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28"/>
  </p:notesMasterIdLst>
  <p:sldIdLst>
    <p:sldId id="353" r:id="rId5"/>
    <p:sldId id="944" r:id="rId6"/>
    <p:sldId id="946" r:id="rId7"/>
    <p:sldId id="945" r:id="rId8"/>
    <p:sldId id="481" r:id="rId9"/>
    <p:sldId id="469" r:id="rId10"/>
    <p:sldId id="492" r:id="rId11"/>
    <p:sldId id="485" r:id="rId12"/>
    <p:sldId id="486" r:id="rId13"/>
    <p:sldId id="951" r:id="rId14"/>
    <p:sldId id="487" r:id="rId15"/>
    <p:sldId id="488" r:id="rId16"/>
    <p:sldId id="489" r:id="rId17"/>
    <p:sldId id="257" r:id="rId18"/>
    <p:sldId id="258" r:id="rId19"/>
    <p:sldId id="259" r:id="rId20"/>
    <p:sldId id="270" r:id="rId21"/>
    <p:sldId id="275" r:id="rId22"/>
    <p:sldId id="460" r:id="rId23"/>
    <p:sldId id="449" r:id="rId24"/>
    <p:sldId id="456" r:id="rId25"/>
    <p:sldId id="459" r:id="rId26"/>
    <p:sldId id="950" r:id="rId27"/>
  </p:sldIdLst>
  <p:sldSz cx="12192000" cy="6858000"/>
  <p:notesSz cx="6797675" cy="9929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FF"/>
    <a:srgbClr val="F0F0F0"/>
    <a:srgbClr val="E7E9EE"/>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200DC-FA5E-4504-A6C0-020E2453B166}" v="32" dt="2023-07-12T11:05:04.048"/>
    <p1510:client id="{33F99417-0F6D-47E6-B4D1-FD7DFE20CC84}" v="11" dt="2023-07-12T21:14:32.128"/>
    <p1510:client id="{F7F90F82-B542-4690-A353-066F8B5BC82A}" v="8" dt="2023-07-12T23:22:11.17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89601" autoAdjust="0"/>
  </p:normalViewPr>
  <p:slideViewPr>
    <p:cSldViewPr snapToGrid="0">
      <p:cViewPr varScale="1">
        <p:scale>
          <a:sx n="53" d="100"/>
          <a:sy n="53" d="100"/>
        </p:scale>
        <p:origin x="11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215"/>
          </a:xfrm>
          <a:prstGeom prst="rect">
            <a:avLst/>
          </a:prstGeom>
        </p:spPr>
        <p:txBody>
          <a:bodyPr vert="horz" lIns="95581" tIns="47791" rIns="95581" bIns="47791" rtlCol="0"/>
          <a:lstStyle>
            <a:lvl1pPr algn="l">
              <a:defRPr sz="1300"/>
            </a:lvl1pPr>
          </a:lstStyle>
          <a:p>
            <a:endParaRPr lang="it-IT"/>
          </a:p>
        </p:txBody>
      </p:sp>
      <p:sp>
        <p:nvSpPr>
          <p:cNvPr id="3" name="Segnaposto data 2"/>
          <p:cNvSpPr>
            <a:spLocks noGrp="1"/>
          </p:cNvSpPr>
          <p:nvPr>
            <p:ph type="dt" idx="1"/>
          </p:nvPr>
        </p:nvSpPr>
        <p:spPr>
          <a:xfrm>
            <a:off x="3850443" y="0"/>
            <a:ext cx="2945659" cy="498215"/>
          </a:xfrm>
          <a:prstGeom prst="rect">
            <a:avLst/>
          </a:prstGeom>
        </p:spPr>
        <p:txBody>
          <a:bodyPr vert="horz" lIns="95581" tIns="47791" rIns="95581" bIns="47791" rtlCol="0"/>
          <a:lstStyle>
            <a:lvl1pPr algn="r">
              <a:defRPr sz="1300"/>
            </a:lvl1pPr>
          </a:lstStyle>
          <a:p>
            <a:fld id="{30C7D19D-D3B0-4720-8741-7E5090A17932}" type="datetimeFigureOut">
              <a:rPr lang="it-IT" smtClean="0"/>
              <a:t>12/07/2023</a:t>
            </a:fld>
            <a:endParaRPr lang="it-IT"/>
          </a:p>
        </p:txBody>
      </p:sp>
      <p:sp>
        <p:nvSpPr>
          <p:cNvPr id="4" name="Segnaposto immagine diapositiva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5581" tIns="47791" rIns="95581" bIns="47791" rtlCol="0" anchor="ctr"/>
          <a:lstStyle/>
          <a:p>
            <a:endParaRPr lang="it-IT"/>
          </a:p>
        </p:txBody>
      </p:sp>
      <p:sp>
        <p:nvSpPr>
          <p:cNvPr id="5" name="Segnaposto note 4"/>
          <p:cNvSpPr>
            <a:spLocks noGrp="1"/>
          </p:cNvSpPr>
          <p:nvPr>
            <p:ph type="body" sz="quarter" idx="3"/>
          </p:nvPr>
        </p:nvSpPr>
        <p:spPr>
          <a:xfrm>
            <a:off x="679768" y="4778722"/>
            <a:ext cx="5438140" cy="3909864"/>
          </a:xfrm>
          <a:prstGeom prst="rect">
            <a:avLst/>
          </a:prstGeom>
        </p:spPr>
        <p:txBody>
          <a:bodyPr vert="horz" lIns="95581" tIns="47791" rIns="95581" bIns="47791"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1600"/>
            <a:ext cx="2945659" cy="498214"/>
          </a:xfrm>
          <a:prstGeom prst="rect">
            <a:avLst/>
          </a:prstGeom>
        </p:spPr>
        <p:txBody>
          <a:bodyPr vert="horz" lIns="95581" tIns="47791" rIns="95581" bIns="47791" rtlCol="0" anchor="b"/>
          <a:lstStyle>
            <a:lvl1pPr algn="l">
              <a:defRPr sz="1300"/>
            </a:lvl1pPr>
          </a:lstStyle>
          <a:p>
            <a:endParaRPr lang="it-IT"/>
          </a:p>
        </p:txBody>
      </p:sp>
      <p:sp>
        <p:nvSpPr>
          <p:cNvPr id="7" name="Segnaposto numero diapositiva 6"/>
          <p:cNvSpPr>
            <a:spLocks noGrp="1"/>
          </p:cNvSpPr>
          <p:nvPr>
            <p:ph type="sldNum" sz="quarter" idx="5"/>
          </p:nvPr>
        </p:nvSpPr>
        <p:spPr>
          <a:xfrm>
            <a:off x="3850443" y="9431600"/>
            <a:ext cx="2945659" cy="498214"/>
          </a:xfrm>
          <a:prstGeom prst="rect">
            <a:avLst/>
          </a:prstGeom>
        </p:spPr>
        <p:txBody>
          <a:bodyPr vert="horz" lIns="95581" tIns="47791" rIns="95581" bIns="47791" rtlCol="0" anchor="b"/>
          <a:lstStyle>
            <a:lvl1pPr algn="r">
              <a:defRPr sz="1300"/>
            </a:lvl1pPr>
          </a:lstStyle>
          <a:p>
            <a:fld id="{B3397B38-ACAD-4549-A2FC-5275A7419BBB}" type="slidenum">
              <a:rPr lang="it-IT" smtClean="0"/>
              <a:t>‹#›</a:t>
            </a:fld>
            <a:endParaRPr lang="it-IT"/>
          </a:p>
        </p:txBody>
      </p:sp>
    </p:spTree>
    <p:extLst>
      <p:ext uri="{BB962C8B-B14F-4D97-AF65-F5344CB8AC3E}">
        <p14:creationId xmlns:p14="http://schemas.microsoft.com/office/powerpoint/2010/main" val="2480419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Including:  3 M€ and 18 FTE in 5 years for MC test stand (obsolete)</a:t>
            </a:r>
          </a:p>
        </p:txBody>
      </p:sp>
      <p:sp>
        <p:nvSpPr>
          <p:cNvPr id="4" name="Slide Number Placeholder 3"/>
          <p:cNvSpPr>
            <a:spLocks noGrp="1"/>
          </p:cNvSpPr>
          <p:nvPr>
            <p:ph type="sldNum" sz="quarter" idx="5"/>
          </p:nvPr>
        </p:nvSpPr>
        <p:spPr/>
        <p:txBody>
          <a:bodyPr/>
          <a:lstStyle/>
          <a:p>
            <a:fld id="{B3397B38-ACAD-4549-A2FC-5275A7419BBB}" type="slidenum">
              <a:rPr lang="it-IT" smtClean="0"/>
              <a:t>2</a:t>
            </a:fld>
            <a:endParaRPr lang="it-IT"/>
          </a:p>
        </p:txBody>
      </p:sp>
    </p:spTree>
    <p:extLst>
      <p:ext uri="{BB962C8B-B14F-4D97-AF65-F5344CB8AC3E}">
        <p14:creationId xmlns:p14="http://schemas.microsoft.com/office/powerpoint/2010/main" val="130433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Funding for CLIC from 4 to 2 nowadays</a:t>
            </a:r>
          </a:p>
        </p:txBody>
      </p:sp>
      <p:sp>
        <p:nvSpPr>
          <p:cNvPr id="4" name="Slide Number Placeholder 3"/>
          <p:cNvSpPr>
            <a:spLocks noGrp="1"/>
          </p:cNvSpPr>
          <p:nvPr>
            <p:ph type="sldNum" sz="quarter" idx="5"/>
          </p:nvPr>
        </p:nvSpPr>
        <p:spPr/>
        <p:txBody>
          <a:bodyPr/>
          <a:lstStyle/>
          <a:p>
            <a:fld id="{B3397B38-ACAD-4549-A2FC-5275A7419BBB}" type="slidenum">
              <a:rPr lang="it-IT" smtClean="0"/>
              <a:t>14</a:t>
            </a:fld>
            <a:endParaRPr lang="it-IT"/>
          </a:p>
        </p:txBody>
      </p:sp>
    </p:spTree>
    <p:extLst>
      <p:ext uri="{BB962C8B-B14F-4D97-AF65-F5344CB8AC3E}">
        <p14:creationId xmlns:p14="http://schemas.microsoft.com/office/powerpoint/2010/main" val="550508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FCChh design: «</a:t>
            </a:r>
            <a:r>
              <a:rPr lang="en-US" dirty="0"/>
              <a:t>The injected beam will be captured, accelerated and stored using a 400 MHz superconducting cavity system, which is also used to damp the longitudinal injection errors. A system of electrostatic deflectors will be used to damp the transverse injection instabilities/errors and thus ensure transverse stability. “</a:t>
            </a:r>
          </a:p>
          <a:p>
            <a:r>
              <a:rPr lang="en-US" dirty="0"/>
              <a:t>HG for</a:t>
            </a:r>
            <a:r>
              <a:rPr lang="en-US" b="1" dirty="0"/>
              <a:t> FCC </a:t>
            </a:r>
            <a:r>
              <a:rPr lang="en-US" dirty="0"/>
              <a:t>is S-band, some L-band, some positron capture</a:t>
            </a:r>
          </a:p>
          <a:p>
            <a:r>
              <a:rPr lang="en-US" dirty="0"/>
              <a:t>CLIC nest step? CLIC-0 , a larger scale development facility, nonsense if CLIC is NOT approved</a:t>
            </a:r>
            <a:endParaRPr lang="it-IT" dirty="0"/>
          </a:p>
        </p:txBody>
      </p:sp>
      <p:sp>
        <p:nvSpPr>
          <p:cNvPr id="4" name="Slide Number Placeholder 3"/>
          <p:cNvSpPr>
            <a:spLocks noGrp="1"/>
          </p:cNvSpPr>
          <p:nvPr>
            <p:ph type="sldNum" sz="quarter" idx="5"/>
          </p:nvPr>
        </p:nvSpPr>
        <p:spPr/>
        <p:txBody>
          <a:bodyPr/>
          <a:lstStyle/>
          <a:p>
            <a:fld id="{B3397B38-ACAD-4549-A2FC-5275A7419BBB}" type="slidenum">
              <a:rPr lang="it-IT" smtClean="0"/>
              <a:t>15</a:t>
            </a:fld>
            <a:endParaRPr lang="it-IT"/>
          </a:p>
        </p:txBody>
      </p:sp>
    </p:spTree>
    <p:extLst>
      <p:ext uri="{BB962C8B-B14F-4D97-AF65-F5344CB8AC3E}">
        <p14:creationId xmlns:p14="http://schemas.microsoft.com/office/powerpoint/2010/main" val="721870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For the MC:</a:t>
            </a:r>
          </a:p>
          <a:p>
            <a:r>
              <a:rPr lang="it-IT" dirty="0"/>
              <a:t>Small scale tests:  5 M€</a:t>
            </a:r>
          </a:p>
          <a:p>
            <a:r>
              <a:rPr lang="it-IT" dirty="0"/>
              <a:t>Full test stand:  100 M€</a:t>
            </a:r>
          </a:p>
          <a:p>
            <a:r>
              <a:rPr lang="it-IT" dirty="0"/>
              <a:t>ANL developments, MICE developmens</a:t>
            </a:r>
          </a:p>
        </p:txBody>
      </p:sp>
      <p:sp>
        <p:nvSpPr>
          <p:cNvPr id="4" name="Slide Number Placeholder 3"/>
          <p:cNvSpPr>
            <a:spLocks noGrp="1"/>
          </p:cNvSpPr>
          <p:nvPr>
            <p:ph type="sldNum" sz="quarter" idx="5"/>
          </p:nvPr>
        </p:nvSpPr>
        <p:spPr/>
        <p:txBody>
          <a:bodyPr/>
          <a:lstStyle/>
          <a:p>
            <a:fld id="{B3397B38-ACAD-4549-A2FC-5275A7419BBB}" type="slidenum">
              <a:rPr lang="it-IT" smtClean="0"/>
              <a:t>16</a:t>
            </a:fld>
            <a:endParaRPr lang="it-IT"/>
          </a:p>
        </p:txBody>
      </p:sp>
    </p:spTree>
    <p:extLst>
      <p:ext uri="{BB962C8B-B14F-4D97-AF65-F5344CB8AC3E}">
        <p14:creationId xmlns:p14="http://schemas.microsoft.com/office/powerpoint/2010/main" val="696656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Efficiency imply reducing klystron current, say by 15%</a:t>
            </a:r>
          </a:p>
          <a:p>
            <a:r>
              <a:rPr lang="it-IT" dirty="0"/>
              <a:t>Higher efficiency means having 15% fewer klystrons, with impact on capital and maintenance costs</a:t>
            </a:r>
          </a:p>
        </p:txBody>
      </p:sp>
      <p:sp>
        <p:nvSpPr>
          <p:cNvPr id="4" name="Slide Number Placeholder 3"/>
          <p:cNvSpPr>
            <a:spLocks noGrp="1"/>
          </p:cNvSpPr>
          <p:nvPr>
            <p:ph type="sldNum" sz="quarter" idx="5"/>
          </p:nvPr>
        </p:nvSpPr>
        <p:spPr/>
        <p:txBody>
          <a:bodyPr/>
          <a:lstStyle/>
          <a:p>
            <a:fld id="{B3397B38-ACAD-4549-A2FC-5275A7419BBB}" type="slidenum">
              <a:rPr lang="it-IT" smtClean="0"/>
              <a:t>17</a:t>
            </a:fld>
            <a:endParaRPr lang="it-IT"/>
          </a:p>
        </p:txBody>
      </p:sp>
    </p:spTree>
    <p:extLst>
      <p:ext uri="{BB962C8B-B14F-4D97-AF65-F5344CB8AC3E}">
        <p14:creationId xmlns:p14="http://schemas.microsoft.com/office/powerpoint/2010/main" val="2454876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Klystrons still dominating the scene, in the P vs f plot</a:t>
            </a:r>
          </a:p>
          <a:p>
            <a:r>
              <a:rPr lang="it-IT" dirty="0"/>
              <a:t>M. Jen</a:t>
            </a:r>
          </a:p>
        </p:txBody>
      </p:sp>
      <p:sp>
        <p:nvSpPr>
          <p:cNvPr id="4" name="Slide Number Placeholder 3"/>
          <p:cNvSpPr>
            <a:spLocks noGrp="1"/>
          </p:cNvSpPr>
          <p:nvPr>
            <p:ph type="sldNum" sz="quarter" idx="5"/>
          </p:nvPr>
        </p:nvSpPr>
        <p:spPr/>
        <p:txBody>
          <a:bodyPr/>
          <a:lstStyle/>
          <a:p>
            <a:fld id="{B3397B38-ACAD-4549-A2FC-5275A7419BBB}" type="slidenum">
              <a:rPr lang="it-IT" smtClean="0"/>
              <a:t>18</a:t>
            </a:fld>
            <a:endParaRPr lang="it-IT"/>
          </a:p>
        </p:txBody>
      </p:sp>
    </p:spTree>
    <p:extLst>
      <p:ext uri="{BB962C8B-B14F-4D97-AF65-F5344CB8AC3E}">
        <p14:creationId xmlns:p14="http://schemas.microsoft.com/office/powerpoint/2010/main" val="948653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Efficiency of interest for small labs only if it reduces the size of the modulator.</a:t>
            </a:r>
          </a:p>
          <a:p>
            <a:r>
              <a:rPr lang="it-IT" dirty="0"/>
              <a:t>Efficiency is a 3-4 years investment of industry, not interesting for few klystrons!</a:t>
            </a:r>
          </a:p>
          <a:p>
            <a:r>
              <a:rPr lang="it-IT" dirty="0"/>
              <a:t>Klystrons like diamnds are for ever (for 20 years...!)</a:t>
            </a:r>
          </a:p>
        </p:txBody>
      </p:sp>
      <p:sp>
        <p:nvSpPr>
          <p:cNvPr id="4" name="Slide Number Placeholder 3"/>
          <p:cNvSpPr>
            <a:spLocks noGrp="1"/>
          </p:cNvSpPr>
          <p:nvPr>
            <p:ph type="sldNum" sz="quarter" idx="5"/>
          </p:nvPr>
        </p:nvSpPr>
        <p:spPr/>
        <p:txBody>
          <a:bodyPr/>
          <a:lstStyle/>
          <a:p>
            <a:fld id="{B3397B38-ACAD-4549-A2FC-5275A7419BBB}" type="slidenum">
              <a:rPr lang="it-IT" smtClean="0"/>
              <a:t>19</a:t>
            </a:fld>
            <a:endParaRPr lang="it-IT"/>
          </a:p>
        </p:txBody>
      </p:sp>
    </p:spTree>
    <p:extLst>
      <p:ext uri="{BB962C8B-B14F-4D97-AF65-F5344CB8AC3E}">
        <p14:creationId xmlns:p14="http://schemas.microsoft.com/office/powerpoint/2010/main" val="2389346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20</a:t>
            </a:fld>
            <a:endParaRPr lang="en-US"/>
          </a:p>
        </p:txBody>
      </p:sp>
    </p:spTree>
    <p:extLst>
      <p:ext uri="{BB962C8B-B14F-4D97-AF65-F5344CB8AC3E}">
        <p14:creationId xmlns:p14="http://schemas.microsoft.com/office/powerpoint/2010/main" val="1243782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Calibri"/>
                <a:cs typeface="Calibri"/>
              </a:rPr>
              <a:t>- some applications of machine learning (e.g., SC cavity quench detection, RF faults classification) already demonstrated.</a:t>
            </a:r>
          </a:p>
          <a:p>
            <a:pPr marL="285750" indent="-285750">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Chips get obsolete, but a good framework architecture, a modular design with interfaces is flexible to chip update. It should be as modular as possible, to exchange whatever is on the market at the appropriate moment. NO to customized solutions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2869989-EB00-4EE7-BCB5-25BDC5BB29F8}" type="slidenum">
              <a:rPr lang="en-US" smtClean="0"/>
              <a:t>21</a:t>
            </a:fld>
            <a:endParaRPr lang="en-US"/>
          </a:p>
        </p:txBody>
      </p:sp>
    </p:spTree>
    <p:extLst>
      <p:ext uri="{BB962C8B-B14F-4D97-AF65-F5344CB8AC3E}">
        <p14:creationId xmlns:p14="http://schemas.microsoft.com/office/powerpoint/2010/main" val="109519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Standardisations</a:t>
            </a:r>
            <a:r>
              <a:rPr lang="en-US" dirty="0"/>
              <a:t> among labs and with industry are opportunities coming from big machines, as XFEL was and a </a:t>
            </a:r>
            <a:r>
              <a:rPr lang="en-US" dirty="0" err="1"/>
              <a:t>colldier</a:t>
            </a:r>
            <a:r>
              <a:rPr lang="en-US" dirty="0"/>
              <a:t> will be</a:t>
            </a:r>
          </a:p>
          <a:p>
            <a:r>
              <a:rPr lang="en-US" dirty="0"/>
              <a:t>In-kind big projects impose a standardization</a:t>
            </a:r>
          </a:p>
          <a:p>
            <a:r>
              <a:rPr lang="en-US" dirty="0"/>
              <a:t>Companies in this field tend to cooperate in joint </a:t>
            </a:r>
            <a:r>
              <a:rPr lang="en-US" dirty="0" err="1"/>
              <a:t>framewrks</a:t>
            </a:r>
            <a:r>
              <a:rPr lang="en-US" dirty="0"/>
              <a:t>, good tradition</a:t>
            </a:r>
          </a:p>
        </p:txBody>
      </p:sp>
      <p:sp>
        <p:nvSpPr>
          <p:cNvPr id="4" name="Slide Number Placeholder 3"/>
          <p:cNvSpPr>
            <a:spLocks noGrp="1"/>
          </p:cNvSpPr>
          <p:nvPr>
            <p:ph type="sldNum" sz="quarter" idx="10"/>
          </p:nvPr>
        </p:nvSpPr>
        <p:spPr/>
        <p:txBody>
          <a:bodyPr/>
          <a:lstStyle/>
          <a:p>
            <a:fld id="{82869989-EB00-4EE7-BCB5-25BDC5BB29F8}" type="slidenum">
              <a:rPr lang="en-US" smtClean="0"/>
              <a:t>22</a:t>
            </a:fld>
            <a:endParaRPr lang="en-US"/>
          </a:p>
        </p:txBody>
      </p:sp>
    </p:spTree>
    <p:extLst>
      <p:ext uri="{BB962C8B-B14F-4D97-AF65-F5344CB8AC3E}">
        <p14:creationId xmlns:p14="http://schemas.microsoft.com/office/powerpoint/2010/main" val="4137655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Per year 10 M€, 90 FTE.  Nominal, which is 30% higher than present</a:t>
            </a:r>
          </a:p>
        </p:txBody>
      </p:sp>
      <p:sp>
        <p:nvSpPr>
          <p:cNvPr id="4" name="Slide Number Placeholder 3"/>
          <p:cNvSpPr>
            <a:spLocks noGrp="1"/>
          </p:cNvSpPr>
          <p:nvPr>
            <p:ph type="sldNum" sz="quarter" idx="5"/>
          </p:nvPr>
        </p:nvSpPr>
        <p:spPr/>
        <p:txBody>
          <a:bodyPr/>
          <a:lstStyle/>
          <a:p>
            <a:fld id="{B3397B38-ACAD-4549-A2FC-5275A7419BBB}" type="slidenum">
              <a:rPr lang="it-IT" smtClean="0"/>
              <a:t>23</a:t>
            </a:fld>
            <a:endParaRPr lang="it-IT"/>
          </a:p>
        </p:txBody>
      </p:sp>
    </p:spTree>
    <p:extLst>
      <p:ext uri="{BB962C8B-B14F-4D97-AF65-F5344CB8AC3E}">
        <p14:creationId xmlns:p14="http://schemas.microsoft.com/office/powerpoint/2010/main" val="292409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MC: this infrastructure (Graeme is comparing the test stands, as an exercise with proponents), plus related cavity design and RF Power Source items</a:t>
            </a:r>
          </a:p>
        </p:txBody>
      </p:sp>
      <p:sp>
        <p:nvSpPr>
          <p:cNvPr id="4" name="Slide Number Placeholder 3"/>
          <p:cNvSpPr>
            <a:spLocks noGrp="1"/>
          </p:cNvSpPr>
          <p:nvPr>
            <p:ph type="sldNum" sz="quarter" idx="5"/>
          </p:nvPr>
        </p:nvSpPr>
        <p:spPr/>
        <p:txBody>
          <a:bodyPr/>
          <a:lstStyle/>
          <a:p>
            <a:fld id="{B3397B38-ACAD-4549-A2FC-5275A7419BBB}" type="slidenum">
              <a:rPr lang="it-IT" smtClean="0"/>
              <a:t>3</a:t>
            </a:fld>
            <a:endParaRPr lang="it-IT"/>
          </a:p>
        </p:txBody>
      </p:sp>
    </p:spTree>
    <p:extLst>
      <p:ext uri="{BB962C8B-B14F-4D97-AF65-F5344CB8AC3E}">
        <p14:creationId xmlns:p14="http://schemas.microsoft.com/office/powerpoint/2010/main" val="16169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396"/>
            <a:r>
              <a:rPr lang="fr-FR" dirty="0" err="1">
                <a:solidFill>
                  <a:srgbClr val="FF0000"/>
                </a:solidFill>
              </a:rPr>
              <a:t>cryogenic</a:t>
            </a:r>
            <a:r>
              <a:rPr lang="fr-FR" dirty="0">
                <a:solidFill>
                  <a:srgbClr val="FF0000"/>
                </a:solidFill>
              </a:rPr>
              <a:t> power </a:t>
            </a:r>
            <a:r>
              <a:rPr lang="fr-FR" dirty="0" err="1">
                <a:solidFill>
                  <a:srgbClr val="FF0000"/>
                </a:solidFill>
              </a:rPr>
              <a:t>reduced</a:t>
            </a:r>
            <a:r>
              <a:rPr lang="fr-FR" dirty="0">
                <a:solidFill>
                  <a:srgbClr val="FF0000"/>
                </a:solidFill>
              </a:rPr>
              <a:t> by factor &gt; 2 </a:t>
            </a:r>
            <a:r>
              <a:rPr lang="fr-FR" dirty="0" err="1">
                <a:solidFill>
                  <a:srgbClr val="FF0000"/>
                </a:solidFill>
              </a:rPr>
              <a:t>with</a:t>
            </a:r>
            <a:r>
              <a:rPr lang="fr-FR" dirty="0">
                <a:solidFill>
                  <a:srgbClr val="FF0000"/>
                </a:solidFill>
              </a:rPr>
              <a:t> high </a:t>
            </a:r>
            <a:r>
              <a:rPr lang="fr-FR" dirty="0" err="1">
                <a:solidFill>
                  <a:srgbClr val="FF0000"/>
                </a:solidFill>
              </a:rPr>
              <a:t>measured</a:t>
            </a:r>
            <a:r>
              <a:rPr lang="fr-FR" dirty="0">
                <a:solidFill>
                  <a:srgbClr val="FF0000"/>
                </a:solidFill>
              </a:rPr>
              <a:t> Q</a:t>
            </a:r>
            <a:r>
              <a:rPr lang="fr-FR" baseline="-25000" dirty="0">
                <a:solidFill>
                  <a:srgbClr val="FF0000"/>
                </a:solidFill>
              </a:rPr>
              <a:t>0</a:t>
            </a:r>
            <a:r>
              <a:rPr lang="fr-FR" dirty="0">
                <a:solidFill>
                  <a:srgbClr val="FF0000"/>
                </a:solidFill>
              </a:rPr>
              <a:t>  </a:t>
            </a:r>
          </a:p>
          <a:p>
            <a:pPr defTabSz="882396"/>
            <a:r>
              <a:rPr lang="en-US" dirty="0" err="1"/>
              <a:t>Grassellino</a:t>
            </a:r>
            <a:r>
              <a:rPr lang="en-US" dirty="0"/>
              <a:t>: we discover that the addition during the mild bake of a step at 75deg for few hours, before the 120deg, increases systematically the quench fields up to unprecedented values of 49 MV/m.</a:t>
            </a:r>
            <a:endParaRPr lang="fr-FR" dirty="0"/>
          </a:p>
          <a:p>
            <a:endParaRPr lang="it-IT" dirty="0"/>
          </a:p>
        </p:txBody>
      </p:sp>
      <p:sp>
        <p:nvSpPr>
          <p:cNvPr id="4" name="Slide Number Placeholder 3"/>
          <p:cNvSpPr>
            <a:spLocks noGrp="1"/>
          </p:cNvSpPr>
          <p:nvPr>
            <p:ph type="sldNum" sz="quarter" idx="5"/>
          </p:nvPr>
        </p:nvSpPr>
        <p:spPr/>
        <p:txBody>
          <a:bodyPr/>
          <a:lstStyle/>
          <a:p>
            <a:fld id="{B3397B38-ACAD-4549-A2FC-5275A7419BBB}" type="slidenum">
              <a:rPr lang="it-IT" smtClean="0"/>
              <a:t>5</a:t>
            </a:fld>
            <a:endParaRPr lang="it-IT"/>
          </a:p>
        </p:txBody>
      </p:sp>
    </p:spTree>
    <p:extLst>
      <p:ext uri="{BB962C8B-B14F-4D97-AF65-F5344CB8AC3E}">
        <p14:creationId xmlns:p14="http://schemas.microsoft.com/office/powerpoint/2010/main" val="268885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i="1" dirty="0">
                <a:solidFill>
                  <a:srgbClr val="0000FF"/>
                </a:solidFill>
              </a:rPr>
              <a:t>medium grain : grain size &lt; 1 mm; large grain  : grain size &gt;&gt; 1 cm </a:t>
            </a:r>
            <a:endParaRPr lang="fr-FR" i="1" dirty="0">
              <a:solidFill>
                <a:srgbClr val="0000FF"/>
              </a:solidFill>
            </a:endParaRPr>
          </a:p>
          <a:p>
            <a:endParaRPr lang="fr-FR" dirty="0"/>
          </a:p>
        </p:txBody>
      </p:sp>
      <p:sp>
        <p:nvSpPr>
          <p:cNvPr id="4" name="Espace réservé du numéro de diapositive 3"/>
          <p:cNvSpPr>
            <a:spLocks noGrp="1"/>
          </p:cNvSpPr>
          <p:nvPr>
            <p:ph type="sldNum" sz="quarter" idx="5"/>
          </p:nvPr>
        </p:nvSpPr>
        <p:spPr/>
        <p:txBody>
          <a:bodyPr/>
          <a:lstStyle/>
          <a:p>
            <a:fld id="{01E6A414-C8EB-2949-8423-E9C9B2B5CC36}" type="slidenum">
              <a:rPr lang="fr-FR" smtClean="0"/>
              <a:t>6</a:t>
            </a:fld>
            <a:endParaRPr lang="fr-FR"/>
          </a:p>
        </p:txBody>
      </p:sp>
    </p:spTree>
    <p:extLst>
      <p:ext uri="{BB962C8B-B14F-4D97-AF65-F5344CB8AC3E}">
        <p14:creationId xmlns:p14="http://schemas.microsoft.com/office/powerpoint/2010/main" val="309638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Bef>
                <a:spcPts val="600"/>
              </a:spcBef>
              <a:buNone/>
            </a:pPr>
            <a:r>
              <a:rPr lang="fr-FR" sz="1200" i="1" dirty="0" err="1"/>
              <a:t>Cost</a:t>
            </a:r>
            <a:r>
              <a:rPr lang="fr-FR" sz="1200" i="1" dirty="0"/>
              <a:t> of a single SRF </a:t>
            </a:r>
            <a:r>
              <a:rPr lang="fr-FR" sz="1200" i="1" dirty="0" err="1"/>
              <a:t>cavity</a:t>
            </a:r>
            <a:r>
              <a:rPr lang="fr-FR" sz="1200" i="1" dirty="0"/>
              <a:t> test : 20 k€ (w/</a:t>
            </a:r>
            <a:r>
              <a:rPr lang="fr-FR" sz="1200" i="1" dirty="0" err="1"/>
              <a:t>fluids</a:t>
            </a:r>
            <a:r>
              <a:rPr lang="fr-FR" sz="1200" i="1" dirty="0"/>
              <a:t>, </a:t>
            </a:r>
            <a:r>
              <a:rPr lang="fr-FR" sz="1200" i="1" dirty="0" err="1"/>
              <a:t>manpower</a:t>
            </a:r>
            <a:r>
              <a:rPr lang="fr-FR" sz="1200" i="1" dirty="0"/>
              <a:t> …) </a:t>
            </a:r>
          </a:p>
          <a:p>
            <a:pPr marL="0" lvl="1" indent="0">
              <a:spcBef>
                <a:spcPts val="600"/>
              </a:spcBef>
              <a:buNone/>
            </a:pPr>
            <a:r>
              <a:rPr lang="fr-FR" sz="1200" i="1" dirty="0" err="1"/>
              <a:t>Cost</a:t>
            </a:r>
            <a:r>
              <a:rPr lang="fr-FR" sz="1200" i="1" dirty="0"/>
              <a:t> to </a:t>
            </a:r>
            <a:r>
              <a:rPr lang="fr-FR" sz="1200" i="1" dirty="0" err="1"/>
              <a:t>implement</a:t>
            </a:r>
            <a:r>
              <a:rPr lang="fr-FR" sz="1200" i="1" dirty="0"/>
              <a:t> a new, </a:t>
            </a:r>
            <a:r>
              <a:rPr lang="fr-FR" sz="1200" i="1" dirty="0" err="1"/>
              <a:t>reproducible</a:t>
            </a:r>
            <a:r>
              <a:rPr lang="fr-FR" sz="1200" i="1" dirty="0"/>
              <a:t>, </a:t>
            </a:r>
            <a:r>
              <a:rPr lang="fr-FR" sz="1200" i="1" dirty="0" err="1"/>
              <a:t>industrialised</a:t>
            </a:r>
            <a:r>
              <a:rPr lang="fr-FR" sz="1200" i="1" dirty="0"/>
              <a:t> R&amp;D </a:t>
            </a:r>
            <a:r>
              <a:rPr lang="fr-FR" sz="1200" i="1" dirty="0" err="1"/>
              <a:t>recipe</a:t>
            </a:r>
            <a:r>
              <a:rPr lang="fr-FR" sz="1200" i="1" dirty="0"/>
              <a:t>: 2.5 M€, 4 </a:t>
            </a:r>
            <a:r>
              <a:rPr lang="fr-FR" sz="1200" i="1" dirty="0" err="1"/>
              <a:t>years</a:t>
            </a:r>
            <a:r>
              <a:rPr lang="fr-FR" sz="1200" i="1" dirty="0"/>
              <a:t>, 3 FTE (+ </a:t>
            </a:r>
            <a:r>
              <a:rPr lang="fr-FR" sz="1200" i="1" dirty="0" err="1"/>
              <a:t>technical</a:t>
            </a:r>
            <a:r>
              <a:rPr lang="fr-FR" sz="1200" i="1" dirty="0"/>
              <a:t> support) </a:t>
            </a:r>
          </a:p>
          <a:p>
            <a:endParaRPr lang="it-IT" dirty="0"/>
          </a:p>
        </p:txBody>
      </p:sp>
      <p:sp>
        <p:nvSpPr>
          <p:cNvPr id="4" name="Slide Number Placeholder 3"/>
          <p:cNvSpPr>
            <a:spLocks noGrp="1"/>
          </p:cNvSpPr>
          <p:nvPr>
            <p:ph type="sldNum" sz="quarter" idx="5"/>
          </p:nvPr>
        </p:nvSpPr>
        <p:spPr/>
        <p:txBody>
          <a:bodyPr/>
          <a:lstStyle/>
          <a:p>
            <a:fld id="{B3397B38-ACAD-4549-A2FC-5275A7419BBB}" type="slidenum">
              <a:rPr lang="it-IT" smtClean="0"/>
              <a:t>7</a:t>
            </a:fld>
            <a:endParaRPr lang="it-IT"/>
          </a:p>
        </p:txBody>
      </p:sp>
    </p:spTree>
    <p:extLst>
      <p:ext uri="{BB962C8B-B14F-4D97-AF65-F5344CB8AC3E}">
        <p14:creationId xmlns:p14="http://schemas.microsoft.com/office/powerpoint/2010/main" val="361622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Nb3Sn/Cu, Uni-Hamburg, CERN, INFN, ... On top of I-FAST</a:t>
            </a:r>
          </a:p>
        </p:txBody>
      </p:sp>
      <p:sp>
        <p:nvSpPr>
          <p:cNvPr id="4" name="Slide Number Placeholder 3"/>
          <p:cNvSpPr>
            <a:spLocks noGrp="1"/>
          </p:cNvSpPr>
          <p:nvPr>
            <p:ph type="sldNum" sz="quarter" idx="5"/>
          </p:nvPr>
        </p:nvSpPr>
        <p:spPr/>
        <p:txBody>
          <a:bodyPr/>
          <a:lstStyle/>
          <a:p>
            <a:fld id="{B3397B38-ACAD-4549-A2FC-5275A7419BBB}" type="slidenum">
              <a:rPr lang="it-IT" smtClean="0"/>
              <a:t>8</a:t>
            </a:fld>
            <a:endParaRPr lang="it-IT"/>
          </a:p>
        </p:txBody>
      </p:sp>
    </p:spTree>
    <p:extLst>
      <p:ext uri="{BB962C8B-B14F-4D97-AF65-F5344CB8AC3E}">
        <p14:creationId xmlns:p14="http://schemas.microsoft.com/office/powerpoint/2010/main" val="4060105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https://www.hzdr.de/db/Cms?pOid=56060&amp;pNid=3240  on laser and flash lamp annealing</a:t>
            </a:r>
          </a:p>
        </p:txBody>
      </p:sp>
      <p:sp>
        <p:nvSpPr>
          <p:cNvPr id="4" name="Slide Number Placeholder 3"/>
          <p:cNvSpPr>
            <a:spLocks noGrp="1"/>
          </p:cNvSpPr>
          <p:nvPr>
            <p:ph type="sldNum" sz="quarter" idx="5"/>
          </p:nvPr>
        </p:nvSpPr>
        <p:spPr/>
        <p:txBody>
          <a:bodyPr/>
          <a:lstStyle/>
          <a:p>
            <a:fld id="{B3397B38-ACAD-4549-A2FC-5275A7419BBB}" type="slidenum">
              <a:rPr lang="it-IT" smtClean="0"/>
              <a:t>9</a:t>
            </a:fld>
            <a:endParaRPr lang="it-IT"/>
          </a:p>
        </p:txBody>
      </p:sp>
    </p:spTree>
    <p:extLst>
      <p:ext uri="{BB962C8B-B14F-4D97-AF65-F5344CB8AC3E}">
        <p14:creationId xmlns:p14="http://schemas.microsoft.com/office/powerpoint/2010/main" val="1123386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(usually, high purity difficult to braze, but low</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losses, low purity vice-versa)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MC 4 MW is an engineering issue which is not for now…</a:t>
            </a:r>
          </a:p>
          <a:p>
            <a:endParaRPr lang="it-IT" dirty="0"/>
          </a:p>
        </p:txBody>
      </p:sp>
      <p:sp>
        <p:nvSpPr>
          <p:cNvPr id="4" name="Slide Number Placeholder 3"/>
          <p:cNvSpPr>
            <a:spLocks noGrp="1"/>
          </p:cNvSpPr>
          <p:nvPr>
            <p:ph type="sldNum" sz="quarter" idx="5"/>
          </p:nvPr>
        </p:nvSpPr>
        <p:spPr/>
        <p:txBody>
          <a:bodyPr/>
          <a:lstStyle/>
          <a:p>
            <a:fld id="{B3397B38-ACAD-4549-A2FC-5275A7419BBB}" type="slidenum">
              <a:rPr lang="it-IT" smtClean="0"/>
              <a:t>11</a:t>
            </a:fld>
            <a:endParaRPr lang="it-IT"/>
          </a:p>
        </p:txBody>
      </p:sp>
    </p:spTree>
    <p:extLst>
      <p:ext uri="{BB962C8B-B14F-4D97-AF65-F5344CB8AC3E}">
        <p14:creationId xmlns:p14="http://schemas.microsoft.com/office/powerpoint/2010/main" val="100421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Jlab is Jefferson?</a:t>
            </a:r>
          </a:p>
          <a:p>
            <a:r>
              <a:rPr lang="it-IT" dirty="0"/>
              <a:t>PolFEL, NVBJ, Poland may be interested</a:t>
            </a:r>
          </a:p>
          <a:p>
            <a:r>
              <a:rPr lang="it-IT" dirty="0"/>
              <a:t>Industrial capabilities not needed now, for a machine starting operation in 2040 and construction in 2028, at the earliest</a:t>
            </a:r>
          </a:p>
          <a:p>
            <a:r>
              <a:rPr lang="en-US" dirty="0"/>
              <a:t>A resonant ring is a closed loop of a waveguide system that can amplify power, and it is widely used for the breakdown test of the RF components under high power</a:t>
            </a:r>
            <a:endParaRPr lang="it-IT" dirty="0"/>
          </a:p>
        </p:txBody>
      </p:sp>
      <p:sp>
        <p:nvSpPr>
          <p:cNvPr id="4" name="Slide Number Placeholder 3"/>
          <p:cNvSpPr>
            <a:spLocks noGrp="1"/>
          </p:cNvSpPr>
          <p:nvPr>
            <p:ph type="sldNum" sz="quarter" idx="5"/>
          </p:nvPr>
        </p:nvSpPr>
        <p:spPr/>
        <p:txBody>
          <a:bodyPr/>
          <a:lstStyle/>
          <a:p>
            <a:fld id="{B3397B38-ACAD-4549-A2FC-5275A7419BBB}" type="slidenum">
              <a:rPr lang="it-IT" smtClean="0"/>
              <a:t>13</a:t>
            </a:fld>
            <a:endParaRPr lang="it-IT"/>
          </a:p>
        </p:txBody>
      </p:sp>
    </p:spTree>
    <p:extLst>
      <p:ext uri="{BB962C8B-B14F-4D97-AF65-F5344CB8AC3E}">
        <p14:creationId xmlns:p14="http://schemas.microsoft.com/office/powerpoint/2010/main" val="477412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dirty="0"/>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dirty="0"/>
          </a:p>
        </p:txBody>
      </p:sp>
      <p:sp>
        <p:nvSpPr>
          <p:cNvPr id="4" name="Segnaposto data 3"/>
          <p:cNvSpPr>
            <a:spLocks noGrp="1"/>
          </p:cNvSpPr>
          <p:nvPr>
            <p:ph type="dt" sz="half" idx="10"/>
          </p:nvPr>
        </p:nvSpPr>
        <p:spPr/>
        <p:txBody>
          <a:bodyPr/>
          <a:lstStyle/>
          <a:p>
            <a:fld id="{48A87A34-81AB-432B-8DAE-1953F412C126}" type="datetimeFigureOut">
              <a:rPr lang="en-US" smtClean="0"/>
              <a:t>7/12/2023</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26912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testo verticale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data 3"/>
          <p:cNvSpPr>
            <a:spLocks noGrp="1"/>
          </p:cNvSpPr>
          <p:nvPr>
            <p:ph type="dt" sz="half" idx="10"/>
          </p:nvPr>
        </p:nvSpPr>
        <p:spPr/>
        <p:txBody>
          <a:bodyPr/>
          <a:lstStyle/>
          <a:p>
            <a:fld id="{48A87A34-81AB-432B-8DAE-1953F412C126}" type="datetimeFigureOut">
              <a:rPr lang="en-US" smtClean="0"/>
              <a:pPr/>
              <a:t>7/12/2023</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7" name="Connettore diritto 6"/>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2906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data 3"/>
          <p:cNvSpPr>
            <a:spLocks noGrp="1"/>
          </p:cNvSpPr>
          <p:nvPr>
            <p:ph type="dt" sz="half" idx="10"/>
          </p:nvPr>
        </p:nvSpPr>
        <p:spPr/>
        <p:txBody>
          <a:bodyPr/>
          <a:lstStyle/>
          <a:p>
            <a:fld id="{48A87A34-81AB-432B-8DAE-1953F412C126}" type="datetimeFigureOut">
              <a:rPr lang="en-US" smtClean="0"/>
              <a:pPr/>
              <a:t>7/12/2023</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7" name="Connettore diritto 6"/>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42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dirty="0"/>
          </a:p>
        </p:txBody>
      </p:sp>
      <p:sp>
        <p:nvSpPr>
          <p:cNvPr id="3" name="Segnaposto contenuto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data 3"/>
          <p:cNvSpPr>
            <a:spLocks noGrp="1"/>
          </p:cNvSpPr>
          <p:nvPr>
            <p:ph type="dt" sz="half" idx="10"/>
          </p:nvPr>
        </p:nvSpPr>
        <p:spPr/>
        <p:txBody>
          <a:bodyPr/>
          <a:lstStyle/>
          <a:p>
            <a:fld id="{48A87A34-81AB-432B-8DAE-1953F412C126}" type="datetimeFigureOut">
              <a:rPr lang="en-US" smtClean="0"/>
              <a:pPr/>
              <a:t>7/12/2023</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7" name="Connettore diritto 6"/>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84167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egnaposto data 3"/>
          <p:cNvSpPr>
            <a:spLocks noGrp="1"/>
          </p:cNvSpPr>
          <p:nvPr>
            <p:ph type="dt" sz="half" idx="10"/>
          </p:nvPr>
        </p:nvSpPr>
        <p:spPr/>
        <p:txBody>
          <a:bodyPr/>
          <a:lstStyle/>
          <a:p>
            <a:fld id="{48A87A34-81AB-432B-8DAE-1953F412C126}" type="datetimeFigureOut">
              <a:rPr lang="en-US" smtClean="0"/>
              <a:t>7/12/2023</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11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data 4"/>
          <p:cNvSpPr>
            <a:spLocks noGrp="1"/>
          </p:cNvSpPr>
          <p:nvPr>
            <p:ph type="dt" sz="half" idx="10"/>
          </p:nvPr>
        </p:nvSpPr>
        <p:spPr/>
        <p:txBody>
          <a:bodyPr/>
          <a:lstStyle/>
          <a:p>
            <a:fld id="{48A87A34-81AB-432B-8DAE-1953F412C126}" type="datetimeFigureOut">
              <a:rPr lang="en-US" smtClean="0"/>
              <a:pPr/>
              <a:t>7/12/2023</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8" name="Connettore diritto 7"/>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09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egnaposto contenuto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egnaposto contenuto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Segnaposto data 6"/>
          <p:cNvSpPr>
            <a:spLocks noGrp="1"/>
          </p:cNvSpPr>
          <p:nvPr>
            <p:ph type="dt" sz="half" idx="10"/>
          </p:nvPr>
        </p:nvSpPr>
        <p:spPr/>
        <p:txBody>
          <a:bodyPr/>
          <a:lstStyle/>
          <a:p>
            <a:fld id="{48A87A34-81AB-432B-8DAE-1953F412C126}" type="datetimeFigureOut">
              <a:rPr lang="en-US" smtClean="0"/>
              <a:pPr/>
              <a:t>7/12/2023</a:t>
            </a:fld>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0" name="Connettore diritto 9"/>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85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265188" y="250521"/>
            <a:ext cx="9424322" cy="626301"/>
          </a:xfrm>
        </p:spPr>
        <p:txBody>
          <a:bodyPr/>
          <a:lstStyle/>
          <a:p>
            <a:r>
              <a:rPr lang="en-US"/>
              <a:t>Click to edit Master title style</a:t>
            </a:r>
            <a:endParaRPr lang="it-IT"/>
          </a:p>
        </p:txBody>
      </p:sp>
      <p:sp>
        <p:nvSpPr>
          <p:cNvPr id="3" name="Segnaposto data 2"/>
          <p:cNvSpPr>
            <a:spLocks noGrp="1"/>
          </p:cNvSpPr>
          <p:nvPr>
            <p:ph type="dt" sz="half" idx="10"/>
          </p:nvPr>
        </p:nvSpPr>
        <p:spPr/>
        <p:txBody>
          <a:bodyPr/>
          <a:lstStyle/>
          <a:p>
            <a:fld id="{48A87A34-81AB-432B-8DAE-1953F412C126}" type="datetimeFigureOut">
              <a:rPr lang="en-US" smtClean="0"/>
              <a:t>7/12/2023</a:t>
            </a:fld>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6" name="Connettore diritto 5"/>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577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8A87A34-81AB-432B-8DAE-1953F412C126}" type="datetimeFigureOut">
              <a:rPr lang="en-US" smtClean="0"/>
              <a:t>7/12/2023</a:t>
            </a:fld>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6D22F896-40B5-4ADD-8801-0D06FADFA095}" type="slidenum">
              <a:rPr lang="en-US" smtClean="0"/>
              <a:t>‹#›</a:t>
            </a:fld>
            <a:endParaRPr lang="en-US" dirty="0"/>
          </a:p>
        </p:txBody>
      </p:sp>
      <p:cxnSp>
        <p:nvCxnSpPr>
          <p:cNvPr id="5" name="Connettore diritto 4"/>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336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egnaposto data 4"/>
          <p:cNvSpPr>
            <a:spLocks noGrp="1"/>
          </p:cNvSpPr>
          <p:nvPr>
            <p:ph type="dt" sz="half" idx="10"/>
          </p:nvPr>
        </p:nvSpPr>
        <p:spPr/>
        <p:txBody>
          <a:bodyPr/>
          <a:lstStyle/>
          <a:p>
            <a:fld id="{48A87A34-81AB-432B-8DAE-1953F412C126}" type="datetimeFigureOut">
              <a:rPr lang="en-US" smtClean="0"/>
              <a:pPr/>
              <a:t>7/12/2023</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8" name="Connettore diritto 7"/>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442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egnaposto data 4"/>
          <p:cNvSpPr>
            <a:spLocks noGrp="1"/>
          </p:cNvSpPr>
          <p:nvPr>
            <p:ph type="dt" sz="half" idx="10"/>
          </p:nvPr>
        </p:nvSpPr>
        <p:spPr/>
        <p:txBody>
          <a:bodyPr/>
          <a:lstStyle/>
          <a:p>
            <a:fld id="{48A87A34-81AB-432B-8DAE-1953F412C126}" type="datetimeFigureOut">
              <a:rPr lang="en-US" smtClean="0"/>
              <a:t>7/12/2023</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Connettore diritto 7"/>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529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60589" y="250521"/>
            <a:ext cx="9424322" cy="626301"/>
          </a:xfrm>
          <a:prstGeom prst="rect">
            <a:avLst/>
          </a:prstGeom>
        </p:spPr>
        <p:txBody>
          <a:bodyPr vert="horz" lIns="91440" tIns="45720" rIns="91440" bIns="45720" rtlCol="0" anchor="ctr">
            <a:normAutofit/>
          </a:bodyPr>
          <a:lstStyle/>
          <a:p>
            <a:r>
              <a:rPr lang="it-IT" dirty="0"/>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400475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tif"/><Relationship Id="rId5" Type="http://schemas.openxmlformats.org/officeDocument/2006/relationships/image" Target="../media/image25.JP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214438"/>
            <a:ext cx="9144000" cy="2387600"/>
          </a:xfrm>
        </p:spPr>
        <p:txBody>
          <a:bodyPr>
            <a:normAutofit/>
          </a:bodyPr>
          <a:lstStyle/>
          <a:p>
            <a:r>
              <a:rPr lang="it-IT" dirty="0"/>
              <a:t>RF Achievements and Plans</a:t>
            </a:r>
          </a:p>
        </p:txBody>
      </p:sp>
      <p:sp>
        <p:nvSpPr>
          <p:cNvPr id="3" name="Sottotitolo 2"/>
          <p:cNvSpPr>
            <a:spLocks noGrp="1"/>
          </p:cNvSpPr>
          <p:nvPr>
            <p:ph type="subTitle" idx="1"/>
          </p:nvPr>
        </p:nvSpPr>
        <p:spPr>
          <a:xfrm>
            <a:off x="1524000" y="3602037"/>
            <a:ext cx="9144000" cy="2560223"/>
          </a:xfrm>
        </p:spPr>
        <p:txBody>
          <a:bodyPr>
            <a:normAutofit lnSpcReduction="10000"/>
          </a:bodyPr>
          <a:lstStyle/>
          <a:p>
            <a:r>
              <a:rPr lang="it-IT" dirty="0">
                <a:solidFill>
                  <a:srgbClr val="0070C0"/>
                </a:solidFill>
              </a:rPr>
              <a:t>Giovanni Bisoffi-INFN, Peter McIntosh-STFC and the </a:t>
            </a:r>
            <a:r>
              <a:rPr lang="it-IT" dirty="0">
                <a:solidFill>
                  <a:srgbClr val="FF0000"/>
                </a:solidFill>
              </a:rPr>
              <a:t>RF Implementation Panel</a:t>
            </a:r>
          </a:p>
          <a:p>
            <a:endParaRPr lang="it-IT" dirty="0"/>
          </a:p>
          <a:p>
            <a:r>
              <a:rPr lang="it-IT" dirty="0">
                <a:effectLst>
                  <a:outerShdw blurRad="38100" dist="38100" dir="2700000" algn="tl">
                    <a:srgbClr val="000000">
                      <a:alpha val="43137"/>
                    </a:srgbClr>
                  </a:outerShdw>
                </a:effectLst>
              </a:rPr>
              <a:t>Community Report on Accelerators Roadmap</a:t>
            </a:r>
          </a:p>
          <a:p>
            <a:r>
              <a:rPr lang="it-IT" dirty="0"/>
              <a:t>12–13 Jul 2023</a:t>
            </a:r>
          </a:p>
          <a:p>
            <a:r>
              <a:rPr lang="it-IT" dirty="0"/>
              <a:t>INFN Frascati National Laboratories</a:t>
            </a:r>
          </a:p>
        </p:txBody>
      </p:sp>
    </p:spTree>
    <p:extLst>
      <p:ext uri="{BB962C8B-B14F-4D97-AF65-F5344CB8AC3E}">
        <p14:creationId xmlns:p14="http://schemas.microsoft.com/office/powerpoint/2010/main" val="186817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FC44-2DCE-2018-0617-BD062130A9C2}"/>
              </a:ext>
            </a:extLst>
          </p:cNvPr>
          <p:cNvSpPr>
            <a:spLocks noGrp="1"/>
          </p:cNvSpPr>
          <p:nvPr>
            <p:ph type="title"/>
          </p:nvPr>
        </p:nvSpPr>
        <p:spPr>
          <a:xfrm>
            <a:off x="265188" y="250521"/>
            <a:ext cx="11609980" cy="626301"/>
          </a:xfrm>
        </p:spPr>
        <p:txBody>
          <a:bodyPr>
            <a:noAutofit/>
          </a:bodyPr>
          <a:lstStyle/>
          <a:p>
            <a:r>
              <a:rPr lang="it-IT" sz="3600" dirty="0"/>
              <a:t>Progress is constant, </a:t>
            </a:r>
            <a:r>
              <a:rPr lang="it-IT" sz="3600" dirty="0">
                <a:solidFill>
                  <a:srgbClr val="C00000"/>
                </a:solidFill>
              </a:rPr>
              <a:t>from multi-faceted R&amp;D programmes </a:t>
            </a:r>
          </a:p>
        </p:txBody>
      </p:sp>
      <p:pic>
        <p:nvPicPr>
          <p:cNvPr id="4" name="Picture 3" descr="A graph of a graph&#10;&#10;Description automatically generated">
            <a:extLst>
              <a:ext uri="{FF2B5EF4-FFF2-40B4-BE49-F238E27FC236}">
                <a16:creationId xmlns:a16="http://schemas.microsoft.com/office/drawing/2014/main" id="{1D15834D-DF56-8CD9-FB08-917DECFE6FA8}"/>
              </a:ext>
            </a:extLst>
          </p:cNvPr>
          <p:cNvPicPr>
            <a:picLocks noChangeAspect="1"/>
          </p:cNvPicPr>
          <p:nvPr/>
        </p:nvPicPr>
        <p:blipFill>
          <a:blip r:embed="rId2"/>
          <a:stretch>
            <a:fillRect/>
          </a:stretch>
        </p:blipFill>
        <p:spPr>
          <a:xfrm>
            <a:off x="1116451" y="1404878"/>
            <a:ext cx="5296381" cy="3754983"/>
          </a:xfrm>
          <a:prstGeom prst="rect">
            <a:avLst/>
          </a:prstGeom>
        </p:spPr>
      </p:pic>
      <p:pic>
        <p:nvPicPr>
          <p:cNvPr id="7" name="Picture 6">
            <a:extLst>
              <a:ext uri="{FF2B5EF4-FFF2-40B4-BE49-F238E27FC236}">
                <a16:creationId xmlns:a16="http://schemas.microsoft.com/office/drawing/2014/main" id="{3C87A4D0-D177-52A6-2176-C99B56FE435B}"/>
              </a:ext>
            </a:extLst>
          </p:cNvPr>
          <p:cNvPicPr>
            <a:picLocks noChangeAspect="1"/>
          </p:cNvPicPr>
          <p:nvPr/>
        </p:nvPicPr>
        <p:blipFill>
          <a:blip r:embed="rId3"/>
          <a:stretch>
            <a:fillRect/>
          </a:stretch>
        </p:blipFill>
        <p:spPr>
          <a:xfrm>
            <a:off x="6412832" y="1643985"/>
            <a:ext cx="5429529" cy="1638384"/>
          </a:xfrm>
          <a:prstGeom prst="rect">
            <a:avLst/>
          </a:prstGeom>
        </p:spPr>
      </p:pic>
      <p:sp>
        <p:nvSpPr>
          <p:cNvPr id="8" name="TextBox 7">
            <a:extLst>
              <a:ext uri="{FF2B5EF4-FFF2-40B4-BE49-F238E27FC236}">
                <a16:creationId xmlns:a16="http://schemas.microsoft.com/office/drawing/2014/main" id="{F5D8039E-BD04-BA76-BEA0-71E9B1865D36}"/>
              </a:ext>
            </a:extLst>
          </p:cNvPr>
          <p:cNvSpPr txBox="1"/>
          <p:nvPr/>
        </p:nvSpPr>
        <p:spPr>
          <a:xfrm>
            <a:off x="908650" y="5452275"/>
            <a:ext cx="10374700" cy="954107"/>
          </a:xfrm>
          <a:prstGeom prst="rect">
            <a:avLst/>
          </a:prstGeom>
          <a:solidFill>
            <a:schemeClr val="accent6">
              <a:lumMod val="20000"/>
              <a:lumOff val="80000"/>
            </a:schemeClr>
          </a:solidFill>
        </p:spPr>
        <p:txBody>
          <a:bodyPr wrap="none" rtlCol="0">
            <a:spAutoFit/>
          </a:bodyPr>
          <a:lstStyle/>
          <a:p>
            <a:pPr algn="ctr"/>
            <a:r>
              <a:rPr lang="it-IT" sz="2800" dirty="0"/>
              <a:t>Metallographic polishing, reducing Nb surface resistance by a factor 5 </a:t>
            </a:r>
          </a:p>
          <a:p>
            <a:pPr algn="ctr"/>
            <a:r>
              <a:rPr lang="it-IT" sz="2800" dirty="0"/>
              <a:t>(collaboration between the Nb and thin film communities)</a:t>
            </a:r>
          </a:p>
        </p:txBody>
      </p:sp>
      <p:sp>
        <p:nvSpPr>
          <p:cNvPr id="9" name="Rectangle 8">
            <a:extLst>
              <a:ext uri="{FF2B5EF4-FFF2-40B4-BE49-F238E27FC236}">
                <a16:creationId xmlns:a16="http://schemas.microsoft.com/office/drawing/2014/main" id="{3B8F12EA-22F3-EAD5-1F25-2DB7F16575FB}"/>
              </a:ext>
            </a:extLst>
          </p:cNvPr>
          <p:cNvSpPr/>
          <p:nvPr/>
        </p:nvSpPr>
        <p:spPr>
          <a:xfrm>
            <a:off x="7233488" y="3905657"/>
            <a:ext cx="378821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Latest news!</a:t>
            </a:r>
          </a:p>
        </p:txBody>
      </p:sp>
      <p:sp>
        <p:nvSpPr>
          <p:cNvPr id="3" name="Arrow: Down 2">
            <a:extLst>
              <a:ext uri="{FF2B5EF4-FFF2-40B4-BE49-F238E27FC236}">
                <a16:creationId xmlns:a16="http://schemas.microsoft.com/office/drawing/2014/main" id="{F4E22994-F03D-2FBC-A727-6394D187999C}"/>
              </a:ext>
            </a:extLst>
          </p:cNvPr>
          <p:cNvSpPr/>
          <p:nvPr/>
        </p:nvSpPr>
        <p:spPr>
          <a:xfrm>
            <a:off x="3019926" y="2177716"/>
            <a:ext cx="998621" cy="1104653"/>
          </a:xfrm>
          <a:prstGeom prst="downArrow">
            <a:avLst>
              <a:gd name="adj1" fmla="val 76506"/>
              <a:gd name="adj2"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84173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12">
            <a:extLst>
              <a:ext uri="{FF2B5EF4-FFF2-40B4-BE49-F238E27FC236}">
                <a16:creationId xmlns:a16="http://schemas.microsoft.com/office/drawing/2014/main" id="{BD770460-CCF1-AB08-9508-538A38B464DE}"/>
              </a:ext>
            </a:extLst>
          </p:cNvPr>
          <p:cNvPicPr>
            <a:picLocks noChangeAspect="1"/>
          </p:cNvPicPr>
          <p:nvPr/>
        </p:nvPicPr>
        <p:blipFill rotWithShape="1">
          <a:blip r:embed="rId3">
            <a:extLst>
              <a:ext uri="{28A0092B-C50C-407E-A947-70E740481C1C}">
                <a14:useLocalDpi xmlns:a14="http://schemas.microsoft.com/office/drawing/2010/main" val="0"/>
              </a:ext>
            </a:extLst>
          </a:blip>
          <a:srcRect l="40354" t="9573" r="33022" b="4957"/>
          <a:stretch/>
        </p:blipFill>
        <p:spPr>
          <a:xfrm>
            <a:off x="10343679" y="1040057"/>
            <a:ext cx="1660205" cy="3007554"/>
          </a:xfrm>
          <a:prstGeom prst="rect">
            <a:avLst/>
          </a:prstGeom>
        </p:spPr>
      </p:pic>
      <p:sp>
        <p:nvSpPr>
          <p:cNvPr id="9" name="Title 8">
            <a:extLst>
              <a:ext uri="{FF2B5EF4-FFF2-40B4-BE49-F238E27FC236}">
                <a16:creationId xmlns:a16="http://schemas.microsoft.com/office/drawing/2014/main" id="{1E96C637-E97D-E4DC-28CD-C82E4472AE6C}"/>
              </a:ext>
            </a:extLst>
          </p:cNvPr>
          <p:cNvSpPr>
            <a:spLocks noGrp="1"/>
          </p:cNvSpPr>
          <p:nvPr>
            <p:ph type="title"/>
          </p:nvPr>
        </p:nvSpPr>
        <p:spPr/>
        <p:txBody>
          <a:bodyPr>
            <a:normAutofit fontScale="90000"/>
          </a:bodyPr>
          <a:lstStyle/>
          <a:p>
            <a:r>
              <a:rPr lang="it-IT" sz="4400" dirty="0"/>
              <a:t>WG3: Fundamental power couplers (FPC)</a:t>
            </a:r>
            <a:endParaRPr lang="en-GB" dirty="0"/>
          </a:p>
        </p:txBody>
      </p:sp>
      <p:sp>
        <p:nvSpPr>
          <p:cNvPr id="6" name="Content Placeholder 5">
            <a:extLst>
              <a:ext uri="{FF2B5EF4-FFF2-40B4-BE49-F238E27FC236}">
                <a16:creationId xmlns:a16="http://schemas.microsoft.com/office/drawing/2014/main" id="{AD78D317-9EBF-1A4F-EECD-30DD59C99167}"/>
              </a:ext>
            </a:extLst>
          </p:cNvPr>
          <p:cNvSpPr>
            <a:spLocks noGrp="1"/>
          </p:cNvSpPr>
          <p:nvPr>
            <p:ph sz="half" idx="4294967295"/>
          </p:nvPr>
        </p:nvSpPr>
        <p:spPr>
          <a:xfrm>
            <a:off x="337457" y="3292475"/>
            <a:ext cx="5726113" cy="2581275"/>
          </a:xfrm>
          <a:solidFill>
            <a:srgbClr val="CCFFFF"/>
          </a:solidFill>
        </p:spPr>
        <p:txBody>
          <a:bodyPr>
            <a:normAutofit lnSpcReduction="10000"/>
          </a:bodyPr>
          <a:lstStyle/>
          <a:p>
            <a:pPr marL="0" indent="0">
              <a:lnSpc>
                <a:spcPct val="110000"/>
              </a:lnSpc>
              <a:spcBef>
                <a:spcPts val="0"/>
              </a:spcBef>
              <a:buNone/>
            </a:pPr>
            <a:r>
              <a:rPr lang="en-GB" sz="1800" dirty="0"/>
              <a:t>Transmitting </a:t>
            </a:r>
            <a:r>
              <a:rPr lang="en-GB" sz="1800" b="1" dirty="0">
                <a:solidFill>
                  <a:srgbClr val="C00000"/>
                </a:solidFill>
              </a:rPr>
              <a:t>hundreds of kW (W’s </a:t>
            </a:r>
            <a:r>
              <a:rPr lang="en-GB" sz="1800" dirty="0"/>
              <a:t>in the cold mass) reliably </a:t>
            </a:r>
            <a:r>
              <a:rPr lang="en-GB" sz="1800" b="1" dirty="0">
                <a:solidFill>
                  <a:srgbClr val="C00000"/>
                </a:solidFill>
              </a:rPr>
              <a:t>through thin ceramic windows </a:t>
            </a:r>
            <a:r>
              <a:rPr lang="en-GB" sz="1800" dirty="0"/>
              <a:t>(diameter ~ 5÷ 50 cm) </a:t>
            </a:r>
            <a:r>
              <a:rPr lang="en-GB" sz="1800" b="1" dirty="0"/>
              <a:t>into SRF cavities</a:t>
            </a:r>
            <a:r>
              <a:rPr lang="en-GB" sz="1800" dirty="0"/>
              <a:t>.</a:t>
            </a:r>
          </a:p>
          <a:p>
            <a:pPr marL="0" indent="0">
              <a:lnSpc>
                <a:spcPct val="110000"/>
              </a:lnSpc>
              <a:spcBef>
                <a:spcPts val="0"/>
              </a:spcBef>
              <a:buNone/>
            </a:pPr>
            <a:r>
              <a:rPr lang="en-GB" sz="1800" b="1" i="1" dirty="0">
                <a:solidFill>
                  <a:srgbClr val="C00000"/>
                </a:solidFill>
              </a:rPr>
              <a:t>Risk</a:t>
            </a:r>
            <a:r>
              <a:rPr lang="en-GB" sz="1800" i="1" dirty="0"/>
              <a:t>: window breach can spoil a complete cryostat with multiple cavities within seconds. </a:t>
            </a:r>
          </a:p>
          <a:p>
            <a:pPr marL="0" indent="0">
              <a:lnSpc>
                <a:spcPct val="110000"/>
              </a:lnSpc>
              <a:spcBef>
                <a:spcPts val="0"/>
              </a:spcBef>
              <a:buNone/>
            </a:pPr>
            <a:r>
              <a:rPr lang="en-GB" sz="1800" b="1" dirty="0" err="1">
                <a:solidFill>
                  <a:srgbClr val="C00000"/>
                </a:solidFill>
              </a:rPr>
              <a:t>FCCee</a:t>
            </a:r>
            <a:r>
              <a:rPr lang="en-GB" sz="1800" dirty="0"/>
              <a:t> (Z→W,H → </a:t>
            </a:r>
            <a:r>
              <a:rPr lang="en-GB" sz="1800" dirty="0" err="1"/>
              <a:t>ttb</a:t>
            </a:r>
            <a:r>
              <a:rPr lang="en-GB" sz="1800" dirty="0"/>
              <a:t> modes): 112→864 couplers, </a:t>
            </a:r>
            <a:r>
              <a:rPr lang="en-GB" sz="1800" b="1" dirty="0">
                <a:solidFill>
                  <a:srgbClr val="C00000"/>
                </a:solidFill>
              </a:rPr>
              <a:t>CW</a:t>
            </a:r>
            <a:r>
              <a:rPr lang="en-GB" sz="1800" dirty="0"/>
              <a:t>, 400-800 MHz, </a:t>
            </a:r>
            <a:r>
              <a:rPr lang="en-GB" sz="1800" b="1" dirty="0">
                <a:solidFill>
                  <a:srgbClr val="C00000"/>
                </a:solidFill>
              </a:rPr>
              <a:t>P = 165 - 900 kW</a:t>
            </a:r>
          </a:p>
          <a:p>
            <a:pPr marL="0" indent="0">
              <a:lnSpc>
                <a:spcPct val="110000"/>
              </a:lnSpc>
              <a:spcBef>
                <a:spcPts val="0"/>
              </a:spcBef>
              <a:buNone/>
            </a:pPr>
            <a:r>
              <a:rPr lang="en-GB" sz="1800" b="1" dirty="0">
                <a:solidFill>
                  <a:srgbClr val="C00000"/>
                </a:solidFill>
              </a:rPr>
              <a:t>MC</a:t>
            </a:r>
            <a:r>
              <a:rPr lang="en-GB" sz="1800" dirty="0"/>
              <a:t> (SC driver, NC RF, SC RCS): 250, 7000, 4500 couplers, dc 0.05% → 4%, 325-1300 MHz, </a:t>
            </a:r>
            <a:r>
              <a:rPr lang="en-GB" sz="1800" b="1" dirty="0">
                <a:solidFill>
                  <a:srgbClr val="C00000"/>
                </a:solidFill>
              </a:rPr>
              <a:t>P</a:t>
            </a:r>
            <a:r>
              <a:rPr lang="en-GB" sz="1800" b="1" baseline="-25000" dirty="0">
                <a:solidFill>
                  <a:srgbClr val="C00000"/>
                </a:solidFill>
              </a:rPr>
              <a:t> </a:t>
            </a:r>
            <a:r>
              <a:rPr lang="en-GB" sz="1800" b="1" dirty="0">
                <a:solidFill>
                  <a:srgbClr val="C00000"/>
                </a:solidFill>
              </a:rPr>
              <a:t>= 100 - 4000 kW</a:t>
            </a:r>
          </a:p>
        </p:txBody>
      </p:sp>
      <p:sp>
        <p:nvSpPr>
          <p:cNvPr id="8" name="Content Placeholder 7">
            <a:extLst>
              <a:ext uri="{FF2B5EF4-FFF2-40B4-BE49-F238E27FC236}">
                <a16:creationId xmlns:a16="http://schemas.microsoft.com/office/drawing/2014/main" id="{C56FA8F2-2931-9840-A0FF-F7AEC66B28F9}"/>
              </a:ext>
            </a:extLst>
          </p:cNvPr>
          <p:cNvSpPr>
            <a:spLocks noGrp="1"/>
          </p:cNvSpPr>
          <p:nvPr>
            <p:ph sz="half" idx="4294967295"/>
          </p:nvPr>
        </p:nvSpPr>
        <p:spPr>
          <a:xfrm>
            <a:off x="6314622" y="1068388"/>
            <a:ext cx="3841750" cy="5040312"/>
          </a:xfrm>
        </p:spPr>
        <p:txBody>
          <a:bodyPr>
            <a:normAutofit lnSpcReduction="10000"/>
          </a:bodyPr>
          <a:lstStyle/>
          <a:p>
            <a:pPr marL="0" indent="0">
              <a:lnSpc>
                <a:spcPct val="110000"/>
              </a:lnSpc>
              <a:spcBef>
                <a:spcPts val="0"/>
              </a:spcBef>
              <a:buNone/>
            </a:pPr>
            <a:r>
              <a:rPr lang="it-IT" sz="3200" b="1" dirty="0">
                <a:solidFill>
                  <a:srgbClr val="C00000"/>
                </a:solidFill>
              </a:rPr>
              <a:t>The ceramic window!</a:t>
            </a:r>
          </a:p>
          <a:p>
            <a:pPr marR="0" lvl="0" algn="l" defTabSz="914400" rtl="0" eaLnBrk="1" fontAlgn="auto" latinLnBrk="0" hangingPunct="1">
              <a:lnSpc>
                <a:spcPct val="110000"/>
              </a:lnSpc>
              <a:spcBef>
                <a:spcPts val="0"/>
              </a:spcBef>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Ensures vacuum tightness of FPC vs. the cavity and the entire machine - no leaks allowed!</a:t>
            </a:r>
          </a:p>
          <a:p>
            <a:pPr marR="0" lvl="0" algn="l" defTabSz="914400" rtl="0" eaLnBrk="1" fontAlgn="auto" latinLnBrk="0" hangingPunct="1">
              <a:lnSpc>
                <a:spcPct val="110000"/>
              </a:lnSpc>
              <a:spcBef>
                <a:spcPts val="0"/>
              </a:spcBef>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Mostly Al</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lang="en-US" sz="2000" dirty="0">
                <a:solidFill>
                  <a:prstClr val="black"/>
                </a:solidFill>
                <a:latin typeface="Calibri" panose="020F0502020204030204"/>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metal-brazed, should:</a:t>
            </a:r>
          </a:p>
          <a:p>
            <a:pPr marR="0" lvl="0" algn="l" defTabSz="914400" rtl="0" eaLnBrk="1" fontAlgn="auto" latinLnBrk="0" hangingPunct="1">
              <a:lnSpc>
                <a:spcPct val="110000"/>
              </a:lnSpc>
              <a:spcBef>
                <a:spcPts val="0"/>
              </a:spcBef>
              <a:buClrTx/>
              <a:buSzTx/>
              <a:tabLst/>
              <a:defRPr/>
            </a:pPr>
            <a:r>
              <a:rPr lang="en-US" sz="2000" dirty="0">
                <a:solidFill>
                  <a:prstClr val="black"/>
                </a:solidFill>
                <a:latin typeface="Calibri" panose="020F0502020204030204"/>
              </a:rPr>
              <a:t>h</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ave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low losses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operating f  and 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R="0" lvl="0" algn="l" defTabSz="914400" rtl="0" eaLnBrk="1" fontAlgn="auto" latinLnBrk="0" hangingPunct="1">
              <a:lnSpc>
                <a:spcPct val="110000"/>
              </a:lnSpc>
              <a:spcBef>
                <a:spcPts val="0"/>
              </a:spcBef>
              <a:buClrTx/>
              <a:buSzTx/>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brazed, with low RF losses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high purity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US" sz="2000" dirty="0">
              <a:solidFill>
                <a:prstClr val="black"/>
              </a:solidFill>
              <a:latin typeface="Calibri" panose="020F0502020204030204"/>
            </a:endParaRPr>
          </a:p>
          <a:p>
            <a:pPr marR="0" lvl="0" algn="l" defTabSz="914400" rtl="0" eaLnBrk="1" fontAlgn="auto" latinLnBrk="0" hangingPunct="1">
              <a:lnSpc>
                <a:spcPct val="110000"/>
              </a:lnSpc>
              <a:spcBef>
                <a:spcPts val="0"/>
              </a:spcBef>
              <a:buClrTx/>
              <a:buSzTx/>
              <a:tabLst/>
              <a:defRPr/>
            </a:pPr>
            <a:r>
              <a:rPr lang="en-US" sz="2000" dirty="0">
                <a:solidFill>
                  <a:prstClr val="black"/>
                </a:solidFill>
                <a:latin typeface="Calibri" panose="020F0502020204030204"/>
              </a:rPr>
              <a:t>have a </a:t>
            </a:r>
            <a:r>
              <a:rPr lang="en-US" sz="2000" b="1" dirty="0">
                <a:solidFill>
                  <a:srgbClr val="C00000"/>
                </a:solidFill>
                <a:latin typeface="Calibri" panose="020F0502020204030204"/>
              </a:rPr>
              <a:t>low T-gradient </a:t>
            </a:r>
            <a:r>
              <a:rPr lang="en-US" sz="2000" dirty="0">
                <a:solidFill>
                  <a:prstClr val="black"/>
                </a:solidFill>
                <a:latin typeface="Calibri" panose="020F0502020204030204"/>
              </a:rPr>
              <a:t>(ensures a known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thermal conductivity).</a:t>
            </a:r>
          </a:p>
          <a:p>
            <a:pPr marL="0" marR="0" lvl="0" indent="0" algn="ctr" defTabSz="914400" rtl="0" eaLnBrk="1" fontAlgn="auto" latinLnBrk="0" hangingPunct="1">
              <a:lnSpc>
                <a:spcPct val="110000"/>
              </a:lnSpc>
              <a:spcBef>
                <a:spcPts val="0"/>
              </a:spcBef>
              <a:buClrTx/>
              <a:buSzTx/>
              <a:buNone/>
              <a:tabLst/>
              <a:defRPr/>
            </a:pPr>
            <a:endPar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10000"/>
              </a:lnSpc>
              <a:spcBef>
                <a:spcPts val="0"/>
              </a:spcBef>
              <a:buClrTx/>
              <a:buSz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Top-priority R&amp;D topic for high power couplers.</a:t>
            </a:r>
          </a:p>
          <a:p>
            <a:pPr marL="0" indent="0">
              <a:lnSpc>
                <a:spcPct val="110000"/>
              </a:lnSpc>
              <a:spcBef>
                <a:spcPts val="0"/>
              </a:spcBef>
              <a:buNone/>
            </a:pPr>
            <a:endParaRPr lang="it-IT" sz="3200" dirty="0"/>
          </a:p>
        </p:txBody>
      </p:sp>
      <p:pic>
        <p:nvPicPr>
          <p:cNvPr id="14" name="Picture 13">
            <a:extLst>
              <a:ext uri="{FF2B5EF4-FFF2-40B4-BE49-F238E27FC236}">
                <a16:creationId xmlns:a16="http://schemas.microsoft.com/office/drawing/2014/main" id="{D9EE0DDC-5359-9A96-BC02-7934DB1D44B2}"/>
              </a:ext>
            </a:extLst>
          </p:cNvPr>
          <p:cNvPicPr>
            <a:picLocks noChangeAspect="1"/>
          </p:cNvPicPr>
          <p:nvPr/>
        </p:nvPicPr>
        <p:blipFill>
          <a:blip r:embed="rId4"/>
          <a:stretch>
            <a:fillRect/>
          </a:stretch>
        </p:blipFill>
        <p:spPr>
          <a:xfrm>
            <a:off x="313899" y="1095381"/>
            <a:ext cx="3034252" cy="1942900"/>
          </a:xfrm>
          <a:prstGeom prst="rect">
            <a:avLst/>
          </a:prstGeom>
        </p:spPr>
      </p:pic>
      <p:pic>
        <p:nvPicPr>
          <p:cNvPr id="13" name="Picture 12">
            <a:extLst>
              <a:ext uri="{FF2B5EF4-FFF2-40B4-BE49-F238E27FC236}">
                <a16:creationId xmlns:a16="http://schemas.microsoft.com/office/drawing/2014/main" id="{E70B0488-EDBA-1553-2C19-F48286200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826" y="1094493"/>
            <a:ext cx="2513351" cy="1885013"/>
          </a:xfrm>
          <a:prstGeom prst="rect">
            <a:avLst/>
          </a:prstGeom>
        </p:spPr>
      </p:pic>
      <p:sp>
        <p:nvSpPr>
          <p:cNvPr id="15" name="TextBox 14">
            <a:extLst>
              <a:ext uri="{FF2B5EF4-FFF2-40B4-BE49-F238E27FC236}">
                <a16:creationId xmlns:a16="http://schemas.microsoft.com/office/drawing/2014/main" id="{B8B21660-06E1-03F5-6FAC-8BC5BB867AF7}"/>
              </a:ext>
            </a:extLst>
          </p:cNvPr>
          <p:cNvSpPr txBox="1"/>
          <p:nvPr/>
        </p:nvSpPr>
        <p:spPr>
          <a:xfrm>
            <a:off x="3391337" y="1127258"/>
            <a:ext cx="2350327"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200" dirty="0">
                <a:solidFill>
                  <a:schemeClr val="bg1"/>
                </a:solidFill>
                <a:sym typeface="Helvetica Neue"/>
              </a:rPr>
              <a:t>Test box for LHC couplers (400 MHz)</a:t>
            </a:r>
          </a:p>
        </p:txBody>
      </p:sp>
      <p:pic>
        <p:nvPicPr>
          <p:cNvPr id="16" name="Content Placeholder 6" descr="Content Placeholder 6">
            <a:extLst>
              <a:ext uri="{FF2B5EF4-FFF2-40B4-BE49-F238E27FC236}">
                <a16:creationId xmlns:a16="http://schemas.microsoft.com/office/drawing/2014/main" id="{5CF09CEF-B0D6-1FFC-DC67-AE23D2C9E53C}"/>
              </a:ext>
            </a:extLst>
          </p:cNvPr>
          <p:cNvPicPr>
            <a:picLocks noChangeAspect="1"/>
          </p:cNvPicPr>
          <p:nvPr/>
        </p:nvPicPr>
        <p:blipFill>
          <a:blip r:embed="rId6"/>
          <a:srcRect b="50107"/>
          <a:stretch>
            <a:fillRect/>
          </a:stretch>
        </p:blipFill>
        <p:spPr>
          <a:xfrm>
            <a:off x="2632381" y="5996654"/>
            <a:ext cx="3027772" cy="748238"/>
          </a:xfrm>
          <a:prstGeom prst="rect">
            <a:avLst/>
          </a:prstGeom>
          <a:ln w="12700">
            <a:miter lim="400000"/>
          </a:ln>
        </p:spPr>
      </p:pic>
      <p:pic>
        <p:nvPicPr>
          <p:cNvPr id="24" name="Picture 2" descr="G:\Departments\AB\Groups\RF\Sections\SR\Prevessin\Photographies\ACS MC\IMG_1737.jpg">
            <a:extLst>
              <a:ext uri="{FF2B5EF4-FFF2-40B4-BE49-F238E27FC236}">
                <a16:creationId xmlns:a16="http://schemas.microsoft.com/office/drawing/2014/main" id="{6A5A353C-41A6-B9A1-8094-9181682475E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10521854" y="4703218"/>
            <a:ext cx="1303854" cy="1208841"/>
          </a:xfrm>
          <a:prstGeom prst="rect">
            <a:avLst/>
          </a:prstGeom>
        </p:spPr>
      </p:pic>
      <p:sp>
        <p:nvSpPr>
          <p:cNvPr id="25" name="Textfeld 16">
            <a:extLst>
              <a:ext uri="{FF2B5EF4-FFF2-40B4-BE49-F238E27FC236}">
                <a16:creationId xmlns:a16="http://schemas.microsoft.com/office/drawing/2014/main" id="{8BAD3A2B-5E48-631C-5965-404DDBB44206}"/>
              </a:ext>
            </a:extLst>
          </p:cNvPr>
          <p:cNvSpPr txBox="1"/>
          <p:nvPr/>
        </p:nvSpPr>
        <p:spPr>
          <a:xfrm>
            <a:off x="9802217" y="3991323"/>
            <a:ext cx="2743129" cy="646331"/>
          </a:xfrm>
          <a:prstGeom prst="rect">
            <a:avLst/>
          </a:prstGeom>
          <a:noFill/>
        </p:spPr>
        <p:txBody>
          <a:bodyPr wrap="square" rtlCol="0">
            <a:spAutoFit/>
          </a:bodyPr>
          <a:lstStyle/>
          <a:p>
            <a:pPr algn="ctr"/>
            <a:r>
              <a:rPr lang="en-US" dirty="0"/>
              <a:t>400MHz, LHC,</a:t>
            </a:r>
          </a:p>
          <a:p>
            <a:pPr algn="ctr"/>
            <a:r>
              <a:rPr lang="en-US" dirty="0"/>
              <a:t> 500 kW CW</a:t>
            </a:r>
            <a:endParaRPr lang="de-DE" dirty="0"/>
          </a:p>
        </p:txBody>
      </p:sp>
      <p:sp>
        <p:nvSpPr>
          <p:cNvPr id="26" name="TextBox 25">
            <a:extLst>
              <a:ext uri="{FF2B5EF4-FFF2-40B4-BE49-F238E27FC236}">
                <a16:creationId xmlns:a16="http://schemas.microsoft.com/office/drawing/2014/main" id="{A719C58A-990E-8373-C114-3A4DEE8DE30E}"/>
              </a:ext>
            </a:extLst>
          </p:cNvPr>
          <p:cNvSpPr txBox="1"/>
          <p:nvPr/>
        </p:nvSpPr>
        <p:spPr>
          <a:xfrm>
            <a:off x="4686784" y="2979506"/>
            <a:ext cx="880369" cy="369332"/>
          </a:xfrm>
          <a:prstGeom prst="rect">
            <a:avLst/>
          </a:prstGeom>
          <a:noFill/>
        </p:spPr>
        <p:txBody>
          <a:bodyPr wrap="none" rtlCol="0">
            <a:spAutoFit/>
          </a:bodyPr>
          <a:lstStyle/>
          <a:p>
            <a:r>
              <a:rPr lang="it-IT" b="1" dirty="0">
                <a:solidFill>
                  <a:srgbClr val="C00000"/>
                </a:solidFill>
              </a:rPr>
              <a:t>NEEDS:</a:t>
            </a:r>
          </a:p>
        </p:txBody>
      </p:sp>
      <p:sp>
        <p:nvSpPr>
          <p:cNvPr id="3" name="TextBox 2">
            <a:extLst>
              <a:ext uri="{FF2B5EF4-FFF2-40B4-BE49-F238E27FC236}">
                <a16:creationId xmlns:a16="http://schemas.microsoft.com/office/drawing/2014/main" id="{321D89EE-2A1A-CB4D-3157-B93C13B47E7E}"/>
              </a:ext>
            </a:extLst>
          </p:cNvPr>
          <p:cNvSpPr txBox="1"/>
          <p:nvPr/>
        </p:nvSpPr>
        <p:spPr>
          <a:xfrm>
            <a:off x="250548" y="6108760"/>
            <a:ext cx="2074735" cy="646331"/>
          </a:xfrm>
          <a:prstGeom prst="rect">
            <a:avLst/>
          </a:prstGeom>
          <a:noFill/>
        </p:spPr>
        <p:txBody>
          <a:bodyPr wrap="none" rtlCol="0">
            <a:spAutoFit/>
          </a:bodyPr>
          <a:lstStyle/>
          <a:p>
            <a:r>
              <a:rPr lang="it-IT" b="1" i="1" dirty="0"/>
              <a:t>(for </a:t>
            </a:r>
            <a:r>
              <a:rPr lang="it-IT" b="1" i="1" dirty="0">
                <a:solidFill>
                  <a:srgbClr val="C00000"/>
                </a:solidFill>
              </a:rPr>
              <a:t>ILC</a:t>
            </a:r>
            <a:r>
              <a:rPr lang="it-IT" b="1" i="1" dirty="0"/>
              <a:t> and </a:t>
            </a:r>
            <a:r>
              <a:rPr lang="it-IT" b="1" i="1" dirty="0">
                <a:solidFill>
                  <a:srgbClr val="C00000"/>
                </a:solidFill>
              </a:rPr>
              <a:t>CLIC</a:t>
            </a:r>
            <a:r>
              <a:rPr lang="it-IT" b="1" i="1" dirty="0"/>
              <a:t>: FP</a:t>
            </a:r>
          </a:p>
          <a:p>
            <a:r>
              <a:rPr lang="it-IT" b="1" i="1" dirty="0"/>
              <a:t>specs achieved)</a:t>
            </a:r>
          </a:p>
        </p:txBody>
      </p:sp>
      <p:sp>
        <p:nvSpPr>
          <p:cNvPr id="4" name="TextBox 3">
            <a:extLst>
              <a:ext uri="{FF2B5EF4-FFF2-40B4-BE49-F238E27FC236}">
                <a16:creationId xmlns:a16="http://schemas.microsoft.com/office/drawing/2014/main" id="{4307E49A-287E-6B2E-63CF-6A1E2F2E324F}"/>
              </a:ext>
            </a:extLst>
          </p:cNvPr>
          <p:cNvSpPr txBox="1"/>
          <p:nvPr/>
        </p:nvSpPr>
        <p:spPr>
          <a:xfrm>
            <a:off x="5976257" y="6069842"/>
            <a:ext cx="6096000"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it-IT" sz="2000" b="1" dirty="0">
                <a:solidFill>
                  <a:srgbClr val="C00000"/>
                </a:solidFill>
                <a:effectLst>
                  <a:outerShdw blurRad="38100" dist="38100" dir="2700000" algn="tl">
                    <a:srgbClr val="000000">
                      <a:alpha val="43137"/>
                    </a:srgbClr>
                  </a:outerShdw>
                </a:effectLst>
              </a:rPr>
              <a:t>HOMs couplers </a:t>
            </a:r>
            <a:r>
              <a:rPr lang="it-IT" sz="2000" dirty="0"/>
              <a:t>(see iSAS proposal): R&amp;D on 800, 1300 MHz multicell;  ~ kW RF power out of the cold mass</a:t>
            </a:r>
          </a:p>
        </p:txBody>
      </p:sp>
    </p:spTree>
    <p:extLst>
      <p:ext uri="{BB962C8B-B14F-4D97-AF65-F5344CB8AC3E}">
        <p14:creationId xmlns:p14="http://schemas.microsoft.com/office/powerpoint/2010/main" val="3154194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893F82-CAEA-1925-6C5B-71F067E1E9C0}"/>
              </a:ext>
            </a:extLst>
          </p:cNvPr>
          <p:cNvSpPr>
            <a:spLocks noGrp="1"/>
          </p:cNvSpPr>
          <p:nvPr>
            <p:ph type="title"/>
          </p:nvPr>
        </p:nvSpPr>
        <p:spPr/>
        <p:txBody>
          <a:bodyPr>
            <a:normAutofit fontScale="90000"/>
          </a:bodyPr>
          <a:lstStyle/>
          <a:p>
            <a:r>
              <a:rPr lang="it-IT" dirty="0"/>
              <a:t>WG3: Present evolution, labs involved</a:t>
            </a:r>
            <a:endParaRPr lang="en-GB" dirty="0"/>
          </a:p>
        </p:txBody>
      </p:sp>
      <p:sp>
        <p:nvSpPr>
          <p:cNvPr id="3" name="Content Placeholder 2">
            <a:extLst>
              <a:ext uri="{FF2B5EF4-FFF2-40B4-BE49-F238E27FC236}">
                <a16:creationId xmlns:a16="http://schemas.microsoft.com/office/drawing/2014/main" id="{3C5335C2-31B1-98C9-4CEB-248CD7DC0A12}"/>
              </a:ext>
            </a:extLst>
          </p:cNvPr>
          <p:cNvSpPr>
            <a:spLocks noGrp="1"/>
          </p:cNvSpPr>
          <p:nvPr>
            <p:ph sz="half" idx="4294967295"/>
          </p:nvPr>
        </p:nvSpPr>
        <p:spPr>
          <a:xfrm>
            <a:off x="6443439" y="1098854"/>
            <a:ext cx="5683699" cy="5508625"/>
          </a:xfrm>
        </p:spPr>
        <p:txBody>
          <a:bodyPr>
            <a:noAutofit/>
          </a:bodyPr>
          <a:lstStyle/>
          <a:p>
            <a:pPr marL="0" indent="0">
              <a:lnSpc>
                <a:spcPct val="100000"/>
              </a:lnSpc>
              <a:spcBef>
                <a:spcPts val="0"/>
              </a:spcBef>
              <a:buNone/>
            </a:pPr>
            <a:r>
              <a:rPr lang="en-US" sz="2000" b="1" dirty="0">
                <a:solidFill>
                  <a:srgbClr val="C00000"/>
                </a:solidFill>
              </a:rPr>
              <a:t>Development done for specific machines:</a:t>
            </a:r>
          </a:p>
          <a:p>
            <a:pPr>
              <a:lnSpc>
                <a:spcPct val="100000"/>
              </a:lnSpc>
              <a:spcBef>
                <a:spcPts val="0"/>
              </a:spcBef>
            </a:pPr>
            <a:r>
              <a:rPr lang="en-US" sz="2000" dirty="0"/>
              <a:t>Generic R&amp;D on couplers does not exist (except some at EIC, USA) </a:t>
            </a:r>
          </a:p>
          <a:p>
            <a:pPr>
              <a:lnSpc>
                <a:spcPct val="100000"/>
              </a:lnSpc>
              <a:spcBef>
                <a:spcPts val="0"/>
              </a:spcBef>
            </a:pPr>
            <a:r>
              <a:rPr lang="en-US" sz="2000" dirty="0"/>
              <a:t>Coupler </a:t>
            </a:r>
            <a:r>
              <a:rPr lang="en-US" sz="2000" b="1" dirty="0">
                <a:solidFill>
                  <a:srgbClr val="C00000"/>
                </a:solidFill>
              </a:rPr>
              <a:t>modelling</a:t>
            </a:r>
            <a:r>
              <a:rPr lang="en-US" sz="2000" dirty="0">
                <a:solidFill>
                  <a:srgbClr val="0070C0"/>
                </a:solidFill>
              </a:rPr>
              <a:t> </a:t>
            </a:r>
            <a:r>
              <a:rPr lang="en-US" sz="2000" dirty="0"/>
              <a:t>capacity is reasonably wide (e.g. Uni-Rostock)</a:t>
            </a:r>
          </a:p>
          <a:p>
            <a:pPr marL="0" indent="0">
              <a:lnSpc>
                <a:spcPct val="100000"/>
              </a:lnSpc>
              <a:spcBef>
                <a:spcPts val="0"/>
              </a:spcBef>
              <a:buNone/>
            </a:pPr>
            <a:endParaRPr lang="en-US" sz="2000" b="1" spc="200" dirty="0">
              <a:solidFill>
                <a:srgbClr val="C00000"/>
              </a:solidFill>
              <a:effectLst>
                <a:outerShdw blurRad="38100" dist="38100" dir="2700000" algn="tl">
                  <a:srgbClr val="000000">
                    <a:alpha val="43137"/>
                  </a:srgbClr>
                </a:outerShdw>
              </a:effectLst>
            </a:endParaRPr>
          </a:p>
          <a:p>
            <a:pPr marL="0" indent="0">
              <a:lnSpc>
                <a:spcPct val="100000"/>
              </a:lnSpc>
              <a:spcBef>
                <a:spcPts val="0"/>
              </a:spcBef>
              <a:buNone/>
            </a:pPr>
            <a:r>
              <a:rPr lang="en-US" sz="2000" b="1" spc="200" dirty="0">
                <a:solidFill>
                  <a:srgbClr val="C00000"/>
                </a:solidFill>
                <a:effectLst>
                  <a:outerShdw blurRad="38100" dist="38100" dir="2700000" algn="tl">
                    <a:srgbClr val="000000">
                      <a:alpha val="43137"/>
                    </a:srgbClr>
                  </a:outerShdw>
                </a:effectLst>
              </a:rPr>
              <a:t>EXPERIMENTAL-FABRICATION CAPABILITIES</a:t>
            </a:r>
          </a:p>
          <a:p>
            <a:pPr marL="0" indent="0">
              <a:lnSpc>
                <a:spcPct val="100000"/>
              </a:lnSpc>
              <a:spcBef>
                <a:spcPts val="0"/>
              </a:spcBef>
              <a:buNone/>
            </a:pPr>
            <a:r>
              <a:rPr lang="en-US" sz="2000" b="1" dirty="0">
                <a:solidFill>
                  <a:srgbClr val="0070C0"/>
                </a:solidFill>
              </a:rPr>
              <a:t>CERN</a:t>
            </a:r>
            <a:r>
              <a:rPr lang="en-US" sz="2000" dirty="0">
                <a:solidFill>
                  <a:srgbClr val="0070C0"/>
                </a:solidFill>
              </a:rPr>
              <a:t>: </a:t>
            </a:r>
            <a:r>
              <a:rPr lang="en-US" sz="2000" dirty="0"/>
              <a:t>developments </a:t>
            </a:r>
            <a:r>
              <a:rPr lang="en-US" sz="2000" b="1" dirty="0">
                <a:solidFill>
                  <a:srgbClr val="C00000"/>
                </a:solidFill>
              </a:rPr>
              <a:t>for future colliders, </a:t>
            </a:r>
            <a:r>
              <a:rPr lang="en-US" sz="2000" dirty="0"/>
              <a:t>can guarantee </a:t>
            </a:r>
            <a:r>
              <a:rPr lang="en-US" sz="2000" b="1" dirty="0">
                <a:solidFill>
                  <a:srgbClr val="C00000"/>
                </a:solidFill>
              </a:rPr>
              <a:t>long-term expertise</a:t>
            </a:r>
            <a:r>
              <a:rPr lang="en-US" sz="2000" dirty="0"/>
              <a:t>; couplers for Soleil, ESRF, PERLE, …;  </a:t>
            </a:r>
            <a:r>
              <a:rPr lang="en-US" sz="2000" b="1" dirty="0">
                <a:solidFill>
                  <a:srgbClr val="C00000"/>
                </a:solidFill>
              </a:rPr>
              <a:t>has test stands.</a:t>
            </a:r>
          </a:p>
          <a:p>
            <a:pPr marL="0" indent="0">
              <a:lnSpc>
                <a:spcPct val="100000"/>
              </a:lnSpc>
              <a:spcBef>
                <a:spcPts val="0"/>
              </a:spcBef>
              <a:buNone/>
            </a:pPr>
            <a:r>
              <a:rPr lang="en-US" sz="2000" b="1" dirty="0">
                <a:solidFill>
                  <a:srgbClr val="0070C0"/>
                </a:solidFill>
              </a:rPr>
              <a:t>CEA</a:t>
            </a:r>
            <a:r>
              <a:rPr lang="en-US" sz="2000" dirty="0">
                <a:solidFill>
                  <a:srgbClr val="0070C0"/>
                </a:solidFill>
              </a:rPr>
              <a:t>: </a:t>
            </a:r>
            <a:r>
              <a:rPr lang="en-US" sz="2000" dirty="0"/>
              <a:t>couplers on request for XFEL, ESS - </a:t>
            </a:r>
            <a:r>
              <a:rPr lang="en-US" sz="2000" b="1" dirty="0">
                <a:solidFill>
                  <a:srgbClr val="C00000"/>
                </a:solidFill>
              </a:rPr>
              <a:t>has test stands.</a:t>
            </a:r>
          </a:p>
          <a:p>
            <a:pPr marL="0" indent="0">
              <a:lnSpc>
                <a:spcPct val="100000"/>
              </a:lnSpc>
              <a:spcBef>
                <a:spcPts val="0"/>
              </a:spcBef>
              <a:buNone/>
            </a:pPr>
            <a:r>
              <a:rPr lang="en-US" sz="2000" b="1" dirty="0">
                <a:solidFill>
                  <a:srgbClr val="0070C0"/>
                </a:solidFill>
              </a:rPr>
              <a:t>DESY</a:t>
            </a:r>
            <a:r>
              <a:rPr lang="en-US" sz="2000" dirty="0">
                <a:solidFill>
                  <a:srgbClr val="0070C0"/>
                </a:solidFill>
              </a:rPr>
              <a:t>: </a:t>
            </a:r>
            <a:r>
              <a:rPr lang="en-US" sz="2000" dirty="0"/>
              <a:t>1.3 GHz CW couplers – </a:t>
            </a:r>
            <a:r>
              <a:rPr lang="en-US" sz="2000" b="1" dirty="0">
                <a:solidFill>
                  <a:srgbClr val="C00000"/>
                </a:solidFill>
              </a:rPr>
              <a:t>has test capabilities.</a:t>
            </a:r>
          </a:p>
          <a:p>
            <a:pPr marL="0" indent="0">
              <a:lnSpc>
                <a:spcPct val="100000"/>
              </a:lnSpc>
              <a:spcBef>
                <a:spcPts val="0"/>
              </a:spcBef>
              <a:buNone/>
            </a:pPr>
            <a:r>
              <a:rPr lang="en-US" sz="2000" b="1" dirty="0">
                <a:solidFill>
                  <a:srgbClr val="0070C0"/>
                </a:solidFill>
              </a:rPr>
              <a:t>RI company: </a:t>
            </a:r>
            <a:r>
              <a:rPr lang="en-US" sz="2000" b="1" dirty="0">
                <a:solidFill>
                  <a:srgbClr val="C00000"/>
                </a:solidFill>
              </a:rPr>
              <a:t>fabricates</a:t>
            </a:r>
            <a:r>
              <a:rPr lang="en-US" sz="2000" dirty="0"/>
              <a:t> (and tests) couplers </a:t>
            </a:r>
            <a:r>
              <a:rPr lang="en-US" sz="2000" b="1" dirty="0">
                <a:solidFill>
                  <a:srgbClr val="C00000"/>
                </a:solidFill>
              </a:rPr>
              <a:t>on specs.</a:t>
            </a:r>
          </a:p>
          <a:p>
            <a:pPr marL="0" indent="0">
              <a:lnSpc>
                <a:spcPct val="100000"/>
              </a:lnSpc>
              <a:spcBef>
                <a:spcPts val="0"/>
              </a:spcBef>
              <a:buNone/>
            </a:pPr>
            <a:r>
              <a:rPr lang="en-US" sz="2000" b="1" dirty="0">
                <a:solidFill>
                  <a:srgbClr val="0070C0"/>
                </a:solidFill>
              </a:rPr>
              <a:t>EIC (USA): </a:t>
            </a:r>
            <a:r>
              <a:rPr lang="en-US" sz="2000" dirty="0"/>
              <a:t>couplers with </a:t>
            </a:r>
            <a:r>
              <a:rPr lang="en-US" sz="2000" b="1" dirty="0">
                <a:solidFill>
                  <a:srgbClr val="C00000"/>
                </a:solidFill>
              </a:rPr>
              <a:t>challenging specs</a:t>
            </a:r>
            <a:r>
              <a:rPr lang="en-US" sz="2000" dirty="0"/>
              <a:t>, developments will </a:t>
            </a:r>
            <a:r>
              <a:rPr lang="en-US" sz="2000" b="1" dirty="0">
                <a:solidFill>
                  <a:srgbClr val="C00000"/>
                </a:solidFill>
              </a:rPr>
              <a:t>benefit next colliders</a:t>
            </a:r>
            <a:r>
              <a:rPr lang="en-US" sz="2000" dirty="0"/>
              <a:t>.</a:t>
            </a:r>
          </a:p>
          <a:p>
            <a:pPr marL="0" indent="0">
              <a:lnSpc>
                <a:spcPct val="100000"/>
              </a:lnSpc>
              <a:spcBef>
                <a:spcPts val="0"/>
              </a:spcBef>
              <a:buNone/>
            </a:pPr>
            <a:endParaRPr lang="en-US" sz="2000" dirty="0"/>
          </a:p>
        </p:txBody>
      </p:sp>
      <p:pic>
        <p:nvPicPr>
          <p:cNvPr id="5" name="Content Placeholder 4">
            <a:extLst>
              <a:ext uri="{FF2B5EF4-FFF2-40B4-BE49-F238E27FC236}">
                <a16:creationId xmlns:a16="http://schemas.microsoft.com/office/drawing/2014/main" id="{26988AE5-2C23-127C-B216-F3661240E77F}"/>
              </a:ext>
            </a:extLst>
          </p:cNvPr>
          <p:cNvPicPr>
            <a:picLocks noGrp="1" noChangeAspect="1"/>
          </p:cNvPicPr>
          <p:nvPr>
            <p:ph sz="half" idx="4294967295"/>
          </p:nvPr>
        </p:nvPicPr>
        <p:blipFill>
          <a:blip r:embed="rId2"/>
          <a:stretch>
            <a:fillRect/>
          </a:stretch>
        </p:blipFill>
        <p:spPr>
          <a:xfrm>
            <a:off x="261258" y="1194024"/>
            <a:ext cx="5813425" cy="4295775"/>
          </a:xfrm>
          <a:prstGeom prst="rect">
            <a:avLst/>
          </a:prstGeom>
        </p:spPr>
      </p:pic>
      <p:sp>
        <p:nvSpPr>
          <p:cNvPr id="9" name="TextBox 8">
            <a:extLst>
              <a:ext uri="{FF2B5EF4-FFF2-40B4-BE49-F238E27FC236}">
                <a16:creationId xmlns:a16="http://schemas.microsoft.com/office/drawing/2014/main" id="{020E3175-6B3A-82C0-37B6-BF6104F31897}"/>
              </a:ext>
            </a:extLst>
          </p:cNvPr>
          <p:cNvSpPr txBox="1"/>
          <p:nvPr/>
        </p:nvSpPr>
        <p:spPr>
          <a:xfrm>
            <a:off x="64862" y="5559928"/>
            <a:ext cx="6313715" cy="1200329"/>
          </a:xfrm>
          <a:prstGeom prst="rect">
            <a:avLst/>
          </a:prstGeom>
          <a:solidFill>
            <a:schemeClr val="accent1">
              <a:lumMod val="40000"/>
              <a:lumOff val="60000"/>
            </a:schemeClr>
          </a:solidFill>
        </p:spPr>
        <p:txBody>
          <a:bodyPr wrap="square">
            <a:spAutoFit/>
          </a:bodyPr>
          <a:lstStyle/>
          <a:p>
            <a:pPr marL="0" indent="0" algn="ctr">
              <a:lnSpc>
                <a:spcPct val="100000"/>
              </a:lnSpc>
              <a:spcBef>
                <a:spcPts val="0"/>
              </a:spcBef>
              <a:buNone/>
            </a:pPr>
            <a:r>
              <a:rPr lang="en-US" sz="2400" dirty="0"/>
              <a:t>The </a:t>
            </a:r>
            <a:r>
              <a:rPr lang="en-US" sz="2400" b="1" dirty="0">
                <a:solidFill>
                  <a:srgbClr val="C00000"/>
                </a:solidFill>
              </a:rPr>
              <a:t>coordination event </a:t>
            </a:r>
            <a:r>
              <a:rPr lang="en-US" sz="2400" dirty="0"/>
              <a:t>for international experts: (almost) yearly world-wide </a:t>
            </a:r>
            <a:r>
              <a:rPr lang="en-US" sz="2400" b="1" dirty="0">
                <a:solidFill>
                  <a:srgbClr val="C00000"/>
                </a:solidFill>
              </a:rPr>
              <a:t>FPC workshop (WWFPC) </a:t>
            </a:r>
            <a:r>
              <a:rPr lang="en-US" sz="2400" dirty="0"/>
              <a:t>brings together international experts.</a:t>
            </a:r>
          </a:p>
        </p:txBody>
      </p:sp>
    </p:spTree>
    <p:extLst>
      <p:ext uri="{BB962C8B-B14F-4D97-AF65-F5344CB8AC3E}">
        <p14:creationId xmlns:p14="http://schemas.microsoft.com/office/powerpoint/2010/main" val="368000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825164-018E-D8D3-7177-ECA63FFA1273}"/>
              </a:ext>
            </a:extLst>
          </p:cNvPr>
          <p:cNvSpPr/>
          <p:nvPr/>
        </p:nvSpPr>
        <p:spPr>
          <a:xfrm>
            <a:off x="6361263" y="1095605"/>
            <a:ext cx="5323663" cy="5642080"/>
          </a:xfrm>
          <a:custGeom>
            <a:avLst/>
            <a:gdLst>
              <a:gd name="connsiteX0" fmla="*/ 0 w 5323663"/>
              <a:gd name="connsiteY0" fmla="*/ 0 h 5642080"/>
              <a:gd name="connsiteX1" fmla="*/ 538281 w 5323663"/>
              <a:gd name="connsiteY1" fmla="*/ 0 h 5642080"/>
              <a:gd name="connsiteX2" fmla="*/ 970090 w 5323663"/>
              <a:gd name="connsiteY2" fmla="*/ 0 h 5642080"/>
              <a:gd name="connsiteX3" fmla="*/ 1668081 w 5323663"/>
              <a:gd name="connsiteY3" fmla="*/ 0 h 5642080"/>
              <a:gd name="connsiteX4" fmla="*/ 2206363 w 5323663"/>
              <a:gd name="connsiteY4" fmla="*/ 0 h 5642080"/>
              <a:gd name="connsiteX5" fmla="*/ 2744644 w 5323663"/>
              <a:gd name="connsiteY5" fmla="*/ 0 h 5642080"/>
              <a:gd name="connsiteX6" fmla="*/ 3442635 w 5323663"/>
              <a:gd name="connsiteY6" fmla="*/ 0 h 5642080"/>
              <a:gd name="connsiteX7" fmla="*/ 3927680 w 5323663"/>
              <a:gd name="connsiteY7" fmla="*/ 0 h 5642080"/>
              <a:gd name="connsiteX8" fmla="*/ 4625672 w 5323663"/>
              <a:gd name="connsiteY8" fmla="*/ 0 h 5642080"/>
              <a:gd name="connsiteX9" fmla="*/ 5323663 w 5323663"/>
              <a:gd name="connsiteY9" fmla="*/ 0 h 5642080"/>
              <a:gd name="connsiteX10" fmla="*/ 5323663 w 5323663"/>
              <a:gd name="connsiteY10" fmla="*/ 564208 h 5642080"/>
              <a:gd name="connsiteX11" fmla="*/ 5323663 w 5323663"/>
              <a:gd name="connsiteY11" fmla="*/ 1128416 h 5642080"/>
              <a:gd name="connsiteX12" fmla="*/ 5323663 w 5323663"/>
              <a:gd name="connsiteY12" fmla="*/ 1749045 h 5642080"/>
              <a:gd name="connsiteX13" fmla="*/ 5323663 w 5323663"/>
              <a:gd name="connsiteY13" fmla="*/ 2143990 h 5642080"/>
              <a:gd name="connsiteX14" fmla="*/ 5323663 w 5323663"/>
              <a:gd name="connsiteY14" fmla="*/ 2708198 h 5642080"/>
              <a:gd name="connsiteX15" fmla="*/ 5323663 w 5323663"/>
              <a:gd name="connsiteY15" fmla="*/ 3272406 h 5642080"/>
              <a:gd name="connsiteX16" fmla="*/ 5323663 w 5323663"/>
              <a:gd name="connsiteY16" fmla="*/ 3836614 h 5642080"/>
              <a:gd name="connsiteX17" fmla="*/ 5323663 w 5323663"/>
              <a:gd name="connsiteY17" fmla="*/ 4457243 h 5642080"/>
              <a:gd name="connsiteX18" fmla="*/ 5323663 w 5323663"/>
              <a:gd name="connsiteY18" fmla="*/ 5077872 h 5642080"/>
              <a:gd name="connsiteX19" fmla="*/ 5323663 w 5323663"/>
              <a:gd name="connsiteY19" fmla="*/ 5642080 h 5642080"/>
              <a:gd name="connsiteX20" fmla="*/ 4891855 w 5323663"/>
              <a:gd name="connsiteY20" fmla="*/ 5642080 h 5642080"/>
              <a:gd name="connsiteX21" fmla="*/ 4193863 w 5323663"/>
              <a:gd name="connsiteY21" fmla="*/ 5642080 h 5642080"/>
              <a:gd name="connsiteX22" fmla="*/ 3602345 w 5323663"/>
              <a:gd name="connsiteY22" fmla="*/ 5642080 h 5642080"/>
              <a:gd name="connsiteX23" fmla="*/ 3117300 w 5323663"/>
              <a:gd name="connsiteY23" fmla="*/ 5642080 h 5642080"/>
              <a:gd name="connsiteX24" fmla="*/ 2525782 w 5323663"/>
              <a:gd name="connsiteY24" fmla="*/ 5642080 h 5642080"/>
              <a:gd name="connsiteX25" fmla="*/ 2093974 w 5323663"/>
              <a:gd name="connsiteY25" fmla="*/ 5642080 h 5642080"/>
              <a:gd name="connsiteX26" fmla="*/ 1662166 w 5323663"/>
              <a:gd name="connsiteY26" fmla="*/ 5642080 h 5642080"/>
              <a:gd name="connsiteX27" fmla="*/ 1070648 w 5323663"/>
              <a:gd name="connsiteY27" fmla="*/ 5642080 h 5642080"/>
              <a:gd name="connsiteX28" fmla="*/ 585603 w 5323663"/>
              <a:gd name="connsiteY28" fmla="*/ 5642080 h 5642080"/>
              <a:gd name="connsiteX29" fmla="*/ 0 w 5323663"/>
              <a:gd name="connsiteY29" fmla="*/ 5642080 h 5642080"/>
              <a:gd name="connsiteX30" fmla="*/ 0 w 5323663"/>
              <a:gd name="connsiteY30" fmla="*/ 5190714 h 5642080"/>
              <a:gd name="connsiteX31" fmla="*/ 0 w 5323663"/>
              <a:gd name="connsiteY31" fmla="*/ 4795768 h 5642080"/>
              <a:gd name="connsiteX32" fmla="*/ 0 w 5323663"/>
              <a:gd name="connsiteY32" fmla="*/ 4175139 h 5642080"/>
              <a:gd name="connsiteX33" fmla="*/ 0 w 5323663"/>
              <a:gd name="connsiteY33" fmla="*/ 3723773 h 5642080"/>
              <a:gd name="connsiteX34" fmla="*/ 0 w 5323663"/>
              <a:gd name="connsiteY34" fmla="*/ 3103144 h 5642080"/>
              <a:gd name="connsiteX35" fmla="*/ 0 w 5323663"/>
              <a:gd name="connsiteY35" fmla="*/ 2426094 h 5642080"/>
              <a:gd name="connsiteX36" fmla="*/ 0 w 5323663"/>
              <a:gd name="connsiteY36" fmla="*/ 1918307 h 5642080"/>
              <a:gd name="connsiteX37" fmla="*/ 0 w 5323663"/>
              <a:gd name="connsiteY37" fmla="*/ 1241258 h 5642080"/>
              <a:gd name="connsiteX38" fmla="*/ 0 w 5323663"/>
              <a:gd name="connsiteY38" fmla="*/ 789891 h 5642080"/>
              <a:gd name="connsiteX39" fmla="*/ 0 w 5323663"/>
              <a:gd name="connsiteY39" fmla="*/ 0 h 564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23663" h="5642080" extrusionOk="0">
                <a:moveTo>
                  <a:pt x="0" y="0"/>
                </a:moveTo>
                <a:cubicBezTo>
                  <a:pt x="220873" y="-4032"/>
                  <a:pt x="370961" y="57183"/>
                  <a:pt x="538281" y="0"/>
                </a:cubicBezTo>
                <a:cubicBezTo>
                  <a:pt x="705601" y="-57183"/>
                  <a:pt x="851989" y="7751"/>
                  <a:pt x="970090" y="0"/>
                </a:cubicBezTo>
                <a:cubicBezTo>
                  <a:pt x="1088191" y="-7751"/>
                  <a:pt x="1332913" y="43876"/>
                  <a:pt x="1668081" y="0"/>
                </a:cubicBezTo>
                <a:cubicBezTo>
                  <a:pt x="2003249" y="-43876"/>
                  <a:pt x="2013239" y="31829"/>
                  <a:pt x="2206363" y="0"/>
                </a:cubicBezTo>
                <a:cubicBezTo>
                  <a:pt x="2399487" y="-31829"/>
                  <a:pt x="2619986" y="1255"/>
                  <a:pt x="2744644" y="0"/>
                </a:cubicBezTo>
                <a:cubicBezTo>
                  <a:pt x="2869302" y="-1255"/>
                  <a:pt x="3137206" y="13419"/>
                  <a:pt x="3442635" y="0"/>
                </a:cubicBezTo>
                <a:cubicBezTo>
                  <a:pt x="3748064" y="-13419"/>
                  <a:pt x="3763664" y="37273"/>
                  <a:pt x="3927680" y="0"/>
                </a:cubicBezTo>
                <a:cubicBezTo>
                  <a:pt x="4091696" y="-37273"/>
                  <a:pt x="4442194" y="5458"/>
                  <a:pt x="4625672" y="0"/>
                </a:cubicBezTo>
                <a:cubicBezTo>
                  <a:pt x="4809150" y="-5458"/>
                  <a:pt x="5080092" y="51788"/>
                  <a:pt x="5323663" y="0"/>
                </a:cubicBezTo>
                <a:cubicBezTo>
                  <a:pt x="5388001" y="159451"/>
                  <a:pt x="5275813" y="320091"/>
                  <a:pt x="5323663" y="564208"/>
                </a:cubicBezTo>
                <a:cubicBezTo>
                  <a:pt x="5371513" y="808325"/>
                  <a:pt x="5300283" y="901391"/>
                  <a:pt x="5323663" y="1128416"/>
                </a:cubicBezTo>
                <a:cubicBezTo>
                  <a:pt x="5347043" y="1355441"/>
                  <a:pt x="5260757" y="1508441"/>
                  <a:pt x="5323663" y="1749045"/>
                </a:cubicBezTo>
                <a:cubicBezTo>
                  <a:pt x="5386569" y="1989649"/>
                  <a:pt x="5297923" y="2017799"/>
                  <a:pt x="5323663" y="2143990"/>
                </a:cubicBezTo>
                <a:cubicBezTo>
                  <a:pt x="5349403" y="2270181"/>
                  <a:pt x="5268697" y="2515905"/>
                  <a:pt x="5323663" y="2708198"/>
                </a:cubicBezTo>
                <a:cubicBezTo>
                  <a:pt x="5378629" y="2900491"/>
                  <a:pt x="5290383" y="3047278"/>
                  <a:pt x="5323663" y="3272406"/>
                </a:cubicBezTo>
                <a:cubicBezTo>
                  <a:pt x="5356943" y="3497534"/>
                  <a:pt x="5320459" y="3577930"/>
                  <a:pt x="5323663" y="3836614"/>
                </a:cubicBezTo>
                <a:cubicBezTo>
                  <a:pt x="5326867" y="4095298"/>
                  <a:pt x="5289058" y="4299397"/>
                  <a:pt x="5323663" y="4457243"/>
                </a:cubicBezTo>
                <a:cubicBezTo>
                  <a:pt x="5358268" y="4615089"/>
                  <a:pt x="5280009" y="4815925"/>
                  <a:pt x="5323663" y="5077872"/>
                </a:cubicBezTo>
                <a:cubicBezTo>
                  <a:pt x="5367317" y="5339819"/>
                  <a:pt x="5306947" y="5495879"/>
                  <a:pt x="5323663" y="5642080"/>
                </a:cubicBezTo>
                <a:cubicBezTo>
                  <a:pt x="5220949" y="5684054"/>
                  <a:pt x="5037272" y="5611988"/>
                  <a:pt x="4891855" y="5642080"/>
                </a:cubicBezTo>
                <a:cubicBezTo>
                  <a:pt x="4746438" y="5672172"/>
                  <a:pt x="4422005" y="5563242"/>
                  <a:pt x="4193863" y="5642080"/>
                </a:cubicBezTo>
                <a:cubicBezTo>
                  <a:pt x="3965721" y="5720918"/>
                  <a:pt x="3803875" y="5599627"/>
                  <a:pt x="3602345" y="5642080"/>
                </a:cubicBezTo>
                <a:cubicBezTo>
                  <a:pt x="3400815" y="5684533"/>
                  <a:pt x="3318311" y="5604053"/>
                  <a:pt x="3117300" y="5642080"/>
                </a:cubicBezTo>
                <a:cubicBezTo>
                  <a:pt x="2916290" y="5680107"/>
                  <a:pt x="2754468" y="5634609"/>
                  <a:pt x="2525782" y="5642080"/>
                </a:cubicBezTo>
                <a:cubicBezTo>
                  <a:pt x="2297096" y="5649551"/>
                  <a:pt x="2207932" y="5625600"/>
                  <a:pt x="2093974" y="5642080"/>
                </a:cubicBezTo>
                <a:cubicBezTo>
                  <a:pt x="1980016" y="5658560"/>
                  <a:pt x="1825863" y="5599022"/>
                  <a:pt x="1662166" y="5642080"/>
                </a:cubicBezTo>
                <a:cubicBezTo>
                  <a:pt x="1498469" y="5685138"/>
                  <a:pt x="1298475" y="5619008"/>
                  <a:pt x="1070648" y="5642080"/>
                </a:cubicBezTo>
                <a:cubicBezTo>
                  <a:pt x="842821" y="5665152"/>
                  <a:pt x="754175" y="5613695"/>
                  <a:pt x="585603" y="5642080"/>
                </a:cubicBezTo>
                <a:cubicBezTo>
                  <a:pt x="417032" y="5670465"/>
                  <a:pt x="291683" y="5607487"/>
                  <a:pt x="0" y="5642080"/>
                </a:cubicBezTo>
                <a:cubicBezTo>
                  <a:pt x="-35065" y="5517087"/>
                  <a:pt x="4580" y="5290767"/>
                  <a:pt x="0" y="5190714"/>
                </a:cubicBezTo>
                <a:cubicBezTo>
                  <a:pt x="-4580" y="5090661"/>
                  <a:pt x="20475" y="4897008"/>
                  <a:pt x="0" y="4795768"/>
                </a:cubicBezTo>
                <a:cubicBezTo>
                  <a:pt x="-20475" y="4694528"/>
                  <a:pt x="38272" y="4357974"/>
                  <a:pt x="0" y="4175139"/>
                </a:cubicBezTo>
                <a:cubicBezTo>
                  <a:pt x="-38272" y="3992304"/>
                  <a:pt x="44422" y="3846584"/>
                  <a:pt x="0" y="3723773"/>
                </a:cubicBezTo>
                <a:cubicBezTo>
                  <a:pt x="-44422" y="3600962"/>
                  <a:pt x="21134" y="3402723"/>
                  <a:pt x="0" y="3103144"/>
                </a:cubicBezTo>
                <a:cubicBezTo>
                  <a:pt x="-21134" y="2803565"/>
                  <a:pt x="71345" y="2677044"/>
                  <a:pt x="0" y="2426094"/>
                </a:cubicBezTo>
                <a:cubicBezTo>
                  <a:pt x="-71345" y="2175144"/>
                  <a:pt x="40068" y="2065043"/>
                  <a:pt x="0" y="1918307"/>
                </a:cubicBezTo>
                <a:cubicBezTo>
                  <a:pt x="-40068" y="1771571"/>
                  <a:pt x="71660" y="1414916"/>
                  <a:pt x="0" y="1241258"/>
                </a:cubicBezTo>
                <a:cubicBezTo>
                  <a:pt x="-71660" y="1067600"/>
                  <a:pt x="52840" y="1011785"/>
                  <a:pt x="0" y="789891"/>
                </a:cubicBezTo>
                <a:cubicBezTo>
                  <a:pt x="-52840" y="567997"/>
                  <a:pt x="39071" y="372240"/>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Parallelogram 30">
            <a:extLst>
              <a:ext uri="{FF2B5EF4-FFF2-40B4-BE49-F238E27FC236}">
                <a16:creationId xmlns:a16="http://schemas.microsoft.com/office/drawing/2014/main" id="{1FD9928C-DF6A-4DC3-38ED-9D91B27F4B84}"/>
              </a:ext>
            </a:extLst>
          </p:cNvPr>
          <p:cNvSpPr/>
          <p:nvPr/>
        </p:nvSpPr>
        <p:spPr>
          <a:xfrm>
            <a:off x="6120137" y="4075939"/>
            <a:ext cx="5893942" cy="841972"/>
          </a:xfrm>
          <a:prstGeom prst="parallelogram">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Title 41">
            <a:extLst>
              <a:ext uri="{FF2B5EF4-FFF2-40B4-BE49-F238E27FC236}">
                <a16:creationId xmlns:a16="http://schemas.microsoft.com/office/drawing/2014/main" id="{B04406D7-5B37-DE1E-3287-7279EEA31342}"/>
              </a:ext>
            </a:extLst>
          </p:cNvPr>
          <p:cNvSpPr>
            <a:spLocks noGrp="1"/>
          </p:cNvSpPr>
          <p:nvPr>
            <p:ph type="title"/>
          </p:nvPr>
        </p:nvSpPr>
        <p:spPr/>
        <p:txBody>
          <a:bodyPr>
            <a:normAutofit fontScale="90000"/>
          </a:bodyPr>
          <a:lstStyle/>
          <a:p>
            <a:r>
              <a:rPr lang="it-IT" dirty="0"/>
              <a:t>WG3: Couplers: what to work on</a:t>
            </a:r>
            <a:endParaRPr lang="en-GB" dirty="0"/>
          </a:p>
        </p:txBody>
      </p:sp>
      <p:sp>
        <p:nvSpPr>
          <p:cNvPr id="3" name="Content Placeholder 2">
            <a:extLst>
              <a:ext uri="{FF2B5EF4-FFF2-40B4-BE49-F238E27FC236}">
                <a16:creationId xmlns:a16="http://schemas.microsoft.com/office/drawing/2014/main" id="{2305629E-A7DD-DFE9-07EF-23E7BC557CA7}"/>
              </a:ext>
            </a:extLst>
          </p:cNvPr>
          <p:cNvSpPr>
            <a:spLocks noGrp="1"/>
          </p:cNvSpPr>
          <p:nvPr>
            <p:ph sz="half" idx="4294967295"/>
          </p:nvPr>
        </p:nvSpPr>
        <p:spPr>
          <a:xfrm>
            <a:off x="326572" y="1511300"/>
            <a:ext cx="5767388" cy="3557588"/>
          </a:xfrm>
          <a:solidFill>
            <a:srgbClr val="FFFFCC"/>
          </a:solidFill>
        </p:spPr>
        <p:txBody>
          <a:bodyPr>
            <a:noAutofit/>
          </a:bodyPr>
          <a:lstStyle/>
          <a:p>
            <a:pPr marL="0" indent="0" defTabSz="707118">
              <a:spcBef>
                <a:spcPts val="300"/>
              </a:spcBef>
              <a:buNone/>
              <a:defRPr sz="2784"/>
            </a:pPr>
            <a:r>
              <a:rPr lang="en-US" sz="1800" b="1" dirty="0">
                <a:solidFill>
                  <a:srgbClr val="0070C0"/>
                </a:solidFill>
              </a:rPr>
              <a:t>Suggested directions to improve or speed up R&amp;D:</a:t>
            </a:r>
          </a:p>
          <a:p>
            <a:pPr marL="0" indent="0" defTabSz="707118">
              <a:spcBef>
                <a:spcPts val="300"/>
              </a:spcBef>
              <a:buNone/>
              <a:defRPr sz="2784"/>
            </a:pPr>
            <a:r>
              <a:rPr lang="en-US" sz="1800" dirty="0"/>
              <a:t>(mostly at CERN, FCC-driven):</a:t>
            </a:r>
          </a:p>
          <a:p>
            <a:pPr marL="0" indent="0" defTabSz="707118">
              <a:spcBef>
                <a:spcPts val="300"/>
              </a:spcBef>
              <a:buNone/>
              <a:defRPr sz="2784"/>
            </a:pPr>
            <a:endParaRPr lang="en-US" sz="1200" dirty="0"/>
          </a:p>
          <a:p>
            <a:pPr marL="285750" lvl="1" indent="-285750" defTabSz="707118">
              <a:spcBef>
                <a:spcPts val="300"/>
              </a:spcBef>
              <a:buFont typeface="Wingdings" panose="05000000000000000000" pitchFamily="2" charset="2"/>
              <a:buChar char="ü"/>
              <a:defRPr sz="2784"/>
            </a:pPr>
            <a:r>
              <a:rPr lang="en-US" sz="1800" dirty="0"/>
              <a:t>Water cooled </a:t>
            </a:r>
            <a:r>
              <a:rPr lang="en-US" sz="1800" b="1" dirty="0">
                <a:solidFill>
                  <a:srgbClr val="0070C0"/>
                </a:solidFill>
              </a:rPr>
              <a:t>ceramics</a:t>
            </a:r>
            <a:r>
              <a:rPr lang="en-US" sz="1800" b="1" dirty="0"/>
              <a:t>. </a:t>
            </a:r>
          </a:p>
          <a:p>
            <a:pPr marL="285750" lvl="1" indent="-285750" defTabSz="707118">
              <a:spcBef>
                <a:spcPts val="300"/>
              </a:spcBef>
              <a:buFont typeface="Wingdings" panose="05000000000000000000" pitchFamily="2" charset="2"/>
              <a:buChar char="ü"/>
              <a:defRPr sz="2784"/>
            </a:pPr>
            <a:r>
              <a:rPr lang="en-US" sz="1800" dirty="0"/>
              <a:t>Highly </a:t>
            </a:r>
            <a:r>
              <a:rPr lang="en-US" sz="1800" b="1" dirty="0">
                <a:solidFill>
                  <a:srgbClr val="0070C0"/>
                </a:solidFill>
              </a:rPr>
              <a:t>adjustable</a:t>
            </a:r>
            <a:r>
              <a:rPr lang="en-US" sz="1800" dirty="0"/>
              <a:t> couplers using </a:t>
            </a:r>
            <a:r>
              <a:rPr lang="en-US" sz="1800" b="1" dirty="0">
                <a:solidFill>
                  <a:srgbClr val="0070C0"/>
                </a:solidFill>
              </a:rPr>
              <a:t>2 windows</a:t>
            </a:r>
            <a:r>
              <a:rPr lang="en-US" sz="1800" b="1" dirty="0"/>
              <a:t>. </a:t>
            </a:r>
          </a:p>
          <a:p>
            <a:pPr marL="285750" lvl="1" indent="-285750" defTabSz="707118">
              <a:spcBef>
                <a:spcPts val="300"/>
              </a:spcBef>
              <a:buFont typeface="Wingdings" panose="05000000000000000000" pitchFamily="2" charset="2"/>
              <a:buChar char="ü"/>
              <a:defRPr sz="2784"/>
            </a:pPr>
            <a:r>
              <a:rPr lang="en-US" sz="1800" dirty="0"/>
              <a:t>New </a:t>
            </a:r>
            <a:r>
              <a:rPr lang="en-US" sz="1800" b="1" dirty="0"/>
              <a:t>methods of </a:t>
            </a:r>
            <a:r>
              <a:rPr lang="en-US" sz="1800" b="1" dirty="0">
                <a:solidFill>
                  <a:srgbClr val="0070C0"/>
                </a:solidFill>
              </a:rPr>
              <a:t>mounting</a:t>
            </a:r>
            <a:r>
              <a:rPr lang="en-US" sz="1800" b="1" dirty="0"/>
              <a:t> </a:t>
            </a:r>
            <a:r>
              <a:rPr lang="en-US" sz="1800" dirty="0"/>
              <a:t>couplers </a:t>
            </a:r>
            <a:r>
              <a:rPr lang="en-US" sz="1800" b="1" dirty="0"/>
              <a:t>with high cleanliness</a:t>
            </a:r>
            <a:r>
              <a:rPr lang="en-US" sz="1800" dirty="0"/>
              <a:t>.</a:t>
            </a:r>
          </a:p>
          <a:p>
            <a:pPr marL="285750" lvl="1" indent="-285750" defTabSz="707118">
              <a:spcBef>
                <a:spcPts val="300"/>
              </a:spcBef>
              <a:buFont typeface="Wingdings" panose="05000000000000000000" pitchFamily="2" charset="2"/>
              <a:buChar char="ü"/>
              <a:defRPr sz="2784"/>
            </a:pPr>
            <a:r>
              <a:rPr lang="en-US" sz="1800" b="1" dirty="0">
                <a:solidFill>
                  <a:srgbClr val="0070C0"/>
                </a:solidFill>
              </a:rPr>
              <a:t>Resonant ring </a:t>
            </a:r>
            <a:r>
              <a:rPr lang="en-US" sz="1800" dirty="0"/>
              <a:t>for </a:t>
            </a:r>
            <a:r>
              <a:rPr lang="en-US" sz="1800" b="1" dirty="0"/>
              <a:t>efficient testing &amp; conditioning </a:t>
            </a:r>
            <a:r>
              <a:rPr lang="en-US" sz="1800" dirty="0"/>
              <a:t>(</a:t>
            </a:r>
            <a:r>
              <a:rPr lang="en-US" sz="1800" b="1" dirty="0"/>
              <a:t>5 ÷ 10 smaller power sources</a:t>
            </a:r>
            <a:r>
              <a:rPr lang="en-US" sz="1800" dirty="0"/>
              <a:t>) . </a:t>
            </a:r>
          </a:p>
          <a:p>
            <a:pPr marL="285750" lvl="1" indent="-285750" defTabSz="707118">
              <a:spcBef>
                <a:spcPts val="300"/>
              </a:spcBef>
              <a:buFont typeface="Wingdings" panose="05000000000000000000" pitchFamily="2" charset="2"/>
              <a:buChar char="ü"/>
              <a:defRPr sz="2784"/>
            </a:pPr>
            <a:r>
              <a:rPr lang="en-US" sz="1800" dirty="0"/>
              <a:t>Enable smaller labs to build-up test capacity at a moderate cost </a:t>
            </a:r>
            <a:r>
              <a:rPr lang="it-IT" sz="1800" b="1" dirty="0">
                <a:solidFill>
                  <a:srgbClr val="0070C0"/>
                </a:solidFill>
              </a:rPr>
              <a:t>(~ 300-400 k€).</a:t>
            </a:r>
            <a:endParaRPr lang="en-US" sz="1800" b="1" dirty="0">
              <a:solidFill>
                <a:srgbClr val="0070C0"/>
              </a:solidFill>
            </a:endParaRPr>
          </a:p>
          <a:p>
            <a:pPr marL="285750" lvl="1" indent="-285750" defTabSz="707118">
              <a:spcBef>
                <a:spcPts val="300"/>
              </a:spcBef>
              <a:buFont typeface="Wingdings" panose="05000000000000000000" pitchFamily="2" charset="2"/>
              <a:buChar char="ü"/>
              <a:defRPr sz="2784"/>
            </a:pPr>
            <a:r>
              <a:rPr lang="en-US" sz="1800" dirty="0"/>
              <a:t>Develop </a:t>
            </a:r>
            <a:r>
              <a:rPr lang="en-US" sz="1800" b="1" dirty="0">
                <a:solidFill>
                  <a:srgbClr val="0070C0"/>
                </a:solidFill>
              </a:rPr>
              <a:t>Fast Reactive Tuners </a:t>
            </a:r>
            <a:r>
              <a:rPr lang="en-US" sz="1800" dirty="0"/>
              <a:t>(a </a:t>
            </a:r>
            <a:r>
              <a:rPr lang="en-US" sz="1800" b="1" dirty="0"/>
              <a:t>broad-scope promise </a:t>
            </a:r>
            <a:r>
              <a:rPr lang="en-US" sz="1800" dirty="0"/>
              <a:t>for colliders and many other applications)</a:t>
            </a:r>
          </a:p>
        </p:txBody>
      </p:sp>
      <p:sp>
        <p:nvSpPr>
          <p:cNvPr id="4" name="Content Placeholder 3">
            <a:extLst>
              <a:ext uri="{FF2B5EF4-FFF2-40B4-BE49-F238E27FC236}">
                <a16:creationId xmlns:a16="http://schemas.microsoft.com/office/drawing/2014/main" id="{0DE50B72-7D37-BB33-A9C3-2709A14CBB93}"/>
              </a:ext>
            </a:extLst>
          </p:cNvPr>
          <p:cNvSpPr>
            <a:spLocks noGrp="1"/>
          </p:cNvSpPr>
          <p:nvPr>
            <p:ph sz="half" idx="4294967295"/>
          </p:nvPr>
        </p:nvSpPr>
        <p:spPr>
          <a:xfrm>
            <a:off x="6429449" y="2744154"/>
            <a:ext cx="5229225" cy="3283668"/>
          </a:xfrm>
        </p:spPr>
        <p:txBody>
          <a:bodyPr>
            <a:normAutofit fontScale="25000" lnSpcReduction="20000"/>
          </a:bodyPr>
          <a:lstStyle/>
          <a:p>
            <a:pPr marL="176784" indent="-176784" defTabSz="707118">
              <a:lnSpc>
                <a:spcPct val="120000"/>
              </a:lnSpc>
              <a:spcBef>
                <a:spcPts val="0"/>
              </a:spcBef>
              <a:defRPr sz="2784"/>
            </a:pPr>
            <a:r>
              <a:rPr lang="en-GB" sz="6400" b="1" dirty="0">
                <a:solidFill>
                  <a:srgbClr val="0070C0"/>
                </a:solidFill>
              </a:rPr>
              <a:t>Tuning at room-T </a:t>
            </a:r>
            <a:r>
              <a:rPr lang="en-GB" sz="6400" dirty="0"/>
              <a:t>(outside the cryomodule)</a:t>
            </a:r>
            <a:r>
              <a:rPr lang="en-GB" sz="6400" dirty="0">
                <a:solidFill>
                  <a:srgbClr val="0070C0"/>
                </a:solidFill>
              </a:rPr>
              <a:t>, </a:t>
            </a:r>
            <a:r>
              <a:rPr lang="en-GB" sz="6400" b="1" dirty="0">
                <a:solidFill>
                  <a:srgbClr val="0070C0"/>
                </a:solidFill>
              </a:rPr>
              <a:t>without mechanical deformation</a:t>
            </a:r>
            <a:r>
              <a:rPr lang="en-GB" sz="6400" dirty="0"/>
              <a:t>. </a:t>
            </a:r>
            <a:r>
              <a:rPr lang="en-GB" sz="6400" b="1" dirty="0"/>
              <a:t>Proof-of-principle</a:t>
            </a:r>
            <a:r>
              <a:rPr lang="en-GB" sz="6400" dirty="0"/>
              <a:t> </a:t>
            </a:r>
            <a:r>
              <a:rPr lang="en-GB" sz="6400" b="1" dirty="0">
                <a:solidFill>
                  <a:srgbClr val="0070C0"/>
                </a:solidFill>
              </a:rPr>
              <a:t>at CERN</a:t>
            </a:r>
            <a:r>
              <a:rPr lang="en-GB" sz="6400" dirty="0"/>
              <a:t>. </a:t>
            </a:r>
          </a:p>
          <a:p>
            <a:pPr marL="176784" indent="-176784" defTabSz="707118">
              <a:lnSpc>
                <a:spcPct val="120000"/>
              </a:lnSpc>
              <a:spcBef>
                <a:spcPts val="0"/>
              </a:spcBef>
              <a:defRPr sz="2784"/>
            </a:pPr>
            <a:r>
              <a:rPr lang="en-GB" sz="6400" dirty="0"/>
              <a:t>Tuning speed </a:t>
            </a:r>
            <a:r>
              <a:rPr lang="en-GB" sz="6400" b="1" dirty="0">
                <a:solidFill>
                  <a:srgbClr val="0070C0"/>
                </a:solidFill>
              </a:rPr>
              <a:t>&gt; 600 ns </a:t>
            </a:r>
            <a:r>
              <a:rPr lang="en-GB" sz="6400" dirty="0"/>
              <a:t>(limited by the HV circuit), delivers </a:t>
            </a:r>
            <a:r>
              <a:rPr lang="en-GB" sz="6400" b="1" dirty="0"/>
              <a:t>power savings and improved stability</a:t>
            </a:r>
            <a:r>
              <a:rPr lang="en-GB" sz="6400" dirty="0"/>
              <a:t>.</a:t>
            </a:r>
          </a:p>
          <a:p>
            <a:pPr marL="176784" indent="-176784" defTabSz="707118">
              <a:lnSpc>
                <a:spcPct val="120000"/>
              </a:lnSpc>
              <a:spcBef>
                <a:spcPts val="0"/>
              </a:spcBef>
              <a:defRPr sz="2784"/>
            </a:pPr>
            <a:r>
              <a:rPr lang="en-GB" sz="6400" b="1" dirty="0"/>
              <a:t>Huge potential </a:t>
            </a:r>
            <a:r>
              <a:rPr lang="en-GB" sz="6400" b="1" dirty="0">
                <a:solidFill>
                  <a:srgbClr val="0070C0"/>
                </a:solidFill>
              </a:rPr>
              <a:t>for all SRF accelerators</a:t>
            </a:r>
            <a:r>
              <a:rPr lang="en-GB" sz="6400" b="1" dirty="0"/>
              <a:t>, not only colliders</a:t>
            </a:r>
            <a:r>
              <a:rPr lang="en-GB" sz="6400" dirty="0"/>
              <a:t>.</a:t>
            </a:r>
          </a:p>
          <a:p>
            <a:pPr marL="0" indent="0" defTabSz="707118">
              <a:lnSpc>
                <a:spcPct val="120000"/>
              </a:lnSpc>
              <a:spcBef>
                <a:spcPts val="0"/>
              </a:spcBef>
              <a:buNone/>
              <a:defRPr sz="2784"/>
            </a:pPr>
            <a:endParaRPr lang="en-GB" sz="3200" dirty="0"/>
          </a:p>
          <a:p>
            <a:pPr marL="0" indent="0" defTabSz="707118">
              <a:lnSpc>
                <a:spcPct val="120000"/>
              </a:lnSpc>
              <a:spcBef>
                <a:spcPts val="0"/>
              </a:spcBef>
              <a:buNone/>
              <a:defRPr sz="2784"/>
            </a:pPr>
            <a:r>
              <a:rPr lang="en-GB" sz="6400" dirty="0"/>
              <a:t>Short coaxial structure, with FE element: RF power goes in and reflected back. </a:t>
            </a:r>
            <a:r>
              <a:rPr lang="en-GB" sz="6400" b="1" dirty="0">
                <a:solidFill>
                  <a:srgbClr val="0070C0"/>
                </a:solidFill>
              </a:rPr>
              <a:t>FE permittivity changed </a:t>
            </a:r>
            <a:r>
              <a:rPr lang="en-GB" sz="6400" dirty="0"/>
              <a:t>by an applied voltage → change of </a:t>
            </a:r>
            <a:r>
              <a:rPr lang="en-GB" sz="6400" dirty="0" err="1"/>
              <a:t>P</a:t>
            </a:r>
            <a:r>
              <a:rPr lang="en-GB" sz="6400" baseline="-25000" dirty="0" err="1"/>
              <a:t>refl</a:t>
            </a:r>
            <a:r>
              <a:rPr lang="en-GB" sz="6400" dirty="0"/>
              <a:t> →  </a:t>
            </a:r>
            <a:r>
              <a:rPr lang="en-GB" sz="6400" b="1" dirty="0">
                <a:solidFill>
                  <a:srgbClr val="0070C0"/>
                </a:solidFill>
              </a:rPr>
              <a:t>change of f</a:t>
            </a:r>
            <a:r>
              <a:rPr lang="en-GB" sz="6400" b="1" baseline="-25000" dirty="0">
                <a:solidFill>
                  <a:srgbClr val="0070C0"/>
                </a:solidFill>
              </a:rPr>
              <a:t>0</a:t>
            </a:r>
            <a:r>
              <a:rPr lang="en-GB" sz="6400" b="1" dirty="0"/>
              <a:t>. </a:t>
            </a:r>
          </a:p>
          <a:p>
            <a:pPr marL="176784" indent="-176784" defTabSz="707118">
              <a:lnSpc>
                <a:spcPct val="120000"/>
              </a:lnSpc>
              <a:spcBef>
                <a:spcPts val="0"/>
              </a:spcBef>
              <a:defRPr sz="2784"/>
            </a:pPr>
            <a:endParaRPr lang="en-GB" sz="3200" dirty="0">
              <a:solidFill>
                <a:srgbClr val="0070C0"/>
              </a:solidFill>
            </a:endParaRPr>
          </a:p>
          <a:p>
            <a:pPr marL="176784" indent="-176784" defTabSz="707118">
              <a:lnSpc>
                <a:spcPct val="120000"/>
              </a:lnSpc>
              <a:spcBef>
                <a:spcPts val="0"/>
              </a:spcBef>
              <a:defRPr sz="2784"/>
            </a:pPr>
            <a:r>
              <a:rPr lang="en-GB" sz="6400" b="1" dirty="0">
                <a:solidFill>
                  <a:srgbClr val="0070C0"/>
                </a:solidFill>
              </a:rPr>
              <a:t>Applicable to transient detuning</a:t>
            </a:r>
            <a:r>
              <a:rPr lang="en-GB" sz="6400" b="1" dirty="0"/>
              <a:t>: </a:t>
            </a:r>
            <a:r>
              <a:rPr lang="en-GB" sz="6400" dirty="0"/>
              <a:t>R&amp;D </a:t>
            </a:r>
            <a:r>
              <a:rPr lang="en-GB" sz="6400" b="1" dirty="0">
                <a:solidFill>
                  <a:srgbClr val="0070C0"/>
                </a:solidFill>
              </a:rPr>
              <a:t>CERN + Lancaster U</a:t>
            </a:r>
          </a:p>
          <a:p>
            <a:pPr marL="176784" indent="-176784" defTabSz="707118">
              <a:lnSpc>
                <a:spcPct val="120000"/>
              </a:lnSpc>
              <a:spcBef>
                <a:spcPts val="0"/>
              </a:spcBef>
              <a:defRPr sz="2784"/>
            </a:pPr>
            <a:r>
              <a:rPr lang="en-GB" sz="6400" dirty="0"/>
              <a:t>Interest shown by: </a:t>
            </a:r>
            <a:r>
              <a:rPr lang="en-GB" sz="6400" b="1" dirty="0">
                <a:solidFill>
                  <a:srgbClr val="0070C0"/>
                </a:solidFill>
              </a:rPr>
              <a:t>HZB, PERLE, JLAB </a:t>
            </a:r>
            <a:r>
              <a:rPr lang="en-GB" sz="6400" dirty="0"/>
              <a:t>(also engaged)</a:t>
            </a:r>
          </a:p>
          <a:p>
            <a:pPr marL="176784" indent="-176784" defTabSz="707118">
              <a:lnSpc>
                <a:spcPct val="120000"/>
              </a:lnSpc>
              <a:spcBef>
                <a:spcPts val="0"/>
              </a:spcBef>
              <a:defRPr sz="2784"/>
            </a:pPr>
            <a:r>
              <a:rPr lang="en-GB" sz="6400" b="1" dirty="0">
                <a:solidFill>
                  <a:srgbClr val="0070C0"/>
                </a:solidFill>
              </a:rPr>
              <a:t>Collaboration - </a:t>
            </a:r>
            <a:r>
              <a:rPr lang="en-GB" sz="6400" dirty="0"/>
              <a:t>bridge gap between R&amp;D &amp; operation.</a:t>
            </a:r>
          </a:p>
          <a:p>
            <a:pPr marL="176784" indent="-176784" defTabSz="707118">
              <a:lnSpc>
                <a:spcPct val="120000"/>
              </a:lnSpc>
              <a:spcBef>
                <a:spcPts val="0"/>
              </a:spcBef>
              <a:defRPr sz="2784"/>
            </a:pPr>
            <a:r>
              <a:rPr lang="en-GB" sz="6400" b="1" dirty="0">
                <a:solidFill>
                  <a:srgbClr val="0070C0"/>
                </a:solidFill>
              </a:rPr>
              <a:t>FE material studies </a:t>
            </a:r>
            <a:r>
              <a:rPr lang="en-GB" sz="6400" dirty="0"/>
              <a:t>desired.</a:t>
            </a:r>
          </a:p>
          <a:p>
            <a:pPr marL="0" indent="0" defTabSz="707118">
              <a:lnSpc>
                <a:spcPct val="120000"/>
              </a:lnSpc>
              <a:spcBef>
                <a:spcPts val="0"/>
              </a:spcBef>
              <a:buNone/>
              <a:defRPr sz="2784"/>
            </a:pPr>
            <a:endParaRPr lang="en-GB" sz="3200" dirty="0">
              <a:solidFill>
                <a:srgbClr val="C00000"/>
              </a:solidFill>
              <a:effectLst>
                <a:outerShdw blurRad="38100" dist="38100" dir="2700000" algn="tl">
                  <a:srgbClr val="000000">
                    <a:alpha val="43137"/>
                  </a:srgbClr>
                </a:outerShdw>
              </a:effectLst>
            </a:endParaRPr>
          </a:p>
          <a:p>
            <a:pPr marL="0" indent="0" algn="ctr" defTabSz="707118">
              <a:lnSpc>
                <a:spcPct val="120000"/>
              </a:lnSpc>
              <a:spcBef>
                <a:spcPts val="0"/>
              </a:spcBef>
              <a:buNone/>
              <a:defRPr sz="2784"/>
            </a:pPr>
            <a:r>
              <a:rPr lang="en-GB" sz="8000" b="1" dirty="0">
                <a:solidFill>
                  <a:srgbClr val="C00000"/>
                </a:solidFill>
              </a:rPr>
              <a:t>Potential game changer: </a:t>
            </a:r>
          </a:p>
          <a:p>
            <a:pPr marL="0" indent="0" algn="ctr" defTabSz="707118">
              <a:lnSpc>
                <a:spcPct val="120000"/>
              </a:lnSpc>
              <a:spcBef>
                <a:spcPts val="0"/>
              </a:spcBef>
              <a:buNone/>
              <a:defRPr sz="2784"/>
            </a:pPr>
            <a:r>
              <a:rPr lang="en-GB" sz="8000" b="1" dirty="0">
                <a:solidFill>
                  <a:srgbClr val="C00000"/>
                </a:solidFill>
              </a:rPr>
              <a:t>tuning; transient beam loading; microphonics</a:t>
            </a:r>
          </a:p>
          <a:p>
            <a:pPr>
              <a:spcBef>
                <a:spcPts val="0"/>
              </a:spcBef>
            </a:pPr>
            <a:endParaRPr lang="it-IT" dirty="0"/>
          </a:p>
        </p:txBody>
      </p:sp>
      <p:pic>
        <p:nvPicPr>
          <p:cNvPr id="23" name="Content Placeholder 9">
            <a:extLst>
              <a:ext uri="{FF2B5EF4-FFF2-40B4-BE49-F238E27FC236}">
                <a16:creationId xmlns:a16="http://schemas.microsoft.com/office/drawing/2014/main" id="{CFA8F520-6D0D-1A9F-C800-FCD4C738B0D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5246" y="5146511"/>
            <a:ext cx="1074023" cy="1134598"/>
          </a:xfrm>
          <a:prstGeom prst="rect">
            <a:avLst/>
          </a:prstGeom>
        </p:spPr>
      </p:pic>
      <p:sp>
        <p:nvSpPr>
          <p:cNvPr id="24" name="Textfeld 2">
            <a:extLst>
              <a:ext uri="{FF2B5EF4-FFF2-40B4-BE49-F238E27FC236}">
                <a16:creationId xmlns:a16="http://schemas.microsoft.com/office/drawing/2014/main" id="{C7EF58B4-1640-0826-7D95-E5BC1587EE7A}"/>
              </a:ext>
            </a:extLst>
          </p:cNvPr>
          <p:cNvSpPr txBox="1"/>
          <p:nvPr/>
        </p:nvSpPr>
        <p:spPr>
          <a:xfrm>
            <a:off x="2490689" y="6251118"/>
            <a:ext cx="3806871" cy="584775"/>
          </a:xfrm>
          <a:prstGeom prst="rect">
            <a:avLst/>
          </a:prstGeom>
          <a:noFill/>
        </p:spPr>
        <p:txBody>
          <a:bodyPr wrap="square" rtlCol="0">
            <a:spAutoFit/>
          </a:bodyPr>
          <a:lstStyle/>
          <a:p>
            <a:pPr algn="ctr"/>
            <a:r>
              <a:rPr lang="en-US" sz="1600" dirty="0"/>
              <a:t>CERN SPS resonant ring proposal:</a:t>
            </a:r>
            <a:br>
              <a:rPr lang="en-US" sz="1600" dirty="0"/>
            </a:br>
            <a:r>
              <a:rPr lang="en-US" sz="1600" dirty="0"/>
              <a:t>(~ 20 dB amplification at device under test)</a:t>
            </a:r>
            <a:endParaRPr lang="de-DE" sz="1600" dirty="0"/>
          </a:p>
        </p:txBody>
      </p:sp>
      <p:pic>
        <p:nvPicPr>
          <p:cNvPr id="25" name="Picture 3">
            <a:extLst>
              <a:ext uri="{FF2B5EF4-FFF2-40B4-BE49-F238E27FC236}">
                <a16:creationId xmlns:a16="http://schemas.microsoft.com/office/drawing/2014/main" id="{0A1947F7-089D-9896-F0B3-8F0A98A0AB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484" y="5170186"/>
            <a:ext cx="1485721" cy="111429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feld 18">
            <a:extLst>
              <a:ext uri="{FF2B5EF4-FFF2-40B4-BE49-F238E27FC236}">
                <a16:creationId xmlns:a16="http://schemas.microsoft.com/office/drawing/2014/main" id="{EFAE5F01-E81C-D050-E9AA-B2DE85CCC4D2}"/>
              </a:ext>
            </a:extLst>
          </p:cNvPr>
          <p:cNvSpPr txBox="1"/>
          <p:nvPr/>
        </p:nvSpPr>
        <p:spPr>
          <a:xfrm>
            <a:off x="0" y="6273225"/>
            <a:ext cx="2581698" cy="584775"/>
          </a:xfrm>
          <a:prstGeom prst="rect">
            <a:avLst/>
          </a:prstGeom>
          <a:noFill/>
        </p:spPr>
        <p:txBody>
          <a:bodyPr wrap="square" rtlCol="0">
            <a:spAutoFit/>
          </a:bodyPr>
          <a:lstStyle/>
          <a:p>
            <a:pPr algn="ctr"/>
            <a:r>
              <a:rPr lang="en-US" sz="1600" dirty="0"/>
              <a:t>400MHz, LHC 2</a:t>
            </a:r>
            <a:br>
              <a:rPr lang="en-US" sz="1600" dirty="0"/>
            </a:br>
            <a:r>
              <a:rPr lang="en-US" sz="1600" dirty="0"/>
              <a:t>1 MW CW expected</a:t>
            </a:r>
            <a:endParaRPr lang="de-DE" sz="1600" dirty="0"/>
          </a:p>
        </p:txBody>
      </p:sp>
      <p:sp>
        <p:nvSpPr>
          <p:cNvPr id="27" name="TextBox 26">
            <a:extLst>
              <a:ext uri="{FF2B5EF4-FFF2-40B4-BE49-F238E27FC236}">
                <a16:creationId xmlns:a16="http://schemas.microsoft.com/office/drawing/2014/main" id="{C20D7D38-C1C8-AE62-F652-75403D51618F}"/>
              </a:ext>
            </a:extLst>
          </p:cNvPr>
          <p:cNvSpPr txBox="1"/>
          <p:nvPr/>
        </p:nvSpPr>
        <p:spPr>
          <a:xfrm>
            <a:off x="757708" y="1057854"/>
            <a:ext cx="4822859" cy="461665"/>
          </a:xfrm>
          <a:prstGeom prst="rect">
            <a:avLst/>
          </a:prstGeom>
          <a:noFill/>
        </p:spPr>
        <p:txBody>
          <a:bodyPr wrap="none" rtlCol="0">
            <a:spAutoFit/>
          </a:bodyPr>
          <a:lstStyle/>
          <a:p>
            <a:r>
              <a:rPr lang="it-IT" sz="2400" b="1" dirty="0">
                <a:solidFill>
                  <a:srgbClr val="C00000"/>
                </a:solidFill>
              </a:rPr>
              <a:t>HINTS FOR THE FUNDING AGENCIES</a:t>
            </a:r>
          </a:p>
        </p:txBody>
      </p:sp>
      <p:sp>
        <p:nvSpPr>
          <p:cNvPr id="28" name="TextBox 27">
            <a:extLst>
              <a:ext uri="{FF2B5EF4-FFF2-40B4-BE49-F238E27FC236}">
                <a16:creationId xmlns:a16="http://schemas.microsoft.com/office/drawing/2014/main" id="{7D8FEE38-0CB3-BC1D-9D7B-59C01A7A78AB}"/>
              </a:ext>
            </a:extLst>
          </p:cNvPr>
          <p:cNvSpPr txBox="1"/>
          <p:nvPr/>
        </p:nvSpPr>
        <p:spPr>
          <a:xfrm>
            <a:off x="6371611" y="1119160"/>
            <a:ext cx="2117696" cy="369332"/>
          </a:xfrm>
          <a:prstGeom prst="rect">
            <a:avLst/>
          </a:prstGeom>
          <a:noFill/>
        </p:spPr>
        <p:txBody>
          <a:bodyPr wrap="none" rtlCol="0">
            <a:spAutoFit/>
          </a:bodyPr>
          <a:lstStyle/>
          <a:p>
            <a:r>
              <a:rPr lang="it-IT" b="1" u="sng" dirty="0">
                <a:solidFill>
                  <a:srgbClr val="C00000"/>
                </a:solidFill>
              </a:rPr>
              <a:t>Fast Reactive Tuners</a:t>
            </a:r>
          </a:p>
        </p:txBody>
      </p:sp>
      <p:cxnSp>
        <p:nvCxnSpPr>
          <p:cNvPr id="33" name="Straight Arrow Connector 32">
            <a:extLst>
              <a:ext uri="{FF2B5EF4-FFF2-40B4-BE49-F238E27FC236}">
                <a16:creationId xmlns:a16="http://schemas.microsoft.com/office/drawing/2014/main" id="{14F35AE5-ECF2-7AB1-4000-60FF848F4A72}"/>
              </a:ext>
            </a:extLst>
          </p:cNvPr>
          <p:cNvCxnSpPr>
            <a:cxnSpLocks/>
          </p:cNvCxnSpPr>
          <p:nvPr/>
        </p:nvCxnSpPr>
        <p:spPr>
          <a:xfrm flipH="1">
            <a:off x="5849700" y="4784305"/>
            <a:ext cx="540873" cy="0"/>
          </a:xfrm>
          <a:prstGeom prst="straightConnector1">
            <a:avLst/>
          </a:prstGeom>
          <a:ln w="12700">
            <a:prstDash val="lgDash"/>
            <a:tailEnd type="oval"/>
          </a:ln>
        </p:spPr>
        <p:style>
          <a:lnRef idx="1">
            <a:schemeClr val="accent5"/>
          </a:lnRef>
          <a:fillRef idx="0">
            <a:schemeClr val="accent5"/>
          </a:fillRef>
          <a:effectRef idx="0">
            <a:schemeClr val="accent5"/>
          </a:effectRef>
          <a:fontRef idx="minor">
            <a:schemeClr val="tx1"/>
          </a:fontRef>
        </p:style>
      </p:cxnSp>
      <p:sp>
        <p:nvSpPr>
          <p:cNvPr id="32" name="TextBox 31">
            <a:extLst>
              <a:ext uri="{FF2B5EF4-FFF2-40B4-BE49-F238E27FC236}">
                <a16:creationId xmlns:a16="http://schemas.microsoft.com/office/drawing/2014/main" id="{51F59417-CF85-3F73-2A73-1C9A4FA92B17}"/>
              </a:ext>
            </a:extLst>
          </p:cNvPr>
          <p:cNvSpPr txBox="1"/>
          <p:nvPr/>
        </p:nvSpPr>
        <p:spPr>
          <a:xfrm rot="16200000">
            <a:off x="-781531" y="4012469"/>
            <a:ext cx="1851276" cy="338554"/>
          </a:xfrm>
          <a:prstGeom prst="rect">
            <a:avLst/>
          </a:prstGeom>
          <a:noFill/>
        </p:spPr>
        <p:txBody>
          <a:bodyPr wrap="none" rtlCol="0">
            <a:spAutoFit/>
          </a:bodyPr>
          <a:lstStyle/>
          <a:p>
            <a:r>
              <a:rPr lang="en-US" sz="1600" dirty="0">
                <a:effectLst>
                  <a:outerShdw blurRad="38100" dist="38100" dir="2700000" algn="tl">
                    <a:srgbClr val="000000">
                      <a:alpha val="43137"/>
                    </a:srgbClr>
                  </a:outerShdw>
                </a:effectLst>
              </a:rPr>
              <a:t>Good for small labs!</a:t>
            </a:r>
          </a:p>
        </p:txBody>
      </p:sp>
      <p:pic>
        <p:nvPicPr>
          <p:cNvPr id="34" name="Picture 33">
            <a:extLst>
              <a:ext uri="{FF2B5EF4-FFF2-40B4-BE49-F238E27FC236}">
                <a16:creationId xmlns:a16="http://schemas.microsoft.com/office/drawing/2014/main" id="{84D19186-3BC7-EEC0-5297-0F5CE550C15C}"/>
              </a:ext>
            </a:extLst>
          </p:cNvPr>
          <p:cNvPicPr>
            <a:picLocks noChangeAspect="1"/>
          </p:cNvPicPr>
          <p:nvPr/>
        </p:nvPicPr>
        <p:blipFill>
          <a:blip r:embed="rId5"/>
          <a:stretch>
            <a:fillRect/>
          </a:stretch>
        </p:blipFill>
        <p:spPr>
          <a:xfrm>
            <a:off x="8164121" y="1292008"/>
            <a:ext cx="3300169" cy="1218524"/>
          </a:xfrm>
          <a:prstGeom prst="rect">
            <a:avLst/>
          </a:prstGeom>
        </p:spPr>
      </p:pic>
    </p:spTree>
    <p:extLst>
      <p:ext uri="{BB962C8B-B14F-4D97-AF65-F5344CB8AC3E}">
        <p14:creationId xmlns:p14="http://schemas.microsoft.com/office/powerpoint/2010/main" val="289172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CC-ee Injector design and PSI Positron Source (PSS) project | GFA | Paul  Scherrer Institut (PSI)">
            <a:extLst>
              <a:ext uri="{FF2B5EF4-FFF2-40B4-BE49-F238E27FC236}">
                <a16:creationId xmlns:a16="http://schemas.microsoft.com/office/drawing/2014/main" id="{803E60B0-D92D-06EA-739C-550824032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503" y="4650090"/>
            <a:ext cx="3641913" cy="220791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ED1312F0-6C7C-C85B-F66A-4E0C87982828}"/>
              </a:ext>
            </a:extLst>
          </p:cNvPr>
          <p:cNvSpPr>
            <a:spLocks noGrp="1"/>
          </p:cNvSpPr>
          <p:nvPr>
            <p:ph type="title"/>
          </p:nvPr>
        </p:nvSpPr>
        <p:spPr>
          <a:xfrm>
            <a:off x="265187" y="250521"/>
            <a:ext cx="11392035" cy="626301"/>
          </a:xfrm>
        </p:spPr>
        <p:txBody>
          <a:bodyPr>
            <a:noAutofit/>
          </a:bodyPr>
          <a:lstStyle/>
          <a:p>
            <a:r>
              <a:rPr lang="en-US" sz="4000" dirty="0"/>
              <a:t>WG4: High-Gradient (HG) Normal-Conducting (NC) RF</a:t>
            </a:r>
            <a:endParaRPr lang="en-GB" sz="4000" dirty="0"/>
          </a:p>
        </p:txBody>
      </p:sp>
      <p:sp>
        <p:nvSpPr>
          <p:cNvPr id="3" name="Content Placeholder 2">
            <a:extLst>
              <a:ext uri="{FF2B5EF4-FFF2-40B4-BE49-F238E27FC236}">
                <a16:creationId xmlns:a16="http://schemas.microsoft.com/office/drawing/2014/main" id="{4A34956C-4C1F-3E24-0960-013FEBBDAC96}"/>
              </a:ext>
            </a:extLst>
          </p:cNvPr>
          <p:cNvSpPr>
            <a:spLocks noGrp="1"/>
          </p:cNvSpPr>
          <p:nvPr>
            <p:ph idx="4294967295"/>
          </p:nvPr>
        </p:nvSpPr>
        <p:spPr>
          <a:xfrm>
            <a:off x="348343" y="1612900"/>
            <a:ext cx="5872163" cy="5059363"/>
          </a:xfrm>
          <a:solidFill>
            <a:srgbClr val="CCFFFF"/>
          </a:solidFill>
        </p:spPr>
        <p:txBody>
          <a:bodyPr>
            <a:noAutofit/>
          </a:bodyPr>
          <a:lstStyle/>
          <a:p>
            <a:pPr marL="0" indent="0">
              <a:lnSpc>
                <a:spcPct val="100000"/>
              </a:lnSpc>
              <a:spcBef>
                <a:spcPts val="0"/>
              </a:spcBef>
              <a:buNone/>
            </a:pPr>
            <a:r>
              <a:rPr lang="en-GB" sz="2000" b="1" u="sng" dirty="0">
                <a:solidFill>
                  <a:srgbClr val="C00000"/>
                </a:solidFill>
              </a:rPr>
              <a:t>CLIC</a:t>
            </a:r>
          </a:p>
          <a:p>
            <a:pPr>
              <a:lnSpc>
                <a:spcPct val="100000"/>
              </a:lnSpc>
              <a:spcBef>
                <a:spcPts val="0"/>
              </a:spcBef>
            </a:pPr>
            <a:r>
              <a:rPr lang="en-GB" sz="1800" b="1" dirty="0">
                <a:solidFill>
                  <a:srgbClr val="0070C0"/>
                </a:solidFill>
              </a:rPr>
              <a:t>HG (70 to 100 MV/m), </a:t>
            </a:r>
            <a:r>
              <a:rPr lang="en-GB" sz="1800" dirty="0"/>
              <a:t>X-Band with </a:t>
            </a:r>
            <a:r>
              <a:rPr lang="en-GB" sz="1800" b="1" dirty="0">
                <a:solidFill>
                  <a:srgbClr val="0070C0"/>
                </a:solidFill>
              </a:rPr>
              <a:t>very low breakdown rate,</a:t>
            </a:r>
            <a:r>
              <a:rPr lang="en-GB" sz="1800" dirty="0"/>
              <a:t> key performance parameters for</a:t>
            </a:r>
            <a:r>
              <a:rPr lang="en-GB" sz="1800" dirty="0">
                <a:solidFill>
                  <a:srgbClr val="C00000"/>
                </a:solidFill>
              </a:rPr>
              <a:t> </a:t>
            </a:r>
            <a:r>
              <a:rPr lang="en-GB" sz="1800" b="1" dirty="0">
                <a:solidFill>
                  <a:srgbClr val="0070C0"/>
                </a:solidFill>
              </a:rPr>
              <a:t>cost</a:t>
            </a:r>
            <a:r>
              <a:rPr lang="en-GB" sz="1800" dirty="0">
                <a:solidFill>
                  <a:srgbClr val="C00000"/>
                </a:solidFill>
              </a:rPr>
              <a:t> </a:t>
            </a:r>
            <a:r>
              <a:rPr lang="en-GB" sz="1800" dirty="0"/>
              <a:t>(</a:t>
            </a:r>
            <a:r>
              <a:rPr lang="en-GB" sz="1800" dirty="0" err="1"/>
              <a:t>linac</a:t>
            </a:r>
            <a:r>
              <a:rPr lang="en-GB" sz="1800" dirty="0"/>
              <a:t> length) and </a:t>
            </a:r>
            <a:r>
              <a:rPr lang="en-GB" sz="1800" b="1" dirty="0">
                <a:solidFill>
                  <a:srgbClr val="0070C0"/>
                </a:solidFill>
              </a:rPr>
              <a:t>efficiency</a:t>
            </a:r>
            <a:r>
              <a:rPr lang="en-GB" sz="1800" dirty="0"/>
              <a:t> (optimized beam dynamics). </a:t>
            </a:r>
          </a:p>
          <a:p>
            <a:pPr>
              <a:lnSpc>
                <a:spcPct val="100000"/>
              </a:lnSpc>
              <a:spcBef>
                <a:spcPts val="0"/>
              </a:spcBef>
            </a:pPr>
            <a:r>
              <a:rPr lang="en-GB" sz="1800" dirty="0"/>
              <a:t>Very strong interplay between </a:t>
            </a:r>
            <a:r>
              <a:rPr lang="en-GB" sz="1800" b="1" dirty="0">
                <a:solidFill>
                  <a:srgbClr val="0070C0"/>
                </a:solidFill>
              </a:rPr>
              <a:t>HG</a:t>
            </a:r>
            <a:r>
              <a:rPr lang="en-GB" sz="1800" b="1" dirty="0"/>
              <a:t> </a:t>
            </a:r>
            <a:r>
              <a:rPr lang="en-GB" sz="1800" dirty="0"/>
              <a:t>and </a:t>
            </a:r>
            <a:r>
              <a:rPr lang="en-GB" sz="1800" b="1" dirty="0">
                <a:solidFill>
                  <a:srgbClr val="0070C0"/>
                </a:solidFill>
              </a:rPr>
              <a:t>beam dynamics </a:t>
            </a:r>
            <a:r>
              <a:rPr lang="en-GB" sz="1800" dirty="0"/>
              <a:t>for </a:t>
            </a:r>
            <a:r>
              <a:rPr lang="en-GB" sz="1800" dirty="0" err="1"/>
              <a:t>wakefields</a:t>
            </a:r>
            <a:r>
              <a:rPr lang="en-GB" sz="1800" dirty="0"/>
              <a:t> –  </a:t>
            </a:r>
            <a:r>
              <a:rPr lang="en-GB" sz="1800" b="1" dirty="0">
                <a:solidFill>
                  <a:srgbClr val="0070C0"/>
                </a:solidFill>
              </a:rPr>
              <a:t>precision alignment </a:t>
            </a:r>
            <a:r>
              <a:rPr lang="en-GB" sz="1800" dirty="0"/>
              <a:t>mitigates</a:t>
            </a:r>
            <a:r>
              <a:rPr lang="en-GB" sz="1800" b="1" dirty="0"/>
              <a:t>. </a:t>
            </a:r>
          </a:p>
          <a:p>
            <a:pPr marL="0" indent="0">
              <a:lnSpc>
                <a:spcPct val="100000"/>
              </a:lnSpc>
              <a:spcBef>
                <a:spcPts val="0"/>
              </a:spcBef>
              <a:buNone/>
            </a:pPr>
            <a:endParaRPr lang="en-GB" sz="2000" b="1" u="sng" dirty="0">
              <a:solidFill>
                <a:srgbClr val="C00000"/>
              </a:solidFill>
            </a:endParaRPr>
          </a:p>
          <a:p>
            <a:pPr marL="0" indent="0">
              <a:lnSpc>
                <a:spcPct val="100000"/>
              </a:lnSpc>
              <a:spcBef>
                <a:spcPts val="0"/>
              </a:spcBef>
              <a:buNone/>
            </a:pPr>
            <a:r>
              <a:rPr lang="en-GB" sz="2000" b="1" u="sng" dirty="0">
                <a:solidFill>
                  <a:srgbClr val="C00000"/>
                </a:solidFill>
              </a:rPr>
              <a:t>Muon Collider</a:t>
            </a:r>
          </a:p>
          <a:p>
            <a:pPr>
              <a:lnSpc>
                <a:spcPct val="100000"/>
              </a:lnSpc>
              <a:spcBef>
                <a:spcPts val="0"/>
              </a:spcBef>
            </a:pPr>
            <a:r>
              <a:rPr lang="en-GB" sz="1800" b="1" dirty="0">
                <a:solidFill>
                  <a:srgbClr val="0070C0"/>
                </a:solidFill>
              </a:rPr>
              <a:t>HG</a:t>
            </a:r>
            <a:r>
              <a:rPr lang="en-GB" sz="1800" dirty="0"/>
              <a:t> important for muon capture, fundamentally </a:t>
            </a:r>
            <a:r>
              <a:rPr lang="en-GB" sz="1800" b="1" dirty="0">
                <a:solidFill>
                  <a:srgbClr val="0070C0"/>
                </a:solidFill>
              </a:rPr>
              <a:t>with</a:t>
            </a:r>
            <a:r>
              <a:rPr lang="en-GB" sz="1800" dirty="0"/>
              <a:t> </a:t>
            </a:r>
            <a:r>
              <a:rPr lang="en-GB" sz="1800" b="1" dirty="0">
                <a:solidFill>
                  <a:srgbClr val="0070C0"/>
                </a:solidFill>
              </a:rPr>
              <a:t>high external magnetic field</a:t>
            </a:r>
            <a:r>
              <a:rPr lang="en-GB" sz="1800" dirty="0"/>
              <a:t>.</a:t>
            </a:r>
          </a:p>
          <a:p>
            <a:pPr marL="0" indent="0">
              <a:lnSpc>
                <a:spcPct val="100000"/>
              </a:lnSpc>
              <a:spcBef>
                <a:spcPts val="0"/>
              </a:spcBef>
              <a:buNone/>
            </a:pPr>
            <a:endParaRPr lang="en-GB" sz="2000" b="1" u="sng" dirty="0">
              <a:solidFill>
                <a:srgbClr val="C00000"/>
              </a:solidFill>
            </a:endParaRPr>
          </a:p>
          <a:p>
            <a:pPr marL="0" indent="0">
              <a:lnSpc>
                <a:spcPct val="100000"/>
              </a:lnSpc>
              <a:spcBef>
                <a:spcPts val="0"/>
              </a:spcBef>
              <a:buNone/>
            </a:pPr>
            <a:r>
              <a:rPr lang="en-GB" sz="2000" b="1" u="sng" dirty="0">
                <a:solidFill>
                  <a:srgbClr val="C00000"/>
                </a:solidFill>
              </a:rPr>
              <a:t>FCC</a:t>
            </a:r>
          </a:p>
          <a:p>
            <a:pPr>
              <a:lnSpc>
                <a:spcPct val="100000"/>
              </a:lnSpc>
              <a:spcBef>
                <a:spcPts val="0"/>
              </a:spcBef>
            </a:pPr>
            <a:r>
              <a:rPr lang="en-GB" sz="1800" dirty="0"/>
              <a:t>For 20 GeV </a:t>
            </a:r>
            <a:r>
              <a:rPr lang="en-GB" sz="1800" b="1" dirty="0">
                <a:solidFill>
                  <a:srgbClr val="0070C0"/>
                </a:solidFill>
              </a:rPr>
              <a:t>NC injector </a:t>
            </a:r>
            <a:r>
              <a:rPr lang="en-GB" sz="1800" dirty="0"/>
              <a:t>in FCC-</a:t>
            </a:r>
            <a:r>
              <a:rPr lang="en-GB" sz="1800" dirty="0" err="1"/>
              <a:t>ee</a:t>
            </a:r>
            <a:r>
              <a:rPr lang="en-GB" sz="1800" dirty="0"/>
              <a:t> and </a:t>
            </a:r>
            <a:r>
              <a:rPr lang="en-GB" sz="1800" b="1" dirty="0">
                <a:solidFill>
                  <a:srgbClr val="0070C0"/>
                </a:solidFill>
              </a:rPr>
              <a:t>electrostatic separators </a:t>
            </a:r>
            <a:r>
              <a:rPr lang="en-GB" sz="1800" dirty="0"/>
              <a:t>in FCC-</a:t>
            </a:r>
            <a:r>
              <a:rPr lang="en-GB" sz="1800" dirty="0" err="1"/>
              <a:t>hh</a:t>
            </a:r>
            <a:r>
              <a:rPr lang="en-GB" sz="1800" dirty="0"/>
              <a:t> in S and C-Band.</a:t>
            </a:r>
          </a:p>
          <a:p>
            <a:pPr marL="0" indent="0">
              <a:lnSpc>
                <a:spcPct val="100000"/>
              </a:lnSpc>
              <a:spcBef>
                <a:spcPts val="0"/>
              </a:spcBef>
              <a:buNone/>
            </a:pPr>
            <a:endParaRPr lang="en-GB" sz="1800" dirty="0"/>
          </a:p>
          <a:p>
            <a:pPr marL="0" indent="0" algn="ctr">
              <a:lnSpc>
                <a:spcPct val="100000"/>
              </a:lnSpc>
              <a:spcBef>
                <a:spcPts val="0"/>
              </a:spcBef>
              <a:buNone/>
            </a:pPr>
            <a:r>
              <a:rPr lang="en-GB" sz="2000" b="1" dirty="0">
                <a:solidFill>
                  <a:srgbClr val="C00000"/>
                </a:solidFill>
              </a:rPr>
              <a:t>Applications outside HEP </a:t>
            </a:r>
            <a:r>
              <a:rPr lang="en-GB" sz="2000" dirty="0"/>
              <a:t>require gradients up to 60 - 70 MV/m (synergies)</a:t>
            </a:r>
          </a:p>
        </p:txBody>
      </p:sp>
      <p:pic>
        <p:nvPicPr>
          <p:cNvPr id="8" name="Picture 7">
            <a:extLst>
              <a:ext uri="{FF2B5EF4-FFF2-40B4-BE49-F238E27FC236}">
                <a16:creationId xmlns:a16="http://schemas.microsoft.com/office/drawing/2014/main" id="{1CC14A0B-EC79-6D69-A9DF-CAD99A1287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591" t="7702" r="9383" b="13390"/>
          <a:stretch/>
        </p:blipFill>
        <p:spPr>
          <a:xfrm>
            <a:off x="6663816" y="1620921"/>
            <a:ext cx="2143760" cy="1682500"/>
          </a:xfrm>
          <a:prstGeom prst="rect">
            <a:avLst/>
          </a:prstGeom>
        </p:spPr>
      </p:pic>
      <p:pic>
        <p:nvPicPr>
          <p:cNvPr id="10" name="Picture 9">
            <a:extLst>
              <a:ext uri="{FF2B5EF4-FFF2-40B4-BE49-F238E27FC236}">
                <a16:creationId xmlns:a16="http://schemas.microsoft.com/office/drawing/2014/main" id="{B9B4F4D2-274E-EB66-95E1-D1966D59D1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40" r="14595"/>
          <a:stretch/>
        </p:blipFill>
        <p:spPr>
          <a:xfrm>
            <a:off x="9121392" y="1620921"/>
            <a:ext cx="2424271" cy="1682500"/>
          </a:xfrm>
          <a:prstGeom prst="rect">
            <a:avLst/>
          </a:prstGeom>
        </p:spPr>
      </p:pic>
      <p:pic>
        <p:nvPicPr>
          <p:cNvPr id="1026" name="Picture 2" descr="MICE brings muon collider closer to reality | symmetry magazine">
            <a:extLst>
              <a:ext uri="{FF2B5EF4-FFF2-40B4-BE49-F238E27FC236}">
                <a16:creationId xmlns:a16="http://schemas.microsoft.com/office/drawing/2014/main" id="{578BE63F-C21A-75E4-83AA-B1342B5C00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3816" y="3432371"/>
            <a:ext cx="2869652" cy="16141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384C2C-1FE1-0C40-5946-434758830767}"/>
              </a:ext>
            </a:extLst>
          </p:cNvPr>
          <p:cNvSpPr txBox="1"/>
          <p:nvPr/>
        </p:nvSpPr>
        <p:spPr>
          <a:xfrm>
            <a:off x="4433157" y="1212790"/>
            <a:ext cx="1787349" cy="400110"/>
          </a:xfrm>
          <a:prstGeom prst="rect">
            <a:avLst/>
          </a:prstGeom>
          <a:noFill/>
        </p:spPr>
        <p:txBody>
          <a:bodyPr wrap="none" rtlCol="0">
            <a:spAutoFit/>
          </a:bodyPr>
          <a:lstStyle/>
          <a:p>
            <a:r>
              <a:rPr lang="it-IT" sz="2000" b="1" dirty="0">
                <a:solidFill>
                  <a:srgbClr val="C00000"/>
                </a:solidFill>
              </a:rPr>
              <a:t>NEEDS/GOALS:</a:t>
            </a:r>
          </a:p>
        </p:txBody>
      </p:sp>
      <p:sp>
        <p:nvSpPr>
          <p:cNvPr id="5" name="TextBox 4">
            <a:extLst>
              <a:ext uri="{FF2B5EF4-FFF2-40B4-BE49-F238E27FC236}">
                <a16:creationId xmlns:a16="http://schemas.microsoft.com/office/drawing/2014/main" id="{A5F6F2AA-C15E-84A6-85EB-571BEB7729AA}"/>
              </a:ext>
            </a:extLst>
          </p:cNvPr>
          <p:cNvSpPr txBox="1"/>
          <p:nvPr/>
        </p:nvSpPr>
        <p:spPr>
          <a:xfrm>
            <a:off x="8670974" y="1251589"/>
            <a:ext cx="587020" cy="369332"/>
          </a:xfrm>
          <a:prstGeom prst="rect">
            <a:avLst/>
          </a:prstGeom>
          <a:noFill/>
        </p:spPr>
        <p:txBody>
          <a:bodyPr wrap="none" rtlCol="0">
            <a:spAutoFit/>
          </a:bodyPr>
          <a:lstStyle/>
          <a:p>
            <a:r>
              <a:rPr lang="en-GB" b="1" dirty="0">
                <a:solidFill>
                  <a:srgbClr val="C00000"/>
                </a:solidFill>
              </a:rPr>
              <a:t>CLIC</a:t>
            </a:r>
          </a:p>
        </p:txBody>
      </p:sp>
      <p:sp>
        <p:nvSpPr>
          <p:cNvPr id="6" name="TextBox 5">
            <a:extLst>
              <a:ext uri="{FF2B5EF4-FFF2-40B4-BE49-F238E27FC236}">
                <a16:creationId xmlns:a16="http://schemas.microsoft.com/office/drawing/2014/main" id="{A8B0BC3B-F972-BEE1-DCE8-C897E1F24EB3}"/>
              </a:ext>
            </a:extLst>
          </p:cNvPr>
          <p:cNvSpPr txBox="1"/>
          <p:nvPr/>
        </p:nvSpPr>
        <p:spPr>
          <a:xfrm>
            <a:off x="9533468" y="4031617"/>
            <a:ext cx="508473" cy="369332"/>
          </a:xfrm>
          <a:prstGeom prst="rect">
            <a:avLst/>
          </a:prstGeom>
          <a:noFill/>
        </p:spPr>
        <p:txBody>
          <a:bodyPr wrap="none" rtlCol="0">
            <a:spAutoFit/>
          </a:bodyPr>
          <a:lstStyle/>
          <a:p>
            <a:r>
              <a:rPr lang="en-GB" b="1" dirty="0">
                <a:solidFill>
                  <a:srgbClr val="C00000"/>
                </a:solidFill>
              </a:rPr>
              <a:t>MC</a:t>
            </a:r>
          </a:p>
        </p:txBody>
      </p:sp>
      <p:sp>
        <p:nvSpPr>
          <p:cNvPr id="7" name="TextBox 6">
            <a:extLst>
              <a:ext uri="{FF2B5EF4-FFF2-40B4-BE49-F238E27FC236}">
                <a16:creationId xmlns:a16="http://schemas.microsoft.com/office/drawing/2014/main" id="{DE0B300B-9794-0C18-3006-960A4B025152}"/>
              </a:ext>
            </a:extLst>
          </p:cNvPr>
          <p:cNvSpPr txBox="1"/>
          <p:nvPr/>
        </p:nvSpPr>
        <p:spPr>
          <a:xfrm>
            <a:off x="10333527" y="6183869"/>
            <a:ext cx="1323696" cy="369332"/>
          </a:xfrm>
          <a:prstGeom prst="rect">
            <a:avLst/>
          </a:prstGeom>
          <a:noFill/>
        </p:spPr>
        <p:txBody>
          <a:bodyPr wrap="none" rtlCol="0">
            <a:spAutoFit/>
          </a:bodyPr>
          <a:lstStyle/>
          <a:p>
            <a:r>
              <a:rPr lang="en-GB" b="1" dirty="0">
                <a:solidFill>
                  <a:srgbClr val="C00000"/>
                </a:solidFill>
              </a:rPr>
              <a:t>FCC Injector</a:t>
            </a:r>
          </a:p>
        </p:txBody>
      </p:sp>
    </p:spTree>
    <p:extLst>
      <p:ext uri="{BB962C8B-B14F-4D97-AF65-F5344CB8AC3E}">
        <p14:creationId xmlns:p14="http://schemas.microsoft.com/office/powerpoint/2010/main" val="2534118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D6A314A-F133-5673-20FA-B062FFC67A81}"/>
              </a:ext>
            </a:extLst>
          </p:cNvPr>
          <p:cNvSpPr>
            <a:spLocks noGrp="1"/>
          </p:cNvSpPr>
          <p:nvPr>
            <p:ph type="title"/>
          </p:nvPr>
        </p:nvSpPr>
        <p:spPr>
          <a:xfrm>
            <a:off x="265187" y="250521"/>
            <a:ext cx="10838241" cy="626301"/>
          </a:xfrm>
        </p:spPr>
        <p:txBody>
          <a:bodyPr>
            <a:normAutofit fontScale="90000"/>
          </a:bodyPr>
          <a:lstStyle/>
          <a:p>
            <a:r>
              <a:rPr lang="en-US" dirty="0"/>
              <a:t>WG4: </a:t>
            </a:r>
            <a:r>
              <a:rPr lang="en-US" sz="4400" dirty="0"/>
              <a:t>Current R&amp;D activities to achieve these goals</a:t>
            </a:r>
            <a:endParaRPr lang="en-GB" dirty="0"/>
          </a:p>
        </p:txBody>
      </p:sp>
      <p:sp>
        <p:nvSpPr>
          <p:cNvPr id="5" name="Content Placeholder 4">
            <a:extLst>
              <a:ext uri="{FF2B5EF4-FFF2-40B4-BE49-F238E27FC236}">
                <a16:creationId xmlns:a16="http://schemas.microsoft.com/office/drawing/2014/main" id="{3B47BE9A-BF09-1383-8E14-C8A4CE5A56FA}"/>
              </a:ext>
            </a:extLst>
          </p:cNvPr>
          <p:cNvSpPr>
            <a:spLocks noGrp="1"/>
          </p:cNvSpPr>
          <p:nvPr>
            <p:ph idx="4294967295"/>
          </p:nvPr>
        </p:nvSpPr>
        <p:spPr>
          <a:xfrm>
            <a:off x="261257" y="1227138"/>
            <a:ext cx="6994525" cy="5122862"/>
          </a:xfrm>
        </p:spPr>
        <p:txBody>
          <a:bodyPr>
            <a:noAutofit/>
          </a:bodyPr>
          <a:lstStyle/>
          <a:p>
            <a:pPr marL="0" indent="0">
              <a:lnSpc>
                <a:spcPct val="100000"/>
              </a:lnSpc>
              <a:spcBef>
                <a:spcPts val="0"/>
              </a:spcBef>
              <a:buNone/>
            </a:pPr>
            <a:r>
              <a:rPr lang="en-US" sz="2000" b="1" u="sng" dirty="0">
                <a:solidFill>
                  <a:srgbClr val="C00000"/>
                </a:solidFill>
              </a:rPr>
              <a:t>CLIC</a:t>
            </a:r>
            <a:r>
              <a:rPr lang="en-US" sz="2000" dirty="0"/>
              <a:t> </a:t>
            </a:r>
          </a:p>
          <a:p>
            <a:pPr>
              <a:lnSpc>
                <a:spcPct val="100000"/>
              </a:lnSpc>
              <a:spcBef>
                <a:spcPts val="0"/>
              </a:spcBef>
            </a:pPr>
            <a:r>
              <a:rPr lang="en-US" sz="2000" b="1" u="sng" dirty="0">
                <a:solidFill>
                  <a:srgbClr val="00B050"/>
                </a:solidFill>
                <a:effectLst>
                  <a:outerShdw blurRad="38100" dist="38100" dir="2700000" algn="tl">
                    <a:srgbClr val="000000">
                      <a:alpha val="43137"/>
                    </a:srgbClr>
                  </a:outerShdw>
                </a:effectLst>
              </a:rPr>
              <a:t>Achieved</a:t>
            </a:r>
            <a:r>
              <a:rPr lang="en-US" sz="2000" b="1" u="sng" dirty="0">
                <a:effectLst>
                  <a:outerShdw blurRad="38100" dist="38100" dir="2700000" algn="tl">
                    <a:srgbClr val="000000">
                      <a:alpha val="43137"/>
                    </a:srgbClr>
                  </a:outerShdw>
                </a:effectLst>
              </a:rPr>
              <a:t>: </a:t>
            </a:r>
            <a:r>
              <a:rPr lang="en-US" sz="2000" b="1" dirty="0">
                <a:solidFill>
                  <a:srgbClr val="0070C0"/>
                </a:solidFill>
              </a:rPr>
              <a:t>Gradient</a:t>
            </a:r>
            <a:r>
              <a:rPr lang="en-US" sz="2000" dirty="0">
                <a:solidFill>
                  <a:srgbClr val="0070C0"/>
                </a:solidFill>
              </a:rPr>
              <a:t> </a:t>
            </a:r>
            <a:r>
              <a:rPr lang="en-US" sz="2000" dirty="0"/>
              <a:t>specs </a:t>
            </a:r>
            <a:r>
              <a:rPr lang="en-US" sz="2000" b="1" dirty="0">
                <a:solidFill>
                  <a:srgbClr val="0070C0"/>
                </a:solidFill>
              </a:rPr>
              <a:t>attained</a:t>
            </a:r>
            <a:r>
              <a:rPr lang="en-US" sz="2000" dirty="0"/>
              <a:t> &amp; </a:t>
            </a:r>
            <a:r>
              <a:rPr lang="en-US" sz="2000" b="1" dirty="0">
                <a:solidFill>
                  <a:srgbClr val="0070C0"/>
                </a:solidFill>
              </a:rPr>
              <a:t>deep understanding </a:t>
            </a:r>
            <a:r>
              <a:rPr lang="en-US" sz="2000" dirty="0"/>
              <a:t>of fundamental physics (with multi-decade HG development and funding); great </a:t>
            </a:r>
            <a:r>
              <a:rPr lang="en-US" sz="2000" b="1" dirty="0">
                <a:solidFill>
                  <a:srgbClr val="0070C0"/>
                </a:solidFill>
              </a:rPr>
              <a:t>stimulus for industrial supply </a:t>
            </a:r>
            <a:r>
              <a:rPr lang="en-US" sz="2000" dirty="0"/>
              <a:t>of NC RF components/systems; </a:t>
            </a:r>
            <a:r>
              <a:rPr lang="en-US" sz="2000" b="1" dirty="0">
                <a:solidFill>
                  <a:srgbClr val="0070C0"/>
                </a:solidFill>
              </a:rPr>
              <a:t>synergies with applications </a:t>
            </a:r>
            <a:r>
              <a:rPr lang="en-US" sz="2000" dirty="0"/>
              <a:t>(XFEL, Eupraxia, ICS, medical, plasma accelerator, RFQ, …)</a:t>
            </a:r>
          </a:p>
          <a:p>
            <a:pPr>
              <a:lnSpc>
                <a:spcPct val="100000"/>
              </a:lnSpc>
              <a:spcBef>
                <a:spcPts val="0"/>
              </a:spcBef>
            </a:pPr>
            <a:r>
              <a:rPr lang="en-US" sz="2000" b="1" u="sng" dirty="0">
                <a:solidFill>
                  <a:srgbClr val="00B050"/>
                </a:solidFill>
                <a:effectLst>
                  <a:outerShdw blurRad="38100" dist="38100" dir="2700000" algn="tl">
                    <a:srgbClr val="000000">
                      <a:alpha val="43137"/>
                    </a:srgbClr>
                  </a:outerShdw>
                </a:effectLst>
              </a:rPr>
              <a:t>Generated: </a:t>
            </a:r>
            <a:r>
              <a:rPr lang="en-US" sz="2000" dirty="0"/>
              <a:t>new directions - </a:t>
            </a:r>
            <a:r>
              <a:rPr lang="en-US" sz="2000" b="1" dirty="0">
                <a:solidFill>
                  <a:srgbClr val="0070C0"/>
                </a:solidFill>
              </a:rPr>
              <a:t>dielectric structures</a:t>
            </a:r>
            <a:r>
              <a:rPr lang="en-US" sz="2000" dirty="0"/>
              <a:t>, short pulse acceleration and HT superconductors.</a:t>
            </a:r>
          </a:p>
          <a:p>
            <a:pPr>
              <a:lnSpc>
                <a:spcPct val="100000"/>
              </a:lnSpc>
              <a:spcBef>
                <a:spcPts val="0"/>
              </a:spcBef>
            </a:pPr>
            <a:r>
              <a:rPr lang="en-US" sz="2000" b="1" u="sng" dirty="0">
                <a:solidFill>
                  <a:srgbClr val="C00000"/>
                </a:solidFill>
                <a:effectLst>
                  <a:outerShdw blurRad="38100" dist="38100" dir="2700000" algn="tl">
                    <a:srgbClr val="000000">
                      <a:alpha val="43137"/>
                    </a:srgbClr>
                  </a:outerShdw>
                </a:effectLst>
              </a:rPr>
              <a:t>Required:  </a:t>
            </a:r>
            <a:r>
              <a:rPr lang="en-US" sz="2000" b="1" dirty="0">
                <a:solidFill>
                  <a:srgbClr val="0070C0"/>
                </a:solidFill>
              </a:rPr>
              <a:t>systems engineering and integration</a:t>
            </a:r>
            <a:r>
              <a:rPr lang="en-US" sz="2000" dirty="0"/>
              <a:t>, dedicated manufacturing R&amp;D &amp; </a:t>
            </a:r>
            <a:r>
              <a:rPr lang="en-US" sz="2000" b="1" dirty="0">
                <a:solidFill>
                  <a:srgbClr val="0070C0"/>
                </a:solidFill>
              </a:rPr>
              <a:t>mech. </a:t>
            </a:r>
            <a:r>
              <a:rPr lang="en-US" sz="2000" dirty="0"/>
              <a:t>design with </a:t>
            </a:r>
            <a:r>
              <a:rPr lang="en-US" sz="2000" b="1" dirty="0">
                <a:solidFill>
                  <a:srgbClr val="0070C0"/>
                </a:solidFill>
                <a:sym typeface="Symbol" panose="05050102010706020507" pitchFamily="18" charset="2"/>
              </a:rPr>
              <a:t>m</a:t>
            </a:r>
            <a:r>
              <a:rPr lang="en-US" sz="2000" b="1" dirty="0">
                <a:solidFill>
                  <a:srgbClr val="0070C0"/>
                </a:solidFill>
              </a:rPr>
              <a:t>-level alignment </a:t>
            </a:r>
            <a:r>
              <a:rPr lang="en-US" sz="2000" dirty="0"/>
              <a:t>required (</a:t>
            </a:r>
            <a:r>
              <a:rPr lang="en-US" sz="2000" b="1" dirty="0">
                <a:solidFill>
                  <a:srgbClr val="C00000"/>
                </a:solidFill>
              </a:rPr>
              <a:t>applications</a:t>
            </a:r>
            <a:r>
              <a:rPr lang="en-US" sz="2000" dirty="0"/>
              <a:t> can bring these aspects further).</a:t>
            </a:r>
          </a:p>
          <a:p>
            <a:pPr marL="0" indent="0">
              <a:lnSpc>
                <a:spcPct val="100000"/>
              </a:lnSpc>
              <a:spcBef>
                <a:spcPts val="0"/>
              </a:spcBef>
              <a:buNone/>
            </a:pPr>
            <a:r>
              <a:rPr lang="en-US" sz="2000" b="1" u="sng" dirty="0">
                <a:solidFill>
                  <a:srgbClr val="C00000"/>
                </a:solidFill>
              </a:rPr>
              <a:t>Muon Collider </a:t>
            </a:r>
          </a:p>
          <a:p>
            <a:pPr>
              <a:lnSpc>
                <a:spcPct val="100000"/>
              </a:lnSpc>
              <a:spcBef>
                <a:spcPts val="0"/>
              </a:spcBef>
            </a:pPr>
            <a:r>
              <a:rPr lang="en-US" sz="2000" dirty="0"/>
              <a:t>To be urgently planned: </a:t>
            </a:r>
            <a:r>
              <a:rPr lang="en-US" sz="2000" b="1" dirty="0">
                <a:solidFill>
                  <a:srgbClr val="0070C0"/>
                </a:solidFill>
              </a:rPr>
              <a:t>HG required in high magnetic fields</a:t>
            </a:r>
            <a:r>
              <a:rPr lang="en-US" sz="2000" dirty="0"/>
              <a:t>, with significant need for </a:t>
            </a:r>
            <a:r>
              <a:rPr lang="en-US" sz="2000" b="1" dirty="0">
                <a:solidFill>
                  <a:srgbClr val="0070C0"/>
                </a:solidFill>
              </a:rPr>
              <a:t>dedicated test infrastructure</a:t>
            </a:r>
            <a:r>
              <a:rPr lang="en-US" sz="2000" dirty="0"/>
              <a:t>.</a:t>
            </a:r>
          </a:p>
          <a:p>
            <a:pPr marL="0" indent="0">
              <a:lnSpc>
                <a:spcPct val="100000"/>
              </a:lnSpc>
              <a:spcBef>
                <a:spcPts val="0"/>
              </a:spcBef>
              <a:buNone/>
            </a:pPr>
            <a:r>
              <a:rPr lang="en-US" sz="2000" b="1" u="sng" dirty="0">
                <a:solidFill>
                  <a:srgbClr val="C00000"/>
                </a:solidFill>
              </a:rPr>
              <a:t>Fundamental mechanisms of breakdown </a:t>
            </a:r>
          </a:p>
          <a:p>
            <a:pPr>
              <a:lnSpc>
                <a:spcPct val="100000"/>
              </a:lnSpc>
              <a:spcBef>
                <a:spcPts val="0"/>
              </a:spcBef>
            </a:pPr>
            <a:r>
              <a:rPr lang="en-US" sz="2000" b="1" dirty="0">
                <a:solidFill>
                  <a:srgbClr val="0070C0"/>
                </a:solidFill>
              </a:rPr>
              <a:t>Electrodynamics</a:t>
            </a:r>
            <a:r>
              <a:rPr lang="en-US" sz="2000" dirty="0"/>
              <a:t> and </a:t>
            </a:r>
            <a:r>
              <a:rPr lang="en-US" sz="2000" b="1" dirty="0">
                <a:solidFill>
                  <a:srgbClr val="0070C0"/>
                </a:solidFill>
              </a:rPr>
              <a:t>material science</a:t>
            </a:r>
            <a:r>
              <a:rPr lang="en-US" sz="2000" b="1" dirty="0"/>
              <a:t>, </a:t>
            </a:r>
            <a:r>
              <a:rPr lang="en-US" sz="2000" b="1" dirty="0">
                <a:solidFill>
                  <a:srgbClr val="0070C0"/>
                </a:solidFill>
              </a:rPr>
              <a:t>plasma physics</a:t>
            </a:r>
            <a:r>
              <a:rPr lang="en-US" sz="2000" b="1" dirty="0"/>
              <a:t>, </a:t>
            </a:r>
            <a:r>
              <a:rPr lang="en-US" sz="2000" b="1" dirty="0">
                <a:solidFill>
                  <a:srgbClr val="0070C0"/>
                </a:solidFill>
              </a:rPr>
              <a:t>surface physics</a:t>
            </a:r>
            <a:r>
              <a:rPr lang="en-US" sz="2000" dirty="0">
                <a:solidFill>
                  <a:srgbClr val="0070C0"/>
                </a:solidFill>
              </a:rPr>
              <a:t> </a:t>
            </a:r>
            <a:r>
              <a:rPr lang="en-US" sz="2000" dirty="0"/>
              <a:t>(often at University scale), with wide applicability.</a:t>
            </a:r>
          </a:p>
        </p:txBody>
      </p:sp>
      <p:pic>
        <p:nvPicPr>
          <p:cNvPr id="3" name="Grafik 7">
            <a:extLst>
              <a:ext uri="{FF2B5EF4-FFF2-40B4-BE49-F238E27FC236}">
                <a16:creationId xmlns:a16="http://schemas.microsoft.com/office/drawing/2014/main" id="{C4529CBC-72D2-F7A7-44CF-4DA0422E4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8269" y="3031043"/>
            <a:ext cx="2405564" cy="3608348"/>
          </a:xfrm>
          <a:prstGeom prst="rect">
            <a:avLst/>
          </a:prstGeom>
        </p:spPr>
      </p:pic>
      <p:pic>
        <p:nvPicPr>
          <p:cNvPr id="2" name="Grafik 5">
            <a:extLst>
              <a:ext uri="{FF2B5EF4-FFF2-40B4-BE49-F238E27FC236}">
                <a16:creationId xmlns:a16="http://schemas.microsoft.com/office/drawing/2014/main" id="{3C64AD31-2FBA-F824-5F6A-74A4DB673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62126" y="1590827"/>
            <a:ext cx="3608349" cy="2706261"/>
          </a:xfrm>
          <a:prstGeom prst="rect">
            <a:avLst/>
          </a:prstGeom>
        </p:spPr>
      </p:pic>
      <p:sp>
        <p:nvSpPr>
          <p:cNvPr id="4" name="TextBox 3">
            <a:extLst>
              <a:ext uri="{FF2B5EF4-FFF2-40B4-BE49-F238E27FC236}">
                <a16:creationId xmlns:a16="http://schemas.microsoft.com/office/drawing/2014/main" id="{4F972108-15BA-A45A-D8F4-7C3B567C1A9F}"/>
              </a:ext>
            </a:extLst>
          </p:cNvPr>
          <p:cNvSpPr txBox="1"/>
          <p:nvPr/>
        </p:nvSpPr>
        <p:spPr>
          <a:xfrm>
            <a:off x="7732071" y="5014310"/>
            <a:ext cx="1768810" cy="707886"/>
          </a:xfrm>
          <a:prstGeom prst="rect">
            <a:avLst/>
          </a:prstGeom>
          <a:noFill/>
        </p:spPr>
        <p:txBody>
          <a:bodyPr wrap="square" rtlCol="0">
            <a:spAutoFit/>
          </a:bodyPr>
          <a:lstStyle/>
          <a:p>
            <a:pPr algn="ctr"/>
            <a:r>
              <a:rPr lang="en-US" sz="2000" dirty="0"/>
              <a:t>POLARIX </a:t>
            </a:r>
          </a:p>
          <a:p>
            <a:pPr algn="ctr"/>
            <a:r>
              <a:rPr lang="en-US" sz="2000" dirty="0"/>
              <a:t>deflector, DESY</a:t>
            </a:r>
            <a:endParaRPr lang="en-GB" sz="2000" dirty="0"/>
          </a:p>
        </p:txBody>
      </p:sp>
    </p:spTree>
    <p:extLst>
      <p:ext uri="{BB962C8B-B14F-4D97-AF65-F5344CB8AC3E}">
        <p14:creationId xmlns:p14="http://schemas.microsoft.com/office/powerpoint/2010/main" val="3738984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210A7E-C5F1-CB7D-F8D8-433B608FE39C}"/>
              </a:ext>
            </a:extLst>
          </p:cNvPr>
          <p:cNvPicPr>
            <a:picLocks noChangeAspect="1"/>
          </p:cNvPicPr>
          <p:nvPr/>
        </p:nvPicPr>
        <p:blipFill>
          <a:blip r:embed="rId3"/>
          <a:stretch>
            <a:fillRect/>
          </a:stretch>
        </p:blipFill>
        <p:spPr>
          <a:xfrm>
            <a:off x="9224831" y="2383364"/>
            <a:ext cx="2722542" cy="1575136"/>
          </a:xfrm>
          <a:prstGeom prst="rect">
            <a:avLst/>
          </a:prstGeom>
        </p:spPr>
      </p:pic>
      <p:pic>
        <p:nvPicPr>
          <p:cNvPr id="12" name="Picture 11">
            <a:extLst>
              <a:ext uri="{FF2B5EF4-FFF2-40B4-BE49-F238E27FC236}">
                <a16:creationId xmlns:a16="http://schemas.microsoft.com/office/drawing/2014/main" id="{88209FE5-E1A3-4CA7-3682-259B6B0E9F24}"/>
              </a:ext>
            </a:extLst>
          </p:cNvPr>
          <p:cNvPicPr>
            <a:picLocks noChangeAspect="1"/>
          </p:cNvPicPr>
          <p:nvPr/>
        </p:nvPicPr>
        <p:blipFill>
          <a:blip r:embed="rId4"/>
          <a:stretch>
            <a:fillRect/>
          </a:stretch>
        </p:blipFill>
        <p:spPr>
          <a:xfrm>
            <a:off x="9217721" y="4324291"/>
            <a:ext cx="2729652" cy="1969887"/>
          </a:xfrm>
          <a:prstGeom prst="rect">
            <a:avLst/>
          </a:prstGeom>
        </p:spPr>
      </p:pic>
      <p:sp>
        <p:nvSpPr>
          <p:cNvPr id="4" name="Content Placeholder 4">
            <a:extLst>
              <a:ext uri="{FF2B5EF4-FFF2-40B4-BE49-F238E27FC236}">
                <a16:creationId xmlns:a16="http://schemas.microsoft.com/office/drawing/2014/main" id="{8C52B973-1648-879E-7CEE-14FBA464FECA}"/>
              </a:ext>
            </a:extLst>
          </p:cNvPr>
          <p:cNvSpPr txBox="1">
            <a:spLocks/>
          </p:cNvSpPr>
          <p:nvPr/>
        </p:nvSpPr>
        <p:spPr>
          <a:xfrm>
            <a:off x="380477" y="1001377"/>
            <a:ext cx="11431045" cy="176916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b="1" dirty="0">
                <a:solidFill>
                  <a:srgbClr val="0070C0"/>
                </a:solidFill>
              </a:rPr>
              <a:t>Operational HG test infrastructures in Europe (crucial!)</a:t>
            </a:r>
            <a:r>
              <a:rPr lang="en-US" sz="2100" b="1" dirty="0"/>
              <a:t>: CERN</a:t>
            </a:r>
            <a:r>
              <a:rPr lang="en-US" sz="2100" dirty="0"/>
              <a:t> (n.3, 50 MW, 12 GHz), </a:t>
            </a:r>
            <a:r>
              <a:rPr lang="en-US" sz="2100" b="1" dirty="0"/>
              <a:t>Trieste</a:t>
            </a:r>
            <a:r>
              <a:rPr lang="en-US" sz="2100" dirty="0"/>
              <a:t> (45 MW, 3 GHz), </a:t>
            </a:r>
            <a:r>
              <a:rPr lang="en-US" sz="2100" b="1" dirty="0"/>
              <a:t>Valencia</a:t>
            </a:r>
            <a:r>
              <a:rPr lang="en-US" sz="2100" dirty="0"/>
              <a:t> (7.5 MW, 3 GHz), </a:t>
            </a:r>
            <a:r>
              <a:rPr lang="en-US" sz="2100" b="1" dirty="0"/>
              <a:t>Frascati</a:t>
            </a:r>
            <a:r>
              <a:rPr lang="en-US" sz="2100" dirty="0"/>
              <a:t> (50 MW, 12 GHz), </a:t>
            </a:r>
            <a:r>
              <a:rPr lang="sv-SE" sz="2100" b="1" dirty="0"/>
              <a:t>Uppsala</a:t>
            </a:r>
            <a:r>
              <a:rPr lang="sv-SE" sz="2100" dirty="0"/>
              <a:t> (cryo pulsed DC sys)</a:t>
            </a:r>
            <a:endParaRPr lang="en-US" sz="2100" dirty="0"/>
          </a:p>
          <a:p>
            <a:pPr marL="0" indent="0">
              <a:lnSpc>
                <a:spcPct val="100000"/>
              </a:lnSpc>
              <a:spcBef>
                <a:spcPts val="0"/>
              </a:spcBef>
              <a:buNone/>
            </a:pPr>
            <a:r>
              <a:rPr lang="en-US" sz="2100" b="1" dirty="0">
                <a:solidFill>
                  <a:srgbClr val="0070C0"/>
                </a:solidFill>
              </a:rPr>
              <a:t>Active on X-band linearizers and deflectors</a:t>
            </a:r>
            <a:r>
              <a:rPr lang="en-US" sz="2100" b="1" dirty="0"/>
              <a:t>: PSI</a:t>
            </a:r>
            <a:r>
              <a:rPr lang="en-US" sz="2100" dirty="0"/>
              <a:t>, </a:t>
            </a:r>
            <a:r>
              <a:rPr lang="en-US" sz="2100" b="1" dirty="0"/>
              <a:t>DESY</a:t>
            </a:r>
            <a:r>
              <a:rPr lang="en-US" sz="2100" dirty="0"/>
              <a:t>, </a:t>
            </a:r>
            <a:r>
              <a:rPr lang="en-US" sz="2100" b="1" dirty="0"/>
              <a:t>STFC-Daresbury Lab</a:t>
            </a:r>
          </a:p>
          <a:p>
            <a:pPr marL="0" indent="0">
              <a:lnSpc>
                <a:spcPct val="100000"/>
              </a:lnSpc>
              <a:spcBef>
                <a:spcPts val="0"/>
              </a:spcBef>
              <a:buNone/>
            </a:pPr>
            <a:r>
              <a:rPr lang="en-US" sz="2100" b="1" dirty="0">
                <a:solidFill>
                  <a:srgbClr val="0070C0"/>
                </a:solidFill>
              </a:rPr>
              <a:t>High performance </a:t>
            </a:r>
            <a:r>
              <a:rPr lang="en-US" sz="2100" b="1" dirty="0" err="1">
                <a:solidFill>
                  <a:srgbClr val="0070C0"/>
                </a:solidFill>
              </a:rPr>
              <a:t>linacs</a:t>
            </a:r>
            <a:r>
              <a:rPr lang="en-US" sz="2100" b="1" dirty="0">
                <a:solidFill>
                  <a:srgbClr val="0070C0"/>
                </a:solidFill>
              </a:rPr>
              <a:t> (</a:t>
            </a:r>
            <a:r>
              <a:rPr lang="en-US" sz="2100" b="1" dirty="0" err="1">
                <a:solidFill>
                  <a:srgbClr val="0070C0"/>
                </a:solidFill>
              </a:rPr>
              <a:t>design÷operation</a:t>
            </a:r>
            <a:r>
              <a:rPr lang="en-US" sz="2100" b="1" dirty="0">
                <a:solidFill>
                  <a:srgbClr val="0070C0"/>
                </a:solidFill>
              </a:rPr>
              <a:t>)</a:t>
            </a:r>
            <a:r>
              <a:rPr lang="en-US" sz="2100" b="1" dirty="0"/>
              <a:t>: INFN-Roma</a:t>
            </a:r>
            <a:r>
              <a:rPr lang="en-US" sz="2100"/>
              <a:t>,</a:t>
            </a:r>
            <a:r>
              <a:rPr lang="en-US" sz="2100" b="1"/>
              <a:t> STFC-Daresbury Lab</a:t>
            </a:r>
            <a:r>
              <a:rPr lang="en-US" sz="2100"/>
              <a:t>,</a:t>
            </a:r>
            <a:r>
              <a:rPr lang="en-US" sz="2100" b="1"/>
              <a:t> </a:t>
            </a:r>
            <a:r>
              <a:rPr lang="en-US" sz="2100" b="1" dirty="0"/>
              <a:t>CERN</a:t>
            </a:r>
            <a:r>
              <a:rPr lang="en-US" sz="2100" dirty="0"/>
              <a:t>,</a:t>
            </a:r>
            <a:r>
              <a:rPr lang="en-US" sz="2100" b="1" dirty="0"/>
              <a:t> PSI</a:t>
            </a:r>
            <a:r>
              <a:rPr lang="en-US" sz="2100" dirty="0"/>
              <a:t>,</a:t>
            </a:r>
            <a:r>
              <a:rPr lang="en-US" sz="2100" b="1" dirty="0"/>
              <a:t> Eindhoven</a:t>
            </a:r>
            <a:r>
              <a:rPr lang="en-US" sz="2100" dirty="0"/>
              <a:t>,</a:t>
            </a:r>
            <a:r>
              <a:rPr lang="en-US" sz="2100" b="1" dirty="0"/>
              <a:t> INFN-LNF</a:t>
            </a:r>
            <a:r>
              <a:rPr lang="en-US" sz="2100" dirty="0"/>
              <a:t>,</a:t>
            </a:r>
            <a:r>
              <a:rPr lang="en-US" sz="2100" b="1" dirty="0"/>
              <a:t> </a:t>
            </a:r>
            <a:r>
              <a:rPr lang="en-US" sz="2100" b="1" dirty="0" err="1"/>
              <a:t>Elettra</a:t>
            </a:r>
            <a:r>
              <a:rPr lang="en-US" sz="2100" b="1" dirty="0"/>
              <a:t>, Medical (VHEE FLASH)</a:t>
            </a:r>
          </a:p>
        </p:txBody>
      </p:sp>
      <p:sp>
        <p:nvSpPr>
          <p:cNvPr id="10" name="Title 9">
            <a:extLst>
              <a:ext uri="{FF2B5EF4-FFF2-40B4-BE49-F238E27FC236}">
                <a16:creationId xmlns:a16="http://schemas.microsoft.com/office/drawing/2014/main" id="{49F84450-E407-E512-F900-D83B5E1E927B}"/>
              </a:ext>
            </a:extLst>
          </p:cNvPr>
          <p:cNvSpPr>
            <a:spLocks noGrp="1"/>
          </p:cNvSpPr>
          <p:nvPr>
            <p:ph type="title"/>
          </p:nvPr>
        </p:nvSpPr>
        <p:spPr/>
        <p:txBody>
          <a:bodyPr>
            <a:normAutofit fontScale="90000"/>
          </a:bodyPr>
          <a:lstStyle/>
          <a:p>
            <a:r>
              <a:rPr lang="en-US" sz="4400" dirty="0"/>
              <a:t>WG4: HG NC: priority R&amp;D and investments</a:t>
            </a:r>
            <a:endParaRPr lang="en-GB" dirty="0"/>
          </a:p>
        </p:txBody>
      </p:sp>
      <p:sp>
        <p:nvSpPr>
          <p:cNvPr id="5" name="Content Placeholder 4">
            <a:extLst>
              <a:ext uri="{FF2B5EF4-FFF2-40B4-BE49-F238E27FC236}">
                <a16:creationId xmlns:a16="http://schemas.microsoft.com/office/drawing/2014/main" id="{6394F4C7-DDDF-27D0-7CCB-07B6E0A651A3}"/>
              </a:ext>
            </a:extLst>
          </p:cNvPr>
          <p:cNvSpPr>
            <a:spLocks noGrp="1"/>
          </p:cNvSpPr>
          <p:nvPr>
            <p:ph idx="4294967295"/>
          </p:nvPr>
        </p:nvSpPr>
        <p:spPr>
          <a:xfrm>
            <a:off x="240179" y="3268399"/>
            <a:ext cx="6264310" cy="3306661"/>
          </a:xfrm>
          <a:solidFill>
            <a:srgbClr val="FFFFCC"/>
          </a:solidFill>
        </p:spPr>
        <p:txBody>
          <a:bodyPr>
            <a:noAutofit/>
          </a:bodyPr>
          <a:lstStyle/>
          <a:p>
            <a:pPr marL="0" indent="0">
              <a:lnSpc>
                <a:spcPct val="120000"/>
              </a:lnSpc>
              <a:spcBef>
                <a:spcPts val="0"/>
              </a:spcBef>
              <a:buNone/>
            </a:pPr>
            <a:r>
              <a:rPr lang="en-US" sz="2000" b="1" dirty="0">
                <a:solidFill>
                  <a:srgbClr val="0070C0"/>
                </a:solidFill>
              </a:rPr>
              <a:t>Top priority: </a:t>
            </a:r>
            <a:r>
              <a:rPr lang="en-US" sz="2000" dirty="0"/>
              <a:t>to maintain multiple EU RF test stations (and staff).</a:t>
            </a:r>
          </a:p>
          <a:p>
            <a:pPr>
              <a:lnSpc>
                <a:spcPct val="120000"/>
              </a:lnSpc>
              <a:spcBef>
                <a:spcPts val="0"/>
              </a:spcBef>
              <a:buFont typeface="Wingdings" panose="05000000000000000000" pitchFamily="2" charset="2"/>
              <a:buChar char="ü"/>
            </a:pPr>
            <a:r>
              <a:rPr lang="en-US" sz="2000" dirty="0"/>
              <a:t>Explore </a:t>
            </a:r>
            <a:r>
              <a:rPr lang="en-US" sz="2000" b="1" dirty="0"/>
              <a:t>HG designs</a:t>
            </a:r>
            <a:r>
              <a:rPr lang="en-US" sz="2000" dirty="0"/>
              <a:t> - </a:t>
            </a:r>
            <a:r>
              <a:rPr lang="en-US" sz="2000" b="1" dirty="0"/>
              <a:t>precision mechanics</a:t>
            </a:r>
            <a:r>
              <a:rPr lang="en-US" sz="2000" dirty="0"/>
              <a:t>.</a:t>
            </a:r>
          </a:p>
          <a:p>
            <a:pPr>
              <a:lnSpc>
                <a:spcPct val="120000"/>
              </a:lnSpc>
              <a:spcBef>
                <a:spcPts val="0"/>
              </a:spcBef>
              <a:buFont typeface="Wingdings" panose="05000000000000000000" pitchFamily="2" charset="2"/>
              <a:buChar char="ü"/>
            </a:pPr>
            <a:r>
              <a:rPr lang="en-US" sz="2000" b="1" dirty="0"/>
              <a:t>New materials, procedures</a:t>
            </a:r>
            <a:r>
              <a:rPr lang="en-US" sz="2000" dirty="0"/>
              <a:t>, care to </a:t>
            </a:r>
            <a:r>
              <a:rPr lang="en-US" sz="2000" b="1" dirty="0" err="1"/>
              <a:t>minimise</a:t>
            </a:r>
            <a:r>
              <a:rPr lang="en-US" sz="2000" b="1" dirty="0"/>
              <a:t> costs</a:t>
            </a:r>
            <a:r>
              <a:rPr lang="en-US" sz="2000" dirty="0"/>
              <a:t>.</a:t>
            </a:r>
          </a:p>
          <a:p>
            <a:pPr>
              <a:lnSpc>
                <a:spcPct val="120000"/>
              </a:lnSpc>
              <a:spcBef>
                <a:spcPts val="0"/>
              </a:spcBef>
              <a:buFont typeface="Wingdings" panose="05000000000000000000" pitchFamily="2" charset="2"/>
              <a:buChar char="ü"/>
            </a:pPr>
            <a:r>
              <a:rPr lang="en-US" sz="2000" dirty="0"/>
              <a:t>Test </a:t>
            </a:r>
            <a:r>
              <a:rPr lang="en-US" sz="2000" b="1" dirty="0"/>
              <a:t>NC structures in high magnetic fields</a:t>
            </a:r>
            <a:r>
              <a:rPr lang="en-US" sz="2000" dirty="0"/>
              <a:t>: paramount for Muon Collider R&amp;D (major requirement):</a:t>
            </a:r>
          </a:p>
          <a:p>
            <a:pPr>
              <a:lnSpc>
                <a:spcPct val="120000"/>
              </a:lnSpc>
              <a:spcBef>
                <a:spcPts val="0"/>
              </a:spcBef>
              <a:buFont typeface="Wingdings" panose="05000000000000000000" pitchFamily="2" charset="2"/>
              <a:buChar char="ü"/>
            </a:pPr>
            <a:r>
              <a:rPr lang="en-US" sz="2000" dirty="0"/>
              <a:t>Fund new and upgrades of existing </a:t>
            </a:r>
            <a:r>
              <a:rPr lang="en-US" sz="2000" b="1" dirty="0"/>
              <a:t>infrastructures </a:t>
            </a:r>
            <a:r>
              <a:rPr lang="en-US" sz="2000" dirty="0"/>
              <a:t>(test stands will open important new areas in HG studies and will stimulate important scientific understanding).</a:t>
            </a:r>
          </a:p>
        </p:txBody>
      </p:sp>
      <p:pic>
        <p:nvPicPr>
          <p:cNvPr id="6" name="Picture 5">
            <a:extLst>
              <a:ext uri="{FF2B5EF4-FFF2-40B4-BE49-F238E27FC236}">
                <a16:creationId xmlns:a16="http://schemas.microsoft.com/office/drawing/2014/main" id="{8F739ACB-CEB0-B3B2-E294-C2BA23288E22}"/>
              </a:ext>
            </a:extLst>
          </p:cNvPr>
          <p:cNvPicPr>
            <a:picLocks noChangeAspect="1"/>
          </p:cNvPicPr>
          <p:nvPr/>
        </p:nvPicPr>
        <p:blipFill>
          <a:blip r:embed="rId5"/>
          <a:stretch>
            <a:fillRect/>
          </a:stretch>
        </p:blipFill>
        <p:spPr>
          <a:xfrm>
            <a:off x="6667081" y="3987464"/>
            <a:ext cx="2467286" cy="1848601"/>
          </a:xfrm>
          <a:prstGeom prst="rect">
            <a:avLst/>
          </a:prstGeom>
        </p:spPr>
      </p:pic>
      <p:sp>
        <p:nvSpPr>
          <p:cNvPr id="2" name="TextBox 1">
            <a:extLst>
              <a:ext uri="{FF2B5EF4-FFF2-40B4-BE49-F238E27FC236}">
                <a16:creationId xmlns:a16="http://schemas.microsoft.com/office/drawing/2014/main" id="{F5F763FA-8415-5DBD-77AA-2B806BE5D86B}"/>
              </a:ext>
            </a:extLst>
          </p:cNvPr>
          <p:cNvSpPr txBox="1"/>
          <p:nvPr/>
        </p:nvSpPr>
        <p:spPr>
          <a:xfrm>
            <a:off x="1003384" y="2806734"/>
            <a:ext cx="4737900" cy="461665"/>
          </a:xfrm>
          <a:prstGeom prst="rect">
            <a:avLst/>
          </a:prstGeom>
          <a:noFill/>
        </p:spPr>
        <p:txBody>
          <a:bodyPr wrap="none" rtlCol="0">
            <a:spAutoFit/>
          </a:bodyPr>
          <a:lstStyle/>
          <a:p>
            <a:r>
              <a:rPr lang="it-IT" sz="2400" b="1" dirty="0">
                <a:solidFill>
                  <a:srgbClr val="C00000"/>
                </a:solidFill>
              </a:rPr>
              <a:t>HINTS FOR THE FUNDING AGENCIES</a:t>
            </a:r>
          </a:p>
        </p:txBody>
      </p:sp>
      <p:sp>
        <p:nvSpPr>
          <p:cNvPr id="3" name="TextBox 2">
            <a:extLst>
              <a:ext uri="{FF2B5EF4-FFF2-40B4-BE49-F238E27FC236}">
                <a16:creationId xmlns:a16="http://schemas.microsoft.com/office/drawing/2014/main" id="{9DF00B6C-0117-97DA-FE23-E06F79625DF2}"/>
              </a:ext>
            </a:extLst>
          </p:cNvPr>
          <p:cNvSpPr txBox="1"/>
          <p:nvPr/>
        </p:nvSpPr>
        <p:spPr>
          <a:xfrm>
            <a:off x="6908912" y="5856624"/>
            <a:ext cx="1983624" cy="584775"/>
          </a:xfrm>
          <a:prstGeom prst="rect">
            <a:avLst/>
          </a:prstGeom>
          <a:noFill/>
        </p:spPr>
        <p:txBody>
          <a:bodyPr wrap="square" rtlCol="0">
            <a:spAutoFit/>
          </a:bodyPr>
          <a:lstStyle/>
          <a:p>
            <a:pPr algn="ctr"/>
            <a:r>
              <a:rPr lang="en-US" sz="1600" dirty="0"/>
              <a:t>POLARIX deflector, DESY</a:t>
            </a:r>
            <a:endParaRPr lang="en-GB" sz="1600" dirty="0"/>
          </a:p>
        </p:txBody>
      </p:sp>
      <p:sp>
        <p:nvSpPr>
          <p:cNvPr id="7" name="TextBox 6">
            <a:extLst>
              <a:ext uri="{FF2B5EF4-FFF2-40B4-BE49-F238E27FC236}">
                <a16:creationId xmlns:a16="http://schemas.microsoft.com/office/drawing/2014/main" id="{67F37E40-8590-D6FA-8D62-9486E42D8348}"/>
              </a:ext>
            </a:extLst>
          </p:cNvPr>
          <p:cNvSpPr txBox="1"/>
          <p:nvPr/>
        </p:nvSpPr>
        <p:spPr>
          <a:xfrm>
            <a:off x="9285402" y="3951241"/>
            <a:ext cx="2550640" cy="338554"/>
          </a:xfrm>
          <a:prstGeom prst="rect">
            <a:avLst/>
          </a:prstGeom>
          <a:noFill/>
        </p:spPr>
        <p:txBody>
          <a:bodyPr wrap="square" rtlCol="0">
            <a:spAutoFit/>
          </a:bodyPr>
          <a:lstStyle/>
          <a:p>
            <a:r>
              <a:rPr lang="en-US" sz="1600" dirty="0"/>
              <a:t>S-band testing, IFIC Valencia </a:t>
            </a:r>
            <a:endParaRPr lang="en-GB" sz="1600" dirty="0"/>
          </a:p>
        </p:txBody>
      </p:sp>
      <p:sp>
        <p:nvSpPr>
          <p:cNvPr id="8" name="TextBox 7">
            <a:extLst>
              <a:ext uri="{FF2B5EF4-FFF2-40B4-BE49-F238E27FC236}">
                <a16:creationId xmlns:a16="http://schemas.microsoft.com/office/drawing/2014/main" id="{BC41D348-F114-7B80-730A-86CA4DAFC57A}"/>
              </a:ext>
            </a:extLst>
          </p:cNvPr>
          <p:cNvSpPr txBox="1"/>
          <p:nvPr/>
        </p:nvSpPr>
        <p:spPr>
          <a:xfrm>
            <a:off x="9285402" y="6278169"/>
            <a:ext cx="2214390" cy="584775"/>
          </a:xfrm>
          <a:prstGeom prst="rect">
            <a:avLst/>
          </a:prstGeom>
          <a:noFill/>
        </p:spPr>
        <p:txBody>
          <a:bodyPr wrap="square" rtlCol="0">
            <a:spAutoFit/>
          </a:bodyPr>
          <a:lstStyle/>
          <a:p>
            <a:r>
              <a:rPr lang="en-US" sz="1600" dirty="0"/>
              <a:t>X-band testing, Tsinghua University, Beijing </a:t>
            </a:r>
            <a:endParaRPr lang="en-GB" sz="1600" dirty="0"/>
          </a:p>
        </p:txBody>
      </p:sp>
    </p:spTree>
    <p:extLst>
      <p:ext uri="{BB962C8B-B14F-4D97-AF65-F5344CB8AC3E}">
        <p14:creationId xmlns:p14="http://schemas.microsoft.com/office/powerpoint/2010/main" val="134480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30AD50B-CA49-F18F-8572-C576A52DDC3A}"/>
              </a:ext>
            </a:extLst>
          </p:cNvPr>
          <p:cNvPicPr>
            <a:picLocks noChangeAspect="1"/>
          </p:cNvPicPr>
          <p:nvPr/>
        </p:nvPicPr>
        <p:blipFill>
          <a:blip r:embed="rId3"/>
          <a:stretch>
            <a:fillRect/>
          </a:stretch>
        </p:blipFill>
        <p:spPr>
          <a:xfrm>
            <a:off x="222810" y="1795939"/>
            <a:ext cx="7406437" cy="4302161"/>
          </a:xfrm>
          <a:prstGeom prst="rect">
            <a:avLst/>
          </a:prstGeom>
        </p:spPr>
      </p:pic>
      <p:sp>
        <p:nvSpPr>
          <p:cNvPr id="31" name="Content Placeholder 4">
            <a:extLst>
              <a:ext uri="{FF2B5EF4-FFF2-40B4-BE49-F238E27FC236}">
                <a16:creationId xmlns:a16="http://schemas.microsoft.com/office/drawing/2014/main" id="{F0D80FD4-EC4B-37DA-D601-C3EE7753063C}"/>
              </a:ext>
            </a:extLst>
          </p:cNvPr>
          <p:cNvSpPr txBox="1">
            <a:spLocks/>
          </p:cNvSpPr>
          <p:nvPr/>
        </p:nvSpPr>
        <p:spPr>
          <a:xfrm>
            <a:off x="222810" y="6132857"/>
            <a:ext cx="5614767" cy="6263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Choice driven by: tunnel integration, spatial power density, cost/W,  efficiency.</a:t>
            </a:r>
            <a:endParaRPr lang="en-GB" sz="2000" dirty="0"/>
          </a:p>
        </p:txBody>
      </p:sp>
      <p:sp>
        <p:nvSpPr>
          <p:cNvPr id="32" name="Content Placeholder 4">
            <a:extLst>
              <a:ext uri="{FF2B5EF4-FFF2-40B4-BE49-F238E27FC236}">
                <a16:creationId xmlns:a16="http://schemas.microsoft.com/office/drawing/2014/main" id="{80E944C6-1B39-9E5B-3F5B-A5E7943F3B1B}"/>
              </a:ext>
            </a:extLst>
          </p:cNvPr>
          <p:cNvSpPr txBox="1">
            <a:spLocks/>
          </p:cNvSpPr>
          <p:nvPr/>
        </p:nvSpPr>
        <p:spPr>
          <a:xfrm>
            <a:off x="222809" y="1356535"/>
            <a:ext cx="7506047" cy="626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C00000"/>
                </a:solidFill>
              </a:rPr>
              <a:t>Facilities driven by a vast diversity of RF power sources. </a:t>
            </a:r>
          </a:p>
        </p:txBody>
      </p:sp>
      <p:sp>
        <p:nvSpPr>
          <p:cNvPr id="35" name="Content Placeholder 4">
            <a:extLst>
              <a:ext uri="{FF2B5EF4-FFF2-40B4-BE49-F238E27FC236}">
                <a16:creationId xmlns:a16="http://schemas.microsoft.com/office/drawing/2014/main" id="{ABD1C3EF-ADA0-08E6-DCD9-7023E924EFC7}"/>
              </a:ext>
            </a:extLst>
          </p:cNvPr>
          <p:cNvSpPr txBox="1">
            <a:spLocks/>
          </p:cNvSpPr>
          <p:nvPr/>
        </p:nvSpPr>
        <p:spPr>
          <a:xfrm>
            <a:off x="5011220" y="1904962"/>
            <a:ext cx="6659540" cy="2341767"/>
          </a:xfrm>
          <a:prstGeom prst="rect">
            <a:avLst/>
          </a:prstGeom>
          <a:solidFill>
            <a:srgbClr val="CCFFFF"/>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0"/>
              </a:spcBef>
            </a:pPr>
            <a:r>
              <a:rPr lang="en-US" sz="2000" dirty="0"/>
              <a:t>Support/promote development of </a:t>
            </a:r>
            <a:r>
              <a:rPr lang="en-US" sz="2000" b="1" dirty="0">
                <a:solidFill>
                  <a:srgbClr val="0070C0"/>
                </a:solidFill>
              </a:rPr>
              <a:t>high efficiency RF power sources</a:t>
            </a:r>
            <a:r>
              <a:rPr lang="en-US" sz="2000" b="1" dirty="0"/>
              <a:t> </a:t>
            </a:r>
            <a:r>
              <a:rPr lang="en-US" sz="2000" dirty="0"/>
              <a:t>for future large-scale particle accelerators. </a:t>
            </a:r>
          </a:p>
          <a:p>
            <a:pPr marL="342900" indent="-342900">
              <a:lnSpc>
                <a:spcPct val="120000"/>
              </a:lnSpc>
              <a:spcBef>
                <a:spcPts val="0"/>
              </a:spcBef>
            </a:pPr>
            <a:r>
              <a:rPr lang="en-US" sz="2000" b="1" dirty="0">
                <a:solidFill>
                  <a:srgbClr val="0070C0"/>
                </a:solidFill>
              </a:rPr>
              <a:t>Intensify collaboration with industry </a:t>
            </a:r>
            <a:r>
              <a:rPr lang="en-US" sz="2000" dirty="0"/>
              <a:t>to ensure long-term industrial support for decades to come. </a:t>
            </a:r>
            <a:endParaRPr lang="en-GB" sz="2000" dirty="0"/>
          </a:p>
          <a:p>
            <a:pPr marL="342900" indent="-342900">
              <a:lnSpc>
                <a:spcPct val="120000"/>
              </a:lnSpc>
              <a:spcBef>
                <a:spcPts val="0"/>
              </a:spcBef>
            </a:pPr>
            <a:r>
              <a:rPr lang="en-US" sz="2000" b="1" dirty="0">
                <a:solidFill>
                  <a:srgbClr val="C00000"/>
                </a:solidFill>
              </a:rPr>
              <a:t>LHC</a:t>
            </a:r>
            <a:r>
              <a:rPr lang="en-US" sz="2000" dirty="0">
                <a:solidFill>
                  <a:srgbClr val="C00000"/>
                </a:solidFill>
              </a:rPr>
              <a:t> and </a:t>
            </a:r>
            <a:r>
              <a:rPr lang="en-US" sz="2000" b="1" dirty="0" err="1">
                <a:solidFill>
                  <a:srgbClr val="C00000"/>
                </a:solidFill>
              </a:rPr>
              <a:t>FCC</a:t>
            </a:r>
            <a:r>
              <a:rPr lang="en-US" sz="2000" b="1" baseline="-25000" dirty="0" err="1">
                <a:solidFill>
                  <a:srgbClr val="C00000"/>
                </a:solidFill>
              </a:rPr>
              <a:t>ee</a:t>
            </a:r>
            <a:r>
              <a:rPr lang="en-US" sz="2000" dirty="0">
                <a:solidFill>
                  <a:srgbClr val="C00000"/>
                </a:solidFill>
              </a:rPr>
              <a:t> </a:t>
            </a:r>
            <a:r>
              <a:rPr lang="en-US" sz="2000" dirty="0"/>
              <a:t>are first/primary objectives for such development.</a:t>
            </a:r>
          </a:p>
        </p:txBody>
      </p:sp>
      <p:sp>
        <p:nvSpPr>
          <p:cNvPr id="36" name="Content Placeholder 4">
            <a:extLst>
              <a:ext uri="{FF2B5EF4-FFF2-40B4-BE49-F238E27FC236}">
                <a16:creationId xmlns:a16="http://schemas.microsoft.com/office/drawing/2014/main" id="{E9BEA55A-9558-06C0-43D6-39F73850B13D}"/>
              </a:ext>
            </a:extLst>
          </p:cNvPr>
          <p:cNvSpPr txBox="1">
            <a:spLocks/>
          </p:cNvSpPr>
          <p:nvPr/>
        </p:nvSpPr>
        <p:spPr>
          <a:xfrm>
            <a:off x="7913878" y="4758589"/>
            <a:ext cx="4262104" cy="1668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2000" b="1" dirty="0">
                <a:solidFill>
                  <a:srgbClr val="0070C0"/>
                </a:solidFill>
              </a:rPr>
              <a:t>Support</a:t>
            </a:r>
            <a:r>
              <a:rPr lang="en-US" sz="2000" b="1" dirty="0"/>
              <a:t> </a:t>
            </a:r>
            <a:r>
              <a:rPr lang="en-US" sz="2000" dirty="0"/>
              <a:t>various community needs for </a:t>
            </a:r>
            <a:r>
              <a:rPr lang="en-US" sz="2000" b="1" dirty="0">
                <a:solidFill>
                  <a:srgbClr val="0070C0"/>
                </a:solidFill>
              </a:rPr>
              <a:t>high efficiency RF sources </a:t>
            </a:r>
            <a:r>
              <a:rPr lang="en-US" sz="2000" dirty="0"/>
              <a:t>(either/or): </a:t>
            </a:r>
          </a:p>
          <a:p>
            <a:pPr>
              <a:lnSpc>
                <a:spcPct val="120000"/>
              </a:lnSpc>
              <a:spcBef>
                <a:spcPts val="0"/>
              </a:spcBef>
              <a:buFont typeface="Wingdings" panose="05000000000000000000" pitchFamily="2" charset="2"/>
              <a:buChar char="ü"/>
            </a:pPr>
            <a:r>
              <a:rPr lang="en-US" sz="2000" b="1" dirty="0"/>
              <a:t>development synergy</a:t>
            </a:r>
          </a:p>
          <a:p>
            <a:pPr>
              <a:lnSpc>
                <a:spcPct val="120000"/>
              </a:lnSpc>
              <a:spcBef>
                <a:spcPts val="0"/>
              </a:spcBef>
              <a:buFont typeface="Wingdings" panose="05000000000000000000" pitchFamily="2" charset="2"/>
              <a:buChar char="ü"/>
            </a:pPr>
            <a:r>
              <a:rPr lang="en-US" sz="2000" b="1" dirty="0" err="1"/>
              <a:t>specialised</a:t>
            </a:r>
            <a:r>
              <a:rPr lang="en-US" sz="2000" b="1" dirty="0"/>
              <a:t> activity </a:t>
            </a:r>
          </a:p>
          <a:p>
            <a:pPr marL="0" indent="0">
              <a:lnSpc>
                <a:spcPct val="120000"/>
              </a:lnSpc>
              <a:spcBef>
                <a:spcPts val="0"/>
              </a:spcBef>
              <a:buNone/>
            </a:pPr>
            <a:r>
              <a:rPr lang="en-US" sz="2000" dirty="0"/>
              <a:t>(for novel/customized requirements).</a:t>
            </a:r>
          </a:p>
        </p:txBody>
      </p:sp>
      <p:sp>
        <p:nvSpPr>
          <p:cNvPr id="37" name="TextBox 36">
            <a:extLst>
              <a:ext uri="{FF2B5EF4-FFF2-40B4-BE49-F238E27FC236}">
                <a16:creationId xmlns:a16="http://schemas.microsoft.com/office/drawing/2014/main" id="{A543DAD2-D728-1DF8-42DE-039E9E643780}"/>
              </a:ext>
            </a:extLst>
          </p:cNvPr>
          <p:cNvSpPr txBox="1"/>
          <p:nvPr/>
        </p:nvSpPr>
        <p:spPr>
          <a:xfrm>
            <a:off x="9883411" y="1469630"/>
            <a:ext cx="1787349" cy="400110"/>
          </a:xfrm>
          <a:prstGeom prst="rect">
            <a:avLst/>
          </a:prstGeom>
          <a:noFill/>
        </p:spPr>
        <p:txBody>
          <a:bodyPr wrap="none" rtlCol="0">
            <a:spAutoFit/>
          </a:bodyPr>
          <a:lstStyle/>
          <a:p>
            <a:r>
              <a:rPr lang="it-IT" sz="2000" b="1" dirty="0">
                <a:solidFill>
                  <a:srgbClr val="C00000"/>
                </a:solidFill>
              </a:rPr>
              <a:t>NEEDS/GOALS:</a:t>
            </a:r>
          </a:p>
        </p:txBody>
      </p:sp>
      <p:sp>
        <p:nvSpPr>
          <p:cNvPr id="38" name="TextBox 37">
            <a:extLst>
              <a:ext uri="{FF2B5EF4-FFF2-40B4-BE49-F238E27FC236}">
                <a16:creationId xmlns:a16="http://schemas.microsoft.com/office/drawing/2014/main" id="{247E3FD6-B6B9-28AA-CE18-41D1E1C0A7BE}"/>
              </a:ext>
            </a:extLst>
          </p:cNvPr>
          <p:cNvSpPr txBox="1"/>
          <p:nvPr/>
        </p:nvSpPr>
        <p:spPr>
          <a:xfrm>
            <a:off x="8596809" y="4425329"/>
            <a:ext cx="2896242" cy="400110"/>
          </a:xfrm>
          <a:prstGeom prst="rect">
            <a:avLst/>
          </a:prstGeom>
          <a:noFill/>
        </p:spPr>
        <p:txBody>
          <a:bodyPr wrap="none" rtlCol="0">
            <a:spAutoFit/>
          </a:bodyPr>
          <a:lstStyle/>
          <a:p>
            <a:r>
              <a:rPr lang="it-IT" sz="2000" b="1" dirty="0">
                <a:solidFill>
                  <a:srgbClr val="C00000"/>
                </a:solidFill>
              </a:rPr>
              <a:t>DEVELOPMENT SYNERGY:</a:t>
            </a:r>
          </a:p>
        </p:txBody>
      </p:sp>
      <p:sp>
        <p:nvSpPr>
          <p:cNvPr id="5" name="Title 4">
            <a:extLst>
              <a:ext uri="{FF2B5EF4-FFF2-40B4-BE49-F238E27FC236}">
                <a16:creationId xmlns:a16="http://schemas.microsoft.com/office/drawing/2014/main" id="{84580D13-0B83-F13D-FAC1-FB28DC60C7D8}"/>
              </a:ext>
            </a:extLst>
          </p:cNvPr>
          <p:cNvSpPr>
            <a:spLocks noGrp="1"/>
          </p:cNvSpPr>
          <p:nvPr>
            <p:ph type="title"/>
          </p:nvPr>
        </p:nvSpPr>
        <p:spPr/>
        <p:txBody>
          <a:bodyPr>
            <a:normAutofit fontScale="90000"/>
          </a:bodyPr>
          <a:lstStyle/>
          <a:p>
            <a:r>
              <a:rPr lang="en-GB" dirty="0"/>
              <a:t>WG5: </a:t>
            </a:r>
            <a:r>
              <a:rPr lang="en-US" sz="4400" dirty="0"/>
              <a:t>High Efficiency Amplifiers</a:t>
            </a:r>
            <a:endParaRPr lang="en-GB" dirty="0"/>
          </a:p>
        </p:txBody>
      </p:sp>
    </p:spTree>
    <p:extLst>
      <p:ext uri="{BB962C8B-B14F-4D97-AF65-F5344CB8AC3E}">
        <p14:creationId xmlns:p14="http://schemas.microsoft.com/office/powerpoint/2010/main" val="2106924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581594" y="1258774"/>
            <a:ext cx="6505926" cy="707886"/>
          </a:xfrm>
          <a:prstGeom prst="rect">
            <a:avLst/>
          </a:prstGeom>
          <a:noFill/>
        </p:spPr>
        <p:txBody>
          <a:bodyPr wrap="square" rtlCol="0">
            <a:spAutoFit/>
          </a:bodyPr>
          <a:lstStyle/>
          <a:p>
            <a:pPr algn="ctr"/>
            <a:r>
              <a:rPr lang="en-US" sz="2000" b="1" dirty="0">
                <a:solidFill>
                  <a:srgbClr val="0070C0"/>
                </a:solidFill>
                <a:highlight>
                  <a:srgbClr val="FFFF00"/>
                </a:highlight>
              </a:rPr>
              <a:t>High Efficiency </a:t>
            </a:r>
            <a:r>
              <a:rPr lang="en-US" sz="2000" b="1" dirty="0">
                <a:solidFill>
                  <a:srgbClr val="0070C0"/>
                </a:solidFill>
              </a:rPr>
              <a:t>klystrons project </a:t>
            </a:r>
            <a:r>
              <a:rPr lang="en-US" sz="2000" dirty="0"/>
              <a:t>at CERN: targeted to improve efficiency and performance for various applications.</a:t>
            </a:r>
            <a:endParaRPr lang="en-GB" sz="2000" dirty="0"/>
          </a:p>
        </p:txBody>
      </p:sp>
      <p:pic>
        <p:nvPicPr>
          <p:cNvPr id="2" name="Picture 1">
            <a:extLst>
              <a:ext uri="{FF2B5EF4-FFF2-40B4-BE49-F238E27FC236}">
                <a16:creationId xmlns:a16="http://schemas.microsoft.com/office/drawing/2014/main" id="{FA00DF8F-1E3F-BE7C-1FCC-549AB46FBCB1}"/>
              </a:ext>
            </a:extLst>
          </p:cNvPr>
          <p:cNvPicPr>
            <a:picLocks noChangeAspect="1"/>
          </p:cNvPicPr>
          <p:nvPr/>
        </p:nvPicPr>
        <p:blipFill>
          <a:blip r:embed="rId3"/>
          <a:stretch>
            <a:fillRect/>
          </a:stretch>
        </p:blipFill>
        <p:spPr>
          <a:xfrm>
            <a:off x="579279" y="1165479"/>
            <a:ext cx="4907122" cy="5692521"/>
          </a:xfrm>
          <a:prstGeom prst="rect">
            <a:avLst/>
          </a:prstGeom>
        </p:spPr>
      </p:pic>
      <p:pic>
        <p:nvPicPr>
          <p:cNvPr id="5" name="Picture 4">
            <a:extLst>
              <a:ext uri="{FF2B5EF4-FFF2-40B4-BE49-F238E27FC236}">
                <a16:creationId xmlns:a16="http://schemas.microsoft.com/office/drawing/2014/main" id="{FC7B8E9F-C46B-3FA3-39AC-BACE4785DB69}"/>
              </a:ext>
            </a:extLst>
          </p:cNvPr>
          <p:cNvPicPr>
            <a:picLocks noChangeAspect="1"/>
          </p:cNvPicPr>
          <p:nvPr/>
        </p:nvPicPr>
        <p:blipFill>
          <a:blip r:embed="rId4"/>
          <a:stretch>
            <a:fillRect/>
          </a:stretch>
        </p:blipFill>
        <p:spPr>
          <a:xfrm>
            <a:off x="5731283" y="2095423"/>
            <a:ext cx="5706045" cy="3832632"/>
          </a:xfrm>
          <a:prstGeom prst="rect">
            <a:avLst/>
          </a:prstGeom>
        </p:spPr>
      </p:pic>
      <p:sp>
        <p:nvSpPr>
          <p:cNvPr id="9" name="TextBox 8">
            <a:extLst>
              <a:ext uri="{FF2B5EF4-FFF2-40B4-BE49-F238E27FC236}">
                <a16:creationId xmlns:a16="http://schemas.microsoft.com/office/drawing/2014/main" id="{E652BC1D-CE0E-D195-DBA8-84A12BB0D104}"/>
              </a:ext>
            </a:extLst>
          </p:cNvPr>
          <p:cNvSpPr txBox="1"/>
          <p:nvPr/>
        </p:nvSpPr>
        <p:spPr>
          <a:xfrm>
            <a:off x="6045037" y="6059612"/>
            <a:ext cx="557904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rPr>
              <a:t>FCC klystron </a:t>
            </a:r>
            <a:r>
              <a:rPr lang="en-US" sz="2000" b="1" dirty="0">
                <a:solidFill>
                  <a:srgbClr val="0070C0"/>
                </a:solidFill>
                <a:latin typeface="Calibri" panose="020F0502020204030204" pitchFamily="34" charset="0"/>
                <a:ea typeface="Calibri" panose="020F0502020204030204" pitchFamily="34" charset="0"/>
              </a:rPr>
              <a:t>efficiency</a:t>
            </a:r>
            <a:r>
              <a:rPr lang="en-US" sz="2000" dirty="0">
                <a:latin typeface="Calibri" panose="020F0502020204030204" pitchFamily="34" charset="0"/>
                <a:ea typeface="Calibri" panose="020F0502020204030204" pitchFamily="34" charset="0"/>
              </a:rPr>
              <a:t> gain from 65% to 80% can save &gt; 1 </a:t>
            </a:r>
            <a:r>
              <a:rPr lang="en-US" sz="2000" dirty="0" err="1">
                <a:latin typeface="Calibri" panose="020F0502020204030204" pitchFamily="34" charset="0"/>
                <a:ea typeface="Calibri" panose="020F0502020204030204" pitchFamily="34" charset="0"/>
              </a:rPr>
              <a:t>TWh</a:t>
            </a:r>
            <a:r>
              <a:rPr lang="en-US" sz="2000" dirty="0">
                <a:latin typeface="Calibri" panose="020F0502020204030204" pitchFamily="34" charset="0"/>
                <a:ea typeface="Calibri" panose="020F0502020204030204" pitchFamily="34" charset="0"/>
              </a:rPr>
              <a:t> </a:t>
            </a:r>
            <a:r>
              <a:rPr lang="en-US" sz="2000" b="1" dirty="0">
                <a:solidFill>
                  <a:srgbClr val="0070C0"/>
                </a:solidFill>
                <a:latin typeface="Calibri" panose="020F0502020204030204" pitchFamily="34" charset="0"/>
                <a:ea typeface="Calibri" panose="020F0502020204030204" pitchFamily="34" charset="0"/>
              </a:rPr>
              <a:t>in 10-years</a:t>
            </a:r>
            <a:r>
              <a:rPr lang="en-US" sz="2000" dirty="0">
                <a:solidFill>
                  <a:srgbClr val="0070C0"/>
                </a:solidFill>
                <a:latin typeface="Calibri" panose="020F0502020204030204" pitchFamily="34" charset="0"/>
                <a:ea typeface="Calibri" panose="020F0502020204030204" pitchFamily="34" charset="0"/>
              </a:rPr>
              <a:t> </a:t>
            </a:r>
            <a:r>
              <a:rPr lang="en-US" sz="2000" dirty="0">
                <a:latin typeface="Calibri" panose="020F0502020204030204" pitchFamily="34" charset="0"/>
                <a:ea typeface="Calibri" panose="020F0502020204030204" pitchFamily="34" charset="0"/>
              </a:rPr>
              <a:t>(</a:t>
            </a:r>
            <a:r>
              <a:rPr lang="en-US" sz="2000" b="1" dirty="0">
                <a:solidFill>
                  <a:srgbClr val="0070C0"/>
                </a:solidFill>
                <a:latin typeface="Calibri" panose="020F0502020204030204" pitchFamily="34" charset="0"/>
                <a:ea typeface="Calibri" panose="020F0502020204030204" pitchFamily="34" charset="0"/>
              </a:rPr>
              <a:t>~ 84 MCHF</a:t>
            </a:r>
            <a:r>
              <a:rPr lang="en-US" sz="2000" dirty="0">
                <a:latin typeface="Calibri" panose="020F0502020204030204" pitchFamily="34" charset="0"/>
                <a:ea typeface="Calibri" panose="020F0502020204030204" pitchFamily="34" charset="0"/>
              </a:rPr>
              <a:t>)</a:t>
            </a:r>
          </a:p>
        </p:txBody>
      </p:sp>
      <p:sp>
        <p:nvSpPr>
          <p:cNvPr id="7" name="Title 6">
            <a:extLst>
              <a:ext uri="{FF2B5EF4-FFF2-40B4-BE49-F238E27FC236}">
                <a16:creationId xmlns:a16="http://schemas.microsoft.com/office/drawing/2014/main" id="{A494E1DD-0FF7-A66C-FAAC-FB00AD935086}"/>
              </a:ext>
            </a:extLst>
          </p:cNvPr>
          <p:cNvSpPr>
            <a:spLocks noGrp="1"/>
          </p:cNvSpPr>
          <p:nvPr>
            <p:ph type="title"/>
          </p:nvPr>
        </p:nvSpPr>
        <p:spPr/>
        <p:txBody>
          <a:bodyPr>
            <a:normAutofit fontScale="90000"/>
          </a:bodyPr>
          <a:lstStyle/>
          <a:p>
            <a:r>
              <a:rPr lang="en-GB" dirty="0"/>
              <a:t>WG5: Power amplifier developments</a:t>
            </a:r>
          </a:p>
        </p:txBody>
      </p:sp>
    </p:spTree>
    <p:extLst>
      <p:ext uri="{BB962C8B-B14F-4D97-AF65-F5344CB8AC3E}">
        <p14:creationId xmlns:p14="http://schemas.microsoft.com/office/powerpoint/2010/main" val="89939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5D5D1C9-B591-B5FC-B394-D04273483443}"/>
              </a:ext>
            </a:extLst>
          </p:cNvPr>
          <p:cNvSpPr>
            <a:spLocks noGrp="1"/>
          </p:cNvSpPr>
          <p:nvPr>
            <p:ph type="title"/>
          </p:nvPr>
        </p:nvSpPr>
        <p:spPr/>
        <p:txBody>
          <a:bodyPr>
            <a:normAutofit fontScale="90000"/>
          </a:bodyPr>
          <a:lstStyle/>
          <a:p>
            <a:r>
              <a:rPr lang="en-GB" dirty="0"/>
              <a:t>WG5: RF Amplifier R&amp;D status and directions</a:t>
            </a:r>
          </a:p>
        </p:txBody>
      </p:sp>
      <p:sp>
        <p:nvSpPr>
          <p:cNvPr id="3" name="Content Placeholder 2">
            <a:extLst>
              <a:ext uri="{FF2B5EF4-FFF2-40B4-BE49-F238E27FC236}">
                <a16:creationId xmlns:a16="http://schemas.microsoft.com/office/drawing/2014/main" id="{7E24F05E-9A53-4AE9-3B44-B22FBB02093F}"/>
              </a:ext>
            </a:extLst>
          </p:cNvPr>
          <p:cNvSpPr>
            <a:spLocks noGrp="1"/>
          </p:cNvSpPr>
          <p:nvPr>
            <p:ph idx="4294967295"/>
          </p:nvPr>
        </p:nvSpPr>
        <p:spPr>
          <a:xfrm>
            <a:off x="370112" y="1093788"/>
            <a:ext cx="8122378" cy="2947987"/>
          </a:xfrm>
        </p:spPr>
        <p:txBody>
          <a:bodyPr>
            <a:noAutofit/>
          </a:bodyPr>
          <a:lstStyle/>
          <a:p>
            <a:pPr marL="285750" indent="-285750">
              <a:lnSpc>
                <a:spcPct val="100000"/>
              </a:lnSpc>
              <a:spcBef>
                <a:spcPts val="0"/>
              </a:spcBef>
              <a:buFont typeface="Wingdings" panose="05000000000000000000" pitchFamily="2" charset="2"/>
              <a:buChar char="§"/>
            </a:pPr>
            <a:r>
              <a:rPr lang="en-GB" sz="2000" b="1" dirty="0">
                <a:solidFill>
                  <a:srgbClr val="0070C0"/>
                </a:solidFill>
                <a:ea typeface="Calibri" panose="020F0502020204030204" pitchFamily="34" charset="0"/>
              </a:rPr>
              <a:t>Klystrons</a:t>
            </a:r>
            <a:r>
              <a:rPr lang="en-GB" sz="2000" b="1" dirty="0">
                <a:ea typeface="Calibri" panose="020F0502020204030204" pitchFamily="34" charset="0"/>
              </a:rPr>
              <a:t>: R&amp;D is (</a:t>
            </a:r>
            <a:r>
              <a:rPr lang="en-GB" sz="2000" b="1" dirty="0" err="1">
                <a:ea typeface="Calibri" panose="020F0502020204030204" pitchFamily="34" charset="0"/>
              </a:rPr>
              <a:t>i</a:t>
            </a:r>
            <a:r>
              <a:rPr lang="en-GB" sz="2000" b="1" dirty="0">
                <a:ea typeface="Calibri" panose="020F0502020204030204" pitchFamily="34" charset="0"/>
              </a:rPr>
              <a:t>) costly and (ii) only done with industry</a:t>
            </a:r>
            <a:r>
              <a:rPr lang="en-GB" sz="2000" dirty="0">
                <a:ea typeface="Calibri" panose="020F0502020204030204" pitchFamily="34" charset="0"/>
              </a:rPr>
              <a:t>, unless significant investment in klystron production infrastructure at Lab level (</a:t>
            </a:r>
            <a:r>
              <a:rPr lang="en-GB" sz="2000" dirty="0" err="1">
                <a:ea typeface="Calibri" panose="020F0502020204030204" pitchFamily="34" charset="0"/>
              </a:rPr>
              <a:t>i.e</a:t>
            </a:r>
            <a:r>
              <a:rPr lang="en-GB" sz="2000" dirty="0">
                <a:ea typeface="Calibri" panose="020F0502020204030204" pitchFamily="34" charset="0"/>
              </a:rPr>
              <a:t> as done at SLAC). Only </a:t>
            </a:r>
            <a:r>
              <a:rPr lang="en-GB" sz="2000" b="1" dirty="0">
                <a:ea typeface="Calibri" panose="020F0502020204030204" pitchFamily="34" charset="0"/>
              </a:rPr>
              <a:t>3 qualified vendors worldwide</a:t>
            </a:r>
            <a:r>
              <a:rPr lang="en-GB" sz="2000" dirty="0">
                <a:ea typeface="Calibri" panose="020F0502020204030204" pitchFamily="34" charset="0"/>
              </a:rPr>
              <a:t>. </a:t>
            </a:r>
            <a:r>
              <a:rPr lang="en-GB" sz="2000" dirty="0"/>
              <a:t>Large cost increase, 50-100% over ~5 yrs. (</a:t>
            </a:r>
            <a:r>
              <a:rPr lang="en-GB" sz="2000" b="1" dirty="0"/>
              <a:t>CERN, Uni-Lancaster  </a:t>
            </a:r>
            <a:r>
              <a:rPr lang="en-GB" sz="2000" b="1" dirty="0">
                <a:solidFill>
                  <a:schemeClr val="bg1">
                    <a:lumMod val="50000"/>
                  </a:schemeClr>
                </a:solidFill>
              </a:rPr>
              <a:t>and ESS, CEA</a:t>
            </a:r>
            <a:r>
              <a:rPr lang="en-GB" sz="2000" dirty="0"/>
              <a:t>)</a:t>
            </a:r>
          </a:p>
          <a:p>
            <a:pPr marL="285750" indent="-285750">
              <a:lnSpc>
                <a:spcPct val="100000"/>
              </a:lnSpc>
              <a:spcBef>
                <a:spcPts val="0"/>
              </a:spcBef>
              <a:buFont typeface="Wingdings" panose="05000000000000000000" pitchFamily="2" charset="2"/>
              <a:buChar char="§"/>
            </a:pPr>
            <a:r>
              <a:rPr lang="en-US" sz="2000" b="1" dirty="0">
                <a:solidFill>
                  <a:srgbClr val="0070C0"/>
                </a:solidFill>
                <a:ea typeface="Calibri" panose="020F0502020204030204" pitchFamily="34" charset="0"/>
              </a:rPr>
              <a:t>SSPA</a:t>
            </a:r>
            <a:r>
              <a:rPr lang="en-US" sz="2000" b="1" dirty="0">
                <a:ea typeface="Calibri" panose="020F0502020204030204" pitchFamily="34" charset="0"/>
              </a:rPr>
              <a:t>: progress</a:t>
            </a:r>
            <a:r>
              <a:rPr lang="en-US" sz="2000" dirty="0">
                <a:ea typeface="Calibri" panose="020F0502020204030204" pitchFamily="34" charset="0"/>
              </a:rPr>
              <a:t> (incl. </a:t>
            </a:r>
            <a:r>
              <a:rPr lang="en-US" sz="2000" dirty="0">
                <a:latin typeface="Symbol" panose="05050102010706020507" pitchFamily="18" charset="2"/>
                <a:ea typeface="Calibri" panose="020F0502020204030204" pitchFamily="34" charset="0"/>
              </a:rPr>
              <a:t>h</a:t>
            </a:r>
            <a:r>
              <a:rPr lang="en-US" sz="2000" dirty="0">
                <a:ea typeface="Calibri" panose="020F0502020204030204" pitchFamily="34" charset="0"/>
              </a:rPr>
              <a:t>-increase) rely </a:t>
            </a:r>
            <a:r>
              <a:rPr lang="en-US" sz="2000" b="1" dirty="0">
                <a:ea typeface="Calibri" panose="020F0502020204030204" pitchFamily="34" charset="0"/>
              </a:rPr>
              <a:t>on industry transistor </a:t>
            </a:r>
            <a:r>
              <a:rPr lang="en-US" sz="2000" dirty="0">
                <a:ea typeface="Calibri" panose="020F0502020204030204" pitchFamily="34" charset="0"/>
              </a:rPr>
              <a:t>development; </a:t>
            </a:r>
            <a:r>
              <a:rPr lang="en-US" sz="2000" b="1" dirty="0">
                <a:ea typeface="Calibri" panose="020F0502020204030204" pitchFamily="34" charset="0"/>
              </a:rPr>
              <a:t>labs</a:t>
            </a:r>
            <a:r>
              <a:rPr lang="en-US" sz="2000" dirty="0">
                <a:ea typeface="Calibri" panose="020F0502020204030204" pitchFamily="34" charset="0"/>
              </a:rPr>
              <a:t> contribute with </a:t>
            </a:r>
            <a:r>
              <a:rPr lang="en-US" sz="2000" b="1" dirty="0">
                <a:ea typeface="Calibri" panose="020F0502020204030204" pitchFamily="34" charset="0"/>
              </a:rPr>
              <a:t>combination/matching </a:t>
            </a:r>
            <a:r>
              <a:rPr lang="en-US" sz="2000" dirty="0">
                <a:ea typeface="Calibri" panose="020F0502020204030204" pitchFamily="34" charset="0"/>
              </a:rPr>
              <a:t>techniques </a:t>
            </a:r>
            <a:r>
              <a:rPr lang="en-US" sz="2000" dirty="0">
                <a:latin typeface="Calibri" panose="020F0502020204030204" pitchFamily="34" charset="0"/>
                <a:ea typeface="Calibri" panose="020F0502020204030204" pitchFamily="34" charset="0"/>
              </a:rPr>
              <a:t>(</a:t>
            </a:r>
            <a:r>
              <a:rPr lang="en-US" sz="2000" b="1" dirty="0">
                <a:latin typeface="Calibri" panose="020F0502020204030204" pitchFamily="34" charset="0"/>
                <a:ea typeface="Calibri" panose="020F0502020204030204" pitchFamily="34" charset="0"/>
              </a:rPr>
              <a:t>CERN, Uppsala, CEA </a:t>
            </a:r>
            <a:r>
              <a:rPr lang="en-US" sz="2000" b="1" dirty="0" err="1">
                <a:latin typeface="Calibri" panose="020F0502020204030204" pitchFamily="34" charset="0"/>
                <a:ea typeface="Calibri" panose="020F0502020204030204" pitchFamily="34" charset="0"/>
              </a:rPr>
              <a:t>Saclay</a:t>
            </a:r>
            <a:r>
              <a:rPr lang="en-US" sz="2000" b="1" dirty="0">
                <a:latin typeface="Calibri" panose="020F0502020204030204" pitchFamily="34" charset="0"/>
                <a:ea typeface="Calibri" panose="020F0502020204030204" pitchFamily="34" charset="0"/>
              </a:rPr>
              <a:t>, INFN-</a:t>
            </a:r>
            <a:r>
              <a:rPr lang="en-US" sz="2000" b="1" dirty="0" err="1">
                <a:latin typeface="Calibri" panose="020F0502020204030204" pitchFamily="34" charset="0"/>
                <a:ea typeface="Calibri" panose="020F0502020204030204" pitchFamily="34" charset="0"/>
              </a:rPr>
              <a:t>Legnaro</a:t>
            </a:r>
            <a:r>
              <a:rPr lang="en-US" sz="2000" b="1" dirty="0">
                <a:latin typeface="Calibri" panose="020F0502020204030204" pitchFamily="34" charset="0"/>
                <a:ea typeface="Calibri" panose="020F0502020204030204" pitchFamily="34" charset="0"/>
              </a:rPr>
              <a:t>, NCBJ (</a:t>
            </a:r>
            <a:r>
              <a:rPr lang="en-US" sz="2000" b="1" dirty="0" err="1">
                <a:latin typeface="Calibri" panose="020F0502020204030204" pitchFamily="34" charset="0"/>
                <a:ea typeface="Calibri" panose="020F0502020204030204" pitchFamily="34" charset="0"/>
              </a:rPr>
              <a:t>Swierk</a:t>
            </a:r>
            <a:r>
              <a:rPr lang="en-US" sz="2000" b="1" dirty="0">
                <a:latin typeface="Calibri" panose="020F0502020204030204" pitchFamily="34" charset="0"/>
                <a:ea typeface="Calibri" panose="020F0502020204030204" pitchFamily="34" charset="0"/>
              </a:rPr>
              <a:t>), CIEMAT</a:t>
            </a:r>
            <a:r>
              <a:rPr lang="en-US" sz="2000" dirty="0">
                <a:latin typeface="Calibri" panose="020F0502020204030204" pitchFamily="34" charset="0"/>
                <a:ea typeface="Calibri" panose="020F0502020204030204" pitchFamily="34" charset="0"/>
              </a:rPr>
              <a:t>)</a:t>
            </a:r>
            <a:endParaRPr lang="en-GB" sz="2000" dirty="0">
              <a:latin typeface="Calibri" panose="020F0502020204030204" pitchFamily="34" charset="0"/>
              <a:ea typeface="Calibri" panose="020F0502020204030204" pitchFamily="34" charset="0"/>
            </a:endParaRPr>
          </a:p>
          <a:p>
            <a:pPr marL="285750" indent="-285750">
              <a:lnSpc>
                <a:spcPct val="100000"/>
              </a:lnSpc>
              <a:spcBef>
                <a:spcPts val="0"/>
              </a:spcBef>
              <a:buFont typeface="Wingdings" panose="05000000000000000000" pitchFamily="2" charset="2"/>
              <a:buChar char="§"/>
            </a:pPr>
            <a:r>
              <a:rPr lang="en-GB" sz="2000" dirty="0">
                <a:ea typeface="Calibri" panose="020F0502020204030204" pitchFamily="34" charset="0"/>
              </a:rPr>
              <a:t>Only large projects can afford R&amp;D costs and risks, which benefit many applications; for small labs energy savings are not worth the investment.</a:t>
            </a:r>
          </a:p>
        </p:txBody>
      </p:sp>
      <p:grpSp>
        <p:nvGrpSpPr>
          <p:cNvPr id="4" name="Group 3">
            <a:extLst>
              <a:ext uri="{FF2B5EF4-FFF2-40B4-BE49-F238E27FC236}">
                <a16:creationId xmlns:a16="http://schemas.microsoft.com/office/drawing/2014/main" id="{8DA44BD0-23B5-16F6-C178-7D9251BDFE9E}"/>
              </a:ext>
            </a:extLst>
          </p:cNvPr>
          <p:cNvGrpSpPr/>
          <p:nvPr/>
        </p:nvGrpSpPr>
        <p:grpSpPr>
          <a:xfrm>
            <a:off x="8655459" y="1093304"/>
            <a:ext cx="2838579" cy="2335696"/>
            <a:chOff x="261416" y="139763"/>
            <a:chExt cx="3299211" cy="3195846"/>
          </a:xfrm>
        </p:grpSpPr>
        <p:pic>
          <p:nvPicPr>
            <p:cNvPr id="5" name="Picture 4">
              <a:extLst>
                <a:ext uri="{FF2B5EF4-FFF2-40B4-BE49-F238E27FC236}">
                  <a16:creationId xmlns:a16="http://schemas.microsoft.com/office/drawing/2014/main" id="{72356314-FC0E-26B8-DCA5-A1EBD46220F5}"/>
                </a:ext>
              </a:extLst>
            </p:cNvPr>
            <p:cNvPicPr>
              <a:picLocks noChangeAspect="1"/>
            </p:cNvPicPr>
            <p:nvPr/>
          </p:nvPicPr>
          <p:blipFill>
            <a:blip r:embed="rId3"/>
            <a:stretch>
              <a:fillRect/>
            </a:stretch>
          </p:blipFill>
          <p:spPr>
            <a:xfrm>
              <a:off x="261416" y="139763"/>
              <a:ext cx="3138040" cy="3195846"/>
            </a:xfrm>
            <a:prstGeom prst="rect">
              <a:avLst/>
            </a:prstGeom>
          </p:spPr>
        </p:pic>
        <p:sp>
          <p:nvSpPr>
            <p:cNvPr id="6" name="TextBox 5">
              <a:extLst>
                <a:ext uri="{FF2B5EF4-FFF2-40B4-BE49-F238E27FC236}">
                  <a16:creationId xmlns:a16="http://schemas.microsoft.com/office/drawing/2014/main" id="{A07936AF-E7CD-289F-7A57-2B0D6B8FDAD6}"/>
                </a:ext>
              </a:extLst>
            </p:cNvPr>
            <p:cNvSpPr txBox="1"/>
            <p:nvPr/>
          </p:nvSpPr>
          <p:spPr>
            <a:xfrm>
              <a:off x="2725259" y="2990017"/>
              <a:ext cx="835368" cy="323986"/>
            </a:xfrm>
            <a:prstGeom prst="rect">
              <a:avLst/>
            </a:prstGeom>
            <a:solidFill>
              <a:schemeClr val="bg1"/>
            </a:solidFill>
          </p:spPr>
          <p:txBody>
            <a:bodyPr wrap="none" rtlCol="0">
              <a:spAutoFit/>
            </a:bodyPr>
            <a:lstStyle/>
            <a:p>
              <a:r>
                <a:rPr lang="en-GB" b="1" dirty="0">
                  <a:solidFill>
                    <a:srgbClr val="C00000"/>
                  </a:solidFill>
                </a:rPr>
                <a:t>105 MW</a:t>
              </a:r>
            </a:p>
          </p:txBody>
        </p:sp>
      </p:grpSp>
      <p:pic>
        <p:nvPicPr>
          <p:cNvPr id="7" name="Picture 2">
            <a:extLst>
              <a:ext uri="{FF2B5EF4-FFF2-40B4-BE49-F238E27FC236}">
                <a16:creationId xmlns:a16="http://schemas.microsoft.com/office/drawing/2014/main" id="{A510077F-018F-750F-49FD-841DF5F82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8687" y="4114663"/>
            <a:ext cx="4043527" cy="20814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rgbClr val="FF0000"/>
                </a:solidFill>
                <a:miter lim="800000"/>
                <a:headEnd/>
                <a:tailEnd/>
              </a14:hiddenLine>
            </a:ext>
          </a:extLst>
        </p:spPr>
      </p:pic>
      <p:sp>
        <p:nvSpPr>
          <p:cNvPr id="8" name="TextBox 7">
            <a:extLst>
              <a:ext uri="{FF2B5EF4-FFF2-40B4-BE49-F238E27FC236}">
                <a16:creationId xmlns:a16="http://schemas.microsoft.com/office/drawing/2014/main" id="{0B6711C2-B1F9-9B03-151B-1EF7D073C504}"/>
              </a:ext>
            </a:extLst>
          </p:cNvPr>
          <p:cNvSpPr txBox="1"/>
          <p:nvPr/>
        </p:nvSpPr>
        <p:spPr>
          <a:xfrm>
            <a:off x="7149519" y="6412597"/>
            <a:ext cx="5136406" cy="369332"/>
          </a:xfrm>
          <a:prstGeom prst="rect">
            <a:avLst/>
          </a:prstGeom>
          <a:noFill/>
        </p:spPr>
        <p:txBody>
          <a:bodyPr wrap="none" rtlCol="0">
            <a:spAutoFit/>
          </a:bodyPr>
          <a:lstStyle/>
          <a:p>
            <a:r>
              <a:rPr lang="en-US" dirty="0"/>
              <a:t>3.0 </a:t>
            </a:r>
            <a:r>
              <a:rPr lang="en-US" dirty="0" err="1"/>
              <a:t>TeV</a:t>
            </a:r>
            <a:r>
              <a:rPr lang="en-US" dirty="0"/>
              <a:t> </a:t>
            </a:r>
            <a:r>
              <a:rPr lang="en-US" dirty="0" err="1"/>
              <a:t>CLIC</a:t>
            </a:r>
            <a:r>
              <a:rPr lang="en-US" baseline="30000" dirty="0" err="1"/>
              <a:t>e+e</a:t>
            </a:r>
            <a:r>
              <a:rPr lang="en-US" baseline="30000" dirty="0"/>
              <a:t>-</a:t>
            </a:r>
            <a:r>
              <a:rPr lang="en-US" dirty="0"/>
              <a:t> ; pulsed, 1.0 GHz, P</a:t>
            </a:r>
            <a:r>
              <a:rPr lang="en-US" baseline="-25000" dirty="0"/>
              <a:t>RF</a:t>
            </a:r>
            <a:r>
              <a:rPr lang="en-US" dirty="0"/>
              <a:t> total = </a:t>
            </a:r>
            <a:r>
              <a:rPr lang="en-US" b="1" dirty="0">
                <a:solidFill>
                  <a:srgbClr val="C00000"/>
                </a:solidFill>
              </a:rPr>
              <a:t>180 MW</a:t>
            </a:r>
            <a:endParaRPr lang="en-GB" b="1" dirty="0">
              <a:solidFill>
                <a:srgbClr val="C00000"/>
              </a:solidFill>
            </a:endParaRPr>
          </a:p>
        </p:txBody>
      </p:sp>
      <p:sp>
        <p:nvSpPr>
          <p:cNvPr id="9" name="TextBox 8">
            <a:extLst>
              <a:ext uri="{FF2B5EF4-FFF2-40B4-BE49-F238E27FC236}">
                <a16:creationId xmlns:a16="http://schemas.microsoft.com/office/drawing/2014/main" id="{668F858A-DE35-CFDF-0067-912C74748BA0}"/>
              </a:ext>
            </a:extLst>
          </p:cNvPr>
          <p:cNvSpPr txBox="1"/>
          <p:nvPr/>
        </p:nvSpPr>
        <p:spPr>
          <a:xfrm>
            <a:off x="8535080" y="3460816"/>
            <a:ext cx="3363165" cy="369332"/>
          </a:xfrm>
          <a:prstGeom prst="rect">
            <a:avLst/>
          </a:prstGeom>
          <a:noFill/>
        </p:spPr>
        <p:txBody>
          <a:bodyPr wrap="none" rtlCol="0">
            <a:spAutoFit/>
          </a:bodyPr>
          <a:lstStyle/>
          <a:p>
            <a:r>
              <a:rPr lang="it-IT" dirty="0"/>
              <a:t>from </a:t>
            </a:r>
            <a:r>
              <a:rPr lang="it-IT" b="1" dirty="0">
                <a:solidFill>
                  <a:srgbClr val="0070C0"/>
                </a:solidFill>
              </a:rPr>
              <a:t>380</a:t>
            </a:r>
            <a:r>
              <a:rPr lang="it-IT" dirty="0"/>
              <a:t> klystrons and </a:t>
            </a:r>
            <a:r>
              <a:rPr lang="it-IT" b="1" dirty="0">
                <a:solidFill>
                  <a:srgbClr val="0070C0"/>
                </a:solidFill>
              </a:rPr>
              <a:t>600</a:t>
            </a:r>
            <a:r>
              <a:rPr lang="it-IT" dirty="0"/>
              <a:t> SSPAs</a:t>
            </a:r>
          </a:p>
        </p:txBody>
      </p:sp>
      <p:sp>
        <p:nvSpPr>
          <p:cNvPr id="10" name="TextBox 9">
            <a:extLst>
              <a:ext uri="{FF2B5EF4-FFF2-40B4-BE49-F238E27FC236}">
                <a16:creationId xmlns:a16="http://schemas.microsoft.com/office/drawing/2014/main" id="{12BF42C9-0626-EE90-FEFF-C674EA78A1BF}"/>
              </a:ext>
            </a:extLst>
          </p:cNvPr>
          <p:cNvSpPr txBox="1"/>
          <p:nvPr/>
        </p:nvSpPr>
        <p:spPr>
          <a:xfrm>
            <a:off x="1390866" y="3947514"/>
            <a:ext cx="4737900" cy="461665"/>
          </a:xfrm>
          <a:prstGeom prst="rect">
            <a:avLst/>
          </a:prstGeom>
          <a:noFill/>
        </p:spPr>
        <p:txBody>
          <a:bodyPr wrap="none" rtlCol="0">
            <a:spAutoFit/>
          </a:bodyPr>
          <a:lstStyle/>
          <a:p>
            <a:r>
              <a:rPr lang="it-IT" sz="2400" b="1" dirty="0">
                <a:solidFill>
                  <a:srgbClr val="C00000"/>
                </a:solidFill>
              </a:rPr>
              <a:t>HINTS FOR THE FUNDING AGENCIES</a:t>
            </a:r>
          </a:p>
        </p:txBody>
      </p:sp>
      <p:sp>
        <p:nvSpPr>
          <p:cNvPr id="11" name="Content Placeholder 2">
            <a:extLst>
              <a:ext uri="{FF2B5EF4-FFF2-40B4-BE49-F238E27FC236}">
                <a16:creationId xmlns:a16="http://schemas.microsoft.com/office/drawing/2014/main" id="{66F21060-EF2E-729C-7664-D7928337133E}"/>
              </a:ext>
            </a:extLst>
          </p:cNvPr>
          <p:cNvSpPr txBox="1">
            <a:spLocks/>
          </p:cNvSpPr>
          <p:nvPr/>
        </p:nvSpPr>
        <p:spPr>
          <a:xfrm>
            <a:off x="370112" y="4444013"/>
            <a:ext cx="6779408" cy="2303082"/>
          </a:xfrm>
          <a:prstGeom prst="rect">
            <a:avLst/>
          </a:prstGeom>
          <a:solidFill>
            <a:srgbClr val="FFFFCC"/>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ü"/>
            </a:pPr>
            <a:r>
              <a:rPr lang="en-GB" sz="2000" b="1" dirty="0">
                <a:solidFill>
                  <a:srgbClr val="0070C0"/>
                </a:solidFill>
              </a:rPr>
              <a:t>Klystrons</a:t>
            </a:r>
            <a:r>
              <a:rPr lang="en-GB" sz="2000" dirty="0"/>
              <a:t>: </a:t>
            </a:r>
            <a:r>
              <a:rPr lang="en-GB" sz="2000" b="1" dirty="0"/>
              <a:t>labs taking partial responsibility in the fabrication process </a:t>
            </a:r>
            <a:r>
              <a:rPr lang="en-GB" sz="2000" dirty="0"/>
              <a:t>would help reduce cost, risks &amp; delivery time.</a:t>
            </a:r>
          </a:p>
          <a:p>
            <a:pPr>
              <a:lnSpc>
                <a:spcPct val="100000"/>
              </a:lnSpc>
              <a:spcBef>
                <a:spcPts val="0"/>
              </a:spcBef>
              <a:buFont typeface="Wingdings" panose="05000000000000000000" pitchFamily="2" charset="2"/>
              <a:buChar char="ü"/>
            </a:pPr>
            <a:r>
              <a:rPr lang="en-GB" sz="2000" b="1" dirty="0">
                <a:solidFill>
                  <a:srgbClr val="0070C0"/>
                </a:solidFill>
                <a:ea typeface="Calibri" panose="020F0502020204030204" pitchFamily="34" charset="0"/>
              </a:rPr>
              <a:t>SSPA</a:t>
            </a:r>
            <a:r>
              <a:rPr lang="en-GB" sz="2000" dirty="0">
                <a:ea typeface="Calibri" panose="020F0502020204030204" pitchFamily="34" charset="0"/>
              </a:rPr>
              <a:t>: a </a:t>
            </a:r>
            <a:r>
              <a:rPr lang="en-GB" sz="2000" b="1" dirty="0">
                <a:ea typeface="Calibri" panose="020F0502020204030204" pitchFamily="34" charset="0"/>
              </a:rPr>
              <a:t>coordinated lab effort </a:t>
            </a:r>
            <a:r>
              <a:rPr lang="en-GB" sz="2000" dirty="0">
                <a:ea typeface="Calibri" panose="020F0502020204030204" pitchFamily="34" charset="0"/>
              </a:rPr>
              <a:t>is mandatory. </a:t>
            </a:r>
            <a:r>
              <a:rPr lang="en-GB" sz="2000" b="1" dirty="0">
                <a:ea typeface="Calibri" panose="020F0502020204030204" pitchFamily="34" charset="0"/>
              </a:rPr>
              <a:t>Most promising technology</a:t>
            </a:r>
            <a:r>
              <a:rPr lang="en-GB" sz="2000" dirty="0">
                <a:ea typeface="Calibri" panose="020F0502020204030204" pitchFamily="34" charset="0"/>
              </a:rPr>
              <a:t> must be selected (e.g. </a:t>
            </a:r>
            <a:r>
              <a:rPr lang="en-GB" sz="2000" dirty="0" err="1">
                <a:ea typeface="Calibri" panose="020F0502020204030204" pitchFamily="34" charset="0"/>
              </a:rPr>
              <a:t>GaN</a:t>
            </a:r>
            <a:r>
              <a:rPr lang="en-GB" sz="2000" dirty="0">
                <a:ea typeface="Calibri" panose="020F0502020204030204" pitchFamily="34" charset="0"/>
              </a:rPr>
              <a:t>), which should last for decades, and </a:t>
            </a:r>
            <a:r>
              <a:rPr lang="en-GB" sz="2000" b="1" dirty="0">
                <a:ea typeface="Calibri" panose="020F0502020204030204" pitchFamily="34" charset="0"/>
              </a:rPr>
              <a:t>most efficient power combiner </a:t>
            </a:r>
            <a:r>
              <a:rPr lang="en-GB" sz="2000" dirty="0">
                <a:ea typeface="Calibri" panose="020F0502020204030204" pitchFamily="34" charset="0"/>
              </a:rPr>
              <a:t>(cavity/distributed, considering cost &amp; size). </a:t>
            </a:r>
            <a:r>
              <a:rPr lang="en-GB" sz="2000" dirty="0">
                <a:latin typeface="Symbol" panose="05050102010706020507" pitchFamily="18" charset="2"/>
                <a:ea typeface="Calibri" panose="020F0502020204030204" pitchFamily="34" charset="0"/>
              </a:rPr>
              <a:t>h</a:t>
            </a:r>
            <a:r>
              <a:rPr lang="en-GB" sz="2000" dirty="0">
                <a:ea typeface="Calibri" panose="020F0502020204030204" pitchFamily="34" charset="0"/>
              </a:rPr>
              <a:t>=70% goal.   FCC aims at a prototype SSPA tower in 2026.</a:t>
            </a:r>
          </a:p>
        </p:txBody>
      </p:sp>
    </p:spTree>
    <p:extLst>
      <p:ext uri="{BB962C8B-B14F-4D97-AF65-F5344CB8AC3E}">
        <p14:creationId xmlns:p14="http://schemas.microsoft.com/office/powerpoint/2010/main" val="3138248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52F04C-F3FE-0DCA-5B6F-DE45E7CFE85A}"/>
              </a:ext>
            </a:extLst>
          </p:cNvPr>
          <p:cNvSpPr>
            <a:spLocks noGrp="1"/>
          </p:cNvSpPr>
          <p:nvPr>
            <p:ph type="title"/>
          </p:nvPr>
        </p:nvSpPr>
        <p:spPr>
          <a:xfrm>
            <a:off x="192157" y="250521"/>
            <a:ext cx="11807686" cy="626301"/>
          </a:xfrm>
        </p:spPr>
        <p:txBody>
          <a:bodyPr>
            <a:normAutofit fontScale="90000"/>
          </a:bodyPr>
          <a:lstStyle/>
          <a:p>
            <a:r>
              <a:rPr lang="it-IT" dirty="0"/>
              <a:t>RF = </a:t>
            </a:r>
            <a:r>
              <a:rPr lang="it-IT" dirty="0">
                <a:solidFill>
                  <a:srgbClr val="C00000"/>
                </a:solidFill>
              </a:rPr>
              <a:t>increase</a:t>
            </a:r>
            <a:r>
              <a:rPr lang="it-IT" dirty="0"/>
              <a:t> beam energy </a:t>
            </a:r>
            <a:r>
              <a:rPr lang="it-IT" dirty="0">
                <a:solidFill>
                  <a:srgbClr val="C00000"/>
                </a:solidFill>
              </a:rPr>
              <a:t>efficiently</a:t>
            </a:r>
            <a:r>
              <a:rPr lang="it-IT" dirty="0"/>
              <a:t> and </a:t>
            </a:r>
            <a:r>
              <a:rPr lang="it-IT" dirty="0">
                <a:solidFill>
                  <a:srgbClr val="C00000"/>
                </a:solidFill>
              </a:rPr>
              <a:t>reliably</a:t>
            </a:r>
          </a:p>
        </p:txBody>
      </p:sp>
      <p:sp>
        <p:nvSpPr>
          <p:cNvPr id="2" name="TextBox 1">
            <a:extLst>
              <a:ext uri="{FF2B5EF4-FFF2-40B4-BE49-F238E27FC236}">
                <a16:creationId xmlns:a16="http://schemas.microsoft.com/office/drawing/2014/main" id="{BAFD9736-3E27-3CE2-1F22-BB6EC560BE48}"/>
              </a:ext>
            </a:extLst>
          </p:cNvPr>
          <p:cNvSpPr txBox="1"/>
          <p:nvPr/>
        </p:nvSpPr>
        <p:spPr>
          <a:xfrm>
            <a:off x="628973" y="6233810"/>
            <a:ext cx="11202024" cy="400110"/>
          </a:xfrm>
          <a:prstGeom prst="rect">
            <a:avLst/>
          </a:prstGeom>
          <a:noFill/>
        </p:spPr>
        <p:txBody>
          <a:bodyPr wrap="square" rtlCol="0">
            <a:spAutoFit/>
          </a:bodyPr>
          <a:lstStyle/>
          <a:p>
            <a:pPr algn="ctr"/>
            <a:r>
              <a:rPr lang="it-IT" sz="2000" i="1" dirty="0"/>
              <a:t>Per year: 10 M€, 90 FTE (nominal,  ~30% higher than actual  - ref. Accelerator R&amp;D strategy)</a:t>
            </a:r>
          </a:p>
        </p:txBody>
      </p:sp>
      <p:pic>
        <p:nvPicPr>
          <p:cNvPr id="11" name="Picture 10">
            <a:extLst>
              <a:ext uri="{FF2B5EF4-FFF2-40B4-BE49-F238E27FC236}">
                <a16:creationId xmlns:a16="http://schemas.microsoft.com/office/drawing/2014/main" id="{C3D8C6FB-F466-9546-9604-6F6C4141617D}"/>
              </a:ext>
            </a:extLst>
          </p:cNvPr>
          <p:cNvPicPr>
            <a:picLocks noChangeAspect="1"/>
          </p:cNvPicPr>
          <p:nvPr/>
        </p:nvPicPr>
        <p:blipFill>
          <a:blip r:embed="rId3"/>
          <a:stretch>
            <a:fillRect/>
          </a:stretch>
        </p:blipFill>
        <p:spPr>
          <a:xfrm>
            <a:off x="414970" y="1475642"/>
            <a:ext cx="5182049" cy="3712786"/>
          </a:xfrm>
          <a:prstGeom prst="rect">
            <a:avLst/>
          </a:prstGeom>
        </p:spPr>
      </p:pic>
      <p:pic>
        <p:nvPicPr>
          <p:cNvPr id="14" name="Content Placeholder 13">
            <a:extLst>
              <a:ext uri="{FF2B5EF4-FFF2-40B4-BE49-F238E27FC236}">
                <a16:creationId xmlns:a16="http://schemas.microsoft.com/office/drawing/2014/main" id="{4439040A-DDF8-3D23-762F-9E37A457A8D6}"/>
              </a:ext>
            </a:extLst>
          </p:cNvPr>
          <p:cNvPicPr>
            <a:picLocks noGrp="1" noChangeAspect="1"/>
          </p:cNvPicPr>
          <p:nvPr>
            <p:ph sz="half" idx="2"/>
          </p:nvPr>
        </p:nvPicPr>
        <p:blipFill>
          <a:blip r:embed="rId4"/>
          <a:stretch>
            <a:fillRect/>
          </a:stretch>
        </p:blipFill>
        <p:spPr>
          <a:xfrm>
            <a:off x="6229984" y="1632744"/>
            <a:ext cx="5650789" cy="3840956"/>
          </a:xfrm>
          <a:prstGeom prst="rect">
            <a:avLst/>
          </a:prstGeom>
        </p:spPr>
      </p:pic>
    </p:spTree>
    <p:extLst>
      <p:ext uri="{BB962C8B-B14F-4D97-AF65-F5344CB8AC3E}">
        <p14:creationId xmlns:p14="http://schemas.microsoft.com/office/powerpoint/2010/main" val="1008999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0774E4-AAAA-9E65-0A1C-F618AAFB7EA8}"/>
              </a:ext>
            </a:extLst>
          </p:cNvPr>
          <p:cNvPicPr>
            <a:picLocks noChangeAspect="1"/>
          </p:cNvPicPr>
          <p:nvPr/>
        </p:nvPicPr>
        <p:blipFill>
          <a:blip r:embed="rId3"/>
          <a:stretch>
            <a:fillRect/>
          </a:stretch>
        </p:blipFill>
        <p:spPr>
          <a:xfrm>
            <a:off x="7271656" y="4199302"/>
            <a:ext cx="4978685" cy="2246226"/>
          </a:xfrm>
          <a:prstGeom prst="rect">
            <a:avLst/>
          </a:prstGeom>
        </p:spPr>
      </p:pic>
      <p:sp>
        <p:nvSpPr>
          <p:cNvPr id="8" name="Title 7">
            <a:extLst>
              <a:ext uri="{FF2B5EF4-FFF2-40B4-BE49-F238E27FC236}">
                <a16:creationId xmlns:a16="http://schemas.microsoft.com/office/drawing/2014/main" id="{3C2408A9-AEA7-9784-E442-D851238C7BE1}"/>
              </a:ext>
            </a:extLst>
          </p:cNvPr>
          <p:cNvSpPr>
            <a:spLocks noGrp="1"/>
          </p:cNvSpPr>
          <p:nvPr>
            <p:ph type="title"/>
          </p:nvPr>
        </p:nvSpPr>
        <p:spPr>
          <a:xfrm>
            <a:off x="265188" y="250521"/>
            <a:ext cx="10468126" cy="626301"/>
          </a:xfrm>
        </p:spPr>
        <p:txBody>
          <a:bodyPr>
            <a:normAutofit fontScale="90000"/>
          </a:bodyPr>
          <a:lstStyle/>
          <a:p>
            <a:r>
              <a:rPr lang="en-US" dirty="0">
                <a:latin typeface="Calibri Light" panose="020F0302020204030204" pitchFamily="34" charset="0"/>
                <a:cs typeface="Calibri Light" panose="020F0302020204030204" pitchFamily="34" charset="0"/>
              </a:rPr>
              <a:t>WG6: RF Control - LLRF and Artificial Intelligence</a:t>
            </a:r>
            <a:endParaRPr lang="en-GB" dirty="0"/>
          </a:p>
        </p:txBody>
      </p:sp>
      <p:sp>
        <p:nvSpPr>
          <p:cNvPr id="3" name="Content Placeholder 2"/>
          <p:cNvSpPr>
            <a:spLocks noGrp="1"/>
          </p:cNvSpPr>
          <p:nvPr>
            <p:ph sz="half" idx="4294967295"/>
          </p:nvPr>
        </p:nvSpPr>
        <p:spPr>
          <a:xfrm>
            <a:off x="391885" y="1649412"/>
            <a:ext cx="6879771" cy="4969101"/>
          </a:xfrm>
          <a:solidFill>
            <a:srgbClr val="CCFFFF"/>
          </a:solidFill>
        </p:spPr>
        <p:txBody>
          <a:bodyPr>
            <a:noAutofit/>
          </a:bodyPr>
          <a:lstStyle/>
          <a:p>
            <a:pPr>
              <a:lnSpc>
                <a:spcPct val="100000"/>
              </a:lnSpc>
              <a:spcBef>
                <a:spcPts val="0"/>
              </a:spcBef>
            </a:pPr>
            <a:r>
              <a:rPr lang="en-US" sz="2000" b="1" dirty="0">
                <a:solidFill>
                  <a:srgbClr val="C00000"/>
                </a:solidFill>
                <a:cs typeface="Calibri" panose="020F0502020204030204" pitchFamily="34" charset="0"/>
              </a:rPr>
              <a:t>Multiple accelerator sections </a:t>
            </a:r>
            <a:r>
              <a:rPr lang="en-US" sz="2000" dirty="0">
                <a:cs typeface="Calibri" panose="020F0502020204030204" pitchFamily="34" charset="0"/>
              </a:rPr>
              <a:t>with </a:t>
            </a:r>
            <a:r>
              <a:rPr lang="en-US" sz="2000" b="1" dirty="0">
                <a:cs typeface="Calibri" panose="020F0502020204030204" pitchFamily="34" charset="0"/>
              </a:rPr>
              <a:t>different beam patterns </a:t>
            </a:r>
            <a:r>
              <a:rPr lang="en-US" sz="2000" dirty="0">
                <a:cs typeface="Calibri" panose="020F0502020204030204" pitchFamily="34" charset="0"/>
              </a:rPr>
              <a:t>and </a:t>
            </a:r>
            <a:r>
              <a:rPr lang="en-US" sz="2000" b="1" dirty="0">
                <a:cs typeface="Calibri" panose="020F0502020204030204" pitchFamily="34" charset="0"/>
              </a:rPr>
              <a:t>RF frequencies </a:t>
            </a:r>
            <a:r>
              <a:rPr lang="en-US" sz="2000" dirty="0">
                <a:cs typeface="Arial" panose="020B0604020202020204" pitchFamily="34" charset="0"/>
              </a:rPr>
              <a:t>→ </a:t>
            </a:r>
            <a:r>
              <a:rPr lang="en-US" sz="2000" dirty="0">
                <a:cs typeface="Calibri" panose="020F0502020204030204" pitchFamily="34" charset="0"/>
              </a:rPr>
              <a:t>high-level intelligent automation and </a:t>
            </a:r>
            <a:r>
              <a:rPr lang="en-US" sz="2000" dirty="0" err="1">
                <a:cs typeface="Calibri" panose="020F0502020204030204" pitchFamily="34" charset="0"/>
              </a:rPr>
              <a:t>optimisation</a:t>
            </a:r>
            <a:r>
              <a:rPr lang="en-US" sz="2000" dirty="0">
                <a:cs typeface="Calibri" panose="020F0502020204030204" pitchFamily="34" charset="0"/>
              </a:rPr>
              <a:t>.</a:t>
            </a:r>
          </a:p>
          <a:p>
            <a:pPr>
              <a:lnSpc>
                <a:spcPct val="100000"/>
              </a:lnSpc>
              <a:spcBef>
                <a:spcPts val="0"/>
              </a:spcBef>
            </a:pPr>
            <a:r>
              <a:rPr lang="en-US" sz="2000" b="1" dirty="0">
                <a:solidFill>
                  <a:srgbClr val="C00000"/>
                </a:solidFill>
                <a:cs typeface="Calibri" panose="020F0502020204030204" pitchFamily="34" charset="0"/>
              </a:rPr>
              <a:t>Reduction of electrical energy consumption </a:t>
            </a:r>
            <a:r>
              <a:rPr lang="en-US" sz="2000" dirty="0">
                <a:cs typeface="Arial" panose="020B0604020202020204" pitchFamily="34" charset="0"/>
              </a:rPr>
              <a:t>→ </a:t>
            </a:r>
            <a:r>
              <a:rPr lang="en-US" sz="2000" b="1" dirty="0">
                <a:cs typeface="Calibri" panose="020F0502020204030204" pitchFamily="34" charset="0"/>
              </a:rPr>
              <a:t>optimal RF control strategies</a:t>
            </a:r>
            <a:r>
              <a:rPr lang="en-US" sz="2000" dirty="0">
                <a:cs typeface="Calibri" panose="020F0502020204030204" pitchFamily="34" charset="0"/>
              </a:rPr>
              <a:t> and operational procedures.</a:t>
            </a:r>
          </a:p>
          <a:p>
            <a:pPr>
              <a:lnSpc>
                <a:spcPct val="100000"/>
              </a:lnSpc>
              <a:spcBef>
                <a:spcPts val="0"/>
              </a:spcBef>
            </a:pPr>
            <a:r>
              <a:rPr lang="en-US" sz="2000" b="1" dirty="0">
                <a:solidFill>
                  <a:srgbClr val="C00000"/>
                </a:solidFill>
                <a:cs typeface="Calibri" panose="020F0502020204030204" pitchFamily="34" charset="0"/>
              </a:rPr>
              <a:t>Long construction and operation cycles </a:t>
            </a:r>
            <a:r>
              <a:rPr lang="en-US" sz="2000" dirty="0">
                <a:cs typeface="Arial" panose="020B0604020202020204" pitchFamily="34" charset="0"/>
              </a:rPr>
              <a:t>→ </a:t>
            </a:r>
            <a:r>
              <a:rPr lang="en-US" sz="2000" dirty="0">
                <a:cs typeface="Calibri" panose="020F0502020204030204" pitchFamily="34" charset="0"/>
              </a:rPr>
              <a:t>sustainable RF control systems, with </a:t>
            </a:r>
            <a:r>
              <a:rPr lang="en-US" sz="2000" b="1" dirty="0">
                <a:cs typeface="Calibri" panose="020F0502020204030204" pitchFamily="34" charset="0"/>
              </a:rPr>
              <a:t>long-term </a:t>
            </a:r>
            <a:r>
              <a:rPr lang="en-US" sz="2000" b="1" dirty="0" err="1">
                <a:cs typeface="Calibri" panose="020F0502020204030204" pitchFamily="34" charset="0"/>
              </a:rPr>
              <a:t>standardised</a:t>
            </a:r>
            <a:r>
              <a:rPr lang="en-US" sz="2000" b="1" dirty="0">
                <a:cs typeface="Calibri" panose="020F0502020204030204" pitchFamily="34" charset="0"/>
              </a:rPr>
              <a:t> HW/SW</a:t>
            </a:r>
            <a:r>
              <a:rPr lang="en-US" sz="2000" b="1" dirty="0">
                <a:solidFill>
                  <a:srgbClr val="0070C0"/>
                </a:solidFill>
                <a:cs typeface="Calibri" panose="020F0502020204030204" pitchFamily="34" charset="0"/>
              </a:rPr>
              <a:t>, optimal architecture</a:t>
            </a:r>
            <a:r>
              <a:rPr lang="en-US" sz="2000" dirty="0">
                <a:solidFill>
                  <a:srgbClr val="0070C0"/>
                </a:solidFill>
                <a:cs typeface="Calibri" panose="020F0502020204030204" pitchFamily="34" charset="0"/>
              </a:rPr>
              <a:t> </a:t>
            </a:r>
            <a:r>
              <a:rPr lang="en-US" sz="2000" dirty="0">
                <a:cs typeface="Calibri" panose="020F0502020204030204" pitchFamily="34" charset="0"/>
              </a:rPr>
              <a:t>and framework suited for system integration/upgrades.</a:t>
            </a:r>
          </a:p>
          <a:p>
            <a:pPr>
              <a:lnSpc>
                <a:spcPct val="100000"/>
              </a:lnSpc>
              <a:spcBef>
                <a:spcPts val="0"/>
              </a:spcBef>
            </a:pPr>
            <a:r>
              <a:rPr lang="en-US" sz="2000" b="1" dirty="0">
                <a:solidFill>
                  <a:srgbClr val="C00000"/>
                </a:solidFill>
                <a:cs typeface="Calibri" panose="020F0502020204030204" pitchFamily="34" charset="0"/>
              </a:rPr>
              <a:t>ILC/FCC/MC superconducting RF cavities </a:t>
            </a:r>
            <a:r>
              <a:rPr lang="en-US" sz="2000" dirty="0">
                <a:cs typeface="Arial" panose="020B0604020202020204" pitchFamily="34" charset="0"/>
              </a:rPr>
              <a:t>→ </a:t>
            </a:r>
            <a:r>
              <a:rPr lang="en-US" sz="2000" dirty="0">
                <a:cs typeface="Calibri" panose="020F0502020204030204" pitchFamily="34" charset="0"/>
              </a:rPr>
              <a:t>RF field </a:t>
            </a:r>
            <a:r>
              <a:rPr lang="en-US" sz="2000" b="1" dirty="0">
                <a:cs typeface="Calibri" panose="020F0502020204030204" pitchFamily="34" charset="0"/>
              </a:rPr>
              <a:t>control vs. strong mechanical vibrations and heavy beam loading </a:t>
            </a:r>
            <a:r>
              <a:rPr lang="en-US" sz="2000" dirty="0">
                <a:cs typeface="Calibri" panose="020F0502020204030204" pitchFamily="34" charset="0"/>
              </a:rPr>
              <a:t>(with critical electrical/mechanical characteristics of the cavity).</a:t>
            </a:r>
          </a:p>
          <a:p>
            <a:pPr marL="0" indent="0" algn="ctr">
              <a:lnSpc>
                <a:spcPct val="100000"/>
              </a:lnSpc>
              <a:spcBef>
                <a:spcPts val="0"/>
              </a:spcBef>
              <a:buNone/>
            </a:pPr>
            <a:r>
              <a:rPr lang="en-US" sz="2000" b="1" i="1" dirty="0">
                <a:solidFill>
                  <a:srgbClr val="0070C0"/>
                </a:solidFill>
                <a:cs typeface="Calibri" panose="020F0502020204030204" pitchFamily="34" charset="0"/>
              </a:rPr>
              <a:t>A comprehensive, intelligent, highly automated, and </a:t>
            </a:r>
            <a:r>
              <a:rPr lang="en-US" sz="2000" b="1" i="1" dirty="0" err="1">
                <a:solidFill>
                  <a:srgbClr val="0070C0"/>
                </a:solidFill>
                <a:cs typeface="Calibri" panose="020F0502020204030204" pitchFamily="34" charset="0"/>
              </a:rPr>
              <a:t>standardised</a:t>
            </a:r>
            <a:r>
              <a:rPr lang="en-US" sz="2000" b="1" i="1" dirty="0">
                <a:solidFill>
                  <a:srgbClr val="0070C0"/>
                </a:solidFill>
                <a:cs typeface="Calibri" panose="020F0502020204030204" pitchFamily="34" charset="0"/>
              </a:rPr>
              <a:t> LLRF system is essential for the success of the RF systems of future colliders.</a:t>
            </a:r>
          </a:p>
        </p:txBody>
      </p:sp>
      <p:pic>
        <p:nvPicPr>
          <p:cNvPr id="7" name="Content Placeholder 6">
            <a:extLst>
              <a:ext uri="{FF2B5EF4-FFF2-40B4-BE49-F238E27FC236}">
                <a16:creationId xmlns:a16="http://schemas.microsoft.com/office/drawing/2014/main" id="{0BE5B1EC-CADD-6130-FE4A-4C74F7709C1D}"/>
              </a:ext>
            </a:extLst>
          </p:cNvPr>
          <p:cNvPicPr>
            <a:picLocks noGrp="1" noChangeAspect="1"/>
          </p:cNvPicPr>
          <p:nvPr>
            <p:ph sz="half" idx="4294967295"/>
          </p:nvPr>
        </p:nvPicPr>
        <p:blipFill>
          <a:blip r:embed="rId4"/>
          <a:stretch>
            <a:fillRect/>
          </a:stretch>
        </p:blipFill>
        <p:spPr>
          <a:xfrm>
            <a:off x="8186285" y="1249221"/>
            <a:ext cx="3494087" cy="2811463"/>
          </a:xfrm>
        </p:spPr>
      </p:pic>
      <p:sp>
        <p:nvSpPr>
          <p:cNvPr id="10" name="TextBox 9">
            <a:extLst>
              <a:ext uri="{FF2B5EF4-FFF2-40B4-BE49-F238E27FC236}">
                <a16:creationId xmlns:a16="http://schemas.microsoft.com/office/drawing/2014/main" id="{94F52D35-DBA8-D85E-CADD-80E8AEB46E77}"/>
              </a:ext>
            </a:extLst>
          </p:cNvPr>
          <p:cNvSpPr txBox="1"/>
          <p:nvPr/>
        </p:nvSpPr>
        <p:spPr>
          <a:xfrm>
            <a:off x="6158851" y="1187747"/>
            <a:ext cx="1112805" cy="461665"/>
          </a:xfrm>
          <a:prstGeom prst="rect">
            <a:avLst/>
          </a:prstGeom>
          <a:noFill/>
        </p:spPr>
        <p:txBody>
          <a:bodyPr wrap="none" rtlCol="0">
            <a:spAutoFit/>
          </a:bodyPr>
          <a:lstStyle/>
          <a:p>
            <a:r>
              <a:rPr lang="it-IT" sz="2400" b="1" dirty="0">
                <a:solidFill>
                  <a:srgbClr val="C00000"/>
                </a:solidFill>
              </a:rPr>
              <a:t>NEEDS:</a:t>
            </a:r>
          </a:p>
        </p:txBody>
      </p:sp>
      <p:sp>
        <p:nvSpPr>
          <p:cNvPr id="11" name="TextBox 10">
            <a:extLst>
              <a:ext uri="{FF2B5EF4-FFF2-40B4-BE49-F238E27FC236}">
                <a16:creationId xmlns:a16="http://schemas.microsoft.com/office/drawing/2014/main" id="{9A2C0598-C8C9-D8B6-F841-F37E03E4A3D1}"/>
              </a:ext>
            </a:extLst>
          </p:cNvPr>
          <p:cNvSpPr txBox="1"/>
          <p:nvPr/>
        </p:nvSpPr>
        <p:spPr>
          <a:xfrm>
            <a:off x="8128602" y="3367695"/>
            <a:ext cx="830035" cy="400110"/>
          </a:xfrm>
          <a:prstGeom prst="rect">
            <a:avLst/>
          </a:prstGeom>
          <a:noFill/>
        </p:spPr>
        <p:txBody>
          <a:bodyPr wrap="none" rtlCol="0">
            <a:spAutoFit/>
          </a:bodyPr>
          <a:lstStyle/>
          <a:p>
            <a:r>
              <a:rPr lang="it-IT" sz="2000" b="1" dirty="0">
                <a:solidFill>
                  <a:srgbClr val="C00000"/>
                </a:solidFill>
              </a:rPr>
              <a:t>FCCee</a:t>
            </a:r>
          </a:p>
        </p:txBody>
      </p:sp>
      <p:sp>
        <p:nvSpPr>
          <p:cNvPr id="12" name="TextBox 11">
            <a:extLst>
              <a:ext uri="{FF2B5EF4-FFF2-40B4-BE49-F238E27FC236}">
                <a16:creationId xmlns:a16="http://schemas.microsoft.com/office/drawing/2014/main" id="{58A413E0-21CA-2AE0-6739-6B3307445694}"/>
              </a:ext>
            </a:extLst>
          </p:cNvPr>
          <p:cNvSpPr txBox="1"/>
          <p:nvPr/>
        </p:nvSpPr>
        <p:spPr>
          <a:xfrm>
            <a:off x="10154428" y="5902024"/>
            <a:ext cx="495713" cy="400110"/>
          </a:xfrm>
          <a:prstGeom prst="rect">
            <a:avLst/>
          </a:prstGeom>
          <a:noFill/>
        </p:spPr>
        <p:txBody>
          <a:bodyPr wrap="none" rtlCol="0">
            <a:spAutoFit/>
          </a:bodyPr>
          <a:lstStyle/>
          <a:p>
            <a:r>
              <a:rPr lang="it-IT" sz="2000" b="1" dirty="0">
                <a:solidFill>
                  <a:srgbClr val="C00000"/>
                </a:solidFill>
              </a:rPr>
              <a:t>ILC</a:t>
            </a:r>
          </a:p>
        </p:txBody>
      </p:sp>
    </p:spTree>
    <p:extLst>
      <p:ext uri="{BB962C8B-B14F-4D97-AF65-F5344CB8AC3E}">
        <p14:creationId xmlns:p14="http://schemas.microsoft.com/office/powerpoint/2010/main" val="2428583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9A8AF3E-C151-91DB-0090-DD9732407BC5}"/>
              </a:ext>
            </a:extLst>
          </p:cNvPr>
          <p:cNvSpPr>
            <a:spLocks noGrp="1"/>
          </p:cNvSpPr>
          <p:nvPr>
            <p:ph type="title"/>
          </p:nvPr>
        </p:nvSpPr>
        <p:spPr/>
        <p:txBody>
          <a:bodyPr>
            <a:normAutofit fontScale="90000"/>
          </a:bodyPr>
          <a:lstStyle/>
          <a:p>
            <a:r>
              <a:rPr lang="en-US" dirty="0">
                <a:latin typeface="Calibri Light" panose="020F0302020204030204" pitchFamily="34" charset="0"/>
                <a:cs typeface="Calibri Light" panose="020F0302020204030204" pitchFamily="34" charset="0"/>
              </a:rPr>
              <a:t>WG6: Current R&amp;D effort</a:t>
            </a:r>
            <a:endParaRPr lang="en-GB" dirty="0"/>
          </a:p>
        </p:txBody>
      </p:sp>
      <p:sp>
        <p:nvSpPr>
          <p:cNvPr id="3" name="Content Placeholder 2"/>
          <p:cNvSpPr>
            <a:spLocks noGrp="1"/>
          </p:cNvSpPr>
          <p:nvPr>
            <p:ph idx="4294967295"/>
          </p:nvPr>
        </p:nvSpPr>
        <p:spPr>
          <a:xfrm>
            <a:off x="359229" y="1384300"/>
            <a:ext cx="6908800" cy="5083175"/>
          </a:xfrm>
        </p:spPr>
        <p:txBody>
          <a:bodyPr vert="horz" lIns="91440" tIns="45720" rIns="91440" bIns="45720" rtlCol="0" anchor="t">
            <a:noAutofit/>
          </a:bodyPr>
          <a:lstStyle/>
          <a:p>
            <a:pPr marL="457200" indent="-457200" algn="just">
              <a:lnSpc>
                <a:spcPct val="100000"/>
              </a:lnSpc>
              <a:spcBef>
                <a:spcPts val="0"/>
              </a:spcBef>
              <a:buFont typeface="+mj-lt"/>
              <a:buAutoNum type="arabicPeriod"/>
            </a:pPr>
            <a:r>
              <a:rPr lang="en-US" sz="2000" b="1" dirty="0">
                <a:solidFill>
                  <a:srgbClr val="0070C0"/>
                </a:solidFill>
                <a:latin typeface="Calibri" panose="020F0502020204030204" pitchFamily="34" charset="0"/>
                <a:cs typeface="Calibri" panose="020F0502020204030204" pitchFamily="34" charset="0"/>
              </a:rPr>
              <a:t>RF stability figures achieved! </a:t>
            </a:r>
            <a:r>
              <a:rPr lang="en-US" sz="2000" dirty="0">
                <a:latin typeface="Calibri" panose="020F0502020204030204" pitchFamily="34" charset="0"/>
                <a:cs typeface="Calibri" panose="020F0502020204030204" pitchFamily="34" charset="0"/>
              </a:rPr>
              <a:t>(0.01 % amplitude and 0.01° phase) of FEL machines is more demanding, sufficient for future colliders (e.g. ILC requires 0.07 % and 0.24°). </a:t>
            </a:r>
          </a:p>
          <a:p>
            <a:pPr marL="457200" indent="-457200" algn="just">
              <a:lnSpc>
                <a:spcPct val="100000"/>
              </a:lnSpc>
              <a:spcBef>
                <a:spcPts val="0"/>
              </a:spcBef>
              <a:buFont typeface="+mj-lt"/>
              <a:buAutoNum type="arabicPeriod"/>
            </a:pPr>
            <a:r>
              <a:rPr lang="en-US" sz="2000" b="1" dirty="0">
                <a:solidFill>
                  <a:srgbClr val="0070C0"/>
                </a:solidFill>
                <a:latin typeface="Calibri"/>
                <a:cs typeface="Calibri"/>
              </a:rPr>
              <a:t>R</a:t>
            </a:r>
            <a:r>
              <a:rPr lang="en-US" sz="2000" b="1" dirty="0">
                <a:solidFill>
                  <a:srgbClr val="0070C0"/>
                </a:solidFill>
                <a:cs typeface="Calibri"/>
              </a:rPr>
              <a:t>eal-time cavity field </a:t>
            </a:r>
            <a:r>
              <a:rPr lang="en-US" sz="2000" b="1" dirty="0" err="1">
                <a:solidFill>
                  <a:srgbClr val="0070C0"/>
                </a:solidFill>
                <a:latin typeface="Calibri"/>
                <a:cs typeface="Calibri"/>
              </a:rPr>
              <a:t>stabilisation</a:t>
            </a:r>
            <a:r>
              <a:rPr lang="en-US" sz="2000" dirty="0">
                <a:latin typeface="Calibri"/>
                <a:cs typeface="Calibri"/>
              </a:rPr>
              <a:t>, with advanced </a:t>
            </a:r>
            <a:r>
              <a:rPr lang="en-US" sz="2000" b="1" dirty="0">
                <a:solidFill>
                  <a:srgbClr val="0070C0"/>
                </a:solidFill>
                <a:latin typeface="Calibri"/>
                <a:cs typeface="Calibri"/>
              </a:rPr>
              <a:t>automation</a:t>
            </a:r>
            <a:r>
              <a:rPr lang="en-US" sz="2000" dirty="0">
                <a:latin typeface="Calibri"/>
                <a:cs typeface="Calibri"/>
              </a:rPr>
              <a:t> and </a:t>
            </a:r>
            <a:r>
              <a:rPr lang="en-US" sz="2000" b="1" dirty="0" err="1">
                <a:solidFill>
                  <a:srgbClr val="0070C0"/>
                </a:solidFill>
                <a:latin typeface="Calibri"/>
                <a:cs typeface="Calibri"/>
              </a:rPr>
              <a:t>optimisation</a:t>
            </a:r>
            <a:r>
              <a:rPr lang="en-US" sz="2000" dirty="0">
                <a:latin typeface="Calibri"/>
                <a:cs typeface="Calibri"/>
              </a:rPr>
              <a:t> algorithm: high-res fast ADCs and high-performance DSPs from telecom industry,.</a:t>
            </a:r>
          </a:p>
          <a:p>
            <a:pPr marL="457200" indent="-457200" algn="just">
              <a:lnSpc>
                <a:spcPct val="100000"/>
              </a:lnSpc>
              <a:spcBef>
                <a:spcPts val="0"/>
              </a:spcBef>
              <a:buFont typeface="+mj-lt"/>
              <a:buAutoNum type="arabicPeriod"/>
            </a:pPr>
            <a:r>
              <a:rPr lang="en-US" sz="2000" b="1" dirty="0" err="1">
                <a:solidFill>
                  <a:srgbClr val="0070C0"/>
                </a:solidFill>
                <a:latin typeface="Calibri"/>
                <a:cs typeface="Calibri"/>
              </a:rPr>
              <a:t>Standardise</a:t>
            </a:r>
            <a:r>
              <a:rPr lang="en-US" sz="2000" b="1" dirty="0">
                <a:solidFill>
                  <a:srgbClr val="0070C0"/>
                </a:solidFill>
                <a:latin typeface="Calibri"/>
                <a:cs typeface="Calibri"/>
              </a:rPr>
              <a:t> LLRF system design</a:t>
            </a:r>
            <a:r>
              <a:rPr lang="en-US" sz="2000" b="1" dirty="0">
                <a:latin typeface="Calibri"/>
                <a:cs typeface="Calibri"/>
              </a:rPr>
              <a:t>: </a:t>
            </a:r>
            <a:r>
              <a:rPr lang="en-US" sz="2000" dirty="0">
                <a:latin typeface="Calibri"/>
                <a:cs typeface="Calibri"/>
              </a:rPr>
              <a:t>gain </a:t>
            </a:r>
            <a:r>
              <a:rPr lang="en-US" sz="2000" b="1" dirty="0">
                <a:latin typeface="Calibri"/>
                <a:cs typeface="Calibri"/>
              </a:rPr>
              <a:t>long-term industry support</a:t>
            </a:r>
            <a:r>
              <a:rPr lang="en-US" sz="2000" dirty="0">
                <a:latin typeface="Calibri"/>
                <a:cs typeface="Calibri"/>
              </a:rPr>
              <a:t> (</a:t>
            </a:r>
            <a:r>
              <a:rPr lang="en-US" sz="2000" b="1" dirty="0">
                <a:latin typeface="Calibri"/>
                <a:cs typeface="Calibri"/>
              </a:rPr>
              <a:t>HW/SW platforms </a:t>
            </a:r>
            <a:r>
              <a:rPr lang="en-US" sz="2000" dirty="0">
                <a:latin typeface="Calibri"/>
                <a:cs typeface="Calibri"/>
              </a:rPr>
              <a:t>like VME, ATCA to </a:t>
            </a:r>
            <a:r>
              <a:rPr lang="en-US" sz="2000" dirty="0" err="1">
                <a:latin typeface="Calibri"/>
                <a:cs typeface="Calibri"/>
              </a:rPr>
              <a:t>MicroTCA</a:t>
            </a:r>
            <a:r>
              <a:rPr lang="en-US" sz="2000" dirty="0">
                <a:latin typeface="Calibri"/>
                <a:cs typeface="Calibri"/>
              </a:rPr>
              <a:t>, System-on-Chip) and </a:t>
            </a:r>
            <a:r>
              <a:rPr lang="en-US" sz="2000" b="1" dirty="0">
                <a:latin typeface="Calibri"/>
                <a:cs typeface="Calibri"/>
              </a:rPr>
              <a:t>broaden</a:t>
            </a:r>
            <a:r>
              <a:rPr lang="en-US" sz="2000" dirty="0">
                <a:latin typeface="Calibri"/>
                <a:cs typeface="Calibri"/>
              </a:rPr>
              <a:t> scientific </a:t>
            </a:r>
            <a:r>
              <a:rPr lang="en-US" sz="2000" b="1" dirty="0">
                <a:latin typeface="Calibri"/>
                <a:cs typeface="Calibri"/>
              </a:rPr>
              <a:t>collaboration labs/industry</a:t>
            </a:r>
            <a:r>
              <a:rPr lang="en-US" sz="2000" dirty="0">
                <a:latin typeface="Calibri"/>
                <a:cs typeface="Calibri"/>
              </a:rPr>
              <a:t>, facilitating large scale projects with </a:t>
            </a:r>
            <a:r>
              <a:rPr lang="en-US" sz="2000" b="1" dirty="0">
                <a:solidFill>
                  <a:srgbClr val="0070C0"/>
                </a:solidFill>
                <a:latin typeface="Calibri"/>
                <a:cs typeface="Calibri"/>
              </a:rPr>
              <a:t>in-kind</a:t>
            </a:r>
            <a:r>
              <a:rPr lang="en-US" sz="2000" b="1" dirty="0">
                <a:latin typeface="Calibri"/>
                <a:cs typeface="Calibri"/>
              </a:rPr>
              <a:t> </a:t>
            </a:r>
            <a:r>
              <a:rPr lang="en-US" sz="2000" dirty="0">
                <a:latin typeface="Calibri"/>
                <a:cs typeface="Calibri"/>
              </a:rPr>
              <a:t>contributions (e.g. HL-LHC, ESS and PIP-II).  </a:t>
            </a:r>
          </a:p>
          <a:p>
            <a:pPr marL="457200" indent="-457200" algn="just">
              <a:lnSpc>
                <a:spcPct val="100000"/>
              </a:lnSpc>
              <a:spcBef>
                <a:spcPts val="0"/>
              </a:spcBef>
              <a:buFont typeface="+mj-lt"/>
              <a:buAutoNum type="arabicPeriod"/>
            </a:pPr>
            <a:r>
              <a:rPr lang="en-US" sz="2000" dirty="0">
                <a:latin typeface="Calibri"/>
                <a:cs typeface="Calibri"/>
              </a:rPr>
              <a:t>Improving </a:t>
            </a:r>
            <a:r>
              <a:rPr lang="en-US" sz="2000" b="1" dirty="0">
                <a:solidFill>
                  <a:srgbClr val="0070C0"/>
                </a:solidFill>
                <a:latin typeface="Calibri"/>
                <a:cs typeface="Calibri"/>
              </a:rPr>
              <a:t>availability, reliability and </a:t>
            </a:r>
            <a:r>
              <a:rPr lang="en-US" sz="2000" b="1" dirty="0">
                <a:solidFill>
                  <a:srgbClr val="0070C0"/>
                </a:solidFill>
                <a:cs typeface="Calibri"/>
              </a:rPr>
              <a:t>operability</a:t>
            </a:r>
            <a:r>
              <a:rPr lang="en-US" sz="2000" b="1" dirty="0">
                <a:cs typeface="Calibri"/>
              </a:rPr>
              <a:t> </a:t>
            </a:r>
            <a:r>
              <a:rPr lang="en-US" sz="2000" dirty="0">
                <a:cs typeface="Calibri"/>
              </a:rPr>
              <a:t>(FCC, ILC, MC, …) </a:t>
            </a:r>
            <a:r>
              <a:rPr lang="en-US" sz="2000" dirty="0">
                <a:latin typeface="Calibri"/>
                <a:cs typeface="Calibri"/>
              </a:rPr>
              <a:t>with </a:t>
            </a:r>
            <a:r>
              <a:rPr lang="en-US" sz="2000" b="1" dirty="0">
                <a:solidFill>
                  <a:srgbClr val="0070C0"/>
                </a:solidFill>
                <a:latin typeface="Calibri"/>
                <a:cs typeface="Calibri"/>
              </a:rPr>
              <a:t>many RF stations &amp; cavities </a:t>
            </a:r>
            <a:r>
              <a:rPr lang="en-US" sz="2000" dirty="0">
                <a:latin typeface="Calibri"/>
                <a:cs typeface="Calibri"/>
              </a:rPr>
              <a:t>(e.g., ILC main </a:t>
            </a:r>
            <a:r>
              <a:rPr lang="en-US" sz="2000" dirty="0" err="1">
                <a:latin typeface="Calibri"/>
                <a:cs typeface="Calibri"/>
              </a:rPr>
              <a:t>Linac</a:t>
            </a:r>
            <a:r>
              <a:rPr lang="en-US" sz="2000" dirty="0">
                <a:latin typeface="Calibri"/>
                <a:cs typeface="Calibri"/>
              </a:rPr>
              <a:t> has &gt; 560 RF stations and 14500 cavities), </a:t>
            </a:r>
            <a:r>
              <a:rPr lang="en-US" sz="2000" dirty="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dirty="0">
                <a:latin typeface="Calibri"/>
                <a:cs typeface="Calibri"/>
              </a:rPr>
              <a:t>automation and </a:t>
            </a:r>
            <a:r>
              <a:rPr lang="en-US" sz="2000" dirty="0" err="1">
                <a:latin typeface="Calibri"/>
                <a:cs typeface="Calibri"/>
              </a:rPr>
              <a:t>optimisation</a:t>
            </a:r>
            <a:r>
              <a:rPr lang="en-US" sz="2000" dirty="0">
                <a:latin typeface="Calibri"/>
                <a:cs typeface="Calibri"/>
              </a:rPr>
              <a:t> for RF system operation, e.g. </a:t>
            </a:r>
            <a:r>
              <a:rPr lang="en-US" sz="2000" b="1" dirty="0">
                <a:latin typeface="Calibri"/>
                <a:cs typeface="Calibri"/>
              </a:rPr>
              <a:t>ML algorithms</a:t>
            </a:r>
            <a:r>
              <a:rPr lang="en-US" sz="2000" dirty="0">
                <a:latin typeface="Calibri"/>
                <a:cs typeface="Calibri"/>
              </a:rPr>
              <a:t> will decrease operation/maintenance costs. </a:t>
            </a:r>
            <a:endParaRPr lang="en-US" sz="2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EBF11DD-A89F-B15C-DDF6-203FB5A1E27F}"/>
              </a:ext>
            </a:extLst>
          </p:cNvPr>
          <p:cNvPicPr>
            <a:picLocks noChangeAspect="1"/>
          </p:cNvPicPr>
          <p:nvPr/>
        </p:nvPicPr>
        <p:blipFill>
          <a:blip r:embed="rId3"/>
          <a:stretch>
            <a:fillRect/>
          </a:stretch>
        </p:blipFill>
        <p:spPr>
          <a:xfrm>
            <a:off x="4762590" y="1959587"/>
            <a:ext cx="391705" cy="341825"/>
          </a:xfrm>
          <a:prstGeom prst="rect">
            <a:avLst/>
          </a:prstGeom>
        </p:spPr>
      </p:pic>
      <p:pic>
        <p:nvPicPr>
          <p:cNvPr id="7" name="Picture 21" descr="12slot">
            <a:extLst>
              <a:ext uri="{FF2B5EF4-FFF2-40B4-BE49-F238E27FC236}">
                <a16:creationId xmlns:a16="http://schemas.microsoft.com/office/drawing/2014/main" id="{59D49A55-CFB1-0490-76A4-3FF53BC2F5D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18703" y="4363542"/>
            <a:ext cx="3269366" cy="249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4E951A8-1ABA-3C0A-F74A-11E44DE9A09E}"/>
              </a:ext>
            </a:extLst>
          </p:cNvPr>
          <p:cNvPicPr>
            <a:picLocks noChangeAspect="1"/>
          </p:cNvPicPr>
          <p:nvPr/>
        </p:nvPicPr>
        <p:blipFill>
          <a:blip r:embed="rId5"/>
          <a:stretch>
            <a:fillRect/>
          </a:stretch>
        </p:blipFill>
        <p:spPr>
          <a:xfrm>
            <a:off x="7742489" y="1264489"/>
            <a:ext cx="4168445" cy="3024473"/>
          </a:xfrm>
          <a:prstGeom prst="rect">
            <a:avLst/>
          </a:prstGeom>
        </p:spPr>
      </p:pic>
      <p:cxnSp>
        <p:nvCxnSpPr>
          <p:cNvPr id="10" name="Straight Arrow Connector 9">
            <a:extLst>
              <a:ext uri="{FF2B5EF4-FFF2-40B4-BE49-F238E27FC236}">
                <a16:creationId xmlns:a16="http://schemas.microsoft.com/office/drawing/2014/main" id="{B1453FDB-D153-2349-348C-148E5B027A05}"/>
              </a:ext>
            </a:extLst>
          </p:cNvPr>
          <p:cNvCxnSpPr>
            <a:cxnSpLocks/>
          </p:cNvCxnSpPr>
          <p:nvPr/>
        </p:nvCxnSpPr>
        <p:spPr>
          <a:xfrm flipH="1">
            <a:off x="6293562" y="2214412"/>
            <a:ext cx="1346491" cy="0"/>
          </a:xfrm>
          <a:prstGeom prst="straightConnector1">
            <a:avLst/>
          </a:prstGeom>
          <a:ln w="12700">
            <a:prstDash val="lgDash"/>
            <a:tailEnd type="oval"/>
          </a:ln>
        </p:spPr>
        <p:style>
          <a:lnRef idx="1">
            <a:schemeClr val="accent5"/>
          </a:lnRef>
          <a:fillRef idx="0">
            <a:schemeClr val="accent5"/>
          </a:fillRef>
          <a:effectRef idx="0">
            <a:schemeClr val="accent5"/>
          </a:effectRef>
          <a:fontRef idx="minor">
            <a:schemeClr val="tx1"/>
          </a:fontRef>
        </p:style>
      </p:cxnSp>
      <p:cxnSp>
        <p:nvCxnSpPr>
          <p:cNvPr id="11" name="Straight Arrow Connector 10">
            <a:extLst>
              <a:ext uri="{FF2B5EF4-FFF2-40B4-BE49-F238E27FC236}">
                <a16:creationId xmlns:a16="http://schemas.microsoft.com/office/drawing/2014/main" id="{E1E931C8-BCE2-AD37-AE4F-B06EF20D99CF}"/>
              </a:ext>
            </a:extLst>
          </p:cNvPr>
          <p:cNvCxnSpPr>
            <a:cxnSpLocks/>
          </p:cNvCxnSpPr>
          <p:nvPr/>
        </p:nvCxnSpPr>
        <p:spPr>
          <a:xfrm flipH="1">
            <a:off x="5718796" y="4662146"/>
            <a:ext cx="3196604" cy="0"/>
          </a:xfrm>
          <a:prstGeom prst="straightConnector1">
            <a:avLst/>
          </a:prstGeom>
          <a:ln w="12700">
            <a:prstDash val="lgDash"/>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11926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3B31B46-653C-A80C-FD4C-D7F84D6B1FDF}"/>
              </a:ext>
            </a:extLst>
          </p:cNvPr>
          <p:cNvSpPr>
            <a:spLocks noGrp="1"/>
          </p:cNvSpPr>
          <p:nvPr>
            <p:ph type="title"/>
          </p:nvPr>
        </p:nvSpPr>
        <p:spPr/>
        <p:txBody>
          <a:bodyPr>
            <a:normAutofit fontScale="90000"/>
          </a:bodyPr>
          <a:lstStyle/>
          <a:p>
            <a:r>
              <a:rPr lang="en-US" dirty="0">
                <a:latin typeface="Calibri Light" panose="020F0302020204030204" pitchFamily="34" charset="0"/>
                <a:cs typeface="Calibri Light" panose="020F0302020204030204" pitchFamily="34" charset="0"/>
              </a:rPr>
              <a:t>WG6: Future priority investment</a:t>
            </a:r>
            <a:endParaRPr lang="en-GB" dirty="0"/>
          </a:p>
        </p:txBody>
      </p:sp>
      <p:sp>
        <p:nvSpPr>
          <p:cNvPr id="4" name="Slide Number Placeholder 3"/>
          <p:cNvSpPr>
            <a:spLocks noGrp="1"/>
          </p:cNvSpPr>
          <p:nvPr>
            <p:ph type="sldNum" sz="quarter" idx="12"/>
          </p:nvPr>
        </p:nvSpPr>
        <p:spPr/>
        <p:txBody>
          <a:bodyPr/>
          <a:lstStyle/>
          <a:p>
            <a:fld id="{E31375A4-56A4-47D6-9801-1991572033F7}" type="slidenum">
              <a:rPr lang="en-US" smtClean="0"/>
              <a:t>22</a:t>
            </a:fld>
            <a:endParaRPr lang="en-US"/>
          </a:p>
        </p:txBody>
      </p:sp>
      <p:sp>
        <p:nvSpPr>
          <p:cNvPr id="3" name="Content Placeholder 2"/>
          <p:cNvSpPr>
            <a:spLocks noGrp="1"/>
          </p:cNvSpPr>
          <p:nvPr>
            <p:ph idx="4294967295"/>
          </p:nvPr>
        </p:nvSpPr>
        <p:spPr>
          <a:xfrm>
            <a:off x="598717" y="1507448"/>
            <a:ext cx="10515600" cy="4555897"/>
          </a:xfrm>
          <a:solidFill>
            <a:srgbClr val="FFFFCC"/>
          </a:solidFill>
        </p:spPr>
        <p:txBody>
          <a:bodyPr vert="horz" lIns="91440" tIns="45720" rIns="91440" bIns="45720" rtlCol="0" anchor="t">
            <a:noAutofit/>
          </a:bodyPr>
          <a:lstStyle/>
          <a:p>
            <a:pPr marL="457200" indent="-457200">
              <a:lnSpc>
                <a:spcPct val="100000"/>
              </a:lnSpc>
              <a:spcBef>
                <a:spcPts val="0"/>
              </a:spcBef>
              <a:buFont typeface="+mj-lt"/>
              <a:buAutoNum type="arabicPeriod"/>
            </a:pPr>
            <a:r>
              <a:rPr lang="en-US" sz="2400" b="1" dirty="0" err="1">
                <a:latin typeface="Calibri" panose="020F0502020204030204" pitchFamily="34" charset="0"/>
                <a:cs typeface="Calibri" panose="020F0502020204030204" pitchFamily="34" charset="0"/>
              </a:rPr>
              <a:t>Stabilising</a:t>
            </a:r>
            <a:r>
              <a:rPr lang="en-US" sz="2400" b="1" dirty="0">
                <a:solidFill>
                  <a:srgbClr val="0070C0"/>
                </a:solidFill>
                <a:latin typeface="Calibri" panose="020F0502020204030204" pitchFamily="34" charset="0"/>
                <a:cs typeface="Calibri" panose="020F0502020204030204" pitchFamily="34" charset="0"/>
              </a:rPr>
              <a:t> cavity </a:t>
            </a:r>
            <a:r>
              <a:rPr lang="en-US" sz="2400" b="1" dirty="0">
                <a:latin typeface="Calibri" panose="020F0502020204030204" pitchFamily="34" charset="0"/>
                <a:cs typeface="Calibri" panose="020F0502020204030204" pitchFamily="34" charset="0"/>
              </a:rPr>
              <a:t>field</a:t>
            </a:r>
            <a:r>
              <a:rPr lang="en-US" sz="2400" b="1" dirty="0">
                <a:solidFill>
                  <a:srgbClr val="0070C0"/>
                </a:solidFill>
                <a:latin typeface="Calibri" panose="020F0502020204030204" pitchFamily="34" charset="0"/>
                <a:cs typeface="Calibri" panose="020F0502020204030204" pitchFamily="34" charset="0"/>
              </a:rPr>
              <a:t> and </a:t>
            </a:r>
            <a:r>
              <a:rPr lang="en-US" sz="2400" b="1" dirty="0">
                <a:latin typeface="Calibri" panose="020F0502020204030204" pitchFamily="34" charset="0"/>
                <a:cs typeface="Calibri" panose="020F0502020204030204" pitchFamily="34" charset="0"/>
              </a:rPr>
              <a:t>minimizing electricity </a:t>
            </a:r>
            <a:r>
              <a:rPr lang="en-US" sz="2400" b="1" dirty="0">
                <a:solidFill>
                  <a:srgbClr val="0070C0"/>
                </a:solidFill>
                <a:latin typeface="Calibri" panose="020F0502020204030204" pitchFamily="34" charset="0"/>
                <a:cs typeface="Calibri" panose="020F0502020204030204" pitchFamily="34" charset="0"/>
              </a:rPr>
              <a:t>power consumption</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optimization of RF system configurations, control strategies and operational procedures (especially for SRF cavities).</a:t>
            </a:r>
          </a:p>
          <a:p>
            <a:pPr marL="457200" indent="-457200">
              <a:lnSpc>
                <a:spcPct val="100000"/>
              </a:lnSpc>
              <a:spcBef>
                <a:spcPts val="0"/>
              </a:spcBef>
              <a:buFont typeface="+mj-lt"/>
              <a:buAutoNum type="arabicPeriod"/>
            </a:pPr>
            <a:r>
              <a:rPr lang="en-US" sz="2400" b="1" dirty="0" err="1">
                <a:solidFill>
                  <a:srgbClr val="0070C0"/>
                </a:solidFill>
                <a:latin typeface="Calibri"/>
                <a:cs typeface="Calibri"/>
              </a:rPr>
              <a:t>Standardise</a:t>
            </a:r>
            <a:r>
              <a:rPr lang="en-US" sz="2400" b="1" dirty="0">
                <a:solidFill>
                  <a:srgbClr val="0070C0"/>
                </a:solidFill>
                <a:latin typeface="Calibri"/>
                <a:cs typeface="Calibri"/>
              </a:rPr>
              <a:t> to streamline</a:t>
            </a:r>
            <a:r>
              <a:rPr lang="en-US" sz="2400" b="1" dirty="0">
                <a:latin typeface="Calibri"/>
                <a:cs typeface="Calibri"/>
              </a:rPr>
              <a:t>: </a:t>
            </a:r>
            <a:r>
              <a:rPr lang="en-US" sz="2400" dirty="0">
                <a:latin typeface="Calibri"/>
                <a:cs typeface="Calibri"/>
              </a:rPr>
              <a:t>to unify R&amp;D activities on various subsystems, to avoid duplications, to attract active involvement from industry:</a:t>
            </a:r>
          </a:p>
          <a:p>
            <a:pPr marL="893763" indent="-441325">
              <a:lnSpc>
                <a:spcPct val="100000"/>
              </a:lnSpc>
              <a:spcBef>
                <a:spcPts val="0"/>
              </a:spcBef>
              <a:buFont typeface="Wingdings" panose="05000000000000000000" pitchFamily="2" charset="2"/>
              <a:buChar char="ü"/>
            </a:pPr>
            <a:r>
              <a:rPr lang="en-US" sz="2000" dirty="0">
                <a:latin typeface="Calibri"/>
                <a:cs typeface="Calibri"/>
              </a:rPr>
              <a:t>Simplify system integration, faster prototyping, modular design, promoting better integration with industrial R&amp;D: </a:t>
            </a:r>
            <a:r>
              <a:rPr lang="en-US" sz="2000" b="1" dirty="0" err="1">
                <a:solidFill>
                  <a:srgbClr val="0070C0"/>
                </a:solidFill>
                <a:latin typeface="Calibri"/>
                <a:cs typeface="Calibri"/>
              </a:rPr>
              <a:t>standardised</a:t>
            </a:r>
            <a:r>
              <a:rPr lang="en-US" sz="2000" b="1" dirty="0">
                <a:solidFill>
                  <a:srgbClr val="0070C0"/>
                </a:solidFill>
                <a:latin typeface="Calibri"/>
                <a:cs typeface="Calibri"/>
              </a:rPr>
              <a:t> hardware/software architecture &amp; platforms</a:t>
            </a:r>
            <a:r>
              <a:rPr lang="en-US" sz="2000" dirty="0">
                <a:solidFill>
                  <a:srgbClr val="0070C0"/>
                </a:solidFill>
                <a:latin typeface="Calibri"/>
                <a:cs typeface="Calibri"/>
              </a:rPr>
              <a:t> </a:t>
            </a:r>
            <a:r>
              <a:rPr lang="en-US" sz="2000" dirty="0">
                <a:latin typeface="Calibri"/>
                <a:cs typeface="Calibri"/>
              </a:rPr>
              <a:t>(e.g. the Eu-XFEL </a:t>
            </a:r>
            <a:r>
              <a:rPr lang="en-US" sz="2000" dirty="0">
                <a:latin typeface="Calibri"/>
                <a:cs typeface="Calibri"/>
                <a:sym typeface="Symbol" panose="05050102010706020507" pitchFamily="18" charset="2"/>
              </a:rPr>
              <a:t></a:t>
            </a:r>
            <a:r>
              <a:rPr lang="en-US" sz="2000" dirty="0">
                <a:latin typeface="Calibri"/>
                <a:cs typeface="Calibri"/>
              </a:rPr>
              <a:t>TCA.4 as standard platform).</a:t>
            </a:r>
          </a:p>
          <a:p>
            <a:pPr marL="893763" indent="-441325">
              <a:lnSpc>
                <a:spcPct val="100000"/>
              </a:lnSpc>
              <a:spcBef>
                <a:spcPts val="0"/>
              </a:spcBef>
              <a:buFont typeface="Wingdings" panose="05000000000000000000" pitchFamily="2" charset="2"/>
              <a:buChar char="ü"/>
            </a:pPr>
            <a:r>
              <a:rPr lang="en-US" sz="2000" dirty="0" err="1">
                <a:latin typeface="Calibri"/>
                <a:cs typeface="Calibri"/>
              </a:rPr>
              <a:t>S</a:t>
            </a:r>
            <a:r>
              <a:rPr lang="en-US" sz="2000" dirty="0" err="1">
                <a:latin typeface="Calibri" panose="020F0502020204030204" pitchFamily="34" charset="0"/>
                <a:cs typeface="Calibri" panose="020F0502020204030204" pitchFamily="34" charset="0"/>
              </a:rPr>
              <a:t>tandardised</a:t>
            </a:r>
            <a:r>
              <a:rPr lang="en-US" sz="2000" dirty="0">
                <a:latin typeface="Calibri" panose="020F0502020204030204" pitchFamily="34" charset="0"/>
                <a:cs typeface="Calibri" panose="020F0502020204030204" pitchFamily="34" charset="0"/>
              </a:rPr>
              <a:t> software/firmware libraries for sharing knowledge for worldwide LLRF community, avoid duplicated development, enabling fast prototyping and encourage collaboration.</a:t>
            </a:r>
          </a:p>
          <a:p>
            <a:pPr marL="457200" indent="-457200">
              <a:lnSpc>
                <a:spcPct val="100000"/>
              </a:lnSpc>
              <a:spcBef>
                <a:spcPts val="0"/>
              </a:spcBef>
              <a:buFont typeface="+mj-lt"/>
              <a:buAutoNum type="arabicPeriod" startAt="3"/>
            </a:pPr>
            <a:r>
              <a:rPr lang="en-US" sz="2400" dirty="0">
                <a:latin typeface="Calibri" panose="020F0502020204030204" pitchFamily="34" charset="0"/>
                <a:cs typeface="Calibri" panose="020F0502020204030204" pitchFamily="34" charset="0"/>
              </a:rPr>
              <a:t>Continuous development of </a:t>
            </a:r>
            <a:r>
              <a:rPr lang="en-US" sz="2400" b="1" dirty="0">
                <a:solidFill>
                  <a:srgbClr val="0070C0"/>
                </a:solidFill>
                <a:latin typeface="Calibri" panose="020F0502020204030204" pitchFamily="34" charset="0"/>
                <a:cs typeface="Calibri" panose="020F0502020204030204" pitchFamily="34" charset="0"/>
              </a:rPr>
              <a:t>automation &amp; optimization algorithms </a:t>
            </a:r>
            <a:r>
              <a:rPr lang="en-US" sz="2400" dirty="0">
                <a:latin typeface="Calibri" panose="020F0502020204030204" pitchFamily="34" charset="0"/>
                <a:cs typeface="Calibri" panose="020F0502020204030204" pitchFamily="34" charset="0"/>
              </a:rPr>
              <a:t>(e.g. machine learning) to successfully operate RF systems of future colliders.</a:t>
            </a:r>
          </a:p>
          <a:p>
            <a:pPr marL="0" indent="0" algn="ctr">
              <a:lnSpc>
                <a:spcPct val="100000"/>
              </a:lnSpc>
              <a:spcBef>
                <a:spcPts val="0"/>
              </a:spcBef>
              <a:buNone/>
            </a:pPr>
            <a:endParaRPr lang="en-US" sz="1100" b="1" i="1" dirty="0">
              <a:solidFill>
                <a:srgbClr val="C00000"/>
              </a:solidFill>
              <a:latin typeface="Calibri" panose="020F0502020204030204" pitchFamily="34" charset="0"/>
              <a:cs typeface="Calibri" panose="020F0502020204030204" pitchFamily="34" charset="0"/>
            </a:endParaRPr>
          </a:p>
          <a:p>
            <a:pPr marL="0" indent="0" algn="ctr">
              <a:lnSpc>
                <a:spcPct val="100000"/>
              </a:lnSpc>
              <a:spcBef>
                <a:spcPts val="0"/>
              </a:spcBef>
              <a:buNone/>
            </a:pPr>
            <a:r>
              <a:rPr lang="en-US" sz="2400" b="1" i="1" dirty="0">
                <a:solidFill>
                  <a:srgbClr val="C00000"/>
                </a:solidFill>
                <a:latin typeface="Calibri" panose="020F0502020204030204" pitchFamily="34" charset="0"/>
                <a:cs typeface="Calibri" panose="020F0502020204030204" pitchFamily="34" charset="0"/>
              </a:rPr>
              <a:t>Most developments are also beneficial to accelerators beyond colliders; therefore a world-wide collaboration is encouraged. </a:t>
            </a:r>
          </a:p>
        </p:txBody>
      </p:sp>
      <p:sp>
        <p:nvSpPr>
          <p:cNvPr id="5" name="TextBox 4">
            <a:extLst>
              <a:ext uri="{FF2B5EF4-FFF2-40B4-BE49-F238E27FC236}">
                <a16:creationId xmlns:a16="http://schemas.microsoft.com/office/drawing/2014/main" id="{89699210-0B70-EB23-D3D4-E7B2E3CF3C68}"/>
              </a:ext>
            </a:extLst>
          </p:cNvPr>
          <p:cNvSpPr txBox="1"/>
          <p:nvPr/>
        </p:nvSpPr>
        <p:spPr>
          <a:xfrm>
            <a:off x="3487567" y="1052096"/>
            <a:ext cx="4737900" cy="461665"/>
          </a:xfrm>
          <a:prstGeom prst="rect">
            <a:avLst/>
          </a:prstGeom>
          <a:noFill/>
        </p:spPr>
        <p:txBody>
          <a:bodyPr wrap="none" rtlCol="0">
            <a:spAutoFit/>
          </a:bodyPr>
          <a:lstStyle/>
          <a:p>
            <a:r>
              <a:rPr lang="it-IT" sz="2400" b="1" dirty="0">
                <a:solidFill>
                  <a:srgbClr val="C00000"/>
                </a:solidFill>
              </a:rPr>
              <a:t>HINTS FOR THE FUNDING AGENCIES</a:t>
            </a:r>
          </a:p>
        </p:txBody>
      </p:sp>
    </p:spTree>
    <p:extLst>
      <p:ext uri="{BB962C8B-B14F-4D97-AF65-F5344CB8AC3E}">
        <p14:creationId xmlns:p14="http://schemas.microsoft.com/office/powerpoint/2010/main" val="2939237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52F04C-F3FE-0DCA-5B6F-DE45E7CFE85A}"/>
              </a:ext>
            </a:extLst>
          </p:cNvPr>
          <p:cNvSpPr>
            <a:spLocks noGrp="1"/>
          </p:cNvSpPr>
          <p:nvPr>
            <p:ph type="title"/>
          </p:nvPr>
        </p:nvSpPr>
        <p:spPr/>
        <p:txBody>
          <a:bodyPr>
            <a:normAutofit fontScale="90000"/>
          </a:bodyPr>
          <a:lstStyle/>
          <a:p>
            <a:r>
              <a:rPr lang="it-IT" dirty="0"/>
              <a:t>In summary</a:t>
            </a:r>
          </a:p>
        </p:txBody>
      </p:sp>
      <p:sp>
        <p:nvSpPr>
          <p:cNvPr id="7" name="Content Placeholder 6">
            <a:extLst>
              <a:ext uri="{FF2B5EF4-FFF2-40B4-BE49-F238E27FC236}">
                <a16:creationId xmlns:a16="http://schemas.microsoft.com/office/drawing/2014/main" id="{1532C99C-D259-B573-55BA-E1697A1F69F5}"/>
              </a:ext>
            </a:extLst>
          </p:cNvPr>
          <p:cNvSpPr>
            <a:spLocks noGrp="1"/>
          </p:cNvSpPr>
          <p:nvPr>
            <p:ph sz="half" idx="2"/>
          </p:nvPr>
        </p:nvSpPr>
        <p:spPr>
          <a:xfrm>
            <a:off x="5909310" y="1246810"/>
            <a:ext cx="5817870" cy="5360669"/>
          </a:xfrm>
        </p:spPr>
        <p:txBody>
          <a:bodyPr>
            <a:normAutofit fontScale="85000" lnSpcReduction="20000"/>
          </a:bodyPr>
          <a:lstStyle/>
          <a:p>
            <a:pPr>
              <a:lnSpc>
                <a:spcPct val="110000"/>
              </a:lnSpc>
              <a:spcBef>
                <a:spcPts val="0"/>
              </a:spcBef>
            </a:pPr>
            <a:r>
              <a:rPr lang="it-IT" b="1" dirty="0">
                <a:solidFill>
                  <a:srgbClr val="C00000"/>
                </a:solidFill>
              </a:rPr>
              <a:t>Priority routes </a:t>
            </a:r>
            <a:r>
              <a:rPr lang="it-IT" dirty="0"/>
              <a:t>in all areas of RF development are clearly identified, as presented here.</a:t>
            </a:r>
          </a:p>
          <a:p>
            <a:pPr marL="0" indent="0">
              <a:lnSpc>
                <a:spcPct val="110000"/>
              </a:lnSpc>
              <a:spcBef>
                <a:spcPts val="0"/>
              </a:spcBef>
              <a:buNone/>
            </a:pPr>
            <a:endParaRPr lang="it-IT" dirty="0"/>
          </a:p>
          <a:p>
            <a:pPr>
              <a:lnSpc>
                <a:spcPct val="110000"/>
              </a:lnSpc>
              <a:spcBef>
                <a:spcPts val="0"/>
              </a:spcBef>
            </a:pPr>
            <a:r>
              <a:rPr lang="it-IT" dirty="0"/>
              <a:t>European </a:t>
            </a:r>
            <a:r>
              <a:rPr lang="it-IT" b="1" dirty="0">
                <a:solidFill>
                  <a:srgbClr val="C00000"/>
                </a:solidFill>
              </a:rPr>
              <a:t>R&amp;D communities are being coordinated</a:t>
            </a:r>
            <a:r>
              <a:rPr lang="it-IT" b="1" dirty="0"/>
              <a:t> </a:t>
            </a:r>
            <a:r>
              <a:rPr lang="it-IT" dirty="0"/>
              <a:t>to make the R&amp;D progress more effective.  </a:t>
            </a:r>
          </a:p>
          <a:p>
            <a:pPr>
              <a:lnSpc>
                <a:spcPct val="110000"/>
              </a:lnSpc>
              <a:spcBef>
                <a:spcPts val="0"/>
              </a:spcBef>
            </a:pPr>
            <a:endParaRPr lang="it-IT" dirty="0"/>
          </a:p>
          <a:p>
            <a:pPr>
              <a:lnSpc>
                <a:spcPct val="110000"/>
              </a:lnSpc>
              <a:spcBef>
                <a:spcPts val="0"/>
              </a:spcBef>
            </a:pPr>
            <a:r>
              <a:rPr lang="it-IT" dirty="0"/>
              <a:t>The outcome shall be </a:t>
            </a:r>
            <a:r>
              <a:rPr lang="it-IT" b="1" dirty="0">
                <a:solidFill>
                  <a:srgbClr val="C00000"/>
                </a:solidFill>
              </a:rPr>
              <a:t>analysed</a:t>
            </a:r>
            <a:r>
              <a:rPr lang="it-IT" dirty="0"/>
              <a:t> and then translated into suggested </a:t>
            </a:r>
            <a:r>
              <a:rPr lang="it-IT" b="1" dirty="0">
                <a:solidFill>
                  <a:srgbClr val="C00000"/>
                </a:solidFill>
              </a:rPr>
              <a:t>strategic actions </a:t>
            </a:r>
            <a:r>
              <a:rPr lang="it-IT" dirty="0"/>
              <a:t>and</a:t>
            </a:r>
            <a:r>
              <a:rPr lang="it-IT" b="1" dirty="0">
                <a:solidFill>
                  <a:srgbClr val="C00000"/>
                </a:solidFill>
              </a:rPr>
              <a:t> deliverables </a:t>
            </a:r>
            <a:r>
              <a:rPr lang="it-IT" dirty="0"/>
              <a:t>(Fall 2023).</a:t>
            </a:r>
          </a:p>
          <a:p>
            <a:pPr marL="0" indent="0">
              <a:lnSpc>
                <a:spcPct val="110000"/>
              </a:lnSpc>
              <a:spcBef>
                <a:spcPts val="0"/>
              </a:spcBef>
              <a:buNone/>
            </a:pPr>
            <a:endParaRPr lang="it-IT" b="1" dirty="0">
              <a:solidFill>
                <a:srgbClr val="C00000"/>
              </a:solidFill>
            </a:endParaRPr>
          </a:p>
          <a:p>
            <a:pPr>
              <a:lnSpc>
                <a:spcPct val="110000"/>
              </a:lnSpc>
              <a:spcBef>
                <a:spcPts val="0"/>
              </a:spcBef>
            </a:pPr>
            <a:r>
              <a:rPr lang="it-IT" dirty="0"/>
              <a:t>The process shall be </a:t>
            </a:r>
            <a:r>
              <a:rPr lang="it-IT" b="1" dirty="0">
                <a:solidFill>
                  <a:srgbClr val="C00000"/>
                </a:solidFill>
              </a:rPr>
              <a:t>updated at regular intervals </a:t>
            </a:r>
            <a:r>
              <a:rPr lang="it-IT" dirty="0"/>
              <a:t>and reported to LDG, up until the next ESPP update exercise.</a:t>
            </a:r>
          </a:p>
        </p:txBody>
      </p:sp>
      <p:pic>
        <p:nvPicPr>
          <p:cNvPr id="2" name="Picture 1">
            <a:extLst>
              <a:ext uri="{FF2B5EF4-FFF2-40B4-BE49-F238E27FC236}">
                <a16:creationId xmlns:a16="http://schemas.microsoft.com/office/drawing/2014/main" id="{656C6DBD-9A9C-2F99-D441-6A77777FAB22}"/>
              </a:ext>
            </a:extLst>
          </p:cNvPr>
          <p:cNvPicPr>
            <a:picLocks noChangeAspect="1"/>
          </p:cNvPicPr>
          <p:nvPr/>
        </p:nvPicPr>
        <p:blipFill>
          <a:blip r:embed="rId3"/>
          <a:stretch>
            <a:fillRect/>
          </a:stretch>
        </p:blipFill>
        <p:spPr>
          <a:xfrm>
            <a:off x="464820" y="1818542"/>
            <a:ext cx="5182049" cy="3712786"/>
          </a:xfrm>
          <a:prstGeom prst="rect">
            <a:avLst/>
          </a:prstGeom>
        </p:spPr>
      </p:pic>
    </p:spTree>
    <p:extLst>
      <p:ext uri="{BB962C8B-B14F-4D97-AF65-F5344CB8AC3E}">
        <p14:creationId xmlns:p14="http://schemas.microsoft.com/office/powerpoint/2010/main" val="1363793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644177-B38B-F74A-BE96-3BDAEB20AEC0}"/>
              </a:ext>
            </a:extLst>
          </p:cNvPr>
          <p:cNvSpPr>
            <a:spLocks noGrp="1"/>
          </p:cNvSpPr>
          <p:nvPr>
            <p:ph type="title"/>
          </p:nvPr>
        </p:nvSpPr>
        <p:spPr>
          <a:xfrm>
            <a:off x="265187" y="250521"/>
            <a:ext cx="11515725" cy="626301"/>
          </a:xfrm>
        </p:spPr>
        <p:txBody>
          <a:bodyPr>
            <a:normAutofit fontScale="90000"/>
          </a:bodyPr>
          <a:lstStyle/>
          <a:p>
            <a:r>
              <a:rPr lang="it-IT" dirty="0">
                <a:solidFill>
                  <a:srgbClr val="FF0000"/>
                </a:solidFill>
              </a:rPr>
              <a:t>Progress/plan</a:t>
            </a:r>
            <a:r>
              <a:rPr lang="it-IT" dirty="0"/>
              <a:t> of the LDG RF Implementation Panel</a:t>
            </a:r>
            <a:endParaRPr lang="en-GB" dirty="0"/>
          </a:p>
        </p:txBody>
      </p:sp>
      <p:sp>
        <p:nvSpPr>
          <p:cNvPr id="3" name="Content Placeholder 2">
            <a:extLst>
              <a:ext uri="{FF2B5EF4-FFF2-40B4-BE49-F238E27FC236}">
                <a16:creationId xmlns:a16="http://schemas.microsoft.com/office/drawing/2014/main" id="{89743997-5FFD-A701-3E80-37E6CDF97B54}"/>
              </a:ext>
            </a:extLst>
          </p:cNvPr>
          <p:cNvSpPr>
            <a:spLocks noGrp="1"/>
          </p:cNvSpPr>
          <p:nvPr>
            <p:ph sz="half" idx="4294967295"/>
          </p:nvPr>
        </p:nvSpPr>
        <p:spPr>
          <a:xfrm>
            <a:off x="338137" y="1075216"/>
            <a:ext cx="11515725" cy="5662467"/>
          </a:xfrm>
        </p:spPr>
        <p:txBody>
          <a:bodyPr>
            <a:noAutofit/>
          </a:bodyPr>
          <a:lstStyle/>
          <a:p>
            <a:pPr marL="0" indent="0">
              <a:lnSpc>
                <a:spcPct val="100000"/>
              </a:lnSpc>
              <a:spcBef>
                <a:spcPts val="0"/>
              </a:spcBef>
              <a:buNone/>
            </a:pPr>
            <a:r>
              <a:rPr lang="it-IT" sz="1900" b="1" dirty="0"/>
              <a:t>From the RF Roadmap </a:t>
            </a:r>
            <a:r>
              <a:rPr lang="it-IT" sz="1900" b="1" dirty="0">
                <a:solidFill>
                  <a:srgbClr val="FF0000"/>
                </a:solidFill>
              </a:rPr>
              <a:t>(Nov22 – Mar23)</a:t>
            </a:r>
            <a:r>
              <a:rPr lang="it-IT" sz="1900" dirty="0">
                <a:solidFill>
                  <a:srgbClr val="FF0000"/>
                </a:solidFill>
              </a:rPr>
              <a:t>: </a:t>
            </a:r>
          </a:p>
          <a:p>
            <a:pPr>
              <a:lnSpc>
                <a:spcPct val="100000"/>
              </a:lnSpc>
              <a:spcBef>
                <a:spcPts val="0"/>
              </a:spcBef>
            </a:pPr>
            <a:r>
              <a:rPr lang="it-IT" sz="1900" dirty="0"/>
              <a:t>update future accelerator needs and RF goals, special attention to sustainability (Nov22 – Mar23)</a:t>
            </a:r>
          </a:p>
          <a:p>
            <a:pPr marL="0" indent="0">
              <a:lnSpc>
                <a:spcPct val="100000"/>
              </a:lnSpc>
              <a:spcBef>
                <a:spcPts val="0"/>
              </a:spcBef>
              <a:buNone/>
            </a:pPr>
            <a:r>
              <a:rPr lang="it-IT" sz="1900" b="1" dirty="0"/>
              <a:t>Consult national teams </a:t>
            </a:r>
            <a:r>
              <a:rPr lang="it-IT" sz="1900" b="1" dirty="0">
                <a:solidFill>
                  <a:srgbClr val="FF0000"/>
                </a:solidFill>
              </a:rPr>
              <a:t>(Apr23 – Oct23):</a:t>
            </a:r>
          </a:p>
          <a:p>
            <a:pPr>
              <a:lnSpc>
                <a:spcPct val="100000"/>
              </a:lnSpc>
              <a:spcBef>
                <a:spcPts val="0"/>
              </a:spcBef>
            </a:pPr>
            <a:r>
              <a:rPr lang="it-IT" sz="1900" dirty="0"/>
              <a:t>through ad-hoc surveys, at workshops, town meetings etc</a:t>
            </a:r>
          </a:p>
          <a:p>
            <a:pPr>
              <a:lnSpc>
                <a:spcPct val="100000"/>
              </a:lnSpc>
              <a:spcBef>
                <a:spcPts val="0"/>
              </a:spcBef>
            </a:pPr>
            <a:r>
              <a:rPr lang="it-IT" sz="1900" dirty="0"/>
              <a:t>Follow-up technical progress</a:t>
            </a:r>
          </a:p>
          <a:p>
            <a:pPr>
              <a:lnSpc>
                <a:spcPct val="100000"/>
              </a:lnSpc>
              <a:spcBef>
                <a:spcPts val="0"/>
              </a:spcBef>
            </a:pPr>
            <a:r>
              <a:rPr lang="it-IT" sz="1900" dirty="0"/>
              <a:t>Pinpoint weak areas, duplications, needed infrastructures, funds, personnel</a:t>
            </a:r>
          </a:p>
          <a:p>
            <a:pPr marL="0" indent="0">
              <a:lnSpc>
                <a:spcPct val="100000"/>
              </a:lnSpc>
              <a:spcBef>
                <a:spcPts val="0"/>
              </a:spcBef>
              <a:buNone/>
            </a:pPr>
            <a:r>
              <a:rPr lang="en-US" sz="1900" b="1" dirty="0"/>
              <a:t>Demonstrate RF improvements and impact on regular basis </a:t>
            </a:r>
            <a:r>
              <a:rPr lang="en-US" sz="1900" b="1" dirty="0">
                <a:solidFill>
                  <a:srgbClr val="FF0000"/>
                </a:solidFill>
              </a:rPr>
              <a:t>(from Apr23):</a:t>
            </a:r>
          </a:p>
          <a:p>
            <a:pPr>
              <a:lnSpc>
                <a:spcPct val="100000"/>
              </a:lnSpc>
              <a:spcBef>
                <a:spcPts val="0"/>
              </a:spcBef>
            </a:pPr>
            <a:r>
              <a:rPr lang="en-US" sz="1900" dirty="0"/>
              <a:t>to LDG and accelerator community</a:t>
            </a:r>
          </a:p>
          <a:p>
            <a:pPr marL="450850" indent="-185738">
              <a:lnSpc>
                <a:spcPct val="100000"/>
              </a:lnSpc>
              <a:spcBef>
                <a:spcPts val="0"/>
              </a:spcBef>
              <a:buFont typeface="Wingdings" panose="05000000000000000000" pitchFamily="2" charset="2"/>
              <a:buChar char="ü"/>
            </a:pPr>
            <a:r>
              <a:rPr lang="en-US" sz="1900" dirty="0"/>
              <a:t>at conferences, workshops, reviews; </a:t>
            </a:r>
          </a:p>
          <a:p>
            <a:pPr marL="450850" indent="-185738">
              <a:lnSpc>
                <a:spcPct val="100000"/>
              </a:lnSpc>
              <a:spcBef>
                <a:spcPts val="0"/>
              </a:spcBef>
              <a:buFont typeface="Wingdings" panose="05000000000000000000" pitchFamily="2" charset="2"/>
              <a:buChar char="ü"/>
            </a:pPr>
            <a:r>
              <a:rPr lang="en-US" sz="1900" dirty="0"/>
              <a:t>at forums, town meetings; to CERN SPC and Council</a:t>
            </a:r>
          </a:p>
          <a:p>
            <a:pPr marL="450850" indent="-185738">
              <a:lnSpc>
                <a:spcPct val="100000"/>
              </a:lnSpc>
              <a:spcBef>
                <a:spcPts val="0"/>
              </a:spcBef>
              <a:buFont typeface="Wingdings" panose="05000000000000000000" pitchFamily="2" charset="2"/>
              <a:buChar char="ü"/>
            </a:pPr>
            <a:r>
              <a:rPr lang="en-US" sz="1900" dirty="0"/>
              <a:t>on websites, social media, brochure, through impact studies, through slide decks.</a:t>
            </a:r>
          </a:p>
          <a:p>
            <a:pPr marL="0" indent="0">
              <a:lnSpc>
                <a:spcPct val="100000"/>
              </a:lnSpc>
              <a:spcBef>
                <a:spcPts val="0"/>
              </a:spcBef>
              <a:buNone/>
            </a:pPr>
            <a:r>
              <a:rPr lang="en-US" sz="1900" b="1" dirty="0"/>
              <a:t>Strengthen or develop existing, new communities </a:t>
            </a:r>
            <a:r>
              <a:rPr lang="en-US" sz="1900" b="1" dirty="0">
                <a:solidFill>
                  <a:srgbClr val="FF0000"/>
                </a:solidFill>
              </a:rPr>
              <a:t>(from Nov23):</a:t>
            </a:r>
          </a:p>
          <a:p>
            <a:pPr>
              <a:lnSpc>
                <a:spcPct val="100000"/>
              </a:lnSpc>
              <a:spcBef>
                <a:spcPts val="0"/>
              </a:spcBef>
            </a:pPr>
            <a:r>
              <a:rPr lang="en-US" sz="1900" dirty="0"/>
              <a:t>to address specific performance requirements</a:t>
            </a:r>
          </a:p>
          <a:p>
            <a:pPr marL="0" indent="0">
              <a:lnSpc>
                <a:spcPct val="100000"/>
              </a:lnSpc>
              <a:spcBef>
                <a:spcPts val="0"/>
              </a:spcBef>
              <a:buNone/>
            </a:pPr>
            <a:r>
              <a:rPr lang="it-IT" sz="1900" b="1" dirty="0"/>
              <a:t>Explore funding routes:</a:t>
            </a:r>
          </a:p>
          <a:p>
            <a:pPr>
              <a:lnSpc>
                <a:spcPct val="100000"/>
              </a:lnSpc>
              <a:spcBef>
                <a:spcPts val="0"/>
              </a:spcBef>
            </a:pPr>
            <a:r>
              <a:rPr lang="it-IT" sz="1900" dirty="0"/>
              <a:t>National, EU (e.g follow-up of I.FAST); project-related, R&amp;D-activities</a:t>
            </a:r>
            <a:endParaRPr lang="en-US" sz="1900" dirty="0"/>
          </a:p>
          <a:p>
            <a:pPr marL="0" indent="0">
              <a:lnSpc>
                <a:spcPct val="100000"/>
              </a:lnSpc>
              <a:spcBef>
                <a:spcPts val="0"/>
              </a:spcBef>
              <a:buNone/>
            </a:pPr>
            <a:r>
              <a:rPr lang="it-IT" sz="1900" b="1" dirty="0"/>
              <a:t>Coordinate with ERL and MC panel and international efforts </a:t>
            </a:r>
            <a:r>
              <a:rPr lang="it-IT" sz="1900" b="1" dirty="0">
                <a:solidFill>
                  <a:srgbClr val="FF0000"/>
                </a:solidFill>
              </a:rPr>
              <a:t>(from Apr23):</a:t>
            </a:r>
          </a:p>
          <a:p>
            <a:pPr>
              <a:lnSpc>
                <a:spcPct val="100000"/>
              </a:lnSpc>
              <a:spcBef>
                <a:spcPts val="0"/>
              </a:spcBef>
            </a:pPr>
            <a:r>
              <a:rPr lang="it-IT" sz="1900" dirty="0"/>
              <a:t>ERL - Integrated into the Horizon Europe - Innovative Sustainable Accelerator Systems (iSAS) proposal.</a:t>
            </a:r>
          </a:p>
          <a:p>
            <a:pPr>
              <a:lnSpc>
                <a:spcPct val="100000"/>
              </a:lnSpc>
              <a:spcBef>
                <a:spcPts val="0"/>
              </a:spcBef>
            </a:pPr>
            <a:r>
              <a:rPr lang="it-IT" sz="1900" dirty="0"/>
              <a:t>MC - Focus on infrastructure for RF breakdown studies </a:t>
            </a:r>
            <a:r>
              <a:rPr lang="en-US" sz="1900" dirty="0"/>
              <a:t>under strong magnetic field (WG4, WG5)</a:t>
            </a:r>
          </a:p>
          <a:p>
            <a:pPr>
              <a:lnSpc>
                <a:spcPct val="100000"/>
              </a:lnSpc>
              <a:spcBef>
                <a:spcPts val="0"/>
              </a:spcBef>
            </a:pPr>
            <a:r>
              <a:rPr lang="en-US" sz="1900" dirty="0"/>
              <a:t>Snowmass-P5, EIC</a:t>
            </a:r>
            <a:endParaRPr lang="it-IT" sz="1900" dirty="0"/>
          </a:p>
          <a:p>
            <a:pPr marL="314325" indent="0">
              <a:lnSpc>
                <a:spcPct val="100000"/>
              </a:lnSpc>
              <a:spcBef>
                <a:spcPts val="0"/>
              </a:spcBef>
              <a:buNone/>
            </a:pPr>
            <a:endParaRPr lang="en-US" sz="1900" dirty="0"/>
          </a:p>
          <a:p>
            <a:pPr>
              <a:lnSpc>
                <a:spcPct val="100000"/>
              </a:lnSpc>
              <a:spcBef>
                <a:spcPts val="0"/>
              </a:spcBef>
            </a:pPr>
            <a:endParaRPr lang="it-IT" sz="1900" dirty="0"/>
          </a:p>
        </p:txBody>
      </p:sp>
    </p:spTree>
    <p:extLst>
      <p:ext uri="{BB962C8B-B14F-4D97-AF65-F5344CB8AC3E}">
        <p14:creationId xmlns:p14="http://schemas.microsoft.com/office/powerpoint/2010/main" val="4159083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193966-A150-4BDE-63B0-686F88144B59}"/>
              </a:ext>
            </a:extLst>
          </p:cNvPr>
          <p:cNvPicPr>
            <a:picLocks noChangeAspect="1"/>
          </p:cNvPicPr>
          <p:nvPr/>
        </p:nvPicPr>
        <p:blipFill>
          <a:blip r:embed="rId2"/>
          <a:stretch>
            <a:fillRect/>
          </a:stretch>
        </p:blipFill>
        <p:spPr>
          <a:xfrm>
            <a:off x="241074" y="2384420"/>
            <a:ext cx="5182049" cy="3712786"/>
          </a:xfrm>
          <a:prstGeom prst="rect">
            <a:avLst/>
          </a:prstGeom>
        </p:spPr>
      </p:pic>
      <p:sp>
        <p:nvSpPr>
          <p:cNvPr id="6" name="Title 5">
            <a:extLst>
              <a:ext uri="{FF2B5EF4-FFF2-40B4-BE49-F238E27FC236}">
                <a16:creationId xmlns:a16="http://schemas.microsoft.com/office/drawing/2014/main" id="{E8ABB8A2-0FF9-A0D9-DA75-8ADBC702DDE1}"/>
              </a:ext>
            </a:extLst>
          </p:cNvPr>
          <p:cNvSpPr>
            <a:spLocks noGrp="1"/>
          </p:cNvSpPr>
          <p:nvPr>
            <p:ph type="title"/>
          </p:nvPr>
        </p:nvSpPr>
        <p:spPr>
          <a:xfrm>
            <a:off x="1010652" y="250521"/>
            <a:ext cx="8678857" cy="626301"/>
          </a:xfrm>
        </p:spPr>
        <p:txBody>
          <a:bodyPr>
            <a:normAutofit fontScale="90000"/>
          </a:bodyPr>
          <a:lstStyle/>
          <a:p>
            <a:r>
              <a:rPr lang="it-IT" dirty="0"/>
              <a:t>Outline</a:t>
            </a:r>
            <a:endParaRPr lang="en-GB" dirty="0"/>
          </a:p>
        </p:txBody>
      </p:sp>
      <p:sp>
        <p:nvSpPr>
          <p:cNvPr id="4" name="Content Placeholder 3">
            <a:extLst>
              <a:ext uri="{FF2B5EF4-FFF2-40B4-BE49-F238E27FC236}">
                <a16:creationId xmlns:a16="http://schemas.microsoft.com/office/drawing/2014/main" id="{44258D15-B5B3-E673-602B-D98418E3ECF9}"/>
              </a:ext>
            </a:extLst>
          </p:cNvPr>
          <p:cNvSpPr>
            <a:spLocks noGrp="1"/>
          </p:cNvSpPr>
          <p:nvPr>
            <p:ph sz="half" idx="4294967295"/>
          </p:nvPr>
        </p:nvSpPr>
        <p:spPr>
          <a:xfrm>
            <a:off x="654050" y="1141413"/>
            <a:ext cx="10883900" cy="586168"/>
          </a:xfrm>
        </p:spPr>
        <p:txBody>
          <a:bodyPr>
            <a:normAutofit/>
          </a:bodyPr>
          <a:lstStyle/>
          <a:p>
            <a:pPr marL="0" indent="0" algn="ctr">
              <a:buNone/>
            </a:pPr>
            <a:r>
              <a:rPr lang="it-IT" dirty="0"/>
              <a:t>Review of the R&amp;D effort from each working group</a:t>
            </a:r>
          </a:p>
        </p:txBody>
      </p:sp>
      <p:sp>
        <p:nvSpPr>
          <p:cNvPr id="8" name="Content Placeholder 3">
            <a:extLst>
              <a:ext uri="{FF2B5EF4-FFF2-40B4-BE49-F238E27FC236}">
                <a16:creationId xmlns:a16="http://schemas.microsoft.com/office/drawing/2014/main" id="{6FE3B3A0-AA25-DA50-444F-0749B75D3620}"/>
              </a:ext>
            </a:extLst>
          </p:cNvPr>
          <p:cNvSpPr txBox="1">
            <a:spLocks/>
          </p:cNvSpPr>
          <p:nvPr/>
        </p:nvSpPr>
        <p:spPr>
          <a:xfrm>
            <a:off x="6272750" y="1934817"/>
            <a:ext cx="5654207" cy="1361661"/>
          </a:xfrm>
          <a:prstGeom prst="rect">
            <a:avLst/>
          </a:prstGeom>
          <a:solidFill>
            <a:srgbClr val="CCFFFF"/>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it-IT" sz="2000" dirty="0">
                <a:effectLst>
                  <a:outerShdw blurRad="38100" dist="38100" dir="2700000" algn="tl">
                    <a:srgbClr val="000000">
                      <a:alpha val="43137"/>
                    </a:srgbClr>
                  </a:outerShdw>
                </a:effectLst>
                <a:cs typeface="Arial" panose="020B0604020202020204" pitchFamily="34" charset="0"/>
              </a:rPr>
              <a:t>Blue board</a:t>
            </a:r>
          </a:p>
          <a:p>
            <a:pPr marL="0" indent="0" algn="ctr">
              <a:lnSpc>
                <a:spcPct val="100000"/>
              </a:lnSpc>
              <a:spcBef>
                <a:spcPts val="0"/>
              </a:spcBef>
              <a:buFont typeface="Arial" panose="020B0604020202020204" pitchFamily="34" charset="0"/>
              <a:buNone/>
            </a:pPr>
            <a:endParaRPr lang="it-IT" sz="2000" dirty="0">
              <a:effectLst>
                <a:outerShdw blurRad="38100" dist="38100" dir="2700000" algn="tl">
                  <a:srgbClr val="000000">
                    <a:alpha val="43137"/>
                  </a:srgbClr>
                </a:outerShdw>
              </a:effectLst>
              <a:cs typeface="Arial" panose="020B0604020202020204" pitchFamily="34" charset="0"/>
            </a:endParaRPr>
          </a:p>
          <a:p>
            <a:pPr marL="0" indent="0" algn="ctr">
              <a:lnSpc>
                <a:spcPct val="100000"/>
              </a:lnSpc>
              <a:spcBef>
                <a:spcPts val="0"/>
              </a:spcBef>
              <a:buFont typeface="Arial" panose="020B0604020202020204" pitchFamily="34" charset="0"/>
              <a:buNone/>
            </a:pPr>
            <a:r>
              <a:rPr lang="it-IT" sz="2000" dirty="0">
                <a:effectLst>
                  <a:outerShdw blurRad="38100" dist="38100" dir="2700000" algn="tl">
                    <a:srgbClr val="000000">
                      <a:alpha val="43137"/>
                    </a:srgbClr>
                  </a:outerShdw>
                </a:effectLst>
                <a:cs typeface="Arial" panose="020B0604020202020204" pitchFamily="34" charset="0"/>
              </a:rPr>
              <a:t>Needs of future colliders in terms of RF performance</a:t>
            </a:r>
          </a:p>
        </p:txBody>
      </p:sp>
      <p:sp>
        <p:nvSpPr>
          <p:cNvPr id="9" name="Content Placeholder 3">
            <a:extLst>
              <a:ext uri="{FF2B5EF4-FFF2-40B4-BE49-F238E27FC236}">
                <a16:creationId xmlns:a16="http://schemas.microsoft.com/office/drawing/2014/main" id="{6C38AAF0-5F06-7863-DA71-6C0D4727755D}"/>
              </a:ext>
            </a:extLst>
          </p:cNvPr>
          <p:cNvSpPr txBox="1">
            <a:spLocks/>
          </p:cNvSpPr>
          <p:nvPr/>
        </p:nvSpPr>
        <p:spPr>
          <a:xfrm>
            <a:off x="6272750" y="3472068"/>
            <a:ext cx="5654207" cy="1361661"/>
          </a:xfrm>
          <a:custGeom>
            <a:avLst/>
            <a:gdLst>
              <a:gd name="connsiteX0" fmla="*/ 0 w 5654207"/>
              <a:gd name="connsiteY0" fmla="*/ 0 h 1361661"/>
              <a:gd name="connsiteX1" fmla="*/ 508879 w 5654207"/>
              <a:gd name="connsiteY1" fmla="*/ 0 h 1361661"/>
              <a:gd name="connsiteX2" fmla="*/ 904673 w 5654207"/>
              <a:gd name="connsiteY2" fmla="*/ 0 h 1361661"/>
              <a:gd name="connsiteX3" fmla="*/ 1583178 w 5654207"/>
              <a:gd name="connsiteY3" fmla="*/ 0 h 1361661"/>
              <a:gd name="connsiteX4" fmla="*/ 2092057 w 5654207"/>
              <a:gd name="connsiteY4" fmla="*/ 0 h 1361661"/>
              <a:gd name="connsiteX5" fmla="*/ 2600935 w 5654207"/>
              <a:gd name="connsiteY5" fmla="*/ 0 h 1361661"/>
              <a:gd name="connsiteX6" fmla="*/ 3279440 w 5654207"/>
              <a:gd name="connsiteY6" fmla="*/ 0 h 1361661"/>
              <a:gd name="connsiteX7" fmla="*/ 3731777 w 5654207"/>
              <a:gd name="connsiteY7" fmla="*/ 0 h 1361661"/>
              <a:gd name="connsiteX8" fmla="*/ 4410281 w 5654207"/>
              <a:gd name="connsiteY8" fmla="*/ 0 h 1361661"/>
              <a:gd name="connsiteX9" fmla="*/ 5088786 w 5654207"/>
              <a:gd name="connsiteY9" fmla="*/ 0 h 1361661"/>
              <a:gd name="connsiteX10" fmla="*/ 5654207 w 5654207"/>
              <a:gd name="connsiteY10" fmla="*/ 0 h 1361661"/>
              <a:gd name="connsiteX11" fmla="*/ 5654207 w 5654207"/>
              <a:gd name="connsiteY11" fmla="*/ 481120 h 1361661"/>
              <a:gd name="connsiteX12" fmla="*/ 5654207 w 5654207"/>
              <a:gd name="connsiteY12" fmla="*/ 948624 h 1361661"/>
              <a:gd name="connsiteX13" fmla="*/ 5654207 w 5654207"/>
              <a:gd name="connsiteY13" fmla="*/ 1361661 h 1361661"/>
              <a:gd name="connsiteX14" fmla="*/ 5088786 w 5654207"/>
              <a:gd name="connsiteY14" fmla="*/ 1361661 h 1361661"/>
              <a:gd name="connsiteX15" fmla="*/ 4636450 w 5654207"/>
              <a:gd name="connsiteY15" fmla="*/ 1361661 h 1361661"/>
              <a:gd name="connsiteX16" fmla="*/ 4071029 w 5654207"/>
              <a:gd name="connsiteY16" fmla="*/ 1361661 h 1361661"/>
              <a:gd name="connsiteX17" fmla="*/ 3392524 w 5654207"/>
              <a:gd name="connsiteY17" fmla="*/ 1361661 h 1361661"/>
              <a:gd name="connsiteX18" fmla="*/ 2827104 w 5654207"/>
              <a:gd name="connsiteY18" fmla="*/ 1361661 h 1361661"/>
              <a:gd name="connsiteX19" fmla="*/ 2431309 w 5654207"/>
              <a:gd name="connsiteY19" fmla="*/ 1361661 h 1361661"/>
              <a:gd name="connsiteX20" fmla="*/ 1978972 w 5654207"/>
              <a:gd name="connsiteY20" fmla="*/ 1361661 h 1361661"/>
              <a:gd name="connsiteX21" fmla="*/ 1300468 w 5654207"/>
              <a:gd name="connsiteY21" fmla="*/ 1361661 h 1361661"/>
              <a:gd name="connsiteX22" fmla="*/ 735047 w 5654207"/>
              <a:gd name="connsiteY22" fmla="*/ 1361661 h 1361661"/>
              <a:gd name="connsiteX23" fmla="*/ 0 w 5654207"/>
              <a:gd name="connsiteY23" fmla="*/ 1361661 h 1361661"/>
              <a:gd name="connsiteX24" fmla="*/ 0 w 5654207"/>
              <a:gd name="connsiteY24" fmla="*/ 907774 h 1361661"/>
              <a:gd name="connsiteX25" fmla="*/ 0 w 5654207"/>
              <a:gd name="connsiteY25" fmla="*/ 494737 h 1361661"/>
              <a:gd name="connsiteX26" fmla="*/ 0 w 5654207"/>
              <a:gd name="connsiteY26" fmla="*/ 0 h 136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4207" h="1361661" extrusionOk="0">
                <a:moveTo>
                  <a:pt x="0" y="0"/>
                </a:moveTo>
                <a:cubicBezTo>
                  <a:pt x="121828" y="-14608"/>
                  <a:pt x="354631" y="21864"/>
                  <a:pt x="508879" y="0"/>
                </a:cubicBezTo>
                <a:cubicBezTo>
                  <a:pt x="663127" y="-21864"/>
                  <a:pt x="717705" y="18847"/>
                  <a:pt x="904673" y="0"/>
                </a:cubicBezTo>
                <a:cubicBezTo>
                  <a:pt x="1091641" y="-18847"/>
                  <a:pt x="1244526" y="47083"/>
                  <a:pt x="1583178" y="0"/>
                </a:cubicBezTo>
                <a:cubicBezTo>
                  <a:pt x="1921831" y="-47083"/>
                  <a:pt x="1861780" y="3354"/>
                  <a:pt x="2092057" y="0"/>
                </a:cubicBezTo>
                <a:cubicBezTo>
                  <a:pt x="2322334" y="-3354"/>
                  <a:pt x="2399180" y="41434"/>
                  <a:pt x="2600935" y="0"/>
                </a:cubicBezTo>
                <a:cubicBezTo>
                  <a:pt x="2802690" y="-41434"/>
                  <a:pt x="2998863" y="77518"/>
                  <a:pt x="3279440" y="0"/>
                </a:cubicBezTo>
                <a:cubicBezTo>
                  <a:pt x="3560017" y="-77518"/>
                  <a:pt x="3540676" y="21265"/>
                  <a:pt x="3731777" y="0"/>
                </a:cubicBezTo>
                <a:cubicBezTo>
                  <a:pt x="3922878" y="-21265"/>
                  <a:pt x="4185765" y="69072"/>
                  <a:pt x="4410281" y="0"/>
                </a:cubicBezTo>
                <a:cubicBezTo>
                  <a:pt x="4634797" y="-69072"/>
                  <a:pt x="4938824" y="74526"/>
                  <a:pt x="5088786" y="0"/>
                </a:cubicBezTo>
                <a:cubicBezTo>
                  <a:pt x="5238749" y="-74526"/>
                  <a:pt x="5457184" y="30516"/>
                  <a:pt x="5654207" y="0"/>
                </a:cubicBezTo>
                <a:cubicBezTo>
                  <a:pt x="5699594" y="131449"/>
                  <a:pt x="5634990" y="305561"/>
                  <a:pt x="5654207" y="481120"/>
                </a:cubicBezTo>
                <a:cubicBezTo>
                  <a:pt x="5673424" y="656679"/>
                  <a:pt x="5638137" y="826136"/>
                  <a:pt x="5654207" y="948624"/>
                </a:cubicBezTo>
                <a:cubicBezTo>
                  <a:pt x="5670277" y="1071112"/>
                  <a:pt x="5616321" y="1202752"/>
                  <a:pt x="5654207" y="1361661"/>
                </a:cubicBezTo>
                <a:cubicBezTo>
                  <a:pt x="5526255" y="1419599"/>
                  <a:pt x="5341453" y="1360233"/>
                  <a:pt x="5088786" y="1361661"/>
                </a:cubicBezTo>
                <a:cubicBezTo>
                  <a:pt x="4836119" y="1363089"/>
                  <a:pt x="4799758" y="1312647"/>
                  <a:pt x="4636450" y="1361661"/>
                </a:cubicBezTo>
                <a:cubicBezTo>
                  <a:pt x="4473142" y="1410675"/>
                  <a:pt x="4353066" y="1333809"/>
                  <a:pt x="4071029" y="1361661"/>
                </a:cubicBezTo>
                <a:cubicBezTo>
                  <a:pt x="3788992" y="1389513"/>
                  <a:pt x="3719562" y="1350212"/>
                  <a:pt x="3392524" y="1361661"/>
                </a:cubicBezTo>
                <a:cubicBezTo>
                  <a:pt x="3065487" y="1373110"/>
                  <a:pt x="2972995" y="1359027"/>
                  <a:pt x="2827104" y="1361661"/>
                </a:cubicBezTo>
                <a:cubicBezTo>
                  <a:pt x="2681213" y="1364295"/>
                  <a:pt x="2522238" y="1329957"/>
                  <a:pt x="2431309" y="1361661"/>
                </a:cubicBezTo>
                <a:cubicBezTo>
                  <a:pt x="2340380" y="1393365"/>
                  <a:pt x="2102448" y="1355208"/>
                  <a:pt x="1978972" y="1361661"/>
                </a:cubicBezTo>
                <a:cubicBezTo>
                  <a:pt x="1855496" y="1368114"/>
                  <a:pt x="1609891" y="1314145"/>
                  <a:pt x="1300468" y="1361661"/>
                </a:cubicBezTo>
                <a:cubicBezTo>
                  <a:pt x="991045" y="1409177"/>
                  <a:pt x="881578" y="1350071"/>
                  <a:pt x="735047" y="1361661"/>
                </a:cubicBezTo>
                <a:cubicBezTo>
                  <a:pt x="588516" y="1373251"/>
                  <a:pt x="318935" y="1281855"/>
                  <a:pt x="0" y="1361661"/>
                </a:cubicBezTo>
                <a:cubicBezTo>
                  <a:pt x="-21049" y="1255989"/>
                  <a:pt x="16539" y="1105936"/>
                  <a:pt x="0" y="907774"/>
                </a:cubicBezTo>
                <a:cubicBezTo>
                  <a:pt x="-16539" y="709612"/>
                  <a:pt x="37252" y="690706"/>
                  <a:pt x="0" y="494737"/>
                </a:cubicBezTo>
                <a:cubicBezTo>
                  <a:pt x="-37252" y="298768"/>
                  <a:pt x="34342" y="132653"/>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it-IT" sz="2000" dirty="0">
                <a:effectLst>
                  <a:outerShdw blurRad="38100" dist="38100" dir="2700000" algn="tl">
                    <a:srgbClr val="000000">
                      <a:alpha val="43137"/>
                    </a:srgbClr>
                  </a:outerShdw>
                </a:effectLst>
                <a:cs typeface="Arial" panose="020B0604020202020204" pitchFamily="34" charset="0"/>
              </a:rPr>
              <a:t>White</a:t>
            </a:r>
          </a:p>
          <a:p>
            <a:pPr marL="0" indent="0" algn="ctr">
              <a:lnSpc>
                <a:spcPct val="100000"/>
              </a:lnSpc>
              <a:spcBef>
                <a:spcPts val="0"/>
              </a:spcBef>
              <a:buFont typeface="Arial" panose="020B0604020202020204" pitchFamily="34" charset="0"/>
              <a:buNone/>
            </a:pPr>
            <a:endParaRPr lang="it-IT" sz="2000" dirty="0">
              <a:effectLst>
                <a:outerShdw blurRad="38100" dist="38100" dir="2700000" algn="tl">
                  <a:srgbClr val="000000">
                    <a:alpha val="43137"/>
                  </a:srgbClr>
                </a:outerShdw>
              </a:effectLst>
              <a:cs typeface="Arial" panose="020B0604020202020204" pitchFamily="34" charset="0"/>
            </a:endParaRPr>
          </a:p>
          <a:p>
            <a:pPr marL="0" indent="0" algn="ctr">
              <a:lnSpc>
                <a:spcPct val="100000"/>
              </a:lnSpc>
              <a:spcBef>
                <a:spcPts val="0"/>
              </a:spcBef>
              <a:buFont typeface="Arial" panose="020B0604020202020204" pitchFamily="34" charset="0"/>
              <a:buNone/>
            </a:pPr>
            <a:r>
              <a:rPr lang="it-IT" sz="2000" dirty="0">
                <a:effectLst>
                  <a:outerShdw blurRad="38100" dist="38100" dir="2700000" algn="tl">
                    <a:srgbClr val="000000">
                      <a:alpha val="43137"/>
                    </a:srgbClr>
                  </a:outerShdw>
                </a:effectLst>
                <a:cs typeface="Arial" panose="020B0604020202020204" pitchFamily="34" charset="0"/>
              </a:rPr>
              <a:t>Status and technical progress</a:t>
            </a:r>
          </a:p>
        </p:txBody>
      </p:sp>
      <p:sp>
        <p:nvSpPr>
          <p:cNvPr id="10" name="Content Placeholder 3">
            <a:extLst>
              <a:ext uri="{FF2B5EF4-FFF2-40B4-BE49-F238E27FC236}">
                <a16:creationId xmlns:a16="http://schemas.microsoft.com/office/drawing/2014/main" id="{736DBA7A-C0AE-4456-4CA4-5D269F647F9D}"/>
              </a:ext>
            </a:extLst>
          </p:cNvPr>
          <p:cNvSpPr txBox="1">
            <a:spLocks/>
          </p:cNvSpPr>
          <p:nvPr/>
        </p:nvSpPr>
        <p:spPr>
          <a:xfrm>
            <a:off x="6272750" y="5022573"/>
            <a:ext cx="5654207" cy="1361661"/>
          </a:xfrm>
          <a:prstGeom prst="rect">
            <a:avLst/>
          </a:prstGeom>
          <a:solidFill>
            <a:srgbClr val="FFFFCC"/>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it-IT" sz="2000" dirty="0">
                <a:effectLst>
                  <a:outerShdw blurRad="38100" dist="38100" dir="2700000" algn="tl">
                    <a:srgbClr val="000000">
                      <a:alpha val="43137"/>
                    </a:srgbClr>
                  </a:outerShdw>
                </a:effectLst>
                <a:cs typeface="Arial" panose="020B0604020202020204" pitchFamily="34" charset="0"/>
              </a:rPr>
              <a:t>Yellow board</a:t>
            </a:r>
          </a:p>
          <a:p>
            <a:pPr marL="0" indent="0" algn="ctr">
              <a:lnSpc>
                <a:spcPct val="100000"/>
              </a:lnSpc>
              <a:spcBef>
                <a:spcPts val="0"/>
              </a:spcBef>
              <a:buFont typeface="Arial" panose="020B0604020202020204" pitchFamily="34" charset="0"/>
              <a:buNone/>
            </a:pPr>
            <a:endParaRPr lang="it-IT" sz="2000" dirty="0">
              <a:effectLst>
                <a:outerShdw blurRad="38100" dist="38100" dir="2700000" algn="tl">
                  <a:srgbClr val="000000">
                    <a:alpha val="43137"/>
                  </a:srgbClr>
                </a:outerShdw>
              </a:effectLst>
              <a:cs typeface="Arial" panose="020B0604020202020204" pitchFamily="34" charset="0"/>
            </a:endParaRPr>
          </a:p>
          <a:p>
            <a:pPr marL="0" indent="0" algn="ctr">
              <a:lnSpc>
                <a:spcPct val="100000"/>
              </a:lnSpc>
              <a:spcBef>
                <a:spcPts val="0"/>
              </a:spcBef>
              <a:buFont typeface="Arial" panose="020B0604020202020204" pitchFamily="34" charset="0"/>
              <a:buNone/>
            </a:pPr>
            <a:r>
              <a:rPr lang="it-IT" sz="2000" dirty="0">
                <a:effectLst>
                  <a:outerShdw blurRad="38100" dist="38100" dir="2700000" algn="tl">
                    <a:srgbClr val="000000">
                      <a:alpha val="43137"/>
                    </a:srgbClr>
                  </a:outerShdw>
                </a:effectLst>
                <a:cs typeface="Arial" panose="020B0604020202020204" pitchFamily="34" charset="0"/>
              </a:rPr>
              <a:t>Hints for the funding agencies – what to invest on...</a:t>
            </a:r>
          </a:p>
          <a:p>
            <a:pPr marL="0" indent="0" algn="ctr">
              <a:lnSpc>
                <a:spcPct val="100000"/>
              </a:lnSpc>
              <a:spcBef>
                <a:spcPts val="0"/>
              </a:spcBef>
              <a:buFont typeface="Arial" panose="020B0604020202020204" pitchFamily="34" charset="0"/>
              <a:buNone/>
            </a:pPr>
            <a:r>
              <a:rPr lang="it-IT" sz="2000" dirty="0">
                <a:ln>
                  <a:solidFill>
                    <a:srgbClr val="FF0000"/>
                  </a:solidFill>
                </a:ln>
                <a:effectLst>
                  <a:outerShdw blurRad="38100" dist="38100" dir="2700000" algn="tl">
                    <a:srgbClr val="000000">
                      <a:alpha val="43137"/>
                    </a:srgbClr>
                  </a:outerShdw>
                </a:effectLst>
                <a:cs typeface="Arial" panose="020B0604020202020204" pitchFamily="34" charset="0"/>
              </a:rPr>
              <a:t>the take-home message</a:t>
            </a:r>
          </a:p>
        </p:txBody>
      </p:sp>
      <p:sp>
        <p:nvSpPr>
          <p:cNvPr id="13" name="Left Brace 12">
            <a:extLst>
              <a:ext uri="{FF2B5EF4-FFF2-40B4-BE49-F238E27FC236}">
                <a16:creationId xmlns:a16="http://schemas.microsoft.com/office/drawing/2014/main" id="{A1025AC6-94E1-461D-AB2B-C5EE8AF97DD9}"/>
              </a:ext>
            </a:extLst>
          </p:cNvPr>
          <p:cNvSpPr/>
          <p:nvPr/>
        </p:nvSpPr>
        <p:spPr>
          <a:xfrm>
            <a:off x="5875184" y="1934817"/>
            <a:ext cx="266535" cy="4449417"/>
          </a:xfrm>
          <a:custGeom>
            <a:avLst/>
            <a:gdLst>
              <a:gd name="connsiteX0" fmla="*/ 266535 w 266535"/>
              <a:gd name="connsiteY0" fmla="*/ 4449417 h 4449417"/>
              <a:gd name="connsiteX1" fmla="*/ 133267 w 266535"/>
              <a:gd name="connsiteY1" fmla="*/ 4427207 h 4449417"/>
              <a:gd name="connsiteX2" fmla="*/ 133268 w 266535"/>
              <a:gd name="connsiteY2" fmla="*/ 2246919 h 4449417"/>
              <a:gd name="connsiteX3" fmla="*/ 0 w 266535"/>
              <a:gd name="connsiteY3" fmla="*/ 2224709 h 4449417"/>
              <a:gd name="connsiteX4" fmla="*/ 133268 w 266535"/>
              <a:gd name="connsiteY4" fmla="*/ 2202499 h 4449417"/>
              <a:gd name="connsiteX5" fmla="*/ 133268 w 266535"/>
              <a:gd name="connsiteY5" fmla="*/ 22210 h 4449417"/>
              <a:gd name="connsiteX6" fmla="*/ 266536 w 266535"/>
              <a:gd name="connsiteY6" fmla="*/ 0 h 4449417"/>
              <a:gd name="connsiteX7" fmla="*/ 266535 w 266535"/>
              <a:gd name="connsiteY7" fmla="*/ 4449417 h 4449417"/>
              <a:gd name="connsiteX0" fmla="*/ 266535 w 266535"/>
              <a:gd name="connsiteY0" fmla="*/ 4449417 h 4449417"/>
              <a:gd name="connsiteX1" fmla="*/ 133267 w 266535"/>
              <a:gd name="connsiteY1" fmla="*/ 4427207 h 4449417"/>
              <a:gd name="connsiteX2" fmla="*/ 133268 w 266535"/>
              <a:gd name="connsiteY2" fmla="*/ 2246919 h 4449417"/>
              <a:gd name="connsiteX3" fmla="*/ 0 w 266535"/>
              <a:gd name="connsiteY3" fmla="*/ 2224709 h 4449417"/>
              <a:gd name="connsiteX4" fmla="*/ 133268 w 266535"/>
              <a:gd name="connsiteY4" fmla="*/ 2202499 h 4449417"/>
              <a:gd name="connsiteX5" fmla="*/ 133268 w 266535"/>
              <a:gd name="connsiteY5" fmla="*/ 22210 h 4449417"/>
              <a:gd name="connsiteX6" fmla="*/ 266536 w 266535"/>
              <a:gd name="connsiteY6" fmla="*/ 0 h 444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535" h="4449417" stroke="0" extrusionOk="0">
                <a:moveTo>
                  <a:pt x="266535" y="4449417"/>
                </a:moveTo>
                <a:cubicBezTo>
                  <a:pt x="192045" y="4448870"/>
                  <a:pt x="132968" y="4439585"/>
                  <a:pt x="133267" y="4427207"/>
                </a:cubicBezTo>
                <a:cubicBezTo>
                  <a:pt x="226255" y="3720020"/>
                  <a:pt x="6891" y="2977700"/>
                  <a:pt x="133268" y="2246919"/>
                </a:cubicBezTo>
                <a:cubicBezTo>
                  <a:pt x="128401" y="2239406"/>
                  <a:pt x="73301" y="2226371"/>
                  <a:pt x="0" y="2224709"/>
                </a:cubicBezTo>
                <a:cubicBezTo>
                  <a:pt x="73427" y="2224613"/>
                  <a:pt x="135028" y="2215606"/>
                  <a:pt x="133268" y="2202499"/>
                </a:cubicBezTo>
                <a:cubicBezTo>
                  <a:pt x="83735" y="1257708"/>
                  <a:pt x="118459" y="826880"/>
                  <a:pt x="133268" y="22210"/>
                </a:cubicBezTo>
                <a:cubicBezTo>
                  <a:pt x="125463" y="8749"/>
                  <a:pt x="191862" y="1009"/>
                  <a:pt x="266536" y="0"/>
                </a:cubicBezTo>
                <a:cubicBezTo>
                  <a:pt x="258660" y="1408031"/>
                  <a:pt x="191192" y="3070983"/>
                  <a:pt x="266535" y="4449417"/>
                </a:cubicBezTo>
                <a:close/>
              </a:path>
              <a:path w="266535" h="4449417" fill="none" extrusionOk="0">
                <a:moveTo>
                  <a:pt x="266535" y="4449417"/>
                </a:moveTo>
                <a:cubicBezTo>
                  <a:pt x="192640" y="4449396"/>
                  <a:pt x="132514" y="4437937"/>
                  <a:pt x="133267" y="4427207"/>
                </a:cubicBezTo>
                <a:cubicBezTo>
                  <a:pt x="135778" y="3666476"/>
                  <a:pt x="51719" y="3021299"/>
                  <a:pt x="133268" y="2246919"/>
                </a:cubicBezTo>
                <a:cubicBezTo>
                  <a:pt x="131242" y="2238275"/>
                  <a:pt x="77217" y="2227395"/>
                  <a:pt x="0" y="2224709"/>
                </a:cubicBezTo>
                <a:cubicBezTo>
                  <a:pt x="73537" y="2226245"/>
                  <a:pt x="134927" y="2213781"/>
                  <a:pt x="133268" y="2202499"/>
                </a:cubicBezTo>
                <a:cubicBezTo>
                  <a:pt x="147215" y="1826297"/>
                  <a:pt x="81535" y="1004964"/>
                  <a:pt x="133268" y="22210"/>
                </a:cubicBezTo>
                <a:cubicBezTo>
                  <a:pt x="138049" y="19411"/>
                  <a:pt x="183180" y="5144"/>
                  <a:pt x="266536" y="0"/>
                </a:cubicBezTo>
              </a:path>
              <a:path w="266535" h="4449417" fill="none" stroke="0" extrusionOk="0">
                <a:moveTo>
                  <a:pt x="266535" y="4449417"/>
                </a:moveTo>
                <a:cubicBezTo>
                  <a:pt x="193733" y="4449865"/>
                  <a:pt x="134276" y="4439716"/>
                  <a:pt x="133267" y="4427207"/>
                </a:cubicBezTo>
                <a:cubicBezTo>
                  <a:pt x="62092" y="3688932"/>
                  <a:pt x="166892" y="3001180"/>
                  <a:pt x="133268" y="2246919"/>
                </a:cubicBezTo>
                <a:cubicBezTo>
                  <a:pt x="136243" y="2239082"/>
                  <a:pt x="74178" y="2230673"/>
                  <a:pt x="0" y="2224709"/>
                </a:cubicBezTo>
                <a:cubicBezTo>
                  <a:pt x="74484" y="2226067"/>
                  <a:pt x="133564" y="2215127"/>
                  <a:pt x="133268" y="2202499"/>
                </a:cubicBezTo>
                <a:cubicBezTo>
                  <a:pt x="283707" y="1883596"/>
                  <a:pt x="47389" y="484811"/>
                  <a:pt x="133268" y="22210"/>
                </a:cubicBezTo>
                <a:cubicBezTo>
                  <a:pt x="127147" y="10949"/>
                  <a:pt x="183696" y="-6374"/>
                  <a:pt x="266536" y="0"/>
                </a:cubicBezTo>
              </a:path>
            </a:pathLst>
          </a:custGeom>
          <a:ln w="19050">
            <a:solidFill>
              <a:schemeClr val="tx1"/>
            </a:solidFill>
            <a:extLst>
              <a:ext uri="{C807C97D-BFC1-408E-A445-0C87EB9F89A2}">
                <ask:lineSketchStyleProps xmlns:ask="http://schemas.microsoft.com/office/drawing/2018/sketchyshapes" sd="1219033472">
                  <a:prstGeom prst="leftBrace">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 name="Rectangle 1">
            <a:extLst>
              <a:ext uri="{FF2B5EF4-FFF2-40B4-BE49-F238E27FC236}">
                <a16:creationId xmlns:a16="http://schemas.microsoft.com/office/drawing/2014/main" id="{D70743BE-2A64-0054-4E30-B1FE4C093909}"/>
              </a:ext>
            </a:extLst>
          </p:cNvPr>
          <p:cNvSpPr/>
          <p:nvPr/>
        </p:nvSpPr>
        <p:spPr>
          <a:xfrm>
            <a:off x="611884" y="1819166"/>
            <a:ext cx="112639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WG1</a:t>
            </a:r>
          </a:p>
        </p:txBody>
      </p:sp>
      <p:sp>
        <p:nvSpPr>
          <p:cNvPr id="3" name="Rectangle 2">
            <a:extLst>
              <a:ext uri="{FF2B5EF4-FFF2-40B4-BE49-F238E27FC236}">
                <a16:creationId xmlns:a16="http://schemas.microsoft.com/office/drawing/2014/main" id="{168BA8D0-B0C6-F7C9-7F8C-E5C6FBCF6308}"/>
              </a:ext>
            </a:extLst>
          </p:cNvPr>
          <p:cNvSpPr/>
          <p:nvPr/>
        </p:nvSpPr>
        <p:spPr>
          <a:xfrm>
            <a:off x="2268900" y="1819166"/>
            <a:ext cx="112639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WG2</a:t>
            </a:r>
          </a:p>
        </p:txBody>
      </p:sp>
      <p:sp>
        <p:nvSpPr>
          <p:cNvPr id="5" name="Rectangle 4">
            <a:extLst>
              <a:ext uri="{FF2B5EF4-FFF2-40B4-BE49-F238E27FC236}">
                <a16:creationId xmlns:a16="http://schemas.microsoft.com/office/drawing/2014/main" id="{2D0AA1C5-1992-8F12-1C6D-5FB7DAFB87D7}"/>
              </a:ext>
            </a:extLst>
          </p:cNvPr>
          <p:cNvSpPr/>
          <p:nvPr/>
        </p:nvSpPr>
        <p:spPr>
          <a:xfrm>
            <a:off x="3937034" y="1819166"/>
            <a:ext cx="112639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WG4</a:t>
            </a:r>
          </a:p>
        </p:txBody>
      </p:sp>
      <p:sp>
        <p:nvSpPr>
          <p:cNvPr id="7" name="Rectangle 6">
            <a:extLst>
              <a:ext uri="{FF2B5EF4-FFF2-40B4-BE49-F238E27FC236}">
                <a16:creationId xmlns:a16="http://schemas.microsoft.com/office/drawing/2014/main" id="{63436E6E-5425-53A3-DB59-42673E7B9611}"/>
              </a:ext>
            </a:extLst>
          </p:cNvPr>
          <p:cNvSpPr/>
          <p:nvPr/>
        </p:nvSpPr>
        <p:spPr>
          <a:xfrm>
            <a:off x="1175083" y="4069338"/>
            <a:ext cx="112639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WG3</a:t>
            </a:r>
          </a:p>
        </p:txBody>
      </p:sp>
      <p:sp>
        <p:nvSpPr>
          <p:cNvPr id="11" name="Rectangle 10">
            <a:extLst>
              <a:ext uri="{FF2B5EF4-FFF2-40B4-BE49-F238E27FC236}">
                <a16:creationId xmlns:a16="http://schemas.microsoft.com/office/drawing/2014/main" id="{F8DE39A8-AA26-ED76-AA01-514752351645}"/>
              </a:ext>
            </a:extLst>
          </p:cNvPr>
          <p:cNvSpPr/>
          <p:nvPr/>
        </p:nvSpPr>
        <p:spPr>
          <a:xfrm>
            <a:off x="288098" y="5829489"/>
            <a:ext cx="112639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WG5</a:t>
            </a:r>
          </a:p>
        </p:txBody>
      </p:sp>
      <p:sp>
        <p:nvSpPr>
          <p:cNvPr id="12" name="Rectangle 11">
            <a:extLst>
              <a:ext uri="{FF2B5EF4-FFF2-40B4-BE49-F238E27FC236}">
                <a16:creationId xmlns:a16="http://schemas.microsoft.com/office/drawing/2014/main" id="{1C980B76-B5DB-63C4-5BD3-967D838AAEB1}"/>
              </a:ext>
            </a:extLst>
          </p:cNvPr>
          <p:cNvSpPr/>
          <p:nvPr/>
        </p:nvSpPr>
        <p:spPr>
          <a:xfrm>
            <a:off x="4792852" y="5829488"/>
            <a:ext cx="112639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WG6</a:t>
            </a:r>
          </a:p>
        </p:txBody>
      </p:sp>
    </p:spTree>
    <p:extLst>
      <p:ext uri="{BB962C8B-B14F-4D97-AF65-F5344CB8AC3E}">
        <p14:creationId xmlns:p14="http://schemas.microsoft.com/office/powerpoint/2010/main" val="133677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FA0C-CAD3-3408-9B51-65AE84AD9CAC}"/>
              </a:ext>
            </a:extLst>
          </p:cNvPr>
          <p:cNvSpPr>
            <a:spLocks noGrp="1"/>
          </p:cNvSpPr>
          <p:nvPr>
            <p:ph type="title"/>
          </p:nvPr>
        </p:nvSpPr>
        <p:spPr>
          <a:xfrm>
            <a:off x="265187" y="250521"/>
            <a:ext cx="11482313" cy="626301"/>
          </a:xfrm>
        </p:spPr>
        <p:txBody>
          <a:bodyPr>
            <a:noAutofit/>
          </a:bodyPr>
          <a:lstStyle/>
          <a:p>
            <a:r>
              <a:rPr lang="it-IT" sz="2800" dirty="0"/>
              <a:t>WG1-2: RF Cavities: reduce operational cost (</a:t>
            </a:r>
            <a:r>
              <a:rPr lang="it-IT" sz="2800" dirty="0">
                <a:solidFill>
                  <a:srgbClr val="FF0000"/>
                </a:solidFill>
              </a:rPr>
              <a:t>Q</a:t>
            </a:r>
            <a:r>
              <a:rPr lang="it-IT" sz="2800" baseline="-25000" dirty="0">
                <a:solidFill>
                  <a:srgbClr val="FF0000"/>
                </a:solidFill>
              </a:rPr>
              <a:t>0</a:t>
            </a:r>
            <a:r>
              <a:rPr lang="it-IT" sz="2800" dirty="0">
                <a:solidFill>
                  <a:srgbClr val="FF0000"/>
                </a:solidFill>
              </a:rPr>
              <a:t> ↑</a:t>
            </a:r>
            <a:r>
              <a:rPr lang="it-IT" sz="2800" dirty="0"/>
              <a:t>) and capital cost (</a:t>
            </a:r>
            <a:r>
              <a:rPr lang="it-IT" sz="2800" dirty="0">
                <a:solidFill>
                  <a:srgbClr val="FF0000"/>
                </a:solidFill>
              </a:rPr>
              <a:t>E</a:t>
            </a:r>
            <a:r>
              <a:rPr lang="it-IT" sz="2800" baseline="-25000" dirty="0">
                <a:solidFill>
                  <a:srgbClr val="FF0000"/>
                </a:solidFill>
              </a:rPr>
              <a:t>acc</a:t>
            </a:r>
            <a:r>
              <a:rPr lang="it-IT" sz="2800" dirty="0">
                <a:solidFill>
                  <a:srgbClr val="FF0000"/>
                </a:solidFill>
              </a:rPr>
              <a:t> ↑</a:t>
            </a:r>
            <a:r>
              <a:rPr lang="it-IT" sz="2800" dirty="0"/>
              <a:t>)</a:t>
            </a:r>
          </a:p>
        </p:txBody>
      </p:sp>
      <p:sp>
        <p:nvSpPr>
          <p:cNvPr id="4" name="Content Placeholder 3">
            <a:extLst>
              <a:ext uri="{FF2B5EF4-FFF2-40B4-BE49-F238E27FC236}">
                <a16:creationId xmlns:a16="http://schemas.microsoft.com/office/drawing/2014/main" id="{EC4B0648-BAA7-C241-DF5A-4D4706E1EB3F}"/>
              </a:ext>
            </a:extLst>
          </p:cNvPr>
          <p:cNvSpPr>
            <a:spLocks noGrp="1"/>
          </p:cNvSpPr>
          <p:nvPr>
            <p:ph sz="half" idx="4294967295"/>
          </p:nvPr>
        </p:nvSpPr>
        <p:spPr>
          <a:xfrm>
            <a:off x="134754" y="4672013"/>
            <a:ext cx="6008688" cy="2185987"/>
          </a:xfrm>
          <a:solidFill>
            <a:srgbClr val="CCFFFF"/>
          </a:solidFill>
        </p:spPr>
        <p:txBody>
          <a:bodyPr>
            <a:noAutofit/>
          </a:bodyPr>
          <a:lstStyle/>
          <a:p>
            <a:pPr marL="0" indent="0" algn="ctr">
              <a:lnSpc>
                <a:spcPct val="100000"/>
              </a:lnSpc>
              <a:spcBef>
                <a:spcPts val="0"/>
              </a:spcBef>
              <a:buNone/>
            </a:pPr>
            <a:r>
              <a:rPr lang="it-IT" sz="1800" b="1" u="sng" dirty="0">
                <a:solidFill>
                  <a:srgbClr val="0070C0"/>
                </a:solidFill>
                <a:cs typeface="Arial" panose="020B0604020202020204" pitchFamily="34" charset="0"/>
              </a:rPr>
              <a:t>Higher E</a:t>
            </a:r>
            <a:r>
              <a:rPr lang="it-IT" sz="1800" b="1" u="sng" baseline="-25000" dirty="0">
                <a:solidFill>
                  <a:srgbClr val="0070C0"/>
                </a:solidFill>
                <a:cs typeface="Arial" panose="020B0604020202020204" pitchFamily="34" charset="0"/>
              </a:rPr>
              <a:t>acc</a:t>
            </a:r>
            <a:r>
              <a:rPr lang="it-IT" sz="1800" b="1" u="sng" dirty="0">
                <a:solidFill>
                  <a:srgbClr val="0070C0"/>
                </a:solidFill>
                <a:cs typeface="Arial" panose="020B0604020202020204" pitchFamily="34" charset="0"/>
              </a:rPr>
              <a:t> </a:t>
            </a:r>
          </a:p>
          <a:p>
            <a:pPr marL="0" indent="0">
              <a:lnSpc>
                <a:spcPct val="100000"/>
              </a:lnSpc>
              <a:spcBef>
                <a:spcPts val="0"/>
              </a:spcBef>
              <a:buNone/>
            </a:pPr>
            <a:r>
              <a:rPr lang="it-IT" sz="1800" b="1" dirty="0">
                <a:solidFill>
                  <a:srgbClr val="C00000"/>
                </a:solidFill>
                <a:cs typeface="Arial" panose="020B0604020202020204" pitchFamily="34" charset="0"/>
              </a:rPr>
              <a:t>ILC</a:t>
            </a:r>
            <a:r>
              <a:rPr lang="it-IT" sz="1800" dirty="0">
                <a:cs typeface="Arial" panose="020B0604020202020204" pitchFamily="34" charset="0"/>
              </a:rPr>
              <a:t> </a:t>
            </a:r>
            <a:r>
              <a:rPr lang="it-IT" sz="1800" dirty="0"/>
              <a:t>–</a:t>
            </a:r>
            <a:r>
              <a:rPr lang="it-IT" sz="1800" dirty="0">
                <a:cs typeface="Arial" panose="020B0604020202020204" pitchFamily="34" charset="0"/>
              </a:rPr>
              <a:t> higher E</a:t>
            </a:r>
            <a:r>
              <a:rPr lang="it-IT" sz="1800" baseline="-25000" dirty="0">
                <a:cs typeface="Arial" panose="020B0604020202020204" pitchFamily="34" charset="0"/>
              </a:rPr>
              <a:t>acc  </a:t>
            </a:r>
            <a:r>
              <a:rPr lang="it-IT" sz="1800" dirty="0">
                <a:cs typeface="Arial" panose="020B0604020202020204" pitchFamily="34" charset="0"/>
                <a:sym typeface="Symbol" panose="05050102010706020507" pitchFamily="18" charset="2"/>
              </a:rPr>
              <a:t></a:t>
            </a:r>
            <a:r>
              <a:rPr lang="it-IT" sz="1800" dirty="0">
                <a:cs typeface="Arial" panose="020B0604020202020204" pitchFamily="34" charset="0"/>
              </a:rPr>
              <a:t> </a:t>
            </a:r>
            <a:r>
              <a:rPr lang="it-IT" sz="1800" b="1" dirty="0">
                <a:cs typeface="Arial" panose="020B0604020202020204" pitchFamily="34" charset="0"/>
              </a:rPr>
              <a:t>smaller linac </a:t>
            </a:r>
            <a:r>
              <a:rPr lang="it-IT" sz="1800" dirty="0">
                <a:cs typeface="Arial" panose="020B0604020202020204" pitchFamily="34" charset="0"/>
              </a:rPr>
              <a:t>(= lower capital </a:t>
            </a:r>
            <a:r>
              <a:rPr lang="it-IT" sz="1800" b="1" dirty="0">
                <a:cs typeface="Arial" panose="020B0604020202020204" pitchFamily="34" charset="0"/>
              </a:rPr>
              <a:t>cost</a:t>
            </a:r>
            <a:r>
              <a:rPr lang="it-IT" sz="1800" dirty="0">
                <a:cs typeface="Arial" panose="020B0604020202020204" pitchFamily="34" charset="0"/>
              </a:rPr>
              <a:t>)</a:t>
            </a:r>
          </a:p>
          <a:p>
            <a:pPr marL="0" indent="0">
              <a:lnSpc>
                <a:spcPct val="100000"/>
              </a:lnSpc>
              <a:spcBef>
                <a:spcPts val="0"/>
              </a:spcBef>
              <a:buNone/>
            </a:pPr>
            <a:r>
              <a:rPr lang="it-IT" sz="1800" b="1" dirty="0">
                <a:solidFill>
                  <a:srgbClr val="C00000"/>
                </a:solidFill>
                <a:cs typeface="Arial" panose="020B0604020202020204" pitchFamily="34" charset="0"/>
              </a:rPr>
              <a:t>MC</a:t>
            </a:r>
            <a:r>
              <a:rPr lang="it-IT" sz="1800" dirty="0">
                <a:solidFill>
                  <a:srgbClr val="C00000"/>
                </a:solidFill>
                <a:cs typeface="Arial" panose="020B0604020202020204" pitchFamily="34" charset="0"/>
              </a:rPr>
              <a:t> </a:t>
            </a:r>
            <a:r>
              <a:rPr lang="it-IT" sz="1800" dirty="0"/>
              <a:t>–</a:t>
            </a:r>
            <a:r>
              <a:rPr lang="it-IT" sz="1800" dirty="0">
                <a:cs typeface="Arial" panose="020B0604020202020204" pitchFamily="34" charset="0"/>
              </a:rPr>
              <a:t> </a:t>
            </a:r>
            <a:r>
              <a:rPr lang="it-IT" sz="1800" b="1" dirty="0">
                <a:cs typeface="Arial" panose="020B0604020202020204" pitchFamily="34" charset="0"/>
              </a:rPr>
              <a:t>quick acceleration </a:t>
            </a:r>
            <a:r>
              <a:rPr lang="it-IT" sz="1800" dirty="0">
                <a:cs typeface="Arial" panose="020B0604020202020204" pitchFamily="34" charset="0"/>
              </a:rPr>
              <a:t>(vs </a:t>
            </a:r>
            <a:r>
              <a:rPr lang="it-IT" sz="1800" dirty="0">
                <a:latin typeface="Symbol" panose="05050102010706020507" pitchFamily="18" charset="2"/>
                <a:cs typeface="Arial" panose="020B0604020202020204" pitchFamily="34" charset="0"/>
              </a:rPr>
              <a:t>m</a:t>
            </a:r>
            <a:r>
              <a:rPr lang="it-IT" sz="1800" dirty="0">
                <a:cs typeface="Arial" panose="020B0604020202020204" pitchFamily="34" charset="0"/>
              </a:rPr>
              <a:t>-lifetime)</a:t>
            </a:r>
          </a:p>
          <a:p>
            <a:pPr marL="0" indent="0">
              <a:lnSpc>
                <a:spcPct val="100000"/>
              </a:lnSpc>
              <a:spcBef>
                <a:spcPts val="0"/>
              </a:spcBef>
              <a:buNone/>
            </a:pPr>
            <a:r>
              <a:rPr lang="it-IT" sz="1800" b="1" dirty="0">
                <a:solidFill>
                  <a:srgbClr val="C00000"/>
                </a:solidFill>
                <a:cs typeface="Arial" panose="020B0604020202020204" pitchFamily="34" charset="0"/>
              </a:rPr>
              <a:t>FCC</a:t>
            </a:r>
            <a:r>
              <a:rPr lang="it-IT" sz="1800" dirty="0"/>
              <a:t> – </a:t>
            </a:r>
            <a:r>
              <a:rPr lang="it-IT" sz="1800" b="1" dirty="0"/>
              <a:t>fewer cavities </a:t>
            </a:r>
            <a:r>
              <a:rPr lang="it-IT" sz="1800" dirty="0">
                <a:cs typeface="Arial" panose="020B0604020202020204" pitchFamily="34" charset="0"/>
                <a:sym typeface="Symbol" panose="05050102010706020507" pitchFamily="18" charset="2"/>
              </a:rPr>
              <a:t></a:t>
            </a:r>
            <a:r>
              <a:rPr lang="it-IT" sz="1800" dirty="0">
                <a:cs typeface="Arial" panose="020B0604020202020204" pitchFamily="34" charset="0"/>
              </a:rPr>
              <a:t> </a:t>
            </a:r>
            <a:r>
              <a:rPr lang="it-IT" sz="1800" dirty="0"/>
              <a:t>smaller RF installation</a:t>
            </a:r>
          </a:p>
          <a:p>
            <a:pPr marL="0" indent="0">
              <a:lnSpc>
                <a:spcPct val="100000"/>
              </a:lnSpc>
              <a:spcBef>
                <a:spcPts val="0"/>
              </a:spcBef>
              <a:buNone/>
            </a:pPr>
            <a:endParaRPr lang="it-IT" sz="900" dirty="0"/>
          </a:p>
          <a:p>
            <a:pPr marL="0" indent="0" algn="ctr">
              <a:lnSpc>
                <a:spcPct val="100000"/>
              </a:lnSpc>
              <a:spcBef>
                <a:spcPts val="0"/>
              </a:spcBef>
              <a:buNone/>
            </a:pPr>
            <a:r>
              <a:rPr lang="it-IT" sz="1800" b="1" u="sng" dirty="0">
                <a:solidFill>
                  <a:srgbClr val="0070C0"/>
                </a:solidFill>
              </a:rPr>
              <a:t>Higher Q</a:t>
            </a:r>
            <a:r>
              <a:rPr lang="it-IT" sz="1800" b="1" u="sng" baseline="-25000" dirty="0">
                <a:solidFill>
                  <a:srgbClr val="0070C0"/>
                </a:solidFill>
              </a:rPr>
              <a:t>0</a:t>
            </a:r>
            <a:r>
              <a:rPr lang="it-IT" sz="1800" b="1" u="sng" dirty="0">
                <a:solidFill>
                  <a:srgbClr val="0070C0"/>
                </a:solidFill>
                <a:cs typeface="Arial" panose="020B0604020202020204" pitchFamily="34" charset="0"/>
              </a:rPr>
              <a:t> </a:t>
            </a:r>
          </a:p>
          <a:p>
            <a:pPr marL="0" indent="0">
              <a:lnSpc>
                <a:spcPct val="100000"/>
              </a:lnSpc>
              <a:spcBef>
                <a:spcPts val="0"/>
              </a:spcBef>
              <a:buNone/>
            </a:pPr>
            <a:r>
              <a:rPr lang="it-IT" sz="1800" b="1" dirty="0">
                <a:solidFill>
                  <a:srgbClr val="C00000"/>
                </a:solidFill>
                <a:cs typeface="Arial" panose="020B0604020202020204" pitchFamily="34" charset="0"/>
              </a:rPr>
              <a:t>FCC, ERL, ILC </a:t>
            </a:r>
            <a:r>
              <a:rPr lang="it-IT" sz="1800" dirty="0"/>
              <a:t>–</a:t>
            </a:r>
            <a:r>
              <a:rPr lang="it-IT" sz="1800" dirty="0">
                <a:cs typeface="Arial" panose="020B0604020202020204" pitchFamily="34" charset="0"/>
              </a:rPr>
              <a:t> lower RF losses, </a:t>
            </a:r>
            <a:r>
              <a:rPr lang="it-IT" sz="1800" b="1" dirty="0">
                <a:cs typeface="Arial" panose="020B0604020202020204" pitchFamily="34" charset="0"/>
              </a:rPr>
              <a:t>cryogenic power minimised</a:t>
            </a:r>
            <a:r>
              <a:rPr lang="it-IT" sz="1800" dirty="0">
                <a:cs typeface="Arial" panose="020B0604020202020204" pitchFamily="34" charset="0"/>
              </a:rPr>
              <a:t>.</a:t>
            </a:r>
          </a:p>
          <a:p>
            <a:pPr marL="0" indent="0" algn="ctr">
              <a:lnSpc>
                <a:spcPct val="100000"/>
              </a:lnSpc>
              <a:spcBef>
                <a:spcPts val="0"/>
              </a:spcBef>
              <a:buNone/>
            </a:pPr>
            <a:r>
              <a:rPr lang="it-IT" sz="1800" b="1" u="sng" dirty="0">
                <a:solidFill>
                  <a:srgbClr val="0070C0"/>
                </a:solidFill>
              </a:rPr>
              <a:t>Others: Reproducibility,  cost, industrial manufacturing</a:t>
            </a:r>
          </a:p>
        </p:txBody>
      </p:sp>
      <p:sp>
        <p:nvSpPr>
          <p:cNvPr id="5" name="Content Placeholder 4">
            <a:extLst>
              <a:ext uri="{FF2B5EF4-FFF2-40B4-BE49-F238E27FC236}">
                <a16:creationId xmlns:a16="http://schemas.microsoft.com/office/drawing/2014/main" id="{FBA78453-8587-1171-5A29-930E385583D3}"/>
              </a:ext>
            </a:extLst>
          </p:cNvPr>
          <p:cNvSpPr>
            <a:spLocks noGrp="1"/>
          </p:cNvSpPr>
          <p:nvPr>
            <p:ph sz="half" idx="4294967295"/>
          </p:nvPr>
        </p:nvSpPr>
        <p:spPr>
          <a:xfrm>
            <a:off x="6298639" y="1804420"/>
            <a:ext cx="5621460" cy="1453449"/>
          </a:xfrm>
        </p:spPr>
        <p:txBody>
          <a:bodyPr>
            <a:noAutofit/>
          </a:bodyPr>
          <a:lstStyle/>
          <a:p>
            <a:pPr marL="0" indent="0" algn="ctr">
              <a:lnSpc>
                <a:spcPct val="100000"/>
              </a:lnSpc>
              <a:spcBef>
                <a:spcPts val="0"/>
              </a:spcBef>
              <a:buNone/>
            </a:pPr>
            <a:endParaRPr lang="it-IT" sz="1800" b="1" dirty="0"/>
          </a:p>
          <a:p>
            <a:pPr marL="0" indent="0" algn="ctr">
              <a:lnSpc>
                <a:spcPct val="100000"/>
              </a:lnSpc>
              <a:spcBef>
                <a:spcPts val="0"/>
              </a:spcBef>
              <a:buNone/>
            </a:pPr>
            <a:r>
              <a:rPr lang="it-IT" sz="1800" b="1" dirty="0"/>
              <a:t>Niobium</a:t>
            </a:r>
            <a:r>
              <a:rPr lang="it-IT" sz="1800" dirty="0">
                <a:solidFill>
                  <a:srgbClr val="0070C0"/>
                </a:solidFill>
              </a:rPr>
              <a:t> </a:t>
            </a:r>
            <a:r>
              <a:rPr lang="it-IT" sz="1800" dirty="0"/>
              <a:t>(</a:t>
            </a:r>
            <a:r>
              <a:rPr lang="it-IT" sz="1800" dirty="0">
                <a:cs typeface="Arial" panose="020B0604020202020204" pitchFamily="34" charset="0"/>
              </a:rPr>
              <a:t>T</a:t>
            </a:r>
            <a:r>
              <a:rPr lang="it-IT" sz="1800" baseline="-25000" dirty="0">
                <a:cs typeface="Arial" panose="020B0604020202020204" pitchFamily="34" charset="0"/>
              </a:rPr>
              <a:t>c</a:t>
            </a:r>
            <a:r>
              <a:rPr lang="it-IT" sz="1800" dirty="0">
                <a:cs typeface="Arial" panose="020B0604020202020204" pitchFamily="34" charset="0"/>
              </a:rPr>
              <a:t>=9.2K, </a:t>
            </a:r>
            <a:r>
              <a:rPr lang="it-IT" sz="1800" dirty="0">
                <a:solidFill>
                  <a:srgbClr val="0070C0"/>
                </a:solidFill>
                <a:cs typeface="Arial" panose="020B0604020202020204" pitchFamily="34" charset="0"/>
              </a:rPr>
              <a:t>T</a:t>
            </a:r>
            <a:r>
              <a:rPr lang="it-IT" sz="1800" baseline="-25000" dirty="0">
                <a:solidFill>
                  <a:srgbClr val="0070C0"/>
                </a:solidFill>
                <a:cs typeface="Arial" panose="020B0604020202020204" pitchFamily="34" charset="0"/>
              </a:rPr>
              <a:t>cryo</a:t>
            </a:r>
            <a:r>
              <a:rPr lang="it-IT" sz="1800" dirty="0">
                <a:solidFill>
                  <a:srgbClr val="0070C0"/>
                </a:solidFill>
                <a:cs typeface="Arial" panose="020B0604020202020204" pitchFamily="34" charset="0"/>
              </a:rPr>
              <a:t>= 2K </a:t>
            </a:r>
            <a:r>
              <a:rPr lang="it-IT" sz="1800" dirty="0">
                <a:cs typeface="Arial" panose="020B0604020202020204" pitchFamily="34" charset="0"/>
              </a:rPr>
              <a:t>is mandatory</a:t>
            </a:r>
            <a:r>
              <a:rPr lang="it-IT" sz="1800" dirty="0"/>
              <a:t>)</a:t>
            </a:r>
          </a:p>
          <a:p>
            <a:pPr marL="0" indent="0" algn="ctr">
              <a:lnSpc>
                <a:spcPct val="100000"/>
              </a:lnSpc>
              <a:spcBef>
                <a:spcPts val="0"/>
              </a:spcBef>
              <a:buNone/>
            </a:pPr>
            <a:r>
              <a:rPr lang="en-US" sz="1800" b="1" dirty="0" err="1">
                <a:solidFill>
                  <a:srgbClr val="0070C0"/>
                </a:solidFill>
              </a:rPr>
              <a:t>E</a:t>
            </a:r>
            <a:r>
              <a:rPr lang="en-US" sz="1800" b="1" baseline="-25000" dirty="0" err="1">
                <a:solidFill>
                  <a:srgbClr val="0070C0"/>
                </a:solidFill>
              </a:rPr>
              <a:t>acc</a:t>
            </a:r>
            <a:r>
              <a:rPr lang="en-US" sz="1800" b="1" dirty="0">
                <a:solidFill>
                  <a:srgbClr val="0070C0"/>
                </a:solidFill>
                <a:cs typeface="Arial" panose="020B0604020202020204" pitchFamily="34" charset="0"/>
              </a:rPr>
              <a:t> &gt; 40</a:t>
            </a:r>
            <a:r>
              <a:rPr lang="en-US" sz="1800" b="1" dirty="0">
                <a:solidFill>
                  <a:srgbClr val="0070C0"/>
                </a:solidFill>
              </a:rPr>
              <a:t> MV/m, Q</a:t>
            </a:r>
            <a:r>
              <a:rPr lang="en-US" sz="1800" b="1" baseline="-25000" dirty="0">
                <a:solidFill>
                  <a:srgbClr val="0070C0"/>
                </a:solidFill>
              </a:rPr>
              <a:t>0 </a:t>
            </a:r>
            <a:r>
              <a:rPr lang="en-US" sz="1800" b="1" dirty="0">
                <a:solidFill>
                  <a:srgbClr val="0070C0"/>
                </a:solidFill>
              </a:rPr>
              <a:t>&gt; 10</a:t>
            </a:r>
            <a:r>
              <a:rPr lang="en-US" sz="1800" b="1" baseline="30000" dirty="0">
                <a:solidFill>
                  <a:srgbClr val="0070C0"/>
                </a:solidFill>
              </a:rPr>
              <a:t>10  </a:t>
            </a:r>
            <a:r>
              <a:rPr lang="en-US" sz="1800" dirty="0"/>
              <a:t>- </a:t>
            </a:r>
            <a:r>
              <a:rPr lang="en-US" sz="1800" b="1" dirty="0">
                <a:solidFill>
                  <a:srgbClr val="C00000"/>
                </a:solidFill>
              </a:rPr>
              <a:t>35% saving in </a:t>
            </a:r>
            <a:r>
              <a:rPr lang="it-IT" sz="1800" b="1" dirty="0">
                <a:solidFill>
                  <a:srgbClr val="C00000"/>
                </a:solidFill>
              </a:rPr>
              <a:t>P</a:t>
            </a:r>
            <a:r>
              <a:rPr lang="it-IT" sz="1800" b="1" baseline="-25000" dirty="0">
                <a:solidFill>
                  <a:srgbClr val="C00000"/>
                </a:solidFill>
              </a:rPr>
              <a:t>ele,cryo</a:t>
            </a:r>
            <a:r>
              <a:rPr lang="en-US" sz="1800" dirty="0"/>
              <a:t>; </a:t>
            </a:r>
          </a:p>
          <a:p>
            <a:pPr marL="0" indent="0" algn="ctr">
              <a:lnSpc>
                <a:spcPct val="100000"/>
              </a:lnSpc>
              <a:spcBef>
                <a:spcPts val="0"/>
              </a:spcBef>
              <a:buNone/>
            </a:pPr>
            <a:r>
              <a:rPr lang="en-US" sz="1800" dirty="0">
                <a:effectLst>
                  <a:outerShdw blurRad="38100" dist="38100" dir="2700000" algn="tl">
                    <a:srgbClr val="000000">
                      <a:alpha val="43137"/>
                    </a:srgbClr>
                  </a:outerShdw>
                </a:effectLst>
              </a:rPr>
              <a:t>Theoretical limits close? </a:t>
            </a:r>
            <a:r>
              <a:rPr lang="en-US" sz="1800" b="1" dirty="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57 MV/m </a:t>
            </a:r>
            <a:r>
              <a:rPr lang="en-US" sz="1800" dirty="0" err="1">
                <a:effectLst>
                  <a:outerShdw blurRad="38100" dist="38100" dir="2700000" algn="tl">
                    <a:srgbClr val="000000">
                      <a:alpha val="43137"/>
                    </a:srgbClr>
                  </a:outerShdw>
                </a:effectLst>
              </a:rPr>
              <a:t>s.h.</a:t>
            </a:r>
            <a:r>
              <a:rPr lang="en-US" sz="1800" dirty="0">
                <a:effectLst>
                  <a:outerShdw blurRad="38100" dist="38100" dir="2700000" algn="tl">
                    <a:srgbClr val="000000">
                      <a:alpha val="43137"/>
                    </a:srgbClr>
                  </a:outerShdw>
                </a:effectLst>
              </a:rPr>
              <a:t> ….</a:t>
            </a:r>
          </a:p>
          <a:p>
            <a:pPr marL="0" indent="0" algn="ctr">
              <a:lnSpc>
                <a:spcPct val="100000"/>
              </a:lnSpc>
              <a:spcBef>
                <a:spcPts val="0"/>
              </a:spcBef>
              <a:buNone/>
            </a:pPr>
            <a:endParaRPr lang="en-US" sz="1800" dirty="0">
              <a:solidFill>
                <a:srgbClr val="0070C0"/>
              </a:solidFill>
            </a:endParaRPr>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r>
              <a:rPr lang="en-US" sz="1800" b="1" dirty="0"/>
              <a:t>Thin films (</a:t>
            </a:r>
            <a:r>
              <a:rPr lang="en-US" sz="1800" dirty="0">
                <a:cs typeface="Arial" panose="020B0604020202020204" pitchFamily="34" charset="0"/>
              </a:rPr>
              <a:t>higher-T</a:t>
            </a:r>
            <a:r>
              <a:rPr lang="en-US" sz="1800" baseline="-25000" dirty="0">
                <a:cs typeface="Arial" panose="020B0604020202020204" pitchFamily="34" charset="0"/>
              </a:rPr>
              <a:t>C</a:t>
            </a:r>
            <a:r>
              <a:rPr lang="en-US" sz="1800" dirty="0">
                <a:cs typeface="Arial" panose="020B0604020202020204" pitchFamily="34" charset="0"/>
              </a:rPr>
              <a:t> materials</a:t>
            </a:r>
            <a:r>
              <a:rPr lang="en-US" sz="1800" b="1" dirty="0"/>
              <a:t>) </a:t>
            </a:r>
          </a:p>
          <a:p>
            <a:pPr marL="0" indent="0" algn="ctr">
              <a:lnSpc>
                <a:spcPct val="100000"/>
              </a:lnSpc>
              <a:spcBef>
                <a:spcPts val="0"/>
              </a:spcBef>
              <a:buNone/>
            </a:pPr>
            <a:r>
              <a:rPr lang="en-US" sz="1800" b="1" dirty="0" err="1">
                <a:solidFill>
                  <a:srgbClr val="00B050"/>
                </a:solidFill>
              </a:rPr>
              <a:t>E</a:t>
            </a:r>
            <a:r>
              <a:rPr lang="en-US" sz="1800" b="1" baseline="-25000" dirty="0" err="1">
                <a:solidFill>
                  <a:srgbClr val="00B050"/>
                </a:solidFill>
              </a:rPr>
              <a:t>acc</a:t>
            </a:r>
            <a:r>
              <a:rPr lang="en-US" sz="1800" b="1" baseline="-25000" dirty="0">
                <a:solidFill>
                  <a:srgbClr val="00B050"/>
                </a:solidFill>
              </a:rPr>
              <a:t> </a:t>
            </a:r>
            <a:r>
              <a:rPr lang="en-US" sz="1800" b="1" dirty="0">
                <a:solidFill>
                  <a:srgbClr val="00B050"/>
                </a:solidFill>
              </a:rPr>
              <a:t>x 2 </a:t>
            </a:r>
            <a:r>
              <a:rPr lang="en-US" sz="1800" dirty="0"/>
              <a:t>higher than Nb (</a:t>
            </a:r>
            <a:r>
              <a:rPr lang="en-US" sz="1800" b="1" dirty="0">
                <a:effectLst>
                  <a:outerShdw blurRad="38100" dist="38100" dir="2700000" algn="tl">
                    <a:srgbClr val="000000">
                      <a:alpha val="43137"/>
                    </a:srgbClr>
                  </a:outerShdw>
                </a:effectLst>
              </a:rPr>
              <a:t>≤100 MV/m</a:t>
            </a:r>
            <a:r>
              <a:rPr lang="en-US" sz="1800" dirty="0"/>
              <a:t>); Q</a:t>
            </a:r>
            <a:r>
              <a:rPr lang="en-US" sz="1800" baseline="-25000" dirty="0"/>
              <a:t>0</a:t>
            </a:r>
            <a:r>
              <a:rPr lang="en-US" sz="1800" dirty="0"/>
              <a:t>&gt;10</a:t>
            </a:r>
            <a:r>
              <a:rPr lang="en-US" sz="1800" baseline="30000" dirty="0"/>
              <a:t>10 </a:t>
            </a:r>
            <a:r>
              <a:rPr lang="en-US" sz="1800" dirty="0">
                <a:solidFill>
                  <a:srgbClr val="0070C0"/>
                </a:solidFill>
              </a:rPr>
              <a:t>at </a:t>
            </a:r>
            <a:r>
              <a:rPr lang="it-IT" sz="1800" b="1" dirty="0">
                <a:solidFill>
                  <a:srgbClr val="0070C0"/>
                </a:solidFill>
              </a:rPr>
              <a:t>T</a:t>
            </a:r>
            <a:r>
              <a:rPr lang="it-IT" sz="1800" b="1" baseline="-25000" dirty="0">
                <a:solidFill>
                  <a:srgbClr val="0070C0"/>
                </a:solidFill>
              </a:rPr>
              <a:t>cryo</a:t>
            </a:r>
            <a:r>
              <a:rPr lang="it-IT" sz="1800" b="1" dirty="0">
                <a:solidFill>
                  <a:srgbClr val="0070C0"/>
                </a:solidFill>
              </a:rPr>
              <a:t>=4.2K </a:t>
            </a:r>
            <a:r>
              <a:rPr lang="en-US" sz="1800" dirty="0"/>
              <a:t>(</a:t>
            </a:r>
            <a:r>
              <a:rPr lang="en-US" sz="1800" b="1" dirty="0">
                <a:solidFill>
                  <a:srgbClr val="C00000"/>
                </a:solidFill>
              </a:rPr>
              <a:t>66% saving in </a:t>
            </a:r>
            <a:r>
              <a:rPr lang="it-IT" sz="1800" b="1" dirty="0">
                <a:solidFill>
                  <a:srgbClr val="C00000"/>
                </a:solidFill>
              </a:rPr>
              <a:t>P</a:t>
            </a:r>
            <a:r>
              <a:rPr lang="it-IT" sz="1800" b="1" baseline="-25000" dirty="0">
                <a:solidFill>
                  <a:srgbClr val="C00000"/>
                </a:solidFill>
              </a:rPr>
              <a:t>ele,cryo</a:t>
            </a:r>
            <a:r>
              <a:rPr lang="en-US" sz="1800" dirty="0"/>
              <a:t>) – </a:t>
            </a:r>
            <a:r>
              <a:rPr lang="en-US" sz="1800" b="1" dirty="0">
                <a:solidFill>
                  <a:srgbClr val="C00000"/>
                </a:solidFill>
              </a:rPr>
              <a:t>40% cryo-plant cost saving</a:t>
            </a:r>
            <a:r>
              <a:rPr lang="en-US" sz="1800" dirty="0"/>
              <a:t> (cryocoolers?))</a:t>
            </a:r>
          </a:p>
        </p:txBody>
      </p:sp>
      <p:grpSp>
        <p:nvGrpSpPr>
          <p:cNvPr id="7" name="Groupe 82">
            <a:extLst>
              <a:ext uri="{FF2B5EF4-FFF2-40B4-BE49-F238E27FC236}">
                <a16:creationId xmlns:a16="http://schemas.microsoft.com/office/drawing/2014/main" id="{B4DB582D-71DB-E374-43B7-D4B2B83087E0}"/>
              </a:ext>
            </a:extLst>
          </p:cNvPr>
          <p:cNvGrpSpPr/>
          <p:nvPr/>
        </p:nvGrpSpPr>
        <p:grpSpPr>
          <a:xfrm>
            <a:off x="250530" y="1536057"/>
            <a:ext cx="4270045" cy="3310473"/>
            <a:chOff x="6175581" y="1857536"/>
            <a:chExt cx="4322658" cy="3293771"/>
          </a:xfrm>
        </p:grpSpPr>
        <p:pic>
          <p:nvPicPr>
            <p:cNvPr id="8" name="Image 11">
              <a:extLst>
                <a:ext uri="{FF2B5EF4-FFF2-40B4-BE49-F238E27FC236}">
                  <a16:creationId xmlns:a16="http://schemas.microsoft.com/office/drawing/2014/main" id="{F4310B71-672E-76E7-465C-94EE8696CA4D}"/>
                </a:ext>
              </a:extLst>
            </p:cNvPr>
            <p:cNvPicPr>
              <a:picLocks noChangeAspect="1"/>
            </p:cNvPicPr>
            <p:nvPr/>
          </p:nvPicPr>
          <p:blipFill>
            <a:blip r:embed="rId3"/>
            <a:stretch>
              <a:fillRect/>
            </a:stretch>
          </p:blipFill>
          <p:spPr>
            <a:xfrm>
              <a:off x="6175581" y="1857536"/>
              <a:ext cx="4322658" cy="2834139"/>
            </a:xfrm>
            <a:prstGeom prst="rect">
              <a:avLst/>
            </a:prstGeom>
          </p:spPr>
        </p:pic>
        <p:sp>
          <p:nvSpPr>
            <p:cNvPr id="9" name="Rectangle 8">
              <a:extLst>
                <a:ext uri="{FF2B5EF4-FFF2-40B4-BE49-F238E27FC236}">
                  <a16:creationId xmlns:a16="http://schemas.microsoft.com/office/drawing/2014/main" id="{F132B25E-9B58-049E-6E20-0C1F8A3715D6}"/>
                </a:ext>
              </a:extLst>
            </p:cNvPr>
            <p:cNvSpPr/>
            <p:nvPr/>
          </p:nvSpPr>
          <p:spPr>
            <a:xfrm>
              <a:off x="6458345" y="4889697"/>
              <a:ext cx="3932140" cy="261610"/>
            </a:xfrm>
            <a:prstGeom prst="rect">
              <a:avLst/>
            </a:prstGeom>
          </p:spPr>
          <p:txBody>
            <a:bodyPr wrap="square">
              <a:spAutoFit/>
            </a:bodyPr>
            <a:lstStyle/>
            <a:p>
              <a:endParaRPr lang="fr-FR" sz="1100" dirty="0"/>
            </a:p>
          </p:txBody>
        </p:sp>
      </p:grpSp>
      <p:sp>
        <p:nvSpPr>
          <p:cNvPr id="11" name="Rectangle 10">
            <a:extLst>
              <a:ext uri="{FF2B5EF4-FFF2-40B4-BE49-F238E27FC236}">
                <a16:creationId xmlns:a16="http://schemas.microsoft.com/office/drawing/2014/main" id="{7B81C81D-1ED9-F173-8A1B-51AE1F0D7EE5}"/>
              </a:ext>
            </a:extLst>
          </p:cNvPr>
          <p:cNvSpPr/>
          <p:nvPr/>
        </p:nvSpPr>
        <p:spPr>
          <a:xfrm>
            <a:off x="1746887" y="1536057"/>
            <a:ext cx="2624191" cy="6263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12DAEAB0-BB63-FBBD-B885-353996EE026F}"/>
              </a:ext>
            </a:extLst>
          </p:cNvPr>
          <p:cNvPicPr>
            <a:picLocks noChangeAspect="1"/>
          </p:cNvPicPr>
          <p:nvPr/>
        </p:nvPicPr>
        <p:blipFill>
          <a:blip r:embed="rId4"/>
          <a:stretch>
            <a:fillRect/>
          </a:stretch>
        </p:blipFill>
        <p:spPr>
          <a:xfrm>
            <a:off x="1078356" y="1102867"/>
            <a:ext cx="2119977" cy="1102226"/>
          </a:xfrm>
          <a:prstGeom prst="rect">
            <a:avLst/>
          </a:prstGeom>
        </p:spPr>
      </p:pic>
      <p:cxnSp>
        <p:nvCxnSpPr>
          <p:cNvPr id="36" name="Straight Arrow Connector 35">
            <a:extLst>
              <a:ext uri="{FF2B5EF4-FFF2-40B4-BE49-F238E27FC236}">
                <a16:creationId xmlns:a16="http://schemas.microsoft.com/office/drawing/2014/main" id="{C0BAA315-4451-6A39-E213-4DDD7BD28D11}"/>
              </a:ext>
            </a:extLst>
          </p:cNvPr>
          <p:cNvCxnSpPr/>
          <p:nvPr/>
        </p:nvCxnSpPr>
        <p:spPr>
          <a:xfrm flipV="1">
            <a:off x="3411301" y="2806199"/>
            <a:ext cx="0" cy="349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7BC9FDF-0515-6D80-2644-FEE909B8F53A}"/>
              </a:ext>
            </a:extLst>
          </p:cNvPr>
          <p:cNvCxnSpPr>
            <a:cxnSpLocks/>
          </p:cNvCxnSpPr>
          <p:nvPr/>
        </p:nvCxnSpPr>
        <p:spPr>
          <a:xfrm>
            <a:off x="3512330" y="3246275"/>
            <a:ext cx="6695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2C3746A-3B12-5E33-6804-CAA320C3D217}"/>
              </a:ext>
            </a:extLst>
          </p:cNvPr>
          <p:cNvSpPr txBox="1"/>
          <p:nvPr/>
        </p:nvSpPr>
        <p:spPr>
          <a:xfrm>
            <a:off x="6201726" y="1035542"/>
            <a:ext cx="6133087" cy="646331"/>
          </a:xfrm>
          <a:prstGeom prst="rect">
            <a:avLst/>
          </a:prstGeom>
          <a:noFill/>
        </p:spPr>
        <p:txBody>
          <a:bodyPr wrap="square" rtlCol="0">
            <a:spAutoFit/>
          </a:bodyPr>
          <a:lstStyle/>
          <a:p>
            <a:r>
              <a:rPr lang="fr-FR" b="1" dirty="0" err="1">
                <a:solidFill>
                  <a:srgbClr val="0070C0"/>
                </a:solidFill>
              </a:rPr>
              <a:t>Cavity</a:t>
            </a:r>
            <a:r>
              <a:rPr lang="fr-FR" b="1" dirty="0">
                <a:solidFill>
                  <a:srgbClr val="0070C0"/>
                </a:solidFill>
              </a:rPr>
              <a:t> types </a:t>
            </a:r>
            <a:r>
              <a:rPr lang="fr-FR" dirty="0"/>
              <a:t>– </a:t>
            </a:r>
            <a:r>
              <a:rPr lang="fr-FR" dirty="0" err="1"/>
              <a:t>mostly</a:t>
            </a:r>
            <a:r>
              <a:rPr lang="fr-FR" dirty="0"/>
              <a:t> </a:t>
            </a:r>
            <a:r>
              <a:rPr lang="fr-FR" dirty="0" err="1"/>
              <a:t>elliptical</a:t>
            </a:r>
            <a:r>
              <a:rPr lang="fr-FR" dirty="0"/>
              <a:t>:  1.3 GHz (3.9 GHz), 802 MHz (401 MHz), 704 MHz (352 MHz), 650 MHz (325 MHz).</a:t>
            </a:r>
          </a:p>
        </p:txBody>
      </p:sp>
      <p:pic>
        <p:nvPicPr>
          <p:cNvPr id="41" name="Image 5">
            <a:extLst>
              <a:ext uri="{FF2B5EF4-FFF2-40B4-BE49-F238E27FC236}">
                <a16:creationId xmlns:a16="http://schemas.microsoft.com/office/drawing/2014/main" id="{C4D8F6E8-74B8-3B18-6ED0-591CF0F023F6}"/>
              </a:ext>
            </a:extLst>
          </p:cNvPr>
          <p:cNvPicPr>
            <a:picLocks noChangeAspect="1"/>
          </p:cNvPicPr>
          <p:nvPr/>
        </p:nvPicPr>
        <p:blipFill>
          <a:blip r:embed="rId5"/>
          <a:stretch>
            <a:fillRect/>
          </a:stretch>
        </p:blipFill>
        <p:spPr>
          <a:xfrm>
            <a:off x="7658795" y="3329514"/>
            <a:ext cx="3037353" cy="1820082"/>
          </a:xfrm>
          <a:prstGeom prst="rect">
            <a:avLst/>
          </a:prstGeom>
          <a:ln>
            <a:solidFill>
              <a:schemeClr val="accent1"/>
            </a:solidFill>
          </a:ln>
        </p:spPr>
      </p:pic>
      <p:sp>
        <p:nvSpPr>
          <p:cNvPr id="42" name="TextBox 41">
            <a:extLst>
              <a:ext uri="{FF2B5EF4-FFF2-40B4-BE49-F238E27FC236}">
                <a16:creationId xmlns:a16="http://schemas.microsoft.com/office/drawing/2014/main" id="{86849C5E-8C81-3AE3-ADC8-3446041A028E}"/>
              </a:ext>
            </a:extLst>
          </p:cNvPr>
          <p:cNvSpPr txBox="1"/>
          <p:nvPr/>
        </p:nvSpPr>
        <p:spPr>
          <a:xfrm>
            <a:off x="5173203" y="4302681"/>
            <a:ext cx="880369" cy="369332"/>
          </a:xfrm>
          <a:prstGeom prst="rect">
            <a:avLst/>
          </a:prstGeom>
          <a:noFill/>
        </p:spPr>
        <p:txBody>
          <a:bodyPr wrap="none" rtlCol="0">
            <a:spAutoFit/>
          </a:bodyPr>
          <a:lstStyle/>
          <a:p>
            <a:r>
              <a:rPr lang="it-IT" b="1" dirty="0">
                <a:solidFill>
                  <a:srgbClr val="C00000"/>
                </a:solidFill>
              </a:rPr>
              <a:t>NEEDS:</a:t>
            </a:r>
          </a:p>
        </p:txBody>
      </p: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F7500705-3753-F9CF-AFF8-356BEBB56BFC}"/>
                  </a:ext>
                </a:extLst>
              </p:cNvPr>
              <p:cNvSpPr txBox="1"/>
              <p:nvPr/>
            </p:nvSpPr>
            <p:spPr>
              <a:xfrm>
                <a:off x="981705" y="2890415"/>
                <a:ext cx="1984646" cy="530210"/>
              </a:xfrm>
              <a:prstGeom prst="rect">
                <a:avLst/>
              </a:prstGeom>
              <a:noFill/>
            </p:spPr>
            <p:txBody>
              <a:bodyPr wrap="none" rtlCol="0">
                <a:spAutoFit/>
              </a:bodyPr>
              <a:lstStyle/>
              <a:p>
                <a14:m>
                  <m:oMath xmlns:m="http://schemas.openxmlformats.org/officeDocument/2006/math">
                    <m:sSub>
                      <m:sSubPr>
                        <m:ctrlPr>
                          <a:rPr lang="it-IT" sz="1800" i="1" smtClean="0">
                            <a:solidFill>
                              <a:srgbClr val="0070C0"/>
                            </a:solidFill>
                            <a:latin typeface="Cambria Math" panose="02040503050406030204" pitchFamily="18" charset="0"/>
                          </a:rPr>
                        </m:ctrlPr>
                      </m:sSubPr>
                      <m:e>
                        <m:r>
                          <a:rPr lang="it-IT" sz="1800" b="0" i="1" smtClean="0">
                            <a:solidFill>
                              <a:srgbClr val="0070C0"/>
                            </a:solidFill>
                            <a:latin typeface="Cambria Math" panose="02040503050406030204" pitchFamily="18" charset="0"/>
                          </a:rPr>
                          <m:t>𝑄</m:t>
                        </m:r>
                      </m:e>
                      <m:sub>
                        <m:r>
                          <a:rPr lang="it-IT" sz="1800" b="0" i="1" smtClean="0">
                            <a:solidFill>
                              <a:srgbClr val="0070C0"/>
                            </a:solidFill>
                            <a:latin typeface="Cambria Math" panose="02040503050406030204" pitchFamily="18" charset="0"/>
                          </a:rPr>
                          <m:t>0</m:t>
                        </m:r>
                      </m:sub>
                    </m:sSub>
                    <m:r>
                      <a:rPr lang="it-IT" sz="1800" b="0" i="1" smtClean="0">
                        <a:latin typeface="Cambria Math" panose="02040503050406030204" pitchFamily="18" charset="0"/>
                      </a:rPr>
                      <m:t>=</m:t>
                    </m:r>
                    <m:f>
                      <m:fPr>
                        <m:ctrlPr>
                          <a:rPr lang="it-IT" sz="1800" b="0" i="1" smtClean="0">
                            <a:latin typeface="Cambria Math" panose="02040503050406030204" pitchFamily="18" charset="0"/>
                          </a:rPr>
                        </m:ctrlPr>
                      </m:fPr>
                      <m:num>
                        <m:r>
                          <a:rPr lang="it-IT" sz="1800" i="1">
                            <a:latin typeface="Cambria Math" panose="02040503050406030204" pitchFamily="18" charset="0"/>
                          </a:rPr>
                          <m:t>2</m:t>
                        </m:r>
                        <m:r>
                          <a:rPr lang="it-IT" sz="1800" i="1">
                            <a:latin typeface="Cambria Math" panose="02040503050406030204" pitchFamily="18" charset="0"/>
                            <a:ea typeface="Cambria Math" panose="02040503050406030204" pitchFamily="18" charset="0"/>
                          </a:rPr>
                          <m:t>𝜋</m:t>
                        </m:r>
                        <m:sSub>
                          <m:sSubPr>
                            <m:ctrlPr>
                              <a:rPr lang="it-IT" sz="1800" i="1">
                                <a:latin typeface="Cambria Math" panose="02040503050406030204" pitchFamily="18" charset="0"/>
                                <a:ea typeface="Cambria Math" panose="02040503050406030204" pitchFamily="18" charset="0"/>
                              </a:rPr>
                            </m:ctrlPr>
                          </m:sSubPr>
                          <m:e>
                            <m:r>
                              <a:rPr lang="it-IT" sz="1800" i="1">
                                <a:latin typeface="Cambria Math" panose="02040503050406030204" pitchFamily="18" charset="0"/>
                                <a:ea typeface="Cambria Math" panose="02040503050406030204" pitchFamily="18" charset="0"/>
                              </a:rPr>
                              <m:t>𝑓</m:t>
                            </m:r>
                          </m:e>
                          <m:sub>
                            <m:r>
                              <a:rPr lang="it-IT" sz="1800" i="1">
                                <a:latin typeface="Cambria Math" panose="02040503050406030204" pitchFamily="18" charset="0"/>
                                <a:ea typeface="Cambria Math" panose="02040503050406030204" pitchFamily="18" charset="0"/>
                              </a:rPr>
                              <m:t>0</m:t>
                            </m:r>
                          </m:sub>
                        </m:sSub>
                        <m:r>
                          <a:rPr lang="it-IT" sz="1800" b="0" i="1" smtClean="0">
                            <a:latin typeface="Cambria Math" panose="02040503050406030204" pitchFamily="18" charset="0"/>
                            <a:ea typeface="Cambria Math" panose="02040503050406030204" pitchFamily="18" charset="0"/>
                          </a:rPr>
                          <m:t>𝑈</m:t>
                        </m:r>
                      </m:num>
                      <m:den>
                        <m:sSub>
                          <m:sSubPr>
                            <m:ctrlPr>
                              <a:rPr lang="it-IT" sz="1800" b="0" i="1" smtClean="0">
                                <a:solidFill>
                                  <a:srgbClr val="0070C0"/>
                                </a:solidFill>
                                <a:latin typeface="Cambria Math" panose="02040503050406030204" pitchFamily="18" charset="0"/>
                              </a:rPr>
                            </m:ctrlPr>
                          </m:sSubPr>
                          <m:e>
                            <m:r>
                              <a:rPr lang="it-IT" sz="1800" b="0" i="1" smtClean="0">
                                <a:solidFill>
                                  <a:srgbClr val="0070C0"/>
                                </a:solidFill>
                                <a:latin typeface="Cambria Math" panose="02040503050406030204" pitchFamily="18" charset="0"/>
                              </a:rPr>
                              <m:t>𝑃</m:t>
                            </m:r>
                          </m:e>
                          <m:sub>
                            <m:r>
                              <a:rPr lang="it-IT" sz="1800" b="0" i="1" smtClean="0">
                                <a:solidFill>
                                  <a:srgbClr val="0070C0"/>
                                </a:solidFill>
                                <a:latin typeface="Cambria Math" panose="02040503050406030204" pitchFamily="18" charset="0"/>
                              </a:rPr>
                              <m:t>𝑑𝑖𝑠𝑠</m:t>
                            </m:r>
                          </m:sub>
                        </m:sSub>
                      </m:den>
                    </m:f>
                  </m:oMath>
                </a14:m>
                <a:r>
                  <a:rPr lang="it-IT" sz="1800" dirty="0"/>
                  <a:t> vs. </a:t>
                </a:r>
                <a:r>
                  <a:rPr lang="it-IT" sz="1800" b="1" dirty="0">
                    <a:solidFill>
                      <a:srgbClr val="0070C0"/>
                    </a:solidFill>
                  </a:rPr>
                  <a:t>E</a:t>
                </a:r>
                <a:r>
                  <a:rPr lang="it-IT" sz="1800" b="1" baseline="-25000" dirty="0">
                    <a:solidFill>
                      <a:srgbClr val="0070C0"/>
                    </a:solidFill>
                  </a:rPr>
                  <a:t>acc</a:t>
                </a:r>
                <a:r>
                  <a:rPr lang="it-IT" sz="1800" b="1" dirty="0"/>
                  <a:t> </a:t>
                </a:r>
              </a:p>
            </p:txBody>
          </p:sp>
        </mc:Choice>
        <mc:Fallback>
          <p:sp>
            <p:nvSpPr>
              <p:cNvPr id="43" name="TextBox 42">
                <a:extLst>
                  <a:ext uri="{FF2B5EF4-FFF2-40B4-BE49-F238E27FC236}">
                    <a16:creationId xmlns:a16="http://schemas.microsoft.com/office/drawing/2014/main" id="{F7500705-3753-F9CF-AFF8-356BEBB56BFC}"/>
                  </a:ext>
                </a:extLst>
              </p:cNvPr>
              <p:cNvSpPr txBox="1">
                <a:spLocks noRot="1" noChangeAspect="1" noMove="1" noResize="1" noEditPoints="1" noAdjustHandles="1" noChangeArrowheads="1" noChangeShapeType="1" noTextEdit="1"/>
              </p:cNvSpPr>
              <p:nvPr/>
            </p:nvSpPr>
            <p:spPr>
              <a:xfrm>
                <a:off x="981705" y="2890415"/>
                <a:ext cx="1984646" cy="530210"/>
              </a:xfrm>
              <a:prstGeom prst="rect">
                <a:avLst/>
              </a:prstGeom>
              <a:blipFill>
                <a:blip r:embed="rId6"/>
                <a:stretch>
                  <a:fillRect l="-613" b="-1149"/>
                </a:stretch>
              </a:blipFill>
            </p:spPr>
            <p:txBody>
              <a:bodyPr/>
              <a:lstStyle/>
              <a:p>
                <a:r>
                  <a:rPr lang="it-IT">
                    <a:noFill/>
                  </a:rPr>
                  <a:t> </a:t>
                </a:r>
              </a:p>
            </p:txBody>
          </p:sp>
        </mc:Fallback>
      </mc:AlternateContent>
      <p:cxnSp>
        <p:nvCxnSpPr>
          <p:cNvPr id="45" name="Straight Arrow Connector 44">
            <a:extLst>
              <a:ext uri="{FF2B5EF4-FFF2-40B4-BE49-F238E27FC236}">
                <a16:creationId xmlns:a16="http://schemas.microsoft.com/office/drawing/2014/main" id="{5F7E1570-0A3C-F9CF-54C0-5D6728D4634A}"/>
              </a:ext>
            </a:extLst>
          </p:cNvPr>
          <p:cNvCxnSpPr>
            <a:cxnSpLocks/>
          </p:cNvCxnSpPr>
          <p:nvPr/>
        </p:nvCxnSpPr>
        <p:spPr>
          <a:xfrm flipH="1">
            <a:off x="4508647" y="2647719"/>
            <a:ext cx="798342" cy="21315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5F70473-FE02-0CEE-C718-CDD26FD2BAB0}"/>
              </a:ext>
            </a:extLst>
          </p:cNvPr>
          <p:cNvSpPr txBox="1"/>
          <p:nvPr/>
        </p:nvSpPr>
        <p:spPr>
          <a:xfrm rot="20794990">
            <a:off x="4596394" y="2370652"/>
            <a:ext cx="778290" cy="369332"/>
          </a:xfrm>
          <a:prstGeom prst="rect">
            <a:avLst/>
          </a:prstGeom>
          <a:noFill/>
        </p:spPr>
        <p:txBody>
          <a:bodyPr wrap="none" rtlCol="0">
            <a:spAutoFit/>
          </a:bodyPr>
          <a:lstStyle/>
          <a:p>
            <a:r>
              <a:rPr lang="it-IT" i="1" dirty="0">
                <a:solidFill>
                  <a:srgbClr val="0070C0"/>
                </a:solidFill>
              </a:rPr>
              <a:t>P</a:t>
            </a:r>
            <a:r>
              <a:rPr lang="it-IT" i="1" baseline="-25000" dirty="0">
                <a:solidFill>
                  <a:srgbClr val="0070C0"/>
                </a:solidFill>
              </a:rPr>
              <a:t>diss, ref</a:t>
            </a:r>
          </a:p>
        </p:txBody>
      </p:sp>
      <p:sp>
        <p:nvSpPr>
          <p:cNvPr id="3" name="Rectangle 2">
            <a:extLst>
              <a:ext uri="{FF2B5EF4-FFF2-40B4-BE49-F238E27FC236}">
                <a16:creationId xmlns:a16="http://schemas.microsoft.com/office/drawing/2014/main" id="{912314D3-4DF4-8EC3-F731-98CFA00344DC}"/>
              </a:ext>
            </a:extLst>
          </p:cNvPr>
          <p:cNvSpPr/>
          <p:nvPr/>
        </p:nvSpPr>
        <p:spPr>
          <a:xfrm>
            <a:off x="6201726" y="1721326"/>
            <a:ext cx="5718373" cy="1536543"/>
          </a:xfrm>
          <a:custGeom>
            <a:avLst/>
            <a:gdLst>
              <a:gd name="connsiteX0" fmla="*/ 0 w 5718373"/>
              <a:gd name="connsiteY0" fmla="*/ 0 h 1536543"/>
              <a:gd name="connsiteX1" fmla="*/ 514654 w 5718373"/>
              <a:gd name="connsiteY1" fmla="*/ 0 h 1536543"/>
              <a:gd name="connsiteX2" fmla="*/ 1086491 w 5718373"/>
              <a:gd name="connsiteY2" fmla="*/ 0 h 1536543"/>
              <a:gd name="connsiteX3" fmla="*/ 1772696 w 5718373"/>
              <a:gd name="connsiteY3" fmla="*/ 0 h 1536543"/>
              <a:gd name="connsiteX4" fmla="*/ 2458900 w 5718373"/>
              <a:gd name="connsiteY4" fmla="*/ 0 h 1536543"/>
              <a:gd name="connsiteX5" fmla="*/ 2916370 w 5718373"/>
              <a:gd name="connsiteY5" fmla="*/ 0 h 1536543"/>
              <a:gd name="connsiteX6" fmla="*/ 3488208 w 5718373"/>
              <a:gd name="connsiteY6" fmla="*/ 0 h 1536543"/>
              <a:gd name="connsiteX7" fmla="*/ 4002861 w 5718373"/>
              <a:gd name="connsiteY7" fmla="*/ 0 h 1536543"/>
              <a:gd name="connsiteX8" fmla="*/ 4631882 w 5718373"/>
              <a:gd name="connsiteY8" fmla="*/ 0 h 1536543"/>
              <a:gd name="connsiteX9" fmla="*/ 5718373 w 5718373"/>
              <a:gd name="connsiteY9" fmla="*/ 0 h 1536543"/>
              <a:gd name="connsiteX10" fmla="*/ 5718373 w 5718373"/>
              <a:gd name="connsiteY10" fmla="*/ 466085 h 1536543"/>
              <a:gd name="connsiteX11" fmla="*/ 5718373 w 5718373"/>
              <a:gd name="connsiteY11" fmla="*/ 1008997 h 1536543"/>
              <a:gd name="connsiteX12" fmla="*/ 5718373 w 5718373"/>
              <a:gd name="connsiteY12" fmla="*/ 1536543 h 1536543"/>
              <a:gd name="connsiteX13" fmla="*/ 5089352 w 5718373"/>
              <a:gd name="connsiteY13" fmla="*/ 1536543 h 1536543"/>
              <a:gd name="connsiteX14" fmla="*/ 4517515 w 5718373"/>
              <a:gd name="connsiteY14" fmla="*/ 1536543 h 1536543"/>
              <a:gd name="connsiteX15" fmla="*/ 4002861 w 5718373"/>
              <a:gd name="connsiteY15" fmla="*/ 1536543 h 1536543"/>
              <a:gd name="connsiteX16" fmla="*/ 3431024 w 5718373"/>
              <a:gd name="connsiteY16" fmla="*/ 1536543 h 1536543"/>
              <a:gd name="connsiteX17" fmla="*/ 2859187 w 5718373"/>
              <a:gd name="connsiteY17" fmla="*/ 1536543 h 1536543"/>
              <a:gd name="connsiteX18" fmla="*/ 2458900 w 5718373"/>
              <a:gd name="connsiteY18" fmla="*/ 1536543 h 1536543"/>
              <a:gd name="connsiteX19" fmla="*/ 1772696 w 5718373"/>
              <a:gd name="connsiteY19" fmla="*/ 1536543 h 1536543"/>
              <a:gd name="connsiteX20" fmla="*/ 1143675 w 5718373"/>
              <a:gd name="connsiteY20" fmla="*/ 1536543 h 1536543"/>
              <a:gd name="connsiteX21" fmla="*/ 686205 w 5718373"/>
              <a:gd name="connsiteY21" fmla="*/ 1536543 h 1536543"/>
              <a:gd name="connsiteX22" fmla="*/ 0 w 5718373"/>
              <a:gd name="connsiteY22" fmla="*/ 1536543 h 1536543"/>
              <a:gd name="connsiteX23" fmla="*/ 0 w 5718373"/>
              <a:gd name="connsiteY23" fmla="*/ 1039727 h 1536543"/>
              <a:gd name="connsiteX24" fmla="*/ 0 w 5718373"/>
              <a:gd name="connsiteY24" fmla="*/ 573643 h 1536543"/>
              <a:gd name="connsiteX25" fmla="*/ 0 w 5718373"/>
              <a:gd name="connsiteY25" fmla="*/ 0 h 153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8373" h="1536543" extrusionOk="0">
                <a:moveTo>
                  <a:pt x="0" y="0"/>
                </a:moveTo>
                <a:cubicBezTo>
                  <a:pt x="205191" y="-23595"/>
                  <a:pt x="376696" y="35233"/>
                  <a:pt x="514654" y="0"/>
                </a:cubicBezTo>
                <a:cubicBezTo>
                  <a:pt x="652612" y="-35233"/>
                  <a:pt x="966405" y="60997"/>
                  <a:pt x="1086491" y="0"/>
                </a:cubicBezTo>
                <a:cubicBezTo>
                  <a:pt x="1206577" y="-60997"/>
                  <a:pt x="1463235" y="63511"/>
                  <a:pt x="1772696" y="0"/>
                </a:cubicBezTo>
                <a:cubicBezTo>
                  <a:pt x="2082157" y="-63511"/>
                  <a:pt x="2301596" y="21694"/>
                  <a:pt x="2458900" y="0"/>
                </a:cubicBezTo>
                <a:cubicBezTo>
                  <a:pt x="2616204" y="-21694"/>
                  <a:pt x="2770723" y="2660"/>
                  <a:pt x="2916370" y="0"/>
                </a:cubicBezTo>
                <a:cubicBezTo>
                  <a:pt x="3062017" y="-2660"/>
                  <a:pt x="3263600" y="52995"/>
                  <a:pt x="3488208" y="0"/>
                </a:cubicBezTo>
                <a:cubicBezTo>
                  <a:pt x="3712816" y="-52995"/>
                  <a:pt x="3859426" y="46468"/>
                  <a:pt x="4002861" y="0"/>
                </a:cubicBezTo>
                <a:cubicBezTo>
                  <a:pt x="4146296" y="-46468"/>
                  <a:pt x="4464268" y="7485"/>
                  <a:pt x="4631882" y="0"/>
                </a:cubicBezTo>
                <a:cubicBezTo>
                  <a:pt x="4799496" y="-7485"/>
                  <a:pt x="5330393" y="5148"/>
                  <a:pt x="5718373" y="0"/>
                </a:cubicBezTo>
                <a:cubicBezTo>
                  <a:pt x="5757252" y="133452"/>
                  <a:pt x="5700494" y="289373"/>
                  <a:pt x="5718373" y="466085"/>
                </a:cubicBezTo>
                <a:cubicBezTo>
                  <a:pt x="5736252" y="642797"/>
                  <a:pt x="5655924" y="816399"/>
                  <a:pt x="5718373" y="1008997"/>
                </a:cubicBezTo>
                <a:cubicBezTo>
                  <a:pt x="5780822" y="1201595"/>
                  <a:pt x="5682643" y="1371655"/>
                  <a:pt x="5718373" y="1536543"/>
                </a:cubicBezTo>
                <a:cubicBezTo>
                  <a:pt x="5425339" y="1546078"/>
                  <a:pt x="5238526" y="1507407"/>
                  <a:pt x="5089352" y="1536543"/>
                </a:cubicBezTo>
                <a:cubicBezTo>
                  <a:pt x="4940178" y="1565679"/>
                  <a:pt x="4676682" y="1487400"/>
                  <a:pt x="4517515" y="1536543"/>
                </a:cubicBezTo>
                <a:cubicBezTo>
                  <a:pt x="4358348" y="1585686"/>
                  <a:pt x="4182750" y="1529134"/>
                  <a:pt x="4002861" y="1536543"/>
                </a:cubicBezTo>
                <a:cubicBezTo>
                  <a:pt x="3822972" y="1543952"/>
                  <a:pt x="3620282" y="1525818"/>
                  <a:pt x="3431024" y="1536543"/>
                </a:cubicBezTo>
                <a:cubicBezTo>
                  <a:pt x="3241766" y="1547268"/>
                  <a:pt x="3004126" y="1476917"/>
                  <a:pt x="2859187" y="1536543"/>
                </a:cubicBezTo>
                <a:cubicBezTo>
                  <a:pt x="2714248" y="1596169"/>
                  <a:pt x="2569398" y="1524824"/>
                  <a:pt x="2458900" y="1536543"/>
                </a:cubicBezTo>
                <a:cubicBezTo>
                  <a:pt x="2348402" y="1548262"/>
                  <a:pt x="2007142" y="1510315"/>
                  <a:pt x="1772696" y="1536543"/>
                </a:cubicBezTo>
                <a:cubicBezTo>
                  <a:pt x="1538250" y="1562771"/>
                  <a:pt x="1374029" y="1502698"/>
                  <a:pt x="1143675" y="1536543"/>
                </a:cubicBezTo>
                <a:cubicBezTo>
                  <a:pt x="913321" y="1570388"/>
                  <a:pt x="896498" y="1522667"/>
                  <a:pt x="686205" y="1536543"/>
                </a:cubicBezTo>
                <a:cubicBezTo>
                  <a:pt x="475912" y="1550419"/>
                  <a:pt x="212448" y="1483903"/>
                  <a:pt x="0" y="1536543"/>
                </a:cubicBezTo>
                <a:cubicBezTo>
                  <a:pt x="-49544" y="1311174"/>
                  <a:pt x="28953" y="1149951"/>
                  <a:pt x="0" y="1039727"/>
                </a:cubicBezTo>
                <a:cubicBezTo>
                  <a:pt x="-28953" y="929503"/>
                  <a:pt x="41229" y="724240"/>
                  <a:pt x="0" y="573643"/>
                </a:cubicBezTo>
                <a:cubicBezTo>
                  <a:pt x="-41229" y="423046"/>
                  <a:pt x="12939" y="206406"/>
                  <a:pt x="0" y="0"/>
                </a:cubicBezTo>
                <a:close/>
              </a:path>
            </a:pathLst>
          </a:custGeom>
          <a:noFill/>
          <a:ln>
            <a:extLst>
              <a:ext uri="{C807C97D-BFC1-408E-A445-0C87EB9F89A2}">
                <ask:lineSketchStyleProps xmlns:ask="http://schemas.microsoft.com/office/drawing/2018/sketchyshapes" sd="261438964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4" name="Arrow: Up 13">
            <a:extLst>
              <a:ext uri="{FF2B5EF4-FFF2-40B4-BE49-F238E27FC236}">
                <a16:creationId xmlns:a16="http://schemas.microsoft.com/office/drawing/2014/main" id="{A6B6518C-6ED3-5862-CA36-AB5F2ADFC15C}"/>
              </a:ext>
            </a:extLst>
          </p:cNvPr>
          <p:cNvSpPr/>
          <p:nvPr/>
        </p:nvSpPr>
        <p:spPr>
          <a:xfrm>
            <a:off x="161575" y="2093556"/>
            <a:ext cx="656500" cy="1684962"/>
          </a:xfrm>
          <a:prstGeom prst="upArrow">
            <a:avLst>
              <a:gd name="adj1" fmla="val 73260"/>
              <a:gd name="adj2" fmla="val 50000"/>
            </a:avLst>
          </a:prstGeom>
          <a:no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Arrow: Up 14">
            <a:extLst>
              <a:ext uri="{FF2B5EF4-FFF2-40B4-BE49-F238E27FC236}">
                <a16:creationId xmlns:a16="http://schemas.microsoft.com/office/drawing/2014/main" id="{C6CA3866-442B-A751-8381-748212F5BD10}"/>
              </a:ext>
            </a:extLst>
          </p:cNvPr>
          <p:cNvSpPr/>
          <p:nvPr/>
        </p:nvSpPr>
        <p:spPr>
          <a:xfrm rot="5400000">
            <a:off x="2346673" y="3448738"/>
            <a:ext cx="558670" cy="1684962"/>
          </a:xfrm>
          <a:prstGeom prst="upArrow">
            <a:avLst>
              <a:gd name="adj1" fmla="val 73260"/>
              <a:gd name="adj2" fmla="val 50000"/>
            </a:avLst>
          </a:prstGeom>
          <a:no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Arrow: Right 15">
            <a:extLst>
              <a:ext uri="{FF2B5EF4-FFF2-40B4-BE49-F238E27FC236}">
                <a16:creationId xmlns:a16="http://schemas.microsoft.com/office/drawing/2014/main" id="{78054601-F697-B21A-25E3-8743E5F40333}"/>
              </a:ext>
            </a:extLst>
          </p:cNvPr>
          <p:cNvSpPr/>
          <p:nvPr/>
        </p:nvSpPr>
        <p:spPr>
          <a:xfrm rot="3725259">
            <a:off x="2844810" y="2876609"/>
            <a:ext cx="257865" cy="202463"/>
          </a:xfrm>
          <a:prstGeom prst="rightArrow">
            <a:avLst>
              <a:gd name="adj1" fmla="val 66115"/>
              <a:gd name="adj2" fmla="val 50000"/>
            </a:avLst>
          </a:prstGeom>
          <a:solidFill>
            <a:schemeClr val="bg1">
              <a:lumMod val="85000"/>
            </a:schemeClr>
          </a:solidFill>
          <a:ln w="127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Arrow: Right 16">
            <a:extLst>
              <a:ext uri="{FF2B5EF4-FFF2-40B4-BE49-F238E27FC236}">
                <a16:creationId xmlns:a16="http://schemas.microsoft.com/office/drawing/2014/main" id="{8AB72400-B4E6-14FC-498B-C775540B9EB2}"/>
              </a:ext>
            </a:extLst>
          </p:cNvPr>
          <p:cNvSpPr/>
          <p:nvPr/>
        </p:nvSpPr>
        <p:spPr>
          <a:xfrm rot="3927826">
            <a:off x="2977215" y="3070909"/>
            <a:ext cx="253272" cy="342080"/>
          </a:xfrm>
          <a:prstGeom prst="rightArrow">
            <a:avLst>
              <a:gd name="adj1" fmla="val 66115"/>
              <a:gd name="adj2" fmla="val 50000"/>
            </a:avLst>
          </a:prstGeom>
          <a:solidFill>
            <a:schemeClr val="bg1">
              <a:lumMod val="85000"/>
            </a:schemeClr>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Arrow: Right 17">
            <a:extLst>
              <a:ext uri="{FF2B5EF4-FFF2-40B4-BE49-F238E27FC236}">
                <a16:creationId xmlns:a16="http://schemas.microsoft.com/office/drawing/2014/main" id="{0298772F-B352-ECE0-16C0-EE84E25E970A}"/>
              </a:ext>
            </a:extLst>
          </p:cNvPr>
          <p:cNvSpPr/>
          <p:nvPr/>
        </p:nvSpPr>
        <p:spPr>
          <a:xfrm rot="4006397">
            <a:off x="3104322" y="3258903"/>
            <a:ext cx="262988" cy="502965"/>
          </a:xfrm>
          <a:prstGeom prst="rightArrow">
            <a:avLst>
              <a:gd name="adj1" fmla="val 66115"/>
              <a:gd name="adj2" fmla="val 50000"/>
            </a:avLst>
          </a:prstGeom>
          <a:solidFill>
            <a:schemeClr val="bg1">
              <a:lumMod val="85000"/>
            </a:schemeClr>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CDB845C3-BCCE-BF0C-8BB0-A0A7AB0C598B}"/>
              </a:ext>
            </a:extLst>
          </p:cNvPr>
          <p:cNvSpPr/>
          <p:nvPr/>
        </p:nvSpPr>
        <p:spPr>
          <a:xfrm>
            <a:off x="6231283" y="5269369"/>
            <a:ext cx="1336328" cy="437043"/>
          </a:xfrm>
          <a:prstGeom prst="rect">
            <a:avLst/>
          </a:prstGeom>
          <a:noFill/>
        </p:spPr>
        <p:txBody>
          <a:bodyPr wrap="none" lIns="91440" tIns="45720" rIns="91440" bIns="45720">
            <a:spAutoFit/>
          </a:bodyPr>
          <a:lstStyle/>
          <a:p>
            <a:pPr marL="0" indent="0">
              <a:lnSpc>
                <a:spcPct val="120000"/>
              </a:lnSpc>
              <a:spcBef>
                <a:spcPts val="600"/>
              </a:spcBef>
              <a:buNone/>
            </a:pPr>
            <a:r>
              <a:rPr lang="en-US" sz="2000" b="1" dirty="0">
                <a:ln w="0"/>
                <a:solidFill>
                  <a:srgbClr val="C00000"/>
                </a:solidFill>
                <a:effectLst>
                  <a:reflection blurRad="6350" stA="53000" endA="300" endPos="35500" dir="5400000" sy="-90000" algn="bl" rotWithShape="0"/>
                </a:effectLst>
              </a:rPr>
              <a:t>(R&amp;D goal)</a:t>
            </a:r>
            <a:endParaRPr lang="en-US" sz="2000" b="1" dirty="0">
              <a:solidFill>
                <a:srgbClr val="C00000"/>
              </a:solidFill>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15D64AB7-B90F-9BA0-E20D-FFE9043C2646}"/>
              </a:ext>
            </a:extLst>
          </p:cNvPr>
          <p:cNvSpPr/>
          <p:nvPr/>
        </p:nvSpPr>
        <p:spPr>
          <a:xfrm>
            <a:off x="6231283" y="1718625"/>
            <a:ext cx="1121974" cy="437043"/>
          </a:xfrm>
          <a:prstGeom prst="rect">
            <a:avLst/>
          </a:prstGeom>
          <a:noFill/>
        </p:spPr>
        <p:txBody>
          <a:bodyPr wrap="none" lIns="91440" tIns="45720" rIns="91440" bIns="45720">
            <a:spAutoFit/>
          </a:bodyPr>
          <a:lstStyle/>
          <a:p>
            <a:pPr marL="0" indent="0">
              <a:lnSpc>
                <a:spcPct val="120000"/>
              </a:lnSpc>
              <a:spcBef>
                <a:spcPts val="600"/>
              </a:spcBef>
              <a:buNone/>
            </a:pPr>
            <a:r>
              <a:rPr lang="en-US" sz="2000" b="1" dirty="0">
                <a:ln w="0"/>
                <a:solidFill>
                  <a:srgbClr val="C00000"/>
                </a:solidFill>
                <a:effectLst>
                  <a:reflection blurRad="6350" stA="53000" endA="300" endPos="35500" dir="5400000" sy="-90000" algn="bl" rotWithShape="0"/>
                </a:effectLst>
              </a:rPr>
              <a:t>(mature)</a:t>
            </a:r>
            <a:endParaRPr lang="en-US" sz="2000" b="1" dirty="0">
              <a:solidFill>
                <a:srgbClr val="C00000"/>
              </a:solidFill>
              <a:effectLst>
                <a:outerShdw blurRad="38100" dist="38100" dir="2700000" algn="tl">
                  <a:srgbClr val="000000">
                    <a:alpha val="43137"/>
                  </a:srgbClr>
                </a:outerShdw>
              </a:effectLst>
            </a:endParaRPr>
          </a:p>
        </p:txBody>
      </p:sp>
      <p:sp>
        <p:nvSpPr>
          <p:cNvPr id="19" name="Rectangle 18">
            <a:extLst>
              <a:ext uri="{FF2B5EF4-FFF2-40B4-BE49-F238E27FC236}">
                <a16:creationId xmlns:a16="http://schemas.microsoft.com/office/drawing/2014/main" id="{3FE28654-F226-2FA8-7E38-BD9098F23082}"/>
              </a:ext>
            </a:extLst>
          </p:cNvPr>
          <p:cNvSpPr/>
          <p:nvPr/>
        </p:nvSpPr>
        <p:spPr>
          <a:xfrm>
            <a:off x="6250182" y="5269369"/>
            <a:ext cx="5718373" cy="1536543"/>
          </a:xfrm>
          <a:custGeom>
            <a:avLst/>
            <a:gdLst>
              <a:gd name="connsiteX0" fmla="*/ 0 w 5718373"/>
              <a:gd name="connsiteY0" fmla="*/ 0 h 1536543"/>
              <a:gd name="connsiteX1" fmla="*/ 514654 w 5718373"/>
              <a:gd name="connsiteY1" fmla="*/ 0 h 1536543"/>
              <a:gd name="connsiteX2" fmla="*/ 1086491 w 5718373"/>
              <a:gd name="connsiteY2" fmla="*/ 0 h 1536543"/>
              <a:gd name="connsiteX3" fmla="*/ 1772696 w 5718373"/>
              <a:gd name="connsiteY3" fmla="*/ 0 h 1536543"/>
              <a:gd name="connsiteX4" fmla="*/ 2458900 w 5718373"/>
              <a:gd name="connsiteY4" fmla="*/ 0 h 1536543"/>
              <a:gd name="connsiteX5" fmla="*/ 2916370 w 5718373"/>
              <a:gd name="connsiteY5" fmla="*/ 0 h 1536543"/>
              <a:gd name="connsiteX6" fmla="*/ 3488208 w 5718373"/>
              <a:gd name="connsiteY6" fmla="*/ 0 h 1536543"/>
              <a:gd name="connsiteX7" fmla="*/ 4002861 w 5718373"/>
              <a:gd name="connsiteY7" fmla="*/ 0 h 1536543"/>
              <a:gd name="connsiteX8" fmla="*/ 4631882 w 5718373"/>
              <a:gd name="connsiteY8" fmla="*/ 0 h 1536543"/>
              <a:gd name="connsiteX9" fmla="*/ 5718373 w 5718373"/>
              <a:gd name="connsiteY9" fmla="*/ 0 h 1536543"/>
              <a:gd name="connsiteX10" fmla="*/ 5718373 w 5718373"/>
              <a:gd name="connsiteY10" fmla="*/ 466085 h 1536543"/>
              <a:gd name="connsiteX11" fmla="*/ 5718373 w 5718373"/>
              <a:gd name="connsiteY11" fmla="*/ 1008997 h 1536543"/>
              <a:gd name="connsiteX12" fmla="*/ 5718373 w 5718373"/>
              <a:gd name="connsiteY12" fmla="*/ 1536543 h 1536543"/>
              <a:gd name="connsiteX13" fmla="*/ 5089352 w 5718373"/>
              <a:gd name="connsiteY13" fmla="*/ 1536543 h 1536543"/>
              <a:gd name="connsiteX14" fmla="*/ 4517515 w 5718373"/>
              <a:gd name="connsiteY14" fmla="*/ 1536543 h 1536543"/>
              <a:gd name="connsiteX15" fmla="*/ 4002861 w 5718373"/>
              <a:gd name="connsiteY15" fmla="*/ 1536543 h 1536543"/>
              <a:gd name="connsiteX16" fmla="*/ 3431024 w 5718373"/>
              <a:gd name="connsiteY16" fmla="*/ 1536543 h 1536543"/>
              <a:gd name="connsiteX17" fmla="*/ 2859187 w 5718373"/>
              <a:gd name="connsiteY17" fmla="*/ 1536543 h 1536543"/>
              <a:gd name="connsiteX18" fmla="*/ 2458900 w 5718373"/>
              <a:gd name="connsiteY18" fmla="*/ 1536543 h 1536543"/>
              <a:gd name="connsiteX19" fmla="*/ 1772696 w 5718373"/>
              <a:gd name="connsiteY19" fmla="*/ 1536543 h 1536543"/>
              <a:gd name="connsiteX20" fmla="*/ 1143675 w 5718373"/>
              <a:gd name="connsiteY20" fmla="*/ 1536543 h 1536543"/>
              <a:gd name="connsiteX21" fmla="*/ 686205 w 5718373"/>
              <a:gd name="connsiteY21" fmla="*/ 1536543 h 1536543"/>
              <a:gd name="connsiteX22" fmla="*/ 0 w 5718373"/>
              <a:gd name="connsiteY22" fmla="*/ 1536543 h 1536543"/>
              <a:gd name="connsiteX23" fmla="*/ 0 w 5718373"/>
              <a:gd name="connsiteY23" fmla="*/ 1039727 h 1536543"/>
              <a:gd name="connsiteX24" fmla="*/ 0 w 5718373"/>
              <a:gd name="connsiteY24" fmla="*/ 573643 h 1536543"/>
              <a:gd name="connsiteX25" fmla="*/ 0 w 5718373"/>
              <a:gd name="connsiteY25" fmla="*/ 0 h 153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8373" h="1536543" extrusionOk="0">
                <a:moveTo>
                  <a:pt x="0" y="0"/>
                </a:moveTo>
                <a:cubicBezTo>
                  <a:pt x="205191" y="-23595"/>
                  <a:pt x="376696" y="35233"/>
                  <a:pt x="514654" y="0"/>
                </a:cubicBezTo>
                <a:cubicBezTo>
                  <a:pt x="652612" y="-35233"/>
                  <a:pt x="966405" y="60997"/>
                  <a:pt x="1086491" y="0"/>
                </a:cubicBezTo>
                <a:cubicBezTo>
                  <a:pt x="1206577" y="-60997"/>
                  <a:pt x="1463235" y="63511"/>
                  <a:pt x="1772696" y="0"/>
                </a:cubicBezTo>
                <a:cubicBezTo>
                  <a:pt x="2082157" y="-63511"/>
                  <a:pt x="2301596" y="21694"/>
                  <a:pt x="2458900" y="0"/>
                </a:cubicBezTo>
                <a:cubicBezTo>
                  <a:pt x="2616204" y="-21694"/>
                  <a:pt x="2770723" y="2660"/>
                  <a:pt x="2916370" y="0"/>
                </a:cubicBezTo>
                <a:cubicBezTo>
                  <a:pt x="3062017" y="-2660"/>
                  <a:pt x="3263600" y="52995"/>
                  <a:pt x="3488208" y="0"/>
                </a:cubicBezTo>
                <a:cubicBezTo>
                  <a:pt x="3712816" y="-52995"/>
                  <a:pt x="3859426" y="46468"/>
                  <a:pt x="4002861" y="0"/>
                </a:cubicBezTo>
                <a:cubicBezTo>
                  <a:pt x="4146296" y="-46468"/>
                  <a:pt x="4464268" y="7485"/>
                  <a:pt x="4631882" y="0"/>
                </a:cubicBezTo>
                <a:cubicBezTo>
                  <a:pt x="4799496" y="-7485"/>
                  <a:pt x="5330393" y="5148"/>
                  <a:pt x="5718373" y="0"/>
                </a:cubicBezTo>
                <a:cubicBezTo>
                  <a:pt x="5757252" y="133452"/>
                  <a:pt x="5700494" y="289373"/>
                  <a:pt x="5718373" y="466085"/>
                </a:cubicBezTo>
                <a:cubicBezTo>
                  <a:pt x="5736252" y="642797"/>
                  <a:pt x="5655924" y="816399"/>
                  <a:pt x="5718373" y="1008997"/>
                </a:cubicBezTo>
                <a:cubicBezTo>
                  <a:pt x="5780822" y="1201595"/>
                  <a:pt x="5682643" y="1371655"/>
                  <a:pt x="5718373" y="1536543"/>
                </a:cubicBezTo>
                <a:cubicBezTo>
                  <a:pt x="5425339" y="1546078"/>
                  <a:pt x="5238526" y="1507407"/>
                  <a:pt x="5089352" y="1536543"/>
                </a:cubicBezTo>
                <a:cubicBezTo>
                  <a:pt x="4940178" y="1565679"/>
                  <a:pt x="4676682" y="1487400"/>
                  <a:pt x="4517515" y="1536543"/>
                </a:cubicBezTo>
                <a:cubicBezTo>
                  <a:pt x="4358348" y="1585686"/>
                  <a:pt x="4182750" y="1529134"/>
                  <a:pt x="4002861" y="1536543"/>
                </a:cubicBezTo>
                <a:cubicBezTo>
                  <a:pt x="3822972" y="1543952"/>
                  <a:pt x="3620282" y="1525818"/>
                  <a:pt x="3431024" y="1536543"/>
                </a:cubicBezTo>
                <a:cubicBezTo>
                  <a:pt x="3241766" y="1547268"/>
                  <a:pt x="3004126" y="1476917"/>
                  <a:pt x="2859187" y="1536543"/>
                </a:cubicBezTo>
                <a:cubicBezTo>
                  <a:pt x="2714248" y="1596169"/>
                  <a:pt x="2569398" y="1524824"/>
                  <a:pt x="2458900" y="1536543"/>
                </a:cubicBezTo>
                <a:cubicBezTo>
                  <a:pt x="2348402" y="1548262"/>
                  <a:pt x="2007142" y="1510315"/>
                  <a:pt x="1772696" y="1536543"/>
                </a:cubicBezTo>
                <a:cubicBezTo>
                  <a:pt x="1538250" y="1562771"/>
                  <a:pt x="1374029" y="1502698"/>
                  <a:pt x="1143675" y="1536543"/>
                </a:cubicBezTo>
                <a:cubicBezTo>
                  <a:pt x="913321" y="1570388"/>
                  <a:pt x="896498" y="1522667"/>
                  <a:pt x="686205" y="1536543"/>
                </a:cubicBezTo>
                <a:cubicBezTo>
                  <a:pt x="475912" y="1550419"/>
                  <a:pt x="212448" y="1483903"/>
                  <a:pt x="0" y="1536543"/>
                </a:cubicBezTo>
                <a:cubicBezTo>
                  <a:pt x="-49544" y="1311174"/>
                  <a:pt x="28953" y="1149951"/>
                  <a:pt x="0" y="1039727"/>
                </a:cubicBezTo>
                <a:cubicBezTo>
                  <a:pt x="-28953" y="929503"/>
                  <a:pt x="41229" y="724240"/>
                  <a:pt x="0" y="573643"/>
                </a:cubicBezTo>
                <a:cubicBezTo>
                  <a:pt x="-41229" y="423046"/>
                  <a:pt x="12939" y="206406"/>
                  <a:pt x="0" y="0"/>
                </a:cubicBezTo>
                <a:close/>
              </a:path>
            </a:pathLst>
          </a:custGeom>
          <a:noFill/>
          <a:ln>
            <a:extLst>
              <a:ext uri="{C807C97D-BFC1-408E-A445-0C87EB9F89A2}">
                <ask:lineSketchStyleProps xmlns:ask="http://schemas.microsoft.com/office/drawing/2018/sketchyshapes" sd="261438964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pic>
        <p:nvPicPr>
          <p:cNvPr id="10" name="Picture 9">
            <a:extLst>
              <a:ext uri="{FF2B5EF4-FFF2-40B4-BE49-F238E27FC236}">
                <a16:creationId xmlns:a16="http://schemas.microsoft.com/office/drawing/2014/main" id="{BBBA6DB3-9C78-265F-602B-E0933E732AF7}"/>
              </a:ext>
            </a:extLst>
          </p:cNvPr>
          <p:cNvPicPr>
            <a:picLocks noChangeAspect="1"/>
          </p:cNvPicPr>
          <p:nvPr/>
        </p:nvPicPr>
        <p:blipFill>
          <a:blip r:embed="rId7"/>
          <a:stretch>
            <a:fillRect/>
          </a:stretch>
        </p:blipFill>
        <p:spPr>
          <a:xfrm>
            <a:off x="3221363" y="1114028"/>
            <a:ext cx="2747922" cy="949986"/>
          </a:xfrm>
          <a:prstGeom prst="rect">
            <a:avLst/>
          </a:prstGeom>
        </p:spPr>
      </p:pic>
    </p:spTree>
    <p:extLst>
      <p:ext uri="{BB962C8B-B14F-4D97-AF65-F5344CB8AC3E}">
        <p14:creationId xmlns:p14="http://schemas.microsoft.com/office/powerpoint/2010/main" val="1418252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BFA521-ADE7-DB09-C5FD-622E3C66D36F}"/>
              </a:ext>
            </a:extLst>
          </p:cNvPr>
          <p:cNvSpPr>
            <a:spLocks noGrp="1"/>
          </p:cNvSpPr>
          <p:nvPr>
            <p:ph type="title"/>
          </p:nvPr>
        </p:nvSpPr>
        <p:spPr/>
        <p:txBody>
          <a:bodyPr>
            <a:normAutofit fontScale="90000"/>
          </a:bodyPr>
          <a:lstStyle/>
          <a:p>
            <a:r>
              <a:rPr lang="fr-FR" sz="4400" dirty="0">
                <a:latin typeface="+mn-lt"/>
              </a:rPr>
              <a:t>WG1: Niobium </a:t>
            </a:r>
            <a:r>
              <a:rPr lang="fr-FR" sz="4400" dirty="0" err="1">
                <a:latin typeface="+mn-lt"/>
              </a:rPr>
              <a:t>cavity</a:t>
            </a:r>
            <a:r>
              <a:rPr lang="fr-FR" sz="4400" dirty="0">
                <a:latin typeface="+mn-lt"/>
              </a:rPr>
              <a:t> R&amp;D </a:t>
            </a:r>
            <a:r>
              <a:rPr lang="fr-FR" sz="4400" dirty="0" err="1">
                <a:latin typeface="+mn-lt"/>
              </a:rPr>
              <a:t>progress</a:t>
            </a:r>
            <a:endParaRPr lang="en-GB" dirty="0"/>
          </a:p>
        </p:txBody>
      </p:sp>
      <p:sp>
        <p:nvSpPr>
          <p:cNvPr id="4" name="Espace réservé du numéro de diapositive 3">
            <a:extLst>
              <a:ext uri="{FF2B5EF4-FFF2-40B4-BE49-F238E27FC236}">
                <a16:creationId xmlns:a16="http://schemas.microsoft.com/office/drawing/2014/main" id="{82352CF1-84AD-344F-9824-C0F84ABF38F3}"/>
              </a:ext>
            </a:extLst>
          </p:cNvPr>
          <p:cNvSpPr>
            <a:spLocks noGrp="1"/>
          </p:cNvSpPr>
          <p:nvPr>
            <p:ph type="sldNum" sz="quarter" idx="12"/>
          </p:nvPr>
        </p:nvSpPr>
        <p:spPr/>
        <p:txBody>
          <a:bodyPr/>
          <a:lstStyle/>
          <a:p>
            <a:fld id="{FD2CD484-7883-5240-9872-5595F4082A91}" type="slidenum">
              <a:rPr lang="fr-FR" smtClean="0"/>
              <a:t>6</a:t>
            </a:fld>
            <a:endParaRPr lang="fr-FR"/>
          </a:p>
        </p:txBody>
      </p:sp>
      <p:sp>
        <p:nvSpPr>
          <p:cNvPr id="3" name="Espace réservé du contenu 2">
            <a:extLst>
              <a:ext uri="{FF2B5EF4-FFF2-40B4-BE49-F238E27FC236}">
                <a16:creationId xmlns:a16="http://schemas.microsoft.com/office/drawing/2014/main" id="{B18BEF5D-4724-AA48-89C3-0D252CAD3FF6}"/>
              </a:ext>
            </a:extLst>
          </p:cNvPr>
          <p:cNvSpPr>
            <a:spLocks noGrp="1"/>
          </p:cNvSpPr>
          <p:nvPr>
            <p:ph sz="half" idx="4294967295"/>
          </p:nvPr>
        </p:nvSpPr>
        <p:spPr>
          <a:xfrm>
            <a:off x="5894388" y="1185863"/>
            <a:ext cx="6040938" cy="5256212"/>
          </a:xfrm>
        </p:spPr>
        <p:txBody>
          <a:bodyPr>
            <a:noAutofit/>
          </a:bodyPr>
          <a:lstStyle/>
          <a:p>
            <a:pPr marL="0" indent="0">
              <a:lnSpc>
                <a:spcPct val="100000"/>
              </a:lnSpc>
              <a:spcBef>
                <a:spcPts val="0"/>
              </a:spcBef>
              <a:buNone/>
              <a:defRPr/>
            </a:pPr>
            <a:r>
              <a:rPr lang="fr-FR" sz="2000" b="1" dirty="0">
                <a:solidFill>
                  <a:srgbClr val="C00000"/>
                </a:solidFill>
              </a:rPr>
              <a:t>R&amp;D DIRECTIONS</a:t>
            </a:r>
            <a:r>
              <a:rPr lang="fr-FR" sz="1800" b="1" dirty="0">
                <a:solidFill>
                  <a:srgbClr val="C00000"/>
                </a:solidFill>
              </a:rPr>
              <a:t>:</a:t>
            </a:r>
          </a:p>
          <a:p>
            <a:pPr marL="0" indent="0">
              <a:lnSpc>
                <a:spcPct val="100000"/>
              </a:lnSpc>
              <a:spcBef>
                <a:spcPts val="0"/>
              </a:spcBef>
              <a:buNone/>
              <a:defRPr/>
            </a:pPr>
            <a:r>
              <a:rPr lang="fr-FR" sz="2400" dirty="0">
                <a:solidFill>
                  <a:srgbClr val="0070C0"/>
                </a:solidFill>
              </a:rPr>
              <a:t>1.`Further </a:t>
            </a:r>
            <a:r>
              <a:rPr lang="fr-FR" sz="2400" dirty="0" err="1">
                <a:solidFill>
                  <a:srgbClr val="0070C0"/>
                </a:solidFill>
              </a:rPr>
              <a:t>increase</a:t>
            </a:r>
            <a:r>
              <a:rPr lang="fr-FR" sz="2400" dirty="0">
                <a:solidFill>
                  <a:srgbClr val="0070C0"/>
                </a:solidFill>
              </a:rPr>
              <a:t> </a:t>
            </a:r>
            <a:r>
              <a:rPr lang="fr-FR" sz="2400" b="1" dirty="0">
                <a:solidFill>
                  <a:srgbClr val="0070C0"/>
                </a:solidFill>
              </a:rPr>
              <a:t>Q and </a:t>
            </a:r>
            <a:r>
              <a:rPr lang="fr-FR" sz="2400" b="1" dirty="0" err="1">
                <a:solidFill>
                  <a:srgbClr val="0070C0"/>
                </a:solidFill>
              </a:rPr>
              <a:t>E</a:t>
            </a:r>
            <a:r>
              <a:rPr lang="fr-FR" sz="2400" b="1" baseline="-25000" dirty="0" err="1">
                <a:solidFill>
                  <a:srgbClr val="0070C0"/>
                </a:solidFill>
              </a:rPr>
              <a:t>acc</a:t>
            </a:r>
            <a:r>
              <a:rPr lang="fr-FR" sz="1800" dirty="0"/>
              <a:t>: in the last </a:t>
            </a:r>
            <a:r>
              <a:rPr lang="fr-FR" sz="1800" dirty="0" err="1"/>
              <a:t>years</a:t>
            </a:r>
            <a:r>
              <a:rPr lang="fr-FR" sz="1800" dirty="0"/>
              <a:t> </a:t>
            </a:r>
            <a:r>
              <a:rPr lang="fr-FR" sz="1800" dirty="0">
                <a:solidFill>
                  <a:srgbClr val="C00000"/>
                </a:solidFill>
                <a:effectLst>
                  <a:outerShdw blurRad="38100" dist="38100" dir="2700000" algn="tl">
                    <a:srgbClr val="000000">
                      <a:alpha val="43137"/>
                    </a:srgbClr>
                  </a:outerShdw>
                </a:effectLst>
              </a:rPr>
              <a:t>surface </a:t>
            </a:r>
            <a:r>
              <a:rPr lang="fr-FR" sz="1800" dirty="0" err="1">
                <a:solidFill>
                  <a:srgbClr val="C00000"/>
                </a:solidFill>
                <a:effectLst>
                  <a:outerShdw blurRad="38100" dist="38100" dir="2700000" algn="tl">
                    <a:srgbClr val="000000">
                      <a:alpha val="43137"/>
                    </a:srgbClr>
                  </a:outerShdw>
                </a:effectLst>
              </a:rPr>
              <a:t>polishing</a:t>
            </a:r>
            <a:r>
              <a:rPr lang="fr-FR" sz="1800" dirty="0">
                <a:solidFill>
                  <a:srgbClr val="C00000"/>
                </a:solidFill>
                <a:effectLst>
                  <a:outerShdw blurRad="38100" dist="38100" dir="2700000" algn="tl">
                    <a:srgbClr val="000000">
                      <a:alpha val="43137"/>
                    </a:srgbClr>
                  </a:outerShdw>
                </a:effectLst>
              </a:rPr>
              <a:t> </a:t>
            </a:r>
            <a:r>
              <a:rPr lang="fr-FR" sz="1800" dirty="0"/>
              <a:t>(HPR, BCP, EP), </a:t>
            </a:r>
            <a:r>
              <a:rPr lang="fr-FR" sz="1800" dirty="0">
                <a:solidFill>
                  <a:srgbClr val="C00000"/>
                </a:solidFill>
                <a:effectLst>
                  <a:outerShdw blurRad="38100" dist="38100" dir="2700000" algn="tl">
                    <a:srgbClr val="000000">
                      <a:alpha val="43137"/>
                    </a:srgbClr>
                  </a:outerShdw>
                </a:effectLst>
              </a:rPr>
              <a:t>surface </a:t>
            </a:r>
            <a:r>
              <a:rPr lang="fr-FR" sz="1800" dirty="0" err="1">
                <a:solidFill>
                  <a:srgbClr val="C00000"/>
                </a:solidFill>
                <a:effectLst>
                  <a:outerShdw blurRad="38100" dist="38100" dir="2700000" algn="tl">
                    <a:srgbClr val="000000">
                      <a:alpha val="43137"/>
                    </a:srgbClr>
                  </a:outerShdw>
                </a:effectLst>
              </a:rPr>
              <a:t>treatment</a:t>
            </a:r>
            <a:r>
              <a:rPr lang="fr-FR" sz="1800" dirty="0">
                <a:solidFill>
                  <a:srgbClr val="C00000"/>
                </a:solidFill>
                <a:effectLst>
                  <a:outerShdw blurRad="38100" dist="38100" dir="2700000" algn="tl">
                    <a:srgbClr val="000000">
                      <a:alpha val="43137"/>
                    </a:srgbClr>
                  </a:outerShdw>
                </a:effectLst>
              </a:rPr>
              <a:t> </a:t>
            </a:r>
            <a:r>
              <a:rPr lang="fr-FR" sz="1800" dirty="0"/>
              <a:t>(N doping), </a:t>
            </a:r>
            <a:r>
              <a:rPr lang="fr-FR" sz="1800" dirty="0" err="1">
                <a:solidFill>
                  <a:srgbClr val="C00000"/>
                </a:solidFill>
                <a:effectLst>
                  <a:outerShdw blurRad="38100" dist="38100" dir="2700000" algn="tl">
                    <a:srgbClr val="000000">
                      <a:alpha val="43137"/>
                    </a:srgbClr>
                  </a:outerShdw>
                </a:effectLst>
              </a:rPr>
              <a:t>heat</a:t>
            </a:r>
            <a:r>
              <a:rPr lang="fr-FR" sz="1800" dirty="0">
                <a:solidFill>
                  <a:srgbClr val="C00000"/>
                </a:solidFill>
                <a:effectLst>
                  <a:outerShdw blurRad="38100" dist="38100" dir="2700000" algn="tl">
                    <a:srgbClr val="000000">
                      <a:alpha val="43137"/>
                    </a:srgbClr>
                  </a:outerShdw>
                </a:effectLst>
              </a:rPr>
              <a:t> </a:t>
            </a:r>
            <a:r>
              <a:rPr lang="fr-FR" sz="1800" dirty="0" err="1">
                <a:solidFill>
                  <a:srgbClr val="C00000"/>
                </a:solidFill>
                <a:effectLst>
                  <a:outerShdw blurRad="38100" dist="38100" dir="2700000" algn="tl">
                    <a:srgbClr val="000000">
                      <a:alpha val="43137"/>
                    </a:srgbClr>
                  </a:outerShdw>
                </a:effectLst>
              </a:rPr>
              <a:t>treatments</a:t>
            </a:r>
            <a:r>
              <a:rPr lang="fr-FR" sz="1800" dirty="0">
                <a:solidFill>
                  <a:srgbClr val="C00000"/>
                </a:solidFill>
                <a:effectLst>
                  <a:outerShdw blurRad="38100" dist="38100" dir="2700000" algn="tl">
                    <a:srgbClr val="000000">
                      <a:alpha val="43137"/>
                    </a:srgbClr>
                  </a:outerShdw>
                </a:effectLst>
              </a:rPr>
              <a:t> </a:t>
            </a:r>
            <a:r>
              <a:rPr lang="fr-FR" sz="1800" dirty="0"/>
              <a:t>(</a:t>
            </a:r>
            <a:r>
              <a:rPr lang="fr-FR" sz="1800" dirty="0" err="1"/>
              <a:t>low</a:t>
            </a:r>
            <a:r>
              <a:rPr lang="fr-FR" sz="1800" dirty="0"/>
              <a:t>/</a:t>
            </a:r>
            <a:r>
              <a:rPr lang="fr-FR" sz="1800" dirty="0" err="1"/>
              <a:t>mid</a:t>
            </a:r>
            <a:r>
              <a:rPr lang="fr-FR" sz="1800" dirty="0"/>
              <a:t>/2-step </a:t>
            </a:r>
            <a:r>
              <a:rPr lang="fr-FR" sz="1800" dirty="0" err="1"/>
              <a:t>baking</a:t>
            </a:r>
            <a:r>
              <a:rPr lang="fr-FR" sz="1800" dirty="0"/>
              <a:t>, H </a:t>
            </a:r>
            <a:r>
              <a:rPr lang="fr-FR" sz="1800" dirty="0" err="1"/>
              <a:t>degas</a:t>
            </a:r>
            <a:r>
              <a:rPr lang="fr-FR" sz="1800" dirty="0"/>
              <a:t>).</a:t>
            </a:r>
          </a:p>
          <a:p>
            <a:pPr marL="0" indent="0">
              <a:lnSpc>
                <a:spcPct val="100000"/>
              </a:lnSpc>
              <a:spcBef>
                <a:spcPts val="0"/>
              </a:spcBef>
              <a:buNone/>
              <a:defRPr/>
            </a:pPr>
            <a:r>
              <a:rPr lang="fr-FR" sz="2400" dirty="0">
                <a:solidFill>
                  <a:srgbClr val="0070C0"/>
                </a:solidFill>
              </a:rPr>
              <a:t>2. </a:t>
            </a:r>
            <a:r>
              <a:rPr lang="fr-FR" sz="2400" dirty="0" err="1">
                <a:solidFill>
                  <a:srgbClr val="0070C0"/>
                </a:solidFill>
              </a:rPr>
              <a:t>Improve</a:t>
            </a:r>
            <a:r>
              <a:rPr lang="fr-FR" sz="2400" dirty="0">
                <a:solidFill>
                  <a:srgbClr val="0070C0"/>
                </a:solidFill>
              </a:rPr>
              <a:t> </a:t>
            </a:r>
            <a:r>
              <a:rPr lang="fr-FR" sz="2400" b="1" dirty="0" err="1">
                <a:solidFill>
                  <a:srgbClr val="0070C0"/>
                </a:solidFill>
              </a:rPr>
              <a:t>reproducibility</a:t>
            </a:r>
            <a:r>
              <a:rPr lang="fr-FR" sz="2400" dirty="0">
                <a:solidFill>
                  <a:srgbClr val="0070C0"/>
                </a:solidFill>
              </a:rPr>
              <a:t> of high-</a:t>
            </a:r>
            <a:r>
              <a:rPr lang="fr-FR" sz="2400" dirty="0" err="1">
                <a:solidFill>
                  <a:srgbClr val="0070C0"/>
                </a:solidFill>
              </a:rPr>
              <a:t>E</a:t>
            </a:r>
            <a:r>
              <a:rPr lang="fr-FR" sz="2400" baseline="-25000" dirty="0" err="1">
                <a:solidFill>
                  <a:srgbClr val="0070C0"/>
                </a:solidFill>
              </a:rPr>
              <a:t>acc</a:t>
            </a:r>
            <a:r>
              <a:rPr lang="fr-FR" sz="2400" dirty="0">
                <a:solidFill>
                  <a:srgbClr val="0070C0"/>
                </a:solidFill>
              </a:rPr>
              <a:t> </a:t>
            </a:r>
            <a:r>
              <a:rPr lang="fr-FR" sz="2400" dirty="0" err="1">
                <a:solidFill>
                  <a:srgbClr val="0070C0"/>
                </a:solidFill>
              </a:rPr>
              <a:t>fields</a:t>
            </a:r>
            <a:r>
              <a:rPr lang="fr-FR" sz="2400" dirty="0">
                <a:solidFill>
                  <a:srgbClr val="0070C0"/>
                </a:solidFill>
              </a:rPr>
              <a:t>: </a:t>
            </a:r>
            <a:r>
              <a:rPr lang="fr-FR" sz="1800" dirty="0" err="1">
                <a:solidFill>
                  <a:srgbClr val="C00000"/>
                </a:solidFill>
                <a:effectLst>
                  <a:outerShdw blurRad="38100" dist="38100" dir="2700000" algn="tl">
                    <a:srgbClr val="000000">
                      <a:alpha val="43137"/>
                    </a:srgbClr>
                  </a:outerShdw>
                </a:effectLst>
              </a:rPr>
              <a:t>Reduce</a:t>
            </a:r>
            <a:r>
              <a:rPr lang="fr-FR" sz="1800" dirty="0">
                <a:solidFill>
                  <a:srgbClr val="C00000"/>
                </a:solidFill>
                <a:effectLst>
                  <a:outerShdw blurRad="38100" dist="38100" dir="2700000" algn="tl">
                    <a:srgbClr val="000000">
                      <a:alpha val="43137"/>
                    </a:srgbClr>
                  </a:outerShdw>
                </a:effectLst>
              </a:rPr>
              <a:t> </a:t>
            </a:r>
            <a:r>
              <a:rPr lang="en-US" sz="1800" dirty="0">
                <a:solidFill>
                  <a:srgbClr val="C00000"/>
                </a:solidFill>
                <a:effectLst>
                  <a:outerShdw blurRad="38100" dist="38100" dir="2700000" algn="tl">
                    <a:srgbClr val="000000">
                      <a:alpha val="43137"/>
                    </a:srgbClr>
                  </a:outerShdw>
                </a:effectLst>
              </a:rPr>
              <a:t>contamination </a:t>
            </a:r>
            <a:r>
              <a:rPr lang="en-US" sz="1800" dirty="0"/>
              <a:t>during assembly (</a:t>
            </a:r>
            <a:r>
              <a:rPr lang="en-US" sz="1800" dirty="0" err="1"/>
              <a:t>E</a:t>
            </a:r>
            <a:r>
              <a:rPr lang="en-US" sz="1800" baseline="-25000" dirty="0" err="1"/>
              <a:t>acc</a:t>
            </a:r>
            <a:r>
              <a:rPr lang="en-US" sz="1800" dirty="0"/>
              <a:t> , field emission-FE) via </a:t>
            </a:r>
            <a:r>
              <a:rPr lang="en-US" sz="1800" b="1" dirty="0"/>
              <a:t>robots in clean room</a:t>
            </a:r>
            <a:r>
              <a:rPr lang="en-US" sz="1800" dirty="0"/>
              <a:t>, </a:t>
            </a:r>
            <a:r>
              <a:rPr lang="en-US" sz="1800" b="1" dirty="0"/>
              <a:t>in-situ</a:t>
            </a:r>
            <a:r>
              <a:rPr lang="en-US" sz="1800" dirty="0"/>
              <a:t> plasma </a:t>
            </a:r>
            <a:r>
              <a:rPr lang="en-US" sz="1800" b="1" dirty="0"/>
              <a:t>processing</a:t>
            </a:r>
            <a:r>
              <a:rPr lang="en-US" sz="1800" dirty="0"/>
              <a:t>.</a:t>
            </a:r>
          </a:p>
          <a:p>
            <a:pPr marL="0" indent="0">
              <a:lnSpc>
                <a:spcPct val="100000"/>
              </a:lnSpc>
              <a:spcBef>
                <a:spcPts val="0"/>
              </a:spcBef>
              <a:buNone/>
              <a:defRPr/>
            </a:pPr>
            <a:r>
              <a:rPr lang="fr-FR" sz="2400" dirty="0">
                <a:solidFill>
                  <a:srgbClr val="0070C0"/>
                </a:solidFill>
              </a:rPr>
              <a:t>3. </a:t>
            </a:r>
            <a:r>
              <a:rPr lang="fr-FR" sz="2400" dirty="0" err="1">
                <a:solidFill>
                  <a:srgbClr val="0070C0"/>
                </a:solidFill>
              </a:rPr>
              <a:t>Reduce</a:t>
            </a:r>
            <a:r>
              <a:rPr lang="fr-FR" sz="2400" dirty="0">
                <a:solidFill>
                  <a:srgbClr val="0070C0"/>
                </a:solidFill>
              </a:rPr>
              <a:t> the </a:t>
            </a:r>
            <a:r>
              <a:rPr lang="fr-FR" sz="2400" b="1" dirty="0" err="1">
                <a:solidFill>
                  <a:srgbClr val="0070C0"/>
                </a:solidFill>
              </a:rPr>
              <a:t>cost</a:t>
            </a:r>
            <a:endParaRPr lang="fr-FR" sz="2400" b="1" dirty="0">
              <a:solidFill>
                <a:srgbClr val="0070C0"/>
              </a:solidFill>
            </a:endParaRPr>
          </a:p>
          <a:p>
            <a:pPr marL="0" indent="0">
              <a:lnSpc>
                <a:spcPct val="100000"/>
              </a:lnSpc>
              <a:spcBef>
                <a:spcPts val="0"/>
              </a:spcBef>
              <a:buNone/>
              <a:defRPr/>
            </a:pPr>
            <a:r>
              <a:rPr lang="fr-FR" sz="1800" dirty="0" err="1">
                <a:solidFill>
                  <a:srgbClr val="C00000"/>
                </a:solidFill>
                <a:effectLst>
                  <a:outerShdw blurRad="38100" dist="38100" dir="2700000" algn="tl">
                    <a:srgbClr val="000000">
                      <a:alpha val="43137"/>
                    </a:srgbClr>
                  </a:outerShdw>
                </a:effectLst>
              </a:rPr>
              <a:t>From</a:t>
            </a:r>
            <a:r>
              <a:rPr lang="fr-FR" sz="1800" dirty="0">
                <a:solidFill>
                  <a:srgbClr val="C00000"/>
                </a:solidFill>
                <a:effectLst>
                  <a:outerShdw blurRad="38100" dist="38100" dir="2700000" algn="tl">
                    <a:srgbClr val="000000">
                      <a:alpha val="43137"/>
                    </a:srgbClr>
                  </a:outerShdw>
                </a:effectLst>
              </a:rPr>
              <a:t>-Fine-to-Medium Grain</a:t>
            </a:r>
            <a:r>
              <a:rPr lang="fr-FR" sz="1800" dirty="0"/>
              <a:t>: </a:t>
            </a:r>
            <a:r>
              <a:rPr lang="fr-FR" sz="1800" dirty="0" err="1"/>
              <a:t>material</a:t>
            </a:r>
            <a:r>
              <a:rPr lang="fr-FR" sz="1800" dirty="0"/>
              <a:t> 35% </a:t>
            </a:r>
            <a:r>
              <a:rPr lang="fr-FR" sz="1800" dirty="0" err="1"/>
              <a:t>cheaper</a:t>
            </a:r>
            <a:r>
              <a:rPr lang="fr-FR" sz="1800" dirty="0"/>
              <a:t>, full </a:t>
            </a:r>
            <a:r>
              <a:rPr lang="fr-FR" sz="1800" dirty="0" err="1"/>
              <a:t>cavity</a:t>
            </a:r>
            <a:r>
              <a:rPr lang="fr-FR" sz="1800" dirty="0"/>
              <a:t> 5% </a:t>
            </a:r>
            <a:r>
              <a:rPr lang="fr-FR" sz="1800" dirty="0" err="1"/>
              <a:t>cheaper</a:t>
            </a:r>
            <a:r>
              <a:rPr lang="fr-FR" sz="1800" dirty="0"/>
              <a:t>.</a:t>
            </a:r>
          </a:p>
          <a:p>
            <a:pPr marL="0" indent="0">
              <a:lnSpc>
                <a:spcPct val="100000"/>
              </a:lnSpc>
              <a:spcBef>
                <a:spcPts val="0"/>
              </a:spcBef>
              <a:buNone/>
              <a:defRPr/>
            </a:pPr>
            <a:r>
              <a:rPr lang="en-US" sz="2400" dirty="0">
                <a:solidFill>
                  <a:srgbClr val="0070C0"/>
                </a:solidFill>
              </a:rPr>
              <a:t>4. Risk of losing </a:t>
            </a:r>
            <a:r>
              <a:rPr lang="en-US" sz="2400" b="1" dirty="0">
                <a:solidFill>
                  <a:srgbClr val="0070C0"/>
                </a:solidFill>
              </a:rPr>
              <a:t>manufacturing</a:t>
            </a:r>
            <a:r>
              <a:rPr lang="en-US" sz="2400" dirty="0">
                <a:solidFill>
                  <a:srgbClr val="0070C0"/>
                </a:solidFill>
              </a:rPr>
              <a:t> capability?</a:t>
            </a:r>
          </a:p>
          <a:p>
            <a:pPr>
              <a:lnSpc>
                <a:spcPct val="100000"/>
              </a:lnSpc>
              <a:spcBef>
                <a:spcPts val="0"/>
              </a:spcBef>
              <a:buFontTx/>
              <a:buChar char="-"/>
              <a:defRPr/>
            </a:pPr>
            <a:r>
              <a:rPr lang="en-US" sz="1800" dirty="0"/>
              <a:t>Few </a:t>
            </a:r>
            <a:r>
              <a:rPr lang="en-US" sz="1800" dirty="0">
                <a:solidFill>
                  <a:srgbClr val="C00000"/>
                </a:solidFill>
                <a:effectLst>
                  <a:outerShdw blurRad="38100" dist="38100" dir="2700000" algn="tl">
                    <a:srgbClr val="000000">
                      <a:alpha val="43137"/>
                    </a:srgbClr>
                  </a:outerShdw>
                </a:effectLst>
              </a:rPr>
              <a:t>Nb suppliers </a:t>
            </a:r>
            <a:r>
              <a:rPr lang="en-US" sz="1800" dirty="0"/>
              <a:t>(1 in China, perhaps 2 in Japan/USA).</a:t>
            </a:r>
          </a:p>
          <a:p>
            <a:pPr>
              <a:lnSpc>
                <a:spcPct val="100000"/>
              </a:lnSpc>
              <a:spcBef>
                <a:spcPts val="0"/>
              </a:spcBef>
              <a:buFontTx/>
              <a:buChar char="-"/>
              <a:defRPr/>
            </a:pPr>
            <a:r>
              <a:rPr lang="en-US" sz="1800" dirty="0"/>
              <a:t>Few </a:t>
            </a:r>
            <a:r>
              <a:rPr lang="en-US" sz="1800" dirty="0">
                <a:solidFill>
                  <a:srgbClr val="C00000"/>
                </a:solidFill>
                <a:effectLst>
                  <a:outerShdw blurRad="38100" dist="38100" dir="2700000" algn="tl">
                    <a:srgbClr val="000000">
                      <a:alpha val="43137"/>
                    </a:srgbClr>
                  </a:outerShdw>
                </a:effectLst>
              </a:rPr>
              <a:t>cavity suppliers </a:t>
            </a:r>
            <a:r>
              <a:rPr lang="en-US" sz="1800" dirty="0"/>
              <a:t>(2 in Europe, 2-3 in China, 1 in Japan)        – for future machines</a:t>
            </a:r>
            <a:r>
              <a:rPr lang="en-US" sz="1800" b="1" dirty="0"/>
              <a:t>, must maintain SRF technology skills </a:t>
            </a:r>
            <a:r>
              <a:rPr lang="en-US" sz="1800" dirty="0"/>
              <a:t>in both </a:t>
            </a:r>
            <a:r>
              <a:rPr lang="en-US" sz="1800" b="1" dirty="0"/>
              <a:t>labs &amp; industry</a:t>
            </a:r>
            <a:r>
              <a:rPr lang="en-US" sz="1800" dirty="0"/>
              <a:t>.</a:t>
            </a:r>
          </a:p>
          <a:p>
            <a:pPr>
              <a:lnSpc>
                <a:spcPct val="100000"/>
              </a:lnSpc>
              <a:spcBef>
                <a:spcPts val="0"/>
              </a:spcBef>
              <a:buFontTx/>
              <a:buChar char="-"/>
              <a:defRPr/>
            </a:pPr>
            <a:r>
              <a:rPr lang="fr-FR" sz="1800" dirty="0"/>
              <a:t>Need to </a:t>
            </a:r>
            <a:r>
              <a:rPr lang="fr-FR" sz="1800" dirty="0" err="1"/>
              <a:t>invest</a:t>
            </a:r>
            <a:r>
              <a:rPr lang="fr-FR" sz="1800" dirty="0"/>
              <a:t> in </a:t>
            </a:r>
            <a:r>
              <a:rPr lang="fr-FR" sz="1800" dirty="0" err="1">
                <a:solidFill>
                  <a:srgbClr val="C00000"/>
                </a:solidFill>
                <a:effectLst>
                  <a:outerShdw blurRad="38100" dist="38100" dir="2700000" algn="tl">
                    <a:srgbClr val="000000">
                      <a:alpha val="43137"/>
                    </a:srgbClr>
                  </a:outerShdw>
                </a:effectLst>
              </a:rPr>
              <a:t>industrial</a:t>
            </a:r>
            <a:r>
              <a:rPr lang="fr-FR" sz="1800" dirty="0">
                <a:solidFill>
                  <a:srgbClr val="C00000"/>
                </a:solidFill>
                <a:effectLst>
                  <a:outerShdw blurRad="38100" dist="38100" dir="2700000" algn="tl">
                    <a:srgbClr val="000000">
                      <a:alpha val="43137"/>
                    </a:srgbClr>
                  </a:outerShdw>
                </a:effectLst>
              </a:rPr>
              <a:t> </a:t>
            </a:r>
            <a:r>
              <a:rPr lang="fr-FR" sz="1800" dirty="0" err="1">
                <a:solidFill>
                  <a:srgbClr val="C00000"/>
                </a:solidFill>
                <a:effectLst>
                  <a:outerShdw blurRad="38100" dist="38100" dir="2700000" algn="tl">
                    <a:srgbClr val="000000">
                      <a:alpha val="43137"/>
                    </a:srgbClr>
                  </a:outerShdw>
                </a:effectLst>
              </a:rPr>
              <a:t>processes</a:t>
            </a:r>
            <a:r>
              <a:rPr lang="fr-FR" sz="1800" dirty="0">
                <a:solidFill>
                  <a:srgbClr val="C00000"/>
                </a:solidFill>
                <a:effectLst>
                  <a:outerShdw blurRad="38100" dist="38100" dir="2700000" algn="tl">
                    <a:srgbClr val="000000">
                      <a:alpha val="43137"/>
                    </a:srgbClr>
                  </a:outerShdw>
                </a:effectLst>
              </a:rPr>
              <a:t> </a:t>
            </a:r>
            <a:r>
              <a:rPr lang="fr-FR" sz="1800" dirty="0"/>
              <a:t>(</a:t>
            </a:r>
            <a:r>
              <a:rPr lang="fr-FR" sz="1800" i="1" dirty="0"/>
              <a:t>Eu-XFEL - 800 </a:t>
            </a:r>
            <a:r>
              <a:rPr lang="fr-FR" sz="1800" i="1" dirty="0" err="1"/>
              <a:t>cavities</a:t>
            </a:r>
            <a:r>
              <a:rPr lang="fr-FR" sz="1800" i="1" dirty="0"/>
              <a:t> </a:t>
            </a:r>
            <a:r>
              <a:rPr lang="fr-FR" sz="1800" dirty="0">
                <a:sym typeface="Wingdings" pitchFamily="2" charset="2"/>
              </a:rPr>
              <a:t> FCC – ~1000 </a:t>
            </a:r>
            <a:r>
              <a:rPr lang="fr-FR" sz="1800" dirty="0" err="1">
                <a:sym typeface="Wingdings" pitchFamily="2" charset="2"/>
              </a:rPr>
              <a:t>cavities</a:t>
            </a:r>
            <a:r>
              <a:rPr lang="fr-FR" sz="1800" dirty="0">
                <a:sym typeface="Wingdings" pitchFamily="2" charset="2"/>
              </a:rPr>
              <a:t>, ILC - 8000 </a:t>
            </a:r>
            <a:r>
              <a:rPr lang="fr-FR" sz="1800" dirty="0" err="1">
                <a:sym typeface="Wingdings" pitchFamily="2" charset="2"/>
              </a:rPr>
              <a:t>cavities</a:t>
            </a:r>
            <a:r>
              <a:rPr lang="fr-FR" sz="1800" dirty="0">
                <a:sym typeface="Wingdings" pitchFamily="2" charset="2"/>
              </a:rPr>
              <a:t>).</a:t>
            </a:r>
            <a:endParaRPr lang="en-US" sz="1800" dirty="0"/>
          </a:p>
          <a:p>
            <a:pPr marL="457200" lvl="1" indent="0">
              <a:lnSpc>
                <a:spcPct val="100000"/>
              </a:lnSpc>
              <a:spcBef>
                <a:spcPts val="600"/>
              </a:spcBef>
              <a:buNone/>
              <a:defRPr/>
            </a:pPr>
            <a:endParaRPr lang="fr-FR" sz="1800" dirty="0"/>
          </a:p>
        </p:txBody>
      </p:sp>
      <p:sp>
        <p:nvSpPr>
          <p:cNvPr id="5" name="TextBox 4">
            <a:extLst>
              <a:ext uri="{FF2B5EF4-FFF2-40B4-BE49-F238E27FC236}">
                <a16:creationId xmlns:a16="http://schemas.microsoft.com/office/drawing/2014/main" id="{EB6013D9-F7B2-D376-6788-A051C5583B5F}"/>
              </a:ext>
            </a:extLst>
          </p:cNvPr>
          <p:cNvSpPr txBox="1"/>
          <p:nvPr/>
        </p:nvSpPr>
        <p:spPr>
          <a:xfrm>
            <a:off x="552860" y="5812143"/>
            <a:ext cx="5341528" cy="707886"/>
          </a:xfrm>
          <a:prstGeom prst="rect">
            <a:avLst/>
          </a:prstGeom>
          <a:noFill/>
        </p:spPr>
        <p:txBody>
          <a:bodyPr wrap="square" rtlCol="0">
            <a:spAutoFit/>
          </a:bodyPr>
          <a:lstStyle/>
          <a:p>
            <a:r>
              <a:rPr lang="fr-FR" sz="2400" dirty="0" err="1">
                <a:solidFill>
                  <a:srgbClr val="0070C0"/>
                </a:solidFill>
              </a:rPr>
              <a:t>Labs</a:t>
            </a:r>
            <a:r>
              <a:rPr lang="fr-FR" sz="2400" dirty="0">
                <a:solidFill>
                  <a:srgbClr val="0070C0"/>
                </a:solidFill>
              </a:rPr>
              <a:t> </a:t>
            </a:r>
            <a:r>
              <a:rPr lang="fr-FR" sz="2400" dirty="0" err="1">
                <a:solidFill>
                  <a:srgbClr val="0070C0"/>
                </a:solidFill>
              </a:rPr>
              <a:t>involved</a:t>
            </a:r>
            <a:r>
              <a:rPr lang="fr-FR" sz="2400" dirty="0">
                <a:solidFill>
                  <a:srgbClr val="0070C0"/>
                </a:solidFill>
              </a:rPr>
              <a:t> </a:t>
            </a:r>
            <a:r>
              <a:rPr lang="fr-FR" sz="1600" dirty="0"/>
              <a:t>-  </a:t>
            </a:r>
            <a:r>
              <a:rPr lang="fr-FR" sz="1600" b="1" dirty="0"/>
              <a:t>CERN (CH), CEA and </a:t>
            </a:r>
            <a:r>
              <a:rPr lang="fr-FR" sz="1600" b="1" dirty="0" err="1"/>
              <a:t>IJCLab</a:t>
            </a:r>
            <a:r>
              <a:rPr lang="fr-FR" sz="1600" b="1" dirty="0"/>
              <a:t> (F), DESY, HZB, </a:t>
            </a:r>
            <a:r>
              <a:rPr lang="fr-FR" sz="1600" b="1" dirty="0" err="1"/>
              <a:t>Hamburg</a:t>
            </a:r>
            <a:r>
              <a:rPr lang="fr-FR" sz="1600" b="1" dirty="0"/>
              <a:t>-Uni (D), INFN (LASA, LNF, LNL), STFC (UK)</a:t>
            </a:r>
          </a:p>
        </p:txBody>
      </p:sp>
      <p:pic>
        <p:nvPicPr>
          <p:cNvPr id="7" name="Picture 6">
            <a:extLst>
              <a:ext uri="{FF2B5EF4-FFF2-40B4-BE49-F238E27FC236}">
                <a16:creationId xmlns:a16="http://schemas.microsoft.com/office/drawing/2014/main" id="{8ADBD7E2-3347-3CFF-50A0-9D118EAF584A}"/>
              </a:ext>
            </a:extLst>
          </p:cNvPr>
          <p:cNvPicPr>
            <a:picLocks noChangeAspect="1"/>
          </p:cNvPicPr>
          <p:nvPr/>
        </p:nvPicPr>
        <p:blipFill>
          <a:blip r:embed="rId3"/>
          <a:stretch>
            <a:fillRect/>
          </a:stretch>
        </p:blipFill>
        <p:spPr>
          <a:xfrm>
            <a:off x="122566" y="1385382"/>
            <a:ext cx="5627448" cy="4472307"/>
          </a:xfrm>
          <a:prstGeom prst="rect">
            <a:avLst/>
          </a:prstGeom>
        </p:spPr>
      </p:pic>
    </p:spTree>
    <p:extLst>
      <p:ext uri="{BB962C8B-B14F-4D97-AF65-F5344CB8AC3E}">
        <p14:creationId xmlns:p14="http://schemas.microsoft.com/office/powerpoint/2010/main" val="3112403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A02B8F15-C387-DA47-8332-A9CC56C16012}"/>
              </a:ext>
            </a:extLst>
          </p:cNvPr>
          <p:cNvSpPr txBox="1">
            <a:spLocks/>
          </p:cNvSpPr>
          <p:nvPr/>
        </p:nvSpPr>
        <p:spPr>
          <a:xfrm>
            <a:off x="6206825" y="2771003"/>
            <a:ext cx="5817680" cy="3919000"/>
          </a:xfrm>
          <a:prstGeom prst="rect">
            <a:avLst/>
          </a:prstGeom>
          <a:solidFill>
            <a:srgbClr val="FFFFCC"/>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800" b="1" dirty="0">
                <a:solidFill>
                  <a:schemeClr val="accent5"/>
                </a:solidFill>
              </a:rPr>
              <a:t>1. </a:t>
            </a:r>
            <a:r>
              <a:rPr lang="fr-FR" sz="2600" b="1" dirty="0">
                <a:solidFill>
                  <a:schemeClr val="accent5"/>
                </a:solidFill>
              </a:rPr>
              <a:t>More </a:t>
            </a:r>
            <a:r>
              <a:rPr lang="fr-FR" sz="2600" b="1" dirty="0" err="1">
                <a:solidFill>
                  <a:schemeClr val="accent5"/>
                </a:solidFill>
              </a:rPr>
              <a:t>funding</a:t>
            </a:r>
            <a:r>
              <a:rPr lang="fr-FR" sz="2600" b="1" dirty="0">
                <a:solidFill>
                  <a:schemeClr val="accent5"/>
                </a:solidFill>
              </a:rPr>
              <a:t> &amp; HR for </a:t>
            </a:r>
            <a:r>
              <a:rPr lang="fr-FR" sz="2600" b="1" dirty="0" err="1">
                <a:solidFill>
                  <a:schemeClr val="accent5"/>
                </a:solidFill>
              </a:rPr>
              <a:t>treatments</a:t>
            </a:r>
            <a:r>
              <a:rPr lang="fr-FR" sz="2600" b="1" dirty="0">
                <a:solidFill>
                  <a:schemeClr val="accent5"/>
                </a:solidFill>
              </a:rPr>
              <a:t>:</a:t>
            </a:r>
          </a:p>
          <a:p>
            <a:pPr marL="342900" lvl="1" indent="-342900">
              <a:lnSpc>
                <a:spcPct val="100000"/>
              </a:lnSpc>
              <a:spcBef>
                <a:spcPts val="0"/>
              </a:spcBef>
              <a:buFont typeface="Wingdings" panose="05000000000000000000" pitchFamily="2" charset="2"/>
              <a:buChar char="ü"/>
            </a:pPr>
            <a:r>
              <a:rPr lang="fr-FR" b="1" dirty="0"/>
              <a:t>FE</a:t>
            </a:r>
            <a:r>
              <a:rPr lang="fr-FR" dirty="0"/>
              <a:t> </a:t>
            </a:r>
            <a:r>
              <a:rPr lang="fr-FR" dirty="0" err="1"/>
              <a:t>studies</a:t>
            </a:r>
            <a:r>
              <a:rPr lang="fr-FR" dirty="0"/>
              <a:t>, </a:t>
            </a:r>
            <a:r>
              <a:rPr lang="fr-FR" b="1" dirty="0" err="1"/>
              <a:t>cost</a:t>
            </a:r>
            <a:r>
              <a:rPr lang="fr-FR" dirty="0"/>
              <a:t> optimisation, </a:t>
            </a:r>
            <a:r>
              <a:rPr lang="fr-FR" b="1" dirty="0" err="1"/>
              <a:t>industrial</a:t>
            </a:r>
            <a:r>
              <a:rPr lang="fr-FR" dirty="0"/>
              <a:t> manufacture.</a:t>
            </a:r>
          </a:p>
          <a:p>
            <a:pPr marL="0" lvl="1" indent="0">
              <a:lnSpc>
                <a:spcPct val="100000"/>
              </a:lnSpc>
              <a:spcBef>
                <a:spcPts val="0"/>
              </a:spcBef>
              <a:buNone/>
            </a:pPr>
            <a:r>
              <a:rPr lang="fr-FR" sz="2600" b="1" dirty="0">
                <a:solidFill>
                  <a:srgbClr val="0070C0"/>
                </a:solidFill>
              </a:rPr>
              <a:t>2. Contributions </a:t>
            </a:r>
            <a:r>
              <a:rPr lang="fr-FR" sz="2600" b="1" dirty="0" err="1">
                <a:solidFill>
                  <a:srgbClr val="0070C0"/>
                </a:solidFill>
              </a:rPr>
              <a:t>from</a:t>
            </a:r>
            <a:r>
              <a:rPr lang="fr-FR" sz="2600" b="1" dirty="0">
                <a:solidFill>
                  <a:srgbClr val="0070C0"/>
                </a:solidFill>
              </a:rPr>
              <a:t> </a:t>
            </a:r>
            <a:r>
              <a:rPr lang="fr-FR" sz="2600" b="1" dirty="0" err="1">
                <a:solidFill>
                  <a:srgbClr val="0070C0"/>
                </a:solidFill>
              </a:rPr>
              <a:t>other</a:t>
            </a:r>
            <a:r>
              <a:rPr lang="fr-FR" sz="2600" b="1" dirty="0">
                <a:solidFill>
                  <a:srgbClr val="0070C0"/>
                </a:solidFill>
              </a:rPr>
              <a:t> disciplines</a:t>
            </a:r>
            <a:r>
              <a:rPr lang="fr-FR" sz="2600" b="1" dirty="0"/>
              <a:t>: </a:t>
            </a:r>
          </a:p>
          <a:p>
            <a:pPr marL="0" lvl="1" indent="-285750">
              <a:lnSpc>
                <a:spcPct val="100000"/>
              </a:lnSpc>
              <a:spcBef>
                <a:spcPts val="0"/>
              </a:spcBef>
              <a:buFont typeface="Wingdings" panose="05000000000000000000" pitchFamily="2" charset="2"/>
              <a:buChar char="ü"/>
            </a:pPr>
            <a:r>
              <a:rPr lang="fr-FR" b="1" dirty="0" err="1"/>
              <a:t>Robotics</a:t>
            </a:r>
            <a:r>
              <a:rPr lang="fr-FR" dirty="0"/>
              <a:t> - </a:t>
            </a:r>
            <a:r>
              <a:rPr lang="fr-FR" dirty="0" err="1"/>
              <a:t>cavity</a:t>
            </a:r>
            <a:r>
              <a:rPr lang="fr-FR" dirty="0"/>
              <a:t> </a:t>
            </a:r>
            <a:r>
              <a:rPr lang="fr-FR" dirty="0" err="1"/>
              <a:t>prep</a:t>
            </a:r>
            <a:r>
              <a:rPr lang="fr-FR" dirty="0"/>
              <a:t>. in </a:t>
            </a:r>
            <a:r>
              <a:rPr lang="fr-FR" dirty="0" err="1"/>
              <a:t>cleanrooms</a:t>
            </a:r>
            <a:r>
              <a:rPr lang="fr-FR" dirty="0"/>
              <a:t>.</a:t>
            </a:r>
          </a:p>
          <a:p>
            <a:pPr marL="0" lvl="1" indent="-285750">
              <a:lnSpc>
                <a:spcPct val="100000"/>
              </a:lnSpc>
              <a:spcBef>
                <a:spcPts val="0"/>
              </a:spcBef>
              <a:buFont typeface="Wingdings" panose="05000000000000000000" pitchFamily="2" charset="2"/>
              <a:buChar char="ü"/>
            </a:pPr>
            <a:r>
              <a:rPr lang="fr-FR" b="1" dirty="0"/>
              <a:t>Chemistry - Plasma </a:t>
            </a:r>
            <a:r>
              <a:rPr lang="fr-FR" dirty="0"/>
              <a:t>proc. for FE </a:t>
            </a:r>
            <a:r>
              <a:rPr lang="fr-FR" dirty="0" err="1"/>
              <a:t>recovery</a:t>
            </a:r>
            <a:r>
              <a:rPr lang="fr-FR" dirty="0"/>
              <a:t>.</a:t>
            </a:r>
            <a:endParaRPr lang="fr-FR" dirty="0">
              <a:solidFill>
                <a:srgbClr val="0070C0"/>
              </a:solidFill>
            </a:endParaRPr>
          </a:p>
          <a:p>
            <a:pPr marL="0" lvl="1" indent="0">
              <a:lnSpc>
                <a:spcPct val="100000"/>
              </a:lnSpc>
              <a:spcBef>
                <a:spcPts val="0"/>
              </a:spcBef>
              <a:buNone/>
            </a:pPr>
            <a:r>
              <a:rPr lang="fr-FR" sz="2600" b="1" dirty="0">
                <a:solidFill>
                  <a:srgbClr val="0070C0"/>
                </a:solidFill>
              </a:rPr>
              <a:t>3. </a:t>
            </a:r>
            <a:r>
              <a:rPr lang="fr-FR" sz="2600" b="1" dirty="0" err="1">
                <a:solidFill>
                  <a:srgbClr val="0070C0"/>
                </a:solidFill>
              </a:rPr>
              <a:t>Maintain</a:t>
            </a:r>
            <a:r>
              <a:rPr lang="fr-FR" sz="2600" b="1" dirty="0">
                <a:solidFill>
                  <a:srgbClr val="0070C0"/>
                </a:solidFill>
              </a:rPr>
              <a:t>/</a:t>
            </a:r>
            <a:r>
              <a:rPr lang="fr-FR" sz="2600" b="1" dirty="0" err="1">
                <a:solidFill>
                  <a:srgbClr val="0070C0"/>
                </a:solidFill>
              </a:rPr>
              <a:t>improve</a:t>
            </a:r>
            <a:r>
              <a:rPr lang="fr-FR" sz="2600" b="1" dirty="0">
                <a:solidFill>
                  <a:srgbClr val="0070C0"/>
                </a:solidFill>
              </a:rPr>
              <a:t> infrastructures:</a:t>
            </a:r>
          </a:p>
          <a:p>
            <a:pPr marL="342900" lvl="2" indent="-342900">
              <a:lnSpc>
                <a:spcPct val="100000"/>
              </a:lnSpc>
              <a:spcBef>
                <a:spcPts val="0"/>
              </a:spcBef>
              <a:buFont typeface="Wingdings" panose="05000000000000000000" pitchFamily="2" charset="2"/>
              <a:buChar char="ü"/>
            </a:pPr>
            <a:r>
              <a:rPr lang="fr-FR" sz="2400" dirty="0"/>
              <a:t>ISO4 </a:t>
            </a:r>
            <a:r>
              <a:rPr lang="fr-FR" sz="2400" b="1" dirty="0" err="1"/>
              <a:t>cleanrooms</a:t>
            </a:r>
            <a:r>
              <a:rPr lang="fr-FR" sz="2400" dirty="0"/>
              <a:t> for </a:t>
            </a:r>
            <a:r>
              <a:rPr lang="fr-FR" sz="2400" dirty="0" err="1"/>
              <a:t>preparation</a:t>
            </a:r>
            <a:r>
              <a:rPr lang="fr-FR" sz="2400" dirty="0"/>
              <a:t> &amp; </a:t>
            </a:r>
            <a:r>
              <a:rPr lang="fr-FR" sz="2400" dirty="0" err="1"/>
              <a:t>assembly</a:t>
            </a:r>
            <a:r>
              <a:rPr lang="fr-FR" sz="2400" dirty="0"/>
              <a:t>.</a:t>
            </a:r>
          </a:p>
          <a:p>
            <a:pPr marL="342900" lvl="2" indent="-342900">
              <a:lnSpc>
                <a:spcPct val="100000"/>
              </a:lnSpc>
              <a:spcBef>
                <a:spcPts val="0"/>
              </a:spcBef>
              <a:buFont typeface="Wingdings" panose="05000000000000000000" pitchFamily="2" charset="2"/>
              <a:buChar char="ü"/>
            </a:pPr>
            <a:r>
              <a:rPr lang="fr-FR" sz="2400" dirty="0"/>
              <a:t>Vertical </a:t>
            </a:r>
            <a:r>
              <a:rPr lang="fr-FR" sz="2400" dirty="0" err="1"/>
              <a:t>low</a:t>
            </a:r>
            <a:r>
              <a:rPr lang="fr-FR" sz="2400" dirty="0"/>
              <a:t> power </a:t>
            </a:r>
            <a:r>
              <a:rPr lang="fr-FR" sz="2400" b="1" dirty="0"/>
              <a:t>test stand</a:t>
            </a:r>
            <a:endParaRPr lang="fr-FR" sz="3600" dirty="0"/>
          </a:p>
        </p:txBody>
      </p:sp>
      <p:sp>
        <p:nvSpPr>
          <p:cNvPr id="6" name="TextBox 5">
            <a:extLst>
              <a:ext uri="{FF2B5EF4-FFF2-40B4-BE49-F238E27FC236}">
                <a16:creationId xmlns:a16="http://schemas.microsoft.com/office/drawing/2014/main" id="{E70B69AC-A440-5213-8AAC-3B203A561491}"/>
              </a:ext>
            </a:extLst>
          </p:cNvPr>
          <p:cNvSpPr txBox="1"/>
          <p:nvPr/>
        </p:nvSpPr>
        <p:spPr>
          <a:xfrm>
            <a:off x="6604221" y="2275475"/>
            <a:ext cx="4822859" cy="461665"/>
          </a:xfrm>
          <a:prstGeom prst="rect">
            <a:avLst/>
          </a:prstGeom>
          <a:noFill/>
        </p:spPr>
        <p:txBody>
          <a:bodyPr wrap="none" rtlCol="0">
            <a:spAutoFit/>
          </a:bodyPr>
          <a:lstStyle/>
          <a:p>
            <a:r>
              <a:rPr lang="it-IT" sz="2400" b="1" dirty="0">
                <a:solidFill>
                  <a:srgbClr val="C00000"/>
                </a:solidFill>
              </a:rPr>
              <a:t>HINTS FOR THE FUNDING AGENCIES</a:t>
            </a:r>
          </a:p>
        </p:txBody>
      </p:sp>
      <p:sp>
        <p:nvSpPr>
          <p:cNvPr id="21" name="Espace réservé du contenu 2">
            <a:extLst>
              <a:ext uri="{FF2B5EF4-FFF2-40B4-BE49-F238E27FC236}">
                <a16:creationId xmlns:a16="http://schemas.microsoft.com/office/drawing/2014/main" id="{6911BEC7-42E3-0951-D8DF-15439428B06F}"/>
              </a:ext>
            </a:extLst>
          </p:cNvPr>
          <p:cNvSpPr txBox="1">
            <a:spLocks/>
          </p:cNvSpPr>
          <p:nvPr/>
        </p:nvSpPr>
        <p:spPr>
          <a:xfrm>
            <a:off x="5595434" y="1170381"/>
            <a:ext cx="6596566" cy="81153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it-IT" sz="2400" dirty="0"/>
              <a:t>Most </a:t>
            </a:r>
            <a:r>
              <a:rPr lang="it-IT" sz="2400" b="1" dirty="0">
                <a:solidFill>
                  <a:srgbClr val="C00000"/>
                </a:solidFill>
              </a:rPr>
              <a:t>R&amp;D </a:t>
            </a:r>
            <a:r>
              <a:rPr lang="it-IT" sz="2400" b="1" dirty="0"/>
              <a:t>benefits several </a:t>
            </a:r>
            <a:r>
              <a:rPr lang="it-IT" sz="2400" dirty="0"/>
              <a:t>future PP </a:t>
            </a:r>
          </a:p>
          <a:p>
            <a:pPr marL="0" indent="0" algn="ctr">
              <a:lnSpc>
                <a:spcPct val="100000"/>
              </a:lnSpc>
              <a:spcBef>
                <a:spcPts val="0"/>
              </a:spcBef>
              <a:buNone/>
              <a:defRPr/>
            </a:pPr>
            <a:r>
              <a:rPr lang="it-IT" sz="2400" b="1" dirty="0"/>
              <a:t>colliders</a:t>
            </a:r>
            <a:r>
              <a:rPr lang="it-IT" sz="2400" dirty="0"/>
              <a:t> (FCC, MC, ILC, ERLC)</a:t>
            </a:r>
            <a:endParaRPr lang="fr-FR" sz="2400" i="1" dirty="0"/>
          </a:p>
          <a:p>
            <a:pPr marL="0" lvl="2" indent="0" algn="ctr">
              <a:lnSpc>
                <a:spcPct val="100000"/>
              </a:lnSpc>
              <a:spcBef>
                <a:spcPts val="0"/>
              </a:spcBef>
              <a:buNone/>
            </a:pPr>
            <a:endParaRPr lang="fr-FR" sz="2400" dirty="0">
              <a:sym typeface="Wingdings" pitchFamily="2" charset="2"/>
            </a:endParaRPr>
          </a:p>
          <a:p>
            <a:pPr marL="0" indent="0" algn="ctr">
              <a:lnSpc>
                <a:spcPct val="100000"/>
              </a:lnSpc>
              <a:spcBef>
                <a:spcPts val="0"/>
              </a:spcBef>
              <a:buFont typeface="Arial" panose="020B0604020202020204" pitchFamily="34" charset="0"/>
              <a:buNone/>
              <a:defRPr/>
            </a:pPr>
            <a:endParaRPr lang="en-US" sz="2400" dirty="0"/>
          </a:p>
          <a:p>
            <a:pPr marL="0" lvl="1" indent="0" algn="ctr">
              <a:lnSpc>
                <a:spcPct val="100000"/>
              </a:lnSpc>
              <a:spcBef>
                <a:spcPts val="0"/>
              </a:spcBef>
              <a:buFont typeface="Arial" panose="020B0604020202020204" pitchFamily="34" charset="0"/>
              <a:buNone/>
              <a:defRPr/>
            </a:pPr>
            <a:endParaRPr lang="fr-FR" dirty="0"/>
          </a:p>
        </p:txBody>
      </p:sp>
      <p:sp>
        <p:nvSpPr>
          <p:cNvPr id="8" name="Title 7">
            <a:extLst>
              <a:ext uri="{FF2B5EF4-FFF2-40B4-BE49-F238E27FC236}">
                <a16:creationId xmlns:a16="http://schemas.microsoft.com/office/drawing/2014/main" id="{7E71DF9C-853A-7F1A-810D-8ABFD72F3947}"/>
              </a:ext>
            </a:extLst>
          </p:cNvPr>
          <p:cNvSpPr>
            <a:spLocks noGrp="1"/>
          </p:cNvSpPr>
          <p:nvPr>
            <p:ph type="title"/>
          </p:nvPr>
        </p:nvSpPr>
        <p:spPr/>
        <p:txBody>
          <a:bodyPr>
            <a:normAutofit fontScale="90000"/>
          </a:bodyPr>
          <a:lstStyle/>
          <a:p>
            <a:r>
              <a:rPr lang="fr-FR" sz="4400" dirty="0">
                <a:latin typeface="+mn-lt"/>
              </a:rPr>
              <a:t>WG1: Niobium </a:t>
            </a:r>
            <a:r>
              <a:rPr lang="fr-FR" sz="4400" dirty="0" err="1">
                <a:latin typeface="+mn-lt"/>
              </a:rPr>
              <a:t>cavity</a:t>
            </a:r>
            <a:r>
              <a:rPr lang="fr-FR" sz="4400" dirty="0">
                <a:latin typeface="+mn-lt"/>
              </a:rPr>
              <a:t> R&amp;D goals &amp; direction</a:t>
            </a:r>
            <a:endParaRPr lang="en-GB" dirty="0"/>
          </a:p>
        </p:txBody>
      </p:sp>
      <p:pic>
        <p:nvPicPr>
          <p:cNvPr id="2" name="Content Placeholder 9">
            <a:extLst>
              <a:ext uri="{FF2B5EF4-FFF2-40B4-BE49-F238E27FC236}">
                <a16:creationId xmlns:a16="http://schemas.microsoft.com/office/drawing/2014/main" id="{70BCCBC3-C8C0-F06E-8C5D-140693F51B5C}"/>
              </a:ext>
            </a:extLst>
          </p:cNvPr>
          <p:cNvPicPr>
            <a:picLocks noChangeAspect="1"/>
          </p:cNvPicPr>
          <p:nvPr/>
        </p:nvPicPr>
        <p:blipFill>
          <a:blip r:embed="rId3"/>
          <a:stretch>
            <a:fillRect/>
          </a:stretch>
        </p:blipFill>
        <p:spPr>
          <a:xfrm>
            <a:off x="406180" y="2169655"/>
            <a:ext cx="5181600" cy="4098798"/>
          </a:xfrm>
          <a:prstGeom prst="rect">
            <a:avLst/>
          </a:prstGeom>
        </p:spPr>
      </p:pic>
      <p:pic>
        <p:nvPicPr>
          <p:cNvPr id="3" name="Picture 2">
            <a:extLst>
              <a:ext uri="{FF2B5EF4-FFF2-40B4-BE49-F238E27FC236}">
                <a16:creationId xmlns:a16="http://schemas.microsoft.com/office/drawing/2014/main" id="{A448CEF0-971C-DC1E-CA3A-6B343A2074E1}"/>
              </a:ext>
            </a:extLst>
          </p:cNvPr>
          <p:cNvPicPr>
            <a:picLocks noChangeAspect="1"/>
          </p:cNvPicPr>
          <p:nvPr/>
        </p:nvPicPr>
        <p:blipFill>
          <a:blip r:embed="rId4"/>
          <a:stretch>
            <a:fillRect/>
          </a:stretch>
        </p:blipFill>
        <p:spPr>
          <a:xfrm>
            <a:off x="2703018" y="1369979"/>
            <a:ext cx="2119689" cy="1622478"/>
          </a:xfrm>
          <a:custGeom>
            <a:avLst/>
            <a:gdLst>
              <a:gd name="connsiteX0" fmla="*/ 0 w 2119689"/>
              <a:gd name="connsiteY0" fmla="*/ 0 h 1622478"/>
              <a:gd name="connsiteX1" fmla="*/ 572316 w 2119689"/>
              <a:gd name="connsiteY1" fmla="*/ 0 h 1622478"/>
              <a:gd name="connsiteX2" fmla="*/ 1123435 w 2119689"/>
              <a:gd name="connsiteY2" fmla="*/ 0 h 1622478"/>
              <a:gd name="connsiteX3" fmla="*/ 2119689 w 2119689"/>
              <a:gd name="connsiteY3" fmla="*/ 0 h 1622478"/>
              <a:gd name="connsiteX4" fmla="*/ 2119689 w 2119689"/>
              <a:gd name="connsiteY4" fmla="*/ 492152 h 1622478"/>
              <a:gd name="connsiteX5" fmla="*/ 2119689 w 2119689"/>
              <a:gd name="connsiteY5" fmla="*/ 1065427 h 1622478"/>
              <a:gd name="connsiteX6" fmla="*/ 2119689 w 2119689"/>
              <a:gd name="connsiteY6" fmla="*/ 1622478 h 1622478"/>
              <a:gd name="connsiteX7" fmla="*/ 1632161 w 2119689"/>
              <a:gd name="connsiteY7" fmla="*/ 1622478 h 1622478"/>
              <a:gd name="connsiteX8" fmla="*/ 1123435 w 2119689"/>
              <a:gd name="connsiteY8" fmla="*/ 1622478 h 1622478"/>
              <a:gd name="connsiteX9" fmla="*/ 657104 w 2119689"/>
              <a:gd name="connsiteY9" fmla="*/ 1622478 h 1622478"/>
              <a:gd name="connsiteX10" fmla="*/ 0 w 2119689"/>
              <a:gd name="connsiteY10" fmla="*/ 1622478 h 1622478"/>
              <a:gd name="connsiteX11" fmla="*/ 0 w 2119689"/>
              <a:gd name="connsiteY11" fmla="*/ 1065427 h 1622478"/>
              <a:gd name="connsiteX12" fmla="*/ 0 w 2119689"/>
              <a:gd name="connsiteY12" fmla="*/ 573276 h 1622478"/>
              <a:gd name="connsiteX13" fmla="*/ 0 w 2119689"/>
              <a:gd name="connsiteY13" fmla="*/ 0 h 162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9689" h="1622478" fill="none" extrusionOk="0">
                <a:moveTo>
                  <a:pt x="0" y="0"/>
                </a:moveTo>
                <a:cubicBezTo>
                  <a:pt x="196422" y="-36268"/>
                  <a:pt x="421738" y="19189"/>
                  <a:pt x="572316" y="0"/>
                </a:cubicBezTo>
                <a:cubicBezTo>
                  <a:pt x="722894" y="-19189"/>
                  <a:pt x="873357" y="49291"/>
                  <a:pt x="1123435" y="0"/>
                </a:cubicBezTo>
                <a:cubicBezTo>
                  <a:pt x="1373513" y="-49291"/>
                  <a:pt x="1837598" y="85081"/>
                  <a:pt x="2119689" y="0"/>
                </a:cubicBezTo>
                <a:cubicBezTo>
                  <a:pt x="2123405" y="110674"/>
                  <a:pt x="2110576" y="294003"/>
                  <a:pt x="2119689" y="492152"/>
                </a:cubicBezTo>
                <a:cubicBezTo>
                  <a:pt x="2128802" y="690301"/>
                  <a:pt x="2057071" y="867544"/>
                  <a:pt x="2119689" y="1065427"/>
                </a:cubicBezTo>
                <a:cubicBezTo>
                  <a:pt x="2182307" y="1263311"/>
                  <a:pt x="2054212" y="1455958"/>
                  <a:pt x="2119689" y="1622478"/>
                </a:cubicBezTo>
                <a:cubicBezTo>
                  <a:pt x="1957815" y="1642636"/>
                  <a:pt x="1805559" y="1576021"/>
                  <a:pt x="1632161" y="1622478"/>
                </a:cubicBezTo>
                <a:cubicBezTo>
                  <a:pt x="1458763" y="1668935"/>
                  <a:pt x="1239936" y="1593879"/>
                  <a:pt x="1123435" y="1622478"/>
                </a:cubicBezTo>
                <a:cubicBezTo>
                  <a:pt x="1006934" y="1651077"/>
                  <a:pt x="872521" y="1601844"/>
                  <a:pt x="657104" y="1622478"/>
                </a:cubicBezTo>
                <a:cubicBezTo>
                  <a:pt x="441687" y="1643112"/>
                  <a:pt x="227876" y="1584460"/>
                  <a:pt x="0" y="1622478"/>
                </a:cubicBezTo>
                <a:cubicBezTo>
                  <a:pt x="-5839" y="1470063"/>
                  <a:pt x="40652" y="1290343"/>
                  <a:pt x="0" y="1065427"/>
                </a:cubicBezTo>
                <a:cubicBezTo>
                  <a:pt x="-40652" y="840511"/>
                  <a:pt x="9765" y="756638"/>
                  <a:pt x="0" y="573276"/>
                </a:cubicBezTo>
                <a:cubicBezTo>
                  <a:pt x="-9765" y="389914"/>
                  <a:pt x="44302" y="273083"/>
                  <a:pt x="0" y="0"/>
                </a:cubicBezTo>
                <a:close/>
              </a:path>
              <a:path w="2119689" h="1622478" stroke="0" extrusionOk="0">
                <a:moveTo>
                  <a:pt x="0" y="0"/>
                </a:moveTo>
                <a:cubicBezTo>
                  <a:pt x="194153" y="-55435"/>
                  <a:pt x="386419" y="35312"/>
                  <a:pt x="508725" y="0"/>
                </a:cubicBezTo>
                <a:cubicBezTo>
                  <a:pt x="631031" y="-35312"/>
                  <a:pt x="819607" y="14598"/>
                  <a:pt x="975057" y="0"/>
                </a:cubicBezTo>
                <a:cubicBezTo>
                  <a:pt x="1130507" y="-14598"/>
                  <a:pt x="1308558" y="4802"/>
                  <a:pt x="1547373" y="0"/>
                </a:cubicBezTo>
                <a:cubicBezTo>
                  <a:pt x="1786188" y="-4802"/>
                  <a:pt x="1967948" y="44735"/>
                  <a:pt x="2119689" y="0"/>
                </a:cubicBezTo>
                <a:cubicBezTo>
                  <a:pt x="2123996" y="235185"/>
                  <a:pt x="2057496" y="407250"/>
                  <a:pt x="2119689" y="524601"/>
                </a:cubicBezTo>
                <a:cubicBezTo>
                  <a:pt x="2181882" y="641952"/>
                  <a:pt x="2063830" y="824166"/>
                  <a:pt x="2119689" y="1032978"/>
                </a:cubicBezTo>
                <a:cubicBezTo>
                  <a:pt x="2175548" y="1241790"/>
                  <a:pt x="2083700" y="1385005"/>
                  <a:pt x="2119689" y="1622478"/>
                </a:cubicBezTo>
                <a:cubicBezTo>
                  <a:pt x="1997701" y="1640093"/>
                  <a:pt x="1722528" y="1595293"/>
                  <a:pt x="1589767" y="1622478"/>
                </a:cubicBezTo>
                <a:cubicBezTo>
                  <a:pt x="1457006" y="1649663"/>
                  <a:pt x="1350524" y="1616204"/>
                  <a:pt x="1123435" y="1622478"/>
                </a:cubicBezTo>
                <a:cubicBezTo>
                  <a:pt x="896346" y="1628752"/>
                  <a:pt x="838767" y="1567891"/>
                  <a:pt x="593513" y="1622478"/>
                </a:cubicBezTo>
                <a:cubicBezTo>
                  <a:pt x="348259" y="1677065"/>
                  <a:pt x="159561" y="1564472"/>
                  <a:pt x="0" y="1622478"/>
                </a:cubicBezTo>
                <a:cubicBezTo>
                  <a:pt x="-45677" y="1402757"/>
                  <a:pt x="29426" y="1306206"/>
                  <a:pt x="0" y="1097877"/>
                </a:cubicBezTo>
                <a:cubicBezTo>
                  <a:pt x="-29426" y="889548"/>
                  <a:pt x="13763" y="707764"/>
                  <a:pt x="0" y="573276"/>
                </a:cubicBezTo>
                <a:cubicBezTo>
                  <a:pt x="-13763" y="438788"/>
                  <a:pt x="47199" y="217492"/>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cxnSp>
        <p:nvCxnSpPr>
          <p:cNvPr id="4" name="Straight Arrow Connector 3">
            <a:extLst>
              <a:ext uri="{FF2B5EF4-FFF2-40B4-BE49-F238E27FC236}">
                <a16:creationId xmlns:a16="http://schemas.microsoft.com/office/drawing/2014/main" id="{9663A73A-1ABB-6E8F-D2A5-21CE521CB10F}"/>
              </a:ext>
            </a:extLst>
          </p:cNvPr>
          <p:cNvCxnSpPr>
            <a:cxnSpLocks/>
          </p:cNvCxnSpPr>
          <p:nvPr/>
        </p:nvCxnSpPr>
        <p:spPr>
          <a:xfrm flipV="1">
            <a:off x="3836387" y="2506692"/>
            <a:ext cx="0" cy="1333072"/>
          </a:xfrm>
          <a:prstGeom prst="straightConnector1">
            <a:avLst/>
          </a:prstGeom>
          <a:ln w="12700">
            <a:prstDash val="lgDash"/>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86483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029932A-C27B-4535-EBFC-FA92E3ECC781}"/>
              </a:ext>
            </a:extLst>
          </p:cNvPr>
          <p:cNvSpPr>
            <a:spLocks noGrp="1"/>
          </p:cNvSpPr>
          <p:nvPr>
            <p:ph type="title"/>
          </p:nvPr>
        </p:nvSpPr>
        <p:spPr/>
        <p:txBody>
          <a:bodyPr>
            <a:normAutofit fontScale="90000"/>
          </a:bodyPr>
          <a:lstStyle/>
          <a:p>
            <a:r>
              <a:rPr lang="it-IT" dirty="0"/>
              <a:t>WG2: Thin-film cavities</a:t>
            </a:r>
            <a:endParaRPr lang="en-GB" dirty="0"/>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1CE48047-F8E2-C3DD-4104-833A2CC2BE6C}"/>
                  </a:ext>
                </a:extLst>
              </p:cNvPr>
              <p:cNvSpPr>
                <a:spLocks noGrp="1"/>
              </p:cNvSpPr>
              <p:nvPr>
                <p:ph sz="half" idx="4294967295"/>
              </p:nvPr>
            </p:nvSpPr>
            <p:spPr>
              <a:xfrm>
                <a:off x="346230" y="1343025"/>
                <a:ext cx="7004050" cy="5384800"/>
              </a:xfrm>
            </p:spPr>
            <p:txBody>
              <a:bodyPr>
                <a:normAutofit fontScale="92500" lnSpcReduction="10000"/>
              </a:bodyPr>
              <a:lstStyle/>
              <a:p>
                <a:pPr marL="0" lvl="1" indent="0">
                  <a:lnSpc>
                    <a:spcPct val="110000"/>
                  </a:lnSpc>
                  <a:spcBef>
                    <a:spcPts val="0"/>
                  </a:spcBef>
                  <a:buNone/>
                </a:pPr>
                <a:r>
                  <a:rPr lang="en-US" b="1" dirty="0">
                    <a:solidFill>
                      <a:srgbClr val="C00000"/>
                    </a:solidFill>
                  </a:rPr>
                  <a:t>Goals: high Q</a:t>
                </a:r>
                <a:r>
                  <a:rPr lang="en-US" b="1" baseline="-25000" dirty="0">
                    <a:solidFill>
                      <a:srgbClr val="C00000"/>
                    </a:solidFill>
                  </a:rPr>
                  <a:t>0 </a:t>
                </a:r>
                <a:r>
                  <a:rPr lang="en-US" b="1" dirty="0">
                    <a:solidFill>
                      <a:srgbClr val="C00000"/>
                    </a:solidFill>
                  </a:rPr>
                  <a:t>@ 4.2K operation; and much higher </a:t>
                </a:r>
                <a:r>
                  <a:rPr lang="en-US" b="1" dirty="0" err="1">
                    <a:solidFill>
                      <a:srgbClr val="C00000"/>
                    </a:solidFill>
                  </a:rPr>
                  <a:t>E</a:t>
                </a:r>
                <a:r>
                  <a:rPr lang="en-US" b="1" baseline="-25000" dirty="0" err="1">
                    <a:solidFill>
                      <a:srgbClr val="C00000"/>
                    </a:solidFill>
                  </a:rPr>
                  <a:t>acc</a:t>
                </a:r>
                <a:r>
                  <a:rPr lang="en-US" b="1" dirty="0">
                    <a:solidFill>
                      <a:srgbClr val="C00000"/>
                    </a:solidFill>
                  </a:rPr>
                  <a:t>.</a:t>
                </a:r>
              </a:p>
              <a:p>
                <a:pPr marL="0" lvl="1" indent="0">
                  <a:lnSpc>
                    <a:spcPct val="110000"/>
                  </a:lnSpc>
                  <a:spcBef>
                    <a:spcPts val="0"/>
                  </a:spcBef>
                  <a:buNone/>
                </a:pPr>
                <a14:m>
                  <m:oMath xmlns:m="http://schemas.openxmlformats.org/officeDocument/2006/math">
                    <m:sSub>
                      <m:sSubPr>
                        <m:ctrlPr>
                          <a:rPr lang="it-IT" sz="2200" i="1" smtClean="0">
                            <a:latin typeface="Cambria Math" panose="02040503050406030204" pitchFamily="18" charset="0"/>
                            <a:ea typeface="Cambria Math" panose="02040503050406030204" pitchFamily="18" charset="0"/>
                          </a:rPr>
                        </m:ctrlPr>
                      </m:sSubPr>
                      <m:e>
                        <m:r>
                          <a:rPr lang="it-IT" sz="2200" i="1" smtClean="0">
                            <a:latin typeface="Cambria Math" panose="02040503050406030204" pitchFamily="18" charset="0"/>
                            <a:ea typeface="Cambria Math" panose="02040503050406030204" pitchFamily="18" charset="0"/>
                          </a:rPr>
                          <m:t>𝑃</m:t>
                        </m:r>
                      </m:e>
                      <m:sub>
                        <m:r>
                          <a:rPr lang="it-IT" sz="2200" i="1" smtClean="0">
                            <a:latin typeface="Cambria Math" panose="02040503050406030204" pitchFamily="18" charset="0"/>
                            <a:ea typeface="Cambria Math" panose="02040503050406030204" pitchFamily="18" charset="0"/>
                          </a:rPr>
                          <m:t>𝑝𝑙𝑢𝑔</m:t>
                        </m:r>
                      </m:sub>
                    </m:sSub>
                    <m:r>
                      <a:rPr lang="it-IT" sz="2200" i="1">
                        <a:latin typeface="Cambria Math" panose="02040503050406030204" pitchFamily="18" charset="0"/>
                        <a:ea typeface="Cambria Math" panose="02040503050406030204" pitchFamily="18" charset="0"/>
                      </a:rPr>
                      <m:t>∝</m:t>
                    </m:r>
                    <m:sSub>
                      <m:sSubPr>
                        <m:ctrlPr>
                          <a:rPr lang="it-IT" sz="2200" i="1" smtClean="0">
                            <a:latin typeface="Cambria Math" panose="02040503050406030204" pitchFamily="18" charset="0"/>
                            <a:ea typeface="Cambria Math" panose="02040503050406030204" pitchFamily="18" charset="0"/>
                          </a:rPr>
                        </m:ctrlPr>
                      </m:sSubPr>
                      <m:e>
                        <m:r>
                          <m:rPr>
                            <m:nor/>
                          </m:rPr>
                          <a:rPr lang="it-IT" sz="2200"/>
                          <m:t>h</m:t>
                        </m:r>
                      </m:e>
                      <m:sub>
                        <m:r>
                          <a:rPr lang="it-IT" sz="2200" i="1" smtClean="0">
                            <a:latin typeface="Cambria Math" panose="02040503050406030204" pitchFamily="18" charset="0"/>
                            <a:ea typeface="Cambria Math" panose="02040503050406030204" pitchFamily="18" charset="0"/>
                          </a:rPr>
                          <m:t>𝑇</m:t>
                        </m:r>
                      </m:sub>
                    </m:sSub>
                  </m:oMath>
                </a14:m>
                <a:r>
                  <a:rPr lang="it-IT" sz="2200" dirty="0">
                    <a:ea typeface="Cambria Math" panose="02040503050406030204" pitchFamily="18" charset="0"/>
                  </a:rPr>
                  <a:t> </a:t>
                </a:r>
                <a14:m>
                  <m:oMath xmlns:m="http://schemas.openxmlformats.org/officeDocument/2006/math">
                    <m:r>
                      <a:rPr lang="it-IT" sz="2200" i="1">
                        <a:latin typeface="Cambria Math" panose="02040503050406030204" pitchFamily="18" charset="0"/>
                        <a:ea typeface="Cambria Math" panose="02040503050406030204" pitchFamily="18" charset="0"/>
                      </a:rPr>
                      <m:t>∝</m:t>
                    </m:r>
                    <m:f>
                      <m:fPr>
                        <m:ctrlPr>
                          <a:rPr lang="it-IT" sz="2200" i="1" smtClean="0">
                            <a:latin typeface="Cambria Math" panose="02040503050406030204" pitchFamily="18" charset="0"/>
                            <a:ea typeface="Cambria Math" panose="02040503050406030204" pitchFamily="18" charset="0"/>
                          </a:rPr>
                        </m:ctrlPr>
                      </m:fPr>
                      <m:num>
                        <m:sSub>
                          <m:sSubPr>
                            <m:ctrlPr>
                              <a:rPr lang="it-IT" sz="2200" i="1" smtClean="0">
                                <a:latin typeface="Cambria Math" panose="02040503050406030204" pitchFamily="18" charset="0"/>
                                <a:ea typeface="Cambria Math" panose="02040503050406030204" pitchFamily="18" charset="0"/>
                              </a:rPr>
                            </m:ctrlPr>
                          </m:sSubPr>
                          <m:e>
                            <m:r>
                              <a:rPr lang="it-IT" sz="2200" i="1" smtClean="0">
                                <a:latin typeface="Cambria Math" panose="02040503050406030204" pitchFamily="18" charset="0"/>
                                <a:ea typeface="Cambria Math" panose="02040503050406030204" pitchFamily="18" charset="0"/>
                              </a:rPr>
                              <m:t>𝑇</m:t>
                            </m:r>
                          </m:e>
                          <m:sub>
                            <m:r>
                              <a:rPr lang="it-IT" sz="2200" i="1" smtClean="0">
                                <a:latin typeface="Cambria Math" panose="02040503050406030204" pitchFamily="18" charset="0"/>
                                <a:ea typeface="Cambria Math" panose="02040503050406030204" pitchFamily="18" charset="0"/>
                              </a:rPr>
                              <m:t>𝑐𝑟𝑦𝑜</m:t>
                            </m:r>
                          </m:sub>
                        </m:sSub>
                      </m:num>
                      <m:den>
                        <m:r>
                          <a:rPr lang="it-IT" sz="2200" i="1" smtClean="0">
                            <a:latin typeface="Cambria Math" panose="02040503050406030204" pitchFamily="18" charset="0"/>
                            <a:ea typeface="Cambria Math" panose="02040503050406030204" pitchFamily="18" charset="0"/>
                          </a:rPr>
                          <m:t>300</m:t>
                        </m:r>
                        <m:r>
                          <a:rPr lang="it-IT" sz="2200" i="1" smtClean="0">
                            <a:latin typeface="Cambria Math" panose="02040503050406030204" pitchFamily="18" charset="0"/>
                            <a:ea typeface="Cambria Math" panose="02040503050406030204" pitchFamily="18" charset="0"/>
                          </a:rPr>
                          <m:t>𝐾</m:t>
                        </m:r>
                        <m:r>
                          <a:rPr lang="it-IT" sz="2200" i="1" smtClean="0">
                            <a:latin typeface="Cambria Math" panose="02040503050406030204" pitchFamily="18" charset="0"/>
                            <a:ea typeface="Cambria Math" panose="02040503050406030204" pitchFamily="18" charset="0"/>
                          </a:rPr>
                          <m:t>−</m:t>
                        </m:r>
                        <m:sSub>
                          <m:sSubPr>
                            <m:ctrlPr>
                              <a:rPr lang="it-IT" sz="2200" i="1" smtClean="0">
                                <a:latin typeface="Cambria Math" panose="02040503050406030204" pitchFamily="18" charset="0"/>
                                <a:ea typeface="Cambria Math" panose="02040503050406030204" pitchFamily="18" charset="0"/>
                              </a:rPr>
                            </m:ctrlPr>
                          </m:sSubPr>
                          <m:e>
                            <m:r>
                              <a:rPr lang="it-IT" sz="2200" i="1" smtClean="0">
                                <a:latin typeface="Cambria Math" panose="02040503050406030204" pitchFamily="18" charset="0"/>
                                <a:ea typeface="Cambria Math" panose="02040503050406030204" pitchFamily="18" charset="0"/>
                              </a:rPr>
                              <m:t>𝑇</m:t>
                            </m:r>
                          </m:e>
                          <m:sub>
                            <m:r>
                              <a:rPr lang="it-IT" sz="2200" i="1" smtClean="0">
                                <a:latin typeface="Cambria Math" panose="02040503050406030204" pitchFamily="18" charset="0"/>
                                <a:ea typeface="Cambria Math" panose="02040503050406030204" pitchFamily="18" charset="0"/>
                              </a:rPr>
                              <m:t>𝑐𝑟𝑦𝑜</m:t>
                            </m:r>
                          </m:sub>
                        </m:sSub>
                      </m:den>
                    </m:f>
                  </m:oMath>
                </a14:m>
                <a:r>
                  <a:rPr lang="en-US" sz="2200" dirty="0"/>
                  <a:t>  </a:t>
                </a:r>
                <a:r>
                  <a:rPr lang="en-US" sz="2200" dirty="0">
                    <a:cs typeface="Arial" panose="020B0604020202020204" pitchFamily="34" charset="0"/>
                  </a:rPr>
                  <a:t>→  </a:t>
                </a:r>
                <a:r>
                  <a:rPr lang="en-US" sz="2200" b="1" dirty="0"/>
                  <a:t>higher T</a:t>
                </a:r>
                <a:r>
                  <a:rPr lang="en-US" sz="2200" b="1" baseline="-25000" dirty="0"/>
                  <a:t>C</a:t>
                </a:r>
                <a:r>
                  <a:rPr lang="en-US" sz="2200" b="1" dirty="0"/>
                  <a:t> </a:t>
                </a:r>
                <a:r>
                  <a:rPr lang="en-US" sz="2200" dirty="0"/>
                  <a:t>material allows </a:t>
                </a:r>
                <a:r>
                  <a:rPr lang="en-US" sz="2200" b="1" dirty="0" err="1"/>
                  <a:t>T</a:t>
                </a:r>
                <a:r>
                  <a:rPr lang="en-US" sz="2200" b="1" baseline="-25000" dirty="0" err="1"/>
                  <a:t>cryo</a:t>
                </a:r>
                <a:r>
                  <a:rPr lang="en-US" sz="2200" b="1" baseline="-25000" dirty="0"/>
                  <a:t> </a:t>
                </a:r>
                <a:r>
                  <a:rPr lang="en-US" sz="2200" b="1" dirty="0"/>
                  <a:t>= 4.2K instead of 2K</a:t>
                </a:r>
                <a:r>
                  <a:rPr lang="en-US" sz="2200" dirty="0"/>
                  <a:t>, which </a:t>
                </a:r>
                <a:r>
                  <a:rPr lang="en-US" sz="2200" b="1" dirty="0"/>
                  <a:t>reduces </a:t>
                </a:r>
                <a:r>
                  <a:rPr lang="en-US" sz="2200" b="1" dirty="0" err="1"/>
                  <a:t>P</a:t>
                </a:r>
                <a:r>
                  <a:rPr lang="en-US" sz="2200" b="1" baseline="-25000" dirty="0" err="1"/>
                  <a:t>plug</a:t>
                </a:r>
                <a:r>
                  <a:rPr lang="en-US" sz="2200" b="1" dirty="0"/>
                  <a:t> by a factor 3.</a:t>
                </a:r>
                <a:endParaRPr lang="en-US" sz="2200" dirty="0">
                  <a:solidFill>
                    <a:srgbClr val="0070C0"/>
                  </a:solidFill>
                </a:endParaRPr>
              </a:p>
              <a:p>
                <a:pPr marL="0" lvl="1" indent="0">
                  <a:lnSpc>
                    <a:spcPct val="110000"/>
                  </a:lnSpc>
                  <a:spcBef>
                    <a:spcPts val="0"/>
                  </a:spcBef>
                  <a:buNone/>
                </a:pPr>
                <a:endParaRPr lang="fr-FR" sz="2200" b="1" dirty="0">
                  <a:solidFill>
                    <a:srgbClr val="C00000"/>
                  </a:solidFill>
                </a:endParaRPr>
              </a:p>
              <a:p>
                <a:pPr marL="0" lvl="1" indent="0">
                  <a:lnSpc>
                    <a:spcPct val="110000"/>
                  </a:lnSpc>
                  <a:spcBef>
                    <a:spcPts val="0"/>
                  </a:spcBef>
                  <a:buNone/>
                </a:pPr>
                <a:r>
                  <a:rPr lang="fr-FR" b="1" dirty="0">
                    <a:solidFill>
                      <a:srgbClr val="C00000"/>
                    </a:solidFill>
                  </a:rPr>
                  <a:t>NOTABLE R&amp;D DIRECTIONS:</a:t>
                </a:r>
              </a:p>
              <a:p>
                <a:pPr marL="0" lvl="1" indent="0">
                  <a:lnSpc>
                    <a:spcPct val="110000"/>
                  </a:lnSpc>
                  <a:spcBef>
                    <a:spcPts val="0"/>
                  </a:spcBef>
                  <a:buNone/>
                </a:pPr>
                <a:r>
                  <a:rPr lang="en-US" sz="2200" b="1" dirty="0">
                    <a:solidFill>
                      <a:srgbClr val="0070C0"/>
                    </a:solidFill>
                  </a:rPr>
                  <a:t>A15 materials</a:t>
                </a:r>
                <a:r>
                  <a:rPr lang="en-US" sz="2200" b="1" dirty="0"/>
                  <a:t>: </a:t>
                </a:r>
                <a:r>
                  <a:rPr lang="en-US" sz="2200" dirty="0"/>
                  <a:t>So far </a:t>
                </a:r>
                <a:r>
                  <a:rPr lang="en-US" sz="2200" b="1" dirty="0"/>
                  <a:t>Nb</a:t>
                </a:r>
                <a:r>
                  <a:rPr lang="en-US" sz="2200" b="1" baseline="-25000" dirty="0"/>
                  <a:t>3</a:t>
                </a:r>
                <a:r>
                  <a:rPr lang="en-US" sz="2200" b="1" dirty="0"/>
                  <a:t>Sn-on-Nb</a:t>
                </a:r>
                <a:r>
                  <a:rPr lang="en-US" sz="2200" dirty="0"/>
                  <a:t> (only in USA so far).</a:t>
                </a:r>
              </a:p>
              <a:p>
                <a:pPr marL="0" lvl="2" indent="0">
                  <a:lnSpc>
                    <a:spcPct val="110000"/>
                  </a:lnSpc>
                  <a:spcBef>
                    <a:spcPts val="0"/>
                  </a:spcBef>
                  <a:buNone/>
                </a:pPr>
                <a:r>
                  <a:rPr lang="en-US" sz="2200" b="1" dirty="0">
                    <a:solidFill>
                      <a:srgbClr val="0070C0"/>
                    </a:solidFill>
                  </a:rPr>
                  <a:t>A15-on-Cu</a:t>
                </a:r>
                <a:r>
                  <a:rPr lang="en-US" sz="2200" b="1" dirty="0"/>
                  <a:t>: </a:t>
                </a:r>
                <a:r>
                  <a:rPr lang="en-US" sz="2200" dirty="0"/>
                  <a:t>planar samples - </a:t>
                </a:r>
                <a:r>
                  <a:rPr lang="en-US" sz="2200" b="1" dirty="0"/>
                  <a:t>Nb</a:t>
                </a:r>
                <a:r>
                  <a:rPr lang="en-US" sz="2200" b="1" baseline="-25000" dirty="0"/>
                  <a:t>3</a:t>
                </a:r>
                <a:r>
                  <a:rPr lang="en-US" sz="2200" b="1" dirty="0"/>
                  <a:t>Sn-on-Cu</a:t>
                </a:r>
                <a:r>
                  <a:rPr lang="en-US" sz="2200" dirty="0"/>
                  <a:t> (</a:t>
                </a:r>
                <a:r>
                  <a:rPr lang="en-US" sz="2200" b="1" dirty="0"/>
                  <a:t>IFAST EU project</a:t>
                </a:r>
                <a:r>
                  <a:rPr lang="en-US" sz="2200" dirty="0"/>
                  <a:t>, on going); </a:t>
                </a:r>
                <a:r>
                  <a:rPr lang="en-US" sz="2200" i="1" dirty="0"/>
                  <a:t>tunability, field trapping to be evaluated.</a:t>
                </a:r>
                <a:endParaRPr lang="en-US" sz="2200" dirty="0"/>
              </a:p>
              <a:p>
                <a:pPr marL="0" lvl="2" indent="0">
                  <a:lnSpc>
                    <a:spcPct val="110000"/>
                  </a:lnSpc>
                  <a:spcBef>
                    <a:spcPts val="0"/>
                  </a:spcBef>
                  <a:buNone/>
                </a:pPr>
                <a:r>
                  <a:rPr lang="en-US" sz="2200" b="1" dirty="0">
                    <a:solidFill>
                      <a:srgbClr val="0070C0"/>
                    </a:solidFill>
                  </a:rPr>
                  <a:t>Other materials: </a:t>
                </a:r>
                <a:r>
                  <a:rPr lang="en-US" sz="2200" dirty="0" err="1"/>
                  <a:t>NbN</a:t>
                </a:r>
                <a:r>
                  <a:rPr lang="en-US" sz="2200" dirty="0"/>
                  <a:t> or </a:t>
                </a:r>
                <a:r>
                  <a:rPr lang="en-US" sz="2200" dirty="0" err="1"/>
                  <a:t>NbTiN</a:t>
                </a:r>
                <a:r>
                  <a:rPr lang="en-US" sz="2200" dirty="0"/>
                  <a:t> (lower field, easier synthesis), MgB</a:t>
                </a:r>
                <a:r>
                  <a:rPr lang="en-US" sz="2200" baseline="-25000" dirty="0"/>
                  <a:t>2</a:t>
                </a:r>
                <a:r>
                  <a:rPr lang="en-US" sz="2200" dirty="0"/>
                  <a:t> (higher </a:t>
                </a:r>
                <a:r>
                  <a:rPr lang="en-US" sz="2200" dirty="0" err="1"/>
                  <a:t>T</a:t>
                </a:r>
                <a:r>
                  <a:rPr lang="en-US" sz="2200" baseline="-25000" dirty="0" err="1"/>
                  <a:t>cryo</a:t>
                </a:r>
                <a:r>
                  <a:rPr lang="en-US" sz="2200" dirty="0"/>
                  <a:t> possible).</a:t>
                </a:r>
              </a:p>
              <a:p>
                <a:pPr marL="0" lvl="1" indent="0">
                  <a:lnSpc>
                    <a:spcPct val="110000"/>
                  </a:lnSpc>
                  <a:spcBef>
                    <a:spcPts val="0"/>
                  </a:spcBef>
                  <a:buClr>
                    <a:srgbClr val="E50019"/>
                  </a:buClr>
                  <a:buNone/>
                </a:pPr>
                <a:r>
                  <a:rPr lang="en-US" sz="2200" b="1" dirty="0">
                    <a:solidFill>
                      <a:srgbClr val="0070C0"/>
                    </a:solidFill>
                  </a:rPr>
                  <a:t>SIS (multi-layer): </a:t>
                </a:r>
                <a:r>
                  <a:rPr lang="en-US" sz="2200" b="1" dirty="0"/>
                  <a:t>higher performance, less defect-sensitive </a:t>
                </a:r>
                <a:r>
                  <a:rPr lang="en-US" sz="2200" dirty="0"/>
                  <a:t>(1.3 GHz cavity test at CEA) – currently in the sample-to-cavity transition phase.</a:t>
                </a:r>
              </a:p>
              <a:p>
                <a:pPr marL="0" lvl="1" indent="0">
                  <a:lnSpc>
                    <a:spcPct val="110000"/>
                  </a:lnSpc>
                  <a:spcBef>
                    <a:spcPts val="0"/>
                  </a:spcBef>
                  <a:buClr>
                    <a:srgbClr val="E50019"/>
                  </a:buClr>
                  <a:buNone/>
                </a:pPr>
                <a:r>
                  <a:rPr lang="en-US" sz="2200" b="1" dirty="0">
                    <a:solidFill>
                      <a:srgbClr val="0070C0"/>
                    </a:solidFill>
                  </a:rPr>
                  <a:t>Cu cavity base production R&amp;D:</a:t>
                </a:r>
                <a:r>
                  <a:rPr lang="en-US" sz="2200" b="1" dirty="0"/>
                  <a:t> </a:t>
                </a:r>
                <a:r>
                  <a:rPr lang="en-US" sz="2200" dirty="0"/>
                  <a:t>e.g. by </a:t>
                </a:r>
                <a:r>
                  <a:rPr lang="en-US" sz="2200" b="1" dirty="0"/>
                  <a:t>spinning</a:t>
                </a:r>
                <a:r>
                  <a:rPr lang="en-US" sz="2200" dirty="0"/>
                  <a:t> (CERN, INFN), setup </a:t>
                </a:r>
                <a:r>
                  <a:rPr lang="it-IT" sz="2200" dirty="0"/>
                  <a:t>industrialized</a:t>
                </a:r>
                <a:r>
                  <a:rPr lang="en-US" sz="2200" dirty="0"/>
                  <a:t>/cheap production process (</a:t>
                </a:r>
                <a:r>
                  <a:rPr lang="en-US" sz="2200" b="1" dirty="0"/>
                  <a:t>3D-printing</a:t>
                </a:r>
                <a:r>
                  <a:rPr lang="en-US" sz="2200" dirty="0"/>
                  <a:t> tests in progress); </a:t>
                </a:r>
                <a:r>
                  <a:rPr lang="en-US" sz="2200" b="1" dirty="0"/>
                  <a:t>Cu-surface preparation</a:t>
                </a:r>
                <a:r>
                  <a:rPr lang="en-US" sz="2200" dirty="0"/>
                  <a:t>.</a:t>
                </a:r>
              </a:p>
              <a:p>
                <a:pPr marL="0" indent="0">
                  <a:lnSpc>
                    <a:spcPct val="110000"/>
                  </a:lnSpc>
                  <a:spcBef>
                    <a:spcPts val="0"/>
                  </a:spcBef>
                  <a:buNone/>
                </a:pPr>
                <a:endParaRPr lang="it-IT" sz="3200" dirty="0"/>
              </a:p>
            </p:txBody>
          </p:sp>
        </mc:Choice>
        <mc:Fallback>
          <p:sp>
            <p:nvSpPr>
              <p:cNvPr id="4" name="Content Placeholder 3">
                <a:extLst>
                  <a:ext uri="{FF2B5EF4-FFF2-40B4-BE49-F238E27FC236}">
                    <a16:creationId xmlns:a16="http://schemas.microsoft.com/office/drawing/2014/main" id="{1CE48047-F8E2-C3DD-4104-833A2CC2BE6C}"/>
                  </a:ext>
                </a:extLst>
              </p:cNvPr>
              <p:cNvSpPr>
                <a:spLocks noGrp="1" noRot="1" noChangeAspect="1" noMove="1" noResize="1" noEditPoints="1" noAdjustHandles="1" noChangeArrowheads="1" noChangeShapeType="1" noTextEdit="1"/>
              </p:cNvSpPr>
              <p:nvPr>
                <p:ph sz="half" idx="4294967295"/>
              </p:nvPr>
            </p:nvSpPr>
            <p:spPr>
              <a:xfrm>
                <a:off x="346230" y="1343025"/>
                <a:ext cx="7004050" cy="5384800"/>
              </a:xfrm>
              <a:blipFill>
                <a:blip r:embed="rId3"/>
                <a:stretch>
                  <a:fillRect l="-1131" t="-679"/>
                </a:stretch>
              </a:blipFill>
            </p:spPr>
            <p:txBody>
              <a:bodyPr/>
              <a:lstStyle/>
              <a:p>
                <a:r>
                  <a:rPr lang="it-IT">
                    <a:noFill/>
                  </a:rPr>
                  <a:t> </a:t>
                </a:r>
              </a:p>
            </p:txBody>
          </p:sp>
        </mc:Fallback>
      </mc:AlternateContent>
      <p:sp>
        <p:nvSpPr>
          <p:cNvPr id="5" name="Content Placeholder 4">
            <a:extLst>
              <a:ext uri="{FF2B5EF4-FFF2-40B4-BE49-F238E27FC236}">
                <a16:creationId xmlns:a16="http://schemas.microsoft.com/office/drawing/2014/main" id="{C212F953-921D-2A20-9CB2-357133F8737F}"/>
              </a:ext>
            </a:extLst>
          </p:cNvPr>
          <p:cNvSpPr>
            <a:spLocks noGrp="1"/>
          </p:cNvSpPr>
          <p:nvPr>
            <p:ph sz="half" idx="4294967295"/>
          </p:nvPr>
        </p:nvSpPr>
        <p:spPr>
          <a:xfrm>
            <a:off x="7935913" y="3944938"/>
            <a:ext cx="4256087" cy="657225"/>
          </a:xfrm>
        </p:spPr>
        <p:txBody>
          <a:bodyPr>
            <a:noAutofit/>
          </a:bodyPr>
          <a:lstStyle/>
          <a:p>
            <a:pPr marL="0" indent="0" algn="ctr">
              <a:spcBef>
                <a:spcPts val="800"/>
              </a:spcBef>
              <a:spcAft>
                <a:spcPts val="800"/>
              </a:spcAft>
              <a:buNone/>
              <a:tabLst>
                <a:tab pos="174625" algn="l"/>
              </a:tabLst>
            </a:pPr>
            <a:r>
              <a:rPr lang="en-US" sz="1600" dirty="0"/>
              <a:t>Q</a:t>
            </a:r>
            <a:r>
              <a:rPr lang="en-US" sz="1600" baseline="-25000" dirty="0"/>
              <a:t>0 </a:t>
            </a:r>
            <a:r>
              <a:rPr lang="en-US" sz="1600" dirty="0"/>
              <a:t>(Nb</a:t>
            </a:r>
            <a:r>
              <a:rPr lang="en-US" sz="1600" baseline="-25000" dirty="0"/>
              <a:t>3</a:t>
            </a:r>
            <a:r>
              <a:rPr lang="en-US" sz="1600" dirty="0"/>
              <a:t>Sn) @ 4.2 K  ~ Q</a:t>
            </a:r>
            <a:r>
              <a:rPr lang="en-US" sz="1600" baseline="-25000" dirty="0"/>
              <a:t>0 </a:t>
            </a:r>
            <a:r>
              <a:rPr lang="en-US" sz="1600" dirty="0"/>
              <a:t>(full-Nb) @ 2 K; </a:t>
            </a:r>
            <a:r>
              <a:rPr lang="en-US" sz="1600" dirty="0" err="1"/>
              <a:t>E</a:t>
            </a:r>
            <a:r>
              <a:rPr lang="en-US" sz="1600" baseline="-25000" dirty="0" err="1"/>
              <a:t>acc</a:t>
            </a:r>
            <a:r>
              <a:rPr lang="en-US" sz="1600" dirty="0"/>
              <a:t> ~25 MV/m; more sensitive to trapped flux; brittle (f</a:t>
            </a:r>
            <a:r>
              <a:rPr lang="en-US" sz="1600" baseline="-25000" dirty="0"/>
              <a:t>0</a:t>
            </a:r>
            <a:r>
              <a:rPr lang="en-US" sz="1600" dirty="0"/>
              <a:t> tuning by mechanical deformation possible?)</a:t>
            </a:r>
          </a:p>
          <a:p>
            <a:pPr marL="23813" lvl="1" indent="-23813" algn="ctr">
              <a:buFont typeface="Arial" panose="020B0604020202020204" pitchFamily="34" charset="0"/>
              <a:buChar char="•"/>
            </a:pPr>
            <a:endParaRPr lang="en-US" sz="1600" dirty="0"/>
          </a:p>
        </p:txBody>
      </p:sp>
      <p:sp>
        <p:nvSpPr>
          <p:cNvPr id="8" name="TextBox 7">
            <a:extLst>
              <a:ext uri="{FF2B5EF4-FFF2-40B4-BE49-F238E27FC236}">
                <a16:creationId xmlns:a16="http://schemas.microsoft.com/office/drawing/2014/main" id="{72136EE6-7B60-7F31-BE4F-53460BB012E5}"/>
              </a:ext>
            </a:extLst>
          </p:cNvPr>
          <p:cNvSpPr txBox="1"/>
          <p:nvPr/>
        </p:nvSpPr>
        <p:spPr>
          <a:xfrm>
            <a:off x="9605010" y="2343046"/>
            <a:ext cx="1160895" cy="369332"/>
          </a:xfrm>
          <a:prstGeom prst="rect">
            <a:avLst/>
          </a:prstGeom>
          <a:noFill/>
        </p:spPr>
        <p:txBody>
          <a:bodyPr wrap="none" rtlCol="0">
            <a:spAutoFit/>
          </a:bodyPr>
          <a:lstStyle/>
          <a:p>
            <a:r>
              <a:rPr lang="it-IT" dirty="0">
                <a:solidFill>
                  <a:srgbClr val="0070C0"/>
                </a:solidFill>
              </a:rPr>
              <a:t>Nb</a:t>
            </a:r>
            <a:r>
              <a:rPr lang="it-IT" baseline="-25000" dirty="0">
                <a:solidFill>
                  <a:srgbClr val="0070C0"/>
                </a:solidFill>
              </a:rPr>
              <a:t>3</a:t>
            </a:r>
            <a:r>
              <a:rPr lang="it-IT" dirty="0">
                <a:solidFill>
                  <a:srgbClr val="0070C0"/>
                </a:solidFill>
              </a:rPr>
              <a:t>Sn/Nb</a:t>
            </a:r>
          </a:p>
        </p:txBody>
      </p:sp>
      <p:pic>
        <p:nvPicPr>
          <p:cNvPr id="9" name="Immagine 17" descr="Immagine che contiene legno, interno, pavimento&#10;&#10;Descrizione generata automaticamente">
            <a:extLst>
              <a:ext uri="{FF2B5EF4-FFF2-40B4-BE49-F238E27FC236}">
                <a16:creationId xmlns:a16="http://schemas.microsoft.com/office/drawing/2014/main" id="{C045F90E-185F-7C8A-3918-860B4F51FD0D}"/>
              </a:ext>
            </a:extLst>
          </p:cNvPr>
          <p:cNvPicPr>
            <a:picLocks noChangeAspect="1"/>
          </p:cNvPicPr>
          <p:nvPr/>
        </p:nvPicPr>
        <p:blipFill>
          <a:blip r:embed="rId4"/>
          <a:stretch>
            <a:fillRect/>
          </a:stretch>
        </p:blipFill>
        <p:spPr>
          <a:xfrm>
            <a:off x="9966755" y="4798567"/>
            <a:ext cx="2036311" cy="1527233"/>
          </a:xfrm>
          <a:prstGeom prst="rect">
            <a:avLst/>
          </a:prstGeom>
        </p:spPr>
      </p:pic>
      <p:cxnSp>
        <p:nvCxnSpPr>
          <p:cNvPr id="3" name="Straight Arrow Connector 2">
            <a:extLst>
              <a:ext uri="{FF2B5EF4-FFF2-40B4-BE49-F238E27FC236}">
                <a16:creationId xmlns:a16="http://schemas.microsoft.com/office/drawing/2014/main" id="{0D7D370F-5D9F-728C-DF00-D15E38378605}"/>
              </a:ext>
            </a:extLst>
          </p:cNvPr>
          <p:cNvCxnSpPr>
            <a:cxnSpLocks/>
          </p:cNvCxnSpPr>
          <p:nvPr/>
        </p:nvCxnSpPr>
        <p:spPr>
          <a:xfrm flipH="1">
            <a:off x="6096000" y="2343046"/>
            <a:ext cx="2542538" cy="1052816"/>
          </a:xfrm>
          <a:prstGeom prst="straightConnector1">
            <a:avLst/>
          </a:prstGeom>
          <a:ln w="12700">
            <a:prstDash val="lgDash"/>
            <a:tailEnd type="oval"/>
          </a:ln>
        </p:spPr>
        <p:style>
          <a:lnRef idx="1">
            <a:schemeClr val="accent5"/>
          </a:lnRef>
          <a:fillRef idx="0">
            <a:schemeClr val="accent5"/>
          </a:fillRef>
          <a:effectRef idx="0">
            <a:schemeClr val="accent5"/>
          </a:effectRef>
          <a:fontRef idx="minor">
            <a:schemeClr val="tx1"/>
          </a:fontRef>
        </p:style>
      </p:cxnSp>
      <p:cxnSp>
        <p:nvCxnSpPr>
          <p:cNvPr id="17" name="Straight Arrow Connector 16">
            <a:extLst>
              <a:ext uri="{FF2B5EF4-FFF2-40B4-BE49-F238E27FC236}">
                <a16:creationId xmlns:a16="http://schemas.microsoft.com/office/drawing/2014/main" id="{6EAD2C94-9394-E996-AB38-6B09E38ADD31}"/>
              </a:ext>
            </a:extLst>
          </p:cNvPr>
          <p:cNvCxnSpPr>
            <a:cxnSpLocks/>
          </p:cNvCxnSpPr>
          <p:nvPr/>
        </p:nvCxnSpPr>
        <p:spPr>
          <a:xfrm flipH="1" flipV="1">
            <a:off x="7367269" y="5823857"/>
            <a:ext cx="1271269" cy="133442"/>
          </a:xfrm>
          <a:prstGeom prst="straightConnector1">
            <a:avLst/>
          </a:prstGeom>
          <a:ln w="12700">
            <a:prstDash val="lgDash"/>
            <a:tailEnd type="oval"/>
          </a:ln>
        </p:spPr>
        <p:style>
          <a:lnRef idx="1">
            <a:schemeClr val="accent5"/>
          </a:lnRef>
          <a:fillRef idx="0">
            <a:schemeClr val="accent5"/>
          </a:fillRef>
          <a:effectRef idx="0">
            <a:schemeClr val="accent5"/>
          </a:effectRef>
          <a:fontRef idx="minor">
            <a:schemeClr val="tx1"/>
          </a:fontRef>
        </p:style>
      </p:cxnSp>
      <p:pic>
        <p:nvPicPr>
          <p:cNvPr id="7" name="Image 5">
            <a:extLst>
              <a:ext uri="{FF2B5EF4-FFF2-40B4-BE49-F238E27FC236}">
                <a16:creationId xmlns:a16="http://schemas.microsoft.com/office/drawing/2014/main" id="{CAE2F394-007F-B09A-9DE9-D380010CF98D}"/>
              </a:ext>
            </a:extLst>
          </p:cNvPr>
          <p:cNvPicPr>
            <a:picLocks noChangeAspect="1"/>
          </p:cNvPicPr>
          <p:nvPr/>
        </p:nvPicPr>
        <p:blipFill rotWithShape="1">
          <a:blip r:embed="rId5"/>
          <a:srcRect t="1742" b="1"/>
          <a:stretch/>
        </p:blipFill>
        <p:spPr>
          <a:xfrm>
            <a:off x="7858014" y="1057628"/>
            <a:ext cx="3846814" cy="2872650"/>
          </a:xfrm>
          <a:prstGeom prst="rect">
            <a:avLst/>
          </a:prstGeom>
        </p:spPr>
      </p:pic>
      <p:pic>
        <p:nvPicPr>
          <p:cNvPr id="24" name="Picture 23">
            <a:extLst>
              <a:ext uri="{FF2B5EF4-FFF2-40B4-BE49-F238E27FC236}">
                <a16:creationId xmlns:a16="http://schemas.microsoft.com/office/drawing/2014/main" id="{2E75E126-CAD9-1929-7F26-9C6592FE4D6A}"/>
              </a:ext>
            </a:extLst>
          </p:cNvPr>
          <p:cNvPicPr>
            <a:picLocks noChangeAspect="1"/>
          </p:cNvPicPr>
          <p:nvPr/>
        </p:nvPicPr>
        <p:blipFill>
          <a:blip r:embed="rId6"/>
          <a:stretch>
            <a:fillRect/>
          </a:stretch>
        </p:blipFill>
        <p:spPr>
          <a:xfrm>
            <a:off x="8222175" y="4748049"/>
            <a:ext cx="1534296" cy="1979020"/>
          </a:xfrm>
          <a:prstGeom prst="rect">
            <a:avLst/>
          </a:prstGeom>
        </p:spPr>
      </p:pic>
    </p:spTree>
    <p:extLst>
      <p:ext uri="{BB962C8B-B14F-4D97-AF65-F5344CB8AC3E}">
        <p14:creationId xmlns:p14="http://schemas.microsoft.com/office/powerpoint/2010/main" val="1558897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EAA301B-A651-1D2E-98C6-80D31258E816}"/>
              </a:ext>
            </a:extLst>
          </p:cNvPr>
          <p:cNvSpPr>
            <a:spLocks noGrp="1"/>
          </p:cNvSpPr>
          <p:nvPr>
            <p:ph type="title"/>
          </p:nvPr>
        </p:nvSpPr>
        <p:spPr/>
        <p:txBody>
          <a:bodyPr>
            <a:normAutofit fontScale="90000"/>
          </a:bodyPr>
          <a:lstStyle/>
          <a:p>
            <a:r>
              <a:rPr lang="it-IT" dirty="0"/>
              <a:t>WG2: Thin-film cavities</a:t>
            </a:r>
            <a:endParaRPr lang="en-GB" dirty="0"/>
          </a:p>
        </p:txBody>
      </p:sp>
      <p:sp>
        <p:nvSpPr>
          <p:cNvPr id="4" name="Content Placeholder 3">
            <a:extLst>
              <a:ext uri="{FF2B5EF4-FFF2-40B4-BE49-F238E27FC236}">
                <a16:creationId xmlns:a16="http://schemas.microsoft.com/office/drawing/2014/main" id="{48C26B0B-0CA6-CE09-D20E-18C25867CAF1}"/>
              </a:ext>
            </a:extLst>
          </p:cNvPr>
          <p:cNvSpPr>
            <a:spLocks noGrp="1"/>
          </p:cNvSpPr>
          <p:nvPr>
            <p:ph sz="half" idx="4294967295"/>
          </p:nvPr>
        </p:nvSpPr>
        <p:spPr>
          <a:xfrm>
            <a:off x="5922736" y="1497013"/>
            <a:ext cx="6051550" cy="4294377"/>
          </a:xfrm>
          <a:solidFill>
            <a:srgbClr val="FFFFCC"/>
          </a:solidFill>
        </p:spPr>
        <p:txBody>
          <a:bodyPr>
            <a:normAutofit lnSpcReduction="10000"/>
          </a:bodyPr>
          <a:lstStyle/>
          <a:p>
            <a:pPr marL="0" indent="0">
              <a:lnSpc>
                <a:spcPct val="100000"/>
              </a:lnSpc>
              <a:spcBef>
                <a:spcPts val="0"/>
              </a:spcBef>
              <a:buNone/>
            </a:pPr>
            <a:r>
              <a:rPr lang="en-US" sz="1800" b="1" dirty="0">
                <a:solidFill>
                  <a:srgbClr val="0070C0"/>
                </a:solidFill>
              </a:rPr>
              <a:t>To facilitate expedited multi-cell coated cavity verification, 1.3 GHz and lower</a:t>
            </a:r>
          </a:p>
          <a:p>
            <a:pPr marL="0" indent="0">
              <a:lnSpc>
                <a:spcPct val="100000"/>
              </a:lnSpc>
              <a:spcBef>
                <a:spcPts val="0"/>
              </a:spcBef>
              <a:buNone/>
            </a:pPr>
            <a:endParaRPr lang="en-US" sz="1800" b="1" dirty="0">
              <a:solidFill>
                <a:srgbClr val="0070C0"/>
              </a:solidFill>
            </a:endParaRPr>
          </a:p>
          <a:p>
            <a:pPr marL="0" indent="0">
              <a:lnSpc>
                <a:spcPct val="100000"/>
              </a:lnSpc>
              <a:spcBef>
                <a:spcPts val="0"/>
              </a:spcBef>
              <a:buNone/>
            </a:pPr>
            <a:r>
              <a:rPr lang="en-US" sz="1800" b="1" dirty="0">
                <a:solidFill>
                  <a:srgbClr val="0070C0"/>
                </a:solidFill>
              </a:rPr>
              <a:t>Intensify R&amp;D</a:t>
            </a:r>
            <a:r>
              <a:rPr lang="en-US" sz="1800" dirty="0"/>
              <a:t>:  </a:t>
            </a:r>
          </a:p>
          <a:p>
            <a:pPr>
              <a:lnSpc>
                <a:spcPct val="100000"/>
              </a:lnSpc>
              <a:spcBef>
                <a:spcPts val="0"/>
              </a:spcBef>
              <a:buFont typeface="Wingdings" panose="05000000000000000000" pitchFamily="2" charset="2"/>
              <a:buChar char="ü"/>
            </a:pPr>
            <a:r>
              <a:rPr lang="en-US" sz="1800" b="1" dirty="0"/>
              <a:t>more SC materials </a:t>
            </a:r>
            <a:r>
              <a:rPr lang="en-US" sz="1800" dirty="0"/>
              <a:t>to explore, various </a:t>
            </a:r>
            <a:r>
              <a:rPr lang="en-US" sz="1800" b="1" dirty="0"/>
              <a:t>techniques</a:t>
            </a:r>
            <a:r>
              <a:rPr lang="en-US" sz="1800" dirty="0"/>
              <a:t>, </a:t>
            </a:r>
            <a:r>
              <a:rPr lang="en-US" sz="1800" b="1" dirty="0"/>
              <a:t>targets</a:t>
            </a:r>
          </a:p>
          <a:p>
            <a:pPr>
              <a:lnSpc>
                <a:spcPct val="100000"/>
              </a:lnSpc>
              <a:spcBef>
                <a:spcPts val="0"/>
              </a:spcBef>
              <a:buFont typeface="Wingdings" panose="05000000000000000000" pitchFamily="2" charset="2"/>
              <a:buChar char="ü"/>
            </a:pPr>
            <a:r>
              <a:rPr lang="en-US" sz="1800" b="1" dirty="0"/>
              <a:t>surface/material characterization</a:t>
            </a:r>
            <a:r>
              <a:rPr lang="en-US" sz="1800" dirty="0"/>
              <a:t> and SC property measurements.</a:t>
            </a:r>
          </a:p>
          <a:p>
            <a:pPr>
              <a:lnSpc>
                <a:spcPct val="100000"/>
              </a:lnSpc>
              <a:spcBef>
                <a:spcPts val="0"/>
              </a:spcBef>
              <a:buFont typeface="Wingdings" panose="05000000000000000000" pitchFamily="2" charset="2"/>
              <a:buChar char="ü"/>
            </a:pPr>
            <a:r>
              <a:rPr lang="en-US" sz="1800" b="1" dirty="0"/>
              <a:t>Cu-cavity</a:t>
            </a:r>
            <a:r>
              <a:rPr lang="en-US" sz="1800" dirty="0"/>
              <a:t> production and their polishing.</a:t>
            </a:r>
          </a:p>
          <a:p>
            <a:pPr>
              <a:lnSpc>
                <a:spcPct val="100000"/>
              </a:lnSpc>
              <a:spcBef>
                <a:spcPts val="0"/>
              </a:spcBef>
              <a:buFont typeface="Wingdings" panose="05000000000000000000" pitchFamily="2" charset="2"/>
              <a:buChar char="ü"/>
            </a:pPr>
            <a:r>
              <a:rPr lang="en-US" sz="1800" dirty="0"/>
              <a:t>laser and flash-lamp </a:t>
            </a:r>
            <a:r>
              <a:rPr lang="en-US" sz="1800" b="1" dirty="0"/>
              <a:t>annealing</a:t>
            </a:r>
            <a:r>
              <a:rPr lang="en-US" sz="1800" dirty="0"/>
              <a:t> on Cu samples/cavities.</a:t>
            </a:r>
          </a:p>
          <a:p>
            <a:pPr marL="0" indent="0">
              <a:lnSpc>
                <a:spcPct val="100000"/>
              </a:lnSpc>
              <a:spcBef>
                <a:spcPts val="0"/>
              </a:spcBef>
              <a:buNone/>
            </a:pPr>
            <a:r>
              <a:rPr lang="en-US" sz="1800" b="1" dirty="0">
                <a:solidFill>
                  <a:srgbClr val="0070C0"/>
                </a:solidFill>
              </a:rPr>
              <a:t>More funds-people/higher priority for</a:t>
            </a:r>
            <a:r>
              <a:rPr lang="en-US" sz="1800" dirty="0"/>
              <a:t>: </a:t>
            </a:r>
          </a:p>
          <a:p>
            <a:pPr>
              <a:lnSpc>
                <a:spcPct val="100000"/>
              </a:lnSpc>
              <a:spcBef>
                <a:spcPts val="0"/>
              </a:spcBef>
              <a:buFont typeface="Wingdings" panose="05000000000000000000" pitchFamily="2" charset="2"/>
              <a:buChar char="ü"/>
            </a:pPr>
            <a:r>
              <a:rPr lang="en-US" sz="1800" b="1" dirty="0"/>
              <a:t>facilities</a:t>
            </a:r>
            <a:r>
              <a:rPr lang="en-US" sz="1800" dirty="0"/>
              <a:t> (people, </a:t>
            </a:r>
            <a:r>
              <a:rPr lang="en-US" sz="1800" dirty="0" err="1"/>
              <a:t>liq</a:t>
            </a:r>
            <a:r>
              <a:rPr lang="en-US" sz="1800" dirty="0"/>
              <a:t>-He, electricity, …); </a:t>
            </a:r>
            <a:r>
              <a:rPr lang="en-US" sz="1800" b="1" dirty="0"/>
              <a:t>for</a:t>
            </a:r>
            <a:r>
              <a:rPr lang="en-US" sz="1800" dirty="0"/>
              <a:t> </a:t>
            </a:r>
            <a:r>
              <a:rPr lang="en-US" sz="1800" b="1" dirty="0"/>
              <a:t>many cells</a:t>
            </a:r>
            <a:r>
              <a:rPr lang="en-US" sz="1800" dirty="0"/>
              <a:t>, various </a:t>
            </a:r>
            <a:r>
              <a:rPr lang="en-US" sz="1800" b="1" dirty="0"/>
              <a:t>frequencies</a:t>
            </a:r>
          </a:p>
          <a:p>
            <a:pPr>
              <a:lnSpc>
                <a:spcPct val="100000"/>
              </a:lnSpc>
              <a:spcBef>
                <a:spcPts val="0"/>
              </a:spcBef>
              <a:buFont typeface="Wingdings" panose="05000000000000000000" pitchFamily="2" charset="2"/>
              <a:buChar char="ü"/>
            </a:pPr>
            <a:r>
              <a:rPr lang="en-US" sz="1800" dirty="0"/>
              <a:t>furnace + new </a:t>
            </a:r>
            <a:r>
              <a:rPr lang="en-US" sz="1800" b="1" dirty="0"/>
              <a:t>ALD </a:t>
            </a:r>
            <a:r>
              <a:rPr lang="en-US" sz="1800" dirty="0"/>
              <a:t>coating set-up.</a:t>
            </a:r>
          </a:p>
          <a:p>
            <a:pPr>
              <a:lnSpc>
                <a:spcPct val="100000"/>
              </a:lnSpc>
              <a:spcBef>
                <a:spcPts val="0"/>
              </a:spcBef>
              <a:buFont typeface="Wingdings" panose="05000000000000000000" pitchFamily="2" charset="2"/>
              <a:buChar char="ü"/>
            </a:pPr>
            <a:r>
              <a:rPr lang="en-US" sz="1800" dirty="0"/>
              <a:t>access to clean rooms.</a:t>
            </a:r>
          </a:p>
          <a:p>
            <a:pPr>
              <a:lnSpc>
                <a:spcPct val="100000"/>
              </a:lnSpc>
              <a:spcBef>
                <a:spcPts val="0"/>
              </a:spcBef>
            </a:pPr>
            <a:r>
              <a:rPr lang="en-US" sz="1800" dirty="0"/>
              <a:t>Have </a:t>
            </a:r>
            <a:r>
              <a:rPr lang="en-US" sz="1800" b="1" dirty="0"/>
              <a:t>more</a:t>
            </a:r>
            <a:r>
              <a:rPr lang="en-US" sz="1800" dirty="0"/>
              <a:t> </a:t>
            </a:r>
            <a:r>
              <a:rPr lang="en-US" sz="1800" b="1" dirty="0">
                <a:solidFill>
                  <a:srgbClr val="0070C0"/>
                </a:solidFill>
              </a:rPr>
              <a:t>test installations </a:t>
            </a:r>
            <a:r>
              <a:rPr lang="en-US" sz="1800" dirty="0">
                <a:solidFill>
                  <a:srgbClr val="0070C0"/>
                </a:solidFill>
              </a:rPr>
              <a:t>available</a:t>
            </a:r>
            <a:r>
              <a:rPr lang="en-US" sz="1800" dirty="0"/>
              <a:t> (so far some at CERN, HZB and DESY, INFN; in preparation at STFC).</a:t>
            </a:r>
          </a:p>
          <a:p>
            <a:pPr>
              <a:lnSpc>
                <a:spcPct val="100000"/>
              </a:lnSpc>
              <a:spcBef>
                <a:spcPts val="0"/>
              </a:spcBef>
            </a:pPr>
            <a:r>
              <a:rPr lang="en-US" sz="1800" dirty="0"/>
              <a:t>Have </a:t>
            </a:r>
            <a:r>
              <a:rPr lang="en-US" sz="1800" b="1" dirty="0"/>
              <a:t>more</a:t>
            </a:r>
            <a:r>
              <a:rPr lang="en-US" sz="1800" dirty="0"/>
              <a:t> </a:t>
            </a:r>
            <a:r>
              <a:rPr lang="en-US" sz="1800" b="1" dirty="0">
                <a:solidFill>
                  <a:srgbClr val="0070C0"/>
                </a:solidFill>
              </a:rPr>
              <a:t>sample characterization stations </a:t>
            </a:r>
            <a:r>
              <a:rPr lang="en-US" sz="1800" dirty="0"/>
              <a:t>available.</a:t>
            </a:r>
          </a:p>
          <a:p>
            <a:pPr>
              <a:lnSpc>
                <a:spcPct val="100000"/>
              </a:lnSpc>
              <a:spcBef>
                <a:spcPts val="0"/>
              </a:spcBef>
            </a:pPr>
            <a:endParaRPr lang="it-IT" sz="3200" dirty="0"/>
          </a:p>
        </p:txBody>
      </p:sp>
      <p:sp>
        <p:nvSpPr>
          <p:cNvPr id="5" name="TextBox 4">
            <a:extLst>
              <a:ext uri="{FF2B5EF4-FFF2-40B4-BE49-F238E27FC236}">
                <a16:creationId xmlns:a16="http://schemas.microsoft.com/office/drawing/2014/main" id="{3B407398-60C1-62E5-9827-E4D2BBDFF096}"/>
              </a:ext>
            </a:extLst>
          </p:cNvPr>
          <p:cNvSpPr txBox="1"/>
          <p:nvPr/>
        </p:nvSpPr>
        <p:spPr>
          <a:xfrm>
            <a:off x="6538071" y="1066610"/>
            <a:ext cx="4737900" cy="461665"/>
          </a:xfrm>
          <a:prstGeom prst="rect">
            <a:avLst/>
          </a:prstGeom>
          <a:noFill/>
        </p:spPr>
        <p:txBody>
          <a:bodyPr wrap="none" rtlCol="0">
            <a:spAutoFit/>
          </a:bodyPr>
          <a:lstStyle/>
          <a:p>
            <a:r>
              <a:rPr lang="it-IT" sz="2400" b="1" dirty="0">
                <a:solidFill>
                  <a:srgbClr val="C00000"/>
                </a:solidFill>
              </a:rPr>
              <a:t>HINTS FOR THE FUNDING AGENCIES</a:t>
            </a:r>
          </a:p>
        </p:txBody>
      </p:sp>
      <p:pic>
        <p:nvPicPr>
          <p:cNvPr id="8" name="Immagine 51">
            <a:extLst>
              <a:ext uri="{FF2B5EF4-FFF2-40B4-BE49-F238E27FC236}">
                <a16:creationId xmlns:a16="http://schemas.microsoft.com/office/drawing/2014/main" id="{015D17A6-9CDF-54C9-C97A-F414EDFBE6F8}"/>
              </a:ext>
            </a:extLst>
          </p:cNvPr>
          <p:cNvPicPr>
            <a:picLocks noChangeAspect="1"/>
          </p:cNvPicPr>
          <p:nvPr/>
        </p:nvPicPr>
        <p:blipFill>
          <a:blip r:embed="rId3"/>
          <a:stretch>
            <a:fillRect/>
          </a:stretch>
        </p:blipFill>
        <p:spPr>
          <a:xfrm>
            <a:off x="2224318" y="4011565"/>
            <a:ext cx="1876782" cy="984080"/>
          </a:xfrm>
          <a:prstGeom prst="rect">
            <a:avLst/>
          </a:prstGeom>
        </p:spPr>
      </p:pic>
      <p:pic>
        <p:nvPicPr>
          <p:cNvPr id="9" name="Immagine 53" descr="Immagine che contiene silhouette&#10;&#10;Descrizione generata automaticamente">
            <a:extLst>
              <a:ext uri="{FF2B5EF4-FFF2-40B4-BE49-F238E27FC236}">
                <a16:creationId xmlns:a16="http://schemas.microsoft.com/office/drawing/2014/main" id="{5509E126-CA58-4293-66BE-7A157C973603}"/>
              </a:ext>
            </a:extLst>
          </p:cNvPr>
          <p:cNvPicPr>
            <a:picLocks noChangeAspect="1"/>
          </p:cNvPicPr>
          <p:nvPr/>
        </p:nvPicPr>
        <p:blipFill>
          <a:blip r:embed="rId4"/>
          <a:stretch>
            <a:fillRect/>
          </a:stretch>
        </p:blipFill>
        <p:spPr>
          <a:xfrm>
            <a:off x="562862" y="4112005"/>
            <a:ext cx="1566400" cy="783200"/>
          </a:xfrm>
          <a:prstGeom prst="rect">
            <a:avLst/>
          </a:prstGeom>
        </p:spPr>
      </p:pic>
      <p:sp>
        <p:nvSpPr>
          <p:cNvPr id="10" name="Segnaposto contenuto 2">
            <a:extLst>
              <a:ext uri="{FF2B5EF4-FFF2-40B4-BE49-F238E27FC236}">
                <a16:creationId xmlns:a16="http://schemas.microsoft.com/office/drawing/2014/main" id="{2F7C9590-1AAF-86E9-1816-19519724F1CF}"/>
              </a:ext>
            </a:extLst>
          </p:cNvPr>
          <p:cNvSpPr txBox="1">
            <a:spLocks/>
          </p:cNvSpPr>
          <p:nvPr/>
        </p:nvSpPr>
        <p:spPr>
          <a:xfrm>
            <a:off x="661820" y="3562420"/>
            <a:ext cx="1363191" cy="549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Font typeface="Arial"/>
              <a:buNone/>
            </a:pPr>
            <a:r>
              <a:rPr lang="en-US" sz="1050" dirty="0">
                <a:solidFill>
                  <a:schemeClr val="accent1">
                    <a:lumMod val="50000"/>
                  </a:schemeClr>
                </a:solidFill>
              </a:rPr>
              <a:t>Same EP set-up</a:t>
            </a:r>
          </a:p>
          <a:p>
            <a:pPr marL="0" indent="0">
              <a:spcBef>
                <a:spcPts val="0"/>
              </a:spcBef>
              <a:buFont typeface="Arial"/>
              <a:buNone/>
            </a:pPr>
            <a:r>
              <a:rPr lang="en-US" sz="1050" dirty="0">
                <a:solidFill>
                  <a:schemeClr val="accent1">
                    <a:lumMod val="50000"/>
                  </a:schemeClr>
                </a:solidFill>
              </a:rPr>
              <a:t>Different regime</a:t>
            </a:r>
          </a:p>
        </p:txBody>
      </p:sp>
      <p:sp>
        <p:nvSpPr>
          <p:cNvPr id="11" name="TextBox 10">
            <a:extLst>
              <a:ext uri="{FF2B5EF4-FFF2-40B4-BE49-F238E27FC236}">
                <a16:creationId xmlns:a16="http://schemas.microsoft.com/office/drawing/2014/main" id="{867ABABC-C946-272D-4521-5B794637C720}"/>
              </a:ext>
            </a:extLst>
          </p:cNvPr>
          <p:cNvSpPr txBox="1"/>
          <p:nvPr/>
        </p:nvSpPr>
        <p:spPr>
          <a:xfrm>
            <a:off x="1726223" y="4975662"/>
            <a:ext cx="2775760" cy="369332"/>
          </a:xfrm>
          <a:prstGeom prst="rect">
            <a:avLst/>
          </a:prstGeom>
          <a:noFill/>
        </p:spPr>
        <p:txBody>
          <a:bodyPr wrap="none" rtlCol="0">
            <a:spAutoFit/>
          </a:bodyPr>
          <a:lstStyle/>
          <a:p>
            <a:r>
              <a:rPr lang="it-IT" u="sng" dirty="0"/>
              <a:t>Plasma Electrlytic Polishing</a:t>
            </a:r>
          </a:p>
        </p:txBody>
      </p:sp>
      <p:pic>
        <p:nvPicPr>
          <p:cNvPr id="14" name="Picture 13">
            <a:extLst>
              <a:ext uri="{FF2B5EF4-FFF2-40B4-BE49-F238E27FC236}">
                <a16:creationId xmlns:a16="http://schemas.microsoft.com/office/drawing/2014/main" id="{2C11D4B8-0AA4-3DBD-666F-6A90DBA7BE1F}"/>
              </a:ext>
            </a:extLst>
          </p:cNvPr>
          <p:cNvPicPr>
            <a:picLocks noChangeAspect="1"/>
          </p:cNvPicPr>
          <p:nvPr/>
        </p:nvPicPr>
        <p:blipFill>
          <a:blip r:embed="rId5"/>
          <a:stretch>
            <a:fillRect/>
          </a:stretch>
        </p:blipFill>
        <p:spPr>
          <a:xfrm>
            <a:off x="4300407" y="3610990"/>
            <a:ext cx="1363191" cy="1824043"/>
          </a:xfrm>
          <a:prstGeom prst="rect">
            <a:avLst/>
          </a:prstGeom>
        </p:spPr>
      </p:pic>
      <p:pic>
        <p:nvPicPr>
          <p:cNvPr id="15" name="Picture 14">
            <a:extLst>
              <a:ext uri="{FF2B5EF4-FFF2-40B4-BE49-F238E27FC236}">
                <a16:creationId xmlns:a16="http://schemas.microsoft.com/office/drawing/2014/main" id="{F64D1A9F-793A-AEED-E566-928BD773361F}"/>
              </a:ext>
            </a:extLst>
          </p:cNvPr>
          <p:cNvPicPr>
            <a:picLocks noChangeAspect="1"/>
          </p:cNvPicPr>
          <p:nvPr/>
        </p:nvPicPr>
        <p:blipFill>
          <a:blip r:embed="rId6"/>
          <a:stretch>
            <a:fillRect/>
          </a:stretch>
        </p:blipFill>
        <p:spPr>
          <a:xfrm>
            <a:off x="638366" y="2344728"/>
            <a:ext cx="2513172" cy="1074258"/>
          </a:xfrm>
          <a:prstGeom prst="rect">
            <a:avLst/>
          </a:prstGeom>
        </p:spPr>
      </p:pic>
      <p:sp>
        <p:nvSpPr>
          <p:cNvPr id="16" name="TextBox 15">
            <a:extLst>
              <a:ext uri="{FF2B5EF4-FFF2-40B4-BE49-F238E27FC236}">
                <a16:creationId xmlns:a16="http://schemas.microsoft.com/office/drawing/2014/main" id="{09C6E81C-99FE-8414-FFB5-9E05615E7479}"/>
              </a:ext>
            </a:extLst>
          </p:cNvPr>
          <p:cNvSpPr txBox="1"/>
          <p:nvPr/>
        </p:nvSpPr>
        <p:spPr>
          <a:xfrm>
            <a:off x="3168859" y="2789480"/>
            <a:ext cx="2225289" cy="369332"/>
          </a:xfrm>
          <a:prstGeom prst="rect">
            <a:avLst/>
          </a:prstGeom>
          <a:noFill/>
        </p:spPr>
        <p:txBody>
          <a:bodyPr wrap="none" rtlCol="0">
            <a:spAutoFit/>
          </a:bodyPr>
          <a:lstStyle/>
          <a:p>
            <a:r>
              <a:rPr lang="it-IT" u="sng" dirty="0"/>
              <a:t>Flash Lamp Annealing</a:t>
            </a:r>
          </a:p>
        </p:txBody>
      </p:sp>
      <p:sp>
        <p:nvSpPr>
          <p:cNvPr id="22" name="TextBox 18">
            <a:extLst>
              <a:ext uri="{FF2B5EF4-FFF2-40B4-BE49-F238E27FC236}">
                <a16:creationId xmlns:a16="http://schemas.microsoft.com/office/drawing/2014/main" id="{8A5777AD-7333-6364-CB9A-FD4E1F4885A2}"/>
              </a:ext>
            </a:extLst>
          </p:cNvPr>
          <p:cNvSpPr txBox="1"/>
          <p:nvPr/>
        </p:nvSpPr>
        <p:spPr>
          <a:xfrm>
            <a:off x="562862" y="2034955"/>
            <a:ext cx="5082982" cy="369332"/>
          </a:xfrm>
          <a:prstGeom prst="rect">
            <a:avLst/>
          </a:prstGeom>
          <a:noFill/>
        </p:spPr>
        <p:txBody>
          <a:bodyPr wrap="square" rtlCol="0">
            <a:spAutoFit/>
          </a:bodyPr>
          <a:lstStyle/>
          <a:p>
            <a:pPr algn="ctr"/>
            <a:r>
              <a:rPr lang="en-GB" u="sng" dirty="0"/>
              <a:t>SIS multilayer coating (Nb/</a:t>
            </a:r>
            <a:r>
              <a:rPr lang="en-GB" u="sng" dirty="0" err="1"/>
              <a:t>AlN</a:t>
            </a:r>
            <a:r>
              <a:rPr lang="en-GB" u="sng" dirty="0"/>
              <a:t>/Nb3Sn) on Ta</a:t>
            </a:r>
          </a:p>
        </p:txBody>
      </p:sp>
      <p:pic>
        <p:nvPicPr>
          <p:cNvPr id="6" name="Picture 5">
            <a:extLst>
              <a:ext uri="{FF2B5EF4-FFF2-40B4-BE49-F238E27FC236}">
                <a16:creationId xmlns:a16="http://schemas.microsoft.com/office/drawing/2014/main" id="{C2FA9EF6-89B7-AB1B-7D40-6B0BEB24C37E}"/>
              </a:ext>
            </a:extLst>
          </p:cNvPr>
          <p:cNvPicPr>
            <a:picLocks noChangeAspect="1"/>
          </p:cNvPicPr>
          <p:nvPr/>
        </p:nvPicPr>
        <p:blipFill>
          <a:blip r:embed="rId7"/>
          <a:stretch>
            <a:fillRect/>
          </a:stretch>
        </p:blipFill>
        <p:spPr>
          <a:xfrm>
            <a:off x="1869432" y="1098932"/>
            <a:ext cx="2389941" cy="939191"/>
          </a:xfrm>
          <a:prstGeom prst="rect">
            <a:avLst/>
          </a:prstGeom>
        </p:spPr>
      </p:pic>
      <p:sp>
        <p:nvSpPr>
          <p:cNvPr id="12" name="TextBox 11">
            <a:extLst>
              <a:ext uri="{FF2B5EF4-FFF2-40B4-BE49-F238E27FC236}">
                <a16:creationId xmlns:a16="http://schemas.microsoft.com/office/drawing/2014/main" id="{2F9CB818-E766-6187-6C52-03D274BE4688}"/>
              </a:ext>
            </a:extLst>
          </p:cNvPr>
          <p:cNvSpPr txBox="1"/>
          <p:nvPr/>
        </p:nvSpPr>
        <p:spPr>
          <a:xfrm>
            <a:off x="315001" y="5360504"/>
            <a:ext cx="5693913" cy="1477328"/>
          </a:xfrm>
          <a:prstGeom prst="rect">
            <a:avLst/>
          </a:prstGeom>
          <a:noFill/>
        </p:spPr>
        <p:txBody>
          <a:bodyPr wrap="square" rtlCol="0">
            <a:spAutoFit/>
          </a:bodyPr>
          <a:lstStyle/>
          <a:p>
            <a:r>
              <a:rPr lang="en-US" dirty="0"/>
              <a:t>Labs: </a:t>
            </a:r>
            <a:r>
              <a:rPr lang="en-US" b="1" dirty="0"/>
              <a:t>CEA-</a:t>
            </a:r>
            <a:r>
              <a:rPr lang="en-US" b="1" dirty="0" err="1"/>
              <a:t>Saclay</a:t>
            </a:r>
            <a:r>
              <a:rPr lang="en-US" b="1" dirty="0"/>
              <a:t>, CERN, HZB, HZDR, INFN, STFC, USI, </a:t>
            </a:r>
            <a:r>
              <a:rPr lang="en-US" dirty="0"/>
              <a:t> </a:t>
            </a:r>
            <a:r>
              <a:rPr lang="en-US" b="1" dirty="0"/>
              <a:t>Hamburg U. (DESY),</a:t>
            </a:r>
            <a:r>
              <a:rPr lang="en-US" dirty="0"/>
              <a:t> (</a:t>
            </a:r>
            <a:r>
              <a:rPr lang="en-US" b="1" dirty="0">
                <a:solidFill>
                  <a:srgbClr val="FF0000"/>
                </a:solidFill>
              </a:rPr>
              <a:t>I.FAST-WP</a:t>
            </a:r>
            <a:r>
              <a:rPr lang="en-US" dirty="0"/>
              <a:t>) </a:t>
            </a:r>
            <a:r>
              <a:rPr lang="en-US" dirty="0">
                <a:solidFill>
                  <a:srgbClr val="7030A0"/>
                </a:solidFill>
              </a:rPr>
              <a:t>JLAB, </a:t>
            </a:r>
            <a:r>
              <a:rPr lang="en-US" dirty="0" err="1">
                <a:solidFill>
                  <a:srgbClr val="7030A0"/>
                </a:solidFill>
              </a:rPr>
              <a:t>KeK</a:t>
            </a:r>
            <a:r>
              <a:rPr lang="en-US" dirty="0">
                <a:solidFill>
                  <a:srgbClr val="7030A0"/>
                </a:solidFill>
              </a:rPr>
              <a:t> and FNAL </a:t>
            </a:r>
            <a:endParaRPr lang="en-US" b="1" dirty="0">
              <a:solidFill>
                <a:srgbClr val="7030A0"/>
              </a:solidFill>
            </a:endParaRPr>
          </a:p>
          <a:p>
            <a:pPr marL="285750" indent="-285750">
              <a:buFont typeface="Arial" panose="020B0604020202020204" pitchFamily="34" charset="0"/>
              <a:buChar char="•"/>
            </a:pPr>
            <a:r>
              <a:rPr lang="en-US" dirty="0"/>
              <a:t>Tightly-knit network, very well connected worldwide.</a:t>
            </a:r>
          </a:p>
          <a:p>
            <a:pPr marL="285750" indent="-285750">
              <a:buFont typeface="Arial" panose="020B0604020202020204" pitchFamily="34" charset="0"/>
              <a:buChar char="•"/>
            </a:pPr>
            <a:r>
              <a:rPr lang="en-US" dirty="0"/>
              <a:t>Small teams, limited budgets, technical support and access to RF tests.  </a:t>
            </a:r>
          </a:p>
        </p:txBody>
      </p:sp>
      <p:pic>
        <p:nvPicPr>
          <p:cNvPr id="2" name="Picture 1">
            <a:extLst>
              <a:ext uri="{FF2B5EF4-FFF2-40B4-BE49-F238E27FC236}">
                <a16:creationId xmlns:a16="http://schemas.microsoft.com/office/drawing/2014/main" id="{3D77E36C-F727-6B56-B8BC-84373B7683C9}"/>
              </a:ext>
            </a:extLst>
          </p:cNvPr>
          <p:cNvPicPr>
            <a:picLocks noChangeAspect="1"/>
          </p:cNvPicPr>
          <p:nvPr/>
        </p:nvPicPr>
        <p:blipFill>
          <a:blip r:embed="rId8"/>
          <a:stretch>
            <a:fillRect/>
          </a:stretch>
        </p:blipFill>
        <p:spPr>
          <a:xfrm>
            <a:off x="6876249" y="6021511"/>
            <a:ext cx="4399722" cy="703560"/>
          </a:xfrm>
          <a:prstGeom prst="rect">
            <a:avLst/>
          </a:prstGeom>
        </p:spPr>
      </p:pic>
    </p:spTree>
    <p:extLst>
      <p:ext uri="{BB962C8B-B14F-4D97-AF65-F5344CB8AC3E}">
        <p14:creationId xmlns:p14="http://schemas.microsoft.com/office/powerpoint/2010/main" val="124403608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N-GB white template" id="{AE19B359-39D9-4BA4-9D22-4B6DED43D6D2}" vid="{024001E6-C9A6-4BFF-8C00-2165411692F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429970b-c4ac-4c1e-a45a-fd6bab96e0c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F8EF2080911546BB0FA980F61713EC" ma:contentTypeVersion="17" ma:contentTypeDescription="Create a new document." ma:contentTypeScope="" ma:versionID="fbb95382edd8161b6f2fb3eedbd5fb23">
  <xsd:schema xmlns:xsd="http://www.w3.org/2001/XMLSchema" xmlns:xs="http://www.w3.org/2001/XMLSchema" xmlns:p="http://schemas.microsoft.com/office/2006/metadata/properties" xmlns:ns1="http://schemas.microsoft.com/sharepoint/v3" xmlns:ns3="3429970b-c4ac-4c1e-a45a-fd6bab96e0cf" xmlns:ns4="83577b1f-99a4-4dee-b714-239731d12948" targetNamespace="http://schemas.microsoft.com/office/2006/metadata/properties" ma:root="true" ma:fieldsID="6589d1aa8f4bdfc11f12babde90c453f" ns1:_="" ns3:_="" ns4:_="">
    <xsd:import namespace="http://schemas.microsoft.com/sharepoint/v3"/>
    <xsd:import namespace="3429970b-c4ac-4c1e-a45a-fd6bab96e0cf"/>
    <xsd:import namespace="83577b1f-99a4-4dee-b714-239731d1294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29970b-c4ac-4c1e-a45a-fd6bab96e0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77b1f-99a4-4dee-b714-239731d1294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C54016-FEAD-4175-9243-C5123AE4DCC5}">
  <ds:schemaRefs>
    <ds:schemaRef ds:uri="http://schemas.microsoft.com/sharepoint/v3"/>
    <ds:schemaRef ds:uri="http://schemas.microsoft.com/office/2006/metadata/properties"/>
    <ds:schemaRef ds:uri="http://purl.org/dc/dcmitype/"/>
    <ds:schemaRef ds:uri="http://purl.org/dc/elements/1.1/"/>
    <ds:schemaRef ds:uri="http://www.w3.org/XML/1998/namespace"/>
    <ds:schemaRef ds:uri="83577b1f-99a4-4dee-b714-239731d12948"/>
    <ds:schemaRef ds:uri="http://schemas.microsoft.com/office/2006/documentManagement/types"/>
    <ds:schemaRef ds:uri="http://schemas.microsoft.com/office/infopath/2007/PartnerControls"/>
    <ds:schemaRef ds:uri="http://schemas.openxmlformats.org/package/2006/metadata/core-properties"/>
    <ds:schemaRef ds:uri="3429970b-c4ac-4c1e-a45a-fd6bab96e0cf"/>
    <ds:schemaRef ds:uri="http://purl.org/dc/terms/"/>
  </ds:schemaRefs>
</ds:datastoreItem>
</file>

<file path=customXml/itemProps2.xml><?xml version="1.0" encoding="utf-8"?>
<ds:datastoreItem xmlns:ds="http://schemas.openxmlformats.org/officeDocument/2006/customXml" ds:itemID="{99EA5C93-F70D-44A8-8BCA-CA16BC190A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429970b-c4ac-4c1e-a45a-fd6bab96e0cf"/>
    <ds:schemaRef ds:uri="83577b1f-99a4-4dee-b714-239731d129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A8986E-D173-401B-B5CD-46652047FE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7123</TotalTime>
  <Words>3968</Words>
  <Application>Microsoft Office PowerPoint</Application>
  <PresentationFormat>Widescreen</PresentationFormat>
  <Paragraphs>354</Paragraphs>
  <Slides>23</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Montserrat</vt:lpstr>
      <vt:lpstr>Symbol</vt:lpstr>
      <vt:lpstr>Wingdings</vt:lpstr>
      <vt:lpstr>Tema di Office</vt:lpstr>
      <vt:lpstr>RF Achievements and Plans</vt:lpstr>
      <vt:lpstr>RF = increase beam energy efficiently and reliably</vt:lpstr>
      <vt:lpstr>Progress/plan of the LDG RF Implementation Panel</vt:lpstr>
      <vt:lpstr>Outline</vt:lpstr>
      <vt:lpstr>WG1-2: RF Cavities: reduce operational cost (Q0 ↑) and capital cost (Eacc ↑)</vt:lpstr>
      <vt:lpstr>WG1: Niobium cavity R&amp;D progress</vt:lpstr>
      <vt:lpstr>WG1: Niobium cavity R&amp;D goals &amp; direction</vt:lpstr>
      <vt:lpstr>WG2: Thin-film cavities</vt:lpstr>
      <vt:lpstr>WG2: Thin-film cavities</vt:lpstr>
      <vt:lpstr>Progress is constant, from multi-faceted R&amp;D programmes </vt:lpstr>
      <vt:lpstr>WG3: Fundamental power couplers (FPC)</vt:lpstr>
      <vt:lpstr>WG3: Present evolution, labs involved</vt:lpstr>
      <vt:lpstr>WG3: Couplers: what to work on</vt:lpstr>
      <vt:lpstr>WG4: High-Gradient (HG) Normal-Conducting (NC) RF</vt:lpstr>
      <vt:lpstr>WG4: Current R&amp;D activities to achieve these goals</vt:lpstr>
      <vt:lpstr>WG4: HG NC: priority R&amp;D and investments</vt:lpstr>
      <vt:lpstr>WG5: High Efficiency Amplifiers</vt:lpstr>
      <vt:lpstr>WG5: Power amplifier developments</vt:lpstr>
      <vt:lpstr>WG5: RF Amplifier R&amp;D status and directions</vt:lpstr>
      <vt:lpstr>WG6: RF Control - LLRF and Artificial Intelligence</vt:lpstr>
      <vt:lpstr>WG6: Current R&amp;D effort</vt:lpstr>
      <vt:lpstr>WG6: Future priority investment</vt:lpstr>
      <vt:lpstr>In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considerations on SEEIIST as a “green infrastructure”</dc:title>
  <dc:creator>Giovanni Bisoffi</dc:creator>
  <cp:lastModifiedBy>Giovanni Bisoffi</cp:lastModifiedBy>
  <cp:revision>18</cp:revision>
  <cp:lastPrinted>2023-07-07T06:58:21Z</cp:lastPrinted>
  <dcterms:created xsi:type="dcterms:W3CDTF">2023-07-02T08:22:33Z</dcterms:created>
  <dcterms:modified xsi:type="dcterms:W3CDTF">2023-07-12T23:42:16Z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0x010100D0F8EF2080911546BB0FA980F61713EC</vt:lpwstr>
  </property>
</Properties>
</file>