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sldIdLst>
    <p:sldId id="257" r:id="rId2"/>
    <p:sldId id="998" r:id="rId3"/>
    <p:sldId id="986" r:id="rId4"/>
    <p:sldId id="987" r:id="rId5"/>
    <p:sldId id="300" r:id="rId6"/>
    <p:sldId id="995" r:id="rId7"/>
    <p:sldId id="972" r:id="rId8"/>
    <p:sldId id="1009" r:id="rId9"/>
    <p:sldId id="945" r:id="rId10"/>
    <p:sldId id="1006" r:id="rId11"/>
    <p:sldId id="1000" r:id="rId12"/>
    <p:sldId id="272" r:id="rId13"/>
    <p:sldId id="283" r:id="rId14"/>
    <p:sldId id="273" r:id="rId15"/>
    <p:sldId id="281" r:id="rId16"/>
    <p:sldId id="282" r:id="rId17"/>
    <p:sldId id="1001" r:id="rId18"/>
    <p:sldId id="1007" r:id="rId19"/>
    <p:sldId id="1008" r:id="rId20"/>
    <p:sldId id="266" r:id="rId21"/>
    <p:sldId id="287" r:id="rId22"/>
    <p:sldId id="279" r:id="rId23"/>
    <p:sldId id="796" r:id="rId24"/>
    <p:sldId id="999" r:id="rId25"/>
    <p:sldId id="948" r:id="rId26"/>
    <p:sldId id="258" r:id="rId27"/>
    <p:sldId id="259" r:id="rId28"/>
    <p:sldId id="26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C14E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248"/>
    <p:restoredTop sz="94694"/>
  </p:normalViewPr>
  <p:slideViewPr>
    <p:cSldViewPr snapToGrid="0" snapToObjects="1">
      <p:cViewPr varScale="1">
        <p:scale>
          <a:sx n="117" d="100"/>
          <a:sy n="117" d="100"/>
        </p:scale>
        <p:origin x="105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58.png"/></Relationships>
</file>

<file path=ppt/diagrams/_rels/data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image" Target="../media/image5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C3ECBE-734C-0D42-89D9-3CDF8F59FFE0}" type="doc">
      <dgm:prSet loTypeId="urn:microsoft.com/office/officeart/2005/8/layout/pList2" loCatId="" qsTypeId="urn:microsoft.com/office/officeart/2005/8/quickstyle/3d3" qsCatId="3D" csTypeId="urn:microsoft.com/office/officeart/2005/8/colors/accent0_1" csCatId="mainScheme" phldr="1"/>
      <dgm:spPr/>
      <dgm:t>
        <a:bodyPr/>
        <a:lstStyle/>
        <a:p>
          <a:endParaRPr lang="en-US"/>
        </a:p>
      </dgm:t>
    </dgm:pt>
    <dgm:pt modelId="{83408019-F199-5A4B-96C3-F858F243D6B8}">
      <dgm:prSet phldrT="[Text]"/>
      <dgm:spPr/>
      <dgm:t>
        <a:bodyPr/>
        <a:lstStyle/>
        <a:p>
          <a:r>
            <a:rPr lang="en-US" dirty="0"/>
            <a:t>Energy Efficient Cryogenics</a:t>
          </a:r>
        </a:p>
      </dgm:t>
    </dgm:pt>
    <dgm:pt modelId="{A1DB909E-CE3E-9541-B09F-F2E640CB22A6}" type="parTrans" cxnId="{926B3FAA-3E41-B946-8674-B46F8DB7875B}">
      <dgm:prSet/>
      <dgm:spPr/>
      <dgm:t>
        <a:bodyPr/>
        <a:lstStyle/>
        <a:p>
          <a:endParaRPr lang="en-US"/>
        </a:p>
      </dgm:t>
    </dgm:pt>
    <dgm:pt modelId="{0BC1FC55-4149-0341-9642-373E4DDAA01A}" type="sibTrans" cxnId="{926B3FAA-3E41-B946-8674-B46F8DB7875B}">
      <dgm:prSet/>
      <dgm:spPr/>
      <dgm:t>
        <a:bodyPr/>
        <a:lstStyle/>
        <a:p>
          <a:endParaRPr lang="en-US"/>
        </a:p>
      </dgm:t>
    </dgm:pt>
    <dgm:pt modelId="{E1C344A2-EE40-E243-AD26-743100F7E003}">
      <dgm:prSet phldrT="[Text]"/>
      <dgm:spPr/>
      <dgm:t>
        <a:bodyPr/>
        <a:lstStyle/>
        <a:p>
          <a:r>
            <a:rPr lang="en-US" dirty="0"/>
            <a:t>HTS Winding</a:t>
          </a:r>
        </a:p>
      </dgm:t>
    </dgm:pt>
    <dgm:pt modelId="{851FA3DD-BD97-4743-B984-530334DF68F2}" type="parTrans" cxnId="{B80AD6D7-E648-B44A-A0A6-6329E63B4D61}">
      <dgm:prSet/>
      <dgm:spPr/>
      <dgm:t>
        <a:bodyPr/>
        <a:lstStyle/>
        <a:p>
          <a:endParaRPr lang="en-US"/>
        </a:p>
      </dgm:t>
    </dgm:pt>
    <dgm:pt modelId="{A79104F4-50DF-AE4C-AE47-98CE95123FFA}" type="sibTrans" cxnId="{B80AD6D7-E648-B44A-A0A6-6329E63B4D61}">
      <dgm:prSet/>
      <dgm:spPr/>
      <dgm:t>
        <a:bodyPr/>
        <a:lstStyle/>
        <a:p>
          <a:endParaRPr lang="en-US"/>
        </a:p>
      </dgm:t>
    </dgm:pt>
    <dgm:pt modelId="{DE5C1AE5-7F0D-5342-91C0-76E6A2D4041C}">
      <dgm:prSet phldrT="[Text]"/>
      <dgm:spPr/>
      <dgm:t>
        <a:bodyPr/>
        <a:lstStyle/>
        <a:p>
          <a:r>
            <a:rPr lang="en-US" dirty="0"/>
            <a:t>Diagnostics and Controls</a:t>
          </a:r>
        </a:p>
      </dgm:t>
    </dgm:pt>
    <dgm:pt modelId="{579C86E2-8A86-2C42-9441-F8AED3501B0D}" type="parTrans" cxnId="{4706D4DD-0ACF-5D43-94B1-52E1A2A50023}">
      <dgm:prSet/>
      <dgm:spPr/>
      <dgm:t>
        <a:bodyPr/>
        <a:lstStyle/>
        <a:p>
          <a:endParaRPr lang="en-US"/>
        </a:p>
      </dgm:t>
    </dgm:pt>
    <dgm:pt modelId="{C34F22A2-7900-C54C-ADD3-351636796DF9}" type="sibTrans" cxnId="{4706D4DD-0ACF-5D43-94B1-52E1A2A50023}">
      <dgm:prSet/>
      <dgm:spPr/>
      <dgm:t>
        <a:bodyPr/>
        <a:lstStyle/>
        <a:p>
          <a:endParaRPr lang="en-US"/>
        </a:p>
      </dgm:t>
    </dgm:pt>
    <dgm:pt modelId="{6F7099DA-0972-A144-80C8-67353952A1C9}">
      <dgm:prSet phldrT="[Text]"/>
      <dgm:spPr/>
      <dgm:t>
        <a:bodyPr/>
        <a:lstStyle/>
        <a:p>
          <a:r>
            <a:rPr lang="en-US" dirty="0"/>
            <a:t>HTS Cables and Conductors</a:t>
          </a:r>
        </a:p>
      </dgm:t>
    </dgm:pt>
    <dgm:pt modelId="{5D9435A2-FB56-5B4B-BADB-8B0C36B74E2A}" type="sibTrans" cxnId="{AB937BC8-5030-3946-9CA2-D47257BDF256}">
      <dgm:prSet/>
      <dgm:spPr/>
      <dgm:t>
        <a:bodyPr/>
        <a:lstStyle/>
        <a:p>
          <a:endParaRPr lang="en-US"/>
        </a:p>
      </dgm:t>
    </dgm:pt>
    <dgm:pt modelId="{84A2544D-CE42-9149-8130-C5F83667DADB}" type="parTrans" cxnId="{AB937BC8-5030-3946-9CA2-D47257BDF256}">
      <dgm:prSet/>
      <dgm:spPr/>
      <dgm:t>
        <a:bodyPr/>
        <a:lstStyle/>
        <a:p>
          <a:endParaRPr lang="en-US"/>
        </a:p>
      </dgm:t>
    </dgm:pt>
    <dgm:pt modelId="{96659C35-1C22-BB4E-AE9B-5146C36A43BC}">
      <dgm:prSet/>
      <dgm:spPr/>
      <dgm:t>
        <a:bodyPr/>
        <a:lstStyle/>
        <a:p>
          <a:r>
            <a:rPr lang="en-US" dirty="0"/>
            <a:t>Radiation Hardness</a:t>
          </a:r>
        </a:p>
      </dgm:t>
    </dgm:pt>
    <dgm:pt modelId="{78B30BEA-917E-614D-B88C-4CD4FFBF7B08}" type="sibTrans" cxnId="{DFBE00E4-9216-AC4D-97D7-1ABBE853C103}">
      <dgm:prSet/>
      <dgm:spPr/>
      <dgm:t>
        <a:bodyPr/>
        <a:lstStyle/>
        <a:p>
          <a:endParaRPr lang="en-US"/>
        </a:p>
      </dgm:t>
    </dgm:pt>
    <dgm:pt modelId="{FECAA50E-913A-7C4F-8F34-A2AE7A6612DA}" type="parTrans" cxnId="{DFBE00E4-9216-AC4D-97D7-1ABBE853C103}">
      <dgm:prSet/>
      <dgm:spPr/>
      <dgm:t>
        <a:bodyPr/>
        <a:lstStyle/>
        <a:p>
          <a:endParaRPr lang="en-US"/>
        </a:p>
      </dgm:t>
    </dgm:pt>
    <dgm:pt modelId="{7A32656F-8BED-5347-B954-6C5C3B518470}" type="pres">
      <dgm:prSet presAssocID="{0DC3ECBE-734C-0D42-89D9-3CDF8F59FFE0}" presName="Name0" presStyleCnt="0">
        <dgm:presLayoutVars>
          <dgm:dir/>
          <dgm:resizeHandles val="exact"/>
        </dgm:presLayoutVars>
      </dgm:prSet>
      <dgm:spPr/>
    </dgm:pt>
    <dgm:pt modelId="{1EB6F5EE-DB9C-DB46-A875-9DD040F3F8A8}" type="pres">
      <dgm:prSet presAssocID="{0DC3ECBE-734C-0D42-89D9-3CDF8F59FFE0}" presName="bkgdShp" presStyleLbl="alignAccFollowNode1" presStyleIdx="0" presStyleCnt="1" custScaleY="1799" custLinFactNeighborY="-5924"/>
      <dgm:spPr/>
    </dgm:pt>
    <dgm:pt modelId="{C28F4A92-A4B5-794C-B593-3764BC2CCAD4}" type="pres">
      <dgm:prSet presAssocID="{0DC3ECBE-734C-0D42-89D9-3CDF8F59FFE0}" presName="linComp" presStyleCnt="0"/>
      <dgm:spPr/>
    </dgm:pt>
    <dgm:pt modelId="{46DD10FD-1BDE-534D-A643-FE85FB895D68}" type="pres">
      <dgm:prSet presAssocID="{83408019-F199-5A4B-96C3-F858F243D6B8}" presName="compNode" presStyleCnt="0"/>
      <dgm:spPr/>
    </dgm:pt>
    <dgm:pt modelId="{1B575C1A-FF88-444E-B5B6-E721EE490D8A}" type="pres">
      <dgm:prSet presAssocID="{83408019-F199-5A4B-96C3-F858F243D6B8}" presName="node" presStyleLbl="node1" presStyleIdx="0" presStyleCnt="5" custScaleY="134112" custLinFactNeighborX="-4848" custLinFactNeighborY="-18009">
        <dgm:presLayoutVars>
          <dgm:bulletEnabled val="1"/>
        </dgm:presLayoutVars>
      </dgm:prSet>
      <dgm:spPr/>
    </dgm:pt>
    <dgm:pt modelId="{9A2CEC18-2E08-3347-8EAF-BCB4D544CDE4}" type="pres">
      <dgm:prSet presAssocID="{83408019-F199-5A4B-96C3-F858F243D6B8}" presName="invisiNode" presStyleLbl="node1" presStyleIdx="0" presStyleCnt="5"/>
      <dgm:spPr/>
    </dgm:pt>
    <dgm:pt modelId="{24849850-3E46-674B-90C5-CAD69EA33066}" type="pres">
      <dgm:prSet presAssocID="{83408019-F199-5A4B-96C3-F858F243D6B8}" presName="imagNode" presStyleLbl="fgImgPlace1" presStyleIdx="0" presStyleCnt="5" custScaleY="56422" custLinFactNeighborX="-5000" custLinFactNeighborY="-33478"/>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B6BC9766-EE7E-8A41-A129-9B219155D0F9}" type="pres">
      <dgm:prSet presAssocID="{0BC1FC55-4149-0341-9642-373E4DDAA01A}" presName="sibTrans" presStyleLbl="sibTrans2D1" presStyleIdx="0" presStyleCnt="0"/>
      <dgm:spPr/>
    </dgm:pt>
    <dgm:pt modelId="{37AAB213-5CC6-8B40-8DB5-33052BAA8B2A}" type="pres">
      <dgm:prSet presAssocID="{6F7099DA-0972-A144-80C8-67353952A1C9}" presName="compNode" presStyleCnt="0"/>
      <dgm:spPr/>
    </dgm:pt>
    <dgm:pt modelId="{465CF2FF-ECD9-A747-A187-42462F5F4501}" type="pres">
      <dgm:prSet presAssocID="{6F7099DA-0972-A144-80C8-67353952A1C9}" presName="node" presStyleLbl="node1" presStyleIdx="1" presStyleCnt="5" custScaleY="134112" custLinFactNeighborX="-2984" custLinFactNeighborY="-18009">
        <dgm:presLayoutVars>
          <dgm:bulletEnabled val="1"/>
        </dgm:presLayoutVars>
      </dgm:prSet>
      <dgm:spPr/>
    </dgm:pt>
    <dgm:pt modelId="{C835FC56-E257-5B41-95DA-1F19CAE3BE95}" type="pres">
      <dgm:prSet presAssocID="{6F7099DA-0972-A144-80C8-67353952A1C9}" presName="invisiNode" presStyleLbl="node1" presStyleIdx="1" presStyleCnt="5"/>
      <dgm:spPr/>
    </dgm:pt>
    <dgm:pt modelId="{79FEB691-FBCE-C141-AB4F-58C526248B99}" type="pres">
      <dgm:prSet presAssocID="{6F7099DA-0972-A144-80C8-67353952A1C9}" presName="imagNode" presStyleLbl="fgImgPlace1" presStyleIdx="1" presStyleCnt="5" custScaleY="56422" custLinFactNeighborX="-3136" custLinFactNeighborY="-25757"/>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44000" r="-44000"/>
          </a:stretch>
        </a:blipFill>
      </dgm:spPr>
    </dgm:pt>
    <dgm:pt modelId="{537FD9B9-C6D6-B54C-A984-5822CB9014D2}" type="pres">
      <dgm:prSet presAssocID="{5D9435A2-FB56-5B4B-BADB-8B0C36B74E2A}" presName="sibTrans" presStyleLbl="sibTrans2D1" presStyleIdx="0" presStyleCnt="0"/>
      <dgm:spPr/>
    </dgm:pt>
    <dgm:pt modelId="{5ADABC21-5B13-E348-B135-0F8A1446D616}" type="pres">
      <dgm:prSet presAssocID="{E1C344A2-EE40-E243-AD26-743100F7E003}" presName="compNode" presStyleCnt="0"/>
      <dgm:spPr/>
    </dgm:pt>
    <dgm:pt modelId="{6634395D-3E6E-5E40-8313-7377CECD548E}" type="pres">
      <dgm:prSet presAssocID="{E1C344A2-EE40-E243-AD26-743100F7E003}" presName="node" presStyleLbl="node1" presStyleIdx="2" presStyleCnt="5" custScaleY="134112" custLinFactNeighborX="-1120" custLinFactNeighborY="-18009">
        <dgm:presLayoutVars>
          <dgm:bulletEnabled val="1"/>
        </dgm:presLayoutVars>
      </dgm:prSet>
      <dgm:spPr/>
    </dgm:pt>
    <dgm:pt modelId="{9769AC14-4436-8745-844C-148F2D3AF82D}" type="pres">
      <dgm:prSet presAssocID="{E1C344A2-EE40-E243-AD26-743100F7E003}" presName="invisiNode" presStyleLbl="node1" presStyleIdx="2" presStyleCnt="5"/>
      <dgm:spPr/>
    </dgm:pt>
    <dgm:pt modelId="{6F4E6F40-B2DC-7244-835C-C31E39DD391E}" type="pres">
      <dgm:prSet presAssocID="{E1C344A2-EE40-E243-AD26-743100F7E003}" presName="imagNode" presStyleLbl="fgImgPlace1" presStyleIdx="2" presStyleCnt="5" custScaleY="56422" custLinFactNeighborX="-1272" custLinFactNeighborY="-25757"/>
      <dgm:spPr>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dgm:spPr>
    </dgm:pt>
    <dgm:pt modelId="{54362776-9C12-2347-94D3-2AAA4D9988AE}" type="pres">
      <dgm:prSet presAssocID="{A79104F4-50DF-AE4C-AE47-98CE95123FFA}" presName="sibTrans" presStyleLbl="sibTrans2D1" presStyleIdx="0" presStyleCnt="0"/>
      <dgm:spPr/>
    </dgm:pt>
    <dgm:pt modelId="{946FE097-6C96-A742-9EE2-41A951BBED3A}" type="pres">
      <dgm:prSet presAssocID="{DE5C1AE5-7F0D-5342-91C0-76E6A2D4041C}" presName="compNode" presStyleCnt="0"/>
      <dgm:spPr/>
    </dgm:pt>
    <dgm:pt modelId="{73BFF8C8-FEEF-654A-8784-C4EA46F77372}" type="pres">
      <dgm:prSet presAssocID="{DE5C1AE5-7F0D-5342-91C0-76E6A2D4041C}" presName="node" presStyleLbl="node1" presStyleIdx="3" presStyleCnt="5" custScaleY="134112" custLinFactNeighborX="2608" custLinFactNeighborY="-18009">
        <dgm:presLayoutVars>
          <dgm:bulletEnabled val="1"/>
        </dgm:presLayoutVars>
      </dgm:prSet>
      <dgm:spPr/>
    </dgm:pt>
    <dgm:pt modelId="{D9842004-DF54-DE43-B431-665E6A5A3CCD}" type="pres">
      <dgm:prSet presAssocID="{DE5C1AE5-7F0D-5342-91C0-76E6A2D4041C}" presName="invisiNode" presStyleLbl="node1" presStyleIdx="3" presStyleCnt="5"/>
      <dgm:spPr/>
    </dgm:pt>
    <dgm:pt modelId="{F66B6B27-BBEF-BF4B-96CF-6D413F5A3A85}" type="pres">
      <dgm:prSet presAssocID="{DE5C1AE5-7F0D-5342-91C0-76E6A2D4041C}" presName="imagNode" presStyleLbl="fgImgPlace1" presStyleIdx="3" presStyleCnt="5" custScaleY="56422" custLinFactNeighborX="2456" custLinFactNeighborY="-25757"/>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29000" r="-29000"/>
          </a:stretch>
        </a:blipFill>
      </dgm:spPr>
    </dgm:pt>
    <dgm:pt modelId="{BC628594-8FDF-C645-A454-1816BF13B931}" type="pres">
      <dgm:prSet presAssocID="{C34F22A2-7900-C54C-ADD3-351636796DF9}" presName="sibTrans" presStyleLbl="sibTrans2D1" presStyleIdx="0" presStyleCnt="0"/>
      <dgm:spPr/>
    </dgm:pt>
    <dgm:pt modelId="{86FC9C01-9A30-5146-81A4-57524E96C065}" type="pres">
      <dgm:prSet presAssocID="{96659C35-1C22-BB4E-AE9B-5146C36A43BC}" presName="compNode" presStyleCnt="0"/>
      <dgm:spPr/>
    </dgm:pt>
    <dgm:pt modelId="{2F4EC20B-71B9-5341-805E-BB3DBFF1A13A}" type="pres">
      <dgm:prSet presAssocID="{96659C35-1C22-BB4E-AE9B-5146C36A43BC}" presName="node" presStyleLbl="node1" presStyleIdx="4" presStyleCnt="5" custScaleY="134088" custLinFactNeighborX="5602" custLinFactNeighborY="-17724">
        <dgm:presLayoutVars>
          <dgm:bulletEnabled val="1"/>
        </dgm:presLayoutVars>
      </dgm:prSet>
      <dgm:spPr/>
    </dgm:pt>
    <dgm:pt modelId="{78F420A8-E44F-0F4C-A744-B351FB2AA800}" type="pres">
      <dgm:prSet presAssocID="{96659C35-1C22-BB4E-AE9B-5146C36A43BC}" presName="invisiNode" presStyleLbl="node1" presStyleIdx="4" presStyleCnt="5"/>
      <dgm:spPr/>
    </dgm:pt>
    <dgm:pt modelId="{AEAAF808-56BF-A94A-8038-838EFF9E5053}" type="pres">
      <dgm:prSet presAssocID="{96659C35-1C22-BB4E-AE9B-5146C36A43BC}" presName="imagNode" presStyleLbl="fgImgPlace1" presStyleIdx="4" presStyleCnt="5" custScaleY="56367" custLinFactNeighborX="5602" custLinFactNeighborY="-39998"/>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42000" r="-42000"/>
          </a:stretch>
        </a:blipFill>
      </dgm:spPr>
    </dgm:pt>
  </dgm:ptLst>
  <dgm:cxnLst>
    <dgm:cxn modelId="{10E96A01-1320-1345-9DB8-2F2A08D4439C}" type="presOf" srcId="{0DC3ECBE-734C-0D42-89D9-3CDF8F59FFE0}" destId="{7A32656F-8BED-5347-B954-6C5C3B518470}" srcOrd="0" destOrd="0" presId="urn:microsoft.com/office/officeart/2005/8/layout/pList2"/>
    <dgm:cxn modelId="{2F32CC3D-6383-2746-B814-79CB9DD79070}" type="presOf" srcId="{E1C344A2-EE40-E243-AD26-743100F7E003}" destId="{6634395D-3E6E-5E40-8313-7377CECD548E}" srcOrd="0" destOrd="0" presId="urn:microsoft.com/office/officeart/2005/8/layout/pList2"/>
    <dgm:cxn modelId="{3C277454-7A25-AD4A-91DD-455EEFCAB6BC}" type="presOf" srcId="{6F7099DA-0972-A144-80C8-67353952A1C9}" destId="{465CF2FF-ECD9-A747-A187-42462F5F4501}" srcOrd="0" destOrd="0" presId="urn:microsoft.com/office/officeart/2005/8/layout/pList2"/>
    <dgm:cxn modelId="{D4493157-D6E2-004D-84B1-0BE282BC32DA}" type="presOf" srcId="{C34F22A2-7900-C54C-ADD3-351636796DF9}" destId="{BC628594-8FDF-C645-A454-1816BF13B931}" srcOrd="0" destOrd="0" presId="urn:microsoft.com/office/officeart/2005/8/layout/pList2"/>
    <dgm:cxn modelId="{D20ABB5C-3762-994C-A328-FC1965FBC957}" type="presOf" srcId="{0BC1FC55-4149-0341-9642-373E4DDAA01A}" destId="{B6BC9766-EE7E-8A41-A129-9B219155D0F9}" srcOrd="0" destOrd="0" presId="urn:microsoft.com/office/officeart/2005/8/layout/pList2"/>
    <dgm:cxn modelId="{A78AB27D-56F9-8A42-9612-9B49249DE7F7}" type="presOf" srcId="{A79104F4-50DF-AE4C-AE47-98CE95123FFA}" destId="{54362776-9C12-2347-94D3-2AAA4D9988AE}" srcOrd="0" destOrd="0" presId="urn:microsoft.com/office/officeart/2005/8/layout/pList2"/>
    <dgm:cxn modelId="{367972A1-1E97-B04F-B07B-6063603827BD}" type="presOf" srcId="{DE5C1AE5-7F0D-5342-91C0-76E6A2D4041C}" destId="{73BFF8C8-FEEF-654A-8784-C4EA46F77372}" srcOrd="0" destOrd="0" presId="urn:microsoft.com/office/officeart/2005/8/layout/pList2"/>
    <dgm:cxn modelId="{7DCE40A5-0D0E-6F45-97C3-80070E7E46B5}" type="presOf" srcId="{5D9435A2-FB56-5B4B-BADB-8B0C36B74E2A}" destId="{537FD9B9-C6D6-B54C-A984-5822CB9014D2}" srcOrd="0" destOrd="0" presId="urn:microsoft.com/office/officeart/2005/8/layout/pList2"/>
    <dgm:cxn modelId="{926B3FAA-3E41-B946-8674-B46F8DB7875B}" srcId="{0DC3ECBE-734C-0D42-89D9-3CDF8F59FFE0}" destId="{83408019-F199-5A4B-96C3-F858F243D6B8}" srcOrd="0" destOrd="0" parTransId="{A1DB909E-CE3E-9541-B09F-F2E640CB22A6}" sibTransId="{0BC1FC55-4149-0341-9642-373E4DDAA01A}"/>
    <dgm:cxn modelId="{AB937BC8-5030-3946-9CA2-D47257BDF256}" srcId="{0DC3ECBE-734C-0D42-89D9-3CDF8F59FFE0}" destId="{6F7099DA-0972-A144-80C8-67353952A1C9}" srcOrd="1" destOrd="0" parTransId="{84A2544D-CE42-9149-8130-C5F83667DADB}" sibTransId="{5D9435A2-FB56-5B4B-BADB-8B0C36B74E2A}"/>
    <dgm:cxn modelId="{B80AD6D7-E648-B44A-A0A6-6329E63B4D61}" srcId="{0DC3ECBE-734C-0D42-89D9-3CDF8F59FFE0}" destId="{E1C344A2-EE40-E243-AD26-743100F7E003}" srcOrd="2" destOrd="0" parTransId="{851FA3DD-BD97-4743-B984-530334DF68F2}" sibTransId="{A79104F4-50DF-AE4C-AE47-98CE95123FFA}"/>
    <dgm:cxn modelId="{E32CECD7-3FD6-F741-8D5D-D53B6519353C}" type="presOf" srcId="{96659C35-1C22-BB4E-AE9B-5146C36A43BC}" destId="{2F4EC20B-71B9-5341-805E-BB3DBFF1A13A}" srcOrd="0" destOrd="0" presId="urn:microsoft.com/office/officeart/2005/8/layout/pList2"/>
    <dgm:cxn modelId="{4706D4DD-0ACF-5D43-94B1-52E1A2A50023}" srcId="{0DC3ECBE-734C-0D42-89D9-3CDF8F59FFE0}" destId="{DE5C1AE5-7F0D-5342-91C0-76E6A2D4041C}" srcOrd="3" destOrd="0" parTransId="{579C86E2-8A86-2C42-9441-F8AED3501B0D}" sibTransId="{C34F22A2-7900-C54C-ADD3-351636796DF9}"/>
    <dgm:cxn modelId="{DFBE00E4-9216-AC4D-97D7-1ABBE853C103}" srcId="{0DC3ECBE-734C-0D42-89D9-3CDF8F59FFE0}" destId="{96659C35-1C22-BB4E-AE9B-5146C36A43BC}" srcOrd="4" destOrd="0" parTransId="{FECAA50E-913A-7C4F-8F34-A2AE7A6612DA}" sibTransId="{78B30BEA-917E-614D-B88C-4CD4FFBF7B08}"/>
    <dgm:cxn modelId="{3B346BEA-DB08-B547-AA91-BF5FF90C866C}" type="presOf" srcId="{83408019-F199-5A4B-96C3-F858F243D6B8}" destId="{1B575C1A-FF88-444E-B5B6-E721EE490D8A}" srcOrd="0" destOrd="0" presId="urn:microsoft.com/office/officeart/2005/8/layout/pList2"/>
    <dgm:cxn modelId="{B16E65A4-F40C-7943-8D35-2FC9ED005E74}" type="presParOf" srcId="{7A32656F-8BED-5347-B954-6C5C3B518470}" destId="{1EB6F5EE-DB9C-DB46-A875-9DD040F3F8A8}" srcOrd="0" destOrd="0" presId="urn:microsoft.com/office/officeart/2005/8/layout/pList2"/>
    <dgm:cxn modelId="{24F93A5D-17B8-8940-99D3-D010FC2EF145}" type="presParOf" srcId="{7A32656F-8BED-5347-B954-6C5C3B518470}" destId="{C28F4A92-A4B5-794C-B593-3764BC2CCAD4}" srcOrd="1" destOrd="0" presId="urn:microsoft.com/office/officeart/2005/8/layout/pList2"/>
    <dgm:cxn modelId="{FA563B4F-B8D4-774F-A3D5-EE2EBC3B3E64}" type="presParOf" srcId="{C28F4A92-A4B5-794C-B593-3764BC2CCAD4}" destId="{46DD10FD-1BDE-534D-A643-FE85FB895D68}" srcOrd="0" destOrd="0" presId="urn:microsoft.com/office/officeart/2005/8/layout/pList2"/>
    <dgm:cxn modelId="{8D4B3858-13CF-3F4D-932B-939916587685}" type="presParOf" srcId="{46DD10FD-1BDE-534D-A643-FE85FB895D68}" destId="{1B575C1A-FF88-444E-B5B6-E721EE490D8A}" srcOrd="0" destOrd="0" presId="urn:microsoft.com/office/officeart/2005/8/layout/pList2"/>
    <dgm:cxn modelId="{C4869A1E-7F4A-3E46-A38C-07B46CD08F8A}" type="presParOf" srcId="{46DD10FD-1BDE-534D-A643-FE85FB895D68}" destId="{9A2CEC18-2E08-3347-8EAF-BCB4D544CDE4}" srcOrd="1" destOrd="0" presId="urn:microsoft.com/office/officeart/2005/8/layout/pList2"/>
    <dgm:cxn modelId="{77F5FA0B-80BC-5447-B76B-BA8B85967427}" type="presParOf" srcId="{46DD10FD-1BDE-534D-A643-FE85FB895D68}" destId="{24849850-3E46-674B-90C5-CAD69EA33066}" srcOrd="2" destOrd="0" presId="urn:microsoft.com/office/officeart/2005/8/layout/pList2"/>
    <dgm:cxn modelId="{5B0487AE-0124-8649-B60F-3DB3AE39473D}" type="presParOf" srcId="{C28F4A92-A4B5-794C-B593-3764BC2CCAD4}" destId="{B6BC9766-EE7E-8A41-A129-9B219155D0F9}" srcOrd="1" destOrd="0" presId="urn:microsoft.com/office/officeart/2005/8/layout/pList2"/>
    <dgm:cxn modelId="{779A2B12-64DF-7F49-8C62-FCAC734ED5F3}" type="presParOf" srcId="{C28F4A92-A4B5-794C-B593-3764BC2CCAD4}" destId="{37AAB213-5CC6-8B40-8DB5-33052BAA8B2A}" srcOrd="2" destOrd="0" presId="urn:microsoft.com/office/officeart/2005/8/layout/pList2"/>
    <dgm:cxn modelId="{2262739A-975A-154D-BF87-1FC77A33E2E8}" type="presParOf" srcId="{37AAB213-5CC6-8B40-8DB5-33052BAA8B2A}" destId="{465CF2FF-ECD9-A747-A187-42462F5F4501}" srcOrd="0" destOrd="0" presId="urn:microsoft.com/office/officeart/2005/8/layout/pList2"/>
    <dgm:cxn modelId="{2A1065B8-19DD-FA49-92C9-D78867239070}" type="presParOf" srcId="{37AAB213-5CC6-8B40-8DB5-33052BAA8B2A}" destId="{C835FC56-E257-5B41-95DA-1F19CAE3BE95}" srcOrd="1" destOrd="0" presId="urn:microsoft.com/office/officeart/2005/8/layout/pList2"/>
    <dgm:cxn modelId="{152A1E8F-21B1-7A45-91B3-66244E87B32A}" type="presParOf" srcId="{37AAB213-5CC6-8B40-8DB5-33052BAA8B2A}" destId="{79FEB691-FBCE-C141-AB4F-58C526248B99}" srcOrd="2" destOrd="0" presId="urn:microsoft.com/office/officeart/2005/8/layout/pList2"/>
    <dgm:cxn modelId="{B4ABA7EE-D5AE-7C45-8560-9259D7AB7AEC}" type="presParOf" srcId="{C28F4A92-A4B5-794C-B593-3764BC2CCAD4}" destId="{537FD9B9-C6D6-B54C-A984-5822CB9014D2}" srcOrd="3" destOrd="0" presId="urn:microsoft.com/office/officeart/2005/8/layout/pList2"/>
    <dgm:cxn modelId="{BF6E71CF-E3A5-0E49-AF39-AC2870D54BC2}" type="presParOf" srcId="{C28F4A92-A4B5-794C-B593-3764BC2CCAD4}" destId="{5ADABC21-5B13-E348-B135-0F8A1446D616}" srcOrd="4" destOrd="0" presId="urn:microsoft.com/office/officeart/2005/8/layout/pList2"/>
    <dgm:cxn modelId="{49AA323D-04FB-E748-967B-5AC1DE80BF14}" type="presParOf" srcId="{5ADABC21-5B13-E348-B135-0F8A1446D616}" destId="{6634395D-3E6E-5E40-8313-7377CECD548E}" srcOrd="0" destOrd="0" presId="urn:microsoft.com/office/officeart/2005/8/layout/pList2"/>
    <dgm:cxn modelId="{EE399996-7848-EE46-AAD6-B370051BF011}" type="presParOf" srcId="{5ADABC21-5B13-E348-B135-0F8A1446D616}" destId="{9769AC14-4436-8745-844C-148F2D3AF82D}" srcOrd="1" destOrd="0" presId="urn:microsoft.com/office/officeart/2005/8/layout/pList2"/>
    <dgm:cxn modelId="{3FB516AD-618B-E247-BC9C-D1A11B554FA3}" type="presParOf" srcId="{5ADABC21-5B13-E348-B135-0F8A1446D616}" destId="{6F4E6F40-B2DC-7244-835C-C31E39DD391E}" srcOrd="2" destOrd="0" presId="urn:microsoft.com/office/officeart/2005/8/layout/pList2"/>
    <dgm:cxn modelId="{8576757B-F1D6-AC47-98D3-C9AFC0CD0542}" type="presParOf" srcId="{C28F4A92-A4B5-794C-B593-3764BC2CCAD4}" destId="{54362776-9C12-2347-94D3-2AAA4D9988AE}" srcOrd="5" destOrd="0" presId="urn:microsoft.com/office/officeart/2005/8/layout/pList2"/>
    <dgm:cxn modelId="{78F2C9C0-844B-F94A-9C38-611E64850044}" type="presParOf" srcId="{C28F4A92-A4B5-794C-B593-3764BC2CCAD4}" destId="{946FE097-6C96-A742-9EE2-41A951BBED3A}" srcOrd="6" destOrd="0" presId="urn:microsoft.com/office/officeart/2005/8/layout/pList2"/>
    <dgm:cxn modelId="{03FD68AD-C3FE-9A41-816D-C747F3E6192C}" type="presParOf" srcId="{946FE097-6C96-A742-9EE2-41A951BBED3A}" destId="{73BFF8C8-FEEF-654A-8784-C4EA46F77372}" srcOrd="0" destOrd="0" presId="urn:microsoft.com/office/officeart/2005/8/layout/pList2"/>
    <dgm:cxn modelId="{1405DB74-A0B8-0144-A0D5-53D3BB046B02}" type="presParOf" srcId="{946FE097-6C96-A742-9EE2-41A951BBED3A}" destId="{D9842004-DF54-DE43-B431-665E6A5A3CCD}" srcOrd="1" destOrd="0" presId="urn:microsoft.com/office/officeart/2005/8/layout/pList2"/>
    <dgm:cxn modelId="{30536AD3-27D0-FF41-B90F-BC26824442B3}" type="presParOf" srcId="{946FE097-6C96-A742-9EE2-41A951BBED3A}" destId="{F66B6B27-BBEF-BF4B-96CF-6D413F5A3A85}" srcOrd="2" destOrd="0" presId="urn:microsoft.com/office/officeart/2005/8/layout/pList2"/>
    <dgm:cxn modelId="{F31282BE-DDF7-C744-8B62-15A63D0809DF}" type="presParOf" srcId="{C28F4A92-A4B5-794C-B593-3764BC2CCAD4}" destId="{BC628594-8FDF-C645-A454-1816BF13B931}" srcOrd="7" destOrd="0" presId="urn:microsoft.com/office/officeart/2005/8/layout/pList2"/>
    <dgm:cxn modelId="{FE32553A-29B4-6946-8504-218505DB6578}" type="presParOf" srcId="{C28F4A92-A4B5-794C-B593-3764BC2CCAD4}" destId="{86FC9C01-9A30-5146-81A4-57524E96C065}" srcOrd="8" destOrd="0" presId="urn:microsoft.com/office/officeart/2005/8/layout/pList2"/>
    <dgm:cxn modelId="{B7AB2C82-527D-7845-B56C-E8FF3B191741}" type="presParOf" srcId="{86FC9C01-9A30-5146-81A4-57524E96C065}" destId="{2F4EC20B-71B9-5341-805E-BB3DBFF1A13A}" srcOrd="0" destOrd="0" presId="urn:microsoft.com/office/officeart/2005/8/layout/pList2"/>
    <dgm:cxn modelId="{A4BDBAB8-73F8-2141-BF71-5DF0D64E93C9}" type="presParOf" srcId="{86FC9C01-9A30-5146-81A4-57524E96C065}" destId="{78F420A8-E44F-0F4C-A744-B351FB2AA800}" srcOrd="1" destOrd="0" presId="urn:microsoft.com/office/officeart/2005/8/layout/pList2"/>
    <dgm:cxn modelId="{A704F179-75A3-514B-8C80-C5A50A274E59}" type="presParOf" srcId="{86FC9C01-9A30-5146-81A4-57524E96C065}" destId="{AEAAF808-56BF-A94A-8038-838EFF9E5053}"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6D851C-CC72-434D-BCF8-4BA7FA169066}" type="doc">
      <dgm:prSet loTypeId="urn:microsoft.com/office/officeart/2005/8/layout/vList4" loCatId="" qsTypeId="urn:microsoft.com/office/officeart/2005/8/quickstyle/simple2" qsCatId="simple" csTypeId="urn:microsoft.com/office/officeart/2005/8/colors/accent0_2" csCatId="mainScheme" phldr="1"/>
      <dgm:spPr/>
    </dgm:pt>
    <dgm:pt modelId="{37E0A86D-6449-E447-B59A-8E6BD1F43609}">
      <dgm:prSet phldrT="[Text]"/>
      <dgm:spPr>
        <a:solidFill>
          <a:schemeClr val="lt1">
            <a:hueOff val="0"/>
            <a:satOff val="0"/>
            <a:lumOff val="0"/>
            <a:alpha val="50000"/>
          </a:schemeClr>
        </a:solidFill>
      </dgm:spPr>
      <dgm:t>
        <a:bodyPr/>
        <a:lstStyle/>
        <a:p>
          <a:r>
            <a:rPr lang="en-US" dirty="0"/>
            <a:t>Ultra-High Field Solenoids</a:t>
          </a:r>
        </a:p>
      </dgm:t>
    </dgm:pt>
    <dgm:pt modelId="{39964EE0-87D9-8D41-9316-91D5656B0266}" type="parTrans" cxnId="{2DEF7A24-B5B3-F144-BD2A-A7DD6003BDD0}">
      <dgm:prSet/>
      <dgm:spPr/>
      <dgm:t>
        <a:bodyPr/>
        <a:lstStyle/>
        <a:p>
          <a:endParaRPr lang="en-US"/>
        </a:p>
      </dgm:t>
    </dgm:pt>
    <dgm:pt modelId="{DD38F432-EDED-7B45-B1B5-38C6314F0953}" type="sibTrans" cxnId="{2DEF7A24-B5B3-F144-BD2A-A7DD6003BDD0}">
      <dgm:prSet/>
      <dgm:spPr/>
      <dgm:t>
        <a:bodyPr/>
        <a:lstStyle/>
        <a:p>
          <a:endParaRPr lang="en-US"/>
        </a:p>
      </dgm:t>
    </dgm:pt>
    <dgm:pt modelId="{544F519C-2648-A640-B876-03BCD4B0274D}">
      <dgm:prSet phldrT="[Text]"/>
      <dgm:spPr>
        <a:solidFill>
          <a:schemeClr val="lt1">
            <a:hueOff val="0"/>
            <a:satOff val="0"/>
            <a:lumOff val="0"/>
            <a:alpha val="50121"/>
          </a:schemeClr>
        </a:solidFill>
      </dgm:spPr>
      <dgm:t>
        <a:bodyPr/>
        <a:lstStyle/>
        <a:p>
          <a:r>
            <a:rPr lang="en-US" dirty="0"/>
            <a:t>Large Bore High Field Solenoids</a:t>
          </a:r>
        </a:p>
      </dgm:t>
    </dgm:pt>
    <dgm:pt modelId="{97D934E1-B32C-A149-8968-DBE2D1268CD6}" type="parTrans" cxnId="{A685BED2-5491-DC41-B8DC-8E8FF1434117}">
      <dgm:prSet/>
      <dgm:spPr/>
      <dgm:t>
        <a:bodyPr/>
        <a:lstStyle/>
        <a:p>
          <a:endParaRPr lang="en-US"/>
        </a:p>
      </dgm:t>
    </dgm:pt>
    <dgm:pt modelId="{602385E4-E3A9-3245-A260-8A5FC7542C28}" type="sibTrans" cxnId="{A685BED2-5491-DC41-B8DC-8E8FF1434117}">
      <dgm:prSet/>
      <dgm:spPr/>
      <dgm:t>
        <a:bodyPr/>
        <a:lstStyle/>
        <a:p>
          <a:endParaRPr lang="en-US"/>
        </a:p>
      </dgm:t>
    </dgm:pt>
    <dgm:pt modelId="{6FD63A37-94D0-A640-B3AD-8E8B234E8941}">
      <dgm:prSet phldrT="[Text]"/>
      <dgm:spPr>
        <a:solidFill>
          <a:schemeClr val="lt1">
            <a:hueOff val="0"/>
            <a:satOff val="0"/>
            <a:lumOff val="0"/>
            <a:alpha val="50000"/>
          </a:schemeClr>
        </a:solidFill>
      </dgm:spPr>
      <dgm:t>
        <a:bodyPr/>
        <a:lstStyle/>
        <a:p>
          <a:r>
            <a:rPr lang="en-US" dirty="0"/>
            <a:t>Accelerator Magnets</a:t>
          </a:r>
        </a:p>
      </dgm:t>
    </dgm:pt>
    <dgm:pt modelId="{E588F516-BAA7-4E45-B549-685E5E73EA4F}" type="parTrans" cxnId="{F4BDF3BB-0378-7942-886B-F0EBF4489D9F}">
      <dgm:prSet/>
      <dgm:spPr/>
      <dgm:t>
        <a:bodyPr/>
        <a:lstStyle/>
        <a:p>
          <a:endParaRPr lang="en-US"/>
        </a:p>
      </dgm:t>
    </dgm:pt>
    <dgm:pt modelId="{CADF2ACE-18DF-3E48-B86B-FB6C6B79E36C}" type="sibTrans" cxnId="{F4BDF3BB-0378-7942-886B-F0EBF4489D9F}">
      <dgm:prSet/>
      <dgm:spPr/>
      <dgm:t>
        <a:bodyPr/>
        <a:lstStyle/>
        <a:p>
          <a:endParaRPr lang="en-US"/>
        </a:p>
      </dgm:t>
    </dgm:pt>
    <dgm:pt modelId="{B318FCBB-1F6A-0744-B050-A9A7701BAF75}">
      <dgm:prSet/>
      <dgm:spPr>
        <a:solidFill>
          <a:schemeClr val="lt1">
            <a:hueOff val="0"/>
            <a:satOff val="0"/>
            <a:lumOff val="0"/>
            <a:alpha val="50000"/>
          </a:schemeClr>
        </a:solidFill>
      </dgm:spPr>
      <dgm:t>
        <a:bodyPr/>
        <a:lstStyle/>
        <a:p>
          <a:r>
            <a:rPr lang="en-US" dirty="0"/>
            <a:t>Undulators and Wigglers</a:t>
          </a:r>
        </a:p>
      </dgm:t>
    </dgm:pt>
    <dgm:pt modelId="{D0AF8308-7A2F-554C-8792-3ADDF9629744}" type="parTrans" cxnId="{F916E583-6D0D-9843-8DC2-3C0D1D10E50A}">
      <dgm:prSet/>
      <dgm:spPr/>
      <dgm:t>
        <a:bodyPr/>
        <a:lstStyle/>
        <a:p>
          <a:endParaRPr lang="en-US"/>
        </a:p>
      </dgm:t>
    </dgm:pt>
    <dgm:pt modelId="{FF1FF0B6-DA93-F64A-ADF8-8A3FC184D05E}" type="sibTrans" cxnId="{F916E583-6D0D-9843-8DC2-3C0D1D10E50A}">
      <dgm:prSet/>
      <dgm:spPr/>
      <dgm:t>
        <a:bodyPr/>
        <a:lstStyle/>
        <a:p>
          <a:endParaRPr lang="en-US"/>
        </a:p>
      </dgm:t>
    </dgm:pt>
    <dgm:pt modelId="{1440A150-98BA-5F4D-A574-97343C6C3479}" type="pres">
      <dgm:prSet presAssocID="{596D851C-CC72-434D-BCF8-4BA7FA169066}" presName="linear" presStyleCnt="0">
        <dgm:presLayoutVars>
          <dgm:dir/>
          <dgm:resizeHandles val="exact"/>
        </dgm:presLayoutVars>
      </dgm:prSet>
      <dgm:spPr/>
    </dgm:pt>
    <dgm:pt modelId="{556F2087-E984-4747-90C4-85BB58283A51}" type="pres">
      <dgm:prSet presAssocID="{37E0A86D-6449-E447-B59A-8E6BD1F43609}" presName="comp" presStyleCnt="0"/>
      <dgm:spPr/>
    </dgm:pt>
    <dgm:pt modelId="{9B42D625-4F6F-1748-9E03-CFFA0147C53E}" type="pres">
      <dgm:prSet presAssocID="{37E0A86D-6449-E447-B59A-8E6BD1F43609}" presName="box" presStyleLbl="node1" presStyleIdx="0" presStyleCnt="4"/>
      <dgm:spPr/>
    </dgm:pt>
    <dgm:pt modelId="{17F40283-42A1-B445-AC65-32D1D562F790}" type="pres">
      <dgm:prSet presAssocID="{37E0A86D-6449-E447-B59A-8E6BD1F43609}"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39000" b="-39000"/>
          </a:stretch>
        </a:blipFill>
      </dgm:spPr>
    </dgm:pt>
    <dgm:pt modelId="{F6691892-A52E-0C4C-8D8A-50F82A55669B}" type="pres">
      <dgm:prSet presAssocID="{37E0A86D-6449-E447-B59A-8E6BD1F43609}" presName="text" presStyleLbl="node1" presStyleIdx="0" presStyleCnt="4">
        <dgm:presLayoutVars>
          <dgm:bulletEnabled val="1"/>
        </dgm:presLayoutVars>
      </dgm:prSet>
      <dgm:spPr/>
    </dgm:pt>
    <dgm:pt modelId="{7E5D96E1-0305-D947-BBB3-3EC5658C6710}" type="pres">
      <dgm:prSet presAssocID="{DD38F432-EDED-7B45-B1B5-38C6314F0953}" presName="spacer" presStyleCnt="0"/>
      <dgm:spPr/>
    </dgm:pt>
    <dgm:pt modelId="{07999A56-C647-F244-B686-19BFE04729B8}" type="pres">
      <dgm:prSet presAssocID="{544F519C-2648-A640-B876-03BCD4B0274D}" presName="comp" presStyleCnt="0"/>
      <dgm:spPr/>
    </dgm:pt>
    <dgm:pt modelId="{210590A1-1BA1-BD4E-9389-33CA24BC207C}" type="pres">
      <dgm:prSet presAssocID="{544F519C-2648-A640-B876-03BCD4B0274D}" presName="box" presStyleLbl="node1" presStyleIdx="1" presStyleCnt="4"/>
      <dgm:spPr/>
    </dgm:pt>
    <dgm:pt modelId="{621FBE58-0C8D-8A4B-8560-D273230C0D44}" type="pres">
      <dgm:prSet presAssocID="{544F519C-2648-A640-B876-03BCD4B0274D}" presName="img" presStyleLbl="fgImgPlace1" presStyleIdx="1" presStyleCnt="4"/>
      <dgm:spPr>
        <a:blipFill rotWithShape="1">
          <a:blip xmlns:r="http://schemas.openxmlformats.org/officeDocument/2006/relationships" r:embed="rId2"/>
          <a:srcRect/>
          <a:stretch>
            <a:fillRect t="-5000" b="-5000"/>
          </a:stretch>
        </a:blipFill>
      </dgm:spPr>
    </dgm:pt>
    <dgm:pt modelId="{407347A9-00F6-3443-BB38-9E64D1D8358F}" type="pres">
      <dgm:prSet presAssocID="{544F519C-2648-A640-B876-03BCD4B0274D}" presName="text" presStyleLbl="node1" presStyleIdx="1" presStyleCnt="4">
        <dgm:presLayoutVars>
          <dgm:bulletEnabled val="1"/>
        </dgm:presLayoutVars>
      </dgm:prSet>
      <dgm:spPr/>
    </dgm:pt>
    <dgm:pt modelId="{326ABB68-01E9-BA47-9B0B-018FC99BDACE}" type="pres">
      <dgm:prSet presAssocID="{602385E4-E3A9-3245-A260-8A5FC7542C28}" presName="spacer" presStyleCnt="0"/>
      <dgm:spPr/>
    </dgm:pt>
    <dgm:pt modelId="{AAA0F42E-B12F-E046-BF32-110BAF269F56}" type="pres">
      <dgm:prSet presAssocID="{6FD63A37-94D0-A640-B3AD-8E8B234E8941}" presName="comp" presStyleCnt="0"/>
      <dgm:spPr/>
    </dgm:pt>
    <dgm:pt modelId="{7F2DA72B-DF8A-CE4C-8D95-B7D1BD13D766}" type="pres">
      <dgm:prSet presAssocID="{6FD63A37-94D0-A640-B3AD-8E8B234E8941}" presName="box" presStyleLbl="node1" presStyleIdx="2" presStyleCnt="4"/>
      <dgm:spPr/>
    </dgm:pt>
    <dgm:pt modelId="{CA359620-2437-4E42-8D53-429A2F116B6B}" type="pres">
      <dgm:prSet presAssocID="{6FD63A37-94D0-A640-B3AD-8E8B234E8941}"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127BEDDB-7621-3E4D-BC97-2B2B5AA995FF}" type="pres">
      <dgm:prSet presAssocID="{6FD63A37-94D0-A640-B3AD-8E8B234E8941}" presName="text" presStyleLbl="node1" presStyleIdx="2" presStyleCnt="4">
        <dgm:presLayoutVars>
          <dgm:bulletEnabled val="1"/>
        </dgm:presLayoutVars>
      </dgm:prSet>
      <dgm:spPr/>
    </dgm:pt>
    <dgm:pt modelId="{C5B94610-A57F-544D-A999-C42B6B8664F7}" type="pres">
      <dgm:prSet presAssocID="{CADF2ACE-18DF-3E48-B86B-FB6C6B79E36C}" presName="spacer" presStyleCnt="0"/>
      <dgm:spPr/>
    </dgm:pt>
    <dgm:pt modelId="{C8697829-8970-8840-BBDE-E42C8FB36160}" type="pres">
      <dgm:prSet presAssocID="{B318FCBB-1F6A-0744-B050-A9A7701BAF75}" presName="comp" presStyleCnt="0"/>
      <dgm:spPr/>
    </dgm:pt>
    <dgm:pt modelId="{8E74CE14-F93D-CC40-B04C-F84756C14BE2}" type="pres">
      <dgm:prSet presAssocID="{B318FCBB-1F6A-0744-B050-A9A7701BAF75}" presName="box" presStyleLbl="node1" presStyleIdx="3" presStyleCnt="4"/>
      <dgm:spPr/>
    </dgm:pt>
    <dgm:pt modelId="{BCFBD474-CA57-BF45-BF07-18387C294A33}" type="pres">
      <dgm:prSet presAssocID="{B318FCBB-1F6A-0744-B050-A9A7701BAF75}"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53000" b="-53000"/>
          </a:stretch>
        </a:blipFill>
      </dgm:spPr>
    </dgm:pt>
    <dgm:pt modelId="{CF62C6A4-FBC1-904B-BF71-2CF74062DE16}" type="pres">
      <dgm:prSet presAssocID="{B318FCBB-1F6A-0744-B050-A9A7701BAF75}" presName="text" presStyleLbl="node1" presStyleIdx="3" presStyleCnt="4">
        <dgm:presLayoutVars>
          <dgm:bulletEnabled val="1"/>
        </dgm:presLayoutVars>
      </dgm:prSet>
      <dgm:spPr/>
    </dgm:pt>
  </dgm:ptLst>
  <dgm:cxnLst>
    <dgm:cxn modelId="{A55AEB06-D162-3A46-9352-50C8E238DFF8}" type="presOf" srcId="{6FD63A37-94D0-A640-B3AD-8E8B234E8941}" destId="{127BEDDB-7621-3E4D-BC97-2B2B5AA995FF}" srcOrd="1" destOrd="0" presId="urn:microsoft.com/office/officeart/2005/8/layout/vList4"/>
    <dgm:cxn modelId="{31E4AC0D-3DEB-824F-94D2-2BB54CDE8BEE}" type="presOf" srcId="{6FD63A37-94D0-A640-B3AD-8E8B234E8941}" destId="{7F2DA72B-DF8A-CE4C-8D95-B7D1BD13D766}" srcOrd="0" destOrd="0" presId="urn:microsoft.com/office/officeart/2005/8/layout/vList4"/>
    <dgm:cxn modelId="{DA9BA71F-A2E4-8E4E-9935-F31B297F5C7A}" type="presOf" srcId="{B318FCBB-1F6A-0744-B050-A9A7701BAF75}" destId="{8E74CE14-F93D-CC40-B04C-F84756C14BE2}" srcOrd="0" destOrd="0" presId="urn:microsoft.com/office/officeart/2005/8/layout/vList4"/>
    <dgm:cxn modelId="{2DEF7A24-B5B3-F144-BD2A-A7DD6003BDD0}" srcId="{596D851C-CC72-434D-BCF8-4BA7FA169066}" destId="{37E0A86D-6449-E447-B59A-8E6BD1F43609}" srcOrd="0" destOrd="0" parTransId="{39964EE0-87D9-8D41-9316-91D5656B0266}" sibTransId="{DD38F432-EDED-7B45-B1B5-38C6314F0953}"/>
    <dgm:cxn modelId="{BC58FB4A-ADE9-C94E-A2C9-F2D7022FB2C6}" type="presOf" srcId="{37E0A86D-6449-E447-B59A-8E6BD1F43609}" destId="{9B42D625-4F6F-1748-9E03-CFFA0147C53E}" srcOrd="0" destOrd="0" presId="urn:microsoft.com/office/officeart/2005/8/layout/vList4"/>
    <dgm:cxn modelId="{DEE2766E-6CAF-E443-95BC-9622B6CAF1A0}" type="presOf" srcId="{596D851C-CC72-434D-BCF8-4BA7FA169066}" destId="{1440A150-98BA-5F4D-A574-97343C6C3479}" srcOrd="0" destOrd="0" presId="urn:microsoft.com/office/officeart/2005/8/layout/vList4"/>
    <dgm:cxn modelId="{5DC99B6E-2E5B-8148-BDAB-B21632C5B77C}" type="presOf" srcId="{544F519C-2648-A640-B876-03BCD4B0274D}" destId="{210590A1-1BA1-BD4E-9389-33CA24BC207C}" srcOrd="0" destOrd="0" presId="urn:microsoft.com/office/officeart/2005/8/layout/vList4"/>
    <dgm:cxn modelId="{F916E583-6D0D-9843-8DC2-3C0D1D10E50A}" srcId="{596D851C-CC72-434D-BCF8-4BA7FA169066}" destId="{B318FCBB-1F6A-0744-B050-A9A7701BAF75}" srcOrd="3" destOrd="0" parTransId="{D0AF8308-7A2F-554C-8792-3ADDF9629744}" sibTransId="{FF1FF0B6-DA93-F64A-ADF8-8A3FC184D05E}"/>
    <dgm:cxn modelId="{B724499B-F170-3A41-8F7C-CB2F2B9C1D36}" type="presOf" srcId="{37E0A86D-6449-E447-B59A-8E6BD1F43609}" destId="{F6691892-A52E-0C4C-8D8A-50F82A55669B}" srcOrd="1" destOrd="0" presId="urn:microsoft.com/office/officeart/2005/8/layout/vList4"/>
    <dgm:cxn modelId="{F4BDF3BB-0378-7942-886B-F0EBF4489D9F}" srcId="{596D851C-CC72-434D-BCF8-4BA7FA169066}" destId="{6FD63A37-94D0-A640-B3AD-8E8B234E8941}" srcOrd="2" destOrd="0" parTransId="{E588F516-BAA7-4E45-B549-685E5E73EA4F}" sibTransId="{CADF2ACE-18DF-3E48-B86B-FB6C6B79E36C}"/>
    <dgm:cxn modelId="{56C545C1-3806-8A49-90C6-D9F0E99B1D44}" type="presOf" srcId="{544F519C-2648-A640-B876-03BCD4B0274D}" destId="{407347A9-00F6-3443-BB38-9E64D1D8358F}" srcOrd="1" destOrd="0" presId="urn:microsoft.com/office/officeart/2005/8/layout/vList4"/>
    <dgm:cxn modelId="{6A34F4CC-4591-854F-9161-86DDB2D08E6D}" type="presOf" srcId="{B318FCBB-1F6A-0744-B050-A9A7701BAF75}" destId="{CF62C6A4-FBC1-904B-BF71-2CF74062DE16}" srcOrd="1" destOrd="0" presId="urn:microsoft.com/office/officeart/2005/8/layout/vList4"/>
    <dgm:cxn modelId="{A685BED2-5491-DC41-B8DC-8E8FF1434117}" srcId="{596D851C-CC72-434D-BCF8-4BA7FA169066}" destId="{544F519C-2648-A640-B876-03BCD4B0274D}" srcOrd="1" destOrd="0" parTransId="{97D934E1-B32C-A149-8968-DBE2D1268CD6}" sibTransId="{602385E4-E3A9-3245-A260-8A5FC7542C28}"/>
    <dgm:cxn modelId="{38FDE155-CB80-0A4B-9ADC-FC6ACABDE334}" type="presParOf" srcId="{1440A150-98BA-5F4D-A574-97343C6C3479}" destId="{556F2087-E984-4747-90C4-85BB58283A51}" srcOrd="0" destOrd="0" presId="urn:microsoft.com/office/officeart/2005/8/layout/vList4"/>
    <dgm:cxn modelId="{54D156C9-EC25-0044-A3E6-8EB3AFE98855}" type="presParOf" srcId="{556F2087-E984-4747-90C4-85BB58283A51}" destId="{9B42D625-4F6F-1748-9E03-CFFA0147C53E}" srcOrd="0" destOrd="0" presId="urn:microsoft.com/office/officeart/2005/8/layout/vList4"/>
    <dgm:cxn modelId="{2473C7E5-6D82-1247-B219-01F34D38C779}" type="presParOf" srcId="{556F2087-E984-4747-90C4-85BB58283A51}" destId="{17F40283-42A1-B445-AC65-32D1D562F790}" srcOrd="1" destOrd="0" presId="urn:microsoft.com/office/officeart/2005/8/layout/vList4"/>
    <dgm:cxn modelId="{ECE36EAB-A718-6349-8C9C-DC59AF413241}" type="presParOf" srcId="{556F2087-E984-4747-90C4-85BB58283A51}" destId="{F6691892-A52E-0C4C-8D8A-50F82A55669B}" srcOrd="2" destOrd="0" presId="urn:microsoft.com/office/officeart/2005/8/layout/vList4"/>
    <dgm:cxn modelId="{914F57DC-0CE3-BB4A-A87C-07F860555D2D}" type="presParOf" srcId="{1440A150-98BA-5F4D-A574-97343C6C3479}" destId="{7E5D96E1-0305-D947-BBB3-3EC5658C6710}" srcOrd="1" destOrd="0" presId="urn:microsoft.com/office/officeart/2005/8/layout/vList4"/>
    <dgm:cxn modelId="{89BE84BF-0DF2-EA4A-8787-7E452FE862B8}" type="presParOf" srcId="{1440A150-98BA-5F4D-A574-97343C6C3479}" destId="{07999A56-C647-F244-B686-19BFE04729B8}" srcOrd="2" destOrd="0" presId="urn:microsoft.com/office/officeart/2005/8/layout/vList4"/>
    <dgm:cxn modelId="{82E54B84-8128-2941-B185-998030621B96}" type="presParOf" srcId="{07999A56-C647-F244-B686-19BFE04729B8}" destId="{210590A1-1BA1-BD4E-9389-33CA24BC207C}" srcOrd="0" destOrd="0" presId="urn:microsoft.com/office/officeart/2005/8/layout/vList4"/>
    <dgm:cxn modelId="{21167940-D26E-1D42-8090-3BF81812E694}" type="presParOf" srcId="{07999A56-C647-F244-B686-19BFE04729B8}" destId="{621FBE58-0C8D-8A4B-8560-D273230C0D44}" srcOrd="1" destOrd="0" presId="urn:microsoft.com/office/officeart/2005/8/layout/vList4"/>
    <dgm:cxn modelId="{A06E45DF-0D6F-D848-8956-E46E77B308F3}" type="presParOf" srcId="{07999A56-C647-F244-B686-19BFE04729B8}" destId="{407347A9-00F6-3443-BB38-9E64D1D8358F}" srcOrd="2" destOrd="0" presId="urn:microsoft.com/office/officeart/2005/8/layout/vList4"/>
    <dgm:cxn modelId="{E77B9C80-24AC-D545-A2CB-D33240F56B8C}" type="presParOf" srcId="{1440A150-98BA-5F4D-A574-97343C6C3479}" destId="{326ABB68-01E9-BA47-9B0B-018FC99BDACE}" srcOrd="3" destOrd="0" presId="urn:microsoft.com/office/officeart/2005/8/layout/vList4"/>
    <dgm:cxn modelId="{09F3E21E-2765-EF42-B501-B658C17734A7}" type="presParOf" srcId="{1440A150-98BA-5F4D-A574-97343C6C3479}" destId="{AAA0F42E-B12F-E046-BF32-110BAF269F56}" srcOrd="4" destOrd="0" presId="urn:microsoft.com/office/officeart/2005/8/layout/vList4"/>
    <dgm:cxn modelId="{BE3DB05B-F0BC-8748-A3CC-BE126CA4FBBC}" type="presParOf" srcId="{AAA0F42E-B12F-E046-BF32-110BAF269F56}" destId="{7F2DA72B-DF8A-CE4C-8D95-B7D1BD13D766}" srcOrd="0" destOrd="0" presId="urn:microsoft.com/office/officeart/2005/8/layout/vList4"/>
    <dgm:cxn modelId="{8D92BBAB-A908-5745-B1DB-AD7F3C516D83}" type="presParOf" srcId="{AAA0F42E-B12F-E046-BF32-110BAF269F56}" destId="{CA359620-2437-4E42-8D53-429A2F116B6B}" srcOrd="1" destOrd="0" presId="urn:microsoft.com/office/officeart/2005/8/layout/vList4"/>
    <dgm:cxn modelId="{17DF5BB5-C228-5149-A9F9-8785253D6706}" type="presParOf" srcId="{AAA0F42E-B12F-E046-BF32-110BAF269F56}" destId="{127BEDDB-7621-3E4D-BC97-2B2B5AA995FF}" srcOrd="2" destOrd="0" presId="urn:microsoft.com/office/officeart/2005/8/layout/vList4"/>
    <dgm:cxn modelId="{A106FC83-F8B1-9747-B27C-B4003DE58583}" type="presParOf" srcId="{1440A150-98BA-5F4D-A574-97343C6C3479}" destId="{C5B94610-A57F-544D-A999-C42B6B8664F7}" srcOrd="5" destOrd="0" presId="urn:microsoft.com/office/officeart/2005/8/layout/vList4"/>
    <dgm:cxn modelId="{BF026571-3651-854C-8176-DD24AEFBB602}" type="presParOf" srcId="{1440A150-98BA-5F4D-A574-97343C6C3479}" destId="{C8697829-8970-8840-BBDE-E42C8FB36160}" srcOrd="6" destOrd="0" presId="urn:microsoft.com/office/officeart/2005/8/layout/vList4"/>
    <dgm:cxn modelId="{C451A671-BCB1-D244-8A9A-D017CED16A86}" type="presParOf" srcId="{C8697829-8970-8840-BBDE-E42C8FB36160}" destId="{8E74CE14-F93D-CC40-B04C-F84756C14BE2}" srcOrd="0" destOrd="0" presId="urn:microsoft.com/office/officeart/2005/8/layout/vList4"/>
    <dgm:cxn modelId="{C855C2B2-A636-DB4D-902C-1D48700CB0D9}" type="presParOf" srcId="{C8697829-8970-8840-BBDE-E42C8FB36160}" destId="{BCFBD474-CA57-BF45-BF07-18387C294A33}" srcOrd="1" destOrd="0" presId="urn:microsoft.com/office/officeart/2005/8/layout/vList4"/>
    <dgm:cxn modelId="{A44CBD22-F4B9-6046-82BE-EE09A06DEC4E}" type="presParOf" srcId="{C8697829-8970-8840-BBDE-E42C8FB36160}" destId="{CF62C6A4-FBC1-904B-BF71-2CF74062DE16}" srcOrd="2" destOrd="0" presId="urn:microsoft.com/office/officeart/2005/8/layout/vList4"/>
  </dgm:cxnLst>
  <dgm:bg>
    <a:solidFill>
      <a:schemeClr val="bg1">
        <a:alpha val="39000"/>
      </a:schemeClr>
    </a:solidFill>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BF78DC-893B-3240-8646-29CE9678F606}"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C0FC0D13-FCE0-4345-8EFE-256DDFA7697E}">
      <dgm:prSet phldrT="[Text]" custT="1"/>
      <dgm:spPr>
        <a:solidFill>
          <a:srgbClr val="FF2600">
            <a:alpha val="20000"/>
          </a:srgbClr>
        </a:solidFill>
      </dgm:spPr>
      <dgm:t>
        <a:bodyPr/>
        <a:lstStyle/>
        <a:p>
          <a:r>
            <a:rPr lang="en-US" sz="1100" dirty="0"/>
            <a:t>WP1 - Management, communication and strategy (roadmap)</a:t>
          </a:r>
        </a:p>
      </dgm:t>
    </dgm:pt>
    <dgm:pt modelId="{B1BE759B-9162-8C40-B60F-4ED578AFF675}" type="parTrans" cxnId="{495AC785-8D36-094E-82B7-8EBD7CD789E9}">
      <dgm:prSet/>
      <dgm:spPr/>
      <dgm:t>
        <a:bodyPr/>
        <a:lstStyle/>
        <a:p>
          <a:endParaRPr lang="en-US" sz="3200"/>
        </a:p>
      </dgm:t>
    </dgm:pt>
    <dgm:pt modelId="{9B58AD6F-CD35-0644-AB2E-EEEA12EBEAE9}" type="sibTrans" cxnId="{495AC785-8D36-094E-82B7-8EBD7CD789E9}">
      <dgm:prSet/>
      <dgm:spPr/>
      <dgm:t>
        <a:bodyPr/>
        <a:lstStyle/>
        <a:p>
          <a:endParaRPr lang="en-US" sz="3200"/>
        </a:p>
      </dgm:t>
    </dgm:pt>
    <dgm:pt modelId="{8C37442B-7BFE-A145-B243-2D2B0878EED6}">
      <dgm:prSet phldrT="[Text]" custT="1"/>
      <dgm:spPr>
        <a:solidFill>
          <a:srgbClr val="FF2600">
            <a:alpha val="19560"/>
          </a:srgbClr>
        </a:solidFill>
      </dgm:spPr>
      <dgm:t>
        <a:bodyPr/>
        <a:lstStyle/>
        <a:p>
          <a:r>
            <a:rPr lang="en-US" sz="1100" dirty="0"/>
            <a:t>WP2 - Materials</a:t>
          </a:r>
        </a:p>
      </dgm:t>
    </dgm:pt>
    <dgm:pt modelId="{D7E9D169-7C80-B44B-B07E-0B255517F9CB}" type="parTrans" cxnId="{C81FCF46-B1D0-C141-A0D5-B0270E79B0AF}">
      <dgm:prSet/>
      <dgm:spPr/>
      <dgm:t>
        <a:bodyPr/>
        <a:lstStyle/>
        <a:p>
          <a:endParaRPr lang="en-US" sz="3200"/>
        </a:p>
      </dgm:t>
    </dgm:pt>
    <dgm:pt modelId="{7196D1CD-C458-BA47-9DD4-1B728F23AE25}" type="sibTrans" cxnId="{C81FCF46-B1D0-C141-A0D5-B0270E79B0AF}">
      <dgm:prSet/>
      <dgm:spPr/>
      <dgm:t>
        <a:bodyPr/>
        <a:lstStyle/>
        <a:p>
          <a:endParaRPr lang="en-US" sz="3200"/>
        </a:p>
      </dgm:t>
    </dgm:pt>
    <dgm:pt modelId="{B5768C65-8305-4F41-AF91-5EB73C703362}">
      <dgm:prSet phldrT="[Text]" custT="1"/>
      <dgm:spPr>
        <a:solidFill>
          <a:schemeClr val="bg1"/>
        </a:solidFill>
      </dgm:spPr>
      <dgm:t>
        <a:bodyPr vert="vert270"/>
        <a:lstStyle/>
        <a:p>
          <a:r>
            <a:rPr lang="en-US" sz="1100" dirty="0"/>
            <a:t>2.1 HTS cables and conductors</a:t>
          </a:r>
        </a:p>
      </dgm:t>
    </dgm:pt>
    <dgm:pt modelId="{A5B5CFAE-5DCF-904F-A4A5-C7EEB8BCBEE9}" type="parTrans" cxnId="{B990DE56-8665-0E40-B40E-09F8EAA50039}">
      <dgm:prSet/>
      <dgm:spPr/>
      <dgm:t>
        <a:bodyPr/>
        <a:lstStyle/>
        <a:p>
          <a:endParaRPr lang="en-US" sz="3200"/>
        </a:p>
      </dgm:t>
    </dgm:pt>
    <dgm:pt modelId="{765F789E-C3C9-1047-B5C9-7EDA60B67BB6}" type="sibTrans" cxnId="{B990DE56-8665-0E40-B40E-09F8EAA50039}">
      <dgm:prSet/>
      <dgm:spPr/>
      <dgm:t>
        <a:bodyPr/>
        <a:lstStyle/>
        <a:p>
          <a:endParaRPr lang="en-US" sz="3200"/>
        </a:p>
      </dgm:t>
    </dgm:pt>
    <dgm:pt modelId="{2379FC14-839D-7942-BF54-E1D75FD37BB5}">
      <dgm:prSet phldrT="[Text]" custT="1"/>
      <dgm:spPr>
        <a:solidFill>
          <a:schemeClr val="bg1"/>
        </a:solidFill>
      </dgm:spPr>
      <dgm:t>
        <a:bodyPr vert="vert270"/>
        <a:lstStyle/>
        <a:p>
          <a:r>
            <a:rPr lang="en-US" sz="1100" dirty="0"/>
            <a:t>2.2 Radiation effects</a:t>
          </a:r>
        </a:p>
      </dgm:t>
    </dgm:pt>
    <dgm:pt modelId="{3F4E9D00-8AE9-1345-A35A-5BCC1C2AD4B4}" type="parTrans" cxnId="{511EA499-0BFA-F247-8C4B-A295363249C2}">
      <dgm:prSet/>
      <dgm:spPr/>
      <dgm:t>
        <a:bodyPr/>
        <a:lstStyle/>
        <a:p>
          <a:endParaRPr lang="en-US" sz="3200"/>
        </a:p>
      </dgm:t>
    </dgm:pt>
    <dgm:pt modelId="{C49BDDEB-53A2-6142-A402-3D573F75F4B8}" type="sibTrans" cxnId="{511EA499-0BFA-F247-8C4B-A295363249C2}">
      <dgm:prSet/>
      <dgm:spPr/>
      <dgm:t>
        <a:bodyPr/>
        <a:lstStyle/>
        <a:p>
          <a:endParaRPr lang="en-US" sz="3200"/>
        </a:p>
      </dgm:t>
    </dgm:pt>
    <dgm:pt modelId="{DC8CCC77-5608-1647-B4D1-E77CD46D4A19}">
      <dgm:prSet phldrT="[Text]" custT="1"/>
      <dgm:spPr>
        <a:solidFill>
          <a:srgbClr val="FF2600">
            <a:alpha val="20000"/>
          </a:srgbClr>
        </a:solidFill>
      </dgm:spPr>
      <dgm:t>
        <a:bodyPr/>
        <a:lstStyle/>
        <a:p>
          <a:r>
            <a:rPr lang="en-US" sz="1100" dirty="0"/>
            <a:t>WP3 - Technologies</a:t>
          </a:r>
        </a:p>
      </dgm:t>
    </dgm:pt>
    <dgm:pt modelId="{80177B77-BFBE-0B4C-B256-F71C28E0DE77}" type="parTrans" cxnId="{3FB3B75B-49F4-124D-8C16-E5D74B33B2E2}">
      <dgm:prSet/>
      <dgm:spPr/>
      <dgm:t>
        <a:bodyPr/>
        <a:lstStyle/>
        <a:p>
          <a:endParaRPr lang="en-US" sz="3200"/>
        </a:p>
      </dgm:t>
    </dgm:pt>
    <dgm:pt modelId="{D507C3B9-C22C-854E-81F7-D4030D6A1B90}" type="sibTrans" cxnId="{3FB3B75B-49F4-124D-8C16-E5D74B33B2E2}">
      <dgm:prSet/>
      <dgm:spPr/>
      <dgm:t>
        <a:bodyPr/>
        <a:lstStyle/>
        <a:p>
          <a:endParaRPr lang="en-US" sz="3200"/>
        </a:p>
      </dgm:t>
    </dgm:pt>
    <dgm:pt modelId="{2A0A19EC-336D-324E-BE9D-291549053ED4}">
      <dgm:prSet phldrT="[Text]" custT="1"/>
      <dgm:spPr>
        <a:solidFill>
          <a:schemeClr val="bg1"/>
        </a:solidFill>
      </dgm:spPr>
      <dgm:t>
        <a:bodyPr vert="vert270"/>
        <a:lstStyle/>
        <a:p>
          <a:r>
            <a:rPr lang="en-US" sz="1100" dirty="0"/>
            <a:t>3.1 Cryogenics</a:t>
          </a:r>
        </a:p>
      </dgm:t>
    </dgm:pt>
    <dgm:pt modelId="{811622C3-1E55-F748-AFB6-969115F0B4EC}" type="parTrans" cxnId="{70190889-BD3D-844D-B64B-7784AB9A722A}">
      <dgm:prSet/>
      <dgm:spPr/>
      <dgm:t>
        <a:bodyPr/>
        <a:lstStyle/>
        <a:p>
          <a:endParaRPr lang="en-US" sz="3200"/>
        </a:p>
      </dgm:t>
    </dgm:pt>
    <dgm:pt modelId="{24AD31D3-C693-CF44-B2A4-CB9E96F113BC}" type="sibTrans" cxnId="{70190889-BD3D-844D-B64B-7784AB9A722A}">
      <dgm:prSet/>
      <dgm:spPr/>
      <dgm:t>
        <a:bodyPr/>
        <a:lstStyle/>
        <a:p>
          <a:endParaRPr lang="en-US" sz="3200"/>
        </a:p>
      </dgm:t>
    </dgm:pt>
    <dgm:pt modelId="{14CE0700-1009-E24B-8998-1E1BE85F0BDC}">
      <dgm:prSet custT="1"/>
      <dgm:spPr>
        <a:solidFill>
          <a:srgbClr val="FF0000">
            <a:alpha val="20000"/>
          </a:srgbClr>
        </a:solidFill>
      </dgm:spPr>
      <dgm:t>
        <a:bodyPr/>
        <a:lstStyle/>
        <a:p>
          <a:r>
            <a:rPr lang="en-US" sz="1100" dirty="0"/>
            <a:t>WP4 - Applications</a:t>
          </a:r>
        </a:p>
      </dgm:t>
    </dgm:pt>
    <dgm:pt modelId="{0D74CDC0-D6E7-6A48-92FC-3B1034C113E2}" type="parTrans" cxnId="{1E95570D-F72D-DE45-B7CD-A6C22F638ED0}">
      <dgm:prSet/>
      <dgm:spPr/>
      <dgm:t>
        <a:bodyPr/>
        <a:lstStyle/>
        <a:p>
          <a:endParaRPr lang="en-US" sz="3200"/>
        </a:p>
      </dgm:t>
    </dgm:pt>
    <dgm:pt modelId="{C77B3BB5-389F-2341-90DF-EBC16787C4EA}" type="sibTrans" cxnId="{1E95570D-F72D-DE45-B7CD-A6C22F638ED0}">
      <dgm:prSet/>
      <dgm:spPr/>
      <dgm:t>
        <a:bodyPr/>
        <a:lstStyle/>
        <a:p>
          <a:endParaRPr lang="en-US" sz="3200"/>
        </a:p>
      </dgm:t>
    </dgm:pt>
    <dgm:pt modelId="{C38DA2AD-5F79-AE42-847B-E6F589AA97A6}">
      <dgm:prSet phldrT="[Text]" custT="1"/>
      <dgm:spPr>
        <a:solidFill>
          <a:schemeClr val="bg1"/>
        </a:solidFill>
      </dgm:spPr>
      <dgm:t>
        <a:bodyPr vert="vert270"/>
        <a:lstStyle/>
        <a:p>
          <a:r>
            <a:rPr lang="en-US" sz="1100" dirty="0"/>
            <a:t>3.2 Coils and winding</a:t>
          </a:r>
        </a:p>
      </dgm:t>
    </dgm:pt>
    <dgm:pt modelId="{4B78698A-1A71-EE48-A6A4-B884E077CAD2}" type="parTrans" cxnId="{EB1C2D9D-94C0-FC46-88B7-9F91B010B3BE}">
      <dgm:prSet/>
      <dgm:spPr/>
      <dgm:t>
        <a:bodyPr/>
        <a:lstStyle/>
        <a:p>
          <a:endParaRPr lang="en-US" sz="3200"/>
        </a:p>
      </dgm:t>
    </dgm:pt>
    <dgm:pt modelId="{296F18CC-79E5-3144-AFE6-167488F99FE1}" type="sibTrans" cxnId="{EB1C2D9D-94C0-FC46-88B7-9F91B010B3BE}">
      <dgm:prSet/>
      <dgm:spPr/>
      <dgm:t>
        <a:bodyPr/>
        <a:lstStyle/>
        <a:p>
          <a:endParaRPr lang="en-US" sz="3200"/>
        </a:p>
      </dgm:t>
    </dgm:pt>
    <dgm:pt modelId="{6FA08A44-18DB-4840-ABD2-07D3FEFF6CA6}">
      <dgm:prSet phldrT="[Text]" custT="1"/>
      <dgm:spPr>
        <a:solidFill>
          <a:schemeClr val="bg1"/>
        </a:solidFill>
      </dgm:spPr>
      <dgm:t>
        <a:bodyPr vert="vert270"/>
        <a:lstStyle/>
        <a:p>
          <a:r>
            <a:rPr lang="en-US" sz="1100" dirty="0"/>
            <a:t>3.3 Diagnostics and controls</a:t>
          </a:r>
        </a:p>
      </dgm:t>
    </dgm:pt>
    <dgm:pt modelId="{E75ECAB0-D502-7840-9117-74A4D8396E00}" type="parTrans" cxnId="{AF312FE4-5F66-6B4E-B571-A76EE714F743}">
      <dgm:prSet/>
      <dgm:spPr/>
      <dgm:t>
        <a:bodyPr/>
        <a:lstStyle/>
        <a:p>
          <a:endParaRPr lang="en-US" sz="3200"/>
        </a:p>
      </dgm:t>
    </dgm:pt>
    <dgm:pt modelId="{2AC5200A-12FA-654D-B1A3-675F6666F9ED}" type="sibTrans" cxnId="{AF312FE4-5F66-6B4E-B571-A76EE714F743}">
      <dgm:prSet/>
      <dgm:spPr/>
      <dgm:t>
        <a:bodyPr/>
        <a:lstStyle/>
        <a:p>
          <a:endParaRPr lang="en-US" sz="3200"/>
        </a:p>
      </dgm:t>
    </dgm:pt>
    <dgm:pt modelId="{457777E6-613E-8F40-9686-40461CA1960C}">
      <dgm:prSet custT="1"/>
      <dgm:spPr>
        <a:solidFill>
          <a:schemeClr val="bg1"/>
        </a:solidFill>
      </dgm:spPr>
      <dgm:t>
        <a:bodyPr vert="vert270"/>
        <a:lstStyle/>
        <a:p>
          <a:r>
            <a:rPr lang="en-US" sz="1100" dirty="0"/>
            <a:t>4.1 Energy, efficiency and sustainability</a:t>
          </a:r>
        </a:p>
      </dgm:t>
    </dgm:pt>
    <dgm:pt modelId="{A03D1686-C8F5-5D4E-99F1-AE28D527D503}" type="parTrans" cxnId="{8118DFF6-87FD-7048-9803-38DBC4E8380E}">
      <dgm:prSet/>
      <dgm:spPr/>
      <dgm:t>
        <a:bodyPr/>
        <a:lstStyle/>
        <a:p>
          <a:endParaRPr lang="en-US" sz="3200"/>
        </a:p>
      </dgm:t>
    </dgm:pt>
    <dgm:pt modelId="{347EC7F1-2CE9-7447-AFD2-19FD6A73CA74}" type="sibTrans" cxnId="{8118DFF6-87FD-7048-9803-38DBC4E8380E}">
      <dgm:prSet/>
      <dgm:spPr/>
      <dgm:t>
        <a:bodyPr/>
        <a:lstStyle/>
        <a:p>
          <a:endParaRPr lang="en-US" sz="3200"/>
        </a:p>
      </dgm:t>
    </dgm:pt>
    <dgm:pt modelId="{6DB37A70-B74F-CF47-99CD-A110F89D8949}">
      <dgm:prSet custT="1"/>
      <dgm:spPr>
        <a:solidFill>
          <a:schemeClr val="bg1"/>
        </a:solidFill>
      </dgm:spPr>
      <dgm:t>
        <a:bodyPr vert="vert270"/>
        <a:lstStyle/>
        <a:p>
          <a:r>
            <a:rPr lang="en-US" sz="1100" dirty="0"/>
            <a:t>4.3 Medical applications</a:t>
          </a:r>
        </a:p>
      </dgm:t>
    </dgm:pt>
    <dgm:pt modelId="{B8CCD9AE-7C8F-6C4E-BFDD-BC8924CA5A28}" type="parTrans" cxnId="{88203FF9-5515-A944-84CC-1C18BDFC19D3}">
      <dgm:prSet/>
      <dgm:spPr/>
      <dgm:t>
        <a:bodyPr/>
        <a:lstStyle/>
        <a:p>
          <a:endParaRPr lang="en-US" sz="3200"/>
        </a:p>
      </dgm:t>
    </dgm:pt>
    <dgm:pt modelId="{2B20BB59-6BFF-9D41-B27E-EDED979556EF}" type="sibTrans" cxnId="{88203FF9-5515-A944-84CC-1C18BDFC19D3}">
      <dgm:prSet/>
      <dgm:spPr/>
      <dgm:t>
        <a:bodyPr/>
        <a:lstStyle/>
        <a:p>
          <a:endParaRPr lang="en-US" sz="3200"/>
        </a:p>
      </dgm:t>
    </dgm:pt>
    <dgm:pt modelId="{F264E7D3-C70A-7545-88D3-D51984BDFDEF}">
      <dgm:prSet custT="1"/>
      <dgm:spPr>
        <a:solidFill>
          <a:schemeClr val="bg1"/>
        </a:solidFill>
      </dgm:spPr>
      <dgm:t>
        <a:bodyPr vert="vert270"/>
        <a:lstStyle/>
        <a:p>
          <a:r>
            <a:rPr lang="en-US" sz="1100" dirty="0"/>
            <a:t>4.4 High field science and NMR</a:t>
          </a:r>
        </a:p>
      </dgm:t>
    </dgm:pt>
    <dgm:pt modelId="{C6DC5D5C-8427-E54D-A5B4-658F2C121DC6}" type="parTrans" cxnId="{97C4D5C5-6DBB-1341-8396-30310909C5FA}">
      <dgm:prSet/>
      <dgm:spPr/>
      <dgm:t>
        <a:bodyPr/>
        <a:lstStyle/>
        <a:p>
          <a:endParaRPr lang="en-US" sz="3200"/>
        </a:p>
      </dgm:t>
    </dgm:pt>
    <dgm:pt modelId="{A348145B-34B6-5A4F-B902-955C6F0D08BB}" type="sibTrans" cxnId="{97C4D5C5-6DBB-1341-8396-30310909C5FA}">
      <dgm:prSet/>
      <dgm:spPr/>
      <dgm:t>
        <a:bodyPr/>
        <a:lstStyle/>
        <a:p>
          <a:endParaRPr lang="en-US" sz="3200"/>
        </a:p>
      </dgm:t>
    </dgm:pt>
    <dgm:pt modelId="{12045F82-5DFF-7B44-9688-661BC9E944BA}">
      <dgm:prSet custT="1"/>
      <dgm:spPr>
        <a:solidFill>
          <a:schemeClr val="bg1"/>
        </a:solidFill>
      </dgm:spPr>
      <dgm:t>
        <a:bodyPr vert="vert270"/>
        <a:lstStyle/>
        <a:p>
          <a:r>
            <a:rPr lang="en-US" sz="1100" dirty="0"/>
            <a:t>4.2 HEP applications</a:t>
          </a:r>
        </a:p>
      </dgm:t>
    </dgm:pt>
    <dgm:pt modelId="{28597439-BD4F-6C4F-8B44-02A57FD040F1}" type="sibTrans" cxnId="{88D164BD-F267-404D-A478-E26C3FB9D0BB}">
      <dgm:prSet/>
      <dgm:spPr/>
      <dgm:t>
        <a:bodyPr/>
        <a:lstStyle/>
        <a:p>
          <a:endParaRPr lang="en-US" sz="3200"/>
        </a:p>
      </dgm:t>
    </dgm:pt>
    <dgm:pt modelId="{5CC31E7F-2729-9E4C-A663-2024FCB24D16}" type="parTrans" cxnId="{88D164BD-F267-404D-A478-E26C3FB9D0BB}">
      <dgm:prSet/>
      <dgm:spPr/>
      <dgm:t>
        <a:bodyPr/>
        <a:lstStyle/>
        <a:p>
          <a:endParaRPr lang="en-US" sz="3200"/>
        </a:p>
      </dgm:t>
    </dgm:pt>
    <dgm:pt modelId="{9E80963D-EF6E-9D48-B664-4A649FAFBC46}">
      <dgm:prSet custT="1"/>
      <dgm:spPr>
        <a:solidFill>
          <a:srgbClr val="FF2600">
            <a:alpha val="20000"/>
          </a:srgbClr>
        </a:solidFill>
      </dgm:spPr>
      <dgm:t>
        <a:bodyPr vert="horz"/>
        <a:lstStyle/>
        <a:p>
          <a:r>
            <a:rPr lang="en-US" sz="1100" dirty="0"/>
            <a:t>WP6 - Test infrastructures</a:t>
          </a:r>
        </a:p>
      </dgm:t>
    </dgm:pt>
    <dgm:pt modelId="{E5FB3C1D-5F55-FD4A-A8C7-2BAE6AC0E2D3}" type="parTrans" cxnId="{CD3DB482-8F74-654D-BA70-3C1766925660}">
      <dgm:prSet/>
      <dgm:spPr/>
      <dgm:t>
        <a:bodyPr/>
        <a:lstStyle/>
        <a:p>
          <a:endParaRPr lang="en-US"/>
        </a:p>
      </dgm:t>
    </dgm:pt>
    <dgm:pt modelId="{35C6AD1B-1238-314D-AEA5-8B53D8B2E64F}" type="sibTrans" cxnId="{CD3DB482-8F74-654D-BA70-3C1766925660}">
      <dgm:prSet/>
      <dgm:spPr/>
      <dgm:t>
        <a:bodyPr/>
        <a:lstStyle/>
        <a:p>
          <a:endParaRPr lang="en-US"/>
        </a:p>
      </dgm:t>
    </dgm:pt>
    <dgm:pt modelId="{11A2A501-97D8-9C42-AE3A-646A20D6913B}">
      <dgm:prSet custT="1"/>
      <dgm:spPr>
        <a:solidFill>
          <a:schemeClr val="bg1"/>
        </a:solidFill>
      </dgm:spPr>
      <dgm:t>
        <a:bodyPr vert="vert270"/>
        <a:lstStyle/>
        <a:p>
          <a:r>
            <a:rPr lang="en-US" sz="1100" dirty="0"/>
            <a:t>4.5 High field/short period undulators</a:t>
          </a:r>
        </a:p>
      </dgm:t>
    </dgm:pt>
    <dgm:pt modelId="{0797340A-9BBD-D647-9F44-5AF47B6EBA8C}" type="parTrans" cxnId="{0C70CCA8-4EC6-7A4B-BAA8-265214CFDF25}">
      <dgm:prSet/>
      <dgm:spPr/>
      <dgm:t>
        <a:bodyPr/>
        <a:lstStyle/>
        <a:p>
          <a:endParaRPr lang="en-US"/>
        </a:p>
      </dgm:t>
    </dgm:pt>
    <dgm:pt modelId="{97A4FF93-09A5-A34B-BED1-4856C304ACE7}" type="sibTrans" cxnId="{0C70CCA8-4EC6-7A4B-BAA8-265214CFDF25}">
      <dgm:prSet/>
      <dgm:spPr/>
      <dgm:t>
        <a:bodyPr/>
        <a:lstStyle/>
        <a:p>
          <a:endParaRPr lang="en-US"/>
        </a:p>
      </dgm:t>
    </dgm:pt>
    <dgm:pt modelId="{41177EDE-B70A-3547-BDAB-2E738C7EC8EF}">
      <dgm:prSet custT="1"/>
      <dgm:spPr>
        <a:solidFill>
          <a:srgbClr val="FF0000">
            <a:alpha val="20000"/>
          </a:srgbClr>
        </a:solidFill>
      </dgm:spPr>
      <dgm:t>
        <a:bodyPr/>
        <a:lstStyle/>
        <a:p>
          <a:r>
            <a:rPr lang="en-US" sz="1100" dirty="0"/>
            <a:t>WP5 - Demonstrators</a:t>
          </a:r>
        </a:p>
      </dgm:t>
    </dgm:pt>
    <dgm:pt modelId="{4EA4BE35-27FD-B448-83AC-92ABAB4420B6}" type="parTrans" cxnId="{B0C12963-79DA-8F42-BA01-54E519EFCE0C}">
      <dgm:prSet/>
      <dgm:spPr/>
      <dgm:t>
        <a:bodyPr/>
        <a:lstStyle/>
        <a:p>
          <a:endParaRPr lang="en-US"/>
        </a:p>
      </dgm:t>
    </dgm:pt>
    <dgm:pt modelId="{C1ED6A1B-B869-2642-B7C3-3CF3E76A6534}" type="sibTrans" cxnId="{B0C12963-79DA-8F42-BA01-54E519EFCE0C}">
      <dgm:prSet/>
      <dgm:spPr/>
      <dgm:t>
        <a:bodyPr/>
        <a:lstStyle/>
        <a:p>
          <a:endParaRPr lang="en-US"/>
        </a:p>
      </dgm:t>
    </dgm:pt>
    <dgm:pt modelId="{F9FD1389-719A-9747-9C13-81C93A0EC148}">
      <dgm:prSet custT="1"/>
      <dgm:spPr>
        <a:solidFill>
          <a:schemeClr val="bg1"/>
        </a:solidFill>
      </dgm:spPr>
      <dgm:t>
        <a:bodyPr vert="vert270"/>
        <a:lstStyle/>
        <a:p>
          <a:r>
            <a:rPr lang="en-US" sz="1100" dirty="0"/>
            <a:t>5.1 Technology demonstrator 1</a:t>
          </a:r>
        </a:p>
      </dgm:t>
    </dgm:pt>
    <dgm:pt modelId="{BB9612A9-0F2F-9E42-82FC-8C8B81989581}" type="parTrans" cxnId="{2FBD94CE-1A99-3D4C-AB2A-3F1813BF78DC}">
      <dgm:prSet/>
      <dgm:spPr/>
      <dgm:t>
        <a:bodyPr/>
        <a:lstStyle/>
        <a:p>
          <a:endParaRPr lang="en-US"/>
        </a:p>
      </dgm:t>
    </dgm:pt>
    <dgm:pt modelId="{83B46A61-55B0-584D-8B03-9561A8B7C4CA}" type="sibTrans" cxnId="{2FBD94CE-1A99-3D4C-AB2A-3F1813BF78DC}">
      <dgm:prSet/>
      <dgm:spPr/>
      <dgm:t>
        <a:bodyPr/>
        <a:lstStyle/>
        <a:p>
          <a:endParaRPr lang="en-US"/>
        </a:p>
      </dgm:t>
    </dgm:pt>
    <dgm:pt modelId="{C94BB878-70D0-674B-9681-156F882F9435}">
      <dgm:prSet custT="1"/>
      <dgm:spPr>
        <a:solidFill>
          <a:schemeClr val="bg1"/>
        </a:solidFill>
      </dgm:spPr>
      <dgm:t>
        <a:bodyPr vert="vert270"/>
        <a:lstStyle/>
        <a:p>
          <a:r>
            <a:rPr lang="en-US" sz="1100" dirty="0"/>
            <a:t>5.2 Technology demonstrator 2</a:t>
          </a:r>
        </a:p>
      </dgm:t>
    </dgm:pt>
    <dgm:pt modelId="{E2F8E8DD-E368-714D-A09A-B5D1BDD3C23F}" type="parTrans" cxnId="{2DEA2649-7A58-2F40-8917-B6FD876270A3}">
      <dgm:prSet/>
      <dgm:spPr/>
      <dgm:t>
        <a:bodyPr/>
        <a:lstStyle/>
        <a:p>
          <a:endParaRPr lang="en-US"/>
        </a:p>
      </dgm:t>
    </dgm:pt>
    <dgm:pt modelId="{9DA6FDF0-94E9-FB41-B98E-5628FE87C34D}" type="sibTrans" cxnId="{2DEA2649-7A58-2F40-8917-B6FD876270A3}">
      <dgm:prSet/>
      <dgm:spPr/>
      <dgm:t>
        <a:bodyPr/>
        <a:lstStyle/>
        <a:p>
          <a:endParaRPr lang="en-US"/>
        </a:p>
      </dgm:t>
    </dgm:pt>
    <dgm:pt modelId="{70FC9E3D-1FFB-1A47-8649-8F51315A47D0}" type="pres">
      <dgm:prSet presAssocID="{8BBF78DC-893B-3240-8646-29CE9678F606}" presName="hierChild1" presStyleCnt="0">
        <dgm:presLayoutVars>
          <dgm:chPref val="1"/>
          <dgm:dir/>
          <dgm:animOne val="branch"/>
          <dgm:animLvl val="lvl"/>
          <dgm:resizeHandles/>
        </dgm:presLayoutVars>
      </dgm:prSet>
      <dgm:spPr/>
    </dgm:pt>
    <dgm:pt modelId="{3F562F59-2138-8D43-914A-4FA989900BD7}" type="pres">
      <dgm:prSet presAssocID="{C0FC0D13-FCE0-4345-8EFE-256DDFA7697E}" presName="hierRoot1" presStyleCnt="0"/>
      <dgm:spPr/>
    </dgm:pt>
    <dgm:pt modelId="{C6690978-ACE3-1543-AED1-8A1F0C518DCD}" type="pres">
      <dgm:prSet presAssocID="{C0FC0D13-FCE0-4345-8EFE-256DDFA7697E}" presName="composite" presStyleCnt="0"/>
      <dgm:spPr/>
    </dgm:pt>
    <dgm:pt modelId="{08BE4E45-2637-534D-B5DB-558EB195D005}" type="pres">
      <dgm:prSet presAssocID="{C0FC0D13-FCE0-4345-8EFE-256DDFA7697E}" presName="background" presStyleLbl="node0" presStyleIdx="0" presStyleCnt="1"/>
      <dgm:spPr/>
    </dgm:pt>
    <dgm:pt modelId="{2AA79B92-DF85-3C41-B364-3D88A71D35EB}" type="pres">
      <dgm:prSet presAssocID="{C0FC0D13-FCE0-4345-8EFE-256DDFA7697E}" presName="text" presStyleLbl="fgAcc0" presStyleIdx="0" presStyleCnt="1" custScaleX="372585" custScaleY="199344">
        <dgm:presLayoutVars>
          <dgm:chPref val="3"/>
        </dgm:presLayoutVars>
      </dgm:prSet>
      <dgm:spPr/>
    </dgm:pt>
    <dgm:pt modelId="{131F3863-14CE-624D-BDCC-072E6967F960}" type="pres">
      <dgm:prSet presAssocID="{C0FC0D13-FCE0-4345-8EFE-256DDFA7697E}" presName="hierChild2" presStyleCnt="0"/>
      <dgm:spPr/>
    </dgm:pt>
    <dgm:pt modelId="{E704297F-94E7-F345-A3FB-339AC9F6864A}" type="pres">
      <dgm:prSet presAssocID="{D7E9D169-7C80-B44B-B07E-0B255517F9CB}" presName="Name10" presStyleLbl="parChTrans1D2" presStyleIdx="0" presStyleCnt="5"/>
      <dgm:spPr/>
    </dgm:pt>
    <dgm:pt modelId="{8AFDDE8B-18C9-AA4C-9438-1AAB9EEF3C39}" type="pres">
      <dgm:prSet presAssocID="{8C37442B-7BFE-A145-B243-2D2B0878EED6}" presName="hierRoot2" presStyleCnt="0"/>
      <dgm:spPr/>
    </dgm:pt>
    <dgm:pt modelId="{14F0504C-957E-6646-B1E7-EB3FFBA6CBC5}" type="pres">
      <dgm:prSet presAssocID="{8C37442B-7BFE-A145-B243-2D2B0878EED6}" presName="composite2" presStyleCnt="0"/>
      <dgm:spPr/>
    </dgm:pt>
    <dgm:pt modelId="{268443D9-1320-E241-8C43-660971007A04}" type="pres">
      <dgm:prSet presAssocID="{8C37442B-7BFE-A145-B243-2D2B0878EED6}" presName="background2" presStyleLbl="node2" presStyleIdx="0" presStyleCnt="5"/>
      <dgm:spPr/>
    </dgm:pt>
    <dgm:pt modelId="{77E0E6CF-AB4B-BA47-A04B-23D2F0098658}" type="pres">
      <dgm:prSet presAssocID="{8C37442B-7BFE-A145-B243-2D2B0878EED6}" presName="text2" presStyleLbl="fgAcc2" presStyleIdx="0" presStyleCnt="5" custScaleX="290729" custScaleY="199344">
        <dgm:presLayoutVars>
          <dgm:chPref val="3"/>
        </dgm:presLayoutVars>
      </dgm:prSet>
      <dgm:spPr/>
    </dgm:pt>
    <dgm:pt modelId="{1D1090C2-0501-0F48-BF5E-3B3B2EF30A95}" type="pres">
      <dgm:prSet presAssocID="{8C37442B-7BFE-A145-B243-2D2B0878EED6}" presName="hierChild3" presStyleCnt="0"/>
      <dgm:spPr/>
    </dgm:pt>
    <dgm:pt modelId="{CC23160E-54C8-6D4C-826A-56365040A7B4}" type="pres">
      <dgm:prSet presAssocID="{A5B5CFAE-5DCF-904F-A4A5-C7EEB8BCBEE9}" presName="Name17" presStyleLbl="parChTrans1D3" presStyleIdx="0" presStyleCnt="12"/>
      <dgm:spPr/>
    </dgm:pt>
    <dgm:pt modelId="{7AF8698E-3467-0E45-8FED-9B74BB5EB892}" type="pres">
      <dgm:prSet presAssocID="{B5768C65-8305-4F41-AF91-5EB73C703362}" presName="hierRoot3" presStyleCnt="0"/>
      <dgm:spPr/>
    </dgm:pt>
    <dgm:pt modelId="{711ADD08-CA3D-8F4D-912C-C0700BB9EEA9}" type="pres">
      <dgm:prSet presAssocID="{B5768C65-8305-4F41-AF91-5EB73C703362}" presName="composite3" presStyleCnt="0"/>
      <dgm:spPr/>
    </dgm:pt>
    <dgm:pt modelId="{FDBDCC40-502D-E143-A724-455EB454088A}" type="pres">
      <dgm:prSet presAssocID="{B5768C65-8305-4F41-AF91-5EB73C703362}" presName="background3" presStyleLbl="node3" presStyleIdx="0" presStyleCnt="12"/>
      <dgm:spPr/>
    </dgm:pt>
    <dgm:pt modelId="{1210EA44-8EAD-4345-B23F-0922C4789AB9}" type="pres">
      <dgm:prSet presAssocID="{B5768C65-8305-4F41-AF91-5EB73C703362}" presName="text3" presStyleLbl="fgAcc3" presStyleIdx="0" presStyleCnt="12" custScaleX="50633" custScaleY="797194">
        <dgm:presLayoutVars>
          <dgm:chPref val="3"/>
        </dgm:presLayoutVars>
      </dgm:prSet>
      <dgm:spPr/>
    </dgm:pt>
    <dgm:pt modelId="{9D46E37F-707F-BE41-ABF9-CF4483A6DF1E}" type="pres">
      <dgm:prSet presAssocID="{B5768C65-8305-4F41-AF91-5EB73C703362}" presName="hierChild4" presStyleCnt="0"/>
      <dgm:spPr/>
    </dgm:pt>
    <dgm:pt modelId="{25FFBABD-54C1-EF44-8CE9-4A80D0569053}" type="pres">
      <dgm:prSet presAssocID="{3F4E9D00-8AE9-1345-A35A-5BCC1C2AD4B4}" presName="Name17" presStyleLbl="parChTrans1D3" presStyleIdx="1" presStyleCnt="12"/>
      <dgm:spPr/>
    </dgm:pt>
    <dgm:pt modelId="{639C8B1B-6769-3040-8151-41B906B59E2F}" type="pres">
      <dgm:prSet presAssocID="{2379FC14-839D-7942-BF54-E1D75FD37BB5}" presName="hierRoot3" presStyleCnt="0"/>
      <dgm:spPr/>
    </dgm:pt>
    <dgm:pt modelId="{3D13F1AB-7241-314F-B517-CA953AA07AF3}" type="pres">
      <dgm:prSet presAssocID="{2379FC14-839D-7942-BF54-E1D75FD37BB5}" presName="composite3" presStyleCnt="0"/>
      <dgm:spPr/>
    </dgm:pt>
    <dgm:pt modelId="{845F27B3-B8C9-7347-8935-7C4CF1792199}" type="pres">
      <dgm:prSet presAssocID="{2379FC14-839D-7942-BF54-E1D75FD37BB5}" presName="background3" presStyleLbl="node3" presStyleIdx="1" presStyleCnt="12"/>
      <dgm:spPr/>
    </dgm:pt>
    <dgm:pt modelId="{9DCCD629-62AF-034E-9C62-0A952C0333DD}" type="pres">
      <dgm:prSet presAssocID="{2379FC14-839D-7942-BF54-E1D75FD37BB5}" presName="text3" presStyleLbl="fgAcc3" presStyleIdx="1" presStyleCnt="12" custScaleX="50633" custScaleY="797194">
        <dgm:presLayoutVars>
          <dgm:chPref val="3"/>
        </dgm:presLayoutVars>
      </dgm:prSet>
      <dgm:spPr/>
    </dgm:pt>
    <dgm:pt modelId="{89B52685-8DC6-A445-A9A9-F04B11F2D666}" type="pres">
      <dgm:prSet presAssocID="{2379FC14-839D-7942-BF54-E1D75FD37BB5}" presName="hierChild4" presStyleCnt="0"/>
      <dgm:spPr/>
    </dgm:pt>
    <dgm:pt modelId="{BE2A7A25-6171-E440-AE5F-21E084789A44}" type="pres">
      <dgm:prSet presAssocID="{80177B77-BFBE-0B4C-B256-F71C28E0DE77}" presName="Name10" presStyleLbl="parChTrans1D2" presStyleIdx="1" presStyleCnt="5"/>
      <dgm:spPr/>
    </dgm:pt>
    <dgm:pt modelId="{90BE1576-CA28-EC4F-96DA-D7CA8EF2AE69}" type="pres">
      <dgm:prSet presAssocID="{DC8CCC77-5608-1647-B4D1-E77CD46D4A19}" presName="hierRoot2" presStyleCnt="0"/>
      <dgm:spPr/>
    </dgm:pt>
    <dgm:pt modelId="{5937CD7F-FABD-8D4E-B993-625193066CBA}" type="pres">
      <dgm:prSet presAssocID="{DC8CCC77-5608-1647-B4D1-E77CD46D4A19}" presName="composite2" presStyleCnt="0"/>
      <dgm:spPr/>
    </dgm:pt>
    <dgm:pt modelId="{F88269FC-B509-D34F-BE27-7D1AF9A4C2FA}" type="pres">
      <dgm:prSet presAssocID="{DC8CCC77-5608-1647-B4D1-E77CD46D4A19}" presName="background2" presStyleLbl="node2" presStyleIdx="1" presStyleCnt="5"/>
      <dgm:spPr/>
    </dgm:pt>
    <dgm:pt modelId="{598B47E2-BCC8-5A46-A552-09E9F4A43A67}" type="pres">
      <dgm:prSet presAssocID="{DC8CCC77-5608-1647-B4D1-E77CD46D4A19}" presName="text2" presStyleLbl="fgAcc2" presStyleIdx="1" presStyleCnt="5" custScaleX="290729" custScaleY="199344">
        <dgm:presLayoutVars>
          <dgm:chPref val="3"/>
        </dgm:presLayoutVars>
      </dgm:prSet>
      <dgm:spPr/>
    </dgm:pt>
    <dgm:pt modelId="{0CA705FD-6465-5646-9B29-1A72716C4F6E}" type="pres">
      <dgm:prSet presAssocID="{DC8CCC77-5608-1647-B4D1-E77CD46D4A19}" presName="hierChild3" presStyleCnt="0"/>
      <dgm:spPr/>
    </dgm:pt>
    <dgm:pt modelId="{6CDFEE67-3C3D-1D4E-BE6E-BDD9E63C43B6}" type="pres">
      <dgm:prSet presAssocID="{811622C3-1E55-F748-AFB6-969115F0B4EC}" presName="Name17" presStyleLbl="parChTrans1D3" presStyleIdx="2" presStyleCnt="12"/>
      <dgm:spPr/>
    </dgm:pt>
    <dgm:pt modelId="{1F102A08-E30E-CD42-A238-ED96EAB46D6D}" type="pres">
      <dgm:prSet presAssocID="{2A0A19EC-336D-324E-BE9D-291549053ED4}" presName="hierRoot3" presStyleCnt="0"/>
      <dgm:spPr/>
    </dgm:pt>
    <dgm:pt modelId="{E037C472-2F46-754C-A663-2ED0594233FB}" type="pres">
      <dgm:prSet presAssocID="{2A0A19EC-336D-324E-BE9D-291549053ED4}" presName="composite3" presStyleCnt="0"/>
      <dgm:spPr/>
    </dgm:pt>
    <dgm:pt modelId="{922C1F10-36D3-2945-95C7-365039CB7453}" type="pres">
      <dgm:prSet presAssocID="{2A0A19EC-336D-324E-BE9D-291549053ED4}" presName="background3" presStyleLbl="node3" presStyleIdx="2" presStyleCnt="12"/>
      <dgm:spPr/>
    </dgm:pt>
    <dgm:pt modelId="{CB20F247-391A-D04B-B268-BCE0045FBE82}" type="pres">
      <dgm:prSet presAssocID="{2A0A19EC-336D-324E-BE9D-291549053ED4}" presName="text3" presStyleLbl="fgAcc3" presStyleIdx="2" presStyleCnt="12" custScaleX="50633" custScaleY="797194">
        <dgm:presLayoutVars>
          <dgm:chPref val="3"/>
        </dgm:presLayoutVars>
      </dgm:prSet>
      <dgm:spPr/>
    </dgm:pt>
    <dgm:pt modelId="{7B4C5E4E-1F8A-D848-AE08-E1F75797293E}" type="pres">
      <dgm:prSet presAssocID="{2A0A19EC-336D-324E-BE9D-291549053ED4}" presName="hierChild4" presStyleCnt="0"/>
      <dgm:spPr/>
    </dgm:pt>
    <dgm:pt modelId="{9490A84E-9FBF-074E-9707-D81FDB934677}" type="pres">
      <dgm:prSet presAssocID="{4B78698A-1A71-EE48-A6A4-B884E077CAD2}" presName="Name17" presStyleLbl="parChTrans1D3" presStyleIdx="3" presStyleCnt="12"/>
      <dgm:spPr/>
    </dgm:pt>
    <dgm:pt modelId="{C2E36A86-628A-EC4C-B953-70F6DCB4CB8F}" type="pres">
      <dgm:prSet presAssocID="{C38DA2AD-5F79-AE42-847B-E6F589AA97A6}" presName="hierRoot3" presStyleCnt="0"/>
      <dgm:spPr/>
    </dgm:pt>
    <dgm:pt modelId="{80A808BD-C983-8047-841F-15215DC1B2C0}" type="pres">
      <dgm:prSet presAssocID="{C38DA2AD-5F79-AE42-847B-E6F589AA97A6}" presName="composite3" presStyleCnt="0"/>
      <dgm:spPr/>
    </dgm:pt>
    <dgm:pt modelId="{C039EC48-A487-AB4D-BD06-512BED56B567}" type="pres">
      <dgm:prSet presAssocID="{C38DA2AD-5F79-AE42-847B-E6F589AA97A6}" presName="background3" presStyleLbl="node3" presStyleIdx="3" presStyleCnt="12"/>
      <dgm:spPr/>
    </dgm:pt>
    <dgm:pt modelId="{35100161-BCE3-9947-B369-038922946291}" type="pres">
      <dgm:prSet presAssocID="{C38DA2AD-5F79-AE42-847B-E6F589AA97A6}" presName="text3" presStyleLbl="fgAcc3" presStyleIdx="3" presStyleCnt="12" custScaleX="50633" custScaleY="797194">
        <dgm:presLayoutVars>
          <dgm:chPref val="3"/>
        </dgm:presLayoutVars>
      </dgm:prSet>
      <dgm:spPr/>
    </dgm:pt>
    <dgm:pt modelId="{A5A2FFBB-A797-4048-A0BE-DD26B7F146A5}" type="pres">
      <dgm:prSet presAssocID="{C38DA2AD-5F79-AE42-847B-E6F589AA97A6}" presName="hierChild4" presStyleCnt="0"/>
      <dgm:spPr/>
    </dgm:pt>
    <dgm:pt modelId="{F2864EAB-1576-7D4A-9AEB-8F00433C1A24}" type="pres">
      <dgm:prSet presAssocID="{E75ECAB0-D502-7840-9117-74A4D8396E00}" presName="Name17" presStyleLbl="parChTrans1D3" presStyleIdx="4" presStyleCnt="12"/>
      <dgm:spPr/>
    </dgm:pt>
    <dgm:pt modelId="{1648C32B-2649-9345-84CB-634BDA074F09}" type="pres">
      <dgm:prSet presAssocID="{6FA08A44-18DB-4840-ABD2-07D3FEFF6CA6}" presName="hierRoot3" presStyleCnt="0"/>
      <dgm:spPr/>
    </dgm:pt>
    <dgm:pt modelId="{1CAD9690-7ED5-0B4F-85B3-D3CD8D264EB1}" type="pres">
      <dgm:prSet presAssocID="{6FA08A44-18DB-4840-ABD2-07D3FEFF6CA6}" presName="composite3" presStyleCnt="0"/>
      <dgm:spPr/>
    </dgm:pt>
    <dgm:pt modelId="{6B10F776-2E46-7044-9DAA-432F15F62E7A}" type="pres">
      <dgm:prSet presAssocID="{6FA08A44-18DB-4840-ABD2-07D3FEFF6CA6}" presName="background3" presStyleLbl="node3" presStyleIdx="4" presStyleCnt="12"/>
      <dgm:spPr/>
    </dgm:pt>
    <dgm:pt modelId="{B25B7611-CCAF-DF4A-A5EE-5737AEBDE8B6}" type="pres">
      <dgm:prSet presAssocID="{6FA08A44-18DB-4840-ABD2-07D3FEFF6CA6}" presName="text3" presStyleLbl="fgAcc3" presStyleIdx="4" presStyleCnt="12" custScaleX="50633" custScaleY="797194">
        <dgm:presLayoutVars>
          <dgm:chPref val="3"/>
        </dgm:presLayoutVars>
      </dgm:prSet>
      <dgm:spPr/>
    </dgm:pt>
    <dgm:pt modelId="{93C4E296-6591-5043-85A1-4E9745D3EC21}" type="pres">
      <dgm:prSet presAssocID="{6FA08A44-18DB-4840-ABD2-07D3FEFF6CA6}" presName="hierChild4" presStyleCnt="0"/>
      <dgm:spPr/>
    </dgm:pt>
    <dgm:pt modelId="{2004F5EE-4C4B-5540-B1AF-DAF5F24643FF}" type="pres">
      <dgm:prSet presAssocID="{0D74CDC0-D6E7-6A48-92FC-3B1034C113E2}" presName="Name10" presStyleLbl="parChTrans1D2" presStyleIdx="2" presStyleCnt="5"/>
      <dgm:spPr/>
    </dgm:pt>
    <dgm:pt modelId="{E889E030-4FD0-534B-AB81-1D34DA59EF24}" type="pres">
      <dgm:prSet presAssocID="{14CE0700-1009-E24B-8998-1E1BE85F0BDC}" presName="hierRoot2" presStyleCnt="0"/>
      <dgm:spPr/>
    </dgm:pt>
    <dgm:pt modelId="{E4A05B6C-62EF-0B4B-8296-C48EEC54C0A0}" type="pres">
      <dgm:prSet presAssocID="{14CE0700-1009-E24B-8998-1E1BE85F0BDC}" presName="composite2" presStyleCnt="0"/>
      <dgm:spPr/>
    </dgm:pt>
    <dgm:pt modelId="{B305EE49-8743-EB43-AC59-4E953C1415DC}" type="pres">
      <dgm:prSet presAssocID="{14CE0700-1009-E24B-8998-1E1BE85F0BDC}" presName="background2" presStyleLbl="node2" presStyleIdx="2" presStyleCnt="5"/>
      <dgm:spPr/>
    </dgm:pt>
    <dgm:pt modelId="{C37875C5-DDBF-C440-B972-131011E4721E}" type="pres">
      <dgm:prSet presAssocID="{14CE0700-1009-E24B-8998-1E1BE85F0BDC}" presName="text2" presStyleLbl="fgAcc2" presStyleIdx="2" presStyleCnt="5" custScaleX="290729" custScaleY="199344">
        <dgm:presLayoutVars>
          <dgm:chPref val="3"/>
        </dgm:presLayoutVars>
      </dgm:prSet>
      <dgm:spPr/>
    </dgm:pt>
    <dgm:pt modelId="{DA5358F0-0352-434B-9287-8ECC69191C10}" type="pres">
      <dgm:prSet presAssocID="{14CE0700-1009-E24B-8998-1E1BE85F0BDC}" presName="hierChild3" presStyleCnt="0"/>
      <dgm:spPr/>
    </dgm:pt>
    <dgm:pt modelId="{714B0DAB-56E4-2746-9052-7835DF3878A5}" type="pres">
      <dgm:prSet presAssocID="{A03D1686-C8F5-5D4E-99F1-AE28D527D503}" presName="Name17" presStyleLbl="parChTrans1D3" presStyleIdx="5" presStyleCnt="12"/>
      <dgm:spPr/>
    </dgm:pt>
    <dgm:pt modelId="{1768B18C-93C8-3F45-8372-1D688111E244}" type="pres">
      <dgm:prSet presAssocID="{457777E6-613E-8F40-9686-40461CA1960C}" presName="hierRoot3" presStyleCnt="0"/>
      <dgm:spPr/>
    </dgm:pt>
    <dgm:pt modelId="{FE2C98DE-406C-454A-951B-466E4EA327C6}" type="pres">
      <dgm:prSet presAssocID="{457777E6-613E-8F40-9686-40461CA1960C}" presName="composite3" presStyleCnt="0"/>
      <dgm:spPr/>
    </dgm:pt>
    <dgm:pt modelId="{1B19BD52-9190-304A-B5D8-4B45A086D193}" type="pres">
      <dgm:prSet presAssocID="{457777E6-613E-8F40-9686-40461CA1960C}" presName="background3" presStyleLbl="node3" presStyleIdx="5" presStyleCnt="12"/>
      <dgm:spPr/>
    </dgm:pt>
    <dgm:pt modelId="{B1A48346-FA01-4940-9482-4E2834E9D02F}" type="pres">
      <dgm:prSet presAssocID="{457777E6-613E-8F40-9686-40461CA1960C}" presName="text3" presStyleLbl="fgAcc3" presStyleIdx="5" presStyleCnt="12" custScaleX="50633" custScaleY="797194">
        <dgm:presLayoutVars>
          <dgm:chPref val="3"/>
        </dgm:presLayoutVars>
      </dgm:prSet>
      <dgm:spPr/>
    </dgm:pt>
    <dgm:pt modelId="{8A638999-9AC4-5145-A2B4-7FC72D9A019F}" type="pres">
      <dgm:prSet presAssocID="{457777E6-613E-8F40-9686-40461CA1960C}" presName="hierChild4" presStyleCnt="0"/>
      <dgm:spPr/>
    </dgm:pt>
    <dgm:pt modelId="{4181DF73-9818-5649-9ECD-8428977DDCE3}" type="pres">
      <dgm:prSet presAssocID="{5CC31E7F-2729-9E4C-A663-2024FCB24D16}" presName="Name17" presStyleLbl="parChTrans1D3" presStyleIdx="6" presStyleCnt="12"/>
      <dgm:spPr/>
    </dgm:pt>
    <dgm:pt modelId="{9FFD20F2-B833-164E-9D56-30006EBCF7C7}" type="pres">
      <dgm:prSet presAssocID="{12045F82-5DFF-7B44-9688-661BC9E944BA}" presName="hierRoot3" presStyleCnt="0"/>
      <dgm:spPr/>
    </dgm:pt>
    <dgm:pt modelId="{60C98B61-A330-CF41-8B8D-FE6A8F6EE170}" type="pres">
      <dgm:prSet presAssocID="{12045F82-5DFF-7B44-9688-661BC9E944BA}" presName="composite3" presStyleCnt="0"/>
      <dgm:spPr/>
    </dgm:pt>
    <dgm:pt modelId="{8B504B9C-A51F-3E42-BD0B-070ECC7E0BB0}" type="pres">
      <dgm:prSet presAssocID="{12045F82-5DFF-7B44-9688-661BC9E944BA}" presName="background3" presStyleLbl="node3" presStyleIdx="6" presStyleCnt="12"/>
      <dgm:spPr/>
    </dgm:pt>
    <dgm:pt modelId="{73DA94F5-FC3C-984C-BFE3-15062D9EB8CC}" type="pres">
      <dgm:prSet presAssocID="{12045F82-5DFF-7B44-9688-661BC9E944BA}" presName="text3" presStyleLbl="fgAcc3" presStyleIdx="6" presStyleCnt="12" custScaleX="50633" custScaleY="797194">
        <dgm:presLayoutVars>
          <dgm:chPref val="3"/>
        </dgm:presLayoutVars>
      </dgm:prSet>
      <dgm:spPr/>
    </dgm:pt>
    <dgm:pt modelId="{4D44AF0D-AD6A-5445-A2A2-2EB362DB4985}" type="pres">
      <dgm:prSet presAssocID="{12045F82-5DFF-7B44-9688-661BC9E944BA}" presName="hierChild4" presStyleCnt="0"/>
      <dgm:spPr/>
    </dgm:pt>
    <dgm:pt modelId="{2F9467FE-AACB-EC44-9B21-566AFB0ED9E4}" type="pres">
      <dgm:prSet presAssocID="{B8CCD9AE-7C8F-6C4E-BFDD-BC8924CA5A28}" presName="Name17" presStyleLbl="parChTrans1D3" presStyleIdx="7" presStyleCnt="12"/>
      <dgm:spPr/>
    </dgm:pt>
    <dgm:pt modelId="{01179766-A631-C342-9DDF-050A40A0847A}" type="pres">
      <dgm:prSet presAssocID="{6DB37A70-B74F-CF47-99CD-A110F89D8949}" presName="hierRoot3" presStyleCnt="0"/>
      <dgm:spPr/>
    </dgm:pt>
    <dgm:pt modelId="{39064B10-191F-1148-9EE4-AD630348F9B7}" type="pres">
      <dgm:prSet presAssocID="{6DB37A70-B74F-CF47-99CD-A110F89D8949}" presName="composite3" presStyleCnt="0"/>
      <dgm:spPr/>
    </dgm:pt>
    <dgm:pt modelId="{EA468439-06B0-D543-80BB-C815AEE2A39A}" type="pres">
      <dgm:prSet presAssocID="{6DB37A70-B74F-CF47-99CD-A110F89D8949}" presName="background3" presStyleLbl="node3" presStyleIdx="7" presStyleCnt="12"/>
      <dgm:spPr/>
    </dgm:pt>
    <dgm:pt modelId="{1F99DA21-EC70-D445-AE44-6A25B8D94D90}" type="pres">
      <dgm:prSet presAssocID="{6DB37A70-B74F-CF47-99CD-A110F89D8949}" presName="text3" presStyleLbl="fgAcc3" presStyleIdx="7" presStyleCnt="12" custScaleX="50633" custScaleY="797194">
        <dgm:presLayoutVars>
          <dgm:chPref val="3"/>
        </dgm:presLayoutVars>
      </dgm:prSet>
      <dgm:spPr/>
    </dgm:pt>
    <dgm:pt modelId="{EA192E3E-7ADC-1D44-B095-14410C06DE83}" type="pres">
      <dgm:prSet presAssocID="{6DB37A70-B74F-CF47-99CD-A110F89D8949}" presName="hierChild4" presStyleCnt="0"/>
      <dgm:spPr/>
    </dgm:pt>
    <dgm:pt modelId="{96530015-D070-8D4B-B5D8-031BB5295963}" type="pres">
      <dgm:prSet presAssocID="{C6DC5D5C-8427-E54D-A5B4-658F2C121DC6}" presName="Name17" presStyleLbl="parChTrans1D3" presStyleIdx="8" presStyleCnt="12"/>
      <dgm:spPr/>
    </dgm:pt>
    <dgm:pt modelId="{E5FD2DAA-DB6D-E34D-810A-BD5C4D036FF4}" type="pres">
      <dgm:prSet presAssocID="{F264E7D3-C70A-7545-88D3-D51984BDFDEF}" presName="hierRoot3" presStyleCnt="0"/>
      <dgm:spPr/>
    </dgm:pt>
    <dgm:pt modelId="{9CF03BB1-22FB-CF40-A823-7A96506E9EEE}" type="pres">
      <dgm:prSet presAssocID="{F264E7D3-C70A-7545-88D3-D51984BDFDEF}" presName="composite3" presStyleCnt="0"/>
      <dgm:spPr/>
    </dgm:pt>
    <dgm:pt modelId="{F15A7A3B-9F4C-DB44-A05F-F31DF23B9733}" type="pres">
      <dgm:prSet presAssocID="{F264E7D3-C70A-7545-88D3-D51984BDFDEF}" presName="background3" presStyleLbl="node3" presStyleIdx="8" presStyleCnt="12"/>
      <dgm:spPr/>
    </dgm:pt>
    <dgm:pt modelId="{B233F3E4-BF89-FD43-B003-065D3E3058C0}" type="pres">
      <dgm:prSet presAssocID="{F264E7D3-C70A-7545-88D3-D51984BDFDEF}" presName="text3" presStyleLbl="fgAcc3" presStyleIdx="8" presStyleCnt="12" custScaleX="50633" custScaleY="797194">
        <dgm:presLayoutVars>
          <dgm:chPref val="3"/>
        </dgm:presLayoutVars>
      </dgm:prSet>
      <dgm:spPr/>
    </dgm:pt>
    <dgm:pt modelId="{D6048BC8-F8E9-BA43-AE8E-41F397F5BD38}" type="pres">
      <dgm:prSet presAssocID="{F264E7D3-C70A-7545-88D3-D51984BDFDEF}" presName="hierChild4" presStyleCnt="0"/>
      <dgm:spPr/>
    </dgm:pt>
    <dgm:pt modelId="{9F1DFC9A-107B-6D4B-B7B5-930BA679CB05}" type="pres">
      <dgm:prSet presAssocID="{0797340A-9BBD-D647-9F44-5AF47B6EBA8C}" presName="Name17" presStyleLbl="parChTrans1D3" presStyleIdx="9" presStyleCnt="12"/>
      <dgm:spPr/>
    </dgm:pt>
    <dgm:pt modelId="{4BA29624-F33A-6949-B604-11A466E7AF44}" type="pres">
      <dgm:prSet presAssocID="{11A2A501-97D8-9C42-AE3A-646A20D6913B}" presName="hierRoot3" presStyleCnt="0"/>
      <dgm:spPr/>
    </dgm:pt>
    <dgm:pt modelId="{D0E2A769-DF25-E24C-BB6D-4E408B8D6CE6}" type="pres">
      <dgm:prSet presAssocID="{11A2A501-97D8-9C42-AE3A-646A20D6913B}" presName="composite3" presStyleCnt="0"/>
      <dgm:spPr/>
    </dgm:pt>
    <dgm:pt modelId="{E94FB81C-59CB-8B49-AFDD-CEA5F49CAA70}" type="pres">
      <dgm:prSet presAssocID="{11A2A501-97D8-9C42-AE3A-646A20D6913B}" presName="background3" presStyleLbl="node3" presStyleIdx="9" presStyleCnt="12"/>
      <dgm:spPr/>
    </dgm:pt>
    <dgm:pt modelId="{80EA354C-808D-B948-925F-85E0E89815A6}" type="pres">
      <dgm:prSet presAssocID="{11A2A501-97D8-9C42-AE3A-646A20D6913B}" presName="text3" presStyleLbl="fgAcc3" presStyleIdx="9" presStyleCnt="12" custScaleX="50633" custScaleY="795744">
        <dgm:presLayoutVars>
          <dgm:chPref val="3"/>
        </dgm:presLayoutVars>
      </dgm:prSet>
      <dgm:spPr/>
    </dgm:pt>
    <dgm:pt modelId="{4F89A4BE-E9D8-6A48-881C-FD940E0636BE}" type="pres">
      <dgm:prSet presAssocID="{11A2A501-97D8-9C42-AE3A-646A20D6913B}" presName="hierChild4" presStyleCnt="0"/>
      <dgm:spPr/>
    </dgm:pt>
    <dgm:pt modelId="{58DC6B18-34AB-EE42-9AA5-D91192E6CCC6}" type="pres">
      <dgm:prSet presAssocID="{4EA4BE35-27FD-B448-83AC-92ABAB4420B6}" presName="Name10" presStyleLbl="parChTrans1D2" presStyleIdx="3" presStyleCnt="5"/>
      <dgm:spPr/>
    </dgm:pt>
    <dgm:pt modelId="{0A9DB254-C93B-3C40-BD11-1C59D511E3CF}" type="pres">
      <dgm:prSet presAssocID="{41177EDE-B70A-3547-BDAB-2E738C7EC8EF}" presName="hierRoot2" presStyleCnt="0"/>
      <dgm:spPr/>
    </dgm:pt>
    <dgm:pt modelId="{88AD060F-24A8-3542-84FA-E06BC38B85B1}" type="pres">
      <dgm:prSet presAssocID="{41177EDE-B70A-3547-BDAB-2E738C7EC8EF}" presName="composite2" presStyleCnt="0"/>
      <dgm:spPr/>
    </dgm:pt>
    <dgm:pt modelId="{031A7FD7-7154-EF40-902F-DBC29542820B}" type="pres">
      <dgm:prSet presAssocID="{41177EDE-B70A-3547-BDAB-2E738C7EC8EF}" presName="background2" presStyleLbl="node2" presStyleIdx="3" presStyleCnt="5"/>
      <dgm:spPr/>
    </dgm:pt>
    <dgm:pt modelId="{ABF3F6C4-6DA8-5E41-A0F3-01B96F3D97C4}" type="pres">
      <dgm:prSet presAssocID="{41177EDE-B70A-3547-BDAB-2E738C7EC8EF}" presName="text2" presStyleLbl="fgAcc2" presStyleIdx="3" presStyleCnt="5" custScaleX="291033" custScaleY="199344">
        <dgm:presLayoutVars>
          <dgm:chPref val="3"/>
        </dgm:presLayoutVars>
      </dgm:prSet>
      <dgm:spPr/>
    </dgm:pt>
    <dgm:pt modelId="{A086E805-0B0D-8E48-AA16-91C730683F11}" type="pres">
      <dgm:prSet presAssocID="{41177EDE-B70A-3547-BDAB-2E738C7EC8EF}" presName="hierChild3" presStyleCnt="0"/>
      <dgm:spPr/>
    </dgm:pt>
    <dgm:pt modelId="{D224F409-ACCB-D14A-A575-C6B57CEA18C5}" type="pres">
      <dgm:prSet presAssocID="{BB9612A9-0F2F-9E42-82FC-8C8B81989581}" presName="Name17" presStyleLbl="parChTrans1D3" presStyleIdx="10" presStyleCnt="12"/>
      <dgm:spPr/>
    </dgm:pt>
    <dgm:pt modelId="{A072EB52-AFD0-D649-9845-A2F05E6473FE}" type="pres">
      <dgm:prSet presAssocID="{F9FD1389-719A-9747-9C13-81C93A0EC148}" presName="hierRoot3" presStyleCnt="0"/>
      <dgm:spPr/>
    </dgm:pt>
    <dgm:pt modelId="{D9541975-159C-B04F-A46B-EB06958D3E8B}" type="pres">
      <dgm:prSet presAssocID="{F9FD1389-719A-9747-9C13-81C93A0EC148}" presName="composite3" presStyleCnt="0"/>
      <dgm:spPr/>
    </dgm:pt>
    <dgm:pt modelId="{3B8A1C20-7DA2-BD4A-915E-5FA8FC92977F}" type="pres">
      <dgm:prSet presAssocID="{F9FD1389-719A-9747-9C13-81C93A0EC148}" presName="background3" presStyleLbl="node3" presStyleIdx="10" presStyleCnt="12"/>
      <dgm:spPr/>
    </dgm:pt>
    <dgm:pt modelId="{C556FF8C-4DA4-0B44-8C2C-F84AAC019CCD}" type="pres">
      <dgm:prSet presAssocID="{F9FD1389-719A-9747-9C13-81C93A0EC148}" presName="text3" presStyleLbl="fgAcc3" presStyleIdx="10" presStyleCnt="12" custScaleX="50633" custScaleY="797193">
        <dgm:presLayoutVars>
          <dgm:chPref val="3"/>
        </dgm:presLayoutVars>
      </dgm:prSet>
      <dgm:spPr/>
    </dgm:pt>
    <dgm:pt modelId="{398A6F81-3711-3F48-9634-E164355BCCCF}" type="pres">
      <dgm:prSet presAssocID="{F9FD1389-719A-9747-9C13-81C93A0EC148}" presName="hierChild4" presStyleCnt="0"/>
      <dgm:spPr/>
    </dgm:pt>
    <dgm:pt modelId="{B5ECE1F4-4BD2-F84F-BF2F-4F28F783FFE9}" type="pres">
      <dgm:prSet presAssocID="{E2F8E8DD-E368-714D-A09A-B5D1BDD3C23F}" presName="Name17" presStyleLbl="parChTrans1D3" presStyleIdx="11" presStyleCnt="12"/>
      <dgm:spPr/>
    </dgm:pt>
    <dgm:pt modelId="{37AA840A-E150-4D4C-B6F8-C833AD9DEF68}" type="pres">
      <dgm:prSet presAssocID="{C94BB878-70D0-674B-9681-156F882F9435}" presName="hierRoot3" presStyleCnt="0"/>
      <dgm:spPr/>
    </dgm:pt>
    <dgm:pt modelId="{37E8D0E1-2BE3-BD43-A961-96E19F08BF71}" type="pres">
      <dgm:prSet presAssocID="{C94BB878-70D0-674B-9681-156F882F9435}" presName="composite3" presStyleCnt="0"/>
      <dgm:spPr/>
    </dgm:pt>
    <dgm:pt modelId="{E24174EE-0646-6043-B472-1602FD6C8805}" type="pres">
      <dgm:prSet presAssocID="{C94BB878-70D0-674B-9681-156F882F9435}" presName="background3" presStyleLbl="node3" presStyleIdx="11" presStyleCnt="12"/>
      <dgm:spPr/>
    </dgm:pt>
    <dgm:pt modelId="{846D8D7B-D471-AD43-9DF7-DBC6627251BF}" type="pres">
      <dgm:prSet presAssocID="{C94BB878-70D0-674B-9681-156F882F9435}" presName="text3" presStyleLbl="fgAcc3" presStyleIdx="11" presStyleCnt="12" custScaleX="50633" custScaleY="795718">
        <dgm:presLayoutVars>
          <dgm:chPref val="3"/>
        </dgm:presLayoutVars>
      </dgm:prSet>
      <dgm:spPr/>
    </dgm:pt>
    <dgm:pt modelId="{48979A09-5865-0943-96DC-0F7A08857939}" type="pres">
      <dgm:prSet presAssocID="{C94BB878-70D0-674B-9681-156F882F9435}" presName="hierChild4" presStyleCnt="0"/>
      <dgm:spPr/>
    </dgm:pt>
    <dgm:pt modelId="{0B60F96D-E556-DE4D-B4B3-0DC5D9A5C4BC}" type="pres">
      <dgm:prSet presAssocID="{E5FB3C1D-5F55-FD4A-A8C7-2BAE6AC0E2D3}" presName="Name10" presStyleLbl="parChTrans1D2" presStyleIdx="4" presStyleCnt="5"/>
      <dgm:spPr/>
    </dgm:pt>
    <dgm:pt modelId="{210C257F-6D33-6A45-96AA-946DBA419594}" type="pres">
      <dgm:prSet presAssocID="{9E80963D-EF6E-9D48-B664-4A649FAFBC46}" presName="hierRoot2" presStyleCnt="0"/>
      <dgm:spPr/>
    </dgm:pt>
    <dgm:pt modelId="{7E368E60-7C82-334D-904D-940A582AFC1A}" type="pres">
      <dgm:prSet presAssocID="{9E80963D-EF6E-9D48-B664-4A649FAFBC46}" presName="composite2" presStyleCnt="0"/>
      <dgm:spPr/>
    </dgm:pt>
    <dgm:pt modelId="{E00FC2BB-3FAF-3B42-9134-485794D616A0}" type="pres">
      <dgm:prSet presAssocID="{9E80963D-EF6E-9D48-B664-4A649FAFBC46}" presName="background2" presStyleLbl="node2" presStyleIdx="4" presStyleCnt="5"/>
      <dgm:spPr/>
    </dgm:pt>
    <dgm:pt modelId="{D57CD130-E06A-9F43-B87F-F355610AF5D4}" type="pres">
      <dgm:prSet presAssocID="{9E80963D-EF6E-9D48-B664-4A649FAFBC46}" presName="text2" presStyleLbl="fgAcc2" presStyleIdx="4" presStyleCnt="5" custScaleX="290127" custScaleY="199344">
        <dgm:presLayoutVars>
          <dgm:chPref val="3"/>
        </dgm:presLayoutVars>
      </dgm:prSet>
      <dgm:spPr/>
    </dgm:pt>
    <dgm:pt modelId="{9BC1E8B4-D2B4-2B4A-95C5-C92663F1686A}" type="pres">
      <dgm:prSet presAssocID="{9E80963D-EF6E-9D48-B664-4A649FAFBC46}" presName="hierChild3" presStyleCnt="0"/>
      <dgm:spPr/>
    </dgm:pt>
  </dgm:ptLst>
  <dgm:cxnLst>
    <dgm:cxn modelId="{8DDE6C00-FD2D-A940-922A-520759E33781}" type="presOf" srcId="{9E80963D-EF6E-9D48-B664-4A649FAFBC46}" destId="{D57CD130-E06A-9F43-B87F-F355610AF5D4}" srcOrd="0" destOrd="0" presId="urn:microsoft.com/office/officeart/2005/8/layout/hierarchy1"/>
    <dgm:cxn modelId="{69897809-AA03-644D-977C-15021DE60E2B}" type="presOf" srcId="{C94BB878-70D0-674B-9681-156F882F9435}" destId="{846D8D7B-D471-AD43-9DF7-DBC6627251BF}" srcOrd="0" destOrd="0" presId="urn:microsoft.com/office/officeart/2005/8/layout/hierarchy1"/>
    <dgm:cxn modelId="{1E95570D-F72D-DE45-B7CD-A6C22F638ED0}" srcId="{C0FC0D13-FCE0-4345-8EFE-256DDFA7697E}" destId="{14CE0700-1009-E24B-8998-1E1BE85F0BDC}" srcOrd="2" destOrd="0" parTransId="{0D74CDC0-D6E7-6A48-92FC-3B1034C113E2}" sibTransId="{C77B3BB5-389F-2341-90DF-EBC16787C4EA}"/>
    <dgm:cxn modelId="{DFBD4B12-A0A5-4D43-B8D1-C0903E4BBED8}" type="presOf" srcId="{0D74CDC0-D6E7-6A48-92FC-3B1034C113E2}" destId="{2004F5EE-4C4B-5540-B1AF-DAF5F24643FF}" srcOrd="0" destOrd="0" presId="urn:microsoft.com/office/officeart/2005/8/layout/hierarchy1"/>
    <dgm:cxn modelId="{49699812-E103-9245-ACB8-1BB59EC86B39}" type="presOf" srcId="{41177EDE-B70A-3547-BDAB-2E738C7EC8EF}" destId="{ABF3F6C4-6DA8-5E41-A0F3-01B96F3D97C4}" srcOrd="0" destOrd="0" presId="urn:microsoft.com/office/officeart/2005/8/layout/hierarchy1"/>
    <dgm:cxn modelId="{7D2AD815-6F7D-3346-9B24-27BCF263DA40}" type="presOf" srcId="{811622C3-1E55-F748-AFB6-969115F0B4EC}" destId="{6CDFEE67-3C3D-1D4E-BE6E-BDD9E63C43B6}" srcOrd="0" destOrd="0" presId="urn:microsoft.com/office/officeart/2005/8/layout/hierarchy1"/>
    <dgm:cxn modelId="{655B8F30-66E7-3F43-BB25-FF635BD256A3}" type="presOf" srcId="{E75ECAB0-D502-7840-9117-74A4D8396E00}" destId="{F2864EAB-1576-7D4A-9AEB-8F00433C1A24}" srcOrd="0" destOrd="0" presId="urn:microsoft.com/office/officeart/2005/8/layout/hierarchy1"/>
    <dgm:cxn modelId="{08292944-A15A-EF45-AD5C-021E7591E304}" type="presOf" srcId="{C0FC0D13-FCE0-4345-8EFE-256DDFA7697E}" destId="{2AA79B92-DF85-3C41-B364-3D88A71D35EB}" srcOrd="0" destOrd="0" presId="urn:microsoft.com/office/officeart/2005/8/layout/hierarchy1"/>
    <dgm:cxn modelId="{C81FCF46-B1D0-C141-A0D5-B0270E79B0AF}" srcId="{C0FC0D13-FCE0-4345-8EFE-256DDFA7697E}" destId="{8C37442B-7BFE-A145-B243-2D2B0878EED6}" srcOrd="0" destOrd="0" parTransId="{D7E9D169-7C80-B44B-B07E-0B255517F9CB}" sibTransId="{7196D1CD-C458-BA47-9DD4-1B728F23AE25}"/>
    <dgm:cxn modelId="{433CBE47-0195-0646-85C8-264ACD62CD21}" type="presOf" srcId="{0797340A-9BBD-D647-9F44-5AF47B6EBA8C}" destId="{9F1DFC9A-107B-6D4B-B7B5-930BA679CB05}" srcOrd="0" destOrd="0" presId="urn:microsoft.com/office/officeart/2005/8/layout/hierarchy1"/>
    <dgm:cxn modelId="{2DEA2649-7A58-2F40-8917-B6FD876270A3}" srcId="{41177EDE-B70A-3547-BDAB-2E738C7EC8EF}" destId="{C94BB878-70D0-674B-9681-156F882F9435}" srcOrd="1" destOrd="0" parTransId="{E2F8E8DD-E368-714D-A09A-B5D1BDD3C23F}" sibTransId="{9DA6FDF0-94E9-FB41-B98E-5628FE87C34D}"/>
    <dgm:cxn modelId="{18963B4B-4772-FB46-AFE7-0848B158B016}" type="presOf" srcId="{F264E7D3-C70A-7545-88D3-D51984BDFDEF}" destId="{B233F3E4-BF89-FD43-B003-065D3E3058C0}" srcOrd="0" destOrd="0" presId="urn:microsoft.com/office/officeart/2005/8/layout/hierarchy1"/>
    <dgm:cxn modelId="{ED7F2A50-3D8E-C44D-978A-EA274B258BBE}" type="presOf" srcId="{8BBF78DC-893B-3240-8646-29CE9678F606}" destId="{70FC9E3D-1FFB-1A47-8649-8F51315A47D0}" srcOrd="0" destOrd="0" presId="urn:microsoft.com/office/officeart/2005/8/layout/hierarchy1"/>
    <dgm:cxn modelId="{C3148B51-A3F7-BD42-B84D-29E331B4A6B5}" type="presOf" srcId="{2A0A19EC-336D-324E-BE9D-291549053ED4}" destId="{CB20F247-391A-D04B-B268-BCE0045FBE82}" srcOrd="0" destOrd="0" presId="urn:microsoft.com/office/officeart/2005/8/layout/hierarchy1"/>
    <dgm:cxn modelId="{B990DE56-8665-0E40-B40E-09F8EAA50039}" srcId="{8C37442B-7BFE-A145-B243-2D2B0878EED6}" destId="{B5768C65-8305-4F41-AF91-5EB73C703362}" srcOrd="0" destOrd="0" parTransId="{A5B5CFAE-5DCF-904F-A4A5-C7EEB8BCBEE9}" sibTransId="{765F789E-C3C9-1047-B5C9-7EDA60B67BB6}"/>
    <dgm:cxn modelId="{1A368558-322C-E74D-BEEA-AD8740B287E9}" type="presOf" srcId="{C6DC5D5C-8427-E54D-A5B4-658F2C121DC6}" destId="{96530015-D070-8D4B-B5D8-031BB5295963}" srcOrd="0" destOrd="0" presId="urn:microsoft.com/office/officeart/2005/8/layout/hierarchy1"/>
    <dgm:cxn modelId="{4774C05A-A8B8-2E4F-BC13-B8A374E64DEB}" type="presOf" srcId="{D7E9D169-7C80-B44B-B07E-0B255517F9CB}" destId="{E704297F-94E7-F345-A3FB-339AC9F6864A}" srcOrd="0" destOrd="0" presId="urn:microsoft.com/office/officeart/2005/8/layout/hierarchy1"/>
    <dgm:cxn modelId="{3FB3B75B-49F4-124D-8C16-E5D74B33B2E2}" srcId="{C0FC0D13-FCE0-4345-8EFE-256DDFA7697E}" destId="{DC8CCC77-5608-1647-B4D1-E77CD46D4A19}" srcOrd="1" destOrd="0" parTransId="{80177B77-BFBE-0B4C-B256-F71C28E0DE77}" sibTransId="{D507C3B9-C22C-854E-81F7-D4030D6A1B90}"/>
    <dgm:cxn modelId="{137B345E-8241-5047-B706-5BE4A34C1DF0}" type="presOf" srcId="{F9FD1389-719A-9747-9C13-81C93A0EC148}" destId="{C556FF8C-4DA4-0B44-8C2C-F84AAC019CCD}" srcOrd="0" destOrd="0" presId="urn:microsoft.com/office/officeart/2005/8/layout/hierarchy1"/>
    <dgm:cxn modelId="{B0C12963-79DA-8F42-BA01-54E519EFCE0C}" srcId="{C0FC0D13-FCE0-4345-8EFE-256DDFA7697E}" destId="{41177EDE-B70A-3547-BDAB-2E738C7EC8EF}" srcOrd="3" destOrd="0" parTransId="{4EA4BE35-27FD-B448-83AC-92ABAB4420B6}" sibTransId="{C1ED6A1B-B869-2642-B7C3-3CF3E76A6534}"/>
    <dgm:cxn modelId="{14A77564-A790-A64F-ACD5-AFA5A6191987}" type="presOf" srcId="{6DB37A70-B74F-CF47-99CD-A110F89D8949}" destId="{1F99DA21-EC70-D445-AE44-6A25B8D94D90}" srcOrd="0" destOrd="0" presId="urn:microsoft.com/office/officeart/2005/8/layout/hierarchy1"/>
    <dgm:cxn modelId="{B798A369-666C-624C-937F-F42EE39FB43C}" type="presOf" srcId="{A03D1686-C8F5-5D4E-99F1-AE28D527D503}" destId="{714B0DAB-56E4-2746-9052-7835DF3878A5}" srcOrd="0" destOrd="0" presId="urn:microsoft.com/office/officeart/2005/8/layout/hierarchy1"/>
    <dgm:cxn modelId="{9CD68570-6DE5-C84E-8D5D-BD3802791935}" type="presOf" srcId="{B8CCD9AE-7C8F-6C4E-BFDD-BC8924CA5A28}" destId="{2F9467FE-AACB-EC44-9B21-566AFB0ED9E4}" srcOrd="0" destOrd="0" presId="urn:microsoft.com/office/officeart/2005/8/layout/hierarchy1"/>
    <dgm:cxn modelId="{19F5E976-137F-924E-8CA3-82C9DE35F81A}" type="presOf" srcId="{E2F8E8DD-E368-714D-A09A-B5D1BDD3C23F}" destId="{B5ECE1F4-4BD2-F84F-BF2F-4F28F783FFE9}" srcOrd="0" destOrd="0" presId="urn:microsoft.com/office/officeart/2005/8/layout/hierarchy1"/>
    <dgm:cxn modelId="{CD3DB482-8F74-654D-BA70-3C1766925660}" srcId="{C0FC0D13-FCE0-4345-8EFE-256DDFA7697E}" destId="{9E80963D-EF6E-9D48-B664-4A649FAFBC46}" srcOrd="4" destOrd="0" parTransId="{E5FB3C1D-5F55-FD4A-A8C7-2BAE6AC0E2D3}" sibTransId="{35C6AD1B-1238-314D-AEA5-8B53D8B2E64F}"/>
    <dgm:cxn modelId="{495AC785-8D36-094E-82B7-8EBD7CD789E9}" srcId="{8BBF78DC-893B-3240-8646-29CE9678F606}" destId="{C0FC0D13-FCE0-4345-8EFE-256DDFA7697E}" srcOrd="0" destOrd="0" parTransId="{B1BE759B-9162-8C40-B60F-4ED578AFF675}" sibTransId="{9B58AD6F-CD35-0644-AB2E-EEEA12EBEAE9}"/>
    <dgm:cxn modelId="{70190889-BD3D-844D-B64B-7784AB9A722A}" srcId="{DC8CCC77-5608-1647-B4D1-E77CD46D4A19}" destId="{2A0A19EC-336D-324E-BE9D-291549053ED4}" srcOrd="0" destOrd="0" parTransId="{811622C3-1E55-F748-AFB6-969115F0B4EC}" sibTransId="{24AD31D3-C693-CF44-B2A4-CB9E96F113BC}"/>
    <dgm:cxn modelId="{9CAAB38E-B30E-3942-834F-917BC02A695D}" type="presOf" srcId="{8C37442B-7BFE-A145-B243-2D2B0878EED6}" destId="{77E0E6CF-AB4B-BA47-A04B-23D2F0098658}" srcOrd="0" destOrd="0" presId="urn:microsoft.com/office/officeart/2005/8/layout/hierarchy1"/>
    <dgm:cxn modelId="{50D30699-B2F2-9548-8EF3-7E3DD70C8EF9}" type="presOf" srcId="{4B78698A-1A71-EE48-A6A4-B884E077CAD2}" destId="{9490A84E-9FBF-074E-9707-D81FDB934677}" srcOrd="0" destOrd="0" presId="urn:microsoft.com/office/officeart/2005/8/layout/hierarchy1"/>
    <dgm:cxn modelId="{FA1E2C99-95B5-8B45-B2CE-D4CEC5A07B21}" type="presOf" srcId="{C38DA2AD-5F79-AE42-847B-E6F589AA97A6}" destId="{35100161-BCE3-9947-B369-038922946291}" srcOrd="0" destOrd="0" presId="urn:microsoft.com/office/officeart/2005/8/layout/hierarchy1"/>
    <dgm:cxn modelId="{511EA499-0BFA-F247-8C4B-A295363249C2}" srcId="{8C37442B-7BFE-A145-B243-2D2B0878EED6}" destId="{2379FC14-839D-7942-BF54-E1D75FD37BB5}" srcOrd="1" destOrd="0" parTransId="{3F4E9D00-8AE9-1345-A35A-5BCC1C2AD4B4}" sibTransId="{C49BDDEB-53A2-6142-A402-3D573F75F4B8}"/>
    <dgm:cxn modelId="{EB1C2D9D-94C0-FC46-88B7-9F91B010B3BE}" srcId="{DC8CCC77-5608-1647-B4D1-E77CD46D4A19}" destId="{C38DA2AD-5F79-AE42-847B-E6F589AA97A6}" srcOrd="1" destOrd="0" parTransId="{4B78698A-1A71-EE48-A6A4-B884E077CAD2}" sibTransId="{296F18CC-79E5-3144-AFE6-167488F99FE1}"/>
    <dgm:cxn modelId="{10A54CA3-1F13-6840-BE53-B18A433DAF12}" type="presOf" srcId="{80177B77-BFBE-0B4C-B256-F71C28E0DE77}" destId="{BE2A7A25-6171-E440-AE5F-21E084789A44}" srcOrd="0" destOrd="0" presId="urn:microsoft.com/office/officeart/2005/8/layout/hierarchy1"/>
    <dgm:cxn modelId="{0C70CCA8-4EC6-7A4B-BAA8-265214CFDF25}" srcId="{14CE0700-1009-E24B-8998-1E1BE85F0BDC}" destId="{11A2A501-97D8-9C42-AE3A-646A20D6913B}" srcOrd="4" destOrd="0" parTransId="{0797340A-9BBD-D647-9F44-5AF47B6EBA8C}" sibTransId="{97A4FF93-09A5-A34B-BED1-4856C304ACE7}"/>
    <dgm:cxn modelId="{3E14C4AC-AD27-104C-9505-245E681D76E1}" type="presOf" srcId="{BB9612A9-0F2F-9E42-82FC-8C8B81989581}" destId="{D224F409-ACCB-D14A-A575-C6B57CEA18C5}" srcOrd="0" destOrd="0" presId="urn:microsoft.com/office/officeart/2005/8/layout/hierarchy1"/>
    <dgm:cxn modelId="{F6D9B3AE-8DF6-A34F-A7AC-F167E2F55E00}" type="presOf" srcId="{12045F82-5DFF-7B44-9688-661BC9E944BA}" destId="{73DA94F5-FC3C-984C-BFE3-15062D9EB8CC}" srcOrd="0" destOrd="0" presId="urn:microsoft.com/office/officeart/2005/8/layout/hierarchy1"/>
    <dgm:cxn modelId="{BBF8D7B1-E98D-0543-84A8-8D4EB0F9D62C}" type="presOf" srcId="{4EA4BE35-27FD-B448-83AC-92ABAB4420B6}" destId="{58DC6B18-34AB-EE42-9AA5-D91192E6CCC6}" srcOrd="0" destOrd="0" presId="urn:microsoft.com/office/officeart/2005/8/layout/hierarchy1"/>
    <dgm:cxn modelId="{88D164BD-F267-404D-A478-E26C3FB9D0BB}" srcId="{14CE0700-1009-E24B-8998-1E1BE85F0BDC}" destId="{12045F82-5DFF-7B44-9688-661BC9E944BA}" srcOrd="1" destOrd="0" parTransId="{5CC31E7F-2729-9E4C-A663-2024FCB24D16}" sibTransId="{28597439-BD4F-6C4F-8B44-02A57FD040F1}"/>
    <dgm:cxn modelId="{97C4D5C5-6DBB-1341-8396-30310909C5FA}" srcId="{14CE0700-1009-E24B-8998-1E1BE85F0BDC}" destId="{F264E7D3-C70A-7545-88D3-D51984BDFDEF}" srcOrd="3" destOrd="0" parTransId="{C6DC5D5C-8427-E54D-A5B4-658F2C121DC6}" sibTransId="{A348145B-34B6-5A4F-B902-955C6F0D08BB}"/>
    <dgm:cxn modelId="{B93A68C6-8150-AF43-91A7-828AB133EABA}" type="presOf" srcId="{A5B5CFAE-5DCF-904F-A4A5-C7EEB8BCBEE9}" destId="{CC23160E-54C8-6D4C-826A-56365040A7B4}" srcOrd="0" destOrd="0" presId="urn:microsoft.com/office/officeart/2005/8/layout/hierarchy1"/>
    <dgm:cxn modelId="{1FCEFEC6-A4E1-0D42-B8C4-EB78B61D8A70}" type="presOf" srcId="{B5768C65-8305-4F41-AF91-5EB73C703362}" destId="{1210EA44-8EAD-4345-B23F-0922C4789AB9}" srcOrd="0" destOrd="0" presId="urn:microsoft.com/office/officeart/2005/8/layout/hierarchy1"/>
    <dgm:cxn modelId="{6E0B9ECA-1BD4-584B-92C1-61958C3C7839}" type="presOf" srcId="{457777E6-613E-8F40-9686-40461CA1960C}" destId="{B1A48346-FA01-4940-9482-4E2834E9D02F}" srcOrd="0" destOrd="0" presId="urn:microsoft.com/office/officeart/2005/8/layout/hierarchy1"/>
    <dgm:cxn modelId="{2FBD94CE-1A99-3D4C-AB2A-3F1813BF78DC}" srcId="{41177EDE-B70A-3547-BDAB-2E738C7EC8EF}" destId="{F9FD1389-719A-9747-9C13-81C93A0EC148}" srcOrd="0" destOrd="0" parTransId="{BB9612A9-0F2F-9E42-82FC-8C8B81989581}" sibTransId="{83B46A61-55B0-584D-8B03-9561A8B7C4CA}"/>
    <dgm:cxn modelId="{73FCCFCE-1822-0948-A355-DC0149A701FE}" type="presOf" srcId="{14CE0700-1009-E24B-8998-1E1BE85F0BDC}" destId="{C37875C5-DDBF-C440-B972-131011E4721E}" srcOrd="0" destOrd="0" presId="urn:microsoft.com/office/officeart/2005/8/layout/hierarchy1"/>
    <dgm:cxn modelId="{DD0F14D6-65D5-5D44-900C-EE6A3DCF6038}" type="presOf" srcId="{5CC31E7F-2729-9E4C-A663-2024FCB24D16}" destId="{4181DF73-9818-5649-9ECD-8428977DDCE3}" srcOrd="0" destOrd="0" presId="urn:microsoft.com/office/officeart/2005/8/layout/hierarchy1"/>
    <dgm:cxn modelId="{869A56DF-F3C5-BD4E-AB8B-ACE46A1388F0}" type="presOf" srcId="{11A2A501-97D8-9C42-AE3A-646A20D6913B}" destId="{80EA354C-808D-B948-925F-85E0E89815A6}" srcOrd="0" destOrd="0" presId="urn:microsoft.com/office/officeart/2005/8/layout/hierarchy1"/>
    <dgm:cxn modelId="{2A1B6FE2-2B19-6C45-B014-FA0989E20934}" type="presOf" srcId="{E5FB3C1D-5F55-FD4A-A8C7-2BAE6AC0E2D3}" destId="{0B60F96D-E556-DE4D-B4B3-0DC5D9A5C4BC}" srcOrd="0" destOrd="0" presId="urn:microsoft.com/office/officeart/2005/8/layout/hierarchy1"/>
    <dgm:cxn modelId="{AF312FE4-5F66-6B4E-B571-A76EE714F743}" srcId="{DC8CCC77-5608-1647-B4D1-E77CD46D4A19}" destId="{6FA08A44-18DB-4840-ABD2-07D3FEFF6CA6}" srcOrd="2" destOrd="0" parTransId="{E75ECAB0-D502-7840-9117-74A4D8396E00}" sibTransId="{2AC5200A-12FA-654D-B1A3-675F6666F9ED}"/>
    <dgm:cxn modelId="{7FD5D5E4-1E53-BD49-AF92-02B1707528FB}" type="presOf" srcId="{6FA08A44-18DB-4840-ABD2-07D3FEFF6CA6}" destId="{B25B7611-CCAF-DF4A-A5EE-5737AEBDE8B6}" srcOrd="0" destOrd="0" presId="urn:microsoft.com/office/officeart/2005/8/layout/hierarchy1"/>
    <dgm:cxn modelId="{24D2F4E5-2276-6543-AB0C-1293CFD7678C}" type="presOf" srcId="{2379FC14-839D-7942-BF54-E1D75FD37BB5}" destId="{9DCCD629-62AF-034E-9C62-0A952C0333DD}" srcOrd="0" destOrd="0" presId="urn:microsoft.com/office/officeart/2005/8/layout/hierarchy1"/>
    <dgm:cxn modelId="{44652AE6-957A-0C41-88CF-7BD7649F41C2}" type="presOf" srcId="{DC8CCC77-5608-1647-B4D1-E77CD46D4A19}" destId="{598B47E2-BCC8-5A46-A552-09E9F4A43A67}" srcOrd="0" destOrd="0" presId="urn:microsoft.com/office/officeart/2005/8/layout/hierarchy1"/>
    <dgm:cxn modelId="{4E6040F1-3D31-EE42-A51C-DF39E6BBB0EC}" type="presOf" srcId="{3F4E9D00-8AE9-1345-A35A-5BCC1C2AD4B4}" destId="{25FFBABD-54C1-EF44-8CE9-4A80D0569053}" srcOrd="0" destOrd="0" presId="urn:microsoft.com/office/officeart/2005/8/layout/hierarchy1"/>
    <dgm:cxn modelId="{8118DFF6-87FD-7048-9803-38DBC4E8380E}" srcId="{14CE0700-1009-E24B-8998-1E1BE85F0BDC}" destId="{457777E6-613E-8F40-9686-40461CA1960C}" srcOrd="0" destOrd="0" parTransId="{A03D1686-C8F5-5D4E-99F1-AE28D527D503}" sibTransId="{347EC7F1-2CE9-7447-AFD2-19FD6A73CA74}"/>
    <dgm:cxn modelId="{88203FF9-5515-A944-84CC-1C18BDFC19D3}" srcId="{14CE0700-1009-E24B-8998-1E1BE85F0BDC}" destId="{6DB37A70-B74F-CF47-99CD-A110F89D8949}" srcOrd="2" destOrd="0" parTransId="{B8CCD9AE-7C8F-6C4E-BFDD-BC8924CA5A28}" sibTransId="{2B20BB59-6BFF-9D41-B27E-EDED979556EF}"/>
    <dgm:cxn modelId="{99957C58-4781-2F4A-8563-CC0DBFFA7995}" type="presParOf" srcId="{70FC9E3D-1FFB-1A47-8649-8F51315A47D0}" destId="{3F562F59-2138-8D43-914A-4FA989900BD7}" srcOrd="0" destOrd="0" presId="urn:microsoft.com/office/officeart/2005/8/layout/hierarchy1"/>
    <dgm:cxn modelId="{BC2BFAD7-F250-1447-AB49-CDC114285AA2}" type="presParOf" srcId="{3F562F59-2138-8D43-914A-4FA989900BD7}" destId="{C6690978-ACE3-1543-AED1-8A1F0C518DCD}" srcOrd="0" destOrd="0" presId="urn:microsoft.com/office/officeart/2005/8/layout/hierarchy1"/>
    <dgm:cxn modelId="{03BA9CFB-0342-4340-B346-391AF6BD8EF2}" type="presParOf" srcId="{C6690978-ACE3-1543-AED1-8A1F0C518DCD}" destId="{08BE4E45-2637-534D-B5DB-558EB195D005}" srcOrd="0" destOrd="0" presId="urn:microsoft.com/office/officeart/2005/8/layout/hierarchy1"/>
    <dgm:cxn modelId="{DB905655-F5FA-AC4F-8FB7-07647477EA79}" type="presParOf" srcId="{C6690978-ACE3-1543-AED1-8A1F0C518DCD}" destId="{2AA79B92-DF85-3C41-B364-3D88A71D35EB}" srcOrd="1" destOrd="0" presId="urn:microsoft.com/office/officeart/2005/8/layout/hierarchy1"/>
    <dgm:cxn modelId="{E84A0CCE-CE48-EA4D-9255-47E8881404DE}" type="presParOf" srcId="{3F562F59-2138-8D43-914A-4FA989900BD7}" destId="{131F3863-14CE-624D-BDCC-072E6967F960}" srcOrd="1" destOrd="0" presId="urn:microsoft.com/office/officeart/2005/8/layout/hierarchy1"/>
    <dgm:cxn modelId="{C4C6F71A-5302-414A-B395-0612D516A978}" type="presParOf" srcId="{131F3863-14CE-624D-BDCC-072E6967F960}" destId="{E704297F-94E7-F345-A3FB-339AC9F6864A}" srcOrd="0" destOrd="0" presId="urn:microsoft.com/office/officeart/2005/8/layout/hierarchy1"/>
    <dgm:cxn modelId="{D765BAEC-1565-6145-8152-1C83448C57C6}" type="presParOf" srcId="{131F3863-14CE-624D-BDCC-072E6967F960}" destId="{8AFDDE8B-18C9-AA4C-9438-1AAB9EEF3C39}" srcOrd="1" destOrd="0" presId="urn:microsoft.com/office/officeart/2005/8/layout/hierarchy1"/>
    <dgm:cxn modelId="{7D8A83CD-C330-B447-AA8E-AB142036FFFD}" type="presParOf" srcId="{8AFDDE8B-18C9-AA4C-9438-1AAB9EEF3C39}" destId="{14F0504C-957E-6646-B1E7-EB3FFBA6CBC5}" srcOrd="0" destOrd="0" presId="urn:microsoft.com/office/officeart/2005/8/layout/hierarchy1"/>
    <dgm:cxn modelId="{9F952F4A-2153-7B41-8316-A30EB1AC086F}" type="presParOf" srcId="{14F0504C-957E-6646-B1E7-EB3FFBA6CBC5}" destId="{268443D9-1320-E241-8C43-660971007A04}" srcOrd="0" destOrd="0" presId="urn:microsoft.com/office/officeart/2005/8/layout/hierarchy1"/>
    <dgm:cxn modelId="{04F0812F-7C99-3948-9B48-A8E5D7045B84}" type="presParOf" srcId="{14F0504C-957E-6646-B1E7-EB3FFBA6CBC5}" destId="{77E0E6CF-AB4B-BA47-A04B-23D2F0098658}" srcOrd="1" destOrd="0" presId="urn:microsoft.com/office/officeart/2005/8/layout/hierarchy1"/>
    <dgm:cxn modelId="{9B4340E4-A5CF-4F4A-A7DC-040AC3845C38}" type="presParOf" srcId="{8AFDDE8B-18C9-AA4C-9438-1AAB9EEF3C39}" destId="{1D1090C2-0501-0F48-BF5E-3B3B2EF30A95}" srcOrd="1" destOrd="0" presId="urn:microsoft.com/office/officeart/2005/8/layout/hierarchy1"/>
    <dgm:cxn modelId="{6861A268-FAD1-2646-9E71-28F2F3D328AD}" type="presParOf" srcId="{1D1090C2-0501-0F48-BF5E-3B3B2EF30A95}" destId="{CC23160E-54C8-6D4C-826A-56365040A7B4}" srcOrd="0" destOrd="0" presId="urn:microsoft.com/office/officeart/2005/8/layout/hierarchy1"/>
    <dgm:cxn modelId="{E0A64F13-0358-C649-8234-3039238BA2E9}" type="presParOf" srcId="{1D1090C2-0501-0F48-BF5E-3B3B2EF30A95}" destId="{7AF8698E-3467-0E45-8FED-9B74BB5EB892}" srcOrd="1" destOrd="0" presId="urn:microsoft.com/office/officeart/2005/8/layout/hierarchy1"/>
    <dgm:cxn modelId="{B4091A77-58B2-6448-B5F2-BB6ABB2F2157}" type="presParOf" srcId="{7AF8698E-3467-0E45-8FED-9B74BB5EB892}" destId="{711ADD08-CA3D-8F4D-912C-C0700BB9EEA9}" srcOrd="0" destOrd="0" presId="urn:microsoft.com/office/officeart/2005/8/layout/hierarchy1"/>
    <dgm:cxn modelId="{7B0A3BB1-FE4A-2248-862E-A741C0ED6261}" type="presParOf" srcId="{711ADD08-CA3D-8F4D-912C-C0700BB9EEA9}" destId="{FDBDCC40-502D-E143-A724-455EB454088A}" srcOrd="0" destOrd="0" presId="urn:microsoft.com/office/officeart/2005/8/layout/hierarchy1"/>
    <dgm:cxn modelId="{21B9A58B-D952-4E4E-9953-BC27C7D238EC}" type="presParOf" srcId="{711ADD08-CA3D-8F4D-912C-C0700BB9EEA9}" destId="{1210EA44-8EAD-4345-B23F-0922C4789AB9}" srcOrd="1" destOrd="0" presId="urn:microsoft.com/office/officeart/2005/8/layout/hierarchy1"/>
    <dgm:cxn modelId="{C306BDA0-1AEA-F541-B05C-56B520E6C442}" type="presParOf" srcId="{7AF8698E-3467-0E45-8FED-9B74BB5EB892}" destId="{9D46E37F-707F-BE41-ABF9-CF4483A6DF1E}" srcOrd="1" destOrd="0" presId="urn:microsoft.com/office/officeart/2005/8/layout/hierarchy1"/>
    <dgm:cxn modelId="{30FEB592-AB98-1F48-AD22-7D46DA616A69}" type="presParOf" srcId="{1D1090C2-0501-0F48-BF5E-3B3B2EF30A95}" destId="{25FFBABD-54C1-EF44-8CE9-4A80D0569053}" srcOrd="2" destOrd="0" presId="urn:microsoft.com/office/officeart/2005/8/layout/hierarchy1"/>
    <dgm:cxn modelId="{A9AB7178-561A-5643-AB8C-F0B49DB6CB83}" type="presParOf" srcId="{1D1090C2-0501-0F48-BF5E-3B3B2EF30A95}" destId="{639C8B1B-6769-3040-8151-41B906B59E2F}" srcOrd="3" destOrd="0" presId="urn:microsoft.com/office/officeart/2005/8/layout/hierarchy1"/>
    <dgm:cxn modelId="{9039B4D9-0957-9043-8E6D-007C48F4DD39}" type="presParOf" srcId="{639C8B1B-6769-3040-8151-41B906B59E2F}" destId="{3D13F1AB-7241-314F-B517-CA953AA07AF3}" srcOrd="0" destOrd="0" presId="urn:microsoft.com/office/officeart/2005/8/layout/hierarchy1"/>
    <dgm:cxn modelId="{EFED3BF9-7214-764F-9D2A-221AE2757434}" type="presParOf" srcId="{3D13F1AB-7241-314F-B517-CA953AA07AF3}" destId="{845F27B3-B8C9-7347-8935-7C4CF1792199}" srcOrd="0" destOrd="0" presId="urn:microsoft.com/office/officeart/2005/8/layout/hierarchy1"/>
    <dgm:cxn modelId="{3ECF8C91-1962-BE40-96BE-C9C5A461019A}" type="presParOf" srcId="{3D13F1AB-7241-314F-B517-CA953AA07AF3}" destId="{9DCCD629-62AF-034E-9C62-0A952C0333DD}" srcOrd="1" destOrd="0" presId="urn:microsoft.com/office/officeart/2005/8/layout/hierarchy1"/>
    <dgm:cxn modelId="{AA74A567-85EB-2444-AA5D-EF9EA047D921}" type="presParOf" srcId="{639C8B1B-6769-3040-8151-41B906B59E2F}" destId="{89B52685-8DC6-A445-A9A9-F04B11F2D666}" srcOrd="1" destOrd="0" presId="urn:microsoft.com/office/officeart/2005/8/layout/hierarchy1"/>
    <dgm:cxn modelId="{F7DEDEC8-D805-A549-8841-E96088220352}" type="presParOf" srcId="{131F3863-14CE-624D-BDCC-072E6967F960}" destId="{BE2A7A25-6171-E440-AE5F-21E084789A44}" srcOrd="2" destOrd="0" presId="urn:microsoft.com/office/officeart/2005/8/layout/hierarchy1"/>
    <dgm:cxn modelId="{59BF515C-AB9A-004D-8854-D783DCD40FB6}" type="presParOf" srcId="{131F3863-14CE-624D-BDCC-072E6967F960}" destId="{90BE1576-CA28-EC4F-96DA-D7CA8EF2AE69}" srcOrd="3" destOrd="0" presId="urn:microsoft.com/office/officeart/2005/8/layout/hierarchy1"/>
    <dgm:cxn modelId="{BF48331C-9C81-014F-BBFA-BBDA7E55E75A}" type="presParOf" srcId="{90BE1576-CA28-EC4F-96DA-D7CA8EF2AE69}" destId="{5937CD7F-FABD-8D4E-B993-625193066CBA}" srcOrd="0" destOrd="0" presId="urn:microsoft.com/office/officeart/2005/8/layout/hierarchy1"/>
    <dgm:cxn modelId="{99957F38-D188-D34F-8A43-9D3174C368CD}" type="presParOf" srcId="{5937CD7F-FABD-8D4E-B993-625193066CBA}" destId="{F88269FC-B509-D34F-BE27-7D1AF9A4C2FA}" srcOrd="0" destOrd="0" presId="urn:microsoft.com/office/officeart/2005/8/layout/hierarchy1"/>
    <dgm:cxn modelId="{C1A230A8-1481-4F40-A6C3-516293948E0E}" type="presParOf" srcId="{5937CD7F-FABD-8D4E-B993-625193066CBA}" destId="{598B47E2-BCC8-5A46-A552-09E9F4A43A67}" srcOrd="1" destOrd="0" presId="urn:microsoft.com/office/officeart/2005/8/layout/hierarchy1"/>
    <dgm:cxn modelId="{0A95667C-24CF-D146-BE08-64875F4C9853}" type="presParOf" srcId="{90BE1576-CA28-EC4F-96DA-D7CA8EF2AE69}" destId="{0CA705FD-6465-5646-9B29-1A72716C4F6E}" srcOrd="1" destOrd="0" presId="urn:microsoft.com/office/officeart/2005/8/layout/hierarchy1"/>
    <dgm:cxn modelId="{BAD1BEB2-CAD8-844A-9C9F-C3F31479E75E}" type="presParOf" srcId="{0CA705FD-6465-5646-9B29-1A72716C4F6E}" destId="{6CDFEE67-3C3D-1D4E-BE6E-BDD9E63C43B6}" srcOrd="0" destOrd="0" presId="urn:microsoft.com/office/officeart/2005/8/layout/hierarchy1"/>
    <dgm:cxn modelId="{F6D2A2A7-E97C-B645-8A95-77C6DD631898}" type="presParOf" srcId="{0CA705FD-6465-5646-9B29-1A72716C4F6E}" destId="{1F102A08-E30E-CD42-A238-ED96EAB46D6D}" srcOrd="1" destOrd="0" presId="urn:microsoft.com/office/officeart/2005/8/layout/hierarchy1"/>
    <dgm:cxn modelId="{E66D075E-1629-3647-AF58-EA7D7FCE7EA8}" type="presParOf" srcId="{1F102A08-E30E-CD42-A238-ED96EAB46D6D}" destId="{E037C472-2F46-754C-A663-2ED0594233FB}" srcOrd="0" destOrd="0" presId="urn:microsoft.com/office/officeart/2005/8/layout/hierarchy1"/>
    <dgm:cxn modelId="{BEAE9071-7046-7845-BCB8-2DB5BBC74E4C}" type="presParOf" srcId="{E037C472-2F46-754C-A663-2ED0594233FB}" destId="{922C1F10-36D3-2945-95C7-365039CB7453}" srcOrd="0" destOrd="0" presId="urn:microsoft.com/office/officeart/2005/8/layout/hierarchy1"/>
    <dgm:cxn modelId="{530541A6-A796-6C42-875D-F5C7F602CD50}" type="presParOf" srcId="{E037C472-2F46-754C-A663-2ED0594233FB}" destId="{CB20F247-391A-D04B-B268-BCE0045FBE82}" srcOrd="1" destOrd="0" presId="urn:microsoft.com/office/officeart/2005/8/layout/hierarchy1"/>
    <dgm:cxn modelId="{715D4509-F194-4342-A398-34D27FB07FF0}" type="presParOf" srcId="{1F102A08-E30E-CD42-A238-ED96EAB46D6D}" destId="{7B4C5E4E-1F8A-D848-AE08-E1F75797293E}" srcOrd="1" destOrd="0" presId="urn:microsoft.com/office/officeart/2005/8/layout/hierarchy1"/>
    <dgm:cxn modelId="{69F7AE04-DC2E-CA45-A800-D9FB40DED1CB}" type="presParOf" srcId="{0CA705FD-6465-5646-9B29-1A72716C4F6E}" destId="{9490A84E-9FBF-074E-9707-D81FDB934677}" srcOrd="2" destOrd="0" presId="urn:microsoft.com/office/officeart/2005/8/layout/hierarchy1"/>
    <dgm:cxn modelId="{72017A6D-7FC1-ED45-A3B8-FDC0F08FCEA5}" type="presParOf" srcId="{0CA705FD-6465-5646-9B29-1A72716C4F6E}" destId="{C2E36A86-628A-EC4C-B953-70F6DCB4CB8F}" srcOrd="3" destOrd="0" presId="urn:microsoft.com/office/officeart/2005/8/layout/hierarchy1"/>
    <dgm:cxn modelId="{9C007381-E7FA-524D-8C86-EC858726CF36}" type="presParOf" srcId="{C2E36A86-628A-EC4C-B953-70F6DCB4CB8F}" destId="{80A808BD-C983-8047-841F-15215DC1B2C0}" srcOrd="0" destOrd="0" presId="urn:microsoft.com/office/officeart/2005/8/layout/hierarchy1"/>
    <dgm:cxn modelId="{92FC3487-50C9-4545-B1FA-0FB0F53C8CA6}" type="presParOf" srcId="{80A808BD-C983-8047-841F-15215DC1B2C0}" destId="{C039EC48-A487-AB4D-BD06-512BED56B567}" srcOrd="0" destOrd="0" presId="urn:microsoft.com/office/officeart/2005/8/layout/hierarchy1"/>
    <dgm:cxn modelId="{5D27A941-9ED3-CA46-9EEB-2A443C31B1B4}" type="presParOf" srcId="{80A808BD-C983-8047-841F-15215DC1B2C0}" destId="{35100161-BCE3-9947-B369-038922946291}" srcOrd="1" destOrd="0" presId="urn:microsoft.com/office/officeart/2005/8/layout/hierarchy1"/>
    <dgm:cxn modelId="{1F03CAD6-2706-FE46-95F2-D6AB841C3B80}" type="presParOf" srcId="{C2E36A86-628A-EC4C-B953-70F6DCB4CB8F}" destId="{A5A2FFBB-A797-4048-A0BE-DD26B7F146A5}" srcOrd="1" destOrd="0" presId="urn:microsoft.com/office/officeart/2005/8/layout/hierarchy1"/>
    <dgm:cxn modelId="{BD57424B-7C03-6947-88FA-1F11870E1020}" type="presParOf" srcId="{0CA705FD-6465-5646-9B29-1A72716C4F6E}" destId="{F2864EAB-1576-7D4A-9AEB-8F00433C1A24}" srcOrd="4" destOrd="0" presId="urn:microsoft.com/office/officeart/2005/8/layout/hierarchy1"/>
    <dgm:cxn modelId="{DD8237D7-204A-844E-9AF9-AFE11BF97CA5}" type="presParOf" srcId="{0CA705FD-6465-5646-9B29-1A72716C4F6E}" destId="{1648C32B-2649-9345-84CB-634BDA074F09}" srcOrd="5" destOrd="0" presId="urn:microsoft.com/office/officeart/2005/8/layout/hierarchy1"/>
    <dgm:cxn modelId="{762B10AF-6D6C-6049-9813-7F0CB05B83F4}" type="presParOf" srcId="{1648C32B-2649-9345-84CB-634BDA074F09}" destId="{1CAD9690-7ED5-0B4F-85B3-D3CD8D264EB1}" srcOrd="0" destOrd="0" presId="urn:microsoft.com/office/officeart/2005/8/layout/hierarchy1"/>
    <dgm:cxn modelId="{5F2B9C6E-91BF-594A-BE74-3AB8A2A75FBA}" type="presParOf" srcId="{1CAD9690-7ED5-0B4F-85B3-D3CD8D264EB1}" destId="{6B10F776-2E46-7044-9DAA-432F15F62E7A}" srcOrd="0" destOrd="0" presId="urn:microsoft.com/office/officeart/2005/8/layout/hierarchy1"/>
    <dgm:cxn modelId="{004906A9-0D00-B84F-BC4B-AA958F5B7224}" type="presParOf" srcId="{1CAD9690-7ED5-0B4F-85B3-D3CD8D264EB1}" destId="{B25B7611-CCAF-DF4A-A5EE-5737AEBDE8B6}" srcOrd="1" destOrd="0" presId="urn:microsoft.com/office/officeart/2005/8/layout/hierarchy1"/>
    <dgm:cxn modelId="{E3327B39-0A88-C148-B280-879063E3E341}" type="presParOf" srcId="{1648C32B-2649-9345-84CB-634BDA074F09}" destId="{93C4E296-6591-5043-85A1-4E9745D3EC21}" srcOrd="1" destOrd="0" presId="urn:microsoft.com/office/officeart/2005/8/layout/hierarchy1"/>
    <dgm:cxn modelId="{A095F7EC-F989-2049-8BA1-7CD1191700B5}" type="presParOf" srcId="{131F3863-14CE-624D-BDCC-072E6967F960}" destId="{2004F5EE-4C4B-5540-B1AF-DAF5F24643FF}" srcOrd="4" destOrd="0" presId="urn:microsoft.com/office/officeart/2005/8/layout/hierarchy1"/>
    <dgm:cxn modelId="{2EBC9B7C-C53C-F845-A2ED-8772B319021E}" type="presParOf" srcId="{131F3863-14CE-624D-BDCC-072E6967F960}" destId="{E889E030-4FD0-534B-AB81-1D34DA59EF24}" srcOrd="5" destOrd="0" presId="urn:microsoft.com/office/officeart/2005/8/layout/hierarchy1"/>
    <dgm:cxn modelId="{1B399EA2-F738-C943-B244-6B08111C82D6}" type="presParOf" srcId="{E889E030-4FD0-534B-AB81-1D34DA59EF24}" destId="{E4A05B6C-62EF-0B4B-8296-C48EEC54C0A0}" srcOrd="0" destOrd="0" presId="urn:microsoft.com/office/officeart/2005/8/layout/hierarchy1"/>
    <dgm:cxn modelId="{0C282370-3E91-4640-ADAF-29FBD804AE77}" type="presParOf" srcId="{E4A05B6C-62EF-0B4B-8296-C48EEC54C0A0}" destId="{B305EE49-8743-EB43-AC59-4E953C1415DC}" srcOrd="0" destOrd="0" presId="urn:microsoft.com/office/officeart/2005/8/layout/hierarchy1"/>
    <dgm:cxn modelId="{8EF6D593-9C58-C243-B3C2-0A1AD9AE5B5A}" type="presParOf" srcId="{E4A05B6C-62EF-0B4B-8296-C48EEC54C0A0}" destId="{C37875C5-DDBF-C440-B972-131011E4721E}" srcOrd="1" destOrd="0" presId="urn:microsoft.com/office/officeart/2005/8/layout/hierarchy1"/>
    <dgm:cxn modelId="{A45C17EF-7D27-F542-9F37-2D4470A6DEF3}" type="presParOf" srcId="{E889E030-4FD0-534B-AB81-1D34DA59EF24}" destId="{DA5358F0-0352-434B-9287-8ECC69191C10}" srcOrd="1" destOrd="0" presId="urn:microsoft.com/office/officeart/2005/8/layout/hierarchy1"/>
    <dgm:cxn modelId="{481F5A2A-BDFE-2340-BDF9-33E6E173F5F1}" type="presParOf" srcId="{DA5358F0-0352-434B-9287-8ECC69191C10}" destId="{714B0DAB-56E4-2746-9052-7835DF3878A5}" srcOrd="0" destOrd="0" presId="urn:microsoft.com/office/officeart/2005/8/layout/hierarchy1"/>
    <dgm:cxn modelId="{7782DE57-21D0-D94B-A24A-F8529AEA241C}" type="presParOf" srcId="{DA5358F0-0352-434B-9287-8ECC69191C10}" destId="{1768B18C-93C8-3F45-8372-1D688111E244}" srcOrd="1" destOrd="0" presId="urn:microsoft.com/office/officeart/2005/8/layout/hierarchy1"/>
    <dgm:cxn modelId="{74FB6E73-6933-E74F-8249-0B26931AD034}" type="presParOf" srcId="{1768B18C-93C8-3F45-8372-1D688111E244}" destId="{FE2C98DE-406C-454A-951B-466E4EA327C6}" srcOrd="0" destOrd="0" presId="urn:microsoft.com/office/officeart/2005/8/layout/hierarchy1"/>
    <dgm:cxn modelId="{CE69DEE6-0369-3B43-8EF9-05BED95929BE}" type="presParOf" srcId="{FE2C98DE-406C-454A-951B-466E4EA327C6}" destId="{1B19BD52-9190-304A-B5D8-4B45A086D193}" srcOrd="0" destOrd="0" presId="urn:microsoft.com/office/officeart/2005/8/layout/hierarchy1"/>
    <dgm:cxn modelId="{AF2C9EB3-6DAE-A24D-B1C6-06E3E0E298E2}" type="presParOf" srcId="{FE2C98DE-406C-454A-951B-466E4EA327C6}" destId="{B1A48346-FA01-4940-9482-4E2834E9D02F}" srcOrd="1" destOrd="0" presId="urn:microsoft.com/office/officeart/2005/8/layout/hierarchy1"/>
    <dgm:cxn modelId="{34E9AD11-6F6C-A54D-AA29-AAEB2AD4EFA6}" type="presParOf" srcId="{1768B18C-93C8-3F45-8372-1D688111E244}" destId="{8A638999-9AC4-5145-A2B4-7FC72D9A019F}" srcOrd="1" destOrd="0" presId="urn:microsoft.com/office/officeart/2005/8/layout/hierarchy1"/>
    <dgm:cxn modelId="{19575E57-6E80-BF48-89AC-31670C05A591}" type="presParOf" srcId="{DA5358F0-0352-434B-9287-8ECC69191C10}" destId="{4181DF73-9818-5649-9ECD-8428977DDCE3}" srcOrd="2" destOrd="0" presId="urn:microsoft.com/office/officeart/2005/8/layout/hierarchy1"/>
    <dgm:cxn modelId="{3153EBEE-912A-634B-8D97-5F4C7EE55467}" type="presParOf" srcId="{DA5358F0-0352-434B-9287-8ECC69191C10}" destId="{9FFD20F2-B833-164E-9D56-30006EBCF7C7}" srcOrd="3" destOrd="0" presId="urn:microsoft.com/office/officeart/2005/8/layout/hierarchy1"/>
    <dgm:cxn modelId="{52747D84-B9FC-5145-981E-5A2C745D53D4}" type="presParOf" srcId="{9FFD20F2-B833-164E-9D56-30006EBCF7C7}" destId="{60C98B61-A330-CF41-8B8D-FE6A8F6EE170}" srcOrd="0" destOrd="0" presId="urn:microsoft.com/office/officeart/2005/8/layout/hierarchy1"/>
    <dgm:cxn modelId="{7E7894DA-E03F-5149-AFC9-684C547AB672}" type="presParOf" srcId="{60C98B61-A330-CF41-8B8D-FE6A8F6EE170}" destId="{8B504B9C-A51F-3E42-BD0B-070ECC7E0BB0}" srcOrd="0" destOrd="0" presId="urn:microsoft.com/office/officeart/2005/8/layout/hierarchy1"/>
    <dgm:cxn modelId="{3E80F7C0-DB74-054C-A8C2-00913BCAF7D4}" type="presParOf" srcId="{60C98B61-A330-CF41-8B8D-FE6A8F6EE170}" destId="{73DA94F5-FC3C-984C-BFE3-15062D9EB8CC}" srcOrd="1" destOrd="0" presId="urn:microsoft.com/office/officeart/2005/8/layout/hierarchy1"/>
    <dgm:cxn modelId="{BDC858CB-B569-7F47-ADC0-56EF0A38B709}" type="presParOf" srcId="{9FFD20F2-B833-164E-9D56-30006EBCF7C7}" destId="{4D44AF0D-AD6A-5445-A2A2-2EB362DB4985}" srcOrd="1" destOrd="0" presId="urn:microsoft.com/office/officeart/2005/8/layout/hierarchy1"/>
    <dgm:cxn modelId="{51623CF7-C0C4-E54E-8161-96BA0514FF08}" type="presParOf" srcId="{DA5358F0-0352-434B-9287-8ECC69191C10}" destId="{2F9467FE-AACB-EC44-9B21-566AFB0ED9E4}" srcOrd="4" destOrd="0" presId="urn:microsoft.com/office/officeart/2005/8/layout/hierarchy1"/>
    <dgm:cxn modelId="{7E457ED6-B03F-5149-9D95-87FEBBE46609}" type="presParOf" srcId="{DA5358F0-0352-434B-9287-8ECC69191C10}" destId="{01179766-A631-C342-9DDF-050A40A0847A}" srcOrd="5" destOrd="0" presId="urn:microsoft.com/office/officeart/2005/8/layout/hierarchy1"/>
    <dgm:cxn modelId="{5FD9F976-A4B8-CD4B-969B-C4069CBD3C25}" type="presParOf" srcId="{01179766-A631-C342-9DDF-050A40A0847A}" destId="{39064B10-191F-1148-9EE4-AD630348F9B7}" srcOrd="0" destOrd="0" presId="urn:microsoft.com/office/officeart/2005/8/layout/hierarchy1"/>
    <dgm:cxn modelId="{27FAF678-A846-3F41-BE16-65C3E3D8D300}" type="presParOf" srcId="{39064B10-191F-1148-9EE4-AD630348F9B7}" destId="{EA468439-06B0-D543-80BB-C815AEE2A39A}" srcOrd="0" destOrd="0" presId="urn:microsoft.com/office/officeart/2005/8/layout/hierarchy1"/>
    <dgm:cxn modelId="{66C608CD-482B-974E-A61E-84576158BCFC}" type="presParOf" srcId="{39064B10-191F-1148-9EE4-AD630348F9B7}" destId="{1F99DA21-EC70-D445-AE44-6A25B8D94D90}" srcOrd="1" destOrd="0" presId="urn:microsoft.com/office/officeart/2005/8/layout/hierarchy1"/>
    <dgm:cxn modelId="{22E10AD2-9C13-2348-A0E5-F2ACA8801982}" type="presParOf" srcId="{01179766-A631-C342-9DDF-050A40A0847A}" destId="{EA192E3E-7ADC-1D44-B095-14410C06DE83}" srcOrd="1" destOrd="0" presId="urn:microsoft.com/office/officeart/2005/8/layout/hierarchy1"/>
    <dgm:cxn modelId="{C66D0818-C2DD-514B-B304-AF512C6D2D9B}" type="presParOf" srcId="{DA5358F0-0352-434B-9287-8ECC69191C10}" destId="{96530015-D070-8D4B-B5D8-031BB5295963}" srcOrd="6" destOrd="0" presId="urn:microsoft.com/office/officeart/2005/8/layout/hierarchy1"/>
    <dgm:cxn modelId="{C31CCC9F-66E2-3D49-B8E5-AB27F1B44BFE}" type="presParOf" srcId="{DA5358F0-0352-434B-9287-8ECC69191C10}" destId="{E5FD2DAA-DB6D-E34D-810A-BD5C4D036FF4}" srcOrd="7" destOrd="0" presId="urn:microsoft.com/office/officeart/2005/8/layout/hierarchy1"/>
    <dgm:cxn modelId="{BDF0AA7E-9A2B-E240-AB2A-C4287BDE7718}" type="presParOf" srcId="{E5FD2DAA-DB6D-E34D-810A-BD5C4D036FF4}" destId="{9CF03BB1-22FB-CF40-A823-7A96506E9EEE}" srcOrd="0" destOrd="0" presId="urn:microsoft.com/office/officeart/2005/8/layout/hierarchy1"/>
    <dgm:cxn modelId="{824913D9-CCC6-694F-82F4-BB58940FCEEE}" type="presParOf" srcId="{9CF03BB1-22FB-CF40-A823-7A96506E9EEE}" destId="{F15A7A3B-9F4C-DB44-A05F-F31DF23B9733}" srcOrd="0" destOrd="0" presId="urn:microsoft.com/office/officeart/2005/8/layout/hierarchy1"/>
    <dgm:cxn modelId="{DAD28BA3-BE4D-074E-88A1-949EFA873154}" type="presParOf" srcId="{9CF03BB1-22FB-CF40-A823-7A96506E9EEE}" destId="{B233F3E4-BF89-FD43-B003-065D3E3058C0}" srcOrd="1" destOrd="0" presId="urn:microsoft.com/office/officeart/2005/8/layout/hierarchy1"/>
    <dgm:cxn modelId="{776326A8-3007-2847-BA0B-24D882EF45DD}" type="presParOf" srcId="{E5FD2DAA-DB6D-E34D-810A-BD5C4D036FF4}" destId="{D6048BC8-F8E9-BA43-AE8E-41F397F5BD38}" srcOrd="1" destOrd="0" presId="urn:microsoft.com/office/officeart/2005/8/layout/hierarchy1"/>
    <dgm:cxn modelId="{45245B97-D831-564B-A96A-B82E0F9AA03C}" type="presParOf" srcId="{DA5358F0-0352-434B-9287-8ECC69191C10}" destId="{9F1DFC9A-107B-6D4B-B7B5-930BA679CB05}" srcOrd="8" destOrd="0" presId="urn:microsoft.com/office/officeart/2005/8/layout/hierarchy1"/>
    <dgm:cxn modelId="{B8C0C934-61AD-934F-AAC1-5015C6823A33}" type="presParOf" srcId="{DA5358F0-0352-434B-9287-8ECC69191C10}" destId="{4BA29624-F33A-6949-B604-11A466E7AF44}" srcOrd="9" destOrd="0" presId="urn:microsoft.com/office/officeart/2005/8/layout/hierarchy1"/>
    <dgm:cxn modelId="{15870DD4-D8C6-4F47-9CBC-2A3DF34F2F8C}" type="presParOf" srcId="{4BA29624-F33A-6949-B604-11A466E7AF44}" destId="{D0E2A769-DF25-E24C-BB6D-4E408B8D6CE6}" srcOrd="0" destOrd="0" presId="urn:microsoft.com/office/officeart/2005/8/layout/hierarchy1"/>
    <dgm:cxn modelId="{3F5B7E92-3B29-2743-9E3C-23E4C7C5CD3D}" type="presParOf" srcId="{D0E2A769-DF25-E24C-BB6D-4E408B8D6CE6}" destId="{E94FB81C-59CB-8B49-AFDD-CEA5F49CAA70}" srcOrd="0" destOrd="0" presId="urn:microsoft.com/office/officeart/2005/8/layout/hierarchy1"/>
    <dgm:cxn modelId="{6294CB4A-2B83-8D4B-8507-DAA3B58EBFFF}" type="presParOf" srcId="{D0E2A769-DF25-E24C-BB6D-4E408B8D6CE6}" destId="{80EA354C-808D-B948-925F-85E0E89815A6}" srcOrd="1" destOrd="0" presId="urn:microsoft.com/office/officeart/2005/8/layout/hierarchy1"/>
    <dgm:cxn modelId="{D6A492ED-D0FE-5D4B-990F-5EBA2E06A1AB}" type="presParOf" srcId="{4BA29624-F33A-6949-B604-11A466E7AF44}" destId="{4F89A4BE-E9D8-6A48-881C-FD940E0636BE}" srcOrd="1" destOrd="0" presId="urn:microsoft.com/office/officeart/2005/8/layout/hierarchy1"/>
    <dgm:cxn modelId="{12F030F6-19A5-4B40-BFDE-16484EAFDCDE}" type="presParOf" srcId="{131F3863-14CE-624D-BDCC-072E6967F960}" destId="{58DC6B18-34AB-EE42-9AA5-D91192E6CCC6}" srcOrd="6" destOrd="0" presId="urn:microsoft.com/office/officeart/2005/8/layout/hierarchy1"/>
    <dgm:cxn modelId="{365F9D7B-BCEB-AF4D-8126-CDC2142A475B}" type="presParOf" srcId="{131F3863-14CE-624D-BDCC-072E6967F960}" destId="{0A9DB254-C93B-3C40-BD11-1C59D511E3CF}" srcOrd="7" destOrd="0" presId="urn:microsoft.com/office/officeart/2005/8/layout/hierarchy1"/>
    <dgm:cxn modelId="{4DE2031F-7D2D-E54B-B033-98E6C9D7FC6A}" type="presParOf" srcId="{0A9DB254-C93B-3C40-BD11-1C59D511E3CF}" destId="{88AD060F-24A8-3542-84FA-E06BC38B85B1}" srcOrd="0" destOrd="0" presId="urn:microsoft.com/office/officeart/2005/8/layout/hierarchy1"/>
    <dgm:cxn modelId="{37B3E56C-7DCF-A347-8DCB-A0A51DFFEC98}" type="presParOf" srcId="{88AD060F-24A8-3542-84FA-E06BC38B85B1}" destId="{031A7FD7-7154-EF40-902F-DBC29542820B}" srcOrd="0" destOrd="0" presId="urn:microsoft.com/office/officeart/2005/8/layout/hierarchy1"/>
    <dgm:cxn modelId="{7092BFA3-4776-C340-911E-EF5CAE5AF2DC}" type="presParOf" srcId="{88AD060F-24A8-3542-84FA-E06BC38B85B1}" destId="{ABF3F6C4-6DA8-5E41-A0F3-01B96F3D97C4}" srcOrd="1" destOrd="0" presId="urn:microsoft.com/office/officeart/2005/8/layout/hierarchy1"/>
    <dgm:cxn modelId="{C4226C62-222C-A84C-A066-EC7E056AEFB3}" type="presParOf" srcId="{0A9DB254-C93B-3C40-BD11-1C59D511E3CF}" destId="{A086E805-0B0D-8E48-AA16-91C730683F11}" srcOrd="1" destOrd="0" presId="urn:microsoft.com/office/officeart/2005/8/layout/hierarchy1"/>
    <dgm:cxn modelId="{86072BCF-595E-3C49-B655-4C84F6927D3F}" type="presParOf" srcId="{A086E805-0B0D-8E48-AA16-91C730683F11}" destId="{D224F409-ACCB-D14A-A575-C6B57CEA18C5}" srcOrd="0" destOrd="0" presId="urn:microsoft.com/office/officeart/2005/8/layout/hierarchy1"/>
    <dgm:cxn modelId="{1DEC234E-50E3-1647-8E34-861D7B10177D}" type="presParOf" srcId="{A086E805-0B0D-8E48-AA16-91C730683F11}" destId="{A072EB52-AFD0-D649-9845-A2F05E6473FE}" srcOrd="1" destOrd="0" presId="urn:microsoft.com/office/officeart/2005/8/layout/hierarchy1"/>
    <dgm:cxn modelId="{2E597AD4-3BEF-CA4B-AC49-12946C74AE53}" type="presParOf" srcId="{A072EB52-AFD0-D649-9845-A2F05E6473FE}" destId="{D9541975-159C-B04F-A46B-EB06958D3E8B}" srcOrd="0" destOrd="0" presId="urn:microsoft.com/office/officeart/2005/8/layout/hierarchy1"/>
    <dgm:cxn modelId="{395ECEBF-FE01-B94B-BE8A-5BADA78EDB7B}" type="presParOf" srcId="{D9541975-159C-B04F-A46B-EB06958D3E8B}" destId="{3B8A1C20-7DA2-BD4A-915E-5FA8FC92977F}" srcOrd="0" destOrd="0" presId="urn:microsoft.com/office/officeart/2005/8/layout/hierarchy1"/>
    <dgm:cxn modelId="{B239FD16-8AC0-8347-B47A-B20D6C7C2A0E}" type="presParOf" srcId="{D9541975-159C-B04F-A46B-EB06958D3E8B}" destId="{C556FF8C-4DA4-0B44-8C2C-F84AAC019CCD}" srcOrd="1" destOrd="0" presId="urn:microsoft.com/office/officeart/2005/8/layout/hierarchy1"/>
    <dgm:cxn modelId="{161E345B-5C8C-EC46-A868-913D27B681EE}" type="presParOf" srcId="{A072EB52-AFD0-D649-9845-A2F05E6473FE}" destId="{398A6F81-3711-3F48-9634-E164355BCCCF}" srcOrd="1" destOrd="0" presId="urn:microsoft.com/office/officeart/2005/8/layout/hierarchy1"/>
    <dgm:cxn modelId="{DBF6934B-1EE9-D444-A0FB-51D14D0134C3}" type="presParOf" srcId="{A086E805-0B0D-8E48-AA16-91C730683F11}" destId="{B5ECE1F4-4BD2-F84F-BF2F-4F28F783FFE9}" srcOrd="2" destOrd="0" presId="urn:microsoft.com/office/officeart/2005/8/layout/hierarchy1"/>
    <dgm:cxn modelId="{D74483F2-747D-E64C-B9A3-F5002F18531A}" type="presParOf" srcId="{A086E805-0B0D-8E48-AA16-91C730683F11}" destId="{37AA840A-E150-4D4C-B6F8-C833AD9DEF68}" srcOrd="3" destOrd="0" presId="urn:microsoft.com/office/officeart/2005/8/layout/hierarchy1"/>
    <dgm:cxn modelId="{F1EE5B7D-9887-864A-A1FF-B847A1D036DD}" type="presParOf" srcId="{37AA840A-E150-4D4C-B6F8-C833AD9DEF68}" destId="{37E8D0E1-2BE3-BD43-A961-96E19F08BF71}" srcOrd="0" destOrd="0" presId="urn:microsoft.com/office/officeart/2005/8/layout/hierarchy1"/>
    <dgm:cxn modelId="{16D0F302-E6AF-F744-ACDB-DFC4DD48AA0D}" type="presParOf" srcId="{37E8D0E1-2BE3-BD43-A961-96E19F08BF71}" destId="{E24174EE-0646-6043-B472-1602FD6C8805}" srcOrd="0" destOrd="0" presId="urn:microsoft.com/office/officeart/2005/8/layout/hierarchy1"/>
    <dgm:cxn modelId="{4F224E78-F2D7-644A-AF1C-95D1C90F096F}" type="presParOf" srcId="{37E8D0E1-2BE3-BD43-A961-96E19F08BF71}" destId="{846D8D7B-D471-AD43-9DF7-DBC6627251BF}" srcOrd="1" destOrd="0" presId="urn:microsoft.com/office/officeart/2005/8/layout/hierarchy1"/>
    <dgm:cxn modelId="{46D654E4-E0E7-984E-993D-3C1A03C39913}" type="presParOf" srcId="{37AA840A-E150-4D4C-B6F8-C833AD9DEF68}" destId="{48979A09-5865-0943-96DC-0F7A08857939}" srcOrd="1" destOrd="0" presId="urn:microsoft.com/office/officeart/2005/8/layout/hierarchy1"/>
    <dgm:cxn modelId="{613EF770-BF0D-CE42-8AA8-8E19BFC4C630}" type="presParOf" srcId="{131F3863-14CE-624D-BDCC-072E6967F960}" destId="{0B60F96D-E556-DE4D-B4B3-0DC5D9A5C4BC}" srcOrd="8" destOrd="0" presId="urn:microsoft.com/office/officeart/2005/8/layout/hierarchy1"/>
    <dgm:cxn modelId="{E89F311D-9513-614E-9FED-556BBD55EF4B}" type="presParOf" srcId="{131F3863-14CE-624D-BDCC-072E6967F960}" destId="{210C257F-6D33-6A45-96AA-946DBA419594}" srcOrd="9" destOrd="0" presId="urn:microsoft.com/office/officeart/2005/8/layout/hierarchy1"/>
    <dgm:cxn modelId="{C75C24AA-D8CA-8D47-B9BA-CA4DB004E577}" type="presParOf" srcId="{210C257F-6D33-6A45-96AA-946DBA419594}" destId="{7E368E60-7C82-334D-904D-940A582AFC1A}" srcOrd="0" destOrd="0" presId="urn:microsoft.com/office/officeart/2005/8/layout/hierarchy1"/>
    <dgm:cxn modelId="{2D18E8A3-1C62-6D41-A7DD-37148092C9EC}" type="presParOf" srcId="{7E368E60-7C82-334D-904D-940A582AFC1A}" destId="{E00FC2BB-3FAF-3B42-9134-485794D616A0}" srcOrd="0" destOrd="0" presId="urn:microsoft.com/office/officeart/2005/8/layout/hierarchy1"/>
    <dgm:cxn modelId="{D2D8874B-5E8B-EF45-A81F-320CA5A23377}" type="presParOf" srcId="{7E368E60-7C82-334D-904D-940A582AFC1A}" destId="{D57CD130-E06A-9F43-B87F-F355610AF5D4}" srcOrd="1" destOrd="0" presId="urn:microsoft.com/office/officeart/2005/8/layout/hierarchy1"/>
    <dgm:cxn modelId="{46B3E5A3-69A3-FB49-9CBE-AC214E8FD570}" type="presParOf" srcId="{210C257F-6D33-6A45-96AA-946DBA419594}" destId="{9BC1E8B4-D2B4-2B4A-95C5-C92663F1686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6F5EE-DB9C-DB46-A875-9DD040F3F8A8}">
      <dsp:nvSpPr>
        <dsp:cNvPr id="0" name=""/>
        <dsp:cNvSpPr/>
      </dsp:nvSpPr>
      <dsp:spPr>
        <a:xfrm>
          <a:off x="0" y="1173219"/>
          <a:ext cx="6960199" cy="48883"/>
        </a:xfrm>
        <a:prstGeom prst="roundRect">
          <a:avLst>
            <a:gd name="adj" fmla="val 10000"/>
          </a:avLst>
        </a:prstGeom>
        <a:solidFill>
          <a:schemeClr val="l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24849850-3E46-674B-90C5-CAD69EA33066}">
      <dsp:nvSpPr>
        <dsp:cNvPr id="0" name=""/>
        <dsp:cNvSpPr/>
      </dsp:nvSpPr>
      <dsp:spPr>
        <a:xfrm>
          <a:off x="150504" y="0"/>
          <a:ext cx="1210761" cy="1124298"/>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noFill/>
        </a:ln>
        <a:effectLst>
          <a:glow rad="63500">
            <a:schemeClr val="dk1">
              <a:tint val="40000"/>
              <a:hueOff val="0"/>
              <a:satOff val="0"/>
              <a:lumOff val="0"/>
              <a:alphaOff val="0"/>
              <a:tint val="30000"/>
              <a:shade val="95000"/>
              <a:satMod val="300000"/>
              <a:alpha val="50000"/>
            </a:schemeClr>
          </a:glo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B575C1A-FF88-444E-B5B6-E721EE490D8A}">
      <dsp:nvSpPr>
        <dsp:cNvPr id="0" name=""/>
        <dsp:cNvSpPr/>
      </dsp:nvSpPr>
      <dsp:spPr>
        <a:xfrm rot="10800000">
          <a:off x="152344" y="1269496"/>
          <a:ext cx="1210761" cy="4453993"/>
        </a:xfrm>
        <a:prstGeom prst="round2SameRect">
          <a:avLst>
            <a:gd name="adj1" fmla="val 10500"/>
            <a:gd name="adj2" fmla="val 0"/>
          </a:avLst>
        </a:prstGeom>
        <a:solidFill>
          <a:schemeClr val="lt1">
            <a:hueOff val="0"/>
            <a:satOff val="0"/>
            <a:lumOff val="0"/>
            <a:alphaOff val="0"/>
          </a:schemeClr>
        </a:solidFill>
        <a:ln>
          <a:noFill/>
        </a:ln>
        <a:effectLst>
          <a:glow rad="70000">
            <a:schemeClr val="lt1">
              <a:hueOff val="0"/>
              <a:satOff val="0"/>
              <a:lumOff val="0"/>
              <a:alphaOff val="0"/>
              <a:tint val="30000"/>
              <a:shade val="95000"/>
              <a:satMod val="300000"/>
              <a:alpha val="5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Energy Efficient Cryogenics</a:t>
          </a:r>
        </a:p>
      </dsp:txBody>
      <dsp:txXfrm rot="10800000">
        <a:off x="189579" y="1269496"/>
        <a:ext cx="1136291" cy="4416758"/>
      </dsp:txXfrm>
    </dsp:sp>
    <dsp:sp modelId="{79FEB691-FBCE-C141-AB4F-58C526248B99}">
      <dsp:nvSpPr>
        <dsp:cNvPr id="0" name=""/>
        <dsp:cNvSpPr/>
      </dsp:nvSpPr>
      <dsp:spPr>
        <a:xfrm>
          <a:off x="1504910" y="9"/>
          <a:ext cx="1210761" cy="1124298"/>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44000" r="-44000"/>
          </a:stretch>
        </a:blipFill>
        <a:ln>
          <a:noFill/>
        </a:ln>
        <a:effectLst>
          <a:glow rad="63500">
            <a:schemeClr val="dk1">
              <a:tint val="40000"/>
              <a:hueOff val="0"/>
              <a:satOff val="0"/>
              <a:lumOff val="0"/>
              <a:alphaOff val="0"/>
              <a:tint val="30000"/>
              <a:shade val="95000"/>
              <a:satMod val="300000"/>
              <a:alpha val="50000"/>
            </a:schemeClr>
          </a:glo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65CF2FF-ECD9-A747-A187-42462F5F4501}">
      <dsp:nvSpPr>
        <dsp:cNvPr id="0" name=""/>
        <dsp:cNvSpPr/>
      </dsp:nvSpPr>
      <dsp:spPr>
        <a:xfrm rot="10800000">
          <a:off x="1506751" y="1269496"/>
          <a:ext cx="1210761" cy="4453993"/>
        </a:xfrm>
        <a:prstGeom prst="round2SameRect">
          <a:avLst>
            <a:gd name="adj1" fmla="val 10500"/>
            <a:gd name="adj2" fmla="val 0"/>
          </a:avLst>
        </a:prstGeom>
        <a:solidFill>
          <a:schemeClr val="lt1">
            <a:hueOff val="0"/>
            <a:satOff val="0"/>
            <a:lumOff val="0"/>
            <a:alphaOff val="0"/>
          </a:schemeClr>
        </a:solidFill>
        <a:ln>
          <a:noFill/>
        </a:ln>
        <a:effectLst>
          <a:glow rad="70000">
            <a:schemeClr val="lt1">
              <a:hueOff val="0"/>
              <a:satOff val="0"/>
              <a:lumOff val="0"/>
              <a:alphaOff val="0"/>
              <a:tint val="30000"/>
              <a:shade val="95000"/>
              <a:satMod val="300000"/>
              <a:alpha val="5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HTS Cables and Conductors</a:t>
          </a:r>
        </a:p>
      </dsp:txBody>
      <dsp:txXfrm rot="10800000">
        <a:off x="1543986" y="1269496"/>
        <a:ext cx="1136291" cy="4416758"/>
      </dsp:txXfrm>
    </dsp:sp>
    <dsp:sp modelId="{6F4E6F40-B2DC-7244-835C-C31E39DD391E}">
      <dsp:nvSpPr>
        <dsp:cNvPr id="0" name=""/>
        <dsp:cNvSpPr/>
      </dsp:nvSpPr>
      <dsp:spPr>
        <a:xfrm>
          <a:off x="2859317" y="9"/>
          <a:ext cx="1210761" cy="112429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a:ln>
          <a:noFill/>
        </a:ln>
        <a:effectLst>
          <a:glow rad="63500">
            <a:schemeClr val="dk1">
              <a:tint val="40000"/>
              <a:hueOff val="0"/>
              <a:satOff val="0"/>
              <a:lumOff val="0"/>
              <a:alphaOff val="0"/>
              <a:tint val="30000"/>
              <a:shade val="95000"/>
              <a:satMod val="300000"/>
              <a:alpha val="50000"/>
            </a:schemeClr>
          </a:glo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634395D-3E6E-5E40-8313-7377CECD548E}">
      <dsp:nvSpPr>
        <dsp:cNvPr id="0" name=""/>
        <dsp:cNvSpPr/>
      </dsp:nvSpPr>
      <dsp:spPr>
        <a:xfrm rot="10800000">
          <a:off x="2861157" y="1269496"/>
          <a:ext cx="1210761" cy="4453993"/>
        </a:xfrm>
        <a:prstGeom prst="round2SameRect">
          <a:avLst>
            <a:gd name="adj1" fmla="val 10500"/>
            <a:gd name="adj2" fmla="val 0"/>
          </a:avLst>
        </a:prstGeom>
        <a:solidFill>
          <a:schemeClr val="lt1">
            <a:hueOff val="0"/>
            <a:satOff val="0"/>
            <a:lumOff val="0"/>
            <a:alphaOff val="0"/>
          </a:schemeClr>
        </a:solidFill>
        <a:ln>
          <a:noFill/>
        </a:ln>
        <a:effectLst>
          <a:glow rad="70000">
            <a:schemeClr val="lt1">
              <a:hueOff val="0"/>
              <a:satOff val="0"/>
              <a:lumOff val="0"/>
              <a:alphaOff val="0"/>
              <a:tint val="30000"/>
              <a:shade val="95000"/>
              <a:satMod val="300000"/>
              <a:alpha val="5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HTS Winding</a:t>
          </a:r>
        </a:p>
      </dsp:txBody>
      <dsp:txXfrm rot="10800000">
        <a:off x="2898392" y="1269496"/>
        <a:ext cx="1136291" cy="4416758"/>
      </dsp:txXfrm>
    </dsp:sp>
    <dsp:sp modelId="{F66B6B27-BBEF-BF4B-96CF-6D413F5A3A85}">
      <dsp:nvSpPr>
        <dsp:cNvPr id="0" name=""/>
        <dsp:cNvSpPr/>
      </dsp:nvSpPr>
      <dsp:spPr>
        <a:xfrm>
          <a:off x="4236292" y="9"/>
          <a:ext cx="1210761" cy="1124298"/>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29000" r="-29000"/>
          </a:stretch>
        </a:blipFill>
        <a:ln>
          <a:noFill/>
        </a:ln>
        <a:effectLst>
          <a:glow rad="63500">
            <a:schemeClr val="dk1">
              <a:tint val="40000"/>
              <a:hueOff val="0"/>
              <a:satOff val="0"/>
              <a:lumOff val="0"/>
              <a:alphaOff val="0"/>
              <a:tint val="30000"/>
              <a:shade val="95000"/>
              <a:satMod val="300000"/>
              <a:alpha val="50000"/>
            </a:schemeClr>
          </a:glo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3BFF8C8-FEEF-654A-8784-C4EA46F77372}">
      <dsp:nvSpPr>
        <dsp:cNvPr id="0" name=""/>
        <dsp:cNvSpPr/>
      </dsp:nvSpPr>
      <dsp:spPr>
        <a:xfrm rot="10800000">
          <a:off x="4238133" y="1269496"/>
          <a:ext cx="1210761" cy="4453993"/>
        </a:xfrm>
        <a:prstGeom prst="round2SameRect">
          <a:avLst>
            <a:gd name="adj1" fmla="val 10500"/>
            <a:gd name="adj2" fmla="val 0"/>
          </a:avLst>
        </a:prstGeom>
        <a:solidFill>
          <a:schemeClr val="lt1">
            <a:hueOff val="0"/>
            <a:satOff val="0"/>
            <a:lumOff val="0"/>
            <a:alphaOff val="0"/>
          </a:schemeClr>
        </a:solidFill>
        <a:ln>
          <a:noFill/>
        </a:ln>
        <a:effectLst>
          <a:glow rad="70000">
            <a:schemeClr val="lt1">
              <a:hueOff val="0"/>
              <a:satOff val="0"/>
              <a:lumOff val="0"/>
              <a:alphaOff val="0"/>
              <a:tint val="30000"/>
              <a:shade val="95000"/>
              <a:satMod val="300000"/>
              <a:alpha val="5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Diagnostics and Controls</a:t>
          </a:r>
        </a:p>
      </dsp:txBody>
      <dsp:txXfrm rot="10800000">
        <a:off x="4275368" y="1269496"/>
        <a:ext cx="1136291" cy="4416758"/>
      </dsp:txXfrm>
    </dsp:sp>
    <dsp:sp modelId="{AEAAF808-56BF-A94A-8038-838EFF9E5053}">
      <dsp:nvSpPr>
        <dsp:cNvPr id="0" name=""/>
        <dsp:cNvSpPr/>
      </dsp:nvSpPr>
      <dsp:spPr>
        <a:xfrm>
          <a:off x="5606221" y="0"/>
          <a:ext cx="1210761" cy="1123202"/>
        </a:xfrm>
        <a:prstGeom prst="roundRect">
          <a:avLst>
            <a:gd name="adj" fmla="val 10000"/>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42000" r="-42000"/>
          </a:stretch>
        </a:blipFill>
        <a:ln>
          <a:noFill/>
        </a:ln>
        <a:effectLst>
          <a:glow rad="63500">
            <a:schemeClr val="dk1">
              <a:tint val="40000"/>
              <a:hueOff val="0"/>
              <a:satOff val="0"/>
              <a:lumOff val="0"/>
              <a:alphaOff val="0"/>
              <a:tint val="30000"/>
              <a:shade val="95000"/>
              <a:satMod val="300000"/>
              <a:alpha val="50000"/>
            </a:schemeClr>
          </a:glo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F4EC20B-71B9-5341-805E-BB3DBFF1A13A}">
      <dsp:nvSpPr>
        <dsp:cNvPr id="0" name=""/>
        <dsp:cNvSpPr/>
      </dsp:nvSpPr>
      <dsp:spPr>
        <a:xfrm rot="10800000">
          <a:off x="5606221" y="1279559"/>
          <a:ext cx="1210761" cy="4453196"/>
        </a:xfrm>
        <a:prstGeom prst="round2SameRect">
          <a:avLst>
            <a:gd name="adj1" fmla="val 10500"/>
            <a:gd name="adj2" fmla="val 0"/>
          </a:avLst>
        </a:prstGeom>
        <a:solidFill>
          <a:schemeClr val="lt1">
            <a:hueOff val="0"/>
            <a:satOff val="0"/>
            <a:lumOff val="0"/>
            <a:alphaOff val="0"/>
          </a:schemeClr>
        </a:solidFill>
        <a:ln>
          <a:noFill/>
        </a:ln>
        <a:effectLst>
          <a:glow rad="70000">
            <a:schemeClr val="lt1">
              <a:hueOff val="0"/>
              <a:satOff val="0"/>
              <a:lumOff val="0"/>
              <a:alphaOff val="0"/>
              <a:tint val="30000"/>
              <a:shade val="95000"/>
              <a:satMod val="300000"/>
              <a:alpha val="5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Radiation Hardness</a:t>
          </a:r>
        </a:p>
      </dsp:txBody>
      <dsp:txXfrm rot="10800000">
        <a:off x="5643456" y="1279559"/>
        <a:ext cx="1136291" cy="4415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42D625-4F6F-1748-9E03-CFFA0147C53E}">
      <dsp:nvSpPr>
        <dsp:cNvPr id="0" name=""/>
        <dsp:cNvSpPr/>
      </dsp:nvSpPr>
      <dsp:spPr>
        <a:xfrm>
          <a:off x="0" y="0"/>
          <a:ext cx="8582140" cy="714938"/>
        </a:xfrm>
        <a:prstGeom prst="roundRect">
          <a:avLst>
            <a:gd name="adj" fmla="val 10000"/>
          </a:avLst>
        </a:prstGeom>
        <a:solidFill>
          <a:schemeClr val="lt1">
            <a:hueOff val="0"/>
            <a:satOff val="0"/>
            <a:lumOff val="0"/>
            <a:alpha val="50000"/>
          </a:schemeClr>
        </a:solidFill>
        <a:ln w="19050" cap="flat" cmpd="sng" algn="ctr">
          <a:solidFill>
            <a:schemeClr val="dk2">
              <a:shade val="80000"/>
              <a:hueOff val="0"/>
              <a:satOff val="0"/>
              <a:lumOff val="0"/>
              <a:alphaOff val="0"/>
            </a:schemeClr>
          </a:solidFill>
          <a:prstDash val="solid"/>
        </a:ln>
        <a:effectLst>
          <a:glow rad="63500">
            <a:schemeClr val="lt1">
              <a:hueOff val="0"/>
              <a:satOff val="0"/>
              <a:lumOff val="0"/>
              <a:alphaOff val="0"/>
              <a:tint val="30000"/>
              <a:shade val="95000"/>
              <a:satMod val="300000"/>
              <a:alpha val="5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Ultra-High Field Solenoids</a:t>
          </a:r>
        </a:p>
      </dsp:txBody>
      <dsp:txXfrm>
        <a:off x="1787921" y="0"/>
        <a:ext cx="6794218" cy="714938"/>
      </dsp:txXfrm>
    </dsp:sp>
    <dsp:sp modelId="{17F40283-42A1-B445-AC65-32D1D562F790}">
      <dsp:nvSpPr>
        <dsp:cNvPr id="0" name=""/>
        <dsp:cNvSpPr/>
      </dsp:nvSpPr>
      <dsp:spPr>
        <a:xfrm>
          <a:off x="71493" y="71493"/>
          <a:ext cx="1716428" cy="57195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9000" b="-39000"/>
          </a:stretch>
        </a:blipFill>
        <a:ln w="19050" cap="flat" cmpd="sng" algn="ctr">
          <a:solidFill>
            <a:schemeClr val="dk2">
              <a:shade val="80000"/>
              <a:hueOff val="0"/>
              <a:satOff val="0"/>
              <a:lumOff val="0"/>
              <a:alphaOff val="0"/>
            </a:schemeClr>
          </a:solidFill>
          <a:prstDash val="solid"/>
        </a:ln>
        <a:effectLst>
          <a:glow rad="63500">
            <a:schemeClr val="dk2">
              <a:tint val="40000"/>
              <a:hueOff val="0"/>
              <a:satOff val="0"/>
              <a:lumOff val="0"/>
              <a:alphaOff val="0"/>
              <a:tint val="30000"/>
              <a:shade val="95000"/>
              <a:satMod val="300000"/>
              <a:alpha val="50000"/>
            </a:schemeClr>
          </a:glow>
        </a:effectLst>
      </dsp:spPr>
      <dsp:style>
        <a:lnRef idx="3">
          <a:scrgbClr r="0" g="0" b="0"/>
        </a:lnRef>
        <a:fillRef idx="1">
          <a:scrgbClr r="0" g="0" b="0"/>
        </a:fillRef>
        <a:effectRef idx="1">
          <a:scrgbClr r="0" g="0" b="0"/>
        </a:effectRef>
        <a:fontRef idx="minor"/>
      </dsp:style>
    </dsp:sp>
    <dsp:sp modelId="{210590A1-1BA1-BD4E-9389-33CA24BC207C}">
      <dsp:nvSpPr>
        <dsp:cNvPr id="0" name=""/>
        <dsp:cNvSpPr/>
      </dsp:nvSpPr>
      <dsp:spPr>
        <a:xfrm>
          <a:off x="0" y="786432"/>
          <a:ext cx="8582140" cy="714938"/>
        </a:xfrm>
        <a:prstGeom prst="roundRect">
          <a:avLst>
            <a:gd name="adj" fmla="val 10000"/>
          </a:avLst>
        </a:prstGeom>
        <a:solidFill>
          <a:schemeClr val="lt1">
            <a:hueOff val="0"/>
            <a:satOff val="0"/>
            <a:lumOff val="0"/>
            <a:alpha val="50121"/>
          </a:schemeClr>
        </a:solidFill>
        <a:ln w="19050" cap="flat" cmpd="sng" algn="ctr">
          <a:solidFill>
            <a:schemeClr val="dk2">
              <a:shade val="80000"/>
              <a:hueOff val="0"/>
              <a:satOff val="0"/>
              <a:lumOff val="0"/>
              <a:alphaOff val="0"/>
            </a:schemeClr>
          </a:solidFill>
          <a:prstDash val="solid"/>
        </a:ln>
        <a:effectLst>
          <a:glow rad="63500">
            <a:schemeClr val="lt1">
              <a:hueOff val="0"/>
              <a:satOff val="0"/>
              <a:lumOff val="0"/>
              <a:alphaOff val="0"/>
              <a:tint val="30000"/>
              <a:shade val="95000"/>
              <a:satMod val="300000"/>
              <a:alpha val="5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Large Bore High Field Solenoids</a:t>
          </a:r>
        </a:p>
      </dsp:txBody>
      <dsp:txXfrm>
        <a:off x="1787921" y="786432"/>
        <a:ext cx="6794218" cy="714938"/>
      </dsp:txXfrm>
    </dsp:sp>
    <dsp:sp modelId="{621FBE58-0C8D-8A4B-8560-D273230C0D44}">
      <dsp:nvSpPr>
        <dsp:cNvPr id="0" name=""/>
        <dsp:cNvSpPr/>
      </dsp:nvSpPr>
      <dsp:spPr>
        <a:xfrm>
          <a:off x="71493" y="857926"/>
          <a:ext cx="1716428" cy="571950"/>
        </a:xfrm>
        <a:prstGeom prst="roundRect">
          <a:avLst>
            <a:gd name="adj" fmla="val 10000"/>
          </a:avLst>
        </a:prstGeom>
        <a:blipFill rotWithShape="1">
          <a:blip xmlns:r="http://schemas.openxmlformats.org/officeDocument/2006/relationships" r:embed="rId2"/>
          <a:srcRect/>
          <a:stretch>
            <a:fillRect t="-5000" b="-5000"/>
          </a:stretch>
        </a:blipFill>
        <a:ln w="19050" cap="flat" cmpd="sng" algn="ctr">
          <a:solidFill>
            <a:schemeClr val="dk2">
              <a:shade val="80000"/>
              <a:hueOff val="0"/>
              <a:satOff val="0"/>
              <a:lumOff val="0"/>
              <a:alphaOff val="0"/>
            </a:schemeClr>
          </a:solidFill>
          <a:prstDash val="solid"/>
        </a:ln>
        <a:effectLst>
          <a:glow rad="63500">
            <a:schemeClr val="dk2">
              <a:tint val="40000"/>
              <a:hueOff val="0"/>
              <a:satOff val="0"/>
              <a:lumOff val="0"/>
              <a:alphaOff val="0"/>
              <a:tint val="30000"/>
              <a:shade val="95000"/>
              <a:satMod val="300000"/>
              <a:alpha val="50000"/>
            </a:schemeClr>
          </a:glow>
        </a:effectLst>
      </dsp:spPr>
      <dsp:style>
        <a:lnRef idx="3">
          <a:scrgbClr r="0" g="0" b="0"/>
        </a:lnRef>
        <a:fillRef idx="1">
          <a:scrgbClr r="0" g="0" b="0"/>
        </a:fillRef>
        <a:effectRef idx="1">
          <a:scrgbClr r="0" g="0" b="0"/>
        </a:effectRef>
        <a:fontRef idx="minor"/>
      </dsp:style>
    </dsp:sp>
    <dsp:sp modelId="{7F2DA72B-DF8A-CE4C-8D95-B7D1BD13D766}">
      <dsp:nvSpPr>
        <dsp:cNvPr id="0" name=""/>
        <dsp:cNvSpPr/>
      </dsp:nvSpPr>
      <dsp:spPr>
        <a:xfrm>
          <a:off x="0" y="1572864"/>
          <a:ext cx="8582140" cy="714938"/>
        </a:xfrm>
        <a:prstGeom prst="roundRect">
          <a:avLst>
            <a:gd name="adj" fmla="val 10000"/>
          </a:avLst>
        </a:prstGeom>
        <a:solidFill>
          <a:schemeClr val="lt1">
            <a:hueOff val="0"/>
            <a:satOff val="0"/>
            <a:lumOff val="0"/>
            <a:alpha val="50000"/>
          </a:schemeClr>
        </a:solidFill>
        <a:ln w="19050" cap="flat" cmpd="sng" algn="ctr">
          <a:solidFill>
            <a:schemeClr val="dk2">
              <a:shade val="80000"/>
              <a:hueOff val="0"/>
              <a:satOff val="0"/>
              <a:lumOff val="0"/>
              <a:alphaOff val="0"/>
            </a:schemeClr>
          </a:solidFill>
          <a:prstDash val="solid"/>
        </a:ln>
        <a:effectLst>
          <a:glow rad="63500">
            <a:schemeClr val="lt1">
              <a:hueOff val="0"/>
              <a:satOff val="0"/>
              <a:lumOff val="0"/>
              <a:alphaOff val="0"/>
              <a:tint val="30000"/>
              <a:shade val="95000"/>
              <a:satMod val="300000"/>
              <a:alpha val="5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Accelerator Magnets</a:t>
          </a:r>
        </a:p>
      </dsp:txBody>
      <dsp:txXfrm>
        <a:off x="1787921" y="1572864"/>
        <a:ext cx="6794218" cy="714938"/>
      </dsp:txXfrm>
    </dsp:sp>
    <dsp:sp modelId="{CA359620-2437-4E42-8D53-429A2F116B6B}">
      <dsp:nvSpPr>
        <dsp:cNvPr id="0" name=""/>
        <dsp:cNvSpPr/>
      </dsp:nvSpPr>
      <dsp:spPr>
        <a:xfrm>
          <a:off x="71493" y="1644358"/>
          <a:ext cx="1716428" cy="57195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19050" cap="flat" cmpd="sng" algn="ctr">
          <a:solidFill>
            <a:schemeClr val="dk2">
              <a:shade val="80000"/>
              <a:hueOff val="0"/>
              <a:satOff val="0"/>
              <a:lumOff val="0"/>
              <a:alphaOff val="0"/>
            </a:schemeClr>
          </a:solidFill>
          <a:prstDash val="solid"/>
        </a:ln>
        <a:effectLst>
          <a:glow rad="63500">
            <a:schemeClr val="dk2">
              <a:tint val="40000"/>
              <a:hueOff val="0"/>
              <a:satOff val="0"/>
              <a:lumOff val="0"/>
              <a:alphaOff val="0"/>
              <a:tint val="30000"/>
              <a:shade val="95000"/>
              <a:satMod val="300000"/>
              <a:alpha val="50000"/>
            </a:schemeClr>
          </a:glow>
        </a:effectLst>
      </dsp:spPr>
      <dsp:style>
        <a:lnRef idx="3">
          <a:scrgbClr r="0" g="0" b="0"/>
        </a:lnRef>
        <a:fillRef idx="1">
          <a:scrgbClr r="0" g="0" b="0"/>
        </a:fillRef>
        <a:effectRef idx="1">
          <a:scrgbClr r="0" g="0" b="0"/>
        </a:effectRef>
        <a:fontRef idx="minor"/>
      </dsp:style>
    </dsp:sp>
    <dsp:sp modelId="{8E74CE14-F93D-CC40-B04C-F84756C14BE2}">
      <dsp:nvSpPr>
        <dsp:cNvPr id="0" name=""/>
        <dsp:cNvSpPr/>
      </dsp:nvSpPr>
      <dsp:spPr>
        <a:xfrm>
          <a:off x="0" y="2359297"/>
          <a:ext cx="8582140" cy="714938"/>
        </a:xfrm>
        <a:prstGeom prst="roundRect">
          <a:avLst>
            <a:gd name="adj" fmla="val 10000"/>
          </a:avLst>
        </a:prstGeom>
        <a:solidFill>
          <a:schemeClr val="lt1">
            <a:hueOff val="0"/>
            <a:satOff val="0"/>
            <a:lumOff val="0"/>
            <a:alpha val="50000"/>
          </a:schemeClr>
        </a:solidFill>
        <a:ln w="19050" cap="flat" cmpd="sng" algn="ctr">
          <a:solidFill>
            <a:schemeClr val="dk2">
              <a:shade val="80000"/>
              <a:hueOff val="0"/>
              <a:satOff val="0"/>
              <a:lumOff val="0"/>
              <a:alphaOff val="0"/>
            </a:schemeClr>
          </a:solidFill>
          <a:prstDash val="solid"/>
        </a:ln>
        <a:effectLst>
          <a:glow rad="63500">
            <a:schemeClr val="lt1">
              <a:hueOff val="0"/>
              <a:satOff val="0"/>
              <a:lumOff val="0"/>
              <a:alphaOff val="0"/>
              <a:tint val="30000"/>
              <a:shade val="95000"/>
              <a:satMod val="300000"/>
              <a:alpha val="5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Undulators and Wigglers</a:t>
          </a:r>
        </a:p>
      </dsp:txBody>
      <dsp:txXfrm>
        <a:off x="1787921" y="2359297"/>
        <a:ext cx="6794218" cy="714938"/>
      </dsp:txXfrm>
    </dsp:sp>
    <dsp:sp modelId="{BCFBD474-CA57-BF45-BF07-18387C294A33}">
      <dsp:nvSpPr>
        <dsp:cNvPr id="0" name=""/>
        <dsp:cNvSpPr/>
      </dsp:nvSpPr>
      <dsp:spPr>
        <a:xfrm>
          <a:off x="71493" y="2430790"/>
          <a:ext cx="1716428" cy="57195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3000" b="-53000"/>
          </a:stretch>
        </a:blipFill>
        <a:ln w="19050" cap="flat" cmpd="sng" algn="ctr">
          <a:solidFill>
            <a:schemeClr val="dk2">
              <a:shade val="80000"/>
              <a:hueOff val="0"/>
              <a:satOff val="0"/>
              <a:lumOff val="0"/>
              <a:alphaOff val="0"/>
            </a:schemeClr>
          </a:solidFill>
          <a:prstDash val="solid"/>
        </a:ln>
        <a:effectLst>
          <a:glow rad="63500">
            <a:schemeClr val="dk2">
              <a:tint val="40000"/>
              <a:hueOff val="0"/>
              <a:satOff val="0"/>
              <a:lumOff val="0"/>
              <a:alphaOff val="0"/>
              <a:tint val="30000"/>
              <a:shade val="95000"/>
              <a:satMod val="300000"/>
              <a:alpha val="50000"/>
            </a:schemeClr>
          </a:glow>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0F96D-E556-DE4D-B4B3-0DC5D9A5C4BC}">
      <dsp:nvSpPr>
        <dsp:cNvPr id="0" name=""/>
        <dsp:cNvSpPr/>
      </dsp:nvSpPr>
      <dsp:spPr>
        <a:xfrm>
          <a:off x="4393442" y="849160"/>
          <a:ext cx="3560967" cy="165424"/>
        </a:xfrm>
        <a:custGeom>
          <a:avLst/>
          <a:gdLst/>
          <a:ahLst/>
          <a:cxnLst/>
          <a:rect l="0" t="0" r="0" b="0"/>
          <a:pathLst>
            <a:path>
              <a:moveTo>
                <a:pt x="0" y="0"/>
              </a:moveTo>
              <a:lnTo>
                <a:pt x="0" y="112732"/>
              </a:lnTo>
              <a:lnTo>
                <a:pt x="3560967" y="112732"/>
              </a:lnTo>
              <a:lnTo>
                <a:pt x="3560967" y="16542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ECE1F4-4BD2-F84F-BF2F-4F28F783FFE9}">
      <dsp:nvSpPr>
        <dsp:cNvPr id="0" name=""/>
        <dsp:cNvSpPr/>
      </dsp:nvSpPr>
      <dsp:spPr>
        <a:xfrm>
          <a:off x="6175206" y="1734585"/>
          <a:ext cx="207198" cy="165424"/>
        </a:xfrm>
        <a:custGeom>
          <a:avLst/>
          <a:gdLst/>
          <a:ahLst/>
          <a:cxnLst/>
          <a:rect l="0" t="0" r="0" b="0"/>
          <a:pathLst>
            <a:path>
              <a:moveTo>
                <a:pt x="0" y="0"/>
              </a:moveTo>
              <a:lnTo>
                <a:pt x="0" y="112732"/>
              </a:lnTo>
              <a:lnTo>
                <a:pt x="207198" y="112732"/>
              </a:lnTo>
              <a:lnTo>
                <a:pt x="207198"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24F409-ACCB-D14A-A575-C6B57CEA18C5}">
      <dsp:nvSpPr>
        <dsp:cNvPr id="0" name=""/>
        <dsp:cNvSpPr/>
      </dsp:nvSpPr>
      <dsp:spPr>
        <a:xfrm>
          <a:off x="5968007" y="1734585"/>
          <a:ext cx="207198" cy="165424"/>
        </a:xfrm>
        <a:custGeom>
          <a:avLst/>
          <a:gdLst/>
          <a:ahLst/>
          <a:cxnLst/>
          <a:rect l="0" t="0" r="0" b="0"/>
          <a:pathLst>
            <a:path>
              <a:moveTo>
                <a:pt x="207198" y="0"/>
              </a:moveTo>
              <a:lnTo>
                <a:pt x="207198" y="112732"/>
              </a:lnTo>
              <a:lnTo>
                <a:pt x="0" y="112732"/>
              </a:lnTo>
              <a:lnTo>
                <a:pt x="0"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C6B18-34AB-EE42-9AA5-D91192E6CCC6}">
      <dsp:nvSpPr>
        <dsp:cNvPr id="0" name=""/>
        <dsp:cNvSpPr/>
      </dsp:nvSpPr>
      <dsp:spPr>
        <a:xfrm>
          <a:off x="4393442" y="849160"/>
          <a:ext cx="1781763" cy="165424"/>
        </a:xfrm>
        <a:custGeom>
          <a:avLst/>
          <a:gdLst/>
          <a:ahLst/>
          <a:cxnLst/>
          <a:rect l="0" t="0" r="0" b="0"/>
          <a:pathLst>
            <a:path>
              <a:moveTo>
                <a:pt x="0" y="0"/>
              </a:moveTo>
              <a:lnTo>
                <a:pt x="0" y="112732"/>
              </a:lnTo>
              <a:lnTo>
                <a:pt x="1781763" y="112732"/>
              </a:lnTo>
              <a:lnTo>
                <a:pt x="1781763" y="16542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1DFC9A-107B-6D4B-B7B5-930BA679CB05}">
      <dsp:nvSpPr>
        <dsp:cNvPr id="0" name=""/>
        <dsp:cNvSpPr/>
      </dsp:nvSpPr>
      <dsp:spPr>
        <a:xfrm>
          <a:off x="4394290" y="1734585"/>
          <a:ext cx="828793" cy="165424"/>
        </a:xfrm>
        <a:custGeom>
          <a:avLst/>
          <a:gdLst/>
          <a:ahLst/>
          <a:cxnLst/>
          <a:rect l="0" t="0" r="0" b="0"/>
          <a:pathLst>
            <a:path>
              <a:moveTo>
                <a:pt x="0" y="0"/>
              </a:moveTo>
              <a:lnTo>
                <a:pt x="0" y="112732"/>
              </a:lnTo>
              <a:lnTo>
                <a:pt x="828793" y="112732"/>
              </a:lnTo>
              <a:lnTo>
                <a:pt x="828793"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530015-D070-8D4B-B5D8-031BB5295963}">
      <dsp:nvSpPr>
        <dsp:cNvPr id="0" name=""/>
        <dsp:cNvSpPr/>
      </dsp:nvSpPr>
      <dsp:spPr>
        <a:xfrm>
          <a:off x="4394290" y="1734585"/>
          <a:ext cx="414396" cy="165424"/>
        </a:xfrm>
        <a:custGeom>
          <a:avLst/>
          <a:gdLst/>
          <a:ahLst/>
          <a:cxnLst/>
          <a:rect l="0" t="0" r="0" b="0"/>
          <a:pathLst>
            <a:path>
              <a:moveTo>
                <a:pt x="0" y="0"/>
              </a:moveTo>
              <a:lnTo>
                <a:pt x="0" y="112732"/>
              </a:lnTo>
              <a:lnTo>
                <a:pt x="414396" y="112732"/>
              </a:lnTo>
              <a:lnTo>
                <a:pt x="414396"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9467FE-AACB-EC44-9B21-566AFB0ED9E4}">
      <dsp:nvSpPr>
        <dsp:cNvPr id="0" name=""/>
        <dsp:cNvSpPr/>
      </dsp:nvSpPr>
      <dsp:spPr>
        <a:xfrm>
          <a:off x="4348570" y="1734585"/>
          <a:ext cx="91440" cy="165424"/>
        </a:xfrm>
        <a:custGeom>
          <a:avLst/>
          <a:gdLst/>
          <a:ahLst/>
          <a:cxnLst/>
          <a:rect l="0" t="0" r="0" b="0"/>
          <a:pathLst>
            <a:path>
              <a:moveTo>
                <a:pt x="45720" y="0"/>
              </a:moveTo>
              <a:lnTo>
                <a:pt x="45720"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81DF73-9818-5649-9ECD-8428977DDCE3}">
      <dsp:nvSpPr>
        <dsp:cNvPr id="0" name=""/>
        <dsp:cNvSpPr/>
      </dsp:nvSpPr>
      <dsp:spPr>
        <a:xfrm>
          <a:off x="3979893" y="1734585"/>
          <a:ext cx="414396" cy="165424"/>
        </a:xfrm>
        <a:custGeom>
          <a:avLst/>
          <a:gdLst/>
          <a:ahLst/>
          <a:cxnLst/>
          <a:rect l="0" t="0" r="0" b="0"/>
          <a:pathLst>
            <a:path>
              <a:moveTo>
                <a:pt x="414396" y="0"/>
              </a:moveTo>
              <a:lnTo>
                <a:pt x="414396" y="112732"/>
              </a:lnTo>
              <a:lnTo>
                <a:pt x="0" y="112732"/>
              </a:lnTo>
              <a:lnTo>
                <a:pt x="0"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4B0DAB-56E4-2746-9052-7835DF3878A5}">
      <dsp:nvSpPr>
        <dsp:cNvPr id="0" name=""/>
        <dsp:cNvSpPr/>
      </dsp:nvSpPr>
      <dsp:spPr>
        <a:xfrm>
          <a:off x="3565496" y="1734585"/>
          <a:ext cx="828793" cy="165424"/>
        </a:xfrm>
        <a:custGeom>
          <a:avLst/>
          <a:gdLst/>
          <a:ahLst/>
          <a:cxnLst/>
          <a:rect l="0" t="0" r="0" b="0"/>
          <a:pathLst>
            <a:path>
              <a:moveTo>
                <a:pt x="828793" y="0"/>
              </a:moveTo>
              <a:lnTo>
                <a:pt x="828793" y="112732"/>
              </a:lnTo>
              <a:lnTo>
                <a:pt x="0" y="112732"/>
              </a:lnTo>
              <a:lnTo>
                <a:pt x="0"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04F5EE-4C4B-5540-B1AF-DAF5F24643FF}">
      <dsp:nvSpPr>
        <dsp:cNvPr id="0" name=""/>
        <dsp:cNvSpPr/>
      </dsp:nvSpPr>
      <dsp:spPr>
        <a:xfrm>
          <a:off x="4347722" y="849160"/>
          <a:ext cx="91440" cy="165424"/>
        </a:xfrm>
        <a:custGeom>
          <a:avLst/>
          <a:gdLst/>
          <a:ahLst/>
          <a:cxnLst/>
          <a:rect l="0" t="0" r="0" b="0"/>
          <a:pathLst>
            <a:path>
              <a:moveTo>
                <a:pt x="45720" y="0"/>
              </a:moveTo>
              <a:lnTo>
                <a:pt x="45720" y="112732"/>
              </a:lnTo>
              <a:lnTo>
                <a:pt x="46567" y="112732"/>
              </a:lnTo>
              <a:lnTo>
                <a:pt x="46567" y="16542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864EAB-1576-7D4A-9AEB-8F00433C1A24}">
      <dsp:nvSpPr>
        <dsp:cNvPr id="0" name=""/>
        <dsp:cNvSpPr/>
      </dsp:nvSpPr>
      <dsp:spPr>
        <a:xfrm>
          <a:off x="2614238" y="1734585"/>
          <a:ext cx="414396" cy="165424"/>
        </a:xfrm>
        <a:custGeom>
          <a:avLst/>
          <a:gdLst/>
          <a:ahLst/>
          <a:cxnLst/>
          <a:rect l="0" t="0" r="0" b="0"/>
          <a:pathLst>
            <a:path>
              <a:moveTo>
                <a:pt x="0" y="0"/>
              </a:moveTo>
              <a:lnTo>
                <a:pt x="0" y="112732"/>
              </a:lnTo>
              <a:lnTo>
                <a:pt x="414396" y="112732"/>
              </a:lnTo>
              <a:lnTo>
                <a:pt x="414396"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90A84E-9FBF-074E-9707-D81FDB934677}">
      <dsp:nvSpPr>
        <dsp:cNvPr id="0" name=""/>
        <dsp:cNvSpPr/>
      </dsp:nvSpPr>
      <dsp:spPr>
        <a:xfrm>
          <a:off x="2568518" y="1734585"/>
          <a:ext cx="91440" cy="165424"/>
        </a:xfrm>
        <a:custGeom>
          <a:avLst/>
          <a:gdLst/>
          <a:ahLst/>
          <a:cxnLst/>
          <a:rect l="0" t="0" r="0" b="0"/>
          <a:pathLst>
            <a:path>
              <a:moveTo>
                <a:pt x="45720" y="0"/>
              </a:moveTo>
              <a:lnTo>
                <a:pt x="45720"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DFEE67-3C3D-1D4E-BE6E-BDD9E63C43B6}">
      <dsp:nvSpPr>
        <dsp:cNvPr id="0" name=""/>
        <dsp:cNvSpPr/>
      </dsp:nvSpPr>
      <dsp:spPr>
        <a:xfrm>
          <a:off x="2199841" y="1734585"/>
          <a:ext cx="414396" cy="165424"/>
        </a:xfrm>
        <a:custGeom>
          <a:avLst/>
          <a:gdLst/>
          <a:ahLst/>
          <a:cxnLst/>
          <a:rect l="0" t="0" r="0" b="0"/>
          <a:pathLst>
            <a:path>
              <a:moveTo>
                <a:pt x="414396" y="0"/>
              </a:moveTo>
              <a:lnTo>
                <a:pt x="414396" y="112732"/>
              </a:lnTo>
              <a:lnTo>
                <a:pt x="0" y="112732"/>
              </a:lnTo>
              <a:lnTo>
                <a:pt x="0"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2A7A25-6171-E440-AE5F-21E084789A44}">
      <dsp:nvSpPr>
        <dsp:cNvPr id="0" name=""/>
        <dsp:cNvSpPr/>
      </dsp:nvSpPr>
      <dsp:spPr>
        <a:xfrm>
          <a:off x="2614238" y="849160"/>
          <a:ext cx="1779203" cy="165424"/>
        </a:xfrm>
        <a:custGeom>
          <a:avLst/>
          <a:gdLst/>
          <a:ahLst/>
          <a:cxnLst/>
          <a:rect l="0" t="0" r="0" b="0"/>
          <a:pathLst>
            <a:path>
              <a:moveTo>
                <a:pt x="1779203" y="0"/>
              </a:moveTo>
              <a:lnTo>
                <a:pt x="1779203" y="112732"/>
              </a:lnTo>
              <a:lnTo>
                <a:pt x="0" y="112732"/>
              </a:lnTo>
              <a:lnTo>
                <a:pt x="0" y="16542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FFBABD-54C1-EF44-8CE9-4A80D0569053}">
      <dsp:nvSpPr>
        <dsp:cNvPr id="0" name=""/>
        <dsp:cNvSpPr/>
      </dsp:nvSpPr>
      <dsp:spPr>
        <a:xfrm>
          <a:off x="834187" y="1734585"/>
          <a:ext cx="207198" cy="165424"/>
        </a:xfrm>
        <a:custGeom>
          <a:avLst/>
          <a:gdLst/>
          <a:ahLst/>
          <a:cxnLst/>
          <a:rect l="0" t="0" r="0" b="0"/>
          <a:pathLst>
            <a:path>
              <a:moveTo>
                <a:pt x="0" y="0"/>
              </a:moveTo>
              <a:lnTo>
                <a:pt x="0" y="112732"/>
              </a:lnTo>
              <a:lnTo>
                <a:pt x="207198" y="112732"/>
              </a:lnTo>
              <a:lnTo>
                <a:pt x="207198"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23160E-54C8-6D4C-826A-56365040A7B4}">
      <dsp:nvSpPr>
        <dsp:cNvPr id="0" name=""/>
        <dsp:cNvSpPr/>
      </dsp:nvSpPr>
      <dsp:spPr>
        <a:xfrm>
          <a:off x="626989" y="1734585"/>
          <a:ext cx="207198" cy="165424"/>
        </a:xfrm>
        <a:custGeom>
          <a:avLst/>
          <a:gdLst/>
          <a:ahLst/>
          <a:cxnLst/>
          <a:rect l="0" t="0" r="0" b="0"/>
          <a:pathLst>
            <a:path>
              <a:moveTo>
                <a:pt x="207198" y="0"/>
              </a:moveTo>
              <a:lnTo>
                <a:pt x="207198" y="112732"/>
              </a:lnTo>
              <a:lnTo>
                <a:pt x="0" y="112732"/>
              </a:lnTo>
              <a:lnTo>
                <a:pt x="0" y="16542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04297F-94E7-F345-A3FB-339AC9F6864A}">
      <dsp:nvSpPr>
        <dsp:cNvPr id="0" name=""/>
        <dsp:cNvSpPr/>
      </dsp:nvSpPr>
      <dsp:spPr>
        <a:xfrm>
          <a:off x="834187" y="849160"/>
          <a:ext cx="3559255" cy="165424"/>
        </a:xfrm>
        <a:custGeom>
          <a:avLst/>
          <a:gdLst/>
          <a:ahLst/>
          <a:cxnLst/>
          <a:rect l="0" t="0" r="0" b="0"/>
          <a:pathLst>
            <a:path>
              <a:moveTo>
                <a:pt x="3559255" y="0"/>
              </a:moveTo>
              <a:lnTo>
                <a:pt x="3559255" y="112732"/>
              </a:lnTo>
              <a:lnTo>
                <a:pt x="0" y="112732"/>
              </a:lnTo>
              <a:lnTo>
                <a:pt x="0" y="16542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BE4E45-2637-534D-B5DB-558EB195D005}">
      <dsp:nvSpPr>
        <dsp:cNvPr id="0" name=""/>
        <dsp:cNvSpPr/>
      </dsp:nvSpPr>
      <dsp:spPr>
        <a:xfrm>
          <a:off x="3333820" y="129160"/>
          <a:ext cx="2119245" cy="720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A79B92-DF85-3C41-B364-3D88A71D35EB}">
      <dsp:nvSpPr>
        <dsp:cNvPr id="0" name=""/>
        <dsp:cNvSpPr/>
      </dsp:nvSpPr>
      <dsp:spPr>
        <a:xfrm>
          <a:off x="3397019" y="189199"/>
          <a:ext cx="2119245" cy="720000"/>
        </a:xfrm>
        <a:prstGeom prst="roundRect">
          <a:avLst>
            <a:gd name="adj" fmla="val 10000"/>
          </a:avLst>
        </a:prstGeom>
        <a:solidFill>
          <a:srgbClr val="FF2600">
            <a:alpha val="2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WP1 - Management, communication and strategy (roadmap)</a:t>
          </a:r>
        </a:p>
      </dsp:txBody>
      <dsp:txXfrm>
        <a:off x="3418107" y="210287"/>
        <a:ext cx="2077069" cy="677824"/>
      </dsp:txXfrm>
    </dsp:sp>
    <dsp:sp modelId="{268443D9-1320-E241-8C43-660971007A04}">
      <dsp:nvSpPr>
        <dsp:cNvPr id="0" name=""/>
        <dsp:cNvSpPr/>
      </dsp:nvSpPr>
      <dsp:spPr>
        <a:xfrm>
          <a:off x="7361" y="1014585"/>
          <a:ext cx="1653652" cy="720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E0E6CF-AB4B-BA47-A04B-23D2F0098658}">
      <dsp:nvSpPr>
        <dsp:cNvPr id="0" name=""/>
        <dsp:cNvSpPr/>
      </dsp:nvSpPr>
      <dsp:spPr>
        <a:xfrm>
          <a:off x="70560" y="1074625"/>
          <a:ext cx="1653652" cy="720000"/>
        </a:xfrm>
        <a:prstGeom prst="roundRect">
          <a:avLst>
            <a:gd name="adj" fmla="val 10000"/>
          </a:avLst>
        </a:prstGeom>
        <a:solidFill>
          <a:srgbClr val="FF2600">
            <a:alpha val="1956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WP2 - Materials</a:t>
          </a:r>
        </a:p>
      </dsp:txBody>
      <dsp:txXfrm>
        <a:off x="91648" y="1095713"/>
        <a:ext cx="1611476" cy="677824"/>
      </dsp:txXfrm>
    </dsp:sp>
    <dsp:sp modelId="{FDBDCC40-502D-E143-A724-455EB454088A}">
      <dsp:nvSpPr>
        <dsp:cNvPr id="0" name=""/>
        <dsp:cNvSpPr/>
      </dsp:nvSpPr>
      <dsp:spPr>
        <a:xfrm>
          <a:off x="482990" y="1900010"/>
          <a:ext cx="287998" cy="28793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10EA44-8EAD-4345-B23F-0922C4789AB9}">
      <dsp:nvSpPr>
        <dsp:cNvPr id="0" name=""/>
        <dsp:cNvSpPr/>
      </dsp:nvSpPr>
      <dsp:spPr>
        <a:xfrm>
          <a:off x="546189" y="1960050"/>
          <a:ext cx="287998" cy="2879344"/>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2.1 HTS cables and conductors</a:t>
          </a:r>
        </a:p>
      </dsp:txBody>
      <dsp:txXfrm>
        <a:off x="554624" y="1968485"/>
        <a:ext cx="271128" cy="2862474"/>
      </dsp:txXfrm>
    </dsp:sp>
    <dsp:sp modelId="{845F27B3-B8C9-7347-8935-7C4CF1792199}">
      <dsp:nvSpPr>
        <dsp:cNvPr id="0" name=""/>
        <dsp:cNvSpPr/>
      </dsp:nvSpPr>
      <dsp:spPr>
        <a:xfrm>
          <a:off x="897387" y="1900010"/>
          <a:ext cx="287998" cy="28793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CCD629-62AF-034E-9C62-0A952C0333DD}">
      <dsp:nvSpPr>
        <dsp:cNvPr id="0" name=""/>
        <dsp:cNvSpPr/>
      </dsp:nvSpPr>
      <dsp:spPr>
        <a:xfrm>
          <a:off x="960586" y="1960050"/>
          <a:ext cx="287998" cy="2879344"/>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2.2 Radiation effects</a:t>
          </a:r>
        </a:p>
      </dsp:txBody>
      <dsp:txXfrm>
        <a:off x="969021" y="1968485"/>
        <a:ext cx="271128" cy="2862474"/>
      </dsp:txXfrm>
    </dsp:sp>
    <dsp:sp modelId="{F88269FC-B509-D34F-BE27-7D1AF9A4C2FA}">
      <dsp:nvSpPr>
        <dsp:cNvPr id="0" name=""/>
        <dsp:cNvSpPr/>
      </dsp:nvSpPr>
      <dsp:spPr>
        <a:xfrm>
          <a:off x="1787412" y="1014585"/>
          <a:ext cx="1653652" cy="720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8B47E2-BCC8-5A46-A552-09E9F4A43A67}">
      <dsp:nvSpPr>
        <dsp:cNvPr id="0" name=""/>
        <dsp:cNvSpPr/>
      </dsp:nvSpPr>
      <dsp:spPr>
        <a:xfrm>
          <a:off x="1850612" y="1074625"/>
          <a:ext cx="1653652" cy="720000"/>
        </a:xfrm>
        <a:prstGeom prst="roundRect">
          <a:avLst>
            <a:gd name="adj" fmla="val 10000"/>
          </a:avLst>
        </a:prstGeom>
        <a:solidFill>
          <a:srgbClr val="FF2600">
            <a:alpha val="2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WP3 - Technologies</a:t>
          </a:r>
        </a:p>
      </dsp:txBody>
      <dsp:txXfrm>
        <a:off x="1871700" y="1095713"/>
        <a:ext cx="1611476" cy="677824"/>
      </dsp:txXfrm>
    </dsp:sp>
    <dsp:sp modelId="{922C1F10-36D3-2945-95C7-365039CB7453}">
      <dsp:nvSpPr>
        <dsp:cNvPr id="0" name=""/>
        <dsp:cNvSpPr/>
      </dsp:nvSpPr>
      <dsp:spPr>
        <a:xfrm>
          <a:off x="2055842" y="1900010"/>
          <a:ext cx="287998" cy="28793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20F247-391A-D04B-B268-BCE0045FBE82}">
      <dsp:nvSpPr>
        <dsp:cNvPr id="0" name=""/>
        <dsp:cNvSpPr/>
      </dsp:nvSpPr>
      <dsp:spPr>
        <a:xfrm>
          <a:off x="2119042" y="1960050"/>
          <a:ext cx="287998" cy="2879344"/>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3.1 Cryogenics</a:t>
          </a:r>
        </a:p>
      </dsp:txBody>
      <dsp:txXfrm>
        <a:off x="2127477" y="1968485"/>
        <a:ext cx="271128" cy="2862474"/>
      </dsp:txXfrm>
    </dsp:sp>
    <dsp:sp modelId="{C039EC48-A487-AB4D-BD06-512BED56B567}">
      <dsp:nvSpPr>
        <dsp:cNvPr id="0" name=""/>
        <dsp:cNvSpPr/>
      </dsp:nvSpPr>
      <dsp:spPr>
        <a:xfrm>
          <a:off x="2470239" y="1900010"/>
          <a:ext cx="287998" cy="28793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100161-BCE3-9947-B369-038922946291}">
      <dsp:nvSpPr>
        <dsp:cNvPr id="0" name=""/>
        <dsp:cNvSpPr/>
      </dsp:nvSpPr>
      <dsp:spPr>
        <a:xfrm>
          <a:off x="2533439" y="1960050"/>
          <a:ext cx="287998" cy="2879344"/>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3.2 Coils and winding</a:t>
          </a:r>
        </a:p>
      </dsp:txBody>
      <dsp:txXfrm>
        <a:off x="2541874" y="1968485"/>
        <a:ext cx="271128" cy="2862474"/>
      </dsp:txXfrm>
    </dsp:sp>
    <dsp:sp modelId="{6B10F776-2E46-7044-9DAA-432F15F62E7A}">
      <dsp:nvSpPr>
        <dsp:cNvPr id="0" name=""/>
        <dsp:cNvSpPr/>
      </dsp:nvSpPr>
      <dsp:spPr>
        <a:xfrm>
          <a:off x="2884636" y="1900010"/>
          <a:ext cx="287998" cy="28793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5B7611-CCAF-DF4A-A5EE-5737AEBDE8B6}">
      <dsp:nvSpPr>
        <dsp:cNvPr id="0" name=""/>
        <dsp:cNvSpPr/>
      </dsp:nvSpPr>
      <dsp:spPr>
        <a:xfrm>
          <a:off x="2947836" y="1960050"/>
          <a:ext cx="287998" cy="2879344"/>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3.3 Diagnostics and controls</a:t>
          </a:r>
        </a:p>
      </dsp:txBody>
      <dsp:txXfrm>
        <a:off x="2956271" y="1968485"/>
        <a:ext cx="271128" cy="2862474"/>
      </dsp:txXfrm>
    </dsp:sp>
    <dsp:sp modelId="{B305EE49-8743-EB43-AC59-4E953C1415DC}">
      <dsp:nvSpPr>
        <dsp:cNvPr id="0" name=""/>
        <dsp:cNvSpPr/>
      </dsp:nvSpPr>
      <dsp:spPr>
        <a:xfrm>
          <a:off x="3567464" y="1014585"/>
          <a:ext cx="1653652" cy="720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7875C5-DDBF-C440-B972-131011E4721E}">
      <dsp:nvSpPr>
        <dsp:cNvPr id="0" name=""/>
        <dsp:cNvSpPr/>
      </dsp:nvSpPr>
      <dsp:spPr>
        <a:xfrm>
          <a:off x="3630663" y="1074625"/>
          <a:ext cx="1653652" cy="720000"/>
        </a:xfrm>
        <a:prstGeom prst="roundRect">
          <a:avLst>
            <a:gd name="adj" fmla="val 10000"/>
          </a:avLst>
        </a:prstGeom>
        <a:solidFill>
          <a:srgbClr val="FF0000">
            <a:alpha val="2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WP4 - Applications</a:t>
          </a:r>
        </a:p>
      </dsp:txBody>
      <dsp:txXfrm>
        <a:off x="3651751" y="1095713"/>
        <a:ext cx="1611476" cy="677824"/>
      </dsp:txXfrm>
    </dsp:sp>
    <dsp:sp modelId="{1B19BD52-9190-304A-B5D8-4B45A086D193}">
      <dsp:nvSpPr>
        <dsp:cNvPr id="0" name=""/>
        <dsp:cNvSpPr/>
      </dsp:nvSpPr>
      <dsp:spPr>
        <a:xfrm>
          <a:off x="3421497" y="1900010"/>
          <a:ext cx="287998" cy="28793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A48346-FA01-4940-9482-4E2834E9D02F}">
      <dsp:nvSpPr>
        <dsp:cNvPr id="0" name=""/>
        <dsp:cNvSpPr/>
      </dsp:nvSpPr>
      <dsp:spPr>
        <a:xfrm>
          <a:off x="3484696" y="1960050"/>
          <a:ext cx="287998" cy="2879344"/>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4.1 Energy, efficiency and sustainability</a:t>
          </a:r>
        </a:p>
      </dsp:txBody>
      <dsp:txXfrm>
        <a:off x="3493131" y="1968485"/>
        <a:ext cx="271128" cy="2862474"/>
      </dsp:txXfrm>
    </dsp:sp>
    <dsp:sp modelId="{8B504B9C-A51F-3E42-BD0B-070ECC7E0BB0}">
      <dsp:nvSpPr>
        <dsp:cNvPr id="0" name=""/>
        <dsp:cNvSpPr/>
      </dsp:nvSpPr>
      <dsp:spPr>
        <a:xfrm>
          <a:off x="3835894" y="1900010"/>
          <a:ext cx="287998" cy="28793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DA94F5-FC3C-984C-BFE3-15062D9EB8CC}">
      <dsp:nvSpPr>
        <dsp:cNvPr id="0" name=""/>
        <dsp:cNvSpPr/>
      </dsp:nvSpPr>
      <dsp:spPr>
        <a:xfrm>
          <a:off x="3899093" y="1960050"/>
          <a:ext cx="287998" cy="2879344"/>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4.2 HEP applications</a:t>
          </a:r>
        </a:p>
      </dsp:txBody>
      <dsp:txXfrm>
        <a:off x="3907528" y="1968485"/>
        <a:ext cx="271128" cy="2862474"/>
      </dsp:txXfrm>
    </dsp:sp>
    <dsp:sp modelId="{EA468439-06B0-D543-80BB-C815AEE2A39A}">
      <dsp:nvSpPr>
        <dsp:cNvPr id="0" name=""/>
        <dsp:cNvSpPr/>
      </dsp:nvSpPr>
      <dsp:spPr>
        <a:xfrm>
          <a:off x="4250291" y="1900010"/>
          <a:ext cx="287998" cy="28793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9DA21-EC70-D445-AE44-6A25B8D94D90}">
      <dsp:nvSpPr>
        <dsp:cNvPr id="0" name=""/>
        <dsp:cNvSpPr/>
      </dsp:nvSpPr>
      <dsp:spPr>
        <a:xfrm>
          <a:off x="4313490" y="1960050"/>
          <a:ext cx="287998" cy="2879344"/>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4.3 Medical applications</a:t>
          </a:r>
        </a:p>
      </dsp:txBody>
      <dsp:txXfrm>
        <a:off x="4321925" y="1968485"/>
        <a:ext cx="271128" cy="2862474"/>
      </dsp:txXfrm>
    </dsp:sp>
    <dsp:sp modelId="{F15A7A3B-9F4C-DB44-A05F-F31DF23B9733}">
      <dsp:nvSpPr>
        <dsp:cNvPr id="0" name=""/>
        <dsp:cNvSpPr/>
      </dsp:nvSpPr>
      <dsp:spPr>
        <a:xfrm>
          <a:off x="4664688" y="1900010"/>
          <a:ext cx="287998" cy="287934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3F3E4-BF89-FD43-B003-065D3E3058C0}">
      <dsp:nvSpPr>
        <dsp:cNvPr id="0" name=""/>
        <dsp:cNvSpPr/>
      </dsp:nvSpPr>
      <dsp:spPr>
        <a:xfrm>
          <a:off x="4727887" y="1960050"/>
          <a:ext cx="287998" cy="2879344"/>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4.4 High field science and NMR</a:t>
          </a:r>
        </a:p>
      </dsp:txBody>
      <dsp:txXfrm>
        <a:off x="4736322" y="1968485"/>
        <a:ext cx="271128" cy="2862474"/>
      </dsp:txXfrm>
    </dsp:sp>
    <dsp:sp modelId="{E94FB81C-59CB-8B49-AFDD-CEA5F49CAA70}">
      <dsp:nvSpPr>
        <dsp:cNvPr id="0" name=""/>
        <dsp:cNvSpPr/>
      </dsp:nvSpPr>
      <dsp:spPr>
        <a:xfrm>
          <a:off x="5079085" y="1900010"/>
          <a:ext cx="287998" cy="28741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EA354C-808D-B948-925F-85E0E89815A6}">
      <dsp:nvSpPr>
        <dsp:cNvPr id="0" name=""/>
        <dsp:cNvSpPr/>
      </dsp:nvSpPr>
      <dsp:spPr>
        <a:xfrm>
          <a:off x="5142284" y="1960050"/>
          <a:ext cx="287998" cy="2874107"/>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4.5 High field/short period undulators</a:t>
          </a:r>
        </a:p>
      </dsp:txBody>
      <dsp:txXfrm>
        <a:off x="5150719" y="1968485"/>
        <a:ext cx="271128" cy="2857237"/>
      </dsp:txXfrm>
    </dsp:sp>
    <dsp:sp modelId="{031A7FD7-7154-EF40-902F-DBC29542820B}">
      <dsp:nvSpPr>
        <dsp:cNvPr id="0" name=""/>
        <dsp:cNvSpPr/>
      </dsp:nvSpPr>
      <dsp:spPr>
        <a:xfrm>
          <a:off x="5347515" y="1014585"/>
          <a:ext cx="1655381" cy="720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F3F6C4-6DA8-5E41-A0F3-01B96F3D97C4}">
      <dsp:nvSpPr>
        <dsp:cNvPr id="0" name=""/>
        <dsp:cNvSpPr/>
      </dsp:nvSpPr>
      <dsp:spPr>
        <a:xfrm>
          <a:off x="5410714" y="1074625"/>
          <a:ext cx="1655381" cy="720000"/>
        </a:xfrm>
        <a:prstGeom prst="roundRect">
          <a:avLst>
            <a:gd name="adj" fmla="val 10000"/>
          </a:avLst>
        </a:prstGeom>
        <a:solidFill>
          <a:srgbClr val="FF0000">
            <a:alpha val="2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WP5 - Demonstrators</a:t>
          </a:r>
        </a:p>
      </dsp:txBody>
      <dsp:txXfrm>
        <a:off x="5431802" y="1095713"/>
        <a:ext cx="1613205" cy="677824"/>
      </dsp:txXfrm>
    </dsp:sp>
    <dsp:sp modelId="{3B8A1C20-7DA2-BD4A-915E-5FA8FC92977F}">
      <dsp:nvSpPr>
        <dsp:cNvPr id="0" name=""/>
        <dsp:cNvSpPr/>
      </dsp:nvSpPr>
      <dsp:spPr>
        <a:xfrm>
          <a:off x="5824008" y="1900010"/>
          <a:ext cx="287998" cy="287934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56FF8C-4DA4-0B44-8C2C-F84AAC019CCD}">
      <dsp:nvSpPr>
        <dsp:cNvPr id="0" name=""/>
        <dsp:cNvSpPr/>
      </dsp:nvSpPr>
      <dsp:spPr>
        <a:xfrm>
          <a:off x="5887208" y="1960050"/>
          <a:ext cx="287998" cy="2879340"/>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5.1 Technology demonstrator 1</a:t>
          </a:r>
        </a:p>
      </dsp:txBody>
      <dsp:txXfrm>
        <a:off x="5895643" y="1968485"/>
        <a:ext cx="271128" cy="2862470"/>
      </dsp:txXfrm>
    </dsp:sp>
    <dsp:sp modelId="{E24174EE-0646-6043-B472-1602FD6C8805}">
      <dsp:nvSpPr>
        <dsp:cNvPr id="0" name=""/>
        <dsp:cNvSpPr/>
      </dsp:nvSpPr>
      <dsp:spPr>
        <a:xfrm>
          <a:off x="6238405" y="1900010"/>
          <a:ext cx="287998" cy="287401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6D8D7B-D471-AD43-9DF7-DBC6627251BF}">
      <dsp:nvSpPr>
        <dsp:cNvPr id="0" name=""/>
        <dsp:cNvSpPr/>
      </dsp:nvSpPr>
      <dsp:spPr>
        <a:xfrm>
          <a:off x="6301605" y="1960050"/>
          <a:ext cx="287998" cy="2874013"/>
        </a:xfrm>
        <a:prstGeom prst="roundRect">
          <a:avLst>
            <a:gd name="adj" fmla="val 10000"/>
          </a:avLst>
        </a:prstGeom>
        <a:solidFill>
          <a:schemeClr val="bg1"/>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vert270"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5.2 Technology demonstrator 2</a:t>
          </a:r>
        </a:p>
      </dsp:txBody>
      <dsp:txXfrm>
        <a:off x="6310040" y="1968485"/>
        <a:ext cx="271128" cy="2857143"/>
      </dsp:txXfrm>
    </dsp:sp>
    <dsp:sp modelId="{E00FC2BB-3FAF-3B42-9134-485794D616A0}">
      <dsp:nvSpPr>
        <dsp:cNvPr id="0" name=""/>
        <dsp:cNvSpPr/>
      </dsp:nvSpPr>
      <dsp:spPr>
        <a:xfrm>
          <a:off x="7129295" y="1014585"/>
          <a:ext cx="1650228" cy="7200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7CD130-E06A-9F43-B87F-F355610AF5D4}">
      <dsp:nvSpPr>
        <dsp:cNvPr id="0" name=""/>
        <dsp:cNvSpPr/>
      </dsp:nvSpPr>
      <dsp:spPr>
        <a:xfrm>
          <a:off x="7192495" y="1074625"/>
          <a:ext cx="1650228" cy="720000"/>
        </a:xfrm>
        <a:prstGeom prst="roundRect">
          <a:avLst>
            <a:gd name="adj" fmla="val 10000"/>
          </a:avLst>
        </a:prstGeom>
        <a:solidFill>
          <a:srgbClr val="FF2600">
            <a:alpha val="20000"/>
          </a:srgb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WP6 - Test infrastructures</a:t>
          </a:r>
        </a:p>
      </dsp:txBody>
      <dsp:txXfrm>
        <a:off x="7213583" y="1095713"/>
        <a:ext cx="1608052" cy="67782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28A480-3686-4A45-B348-778E52A86B5D}" type="datetimeFigureOut">
              <a:rPr lang="en-US" smtClean="0"/>
              <a:t>7/11/23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51F81B-0188-F944-95C5-D896A11FCEC3}" type="slidenum">
              <a:rPr lang="en-US" smtClean="0"/>
              <a:t>‹#›</a:t>
            </a:fld>
            <a:endParaRPr lang="en-US"/>
          </a:p>
        </p:txBody>
      </p:sp>
    </p:spTree>
    <p:extLst>
      <p:ext uri="{BB962C8B-B14F-4D97-AF65-F5344CB8AC3E}">
        <p14:creationId xmlns:p14="http://schemas.microsoft.com/office/powerpoint/2010/main" val="13999409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B51F81B-0188-F944-95C5-D896A11FCEC3}" type="slidenum">
              <a:rPr lang="en-US" smtClean="0"/>
              <a:t>5</a:t>
            </a:fld>
            <a:endParaRPr lang="en-US"/>
          </a:p>
        </p:txBody>
      </p:sp>
    </p:spTree>
    <p:extLst>
      <p:ext uri="{BB962C8B-B14F-4D97-AF65-F5344CB8AC3E}">
        <p14:creationId xmlns:p14="http://schemas.microsoft.com/office/powerpoint/2010/main" val="203061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B51F81B-0188-F944-95C5-D896A11FCEC3}" type="slidenum">
              <a:rPr lang="en-US" smtClean="0"/>
              <a:t>8</a:t>
            </a:fld>
            <a:endParaRPr lang="en-US"/>
          </a:p>
        </p:txBody>
      </p:sp>
    </p:spTree>
    <p:extLst>
      <p:ext uri="{BB962C8B-B14F-4D97-AF65-F5344CB8AC3E}">
        <p14:creationId xmlns:p14="http://schemas.microsoft.com/office/powerpoint/2010/main" val="2067511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Ref idx="1001">
        <a:schemeClr val="bg2"/>
      </p:bgRef>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81663"/>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417558-A5B4-E842-B1DF-677745561FCD}" type="datetime1">
              <a:rPr lang="en-US" smtClean="0"/>
              <a:t>7/11/23</a:t>
            </a:fld>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tx1"/>
                </a:solidFill>
              </a:defRPr>
            </a:lvl1pPr>
          </a:lstStyle>
          <a:p>
            <a:r>
              <a:rPr kumimoji="0" lang="fr-CH"/>
              <a:t>Click to edit Master title style</a:t>
            </a:r>
            <a:endParaRPr kumimoji="0" lang="en-US" dirty="0"/>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CH"/>
              <a:t>Click to edit Master text styles</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5"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75C63EC-9147-6E43-B1C5-595DF9CCBB2A}" type="datetime1">
              <a:rPr lang="en-US" smtClean="0"/>
              <a:t>7/11/23</a:t>
            </a:fld>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tx1"/>
                </a:solidFill>
              </a:defRPr>
            </a:lvl1pPr>
          </a:lstStyle>
          <a:p>
            <a:r>
              <a:rPr kumimoji="0" lang="fr-CH"/>
              <a:t>Click to edit Master title style</a:t>
            </a:r>
            <a:endParaRPr kumimoji="0" lang="en-US"/>
          </a:p>
        </p:txBody>
      </p:sp>
      <p:sp>
        <p:nvSpPr>
          <p:cNvPr id="3" name="Espace réservé pour une image  2"/>
          <p:cNvSpPr>
            <a:spLocks noGrp="1"/>
          </p:cNvSpPr>
          <p:nvPr>
            <p:ph type="pic" idx="1"/>
          </p:nvPr>
        </p:nvSpPr>
        <p:spPr>
          <a:xfrm>
            <a:off x="558797" y="802197"/>
            <a:ext cx="4759514" cy="4759514"/>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fr-CH"/>
              <a:t>Drag picture to placeholder or click icon to add</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CH"/>
              <a:t>Click to edit Master text styles</a:t>
            </a:r>
          </a:p>
        </p:txBody>
      </p:sp>
      <p:sp>
        <p:nvSpPr>
          <p:cNvPr id="5"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28F5549-2B01-B242-8802-82B8589C809D}" type="datetime1">
              <a:rPr lang="en-US" smtClean="0"/>
              <a:t>7/11/23</a:t>
            </a:fld>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CH"/>
              <a:t>Click to edit Master title style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F6A0D1B-B268-524A-8345-D1626C161D9C}" type="datetime1">
              <a:rPr lang="en-US" smtClean="0"/>
              <a:t>7/11/23</a:t>
            </a:fld>
            <a:endParaRPr lang="en-US" dirty="0"/>
          </a:p>
        </p:txBody>
      </p:sp>
      <p:sp>
        <p:nvSpPr>
          <p:cNvPr id="5"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6"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CH"/>
              <a:t>Click to edit Master title style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75C2D24-40FC-7D40-8933-20B3F8593012}" type="datetime1">
              <a:rPr lang="en-US" smtClean="0"/>
              <a:t>7/11/23</a:t>
            </a:fld>
            <a:endParaRPr lang="en-US" dirty="0"/>
          </a:p>
        </p:txBody>
      </p:sp>
      <p:sp>
        <p:nvSpPr>
          <p:cNvPr id="5"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6"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21690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3090" y="2878269"/>
            <a:ext cx="1221946"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5813"/>
            <a:ext cx="8226854" cy="940443"/>
          </a:xfrm>
        </p:spPr>
        <p:txBody>
          <a:bodyPr/>
          <a:lstStyle>
            <a:lvl1pPr algn="l">
              <a:defRPr/>
            </a:lvl1pPr>
          </a:lstStyle>
          <a:p>
            <a:r>
              <a:rPr kumimoji="0" lang="fr-CH" dirty="0"/>
              <a:t>Click to </a:t>
            </a:r>
            <a:r>
              <a:rPr kumimoji="0" lang="fr-CH" dirty="0" err="1"/>
              <a:t>edit</a:t>
            </a:r>
            <a:r>
              <a:rPr kumimoji="0" lang="fr-CH" dirty="0"/>
              <a:t> Master </a:t>
            </a:r>
            <a:r>
              <a:rPr kumimoji="0" lang="fr-CH" dirty="0" err="1"/>
              <a:t>title</a:t>
            </a:r>
            <a:r>
              <a:rPr kumimoji="0" lang="fr-CH" dirty="0"/>
              <a:t> style</a:t>
            </a:r>
            <a:endParaRPr kumimoji="0" lang="en-US" dirty="0"/>
          </a:p>
        </p:txBody>
      </p:sp>
      <p:sp>
        <p:nvSpPr>
          <p:cNvPr id="3" name="Espace réservé du contenu 2"/>
          <p:cNvSpPr>
            <a:spLocks noGrp="1"/>
          </p:cNvSpPr>
          <p:nvPr>
            <p:ph idx="1"/>
          </p:nvPr>
        </p:nvSpPr>
        <p:spPr>
          <a:xfrm>
            <a:off x="457200" y="956256"/>
            <a:ext cx="8226854" cy="5036771"/>
          </a:xfrm>
        </p:spPr>
        <p:txBody>
          <a:bodyPr/>
          <a:lstStyle/>
          <a:p>
            <a:pPr lvl="0" eaLnBrk="1" latinLnBrk="0" hangingPunct="1"/>
            <a:r>
              <a:rPr lang="fr-CH" dirty="0"/>
              <a:t>Click to </a:t>
            </a:r>
            <a:r>
              <a:rPr lang="fr-CH" dirty="0" err="1"/>
              <a:t>edit</a:t>
            </a:r>
            <a:r>
              <a:rPr lang="fr-CH" dirty="0"/>
              <a:t> Master </a:t>
            </a:r>
            <a:r>
              <a:rPr lang="fr-CH" dirty="0" err="1"/>
              <a:t>text</a:t>
            </a:r>
            <a:r>
              <a:rPr lang="fr-CH" dirty="0"/>
              <a:t> styles</a:t>
            </a:r>
          </a:p>
          <a:p>
            <a:pPr lvl="1" eaLnBrk="1" latinLnBrk="0" hangingPunct="1"/>
            <a:r>
              <a:rPr lang="fr-CH" dirty="0"/>
              <a:t>Second </a:t>
            </a:r>
            <a:r>
              <a:rPr lang="fr-CH" dirty="0" err="1"/>
              <a:t>level</a:t>
            </a:r>
            <a:endParaRPr lang="fr-CH" dirty="0"/>
          </a:p>
          <a:p>
            <a:pPr lvl="2" eaLnBrk="1" latinLnBrk="0" hangingPunct="1"/>
            <a:r>
              <a:rPr lang="fr-CH" dirty="0" err="1"/>
              <a:t>Third</a:t>
            </a:r>
            <a:r>
              <a:rPr lang="fr-CH" dirty="0"/>
              <a:t> </a:t>
            </a:r>
            <a:r>
              <a:rPr lang="fr-CH" dirty="0" err="1"/>
              <a:t>level</a:t>
            </a:r>
            <a:endParaRPr lang="fr-CH" dirty="0"/>
          </a:p>
          <a:p>
            <a:pPr lvl="3" eaLnBrk="1" latinLnBrk="0" hangingPunct="1"/>
            <a:r>
              <a:rPr lang="fr-CH" dirty="0" err="1"/>
              <a:t>Fourth</a:t>
            </a:r>
            <a:r>
              <a:rPr lang="fr-CH" dirty="0"/>
              <a:t> </a:t>
            </a:r>
            <a:r>
              <a:rPr lang="fr-CH" dirty="0" err="1"/>
              <a:t>level</a:t>
            </a:r>
            <a:endParaRPr lang="fr-CH" dirty="0"/>
          </a:p>
          <a:p>
            <a:pPr lvl="4" eaLnBrk="1" latinLnBrk="0" hangingPunct="1"/>
            <a:r>
              <a:rPr lang="fr-CH" dirty="0" err="1"/>
              <a:t>Fifth</a:t>
            </a:r>
            <a:r>
              <a:rPr lang="fr-CH" dirty="0"/>
              <a:t> </a:t>
            </a:r>
            <a:r>
              <a:rPr lang="fr-CH" dirty="0" err="1"/>
              <a:t>level</a:t>
            </a:r>
            <a:endParaRPr kumimoji="0" lang="en-US" dirty="0"/>
          </a:p>
        </p:txBody>
      </p:sp>
      <p:sp>
        <p:nvSpPr>
          <p:cNvPr id="4"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3913908-4EF1-FE48-AD15-A61E23EBC998}" type="datetime1">
              <a:rPr lang="en-US" smtClean="0"/>
              <a:t>7/11/23</a:t>
            </a:fld>
            <a:endParaRPr lang="en-US" dirty="0"/>
          </a:p>
        </p:txBody>
      </p:sp>
      <p:sp>
        <p:nvSpPr>
          <p:cNvPr id="5"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6"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31800" y="2515818"/>
            <a:ext cx="8265984" cy="1826363"/>
          </a:xfrm>
        </p:spPr>
        <p:txBody>
          <a:bodyPr tIns="0" bIns="0" anchor="t"/>
          <a:lstStyle>
            <a:lvl1pPr algn="l">
              <a:buNone/>
              <a:defRPr kumimoji="0" lang="en-US" sz="4600" b="1" kern="1200" cap="none" spc="0" baseline="0" dirty="0">
                <a:ln w="12700">
                  <a:solidFill>
                    <a:schemeClr val="tx2">
                      <a:satMod val="155000"/>
                    </a:schemeClr>
                  </a:solidFill>
                  <a:prstDash val="solid"/>
                </a:ln>
                <a:solidFill>
                  <a:schemeClr val="tx1"/>
                </a:solidFill>
                <a:effectLst/>
                <a:latin typeface="+mj-lt"/>
                <a:ea typeface="+mj-ea"/>
                <a:cs typeface="+mj-cs"/>
              </a:defRPr>
            </a:lvl1pPr>
          </a:lstStyle>
          <a:p>
            <a:r>
              <a:rPr kumimoji="0" lang="fr-CH"/>
              <a:t>Click to edit Master title style</a:t>
            </a:r>
            <a:endParaRPr kumimoji="0" lang="en-US" dirty="0"/>
          </a:p>
        </p:txBody>
      </p:sp>
      <p:sp>
        <p:nvSpPr>
          <p:cNvPr id="3" name="Espace réservé du texte 2"/>
          <p:cNvSpPr>
            <a:spLocks noGrp="1"/>
          </p:cNvSpPr>
          <p:nvPr>
            <p:ph type="body" idx="1"/>
          </p:nvPr>
        </p:nvSpPr>
        <p:spPr>
          <a:xfrm>
            <a:off x="431800" y="1329869"/>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CH"/>
              <a:t>Click to edit Master text styles</a:t>
            </a:r>
          </a:p>
        </p:txBody>
      </p:sp>
      <p:sp>
        <p:nvSpPr>
          <p:cNvPr id="4"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353D12-6D71-EA48-94D4-F90E3FF291D2}" type="datetime1">
              <a:rPr lang="en-US" smtClean="0"/>
              <a:t>7/11/23</a:t>
            </a:fld>
            <a:endParaRPr lang="en-US" dirty="0"/>
          </a:p>
        </p:txBody>
      </p:sp>
      <p:sp>
        <p:nvSpPr>
          <p:cNvPr id="5"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6"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fr-CH"/>
              <a:t>Click to edit Master title style</a:t>
            </a:r>
            <a:endParaRPr kumimoji="0" lang="en-US"/>
          </a:p>
        </p:txBody>
      </p:sp>
      <p:sp>
        <p:nvSpPr>
          <p:cNvPr id="3" name="Espace réservé du contenu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4" name="Espace réservé du contenu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5"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82FC4CC-83A5-5945-BB56-0701AF6952BE}" type="datetime1">
              <a:rPr lang="en-US" smtClean="0"/>
              <a:t>7/11/23</a:t>
            </a:fld>
            <a:endParaRPr lang="en-US" dirty="0"/>
          </a:p>
        </p:txBody>
      </p:sp>
      <p:sp>
        <p:nvSpPr>
          <p:cNvPr id="6"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7"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893977"/>
          </a:xfrm>
        </p:spPr>
        <p:txBody>
          <a:bodyPr anchor="ctr"/>
          <a:lstStyle>
            <a:lvl1pPr>
              <a:defRPr/>
            </a:lvl1pPr>
          </a:lstStyle>
          <a:p>
            <a:r>
              <a:rPr kumimoji="0" lang="fr-CH"/>
              <a:t>Click to edit Master title style</a:t>
            </a:r>
            <a:endParaRPr kumimoji="0" lang="en-US"/>
          </a:p>
        </p:txBody>
      </p:sp>
      <p:sp>
        <p:nvSpPr>
          <p:cNvPr id="3" name="Espace réservé du texte 2"/>
          <p:cNvSpPr>
            <a:spLocks noGrp="1"/>
          </p:cNvSpPr>
          <p:nvPr>
            <p:ph type="body" idx="1"/>
          </p:nvPr>
        </p:nvSpPr>
        <p:spPr>
          <a:xfrm>
            <a:off x="457200" y="5101967"/>
            <a:ext cx="4040188"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a:t>Click to edit Master text styles</a:t>
            </a:r>
          </a:p>
        </p:txBody>
      </p:sp>
      <p:sp>
        <p:nvSpPr>
          <p:cNvPr id="4" name="Espace réservé du texte 3"/>
          <p:cNvSpPr>
            <a:spLocks noGrp="1"/>
          </p:cNvSpPr>
          <p:nvPr>
            <p:ph type="body" sz="half" idx="3"/>
          </p:nvPr>
        </p:nvSpPr>
        <p:spPr>
          <a:xfrm>
            <a:off x="4645025" y="5101967"/>
            <a:ext cx="4041775" cy="838200"/>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CH"/>
              <a:t>Click to edit Master text styles</a:t>
            </a:r>
          </a:p>
        </p:txBody>
      </p:sp>
      <p:sp>
        <p:nvSpPr>
          <p:cNvPr id="5" name="Espace réservé du contenu 4"/>
          <p:cNvSpPr>
            <a:spLocks noGrp="1"/>
          </p:cNvSpPr>
          <p:nvPr>
            <p:ph sz="quarter" idx="2"/>
          </p:nvPr>
        </p:nvSpPr>
        <p:spPr>
          <a:xfrm>
            <a:off x="457200" y="1269777"/>
            <a:ext cx="4040188"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6" name="Espace réservé du contenu 5"/>
          <p:cNvSpPr>
            <a:spLocks noGrp="1"/>
          </p:cNvSpPr>
          <p:nvPr>
            <p:ph sz="quarter" idx="4"/>
          </p:nvPr>
        </p:nvSpPr>
        <p:spPr>
          <a:xfrm>
            <a:off x="4645025" y="1269777"/>
            <a:ext cx="4041775" cy="3686655"/>
          </a:xfrm>
        </p:spPr>
        <p:txBody>
          <a:bodyPr/>
          <a:lstStyle>
            <a:lvl1pPr>
              <a:defRPr sz="2400"/>
            </a:lvl1pPr>
            <a:lvl2pPr>
              <a:defRPr sz="2000"/>
            </a:lvl2pPr>
            <a:lvl3pPr>
              <a:defRPr sz="1800"/>
            </a:lvl3pPr>
            <a:lvl4pPr>
              <a:defRPr sz="1600"/>
            </a:lvl4pPr>
            <a:lvl5pPr>
              <a:defRPr sz="1600"/>
            </a:lvl5p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a:p>
        </p:txBody>
      </p:sp>
      <p:sp>
        <p:nvSpPr>
          <p:cNvPr id="7" name="Date Placeholder 1"/>
          <p:cNvSpPr>
            <a:spLocks noGrp="1"/>
          </p:cNvSpPr>
          <p:nvPr>
            <p:ph type="dt" sz="half" idx="10"/>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A1CA52-547C-E34D-BE14-8174050EC035}" type="datetime1">
              <a:rPr lang="en-US" smtClean="0"/>
              <a:t>7/11/23</a:t>
            </a:fld>
            <a:endParaRPr lang="en-US" dirty="0"/>
          </a:p>
        </p:txBody>
      </p:sp>
      <p:sp>
        <p:nvSpPr>
          <p:cNvPr id="8" name="Footer Placeholder 2"/>
          <p:cNvSpPr>
            <a:spLocks noGrp="1"/>
          </p:cNvSpPr>
          <p:nvPr>
            <p:ph type="ftr" sz="quarter" idx="11"/>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9" name="Slide Number Placeholder 3"/>
          <p:cNvSpPr>
            <a:spLocks noGrp="1"/>
          </p:cNvSpPr>
          <p:nvPr>
            <p:ph type="sldNum" sz="quarter" idx="12"/>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934720"/>
          </a:xfrm>
        </p:spPr>
        <p:txBody>
          <a:bodyPr anchor="ctr"/>
          <a:lstStyle>
            <a:lvl1pPr algn="l">
              <a:defRPr sz="4600"/>
            </a:lvl1pPr>
          </a:lstStyle>
          <a:p>
            <a:r>
              <a:rPr kumimoji="0" lang="fr-CH" dirty="0"/>
              <a:t>Click to </a:t>
            </a:r>
            <a:r>
              <a:rPr kumimoji="0" lang="fr-CH" dirty="0" err="1"/>
              <a:t>edit</a:t>
            </a:r>
            <a:r>
              <a:rPr kumimoji="0" lang="fr-CH" dirty="0"/>
              <a:t> Master </a:t>
            </a:r>
            <a:r>
              <a:rPr kumimoji="0" lang="fr-CH" dirty="0" err="1"/>
              <a:t>title</a:t>
            </a:r>
            <a:r>
              <a:rPr kumimoji="0" lang="fr-CH" dirty="0"/>
              <a:t> style</a:t>
            </a:r>
            <a:endParaRPr kumimoji="0" lang="en-US" dirty="0"/>
          </a:p>
        </p:txBody>
      </p:sp>
      <p:sp>
        <p:nvSpPr>
          <p:cNvPr id="3"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8D00418-891E-6547-86F4-9C60FA69BAAC}" type="datetime1">
              <a:rPr lang="en-US" smtClean="0"/>
              <a:t>7/11/23</a:t>
            </a:fld>
            <a:endParaRPr lang="en-US" dirty="0"/>
          </a:p>
        </p:txBody>
      </p:sp>
      <p:sp>
        <p:nvSpPr>
          <p:cNvPr id="4"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Document reference</a:t>
            </a:r>
          </a:p>
        </p:txBody>
      </p:sp>
      <p:sp>
        <p:nvSpPr>
          <p:cNvPr id="5"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pic>
        <p:nvPicPr>
          <p:cNvPr id="5" name="Image 4" descr="bande-01.eps"/>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4BFD808-6B56-4447-9401-2398D08EE3C0}" type="datetime1">
              <a:rPr lang="en-US" smtClean="0"/>
              <a:t>7/11/23</a:t>
            </a:fld>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Document reference</a:t>
            </a:r>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4" r:id="rId15"/>
  </p:sldLayoutIdLst>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tiff"/><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image" Target="../media/image33.png"/><Relationship Id="rId16"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002249-B644-C594-29DA-1F2461D66BCF}"/>
              </a:ext>
            </a:extLst>
          </p:cNvPr>
          <p:cNvSpPr>
            <a:spLocks noGrp="1"/>
          </p:cNvSpPr>
          <p:nvPr>
            <p:ph type="body" idx="1"/>
          </p:nvPr>
        </p:nvSpPr>
        <p:spPr>
          <a:xfrm>
            <a:off x="446216" y="2383970"/>
            <a:ext cx="8251567" cy="1948544"/>
          </a:xfrm>
        </p:spPr>
        <p:txBody>
          <a:bodyPr>
            <a:normAutofit fontScale="85000" lnSpcReduction="20000"/>
          </a:bodyPr>
          <a:lstStyle/>
          <a:p>
            <a:pPr algn="r"/>
            <a:r>
              <a:rPr lang="en-US" sz="2900" dirty="0"/>
              <a:t>Presented</a:t>
            </a:r>
            <a:r>
              <a:rPr lang="en-CH" sz="2900" dirty="0"/>
              <a:t> by L. Bottura (CERN)</a:t>
            </a:r>
          </a:p>
          <a:p>
            <a:pPr algn="r"/>
            <a:endParaRPr lang="en-CH" sz="1800" dirty="0">
              <a:solidFill>
                <a:srgbClr val="FF0000"/>
              </a:solidFill>
            </a:endParaRPr>
          </a:p>
          <a:p>
            <a:pPr algn="r"/>
            <a:r>
              <a:rPr lang="en-CH" sz="2900" dirty="0"/>
              <a:t>with many contributions from:</a:t>
            </a:r>
          </a:p>
          <a:p>
            <a:pPr algn="r"/>
            <a:endParaRPr lang="en-CH" sz="1900" dirty="0"/>
          </a:p>
          <a:p>
            <a:pPr algn="r"/>
            <a:r>
              <a:rPr lang="en-US" sz="1900" dirty="0"/>
              <a:t>T</a:t>
            </a:r>
            <a:r>
              <a:rPr lang="en-CH" sz="1900" dirty="0"/>
              <a:t>he Muons Magnets Working Group </a:t>
            </a:r>
            <a:r>
              <a:rPr lang="en-CH" sz="1500" dirty="0"/>
              <a:t>(</a:t>
            </a:r>
            <a:r>
              <a:rPr lang="en-US" sz="1500" dirty="0"/>
              <a:t>https://</a:t>
            </a:r>
            <a:r>
              <a:rPr lang="en-US" sz="1500" dirty="0" err="1"/>
              <a:t>indico.cern.ch</a:t>
            </a:r>
            <a:r>
              <a:rPr lang="en-US" sz="1500" dirty="0"/>
              <a:t>/category/13958/)</a:t>
            </a:r>
            <a:endParaRPr lang="en-CH" sz="1900" dirty="0"/>
          </a:p>
          <a:p>
            <a:pPr algn="r"/>
            <a:r>
              <a:rPr lang="en-CH" sz="1900" dirty="0"/>
              <a:t> M. Vretenar, D. Schulte, R. Losito (CERN), L. Rossi (INFN), </a:t>
            </a:r>
          </a:p>
          <a:p>
            <a:pPr algn="r"/>
            <a:r>
              <a:rPr lang="en-CH" sz="1900" dirty="0"/>
              <a:t>J.M. Perez, L. Garcia Tabares (CIEMAT), M. Calvi (PSI), P. Vedrine (CEA) </a:t>
            </a:r>
          </a:p>
        </p:txBody>
      </p:sp>
      <p:pic>
        <p:nvPicPr>
          <p:cNvPr id="1026" name="Picture 2" descr="Community Report on Accelerators Roadmap">
            <a:extLst>
              <a:ext uri="{FF2B5EF4-FFF2-40B4-BE49-F238E27FC236}">
                <a16:creationId xmlns:a16="http://schemas.microsoft.com/office/drawing/2014/main" id="{CE0226B0-8454-5D64-B6D9-B797BEFD37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599" y="4707652"/>
            <a:ext cx="2329543" cy="1304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8E73BE-BBCC-4333-EEC6-133E9879225E}"/>
              </a:ext>
            </a:extLst>
          </p:cNvPr>
          <p:cNvSpPr txBox="1"/>
          <p:nvPr/>
        </p:nvSpPr>
        <p:spPr>
          <a:xfrm>
            <a:off x="108857" y="4750312"/>
            <a:ext cx="6596742" cy="1261884"/>
          </a:xfrm>
          <a:prstGeom prst="rect">
            <a:avLst/>
          </a:prstGeom>
          <a:noFill/>
        </p:spPr>
        <p:txBody>
          <a:bodyPr wrap="square" rtlCol="0">
            <a:spAutoFit/>
          </a:bodyPr>
          <a:lstStyle/>
          <a:p>
            <a:pPr algn="r"/>
            <a:r>
              <a:rPr lang="en-US" sz="2000" dirty="0"/>
              <a:t>Community Report on Accelerators Roadmap 2023</a:t>
            </a:r>
          </a:p>
          <a:p>
            <a:pPr algn="r"/>
            <a:endParaRPr lang="en-US" sz="2000" dirty="0"/>
          </a:p>
          <a:p>
            <a:pPr algn="r"/>
            <a:r>
              <a:rPr lang="en-US" sz="1800" dirty="0"/>
              <a:t>Jul 12 – 13, 2023</a:t>
            </a:r>
          </a:p>
          <a:p>
            <a:pPr algn="r"/>
            <a:r>
              <a:rPr lang="en-US" sz="1800" dirty="0"/>
              <a:t>INFN Frascati National Laboratories</a:t>
            </a:r>
            <a:endParaRPr lang="en-CH" dirty="0"/>
          </a:p>
        </p:txBody>
      </p:sp>
      <p:pic>
        <p:nvPicPr>
          <p:cNvPr id="1028" name="Picture 4" descr="Welcome page to Muon Collider website | International Muon Collider Design  Study">
            <a:extLst>
              <a:ext uri="{FF2B5EF4-FFF2-40B4-BE49-F238E27FC236}">
                <a16:creationId xmlns:a16="http://schemas.microsoft.com/office/drawing/2014/main" id="{9BFB0559-C74B-1AEC-F9B5-B7A95F037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31" y="901898"/>
            <a:ext cx="1233843" cy="12618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Col | Project">
            <a:extLst>
              <a:ext uri="{FF2B5EF4-FFF2-40B4-BE49-F238E27FC236}">
                <a16:creationId xmlns:a16="http://schemas.microsoft.com/office/drawing/2014/main" id="{2A225208-2D83-DB05-86CE-1846C2B46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5886" y="927397"/>
            <a:ext cx="1056163" cy="12108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52BF5D-230D-FC90-0CEE-3CD950061162}"/>
              </a:ext>
            </a:extLst>
          </p:cNvPr>
          <p:cNvSpPr>
            <a:spLocks noGrp="1"/>
          </p:cNvSpPr>
          <p:nvPr>
            <p:ph type="title"/>
          </p:nvPr>
        </p:nvSpPr>
        <p:spPr>
          <a:xfrm>
            <a:off x="1228271" y="674089"/>
            <a:ext cx="6752771" cy="1489693"/>
          </a:xfrm>
        </p:spPr>
        <p:txBody>
          <a:bodyPr>
            <a:normAutofit/>
          </a:bodyPr>
          <a:lstStyle/>
          <a:p>
            <a:pPr algn="ctr"/>
            <a:r>
              <a:rPr lang="en-US" dirty="0"/>
              <a:t>Muon Collider magnets </a:t>
            </a:r>
            <a:br>
              <a:rPr lang="en-US" dirty="0"/>
            </a:br>
            <a:r>
              <a:rPr lang="en-US" dirty="0"/>
              <a:t>and a future EU project</a:t>
            </a:r>
            <a:endParaRPr lang="en-CH" dirty="0"/>
          </a:p>
        </p:txBody>
      </p:sp>
    </p:spTree>
    <p:extLst>
      <p:ext uri="{BB962C8B-B14F-4D97-AF65-F5344CB8AC3E}">
        <p14:creationId xmlns:p14="http://schemas.microsoft.com/office/powerpoint/2010/main" val="720705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29" y="-6351"/>
            <a:ext cx="8221806" cy="621818"/>
          </a:xfrm>
        </p:spPr>
        <p:txBody>
          <a:bodyPr>
            <a:normAutofit fontScale="90000"/>
          </a:bodyPr>
          <a:lstStyle/>
          <a:p>
            <a:r>
              <a:rPr lang="en-US" dirty="0"/>
              <a:t>The plan (</a:t>
            </a:r>
            <a:r>
              <a:rPr lang="en-US" dirty="0" err="1"/>
              <a:t>MuCol</a:t>
            </a:r>
            <a:r>
              <a:rPr lang="en-US" dirty="0"/>
              <a:t>)</a:t>
            </a:r>
          </a:p>
        </p:txBody>
      </p:sp>
      <p:sp>
        <p:nvSpPr>
          <p:cNvPr id="9" name="Content Placeholder 8">
            <a:extLst>
              <a:ext uri="{FF2B5EF4-FFF2-40B4-BE49-F238E27FC236}">
                <a16:creationId xmlns:a16="http://schemas.microsoft.com/office/drawing/2014/main" id="{F597D7DF-B105-44A0-75BB-BA93017CF748}"/>
              </a:ext>
            </a:extLst>
          </p:cNvPr>
          <p:cNvSpPr>
            <a:spLocks noGrp="1"/>
          </p:cNvSpPr>
          <p:nvPr>
            <p:ph idx="1"/>
          </p:nvPr>
        </p:nvSpPr>
        <p:spPr>
          <a:xfrm>
            <a:off x="0" y="775962"/>
            <a:ext cx="5496822" cy="5276495"/>
          </a:xfrm>
        </p:spPr>
        <p:txBody>
          <a:bodyPr>
            <a:normAutofit fontScale="55000" lnSpcReduction="20000"/>
          </a:bodyPr>
          <a:lstStyle/>
          <a:p>
            <a:r>
              <a:rPr lang="en-US" dirty="0"/>
              <a:t>D</a:t>
            </a:r>
            <a:r>
              <a:rPr lang="en-CH" dirty="0"/>
              <a:t>eliverables</a:t>
            </a:r>
          </a:p>
          <a:p>
            <a:pPr lvl="1"/>
            <a:r>
              <a:rPr lang="en-US" dirty="0"/>
              <a:t>D7.1 – January 2026: Preliminary report on muon collider magnets </a:t>
            </a:r>
          </a:p>
          <a:p>
            <a:pPr lvl="1"/>
            <a:r>
              <a:rPr lang="en-US" dirty="0"/>
              <a:t>D7.2 – January 2027: Consolidated report on muon collider complex magnets</a:t>
            </a:r>
            <a:endParaRPr lang="en-CH" dirty="0"/>
          </a:p>
          <a:p>
            <a:r>
              <a:rPr lang="en-US" dirty="0"/>
              <a:t>M</a:t>
            </a:r>
            <a:r>
              <a:rPr lang="en-CH" dirty="0"/>
              <a:t>ilestones</a:t>
            </a:r>
          </a:p>
          <a:p>
            <a:pPr lvl="1"/>
            <a:r>
              <a:rPr lang="en-US" b="1" dirty="0"/>
              <a:t>June 2023: Technology options review</a:t>
            </a:r>
          </a:p>
          <a:p>
            <a:pPr lvl="1"/>
            <a:r>
              <a:rPr lang="en-US" i="1" dirty="0">
                <a:solidFill>
                  <a:srgbClr val="FF0000"/>
                </a:solidFill>
              </a:rPr>
              <a:t>Spring 2024: Workshop on radiation effects in HTS</a:t>
            </a:r>
          </a:p>
          <a:p>
            <a:pPr lvl="1"/>
            <a:r>
              <a:rPr lang="en-US" dirty="0"/>
              <a:t>M7.1 – March 2024: Report on solenoids and TPL experiments </a:t>
            </a:r>
          </a:p>
          <a:p>
            <a:pPr lvl="1"/>
            <a:r>
              <a:rPr lang="en-US" dirty="0"/>
              <a:t>M7.2 – March 2025: Report on RCS and HCS configurations </a:t>
            </a:r>
          </a:p>
          <a:p>
            <a:pPr lvl="1"/>
            <a:r>
              <a:rPr lang="en-US" b="1" dirty="0">
                <a:solidFill>
                  <a:srgbClr val="FF0000"/>
                </a:solidFill>
              </a:rPr>
              <a:t>M7.3 – October 2025: Workshop on ultra-high-field solenoids </a:t>
            </a:r>
          </a:p>
          <a:p>
            <a:pPr lvl="1"/>
            <a:r>
              <a:rPr lang="en-US" dirty="0"/>
              <a:t>M7.4 – December 2025: Report on HTS fast-cycled magnets</a:t>
            </a:r>
          </a:p>
          <a:p>
            <a:pPr lvl="1"/>
            <a:r>
              <a:rPr lang="en-US" dirty="0"/>
              <a:t>M7.5 – January 2026: Report on high-field collider magnet design</a:t>
            </a:r>
          </a:p>
          <a:p>
            <a:pPr lvl="1"/>
            <a:r>
              <a:rPr lang="en-US" dirty="0"/>
              <a:t>M7.6 – February 2026: Report on solenoid conceptual design </a:t>
            </a:r>
          </a:p>
          <a:p>
            <a:pPr lvl="1"/>
            <a:r>
              <a:rPr lang="en-US" b="1" dirty="0">
                <a:solidFill>
                  <a:srgbClr val="FF0000"/>
                </a:solidFill>
              </a:rPr>
              <a:t>M7.7 – September 2026: Workshop on high-field collider magnets </a:t>
            </a:r>
          </a:p>
          <a:p>
            <a:pPr lvl="1"/>
            <a:r>
              <a:rPr lang="en-US" dirty="0"/>
              <a:t>M7.8 – November 2026: Report on footprint, power and cost model </a:t>
            </a:r>
          </a:p>
          <a:p>
            <a:pPr lvl="1"/>
            <a:r>
              <a:rPr lang="en-US" dirty="0"/>
              <a:t>M7.9– November 2026: Report on R&amp;D and impact</a:t>
            </a:r>
          </a:p>
          <a:p>
            <a:endParaRPr lang="en-CH" dirty="0"/>
          </a:p>
        </p:txBody>
      </p:sp>
      <p:sp>
        <p:nvSpPr>
          <p:cNvPr id="8" name="Slide Number Placeholder 9">
            <a:extLst>
              <a:ext uri="{FF2B5EF4-FFF2-40B4-BE49-F238E27FC236}">
                <a16:creationId xmlns:a16="http://schemas.microsoft.com/office/drawing/2014/main" id="{AF5A1434-3C4C-AA98-6A47-B43F33DB6834}"/>
              </a:ext>
            </a:extLst>
          </p:cNvPr>
          <p:cNvSpPr>
            <a:spLocks noGrp="1"/>
          </p:cNvSpPr>
          <p:nvPr>
            <p:ph type="sldNum" sz="quarter" idx="12"/>
          </p:nvPr>
        </p:nvSpPr>
        <p:spPr>
          <a:xfrm>
            <a:off x="8764859" y="7219015"/>
            <a:ext cx="446616" cy="282893"/>
          </a:xfrm>
          <a:prstGeom prst="rect">
            <a:avLst/>
          </a:prstGeom>
        </p:spPr>
        <p:txBody>
          <a:bodyPr vert="horz" lIns="100381" tIns="50191" rIns="100381" bIns="50191" rtlCol="0" anchor="ctr"/>
          <a:lstStyle>
            <a:defPPr>
              <a:defRPr lang="en-US"/>
            </a:defPPr>
            <a:lvl1pPr marL="0" algn="r" defTabSz="501915" rtl="0" eaLnBrk="1" latinLnBrk="0" hangingPunct="1">
              <a:defRPr sz="1300" kern="1200">
                <a:solidFill>
                  <a:schemeClr val="bg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fld id="{3478A56A-6164-B14D-A8F7-980D09C4DD92}" type="slidenum">
              <a:rPr lang="en-US" smtClean="0"/>
              <a:pPr/>
              <a:t>10</a:t>
            </a:fld>
            <a:endParaRPr lang="en-US"/>
          </a:p>
        </p:txBody>
      </p:sp>
      <p:pic>
        <p:nvPicPr>
          <p:cNvPr id="5" name="Picture 4">
            <a:extLst>
              <a:ext uri="{FF2B5EF4-FFF2-40B4-BE49-F238E27FC236}">
                <a16:creationId xmlns:a16="http://schemas.microsoft.com/office/drawing/2014/main" id="{F5A66C86-BBCA-F34D-7D30-C259C4C5A8BF}"/>
              </a:ext>
            </a:extLst>
          </p:cNvPr>
          <p:cNvPicPr>
            <a:picLocks noChangeAspect="1"/>
          </p:cNvPicPr>
          <p:nvPr/>
        </p:nvPicPr>
        <p:blipFill rotWithShape="1">
          <a:blip r:embed="rId2"/>
          <a:srcRect l="2630" r="37173" b="9091"/>
          <a:stretch/>
        </p:blipFill>
        <p:spPr>
          <a:xfrm>
            <a:off x="5496822" y="-112418"/>
            <a:ext cx="3491345" cy="6823476"/>
          </a:xfrm>
          <a:prstGeom prst="rect">
            <a:avLst/>
          </a:prstGeom>
        </p:spPr>
      </p:pic>
    </p:spTree>
    <p:extLst>
      <p:ext uri="{BB962C8B-B14F-4D97-AF65-F5344CB8AC3E}">
        <p14:creationId xmlns:p14="http://schemas.microsoft.com/office/powerpoint/2010/main" val="4216316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464C55-C7EF-FAEE-6DD8-2878D2326F65}"/>
              </a:ext>
            </a:extLst>
          </p:cNvPr>
          <p:cNvSpPr>
            <a:spLocks noGrp="1"/>
          </p:cNvSpPr>
          <p:nvPr>
            <p:ph type="title"/>
          </p:nvPr>
        </p:nvSpPr>
        <p:spPr>
          <a:xfrm>
            <a:off x="457200" y="15813"/>
            <a:ext cx="8226854" cy="940443"/>
          </a:xfrm>
        </p:spPr>
        <p:txBody>
          <a:bodyPr>
            <a:normAutofit fontScale="90000"/>
          </a:bodyPr>
          <a:lstStyle/>
          <a:p>
            <a:r>
              <a:rPr lang="en-CH" b="1" dirty="0">
                <a:solidFill>
                  <a:schemeClr val="bg1"/>
                </a:solidFill>
              </a:rPr>
              <a:t>Four</a:t>
            </a:r>
            <a:r>
              <a:rPr lang="en-CH" b="1" dirty="0"/>
              <a:t> HTS magnets challenges</a:t>
            </a:r>
          </a:p>
        </p:txBody>
      </p:sp>
      <p:sp>
        <p:nvSpPr>
          <p:cNvPr id="6" name="Slide Number Placeholder 5">
            <a:extLst>
              <a:ext uri="{FF2B5EF4-FFF2-40B4-BE49-F238E27FC236}">
                <a16:creationId xmlns:a16="http://schemas.microsoft.com/office/drawing/2014/main" id="{DCD69058-9F91-4B98-463F-02A1C869B2A1}"/>
              </a:ext>
            </a:extLst>
          </p:cNvPr>
          <p:cNvSpPr>
            <a:spLocks noGrp="1"/>
          </p:cNvSpPr>
          <p:nvPr>
            <p:ph type="sldNum" sz="quarter" idx="4"/>
          </p:nvPr>
        </p:nvSpPr>
        <p:spPr/>
        <p:txBody>
          <a:bodyPr/>
          <a:lstStyle/>
          <a:p>
            <a:fld id="{17918391-D411-FE40-AAD7-861AE5233E0E}" type="slidenum">
              <a:rPr lang="en-US" smtClean="0"/>
              <a:pPr/>
              <a:t>11</a:t>
            </a:fld>
            <a:endParaRPr lang="en-US" dirty="0"/>
          </a:p>
        </p:txBody>
      </p:sp>
      <p:sp>
        <p:nvSpPr>
          <p:cNvPr id="3" name="Content Placeholder 2">
            <a:extLst>
              <a:ext uri="{FF2B5EF4-FFF2-40B4-BE49-F238E27FC236}">
                <a16:creationId xmlns:a16="http://schemas.microsoft.com/office/drawing/2014/main" id="{D514776A-4D02-7CE1-09F3-B5F30C71A5B6}"/>
              </a:ext>
            </a:extLst>
          </p:cNvPr>
          <p:cNvSpPr>
            <a:spLocks noGrp="1"/>
          </p:cNvSpPr>
          <p:nvPr>
            <p:ph idx="1"/>
          </p:nvPr>
        </p:nvSpPr>
        <p:spPr>
          <a:xfrm>
            <a:off x="287098" y="956256"/>
            <a:ext cx="8567057" cy="5172402"/>
          </a:xfrm>
        </p:spPr>
        <p:txBody>
          <a:bodyPr>
            <a:normAutofit fontScale="92500" lnSpcReduction="20000"/>
          </a:bodyPr>
          <a:lstStyle/>
          <a:p>
            <a:r>
              <a:rPr lang="en-US" sz="2000" b="1" dirty="0"/>
              <a:t>Ultra-high field solenoids </a:t>
            </a:r>
            <a:r>
              <a:rPr lang="en-US" sz="2000" dirty="0"/>
              <a:t>(from 40 T up to 60 T)</a:t>
            </a:r>
          </a:p>
          <a:p>
            <a:pPr lvl="1"/>
            <a:r>
              <a:rPr lang="en-US" sz="1800" dirty="0">
                <a:solidFill>
                  <a:schemeClr val="bg1"/>
                </a:solidFill>
              </a:rPr>
              <a:t>Material science in high field</a:t>
            </a:r>
          </a:p>
          <a:p>
            <a:pPr lvl="1"/>
            <a:r>
              <a:rPr lang="en-US" sz="1800" dirty="0">
                <a:solidFill>
                  <a:schemeClr val="bg1"/>
                </a:solidFill>
              </a:rPr>
              <a:t>NMR and life sciences</a:t>
            </a:r>
          </a:p>
          <a:p>
            <a:pPr lvl="1"/>
            <a:r>
              <a:rPr lang="en-US" sz="1800" dirty="0"/>
              <a:t>Muon collider (muon beam cooling)</a:t>
            </a:r>
          </a:p>
          <a:p>
            <a:r>
              <a:rPr lang="en-US" sz="2000" b="1" dirty="0"/>
              <a:t>High field/large bore solenoids </a:t>
            </a:r>
            <a:r>
              <a:rPr lang="en-US" sz="2000" dirty="0"/>
              <a:t>(up to 20 T, 1 m bore)</a:t>
            </a:r>
          </a:p>
          <a:p>
            <a:pPr lvl="1"/>
            <a:r>
              <a:rPr lang="en-US" sz="1800" dirty="0">
                <a:solidFill>
                  <a:schemeClr val="bg1"/>
                </a:solidFill>
              </a:rPr>
              <a:t>Fusion</a:t>
            </a:r>
          </a:p>
          <a:p>
            <a:pPr lvl="1"/>
            <a:r>
              <a:rPr lang="en-US" sz="1800" dirty="0"/>
              <a:t>Muon collider (muon beam production)</a:t>
            </a:r>
          </a:p>
          <a:p>
            <a:pPr lvl="1"/>
            <a:r>
              <a:rPr lang="en-US" sz="1800" dirty="0">
                <a:solidFill>
                  <a:schemeClr val="bg1"/>
                </a:solidFill>
              </a:rPr>
              <a:t>Hybrid (SC/NC) high field magnets</a:t>
            </a:r>
          </a:p>
          <a:p>
            <a:r>
              <a:rPr lang="en-US" sz="2000" b="1" dirty="0"/>
              <a:t>High field/low consumption accelerator magnets </a:t>
            </a:r>
            <a:r>
              <a:rPr lang="en-US" sz="2000" dirty="0"/>
              <a:t>(up to 20 T, up to 150 mm bore, up to 20 K)</a:t>
            </a:r>
          </a:p>
          <a:p>
            <a:pPr lvl="1"/>
            <a:r>
              <a:rPr lang="en-US" sz="1800" dirty="0">
                <a:solidFill>
                  <a:schemeClr val="bg1"/>
                </a:solidFill>
              </a:rPr>
              <a:t>FCC-</a:t>
            </a:r>
            <a:r>
              <a:rPr lang="en-US" sz="1800" dirty="0" err="1">
                <a:solidFill>
                  <a:schemeClr val="bg1"/>
                </a:solidFill>
              </a:rPr>
              <a:t>hh</a:t>
            </a:r>
            <a:r>
              <a:rPr lang="en-US" sz="1800" dirty="0">
                <a:solidFill>
                  <a:schemeClr val="bg1"/>
                </a:solidFill>
              </a:rPr>
              <a:t>: 16 T…20 T</a:t>
            </a:r>
          </a:p>
          <a:p>
            <a:pPr lvl="1"/>
            <a:r>
              <a:rPr lang="en-US" sz="1800" dirty="0"/>
              <a:t>Muon collider (collider ring): 16 T…20 T, 5 W/m</a:t>
            </a:r>
          </a:p>
          <a:p>
            <a:pPr lvl="1"/>
            <a:r>
              <a:rPr lang="en-US" sz="1800" dirty="0">
                <a:solidFill>
                  <a:schemeClr val="bg1"/>
                </a:solidFill>
              </a:rPr>
              <a:t>Low consumption beam line magnets, also medical applications: 1 T…4 T</a:t>
            </a:r>
          </a:p>
          <a:p>
            <a:pPr lvl="1"/>
            <a:r>
              <a:rPr lang="en-US" sz="1800" dirty="0">
                <a:solidFill>
                  <a:schemeClr val="bg1"/>
                </a:solidFill>
              </a:rPr>
              <a:t>Low consumption light source main ring magnets: ≈ 1 T</a:t>
            </a:r>
          </a:p>
          <a:p>
            <a:pPr lvl="1"/>
            <a:r>
              <a:rPr lang="en-US" sz="1800" dirty="0">
                <a:solidFill>
                  <a:schemeClr val="bg1"/>
                </a:solidFill>
              </a:rPr>
              <a:t>Light source super-bends: ≈ 10 T peak, ≈ 1 Tm integral</a:t>
            </a:r>
          </a:p>
          <a:p>
            <a:r>
              <a:rPr lang="en-US" sz="2000" b="1" dirty="0">
                <a:solidFill>
                  <a:schemeClr val="bg1"/>
                </a:solidFill>
              </a:rPr>
              <a:t>High field undulators </a:t>
            </a:r>
            <a:r>
              <a:rPr lang="en-US" sz="2000" dirty="0">
                <a:solidFill>
                  <a:schemeClr val="bg1"/>
                </a:solidFill>
              </a:rPr>
              <a:t>(up to 3 T gap field, 5 mm gap, short period)</a:t>
            </a:r>
          </a:p>
          <a:p>
            <a:pPr lvl="1"/>
            <a:r>
              <a:rPr lang="en-US" sz="1800" dirty="0">
                <a:solidFill>
                  <a:schemeClr val="bg1"/>
                </a:solidFill>
              </a:rPr>
              <a:t>Synchrotron light sources</a:t>
            </a:r>
          </a:p>
          <a:p>
            <a:pPr lvl="1"/>
            <a:r>
              <a:rPr lang="en-US" sz="1800" dirty="0">
                <a:solidFill>
                  <a:schemeClr val="bg1"/>
                </a:solidFill>
              </a:rPr>
              <a:t>Free Electron Lasers</a:t>
            </a:r>
          </a:p>
        </p:txBody>
      </p:sp>
      <p:pic>
        <p:nvPicPr>
          <p:cNvPr id="2" name="Picture 4" descr="Welcome page to Muon Collider website | International Muon Collider Design  Study">
            <a:extLst>
              <a:ext uri="{FF2B5EF4-FFF2-40B4-BE49-F238E27FC236}">
                <a16:creationId xmlns:a16="http://schemas.microsoft.com/office/drawing/2014/main" id="{E3DAF00A-A0B3-086A-13F2-524FB9776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5" y="15813"/>
            <a:ext cx="919545" cy="9404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uCol | Project">
            <a:extLst>
              <a:ext uri="{FF2B5EF4-FFF2-40B4-BE49-F238E27FC236}">
                <a16:creationId xmlns:a16="http://schemas.microsoft.com/office/drawing/2014/main" id="{1EB637D3-31EB-3E33-8A69-488F2A539B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8353" y="15813"/>
            <a:ext cx="1056163" cy="121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110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464C55-C7EF-FAEE-6DD8-2878D2326F65}"/>
              </a:ext>
            </a:extLst>
          </p:cNvPr>
          <p:cNvSpPr>
            <a:spLocks noGrp="1"/>
          </p:cNvSpPr>
          <p:nvPr>
            <p:ph type="title"/>
          </p:nvPr>
        </p:nvSpPr>
        <p:spPr>
          <a:xfrm>
            <a:off x="457200" y="15813"/>
            <a:ext cx="8226854" cy="940443"/>
          </a:xfrm>
        </p:spPr>
        <p:txBody>
          <a:bodyPr>
            <a:normAutofit fontScale="90000"/>
          </a:bodyPr>
          <a:lstStyle/>
          <a:p>
            <a:r>
              <a:rPr lang="en-CH" b="1" dirty="0"/>
              <a:t>Four HTS magnets challenges</a:t>
            </a:r>
          </a:p>
        </p:txBody>
      </p:sp>
      <p:sp>
        <p:nvSpPr>
          <p:cNvPr id="6" name="Slide Number Placeholder 5">
            <a:extLst>
              <a:ext uri="{FF2B5EF4-FFF2-40B4-BE49-F238E27FC236}">
                <a16:creationId xmlns:a16="http://schemas.microsoft.com/office/drawing/2014/main" id="{DCD69058-9F91-4B98-463F-02A1C869B2A1}"/>
              </a:ext>
            </a:extLst>
          </p:cNvPr>
          <p:cNvSpPr>
            <a:spLocks noGrp="1"/>
          </p:cNvSpPr>
          <p:nvPr>
            <p:ph type="sldNum" sz="quarter" idx="4"/>
          </p:nvPr>
        </p:nvSpPr>
        <p:spPr/>
        <p:txBody>
          <a:bodyPr/>
          <a:lstStyle/>
          <a:p>
            <a:fld id="{17918391-D411-FE40-AAD7-861AE5233E0E}" type="slidenum">
              <a:rPr lang="en-US" smtClean="0"/>
              <a:pPr/>
              <a:t>12</a:t>
            </a:fld>
            <a:endParaRPr lang="en-US" dirty="0"/>
          </a:p>
        </p:txBody>
      </p:sp>
      <p:sp>
        <p:nvSpPr>
          <p:cNvPr id="3" name="Content Placeholder 2">
            <a:extLst>
              <a:ext uri="{FF2B5EF4-FFF2-40B4-BE49-F238E27FC236}">
                <a16:creationId xmlns:a16="http://schemas.microsoft.com/office/drawing/2014/main" id="{D514776A-4D02-7CE1-09F3-B5F30C71A5B6}"/>
              </a:ext>
            </a:extLst>
          </p:cNvPr>
          <p:cNvSpPr>
            <a:spLocks noGrp="1"/>
          </p:cNvSpPr>
          <p:nvPr>
            <p:ph idx="1"/>
          </p:nvPr>
        </p:nvSpPr>
        <p:spPr>
          <a:xfrm>
            <a:off x="287098" y="956256"/>
            <a:ext cx="8567057" cy="5172402"/>
          </a:xfrm>
        </p:spPr>
        <p:txBody>
          <a:bodyPr>
            <a:normAutofit fontScale="92500" lnSpcReduction="20000"/>
          </a:bodyPr>
          <a:lstStyle/>
          <a:p>
            <a:r>
              <a:rPr lang="en-US" sz="2000" b="1" dirty="0"/>
              <a:t>Ultra-high field solenoids </a:t>
            </a:r>
            <a:r>
              <a:rPr lang="en-US" sz="2000" dirty="0"/>
              <a:t>(from 40 T up to 60 T)</a:t>
            </a:r>
          </a:p>
          <a:p>
            <a:pPr lvl="1"/>
            <a:r>
              <a:rPr lang="en-US" sz="1800" dirty="0"/>
              <a:t>Material science in high field</a:t>
            </a:r>
          </a:p>
          <a:p>
            <a:pPr lvl="1"/>
            <a:r>
              <a:rPr lang="en-US" sz="1800" dirty="0"/>
              <a:t>NMR and life sciences</a:t>
            </a:r>
          </a:p>
          <a:p>
            <a:pPr lvl="1"/>
            <a:r>
              <a:rPr lang="en-US" sz="1800" dirty="0"/>
              <a:t>Muon collider (muon beam cooling)</a:t>
            </a:r>
          </a:p>
          <a:p>
            <a:r>
              <a:rPr lang="en-US" sz="2000" b="1" dirty="0"/>
              <a:t>High field/large bore solenoids </a:t>
            </a:r>
            <a:r>
              <a:rPr lang="en-US" sz="2000" dirty="0"/>
              <a:t>(up to 20 T, 1 m bore)</a:t>
            </a:r>
          </a:p>
          <a:p>
            <a:pPr lvl="1"/>
            <a:r>
              <a:rPr lang="en-US" sz="1800" dirty="0"/>
              <a:t>Fusion</a:t>
            </a:r>
          </a:p>
          <a:p>
            <a:pPr lvl="1"/>
            <a:r>
              <a:rPr lang="en-US" sz="1800" dirty="0"/>
              <a:t>Muon collider (muon beam production)</a:t>
            </a:r>
          </a:p>
          <a:p>
            <a:pPr lvl="1"/>
            <a:r>
              <a:rPr lang="en-US" sz="1800" dirty="0"/>
              <a:t>Hybrid (SC/NC) high field magnets</a:t>
            </a:r>
          </a:p>
          <a:p>
            <a:r>
              <a:rPr lang="en-US" sz="2000" b="1" dirty="0"/>
              <a:t>High field/low consumption accelerator magnets </a:t>
            </a:r>
            <a:r>
              <a:rPr lang="en-US" sz="2000" dirty="0"/>
              <a:t>(up to 20 T, up to 150 mm bore, up to 20 K)</a:t>
            </a:r>
          </a:p>
          <a:p>
            <a:pPr lvl="1"/>
            <a:r>
              <a:rPr lang="en-US" sz="1800" dirty="0"/>
              <a:t>FCC-</a:t>
            </a:r>
            <a:r>
              <a:rPr lang="en-US" sz="1800" dirty="0" err="1"/>
              <a:t>hh</a:t>
            </a:r>
            <a:r>
              <a:rPr lang="en-US" sz="1800" dirty="0"/>
              <a:t>: 16 T…20 T</a:t>
            </a:r>
          </a:p>
          <a:p>
            <a:pPr lvl="1"/>
            <a:r>
              <a:rPr lang="en-US" sz="1800" dirty="0"/>
              <a:t>Muon collider (collider ring): 16 T…20 T, 5 W/m</a:t>
            </a:r>
          </a:p>
          <a:p>
            <a:pPr lvl="1"/>
            <a:r>
              <a:rPr lang="en-US" sz="1800" dirty="0"/>
              <a:t>Low consumption beam line magnets, also medical applications: 1 T…4 T</a:t>
            </a:r>
          </a:p>
          <a:p>
            <a:pPr lvl="1"/>
            <a:r>
              <a:rPr lang="en-US" sz="1800" dirty="0"/>
              <a:t>Low consumption light source main ring magnets: ≈ 1 T</a:t>
            </a:r>
          </a:p>
          <a:p>
            <a:pPr lvl="1"/>
            <a:r>
              <a:rPr lang="en-US" sz="1800" dirty="0"/>
              <a:t>Light source super-bends: ≈ 10 T peak, ≈ 1 Tm integral</a:t>
            </a:r>
          </a:p>
          <a:p>
            <a:r>
              <a:rPr lang="en-US" sz="2000" b="1" dirty="0"/>
              <a:t>High field undulators </a:t>
            </a:r>
            <a:r>
              <a:rPr lang="en-US" sz="2000" dirty="0"/>
              <a:t>(up to 3 T gap field, 5 mm gap, short period)</a:t>
            </a:r>
          </a:p>
          <a:p>
            <a:pPr lvl="1"/>
            <a:r>
              <a:rPr lang="en-US" sz="1800" dirty="0"/>
              <a:t>Synchrotron light sources</a:t>
            </a:r>
          </a:p>
          <a:p>
            <a:pPr lvl="1"/>
            <a:r>
              <a:rPr lang="en-US" sz="1800" dirty="0"/>
              <a:t>Free Electron Lasers</a:t>
            </a:r>
          </a:p>
        </p:txBody>
      </p:sp>
      <p:sp>
        <p:nvSpPr>
          <p:cNvPr id="2" name="TextBox 1">
            <a:extLst>
              <a:ext uri="{FF2B5EF4-FFF2-40B4-BE49-F238E27FC236}">
                <a16:creationId xmlns:a16="http://schemas.microsoft.com/office/drawing/2014/main" id="{5AE949D3-D9F2-849D-C135-116D4C5CB7E4}"/>
              </a:ext>
            </a:extLst>
          </p:cNvPr>
          <p:cNvSpPr txBox="1"/>
          <p:nvPr/>
        </p:nvSpPr>
        <p:spPr>
          <a:xfrm>
            <a:off x="6971610" y="0"/>
            <a:ext cx="2172390" cy="369332"/>
          </a:xfrm>
          <a:prstGeom prst="rect">
            <a:avLst/>
          </a:prstGeom>
          <a:noFill/>
        </p:spPr>
        <p:txBody>
          <a:bodyPr wrap="none" rtlCol="0">
            <a:spAutoFit/>
          </a:bodyPr>
          <a:lstStyle/>
          <a:p>
            <a:r>
              <a:rPr lang="en-CH" dirty="0"/>
              <a:t>INFRA-2024-TECH</a:t>
            </a:r>
          </a:p>
        </p:txBody>
      </p:sp>
    </p:spTree>
    <p:extLst>
      <p:ext uri="{BB962C8B-B14F-4D97-AF65-F5344CB8AC3E}">
        <p14:creationId xmlns:p14="http://schemas.microsoft.com/office/powerpoint/2010/main" val="1720648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464C55-C7EF-FAEE-6DD8-2878D2326F65}"/>
              </a:ext>
            </a:extLst>
          </p:cNvPr>
          <p:cNvSpPr>
            <a:spLocks noGrp="1"/>
          </p:cNvSpPr>
          <p:nvPr>
            <p:ph type="title"/>
          </p:nvPr>
        </p:nvSpPr>
        <p:spPr>
          <a:xfrm>
            <a:off x="457200" y="15813"/>
            <a:ext cx="8226854" cy="940443"/>
          </a:xfrm>
        </p:spPr>
        <p:txBody>
          <a:bodyPr>
            <a:normAutofit fontScale="90000"/>
          </a:bodyPr>
          <a:lstStyle/>
          <a:p>
            <a:r>
              <a:rPr lang="en-CH" b="1" dirty="0"/>
              <a:t>Four HTS magnets challenges</a:t>
            </a:r>
          </a:p>
        </p:txBody>
      </p:sp>
      <p:sp>
        <p:nvSpPr>
          <p:cNvPr id="6" name="Slide Number Placeholder 5">
            <a:extLst>
              <a:ext uri="{FF2B5EF4-FFF2-40B4-BE49-F238E27FC236}">
                <a16:creationId xmlns:a16="http://schemas.microsoft.com/office/drawing/2014/main" id="{DCD69058-9F91-4B98-463F-02A1C869B2A1}"/>
              </a:ext>
            </a:extLst>
          </p:cNvPr>
          <p:cNvSpPr>
            <a:spLocks noGrp="1"/>
          </p:cNvSpPr>
          <p:nvPr>
            <p:ph type="sldNum" sz="quarter" idx="4"/>
          </p:nvPr>
        </p:nvSpPr>
        <p:spPr/>
        <p:txBody>
          <a:bodyPr/>
          <a:lstStyle/>
          <a:p>
            <a:fld id="{17918391-D411-FE40-AAD7-861AE5233E0E}" type="slidenum">
              <a:rPr lang="en-US" smtClean="0"/>
              <a:pPr/>
              <a:t>13</a:t>
            </a:fld>
            <a:endParaRPr lang="en-US" dirty="0"/>
          </a:p>
        </p:txBody>
      </p:sp>
      <p:pic>
        <p:nvPicPr>
          <p:cNvPr id="8" name="Picture 7">
            <a:extLst>
              <a:ext uri="{FF2B5EF4-FFF2-40B4-BE49-F238E27FC236}">
                <a16:creationId xmlns:a16="http://schemas.microsoft.com/office/drawing/2014/main" id="{0816EEE7-6257-37E6-ED73-7A3D3458C641}"/>
              </a:ext>
            </a:extLst>
          </p:cNvPr>
          <p:cNvPicPr>
            <a:picLocks noChangeAspect="1"/>
          </p:cNvPicPr>
          <p:nvPr/>
        </p:nvPicPr>
        <p:blipFill rotWithShape="1">
          <a:blip r:embed="rId2">
            <a:extLst>
              <a:ext uri="{28A0092B-C50C-407E-A947-70E740481C1C}">
                <a14:useLocalDpi xmlns:a14="http://schemas.microsoft.com/office/drawing/2010/main" val="0"/>
              </a:ext>
            </a:extLst>
          </a:blip>
          <a:srcRect t="7159"/>
          <a:stretch/>
        </p:blipFill>
        <p:spPr>
          <a:xfrm>
            <a:off x="1931590" y="1215025"/>
            <a:ext cx="5278074" cy="4797917"/>
          </a:xfrm>
          <a:prstGeom prst="rect">
            <a:avLst/>
          </a:prstGeom>
        </p:spPr>
      </p:pic>
      <p:pic>
        <p:nvPicPr>
          <p:cNvPr id="9" name="Picture 8" descr="A picture containing bicycle, ground, parked&#10;&#10;Description automatically generated">
            <a:extLst>
              <a:ext uri="{FF2B5EF4-FFF2-40B4-BE49-F238E27FC236}">
                <a16:creationId xmlns:a16="http://schemas.microsoft.com/office/drawing/2014/main" id="{1F995FA7-9B4B-93D0-3E81-5753DBF922FE}"/>
              </a:ext>
            </a:extLst>
          </p:cNvPr>
          <p:cNvPicPr>
            <a:picLocks noChangeAspect="1"/>
          </p:cNvPicPr>
          <p:nvPr/>
        </p:nvPicPr>
        <p:blipFill>
          <a:blip r:embed="rId3"/>
          <a:stretch>
            <a:fillRect/>
          </a:stretch>
        </p:blipFill>
        <p:spPr>
          <a:xfrm>
            <a:off x="3283282" y="938711"/>
            <a:ext cx="1189821" cy="1185502"/>
          </a:xfrm>
          <a:prstGeom prst="rect">
            <a:avLst/>
          </a:prstGeom>
        </p:spPr>
      </p:pic>
      <p:pic>
        <p:nvPicPr>
          <p:cNvPr id="10" name="Picture 2">
            <a:extLst>
              <a:ext uri="{FF2B5EF4-FFF2-40B4-BE49-F238E27FC236}">
                <a16:creationId xmlns:a16="http://schemas.microsoft.com/office/drawing/2014/main" id="{F89B2D1D-5C38-35C1-6669-E8A87CB49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627" y="941286"/>
            <a:ext cx="1113753" cy="11844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ittle Big Coil&amp;#39; creates record-breaking continuous magnetic field –  Physics World">
            <a:extLst>
              <a:ext uri="{FF2B5EF4-FFF2-40B4-BE49-F238E27FC236}">
                <a16:creationId xmlns:a16="http://schemas.microsoft.com/office/drawing/2014/main" id="{A75750D6-72DF-DD16-C97D-4FEDE5E2F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118" y="3964046"/>
            <a:ext cx="2298827" cy="10905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95F786-6252-7E0D-0FD8-AF989C6027F8}"/>
              </a:ext>
            </a:extLst>
          </p:cNvPr>
          <p:cNvSpPr/>
          <p:nvPr/>
        </p:nvSpPr>
        <p:spPr>
          <a:xfrm>
            <a:off x="3572193" y="4405070"/>
            <a:ext cx="612000" cy="288000"/>
          </a:xfrm>
          <a:prstGeom prst="rect">
            <a:avLst/>
          </a:prstGeom>
          <a:solidFill>
            <a:srgbClr val="FFC000">
              <a:alpha val="29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p>
        </p:txBody>
      </p:sp>
      <p:sp>
        <p:nvSpPr>
          <p:cNvPr id="15" name="Rectangle 14">
            <a:extLst>
              <a:ext uri="{FF2B5EF4-FFF2-40B4-BE49-F238E27FC236}">
                <a16:creationId xmlns:a16="http://schemas.microsoft.com/office/drawing/2014/main" id="{F28F97E3-67B8-DCFD-24C2-A7DDFFA97649}"/>
              </a:ext>
            </a:extLst>
          </p:cNvPr>
          <p:cNvSpPr/>
          <p:nvPr/>
        </p:nvSpPr>
        <p:spPr>
          <a:xfrm>
            <a:off x="5317494" y="2178270"/>
            <a:ext cx="252000" cy="468000"/>
          </a:xfrm>
          <a:prstGeom prst="rect">
            <a:avLst/>
          </a:prstGeom>
          <a:solidFill>
            <a:srgbClr val="FF0000">
              <a:alpha val="29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p>
        </p:txBody>
      </p:sp>
      <p:sp>
        <p:nvSpPr>
          <p:cNvPr id="16" name="Rectangle 15">
            <a:extLst>
              <a:ext uri="{FF2B5EF4-FFF2-40B4-BE49-F238E27FC236}">
                <a16:creationId xmlns:a16="http://schemas.microsoft.com/office/drawing/2014/main" id="{40283584-1C9A-5236-6632-ACAE96DC26AA}"/>
              </a:ext>
            </a:extLst>
          </p:cNvPr>
          <p:cNvSpPr/>
          <p:nvPr/>
        </p:nvSpPr>
        <p:spPr>
          <a:xfrm>
            <a:off x="6168253" y="3548080"/>
            <a:ext cx="340497" cy="288000"/>
          </a:xfrm>
          <a:prstGeom prst="rect">
            <a:avLst/>
          </a:prstGeom>
          <a:solidFill>
            <a:srgbClr val="00B050">
              <a:alpha val="29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p>
        </p:txBody>
      </p:sp>
      <p:sp>
        <p:nvSpPr>
          <p:cNvPr id="17" name="TextBox 16">
            <a:extLst>
              <a:ext uri="{FF2B5EF4-FFF2-40B4-BE49-F238E27FC236}">
                <a16:creationId xmlns:a16="http://schemas.microsoft.com/office/drawing/2014/main" id="{E2085B53-5220-1A27-F9A8-E510B46812F5}"/>
              </a:ext>
            </a:extLst>
          </p:cNvPr>
          <p:cNvSpPr txBox="1"/>
          <p:nvPr/>
        </p:nvSpPr>
        <p:spPr>
          <a:xfrm>
            <a:off x="6533488" y="3522601"/>
            <a:ext cx="1697901" cy="369332"/>
          </a:xfrm>
          <a:prstGeom prst="rect">
            <a:avLst/>
          </a:prstGeom>
          <a:noFill/>
        </p:spPr>
        <p:txBody>
          <a:bodyPr wrap="none" rtlCol="0">
            <a:spAutoFit/>
          </a:bodyPr>
          <a:lstStyle/>
          <a:p>
            <a:r>
              <a:rPr lang="en-CH" dirty="0">
                <a:solidFill>
                  <a:srgbClr val="00B050"/>
                </a:solidFill>
              </a:rPr>
              <a:t>UHF solenoids</a:t>
            </a:r>
          </a:p>
        </p:txBody>
      </p:sp>
      <p:sp>
        <p:nvSpPr>
          <p:cNvPr id="18" name="TextBox 17">
            <a:extLst>
              <a:ext uri="{FF2B5EF4-FFF2-40B4-BE49-F238E27FC236}">
                <a16:creationId xmlns:a16="http://schemas.microsoft.com/office/drawing/2014/main" id="{38509154-8899-4FAD-A931-AEFD6A2932FF}"/>
              </a:ext>
            </a:extLst>
          </p:cNvPr>
          <p:cNvSpPr txBox="1"/>
          <p:nvPr/>
        </p:nvSpPr>
        <p:spPr>
          <a:xfrm>
            <a:off x="3040997" y="2127404"/>
            <a:ext cx="2274209" cy="646331"/>
          </a:xfrm>
          <a:prstGeom prst="rect">
            <a:avLst/>
          </a:prstGeom>
          <a:noFill/>
        </p:spPr>
        <p:txBody>
          <a:bodyPr wrap="square" rtlCol="0">
            <a:spAutoFit/>
          </a:bodyPr>
          <a:lstStyle/>
          <a:p>
            <a:pPr algn="r"/>
            <a:r>
              <a:rPr lang="en-US" dirty="0">
                <a:solidFill>
                  <a:srgbClr val="FF0000"/>
                </a:solidFill>
              </a:rPr>
              <a:t>H</a:t>
            </a:r>
            <a:r>
              <a:rPr lang="en-CH" dirty="0">
                <a:solidFill>
                  <a:srgbClr val="FF0000"/>
                </a:solidFill>
              </a:rPr>
              <a:t>igh field and large bore solenoids</a:t>
            </a:r>
          </a:p>
        </p:txBody>
      </p:sp>
      <p:sp>
        <p:nvSpPr>
          <p:cNvPr id="19" name="TextBox 18">
            <a:extLst>
              <a:ext uri="{FF2B5EF4-FFF2-40B4-BE49-F238E27FC236}">
                <a16:creationId xmlns:a16="http://schemas.microsoft.com/office/drawing/2014/main" id="{705DEB14-11EF-4B45-2FAC-F84A5B39F964}"/>
              </a:ext>
            </a:extLst>
          </p:cNvPr>
          <p:cNvSpPr txBox="1"/>
          <p:nvPr/>
        </p:nvSpPr>
        <p:spPr>
          <a:xfrm>
            <a:off x="4178101" y="4229706"/>
            <a:ext cx="1638805" cy="646331"/>
          </a:xfrm>
          <a:prstGeom prst="rect">
            <a:avLst/>
          </a:prstGeom>
          <a:noFill/>
        </p:spPr>
        <p:txBody>
          <a:bodyPr wrap="square" rtlCol="0">
            <a:spAutoFit/>
          </a:bodyPr>
          <a:lstStyle/>
          <a:p>
            <a:r>
              <a:rPr lang="en-US" dirty="0">
                <a:solidFill>
                  <a:srgbClr val="FFC000"/>
                </a:solidFill>
              </a:rPr>
              <a:t>W</a:t>
            </a:r>
            <a:r>
              <a:rPr lang="en-CH" dirty="0">
                <a:solidFill>
                  <a:srgbClr val="FFC000"/>
                </a:solidFill>
              </a:rPr>
              <a:t>igglers and undulators</a:t>
            </a:r>
          </a:p>
        </p:txBody>
      </p:sp>
      <p:sp>
        <p:nvSpPr>
          <p:cNvPr id="20" name="TextBox 19">
            <a:extLst>
              <a:ext uri="{FF2B5EF4-FFF2-40B4-BE49-F238E27FC236}">
                <a16:creationId xmlns:a16="http://schemas.microsoft.com/office/drawing/2014/main" id="{563A2418-CEC4-60CA-C295-1D106AAA79F2}"/>
              </a:ext>
            </a:extLst>
          </p:cNvPr>
          <p:cNvSpPr txBox="1"/>
          <p:nvPr/>
        </p:nvSpPr>
        <p:spPr>
          <a:xfrm>
            <a:off x="5608130" y="3089127"/>
            <a:ext cx="2577246" cy="369332"/>
          </a:xfrm>
          <a:prstGeom prst="rect">
            <a:avLst/>
          </a:prstGeom>
          <a:noFill/>
        </p:spPr>
        <p:txBody>
          <a:bodyPr wrap="square" rtlCol="0">
            <a:spAutoFit/>
          </a:bodyPr>
          <a:lstStyle/>
          <a:p>
            <a:r>
              <a:rPr lang="en-US" dirty="0"/>
              <a:t>Accelerator magnets</a:t>
            </a:r>
            <a:endParaRPr lang="en-CH" dirty="0"/>
          </a:p>
        </p:txBody>
      </p:sp>
      <p:sp>
        <p:nvSpPr>
          <p:cNvPr id="21" name="Rectangle 20">
            <a:extLst>
              <a:ext uri="{FF2B5EF4-FFF2-40B4-BE49-F238E27FC236}">
                <a16:creationId xmlns:a16="http://schemas.microsoft.com/office/drawing/2014/main" id="{A73B9189-69F4-6790-1FA7-D33A2FCB98FB}"/>
              </a:ext>
            </a:extLst>
          </p:cNvPr>
          <p:cNvSpPr/>
          <p:nvPr/>
        </p:nvSpPr>
        <p:spPr>
          <a:xfrm>
            <a:off x="2988379" y="3151907"/>
            <a:ext cx="2577247" cy="468000"/>
          </a:xfrm>
          <a:prstGeom prst="rect">
            <a:avLst/>
          </a:prstGeom>
          <a:solidFill>
            <a:srgbClr val="0070C0">
              <a:alpha val="15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p>
        </p:txBody>
      </p:sp>
      <p:sp>
        <p:nvSpPr>
          <p:cNvPr id="13" name="Rectangle 12">
            <a:extLst>
              <a:ext uri="{FF2B5EF4-FFF2-40B4-BE49-F238E27FC236}">
                <a16:creationId xmlns:a16="http://schemas.microsoft.com/office/drawing/2014/main" id="{6C2DF1F0-C5D6-D410-BC20-2F879EAEC6EB}"/>
              </a:ext>
            </a:extLst>
          </p:cNvPr>
          <p:cNvSpPr/>
          <p:nvPr/>
        </p:nvSpPr>
        <p:spPr>
          <a:xfrm>
            <a:off x="5385626" y="3160217"/>
            <a:ext cx="180000" cy="468000"/>
          </a:xfrm>
          <a:prstGeom prst="rect">
            <a:avLst/>
          </a:prstGeom>
          <a:solidFill>
            <a:srgbClr val="0070C0">
              <a:alpha val="29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p>
        </p:txBody>
      </p:sp>
      <p:sp>
        <p:nvSpPr>
          <p:cNvPr id="12" name="Rectangle 11">
            <a:extLst>
              <a:ext uri="{FF2B5EF4-FFF2-40B4-BE49-F238E27FC236}">
                <a16:creationId xmlns:a16="http://schemas.microsoft.com/office/drawing/2014/main" id="{AD435AEF-215C-5D65-0C6B-E2EC13C7B2D8}"/>
              </a:ext>
            </a:extLst>
          </p:cNvPr>
          <p:cNvSpPr/>
          <p:nvPr/>
        </p:nvSpPr>
        <p:spPr>
          <a:xfrm>
            <a:off x="2990893" y="3335098"/>
            <a:ext cx="1188000" cy="288000"/>
          </a:xfrm>
          <a:prstGeom prst="rect">
            <a:avLst/>
          </a:prstGeom>
          <a:solidFill>
            <a:srgbClr val="0070C0">
              <a:alpha val="29000"/>
            </a:srgbClr>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dirty="0"/>
          </a:p>
        </p:txBody>
      </p:sp>
      <p:pic>
        <p:nvPicPr>
          <p:cNvPr id="1026" name="Picture 2" descr="Double staggered-array bulk HTS helical undulator. Reproduced with... |  Download Scientific Diagram">
            <a:extLst>
              <a:ext uri="{FF2B5EF4-FFF2-40B4-BE49-F238E27FC236}">
                <a16:creationId xmlns:a16="http://schemas.microsoft.com/office/drawing/2014/main" id="{C1725B3B-3C24-DDB0-E46E-78C58FFEC0A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0997" y="4662618"/>
            <a:ext cx="1285358" cy="9803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B448828-027C-4880-1F9F-5E33BE421058}"/>
              </a:ext>
            </a:extLst>
          </p:cNvPr>
          <p:cNvPicPr>
            <a:picLocks noChangeAspect="1"/>
          </p:cNvPicPr>
          <p:nvPr/>
        </p:nvPicPr>
        <p:blipFill rotWithShape="1">
          <a:blip r:embed="rId7"/>
          <a:srcRect l="13394"/>
          <a:stretch/>
        </p:blipFill>
        <p:spPr>
          <a:xfrm>
            <a:off x="5942118" y="2024764"/>
            <a:ext cx="1745849" cy="1095231"/>
          </a:xfrm>
          <a:prstGeom prst="rect">
            <a:avLst/>
          </a:prstGeom>
        </p:spPr>
      </p:pic>
    </p:spTree>
    <p:extLst>
      <p:ext uri="{BB962C8B-B14F-4D97-AF65-F5344CB8AC3E}">
        <p14:creationId xmlns:p14="http://schemas.microsoft.com/office/powerpoint/2010/main" val="2543373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464C55-C7EF-FAEE-6DD8-2878D2326F65}"/>
              </a:ext>
            </a:extLst>
          </p:cNvPr>
          <p:cNvSpPr>
            <a:spLocks noGrp="1"/>
          </p:cNvSpPr>
          <p:nvPr>
            <p:ph type="title"/>
          </p:nvPr>
        </p:nvSpPr>
        <p:spPr>
          <a:xfrm>
            <a:off x="457200" y="15813"/>
            <a:ext cx="8226854" cy="940443"/>
          </a:xfrm>
        </p:spPr>
        <p:txBody>
          <a:bodyPr>
            <a:normAutofit/>
          </a:bodyPr>
          <a:lstStyle/>
          <a:p>
            <a:r>
              <a:rPr lang="en-CH" b="1" dirty="0"/>
              <a:t>Technologies crucial to HTS</a:t>
            </a:r>
          </a:p>
        </p:txBody>
      </p:sp>
      <p:sp>
        <p:nvSpPr>
          <p:cNvPr id="6" name="Slide Number Placeholder 5">
            <a:extLst>
              <a:ext uri="{FF2B5EF4-FFF2-40B4-BE49-F238E27FC236}">
                <a16:creationId xmlns:a16="http://schemas.microsoft.com/office/drawing/2014/main" id="{DCD69058-9F91-4B98-463F-02A1C869B2A1}"/>
              </a:ext>
            </a:extLst>
          </p:cNvPr>
          <p:cNvSpPr>
            <a:spLocks noGrp="1"/>
          </p:cNvSpPr>
          <p:nvPr>
            <p:ph type="sldNum" sz="quarter" idx="4"/>
          </p:nvPr>
        </p:nvSpPr>
        <p:spPr/>
        <p:txBody>
          <a:bodyPr/>
          <a:lstStyle/>
          <a:p>
            <a:fld id="{17918391-D411-FE40-AAD7-861AE5233E0E}" type="slidenum">
              <a:rPr lang="en-US" smtClean="0"/>
              <a:pPr/>
              <a:t>14</a:t>
            </a:fld>
            <a:endParaRPr lang="en-US" dirty="0"/>
          </a:p>
        </p:txBody>
      </p:sp>
      <p:sp>
        <p:nvSpPr>
          <p:cNvPr id="3" name="Content Placeholder 2">
            <a:extLst>
              <a:ext uri="{FF2B5EF4-FFF2-40B4-BE49-F238E27FC236}">
                <a16:creationId xmlns:a16="http://schemas.microsoft.com/office/drawing/2014/main" id="{D514776A-4D02-7CE1-09F3-B5F30C71A5B6}"/>
              </a:ext>
            </a:extLst>
          </p:cNvPr>
          <p:cNvSpPr>
            <a:spLocks noGrp="1"/>
          </p:cNvSpPr>
          <p:nvPr>
            <p:ph idx="1"/>
          </p:nvPr>
        </p:nvSpPr>
        <p:spPr/>
        <p:txBody>
          <a:bodyPr>
            <a:normAutofit fontScale="70000" lnSpcReduction="20000"/>
          </a:bodyPr>
          <a:lstStyle/>
          <a:p>
            <a:r>
              <a:rPr lang="en-US" b="1" dirty="0"/>
              <a:t>Energy efficient and sustainable cryogenic technology </a:t>
            </a:r>
          </a:p>
          <a:p>
            <a:pPr lvl="1"/>
            <a:r>
              <a:rPr lang="en-US" dirty="0"/>
              <a:t>Cryogenic fluids and cycles for high temperature (20 K)</a:t>
            </a:r>
          </a:p>
          <a:p>
            <a:pPr lvl="1"/>
            <a:r>
              <a:rPr lang="en-US" dirty="0"/>
              <a:t>Heat management (dry, indirectly cooled, gas cooled,…) </a:t>
            </a:r>
          </a:p>
          <a:p>
            <a:pPr lvl="1"/>
            <a:r>
              <a:rPr lang="en-US" dirty="0"/>
              <a:t>Minimal cryogen (reduced fluid inventory)</a:t>
            </a:r>
          </a:p>
          <a:p>
            <a:r>
              <a:rPr lang="en-US" b="1" dirty="0"/>
              <a:t>HTS cables and conductors technology</a:t>
            </a:r>
          </a:p>
          <a:p>
            <a:pPr lvl="1"/>
            <a:r>
              <a:rPr lang="en-US" dirty="0"/>
              <a:t>High current cables and conductors (10…50 kA)</a:t>
            </a:r>
          </a:p>
          <a:p>
            <a:pPr lvl="1"/>
            <a:r>
              <a:rPr lang="en-US" dirty="0"/>
              <a:t>Cables for DC and ramped (AC) magnets</a:t>
            </a:r>
          </a:p>
          <a:p>
            <a:r>
              <a:rPr lang="en-US" b="1" dirty="0"/>
              <a:t>HTS winding technology</a:t>
            </a:r>
            <a:r>
              <a:rPr lang="en-US" dirty="0"/>
              <a:t>, </a:t>
            </a:r>
          </a:p>
          <a:p>
            <a:pPr lvl="1"/>
            <a:r>
              <a:rPr lang="en-US" dirty="0"/>
              <a:t>3D shapes (non-planar coils)</a:t>
            </a:r>
          </a:p>
          <a:p>
            <a:pPr lvl="1"/>
            <a:r>
              <a:rPr lang="en-US" dirty="0"/>
              <a:t>Interturn insulation/resistance control</a:t>
            </a:r>
          </a:p>
          <a:p>
            <a:pPr lvl="1"/>
            <a:r>
              <a:rPr lang="en-US" dirty="0"/>
              <a:t>Joints and terminations</a:t>
            </a:r>
          </a:p>
          <a:p>
            <a:r>
              <a:rPr lang="en-US" b="1" dirty="0"/>
              <a:t>Diagnostics, sensors and control technology</a:t>
            </a:r>
          </a:p>
          <a:p>
            <a:pPr lvl="1"/>
            <a:r>
              <a:rPr lang="en-US" dirty="0"/>
              <a:t>Quench detection and quench protection (voltage, other techniques…)</a:t>
            </a:r>
          </a:p>
          <a:p>
            <a:pPr lvl="1"/>
            <a:r>
              <a:rPr lang="en-US" dirty="0"/>
              <a:t>Field control (field shaking, field feedback)</a:t>
            </a:r>
          </a:p>
          <a:p>
            <a:r>
              <a:rPr lang="en-US" b="1" dirty="0"/>
              <a:t>Radiation properties and radiation hardness </a:t>
            </a:r>
          </a:p>
          <a:p>
            <a:pPr lvl="1"/>
            <a:r>
              <a:rPr lang="en-US" dirty="0"/>
              <a:t>HTS superconductors</a:t>
            </a:r>
          </a:p>
          <a:p>
            <a:pPr lvl="1"/>
            <a:r>
              <a:rPr lang="en-US" dirty="0"/>
              <a:t>Insulators</a:t>
            </a:r>
          </a:p>
        </p:txBody>
      </p:sp>
    </p:spTree>
    <p:extLst>
      <p:ext uri="{BB962C8B-B14F-4D97-AF65-F5344CB8AC3E}">
        <p14:creationId xmlns:p14="http://schemas.microsoft.com/office/powerpoint/2010/main" val="3245437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CD69058-9F91-4B98-463F-02A1C869B2A1}"/>
              </a:ext>
            </a:extLst>
          </p:cNvPr>
          <p:cNvSpPr>
            <a:spLocks noGrp="1"/>
          </p:cNvSpPr>
          <p:nvPr>
            <p:ph type="sldNum" sz="quarter" idx="4"/>
          </p:nvPr>
        </p:nvSpPr>
        <p:spPr/>
        <p:txBody>
          <a:bodyPr/>
          <a:lstStyle/>
          <a:p>
            <a:fld id="{17918391-D411-FE40-AAD7-861AE5233E0E}" type="slidenum">
              <a:rPr lang="en-US" smtClean="0"/>
              <a:pPr/>
              <a:t>15</a:t>
            </a:fld>
            <a:endParaRPr lang="en-US" dirty="0"/>
          </a:p>
        </p:txBody>
      </p:sp>
      <p:graphicFrame>
        <p:nvGraphicFramePr>
          <p:cNvPr id="23" name="Diagram 22">
            <a:extLst>
              <a:ext uri="{FF2B5EF4-FFF2-40B4-BE49-F238E27FC236}">
                <a16:creationId xmlns:a16="http://schemas.microsoft.com/office/drawing/2014/main" id="{9A09BA55-7969-9F74-98C2-A1AF1D7488DA}"/>
              </a:ext>
            </a:extLst>
          </p:cNvPr>
          <p:cNvGraphicFramePr/>
          <p:nvPr>
            <p:extLst>
              <p:ext uri="{D42A27DB-BD31-4B8C-83A1-F6EECF244321}">
                <p14:modId xmlns:p14="http://schemas.microsoft.com/office/powerpoint/2010/main" val="3773683917"/>
              </p:ext>
            </p:extLst>
          </p:nvPr>
        </p:nvGraphicFramePr>
        <p:xfrm>
          <a:off x="2116067" y="136525"/>
          <a:ext cx="6960199" cy="6038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6FEDF154-C692-E9E2-730D-8A5BF7118858}"/>
              </a:ext>
            </a:extLst>
          </p:cNvPr>
          <p:cNvGraphicFramePr/>
          <p:nvPr>
            <p:extLst>
              <p:ext uri="{D42A27DB-BD31-4B8C-83A1-F6EECF244321}">
                <p14:modId xmlns:p14="http://schemas.microsoft.com/office/powerpoint/2010/main" val="3723610430"/>
              </p:ext>
            </p:extLst>
          </p:nvPr>
        </p:nvGraphicFramePr>
        <p:xfrm>
          <a:off x="418641" y="2592591"/>
          <a:ext cx="8582140" cy="30760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39072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464C55-C7EF-FAEE-6DD8-2878D2326F65}"/>
              </a:ext>
            </a:extLst>
          </p:cNvPr>
          <p:cNvSpPr>
            <a:spLocks noGrp="1"/>
          </p:cNvSpPr>
          <p:nvPr>
            <p:ph type="title"/>
          </p:nvPr>
        </p:nvSpPr>
        <p:spPr>
          <a:xfrm>
            <a:off x="457200" y="15813"/>
            <a:ext cx="8226854" cy="940443"/>
          </a:xfrm>
        </p:spPr>
        <p:txBody>
          <a:bodyPr>
            <a:normAutofit/>
          </a:bodyPr>
          <a:lstStyle/>
          <a:p>
            <a:r>
              <a:rPr lang="en-CH" b="1" dirty="0"/>
              <a:t>Demonstrators (ideas)</a:t>
            </a:r>
          </a:p>
        </p:txBody>
      </p:sp>
      <p:sp>
        <p:nvSpPr>
          <p:cNvPr id="6" name="Slide Number Placeholder 5">
            <a:extLst>
              <a:ext uri="{FF2B5EF4-FFF2-40B4-BE49-F238E27FC236}">
                <a16:creationId xmlns:a16="http://schemas.microsoft.com/office/drawing/2014/main" id="{DCD69058-9F91-4B98-463F-02A1C869B2A1}"/>
              </a:ext>
            </a:extLst>
          </p:cNvPr>
          <p:cNvSpPr>
            <a:spLocks noGrp="1"/>
          </p:cNvSpPr>
          <p:nvPr>
            <p:ph type="sldNum" sz="quarter" idx="4"/>
          </p:nvPr>
        </p:nvSpPr>
        <p:spPr/>
        <p:txBody>
          <a:bodyPr/>
          <a:lstStyle/>
          <a:p>
            <a:fld id="{17918391-D411-FE40-AAD7-861AE5233E0E}" type="slidenum">
              <a:rPr lang="en-US" smtClean="0"/>
              <a:pPr/>
              <a:t>16</a:t>
            </a:fld>
            <a:endParaRPr lang="en-US" dirty="0"/>
          </a:p>
        </p:txBody>
      </p:sp>
      <p:sp>
        <p:nvSpPr>
          <p:cNvPr id="3" name="Content Placeholder 2">
            <a:extLst>
              <a:ext uri="{FF2B5EF4-FFF2-40B4-BE49-F238E27FC236}">
                <a16:creationId xmlns:a16="http://schemas.microsoft.com/office/drawing/2014/main" id="{D514776A-4D02-7CE1-09F3-B5F30C71A5B6}"/>
              </a:ext>
            </a:extLst>
          </p:cNvPr>
          <p:cNvSpPr>
            <a:spLocks noGrp="1"/>
          </p:cNvSpPr>
          <p:nvPr>
            <p:ph idx="1"/>
          </p:nvPr>
        </p:nvSpPr>
        <p:spPr>
          <a:xfrm>
            <a:off x="213360" y="956256"/>
            <a:ext cx="8605520" cy="5170224"/>
          </a:xfrm>
        </p:spPr>
        <p:txBody>
          <a:bodyPr>
            <a:normAutofit fontScale="85000" lnSpcReduction="20000"/>
          </a:bodyPr>
          <a:lstStyle/>
          <a:p>
            <a:r>
              <a:rPr lang="en-US" dirty="0"/>
              <a:t>Application specific engineering design, construction and test of demonstrators. Options:</a:t>
            </a:r>
          </a:p>
          <a:p>
            <a:pPr lvl="1"/>
            <a:r>
              <a:rPr lang="en-US" u="sng" dirty="0"/>
              <a:t>Demonstration towards an all-superconducting user facility for ultra-high field</a:t>
            </a:r>
            <a:r>
              <a:rPr lang="en-US" dirty="0"/>
              <a:t>: 40 T, 50 mm bore </a:t>
            </a:r>
            <a:r>
              <a:rPr lang="en-US" b="1" dirty="0"/>
              <a:t>HTS solenoid insert </a:t>
            </a:r>
            <a:r>
              <a:rPr lang="en-US" dirty="0"/>
              <a:t>for test at EMFL (LNCMI)</a:t>
            </a:r>
            <a:r>
              <a:rPr lang="en-US" dirty="0">
                <a:solidFill>
                  <a:srgbClr val="FF0000"/>
                </a:solidFill>
              </a:rPr>
              <a:t> [exploit synergy with </a:t>
            </a:r>
            <a:r>
              <a:rPr lang="en-US" dirty="0" err="1">
                <a:solidFill>
                  <a:srgbClr val="FF0000"/>
                </a:solidFill>
              </a:rPr>
              <a:t>SuperEMFL</a:t>
            </a:r>
            <a:r>
              <a:rPr lang="en-US" dirty="0">
                <a:solidFill>
                  <a:srgbClr val="FF0000"/>
                </a:solidFill>
              </a:rPr>
              <a:t>]</a:t>
            </a:r>
          </a:p>
          <a:p>
            <a:pPr lvl="1"/>
            <a:r>
              <a:rPr lang="en-US" u="sng" dirty="0"/>
              <a:t>Standalone background field for laboratory testing or as instrument in a beam line</a:t>
            </a:r>
            <a:r>
              <a:rPr lang="en-US" dirty="0"/>
              <a:t>: 20 T, 50 mm bore, possibly split (?) </a:t>
            </a:r>
            <a:r>
              <a:rPr lang="en-US" b="1" dirty="0"/>
              <a:t>all-HTS compact solenoid</a:t>
            </a:r>
          </a:p>
          <a:p>
            <a:pPr lvl="1"/>
            <a:r>
              <a:rPr lang="en-US" u="sng" dirty="0"/>
              <a:t>Demonstration of large-scale magnet technology</a:t>
            </a:r>
            <a:r>
              <a:rPr lang="en-US" dirty="0"/>
              <a:t>: 20 T, 1 m bore, gas-cooled HTS </a:t>
            </a:r>
            <a:r>
              <a:rPr lang="en-US" b="1" dirty="0"/>
              <a:t>solenoid model coil </a:t>
            </a:r>
            <a:r>
              <a:rPr lang="en-US" dirty="0"/>
              <a:t>(or insert)</a:t>
            </a:r>
          </a:p>
          <a:p>
            <a:pPr lvl="1"/>
            <a:r>
              <a:rPr lang="en-US" u="sng" dirty="0"/>
              <a:t>New EU test station, beyond FRESCA, SULTAN and EDIPO</a:t>
            </a:r>
            <a:r>
              <a:rPr lang="en-US" dirty="0"/>
              <a:t>: 20 T, 100 mm x 150 mm bore, 1 m long </a:t>
            </a:r>
            <a:r>
              <a:rPr lang="en-US" b="1" dirty="0"/>
              <a:t>background field dipole </a:t>
            </a:r>
            <a:r>
              <a:rPr lang="en-US" dirty="0"/>
              <a:t>operating with minimal cryogen and/or at temperature higher than liquid helium</a:t>
            </a:r>
          </a:p>
          <a:p>
            <a:pPr lvl="1"/>
            <a:r>
              <a:rPr lang="en-US" u="sng" dirty="0"/>
              <a:t>Small period undulator beyond the state of the art</a:t>
            </a:r>
            <a:r>
              <a:rPr lang="en-US" dirty="0"/>
              <a:t>: 3 T gap field, 8 mm period, 5 mm gap </a:t>
            </a:r>
            <a:r>
              <a:rPr lang="en-US" b="1" dirty="0"/>
              <a:t>HTS demonstrator </a:t>
            </a:r>
            <a:r>
              <a:rPr lang="en-US" dirty="0"/>
              <a:t>for next generation synchrotron light sources and FEL</a:t>
            </a:r>
          </a:p>
        </p:txBody>
      </p:sp>
    </p:spTree>
    <p:extLst>
      <p:ext uri="{BB962C8B-B14F-4D97-AF65-F5344CB8AC3E}">
        <p14:creationId xmlns:p14="http://schemas.microsoft.com/office/powerpoint/2010/main" val="1781528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69E2-B9D6-1A09-C80D-DDEBA8E6BB55}"/>
              </a:ext>
            </a:extLst>
          </p:cNvPr>
          <p:cNvSpPr>
            <a:spLocks noGrp="1"/>
          </p:cNvSpPr>
          <p:nvPr>
            <p:ph type="title"/>
          </p:nvPr>
        </p:nvSpPr>
        <p:spPr>
          <a:xfrm>
            <a:off x="457200" y="15813"/>
            <a:ext cx="8226854" cy="940443"/>
          </a:xfrm>
        </p:spPr>
        <p:txBody>
          <a:bodyPr/>
          <a:lstStyle/>
          <a:p>
            <a:r>
              <a:rPr lang="en-US" dirty="0"/>
              <a:t>UHF HTS solenoids – now !</a:t>
            </a:r>
            <a:endParaRPr lang="en-CH" dirty="0"/>
          </a:p>
        </p:txBody>
      </p:sp>
      <p:sp>
        <p:nvSpPr>
          <p:cNvPr id="17" name="Content Placeholder 16">
            <a:extLst>
              <a:ext uri="{FF2B5EF4-FFF2-40B4-BE49-F238E27FC236}">
                <a16:creationId xmlns:a16="http://schemas.microsoft.com/office/drawing/2014/main" id="{BFECA54D-EC6C-D3F5-B8D5-C4843A01C695}"/>
              </a:ext>
            </a:extLst>
          </p:cNvPr>
          <p:cNvSpPr>
            <a:spLocks noGrp="1"/>
          </p:cNvSpPr>
          <p:nvPr>
            <p:ph idx="1"/>
          </p:nvPr>
        </p:nvSpPr>
        <p:spPr>
          <a:xfrm>
            <a:off x="224380" y="956255"/>
            <a:ext cx="8709758" cy="3188195"/>
          </a:xfrm>
        </p:spPr>
        <p:txBody>
          <a:bodyPr>
            <a:normAutofit fontScale="85000" lnSpcReduction="20000"/>
          </a:bodyPr>
          <a:lstStyle/>
          <a:p>
            <a:r>
              <a:rPr lang="en-US" b="1" dirty="0">
                <a:solidFill>
                  <a:srgbClr val="FF0000"/>
                </a:solidFill>
              </a:rPr>
              <a:t>P</a:t>
            </a:r>
            <a:r>
              <a:rPr lang="en-CH" b="1" dirty="0">
                <a:solidFill>
                  <a:srgbClr val="FF0000"/>
                </a:solidFill>
              </a:rPr>
              <a:t>rogression of technology demonstrations</a:t>
            </a:r>
          </a:p>
          <a:p>
            <a:pPr lvl="1"/>
            <a:r>
              <a:rPr lang="en-US" dirty="0"/>
              <a:t>T</a:t>
            </a:r>
            <a:r>
              <a:rPr lang="en-CH" dirty="0"/>
              <a:t>ape tests in “standard” and “reverse” force situation to test delamination strength (B</a:t>
            </a:r>
            <a:r>
              <a:rPr lang="en-CH" baseline="-25000" dirty="0"/>
              <a:t>max</a:t>
            </a:r>
            <a:r>
              <a:rPr lang="en-CH" dirty="0"/>
              <a:t> ≈ 20 T, JBR ≈ 500 MPa) </a:t>
            </a:r>
          </a:p>
          <a:p>
            <a:pPr lvl="1"/>
            <a:r>
              <a:rPr lang="en-CH" dirty="0"/>
              <a:t>Sub-size and full-size pancakes, tested as single pancakes and stacked pancakes (B</a:t>
            </a:r>
            <a:r>
              <a:rPr lang="en-CH" baseline="-25000" dirty="0"/>
              <a:t>max</a:t>
            </a:r>
            <a:r>
              <a:rPr lang="en-CH" dirty="0"/>
              <a:t> ≈ 25 T, JBR ≈ 700 MPa) </a:t>
            </a:r>
          </a:p>
          <a:p>
            <a:pPr lvl="1"/>
            <a:r>
              <a:rPr lang="en-CH" dirty="0"/>
              <a:t>Test of selected winding variants in 20 T/120 mm background field at LNCMI, targeting field levels of B</a:t>
            </a:r>
            <a:r>
              <a:rPr lang="en-CH" baseline="-25000" dirty="0"/>
              <a:t>max</a:t>
            </a:r>
            <a:r>
              <a:rPr lang="en-CH" dirty="0"/>
              <a:t> 40 T</a:t>
            </a:r>
          </a:p>
          <a:p>
            <a:r>
              <a:rPr lang="en-US" dirty="0"/>
              <a:t>F</a:t>
            </a:r>
            <a:r>
              <a:rPr lang="en-CH" dirty="0"/>
              <a:t>irst order of HTS tape is in prepation (6 to 9 km of 4 mm REBCO tape) </a:t>
            </a:r>
            <a:r>
              <a:rPr lang="en-CH" b="1" dirty="0">
                <a:solidFill>
                  <a:srgbClr val="FF0000"/>
                </a:solidFill>
              </a:rPr>
              <a:t>in synergy with HFM</a:t>
            </a:r>
          </a:p>
        </p:txBody>
      </p:sp>
      <p:sp>
        <p:nvSpPr>
          <p:cNvPr id="5" name="Slide Number Placeholder 5">
            <a:extLst>
              <a:ext uri="{FF2B5EF4-FFF2-40B4-BE49-F238E27FC236}">
                <a16:creationId xmlns:a16="http://schemas.microsoft.com/office/drawing/2014/main" id="{20A848DB-6B4D-7594-2B1F-AA932F6302AC}"/>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17</a:t>
            </a:fld>
            <a:endParaRPr lang="en-US" dirty="0"/>
          </a:p>
        </p:txBody>
      </p:sp>
      <p:sp>
        <p:nvSpPr>
          <p:cNvPr id="4" name="Slide Number Placeholder 3">
            <a:extLst>
              <a:ext uri="{FF2B5EF4-FFF2-40B4-BE49-F238E27FC236}">
                <a16:creationId xmlns:a16="http://schemas.microsoft.com/office/drawing/2014/main" id="{CAC6330A-4AD5-FA24-B921-CFF19622A5E9}"/>
              </a:ext>
            </a:extLst>
          </p:cNvPr>
          <p:cNvSpPr>
            <a:spLocks noGrp="1"/>
          </p:cNvSpPr>
          <p:nvPr>
            <p:ph type="sldNum" sz="quarter" idx="4294967295"/>
          </p:nvPr>
        </p:nvSpPr>
        <p:spPr>
          <a:xfrm>
            <a:off x="8696325" y="7218363"/>
            <a:ext cx="447675" cy="284162"/>
          </a:xfrm>
          <a:prstGeom prst="rect">
            <a:avLst/>
          </a:prstGeom>
        </p:spPr>
        <p:txBody>
          <a:bodyPr vert="horz" lIns="100381" tIns="50191" rIns="100381" bIns="50191" rtlCol="0" anchor="ctr"/>
          <a:lstStyle>
            <a:defPPr>
              <a:defRPr lang="en-US"/>
            </a:defPPr>
            <a:lvl1pPr marL="0" algn="r" defTabSz="501915" rtl="0" eaLnBrk="1" latinLnBrk="0" hangingPunct="1">
              <a:defRPr sz="1300" kern="1200">
                <a:solidFill>
                  <a:schemeClr val="bg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fld id="{3478A56A-6164-B14D-A8F7-980D09C4DD92}" type="slidenum">
              <a:rPr lang="en-US" smtClean="0"/>
              <a:pPr/>
              <a:t>17</a:t>
            </a:fld>
            <a:endParaRPr lang="en-US"/>
          </a:p>
        </p:txBody>
      </p:sp>
      <p:grpSp>
        <p:nvGrpSpPr>
          <p:cNvPr id="3" name="Group 2">
            <a:extLst>
              <a:ext uri="{FF2B5EF4-FFF2-40B4-BE49-F238E27FC236}">
                <a16:creationId xmlns:a16="http://schemas.microsoft.com/office/drawing/2014/main" id="{716D0BD6-9E3A-D0AF-7D4F-3971D68CE876}"/>
              </a:ext>
            </a:extLst>
          </p:cNvPr>
          <p:cNvGrpSpPr/>
          <p:nvPr/>
        </p:nvGrpSpPr>
        <p:grpSpPr>
          <a:xfrm>
            <a:off x="3391838" y="4134024"/>
            <a:ext cx="3600771" cy="144000"/>
            <a:chOff x="1730828" y="4811486"/>
            <a:chExt cx="3600771" cy="144000"/>
          </a:xfrm>
        </p:grpSpPr>
        <p:sp>
          <p:nvSpPr>
            <p:cNvPr id="6" name="Rectangle 5">
              <a:extLst>
                <a:ext uri="{FF2B5EF4-FFF2-40B4-BE49-F238E27FC236}">
                  <a16:creationId xmlns:a16="http://schemas.microsoft.com/office/drawing/2014/main" id="{169148AC-A097-3E41-7DA6-2B4B47F6F6D9}"/>
                </a:ext>
              </a:extLst>
            </p:cNvPr>
            <p:cNvSpPr/>
            <p:nvPr/>
          </p:nvSpPr>
          <p:spPr>
            <a:xfrm>
              <a:off x="1730828" y="4811486"/>
              <a:ext cx="3600000" cy="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2B9F1C76-4DC0-2523-1CBB-88C69AB4A388}"/>
                </a:ext>
              </a:extLst>
            </p:cNvPr>
            <p:cNvSpPr/>
            <p:nvPr/>
          </p:nvSpPr>
          <p:spPr>
            <a:xfrm>
              <a:off x="1730828" y="4811486"/>
              <a:ext cx="720000" cy="14400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Rectangle 7">
              <a:extLst>
                <a:ext uri="{FF2B5EF4-FFF2-40B4-BE49-F238E27FC236}">
                  <a16:creationId xmlns:a16="http://schemas.microsoft.com/office/drawing/2014/main" id="{F4561B28-E2CB-E18F-E08B-26B9EEDFF4E6}"/>
                </a:ext>
              </a:extLst>
            </p:cNvPr>
            <p:cNvSpPr/>
            <p:nvPr/>
          </p:nvSpPr>
          <p:spPr>
            <a:xfrm>
              <a:off x="4611599" y="4811486"/>
              <a:ext cx="720000" cy="14400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 name="Group 8">
            <a:extLst>
              <a:ext uri="{FF2B5EF4-FFF2-40B4-BE49-F238E27FC236}">
                <a16:creationId xmlns:a16="http://schemas.microsoft.com/office/drawing/2014/main" id="{56A0B7F1-D7FC-1676-C541-0A470740F7C9}"/>
              </a:ext>
            </a:extLst>
          </p:cNvPr>
          <p:cNvGrpSpPr/>
          <p:nvPr/>
        </p:nvGrpSpPr>
        <p:grpSpPr>
          <a:xfrm>
            <a:off x="3391838" y="4556631"/>
            <a:ext cx="3600771" cy="432000"/>
            <a:chOff x="1730828" y="4811486"/>
            <a:chExt cx="3600771" cy="144000"/>
          </a:xfrm>
        </p:grpSpPr>
        <p:sp>
          <p:nvSpPr>
            <p:cNvPr id="10" name="Rectangle 9">
              <a:extLst>
                <a:ext uri="{FF2B5EF4-FFF2-40B4-BE49-F238E27FC236}">
                  <a16:creationId xmlns:a16="http://schemas.microsoft.com/office/drawing/2014/main" id="{6DBF7253-BAD4-DF15-E8FA-C09A9CAE4410}"/>
                </a:ext>
              </a:extLst>
            </p:cNvPr>
            <p:cNvSpPr/>
            <p:nvPr/>
          </p:nvSpPr>
          <p:spPr>
            <a:xfrm>
              <a:off x="1730828" y="4811486"/>
              <a:ext cx="3600000" cy="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7987197F-C143-B1CB-D09A-EE3501241A3F}"/>
                </a:ext>
              </a:extLst>
            </p:cNvPr>
            <p:cNvSpPr/>
            <p:nvPr/>
          </p:nvSpPr>
          <p:spPr>
            <a:xfrm>
              <a:off x="1730828" y="4811486"/>
              <a:ext cx="720000" cy="14400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Rectangle 11">
              <a:extLst>
                <a:ext uri="{FF2B5EF4-FFF2-40B4-BE49-F238E27FC236}">
                  <a16:creationId xmlns:a16="http://schemas.microsoft.com/office/drawing/2014/main" id="{4588C806-AAF0-F377-80DE-51C2C71AE0E7}"/>
                </a:ext>
              </a:extLst>
            </p:cNvPr>
            <p:cNvSpPr/>
            <p:nvPr/>
          </p:nvSpPr>
          <p:spPr>
            <a:xfrm>
              <a:off x="4611599" y="4811486"/>
              <a:ext cx="720000" cy="14400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3" name="Group 12">
            <a:extLst>
              <a:ext uri="{FF2B5EF4-FFF2-40B4-BE49-F238E27FC236}">
                <a16:creationId xmlns:a16="http://schemas.microsoft.com/office/drawing/2014/main" id="{EA7769E1-2691-BD45-D484-CD95EF5837E8}"/>
              </a:ext>
            </a:extLst>
          </p:cNvPr>
          <p:cNvGrpSpPr/>
          <p:nvPr/>
        </p:nvGrpSpPr>
        <p:grpSpPr>
          <a:xfrm>
            <a:off x="1952223" y="5249557"/>
            <a:ext cx="6480000" cy="144000"/>
            <a:chOff x="1730828" y="4811486"/>
            <a:chExt cx="6480000" cy="144000"/>
          </a:xfrm>
        </p:grpSpPr>
        <p:sp>
          <p:nvSpPr>
            <p:cNvPr id="14" name="Rectangle 13">
              <a:extLst>
                <a:ext uri="{FF2B5EF4-FFF2-40B4-BE49-F238E27FC236}">
                  <a16:creationId xmlns:a16="http://schemas.microsoft.com/office/drawing/2014/main" id="{E62B351B-FA9F-3A72-86DB-38A397F2AB34}"/>
                </a:ext>
              </a:extLst>
            </p:cNvPr>
            <p:cNvSpPr/>
            <p:nvPr/>
          </p:nvSpPr>
          <p:spPr>
            <a:xfrm>
              <a:off x="1730828" y="4811486"/>
              <a:ext cx="6480000" cy="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Rectangle 14">
              <a:extLst>
                <a:ext uri="{FF2B5EF4-FFF2-40B4-BE49-F238E27FC236}">
                  <a16:creationId xmlns:a16="http://schemas.microsoft.com/office/drawing/2014/main" id="{DEFE9C8D-B5AA-6FC5-0030-F3A74E51AEFF}"/>
                </a:ext>
              </a:extLst>
            </p:cNvPr>
            <p:cNvSpPr/>
            <p:nvPr/>
          </p:nvSpPr>
          <p:spPr>
            <a:xfrm>
              <a:off x="1730828" y="4811486"/>
              <a:ext cx="2160000" cy="14400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D3507F16-8D80-DA4A-A09D-27FE688BFE5D}"/>
                </a:ext>
              </a:extLst>
            </p:cNvPr>
            <p:cNvSpPr/>
            <p:nvPr/>
          </p:nvSpPr>
          <p:spPr>
            <a:xfrm>
              <a:off x="6050828" y="4811486"/>
              <a:ext cx="2160000" cy="14400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8" name="Group 17">
            <a:extLst>
              <a:ext uri="{FF2B5EF4-FFF2-40B4-BE49-F238E27FC236}">
                <a16:creationId xmlns:a16="http://schemas.microsoft.com/office/drawing/2014/main" id="{8AA36885-746A-274D-F452-E9EED0F54FE9}"/>
              </a:ext>
            </a:extLst>
          </p:cNvPr>
          <p:cNvGrpSpPr/>
          <p:nvPr/>
        </p:nvGrpSpPr>
        <p:grpSpPr>
          <a:xfrm>
            <a:off x="1952223" y="5678834"/>
            <a:ext cx="6480000" cy="432000"/>
            <a:chOff x="1730828" y="4811486"/>
            <a:chExt cx="6480000" cy="144000"/>
          </a:xfrm>
        </p:grpSpPr>
        <p:sp>
          <p:nvSpPr>
            <p:cNvPr id="19" name="Rectangle 18">
              <a:extLst>
                <a:ext uri="{FF2B5EF4-FFF2-40B4-BE49-F238E27FC236}">
                  <a16:creationId xmlns:a16="http://schemas.microsoft.com/office/drawing/2014/main" id="{AF850808-4E39-D197-5E05-4D287B4E22B4}"/>
                </a:ext>
              </a:extLst>
            </p:cNvPr>
            <p:cNvSpPr/>
            <p:nvPr/>
          </p:nvSpPr>
          <p:spPr>
            <a:xfrm>
              <a:off x="1730828" y="4811486"/>
              <a:ext cx="6480000" cy="144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Rectangle 19">
              <a:extLst>
                <a:ext uri="{FF2B5EF4-FFF2-40B4-BE49-F238E27FC236}">
                  <a16:creationId xmlns:a16="http://schemas.microsoft.com/office/drawing/2014/main" id="{EDB28E29-6820-81B4-355F-D0C53DDBC7E6}"/>
                </a:ext>
              </a:extLst>
            </p:cNvPr>
            <p:cNvSpPr/>
            <p:nvPr/>
          </p:nvSpPr>
          <p:spPr>
            <a:xfrm>
              <a:off x="1730828" y="4811486"/>
              <a:ext cx="2160000" cy="14400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Rectangle 20">
              <a:extLst>
                <a:ext uri="{FF2B5EF4-FFF2-40B4-BE49-F238E27FC236}">
                  <a16:creationId xmlns:a16="http://schemas.microsoft.com/office/drawing/2014/main" id="{8BE20651-1944-4842-E6E4-878341D3996E}"/>
                </a:ext>
              </a:extLst>
            </p:cNvPr>
            <p:cNvSpPr/>
            <p:nvPr/>
          </p:nvSpPr>
          <p:spPr>
            <a:xfrm>
              <a:off x="6050828" y="4811486"/>
              <a:ext cx="2160000" cy="144000"/>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22" name="TextBox 21">
            <a:extLst>
              <a:ext uri="{FF2B5EF4-FFF2-40B4-BE49-F238E27FC236}">
                <a16:creationId xmlns:a16="http://schemas.microsoft.com/office/drawing/2014/main" id="{2AD6774E-4932-C6D4-4A68-21B2C7C1D3EB}"/>
              </a:ext>
            </a:extLst>
          </p:cNvPr>
          <p:cNvSpPr txBox="1"/>
          <p:nvPr/>
        </p:nvSpPr>
        <p:spPr>
          <a:xfrm>
            <a:off x="2262742" y="4021358"/>
            <a:ext cx="981359" cy="369332"/>
          </a:xfrm>
          <a:prstGeom prst="rect">
            <a:avLst/>
          </a:prstGeom>
          <a:noFill/>
        </p:spPr>
        <p:txBody>
          <a:bodyPr wrap="none" rtlCol="0">
            <a:spAutoFit/>
          </a:bodyPr>
          <a:lstStyle/>
          <a:p>
            <a:r>
              <a:rPr lang="en-CH" dirty="0"/>
              <a:t>4-20-1-1</a:t>
            </a:r>
          </a:p>
        </p:txBody>
      </p:sp>
      <p:sp>
        <p:nvSpPr>
          <p:cNvPr id="23" name="TextBox 22">
            <a:extLst>
              <a:ext uri="{FF2B5EF4-FFF2-40B4-BE49-F238E27FC236}">
                <a16:creationId xmlns:a16="http://schemas.microsoft.com/office/drawing/2014/main" id="{68025AFB-2F43-E42C-3691-7E9868DFB69B}"/>
              </a:ext>
            </a:extLst>
          </p:cNvPr>
          <p:cNvSpPr txBox="1"/>
          <p:nvPr/>
        </p:nvSpPr>
        <p:spPr>
          <a:xfrm>
            <a:off x="2145723" y="4587965"/>
            <a:ext cx="1098378" cy="369332"/>
          </a:xfrm>
          <a:prstGeom prst="rect">
            <a:avLst/>
          </a:prstGeom>
          <a:noFill/>
        </p:spPr>
        <p:txBody>
          <a:bodyPr wrap="none" rtlCol="0">
            <a:spAutoFit/>
          </a:bodyPr>
          <a:lstStyle/>
          <a:p>
            <a:r>
              <a:rPr lang="en-CH" dirty="0"/>
              <a:t>12-20-1-1</a:t>
            </a:r>
          </a:p>
        </p:txBody>
      </p:sp>
      <p:sp>
        <p:nvSpPr>
          <p:cNvPr id="24" name="TextBox 23">
            <a:extLst>
              <a:ext uri="{FF2B5EF4-FFF2-40B4-BE49-F238E27FC236}">
                <a16:creationId xmlns:a16="http://schemas.microsoft.com/office/drawing/2014/main" id="{F6F848D3-DDF1-060C-32F1-8AE800F00A3E}"/>
              </a:ext>
            </a:extLst>
          </p:cNvPr>
          <p:cNvSpPr txBox="1"/>
          <p:nvPr/>
        </p:nvSpPr>
        <p:spPr>
          <a:xfrm>
            <a:off x="782288" y="5136891"/>
            <a:ext cx="981359" cy="369332"/>
          </a:xfrm>
          <a:prstGeom prst="rect">
            <a:avLst/>
          </a:prstGeom>
          <a:noFill/>
        </p:spPr>
        <p:txBody>
          <a:bodyPr wrap="none" rtlCol="0">
            <a:spAutoFit/>
          </a:bodyPr>
          <a:lstStyle/>
          <a:p>
            <a:r>
              <a:rPr lang="en-CH" dirty="0"/>
              <a:t>4-60-1-1</a:t>
            </a:r>
          </a:p>
        </p:txBody>
      </p:sp>
      <p:sp>
        <p:nvSpPr>
          <p:cNvPr id="25" name="TextBox 24">
            <a:extLst>
              <a:ext uri="{FF2B5EF4-FFF2-40B4-BE49-F238E27FC236}">
                <a16:creationId xmlns:a16="http://schemas.microsoft.com/office/drawing/2014/main" id="{371F72C3-865D-B99F-0C89-F5B3D57A93B9}"/>
              </a:ext>
            </a:extLst>
          </p:cNvPr>
          <p:cNvSpPr txBox="1"/>
          <p:nvPr/>
        </p:nvSpPr>
        <p:spPr>
          <a:xfrm>
            <a:off x="665269" y="5710168"/>
            <a:ext cx="1098378" cy="369332"/>
          </a:xfrm>
          <a:prstGeom prst="rect">
            <a:avLst/>
          </a:prstGeom>
          <a:noFill/>
        </p:spPr>
        <p:txBody>
          <a:bodyPr wrap="none" rtlCol="0">
            <a:spAutoFit/>
          </a:bodyPr>
          <a:lstStyle/>
          <a:p>
            <a:r>
              <a:rPr lang="en-CH" dirty="0"/>
              <a:t>12-60-1-1</a:t>
            </a:r>
          </a:p>
        </p:txBody>
      </p:sp>
      <p:sp>
        <p:nvSpPr>
          <p:cNvPr id="26" name="TextBox 25">
            <a:extLst>
              <a:ext uri="{FF2B5EF4-FFF2-40B4-BE49-F238E27FC236}">
                <a16:creationId xmlns:a16="http://schemas.microsoft.com/office/drawing/2014/main" id="{8DB77488-5C6A-D21C-D3F6-0A519FEF65CE}"/>
              </a:ext>
            </a:extLst>
          </p:cNvPr>
          <p:cNvSpPr txBox="1"/>
          <p:nvPr/>
        </p:nvSpPr>
        <p:spPr>
          <a:xfrm rot="16200000">
            <a:off x="1454426" y="4298174"/>
            <a:ext cx="948914" cy="369332"/>
          </a:xfrm>
          <a:prstGeom prst="rect">
            <a:avLst/>
          </a:prstGeom>
          <a:noFill/>
        </p:spPr>
        <p:txBody>
          <a:bodyPr wrap="none" rtlCol="0">
            <a:spAutoFit/>
          </a:bodyPr>
          <a:lstStyle/>
          <a:p>
            <a:r>
              <a:rPr lang="en-US" dirty="0"/>
              <a:t>S</a:t>
            </a:r>
            <a:r>
              <a:rPr lang="en-CH" dirty="0"/>
              <a:t>ub-size</a:t>
            </a:r>
          </a:p>
        </p:txBody>
      </p:sp>
      <p:sp>
        <p:nvSpPr>
          <p:cNvPr id="27" name="TextBox 26">
            <a:extLst>
              <a:ext uri="{FF2B5EF4-FFF2-40B4-BE49-F238E27FC236}">
                <a16:creationId xmlns:a16="http://schemas.microsoft.com/office/drawing/2014/main" id="{6DAE0D7C-194D-F10A-FE3F-B5018EF59A52}"/>
              </a:ext>
            </a:extLst>
          </p:cNvPr>
          <p:cNvSpPr txBox="1"/>
          <p:nvPr/>
        </p:nvSpPr>
        <p:spPr>
          <a:xfrm rot="16200000">
            <a:off x="-57396" y="5452957"/>
            <a:ext cx="932884" cy="369332"/>
          </a:xfrm>
          <a:prstGeom prst="rect">
            <a:avLst/>
          </a:prstGeom>
          <a:noFill/>
        </p:spPr>
        <p:txBody>
          <a:bodyPr wrap="none" rtlCol="0">
            <a:spAutoFit/>
          </a:bodyPr>
          <a:lstStyle/>
          <a:p>
            <a:r>
              <a:rPr lang="en-US" dirty="0"/>
              <a:t>Full</a:t>
            </a:r>
            <a:r>
              <a:rPr lang="en-CH" dirty="0"/>
              <a:t>-size</a:t>
            </a:r>
          </a:p>
        </p:txBody>
      </p:sp>
      <p:pic>
        <p:nvPicPr>
          <p:cNvPr id="28" name="Picture 4" descr="Welcome page to Muon Collider website | International Muon Collider Design  Study">
            <a:extLst>
              <a:ext uri="{FF2B5EF4-FFF2-40B4-BE49-F238E27FC236}">
                <a16:creationId xmlns:a16="http://schemas.microsoft.com/office/drawing/2014/main" id="{42588CF2-56EC-5185-61FF-10DD104E2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00" y="4012618"/>
            <a:ext cx="919545" cy="9404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MuCol | Project">
            <a:extLst>
              <a:ext uri="{FF2B5EF4-FFF2-40B4-BE49-F238E27FC236}">
                <a16:creationId xmlns:a16="http://schemas.microsoft.com/office/drawing/2014/main" id="{E3726370-A886-FF2A-84CD-85A55A06A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279" y="4021358"/>
            <a:ext cx="1056163" cy="121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756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69E2-B9D6-1A09-C80D-DDEBA8E6BB55}"/>
              </a:ext>
            </a:extLst>
          </p:cNvPr>
          <p:cNvSpPr>
            <a:spLocks noGrp="1"/>
          </p:cNvSpPr>
          <p:nvPr>
            <p:ph type="title"/>
          </p:nvPr>
        </p:nvSpPr>
        <p:spPr>
          <a:xfrm>
            <a:off x="457199" y="0"/>
            <a:ext cx="7958667" cy="1143000"/>
          </a:xfrm>
        </p:spPr>
        <p:txBody>
          <a:bodyPr>
            <a:normAutofit/>
          </a:bodyPr>
          <a:lstStyle/>
          <a:p>
            <a:r>
              <a:rPr lang="en-US" dirty="0"/>
              <a:t>20 T HTS model coil – idea</a:t>
            </a:r>
            <a:endParaRPr lang="en-CH" dirty="0"/>
          </a:p>
        </p:txBody>
      </p:sp>
      <p:sp>
        <p:nvSpPr>
          <p:cNvPr id="17" name="Content Placeholder 16">
            <a:extLst>
              <a:ext uri="{FF2B5EF4-FFF2-40B4-BE49-F238E27FC236}">
                <a16:creationId xmlns:a16="http://schemas.microsoft.com/office/drawing/2014/main" id="{BFECA54D-EC6C-D3F5-B8D5-C4843A01C695}"/>
              </a:ext>
            </a:extLst>
          </p:cNvPr>
          <p:cNvSpPr>
            <a:spLocks noGrp="1"/>
          </p:cNvSpPr>
          <p:nvPr>
            <p:ph sz="half" idx="1"/>
          </p:nvPr>
        </p:nvSpPr>
        <p:spPr>
          <a:xfrm>
            <a:off x="-1" y="956258"/>
            <a:ext cx="5825903" cy="3798332"/>
          </a:xfrm>
        </p:spPr>
        <p:txBody>
          <a:bodyPr>
            <a:normAutofit fontScale="85000" lnSpcReduction="20000"/>
          </a:bodyPr>
          <a:lstStyle/>
          <a:p>
            <a:r>
              <a:rPr lang="en-US" dirty="0"/>
              <a:t>A</a:t>
            </a:r>
            <a:r>
              <a:rPr lang="en-CH" dirty="0"/>
              <a:t> 20 T, 1m bore solenoid is of interest to fusion, i.e. the central solenoid of a current driven tokamak</a:t>
            </a:r>
          </a:p>
          <a:p>
            <a:r>
              <a:rPr lang="en-US" dirty="0"/>
              <a:t>A possible plan towards a 20 T model coil would require</a:t>
            </a:r>
          </a:p>
          <a:p>
            <a:pPr lvl="1"/>
            <a:r>
              <a:rPr lang="en-US" dirty="0"/>
              <a:t>Conductor development and testing in background field</a:t>
            </a:r>
          </a:p>
          <a:p>
            <a:pPr lvl="1"/>
            <a:r>
              <a:rPr lang="en-US" dirty="0"/>
              <a:t>Insert coil manufacturing and testing in a large bore background field</a:t>
            </a:r>
          </a:p>
          <a:p>
            <a:pPr lvl="1"/>
            <a:r>
              <a:rPr lang="en-US" dirty="0"/>
              <a:t>Model coil manufacturing and testing as standalone magnet. </a:t>
            </a:r>
            <a:r>
              <a:rPr lang="en-US" b="1" dirty="0">
                <a:solidFill>
                  <a:srgbClr val="FF0000"/>
                </a:solidFill>
              </a:rPr>
              <a:t>This could become a new test facility for fusion magnet R&amp;D and qualification</a:t>
            </a:r>
          </a:p>
        </p:txBody>
      </p:sp>
      <p:sp>
        <p:nvSpPr>
          <p:cNvPr id="9" name="Content Placeholder 8">
            <a:extLst>
              <a:ext uri="{FF2B5EF4-FFF2-40B4-BE49-F238E27FC236}">
                <a16:creationId xmlns:a16="http://schemas.microsoft.com/office/drawing/2014/main" id="{1CB50C43-51DA-71C1-FB5A-C61E01233A85}"/>
              </a:ext>
            </a:extLst>
          </p:cNvPr>
          <p:cNvSpPr>
            <a:spLocks noGrp="1"/>
          </p:cNvSpPr>
          <p:nvPr>
            <p:ph sz="half" idx="2"/>
          </p:nvPr>
        </p:nvSpPr>
        <p:spPr>
          <a:xfrm>
            <a:off x="0" y="4574647"/>
            <a:ext cx="8957732" cy="1589086"/>
          </a:xfrm>
        </p:spPr>
        <p:txBody>
          <a:bodyPr>
            <a:normAutofit fontScale="85000" lnSpcReduction="20000"/>
          </a:bodyPr>
          <a:lstStyle/>
          <a:p>
            <a:r>
              <a:rPr lang="en-US" dirty="0"/>
              <a:t>Some 500…1000 km of tape would be required for such a program. This represents the </a:t>
            </a:r>
            <a:r>
              <a:rPr lang="en-US" b="1" dirty="0">
                <a:solidFill>
                  <a:srgbClr val="FF0000"/>
                </a:solidFill>
              </a:rPr>
              <a:t>present production capacity of a single manufacturer</a:t>
            </a:r>
          </a:p>
          <a:p>
            <a:r>
              <a:rPr lang="en-US" b="1" dirty="0">
                <a:solidFill>
                  <a:srgbClr val="FF0000"/>
                </a:solidFill>
              </a:rPr>
              <a:t>The evolution of HTS c</a:t>
            </a:r>
            <a:r>
              <a:rPr lang="en-CH" b="1" dirty="0">
                <a:solidFill>
                  <a:srgbClr val="FF0000"/>
                </a:solidFill>
              </a:rPr>
              <a:t>ost is favorable</a:t>
            </a:r>
            <a:r>
              <a:rPr lang="en-CH" dirty="0"/>
              <a:t>, present cost of HTS is about twice that of HEP-grade Nb</a:t>
            </a:r>
            <a:r>
              <a:rPr lang="en-CH" baseline="-25000" dirty="0"/>
              <a:t>3</a:t>
            </a:r>
            <a:r>
              <a:rPr lang="en-CH" dirty="0"/>
              <a:t>Sn</a:t>
            </a:r>
            <a:endParaRPr lang="en-CH" b="1" dirty="0"/>
          </a:p>
          <a:p>
            <a:endParaRPr lang="en-CH" dirty="0"/>
          </a:p>
        </p:txBody>
      </p:sp>
      <p:sp>
        <p:nvSpPr>
          <p:cNvPr id="5" name="Slide Number Placeholder 5">
            <a:extLst>
              <a:ext uri="{FF2B5EF4-FFF2-40B4-BE49-F238E27FC236}">
                <a16:creationId xmlns:a16="http://schemas.microsoft.com/office/drawing/2014/main" id="{20A848DB-6B4D-7594-2B1F-AA932F6302AC}"/>
              </a:ext>
            </a:extLst>
          </p:cNvPr>
          <p:cNvSpPr>
            <a:spLocks noGrp="1"/>
          </p:cNvSpPr>
          <p:nvPr>
            <p:ph type="sldNum" sz="quarter" idx="4"/>
          </p:nvPr>
        </p:nvSpPr>
        <p:spPr/>
        <p:txBody>
          <a:bodyPr/>
          <a:lstStyle/>
          <a:p>
            <a:fld id="{17918391-D411-FE40-AAD7-861AE5233E0E}" type="slidenum">
              <a:rPr lang="en-US" smtClean="0"/>
              <a:pPr/>
              <a:t>18</a:t>
            </a:fld>
            <a:endParaRPr lang="en-US" dirty="0"/>
          </a:p>
        </p:txBody>
      </p:sp>
      <p:sp>
        <p:nvSpPr>
          <p:cNvPr id="4" name="Slide Number Placeholder 3">
            <a:extLst>
              <a:ext uri="{FF2B5EF4-FFF2-40B4-BE49-F238E27FC236}">
                <a16:creationId xmlns:a16="http://schemas.microsoft.com/office/drawing/2014/main" id="{CAC6330A-4AD5-FA24-B921-CFF19622A5E9}"/>
              </a:ext>
            </a:extLst>
          </p:cNvPr>
          <p:cNvSpPr>
            <a:spLocks noGrp="1"/>
          </p:cNvSpPr>
          <p:nvPr>
            <p:ph type="sldNum" sz="quarter" idx="4294967295"/>
          </p:nvPr>
        </p:nvSpPr>
        <p:spPr>
          <a:xfrm>
            <a:off x="8696325" y="7218363"/>
            <a:ext cx="447675" cy="284162"/>
          </a:xfrm>
          <a:prstGeom prst="rect">
            <a:avLst/>
          </a:prstGeom>
        </p:spPr>
        <p:txBody>
          <a:bodyPr vert="horz" lIns="100381" tIns="50191" rIns="100381" bIns="50191" rtlCol="0" anchor="ctr"/>
          <a:lstStyle>
            <a:defPPr>
              <a:defRPr lang="en-US"/>
            </a:defPPr>
            <a:lvl1pPr marL="0" algn="r" defTabSz="501915" rtl="0" eaLnBrk="1" latinLnBrk="0" hangingPunct="1">
              <a:defRPr sz="1300" kern="1200">
                <a:solidFill>
                  <a:schemeClr val="bg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fld id="{3478A56A-6164-B14D-A8F7-980D09C4DD92}" type="slidenum">
              <a:rPr lang="en-US" smtClean="0"/>
              <a:pPr/>
              <a:t>18</a:t>
            </a:fld>
            <a:endParaRPr lang="en-US"/>
          </a:p>
        </p:txBody>
      </p:sp>
      <p:pic>
        <p:nvPicPr>
          <p:cNvPr id="3" name="Picture 2" descr="A picture containing bicycle, ground, parked&#10;&#10;Description automatically generated">
            <a:extLst>
              <a:ext uri="{FF2B5EF4-FFF2-40B4-BE49-F238E27FC236}">
                <a16:creationId xmlns:a16="http://schemas.microsoft.com/office/drawing/2014/main" id="{86EDEBDA-F231-53F2-829A-582F0EE213CC}"/>
              </a:ext>
            </a:extLst>
          </p:cNvPr>
          <p:cNvPicPr>
            <a:picLocks noChangeAspect="1"/>
          </p:cNvPicPr>
          <p:nvPr/>
        </p:nvPicPr>
        <p:blipFill>
          <a:blip r:embed="rId2"/>
          <a:stretch>
            <a:fillRect/>
          </a:stretch>
        </p:blipFill>
        <p:spPr>
          <a:xfrm>
            <a:off x="5833970" y="1031217"/>
            <a:ext cx="3123762" cy="3112424"/>
          </a:xfrm>
          <a:prstGeom prst="rect">
            <a:avLst/>
          </a:prstGeom>
        </p:spPr>
      </p:pic>
      <p:sp>
        <p:nvSpPr>
          <p:cNvPr id="6" name="TextBox 5">
            <a:extLst>
              <a:ext uri="{FF2B5EF4-FFF2-40B4-BE49-F238E27FC236}">
                <a16:creationId xmlns:a16="http://schemas.microsoft.com/office/drawing/2014/main" id="{57D45D3F-2F4A-9D4D-1EB9-6ED3A6CFFA02}"/>
              </a:ext>
            </a:extLst>
          </p:cNvPr>
          <p:cNvSpPr txBox="1"/>
          <p:nvPr/>
        </p:nvSpPr>
        <p:spPr>
          <a:xfrm>
            <a:off x="6046763" y="4205315"/>
            <a:ext cx="2698175" cy="369332"/>
          </a:xfrm>
          <a:prstGeom prst="rect">
            <a:avLst/>
          </a:prstGeom>
          <a:noFill/>
        </p:spPr>
        <p:txBody>
          <a:bodyPr wrap="none" rtlCol="0">
            <a:spAutoFit/>
          </a:bodyPr>
          <a:lstStyle/>
          <a:p>
            <a:r>
              <a:rPr lang="en-CH" dirty="0"/>
              <a:t>CSMC at JAEA, Naka(J)</a:t>
            </a:r>
          </a:p>
        </p:txBody>
      </p:sp>
    </p:spTree>
    <p:extLst>
      <p:ext uri="{BB962C8B-B14F-4D97-AF65-F5344CB8AC3E}">
        <p14:creationId xmlns:p14="http://schemas.microsoft.com/office/powerpoint/2010/main" val="4213545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with numbers and circles&#10;&#10;Description automatically generated">
            <a:extLst>
              <a:ext uri="{FF2B5EF4-FFF2-40B4-BE49-F238E27FC236}">
                <a16:creationId xmlns:a16="http://schemas.microsoft.com/office/drawing/2014/main" id="{3FC27132-C8F6-96C9-9AE0-9373FAAAE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5" y="2512125"/>
            <a:ext cx="9145397" cy="3234446"/>
          </a:xfrm>
          <a:prstGeom prst="rect">
            <a:avLst/>
          </a:prstGeom>
        </p:spPr>
      </p:pic>
      <p:sp>
        <p:nvSpPr>
          <p:cNvPr id="2" name="Title 1">
            <a:extLst>
              <a:ext uri="{FF2B5EF4-FFF2-40B4-BE49-F238E27FC236}">
                <a16:creationId xmlns:a16="http://schemas.microsoft.com/office/drawing/2014/main" id="{FE2C69E2-B9D6-1A09-C80D-DDEBA8E6BB55}"/>
              </a:ext>
            </a:extLst>
          </p:cNvPr>
          <p:cNvSpPr>
            <a:spLocks noGrp="1"/>
          </p:cNvSpPr>
          <p:nvPr>
            <p:ph type="title"/>
          </p:nvPr>
        </p:nvSpPr>
        <p:spPr>
          <a:xfrm>
            <a:off x="457200" y="15813"/>
            <a:ext cx="8447314" cy="940443"/>
          </a:xfrm>
        </p:spPr>
        <p:txBody>
          <a:bodyPr>
            <a:normAutofit/>
          </a:bodyPr>
          <a:lstStyle/>
          <a:p>
            <a:r>
              <a:rPr lang="en-US" dirty="0"/>
              <a:t>HTS-20 dipole test facility - idea</a:t>
            </a:r>
            <a:endParaRPr lang="en-CH" dirty="0"/>
          </a:p>
        </p:txBody>
      </p:sp>
      <p:sp>
        <p:nvSpPr>
          <p:cNvPr id="17" name="Content Placeholder 16">
            <a:extLst>
              <a:ext uri="{FF2B5EF4-FFF2-40B4-BE49-F238E27FC236}">
                <a16:creationId xmlns:a16="http://schemas.microsoft.com/office/drawing/2014/main" id="{BFECA54D-EC6C-D3F5-B8D5-C4843A01C695}"/>
              </a:ext>
            </a:extLst>
          </p:cNvPr>
          <p:cNvSpPr>
            <a:spLocks noGrp="1"/>
          </p:cNvSpPr>
          <p:nvPr>
            <p:ph idx="1"/>
          </p:nvPr>
        </p:nvSpPr>
        <p:spPr>
          <a:xfrm>
            <a:off x="457200" y="956256"/>
            <a:ext cx="8226854" cy="1392287"/>
          </a:xfrm>
        </p:spPr>
        <p:txBody>
          <a:bodyPr>
            <a:normAutofit fontScale="85000" lnSpcReduction="10000"/>
          </a:bodyPr>
          <a:lstStyle/>
          <a:p>
            <a:r>
              <a:rPr lang="en-US" dirty="0"/>
              <a:t>A</a:t>
            </a:r>
            <a:r>
              <a:rPr lang="en-CH" dirty="0"/>
              <a:t> 20 T dipole with ≈ 100mm x 150mm bore built with HTS would be the </a:t>
            </a:r>
            <a:r>
              <a:rPr lang="en-CH" b="1" dirty="0">
                <a:solidFill>
                  <a:srgbClr val="FF0000"/>
                </a:solidFill>
              </a:rPr>
              <a:t>natural next step for cable testing for the future of both HEP and fusion</a:t>
            </a:r>
          </a:p>
        </p:txBody>
      </p:sp>
      <p:sp>
        <p:nvSpPr>
          <p:cNvPr id="5" name="Slide Number Placeholder 5">
            <a:extLst>
              <a:ext uri="{FF2B5EF4-FFF2-40B4-BE49-F238E27FC236}">
                <a16:creationId xmlns:a16="http://schemas.microsoft.com/office/drawing/2014/main" id="{20A848DB-6B4D-7594-2B1F-AA932F6302AC}"/>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19</a:t>
            </a:fld>
            <a:endParaRPr lang="en-US" dirty="0"/>
          </a:p>
        </p:txBody>
      </p:sp>
      <p:sp>
        <p:nvSpPr>
          <p:cNvPr id="4" name="Slide Number Placeholder 3">
            <a:extLst>
              <a:ext uri="{FF2B5EF4-FFF2-40B4-BE49-F238E27FC236}">
                <a16:creationId xmlns:a16="http://schemas.microsoft.com/office/drawing/2014/main" id="{CAC6330A-4AD5-FA24-B921-CFF19622A5E9}"/>
              </a:ext>
            </a:extLst>
          </p:cNvPr>
          <p:cNvSpPr>
            <a:spLocks noGrp="1"/>
          </p:cNvSpPr>
          <p:nvPr>
            <p:ph type="sldNum" sz="quarter" idx="4294967295"/>
          </p:nvPr>
        </p:nvSpPr>
        <p:spPr>
          <a:xfrm>
            <a:off x="8696325" y="7218363"/>
            <a:ext cx="447675" cy="284162"/>
          </a:xfrm>
          <a:prstGeom prst="rect">
            <a:avLst/>
          </a:prstGeom>
        </p:spPr>
        <p:txBody>
          <a:bodyPr vert="horz" lIns="100381" tIns="50191" rIns="100381" bIns="50191" rtlCol="0" anchor="ctr"/>
          <a:lstStyle>
            <a:defPPr>
              <a:defRPr lang="en-US"/>
            </a:defPPr>
            <a:lvl1pPr marL="0" algn="r" defTabSz="501915" rtl="0" eaLnBrk="1" latinLnBrk="0" hangingPunct="1">
              <a:defRPr sz="1300" kern="1200">
                <a:solidFill>
                  <a:schemeClr val="bg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fld id="{3478A56A-6164-B14D-A8F7-980D09C4DD92}" type="slidenum">
              <a:rPr lang="en-US" smtClean="0"/>
              <a:pPr/>
              <a:t>19</a:t>
            </a:fld>
            <a:endParaRPr lang="en-US"/>
          </a:p>
        </p:txBody>
      </p:sp>
      <p:pic>
        <p:nvPicPr>
          <p:cNvPr id="1026" name="Picture 2" descr="FRESCA2: a record field for an extraordinary magnet - CERN Document Server">
            <a:extLst>
              <a:ext uri="{FF2B5EF4-FFF2-40B4-BE49-F238E27FC236}">
                <a16:creationId xmlns:a16="http://schemas.microsoft.com/office/drawing/2014/main" id="{17DDEF08-14A9-2F00-DEA0-CDD1FD3507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80" t="31975" r="16480" b="1991"/>
          <a:stretch/>
        </p:blipFill>
        <p:spPr bwMode="auto">
          <a:xfrm>
            <a:off x="6697207" y="4043586"/>
            <a:ext cx="892628" cy="1326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urope delivers EDIPO: a world class facility for testing short samples of  superconducting magnets - Fusion for Energy">
            <a:extLst>
              <a:ext uri="{FF2B5EF4-FFF2-40B4-BE49-F238E27FC236}">
                <a16:creationId xmlns:a16="http://schemas.microsoft.com/office/drawing/2014/main" id="{E5606E11-574D-89D9-3E3B-DABFE9A24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303" y="2347217"/>
            <a:ext cx="886168" cy="15535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ductor tests under scrutiny">
            <a:extLst>
              <a:ext uri="{FF2B5EF4-FFF2-40B4-BE49-F238E27FC236}">
                <a16:creationId xmlns:a16="http://schemas.microsoft.com/office/drawing/2014/main" id="{6051CC35-BA99-8F61-3B84-08D1D833F8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9284" y="2393015"/>
            <a:ext cx="1205139" cy="15077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jan Verweij, AT-MAS, Workshop on test facilities and measurement  equipment needed for the LHC exploitation, 12 April 2006 B163 - FRESCA. -  ppt download">
            <a:extLst>
              <a:ext uri="{FF2B5EF4-FFF2-40B4-BE49-F238E27FC236}">
                <a16:creationId xmlns:a16="http://schemas.microsoft.com/office/drawing/2014/main" id="{36074105-5BAC-93FC-08E6-C94292E9E8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167" t="21757" r="33773" b="6191"/>
          <a:stretch/>
        </p:blipFill>
        <p:spPr bwMode="auto">
          <a:xfrm>
            <a:off x="4501938" y="4043586"/>
            <a:ext cx="1064307" cy="1367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617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239" y="1"/>
            <a:ext cx="8221807" cy="603411"/>
          </a:xfrm>
        </p:spPr>
        <p:txBody>
          <a:bodyPr>
            <a:normAutofit fontScale="90000"/>
          </a:bodyPr>
          <a:lstStyle/>
          <a:p>
            <a:r>
              <a:rPr lang="en-US" dirty="0"/>
              <a:t>Muon Collider magnets</a:t>
            </a:r>
            <a:endParaRPr lang="en-US" i="1" dirty="0"/>
          </a:p>
        </p:txBody>
      </p:sp>
      <p:pic>
        <p:nvPicPr>
          <p:cNvPr id="4" name="Picture 3" descr="p4.tiff"/>
          <p:cNvPicPr>
            <a:picLocks noChangeAspect="1"/>
          </p:cNvPicPr>
          <p:nvPr/>
        </p:nvPicPr>
        <p:blipFill>
          <a:blip r:embed="rId2"/>
          <a:srcRect b="50107"/>
          <a:stretch>
            <a:fillRect/>
          </a:stretch>
        </p:blipFill>
        <p:spPr>
          <a:xfrm>
            <a:off x="-773" y="2610114"/>
            <a:ext cx="9135341" cy="2259717"/>
          </a:xfrm>
          <a:prstGeom prst="rect">
            <a:avLst/>
          </a:prstGeom>
        </p:spPr>
      </p:pic>
      <p:sp>
        <p:nvSpPr>
          <p:cNvPr id="5" name="Slide Number Placeholder 5">
            <a:extLst>
              <a:ext uri="{FF2B5EF4-FFF2-40B4-BE49-F238E27FC236}">
                <a16:creationId xmlns:a16="http://schemas.microsoft.com/office/drawing/2014/main" id="{DA48F8FE-630B-3BCF-834F-13EA9FD783E8}"/>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2</a:t>
            </a:fld>
            <a:endParaRPr lang="en-US" dirty="0"/>
          </a:p>
        </p:txBody>
      </p:sp>
      <p:grpSp>
        <p:nvGrpSpPr>
          <p:cNvPr id="58" name="Group 57">
            <a:extLst>
              <a:ext uri="{FF2B5EF4-FFF2-40B4-BE49-F238E27FC236}">
                <a16:creationId xmlns:a16="http://schemas.microsoft.com/office/drawing/2014/main" id="{76FA7BAB-F01B-8769-0F3D-FD41DEC240D3}"/>
              </a:ext>
            </a:extLst>
          </p:cNvPr>
          <p:cNvGrpSpPr/>
          <p:nvPr/>
        </p:nvGrpSpPr>
        <p:grpSpPr>
          <a:xfrm>
            <a:off x="572332" y="3018524"/>
            <a:ext cx="4833749" cy="3861612"/>
            <a:chOff x="572332" y="3018524"/>
            <a:chExt cx="4833749" cy="3861612"/>
          </a:xfrm>
        </p:grpSpPr>
        <p:pic>
          <p:nvPicPr>
            <p:cNvPr id="9" name="Picture 8">
              <a:extLst>
                <a:ext uri="{FF2B5EF4-FFF2-40B4-BE49-F238E27FC236}">
                  <a16:creationId xmlns:a16="http://schemas.microsoft.com/office/drawing/2014/main" id="{FACD897B-C87F-82E7-70E2-F9E9B3A2F556}"/>
                </a:ext>
              </a:extLst>
            </p:cNvPr>
            <p:cNvPicPr>
              <a:picLocks noChangeAspect="1"/>
            </p:cNvPicPr>
            <p:nvPr/>
          </p:nvPicPr>
          <p:blipFill rotWithShape="1">
            <a:blip r:embed="rId3">
              <a:clrChange>
                <a:clrFrom>
                  <a:srgbClr val="FFFFFF"/>
                </a:clrFrom>
                <a:clrTo>
                  <a:srgbClr val="FFFFFF">
                    <a:alpha val="0"/>
                  </a:srgbClr>
                </a:clrTo>
              </a:clrChange>
            </a:blip>
            <a:srcRect l="21160" t="10050" r="37329" b="6573"/>
            <a:stretch/>
          </p:blipFill>
          <p:spPr>
            <a:xfrm rot="16200000">
              <a:off x="1046079" y="4528103"/>
              <a:ext cx="1878286" cy="2825779"/>
            </a:xfrm>
            <a:prstGeom prst="rect">
              <a:avLst/>
            </a:prstGeom>
          </p:spPr>
        </p:pic>
        <p:sp>
          <p:nvSpPr>
            <p:cNvPr id="10" name="TextBox 9">
              <a:extLst>
                <a:ext uri="{FF2B5EF4-FFF2-40B4-BE49-F238E27FC236}">
                  <a16:creationId xmlns:a16="http://schemas.microsoft.com/office/drawing/2014/main" id="{249A4F8E-FF78-C56A-B0CC-98E65F5A11C3}"/>
                </a:ext>
              </a:extLst>
            </p:cNvPr>
            <p:cNvSpPr txBox="1"/>
            <p:nvPr/>
          </p:nvSpPr>
          <p:spPr>
            <a:xfrm>
              <a:off x="859426" y="4845763"/>
              <a:ext cx="1648913" cy="369332"/>
            </a:xfrm>
            <a:prstGeom prst="rect">
              <a:avLst/>
            </a:prstGeom>
            <a:noFill/>
          </p:spPr>
          <p:txBody>
            <a:bodyPr wrap="none" rtlCol="0">
              <a:spAutoFit/>
            </a:bodyPr>
            <a:lstStyle/>
            <a:p>
              <a:r>
                <a:rPr lang="en-US" dirty="0">
                  <a:solidFill>
                    <a:srgbClr val="FF0000"/>
                  </a:solidFill>
                </a:rPr>
                <a:t>&gt; 40 T, 60 mm</a:t>
              </a:r>
            </a:p>
          </p:txBody>
        </p:sp>
        <p:sp>
          <p:nvSpPr>
            <p:cNvPr id="32" name="Rounded Rectangle 31">
              <a:extLst>
                <a:ext uri="{FF2B5EF4-FFF2-40B4-BE49-F238E27FC236}">
                  <a16:creationId xmlns:a16="http://schemas.microsoft.com/office/drawing/2014/main" id="{A3C874C2-8550-BF64-1AB4-5EF3E8CA076C}"/>
                </a:ext>
              </a:extLst>
            </p:cNvPr>
            <p:cNvSpPr/>
            <p:nvPr/>
          </p:nvSpPr>
          <p:spPr>
            <a:xfrm>
              <a:off x="4979147" y="3018524"/>
              <a:ext cx="426934" cy="170922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grpSp>
      <p:sp>
        <p:nvSpPr>
          <p:cNvPr id="37" name="TextBox 36">
            <a:extLst>
              <a:ext uri="{FF2B5EF4-FFF2-40B4-BE49-F238E27FC236}">
                <a16:creationId xmlns:a16="http://schemas.microsoft.com/office/drawing/2014/main" id="{E272A51A-E3FA-B651-7B72-80AAD31E1381}"/>
              </a:ext>
            </a:extLst>
          </p:cNvPr>
          <p:cNvSpPr txBox="1"/>
          <p:nvPr/>
        </p:nvSpPr>
        <p:spPr>
          <a:xfrm>
            <a:off x="6736221" y="3561119"/>
            <a:ext cx="508473" cy="276999"/>
          </a:xfrm>
          <a:prstGeom prst="rect">
            <a:avLst/>
          </a:prstGeom>
          <a:noFill/>
        </p:spPr>
        <p:txBody>
          <a:bodyPr wrap="none" rtlCol="0">
            <a:spAutoFit/>
          </a:bodyPr>
          <a:lstStyle/>
          <a:p>
            <a:r>
              <a:rPr lang="en-CH" sz="1200" dirty="0">
                <a:solidFill>
                  <a:schemeClr val="accent6">
                    <a:lumMod val="50000"/>
                  </a:schemeClr>
                </a:solidFill>
                <a:latin typeface="Arial" panose="020B0604020202020204" pitchFamily="34" charset="0"/>
                <a:cs typeface="Arial" panose="020B0604020202020204" pitchFamily="34" charset="0"/>
              </a:rPr>
              <a:t>RCS</a:t>
            </a:r>
          </a:p>
        </p:txBody>
      </p:sp>
      <p:grpSp>
        <p:nvGrpSpPr>
          <p:cNvPr id="57" name="Group 56">
            <a:extLst>
              <a:ext uri="{FF2B5EF4-FFF2-40B4-BE49-F238E27FC236}">
                <a16:creationId xmlns:a16="http://schemas.microsoft.com/office/drawing/2014/main" id="{541A2FA8-D117-D4CE-2CC5-9F10AE6F67A6}"/>
              </a:ext>
            </a:extLst>
          </p:cNvPr>
          <p:cNvGrpSpPr/>
          <p:nvPr/>
        </p:nvGrpSpPr>
        <p:grpSpPr>
          <a:xfrm>
            <a:off x="93299" y="587173"/>
            <a:ext cx="3440365" cy="4302771"/>
            <a:chOff x="93299" y="587173"/>
            <a:chExt cx="3440365" cy="4302771"/>
          </a:xfrm>
        </p:grpSpPr>
        <p:sp>
          <p:nvSpPr>
            <p:cNvPr id="23" name="TextBox 22">
              <a:extLst>
                <a:ext uri="{FF2B5EF4-FFF2-40B4-BE49-F238E27FC236}">
                  <a16:creationId xmlns:a16="http://schemas.microsoft.com/office/drawing/2014/main" id="{05915EDD-2AF8-1143-B6A9-83AA571C50B1}"/>
                </a:ext>
              </a:extLst>
            </p:cNvPr>
            <p:cNvSpPr txBox="1"/>
            <p:nvPr/>
          </p:nvSpPr>
          <p:spPr>
            <a:xfrm>
              <a:off x="93299" y="587173"/>
              <a:ext cx="3440365" cy="923330"/>
            </a:xfrm>
            <a:prstGeom prst="rect">
              <a:avLst/>
            </a:prstGeom>
            <a:noFill/>
          </p:spPr>
          <p:txBody>
            <a:bodyPr wrap="none" rtlCol="0">
              <a:spAutoFit/>
            </a:bodyPr>
            <a:lstStyle/>
            <a:p>
              <a:r>
                <a:rPr lang="en-US" dirty="0">
                  <a:solidFill>
                    <a:srgbClr val="FF0000"/>
                  </a:solidFill>
                </a:rPr>
                <a:t>20 T, 200 mm</a:t>
              </a:r>
            </a:p>
            <a:p>
              <a:r>
                <a:rPr lang="en-US" dirty="0">
                  <a:solidFill>
                    <a:srgbClr val="FF0000"/>
                  </a:solidFill>
                </a:rPr>
                <a:t>Radiation heat load ≈ 5…10 kW</a:t>
              </a:r>
            </a:p>
            <a:p>
              <a:r>
                <a:rPr lang="en-US" dirty="0">
                  <a:solidFill>
                    <a:srgbClr val="FF0000"/>
                  </a:solidFill>
                </a:rPr>
                <a:t>Radiation dose: 80 </a:t>
              </a:r>
              <a:r>
                <a:rPr lang="en-US" dirty="0" err="1">
                  <a:solidFill>
                    <a:srgbClr val="FF0000"/>
                  </a:solidFill>
                </a:rPr>
                <a:t>MGy</a:t>
              </a:r>
              <a:endParaRPr lang="en-US" dirty="0">
                <a:solidFill>
                  <a:srgbClr val="FF0000"/>
                </a:solidFill>
              </a:endParaRPr>
            </a:p>
          </p:txBody>
        </p:sp>
        <p:sp>
          <p:nvSpPr>
            <p:cNvPr id="34" name="Rounded Rectangle 33">
              <a:extLst>
                <a:ext uri="{FF2B5EF4-FFF2-40B4-BE49-F238E27FC236}">
                  <a16:creationId xmlns:a16="http://schemas.microsoft.com/office/drawing/2014/main" id="{E30D8E3E-C209-C27D-4B36-45EB06F8DF0B}"/>
                </a:ext>
              </a:extLst>
            </p:cNvPr>
            <p:cNvSpPr/>
            <p:nvPr/>
          </p:nvSpPr>
          <p:spPr>
            <a:xfrm>
              <a:off x="2168611" y="3180722"/>
              <a:ext cx="676200" cy="170922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pic>
          <p:nvPicPr>
            <p:cNvPr id="38" name="Content Placeholder 7" descr="Graphical user interface, diagram&#10;&#10;Description automatically generated with medium confidence">
              <a:extLst>
                <a:ext uri="{FF2B5EF4-FFF2-40B4-BE49-F238E27FC236}">
                  <a16:creationId xmlns:a16="http://schemas.microsoft.com/office/drawing/2014/main" id="{6D3EAB1D-30E2-E7CC-0292-A0E7FE077A6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5469" y="1332404"/>
              <a:ext cx="2619342" cy="1439199"/>
            </a:xfrm>
            <a:prstGeom prst="rect">
              <a:avLst/>
            </a:prstGeom>
          </p:spPr>
        </p:pic>
      </p:grpSp>
      <p:grpSp>
        <p:nvGrpSpPr>
          <p:cNvPr id="59" name="Group 58">
            <a:extLst>
              <a:ext uri="{FF2B5EF4-FFF2-40B4-BE49-F238E27FC236}">
                <a16:creationId xmlns:a16="http://schemas.microsoft.com/office/drawing/2014/main" id="{E6CC2F0C-E829-1469-601F-1D0D62C40569}"/>
              </a:ext>
            </a:extLst>
          </p:cNvPr>
          <p:cNvGrpSpPr/>
          <p:nvPr/>
        </p:nvGrpSpPr>
        <p:grpSpPr>
          <a:xfrm>
            <a:off x="3338087" y="515509"/>
            <a:ext cx="5796481" cy="3862443"/>
            <a:chOff x="3338087" y="515509"/>
            <a:chExt cx="5796481" cy="3862443"/>
          </a:xfrm>
        </p:grpSpPr>
        <p:pic>
          <p:nvPicPr>
            <p:cNvPr id="44" name="Picture 43" descr="Diagram&#10;&#10;Description automatically generated">
              <a:extLst>
                <a:ext uri="{FF2B5EF4-FFF2-40B4-BE49-F238E27FC236}">
                  <a16:creationId xmlns:a16="http://schemas.microsoft.com/office/drawing/2014/main" id="{CCD8A491-4421-C0DA-0AFA-8EF8A4953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8087" y="1113549"/>
              <a:ext cx="1981445" cy="1089336"/>
            </a:xfrm>
            <a:prstGeom prst="rect">
              <a:avLst/>
            </a:prstGeom>
          </p:spPr>
        </p:pic>
        <p:sp>
          <p:nvSpPr>
            <p:cNvPr id="13" name="TextBox 12">
              <a:extLst>
                <a:ext uri="{FF2B5EF4-FFF2-40B4-BE49-F238E27FC236}">
                  <a16:creationId xmlns:a16="http://schemas.microsoft.com/office/drawing/2014/main" id="{77EE40EA-6607-4399-A520-8A3E467E785E}"/>
                </a:ext>
              </a:extLst>
            </p:cNvPr>
            <p:cNvSpPr txBox="1"/>
            <p:nvPr/>
          </p:nvSpPr>
          <p:spPr>
            <a:xfrm>
              <a:off x="5192614" y="515509"/>
              <a:ext cx="2098078" cy="646331"/>
            </a:xfrm>
            <a:prstGeom prst="rect">
              <a:avLst/>
            </a:prstGeom>
            <a:noFill/>
          </p:spPr>
          <p:txBody>
            <a:bodyPr wrap="square" rtlCol="0">
              <a:spAutoFit/>
            </a:bodyPr>
            <a:lstStyle/>
            <a:p>
              <a:pPr algn="ctr"/>
              <a:r>
                <a:rPr lang="en-US" dirty="0">
                  <a:solidFill>
                    <a:srgbClr val="FF0000"/>
                  </a:solidFill>
                </a:rPr>
                <a:t>NC ±1.8 T, 400 Hz 100 mm x 30 mm</a:t>
              </a:r>
            </a:p>
          </p:txBody>
        </p:sp>
        <p:sp>
          <p:nvSpPr>
            <p:cNvPr id="33" name="Rounded Rectangle 32">
              <a:extLst>
                <a:ext uri="{FF2B5EF4-FFF2-40B4-BE49-F238E27FC236}">
                  <a16:creationId xmlns:a16="http://schemas.microsoft.com/office/drawing/2014/main" id="{8B586E80-5FD6-105B-CC02-9D4805F1E393}"/>
                </a:ext>
              </a:extLst>
            </p:cNvPr>
            <p:cNvSpPr/>
            <p:nvPr/>
          </p:nvSpPr>
          <p:spPr>
            <a:xfrm>
              <a:off x="6307370" y="3018524"/>
              <a:ext cx="1366176" cy="1359428"/>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pic>
          <p:nvPicPr>
            <p:cNvPr id="46" name="Picture 45" descr="Diagram, schematic&#10;&#10;Description automatically generated with medium confidence">
              <a:extLst>
                <a:ext uri="{FF2B5EF4-FFF2-40B4-BE49-F238E27FC236}">
                  <a16:creationId xmlns:a16="http://schemas.microsoft.com/office/drawing/2014/main" id="{69FB0CBF-36B2-8BF6-CB63-EEAA9ED8A6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701" y="1113083"/>
              <a:ext cx="1504912" cy="1090268"/>
            </a:xfrm>
            <a:prstGeom prst="rect">
              <a:avLst/>
            </a:prstGeom>
          </p:spPr>
        </p:pic>
        <p:sp>
          <p:nvSpPr>
            <p:cNvPr id="47" name="TextBox 46">
              <a:extLst>
                <a:ext uri="{FF2B5EF4-FFF2-40B4-BE49-F238E27FC236}">
                  <a16:creationId xmlns:a16="http://schemas.microsoft.com/office/drawing/2014/main" id="{92F739C5-28A5-46E9-DDB1-536033025BB9}"/>
                </a:ext>
              </a:extLst>
            </p:cNvPr>
            <p:cNvSpPr txBox="1"/>
            <p:nvPr/>
          </p:nvSpPr>
          <p:spPr>
            <a:xfrm>
              <a:off x="7155516" y="515509"/>
              <a:ext cx="1979052" cy="646331"/>
            </a:xfrm>
            <a:prstGeom prst="rect">
              <a:avLst/>
            </a:prstGeom>
            <a:noFill/>
          </p:spPr>
          <p:txBody>
            <a:bodyPr wrap="square" rtlCol="0">
              <a:spAutoFit/>
            </a:bodyPr>
            <a:lstStyle/>
            <a:p>
              <a:pPr algn="ctr"/>
              <a:r>
                <a:rPr lang="en-US" dirty="0">
                  <a:solidFill>
                    <a:srgbClr val="FF0000"/>
                  </a:solidFill>
                </a:rPr>
                <a:t>SC &lt; 10T</a:t>
              </a:r>
            </a:p>
            <a:p>
              <a:pPr algn="ctr"/>
              <a:r>
                <a:rPr lang="en-US" dirty="0">
                  <a:solidFill>
                    <a:srgbClr val="FF0000"/>
                  </a:solidFill>
                </a:rPr>
                <a:t>100 mm x 30 mm</a:t>
              </a:r>
            </a:p>
          </p:txBody>
        </p:sp>
        <p:sp>
          <p:nvSpPr>
            <p:cNvPr id="48" name="Rectangle 47">
              <a:extLst>
                <a:ext uri="{FF2B5EF4-FFF2-40B4-BE49-F238E27FC236}">
                  <a16:creationId xmlns:a16="http://schemas.microsoft.com/office/drawing/2014/main" id="{35D43A39-587E-3772-4E05-8E33C2712D31}"/>
                </a:ext>
              </a:extLst>
            </p:cNvPr>
            <p:cNvSpPr/>
            <p:nvPr/>
          </p:nvSpPr>
          <p:spPr>
            <a:xfrm>
              <a:off x="3698809" y="2288373"/>
              <a:ext cx="1260000" cy="198014"/>
            </a:xfrm>
            <a:prstGeom prst="rect">
              <a:avLst/>
            </a:prstGeom>
            <a:solidFill>
              <a:schemeClr val="tx1"/>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SC dipole</a:t>
              </a:r>
            </a:p>
          </p:txBody>
        </p:sp>
        <p:sp>
          <p:nvSpPr>
            <p:cNvPr id="50" name="Rectangle 49">
              <a:extLst>
                <a:ext uri="{FF2B5EF4-FFF2-40B4-BE49-F238E27FC236}">
                  <a16:creationId xmlns:a16="http://schemas.microsoft.com/office/drawing/2014/main" id="{62EF0D57-8AEE-51FE-F36E-190FD3E2556A}"/>
                </a:ext>
              </a:extLst>
            </p:cNvPr>
            <p:cNvSpPr/>
            <p:nvPr/>
          </p:nvSpPr>
          <p:spPr>
            <a:xfrm>
              <a:off x="4984331" y="2288373"/>
              <a:ext cx="1260000" cy="198014"/>
            </a:xfrm>
            <a:prstGeom prst="rect">
              <a:avLst/>
            </a:prstGeom>
            <a:solidFill>
              <a:srgbClr val="FF0000"/>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NC dipole</a:t>
              </a:r>
            </a:p>
          </p:txBody>
        </p:sp>
        <p:sp>
          <p:nvSpPr>
            <p:cNvPr id="51" name="Rectangle 50">
              <a:extLst>
                <a:ext uri="{FF2B5EF4-FFF2-40B4-BE49-F238E27FC236}">
                  <a16:creationId xmlns:a16="http://schemas.microsoft.com/office/drawing/2014/main" id="{5B3E8452-5875-CA0F-6A3A-27BECB890709}"/>
                </a:ext>
              </a:extLst>
            </p:cNvPr>
            <p:cNvSpPr/>
            <p:nvPr/>
          </p:nvSpPr>
          <p:spPr>
            <a:xfrm>
              <a:off x="6269853" y="2288373"/>
              <a:ext cx="1260000" cy="198014"/>
            </a:xfrm>
            <a:prstGeom prst="rect">
              <a:avLst/>
            </a:prstGeom>
            <a:solidFill>
              <a:srgbClr val="FF0000"/>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NC dipole</a:t>
              </a:r>
            </a:p>
          </p:txBody>
        </p:sp>
        <p:sp>
          <p:nvSpPr>
            <p:cNvPr id="52" name="Rectangle 51">
              <a:extLst>
                <a:ext uri="{FF2B5EF4-FFF2-40B4-BE49-F238E27FC236}">
                  <a16:creationId xmlns:a16="http://schemas.microsoft.com/office/drawing/2014/main" id="{34B9CC6F-1703-94B2-81E7-B2E45E58B9CB}"/>
                </a:ext>
              </a:extLst>
            </p:cNvPr>
            <p:cNvSpPr/>
            <p:nvPr/>
          </p:nvSpPr>
          <p:spPr>
            <a:xfrm>
              <a:off x="7555376" y="2288373"/>
              <a:ext cx="1260000" cy="198014"/>
            </a:xfrm>
            <a:prstGeom prst="rect">
              <a:avLst/>
            </a:prstGeom>
            <a:solidFill>
              <a:schemeClr val="tx1"/>
            </a:solidFill>
            <a:ln>
              <a:solidFill>
                <a:schemeClr val="accent1">
                  <a:shade val="60000"/>
                  <a:satMod val="300000"/>
                </a:schemeClr>
              </a:solidFill>
            </a:ln>
            <a:effectLst>
              <a:glow rad="70000">
                <a:schemeClr val="accent1">
                  <a:tint val="30000"/>
                  <a:shade val="95000"/>
                  <a:satMod val="300000"/>
                  <a:alpha val="50000"/>
                </a:schemeClr>
              </a:glow>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CH" sz="1200" dirty="0"/>
                <a:t>SC dipole</a:t>
              </a:r>
            </a:p>
          </p:txBody>
        </p:sp>
        <p:pic>
          <p:nvPicPr>
            <p:cNvPr id="53" name="Picture 52" descr="Diagram&#10;&#10;Description automatically generated">
              <a:extLst>
                <a:ext uri="{FF2B5EF4-FFF2-40B4-BE49-F238E27FC236}">
                  <a16:creationId xmlns:a16="http://schemas.microsoft.com/office/drawing/2014/main" id="{973402C0-5394-72BA-CB89-018B416D8E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123" y="1113549"/>
              <a:ext cx="1981445" cy="1089336"/>
            </a:xfrm>
            <a:prstGeom prst="rect">
              <a:avLst/>
            </a:prstGeom>
          </p:spPr>
        </p:pic>
      </p:grpSp>
      <p:grpSp>
        <p:nvGrpSpPr>
          <p:cNvPr id="60" name="Group 59">
            <a:extLst>
              <a:ext uri="{FF2B5EF4-FFF2-40B4-BE49-F238E27FC236}">
                <a16:creationId xmlns:a16="http://schemas.microsoft.com/office/drawing/2014/main" id="{86A02423-BFC5-0FE4-2F78-4E51C62A4E67}"/>
              </a:ext>
            </a:extLst>
          </p:cNvPr>
          <p:cNvGrpSpPr/>
          <p:nvPr/>
        </p:nvGrpSpPr>
        <p:grpSpPr>
          <a:xfrm>
            <a:off x="3165708" y="2590001"/>
            <a:ext cx="5896428" cy="4037573"/>
            <a:chOff x="3165708" y="2590001"/>
            <a:chExt cx="5896428" cy="4037573"/>
          </a:xfrm>
        </p:grpSpPr>
        <p:sp>
          <p:nvSpPr>
            <p:cNvPr id="20" name="TextBox 19">
              <a:extLst>
                <a:ext uri="{FF2B5EF4-FFF2-40B4-BE49-F238E27FC236}">
                  <a16:creationId xmlns:a16="http://schemas.microsoft.com/office/drawing/2014/main" id="{5DF9F298-CC2C-2027-AA19-8D0F19711AFB}"/>
                </a:ext>
              </a:extLst>
            </p:cNvPr>
            <p:cNvSpPr txBox="1"/>
            <p:nvPr/>
          </p:nvSpPr>
          <p:spPr>
            <a:xfrm>
              <a:off x="3165708" y="5215095"/>
              <a:ext cx="3273653" cy="923330"/>
            </a:xfrm>
            <a:prstGeom prst="rect">
              <a:avLst/>
            </a:prstGeom>
            <a:noFill/>
          </p:spPr>
          <p:txBody>
            <a:bodyPr wrap="none" rtlCol="0">
              <a:spAutoFit/>
            </a:bodyPr>
            <a:lstStyle/>
            <a:p>
              <a:pPr algn="r"/>
              <a:r>
                <a:rPr lang="en-US" dirty="0">
                  <a:solidFill>
                    <a:srgbClr val="FF0000"/>
                  </a:solidFill>
                </a:rPr>
                <a:t>16 T peak, 150 mm</a:t>
              </a:r>
            </a:p>
            <a:p>
              <a:pPr algn="r"/>
              <a:r>
                <a:rPr lang="en-US" dirty="0">
                  <a:solidFill>
                    <a:srgbClr val="FF0000"/>
                  </a:solidFill>
                </a:rPr>
                <a:t>Radiation heat load ≈ 5 W/m</a:t>
              </a:r>
            </a:p>
            <a:p>
              <a:pPr algn="r"/>
              <a:r>
                <a:rPr lang="en-US" dirty="0">
                  <a:solidFill>
                    <a:srgbClr val="FF0000"/>
                  </a:solidFill>
                </a:rPr>
                <a:t>Radiation dose ≈ 20…40 </a:t>
              </a:r>
              <a:r>
                <a:rPr lang="en-US" dirty="0" err="1">
                  <a:solidFill>
                    <a:srgbClr val="FF0000"/>
                  </a:solidFill>
                </a:rPr>
                <a:t>MGy</a:t>
              </a:r>
              <a:endParaRPr lang="en-US" dirty="0">
                <a:solidFill>
                  <a:srgbClr val="FF0000"/>
                </a:solidFill>
              </a:endParaRPr>
            </a:p>
          </p:txBody>
        </p:sp>
        <p:sp>
          <p:nvSpPr>
            <p:cNvPr id="36" name="Rounded Rectangle 35">
              <a:extLst>
                <a:ext uri="{FF2B5EF4-FFF2-40B4-BE49-F238E27FC236}">
                  <a16:creationId xmlns:a16="http://schemas.microsoft.com/office/drawing/2014/main" id="{C82EBF49-B544-EF82-84B3-C4A3B49D8516}"/>
                </a:ext>
              </a:extLst>
            </p:cNvPr>
            <p:cNvSpPr/>
            <p:nvPr/>
          </p:nvSpPr>
          <p:spPr>
            <a:xfrm>
              <a:off x="7824731" y="2590001"/>
              <a:ext cx="1159572" cy="1926393"/>
            </a:xfrm>
            <a:prstGeom prst="roundRect">
              <a:avLst>
                <a:gd name="adj" fmla="val 9740"/>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pic>
          <p:nvPicPr>
            <p:cNvPr id="56" name="Picture 55" descr="Chart, sunburst chart&#10;&#10;Description automatically generated">
              <a:extLst>
                <a:ext uri="{FF2B5EF4-FFF2-40B4-BE49-F238E27FC236}">
                  <a16:creationId xmlns:a16="http://schemas.microsoft.com/office/drawing/2014/main" id="{720CE19B-67CF-1721-D130-E6802663ADA0}"/>
                </a:ext>
              </a:extLst>
            </p:cNvPr>
            <p:cNvPicPr>
              <a:picLocks noChangeAspect="1"/>
            </p:cNvPicPr>
            <p:nvPr/>
          </p:nvPicPr>
          <p:blipFill rotWithShape="1">
            <a:blip r:embed="rId7">
              <a:extLst>
                <a:ext uri="{28A0092B-C50C-407E-A947-70E740481C1C}">
                  <a14:useLocalDpi xmlns:a14="http://schemas.microsoft.com/office/drawing/2010/main" val="0"/>
                </a:ext>
              </a:extLst>
            </a:blip>
            <a:srcRect t="3907"/>
            <a:stretch/>
          </p:blipFill>
          <p:spPr>
            <a:xfrm>
              <a:off x="6429994" y="4989983"/>
              <a:ext cx="2632142" cy="1637591"/>
            </a:xfrm>
            <a:prstGeom prst="rect">
              <a:avLst/>
            </a:prstGeom>
          </p:spPr>
        </p:pic>
      </p:grpSp>
      <p:grpSp>
        <p:nvGrpSpPr>
          <p:cNvPr id="31" name="Group 30">
            <a:extLst>
              <a:ext uri="{FF2B5EF4-FFF2-40B4-BE49-F238E27FC236}">
                <a16:creationId xmlns:a16="http://schemas.microsoft.com/office/drawing/2014/main" id="{585C455F-EDC1-90E0-D0E0-E602DC4A6E55}"/>
              </a:ext>
            </a:extLst>
          </p:cNvPr>
          <p:cNvGrpSpPr/>
          <p:nvPr/>
        </p:nvGrpSpPr>
        <p:grpSpPr>
          <a:xfrm>
            <a:off x="1582218" y="497449"/>
            <a:ext cx="7214062" cy="6096160"/>
            <a:chOff x="1582218" y="497449"/>
            <a:chExt cx="7214062" cy="6096160"/>
          </a:xfrm>
        </p:grpSpPr>
        <p:grpSp>
          <p:nvGrpSpPr>
            <p:cNvPr id="26" name="Group 25">
              <a:extLst>
                <a:ext uri="{FF2B5EF4-FFF2-40B4-BE49-F238E27FC236}">
                  <a16:creationId xmlns:a16="http://schemas.microsoft.com/office/drawing/2014/main" id="{4A44FB02-4824-4962-74DA-C5DD79DF251A}"/>
                </a:ext>
              </a:extLst>
            </p:cNvPr>
            <p:cNvGrpSpPr/>
            <p:nvPr/>
          </p:nvGrpSpPr>
          <p:grpSpPr>
            <a:xfrm>
              <a:off x="1582218" y="497449"/>
              <a:ext cx="7214062" cy="6096160"/>
              <a:chOff x="7625611" y="1760331"/>
              <a:chExt cx="7214062" cy="6096160"/>
            </a:xfrm>
          </p:grpSpPr>
          <p:sp>
            <p:nvSpPr>
              <p:cNvPr id="27" name="TextBox 26">
                <a:extLst>
                  <a:ext uri="{FF2B5EF4-FFF2-40B4-BE49-F238E27FC236}">
                    <a16:creationId xmlns:a16="http://schemas.microsoft.com/office/drawing/2014/main" id="{76D67C96-1F23-592B-EC57-51EBBF10F7C7}"/>
                  </a:ext>
                </a:extLst>
              </p:cNvPr>
              <p:cNvSpPr txBox="1"/>
              <p:nvPr/>
            </p:nvSpPr>
            <p:spPr>
              <a:xfrm>
                <a:off x="7694644" y="1760331"/>
                <a:ext cx="1122423" cy="523220"/>
              </a:xfrm>
              <a:prstGeom prst="rect">
                <a:avLst/>
              </a:prstGeom>
              <a:noFill/>
            </p:spPr>
            <p:txBody>
              <a:bodyPr wrap="none" rtlCol="0">
                <a:spAutoFit/>
              </a:bodyPr>
              <a:lstStyle/>
              <a:p>
                <a:r>
                  <a:rPr lang="en-CH" sz="2800" b="1" dirty="0"/>
                  <a:t>HTS !</a:t>
                </a:r>
              </a:p>
            </p:txBody>
          </p:sp>
          <p:sp>
            <p:nvSpPr>
              <p:cNvPr id="28" name="TextBox 27">
                <a:extLst>
                  <a:ext uri="{FF2B5EF4-FFF2-40B4-BE49-F238E27FC236}">
                    <a16:creationId xmlns:a16="http://schemas.microsoft.com/office/drawing/2014/main" id="{F63DA670-83EF-B3E3-97FE-BE4E7E902476}"/>
                  </a:ext>
                </a:extLst>
              </p:cNvPr>
              <p:cNvSpPr txBox="1"/>
              <p:nvPr/>
            </p:nvSpPr>
            <p:spPr>
              <a:xfrm>
                <a:off x="7625611" y="7333271"/>
                <a:ext cx="1122423" cy="523220"/>
              </a:xfrm>
              <a:prstGeom prst="rect">
                <a:avLst/>
              </a:prstGeom>
              <a:noFill/>
            </p:spPr>
            <p:txBody>
              <a:bodyPr wrap="none" rtlCol="0">
                <a:spAutoFit/>
              </a:bodyPr>
              <a:lstStyle/>
              <a:p>
                <a:r>
                  <a:rPr lang="en-CH" sz="2800" b="1" dirty="0"/>
                  <a:t>HTS !</a:t>
                </a:r>
              </a:p>
            </p:txBody>
          </p:sp>
          <p:sp>
            <p:nvSpPr>
              <p:cNvPr id="29" name="TextBox 28">
                <a:extLst>
                  <a:ext uri="{FF2B5EF4-FFF2-40B4-BE49-F238E27FC236}">
                    <a16:creationId xmlns:a16="http://schemas.microsoft.com/office/drawing/2014/main" id="{6EEF0FD1-3BB4-565E-7811-D084DB862AEE}"/>
                  </a:ext>
                </a:extLst>
              </p:cNvPr>
              <p:cNvSpPr txBox="1"/>
              <p:nvPr/>
            </p:nvSpPr>
            <p:spPr>
              <a:xfrm>
                <a:off x="13617864" y="6810051"/>
                <a:ext cx="1221809" cy="523220"/>
              </a:xfrm>
              <a:prstGeom prst="rect">
                <a:avLst/>
              </a:prstGeom>
              <a:noFill/>
            </p:spPr>
            <p:txBody>
              <a:bodyPr wrap="none" rtlCol="0">
                <a:spAutoFit/>
              </a:bodyPr>
              <a:lstStyle/>
              <a:p>
                <a:r>
                  <a:rPr lang="en-CH" sz="2800" b="1" dirty="0"/>
                  <a:t>HTS ?</a:t>
                </a:r>
              </a:p>
            </p:txBody>
          </p:sp>
        </p:grpSp>
        <p:sp>
          <p:nvSpPr>
            <p:cNvPr id="30" name="TextBox 29">
              <a:extLst>
                <a:ext uri="{FF2B5EF4-FFF2-40B4-BE49-F238E27FC236}">
                  <a16:creationId xmlns:a16="http://schemas.microsoft.com/office/drawing/2014/main" id="{72B58620-8CD5-75EB-41EE-2BA67BC6F13A}"/>
                </a:ext>
              </a:extLst>
            </p:cNvPr>
            <p:cNvSpPr txBox="1"/>
            <p:nvPr/>
          </p:nvSpPr>
          <p:spPr>
            <a:xfrm>
              <a:off x="3827751" y="967553"/>
              <a:ext cx="1221809" cy="523220"/>
            </a:xfrm>
            <a:prstGeom prst="rect">
              <a:avLst/>
            </a:prstGeom>
            <a:noFill/>
          </p:spPr>
          <p:txBody>
            <a:bodyPr wrap="none" rtlCol="0">
              <a:spAutoFit/>
            </a:bodyPr>
            <a:lstStyle/>
            <a:p>
              <a:r>
                <a:rPr lang="en-CH" sz="2800" b="1" dirty="0"/>
                <a:t>HTS ?</a:t>
              </a:r>
            </a:p>
          </p:txBody>
        </p:sp>
      </p:grpSp>
    </p:spTree>
    <p:extLst>
      <p:ext uri="{BB962C8B-B14F-4D97-AF65-F5344CB8AC3E}">
        <p14:creationId xmlns:p14="http://schemas.microsoft.com/office/powerpoint/2010/main" val="231247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464C55-C7EF-FAEE-6DD8-2878D2326F65}"/>
              </a:ext>
            </a:extLst>
          </p:cNvPr>
          <p:cNvSpPr>
            <a:spLocks noGrp="1"/>
          </p:cNvSpPr>
          <p:nvPr>
            <p:ph type="title"/>
          </p:nvPr>
        </p:nvSpPr>
        <p:spPr/>
        <p:txBody>
          <a:bodyPr/>
          <a:lstStyle/>
          <a:p>
            <a:r>
              <a:rPr lang="en-US" dirty="0"/>
              <a:t>Potential partners</a:t>
            </a:r>
            <a:endParaRPr lang="en-CH" dirty="0"/>
          </a:p>
        </p:txBody>
      </p:sp>
      <p:sp>
        <p:nvSpPr>
          <p:cNvPr id="6" name="Slide Number Placeholder 5">
            <a:extLst>
              <a:ext uri="{FF2B5EF4-FFF2-40B4-BE49-F238E27FC236}">
                <a16:creationId xmlns:a16="http://schemas.microsoft.com/office/drawing/2014/main" id="{DCD69058-9F91-4B98-463F-02A1C869B2A1}"/>
              </a:ext>
            </a:extLst>
          </p:cNvPr>
          <p:cNvSpPr>
            <a:spLocks noGrp="1"/>
          </p:cNvSpPr>
          <p:nvPr>
            <p:ph type="sldNum" sz="quarter" idx="4"/>
          </p:nvPr>
        </p:nvSpPr>
        <p:spPr/>
        <p:txBody>
          <a:bodyPr/>
          <a:lstStyle/>
          <a:p>
            <a:fld id="{17918391-D411-FE40-AAD7-861AE5233E0E}" type="slidenum">
              <a:rPr lang="en-US" smtClean="0"/>
              <a:pPr/>
              <a:t>20</a:t>
            </a:fld>
            <a:endParaRPr lang="en-US" dirty="0"/>
          </a:p>
        </p:txBody>
      </p:sp>
      <p:sp>
        <p:nvSpPr>
          <p:cNvPr id="3" name="Content Placeholder 2">
            <a:extLst>
              <a:ext uri="{FF2B5EF4-FFF2-40B4-BE49-F238E27FC236}">
                <a16:creationId xmlns:a16="http://schemas.microsoft.com/office/drawing/2014/main" id="{D514776A-4D02-7CE1-09F3-B5F30C71A5B6}"/>
              </a:ext>
            </a:extLst>
          </p:cNvPr>
          <p:cNvSpPr>
            <a:spLocks noGrp="1"/>
          </p:cNvSpPr>
          <p:nvPr>
            <p:ph idx="1"/>
          </p:nvPr>
        </p:nvSpPr>
        <p:spPr/>
        <p:txBody>
          <a:bodyPr>
            <a:normAutofit fontScale="85000" lnSpcReduction="20000"/>
          </a:bodyPr>
          <a:lstStyle/>
          <a:p>
            <a:r>
              <a:rPr lang="en-US" dirty="0"/>
              <a:t>ESFRI - CERN and associated laboratories (INFN, CEA, CIEMAT)</a:t>
            </a:r>
          </a:p>
          <a:p>
            <a:r>
              <a:rPr lang="en-US" dirty="0"/>
              <a:t>ESFRI - EMFL laboratories (LNCMI, HLD, HFML)</a:t>
            </a:r>
          </a:p>
          <a:p>
            <a:r>
              <a:rPr lang="en-US" dirty="0"/>
              <a:t>ESFRI - Synchrotron light sources ESRF and FEL facilities EUXFEL and associated laboratories (PSI)</a:t>
            </a:r>
          </a:p>
          <a:p>
            <a:r>
              <a:rPr lang="en-US" dirty="0"/>
              <a:t>ESFRI - GSI/FAIR for low consumption super-ferric magnets (</a:t>
            </a:r>
            <a:r>
              <a:rPr lang="en-US" dirty="0">
                <a:solidFill>
                  <a:srgbClr val="FF0000"/>
                </a:solidFill>
              </a:rPr>
              <a:t>TBC</a:t>
            </a:r>
            <a:r>
              <a:rPr lang="en-US" dirty="0"/>
              <a:t>)</a:t>
            </a:r>
          </a:p>
          <a:p>
            <a:r>
              <a:rPr lang="en-US" dirty="0"/>
              <a:t>ESFRI - ESS for neutron scattering experiments (</a:t>
            </a:r>
            <a:r>
              <a:rPr lang="en-US" dirty="0">
                <a:solidFill>
                  <a:srgbClr val="FF0000"/>
                </a:solidFill>
              </a:rPr>
              <a:t>TBC</a:t>
            </a:r>
            <a:r>
              <a:rPr lang="en-US" dirty="0"/>
              <a:t>)</a:t>
            </a:r>
          </a:p>
          <a:p>
            <a:r>
              <a:rPr lang="en-US" dirty="0"/>
              <a:t>Fusion associated partners (</a:t>
            </a:r>
            <a:r>
              <a:rPr lang="en-US" dirty="0">
                <a:solidFill>
                  <a:srgbClr val="FF0000"/>
                </a:solidFill>
              </a:rPr>
              <a:t>TBC</a:t>
            </a:r>
            <a:r>
              <a:rPr lang="en-US" dirty="0"/>
              <a:t>)</a:t>
            </a:r>
          </a:p>
          <a:p>
            <a:endParaRPr lang="en-US" dirty="0"/>
          </a:p>
          <a:p>
            <a:r>
              <a:rPr lang="en-US" dirty="0">
                <a:solidFill>
                  <a:srgbClr val="FF0000"/>
                </a:solidFill>
              </a:rPr>
              <a:t>Industrial partners: discussion necessary to clarify the (mandatory !) participation mechanism</a:t>
            </a:r>
          </a:p>
        </p:txBody>
      </p:sp>
    </p:spTree>
    <p:extLst>
      <p:ext uri="{BB962C8B-B14F-4D97-AF65-F5344CB8AC3E}">
        <p14:creationId xmlns:p14="http://schemas.microsoft.com/office/powerpoint/2010/main" val="2194512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464C55-C7EF-FAEE-6DD8-2878D2326F65}"/>
              </a:ext>
            </a:extLst>
          </p:cNvPr>
          <p:cNvSpPr>
            <a:spLocks noGrp="1"/>
          </p:cNvSpPr>
          <p:nvPr>
            <p:ph type="title"/>
          </p:nvPr>
        </p:nvSpPr>
        <p:spPr>
          <a:xfrm>
            <a:off x="457200" y="15813"/>
            <a:ext cx="8226854" cy="940443"/>
          </a:xfrm>
        </p:spPr>
        <p:txBody>
          <a:bodyPr>
            <a:normAutofit/>
          </a:bodyPr>
          <a:lstStyle/>
          <a:p>
            <a:r>
              <a:rPr lang="en-CH" b="1" dirty="0"/>
              <a:t>Packaging – 3</a:t>
            </a:r>
          </a:p>
        </p:txBody>
      </p:sp>
      <p:sp>
        <p:nvSpPr>
          <p:cNvPr id="6" name="Slide Number Placeholder 5">
            <a:extLst>
              <a:ext uri="{FF2B5EF4-FFF2-40B4-BE49-F238E27FC236}">
                <a16:creationId xmlns:a16="http://schemas.microsoft.com/office/drawing/2014/main" id="{DCD69058-9F91-4B98-463F-02A1C869B2A1}"/>
              </a:ext>
            </a:extLst>
          </p:cNvPr>
          <p:cNvSpPr>
            <a:spLocks noGrp="1"/>
          </p:cNvSpPr>
          <p:nvPr>
            <p:ph type="sldNum" sz="quarter" idx="4"/>
          </p:nvPr>
        </p:nvSpPr>
        <p:spPr/>
        <p:txBody>
          <a:bodyPr/>
          <a:lstStyle/>
          <a:p>
            <a:fld id="{17918391-D411-FE40-AAD7-861AE5233E0E}" type="slidenum">
              <a:rPr lang="en-US" smtClean="0"/>
              <a:pPr/>
              <a:t>21</a:t>
            </a:fld>
            <a:endParaRPr lang="en-US" dirty="0"/>
          </a:p>
        </p:txBody>
      </p:sp>
      <p:graphicFrame>
        <p:nvGraphicFramePr>
          <p:cNvPr id="2" name="Diagram 1">
            <a:extLst>
              <a:ext uri="{FF2B5EF4-FFF2-40B4-BE49-F238E27FC236}">
                <a16:creationId xmlns:a16="http://schemas.microsoft.com/office/drawing/2014/main" id="{F1C73275-6DC3-528A-C722-FC594BD8E84D}"/>
              </a:ext>
            </a:extLst>
          </p:cNvPr>
          <p:cNvGraphicFramePr/>
          <p:nvPr>
            <p:extLst>
              <p:ext uri="{D42A27DB-BD31-4B8C-83A1-F6EECF244321}">
                <p14:modId xmlns:p14="http://schemas.microsoft.com/office/powerpoint/2010/main" val="1683893749"/>
              </p:ext>
            </p:extLst>
          </p:nvPr>
        </p:nvGraphicFramePr>
        <p:xfrm>
          <a:off x="108857" y="956255"/>
          <a:ext cx="8850085" cy="4968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24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162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2CE2-228C-7B31-A883-01CE6BFB737A}"/>
              </a:ext>
            </a:extLst>
          </p:cNvPr>
          <p:cNvSpPr>
            <a:spLocks noGrp="1"/>
          </p:cNvSpPr>
          <p:nvPr>
            <p:ph type="title"/>
          </p:nvPr>
        </p:nvSpPr>
        <p:spPr/>
        <p:txBody>
          <a:bodyPr>
            <a:normAutofit/>
          </a:bodyPr>
          <a:lstStyle/>
          <a:p>
            <a:r>
              <a:rPr lang="en-US" dirty="0"/>
              <a:t>HTS for accelerators</a:t>
            </a:r>
            <a:endParaRPr lang="en-CH" dirty="0"/>
          </a:p>
        </p:txBody>
      </p:sp>
      <p:graphicFrame>
        <p:nvGraphicFramePr>
          <p:cNvPr id="3" name="Table 2">
            <a:extLst>
              <a:ext uri="{FF2B5EF4-FFF2-40B4-BE49-F238E27FC236}">
                <a16:creationId xmlns:a16="http://schemas.microsoft.com/office/drawing/2014/main" id="{7BF7CB73-77DF-DE4B-C918-4C1E4D02E197}"/>
              </a:ext>
            </a:extLst>
          </p:cNvPr>
          <p:cNvGraphicFramePr>
            <a:graphicFrameLocks noGrp="1"/>
          </p:cNvGraphicFramePr>
          <p:nvPr/>
        </p:nvGraphicFramePr>
        <p:xfrm>
          <a:off x="332412" y="895838"/>
          <a:ext cx="8366635" cy="4390931"/>
        </p:xfrm>
        <a:graphic>
          <a:graphicData uri="http://schemas.openxmlformats.org/drawingml/2006/table">
            <a:tbl>
              <a:tblPr firstRow="1">
                <a:tableStyleId>{5202B0CA-FC54-4496-8BCA-5EF66A818D29}</a:tableStyleId>
              </a:tblPr>
              <a:tblGrid>
                <a:gridCol w="3812848">
                  <a:extLst>
                    <a:ext uri="{9D8B030D-6E8A-4147-A177-3AD203B41FA5}">
                      <a16:colId xmlns:a16="http://schemas.microsoft.com/office/drawing/2014/main" val="3278401524"/>
                    </a:ext>
                  </a:extLst>
                </a:gridCol>
                <a:gridCol w="1180910">
                  <a:extLst>
                    <a:ext uri="{9D8B030D-6E8A-4147-A177-3AD203B41FA5}">
                      <a16:colId xmlns:a16="http://schemas.microsoft.com/office/drawing/2014/main" val="2068932410"/>
                    </a:ext>
                  </a:extLst>
                </a:gridCol>
                <a:gridCol w="1811452">
                  <a:extLst>
                    <a:ext uri="{9D8B030D-6E8A-4147-A177-3AD203B41FA5}">
                      <a16:colId xmlns:a16="http://schemas.microsoft.com/office/drawing/2014/main" val="682694386"/>
                    </a:ext>
                  </a:extLst>
                </a:gridCol>
                <a:gridCol w="1561425">
                  <a:extLst>
                    <a:ext uri="{9D8B030D-6E8A-4147-A177-3AD203B41FA5}">
                      <a16:colId xmlns:a16="http://schemas.microsoft.com/office/drawing/2014/main" val="726179421"/>
                    </a:ext>
                  </a:extLst>
                </a:gridCol>
              </a:tblGrid>
              <a:tr h="381821">
                <a:tc gridSpan="2">
                  <a:txBody>
                    <a:bodyPr/>
                    <a:lstStyle/>
                    <a:p>
                      <a:pPr algn="just">
                        <a:spcBef>
                          <a:spcPts val="300"/>
                        </a:spcBef>
                        <a:spcAft>
                          <a:spcPts val="300"/>
                        </a:spcAft>
                        <a:tabLst>
                          <a:tab pos="270510" algn="l"/>
                        </a:tabLst>
                      </a:pPr>
                      <a:r>
                        <a:rPr lang="en-GB" sz="2400" dirty="0">
                          <a:effectLst/>
                        </a:rPr>
                        <a:t> </a:t>
                      </a:r>
                      <a:endParaRPr lang="en-CH"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H"/>
                    </a:p>
                  </a:txBody>
                  <a:tcPr/>
                </a:tc>
                <a:tc>
                  <a:txBody>
                    <a:bodyPr/>
                    <a:lstStyle/>
                    <a:p>
                      <a:pPr algn="ctr">
                        <a:spcBef>
                          <a:spcPts val="300"/>
                        </a:spcBef>
                        <a:spcAft>
                          <a:spcPts val="300"/>
                        </a:spcAft>
                        <a:tabLst>
                          <a:tab pos="270510" algn="l"/>
                        </a:tabLst>
                      </a:pPr>
                      <a:r>
                        <a:rPr lang="en-GB" sz="2000" b="0" dirty="0">
                          <a:effectLst/>
                        </a:rPr>
                        <a:t>Specification</a:t>
                      </a:r>
                      <a:endParaRPr lang="en-CH"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300"/>
                        </a:spcBef>
                        <a:spcAft>
                          <a:spcPts val="300"/>
                        </a:spcAft>
                        <a:tabLst>
                          <a:tab pos="270510" algn="l"/>
                        </a:tabLst>
                      </a:pPr>
                      <a:r>
                        <a:rPr lang="en-GB" sz="2000" b="0" dirty="0">
                          <a:effectLst/>
                        </a:rPr>
                        <a:t>Target</a:t>
                      </a:r>
                      <a:endParaRPr lang="en-CH"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3341781"/>
                  </a:ext>
                </a:extLst>
              </a:tr>
              <a:tr h="286365">
                <a:tc>
                  <a:txBody>
                    <a:bodyPr/>
                    <a:lstStyle/>
                    <a:p>
                      <a:pPr algn="just">
                        <a:spcBef>
                          <a:spcPts val="300"/>
                        </a:spcBef>
                        <a:spcAft>
                          <a:spcPts val="300"/>
                        </a:spcAft>
                        <a:tabLst>
                          <a:tab pos="270510" algn="l"/>
                        </a:tabLst>
                      </a:pPr>
                      <a:r>
                        <a:rPr lang="fr-CH" sz="1800" b="0" dirty="0">
                          <a:solidFill>
                            <a:schemeClr val="tx1"/>
                          </a:solidFill>
                          <a:effectLst/>
                        </a:rPr>
                        <a:t>Minimum </a:t>
                      </a:r>
                      <a:r>
                        <a:rPr lang="fr-CH" sz="1800" b="0" dirty="0" err="1">
                          <a:solidFill>
                            <a:schemeClr val="tx1"/>
                          </a:solidFill>
                          <a:effectLst/>
                        </a:rPr>
                        <a:t>J</a:t>
                      </a:r>
                      <a:r>
                        <a:rPr lang="fr-CH" sz="1800" b="0" baseline="-25000" dirty="0" err="1">
                          <a:solidFill>
                            <a:schemeClr val="tx1"/>
                          </a:solidFill>
                          <a:effectLst/>
                        </a:rPr>
                        <a:t>non</a:t>
                      </a:r>
                      <a:r>
                        <a:rPr lang="fr-CH" sz="1800" b="0" baseline="-25000" dirty="0">
                          <a:solidFill>
                            <a:schemeClr val="tx1"/>
                          </a:solidFill>
                          <a:effectLst/>
                        </a:rPr>
                        <a:t>-Cu</a:t>
                      </a:r>
                      <a:r>
                        <a:rPr lang="fr-CH" sz="1800" b="0" dirty="0">
                          <a:solidFill>
                            <a:schemeClr val="tx1"/>
                          </a:solidFill>
                          <a:effectLst/>
                        </a:rPr>
                        <a:t> (4.2 K, 20 </a:t>
                      </a:r>
                      <a:r>
                        <a:rPr lang="fr-CH" sz="1800" b="0" dirty="0" err="1">
                          <a:solidFill>
                            <a:schemeClr val="tx1"/>
                          </a:solidFill>
                          <a:effectLst/>
                        </a:rPr>
                        <a:t>T</a:t>
                      </a:r>
                      <a:r>
                        <a:rPr lang="fr-CH" sz="1800" b="0" dirty="0">
                          <a:solidFill>
                            <a:schemeClr val="tx1"/>
                          </a:solidFill>
                          <a:effectLst/>
                        </a:rPr>
                        <a:t>)</a:t>
                      </a:r>
                      <a:endParaRPr lang="en-CH"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a:effectLst/>
                        </a:rPr>
                        <a:t>(A/mm</a:t>
                      </a:r>
                      <a:r>
                        <a:rPr lang="en-GB" sz="1800" baseline="30000">
                          <a:effectLst/>
                        </a:rPr>
                        <a:t>2</a:t>
                      </a:r>
                      <a:r>
                        <a:rPr lang="en-GB" sz="1800">
                          <a:effectLst/>
                        </a:rPr>
                        <a:t>)</a:t>
                      </a:r>
                      <a:endParaRPr lang="en-CH" sz="180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effectLst/>
                        </a:rPr>
                        <a:t>1500</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effectLst/>
                        </a:rPr>
                        <a:t>3000</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1851831"/>
                  </a:ext>
                </a:extLst>
              </a:tr>
              <a:tr h="286365">
                <a:tc>
                  <a:txBody>
                    <a:bodyPr/>
                    <a:lstStyle/>
                    <a:p>
                      <a:pPr algn="just">
                        <a:spcBef>
                          <a:spcPts val="300"/>
                        </a:spcBef>
                        <a:spcAft>
                          <a:spcPts val="300"/>
                        </a:spcAft>
                        <a:tabLst>
                          <a:tab pos="270510" algn="l"/>
                        </a:tabLst>
                      </a:pPr>
                      <a:r>
                        <a:rPr lang="fr-CH" sz="1800" b="0" dirty="0">
                          <a:solidFill>
                            <a:schemeClr val="tx1"/>
                          </a:solidFill>
                          <a:effectLst/>
                        </a:rPr>
                        <a:t>Minimum </a:t>
                      </a:r>
                      <a:r>
                        <a:rPr lang="fr-CH" sz="1800" b="0" dirty="0" err="1">
                          <a:solidFill>
                            <a:schemeClr val="tx1"/>
                          </a:solidFill>
                          <a:effectLst/>
                        </a:rPr>
                        <a:t>J</a:t>
                      </a:r>
                      <a:r>
                        <a:rPr lang="fr-CH" sz="1800" b="0" baseline="-25000" dirty="0" err="1">
                          <a:solidFill>
                            <a:schemeClr val="tx1"/>
                          </a:solidFill>
                          <a:effectLst/>
                        </a:rPr>
                        <a:t>non</a:t>
                      </a:r>
                      <a:r>
                        <a:rPr lang="fr-CH" sz="1800" b="0" baseline="-25000" dirty="0">
                          <a:solidFill>
                            <a:schemeClr val="tx1"/>
                          </a:solidFill>
                          <a:effectLst/>
                        </a:rPr>
                        <a:t>-Cu</a:t>
                      </a:r>
                      <a:r>
                        <a:rPr lang="fr-CH" sz="1800" b="0" dirty="0">
                          <a:solidFill>
                            <a:schemeClr val="tx1"/>
                          </a:solidFill>
                          <a:effectLst/>
                        </a:rPr>
                        <a:t> (20 K, 20 </a:t>
                      </a:r>
                      <a:r>
                        <a:rPr lang="fr-CH" sz="1800" b="0" dirty="0" err="1">
                          <a:solidFill>
                            <a:schemeClr val="tx1"/>
                          </a:solidFill>
                          <a:effectLst/>
                        </a:rPr>
                        <a:t>T</a:t>
                      </a:r>
                      <a:r>
                        <a:rPr lang="fr-CH" sz="1800" b="0" dirty="0">
                          <a:solidFill>
                            <a:schemeClr val="tx1"/>
                          </a:solidFill>
                          <a:effectLst/>
                        </a:rPr>
                        <a:t>)</a:t>
                      </a:r>
                      <a:r>
                        <a:rPr lang="fr-CH" sz="1800" b="0" baseline="30000" dirty="0">
                          <a:solidFill>
                            <a:schemeClr val="tx1"/>
                          </a:solidFill>
                          <a:effectLst/>
                        </a:rPr>
                        <a:t> </a:t>
                      </a:r>
                      <a:endParaRPr lang="en-CH"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a:effectLst/>
                        </a:rPr>
                        <a:t>(A/mm</a:t>
                      </a:r>
                      <a:r>
                        <a:rPr lang="en-GB" sz="1800" baseline="30000">
                          <a:effectLst/>
                        </a:rPr>
                        <a:t>2</a:t>
                      </a:r>
                      <a:r>
                        <a:rPr lang="en-GB" sz="1800">
                          <a:effectLst/>
                        </a:rPr>
                        <a:t>)</a:t>
                      </a:r>
                      <a:endParaRPr lang="en-CH" sz="180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a:effectLst/>
                        </a:rPr>
                        <a:t>600</a:t>
                      </a:r>
                      <a:endParaRPr lang="en-CH" sz="180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effectLst/>
                        </a:rPr>
                        <a:t>1250</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56538347"/>
                  </a:ext>
                </a:extLst>
              </a:tr>
              <a:tr h="286365">
                <a:tc>
                  <a:txBody>
                    <a:bodyPr/>
                    <a:lstStyle/>
                    <a:p>
                      <a:pPr algn="just">
                        <a:spcBef>
                          <a:spcPts val="300"/>
                        </a:spcBef>
                        <a:spcAft>
                          <a:spcPts val="300"/>
                        </a:spcAft>
                        <a:tabLst>
                          <a:tab pos="270510" algn="l"/>
                        </a:tabLst>
                      </a:pPr>
                      <a:r>
                        <a:rPr lang="en-GB" sz="1800" dirty="0">
                          <a:effectLst/>
                          <a:latin typeface="Symbol" pitchFamily="2" charset="2"/>
                        </a:rPr>
                        <a:t>s</a:t>
                      </a:r>
                      <a:r>
                        <a:rPr lang="en-GB" sz="1800" dirty="0">
                          <a:effectLst/>
                          <a:latin typeface="+mn-lt"/>
                        </a:rPr>
                        <a:t>(I</a:t>
                      </a:r>
                      <a:r>
                        <a:rPr lang="en-GB" sz="1800" baseline="-25000" dirty="0">
                          <a:effectLst/>
                          <a:latin typeface="+mn-lt"/>
                        </a:rPr>
                        <a:t>C</a:t>
                      </a:r>
                      <a:r>
                        <a:rPr lang="en-GB" sz="1800" dirty="0">
                          <a:effectLst/>
                          <a:latin typeface="+mn-lt"/>
                        </a:rPr>
                        <a:t>)</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dirty="0">
                          <a:effectLst/>
                        </a:rPr>
                        <a:t>(%)</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effectLst/>
                        </a:rPr>
                        <a:t>10</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effectLst/>
                        </a:rPr>
                        <a:t>5</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42197248"/>
                  </a:ext>
                </a:extLst>
              </a:tr>
              <a:tr h="286365">
                <a:tc>
                  <a:txBody>
                    <a:bodyPr/>
                    <a:lstStyle/>
                    <a:p>
                      <a:pPr algn="just">
                        <a:spcBef>
                          <a:spcPts val="300"/>
                        </a:spcBef>
                        <a:spcAft>
                          <a:spcPts val="300"/>
                        </a:spcAft>
                        <a:tabLst>
                          <a:tab pos="270510" algn="l"/>
                        </a:tabLst>
                      </a:pPr>
                      <a:r>
                        <a:rPr lang="en-GB" sz="1800" dirty="0">
                          <a:effectLst/>
                        </a:rPr>
                        <a:t>Minimum copper RRR</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dirty="0">
                          <a:effectLst/>
                        </a:rPr>
                        <a:t>(-)</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effectLst/>
                        </a:rPr>
                        <a:t>20</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9858223"/>
                  </a:ext>
                </a:extLst>
              </a:tr>
              <a:tr h="286365">
                <a:tc>
                  <a:txBody>
                    <a:bodyPr/>
                    <a:lstStyle/>
                    <a:p>
                      <a:pPr algn="just">
                        <a:spcBef>
                          <a:spcPts val="300"/>
                        </a:spcBef>
                        <a:spcAft>
                          <a:spcPts val="300"/>
                        </a:spcAft>
                        <a:tabLst>
                          <a:tab pos="270510" algn="l"/>
                        </a:tabLst>
                      </a:pPr>
                      <a:r>
                        <a:rPr lang="en-GB" sz="1800" dirty="0">
                          <a:effectLst/>
                        </a:rPr>
                        <a:t>Minimum Unit Length (UL)</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a:effectLst/>
                        </a:rPr>
                        <a:t>(m)</a:t>
                      </a:r>
                      <a:endParaRPr lang="en-CH" sz="180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effectLst/>
                        </a:rPr>
                        <a:t>200</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effectLst/>
                        </a:rPr>
                        <a:t>500</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45701372"/>
                  </a:ext>
                </a:extLst>
              </a:tr>
              <a:tr h="286365">
                <a:tc>
                  <a:txBody>
                    <a:bodyPr/>
                    <a:lstStyle/>
                    <a:p>
                      <a:pPr>
                        <a:spcBef>
                          <a:spcPts val="300"/>
                        </a:spcBef>
                        <a:spcAft>
                          <a:spcPts val="300"/>
                        </a:spcAft>
                        <a:tabLst>
                          <a:tab pos="270510" algn="l"/>
                        </a:tabLst>
                      </a:pPr>
                      <a:r>
                        <a:rPr lang="en-GB" sz="1800" dirty="0">
                          <a:effectLst/>
                        </a:rPr>
                        <a:t>Minimum bending radius</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dirty="0">
                          <a:effectLst/>
                        </a:rPr>
                        <a:t>(mm)</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effectLst/>
                        </a:rPr>
                        <a:t>15</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effectLst/>
                        </a:rPr>
                        <a:t>10 </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55244018"/>
                  </a:ext>
                </a:extLst>
              </a:tr>
              <a:tr h="286365">
                <a:tc>
                  <a:txBody>
                    <a:bodyPr/>
                    <a:lstStyle/>
                    <a:p>
                      <a:pPr algn="just">
                        <a:spcBef>
                          <a:spcPts val="300"/>
                        </a:spcBef>
                        <a:spcAft>
                          <a:spcPts val="300"/>
                        </a:spcAft>
                        <a:tabLst>
                          <a:tab pos="270510" algn="l"/>
                        </a:tabLst>
                      </a:pPr>
                      <a:r>
                        <a:rPr lang="it-CH" sz="1800" b="1" dirty="0">
                          <a:solidFill>
                            <a:srgbClr val="FF0000"/>
                          </a:solidFill>
                          <a:effectLst/>
                        </a:rPr>
                        <a:t>Allowable </a:t>
                      </a:r>
                      <a:r>
                        <a:rPr lang="en-GB" sz="1800" b="1" dirty="0">
                          <a:solidFill>
                            <a:srgbClr val="FF0000"/>
                          </a:solidFill>
                          <a:effectLst/>
                          <a:latin typeface="Symbol" pitchFamily="2" charset="2"/>
                        </a:rPr>
                        <a:t>s</a:t>
                      </a:r>
                      <a:r>
                        <a:rPr lang="it-CH" sz="1800" b="1" baseline="-25000" dirty="0">
                          <a:solidFill>
                            <a:srgbClr val="FF0000"/>
                          </a:solidFill>
                          <a:effectLst/>
                        </a:rPr>
                        <a:t>longitudinal non-Cu</a:t>
                      </a:r>
                      <a:endParaRPr lang="en-CH"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dirty="0">
                          <a:solidFill>
                            <a:srgbClr val="FF0000"/>
                          </a:solidFill>
                          <a:effectLst/>
                        </a:rPr>
                        <a:t>(MPa)</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solidFill>
                            <a:srgbClr val="FF0000"/>
                          </a:solidFill>
                          <a:effectLst/>
                        </a:rPr>
                        <a:t>800</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a:solidFill>
                            <a:srgbClr val="FF0000"/>
                          </a:solidFill>
                          <a:effectLst/>
                        </a:rPr>
                        <a:t>1000</a:t>
                      </a:r>
                      <a:endParaRPr lang="en-CH"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1822096"/>
                  </a:ext>
                </a:extLst>
              </a:tr>
              <a:tr h="286365">
                <a:tc>
                  <a:txBody>
                    <a:bodyPr/>
                    <a:lstStyle/>
                    <a:p>
                      <a:pPr algn="just">
                        <a:spcBef>
                          <a:spcPts val="300"/>
                        </a:spcBef>
                        <a:spcAft>
                          <a:spcPts val="300"/>
                        </a:spcAft>
                        <a:tabLst>
                          <a:tab pos="270510" algn="l"/>
                        </a:tabLst>
                      </a:pPr>
                      <a:r>
                        <a:rPr lang="en-GB" sz="1800" b="1" dirty="0">
                          <a:solidFill>
                            <a:srgbClr val="FF0000"/>
                          </a:solidFill>
                          <a:effectLst/>
                        </a:rPr>
                        <a:t>Allowable compressive </a:t>
                      </a:r>
                      <a:r>
                        <a:rPr lang="en-GB" sz="1800" b="1" dirty="0" err="1">
                          <a:solidFill>
                            <a:srgbClr val="FF0000"/>
                          </a:solidFill>
                          <a:effectLst/>
                          <a:latin typeface="Symbol" pitchFamily="2" charset="2"/>
                        </a:rPr>
                        <a:t>s</a:t>
                      </a:r>
                      <a:r>
                        <a:rPr lang="en-GB" sz="1800" b="1" baseline="-25000" dirty="0" err="1">
                          <a:solidFill>
                            <a:srgbClr val="FF0000"/>
                          </a:solidFill>
                          <a:effectLst/>
                        </a:rPr>
                        <a:t>transverse</a:t>
                      </a:r>
                      <a:endParaRPr lang="en-CH"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dirty="0">
                          <a:solidFill>
                            <a:srgbClr val="FF0000"/>
                          </a:solidFill>
                          <a:effectLst/>
                        </a:rPr>
                        <a:t>(MPa)</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200" dirty="0">
                          <a:solidFill>
                            <a:srgbClr val="FF0000"/>
                          </a:solidFill>
                          <a:effectLst/>
                        </a:rPr>
                        <a:t> </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solidFill>
                            <a:srgbClr val="FF0000"/>
                          </a:solidFill>
                          <a:effectLst/>
                        </a:rPr>
                        <a:t>400</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1264656"/>
                  </a:ext>
                </a:extLst>
              </a:tr>
              <a:tr h="286365">
                <a:tc>
                  <a:txBody>
                    <a:bodyPr/>
                    <a:lstStyle/>
                    <a:p>
                      <a:pPr algn="just">
                        <a:spcBef>
                          <a:spcPts val="300"/>
                        </a:spcBef>
                        <a:spcAft>
                          <a:spcPts val="300"/>
                        </a:spcAft>
                        <a:tabLst>
                          <a:tab pos="270510" algn="l"/>
                        </a:tabLst>
                      </a:pPr>
                      <a:r>
                        <a:rPr lang="en-GB" sz="1800" b="1" dirty="0">
                          <a:solidFill>
                            <a:srgbClr val="FF0000"/>
                          </a:solidFill>
                          <a:effectLst/>
                        </a:rPr>
                        <a:t>Allowable tensile </a:t>
                      </a:r>
                      <a:r>
                        <a:rPr lang="en-GB" sz="1800" b="1" dirty="0" err="1">
                          <a:solidFill>
                            <a:srgbClr val="FF0000"/>
                          </a:solidFill>
                          <a:effectLst/>
                          <a:latin typeface="Symbol" pitchFamily="2" charset="2"/>
                        </a:rPr>
                        <a:t>s</a:t>
                      </a:r>
                      <a:r>
                        <a:rPr lang="en-GB" sz="1800" b="1" baseline="-25000" dirty="0" err="1">
                          <a:solidFill>
                            <a:srgbClr val="FF0000"/>
                          </a:solidFill>
                          <a:effectLst/>
                        </a:rPr>
                        <a:t>transverse</a:t>
                      </a:r>
                      <a:endParaRPr lang="en-CH"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dirty="0">
                          <a:solidFill>
                            <a:srgbClr val="FF0000"/>
                          </a:solidFill>
                          <a:effectLst/>
                        </a:rPr>
                        <a:t>(MPa)</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200" dirty="0">
                          <a:solidFill>
                            <a:srgbClr val="FF0000"/>
                          </a:solidFill>
                          <a:effectLst/>
                        </a:rPr>
                        <a:t> </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solidFill>
                            <a:srgbClr val="FF0000"/>
                          </a:solidFill>
                          <a:effectLst/>
                        </a:rPr>
                        <a:t>25</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32928644"/>
                  </a:ext>
                </a:extLst>
              </a:tr>
              <a:tr h="286365">
                <a:tc>
                  <a:txBody>
                    <a:bodyPr/>
                    <a:lstStyle/>
                    <a:p>
                      <a:pPr algn="just">
                        <a:spcBef>
                          <a:spcPts val="300"/>
                        </a:spcBef>
                        <a:spcAft>
                          <a:spcPts val="300"/>
                        </a:spcAft>
                        <a:tabLst>
                          <a:tab pos="270510" algn="l"/>
                        </a:tabLst>
                      </a:pPr>
                      <a:r>
                        <a:rPr lang="en-GB" sz="1800" b="1" dirty="0">
                          <a:solidFill>
                            <a:srgbClr val="FF0000"/>
                          </a:solidFill>
                          <a:effectLst/>
                        </a:rPr>
                        <a:t>Allowable shear </a:t>
                      </a:r>
                      <a:r>
                        <a:rPr lang="en-GB" sz="1800" b="1" dirty="0" err="1">
                          <a:solidFill>
                            <a:srgbClr val="FF0000"/>
                          </a:solidFill>
                          <a:effectLst/>
                          <a:latin typeface="Symbol" pitchFamily="2" charset="2"/>
                        </a:rPr>
                        <a:t>t</a:t>
                      </a:r>
                      <a:r>
                        <a:rPr lang="en-GB" sz="1800" b="1" baseline="-25000" dirty="0" err="1">
                          <a:solidFill>
                            <a:srgbClr val="FF0000"/>
                          </a:solidFill>
                          <a:effectLst/>
                        </a:rPr>
                        <a:t>transverse</a:t>
                      </a:r>
                      <a:endParaRPr lang="en-CH"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dirty="0">
                          <a:solidFill>
                            <a:srgbClr val="FF0000"/>
                          </a:solidFill>
                          <a:effectLst/>
                        </a:rPr>
                        <a:t>(MPa)</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200" dirty="0">
                          <a:solidFill>
                            <a:srgbClr val="FF0000"/>
                          </a:solidFill>
                          <a:effectLst/>
                        </a:rPr>
                        <a:t> </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solidFill>
                            <a:srgbClr val="FF0000"/>
                          </a:solidFill>
                          <a:effectLst/>
                        </a:rPr>
                        <a:t>20</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35915903"/>
                  </a:ext>
                </a:extLst>
              </a:tr>
              <a:tr h="286365">
                <a:tc>
                  <a:txBody>
                    <a:bodyPr/>
                    <a:lstStyle/>
                    <a:p>
                      <a:pPr algn="just">
                        <a:spcBef>
                          <a:spcPts val="300"/>
                        </a:spcBef>
                        <a:spcAft>
                          <a:spcPts val="300"/>
                        </a:spcAft>
                        <a:tabLst>
                          <a:tab pos="270510" algn="l"/>
                        </a:tabLst>
                      </a:pPr>
                      <a:r>
                        <a:rPr lang="en-GB" sz="1800" dirty="0">
                          <a:solidFill>
                            <a:schemeClr val="bg1">
                              <a:lumMod val="65000"/>
                            </a:schemeClr>
                          </a:solidFill>
                          <a:effectLst/>
                        </a:rPr>
                        <a:t>Allowable peel </a:t>
                      </a:r>
                      <a:r>
                        <a:rPr lang="en-GB" sz="1800" dirty="0">
                          <a:solidFill>
                            <a:schemeClr val="bg1">
                              <a:lumMod val="65000"/>
                            </a:schemeClr>
                          </a:solidFill>
                          <a:effectLst/>
                          <a:latin typeface="Symbol" pitchFamily="2" charset="2"/>
                        </a:rPr>
                        <a:t>s</a:t>
                      </a:r>
                      <a:r>
                        <a:rPr lang="en-GB" sz="1800" baseline="-25000" dirty="0">
                          <a:solidFill>
                            <a:schemeClr val="bg1">
                              <a:lumMod val="65000"/>
                            </a:schemeClr>
                          </a:solidFill>
                          <a:effectLst/>
                        </a:rPr>
                        <a:t>peel</a:t>
                      </a:r>
                      <a:endParaRPr lang="en-CH" sz="1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dirty="0">
                          <a:solidFill>
                            <a:schemeClr val="bg1">
                              <a:lumMod val="65000"/>
                            </a:schemeClr>
                          </a:solidFill>
                          <a:effectLst/>
                        </a:rPr>
                        <a:t>(MPa)</a:t>
                      </a:r>
                      <a:endParaRPr lang="en-CH" sz="1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200" dirty="0">
                          <a:solidFill>
                            <a:schemeClr val="bg1">
                              <a:lumMod val="65000"/>
                            </a:schemeClr>
                          </a:solidFill>
                          <a:effectLst/>
                        </a:rPr>
                        <a:t> </a:t>
                      </a:r>
                      <a:endParaRPr lang="en-CH" sz="1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solidFill>
                            <a:schemeClr val="bg1">
                              <a:lumMod val="65000"/>
                            </a:schemeClr>
                          </a:solidFill>
                          <a:effectLst/>
                        </a:rPr>
                        <a:t>TBD </a:t>
                      </a:r>
                      <a:endParaRPr lang="en-CH" sz="1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43644776"/>
                  </a:ext>
                </a:extLst>
              </a:tr>
              <a:tr h="286365">
                <a:tc>
                  <a:txBody>
                    <a:bodyPr/>
                    <a:lstStyle/>
                    <a:p>
                      <a:pPr algn="just">
                        <a:spcBef>
                          <a:spcPts val="300"/>
                        </a:spcBef>
                        <a:spcAft>
                          <a:spcPts val="300"/>
                        </a:spcAft>
                        <a:tabLst>
                          <a:tab pos="270510" algn="l"/>
                        </a:tabLst>
                      </a:pPr>
                      <a:r>
                        <a:rPr lang="en-GB" sz="1800" dirty="0">
                          <a:solidFill>
                            <a:schemeClr val="bg1">
                              <a:lumMod val="65000"/>
                            </a:schemeClr>
                          </a:solidFill>
                          <a:effectLst/>
                        </a:rPr>
                        <a:t>Allowable cleavage </a:t>
                      </a:r>
                      <a:r>
                        <a:rPr lang="en-GB" sz="1800" dirty="0" err="1">
                          <a:solidFill>
                            <a:schemeClr val="bg1">
                              <a:lumMod val="65000"/>
                            </a:schemeClr>
                          </a:solidFill>
                          <a:effectLst/>
                          <a:latin typeface="Symbol" pitchFamily="2" charset="2"/>
                        </a:rPr>
                        <a:t>s</a:t>
                      </a:r>
                      <a:r>
                        <a:rPr lang="en-GB" sz="1800" baseline="-25000" dirty="0" err="1">
                          <a:solidFill>
                            <a:schemeClr val="bg1">
                              <a:lumMod val="65000"/>
                            </a:schemeClr>
                          </a:solidFill>
                          <a:effectLst/>
                        </a:rPr>
                        <a:t>cleavage</a:t>
                      </a:r>
                      <a:endParaRPr lang="en-CH" sz="1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dirty="0">
                          <a:solidFill>
                            <a:schemeClr val="bg1">
                              <a:lumMod val="65000"/>
                            </a:schemeClr>
                          </a:solidFill>
                          <a:effectLst/>
                        </a:rPr>
                        <a:t>(MPa)</a:t>
                      </a:r>
                      <a:endParaRPr lang="en-CH" sz="1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200" dirty="0">
                          <a:solidFill>
                            <a:schemeClr val="bg1">
                              <a:lumMod val="65000"/>
                            </a:schemeClr>
                          </a:solidFill>
                          <a:effectLst/>
                        </a:rPr>
                        <a:t> </a:t>
                      </a:r>
                      <a:endParaRPr lang="en-CH" sz="1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solidFill>
                            <a:schemeClr val="bg1">
                              <a:lumMod val="65000"/>
                            </a:schemeClr>
                          </a:solidFill>
                          <a:effectLst/>
                        </a:rPr>
                        <a:t>TBD </a:t>
                      </a:r>
                      <a:endParaRPr lang="en-CH" sz="18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33686510"/>
                  </a:ext>
                </a:extLst>
              </a:tr>
              <a:tr h="286365">
                <a:tc>
                  <a:txBody>
                    <a:bodyPr/>
                    <a:lstStyle/>
                    <a:p>
                      <a:pPr algn="just">
                        <a:spcBef>
                          <a:spcPts val="300"/>
                        </a:spcBef>
                        <a:spcAft>
                          <a:spcPts val="300"/>
                        </a:spcAft>
                        <a:tabLst>
                          <a:tab pos="270510" algn="l"/>
                        </a:tabLst>
                      </a:pPr>
                      <a:r>
                        <a:rPr lang="en-GB" sz="1800" b="1" dirty="0">
                          <a:solidFill>
                            <a:srgbClr val="FF0000"/>
                          </a:solidFill>
                          <a:effectLst/>
                        </a:rPr>
                        <a:t>Range of allowable </a:t>
                      </a:r>
                      <a:r>
                        <a:rPr lang="en-GB" sz="1800" b="1" dirty="0" err="1">
                          <a:solidFill>
                            <a:srgbClr val="FF0000"/>
                          </a:solidFill>
                          <a:effectLst/>
                          <a:latin typeface="Symbol" pitchFamily="2" charset="2"/>
                        </a:rPr>
                        <a:t>e</a:t>
                      </a:r>
                      <a:r>
                        <a:rPr lang="en-GB" sz="1800" b="1" baseline="-25000" dirty="0" err="1">
                          <a:solidFill>
                            <a:srgbClr val="FF0000"/>
                          </a:solidFill>
                          <a:effectLst/>
                          <a:latin typeface="+mn-lt"/>
                        </a:rPr>
                        <a:t>l</a:t>
                      </a:r>
                      <a:r>
                        <a:rPr lang="en-GB" sz="1800" b="1" baseline="-25000" dirty="0" err="1">
                          <a:solidFill>
                            <a:srgbClr val="FF0000"/>
                          </a:solidFill>
                          <a:effectLst/>
                        </a:rPr>
                        <a:t>ongitudinal</a:t>
                      </a:r>
                      <a:endParaRPr lang="en-CH"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dirty="0">
                          <a:solidFill>
                            <a:srgbClr val="FF0000"/>
                          </a:solidFill>
                          <a:effectLst/>
                        </a:rPr>
                        <a:t>(%)</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solidFill>
                            <a:srgbClr val="FF0000"/>
                          </a:solidFill>
                          <a:effectLst/>
                        </a:rPr>
                        <a:t>-0.1…0.4</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solidFill>
                            <a:srgbClr val="FF0000"/>
                          </a:solidFill>
                          <a:effectLst/>
                        </a:rPr>
                        <a:t>-0.1…+0.5</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63643036"/>
                  </a:ext>
                </a:extLst>
              </a:tr>
              <a:tr h="286365">
                <a:tc>
                  <a:txBody>
                    <a:bodyPr/>
                    <a:lstStyle/>
                    <a:p>
                      <a:pPr>
                        <a:spcBef>
                          <a:spcPts val="300"/>
                        </a:spcBef>
                        <a:spcAft>
                          <a:spcPts val="300"/>
                        </a:spcAft>
                        <a:tabLst>
                          <a:tab pos="270510" algn="l"/>
                        </a:tabLst>
                      </a:pPr>
                      <a:r>
                        <a:rPr lang="en-GB" sz="1800" dirty="0">
                          <a:solidFill>
                            <a:srgbClr val="FF0000"/>
                          </a:solidFill>
                          <a:effectLst/>
                        </a:rPr>
                        <a:t>Internal specific resistance </a:t>
                      </a:r>
                      <a:r>
                        <a:rPr lang="en-GB" sz="1800" dirty="0" err="1">
                          <a:solidFill>
                            <a:srgbClr val="FF0000"/>
                          </a:solidFill>
                          <a:effectLst/>
                          <a:latin typeface="Symbol" pitchFamily="2" charset="2"/>
                        </a:rPr>
                        <a:t>r</a:t>
                      </a:r>
                      <a:r>
                        <a:rPr lang="en-GB" sz="1800" baseline="-25000" dirty="0" err="1">
                          <a:solidFill>
                            <a:srgbClr val="FF0000"/>
                          </a:solidFill>
                          <a:effectLst/>
                        </a:rPr>
                        <a:t>transverse</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just">
                        <a:spcBef>
                          <a:spcPts val="300"/>
                        </a:spcBef>
                        <a:spcAft>
                          <a:spcPts val="300"/>
                        </a:spcAft>
                        <a:tabLst>
                          <a:tab pos="270510" algn="l"/>
                        </a:tabLst>
                      </a:pPr>
                      <a:r>
                        <a:rPr lang="en-GB" sz="1800" dirty="0">
                          <a:solidFill>
                            <a:srgbClr val="FF0000"/>
                          </a:solidFill>
                          <a:effectLst/>
                        </a:rPr>
                        <a:t>(</a:t>
                      </a:r>
                      <a:r>
                        <a:rPr lang="en-GB" sz="1800" dirty="0" err="1">
                          <a:solidFill>
                            <a:srgbClr val="FF0000"/>
                          </a:solidFill>
                          <a:effectLst/>
                        </a:rPr>
                        <a:t>n</a:t>
                      </a:r>
                      <a:r>
                        <a:rPr lang="en-GB" sz="1800" dirty="0" err="1">
                          <a:solidFill>
                            <a:srgbClr val="FF0000"/>
                          </a:solidFill>
                          <a:effectLst/>
                          <a:latin typeface="Symbol" pitchFamily="2" charset="2"/>
                        </a:rPr>
                        <a:t>W</a:t>
                      </a:r>
                      <a:r>
                        <a:rPr lang="en-GB" sz="1800" dirty="0">
                          <a:solidFill>
                            <a:srgbClr val="FF0000"/>
                          </a:solidFill>
                          <a:effectLst/>
                        </a:rPr>
                        <a:t>/cm</a:t>
                      </a:r>
                      <a:r>
                        <a:rPr lang="en-GB" sz="1800" baseline="30000" dirty="0">
                          <a:solidFill>
                            <a:srgbClr val="FF0000"/>
                          </a:solidFill>
                          <a:effectLst/>
                        </a:rPr>
                        <a:t>2</a:t>
                      </a:r>
                      <a:r>
                        <a:rPr lang="en-GB" sz="1800" dirty="0">
                          <a:solidFill>
                            <a:srgbClr val="FF0000"/>
                          </a:solidFill>
                          <a:effectLst/>
                        </a:rPr>
                        <a:t>)</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200" dirty="0">
                          <a:solidFill>
                            <a:srgbClr val="FF0000"/>
                          </a:solidFill>
                          <a:effectLst/>
                        </a:rPr>
                        <a:t> </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Bef>
                          <a:spcPts val="300"/>
                        </a:spcBef>
                        <a:spcAft>
                          <a:spcPts val="300"/>
                        </a:spcAft>
                        <a:tabLst>
                          <a:tab pos="270510" algn="l"/>
                        </a:tabLst>
                      </a:pPr>
                      <a:r>
                        <a:rPr lang="en-GB" sz="1800" dirty="0">
                          <a:solidFill>
                            <a:srgbClr val="FF0000"/>
                          </a:solidFill>
                          <a:effectLst/>
                        </a:rPr>
                        <a:t>20</a:t>
                      </a:r>
                      <a:endParaRPr lang="en-CH"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15" marR="685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1908256"/>
                  </a:ext>
                </a:extLst>
              </a:tr>
            </a:tbl>
          </a:graphicData>
        </a:graphic>
      </p:graphicFrame>
      <p:sp>
        <p:nvSpPr>
          <p:cNvPr id="4" name="TextBox 3">
            <a:extLst>
              <a:ext uri="{FF2B5EF4-FFF2-40B4-BE49-F238E27FC236}">
                <a16:creationId xmlns:a16="http://schemas.microsoft.com/office/drawing/2014/main" id="{688F45DF-8DD2-D018-D623-9758A645B85D}"/>
              </a:ext>
            </a:extLst>
          </p:cNvPr>
          <p:cNvSpPr txBox="1"/>
          <p:nvPr/>
        </p:nvSpPr>
        <p:spPr>
          <a:xfrm>
            <a:off x="332412" y="5327653"/>
            <a:ext cx="3793026" cy="830997"/>
          </a:xfrm>
          <a:prstGeom prst="rect">
            <a:avLst/>
          </a:prstGeom>
          <a:noFill/>
        </p:spPr>
        <p:txBody>
          <a:bodyPr wrap="none" rtlCol="0">
            <a:spAutoFit/>
          </a:bodyPr>
          <a:lstStyle/>
          <a:p>
            <a:r>
              <a:rPr lang="en-CH" sz="1200" dirty="0"/>
              <a:t>Width:			4…12 mm</a:t>
            </a:r>
          </a:p>
          <a:p>
            <a:r>
              <a:rPr lang="en-CH" sz="1200" dirty="0"/>
              <a:t>Substrate (non-magnetic alloy): 	40…60 </a:t>
            </a:r>
            <a:r>
              <a:rPr lang="en-CH" sz="1200" dirty="0">
                <a:latin typeface="Symbol" pitchFamily="2" charset="2"/>
              </a:rPr>
              <a:t>m</a:t>
            </a:r>
            <a:r>
              <a:rPr lang="en-CH" sz="1200" dirty="0"/>
              <a:t>m</a:t>
            </a:r>
          </a:p>
          <a:p>
            <a:r>
              <a:rPr lang="en-CH" sz="1200" dirty="0"/>
              <a:t>Copper stabilizer (total): 		20…40 </a:t>
            </a:r>
            <a:r>
              <a:rPr lang="en-CH" sz="1200" dirty="0">
                <a:latin typeface="Symbol" pitchFamily="2" charset="2"/>
              </a:rPr>
              <a:t>m</a:t>
            </a:r>
            <a:r>
              <a:rPr lang="en-CH" sz="1200" dirty="0"/>
              <a:t>m</a:t>
            </a:r>
          </a:p>
          <a:p>
            <a:r>
              <a:rPr lang="en-US" sz="1200" dirty="0"/>
              <a:t>T</a:t>
            </a:r>
            <a:r>
              <a:rPr lang="en-CH" sz="1200" dirty="0"/>
              <a:t>otal tape thickness:		60…100 </a:t>
            </a:r>
            <a:r>
              <a:rPr lang="en-CH" sz="1200" dirty="0">
                <a:latin typeface="Symbol" pitchFamily="2" charset="2"/>
              </a:rPr>
              <a:t>m</a:t>
            </a:r>
            <a:r>
              <a:rPr lang="en-CH" sz="1200" dirty="0"/>
              <a:t>m</a:t>
            </a:r>
          </a:p>
        </p:txBody>
      </p:sp>
    </p:spTree>
    <p:extLst>
      <p:ext uri="{BB962C8B-B14F-4D97-AF65-F5344CB8AC3E}">
        <p14:creationId xmlns:p14="http://schemas.microsoft.com/office/powerpoint/2010/main" val="1509646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118" y="3248"/>
            <a:ext cx="8214021" cy="602840"/>
          </a:xfrm>
        </p:spPr>
        <p:txBody>
          <a:bodyPr>
            <a:normAutofit fontScale="90000"/>
          </a:bodyPr>
          <a:lstStyle/>
          <a:p>
            <a:r>
              <a:rPr lang="en-US" dirty="0"/>
              <a:t>Muon Collider magnet “specs”</a:t>
            </a:r>
            <a:endParaRPr lang="en-US" i="1" dirty="0"/>
          </a:p>
        </p:txBody>
      </p:sp>
      <p:pic>
        <p:nvPicPr>
          <p:cNvPr id="4" name="Picture 3" descr="p4.tiff"/>
          <p:cNvPicPr>
            <a:picLocks noChangeAspect="1"/>
          </p:cNvPicPr>
          <p:nvPr/>
        </p:nvPicPr>
        <p:blipFill rotWithShape="1">
          <a:blip r:embed="rId2"/>
          <a:srcRect l="24483" b="50107"/>
          <a:stretch/>
        </p:blipFill>
        <p:spPr>
          <a:xfrm>
            <a:off x="1159476" y="2558612"/>
            <a:ext cx="6892205" cy="2257577"/>
          </a:xfrm>
          <a:prstGeom prst="rect">
            <a:avLst/>
          </a:prstGeom>
        </p:spPr>
      </p:pic>
      <p:sp>
        <p:nvSpPr>
          <p:cNvPr id="5" name="Slide Number Placeholder 5">
            <a:extLst>
              <a:ext uri="{FF2B5EF4-FFF2-40B4-BE49-F238E27FC236}">
                <a16:creationId xmlns:a16="http://schemas.microsoft.com/office/drawing/2014/main" id="{DA48F8FE-630B-3BCF-834F-13EA9FD783E8}"/>
              </a:ext>
            </a:extLst>
          </p:cNvPr>
          <p:cNvSpPr>
            <a:spLocks noGrp="1"/>
          </p:cNvSpPr>
          <p:nvPr>
            <p:ph type="sldNum" sz="quarter" idx="4"/>
          </p:nvPr>
        </p:nvSpPr>
        <p:spPr>
          <a:xfrm>
            <a:off x="7445581" y="5778500"/>
            <a:ext cx="455840" cy="331932"/>
          </a:xfrm>
          <a:prstGeom prst="rect">
            <a:avLst/>
          </a:prstGeom>
        </p:spPr>
        <p:txBody>
          <a:bodyPr vert="horz" lIns="83127" tIns="41564" rIns="83127" bIns="41564" rtlCol="0" anchor="ctr"/>
          <a:lstStyle>
            <a:defPPr>
              <a:defRPr lang="en-US"/>
            </a:defPPr>
            <a:lvl1pPr marL="0" algn="r" defTabSz="831281" rtl="0" eaLnBrk="1" latinLnBrk="0" hangingPunct="1">
              <a:defRPr sz="818" kern="1200">
                <a:solidFill>
                  <a:schemeClr val="tx1">
                    <a:tint val="75000"/>
                  </a:schemeClr>
                </a:solidFill>
                <a:latin typeface="+mn-lt"/>
                <a:ea typeface="+mn-ea"/>
                <a:cs typeface="+mn-cs"/>
              </a:defRPr>
            </a:lvl1pPr>
            <a:lvl2pPr marL="415641" algn="l" defTabSz="831281" rtl="0" eaLnBrk="1" latinLnBrk="0" hangingPunct="1">
              <a:defRPr sz="1636" kern="1200">
                <a:solidFill>
                  <a:schemeClr val="tx1"/>
                </a:solidFill>
                <a:latin typeface="+mn-lt"/>
                <a:ea typeface="+mn-ea"/>
                <a:cs typeface="+mn-cs"/>
              </a:defRPr>
            </a:lvl2pPr>
            <a:lvl3pPr marL="831281" algn="l" defTabSz="831281" rtl="0" eaLnBrk="1" latinLnBrk="0" hangingPunct="1">
              <a:defRPr sz="1636" kern="1200">
                <a:solidFill>
                  <a:schemeClr val="tx1"/>
                </a:solidFill>
                <a:latin typeface="+mn-lt"/>
                <a:ea typeface="+mn-ea"/>
                <a:cs typeface="+mn-cs"/>
              </a:defRPr>
            </a:lvl3pPr>
            <a:lvl4pPr marL="1246922" algn="l" defTabSz="831281" rtl="0" eaLnBrk="1" latinLnBrk="0" hangingPunct="1">
              <a:defRPr sz="1636" kern="1200">
                <a:solidFill>
                  <a:schemeClr val="tx1"/>
                </a:solidFill>
                <a:latin typeface="+mn-lt"/>
                <a:ea typeface="+mn-ea"/>
                <a:cs typeface="+mn-cs"/>
              </a:defRPr>
            </a:lvl4pPr>
            <a:lvl5pPr marL="1662562" algn="l" defTabSz="831281" rtl="0" eaLnBrk="1" latinLnBrk="0" hangingPunct="1">
              <a:defRPr sz="1636" kern="1200">
                <a:solidFill>
                  <a:schemeClr val="tx1"/>
                </a:solidFill>
                <a:latin typeface="+mn-lt"/>
                <a:ea typeface="+mn-ea"/>
                <a:cs typeface="+mn-cs"/>
              </a:defRPr>
            </a:lvl5pPr>
            <a:lvl6pPr marL="2078203" algn="l" defTabSz="831281" rtl="0" eaLnBrk="1" latinLnBrk="0" hangingPunct="1">
              <a:defRPr sz="1636" kern="1200">
                <a:solidFill>
                  <a:schemeClr val="tx1"/>
                </a:solidFill>
                <a:latin typeface="+mn-lt"/>
                <a:ea typeface="+mn-ea"/>
                <a:cs typeface="+mn-cs"/>
              </a:defRPr>
            </a:lvl6pPr>
            <a:lvl7pPr marL="2493843" algn="l" defTabSz="831281" rtl="0" eaLnBrk="1" latinLnBrk="0" hangingPunct="1">
              <a:defRPr sz="1636" kern="1200">
                <a:solidFill>
                  <a:schemeClr val="tx1"/>
                </a:solidFill>
                <a:latin typeface="+mn-lt"/>
                <a:ea typeface="+mn-ea"/>
                <a:cs typeface="+mn-cs"/>
              </a:defRPr>
            </a:lvl7pPr>
            <a:lvl8pPr marL="2909484" algn="l" defTabSz="831281" rtl="0" eaLnBrk="1" latinLnBrk="0" hangingPunct="1">
              <a:defRPr sz="1636" kern="1200">
                <a:solidFill>
                  <a:schemeClr val="tx1"/>
                </a:solidFill>
                <a:latin typeface="+mn-lt"/>
                <a:ea typeface="+mn-ea"/>
                <a:cs typeface="+mn-cs"/>
              </a:defRPr>
            </a:lvl8pPr>
            <a:lvl9pPr marL="3325124" algn="l" defTabSz="831281" rtl="0" eaLnBrk="1" latinLnBrk="0" hangingPunct="1">
              <a:defRPr sz="1636" kern="1200">
                <a:solidFill>
                  <a:schemeClr val="tx1"/>
                </a:solidFill>
                <a:latin typeface="+mn-lt"/>
                <a:ea typeface="+mn-ea"/>
                <a:cs typeface="+mn-cs"/>
              </a:defRPr>
            </a:lvl9pPr>
          </a:lstStyle>
          <a:p>
            <a:fld id="{17918391-D411-FE40-AAD7-861AE5233E0E}" type="slidenum">
              <a:rPr lang="en-US" smtClean="0"/>
              <a:pPr/>
              <a:t>24</a:t>
            </a:fld>
            <a:endParaRPr lang="en-US" dirty="0"/>
          </a:p>
        </p:txBody>
      </p:sp>
      <p:grpSp>
        <p:nvGrpSpPr>
          <p:cNvPr id="58" name="Group 57">
            <a:extLst>
              <a:ext uri="{FF2B5EF4-FFF2-40B4-BE49-F238E27FC236}">
                <a16:creationId xmlns:a16="http://schemas.microsoft.com/office/drawing/2014/main" id="{76FA7BAB-F01B-8769-0F3D-FD41DEC240D3}"/>
              </a:ext>
            </a:extLst>
          </p:cNvPr>
          <p:cNvGrpSpPr/>
          <p:nvPr/>
        </p:nvGrpSpPr>
        <p:grpSpPr>
          <a:xfrm>
            <a:off x="2870600" y="3138640"/>
            <a:ext cx="2614690" cy="3302310"/>
            <a:chOff x="2868992" y="3138364"/>
            <a:chExt cx="2617167" cy="3305440"/>
          </a:xfrm>
        </p:grpSpPr>
        <p:sp>
          <p:nvSpPr>
            <p:cNvPr id="10" name="TextBox 9">
              <a:extLst>
                <a:ext uri="{FF2B5EF4-FFF2-40B4-BE49-F238E27FC236}">
                  <a16:creationId xmlns:a16="http://schemas.microsoft.com/office/drawing/2014/main" id="{249A4F8E-FF78-C56A-B0CC-98E65F5A11C3}"/>
                </a:ext>
              </a:extLst>
            </p:cNvPr>
            <p:cNvSpPr txBox="1"/>
            <p:nvPr/>
          </p:nvSpPr>
          <p:spPr>
            <a:xfrm>
              <a:off x="2868992" y="4839539"/>
              <a:ext cx="2617167" cy="1604265"/>
            </a:xfrm>
            <a:prstGeom prst="rect">
              <a:avLst/>
            </a:prstGeom>
            <a:noFill/>
          </p:spPr>
          <p:txBody>
            <a:bodyPr wrap="none" rtlCol="0">
              <a:spAutoFit/>
            </a:bodyPr>
            <a:lstStyle/>
            <a:p>
              <a:r>
                <a:rPr lang="en-US" sz="1636" dirty="0">
                  <a:solidFill>
                    <a:srgbClr val="FF0000"/>
                  </a:solidFill>
                </a:rPr>
                <a:t>Final Cooling solenoids</a:t>
              </a:r>
            </a:p>
            <a:p>
              <a:r>
                <a:rPr lang="en-US" sz="1636" dirty="0">
                  <a:solidFill>
                    <a:srgbClr val="FF0000"/>
                  </a:solidFill>
                </a:rPr>
                <a:t>Field: &gt; 40 T (ideally 60 T)</a:t>
              </a:r>
            </a:p>
            <a:p>
              <a:r>
                <a:rPr lang="en-US" sz="1636" dirty="0">
                  <a:solidFill>
                    <a:srgbClr val="FF0000"/>
                  </a:solidFill>
                </a:rPr>
                <a:t>Bore: 50 mm</a:t>
              </a:r>
            </a:p>
            <a:p>
              <a:r>
                <a:rPr lang="en-US" sz="1636" dirty="0">
                  <a:solidFill>
                    <a:srgbClr val="FF0000"/>
                  </a:solidFill>
                </a:rPr>
                <a:t>Length: </a:t>
              </a:r>
              <a:r>
                <a:rPr lang="en-US" sz="1636">
                  <a:solidFill>
                    <a:srgbClr val="FF0000"/>
                  </a:solidFill>
                </a:rPr>
                <a:t>≈ 500 mm (x 17)</a:t>
              </a:r>
            </a:p>
            <a:p>
              <a:r>
                <a:rPr lang="en-US" sz="1636">
                  <a:solidFill>
                    <a:srgbClr val="FF0000"/>
                  </a:solidFill>
                </a:rPr>
                <a:t>Radiation </a:t>
              </a:r>
              <a:r>
                <a:rPr lang="en-US" sz="1636" dirty="0">
                  <a:solidFill>
                    <a:srgbClr val="FF0000"/>
                  </a:solidFill>
                </a:rPr>
                <a:t>heat: TBD</a:t>
              </a:r>
            </a:p>
            <a:p>
              <a:r>
                <a:rPr lang="en-US" sz="1636" dirty="0">
                  <a:solidFill>
                    <a:srgbClr val="FF0000"/>
                  </a:solidFill>
                </a:rPr>
                <a:t>Radiation dose: TBD</a:t>
              </a:r>
            </a:p>
          </p:txBody>
        </p:sp>
        <p:sp>
          <p:nvSpPr>
            <p:cNvPr id="32" name="Rounded Rectangle 31">
              <a:extLst>
                <a:ext uri="{FF2B5EF4-FFF2-40B4-BE49-F238E27FC236}">
                  <a16:creationId xmlns:a16="http://schemas.microsoft.com/office/drawing/2014/main" id="{A3C874C2-8550-BF64-1AB4-5EF3E8CA076C}"/>
                </a:ext>
              </a:extLst>
            </p:cNvPr>
            <p:cNvSpPr/>
            <p:nvPr/>
          </p:nvSpPr>
          <p:spPr>
            <a:xfrm>
              <a:off x="3924548" y="3138364"/>
              <a:ext cx="426934" cy="170922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sp>
        <p:nvSpPr>
          <p:cNvPr id="37" name="TextBox 36">
            <a:extLst>
              <a:ext uri="{FF2B5EF4-FFF2-40B4-BE49-F238E27FC236}">
                <a16:creationId xmlns:a16="http://schemas.microsoft.com/office/drawing/2014/main" id="{E272A51A-E3FA-B651-7B72-80AAD31E1381}"/>
              </a:ext>
            </a:extLst>
          </p:cNvPr>
          <p:cNvSpPr txBox="1"/>
          <p:nvPr/>
        </p:nvSpPr>
        <p:spPr>
          <a:xfrm>
            <a:off x="6734172" y="3560995"/>
            <a:ext cx="508473" cy="276871"/>
          </a:xfrm>
          <a:prstGeom prst="rect">
            <a:avLst/>
          </a:prstGeom>
          <a:noFill/>
        </p:spPr>
        <p:txBody>
          <a:bodyPr wrap="none" rtlCol="0">
            <a:spAutoFit/>
          </a:bodyPr>
          <a:lstStyle/>
          <a:p>
            <a:r>
              <a:rPr lang="en-CH" sz="1199" dirty="0">
                <a:solidFill>
                  <a:schemeClr val="accent6">
                    <a:lumMod val="50000"/>
                  </a:schemeClr>
                </a:solidFill>
                <a:latin typeface="Arial" panose="020B0604020202020204" pitchFamily="34" charset="0"/>
                <a:cs typeface="Arial" panose="020B0604020202020204" pitchFamily="34" charset="0"/>
              </a:rPr>
              <a:t>RCS</a:t>
            </a:r>
          </a:p>
        </p:txBody>
      </p:sp>
      <p:grpSp>
        <p:nvGrpSpPr>
          <p:cNvPr id="57" name="Group 56">
            <a:extLst>
              <a:ext uri="{FF2B5EF4-FFF2-40B4-BE49-F238E27FC236}">
                <a16:creationId xmlns:a16="http://schemas.microsoft.com/office/drawing/2014/main" id="{541A2FA8-D117-D4CE-2CC5-9F10AE6F67A6}"/>
              </a:ext>
            </a:extLst>
          </p:cNvPr>
          <p:cNvGrpSpPr/>
          <p:nvPr/>
        </p:nvGrpSpPr>
        <p:grpSpPr>
          <a:xfrm>
            <a:off x="97483" y="809330"/>
            <a:ext cx="2480166" cy="4056905"/>
            <a:chOff x="93241" y="806846"/>
            <a:chExt cx="2482517" cy="4060752"/>
          </a:xfrm>
        </p:grpSpPr>
        <p:sp>
          <p:nvSpPr>
            <p:cNvPr id="23" name="TextBox 22">
              <a:extLst>
                <a:ext uri="{FF2B5EF4-FFF2-40B4-BE49-F238E27FC236}">
                  <a16:creationId xmlns:a16="http://schemas.microsoft.com/office/drawing/2014/main" id="{05915EDD-2AF8-1143-B6A9-83AA571C50B1}"/>
                </a:ext>
              </a:extLst>
            </p:cNvPr>
            <p:cNvSpPr txBox="1"/>
            <p:nvPr/>
          </p:nvSpPr>
          <p:spPr>
            <a:xfrm>
              <a:off x="93241" y="806846"/>
              <a:ext cx="2482517" cy="1604266"/>
            </a:xfrm>
            <a:prstGeom prst="rect">
              <a:avLst/>
            </a:prstGeom>
            <a:noFill/>
          </p:spPr>
          <p:txBody>
            <a:bodyPr wrap="none" rtlCol="0">
              <a:spAutoFit/>
            </a:bodyPr>
            <a:lstStyle/>
            <a:p>
              <a:r>
                <a:rPr lang="en-US" sz="1636" dirty="0">
                  <a:solidFill>
                    <a:srgbClr val="FF0000"/>
                  </a:solidFill>
                </a:rPr>
                <a:t>Target solenoids</a:t>
              </a:r>
            </a:p>
            <a:p>
              <a:r>
                <a:rPr lang="en-US" sz="1636" dirty="0">
                  <a:solidFill>
                    <a:srgbClr val="FF0000"/>
                  </a:solidFill>
                </a:rPr>
                <a:t>Field: 20 T… 2T</a:t>
              </a:r>
            </a:p>
            <a:p>
              <a:r>
                <a:rPr lang="en-US" sz="1636" dirty="0">
                  <a:solidFill>
                    <a:srgbClr val="FF0000"/>
                  </a:solidFill>
                </a:rPr>
                <a:t>Bore: 1200 mm</a:t>
              </a:r>
            </a:p>
            <a:p>
              <a:r>
                <a:rPr lang="en-US" sz="1636" dirty="0">
                  <a:solidFill>
                    <a:srgbClr val="FF0000"/>
                  </a:solidFill>
                </a:rPr>
                <a:t>Length: 18 m</a:t>
              </a:r>
            </a:p>
            <a:p>
              <a:r>
                <a:rPr lang="en-US" sz="1636" dirty="0">
                  <a:solidFill>
                    <a:srgbClr val="FF0000"/>
                  </a:solidFill>
                </a:rPr>
                <a:t>Radiation heat: ≈ 4.1 kW</a:t>
              </a:r>
            </a:p>
            <a:p>
              <a:r>
                <a:rPr lang="en-US" sz="1636" dirty="0">
                  <a:solidFill>
                    <a:srgbClr val="FF0000"/>
                  </a:solidFill>
                </a:rPr>
                <a:t>Radiation dose: 80 </a:t>
              </a:r>
              <a:r>
                <a:rPr lang="en-US" sz="1636" dirty="0" err="1">
                  <a:solidFill>
                    <a:srgbClr val="FF0000"/>
                  </a:solidFill>
                </a:rPr>
                <a:t>MGy</a:t>
              </a:r>
              <a:endParaRPr lang="en-US" sz="1636" dirty="0">
                <a:solidFill>
                  <a:srgbClr val="FF0000"/>
                </a:solidFill>
              </a:endParaRPr>
            </a:p>
          </p:txBody>
        </p:sp>
        <p:sp>
          <p:nvSpPr>
            <p:cNvPr id="34" name="Rounded Rectangle 33">
              <a:extLst>
                <a:ext uri="{FF2B5EF4-FFF2-40B4-BE49-F238E27FC236}">
                  <a16:creationId xmlns:a16="http://schemas.microsoft.com/office/drawing/2014/main" id="{E30D8E3E-C209-C27D-4B36-45EB06F8DF0B}"/>
                </a:ext>
              </a:extLst>
            </p:cNvPr>
            <p:cNvSpPr/>
            <p:nvPr/>
          </p:nvSpPr>
          <p:spPr>
            <a:xfrm>
              <a:off x="1127529" y="3158376"/>
              <a:ext cx="987078" cy="170922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60" name="Group 59">
            <a:extLst>
              <a:ext uri="{FF2B5EF4-FFF2-40B4-BE49-F238E27FC236}">
                <a16:creationId xmlns:a16="http://schemas.microsoft.com/office/drawing/2014/main" id="{86A02423-BFC5-0FE4-2F78-4E51C62A4E67}"/>
              </a:ext>
            </a:extLst>
          </p:cNvPr>
          <p:cNvGrpSpPr/>
          <p:nvPr/>
        </p:nvGrpSpPr>
        <p:grpSpPr>
          <a:xfrm>
            <a:off x="6252321" y="2590798"/>
            <a:ext cx="3052439" cy="3821649"/>
            <a:chOff x="6253910" y="2590001"/>
            <a:chExt cx="3055332" cy="3825272"/>
          </a:xfrm>
        </p:grpSpPr>
        <p:sp>
          <p:nvSpPr>
            <p:cNvPr id="20" name="TextBox 19">
              <a:extLst>
                <a:ext uri="{FF2B5EF4-FFF2-40B4-BE49-F238E27FC236}">
                  <a16:creationId xmlns:a16="http://schemas.microsoft.com/office/drawing/2014/main" id="{5DF9F298-CC2C-2027-AA19-8D0F19711AFB}"/>
                </a:ext>
              </a:extLst>
            </p:cNvPr>
            <p:cNvSpPr txBox="1"/>
            <p:nvPr/>
          </p:nvSpPr>
          <p:spPr>
            <a:xfrm>
              <a:off x="6253910" y="4811008"/>
              <a:ext cx="3055332" cy="1604265"/>
            </a:xfrm>
            <a:prstGeom prst="rect">
              <a:avLst/>
            </a:prstGeom>
            <a:noFill/>
          </p:spPr>
          <p:txBody>
            <a:bodyPr wrap="none" rtlCol="0">
              <a:spAutoFit/>
            </a:bodyPr>
            <a:lstStyle/>
            <a:p>
              <a:r>
                <a:rPr lang="en-US" sz="1636" dirty="0">
                  <a:solidFill>
                    <a:srgbClr val="FF0000"/>
                  </a:solidFill>
                </a:rPr>
                <a:t>Collider ring magnets</a:t>
              </a:r>
            </a:p>
            <a:p>
              <a:r>
                <a:rPr lang="en-US" sz="1636" dirty="0">
                  <a:solidFill>
                    <a:srgbClr val="FF0000"/>
                  </a:solidFill>
                </a:rPr>
                <a:t>Field: 16 T peak (IR 20 T)</a:t>
              </a:r>
            </a:p>
            <a:p>
              <a:r>
                <a:rPr lang="en-US" sz="1636" dirty="0">
                  <a:solidFill>
                    <a:srgbClr val="FF0000"/>
                  </a:solidFill>
                </a:rPr>
                <a:t>Bore: 150 mm</a:t>
              </a:r>
            </a:p>
            <a:p>
              <a:r>
                <a:rPr lang="en-US" sz="1636" dirty="0">
                  <a:solidFill>
                    <a:srgbClr val="FF0000"/>
                  </a:solidFill>
                </a:rPr>
                <a:t>Length: 10 m … 15 m (x 700)</a:t>
              </a:r>
            </a:p>
            <a:p>
              <a:r>
                <a:rPr lang="en-US" sz="1636" dirty="0">
                  <a:solidFill>
                    <a:srgbClr val="FF0000"/>
                  </a:solidFill>
                </a:rPr>
                <a:t>Radiation heat load: ≈ 5 W/m</a:t>
              </a:r>
            </a:p>
            <a:p>
              <a:r>
                <a:rPr lang="en-US" sz="1636" dirty="0">
                  <a:solidFill>
                    <a:srgbClr val="FF0000"/>
                  </a:solidFill>
                </a:rPr>
                <a:t>Radiation dose: ≈ 20…40 </a:t>
              </a:r>
              <a:r>
                <a:rPr lang="en-US" sz="1636" dirty="0" err="1">
                  <a:solidFill>
                    <a:srgbClr val="FF0000"/>
                  </a:solidFill>
                </a:rPr>
                <a:t>MGy</a:t>
              </a:r>
              <a:endParaRPr lang="en-US" sz="1636" dirty="0">
                <a:solidFill>
                  <a:srgbClr val="FF0000"/>
                </a:solidFill>
              </a:endParaRPr>
            </a:p>
          </p:txBody>
        </p:sp>
        <p:sp>
          <p:nvSpPr>
            <p:cNvPr id="36" name="Rounded Rectangle 35">
              <a:extLst>
                <a:ext uri="{FF2B5EF4-FFF2-40B4-BE49-F238E27FC236}">
                  <a16:creationId xmlns:a16="http://schemas.microsoft.com/office/drawing/2014/main" id="{C82EBF49-B544-EF82-84B3-C4A3B49D8516}"/>
                </a:ext>
              </a:extLst>
            </p:cNvPr>
            <p:cNvSpPr/>
            <p:nvPr/>
          </p:nvSpPr>
          <p:spPr>
            <a:xfrm>
              <a:off x="6711050" y="2590001"/>
              <a:ext cx="1159572" cy="1926393"/>
            </a:xfrm>
            <a:prstGeom prst="roundRect">
              <a:avLst>
                <a:gd name="adj" fmla="val 9740"/>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59" name="Group 58">
            <a:extLst>
              <a:ext uri="{FF2B5EF4-FFF2-40B4-BE49-F238E27FC236}">
                <a16:creationId xmlns:a16="http://schemas.microsoft.com/office/drawing/2014/main" id="{E6CC2F0C-E829-1469-601F-1D0D62C40569}"/>
              </a:ext>
            </a:extLst>
          </p:cNvPr>
          <p:cNvGrpSpPr/>
          <p:nvPr/>
        </p:nvGrpSpPr>
        <p:grpSpPr>
          <a:xfrm>
            <a:off x="5064329" y="548954"/>
            <a:ext cx="3029186" cy="3774830"/>
            <a:chOff x="5064796" y="546221"/>
            <a:chExt cx="3032058" cy="3778411"/>
          </a:xfrm>
        </p:grpSpPr>
        <p:sp>
          <p:nvSpPr>
            <p:cNvPr id="13" name="TextBox 12">
              <a:extLst>
                <a:ext uri="{FF2B5EF4-FFF2-40B4-BE49-F238E27FC236}">
                  <a16:creationId xmlns:a16="http://schemas.microsoft.com/office/drawing/2014/main" id="{77EE40EA-6607-4399-A520-8A3E467E785E}"/>
                </a:ext>
              </a:extLst>
            </p:cNvPr>
            <p:cNvSpPr txBox="1"/>
            <p:nvPr/>
          </p:nvSpPr>
          <p:spPr>
            <a:xfrm>
              <a:off x="5064796" y="546221"/>
              <a:ext cx="3032058" cy="1856241"/>
            </a:xfrm>
            <a:prstGeom prst="rect">
              <a:avLst/>
            </a:prstGeom>
            <a:noFill/>
          </p:spPr>
          <p:txBody>
            <a:bodyPr wrap="square" rtlCol="0">
              <a:spAutoFit/>
            </a:bodyPr>
            <a:lstStyle/>
            <a:p>
              <a:r>
                <a:rPr lang="en-US" sz="1636" dirty="0">
                  <a:solidFill>
                    <a:srgbClr val="FF0000"/>
                  </a:solidFill>
                </a:rPr>
                <a:t>Accelerator magnets</a:t>
              </a:r>
            </a:p>
            <a:p>
              <a:r>
                <a:rPr lang="en-US" sz="1636" dirty="0">
                  <a:solidFill>
                    <a:srgbClr val="FF0000"/>
                  </a:solidFill>
                </a:rPr>
                <a:t>Field: ±1.8 T (NC), &lt; 10 T (SC)</a:t>
              </a:r>
            </a:p>
            <a:p>
              <a:r>
                <a:rPr lang="en-US" sz="1636" dirty="0">
                  <a:solidFill>
                    <a:srgbClr val="FF0000"/>
                  </a:solidFill>
                </a:rPr>
                <a:t>Rate: 400 Hz (NC), SS (SC)</a:t>
              </a:r>
            </a:p>
            <a:p>
              <a:r>
                <a:rPr lang="en-US" sz="1636" dirty="0">
                  <a:solidFill>
                    <a:srgbClr val="FF0000"/>
                  </a:solidFill>
                </a:rPr>
                <a:t>Bore: 100 mm(H) x 30 mm(V)</a:t>
              </a:r>
            </a:p>
            <a:p>
              <a:r>
                <a:rPr lang="en-US" sz="1636" dirty="0">
                  <a:solidFill>
                    <a:srgbClr val="FF0000"/>
                  </a:solidFill>
                </a:rPr>
                <a:t>Length: 3 m … 5 m (x 1500)</a:t>
              </a:r>
            </a:p>
            <a:p>
              <a:r>
                <a:rPr lang="en-US" sz="1636" dirty="0">
                  <a:solidFill>
                    <a:srgbClr val="FF0000"/>
                  </a:solidFill>
                </a:rPr>
                <a:t>Radiation heat: ≈ 3 W/m</a:t>
              </a:r>
            </a:p>
            <a:p>
              <a:r>
                <a:rPr lang="en-US" sz="1636" dirty="0">
                  <a:solidFill>
                    <a:srgbClr val="FF0000"/>
                  </a:solidFill>
                </a:rPr>
                <a:t>Radiation dose: TBD</a:t>
              </a:r>
            </a:p>
          </p:txBody>
        </p:sp>
        <p:sp>
          <p:nvSpPr>
            <p:cNvPr id="33" name="Rounded Rectangle 32">
              <a:extLst>
                <a:ext uri="{FF2B5EF4-FFF2-40B4-BE49-F238E27FC236}">
                  <a16:creationId xmlns:a16="http://schemas.microsoft.com/office/drawing/2014/main" id="{8B586E80-5FD6-105B-CC02-9D4805F1E393}"/>
                </a:ext>
              </a:extLst>
            </p:cNvPr>
            <p:cNvSpPr/>
            <p:nvPr/>
          </p:nvSpPr>
          <p:spPr>
            <a:xfrm>
              <a:off x="5204646" y="2965204"/>
              <a:ext cx="1366176" cy="1359428"/>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grpSp>
        <p:nvGrpSpPr>
          <p:cNvPr id="3" name="Group 2">
            <a:extLst>
              <a:ext uri="{FF2B5EF4-FFF2-40B4-BE49-F238E27FC236}">
                <a16:creationId xmlns:a16="http://schemas.microsoft.com/office/drawing/2014/main" id="{D6117F03-DCF3-5097-CA6D-E855B611E140}"/>
              </a:ext>
            </a:extLst>
          </p:cNvPr>
          <p:cNvGrpSpPr/>
          <p:nvPr/>
        </p:nvGrpSpPr>
        <p:grpSpPr>
          <a:xfrm>
            <a:off x="2151991" y="824573"/>
            <a:ext cx="3130848" cy="4013631"/>
            <a:chOff x="3110799" y="580559"/>
            <a:chExt cx="3133811" cy="4017435"/>
          </a:xfrm>
        </p:grpSpPr>
        <p:sp>
          <p:nvSpPr>
            <p:cNvPr id="6" name="TextBox 5">
              <a:extLst>
                <a:ext uri="{FF2B5EF4-FFF2-40B4-BE49-F238E27FC236}">
                  <a16:creationId xmlns:a16="http://schemas.microsoft.com/office/drawing/2014/main" id="{7E9B7E43-D0C6-2F1F-5F46-66E6081E59AA}"/>
                </a:ext>
              </a:extLst>
            </p:cNvPr>
            <p:cNvSpPr txBox="1"/>
            <p:nvPr/>
          </p:nvSpPr>
          <p:spPr>
            <a:xfrm>
              <a:off x="3715564" y="580559"/>
              <a:ext cx="2529046" cy="1604265"/>
            </a:xfrm>
            <a:prstGeom prst="rect">
              <a:avLst/>
            </a:prstGeom>
            <a:noFill/>
          </p:spPr>
          <p:txBody>
            <a:bodyPr wrap="none" rtlCol="0">
              <a:spAutoFit/>
            </a:bodyPr>
            <a:lstStyle/>
            <a:p>
              <a:r>
                <a:rPr lang="en-US" sz="1636" dirty="0">
                  <a:solidFill>
                    <a:srgbClr val="FF0000"/>
                  </a:solidFill>
                </a:rPr>
                <a:t>6D Cooling solenoids</a:t>
              </a:r>
            </a:p>
            <a:p>
              <a:r>
                <a:rPr lang="en-US" sz="1636" dirty="0">
                  <a:solidFill>
                    <a:srgbClr val="FF0000"/>
                  </a:solidFill>
                </a:rPr>
                <a:t>Field: 4 T … 19 T </a:t>
              </a:r>
            </a:p>
            <a:p>
              <a:r>
                <a:rPr lang="en-US" sz="1636" dirty="0">
                  <a:solidFill>
                    <a:srgbClr val="FF0000"/>
                  </a:solidFill>
                </a:rPr>
                <a:t>Bore: 90 mm … 600 mm </a:t>
              </a:r>
            </a:p>
            <a:p>
              <a:r>
                <a:rPr lang="en-US" sz="1636" dirty="0">
                  <a:solidFill>
                    <a:srgbClr val="FF0000"/>
                  </a:solidFill>
                </a:rPr>
                <a:t>Length: 1 km (x 2)</a:t>
              </a:r>
            </a:p>
            <a:p>
              <a:r>
                <a:rPr lang="en-US" sz="1636" dirty="0">
                  <a:solidFill>
                    <a:srgbClr val="FF0000"/>
                  </a:solidFill>
                </a:rPr>
                <a:t>Radiation heat: TBD</a:t>
              </a:r>
            </a:p>
            <a:p>
              <a:r>
                <a:rPr lang="en-US" sz="1636" dirty="0">
                  <a:solidFill>
                    <a:srgbClr val="FF0000"/>
                  </a:solidFill>
                </a:rPr>
                <a:t>Radiation dose: TBD</a:t>
              </a:r>
            </a:p>
          </p:txBody>
        </p:sp>
        <p:sp>
          <p:nvSpPr>
            <p:cNvPr id="7" name="Rounded Rectangle 6">
              <a:extLst>
                <a:ext uri="{FF2B5EF4-FFF2-40B4-BE49-F238E27FC236}">
                  <a16:creationId xmlns:a16="http://schemas.microsoft.com/office/drawing/2014/main" id="{1DF2FB7B-C49A-CA4B-1D60-40B53EE561AC}"/>
                </a:ext>
              </a:extLst>
            </p:cNvPr>
            <p:cNvSpPr/>
            <p:nvPr/>
          </p:nvSpPr>
          <p:spPr>
            <a:xfrm>
              <a:off x="3110799" y="2398861"/>
              <a:ext cx="1728983" cy="2199133"/>
            </a:xfrm>
            <a:prstGeom prst="roundRect">
              <a:avLst>
                <a:gd name="adj" fmla="val 8417"/>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5"/>
            </a:p>
          </p:txBody>
        </p:sp>
      </p:grpSp>
      <p:sp>
        <p:nvSpPr>
          <p:cNvPr id="8" name="Slide Number Placeholder 9">
            <a:extLst>
              <a:ext uri="{FF2B5EF4-FFF2-40B4-BE49-F238E27FC236}">
                <a16:creationId xmlns:a16="http://schemas.microsoft.com/office/drawing/2014/main" id="{39575886-9A87-882E-9BBF-AC5CE101430A}"/>
              </a:ext>
            </a:extLst>
          </p:cNvPr>
          <p:cNvSpPr>
            <a:spLocks noGrp="1"/>
          </p:cNvSpPr>
          <p:nvPr>
            <p:ph type="sldNum" sz="quarter" idx="12"/>
          </p:nvPr>
        </p:nvSpPr>
        <p:spPr>
          <a:xfrm>
            <a:off x="8764859" y="7219015"/>
            <a:ext cx="446616" cy="282893"/>
          </a:xfrm>
          <a:prstGeom prst="rect">
            <a:avLst/>
          </a:prstGeom>
        </p:spPr>
        <p:txBody>
          <a:bodyPr vert="horz" lIns="100381" tIns="50191" rIns="100381" bIns="50191" rtlCol="0" anchor="ctr"/>
          <a:lstStyle>
            <a:defPPr>
              <a:defRPr lang="en-US"/>
            </a:defPPr>
            <a:lvl1pPr marL="0" algn="r" defTabSz="501915" rtl="0" eaLnBrk="1" latinLnBrk="0" hangingPunct="1">
              <a:defRPr sz="1300" kern="1200">
                <a:solidFill>
                  <a:schemeClr val="bg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fld id="{3478A56A-6164-B14D-A8F7-980D09C4DD92}" type="slidenum">
              <a:rPr lang="en-US" smtClean="0"/>
              <a:pPr/>
              <a:t>24</a:t>
            </a:fld>
            <a:endParaRPr lang="en-US"/>
          </a:p>
        </p:txBody>
      </p:sp>
    </p:spTree>
    <p:extLst>
      <p:ext uri="{BB962C8B-B14F-4D97-AF65-F5344CB8AC3E}">
        <p14:creationId xmlns:p14="http://schemas.microsoft.com/office/powerpoint/2010/main" val="2570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Chart&#10;&#10;Description automatically generated">
            <a:extLst>
              <a:ext uri="{FF2B5EF4-FFF2-40B4-BE49-F238E27FC236}">
                <a16:creationId xmlns:a16="http://schemas.microsoft.com/office/drawing/2014/main" id="{F865BC90-AF3D-1B4D-0DCF-1C79DA50B97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3239" y="1334129"/>
            <a:ext cx="4216828" cy="3436364"/>
          </a:xfrm>
          <a:prstGeom prst="rect">
            <a:avLst/>
          </a:prstGeom>
        </p:spPr>
      </p:pic>
      <p:pic>
        <p:nvPicPr>
          <p:cNvPr id="6" name="Picture 5" descr="Chart, histogram&#10;&#10;Description automatically generated">
            <a:extLst>
              <a:ext uri="{FF2B5EF4-FFF2-40B4-BE49-F238E27FC236}">
                <a16:creationId xmlns:a16="http://schemas.microsoft.com/office/drawing/2014/main" id="{890668B8-0BFF-9DA6-D270-6AAD55594DA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9375" y="1327950"/>
            <a:ext cx="4248000" cy="3468230"/>
          </a:xfrm>
          <a:prstGeom prst="rect">
            <a:avLst/>
          </a:prstGeom>
        </p:spPr>
      </p:pic>
      <p:sp>
        <p:nvSpPr>
          <p:cNvPr id="2" name="Title 1"/>
          <p:cNvSpPr>
            <a:spLocks noGrp="1"/>
          </p:cNvSpPr>
          <p:nvPr>
            <p:ph type="title"/>
          </p:nvPr>
        </p:nvSpPr>
        <p:spPr>
          <a:xfrm>
            <a:off x="456051" y="36083"/>
            <a:ext cx="8226854" cy="940443"/>
          </a:xfrm>
        </p:spPr>
        <p:txBody>
          <a:bodyPr>
            <a:normAutofit/>
          </a:bodyPr>
          <a:lstStyle/>
          <a:p>
            <a:r>
              <a:rPr lang="en-US" dirty="0"/>
              <a:t>Collider magnets limits (Nb</a:t>
            </a:r>
            <a:r>
              <a:rPr lang="en-US" baseline="-25000" dirty="0"/>
              <a:t>3</a:t>
            </a:r>
            <a:r>
              <a:rPr lang="en-US" dirty="0"/>
              <a:t>Sn)</a:t>
            </a:r>
          </a:p>
        </p:txBody>
      </p:sp>
      <p:sp>
        <p:nvSpPr>
          <p:cNvPr id="52" name="Content Placeholder 51">
            <a:extLst>
              <a:ext uri="{FF2B5EF4-FFF2-40B4-BE49-F238E27FC236}">
                <a16:creationId xmlns:a16="http://schemas.microsoft.com/office/drawing/2014/main" id="{7246CC2A-A158-2E23-8926-39C078A56E96}"/>
              </a:ext>
            </a:extLst>
          </p:cNvPr>
          <p:cNvSpPr>
            <a:spLocks noGrp="1"/>
          </p:cNvSpPr>
          <p:nvPr>
            <p:ph idx="1"/>
          </p:nvPr>
        </p:nvSpPr>
        <p:spPr>
          <a:xfrm>
            <a:off x="461098" y="4770494"/>
            <a:ext cx="8221807" cy="1442102"/>
          </a:xfrm>
        </p:spPr>
        <p:txBody>
          <a:bodyPr>
            <a:normAutofit fontScale="62500" lnSpcReduction="20000"/>
          </a:bodyPr>
          <a:lstStyle/>
          <a:p>
            <a:r>
              <a:rPr lang="en-US" dirty="0"/>
              <a:t>W</a:t>
            </a:r>
            <a:r>
              <a:rPr lang="en-CH" dirty="0"/>
              <a:t>ork in progress to provide analytical expression for the magnet design limits (including protection and cost)</a:t>
            </a:r>
          </a:p>
          <a:p>
            <a:pPr lvl="1"/>
            <a:r>
              <a:rPr lang="en-US" dirty="0"/>
              <a:t>M</a:t>
            </a:r>
            <a:r>
              <a:rPr lang="en-CH" dirty="0"/>
              <a:t>aximum field and gradient vs. magnet aperture in LTS and HTS</a:t>
            </a:r>
          </a:p>
          <a:p>
            <a:pPr lvl="1"/>
            <a:r>
              <a:rPr lang="en-US" dirty="0"/>
              <a:t>C</a:t>
            </a:r>
            <a:r>
              <a:rPr lang="en-CH" dirty="0"/>
              <a:t>ombined function limits B+G and B/G</a:t>
            </a:r>
          </a:p>
          <a:p>
            <a:r>
              <a:rPr lang="en-US" b="1" dirty="0">
                <a:solidFill>
                  <a:srgbClr val="FF0000"/>
                </a:solidFill>
              </a:rPr>
              <a:t>P</a:t>
            </a:r>
            <a:r>
              <a:rPr lang="en-CH" b="1" dirty="0">
                <a:solidFill>
                  <a:srgbClr val="FF0000"/>
                </a:solidFill>
              </a:rPr>
              <a:t>roposal: take provisionally 9 T for NbTi and 14 T for Nb</a:t>
            </a:r>
            <a:r>
              <a:rPr lang="en-CH" b="1" baseline="-25000" dirty="0">
                <a:solidFill>
                  <a:srgbClr val="FF0000"/>
                </a:solidFill>
              </a:rPr>
              <a:t>3</a:t>
            </a:r>
            <a:r>
              <a:rPr lang="en-CH" b="1" dirty="0">
                <a:solidFill>
                  <a:srgbClr val="FF0000"/>
                </a:solidFill>
              </a:rPr>
              <a:t>Sn</a:t>
            </a:r>
          </a:p>
        </p:txBody>
      </p:sp>
      <p:sp>
        <p:nvSpPr>
          <p:cNvPr id="36" name="Slide Number Placeholder 9">
            <a:extLst>
              <a:ext uri="{FF2B5EF4-FFF2-40B4-BE49-F238E27FC236}">
                <a16:creationId xmlns:a16="http://schemas.microsoft.com/office/drawing/2014/main" id="{9D0494C1-546A-C54A-A107-4CB70D3CFEB0}"/>
              </a:ext>
            </a:extLst>
          </p:cNvPr>
          <p:cNvSpPr>
            <a:spLocks noGrp="1"/>
          </p:cNvSpPr>
          <p:nvPr>
            <p:ph type="sldNum" sz="quarter" idx="12"/>
          </p:nvPr>
        </p:nvSpPr>
        <p:spPr>
          <a:xfrm>
            <a:off x="8764859" y="7219015"/>
            <a:ext cx="446616" cy="282893"/>
          </a:xfrm>
          <a:prstGeom prst="rect">
            <a:avLst/>
          </a:prstGeom>
        </p:spPr>
        <p:txBody>
          <a:bodyPr vert="horz" lIns="100381" tIns="50191" rIns="100381" bIns="50191" rtlCol="0" anchor="ctr"/>
          <a:lstStyle>
            <a:defPPr>
              <a:defRPr lang="en-US"/>
            </a:defPPr>
            <a:lvl1pPr marL="0" algn="r" defTabSz="501915" rtl="0" eaLnBrk="1" latinLnBrk="0" hangingPunct="1">
              <a:defRPr sz="1300" kern="1200">
                <a:solidFill>
                  <a:schemeClr val="bg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fld id="{3478A56A-6164-B14D-A8F7-980D09C4DD92}" type="slidenum">
              <a:rPr lang="en-US" smtClean="0"/>
              <a:pPr/>
              <a:t>25</a:t>
            </a:fld>
            <a:endParaRPr lang="en-US"/>
          </a:p>
        </p:txBody>
      </p:sp>
      <p:sp>
        <p:nvSpPr>
          <p:cNvPr id="16" name="TextBox 15">
            <a:extLst>
              <a:ext uri="{FF2B5EF4-FFF2-40B4-BE49-F238E27FC236}">
                <a16:creationId xmlns:a16="http://schemas.microsoft.com/office/drawing/2014/main" id="{C2E56CC0-C365-6F1C-1DC6-721042063CEF}"/>
              </a:ext>
            </a:extLst>
          </p:cNvPr>
          <p:cNvSpPr txBox="1"/>
          <p:nvPr/>
        </p:nvSpPr>
        <p:spPr>
          <a:xfrm rot="16200000">
            <a:off x="3059726" y="736051"/>
            <a:ext cx="895835" cy="595804"/>
          </a:xfrm>
          <a:prstGeom prst="rect">
            <a:avLst/>
          </a:prstGeom>
          <a:noFill/>
        </p:spPr>
        <p:txBody>
          <a:bodyPr wrap="square" rtlCol="0">
            <a:spAutoFit/>
          </a:bodyPr>
          <a:lstStyle/>
          <a:p>
            <a:r>
              <a:rPr lang="en-US" sz="1636" dirty="0">
                <a:solidFill>
                  <a:srgbClr val="FF0000"/>
                </a:solidFill>
              </a:rPr>
              <a:t>Margin limit</a:t>
            </a:r>
            <a:endParaRPr lang="en-CH" sz="1636" dirty="0">
              <a:solidFill>
                <a:srgbClr val="FF0000"/>
              </a:solidFill>
            </a:endParaRPr>
          </a:p>
        </p:txBody>
      </p:sp>
      <p:sp>
        <p:nvSpPr>
          <p:cNvPr id="43" name="Freeform 42">
            <a:extLst>
              <a:ext uri="{FF2B5EF4-FFF2-40B4-BE49-F238E27FC236}">
                <a16:creationId xmlns:a16="http://schemas.microsoft.com/office/drawing/2014/main" id="{90F1692A-3B11-3D86-F324-66F88D56EFFD}"/>
              </a:ext>
            </a:extLst>
          </p:cNvPr>
          <p:cNvSpPr/>
          <p:nvPr/>
        </p:nvSpPr>
        <p:spPr>
          <a:xfrm>
            <a:off x="1618894" y="1438235"/>
            <a:ext cx="2742120" cy="2375065"/>
          </a:xfrm>
          <a:custGeom>
            <a:avLst/>
            <a:gdLst>
              <a:gd name="connsiteX0" fmla="*/ 178130 w 3016332"/>
              <a:gd name="connsiteY0" fmla="*/ 771896 h 2612572"/>
              <a:gd name="connsiteX1" fmla="*/ 344384 w 3016332"/>
              <a:gd name="connsiteY1" fmla="*/ 1235034 h 2612572"/>
              <a:gd name="connsiteX2" fmla="*/ 522514 w 3016332"/>
              <a:gd name="connsiteY2" fmla="*/ 1531917 h 2612572"/>
              <a:gd name="connsiteX3" fmla="*/ 712519 w 3016332"/>
              <a:gd name="connsiteY3" fmla="*/ 1805049 h 2612572"/>
              <a:gd name="connsiteX4" fmla="*/ 1104405 w 3016332"/>
              <a:gd name="connsiteY4" fmla="*/ 2090057 h 2612572"/>
              <a:gd name="connsiteX5" fmla="*/ 1579418 w 3016332"/>
              <a:gd name="connsiteY5" fmla="*/ 2303813 h 2612572"/>
              <a:gd name="connsiteX6" fmla="*/ 1995054 w 3016332"/>
              <a:gd name="connsiteY6" fmla="*/ 2422566 h 2612572"/>
              <a:gd name="connsiteX7" fmla="*/ 2327564 w 3016332"/>
              <a:gd name="connsiteY7" fmla="*/ 2505694 h 2612572"/>
              <a:gd name="connsiteX8" fmla="*/ 2885704 w 3016332"/>
              <a:gd name="connsiteY8" fmla="*/ 2600696 h 2612572"/>
              <a:gd name="connsiteX9" fmla="*/ 3016332 w 3016332"/>
              <a:gd name="connsiteY9" fmla="*/ 2612572 h 2612572"/>
              <a:gd name="connsiteX10" fmla="*/ 3004457 w 3016332"/>
              <a:gd name="connsiteY10" fmla="*/ 0 h 2612572"/>
              <a:gd name="connsiteX11" fmla="*/ 0 w 3016332"/>
              <a:gd name="connsiteY11" fmla="*/ 11875 h 2612572"/>
              <a:gd name="connsiteX12" fmla="*/ 118753 w 3016332"/>
              <a:gd name="connsiteY12" fmla="*/ 498764 h 2612572"/>
              <a:gd name="connsiteX13" fmla="*/ 178130 w 3016332"/>
              <a:gd name="connsiteY13" fmla="*/ 771896 h 261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16332" h="2612572">
                <a:moveTo>
                  <a:pt x="178130" y="771896"/>
                </a:moveTo>
                <a:lnTo>
                  <a:pt x="344384" y="1235034"/>
                </a:lnTo>
                <a:lnTo>
                  <a:pt x="522514" y="1531917"/>
                </a:lnTo>
                <a:lnTo>
                  <a:pt x="712519" y="1805049"/>
                </a:lnTo>
                <a:lnTo>
                  <a:pt x="1104405" y="2090057"/>
                </a:lnTo>
                <a:lnTo>
                  <a:pt x="1579418" y="2303813"/>
                </a:lnTo>
                <a:lnTo>
                  <a:pt x="1995054" y="2422566"/>
                </a:lnTo>
                <a:lnTo>
                  <a:pt x="2327564" y="2505694"/>
                </a:lnTo>
                <a:lnTo>
                  <a:pt x="2885704" y="2600696"/>
                </a:lnTo>
                <a:lnTo>
                  <a:pt x="3016332" y="2612572"/>
                </a:lnTo>
                <a:cubicBezTo>
                  <a:pt x="3012374" y="1741715"/>
                  <a:pt x="3008415" y="870857"/>
                  <a:pt x="3004457" y="0"/>
                </a:cubicBezTo>
                <a:lnTo>
                  <a:pt x="0" y="11875"/>
                </a:lnTo>
                <a:lnTo>
                  <a:pt x="118753" y="498764"/>
                </a:lnTo>
                <a:lnTo>
                  <a:pt x="178130" y="771896"/>
                </a:lnTo>
                <a:close/>
              </a:path>
            </a:pathLst>
          </a:cu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dirty="0"/>
          </a:p>
        </p:txBody>
      </p:sp>
      <p:sp>
        <p:nvSpPr>
          <p:cNvPr id="44" name="Rectangle 43">
            <a:extLst>
              <a:ext uri="{FF2B5EF4-FFF2-40B4-BE49-F238E27FC236}">
                <a16:creationId xmlns:a16="http://schemas.microsoft.com/office/drawing/2014/main" id="{CE7974D1-8D2D-96FE-A5D0-D9BA2822B317}"/>
              </a:ext>
            </a:extLst>
          </p:cNvPr>
          <p:cNvSpPr/>
          <p:nvPr/>
        </p:nvSpPr>
        <p:spPr>
          <a:xfrm>
            <a:off x="3381519" y="1453489"/>
            <a:ext cx="979495" cy="2755655"/>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sp>
        <p:nvSpPr>
          <p:cNvPr id="30" name="TextBox 29">
            <a:extLst>
              <a:ext uri="{FF2B5EF4-FFF2-40B4-BE49-F238E27FC236}">
                <a16:creationId xmlns:a16="http://schemas.microsoft.com/office/drawing/2014/main" id="{3A2A10DF-6A22-41DF-7CC4-2BDBCACD7966}"/>
              </a:ext>
            </a:extLst>
          </p:cNvPr>
          <p:cNvSpPr txBox="1"/>
          <p:nvPr/>
        </p:nvSpPr>
        <p:spPr>
          <a:xfrm rot="16200000">
            <a:off x="1111565" y="750492"/>
            <a:ext cx="813482" cy="595804"/>
          </a:xfrm>
          <a:prstGeom prst="rect">
            <a:avLst/>
          </a:prstGeom>
          <a:noFill/>
        </p:spPr>
        <p:txBody>
          <a:bodyPr wrap="square" rtlCol="0">
            <a:spAutoFit/>
          </a:bodyPr>
          <a:lstStyle/>
          <a:p>
            <a:r>
              <a:rPr lang="en-US" sz="1636" dirty="0">
                <a:solidFill>
                  <a:srgbClr val="FF0000"/>
                </a:solidFill>
              </a:rPr>
              <a:t>Stress </a:t>
            </a:r>
            <a:r>
              <a:rPr lang="en-CH" sz="1636" dirty="0">
                <a:solidFill>
                  <a:srgbClr val="FF0000"/>
                </a:solidFill>
              </a:rPr>
              <a:t>limit</a:t>
            </a:r>
          </a:p>
        </p:txBody>
      </p:sp>
      <p:sp>
        <p:nvSpPr>
          <p:cNvPr id="31" name="TextBox 30">
            <a:extLst>
              <a:ext uri="{FF2B5EF4-FFF2-40B4-BE49-F238E27FC236}">
                <a16:creationId xmlns:a16="http://schemas.microsoft.com/office/drawing/2014/main" id="{32E9300C-5709-9C5A-FFAC-E16EDA4BF34B}"/>
              </a:ext>
            </a:extLst>
          </p:cNvPr>
          <p:cNvSpPr txBox="1"/>
          <p:nvPr/>
        </p:nvSpPr>
        <p:spPr>
          <a:xfrm>
            <a:off x="3435394" y="1569185"/>
            <a:ext cx="885179" cy="344069"/>
          </a:xfrm>
          <a:prstGeom prst="rect">
            <a:avLst/>
          </a:prstGeom>
          <a:noFill/>
        </p:spPr>
        <p:txBody>
          <a:bodyPr wrap="none" rtlCol="0">
            <a:spAutoFit/>
          </a:bodyPr>
          <a:lstStyle/>
          <a:p>
            <a:r>
              <a:rPr lang="en-CH" sz="1636" dirty="0"/>
              <a:t>Dipoles</a:t>
            </a:r>
          </a:p>
        </p:txBody>
      </p:sp>
      <p:sp>
        <p:nvSpPr>
          <p:cNvPr id="46" name="Freeform 45">
            <a:extLst>
              <a:ext uri="{FF2B5EF4-FFF2-40B4-BE49-F238E27FC236}">
                <a16:creationId xmlns:a16="http://schemas.microsoft.com/office/drawing/2014/main" id="{76ED17EB-107A-EAEC-44D7-3B8907E6AADF}"/>
              </a:ext>
            </a:extLst>
          </p:cNvPr>
          <p:cNvSpPr/>
          <p:nvPr/>
        </p:nvSpPr>
        <p:spPr>
          <a:xfrm>
            <a:off x="5890413" y="1447234"/>
            <a:ext cx="2867471" cy="1876661"/>
          </a:xfrm>
          <a:custGeom>
            <a:avLst/>
            <a:gdLst>
              <a:gd name="connsiteX0" fmla="*/ 0 w 3154218"/>
              <a:gd name="connsiteY0" fmla="*/ 0 h 2064327"/>
              <a:gd name="connsiteX1" fmla="*/ 120073 w 3154218"/>
              <a:gd name="connsiteY1" fmla="*/ 406400 h 2064327"/>
              <a:gd name="connsiteX2" fmla="*/ 244764 w 3154218"/>
              <a:gd name="connsiteY2" fmla="*/ 706582 h 2064327"/>
              <a:gd name="connsiteX3" fmla="*/ 471054 w 3154218"/>
              <a:gd name="connsiteY3" fmla="*/ 1029854 h 2064327"/>
              <a:gd name="connsiteX4" fmla="*/ 637309 w 3154218"/>
              <a:gd name="connsiteY4" fmla="*/ 1205345 h 2064327"/>
              <a:gd name="connsiteX5" fmla="*/ 1002145 w 3154218"/>
              <a:gd name="connsiteY5" fmla="*/ 1473200 h 2064327"/>
              <a:gd name="connsiteX6" fmla="*/ 1510145 w 3154218"/>
              <a:gd name="connsiteY6" fmla="*/ 1704109 h 2064327"/>
              <a:gd name="connsiteX7" fmla="*/ 2036618 w 3154218"/>
              <a:gd name="connsiteY7" fmla="*/ 1856509 h 2064327"/>
              <a:gd name="connsiteX8" fmla="*/ 2655454 w 3154218"/>
              <a:gd name="connsiteY8" fmla="*/ 1995054 h 2064327"/>
              <a:gd name="connsiteX9" fmla="*/ 3154218 w 3154218"/>
              <a:gd name="connsiteY9" fmla="*/ 2064327 h 2064327"/>
              <a:gd name="connsiteX10" fmla="*/ 3140364 w 3154218"/>
              <a:gd name="connsiteY10" fmla="*/ 0 h 2064327"/>
              <a:gd name="connsiteX11" fmla="*/ 0 w 3154218"/>
              <a:gd name="connsiteY11" fmla="*/ 0 h 206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218" h="2064327">
                <a:moveTo>
                  <a:pt x="0" y="0"/>
                </a:moveTo>
                <a:lnTo>
                  <a:pt x="120073" y="406400"/>
                </a:lnTo>
                <a:lnTo>
                  <a:pt x="244764" y="706582"/>
                </a:lnTo>
                <a:lnTo>
                  <a:pt x="471054" y="1029854"/>
                </a:lnTo>
                <a:lnTo>
                  <a:pt x="637309" y="1205345"/>
                </a:lnTo>
                <a:lnTo>
                  <a:pt x="1002145" y="1473200"/>
                </a:lnTo>
                <a:lnTo>
                  <a:pt x="1510145" y="1704109"/>
                </a:lnTo>
                <a:lnTo>
                  <a:pt x="2036618" y="1856509"/>
                </a:lnTo>
                <a:lnTo>
                  <a:pt x="2655454" y="1995054"/>
                </a:lnTo>
                <a:lnTo>
                  <a:pt x="3154218" y="2064327"/>
                </a:lnTo>
                <a:lnTo>
                  <a:pt x="3140364" y="0"/>
                </a:lnTo>
                <a:lnTo>
                  <a:pt x="0" y="0"/>
                </a:lnTo>
                <a:close/>
              </a:path>
            </a:pathLst>
          </a:cu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sp>
        <p:nvSpPr>
          <p:cNvPr id="47" name="Freeform 46">
            <a:extLst>
              <a:ext uri="{FF2B5EF4-FFF2-40B4-BE49-F238E27FC236}">
                <a16:creationId xmlns:a16="http://schemas.microsoft.com/office/drawing/2014/main" id="{A682044F-6615-D32C-4289-EF879FD4BD69}"/>
              </a:ext>
            </a:extLst>
          </p:cNvPr>
          <p:cNvSpPr/>
          <p:nvPr/>
        </p:nvSpPr>
        <p:spPr>
          <a:xfrm>
            <a:off x="6314445" y="1447234"/>
            <a:ext cx="2430844" cy="2405653"/>
          </a:xfrm>
          <a:custGeom>
            <a:avLst/>
            <a:gdLst>
              <a:gd name="connsiteX0" fmla="*/ 0 w 2673928"/>
              <a:gd name="connsiteY0" fmla="*/ 0 h 2646218"/>
              <a:gd name="connsiteX1" fmla="*/ 175491 w 2673928"/>
              <a:gd name="connsiteY1" fmla="*/ 614218 h 2646218"/>
              <a:gd name="connsiteX2" fmla="*/ 392546 w 2673928"/>
              <a:gd name="connsiteY2" fmla="*/ 1140691 h 2646218"/>
              <a:gd name="connsiteX3" fmla="*/ 614218 w 2673928"/>
              <a:gd name="connsiteY3" fmla="*/ 1487054 h 2646218"/>
              <a:gd name="connsiteX4" fmla="*/ 909782 w 2673928"/>
              <a:gd name="connsiteY4" fmla="*/ 1842654 h 2646218"/>
              <a:gd name="connsiteX5" fmla="*/ 1089891 w 2673928"/>
              <a:gd name="connsiteY5" fmla="*/ 1990436 h 2646218"/>
              <a:gd name="connsiteX6" fmla="*/ 1482437 w 2673928"/>
              <a:gd name="connsiteY6" fmla="*/ 2244436 h 2646218"/>
              <a:gd name="connsiteX7" fmla="*/ 2027382 w 2673928"/>
              <a:gd name="connsiteY7" fmla="*/ 2470727 h 2646218"/>
              <a:gd name="connsiteX8" fmla="*/ 2503055 w 2673928"/>
              <a:gd name="connsiteY8" fmla="*/ 2613891 h 2646218"/>
              <a:gd name="connsiteX9" fmla="*/ 2673928 w 2673928"/>
              <a:gd name="connsiteY9" fmla="*/ 2646218 h 2646218"/>
              <a:gd name="connsiteX10" fmla="*/ 2669309 w 2673928"/>
              <a:gd name="connsiteY10" fmla="*/ 9236 h 2646218"/>
              <a:gd name="connsiteX11" fmla="*/ 0 w 2673928"/>
              <a:gd name="connsiteY11" fmla="*/ 0 h 264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3928" h="2646218">
                <a:moveTo>
                  <a:pt x="0" y="0"/>
                </a:moveTo>
                <a:lnTo>
                  <a:pt x="175491" y="614218"/>
                </a:lnTo>
                <a:lnTo>
                  <a:pt x="392546" y="1140691"/>
                </a:lnTo>
                <a:lnTo>
                  <a:pt x="614218" y="1487054"/>
                </a:lnTo>
                <a:lnTo>
                  <a:pt x="909782" y="1842654"/>
                </a:lnTo>
                <a:lnTo>
                  <a:pt x="1089891" y="1990436"/>
                </a:lnTo>
                <a:lnTo>
                  <a:pt x="1482437" y="2244436"/>
                </a:lnTo>
                <a:lnTo>
                  <a:pt x="2027382" y="2470727"/>
                </a:lnTo>
                <a:lnTo>
                  <a:pt x="2503055" y="2613891"/>
                </a:lnTo>
                <a:lnTo>
                  <a:pt x="2673928" y="2646218"/>
                </a:lnTo>
                <a:cubicBezTo>
                  <a:pt x="2672388" y="1767224"/>
                  <a:pt x="2670849" y="888230"/>
                  <a:pt x="2669309" y="9236"/>
                </a:cubicBezTo>
                <a:lnTo>
                  <a:pt x="0" y="0"/>
                </a:lnTo>
                <a:close/>
              </a:path>
            </a:pathLst>
          </a:cu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sp>
        <p:nvSpPr>
          <p:cNvPr id="49" name="TextBox 48">
            <a:extLst>
              <a:ext uri="{FF2B5EF4-FFF2-40B4-BE49-F238E27FC236}">
                <a16:creationId xmlns:a16="http://schemas.microsoft.com/office/drawing/2014/main" id="{8013387A-2992-CC84-2CCA-5424D2A511FF}"/>
              </a:ext>
            </a:extLst>
          </p:cNvPr>
          <p:cNvSpPr txBox="1"/>
          <p:nvPr/>
        </p:nvSpPr>
        <p:spPr>
          <a:xfrm>
            <a:off x="7095714" y="1569185"/>
            <a:ext cx="1388522" cy="344069"/>
          </a:xfrm>
          <a:prstGeom prst="rect">
            <a:avLst/>
          </a:prstGeom>
          <a:noFill/>
        </p:spPr>
        <p:txBody>
          <a:bodyPr wrap="none" rtlCol="0">
            <a:spAutoFit/>
          </a:bodyPr>
          <a:lstStyle/>
          <a:p>
            <a:pPr algn="r"/>
            <a:r>
              <a:rPr lang="en-CH" sz="1636" dirty="0"/>
              <a:t>Quadrupoles</a:t>
            </a:r>
          </a:p>
        </p:txBody>
      </p:sp>
      <p:cxnSp>
        <p:nvCxnSpPr>
          <p:cNvPr id="54" name="Straight Connector 53">
            <a:extLst>
              <a:ext uri="{FF2B5EF4-FFF2-40B4-BE49-F238E27FC236}">
                <a16:creationId xmlns:a16="http://schemas.microsoft.com/office/drawing/2014/main" id="{0DEF0611-7C90-F923-188F-CB850E461870}"/>
              </a:ext>
            </a:extLst>
          </p:cNvPr>
          <p:cNvCxnSpPr>
            <a:cxnSpLocks/>
          </p:cNvCxnSpPr>
          <p:nvPr/>
        </p:nvCxnSpPr>
        <p:spPr>
          <a:xfrm>
            <a:off x="3393874" y="1447234"/>
            <a:ext cx="0" cy="2761910"/>
          </a:xfrm>
          <a:prstGeom prst="line">
            <a:avLst/>
          </a:prstGeom>
          <a:ln w="12700">
            <a:solidFill>
              <a:srgbClr val="FF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7" name="Freeform 56">
            <a:extLst>
              <a:ext uri="{FF2B5EF4-FFF2-40B4-BE49-F238E27FC236}">
                <a16:creationId xmlns:a16="http://schemas.microsoft.com/office/drawing/2014/main" id="{28D601F4-F2D6-27BF-C671-A07E7C380E0D}"/>
              </a:ext>
            </a:extLst>
          </p:cNvPr>
          <p:cNvSpPr/>
          <p:nvPr/>
        </p:nvSpPr>
        <p:spPr>
          <a:xfrm>
            <a:off x="1612897" y="1435839"/>
            <a:ext cx="2742121" cy="2385861"/>
          </a:xfrm>
          <a:custGeom>
            <a:avLst/>
            <a:gdLst>
              <a:gd name="connsiteX0" fmla="*/ 0 w 3016333"/>
              <a:gd name="connsiteY0" fmla="*/ 0 h 2624447"/>
              <a:gd name="connsiteX1" fmla="*/ 166255 w 3016333"/>
              <a:gd name="connsiteY1" fmla="*/ 700644 h 2624447"/>
              <a:gd name="connsiteX2" fmla="*/ 368135 w 3016333"/>
              <a:gd name="connsiteY2" fmla="*/ 1270659 h 2624447"/>
              <a:gd name="connsiteX3" fmla="*/ 665019 w 3016333"/>
              <a:gd name="connsiteY3" fmla="*/ 1710047 h 2624447"/>
              <a:gd name="connsiteX4" fmla="*/ 1009403 w 3016333"/>
              <a:gd name="connsiteY4" fmla="*/ 2030680 h 2624447"/>
              <a:gd name="connsiteX5" fmla="*/ 1579419 w 3016333"/>
              <a:gd name="connsiteY5" fmla="*/ 2315688 h 2624447"/>
              <a:gd name="connsiteX6" fmla="*/ 2030681 w 3016333"/>
              <a:gd name="connsiteY6" fmla="*/ 2446317 h 2624447"/>
              <a:gd name="connsiteX7" fmla="*/ 2565071 w 3016333"/>
              <a:gd name="connsiteY7" fmla="*/ 2553195 h 2624447"/>
              <a:gd name="connsiteX8" fmla="*/ 3016333 w 3016333"/>
              <a:gd name="connsiteY8" fmla="*/ 2624447 h 262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333" h="2624447">
                <a:moveTo>
                  <a:pt x="0" y="0"/>
                </a:moveTo>
                <a:cubicBezTo>
                  <a:pt x="52449" y="244434"/>
                  <a:pt x="104899" y="488868"/>
                  <a:pt x="166255" y="700644"/>
                </a:cubicBezTo>
                <a:cubicBezTo>
                  <a:pt x="227611" y="912421"/>
                  <a:pt x="285008" y="1102425"/>
                  <a:pt x="368135" y="1270659"/>
                </a:cubicBezTo>
                <a:cubicBezTo>
                  <a:pt x="451262" y="1438893"/>
                  <a:pt x="558141" y="1583377"/>
                  <a:pt x="665019" y="1710047"/>
                </a:cubicBezTo>
                <a:cubicBezTo>
                  <a:pt x="771897" y="1836717"/>
                  <a:pt x="857003" y="1929740"/>
                  <a:pt x="1009403" y="2030680"/>
                </a:cubicBezTo>
                <a:cubicBezTo>
                  <a:pt x="1161803" y="2131620"/>
                  <a:pt x="1409206" y="2246415"/>
                  <a:pt x="1579419" y="2315688"/>
                </a:cubicBezTo>
                <a:cubicBezTo>
                  <a:pt x="1749632" y="2384961"/>
                  <a:pt x="1866406" y="2406733"/>
                  <a:pt x="2030681" y="2446317"/>
                </a:cubicBezTo>
                <a:cubicBezTo>
                  <a:pt x="2194956" y="2485901"/>
                  <a:pt x="2400796" y="2523507"/>
                  <a:pt x="2565071" y="2553195"/>
                </a:cubicBezTo>
                <a:cubicBezTo>
                  <a:pt x="2729346" y="2582883"/>
                  <a:pt x="2872839" y="2603665"/>
                  <a:pt x="3016333" y="2624447"/>
                </a:cubicBezTo>
              </a:path>
            </a:pathLst>
          </a:custGeom>
          <a:noFill/>
          <a:ln w="1270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636"/>
          </a:p>
        </p:txBody>
      </p:sp>
      <p:sp>
        <p:nvSpPr>
          <p:cNvPr id="4" name="TextBox 3">
            <a:extLst>
              <a:ext uri="{FF2B5EF4-FFF2-40B4-BE49-F238E27FC236}">
                <a16:creationId xmlns:a16="http://schemas.microsoft.com/office/drawing/2014/main" id="{41A4C95B-1401-EFFF-ED14-7AF67E736700}"/>
              </a:ext>
            </a:extLst>
          </p:cNvPr>
          <p:cNvSpPr txBox="1"/>
          <p:nvPr/>
        </p:nvSpPr>
        <p:spPr>
          <a:xfrm rot="16200000">
            <a:off x="5376094" y="754244"/>
            <a:ext cx="813482" cy="595804"/>
          </a:xfrm>
          <a:prstGeom prst="rect">
            <a:avLst/>
          </a:prstGeom>
          <a:noFill/>
        </p:spPr>
        <p:txBody>
          <a:bodyPr wrap="square" rtlCol="0">
            <a:spAutoFit/>
          </a:bodyPr>
          <a:lstStyle/>
          <a:p>
            <a:r>
              <a:rPr lang="en-US" sz="1636" dirty="0">
                <a:solidFill>
                  <a:srgbClr val="FF0000"/>
                </a:solidFill>
              </a:rPr>
              <a:t>Stress </a:t>
            </a:r>
            <a:r>
              <a:rPr lang="en-CH" sz="1636" dirty="0">
                <a:solidFill>
                  <a:srgbClr val="FF0000"/>
                </a:solidFill>
              </a:rPr>
              <a:t>limit</a:t>
            </a:r>
          </a:p>
        </p:txBody>
      </p:sp>
      <p:sp>
        <p:nvSpPr>
          <p:cNvPr id="5" name="TextBox 4">
            <a:extLst>
              <a:ext uri="{FF2B5EF4-FFF2-40B4-BE49-F238E27FC236}">
                <a16:creationId xmlns:a16="http://schemas.microsoft.com/office/drawing/2014/main" id="{4CD62861-B30F-558B-F886-309F0E52D87F}"/>
              </a:ext>
            </a:extLst>
          </p:cNvPr>
          <p:cNvSpPr txBox="1"/>
          <p:nvPr/>
        </p:nvSpPr>
        <p:spPr>
          <a:xfrm rot="16200000">
            <a:off x="5999474" y="735606"/>
            <a:ext cx="895835" cy="595804"/>
          </a:xfrm>
          <a:prstGeom prst="rect">
            <a:avLst/>
          </a:prstGeom>
          <a:noFill/>
        </p:spPr>
        <p:txBody>
          <a:bodyPr wrap="square" rtlCol="0">
            <a:spAutoFit/>
          </a:bodyPr>
          <a:lstStyle/>
          <a:p>
            <a:r>
              <a:rPr lang="en-US" sz="1636" dirty="0">
                <a:solidFill>
                  <a:srgbClr val="FF0000"/>
                </a:solidFill>
              </a:rPr>
              <a:t>Margin limit</a:t>
            </a:r>
            <a:endParaRPr lang="en-CH" sz="1636" dirty="0">
              <a:solidFill>
                <a:srgbClr val="FF0000"/>
              </a:solidFill>
            </a:endParaRPr>
          </a:p>
        </p:txBody>
      </p:sp>
      <p:sp>
        <p:nvSpPr>
          <p:cNvPr id="7" name="Freeform 6">
            <a:extLst>
              <a:ext uri="{FF2B5EF4-FFF2-40B4-BE49-F238E27FC236}">
                <a16:creationId xmlns:a16="http://schemas.microsoft.com/office/drawing/2014/main" id="{D3A51C71-2FDD-37E4-8DE2-5B92726A0C6D}"/>
              </a:ext>
            </a:extLst>
          </p:cNvPr>
          <p:cNvSpPr/>
          <p:nvPr/>
        </p:nvSpPr>
        <p:spPr>
          <a:xfrm>
            <a:off x="6313714" y="1453662"/>
            <a:ext cx="2441750" cy="2398206"/>
          </a:xfrm>
          <a:custGeom>
            <a:avLst/>
            <a:gdLst>
              <a:gd name="connsiteX0" fmla="*/ 0 w 2441750"/>
              <a:gd name="connsiteY0" fmla="*/ 0 h 2398206"/>
              <a:gd name="connsiteX1" fmla="*/ 130629 w 2441750"/>
              <a:gd name="connsiteY1" fmla="*/ 472272 h 2398206"/>
              <a:gd name="connsiteX2" fmla="*/ 311499 w 2441750"/>
              <a:gd name="connsiteY2" fmla="*/ 924448 h 2398206"/>
              <a:gd name="connsiteX3" fmla="*/ 556009 w 2441750"/>
              <a:gd name="connsiteY3" fmla="*/ 1343129 h 2398206"/>
              <a:gd name="connsiteX4" fmla="*/ 1001486 w 2441750"/>
              <a:gd name="connsiteY4" fmla="*/ 1822101 h 2398206"/>
              <a:gd name="connsiteX5" fmla="*/ 1467060 w 2441750"/>
              <a:gd name="connsiteY5" fmla="*/ 2090057 h 2398206"/>
              <a:gd name="connsiteX6" fmla="*/ 1952730 w 2441750"/>
              <a:gd name="connsiteY6" fmla="*/ 2274276 h 2398206"/>
              <a:gd name="connsiteX7" fmla="*/ 2257530 w 2441750"/>
              <a:gd name="connsiteY7" fmla="*/ 2358013 h 2398206"/>
              <a:gd name="connsiteX8" fmla="*/ 2441750 w 2441750"/>
              <a:gd name="connsiteY8" fmla="*/ 2398206 h 239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1750" h="2398206">
                <a:moveTo>
                  <a:pt x="0" y="0"/>
                </a:moveTo>
                <a:cubicBezTo>
                  <a:pt x="39356" y="159098"/>
                  <a:pt x="78713" y="318197"/>
                  <a:pt x="130629" y="472272"/>
                </a:cubicBezTo>
                <a:cubicBezTo>
                  <a:pt x="182545" y="626347"/>
                  <a:pt x="240602" y="779305"/>
                  <a:pt x="311499" y="924448"/>
                </a:cubicBezTo>
                <a:cubicBezTo>
                  <a:pt x="382396" y="1069591"/>
                  <a:pt x="441011" y="1193520"/>
                  <a:pt x="556009" y="1343129"/>
                </a:cubicBezTo>
                <a:cubicBezTo>
                  <a:pt x="671007" y="1492738"/>
                  <a:pt x="849644" y="1697613"/>
                  <a:pt x="1001486" y="1822101"/>
                </a:cubicBezTo>
                <a:cubicBezTo>
                  <a:pt x="1153328" y="1946589"/>
                  <a:pt x="1308519" y="2014695"/>
                  <a:pt x="1467060" y="2090057"/>
                </a:cubicBezTo>
                <a:cubicBezTo>
                  <a:pt x="1625601" y="2165419"/>
                  <a:pt x="1820985" y="2229617"/>
                  <a:pt x="1952730" y="2274276"/>
                </a:cubicBezTo>
                <a:cubicBezTo>
                  <a:pt x="2084475" y="2318935"/>
                  <a:pt x="2176027" y="2337358"/>
                  <a:pt x="2257530" y="2358013"/>
                </a:cubicBezTo>
                <a:cubicBezTo>
                  <a:pt x="2339033" y="2378668"/>
                  <a:pt x="2390391" y="2388437"/>
                  <a:pt x="2441750" y="2398206"/>
                </a:cubicBezTo>
              </a:path>
            </a:pathLst>
          </a:cu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8" name="Freeform 7">
            <a:extLst>
              <a:ext uri="{FF2B5EF4-FFF2-40B4-BE49-F238E27FC236}">
                <a16:creationId xmlns:a16="http://schemas.microsoft.com/office/drawing/2014/main" id="{B6469E5B-9BC3-106E-AC34-B8238BF60337}"/>
              </a:ext>
            </a:extLst>
          </p:cNvPr>
          <p:cNvSpPr/>
          <p:nvPr/>
        </p:nvSpPr>
        <p:spPr>
          <a:xfrm>
            <a:off x="5891684" y="1443613"/>
            <a:ext cx="2853731" cy="1879042"/>
          </a:xfrm>
          <a:custGeom>
            <a:avLst/>
            <a:gdLst>
              <a:gd name="connsiteX0" fmla="*/ 0 w 2853731"/>
              <a:gd name="connsiteY0" fmla="*/ 0 h 1879042"/>
              <a:gd name="connsiteX1" fmla="*/ 103832 w 2853731"/>
              <a:gd name="connsiteY1" fmla="*/ 358391 h 1879042"/>
              <a:gd name="connsiteX2" fmla="*/ 257907 w 2853731"/>
              <a:gd name="connsiteY2" fmla="*/ 706734 h 1879042"/>
              <a:gd name="connsiteX3" fmla="*/ 472272 w 2853731"/>
              <a:gd name="connsiteY3" fmla="*/ 991438 h 1879042"/>
              <a:gd name="connsiteX4" fmla="*/ 820615 w 2853731"/>
              <a:gd name="connsiteY4" fmla="*/ 1292888 h 1879042"/>
              <a:gd name="connsiteX5" fmla="*/ 1242646 w 2853731"/>
              <a:gd name="connsiteY5" fmla="*/ 1507253 h 1879042"/>
              <a:gd name="connsiteX6" fmla="*/ 1855595 w 2853731"/>
              <a:gd name="connsiteY6" fmla="*/ 1704871 h 1879042"/>
              <a:gd name="connsiteX7" fmla="*/ 2512087 w 2853731"/>
              <a:gd name="connsiteY7" fmla="*/ 1835499 h 1879042"/>
              <a:gd name="connsiteX8" fmla="*/ 2853731 w 2853731"/>
              <a:gd name="connsiteY8" fmla="*/ 1879042 h 187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3731" h="1879042">
                <a:moveTo>
                  <a:pt x="0" y="0"/>
                </a:moveTo>
                <a:cubicBezTo>
                  <a:pt x="30423" y="120301"/>
                  <a:pt x="60847" y="240602"/>
                  <a:pt x="103832" y="358391"/>
                </a:cubicBezTo>
                <a:cubicBezTo>
                  <a:pt x="146817" y="476180"/>
                  <a:pt x="196500" y="601226"/>
                  <a:pt x="257907" y="706734"/>
                </a:cubicBezTo>
                <a:cubicBezTo>
                  <a:pt x="319314" y="812242"/>
                  <a:pt x="378487" y="893746"/>
                  <a:pt x="472272" y="991438"/>
                </a:cubicBezTo>
                <a:cubicBezTo>
                  <a:pt x="566057" y="1089130"/>
                  <a:pt x="692219" y="1206919"/>
                  <a:pt x="820615" y="1292888"/>
                </a:cubicBezTo>
                <a:cubicBezTo>
                  <a:pt x="949011" y="1378857"/>
                  <a:pt x="1070149" y="1438589"/>
                  <a:pt x="1242646" y="1507253"/>
                </a:cubicBezTo>
                <a:cubicBezTo>
                  <a:pt x="1415143" y="1575917"/>
                  <a:pt x="1644022" y="1650163"/>
                  <a:pt x="1855595" y="1704871"/>
                </a:cubicBezTo>
                <a:cubicBezTo>
                  <a:pt x="2067168" y="1759579"/>
                  <a:pt x="2345731" y="1806471"/>
                  <a:pt x="2512087" y="1835499"/>
                </a:cubicBezTo>
                <a:cubicBezTo>
                  <a:pt x="2678443" y="1864528"/>
                  <a:pt x="2766087" y="1871785"/>
                  <a:pt x="2853731" y="1879042"/>
                </a:cubicBezTo>
              </a:path>
            </a:pathLst>
          </a:custGeom>
          <a:noFill/>
          <a:ln w="127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875588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464C55-C7EF-FAEE-6DD8-2878D2326F65}"/>
              </a:ext>
            </a:extLst>
          </p:cNvPr>
          <p:cNvSpPr>
            <a:spLocks noGrp="1"/>
          </p:cNvSpPr>
          <p:nvPr>
            <p:ph type="title"/>
          </p:nvPr>
        </p:nvSpPr>
        <p:spPr/>
        <p:txBody>
          <a:bodyPr/>
          <a:lstStyle/>
          <a:p>
            <a:r>
              <a:rPr lang="en-CH" dirty="0"/>
              <a:t>The call</a:t>
            </a:r>
          </a:p>
        </p:txBody>
      </p:sp>
      <p:sp>
        <p:nvSpPr>
          <p:cNvPr id="8" name="Content Placeholder 7">
            <a:extLst>
              <a:ext uri="{FF2B5EF4-FFF2-40B4-BE49-F238E27FC236}">
                <a16:creationId xmlns:a16="http://schemas.microsoft.com/office/drawing/2014/main" id="{1FB633F9-298D-1049-6F98-28BAF2606210}"/>
              </a:ext>
            </a:extLst>
          </p:cNvPr>
          <p:cNvSpPr>
            <a:spLocks noGrp="1"/>
          </p:cNvSpPr>
          <p:nvPr>
            <p:ph idx="1"/>
          </p:nvPr>
        </p:nvSpPr>
        <p:spPr/>
        <p:txBody>
          <a:bodyPr/>
          <a:lstStyle/>
          <a:p>
            <a:r>
              <a:rPr lang="en-US" dirty="0"/>
              <a:t>Research and Innovation Action</a:t>
            </a:r>
          </a:p>
          <a:p>
            <a:r>
              <a:rPr lang="en-US" dirty="0"/>
              <a:t>Total budget estimate: 62 MEUR</a:t>
            </a:r>
          </a:p>
          <a:p>
            <a:r>
              <a:rPr lang="en-US" dirty="0"/>
              <a:t>EU contribution per proposal: 5…10 MEUR</a:t>
            </a:r>
          </a:p>
          <a:p>
            <a:r>
              <a:rPr lang="en-CH" dirty="0"/>
              <a:t>Eligibility: </a:t>
            </a:r>
            <a:r>
              <a:rPr lang="en-US" i="1" dirty="0"/>
              <a:t>Consortia must include at least </a:t>
            </a:r>
            <a:r>
              <a:rPr lang="en-US" b="1" i="1" dirty="0"/>
              <a:t>3 different research infrastructures</a:t>
            </a:r>
            <a:r>
              <a:rPr lang="en-US" i="1" dirty="0"/>
              <a:t>, each of them being an ESFRI infrastructure, and/or a European Research Infrastructures Consortium (ERIC) or another research infrastructure of European interest</a:t>
            </a:r>
            <a:endParaRPr lang="en-CH" i="1" dirty="0"/>
          </a:p>
        </p:txBody>
      </p:sp>
      <p:sp>
        <p:nvSpPr>
          <p:cNvPr id="6" name="Slide Number Placeholder 5">
            <a:extLst>
              <a:ext uri="{FF2B5EF4-FFF2-40B4-BE49-F238E27FC236}">
                <a16:creationId xmlns:a16="http://schemas.microsoft.com/office/drawing/2014/main" id="{DCD69058-9F91-4B98-463F-02A1C869B2A1}"/>
              </a:ext>
            </a:extLst>
          </p:cNvPr>
          <p:cNvSpPr>
            <a:spLocks noGrp="1"/>
          </p:cNvSpPr>
          <p:nvPr>
            <p:ph type="sldNum" sz="quarter" idx="4"/>
          </p:nvPr>
        </p:nvSpPr>
        <p:spPr/>
        <p:txBody>
          <a:bodyPr/>
          <a:lstStyle/>
          <a:p>
            <a:fld id="{17918391-D411-FE40-AAD7-861AE5233E0E}" type="slidenum">
              <a:rPr lang="en-US" smtClean="0"/>
              <a:pPr/>
              <a:t>26</a:t>
            </a:fld>
            <a:endParaRPr lang="en-US" dirty="0"/>
          </a:p>
        </p:txBody>
      </p:sp>
    </p:spTree>
    <p:extLst>
      <p:ext uri="{BB962C8B-B14F-4D97-AF65-F5344CB8AC3E}">
        <p14:creationId xmlns:p14="http://schemas.microsoft.com/office/powerpoint/2010/main" val="4028583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464C55-C7EF-FAEE-6DD8-2878D2326F65}"/>
              </a:ext>
            </a:extLst>
          </p:cNvPr>
          <p:cNvSpPr>
            <a:spLocks noGrp="1"/>
          </p:cNvSpPr>
          <p:nvPr>
            <p:ph type="title"/>
          </p:nvPr>
        </p:nvSpPr>
        <p:spPr/>
        <p:txBody>
          <a:bodyPr/>
          <a:lstStyle/>
          <a:p>
            <a:r>
              <a:rPr lang="en-CH" dirty="0"/>
              <a:t>Expected outcome</a:t>
            </a:r>
          </a:p>
        </p:txBody>
      </p:sp>
      <p:sp>
        <p:nvSpPr>
          <p:cNvPr id="8" name="Content Placeholder 7">
            <a:extLst>
              <a:ext uri="{FF2B5EF4-FFF2-40B4-BE49-F238E27FC236}">
                <a16:creationId xmlns:a16="http://schemas.microsoft.com/office/drawing/2014/main" id="{1FB633F9-298D-1049-6F98-28BAF2606210}"/>
              </a:ext>
            </a:extLst>
          </p:cNvPr>
          <p:cNvSpPr>
            <a:spLocks noGrp="1"/>
          </p:cNvSpPr>
          <p:nvPr>
            <p:ph idx="1"/>
          </p:nvPr>
        </p:nvSpPr>
        <p:spPr/>
        <p:txBody>
          <a:bodyPr>
            <a:normAutofit fontScale="92500" lnSpcReduction="10000"/>
          </a:bodyPr>
          <a:lstStyle/>
          <a:p>
            <a:r>
              <a:rPr lang="en-US" sz="3200" i="1" dirty="0"/>
              <a:t>Enhanced scientific competitiveness </a:t>
            </a:r>
            <a:r>
              <a:rPr lang="en-US" sz="1800" i="1" dirty="0"/>
              <a:t>of European research infrastructures;</a:t>
            </a:r>
          </a:p>
          <a:p>
            <a:r>
              <a:rPr lang="en-US" sz="3200" i="1" dirty="0"/>
              <a:t>Enhanced RI capacities </a:t>
            </a:r>
            <a:r>
              <a:rPr lang="en-US" sz="1800" i="1" dirty="0"/>
              <a:t>to address research challenges and EU policy priorities;</a:t>
            </a:r>
          </a:p>
          <a:p>
            <a:r>
              <a:rPr lang="en-US" sz="1800" i="1" dirty="0"/>
              <a:t>Foundations for the development of innovative companies;</a:t>
            </a:r>
          </a:p>
          <a:p>
            <a:r>
              <a:rPr lang="en-US" sz="3200" i="1" dirty="0"/>
              <a:t>Increased collaboration of research infrastructures </a:t>
            </a:r>
            <a:r>
              <a:rPr lang="en-US" sz="1800" i="1" dirty="0"/>
              <a:t>with universities, research </a:t>
            </a:r>
            <a:r>
              <a:rPr lang="en-US" sz="1800" i="1" dirty="0" err="1"/>
              <a:t>organisations</a:t>
            </a:r>
            <a:r>
              <a:rPr lang="en-US" sz="1800" i="1" dirty="0"/>
              <a:t> and industry;</a:t>
            </a:r>
          </a:p>
          <a:p>
            <a:r>
              <a:rPr lang="en-US" sz="3200" i="1" dirty="0"/>
              <a:t>Increase of the technological level of industries </a:t>
            </a:r>
            <a:r>
              <a:rPr lang="en-US" sz="1800" i="1" dirty="0"/>
              <a:t>through the co-development of advanced technologies for research infrastructures and creation of potential new markets;</a:t>
            </a:r>
          </a:p>
          <a:p>
            <a:r>
              <a:rPr lang="en-US" sz="3200" i="1" dirty="0"/>
              <a:t>Integration of research infrastructures </a:t>
            </a:r>
            <a:r>
              <a:rPr lang="en-US" sz="1800" i="1" dirty="0"/>
              <a:t>into local, regional and global innovation systems and promotion of entrepreneurial culture.</a:t>
            </a:r>
            <a:endParaRPr lang="en-CH" sz="1800" i="1" dirty="0"/>
          </a:p>
        </p:txBody>
      </p:sp>
      <p:sp>
        <p:nvSpPr>
          <p:cNvPr id="6" name="Slide Number Placeholder 5">
            <a:extLst>
              <a:ext uri="{FF2B5EF4-FFF2-40B4-BE49-F238E27FC236}">
                <a16:creationId xmlns:a16="http://schemas.microsoft.com/office/drawing/2014/main" id="{DCD69058-9F91-4B98-463F-02A1C869B2A1}"/>
              </a:ext>
            </a:extLst>
          </p:cNvPr>
          <p:cNvSpPr>
            <a:spLocks noGrp="1"/>
          </p:cNvSpPr>
          <p:nvPr>
            <p:ph type="sldNum" sz="quarter" idx="4"/>
          </p:nvPr>
        </p:nvSpPr>
        <p:spPr/>
        <p:txBody>
          <a:bodyPr/>
          <a:lstStyle/>
          <a:p>
            <a:fld id="{17918391-D411-FE40-AAD7-861AE5233E0E}" type="slidenum">
              <a:rPr lang="en-US" smtClean="0"/>
              <a:pPr/>
              <a:t>27</a:t>
            </a:fld>
            <a:endParaRPr lang="en-US" dirty="0"/>
          </a:p>
        </p:txBody>
      </p:sp>
    </p:spTree>
    <p:extLst>
      <p:ext uri="{BB962C8B-B14F-4D97-AF65-F5344CB8AC3E}">
        <p14:creationId xmlns:p14="http://schemas.microsoft.com/office/powerpoint/2010/main" val="2820839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464C55-C7EF-FAEE-6DD8-2878D2326F65}"/>
              </a:ext>
            </a:extLst>
          </p:cNvPr>
          <p:cNvSpPr>
            <a:spLocks noGrp="1"/>
          </p:cNvSpPr>
          <p:nvPr>
            <p:ph type="title"/>
          </p:nvPr>
        </p:nvSpPr>
        <p:spPr/>
        <p:txBody>
          <a:bodyPr/>
          <a:lstStyle/>
          <a:p>
            <a:r>
              <a:rPr lang="en-CH" dirty="0"/>
              <a:t>Scope</a:t>
            </a:r>
          </a:p>
        </p:txBody>
      </p:sp>
      <p:sp>
        <p:nvSpPr>
          <p:cNvPr id="8" name="Content Placeholder 7">
            <a:extLst>
              <a:ext uri="{FF2B5EF4-FFF2-40B4-BE49-F238E27FC236}">
                <a16:creationId xmlns:a16="http://schemas.microsoft.com/office/drawing/2014/main" id="{1FB633F9-298D-1049-6F98-28BAF2606210}"/>
              </a:ext>
            </a:extLst>
          </p:cNvPr>
          <p:cNvSpPr>
            <a:spLocks noGrp="1"/>
          </p:cNvSpPr>
          <p:nvPr>
            <p:ph idx="1"/>
          </p:nvPr>
        </p:nvSpPr>
        <p:spPr/>
        <p:txBody>
          <a:bodyPr>
            <a:normAutofit fontScale="32500" lnSpcReduction="20000"/>
          </a:bodyPr>
          <a:lstStyle/>
          <a:p>
            <a:r>
              <a:rPr lang="en-US" i="1" dirty="0"/>
              <a:t>The aim of this topic is to deliver </a:t>
            </a:r>
            <a:r>
              <a:rPr lang="en-US" sz="8600" i="1" dirty="0"/>
              <a:t>innovative scientific instrumentation, tools, methods and solutions </a:t>
            </a:r>
            <a:r>
              <a:rPr lang="en-US" i="1" dirty="0"/>
              <a:t>which advance the state-of-art of RIs in the EU and Associated Countries, and show transformative potential in RIs operation. The related developments, which underpin the provision of improved and advanced services, should lead research infrastructures to support new areas of research and/or a wider community of users, including industrial users.</a:t>
            </a:r>
          </a:p>
          <a:p>
            <a:r>
              <a:rPr lang="en-US" sz="8600" i="1" dirty="0"/>
              <a:t>Cutting-edge technologies </a:t>
            </a:r>
            <a:r>
              <a:rPr lang="en-US" i="1" dirty="0"/>
              <a:t>will also enhance the potential of RIs to contribute addressing EU policy objectives and socio-economic challenges.</a:t>
            </a:r>
          </a:p>
          <a:p>
            <a:r>
              <a:rPr lang="en-US" i="1" dirty="0"/>
              <a:t>Proposals should ensure complementarity with actions funded under the previous 2022 call (topic HORIZON-INFRA-2022-TECH-01-01 in the 2021-2022 work </a:t>
            </a:r>
            <a:r>
              <a:rPr lang="en-US" i="1" dirty="0" err="1"/>
              <a:t>programme</a:t>
            </a:r>
            <a:r>
              <a:rPr lang="en-US" i="1" dirty="0"/>
              <a:t>), targeting different instrumentation, tools, methods and solutions.</a:t>
            </a:r>
          </a:p>
          <a:p>
            <a:r>
              <a:rPr lang="en-US" i="1" dirty="0"/>
              <a:t>Proposals should address the following aspects, as relevant:</a:t>
            </a:r>
          </a:p>
          <a:p>
            <a:pPr lvl="1"/>
            <a:r>
              <a:rPr lang="en-US" i="1" dirty="0"/>
              <a:t>Research and development of </a:t>
            </a:r>
            <a:r>
              <a:rPr lang="en-US" sz="8600" i="1" dirty="0"/>
              <a:t>new scientific instrumentation, tools and methods </a:t>
            </a:r>
            <a:r>
              <a:rPr lang="en-US" i="1" dirty="0"/>
              <a:t>for research infrastructures taking into due account resource efficiency (e.g. energy consumption) and environmental (including climate-related) impacts. This could also include the development of new, more sustainable and efficient methods of collecting data and/or of providing access, including remote and digital, as well as </a:t>
            </a:r>
            <a:r>
              <a:rPr lang="en-US" i="1" dirty="0" err="1"/>
              <a:t>digitalisation</a:t>
            </a:r>
            <a:r>
              <a:rPr lang="en-US" i="1" dirty="0"/>
              <a:t> of instrumentation, services and results;</a:t>
            </a:r>
          </a:p>
          <a:p>
            <a:pPr lvl="1"/>
            <a:r>
              <a:rPr lang="en-US" i="1" dirty="0"/>
              <a:t>their </a:t>
            </a:r>
            <a:r>
              <a:rPr lang="en-US" sz="8600" i="1" dirty="0"/>
              <a:t>technology validation and prototyping</a:t>
            </a:r>
            <a:r>
              <a:rPr lang="en-US" i="1" dirty="0"/>
              <a:t>;</a:t>
            </a:r>
          </a:p>
          <a:p>
            <a:pPr lvl="1"/>
            <a:r>
              <a:rPr lang="en-US" i="1" dirty="0"/>
              <a:t>training of RI staff for the operation and use of these new solutions. When relevant,</a:t>
            </a:r>
          </a:p>
          <a:p>
            <a:pPr lvl="1"/>
            <a:r>
              <a:rPr lang="en-US" i="1" dirty="0"/>
              <a:t>developing skills on technical validation to industrial standards;</a:t>
            </a:r>
          </a:p>
          <a:p>
            <a:pPr lvl="1"/>
            <a:r>
              <a:rPr lang="en-US" i="1" dirty="0"/>
              <a:t>the </a:t>
            </a:r>
            <a:r>
              <a:rPr lang="en-US" sz="8600" i="1" dirty="0"/>
              <a:t>innovative potential for industrial exploitation </a:t>
            </a:r>
            <a:r>
              <a:rPr lang="en-US" i="1" dirty="0"/>
              <a:t>of the solutions </a:t>
            </a:r>
            <a:r>
              <a:rPr lang="en-US" sz="8600" i="1" dirty="0"/>
              <a:t>and/or for the benefits of the society</a:t>
            </a:r>
            <a:r>
              <a:rPr lang="en-US" i="1" dirty="0"/>
              <a:t>, including facilitating proof of concept for use by SMEs.</a:t>
            </a:r>
            <a:endParaRPr lang="en-CH" i="1" dirty="0"/>
          </a:p>
        </p:txBody>
      </p:sp>
      <p:sp>
        <p:nvSpPr>
          <p:cNvPr id="6" name="Slide Number Placeholder 5">
            <a:extLst>
              <a:ext uri="{FF2B5EF4-FFF2-40B4-BE49-F238E27FC236}">
                <a16:creationId xmlns:a16="http://schemas.microsoft.com/office/drawing/2014/main" id="{DCD69058-9F91-4B98-463F-02A1C869B2A1}"/>
              </a:ext>
            </a:extLst>
          </p:cNvPr>
          <p:cNvSpPr>
            <a:spLocks noGrp="1"/>
          </p:cNvSpPr>
          <p:nvPr>
            <p:ph type="sldNum" sz="quarter" idx="4"/>
          </p:nvPr>
        </p:nvSpPr>
        <p:spPr/>
        <p:txBody>
          <a:bodyPr/>
          <a:lstStyle/>
          <a:p>
            <a:fld id="{17918391-D411-FE40-AAD7-861AE5233E0E}" type="slidenum">
              <a:rPr lang="en-US" smtClean="0"/>
              <a:pPr/>
              <a:t>28</a:t>
            </a:fld>
            <a:endParaRPr lang="en-US" dirty="0"/>
          </a:p>
        </p:txBody>
      </p:sp>
    </p:spTree>
    <p:extLst>
      <p:ext uri="{BB962C8B-B14F-4D97-AF65-F5344CB8AC3E}">
        <p14:creationId xmlns:p14="http://schemas.microsoft.com/office/powerpoint/2010/main" val="2725970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1CCD89-F493-E4E8-B1A7-82D70476E87D}"/>
              </a:ext>
            </a:extLst>
          </p:cNvPr>
          <p:cNvGrpSpPr>
            <a:grpSpLocks noChangeAspect="1"/>
          </p:cNvGrpSpPr>
          <p:nvPr/>
        </p:nvGrpSpPr>
        <p:grpSpPr>
          <a:xfrm rot="21288596">
            <a:off x="50845" y="143526"/>
            <a:ext cx="8681824" cy="2838406"/>
            <a:chOff x="-548699" y="2659897"/>
            <a:chExt cx="9720000" cy="3177823"/>
          </a:xfrm>
        </p:grpSpPr>
        <p:pic>
          <p:nvPicPr>
            <p:cNvPr id="17" name="Picture 16" descr="A picture containing chart&#10;&#10;Description automatically generated">
              <a:extLst>
                <a:ext uri="{FF2B5EF4-FFF2-40B4-BE49-F238E27FC236}">
                  <a16:creationId xmlns:a16="http://schemas.microsoft.com/office/drawing/2014/main" id="{4499CFC6-B450-2502-930B-9B77DAE8156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8699" y="2659897"/>
              <a:ext cx="9720000" cy="3102659"/>
            </a:xfrm>
            <a:prstGeom prst="rect">
              <a:avLst/>
            </a:prstGeom>
          </p:spPr>
        </p:pic>
        <p:pic>
          <p:nvPicPr>
            <p:cNvPr id="16" name="Picture 15">
              <a:extLst>
                <a:ext uri="{FF2B5EF4-FFF2-40B4-BE49-F238E27FC236}">
                  <a16:creationId xmlns:a16="http://schemas.microsoft.com/office/drawing/2014/main" id="{0B17B8B6-2538-F733-01F2-3ED4179E01D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1120" y="2778034"/>
              <a:ext cx="9198223" cy="3059686"/>
            </a:xfrm>
            <a:prstGeom prst="rect">
              <a:avLst/>
            </a:prstGeom>
          </p:spPr>
        </p:pic>
      </p:grpSp>
      <p:sp>
        <p:nvSpPr>
          <p:cNvPr id="2" name="Titolo 1">
            <a:extLst>
              <a:ext uri="{FF2B5EF4-FFF2-40B4-BE49-F238E27FC236}">
                <a16:creationId xmlns:a16="http://schemas.microsoft.com/office/drawing/2014/main" id="{2D0A4C64-95B5-45B6-D692-426874FA2275}"/>
              </a:ext>
            </a:extLst>
          </p:cNvPr>
          <p:cNvSpPr>
            <a:spLocks noGrp="1"/>
          </p:cNvSpPr>
          <p:nvPr>
            <p:ph type="title"/>
          </p:nvPr>
        </p:nvSpPr>
        <p:spPr/>
        <p:txBody>
          <a:bodyPr>
            <a:normAutofit fontScale="90000"/>
          </a:bodyPr>
          <a:lstStyle/>
          <a:p>
            <a:r>
              <a:rPr lang="en-CH" dirty="0"/>
              <a:t>Target and capture solenoid (20 T)</a:t>
            </a:r>
            <a:endParaRPr lang="it-IT" dirty="0"/>
          </a:p>
        </p:txBody>
      </p:sp>
      <p:sp>
        <p:nvSpPr>
          <p:cNvPr id="7" name="TextBox 6">
            <a:extLst>
              <a:ext uri="{FF2B5EF4-FFF2-40B4-BE49-F238E27FC236}">
                <a16:creationId xmlns:a16="http://schemas.microsoft.com/office/drawing/2014/main" id="{093C0696-64B4-6C04-7BC7-0CD7DC12FC78}"/>
              </a:ext>
            </a:extLst>
          </p:cNvPr>
          <p:cNvSpPr txBox="1"/>
          <p:nvPr/>
        </p:nvSpPr>
        <p:spPr>
          <a:xfrm>
            <a:off x="201215" y="2149321"/>
            <a:ext cx="2637453" cy="847540"/>
          </a:xfrm>
          <a:prstGeom prst="rect">
            <a:avLst/>
          </a:prstGeom>
          <a:noFill/>
        </p:spPr>
        <p:txBody>
          <a:bodyPr wrap="none" rtlCol="0">
            <a:spAutoFit/>
          </a:bodyPr>
          <a:lstStyle/>
          <a:p>
            <a:pPr defTabSz="831281">
              <a:defRPr/>
            </a:pPr>
            <a:r>
              <a:rPr lang="en-CH" sz="1636" dirty="0">
                <a:solidFill>
                  <a:prstClr val="black"/>
                </a:solidFill>
                <a:latin typeface="Calibri" panose="020F0502020204030204"/>
              </a:rPr>
              <a:t>Operating current: 61 kA</a:t>
            </a:r>
          </a:p>
          <a:p>
            <a:pPr defTabSz="831281">
              <a:defRPr/>
            </a:pPr>
            <a:r>
              <a:rPr lang="en-CH" sz="1636" dirty="0">
                <a:solidFill>
                  <a:prstClr val="black"/>
                </a:solidFill>
                <a:latin typeface="Calibri" panose="020F0502020204030204"/>
              </a:rPr>
              <a:t>Operating field: 20 T</a:t>
            </a:r>
          </a:p>
          <a:p>
            <a:pPr defTabSz="831281">
              <a:defRPr/>
            </a:pPr>
            <a:r>
              <a:rPr lang="en-CH" sz="1636" dirty="0">
                <a:solidFill>
                  <a:prstClr val="black"/>
                </a:solidFill>
                <a:latin typeface="Calibri" panose="020F0502020204030204"/>
              </a:rPr>
              <a:t>Operating temperature: 20 K</a:t>
            </a:r>
          </a:p>
        </p:txBody>
      </p:sp>
      <p:sp>
        <p:nvSpPr>
          <p:cNvPr id="85" name="TextBox 84">
            <a:extLst>
              <a:ext uri="{FF2B5EF4-FFF2-40B4-BE49-F238E27FC236}">
                <a16:creationId xmlns:a16="http://schemas.microsoft.com/office/drawing/2014/main" id="{0DDCFA48-3F03-84DA-20C6-C000279E011C}"/>
              </a:ext>
            </a:extLst>
          </p:cNvPr>
          <p:cNvSpPr txBox="1"/>
          <p:nvPr/>
        </p:nvSpPr>
        <p:spPr>
          <a:xfrm>
            <a:off x="6254891" y="3369827"/>
            <a:ext cx="2074988" cy="344069"/>
          </a:xfrm>
          <a:prstGeom prst="rect">
            <a:avLst/>
          </a:prstGeom>
          <a:noFill/>
        </p:spPr>
        <p:txBody>
          <a:bodyPr wrap="square" rtlCol="0">
            <a:spAutoFit/>
          </a:bodyPr>
          <a:lstStyle/>
          <a:p>
            <a:pPr defTabSz="831281">
              <a:defRPr/>
            </a:pPr>
            <a:r>
              <a:rPr lang="en-CH" sz="1636" dirty="0">
                <a:solidFill>
                  <a:prstClr val="black"/>
                </a:solidFill>
                <a:latin typeface="Calibri" panose="020F0502020204030204"/>
              </a:rPr>
              <a:t>SOLDERED HTS STACK</a:t>
            </a:r>
          </a:p>
        </p:txBody>
      </p:sp>
      <p:sp>
        <p:nvSpPr>
          <p:cNvPr id="86" name="TextBox 85">
            <a:extLst>
              <a:ext uri="{FF2B5EF4-FFF2-40B4-BE49-F238E27FC236}">
                <a16:creationId xmlns:a16="http://schemas.microsoft.com/office/drawing/2014/main" id="{3E9023F5-D983-23C9-C561-8ED5E8457A56}"/>
              </a:ext>
            </a:extLst>
          </p:cNvPr>
          <p:cNvSpPr txBox="1"/>
          <p:nvPr/>
        </p:nvSpPr>
        <p:spPr>
          <a:xfrm>
            <a:off x="6254891" y="3102012"/>
            <a:ext cx="1714770" cy="344069"/>
          </a:xfrm>
          <a:prstGeom prst="rect">
            <a:avLst/>
          </a:prstGeom>
          <a:noFill/>
        </p:spPr>
        <p:txBody>
          <a:bodyPr wrap="square" rtlCol="0">
            <a:spAutoFit/>
          </a:bodyPr>
          <a:lstStyle/>
          <a:p>
            <a:pPr defTabSz="831281">
              <a:defRPr/>
            </a:pPr>
            <a:r>
              <a:rPr lang="en-CH" sz="1636" dirty="0">
                <a:solidFill>
                  <a:prstClr val="black"/>
                </a:solidFill>
                <a:latin typeface="Calibri" panose="020F0502020204030204"/>
              </a:rPr>
              <a:t>COPPER FORMER</a:t>
            </a:r>
          </a:p>
        </p:txBody>
      </p:sp>
      <p:sp>
        <p:nvSpPr>
          <p:cNvPr id="87" name="TextBox 86">
            <a:extLst>
              <a:ext uri="{FF2B5EF4-FFF2-40B4-BE49-F238E27FC236}">
                <a16:creationId xmlns:a16="http://schemas.microsoft.com/office/drawing/2014/main" id="{81563D75-2402-4C3E-90D4-E9170FE385E5}"/>
              </a:ext>
            </a:extLst>
          </p:cNvPr>
          <p:cNvSpPr txBox="1"/>
          <p:nvPr/>
        </p:nvSpPr>
        <p:spPr>
          <a:xfrm>
            <a:off x="6254891" y="3637639"/>
            <a:ext cx="1895082" cy="344069"/>
          </a:xfrm>
          <a:prstGeom prst="rect">
            <a:avLst/>
          </a:prstGeom>
          <a:noFill/>
        </p:spPr>
        <p:txBody>
          <a:bodyPr wrap="square" rtlCol="0">
            <a:spAutoFit/>
          </a:bodyPr>
          <a:lstStyle/>
          <a:p>
            <a:pPr defTabSz="831281">
              <a:defRPr/>
            </a:pPr>
            <a:r>
              <a:rPr lang="en-CH" sz="1636" dirty="0">
                <a:solidFill>
                  <a:prstClr val="black"/>
                </a:solidFill>
                <a:latin typeface="Calibri" panose="020F0502020204030204"/>
              </a:rPr>
              <a:t>COOLING CHANNEL</a:t>
            </a:r>
          </a:p>
        </p:txBody>
      </p:sp>
      <p:sp>
        <p:nvSpPr>
          <p:cNvPr id="88" name="TextBox 87">
            <a:extLst>
              <a:ext uri="{FF2B5EF4-FFF2-40B4-BE49-F238E27FC236}">
                <a16:creationId xmlns:a16="http://schemas.microsoft.com/office/drawing/2014/main" id="{34C1DFFD-E5C1-82F0-DC50-DFD6EAAA6102}"/>
              </a:ext>
            </a:extLst>
          </p:cNvPr>
          <p:cNvSpPr txBox="1"/>
          <p:nvPr/>
        </p:nvSpPr>
        <p:spPr>
          <a:xfrm>
            <a:off x="6254891" y="2834198"/>
            <a:ext cx="2366238" cy="344069"/>
          </a:xfrm>
          <a:prstGeom prst="rect">
            <a:avLst/>
          </a:prstGeom>
          <a:noFill/>
        </p:spPr>
        <p:txBody>
          <a:bodyPr wrap="square" rtlCol="0">
            <a:spAutoFit/>
          </a:bodyPr>
          <a:lstStyle/>
          <a:p>
            <a:pPr defTabSz="831281">
              <a:defRPr/>
            </a:pPr>
            <a:r>
              <a:rPr lang="en-CH" sz="1636" dirty="0">
                <a:solidFill>
                  <a:prstClr val="black"/>
                </a:solidFill>
                <a:latin typeface="Calibri" panose="020F0502020204030204"/>
              </a:rPr>
              <a:t>SS WRAP</a:t>
            </a:r>
          </a:p>
        </p:txBody>
      </p:sp>
      <p:sp>
        <p:nvSpPr>
          <p:cNvPr id="89" name="TextBox 88">
            <a:extLst>
              <a:ext uri="{FF2B5EF4-FFF2-40B4-BE49-F238E27FC236}">
                <a16:creationId xmlns:a16="http://schemas.microsoft.com/office/drawing/2014/main" id="{5E56F0BE-9FC6-8D79-C90D-02642367D3CF}"/>
              </a:ext>
            </a:extLst>
          </p:cNvPr>
          <p:cNvSpPr txBox="1"/>
          <p:nvPr/>
        </p:nvSpPr>
        <p:spPr>
          <a:xfrm>
            <a:off x="6254891" y="2566383"/>
            <a:ext cx="2290909" cy="344069"/>
          </a:xfrm>
          <a:prstGeom prst="rect">
            <a:avLst/>
          </a:prstGeom>
          <a:noFill/>
        </p:spPr>
        <p:txBody>
          <a:bodyPr wrap="square" rtlCol="0">
            <a:spAutoFit/>
          </a:bodyPr>
          <a:lstStyle/>
          <a:p>
            <a:pPr defTabSz="831281">
              <a:defRPr/>
            </a:pPr>
            <a:r>
              <a:rPr lang="en-CH" sz="1636" dirty="0">
                <a:solidFill>
                  <a:prstClr val="black"/>
                </a:solidFill>
                <a:latin typeface="Calibri" panose="020F0502020204030204"/>
              </a:rPr>
              <a:t>SS JACKET</a:t>
            </a:r>
          </a:p>
        </p:txBody>
      </p:sp>
      <p:grpSp>
        <p:nvGrpSpPr>
          <p:cNvPr id="114" name="Group 113">
            <a:extLst>
              <a:ext uri="{FF2B5EF4-FFF2-40B4-BE49-F238E27FC236}">
                <a16:creationId xmlns:a16="http://schemas.microsoft.com/office/drawing/2014/main" id="{05AE7895-C3C5-9A50-DCB8-FE132B13758D}"/>
              </a:ext>
            </a:extLst>
          </p:cNvPr>
          <p:cNvGrpSpPr/>
          <p:nvPr/>
        </p:nvGrpSpPr>
        <p:grpSpPr>
          <a:xfrm>
            <a:off x="3536581" y="2467521"/>
            <a:ext cx="2718310" cy="3408123"/>
            <a:chOff x="3885476" y="3142724"/>
            <a:chExt cx="2990141" cy="3748932"/>
          </a:xfrm>
        </p:grpSpPr>
        <p:sp>
          <p:nvSpPr>
            <p:cNvPr id="8" name="Rectangle 7">
              <a:extLst>
                <a:ext uri="{FF2B5EF4-FFF2-40B4-BE49-F238E27FC236}">
                  <a16:creationId xmlns:a16="http://schemas.microsoft.com/office/drawing/2014/main" id="{FE991DA4-2F3D-6A33-DF69-8A9D785C022B}"/>
                </a:ext>
              </a:extLst>
            </p:cNvPr>
            <p:cNvSpPr>
              <a:spLocks noChangeAspect="1"/>
            </p:cNvSpPr>
            <p:nvPr/>
          </p:nvSpPr>
          <p:spPr>
            <a:xfrm>
              <a:off x="3885476" y="3142724"/>
              <a:ext cx="2700000" cy="2700000"/>
            </a:xfrm>
            <a:prstGeom prst="rect">
              <a:avLst/>
            </a:prstGeom>
            <a:solidFill>
              <a:schemeClr val="bg1">
                <a:lumMod val="75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281">
                <a:defRPr/>
              </a:pPr>
              <a:endParaRPr lang="en-CH" sz="1636">
                <a:solidFill>
                  <a:prstClr val="white"/>
                </a:solidFill>
                <a:latin typeface="Calibri" panose="020F0502020204030204"/>
              </a:endParaRPr>
            </a:p>
          </p:txBody>
        </p:sp>
        <p:grpSp>
          <p:nvGrpSpPr>
            <p:cNvPr id="9" name="Group 8">
              <a:extLst>
                <a:ext uri="{FF2B5EF4-FFF2-40B4-BE49-F238E27FC236}">
                  <a16:creationId xmlns:a16="http://schemas.microsoft.com/office/drawing/2014/main" id="{9614A83A-A026-FCB9-FF84-2E799DF0ED1A}"/>
                </a:ext>
              </a:extLst>
            </p:cNvPr>
            <p:cNvGrpSpPr/>
            <p:nvPr/>
          </p:nvGrpSpPr>
          <p:grpSpPr>
            <a:xfrm>
              <a:off x="4344392" y="3615460"/>
              <a:ext cx="1800000" cy="1800000"/>
              <a:chOff x="2171182" y="2410549"/>
              <a:chExt cx="1800000" cy="1800000"/>
            </a:xfrm>
          </p:grpSpPr>
          <p:grpSp>
            <p:nvGrpSpPr>
              <p:cNvPr id="11" name="Group 10">
                <a:extLst>
                  <a:ext uri="{FF2B5EF4-FFF2-40B4-BE49-F238E27FC236}">
                    <a16:creationId xmlns:a16="http://schemas.microsoft.com/office/drawing/2014/main" id="{3738D891-CF0E-CA3C-5206-8E6376107AE0}"/>
                  </a:ext>
                </a:extLst>
              </p:cNvPr>
              <p:cNvGrpSpPr/>
              <p:nvPr/>
            </p:nvGrpSpPr>
            <p:grpSpPr>
              <a:xfrm>
                <a:off x="2171182" y="2410549"/>
                <a:ext cx="1800000" cy="1800000"/>
                <a:chOff x="2135183" y="2363513"/>
                <a:chExt cx="1800000" cy="1800000"/>
              </a:xfrm>
            </p:grpSpPr>
            <p:sp>
              <p:nvSpPr>
                <p:cNvPr id="82" name="Oval 81">
                  <a:extLst>
                    <a:ext uri="{FF2B5EF4-FFF2-40B4-BE49-F238E27FC236}">
                      <a16:creationId xmlns:a16="http://schemas.microsoft.com/office/drawing/2014/main" id="{63F695D2-22AA-DF0F-0811-8722062E1071}"/>
                    </a:ext>
                  </a:extLst>
                </p:cNvPr>
                <p:cNvSpPr>
                  <a:spLocks noChangeAspect="1"/>
                </p:cNvSpPr>
                <p:nvPr/>
              </p:nvSpPr>
              <p:spPr>
                <a:xfrm>
                  <a:off x="2135183" y="2363513"/>
                  <a:ext cx="1800000" cy="1800000"/>
                </a:xfrm>
                <a:prstGeom prst="ellipse">
                  <a:avLst/>
                </a:prstGeom>
                <a:solidFill>
                  <a:schemeClr val="accent2">
                    <a:lumMod val="5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281">
                    <a:defRPr/>
                  </a:pPr>
                  <a:endParaRPr lang="en-CH" sz="1636">
                    <a:solidFill>
                      <a:prstClr val="white"/>
                    </a:solidFill>
                    <a:latin typeface="Calibri" panose="020F0502020204030204"/>
                  </a:endParaRPr>
                </a:p>
              </p:txBody>
            </p:sp>
            <p:sp>
              <p:nvSpPr>
                <p:cNvPr id="83" name="Oval 82">
                  <a:extLst>
                    <a:ext uri="{FF2B5EF4-FFF2-40B4-BE49-F238E27FC236}">
                      <a16:creationId xmlns:a16="http://schemas.microsoft.com/office/drawing/2014/main" id="{9D860D71-9283-6CAD-88BA-025D2C98153D}"/>
                    </a:ext>
                  </a:extLst>
                </p:cNvPr>
                <p:cNvSpPr>
                  <a:spLocks noChangeAspect="1"/>
                </p:cNvSpPr>
                <p:nvPr/>
              </p:nvSpPr>
              <p:spPr>
                <a:xfrm>
                  <a:off x="2225183" y="2453513"/>
                  <a:ext cx="1620000" cy="1620000"/>
                </a:xfrm>
                <a:prstGeom prst="ellipse">
                  <a:avLst/>
                </a:prstGeom>
                <a:solidFill>
                  <a:srgbClr val="FF66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281">
                    <a:defRPr/>
                  </a:pPr>
                  <a:endParaRPr lang="en-CH" sz="1636">
                    <a:solidFill>
                      <a:prstClr val="white"/>
                    </a:solidFill>
                    <a:latin typeface="Calibri" panose="020F0502020204030204"/>
                  </a:endParaRPr>
                </a:p>
              </p:txBody>
            </p:sp>
            <p:sp>
              <p:nvSpPr>
                <p:cNvPr id="84" name="Oval 83">
                  <a:extLst>
                    <a:ext uri="{FF2B5EF4-FFF2-40B4-BE49-F238E27FC236}">
                      <a16:creationId xmlns:a16="http://schemas.microsoft.com/office/drawing/2014/main" id="{435FB1E1-B0BB-3F6D-F641-7A87CD256B4E}"/>
                    </a:ext>
                  </a:extLst>
                </p:cNvPr>
                <p:cNvSpPr>
                  <a:spLocks noChangeAspect="1"/>
                </p:cNvSpPr>
                <p:nvPr/>
              </p:nvSpPr>
              <p:spPr>
                <a:xfrm>
                  <a:off x="2711183" y="2939513"/>
                  <a:ext cx="648000" cy="648000"/>
                </a:xfrm>
                <a:prstGeom prst="ellipse">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281">
                    <a:defRPr/>
                  </a:pPr>
                  <a:endParaRPr lang="en-CH" sz="1636">
                    <a:solidFill>
                      <a:prstClr val="white"/>
                    </a:solidFill>
                    <a:latin typeface="Calibri" panose="020F0502020204030204"/>
                  </a:endParaRPr>
                </a:p>
              </p:txBody>
            </p:sp>
          </p:grpSp>
          <p:grpSp>
            <p:nvGrpSpPr>
              <p:cNvPr id="12" name="Group 11">
                <a:extLst>
                  <a:ext uri="{FF2B5EF4-FFF2-40B4-BE49-F238E27FC236}">
                    <a16:creationId xmlns:a16="http://schemas.microsoft.com/office/drawing/2014/main" id="{0CE34432-1543-D575-FF25-805E25B1FFA6}"/>
                  </a:ext>
                </a:extLst>
              </p:cNvPr>
              <p:cNvGrpSpPr/>
              <p:nvPr/>
            </p:nvGrpSpPr>
            <p:grpSpPr>
              <a:xfrm>
                <a:off x="2259538" y="2500549"/>
                <a:ext cx="1623288" cy="1620001"/>
                <a:chOff x="2257895" y="2489513"/>
                <a:chExt cx="1623288" cy="1620001"/>
              </a:xfrm>
            </p:grpSpPr>
            <p:grpSp>
              <p:nvGrpSpPr>
                <p:cNvPr id="15" name="Group 14">
                  <a:extLst>
                    <a:ext uri="{FF2B5EF4-FFF2-40B4-BE49-F238E27FC236}">
                      <a16:creationId xmlns:a16="http://schemas.microsoft.com/office/drawing/2014/main" id="{2DADA5B5-F704-56AA-28CC-D84744D601EA}"/>
                    </a:ext>
                  </a:extLst>
                </p:cNvPr>
                <p:cNvGrpSpPr/>
                <p:nvPr/>
              </p:nvGrpSpPr>
              <p:grpSpPr>
                <a:xfrm>
                  <a:off x="3487483" y="3058884"/>
                  <a:ext cx="393700" cy="480341"/>
                  <a:chOff x="6670143" y="1917335"/>
                  <a:chExt cx="393700" cy="480341"/>
                </a:xfrm>
              </p:grpSpPr>
              <p:sp>
                <p:nvSpPr>
                  <p:cNvPr id="68" name="Freeform 67">
                    <a:extLst>
                      <a:ext uri="{FF2B5EF4-FFF2-40B4-BE49-F238E27FC236}">
                        <a16:creationId xmlns:a16="http://schemas.microsoft.com/office/drawing/2014/main" id="{70EED24C-4245-0C98-89C7-305401671886}"/>
                      </a:ext>
                    </a:extLst>
                  </p:cNvPr>
                  <p:cNvSpPr/>
                  <p:nvPr/>
                </p:nvSpPr>
                <p:spPr>
                  <a:xfrm>
                    <a:off x="6670143" y="1917335"/>
                    <a:ext cx="393700" cy="480341"/>
                  </a:xfrm>
                  <a:custGeom>
                    <a:avLst/>
                    <a:gdLst>
                      <a:gd name="connsiteX0" fmla="*/ 0 w 393700"/>
                      <a:gd name="connsiteY0" fmla="*/ 0 h 479425"/>
                      <a:gd name="connsiteX1" fmla="*/ 3175 w 393700"/>
                      <a:gd name="connsiteY1" fmla="*/ 479425 h 479425"/>
                      <a:gd name="connsiteX2" fmla="*/ 361950 w 393700"/>
                      <a:gd name="connsiteY2" fmla="*/ 476250 h 479425"/>
                      <a:gd name="connsiteX3" fmla="*/ 384175 w 393700"/>
                      <a:gd name="connsiteY3" fmla="*/ 390525 h 479425"/>
                      <a:gd name="connsiteX4" fmla="*/ 393700 w 393700"/>
                      <a:gd name="connsiteY4" fmla="*/ 298450 h 479425"/>
                      <a:gd name="connsiteX5" fmla="*/ 393700 w 393700"/>
                      <a:gd name="connsiteY5" fmla="*/ 219075 h 479425"/>
                      <a:gd name="connsiteX6" fmla="*/ 387350 w 393700"/>
                      <a:gd name="connsiteY6" fmla="*/ 127000 h 479425"/>
                      <a:gd name="connsiteX7" fmla="*/ 371475 w 393700"/>
                      <a:gd name="connsiteY7" fmla="*/ 60325 h 479425"/>
                      <a:gd name="connsiteX8" fmla="*/ 355600 w 393700"/>
                      <a:gd name="connsiteY8" fmla="*/ 9525 h 479425"/>
                      <a:gd name="connsiteX9" fmla="*/ 0 w 393700"/>
                      <a:gd name="connsiteY9" fmla="*/ 0 h 479425"/>
                      <a:gd name="connsiteX0" fmla="*/ 0 w 393700"/>
                      <a:gd name="connsiteY0" fmla="*/ 916 h 480341"/>
                      <a:gd name="connsiteX1" fmla="*/ 3175 w 393700"/>
                      <a:gd name="connsiteY1" fmla="*/ 480341 h 480341"/>
                      <a:gd name="connsiteX2" fmla="*/ 361950 w 393700"/>
                      <a:gd name="connsiteY2" fmla="*/ 477166 h 480341"/>
                      <a:gd name="connsiteX3" fmla="*/ 384175 w 393700"/>
                      <a:gd name="connsiteY3" fmla="*/ 391441 h 480341"/>
                      <a:gd name="connsiteX4" fmla="*/ 393700 w 393700"/>
                      <a:gd name="connsiteY4" fmla="*/ 299366 h 480341"/>
                      <a:gd name="connsiteX5" fmla="*/ 393700 w 393700"/>
                      <a:gd name="connsiteY5" fmla="*/ 219991 h 480341"/>
                      <a:gd name="connsiteX6" fmla="*/ 387350 w 393700"/>
                      <a:gd name="connsiteY6" fmla="*/ 127916 h 480341"/>
                      <a:gd name="connsiteX7" fmla="*/ 371475 w 393700"/>
                      <a:gd name="connsiteY7" fmla="*/ 61241 h 480341"/>
                      <a:gd name="connsiteX8" fmla="*/ 352425 w 393700"/>
                      <a:gd name="connsiteY8" fmla="*/ 916 h 480341"/>
                      <a:gd name="connsiteX9" fmla="*/ 0 w 393700"/>
                      <a:gd name="connsiteY9" fmla="*/ 916 h 48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00" h="480341">
                        <a:moveTo>
                          <a:pt x="0" y="916"/>
                        </a:moveTo>
                        <a:cubicBezTo>
                          <a:pt x="1058" y="160724"/>
                          <a:pt x="2117" y="320533"/>
                          <a:pt x="3175" y="480341"/>
                        </a:cubicBezTo>
                        <a:lnTo>
                          <a:pt x="361950" y="477166"/>
                        </a:lnTo>
                        <a:lnTo>
                          <a:pt x="384175" y="391441"/>
                        </a:lnTo>
                        <a:lnTo>
                          <a:pt x="393700" y="299366"/>
                        </a:lnTo>
                        <a:lnTo>
                          <a:pt x="393700" y="219991"/>
                        </a:lnTo>
                        <a:lnTo>
                          <a:pt x="387350" y="127916"/>
                        </a:lnTo>
                        <a:lnTo>
                          <a:pt x="371475" y="61241"/>
                        </a:lnTo>
                        <a:lnTo>
                          <a:pt x="352425" y="916"/>
                        </a:lnTo>
                        <a:cubicBezTo>
                          <a:pt x="233892" y="-2259"/>
                          <a:pt x="118533" y="4091"/>
                          <a:pt x="0" y="916"/>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281">
                      <a:defRPr/>
                    </a:pPr>
                    <a:endParaRPr lang="en-CH" sz="1636">
                      <a:solidFill>
                        <a:prstClr val="white"/>
                      </a:solidFill>
                      <a:latin typeface="Calibri" panose="020F0502020204030204"/>
                    </a:endParaRPr>
                  </a:p>
                </p:txBody>
              </p:sp>
              <p:grpSp>
                <p:nvGrpSpPr>
                  <p:cNvPr id="69" name="Group 68">
                    <a:extLst>
                      <a:ext uri="{FF2B5EF4-FFF2-40B4-BE49-F238E27FC236}">
                        <a16:creationId xmlns:a16="http://schemas.microsoft.com/office/drawing/2014/main" id="{64FF50E4-D637-EEE9-B846-9984ED2E4A2D}"/>
                      </a:ext>
                    </a:extLst>
                  </p:cNvPr>
                  <p:cNvGrpSpPr/>
                  <p:nvPr/>
                </p:nvGrpSpPr>
                <p:grpSpPr>
                  <a:xfrm>
                    <a:off x="6699250" y="1941331"/>
                    <a:ext cx="310618" cy="432349"/>
                    <a:chOff x="6692900" y="1915625"/>
                    <a:chExt cx="310618" cy="482049"/>
                  </a:xfrm>
                </p:grpSpPr>
                <p:cxnSp>
                  <p:nvCxnSpPr>
                    <p:cNvPr id="70" name="Straight Connector 69">
                      <a:extLst>
                        <a:ext uri="{FF2B5EF4-FFF2-40B4-BE49-F238E27FC236}">
                          <a16:creationId xmlns:a16="http://schemas.microsoft.com/office/drawing/2014/main" id="{574A18AF-2649-2915-8FC6-17BF58366D77}"/>
                        </a:ext>
                      </a:extLst>
                    </p:cNvPr>
                    <p:cNvCxnSpPr>
                      <a:cxnSpLocks/>
                    </p:cNvCxnSpPr>
                    <p:nvPr/>
                  </p:nvCxnSpPr>
                  <p:spPr>
                    <a:xfrm flipH="1">
                      <a:off x="669290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6FE6A54-D81B-1474-A0AB-5568909EEA30}"/>
                        </a:ext>
                      </a:extLst>
                    </p:cNvPr>
                    <p:cNvCxnSpPr>
                      <a:cxnSpLocks/>
                    </p:cNvCxnSpPr>
                    <p:nvPr/>
                  </p:nvCxnSpPr>
                  <p:spPr>
                    <a:xfrm flipH="1">
                      <a:off x="672113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AFE0068-2BE4-66A4-F507-802D9AE41BD0}"/>
                        </a:ext>
                      </a:extLst>
                    </p:cNvPr>
                    <p:cNvCxnSpPr>
                      <a:cxnSpLocks/>
                    </p:cNvCxnSpPr>
                    <p:nvPr/>
                  </p:nvCxnSpPr>
                  <p:spPr>
                    <a:xfrm flipH="1">
                      <a:off x="6749376"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04B524-0883-D803-7138-308B9A9B4025}"/>
                        </a:ext>
                      </a:extLst>
                    </p:cNvPr>
                    <p:cNvCxnSpPr>
                      <a:cxnSpLocks/>
                    </p:cNvCxnSpPr>
                    <p:nvPr/>
                  </p:nvCxnSpPr>
                  <p:spPr>
                    <a:xfrm flipH="1">
                      <a:off x="6777614"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3CB65B2-0181-CCDC-801B-52DE51F270CD}"/>
                        </a:ext>
                      </a:extLst>
                    </p:cNvPr>
                    <p:cNvCxnSpPr>
                      <a:cxnSpLocks/>
                    </p:cNvCxnSpPr>
                    <p:nvPr/>
                  </p:nvCxnSpPr>
                  <p:spPr>
                    <a:xfrm flipH="1">
                      <a:off x="6805852"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CDC64F4-CCB2-7D58-F7C6-F969AA90B760}"/>
                        </a:ext>
                      </a:extLst>
                    </p:cNvPr>
                    <p:cNvCxnSpPr>
                      <a:cxnSpLocks/>
                    </p:cNvCxnSpPr>
                    <p:nvPr/>
                  </p:nvCxnSpPr>
                  <p:spPr>
                    <a:xfrm flipH="1">
                      <a:off x="6890566"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96F1208-141F-8752-F89F-2BE318EA954B}"/>
                        </a:ext>
                      </a:extLst>
                    </p:cNvPr>
                    <p:cNvCxnSpPr>
                      <a:cxnSpLocks/>
                    </p:cNvCxnSpPr>
                    <p:nvPr/>
                  </p:nvCxnSpPr>
                  <p:spPr>
                    <a:xfrm flipH="1">
                      <a:off x="6918804"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946E8D4-530E-99B6-E8B1-8E2B2D7E2B52}"/>
                        </a:ext>
                      </a:extLst>
                    </p:cNvPr>
                    <p:cNvCxnSpPr>
                      <a:cxnSpLocks/>
                    </p:cNvCxnSpPr>
                    <p:nvPr/>
                  </p:nvCxnSpPr>
                  <p:spPr>
                    <a:xfrm flipH="1">
                      <a:off x="6947042"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267FB75-6A21-0A1A-0C73-F8FBE64E3C14}"/>
                        </a:ext>
                      </a:extLst>
                    </p:cNvPr>
                    <p:cNvCxnSpPr>
                      <a:cxnSpLocks/>
                    </p:cNvCxnSpPr>
                    <p:nvPr/>
                  </p:nvCxnSpPr>
                  <p:spPr>
                    <a:xfrm flipH="1">
                      <a:off x="697528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11A8358-BED1-3A97-B121-D73362B65F1D}"/>
                        </a:ext>
                      </a:extLst>
                    </p:cNvPr>
                    <p:cNvCxnSpPr>
                      <a:cxnSpLocks/>
                    </p:cNvCxnSpPr>
                    <p:nvPr/>
                  </p:nvCxnSpPr>
                  <p:spPr>
                    <a:xfrm flipH="1">
                      <a:off x="700351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EEAD957-D850-334A-3C25-2DC63652EB4D}"/>
                        </a:ext>
                      </a:extLst>
                    </p:cNvPr>
                    <p:cNvCxnSpPr>
                      <a:cxnSpLocks/>
                    </p:cNvCxnSpPr>
                    <p:nvPr/>
                  </p:nvCxnSpPr>
                  <p:spPr>
                    <a:xfrm flipH="1">
                      <a:off x="683409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1A8346F-89A6-9675-5546-114887F9AD4C}"/>
                        </a:ext>
                      </a:extLst>
                    </p:cNvPr>
                    <p:cNvCxnSpPr>
                      <a:cxnSpLocks/>
                    </p:cNvCxnSpPr>
                    <p:nvPr/>
                  </p:nvCxnSpPr>
                  <p:spPr>
                    <a:xfrm flipH="1">
                      <a:off x="686232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a:extLst>
                    <a:ext uri="{FF2B5EF4-FFF2-40B4-BE49-F238E27FC236}">
                      <a16:creationId xmlns:a16="http://schemas.microsoft.com/office/drawing/2014/main" id="{38ED3F19-CEAD-5A7E-DB73-DB7AF8EB3933}"/>
                    </a:ext>
                  </a:extLst>
                </p:cNvPr>
                <p:cNvGrpSpPr/>
                <p:nvPr/>
              </p:nvGrpSpPr>
              <p:grpSpPr>
                <a:xfrm rot="5400000">
                  <a:off x="2874332" y="3672493"/>
                  <a:ext cx="393700" cy="480341"/>
                  <a:chOff x="6670143" y="1917335"/>
                  <a:chExt cx="393700" cy="480341"/>
                </a:xfrm>
              </p:grpSpPr>
              <p:sp>
                <p:nvSpPr>
                  <p:cNvPr id="54" name="Freeform 53">
                    <a:extLst>
                      <a:ext uri="{FF2B5EF4-FFF2-40B4-BE49-F238E27FC236}">
                        <a16:creationId xmlns:a16="http://schemas.microsoft.com/office/drawing/2014/main" id="{0E024892-446E-1199-89CD-74C3E9B17F79}"/>
                      </a:ext>
                    </a:extLst>
                  </p:cNvPr>
                  <p:cNvSpPr/>
                  <p:nvPr/>
                </p:nvSpPr>
                <p:spPr>
                  <a:xfrm>
                    <a:off x="6670143" y="1917335"/>
                    <a:ext cx="393700" cy="480341"/>
                  </a:xfrm>
                  <a:custGeom>
                    <a:avLst/>
                    <a:gdLst>
                      <a:gd name="connsiteX0" fmla="*/ 0 w 393700"/>
                      <a:gd name="connsiteY0" fmla="*/ 0 h 479425"/>
                      <a:gd name="connsiteX1" fmla="*/ 3175 w 393700"/>
                      <a:gd name="connsiteY1" fmla="*/ 479425 h 479425"/>
                      <a:gd name="connsiteX2" fmla="*/ 361950 w 393700"/>
                      <a:gd name="connsiteY2" fmla="*/ 476250 h 479425"/>
                      <a:gd name="connsiteX3" fmla="*/ 384175 w 393700"/>
                      <a:gd name="connsiteY3" fmla="*/ 390525 h 479425"/>
                      <a:gd name="connsiteX4" fmla="*/ 393700 w 393700"/>
                      <a:gd name="connsiteY4" fmla="*/ 298450 h 479425"/>
                      <a:gd name="connsiteX5" fmla="*/ 393700 w 393700"/>
                      <a:gd name="connsiteY5" fmla="*/ 219075 h 479425"/>
                      <a:gd name="connsiteX6" fmla="*/ 387350 w 393700"/>
                      <a:gd name="connsiteY6" fmla="*/ 127000 h 479425"/>
                      <a:gd name="connsiteX7" fmla="*/ 371475 w 393700"/>
                      <a:gd name="connsiteY7" fmla="*/ 60325 h 479425"/>
                      <a:gd name="connsiteX8" fmla="*/ 355600 w 393700"/>
                      <a:gd name="connsiteY8" fmla="*/ 9525 h 479425"/>
                      <a:gd name="connsiteX9" fmla="*/ 0 w 393700"/>
                      <a:gd name="connsiteY9" fmla="*/ 0 h 479425"/>
                      <a:gd name="connsiteX0" fmla="*/ 0 w 393700"/>
                      <a:gd name="connsiteY0" fmla="*/ 916 h 480341"/>
                      <a:gd name="connsiteX1" fmla="*/ 3175 w 393700"/>
                      <a:gd name="connsiteY1" fmla="*/ 480341 h 480341"/>
                      <a:gd name="connsiteX2" fmla="*/ 361950 w 393700"/>
                      <a:gd name="connsiteY2" fmla="*/ 477166 h 480341"/>
                      <a:gd name="connsiteX3" fmla="*/ 384175 w 393700"/>
                      <a:gd name="connsiteY3" fmla="*/ 391441 h 480341"/>
                      <a:gd name="connsiteX4" fmla="*/ 393700 w 393700"/>
                      <a:gd name="connsiteY4" fmla="*/ 299366 h 480341"/>
                      <a:gd name="connsiteX5" fmla="*/ 393700 w 393700"/>
                      <a:gd name="connsiteY5" fmla="*/ 219991 h 480341"/>
                      <a:gd name="connsiteX6" fmla="*/ 387350 w 393700"/>
                      <a:gd name="connsiteY6" fmla="*/ 127916 h 480341"/>
                      <a:gd name="connsiteX7" fmla="*/ 371475 w 393700"/>
                      <a:gd name="connsiteY7" fmla="*/ 61241 h 480341"/>
                      <a:gd name="connsiteX8" fmla="*/ 352425 w 393700"/>
                      <a:gd name="connsiteY8" fmla="*/ 916 h 480341"/>
                      <a:gd name="connsiteX9" fmla="*/ 0 w 393700"/>
                      <a:gd name="connsiteY9" fmla="*/ 916 h 48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00" h="480341">
                        <a:moveTo>
                          <a:pt x="0" y="916"/>
                        </a:moveTo>
                        <a:cubicBezTo>
                          <a:pt x="1058" y="160724"/>
                          <a:pt x="2117" y="320533"/>
                          <a:pt x="3175" y="480341"/>
                        </a:cubicBezTo>
                        <a:lnTo>
                          <a:pt x="361950" y="477166"/>
                        </a:lnTo>
                        <a:lnTo>
                          <a:pt x="384175" y="391441"/>
                        </a:lnTo>
                        <a:lnTo>
                          <a:pt x="393700" y="299366"/>
                        </a:lnTo>
                        <a:lnTo>
                          <a:pt x="393700" y="219991"/>
                        </a:lnTo>
                        <a:lnTo>
                          <a:pt x="387350" y="127916"/>
                        </a:lnTo>
                        <a:lnTo>
                          <a:pt x="371475" y="61241"/>
                        </a:lnTo>
                        <a:lnTo>
                          <a:pt x="352425" y="916"/>
                        </a:lnTo>
                        <a:cubicBezTo>
                          <a:pt x="233892" y="-2259"/>
                          <a:pt x="118533" y="4091"/>
                          <a:pt x="0" y="916"/>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281">
                      <a:defRPr/>
                    </a:pPr>
                    <a:endParaRPr lang="en-CH" sz="1636">
                      <a:solidFill>
                        <a:prstClr val="white"/>
                      </a:solidFill>
                      <a:latin typeface="Calibri" panose="020F0502020204030204"/>
                    </a:endParaRPr>
                  </a:p>
                </p:txBody>
              </p:sp>
              <p:grpSp>
                <p:nvGrpSpPr>
                  <p:cNvPr id="55" name="Group 54">
                    <a:extLst>
                      <a:ext uri="{FF2B5EF4-FFF2-40B4-BE49-F238E27FC236}">
                        <a16:creationId xmlns:a16="http://schemas.microsoft.com/office/drawing/2014/main" id="{4C739E03-0ABA-4DE2-9812-C32E511279E6}"/>
                      </a:ext>
                    </a:extLst>
                  </p:cNvPr>
                  <p:cNvGrpSpPr/>
                  <p:nvPr/>
                </p:nvGrpSpPr>
                <p:grpSpPr>
                  <a:xfrm>
                    <a:off x="6699250" y="1941331"/>
                    <a:ext cx="310618" cy="432349"/>
                    <a:chOff x="6692900" y="1915625"/>
                    <a:chExt cx="310618" cy="482049"/>
                  </a:xfrm>
                </p:grpSpPr>
                <p:cxnSp>
                  <p:nvCxnSpPr>
                    <p:cNvPr id="56" name="Straight Connector 55">
                      <a:extLst>
                        <a:ext uri="{FF2B5EF4-FFF2-40B4-BE49-F238E27FC236}">
                          <a16:creationId xmlns:a16="http://schemas.microsoft.com/office/drawing/2014/main" id="{D53F67CF-6032-8BF0-8D21-0F3949F9BE62}"/>
                        </a:ext>
                      </a:extLst>
                    </p:cNvPr>
                    <p:cNvCxnSpPr>
                      <a:cxnSpLocks/>
                    </p:cNvCxnSpPr>
                    <p:nvPr/>
                  </p:nvCxnSpPr>
                  <p:spPr>
                    <a:xfrm flipH="1">
                      <a:off x="669290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E6A733A-2C39-D91D-DF89-6D67C59D0BC3}"/>
                        </a:ext>
                      </a:extLst>
                    </p:cNvPr>
                    <p:cNvCxnSpPr>
                      <a:cxnSpLocks/>
                    </p:cNvCxnSpPr>
                    <p:nvPr/>
                  </p:nvCxnSpPr>
                  <p:spPr>
                    <a:xfrm flipH="1">
                      <a:off x="672113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110C6DD-5CF3-D5D7-C4A7-62A3F6A7813E}"/>
                        </a:ext>
                      </a:extLst>
                    </p:cNvPr>
                    <p:cNvCxnSpPr>
                      <a:cxnSpLocks/>
                    </p:cNvCxnSpPr>
                    <p:nvPr/>
                  </p:nvCxnSpPr>
                  <p:spPr>
                    <a:xfrm flipH="1">
                      <a:off x="6749376"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92C718D-F74B-58DA-C905-B847CA275BD3}"/>
                        </a:ext>
                      </a:extLst>
                    </p:cNvPr>
                    <p:cNvCxnSpPr>
                      <a:cxnSpLocks/>
                    </p:cNvCxnSpPr>
                    <p:nvPr/>
                  </p:nvCxnSpPr>
                  <p:spPr>
                    <a:xfrm flipH="1">
                      <a:off x="6777614"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F1A60A6-A21F-AC4D-5E72-B40B9A811063}"/>
                        </a:ext>
                      </a:extLst>
                    </p:cNvPr>
                    <p:cNvCxnSpPr>
                      <a:cxnSpLocks/>
                    </p:cNvCxnSpPr>
                    <p:nvPr/>
                  </p:nvCxnSpPr>
                  <p:spPr>
                    <a:xfrm flipH="1">
                      <a:off x="6805852"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B5AEA42-2476-1BD6-BAF0-30730AE34D11}"/>
                        </a:ext>
                      </a:extLst>
                    </p:cNvPr>
                    <p:cNvCxnSpPr>
                      <a:cxnSpLocks/>
                    </p:cNvCxnSpPr>
                    <p:nvPr/>
                  </p:nvCxnSpPr>
                  <p:spPr>
                    <a:xfrm flipH="1">
                      <a:off x="6890566"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64FF376-3969-A81E-8CB9-18D38D853353}"/>
                        </a:ext>
                      </a:extLst>
                    </p:cNvPr>
                    <p:cNvCxnSpPr>
                      <a:cxnSpLocks/>
                    </p:cNvCxnSpPr>
                    <p:nvPr/>
                  </p:nvCxnSpPr>
                  <p:spPr>
                    <a:xfrm flipH="1">
                      <a:off x="6918804"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3C86AC1-099B-D2C6-E89F-584460796341}"/>
                        </a:ext>
                      </a:extLst>
                    </p:cNvPr>
                    <p:cNvCxnSpPr>
                      <a:cxnSpLocks/>
                    </p:cNvCxnSpPr>
                    <p:nvPr/>
                  </p:nvCxnSpPr>
                  <p:spPr>
                    <a:xfrm flipH="1">
                      <a:off x="6947042"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FAA7963-3B5D-D37D-64F0-E2351EC98A28}"/>
                        </a:ext>
                      </a:extLst>
                    </p:cNvPr>
                    <p:cNvCxnSpPr>
                      <a:cxnSpLocks/>
                    </p:cNvCxnSpPr>
                    <p:nvPr/>
                  </p:nvCxnSpPr>
                  <p:spPr>
                    <a:xfrm flipH="1">
                      <a:off x="697528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B9D3E22-4DF9-72EA-355A-0D60113DB9BE}"/>
                        </a:ext>
                      </a:extLst>
                    </p:cNvPr>
                    <p:cNvCxnSpPr>
                      <a:cxnSpLocks/>
                    </p:cNvCxnSpPr>
                    <p:nvPr/>
                  </p:nvCxnSpPr>
                  <p:spPr>
                    <a:xfrm flipH="1">
                      <a:off x="700351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41C3EC-C80A-2172-4B8C-FA3CD0FF14A3}"/>
                        </a:ext>
                      </a:extLst>
                    </p:cNvPr>
                    <p:cNvCxnSpPr>
                      <a:cxnSpLocks/>
                    </p:cNvCxnSpPr>
                    <p:nvPr/>
                  </p:nvCxnSpPr>
                  <p:spPr>
                    <a:xfrm flipH="1">
                      <a:off x="683409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8CAE364-7F5D-3149-0C3B-CB207DD1D75A}"/>
                        </a:ext>
                      </a:extLst>
                    </p:cNvPr>
                    <p:cNvCxnSpPr>
                      <a:cxnSpLocks/>
                    </p:cNvCxnSpPr>
                    <p:nvPr/>
                  </p:nvCxnSpPr>
                  <p:spPr>
                    <a:xfrm flipH="1">
                      <a:off x="686232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4" name="Group 23">
                  <a:extLst>
                    <a:ext uri="{FF2B5EF4-FFF2-40B4-BE49-F238E27FC236}">
                      <a16:creationId xmlns:a16="http://schemas.microsoft.com/office/drawing/2014/main" id="{5647D1B6-52D2-2687-E118-7A782632670F}"/>
                    </a:ext>
                  </a:extLst>
                </p:cNvPr>
                <p:cNvGrpSpPr/>
                <p:nvPr/>
              </p:nvGrpSpPr>
              <p:grpSpPr>
                <a:xfrm rot="16200000" flipV="1">
                  <a:off x="2874334" y="2446192"/>
                  <a:ext cx="393700" cy="480341"/>
                  <a:chOff x="6670143" y="1917335"/>
                  <a:chExt cx="393700" cy="480341"/>
                </a:xfrm>
              </p:grpSpPr>
              <p:sp>
                <p:nvSpPr>
                  <p:cNvPr id="40" name="Freeform 39">
                    <a:extLst>
                      <a:ext uri="{FF2B5EF4-FFF2-40B4-BE49-F238E27FC236}">
                        <a16:creationId xmlns:a16="http://schemas.microsoft.com/office/drawing/2014/main" id="{E800F02E-DE17-DF40-9888-867CE0DA3549}"/>
                      </a:ext>
                    </a:extLst>
                  </p:cNvPr>
                  <p:cNvSpPr/>
                  <p:nvPr/>
                </p:nvSpPr>
                <p:spPr>
                  <a:xfrm>
                    <a:off x="6670143" y="1917335"/>
                    <a:ext cx="393700" cy="480341"/>
                  </a:xfrm>
                  <a:custGeom>
                    <a:avLst/>
                    <a:gdLst>
                      <a:gd name="connsiteX0" fmla="*/ 0 w 393700"/>
                      <a:gd name="connsiteY0" fmla="*/ 0 h 479425"/>
                      <a:gd name="connsiteX1" fmla="*/ 3175 w 393700"/>
                      <a:gd name="connsiteY1" fmla="*/ 479425 h 479425"/>
                      <a:gd name="connsiteX2" fmla="*/ 361950 w 393700"/>
                      <a:gd name="connsiteY2" fmla="*/ 476250 h 479425"/>
                      <a:gd name="connsiteX3" fmla="*/ 384175 w 393700"/>
                      <a:gd name="connsiteY3" fmla="*/ 390525 h 479425"/>
                      <a:gd name="connsiteX4" fmla="*/ 393700 w 393700"/>
                      <a:gd name="connsiteY4" fmla="*/ 298450 h 479425"/>
                      <a:gd name="connsiteX5" fmla="*/ 393700 w 393700"/>
                      <a:gd name="connsiteY5" fmla="*/ 219075 h 479425"/>
                      <a:gd name="connsiteX6" fmla="*/ 387350 w 393700"/>
                      <a:gd name="connsiteY6" fmla="*/ 127000 h 479425"/>
                      <a:gd name="connsiteX7" fmla="*/ 371475 w 393700"/>
                      <a:gd name="connsiteY7" fmla="*/ 60325 h 479425"/>
                      <a:gd name="connsiteX8" fmla="*/ 355600 w 393700"/>
                      <a:gd name="connsiteY8" fmla="*/ 9525 h 479425"/>
                      <a:gd name="connsiteX9" fmla="*/ 0 w 393700"/>
                      <a:gd name="connsiteY9" fmla="*/ 0 h 479425"/>
                      <a:gd name="connsiteX0" fmla="*/ 0 w 393700"/>
                      <a:gd name="connsiteY0" fmla="*/ 916 h 480341"/>
                      <a:gd name="connsiteX1" fmla="*/ 3175 w 393700"/>
                      <a:gd name="connsiteY1" fmla="*/ 480341 h 480341"/>
                      <a:gd name="connsiteX2" fmla="*/ 361950 w 393700"/>
                      <a:gd name="connsiteY2" fmla="*/ 477166 h 480341"/>
                      <a:gd name="connsiteX3" fmla="*/ 384175 w 393700"/>
                      <a:gd name="connsiteY3" fmla="*/ 391441 h 480341"/>
                      <a:gd name="connsiteX4" fmla="*/ 393700 w 393700"/>
                      <a:gd name="connsiteY4" fmla="*/ 299366 h 480341"/>
                      <a:gd name="connsiteX5" fmla="*/ 393700 w 393700"/>
                      <a:gd name="connsiteY5" fmla="*/ 219991 h 480341"/>
                      <a:gd name="connsiteX6" fmla="*/ 387350 w 393700"/>
                      <a:gd name="connsiteY6" fmla="*/ 127916 h 480341"/>
                      <a:gd name="connsiteX7" fmla="*/ 371475 w 393700"/>
                      <a:gd name="connsiteY7" fmla="*/ 61241 h 480341"/>
                      <a:gd name="connsiteX8" fmla="*/ 352425 w 393700"/>
                      <a:gd name="connsiteY8" fmla="*/ 916 h 480341"/>
                      <a:gd name="connsiteX9" fmla="*/ 0 w 393700"/>
                      <a:gd name="connsiteY9" fmla="*/ 916 h 48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00" h="480341">
                        <a:moveTo>
                          <a:pt x="0" y="916"/>
                        </a:moveTo>
                        <a:cubicBezTo>
                          <a:pt x="1058" y="160724"/>
                          <a:pt x="2117" y="320533"/>
                          <a:pt x="3175" y="480341"/>
                        </a:cubicBezTo>
                        <a:lnTo>
                          <a:pt x="361950" y="477166"/>
                        </a:lnTo>
                        <a:lnTo>
                          <a:pt x="384175" y="391441"/>
                        </a:lnTo>
                        <a:lnTo>
                          <a:pt x="393700" y="299366"/>
                        </a:lnTo>
                        <a:lnTo>
                          <a:pt x="393700" y="219991"/>
                        </a:lnTo>
                        <a:lnTo>
                          <a:pt x="387350" y="127916"/>
                        </a:lnTo>
                        <a:lnTo>
                          <a:pt x="371475" y="61241"/>
                        </a:lnTo>
                        <a:lnTo>
                          <a:pt x="352425" y="916"/>
                        </a:lnTo>
                        <a:cubicBezTo>
                          <a:pt x="233892" y="-2259"/>
                          <a:pt x="118533" y="4091"/>
                          <a:pt x="0" y="916"/>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281">
                      <a:defRPr/>
                    </a:pPr>
                    <a:endParaRPr lang="en-CH" sz="1636">
                      <a:solidFill>
                        <a:prstClr val="white"/>
                      </a:solidFill>
                      <a:latin typeface="Calibri" panose="020F0502020204030204"/>
                    </a:endParaRPr>
                  </a:p>
                </p:txBody>
              </p:sp>
              <p:grpSp>
                <p:nvGrpSpPr>
                  <p:cNvPr id="41" name="Group 40">
                    <a:extLst>
                      <a:ext uri="{FF2B5EF4-FFF2-40B4-BE49-F238E27FC236}">
                        <a16:creationId xmlns:a16="http://schemas.microsoft.com/office/drawing/2014/main" id="{332FAE10-779D-E1A5-3321-28E1B4819AC7}"/>
                      </a:ext>
                    </a:extLst>
                  </p:cNvPr>
                  <p:cNvGrpSpPr/>
                  <p:nvPr/>
                </p:nvGrpSpPr>
                <p:grpSpPr>
                  <a:xfrm>
                    <a:off x="6699250" y="1941331"/>
                    <a:ext cx="310618" cy="432349"/>
                    <a:chOff x="6692900" y="1915625"/>
                    <a:chExt cx="310618" cy="482049"/>
                  </a:xfrm>
                </p:grpSpPr>
                <p:cxnSp>
                  <p:nvCxnSpPr>
                    <p:cNvPr id="42" name="Straight Connector 41">
                      <a:extLst>
                        <a:ext uri="{FF2B5EF4-FFF2-40B4-BE49-F238E27FC236}">
                          <a16:creationId xmlns:a16="http://schemas.microsoft.com/office/drawing/2014/main" id="{83809E7E-D879-4E4E-40CE-1ADFF1774FF2}"/>
                        </a:ext>
                      </a:extLst>
                    </p:cNvPr>
                    <p:cNvCxnSpPr>
                      <a:cxnSpLocks/>
                    </p:cNvCxnSpPr>
                    <p:nvPr/>
                  </p:nvCxnSpPr>
                  <p:spPr>
                    <a:xfrm flipH="1">
                      <a:off x="669290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2E321E2-AC39-CFDD-18E0-9EDE01810F5E}"/>
                        </a:ext>
                      </a:extLst>
                    </p:cNvPr>
                    <p:cNvCxnSpPr>
                      <a:cxnSpLocks/>
                    </p:cNvCxnSpPr>
                    <p:nvPr/>
                  </p:nvCxnSpPr>
                  <p:spPr>
                    <a:xfrm flipH="1">
                      <a:off x="672113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2207670-419B-84CE-C634-B28C4A1415EF}"/>
                        </a:ext>
                      </a:extLst>
                    </p:cNvPr>
                    <p:cNvCxnSpPr>
                      <a:cxnSpLocks/>
                    </p:cNvCxnSpPr>
                    <p:nvPr/>
                  </p:nvCxnSpPr>
                  <p:spPr>
                    <a:xfrm flipH="1">
                      <a:off x="6749376"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77D6451-5568-0AC6-4EF9-F080B267D0E4}"/>
                        </a:ext>
                      </a:extLst>
                    </p:cNvPr>
                    <p:cNvCxnSpPr>
                      <a:cxnSpLocks/>
                    </p:cNvCxnSpPr>
                    <p:nvPr/>
                  </p:nvCxnSpPr>
                  <p:spPr>
                    <a:xfrm flipH="1">
                      <a:off x="6777614"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770954-40F0-3044-A72D-9EBBAB8733D2}"/>
                        </a:ext>
                      </a:extLst>
                    </p:cNvPr>
                    <p:cNvCxnSpPr>
                      <a:cxnSpLocks/>
                    </p:cNvCxnSpPr>
                    <p:nvPr/>
                  </p:nvCxnSpPr>
                  <p:spPr>
                    <a:xfrm flipH="1">
                      <a:off x="6805852"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43ACCD5-1484-1151-A3AB-427215CFCE88}"/>
                        </a:ext>
                      </a:extLst>
                    </p:cNvPr>
                    <p:cNvCxnSpPr>
                      <a:cxnSpLocks/>
                    </p:cNvCxnSpPr>
                    <p:nvPr/>
                  </p:nvCxnSpPr>
                  <p:spPr>
                    <a:xfrm flipH="1">
                      <a:off x="6890566"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C95B99-13E5-C403-EC7E-DF8DA7E8767A}"/>
                        </a:ext>
                      </a:extLst>
                    </p:cNvPr>
                    <p:cNvCxnSpPr>
                      <a:cxnSpLocks/>
                    </p:cNvCxnSpPr>
                    <p:nvPr/>
                  </p:nvCxnSpPr>
                  <p:spPr>
                    <a:xfrm flipH="1">
                      <a:off x="6918804"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E5D0430-D32C-44D7-D830-F14536BAFF76}"/>
                        </a:ext>
                      </a:extLst>
                    </p:cNvPr>
                    <p:cNvCxnSpPr>
                      <a:cxnSpLocks/>
                    </p:cNvCxnSpPr>
                    <p:nvPr/>
                  </p:nvCxnSpPr>
                  <p:spPr>
                    <a:xfrm flipH="1">
                      <a:off x="6947042"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975B697-DAB9-3E15-901B-BDF458C3CF2C}"/>
                        </a:ext>
                      </a:extLst>
                    </p:cNvPr>
                    <p:cNvCxnSpPr>
                      <a:cxnSpLocks/>
                    </p:cNvCxnSpPr>
                    <p:nvPr/>
                  </p:nvCxnSpPr>
                  <p:spPr>
                    <a:xfrm flipH="1">
                      <a:off x="697528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57F1125-1D57-1273-5083-2877B14E33B9}"/>
                        </a:ext>
                      </a:extLst>
                    </p:cNvPr>
                    <p:cNvCxnSpPr>
                      <a:cxnSpLocks/>
                    </p:cNvCxnSpPr>
                    <p:nvPr/>
                  </p:nvCxnSpPr>
                  <p:spPr>
                    <a:xfrm flipH="1">
                      <a:off x="700351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EF0AF49-A466-0306-4363-5A7F84607F9B}"/>
                        </a:ext>
                      </a:extLst>
                    </p:cNvPr>
                    <p:cNvCxnSpPr>
                      <a:cxnSpLocks/>
                    </p:cNvCxnSpPr>
                    <p:nvPr/>
                  </p:nvCxnSpPr>
                  <p:spPr>
                    <a:xfrm flipH="1">
                      <a:off x="683409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165327F-E432-86DC-B231-F8FB9F458489}"/>
                        </a:ext>
                      </a:extLst>
                    </p:cNvPr>
                    <p:cNvCxnSpPr>
                      <a:cxnSpLocks/>
                    </p:cNvCxnSpPr>
                    <p:nvPr/>
                  </p:nvCxnSpPr>
                  <p:spPr>
                    <a:xfrm flipH="1">
                      <a:off x="686232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 name="Group 24">
                  <a:extLst>
                    <a:ext uri="{FF2B5EF4-FFF2-40B4-BE49-F238E27FC236}">
                      <a16:creationId xmlns:a16="http://schemas.microsoft.com/office/drawing/2014/main" id="{AFF236B7-5A9F-F6FC-5A07-79071F63D68F}"/>
                    </a:ext>
                  </a:extLst>
                </p:cNvPr>
                <p:cNvGrpSpPr/>
                <p:nvPr/>
              </p:nvGrpSpPr>
              <p:grpSpPr>
                <a:xfrm flipH="1">
                  <a:off x="2257895" y="3058884"/>
                  <a:ext cx="393700" cy="480341"/>
                  <a:chOff x="6670143" y="1917335"/>
                  <a:chExt cx="393700" cy="480341"/>
                </a:xfrm>
              </p:grpSpPr>
              <p:sp>
                <p:nvSpPr>
                  <p:cNvPr id="26" name="Freeform 25">
                    <a:extLst>
                      <a:ext uri="{FF2B5EF4-FFF2-40B4-BE49-F238E27FC236}">
                        <a16:creationId xmlns:a16="http://schemas.microsoft.com/office/drawing/2014/main" id="{D553BC9C-57D2-DCAB-15B8-DD029AE0B677}"/>
                      </a:ext>
                    </a:extLst>
                  </p:cNvPr>
                  <p:cNvSpPr/>
                  <p:nvPr/>
                </p:nvSpPr>
                <p:spPr>
                  <a:xfrm>
                    <a:off x="6670143" y="1917335"/>
                    <a:ext cx="393700" cy="480341"/>
                  </a:xfrm>
                  <a:custGeom>
                    <a:avLst/>
                    <a:gdLst>
                      <a:gd name="connsiteX0" fmla="*/ 0 w 393700"/>
                      <a:gd name="connsiteY0" fmla="*/ 0 h 479425"/>
                      <a:gd name="connsiteX1" fmla="*/ 3175 w 393700"/>
                      <a:gd name="connsiteY1" fmla="*/ 479425 h 479425"/>
                      <a:gd name="connsiteX2" fmla="*/ 361950 w 393700"/>
                      <a:gd name="connsiteY2" fmla="*/ 476250 h 479425"/>
                      <a:gd name="connsiteX3" fmla="*/ 384175 w 393700"/>
                      <a:gd name="connsiteY3" fmla="*/ 390525 h 479425"/>
                      <a:gd name="connsiteX4" fmla="*/ 393700 w 393700"/>
                      <a:gd name="connsiteY4" fmla="*/ 298450 h 479425"/>
                      <a:gd name="connsiteX5" fmla="*/ 393700 w 393700"/>
                      <a:gd name="connsiteY5" fmla="*/ 219075 h 479425"/>
                      <a:gd name="connsiteX6" fmla="*/ 387350 w 393700"/>
                      <a:gd name="connsiteY6" fmla="*/ 127000 h 479425"/>
                      <a:gd name="connsiteX7" fmla="*/ 371475 w 393700"/>
                      <a:gd name="connsiteY7" fmla="*/ 60325 h 479425"/>
                      <a:gd name="connsiteX8" fmla="*/ 355600 w 393700"/>
                      <a:gd name="connsiteY8" fmla="*/ 9525 h 479425"/>
                      <a:gd name="connsiteX9" fmla="*/ 0 w 393700"/>
                      <a:gd name="connsiteY9" fmla="*/ 0 h 479425"/>
                      <a:gd name="connsiteX0" fmla="*/ 0 w 393700"/>
                      <a:gd name="connsiteY0" fmla="*/ 916 h 480341"/>
                      <a:gd name="connsiteX1" fmla="*/ 3175 w 393700"/>
                      <a:gd name="connsiteY1" fmla="*/ 480341 h 480341"/>
                      <a:gd name="connsiteX2" fmla="*/ 361950 w 393700"/>
                      <a:gd name="connsiteY2" fmla="*/ 477166 h 480341"/>
                      <a:gd name="connsiteX3" fmla="*/ 384175 w 393700"/>
                      <a:gd name="connsiteY3" fmla="*/ 391441 h 480341"/>
                      <a:gd name="connsiteX4" fmla="*/ 393700 w 393700"/>
                      <a:gd name="connsiteY4" fmla="*/ 299366 h 480341"/>
                      <a:gd name="connsiteX5" fmla="*/ 393700 w 393700"/>
                      <a:gd name="connsiteY5" fmla="*/ 219991 h 480341"/>
                      <a:gd name="connsiteX6" fmla="*/ 387350 w 393700"/>
                      <a:gd name="connsiteY6" fmla="*/ 127916 h 480341"/>
                      <a:gd name="connsiteX7" fmla="*/ 371475 w 393700"/>
                      <a:gd name="connsiteY7" fmla="*/ 61241 h 480341"/>
                      <a:gd name="connsiteX8" fmla="*/ 352425 w 393700"/>
                      <a:gd name="connsiteY8" fmla="*/ 916 h 480341"/>
                      <a:gd name="connsiteX9" fmla="*/ 0 w 393700"/>
                      <a:gd name="connsiteY9" fmla="*/ 916 h 48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00" h="480341">
                        <a:moveTo>
                          <a:pt x="0" y="916"/>
                        </a:moveTo>
                        <a:cubicBezTo>
                          <a:pt x="1058" y="160724"/>
                          <a:pt x="2117" y="320533"/>
                          <a:pt x="3175" y="480341"/>
                        </a:cubicBezTo>
                        <a:lnTo>
                          <a:pt x="361950" y="477166"/>
                        </a:lnTo>
                        <a:lnTo>
                          <a:pt x="384175" y="391441"/>
                        </a:lnTo>
                        <a:lnTo>
                          <a:pt x="393700" y="299366"/>
                        </a:lnTo>
                        <a:lnTo>
                          <a:pt x="393700" y="219991"/>
                        </a:lnTo>
                        <a:lnTo>
                          <a:pt x="387350" y="127916"/>
                        </a:lnTo>
                        <a:lnTo>
                          <a:pt x="371475" y="61241"/>
                        </a:lnTo>
                        <a:lnTo>
                          <a:pt x="352425" y="916"/>
                        </a:lnTo>
                        <a:cubicBezTo>
                          <a:pt x="233892" y="-2259"/>
                          <a:pt x="118533" y="4091"/>
                          <a:pt x="0" y="916"/>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1281">
                      <a:defRPr/>
                    </a:pPr>
                    <a:endParaRPr lang="en-CH" sz="1636">
                      <a:solidFill>
                        <a:prstClr val="white"/>
                      </a:solidFill>
                      <a:latin typeface="Calibri" panose="020F0502020204030204"/>
                    </a:endParaRPr>
                  </a:p>
                </p:txBody>
              </p:sp>
              <p:grpSp>
                <p:nvGrpSpPr>
                  <p:cNvPr id="27" name="Group 26">
                    <a:extLst>
                      <a:ext uri="{FF2B5EF4-FFF2-40B4-BE49-F238E27FC236}">
                        <a16:creationId xmlns:a16="http://schemas.microsoft.com/office/drawing/2014/main" id="{732A2F56-9E64-05DB-1774-21706A376472}"/>
                      </a:ext>
                    </a:extLst>
                  </p:cNvPr>
                  <p:cNvGrpSpPr/>
                  <p:nvPr/>
                </p:nvGrpSpPr>
                <p:grpSpPr>
                  <a:xfrm>
                    <a:off x="6699250" y="1941331"/>
                    <a:ext cx="310618" cy="432349"/>
                    <a:chOff x="6692900" y="1915625"/>
                    <a:chExt cx="310618" cy="482049"/>
                  </a:xfrm>
                </p:grpSpPr>
                <p:cxnSp>
                  <p:nvCxnSpPr>
                    <p:cNvPr id="28" name="Straight Connector 27">
                      <a:extLst>
                        <a:ext uri="{FF2B5EF4-FFF2-40B4-BE49-F238E27FC236}">
                          <a16:creationId xmlns:a16="http://schemas.microsoft.com/office/drawing/2014/main" id="{9C85C957-E335-0B35-EC5A-52EDBF2AE42F}"/>
                        </a:ext>
                      </a:extLst>
                    </p:cNvPr>
                    <p:cNvCxnSpPr>
                      <a:cxnSpLocks/>
                    </p:cNvCxnSpPr>
                    <p:nvPr/>
                  </p:nvCxnSpPr>
                  <p:spPr>
                    <a:xfrm flipH="1">
                      <a:off x="669290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2B1CDC-3E11-35E0-EFE1-DEDDEC57B23D}"/>
                        </a:ext>
                      </a:extLst>
                    </p:cNvPr>
                    <p:cNvCxnSpPr>
                      <a:cxnSpLocks/>
                    </p:cNvCxnSpPr>
                    <p:nvPr/>
                  </p:nvCxnSpPr>
                  <p:spPr>
                    <a:xfrm flipH="1">
                      <a:off x="672113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CAE6F0-7048-54D4-BDC7-373B454AFD2B}"/>
                        </a:ext>
                      </a:extLst>
                    </p:cNvPr>
                    <p:cNvCxnSpPr>
                      <a:cxnSpLocks/>
                    </p:cNvCxnSpPr>
                    <p:nvPr/>
                  </p:nvCxnSpPr>
                  <p:spPr>
                    <a:xfrm flipH="1">
                      <a:off x="6749376"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F516F6-054A-F52A-6640-25CA5DE47DD1}"/>
                        </a:ext>
                      </a:extLst>
                    </p:cNvPr>
                    <p:cNvCxnSpPr>
                      <a:cxnSpLocks/>
                    </p:cNvCxnSpPr>
                    <p:nvPr/>
                  </p:nvCxnSpPr>
                  <p:spPr>
                    <a:xfrm flipH="1">
                      <a:off x="6777614"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5106F7F-617F-1B26-332F-46BAAADB442F}"/>
                        </a:ext>
                      </a:extLst>
                    </p:cNvPr>
                    <p:cNvCxnSpPr>
                      <a:cxnSpLocks/>
                    </p:cNvCxnSpPr>
                    <p:nvPr/>
                  </p:nvCxnSpPr>
                  <p:spPr>
                    <a:xfrm flipH="1">
                      <a:off x="6805852"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6F30C6-52EE-6628-280B-A92E04C58394}"/>
                        </a:ext>
                      </a:extLst>
                    </p:cNvPr>
                    <p:cNvCxnSpPr>
                      <a:cxnSpLocks/>
                    </p:cNvCxnSpPr>
                    <p:nvPr/>
                  </p:nvCxnSpPr>
                  <p:spPr>
                    <a:xfrm flipH="1">
                      <a:off x="6890566"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07F661E-2777-A79C-74CF-23F5DCB7C49B}"/>
                        </a:ext>
                      </a:extLst>
                    </p:cNvPr>
                    <p:cNvCxnSpPr>
                      <a:cxnSpLocks/>
                    </p:cNvCxnSpPr>
                    <p:nvPr/>
                  </p:nvCxnSpPr>
                  <p:spPr>
                    <a:xfrm flipH="1">
                      <a:off x="6918804"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8AB4C70-1F4A-3354-31BB-2182F5A6E9EF}"/>
                        </a:ext>
                      </a:extLst>
                    </p:cNvPr>
                    <p:cNvCxnSpPr>
                      <a:cxnSpLocks/>
                    </p:cNvCxnSpPr>
                    <p:nvPr/>
                  </p:nvCxnSpPr>
                  <p:spPr>
                    <a:xfrm flipH="1">
                      <a:off x="6947042"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07EC93C-022C-2AD3-0839-30D833F620AA}"/>
                        </a:ext>
                      </a:extLst>
                    </p:cNvPr>
                    <p:cNvCxnSpPr>
                      <a:cxnSpLocks/>
                    </p:cNvCxnSpPr>
                    <p:nvPr/>
                  </p:nvCxnSpPr>
                  <p:spPr>
                    <a:xfrm flipH="1">
                      <a:off x="697528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036C4E-5907-3A74-B7EB-A4F5DE470533}"/>
                        </a:ext>
                      </a:extLst>
                    </p:cNvPr>
                    <p:cNvCxnSpPr>
                      <a:cxnSpLocks/>
                    </p:cNvCxnSpPr>
                    <p:nvPr/>
                  </p:nvCxnSpPr>
                  <p:spPr>
                    <a:xfrm flipH="1">
                      <a:off x="700351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EAC61A5-7FD0-E106-29B9-20BC6AC0222E}"/>
                        </a:ext>
                      </a:extLst>
                    </p:cNvPr>
                    <p:cNvCxnSpPr>
                      <a:cxnSpLocks/>
                    </p:cNvCxnSpPr>
                    <p:nvPr/>
                  </p:nvCxnSpPr>
                  <p:spPr>
                    <a:xfrm flipH="1">
                      <a:off x="6834090"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B7243DB-143D-B6FB-0183-7AB552F1C38F}"/>
                        </a:ext>
                      </a:extLst>
                    </p:cNvPr>
                    <p:cNvCxnSpPr>
                      <a:cxnSpLocks/>
                    </p:cNvCxnSpPr>
                    <p:nvPr/>
                  </p:nvCxnSpPr>
                  <p:spPr>
                    <a:xfrm flipH="1">
                      <a:off x="6862328" y="1915625"/>
                      <a:ext cx="0" cy="4820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cxnSp>
          <p:nvCxnSpPr>
            <p:cNvPr id="90" name="Straight Connector 89">
              <a:extLst>
                <a:ext uri="{FF2B5EF4-FFF2-40B4-BE49-F238E27FC236}">
                  <a16:creationId xmlns:a16="http://schemas.microsoft.com/office/drawing/2014/main" id="{35E9A56A-11F0-8604-E228-67CDDC5FAB95}"/>
                </a:ext>
              </a:extLst>
            </p:cNvPr>
            <p:cNvCxnSpPr>
              <a:cxnSpLocks/>
            </p:cNvCxnSpPr>
            <p:nvPr/>
          </p:nvCxnSpPr>
          <p:spPr>
            <a:xfrm>
              <a:off x="6189725" y="3410101"/>
              <a:ext cx="685892" cy="4573"/>
            </a:xfrm>
            <a:prstGeom prst="line">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37FAC78-9A22-9A74-7178-421683868927}"/>
                </a:ext>
              </a:extLst>
            </p:cNvPr>
            <p:cNvCxnSpPr>
              <a:cxnSpLocks/>
            </p:cNvCxnSpPr>
            <p:nvPr/>
          </p:nvCxnSpPr>
          <p:spPr>
            <a:xfrm>
              <a:off x="5568392" y="3704696"/>
              <a:ext cx="1307225" cy="4573"/>
            </a:xfrm>
            <a:prstGeom prst="line">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00C2D94-04E8-3671-0D45-E204DD908165}"/>
                </a:ext>
              </a:extLst>
            </p:cNvPr>
            <p:cNvCxnSpPr>
              <a:cxnSpLocks/>
            </p:cNvCxnSpPr>
            <p:nvPr/>
          </p:nvCxnSpPr>
          <p:spPr>
            <a:xfrm>
              <a:off x="5568392" y="3999292"/>
              <a:ext cx="1307225" cy="4574"/>
            </a:xfrm>
            <a:prstGeom prst="line">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96E371-0423-D6F7-2919-95FAAE778658}"/>
                </a:ext>
              </a:extLst>
            </p:cNvPr>
            <p:cNvCxnSpPr>
              <a:cxnSpLocks/>
            </p:cNvCxnSpPr>
            <p:nvPr/>
          </p:nvCxnSpPr>
          <p:spPr>
            <a:xfrm>
              <a:off x="5862458" y="4293889"/>
              <a:ext cx="1013159" cy="4573"/>
            </a:xfrm>
            <a:prstGeom prst="line">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ADF3863-A359-61AE-4752-11236FD8F7D9}"/>
                </a:ext>
              </a:extLst>
            </p:cNvPr>
            <p:cNvCxnSpPr>
              <a:cxnSpLocks/>
            </p:cNvCxnSpPr>
            <p:nvPr/>
          </p:nvCxnSpPr>
          <p:spPr>
            <a:xfrm>
              <a:off x="5228083" y="4590987"/>
              <a:ext cx="1647534" cy="0"/>
            </a:xfrm>
            <a:prstGeom prst="line">
              <a:avLst/>
            </a:prstGeom>
            <a:ln>
              <a:solidFill>
                <a:schemeClr val="tx1"/>
              </a:solidFill>
              <a:headEnd type="triangle" w="med" len="lg"/>
              <a:tailEnd type="none"/>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6A40A9A4-D309-C48F-A0E9-9B64516C1FBE}"/>
                </a:ext>
              </a:extLst>
            </p:cNvPr>
            <p:cNvGrpSpPr/>
            <p:nvPr/>
          </p:nvGrpSpPr>
          <p:grpSpPr>
            <a:xfrm>
              <a:off x="3885476" y="5804465"/>
              <a:ext cx="2700000" cy="1087191"/>
              <a:chOff x="1571208" y="2747523"/>
              <a:chExt cx="2520000" cy="1199483"/>
            </a:xfrm>
          </p:grpSpPr>
          <p:cxnSp>
            <p:nvCxnSpPr>
              <p:cNvPr id="96" name="Straight Connector 95">
                <a:extLst>
                  <a:ext uri="{FF2B5EF4-FFF2-40B4-BE49-F238E27FC236}">
                    <a16:creationId xmlns:a16="http://schemas.microsoft.com/office/drawing/2014/main" id="{65AA1B80-24E2-EEC8-DF5C-167D65B967BE}"/>
                  </a:ext>
                </a:extLst>
              </p:cNvPr>
              <p:cNvCxnSpPr>
                <a:cxnSpLocks/>
              </p:cNvCxnSpPr>
              <p:nvPr/>
            </p:nvCxnSpPr>
            <p:spPr>
              <a:xfrm>
                <a:off x="1571208" y="2747523"/>
                <a:ext cx="0" cy="1199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7DE85D8-7F36-7060-D36A-CF15A96E3495}"/>
                  </a:ext>
                </a:extLst>
              </p:cNvPr>
              <p:cNvCxnSpPr>
                <a:cxnSpLocks/>
              </p:cNvCxnSpPr>
              <p:nvPr/>
            </p:nvCxnSpPr>
            <p:spPr>
              <a:xfrm>
                <a:off x="4091208" y="2747523"/>
                <a:ext cx="0" cy="11994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8" name="Straight Connector 97">
              <a:extLst>
                <a:ext uri="{FF2B5EF4-FFF2-40B4-BE49-F238E27FC236}">
                  <a16:creationId xmlns:a16="http://schemas.microsoft.com/office/drawing/2014/main" id="{BF5752CE-8EA0-FEA8-9711-EA3FD20D761C}"/>
                </a:ext>
              </a:extLst>
            </p:cNvPr>
            <p:cNvCxnSpPr>
              <a:cxnSpLocks/>
            </p:cNvCxnSpPr>
            <p:nvPr/>
          </p:nvCxnSpPr>
          <p:spPr>
            <a:xfrm>
              <a:off x="3885476" y="6820176"/>
              <a:ext cx="27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30414DD-6555-BCE9-F96E-B6C4AF5B5064}"/>
                </a:ext>
              </a:extLst>
            </p:cNvPr>
            <p:cNvSpPr txBox="1"/>
            <p:nvPr/>
          </p:nvSpPr>
          <p:spPr>
            <a:xfrm>
              <a:off x="4956550" y="6502009"/>
              <a:ext cx="554030" cy="338554"/>
            </a:xfrm>
            <a:prstGeom prst="rect">
              <a:avLst/>
            </a:prstGeom>
            <a:noFill/>
          </p:spPr>
          <p:txBody>
            <a:bodyPr wrap="none" rtlCol="0">
              <a:spAutoFit/>
            </a:bodyPr>
            <a:lstStyle/>
            <a:p>
              <a:pPr defTabSz="831281">
                <a:defRPr/>
              </a:pPr>
              <a:r>
                <a:rPr lang="en-CH" sz="1400" dirty="0">
                  <a:solidFill>
                    <a:prstClr val="black"/>
                  </a:solidFill>
                  <a:latin typeface="Calibri" panose="020F0502020204030204"/>
                </a:rPr>
                <a:t>39.5</a:t>
              </a:r>
            </a:p>
          </p:txBody>
        </p:sp>
        <p:grpSp>
          <p:nvGrpSpPr>
            <p:cNvPr id="100" name="Group 99">
              <a:extLst>
                <a:ext uri="{FF2B5EF4-FFF2-40B4-BE49-F238E27FC236}">
                  <a16:creationId xmlns:a16="http://schemas.microsoft.com/office/drawing/2014/main" id="{E99625A7-B81E-8CCC-FC87-1E68644F7340}"/>
                </a:ext>
              </a:extLst>
            </p:cNvPr>
            <p:cNvGrpSpPr/>
            <p:nvPr/>
          </p:nvGrpSpPr>
          <p:grpSpPr>
            <a:xfrm>
              <a:off x="4343478" y="4548414"/>
              <a:ext cx="1800000" cy="2030821"/>
              <a:chOff x="2177436" y="3377153"/>
              <a:chExt cx="1829747" cy="1603259"/>
            </a:xfrm>
          </p:grpSpPr>
          <p:cxnSp>
            <p:nvCxnSpPr>
              <p:cNvPr id="101" name="Straight Connector 100">
                <a:extLst>
                  <a:ext uri="{FF2B5EF4-FFF2-40B4-BE49-F238E27FC236}">
                    <a16:creationId xmlns:a16="http://schemas.microsoft.com/office/drawing/2014/main" id="{5334B295-A6AF-2C20-6D0C-8BAB936B7D32}"/>
                  </a:ext>
                </a:extLst>
              </p:cNvPr>
              <p:cNvCxnSpPr>
                <a:cxnSpLocks/>
              </p:cNvCxnSpPr>
              <p:nvPr/>
            </p:nvCxnSpPr>
            <p:spPr>
              <a:xfrm>
                <a:off x="2177436" y="3377153"/>
                <a:ext cx="0" cy="16032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EABD23C-178F-41DE-2BC6-EE40D80A0CD6}"/>
                  </a:ext>
                </a:extLst>
              </p:cNvPr>
              <p:cNvCxnSpPr>
                <a:cxnSpLocks/>
              </p:cNvCxnSpPr>
              <p:nvPr/>
            </p:nvCxnSpPr>
            <p:spPr>
              <a:xfrm>
                <a:off x="4007183" y="3389969"/>
                <a:ext cx="0" cy="15904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C6A9954F-A975-D84A-E7DB-A5FFBFE031B9}"/>
                </a:ext>
              </a:extLst>
            </p:cNvPr>
            <p:cNvCxnSpPr>
              <a:cxnSpLocks/>
            </p:cNvCxnSpPr>
            <p:nvPr/>
          </p:nvCxnSpPr>
          <p:spPr>
            <a:xfrm flipV="1">
              <a:off x="4343478" y="6469271"/>
              <a:ext cx="1798072" cy="108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EB9302BA-E687-FF79-B6CD-288FB816A13E}"/>
                </a:ext>
              </a:extLst>
            </p:cNvPr>
            <p:cNvSpPr txBox="1"/>
            <p:nvPr/>
          </p:nvSpPr>
          <p:spPr>
            <a:xfrm>
              <a:off x="4956550" y="6172721"/>
              <a:ext cx="554030" cy="338554"/>
            </a:xfrm>
            <a:prstGeom prst="rect">
              <a:avLst/>
            </a:prstGeom>
            <a:noFill/>
          </p:spPr>
          <p:txBody>
            <a:bodyPr wrap="none" rtlCol="0">
              <a:spAutoFit/>
            </a:bodyPr>
            <a:lstStyle/>
            <a:p>
              <a:pPr defTabSz="831281">
                <a:defRPr/>
              </a:pPr>
              <a:r>
                <a:rPr lang="en-CH" sz="1400" dirty="0">
                  <a:solidFill>
                    <a:prstClr val="black"/>
                  </a:solidFill>
                  <a:latin typeface="Calibri" panose="020F0502020204030204"/>
                </a:rPr>
                <a:t>23.5</a:t>
              </a:r>
            </a:p>
          </p:txBody>
        </p:sp>
        <p:grpSp>
          <p:nvGrpSpPr>
            <p:cNvPr id="105" name="Group 104">
              <a:extLst>
                <a:ext uri="{FF2B5EF4-FFF2-40B4-BE49-F238E27FC236}">
                  <a16:creationId xmlns:a16="http://schemas.microsoft.com/office/drawing/2014/main" id="{C3BA5C46-A054-A040-81AD-DC899FB20FEE}"/>
                </a:ext>
              </a:extLst>
            </p:cNvPr>
            <p:cNvGrpSpPr/>
            <p:nvPr/>
          </p:nvGrpSpPr>
          <p:grpSpPr>
            <a:xfrm>
              <a:off x="4916475" y="4602652"/>
              <a:ext cx="650849" cy="1638030"/>
              <a:chOff x="2135183" y="3389969"/>
              <a:chExt cx="1872000" cy="1638030"/>
            </a:xfrm>
          </p:grpSpPr>
          <p:cxnSp>
            <p:nvCxnSpPr>
              <p:cNvPr id="106" name="Straight Connector 105">
                <a:extLst>
                  <a:ext uri="{FF2B5EF4-FFF2-40B4-BE49-F238E27FC236}">
                    <a16:creationId xmlns:a16="http://schemas.microsoft.com/office/drawing/2014/main" id="{CC2D989D-EA98-A0AD-F213-6F4C4ACD93AF}"/>
                  </a:ext>
                </a:extLst>
              </p:cNvPr>
              <p:cNvCxnSpPr>
                <a:cxnSpLocks/>
              </p:cNvCxnSpPr>
              <p:nvPr/>
            </p:nvCxnSpPr>
            <p:spPr>
              <a:xfrm>
                <a:off x="2135183" y="3389969"/>
                <a:ext cx="11267" cy="1638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2168ACE-4FA7-6213-EBC6-F4F12110FFC5}"/>
                  </a:ext>
                </a:extLst>
              </p:cNvPr>
              <p:cNvCxnSpPr>
                <a:cxnSpLocks/>
              </p:cNvCxnSpPr>
              <p:nvPr/>
            </p:nvCxnSpPr>
            <p:spPr>
              <a:xfrm>
                <a:off x="4007183" y="3389969"/>
                <a:ext cx="0" cy="1638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8" name="Straight Connector 107">
              <a:extLst>
                <a:ext uri="{FF2B5EF4-FFF2-40B4-BE49-F238E27FC236}">
                  <a16:creationId xmlns:a16="http://schemas.microsoft.com/office/drawing/2014/main" id="{6277B9B8-1432-2D94-B4E3-E88F2C93E023}"/>
                </a:ext>
              </a:extLst>
            </p:cNvPr>
            <p:cNvCxnSpPr>
              <a:cxnSpLocks/>
            </p:cNvCxnSpPr>
            <p:nvPr/>
          </p:nvCxnSpPr>
          <p:spPr>
            <a:xfrm>
              <a:off x="4912277" y="6153756"/>
              <a:ext cx="6550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8FF09578-537A-34F4-9A10-025CE7852760}"/>
                </a:ext>
              </a:extLst>
            </p:cNvPr>
            <p:cNvSpPr txBox="1"/>
            <p:nvPr/>
          </p:nvSpPr>
          <p:spPr>
            <a:xfrm>
              <a:off x="5102023" y="5831334"/>
              <a:ext cx="303642" cy="338556"/>
            </a:xfrm>
            <a:prstGeom prst="rect">
              <a:avLst/>
            </a:prstGeom>
            <a:noFill/>
          </p:spPr>
          <p:txBody>
            <a:bodyPr wrap="none" rtlCol="0">
              <a:spAutoFit/>
            </a:bodyPr>
            <a:lstStyle/>
            <a:p>
              <a:pPr defTabSz="831281">
                <a:defRPr/>
              </a:pPr>
              <a:r>
                <a:rPr lang="en-CH" sz="1400" dirty="0">
                  <a:solidFill>
                    <a:prstClr val="black"/>
                  </a:solidFill>
                  <a:latin typeface="Calibri" panose="020F0502020204030204"/>
                </a:rPr>
                <a:t>8</a:t>
              </a:r>
            </a:p>
          </p:txBody>
        </p:sp>
      </p:grpSp>
      <p:pic>
        <p:nvPicPr>
          <p:cNvPr id="110" name="Picture 109">
            <a:extLst>
              <a:ext uri="{FF2B5EF4-FFF2-40B4-BE49-F238E27FC236}">
                <a16:creationId xmlns:a16="http://schemas.microsoft.com/office/drawing/2014/main" id="{C6319CCC-75E1-D3F7-D797-AE807BC7D4AC}"/>
              </a:ext>
            </a:extLst>
          </p:cNvPr>
          <p:cNvPicPr>
            <a:picLocks noChangeAspect="1"/>
          </p:cNvPicPr>
          <p:nvPr/>
        </p:nvPicPr>
        <p:blipFill rotWithShape="1">
          <a:blip r:embed="rId4"/>
          <a:srcRect l="2065" t="1184" b="-444"/>
          <a:stretch/>
        </p:blipFill>
        <p:spPr>
          <a:xfrm>
            <a:off x="129198" y="3082378"/>
            <a:ext cx="3328338" cy="2454545"/>
          </a:xfrm>
          <a:prstGeom prst="rect">
            <a:avLst/>
          </a:prstGeom>
        </p:spPr>
      </p:pic>
      <p:sp>
        <p:nvSpPr>
          <p:cNvPr id="111" name="TextBox 110">
            <a:extLst>
              <a:ext uri="{FF2B5EF4-FFF2-40B4-BE49-F238E27FC236}">
                <a16:creationId xmlns:a16="http://schemas.microsoft.com/office/drawing/2014/main" id="{D986364A-F813-3BFA-5E39-5B8CDD4FA594}"/>
              </a:ext>
            </a:extLst>
          </p:cNvPr>
          <p:cNvSpPr txBox="1"/>
          <p:nvPr/>
        </p:nvSpPr>
        <p:spPr>
          <a:xfrm>
            <a:off x="232002" y="5647291"/>
            <a:ext cx="3210215" cy="461665"/>
          </a:xfrm>
          <a:prstGeom prst="rect">
            <a:avLst/>
          </a:prstGeom>
          <a:noFill/>
        </p:spPr>
        <p:txBody>
          <a:bodyPr wrap="square">
            <a:spAutoFit/>
          </a:bodyPr>
          <a:lstStyle/>
          <a:p>
            <a:pPr defTabSz="831281">
              <a:defRPr/>
            </a:pPr>
            <a:r>
              <a:rPr lang="en-US" sz="1200" dirty="0">
                <a:solidFill>
                  <a:prstClr val="black"/>
                </a:solidFill>
                <a:latin typeface="Calibri" panose="020F0502020204030204"/>
              </a:rPr>
              <a:t>M. Takayasu et al., IEEE TAS, 21 (2011) 2340</a:t>
            </a:r>
          </a:p>
          <a:p>
            <a:pPr defTabSz="831281">
              <a:defRPr/>
            </a:pPr>
            <a:r>
              <a:rPr lang="en-US" sz="1200" dirty="0">
                <a:solidFill>
                  <a:prstClr val="black"/>
                </a:solidFill>
                <a:latin typeface="Calibri" panose="020F0502020204030204"/>
              </a:rPr>
              <a:t>Z. S. Hartwig et al., SUST, 33 (2020) 11LT01</a:t>
            </a:r>
            <a:endParaRPr lang="en-CH" sz="1200" dirty="0">
              <a:solidFill>
                <a:prstClr val="black"/>
              </a:solidFill>
              <a:latin typeface="Calibri" panose="020F0502020204030204"/>
            </a:endParaRPr>
          </a:p>
        </p:txBody>
      </p:sp>
      <p:sp>
        <p:nvSpPr>
          <p:cNvPr id="113" name="TextBox 112">
            <a:extLst>
              <a:ext uri="{FF2B5EF4-FFF2-40B4-BE49-F238E27FC236}">
                <a16:creationId xmlns:a16="http://schemas.microsoft.com/office/drawing/2014/main" id="{9617E6B4-E190-E717-80EE-549068EEB601}"/>
              </a:ext>
            </a:extLst>
          </p:cNvPr>
          <p:cNvSpPr txBox="1"/>
          <p:nvPr/>
        </p:nvSpPr>
        <p:spPr>
          <a:xfrm>
            <a:off x="632074" y="3160589"/>
            <a:ext cx="2348143" cy="344069"/>
          </a:xfrm>
          <a:prstGeom prst="rect">
            <a:avLst/>
          </a:prstGeom>
          <a:noFill/>
        </p:spPr>
        <p:txBody>
          <a:bodyPr wrap="none" rtlCol="0">
            <a:spAutoFit/>
          </a:bodyPr>
          <a:lstStyle/>
          <a:p>
            <a:pPr algn="ctr"/>
            <a:r>
              <a:rPr lang="en-CH" sz="1636" dirty="0">
                <a:solidFill>
                  <a:srgbClr val="FFFF00"/>
                </a:solidFill>
              </a:rPr>
              <a:t>MIT “VIPER” conductor</a:t>
            </a:r>
          </a:p>
        </p:txBody>
      </p:sp>
      <p:pic>
        <p:nvPicPr>
          <p:cNvPr id="6" name="Picture 5" descr="A picture containing wall, indoor&#10;&#10;Description automatically generated">
            <a:extLst>
              <a:ext uri="{FF2B5EF4-FFF2-40B4-BE49-F238E27FC236}">
                <a16:creationId xmlns:a16="http://schemas.microsoft.com/office/drawing/2014/main" id="{37FB6029-DC5F-1C12-9A0F-2C809CA7E5E4}"/>
              </a:ext>
            </a:extLst>
          </p:cNvPr>
          <p:cNvPicPr>
            <a:picLocks noChangeAspect="1"/>
          </p:cNvPicPr>
          <p:nvPr/>
        </p:nvPicPr>
        <p:blipFill rotWithShape="1">
          <a:blip r:embed="rId5"/>
          <a:srcRect l="37089" t="13962" r="15748" b="7572"/>
          <a:stretch/>
        </p:blipFill>
        <p:spPr>
          <a:xfrm rot="5400000">
            <a:off x="6530600" y="3708296"/>
            <a:ext cx="2118866" cy="2643929"/>
          </a:xfrm>
          <a:prstGeom prst="rect">
            <a:avLst/>
          </a:prstGeom>
        </p:spPr>
      </p:pic>
      <p:sp>
        <p:nvSpPr>
          <p:cNvPr id="4" name="Slide Number Placeholder 5">
            <a:extLst>
              <a:ext uri="{FF2B5EF4-FFF2-40B4-BE49-F238E27FC236}">
                <a16:creationId xmlns:a16="http://schemas.microsoft.com/office/drawing/2014/main" id="{329BE427-925F-B9A3-18DC-A65B7A9FDB0F}"/>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3</a:t>
            </a:fld>
            <a:endParaRPr lang="en-US" dirty="0"/>
          </a:p>
        </p:txBody>
      </p:sp>
      <p:sp>
        <p:nvSpPr>
          <p:cNvPr id="5" name="TextBox 4">
            <a:extLst>
              <a:ext uri="{FF2B5EF4-FFF2-40B4-BE49-F238E27FC236}">
                <a16:creationId xmlns:a16="http://schemas.microsoft.com/office/drawing/2014/main" id="{9286BEE1-0BD9-6E90-3867-B6F3DE4D32E2}"/>
              </a:ext>
            </a:extLst>
          </p:cNvPr>
          <p:cNvSpPr txBox="1"/>
          <p:nvPr/>
        </p:nvSpPr>
        <p:spPr>
          <a:xfrm>
            <a:off x="1114974" y="6249562"/>
            <a:ext cx="6914072" cy="461665"/>
          </a:xfrm>
          <a:prstGeom prst="rect">
            <a:avLst/>
          </a:prstGeom>
          <a:noFill/>
        </p:spPr>
        <p:txBody>
          <a:bodyPr wrap="none" rtlCol="0">
            <a:spAutoFit/>
          </a:bodyPr>
          <a:lstStyle/>
          <a:p>
            <a:pPr algn="ctr"/>
            <a:r>
              <a:rPr lang="en-US" sz="2400" b="1" dirty="0">
                <a:solidFill>
                  <a:schemeClr val="bg1"/>
                </a:solidFill>
              </a:rPr>
              <a:t>S</a:t>
            </a:r>
            <a:r>
              <a:rPr lang="en-CH" sz="2400" b="1" dirty="0">
                <a:solidFill>
                  <a:schemeClr val="bg1"/>
                </a:solidFill>
              </a:rPr>
              <a:t>trong connection to HTS magnets for fusion </a:t>
            </a:r>
          </a:p>
        </p:txBody>
      </p:sp>
      <p:sp>
        <p:nvSpPr>
          <p:cNvPr id="10" name="TextBox 9">
            <a:extLst>
              <a:ext uri="{FF2B5EF4-FFF2-40B4-BE49-F238E27FC236}">
                <a16:creationId xmlns:a16="http://schemas.microsoft.com/office/drawing/2014/main" id="{F61D9300-A14F-3214-7256-C38AF3027074}"/>
              </a:ext>
            </a:extLst>
          </p:cNvPr>
          <p:cNvSpPr txBox="1"/>
          <p:nvPr/>
        </p:nvSpPr>
        <p:spPr>
          <a:xfrm>
            <a:off x="4770251" y="926525"/>
            <a:ext cx="3820213" cy="307777"/>
          </a:xfrm>
          <a:prstGeom prst="rect">
            <a:avLst/>
          </a:prstGeom>
          <a:noFill/>
        </p:spPr>
        <p:txBody>
          <a:bodyPr wrap="none" rtlCol="0">
            <a:spAutoFit/>
          </a:bodyPr>
          <a:lstStyle/>
          <a:p>
            <a:r>
              <a:rPr lang="en-CH" sz="1400" dirty="0">
                <a:solidFill>
                  <a:schemeClr val="accent6">
                    <a:lumMod val="50000"/>
                  </a:schemeClr>
                </a:solidFill>
              </a:rPr>
              <a:t>A </a:t>
            </a:r>
            <a:r>
              <a:rPr lang="en-CH" sz="1200" dirty="0">
                <a:solidFill>
                  <a:schemeClr val="accent6">
                    <a:lumMod val="50000"/>
                  </a:schemeClr>
                </a:solidFill>
              </a:rPr>
              <a:t>Portone</a:t>
            </a:r>
            <a:r>
              <a:rPr lang="en-CH" sz="1400" dirty="0">
                <a:solidFill>
                  <a:schemeClr val="accent6">
                    <a:lumMod val="50000"/>
                  </a:schemeClr>
                </a:solidFill>
              </a:rPr>
              <a:t>, P. Testoni, J. Lorenzo Gomez, F4E</a:t>
            </a:r>
          </a:p>
        </p:txBody>
      </p:sp>
    </p:spTree>
    <p:extLst>
      <p:ext uri="{BB962C8B-B14F-4D97-AF65-F5344CB8AC3E}">
        <p14:creationId xmlns:p14="http://schemas.microsoft.com/office/powerpoint/2010/main" val="39496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0371A95-9D67-6728-2F1F-21CD08812D7E}"/>
              </a:ext>
            </a:extLst>
          </p:cNvPr>
          <p:cNvPicPr>
            <a:picLocks noChangeAspect="1"/>
          </p:cNvPicPr>
          <p:nvPr/>
        </p:nvPicPr>
        <p:blipFill>
          <a:blip r:embed="rId2"/>
          <a:stretch>
            <a:fillRect/>
          </a:stretch>
        </p:blipFill>
        <p:spPr>
          <a:xfrm>
            <a:off x="5853313" y="1465495"/>
            <a:ext cx="3202595" cy="4483636"/>
          </a:xfrm>
          <a:prstGeom prst="rect">
            <a:avLst/>
          </a:prstGeom>
        </p:spPr>
      </p:pic>
      <p:sp>
        <p:nvSpPr>
          <p:cNvPr id="2" name="Title 1">
            <a:extLst>
              <a:ext uri="{FF2B5EF4-FFF2-40B4-BE49-F238E27FC236}">
                <a16:creationId xmlns:a16="http://schemas.microsoft.com/office/drawing/2014/main" id="{B4B39F06-2CA0-F54A-C1FF-6483E902F08B}"/>
              </a:ext>
            </a:extLst>
          </p:cNvPr>
          <p:cNvSpPr>
            <a:spLocks noGrp="1"/>
          </p:cNvSpPr>
          <p:nvPr>
            <p:ph type="title"/>
          </p:nvPr>
        </p:nvSpPr>
        <p:spPr/>
        <p:txBody>
          <a:bodyPr/>
          <a:lstStyle/>
          <a:p>
            <a:r>
              <a:rPr lang="en-CH" dirty="0"/>
              <a:t>Final cooling (40 T)</a:t>
            </a:r>
          </a:p>
        </p:txBody>
      </p:sp>
      <p:sp>
        <p:nvSpPr>
          <p:cNvPr id="15" name="TextBox 14">
            <a:extLst>
              <a:ext uri="{FF2B5EF4-FFF2-40B4-BE49-F238E27FC236}">
                <a16:creationId xmlns:a16="http://schemas.microsoft.com/office/drawing/2014/main" id="{923D8B3C-3F53-5C5C-21E5-1190C9153F8A}"/>
              </a:ext>
            </a:extLst>
          </p:cNvPr>
          <p:cNvSpPr txBox="1"/>
          <p:nvPr/>
        </p:nvSpPr>
        <p:spPr>
          <a:xfrm>
            <a:off x="166758" y="6073278"/>
            <a:ext cx="1627369" cy="316240"/>
          </a:xfrm>
          <a:prstGeom prst="rect">
            <a:avLst/>
          </a:prstGeom>
          <a:noFill/>
        </p:spPr>
        <p:txBody>
          <a:bodyPr wrap="none" rtlCol="0">
            <a:spAutoFit/>
          </a:bodyPr>
          <a:lstStyle/>
          <a:p>
            <a:r>
              <a:rPr lang="en-CH" sz="1455" dirty="0"/>
              <a:t>B. Bordini, CERN</a:t>
            </a:r>
          </a:p>
        </p:txBody>
      </p:sp>
      <p:grpSp>
        <p:nvGrpSpPr>
          <p:cNvPr id="17" name="Group 16">
            <a:extLst>
              <a:ext uri="{FF2B5EF4-FFF2-40B4-BE49-F238E27FC236}">
                <a16:creationId xmlns:a16="http://schemas.microsoft.com/office/drawing/2014/main" id="{4CB04A55-C8C0-AB4A-EE59-F8894CB683C4}"/>
              </a:ext>
            </a:extLst>
          </p:cNvPr>
          <p:cNvGrpSpPr>
            <a:grpSpLocks noChangeAspect="1"/>
          </p:cNvGrpSpPr>
          <p:nvPr/>
        </p:nvGrpSpPr>
        <p:grpSpPr>
          <a:xfrm>
            <a:off x="166758" y="1877992"/>
            <a:ext cx="4091319" cy="4189091"/>
            <a:chOff x="7806675" y="1838042"/>
            <a:chExt cx="4356295" cy="4460400"/>
          </a:xfrm>
        </p:grpSpPr>
        <p:grpSp>
          <p:nvGrpSpPr>
            <p:cNvPr id="18" name="Group 17">
              <a:extLst>
                <a:ext uri="{FF2B5EF4-FFF2-40B4-BE49-F238E27FC236}">
                  <a16:creationId xmlns:a16="http://schemas.microsoft.com/office/drawing/2014/main" id="{20D921D7-3F32-8E60-B4DC-075A5AAE2A45}"/>
                </a:ext>
              </a:extLst>
            </p:cNvPr>
            <p:cNvGrpSpPr/>
            <p:nvPr/>
          </p:nvGrpSpPr>
          <p:grpSpPr>
            <a:xfrm>
              <a:off x="7806675" y="1838042"/>
              <a:ext cx="4356295" cy="4460400"/>
              <a:chOff x="7806675" y="1838042"/>
              <a:chExt cx="4356295" cy="4460400"/>
            </a:xfrm>
          </p:grpSpPr>
          <p:grpSp>
            <p:nvGrpSpPr>
              <p:cNvPr id="31" name="Group 30">
                <a:extLst>
                  <a:ext uri="{FF2B5EF4-FFF2-40B4-BE49-F238E27FC236}">
                    <a16:creationId xmlns:a16="http://schemas.microsoft.com/office/drawing/2014/main" id="{9E9C8072-6AAD-C12A-7A7B-38CD6BFF774F}"/>
                  </a:ext>
                </a:extLst>
              </p:cNvPr>
              <p:cNvGrpSpPr/>
              <p:nvPr/>
            </p:nvGrpSpPr>
            <p:grpSpPr>
              <a:xfrm>
                <a:off x="7806675" y="1838042"/>
                <a:ext cx="4356295" cy="4460400"/>
                <a:chOff x="7972146" y="2116716"/>
                <a:chExt cx="4356295" cy="4460400"/>
              </a:xfrm>
            </p:grpSpPr>
            <p:pic>
              <p:nvPicPr>
                <p:cNvPr id="38" name="Picture 37">
                  <a:extLst>
                    <a:ext uri="{FF2B5EF4-FFF2-40B4-BE49-F238E27FC236}">
                      <a16:creationId xmlns:a16="http://schemas.microsoft.com/office/drawing/2014/main" id="{EFAC68DD-2873-868A-F17B-8CA3A2B3DF32}"/>
                    </a:ext>
                  </a:extLst>
                </p:cNvPr>
                <p:cNvPicPr>
                  <a:picLocks noChangeAspect="1"/>
                </p:cNvPicPr>
                <p:nvPr/>
              </p:nvPicPr>
              <p:blipFill rotWithShape="1">
                <a:blip r:embed="rId3"/>
                <a:srcRect r="2334"/>
                <a:stretch/>
              </p:blipFill>
              <p:spPr>
                <a:xfrm>
                  <a:off x="7972146" y="2116716"/>
                  <a:ext cx="4356295" cy="4460400"/>
                </a:xfrm>
                <a:prstGeom prst="rect">
                  <a:avLst/>
                </a:prstGeom>
                <a:ln>
                  <a:solidFill>
                    <a:schemeClr val="tx1"/>
                  </a:solidFill>
                  <a:prstDash val="sysDash"/>
                </a:ln>
              </p:spPr>
            </p:pic>
            <p:grpSp>
              <p:nvGrpSpPr>
                <p:cNvPr id="39" name="Group 38">
                  <a:extLst>
                    <a:ext uri="{FF2B5EF4-FFF2-40B4-BE49-F238E27FC236}">
                      <a16:creationId xmlns:a16="http://schemas.microsoft.com/office/drawing/2014/main" id="{030E5D96-FBDA-0A16-DBDC-08324DF0511B}"/>
                    </a:ext>
                  </a:extLst>
                </p:cNvPr>
                <p:cNvGrpSpPr/>
                <p:nvPr/>
              </p:nvGrpSpPr>
              <p:grpSpPr>
                <a:xfrm>
                  <a:off x="8421823" y="2465429"/>
                  <a:ext cx="748654" cy="846485"/>
                  <a:chOff x="8335410" y="2479380"/>
                  <a:chExt cx="748654" cy="846485"/>
                </a:xfrm>
              </p:grpSpPr>
              <p:sp>
                <p:nvSpPr>
                  <p:cNvPr id="49" name="TextBox 48">
                    <a:extLst>
                      <a:ext uri="{FF2B5EF4-FFF2-40B4-BE49-F238E27FC236}">
                        <a16:creationId xmlns:a16="http://schemas.microsoft.com/office/drawing/2014/main" id="{1CFF0020-2D5A-5505-76C4-D13A13722C51}"/>
                      </a:ext>
                    </a:extLst>
                  </p:cNvPr>
                  <p:cNvSpPr txBox="1"/>
                  <p:nvPr/>
                </p:nvSpPr>
                <p:spPr>
                  <a:xfrm rot="16200000">
                    <a:off x="8140062" y="2674728"/>
                    <a:ext cx="846485" cy="455790"/>
                  </a:xfrm>
                  <a:prstGeom prst="rect">
                    <a:avLst/>
                  </a:prstGeom>
                  <a:noFill/>
                  <a:ln>
                    <a:noFill/>
                    <a:prstDash val="solid"/>
                  </a:ln>
                </p:spPr>
                <p:txBody>
                  <a:bodyPr wrap="square" rtlCol="0">
                    <a:spAutoFit/>
                  </a:bodyPr>
                  <a:lstStyle/>
                  <a:p>
                    <a:r>
                      <a:rPr lang="en-US" sz="1091" dirty="0"/>
                      <a:t>Inner Ring</a:t>
                    </a:r>
                    <a:endParaRPr lang="en-GB" sz="1091" dirty="0"/>
                  </a:p>
                </p:txBody>
              </p:sp>
              <p:cxnSp>
                <p:nvCxnSpPr>
                  <p:cNvPr id="50" name="Straight Arrow Connector 49">
                    <a:extLst>
                      <a:ext uri="{FF2B5EF4-FFF2-40B4-BE49-F238E27FC236}">
                        <a16:creationId xmlns:a16="http://schemas.microsoft.com/office/drawing/2014/main" id="{AF5BCA4A-7FA1-63F0-F2E5-D7C11BC0819B}"/>
                      </a:ext>
                    </a:extLst>
                  </p:cNvPr>
                  <p:cNvCxnSpPr>
                    <a:cxnSpLocks/>
                    <a:stCxn id="49" idx="2"/>
                  </p:cNvCxnSpPr>
                  <p:nvPr/>
                </p:nvCxnSpPr>
                <p:spPr bwMode="auto">
                  <a:xfrm>
                    <a:off x="8791200" y="2902623"/>
                    <a:ext cx="292864" cy="125433"/>
                  </a:xfrm>
                  <a:prstGeom prst="straightConnector1">
                    <a:avLst/>
                  </a:prstGeom>
                  <a:solidFill>
                    <a:srgbClr val="FFFFFF"/>
                  </a:solidFill>
                  <a:ln w="9525" cap="flat" cmpd="sng" algn="ctr">
                    <a:solidFill>
                      <a:schemeClr val="tx1"/>
                    </a:solidFill>
                    <a:prstDash val="solid"/>
                    <a:round/>
                    <a:headEnd type="none" w="med" len="med"/>
                    <a:tailEnd type="oval" w="sm" len="sm"/>
                  </a:ln>
                  <a:effectLst/>
                </p:spPr>
              </p:cxnSp>
            </p:grpSp>
            <p:grpSp>
              <p:nvGrpSpPr>
                <p:cNvPr id="40" name="Group 39">
                  <a:extLst>
                    <a:ext uri="{FF2B5EF4-FFF2-40B4-BE49-F238E27FC236}">
                      <a16:creationId xmlns:a16="http://schemas.microsoft.com/office/drawing/2014/main" id="{4D285FC7-F533-E8D7-1853-57FB6CD7EEE0}"/>
                    </a:ext>
                  </a:extLst>
                </p:cNvPr>
                <p:cNvGrpSpPr/>
                <p:nvPr/>
              </p:nvGrpSpPr>
              <p:grpSpPr>
                <a:xfrm rot="10800000">
                  <a:off x="10124321" y="2972561"/>
                  <a:ext cx="1013507" cy="910211"/>
                  <a:chOff x="8632952" y="2596058"/>
                  <a:chExt cx="1013507" cy="910211"/>
                </a:xfrm>
              </p:grpSpPr>
              <p:sp>
                <p:nvSpPr>
                  <p:cNvPr id="47" name="TextBox 46">
                    <a:extLst>
                      <a:ext uri="{FF2B5EF4-FFF2-40B4-BE49-F238E27FC236}">
                        <a16:creationId xmlns:a16="http://schemas.microsoft.com/office/drawing/2014/main" id="{34D69B43-2225-03E6-07B2-A1BFB5D5A8D6}"/>
                      </a:ext>
                    </a:extLst>
                  </p:cNvPr>
                  <p:cNvSpPr txBox="1"/>
                  <p:nvPr/>
                </p:nvSpPr>
                <p:spPr>
                  <a:xfrm rot="16200000">
                    <a:off x="8316372" y="2912638"/>
                    <a:ext cx="910211" cy="277051"/>
                  </a:xfrm>
                  <a:prstGeom prst="rect">
                    <a:avLst/>
                  </a:prstGeom>
                  <a:noFill/>
                  <a:ln>
                    <a:noFill/>
                    <a:prstDash val="sysDash"/>
                  </a:ln>
                </p:spPr>
                <p:txBody>
                  <a:bodyPr wrap="square" rtlCol="0">
                    <a:spAutoFit/>
                  </a:bodyPr>
                  <a:lstStyle/>
                  <a:p>
                    <a:r>
                      <a:rPr lang="en-US" sz="1091" dirty="0"/>
                      <a:t>Outer Ring</a:t>
                    </a:r>
                    <a:endParaRPr lang="en-GB" sz="1091" dirty="0"/>
                  </a:p>
                </p:txBody>
              </p:sp>
              <p:cxnSp>
                <p:nvCxnSpPr>
                  <p:cNvPr id="48" name="Straight Arrow Connector 47">
                    <a:extLst>
                      <a:ext uri="{FF2B5EF4-FFF2-40B4-BE49-F238E27FC236}">
                        <a16:creationId xmlns:a16="http://schemas.microsoft.com/office/drawing/2014/main" id="{AA1DC05E-6E3B-15BF-6E73-D423015D86AA}"/>
                      </a:ext>
                    </a:extLst>
                  </p:cNvPr>
                  <p:cNvCxnSpPr>
                    <a:cxnSpLocks/>
                    <a:stCxn id="47" idx="2"/>
                  </p:cNvCxnSpPr>
                  <p:nvPr/>
                </p:nvCxnSpPr>
                <p:spPr bwMode="auto">
                  <a:xfrm rot="10800000" flipH="1" flipV="1">
                    <a:off x="8910002" y="3051162"/>
                    <a:ext cx="736457" cy="100750"/>
                  </a:xfrm>
                  <a:prstGeom prst="straightConnector1">
                    <a:avLst/>
                  </a:prstGeom>
                  <a:solidFill>
                    <a:srgbClr val="FFFFFF"/>
                  </a:solidFill>
                  <a:ln w="9525" cap="flat" cmpd="sng" algn="ctr">
                    <a:solidFill>
                      <a:schemeClr val="tx1"/>
                    </a:solidFill>
                    <a:prstDash val="solid"/>
                    <a:round/>
                    <a:headEnd type="none" w="med" len="med"/>
                    <a:tailEnd type="oval" w="sm" len="sm"/>
                  </a:ln>
                  <a:effectLst/>
                </p:spPr>
              </p:cxnSp>
            </p:grpSp>
            <p:grpSp>
              <p:nvGrpSpPr>
                <p:cNvPr id="41" name="Group 40">
                  <a:extLst>
                    <a:ext uri="{FF2B5EF4-FFF2-40B4-BE49-F238E27FC236}">
                      <a16:creationId xmlns:a16="http://schemas.microsoft.com/office/drawing/2014/main" id="{7AF7E6E9-93C1-5093-D1CC-9B1FEC2C4EBD}"/>
                    </a:ext>
                  </a:extLst>
                </p:cNvPr>
                <p:cNvGrpSpPr/>
                <p:nvPr/>
              </p:nvGrpSpPr>
              <p:grpSpPr>
                <a:xfrm rot="10800000">
                  <a:off x="9701357" y="4063500"/>
                  <a:ext cx="1436469" cy="1183430"/>
                  <a:chOff x="8549617" y="2307323"/>
                  <a:chExt cx="1436469" cy="1183430"/>
                </a:xfrm>
              </p:grpSpPr>
              <p:sp>
                <p:nvSpPr>
                  <p:cNvPr id="45" name="TextBox 44">
                    <a:extLst>
                      <a:ext uri="{FF2B5EF4-FFF2-40B4-BE49-F238E27FC236}">
                        <a16:creationId xmlns:a16="http://schemas.microsoft.com/office/drawing/2014/main" id="{B6C5DD0F-63B8-145A-901D-8DFAE97C489A}"/>
                      </a:ext>
                    </a:extLst>
                  </p:cNvPr>
                  <p:cNvSpPr txBox="1"/>
                  <p:nvPr/>
                </p:nvSpPr>
                <p:spPr>
                  <a:xfrm rot="16200000">
                    <a:off x="8096428" y="2760512"/>
                    <a:ext cx="1183430" cy="277051"/>
                  </a:xfrm>
                  <a:prstGeom prst="rect">
                    <a:avLst/>
                  </a:prstGeom>
                  <a:noFill/>
                  <a:ln>
                    <a:noFill/>
                    <a:prstDash val="sysDash"/>
                  </a:ln>
                </p:spPr>
                <p:txBody>
                  <a:bodyPr wrap="square" rtlCol="0">
                    <a:spAutoFit/>
                  </a:bodyPr>
                  <a:lstStyle/>
                  <a:p>
                    <a:r>
                      <a:rPr lang="en-US" sz="1091" dirty="0"/>
                      <a:t>‘Modular’ Coil</a:t>
                    </a:r>
                    <a:endParaRPr lang="en-GB" sz="1091" dirty="0"/>
                  </a:p>
                </p:txBody>
              </p:sp>
              <p:cxnSp>
                <p:nvCxnSpPr>
                  <p:cNvPr id="46" name="Straight Arrow Connector 45">
                    <a:extLst>
                      <a:ext uri="{FF2B5EF4-FFF2-40B4-BE49-F238E27FC236}">
                        <a16:creationId xmlns:a16="http://schemas.microsoft.com/office/drawing/2014/main" id="{F7CFBE10-227B-F4BC-10D3-20373D4362F5}"/>
                      </a:ext>
                    </a:extLst>
                  </p:cNvPr>
                  <p:cNvCxnSpPr>
                    <a:cxnSpLocks/>
                    <a:stCxn id="45" idx="2"/>
                  </p:cNvCxnSpPr>
                  <p:nvPr/>
                </p:nvCxnSpPr>
                <p:spPr bwMode="auto">
                  <a:xfrm rot="10800000" flipH="1" flipV="1">
                    <a:off x="8826668" y="2899037"/>
                    <a:ext cx="1159418" cy="313637"/>
                  </a:xfrm>
                  <a:prstGeom prst="straightConnector1">
                    <a:avLst/>
                  </a:prstGeom>
                  <a:solidFill>
                    <a:srgbClr val="FFFFFF"/>
                  </a:solidFill>
                  <a:ln w="9525" cap="flat" cmpd="sng" algn="ctr">
                    <a:solidFill>
                      <a:srgbClr val="FFC000"/>
                    </a:solidFill>
                    <a:prstDash val="solid"/>
                    <a:round/>
                    <a:headEnd type="none" w="med" len="med"/>
                    <a:tailEnd type="oval" w="sm" len="sm"/>
                  </a:ln>
                  <a:effectLst/>
                </p:spPr>
              </p:cxnSp>
            </p:grpSp>
            <p:grpSp>
              <p:nvGrpSpPr>
                <p:cNvPr id="42" name="Group 41">
                  <a:extLst>
                    <a:ext uri="{FF2B5EF4-FFF2-40B4-BE49-F238E27FC236}">
                      <a16:creationId xmlns:a16="http://schemas.microsoft.com/office/drawing/2014/main" id="{FCDCE612-5CDF-AD49-18CA-A26F9D842C8F}"/>
                    </a:ext>
                  </a:extLst>
                </p:cNvPr>
                <p:cNvGrpSpPr/>
                <p:nvPr/>
              </p:nvGrpSpPr>
              <p:grpSpPr>
                <a:xfrm>
                  <a:off x="8511192" y="4276634"/>
                  <a:ext cx="441216" cy="1961205"/>
                  <a:chOff x="8415393" y="4276634"/>
                  <a:chExt cx="441216" cy="1961205"/>
                </a:xfrm>
              </p:grpSpPr>
              <p:sp>
                <p:nvSpPr>
                  <p:cNvPr id="43" name="TextBox 42">
                    <a:extLst>
                      <a:ext uri="{FF2B5EF4-FFF2-40B4-BE49-F238E27FC236}">
                        <a16:creationId xmlns:a16="http://schemas.microsoft.com/office/drawing/2014/main" id="{B275FC98-EFE9-58E4-B69B-B5D11E1F0C18}"/>
                      </a:ext>
                    </a:extLst>
                  </p:cNvPr>
                  <p:cNvSpPr txBox="1"/>
                  <p:nvPr/>
                </p:nvSpPr>
                <p:spPr>
                  <a:xfrm rot="16200000">
                    <a:off x="7573316" y="5118711"/>
                    <a:ext cx="1961205" cy="277051"/>
                  </a:xfrm>
                  <a:prstGeom prst="rect">
                    <a:avLst/>
                  </a:prstGeom>
                  <a:noFill/>
                  <a:ln>
                    <a:noFill/>
                    <a:prstDash val="solid"/>
                  </a:ln>
                </p:spPr>
                <p:txBody>
                  <a:bodyPr wrap="square" rtlCol="0">
                    <a:spAutoFit/>
                  </a:bodyPr>
                  <a:lstStyle/>
                  <a:p>
                    <a:r>
                      <a:rPr lang="en-US" sz="1091" dirty="0"/>
                      <a:t>1 %  Field Homogeneity</a:t>
                    </a:r>
                    <a:endParaRPr lang="en-GB" sz="1091" dirty="0"/>
                  </a:p>
                </p:txBody>
              </p:sp>
              <p:cxnSp>
                <p:nvCxnSpPr>
                  <p:cNvPr id="44" name="Straight Arrow Connector 43">
                    <a:extLst>
                      <a:ext uri="{FF2B5EF4-FFF2-40B4-BE49-F238E27FC236}">
                        <a16:creationId xmlns:a16="http://schemas.microsoft.com/office/drawing/2014/main" id="{B5E8AD3D-EA55-6FD3-D437-6CCF4CB8F06C}"/>
                      </a:ext>
                    </a:extLst>
                  </p:cNvPr>
                  <p:cNvCxnSpPr>
                    <a:cxnSpLocks/>
                    <a:stCxn id="43" idx="2"/>
                  </p:cNvCxnSpPr>
                  <p:nvPr/>
                </p:nvCxnSpPr>
                <p:spPr bwMode="auto">
                  <a:xfrm flipV="1">
                    <a:off x="8692445" y="5042261"/>
                    <a:ext cx="164164" cy="214975"/>
                  </a:xfrm>
                  <a:prstGeom prst="straightConnector1">
                    <a:avLst/>
                  </a:prstGeom>
                  <a:solidFill>
                    <a:srgbClr val="FFFFFF"/>
                  </a:solidFill>
                  <a:ln w="9525" cap="flat" cmpd="sng" algn="ctr">
                    <a:solidFill>
                      <a:schemeClr val="tx1"/>
                    </a:solidFill>
                    <a:prstDash val="solid"/>
                    <a:round/>
                    <a:headEnd type="none" w="med" len="med"/>
                    <a:tailEnd type="oval" w="sm" len="sm"/>
                  </a:ln>
                  <a:effectLst/>
                </p:spPr>
              </p:cxnSp>
            </p:grpSp>
          </p:grpSp>
          <p:grpSp>
            <p:nvGrpSpPr>
              <p:cNvPr id="32" name="Group 31">
                <a:extLst>
                  <a:ext uri="{FF2B5EF4-FFF2-40B4-BE49-F238E27FC236}">
                    <a16:creationId xmlns:a16="http://schemas.microsoft.com/office/drawing/2014/main" id="{09172CBD-D867-0CFE-A266-6D4932BC3C08}"/>
                  </a:ext>
                </a:extLst>
              </p:cNvPr>
              <p:cNvGrpSpPr/>
              <p:nvPr/>
            </p:nvGrpSpPr>
            <p:grpSpPr>
              <a:xfrm>
                <a:off x="8338707" y="3077791"/>
                <a:ext cx="491164" cy="781779"/>
                <a:chOff x="8443214" y="3365184"/>
                <a:chExt cx="491164" cy="781779"/>
              </a:xfrm>
            </p:grpSpPr>
            <p:sp>
              <p:nvSpPr>
                <p:cNvPr id="35" name="TextBox 34">
                  <a:extLst>
                    <a:ext uri="{FF2B5EF4-FFF2-40B4-BE49-F238E27FC236}">
                      <a16:creationId xmlns:a16="http://schemas.microsoft.com/office/drawing/2014/main" id="{616CD5B4-B7CD-D123-E7DD-6A064966F57A}"/>
                    </a:ext>
                  </a:extLst>
                </p:cNvPr>
                <p:cNvSpPr txBox="1"/>
                <p:nvPr/>
              </p:nvSpPr>
              <p:spPr>
                <a:xfrm rot="16200000">
                  <a:off x="8274365" y="3701062"/>
                  <a:ext cx="614750" cy="277051"/>
                </a:xfrm>
                <a:prstGeom prst="rect">
                  <a:avLst/>
                </a:prstGeom>
                <a:noFill/>
              </p:spPr>
              <p:txBody>
                <a:bodyPr wrap="square" rtlCol="0">
                  <a:spAutoFit/>
                </a:bodyPr>
                <a:lstStyle/>
                <a:p>
                  <a:r>
                    <a:rPr lang="en-GB" sz="1091" dirty="0"/>
                    <a:t>Bore</a:t>
                  </a:r>
                </a:p>
              </p:txBody>
            </p:sp>
            <p:cxnSp>
              <p:nvCxnSpPr>
                <p:cNvPr id="36" name="Straight Arrow Connector 35">
                  <a:extLst>
                    <a:ext uri="{FF2B5EF4-FFF2-40B4-BE49-F238E27FC236}">
                      <a16:creationId xmlns:a16="http://schemas.microsoft.com/office/drawing/2014/main" id="{53B72E8A-67B5-B782-97EE-F9CE5E29FD38}"/>
                    </a:ext>
                  </a:extLst>
                </p:cNvPr>
                <p:cNvCxnSpPr>
                  <a:cxnSpLocks/>
                  <a:stCxn id="35" idx="2"/>
                </p:cNvCxnSpPr>
                <p:nvPr/>
              </p:nvCxnSpPr>
              <p:spPr bwMode="auto">
                <a:xfrm flipV="1">
                  <a:off x="8720265" y="3365184"/>
                  <a:ext cx="214113" cy="474403"/>
                </a:xfrm>
                <a:prstGeom prst="straightConnector1">
                  <a:avLst/>
                </a:prstGeom>
                <a:solidFill>
                  <a:srgbClr val="FFFFFF"/>
                </a:solidFill>
                <a:ln w="9525" cap="flat" cmpd="sng" algn="ctr">
                  <a:solidFill>
                    <a:schemeClr val="tx1"/>
                  </a:solidFill>
                  <a:prstDash val="solid"/>
                  <a:round/>
                  <a:headEnd type="none" w="med" len="med"/>
                  <a:tailEnd type="oval" w="sm" len="sm"/>
                </a:ln>
                <a:effectLst/>
              </p:spPr>
            </p:cxnSp>
            <p:cxnSp>
              <p:nvCxnSpPr>
                <p:cNvPr id="37" name="Straight Arrow Connector 36">
                  <a:extLst>
                    <a:ext uri="{FF2B5EF4-FFF2-40B4-BE49-F238E27FC236}">
                      <a16:creationId xmlns:a16="http://schemas.microsoft.com/office/drawing/2014/main" id="{2DAC775B-0CE3-9E9C-8584-DE9BEFDB27BC}"/>
                    </a:ext>
                  </a:extLst>
                </p:cNvPr>
                <p:cNvCxnSpPr>
                  <a:cxnSpLocks/>
                  <a:stCxn id="35" idx="2"/>
                </p:cNvCxnSpPr>
                <p:nvPr/>
              </p:nvCxnSpPr>
              <p:spPr bwMode="auto">
                <a:xfrm>
                  <a:off x="8720265" y="3839587"/>
                  <a:ext cx="214113" cy="147336"/>
                </a:xfrm>
                <a:prstGeom prst="straightConnector1">
                  <a:avLst/>
                </a:prstGeom>
                <a:solidFill>
                  <a:srgbClr val="FFFFFF"/>
                </a:solidFill>
                <a:ln w="9525" cap="flat" cmpd="sng" algn="ctr">
                  <a:solidFill>
                    <a:schemeClr val="tx1"/>
                  </a:solidFill>
                  <a:prstDash val="solid"/>
                  <a:round/>
                  <a:headEnd type="none" w="med" len="med"/>
                  <a:tailEnd type="oval" w="sm" len="sm"/>
                </a:ln>
                <a:effectLst/>
              </p:spPr>
            </p:cxnSp>
          </p:grpSp>
          <p:sp>
            <p:nvSpPr>
              <p:cNvPr id="33" name="TextBox 32">
                <a:extLst>
                  <a:ext uri="{FF2B5EF4-FFF2-40B4-BE49-F238E27FC236}">
                    <a16:creationId xmlns:a16="http://schemas.microsoft.com/office/drawing/2014/main" id="{0C2C61CD-03A6-941A-604A-EF5A0EF91E8E}"/>
                  </a:ext>
                </a:extLst>
              </p:cNvPr>
              <p:cNvSpPr txBox="1"/>
              <p:nvPr/>
            </p:nvSpPr>
            <p:spPr>
              <a:xfrm rot="5400000">
                <a:off x="10312864" y="5292275"/>
                <a:ext cx="1041930" cy="455790"/>
              </a:xfrm>
              <a:prstGeom prst="rect">
                <a:avLst/>
              </a:prstGeom>
              <a:noFill/>
              <a:ln>
                <a:noFill/>
                <a:prstDash val="sysDash"/>
              </a:ln>
            </p:spPr>
            <p:txBody>
              <a:bodyPr wrap="square" rtlCol="0">
                <a:spAutoFit/>
              </a:bodyPr>
              <a:lstStyle/>
              <a:p>
                <a:r>
                  <a:rPr lang="en-US" sz="1091" dirty="0"/>
                  <a:t>Support Plate</a:t>
                </a:r>
                <a:endParaRPr lang="en-GB" sz="1091" dirty="0"/>
              </a:p>
            </p:txBody>
          </p:sp>
          <p:cxnSp>
            <p:nvCxnSpPr>
              <p:cNvPr id="34" name="Straight Arrow Connector 33">
                <a:extLst>
                  <a:ext uri="{FF2B5EF4-FFF2-40B4-BE49-F238E27FC236}">
                    <a16:creationId xmlns:a16="http://schemas.microsoft.com/office/drawing/2014/main" id="{227E2C11-069A-696B-6D67-EC2644E5820A}"/>
                  </a:ext>
                </a:extLst>
              </p:cNvPr>
              <p:cNvCxnSpPr>
                <a:cxnSpLocks/>
                <a:stCxn id="33" idx="2"/>
              </p:cNvCxnSpPr>
              <p:nvPr/>
            </p:nvCxnSpPr>
            <p:spPr bwMode="auto">
              <a:xfrm flipH="1" flipV="1">
                <a:off x="10026140" y="5111713"/>
                <a:ext cx="579795" cy="408458"/>
              </a:xfrm>
              <a:prstGeom prst="straightConnector1">
                <a:avLst/>
              </a:prstGeom>
              <a:solidFill>
                <a:srgbClr val="FFFFFF"/>
              </a:solidFill>
              <a:ln w="9525" cap="flat" cmpd="sng" algn="ctr">
                <a:solidFill>
                  <a:schemeClr val="tx1"/>
                </a:solidFill>
                <a:prstDash val="solid"/>
                <a:round/>
                <a:headEnd type="none" w="med" len="med"/>
                <a:tailEnd type="oval" w="sm" len="sm"/>
              </a:ln>
              <a:effectLst/>
            </p:spPr>
          </p:cxnSp>
        </p:grpSp>
        <p:sp>
          <p:nvSpPr>
            <p:cNvPr id="27" name="TextBox 26">
              <a:extLst>
                <a:ext uri="{FF2B5EF4-FFF2-40B4-BE49-F238E27FC236}">
                  <a16:creationId xmlns:a16="http://schemas.microsoft.com/office/drawing/2014/main" id="{7AB2FA52-79F4-B0B7-94CB-0F64629100C0}"/>
                </a:ext>
              </a:extLst>
            </p:cNvPr>
            <p:cNvSpPr txBox="1"/>
            <p:nvPr/>
          </p:nvSpPr>
          <p:spPr>
            <a:xfrm rot="5400000">
              <a:off x="10809923" y="2471472"/>
              <a:ext cx="1269645" cy="277051"/>
            </a:xfrm>
            <a:prstGeom prst="rect">
              <a:avLst/>
            </a:prstGeom>
            <a:noFill/>
            <a:ln>
              <a:noFill/>
              <a:prstDash val="sysDash"/>
            </a:ln>
          </p:spPr>
          <p:txBody>
            <a:bodyPr wrap="square" rtlCol="0">
              <a:spAutoFit/>
            </a:bodyPr>
            <a:lstStyle/>
            <a:p>
              <a:r>
                <a:rPr lang="en-US" sz="1091" dirty="0"/>
                <a:t>‘Correction’ Coil</a:t>
              </a:r>
              <a:endParaRPr lang="en-GB" sz="1091" dirty="0"/>
            </a:p>
          </p:txBody>
        </p:sp>
        <p:cxnSp>
          <p:nvCxnSpPr>
            <p:cNvPr id="28" name="Straight Arrow Connector 27">
              <a:extLst>
                <a:ext uri="{FF2B5EF4-FFF2-40B4-BE49-F238E27FC236}">
                  <a16:creationId xmlns:a16="http://schemas.microsoft.com/office/drawing/2014/main" id="{AC6A6156-B1BD-96F6-0031-370BF215DE3C}"/>
                </a:ext>
              </a:extLst>
            </p:cNvPr>
            <p:cNvCxnSpPr>
              <a:cxnSpLocks/>
              <a:stCxn id="27" idx="2"/>
            </p:cNvCxnSpPr>
            <p:nvPr/>
          </p:nvCxnSpPr>
          <p:spPr bwMode="auto">
            <a:xfrm flipH="1" flipV="1">
              <a:off x="9535886" y="2472085"/>
              <a:ext cx="1770334" cy="137913"/>
            </a:xfrm>
            <a:prstGeom prst="straightConnector1">
              <a:avLst/>
            </a:prstGeom>
            <a:solidFill>
              <a:srgbClr val="FFFFFF"/>
            </a:solidFill>
            <a:ln w="9525" cap="flat" cmpd="sng" algn="ctr">
              <a:solidFill>
                <a:schemeClr val="accent4"/>
              </a:solidFill>
              <a:prstDash val="solid"/>
              <a:round/>
              <a:headEnd type="none" w="med" len="med"/>
              <a:tailEnd type="oval" w="sm" len="sm"/>
            </a:ln>
            <a:effectLst/>
          </p:spPr>
        </p:cxnSp>
        <p:cxnSp>
          <p:nvCxnSpPr>
            <p:cNvPr id="29" name="Straight Arrow Connector 28">
              <a:extLst>
                <a:ext uri="{FF2B5EF4-FFF2-40B4-BE49-F238E27FC236}">
                  <a16:creationId xmlns:a16="http://schemas.microsoft.com/office/drawing/2014/main" id="{76ADBD15-9FD1-4407-9ACF-FF26239CFCCF}"/>
                </a:ext>
              </a:extLst>
            </p:cNvPr>
            <p:cNvCxnSpPr>
              <a:cxnSpLocks/>
              <a:stCxn id="27" idx="2"/>
            </p:cNvCxnSpPr>
            <p:nvPr/>
          </p:nvCxnSpPr>
          <p:spPr bwMode="auto">
            <a:xfrm flipH="1" flipV="1">
              <a:off x="9535886" y="2337140"/>
              <a:ext cx="1770334" cy="272858"/>
            </a:xfrm>
            <a:prstGeom prst="straightConnector1">
              <a:avLst/>
            </a:prstGeom>
            <a:solidFill>
              <a:srgbClr val="FFFFFF"/>
            </a:solidFill>
            <a:ln w="9525" cap="flat" cmpd="sng" algn="ctr">
              <a:solidFill>
                <a:schemeClr val="accent4"/>
              </a:solidFill>
              <a:prstDash val="solid"/>
              <a:round/>
              <a:headEnd type="none" w="med" len="med"/>
              <a:tailEnd type="oval" w="sm" len="sm"/>
            </a:ln>
            <a:effectLst/>
          </p:spPr>
        </p:cxnSp>
        <p:cxnSp>
          <p:nvCxnSpPr>
            <p:cNvPr id="30" name="Straight Arrow Connector 29">
              <a:extLst>
                <a:ext uri="{FF2B5EF4-FFF2-40B4-BE49-F238E27FC236}">
                  <a16:creationId xmlns:a16="http://schemas.microsoft.com/office/drawing/2014/main" id="{A15648CC-E01D-9D16-7BF8-13A141329D67}"/>
                </a:ext>
              </a:extLst>
            </p:cNvPr>
            <p:cNvCxnSpPr>
              <a:cxnSpLocks/>
              <a:stCxn id="27" idx="2"/>
            </p:cNvCxnSpPr>
            <p:nvPr/>
          </p:nvCxnSpPr>
          <p:spPr bwMode="auto">
            <a:xfrm flipH="1">
              <a:off x="9493830" y="2609998"/>
              <a:ext cx="1812390" cy="10305"/>
            </a:xfrm>
            <a:prstGeom prst="straightConnector1">
              <a:avLst/>
            </a:prstGeom>
            <a:solidFill>
              <a:srgbClr val="FFFFFF"/>
            </a:solidFill>
            <a:ln w="9525" cap="flat" cmpd="sng" algn="ctr">
              <a:solidFill>
                <a:schemeClr val="accent4"/>
              </a:solidFill>
              <a:prstDash val="solid"/>
              <a:round/>
              <a:headEnd type="none" w="med" len="med"/>
              <a:tailEnd type="oval" w="sm" len="sm"/>
            </a:ln>
            <a:effectLst/>
          </p:spPr>
        </p:cxnSp>
      </p:grpSp>
      <p:sp>
        <p:nvSpPr>
          <p:cNvPr id="16" name="TextBox 15">
            <a:extLst>
              <a:ext uri="{FF2B5EF4-FFF2-40B4-BE49-F238E27FC236}">
                <a16:creationId xmlns:a16="http://schemas.microsoft.com/office/drawing/2014/main" id="{DD271C21-2ED7-F794-4247-D8F9191EC882}"/>
              </a:ext>
            </a:extLst>
          </p:cNvPr>
          <p:cNvSpPr txBox="1"/>
          <p:nvPr/>
        </p:nvSpPr>
        <p:spPr>
          <a:xfrm>
            <a:off x="7262857" y="5815698"/>
            <a:ext cx="1573892" cy="316240"/>
          </a:xfrm>
          <a:prstGeom prst="rect">
            <a:avLst/>
          </a:prstGeom>
          <a:noFill/>
        </p:spPr>
        <p:txBody>
          <a:bodyPr wrap="none" rtlCol="0">
            <a:spAutoFit/>
          </a:bodyPr>
          <a:lstStyle/>
          <a:p>
            <a:r>
              <a:rPr lang="en-CH" sz="1455" dirty="0"/>
              <a:t>T. Mulder, CERN</a:t>
            </a:r>
          </a:p>
        </p:txBody>
      </p:sp>
      <p:pic>
        <p:nvPicPr>
          <p:cNvPr id="14" name="Picture 13">
            <a:extLst>
              <a:ext uri="{FF2B5EF4-FFF2-40B4-BE49-F238E27FC236}">
                <a16:creationId xmlns:a16="http://schemas.microsoft.com/office/drawing/2014/main" id="{64C486DA-A683-F324-96B1-E6867DED9618}"/>
              </a:ext>
            </a:extLst>
          </p:cNvPr>
          <p:cNvPicPr>
            <a:picLocks noChangeAspect="1"/>
          </p:cNvPicPr>
          <p:nvPr/>
        </p:nvPicPr>
        <p:blipFill rotWithShape="1">
          <a:blip r:embed="rId4"/>
          <a:srcRect l="21160" t="10050" r="37329" b="6573"/>
          <a:stretch/>
        </p:blipFill>
        <p:spPr>
          <a:xfrm>
            <a:off x="4634742" y="1605332"/>
            <a:ext cx="1936080" cy="2912727"/>
          </a:xfrm>
          <a:prstGeom prst="rect">
            <a:avLst/>
          </a:prstGeom>
        </p:spPr>
      </p:pic>
      <p:pic>
        <p:nvPicPr>
          <p:cNvPr id="23" name="Picture 22" descr="A picture containing text, measuring stick&#10;&#10;Description automatically generated">
            <a:extLst>
              <a:ext uri="{FF2B5EF4-FFF2-40B4-BE49-F238E27FC236}">
                <a16:creationId xmlns:a16="http://schemas.microsoft.com/office/drawing/2014/main" id="{7D583DF9-881A-998F-AA12-9565F44D1572}"/>
              </a:ext>
            </a:extLst>
          </p:cNvPr>
          <p:cNvPicPr>
            <a:picLocks noChangeAspect="1"/>
          </p:cNvPicPr>
          <p:nvPr/>
        </p:nvPicPr>
        <p:blipFill>
          <a:blip r:embed="rId5"/>
          <a:stretch>
            <a:fillRect/>
          </a:stretch>
        </p:blipFill>
        <p:spPr>
          <a:xfrm>
            <a:off x="4373283" y="4451363"/>
            <a:ext cx="2551249" cy="1417361"/>
          </a:xfrm>
          <a:prstGeom prst="rect">
            <a:avLst/>
          </a:prstGeom>
        </p:spPr>
      </p:pic>
      <p:sp>
        <p:nvSpPr>
          <p:cNvPr id="24" name="TextBox 23">
            <a:extLst>
              <a:ext uri="{FF2B5EF4-FFF2-40B4-BE49-F238E27FC236}">
                <a16:creationId xmlns:a16="http://schemas.microsoft.com/office/drawing/2014/main" id="{7356C825-7079-4E3C-EDEB-B77C52B66C6E}"/>
              </a:ext>
            </a:extLst>
          </p:cNvPr>
          <p:cNvSpPr txBox="1"/>
          <p:nvPr/>
        </p:nvSpPr>
        <p:spPr>
          <a:xfrm>
            <a:off x="4390253" y="5854335"/>
            <a:ext cx="1627369" cy="316240"/>
          </a:xfrm>
          <a:prstGeom prst="rect">
            <a:avLst/>
          </a:prstGeom>
          <a:noFill/>
        </p:spPr>
        <p:txBody>
          <a:bodyPr wrap="none" rtlCol="0">
            <a:spAutoFit/>
          </a:bodyPr>
          <a:lstStyle/>
          <a:p>
            <a:r>
              <a:rPr lang="en-CH" sz="1455" dirty="0"/>
              <a:t>B. Bordini, CERN</a:t>
            </a:r>
          </a:p>
        </p:txBody>
      </p:sp>
      <p:pic>
        <p:nvPicPr>
          <p:cNvPr id="51" name="Picture 50" descr="A picture containing text, clipart&#10;&#10;Description automatically generated">
            <a:extLst>
              <a:ext uri="{FF2B5EF4-FFF2-40B4-BE49-F238E27FC236}">
                <a16:creationId xmlns:a16="http://schemas.microsoft.com/office/drawing/2014/main" id="{C90E9481-53AB-986C-8F25-121F857B1036}"/>
              </a:ext>
            </a:extLst>
          </p:cNvPr>
          <p:cNvPicPr>
            <a:picLocks noChangeAspect="1"/>
          </p:cNvPicPr>
          <p:nvPr/>
        </p:nvPicPr>
        <p:blipFill>
          <a:blip r:embed="rId6"/>
          <a:stretch>
            <a:fillRect/>
          </a:stretch>
        </p:blipFill>
        <p:spPr>
          <a:xfrm>
            <a:off x="635060" y="849541"/>
            <a:ext cx="3169377" cy="752727"/>
          </a:xfrm>
          <a:prstGeom prst="rect">
            <a:avLst/>
          </a:prstGeom>
        </p:spPr>
      </p:pic>
      <p:sp>
        <p:nvSpPr>
          <p:cNvPr id="54" name="TextBox 53">
            <a:extLst>
              <a:ext uri="{FF2B5EF4-FFF2-40B4-BE49-F238E27FC236}">
                <a16:creationId xmlns:a16="http://schemas.microsoft.com/office/drawing/2014/main" id="{B1EFF03E-D703-862F-315A-BE462281363F}"/>
              </a:ext>
            </a:extLst>
          </p:cNvPr>
          <p:cNvSpPr txBox="1"/>
          <p:nvPr/>
        </p:nvSpPr>
        <p:spPr>
          <a:xfrm>
            <a:off x="477239" y="1483896"/>
            <a:ext cx="1736950" cy="316240"/>
          </a:xfrm>
          <a:prstGeom prst="rect">
            <a:avLst/>
          </a:prstGeom>
          <a:noFill/>
        </p:spPr>
        <p:txBody>
          <a:bodyPr wrap="none" rtlCol="0">
            <a:spAutoFit/>
          </a:bodyPr>
          <a:lstStyle/>
          <a:p>
            <a:r>
              <a:rPr lang="en-CH" sz="1455" dirty="0"/>
              <a:t>A. Dudarev, CERN</a:t>
            </a:r>
          </a:p>
        </p:txBody>
      </p:sp>
      <p:cxnSp>
        <p:nvCxnSpPr>
          <p:cNvPr id="56" name="Straight Arrow Connector 55">
            <a:extLst>
              <a:ext uri="{FF2B5EF4-FFF2-40B4-BE49-F238E27FC236}">
                <a16:creationId xmlns:a16="http://schemas.microsoft.com/office/drawing/2014/main" id="{F8301C29-D3FD-5E57-17CE-F4EA65029EAE}"/>
              </a:ext>
            </a:extLst>
          </p:cNvPr>
          <p:cNvCxnSpPr/>
          <p:nvPr/>
        </p:nvCxnSpPr>
        <p:spPr>
          <a:xfrm>
            <a:off x="3958492" y="1251003"/>
            <a:ext cx="1291843" cy="0"/>
          </a:xfrm>
          <a:prstGeom prst="straightConnector1">
            <a:avLst/>
          </a:prstGeom>
          <a:ln w="19050">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442B505D-C2D0-EF00-B715-82572FD2FEF8}"/>
              </a:ext>
            </a:extLst>
          </p:cNvPr>
          <p:cNvSpPr txBox="1"/>
          <p:nvPr/>
        </p:nvSpPr>
        <p:spPr>
          <a:xfrm>
            <a:off x="3804435" y="865977"/>
            <a:ext cx="1654620" cy="344069"/>
          </a:xfrm>
          <a:prstGeom prst="rect">
            <a:avLst/>
          </a:prstGeom>
          <a:noFill/>
        </p:spPr>
        <p:txBody>
          <a:bodyPr wrap="none" rtlCol="0">
            <a:spAutoFit/>
          </a:bodyPr>
          <a:lstStyle/>
          <a:p>
            <a:r>
              <a:rPr lang="en-US" sz="1636" dirty="0">
                <a:latin typeface="Symbol" pitchFamily="2" charset="2"/>
              </a:rPr>
              <a:t>s</a:t>
            </a:r>
            <a:r>
              <a:rPr lang="en-CH" sz="1636" baseline="-25000" dirty="0"/>
              <a:t>max</a:t>
            </a:r>
            <a:r>
              <a:rPr lang="en-CH" sz="1636" dirty="0"/>
              <a:t> = 600 MPa</a:t>
            </a:r>
          </a:p>
        </p:txBody>
      </p:sp>
      <p:sp>
        <p:nvSpPr>
          <p:cNvPr id="58" name="TextBox 57">
            <a:extLst>
              <a:ext uri="{FF2B5EF4-FFF2-40B4-BE49-F238E27FC236}">
                <a16:creationId xmlns:a16="http://schemas.microsoft.com/office/drawing/2014/main" id="{FC6CBA8D-9A5B-9412-0D4F-AC533AAFFA57}"/>
              </a:ext>
            </a:extLst>
          </p:cNvPr>
          <p:cNvSpPr txBox="1"/>
          <p:nvPr/>
        </p:nvSpPr>
        <p:spPr>
          <a:xfrm rot="16200000">
            <a:off x="1731602" y="4014540"/>
            <a:ext cx="3181705" cy="483979"/>
          </a:xfrm>
          <a:prstGeom prst="rect">
            <a:avLst/>
          </a:prstGeom>
          <a:noFill/>
        </p:spPr>
        <p:txBody>
          <a:bodyPr wrap="none" rtlCol="0">
            <a:spAutoFit/>
          </a:bodyPr>
          <a:lstStyle/>
          <a:p>
            <a:r>
              <a:rPr lang="en-CH" sz="2545" dirty="0">
                <a:solidFill>
                  <a:srgbClr val="0070C0"/>
                </a:solidFill>
              </a:rPr>
              <a:t>40 T solenoid design</a:t>
            </a:r>
          </a:p>
        </p:txBody>
      </p:sp>
      <p:sp>
        <p:nvSpPr>
          <p:cNvPr id="3" name="Slide Number Placeholder 5">
            <a:extLst>
              <a:ext uri="{FF2B5EF4-FFF2-40B4-BE49-F238E27FC236}">
                <a16:creationId xmlns:a16="http://schemas.microsoft.com/office/drawing/2014/main" id="{46493973-A80F-2029-2B64-9F81146F3E9E}"/>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4</a:t>
            </a:fld>
            <a:endParaRPr lang="en-US" dirty="0"/>
          </a:p>
        </p:txBody>
      </p:sp>
      <p:sp>
        <p:nvSpPr>
          <p:cNvPr id="4" name="TextBox 3">
            <a:extLst>
              <a:ext uri="{FF2B5EF4-FFF2-40B4-BE49-F238E27FC236}">
                <a16:creationId xmlns:a16="http://schemas.microsoft.com/office/drawing/2014/main" id="{DE4C5E08-BC72-42C6-9638-E034BFC388EB}"/>
              </a:ext>
            </a:extLst>
          </p:cNvPr>
          <p:cNvSpPr txBox="1"/>
          <p:nvPr/>
        </p:nvSpPr>
        <p:spPr>
          <a:xfrm>
            <a:off x="1010780" y="6249562"/>
            <a:ext cx="7122463" cy="461665"/>
          </a:xfrm>
          <a:prstGeom prst="rect">
            <a:avLst/>
          </a:prstGeom>
          <a:noFill/>
        </p:spPr>
        <p:txBody>
          <a:bodyPr wrap="none" rtlCol="0">
            <a:spAutoFit/>
          </a:bodyPr>
          <a:lstStyle/>
          <a:p>
            <a:pPr algn="ctr"/>
            <a:r>
              <a:rPr lang="en-US" sz="2400" b="1" dirty="0">
                <a:solidFill>
                  <a:schemeClr val="bg1"/>
                </a:solidFill>
              </a:rPr>
              <a:t>S</a:t>
            </a:r>
            <a:r>
              <a:rPr lang="en-CH" sz="2400" b="1" dirty="0">
                <a:solidFill>
                  <a:schemeClr val="bg1"/>
                </a:solidFill>
              </a:rPr>
              <a:t>trong connection to HTS magnets for science </a:t>
            </a:r>
          </a:p>
        </p:txBody>
      </p:sp>
      <p:sp>
        <p:nvSpPr>
          <p:cNvPr id="5" name="TextBox 4">
            <a:extLst>
              <a:ext uri="{FF2B5EF4-FFF2-40B4-BE49-F238E27FC236}">
                <a16:creationId xmlns:a16="http://schemas.microsoft.com/office/drawing/2014/main" id="{88C30DB7-E562-D3BE-3EE6-AFDCFB80ED49}"/>
              </a:ext>
            </a:extLst>
          </p:cNvPr>
          <p:cNvSpPr txBox="1"/>
          <p:nvPr/>
        </p:nvSpPr>
        <p:spPr>
          <a:xfrm>
            <a:off x="7545723" y="950002"/>
            <a:ext cx="1654619" cy="540148"/>
          </a:xfrm>
          <a:prstGeom prst="rect">
            <a:avLst/>
          </a:prstGeom>
          <a:noFill/>
        </p:spPr>
        <p:txBody>
          <a:bodyPr wrap="square" rtlCol="0">
            <a:spAutoFit/>
          </a:bodyPr>
          <a:lstStyle/>
          <a:p>
            <a:r>
              <a:rPr lang="en-US" sz="1455" dirty="0">
                <a:solidFill>
                  <a:srgbClr val="FF0000"/>
                </a:solidFill>
              </a:rPr>
              <a:t>U</a:t>
            </a:r>
            <a:r>
              <a:rPr lang="en-CH" sz="1455" dirty="0">
                <a:solidFill>
                  <a:srgbClr val="FF0000"/>
                </a:solidFill>
              </a:rPr>
              <a:t>pper limit of mechancs</a:t>
            </a:r>
          </a:p>
        </p:txBody>
      </p:sp>
      <p:sp>
        <p:nvSpPr>
          <p:cNvPr id="6" name="TextBox 5">
            <a:extLst>
              <a:ext uri="{FF2B5EF4-FFF2-40B4-BE49-F238E27FC236}">
                <a16:creationId xmlns:a16="http://schemas.microsoft.com/office/drawing/2014/main" id="{C6D3A672-43D3-9543-557B-D8E36F7E98B2}"/>
              </a:ext>
            </a:extLst>
          </p:cNvPr>
          <p:cNvSpPr txBox="1"/>
          <p:nvPr/>
        </p:nvSpPr>
        <p:spPr>
          <a:xfrm>
            <a:off x="5337025" y="925702"/>
            <a:ext cx="2263761" cy="584775"/>
          </a:xfrm>
          <a:prstGeom prst="rect">
            <a:avLst/>
          </a:prstGeom>
          <a:noFill/>
        </p:spPr>
        <p:txBody>
          <a:bodyPr wrap="none" rtlCol="0">
            <a:spAutoFit/>
          </a:bodyPr>
          <a:lstStyle/>
          <a:p>
            <a:r>
              <a:rPr lang="en-CH" sz="3200" b="1" dirty="0">
                <a:solidFill>
                  <a:schemeClr val="accent6">
                    <a:lumMod val="50000"/>
                  </a:schemeClr>
                </a:solidFill>
                <a:ea typeface="Tahoma" panose="020B0604030504040204" pitchFamily="34" charset="0"/>
                <a:cs typeface="Tahoma" panose="020B0604030504040204" pitchFamily="34" charset="0"/>
              </a:rPr>
              <a:t>B</a:t>
            </a:r>
            <a:r>
              <a:rPr lang="en-CH" sz="3200" b="1" baseline="-25000" dirty="0">
                <a:solidFill>
                  <a:schemeClr val="accent6">
                    <a:lumMod val="50000"/>
                  </a:schemeClr>
                </a:solidFill>
                <a:ea typeface="Tahoma" panose="020B0604030504040204" pitchFamily="34" charset="0"/>
                <a:cs typeface="Tahoma" panose="020B0604030504040204" pitchFamily="34" charset="0"/>
              </a:rPr>
              <a:t>max </a:t>
            </a:r>
            <a:r>
              <a:rPr lang="en-CH" sz="3200" b="1" dirty="0">
                <a:solidFill>
                  <a:schemeClr val="accent6">
                    <a:lumMod val="50000"/>
                  </a:schemeClr>
                </a:solidFill>
                <a:ea typeface="Tahoma" panose="020B0604030504040204" pitchFamily="34" charset="0"/>
                <a:cs typeface="Tahoma" panose="020B0604030504040204" pitchFamily="34" charset="0"/>
              </a:rPr>
              <a:t>≈ 55 T</a:t>
            </a:r>
          </a:p>
        </p:txBody>
      </p:sp>
    </p:spTree>
    <p:extLst>
      <p:ext uri="{BB962C8B-B14F-4D97-AF65-F5344CB8AC3E}">
        <p14:creationId xmlns:p14="http://schemas.microsoft.com/office/powerpoint/2010/main" val="65681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73" y="15621"/>
            <a:ext cx="8226854" cy="940443"/>
          </a:xfrm>
        </p:spPr>
        <p:txBody>
          <a:bodyPr/>
          <a:lstStyle/>
          <a:p>
            <a:r>
              <a:rPr lang="en-US" dirty="0"/>
              <a:t>Accelerator magnets (±1.8 T)</a:t>
            </a:r>
          </a:p>
        </p:txBody>
      </p:sp>
      <p:sp>
        <p:nvSpPr>
          <p:cNvPr id="36" name="Slide Number Placeholder 9">
            <a:extLst>
              <a:ext uri="{FF2B5EF4-FFF2-40B4-BE49-F238E27FC236}">
                <a16:creationId xmlns:a16="http://schemas.microsoft.com/office/drawing/2014/main" id="{9D0494C1-546A-C54A-A107-4CB70D3CFEB0}"/>
              </a:ext>
            </a:extLst>
          </p:cNvPr>
          <p:cNvSpPr>
            <a:spLocks noGrp="1"/>
          </p:cNvSpPr>
          <p:nvPr>
            <p:ph type="sldNum" sz="quarter" idx="12"/>
          </p:nvPr>
        </p:nvSpPr>
        <p:spPr>
          <a:xfrm>
            <a:off x="8764859" y="7219015"/>
            <a:ext cx="446616" cy="282893"/>
          </a:xfrm>
          <a:prstGeom prst="rect">
            <a:avLst/>
          </a:prstGeom>
        </p:spPr>
        <p:txBody>
          <a:bodyPr vert="horz" lIns="100381" tIns="50191" rIns="100381" bIns="50191" rtlCol="0" anchor="ctr"/>
          <a:lstStyle>
            <a:defPPr>
              <a:defRPr lang="en-US"/>
            </a:defPPr>
            <a:lvl1pPr marL="0" algn="r" defTabSz="501915" rtl="0" eaLnBrk="1" latinLnBrk="0" hangingPunct="1">
              <a:defRPr sz="1300" kern="1200">
                <a:solidFill>
                  <a:schemeClr val="bg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fld id="{3478A56A-6164-B14D-A8F7-980D09C4DD92}" type="slidenum">
              <a:rPr lang="en-US" smtClean="0"/>
              <a:pPr/>
              <a:t>5</a:t>
            </a:fld>
            <a:endParaRPr lang="en-US"/>
          </a:p>
        </p:txBody>
      </p:sp>
      <p:pic>
        <p:nvPicPr>
          <p:cNvPr id="10" name="Picture 9" descr="Diagram&#10;&#10;Description automatically generated">
            <a:extLst>
              <a:ext uri="{FF2B5EF4-FFF2-40B4-BE49-F238E27FC236}">
                <a16:creationId xmlns:a16="http://schemas.microsoft.com/office/drawing/2014/main" id="{F692925E-1874-4947-8679-7766A31C8B33}"/>
              </a:ext>
            </a:extLst>
          </p:cNvPr>
          <p:cNvPicPr>
            <a:picLocks noChangeAspect="1"/>
          </p:cNvPicPr>
          <p:nvPr/>
        </p:nvPicPr>
        <p:blipFill>
          <a:blip r:embed="rId3"/>
          <a:stretch>
            <a:fillRect/>
          </a:stretch>
        </p:blipFill>
        <p:spPr>
          <a:xfrm>
            <a:off x="327772" y="1993294"/>
            <a:ext cx="3074402" cy="2772002"/>
          </a:xfrm>
          <a:prstGeom prst="rect">
            <a:avLst/>
          </a:prstGeom>
        </p:spPr>
      </p:pic>
      <p:sp>
        <p:nvSpPr>
          <p:cNvPr id="15" name="TextBox 14">
            <a:extLst>
              <a:ext uri="{FF2B5EF4-FFF2-40B4-BE49-F238E27FC236}">
                <a16:creationId xmlns:a16="http://schemas.microsoft.com/office/drawing/2014/main" id="{0D28CEA4-64FE-6D59-7F9A-65A35FA85B2A}"/>
              </a:ext>
            </a:extLst>
          </p:cNvPr>
          <p:cNvSpPr txBox="1"/>
          <p:nvPr/>
        </p:nvSpPr>
        <p:spPr>
          <a:xfrm>
            <a:off x="3756118" y="6368709"/>
            <a:ext cx="1635512" cy="316240"/>
          </a:xfrm>
          <a:prstGeom prst="rect">
            <a:avLst/>
          </a:prstGeom>
          <a:noFill/>
        </p:spPr>
        <p:txBody>
          <a:bodyPr wrap="none" rtlCol="0">
            <a:spAutoFit/>
          </a:bodyPr>
          <a:lstStyle/>
          <a:p>
            <a:r>
              <a:rPr lang="en-CH" sz="1455" dirty="0"/>
              <a:t>F. Boattini, CERN</a:t>
            </a:r>
          </a:p>
        </p:txBody>
      </p:sp>
      <p:pic>
        <p:nvPicPr>
          <p:cNvPr id="8" name="Picture 7" descr="A picture containing text, sky&#10;&#10;Description automatically generated">
            <a:extLst>
              <a:ext uri="{FF2B5EF4-FFF2-40B4-BE49-F238E27FC236}">
                <a16:creationId xmlns:a16="http://schemas.microsoft.com/office/drawing/2014/main" id="{DF4E25EA-6541-AC79-E09C-42F03603F631}"/>
              </a:ext>
            </a:extLst>
          </p:cNvPr>
          <p:cNvPicPr>
            <a:picLocks noChangeAspect="1"/>
          </p:cNvPicPr>
          <p:nvPr/>
        </p:nvPicPr>
        <p:blipFill>
          <a:blip r:embed="rId4"/>
          <a:stretch>
            <a:fillRect/>
          </a:stretch>
        </p:blipFill>
        <p:spPr>
          <a:xfrm>
            <a:off x="3651281" y="843932"/>
            <a:ext cx="1740349" cy="1260000"/>
          </a:xfrm>
          <a:prstGeom prst="rect">
            <a:avLst/>
          </a:prstGeom>
        </p:spPr>
      </p:pic>
      <p:pic>
        <p:nvPicPr>
          <p:cNvPr id="11" name="Picture 10" descr="Square&#10;&#10;Description automatically generated">
            <a:extLst>
              <a:ext uri="{FF2B5EF4-FFF2-40B4-BE49-F238E27FC236}">
                <a16:creationId xmlns:a16="http://schemas.microsoft.com/office/drawing/2014/main" id="{2AD65E06-DB27-4B17-918D-8F49CBD77814}"/>
              </a:ext>
            </a:extLst>
          </p:cNvPr>
          <p:cNvPicPr>
            <a:picLocks noChangeAspect="1"/>
          </p:cNvPicPr>
          <p:nvPr/>
        </p:nvPicPr>
        <p:blipFill>
          <a:blip r:embed="rId5"/>
          <a:stretch>
            <a:fillRect/>
          </a:stretch>
        </p:blipFill>
        <p:spPr>
          <a:xfrm>
            <a:off x="7414774" y="843932"/>
            <a:ext cx="1411893" cy="1260000"/>
          </a:xfrm>
          <a:prstGeom prst="rect">
            <a:avLst/>
          </a:prstGeom>
        </p:spPr>
      </p:pic>
      <p:pic>
        <p:nvPicPr>
          <p:cNvPr id="13" name="Picture 12" descr="Shape&#10;&#10;Description automatically generated">
            <a:extLst>
              <a:ext uri="{FF2B5EF4-FFF2-40B4-BE49-F238E27FC236}">
                <a16:creationId xmlns:a16="http://schemas.microsoft.com/office/drawing/2014/main" id="{436DF87B-CC2E-E83F-9F96-7D4692070325}"/>
              </a:ext>
            </a:extLst>
          </p:cNvPr>
          <p:cNvPicPr>
            <a:picLocks noChangeAspect="1"/>
          </p:cNvPicPr>
          <p:nvPr/>
        </p:nvPicPr>
        <p:blipFill>
          <a:blip r:embed="rId6"/>
          <a:stretch>
            <a:fillRect/>
          </a:stretch>
        </p:blipFill>
        <p:spPr>
          <a:xfrm>
            <a:off x="5640737" y="843932"/>
            <a:ext cx="1430369" cy="1260000"/>
          </a:xfrm>
          <a:prstGeom prst="rect">
            <a:avLst/>
          </a:prstGeom>
        </p:spPr>
      </p:pic>
      <p:sp>
        <p:nvSpPr>
          <p:cNvPr id="14" name="TextBox 13">
            <a:extLst>
              <a:ext uri="{FF2B5EF4-FFF2-40B4-BE49-F238E27FC236}">
                <a16:creationId xmlns:a16="http://schemas.microsoft.com/office/drawing/2014/main" id="{D3ECBC2B-34BC-DA1E-3BA6-93D4F76CC90A}"/>
              </a:ext>
            </a:extLst>
          </p:cNvPr>
          <p:cNvSpPr txBox="1"/>
          <p:nvPr/>
        </p:nvSpPr>
        <p:spPr>
          <a:xfrm>
            <a:off x="4041195" y="2174980"/>
            <a:ext cx="960519" cy="307777"/>
          </a:xfrm>
          <a:prstGeom prst="rect">
            <a:avLst/>
          </a:prstGeom>
          <a:noFill/>
        </p:spPr>
        <p:txBody>
          <a:bodyPr wrap="none" rtlCol="0">
            <a:spAutoFit/>
          </a:bodyPr>
          <a:lstStyle/>
          <a:p>
            <a:pPr algn="ctr"/>
            <a:r>
              <a:rPr lang="en-CH" sz="1400" dirty="0"/>
              <a:t>5.07 kJ/m</a:t>
            </a:r>
          </a:p>
        </p:txBody>
      </p:sp>
      <p:sp>
        <p:nvSpPr>
          <p:cNvPr id="17" name="TextBox 16">
            <a:extLst>
              <a:ext uri="{FF2B5EF4-FFF2-40B4-BE49-F238E27FC236}">
                <a16:creationId xmlns:a16="http://schemas.microsoft.com/office/drawing/2014/main" id="{59700791-5BF0-F5F4-1971-3C8532DF4475}"/>
              </a:ext>
            </a:extLst>
          </p:cNvPr>
          <p:cNvSpPr txBox="1"/>
          <p:nvPr/>
        </p:nvSpPr>
        <p:spPr>
          <a:xfrm>
            <a:off x="5611968" y="2174980"/>
            <a:ext cx="1487907" cy="307777"/>
          </a:xfrm>
          <a:prstGeom prst="rect">
            <a:avLst/>
          </a:prstGeom>
          <a:noFill/>
        </p:spPr>
        <p:txBody>
          <a:bodyPr wrap="none" rtlCol="0">
            <a:spAutoFit/>
          </a:bodyPr>
          <a:lstStyle/>
          <a:p>
            <a:pPr algn="ctr"/>
            <a:r>
              <a:rPr lang="en-CH" sz="1400" dirty="0"/>
              <a:t>5.65…7.14 kJ/m</a:t>
            </a:r>
          </a:p>
        </p:txBody>
      </p:sp>
      <p:sp>
        <p:nvSpPr>
          <p:cNvPr id="19" name="TextBox 18">
            <a:extLst>
              <a:ext uri="{FF2B5EF4-FFF2-40B4-BE49-F238E27FC236}">
                <a16:creationId xmlns:a16="http://schemas.microsoft.com/office/drawing/2014/main" id="{7C1C58C7-C040-3502-BF61-A9605F6B95DB}"/>
              </a:ext>
            </a:extLst>
          </p:cNvPr>
          <p:cNvSpPr txBox="1"/>
          <p:nvPr/>
        </p:nvSpPr>
        <p:spPr>
          <a:xfrm>
            <a:off x="7640460" y="2174980"/>
            <a:ext cx="960519" cy="307777"/>
          </a:xfrm>
          <a:prstGeom prst="rect">
            <a:avLst/>
          </a:prstGeom>
          <a:noFill/>
        </p:spPr>
        <p:txBody>
          <a:bodyPr wrap="none" rtlCol="0">
            <a:spAutoFit/>
          </a:bodyPr>
          <a:lstStyle/>
          <a:p>
            <a:pPr algn="ctr"/>
            <a:r>
              <a:rPr lang="en-CH" sz="1400" dirty="0"/>
              <a:t>5.89 kJ/m</a:t>
            </a:r>
          </a:p>
        </p:txBody>
      </p:sp>
      <p:sp>
        <p:nvSpPr>
          <p:cNvPr id="20" name="TextBox 19">
            <a:extLst>
              <a:ext uri="{FF2B5EF4-FFF2-40B4-BE49-F238E27FC236}">
                <a16:creationId xmlns:a16="http://schemas.microsoft.com/office/drawing/2014/main" id="{E3C7C197-AD78-0CEE-9DA7-DD891D596F0C}"/>
              </a:ext>
            </a:extLst>
          </p:cNvPr>
          <p:cNvSpPr txBox="1"/>
          <p:nvPr/>
        </p:nvSpPr>
        <p:spPr>
          <a:xfrm>
            <a:off x="208091" y="1012267"/>
            <a:ext cx="3375366" cy="923330"/>
          </a:xfrm>
          <a:prstGeom prst="rect">
            <a:avLst/>
          </a:prstGeom>
          <a:noFill/>
        </p:spPr>
        <p:txBody>
          <a:bodyPr wrap="square" rtlCol="0">
            <a:spAutoFit/>
          </a:bodyPr>
          <a:lstStyle/>
          <a:p>
            <a:r>
              <a:rPr lang="en-CH" dirty="0">
                <a:solidFill>
                  <a:srgbClr val="FF0000"/>
                </a:solidFill>
              </a:rPr>
              <a:t>Warm dipoles are pulsed from </a:t>
            </a:r>
          </a:p>
          <a:p>
            <a:r>
              <a:rPr lang="en-CH" dirty="0">
                <a:solidFill>
                  <a:srgbClr val="FF0000"/>
                </a:solidFill>
              </a:rPr>
              <a:t>-Bmax to +Bmax at high speed (0.35 to 6.37 ms) every 200 ms</a:t>
            </a:r>
          </a:p>
        </p:txBody>
      </p:sp>
      <p:sp>
        <p:nvSpPr>
          <p:cNvPr id="21" name="TextBox 20">
            <a:extLst>
              <a:ext uri="{FF2B5EF4-FFF2-40B4-BE49-F238E27FC236}">
                <a16:creationId xmlns:a16="http://schemas.microsoft.com/office/drawing/2014/main" id="{6B3CC2AF-46B2-D103-657E-E745CAA0AFB9}"/>
              </a:ext>
            </a:extLst>
          </p:cNvPr>
          <p:cNvSpPr txBox="1"/>
          <p:nvPr/>
        </p:nvSpPr>
        <p:spPr>
          <a:xfrm>
            <a:off x="208091" y="5134018"/>
            <a:ext cx="3435037" cy="646331"/>
          </a:xfrm>
          <a:prstGeom prst="rect">
            <a:avLst/>
          </a:prstGeom>
          <a:noFill/>
        </p:spPr>
        <p:txBody>
          <a:bodyPr wrap="square" rtlCol="0">
            <a:spAutoFit/>
          </a:bodyPr>
          <a:lstStyle/>
          <a:p>
            <a:r>
              <a:rPr lang="en-CH" dirty="0"/>
              <a:t>Cold dipoles provide a steady baseline field of about 10 T</a:t>
            </a:r>
          </a:p>
        </p:txBody>
      </p:sp>
      <p:sp>
        <p:nvSpPr>
          <p:cNvPr id="22" name="TextBox 21">
            <a:extLst>
              <a:ext uri="{FF2B5EF4-FFF2-40B4-BE49-F238E27FC236}">
                <a16:creationId xmlns:a16="http://schemas.microsoft.com/office/drawing/2014/main" id="{D3E47731-85F3-5556-8A99-8CA3540414E7}"/>
              </a:ext>
            </a:extLst>
          </p:cNvPr>
          <p:cNvSpPr txBox="1"/>
          <p:nvPr/>
        </p:nvSpPr>
        <p:spPr>
          <a:xfrm>
            <a:off x="3643128" y="2463490"/>
            <a:ext cx="5386060" cy="1200329"/>
          </a:xfrm>
          <a:prstGeom prst="rect">
            <a:avLst/>
          </a:prstGeom>
          <a:noFill/>
        </p:spPr>
        <p:txBody>
          <a:bodyPr wrap="square" rtlCol="0">
            <a:spAutoFit/>
          </a:bodyPr>
          <a:lstStyle/>
          <a:p>
            <a:r>
              <a:rPr lang="en-US" dirty="0"/>
              <a:t>T</a:t>
            </a:r>
            <a:r>
              <a:rPr lang="en-CH" dirty="0"/>
              <a:t>he main challenge is the management of the power in the resistive dipoles (</a:t>
            </a:r>
            <a:r>
              <a:rPr lang="en-CH" dirty="0">
                <a:solidFill>
                  <a:srgbClr val="FF0000"/>
                </a:solidFill>
              </a:rPr>
              <a:t>several tens of GW</a:t>
            </a:r>
            <a:r>
              <a:rPr lang="en-CH" dirty="0"/>
              <a:t>):</a:t>
            </a:r>
          </a:p>
          <a:p>
            <a:pPr marL="285750" indent="-285750">
              <a:buFont typeface="Arial" panose="020B0604020202020204" pitchFamily="34" charset="0"/>
              <a:buChar char="•"/>
            </a:pPr>
            <a:r>
              <a:rPr lang="en-CH" dirty="0"/>
              <a:t>Minimum stored magnetic energy</a:t>
            </a:r>
          </a:p>
          <a:p>
            <a:pPr marL="285750" indent="-285750">
              <a:buFont typeface="Arial" panose="020B0604020202020204" pitchFamily="34" charset="0"/>
              <a:buChar char="•"/>
            </a:pPr>
            <a:r>
              <a:rPr lang="en-US" dirty="0"/>
              <a:t>H</a:t>
            </a:r>
            <a:r>
              <a:rPr lang="en-CH" dirty="0"/>
              <a:t>ighly efficient energy storage and recovery</a:t>
            </a:r>
          </a:p>
        </p:txBody>
      </p:sp>
      <p:pic>
        <p:nvPicPr>
          <p:cNvPr id="24" name="Picture 23" descr="Diagram&#10;&#10;Description automatically generated">
            <a:extLst>
              <a:ext uri="{FF2B5EF4-FFF2-40B4-BE49-F238E27FC236}">
                <a16:creationId xmlns:a16="http://schemas.microsoft.com/office/drawing/2014/main" id="{7A4D06B0-E473-8725-EF00-13E6C7B833AD}"/>
              </a:ext>
            </a:extLst>
          </p:cNvPr>
          <p:cNvPicPr>
            <a:picLocks noChangeAspect="1"/>
          </p:cNvPicPr>
          <p:nvPr/>
        </p:nvPicPr>
        <p:blipFill rotWithShape="1">
          <a:blip r:embed="rId7">
            <a:extLst>
              <a:ext uri="{28A0092B-C50C-407E-A947-70E740481C1C}">
                <a14:useLocalDpi xmlns:a14="http://schemas.microsoft.com/office/drawing/2010/main" val="0"/>
              </a:ext>
            </a:extLst>
          </a:blip>
          <a:srcRect l="50832" t="2916" b="44748"/>
          <a:stretch/>
        </p:blipFill>
        <p:spPr>
          <a:xfrm>
            <a:off x="3756118" y="4375711"/>
            <a:ext cx="2524509" cy="1477327"/>
          </a:xfrm>
          <a:prstGeom prst="rect">
            <a:avLst/>
          </a:prstGeom>
        </p:spPr>
      </p:pic>
      <p:pic>
        <p:nvPicPr>
          <p:cNvPr id="25" name="Picture 24">
            <a:extLst>
              <a:ext uri="{FF2B5EF4-FFF2-40B4-BE49-F238E27FC236}">
                <a16:creationId xmlns:a16="http://schemas.microsoft.com/office/drawing/2014/main" id="{D67F0AC6-1ED7-DE5E-519F-6FA3E9E67B11}"/>
              </a:ext>
            </a:extLst>
          </p:cNvPr>
          <p:cNvPicPr>
            <a:picLocks noChangeAspect="1"/>
          </p:cNvPicPr>
          <p:nvPr/>
        </p:nvPicPr>
        <p:blipFill rotWithShape="1">
          <a:blip r:embed="rId8"/>
          <a:srcRect l="435" t="17165" r="-435" b="20333"/>
          <a:stretch/>
        </p:blipFill>
        <p:spPr>
          <a:xfrm>
            <a:off x="6198603" y="4617672"/>
            <a:ext cx="2918425" cy="1408330"/>
          </a:xfrm>
          <a:prstGeom prst="rect">
            <a:avLst/>
          </a:prstGeom>
        </p:spPr>
      </p:pic>
      <p:sp>
        <p:nvSpPr>
          <p:cNvPr id="26" name="TextBox 25">
            <a:extLst>
              <a:ext uri="{FF2B5EF4-FFF2-40B4-BE49-F238E27FC236}">
                <a16:creationId xmlns:a16="http://schemas.microsoft.com/office/drawing/2014/main" id="{6F3F066E-CBC9-6F72-C500-4F7DB411A198}"/>
              </a:ext>
            </a:extLst>
          </p:cNvPr>
          <p:cNvSpPr txBox="1"/>
          <p:nvPr/>
        </p:nvSpPr>
        <p:spPr>
          <a:xfrm>
            <a:off x="4657054" y="4645654"/>
            <a:ext cx="1382110" cy="261610"/>
          </a:xfrm>
          <a:prstGeom prst="rect">
            <a:avLst/>
          </a:prstGeom>
          <a:noFill/>
        </p:spPr>
        <p:txBody>
          <a:bodyPr wrap="none" rtlCol="0">
            <a:spAutoFit/>
          </a:bodyPr>
          <a:lstStyle/>
          <a:p>
            <a:r>
              <a:rPr lang="en-CH" sz="1050" dirty="0">
                <a:solidFill>
                  <a:schemeClr val="accent6">
                    <a:lumMod val="50000"/>
                  </a:schemeClr>
                </a:solidFill>
                <a:latin typeface="Helvetica Light" panose="020B0403020202020204" pitchFamily="34" charset="0"/>
              </a:rPr>
              <a:t>HTS flat racetracks</a:t>
            </a:r>
          </a:p>
        </p:txBody>
      </p:sp>
      <p:sp>
        <p:nvSpPr>
          <p:cNvPr id="28" name="TextBox 27">
            <a:extLst>
              <a:ext uri="{FF2B5EF4-FFF2-40B4-BE49-F238E27FC236}">
                <a16:creationId xmlns:a16="http://schemas.microsoft.com/office/drawing/2014/main" id="{4B782662-8D37-F311-3E05-13943F774D69}"/>
              </a:ext>
            </a:extLst>
          </p:cNvPr>
          <p:cNvSpPr txBox="1"/>
          <p:nvPr/>
        </p:nvSpPr>
        <p:spPr>
          <a:xfrm>
            <a:off x="3380345" y="5858909"/>
            <a:ext cx="2805576" cy="253916"/>
          </a:xfrm>
          <a:prstGeom prst="rect">
            <a:avLst/>
          </a:prstGeom>
          <a:noFill/>
        </p:spPr>
        <p:txBody>
          <a:bodyPr wrap="none" rtlCol="0">
            <a:spAutoFit/>
          </a:bodyPr>
          <a:lstStyle/>
          <a:p>
            <a:r>
              <a:rPr lang="en-US" sz="1050" dirty="0">
                <a:solidFill>
                  <a:schemeClr val="accent6">
                    <a:lumMod val="50000"/>
                  </a:schemeClr>
                </a:solidFill>
                <a:latin typeface="Helvetica Light" panose="020B0403020202020204" pitchFamily="34" charset="0"/>
              </a:rPr>
              <a:t>R</a:t>
            </a:r>
            <a:r>
              <a:rPr lang="en-CH" sz="1050" dirty="0">
                <a:solidFill>
                  <a:schemeClr val="accent6">
                    <a:lumMod val="50000"/>
                  </a:schemeClr>
                </a:solidFill>
                <a:latin typeface="Helvetica Light" panose="020B0403020202020204" pitchFamily="34" charset="0"/>
              </a:rPr>
              <a:t>ectangular magnet bore 100 mm x 30 mm</a:t>
            </a:r>
          </a:p>
        </p:txBody>
      </p:sp>
      <p:sp>
        <p:nvSpPr>
          <p:cNvPr id="29" name="TextBox 28">
            <a:extLst>
              <a:ext uri="{FF2B5EF4-FFF2-40B4-BE49-F238E27FC236}">
                <a16:creationId xmlns:a16="http://schemas.microsoft.com/office/drawing/2014/main" id="{800ECF9A-99F6-63BC-3504-25C8F63745C5}"/>
              </a:ext>
            </a:extLst>
          </p:cNvPr>
          <p:cNvSpPr txBox="1"/>
          <p:nvPr/>
        </p:nvSpPr>
        <p:spPr>
          <a:xfrm>
            <a:off x="3901052" y="4776459"/>
            <a:ext cx="656273" cy="577081"/>
          </a:xfrm>
          <a:prstGeom prst="rect">
            <a:avLst/>
          </a:prstGeom>
          <a:noFill/>
        </p:spPr>
        <p:txBody>
          <a:bodyPr wrap="square" rtlCol="0">
            <a:spAutoFit/>
          </a:bodyPr>
          <a:lstStyle/>
          <a:p>
            <a:pPr algn="r"/>
            <a:r>
              <a:rPr lang="en-US" sz="1050" dirty="0">
                <a:solidFill>
                  <a:schemeClr val="accent6">
                    <a:lumMod val="50000"/>
                  </a:schemeClr>
                </a:solidFill>
                <a:latin typeface="Helvetica Light" panose="020B0403020202020204" pitchFamily="34" charset="0"/>
              </a:rPr>
              <a:t>peak field</a:t>
            </a:r>
          </a:p>
          <a:p>
            <a:pPr algn="r"/>
            <a:r>
              <a:rPr lang="en-US" sz="1050" dirty="0">
                <a:solidFill>
                  <a:schemeClr val="accent6">
                    <a:lumMod val="50000"/>
                  </a:schemeClr>
                </a:solidFill>
                <a:latin typeface="Helvetica Light" panose="020B0403020202020204" pitchFamily="34" charset="0"/>
              </a:rPr>
              <a:t>10.4 T</a:t>
            </a:r>
            <a:endParaRPr lang="en-CH" sz="1050" dirty="0">
              <a:solidFill>
                <a:schemeClr val="accent6">
                  <a:lumMod val="50000"/>
                </a:schemeClr>
              </a:solidFill>
              <a:latin typeface="Helvetica Light" panose="020B0403020202020204" pitchFamily="34" charset="0"/>
            </a:endParaRPr>
          </a:p>
        </p:txBody>
      </p:sp>
      <p:sp>
        <p:nvSpPr>
          <p:cNvPr id="30" name="TextBox 29">
            <a:extLst>
              <a:ext uri="{FF2B5EF4-FFF2-40B4-BE49-F238E27FC236}">
                <a16:creationId xmlns:a16="http://schemas.microsoft.com/office/drawing/2014/main" id="{67786A1E-2EEA-1A0E-58CC-BD01488EA7A9}"/>
              </a:ext>
            </a:extLst>
          </p:cNvPr>
          <p:cNvSpPr txBox="1"/>
          <p:nvPr/>
        </p:nvSpPr>
        <p:spPr>
          <a:xfrm>
            <a:off x="7288228" y="4537293"/>
            <a:ext cx="1133644" cy="577081"/>
          </a:xfrm>
          <a:prstGeom prst="rect">
            <a:avLst/>
          </a:prstGeom>
          <a:noFill/>
        </p:spPr>
        <p:txBody>
          <a:bodyPr wrap="none" rtlCol="0">
            <a:spAutoFit/>
          </a:bodyPr>
          <a:lstStyle/>
          <a:p>
            <a:r>
              <a:rPr lang="en-US" sz="1050" dirty="0">
                <a:solidFill>
                  <a:schemeClr val="accent6">
                    <a:lumMod val="50000"/>
                  </a:schemeClr>
                </a:solidFill>
                <a:latin typeface="Helvetica Light" panose="020B0403020202020204" pitchFamily="34" charset="0"/>
              </a:rPr>
              <a:t>b3 = -7.2 units</a:t>
            </a:r>
          </a:p>
          <a:p>
            <a:r>
              <a:rPr lang="en-US" sz="1050" dirty="0">
                <a:solidFill>
                  <a:schemeClr val="accent6">
                    <a:lumMod val="50000"/>
                  </a:schemeClr>
                </a:solidFill>
                <a:latin typeface="Helvetica Light" panose="020B0403020202020204" pitchFamily="34" charset="0"/>
              </a:rPr>
              <a:t>b5 = -1.4 units</a:t>
            </a:r>
          </a:p>
          <a:p>
            <a:r>
              <a:rPr lang="en-US" sz="1050" dirty="0">
                <a:solidFill>
                  <a:schemeClr val="accent6">
                    <a:lumMod val="50000"/>
                  </a:schemeClr>
                </a:solidFill>
                <a:latin typeface="Helvetica Light" panose="020B0403020202020204" pitchFamily="34" charset="0"/>
              </a:rPr>
              <a:t>b7 = -0.03 units</a:t>
            </a:r>
            <a:endParaRPr lang="en-CH" sz="1050" dirty="0">
              <a:solidFill>
                <a:schemeClr val="accent6">
                  <a:lumMod val="50000"/>
                </a:schemeClr>
              </a:solidFill>
              <a:latin typeface="Helvetica Light" panose="020B0403020202020204" pitchFamily="34" charset="0"/>
            </a:endParaRPr>
          </a:p>
        </p:txBody>
      </p:sp>
      <p:sp>
        <p:nvSpPr>
          <p:cNvPr id="31" name="TextBox 30">
            <a:extLst>
              <a:ext uri="{FF2B5EF4-FFF2-40B4-BE49-F238E27FC236}">
                <a16:creationId xmlns:a16="http://schemas.microsoft.com/office/drawing/2014/main" id="{35962983-8236-A0F4-B355-A914F062C2B3}"/>
              </a:ext>
            </a:extLst>
          </p:cNvPr>
          <p:cNvSpPr txBox="1"/>
          <p:nvPr/>
        </p:nvSpPr>
        <p:spPr>
          <a:xfrm>
            <a:off x="3651281" y="3874244"/>
            <a:ext cx="5303164" cy="646331"/>
          </a:xfrm>
          <a:prstGeom prst="rect">
            <a:avLst/>
          </a:prstGeom>
          <a:noFill/>
        </p:spPr>
        <p:txBody>
          <a:bodyPr wrap="square" rtlCol="0">
            <a:spAutoFit/>
          </a:bodyPr>
          <a:lstStyle/>
          <a:p>
            <a:r>
              <a:rPr lang="en-US" dirty="0"/>
              <a:t>A </a:t>
            </a:r>
            <a:r>
              <a:rPr lang="en-US" i="1" dirty="0">
                <a:solidFill>
                  <a:srgbClr val="FF0000"/>
                </a:solidFill>
              </a:rPr>
              <a:t>simple</a:t>
            </a:r>
            <a:r>
              <a:rPr lang="en-US" dirty="0">
                <a:solidFill>
                  <a:srgbClr val="FF0000"/>
                </a:solidFill>
              </a:rPr>
              <a:t> HTS racetrack dipole </a:t>
            </a:r>
            <a:r>
              <a:rPr lang="en-US" dirty="0"/>
              <a:t>could match the beam requirements and aperture</a:t>
            </a:r>
            <a:endParaRPr lang="en-CH" dirty="0"/>
          </a:p>
        </p:txBody>
      </p:sp>
      <p:sp>
        <p:nvSpPr>
          <p:cNvPr id="3" name="TextBox 2">
            <a:extLst>
              <a:ext uri="{FF2B5EF4-FFF2-40B4-BE49-F238E27FC236}">
                <a16:creationId xmlns:a16="http://schemas.microsoft.com/office/drawing/2014/main" id="{F89F0A64-3D7A-10CE-D83C-EF34824BE373}"/>
              </a:ext>
            </a:extLst>
          </p:cNvPr>
          <p:cNvSpPr txBox="1"/>
          <p:nvPr/>
        </p:nvSpPr>
        <p:spPr>
          <a:xfrm>
            <a:off x="740676" y="6249562"/>
            <a:ext cx="7662675" cy="461665"/>
          </a:xfrm>
          <a:prstGeom prst="rect">
            <a:avLst/>
          </a:prstGeom>
          <a:noFill/>
        </p:spPr>
        <p:txBody>
          <a:bodyPr wrap="none" rtlCol="0">
            <a:spAutoFit/>
          </a:bodyPr>
          <a:lstStyle/>
          <a:p>
            <a:pPr algn="ctr"/>
            <a:r>
              <a:rPr lang="en-US" sz="2400" b="1" dirty="0">
                <a:solidFill>
                  <a:schemeClr val="bg1"/>
                </a:solidFill>
              </a:rPr>
              <a:t>Possible</a:t>
            </a:r>
            <a:r>
              <a:rPr lang="en-CH" sz="2400" b="1" dirty="0">
                <a:solidFill>
                  <a:schemeClr val="bg1"/>
                </a:solidFill>
              </a:rPr>
              <a:t> connection to pulsed powering for fusion </a:t>
            </a:r>
          </a:p>
        </p:txBody>
      </p:sp>
    </p:spTree>
    <p:extLst>
      <p:ext uri="{BB962C8B-B14F-4D97-AF65-F5344CB8AC3E}">
        <p14:creationId xmlns:p14="http://schemas.microsoft.com/office/powerpoint/2010/main" val="24234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AA14-1F36-9A93-D870-5FE768CB58DC}"/>
              </a:ext>
            </a:extLst>
          </p:cNvPr>
          <p:cNvSpPr>
            <a:spLocks noGrp="1"/>
          </p:cNvSpPr>
          <p:nvPr>
            <p:ph type="title"/>
          </p:nvPr>
        </p:nvSpPr>
        <p:spPr/>
        <p:txBody>
          <a:bodyPr>
            <a:normAutofit fontScale="90000"/>
          </a:bodyPr>
          <a:lstStyle/>
          <a:p>
            <a:r>
              <a:rPr lang="en-US" dirty="0"/>
              <a:t>C</a:t>
            </a:r>
            <a:r>
              <a:rPr lang="en-CH" dirty="0"/>
              <a:t>ompact collider magnet windings</a:t>
            </a:r>
          </a:p>
        </p:txBody>
      </p:sp>
      <p:sp>
        <p:nvSpPr>
          <p:cNvPr id="19" name="Content Placeholder 18">
            <a:extLst>
              <a:ext uri="{FF2B5EF4-FFF2-40B4-BE49-F238E27FC236}">
                <a16:creationId xmlns:a16="http://schemas.microsoft.com/office/drawing/2014/main" id="{B9B0EB5A-85B4-986D-3575-4821875E5453}"/>
              </a:ext>
            </a:extLst>
          </p:cNvPr>
          <p:cNvSpPr>
            <a:spLocks noGrp="1"/>
          </p:cNvSpPr>
          <p:nvPr>
            <p:ph idx="1"/>
          </p:nvPr>
        </p:nvSpPr>
        <p:spPr>
          <a:xfrm>
            <a:off x="5142114" y="957482"/>
            <a:ext cx="3935897" cy="5035546"/>
          </a:xfrm>
        </p:spPr>
        <p:txBody>
          <a:bodyPr>
            <a:normAutofit fontScale="62500" lnSpcReduction="20000"/>
          </a:bodyPr>
          <a:lstStyle/>
          <a:p>
            <a:r>
              <a:rPr lang="en-US" dirty="0"/>
              <a:t>W</a:t>
            </a:r>
            <a:r>
              <a:rPr lang="en-CH" dirty="0"/>
              <a:t>e need to </a:t>
            </a:r>
            <a:r>
              <a:rPr lang="en-CH" b="1" dirty="0"/>
              <a:t>increase the winding current density </a:t>
            </a:r>
            <a:r>
              <a:rPr lang="en-CH" dirty="0"/>
              <a:t>to fall in a </a:t>
            </a:r>
            <a:r>
              <a:rPr lang="en-CH" i="1" dirty="0"/>
              <a:t>reasonable</a:t>
            </a:r>
            <a:r>
              <a:rPr lang="en-CH" dirty="0"/>
              <a:t> range of </a:t>
            </a:r>
            <a:r>
              <a:rPr lang="en-CH" b="1" dirty="0"/>
              <a:t>conductor mass </a:t>
            </a:r>
            <a:r>
              <a:rPr lang="en-CH" dirty="0"/>
              <a:t>(applies both to LTS and HTS)</a:t>
            </a:r>
          </a:p>
          <a:p>
            <a:endParaRPr lang="en-US" dirty="0"/>
          </a:p>
          <a:p>
            <a:r>
              <a:rPr lang="en-US" dirty="0"/>
              <a:t>U</a:t>
            </a:r>
            <a:r>
              <a:rPr lang="en-CH" dirty="0"/>
              <a:t>nresolved issues:</a:t>
            </a:r>
          </a:p>
          <a:p>
            <a:pPr lvl="1"/>
            <a:r>
              <a:rPr lang="en-US" dirty="0">
                <a:solidFill>
                  <a:srgbClr val="FF0000"/>
                </a:solidFill>
              </a:rPr>
              <a:t>Winding geometry for tapes and stacks </a:t>
            </a:r>
            <a:r>
              <a:rPr lang="en-US" dirty="0"/>
              <a:t>(ends, alignment,  transposition possibly superfluous ?)</a:t>
            </a:r>
          </a:p>
          <a:p>
            <a:pPr lvl="1"/>
            <a:r>
              <a:rPr lang="en-US" dirty="0">
                <a:solidFill>
                  <a:srgbClr val="FF0000"/>
                </a:solidFill>
              </a:rPr>
              <a:t>M</a:t>
            </a:r>
            <a:r>
              <a:rPr lang="en-CH" dirty="0">
                <a:solidFill>
                  <a:srgbClr val="FF0000"/>
                </a:solidFill>
              </a:rPr>
              <a:t>echanics of coils under the exceptional  electromagnetic loads </a:t>
            </a:r>
            <a:r>
              <a:rPr lang="en-CH" dirty="0"/>
              <a:t>(longitudinal stress in the range of 600 M</a:t>
            </a:r>
            <a:r>
              <a:rPr lang="en-US" dirty="0"/>
              <a:t>P</a:t>
            </a:r>
            <a:r>
              <a:rPr lang="en-CH" dirty="0"/>
              <a:t>a, transverse stress in the range of 400 M</a:t>
            </a:r>
            <a:r>
              <a:rPr lang="en-US" dirty="0"/>
              <a:t>P</a:t>
            </a:r>
            <a:r>
              <a:rPr lang="en-CH" dirty="0"/>
              <a:t>a) </a:t>
            </a:r>
          </a:p>
          <a:p>
            <a:pPr lvl="1"/>
            <a:r>
              <a:rPr lang="en-US" dirty="0">
                <a:solidFill>
                  <a:srgbClr val="FF0000"/>
                </a:solidFill>
              </a:rPr>
              <a:t>Q</a:t>
            </a:r>
            <a:r>
              <a:rPr lang="en-CH" dirty="0">
                <a:solidFill>
                  <a:srgbClr val="FF0000"/>
                </a:solidFill>
              </a:rPr>
              <a:t>uench management </a:t>
            </a:r>
            <a:r>
              <a:rPr lang="en-CH" dirty="0"/>
              <a:t>at high current and energy density (above 100 MJ/m</a:t>
            </a:r>
            <a:r>
              <a:rPr lang="en-CH" baseline="30000" dirty="0"/>
              <a:t>3</a:t>
            </a:r>
            <a:r>
              <a:rPr lang="en-CH" dirty="0"/>
              <a:t>)</a:t>
            </a:r>
          </a:p>
          <a:p>
            <a:pPr lvl="1"/>
            <a:r>
              <a:rPr lang="en-US" dirty="0">
                <a:solidFill>
                  <a:srgbClr val="FF0000"/>
                </a:solidFill>
              </a:rPr>
              <a:t>R</a:t>
            </a:r>
            <a:r>
              <a:rPr lang="en-CH" dirty="0">
                <a:solidFill>
                  <a:srgbClr val="FF0000"/>
                </a:solidFill>
              </a:rPr>
              <a:t>adiation hardness </a:t>
            </a:r>
            <a:r>
              <a:rPr lang="en-CH" dirty="0"/>
              <a:t>of materials and coils (40…80 M</a:t>
            </a:r>
            <a:r>
              <a:rPr lang="en-US" dirty="0"/>
              <a:t>G</a:t>
            </a:r>
            <a:r>
              <a:rPr lang="en-CH" dirty="0"/>
              <a:t>y and 10</a:t>
            </a:r>
            <a:r>
              <a:rPr lang="en-CH" baseline="30000" dirty="0"/>
              <a:t>22</a:t>
            </a:r>
            <a:r>
              <a:rPr lang="en-CH" dirty="0"/>
              <a:t> n/m</a:t>
            </a:r>
            <a:r>
              <a:rPr lang="en-CH" baseline="30000" dirty="0"/>
              <a:t>2</a:t>
            </a:r>
            <a:r>
              <a:rPr lang="en-CH" dirty="0"/>
              <a:t>)</a:t>
            </a:r>
          </a:p>
        </p:txBody>
      </p:sp>
      <p:sp>
        <p:nvSpPr>
          <p:cNvPr id="6" name="Slide Number Placeholder 5">
            <a:extLst>
              <a:ext uri="{FF2B5EF4-FFF2-40B4-BE49-F238E27FC236}">
                <a16:creationId xmlns:a16="http://schemas.microsoft.com/office/drawing/2014/main" id="{3964C59E-C5EE-4707-ECAC-430223D358E0}"/>
              </a:ext>
            </a:extLst>
          </p:cNvPr>
          <p:cNvSpPr>
            <a:spLocks noGrp="1"/>
          </p:cNvSpPr>
          <p:nvPr>
            <p:ph type="sldNum" sz="quarter" idx="4"/>
          </p:nvPr>
        </p:nvSpPr>
        <p:spPr/>
        <p:txBody>
          <a:bodyPr/>
          <a:lstStyle/>
          <a:p>
            <a:fld id="{17918391-D411-FE40-AAD7-861AE5233E0E}" type="slidenum">
              <a:rPr lang="en-US" smtClean="0"/>
              <a:pPr/>
              <a:t>6</a:t>
            </a:fld>
            <a:endParaRPr lang="en-US" dirty="0"/>
          </a:p>
        </p:txBody>
      </p:sp>
      <p:pic>
        <p:nvPicPr>
          <p:cNvPr id="14" name="Picture 13">
            <a:extLst>
              <a:ext uri="{FF2B5EF4-FFF2-40B4-BE49-F238E27FC236}">
                <a16:creationId xmlns:a16="http://schemas.microsoft.com/office/drawing/2014/main" id="{2CECB7BD-06B3-B156-4A36-74CBEBC0E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47" y="993172"/>
            <a:ext cx="5148469" cy="5163634"/>
          </a:xfrm>
          <a:prstGeom prst="rect">
            <a:avLst/>
          </a:prstGeom>
        </p:spPr>
      </p:pic>
      <p:sp>
        <p:nvSpPr>
          <p:cNvPr id="15" name="TextBox 14">
            <a:extLst>
              <a:ext uri="{FF2B5EF4-FFF2-40B4-BE49-F238E27FC236}">
                <a16:creationId xmlns:a16="http://schemas.microsoft.com/office/drawing/2014/main" id="{4780A7DD-FD17-81BE-2A2F-062342C8B6D8}"/>
              </a:ext>
            </a:extLst>
          </p:cNvPr>
          <p:cNvSpPr txBox="1"/>
          <p:nvPr/>
        </p:nvSpPr>
        <p:spPr>
          <a:xfrm rot="16200000">
            <a:off x="2246755" y="2012853"/>
            <a:ext cx="1415772" cy="646331"/>
          </a:xfrm>
          <a:prstGeom prst="rect">
            <a:avLst/>
          </a:prstGeom>
          <a:noFill/>
        </p:spPr>
        <p:txBody>
          <a:bodyPr wrap="none" rtlCol="0">
            <a:spAutoFit/>
          </a:bodyPr>
          <a:lstStyle/>
          <a:p>
            <a:r>
              <a:rPr lang="en-CH" dirty="0">
                <a:solidFill>
                  <a:srgbClr val="FF0000"/>
                </a:solidFill>
              </a:rPr>
              <a:t>350 A/mm</a:t>
            </a:r>
            <a:r>
              <a:rPr lang="en-CH" baseline="30000" dirty="0">
                <a:solidFill>
                  <a:srgbClr val="FF0000"/>
                </a:solidFill>
              </a:rPr>
              <a:t>2</a:t>
            </a:r>
          </a:p>
          <a:p>
            <a:r>
              <a:rPr lang="en-CH" b="1" dirty="0">
                <a:solidFill>
                  <a:srgbClr val="FF0000"/>
                </a:solidFill>
              </a:rPr>
              <a:t>500,000 km</a:t>
            </a:r>
          </a:p>
        </p:txBody>
      </p:sp>
      <p:sp>
        <p:nvSpPr>
          <p:cNvPr id="16" name="TextBox 15">
            <a:extLst>
              <a:ext uri="{FF2B5EF4-FFF2-40B4-BE49-F238E27FC236}">
                <a16:creationId xmlns:a16="http://schemas.microsoft.com/office/drawing/2014/main" id="{1C5E8AAE-6BCA-2CB9-5757-F96699629E5C}"/>
              </a:ext>
            </a:extLst>
          </p:cNvPr>
          <p:cNvSpPr txBox="1"/>
          <p:nvPr/>
        </p:nvSpPr>
        <p:spPr>
          <a:xfrm rot="16200000">
            <a:off x="3457969" y="2740617"/>
            <a:ext cx="1415772" cy="646331"/>
          </a:xfrm>
          <a:prstGeom prst="rect">
            <a:avLst/>
          </a:prstGeom>
          <a:noFill/>
        </p:spPr>
        <p:txBody>
          <a:bodyPr wrap="none" rtlCol="0">
            <a:spAutoFit/>
          </a:bodyPr>
          <a:lstStyle/>
          <a:p>
            <a:r>
              <a:rPr lang="en-CH" dirty="0">
                <a:solidFill>
                  <a:srgbClr val="FF0000"/>
                </a:solidFill>
              </a:rPr>
              <a:t>950 A/mm</a:t>
            </a:r>
            <a:r>
              <a:rPr lang="en-CH" baseline="30000" dirty="0">
                <a:solidFill>
                  <a:srgbClr val="FF0000"/>
                </a:solidFill>
              </a:rPr>
              <a:t>2</a:t>
            </a:r>
          </a:p>
          <a:p>
            <a:r>
              <a:rPr lang="en-CH" b="1" dirty="0">
                <a:solidFill>
                  <a:srgbClr val="FF0000"/>
                </a:solidFill>
              </a:rPr>
              <a:t>150,000 km</a:t>
            </a:r>
          </a:p>
        </p:txBody>
      </p:sp>
      <p:sp>
        <p:nvSpPr>
          <p:cNvPr id="3" name="TextBox 2">
            <a:extLst>
              <a:ext uri="{FF2B5EF4-FFF2-40B4-BE49-F238E27FC236}">
                <a16:creationId xmlns:a16="http://schemas.microsoft.com/office/drawing/2014/main" id="{AE4C5C7D-7E3A-77B0-25CE-AE4F2E45E25D}"/>
              </a:ext>
            </a:extLst>
          </p:cNvPr>
          <p:cNvSpPr txBox="1"/>
          <p:nvPr/>
        </p:nvSpPr>
        <p:spPr>
          <a:xfrm>
            <a:off x="1433911" y="870820"/>
            <a:ext cx="3637099" cy="646331"/>
          </a:xfrm>
          <a:prstGeom prst="rect">
            <a:avLst/>
          </a:prstGeom>
          <a:solidFill>
            <a:schemeClr val="bg1"/>
          </a:solidFill>
        </p:spPr>
        <p:txBody>
          <a:bodyPr wrap="square" rtlCol="0">
            <a:spAutoFit/>
          </a:bodyPr>
          <a:lstStyle/>
          <a:p>
            <a:pPr algn="ctr"/>
            <a:r>
              <a:rPr lang="en-US" dirty="0"/>
              <a:t>E</a:t>
            </a:r>
            <a:r>
              <a:rPr lang="en-CH" dirty="0"/>
              <a:t>xample of 16 T muon collider main dipole built with HTS</a:t>
            </a:r>
          </a:p>
        </p:txBody>
      </p:sp>
      <p:sp>
        <p:nvSpPr>
          <p:cNvPr id="4" name="TextBox 3">
            <a:extLst>
              <a:ext uri="{FF2B5EF4-FFF2-40B4-BE49-F238E27FC236}">
                <a16:creationId xmlns:a16="http://schemas.microsoft.com/office/drawing/2014/main" id="{7645CDB2-9FD0-5C74-D2F5-9FD3B62ECE4C}"/>
              </a:ext>
            </a:extLst>
          </p:cNvPr>
          <p:cNvSpPr txBox="1"/>
          <p:nvPr/>
        </p:nvSpPr>
        <p:spPr>
          <a:xfrm>
            <a:off x="2225058" y="6249562"/>
            <a:ext cx="4693914" cy="461665"/>
          </a:xfrm>
          <a:prstGeom prst="rect">
            <a:avLst/>
          </a:prstGeom>
          <a:noFill/>
        </p:spPr>
        <p:txBody>
          <a:bodyPr wrap="none" rtlCol="0">
            <a:spAutoFit/>
          </a:bodyPr>
          <a:lstStyle/>
          <a:p>
            <a:pPr algn="ctr"/>
            <a:r>
              <a:rPr lang="en-CH" sz="2400" b="1" dirty="0">
                <a:solidFill>
                  <a:schemeClr val="bg1"/>
                </a:solidFill>
              </a:rPr>
              <a:t>Connection to HFM for FCC-hh</a:t>
            </a:r>
          </a:p>
        </p:txBody>
      </p:sp>
    </p:spTree>
    <p:extLst>
      <p:ext uri="{BB962C8B-B14F-4D97-AF65-F5344CB8AC3E}">
        <p14:creationId xmlns:p14="http://schemas.microsoft.com/office/powerpoint/2010/main" val="199979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69E2-B9D6-1A09-C80D-DDEBA8E6BB55}"/>
              </a:ext>
            </a:extLst>
          </p:cNvPr>
          <p:cNvSpPr>
            <a:spLocks noGrp="1"/>
          </p:cNvSpPr>
          <p:nvPr>
            <p:ph type="title"/>
          </p:nvPr>
        </p:nvSpPr>
        <p:spPr/>
        <p:txBody>
          <a:bodyPr/>
          <a:lstStyle/>
          <a:p>
            <a:r>
              <a:rPr lang="en-US" dirty="0"/>
              <a:t>The HEP push towards </a:t>
            </a:r>
            <a:r>
              <a:rPr lang="en-CH" dirty="0"/>
              <a:t>HTS</a:t>
            </a:r>
          </a:p>
        </p:txBody>
      </p:sp>
      <p:sp>
        <p:nvSpPr>
          <p:cNvPr id="4" name="Slide Number Placeholder 3">
            <a:extLst>
              <a:ext uri="{FF2B5EF4-FFF2-40B4-BE49-F238E27FC236}">
                <a16:creationId xmlns:a16="http://schemas.microsoft.com/office/drawing/2014/main" id="{CAC6330A-4AD5-FA24-B921-CFF19622A5E9}"/>
              </a:ext>
            </a:extLst>
          </p:cNvPr>
          <p:cNvSpPr>
            <a:spLocks noGrp="1"/>
          </p:cNvSpPr>
          <p:nvPr>
            <p:ph type="sldNum" sz="quarter" idx="12"/>
          </p:nvPr>
        </p:nvSpPr>
        <p:spPr>
          <a:xfrm>
            <a:off x="8764859" y="7219015"/>
            <a:ext cx="446616" cy="282893"/>
          </a:xfrm>
          <a:prstGeom prst="rect">
            <a:avLst/>
          </a:prstGeom>
        </p:spPr>
        <p:txBody>
          <a:bodyPr vert="horz" lIns="100381" tIns="50191" rIns="100381" bIns="50191" rtlCol="0" anchor="ctr"/>
          <a:lstStyle>
            <a:defPPr>
              <a:defRPr lang="en-US"/>
            </a:defPPr>
            <a:lvl1pPr marL="0" algn="r" defTabSz="501915" rtl="0" eaLnBrk="1" latinLnBrk="0" hangingPunct="1">
              <a:defRPr sz="1300" kern="1200">
                <a:solidFill>
                  <a:schemeClr val="bg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fld id="{3478A56A-6164-B14D-A8F7-980D09C4DD92}" type="slidenum">
              <a:rPr lang="en-US" smtClean="0"/>
              <a:pPr/>
              <a:t>7</a:t>
            </a:fld>
            <a:endParaRPr lang="en-US"/>
          </a:p>
        </p:txBody>
      </p:sp>
      <p:grpSp>
        <p:nvGrpSpPr>
          <p:cNvPr id="36" name="Group 35">
            <a:extLst>
              <a:ext uri="{FF2B5EF4-FFF2-40B4-BE49-F238E27FC236}">
                <a16:creationId xmlns:a16="http://schemas.microsoft.com/office/drawing/2014/main" id="{2224ADC4-6188-9791-34FB-4BD666462D4F}"/>
              </a:ext>
            </a:extLst>
          </p:cNvPr>
          <p:cNvGrpSpPr/>
          <p:nvPr/>
        </p:nvGrpSpPr>
        <p:grpSpPr>
          <a:xfrm>
            <a:off x="209333" y="1059316"/>
            <a:ext cx="8432504" cy="461496"/>
            <a:chOff x="225503" y="1279314"/>
            <a:chExt cx="9275754" cy="507646"/>
          </a:xfrm>
        </p:grpSpPr>
        <p:sp>
          <p:nvSpPr>
            <p:cNvPr id="6" name="Pentagon 5">
              <a:extLst>
                <a:ext uri="{FF2B5EF4-FFF2-40B4-BE49-F238E27FC236}">
                  <a16:creationId xmlns:a16="http://schemas.microsoft.com/office/drawing/2014/main" id="{67097A2A-3BAA-3FC8-1BFB-37B606958EC3}"/>
                </a:ext>
              </a:extLst>
            </p:cNvPr>
            <p:cNvSpPr/>
            <p:nvPr/>
          </p:nvSpPr>
          <p:spPr>
            <a:xfrm>
              <a:off x="225503" y="1279314"/>
              <a:ext cx="3240000" cy="507646"/>
            </a:xfrm>
            <a:prstGeom prst="homePlate">
              <a:avLst/>
            </a:prstGeom>
            <a:solidFill>
              <a:schemeClr val="bg1"/>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Reduce energy consumption</a:t>
              </a:r>
            </a:p>
            <a:p>
              <a:pPr algn="ctr"/>
              <a:r>
                <a:rPr lang="en-US" sz="1100" dirty="0">
                  <a:solidFill>
                    <a:srgbClr val="FF0000"/>
                  </a:solidFill>
                </a:rPr>
                <a:t>(FCC-</a:t>
              </a:r>
              <a:r>
                <a:rPr lang="en-US" sz="1100" dirty="0" err="1">
                  <a:solidFill>
                    <a:srgbClr val="FF0000"/>
                  </a:solidFill>
                </a:rPr>
                <a:t>ee</a:t>
              </a:r>
              <a:r>
                <a:rPr lang="en-US" sz="1100" dirty="0">
                  <a:solidFill>
                    <a:srgbClr val="FF0000"/>
                  </a:solidFill>
                </a:rPr>
                <a:t> 350 MW, FCC-</a:t>
              </a:r>
              <a:r>
                <a:rPr lang="en-US" sz="1100" dirty="0" err="1">
                  <a:solidFill>
                    <a:srgbClr val="FF0000"/>
                  </a:solidFill>
                </a:rPr>
                <a:t>hh</a:t>
              </a:r>
              <a:r>
                <a:rPr lang="en-US" sz="1100" dirty="0">
                  <a:solidFill>
                    <a:srgbClr val="FF0000"/>
                  </a:solidFill>
                </a:rPr>
                <a:t> 580 MW)</a:t>
              </a:r>
            </a:p>
          </p:txBody>
        </p:sp>
        <p:sp>
          <p:nvSpPr>
            <p:cNvPr id="7" name="Pentagon 6">
              <a:extLst>
                <a:ext uri="{FF2B5EF4-FFF2-40B4-BE49-F238E27FC236}">
                  <a16:creationId xmlns:a16="http://schemas.microsoft.com/office/drawing/2014/main" id="{562E7EF0-1D1B-1630-1CE7-3643DEFB6D3A}"/>
                </a:ext>
              </a:extLst>
            </p:cNvPr>
            <p:cNvSpPr/>
            <p:nvPr/>
          </p:nvSpPr>
          <p:spPr>
            <a:xfrm flipH="1">
              <a:off x="6261257" y="1279314"/>
              <a:ext cx="3240000" cy="507646"/>
            </a:xfrm>
            <a:prstGeom prst="homePlate">
              <a:avLst/>
            </a:prstGeom>
            <a:solidFill>
              <a:schemeClr val="bg1"/>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Increase energy efficiency</a:t>
              </a:r>
            </a:p>
            <a:p>
              <a:pPr algn="ctr"/>
              <a:r>
                <a:rPr lang="en-US" sz="1100" dirty="0">
                  <a:solidFill>
                    <a:srgbClr val="FF0000"/>
                  </a:solidFill>
                </a:rPr>
                <a:t>(COP at 1.9 K is about 1000)</a:t>
              </a:r>
            </a:p>
          </p:txBody>
        </p:sp>
      </p:grpSp>
      <p:sp>
        <p:nvSpPr>
          <p:cNvPr id="8" name="Pentagon 7">
            <a:extLst>
              <a:ext uri="{FF2B5EF4-FFF2-40B4-BE49-F238E27FC236}">
                <a16:creationId xmlns:a16="http://schemas.microsoft.com/office/drawing/2014/main" id="{66871796-EA8A-BC28-2A18-059B93BAFF95}"/>
              </a:ext>
            </a:extLst>
          </p:cNvPr>
          <p:cNvSpPr/>
          <p:nvPr/>
        </p:nvSpPr>
        <p:spPr>
          <a:xfrm>
            <a:off x="586321" y="1852292"/>
            <a:ext cx="2945455" cy="461496"/>
          </a:xfrm>
          <a:prstGeom prst="homePlate">
            <a:avLst/>
          </a:prstGeom>
          <a:solidFill>
            <a:schemeClr val="bg1"/>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Risk with helium supply chain</a:t>
            </a:r>
          </a:p>
          <a:p>
            <a:pPr algn="ctr"/>
            <a:r>
              <a:rPr lang="en-US" sz="1100" dirty="0">
                <a:solidFill>
                  <a:srgbClr val="FF0000"/>
                </a:solidFill>
              </a:rPr>
              <a:t>(FCC-</a:t>
            </a:r>
            <a:r>
              <a:rPr lang="en-US" sz="1100" dirty="0" err="1">
                <a:solidFill>
                  <a:srgbClr val="FF0000"/>
                </a:solidFill>
              </a:rPr>
              <a:t>hh</a:t>
            </a:r>
            <a:r>
              <a:rPr lang="en-US" sz="1100" dirty="0">
                <a:solidFill>
                  <a:srgbClr val="FF0000"/>
                </a:solidFill>
              </a:rPr>
              <a:t> would require 900 tons of </a:t>
            </a:r>
            <a:r>
              <a:rPr lang="en-US" sz="1100" dirty="0" err="1">
                <a:solidFill>
                  <a:srgbClr val="FF0000"/>
                </a:solidFill>
              </a:rPr>
              <a:t>lHe</a:t>
            </a:r>
            <a:r>
              <a:rPr lang="en-US" sz="1100" dirty="0">
                <a:solidFill>
                  <a:srgbClr val="FF0000"/>
                </a:solidFill>
              </a:rPr>
              <a:t>)</a:t>
            </a:r>
          </a:p>
        </p:txBody>
      </p:sp>
      <p:sp>
        <p:nvSpPr>
          <p:cNvPr id="9" name="Pentagon 8">
            <a:extLst>
              <a:ext uri="{FF2B5EF4-FFF2-40B4-BE49-F238E27FC236}">
                <a16:creationId xmlns:a16="http://schemas.microsoft.com/office/drawing/2014/main" id="{F32D851A-AB53-E439-8969-F78C244EE73F}"/>
              </a:ext>
            </a:extLst>
          </p:cNvPr>
          <p:cNvSpPr/>
          <p:nvPr/>
        </p:nvSpPr>
        <p:spPr>
          <a:xfrm>
            <a:off x="905499" y="2645269"/>
            <a:ext cx="2945455" cy="461496"/>
          </a:xfrm>
          <a:prstGeom prst="homePlate">
            <a:avLst/>
          </a:prstGeom>
          <a:solidFill>
            <a:schemeClr val="bg1"/>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Infrastructure (magnet) cost</a:t>
            </a:r>
          </a:p>
          <a:p>
            <a:pPr algn="ctr"/>
            <a:r>
              <a:rPr lang="en-US" sz="1100" dirty="0">
                <a:solidFill>
                  <a:srgbClr val="FF0000"/>
                </a:solidFill>
              </a:rPr>
              <a:t>(FCC-</a:t>
            </a:r>
            <a:r>
              <a:rPr lang="en-US" sz="1100" dirty="0" err="1">
                <a:solidFill>
                  <a:srgbClr val="FF0000"/>
                </a:solidFill>
              </a:rPr>
              <a:t>hh</a:t>
            </a:r>
            <a:r>
              <a:rPr lang="en-US" sz="1100" dirty="0">
                <a:solidFill>
                  <a:srgbClr val="FF0000"/>
                </a:solidFill>
              </a:rPr>
              <a:t> quoted at 9 BCHF)</a:t>
            </a:r>
          </a:p>
        </p:txBody>
      </p:sp>
      <p:sp>
        <p:nvSpPr>
          <p:cNvPr id="12" name="Snip Single Corner Rectangle 11">
            <a:extLst>
              <a:ext uri="{FF2B5EF4-FFF2-40B4-BE49-F238E27FC236}">
                <a16:creationId xmlns:a16="http://schemas.microsoft.com/office/drawing/2014/main" id="{E69A64B6-7ACB-4BB9-9503-80A14A588878}"/>
              </a:ext>
            </a:extLst>
          </p:cNvPr>
          <p:cNvSpPr/>
          <p:nvPr/>
        </p:nvSpPr>
        <p:spPr>
          <a:xfrm>
            <a:off x="3251094" y="799155"/>
            <a:ext cx="2356364" cy="981818"/>
          </a:xfrm>
          <a:prstGeom prst="snip1Rect">
            <a:avLst/>
          </a:prstGeom>
          <a:solidFill>
            <a:schemeClr val="bg1"/>
          </a:solid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O</a:t>
            </a:r>
            <a:r>
              <a:rPr lang="en-CH" sz="1500" dirty="0">
                <a:solidFill>
                  <a:schemeClr val="tx1"/>
                </a:solidFill>
              </a:rPr>
              <a:t>perate SC magnets at </a:t>
            </a:r>
            <a:r>
              <a:rPr lang="en-CH" sz="1500" i="1" dirty="0">
                <a:solidFill>
                  <a:schemeClr val="tx1"/>
                </a:solidFill>
              </a:rPr>
              <a:t>higher</a:t>
            </a:r>
            <a:r>
              <a:rPr lang="en-CH" sz="1500" dirty="0">
                <a:solidFill>
                  <a:schemeClr val="tx1"/>
                </a:solidFill>
              </a:rPr>
              <a:t> cryogenic temperature (gas)</a:t>
            </a:r>
          </a:p>
          <a:p>
            <a:pPr algn="ctr"/>
            <a:endParaRPr lang="en-CH" sz="1500" dirty="0">
              <a:solidFill>
                <a:schemeClr val="tx1"/>
              </a:solidFill>
            </a:endParaRPr>
          </a:p>
        </p:txBody>
      </p:sp>
      <p:sp>
        <p:nvSpPr>
          <p:cNvPr id="13" name="Snip Single Corner Rectangle 12">
            <a:extLst>
              <a:ext uri="{FF2B5EF4-FFF2-40B4-BE49-F238E27FC236}">
                <a16:creationId xmlns:a16="http://schemas.microsoft.com/office/drawing/2014/main" id="{F3451ADE-0B01-7A41-D711-400052A9A2D7}"/>
              </a:ext>
            </a:extLst>
          </p:cNvPr>
          <p:cNvSpPr/>
          <p:nvPr/>
        </p:nvSpPr>
        <p:spPr>
          <a:xfrm>
            <a:off x="3707067" y="1592131"/>
            <a:ext cx="2356364" cy="981818"/>
          </a:xfrm>
          <a:prstGeom prst="snip1Rect">
            <a:avLst/>
          </a:prstGeom>
          <a:solidFill>
            <a:schemeClr val="bg1"/>
          </a:solid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Avoid large liquid helium bath and operate with gas (lower density)</a:t>
            </a:r>
          </a:p>
          <a:p>
            <a:pPr algn="ctr"/>
            <a:endParaRPr lang="en-CH" sz="1500" dirty="0">
              <a:solidFill>
                <a:schemeClr val="tx1"/>
              </a:solidFill>
            </a:endParaRPr>
          </a:p>
        </p:txBody>
      </p:sp>
      <p:grpSp>
        <p:nvGrpSpPr>
          <p:cNvPr id="3" name="Group 2">
            <a:extLst>
              <a:ext uri="{FF2B5EF4-FFF2-40B4-BE49-F238E27FC236}">
                <a16:creationId xmlns:a16="http://schemas.microsoft.com/office/drawing/2014/main" id="{F1172EB4-066D-1E99-AE22-C83CA2C59E42}"/>
              </a:ext>
            </a:extLst>
          </p:cNvPr>
          <p:cNvGrpSpPr/>
          <p:nvPr/>
        </p:nvGrpSpPr>
        <p:grpSpPr>
          <a:xfrm>
            <a:off x="3920877" y="2385108"/>
            <a:ext cx="2719606" cy="1590801"/>
            <a:chOff x="4308201" y="2737685"/>
            <a:chExt cx="2991567" cy="1749881"/>
          </a:xfrm>
        </p:grpSpPr>
        <p:sp>
          <p:nvSpPr>
            <p:cNvPr id="15" name="Snip Single Corner Rectangle 14">
              <a:extLst>
                <a:ext uri="{FF2B5EF4-FFF2-40B4-BE49-F238E27FC236}">
                  <a16:creationId xmlns:a16="http://schemas.microsoft.com/office/drawing/2014/main" id="{6FDC5A9C-52DB-3CE2-1375-75F7D17FDD5D}"/>
                </a:ext>
              </a:extLst>
            </p:cNvPr>
            <p:cNvSpPr/>
            <p:nvPr/>
          </p:nvSpPr>
          <p:spPr>
            <a:xfrm>
              <a:off x="4574581" y="2737685"/>
              <a:ext cx="2592000" cy="1080000"/>
            </a:xfrm>
            <a:prstGeom prst="snip1Rect">
              <a:avLst/>
            </a:prstGeom>
            <a:solidFill>
              <a:schemeClr val="bg1"/>
            </a:solid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Reduce SC cost per unit length and current</a:t>
              </a:r>
            </a:p>
            <a:p>
              <a:pPr algn="ctr"/>
              <a:endParaRPr lang="en-US" sz="1500" dirty="0">
                <a:solidFill>
                  <a:schemeClr val="tx1"/>
                </a:solidFill>
              </a:endParaRPr>
            </a:p>
            <a:p>
              <a:pPr algn="ctr"/>
              <a:endParaRPr lang="en-CH" sz="1500" dirty="0">
                <a:solidFill>
                  <a:schemeClr val="tx1"/>
                </a:solidFill>
              </a:endParaRPr>
            </a:p>
          </p:txBody>
        </p:sp>
        <p:sp>
          <p:nvSpPr>
            <p:cNvPr id="16" name="Right Brace 15">
              <a:extLst>
                <a:ext uri="{FF2B5EF4-FFF2-40B4-BE49-F238E27FC236}">
                  <a16:creationId xmlns:a16="http://schemas.microsoft.com/office/drawing/2014/main" id="{7F40EC76-2845-0A0B-9B33-A4EFE8D7689B}"/>
                </a:ext>
              </a:extLst>
            </p:cNvPr>
            <p:cNvSpPr/>
            <p:nvPr/>
          </p:nvSpPr>
          <p:spPr>
            <a:xfrm flipH="1">
              <a:off x="4308201" y="2737685"/>
              <a:ext cx="210567" cy="1741254"/>
            </a:xfrm>
            <a:prstGeom prst="rightBrace">
              <a:avLst>
                <a:gd name="adj1" fmla="val 43493"/>
                <a:gd name="adj2" fmla="val 31418"/>
              </a:avLst>
            </a:prstGeom>
            <a:ln>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H" sz="1500">
                <a:solidFill>
                  <a:srgbClr val="FF0000"/>
                </a:solidFill>
              </a:endParaRPr>
            </a:p>
          </p:txBody>
        </p:sp>
        <p:sp>
          <p:nvSpPr>
            <p:cNvPr id="14" name="Snip Single Corner Rectangle 13">
              <a:extLst>
                <a:ext uri="{FF2B5EF4-FFF2-40B4-BE49-F238E27FC236}">
                  <a16:creationId xmlns:a16="http://schemas.microsoft.com/office/drawing/2014/main" id="{3A991707-4A1D-0406-B773-6C34BDC3C343}"/>
                </a:ext>
              </a:extLst>
            </p:cNvPr>
            <p:cNvSpPr/>
            <p:nvPr/>
          </p:nvSpPr>
          <p:spPr>
            <a:xfrm>
              <a:off x="4707768" y="3407566"/>
              <a:ext cx="2592000" cy="1080000"/>
            </a:xfrm>
            <a:prstGeom prst="snip1Rect">
              <a:avLst/>
            </a:prstGeom>
            <a:solidFill>
              <a:schemeClr val="bg1"/>
            </a:solidFill>
            <a:ln w="254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solidFill>
                    <a:schemeClr val="tx1"/>
                  </a:solidFill>
                </a:rPr>
                <a:t>Increase coil current density to decrease conductor inventory</a:t>
              </a:r>
            </a:p>
            <a:p>
              <a:pPr algn="ctr"/>
              <a:endParaRPr lang="en-CH" sz="1500" dirty="0">
                <a:solidFill>
                  <a:schemeClr val="tx1"/>
                </a:solidFill>
              </a:endParaRPr>
            </a:p>
          </p:txBody>
        </p:sp>
      </p:grpSp>
      <p:sp>
        <p:nvSpPr>
          <p:cNvPr id="31" name="TextBox 30">
            <a:extLst>
              <a:ext uri="{FF2B5EF4-FFF2-40B4-BE49-F238E27FC236}">
                <a16:creationId xmlns:a16="http://schemas.microsoft.com/office/drawing/2014/main" id="{79347182-3983-C569-6BEB-65C3FE30DB3A}"/>
              </a:ext>
            </a:extLst>
          </p:cNvPr>
          <p:cNvSpPr txBox="1"/>
          <p:nvPr/>
        </p:nvSpPr>
        <p:spPr>
          <a:xfrm>
            <a:off x="2764270" y="4995204"/>
            <a:ext cx="3709485" cy="1569660"/>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square" rtlCol="0">
            <a:spAutoFit/>
          </a:bodyPr>
          <a:lstStyle/>
          <a:p>
            <a:r>
              <a:rPr lang="en-US" sz="2400" dirty="0">
                <a:solidFill>
                  <a:srgbClr val="FF0000"/>
                </a:solidFill>
              </a:rPr>
              <a:t>C</a:t>
            </a:r>
            <a:r>
              <a:rPr lang="en-CH" sz="2400" dirty="0">
                <a:solidFill>
                  <a:srgbClr val="FF0000"/>
                </a:solidFill>
              </a:rPr>
              <a:t>ompact HTS windings </a:t>
            </a:r>
          </a:p>
          <a:p>
            <a:pPr marL="311730" indent="-311730">
              <a:buFont typeface="Arial" panose="020B0604020202020204" pitchFamily="34" charset="0"/>
              <a:buChar char="•"/>
            </a:pPr>
            <a:r>
              <a:rPr lang="en-CH" sz="2400" b="1" dirty="0">
                <a:solidFill>
                  <a:srgbClr val="FF0000"/>
                </a:solidFill>
              </a:rPr>
              <a:t>Target J</a:t>
            </a:r>
            <a:r>
              <a:rPr lang="en-CH" sz="2400" b="1" baseline="-25000" dirty="0">
                <a:solidFill>
                  <a:srgbClr val="FF0000"/>
                </a:solidFill>
              </a:rPr>
              <a:t>E</a:t>
            </a:r>
            <a:r>
              <a:rPr lang="en-CH" sz="2400" b="1" dirty="0">
                <a:solidFill>
                  <a:srgbClr val="FF0000"/>
                </a:solidFill>
              </a:rPr>
              <a:t> 1000 A/mm</a:t>
            </a:r>
            <a:r>
              <a:rPr lang="en-CH" sz="2400" b="1" baseline="30000" dirty="0">
                <a:solidFill>
                  <a:srgbClr val="FF0000"/>
                </a:solidFill>
              </a:rPr>
              <a:t>2</a:t>
            </a:r>
          </a:p>
          <a:p>
            <a:r>
              <a:rPr lang="en-CH" sz="2400" dirty="0">
                <a:solidFill>
                  <a:srgbClr val="FF0000"/>
                </a:solidFill>
              </a:rPr>
              <a:t>Operation in gaseous He</a:t>
            </a:r>
          </a:p>
          <a:p>
            <a:pPr marL="311730" indent="-311730">
              <a:buFont typeface="Arial" panose="020B0604020202020204" pitchFamily="34" charset="0"/>
              <a:buChar char="•"/>
            </a:pPr>
            <a:r>
              <a:rPr lang="en-US" sz="2400" b="1" dirty="0">
                <a:solidFill>
                  <a:srgbClr val="FF0000"/>
                </a:solidFill>
              </a:rPr>
              <a:t>R</a:t>
            </a:r>
            <a:r>
              <a:rPr lang="en-CH" sz="2400" b="1" dirty="0">
                <a:solidFill>
                  <a:srgbClr val="FF0000"/>
                </a:solidFill>
              </a:rPr>
              <a:t>ange of 15…25 K</a:t>
            </a:r>
          </a:p>
        </p:txBody>
      </p:sp>
      <p:grpSp>
        <p:nvGrpSpPr>
          <p:cNvPr id="35" name="Group 34">
            <a:extLst>
              <a:ext uri="{FF2B5EF4-FFF2-40B4-BE49-F238E27FC236}">
                <a16:creationId xmlns:a16="http://schemas.microsoft.com/office/drawing/2014/main" id="{A5CC2AA5-87BF-27EF-6271-E768C10CCD03}"/>
              </a:ext>
            </a:extLst>
          </p:cNvPr>
          <p:cNvGrpSpPr/>
          <p:nvPr/>
        </p:nvGrpSpPr>
        <p:grpSpPr>
          <a:xfrm>
            <a:off x="213783" y="3484525"/>
            <a:ext cx="8816523" cy="2386764"/>
            <a:chOff x="328785" y="3886091"/>
            <a:chExt cx="9698177" cy="2625448"/>
          </a:xfrm>
        </p:grpSpPr>
        <p:grpSp>
          <p:nvGrpSpPr>
            <p:cNvPr id="25" name="Group 24">
              <a:extLst>
                <a:ext uri="{FF2B5EF4-FFF2-40B4-BE49-F238E27FC236}">
                  <a16:creationId xmlns:a16="http://schemas.microsoft.com/office/drawing/2014/main" id="{3DB673B4-2AC1-F8CC-BFB9-1C4E6261D918}"/>
                </a:ext>
              </a:extLst>
            </p:cNvPr>
            <p:cNvGrpSpPr/>
            <p:nvPr/>
          </p:nvGrpSpPr>
          <p:grpSpPr>
            <a:xfrm>
              <a:off x="328785" y="3893262"/>
              <a:ext cx="2769375" cy="2618277"/>
              <a:chOff x="6070524" y="328447"/>
              <a:chExt cx="2520000" cy="2382509"/>
            </a:xfrm>
          </p:grpSpPr>
          <p:pic>
            <p:nvPicPr>
              <p:cNvPr id="26" name="Image 12">
                <a:extLst>
                  <a:ext uri="{FF2B5EF4-FFF2-40B4-BE49-F238E27FC236}">
                    <a16:creationId xmlns:a16="http://schemas.microsoft.com/office/drawing/2014/main" id="{59EF9D39-F517-72BB-6666-1D355D663ED4}"/>
                  </a:ext>
                </a:extLst>
              </p:cNvPr>
              <p:cNvPicPr>
                <a:picLocks noChangeAspect="1"/>
              </p:cNvPicPr>
              <p:nvPr/>
            </p:nvPicPr>
            <p:blipFill rotWithShape="1">
              <a:blip r:embed="rId2"/>
              <a:srcRect l="72000" t="16420" r="6667" b="24568"/>
              <a:stretch/>
            </p:blipFill>
            <p:spPr>
              <a:xfrm>
                <a:off x="6070524" y="328447"/>
                <a:ext cx="2520000" cy="2352657"/>
              </a:xfrm>
              <a:prstGeom prst="rect">
                <a:avLst/>
              </a:prstGeom>
            </p:spPr>
          </p:pic>
          <p:sp>
            <p:nvSpPr>
              <p:cNvPr id="27" name="TextBox 26">
                <a:extLst>
                  <a:ext uri="{FF2B5EF4-FFF2-40B4-BE49-F238E27FC236}">
                    <a16:creationId xmlns:a16="http://schemas.microsoft.com/office/drawing/2014/main" id="{B97426F1-E44B-E3F8-5CA0-29AE2D1F7C2C}"/>
                  </a:ext>
                </a:extLst>
              </p:cNvPr>
              <p:cNvSpPr txBox="1"/>
              <p:nvPr/>
            </p:nvSpPr>
            <p:spPr>
              <a:xfrm>
                <a:off x="6594804" y="2003041"/>
                <a:ext cx="1966182" cy="707915"/>
              </a:xfrm>
              <a:prstGeom prst="rect">
                <a:avLst/>
              </a:prstGeom>
              <a:noFill/>
            </p:spPr>
            <p:txBody>
              <a:bodyPr wrap="none" rtlCol="0">
                <a:spAutoFit/>
              </a:bodyPr>
              <a:lstStyle/>
              <a:p>
                <a:pPr algn="r"/>
                <a:r>
                  <a:rPr lang="en-CH" sz="1998" dirty="0">
                    <a:solidFill>
                      <a:schemeClr val="bg1"/>
                    </a:solidFill>
                  </a:rPr>
                  <a:t>5 T at 2800 A</a:t>
                </a:r>
              </a:p>
              <a:p>
                <a:pPr algn="r"/>
                <a:r>
                  <a:rPr lang="en-CH" sz="1998" dirty="0">
                    <a:solidFill>
                      <a:schemeClr val="bg1"/>
                    </a:solidFill>
                  </a:rPr>
                  <a:t>J</a:t>
                </a:r>
                <a:r>
                  <a:rPr lang="en-CH" sz="1998" baseline="-25000" dirty="0">
                    <a:solidFill>
                      <a:schemeClr val="bg1"/>
                    </a:solidFill>
                  </a:rPr>
                  <a:t>E</a:t>
                </a:r>
                <a:r>
                  <a:rPr lang="en-CH" sz="1998" dirty="0">
                    <a:solidFill>
                      <a:schemeClr val="bg1"/>
                    </a:solidFill>
                  </a:rPr>
                  <a:t> = 250 A/mm</a:t>
                </a:r>
                <a:r>
                  <a:rPr lang="en-CH" sz="1998" baseline="30000" dirty="0">
                    <a:solidFill>
                      <a:schemeClr val="bg1"/>
                    </a:solidFill>
                  </a:rPr>
                  <a:t>2</a:t>
                </a:r>
              </a:p>
            </p:txBody>
          </p:sp>
        </p:grpSp>
        <p:grpSp>
          <p:nvGrpSpPr>
            <p:cNvPr id="28" name="Group 27">
              <a:extLst>
                <a:ext uri="{FF2B5EF4-FFF2-40B4-BE49-F238E27FC236}">
                  <a16:creationId xmlns:a16="http://schemas.microsoft.com/office/drawing/2014/main" id="{B6863082-C271-FD1B-C744-F166FD2F1E4C}"/>
                </a:ext>
              </a:extLst>
            </p:cNvPr>
            <p:cNvGrpSpPr/>
            <p:nvPr/>
          </p:nvGrpSpPr>
          <p:grpSpPr>
            <a:xfrm>
              <a:off x="7257587" y="3886091"/>
              <a:ext cx="2769375" cy="2599822"/>
              <a:chOff x="7107705" y="2876577"/>
              <a:chExt cx="2520000" cy="2365715"/>
            </a:xfrm>
          </p:grpSpPr>
          <p:pic>
            <p:nvPicPr>
              <p:cNvPr id="29" name="Image 15">
                <a:extLst>
                  <a:ext uri="{FF2B5EF4-FFF2-40B4-BE49-F238E27FC236}">
                    <a16:creationId xmlns:a16="http://schemas.microsoft.com/office/drawing/2014/main" id="{DEB92220-B115-A556-A0F5-B6443BEDA58B}"/>
                  </a:ext>
                </a:extLst>
              </p:cNvPr>
              <p:cNvPicPr>
                <a:picLocks noChangeAspect="1"/>
              </p:cNvPicPr>
              <p:nvPr/>
            </p:nvPicPr>
            <p:blipFill rotWithShape="1">
              <a:blip r:embed="rId3"/>
              <a:srcRect l="71357" t="16031" r="7643" b="25556"/>
              <a:stretch/>
            </p:blipFill>
            <p:spPr>
              <a:xfrm>
                <a:off x="7107705" y="2876577"/>
                <a:ext cx="2520000" cy="2365715"/>
              </a:xfrm>
              <a:prstGeom prst="rect">
                <a:avLst/>
              </a:prstGeom>
            </p:spPr>
          </p:pic>
          <p:sp>
            <p:nvSpPr>
              <p:cNvPr id="30" name="TextBox 29">
                <a:extLst>
                  <a:ext uri="{FF2B5EF4-FFF2-40B4-BE49-F238E27FC236}">
                    <a16:creationId xmlns:a16="http://schemas.microsoft.com/office/drawing/2014/main" id="{C6F399C8-6B69-267F-0C85-D1152826E6D6}"/>
                  </a:ext>
                </a:extLst>
              </p:cNvPr>
              <p:cNvSpPr txBox="1"/>
              <p:nvPr/>
            </p:nvSpPr>
            <p:spPr>
              <a:xfrm>
                <a:off x="7600741" y="4529954"/>
                <a:ext cx="2026962" cy="707915"/>
              </a:xfrm>
              <a:prstGeom prst="rect">
                <a:avLst/>
              </a:prstGeom>
              <a:noFill/>
            </p:spPr>
            <p:txBody>
              <a:bodyPr wrap="none" rtlCol="0">
                <a:spAutoFit/>
              </a:bodyPr>
              <a:lstStyle/>
              <a:p>
                <a:pPr algn="r"/>
                <a:r>
                  <a:rPr lang="en-CH" sz="1998" b="1" dirty="0">
                    <a:solidFill>
                      <a:schemeClr val="bg1"/>
                    </a:solidFill>
                  </a:rPr>
                  <a:t>16 T at 2800 A</a:t>
                </a:r>
              </a:p>
              <a:p>
                <a:pPr algn="r"/>
                <a:r>
                  <a:rPr lang="en-CH" sz="1998" b="1" dirty="0">
                    <a:solidFill>
                      <a:schemeClr val="bg1"/>
                    </a:solidFill>
                  </a:rPr>
                  <a:t>J</a:t>
                </a:r>
                <a:r>
                  <a:rPr lang="en-CH" sz="1998" b="1" baseline="-25000" dirty="0">
                    <a:solidFill>
                      <a:schemeClr val="bg1"/>
                    </a:solidFill>
                  </a:rPr>
                  <a:t>E</a:t>
                </a:r>
                <a:r>
                  <a:rPr lang="en-CH" sz="1998" b="1" dirty="0">
                    <a:solidFill>
                      <a:schemeClr val="bg1"/>
                    </a:solidFill>
                  </a:rPr>
                  <a:t> = 850 A/mm</a:t>
                </a:r>
                <a:r>
                  <a:rPr lang="en-CH" sz="1998" b="1" baseline="30000" dirty="0">
                    <a:solidFill>
                      <a:schemeClr val="bg1"/>
                    </a:solidFill>
                  </a:rPr>
                  <a:t>2</a:t>
                </a:r>
              </a:p>
            </p:txBody>
          </p:sp>
        </p:grpSp>
        <p:sp>
          <p:nvSpPr>
            <p:cNvPr id="34" name="Chevron 33">
              <a:extLst>
                <a:ext uri="{FF2B5EF4-FFF2-40B4-BE49-F238E27FC236}">
                  <a16:creationId xmlns:a16="http://schemas.microsoft.com/office/drawing/2014/main" id="{347E7700-1317-5EB6-BA67-F949ABB48A31}"/>
                </a:ext>
              </a:extLst>
            </p:cNvPr>
            <p:cNvSpPr/>
            <p:nvPr/>
          </p:nvSpPr>
          <p:spPr>
            <a:xfrm>
              <a:off x="3190135" y="4942850"/>
              <a:ext cx="4037697" cy="514801"/>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36" dirty="0"/>
                <a:t>C</a:t>
              </a:r>
              <a:r>
                <a:rPr lang="en-CH" sz="1636" dirty="0"/>
                <a:t>alculation example</a:t>
              </a:r>
            </a:p>
            <a:p>
              <a:pPr algn="ctr"/>
              <a:r>
                <a:rPr lang="en-CH" sz="1091" dirty="0"/>
                <a:t>(T. Lecrevisse, CEA)</a:t>
              </a:r>
            </a:p>
          </p:txBody>
        </p:sp>
      </p:grpSp>
      <p:sp>
        <p:nvSpPr>
          <p:cNvPr id="5" name="Slide Number Placeholder 5">
            <a:extLst>
              <a:ext uri="{FF2B5EF4-FFF2-40B4-BE49-F238E27FC236}">
                <a16:creationId xmlns:a16="http://schemas.microsoft.com/office/drawing/2014/main" id="{20A848DB-6B4D-7594-2B1F-AA932F6302AC}"/>
              </a:ext>
            </a:extLst>
          </p:cNvPr>
          <p:cNvSpPr>
            <a:spLocks noGrp="1"/>
          </p:cNvSpPr>
          <p:nvPr>
            <p:ph type="sldNum" sz="quarter" idx="4"/>
          </p:nvPr>
        </p:nvSpPr>
        <p:spPr>
          <a:xfrm>
            <a:off x="8185376" y="6356350"/>
            <a:ext cx="501424" cy="365125"/>
          </a:xfrm>
        </p:spPr>
        <p:txBody>
          <a:bodyPr/>
          <a:lstStyle/>
          <a:p>
            <a:fld id="{17918391-D411-FE40-AAD7-861AE5233E0E}" type="slidenum">
              <a:rPr lang="en-US" smtClean="0"/>
              <a:pPr/>
              <a:t>7</a:t>
            </a:fld>
            <a:endParaRPr lang="en-US" dirty="0"/>
          </a:p>
        </p:txBody>
      </p:sp>
    </p:spTree>
    <p:extLst>
      <p:ext uri="{BB962C8B-B14F-4D97-AF65-F5344CB8AC3E}">
        <p14:creationId xmlns:p14="http://schemas.microsoft.com/office/powerpoint/2010/main" val="21599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uvata | Superconductors">
            <a:extLst>
              <a:ext uri="{FF2B5EF4-FFF2-40B4-BE49-F238E27FC236}">
                <a16:creationId xmlns:a16="http://schemas.microsoft.com/office/drawing/2014/main" id="{BEF8082B-038D-A3CA-5962-5DDB0CAB0630}"/>
              </a:ext>
            </a:extLst>
          </p:cNvPr>
          <p:cNvPicPr>
            <a:picLocks noChangeAspect="1" noChangeArrowheads="1"/>
          </p:cNvPicPr>
          <p:nvPr/>
        </p:nvPicPr>
        <p:blipFill rotWithShape="1">
          <a:blip r:embed="rId3">
            <a:alphaModFix amt="29000"/>
            <a:extLst>
              <a:ext uri="{28A0092B-C50C-407E-A947-70E740481C1C}">
                <a14:useLocalDpi xmlns:a14="http://schemas.microsoft.com/office/drawing/2010/main" val="0"/>
              </a:ext>
            </a:extLst>
          </a:blip>
          <a:srcRect b="10441"/>
          <a:stretch/>
        </p:blipFill>
        <p:spPr bwMode="auto">
          <a:xfrm>
            <a:off x="4718050" y="2047535"/>
            <a:ext cx="4355080" cy="35751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uperconducting Wire - 2G HTS Wire : SCN04200">
            <a:extLst>
              <a:ext uri="{FF2B5EF4-FFF2-40B4-BE49-F238E27FC236}">
                <a16:creationId xmlns:a16="http://schemas.microsoft.com/office/drawing/2014/main" id="{4ED00061-86A6-BF87-B034-A3BF820928CE}"/>
              </a:ext>
            </a:extLst>
          </p:cNvPr>
          <p:cNvPicPr>
            <a:picLocks noChangeAspect="1" noChangeArrowheads="1"/>
          </p:cNvPicPr>
          <p:nvPr/>
        </p:nvPicPr>
        <p:blipFill>
          <a:blip r:embed="rId4">
            <a:alphaModFix amt="29000"/>
            <a:extLst>
              <a:ext uri="{28A0092B-C50C-407E-A947-70E740481C1C}">
                <a14:useLocalDpi xmlns:a14="http://schemas.microsoft.com/office/drawing/2010/main" val="0"/>
              </a:ext>
            </a:extLst>
          </a:blip>
          <a:srcRect/>
          <a:stretch>
            <a:fillRect/>
          </a:stretch>
        </p:blipFill>
        <p:spPr bwMode="auto">
          <a:xfrm rot="16200000">
            <a:off x="679528" y="1657159"/>
            <a:ext cx="3575121" cy="43558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BCDA48-06F4-E089-C040-8BB09DBCA03B}"/>
              </a:ext>
            </a:extLst>
          </p:cNvPr>
          <p:cNvSpPr>
            <a:spLocks noGrp="1"/>
          </p:cNvSpPr>
          <p:nvPr>
            <p:ph type="title"/>
          </p:nvPr>
        </p:nvSpPr>
        <p:spPr/>
        <p:txBody>
          <a:bodyPr/>
          <a:lstStyle/>
          <a:p>
            <a:r>
              <a:rPr lang="en-US" dirty="0"/>
              <a:t>N</a:t>
            </a:r>
            <a:r>
              <a:rPr lang="en-CH" dirty="0"/>
              <a:t>ot only HTS</a:t>
            </a:r>
          </a:p>
        </p:txBody>
      </p:sp>
      <p:sp>
        <p:nvSpPr>
          <p:cNvPr id="7" name="Text Placeholder 6">
            <a:extLst>
              <a:ext uri="{FF2B5EF4-FFF2-40B4-BE49-F238E27FC236}">
                <a16:creationId xmlns:a16="http://schemas.microsoft.com/office/drawing/2014/main" id="{34111389-2385-A1E2-86D6-249912ADB174}"/>
              </a:ext>
            </a:extLst>
          </p:cNvPr>
          <p:cNvSpPr>
            <a:spLocks noGrp="1"/>
          </p:cNvSpPr>
          <p:nvPr>
            <p:ph type="body" idx="1"/>
          </p:nvPr>
        </p:nvSpPr>
        <p:spPr>
          <a:xfrm>
            <a:off x="216125" y="4332507"/>
            <a:ext cx="4355873" cy="1223161"/>
          </a:xfrm>
        </p:spPr>
        <p:txBody>
          <a:bodyPr>
            <a:normAutofit/>
          </a:bodyPr>
          <a:lstStyle/>
          <a:p>
            <a:pPr algn="ctr"/>
            <a:r>
              <a:rPr lang="en-CH" dirty="0"/>
              <a:t>Priority R&amp;D, deserving focussed effort to explore feasibility and limits </a:t>
            </a:r>
          </a:p>
        </p:txBody>
      </p:sp>
      <p:sp>
        <p:nvSpPr>
          <p:cNvPr id="8" name="Text Placeholder 7">
            <a:extLst>
              <a:ext uri="{FF2B5EF4-FFF2-40B4-BE49-F238E27FC236}">
                <a16:creationId xmlns:a16="http://schemas.microsoft.com/office/drawing/2014/main" id="{70A0E307-7C66-9431-07B3-2E0ED44058FE}"/>
              </a:ext>
            </a:extLst>
          </p:cNvPr>
          <p:cNvSpPr>
            <a:spLocks noGrp="1"/>
          </p:cNvSpPr>
          <p:nvPr>
            <p:ph type="body" sz="half" idx="3"/>
          </p:nvPr>
        </p:nvSpPr>
        <p:spPr>
          <a:xfrm>
            <a:off x="4645025" y="4332507"/>
            <a:ext cx="4355080" cy="1223161"/>
          </a:xfrm>
        </p:spPr>
        <p:txBody>
          <a:bodyPr>
            <a:normAutofit/>
          </a:bodyPr>
          <a:lstStyle/>
          <a:p>
            <a:pPr algn="ctr"/>
            <a:r>
              <a:rPr lang="en-CH" dirty="0"/>
              <a:t>LTS and resistive magnet designs will be “sketched” as part of the study </a:t>
            </a:r>
          </a:p>
        </p:txBody>
      </p:sp>
      <p:sp>
        <p:nvSpPr>
          <p:cNvPr id="3" name="Content Placeholder 2">
            <a:extLst>
              <a:ext uri="{FF2B5EF4-FFF2-40B4-BE49-F238E27FC236}">
                <a16:creationId xmlns:a16="http://schemas.microsoft.com/office/drawing/2014/main" id="{1BDB6AA0-DD73-6FD7-7606-6358B424A58E}"/>
              </a:ext>
            </a:extLst>
          </p:cNvPr>
          <p:cNvSpPr>
            <a:spLocks noGrp="1"/>
          </p:cNvSpPr>
          <p:nvPr>
            <p:ph sz="quarter" idx="2"/>
          </p:nvPr>
        </p:nvSpPr>
        <p:spPr>
          <a:xfrm>
            <a:off x="216127" y="2114468"/>
            <a:ext cx="4355873" cy="2185389"/>
          </a:xfrm>
        </p:spPr>
        <p:txBody>
          <a:bodyPr>
            <a:noAutofit/>
          </a:bodyPr>
          <a:lstStyle/>
          <a:p>
            <a:r>
              <a:rPr lang="en-CH" sz="2200" dirty="0"/>
              <a:t>HTS can lead to premium collider performance in many ways (field, margin, energy efficiency, sustainability)</a:t>
            </a:r>
          </a:p>
          <a:p>
            <a:r>
              <a:rPr lang="en-CH" sz="2200" dirty="0"/>
              <a:t>Present TRL is low, typically 3 to 5</a:t>
            </a:r>
          </a:p>
        </p:txBody>
      </p:sp>
      <p:sp>
        <p:nvSpPr>
          <p:cNvPr id="9" name="Content Placeholder 8">
            <a:extLst>
              <a:ext uri="{FF2B5EF4-FFF2-40B4-BE49-F238E27FC236}">
                <a16:creationId xmlns:a16="http://schemas.microsoft.com/office/drawing/2014/main" id="{4380FD1D-E554-23A8-AA40-236672D88C56}"/>
              </a:ext>
            </a:extLst>
          </p:cNvPr>
          <p:cNvSpPr>
            <a:spLocks noGrp="1"/>
          </p:cNvSpPr>
          <p:nvPr>
            <p:ph sz="quarter" idx="4"/>
          </p:nvPr>
        </p:nvSpPr>
        <p:spPr>
          <a:xfrm>
            <a:off x="4645025" y="2114468"/>
            <a:ext cx="4281261" cy="2185389"/>
          </a:xfrm>
        </p:spPr>
        <p:txBody>
          <a:bodyPr>
            <a:noAutofit/>
          </a:bodyPr>
          <a:lstStyle/>
          <a:p>
            <a:r>
              <a:rPr lang="en-US" sz="2200" dirty="0"/>
              <a:t>O</a:t>
            </a:r>
            <a:r>
              <a:rPr lang="en-CH" sz="2200" dirty="0"/>
              <a:t>ther solutions are possible, using LTS and resistive magnets, at sub-optimal performance </a:t>
            </a:r>
          </a:p>
          <a:p>
            <a:r>
              <a:rPr lang="en-CH" sz="2200" dirty="0"/>
              <a:t>Present TRL is high, typically 5 to 7</a:t>
            </a:r>
          </a:p>
          <a:p>
            <a:endParaRPr lang="en-CH" sz="2200" dirty="0"/>
          </a:p>
        </p:txBody>
      </p:sp>
      <p:sp>
        <p:nvSpPr>
          <p:cNvPr id="6" name="Slide Number Placeholder 5">
            <a:extLst>
              <a:ext uri="{FF2B5EF4-FFF2-40B4-BE49-F238E27FC236}">
                <a16:creationId xmlns:a16="http://schemas.microsoft.com/office/drawing/2014/main" id="{2135FB1A-E10C-3C93-2BCB-9D01B31798D4}"/>
              </a:ext>
            </a:extLst>
          </p:cNvPr>
          <p:cNvSpPr>
            <a:spLocks noGrp="1"/>
          </p:cNvSpPr>
          <p:nvPr>
            <p:ph type="sldNum" sz="quarter" idx="12"/>
          </p:nvPr>
        </p:nvSpPr>
        <p:spPr/>
        <p:txBody>
          <a:bodyPr/>
          <a:lstStyle/>
          <a:p>
            <a:fld id="{17918391-D411-FE40-AAD7-861AE5233E0E}" type="slidenum">
              <a:rPr lang="en-US" smtClean="0"/>
              <a:pPr/>
              <a:t>8</a:t>
            </a:fld>
            <a:endParaRPr lang="en-US" dirty="0"/>
          </a:p>
        </p:txBody>
      </p:sp>
      <p:sp>
        <p:nvSpPr>
          <p:cNvPr id="10" name="TextBox 9">
            <a:extLst>
              <a:ext uri="{FF2B5EF4-FFF2-40B4-BE49-F238E27FC236}">
                <a16:creationId xmlns:a16="http://schemas.microsoft.com/office/drawing/2014/main" id="{573AB733-A6A8-38F8-5CC5-7D38EAE28D0D}"/>
              </a:ext>
            </a:extLst>
          </p:cNvPr>
          <p:cNvSpPr txBox="1"/>
          <p:nvPr/>
        </p:nvSpPr>
        <p:spPr>
          <a:xfrm>
            <a:off x="216126" y="1172995"/>
            <a:ext cx="8710159" cy="830997"/>
          </a:xfrm>
          <a:prstGeom prst="rect">
            <a:avLst/>
          </a:prstGeom>
          <a:noFill/>
        </p:spPr>
        <p:txBody>
          <a:bodyPr wrap="square" rtlCol="0">
            <a:spAutoFit/>
          </a:bodyPr>
          <a:lstStyle/>
          <a:p>
            <a:pPr algn="ctr"/>
            <a:r>
              <a:rPr lang="en-US" sz="2400" dirty="0"/>
              <a:t>The </a:t>
            </a:r>
            <a:r>
              <a:rPr lang="en-CH" sz="2400" dirty="0"/>
              <a:t>path towards a future muon collider implies finding the most effective and quickest means to produce new physics</a:t>
            </a:r>
          </a:p>
        </p:txBody>
      </p:sp>
      <p:sp>
        <p:nvSpPr>
          <p:cNvPr id="11" name="TextBox 10">
            <a:extLst>
              <a:ext uri="{FF2B5EF4-FFF2-40B4-BE49-F238E27FC236}">
                <a16:creationId xmlns:a16="http://schemas.microsoft.com/office/drawing/2014/main" id="{C91BD2AD-E821-FE57-A1FA-301AF70AEFD4}"/>
              </a:ext>
            </a:extLst>
          </p:cNvPr>
          <p:cNvSpPr txBox="1"/>
          <p:nvPr/>
        </p:nvSpPr>
        <p:spPr>
          <a:xfrm>
            <a:off x="142308" y="5631870"/>
            <a:ext cx="8710159" cy="461665"/>
          </a:xfrm>
          <a:prstGeom prst="rect">
            <a:avLst/>
          </a:prstGeom>
          <a:noFill/>
        </p:spPr>
        <p:txBody>
          <a:bodyPr wrap="square" rtlCol="0">
            <a:spAutoFit/>
          </a:bodyPr>
          <a:lstStyle/>
          <a:p>
            <a:pPr algn="ctr"/>
            <a:r>
              <a:rPr lang="en-US" sz="2400" b="1" dirty="0">
                <a:solidFill>
                  <a:srgbClr val="FF0000"/>
                </a:solidFill>
              </a:rPr>
              <a:t>The final choice will depend on the </a:t>
            </a:r>
            <a:r>
              <a:rPr lang="en-US" sz="2400" b="1" i="1" dirty="0">
                <a:solidFill>
                  <a:srgbClr val="FF0000"/>
                </a:solidFill>
              </a:rPr>
              <a:t>physics opportunity </a:t>
            </a:r>
            <a:endParaRPr lang="en-CH" sz="2400" b="1" i="1" dirty="0">
              <a:solidFill>
                <a:srgbClr val="FF0000"/>
              </a:solidFill>
            </a:endParaRPr>
          </a:p>
        </p:txBody>
      </p:sp>
    </p:spTree>
    <p:extLst>
      <p:ext uri="{BB962C8B-B14F-4D97-AF65-F5344CB8AC3E}">
        <p14:creationId xmlns:p14="http://schemas.microsoft.com/office/powerpoint/2010/main" val="387843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3" grpId="0" uiExpand="1" build="p"/>
      <p:bldP spid="9" grpId="0" uiExpand="1" build="p"/>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5F67-D5D5-7017-1569-F943B8F937AF}"/>
              </a:ext>
            </a:extLst>
          </p:cNvPr>
          <p:cNvSpPr>
            <a:spLocks noGrp="1"/>
          </p:cNvSpPr>
          <p:nvPr>
            <p:ph type="title"/>
          </p:nvPr>
        </p:nvSpPr>
        <p:spPr/>
        <p:txBody>
          <a:bodyPr/>
          <a:lstStyle/>
          <a:p>
            <a:r>
              <a:rPr lang="en-US" dirty="0"/>
              <a:t>The team</a:t>
            </a:r>
            <a:endParaRPr lang="en-CH" dirty="0"/>
          </a:p>
        </p:txBody>
      </p:sp>
      <p:sp>
        <p:nvSpPr>
          <p:cNvPr id="4" name="Slide Number Placeholder 3">
            <a:extLst>
              <a:ext uri="{FF2B5EF4-FFF2-40B4-BE49-F238E27FC236}">
                <a16:creationId xmlns:a16="http://schemas.microsoft.com/office/drawing/2014/main" id="{4A89C5E9-2464-6798-A8EE-0728C88A6472}"/>
              </a:ext>
            </a:extLst>
          </p:cNvPr>
          <p:cNvSpPr>
            <a:spLocks noGrp="1"/>
          </p:cNvSpPr>
          <p:nvPr>
            <p:ph type="sldNum" sz="quarter" idx="12"/>
          </p:nvPr>
        </p:nvSpPr>
        <p:spPr>
          <a:xfrm>
            <a:off x="8764859" y="7219015"/>
            <a:ext cx="446616" cy="282893"/>
          </a:xfrm>
          <a:prstGeom prst="rect">
            <a:avLst/>
          </a:prstGeom>
        </p:spPr>
        <p:txBody>
          <a:bodyPr vert="horz" lIns="100381" tIns="50191" rIns="100381" bIns="50191" rtlCol="0" anchor="ctr"/>
          <a:lstStyle>
            <a:defPPr>
              <a:defRPr lang="en-US"/>
            </a:defPPr>
            <a:lvl1pPr marL="0" algn="r" defTabSz="501915" rtl="0" eaLnBrk="1" latinLnBrk="0" hangingPunct="1">
              <a:defRPr sz="1300" kern="1200">
                <a:solidFill>
                  <a:schemeClr val="bg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fld id="{3478A56A-6164-B14D-A8F7-980D09C4DD92}" type="slidenum">
              <a:rPr lang="en-US" smtClean="0"/>
              <a:pPr/>
              <a:t>9</a:t>
            </a:fld>
            <a:endParaRPr lang="en-US"/>
          </a:p>
        </p:txBody>
      </p:sp>
      <p:sp>
        <p:nvSpPr>
          <p:cNvPr id="8" name="TextBox 7">
            <a:extLst>
              <a:ext uri="{FF2B5EF4-FFF2-40B4-BE49-F238E27FC236}">
                <a16:creationId xmlns:a16="http://schemas.microsoft.com/office/drawing/2014/main" id="{6DA6C41B-C60B-6F42-801B-C9D93830747C}"/>
              </a:ext>
            </a:extLst>
          </p:cNvPr>
          <p:cNvSpPr txBox="1"/>
          <p:nvPr/>
        </p:nvSpPr>
        <p:spPr>
          <a:xfrm>
            <a:off x="928394" y="999084"/>
            <a:ext cx="3272727" cy="1099725"/>
          </a:xfrm>
          <a:prstGeom prst="rect">
            <a:avLst/>
          </a:prstGeom>
          <a:solidFill>
            <a:schemeClr val="bg1"/>
          </a:solidFill>
          <a:ln>
            <a:solidFill>
              <a:srgbClr val="0070C0"/>
            </a:solidFill>
          </a:ln>
          <a:effectLst>
            <a:outerShdw blurRad="50800" dist="88900" dir="2700000" algn="tl" rotWithShape="0">
              <a:prstClr val="black">
                <a:alpha val="40000"/>
              </a:prstClr>
            </a:outerShdw>
          </a:effectLst>
        </p:spPr>
        <p:txBody>
          <a:bodyPr wrap="square" rtlCol="0" anchor="ctr" anchorCtr="0">
            <a:spAutoFit/>
          </a:bodyPr>
          <a:lstStyle/>
          <a:p>
            <a:r>
              <a:rPr lang="en-CH" sz="2182" dirty="0">
                <a:solidFill>
                  <a:srgbClr val="0070C0"/>
                </a:solidFill>
              </a:rPr>
              <a:t>Task 1</a:t>
            </a:r>
          </a:p>
          <a:p>
            <a:r>
              <a:rPr lang="en-CH" sz="2182" dirty="0">
                <a:solidFill>
                  <a:srgbClr val="0070C0"/>
                </a:solidFill>
              </a:rPr>
              <a:t>Technical Coordination and Integration</a:t>
            </a:r>
          </a:p>
        </p:txBody>
      </p:sp>
      <p:sp>
        <p:nvSpPr>
          <p:cNvPr id="9" name="TextBox 8">
            <a:extLst>
              <a:ext uri="{FF2B5EF4-FFF2-40B4-BE49-F238E27FC236}">
                <a16:creationId xmlns:a16="http://schemas.microsoft.com/office/drawing/2014/main" id="{D9EE581D-AD58-85CA-8ACF-D46958DBF0A5}"/>
              </a:ext>
            </a:extLst>
          </p:cNvPr>
          <p:cNvSpPr txBox="1"/>
          <p:nvPr/>
        </p:nvSpPr>
        <p:spPr>
          <a:xfrm>
            <a:off x="928394" y="2274654"/>
            <a:ext cx="3272727" cy="1099725"/>
          </a:xfrm>
          <a:prstGeom prst="rect">
            <a:avLst/>
          </a:prstGeom>
          <a:solidFill>
            <a:schemeClr val="bg1"/>
          </a:solidFill>
          <a:ln>
            <a:solidFill>
              <a:srgbClr val="0070C0"/>
            </a:solidFill>
          </a:ln>
          <a:effectLst>
            <a:outerShdw blurRad="50800" dist="88900" dir="2700000" algn="tl" rotWithShape="0">
              <a:prstClr val="black">
                <a:alpha val="40000"/>
              </a:prstClr>
            </a:outerShdw>
          </a:effectLst>
        </p:spPr>
        <p:txBody>
          <a:bodyPr wrap="square" rtlCol="0" anchor="ctr" anchorCtr="0">
            <a:spAutoFit/>
          </a:bodyPr>
          <a:lstStyle/>
          <a:p>
            <a:r>
              <a:rPr lang="en-CH" sz="2182" dirty="0">
                <a:solidFill>
                  <a:srgbClr val="0070C0"/>
                </a:solidFill>
              </a:rPr>
              <a:t>Task 2</a:t>
            </a:r>
          </a:p>
          <a:p>
            <a:r>
              <a:rPr lang="en-US" sz="2182" dirty="0">
                <a:solidFill>
                  <a:srgbClr val="0070C0"/>
                </a:solidFill>
              </a:rPr>
              <a:t>T</a:t>
            </a:r>
            <a:r>
              <a:rPr lang="en-CH" sz="2182" dirty="0">
                <a:solidFill>
                  <a:srgbClr val="0070C0"/>
                </a:solidFill>
              </a:rPr>
              <a:t>arget, Capture and Cooling Magnets</a:t>
            </a:r>
          </a:p>
        </p:txBody>
      </p:sp>
      <p:sp>
        <p:nvSpPr>
          <p:cNvPr id="10" name="TextBox 9">
            <a:extLst>
              <a:ext uri="{FF2B5EF4-FFF2-40B4-BE49-F238E27FC236}">
                <a16:creationId xmlns:a16="http://schemas.microsoft.com/office/drawing/2014/main" id="{23001732-7106-4A03-6643-58BBEAB126F9}"/>
              </a:ext>
            </a:extLst>
          </p:cNvPr>
          <p:cNvSpPr txBox="1"/>
          <p:nvPr/>
        </p:nvSpPr>
        <p:spPr>
          <a:xfrm>
            <a:off x="928394" y="3550224"/>
            <a:ext cx="3272727" cy="1099725"/>
          </a:xfrm>
          <a:prstGeom prst="rect">
            <a:avLst/>
          </a:prstGeom>
          <a:solidFill>
            <a:schemeClr val="bg1"/>
          </a:solidFill>
          <a:ln>
            <a:solidFill>
              <a:srgbClr val="0070C0"/>
            </a:solidFill>
          </a:ln>
          <a:effectLst>
            <a:outerShdw blurRad="50800" dist="88900" dir="2700000" algn="tl" rotWithShape="0">
              <a:prstClr val="black">
                <a:alpha val="40000"/>
              </a:prstClr>
            </a:outerShdw>
          </a:effectLst>
        </p:spPr>
        <p:txBody>
          <a:bodyPr wrap="square" rtlCol="0" anchor="ctr" anchorCtr="0">
            <a:spAutoFit/>
          </a:bodyPr>
          <a:lstStyle/>
          <a:p>
            <a:r>
              <a:rPr lang="en-CH" sz="2182" dirty="0">
                <a:solidFill>
                  <a:srgbClr val="0070C0"/>
                </a:solidFill>
              </a:rPr>
              <a:t>Task 3</a:t>
            </a:r>
          </a:p>
          <a:p>
            <a:r>
              <a:rPr lang="en-US" sz="2182" dirty="0">
                <a:solidFill>
                  <a:srgbClr val="0070C0"/>
                </a:solidFill>
              </a:rPr>
              <a:t>Fast Cycled Accelerator Magnets</a:t>
            </a:r>
            <a:endParaRPr lang="en-CH" sz="2182" dirty="0">
              <a:solidFill>
                <a:srgbClr val="0070C0"/>
              </a:solidFill>
            </a:endParaRPr>
          </a:p>
        </p:txBody>
      </p:sp>
      <p:sp>
        <p:nvSpPr>
          <p:cNvPr id="11" name="TextBox 10">
            <a:extLst>
              <a:ext uri="{FF2B5EF4-FFF2-40B4-BE49-F238E27FC236}">
                <a16:creationId xmlns:a16="http://schemas.microsoft.com/office/drawing/2014/main" id="{3B92E879-8DE4-1395-1F06-F6B4BCB0C704}"/>
              </a:ext>
            </a:extLst>
          </p:cNvPr>
          <p:cNvSpPr txBox="1"/>
          <p:nvPr/>
        </p:nvSpPr>
        <p:spPr>
          <a:xfrm>
            <a:off x="928394" y="4830051"/>
            <a:ext cx="3272727" cy="1089818"/>
          </a:xfrm>
          <a:prstGeom prst="rect">
            <a:avLst/>
          </a:prstGeom>
          <a:solidFill>
            <a:schemeClr val="bg1"/>
          </a:solidFill>
          <a:ln>
            <a:solidFill>
              <a:srgbClr val="0070C0"/>
            </a:solidFill>
          </a:ln>
          <a:effectLst>
            <a:outerShdw blurRad="50800" dist="88900" dir="2700000" algn="tl" rotWithShape="0">
              <a:prstClr val="black">
                <a:alpha val="40000"/>
              </a:prstClr>
            </a:outerShdw>
          </a:effectLst>
        </p:spPr>
        <p:txBody>
          <a:bodyPr wrap="square" rtlCol="0" anchor="ctr" anchorCtr="0">
            <a:noAutofit/>
          </a:bodyPr>
          <a:lstStyle/>
          <a:p>
            <a:r>
              <a:rPr lang="en-CH" sz="2182" dirty="0">
                <a:solidFill>
                  <a:srgbClr val="0070C0"/>
                </a:solidFill>
              </a:rPr>
              <a:t>Task 4</a:t>
            </a:r>
          </a:p>
          <a:p>
            <a:r>
              <a:rPr lang="en-US" sz="2182" dirty="0">
                <a:solidFill>
                  <a:srgbClr val="0070C0"/>
                </a:solidFill>
              </a:rPr>
              <a:t>Collider Ring Magnets</a:t>
            </a:r>
            <a:endParaRPr lang="en-CH" sz="2182" dirty="0">
              <a:solidFill>
                <a:srgbClr val="0070C0"/>
              </a:solidFill>
            </a:endParaRPr>
          </a:p>
        </p:txBody>
      </p:sp>
      <p:sp>
        <p:nvSpPr>
          <p:cNvPr id="12" name="TextBox 11">
            <a:extLst>
              <a:ext uri="{FF2B5EF4-FFF2-40B4-BE49-F238E27FC236}">
                <a16:creationId xmlns:a16="http://schemas.microsoft.com/office/drawing/2014/main" id="{59B6B607-E068-89B1-D416-2BA2EA6F8F7C}"/>
              </a:ext>
            </a:extLst>
          </p:cNvPr>
          <p:cNvSpPr txBox="1"/>
          <p:nvPr/>
        </p:nvSpPr>
        <p:spPr>
          <a:xfrm rot="16200000">
            <a:off x="-1892633" y="3248036"/>
            <a:ext cx="4917521" cy="428131"/>
          </a:xfrm>
          <a:prstGeom prst="rect">
            <a:avLst/>
          </a:prstGeom>
          <a:solidFill>
            <a:schemeClr val="bg1"/>
          </a:solidFill>
          <a:ln>
            <a:solidFill>
              <a:srgbClr val="0070C0"/>
            </a:solidFill>
          </a:ln>
          <a:effectLst>
            <a:outerShdw blurRad="50800" dist="76200" dir="2700000" algn="tl" rotWithShape="0">
              <a:prstClr val="black">
                <a:alpha val="40000"/>
              </a:prstClr>
            </a:outerShdw>
          </a:effectLst>
        </p:spPr>
        <p:txBody>
          <a:bodyPr wrap="square" rtlCol="0">
            <a:spAutoFit/>
          </a:bodyPr>
          <a:lstStyle/>
          <a:p>
            <a:pPr algn="ctr"/>
            <a:r>
              <a:rPr lang="en-CH" sz="2182" dirty="0">
                <a:solidFill>
                  <a:srgbClr val="0070C0"/>
                </a:solidFill>
              </a:rPr>
              <a:t>Magnet Systems</a:t>
            </a:r>
          </a:p>
        </p:txBody>
      </p:sp>
      <p:pic>
        <p:nvPicPr>
          <p:cNvPr id="1026" name="Picture 2" descr="CERN Logo and symbol, meaning, history, PNG, brand">
            <a:extLst>
              <a:ext uri="{FF2B5EF4-FFF2-40B4-BE49-F238E27FC236}">
                <a16:creationId xmlns:a16="http://schemas.microsoft.com/office/drawing/2014/main" id="{B03E8961-3AC5-7E18-A5D3-595452CBC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996" y="654801"/>
            <a:ext cx="10224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4AF6D30-C708-91F3-7090-952D959F5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9032" y="716618"/>
            <a:ext cx="909005" cy="7403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NFN CAMBIA LOGO">
            <a:extLst>
              <a:ext uri="{FF2B5EF4-FFF2-40B4-BE49-F238E27FC236}">
                <a16:creationId xmlns:a16="http://schemas.microsoft.com/office/drawing/2014/main" id="{F0A7538C-52E5-9ECE-C165-86309F3B22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2113" y="633029"/>
            <a:ext cx="1553143" cy="864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chnische Universität Darmstadt - Wikipedia">
            <a:extLst>
              <a:ext uri="{FF2B5EF4-FFF2-40B4-BE49-F238E27FC236}">
                <a16:creationId xmlns:a16="http://schemas.microsoft.com/office/drawing/2014/main" id="{5DAC08FC-ABE3-78C1-F8AF-B82B0BC4B3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0599" y="4135207"/>
            <a:ext cx="1879518" cy="7086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usion for Energy - Wikipedia">
            <a:extLst>
              <a:ext uri="{FF2B5EF4-FFF2-40B4-BE49-F238E27FC236}">
                <a16:creationId xmlns:a16="http://schemas.microsoft.com/office/drawing/2014/main" id="{31CBDC32-FB52-7E8C-1D28-DEA1DFFFDE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7944" y="1693493"/>
            <a:ext cx="1715848" cy="74036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aboratoire National des Champs Magnétiques Intenses - Wikipedia">
            <a:extLst>
              <a:ext uri="{FF2B5EF4-FFF2-40B4-BE49-F238E27FC236}">
                <a16:creationId xmlns:a16="http://schemas.microsoft.com/office/drawing/2014/main" id="{F2A9A8C8-6C37-429D-4706-E080BD1E25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0615" y="1479563"/>
            <a:ext cx="1022400" cy="108254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University of Twente – Logos Download">
            <a:extLst>
              <a:ext uri="{FF2B5EF4-FFF2-40B4-BE49-F238E27FC236}">
                <a16:creationId xmlns:a16="http://schemas.microsoft.com/office/drawing/2014/main" id="{68F65CFE-2BA7-A252-47B2-9263DB9590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6728" y="3105857"/>
            <a:ext cx="2237696" cy="864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ampere University - Wikipedia">
            <a:extLst>
              <a:ext uri="{FF2B5EF4-FFF2-40B4-BE49-F238E27FC236}">
                <a16:creationId xmlns:a16="http://schemas.microsoft.com/office/drawing/2014/main" id="{E73A0862-3D6F-7D81-4AF7-1755ED6793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832" y="4861195"/>
            <a:ext cx="2739431" cy="107294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Universitat Politecnica de Valencia Logo, PNG, Symbol, History, Meaning">
            <a:extLst>
              <a:ext uri="{FF2B5EF4-FFF2-40B4-BE49-F238E27FC236}">
                <a16:creationId xmlns:a16="http://schemas.microsoft.com/office/drawing/2014/main" id="{CC66B550-E4EB-019F-5C8E-61CF64F197E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353" r="17390"/>
          <a:stretch/>
        </p:blipFill>
        <p:spPr bwMode="auto">
          <a:xfrm>
            <a:off x="7949032" y="1624175"/>
            <a:ext cx="970203" cy="8640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4EF69583-EFDB-D30A-8119-FBD9C8E1B3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0626" y="3536390"/>
            <a:ext cx="2037003" cy="44910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3E17B003-8250-D1DC-C854-FA21B884B0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0627" y="2692528"/>
            <a:ext cx="2037002" cy="5902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à di Bologna - Wikipedia">
            <a:extLst>
              <a:ext uri="{FF2B5EF4-FFF2-40B4-BE49-F238E27FC236}">
                <a16:creationId xmlns:a16="http://schemas.microsoft.com/office/drawing/2014/main" id="{4FE76E65-A58D-97AB-9D29-4AEC0D1FD0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85397" y="4071238"/>
            <a:ext cx="864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582FFD8-60AE-0CD5-CEAE-7DC216474D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16728" y="2614060"/>
            <a:ext cx="1548001" cy="8640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Università degli Studi di Milano - Wikipedia">
            <a:extLst>
              <a:ext uri="{FF2B5EF4-FFF2-40B4-BE49-F238E27FC236}">
                <a16:creationId xmlns:a16="http://schemas.microsoft.com/office/drawing/2014/main" id="{6DF6A8C9-3B74-DFF5-C8B4-E8617CA83C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77279" y="5020983"/>
            <a:ext cx="8640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FCAD3045-D168-7BDA-411E-97D78E18AE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90728" y="4510971"/>
            <a:ext cx="1398814" cy="699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55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p:cTn id="13" dur="1000" fill="hold"/>
                                        <p:tgtEl>
                                          <p:spTgt spid="1028"/>
                                        </p:tgtEl>
                                        <p:attrNameLst>
                                          <p:attrName>ppt_w</p:attrName>
                                        </p:attrNameLst>
                                      </p:cBhvr>
                                      <p:tavLst>
                                        <p:tav tm="0">
                                          <p:val>
                                            <p:fltVal val="0"/>
                                          </p:val>
                                        </p:tav>
                                        <p:tav tm="100000">
                                          <p:val>
                                            <p:strVal val="#ppt_w"/>
                                          </p:val>
                                        </p:tav>
                                      </p:tavLst>
                                    </p:anim>
                                    <p:anim calcmode="lin" valueType="num">
                                      <p:cBhvr>
                                        <p:cTn id="14" dur="1000" fill="hold"/>
                                        <p:tgtEl>
                                          <p:spTgt spid="1028"/>
                                        </p:tgtEl>
                                        <p:attrNameLst>
                                          <p:attrName>ppt_h</p:attrName>
                                        </p:attrNameLst>
                                      </p:cBhvr>
                                      <p:tavLst>
                                        <p:tav tm="0">
                                          <p:val>
                                            <p:fltVal val="0"/>
                                          </p:val>
                                        </p:tav>
                                        <p:tav tm="100000">
                                          <p:val>
                                            <p:strVal val="#ppt_h"/>
                                          </p:val>
                                        </p:tav>
                                      </p:tavLst>
                                    </p:anim>
                                    <p:anim calcmode="lin" valueType="num">
                                      <p:cBhvr>
                                        <p:cTn id="15"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2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p:cTn id="19" dur="1000" fill="hold"/>
                                        <p:tgtEl>
                                          <p:spTgt spid="1030"/>
                                        </p:tgtEl>
                                        <p:attrNameLst>
                                          <p:attrName>ppt_w</p:attrName>
                                        </p:attrNameLst>
                                      </p:cBhvr>
                                      <p:tavLst>
                                        <p:tav tm="0">
                                          <p:val>
                                            <p:fltVal val="0"/>
                                          </p:val>
                                        </p:tav>
                                        <p:tav tm="100000">
                                          <p:val>
                                            <p:strVal val="#ppt_w"/>
                                          </p:val>
                                        </p:tav>
                                      </p:tavLst>
                                    </p:anim>
                                    <p:anim calcmode="lin" valueType="num">
                                      <p:cBhvr>
                                        <p:cTn id="20" dur="1000" fill="hold"/>
                                        <p:tgtEl>
                                          <p:spTgt spid="1030"/>
                                        </p:tgtEl>
                                        <p:attrNameLst>
                                          <p:attrName>ppt_h</p:attrName>
                                        </p:attrNameLst>
                                      </p:cBhvr>
                                      <p:tavLst>
                                        <p:tav tm="0">
                                          <p:val>
                                            <p:fltVal val="0"/>
                                          </p:val>
                                        </p:tav>
                                        <p:tav tm="100000">
                                          <p:val>
                                            <p:strVal val="#ppt_h"/>
                                          </p:val>
                                        </p:tav>
                                      </p:tavLst>
                                    </p:anim>
                                    <p:anim calcmode="lin" valueType="num">
                                      <p:cBhvr>
                                        <p:cTn id="21" dur="1000" fill="hold"/>
                                        <p:tgtEl>
                                          <p:spTgt spid="103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30"/>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anim calcmode="lin" valueType="num">
                                      <p:cBhvr>
                                        <p:cTn id="25" dur="1000" fill="hold"/>
                                        <p:tgtEl>
                                          <p:spTgt spid="1034"/>
                                        </p:tgtEl>
                                        <p:attrNameLst>
                                          <p:attrName>ppt_w</p:attrName>
                                        </p:attrNameLst>
                                      </p:cBhvr>
                                      <p:tavLst>
                                        <p:tav tm="0">
                                          <p:val>
                                            <p:fltVal val="0"/>
                                          </p:val>
                                        </p:tav>
                                        <p:tav tm="100000">
                                          <p:val>
                                            <p:strVal val="#ppt_w"/>
                                          </p:val>
                                        </p:tav>
                                      </p:tavLst>
                                    </p:anim>
                                    <p:anim calcmode="lin" valueType="num">
                                      <p:cBhvr>
                                        <p:cTn id="26" dur="1000" fill="hold"/>
                                        <p:tgtEl>
                                          <p:spTgt spid="1034"/>
                                        </p:tgtEl>
                                        <p:attrNameLst>
                                          <p:attrName>ppt_h</p:attrName>
                                        </p:attrNameLst>
                                      </p:cBhvr>
                                      <p:tavLst>
                                        <p:tav tm="0">
                                          <p:val>
                                            <p:fltVal val="0"/>
                                          </p:val>
                                        </p:tav>
                                        <p:tav tm="100000">
                                          <p:val>
                                            <p:strVal val="#ppt_h"/>
                                          </p:val>
                                        </p:tav>
                                      </p:tavLst>
                                    </p:anim>
                                    <p:anim calcmode="lin" valueType="num">
                                      <p:cBhvr>
                                        <p:cTn id="27" dur="1000" fill="hold"/>
                                        <p:tgtEl>
                                          <p:spTgt spid="1034"/>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34"/>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1038"/>
                                        </p:tgtEl>
                                        <p:attrNameLst>
                                          <p:attrName>style.visibility</p:attrName>
                                        </p:attrNameLst>
                                      </p:cBhvr>
                                      <p:to>
                                        <p:strVal val="visible"/>
                                      </p:to>
                                    </p:set>
                                    <p:anim calcmode="lin" valueType="num">
                                      <p:cBhvr>
                                        <p:cTn id="31" dur="1000" fill="hold"/>
                                        <p:tgtEl>
                                          <p:spTgt spid="1038"/>
                                        </p:tgtEl>
                                        <p:attrNameLst>
                                          <p:attrName>ppt_w</p:attrName>
                                        </p:attrNameLst>
                                      </p:cBhvr>
                                      <p:tavLst>
                                        <p:tav tm="0">
                                          <p:val>
                                            <p:fltVal val="0"/>
                                          </p:val>
                                        </p:tav>
                                        <p:tav tm="100000">
                                          <p:val>
                                            <p:strVal val="#ppt_w"/>
                                          </p:val>
                                        </p:tav>
                                      </p:tavLst>
                                    </p:anim>
                                    <p:anim calcmode="lin" valueType="num">
                                      <p:cBhvr>
                                        <p:cTn id="32" dur="1000" fill="hold"/>
                                        <p:tgtEl>
                                          <p:spTgt spid="1038"/>
                                        </p:tgtEl>
                                        <p:attrNameLst>
                                          <p:attrName>ppt_h</p:attrName>
                                        </p:attrNameLst>
                                      </p:cBhvr>
                                      <p:tavLst>
                                        <p:tav tm="0">
                                          <p:val>
                                            <p:fltVal val="0"/>
                                          </p:val>
                                        </p:tav>
                                        <p:tav tm="100000">
                                          <p:val>
                                            <p:strVal val="#ppt_h"/>
                                          </p:val>
                                        </p:tav>
                                      </p:tavLst>
                                    </p:anim>
                                    <p:anim calcmode="lin" valueType="num">
                                      <p:cBhvr>
                                        <p:cTn id="33" dur="1000" fill="hold"/>
                                        <p:tgtEl>
                                          <p:spTgt spid="103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38"/>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1040"/>
                                        </p:tgtEl>
                                        <p:attrNameLst>
                                          <p:attrName>style.visibility</p:attrName>
                                        </p:attrNameLst>
                                      </p:cBhvr>
                                      <p:to>
                                        <p:strVal val="visible"/>
                                      </p:to>
                                    </p:set>
                                    <p:anim calcmode="lin" valueType="num">
                                      <p:cBhvr>
                                        <p:cTn id="37" dur="1000" fill="hold"/>
                                        <p:tgtEl>
                                          <p:spTgt spid="1040"/>
                                        </p:tgtEl>
                                        <p:attrNameLst>
                                          <p:attrName>ppt_w</p:attrName>
                                        </p:attrNameLst>
                                      </p:cBhvr>
                                      <p:tavLst>
                                        <p:tav tm="0">
                                          <p:val>
                                            <p:fltVal val="0"/>
                                          </p:val>
                                        </p:tav>
                                        <p:tav tm="100000">
                                          <p:val>
                                            <p:strVal val="#ppt_w"/>
                                          </p:val>
                                        </p:tav>
                                      </p:tavLst>
                                    </p:anim>
                                    <p:anim calcmode="lin" valueType="num">
                                      <p:cBhvr>
                                        <p:cTn id="38" dur="1000" fill="hold"/>
                                        <p:tgtEl>
                                          <p:spTgt spid="1040"/>
                                        </p:tgtEl>
                                        <p:attrNameLst>
                                          <p:attrName>ppt_h</p:attrName>
                                        </p:attrNameLst>
                                      </p:cBhvr>
                                      <p:tavLst>
                                        <p:tav tm="0">
                                          <p:val>
                                            <p:fltVal val="0"/>
                                          </p:val>
                                        </p:tav>
                                        <p:tav tm="100000">
                                          <p:val>
                                            <p:strVal val="#ppt_h"/>
                                          </p:val>
                                        </p:tav>
                                      </p:tavLst>
                                    </p:anim>
                                    <p:anim calcmode="lin" valueType="num">
                                      <p:cBhvr>
                                        <p:cTn id="39" dur="1000" fill="hold"/>
                                        <p:tgtEl>
                                          <p:spTgt spid="104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040"/>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1042"/>
                                        </p:tgtEl>
                                        <p:attrNameLst>
                                          <p:attrName>style.visibility</p:attrName>
                                        </p:attrNameLst>
                                      </p:cBhvr>
                                      <p:to>
                                        <p:strVal val="visible"/>
                                      </p:to>
                                    </p:set>
                                    <p:anim calcmode="lin" valueType="num">
                                      <p:cBhvr>
                                        <p:cTn id="43" dur="1000" fill="hold"/>
                                        <p:tgtEl>
                                          <p:spTgt spid="1042"/>
                                        </p:tgtEl>
                                        <p:attrNameLst>
                                          <p:attrName>ppt_w</p:attrName>
                                        </p:attrNameLst>
                                      </p:cBhvr>
                                      <p:tavLst>
                                        <p:tav tm="0">
                                          <p:val>
                                            <p:fltVal val="0"/>
                                          </p:val>
                                        </p:tav>
                                        <p:tav tm="100000">
                                          <p:val>
                                            <p:strVal val="#ppt_w"/>
                                          </p:val>
                                        </p:tav>
                                      </p:tavLst>
                                    </p:anim>
                                    <p:anim calcmode="lin" valueType="num">
                                      <p:cBhvr>
                                        <p:cTn id="44" dur="1000" fill="hold"/>
                                        <p:tgtEl>
                                          <p:spTgt spid="1042"/>
                                        </p:tgtEl>
                                        <p:attrNameLst>
                                          <p:attrName>ppt_h</p:attrName>
                                        </p:attrNameLst>
                                      </p:cBhvr>
                                      <p:tavLst>
                                        <p:tav tm="0">
                                          <p:val>
                                            <p:fltVal val="0"/>
                                          </p:val>
                                        </p:tav>
                                        <p:tav tm="100000">
                                          <p:val>
                                            <p:strVal val="#ppt_h"/>
                                          </p:val>
                                        </p:tav>
                                      </p:tavLst>
                                    </p:anim>
                                    <p:anim calcmode="lin" valueType="num">
                                      <p:cBhvr>
                                        <p:cTn id="45" dur="1000" fill="hold"/>
                                        <p:tgtEl>
                                          <p:spTgt spid="1042"/>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042"/>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1044"/>
                                        </p:tgtEl>
                                        <p:attrNameLst>
                                          <p:attrName>style.visibility</p:attrName>
                                        </p:attrNameLst>
                                      </p:cBhvr>
                                      <p:to>
                                        <p:strVal val="visible"/>
                                      </p:to>
                                    </p:set>
                                    <p:anim calcmode="lin" valueType="num">
                                      <p:cBhvr>
                                        <p:cTn id="49" dur="1000" fill="hold"/>
                                        <p:tgtEl>
                                          <p:spTgt spid="1044"/>
                                        </p:tgtEl>
                                        <p:attrNameLst>
                                          <p:attrName>ppt_w</p:attrName>
                                        </p:attrNameLst>
                                      </p:cBhvr>
                                      <p:tavLst>
                                        <p:tav tm="0">
                                          <p:val>
                                            <p:fltVal val="0"/>
                                          </p:val>
                                        </p:tav>
                                        <p:tav tm="100000">
                                          <p:val>
                                            <p:strVal val="#ppt_w"/>
                                          </p:val>
                                        </p:tav>
                                      </p:tavLst>
                                    </p:anim>
                                    <p:anim calcmode="lin" valueType="num">
                                      <p:cBhvr>
                                        <p:cTn id="50" dur="1000" fill="hold"/>
                                        <p:tgtEl>
                                          <p:spTgt spid="1044"/>
                                        </p:tgtEl>
                                        <p:attrNameLst>
                                          <p:attrName>ppt_h</p:attrName>
                                        </p:attrNameLst>
                                      </p:cBhvr>
                                      <p:tavLst>
                                        <p:tav tm="0">
                                          <p:val>
                                            <p:fltVal val="0"/>
                                          </p:val>
                                        </p:tav>
                                        <p:tav tm="100000">
                                          <p:val>
                                            <p:strVal val="#ppt_h"/>
                                          </p:val>
                                        </p:tav>
                                      </p:tavLst>
                                    </p:anim>
                                    <p:anim calcmode="lin" valueType="num">
                                      <p:cBhvr>
                                        <p:cTn id="51" dur="1000" fill="hold"/>
                                        <p:tgtEl>
                                          <p:spTgt spid="1044"/>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44"/>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1046"/>
                                        </p:tgtEl>
                                        <p:attrNameLst>
                                          <p:attrName>style.visibility</p:attrName>
                                        </p:attrNameLst>
                                      </p:cBhvr>
                                      <p:to>
                                        <p:strVal val="visible"/>
                                      </p:to>
                                    </p:set>
                                    <p:anim calcmode="lin" valueType="num">
                                      <p:cBhvr>
                                        <p:cTn id="55" dur="1000" fill="hold"/>
                                        <p:tgtEl>
                                          <p:spTgt spid="1046"/>
                                        </p:tgtEl>
                                        <p:attrNameLst>
                                          <p:attrName>ppt_w</p:attrName>
                                        </p:attrNameLst>
                                      </p:cBhvr>
                                      <p:tavLst>
                                        <p:tav tm="0">
                                          <p:val>
                                            <p:fltVal val="0"/>
                                          </p:val>
                                        </p:tav>
                                        <p:tav tm="100000">
                                          <p:val>
                                            <p:strVal val="#ppt_w"/>
                                          </p:val>
                                        </p:tav>
                                      </p:tavLst>
                                    </p:anim>
                                    <p:anim calcmode="lin" valueType="num">
                                      <p:cBhvr>
                                        <p:cTn id="56" dur="1000" fill="hold"/>
                                        <p:tgtEl>
                                          <p:spTgt spid="1046"/>
                                        </p:tgtEl>
                                        <p:attrNameLst>
                                          <p:attrName>ppt_h</p:attrName>
                                        </p:attrNameLst>
                                      </p:cBhvr>
                                      <p:tavLst>
                                        <p:tav tm="0">
                                          <p:val>
                                            <p:fltVal val="0"/>
                                          </p:val>
                                        </p:tav>
                                        <p:tav tm="100000">
                                          <p:val>
                                            <p:strVal val="#ppt_h"/>
                                          </p:val>
                                        </p:tav>
                                      </p:tavLst>
                                    </p:anim>
                                    <p:anim calcmode="lin" valueType="num">
                                      <p:cBhvr>
                                        <p:cTn id="57" dur="1000" fill="hold"/>
                                        <p:tgtEl>
                                          <p:spTgt spid="104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46"/>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1048"/>
                                        </p:tgtEl>
                                        <p:attrNameLst>
                                          <p:attrName>style.visibility</p:attrName>
                                        </p:attrNameLst>
                                      </p:cBhvr>
                                      <p:to>
                                        <p:strVal val="visible"/>
                                      </p:to>
                                    </p:set>
                                    <p:anim calcmode="lin" valueType="num">
                                      <p:cBhvr>
                                        <p:cTn id="61" dur="1000" fill="hold"/>
                                        <p:tgtEl>
                                          <p:spTgt spid="1048"/>
                                        </p:tgtEl>
                                        <p:attrNameLst>
                                          <p:attrName>ppt_w</p:attrName>
                                        </p:attrNameLst>
                                      </p:cBhvr>
                                      <p:tavLst>
                                        <p:tav tm="0">
                                          <p:val>
                                            <p:fltVal val="0"/>
                                          </p:val>
                                        </p:tav>
                                        <p:tav tm="100000">
                                          <p:val>
                                            <p:strVal val="#ppt_w"/>
                                          </p:val>
                                        </p:tav>
                                      </p:tavLst>
                                    </p:anim>
                                    <p:anim calcmode="lin" valueType="num">
                                      <p:cBhvr>
                                        <p:cTn id="62" dur="1000" fill="hold"/>
                                        <p:tgtEl>
                                          <p:spTgt spid="1048"/>
                                        </p:tgtEl>
                                        <p:attrNameLst>
                                          <p:attrName>ppt_h</p:attrName>
                                        </p:attrNameLst>
                                      </p:cBhvr>
                                      <p:tavLst>
                                        <p:tav tm="0">
                                          <p:val>
                                            <p:fltVal val="0"/>
                                          </p:val>
                                        </p:tav>
                                        <p:tav tm="100000">
                                          <p:val>
                                            <p:strVal val="#ppt_h"/>
                                          </p:val>
                                        </p:tav>
                                      </p:tavLst>
                                    </p:anim>
                                    <p:anim calcmode="lin" valueType="num">
                                      <p:cBhvr>
                                        <p:cTn id="63" dur="1000" fill="hold"/>
                                        <p:tgtEl>
                                          <p:spTgt spid="1048"/>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048"/>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050"/>
                                        </p:tgtEl>
                                        <p:attrNameLst>
                                          <p:attrName>style.visibility</p:attrName>
                                        </p:attrNameLst>
                                      </p:cBhvr>
                                      <p:to>
                                        <p:strVal val="visible"/>
                                      </p:to>
                                    </p:set>
                                    <p:anim calcmode="lin" valueType="num">
                                      <p:cBhvr>
                                        <p:cTn id="67" dur="1000" fill="hold"/>
                                        <p:tgtEl>
                                          <p:spTgt spid="1050"/>
                                        </p:tgtEl>
                                        <p:attrNameLst>
                                          <p:attrName>ppt_w</p:attrName>
                                        </p:attrNameLst>
                                      </p:cBhvr>
                                      <p:tavLst>
                                        <p:tav tm="0">
                                          <p:val>
                                            <p:fltVal val="0"/>
                                          </p:val>
                                        </p:tav>
                                        <p:tav tm="100000">
                                          <p:val>
                                            <p:strVal val="#ppt_w"/>
                                          </p:val>
                                        </p:tav>
                                      </p:tavLst>
                                    </p:anim>
                                    <p:anim calcmode="lin" valueType="num">
                                      <p:cBhvr>
                                        <p:cTn id="68" dur="1000" fill="hold"/>
                                        <p:tgtEl>
                                          <p:spTgt spid="1050"/>
                                        </p:tgtEl>
                                        <p:attrNameLst>
                                          <p:attrName>ppt_h</p:attrName>
                                        </p:attrNameLst>
                                      </p:cBhvr>
                                      <p:tavLst>
                                        <p:tav tm="0">
                                          <p:val>
                                            <p:fltVal val="0"/>
                                          </p:val>
                                        </p:tav>
                                        <p:tav tm="100000">
                                          <p:val>
                                            <p:strVal val="#ppt_h"/>
                                          </p:val>
                                        </p:tav>
                                      </p:tavLst>
                                    </p:anim>
                                    <p:anim calcmode="lin" valueType="num">
                                      <p:cBhvr>
                                        <p:cTn id="69" dur="1000" fill="hold"/>
                                        <p:tgtEl>
                                          <p:spTgt spid="1050"/>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050"/>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1032"/>
                                        </p:tgtEl>
                                        <p:attrNameLst>
                                          <p:attrName>style.visibility</p:attrName>
                                        </p:attrNameLst>
                                      </p:cBhvr>
                                      <p:to>
                                        <p:strVal val="visible"/>
                                      </p:to>
                                    </p:set>
                                    <p:anim calcmode="lin" valueType="num">
                                      <p:cBhvr>
                                        <p:cTn id="73" dur="1000" fill="hold"/>
                                        <p:tgtEl>
                                          <p:spTgt spid="1032"/>
                                        </p:tgtEl>
                                        <p:attrNameLst>
                                          <p:attrName>ppt_w</p:attrName>
                                        </p:attrNameLst>
                                      </p:cBhvr>
                                      <p:tavLst>
                                        <p:tav tm="0">
                                          <p:val>
                                            <p:fltVal val="0"/>
                                          </p:val>
                                        </p:tav>
                                        <p:tav tm="100000">
                                          <p:val>
                                            <p:strVal val="#ppt_w"/>
                                          </p:val>
                                        </p:tav>
                                      </p:tavLst>
                                    </p:anim>
                                    <p:anim calcmode="lin" valueType="num">
                                      <p:cBhvr>
                                        <p:cTn id="74" dur="1000" fill="hold"/>
                                        <p:tgtEl>
                                          <p:spTgt spid="1032"/>
                                        </p:tgtEl>
                                        <p:attrNameLst>
                                          <p:attrName>ppt_h</p:attrName>
                                        </p:attrNameLst>
                                      </p:cBhvr>
                                      <p:tavLst>
                                        <p:tav tm="0">
                                          <p:val>
                                            <p:fltVal val="0"/>
                                          </p:val>
                                        </p:tav>
                                        <p:tav tm="100000">
                                          <p:val>
                                            <p:strVal val="#ppt_h"/>
                                          </p:val>
                                        </p:tav>
                                      </p:tavLst>
                                    </p:anim>
                                    <p:anim calcmode="lin" valueType="num">
                                      <p:cBhvr>
                                        <p:cTn id="75" dur="1000" fill="hold"/>
                                        <p:tgtEl>
                                          <p:spTgt spid="1032"/>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032"/>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1036"/>
                                        </p:tgtEl>
                                        <p:attrNameLst>
                                          <p:attrName>style.visibility</p:attrName>
                                        </p:attrNameLst>
                                      </p:cBhvr>
                                      <p:to>
                                        <p:strVal val="visible"/>
                                      </p:to>
                                    </p:set>
                                    <p:anim calcmode="lin" valueType="num">
                                      <p:cBhvr>
                                        <p:cTn id="79" dur="1000" fill="hold"/>
                                        <p:tgtEl>
                                          <p:spTgt spid="1036"/>
                                        </p:tgtEl>
                                        <p:attrNameLst>
                                          <p:attrName>ppt_w</p:attrName>
                                        </p:attrNameLst>
                                      </p:cBhvr>
                                      <p:tavLst>
                                        <p:tav tm="0">
                                          <p:val>
                                            <p:fltVal val="0"/>
                                          </p:val>
                                        </p:tav>
                                        <p:tav tm="100000">
                                          <p:val>
                                            <p:strVal val="#ppt_w"/>
                                          </p:val>
                                        </p:tav>
                                      </p:tavLst>
                                    </p:anim>
                                    <p:anim calcmode="lin" valueType="num">
                                      <p:cBhvr>
                                        <p:cTn id="80" dur="1000" fill="hold"/>
                                        <p:tgtEl>
                                          <p:spTgt spid="1036"/>
                                        </p:tgtEl>
                                        <p:attrNameLst>
                                          <p:attrName>ppt_h</p:attrName>
                                        </p:attrNameLst>
                                      </p:cBhvr>
                                      <p:tavLst>
                                        <p:tav tm="0">
                                          <p:val>
                                            <p:fltVal val="0"/>
                                          </p:val>
                                        </p:tav>
                                        <p:tav tm="100000">
                                          <p:val>
                                            <p:strVal val="#ppt_h"/>
                                          </p:val>
                                        </p:tav>
                                      </p:tavLst>
                                    </p:anim>
                                    <p:anim calcmode="lin" valueType="num">
                                      <p:cBhvr>
                                        <p:cTn id="81" dur="1000" fill="hold"/>
                                        <p:tgtEl>
                                          <p:spTgt spid="103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036"/>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1052"/>
                                        </p:tgtEl>
                                        <p:attrNameLst>
                                          <p:attrName>style.visibility</p:attrName>
                                        </p:attrNameLst>
                                      </p:cBhvr>
                                      <p:to>
                                        <p:strVal val="visible"/>
                                      </p:to>
                                    </p:set>
                                    <p:anim calcmode="lin" valueType="num">
                                      <p:cBhvr>
                                        <p:cTn id="85" dur="1000" fill="hold"/>
                                        <p:tgtEl>
                                          <p:spTgt spid="1052"/>
                                        </p:tgtEl>
                                        <p:attrNameLst>
                                          <p:attrName>ppt_w</p:attrName>
                                        </p:attrNameLst>
                                      </p:cBhvr>
                                      <p:tavLst>
                                        <p:tav tm="0">
                                          <p:val>
                                            <p:fltVal val="0"/>
                                          </p:val>
                                        </p:tav>
                                        <p:tav tm="100000">
                                          <p:val>
                                            <p:strVal val="#ppt_w"/>
                                          </p:val>
                                        </p:tav>
                                      </p:tavLst>
                                    </p:anim>
                                    <p:anim calcmode="lin" valueType="num">
                                      <p:cBhvr>
                                        <p:cTn id="86" dur="1000" fill="hold"/>
                                        <p:tgtEl>
                                          <p:spTgt spid="1052"/>
                                        </p:tgtEl>
                                        <p:attrNameLst>
                                          <p:attrName>ppt_h</p:attrName>
                                        </p:attrNameLst>
                                      </p:cBhvr>
                                      <p:tavLst>
                                        <p:tav tm="0">
                                          <p:val>
                                            <p:fltVal val="0"/>
                                          </p:val>
                                        </p:tav>
                                        <p:tav tm="100000">
                                          <p:val>
                                            <p:strVal val="#ppt_h"/>
                                          </p:val>
                                        </p:tav>
                                      </p:tavLst>
                                    </p:anim>
                                    <p:anim calcmode="lin" valueType="num">
                                      <p:cBhvr>
                                        <p:cTn id="87" dur="1000" fill="hold"/>
                                        <p:tgtEl>
                                          <p:spTgt spid="1052"/>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052"/>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nodeType="withEffect">
                                  <p:stCondLst>
                                    <p:cond delay="0"/>
                                  </p:stCondLst>
                                  <p:childTnLst>
                                    <p:set>
                                      <p:cBhvr>
                                        <p:cTn id="90" dur="1" fill="hold">
                                          <p:stCondLst>
                                            <p:cond delay="0"/>
                                          </p:stCondLst>
                                        </p:cTn>
                                        <p:tgtEl>
                                          <p:spTgt spid="1054"/>
                                        </p:tgtEl>
                                        <p:attrNameLst>
                                          <p:attrName>style.visibility</p:attrName>
                                        </p:attrNameLst>
                                      </p:cBhvr>
                                      <p:to>
                                        <p:strVal val="visible"/>
                                      </p:to>
                                    </p:set>
                                    <p:anim calcmode="lin" valueType="num">
                                      <p:cBhvr>
                                        <p:cTn id="91" dur="1000" fill="hold"/>
                                        <p:tgtEl>
                                          <p:spTgt spid="1054"/>
                                        </p:tgtEl>
                                        <p:attrNameLst>
                                          <p:attrName>ppt_w</p:attrName>
                                        </p:attrNameLst>
                                      </p:cBhvr>
                                      <p:tavLst>
                                        <p:tav tm="0">
                                          <p:val>
                                            <p:fltVal val="0"/>
                                          </p:val>
                                        </p:tav>
                                        <p:tav tm="100000">
                                          <p:val>
                                            <p:strVal val="#ppt_w"/>
                                          </p:val>
                                        </p:tav>
                                      </p:tavLst>
                                    </p:anim>
                                    <p:anim calcmode="lin" valueType="num">
                                      <p:cBhvr>
                                        <p:cTn id="92" dur="1000" fill="hold"/>
                                        <p:tgtEl>
                                          <p:spTgt spid="1054"/>
                                        </p:tgtEl>
                                        <p:attrNameLst>
                                          <p:attrName>ppt_h</p:attrName>
                                        </p:attrNameLst>
                                      </p:cBhvr>
                                      <p:tavLst>
                                        <p:tav tm="0">
                                          <p:val>
                                            <p:fltVal val="0"/>
                                          </p:val>
                                        </p:tav>
                                        <p:tav tm="100000">
                                          <p:val>
                                            <p:strVal val="#ppt_h"/>
                                          </p:val>
                                        </p:tav>
                                      </p:tavLst>
                                    </p:anim>
                                    <p:anim calcmode="lin" valueType="num">
                                      <p:cBhvr>
                                        <p:cTn id="93" dur="1000" fill="hold"/>
                                        <p:tgtEl>
                                          <p:spTgt spid="1054"/>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0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ERN(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CERN(4-3).thmx</Template>
  <TotalTime>4894</TotalTime>
  <Words>3096</Words>
  <Application>Microsoft Macintosh PowerPoint</Application>
  <PresentationFormat>On-screen Show (4:3)</PresentationFormat>
  <Paragraphs>446</Paragraphs>
  <Slides>28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Helvetica Light</vt:lpstr>
      <vt:lpstr>Symbol</vt:lpstr>
      <vt:lpstr>CERN(4-3)</vt:lpstr>
      <vt:lpstr>Muon Collider magnets  and a future EU project</vt:lpstr>
      <vt:lpstr>Muon Collider magnets</vt:lpstr>
      <vt:lpstr>Target and capture solenoid (20 T)</vt:lpstr>
      <vt:lpstr>Final cooling (40 T)</vt:lpstr>
      <vt:lpstr>Accelerator magnets (±1.8 T)</vt:lpstr>
      <vt:lpstr>Compact collider magnet windings</vt:lpstr>
      <vt:lpstr>The HEP push towards HTS</vt:lpstr>
      <vt:lpstr>Not only HTS</vt:lpstr>
      <vt:lpstr>The team</vt:lpstr>
      <vt:lpstr>The plan (MuCol)</vt:lpstr>
      <vt:lpstr>Four HTS magnets challenges</vt:lpstr>
      <vt:lpstr>Four HTS magnets challenges</vt:lpstr>
      <vt:lpstr>Four HTS magnets challenges</vt:lpstr>
      <vt:lpstr>Technologies crucial to HTS</vt:lpstr>
      <vt:lpstr>PowerPoint Presentation</vt:lpstr>
      <vt:lpstr>Demonstrators (ideas)</vt:lpstr>
      <vt:lpstr>UHF HTS solenoids – now !</vt:lpstr>
      <vt:lpstr>20 T HTS model coil – idea</vt:lpstr>
      <vt:lpstr>HTS-20 dipole test facility - idea</vt:lpstr>
      <vt:lpstr>Potential partners</vt:lpstr>
      <vt:lpstr>Packaging – 3</vt:lpstr>
      <vt:lpstr>PowerPoint Presentation</vt:lpstr>
      <vt:lpstr>HTS for accelerators</vt:lpstr>
      <vt:lpstr>Muon Collider magnet “specs”</vt:lpstr>
      <vt:lpstr>Collider magnets limits (Nb3Sn)</vt:lpstr>
      <vt:lpstr>The call</vt:lpstr>
      <vt:lpstr>Expected outcome</vt:lpstr>
      <vt:lpstr>Scope</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CERN User</dc:creator>
  <cp:lastModifiedBy>Luca Bottura</cp:lastModifiedBy>
  <cp:revision>141</cp:revision>
  <cp:lastPrinted>2023-02-10T11:05:31Z</cp:lastPrinted>
  <dcterms:created xsi:type="dcterms:W3CDTF">2012-11-30T11:04:26Z</dcterms:created>
  <dcterms:modified xsi:type="dcterms:W3CDTF">2023-07-11T19:34:08Z</dcterms:modified>
</cp:coreProperties>
</file>