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1020" r:id="rId3"/>
    <p:sldId id="1022" r:id="rId4"/>
    <p:sldId id="318" r:id="rId5"/>
    <p:sldId id="287" r:id="rId6"/>
    <p:sldId id="1019" r:id="rId7"/>
    <p:sldId id="1023" r:id="rId8"/>
    <p:sldId id="313" r:id="rId9"/>
    <p:sldId id="1016" r:id="rId10"/>
    <p:sldId id="324" r:id="rId11"/>
    <p:sldId id="1010" r:id="rId12"/>
    <p:sldId id="1009" r:id="rId13"/>
    <p:sldId id="310" r:id="rId14"/>
    <p:sldId id="1024" r:id="rId15"/>
    <p:sldId id="302" r:id="rId16"/>
    <p:sldId id="1025" r:id="rId17"/>
    <p:sldId id="1026" r:id="rId18"/>
    <p:sldId id="1017" r:id="rId19"/>
    <p:sldId id="1027" r:id="rId20"/>
    <p:sldId id="1011" r:id="rId21"/>
    <p:sldId id="266" r:id="rId22"/>
    <p:sldId id="306" r:id="rId2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768"/>
    <p:restoredTop sz="94694"/>
  </p:normalViewPr>
  <p:slideViewPr>
    <p:cSldViewPr snapToGrid="0" snapToObjects="1" showGuides="1">
      <p:cViewPr varScale="1">
        <p:scale>
          <a:sx n="82" d="100"/>
          <a:sy n="82" d="100"/>
        </p:scale>
        <p:origin x="965" y="31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5286EF-3A0D-4A29-A364-6ABD9C56C092}" type="datetimeFigureOut">
              <a:rPr lang="de-DE" smtClean="0"/>
              <a:t>12.07.2023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B4EBB9-CFCF-4710-9B0F-6B0D7B00F7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2727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FBC29A-82AF-48A0-A3B5-44AEC7E01B36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4876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FBC29A-82AF-48A0-A3B5-44AEC7E01B36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369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FDF9E-FFF0-4D86-90E4-1271FF9B4920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1913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B4EBB9-CFCF-4710-9B0F-6B0D7B00F739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8740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Variant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88B3C831-8866-5943-A72E-21EE02F5F1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876245AA-47CC-454F-8D70-4AF314E801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654387"/>
            <a:ext cx="12192000" cy="411458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FBD8F71-8D1F-DA43-9AE3-DC718A13110D}"/>
              </a:ext>
            </a:extLst>
          </p:cNvPr>
          <p:cNvSpPr/>
          <p:nvPr userDrawn="1"/>
        </p:nvSpPr>
        <p:spPr>
          <a:xfrm>
            <a:off x="578369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D4E27168-E58C-8041-961E-3402811858C2}"/>
              </a:ext>
            </a:extLst>
          </p:cNvPr>
          <p:cNvSpPr/>
          <p:nvPr userDrawn="1"/>
        </p:nvSpPr>
        <p:spPr>
          <a:xfrm>
            <a:off x="1010369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3AF41899-2BAA-7E42-BE72-A0C2927BD9AD}"/>
              </a:ext>
            </a:extLst>
          </p:cNvPr>
          <p:cNvSpPr/>
          <p:nvPr userDrawn="1"/>
        </p:nvSpPr>
        <p:spPr>
          <a:xfrm>
            <a:off x="1442069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83742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Variante 01 Struk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EE32FFC-2EE3-8D40-80AD-1FC61FD432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940"/>
            <a:ext cx="12192000" cy="411503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AE48A55-E0B8-424B-95B6-3A0D0D91BD32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E0B4CF61-3B5A-354C-8E1F-15368B511F76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4F70FFA-A043-4244-B922-187E97E17A9F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D9F57E8-BB47-A240-A36F-B10767DD9A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014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Variante 01 So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Licht enthält.&#10;&#10;Automatisch generierte Beschreibung">
            <a:extLst>
              <a:ext uri="{FF2B5EF4-FFF2-40B4-BE49-F238E27FC236}">
                <a16:creationId xmlns:a16="http://schemas.microsoft.com/office/drawing/2014/main" id="{94EB1320-19FF-3D41-AE84-0C3E9E22E4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096"/>
            <a:ext cx="12192000" cy="411587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1093FA7-221D-4247-A390-7D91E96268DA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92579C8D-1662-814A-94CF-0A5B0BF035D7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72B1721-16DB-DF4B-A164-13A0CB2D9EFF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B2E8E623-C457-3F4D-BE8F-ABE02B6C60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4619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Variante 01 BES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fik 33">
            <a:extLst>
              <a:ext uri="{FF2B5EF4-FFF2-40B4-BE49-F238E27FC236}">
                <a16:creationId xmlns:a16="http://schemas.microsoft.com/office/drawing/2014/main" id="{FB4AF119-5F77-D642-9D24-84E7BE44D6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72167"/>
            <a:ext cx="12192000" cy="409680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7FA7762-F342-2C42-9BD3-2E72F449704D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D8060C6F-56DB-7942-B148-CB0C6D5D61D5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ED1BBFEB-3E67-FD4F-807A-43BFE1BD67F4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A2510BD-8190-1D47-B0B8-3BA6E71606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8634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Variant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rafik 50">
            <a:extLst>
              <a:ext uri="{FF2B5EF4-FFF2-40B4-BE49-F238E27FC236}">
                <a16:creationId xmlns:a16="http://schemas.microsoft.com/office/drawing/2014/main" id="{876245AA-47CC-454F-8D70-4AF314E801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4387"/>
            <a:ext cx="12192000" cy="4114588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B4DC9A74-9A58-6040-989B-7157C94340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F8F8316E-E582-934A-BAA0-3FB020EC8B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5" name="Textplatzhalter 22">
            <a:extLst>
              <a:ext uri="{FF2B5EF4-FFF2-40B4-BE49-F238E27FC236}">
                <a16:creationId xmlns:a16="http://schemas.microsoft.com/office/drawing/2014/main" id="{1DBC66D2-3E1D-474C-B73F-E6E58D0DE1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BD9E304-4BF1-4846-9F94-976E38EFF647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68D0C2E3-CF31-5248-93F1-1D3F2FFCD8ED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FC90FDFE-2A79-1A4E-86D5-BDB2C9470DC3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92301FB7-9EE7-434F-ADEA-214EA98FBA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234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Variante 02 Kommunik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91441AE-FE67-604E-941F-9A4CBD1224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096"/>
            <a:ext cx="12192000" cy="4115879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33D1A84A-3A74-0049-B8B2-4FDE1E3681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7093588D-F929-F647-9CF9-F051E2F185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5" name="Textplatzhalter 22">
            <a:extLst>
              <a:ext uri="{FF2B5EF4-FFF2-40B4-BE49-F238E27FC236}">
                <a16:creationId xmlns:a16="http://schemas.microsoft.com/office/drawing/2014/main" id="{1499207F-A36E-924D-B0FE-6ED3E0E069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A4767EDA-7041-A447-8CB1-F8A8DB28126E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2AE028D9-B78C-314C-885B-8D9556EBB619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6E96DD6C-525B-1A4E-9909-F676FEABE105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F120CAA-B384-0F4C-AB0B-F4867B5007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46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 Variante 01 Struk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EE32FFC-2EE3-8D40-80AD-1FC61FD432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940"/>
            <a:ext cx="12192000" cy="4115035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088F92C1-ED7A-B044-B855-9C85D82968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F070CD44-E214-C04B-B59B-A9E5F94FA4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5" name="Textplatzhalter 22">
            <a:extLst>
              <a:ext uri="{FF2B5EF4-FFF2-40B4-BE49-F238E27FC236}">
                <a16:creationId xmlns:a16="http://schemas.microsoft.com/office/drawing/2014/main" id="{DFA84BFB-3C40-494D-865D-74231817AD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D4558E2-3E0F-7B4D-986D-4BBBE694644F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8A20CCB3-6D05-A64A-98D9-A3F9F0BD8B3E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CC27E568-4EB2-0B4D-8F31-26EA4D263C0D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866475FB-9447-A34D-9F89-0FF3947163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2418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 Variante 01 So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Licht enthält.&#10;&#10;Automatisch generierte Beschreibung">
            <a:extLst>
              <a:ext uri="{FF2B5EF4-FFF2-40B4-BE49-F238E27FC236}">
                <a16:creationId xmlns:a16="http://schemas.microsoft.com/office/drawing/2014/main" id="{94EB1320-19FF-3D41-AE84-0C3E9E22E4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096"/>
            <a:ext cx="12192000" cy="4115879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2D01C216-A861-B34B-BE30-B2B6F4F607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46565DCF-6250-AD45-8AC9-A3DF93267D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5" name="Textplatzhalter 22">
            <a:extLst>
              <a:ext uri="{FF2B5EF4-FFF2-40B4-BE49-F238E27FC236}">
                <a16:creationId xmlns:a16="http://schemas.microsoft.com/office/drawing/2014/main" id="{A5A0C93D-3CAA-EC40-8EA9-F4A2B11AD2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6B4F5C9C-65A2-C54F-A5A0-6E0CE99ED8BF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0C9F5DD4-9193-D541-877D-D32AFFC24805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16E4B05-3FB2-7A4D-B3C1-A33BF9B75CAE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4C01044-2ED8-5A4A-A588-8D8CB511DD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8516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 Variante 01 BES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fik 33">
            <a:extLst>
              <a:ext uri="{FF2B5EF4-FFF2-40B4-BE49-F238E27FC236}">
                <a16:creationId xmlns:a16="http://schemas.microsoft.com/office/drawing/2014/main" id="{FB4AF119-5F77-D642-9D24-84E7BE44D6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72167"/>
            <a:ext cx="12192000" cy="4096808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0954DE49-7371-4D4F-B552-07D668AA06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39251EA5-8489-704C-8235-BF6782A14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5" name="Textplatzhalter 22">
            <a:extLst>
              <a:ext uri="{FF2B5EF4-FFF2-40B4-BE49-F238E27FC236}">
                <a16:creationId xmlns:a16="http://schemas.microsoft.com/office/drawing/2014/main" id="{00EDDBB1-3774-E147-A2FE-BF389DE0AF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AD56469-2121-D849-82C5-DBA0F8883348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4353D75A-64F7-E341-A0FE-509FC6236A44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96FEC29B-EA12-7C48-A818-A717D44AA722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EEF0E7D-EAC1-4F4D-86CE-8D1744D86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0273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4965" y="66907"/>
            <a:ext cx="11853747" cy="101272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4965" y="1159728"/>
            <a:ext cx="11853747" cy="516301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4C52E-FD24-4F46-B0E7-8ABBE0D94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39332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4494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Var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6CCC77F-9184-834F-94BB-65A77A303564}"/>
              </a:ext>
            </a:extLst>
          </p:cNvPr>
          <p:cNvSpPr/>
          <p:nvPr userDrawn="1"/>
        </p:nvSpPr>
        <p:spPr>
          <a:xfrm>
            <a:off x="0" y="1615931"/>
            <a:ext cx="12192000" cy="41530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2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4019FB14-7253-3C45-B457-58627D062E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CD8B890-6558-464D-910F-C155A0C8B31A}"/>
              </a:ext>
            </a:extLst>
          </p:cNvPr>
          <p:cNvSpPr/>
          <p:nvPr userDrawn="1"/>
        </p:nvSpPr>
        <p:spPr>
          <a:xfrm>
            <a:off x="578369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0179FF9D-CAB4-A34F-8F9E-C225142A800B}"/>
              </a:ext>
            </a:extLst>
          </p:cNvPr>
          <p:cNvSpPr/>
          <p:nvPr userDrawn="1"/>
        </p:nvSpPr>
        <p:spPr>
          <a:xfrm>
            <a:off x="1010369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B72B70AD-1A85-924B-9CEA-8E9274046E3F}"/>
              </a:ext>
            </a:extLst>
          </p:cNvPr>
          <p:cNvSpPr/>
          <p:nvPr userDrawn="1"/>
        </p:nvSpPr>
        <p:spPr>
          <a:xfrm>
            <a:off x="1442069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EA48C1D8-199C-7640-B8B4-2F5B8128EE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8740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 mit 2 Fotos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5602" y="1018800"/>
            <a:ext cx="11562252" cy="825104"/>
          </a:xfrm>
        </p:spPr>
        <p:txBody>
          <a:bodyPr/>
          <a:lstStyle>
            <a:lvl1pPr marL="0" indent="0">
              <a:lnSpc>
                <a:spcPts val="2800"/>
              </a:lnSpc>
              <a:defRPr/>
            </a:lvl1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4190987" y="2435224"/>
            <a:ext cx="6667547" cy="312201"/>
          </a:xfrm>
        </p:spPr>
        <p:txBody>
          <a:bodyPr wrap="square">
            <a:spAutoFit/>
          </a:bodyPr>
          <a:lstStyle>
            <a:lvl1pPr marL="0" indent="0">
              <a:lnSpc>
                <a:spcPts val="1800"/>
              </a:lnSpc>
              <a:defRPr sz="1400" b="0" cap="none" baseline="0">
                <a:solidFill>
                  <a:schemeClr val="tx1"/>
                </a:solidFill>
              </a:defRPr>
            </a:lvl1pPr>
            <a:lvl2pPr>
              <a:lnSpc>
                <a:spcPts val="2400"/>
              </a:lnSpc>
              <a:buFont typeface="Arial" pitchFamily="34" charset="0"/>
              <a:buChar char="•"/>
              <a:defRPr b="1"/>
            </a:lvl2pPr>
          </a:lstStyle>
          <a:p>
            <a:pPr lvl="0"/>
            <a:r>
              <a:rPr lang="de-DE" dirty="0"/>
              <a:t>Textmasterformate durch Klicken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5115181" y="3429000"/>
            <a:ext cx="6981611" cy="785819"/>
          </a:xfrm>
        </p:spPr>
        <p:txBody>
          <a:bodyPr>
            <a:noAutofit/>
          </a:bodyPr>
          <a:lstStyle>
            <a:lvl1pPr marL="265107" indent="-265107" defTabSz="358766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1pPr>
            <a:lvl2pPr marL="265107" indent="-265107" defTabSz="358766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2pPr>
            <a:lvl3pPr marL="265107" indent="-265107" defTabSz="358766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3pPr>
            <a:lvl4pPr marL="265107" indent="-265107" defTabSz="358766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4pPr>
            <a:lvl5pPr marL="265107" indent="-265107" defTabSz="358766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981A0-9306-4CE0-9644-D793B703208C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Georgios Kourkafas  |  TP4 Status and next steps  |  14.02.2018</a:t>
            </a:r>
          </a:p>
        </p:txBody>
      </p:sp>
    </p:spTree>
    <p:extLst>
      <p:ext uri="{BB962C8B-B14F-4D97-AF65-F5344CB8AC3E}">
        <p14:creationId xmlns:p14="http://schemas.microsoft.com/office/powerpoint/2010/main" val="17781678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378041" y="6547727"/>
            <a:ext cx="11283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1">
                <a:solidFill>
                  <a:srgbClr val="C5C5C5"/>
                </a:solidFill>
              </a:defRPr>
            </a:lvl1pPr>
          </a:lstStyle>
          <a:p>
            <a:r>
              <a:rPr lang="en-US" dirty="0"/>
              <a:t>G. </a:t>
            </a:r>
            <a:r>
              <a:rPr lang="en-US" dirty="0" err="1"/>
              <a:t>Klemz</a:t>
            </a:r>
            <a:r>
              <a:rPr lang="en-US" dirty="0"/>
              <a:t>: TP4 Report High Brightness Beams 					  Apr 27, 2016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620679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12.07.2023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8470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stieg 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9FA98-C856-E044-BFF5-2A740457DB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11036300" cy="1476375"/>
          </a:xfrm>
        </p:spPr>
        <p:txBody>
          <a:bodyPr/>
          <a:lstStyle>
            <a:lvl1pPr algn="ctr">
              <a:defRPr cap="none" baseline="0">
                <a:solidFill>
                  <a:schemeClr val="accent2">
                    <a:alpha val="69875"/>
                  </a:schemeClr>
                </a:solidFill>
              </a:defRPr>
            </a:lvl1pPr>
          </a:lstStyle>
          <a:p>
            <a:r>
              <a:rPr lang="de-DE" dirty="0"/>
              <a:t>Headline 02 Kapitelüberschrift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A781B0-9769-D341-B617-179DA74B8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850" y="2692399"/>
            <a:ext cx="11036300" cy="3484563"/>
          </a:xfrm>
        </p:spPr>
        <p:txBody>
          <a:bodyPr lIns="0" tIns="0" rIns="0" bIns="0"/>
          <a:lstStyle>
            <a:lvl1pPr marL="0" indent="0" algn="ctr">
              <a:buFontTx/>
              <a:buNone/>
              <a:defRPr sz="2400"/>
            </a:lvl1pPr>
            <a:lvl2pPr marL="457200" indent="0" algn="ctr">
              <a:buFontTx/>
              <a:buNone/>
              <a:defRPr b="1" i="0">
                <a:solidFill>
                  <a:schemeClr val="accent3"/>
                </a:solidFill>
                <a:latin typeface="Source Sans Pro" panose="020B0503030403020204" pitchFamily="34" charset="77"/>
              </a:defRPr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E2AD197-4354-804D-A1E7-59F2E7372B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646730D-D583-C94D-B95A-27110E684F13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55EBD504-B8B4-9347-9CED-32AA328E963C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974DF12-08C6-654E-9569-4C87E78C33CF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C5C95805-47DF-4816-9487-E0414A7EF4A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/>
              <a:t>Titel Vorname Nachname</a:t>
            </a:r>
          </a:p>
        </p:txBody>
      </p:sp>
      <p:sp>
        <p:nvSpPr>
          <p:cNvPr id="14" name="Foliennummernplatzhalter 11">
            <a:extLst>
              <a:ext uri="{FF2B5EF4-FFF2-40B4-BE49-F238E27FC236}">
                <a16:creationId xmlns:a16="http://schemas.microsoft.com/office/drawing/2014/main" id="{8F191EEA-28FA-46AA-B777-ADFCA32B3D42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‹Nr.›</a:t>
            </a:fld>
            <a:endParaRPr lang="de-DE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B2687BE2-EE01-4255-AD87-2AE7940BDA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669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folie mit Bild und Herrvorheb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518150" cy="446087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 1.1. blau 24 PT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101CC29-DC3E-4E4A-897B-EC9B6FECC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489472"/>
            <a:ext cx="5518150" cy="190103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47B437D-28A8-E744-8B2C-38B3F959A1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850" y="4616450"/>
            <a:ext cx="5518150" cy="828675"/>
          </a:xfrm>
        </p:spPr>
        <p:txBody>
          <a:bodyPr lIns="0" tIns="0" rIns="0" bIns="0"/>
          <a:lstStyle>
            <a:lvl1pPr marL="0" indent="0">
              <a:buFontTx/>
              <a:buNone/>
              <a:defRPr sz="2400" b="1" i="0">
                <a:solidFill>
                  <a:schemeClr val="accent3"/>
                </a:solidFill>
                <a:latin typeface="Source Sans Pro" panose="020B0503030403020204" pitchFamily="34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6AE1CAD-EEB0-414C-BAC5-0672F1BA05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836614"/>
            <a:ext cx="5518150" cy="5246686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0EC40868-FCD5-CE4C-B669-67310C7F37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6A5265E-3CC6-A04A-B1CC-40476DC6B738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C4BE76F8-64BC-F840-B7AD-6F40956F78F3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1C46DC99-ACC9-3E41-AE07-30C42F1A20EB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Foliennummernplatzhalter 11">
            <a:extLst>
              <a:ext uri="{FF2B5EF4-FFF2-40B4-BE49-F238E27FC236}">
                <a16:creationId xmlns:a16="http://schemas.microsoft.com/office/drawing/2014/main" id="{8409F07A-62E3-4944-A413-C83F68830F06}"/>
              </a:ext>
            </a:extLst>
          </p:cNvPr>
          <p:cNvSpPr txBox="1">
            <a:spLocks/>
          </p:cNvSpPr>
          <p:nvPr userDrawn="1"/>
        </p:nvSpPr>
        <p:spPr>
          <a:xfrm>
            <a:off x="4732778" y="63330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dirty="0"/>
          </a:p>
        </p:txBody>
      </p:sp>
      <p:sp>
        <p:nvSpPr>
          <p:cNvPr id="23" name="Fußzeilenplatzhalter 4">
            <a:extLst>
              <a:ext uri="{FF2B5EF4-FFF2-40B4-BE49-F238E27FC236}">
                <a16:creationId xmlns:a16="http://schemas.microsoft.com/office/drawing/2014/main" id="{B1284AA7-B9BC-4045-B9CD-53913A01258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/>
              <a:t>Titel Vorname Nachname</a:t>
            </a:r>
          </a:p>
        </p:txBody>
      </p:sp>
      <p:sp>
        <p:nvSpPr>
          <p:cNvPr id="24" name="Foliennummernplatzhalter 11">
            <a:extLst>
              <a:ext uri="{FF2B5EF4-FFF2-40B4-BE49-F238E27FC236}">
                <a16:creationId xmlns:a16="http://schemas.microsoft.com/office/drawing/2014/main" id="{8F64809D-29FC-4A3E-942D-53AA1789AC07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‹Nr.›</a:t>
            </a:fld>
            <a:endParaRPr lang="de-DE" dirty="0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2C89A1C5-45CC-4A6E-985C-4D9AF6A60F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55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, Texte, Aufzählung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340350" cy="446087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 1.1. blau 24 PT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101CC29-DC3E-4E4A-897B-EC9B6FECC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502172"/>
            <a:ext cx="5314950" cy="4708128"/>
          </a:xfrm>
        </p:spPr>
        <p:txBody>
          <a:bodyPr lIns="0" tIns="0" rIns="0" bIns="0">
            <a:noAutofit/>
          </a:bodyPr>
          <a:lstStyle>
            <a:lvl1pPr marL="285750" indent="-285750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>
                <a:solidFill>
                  <a:schemeClr val="tx1"/>
                </a:solidFill>
                <a:latin typeface="Source Sans Pro Semibold" panose="020B0503030403020204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0"/>
            <a:r>
              <a:rPr lang="de-DE" dirty="0"/>
              <a:t>L </a:t>
            </a:r>
            <a:r>
              <a:rPr lang="de-DE" dirty="0" err="1"/>
              <a:t>sdfasödlfasdf</a:t>
            </a:r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6AE1CAD-EEB0-414C-BAC5-0672F1BA05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836614"/>
            <a:ext cx="5518150" cy="3779836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0AA9CCE-EA4A-BE49-8BD2-AFBE569827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4737100"/>
            <a:ext cx="5518150" cy="1485900"/>
          </a:xfr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1200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Hier eine Bildunterschrift</a:t>
            </a:r>
          </a:p>
          <a:p>
            <a:pPr lvl="1"/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BA25D584-1671-5444-81B4-DC10487C32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EF35810-44AF-0840-83B1-2D91259F44AB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F53E7EE6-F204-5D4F-B230-BAFF77E5CF8B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4E2FD814-93AA-4342-B25F-53DEB6D1EC35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Foliennummernplatzhalter 11">
            <a:extLst>
              <a:ext uri="{FF2B5EF4-FFF2-40B4-BE49-F238E27FC236}">
                <a16:creationId xmlns:a16="http://schemas.microsoft.com/office/drawing/2014/main" id="{5694B644-B242-414A-A824-E6F19C82B6EB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dirty="0"/>
          </a:p>
        </p:txBody>
      </p:sp>
      <p:sp>
        <p:nvSpPr>
          <p:cNvPr id="23" name="Fußzeilenplatzhalter 4">
            <a:extLst>
              <a:ext uri="{FF2B5EF4-FFF2-40B4-BE49-F238E27FC236}">
                <a16:creationId xmlns:a16="http://schemas.microsoft.com/office/drawing/2014/main" id="{C155008D-C5AD-4B7C-B0F3-DF57B76FA5B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/>
              <a:t>Titel Vorname Nachname</a:t>
            </a:r>
          </a:p>
        </p:txBody>
      </p:sp>
      <p:sp>
        <p:nvSpPr>
          <p:cNvPr id="24" name="Foliennummernplatzhalter 11">
            <a:extLst>
              <a:ext uri="{FF2B5EF4-FFF2-40B4-BE49-F238E27FC236}">
                <a16:creationId xmlns:a16="http://schemas.microsoft.com/office/drawing/2014/main" id="{D632255B-B14F-4D4D-9635-ED3A8A42C796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‹Nr.›</a:t>
            </a:fld>
            <a:endParaRPr lang="de-DE" dirty="0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A46C6E44-73CF-402F-A117-0EB8BB6A29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573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Text, Aufzählung,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CEA8D11C-DAF2-994C-8FA2-681908273A2A}"/>
              </a:ext>
            </a:extLst>
          </p:cNvPr>
          <p:cNvSpPr/>
          <p:nvPr userDrawn="1"/>
        </p:nvSpPr>
        <p:spPr>
          <a:xfrm>
            <a:off x="6096000" y="836613"/>
            <a:ext cx="5518150" cy="49323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340350" cy="446087"/>
          </a:xfrm>
        </p:spPr>
        <p:txBody>
          <a:bodyPr anchor="b">
            <a:noAutofit/>
          </a:bodyPr>
          <a:lstStyle>
            <a:lvl1pPr>
              <a:defRPr sz="1600" b="1" i="0" cap="none" baseline="0">
                <a:solidFill>
                  <a:schemeClr val="tx2"/>
                </a:solidFill>
                <a:latin typeface="Source Sans Pro Semibold" panose="020B0503030403020204" pitchFamily="34" charset="77"/>
              </a:defRPr>
            </a:lvl1pPr>
          </a:lstStyle>
          <a:p>
            <a:r>
              <a:rPr lang="de-DE" dirty="0"/>
              <a:t>Headline 2 mit Minuskeln blau 16 PT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0AA9CCE-EA4A-BE49-8BD2-AFBE569827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0650" y="4616450"/>
            <a:ext cx="4743450" cy="920750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00" b="0" i="1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Hier eine Grafikunterschrift</a:t>
            </a:r>
          </a:p>
          <a:p>
            <a:pPr lvl="1"/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C2F7728-3828-E148-8689-E032CF69B69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7850" y="1752600"/>
            <a:ext cx="5327650" cy="401637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2500"/>
              </a:lnSpc>
              <a:buFontTx/>
              <a:buNone/>
              <a:defRPr sz="1600"/>
            </a:lvl1pPr>
            <a:lvl2pPr marL="342900" indent="-342900">
              <a:lnSpc>
                <a:spcPts val="2500"/>
              </a:lnSpc>
              <a:buFont typeface="+mj-lt"/>
              <a:buAutoNum type="arabicPeriod"/>
              <a:tabLst/>
              <a:defRPr sz="1600" b="1" i="0">
                <a:latin typeface="Source Sans Pro Semibold" panose="020B0503030403020204" pitchFamily="34" charset="77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1"/>
            <a:r>
              <a:rPr lang="de-DE" dirty="0" err="1"/>
              <a:t>sldöfjasd</a:t>
            </a:r>
            <a:endParaRPr lang="de-DE" dirty="0"/>
          </a:p>
        </p:txBody>
      </p:sp>
      <p:sp>
        <p:nvSpPr>
          <p:cNvPr id="13" name="Diagrammplatzhalter 12">
            <a:extLst>
              <a:ext uri="{FF2B5EF4-FFF2-40B4-BE49-F238E27FC236}">
                <a16:creationId xmlns:a16="http://schemas.microsoft.com/office/drawing/2014/main" id="{D940472C-04D3-C542-AA05-7E986A7A9052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438900" y="1663700"/>
            <a:ext cx="4775200" cy="2730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FFC399EE-FEF3-4B4E-BD82-85157F5349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57950" y="1136650"/>
            <a:ext cx="4743450" cy="336550"/>
          </a:xfrm>
        </p:spPr>
        <p:txBody>
          <a:bodyPr lIns="0" tIns="0" rIns="0" bIns="0"/>
          <a:lstStyle>
            <a:lvl1pPr marL="0" indent="0" algn="ctr">
              <a:lnSpc>
                <a:spcPts val="1800"/>
              </a:lnSpc>
              <a:spcBef>
                <a:spcPts val="0"/>
              </a:spcBef>
              <a:buFontTx/>
              <a:buNone/>
              <a:defRPr sz="1400" b="0" i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  <a:lvl2pPr marL="457200" indent="0" algn="ctr">
              <a:buNone/>
              <a:defRPr i="0"/>
            </a:lvl2pPr>
          </a:lstStyle>
          <a:p>
            <a:pPr lvl="0"/>
            <a:r>
              <a:rPr lang="de-DE" dirty="0"/>
              <a:t>HEADLINE DIAGRAMM</a:t>
            </a:r>
          </a:p>
          <a:p>
            <a:pPr lvl="1"/>
            <a:endParaRPr lang="de-DE" dirty="0"/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A2C33FF2-865D-9D40-A3B2-4DA66009AB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2D4D4094-91AD-BE41-8EE5-3435EE6AB5BA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F7D737D6-7FDC-4946-B7F5-66DA1F55057B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FA1ED672-BA78-7C47-8CF6-65C2C729133F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Fußzeilenplatzhalter 4">
            <a:extLst>
              <a:ext uri="{FF2B5EF4-FFF2-40B4-BE49-F238E27FC236}">
                <a16:creationId xmlns:a16="http://schemas.microsoft.com/office/drawing/2014/main" id="{92D130EE-09C5-4562-B01F-82CF438F311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/>
              <a:t>Titel Vorname Nachname</a:t>
            </a:r>
          </a:p>
        </p:txBody>
      </p:sp>
      <p:sp>
        <p:nvSpPr>
          <p:cNvPr id="29" name="Foliennummernplatzhalter 11">
            <a:extLst>
              <a:ext uri="{FF2B5EF4-FFF2-40B4-BE49-F238E27FC236}">
                <a16:creationId xmlns:a16="http://schemas.microsoft.com/office/drawing/2014/main" id="{17BD01ED-2AFF-43B3-8015-2B99F14655BD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‹Nr.›</a:t>
            </a:fld>
            <a:endParaRPr lang="de-DE" dirty="0"/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01A4782B-740E-4313-BEFE-563700DCF2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139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Text 2 Spalten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340350" cy="446087"/>
          </a:xfrm>
        </p:spPr>
        <p:txBody>
          <a:bodyPr anchor="b">
            <a:noAutofit/>
          </a:bodyPr>
          <a:lstStyle>
            <a:lvl1pPr>
              <a:defRPr sz="1600" b="1" i="0" cap="none" baseline="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de-DE" dirty="0"/>
              <a:t>Headline 2 mit Minuskeln 16 PT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25EA07E5-A9A7-0441-BACA-1C7D4DD5E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489472"/>
            <a:ext cx="5340350" cy="197604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F812D9D2-1609-244F-BA78-890B029A8E3E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96000" y="1489472"/>
            <a:ext cx="5518150" cy="197604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0" name="Bildplatzhalter 9">
            <a:extLst>
              <a:ext uri="{FF2B5EF4-FFF2-40B4-BE49-F238E27FC236}">
                <a16:creationId xmlns:a16="http://schemas.microsoft.com/office/drawing/2014/main" id="{F8BB7806-351D-5A4B-B164-75DA39BB8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7850" y="3787775"/>
            <a:ext cx="5359400" cy="19812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1" name="Bildplatzhalter 9">
            <a:extLst>
              <a:ext uri="{FF2B5EF4-FFF2-40B4-BE49-F238E27FC236}">
                <a16:creationId xmlns:a16="http://schemas.microsoft.com/office/drawing/2014/main" id="{EAD8A5D9-3277-4B43-BDFE-7A137AA6DC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787775"/>
            <a:ext cx="5518150" cy="19812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03750731-1FE8-2145-BCB0-17004C4817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C56BF9B-C4EC-5345-B638-4B51EB946753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96A9D78A-23F6-9943-A0C5-A1F77BA1F8ED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04E1F823-F785-7A47-9C2B-F278ECA10181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Fußzeilenplatzhalter 4">
            <a:extLst>
              <a:ext uri="{FF2B5EF4-FFF2-40B4-BE49-F238E27FC236}">
                <a16:creationId xmlns:a16="http://schemas.microsoft.com/office/drawing/2014/main" id="{0FFCF13F-F0A4-4797-B1FA-0869D547A92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/>
              <a:t>Titel Vorname Nachname</a:t>
            </a:r>
          </a:p>
        </p:txBody>
      </p:sp>
      <p:sp>
        <p:nvSpPr>
          <p:cNvPr id="25" name="Foliennummernplatzhalter 11">
            <a:extLst>
              <a:ext uri="{FF2B5EF4-FFF2-40B4-BE49-F238E27FC236}">
                <a16:creationId xmlns:a16="http://schemas.microsoft.com/office/drawing/2014/main" id="{2D2A2BE3-79C1-4D64-951E-AA7F68157344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‹Nr.›</a:t>
            </a:fld>
            <a:endParaRPr lang="de-DE" dirty="0"/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683A2F7B-1200-4552-BD66-D7B1231B8F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411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grosses Foto mit B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platzhalter 9">
            <a:extLst>
              <a:ext uri="{FF2B5EF4-FFF2-40B4-BE49-F238E27FC236}">
                <a16:creationId xmlns:a16="http://schemas.microsoft.com/office/drawing/2014/main" id="{F8BB7806-351D-5A4B-B164-75DA39BB8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7850" y="836613"/>
            <a:ext cx="11036300" cy="493236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BECBC40-12B4-6544-9137-FC724FA0D0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6482" y="5892800"/>
            <a:ext cx="11036300" cy="393700"/>
          </a:xfr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HL FOTO Hier eine Bildunterschrift 16 PT</a:t>
            </a:r>
          </a:p>
          <a:p>
            <a:pPr lvl="1"/>
            <a:endParaRPr lang="de-DE" dirty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ACC11A70-984F-604F-A0EF-DD019FBD98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DF22E1C-5236-DC4A-823A-B224459910F6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8AB87BA0-F04B-304A-A8E2-4691A896BF5B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2335503D-3101-704A-A8D5-00B06CF32DC5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Fußzeilenplatzhalter 4">
            <a:extLst>
              <a:ext uri="{FF2B5EF4-FFF2-40B4-BE49-F238E27FC236}">
                <a16:creationId xmlns:a16="http://schemas.microsoft.com/office/drawing/2014/main" id="{62C9D941-E501-4C93-BAB9-236302FB1F3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/>
              <a:t>Titel Vorname Nachname</a:t>
            </a:r>
          </a:p>
        </p:txBody>
      </p:sp>
      <p:sp>
        <p:nvSpPr>
          <p:cNvPr id="18" name="Foliennummernplatzhalter 11">
            <a:extLst>
              <a:ext uri="{FF2B5EF4-FFF2-40B4-BE49-F238E27FC236}">
                <a16:creationId xmlns:a16="http://schemas.microsoft.com/office/drawing/2014/main" id="{F284B8DB-4E38-453A-950F-69DF20EB3E70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‹Nr.›</a:t>
            </a:fld>
            <a:endParaRPr lang="de-DE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6936C09E-9B4F-4DAB-9E7D-19E7AC91CF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43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Variante 02 Kommunik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91441AE-FE67-604E-941F-9A4CBD1224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096"/>
            <a:ext cx="12192000" cy="411587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F221191-A6E8-9242-8605-B99EB79D1860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337BCAFE-08E1-EE44-A49D-24E49CA43D21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ABB6F81E-C2CD-B94E-9603-A85C0E56A54D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DAE9631-A010-4A4E-9B91-981C681DEB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751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9751980-83CB-1643-BA70-568A79691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FB9FB86-B7F2-0B45-90CD-EF690A68C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3E64365-23B6-AE43-A8B0-AA3407368BBC}"/>
              </a:ext>
            </a:extLst>
          </p:cNvPr>
          <p:cNvSpPr txBox="1"/>
          <p:nvPr userDrawn="1"/>
        </p:nvSpPr>
        <p:spPr>
          <a:xfrm>
            <a:off x="509155" y="18807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7217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62" r:id="rId5"/>
    <p:sldLayoutId id="2147483663" r:id="rId6"/>
    <p:sldLayoutId id="2147483664" r:id="rId7"/>
    <p:sldLayoutId id="2147483665" r:id="rId8"/>
    <p:sldLayoutId id="2147483667" r:id="rId9"/>
    <p:sldLayoutId id="2147483669" r:id="rId10"/>
    <p:sldLayoutId id="2147483668" r:id="rId11"/>
    <p:sldLayoutId id="2147483666" r:id="rId12"/>
    <p:sldLayoutId id="2147483674" r:id="rId13"/>
    <p:sldLayoutId id="2147483670" r:id="rId14"/>
    <p:sldLayoutId id="2147483671" r:id="rId15"/>
    <p:sldLayoutId id="2147483672" r:id="rId16"/>
    <p:sldLayoutId id="2147483673" r:id="rId17"/>
    <p:sldLayoutId id="2147483677" r:id="rId18"/>
    <p:sldLayoutId id="2147483678" r:id="rId19"/>
    <p:sldLayoutId id="2147483679" r:id="rId20"/>
    <p:sldLayoutId id="2147483680" r:id="rId21"/>
    <p:sldLayoutId id="2147483691" r:id="rId2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cap="all" baseline="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33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1457" userDrawn="1">
          <p15:clr>
            <a:srgbClr val="F26B43"/>
          </p15:clr>
        </p15:guide>
        <p15:guide id="4" orient="horz" pos="2183" userDrawn="1">
          <p15:clr>
            <a:srgbClr val="F26B43"/>
          </p15:clr>
        </p15:guide>
        <p15:guide id="5" orient="horz" pos="2908" userDrawn="1">
          <p15:clr>
            <a:srgbClr val="F26B43"/>
          </p15:clr>
        </p15:guide>
        <p15:guide id="6" orient="horz" pos="3634" userDrawn="1">
          <p15:clr>
            <a:srgbClr val="F26B43"/>
          </p15:clr>
        </p15:guide>
        <p15:guide id="7" orient="horz" pos="182" userDrawn="1">
          <p15:clr>
            <a:srgbClr val="F26B43"/>
          </p15:clr>
        </p15:guide>
        <p15:guide id="8" pos="182" userDrawn="1">
          <p15:clr>
            <a:srgbClr val="F26B43"/>
          </p15:clr>
        </p15:guide>
        <p15:guide id="9" pos="7498" userDrawn="1">
          <p15:clr>
            <a:srgbClr val="F26B43"/>
          </p15:clr>
        </p15:guide>
        <p15:guide id="10" pos="7316" userDrawn="1">
          <p15:clr>
            <a:srgbClr val="F26B43"/>
          </p15:clr>
        </p15:guide>
        <p15:guide id="11" pos="364" userDrawn="1">
          <p15:clr>
            <a:srgbClr val="F26B43"/>
          </p15:clr>
        </p15:guide>
        <p15:guide id="12" orient="horz" pos="5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9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2.wdp"/><Relationship Id="rId5" Type="http://schemas.openxmlformats.org/officeDocument/2006/relationships/image" Target="../media/image41.png"/><Relationship Id="rId4" Type="http://schemas.openxmlformats.org/officeDocument/2006/relationships/image" Target="../media/image40.jpe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7" Type="http://schemas.openxmlformats.org/officeDocument/2006/relationships/image" Target="../media/image26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gif"/><Relationship Id="rId5" Type="http://schemas.openxmlformats.org/officeDocument/2006/relationships/image" Target="../media/image52.gif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jpeg"/><Relationship Id="rId18" Type="http://schemas.openxmlformats.org/officeDocument/2006/relationships/image" Target="../media/image66.jpeg"/><Relationship Id="rId3" Type="http://schemas.openxmlformats.org/officeDocument/2006/relationships/image" Target="../media/image53.jpeg"/><Relationship Id="rId21" Type="http://schemas.openxmlformats.org/officeDocument/2006/relationships/image" Target="../media/image69.tiff"/><Relationship Id="rId7" Type="http://schemas.openxmlformats.org/officeDocument/2006/relationships/image" Target="../media/image56.jpeg"/><Relationship Id="rId12" Type="http://schemas.openxmlformats.org/officeDocument/2006/relationships/image" Target="../media/image61.gif"/><Relationship Id="rId17" Type="http://schemas.openxmlformats.org/officeDocument/2006/relationships/image" Target="../media/image65.emf"/><Relationship Id="rId2" Type="http://schemas.openxmlformats.org/officeDocument/2006/relationships/notesSlide" Target="../notesSlides/notesSlide3.xml"/><Relationship Id="rId16" Type="http://schemas.openxmlformats.org/officeDocument/2006/relationships/oleObject" Target="../embeddings/oleObject1.bin"/><Relationship Id="rId20" Type="http://schemas.openxmlformats.org/officeDocument/2006/relationships/image" Target="../media/image6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11" Type="http://schemas.openxmlformats.org/officeDocument/2006/relationships/image" Target="../media/image60.jpeg"/><Relationship Id="rId24" Type="http://schemas.openxmlformats.org/officeDocument/2006/relationships/image" Target="../media/image72.png"/><Relationship Id="rId5" Type="http://schemas.openxmlformats.org/officeDocument/2006/relationships/image" Target="../media/image54.jpeg"/><Relationship Id="rId15" Type="http://schemas.openxmlformats.org/officeDocument/2006/relationships/image" Target="../media/image64.png"/><Relationship Id="rId23" Type="http://schemas.openxmlformats.org/officeDocument/2006/relationships/image" Target="../media/image71.gif"/><Relationship Id="rId10" Type="http://schemas.openxmlformats.org/officeDocument/2006/relationships/image" Target="../media/image59.jpeg"/><Relationship Id="rId19" Type="http://schemas.openxmlformats.org/officeDocument/2006/relationships/image" Target="../media/image67.png"/><Relationship Id="rId4" Type="http://schemas.openxmlformats.org/officeDocument/2006/relationships/image" Target="../media/image52.gif"/><Relationship Id="rId9" Type="http://schemas.openxmlformats.org/officeDocument/2006/relationships/image" Target="../media/image58.png"/><Relationship Id="rId14" Type="http://schemas.openxmlformats.org/officeDocument/2006/relationships/image" Target="../media/image63.jpeg"/><Relationship Id="rId22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5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png"/><Relationship Id="rId5" Type="http://schemas.openxmlformats.org/officeDocument/2006/relationships/image" Target="../media/image87.emf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18" Type="http://schemas.openxmlformats.org/officeDocument/2006/relationships/image" Target="../media/image10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17" Type="http://schemas.openxmlformats.org/officeDocument/2006/relationships/image" Target="../media/image107.svg"/><Relationship Id="rId2" Type="http://schemas.openxmlformats.org/officeDocument/2006/relationships/image" Target="../media/image92.png"/><Relationship Id="rId16" Type="http://schemas.openxmlformats.org/officeDocument/2006/relationships/image" Target="../media/image10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jpg"/><Relationship Id="rId11" Type="http://schemas.openxmlformats.org/officeDocument/2006/relationships/image" Target="../media/image101.jpeg"/><Relationship Id="rId5" Type="http://schemas.openxmlformats.org/officeDocument/2006/relationships/image" Target="../media/image95.png"/><Relationship Id="rId15" Type="http://schemas.openxmlformats.org/officeDocument/2006/relationships/image" Target="../media/image10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Relationship Id="rId14" Type="http://schemas.openxmlformats.org/officeDocument/2006/relationships/image" Target="../media/image10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15.jpeg"/><Relationship Id="rId5" Type="http://schemas.microsoft.com/office/2007/relationships/hdphoto" Target="../media/hdphoto1.wdp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02BF68-9D67-1742-9239-72676964F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850" y="2312989"/>
            <a:ext cx="9853774" cy="909896"/>
          </a:xfrm>
        </p:spPr>
        <p:txBody>
          <a:bodyPr>
            <a:noAutofit/>
          </a:bodyPr>
          <a:lstStyle/>
          <a:p>
            <a:r>
              <a:rPr lang="en-US" sz="3600" dirty="0"/>
              <a:t>Status of the ERL at HZB</a:t>
            </a:r>
            <a:endParaRPr lang="de-DE" sz="360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9BB73E2-DDB1-6A45-91FD-42460CE859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How can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bERLinPro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contribute to the Accelerator Roadmap?</a:t>
            </a:r>
            <a:endParaRPr lang="de-DE" sz="280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7086CFD-5B14-AA44-A67D-58FA1D5BA6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7849" y="4323772"/>
            <a:ext cx="6280151" cy="1146457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07/12/23, A. Neumann for the </a:t>
            </a:r>
            <a:r>
              <a:rPr lang="en-US" dirty="0" err="1"/>
              <a:t>Sealab</a:t>
            </a:r>
            <a:r>
              <a:rPr lang="en-US" dirty="0"/>
              <a:t>/</a:t>
            </a:r>
            <a:r>
              <a:rPr lang="en-US" dirty="0" err="1"/>
              <a:t>bERLinPro</a:t>
            </a:r>
            <a:r>
              <a:rPr lang="en-US" dirty="0"/>
              <a:t> Team</a:t>
            </a:r>
          </a:p>
          <a:p>
            <a:r>
              <a:rPr lang="de-DE" dirty="0"/>
              <a:t>Community Report on </a:t>
            </a:r>
            <a:r>
              <a:rPr lang="de-DE" dirty="0" err="1"/>
              <a:t>Accelerators</a:t>
            </a:r>
            <a:r>
              <a:rPr lang="de-DE" dirty="0"/>
              <a:t> Roadmap</a:t>
            </a:r>
          </a:p>
          <a:p>
            <a:r>
              <a:rPr lang="de-DE" dirty="0"/>
              <a:t>INFN Frascati, Roma, Italia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1C41157-3635-415A-B8C8-C5B2CA8A3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27134" y="70207"/>
            <a:ext cx="3612838" cy="158105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59A503B-BB09-A97E-96F1-BD312B30D3E6}"/>
              </a:ext>
            </a:extLst>
          </p:cNvPr>
          <p:cNvSpPr txBox="1"/>
          <p:nvPr/>
        </p:nvSpPr>
        <p:spPr>
          <a:xfrm rot="2102030">
            <a:off x="8909031" y="5199295"/>
            <a:ext cx="15285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>
                <a:solidFill>
                  <a:schemeClr val="bg1"/>
                </a:solidFill>
              </a:rPr>
              <a:t>INFN Frascati</a:t>
            </a:r>
            <a:br>
              <a:rPr lang="de-DE" sz="1200" dirty="0">
                <a:solidFill>
                  <a:schemeClr val="bg1"/>
                </a:solidFill>
              </a:rPr>
            </a:br>
            <a:r>
              <a:rPr lang="de-DE" sz="1200" dirty="0">
                <a:solidFill>
                  <a:schemeClr val="bg1"/>
                </a:solidFill>
              </a:rPr>
              <a:t>National Laboratories</a:t>
            </a:r>
          </a:p>
        </p:txBody>
      </p:sp>
    </p:spTree>
    <p:extLst>
      <p:ext uri="{BB962C8B-B14F-4D97-AF65-F5344CB8AC3E}">
        <p14:creationId xmlns:p14="http://schemas.microsoft.com/office/powerpoint/2010/main" val="1179433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928624-ABF1-468A-A3EF-67C0A7F0D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897" y="99050"/>
            <a:ext cx="11036300" cy="616685"/>
          </a:xfrm>
        </p:spPr>
        <p:txBody>
          <a:bodyPr/>
          <a:lstStyle/>
          <a:p>
            <a:r>
              <a:rPr lang="en-US" dirty="0"/>
              <a:t>A glance at diagnostics and vacuum system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EAA5AD1-2484-45F5-A545-22AE3071A7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Achievements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ABC8062-C6D3-45A2-91AC-27656A14E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3145" y="715735"/>
            <a:ext cx="5281752" cy="355967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DCC7CB5-DF2D-4ED5-8B3F-C8BEA8676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479614" y="3944483"/>
            <a:ext cx="6390524" cy="274979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9D9C406-183D-46FC-A1E2-4DDD0009DB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488579" y="1110779"/>
            <a:ext cx="5785574" cy="248948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F0AA8B0A-19DE-4BC8-BA29-0E74DDDAB34A}"/>
              </a:ext>
            </a:extLst>
          </p:cNvPr>
          <p:cNvSpPr>
            <a:spLocks/>
          </p:cNvSpPr>
          <p:nvPr/>
        </p:nvSpPr>
        <p:spPr bwMode="auto">
          <a:xfrm>
            <a:off x="4442245" y="3212193"/>
            <a:ext cx="15726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dirty="0" err="1">
                <a:latin typeface="+mn-lt"/>
              </a:rPr>
              <a:t>Beamloss</a:t>
            </a:r>
            <a:endParaRPr lang="en-US" sz="2400" dirty="0">
              <a:latin typeface="+mn-lt"/>
            </a:endParaRPr>
          </a:p>
          <a:p>
            <a:pPr>
              <a:defRPr/>
            </a:pPr>
            <a:r>
              <a:rPr lang="en-US" sz="2400" dirty="0">
                <a:latin typeface="+mn-lt"/>
              </a:rPr>
              <a:t>diagnostics</a:t>
            </a:r>
            <a:endParaRPr lang="de-DE" sz="2400" dirty="0">
              <a:latin typeface="+mn-lt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8FE33E2-C55D-4A3B-A306-52BC414136CB}"/>
              </a:ext>
            </a:extLst>
          </p:cNvPr>
          <p:cNvSpPr>
            <a:spLocks/>
          </p:cNvSpPr>
          <p:nvPr/>
        </p:nvSpPr>
        <p:spPr bwMode="auto">
          <a:xfrm>
            <a:off x="2296849" y="847936"/>
            <a:ext cx="21453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dirty="0"/>
              <a:t>Vacuum sectors</a:t>
            </a:r>
            <a:endParaRPr lang="de-DE" sz="24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D2D771B-0654-4C07-BA04-5180BB52CBC9}"/>
              </a:ext>
            </a:extLst>
          </p:cNvPr>
          <p:cNvSpPr>
            <a:spLocks/>
          </p:cNvSpPr>
          <p:nvPr/>
        </p:nvSpPr>
        <p:spPr bwMode="auto">
          <a:xfrm>
            <a:off x="10462966" y="741405"/>
            <a:ext cx="15726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dirty="0">
                <a:latin typeface="+mn-lt"/>
              </a:rPr>
              <a:t>Beam</a:t>
            </a:r>
            <a:endParaRPr sz="2400" dirty="0"/>
          </a:p>
          <a:p>
            <a:pPr>
              <a:defRPr/>
            </a:pPr>
            <a:r>
              <a:rPr lang="en-US" sz="2400" dirty="0">
                <a:latin typeface="+mn-lt"/>
              </a:rPr>
              <a:t>diagnostics</a:t>
            </a:r>
            <a:endParaRPr lang="de-DE" sz="2400" dirty="0">
              <a:latin typeface="+mn-lt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76FA1EB-65A2-4B4A-A2D9-9D097770F400}"/>
              </a:ext>
            </a:extLst>
          </p:cNvPr>
          <p:cNvSpPr>
            <a:spLocks/>
          </p:cNvSpPr>
          <p:nvPr/>
        </p:nvSpPr>
        <p:spPr bwMode="auto">
          <a:xfrm>
            <a:off x="202526" y="4175769"/>
            <a:ext cx="24939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+ Control system EPICS, visualization and data archiving</a:t>
            </a:r>
          </a:p>
          <a:p>
            <a:pPr>
              <a:defRPr/>
            </a:pPr>
            <a:r>
              <a:rPr lang="en-US" dirty="0" err="1"/>
              <a:t>Jupyter</a:t>
            </a:r>
            <a:r>
              <a:rPr lang="en-US" dirty="0"/>
              <a:t> Notebooks for</a:t>
            </a:r>
          </a:p>
          <a:p>
            <a:pPr>
              <a:defRPr/>
            </a:pPr>
            <a:r>
              <a:rPr lang="en-US" dirty="0">
                <a:latin typeface="+mn-lt"/>
              </a:rPr>
              <a:t>Python based data analysis and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measurement programs</a:t>
            </a:r>
            <a:endParaRPr lang="de-DE" dirty="0">
              <a:latin typeface="+mn-lt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070CA57-CA7E-4E32-98E2-D604EEF18BAF}"/>
              </a:ext>
            </a:extLst>
          </p:cNvPr>
          <p:cNvSpPr txBox="1"/>
          <p:nvPr/>
        </p:nvSpPr>
        <p:spPr>
          <a:xfrm>
            <a:off x="8804055" y="3619629"/>
            <a:ext cx="3199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50"/>
                </a:solidFill>
              </a:rPr>
              <a:t>18x screen stations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24x </a:t>
            </a:r>
            <a:r>
              <a:rPr lang="en-US" sz="1600" dirty="0" err="1">
                <a:solidFill>
                  <a:schemeClr val="tx2"/>
                </a:solidFill>
              </a:rPr>
              <a:t>Striplines</a:t>
            </a:r>
            <a:r>
              <a:rPr lang="en-US" sz="1600" dirty="0">
                <a:solidFill>
                  <a:schemeClr val="tx2"/>
                </a:solidFill>
              </a:rPr>
              <a:t>, of which 8 with Ion clearing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2x button ion clearing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C000"/>
                </a:solidFill>
              </a:rPr>
              <a:t>6x current monitors (ICT)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</a:rPr>
              <a:t>5x collimators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C9900"/>
                </a:solidFill>
              </a:rPr>
              <a:t>2x Faraday cups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</a:rPr>
              <a:t>3x Beam dumps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 segmented Faraday cups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C9900"/>
                </a:solidFill>
              </a:rPr>
              <a:t>1 transverse </a:t>
            </a:r>
            <a:r>
              <a:rPr lang="en-US" sz="1600" dirty="0" err="1">
                <a:solidFill>
                  <a:srgbClr val="CC9900"/>
                </a:solidFill>
              </a:rPr>
              <a:t>defl</a:t>
            </a:r>
            <a:r>
              <a:rPr lang="en-US" sz="1600" dirty="0">
                <a:solidFill>
                  <a:srgbClr val="CC9900"/>
                </a:solidFill>
              </a:rPr>
              <a:t>. Cavity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Option: 6x THz/Sync. Rad. </a:t>
            </a:r>
            <a:endParaRPr lang="de-DE" sz="1600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183B046A-3A26-BFC5-E15D-D775C9D6DDE8}"/>
              </a:ext>
            </a:extLst>
          </p:cNvPr>
          <p:cNvSpPr/>
          <p:nvPr/>
        </p:nvSpPr>
        <p:spPr>
          <a:xfrm rot="20319776">
            <a:off x="2248031" y="5583915"/>
            <a:ext cx="3510505" cy="40702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6919150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B5C1943-B5F5-44B3-8B73-DA9DBB3E088D}"/>
              </a:ext>
            </a:extLst>
          </p:cNvPr>
          <p:cNvSpPr txBox="1"/>
          <p:nvPr/>
        </p:nvSpPr>
        <p:spPr>
          <a:xfrm>
            <a:off x="341096" y="622407"/>
            <a:ext cx="9905276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1867" dirty="0">
                <a:solidFill>
                  <a:srgbClr val="00589C"/>
                </a:solidFill>
                <a:latin typeface="Source Sans Pro" panose="020B0503030403020204" pitchFamily="34" charset="0"/>
              </a:rPr>
              <a:t>Investigations into Na-K-Sb as more temperature robust alternative to Cs-K-Sb (baseline cathode)</a:t>
            </a:r>
            <a:endParaRPr lang="en-GB" sz="1867" dirty="0">
              <a:solidFill>
                <a:srgbClr val="00589C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63" name="Picture 1">
            <a:extLst>
              <a:ext uri="{FF2B5EF4-FFF2-40B4-BE49-F238E27FC236}">
                <a16:creationId xmlns:a16="http://schemas.microsoft.com/office/drawing/2014/main" id="{B526D398-6E41-C935-B304-3C934C98CF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481" y="1040939"/>
            <a:ext cx="4272169" cy="3150725"/>
          </a:xfrm>
          <a:prstGeom prst="rect">
            <a:avLst/>
          </a:prstGeom>
        </p:spPr>
      </p:pic>
      <p:graphicFrame>
        <p:nvGraphicFramePr>
          <p:cNvPr id="65" name="Table 4">
            <a:extLst>
              <a:ext uri="{FF2B5EF4-FFF2-40B4-BE49-F238E27FC236}">
                <a16:creationId xmlns:a16="http://schemas.microsoft.com/office/drawing/2014/main" id="{F3B2A75E-1F74-3A50-8836-A4D08C10AF0B}"/>
              </a:ext>
            </a:extLst>
          </p:cNvPr>
          <p:cNvGraphicFramePr>
            <a:graphicFrameLocks noGrp="1"/>
          </p:cNvGraphicFramePr>
          <p:nvPr/>
        </p:nvGraphicFramePr>
        <p:xfrm>
          <a:off x="341096" y="4269908"/>
          <a:ext cx="5514821" cy="19656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2004">
                  <a:extLst>
                    <a:ext uri="{9D8B030D-6E8A-4147-A177-3AD203B41FA5}">
                      <a16:colId xmlns:a16="http://schemas.microsoft.com/office/drawing/2014/main" val="2386490287"/>
                    </a:ext>
                  </a:extLst>
                </a:gridCol>
                <a:gridCol w="1968500">
                  <a:extLst>
                    <a:ext uri="{9D8B030D-6E8A-4147-A177-3AD203B41FA5}">
                      <a16:colId xmlns:a16="http://schemas.microsoft.com/office/drawing/2014/main" val="689679120"/>
                    </a:ext>
                  </a:extLst>
                </a:gridCol>
                <a:gridCol w="1944317">
                  <a:extLst>
                    <a:ext uri="{9D8B030D-6E8A-4147-A177-3AD203B41FA5}">
                      <a16:colId xmlns:a16="http://schemas.microsoft.com/office/drawing/2014/main" val="3904830122"/>
                    </a:ext>
                  </a:extLst>
                </a:gridCol>
              </a:tblGrid>
              <a:tr h="589721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Source Sans Pro" panose="020B0503030403020204" pitchFamily="34" charset="0"/>
                        </a:rPr>
                        <a:t>Time</a:t>
                      </a:r>
                    </a:p>
                    <a:p>
                      <a:pPr algn="ctr"/>
                      <a:r>
                        <a:rPr lang="en-GB" sz="1400" dirty="0">
                          <a:latin typeface="Source Sans Pro" panose="020B0503030403020204" pitchFamily="34" charset="0"/>
                        </a:rPr>
                        <a:t>after deposition </a:t>
                      </a:r>
                    </a:p>
                  </a:txBody>
                  <a:tcPr marL="121920" marR="121920" marT="60960" marB="60960">
                    <a:solidFill>
                      <a:srgbClr val="00518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Source Sans Pro" panose="020B0503030403020204" pitchFamily="34" charset="0"/>
                        </a:rPr>
                        <a:t>Na-K-Sb (WH09)</a:t>
                      </a:r>
                    </a:p>
                    <a:p>
                      <a:pPr algn="ctr"/>
                      <a:r>
                        <a:rPr lang="en-GB" sz="1400" dirty="0">
                          <a:latin typeface="Source Sans Pro" panose="020B0503030403020204" pitchFamily="34" charset="0"/>
                        </a:rPr>
                        <a:t>QE @ 515 nm</a:t>
                      </a:r>
                    </a:p>
                  </a:txBody>
                  <a:tcPr marL="121920" marR="121920" marT="60960" marB="60960">
                    <a:solidFill>
                      <a:srgbClr val="00518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Source Sans Pro" panose="020B0503030403020204" pitchFamily="34" charset="0"/>
                        </a:rPr>
                        <a:t>Cs-K-Sb (P18)</a:t>
                      </a:r>
                    </a:p>
                    <a:p>
                      <a:pPr algn="ctr"/>
                      <a:r>
                        <a:rPr lang="en-GB" sz="1400" dirty="0">
                          <a:latin typeface="Source Sans Pro" panose="020B0503030403020204" pitchFamily="34" charset="0"/>
                        </a:rPr>
                        <a:t>QE @ 515 nm</a:t>
                      </a:r>
                    </a:p>
                  </a:txBody>
                  <a:tcPr marL="121920" marR="121920" marT="60960" marB="60960">
                    <a:solidFill>
                      <a:srgbClr val="0051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231368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Source Sans Pro" panose="020B0503030403020204" pitchFamily="34" charset="0"/>
                        </a:rPr>
                        <a:t>0 days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2.0%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3.4 %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535221402"/>
                  </a:ext>
                </a:extLst>
              </a:tr>
              <a:tr h="346895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Source Sans Pro" panose="020B0503030403020204" pitchFamily="34" charset="0"/>
                        </a:rPr>
                        <a:t>8 days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2.4%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</a:rPr>
                        <a:t>1.5 %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948442372"/>
                  </a:ext>
                </a:extLst>
              </a:tr>
              <a:tr h="346895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Source Sans Pro" panose="020B0503030403020204" pitchFamily="34" charset="0"/>
                        </a:rPr>
                        <a:t>14 days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Source Sans Pro" panose="020B0503030403020204" pitchFamily="34" charset="0"/>
                        </a:rPr>
                        <a:t>2.2%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Source Sans Pro" panose="020B0503030403020204" pitchFamily="34" charset="0"/>
                        </a:rPr>
                        <a:t>0.3 %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827047355"/>
                  </a:ext>
                </a:extLst>
              </a:tr>
              <a:tr h="346895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Source Sans Pro" panose="020B0503030403020204" pitchFamily="34" charset="0"/>
                        </a:rPr>
                        <a:t>22 days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Source Sans Pro" panose="020B0503030403020204" pitchFamily="34" charset="0"/>
                        </a:rPr>
                        <a:t>2.0%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Source Sans Pro" panose="020B0503030403020204" pitchFamily="34" charset="0"/>
                        </a:rPr>
                        <a:t>-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298271931"/>
                  </a:ext>
                </a:extLst>
              </a:tr>
            </a:tbl>
          </a:graphicData>
        </a:graphic>
      </p:graphicFrame>
      <p:pic>
        <p:nvPicPr>
          <p:cNvPr id="66" name="Picture 7">
            <a:extLst>
              <a:ext uri="{FF2B5EF4-FFF2-40B4-BE49-F238E27FC236}">
                <a16:creationId xmlns:a16="http://schemas.microsoft.com/office/drawing/2014/main" id="{A8A2C3BF-5CF5-40F3-EADB-115B1BEDA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0884" y="1302121"/>
            <a:ext cx="3913832" cy="2893739"/>
          </a:xfrm>
          <a:prstGeom prst="rect">
            <a:avLst/>
          </a:prstGeom>
        </p:spPr>
      </p:pic>
      <p:pic>
        <p:nvPicPr>
          <p:cNvPr id="67" name="Picture 3" descr="A picture containing text, indoor, cluttered, dirty&#10;&#10;Description automatically generated">
            <a:extLst>
              <a:ext uri="{FF2B5EF4-FFF2-40B4-BE49-F238E27FC236}">
                <a16:creationId xmlns:a16="http://schemas.microsoft.com/office/drawing/2014/main" id="{50B049C6-61FB-302F-3A95-BB826C508C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2" y="1410387"/>
            <a:ext cx="3215771" cy="2411828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68" name="Textfeld 67">
            <a:extLst>
              <a:ext uri="{FF2B5EF4-FFF2-40B4-BE49-F238E27FC236}">
                <a16:creationId xmlns:a16="http://schemas.microsoft.com/office/drawing/2014/main" id="{1CAE1469-1BE6-5FBF-9F20-4DDE37E25C0C}"/>
              </a:ext>
            </a:extLst>
          </p:cNvPr>
          <p:cNvSpPr txBox="1"/>
          <p:nvPr/>
        </p:nvSpPr>
        <p:spPr>
          <a:xfrm>
            <a:off x="513575" y="994157"/>
            <a:ext cx="2916183" cy="256545"/>
          </a:xfrm>
          <a:prstGeom prst="rect">
            <a:avLst/>
          </a:prstGeom>
          <a:solidFill>
            <a:srgbClr val="005186"/>
          </a:solidFill>
          <a:ln>
            <a:solidFill>
              <a:srgbClr val="00589C"/>
            </a:solidFill>
          </a:ln>
        </p:spPr>
        <p:txBody>
          <a:bodyPr wrap="none" rtlCol="0">
            <a:spAutoFit/>
          </a:bodyPr>
          <a:lstStyle/>
          <a:p>
            <a:r>
              <a:rPr lang="de-DE" sz="1067" b="1" dirty="0" err="1">
                <a:solidFill>
                  <a:schemeClr val="bg1"/>
                </a:solidFill>
                <a:latin typeface="Source Sans Pro" panose="020B0503030403020204" pitchFamily="34" charset="0"/>
              </a:rPr>
              <a:t>Photocathode</a:t>
            </a:r>
            <a:r>
              <a:rPr lang="de-DE" sz="1067" b="1" dirty="0">
                <a:solidFill>
                  <a:schemeClr val="bg1"/>
                </a:solidFill>
                <a:latin typeface="Source Sans Pro" panose="020B0503030403020204" pitchFamily="34" charset="0"/>
              </a:rPr>
              <a:t> </a:t>
            </a:r>
            <a:r>
              <a:rPr lang="de-DE" sz="1067" b="1" dirty="0" err="1">
                <a:solidFill>
                  <a:schemeClr val="bg1"/>
                </a:solidFill>
                <a:latin typeface="Source Sans Pro" panose="020B0503030403020204" pitchFamily="34" charset="0"/>
              </a:rPr>
              <a:t>Preparation</a:t>
            </a:r>
            <a:r>
              <a:rPr lang="de-DE" sz="1067" b="1" dirty="0">
                <a:solidFill>
                  <a:schemeClr val="bg1"/>
                </a:solidFill>
                <a:latin typeface="Source Sans Pro" panose="020B0503030403020204" pitchFamily="34" charset="0"/>
              </a:rPr>
              <a:t> &amp; Analysis System</a:t>
            </a:r>
          </a:p>
        </p:txBody>
      </p:sp>
      <p:sp>
        <p:nvSpPr>
          <p:cNvPr id="70" name="Textfeld 69">
            <a:extLst>
              <a:ext uri="{FF2B5EF4-FFF2-40B4-BE49-F238E27FC236}">
                <a16:creationId xmlns:a16="http://schemas.microsoft.com/office/drawing/2014/main" id="{BBB753B3-3755-B6D8-AEB0-57FF8C23D964}"/>
              </a:ext>
            </a:extLst>
          </p:cNvPr>
          <p:cNvSpPr txBox="1"/>
          <p:nvPr/>
        </p:nvSpPr>
        <p:spPr>
          <a:xfrm>
            <a:off x="4335432" y="1012257"/>
            <a:ext cx="2880000" cy="256545"/>
          </a:xfrm>
          <a:prstGeom prst="rect">
            <a:avLst/>
          </a:prstGeom>
          <a:solidFill>
            <a:srgbClr val="005186"/>
          </a:solidFill>
          <a:ln>
            <a:solidFill>
              <a:srgbClr val="00589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067" b="1" dirty="0" err="1">
                <a:solidFill>
                  <a:schemeClr val="bg1"/>
                </a:solidFill>
                <a:latin typeface="Source Sans Pro" panose="020B0503030403020204" pitchFamily="34" charset="0"/>
              </a:rPr>
              <a:t>Sepctral</a:t>
            </a:r>
            <a:r>
              <a:rPr lang="de-DE" sz="1067" b="1" dirty="0">
                <a:solidFill>
                  <a:schemeClr val="bg1"/>
                </a:solidFill>
                <a:latin typeface="Source Sans Pro" panose="020B0503030403020204" pitchFamily="34" charset="0"/>
              </a:rPr>
              <a:t> Response Na-K-Sb (WH09)</a:t>
            </a:r>
          </a:p>
        </p:txBody>
      </p:sp>
      <p:sp>
        <p:nvSpPr>
          <p:cNvPr id="71" name="Textfeld 70">
            <a:extLst>
              <a:ext uri="{FF2B5EF4-FFF2-40B4-BE49-F238E27FC236}">
                <a16:creationId xmlns:a16="http://schemas.microsoft.com/office/drawing/2014/main" id="{EBFD98BE-D6D5-05CA-D495-F3E4D39B23B2}"/>
              </a:ext>
            </a:extLst>
          </p:cNvPr>
          <p:cNvSpPr txBox="1"/>
          <p:nvPr/>
        </p:nvSpPr>
        <p:spPr>
          <a:xfrm>
            <a:off x="8780628" y="1032777"/>
            <a:ext cx="2109872" cy="256545"/>
          </a:xfrm>
          <a:prstGeom prst="rect">
            <a:avLst/>
          </a:prstGeom>
          <a:solidFill>
            <a:srgbClr val="005186"/>
          </a:solidFill>
          <a:ln>
            <a:solidFill>
              <a:srgbClr val="00589C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1067" b="1" dirty="0" err="1">
                <a:solidFill>
                  <a:schemeClr val="bg1"/>
                </a:solidFill>
                <a:latin typeface="Source Sans Pro" panose="020B0503030403020204" pitchFamily="34" charset="0"/>
              </a:rPr>
              <a:t>Spectral</a:t>
            </a:r>
            <a:r>
              <a:rPr lang="de-DE" sz="1067" b="1" dirty="0">
                <a:solidFill>
                  <a:schemeClr val="bg1"/>
                </a:solidFill>
                <a:latin typeface="Source Sans Pro" panose="020B0503030403020204" pitchFamily="34" charset="0"/>
              </a:rPr>
              <a:t> </a:t>
            </a:r>
            <a:r>
              <a:rPr lang="de-DE" sz="1067" b="1" dirty="0" err="1">
                <a:solidFill>
                  <a:schemeClr val="bg1"/>
                </a:solidFill>
                <a:latin typeface="Source Sans Pro" panose="020B0503030403020204" pitchFamily="34" charset="0"/>
              </a:rPr>
              <a:t>response</a:t>
            </a:r>
            <a:r>
              <a:rPr lang="de-DE" sz="1067" b="1" dirty="0">
                <a:solidFill>
                  <a:schemeClr val="bg1"/>
                </a:solidFill>
                <a:latin typeface="Source Sans Pro" panose="020B0503030403020204" pitchFamily="34" charset="0"/>
              </a:rPr>
              <a:t> </a:t>
            </a:r>
            <a:r>
              <a:rPr lang="de-DE" sz="1067" b="1" dirty="0" err="1">
                <a:solidFill>
                  <a:schemeClr val="bg1"/>
                </a:solidFill>
                <a:latin typeface="Source Sans Pro" panose="020B0503030403020204" pitchFamily="34" charset="0"/>
              </a:rPr>
              <a:t>Cs</a:t>
            </a:r>
            <a:r>
              <a:rPr lang="de-DE" sz="1067" b="1" dirty="0">
                <a:solidFill>
                  <a:schemeClr val="bg1"/>
                </a:solidFill>
                <a:latin typeface="Source Sans Pro" panose="020B0503030403020204" pitchFamily="34" charset="0"/>
              </a:rPr>
              <a:t>-K-Sb (P18)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EF0545C-9A7A-F170-EDFF-EC4C909EEC14}"/>
              </a:ext>
            </a:extLst>
          </p:cNvPr>
          <p:cNvSpPr txBox="1"/>
          <p:nvPr/>
        </p:nvSpPr>
        <p:spPr>
          <a:xfrm>
            <a:off x="6096001" y="4269909"/>
            <a:ext cx="50860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70AD47"/>
              </a:buClr>
              <a:defRPr/>
            </a:pPr>
            <a:r>
              <a:rPr lang="de-DE" sz="1600" b="1"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High  QE photocathodes for SEALAB photoinjector:</a:t>
            </a:r>
          </a:p>
          <a:p>
            <a:pPr defTabSz="1219170">
              <a:buClr>
                <a:srgbClr val="70AD47"/>
              </a:buClr>
              <a:defRPr/>
            </a:pPr>
            <a:r>
              <a:rPr lang="de-DE" sz="1600"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Explore multi-alkali Cs- and Na-K-Sb systems, from theoretical modeling (DFG fund), growth and characterization, towards operation in a SRF gun.</a:t>
            </a:r>
          </a:p>
          <a:p>
            <a:pPr defTabSz="1219170">
              <a:buClr>
                <a:srgbClr val="70AD47"/>
              </a:buClr>
              <a:defRPr/>
            </a:pPr>
            <a:endParaRPr lang="de-DE" sz="1600">
              <a:solidFill>
                <a:schemeClr val="tx2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1219170">
              <a:buClr>
                <a:srgbClr val="70AD47"/>
              </a:buClr>
              <a:defRPr/>
            </a:pPr>
            <a:r>
              <a:rPr lang="de-DE" sz="1600" b="1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Complete infrastructure</a:t>
            </a:r>
            <a:r>
              <a:rPr lang="de-DE" sz="160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: growth and characterization system, UHV transport vessels, access to materials science lab EMIL at HZB, collaboration with theory.</a:t>
            </a:r>
          </a:p>
        </p:txBody>
      </p:sp>
      <p:pic>
        <p:nvPicPr>
          <p:cNvPr id="4" name="Picture 2" descr="University of Oldenburg, GERMANY | NMU International Programs">
            <a:extLst>
              <a:ext uri="{FF2B5EF4-FFF2-40B4-BE49-F238E27FC236}">
                <a16:creationId xmlns:a16="http://schemas.microsoft.com/office/drawing/2014/main" id="{ECC32C92-875E-99C8-0D26-69EC08CCF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546" y="5768228"/>
            <a:ext cx="841257" cy="46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76C8884-F1D8-0E39-9D16-B3C3165737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63955" y="5252751"/>
            <a:ext cx="916436" cy="383407"/>
          </a:xfrm>
          <a:prstGeom prst="rect">
            <a:avLst/>
          </a:prstGeom>
        </p:spPr>
      </p:pic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BDDF520A-2FF2-A808-A267-9B30EDC133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82390" y="4815772"/>
            <a:ext cx="1025109" cy="291763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4CCA1E06-DEF7-7562-0205-2DFC62A6A896}"/>
              </a:ext>
            </a:extLst>
          </p:cNvPr>
          <p:cNvSpPr txBox="1"/>
          <p:nvPr/>
        </p:nvSpPr>
        <p:spPr>
          <a:xfrm>
            <a:off x="6197282" y="6218936"/>
            <a:ext cx="5416868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33" dirty="0">
                <a:latin typeface="Source Sans Pro" panose="020B0503030403020204" pitchFamily="34" charset="0"/>
                <a:ea typeface="Source Sans Pro" panose="020B0503030403020204" pitchFamily="34" charset="0"/>
              </a:rPr>
              <a:t>J. Kühn, S. Mistry, C. Wang, J. Dube, C. </a:t>
            </a:r>
            <a:r>
              <a:rPr lang="de-DE" sz="1333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Cocchi</a:t>
            </a:r>
            <a:r>
              <a:rPr lang="de-DE" sz="1333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R. Schier, H. </a:t>
            </a:r>
            <a:r>
              <a:rPr lang="de-DE" sz="1333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Sassnick</a:t>
            </a:r>
            <a:r>
              <a:rPr lang="de-DE" sz="1333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et al.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A821F17-E3B9-D980-5E8E-C34CFCB10605}"/>
              </a:ext>
            </a:extLst>
          </p:cNvPr>
          <p:cNvSpPr txBox="1"/>
          <p:nvPr/>
        </p:nvSpPr>
        <p:spPr>
          <a:xfrm>
            <a:off x="9638214" y="2456648"/>
            <a:ext cx="18742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Remember:</a:t>
            </a:r>
          </a:p>
          <a:p>
            <a:r>
              <a:rPr lang="en-US" sz="140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Best so far 16.8% at</a:t>
            </a:r>
            <a:br>
              <a:rPr lang="en-US" sz="140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140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  515 nm (specs 1%)</a:t>
            </a:r>
            <a:endParaRPr lang="de-DE" sz="1400" dirty="0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D6941FEB-7049-BD10-790B-F8F87D126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286" y="237677"/>
            <a:ext cx="11036300" cy="623683"/>
          </a:xfrm>
        </p:spPr>
        <p:txBody>
          <a:bodyPr>
            <a:normAutofit fontScale="90000"/>
          </a:bodyPr>
          <a:lstStyle/>
          <a:p>
            <a:r>
              <a:rPr lang="en-US" sz="2700" dirty="0"/>
              <a:t>Optimizing the recipe for Na-K-Sb growth by QE and XPS measurements</a:t>
            </a:r>
            <a:br>
              <a:rPr lang="en-US" dirty="0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55865F72-1600-529E-BCED-A07C14278F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Cathodes</a:t>
            </a:r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1095E2C-77ED-DB71-3899-6D03BDCECF0C}"/>
              </a:ext>
            </a:extLst>
          </p:cNvPr>
          <p:cNvSpPr txBox="1"/>
          <p:nvPr/>
        </p:nvSpPr>
        <p:spPr>
          <a:xfrm>
            <a:off x="4040155" y="6230929"/>
            <a:ext cx="1860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QE, sensitive</a:t>
            </a:r>
            <a:endParaRPr lang="de-DE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DCAB75F-96C8-8E83-8F32-D1542A7E2BC3}"/>
              </a:ext>
            </a:extLst>
          </p:cNvPr>
          <p:cNvSpPr txBox="1"/>
          <p:nvPr/>
        </p:nvSpPr>
        <p:spPr>
          <a:xfrm>
            <a:off x="2031209" y="6250991"/>
            <a:ext cx="1799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Lower QE, robust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81207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feld 16">
            <a:extLst>
              <a:ext uri="{FF2B5EF4-FFF2-40B4-BE49-F238E27FC236}">
                <a16:creationId xmlns:a16="http://schemas.microsoft.com/office/drawing/2014/main" id="{F67F19E7-5C66-419B-8ED5-D0B557C6C6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097" y="148891"/>
            <a:ext cx="11170647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377">
              <a:defRPr/>
            </a:pPr>
            <a:r>
              <a:rPr lang="en-GB" sz="2667" b="0" dirty="0">
                <a:solidFill>
                  <a:srgbClr val="BCD233"/>
                </a:solidFill>
                <a:latin typeface="Source Sans Pro" panose="020B0503030403020204" pitchFamily="34" charset="0"/>
                <a:cs typeface="Arial"/>
              </a:rPr>
              <a:t>Drive laser ready for operation, laser beamline on-going (90% complete)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B5C1943-B5F5-44B3-8B73-DA9DBB3E088D}"/>
              </a:ext>
            </a:extLst>
          </p:cNvPr>
          <p:cNvSpPr txBox="1"/>
          <p:nvPr/>
        </p:nvSpPr>
        <p:spPr>
          <a:xfrm>
            <a:off x="341096" y="622407"/>
            <a:ext cx="11490646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1867" dirty="0">
                <a:solidFill>
                  <a:srgbClr val="00589C"/>
                </a:solidFill>
                <a:latin typeface="Source Sans Pro" panose="020B0503030403020204" pitchFamily="34" charset="0"/>
              </a:rPr>
              <a:t>Two oscillators (50 MHz and 1.3 GHz), many pulse schemes, high average power (up to ~40 Watt) at 515 nm output</a:t>
            </a:r>
            <a:endParaRPr lang="en-GB" sz="1867" dirty="0">
              <a:solidFill>
                <a:srgbClr val="00589C"/>
              </a:solidFill>
              <a:latin typeface="Source Sans Pro" panose="020B0503030403020204" pitchFamily="34" charset="0"/>
            </a:endParaRP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531D94EF-8360-9336-BD2F-1EC569D54F34}"/>
              </a:ext>
            </a:extLst>
          </p:cNvPr>
          <p:cNvGrpSpPr/>
          <p:nvPr/>
        </p:nvGrpSpPr>
        <p:grpSpPr>
          <a:xfrm>
            <a:off x="5841813" y="1264363"/>
            <a:ext cx="6000000" cy="5244378"/>
            <a:chOff x="238625" y="1084792"/>
            <a:chExt cx="4500000" cy="3933284"/>
          </a:xfrm>
        </p:grpSpPr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DA85C0FD-3D8F-CC21-5C4E-9DF774163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625" y="1084792"/>
              <a:ext cx="4500000" cy="3375000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ffectLst/>
          </p:spPr>
        </p:pic>
        <p:sp>
          <p:nvSpPr>
            <p:cNvPr id="23" name="Untertitel 2">
              <a:extLst>
                <a:ext uri="{FF2B5EF4-FFF2-40B4-BE49-F238E27FC236}">
                  <a16:creationId xmlns:a16="http://schemas.microsoft.com/office/drawing/2014/main" id="{87A990F1-50F5-D348-5C0C-2C7D6CBEB0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4398" y="1373451"/>
              <a:ext cx="1609215" cy="847718"/>
            </a:xfrm>
            <a:prstGeom prst="rect">
              <a:avLst/>
            </a:prstGeom>
            <a:solidFill>
              <a:schemeClr val="bg1">
                <a:lumMod val="75000"/>
                <a:alpha val="30000"/>
              </a:schemeClr>
            </a:solidFill>
            <a:ln>
              <a:noFill/>
            </a:ln>
          </p:spPr>
          <p:txBody>
            <a:bodyPr wrap="square" lIns="72000" tIns="72000" rIns="72000" bIns="72000">
              <a:spAutoFit/>
            </a:bodyPr>
            <a:lstStyle>
              <a:lvl1pPr eaLnBrk="0" hangingPunct="0">
                <a:defRPr sz="1600" b="1">
                  <a:solidFill>
                    <a:srgbClr val="00589C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 b="1">
                  <a:solidFill>
                    <a:srgbClr val="00589C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 b="1">
                  <a:solidFill>
                    <a:srgbClr val="00589C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 b="1">
                  <a:solidFill>
                    <a:srgbClr val="00589C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 b="1">
                  <a:solidFill>
                    <a:srgbClr val="00589C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589C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589C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589C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589C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de-DE" altLang="de-DE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Sans Pro"/>
                  <a:cs typeface="Calibri" panose="020F0502020204030204" pitchFamily="34" charset="0"/>
                </a:rPr>
                <a:t>last </a:t>
              </a:r>
              <a:r>
                <a:rPr lang="de-DE" altLang="de-DE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Sans Pro"/>
                  <a:cs typeface="Calibri" panose="020F0502020204030204" pitchFamily="34" charset="0"/>
                </a:rPr>
                <a:t>section</a:t>
              </a:r>
              <a:r>
                <a:rPr lang="de-DE" altLang="de-DE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Sans Pro"/>
                  <a:cs typeface="Calibri" panose="020F0502020204030204" pitchFamily="34" charset="0"/>
                </a:rPr>
                <a:t> </a:t>
              </a:r>
              <a:r>
                <a:rPr lang="de-DE" altLang="de-DE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Sans Pro"/>
                  <a:cs typeface="Calibri" panose="020F0502020204030204" pitchFamily="34" charset="0"/>
                </a:rPr>
                <a:t>of</a:t>
              </a:r>
              <a:r>
                <a:rPr lang="de-DE" altLang="de-DE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Sans Pro"/>
                  <a:cs typeface="Calibri" panose="020F0502020204030204" pitchFamily="34" charset="0"/>
                </a:rPr>
                <a:t> 20 m </a:t>
              </a:r>
              <a:r>
                <a:rPr lang="de-DE" altLang="de-DE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Sans Pro"/>
                  <a:cs typeface="Calibri" panose="020F0502020204030204" pitchFamily="34" charset="0"/>
                </a:rPr>
                <a:t>long</a:t>
              </a:r>
              <a:r>
                <a:rPr lang="de-DE" altLang="de-DE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Sans Pro"/>
                  <a:cs typeface="Calibri" panose="020F0502020204030204" pitchFamily="34" charset="0"/>
                </a:rPr>
                <a:t> </a:t>
              </a:r>
              <a:r>
                <a:rPr lang="de-DE" altLang="de-DE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Sans Pro"/>
                  <a:cs typeface="Calibri" panose="020F0502020204030204" pitchFamily="34" charset="0"/>
                </a:rPr>
                <a:t>vacuum</a:t>
              </a:r>
              <a:r>
                <a:rPr lang="de-DE" altLang="de-DE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Sans Pro"/>
                  <a:cs typeface="Calibri" panose="020F0502020204030204" pitchFamily="34" charset="0"/>
                </a:rPr>
                <a:t> </a:t>
              </a:r>
              <a:r>
                <a:rPr lang="de-DE" altLang="de-DE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Sans Pro"/>
                  <a:cs typeface="Calibri" panose="020F0502020204030204" pitchFamily="34" charset="0"/>
                </a:rPr>
                <a:t>pipeline</a:t>
              </a:r>
              <a:r>
                <a:rPr lang="de-DE" altLang="de-DE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Sans Pro"/>
                  <a:cs typeface="Calibri" panose="020F0502020204030204" pitchFamily="34" charset="0"/>
                </a:rPr>
                <a:t> </a:t>
              </a:r>
              <a:r>
                <a:rPr lang="de-DE" altLang="de-DE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Sans Pro"/>
                  <a:cs typeface="Calibri" panose="020F0502020204030204" pitchFamily="34" charset="0"/>
                </a:rPr>
                <a:t>for</a:t>
              </a:r>
              <a:r>
                <a:rPr lang="de-DE" altLang="de-DE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Sans Pro"/>
                  <a:cs typeface="Calibri" panose="020F0502020204030204" pitchFamily="34" charset="0"/>
                </a:rPr>
                <a:t> </a:t>
              </a:r>
              <a:r>
                <a:rPr lang="de-DE" altLang="de-DE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Sans Pro"/>
                  <a:cs typeface="Calibri" panose="020F0502020204030204" pitchFamily="34" charset="0"/>
                </a:rPr>
                <a:t>laser</a:t>
              </a:r>
              <a:r>
                <a:rPr lang="de-DE" altLang="de-DE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Sans Pro"/>
                  <a:cs typeface="Calibri" panose="020F0502020204030204" pitchFamily="34" charset="0"/>
                </a:rPr>
                <a:t> beam </a:t>
              </a:r>
              <a:r>
                <a:rPr lang="de-DE" altLang="de-DE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Sans Pro"/>
                  <a:cs typeface="Calibri" panose="020F0502020204030204" pitchFamily="34" charset="0"/>
                </a:rPr>
                <a:t>transport</a:t>
              </a:r>
              <a:r>
                <a:rPr lang="de-DE" altLang="de-DE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Sans Pro"/>
                  <a:cs typeface="Calibri" panose="020F0502020204030204" pitchFamily="34" charset="0"/>
                </a:rPr>
                <a:t> </a:t>
              </a:r>
            </a:p>
          </p:txBody>
        </p:sp>
        <p:cxnSp>
          <p:nvCxnSpPr>
            <p:cNvPr id="24" name="Gerade Verbindung 21">
              <a:extLst>
                <a:ext uri="{FF2B5EF4-FFF2-40B4-BE49-F238E27FC236}">
                  <a16:creationId xmlns:a16="http://schemas.microsoft.com/office/drawing/2014/main" id="{43D5AF28-03D6-9AB9-1D8E-52E5FB511492}"/>
                </a:ext>
              </a:extLst>
            </p:cNvPr>
            <p:cNvCxnSpPr/>
            <p:nvPr/>
          </p:nvCxnSpPr>
          <p:spPr bwMode="auto">
            <a:xfrm flipH="1" flipV="1">
              <a:off x="1278562" y="1740396"/>
              <a:ext cx="505836" cy="0"/>
            </a:xfrm>
            <a:prstGeom prst="line">
              <a:avLst/>
            </a:prstGeom>
            <a:noFill/>
            <a:ln w="190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grpSp>
          <p:nvGrpSpPr>
            <p:cNvPr id="27" name="Gruppieren 26">
              <a:extLst>
                <a:ext uri="{FF2B5EF4-FFF2-40B4-BE49-F238E27FC236}">
                  <a16:creationId xmlns:a16="http://schemas.microsoft.com/office/drawing/2014/main" id="{C99E2EA0-9615-D6F2-48E5-DFC3A91CA6E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86322" y="3938991"/>
              <a:ext cx="1440000" cy="1060594"/>
              <a:chOff x="2853104" y="818830"/>
              <a:chExt cx="3348000" cy="2465890"/>
            </a:xfrm>
          </p:grpSpPr>
          <p:sp>
            <p:nvSpPr>
              <p:cNvPr id="28" name="Rechteck 27">
                <a:extLst>
                  <a:ext uri="{FF2B5EF4-FFF2-40B4-BE49-F238E27FC236}">
                    <a16:creationId xmlns:a16="http://schemas.microsoft.com/office/drawing/2014/main" id="{2B8936D0-533E-484D-0120-1A0FE3320ED4}"/>
                  </a:ext>
                </a:extLst>
              </p:cNvPr>
              <p:cNvSpPr/>
              <p:nvPr/>
            </p:nvSpPr>
            <p:spPr>
              <a:xfrm>
                <a:off x="2853104" y="818830"/>
                <a:ext cx="3348000" cy="2160000"/>
              </a:xfrm>
              <a:prstGeom prst="rect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400"/>
              </a:p>
            </p:txBody>
          </p:sp>
          <p:pic>
            <p:nvPicPr>
              <p:cNvPr id="29" name="Grafik 28">
                <a:extLst>
                  <a:ext uri="{FF2B5EF4-FFF2-40B4-BE49-F238E27FC236}">
                    <a16:creationId xmlns:a16="http://schemas.microsoft.com/office/drawing/2014/main" id="{519F3885-078E-2E29-019B-7F9F92A1EE34}"/>
                  </a:ext>
                </a:extLst>
              </p:cNvPr>
              <p:cNvPicPr/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4976"/>
              <a:stretch/>
            </p:blipFill>
            <p:spPr bwMode="auto">
              <a:xfrm>
                <a:off x="2909441" y="1221605"/>
                <a:ext cx="3235326" cy="2063115"/>
              </a:xfrm>
              <a:prstGeom prst="rect">
                <a:avLst/>
              </a:prstGeom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sp>
          <p:nvSpPr>
            <p:cNvPr id="14" name="Untertitel 2"/>
            <p:cNvSpPr>
              <a:spLocks/>
            </p:cNvSpPr>
            <p:nvPr/>
          </p:nvSpPr>
          <p:spPr bwMode="auto">
            <a:xfrm>
              <a:off x="1750023" y="2878457"/>
              <a:ext cx="852067" cy="438581"/>
            </a:xfrm>
            <a:prstGeom prst="rect">
              <a:avLst/>
            </a:prstGeom>
            <a:solidFill>
              <a:schemeClr val="bg1">
                <a:lumMod val="75000"/>
                <a:alpha val="30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de-DE" altLang="de-DE" sz="16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Sans Pro"/>
                  <a:cs typeface="Calibri" panose="020F0502020204030204" pitchFamily="34" charset="0"/>
                </a:rPr>
                <a:t>laser</a:t>
              </a:r>
              <a:r>
                <a:rPr lang="de-DE" altLang="de-DE" sz="1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Sans Pro"/>
                  <a:cs typeface="Calibri" panose="020F0502020204030204" pitchFamily="34" charset="0"/>
                </a:rPr>
                <a:t> </a:t>
              </a:r>
              <a:r>
                <a:rPr lang="de-DE" altLang="de-DE" sz="16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Sans Pro"/>
                  <a:cs typeface="Calibri" panose="020F0502020204030204" pitchFamily="34" charset="0"/>
                </a:rPr>
                <a:t>window</a:t>
              </a:r>
              <a:endParaRPr lang="de-DE" altLang="de-DE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/>
                <a:cs typeface="Calibri" panose="020F0502020204030204" pitchFamily="34" charset="0"/>
              </a:endParaRPr>
            </a:p>
          </p:txBody>
        </p:sp>
        <p:cxnSp>
          <p:nvCxnSpPr>
            <p:cNvPr id="15" name="Gerade Verbindung 14"/>
            <p:cNvCxnSpPr/>
            <p:nvPr/>
          </p:nvCxnSpPr>
          <p:spPr bwMode="auto">
            <a:xfrm flipH="1">
              <a:off x="1363890" y="3044457"/>
              <a:ext cx="386133" cy="0"/>
            </a:xfrm>
            <a:prstGeom prst="line">
              <a:avLst/>
            </a:prstGeom>
            <a:noFill/>
            <a:ln w="190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6" name="Gerade Verbindung 21">
              <a:extLst>
                <a:ext uri="{FF2B5EF4-FFF2-40B4-BE49-F238E27FC236}">
                  <a16:creationId xmlns:a16="http://schemas.microsoft.com/office/drawing/2014/main" id="{43D5AF28-03D6-9AB9-1D8E-52E5FB511492}"/>
                </a:ext>
              </a:extLst>
            </p:cNvPr>
            <p:cNvCxnSpPr/>
            <p:nvPr/>
          </p:nvCxnSpPr>
          <p:spPr bwMode="auto">
            <a:xfrm flipH="1" flipV="1">
              <a:off x="1328468" y="3432838"/>
              <a:ext cx="592898" cy="506153"/>
            </a:xfrm>
            <a:prstGeom prst="line">
              <a:avLst/>
            </a:prstGeom>
            <a:noFill/>
            <a:ln w="190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32" name="Untertitel 2"/>
            <p:cNvSpPr>
              <a:spLocks/>
            </p:cNvSpPr>
            <p:nvPr/>
          </p:nvSpPr>
          <p:spPr bwMode="auto">
            <a:xfrm>
              <a:off x="1583077" y="4641146"/>
              <a:ext cx="1294030" cy="3769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de-DE" altLang="de-DE" sz="1333" b="1" dirty="0" err="1">
                  <a:solidFill>
                    <a:srgbClr val="FFFF0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laser</a:t>
              </a:r>
              <a:r>
                <a:rPr lang="de-DE" altLang="de-DE" sz="1333" b="1" dirty="0">
                  <a:solidFill>
                    <a:srgbClr val="FFFF0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 </a:t>
              </a:r>
              <a:r>
                <a:rPr lang="de-DE" altLang="de-DE" sz="1333" b="1" dirty="0" err="1">
                  <a:solidFill>
                    <a:srgbClr val="FFFF0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spot</a:t>
              </a:r>
              <a:r>
                <a:rPr lang="de-DE" altLang="de-DE" sz="1333" b="1" dirty="0">
                  <a:solidFill>
                    <a:srgbClr val="FFFF0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 in </a:t>
              </a:r>
              <a:r>
                <a:rPr lang="de-DE" altLang="de-DE" sz="1333" b="1" dirty="0" err="1">
                  <a:solidFill>
                    <a:srgbClr val="FFFF0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accelerator</a:t>
              </a:r>
              <a:r>
                <a:rPr lang="de-DE" altLang="de-DE" sz="1333" b="1" dirty="0">
                  <a:solidFill>
                    <a:srgbClr val="FFFF0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 hall</a:t>
              </a:r>
            </a:p>
          </p:txBody>
        </p:sp>
        <p:sp>
          <p:nvSpPr>
            <p:cNvPr id="33" name="Untertitel 2"/>
            <p:cNvSpPr>
              <a:spLocks/>
            </p:cNvSpPr>
            <p:nvPr/>
          </p:nvSpPr>
          <p:spPr bwMode="auto">
            <a:xfrm>
              <a:off x="3190688" y="2604629"/>
              <a:ext cx="1439149" cy="438581"/>
            </a:xfrm>
            <a:prstGeom prst="rect">
              <a:avLst/>
            </a:prstGeom>
            <a:solidFill>
              <a:schemeClr val="bg1">
                <a:lumMod val="75000"/>
                <a:alpha val="30000"/>
              </a:schemeClr>
            </a:solidFill>
            <a:ln>
              <a:noFill/>
            </a:ln>
          </p:spPr>
          <p:txBody>
            <a:bodyPr wrap="square" lIns="72000" rIns="72000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de-DE" altLang="de-DE" sz="16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Sans Pro"/>
                  <a:cs typeface="Calibri" panose="020F0502020204030204" pitchFamily="34" charset="0"/>
                </a:rPr>
                <a:t>photoinjector</a:t>
              </a:r>
              <a:r>
                <a:rPr lang="de-DE" altLang="de-DE" sz="1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Sans Pro"/>
                  <a:cs typeface="Calibri" panose="020F0502020204030204" pitchFamily="34" charset="0"/>
                </a:rPr>
                <a:t> </a:t>
              </a:r>
              <a:r>
                <a:rPr lang="de-DE" altLang="de-DE" sz="16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Sans Pro"/>
                  <a:cs typeface="Calibri" panose="020F0502020204030204" pitchFamily="34" charset="0"/>
                </a:rPr>
                <a:t>module</a:t>
              </a:r>
              <a:endParaRPr lang="de-DE" altLang="de-DE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/>
                <a:cs typeface="Calibri" panose="020F0502020204030204" pitchFamily="34" charset="0"/>
              </a:endParaRPr>
            </a:p>
          </p:txBody>
        </p:sp>
      </p:grpSp>
      <p:pic>
        <p:nvPicPr>
          <p:cNvPr id="10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689" y="1264363"/>
            <a:ext cx="3384743" cy="254192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BE680D83-FB8F-F27E-1222-93078B77FFE9}"/>
              </a:ext>
            </a:extLst>
          </p:cNvPr>
          <p:cNvGrpSpPr/>
          <p:nvPr/>
        </p:nvGrpSpPr>
        <p:grpSpPr>
          <a:xfrm>
            <a:off x="246916" y="4074431"/>
            <a:ext cx="5280000" cy="2451643"/>
            <a:chOff x="3533313" y="4734902"/>
            <a:chExt cx="3960000" cy="1838732"/>
          </a:xfrm>
        </p:grpSpPr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AE68AFE4-79DC-76A8-096A-49F1BCA83400}"/>
                </a:ext>
              </a:extLst>
            </p:cNvPr>
            <p:cNvGrpSpPr/>
            <p:nvPr/>
          </p:nvGrpSpPr>
          <p:grpSpPr>
            <a:xfrm>
              <a:off x="3533313" y="5003388"/>
              <a:ext cx="3960000" cy="1570246"/>
              <a:chOff x="4537680" y="2918500"/>
              <a:chExt cx="3960000" cy="1570246"/>
            </a:xfrm>
          </p:grpSpPr>
          <p:pic>
            <p:nvPicPr>
              <p:cNvPr id="96" name="Grafik 95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30000" contrast="-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77" b="3512"/>
              <a:stretch/>
            </p:blipFill>
            <p:spPr>
              <a:xfrm>
                <a:off x="4537680" y="2918500"/>
                <a:ext cx="3960000" cy="1570246"/>
              </a:xfrm>
              <a:prstGeom prst="rect">
                <a:avLst/>
              </a:prstGeom>
              <a:noFill/>
              <a:ln w="9525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</p:pic>
          <p:cxnSp>
            <p:nvCxnSpPr>
              <p:cNvPr id="97" name="Straight Arrow Connector 78"/>
              <p:cNvCxnSpPr>
                <a:cxnSpLocks/>
              </p:cNvCxnSpPr>
              <p:nvPr/>
            </p:nvCxnSpPr>
            <p:spPr>
              <a:xfrm>
                <a:off x="6629400" y="3938991"/>
                <a:ext cx="1682455" cy="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Arrow Connector 78"/>
              <p:cNvCxnSpPr>
                <a:cxnSpLocks/>
              </p:cNvCxnSpPr>
              <p:nvPr/>
            </p:nvCxnSpPr>
            <p:spPr>
              <a:xfrm flipH="1" flipV="1">
                <a:off x="6712116" y="3959827"/>
                <a:ext cx="1303294" cy="273542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Arrow Connector 78"/>
              <p:cNvCxnSpPr>
                <a:cxnSpLocks/>
              </p:cNvCxnSpPr>
              <p:nvPr/>
            </p:nvCxnSpPr>
            <p:spPr>
              <a:xfrm>
                <a:off x="7108389" y="4239811"/>
                <a:ext cx="965637" cy="5485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7" name="Untertitel 2"/>
            <p:cNvSpPr>
              <a:spLocks/>
            </p:cNvSpPr>
            <p:nvPr/>
          </p:nvSpPr>
          <p:spPr bwMode="auto">
            <a:xfrm>
              <a:off x="3543992" y="4734902"/>
              <a:ext cx="1496231" cy="475515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de-DE" altLang="de-DE" sz="1600" b="1" dirty="0" err="1">
                  <a:solidFill>
                    <a:srgbClr val="FFFF00"/>
                  </a:solidFill>
                  <a:latin typeface="Source Sans Pro"/>
                  <a:cs typeface="Calibri" panose="020F0502020204030204" pitchFamily="34" charset="0"/>
                </a:rPr>
                <a:t>Water</a:t>
              </a:r>
              <a:r>
                <a:rPr lang="de-DE" altLang="de-DE" sz="1600" b="1" dirty="0">
                  <a:solidFill>
                    <a:srgbClr val="FFFF00"/>
                  </a:solidFill>
                  <a:latin typeface="Source Sans Pro"/>
                  <a:cs typeface="Calibri" panose="020F0502020204030204" pitchFamily="34" charset="0"/>
                </a:rPr>
                <a:t> </a:t>
              </a:r>
              <a:r>
                <a:rPr lang="de-DE" altLang="de-DE" sz="1600" b="1" dirty="0" err="1">
                  <a:solidFill>
                    <a:srgbClr val="FFFF00"/>
                  </a:solidFill>
                  <a:latin typeface="Source Sans Pro"/>
                  <a:cs typeface="Calibri" panose="020F0502020204030204" pitchFamily="34" charset="0"/>
                </a:rPr>
                <a:t>cooled</a:t>
              </a:r>
              <a:r>
                <a:rPr lang="de-DE" altLang="de-DE" sz="1600" b="1" dirty="0">
                  <a:solidFill>
                    <a:srgbClr val="FFFF00"/>
                  </a:solidFill>
                  <a:latin typeface="Source Sans Pro"/>
                  <a:cs typeface="Calibri" panose="020F0502020204030204" pitchFamily="34" charset="0"/>
                </a:rPr>
                <a:t> </a:t>
              </a:r>
              <a:r>
                <a:rPr lang="de-DE" altLang="de-DE" sz="1600" b="1" err="1">
                  <a:solidFill>
                    <a:srgbClr val="FFFF00"/>
                  </a:solidFill>
                  <a:latin typeface="Source Sans Pro"/>
                  <a:cs typeface="Calibri" panose="020F0502020204030204" pitchFamily="34" charset="0"/>
                </a:rPr>
                <a:t>fiber</a:t>
              </a:r>
              <a:r>
                <a:rPr lang="de-DE" altLang="de-DE" sz="1600" b="1">
                  <a:solidFill>
                    <a:srgbClr val="FFFF00"/>
                  </a:solidFill>
                  <a:latin typeface="Source Sans Pro"/>
                  <a:cs typeface="Calibri" panose="020F0502020204030204" pitchFamily="34" charset="0"/>
                </a:rPr>
                <a:t> </a:t>
              </a:r>
            </a:p>
            <a:p>
              <a:pPr algn="ctr">
                <a:spcBef>
                  <a:spcPct val="20000"/>
                </a:spcBef>
              </a:pPr>
              <a:r>
                <a:rPr lang="de-DE" altLang="de-DE" sz="1600" b="1">
                  <a:solidFill>
                    <a:srgbClr val="FFFF00"/>
                  </a:solidFill>
                  <a:latin typeface="Source Sans Pro"/>
                  <a:cs typeface="Calibri" panose="020F0502020204030204" pitchFamily="34" charset="0"/>
                </a:rPr>
                <a:t>power </a:t>
              </a:r>
              <a:r>
                <a:rPr lang="de-DE" altLang="de-DE" sz="1600" b="1" dirty="0" err="1">
                  <a:solidFill>
                    <a:srgbClr val="FFFF00"/>
                  </a:solidFill>
                  <a:latin typeface="Source Sans Pro"/>
                  <a:cs typeface="Calibri" panose="020F0502020204030204" pitchFamily="34" charset="0"/>
                </a:rPr>
                <a:t>amplifier</a:t>
              </a:r>
              <a:r>
                <a:rPr lang="de-DE" altLang="de-DE" sz="1600" b="1" dirty="0">
                  <a:solidFill>
                    <a:srgbClr val="FFFF00"/>
                  </a:solidFill>
                  <a:latin typeface="Source Sans Pro"/>
                  <a:cs typeface="Calibri" panose="020F0502020204030204" pitchFamily="34" charset="0"/>
                </a:rPr>
                <a:t>:</a:t>
              </a:r>
            </a:p>
          </p:txBody>
        </p:sp>
      </p:grpSp>
      <p:sp>
        <p:nvSpPr>
          <p:cNvPr id="31" name="Textfeld 30">
            <a:extLst>
              <a:ext uri="{FF2B5EF4-FFF2-40B4-BE49-F238E27FC236}">
                <a16:creationId xmlns:a16="http://schemas.microsoft.com/office/drawing/2014/main" id="{5E034A3E-C934-A7A2-CA3F-193E49F1ED3A}"/>
              </a:ext>
            </a:extLst>
          </p:cNvPr>
          <p:cNvSpPr txBox="1"/>
          <p:nvPr/>
        </p:nvSpPr>
        <p:spPr>
          <a:xfrm>
            <a:off x="570321" y="1283183"/>
            <a:ext cx="1312367" cy="103335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square" lIns="24000" tIns="24000" rIns="24000" bIns="24000">
            <a:spAutoFit/>
          </a:bodyPr>
          <a:lstStyle>
            <a:defPPr>
              <a:defRPr lang="de-DE"/>
            </a:defPPr>
            <a:lvl1pPr>
              <a:spcBef>
                <a:spcPct val="20000"/>
              </a:spcBef>
              <a:defRPr sz="1200" b="1">
                <a:solidFill>
                  <a:srgbClr val="1F497D"/>
                </a:solidFill>
                <a:latin typeface="Source Sans Pro"/>
                <a:cs typeface="Calibri" panose="020F0502020204030204" pitchFamily="34" charset="0"/>
              </a:defRPr>
            </a:lvl1pPr>
          </a:lstStyle>
          <a:p>
            <a:r>
              <a:rPr lang="en-US" sz="1600">
                <a:solidFill>
                  <a:srgbClr val="FFFF00"/>
                </a:solidFill>
              </a:rPr>
              <a:t>mode-locked (NIR)</a:t>
            </a:r>
            <a:br>
              <a:rPr lang="en-US" sz="1600" dirty="0">
                <a:solidFill>
                  <a:srgbClr val="FFFF00"/>
                </a:solidFill>
              </a:rPr>
            </a:br>
            <a:r>
              <a:rPr lang="en-US" sz="1600" dirty="0">
                <a:solidFill>
                  <a:srgbClr val="FFFF00"/>
                </a:solidFill>
              </a:rPr>
              <a:t>1.3 </a:t>
            </a:r>
            <a:r>
              <a:rPr lang="en-US" sz="1600">
                <a:solidFill>
                  <a:srgbClr val="FFFF00"/>
                </a:solidFill>
              </a:rPr>
              <a:t>GHz oscillator</a:t>
            </a:r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44F4FE42-EC2F-AFDB-651A-7500AF9CDB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5238" y="2942661"/>
            <a:ext cx="1215457" cy="81947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9451F4EA-A40A-C089-7BAA-2FD7351A92E9}"/>
              </a:ext>
            </a:extLst>
          </p:cNvPr>
          <p:cNvSpPr txBox="1"/>
          <p:nvPr/>
        </p:nvSpPr>
        <p:spPr>
          <a:xfrm>
            <a:off x="10198452" y="6305935"/>
            <a:ext cx="1686680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33">
                <a:latin typeface="Source Sans Pro" panose="020B0503030403020204" pitchFamily="34" charset="0"/>
                <a:ea typeface="Source Sans Pro" panose="020B0503030403020204" pitchFamily="34" charset="0"/>
              </a:rPr>
              <a:t>G. Klemz, I. Will, et al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ABBFA79-502D-B443-6FF2-3CF6E0010907}"/>
              </a:ext>
            </a:extLst>
          </p:cNvPr>
          <p:cNvSpPr txBox="1"/>
          <p:nvPr/>
        </p:nvSpPr>
        <p:spPr>
          <a:xfrm>
            <a:off x="3819825" y="1525073"/>
            <a:ext cx="3499932" cy="341632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Bunch spacing and current options: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50 MHz Laser: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en-US" dirty="0">
                <a:solidFill>
                  <a:schemeClr val="bg1"/>
                </a:solidFill>
              </a:rPr>
              <a:t>1-100 Hz macro-pulse: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en-US" dirty="0" err="1">
                <a:solidFill>
                  <a:schemeClr val="bg1"/>
                </a:solidFill>
                <a:sym typeface="Wingdings" panose="05000000000000000000" pitchFamily="2" charset="2"/>
              </a:rPr>
              <a:t>I</a:t>
            </a:r>
            <a:r>
              <a:rPr lang="en-US" baseline="-25000" dirty="0" err="1">
                <a:solidFill>
                  <a:schemeClr val="bg1"/>
                </a:solidFill>
                <a:sym typeface="Wingdings" panose="05000000000000000000" pitchFamily="2" charset="2"/>
              </a:rPr>
              <a:t>avg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 = 77 </a:t>
            </a:r>
            <a:r>
              <a:rPr lang="en-US" dirty="0" err="1">
                <a:solidFill>
                  <a:schemeClr val="bg1"/>
                </a:solidFill>
                <a:sym typeface="Wingdings" panose="05000000000000000000" pitchFamily="2" charset="2"/>
              </a:rPr>
              <a:t>pA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 – 7.7 µA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CW 3.8 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1.3 GHz Laser: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1 Hz – 1 kHz macro-pulse:</a:t>
            </a:r>
            <a:b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</a:b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en-US" dirty="0" err="1">
                <a:solidFill>
                  <a:schemeClr val="bg1"/>
                </a:solidFill>
                <a:sym typeface="Wingdings" panose="05000000000000000000" pitchFamily="2" charset="2"/>
              </a:rPr>
              <a:t>Iavg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 = 77 </a:t>
            </a:r>
            <a:r>
              <a:rPr lang="en-US" dirty="0" err="1">
                <a:solidFill>
                  <a:schemeClr val="bg1"/>
                </a:solidFill>
                <a:sym typeface="Wingdings" panose="05000000000000000000" pitchFamily="2" charset="2"/>
              </a:rPr>
              <a:t>pA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 – 20 µA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CW 100 mA</a:t>
            </a:r>
          </a:p>
          <a:p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All this with 77 </a:t>
            </a:r>
            <a:r>
              <a:rPr lang="en-US" dirty="0" err="1">
                <a:solidFill>
                  <a:schemeClr val="bg1"/>
                </a:solidFill>
                <a:sym typeface="Wingdings" panose="05000000000000000000" pitchFamily="2" charset="2"/>
              </a:rPr>
              <a:t>pC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 bunch charge,</a:t>
            </a:r>
            <a:b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</a:b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laser power set up for QE of 1 %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79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72343" y="-111146"/>
            <a:ext cx="11036300" cy="1476375"/>
          </a:xfrm>
        </p:spPr>
        <p:txBody>
          <a:bodyPr>
            <a:normAutofit/>
          </a:bodyPr>
          <a:lstStyle/>
          <a:p>
            <a:r>
              <a:rPr lang="en-US" dirty="0"/>
              <a:t>RF and cryogenics installation status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369A207-384F-4A64-95E3-679C8A99ED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Achievements</a:t>
            </a:r>
            <a:endParaRPr lang="de-DE" dirty="0"/>
          </a:p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fld id="{89A981A0-9306-4CE0-9644-D793B703208C}" type="slidenum">
              <a:rPr lang="de-DE" smtClean="0">
                <a:solidFill>
                  <a:schemeClr val="bg1"/>
                </a:solidFill>
              </a:rPr>
              <a:pPr>
                <a:defRPr/>
              </a:pPr>
              <a:t>13</a:t>
            </a:fld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7" name="Bild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47762" y="1493113"/>
            <a:ext cx="3362331" cy="2241552"/>
          </a:xfrm>
          <a:prstGeom prst="roundRect">
            <a:avLst>
              <a:gd name="adj" fmla="val 1023"/>
            </a:avLst>
          </a:prstGeom>
        </p:spPr>
      </p:pic>
      <p:pic>
        <p:nvPicPr>
          <p:cNvPr id="8" name="Bild 10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1638" y="932725"/>
            <a:ext cx="5043495" cy="3362329"/>
          </a:xfrm>
          <a:prstGeom prst="roundRect">
            <a:avLst>
              <a:gd name="adj" fmla="val 0"/>
            </a:avLst>
          </a:prstGeom>
        </p:spPr>
      </p:pic>
      <p:sp>
        <p:nvSpPr>
          <p:cNvPr id="9" name="Textfeld 8"/>
          <p:cNvSpPr txBox="1"/>
          <p:nvPr/>
        </p:nvSpPr>
        <p:spPr>
          <a:xfrm>
            <a:off x="143339" y="1028733"/>
            <a:ext cx="2370714" cy="7696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/>
            <a:r>
              <a:rPr lang="de-DE" sz="1467" dirty="0">
                <a:solidFill>
                  <a:prstClr val="white"/>
                </a:solidFill>
                <a:cs typeface="Century Gothic"/>
              </a:rPr>
              <a:t>1.3 GHz CW 270 kW Klystron</a:t>
            </a:r>
            <a:br>
              <a:rPr lang="de-DE" sz="1467" dirty="0">
                <a:solidFill>
                  <a:prstClr val="white"/>
                </a:solidFill>
                <a:cs typeface="Century Gothic"/>
              </a:rPr>
            </a:br>
            <a:r>
              <a:rPr lang="de-DE" sz="1467" dirty="0">
                <a:cs typeface="Century Gothic"/>
              </a:rPr>
              <a:t>Seco</a:t>
            </a:r>
            <a:r>
              <a:rPr lang="de-DE" sz="1467" dirty="0">
                <a:solidFill>
                  <a:prstClr val="white"/>
                </a:solidFill>
                <a:cs typeface="Century Gothic"/>
              </a:rPr>
              <a:t>nd </a:t>
            </a:r>
            <a:r>
              <a:rPr lang="de-DE" sz="1467" dirty="0" err="1">
                <a:solidFill>
                  <a:prstClr val="white"/>
                </a:solidFill>
                <a:cs typeface="Century Gothic"/>
              </a:rPr>
              <a:t>test</a:t>
            </a:r>
            <a:r>
              <a:rPr lang="de-DE" sz="1467" dirty="0">
                <a:solidFill>
                  <a:prstClr val="white"/>
                </a:solidFill>
                <a:cs typeface="Century Gothic"/>
              </a:rPr>
              <a:t> in </a:t>
            </a:r>
            <a:r>
              <a:rPr lang="de-DE" sz="1467" dirty="0" err="1">
                <a:solidFill>
                  <a:prstClr val="white"/>
                </a:solidFill>
                <a:cs typeface="Century Gothic"/>
              </a:rPr>
              <a:t>dummy</a:t>
            </a:r>
            <a:r>
              <a:rPr lang="de-DE" sz="1467" dirty="0">
                <a:solidFill>
                  <a:prstClr val="white"/>
                </a:solidFill>
                <a:cs typeface="Century Gothic"/>
              </a:rPr>
              <a:t> </a:t>
            </a:r>
            <a:br>
              <a:rPr lang="de-DE" sz="1467" dirty="0">
                <a:solidFill>
                  <a:prstClr val="white"/>
                </a:solidFill>
                <a:cs typeface="Century Gothic"/>
              </a:rPr>
            </a:br>
            <a:r>
              <a:rPr lang="de-DE" sz="1467" dirty="0" err="1">
                <a:cs typeface="Century Gothic"/>
              </a:rPr>
              <a:t>load</a:t>
            </a:r>
            <a:endParaRPr lang="de-DE" sz="1467" dirty="0">
              <a:cs typeface="Century Gothic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813183" y="3900401"/>
            <a:ext cx="2096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/>
            <a:r>
              <a:rPr lang="de-DE" sz="1400" dirty="0">
                <a:solidFill>
                  <a:prstClr val="white"/>
                </a:solidFill>
                <a:cs typeface="Century Gothic"/>
              </a:rPr>
              <a:t>600 kW </a:t>
            </a:r>
            <a:r>
              <a:rPr lang="de-DE" sz="1400" dirty="0" err="1">
                <a:solidFill>
                  <a:prstClr val="white"/>
                </a:solidFill>
                <a:cs typeface="Century Gothic"/>
              </a:rPr>
              <a:t>FuG</a:t>
            </a:r>
            <a:r>
              <a:rPr lang="de-DE" sz="1400" dirty="0">
                <a:solidFill>
                  <a:prstClr val="white"/>
                </a:solidFill>
                <a:cs typeface="Century Gothic"/>
              </a:rPr>
              <a:t> power </a:t>
            </a:r>
            <a:r>
              <a:rPr lang="de-DE" sz="1400" dirty="0" err="1">
                <a:solidFill>
                  <a:prstClr val="white"/>
                </a:solidFill>
                <a:cs typeface="Century Gothic"/>
              </a:rPr>
              <a:t>supply</a:t>
            </a:r>
            <a:endParaRPr lang="de-DE" sz="1400" dirty="0">
              <a:solidFill>
                <a:prstClr val="white"/>
              </a:solidFill>
              <a:cs typeface="Century Gothic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39350" y="4356404"/>
            <a:ext cx="1577932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>
                <a:solidFill>
                  <a:schemeClr val="bg1"/>
                </a:solidFill>
              </a:rPr>
              <a:t>Made by CPI</a:t>
            </a:r>
            <a:endParaRPr lang="de-DE" sz="2133" dirty="0">
              <a:solidFill>
                <a:schemeClr val="bg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-38319" y="4295055"/>
            <a:ext cx="438927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indent="-38099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3 Klystrons in house, 1 tested in</a:t>
            </a:r>
            <a:br>
              <a:rPr lang="en-US" sz="2000" dirty="0"/>
            </a:br>
            <a:r>
              <a:rPr lang="en-US" sz="2000" dirty="0"/>
              <a:t>SLH and at </a:t>
            </a:r>
            <a:r>
              <a:rPr lang="en-US" sz="2000" dirty="0" err="1"/>
              <a:t>bERLinPro</a:t>
            </a:r>
            <a:r>
              <a:rPr lang="en-US" sz="2000" dirty="0"/>
              <a:t> up to 270kW,</a:t>
            </a:r>
            <a:br>
              <a:rPr lang="en-US" sz="2000" dirty="0"/>
            </a:br>
            <a:r>
              <a:rPr lang="en-US" sz="2000" dirty="0"/>
              <a:t>currently in use for coupler</a:t>
            </a:r>
            <a:br>
              <a:rPr lang="en-US" sz="2000" dirty="0"/>
            </a:br>
            <a:r>
              <a:rPr lang="en-US" sz="2000" dirty="0"/>
              <a:t>conditioning</a:t>
            </a:r>
          </a:p>
          <a:p>
            <a:pPr marL="380990" indent="-38099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2 Klystrons will power Booster,</a:t>
            </a:r>
            <a:br>
              <a:rPr lang="en-US" sz="2000" dirty="0"/>
            </a:br>
            <a:r>
              <a:rPr lang="en-US" sz="2000" dirty="0"/>
              <a:t>1 an high-power gun at some point</a:t>
            </a:r>
          </a:p>
          <a:p>
            <a:pPr marL="380990" indent="-38099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15 kW solid state amplifiers for </a:t>
            </a:r>
            <a:r>
              <a:rPr lang="en-US" sz="2000" dirty="0" err="1"/>
              <a:t>Linac</a:t>
            </a:r>
            <a:br>
              <a:rPr lang="en-US" sz="2000" dirty="0"/>
            </a:br>
            <a:r>
              <a:rPr lang="en-US" sz="2000" dirty="0" err="1"/>
              <a:t>Tcav</a:t>
            </a:r>
            <a:r>
              <a:rPr lang="en-US" sz="2000" dirty="0"/>
              <a:t> and 1</a:t>
            </a:r>
            <a:r>
              <a:rPr lang="en-US" sz="2000" baseline="30000" dirty="0"/>
              <a:t>st</a:t>
            </a:r>
            <a:r>
              <a:rPr lang="en-US" sz="2000" dirty="0"/>
              <a:t> Booster (zero-crossing)</a:t>
            </a:r>
            <a:endParaRPr lang="de-DE" sz="2000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985" y="4356404"/>
            <a:ext cx="3703340" cy="2468893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8741134" y="4491170"/>
            <a:ext cx="2073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N</a:t>
            </a:r>
            <a:r>
              <a:rPr lang="en-US" sz="2400" baseline="-25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 to cool L700</a:t>
            </a:r>
            <a:endParaRPr lang="de-DE" sz="2400" dirty="0">
              <a:solidFill>
                <a:schemeClr val="bg1"/>
              </a:solidFill>
            </a:endParaRP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291" y="4356404"/>
            <a:ext cx="2872555" cy="1915037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68816" y="1382731"/>
            <a:ext cx="3328369" cy="2496277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10585665" y="3373914"/>
            <a:ext cx="10293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Pics</a:t>
            </a:r>
          </a:p>
          <a:p>
            <a:r>
              <a:rPr lang="en-US" sz="1600" dirty="0"/>
              <a:t>courtesy</a:t>
            </a:r>
          </a:p>
          <a:p>
            <a:r>
              <a:rPr lang="en-US" sz="1600" dirty="0"/>
              <a:t>W. Anders</a:t>
            </a:r>
            <a:endParaRPr lang="de-DE" sz="16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012C47B-2D37-4956-BAB2-FFDE37A52A45}"/>
              </a:ext>
            </a:extLst>
          </p:cNvPr>
          <p:cNvSpPr txBox="1"/>
          <p:nvPr/>
        </p:nvSpPr>
        <p:spPr>
          <a:xfrm>
            <a:off x="4679858" y="6192131"/>
            <a:ext cx="2199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Booster+Gun</a:t>
            </a:r>
            <a:r>
              <a:rPr lang="en-US" dirty="0"/>
              <a:t> </a:t>
            </a:r>
            <a:r>
              <a:rPr lang="en-US" dirty="0" err="1"/>
              <a:t>coldbox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66404078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669CE1-61B8-43F6-8DDC-54138CC0E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21" y="-3347"/>
            <a:ext cx="11036300" cy="824307"/>
          </a:xfrm>
        </p:spPr>
        <p:txBody>
          <a:bodyPr/>
          <a:lstStyle/>
          <a:p>
            <a:r>
              <a:rPr lang="en-US" dirty="0"/>
              <a:t>Challenges for the </a:t>
            </a:r>
            <a:r>
              <a:rPr lang="en-US" dirty="0" err="1"/>
              <a:t>SRF+vacuum</a:t>
            </a:r>
            <a:r>
              <a:rPr lang="en-US" dirty="0"/>
              <a:t> systems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B7D8FBD-B966-4D39-A5B9-83053D78F1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SRF systems</a:t>
            </a:r>
            <a:endParaRPr lang="de-DE" dirty="0"/>
          </a:p>
        </p:txBody>
      </p: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B3FE9DDF-41A9-405D-B8DF-C3EC082842A7}"/>
              </a:ext>
            </a:extLst>
          </p:cNvPr>
          <p:cNvGrpSpPr/>
          <p:nvPr/>
        </p:nvGrpSpPr>
        <p:grpSpPr>
          <a:xfrm>
            <a:off x="37276" y="3973554"/>
            <a:ext cx="5323993" cy="2829066"/>
            <a:chOff x="81627" y="3924379"/>
            <a:chExt cx="5323993" cy="2829066"/>
          </a:xfrm>
          <a:solidFill>
            <a:schemeClr val="accent1">
              <a:alpha val="60000"/>
            </a:schemeClr>
          </a:solidFill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80701277-425C-48AB-ADC3-FE0DEE7D5655}"/>
                </a:ext>
              </a:extLst>
            </p:cNvPr>
            <p:cNvSpPr txBox="1"/>
            <p:nvPr/>
          </p:nvSpPr>
          <p:spPr>
            <a:xfrm>
              <a:off x="81627" y="3952678"/>
              <a:ext cx="5323993" cy="2800767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SRF Gun: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Low emittance </a:t>
              </a:r>
              <a:r>
                <a:rPr lang="en-US" sz="1600" dirty="0"/>
                <a:t>high brightness beam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Insertion of a </a:t>
              </a:r>
              <a:r>
                <a:rPr lang="en-US" sz="160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thermally isolated high QE</a:t>
              </a:r>
              <a:br>
                <a:rPr lang="en-US" sz="1600" dirty="0"/>
              </a:br>
              <a:r>
                <a:rPr lang="en-US" sz="160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Cs-K-Sn cathode </a:t>
              </a:r>
              <a:r>
                <a:rPr lang="en-US" sz="1600" dirty="0"/>
                <a:t>(particulate free)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Control of field emission to </a:t>
              </a:r>
              <a:r>
                <a:rPr lang="en-US" sz="160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avoid dark current </a:t>
              </a:r>
              <a:r>
                <a:rPr lang="en-US" sz="1600" dirty="0"/>
                <a:t>based</a:t>
              </a:r>
              <a:br>
                <a:rPr lang="en-US" sz="1600" dirty="0"/>
              </a:br>
              <a:r>
                <a:rPr lang="en-US" sz="1600" dirty="0"/>
                <a:t>losses and halo formation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High current, high beam power </a:t>
              </a:r>
              <a:r>
                <a:rPr lang="en-US" sz="1600" dirty="0"/>
                <a:t>operation (HOM, FPCs)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High emission RF field </a:t>
              </a:r>
              <a:r>
                <a:rPr lang="en-US" sz="1600" dirty="0">
                  <a:sym typeface="Wingdings" panose="05000000000000000000" pitchFamily="2" charset="2"/>
                </a:rPr>
                <a:t> beam dynamics optimized</a:t>
              </a:r>
              <a:br>
                <a:rPr lang="en-US" sz="1600" dirty="0">
                  <a:sym typeface="Wingdings" panose="05000000000000000000" pitchFamily="2" charset="2"/>
                </a:rPr>
              </a:br>
              <a:r>
                <a:rPr lang="en-US" sz="1600" dirty="0">
                  <a:sym typeface="Wingdings" panose="05000000000000000000" pitchFamily="2" charset="2"/>
                </a:rPr>
                <a:t>shape</a:t>
              </a:r>
              <a:r>
                <a:rPr lang="en-US" sz="1600" dirty="0"/>
                <a:t>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Avoid coupler kick-based emittance dilution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Synchronization Laser </a:t>
              </a:r>
              <a:r>
                <a:rPr lang="en-US" sz="1600" dirty="0">
                  <a:sym typeface="Wingdings" panose="05000000000000000000" pitchFamily="2" charset="2"/>
                </a:rPr>
                <a:t> RF, precise RF control</a:t>
              </a:r>
              <a:endParaRPr lang="de-DE" sz="1600" dirty="0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1CFC5816-2B74-40DF-BCDC-12AD01779C63}"/>
                </a:ext>
              </a:extLst>
            </p:cNvPr>
            <p:cNvSpPr txBox="1"/>
            <p:nvPr/>
          </p:nvSpPr>
          <p:spPr>
            <a:xfrm>
              <a:off x="1083221" y="3924379"/>
              <a:ext cx="178657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2.3 MeV, 100 mA</a:t>
              </a:r>
              <a:endParaRPr lang="de-DE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20A26E46-D4F9-485B-8E6E-44B5A326B0A0}"/>
              </a:ext>
            </a:extLst>
          </p:cNvPr>
          <p:cNvGrpSpPr/>
          <p:nvPr/>
        </p:nvGrpSpPr>
        <p:grpSpPr>
          <a:xfrm>
            <a:off x="37276" y="569291"/>
            <a:ext cx="2855984" cy="3324821"/>
            <a:chOff x="3923928" y="2924944"/>
            <a:chExt cx="3241753" cy="3616033"/>
          </a:xfrm>
        </p:grpSpPr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2D52B5A1-D8AA-4CB3-8D70-654CD44A11A8}"/>
                </a:ext>
              </a:extLst>
            </p:cNvPr>
            <p:cNvSpPr/>
            <p:nvPr/>
          </p:nvSpPr>
          <p:spPr>
            <a:xfrm>
              <a:off x="3923928" y="2924944"/>
              <a:ext cx="3240360" cy="3600400"/>
            </a:xfrm>
            <a:prstGeom prst="rect">
              <a:avLst/>
            </a:prstGeom>
            <a:solidFill>
              <a:schemeClr val="accent1">
                <a:alpha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1BDDA16-28C6-451A-9EAF-FF0AB7BFFA53}"/>
                </a:ext>
              </a:extLst>
            </p:cNvPr>
            <p:cNvGrpSpPr/>
            <p:nvPr/>
          </p:nvGrpSpPr>
          <p:grpSpPr>
            <a:xfrm>
              <a:off x="3983401" y="2996952"/>
              <a:ext cx="3182280" cy="3544025"/>
              <a:chOff x="3055389" y="3501008"/>
              <a:chExt cx="3182280" cy="3544025"/>
            </a:xfrm>
          </p:grpSpPr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4750CC85-40D4-4973-82E3-162256E01949}"/>
                  </a:ext>
                </a:extLst>
              </p:cNvPr>
              <p:cNvSpPr txBox="1"/>
              <p:nvPr/>
            </p:nvSpPr>
            <p:spPr>
              <a:xfrm>
                <a:off x="3277101" y="5337891"/>
                <a:ext cx="2625942" cy="17071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Font typeface="Arial" pitchFamily="34" charset="0"/>
                  <a:buChar char="•"/>
                </a:pPr>
                <a:r>
                  <a:rPr lang="de-DE" sz="1600" dirty="0"/>
                  <a:t> </a:t>
                </a:r>
                <a:r>
                  <a:rPr lang="de-DE" sz="16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High beam power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de-DE" sz="1600" dirty="0"/>
                  <a:t> High beam </a:t>
                </a:r>
                <a:r>
                  <a:rPr lang="de-DE" sz="1600" dirty="0" err="1"/>
                  <a:t>current</a:t>
                </a:r>
                <a:endParaRPr lang="de-DE" sz="1600" dirty="0"/>
              </a:p>
              <a:p>
                <a:pPr>
                  <a:buFont typeface="Arial" pitchFamily="34" charset="0"/>
                  <a:buChar char="•"/>
                </a:pPr>
                <a:r>
                  <a:rPr lang="de-DE" sz="1600" dirty="0"/>
                  <a:t> Intermediate </a:t>
                </a:r>
                <a:r>
                  <a:rPr lang="de-DE" sz="1600" dirty="0" err="1"/>
                  <a:t>field</a:t>
                </a:r>
                <a:r>
                  <a:rPr lang="de-DE" sz="1600" dirty="0"/>
                  <a:t> </a:t>
                </a:r>
                <a:r>
                  <a:rPr lang="de-DE" sz="1600" dirty="0" err="1"/>
                  <a:t>levels</a:t>
                </a:r>
                <a:br>
                  <a:rPr lang="de-DE" sz="1600" dirty="0"/>
                </a:br>
                <a:r>
                  <a:rPr lang="de-DE" sz="1600" dirty="0"/>
                  <a:t>  10 MV/m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de-DE" sz="1600" dirty="0"/>
                  <a:t> </a:t>
                </a:r>
                <a:r>
                  <a:rPr lang="de-DE" sz="16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Low </a:t>
                </a:r>
                <a:r>
                  <a:rPr lang="de-DE" sz="1600" dirty="0" err="1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coupler</a:t>
                </a:r>
                <a:r>
                  <a:rPr lang="de-DE" sz="16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 kicks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de-DE" sz="1600" dirty="0"/>
                  <a:t> Zero-</a:t>
                </a:r>
                <a:r>
                  <a:rPr lang="de-DE" sz="1600" dirty="0" err="1"/>
                  <a:t>crossing</a:t>
                </a:r>
                <a:r>
                  <a:rPr lang="de-DE" sz="1600" dirty="0"/>
                  <a:t> </a:t>
                </a:r>
                <a:r>
                  <a:rPr lang="de-DE" sz="1600" dirty="0" err="1"/>
                  <a:t>operation</a:t>
                </a:r>
                <a:endParaRPr lang="de-DE" sz="1600" dirty="0"/>
              </a:p>
            </p:txBody>
          </p:sp>
          <p:grpSp>
            <p:nvGrpSpPr>
              <p:cNvPr id="17" name="Gruppieren 16">
                <a:extLst>
                  <a:ext uri="{FF2B5EF4-FFF2-40B4-BE49-F238E27FC236}">
                    <a16:creationId xmlns:a16="http://schemas.microsoft.com/office/drawing/2014/main" id="{C99B9035-48B2-4385-BB45-6BB4307A0B76}"/>
                  </a:ext>
                </a:extLst>
              </p:cNvPr>
              <p:cNvGrpSpPr/>
              <p:nvPr/>
            </p:nvGrpSpPr>
            <p:grpSpPr>
              <a:xfrm>
                <a:off x="3055389" y="3501008"/>
                <a:ext cx="3182280" cy="1933335"/>
                <a:chOff x="1039165" y="3356992"/>
                <a:chExt cx="3182280" cy="1933335"/>
              </a:xfrm>
            </p:grpSpPr>
            <p:sp>
              <p:nvSpPr>
                <p:cNvPr id="21" name="Textfeld 20">
                  <a:extLst>
                    <a:ext uri="{FF2B5EF4-FFF2-40B4-BE49-F238E27FC236}">
                      <a16:creationId xmlns:a16="http://schemas.microsoft.com/office/drawing/2014/main" id="{F4BEABFD-706E-4EA1-9EFE-F260D6358230}"/>
                    </a:ext>
                  </a:extLst>
                </p:cNvPr>
                <p:cNvSpPr txBox="1"/>
                <p:nvPr/>
              </p:nvSpPr>
              <p:spPr>
                <a:xfrm>
                  <a:off x="1039165" y="4888646"/>
                  <a:ext cx="3182280" cy="40168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b="1" dirty="0"/>
                    <a:t>SRF </a:t>
                  </a:r>
                  <a:r>
                    <a:rPr lang="de-DE" b="1" dirty="0" err="1"/>
                    <a:t>booster</a:t>
                  </a:r>
                  <a:r>
                    <a:rPr lang="de-DE" b="1" dirty="0"/>
                    <a:t> </a:t>
                  </a:r>
                  <a:r>
                    <a:rPr lang="de-DE" b="1" dirty="0" err="1"/>
                    <a:t>cavity</a:t>
                  </a:r>
                  <a:r>
                    <a:rPr lang="de-DE" b="1" dirty="0"/>
                    <a:t> (Cornell)</a:t>
                  </a:r>
                </a:p>
              </p:txBody>
            </p:sp>
            <p:sp>
              <p:nvSpPr>
                <p:cNvPr id="19" name="Textfeld 18">
                  <a:extLst>
                    <a:ext uri="{FF2B5EF4-FFF2-40B4-BE49-F238E27FC236}">
                      <a16:creationId xmlns:a16="http://schemas.microsoft.com/office/drawing/2014/main" id="{7923F5A2-C4C1-400A-9176-861B19CA77AB}"/>
                    </a:ext>
                  </a:extLst>
                </p:cNvPr>
                <p:cNvSpPr txBox="1"/>
                <p:nvPr/>
              </p:nvSpPr>
              <p:spPr>
                <a:xfrm>
                  <a:off x="1115616" y="3356992"/>
                  <a:ext cx="2214728" cy="40168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dirty="0">
                      <a:solidFill>
                        <a:schemeClr val="bg1"/>
                      </a:solidFill>
                    </a:rPr>
                    <a:t>+4.5 </a:t>
                  </a:r>
                  <a:r>
                    <a:rPr lang="de-DE" dirty="0" err="1">
                      <a:solidFill>
                        <a:schemeClr val="bg1"/>
                      </a:solidFill>
                    </a:rPr>
                    <a:t>MeV</a:t>
                  </a:r>
                  <a:r>
                    <a:rPr lang="de-DE" dirty="0">
                      <a:solidFill>
                        <a:schemeClr val="bg1"/>
                      </a:solidFill>
                    </a:rPr>
                    <a:t> (100mA)</a:t>
                  </a:r>
                </a:p>
              </p:txBody>
            </p:sp>
          </p:grpSp>
        </p:grp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F9A0CC89-54D0-4622-876D-6A500D4DC81E}"/>
              </a:ext>
            </a:extLst>
          </p:cNvPr>
          <p:cNvGrpSpPr/>
          <p:nvPr/>
        </p:nvGrpSpPr>
        <p:grpSpPr>
          <a:xfrm>
            <a:off x="5830082" y="2883414"/>
            <a:ext cx="3394992" cy="3903273"/>
            <a:chOff x="-23003" y="1916832"/>
            <a:chExt cx="3809061" cy="4254336"/>
          </a:xfrm>
        </p:grpSpPr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94B69FA6-75DF-436B-92C7-48A433A42E8C}"/>
                </a:ext>
              </a:extLst>
            </p:cNvPr>
            <p:cNvSpPr/>
            <p:nvPr/>
          </p:nvSpPr>
          <p:spPr>
            <a:xfrm>
              <a:off x="0" y="1916832"/>
              <a:ext cx="3779912" cy="4248472"/>
            </a:xfrm>
            <a:prstGeom prst="rect">
              <a:avLst/>
            </a:prstGeom>
            <a:solidFill>
              <a:schemeClr val="tx2">
                <a:alpha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4D1A2864-3AA9-4522-8F7E-B3CBFF919864}"/>
                </a:ext>
              </a:extLst>
            </p:cNvPr>
            <p:cNvGrpSpPr/>
            <p:nvPr/>
          </p:nvGrpSpPr>
          <p:grpSpPr>
            <a:xfrm>
              <a:off x="-23003" y="1991743"/>
              <a:ext cx="3809061" cy="4179425"/>
              <a:chOff x="-221776" y="1988841"/>
              <a:chExt cx="3809061" cy="4179425"/>
            </a:xfrm>
          </p:grpSpPr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BADAFD09-0363-4A11-BE85-573D61DF1C26}"/>
                  </a:ext>
                </a:extLst>
              </p:cNvPr>
              <p:cNvSpPr txBox="1"/>
              <p:nvPr/>
            </p:nvSpPr>
            <p:spPr>
              <a:xfrm>
                <a:off x="-221776" y="4189063"/>
                <a:ext cx="3630046" cy="19792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Font typeface="Arial" pitchFamily="34" charset="0"/>
                  <a:buChar char="•"/>
                </a:pPr>
                <a:r>
                  <a:rPr lang="de-DE" sz="1600" dirty="0"/>
                  <a:t> Low beam power 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de-DE" sz="1600" dirty="0"/>
                  <a:t> </a:t>
                </a:r>
                <a:r>
                  <a:rPr lang="de-DE" sz="16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High beam </a:t>
                </a:r>
                <a:r>
                  <a:rPr lang="de-DE" sz="1600" dirty="0" err="1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current</a:t>
                </a:r>
                <a:endParaRPr lang="de-DE" sz="1600" dirty="0">
                  <a:solidFill>
                    <a:schemeClr val="accent6">
                      <a:lumMod val="60000"/>
                      <a:lumOff val="40000"/>
                    </a:schemeClr>
                  </a:solidFill>
                </a:endParaRPr>
              </a:p>
              <a:p>
                <a:pPr>
                  <a:buFont typeface="Arial" pitchFamily="34" charset="0"/>
                  <a:buChar char="•"/>
                </a:pPr>
                <a:r>
                  <a:rPr lang="de-DE" sz="1600" dirty="0"/>
                  <a:t> Strong </a:t>
                </a:r>
                <a:r>
                  <a:rPr lang="de-DE" sz="1600" dirty="0" err="1"/>
                  <a:t>higher</a:t>
                </a:r>
                <a:r>
                  <a:rPr lang="de-DE" sz="1600" dirty="0"/>
                  <a:t> </a:t>
                </a:r>
                <a:r>
                  <a:rPr lang="de-DE" sz="1600" dirty="0" err="1"/>
                  <a:t>order</a:t>
                </a:r>
                <a:r>
                  <a:rPr lang="de-DE" sz="1600" dirty="0"/>
                  <a:t> </a:t>
                </a:r>
                <a:r>
                  <a:rPr lang="de-DE" sz="1600" dirty="0" err="1"/>
                  <a:t>mode</a:t>
                </a:r>
                <a:r>
                  <a:rPr lang="de-DE" sz="1600" dirty="0"/>
                  <a:t> </a:t>
                </a:r>
                <a:r>
                  <a:rPr lang="de-DE" sz="1600" dirty="0" err="1"/>
                  <a:t>damping</a:t>
                </a:r>
                <a:endParaRPr lang="de-DE" sz="1600" dirty="0"/>
              </a:p>
              <a:p>
                <a:pPr>
                  <a:buFont typeface="Arial" pitchFamily="34" charset="0"/>
                  <a:buChar char="•"/>
                </a:pPr>
                <a:r>
                  <a:rPr lang="de-DE" sz="1600" dirty="0"/>
                  <a:t> Higher </a:t>
                </a:r>
                <a:r>
                  <a:rPr lang="de-DE" sz="1600" dirty="0" err="1"/>
                  <a:t>field</a:t>
                </a:r>
                <a:r>
                  <a:rPr lang="de-DE" sz="1600" dirty="0"/>
                  <a:t> </a:t>
                </a:r>
                <a:r>
                  <a:rPr lang="de-DE" sz="1600" dirty="0" err="1"/>
                  <a:t>levels</a:t>
                </a:r>
                <a:r>
                  <a:rPr lang="de-DE" sz="1600" dirty="0"/>
                  <a:t>: 19 MV/m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de-DE" sz="1600" dirty="0"/>
                  <a:t> </a:t>
                </a:r>
                <a:r>
                  <a:rPr lang="de-DE" sz="16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Multi-pass beam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de-DE" sz="1600" dirty="0"/>
                  <a:t> </a:t>
                </a:r>
                <a:r>
                  <a:rPr lang="de-DE" sz="1600" dirty="0" err="1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Precise</a:t>
                </a:r>
                <a:r>
                  <a:rPr lang="de-DE" sz="16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de-DE" sz="1600" dirty="0" err="1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field</a:t>
                </a:r>
                <a:r>
                  <a:rPr lang="de-DE" sz="16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de-DE" sz="1600" dirty="0" err="1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control</a:t>
                </a:r>
                <a:r>
                  <a:rPr lang="de-DE" sz="16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 and </a:t>
                </a:r>
                <a:r>
                  <a:rPr lang="de-DE" sz="1600" dirty="0" err="1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tuning</a:t>
                </a:r>
                <a:endParaRPr lang="de-DE" sz="1600" dirty="0">
                  <a:solidFill>
                    <a:schemeClr val="accent6">
                      <a:lumMod val="60000"/>
                      <a:lumOff val="40000"/>
                    </a:schemeClr>
                  </a:solidFill>
                </a:endParaRPr>
              </a:p>
              <a:p>
                <a:pPr>
                  <a:buFont typeface="Arial" pitchFamily="34" charset="0"/>
                  <a:buChar char="•"/>
                </a:pPr>
                <a:endParaRPr lang="de-DE" sz="1600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26" name="Gruppieren 25">
                <a:extLst>
                  <a:ext uri="{FF2B5EF4-FFF2-40B4-BE49-F238E27FC236}">
                    <a16:creationId xmlns:a16="http://schemas.microsoft.com/office/drawing/2014/main" id="{A33C0FBF-E6C7-47C8-879D-89C4760547D4}"/>
                  </a:ext>
                </a:extLst>
              </p:cNvPr>
              <p:cNvGrpSpPr/>
              <p:nvPr/>
            </p:nvGrpSpPr>
            <p:grpSpPr>
              <a:xfrm>
                <a:off x="-152321" y="1988841"/>
                <a:ext cx="3739606" cy="732243"/>
                <a:chOff x="3592095" y="3284984"/>
                <a:chExt cx="3739606" cy="572165"/>
              </a:xfrm>
            </p:grpSpPr>
            <p:sp>
              <p:nvSpPr>
                <p:cNvPr id="28" name="Textfeld 27">
                  <a:extLst>
                    <a:ext uri="{FF2B5EF4-FFF2-40B4-BE49-F238E27FC236}">
                      <a16:creationId xmlns:a16="http://schemas.microsoft.com/office/drawing/2014/main" id="{4F672A68-7887-4E71-97D9-C4995BDE352C}"/>
                    </a:ext>
                  </a:extLst>
                </p:cNvPr>
                <p:cNvSpPr txBox="1"/>
                <p:nvPr/>
              </p:nvSpPr>
              <p:spPr>
                <a:xfrm>
                  <a:off x="3592095" y="3568558"/>
                  <a:ext cx="1791068" cy="28859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b="1" dirty="0"/>
                    <a:t>Main </a:t>
                  </a:r>
                  <a:r>
                    <a:rPr lang="de-DE" b="1" dirty="0" err="1"/>
                    <a:t>linac</a:t>
                  </a:r>
                  <a:r>
                    <a:rPr lang="de-DE" b="1" dirty="0"/>
                    <a:t> </a:t>
                  </a:r>
                  <a:r>
                    <a:rPr lang="de-DE" b="1" dirty="0" err="1"/>
                    <a:t>cavity</a:t>
                  </a:r>
                  <a:endParaRPr lang="de-DE" b="1" dirty="0"/>
                </a:p>
              </p:txBody>
            </p:sp>
            <p:sp>
              <p:nvSpPr>
                <p:cNvPr id="29" name="Textfeld 28">
                  <a:extLst>
                    <a:ext uri="{FF2B5EF4-FFF2-40B4-BE49-F238E27FC236}">
                      <a16:creationId xmlns:a16="http://schemas.microsoft.com/office/drawing/2014/main" id="{4909D223-C554-493D-87F3-02A013C12800}"/>
                    </a:ext>
                  </a:extLst>
                </p:cNvPr>
                <p:cNvSpPr txBox="1"/>
                <p:nvPr/>
              </p:nvSpPr>
              <p:spPr>
                <a:xfrm>
                  <a:off x="3664103" y="3284984"/>
                  <a:ext cx="3667598" cy="3145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dirty="0">
                      <a:solidFill>
                        <a:schemeClr val="bg1"/>
                      </a:solidFill>
                    </a:rPr>
                    <a:t>+45 </a:t>
                  </a:r>
                  <a:r>
                    <a:rPr lang="de-DE" dirty="0" err="1">
                      <a:solidFill>
                        <a:schemeClr val="bg1"/>
                      </a:solidFill>
                    </a:rPr>
                    <a:t>MeV</a:t>
                  </a:r>
                  <a:r>
                    <a:rPr lang="de-DE" dirty="0">
                      <a:solidFill>
                        <a:schemeClr val="bg1"/>
                      </a:solidFill>
                    </a:rPr>
                    <a:t> (2x 100 mA, </a:t>
                  </a:r>
                  <a:r>
                    <a:rPr lang="de-DE" dirty="0" err="1">
                      <a:solidFill>
                        <a:schemeClr val="bg1"/>
                      </a:solidFill>
                    </a:rPr>
                    <a:t>recovered</a:t>
                  </a:r>
                  <a:r>
                    <a:rPr lang="de-DE" dirty="0">
                      <a:solidFill>
                        <a:schemeClr val="bg1"/>
                      </a:solidFill>
                    </a:rPr>
                    <a:t>)</a:t>
                  </a:r>
                </a:p>
              </p:txBody>
            </p:sp>
          </p:grpSp>
        </p:grpSp>
      </p:grpSp>
      <p:pic>
        <p:nvPicPr>
          <p:cNvPr id="30" name="Grafik 29">
            <a:extLst>
              <a:ext uri="{FF2B5EF4-FFF2-40B4-BE49-F238E27FC236}">
                <a16:creationId xmlns:a16="http://schemas.microsoft.com/office/drawing/2014/main" id="{85B2D55B-C100-40BC-A842-E0DE4D5B40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34" y="961284"/>
            <a:ext cx="1824901" cy="1177336"/>
          </a:xfrm>
          <a:prstGeom prst="rect">
            <a:avLst/>
          </a:prstGeom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2482C781-F64E-49CE-90DB-2D713DA7A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5891986" y="3671149"/>
            <a:ext cx="3246253" cy="158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4A08C74B-849C-4488-A6A1-79175E887625}"/>
              </a:ext>
            </a:extLst>
          </p:cNvPr>
          <p:cNvSpPr txBox="1"/>
          <p:nvPr/>
        </p:nvSpPr>
        <p:spPr>
          <a:xfrm>
            <a:off x="4432056" y="1058521"/>
            <a:ext cx="61661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Compact machine: All vacuum parts need to be treated</a:t>
            </a:r>
            <a:br>
              <a:rPr lang="en-US" dirty="0"/>
            </a:br>
            <a:r>
              <a:rPr lang="en-US" dirty="0"/>
              <a:t>within ISO 4-5 environment </a:t>
            </a:r>
          </a:p>
          <a:p>
            <a:r>
              <a:rPr lang="en-US" dirty="0"/>
              <a:t>Complete machine analyzed and optimized by wake/impedance</a:t>
            </a:r>
            <a:br>
              <a:rPr lang="en-US" dirty="0"/>
            </a:br>
            <a:r>
              <a:rPr lang="en-US" dirty="0"/>
              <a:t>studies</a:t>
            </a:r>
            <a:endParaRPr lang="de-DE" dirty="0"/>
          </a:p>
        </p:txBody>
      </p:sp>
      <p:pic>
        <p:nvPicPr>
          <p:cNvPr id="3" name="Grafik 2" descr="Ein Bild, das drinnen, Decke enthält.&#10;&#10;Automatisch generierte Beschreibung">
            <a:extLst>
              <a:ext uri="{FF2B5EF4-FFF2-40B4-BE49-F238E27FC236}">
                <a16:creationId xmlns:a16="http://schemas.microsoft.com/office/drawing/2014/main" id="{EE4E8547-EEF7-F07A-39FB-262646A2FC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137" y="3494128"/>
            <a:ext cx="2601576" cy="195118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C51C434-6DCB-2629-F8CB-ED80EC66F3AB}"/>
              </a:ext>
            </a:extLst>
          </p:cNvPr>
          <p:cNvSpPr txBox="1"/>
          <p:nvPr/>
        </p:nvSpPr>
        <p:spPr>
          <a:xfrm>
            <a:off x="9387258" y="5455088"/>
            <a:ext cx="26368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Movable local cleanrooms</a:t>
            </a:r>
            <a:br>
              <a:rPr lang="en-US" dirty="0"/>
            </a:br>
            <a:r>
              <a:rPr lang="en-US" dirty="0"/>
              <a:t>ISO 5, rail system</a:t>
            </a:r>
            <a:br>
              <a:rPr lang="en-US" dirty="0"/>
            </a:br>
            <a:r>
              <a:rPr lang="en-US" dirty="0"/>
              <a:t>on the ceiling for proper </a:t>
            </a:r>
            <a:br>
              <a:rPr lang="en-US" dirty="0"/>
            </a:br>
            <a:r>
              <a:rPr lang="en-US" dirty="0"/>
              <a:t>placement</a:t>
            </a: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A16AD6B-9BCF-4277-8DB7-6881430E50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123" y="3756751"/>
            <a:ext cx="1667943" cy="1250464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AB3046B-11FC-6A25-963E-60E4A18A6D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7863" y="735323"/>
            <a:ext cx="8161176" cy="284201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B3E1DBC7-CCDE-F4E1-5426-553D19B1AB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82741" y="632318"/>
            <a:ext cx="1140915" cy="273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8852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859830" y="160690"/>
            <a:ext cx="71566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 b="1" dirty="0">
                <a:solidFill>
                  <a:schemeClr val="bg1"/>
                </a:solidFill>
                <a:latin typeface="+mj-lt"/>
              </a:rPr>
              <a:t>SRF photo-injector: From cradle to grave and resurrection</a:t>
            </a:r>
          </a:p>
        </p:txBody>
      </p:sp>
      <p:sp>
        <p:nvSpPr>
          <p:cNvPr id="3" name="Pfeil nach rechts 2"/>
          <p:cNvSpPr/>
          <p:nvPr/>
        </p:nvSpPr>
        <p:spPr>
          <a:xfrm>
            <a:off x="105473" y="1849679"/>
            <a:ext cx="11844591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6" name="Pfeil nach rechts 15"/>
          <p:cNvSpPr/>
          <p:nvPr/>
        </p:nvSpPr>
        <p:spPr>
          <a:xfrm>
            <a:off x="105472" y="5777007"/>
            <a:ext cx="11943189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7" name="Textfeld 16"/>
          <p:cNvSpPr txBox="1"/>
          <p:nvPr/>
        </p:nvSpPr>
        <p:spPr>
          <a:xfrm>
            <a:off x="4352429" y="5976005"/>
            <a:ext cx="734496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133" dirty="0"/>
              <a:t>Time</a:t>
            </a:r>
          </a:p>
        </p:txBody>
      </p:sp>
      <p:grpSp>
        <p:nvGrpSpPr>
          <p:cNvPr id="71" name="Gruppieren 70"/>
          <p:cNvGrpSpPr/>
          <p:nvPr/>
        </p:nvGrpSpPr>
        <p:grpSpPr>
          <a:xfrm>
            <a:off x="956626" y="1442368"/>
            <a:ext cx="1875012" cy="4379325"/>
            <a:chOff x="717469" y="1081775"/>
            <a:chExt cx="1406259" cy="3284494"/>
          </a:xfrm>
        </p:grpSpPr>
        <p:pic>
          <p:nvPicPr>
            <p:cNvPr id="15" name="Grafik 14" descr="erl-g-mca-1000_fuer_axe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0339" y="2225204"/>
              <a:ext cx="809796" cy="572606"/>
            </a:xfrm>
            <a:prstGeom prst="rect">
              <a:avLst/>
            </a:prstGeom>
          </p:spPr>
        </p:pic>
        <p:pic>
          <p:nvPicPr>
            <p:cNvPr id="18" name="Grafik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021888" y="2931790"/>
              <a:ext cx="864436" cy="648072"/>
            </a:xfrm>
            <a:prstGeom prst="rect">
              <a:avLst/>
            </a:prstGeom>
          </p:spPr>
        </p:pic>
        <p:sp>
          <p:nvSpPr>
            <p:cNvPr id="24" name="Textfeld 23"/>
            <p:cNvSpPr txBox="1"/>
            <p:nvPr/>
          </p:nvSpPr>
          <p:spPr>
            <a:xfrm>
              <a:off x="1173060" y="4050846"/>
              <a:ext cx="552074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133" dirty="0"/>
                <a:t>2013</a:t>
              </a:r>
            </a:p>
          </p:txBody>
        </p:sp>
        <p:pic>
          <p:nvPicPr>
            <p:cNvPr id="36" name="Grafik 35" descr="JLab_logo_text_white1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17469" y="1081775"/>
              <a:ext cx="1406259" cy="320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" name="Textfeld 41"/>
            <p:cNvSpPr txBox="1"/>
            <p:nvPr/>
          </p:nvSpPr>
          <p:spPr>
            <a:xfrm>
              <a:off x="1171894" y="1889394"/>
              <a:ext cx="349183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VTA</a:t>
              </a:r>
            </a:p>
          </p:txBody>
        </p:sp>
        <p:sp>
          <p:nvSpPr>
            <p:cNvPr id="50" name="Textfeld 49"/>
            <p:cNvSpPr txBox="1"/>
            <p:nvPr/>
          </p:nvSpPr>
          <p:spPr>
            <a:xfrm>
              <a:off x="937441" y="3804125"/>
              <a:ext cx="849416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err="1"/>
                <a:t>Manufacture</a:t>
              </a:r>
              <a:endParaRPr lang="de-DE" sz="1400" dirty="0"/>
            </a:p>
          </p:txBody>
        </p:sp>
      </p:grpSp>
      <p:grpSp>
        <p:nvGrpSpPr>
          <p:cNvPr id="72" name="Gruppieren 71"/>
          <p:cNvGrpSpPr/>
          <p:nvPr/>
        </p:nvGrpSpPr>
        <p:grpSpPr>
          <a:xfrm>
            <a:off x="2422420" y="1507103"/>
            <a:ext cx="1396758" cy="4327148"/>
            <a:chOff x="1816814" y="1130327"/>
            <a:chExt cx="1047568" cy="3245361"/>
          </a:xfrm>
        </p:grpSpPr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3241" y="2225204"/>
              <a:ext cx="961838" cy="59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0" name="Picture 1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3376" y="3065704"/>
              <a:ext cx="952906" cy="356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feld 24"/>
            <p:cNvSpPr txBox="1"/>
            <p:nvPr/>
          </p:nvSpPr>
          <p:spPr>
            <a:xfrm>
              <a:off x="1836216" y="4060265"/>
              <a:ext cx="1028166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133" dirty="0"/>
                <a:t>2014-2016</a:t>
              </a:r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2036563" y="1130327"/>
              <a:ext cx="473928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133" dirty="0"/>
                <a:t>HZB</a:t>
              </a:r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2017244" y="1899419"/>
              <a:ext cx="802211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VTA/HTA</a:t>
              </a:r>
            </a:p>
          </p:txBody>
        </p:sp>
        <p:sp>
          <p:nvSpPr>
            <p:cNvPr id="51" name="Textfeld 50"/>
            <p:cNvSpPr txBox="1"/>
            <p:nvPr/>
          </p:nvSpPr>
          <p:spPr>
            <a:xfrm>
              <a:off x="1816814" y="3804125"/>
              <a:ext cx="925879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Test/</a:t>
              </a:r>
              <a:r>
                <a:rPr lang="de-DE" sz="1400" dirty="0" err="1"/>
                <a:t>Assembly</a:t>
              </a:r>
              <a:endParaRPr lang="de-DE" sz="1400" dirty="0"/>
            </a:p>
          </p:txBody>
        </p:sp>
      </p:grpSp>
      <p:grpSp>
        <p:nvGrpSpPr>
          <p:cNvPr id="73" name="Gruppieren 72"/>
          <p:cNvGrpSpPr/>
          <p:nvPr/>
        </p:nvGrpSpPr>
        <p:grpSpPr>
          <a:xfrm>
            <a:off x="3754860" y="2519800"/>
            <a:ext cx="1500040" cy="2860145"/>
            <a:chOff x="2816145" y="1889849"/>
            <a:chExt cx="1125030" cy="2145109"/>
          </a:xfrm>
        </p:grpSpPr>
        <p:pic>
          <p:nvPicPr>
            <p:cNvPr id="11" name="Picture 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6145" y="2225204"/>
              <a:ext cx="1104593" cy="6673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12" name="Picture 8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974" y="3068904"/>
              <a:ext cx="1108201" cy="6233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sp>
          <p:nvSpPr>
            <p:cNvPr id="40" name="Textfeld 39"/>
            <p:cNvSpPr txBox="1"/>
            <p:nvPr/>
          </p:nvSpPr>
          <p:spPr>
            <a:xfrm>
              <a:off x="3076670" y="1889849"/>
              <a:ext cx="356396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HTA</a:t>
              </a:r>
            </a:p>
          </p:txBody>
        </p:sp>
        <p:sp>
          <p:nvSpPr>
            <p:cNvPr id="52" name="Textfeld 51"/>
            <p:cNvSpPr txBox="1"/>
            <p:nvPr/>
          </p:nvSpPr>
          <p:spPr>
            <a:xfrm>
              <a:off x="2908355" y="3804125"/>
              <a:ext cx="697018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String </a:t>
              </a:r>
              <a:r>
                <a:rPr lang="de-DE" sz="1400" dirty="0" err="1"/>
                <a:t>test</a:t>
              </a:r>
              <a:endParaRPr lang="de-DE" sz="1400" dirty="0"/>
            </a:p>
          </p:txBody>
        </p:sp>
      </p:grpSp>
      <p:grpSp>
        <p:nvGrpSpPr>
          <p:cNvPr id="83" name="Gruppieren 82"/>
          <p:cNvGrpSpPr/>
          <p:nvPr/>
        </p:nvGrpSpPr>
        <p:grpSpPr>
          <a:xfrm>
            <a:off x="5958895" y="1507351"/>
            <a:ext cx="3418743" cy="3864804"/>
            <a:chOff x="4469171" y="1130513"/>
            <a:chExt cx="2564057" cy="2898603"/>
          </a:xfrm>
        </p:grpSpPr>
        <p:sp>
          <p:nvSpPr>
            <p:cNvPr id="47" name="Textfeld 46"/>
            <p:cNvSpPr txBox="1"/>
            <p:nvPr/>
          </p:nvSpPr>
          <p:spPr>
            <a:xfrm>
              <a:off x="4469171" y="1130513"/>
              <a:ext cx="473928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133" dirty="0"/>
                <a:t>HZB</a:t>
              </a:r>
            </a:p>
          </p:txBody>
        </p:sp>
        <p:grpSp>
          <p:nvGrpSpPr>
            <p:cNvPr id="75" name="Gruppieren 74"/>
            <p:cNvGrpSpPr/>
            <p:nvPr/>
          </p:nvGrpSpPr>
          <p:grpSpPr>
            <a:xfrm>
              <a:off x="4549164" y="1535819"/>
              <a:ext cx="2484064" cy="2493297"/>
              <a:chOff x="4549164" y="1535819"/>
              <a:chExt cx="2484064" cy="2493297"/>
            </a:xfrm>
          </p:grpSpPr>
          <p:pic>
            <p:nvPicPr>
              <p:cNvPr id="37" name="Picture 2" descr="P1030583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38005" y="2217028"/>
                <a:ext cx="886123" cy="6645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</p:pic>
          <p:pic>
            <p:nvPicPr>
              <p:cNvPr id="38" name="Picture 3" descr="P1030584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66752" y="3169287"/>
                <a:ext cx="1337285" cy="4506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</p:pic>
          <p:sp>
            <p:nvSpPr>
              <p:cNvPr id="54" name="Textfeld 53"/>
              <p:cNvSpPr txBox="1"/>
              <p:nvPr/>
            </p:nvSpPr>
            <p:spPr>
              <a:xfrm>
                <a:off x="5069121" y="3798283"/>
                <a:ext cx="1103908" cy="2308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/>
                  <a:t>Module </a:t>
                </a:r>
                <a:r>
                  <a:rPr lang="de-DE" sz="1400" dirty="0" err="1"/>
                  <a:t>assembly</a:t>
                </a:r>
                <a:endParaRPr lang="de-DE" sz="1400" dirty="0"/>
              </a:p>
            </p:txBody>
          </p:sp>
          <p:sp>
            <p:nvSpPr>
              <p:cNvPr id="60" name="Textfeld 59"/>
              <p:cNvSpPr txBox="1"/>
              <p:nvPr/>
            </p:nvSpPr>
            <p:spPr>
              <a:xfrm>
                <a:off x="4549164" y="1884826"/>
                <a:ext cx="532838" cy="2308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 err="1"/>
                  <a:t>Gunlab</a:t>
                </a:r>
                <a:endParaRPr lang="de-DE" sz="1400" dirty="0"/>
              </a:p>
            </p:txBody>
          </p:sp>
          <p:pic>
            <p:nvPicPr>
              <p:cNvPr id="30" name="Grafik 2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9871" y="1535819"/>
                <a:ext cx="1953357" cy="629595"/>
              </a:xfrm>
              <a:prstGeom prst="rect">
                <a:avLst/>
              </a:prstGeom>
            </p:spPr>
          </p:pic>
        </p:grpSp>
      </p:grpSp>
      <p:grpSp>
        <p:nvGrpSpPr>
          <p:cNvPr id="74" name="Gruppieren 73"/>
          <p:cNvGrpSpPr/>
          <p:nvPr/>
        </p:nvGrpSpPr>
        <p:grpSpPr>
          <a:xfrm>
            <a:off x="5188005" y="2956038"/>
            <a:ext cx="1559795" cy="2842669"/>
            <a:chOff x="3889207" y="2225205"/>
            <a:chExt cx="1169846" cy="2132002"/>
          </a:xfrm>
        </p:grpSpPr>
        <p:pic>
          <p:nvPicPr>
            <p:cNvPr id="21" name="Grafik 2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984" y="2225205"/>
              <a:ext cx="904386" cy="678290"/>
            </a:xfrm>
            <a:prstGeom prst="rect">
              <a:avLst/>
            </a:prstGeom>
          </p:spPr>
        </p:pic>
        <p:pic>
          <p:nvPicPr>
            <p:cNvPr id="22" name="Grafik 2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8874" y="3069833"/>
              <a:ext cx="1110179" cy="624476"/>
            </a:xfrm>
            <a:prstGeom prst="rect">
              <a:avLst/>
            </a:prstGeom>
          </p:spPr>
        </p:pic>
        <p:sp>
          <p:nvSpPr>
            <p:cNvPr id="53" name="Textfeld 52"/>
            <p:cNvSpPr txBox="1"/>
            <p:nvPr/>
          </p:nvSpPr>
          <p:spPr>
            <a:xfrm>
              <a:off x="3889207" y="3814936"/>
              <a:ext cx="1067841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String/</a:t>
              </a:r>
              <a:r>
                <a:rPr lang="de-DE" sz="1400" dirty="0" err="1"/>
                <a:t>Cold</a:t>
              </a:r>
              <a:r>
                <a:rPr lang="de-DE" sz="1400" dirty="0"/>
                <a:t> </a:t>
              </a:r>
              <a:r>
                <a:rPr lang="de-DE" sz="1400" dirty="0" err="1"/>
                <a:t>mass</a:t>
              </a:r>
              <a:endParaRPr lang="de-DE" sz="1400" dirty="0"/>
            </a:p>
          </p:txBody>
        </p:sp>
        <p:sp>
          <p:nvSpPr>
            <p:cNvPr id="64" name="Textfeld 63"/>
            <p:cNvSpPr txBox="1"/>
            <p:nvPr/>
          </p:nvSpPr>
          <p:spPr>
            <a:xfrm>
              <a:off x="4117510" y="4041784"/>
              <a:ext cx="552074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133" dirty="0"/>
                <a:t>2016</a:t>
              </a:r>
            </a:p>
          </p:txBody>
        </p:sp>
      </p:grpSp>
      <p:grpSp>
        <p:nvGrpSpPr>
          <p:cNvPr id="77" name="Gruppieren 76"/>
          <p:cNvGrpSpPr/>
          <p:nvPr/>
        </p:nvGrpSpPr>
        <p:grpSpPr>
          <a:xfrm>
            <a:off x="7401540" y="2970459"/>
            <a:ext cx="2242790" cy="2808921"/>
            <a:chOff x="5551154" y="2227844"/>
            <a:chExt cx="1682092" cy="2106691"/>
          </a:xfrm>
        </p:grpSpPr>
        <p:sp>
          <p:nvSpPr>
            <p:cNvPr id="65" name="Textfeld 64"/>
            <p:cNvSpPr txBox="1"/>
            <p:nvPr/>
          </p:nvSpPr>
          <p:spPr>
            <a:xfrm>
              <a:off x="5551154" y="4019112"/>
              <a:ext cx="1044997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133" dirty="0"/>
                <a:t>2017/2018</a:t>
              </a:r>
            </a:p>
          </p:txBody>
        </p:sp>
        <p:grpSp>
          <p:nvGrpSpPr>
            <p:cNvPr id="76" name="Gruppieren 75"/>
            <p:cNvGrpSpPr/>
            <p:nvPr/>
          </p:nvGrpSpPr>
          <p:grpSpPr>
            <a:xfrm>
              <a:off x="5689046" y="2227844"/>
              <a:ext cx="1544200" cy="1809449"/>
              <a:chOff x="5689046" y="2227844"/>
              <a:chExt cx="1544200" cy="1809449"/>
            </a:xfrm>
          </p:grpSpPr>
          <p:sp>
            <p:nvSpPr>
              <p:cNvPr id="58" name="Textfeld 57"/>
              <p:cNvSpPr txBox="1"/>
              <p:nvPr/>
            </p:nvSpPr>
            <p:spPr>
              <a:xfrm>
                <a:off x="6261586" y="3806460"/>
                <a:ext cx="971660" cy="2308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 err="1"/>
                  <a:t>Commissioning</a:t>
                </a:r>
                <a:endParaRPr lang="de-DE" sz="1400" dirty="0"/>
              </a:p>
            </p:txBody>
          </p:sp>
          <p:pic>
            <p:nvPicPr>
              <p:cNvPr id="61" name="Grafik 60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6063" b="50443"/>
              <a:stretch/>
            </p:blipFill>
            <p:spPr>
              <a:xfrm>
                <a:off x="5753631" y="2227844"/>
                <a:ext cx="637373" cy="440423"/>
              </a:xfrm>
              <a:prstGeom prst="rect">
                <a:avLst/>
              </a:prstGeom>
            </p:spPr>
          </p:pic>
          <p:sp>
            <p:nvSpPr>
              <p:cNvPr id="62" name="Textfeld 61"/>
              <p:cNvSpPr txBox="1"/>
              <p:nvPr/>
            </p:nvSpPr>
            <p:spPr>
              <a:xfrm>
                <a:off x="5880321" y="3618164"/>
                <a:ext cx="1059232" cy="2308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 err="1"/>
                  <a:t>Cathode</a:t>
                </a:r>
                <a:r>
                  <a:rPr lang="de-DE" sz="1400" dirty="0"/>
                  <a:t> </a:t>
                </a:r>
                <a:r>
                  <a:rPr lang="de-DE" sz="1400" dirty="0" err="1"/>
                  <a:t>transfer</a:t>
                </a:r>
                <a:endParaRPr lang="de-DE" sz="1400" dirty="0"/>
              </a:p>
            </p:txBody>
          </p:sp>
          <p:graphicFrame>
            <p:nvGraphicFramePr>
              <p:cNvPr id="43" name="Objekt 42"/>
              <p:cNvGraphicFramePr>
                <a:graphicFrameLocks noChangeAspect="1"/>
              </p:cNvGraphicFramePr>
              <p:nvPr/>
            </p:nvGraphicFramePr>
            <p:xfrm>
              <a:off x="5742443" y="2886876"/>
              <a:ext cx="871502" cy="2609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orelDRAW" r:id="rId16" imgW="4320619" imgH="1294253" progId="CorelDraw.Graphic.18">
                      <p:embed/>
                    </p:oleObj>
                  </mc:Choice>
                  <mc:Fallback>
                    <p:oleObj name="CorelDRAW" r:id="rId16" imgW="4320619" imgH="1294253" progId="CorelDraw.Graphic.18">
                      <p:embed/>
                      <p:pic>
                        <p:nvPicPr>
                          <p:cNvPr id="43" name="Objekt 42"/>
                          <p:cNvPicPr/>
                          <p:nvPr/>
                        </p:nvPicPr>
                        <p:blipFill>
                          <a:blip r:embed="rId17"/>
                          <a:stretch>
                            <a:fillRect/>
                          </a:stretch>
                        </p:blipFill>
                        <p:spPr>
                          <a:xfrm>
                            <a:off x="5742443" y="2886876"/>
                            <a:ext cx="871502" cy="26093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7" name="Textfeld 66"/>
              <p:cNvSpPr txBox="1"/>
              <p:nvPr/>
            </p:nvSpPr>
            <p:spPr>
              <a:xfrm>
                <a:off x="5689046" y="2638040"/>
                <a:ext cx="771942" cy="2847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867" dirty="0"/>
                  <a:t>1</a:t>
                </a:r>
                <a:r>
                  <a:rPr lang="de-DE" sz="1867" baseline="30000" dirty="0"/>
                  <a:t>st</a:t>
                </a:r>
                <a:r>
                  <a:rPr lang="de-DE" sz="1867" dirty="0"/>
                  <a:t> Beam</a:t>
                </a:r>
              </a:p>
            </p:txBody>
          </p:sp>
        </p:grpSp>
      </p:grpSp>
      <p:sp>
        <p:nvSpPr>
          <p:cNvPr id="66" name="Textfeld 65"/>
          <p:cNvSpPr txBox="1"/>
          <p:nvPr/>
        </p:nvSpPr>
        <p:spPr>
          <a:xfrm>
            <a:off x="9804459" y="5345311"/>
            <a:ext cx="1370888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133" dirty="0"/>
              <a:t>2018-2021</a:t>
            </a:r>
          </a:p>
        </p:txBody>
      </p:sp>
      <p:grpSp>
        <p:nvGrpSpPr>
          <p:cNvPr id="70" name="Gruppieren 69"/>
          <p:cNvGrpSpPr/>
          <p:nvPr/>
        </p:nvGrpSpPr>
        <p:grpSpPr>
          <a:xfrm>
            <a:off x="47328" y="1465961"/>
            <a:ext cx="1370888" cy="4348597"/>
            <a:chOff x="35496" y="1099470"/>
            <a:chExt cx="1028166" cy="3261448"/>
          </a:xfrm>
        </p:grpSpPr>
        <p:pic>
          <p:nvPicPr>
            <p:cNvPr id="13" name="Grafik 12" descr="CST_gun.jpg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9104" y="2225204"/>
              <a:ext cx="928733" cy="657896"/>
            </a:xfrm>
            <a:prstGeom prst="rect">
              <a:avLst/>
            </a:prstGeom>
          </p:spPr>
        </p:pic>
        <p:pic>
          <p:nvPicPr>
            <p:cNvPr id="19" name="Grafik 18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14" y="3064014"/>
              <a:ext cx="955184" cy="426509"/>
            </a:xfrm>
            <a:prstGeom prst="rect">
              <a:avLst/>
            </a:prstGeom>
          </p:spPr>
        </p:pic>
        <p:sp>
          <p:nvSpPr>
            <p:cNvPr id="23" name="Textfeld 22"/>
            <p:cNvSpPr txBox="1"/>
            <p:nvPr/>
          </p:nvSpPr>
          <p:spPr>
            <a:xfrm>
              <a:off x="35496" y="4045495"/>
              <a:ext cx="1028166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133" dirty="0"/>
                <a:t>2011-2012</a:t>
              </a:r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127392" y="1099470"/>
              <a:ext cx="473928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133" dirty="0"/>
                <a:t>HZB</a:t>
              </a:r>
            </a:p>
          </p:txBody>
        </p:sp>
        <p:sp>
          <p:nvSpPr>
            <p:cNvPr id="49" name="Textfeld 48"/>
            <p:cNvSpPr txBox="1"/>
            <p:nvPr/>
          </p:nvSpPr>
          <p:spPr>
            <a:xfrm>
              <a:off x="174909" y="3804125"/>
              <a:ext cx="507591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Design</a:t>
              </a:r>
            </a:p>
          </p:txBody>
        </p:sp>
        <p:sp>
          <p:nvSpPr>
            <p:cNvPr id="69" name="Textfeld 68"/>
            <p:cNvSpPr txBox="1"/>
            <p:nvPr/>
          </p:nvSpPr>
          <p:spPr>
            <a:xfrm>
              <a:off x="303263" y="1889394"/>
              <a:ext cx="280365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PC</a:t>
              </a:r>
            </a:p>
          </p:txBody>
        </p:sp>
      </p:grpSp>
      <p:sp>
        <p:nvSpPr>
          <p:cNvPr id="6" name="Textfeld 5"/>
          <p:cNvSpPr txBox="1"/>
          <p:nvPr/>
        </p:nvSpPr>
        <p:spPr>
          <a:xfrm>
            <a:off x="273577" y="933346"/>
            <a:ext cx="8209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Fully in-house developed SRF </a:t>
            </a:r>
            <a:r>
              <a:rPr lang="en-US" sz="2400" dirty="0" err="1">
                <a:solidFill>
                  <a:schemeClr val="tx2"/>
                </a:solidFill>
              </a:rPr>
              <a:t>photoinjector</a:t>
            </a:r>
            <a:r>
              <a:rPr lang="en-US" sz="2400" dirty="0">
                <a:solidFill>
                  <a:schemeClr val="tx2"/>
                </a:solidFill>
              </a:rPr>
              <a:t> with strong partners</a:t>
            </a:r>
            <a:endParaRPr lang="de-DE" sz="2400" dirty="0">
              <a:solidFill>
                <a:schemeClr val="tx2"/>
              </a:solidFill>
            </a:endParaRPr>
          </a:p>
        </p:txBody>
      </p:sp>
      <p:pic>
        <p:nvPicPr>
          <p:cNvPr id="68" name="Grafik 67" descr="index.jpe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8421545" y="878074"/>
            <a:ext cx="1152128" cy="793688"/>
          </a:xfrm>
          <a:prstGeom prst="rect">
            <a:avLst/>
          </a:prstGeom>
          <a:ln>
            <a:noFill/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34FF9A2-5FAE-432E-808A-9AED4C7D0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760" y="-284697"/>
            <a:ext cx="11036300" cy="1476375"/>
          </a:xfrm>
        </p:spPr>
        <p:txBody>
          <a:bodyPr/>
          <a:lstStyle/>
          <a:p>
            <a:r>
              <a:rPr lang="en-US" dirty="0"/>
              <a:t>Evolution of the SRF Gun at HZB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2C32963-F075-4F7C-8948-C631E6F79D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SRF gun history</a:t>
            </a:r>
            <a:endParaRPr lang="de-DE" dirty="0"/>
          </a:p>
          <a:p>
            <a:endParaRPr lang="de-DE" dirty="0"/>
          </a:p>
        </p:txBody>
      </p: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316C030F-8246-11CE-2665-7451A7E4AC12}"/>
              </a:ext>
            </a:extLst>
          </p:cNvPr>
          <p:cNvGrpSpPr/>
          <p:nvPr/>
        </p:nvGrpSpPr>
        <p:grpSpPr>
          <a:xfrm>
            <a:off x="9152301" y="1937413"/>
            <a:ext cx="2355978" cy="3460990"/>
            <a:chOff x="9152301" y="1937413"/>
            <a:chExt cx="2355978" cy="3460990"/>
          </a:xfrm>
        </p:grpSpPr>
        <p:pic>
          <p:nvPicPr>
            <p:cNvPr id="14" name="Picture 1">
              <a:extLst>
                <a:ext uri="{FF2B5EF4-FFF2-40B4-BE49-F238E27FC236}">
                  <a16:creationId xmlns:a16="http://schemas.microsoft.com/office/drawing/2014/main" id="{76984403-CA33-433B-CEF2-1C435ED992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8" t="2547" r="474" b="4771"/>
            <a:stretch/>
          </p:blipFill>
          <p:spPr>
            <a:xfrm>
              <a:off x="9372002" y="3520469"/>
              <a:ext cx="1357303" cy="274398"/>
            </a:xfrm>
            <a:prstGeom prst="rect">
              <a:avLst/>
            </a:prstGeom>
            <a:ln w="19050">
              <a:noFill/>
            </a:ln>
          </p:spPr>
        </p:pic>
        <p:pic>
          <p:nvPicPr>
            <p:cNvPr id="26" name="Picture 3">
              <a:extLst>
                <a:ext uri="{FF2B5EF4-FFF2-40B4-BE49-F238E27FC236}">
                  <a16:creationId xmlns:a16="http://schemas.microsoft.com/office/drawing/2014/main" id="{EE3E5F0D-D4AC-7121-DD78-84181B0B39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35" t="1017" r="476" b="549"/>
            <a:stretch/>
          </p:blipFill>
          <p:spPr>
            <a:xfrm rot="10800000">
              <a:off x="9375965" y="3928276"/>
              <a:ext cx="1362106" cy="869974"/>
            </a:xfrm>
            <a:prstGeom prst="rect">
              <a:avLst/>
            </a:prstGeom>
          </p:spPr>
        </p:pic>
        <p:grpSp>
          <p:nvGrpSpPr>
            <p:cNvPr id="27" name="Gruppieren 26">
              <a:extLst>
                <a:ext uri="{FF2B5EF4-FFF2-40B4-BE49-F238E27FC236}">
                  <a16:creationId xmlns:a16="http://schemas.microsoft.com/office/drawing/2014/main" id="{D36F8E6C-83B1-8495-7B7D-D239BFE91118}"/>
                </a:ext>
              </a:extLst>
            </p:cNvPr>
            <p:cNvGrpSpPr/>
            <p:nvPr/>
          </p:nvGrpSpPr>
          <p:grpSpPr>
            <a:xfrm>
              <a:off x="9152301" y="1937413"/>
              <a:ext cx="1934171" cy="1559781"/>
              <a:chOff x="179512" y="771550"/>
              <a:chExt cx="2575367" cy="1931525"/>
            </a:xfrm>
          </p:grpSpPr>
          <p:pic>
            <p:nvPicPr>
              <p:cNvPr id="28" name="Grafik 27">
                <a:extLst>
                  <a:ext uri="{FF2B5EF4-FFF2-40B4-BE49-F238E27FC236}">
                    <a16:creationId xmlns:a16="http://schemas.microsoft.com/office/drawing/2014/main" id="{1CD9FB71-CB4A-A3F2-04DB-76C20C84FC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512" y="771550"/>
                <a:ext cx="2575367" cy="1931525"/>
              </a:xfrm>
              <a:prstGeom prst="rect">
                <a:avLst/>
              </a:prstGeom>
            </p:spPr>
          </p:pic>
          <p:sp>
            <p:nvSpPr>
              <p:cNvPr id="32" name="Textfeld 31">
                <a:extLst>
                  <a:ext uri="{FF2B5EF4-FFF2-40B4-BE49-F238E27FC236}">
                    <a16:creationId xmlns:a16="http://schemas.microsoft.com/office/drawing/2014/main" id="{227B5C82-2480-B30E-DFC2-97F14908631F}"/>
                  </a:ext>
                </a:extLst>
              </p:cNvPr>
              <p:cNvSpPr txBox="1"/>
              <p:nvPr/>
            </p:nvSpPr>
            <p:spPr>
              <a:xfrm>
                <a:off x="874806" y="1823438"/>
                <a:ext cx="548971" cy="3811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1.1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Textfeld 32">
                <a:extLst>
                  <a:ext uri="{FF2B5EF4-FFF2-40B4-BE49-F238E27FC236}">
                    <a16:creationId xmlns:a16="http://schemas.microsoft.com/office/drawing/2014/main" id="{6BD6E236-0CF2-4039-B1B5-D333DCD6E65D}"/>
                  </a:ext>
                </a:extLst>
              </p:cNvPr>
              <p:cNvSpPr txBox="1"/>
              <p:nvPr/>
            </p:nvSpPr>
            <p:spPr>
              <a:xfrm>
                <a:off x="1678011" y="1835789"/>
                <a:ext cx="683251" cy="381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1.0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A98C8594-2103-5D2C-DA89-8B451B163D82}"/>
                </a:ext>
              </a:extLst>
            </p:cNvPr>
            <p:cNvSpPr txBox="1"/>
            <p:nvPr/>
          </p:nvSpPr>
          <p:spPr>
            <a:xfrm>
              <a:off x="9701053" y="5090626"/>
              <a:ext cx="18072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Damage and Recovery</a:t>
              </a:r>
              <a:endParaRPr lang="de-DE" sz="1400" dirty="0"/>
            </a:p>
          </p:txBody>
        </p:sp>
      </p:grpSp>
      <p:sp>
        <p:nvSpPr>
          <p:cNvPr id="35" name="Textfeld 34">
            <a:extLst>
              <a:ext uri="{FF2B5EF4-FFF2-40B4-BE49-F238E27FC236}">
                <a16:creationId xmlns:a16="http://schemas.microsoft.com/office/drawing/2014/main" id="{2B10985B-6746-D2F7-8411-2615098A1579}"/>
              </a:ext>
            </a:extLst>
          </p:cNvPr>
          <p:cNvSpPr txBox="1"/>
          <p:nvPr/>
        </p:nvSpPr>
        <p:spPr>
          <a:xfrm>
            <a:off x="11226743" y="5345311"/>
            <a:ext cx="736099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133" dirty="0"/>
              <a:t>2022</a:t>
            </a:r>
          </a:p>
        </p:txBody>
      </p: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3F297A72-E71F-FCB4-D8EE-2E492CBD0E6B}"/>
              </a:ext>
            </a:extLst>
          </p:cNvPr>
          <p:cNvGrpSpPr/>
          <p:nvPr/>
        </p:nvGrpSpPr>
        <p:grpSpPr>
          <a:xfrm>
            <a:off x="10829482" y="3264074"/>
            <a:ext cx="1302125" cy="1298931"/>
            <a:chOff x="10829482" y="3264074"/>
            <a:chExt cx="1302125" cy="1298931"/>
          </a:xfrm>
        </p:grpSpPr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C5F9D405-66F0-9EB3-069E-054F24C26BE8}"/>
                </a:ext>
              </a:extLst>
            </p:cNvPr>
            <p:cNvSpPr txBox="1"/>
            <p:nvPr/>
          </p:nvSpPr>
          <p:spPr>
            <a:xfrm>
              <a:off x="10841702" y="3264074"/>
              <a:ext cx="12899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Reassembly</a:t>
              </a:r>
              <a:endParaRPr lang="de-DE" dirty="0"/>
            </a:p>
          </p:txBody>
        </p:sp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E9E931ED-A8B7-6A2B-16D2-7EB788E48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rcRect/>
            <a:stretch/>
          </p:blipFill>
          <p:spPr>
            <a:xfrm>
              <a:off x="10829482" y="3753783"/>
              <a:ext cx="1212565" cy="8092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99969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7746B1-8691-A480-DF57-4DD23C6E1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262784"/>
            <a:ext cx="11036300" cy="637624"/>
          </a:xfrm>
        </p:spPr>
        <p:txBody>
          <a:bodyPr/>
          <a:lstStyle/>
          <a:p>
            <a:r>
              <a:rPr lang="en-US" dirty="0"/>
              <a:t>The SRF Injector 1.0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8CF08BD-1C94-E16F-EC3F-A59CA8F472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Status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8A9485A-E5F2-73A8-858C-41DBD3A02C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1" t="2708" r="36515" b="1459"/>
          <a:stretch/>
        </p:blipFill>
        <p:spPr>
          <a:xfrm rot="16200000">
            <a:off x="4780598" y="-3887499"/>
            <a:ext cx="2628900" cy="12092940"/>
          </a:xfrm>
          <a:prstGeom prst="rect">
            <a:avLst/>
          </a:prstGeom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45A4A317-B357-2785-80B4-A8D22D5BD316}"/>
              </a:ext>
            </a:extLst>
          </p:cNvPr>
          <p:cNvGrpSpPr>
            <a:grpSpLocks noChangeAspect="1"/>
          </p:cNvGrpSpPr>
          <p:nvPr/>
        </p:nvGrpSpPr>
        <p:grpSpPr>
          <a:xfrm>
            <a:off x="122020" y="4279093"/>
            <a:ext cx="8609240" cy="1416083"/>
            <a:chOff x="-10292" y="305405"/>
            <a:chExt cx="12192000" cy="2005388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94F78EFD-FC6E-1501-B430-B768F3892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0292" y="305406"/>
              <a:ext cx="12192000" cy="2005387"/>
            </a:xfrm>
            <a:prstGeom prst="rect">
              <a:avLst/>
            </a:prstGeom>
          </p:spPr>
        </p:pic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6A3CB372-A5EB-F8D1-0294-10E3B1CF0154}"/>
                </a:ext>
              </a:extLst>
            </p:cNvPr>
            <p:cNvSpPr/>
            <p:nvPr/>
          </p:nvSpPr>
          <p:spPr>
            <a:xfrm>
              <a:off x="-10292" y="1885949"/>
              <a:ext cx="1119955" cy="4248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92135787-F2CB-4C98-EE33-0828D29486A7}"/>
                </a:ext>
              </a:extLst>
            </p:cNvPr>
            <p:cNvSpPr/>
            <p:nvPr/>
          </p:nvSpPr>
          <p:spPr>
            <a:xfrm>
              <a:off x="-10292" y="305405"/>
              <a:ext cx="123825" cy="1898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41AA0ED3-1DB0-359E-8FA7-DCEE30FB863B}"/>
                </a:ext>
              </a:extLst>
            </p:cNvPr>
            <p:cNvSpPr/>
            <p:nvPr/>
          </p:nvSpPr>
          <p:spPr>
            <a:xfrm>
              <a:off x="11725275" y="305405"/>
              <a:ext cx="456433" cy="1898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4" name="Grafik 13">
            <a:extLst>
              <a:ext uri="{FF2B5EF4-FFF2-40B4-BE49-F238E27FC236}">
                <a16:creationId xmlns:a16="http://schemas.microsoft.com/office/drawing/2014/main" id="{3E036076-9CF7-7F5E-71CD-1D8451348D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1944" y="3918857"/>
            <a:ext cx="3819574" cy="2285543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B17CACED-5166-C1DE-BB43-8771EFA14DEC}"/>
              </a:ext>
            </a:extLst>
          </p:cNvPr>
          <p:cNvSpPr txBox="1"/>
          <p:nvPr/>
        </p:nvSpPr>
        <p:spPr>
          <a:xfrm>
            <a:off x="8932147" y="3508506"/>
            <a:ext cx="2521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Booster cavity + couplers</a:t>
            </a:r>
            <a:endParaRPr lang="de-DE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DBA79345-27EE-749E-D9F8-B03DCB79B52D}"/>
              </a:ext>
            </a:extLst>
          </p:cNvPr>
          <p:cNvSpPr txBox="1"/>
          <p:nvPr/>
        </p:nvSpPr>
        <p:spPr>
          <a:xfrm>
            <a:off x="0" y="5511673"/>
            <a:ext cx="9744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Cathode</a:t>
            </a:r>
          </a:p>
          <a:p>
            <a:r>
              <a:rPr lang="en-US" dirty="0"/>
              <a:t>transfer</a:t>
            </a:r>
          </a:p>
          <a:p>
            <a:r>
              <a:rPr lang="en-US" dirty="0"/>
              <a:t>system</a:t>
            </a:r>
            <a:endParaRPr lang="de-DE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148C92E2-728B-E314-7487-17ADEC7A2697}"/>
              </a:ext>
            </a:extLst>
          </p:cNvPr>
          <p:cNvSpPr txBox="1"/>
          <p:nvPr/>
        </p:nvSpPr>
        <p:spPr>
          <a:xfrm>
            <a:off x="963566" y="5511673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SRF gun</a:t>
            </a:r>
            <a:endParaRPr lang="de-DE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50BF1DA-5F2E-15DA-CA0B-142C164C5506}"/>
              </a:ext>
            </a:extLst>
          </p:cNvPr>
          <p:cNvSpPr txBox="1"/>
          <p:nvPr/>
        </p:nvSpPr>
        <p:spPr>
          <a:xfrm>
            <a:off x="2717589" y="5510509"/>
            <a:ext cx="1296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SRF booster</a:t>
            </a:r>
            <a:endParaRPr lang="de-DE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D6986520-FAB7-3DF3-7798-975767583D26}"/>
              </a:ext>
            </a:extLst>
          </p:cNvPr>
          <p:cNvSpPr txBox="1"/>
          <p:nvPr/>
        </p:nvSpPr>
        <p:spPr>
          <a:xfrm>
            <a:off x="1573096" y="6052420"/>
            <a:ext cx="14789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diagnostic</a:t>
            </a:r>
          </a:p>
          <a:p>
            <a:r>
              <a:rPr lang="en-US" dirty="0"/>
              <a:t>Laser window</a:t>
            </a:r>
            <a:endParaRPr lang="de-DE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7470187A-E234-A7A0-9625-AC51AA851378}"/>
              </a:ext>
            </a:extLst>
          </p:cNvPr>
          <p:cNvSpPr txBox="1"/>
          <p:nvPr/>
        </p:nvSpPr>
        <p:spPr>
          <a:xfrm rot="1459005">
            <a:off x="6913315" y="5696339"/>
            <a:ext cx="1306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Recirculator</a:t>
            </a:r>
            <a:endParaRPr lang="de-DE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DA3BD2D7-F093-B1B7-A212-1B79321C1692}"/>
              </a:ext>
            </a:extLst>
          </p:cNvPr>
          <p:cNvSpPr txBox="1"/>
          <p:nvPr/>
        </p:nvSpPr>
        <p:spPr>
          <a:xfrm>
            <a:off x="5198846" y="5545176"/>
            <a:ext cx="1606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Merger section</a:t>
            </a:r>
            <a:endParaRPr lang="de-DE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5C817751-5C71-B2DD-F71A-42216E84B2AD}"/>
              </a:ext>
            </a:extLst>
          </p:cNvPr>
          <p:cNvSpPr txBox="1"/>
          <p:nvPr/>
        </p:nvSpPr>
        <p:spPr>
          <a:xfrm>
            <a:off x="6095047" y="4161473"/>
            <a:ext cx="1917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Straight diagnostic</a:t>
            </a:r>
          </a:p>
          <a:p>
            <a:r>
              <a:rPr lang="en-US" dirty="0"/>
              <a:t>line</a:t>
            </a:r>
            <a:endParaRPr lang="de-DE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2BDB7FF-43FA-ED12-8604-09FB38774A1F}"/>
              </a:ext>
            </a:extLst>
          </p:cNvPr>
          <p:cNvSpPr txBox="1"/>
          <p:nvPr/>
        </p:nvSpPr>
        <p:spPr>
          <a:xfrm>
            <a:off x="-78675" y="3046841"/>
            <a:ext cx="1505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Exchangeable</a:t>
            </a:r>
          </a:p>
          <a:p>
            <a:r>
              <a:rPr lang="en-US" dirty="0"/>
              <a:t>Photocathode</a:t>
            </a:r>
            <a:endParaRPr lang="de-DE" dirty="0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679FDF56-E141-E289-9E64-4D926FB553F2}"/>
              </a:ext>
            </a:extLst>
          </p:cNvPr>
          <p:cNvSpPr txBox="1"/>
          <p:nvPr/>
        </p:nvSpPr>
        <p:spPr>
          <a:xfrm>
            <a:off x="1860366" y="3050347"/>
            <a:ext cx="18283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dynamics</a:t>
            </a:r>
          </a:p>
          <a:p>
            <a:r>
              <a:rPr lang="en-US" dirty="0"/>
              <a:t>+SRF optimized</a:t>
            </a:r>
            <a:br>
              <a:rPr lang="en-US" dirty="0"/>
            </a:br>
            <a:r>
              <a:rPr lang="en-US" dirty="0"/>
              <a:t>1.4 </a:t>
            </a:r>
            <a:r>
              <a:rPr lang="en-US" dirty="0">
                <a:latin typeface="Symbol" panose="05050102010706020507" pitchFamily="18" charset="2"/>
              </a:rPr>
              <a:t>l</a:t>
            </a:r>
            <a:r>
              <a:rPr lang="en-US" dirty="0"/>
              <a:t>/2 cell cavity</a:t>
            </a:r>
            <a:endParaRPr lang="de-DE" dirty="0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45CAE3FD-F135-AE77-60EF-C2FA2E94A5A3}"/>
              </a:ext>
            </a:extLst>
          </p:cNvPr>
          <p:cNvSpPr txBox="1"/>
          <p:nvPr/>
        </p:nvSpPr>
        <p:spPr>
          <a:xfrm>
            <a:off x="4354099" y="3429000"/>
            <a:ext cx="17158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 solenoid for </a:t>
            </a:r>
            <a:br>
              <a:rPr lang="en-US" dirty="0"/>
            </a:br>
            <a:r>
              <a:rPr lang="en-US" dirty="0"/>
              <a:t>beam emittance</a:t>
            </a:r>
            <a:endParaRPr lang="de-DE" dirty="0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FA01F1BA-C45A-13EC-6109-6C43F5B53D8E}"/>
              </a:ext>
            </a:extLst>
          </p:cNvPr>
          <p:cNvSpPr txBox="1"/>
          <p:nvPr/>
        </p:nvSpPr>
        <p:spPr>
          <a:xfrm>
            <a:off x="6854253" y="3030854"/>
            <a:ext cx="1906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SiC</a:t>
            </a:r>
            <a:r>
              <a:rPr lang="en-US" dirty="0"/>
              <a:t> HOM absorber</a:t>
            </a:r>
            <a:endParaRPr lang="de-DE" dirty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2452B448-EA81-F3E0-541A-7714D0B11C9D}"/>
              </a:ext>
            </a:extLst>
          </p:cNvPr>
          <p:cNvSpPr txBox="1"/>
          <p:nvPr/>
        </p:nvSpPr>
        <p:spPr>
          <a:xfrm>
            <a:off x="6805120" y="749246"/>
            <a:ext cx="2753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Transverse steerer magnets</a:t>
            </a:r>
            <a:endParaRPr lang="de-DE" dirty="0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64C12933-3314-A7E0-6311-243FF861EA5A}"/>
              </a:ext>
            </a:extLst>
          </p:cNvPr>
          <p:cNvSpPr txBox="1"/>
          <p:nvPr/>
        </p:nvSpPr>
        <p:spPr>
          <a:xfrm>
            <a:off x="2105336" y="645451"/>
            <a:ext cx="21402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Twin power coupler:</a:t>
            </a:r>
            <a:br>
              <a:rPr lang="en-US" dirty="0"/>
            </a:br>
            <a:r>
              <a:rPr lang="en-US" dirty="0"/>
              <a:t>Modified TTF-III type</a:t>
            </a:r>
            <a:br>
              <a:rPr lang="en-US" dirty="0"/>
            </a:br>
            <a:r>
              <a:rPr lang="en-US" dirty="0"/>
              <a:t>            20 kW power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393391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39DFAC-8936-7A84-C434-2001E3BD1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253452"/>
            <a:ext cx="11036300" cy="534987"/>
          </a:xfrm>
        </p:spPr>
        <p:txBody>
          <a:bodyPr/>
          <a:lstStyle/>
          <a:p>
            <a:r>
              <a:rPr lang="en-US" dirty="0"/>
              <a:t>Short to Midterm plans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B85B85A-0CF2-18B9-8ACD-3A691E745C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What next?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E14AA88-919F-43E0-6D38-0E3C447A6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56944" y="1527427"/>
            <a:ext cx="5761883" cy="4321412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85C00B5A-210C-2605-87E9-7E76526D81D0}"/>
              </a:ext>
            </a:extLst>
          </p:cNvPr>
          <p:cNvSpPr txBox="1"/>
          <p:nvPr/>
        </p:nvSpPr>
        <p:spPr>
          <a:xfrm>
            <a:off x="5770984" y="2785188"/>
            <a:ext cx="610115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There is light at the end of the tunnel……</a:t>
            </a:r>
          </a:p>
          <a:p>
            <a:endParaRPr lang="en-US" sz="2800" dirty="0">
              <a:solidFill>
                <a:schemeClr val="tx2"/>
              </a:solidFill>
            </a:endParaRPr>
          </a:p>
          <a:p>
            <a:endParaRPr lang="en-US" sz="2800" dirty="0">
              <a:solidFill>
                <a:schemeClr val="tx2"/>
              </a:solidFill>
            </a:endParaRPr>
          </a:p>
          <a:p>
            <a:endParaRPr lang="en-US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7726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D17B52-2A8F-C685-DB60-59C3183F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206796"/>
            <a:ext cx="11036300" cy="814905"/>
          </a:xfrm>
        </p:spPr>
        <p:txBody>
          <a:bodyPr/>
          <a:lstStyle/>
          <a:p>
            <a:r>
              <a:rPr lang="en-US" dirty="0"/>
              <a:t>When will we have first beam?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8C657E2-D546-E7AA-A5F5-387814A268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850" y="269880"/>
            <a:ext cx="1398661" cy="224546"/>
          </a:xfrm>
        </p:spPr>
        <p:txBody>
          <a:bodyPr/>
          <a:lstStyle/>
          <a:p>
            <a:r>
              <a:rPr lang="en-US" dirty="0"/>
              <a:t>First beam?</a:t>
            </a:r>
            <a:endParaRPr lang="de-DE" dirty="0"/>
          </a:p>
        </p:txBody>
      </p:sp>
      <p:pic>
        <p:nvPicPr>
          <p:cNvPr id="8" name="Grafik 8">
            <a:extLst>
              <a:ext uri="{FF2B5EF4-FFF2-40B4-BE49-F238E27FC236}">
                <a16:creationId xmlns:a16="http://schemas.microsoft.com/office/drawing/2014/main" id="{3FF85C1A-B384-98C1-44A7-F0FB2E0DB9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1517835" y="1849903"/>
            <a:ext cx="8707760" cy="2074635"/>
          </a:xfrm>
          <a:prstGeom prst="rect">
            <a:avLst/>
          </a:prstGeom>
        </p:spPr>
      </p:pic>
      <p:sp>
        <p:nvSpPr>
          <p:cNvPr id="9" name="Textfeld 14">
            <a:extLst>
              <a:ext uri="{FF2B5EF4-FFF2-40B4-BE49-F238E27FC236}">
                <a16:creationId xmlns:a16="http://schemas.microsoft.com/office/drawing/2014/main" id="{0FDAB937-BEAC-CC3B-395C-36962FC1B21E}"/>
              </a:ext>
            </a:extLst>
          </p:cNvPr>
          <p:cNvSpPr>
            <a:spLocks/>
          </p:cNvSpPr>
          <p:nvPr/>
        </p:nvSpPr>
        <p:spPr bwMode="auto">
          <a:xfrm>
            <a:off x="5849994" y="3002473"/>
            <a:ext cx="16129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144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3716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8288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286000" algn="l" defTabSz="914400"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743200" algn="l" defTabSz="914400"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3200400" algn="l" defTabSz="914400"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3657600" algn="l" defTabSz="914400"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“Banana line”</a:t>
            </a:r>
            <a:endParaRPr lang="de-DE" sz="20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3" name="Textfeld 18">
            <a:extLst>
              <a:ext uri="{FF2B5EF4-FFF2-40B4-BE49-F238E27FC236}">
                <a16:creationId xmlns:a16="http://schemas.microsoft.com/office/drawing/2014/main" id="{3E10C013-AC78-C591-C979-3D2C32FF1537}"/>
              </a:ext>
            </a:extLst>
          </p:cNvPr>
          <p:cNvSpPr>
            <a:spLocks/>
          </p:cNvSpPr>
          <p:nvPr/>
        </p:nvSpPr>
        <p:spPr bwMode="auto">
          <a:xfrm>
            <a:off x="4552797" y="2781482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144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3716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8288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286000" algn="l" defTabSz="914400"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743200" algn="l" defTabSz="914400"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3200400" algn="l" defTabSz="914400"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3657600" algn="l" defTabSz="914400"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>
              <a:defRPr/>
            </a:pPr>
            <a:r>
              <a:rPr lang="en-US">
                <a:solidFill>
                  <a:schemeClr val="bg1"/>
                </a:solidFill>
              </a:rPr>
              <a:t>MESA</a:t>
            </a:r>
            <a:endParaRPr lang="de-DE">
              <a:solidFill>
                <a:schemeClr val="bg1"/>
              </a:solidFill>
            </a:endParaRPr>
          </a:p>
        </p:txBody>
      </p:sp>
      <p:sp>
        <p:nvSpPr>
          <p:cNvPr id="14" name="Textfeld 24">
            <a:extLst>
              <a:ext uri="{FF2B5EF4-FFF2-40B4-BE49-F238E27FC236}">
                <a16:creationId xmlns:a16="http://schemas.microsoft.com/office/drawing/2014/main" id="{E0154641-1863-A507-944A-6B19293DD9F1}"/>
              </a:ext>
            </a:extLst>
          </p:cNvPr>
          <p:cNvSpPr>
            <a:spLocks/>
          </p:cNvSpPr>
          <p:nvPr/>
        </p:nvSpPr>
        <p:spPr bwMode="auto">
          <a:xfrm>
            <a:off x="1877875" y="2794282"/>
            <a:ext cx="574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144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3716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8288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286000" algn="l" defTabSz="914400"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743200" algn="l" defTabSz="914400"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3200400" algn="l" defTabSz="914400"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3657600" algn="l" defTabSz="914400"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>
              <a:defRPr/>
            </a:pPr>
            <a:r>
              <a:rPr lang="en-US">
                <a:latin typeface="+mn-lt"/>
              </a:rPr>
              <a:t>Gun</a:t>
            </a:r>
            <a:endParaRPr lang="de-DE">
              <a:latin typeface="+mn-lt"/>
            </a:endParaRPr>
          </a:p>
        </p:txBody>
      </p:sp>
      <p:sp>
        <p:nvSpPr>
          <p:cNvPr id="15" name="Textfeld 25">
            <a:extLst>
              <a:ext uri="{FF2B5EF4-FFF2-40B4-BE49-F238E27FC236}">
                <a16:creationId xmlns:a16="http://schemas.microsoft.com/office/drawing/2014/main" id="{096AFC10-B803-45BB-AC77-9718A2DFAE48}"/>
              </a:ext>
            </a:extLst>
          </p:cNvPr>
          <p:cNvSpPr>
            <a:spLocks/>
          </p:cNvSpPr>
          <p:nvPr/>
        </p:nvSpPr>
        <p:spPr bwMode="auto">
          <a:xfrm>
            <a:off x="2726295" y="2432218"/>
            <a:ext cx="910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144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3716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8288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286000" algn="l" defTabSz="914400"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743200" algn="l" defTabSz="914400"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3200400" algn="l" defTabSz="914400"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3657600" algn="l" defTabSz="914400"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>
              <a:defRPr/>
            </a:pPr>
            <a:r>
              <a:rPr lang="en-US">
                <a:latin typeface="+mn-lt"/>
              </a:rPr>
              <a:t>Booster</a:t>
            </a:r>
            <a:endParaRPr lang="de-DE">
              <a:latin typeface="+mn-lt"/>
            </a:endParaRPr>
          </a:p>
        </p:txBody>
      </p:sp>
      <p:sp>
        <p:nvSpPr>
          <p:cNvPr id="16" name="Textfeld 25">
            <a:extLst>
              <a:ext uri="{FF2B5EF4-FFF2-40B4-BE49-F238E27FC236}">
                <a16:creationId xmlns:a16="http://schemas.microsoft.com/office/drawing/2014/main" id="{0FD473C6-78A0-D47D-2905-AF381998030C}"/>
              </a:ext>
            </a:extLst>
          </p:cNvPr>
          <p:cNvSpPr>
            <a:spLocks/>
          </p:cNvSpPr>
          <p:nvPr/>
        </p:nvSpPr>
        <p:spPr bwMode="auto">
          <a:xfrm>
            <a:off x="4161860" y="1976986"/>
            <a:ext cx="626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 err="1">
                <a:latin typeface="+mn-lt"/>
              </a:rPr>
              <a:t>TCav</a:t>
            </a:r>
            <a:endParaRPr lang="de-DE" dirty="0">
              <a:latin typeface="+mn-lt"/>
            </a:endParaRPr>
          </a:p>
        </p:txBody>
      </p:sp>
      <p:sp>
        <p:nvSpPr>
          <p:cNvPr id="17" name="Textfeld 26">
            <a:extLst>
              <a:ext uri="{FF2B5EF4-FFF2-40B4-BE49-F238E27FC236}">
                <a16:creationId xmlns:a16="http://schemas.microsoft.com/office/drawing/2014/main" id="{459E1B44-5AAE-CD79-0BF9-B343134F49BE}"/>
              </a:ext>
            </a:extLst>
          </p:cNvPr>
          <p:cNvSpPr>
            <a:spLocks/>
          </p:cNvSpPr>
          <p:nvPr/>
        </p:nvSpPr>
        <p:spPr bwMode="auto">
          <a:xfrm>
            <a:off x="1496305" y="3989261"/>
            <a:ext cx="1557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</a:rPr>
              <a:t>Cathode transfer </a:t>
            </a:r>
            <a:br>
              <a:rPr lang="en-US" sz="1400" dirty="0">
                <a:latin typeface="+mn-lt"/>
              </a:rPr>
            </a:br>
            <a:r>
              <a:rPr lang="en-US" sz="1400" dirty="0">
                <a:latin typeface="+mn-lt"/>
              </a:rPr>
              <a:t>system</a:t>
            </a:r>
            <a:endParaRPr lang="de-DE" sz="1400" dirty="0">
              <a:latin typeface="+mn-lt"/>
            </a:endParaRPr>
          </a:p>
        </p:txBody>
      </p:sp>
      <p:sp>
        <p:nvSpPr>
          <p:cNvPr id="18" name="Textfeld 27">
            <a:extLst>
              <a:ext uri="{FF2B5EF4-FFF2-40B4-BE49-F238E27FC236}">
                <a16:creationId xmlns:a16="http://schemas.microsoft.com/office/drawing/2014/main" id="{96A01D9D-A40B-2772-EA6B-A7DA787DF95D}"/>
              </a:ext>
            </a:extLst>
          </p:cNvPr>
          <p:cNvSpPr>
            <a:spLocks/>
          </p:cNvSpPr>
          <p:nvPr/>
        </p:nvSpPr>
        <p:spPr bwMode="auto">
          <a:xfrm>
            <a:off x="5702202" y="1849903"/>
            <a:ext cx="13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30 kW dump</a:t>
            </a:r>
            <a:endParaRPr lang="de-DE" dirty="0">
              <a:latin typeface="+mn-lt"/>
            </a:endParaRPr>
          </a:p>
        </p:txBody>
      </p:sp>
      <p:sp>
        <p:nvSpPr>
          <p:cNvPr id="19" name="Textfeld 28">
            <a:extLst>
              <a:ext uri="{FF2B5EF4-FFF2-40B4-BE49-F238E27FC236}">
                <a16:creationId xmlns:a16="http://schemas.microsoft.com/office/drawing/2014/main" id="{6350087B-3056-5A0D-D05C-6D45BF235B8A}"/>
              </a:ext>
            </a:extLst>
          </p:cNvPr>
          <p:cNvSpPr>
            <a:spLocks/>
          </p:cNvSpPr>
          <p:nvPr/>
        </p:nvSpPr>
        <p:spPr bwMode="auto">
          <a:xfrm>
            <a:off x="1935522" y="2097637"/>
            <a:ext cx="14293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144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3716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8288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286000" algn="l" defTabSz="914400"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743200" algn="l" defTabSz="914400"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3200400" algn="l" defTabSz="914400"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3657600" algn="l" defTabSz="914400"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>
              <a:defRPr/>
            </a:pPr>
            <a:r>
              <a:rPr lang="en-US" sz="2000">
                <a:solidFill>
                  <a:schemeClr val="tx2"/>
                </a:solidFill>
                <a:latin typeface="+mn-lt"/>
              </a:rPr>
              <a:t>Injector line</a:t>
            </a:r>
            <a:endParaRPr lang="de-DE" sz="200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498D2589-697B-B006-306F-796837189A1A}"/>
              </a:ext>
            </a:extLst>
          </p:cNvPr>
          <p:cNvSpPr txBox="1"/>
          <p:nvPr/>
        </p:nvSpPr>
        <p:spPr>
          <a:xfrm>
            <a:off x="2858469" y="3627466"/>
            <a:ext cx="94603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Focus on commissioning injector with SRF gun and transverse deflecting cavity + diagnostic 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</a:rPr>
              <a:t>Next stage installation of the Booster module, possible beam transfer into the high power dump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C9900"/>
                </a:solidFill>
              </a:rPr>
              <a:t>Recirculation, when </a:t>
            </a:r>
            <a:r>
              <a:rPr lang="en-US" dirty="0" err="1">
                <a:solidFill>
                  <a:srgbClr val="CC9900"/>
                </a:solidFill>
              </a:rPr>
              <a:t>Linac</a:t>
            </a:r>
            <a:r>
              <a:rPr lang="en-US" dirty="0">
                <a:solidFill>
                  <a:srgbClr val="CC9900"/>
                </a:solidFill>
              </a:rPr>
              <a:t> funding is secured or an interim arrangement can be found </a:t>
            </a:r>
            <a:endParaRPr lang="de-DE" dirty="0">
              <a:solidFill>
                <a:srgbClr val="CC9900"/>
              </a:solidFill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17549E5B-05E8-31CA-5DCB-2779AFEE1F26}"/>
              </a:ext>
            </a:extLst>
          </p:cNvPr>
          <p:cNvSpPr/>
          <p:nvPr/>
        </p:nvSpPr>
        <p:spPr>
          <a:xfrm rot="20381086">
            <a:off x="1280676" y="2691493"/>
            <a:ext cx="4610175" cy="641526"/>
          </a:xfrm>
          <a:prstGeom prst="rect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feld 27">
            <a:extLst>
              <a:ext uri="{FF2B5EF4-FFF2-40B4-BE49-F238E27FC236}">
                <a16:creationId xmlns:a16="http://schemas.microsoft.com/office/drawing/2014/main" id="{DAF1C8CE-A0B2-41B7-F19A-36952B5A87F9}"/>
              </a:ext>
            </a:extLst>
          </p:cNvPr>
          <p:cNvSpPr>
            <a:spLocks/>
          </p:cNvSpPr>
          <p:nvPr/>
        </p:nvSpPr>
        <p:spPr bwMode="auto">
          <a:xfrm>
            <a:off x="9290453" y="3118000"/>
            <a:ext cx="1500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/>
              <a:t>65</a:t>
            </a:r>
            <a:r>
              <a:rPr lang="en-US" dirty="0">
                <a:latin typeface="+mn-lt"/>
              </a:rPr>
              <a:t>0 kW dump</a:t>
            </a:r>
            <a:endParaRPr lang="de-DE" dirty="0">
              <a:latin typeface="+mn-lt"/>
            </a:endParaRPr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4005F253-A36E-061C-B76F-51B3B05C69FB}"/>
              </a:ext>
            </a:extLst>
          </p:cNvPr>
          <p:cNvGrpSpPr/>
          <p:nvPr/>
        </p:nvGrpSpPr>
        <p:grpSpPr>
          <a:xfrm>
            <a:off x="4972142" y="2457470"/>
            <a:ext cx="5062931" cy="751500"/>
            <a:chOff x="4972142" y="2157713"/>
            <a:chExt cx="5062931" cy="751500"/>
          </a:xfrm>
        </p:grpSpPr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BECED3FD-73D5-5FA9-473C-8470A993B516}"/>
                </a:ext>
              </a:extLst>
            </p:cNvPr>
            <p:cNvSpPr/>
            <p:nvPr/>
          </p:nvSpPr>
          <p:spPr>
            <a:xfrm>
              <a:off x="4972142" y="2157713"/>
              <a:ext cx="3346099" cy="369331"/>
            </a:xfrm>
            <a:prstGeom prst="rect">
              <a:avLst/>
            </a:prstGeom>
            <a:solidFill>
              <a:schemeClr val="accent3">
                <a:alpha val="3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E415ACFF-5877-035A-0AE2-9A670366A633}"/>
                </a:ext>
              </a:extLst>
            </p:cNvPr>
            <p:cNvSpPr/>
            <p:nvPr/>
          </p:nvSpPr>
          <p:spPr>
            <a:xfrm rot="1613659">
              <a:off x="7366131" y="2253724"/>
              <a:ext cx="1219732" cy="369331"/>
            </a:xfrm>
            <a:prstGeom prst="rect">
              <a:avLst/>
            </a:prstGeom>
            <a:solidFill>
              <a:schemeClr val="accent3">
                <a:alpha val="3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6EE972B5-C13E-BF37-634F-0A420F7524F2}"/>
                </a:ext>
              </a:extLst>
            </p:cNvPr>
            <p:cNvSpPr/>
            <p:nvPr/>
          </p:nvSpPr>
          <p:spPr>
            <a:xfrm>
              <a:off x="8603435" y="2539882"/>
              <a:ext cx="1431638" cy="369331"/>
            </a:xfrm>
            <a:prstGeom prst="rect">
              <a:avLst/>
            </a:prstGeom>
            <a:solidFill>
              <a:schemeClr val="accent3">
                <a:alpha val="3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8" name="Grafik 27">
            <a:extLst>
              <a:ext uri="{FF2B5EF4-FFF2-40B4-BE49-F238E27FC236}">
                <a16:creationId xmlns:a16="http://schemas.microsoft.com/office/drawing/2014/main" id="{CA422573-005C-8599-D25E-341682DDA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072" y="834463"/>
            <a:ext cx="8588190" cy="2990711"/>
          </a:xfrm>
          <a:prstGeom prst="rect">
            <a:avLst/>
          </a:prstGeom>
        </p:spPr>
      </p:pic>
      <p:sp>
        <p:nvSpPr>
          <p:cNvPr id="29" name="Pfeil: nach rechts 28">
            <a:extLst>
              <a:ext uri="{FF2B5EF4-FFF2-40B4-BE49-F238E27FC236}">
                <a16:creationId xmlns:a16="http://schemas.microsoft.com/office/drawing/2014/main" id="{EAE8AEEF-9B71-0D89-2E75-D6322CF98FC6}"/>
              </a:ext>
            </a:extLst>
          </p:cNvPr>
          <p:cNvSpPr/>
          <p:nvPr/>
        </p:nvSpPr>
        <p:spPr>
          <a:xfrm>
            <a:off x="374483" y="5299860"/>
            <a:ext cx="1876425" cy="5847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64C3899C-5C4E-1DB1-D91A-E4CB743B65F4}"/>
              </a:ext>
            </a:extLst>
          </p:cNvPr>
          <p:cNvSpPr txBox="1"/>
          <p:nvPr/>
        </p:nvSpPr>
        <p:spPr>
          <a:xfrm>
            <a:off x="5909526" y="4690930"/>
            <a:ext cx="548515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SRF gun module fully assembled, ready for cooldown</a:t>
            </a:r>
            <a:br>
              <a:rPr lang="en-US" dirty="0"/>
            </a:br>
            <a:r>
              <a:rPr lang="en-US" dirty="0"/>
              <a:t>and RF test, cathode transfer system on standby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First beam planned for Christmas this year, but</a:t>
            </a:r>
            <a:br>
              <a:rPr lang="en-US" dirty="0"/>
            </a:br>
            <a:r>
              <a:rPr lang="en-US" dirty="0"/>
              <a:t>unclear because of attack on HZB’s computing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the time to finalize all assemblies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4BFB28A-5C60-DA0E-2B1B-0945E5803F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9368" y="4575855"/>
            <a:ext cx="2404983" cy="1803738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8F7848CB-DA10-A512-D5EB-0308B6997CEF}"/>
              </a:ext>
            </a:extLst>
          </p:cNvPr>
          <p:cNvSpPr txBox="1">
            <a:spLocks/>
          </p:cNvSpPr>
          <p:nvPr/>
        </p:nvSpPr>
        <p:spPr>
          <a:xfrm>
            <a:off x="2028760" y="109554"/>
            <a:ext cx="8707761" cy="814905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cap="none" baseline="0">
                <a:solidFill>
                  <a:schemeClr val="accent2">
                    <a:alpha val="69875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Will we have first beam?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9649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  <p:bldP spid="21" grpId="0" animBg="1"/>
      <p:bldP spid="29" grpId="0" animBg="1"/>
      <p:bldP spid="34" grpId="0" uiExpand="1" build="p"/>
      <p:bldP spid="6" grpId="0" animBg="1"/>
      <p:bldP spid="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4ACA83-2F8A-0B66-36F2-91D18F2D1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463388"/>
            <a:ext cx="11036300" cy="814905"/>
          </a:xfrm>
        </p:spPr>
        <p:txBody>
          <a:bodyPr/>
          <a:lstStyle/>
          <a:p>
            <a:r>
              <a:rPr lang="en-US" dirty="0"/>
              <a:t>First studies with </a:t>
            </a:r>
            <a:r>
              <a:rPr lang="en-US" dirty="0" err="1"/>
              <a:t>bERLinPro</a:t>
            </a:r>
            <a:r>
              <a:rPr lang="en-US" dirty="0"/>
              <a:t> (injector)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C1B29FD-2D7D-F40E-33BC-670D9F10C7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Topics to study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195DCE9-501A-D520-4201-CF7C4311F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15" y="1452755"/>
            <a:ext cx="4457328" cy="244462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5937C9C5-D55E-FB47-532A-E039C81C7D96}"/>
              </a:ext>
            </a:extLst>
          </p:cNvPr>
          <p:cNvSpPr txBox="1"/>
          <p:nvPr/>
        </p:nvSpPr>
        <p:spPr>
          <a:xfrm>
            <a:off x="4949890" y="1119676"/>
            <a:ext cx="6209522" cy="5355312"/>
          </a:xfrm>
          <a:prstGeom prst="rect">
            <a:avLst/>
          </a:prstGeom>
          <a:solidFill>
            <a:schemeClr val="tx2"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Even with the medium-power gun (20kW) cavity we can study: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Up to 6-10 mA with the full injection energy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 Explore the full parameter space of the SRF injector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100 mA can be potentially studied in macro-pulse regime (large power overhead by klystrons)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Bunch charges up to 0.5 </a:t>
            </a:r>
            <a:r>
              <a:rPr lang="en-US" dirty="0" err="1">
                <a:solidFill>
                  <a:schemeClr val="bg1"/>
                </a:solidFill>
              </a:rPr>
              <a:t>nC</a:t>
            </a:r>
            <a:r>
              <a:rPr lang="en-US" dirty="0">
                <a:solidFill>
                  <a:schemeClr val="bg1"/>
                </a:solidFill>
              </a:rPr>
              <a:t> are in reach with a high QE cathode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Proof of cathode exchange concept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Studies of beam loss scenarios by dark current or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beam halo formation by bunch tails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Propagation of beam and unwanted beam from injector to dump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Beam loss and machine protection concepts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Diagnostic concepts from low-current start-up to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dirty="0">
                <a:solidFill>
                  <a:srgbClr val="FFC000"/>
                </a:solidFill>
              </a:rPr>
              <a:t>mid-power operation (sub µA to some mA)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Beam arrival time and jitter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Advanced control concepts, digital twins of the 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dirty="0">
                <a:solidFill>
                  <a:srgbClr val="FFC000"/>
                </a:solidFill>
              </a:rPr>
              <a:t>machine, ML+AI assisted control methods</a:t>
            </a:r>
            <a:br>
              <a:rPr lang="en-US" dirty="0"/>
            </a:br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DC1BF3E-81E1-FCA9-CB0E-2FFE0A6AFA3E}"/>
              </a:ext>
            </a:extLst>
          </p:cNvPr>
          <p:cNvSpPr txBox="1"/>
          <p:nvPr/>
        </p:nvSpPr>
        <p:spPr>
          <a:xfrm>
            <a:off x="620486" y="4306078"/>
            <a:ext cx="367325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comes all with the given budget</a:t>
            </a:r>
            <a:br>
              <a:rPr lang="en-US" dirty="0"/>
            </a:br>
            <a:r>
              <a:rPr lang="en-US" dirty="0"/>
              <a:t>and project status.</a:t>
            </a:r>
          </a:p>
          <a:p>
            <a:endParaRPr lang="en-US" dirty="0"/>
          </a:p>
          <a:p>
            <a:r>
              <a:rPr lang="en-US" dirty="0"/>
              <a:t>A </a:t>
            </a:r>
            <a:r>
              <a:rPr lang="en-US" dirty="0" err="1">
                <a:solidFill>
                  <a:schemeClr val="tx2"/>
                </a:solidFill>
              </a:rPr>
              <a:t>Linac</a:t>
            </a:r>
            <a:r>
              <a:rPr lang="en-US" dirty="0"/>
              <a:t> and a </a:t>
            </a:r>
            <a:r>
              <a:rPr lang="en-US" dirty="0">
                <a:solidFill>
                  <a:schemeClr val="tx2"/>
                </a:solidFill>
              </a:rPr>
              <a:t>high power gun </a:t>
            </a:r>
            <a:r>
              <a:rPr lang="en-US" dirty="0"/>
              <a:t>version</a:t>
            </a:r>
            <a:br>
              <a:rPr lang="en-US" dirty="0"/>
            </a:br>
            <a:r>
              <a:rPr lang="en-US" dirty="0"/>
              <a:t>still need new resources to be</a:t>
            </a:r>
          </a:p>
          <a:p>
            <a:r>
              <a:rPr lang="en-US" dirty="0"/>
              <a:t>realized, though designs exist</a:t>
            </a:r>
          </a:p>
          <a:p>
            <a:r>
              <a:rPr lang="en-US" dirty="0"/>
              <a:t>“in the drawer”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9176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240981-E762-BF1A-738B-3CA45358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863" y="612067"/>
            <a:ext cx="11036300" cy="642289"/>
          </a:xfrm>
        </p:spPr>
        <p:txBody>
          <a:bodyPr/>
          <a:lstStyle/>
          <a:p>
            <a:r>
              <a:rPr lang="en-US" dirty="0"/>
              <a:t>THE ERL Principle: The Promise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16A5F9A-745F-19B3-85F4-2677CCCF3E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promise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6FE100A-9793-EEEF-5649-9F5901499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695" y="1843801"/>
            <a:ext cx="11720354" cy="4081442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A2A3DBD7-172C-EBAD-9FE3-41B7A916FD05}"/>
              </a:ext>
            </a:extLst>
          </p:cNvPr>
          <p:cNvGrpSpPr/>
          <p:nvPr/>
        </p:nvGrpSpPr>
        <p:grpSpPr>
          <a:xfrm>
            <a:off x="3329214" y="2097542"/>
            <a:ext cx="5281511" cy="2863683"/>
            <a:chOff x="3329214" y="2097542"/>
            <a:chExt cx="5281511" cy="2863683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9338A0C4-7988-1D1B-B3C3-8798082B3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60275" y="2097542"/>
              <a:ext cx="3650450" cy="1625023"/>
            </a:xfrm>
            <a:prstGeom prst="rect">
              <a:avLst/>
            </a:prstGeom>
          </p:spPr>
        </p:pic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345178A1-DB7F-88BD-44A3-3E11BFA5A84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801779" y="2174469"/>
              <a:ext cx="2001903" cy="102410"/>
              <a:chOff x="13461023" y="12355899"/>
              <a:chExt cx="6457752" cy="330359"/>
            </a:xfr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0" scaled="0"/>
              <a:tileRect/>
            </a:gradFill>
          </p:grpSpPr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9AD3421E-98E7-45E4-3919-406BF47EF2BF}"/>
                  </a:ext>
                </a:extLst>
              </p:cNvPr>
              <p:cNvSpPr/>
              <p:nvPr/>
            </p:nvSpPr>
            <p:spPr>
              <a:xfrm>
                <a:off x="13461023" y="12403796"/>
                <a:ext cx="882437" cy="2824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" name="Ellipse 9">
                <a:extLst>
                  <a:ext uri="{FF2B5EF4-FFF2-40B4-BE49-F238E27FC236}">
                    <a16:creationId xmlns:a16="http://schemas.microsoft.com/office/drawing/2014/main" id="{B76F1880-9D5B-5017-2725-ED292B9FE858}"/>
                  </a:ext>
                </a:extLst>
              </p:cNvPr>
              <p:cNvSpPr/>
              <p:nvPr/>
            </p:nvSpPr>
            <p:spPr>
              <a:xfrm>
                <a:off x="15366512" y="12381458"/>
                <a:ext cx="882437" cy="2824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C3B58812-C4B4-EEFE-EC82-99C27C379E24}"/>
                  </a:ext>
                </a:extLst>
              </p:cNvPr>
              <p:cNvSpPr/>
              <p:nvPr/>
            </p:nvSpPr>
            <p:spPr>
              <a:xfrm>
                <a:off x="17130849" y="12403796"/>
                <a:ext cx="882437" cy="2824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230666B2-2E20-2E1C-C1A0-1865D7BC6DAE}"/>
                  </a:ext>
                </a:extLst>
              </p:cNvPr>
              <p:cNvSpPr/>
              <p:nvPr/>
            </p:nvSpPr>
            <p:spPr>
              <a:xfrm>
                <a:off x="19036338" y="12355899"/>
                <a:ext cx="882437" cy="2824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49476322-2D6A-4CF6-83B2-B4080640CEBA}"/>
                </a:ext>
              </a:extLst>
            </p:cNvPr>
            <p:cNvSpPr txBox="1"/>
            <p:nvPr/>
          </p:nvSpPr>
          <p:spPr>
            <a:xfrm>
              <a:off x="5588315" y="4591893"/>
              <a:ext cx="25405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TM</a:t>
              </a:r>
              <a:r>
                <a:rPr lang="en-US" baseline="-25000" dirty="0">
                  <a:solidFill>
                    <a:schemeClr val="accent1"/>
                  </a:solidFill>
                </a:rPr>
                <a:t>010</a:t>
              </a:r>
              <a:r>
                <a:rPr lang="en-US" dirty="0">
                  <a:solidFill>
                    <a:schemeClr val="accent1"/>
                  </a:solidFill>
                </a:rPr>
                <a:t>-</a:t>
              </a:r>
              <a:r>
                <a:rPr lang="en-US" dirty="0">
                  <a:solidFill>
                    <a:schemeClr val="accent1"/>
                  </a:solidFill>
                  <a:latin typeface="Symbol" panose="05050102010706020507" pitchFamily="18" charset="2"/>
                </a:rPr>
                <a:t>p</a:t>
              </a:r>
              <a:r>
                <a:rPr lang="en-US" dirty="0">
                  <a:solidFill>
                    <a:schemeClr val="accent1"/>
                  </a:solidFill>
                </a:rPr>
                <a:t> mode at 1.3 GHz</a:t>
              </a:r>
              <a:endParaRPr lang="de-DE" dirty="0">
                <a:solidFill>
                  <a:schemeClr val="accent1"/>
                </a:solidFill>
              </a:endParaRP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59B9668A-792B-E0FD-E0AB-4338205A9F3B}"/>
                </a:ext>
              </a:extLst>
            </p:cNvPr>
            <p:cNvSpPr txBox="1"/>
            <p:nvPr/>
          </p:nvSpPr>
          <p:spPr>
            <a:xfrm>
              <a:off x="3329214" y="2459354"/>
              <a:ext cx="19608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1"/>
                  </a:solidFill>
                </a:rPr>
                <a:t>On-crest acceleration</a:t>
              </a:r>
              <a:endParaRPr lang="de-DE" sz="1600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42" name="Textfeld 41">
            <a:extLst>
              <a:ext uri="{FF2B5EF4-FFF2-40B4-BE49-F238E27FC236}">
                <a16:creationId xmlns:a16="http://schemas.microsoft.com/office/drawing/2014/main" id="{D81F3089-CA4B-8E3D-7725-29E4589C0A88}"/>
              </a:ext>
            </a:extLst>
          </p:cNvPr>
          <p:cNvSpPr txBox="1"/>
          <p:nvPr/>
        </p:nvSpPr>
        <p:spPr>
          <a:xfrm>
            <a:off x="5039252" y="1366600"/>
            <a:ext cx="666753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5288"/>
                </a:solidFill>
              </a:rPr>
              <a:t>Maury </a:t>
            </a:r>
            <a:r>
              <a:rPr lang="en-US" sz="1400" dirty="0" err="1">
                <a:solidFill>
                  <a:srgbClr val="005288"/>
                </a:solidFill>
              </a:rPr>
              <a:t>Tigner</a:t>
            </a:r>
            <a:r>
              <a:rPr lang="en-US" sz="1400" dirty="0">
                <a:solidFill>
                  <a:srgbClr val="005288"/>
                </a:solidFill>
              </a:rPr>
              <a:t>, A possible apparatus for electron clashing-beam experiments, Nuovo Cim.,</a:t>
            </a:r>
          </a:p>
          <a:p>
            <a:r>
              <a:rPr lang="en-US" sz="1400" dirty="0">
                <a:solidFill>
                  <a:srgbClr val="005288"/>
                </a:solidFill>
              </a:rPr>
              <a:t>37:1228–1231, 1965, http://doi.org/10.1007/BF02773204.</a:t>
            </a:r>
            <a:endParaRPr lang="de-DE" sz="1400" dirty="0">
              <a:solidFill>
                <a:srgbClr val="005288"/>
              </a:solidFill>
            </a:endParaRPr>
          </a:p>
          <a:p>
            <a:endParaRPr lang="de-DE" dirty="0"/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66AFA026-79DB-EDB4-291E-1B0E2902BC15}"/>
              </a:ext>
            </a:extLst>
          </p:cNvPr>
          <p:cNvSpPr txBox="1"/>
          <p:nvPr/>
        </p:nvSpPr>
        <p:spPr>
          <a:xfrm>
            <a:off x="4933211" y="5298078"/>
            <a:ext cx="4066113" cy="1015663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High average current with </a:t>
            </a:r>
            <a:r>
              <a:rPr lang="en-US" sz="2000" dirty="0" err="1">
                <a:solidFill>
                  <a:schemeClr val="bg1"/>
                </a:solidFill>
              </a:rPr>
              <a:t>Linac</a:t>
            </a:r>
            <a:r>
              <a:rPr lang="en-US" sz="2000" dirty="0">
                <a:solidFill>
                  <a:schemeClr val="bg1"/>
                </a:solidFill>
              </a:rPr>
              <a:t> like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beam emittance/phase space: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No net beam power transfer in </a:t>
            </a:r>
            <a:r>
              <a:rPr lang="en-US" sz="2000" dirty="0" err="1">
                <a:solidFill>
                  <a:schemeClr val="bg1"/>
                </a:solidFill>
              </a:rPr>
              <a:t>Linac</a:t>
            </a:r>
            <a:r>
              <a:rPr lang="en-US" sz="2000" dirty="0">
                <a:solidFill>
                  <a:schemeClr val="bg1"/>
                </a:solidFill>
              </a:rPr>
              <a:t>!</a:t>
            </a:r>
            <a:endParaRPr lang="de-DE" sz="2000" dirty="0">
              <a:solidFill>
                <a:schemeClr val="bg1"/>
              </a:solidFill>
            </a:endParaRP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C01A1CE5-CF8A-B824-D6DC-B839F3928212}"/>
              </a:ext>
            </a:extLst>
          </p:cNvPr>
          <p:cNvGrpSpPr/>
          <p:nvPr/>
        </p:nvGrpSpPr>
        <p:grpSpPr>
          <a:xfrm>
            <a:off x="6107641" y="2941348"/>
            <a:ext cx="5770286" cy="2940727"/>
            <a:chOff x="6107641" y="2941348"/>
            <a:chExt cx="5770286" cy="2940727"/>
          </a:xfrm>
        </p:grpSpPr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8B089BFC-8E3B-CDBE-2335-479F775A427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107641" y="3414553"/>
              <a:ext cx="1959722" cy="302147"/>
              <a:chOff x="14429999" y="16151724"/>
              <a:chExt cx="6376432" cy="983124"/>
            </a:xfr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100000">
                  <a:schemeClr val="accent3">
                    <a:lumMod val="75000"/>
                  </a:schemeClr>
                </a:gs>
              </a:gsLst>
              <a:lin ang="0" scaled="1"/>
              <a:tileRect/>
            </a:gradFill>
          </p:grpSpPr>
          <p:grpSp>
            <p:nvGrpSpPr>
              <p:cNvPr id="32" name="Gruppieren 31">
                <a:extLst>
                  <a:ext uri="{FF2B5EF4-FFF2-40B4-BE49-F238E27FC236}">
                    <a16:creationId xmlns:a16="http://schemas.microsoft.com/office/drawing/2014/main" id="{4181DC13-46AC-6A9F-90FF-9B680BAAE27D}"/>
                  </a:ext>
                </a:extLst>
              </p:cNvPr>
              <p:cNvGrpSpPr/>
              <p:nvPr/>
            </p:nvGrpSpPr>
            <p:grpSpPr>
              <a:xfrm rot="1213948">
                <a:off x="14429999" y="16160181"/>
                <a:ext cx="2657750" cy="974667"/>
                <a:chOff x="9480830" y="18654744"/>
                <a:chExt cx="2657750" cy="974667"/>
              </a:xfrm>
              <a:grpFill/>
            </p:grpSpPr>
            <p:sp>
              <p:nvSpPr>
                <p:cNvPr id="36" name="Ellipse 35">
                  <a:extLst>
                    <a:ext uri="{FF2B5EF4-FFF2-40B4-BE49-F238E27FC236}">
                      <a16:creationId xmlns:a16="http://schemas.microsoft.com/office/drawing/2014/main" id="{18D35879-F788-28FD-57D1-9C7C2142D0A7}"/>
                    </a:ext>
                  </a:extLst>
                </p:cNvPr>
                <p:cNvSpPr/>
                <p:nvPr/>
              </p:nvSpPr>
              <p:spPr>
                <a:xfrm rot="20321934">
                  <a:off x="11256143" y="18654744"/>
                  <a:ext cx="882437" cy="28246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7" name="Ellipse 36">
                  <a:extLst>
                    <a:ext uri="{FF2B5EF4-FFF2-40B4-BE49-F238E27FC236}">
                      <a16:creationId xmlns:a16="http://schemas.microsoft.com/office/drawing/2014/main" id="{2539F05C-2873-FA49-7E32-CC82C2B4D4A1}"/>
                    </a:ext>
                  </a:extLst>
                </p:cNvPr>
                <p:cNvSpPr/>
                <p:nvPr/>
              </p:nvSpPr>
              <p:spPr>
                <a:xfrm rot="20321934">
                  <a:off x="9480830" y="19346949"/>
                  <a:ext cx="882437" cy="28246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33" name="Gruppieren 32">
                <a:extLst>
                  <a:ext uri="{FF2B5EF4-FFF2-40B4-BE49-F238E27FC236}">
                    <a16:creationId xmlns:a16="http://schemas.microsoft.com/office/drawing/2014/main" id="{AAB79AF7-FB21-FC5D-3796-2120FCB330B4}"/>
                  </a:ext>
                </a:extLst>
              </p:cNvPr>
              <p:cNvGrpSpPr/>
              <p:nvPr/>
            </p:nvGrpSpPr>
            <p:grpSpPr>
              <a:xfrm rot="1213948">
                <a:off x="18148681" y="16151724"/>
                <a:ext cx="2657750" cy="974667"/>
                <a:chOff x="9480830" y="18654744"/>
                <a:chExt cx="2657750" cy="974667"/>
              </a:xfrm>
              <a:grpFill/>
            </p:grpSpPr>
            <p:sp>
              <p:nvSpPr>
                <p:cNvPr id="34" name="Ellipse 33">
                  <a:extLst>
                    <a:ext uri="{FF2B5EF4-FFF2-40B4-BE49-F238E27FC236}">
                      <a16:creationId xmlns:a16="http://schemas.microsoft.com/office/drawing/2014/main" id="{FF4453BA-B3FA-7BA5-02D1-82A0BFF394DD}"/>
                    </a:ext>
                  </a:extLst>
                </p:cNvPr>
                <p:cNvSpPr/>
                <p:nvPr/>
              </p:nvSpPr>
              <p:spPr>
                <a:xfrm rot="20321934">
                  <a:off x="11256143" y="18654744"/>
                  <a:ext cx="882437" cy="28246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5" name="Ellipse 34">
                  <a:extLst>
                    <a:ext uri="{FF2B5EF4-FFF2-40B4-BE49-F238E27FC236}">
                      <a16:creationId xmlns:a16="http://schemas.microsoft.com/office/drawing/2014/main" id="{7FF51281-BB8B-32BE-FECC-981E206646F0}"/>
                    </a:ext>
                  </a:extLst>
                </p:cNvPr>
                <p:cNvSpPr/>
                <p:nvPr/>
              </p:nvSpPr>
              <p:spPr>
                <a:xfrm rot="20321934">
                  <a:off x="9480830" y="19346949"/>
                  <a:ext cx="882437" cy="28246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1EC227EE-40C2-CF95-D140-3B8C0E882594}"/>
                </a:ext>
              </a:extLst>
            </p:cNvPr>
            <p:cNvSpPr txBox="1"/>
            <p:nvPr/>
          </p:nvSpPr>
          <p:spPr>
            <a:xfrm>
              <a:off x="8287657" y="2941348"/>
              <a:ext cx="28191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1"/>
                  </a:solidFill>
                </a:rPr>
                <a:t>Recirculated beam deceleration</a:t>
              </a:r>
            </a:p>
            <a:p>
              <a:r>
                <a:rPr lang="en-US" sz="1600" dirty="0">
                  <a:solidFill>
                    <a:schemeClr val="accent1"/>
                  </a:solidFill>
                </a:rPr>
                <a:t>with </a:t>
              </a:r>
              <a:r>
                <a:rPr lang="en-US" sz="1600" dirty="0">
                  <a:solidFill>
                    <a:schemeClr val="accent1"/>
                  </a:solidFill>
                  <a:latin typeface="Symbol" panose="05050102010706020507" pitchFamily="18" charset="2"/>
                </a:rPr>
                <a:t>p</a:t>
              </a:r>
              <a:r>
                <a:rPr lang="en-US" sz="1600" dirty="0">
                  <a:solidFill>
                    <a:schemeClr val="accent1"/>
                  </a:solidFill>
                </a:rPr>
                <a:t> phase shift to RF</a:t>
              </a:r>
              <a:endParaRPr lang="de-DE" sz="1600" dirty="0">
                <a:solidFill>
                  <a:schemeClr val="accent1"/>
                </a:solidFill>
              </a:endParaRPr>
            </a:p>
          </p:txBody>
        </p:sp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E845D20F-F1F8-CF2E-97F7-370526C452DB}"/>
                </a:ext>
              </a:extLst>
            </p:cNvPr>
            <p:cNvSpPr txBox="1"/>
            <p:nvPr/>
          </p:nvSpPr>
          <p:spPr>
            <a:xfrm>
              <a:off x="10079550" y="5235744"/>
              <a:ext cx="17983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Beam dumped at</a:t>
              </a:r>
            </a:p>
            <a:p>
              <a:r>
                <a:rPr lang="en-US" dirty="0"/>
                <a:t>Injection energy</a:t>
              </a:r>
              <a:endParaRPr lang="de-DE" dirty="0"/>
            </a:p>
          </p:txBody>
        </p:sp>
        <p:grpSp>
          <p:nvGrpSpPr>
            <p:cNvPr id="47" name="Gruppieren 46">
              <a:extLst>
                <a:ext uri="{FF2B5EF4-FFF2-40B4-BE49-F238E27FC236}">
                  <a16:creationId xmlns:a16="http://schemas.microsoft.com/office/drawing/2014/main" id="{3092B8AA-573D-A9E2-24E7-349B5CCAFD72}"/>
                </a:ext>
              </a:extLst>
            </p:cNvPr>
            <p:cNvGrpSpPr>
              <a:grpSpLocks noChangeAspect="1"/>
            </p:cNvGrpSpPr>
            <p:nvPr/>
          </p:nvGrpSpPr>
          <p:grpSpPr>
            <a:xfrm rot="2528591">
              <a:off x="8821634" y="4693869"/>
              <a:ext cx="703221" cy="257890"/>
              <a:chOff x="9480830" y="18654744"/>
              <a:chExt cx="2657750" cy="974667"/>
            </a:xfrm>
          </p:grpSpPr>
          <p:sp>
            <p:nvSpPr>
              <p:cNvPr id="48" name="Ellipse 47">
                <a:extLst>
                  <a:ext uri="{FF2B5EF4-FFF2-40B4-BE49-F238E27FC236}">
                    <a16:creationId xmlns:a16="http://schemas.microsoft.com/office/drawing/2014/main" id="{07611550-F81B-DE5B-5999-2D4EB94F9132}"/>
                  </a:ext>
                </a:extLst>
              </p:cNvPr>
              <p:cNvSpPr/>
              <p:nvPr/>
            </p:nvSpPr>
            <p:spPr>
              <a:xfrm rot="20321934">
                <a:off x="11256143" y="18654744"/>
                <a:ext cx="882437" cy="282462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9" name="Ellipse 48">
                <a:extLst>
                  <a:ext uri="{FF2B5EF4-FFF2-40B4-BE49-F238E27FC236}">
                    <a16:creationId xmlns:a16="http://schemas.microsoft.com/office/drawing/2014/main" id="{1122634E-75F9-A0FE-B2FD-BF49BA8997D0}"/>
                  </a:ext>
                </a:extLst>
              </p:cNvPr>
              <p:cNvSpPr/>
              <p:nvPr/>
            </p:nvSpPr>
            <p:spPr>
              <a:xfrm rot="20321934">
                <a:off x="9480830" y="19346949"/>
                <a:ext cx="882437" cy="282462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58" name="Textfeld 57">
              <a:extLst>
                <a:ext uri="{FF2B5EF4-FFF2-40B4-BE49-F238E27FC236}">
                  <a16:creationId xmlns:a16="http://schemas.microsoft.com/office/drawing/2014/main" id="{BE8D2FED-EC7E-43D1-0FB5-4680E4435663}"/>
                </a:ext>
              </a:extLst>
            </p:cNvPr>
            <p:cNvSpPr txBox="1"/>
            <p:nvPr/>
          </p:nvSpPr>
          <p:spPr>
            <a:xfrm>
              <a:off x="9051236" y="5261341"/>
              <a:ext cx="1059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3">
                      <a:lumMod val="75000"/>
                    </a:schemeClr>
                  </a:solidFill>
                </a:rPr>
                <a:t>6.5 MeV</a:t>
              </a:r>
              <a:endParaRPr lang="de-DE" sz="2000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8B7FA207-B015-53F4-A16C-51108C639469}"/>
              </a:ext>
            </a:extLst>
          </p:cNvPr>
          <p:cNvGrpSpPr/>
          <p:nvPr/>
        </p:nvGrpSpPr>
        <p:grpSpPr>
          <a:xfrm>
            <a:off x="37598" y="1639091"/>
            <a:ext cx="10914649" cy="2660929"/>
            <a:chOff x="37598" y="1639091"/>
            <a:chExt cx="10914649" cy="2660929"/>
          </a:xfrm>
        </p:grpSpPr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52DC70A9-5FD4-E8E8-BCD1-B0CCE00B7C78}"/>
                </a:ext>
              </a:extLst>
            </p:cNvPr>
            <p:cNvSpPr txBox="1"/>
            <p:nvPr/>
          </p:nvSpPr>
          <p:spPr>
            <a:xfrm>
              <a:off x="64619" y="1639091"/>
              <a:ext cx="28732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6">
                      <a:lumMod val="75000"/>
                    </a:schemeClr>
                  </a:solidFill>
                </a:rPr>
                <a:t>Recirculated beam: </a:t>
              </a:r>
              <a:r>
                <a:rPr lang="en-US" sz="1600" dirty="0" err="1">
                  <a:solidFill>
                    <a:schemeClr val="accent6">
                      <a:lumMod val="75000"/>
                    </a:schemeClr>
                  </a:solidFill>
                </a:rPr>
                <a:t>f</a:t>
              </a:r>
              <a:r>
                <a:rPr lang="en-US" sz="1600" baseline="-25000" dirty="0" err="1">
                  <a:solidFill>
                    <a:schemeClr val="accent6">
                      <a:lumMod val="75000"/>
                    </a:schemeClr>
                  </a:solidFill>
                </a:rPr>
                <a:t>rep</a:t>
              </a:r>
              <a:r>
                <a:rPr lang="en-US" sz="1600" dirty="0">
                  <a:solidFill>
                    <a:schemeClr val="accent6">
                      <a:lumMod val="75000"/>
                    </a:schemeClr>
                  </a:solidFill>
                </a:rPr>
                <a:t>= 1.3 GHz</a:t>
              </a:r>
              <a:endParaRPr lang="de-DE" sz="16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5380E347-285E-9E27-7693-DAAE3FE07235}"/>
                </a:ext>
              </a:extLst>
            </p:cNvPr>
            <p:cNvSpPr txBox="1"/>
            <p:nvPr/>
          </p:nvSpPr>
          <p:spPr>
            <a:xfrm>
              <a:off x="37598" y="3469023"/>
              <a:ext cx="233628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Merger for </a:t>
              </a:r>
              <a:r>
                <a:rPr lang="en-US" sz="1600" dirty="0">
                  <a:solidFill>
                    <a:schemeClr val="accent3"/>
                  </a:solidFill>
                </a:rPr>
                <a:t>low energy</a:t>
              </a:r>
              <a:br>
                <a:rPr lang="en-US" sz="1600" dirty="0"/>
              </a:br>
              <a:r>
                <a:rPr lang="en-US" sz="1600" dirty="0"/>
                <a:t> </a:t>
              </a:r>
              <a:r>
                <a:rPr lang="en-US" sz="1600" dirty="0">
                  <a:solidFill>
                    <a:schemeClr val="accent3"/>
                  </a:solidFill>
                </a:rPr>
                <a:t>injection</a:t>
              </a:r>
              <a:r>
                <a:rPr lang="en-US" sz="1600" dirty="0"/>
                <a:t> and </a:t>
              </a:r>
              <a:r>
                <a:rPr lang="en-US" sz="1600" dirty="0">
                  <a:solidFill>
                    <a:schemeClr val="accent6">
                      <a:lumMod val="75000"/>
                    </a:schemeClr>
                  </a:solidFill>
                </a:rPr>
                <a:t>high energy</a:t>
              </a:r>
              <a:br>
                <a:rPr lang="en-US" sz="1600" dirty="0"/>
              </a:br>
              <a:r>
                <a:rPr lang="en-US" sz="1600" dirty="0"/>
                <a:t> </a:t>
              </a:r>
              <a:r>
                <a:rPr lang="en-US" sz="1600" dirty="0">
                  <a:solidFill>
                    <a:schemeClr val="accent6">
                      <a:lumMod val="75000"/>
                    </a:schemeClr>
                  </a:solidFill>
                </a:rPr>
                <a:t>recirculated  beam</a:t>
              </a:r>
              <a:endParaRPr lang="de-DE" sz="16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56" name="Textfeld 55">
              <a:extLst>
                <a:ext uri="{FF2B5EF4-FFF2-40B4-BE49-F238E27FC236}">
                  <a16:creationId xmlns:a16="http://schemas.microsoft.com/office/drawing/2014/main" id="{57C571AF-511F-CA00-C8EF-6680C1B98941}"/>
                </a:ext>
              </a:extLst>
            </p:cNvPr>
            <p:cNvSpPr txBox="1"/>
            <p:nvPr/>
          </p:nvSpPr>
          <p:spPr>
            <a:xfrm>
              <a:off x="2515639" y="2910053"/>
              <a:ext cx="99578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</a:rPr>
                <a:t>50 MeV</a:t>
              </a:r>
              <a:endParaRPr lang="de-DE" sz="20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grpSp>
          <p:nvGrpSpPr>
            <p:cNvPr id="61" name="Gruppieren 60">
              <a:extLst>
                <a:ext uri="{FF2B5EF4-FFF2-40B4-BE49-F238E27FC236}">
                  <a16:creationId xmlns:a16="http://schemas.microsoft.com/office/drawing/2014/main" id="{CF57A7ED-6E89-39A8-7845-FE1E462C6BF1}"/>
                </a:ext>
              </a:extLst>
            </p:cNvPr>
            <p:cNvGrpSpPr>
              <a:grpSpLocks noChangeAspect="1"/>
            </p:cNvGrpSpPr>
            <p:nvPr/>
          </p:nvGrpSpPr>
          <p:grpSpPr>
            <a:xfrm rot="1268822">
              <a:off x="9341201" y="3876197"/>
              <a:ext cx="865096" cy="317251"/>
              <a:chOff x="9480830" y="18654744"/>
              <a:chExt cx="2657750" cy="974667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62" name="Ellipse 61">
                <a:extLst>
                  <a:ext uri="{FF2B5EF4-FFF2-40B4-BE49-F238E27FC236}">
                    <a16:creationId xmlns:a16="http://schemas.microsoft.com/office/drawing/2014/main" id="{9DCD2FAA-C81C-9DF2-C34A-08EC502C1213}"/>
                  </a:ext>
                </a:extLst>
              </p:cNvPr>
              <p:cNvSpPr/>
              <p:nvPr/>
            </p:nvSpPr>
            <p:spPr>
              <a:xfrm rot="20321934">
                <a:off x="11256143" y="18654744"/>
                <a:ext cx="882437" cy="282462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3" name="Ellipse 62">
                <a:extLst>
                  <a:ext uri="{FF2B5EF4-FFF2-40B4-BE49-F238E27FC236}">
                    <a16:creationId xmlns:a16="http://schemas.microsoft.com/office/drawing/2014/main" id="{A43939D7-947F-4640-3269-6E71CE23DDC1}"/>
                  </a:ext>
                </a:extLst>
              </p:cNvPr>
              <p:cNvSpPr/>
              <p:nvPr/>
            </p:nvSpPr>
            <p:spPr>
              <a:xfrm rot="20321934">
                <a:off x="9480830" y="19346949"/>
                <a:ext cx="882437" cy="282462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64" name="Gruppieren 63">
              <a:extLst>
                <a:ext uri="{FF2B5EF4-FFF2-40B4-BE49-F238E27FC236}">
                  <a16:creationId xmlns:a16="http://schemas.microsoft.com/office/drawing/2014/main" id="{42BC899F-0B25-D7B1-0EEC-017A76937F87}"/>
                </a:ext>
              </a:extLst>
            </p:cNvPr>
            <p:cNvGrpSpPr>
              <a:grpSpLocks noChangeAspect="1"/>
            </p:cNvGrpSpPr>
            <p:nvPr/>
          </p:nvGrpSpPr>
          <p:grpSpPr>
            <a:xfrm rot="1268822">
              <a:off x="3416449" y="3890488"/>
              <a:ext cx="865096" cy="317251"/>
              <a:chOff x="9480830" y="18654744"/>
              <a:chExt cx="2657750" cy="974667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65" name="Ellipse 64">
                <a:extLst>
                  <a:ext uri="{FF2B5EF4-FFF2-40B4-BE49-F238E27FC236}">
                    <a16:creationId xmlns:a16="http://schemas.microsoft.com/office/drawing/2014/main" id="{55402198-5877-F7D6-397D-B5B1D2B77C6C}"/>
                  </a:ext>
                </a:extLst>
              </p:cNvPr>
              <p:cNvSpPr/>
              <p:nvPr/>
            </p:nvSpPr>
            <p:spPr>
              <a:xfrm rot="20321934">
                <a:off x="11256143" y="18654744"/>
                <a:ext cx="882437" cy="282462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6" name="Ellipse 65">
                <a:extLst>
                  <a:ext uri="{FF2B5EF4-FFF2-40B4-BE49-F238E27FC236}">
                    <a16:creationId xmlns:a16="http://schemas.microsoft.com/office/drawing/2014/main" id="{06755FC5-936B-E06D-2826-44F88367DF21}"/>
                  </a:ext>
                </a:extLst>
              </p:cNvPr>
              <p:cNvSpPr/>
              <p:nvPr/>
            </p:nvSpPr>
            <p:spPr>
              <a:xfrm rot="20321934">
                <a:off x="9480830" y="19346949"/>
                <a:ext cx="882437" cy="282462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67" name="Gruppieren 66">
              <a:extLst>
                <a:ext uri="{FF2B5EF4-FFF2-40B4-BE49-F238E27FC236}">
                  <a16:creationId xmlns:a16="http://schemas.microsoft.com/office/drawing/2014/main" id="{297E46C6-7EBB-D245-CA6D-13CF9D4A4BD9}"/>
                </a:ext>
              </a:extLst>
            </p:cNvPr>
            <p:cNvGrpSpPr>
              <a:grpSpLocks noChangeAspect="1"/>
            </p:cNvGrpSpPr>
            <p:nvPr/>
          </p:nvGrpSpPr>
          <p:grpSpPr>
            <a:xfrm rot="3963477">
              <a:off x="2412961" y="3479093"/>
              <a:ext cx="865096" cy="317251"/>
              <a:chOff x="9480830" y="18654744"/>
              <a:chExt cx="2657750" cy="974667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68" name="Ellipse 67">
                <a:extLst>
                  <a:ext uri="{FF2B5EF4-FFF2-40B4-BE49-F238E27FC236}">
                    <a16:creationId xmlns:a16="http://schemas.microsoft.com/office/drawing/2014/main" id="{0A04096D-F5C7-C49A-4360-3703CEBB2E59}"/>
                  </a:ext>
                </a:extLst>
              </p:cNvPr>
              <p:cNvSpPr/>
              <p:nvPr/>
            </p:nvSpPr>
            <p:spPr>
              <a:xfrm rot="20321934">
                <a:off x="11256143" y="18654744"/>
                <a:ext cx="882437" cy="282462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9" name="Ellipse 68">
                <a:extLst>
                  <a:ext uri="{FF2B5EF4-FFF2-40B4-BE49-F238E27FC236}">
                    <a16:creationId xmlns:a16="http://schemas.microsoft.com/office/drawing/2014/main" id="{316C9D0A-1BEC-0AD6-40FF-54BC6E927E4A}"/>
                  </a:ext>
                </a:extLst>
              </p:cNvPr>
              <p:cNvSpPr/>
              <p:nvPr/>
            </p:nvSpPr>
            <p:spPr>
              <a:xfrm rot="20321934">
                <a:off x="9480830" y="19346949"/>
                <a:ext cx="882437" cy="282462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70" name="Gruppieren 69">
              <a:extLst>
                <a:ext uri="{FF2B5EF4-FFF2-40B4-BE49-F238E27FC236}">
                  <a16:creationId xmlns:a16="http://schemas.microsoft.com/office/drawing/2014/main" id="{FCAE1D66-BB72-BA3B-6E30-1154F8B697D9}"/>
                </a:ext>
              </a:extLst>
            </p:cNvPr>
            <p:cNvGrpSpPr>
              <a:grpSpLocks noChangeAspect="1"/>
            </p:cNvGrpSpPr>
            <p:nvPr/>
          </p:nvGrpSpPr>
          <p:grpSpPr>
            <a:xfrm rot="17636523" flipH="1">
              <a:off x="10361074" y="3589508"/>
              <a:ext cx="865096" cy="317251"/>
              <a:chOff x="9480830" y="18654744"/>
              <a:chExt cx="2657750" cy="974667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71" name="Ellipse 70">
                <a:extLst>
                  <a:ext uri="{FF2B5EF4-FFF2-40B4-BE49-F238E27FC236}">
                    <a16:creationId xmlns:a16="http://schemas.microsoft.com/office/drawing/2014/main" id="{05559B77-D66C-55A9-A8C3-22680A25D9D7}"/>
                  </a:ext>
                </a:extLst>
              </p:cNvPr>
              <p:cNvSpPr/>
              <p:nvPr/>
            </p:nvSpPr>
            <p:spPr>
              <a:xfrm rot="20321934">
                <a:off x="11256143" y="18654744"/>
                <a:ext cx="882437" cy="282462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2" name="Ellipse 71">
                <a:extLst>
                  <a:ext uri="{FF2B5EF4-FFF2-40B4-BE49-F238E27FC236}">
                    <a16:creationId xmlns:a16="http://schemas.microsoft.com/office/drawing/2014/main" id="{83DA2166-2774-3A95-AF0D-95102744CBD8}"/>
                  </a:ext>
                </a:extLst>
              </p:cNvPr>
              <p:cNvSpPr/>
              <p:nvPr/>
            </p:nvSpPr>
            <p:spPr>
              <a:xfrm rot="20321934">
                <a:off x="9480830" y="19346949"/>
                <a:ext cx="882437" cy="282462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35624EFA-F1F4-3521-4680-3FFB05B0AF93}"/>
              </a:ext>
            </a:extLst>
          </p:cNvPr>
          <p:cNvGrpSpPr/>
          <p:nvPr/>
        </p:nvGrpSpPr>
        <p:grpSpPr>
          <a:xfrm>
            <a:off x="1132195" y="4615240"/>
            <a:ext cx="3625380" cy="1929973"/>
            <a:chOff x="1132195" y="4615240"/>
            <a:chExt cx="3625380" cy="1929973"/>
          </a:xfrm>
        </p:grpSpPr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5C6544A8-CDEB-B1CD-6542-28D687E9CA44}"/>
                </a:ext>
              </a:extLst>
            </p:cNvPr>
            <p:cNvGrpSpPr>
              <a:grpSpLocks noChangeAspect="1"/>
            </p:cNvGrpSpPr>
            <p:nvPr/>
          </p:nvGrpSpPr>
          <p:grpSpPr>
            <a:xfrm rot="20321934">
              <a:off x="1132195" y="5629581"/>
              <a:ext cx="2109664" cy="92273"/>
              <a:chOff x="13461023" y="15064431"/>
              <a:chExt cx="6457752" cy="282462"/>
            </a:xfrm>
          </p:grpSpPr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AF9D7DD3-AD3E-CF96-2CB0-C70716769BCB}"/>
                  </a:ext>
                </a:extLst>
              </p:cNvPr>
              <p:cNvSpPr/>
              <p:nvPr/>
            </p:nvSpPr>
            <p:spPr>
              <a:xfrm>
                <a:off x="15366511" y="15064431"/>
                <a:ext cx="882437" cy="282462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05574515-9FF5-ACA4-F262-29A961E1080E}"/>
                  </a:ext>
                </a:extLst>
              </p:cNvPr>
              <p:cNvSpPr/>
              <p:nvPr/>
            </p:nvSpPr>
            <p:spPr>
              <a:xfrm>
                <a:off x="13461023" y="15064431"/>
                <a:ext cx="882437" cy="282462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937C8AD1-65F0-0BEB-7740-0E58C2773E91}"/>
                  </a:ext>
                </a:extLst>
              </p:cNvPr>
              <p:cNvSpPr/>
              <p:nvPr/>
            </p:nvSpPr>
            <p:spPr>
              <a:xfrm>
                <a:off x="17130849" y="15064431"/>
                <a:ext cx="882437" cy="282462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5392AE63-E549-99DE-6E3E-F28C0140A627}"/>
                  </a:ext>
                </a:extLst>
              </p:cNvPr>
              <p:cNvSpPr/>
              <p:nvPr/>
            </p:nvSpPr>
            <p:spPr>
              <a:xfrm>
                <a:off x="19036338" y="15064431"/>
                <a:ext cx="882437" cy="282462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02212517-A559-397F-9419-328A60DA462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536072" y="4827907"/>
              <a:ext cx="865096" cy="317251"/>
              <a:chOff x="9480830" y="18654744"/>
              <a:chExt cx="2657750" cy="974667"/>
            </a:xfrm>
          </p:grpSpPr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D1DA8A64-E1DE-BF10-58FF-2F2404EB38DE}"/>
                  </a:ext>
                </a:extLst>
              </p:cNvPr>
              <p:cNvSpPr/>
              <p:nvPr/>
            </p:nvSpPr>
            <p:spPr>
              <a:xfrm rot="20321934">
                <a:off x="11256143" y="18654744"/>
                <a:ext cx="882437" cy="282462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EBD82560-B282-EDB5-8915-A827A832BA38}"/>
                  </a:ext>
                </a:extLst>
              </p:cNvPr>
              <p:cNvSpPr/>
              <p:nvPr/>
            </p:nvSpPr>
            <p:spPr>
              <a:xfrm rot="20321934">
                <a:off x="9480830" y="19346949"/>
                <a:ext cx="882437" cy="282462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57" name="Textfeld 56">
              <a:extLst>
                <a:ext uri="{FF2B5EF4-FFF2-40B4-BE49-F238E27FC236}">
                  <a16:creationId xmlns:a16="http://schemas.microsoft.com/office/drawing/2014/main" id="{5740166D-E244-9C6C-9F3E-A56F3CD53B34}"/>
                </a:ext>
              </a:extLst>
            </p:cNvPr>
            <p:cNvSpPr txBox="1"/>
            <p:nvPr/>
          </p:nvSpPr>
          <p:spPr>
            <a:xfrm>
              <a:off x="3697669" y="5237070"/>
              <a:ext cx="1059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3">
                      <a:lumMod val="75000"/>
                    </a:schemeClr>
                  </a:solidFill>
                </a:rPr>
                <a:t>6.5 MeV</a:t>
              </a:r>
              <a:endParaRPr lang="de-DE" sz="2000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60" name="Textfeld 59">
              <a:extLst>
                <a:ext uri="{FF2B5EF4-FFF2-40B4-BE49-F238E27FC236}">
                  <a16:creationId xmlns:a16="http://schemas.microsoft.com/office/drawing/2014/main" id="{55C10A87-1F3A-C7B4-BCD9-E0E73F5864E3}"/>
                </a:ext>
              </a:extLst>
            </p:cNvPr>
            <p:cNvSpPr txBox="1"/>
            <p:nvPr/>
          </p:nvSpPr>
          <p:spPr>
            <a:xfrm>
              <a:off x="1721667" y="5898882"/>
              <a:ext cx="23103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High average brilliance</a:t>
              </a:r>
              <a:br>
                <a:rPr lang="en-US" dirty="0"/>
              </a:br>
              <a:r>
                <a:rPr lang="en-US" dirty="0" err="1"/>
                <a:t>Linac</a:t>
              </a:r>
              <a:r>
                <a:rPr lang="en-US" dirty="0"/>
                <a:t> quality beam</a:t>
              </a:r>
              <a:endParaRPr lang="de-DE" dirty="0"/>
            </a:p>
          </p:txBody>
        </p:sp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7BF85983-C8F4-575B-D693-64B86BACA728}"/>
                </a:ext>
              </a:extLst>
            </p:cNvPr>
            <p:cNvSpPr txBox="1"/>
            <p:nvPr/>
          </p:nvSpPr>
          <p:spPr>
            <a:xfrm rot="20526377">
              <a:off x="1260161" y="4615240"/>
              <a:ext cx="9230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3"/>
                  </a:solidFill>
                </a:rPr>
                <a:t>Injector</a:t>
              </a:r>
              <a:endParaRPr lang="de-DE" b="1" dirty="0">
                <a:solidFill>
                  <a:schemeClr val="accent3"/>
                </a:solidFill>
              </a:endParaRPr>
            </a:p>
          </p:txBody>
        </p:sp>
      </p:grpSp>
      <p:sp>
        <p:nvSpPr>
          <p:cNvPr id="5" name="Textfeld 4">
            <a:extLst>
              <a:ext uri="{FF2B5EF4-FFF2-40B4-BE49-F238E27FC236}">
                <a16:creationId xmlns:a16="http://schemas.microsoft.com/office/drawing/2014/main" id="{514BF8DB-3FBF-BFCA-80F4-37468B62F4BE}"/>
              </a:ext>
            </a:extLst>
          </p:cNvPr>
          <p:cNvSpPr txBox="1"/>
          <p:nvPr/>
        </p:nvSpPr>
        <p:spPr>
          <a:xfrm>
            <a:off x="6269018" y="3711014"/>
            <a:ext cx="1327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Recirculator</a:t>
            </a:r>
            <a:endParaRPr lang="de-DE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92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B5C1943-B5F5-44B3-8B73-DA9DBB3E088D}"/>
              </a:ext>
            </a:extLst>
          </p:cNvPr>
          <p:cNvSpPr txBox="1"/>
          <p:nvPr/>
        </p:nvSpPr>
        <p:spPr>
          <a:xfrm>
            <a:off x="341097" y="622407"/>
            <a:ext cx="7188186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1867" dirty="0">
                <a:solidFill>
                  <a:srgbClr val="00589C"/>
                </a:solidFill>
                <a:latin typeface="Source Sans Pro" panose="020B0503030403020204" pitchFamily="34" charset="0"/>
              </a:rPr>
              <a:t>Many ARD aspects: SRF, beam dynamics, instrumentation, controls, …</a:t>
            </a:r>
            <a:endParaRPr lang="en-GB" sz="1867" dirty="0">
              <a:solidFill>
                <a:srgbClr val="00589C"/>
              </a:solidFill>
              <a:latin typeface="Source Sans Pro" panose="020B0503030403020204" pitchFamily="34" charset="0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436593A0-6E6E-CB5B-2817-5AB7773BA427}"/>
              </a:ext>
            </a:extLst>
          </p:cNvPr>
          <p:cNvGrpSpPr>
            <a:grpSpLocks noChangeAspect="1"/>
          </p:cNvGrpSpPr>
          <p:nvPr/>
        </p:nvGrpSpPr>
        <p:grpSpPr>
          <a:xfrm>
            <a:off x="350793" y="1013337"/>
            <a:ext cx="11219137" cy="2364344"/>
            <a:chOff x="10633" y="1329025"/>
            <a:chExt cx="12192000" cy="2569376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DC0AC49E-628F-4DC3-789B-39E67BBB7B80}"/>
                </a:ext>
              </a:extLst>
            </p:cNvPr>
            <p:cNvGrpSpPr/>
            <p:nvPr/>
          </p:nvGrpSpPr>
          <p:grpSpPr>
            <a:xfrm>
              <a:off x="10633" y="1329025"/>
              <a:ext cx="12192000" cy="2005388"/>
              <a:chOff x="-10292" y="305405"/>
              <a:chExt cx="12192000" cy="2005388"/>
            </a:xfrm>
          </p:grpSpPr>
          <p:pic>
            <p:nvPicPr>
              <p:cNvPr id="91" name="Grafik 90">
                <a:extLst>
                  <a:ext uri="{FF2B5EF4-FFF2-40B4-BE49-F238E27FC236}">
                    <a16:creationId xmlns:a16="http://schemas.microsoft.com/office/drawing/2014/main" id="{6DADC4B4-9E9C-FEBB-1C49-E44D17DD1C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10292" y="305406"/>
                <a:ext cx="12192000" cy="2005387"/>
              </a:xfrm>
              <a:prstGeom prst="rect">
                <a:avLst/>
              </a:prstGeom>
            </p:spPr>
          </p:pic>
          <p:sp>
            <p:nvSpPr>
              <p:cNvPr id="92" name="Rechteck 91">
                <a:extLst>
                  <a:ext uri="{FF2B5EF4-FFF2-40B4-BE49-F238E27FC236}">
                    <a16:creationId xmlns:a16="http://schemas.microsoft.com/office/drawing/2014/main" id="{5E78D7E0-A4D3-5ABD-725B-C13DA21B2BEF}"/>
                  </a:ext>
                </a:extLst>
              </p:cNvPr>
              <p:cNvSpPr/>
              <p:nvPr/>
            </p:nvSpPr>
            <p:spPr>
              <a:xfrm>
                <a:off x="-10292" y="1885949"/>
                <a:ext cx="1119955" cy="42484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de-DE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93" name="Rechteck 92">
                <a:extLst>
                  <a:ext uri="{FF2B5EF4-FFF2-40B4-BE49-F238E27FC236}">
                    <a16:creationId xmlns:a16="http://schemas.microsoft.com/office/drawing/2014/main" id="{2332BDD6-665D-B039-8D56-09C3CB3D9761}"/>
                  </a:ext>
                </a:extLst>
              </p:cNvPr>
              <p:cNvSpPr/>
              <p:nvPr/>
            </p:nvSpPr>
            <p:spPr>
              <a:xfrm>
                <a:off x="-10292" y="305405"/>
                <a:ext cx="123825" cy="18989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de-DE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94" name="Rechteck 93">
                <a:extLst>
                  <a:ext uri="{FF2B5EF4-FFF2-40B4-BE49-F238E27FC236}">
                    <a16:creationId xmlns:a16="http://schemas.microsoft.com/office/drawing/2014/main" id="{33B4572F-D02C-2588-DD3B-376EC0C07629}"/>
                  </a:ext>
                </a:extLst>
              </p:cNvPr>
              <p:cNvSpPr/>
              <p:nvPr/>
            </p:nvSpPr>
            <p:spPr>
              <a:xfrm>
                <a:off x="11725275" y="305405"/>
                <a:ext cx="456433" cy="18989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de-DE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694A1425-87C1-A8C1-2EA7-ECBF5A2CFD6C}"/>
                </a:ext>
              </a:extLst>
            </p:cNvPr>
            <p:cNvGrpSpPr/>
            <p:nvPr/>
          </p:nvGrpSpPr>
          <p:grpSpPr>
            <a:xfrm>
              <a:off x="3759991" y="3573939"/>
              <a:ext cx="698400" cy="36000"/>
              <a:chOff x="3652838" y="2550319"/>
              <a:chExt cx="698400" cy="36000"/>
            </a:xfrm>
          </p:grpSpPr>
          <p:cxnSp>
            <p:nvCxnSpPr>
              <p:cNvPr id="89" name="Gerader Verbinder 88">
                <a:extLst>
                  <a:ext uri="{FF2B5EF4-FFF2-40B4-BE49-F238E27FC236}">
                    <a16:creationId xmlns:a16="http://schemas.microsoft.com/office/drawing/2014/main" id="{95453E70-86B8-F32F-8512-7A6962D527AC}"/>
                  </a:ext>
                </a:extLst>
              </p:cNvPr>
              <p:cNvCxnSpPr/>
              <p:nvPr/>
            </p:nvCxnSpPr>
            <p:spPr>
              <a:xfrm>
                <a:off x="3652838" y="2550319"/>
                <a:ext cx="6984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Gerader Verbinder 89">
                <a:extLst>
                  <a:ext uri="{FF2B5EF4-FFF2-40B4-BE49-F238E27FC236}">
                    <a16:creationId xmlns:a16="http://schemas.microsoft.com/office/drawing/2014/main" id="{BF861117-E79F-D187-49B0-16BA2C138337}"/>
                  </a:ext>
                </a:extLst>
              </p:cNvPr>
              <p:cNvCxnSpPr/>
              <p:nvPr/>
            </p:nvCxnSpPr>
            <p:spPr>
              <a:xfrm>
                <a:off x="4351238" y="2550319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459A3976-CD4B-D600-D08D-03E459955401}"/>
                </a:ext>
              </a:extLst>
            </p:cNvPr>
            <p:cNvGrpSpPr/>
            <p:nvPr/>
          </p:nvGrpSpPr>
          <p:grpSpPr>
            <a:xfrm>
              <a:off x="4458391" y="3573939"/>
              <a:ext cx="698400" cy="36000"/>
              <a:chOff x="3652838" y="2550319"/>
              <a:chExt cx="698400" cy="36000"/>
            </a:xfrm>
          </p:grpSpPr>
          <p:cxnSp>
            <p:nvCxnSpPr>
              <p:cNvPr id="87" name="Gerader Verbinder 86">
                <a:extLst>
                  <a:ext uri="{FF2B5EF4-FFF2-40B4-BE49-F238E27FC236}">
                    <a16:creationId xmlns:a16="http://schemas.microsoft.com/office/drawing/2014/main" id="{0360A8E9-2CAC-0C9E-3A22-28ECD8A7F112}"/>
                  </a:ext>
                </a:extLst>
              </p:cNvPr>
              <p:cNvCxnSpPr/>
              <p:nvPr/>
            </p:nvCxnSpPr>
            <p:spPr>
              <a:xfrm>
                <a:off x="3652838" y="2550319"/>
                <a:ext cx="6984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Gerader Verbinder 87">
                <a:extLst>
                  <a:ext uri="{FF2B5EF4-FFF2-40B4-BE49-F238E27FC236}">
                    <a16:creationId xmlns:a16="http://schemas.microsoft.com/office/drawing/2014/main" id="{E245A25A-6E9E-3E4E-5AE9-B49536479A8B}"/>
                  </a:ext>
                </a:extLst>
              </p:cNvPr>
              <p:cNvCxnSpPr/>
              <p:nvPr/>
            </p:nvCxnSpPr>
            <p:spPr>
              <a:xfrm>
                <a:off x="4351238" y="2550319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526B6ADB-DC7D-1488-3EF3-A91E2E19638D}"/>
                </a:ext>
              </a:extLst>
            </p:cNvPr>
            <p:cNvGrpSpPr/>
            <p:nvPr/>
          </p:nvGrpSpPr>
          <p:grpSpPr>
            <a:xfrm>
              <a:off x="5156790" y="3573939"/>
              <a:ext cx="698400" cy="36000"/>
              <a:chOff x="3652838" y="2550319"/>
              <a:chExt cx="698400" cy="36000"/>
            </a:xfrm>
          </p:grpSpPr>
          <p:cxnSp>
            <p:nvCxnSpPr>
              <p:cNvPr id="85" name="Gerader Verbinder 84">
                <a:extLst>
                  <a:ext uri="{FF2B5EF4-FFF2-40B4-BE49-F238E27FC236}">
                    <a16:creationId xmlns:a16="http://schemas.microsoft.com/office/drawing/2014/main" id="{859857CD-89C8-BAA4-4E40-D7BB7C178E4B}"/>
                  </a:ext>
                </a:extLst>
              </p:cNvPr>
              <p:cNvCxnSpPr/>
              <p:nvPr/>
            </p:nvCxnSpPr>
            <p:spPr>
              <a:xfrm>
                <a:off x="3652838" y="2550319"/>
                <a:ext cx="6984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Gerader Verbinder 85">
                <a:extLst>
                  <a:ext uri="{FF2B5EF4-FFF2-40B4-BE49-F238E27FC236}">
                    <a16:creationId xmlns:a16="http://schemas.microsoft.com/office/drawing/2014/main" id="{7DE126C5-1CEB-48FC-025A-93E6EB2D28C8}"/>
                  </a:ext>
                </a:extLst>
              </p:cNvPr>
              <p:cNvCxnSpPr/>
              <p:nvPr/>
            </p:nvCxnSpPr>
            <p:spPr>
              <a:xfrm>
                <a:off x="4351238" y="2550319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8CCDAFA1-9238-2196-0067-D706400BB36F}"/>
                </a:ext>
              </a:extLst>
            </p:cNvPr>
            <p:cNvGrpSpPr/>
            <p:nvPr/>
          </p:nvGrpSpPr>
          <p:grpSpPr>
            <a:xfrm>
              <a:off x="5853953" y="3573939"/>
              <a:ext cx="698400" cy="36000"/>
              <a:chOff x="3652838" y="2550319"/>
              <a:chExt cx="698400" cy="36000"/>
            </a:xfrm>
          </p:grpSpPr>
          <p:cxnSp>
            <p:nvCxnSpPr>
              <p:cNvPr id="83" name="Gerader Verbinder 82">
                <a:extLst>
                  <a:ext uri="{FF2B5EF4-FFF2-40B4-BE49-F238E27FC236}">
                    <a16:creationId xmlns:a16="http://schemas.microsoft.com/office/drawing/2014/main" id="{46D2EBD7-3A4B-0115-64EC-08FBD16ED500}"/>
                  </a:ext>
                </a:extLst>
              </p:cNvPr>
              <p:cNvCxnSpPr/>
              <p:nvPr/>
            </p:nvCxnSpPr>
            <p:spPr>
              <a:xfrm>
                <a:off x="3652838" y="2550319"/>
                <a:ext cx="6984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Gerader Verbinder 83">
                <a:extLst>
                  <a:ext uri="{FF2B5EF4-FFF2-40B4-BE49-F238E27FC236}">
                    <a16:creationId xmlns:a16="http://schemas.microsoft.com/office/drawing/2014/main" id="{477EACFF-88C1-D768-541A-A7CB5BDC7D25}"/>
                  </a:ext>
                </a:extLst>
              </p:cNvPr>
              <p:cNvCxnSpPr/>
              <p:nvPr/>
            </p:nvCxnSpPr>
            <p:spPr>
              <a:xfrm>
                <a:off x="4351238" y="2550319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7732C99F-026E-D45D-D813-2C633229402E}"/>
                </a:ext>
              </a:extLst>
            </p:cNvPr>
            <p:cNvGrpSpPr/>
            <p:nvPr/>
          </p:nvGrpSpPr>
          <p:grpSpPr>
            <a:xfrm>
              <a:off x="6552353" y="3573939"/>
              <a:ext cx="698400" cy="36000"/>
              <a:chOff x="3652838" y="2550319"/>
              <a:chExt cx="698400" cy="36000"/>
            </a:xfrm>
          </p:grpSpPr>
          <p:cxnSp>
            <p:nvCxnSpPr>
              <p:cNvPr id="81" name="Gerader Verbinder 80">
                <a:extLst>
                  <a:ext uri="{FF2B5EF4-FFF2-40B4-BE49-F238E27FC236}">
                    <a16:creationId xmlns:a16="http://schemas.microsoft.com/office/drawing/2014/main" id="{1D6BC558-4DF7-1811-B3DD-4269758174A5}"/>
                  </a:ext>
                </a:extLst>
              </p:cNvPr>
              <p:cNvCxnSpPr/>
              <p:nvPr/>
            </p:nvCxnSpPr>
            <p:spPr>
              <a:xfrm>
                <a:off x="3652838" y="2550319"/>
                <a:ext cx="6984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Gerader Verbinder 81">
                <a:extLst>
                  <a:ext uri="{FF2B5EF4-FFF2-40B4-BE49-F238E27FC236}">
                    <a16:creationId xmlns:a16="http://schemas.microsoft.com/office/drawing/2014/main" id="{3D7BDAEA-1762-FF84-2F89-76F2C63C2BB3}"/>
                  </a:ext>
                </a:extLst>
              </p:cNvPr>
              <p:cNvCxnSpPr/>
              <p:nvPr/>
            </p:nvCxnSpPr>
            <p:spPr>
              <a:xfrm>
                <a:off x="4351238" y="2550319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2272E1EE-DDA2-308F-E205-B78008C7491A}"/>
                </a:ext>
              </a:extLst>
            </p:cNvPr>
            <p:cNvGrpSpPr/>
            <p:nvPr/>
          </p:nvGrpSpPr>
          <p:grpSpPr>
            <a:xfrm>
              <a:off x="7250752" y="3573939"/>
              <a:ext cx="698400" cy="36000"/>
              <a:chOff x="3652838" y="2550319"/>
              <a:chExt cx="698400" cy="36000"/>
            </a:xfrm>
          </p:grpSpPr>
          <p:cxnSp>
            <p:nvCxnSpPr>
              <p:cNvPr id="79" name="Gerader Verbinder 78">
                <a:extLst>
                  <a:ext uri="{FF2B5EF4-FFF2-40B4-BE49-F238E27FC236}">
                    <a16:creationId xmlns:a16="http://schemas.microsoft.com/office/drawing/2014/main" id="{EB93DFC9-5314-631E-E3F2-BEF004807435}"/>
                  </a:ext>
                </a:extLst>
              </p:cNvPr>
              <p:cNvCxnSpPr/>
              <p:nvPr/>
            </p:nvCxnSpPr>
            <p:spPr>
              <a:xfrm>
                <a:off x="3652838" y="2550319"/>
                <a:ext cx="6984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Gerader Verbinder 79">
                <a:extLst>
                  <a:ext uri="{FF2B5EF4-FFF2-40B4-BE49-F238E27FC236}">
                    <a16:creationId xmlns:a16="http://schemas.microsoft.com/office/drawing/2014/main" id="{D32C4BD1-DA63-5FBE-F55E-E63CD9482BDD}"/>
                  </a:ext>
                </a:extLst>
              </p:cNvPr>
              <p:cNvCxnSpPr/>
              <p:nvPr/>
            </p:nvCxnSpPr>
            <p:spPr>
              <a:xfrm>
                <a:off x="4351238" y="2550319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31B8AFC1-50BD-9FA3-E40A-29C481C76288}"/>
                </a:ext>
              </a:extLst>
            </p:cNvPr>
            <p:cNvGrpSpPr/>
            <p:nvPr/>
          </p:nvGrpSpPr>
          <p:grpSpPr>
            <a:xfrm>
              <a:off x="7949151" y="3573939"/>
              <a:ext cx="698400" cy="36000"/>
              <a:chOff x="3652838" y="2550319"/>
              <a:chExt cx="698400" cy="36000"/>
            </a:xfrm>
          </p:grpSpPr>
          <p:cxnSp>
            <p:nvCxnSpPr>
              <p:cNvPr id="77" name="Gerader Verbinder 76">
                <a:extLst>
                  <a:ext uri="{FF2B5EF4-FFF2-40B4-BE49-F238E27FC236}">
                    <a16:creationId xmlns:a16="http://schemas.microsoft.com/office/drawing/2014/main" id="{66A297FD-3962-1BF1-E361-404FBCD4EA12}"/>
                  </a:ext>
                </a:extLst>
              </p:cNvPr>
              <p:cNvCxnSpPr/>
              <p:nvPr/>
            </p:nvCxnSpPr>
            <p:spPr>
              <a:xfrm>
                <a:off x="3652838" y="2550319"/>
                <a:ext cx="6984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Gerader Verbinder 77">
                <a:extLst>
                  <a:ext uri="{FF2B5EF4-FFF2-40B4-BE49-F238E27FC236}">
                    <a16:creationId xmlns:a16="http://schemas.microsoft.com/office/drawing/2014/main" id="{59FF0EDF-7F81-2656-0401-098EF9F5B628}"/>
                  </a:ext>
                </a:extLst>
              </p:cNvPr>
              <p:cNvCxnSpPr/>
              <p:nvPr/>
            </p:nvCxnSpPr>
            <p:spPr>
              <a:xfrm>
                <a:off x="4351238" y="2550319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2E33469-FA2B-B159-21AA-AC99F4BE5AA2}"/>
                </a:ext>
              </a:extLst>
            </p:cNvPr>
            <p:cNvGrpSpPr/>
            <p:nvPr/>
          </p:nvGrpSpPr>
          <p:grpSpPr>
            <a:xfrm>
              <a:off x="8647551" y="3573939"/>
              <a:ext cx="698400" cy="36000"/>
              <a:chOff x="3652838" y="2550319"/>
              <a:chExt cx="698400" cy="36000"/>
            </a:xfrm>
          </p:grpSpPr>
          <p:cxnSp>
            <p:nvCxnSpPr>
              <p:cNvPr id="75" name="Gerader Verbinder 74">
                <a:extLst>
                  <a:ext uri="{FF2B5EF4-FFF2-40B4-BE49-F238E27FC236}">
                    <a16:creationId xmlns:a16="http://schemas.microsoft.com/office/drawing/2014/main" id="{A963CEC0-3204-6A8D-AAAB-45677961D23B}"/>
                  </a:ext>
                </a:extLst>
              </p:cNvPr>
              <p:cNvCxnSpPr/>
              <p:nvPr/>
            </p:nvCxnSpPr>
            <p:spPr>
              <a:xfrm>
                <a:off x="3652838" y="2550319"/>
                <a:ext cx="6984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Gerader Verbinder 75">
                <a:extLst>
                  <a:ext uri="{FF2B5EF4-FFF2-40B4-BE49-F238E27FC236}">
                    <a16:creationId xmlns:a16="http://schemas.microsoft.com/office/drawing/2014/main" id="{9A2467E8-DB68-0DCC-EBF7-1152D056928B}"/>
                  </a:ext>
                </a:extLst>
              </p:cNvPr>
              <p:cNvCxnSpPr/>
              <p:nvPr/>
            </p:nvCxnSpPr>
            <p:spPr>
              <a:xfrm>
                <a:off x="4351238" y="2550319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2A25BB79-51FA-F4A5-7A4A-BD95B601E9C8}"/>
                </a:ext>
              </a:extLst>
            </p:cNvPr>
            <p:cNvGrpSpPr/>
            <p:nvPr/>
          </p:nvGrpSpPr>
          <p:grpSpPr>
            <a:xfrm>
              <a:off x="9345950" y="3573939"/>
              <a:ext cx="698400" cy="36000"/>
              <a:chOff x="3652838" y="2550319"/>
              <a:chExt cx="698400" cy="36000"/>
            </a:xfrm>
          </p:grpSpPr>
          <p:cxnSp>
            <p:nvCxnSpPr>
              <p:cNvPr id="73" name="Gerader Verbinder 72">
                <a:extLst>
                  <a:ext uri="{FF2B5EF4-FFF2-40B4-BE49-F238E27FC236}">
                    <a16:creationId xmlns:a16="http://schemas.microsoft.com/office/drawing/2014/main" id="{7B22C407-8AF0-12D3-15CF-6F251A9EEA71}"/>
                  </a:ext>
                </a:extLst>
              </p:cNvPr>
              <p:cNvCxnSpPr/>
              <p:nvPr/>
            </p:nvCxnSpPr>
            <p:spPr>
              <a:xfrm>
                <a:off x="3652838" y="2550319"/>
                <a:ext cx="6984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Gerader Verbinder 73">
                <a:extLst>
                  <a:ext uri="{FF2B5EF4-FFF2-40B4-BE49-F238E27FC236}">
                    <a16:creationId xmlns:a16="http://schemas.microsoft.com/office/drawing/2014/main" id="{AB04E144-3B7E-05DB-B8D1-21BC51F74499}"/>
                  </a:ext>
                </a:extLst>
              </p:cNvPr>
              <p:cNvCxnSpPr/>
              <p:nvPr/>
            </p:nvCxnSpPr>
            <p:spPr>
              <a:xfrm>
                <a:off x="4351238" y="2550319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A763ABF2-5ACC-415D-A054-FCC4BBF8A485}"/>
                </a:ext>
              </a:extLst>
            </p:cNvPr>
            <p:cNvGrpSpPr/>
            <p:nvPr/>
          </p:nvGrpSpPr>
          <p:grpSpPr>
            <a:xfrm>
              <a:off x="10041871" y="3573662"/>
              <a:ext cx="698400" cy="36000"/>
              <a:chOff x="3652838" y="2550319"/>
              <a:chExt cx="698400" cy="36000"/>
            </a:xfrm>
          </p:grpSpPr>
          <p:cxnSp>
            <p:nvCxnSpPr>
              <p:cNvPr id="71" name="Gerader Verbinder 70">
                <a:extLst>
                  <a:ext uri="{FF2B5EF4-FFF2-40B4-BE49-F238E27FC236}">
                    <a16:creationId xmlns:a16="http://schemas.microsoft.com/office/drawing/2014/main" id="{219B32DD-6E58-F895-A4AD-57D0C8F9E1FB}"/>
                  </a:ext>
                </a:extLst>
              </p:cNvPr>
              <p:cNvCxnSpPr/>
              <p:nvPr/>
            </p:nvCxnSpPr>
            <p:spPr>
              <a:xfrm>
                <a:off x="3652838" y="2550319"/>
                <a:ext cx="6984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Gerader Verbinder 71">
                <a:extLst>
                  <a:ext uri="{FF2B5EF4-FFF2-40B4-BE49-F238E27FC236}">
                    <a16:creationId xmlns:a16="http://schemas.microsoft.com/office/drawing/2014/main" id="{993D47EB-9A95-58A3-5DEE-0D1A651B3FDD}"/>
                  </a:ext>
                </a:extLst>
              </p:cNvPr>
              <p:cNvCxnSpPr/>
              <p:nvPr/>
            </p:nvCxnSpPr>
            <p:spPr>
              <a:xfrm>
                <a:off x="4351238" y="2550319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3615888B-E8AA-72D5-2741-B8E9AA6C311C}"/>
                </a:ext>
              </a:extLst>
            </p:cNvPr>
            <p:cNvGrpSpPr/>
            <p:nvPr/>
          </p:nvGrpSpPr>
          <p:grpSpPr>
            <a:xfrm>
              <a:off x="2361955" y="3573662"/>
              <a:ext cx="698400" cy="36000"/>
              <a:chOff x="3652838" y="2550319"/>
              <a:chExt cx="698400" cy="36000"/>
            </a:xfrm>
          </p:grpSpPr>
          <p:cxnSp>
            <p:nvCxnSpPr>
              <p:cNvPr id="69" name="Gerader Verbinder 68">
                <a:extLst>
                  <a:ext uri="{FF2B5EF4-FFF2-40B4-BE49-F238E27FC236}">
                    <a16:creationId xmlns:a16="http://schemas.microsoft.com/office/drawing/2014/main" id="{526B44FA-6E3D-C4F5-4851-96804A8349E6}"/>
                  </a:ext>
                </a:extLst>
              </p:cNvPr>
              <p:cNvCxnSpPr/>
              <p:nvPr/>
            </p:nvCxnSpPr>
            <p:spPr>
              <a:xfrm>
                <a:off x="3652838" y="2550319"/>
                <a:ext cx="6984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Gerader Verbinder 69">
                <a:extLst>
                  <a:ext uri="{FF2B5EF4-FFF2-40B4-BE49-F238E27FC236}">
                    <a16:creationId xmlns:a16="http://schemas.microsoft.com/office/drawing/2014/main" id="{E9FF1AC7-639A-698C-2B14-A75F1B534D59}"/>
                  </a:ext>
                </a:extLst>
              </p:cNvPr>
              <p:cNvCxnSpPr/>
              <p:nvPr/>
            </p:nvCxnSpPr>
            <p:spPr>
              <a:xfrm>
                <a:off x="4351238" y="2550319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uppieren 19">
              <a:extLst>
                <a:ext uri="{FF2B5EF4-FFF2-40B4-BE49-F238E27FC236}">
                  <a16:creationId xmlns:a16="http://schemas.microsoft.com/office/drawing/2014/main" id="{77B16EB0-FCEE-8AA6-6096-140C1E418DBF}"/>
                </a:ext>
              </a:extLst>
            </p:cNvPr>
            <p:cNvGrpSpPr/>
            <p:nvPr/>
          </p:nvGrpSpPr>
          <p:grpSpPr>
            <a:xfrm>
              <a:off x="3060355" y="3573662"/>
              <a:ext cx="698400" cy="36000"/>
              <a:chOff x="3652838" y="2550319"/>
              <a:chExt cx="698400" cy="36000"/>
            </a:xfrm>
          </p:grpSpPr>
          <p:cxnSp>
            <p:nvCxnSpPr>
              <p:cNvPr id="67" name="Gerader Verbinder 66">
                <a:extLst>
                  <a:ext uri="{FF2B5EF4-FFF2-40B4-BE49-F238E27FC236}">
                    <a16:creationId xmlns:a16="http://schemas.microsoft.com/office/drawing/2014/main" id="{36DC18DC-DBDD-43B4-DEBA-A14B7810A56D}"/>
                  </a:ext>
                </a:extLst>
              </p:cNvPr>
              <p:cNvCxnSpPr/>
              <p:nvPr/>
            </p:nvCxnSpPr>
            <p:spPr>
              <a:xfrm>
                <a:off x="3652838" y="2550319"/>
                <a:ext cx="6984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Gerader Verbinder 67">
                <a:extLst>
                  <a:ext uri="{FF2B5EF4-FFF2-40B4-BE49-F238E27FC236}">
                    <a16:creationId xmlns:a16="http://schemas.microsoft.com/office/drawing/2014/main" id="{3F178A18-369D-E908-1D9E-0A5411EF63FF}"/>
                  </a:ext>
                </a:extLst>
              </p:cNvPr>
              <p:cNvCxnSpPr/>
              <p:nvPr/>
            </p:nvCxnSpPr>
            <p:spPr>
              <a:xfrm>
                <a:off x="4351238" y="2550319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" name="Gerader Verbinder 20">
              <a:extLst>
                <a:ext uri="{FF2B5EF4-FFF2-40B4-BE49-F238E27FC236}">
                  <a16:creationId xmlns:a16="http://schemas.microsoft.com/office/drawing/2014/main" id="{19C588F3-5E8B-53F1-7493-2064134F6D1D}"/>
                </a:ext>
              </a:extLst>
            </p:cNvPr>
            <p:cNvCxnSpPr/>
            <p:nvPr/>
          </p:nvCxnSpPr>
          <p:spPr>
            <a:xfrm>
              <a:off x="1662320" y="3573662"/>
              <a:ext cx="0" cy="3600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E4C630E3-0B45-89A8-C4DE-F560BA49578B}"/>
                </a:ext>
              </a:extLst>
            </p:cNvPr>
            <p:cNvGrpSpPr/>
            <p:nvPr/>
          </p:nvGrpSpPr>
          <p:grpSpPr>
            <a:xfrm>
              <a:off x="1662320" y="3573662"/>
              <a:ext cx="698400" cy="36000"/>
              <a:chOff x="3652838" y="2550319"/>
              <a:chExt cx="698400" cy="36000"/>
            </a:xfrm>
          </p:grpSpPr>
          <p:cxnSp>
            <p:nvCxnSpPr>
              <p:cNvPr id="65" name="Gerader Verbinder 64">
                <a:extLst>
                  <a:ext uri="{FF2B5EF4-FFF2-40B4-BE49-F238E27FC236}">
                    <a16:creationId xmlns:a16="http://schemas.microsoft.com/office/drawing/2014/main" id="{DB6E8D61-161A-88FF-90C5-56BC6ABEA8C9}"/>
                  </a:ext>
                </a:extLst>
              </p:cNvPr>
              <p:cNvCxnSpPr/>
              <p:nvPr/>
            </p:nvCxnSpPr>
            <p:spPr>
              <a:xfrm>
                <a:off x="3652838" y="2550319"/>
                <a:ext cx="6984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Gerader Verbinder 65">
                <a:extLst>
                  <a:ext uri="{FF2B5EF4-FFF2-40B4-BE49-F238E27FC236}">
                    <a16:creationId xmlns:a16="http://schemas.microsoft.com/office/drawing/2014/main" id="{B47BF63B-20EB-B743-8E73-B5FBC4B3E283}"/>
                  </a:ext>
                </a:extLst>
              </p:cNvPr>
              <p:cNvCxnSpPr/>
              <p:nvPr/>
            </p:nvCxnSpPr>
            <p:spPr>
              <a:xfrm>
                <a:off x="4351238" y="2550319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84B45B6E-2069-FDA4-D289-59EBD6D6B80A}"/>
                </a:ext>
              </a:extLst>
            </p:cNvPr>
            <p:cNvSpPr txBox="1"/>
            <p:nvPr/>
          </p:nvSpPr>
          <p:spPr>
            <a:xfrm>
              <a:off x="1536506" y="3562370"/>
              <a:ext cx="294747" cy="3232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de-DE" sz="1333">
                  <a:solidFill>
                    <a:prstClr val="white">
                      <a:lumMod val="50000"/>
                    </a:prstClr>
                  </a:solidFill>
                  <a:latin typeface="Calibri" panose="020F0502020204030204"/>
                </a:rPr>
                <a:t>0</a:t>
              </a:r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B070B675-681A-8D6E-75BD-CF391584CCEF}"/>
                </a:ext>
              </a:extLst>
            </p:cNvPr>
            <p:cNvSpPr txBox="1"/>
            <p:nvPr/>
          </p:nvSpPr>
          <p:spPr>
            <a:xfrm>
              <a:off x="2235523" y="3562370"/>
              <a:ext cx="294747" cy="3232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de-DE" sz="1333">
                  <a:solidFill>
                    <a:prstClr val="white">
                      <a:lumMod val="50000"/>
                    </a:prstClr>
                  </a:solidFill>
                  <a:latin typeface="Calibri" panose="020F0502020204030204"/>
                </a:rPr>
                <a:t>1</a:t>
              </a:r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82465A45-AD3C-C4D0-1BFC-DF7CC3980B33}"/>
                </a:ext>
              </a:extLst>
            </p:cNvPr>
            <p:cNvSpPr txBox="1"/>
            <p:nvPr/>
          </p:nvSpPr>
          <p:spPr>
            <a:xfrm>
              <a:off x="2933923" y="3562370"/>
              <a:ext cx="294747" cy="3232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de-DE" sz="1333">
                  <a:solidFill>
                    <a:prstClr val="white">
                      <a:lumMod val="50000"/>
                    </a:prstClr>
                  </a:solidFill>
                  <a:latin typeface="Calibri" panose="020F0502020204030204"/>
                </a:rPr>
                <a:t>2</a:t>
              </a: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E7B4FE4A-5337-43A9-20D3-6A4E9F7F98EF}"/>
                </a:ext>
              </a:extLst>
            </p:cNvPr>
            <p:cNvSpPr txBox="1"/>
            <p:nvPr/>
          </p:nvSpPr>
          <p:spPr>
            <a:xfrm>
              <a:off x="3631084" y="3562370"/>
              <a:ext cx="294747" cy="3232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de-DE" sz="1333">
                  <a:solidFill>
                    <a:prstClr val="white">
                      <a:lumMod val="50000"/>
                    </a:prstClr>
                  </a:solidFill>
                  <a:latin typeface="Calibri" panose="020F0502020204030204"/>
                </a:rPr>
                <a:t>3</a:t>
              </a: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76FA0C83-3C1F-87A4-6FAB-102579263B18}"/>
                </a:ext>
              </a:extLst>
            </p:cNvPr>
            <p:cNvSpPr txBox="1"/>
            <p:nvPr/>
          </p:nvSpPr>
          <p:spPr>
            <a:xfrm>
              <a:off x="4328245" y="3562370"/>
              <a:ext cx="294747" cy="3232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de-DE" sz="1333">
                  <a:solidFill>
                    <a:prstClr val="white">
                      <a:lumMod val="50000"/>
                    </a:prstClr>
                  </a:solidFill>
                  <a:latin typeface="Calibri" panose="020F0502020204030204"/>
                </a:rPr>
                <a:t>4</a:t>
              </a:r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42171644-8A27-E678-6BB3-772CCD6A4E00}"/>
                </a:ext>
              </a:extLst>
            </p:cNvPr>
            <p:cNvSpPr txBox="1"/>
            <p:nvPr/>
          </p:nvSpPr>
          <p:spPr>
            <a:xfrm>
              <a:off x="5026643" y="3562370"/>
              <a:ext cx="294747" cy="3232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de-DE" sz="1333">
                  <a:solidFill>
                    <a:prstClr val="white">
                      <a:lumMod val="50000"/>
                    </a:prstClr>
                  </a:solidFill>
                  <a:latin typeface="Calibri" panose="020F0502020204030204"/>
                </a:rPr>
                <a:t>5</a:t>
              </a: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E5FED8BB-FFBB-3DB5-58B8-91775EC331C9}"/>
                </a:ext>
              </a:extLst>
            </p:cNvPr>
            <p:cNvSpPr txBox="1"/>
            <p:nvPr/>
          </p:nvSpPr>
          <p:spPr>
            <a:xfrm>
              <a:off x="5734948" y="3562370"/>
              <a:ext cx="294747" cy="3232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de-DE" sz="1333">
                  <a:solidFill>
                    <a:prstClr val="white">
                      <a:lumMod val="50000"/>
                    </a:prstClr>
                  </a:solidFill>
                  <a:latin typeface="Calibri" panose="020F0502020204030204"/>
                </a:rPr>
                <a:t>6</a:t>
              </a: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5328FB49-9690-EE87-A33C-CF2EF674868E}"/>
                </a:ext>
              </a:extLst>
            </p:cNvPr>
            <p:cNvSpPr txBox="1"/>
            <p:nvPr/>
          </p:nvSpPr>
          <p:spPr>
            <a:xfrm>
              <a:off x="6433346" y="3562370"/>
              <a:ext cx="294747" cy="3232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de-DE" sz="1333">
                  <a:solidFill>
                    <a:prstClr val="white">
                      <a:lumMod val="50000"/>
                    </a:prstClr>
                  </a:solidFill>
                  <a:latin typeface="Calibri" panose="020F0502020204030204"/>
                </a:rPr>
                <a:t>7</a:t>
              </a:r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E60C4597-994B-8BD5-AF9B-C403D520101E}"/>
                </a:ext>
              </a:extLst>
            </p:cNvPr>
            <p:cNvSpPr txBox="1"/>
            <p:nvPr/>
          </p:nvSpPr>
          <p:spPr>
            <a:xfrm>
              <a:off x="7131743" y="3562370"/>
              <a:ext cx="294747" cy="3232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de-DE" sz="1333">
                  <a:solidFill>
                    <a:prstClr val="white">
                      <a:lumMod val="50000"/>
                    </a:prstClr>
                  </a:solidFill>
                  <a:latin typeface="Calibri" panose="020F0502020204030204"/>
                </a:rPr>
                <a:t>8</a:t>
              </a:r>
            </a:p>
          </p:txBody>
        </p: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461CE444-60C3-3D7F-778F-CAB347CDC808}"/>
                </a:ext>
              </a:extLst>
            </p:cNvPr>
            <p:cNvSpPr txBox="1"/>
            <p:nvPr/>
          </p:nvSpPr>
          <p:spPr>
            <a:xfrm>
              <a:off x="7830139" y="3562370"/>
              <a:ext cx="294747" cy="3232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de-DE" sz="1333">
                  <a:solidFill>
                    <a:prstClr val="white">
                      <a:lumMod val="50000"/>
                    </a:prstClr>
                  </a:solidFill>
                  <a:latin typeface="Calibri" panose="020F0502020204030204"/>
                </a:rPr>
                <a:t>9</a:t>
              </a:r>
            </a:p>
          </p:txBody>
        </p: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9230CCE8-7E5C-3475-53A7-EB07CBFF9F12}"/>
                </a:ext>
              </a:extLst>
            </p:cNvPr>
            <p:cNvSpPr txBox="1"/>
            <p:nvPr/>
          </p:nvSpPr>
          <p:spPr>
            <a:xfrm>
              <a:off x="8489493" y="3562370"/>
              <a:ext cx="388816" cy="3232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de-DE" sz="1333">
                  <a:solidFill>
                    <a:prstClr val="white">
                      <a:lumMod val="50000"/>
                    </a:prstClr>
                  </a:solidFill>
                  <a:latin typeface="Calibri" panose="020F0502020204030204"/>
                </a:rPr>
                <a:t>10</a:t>
              </a:r>
            </a:p>
          </p:txBody>
        </p: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ACC3345C-EFC5-3715-E24B-5045CA479690}"/>
                </a:ext>
              </a:extLst>
            </p:cNvPr>
            <p:cNvSpPr txBox="1"/>
            <p:nvPr/>
          </p:nvSpPr>
          <p:spPr>
            <a:xfrm>
              <a:off x="9186653" y="3562370"/>
              <a:ext cx="388816" cy="3232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de-DE" sz="1333">
                  <a:solidFill>
                    <a:prstClr val="white">
                      <a:lumMod val="50000"/>
                    </a:prstClr>
                  </a:solidFill>
                  <a:latin typeface="Calibri" panose="020F0502020204030204"/>
                </a:rPr>
                <a:t>11</a:t>
              </a:r>
            </a:p>
          </p:txBody>
        </p: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BB2D2799-838E-81E9-9D57-0590A383514B}"/>
                </a:ext>
              </a:extLst>
            </p:cNvPr>
            <p:cNvSpPr txBox="1"/>
            <p:nvPr/>
          </p:nvSpPr>
          <p:spPr>
            <a:xfrm>
              <a:off x="9883816" y="3562370"/>
              <a:ext cx="388816" cy="3232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de-DE" sz="1333">
                  <a:solidFill>
                    <a:prstClr val="white">
                      <a:lumMod val="50000"/>
                    </a:prstClr>
                  </a:solidFill>
                  <a:latin typeface="Calibri" panose="020F0502020204030204"/>
                </a:rPr>
                <a:t>12</a:t>
              </a:r>
            </a:p>
          </p:txBody>
        </p: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CD76612F-4796-3F03-E329-61CFB7EA7787}"/>
                </a:ext>
              </a:extLst>
            </p:cNvPr>
            <p:cNvSpPr txBox="1"/>
            <p:nvPr/>
          </p:nvSpPr>
          <p:spPr>
            <a:xfrm>
              <a:off x="10582214" y="3562370"/>
              <a:ext cx="388816" cy="3232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de-DE" sz="1333">
                  <a:solidFill>
                    <a:prstClr val="white">
                      <a:lumMod val="50000"/>
                    </a:prstClr>
                  </a:solidFill>
                  <a:latin typeface="Calibri" panose="020F0502020204030204"/>
                </a:rPr>
                <a:t>13</a:t>
              </a:r>
            </a:p>
          </p:txBody>
        </p:sp>
        <p:grpSp>
          <p:nvGrpSpPr>
            <p:cNvPr id="37" name="Gruppieren 36">
              <a:extLst>
                <a:ext uri="{FF2B5EF4-FFF2-40B4-BE49-F238E27FC236}">
                  <a16:creationId xmlns:a16="http://schemas.microsoft.com/office/drawing/2014/main" id="{AB6137B1-E111-BC3E-3377-194ABF1213A2}"/>
                </a:ext>
              </a:extLst>
            </p:cNvPr>
            <p:cNvGrpSpPr/>
            <p:nvPr/>
          </p:nvGrpSpPr>
          <p:grpSpPr>
            <a:xfrm>
              <a:off x="10740271" y="3573662"/>
              <a:ext cx="698400" cy="36000"/>
              <a:chOff x="3652838" y="2550319"/>
              <a:chExt cx="698400" cy="36000"/>
            </a:xfrm>
          </p:grpSpPr>
          <p:cxnSp>
            <p:nvCxnSpPr>
              <p:cNvPr id="63" name="Gerader Verbinder 62">
                <a:extLst>
                  <a:ext uri="{FF2B5EF4-FFF2-40B4-BE49-F238E27FC236}">
                    <a16:creationId xmlns:a16="http://schemas.microsoft.com/office/drawing/2014/main" id="{E40A64BB-B5E3-2AA4-6EC2-9B0BDC27B1AD}"/>
                  </a:ext>
                </a:extLst>
              </p:cNvPr>
              <p:cNvCxnSpPr/>
              <p:nvPr/>
            </p:nvCxnSpPr>
            <p:spPr>
              <a:xfrm>
                <a:off x="3652838" y="2550319"/>
                <a:ext cx="6984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Gerader Verbinder 63">
                <a:extLst>
                  <a:ext uri="{FF2B5EF4-FFF2-40B4-BE49-F238E27FC236}">
                    <a16:creationId xmlns:a16="http://schemas.microsoft.com/office/drawing/2014/main" id="{8F7D8BD2-A21D-1B76-38FA-07788819BE22}"/>
                  </a:ext>
                </a:extLst>
              </p:cNvPr>
              <p:cNvCxnSpPr/>
              <p:nvPr/>
            </p:nvCxnSpPr>
            <p:spPr>
              <a:xfrm>
                <a:off x="4351238" y="2550319"/>
                <a:ext cx="0" cy="360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E05561C8-5DE0-6C61-B8C1-3CA0CD0ECB7E}"/>
                </a:ext>
              </a:extLst>
            </p:cNvPr>
            <p:cNvSpPr txBox="1"/>
            <p:nvPr/>
          </p:nvSpPr>
          <p:spPr>
            <a:xfrm>
              <a:off x="11280615" y="3575152"/>
              <a:ext cx="388816" cy="3232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de-DE" sz="1333">
                  <a:solidFill>
                    <a:prstClr val="white">
                      <a:lumMod val="50000"/>
                    </a:prstClr>
                  </a:solidFill>
                  <a:latin typeface="Calibri" panose="020F0502020204030204"/>
                </a:rPr>
                <a:t>14</a:t>
              </a:r>
            </a:p>
          </p:txBody>
        </p:sp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24D8FED9-2E26-5CA0-4135-5BD38CFA57C2}"/>
                </a:ext>
              </a:extLst>
            </p:cNvPr>
            <p:cNvSpPr txBox="1"/>
            <p:nvPr/>
          </p:nvSpPr>
          <p:spPr>
            <a:xfrm>
              <a:off x="1438034" y="1455733"/>
              <a:ext cx="852190" cy="323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de-DE" sz="1333">
                  <a:solidFill>
                    <a:prstClr val="black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SRF Gun</a:t>
              </a:r>
            </a:p>
          </p:txBody>
        </p:sp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22096489-E1C1-B8AA-BBF9-777D03E8437B}"/>
                </a:ext>
              </a:extLst>
            </p:cNvPr>
            <p:cNvSpPr txBox="1"/>
            <p:nvPr/>
          </p:nvSpPr>
          <p:spPr>
            <a:xfrm>
              <a:off x="3963327" y="1455733"/>
              <a:ext cx="1144847" cy="323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de-DE" sz="1333">
                  <a:solidFill>
                    <a:prstClr val="black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SRF Booster</a:t>
              </a:r>
            </a:p>
          </p:txBody>
        </p:sp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44ED7C04-A8DA-B80D-A6DD-7DB5D3C9969F}"/>
                </a:ext>
              </a:extLst>
            </p:cNvPr>
            <p:cNvSpPr/>
            <p:nvPr/>
          </p:nvSpPr>
          <p:spPr>
            <a:xfrm>
              <a:off x="8964322" y="2072216"/>
              <a:ext cx="919493" cy="472013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de-DE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841B84DA-1F10-A65D-764F-033A3D08D722}"/>
                </a:ext>
              </a:extLst>
            </p:cNvPr>
            <p:cNvSpPr txBox="1"/>
            <p:nvPr/>
          </p:nvSpPr>
          <p:spPr>
            <a:xfrm>
              <a:off x="8738231" y="1455733"/>
              <a:ext cx="1324274" cy="323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de-DE" sz="1333">
                  <a:solidFill>
                    <a:srgbClr val="FF000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Sample Area B</a:t>
              </a:r>
            </a:p>
          </p:txBody>
        </p:sp>
        <p:sp>
          <p:nvSpPr>
            <p:cNvPr id="43" name="Rechteck 42">
              <a:extLst>
                <a:ext uri="{FF2B5EF4-FFF2-40B4-BE49-F238E27FC236}">
                  <a16:creationId xmlns:a16="http://schemas.microsoft.com/office/drawing/2014/main" id="{1147B8E3-50C5-C33D-3715-C712E95DD0C9}"/>
                </a:ext>
              </a:extLst>
            </p:cNvPr>
            <p:cNvSpPr/>
            <p:nvPr/>
          </p:nvSpPr>
          <p:spPr>
            <a:xfrm>
              <a:off x="10688924" y="2072216"/>
              <a:ext cx="1277298" cy="472013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de-DE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5F9C2177-427E-737F-46D6-563D66F5D6DA}"/>
                </a:ext>
              </a:extLst>
            </p:cNvPr>
            <p:cNvSpPr txBox="1"/>
            <p:nvPr/>
          </p:nvSpPr>
          <p:spPr>
            <a:xfrm>
              <a:off x="10660381" y="1455733"/>
              <a:ext cx="1265046" cy="323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de-DE" sz="1333">
                  <a:solidFill>
                    <a:srgbClr val="FF000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Detector Area</a:t>
              </a:r>
            </a:p>
          </p:txBody>
        </p:sp>
        <p:cxnSp>
          <p:nvCxnSpPr>
            <p:cNvPr id="45" name="Gerader Verbinder 44">
              <a:extLst>
                <a:ext uri="{FF2B5EF4-FFF2-40B4-BE49-F238E27FC236}">
                  <a16:creationId xmlns:a16="http://schemas.microsoft.com/office/drawing/2014/main" id="{49694577-74A6-662E-2246-A152AF255479}"/>
                </a:ext>
              </a:extLst>
            </p:cNvPr>
            <p:cNvCxnSpPr/>
            <p:nvPr/>
          </p:nvCxnSpPr>
          <p:spPr>
            <a:xfrm>
              <a:off x="11236266" y="3573662"/>
              <a:ext cx="69840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r Verbinder 45">
              <a:extLst>
                <a:ext uri="{FF2B5EF4-FFF2-40B4-BE49-F238E27FC236}">
                  <a16:creationId xmlns:a16="http://schemas.microsoft.com/office/drawing/2014/main" id="{2991D916-F3C0-E937-72A0-02C5A1FA0385}"/>
                </a:ext>
              </a:extLst>
            </p:cNvPr>
            <p:cNvCxnSpPr/>
            <p:nvPr/>
          </p:nvCxnSpPr>
          <p:spPr>
            <a:xfrm>
              <a:off x="11934666" y="3573662"/>
              <a:ext cx="0" cy="3600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B6FA3A4A-6A54-D4AB-BCCF-B88089EC7156}"/>
                </a:ext>
              </a:extLst>
            </p:cNvPr>
            <p:cNvSpPr txBox="1"/>
            <p:nvPr/>
          </p:nvSpPr>
          <p:spPr>
            <a:xfrm>
              <a:off x="11787524" y="3562368"/>
              <a:ext cx="388816" cy="3232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de-DE" sz="1333">
                  <a:solidFill>
                    <a:prstClr val="white">
                      <a:lumMod val="50000"/>
                    </a:prstClr>
                  </a:solidFill>
                  <a:latin typeface="Calibri" panose="020F0502020204030204"/>
                </a:rPr>
                <a:t>16</a:t>
              </a:r>
            </a:p>
          </p:txBody>
        </p:sp>
        <p:grpSp>
          <p:nvGrpSpPr>
            <p:cNvPr id="48" name="Gruppieren 47">
              <a:extLst>
                <a:ext uri="{FF2B5EF4-FFF2-40B4-BE49-F238E27FC236}">
                  <a16:creationId xmlns:a16="http://schemas.microsoft.com/office/drawing/2014/main" id="{61FCFB8B-B043-FE1C-8702-D218C6F2E0D9}"/>
                </a:ext>
              </a:extLst>
            </p:cNvPr>
            <p:cNvGrpSpPr/>
            <p:nvPr/>
          </p:nvGrpSpPr>
          <p:grpSpPr>
            <a:xfrm>
              <a:off x="11639735" y="3529609"/>
              <a:ext cx="72038" cy="88106"/>
              <a:chOff x="11539016" y="3085503"/>
              <a:chExt cx="72038" cy="88106"/>
            </a:xfrm>
          </p:grpSpPr>
          <p:sp>
            <p:nvSpPr>
              <p:cNvPr id="58" name="Parallelogramm 57">
                <a:extLst>
                  <a:ext uri="{FF2B5EF4-FFF2-40B4-BE49-F238E27FC236}">
                    <a16:creationId xmlns:a16="http://schemas.microsoft.com/office/drawing/2014/main" id="{68911C00-C0DC-2A3E-E48C-B99831713704}"/>
                  </a:ext>
                </a:extLst>
              </p:cNvPr>
              <p:cNvSpPr/>
              <p:nvPr/>
            </p:nvSpPr>
            <p:spPr>
              <a:xfrm>
                <a:off x="11539016" y="3085503"/>
                <a:ext cx="72038" cy="88106"/>
              </a:xfrm>
              <a:prstGeom prst="parallelogram">
                <a:avLst>
                  <a:gd name="adj" fmla="val 493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de-DE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61" name="Gerader Verbinder 60">
                <a:extLst>
                  <a:ext uri="{FF2B5EF4-FFF2-40B4-BE49-F238E27FC236}">
                    <a16:creationId xmlns:a16="http://schemas.microsoft.com/office/drawing/2014/main" id="{76BE87B9-86B7-DB6C-C113-9822FED807AB}"/>
                  </a:ext>
                </a:extLst>
              </p:cNvPr>
              <p:cNvCxnSpPr>
                <a:endCxn id="58" idx="4"/>
              </p:cNvCxnSpPr>
              <p:nvPr/>
            </p:nvCxnSpPr>
            <p:spPr>
              <a:xfrm flipH="1">
                <a:off x="11575035" y="3085503"/>
                <a:ext cx="36019" cy="88106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Gerader Verbinder 61">
                <a:extLst>
                  <a:ext uri="{FF2B5EF4-FFF2-40B4-BE49-F238E27FC236}">
                    <a16:creationId xmlns:a16="http://schemas.microsoft.com/office/drawing/2014/main" id="{BF48585B-FA53-2A3C-8868-1D18DB4CB902}"/>
                  </a:ext>
                </a:extLst>
              </p:cNvPr>
              <p:cNvCxnSpPr/>
              <p:nvPr/>
            </p:nvCxnSpPr>
            <p:spPr>
              <a:xfrm flipH="1">
                <a:off x="11539016" y="3085503"/>
                <a:ext cx="36019" cy="88106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Parallelogramm 48">
              <a:extLst>
                <a:ext uri="{FF2B5EF4-FFF2-40B4-BE49-F238E27FC236}">
                  <a16:creationId xmlns:a16="http://schemas.microsoft.com/office/drawing/2014/main" id="{EF633065-50DA-43CE-A248-CDD65AAE6030}"/>
                </a:ext>
              </a:extLst>
            </p:cNvPr>
            <p:cNvSpPr/>
            <p:nvPr/>
          </p:nvSpPr>
          <p:spPr>
            <a:xfrm>
              <a:off x="11657744" y="1952702"/>
              <a:ext cx="123350" cy="761605"/>
            </a:xfrm>
            <a:prstGeom prst="parallelogram">
              <a:avLst>
                <a:gd name="adj" fmla="val 493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de-DE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50" name="Gerader Verbinder 49">
              <a:extLst>
                <a:ext uri="{FF2B5EF4-FFF2-40B4-BE49-F238E27FC236}">
                  <a16:creationId xmlns:a16="http://schemas.microsoft.com/office/drawing/2014/main" id="{84F6ED27-50E7-7852-C9FD-A5E3311E07CC}"/>
                </a:ext>
              </a:extLst>
            </p:cNvPr>
            <p:cNvCxnSpPr>
              <a:endCxn id="49" idx="4"/>
            </p:cNvCxnSpPr>
            <p:nvPr/>
          </p:nvCxnSpPr>
          <p:spPr>
            <a:xfrm flipH="1">
              <a:off x="11719419" y="1952702"/>
              <a:ext cx="61675" cy="76160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r Verbinder 50">
              <a:extLst>
                <a:ext uri="{FF2B5EF4-FFF2-40B4-BE49-F238E27FC236}">
                  <a16:creationId xmlns:a16="http://schemas.microsoft.com/office/drawing/2014/main" id="{688FD0E3-13DF-B177-6FD5-2480DCB81D45}"/>
                </a:ext>
              </a:extLst>
            </p:cNvPr>
            <p:cNvCxnSpPr/>
            <p:nvPr/>
          </p:nvCxnSpPr>
          <p:spPr>
            <a:xfrm flipH="1">
              <a:off x="11657744" y="1952702"/>
              <a:ext cx="61675" cy="76160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hteck 51">
              <a:extLst>
                <a:ext uri="{FF2B5EF4-FFF2-40B4-BE49-F238E27FC236}">
                  <a16:creationId xmlns:a16="http://schemas.microsoft.com/office/drawing/2014/main" id="{70249240-9918-9A1E-F100-F3D70162FE08}"/>
                </a:ext>
              </a:extLst>
            </p:cNvPr>
            <p:cNvSpPr/>
            <p:nvPr/>
          </p:nvSpPr>
          <p:spPr>
            <a:xfrm>
              <a:off x="2933923" y="2072216"/>
              <a:ext cx="86560" cy="472013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de-DE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3" name="Textfeld 52">
              <a:extLst>
                <a:ext uri="{FF2B5EF4-FFF2-40B4-BE49-F238E27FC236}">
                  <a16:creationId xmlns:a16="http://schemas.microsoft.com/office/drawing/2014/main" id="{7F81C6D7-CF49-594F-2504-22E72AB8366E}"/>
                </a:ext>
              </a:extLst>
            </p:cNvPr>
            <p:cNvSpPr txBox="1"/>
            <p:nvPr/>
          </p:nvSpPr>
          <p:spPr>
            <a:xfrm>
              <a:off x="2461945" y="1455733"/>
              <a:ext cx="881805" cy="323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de-DE" sz="1333">
                  <a:solidFill>
                    <a:srgbClr val="FF000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Aperture</a:t>
              </a:r>
            </a:p>
          </p:txBody>
        </p:sp>
        <p:sp>
          <p:nvSpPr>
            <p:cNvPr id="54" name="Rechteck 53">
              <a:extLst>
                <a:ext uri="{FF2B5EF4-FFF2-40B4-BE49-F238E27FC236}">
                  <a16:creationId xmlns:a16="http://schemas.microsoft.com/office/drawing/2014/main" id="{66EC0892-913C-CAF4-AF4D-90F35A8A8C73}"/>
                </a:ext>
              </a:extLst>
            </p:cNvPr>
            <p:cNvSpPr/>
            <p:nvPr/>
          </p:nvSpPr>
          <p:spPr>
            <a:xfrm>
              <a:off x="6028475" y="2072216"/>
              <a:ext cx="1036351" cy="472013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de-DE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5" name="Textfeld 54">
              <a:extLst>
                <a:ext uri="{FF2B5EF4-FFF2-40B4-BE49-F238E27FC236}">
                  <a16:creationId xmlns:a16="http://schemas.microsoft.com/office/drawing/2014/main" id="{E0B700A5-2BBD-AD17-7F70-D7BADAEAD398}"/>
                </a:ext>
              </a:extLst>
            </p:cNvPr>
            <p:cNvSpPr txBox="1"/>
            <p:nvPr/>
          </p:nvSpPr>
          <p:spPr>
            <a:xfrm>
              <a:off x="5889554" y="1479060"/>
              <a:ext cx="1315564" cy="323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de-DE" sz="1333">
                  <a:solidFill>
                    <a:srgbClr val="FF000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Sample Area A</a:t>
              </a:r>
            </a:p>
          </p:txBody>
        </p:sp>
        <p:cxnSp>
          <p:nvCxnSpPr>
            <p:cNvPr id="56" name="Gerade Verbindung mit Pfeil 55">
              <a:extLst>
                <a:ext uri="{FF2B5EF4-FFF2-40B4-BE49-F238E27FC236}">
                  <a16:creationId xmlns:a16="http://schemas.microsoft.com/office/drawing/2014/main" id="{479DAEDA-5ED8-421E-C76B-56C7C500666D}"/>
                </a:ext>
              </a:extLst>
            </p:cNvPr>
            <p:cNvCxnSpPr/>
            <p:nvPr/>
          </p:nvCxnSpPr>
          <p:spPr>
            <a:xfrm>
              <a:off x="8884095" y="2656134"/>
              <a:ext cx="1657350" cy="0"/>
            </a:xfrm>
            <a:prstGeom prst="straightConnector1">
              <a:avLst/>
            </a:prstGeom>
            <a:ln w="41275">
              <a:solidFill>
                <a:srgbClr val="C00000">
                  <a:alpha val="36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feld 56">
              <a:extLst>
                <a:ext uri="{FF2B5EF4-FFF2-40B4-BE49-F238E27FC236}">
                  <a16:creationId xmlns:a16="http://schemas.microsoft.com/office/drawing/2014/main" id="{1B30F30B-20DB-C327-0817-1F7E5D8E3129}"/>
                </a:ext>
              </a:extLst>
            </p:cNvPr>
            <p:cNvSpPr txBox="1"/>
            <p:nvPr/>
          </p:nvSpPr>
          <p:spPr>
            <a:xfrm>
              <a:off x="10226532" y="2662320"/>
              <a:ext cx="1294660" cy="323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de-DE" sz="1333" err="1">
                  <a:solidFill>
                    <a:srgbClr val="FF000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Dogleg</a:t>
              </a:r>
              <a:r>
                <a:rPr lang="de-DE" sz="1333">
                  <a:solidFill>
                    <a:srgbClr val="FF000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 </a:t>
              </a:r>
              <a:r>
                <a:rPr lang="de-DE" sz="1333" err="1">
                  <a:solidFill>
                    <a:srgbClr val="FF000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option</a:t>
              </a:r>
              <a:endParaRPr lang="de-DE" sz="1333">
                <a:solidFill>
                  <a:srgbClr val="FF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sp>
        <p:nvSpPr>
          <p:cNvPr id="95" name="Textfeld 94">
            <a:extLst>
              <a:ext uri="{FF2B5EF4-FFF2-40B4-BE49-F238E27FC236}">
                <a16:creationId xmlns:a16="http://schemas.microsoft.com/office/drawing/2014/main" id="{90EB95E6-25A3-D127-3621-DC09ED451C5C}"/>
              </a:ext>
            </a:extLst>
          </p:cNvPr>
          <p:cNvSpPr txBox="1"/>
          <p:nvPr/>
        </p:nvSpPr>
        <p:spPr>
          <a:xfrm>
            <a:off x="284757" y="3511974"/>
            <a:ext cx="42831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70AD47"/>
              </a:buClr>
              <a:defRPr/>
            </a:pPr>
            <a:r>
              <a:rPr lang="de-DE" sz="1600" b="1" dirty="0" err="1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Capabilities</a:t>
            </a:r>
            <a:r>
              <a:rPr lang="de-DE" sz="1600" b="1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600" b="1" dirty="0" err="1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of</a:t>
            </a:r>
            <a:r>
              <a:rPr lang="de-DE" sz="1600" b="1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600" b="1" dirty="0" err="1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the</a:t>
            </a:r>
            <a:r>
              <a:rPr lang="de-DE" sz="1600" b="1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600" b="1" dirty="0" err="1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photoinjector</a:t>
            </a:r>
            <a:r>
              <a:rPr lang="de-DE" sz="1600" b="1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:</a:t>
            </a:r>
          </a:p>
          <a:p>
            <a:pPr defTabSz="1219170">
              <a:buClr>
                <a:srgbClr val="70AD47"/>
              </a:buClr>
              <a:defRPr/>
            </a:pPr>
            <a:r>
              <a:rPr lang="de-DE" sz="1600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1 </a:t>
            </a:r>
            <a:r>
              <a:rPr lang="de-DE" sz="1600" dirty="0" err="1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to</a:t>
            </a:r>
            <a:r>
              <a:rPr lang="de-DE" sz="1600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3.5 MeV beam </a:t>
            </a:r>
            <a:r>
              <a:rPr lang="de-DE" sz="1600" dirty="0" err="1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energy</a:t>
            </a:r>
            <a:r>
              <a:rPr lang="de-DE" sz="1600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600" dirty="0" err="1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with</a:t>
            </a:r>
            <a:r>
              <a:rPr lang="de-DE" sz="1600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600" b="1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variable</a:t>
            </a:r>
            <a:r>
              <a:rPr lang="de-DE" sz="1600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600" dirty="0" err="1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bunch</a:t>
            </a:r>
            <a:r>
              <a:rPr lang="de-DE" sz="1600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600" dirty="0" err="1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charge</a:t>
            </a:r>
            <a:r>
              <a:rPr lang="de-DE" sz="1600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(1 </a:t>
            </a:r>
            <a:r>
              <a:rPr lang="de-DE" sz="1600" dirty="0" err="1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fC</a:t>
            </a:r>
            <a:r>
              <a:rPr lang="de-DE" sz="1600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600" dirty="0" err="1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to</a:t>
            </a:r>
            <a:r>
              <a:rPr lang="de-DE" sz="1600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100 </a:t>
            </a:r>
            <a:r>
              <a:rPr lang="de-DE" sz="1600" dirty="0" err="1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pC</a:t>
            </a:r>
            <a:r>
              <a:rPr lang="de-DE" sz="1600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), pulse </a:t>
            </a:r>
            <a:r>
              <a:rPr lang="de-DE" sz="1600" dirty="0" err="1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length</a:t>
            </a:r>
            <a:r>
              <a:rPr lang="de-DE" sz="1600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(10 </a:t>
            </a:r>
            <a:r>
              <a:rPr lang="de-DE" sz="1600" dirty="0" err="1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fs</a:t>
            </a:r>
            <a:r>
              <a:rPr lang="de-DE" sz="1600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600" dirty="0" err="1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to</a:t>
            </a:r>
            <a:r>
              <a:rPr lang="de-DE" sz="1600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6 ps) and </a:t>
            </a:r>
            <a:r>
              <a:rPr lang="de-DE" sz="1600" dirty="0" err="1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spot</a:t>
            </a:r>
            <a:r>
              <a:rPr lang="de-DE" sz="1600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600" dirty="0" err="1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size</a:t>
            </a:r>
            <a:r>
              <a:rPr lang="de-DE" sz="1600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(10 </a:t>
            </a:r>
            <a:r>
              <a:rPr lang="de-DE" sz="1600" dirty="0" err="1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to</a:t>
            </a:r>
            <a:r>
              <a:rPr lang="de-DE" sz="1600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100s </a:t>
            </a:r>
            <a:r>
              <a:rPr lang="el-GR" sz="1600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μ</a:t>
            </a:r>
            <a:r>
              <a:rPr lang="de-DE" sz="1600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m), </a:t>
            </a:r>
            <a:r>
              <a:rPr lang="de-DE" sz="1600" b="1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high </a:t>
            </a:r>
            <a:r>
              <a:rPr lang="de-DE" sz="1600" b="1" dirty="0" err="1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stability</a:t>
            </a:r>
            <a:r>
              <a:rPr lang="de-DE" sz="1600" b="1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at MHz </a:t>
            </a:r>
            <a:r>
              <a:rPr lang="de-DE" sz="1600" b="1" dirty="0" err="1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repetition</a:t>
            </a:r>
            <a:r>
              <a:rPr lang="de-DE" sz="1600" b="1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rate.</a:t>
            </a:r>
          </a:p>
          <a:p>
            <a:pPr defTabSz="1219170">
              <a:buClr>
                <a:srgbClr val="70AD47"/>
              </a:buClr>
              <a:defRPr/>
            </a:pPr>
            <a:endParaRPr lang="de-DE" sz="1600" dirty="0">
              <a:solidFill>
                <a:schemeClr val="tx2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1219170">
              <a:buClr>
                <a:srgbClr val="70AD47"/>
              </a:buClr>
              <a:defRPr/>
            </a:pPr>
            <a:r>
              <a:rPr lang="de-DE" sz="16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Very </a:t>
            </a:r>
            <a:r>
              <a:rPr lang="de-DE" sz="1600" b="1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flexible longitudinal </a:t>
            </a:r>
            <a:r>
              <a:rPr lang="de-DE" sz="1600" b="1" dirty="0" err="1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accelerator</a:t>
            </a:r>
            <a:r>
              <a:rPr lang="de-DE" sz="1600" b="1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r>
              <a:rPr lang="de-DE" sz="1600" b="1" dirty="0" err="1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lens</a:t>
            </a:r>
            <a:r>
              <a:rPr lang="de-DE" sz="1600" b="1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600" b="1" dirty="0" err="1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system</a:t>
            </a:r>
            <a:r>
              <a:rPr lang="de-DE" sz="16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: </a:t>
            </a:r>
            <a:r>
              <a:rPr lang="de-DE" sz="1600" dirty="0" err="1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one</a:t>
            </a:r>
            <a:r>
              <a:rPr lang="de-DE" sz="16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600" dirty="0" err="1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gun</a:t>
            </a:r>
            <a:r>
              <a:rPr lang="de-DE" sz="16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600" dirty="0" err="1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cavity</a:t>
            </a:r>
            <a:r>
              <a:rPr lang="de-DE" sz="16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and </a:t>
            </a:r>
            <a:r>
              <a:rPr lang="de-DE" sz="1600" dirty="0" err="1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three</a:t>
            </a:r>
            <a:r>
              <a:rPr lang="de-DE" sz="16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600" dirty="0" err="1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booster</a:t>
            </a:r>
            <a:r>
              <a:rPr lang="de-DE" sz="16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600" dirty="0" err="1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cavities</a:t>
            </a:r>
            <a:r>
              <a:rPr lang="de-DE" sz="16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de-DE" sz="1600" dirty="0" err="1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done</a:t>
            </a:r>
            <a:r>
              <a:rPr lang="de-DE" sz="16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600" dirty="0" err="1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optimization</a:t>
            </a:r>
            <a:r>
              <a:rPr lang="de-DE" sz="16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600" dirty="0" err="1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for</a:t>
            </a:r>
            <a:r>
              <a:rPr lang="de-DE" sz="16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600" dirty="0" err="1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bunching</a:t>
            </a:r>
            <a:r>
              <a:rPr lang="de-DE" sz="16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600" dirty="0" err="1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scheme</a:t>
            </a:r>
            <a:r>
              <a:rPr lang="de-DE" sz="16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de-DE" sz="1600" dirty="0" err="1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see</a:t>
            </a:r>
            <a:r>
              <a:rPr lang="de-DE" sz="16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B. </a:t>
            </a:r>
            <a:r>
              <a:rPr lang="de-DE" sz="1600" dirty="0" err="1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Alberdi</a:t>
            </a:r>
            <a:r>
              <a:rPr lang="de-DE" sz="16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et al. [1].</a:t>
            </a:r>
          </a:p>
        </p:txBody>
      </p:sp>
      <p:sp>
        <p:nvSpPr>
          <p:cNvPr id="96" name="Textfeld 95">
            <a:extLst>
              <a:ext uri="{FF2B5EF4-FFF2-40B4-BE49-F238E27FC236}">
                <a16:creationId xmlns:a16="http://schemas.microsoft.com/office/drawing/2014/main" id="{F7216F59-2EAE-0DCB-9ECA-C0AF72987731}"/>
              </a:ext>
            </a:extLst>
          </p:cNvPr>
          <p:cNvSpPr txBox="1"/>
          <p:nvPr/>
        </p:nvSpPr>
        <p:spPr>
          <a:xfrm>
            <a:off x="284756" y="6058374"/>
            <a:ext cx="3345788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33">
                <a:latin typeface="Source Sans Pro" panose="020B0503030403020204" pitchFamily="34" charset="0"/>
                <a:ea typeface="Source Sans Pro" panose="020B0503030403020204" pitchFamily="34" charset="0"/>
              </a:rPr>
              <a:t>[1] B. Alberdi, et al, Sci. Rep. 12, 13365 (2022)</a:t>
            </a:r>
          </a:p>
        </p:txBody>
      </p:sp>
      <p:sp>
        <p:nvSpPr>
          <p:cNvPr id="98" name="Textfeld 97">
            <a:extLst>
              <a:ext uri="{FF2B5EF4-FFF2-40B4-BE49-F238E27FC236}">
                <a16:creationId xmlns:a16="http://schemas.microsoft.com/office/drawing/2014/main" id="{1D0D28AF-4761-7013-EAAC-BF33E7B489E3}"/>
              </a:ext>
            </a:extLst>
          </p:cNvPr>
          <p:cNvSpPr txBox="1"/>
          <p:nvPr/>
        </p:nvSpPr>
        <p:spPr>
          <a:xfrm>
            <a:off x="4778234" y="3534345"/>
            <a:ext cx="2810201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67">
                <a:latin typeface="Source Sans Pro" panose="020B0503030403020204" pitchFamily="34" charset="0"/>
                <a:ea typeface="Source Sans Pro" panose="020B0503030403020204" pitchFamily="34" charset="0"/>
              </a:rPr>
              <a:t>TOF jitter at position A in units of initial jitter </a:t>
            </a:r>
          </a:p>
          <a:p>
            <a:pPr algn="ctr"/>
            <a:r>
              <a:rPr lang="de-DE" sz="1067">
                <a:latin typeface="Source Sans Pro" panose="020B0503030403020204" pitchFamily="34" charset="0"/>
                <a:ea typeface="Source Sans Pro" panose="020B0503030403020204" pitchFamily="34" charset="0"/>
              </a:rPr>
              <a:t>vs number of cavities in the photoinjector </a:t>
            </a:r>
          </a:p>
        </p:txBody>
      </p:sp>
      <p:pic>
        <p:nvPicPr>
          <p:cNvPr id="103" name="Grafik 102">
            <a:extLst>
              <a:ext uri="{FF2B5EF4-FFF2-40B4-BE49-F238E27FC236}">
                <a16:creationId xmlns:a16="http://schemas.microsoft.com/office/drawing/2014/main" id="{4322964C-6528-D5CA-F35E-B01FE51DE6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438" y="3976331"/>
            <a:ext cx="3036535" cy="2251912"/>
          </a:xfrm>
          <a:prstGeom prst="rect">
            <a:avLst/>
          </a:prstGeom>
        </p:spPr>
      </p:pic>
      <p:grpSp>
        <p:nvGrpSpPr>
          <p:cNvPr id="112" name="Gruppieren 111">
            <a:extLst>
              <a:ext uri="{FF2B5EF4-FFF2-40B4-BE49-F238E27FC236}">
                <a16:creationId xmlns:a16="http://schemas.microsoft.com/office/drawing/2014/main" id="{3AF0EF52-F47F-1A1B-7FEE-455152CD899E}"/>
              </a:ext>
            </a:extLst>
          </p:cNvPr>
          <p:cNvGrpSpPr>
            <a:grpSpLocks noChangeAspect="1"/>
          </p:cNvGrpSpPr>
          <p:nvPr/>
        </p:nvGrpSpPr>
        <p:grpSpPr>
          <a:xfrm>
            <a:off x="11262396" y="3702508"/>
            <a:ext cx="567209" cy="2317960"/>
            <a:chOff x="8272413" y="2736846"/>
            <a:chExt cx="550203" cy="2248465"/>
          </a:xfrm>
        </p:grpSpPr>
        <p:pic>
          <p:nvPicPr>
            <p:cNvPr id="105" name="Grafik 104">
              <a:extLst>
                <a:ext uri="{FF2B5EF4-FFF2-40B4-BE49-F238E27FC236}">
                  <a16:creationId xmlns:a16="http://schemas.microsoft.com/office/drawing/2014/main" id="{23E44D4B-3B1D-01CC-442D-A789BDFA6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8301389" y="2736846"/>
              <a:ext cx="492252" cy="472821"/>
            </a:xfrm>
            <a:prstGeom prst="rect">
              <a:avLst/>
            </a:prstGeom>
          </p:spPr>
        </p:pic>
        <p:pic>
          <p:nvPicPr>
            <p:cNvPr id="107" name="Grafik 106">
              <a:extLst>
                <a:ext uri="{FF2B5EF4-FFF2-40B4-BE49-F238E27FC236}">
                  <a16:creationId xmlns:a16="http://schemas.microsoft.com/office/drawing/2014/main" id="{FCBAE1DB-2F54-9B76-DC50-6A1025D23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8272413" y="3304401"/>
              <a:ext cx="550203" cy="403056"/>
            </a:xfrm>
            <a:prstGeom prst="rect">
              <a:avLst/>
            </a:prstGeom>
          </p:spPr>
        </p:pic>
        <p:pic>
          <p:nvPicPr>
            <p:cNvPr id="109" name="Grafik 108">
              <a:extLst>
                <a:ext uri="{FF2B5EF4-FFF2-40B4-BE49-F238E27FC236}">
                  <a16:creationId xmlns:a16="http://schemas.microsoft.com/office/drawing/2014/main" id="{C4A8E4CA-4202-96F5-5D72-7AB19C6F6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8301389" y="3833226"/>
              <a:ext cx="479298" cy="511683"/>
            </a:xfrm>
            <a:prstGeom prst="rect">
              <a:avLst/>
            </a:prstGeom>
          </p:spPr>
        </p:pic>
        <p:pic>
          <p:nvPicPr>
            <p:cNvPr id="111" name="Grafik 110">
              <a:extLst>
                <a:ext uri="{FF2B5EF4-FFF2-40B4-BE49-F238E27FC236}">
                  <a16:creationId xmlns:a16="http://schemas.microsoft.com/office/drawing/2014/main" id="{98A57A2D-D5F3-9D78-1093-EA598361A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/>
          </p:blipFill>
          <p:spPr bwMode="auto">
            <a:xfrm>
              <a:off x="8275480" y="4441243"/>
              <a:ext cx="544068" cy="544068"/>
            </a:xfrm>
            <a:prstGeom prst="rect">
              <a:avLst/>
            </a:prstGeom>
          </p:spPr>
        </p:pic>
      </p:grpSp>
      <p:sp>
        <p:nvSpPr>
          <p:cNvPr id="114" name="Textfeld 113">
            <a:extLst>
              <a:ext uri="{FF2B5EF4-FFF2-40B4-BE49-F238E27FC236}">
                <a16:creationId xmlns:a16="http://schemas.microsoft.com/office/drawing/2014/main" id="{F960E0E8-BF1A-7759-1E76-BF7ED58EFB31}"/>
              </a:ext>
            </a:extLst>
          </p:cNvPr>
          <p:cNvSpPr txBox="1"/>
          <p:nvPr/>
        </p:nvSpPr>
        <p:spPr>
          <a:xfrm>
            <a:off x="7999776" y="3511757"/>
            <a:ext cx="312549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70AD47"/>
              </a:buClr>
              <a:defRPr/>
            </a:pPr>
            <a:r>
              <a:rPr lang="de-DE" sz="1600" b="1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Ultrafast </a:t>
            </a:r>
            <a:r>
              <a:rPr lang="de-DE" sz="1600" b="1" dirty="0" err="1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science</a:t>
            </a:r>
            <a:r>
              <a:rPr lang="de-DE" sz="1600" b="1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600" b="1" dirty="0" err="1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drivers</a:t>
            </a:r>
            <a:r>
              <a:rPr lang="de-DE" sz="1600" b="1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:</a:t>
            </a:r>
          </a:p>
          <a:p>
            <a:pPr defTabSz="1219170">
              <a:buClr>
                <a:srgbClr val="70AD47"/>
              </a:buClr>
              <a:defRPr/>
            </a:pPr>
            <a:r>
              <a:rPr lang="de-DE" sz="1600" dirty="0" err="1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Diffraction</a:t>
            </a:r>
            <a:r>
              <a:rPr lang="de-DE" sz="16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600" dirty="0" err="1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camera</a:t>
            </a:r>
            <a:r>
              <a:rPr lang="de-DE" sz="16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600" dirty="0" err="1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for</a:t>
            </a:r>
            <a:r>
              <a:rPr lang="de-DE" sz="16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600" b="1" dirty="0" err="1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molecular</a:t>
            </a:r>
            <a:r>
              <a:rPr lang="de-DE" sz="1600" b="1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600" b="1" dirty="0" err="1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movies</a:t>
            </a:r>
            <a:r>
              <a:rPr lang="de-DE" sz="16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600" dirty="0" err="1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with</a:t>
            </a:r>
            <a:r>
              <a:rPr lang="de-DE" sz="16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MHz </a:t>
            </a:r>
            <a:r>
              <a:rPr lang="de-DE" sz="1600" dirty="0" err="1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repetition</a:t>
            </a:r>
            <a:r>
              <a:rPr lang="de-DE" sz="16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rate (UED).</a:t>
            </a:r>
          </a:p>
          <a:p>
            <a:pPr defTabSz="1219170">
              <a:buClr>
                <a:srgbClr val="70AD47"/>
              </a:buClr>
              <a:defRPr/>
            </a:pPr>
            <a:r>
              <a:rPr lang="de-DE" sz="16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Imaging </a:t>
            </a:r>
            <a:r>
              <a:rPr lang="de-DE" sz="1600" dirty="0" err="1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of</a:t>
            </a:r>
            <a:r>
              <a:rPr lang="de-DE" sz="16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600" b="1" dirty="0" err="1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macromolecular</a:t>
            </a:r>
            <a:r>
              <a:rPr lang="de-DE" sz="1600" b="1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600" b="1" dirty="0" err="1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structures</a:t>
            </a:r>
            <a:r>
              <a:rPr lang="de-DE" sz="16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in liquid </a:t>
            </a:r>
            <a:r>
              <a:rPr lang="de-DE" sz="1600" dirty="0" err="1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phase</a:t>
            </a:r>
            <a:r>
              <a:rPr lang="de-DE" sz="16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(UEI).</a:t>
            </a:r>
          </a:p>
          <a:p>
            <a:pPr defTabSz="1219170">
              <a:buClr>
                <a:srgbClr val="70AD47"/>
              </a:buClr>
              <a:defRPr/>
            </a:pPr>
            <a:endParaRPr lang="de-DE" sz="1600" dirty="0">
              <a:solidFill>
                <a:schemeClr val="tx2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1219170">
              <a:buClr>
                <a:srgbClr val="70AD47"/>
              </a:buClr>
              <a:defRPr/>
            </a:pPr>
            <a:r>
              <a:rPr lang="de-DE" sz="1600" dirty="0" err="1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Complementary</a:t>
            </a:r>
            <a:r>
              <a:rPr lang="de-DE" sz="1600" dirty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600" dirty="0" err="1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to</a:t>
            </a:r>
            <a:r>
              <a:rPr lang="de-DE" sz="1600" dirty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SR and FEL light </a:t>
            </a:r>
            <a:r>
              <a:rPr lang="de-DE" sz="1600" dirty="0" err="1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sources</a:t>
            </a:r>
            <a:r>
              <a:rPr lang="de-DE" sz="1600" dirty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de-DE" sz="1600" dirty="0" err="1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Enabling</a:t>
            </a:r>
            <a:r>
              <a:rPr lang="de-DE" sz="1600" dirty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600" b="1" dirty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multi-modal </a:t>
            </a:r>
            <a:r>
              <a:rPr lang="de-DE" sz="1600" b="1" dirty="0" err="1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capabilities</a:t>
            </a:r>
            <a:r>
              <a:rPr lang="de-DE" sz="1600" dirty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600" dirty="0" err="1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for</a:t>
            </a:r>
            <a:r>
              <a:rPr lang="de-DE" sz="1600" dirty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Bessy II/III.</a:t>
            </a:r>
          </a:p>
          <a:p>
            <a:pPr defTabSz="1219170">
              <a:buClr>
                <a:srgbClr val="70AD47"/>
              </a:buClr>
              <a:defRPr/>
            </a:pPr>
            <a:endParaRPr lang="de-DE" sz="1600" dirty="0">
              <a:solidFill>
                <a:schemeClr val="accent2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defTabSz="1219170">
              <a:buClr>
                <a:srgbClr val="70AD47"/>
              </a:buClr>
              <a:defRPr/>
            </a:pPr>
            <a:r>
              <a:rPr lang="de-DE" sz="16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1C4A368-7FCD-ADDB-2DA8-A9A76F24B093}"/>
              </a:ext>
            </a:extLst>
          </p:cNvPr>
          <p:cNvSpPr txBox="1"/>
          <p:nvPr/>
        </p:nvSpPr>
        <p:spPr>
          <a:xfrm>
            <a:off x="4778234" y="6204989"/>
            <a:ext cx="720902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33" dirty="0">
                <a:latin typeface="Source Sans Pro" panose="020B0503030403020204" pitchFamily="34" charset="0"/>
                <a:ea typeface="Source Sans Pro" panose="020B0503030403020204" pitchFamily="34" charset="0"/>
              </a:rPr>
              <a:t>T. Kamps, B. Alberdi Esuain, J. Völker, T. Spohr, E. Ergenlik, A. Neumann, J.-G. Hwang, S. Barg, et al.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167BA2A2-72B8-6413-6012-CCD8EB5E9505}"/>
              </a:ext>
            </a:extLst>
          </p:cNvPr>
          <p:cNvSpPr/>
          <p:nvPr/>
        </p:nvSpPr>
        <p:spPr>
          <a:xfrm>
            <a:off x="3824710" y="2690575"/>
            <a:ext cx="3907468" cy="7557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Demonstrator phase within funds!</a:t>
            </a:r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678BE75-F2BA-A8C7-81FD-44F70A794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854" y="332485"/>
            <a:ext cx="11036300" cy="492344"/>
          </a:xfrm>
        </p:spPr>
        <p:txBody>
          <a:bodyPr>
            <a:normAutofit fontScale="90000"/>
          </a:bodyPr>
          <a:lstStyle/>
          <a:p>
            <a:r>
              <a:rPr lang="en-US" dirty="0"/>
              <a:t>Ultra-fast scattering experiments with the SRF photoinjector</a:t>
            </a:r>
            <a:br>
              <a:rPr lang="en-US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877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ED8DE9-B477-64CC-34D5-D890AB1FF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225458"/>
            <a:ext cx="11036300" cy="763587"/>
          </a:xfrm>
        </p:spPr>
        <p:txBody>
          <a:bodyPr/>
          <a:lstStyle/>
          <a:p>
            <a:r>
              <a:rPr lang="en-US" dirty="0"/>
              <a:t>Realize a </a:t>
            </a:r>
            <a:r>
              <a:rPr lang="en-US" dirty="0" err="1"/>
              <a:t>Linac</a:t>
            </a:r>
            <a:r>
              <a:rPr lang="en-US" dirty="0"/>
              <a:t> for </a:t>
            </a:r>
            <a:r>
              <a:rPr lang="en-US" dirty="0" err="1"/>
              <a:t>SEALab</a:t>
            </a:r>
            <a:r>
              <a:rPr lang="en-US" dirty="0"/>
              <a:t>/</a:t>
            </a:r>
            <a:r>
              <a:rPr lang="en-US" dirty="0" err="1"/>
              <a:t>bERLinPro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E296863-42DB-8867-D343-008B604582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Linac</a:t>
            </a:r>
            <a:r>
              <a:rPr lang="en-US" dirty="0"/>
              <a:t> for </a:t>
            </a:r>
            <a:r>
              <a:rPr lang="en-US" dirty="0" err="1"/>
              <a:t>sealab</a:t>
            </a:r>
            <a:endParaRPr lang="de-DE" dirty="0"/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1041C54D-1E82-9FA3-8FCB-C2A4830CEB9D}"/>
              </a:ext>
            </a:extLst>
          </p:cNvPr>
          <p:cNvGrpSpPr/>
          <p:nvPr/>
        </p:nvGrpSpPr>
        <p:grpSpPr>
          <a:xfrm>
            <a:off x="2612571" y="922919"/>
            <a:ext cx="4662198" cy="1584445"/>
            <a:chOff x="2612571" y="922919"/>
            <a:chExt cx="4662198" cy="1584445"/>
          </a:xfrm>
        </p:grpSpPr>
        <p:sp>
          <p:nvSpPr>
            <p:cNvPr id="9" name="Pfeil: nach rechts 8">
              <a:extLst>
                <a:ext uri="{FF2B5EF4-FFF2-40B4-BE49-F238E27FC236}">
                  <a16:creationId xmlns:a16="http://schemas.microsoft.com/office/drawing/2014/main" id="{993A1CDA-15F1-9689-A41F-6C0421BCEA55}"/>
                </a:ext>
              </a:extLst>
            </p:cNvPr>
            <p:cNvSpPr/>
            <p:nvPr/>
          </p:nvSpPr>
          <p:spPr>
            <a:xfrm>
              <a:off x="2612571" y="1254967"/>
              <a:ext cx="2225351" cy="29858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70C2D9C4-ECF7-BA8E-0431-9F4F8DA6C2D0}"/>
                </a:ext>
              </a:extLst>
            </p:cNvPr>
            <p:cNvSpPr/>
            <p:nvPr/>
          </p:nvSpPr>
          <p:spPr>
            <a:xfrm>
              <a:off x="5125616" y="922919"/>
              <a:ext cx="2149153" cy="158444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New baseline:</a:t>
              </a:r>
            </a:p>
            <a:p>
              <a:pPr algn="ctr"/>
              <a:r>
                <a:rPr lang="en-US" dirty="0"/>
                <a:t>Cut down to a simplified more cost saving, less complicated design</a:t>
              </a:r>
              <a:endParaRPr lang="de-DE" dirty="0"/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9A9CCD45-AA17-F89D-4157-2DB028BA9F4E}"/>
              </a:ext>
            </a:extLst>
          </p:cNvPr>
          <p:cNvGrpSpPr/>
          <p:nvPr/>
        </p:nvGrpSpPr>
        <p:grpSpPr>
          <a:xfrm>
            <a:off x="0" y="937727"/>
            <a:ext cx="4917232" cy="5533864"/>
            <a:chOff x="0" y="937727"/>
            <a:chExt cx="4917232" cy="5533864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ED14C718-C5EF-9957-A7FE-AA64A1765690}"/>
                </a:ext>
              </a:extLst>
            </p:cNvPr>
            <p:cNvSpPr/>
            <p:nvPr/>
          </p:nvSpPr>
          <p:spPr>
            <a:xfrm>
              <a:off x="657808" y="937727"/>
              <a:ext cx="1600200" cy="8724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 </a:t>
              </a:r>
              <a:r>
                <a:rPr lang="en-US" dirty="0" err="1"/>
                <a:t>bERLinPro</a:t>
              </a:r>
              <a:r>
                <a:rPr lang="en-US" dirty="0"/>
                <a:t> </a:t>
              </a:r>
              <a:r>
                <a:rPr lang="en-US" dirty="0" err="1"/>
                <a:t>Linac</a:t>
              </a:r>
              <a:r>
                <a:rPr lang="en-US" dirty="0"/>
                <a:t> was developed</a:t>
              </a:r>
              <a:endParaRPr lang="de-DE" dirty="0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63C3F9C7-DE22-E13F-8BFE-930129E6C6AD}"/>
                </a:ext>
              </a:extLst>
            </p:cNvPr>
            <p:cNvSpPr/>
            <p:nvPr/>
          </p:nvSpPr>
          <p:spPr>
            <a:xfrm>
              <a:off x="0" y="1925883"/>
              <a:ext cx="4917232" cy="446794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6" name="Picture 3" descr="cav_he_vessel">
              <a:extLst>
                <a:ext uri="{FF2B5EF4-FFF2-40B4-BE49-F238E27FC236}">
                  <a16:creationId xmlns:a16="http://schemas.microsoft.com/office/drawing/2014/main" id="{3F0F7A83-BA7A-1CEB-88B8-AF011D370F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027" y="1973951"/>
              <a:ext cx="2333697" cy="11449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7E985241-B0AF-EA36-0CA7-4CDCD3DDE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9197" y="3118930"/>
              <a:ext cx="2469358" cy="1602359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576636DF-FAF8-35A8-D9B6-21785B4B9D54}"/>
                </a:ext>
              </a:extLst>
            </p:cNvPr>
            <p:cNvSpPr txBox="1"/>
            <p:nvPr/>
          </p:nvSpPr>
          <p:spPr>
            <a:xfrm>
              <a:off x="175990" y="4717265"/>
              <a:ext cx="4735720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Full three-cavity string HOM </a:t>
              </a:r>
              <a:br>
                <a:rPr lang="en-US" dirty="0">
                  <a:solidFill>
                    <a:schemeClr val="bg1"/>
                  </a:solidFill>
                </a:rPr>
              </a:br>
              <a:r>
                <a:rPr lang="en-US" dirty="0" err="1">
                  <a:solidFill>
                    <a:schemeClr val="bg1"/>
                  </a:solidFill>
                </a:rPr>
                <a:t>analysed</a:t>
              </a:r>
              <a:r>
                <a:rPr lang="en-US" dirty="0">
                  <a:solidFill>
                    <a:schemeClr val="bg1"/>
                  </a:solidFill>
                </a:rPr>
                <a:t>, coupler kick studies, manufacturing</a:t>
              </a:r>
              <a:br>
                <a:rPr lang="en-US" dirty="0">
                  <a:solidFill>
                    <a:schemeClr val="bg1"/>
                  </a:solidFill>
                </a:rPr>
              </a:br>
              <a:r>
                <a:rPr lang="en-US" dirty="0">
                  <a:solidFill>
                    <a:schemeClr val="bg1"/>
                  </a:solidFill>
                </a:rPr>
                <a:t>study </a:t>
              </a:r>
              <a:r>
                <a:rPr lang="en-US" dirty="0" err="1">
                  <a:solidFill>
                    <a:schemeClr val="bg1"/>
                  </a:solidFill>
                </a:rPr>
                <a:t>etc</a:t>
              </a:r>
              <a:r>
                <a:rPr lang="en-US" dirty="0">
                  <a:solidFill>
                    <a:schemeClr val="bg1"/>
                  </a:solidFill>
                </a:rPr>
                <a:t>….</a:t>
              </a:r>
            </a:p>
            <a:p>
              <a:pPr marL="285750" indent="-285750">
                <a:buFont typeface="Wingdings" panose="05000000000000000000" pitchFamily="2" charset="2"/>
                <a:buChar char="à"/>
              </a:pPr>
              <a:r>
                <a:rPr lang="en-US" dirty="0">
                  <a:solidFill>
                    <a:schemeClr val="bg1"/>
                  </a:solidFill>
                  <a:sym typeface="Wingdings" panose="05000000000000000000" pitchFamily="2" charset="2"/>
                </a:rPr>
                <a:t>For a BBU threshold of 2x 100 mA</a:t>
              </a:r>
            </a:p>
            <a:p>
              <a:r>
                <a:rPr lang="en-US" dirty="0">
                  <a:solidFill>
                    <a:schemeClr val="bg1"/>
                  </a:solidFill>
                  <a:sym typeface="Wingdings" panose="05000000000000000000" pitchFamily="2" charset="2"/>
                </a:rPr>
                <a:t>     + margin this design is an overkill</a:t>
              </a:r>
              <a:br>
                <a:rPr lang="en-US" dirty="0">
                  <a:solidFill>
                    <a:schemeClr val="bg1"/>
                  </a:solidFill>
                  <a:sym typeface="Wingdings" panose="05000000000000000000" pitchFamily="2" charset="2"/>
                </a:rPr>
              </a:br>
              <a:r>
                <a:rPr lang="en-US" dirty="0">
                  <a:solidFill>
                    <a:schemeClr val="bg1"/>
                  </a:solidFill>
                  <a:sym typeface="Wingdings" panose="05000000000000000000" pitchFamily="2" charset="2"/>
                </a:rPr>
                <a:t>     threshold current in the Ampère regime!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pic>
          <p:nvPicPr>
            <p:cNvPr id="11" name="Bild 37">
              <a:extLst>
                <a:ext uri="{FF2B5EF4-FFF2-40B4-BE49-F238E27FC236}">
                  <a16:creationId xmlns:a16="http://schemas.microsoft.com/office/drawing/2014/main" id="{C9BAFFA6-8302-3EDA-B5EC-553A98443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87825" y="2241169"/>
              <a:ext cx="2029407" cy="717385"/>
            </a:xfrm>
            <a:prstGeom prst="rect">
              <a:avLst/>
            </a:prstGeom>
          </p:spPr>
        </p:pic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F2837E86-2CA9-119C-FE00-64E093E59E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9935" y="3200910"/>
              <a:ext cx="1126853" cy="1383504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0E52C2DB-C11A-7BB3-3D8C-55B30FDFF5F4}"/>
              </a:ext>
            </a:extLst>
          </p:cNvPr>
          <p:cNvGrpSpPr/>
          <p:nvPr/>
        </p:nvGrpSpPr>
        <p:grpSpPr>
          <a:xfrm>
            <a:off x="4963696" y="2599861"/>
            <a:ext cx="4581271" cy="3971636"/>
            <a:chOff x="4963696" y="2599861"/>
            <a:chExt cx="4581271" cy="3971636"/>
          </a:xfrm>
        </p:grpSpPr>
        <p:pic>
          <p:nvPicPr>
            <p:cNvPr id="15" name="Grafik 14" descr="Ein Bild, das Schraube, Kurzhantel, Zahnrad enthält.&#10;&#10;Automatisch generierte Beschreibung">
              <a:extLst>
                <a:ext uri="{FF2B5EF4-FFF2-40B4-BE49-F238E27FC236}">
                  <a16:creationId xmlns:a16="http://schemas.microsoft.com/office/drawing/2014/main" id="{C246CAD2-692F-D43B-6645-916F07459F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254" t="19823" r="5299" b="16227"/>
            <a:stretch/>
          </p:blipFill>
          <p:spPr>
            <a:xfrm>
              <a:off x="5187682" y="4220204"/>
              <a:ext cx="4357285" cy="1405088"/>
            </a:xfrm>
            <a:prstGeom prst="rect">
              <a:avLst/>
            </a:prstGeom>
          </p:spPr>
        </p:pic>
        <p:pic>
          <p:nvPicPr>
            <p:cNvPr id="17" name="Grafik 16" descr="Ein Bild, das Metallwaren, Zahnrad enthält.&#10;&#10;Automatisch generierte Beschreibung">
              <a:extLst>
                <a:ext uri="{FF2B5EF4-FFF2-40B4-BE49-F238E27FC236}">
                  <a16:creationId xmlns:a16="http://schemas.microsoft.com/office/drawing/2014/main" id="{978DE86D-03EB-37FB-DDCE-3B67C74B34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839" t="4647" r="10019" b="12929"/>
            <a:stretch/>
          </p:blipFill>
          <p:spPr>
            <a:xfrm>
              <a:off x="5324259" y="2599861"/>
              <a:ext cx="2711836" cy="1253221"/>
            </a:xfrm>
            <a:prstGeom prst="rect">
              <a:avLst/>
            </a:prstGeom>
          </p:spPr>
        </p:pic>
        <p:sp>
          <p:nvSpPr>
            <p:cNvPr id="20" name="Pfeil: nach unten 19">
              <a:extLst>
                <a:ext uri="{FF2B5EF4-FFF2-40B4-BE49-F238E27FC236}">
                  <a16:creationId xmlns:a16="http://schemas.microsoft.com/office/drawing/2014/main" id="{FD4F970F-0DC8-94C9-694E-4548884D64CB}"/>
                </a:ext>
              </a:extLst>
            </p:cNvPr>
            <p:cNvSpPr/>
            <p:nvPr/>
          </p:nvSpPr>
          <p:spPr>
            <a:xfrm>
              <a:off x="5422479" y="3299086"/>
              <a:ext cx="273831" cy="92784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5F6A33C1-130C-709F-8468-569D09F08401}"/>
                </a:ext>
              </a:extLst>
            </p:cNvPr>
            <p:cNvSpPr txBox="1"/>
            <p:nvPr/>
          </p:nvSpPr>
          <p:spPr>
            <a:xfrm>
              <a:off x="4963696" y="5371168"/>
              <a:ext cx="449770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Cornell shape cells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No waveguides, TTF coupler + </a:t>
              </a:r>
              <a:r>
                <a:rPr lang="en-US" dirty="0">
                  <a:solidFill>
                    <a:schemeClr val="accent3"/>
                  </a:solidFill>
                </a:rPr>
                <a:t>Fast reactive</a:t>
              </a:r>
              <a:br>
                <a:rPr lang="en-US" dirty="0">
                  <a:solidFill>
                    <a:schemeClr val="accent3"/>
                  </a:solidFill>
                </a:rPr>
              </a:br>
              <a:r>
                <a:rPr lang="en-US" dirty="0">
                  <a:solidFill>
                    <a:schemeClr val="accent3"/>
                  </a:solidFill>
                </a:rPr>
                <a:t>tuner</a:t>
              </a:r>
              <a:r>
                <a:rPr lang="en-US" dirty="0"/>
                <a:t> port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/>
                <a:t>Beamtube</a:t>
              </a:r>
              <a:r>
                <a:rPr lang="en-US" dirty="0"/>
                <a:t> HOM absorber like Booster/Gun</a:t>
              </a:r>
              <a:endParaRPr lang="de-DE" dirty="0"/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878B8350-644D-6DEE-9F36-D7881525E044}"/>
              </a:ext>
            </a:extLst>
          </p:cNvPr>
          <p:cNvGrpSpPr/>
          <p:nvPr/>
        </p:nvGrpSpPr>
        <p:grpSpPr>
          <a:xfrm>
            <a:off x="7483153" y="937727"/>
            <a:ext cx="4542108" cy="4777243"/>
            <a:chOff x="7457879" y="937727"/>
            <a:chExt cx="4542108" cy="4777243"/>
          </a:xfrm>
        </p:grpSpPr>
        <p:sp>
          <p:nvSpPr>
            <p:cNvPr id="18" name="Pfeil: nach rechts 17">
              <a:extLst>
                <a:ext uri="{FF2B5EF4-FFF2-40B4-BE49-F238E27FC236}">
                  <a16:creationId xmlns:a16="http://schemas.microsoft.com/office/drawing/2014/main" id="{0E56B5C3-A300-CF9E-5CE7-DFABEF0FD41F}"/>
                </a:ext>
              </a:extLst>
            </p:cNvPr>
            <p:cNvSpPr/>
            <p:nvPr/>
          </p:nvSpPr>
          <p:spPr>
            <a:xfrm>
              <a:off x="7457879" y="1254523"/>
              <a:ext cx="1368281" cy="2990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937C02E2-EA69-62CF-3639-0803C8600D9D}"/>
                </a:ext>
              </a:extLst>
            </p:cNvPr>
            <p:cNvSpPr/>
            <p:nvPr/>
          </p:nvSpPr>
          <p:spPr>
            <a:xfrm>
              <a:off x="9067800" y="937727"/>
              <a:ext cx="2149153" cy="158444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Simplified module concept, Cornell like, no room temperature parts</a:t>
              </a:r>
              <a:endParaRPr lang="de-DE" dirty="0"/>
            </a:p>
          </p:txBody>
        </p:sp>
        <p:sp>
          <p:nvSpPr>
            <p:cNvPr id="23" name="Pfeil: nach rechts 22">
              <a:extLst>
                <a:ext uri="{FF2B5EF4-FFF2-40B4-BE49-F238E27FC236}">
                  <a16:creationId xmlns:a16="http://schemas.microsoft.com/office/drawing/2014/main" id="{D9700120-72D2-2716-888B-51FC93D11CD5}"/>
                </a:ext>
              </a:extLst>
            </p:cNvPr>
            <p:cNvSpPr/>
            <p:nvPr/>
          </p:nvSpPr>
          <p:spPr>
            <a:xfrm rot="4603271">
              <a:off x="9970750" y="3132555"/>
              <a:ext cx="1368281" cy="2990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43679B26-07BA-2D71-4564-437AF9D5245B}"/>
                </a:ext>
              </a:extLst>
            </p:cNvPr>
            <p:cNvSpPr/>
            <p:nvPr/>
          </p:nvSpPr>
          <p:spPr>
            <a:xfrm>
              <a:off x="9850834" y="4130525"/>
              <a:ext cx="2149153" cy="158444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Cryo</a:t>
              </a:r>
              <a:r>
                <a:rPr lang="en-US" dirty="0"/>
                <a:t> allows to potentially operate one cavity at 4 K as new material demonstrator</a:t>
              </a:r>
              <a:endParaRPr lang="de-DE" dirty="0"/>
            </a:p>
          </p:txBody>
        </p:sp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B48D00D9-7381-31ED-29CE-270E7550284D}"/>
              </a:ext>
            </a:extLst>
          </p:cNvPr>
          <p:cNvGrpSpPr/>
          <p:nvPr/>
        </p:nvGrpSpPr>
        <p:grpSpPr>
          <a:xfrm>
            <a:off x="8211056" y="2772776"/>
            <a:ext cx="1863178" cy="1617277"/>
            <a:chOff x="8211056" y="2772776"/>
            <a:chExt cx="1863178" cy="1617277"/>
          </a:xfrm>
        </p:grpSpPr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B370F34B-E557-A488-48F8-234D13EA3857}"/>
                </a:ext>
              </a:extLst>
            </p:cNvPr>
            <p:cNvSpPr txBox="1"/>
            <p:nvPr/>
          </p:nvSpPr>
          <p:spPr>
            <a:xfrm>
              <a:off x="8211056" y="2772776"/>
              <a:ext cx="1532343" cy="92333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Contributes to</a:t>
              </a:r>
              <a:br>
                <a:rPr lang="en-US" dirty="0"/>
              </a:br>
              <a:r>
                <a:rPr lang="en-US" dirty="0"/>
                <a:t>European ERL</a:t>
              </a:r>
              <a:br>
                <a:rPr lang="en-US" dirty="0"/>
              </a:br>
              <a:r>
                <a:rPr lang="en-US" dirty="0"/>
                <a:t>roadmap</a:t>
              </a:r>
              <a:endParaRPr lang="de-DE" dirty="0"/>
            </a:p>
          </p:txBody>
        </p:sp>
        <p:cxnSp>
          <p:nvCxnSpPr>
            <p:cNvPr id="28" name="Gerade Verbindung mit Pfeil 27">
              <a:extLst>
                <a:ext uri="{FF2B5EF4-FFF2-40B4-BE49-F238E27FC236}">
                  <a16:creationId xmlns:a16="http://schemas.microsoft.com/office/drawing/2014/main" id="{7A07AD9D-70D1-B276-975B-361C1DDC6B5F}"/>
                </a:ext>
              </a:extLst>
            </p:cNvPr>
            <p:cNvCxnSpPr>
              <a:cxnSpLocks/>
              <a:stCxn id="26" idx="2"/>
            </p:cNvCxnSpPr>
            <p:nvPr/>
          </p:nvCxnSpPr>
          <p:spPr>
            <a:xfrm flipH="1">
              <a:off x="8635482" y="3696106"/>
              <a:ext cx="341746" cy="693947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mit Pfeil 29">
              <a:extLst>
                <a:ext uri="{FF2B5EF4-FFF2-40B4-BE49-F238E27FC236}">
                  <a16:creationId xmlns:a16="http://schemas.microsoft.com/office/drawing/2014/main" id="{AC9ECFC1-576F-6B17-69D6-11B36137F02B}"/>
                </a:ext>
              </a:extLst>
            </p:cNvPr>
            <p:cNvCxnSpPr>
              <a:cxnSpLocks/>
            </p:cNvCxnSpPr>
            <p:nvPr/>
          </p:nvCxnSpPr>
          <p:spPr>
            <a:xfrm>
              <a:off x="9729926" y="3673136"/>
              <a:ext cx="344308" cy="390092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19">
            <a:extLst>
              <a:ext uri="{FF2B5EF4-FFF2-40B4-BE49-F238E27FC236}">
                <a16:creationId xmlns:a16="http://schemas.microsoft.com/office/drawing/2014/main" id="{9752B63A-1971-3F52-79CC-1A21D6046D6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344" b="32608"/>
          <a:stretch/>
        </p:blipFill>
        <p:spPr>
          <a:xfrm rot="932624">
            <a:off x="5890550" y="3661289"/>
            <a:ext cx="2220774" cy="72082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Rechteck 31">
            <a:extLst>
              <a:ext uri="{FF2B5EF4-FFF2-40B4-BE49-F238E27FC236}">
                <a16:creationId xmlns:a16="http://schemas.microsoft.com/office/drawing/2014/main" id="{CCA6E876-CD9E-6674-353E-1C5FE0271F2E}"/>
              </a:ext>
            </a:extLst>
          </p:cNvPr>
          <p:cNvSpPr/>
          <p:nvPr/>
        </p:nvSpPr>
        <p:spPr>
          <a:xfrm rot="18910000">
            <a:off x="5544806" y="3234640"/>
            <a:ext cx="481926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/>
              <a:t>HORIZON-INFRA-2023-TECH-01-01 </a:t>
            </a:r>
            <a:r>
              <a:rPr lang="de-DE" sz="3200" dirty="0" err="1"/>
              <a:t>iSAS</a:t>
            </a:r>
            <a:r>
              <a:rPr lang="de-DE" sz="3200" dirty="0"/>
              <a:t> </a:t>
            </a:r>
            <a:r>
              <a:rPr lang="de-DE" sz="3200" dirty="0" err="1"/>
              <a:t>funded</a:t>
            </a:r>
            <a:r>
              <a:rPr lang="de-DE" sz="3200" dirty="0"/>
              <a:t>!</a:t>
            </a:r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18B21F39-DF16-01A9-1E3E-0629BF3743B6}"/>
              </a:ext>
            </a:extLst>
          </p:cNvPr>
          <p:cNvGrpSpPr/>
          <p:nvPr/>
        </p:nvGrpSpPr>
        <p:grpSpPr>
          <a:xfrm>
            <a:off x="3226056" y="881743"/>
            <a:ext cx="1617004" cy="1241505"/>
            <a:chOff x="3226056" y="881743"/>
            <a:chExt cx="1617004" cy="1241505"/>
          </a:xfrm>
        </p:grpSpPr>
        <p:sp>
          <p:nvSpPr>
            <p:cNvPr id="5" name="Gewitterblitz 4">
              <a:extLst>
                <a:ext uri="{FF2B5EF4-FFF2-40B4-BE49-F238E27FC236}">
                  <a16:creationId xmlns:a16="http://schemas.microsoft.com/office/drawing/2014/main" id="{0641E272-CD1C-3C7F-47D5-2D9E133B22EA}"/>
                </a:ext>
              </a:extLst>
            </p:cNvPr>
            <p:cNvSpPr/>
            <p:nvPr/>
          </p:nvSpPr>
          <p:spPr>
            <a:xfrm>
              <a:off x="3226056" y="881743"/>
              <a:ext cx="687250" cy="928396"/>
            </a:xfrm>
            <a:prstGeom prst="lightningBol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8D084511-6B7B-268C-2E82-D129D696E0E4}"/>
                </a:ext>
              </a:extLst>
            </p:cNvPr>
            <p:cNvSpPr txBox="1"/>
            <p:nvPr/>
          </p:nvSpPr>
          <p:spPr>
            <a:xfrm>
              <a:off x="3850481" y="922919"/>
              <a:ext cx="99257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Funding </a:t>
              </a:r>
              <a:br>
                <a:rPr lang="en-US" dirty="0"/>
              </a:br>
              <a:endParaRPr lang="en-US" dirty="0"/>
            </a:p>
            <a:p>
              <a:r>
                <a:rPr lang="en-US" dirty="0"/>
                <a:t>Limit</a:t>
              </a:r>
              <a:br>
                <a:rPr lang="en-US" dirty="0"/>
              </a:br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109825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el 35">
            <a:extLst>
              <a:ext uri="{FF2B5EF4-FFF2-40B4-BE49-F238E27FC236}">
                <a16:creationId xmlns:a16="http://schemas.microsoft.com/office/drawing/2014/main" id="{D040A1FC-1D62-4EC1-BDFE-4D3321950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739" y="-85908"/>
            <a:ext cx="11036300" cy="998619"/>
          </a:xfrm>
        </p:spPr>
        <p:txBody>
          <a:bodyPr/>
          <a:lstStyle/>
          <a:p>
            <a:r>
              <a:rPr lang="en-US" dirty="0"/>
              <a:t>Acknowledgements</a:t>
            </a:r>
            <a:endParaRPr lang="de-DE" dirty="0"/>
          </a:p>
        </p:txBody>
      </p:sp>
      <p:sp>
        <p:nvSpPr>
          <p:cNvPr id="38" name="Textplatzhalter 37">
            <a:extLst>
              <a:ext uri="{FF2B5EF4-FFF2-40B4-BE49-F238E27FC236}">
                <a16:creationId xmlns:a16="http://schemas.microsoft.com/office/drawing/2014/main" id="{0A881A62-8A4F-4081-87C1-357CA73221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Fin</a:t>
            </a:r>
            <a:endParaRPr lang="de-DE" dirty="0"/>
          </a:p>
        </p:txBody>
      </p:sp>
      <p:pic>
        <p:nvPicPr>
          <p:cNvPr id="5" name="Picture 273" descr="CUCE ONLY-11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0450" y="1990911"/>
            <a:ext cx="1186168" cy="1152128"/>
          </a:xfrm>
          <a:prstGeom prst="rect">
            <a:avLst/>
          </a:prstGeom>
          <a:noFill/>
        </p:spPr>
      </p:pic>
      <p:pic>
        <p:nvPicPr>
          <p:cNvPr id="6" name="Picture 27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55840" y="665405"/>
            <a:ext cx="1088727" cy="108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7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26573" y="3215292"/>
            <a:ext cx="2613817" cy="598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C:\Dokumente und Einstellungen\kamps\Eigene Dateien\Eigene Bilder\HoverSnaps\Capture20.02.2012-11.55.5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5361" y="858029"/>
            <a:ext cx="1766120" cy="557723"/>
          </a:xfrm>
          <a:prstGeom prst="rect">
            <a:avLst/>
          </a:prstGeom>
          <a:noFill/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22" y="2381039"/>
            <a:ext cx="4191000" cy="762000"/>
          </a:xfrm>
          <a:prstGeom prst="rect">
            <a:avLst/>
          </a:prstGeom>
        </p:spPr>
      </p:pic>
      <p:sp>
        <p:nvSpPr>
          <p:cNvPr id="11" name="Textfeld 14"/>
          <p:cNvSpPr txBox="1"/>
          <p:nvPr/>
        </p:nvSpPr>
        <p:spPr>
          <a:xfrm>
            <a:off x="6405013" y="681038"/>
            <a:ext cx="5568619" cy="575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de-DE" sz="2400" dirty="0">
                <a:latin typeface="+mn-lt"/>
              </a:rPr>
              <a:t>Many </a:t>
            </a:r>
            <a:r>
              <a:rPr lang="de-DE" sz="2400" dirty="0" err="1">
                <a:latin typeface="+mn-lt"/>
              </a:rPr>
              <a:t>thanks</a:t>
            </a:r>
            <a:r>
              <a:rPr lang="de-DE" sz="2400" dirty="0">
                <a:latin typeface="+mn-lt"/>
              </a:rPr>
              <a:t> </a:t>
            </a:r>
            <a:r>
              <a:rPr lang="de-DE" sz="2400" dirty="0" err="1">
                <a:latin typeface="+mn-lt"/>
              </a:rPr>
              <a:t>to</a:t>
            </a:r>
            <a:r>
              <a:rPr lang="de-DE" sz="2400" dirty="0">
                <a:latin typeface="+mn-lt"/>
              </a:rPr>
              <a:t>:</a:t>
            </a:r>
          </a:p>
          <a:p>
            <a:endParaRPr lang="de-DE" sz="2400" dirty="0">
              <a:latin typeface="+mn-lt"/>
            </a:endParaRPr>
          </a:p>
          <a:p>
            <a:r>
              <a:rPr lang="de-DE" sz="2400" dirty="0">
                <a:latin typeface="+mn-lt"/>
              </a:rPr>
              <a:t>J. Teichert, A. Arnold, P. </a:t>
            </a:r>
            <a:r>
              <a:rPr lang="de-DE" sz="2400" dirty="0" err="1">
                <a:latin typeface="+mn-lt"/>
              </a:rPr>
              <a:t>Murcek</a:t>
            </a:r>
            <a:r>
              <a:rPr lang="de-DE" sz="2400" dirty="0">
                <a:latin typeface="+mn-lt"/>
              </a:rPr>
              <a:t>, R. Rimmer, A. Burrill, F. </a:t>
            </a:r>
            <a:r>
              <a:rPr lang="de-DE" sz="2400" dirty="0" err="1">
                <a:latin typeface="+mn-lt"/>
              </a:rPr>
              <a:t>Marhauser</a:t>
            </a:r>
            <a:r>
              <a:rPr lang="de-DE" sz="2400" dirty="0">
                <a:latin typeface="+mn-lt"/>
              </a:rPr>
              <a:t>, S. Belomestnykh, E. Zaplatin, E. </a:t>
            </a:r>
            <a:r>
              <a:rPr lang="de-DE" sz="2400" dirty="0" err="1">
                <a:latin typeface="+mn-lt"/>
              </a:rPr>
              <a:t>Kako</a:t>
            </a:r>
            <a:r>
              <a:rPr lang="de-DE" sz="2400">
                <a:latin typeface="+mn-lt"/>
              </a:rPr>
              <a:t>, N. </a:t>
            </a:r>
            <a:r>
              <a:rPr lang="de-DE" sz="2400" dirty="0" err="1">
                <a:latin typeface="+mn-lt"/>
              </a:rPr>
              <a:t>Shipman</a:t>
            </a:r>
            <a:br>
              <a:rPr lang="de-DE" sz="2400" dirty="0">
                <a:latin typeface="+mn-lt"/>
              </a:rPr>
            </a:br>
            <a:r>
              <a:rPr lang="de-DE" sz="2400" dirty="0">
                <a:latin typeface="+mn-lt"/>
              </a:rPr>
              <a:t>R. Eichhorn, J. Sekutowicz, P. Kneisel, G. Ciovati, A. Matheisen, B. van-der-Horst, M. </a:t>
            </a:r>
            <a:r>
              <a:rPr lang="de-DE" sz="2400" dirty="0" err="1">
                <a:latin typeface="+mn-lt"/>
              </a:rPr>
              <a:t>Schmökel</a:t>
            </a:r>
            <a:r>
              <a:rPr lang="de-DE" sz="2400" dirty="0">
                <a:latin typeface="+mn-lt"/>
              </a:rPr>
              <a:t>, W.A. Clemens, C. Dreyfuss, D. Forehand, T. Harris, R.B. </a:t>
            </a:r>
            <a:r>
              <a:rPr lang="de-DE" sz="2400" dirty="0" err="1">
                <a:latin typeface="+mn-lt"/>
              </a:rPr>
              <a:t>Overton</a:t>
            </a:r>
            <a:r>
              <a:rPr lang="de-DE" sz="2400" dirty="0">
                <a:latin typeface="+mn-lt"/>
              </a:rPr>
              <a:t>, L. Turlington, M. </a:t>
            </a:r>
            <a:r>
              <a:rPr lang="de-DE" sz="2400" dirty="0" err="1">
                <a:latin typeface="+mn-lt"/>
              </a:rPr>
              <a:t>Schalwat</a:t>
            </a:r>
            <a:r>
              <a:rPr lang="de-DE" sz="2400" dirty="0">
                <a:latin typeface="+mn-lt"/>
              </a:rPr>
              <a:t>, S. Lederer, V. Volkov, I. Will,  MAC </a:t>
            </a:r>
            <a:r>
              <a:rPr lang="de-DE" sz="2400" dirty="0" err="1">
                <a:latin typeface="+mn-lt"/>
              </a:rPr>
              <a:t>members</a:t>
            </a:r>
            <a:endParaRPr lang="de-DE" sz="2400" dirty="0">
              <a:latin typeface="+mn-lt"/>
            </a:endParaRPr>
          </a:p>
          <a:p>
            <a:r>
              <a:rPr lang="de-DE" sz="2400" dirty="0">
                <a:latin typeface="+mn-lt"/>
              </a:rPr>
              <a:t>+</a:t>
            </a:r>
            <a:r>
              <a:rPr lang="de-DE" sz="2400" dirty="0" err="1">
                <a:latin typeface="+mn-lt"/>
              </a:rPr>
              <a:t>many</a:t>
            </a:r>
            <a:r>
              <a:rPr lang="de-DE" sz="2400" dirty="0">
                <a:latin typeface="+mn-lt"/>
              </a:rPr>
              <a:t> </a:t>
            </a:r>
            <a:r>
              <a:rPr lang="de-DE" sz="2400" dirty="0" err="1">
                <a:latin typeface="+mn-lt"/>
              </a:rPr>
              <a:t>more</a:t>
            </a:r>
            <a:r>
              <a:rPr lang="de-DE" sz="2400" dirty="0">
                <a:latin typeface="+mn-lt"/>
              </a:rPr>
              <a:t>  </a:t>
            </a:r>
          </a:p>
          <a:p>
            <a:r>
              <a:rPr lang="en-US" sz="2667" dirty="0">
                <a:solidFill>
                  <a:schemeClr val="tx2"/>
                </a:solidFill>
                <a:latin typeface="+mn-lt"/>
              </a:rPr>
              <a:t>HZB </a:t>
            </a:r>
            <a:r>
              <a:rPr lang="en-US" sz="2667" dirty="0" err="1">
                <a:solidFill>
                  <a:schemeClr val="tx2"/>
                </a:solidFill>
                <a:latin typeface="+mn-lt"/>
              </a:rPr>
              <a:t>bERLinPro</a:t>
            </a:r>
            <a:r>
              <a:rPr lang="en-US" sz="2667" dirty="0">
                <a:solidFill>
                  <a:schemeClr val="tx2"/>
                </a:solidFill>
                <a:latin typeface="+mn-lt"/>
              </a:rPr>
              <a:t> Team &amp; friends</a:t>
            </a:r>
          </a:p>
          <a:p>
            <a:r>
              <a:rPr lang="en-US" sz="2667" dirty="0">
                <a:solidFill>
                  <a:schemeClr val="tx2"/>
                </a:solidFill>
                <a:latin typeface="+mn-lt"/>
              </a:rPr>
              <a:t>former colleagues</a:t>
            </a:r>
          </a:p>
          <a:p>
            <a:r>
              <a:rPr lang="en-US" sz="2667" dirty="0">
                <a:solidFill>
                  <a:schemeClr val="tx2"/>
                </a:solidFill>
                <a:latin typeface="+mn-lt"/>
              </a:rPr>
              <a:t>Team </a:t>
            </a:r>
            <a:r>
              <a:rPr lang="en-US" sz="2667" dirty="0" err="1">
                <a:solidFill>
                  <a:schemeClr val="tx2"/>
                </a:solidFill>
                <a:latin typeface="+mn-lt"/>
              </a:rPr>
              <a:t>Sealab</a:t>
            </a:r>
            <a:endParaRPr lang="en-US" sz="2667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2" name="Textfeld 15"/>
          <p:cNvSpPr txBox="1"/>
          <p:nvPr/>
        </p:nvSpPr>
        <p:spPr>
          <a:xfrm>
            <a:off x="815414" y="4869161"/>
            <a:ext cx="6816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de-DE" sz="3200" dirty="0" err="1">
                <a:latin typeface="+mn-lt"/>
              </a:rPr>
              <a:t>Thanks</a:t>
            </a:r>
            <a:r>
              <a:rPr lang="de-DE" sz="3200" dirty="0">
                <a:latin typeface="+mn-lt"/>
              </a:rPr>
              <a:t> </a:t>
            </a:r>
            <a:r>
              <a:rPr lang="de-DE" sz="3200" dirty="0" err="1">
                <a:latin typeface="+mn-lt"/>
              </a:rPr>
              <a:t>for</a:t>
            </a:r>
            <a:r>
              <a:rPr lang="de-DE" sz="3200" dirty="0">
                <a:latin typeface="+mn-lt"/>
              </a:rPr>
              <a:t> </a:t>
            </a:r>
            <a:r>
              <a:rPr lang="de-DE" sz="3200" dirty="0" err="1">
                <a:latin typeface="+mn-lt"/>
              </a:rPr>
              <a:t>your</a:t>
            </a:r>
            <a:r>
              <a:rPr lang="de-DE" sz="3200" dirty="0">
                <a:latin typeface="+mn-lt"/>
              </a:rPr>
              <a:t> </a:t>
            </a:r>
            <a:r>
              <a:rPr lang="de-DE" sz="3200" dirty="0" err="1">
                <a:latin typeface="+mn-lt"/>
              </a:rPr>
              <a:t>attention</a:t>
            </a:r>
            <a:r>
              <a:rPr lang="de-DE" sz="3200" dirty="0">
                <a:latin typeface="+mn-lt"/>
              </a:rPr>
              <a:t>!</a:t>
            </a:r>
          </a:p>
        </p:txBody>
      </p:sp>
      <p:sp>
        <p:nvSpPr>
          <p:cNvPr id="13" name="Rechteck 12"/>
          <p:cNvSpPr/>
          <p:nvPr/>
        </p:nvSpPr>
        <p:spPr>
          <a:xfrm>
            <a:off x="3306748" y="2488207"/>
            <a:ext cx="218183" cy="3294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2400"/>
          </a:p>
        </p:txBody>
      </p:sp>
      <p:pic>
        <p:nvPicPr>
          <p:cNvPr id="20" name="Picture 27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8366" y="4088221"/>
            <a:ext cx="1590092" cy="436383"/>
          </a:xfrm>
          <a:prstGeom prst="rect">
            <a:avLst/>
          </a:prstGeom>
          <a:noFill/>
        </p:spPr>
      </p:pic>
      <p:pic>
        <p:nvPicPr>
          <p:cNvPr id="21" name="Grafik 13" descr="MBI-Schriftzug_de.gif"/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8084" y="1900363"/>
            <a:ext cx="1404003" cy="728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6673" y="4020462"/>
            <a:ext cx="967809" cy="704083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24931" y="5621179"/>
            <a:ext cx="2531567" cy="454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Grafik 23" descr="Logo_Small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04055" y="5301940"/>
            <a:ext cx="2266951" cy="8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" name="Gruppieren 24"/>
          <p:cNvGrpSpPr/>
          <p:nvPr/>
        </p:nvGrpSpPr>
        <p:grpSpPr>
          <a:xfrm>
            <a:off x="4223792" y="841314"/>
            <a:ext cx="1862318" cy="864859"/>
            <a:chOff x="5724128" y="908720"/>
            <a:chExt cx="1656184" cy="792088"/>
          </a:xfrm>
        </p:grpSpPr>
        <p:pic>
          <p:nvPicPr>
            <p:cNvPr id="28" name="Grafik 27" descr="logo.pn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724129" y="971104"/>
              <a:ext cx="1232508" cy="719538"/>
            </a:xfrm>
            <a:prstGeom prst="rect">
              <a:avLst/>
            </a:prstGeom>
          </p:spPr>
        </p:pic>
        <p:sp>
          <p:nvSpPr>
            <p:cNvPr id="27" name="Rechteck 26"/>
            <p:cNvSpPr/>
            <p:nvPr/>
          </p:nvSpPr>
          <p:spPr>
            <a:xfrm>
              <a:off x="5724128" y="908720"/>
              <a:ext cx="1656184" cy="792088"/>
            </a:xfrm>
            <a:prstGeom prst="rect">
              <a:avLst/>
            </a:prstGeom>
            <a:noFill/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13"/>
          <a:srcRect t="26811" b="31448"/>
          <a:stretch/>
        </p:blipFill>
        <p:spPr>
          <a:xfrm>
            <a:off x="467219" y="3262956"/>
            <a:ext cx="1982405" cy="435100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90478" y="4182338"/>
            <a:ext cx="1066019" cy="380869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 rotWithShape="1">
          <a:blip r:embed="rId15"/>
          <a:srcRect l="10061" t="26126" r="18619" b="18169"/>
          <a:stretch/>
        </p:blipFill>
        <p:spPr>
          <a:xfrm>
            <a:off x="2054750" y="3777083"/>
            <a:ext cx="898676" cy="503259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F8E59706-6253-9DA1-658B-617DC65B063B}"/>
              </a:ext>
            </a:extLst>
          </p:cNvPr>
          <p:cNvSpPr txBox="1"/>
          <p:nvPr/>
        </p:nvSpPr>
        <p:spPr>
          <a:xfrm>
            <a:off x="174963" y="6192595"/>
            <a:ext cx="46157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Funding: </a:t>
            </a:r>
            <a:r>
              <a:rPr lang="en-US" sz="1600" dirty="0" err="1"/>
              <a:t>Bundesministerium</a:t>
            </a:r>
            <a:r>
              <a:rPr lang="en-US" sz="1600" dirty="0"/>
              <a:t> für </a:t>
            </a:r>
            <a:r>
              <a:rPr lang="en-US" sz="1600" dirty="0" err="1"/>
              <a:t>Bildung</a:t>
            </a:r>
            <a:r>
              <a:rPr lang="en-US" sz="1600" dirty="0"/>
              <a:t> &amp; </a:t>
            </a:r>
            <a:r>
              <a:rPr lang="en-US" sz="1600" dirty="0" err="1"/>
              <a:t>Forschung</a:t>
            </a:r>
            <a:br>
              <a:rPr lang="en-US" sz="1600" dirty="0"/>
            </a:br>
            <a:r>
              <a:rPr lang="en-US" sz="1600" dirty="0" err="1"/>
              <a:t>Bundesland</a:t>
            </a:r>
            <a:r>
              <a:rPr lang="en-US" sz="1600" dirty="0"/>
              <a:t> Berlin, Helmholtz Gemeinschaft</a:t>
            </a:r>
            <a:endParaRPr lang="de-DE" sz="16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B225D20-49C4-1BDB-2034-E5D58EDD2AE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77850" y="1811687"/>
            <a:ext cx="523875" cy="523875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18433E53-96BA-7BB5-DC29-7793298F502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41113" y="1623938"/>
            <a:ext cx="677020" cy="67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1894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D54F93-777B-BAAA-DD14-FA2016481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918" y="499141"/>
            <a:ext cx="11036300" cy="674946"/>
          </a:xfrm>
        </p:spPr>
        <p:txBody>
          <a:bodyPr/>
          <a:lstStyle/>
          <a:p>
            <a:r>
              <a:rPr lang="en-US" dirty="0"/>
              <a:t>All perfect, can we start right away?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32747E0-E0D8-3046-30E2-A5DD358767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promise?</a:t>
            </a: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F36809D-02BA-15B9-6F24-309305CCEFBC}"/>
              </a:ext>
            </a:extLst>
          </p:cNvPr>
          <p:cNvSpPr txBox="1"/>
          <p:nvPr/>
        </p:nvSpPr>
        <p:spPr>
          <a:xfrm>
            <a:off x="1654604" y="1281528"/>
            <a:ext cx="8958190" cy="3785652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No net power transfer between cavity and beam: tens to 100 mA beam current possible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n-US" sz="2400" dirty="0">
                <a:solidFill>
                  <a:srgbClr val="FFC000"/>
                </a:solidFill>
                <a:sym typeface="Wingdings" panose="05000000000000000000" pitchFamily="2" charset="2"/>
              </a:rPr>
              <a:t>Higher order mode issues*</a:t>
            </a:r>
            <a:br>
              <a:rPr lang="en-US" sz="2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</a:br>
            <a:r>
              <a:rPr lang="en-US" sz="2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Note: SRF based machine record 10 mA (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JLab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)</a:t>
            </a: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Only RF power required to sustain field in SRF cavity (+</a:t>
            </a:r>
            <a:r>
              <a:rPr lang="en-US" sz="2400" dirty="0">
                <a:solidFill>
                  <a:srgbClr val="FFC000"/>
                </a:solidFill>
              </a:rPr>
              <a:t>over-coupling for stability reasons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sz="2400" dirty="0">
                <a:solidFill>
                  <a:srgbClr val="FFC000"/>
                </a:solidFill>
              </a:rPr>
              <a:t>detuning control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Main power invest in the injector, which is also transferred to the beam dump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n-US" sz="2400" dirty="0">
                <a:solidFill>
                  <a:srgbClr val="FFC000"/>
                </a:solidFill>
                <a:sym typeface="Wingdings" panose="05000000000000000000" pitchFamily="2" charset="2"/>
              </a:rPr>
              <a:t>High power RF couplers, 100 kW class</a:t>
            </a:r>
            <a:endParaRPr lang="en-US" sz="2400" dirty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Beam losses in the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</a:rPr>
              <a:t>recirculator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need to be controlled to a low level</a:t>
            </a:r>
            <a:br>
              <a:rPr lang="en-US" sz="2400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24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n-US" sz="2400" dirty="0">
                <a:solidFill>
                  <a:srgbClr val="FFC000"/>
                </a:solidFill>
                <a:sym typeface="Wingdings" panose="05000000000000000000" pitchFamily="2" charset="2"/>
              </a:rPr>
              <a:t>Beam halo formation, precise synchronization, beam loss diagnostics</a:t>
            </a:r>
            <a:endParaRPr lang="de-DE" sz="2400" dirty="0">
              <a:solidFill>
                <a:srgbClr val="FFC000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4C82070-1E32-E0C3-1A78-C5C91F555DFB}"/>
              </a:ext>
            </a:extLst>
          </p:cNvPr>
          <p:cNvSpPr txBox="1"/>
          <p:nvPr/>
        </p:nvSpPr>
        <p:spPr>
          <a:xfrm>
            <a:off x="167951" y="5267228"/>
            <a:ext cx="1208023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*We roughly know from thermodynamics, nothing is for free in physics: The limits</a:t>
            </a:r>
          </a:p>
          <a:p>
            <a:r>
              <a:rPr lang="en-US" sz="2800" dirty="0"/>
              <a:t>or, why do we need demonstrator facilities like </a:t>
            </a:r>
            <a:r>
              <a:rPr lang="en-US" sz="2800" dirty="0">
                <a:solidFill>
                  <a:schemeClr val="accent2"/>
                </a:solidFill>
              </a:rPr>
              <a:t>PERLE</a:t>
            </a:r>
            <a:r>
              <a:rPr lang="en-US" sz="2800" dirty="0"/>
              <a:t> and </a:t>
            </a:r>
            <a:r>
              <a:rPr lang="en-US" sz="2800" dirty="0" err="1">
                <a:solidFill>
                  <a:schemeClr val="tx2"/>
                </a:solidFill>
              </a:rPr>
              <a:t>bERLinPro</a:t>
            </a:r>
            <a:r>
              <a:rPr lang="en-US" sz="2800" dirty="0"/>
              <a:t>?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182743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B9ED3E-DCF1-47EE-BF81-70D255E18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904" y="-14023"/>
            <a:ext cx="11036300" cy="910506"/>
          </a:xfrm>
        </p:spPr>
        <p:txBody>
          <a:bodyPr/>
          <a:lstStyle/>
          <a:p>
            <a:r>
              <a:rPr lang="en-US" dirty="0"/>
              <a:t>The limit: Beam Break-Up in ERLs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1434E4C-6C07-451A-9CCA-2843894050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limit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AAEA147-5517-48F0-B5DB-5B9088F2E6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78" b="22349"/>
          <a:stretch/>
        </p:blipFill>
        <p:spPr>
          <a:xfrm rot="10800000">
            <a:off x="71932" y="1233188"/>
            <a:ext cx="8712968" cy="3177329"/>
          </a:xfrm>
          <a:prstGeom prst="rect">
            <a:avLst/>
          </a:prstGeom>
        </p:spPr>
      </p:pic>
      <p:pic>
        <p:nvPicPr>
          <p:cNvPr id="7" name="Grafik 6" descr="bbuformula.jpg">
            <a:extLst>
              <a:ext uri="{FF2B5EF4-FFF2-40B4-BE49-F238E27FC236}">
                <a16:creationId xmlns:a16="http://schemas.microsoft.com/office/drawing/2014/main" id="{FCEB03FC-9105-48BD-B34C-A214E6E71D3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4797153"/>
            <a:ext cx="3733948" cy="850498"/>
          </a:xfrm>
          <a:prstGeom prst="rect">
            <a:avLst/>
          </a:prstGeom>
        </p:spPr>
      </p:pic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7D502F7B-3082-453B-81CE-AAD7B6C50ADB}"/>
              </a:ext>
            </a:extLst>
          </p:cNvPr>
          <p:cNvCxnSpPr/>
          <p:nvPr/>
        </p:nvCxnSpPr>
        <p:spPr>
          <a:xfrm flipH="1">
            <a:off x="6408636" y="1521220"/>
            <a:ext cx="2232248" cy="72008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958F650A-0413-477D-8FAD-6531B9C5CB57}"/>
              </a:ext>
            </a:extLst>
          </p:cNvPr>
          <p:cNvCxnSpPr/>
          <p:nvPr/>
        </p:nvCxnSpPr>
        <p:spPr>
          <a:xfrm flipH="1">
            <a:off x="2520204" y="2385316"/>
            <a:ext cx="288032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15B6221F-93BD-4EA3-BCCB-34AEA55C814A}"/>
              </a:ext>
            </a:extLst>
          </p:cNvPr>
          <p:cNvGrpSpPr>
            <a:grpSpLocks noChangeAspect="1"/>
          </p:cNvGrpSpPr>
          <p:nvPr/>
        </p:nvGrpSpPr>
        <p:grpSpPr>
          <a:xfrm>
            <a:off x="2376191" y="729135"/>
            <a:ext cx="1670480" cy="1597052"/>
            <a:chOff x="1403648" y="3789040"/>
            <a:chExt cx="2741457" cy="2620952"/>
          </a:xfrm>
        </p:grpSpPr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CAE89202-8CCE-4B77-BA6C-C03C6F2BD5F0}"/>
                </a:ext>
              </a:extLst>
            </p:cNvPr>
            <p:cNvGrpSpPr/>
            <p:nvPr/>
          </p:nvGrpSpPr>
          <p:grpSpPr>
            <a:xfrm>
              <a:off x="1403648" y="3789040"/>
              <a:ext cx="2741457" cy="2620952"/>
              <a:chOff x="0" y="2204864"/>
              <a:chExt cx="2741457" cy="2620952"/>
            </a:xfrm>
          </p:grpSpPr>
          <p:pic>
            <p:nvPicPr>
              <p:cNvPr id="13" name="Grafik 12" descr="dipoleTM110_h.bmp">
                <a:extLst>
                  <a:ext uri="{FF2B5EF4-FFF2-40B4-BE49-F238E27FC236}">
                    <a16:creationId xmlns:a16="http://schemas.microsoft.com/office/drawing/2014/main" id="{2175A204-1067-4BF5-8D6D-E6A4E50B3C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39552" y="2204864"/>
                <a:ext cx="2201905" cy="2620952"/>
              </a:xfrm>
              <a:prstGeom prst="rect">
                <a:avLst/>
              </a:prstGeom>
            </p:spPr>
          </p:pic>
          <p:sp>
            <p:nvSpPr>
              <p:cNvPr id="14" name="Bogen 13">
                <a:extLst>
                  <a:ext uri="{FF2B5EF4-FFF2-40B4-BE49-F238E27FC236}">
                    <a16:creationId xmlns:a16="http://schemas.microsoft.com/office/drawing/2014/main" id="{8097BB2B-ECD2-4B88-BF38-3319BA887211}"/>
                  </a:ext>
                </a:extLst>
              </p:cNvPr>
              <p:cNvSpPr/>
              <p:nvPr/>
            </p:nvSpPr>
            <p:spPr>
              <a:xfrm>
                <a:off x="0" y="3429000"/>
                <a:ext cx="2016224" cy="936104"/>
              </a:xfrm>
              <a:prstGeom prst="arc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Gerade Verbindung 13">
                <a:extLst>
                  <a:ext uri="{FF2B5EF4-FFF2-40B4-BE49-F238E27FC236}">
                    <a16:creationId xmlns:a16="http://schemas.microsoft.com/office/drawing/2014/main" id="{6DB603FD-6CE1-4CE5-8477-1FA711EDB6A6}"/>
                  </a:ext>
                </a:extLst>
              </p:cNvPr>
              <p:cNvCxnSpPr/>
              <p:nvPr/>
            </p:nvCxnSpPr>
            <p:spPr>
              <a:xfrm>
                <a:off x="1151764" y="3420035"/>
                <a:ext cx="1152128" cy="14401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9538F85B-291F-4AEA-8006-35091DBCB498}"/>
                </a:ext>
              </a:extLst>
            </p:cNvPr>
            <p:cNvSpPr txBox="1"/>
            <p:nvPr/>
          </p:nvSpPr>
          <p:spPr>
            <a:xfrm>
              <a:off x="2051720" y="3861048"/>
              <a:ext cx="4331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  <a:r>
                <a:rPr lang="en-US" baseline="30000" dirty="0"/>
                <a:t>st</a:t>
              </a:r>
            </a:p>
          </p:txBody>
        </p:sp>
      </p:grpSp>
      <p:sp>
        <p:nvSpPr>
          <p:cNvPr id="16" name="Freihandform 28">
            <a:extLst>
              <a:ext uri="{FF2B5EF4-FFF2-40B4-BE49-F238E27FC236}">
                <a16:creationId xmlns:a16="http://schemas.microsoft.com/office/drawing/2014/main" id="{268B3C0B-9DF6-4A3B-BD41-580C6FA60B1A}"/>
              </a:ext>
            </a:extLst>
          </p:cNvPr>
          <p:cNvSpPr/>
          <p:nvPr/>
        </p:nvSpPr>
        <p:spPr>
          <a:xfrm>
            <a:off x="224193" y="2376674"/>
            <a:ext cx="1935971" cy="1880849"/>
          </a:xfrm>
          <a:custGeom>
            <a:avLst/>
            <a:gdLst>
              <a:gd name="connsiteX0" fmla="*/ 1925905 w 1958273"/>
              <a:gd name="connsiteY0" fmla="*/ 0 h 1877352"/>
              <a:gd name="connsiteX1" fmla="*/ 946769 w 1958273"/>
              <a:gd name="connsiteY1" fmla="*/ 0 h 1877352"/>
              <a:gd name="connsiteX2" fmla="*/ 744468 w 1958273"/>
              <a:gd name="connsiteY2" fmla="*/ 48552 h 1877352"/>
              <a:gd name="connsiteX3" fmla="*/ 582627 w 1958273"/>
              <a:gd name="connsiteY3" fmla="*/ 105196 h 1877352"/>
              <a:gd name="connsiteX4" fmla="*/ 40461 w 1958273"/>
              <a:gd name="connsiteY4" fmla="*/ 687823 h 1877352"/>
              <a:gd name="connsiteX5" fmla="*/ 0 w 1958273"/>
              <a:gd name="connsiteY5" fmla="*/ 768743 h 1877352"/>
              <a:gd name="connsiteX6" fmla="*/ 8092 w 1958273"/>
              <a:gd name="connsiteY6" fmla="*/ 1173345 h 1877352"/>
              <a:gd name="connsiteX7" fmla="*/ 113289 w 1958273"/>
              <a:gd name="connsiteY7" fmla="*/ 1310910 h 1877352"/>
              <a:gd name="connsiteX8" fmla="*/ 704008 w 1958273"/>
              <a:gd name="connsiteY8" fmla="*/ 1877352 h 1877352"/>
              <a:gd name="connsiteX9" fmla="*/ 1958273 w 1958273"/>
              <a:gd name="connsiteY9" fmla="*/ 1877352 h 18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58273" h="1877352">
                <a:moveTo>
                  <a:pt x="1925905" y="0"/>
                </a:moveTo>
                <a:lnTo>
                  <a:pt x="946769" y="0"/>
                </a:lnTo>
                <a:lnTo>
                  <a:pt x="744468" y="48552"/>
                </a:lnTo>
                <a:lnTo>
                  <a:pt x="582627" y="105196"/>
                </a:lnTo>
                <a:lnTo>
                  <a:pt x="40461" y="687823"/>
                </a:lnTo>
                <a:lnTo>
                  <a:pt x="0" y="768743"/>
                </a:lnTo>
                <a:lnTo>
                  <a:pt x="8092" y="1173345"/>
                </a:lnTo>
                <a:lnTo>
                  <a:pt x="113289" y="1310910"/>
                </a:lnTo>
                <a:lnTo>
                  <a:pt x="704008" y="1877352"/>
                </a:lnTo>
                <a:lnTo>
                  <a:pt x="1958273" y="1877352"/>
                </a:lnTo>
              </a:path>
            </a:pathLst>
          </a:cu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ihandform 29">
            <a:extLst>
              <a:ext uri="{FF2B5EF4-FFF2-40B4-BE49-F238E27FC236}">
                <a16:creationId xmlns:a16="http://schemas.microsoft.com/office/drawing/2014/main" id="{C07EF475-3B12-4AD3-B0A4-47C27DEDDAE2}"/>
              </a:ext>
            </a:extLst>
          </p:cNvPr>
          <p:cNvSpPr/>
          <p:nvPr/>
        </p:nvSpPr>
        <p:spPr>
          <a:xfrm flipH="1">
            <a:off x="5912825" y="2385316"/>
            <a:ext cx="1935971" cy="1880849"/>
          </a:xfrm>
          <a:custGeom>
            <a:avLst/>
            <a:gdLst>
              <a:gd name="connsiteX0" fmla="*/ 1925905 w 1958273"/>
              <a:gd name="connsiteY0" fmla="*/ 0 h 1877352"/>
              <a:gd name="connsiteX1" fmla="*/ 946769 w 1958273"/>
              <a:gd name="connsiteY1" fmla="*/ 0 h 1877352"/>
              <a:gd name="connsiteX2" fmla="*/ 744468 w 1958273"/>
              <a:gd name="connsiteY2" fmla="*/ 48552 h 1877352"/>
              <a:gd name="connsiteX3" fmla="*/ 582627 w 1958273"/>
              <a:gd name="connsiteY3" fmla="*/ 105196 h 1877352"/>
              <a:gd name="connsiteX4" fmla="*/ 40461 w 1958273"/>
              <a:gd name="connsiteY4" fmla="*/ 687823 h 1877352"/>
              <a:gd name="connsiteX5" fmla="*/ 0 w 1958273"/>
              <a:gd name="connsiteY5" fmla="*/ 768743 h 1877352"/>
              <a:gd name="connsiteX6" fmla="*/ 8092 w 1958273"/>
              <a:gd name="connsiteY6" fmla="*/ 1173345 h 1877352"/>
              <a:gd name="connsiteX7" fmla="*/ 113289 w 1958273"/>
              <a:gd name="connsiteY7" fmla="*/ 1310910 h 1877352"/>
              <a:gd name="connsiteX8" fmla="*/ 704008 w 1958273"/>
              <a:gd name="connsiteY8" fmla="*/ 1877352 h 1877352"/>
              <a:gd name="connsiteX9" fmla="*/ 1958273 w 1958273"/>
              <a:gd name="connsiteY9" fmla="*/ 1877352 h 18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58273" h="1877352">
                <a:moveTo>
                  <a:pt x="1925905" y="0"/>
                </a:moveTo>
                <a:lnTo>
                  <a:pt x="946769" y="0"/>
                </a:lnTo>
                <a:lnTo>
                  <a:pt x="744468" y="48552"/>
                </a:lnTo>
                <a:lnTo>
                  <a:pt x="582627" y="105196"/>
                </a:lnTo>
                <a:lnTo>
                  <a:pt x="40461" y="687823"/>
                </a:lnTo>
                <a:lnTo>
                  <a:pt x="0" y="768743"/>
                </a:lnTo>
                <a:lnTo>
                  <a:pt x="8092" y="1173345"/>
                </a:lnTo>
                <a:lnTo>
                  <a:pt x="113289" y="1310910"/>
                </a:lnTo>
                <a:lnTo>
                  <a:pt x="704008" y="1877352"/>
                </a:lnTo>
                <a:lnTo>
                  <a:pt x="1958273" y="1877352"/>
                </a:lnTo>
              </a:path>
            </a:pathLst>
          </a:custGeom>
          <a:ln w="38100"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EA92ACC9-832F-4F8C-95F4-70D8AFCF7B81}"/>
              </a:ext>
            </a:extLst>
          </p:cNvPr>
          <p:cNvGrpSpPr>
            <a:grpSpLocks noChangeAspect="1"/>
          </p:cNvGrpSpPr>
          <p:nvPr/>
        </p:nvGrpSpPr>
        <p:grpSpPr>
          <a:xfrm>
            <a:off x="4634155" y="2594656"/>
            <a:ext cx="1146721" cy="1580803"/>
            <a:chOff x="4427984" y="3501008"/>
            <a:chExt cx="1881905" cy="2594286"/>
          </a:xfrm>
        </p:grpSpPr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70346C1E-44FD-479F-AECE-66526A22C4D0}"/>
                </a:ext>
              </a:extLst>
            </p:cNvPr>
            <p:cNvGrpSpPr/>
            <p:nvPr/>
          </p:nvGrpSpPr>
          <p:grpSpPr>
            <a:xfrm>
              <a:off x="4427984" y="3501008"/>
              <a:ext cx="1881905" cy="2594286"/>
              <a:chOff x="2843808" y="2204864"/>
              <a:chExt cx="1881905" cy="2594286"/>
            </a:xfrm>
          </p:grpSpPr>
          <p:pic>
            <p:nvPicPr>
              <p:cNvPr id="21" name="Grafik 20" descr="dipoleTM110_e.bmp">
                <a:extLst>
                  <a:ext uri="{FF2B5EF4-FFF2-40B4-BE49-F238E27FC236}">
                    <a16:creationId xmlns:a16="http://schemas.microsoft.com/office/drawing/2014/main" id="{699D964F-FE7D-411A-859A-1E0CDCA6D2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843808" y="2204864"/>
                <a:ext cx="1881905" cy="2594286"/>
              </a:xfrm>
              <a:prstGeom prst="rect">
                <a:avLst/>
              </a:prstGeom>
            </p:spPr>
          </p:pic>
          <p:cxnSp>
            <p:nvCxnSpPr>
              <p:cNvPr id="22" name="Gerade Verbindung mit Pfeil 21">
                <a:extLst>
                  <a:ext uri="{FF2B5EF4-FFF2-40B4-BE49-F238E27FC236}">
                    <a16:creationId xmlns:a16="http://schemas.microsoft.com/office/drawing/2014/main" id="{E02CCCD9-B7C1-4934-86EF-31F68A222060}"/>
                  </a:ext>
                </a:extLst>
              </p:cNvPr>
              <p:cNvCxnSpPr/>
              <p:nvPr/>
            </p:nvCxnSpPr>
            <p:spPr>
              <a:xfrm>
                <a:off x="3275856" y="3140968"/>
                <a:ext cx="1296144" cy="144016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Gerade Verbindung 12">
                <a:extLst>
                  <a:ext uri="{FF2B5EF4-FFF2-40B4-BE49-F238E27FC236}">
                    <a16:creationId xmlns:a16="http://schemas.microsoft.com/office/drawing/2014/main" id="{2815CBC9-E2B3-4238-87E6-1465738A17EA}"/>
                  </a:ext>
                </a:extLst>
              </p:cNvPr>
              <p:cNvCxnSpPr/>
              <p:nvPr/>
            </p:nvCxnSpPr>
            <p:spPr>
              <a:xfrm>
                <a:off x="3347864" y="3429000"/>
                <a:ext cx="1152128" cy="14401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B9DAABDC-5F52-42A2-9A08-D850D13DC52B}"/>
                </a:ext>
              </a:extLst>
            </p:cNvPr>
            <p:cNvSpPr txBox="1"/>
            <p:nvPr/>
          </p:nvSpPr>
          <p:spPr>
            <a:xfrm>
              <a:off x="4499992" y="3573016"/>
              <a:ext cx="4828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  <a:r>
                <a:rPr lang="en-US" baseline="30000" dirty="0"/>
                <a:t>nd</a:t>
              </a:r>
            </a:p>
          </p:txBody>
        </p:sp>
      </p:grp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55F1E599-5F17-4F22-81FF-911B73BC9F4E}"/>
              </a:ext>
            </a:extLst>
          </p:cNvPr>
          <p:cNvCxnSpPr/>
          <p:nvPr/>
        </p:nvCxnSpPr>
        <p:spPr>
          <a:xfrm flipH="1">
            <a:off x="2520204" y="2313308"/>
            <a:ext cx="2880320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>
            <a:extLst>
              <a:ext uri="{FF2B5EF4-FFF2-40B4-BE49-F238E27FC236}">
                <a16:creationId xmlns:a16="http://schemas.microsoft.com/office/drawing/2014/main" id="{F5BBB80E-0033-4555-AD1D-EA15A3ED52B5}"/>
              </a:ext>
            </a:extLst>
          </p:cNvPr>
          <p:cNvSpPr txBox="1"/>
          <p:nvPr/>
        </p:nvSpPr>
        <p:spPr>
          <a:xfrm>
            <a:off x="8073157" y="1940947"/>
            <a:ext cx="4054636" cy="5663089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Multi-pass transverse beam breakup (BBU):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An injected beam receives an initial kick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by a given dipole higher-</a:t>
            </a:r>
            <a:r>
              <a:rPr lang="en-US" sz="1600" dirty="0" err="1">
                <a:solidFill>
                  <a:schemeClr val="bg1"/>
                </a:solidFill>
              </a:rPr>
              <a:t>oder</a:t>
            </a:r>
            <a:r>
              <a:rPr lang="en-US" sz="1600" dirty="0">
                <a:solidFill>
                  <a:schemeClr val="bg1"/>
                </a:solidFill>
              </a:rPr>
              <a:t> mode (HOM)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or excites in first pass a dipole mode by its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initial injection caused offset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1"/>
                </a:solidFill>
              </a:rPr>
              <a:t>Kick</a:t>
            </a:r>
            <a:r>
              <a:rPr lang="en-US" sz="1600" dirty="0" err="1">
                <a:solidFill>
                  <a:schemeClr val="bg1"/>
                </a:solidFill>
                <a:sym typeface="Wingdings" panose="05000000000000000000" pitchFamily="2" charset="2"/>
              </a:rPr>
              <a:t>offset</a:t>
            </a:r>
            <a:r>
              <a:rPr lang="en-US" sz="1600" dirty="0">
                <a:solidFill>
                  <a:schemeClr val="bg1"/>
                </a:solidFill>
                <a:sym typeface="Wingdings" panose="05000000000000000000" pitchFamily="2" charset="2"/>
              </a:rPr>
              <a:t> by optics, beam couples to</a:t>
            </a:r>
            <a:br>
              <a:rPr lang="en-US" sz="1600" dirty="0">
                <a:solidFill>
                  <a:schemeClr val="bg1"/>
                </a:solidFill>
                <a:sym typeface="Wingdings" panose="05000000000000000000" pitchFamily="2" charset="2"/>
              </a:rPr>
            </a:br>
            <a:r>
              <a:rPr lang="en-US" sz="1600" dirty="0">
                <a:solidFill>
                  <a:schemeClr val="bg1"/>
                </a:solidFill>
                <a:sym typeface="Wingdings" panose="05000000000000000000" pitchFamily="2" charset="2"/>
              </a:rPr>
              <a:t>HOM dipole electric field</a:t>
            </a:r>
            <a:endParaRPr lang="en-US" sz="1600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/>
                </a:solidFill>
              </a:rPr>
              <a:t>Following beam is deflected by the dipole</a:t>
            </a:r>
            <a:br>
              <a:rPr lang="en-US" sz="1600" dirty="0">
                <a:solidFill>
                  <a:schemeClr val="accent5"/>
                </a:solidFill>
              </a:rPr>
            </a:br>
            <a:r>
              <a:rPr lang="en-US" sz="1600" dirty="0">
                <a:solidFill>
                  <a:schemeClr val="accent5"/>
                </a:solidFill>
              </a:rPr>
              <a:t>mode and receives more offset </a:t>
            </a:r>
            <a:r>
              <a:rPr lang="en-US" sz="1600" dirty="0">
                <a:solidFill>
                  <a:schemeClr val="accent5"/>
                </a:solidFill>
                <a:sym typeface="Wingdings" panose="05000000000000000000" pitchFamily="2" charset="2"/>
              </a:rPr>
              <a:t> stronger</a:t>
            </a:r>
            <a:br>
              <a:rPr lang="en-US" sz="1600" dirty="0">
                <a:solidFill>
                  <a:schemeClr val="accent5"/>
                </a:solidFill>
                <a:sym typeface="Wingdings" panose="05000000000000000000" pitchFamily="2" charset="2"/>
              </a:rPr>
            </a:br>
            <a:r>
              <a:rPr lang="en-US" sz="1600" dirty="0">
                <a:solidFill>
                  <a:schemeClr val="accent5"/>
                </a:solidFill>
                <a:sym typeface="Wingdings" panose="05000000000000000000" pitchFamily="2" charset="2"/>
              </a:rPr>
              <a:t>excitation of HOM if phase advance by</a:t>
            </a:r>
            <a:br>
              <a:rPr lang="en-US" sz="1600" dirty="0">
                <a:solidFill>
                  <a:schemeClr val="accent5"/>
                </a:solidFill>
                <a:sym typeface="Wingdings" panose="05000000000000000000" pitchFamily="2" charset="2"/>
              </a:rPr>
            </a:br>
            <a:r>
              <a:rPr lang="en-US" sz="1600" dirty="0">
                <a:solidFill>
                  <a:schemeClr val="accent5"/>
                </a:solidFill>
                <a:sym typeface="Wingdings" panose="05000000000000000000" pitchFamily="2" charset="2"/>
              </a:rPr>
              <a:t>optics allows positive 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sym typeface="Wingdings" panose="05000000000000000000" pitchFamily="2" charset="2"/>
              </a:rPr>
              <a:t>Single mode BBU can be mitigated by</a:t>
            </a:r>
            <a:br>
              <a:rPr lang="en-US" sz="1600" dirty="0">
                <a:solidFill>
                  <a:schemeClr val="bg1"/>
                </a:solidFill>
                <a:sym typeface="Wingdings" panose="05000000000000000000" pitchFamily="2" charset="2"/>
              </a:rPr>
            </a:br>
            <a:r>
              <a:rPr lang="en-US" sz="1600" dirty="0">
                <a:solidFill>
                  <a:schemeClr val="bg1"/>
                </a:solidFill>
                <a:sym typeface="Wingdings" panose="05000000000000000000" pitchFamily="2" charset="2"/>
              </a:rPr>
              <a:t>proper setting of optics phase advance</a:t>
            </a:r>
            <a:br>
              <a:rPr lang="en-US" sz="1600" dirty="0">
                <a:solidFill>
                  <a:schemeClr val="bg1"/>
                </a:solidFill>
                <a:sym typeface="Wingdings" panose="05000000000000000000" pitchFamily="2" charset="2"/>
              </a:rPr>
            </a:br>
            <a:r>
              <a:rPr lang="en-US" sz="1600" dirty="0">
                <a:solidFill>
                  <a:schemeClr val="bg1"/>
                </a:solidFill>
                <a:sym typeface="Wingdings" panose="05000000000000000000" pitchFamily="2" charset="2"/>
              </a:rPr>
              <a:t>(while preserving recovery) or by</a:t>
            </a:r>
            <a:br>
              <a:rPr lang="en-US" sz="1600" dirty="0">
                <a:solidFill>
                  <a:schemeClr val="bg1"/>
                </a:solidFill>
                <a:sym typeface="Wingdings" panose="05000000000000000000" pitchFamily="2" charset="2"/>
              </a:rPr>
            </a:br>
            <a:r>
              <a:rPr lang="en-US" sz="1600" dirty="0">
                <a:solidFill>
                  <a:schemeClr val="bg1"/>
                </a:solidFill>
                <a:sym typeface="Wingdings" panose="05000000000000000000" pitchFamily="2" charset="2"/>
              </a:rPr>
              <a:t>RF feedback techniques within cavity</a:t>
            </a:r>
            <a:br>
              <a:rPr lang="en-US" sz="1600" dirty="0">
                <a:sym typeface="Wingdings" panose="05000000000000000000" pitchFamily="2" charset="2"/>
              </a:rPr>
            </a:br>
            <a:r>
              <a:rPr lang="en-US" sz="1600" dirty="0">
                <a:solidFill>
                  <a:schemeClr val="bg1"/>
                </a:solidFill>
                <a:sym typeface="Wingdings" panose="05000000000000000000" pitchFamily="2" charset="2"/>
              </a:rPr>
              <a:t>or transverse optics manipulations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Multi-mode problem usually tackled by</a:t>
            </a:r>
            <a:b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</a:b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proper HOM damping techniques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C000"/>
                </a:solidFill>
                <a:sym typeface="Wingdings" panose="05000000000000000000" pitchFamily="2" charset="2"/>
              </a:rPr>
              <a:t>This is an intensity effect!</a:t>
            </a:r>
          </a:p>
          <a:p>
            <a:br>
              <a:rPr lang="en-US" dirty="0"/>
            </a:br>
            <a:br>
              <a:rPr lang="en-US" dirty="0"/>
            </a:br>
            <a:endParaRPr lang="de-DE" dirty="0"/>
          </a:p>
        </p:txBody>
      </p: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C271AD66-D9B3-44DF-B954-D0E61A8A770D}"/>
              </a:ext>
            </a:extLst>
          </p:cNvPr>
          <p:cNvGrpSpPr/>
          <p:nvPr/>
        </p:nvGrpSpPr>
        <p:grpSpPr>
          <a:xfrm>
            <a:off x="3136586" y="5054597"/>
            <a:ext cx="4578691" cy="1456293"/>
            <a:chOff x="3136586" y="5054597"/>
            <a:chExt cx="4578691" cy="1456293"/>
          </a:xfrm>
        </p:grpSpPr>
        <p:cxnSp>
          <p:nvCxnSpPr>
            <p:cNvPr id="28" name="Gerade Verbindung mit Pfeil 27">
              <a:extLst>
                <a:ext uri="{FF2B5EF4-FFF2-40B4-BE49-F238E27FC236}">
                  <a16:creationId xmlns:a16="http://schemas.microsoft.com/office/drawing/2014/main" id="{0E9CF315-8759-41D9-84E8-BECFF362699E}"/>
                </a:ext>
              </a:extLst>
            </p:cNvPr>
            <p:cNvCxnSpPr>
              <a:cxnSpLocks/>
              <a:stCxn id="29" idx="1"/>
            </p:cNvCxnSpPr>
            <p:nvPr/>
          </p:nvCxnSpPr>
          <p:spPr>
            <a:xfrm flipH="1" flipV="1">
              <a:off x="3136586" y="5551266"/>
              <a:ext cx="1410864" cy="6364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D532743F-0EAB-4248-894E-21643AA1ADD2}"/>
                </a:ext>
              </a:extLst>
            </p:cNvPr>
            <p:cNvSpPr txBox="1"/>
            <p:nvPr/>
          </p:nvSpPr>
          <p:spPr>
            <a:xfrm>
              <a:off x="4547450" y="5864559"/>
              <a:ext cx="29686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Sum and product of transport</a:t>
              </a:r>
              <a:br>
                <a:rPr lang="en-US" dirty="0"/>
              </a:br>
              <a:r>
                <a:rPr lang="en-US" dirty="0"/>
                <a:t>matrix, HOM polarization </a:t>
              </a:r>
              <a:endParaRPr lang="de-DE" dirty="0"/>
            </a:p>
          </p:txBody>
        </p:sp>
        <p:cxnSp>
          <p:nvCxnSpPr>
            <p:cNvPr id="31" name="Gerade Verbindung mit Pfeil 30">
              <a:extLst>
                <a:ext uri="{FF2B5EF4-FFF2-40B4-BE49-F238E27FC236}">
                  <a16:creationId xmlns:a16="http://schemas.microsoft.com/office/drawing/2014/main" id="{0D9D06F1-0257-46DB-9EFE-E755AE0B20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18923" y="5303637"/>
              <a:ext cx="1608136" cy="222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4B960CD6-0C8E-46CB-AF93-ABA5441BE068}"/>
                </a:ext>
              </a:extLst>
            </p:cNvPr>
            <p:cNvSpPr txBox="1"/>
            <p:nvPr/>
          </p:nvSpPr>
          <p:spPr>
            <a:xfrm>
              <a:off x="5829761" y="5054597"/>
              <a:ext cx="18855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Recirculation time</a:t>
              </a:r>
              <a:endParaRPr lang="de-DE" dirty="0"/>
            </a:p>
          </p:txBody>
        </p:sp>
      </p:grpSp>
      <p:sp>
        <p:nvSpPr>
          <p:cNvPr id="33" name="Textfeld 32">
            <a:extLst>
              <a:ext uri="{FF2B5EF4-FFF2-40B4-BE49-F238E27FC236}">
                <a16:creationId xmlns:a16="http://schemas.microsoft.com/office/drawing/2014/main" id="{46BD9895-10BB-4680-8408-F6581BB91A35}"/>
              </a:ext>
            </a:extLst>
          </p:cNvPr>
          <p:cNvSpPr txBox="1"/>
          <p:nvPr/>
        </p:nvSpPr>
        <p:spPr>
          <a:xfrm>
            <a:off x="101587" y="4541601"/>
            <a:ext cx="3058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Single cavity, single HOM case!</a:t>
            </a:r>
            <a:endParaRPr lang="de-DE" dirty="0">
              <a:solidFill>
                <a:schemeClr val="accent3"/>
              </a:solidFill>
            </a:endParaRP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AC1F8EBB-F066-466C-863E-70B5847B003F}"/>
              </a:ext>
            </a:extLst>
          </p:cNvPr>
          <p:cNvSpPr txBox="1"/>
          <p:nvPr/>
        </p:nvSpPr>
        <p:spPr>
          <a:xfrm>
            <a:off x="4299115" y="1074946"/>
            <a:ext cx="2116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TM</a:t>
            </a:r>
            <a:r>
              <a:rPr lang="en-US" baseline="-25000" dirty="0"/>
              <a:t>110</a:t>
            </a:r>
            <a:r>
              <a:rPr lang="en-US" dirty="0"/>
              <a:t> magnetic field</a:t>
            </a:r>
            <a:endParaRPr lang="de-DE" dirty="0"/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BFDC1287-69DE-47E0-B685-1B4230181373}"/>
              </a:ext>
            </a:extLst>
          </p:cNvPr>
          <p:cNvSpPr txBox="1"/>
          <p:nvPr/>
        </p:nvSpPr>
        <p:spPr>
          <a:xfrm>
            <a:off x="2191133" y="2897486"/>
            <a:ext cx="1938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TM</a:t>
            </a:r>
            <a:r>
              <a:rPr lang="en-US" baseline="-25000" dirty="0"/>
              <a:t>110</a:t>
            </a:r>
            <a:r>
              <a:rPr lang="en-US" dirty="0"/>
              <a:t> electric field</a:t>
            </a:r>
            <a:endParaRPr lang="de-DE" dirty="0"/>
          </a:p>
        </p:txBody>
      </p: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B3D4E4A4-CED4-4F52-92EE-59D37B8B1F46}"/>
              </a:ext>
            </a:extLst>
          </p:cNvPr>
          <p:cNvGrpSpPr/>
          <p:nvPr/>
        </p:nvGrpSpPr>
        <p:grpSpPr>
          <a:xfrm>
            <a:off x="20485" y="5073527"/>
            <a:ext cx="4111697" cy="1601013"/>
            <a:chOff x="216053" y="5303637"/>
            <a:chExt cx="4111697" cy="1601013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C7B1DFB7-4A1E-43DC-8432-4ED79B8A5355}"/>
                </a:ext>
              </a:extLst>
            </p:cNvPr>
            <p:cNvSpPr/>
            <p:nvPr/>
          </p:nvSpPr>
          <p:spPr>
            <a:xfrm>
              <a:off x="1749445" y="5303637"/>
              <a:ext cx="1178911" cy="79208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384C614E-9D86-4886-8010-F15B9AA81063}"/>
                </a:ext>
              </a:extLst>
            </p:cNvPr>
            <p:cNvSpPr txBox="1"/>
            <p:nvPr/>
          </p:nvSpPr>
          <p:spPr>
            <a:xfrm>
              <a:off x="216053" y="6258319"/>
              <a:ext cx="28879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Cavity figure of merits:</a:t>
              </a:r>
              <a:br>
                <a:rPr lang="en-US" dirty="0">
                  <a:solidFill>
                    <a:schemeClr val="accent1"/>
                  </a:solidFill>
                </a:rPr>
              </a:br>
              <a:r>
                <a:rPr lang="en-US" dirty="0">
                  <a:solidFill>
                    <a:schemeClr val="accent1"/>
                  </a:solidFill>
                </a:rPr>
                <a:t>R/Q, w determined by shape</a:t>
              </a:r>
              <a:endParaRPr lang="de-DE" dirty="0">
                <a:solidFill>
                  <a:schemeClr val="accent1"/>
                </a:solidFill>
              </a:endParaRPr>
            </a:p>
          </p:txBody>
        </p:sp>
        <p:cxnSp>
          <p:nvCxnSpPr>
            <p:cNvPr id="37" name="Gerade Verbindung mit Pfeil 36">
              <a:extLst>
                <a:ext uri="{FF2B5EF4-FFF2-40B4-BE49-F238E27FC236}">
                  <a16:creationId xmlns:a16="http://schemas.microsoft.com/office/drawing/2014/main" id="{B9603ECB-FDF0-4081-8E4A-C9962F814D0A}"/>
                </a:ext>
              </a:extLst>
            </p:cNvPr>
            <p:cNvCxnSpPr>
              <a:cxnSpLocks/>
              <a:stCxn id="35" idx="0"/>
            </p:cNvCxnSpPr>
            <p:nvPr/>
          </p:nvCxnSpPr>
          <p:spPr>
            <a:xfrm flipV="1">
              <a:off x="1660006" y="5877761"/>
              <a:ext cx="329293" cy="38055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mit Pfeil 41">
              <a:extLst>
                <a:ext uri="{FF2B5EF4-FFF2-40B4-BE49-F238E27FC236}">
                  <a16:creationId xmlns:a16="http://schemas.microsoft.com/office/drawing/2014/main" id="{14183107-F1F3-4792-84FE-66202E92327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01724" y="5781376"/>
              <a:ext cx="730430" cy="49391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CDDB1F58-4605-4A7A-8CAE-7938B61F5503}"/>
                </a:ext>
              </a:extLst>
            </p:cNvPr>
            <p:cNvSpPr txBox="1"/>
            <p:nvPr/>
          </p:nvSpPr>
          <p:spPr>
            <a:xfrm>
              <a:off x="2774120" y="6232878"/>
              <a:ext cx="1553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HOM damping</a:t>
              </a:r>
              <a:endParaRPr lang="de-DE" dirty="0"/>
            </a:p>
          </p:txBody>
        </p:sp>
      </p:grpSp>
      <p:sp>
        <p:nvSpPr>
          <p:cNvPr id="3" name="Textfeld 2">
            <a:extLst>
              <a:ext uri="{FF2B5EF4-FFF2-40B4-BE49-F238E27FC236}">
                <a16:creationId xmlns:a16="http://schemas.microsoft.com/office/drawing/2014/main" id="{4BE11930-998F-EC1C-B19E-6F9FD0E2CA71}"/>
              </a:ext>
            </a:extLst>
          </p:cNvPr>
          <p:cNvSpPr txBox="1"/>
          <p:nvPr/>
        </p:nvSpPr>
        <p:spPr>
          <a:xfrm>
            <a:off x="7239339" y="697507"/>
            <a:ext cx="45977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effectLst/>
                <a:latin typeface="Times New Roman" panose="02020603050405020304" pitchFamily="18" charset="0"/>
              </a:rPr>
              <a:t>Beam-breakup instability theory for energy recovery </a:t>
            </a:r>
            <a:r>
              <a:rPr lang="en-US" sz="1100" dirty="0" err="1">
                <a:effectLst/>
                <a:latin typeface="Times New Roman" panose="02020603050405020304" pitchFamily="18" charset="0"/>
              </a:rPr>
              <a:t>linacs</a:t>
            </a:r>
            <a:br>
              <a:rPr lang="en-US" sz="1100" dirty="0"/>
            </a:br>
            <a:r>
              <a:rPr lang="en-US" sz="1100" dirty="0">
                <a:effectLst/>
                <a:latin typeface="Times New Roman" panose="02020603050405020304" pitchFamily="18" charset="0"/>
              </a:rPr>
              <a:t>Georg H. Hoffstaetter and Ivan V. </a:t>
            </a:r>
            <a:r>
              <a:rPr lang="en-US" sz="1100" dirty="0" err="1">
                <a:effectLst/>
                <a:latin typeface="Times New Roman" panose="02020603050405020304" pitchFamily="18" charset="0"/>
              </a:rPr>
              <a:t>Bazarov</a:t>
            </a:r>
            <a:r>
              <a:rPr lang="en-US" sz="1100" dirty="0">
                <a:effectLst/>
                <a:latin typeface="Times New Roman" panose="02020603050405020304" pitchFamily="18" charset="0"/>
              </a:rPr>
              <a:t>, PRST-AB, Vol. 7, 054401 (2004)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316009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animBg="1"/>
      <p:bldP spid="17" grpId="0" uiExpand="1" animBg="1"/>
      <p:bldP spid="26" grpId="0" uiExpand="1" build="p" animBg="1"/>
      <p:bldP spid="33" grpId="0"/>
      <p:bldP spid="39" grpId="0" uiExpand="1"/>
      <p:bldP spid="40" grpId="0" uiExpan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7850" y="14177"/>
            <a:ext cx="11036300" cy="907069"/>
          </a:xfrm>
        </p:spPr>
        <p:txBody>
          <a:bodyPr>
            <a:normAutofit/>
          </a:bodyPr>
          <a:lstStyle/>
          <a:p>
            <a:r>
              <a:rPr lang="en-US" dirty="0"/>
              <a:t>How did </a:t>
            </a:r>
            <a:r>
              <a:rPr lang="en-US" dirty="0" err="1"/>
              <a:t>bERLinPro</a:t>
            </a:r>
            <a:r>
              <a:rPr lang="en-US" dirty="0"/>
              <a:t> tackle this?</a:t>
            </a: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31264B9-F02E-4A35-B099-DDEF46136D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de-DE" dirty="0"/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61D896A4-F31B-4DE9-86EB-B6BC9836BE84}"/>
              </a:ext>
            </a:extLst>
          </p:cNvPr>
          <p:cNvGrpSpPr/>
          <p:nvPr/>
        </p:nvGrpSpPr>
        <p:grpSpPr>
          <a:xfrm>
            <a:off x="2897130" y="1303249"/>
            <a:ext cx="9090951" cy="3805767"/>
            <a:chOff x="58890" y="1564472"/>
            <a:chExt cx="9090950" cy="4604980"/>
          </a:xfrm>
        </p:grpSpPr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0C6FBD88-87DA-4D07-930B-9F9B5612DE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90" y="1564472"/>
              <a:ext cx="9044574" cy="4604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2" name="Gruppieren 31">
              <a:extLst>
                <a:ext uri="{FF2B5EF4-FFF2-40B4-BE49-F238E27FC236}">
                  <a16:creationId xmlns:a16="http://schemas.microsoft.com/office/drawing/2014/main" id="{0CCAE476-752A-4329-9AFA-5983FD00C85D}"/>
                </a:ext>
              </a:extLst>
            </p:cNvPr>
            <p:cNvGrpSpPr/>
            <p:nvPr/>
          </p:nvGrpSpPr>
          <p:grpSpPr>
            <a:xfrm>
              <a:off x="897098" y="2593676"/>
              <a:ext cx="8252742" cy="3254704"/>
              <a:chOff x="887862" y="2196515"/>
              <a:chExt cx="8252742" cy="3254704"/>
            </a:xfrm>
          </p:grpSpPr>
          <p:sp>
            <p:nvSpPr>
              <p:cNvPr id="33" name="Textfeld 32">
                <a:extLst>
                  <a:ext uri="{FF2B5EF4-FFF2-40B4-BE49-F238E27FC236}">
                    <a16:creationId xmlns:a16="http://schemas.microsoft.com/office/drawing/2014/main" id="{E2CE6145-73BF-4F69-82C6-F008B07D4A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75813" y="2413944"/>
                <a:ext cx="1764791" cy="10055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defTabSz="914377" eaLnBrk="1" hangingPunct="1">
                  <a:defRPr/>
                </a:pPr>
                <a:r>
                  <a:rPr lang="en-GB" sz="1600" b="1" kern="0" dirty="0">
                    <a:latin typeface="+mn-lt"/>
                  </a:rPr>
                  <a:t>beam dump</a:t>
                </a:r>
              </a:p>
              <a:p>
                <a:pPr algn="ctr" defTabSz="914377" eaLnBrk="1" hangingPunct="1">
                  <a:defRPr/>
                </a:pPr>
                <a:r>
                  <a:rPr lang="en-GB" sz="1600" kern="0" dirty="0">
                    <a:solidFill>
                      <a:srgbClr val="000000"/>
                    </a:solidFill>
                    <a:latin typeface="+mn-lt"/>
                  </a:rPr>
                  <a:t>6.5 MeV, 100 mA</a:t>
                </a:r>
              </a:p>
              <a:p>
                <a:pPr algn="ctr" defTabSz="914377" eaLnBrk="1" hangingPunct="1">
                  <a:defRPr/>
                </a:pPr>
                <a:r>
                  <a:rPr lang="en-GB" sz="1600" kern="0" dirty="0">
                    <a:solidFill>
                      <a:srgbClr val="000000"/>
                    </a:solidFill>
                    <a:latin typeface="+mn-lt"/>
                  </a:rPr>
                  <a:t>= 650 kW</a:t>
                </a:r>
              </a:p>
            </p:txBody>
          </p:sp>
          <p:sp>
            <p:nvSpPr>
              <p:cNvPr id="34" name="Textfeld 33">
                <a:extLst>
                  <a:ext uri="{FF2B5EF4-FFF2-40B4-BE49-F238E27FC236}">
                    <a16:creationId xmlns:a16="http://schemas.microsoft.com/office/drawing/2014/main" id="{70045967-934D-4ECA-9750-7BCA262BACE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58634" y="2811605"/>
                <a:ext cx="2217178" cy="10055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defTabSz="914377" eaLnBrk="1" hangingPunct="1">
                  <a:defRPr/>
                </a:pPr>
                <a:r>
                  <a:rPr lang="en-GB" sz="1600" b="1" kern="0" dirty="0" err="1">
                    <a:latin typeface="+mn-lt"/>
                  </a:rPr>
                  <a:t>linac</a:t>
                </a:r>
                <a:r>
                  <a:rPr lang="en-GB" sz="1600" b="1" kern="0" dirty="0">
                    <a:latin typeface="+mn-lt"/>
                  </a:rPr>
                  <a:t> module</a:t>
                </a:r>
              </a:p>
              <a:p>
                <a:pPr algn="ctr" defTabSz="914377" eaLnBrk="1" hangingPunct="1">
                  <a:defRPr/>
                </a:pPr>
                <a:r>
                  <a:rPr lang="en-GB" sz="1600" kern="0" dirty="0">
                    <a:solidFill>
                      <a:srgbClr val="000000"/>
                    </a:solidFill>
                    <a:latin typeface="+mn-lt"/>
                  </a:rPr>
                  <a:t>3 x 7 cell SRF cavities</a:t>
                </a:r>
              </a:p>
              <a:p>
                <a:pPr algn="ctr" defTabSz="914377" eaLnBrk="1" hangingPunct="1">
                  <a:defRPr/>
                </a:pPr>
                <a:r>
                  <a:rPr lang="en-GB" sz="1600" kern="0" dirty="0">
                    <a:solidFill>
                      <a:srgbClr val="000000"/>
                    </a:solidFill>
                    <a:latin typeface="+mn-lt"/>
                  </a:rPr>
                  <a:t>44 MeV</a:t>
                </a:r>
              </a:p>
            </p:txBody>
          </p:sp>
          <p:sp>
            <p:nvSpPr>
              <p:cNvPr id="35" name="Textfeld 34">
                <a:extLst>
                  <a:ext uri="{FF2B5EF4-FFF2-40B4-BE49-F238E27FC236}">
                    <a16:creationId xmlns:a16="http://schemas.microsoft.com/office/drawing/2014/main" id="{95BD3BA0-AD5D-4CCE-BEEA-542054BCEB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75887" y="3898690"/>
                <a:ext cx="2942490" cy="10055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defTabSz="914377" eaLnBrk="1" hangingPunct="1">
                  <a:defRPr/>
                </a:pPr>
                <a:r>
                  <a:rPr lang="en-GB" sz="1600" b="1" kern="0" dirty="0">
                    <a:latin typeface="+mn-lt"/>
                  </a:rPr>
                  <a:t>modified Cornell booster</a:t>
                </a:r>
              </a:p>
              <a:p>
                <a:pPr algn="ctr" defTabSz="914377" eaLnBrk="1" hangingPunct="1">
                  <a:defRPr/>
                </a:pPr>
                <a:r>
                  <a:rPr lang="en-GB" sz="1600" kern="0" dirty="0">
                    <a:solidFill>
                      <a:srgbClr val="000000"/>
                    </a:solidFill>
                    <a:latin typeface="+mn-lt"/>
                  </a:rPr>
                  <a:t>3 x 2 cell SRF cavities</a:t>
                </a:r>
              </a:p>
              <a:p>
                <a:pPr algn="ctr" defTabSz="914377" eaLnBrk="1" hangingPunct="1">
                  <a:defRPr/>
                </a:pPr>
                <a:r>
                  <a:rPr lang="en-GB" sz="1600" kern="0" dirty="0">
                    <a:solidFill>
                      <a:srgbClr val="000000"/>
                    </a:solidFill>
                    <a:latin typeface="+mn-lt"/>
                  </a:rPr>
                  <a:t>4.5 MeV</a:t>
                </a:r>
              </a:p>
            </p:txBody>
          </p:sp>
          <p:sp>
            <p:nvSpPr>
              <p:cNvPr id="36" name="Textfeld 35">
                <a:extLst>
                  <a:ext uri="{FF2B5EF4-FFF2-40B4-BE49-F238E27FC236}">
                    <a16:creationId xmlns:a16="http://schemas.microsoft.com/office/drawing/2014/main" id="{86DE72E3-258D-4D1C-B721-627E9BDAFC6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7862" y="4445712"/>
                <a:ext cx="2939134" cy="10055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defTabSz="914377" eaLnBrk="1" hangingPunct="1">
                  <a:defRPr/>
                </a:pPr>
                <a:r>
                  <a:rPr lang="en-GB" sz="1600" b="1" kern="0" dirty="0" err="1">
                    <a:latin typeface="+mn-lt"/>
                  </a:rPr>
                  <a:t>srf</a:t>
                </a:r>
                <a:r>
                  <a:rPr lang="en-GB" sz="1600" b="1" kern="0" dirty="0">
                    <a:latin typeface="+mn-lt"/>
                  </a:rPr>
                  <a:t>-gun</a:t>
                </a:r>
              </a:p>
              <a:p>
                <a:pPr algn="ctr" defTabSz="914377" eaLnBrk="1" hangingPunct="1">
                  <a:defRPr/>
                </a:pPr>
                <a:r>
                  <a:rPr lang="en-GB" sz="1600" kern="0" dirty="0">
                    <a:solidFill>
                      <a:srgbClr val="000000"/>
                    </a:solidFill>
                    <a:latin typeface="+mn-lt"/>
                  </a:rPr>
                  <a:t>1.4 cell SRF cavities</a:t>
                </a:r>
              </a:p>
              <a:p>
                <a:pPr algn="ctr" defTabSz="914377" eaLnBrk="1" hangingPunct="1">
                  <a:defRPr/>
                </a:pPr>
                <a:r>
                  <a:rPr lang="en-GB" sz="1600" kern="0" dirty="0">
                    <a:solidFill>
                      <a:srgbClr val="000000"/>
                    </a:solidFill>
                    <a:latin typeface="+mn-lt"/>
                  </a:rPr>
                  <a:t>1.5-2.3 MeV, single SC solenoid, </a:t>
                </a:r>
              </a:p>
            </p:txBody>
          </p:sp>
          <p:sp>
            <p:nvSpPr>
              <p:cNvPr id="37" name="Textfeld 36">
                <a:extLst>
                  <a:ext uri="{FF2B5EF4-FFF2-40B4-BE49-F238E27FC236}">
                    <a16:creationId xmlns:a16="http://schemas.microsoft.com/office/drawing/2014/main" id="{0261D5FD-5938-44EC-9713-7D8F025EF51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47132" y="3211408"/>
                <a:ext cx="1202644" cy="7075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defTabSz="914377" eaLnBrk="1" hangingPunct="1">
                  <a:defRPr/>
                </a:pPr>
                <a:r>
                  <a:rPr lang="en-GB" sz="1600" b="1" kern="0" dirty="0">
                    <a:latin typeface="+mn-lt"/>
                  </a:rPr>
                  <a:t>m</a:t>
                </a:r>
                <a:r>
                  <a:rPr lang="en-GB" sz="1600" b="1" kern="0" dirty="0" err="1">
                    <a:latin typeface="+mn-lt"/>
                  </a:rPr>
                  <a:t>erger</a:t>
                </a:r>
                <a:endParaRPr lang="en-GB" sz="1600" b="1" kern="0" dirty="0">
                  <a:latin typeface="+mn-lt"/>
                </a:endParaRPr>
              </a:p>
              <a:p>
                <a:pPr algn="ctr" defTabSz="914377" eaLnBrk="1" hangingPunct="1">
                  <a:defRPr/>
                </a:pPr>
                <a:r>
                  <a:rPr lang="en-GB" sz="1600" kern="0" dirty="0">
                    <a:solidFill>
                      <a:srgbClr val="000000"/>
                    </a:solidFill>
                    <a:latin typeface="+mn-lt"/>
                  </a:rPr>
                  <a:t>dogleg</a:t>
                </a:r>
              </a:p>
            </p:txBody>
          </p:sp>
          <p:sp>
            <p:nvSpPr>
              <p:cNvPr id="38" name="Textfeld 37">
                <a:extLst>
                  <a:ext uri="{FF2B5EF4-FFF2-40B4-BE49-F238E27FC236}">
                    <a16:creationId xmlns:a16="http://schemas.microsoft.com/office/drawing/2014/main" id="{87710504-C3CF-4BB4-9BC1-070874C9C713}"/>
                  </a:ext>
                </a:extLst>
              </p:cNvPr>
              <p:cNvSpPr txBox="1"/>
              <p:nvPr/>
            </p:nvSpPr>
            <p:spPr>
              <a:xfrm>
                <a:off x="2473132" y="2196515"/>
                <a:ext cx="1207062" cy="6081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7"/>
                <a:r>
                  <a:rPr lang="en-GB" sz="1333" b="1" dirty="0">
                    <a:solidFill>
                      <a:srgbClr val="00589C"/>
                    </a:solidFill>
                  </a:rPr>
                  <a:t>test and </a:t>
                </a:r>
                <a:br>
                  <a:rPr lang="en-GB" sz="1333" b="1" dirty="0">
                    <a:solidFill>
                      <a:srgbClr val="00589C"/>
                    </a:solidFill>
                  </a:rPr>
                </a:br>
                <a:r>
                  <a:rPr lang="en-GB" sz="1333" b="1" dirty="0">
                    <a:solidFill>
                      <a:srgbClr val="00589C"/>
                    </a:solidFill>
                  </a:rPr>
                  <a:t>diagnostic line</a:t>
                </a:r>
              </a:p>
            </p:txBody>
          </p:sp>
        </p:grpSp>
      </p:grpSp>
      <p:sp>
        <p:nvSpPr>
          <p:cNvPr id="3" name="Textfeld 2"/>
          <p:cNvSpPr txBox="1"/>
          <p:nvPr/>
        </p:nvSpPr>
        <p:spPr>
          <a:xfrm>
            <a:off x="5327915" y="2125298"/>
            <a:ext cx="12055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00589C"/>
                </a:solidFill>
                <a:cs typeface="Arial" charset="0"/>
              </a:rPr>
              <a:t>Recirculator</a:t>
            </a:r>
            <a:endParaRPr lang="de-DE" sz="1600" b="1" dirty="0">
              <a:solidFill>
                <a:srgbClr val="00589C"/>
              </a:solidFill>
              <a:cs typeface="Arial" charset="0"/>
            </a:endParaRPr>
          </a:p>
        </p:txBody>
      </p:sp>
      <p:pic>
        <p:nvPicPr>
          <p:cNvPr id="39" name="Grafik 38">
            <a:extLst>
              <a:ext uri="{FF2B5EF4-FFF2-40B4-BE49-F238E27FC236}">
                <a16:creationId xmlns:a16="http://schemas.microsoft.com/office/drawing/2014/main" id="{6514B173-54B9-4CA4-83CB-A2DFFF3EFC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864" y="739757"/>
            <a:ext cx="1708995" cy="509180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239349" y="798842"/>
            <a:ext cx="9505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bERLinPro: A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accent3"/>
                </a:solidFill>
                <a:cs typeface="Arial" panose="020B0604020202020204" pitchFamily="34" charset="0"/>
              </a:rPr>
              <a:t>demonstration facility</a:t>
            </a:r>
            <a:r>
              <a:rPr lang="en-US" sz="2400" dirty="0">
                <a:solidFill>
                  <a:schemeClr val="accent6"/>
                </a:solidFill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for ERL science and technology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78030" y="1180845"/>
            <a:ext cx="4184222" cy="5344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/>
              <a:t>New developments:</a:t>
            </a:r>
          </a:p>
          <a:p>
            <a:pPr marL="380990" indent="-38099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Beam dynamics and manipulation</a:t>
            </a:r>
            <a:br>
              <a:rPr lang="en-US" sz="1600" dirty="0"/>
            </a:br>
            <a:r>
              <a:rPr lang="en-US" sz="1600" dirty="0"/>
              <a:t>(merger, </a:t>
            </a:r>
            <a:r>
              <a:rPr lang="en-US" sz="1600" dirty="0" err="1"/>
              <a:t>recirculator</a:t>
            </a:r>
            <a:r>
              <a:rPr lang="en-US" sz="1600" dirty="0"/>
              <a:t>, study </a:t>
            </a:r>
            <a:r>
              <a:rPr lang="en-US" sz="1600" dirty="0">
                <a:solidFill>
                  <a:srgbClr val="C00000"/>
                </a:solidFill>
              </a:rPr>
              <a:t>beam break-up</a:t>
            </a:r>
            <a:r>
              <a:rPr lang="en-US" sz="1600" dirty="0"/>
              <a:t>)</a:t>
            </a:r>
          </a:p>
          <a:p>
            <a:pPr marL="380990" indent="-38099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SRF systems: </a:t>
            </a:r>
            <a:r>
              <a:rPr lang="en-US" sz="1600" dirty="0">
                <a:solidFill>
                  <a:srgbClr val="C00000"/>
                </a:solidFill>
              </a:rPr>
              <a:t>Photo-injector, high power</a:t>
            </a:r>
            <a:br>
              <a:rPr lang="en-US" sz="1600" dirty="0">
                <a:solidFill>
                  <a:srgbClr val="C00000"/>
                </a:solidFill>
              </a:rPr>
            </a:br>
            <a:r>
              <a:rPr lang="en-US" sz="1600" dirty="0">
                <a:solidFill>
                  <a:srgbClr val="C00000"/>
                </a:solidFill>
              </a:rPr>
              <a:t>booster, HOM damped </a:t>
            </a:r>
            <a:r>
              <a:rPr lang="en-US" sz="1600" dirty="0" err="1">
                <a:solidFill>
                  <a:srgbClr val="C00000"/>
                </a:solidFill>
              </a:rPr>
              <a:t>Linac</a:t>
            </a:r>
            <a:endParaRPr lang="en-US" sz="1600" dirty="0">
              <a:solidFill>
                <a:srgbClr val="C00000"/>
              </a:solidFill>
            </a:endParaRPr>
          </a:p>
          <a:p>
            <a:pPr marL="380990" indent="-38099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Electron source: </a:t>
            </a:r>
            <a:r>
              <a:rPr lang="en-US" sz="1600" dirty="0">
                <a:solidFill>
                  <a:srgbClr val="C00000"/>
                </a:solidFill>
              </a:rPr>
              <a:t>High repetition</a:t>
            </a:r>
            <a:br>
              <a:rPr lang="en-US" sz="1600" dirty="0">
                <a:solidFill>
                  <a:srgbClr val="C00000"/>
                </a:solidFill>
              </a:rPr>
            </a:br>
            <a:r>
              <a:rPr lang="en-US" sz="1600" dirty="0">
                <a:solidFill>
                  <a:srgbClr val="C00000"/>
                </a:solidFill>
              </a:rPr>
              <a:t>laser system</a:t>
            </a:r>
            <a:br>
              <a:rPr lang="en-US" sz="1600" dirty="0">
                <a:solidFill>
                  <a:srgbClr val="C00000"/>
                </a:solidFill>
              </a:rPr>
            </a:br>
            <a:r>
              <a:rPr lang="en-US" sz="1600" dirty="0">
                <a:solidFill>
                  <a:srgbClr val="C00000"/>
                </a:solidFill>
              </a:rPr>
              <a:t>high QE cathode</a:t>
            </a:r>
            <a:r>
              <a:rPr lang="en-US" sz="1600" dirty="0"/>
              <a:t> development</a:t>
            </a:r>
          </a:p>
          <a:p>
            <a:pPr marL="380990" indent="-38099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Control of beam losses and</a:t>
            </a:r>
            <a:br>
              <a:rPr lang="en-US" sz="1600" dirty="0"/>
            </a:br>
            <a:r>
              <a:rPr lang="en-US" sz="1600" dirty="0"/>
              <a:t>radiation protection</a:t>
            </a:r>
          </a:p>
          <a:p>
            <a:pPr marL="380990" indent="-38099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High power beam dump</a:t>
            </a:r>
          </a:p>
          <a:p>
            <a:pPr marL="380990" indent="-38099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High power CW RF</a:t>
            </a:r>
          </a:p>
          <a:p>
            <a:pPr marL="838190" lvl="1" indent="-380990">
              <a:buClr>
                <a:schemeClr val="accent3"/>
              </a:buClr>
              <a:buFont typeface="Symbol" panose="05050102010706020507" pitchFamily="18" charset="2"/>
              <a:buChar char="-"/>
            </a:pPr>
            <a:r>
              <a:rPr lang="en-US" sz="1600" dirty="0"/>
              <a:t>Few </a:t>
            </a:r>
            <a:r>
              <a:rPr lang="en-US" sz="1600" dirty="0">
                <a:solidFill>
                  <a:srgbClr val="C00000"/>
                </a:solidFill>
              </a:rPr>
              <a:t>100 kW</a:t>
            </a:r>
            <a:r>
              <a:rPr lang="en-US" sz="1600" dirty="0"/>
              <a:t> class</a:t>
            </a:r>
            <a:br>
              <a:rPr lang="en-US" sz="1600" dirty="0"/>
            </a:br>
            <a:r>
              <a:rPr lang="en-US" sz="1600" dirty="0"/>
              <a:t>klystrons </a:t>
            </a:r>
            <a:r>
              <a:rPr lang="en-US" sz="1600" dirty="0">
                <a:sym typeface="Wingdings" panose="05000000000000000000" pitchFamily="2" charset="2"/>
              </a:rPr>
              <a:t> </a:t>
            </a:r>
            <a:r>
              <a:rPr lang="en-US" sz="1600" dirty="0">
                <a:solidFill>
                  <a:srgbClr val="C00000"/>
                </a:solidFill>
                <a:sym typeface="Wingdings" panose="05000000000000000000" pitchFamily="2" charset="2"/>
              </a:rPr>
              <a:t>Power couplers</a:t>
            </a:r>
            <a:r>
              <a:rPr lang="en-US" sz="1600" dirty="0">
                <a:sym typeface="Wingdings" panose="05000000000000000000" pitchFamily="2" charset="2"/>
              </a:rPr>
              <a:t>!</a:t>
            </a:r>
            <a:endParaRPr lang="en-US" sz="1600" dirty="0"/>
          </a:p>
          <a:p>
            <a:pPr marL="838190" lvl="1" indent="-380990">
              <a:buClr>
                <a:schemeClr val="accent3"/>
              </a:buClr>
              <a:buFont typeface="Symbol" panose="05050102010706020507" pitchFamily="18" charset="2"/>
              <a:buChar char="-"/>
            </a:pPr>
            <a:r>
              <a:rPr lang="en-US" sz="1600" dirty="0"/>
              <a:t>Some 10 kW solid</a:t>
            </a:r>
            <a:br>
              <a:rPr lang="en-US" sz="1600" dirty="0"/>
            </a:br>
            <a:r>
              <a:rPr lang="en-US" sz="1600" dirty="0"/>
              <a:t>state amplifier</a:t>
            </a:r>
          </a:p>
          <a:p>
            <a:pPr marL="380990" indent="-38099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Diagnostics, </a:t>
            </a:r>
            <a:r>
              <a:rPr lang="en-US" sz="1600" dirty="0">
                <a:solidFill>
                  <a:srgbClr val="C00000"/>
                </a:solidFill>
              </a:rPr>
              <a:t>synchronization</a:t>
            </a:r>
            <a:br>
              <a:rPr lang="en-US" sz="1600" dirty="0"/>
            </a:br>
            <a:r>
              <a:rPr lang="en-US" sz="1600" dirty="0"/>
              <a:t>machine protection, </a:t>
            </a:r>
            <a:r>
              <a:rPr lang="en-US" sz="1600" dirty="0">
                <a:solidFill>
                  <a:srgbClr val="C00000"/>
                </a:solidFill>
              </a:rPr>
              <a:t>beam</a:t>
            </a:r>
            <a:br>
              <a:rPr lang="en-US" sz="1600" dirty="0">
                <a:solidFill>
                  <a:srgbClr val="C00000"/>
                </a:solidFill>
              </a:rPr>
            </a:br>
            <a:r>
              <a:rPr lang="en-US" sz="1600" dirty="0">
                <a:solidFill>
                  <a:srgbClr val="C00000"/>
                </a:solidFill>
              </a:rPr>
              <a:t>loss monitoring, LLRF and detuning control</a:t>
            </a:r>
          </a:p>
          <a:p>
            <a:pPr marL="380990" indent="-38099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A stable, efficient </a:t>
            </a:r>
            <a:r>
              <a:rPr lang="en-US" sz="1600" dirty="0" err="1"/>
              <a:t>Cryoplant</a:t>
            </a:r>
            <a:endParaRPr lang="en-US" sz="1600" dirty="0"/>
          </a:p>
          <a:p>
            <a:endParaRPr lang="de-DE" sz="1600" dirty="0"/>
          </a:p>
        </p:txBody>
      </p:sp>
      <p:graphicFrame>
        <p:nvGraphicFramePr>
          <p:cNvPr id="16" name="Tabel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8940898"/>
              </p:ext>
            </p:extLst>
          </p:nvPr>
        </p:nvGraphicFramePr>
        <p:xfrm>
          <a:off x="7828247" y="3384591"/>
          <a:ext cx="4320478" cy="3413760"/>
        </p:xfrm>
        <a:graphic>
          <a:graphicData uri="http://schemas.openxmlformats.org/drawingml/2006/table">
            <a:tbl>
              <a:tblPr firstRow="1" bandRow="1"/>
              <a:tblGrid>
                <a:gridCol w="2160239">
                  <a:extLst>
                    <a:ext uri="{9D8B030D-6E8A-4147-A177-3AD203B41FA5}">
                      <a16:colId xmlns:a16="http://schemas.microsoft.com/office/drawing/2014/main" val="2843411115"/>
                    </a:ext>
                  </a:extLst>
                </a:gridCol>
                <a:gridCol w="2160239">
                  <a:extLst>
                    <a:ext uri="{9D8B030D-6E8A-4147-A177-3AD203B41FA5}">
                      <a16:colId xmlns:a16="http://schemas.microsoft.com/office/drawing/2014/main" val="2515924506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r>
                        <a:rPr lang="en-US" sz="1400" b="1" dirty="0"/>
                        <a:t>Parameter</a:t>
                      </a:r>
                      <a:endParaRPr lang="de-DE" sz="1400" b="1" dirty="0"/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bERLinPro</a:t>
                      </a:r>
                      <a:endParaRPr lang="de-DE" sz="1400" b="1" dirty="0"/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8737185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r>
                        <a:rPr lang="en-US" sz="1400" dirty="0"/>
                        <a:t>Beam energy </a:t>
                      </a:r>
                      <a:r>
                        <a:rPr lang="en-US" sz="1400" dirty="0" err="1"/>
                        <a:t>recirculator</a:t>
                      </a:r>
                      <a:r>
                        <a:rPr lang="en-US" sz="1400" dirty="0"/>
                        <a:t> (MeV)</a:t>
                      </a:r>
                      <a:endParaRPr lang="de-DE" sz="1400" dirty="0"/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50</a:t>
                      </a:r>
                      <a:endParaRPr lang="de-DE" sz="1400" dirty="0"/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32936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C00000"/>
                          </a:solidFill>
                        </a:rPr>
                        <a:t>Beam current ERL mode (mA)</a:t>
                      </a:r>
                      <a:endParaRPr lang="de-DE" sz="1400" b="1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C00000"/>
                          </a:solidFill>
                        </a:rPr>
                        <a:t>100</a:t>
                      </a:r>
                      <a:endParaRPr lang="de-DE" sz="1400" b="1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392671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400" dirty="0"/>
                        <a:t>Frequency RF and Laser (GHz)</a:t>
                      </a:r>
                      <a:endParaRPr lang="de-DE" sz="1400" dirty="0"/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1.3</a:t>
                      </a:r>
                      <a:endParaRPr lang="de-DE" sz="1400" dirty="0"/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2521932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C00000"/>
                          </a:solidFill>
                        </a:rPr>
                        <a:t>Normalized emittance (mm </a:t>
                      </a:r>
                      <a:r>
                        <a:rPr lang="en-US" sz="1400" b="1" dirty="0" err="1">
                          <a:solidFill>
                            <a:srgbClr val="C00000"/>
                          </a:solidFill>
                        </a:rPr>
                        <a:t>mrad</a:t>
                      </a:r>
                      <a:r>
                        <a:rPr lang="en-US" sz="1400" b="1" dirty="0">
                          <a:solidFill>
                            <a:srgbClr val="C00000"/>
                          </a:solidFill>
                        </a:rPr>
                        <a:t>)</a:t>
                      </a:r>
                      <a:endParaRPr lang="de-DE" sz="1400" b="1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C00000"/>
                          </a:solidFill>
                        </a:rPr>
                        <a:t>1 (&lt; 0.6 in simulations)</a:t>
                      </a:r>
                      <a:endParaRPr lang="de-DE" sz="1400" b="1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1784911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r>
                        <a:rPr lang="en-US" sz="1400" b="1" dirty="0"/>
                        <a:t>Bunch length (</a:t>
                      </a:r>
                      <a:r>
                        <a:rPr lang="en-US" sz="1400" b="1" dirty="0" err="1"/>
                        <a:t>ps</a:t>
                      </a:r>
                      <a:r>
                        <a:rPr lang="en-US" sz="1400" b="1" dirty="0"/>
                        <a:t>)</a:t>
                      </a:r>
                      <a:endParaRPr lang="de-DE" sz="1400" b="1" dirty="0"/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&lt; 2 (ERL mode),</a:t>
                      </a:r>
                      <a:r>
                        <a:rPr lang="en-US" sz="1400" b="1" baseline="0" dirty="0"/>
                        <a:t> 100 fs @ 10 mA</a:t>
                      </a:r>
                      <a:endParaRPr lang="de-DE" sz="1400" b="1" dirty="0"/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83444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400" dirty="0"/>
                        <a:t>Beam losses</a:t>
                      </a:r>
                      <a:endParaRPr lang="de-DE" sz="1400" dirty="0"/>
                    </a:p>
                  </a:txBody>
                  <a:tcPr marL="121920" marR="121920" marT="60960" marB="6096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C00000"/>
                          </a:solidFill>
                        </a:rPr>
                        <a:t>&lt;&lt; 10</a:t>
                      </a:r>
                      <a:r>
                        <a:rPr lang="en-US" sz="1400" baseline="30000" dirty="0">
                          <a:solidFill>
                            <a:srgbClr val="C00000"/>
                          </a:solidFill>
                        </a:rPr>
                        <a:t>-5</a:t>
                      </a:r>
                      <a:r>
                        <a:rPr lang="en-US" sz="1400" dirty="0">
                          <a:solidFill>
                            <a:srgbClr val="C00000"/>
                          </a:solidFill>
                        </a:rPr>
                        <a:t> @ 100 mA</a:t>
                      </a:r>
                      <a:endParaRPr lang="de-DE" sz="1400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 marT="60960" marB="6096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2297482"/>
                  </a:ext>
                </a:extLst>
              </a:tr>
            </a:tbl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C5817F00-DBD4-0D95-D352-46112550CF17}"/>
              </a:ext>
            </a:extLst>
          </p:cNvPr>
          <p:cNvSpPr txBox="1"/>
          <p:nvPr/>
        </p:nvSpPr>
        <p:spPr>
          <a:xfrm>
            <a:off x="657617" y="6341168"/>
            <a:ext cx="6345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fully funded 42 M€ project (including completely new building!)</a:t>
            </a: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66775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 bldLvl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cap="none" dirty="0"/>
              <a:t>Where is bERLinPro?</a:t>
            </a:r>
            <a:endParaRPr lang="de-DE" sz="2400" cap="non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B9E788D-888D-49EE-B2C8-DE21ED73C1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CECFB70-6FA5-4170-A3A5-454A9E5A14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4" t="20602" r="13899" b="16006"/>
          <a:stretch/>
        </p:blipFill>
        <p:spPr bwMode="auto">
          <a:xfrm>
            <a:off x="815413" y="912500"/>
            <a:ext cx="9985109" cy="4992555"/>
          </a:xfrm>
          <a:prstGeom prst="rect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</p:pic>
      <p:cxnSp>
        <p:nvCxnSpPr>
          <p:cNvPr id="12" name="Gerade Verbindung mit Pfeil 11"/>
          <p:cNvCxnSpPr/>
          <p:nvPr/>
        </p:nvCxnSpPr>
        <p:spPr>
          <a:xfrm flipH="1" flipV="1">
            <a:off x="5302527" y="5032128"/>
            <a:ext cx="1202591" cy="106597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6385055" y="5995011"/>
            <a:ext cx="4934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TH2, TH1: Cleanrooms, SRF </a:t>
            </a:r>
            <a:r>
              <a:rPr lang="en-US" sz="2400" dirty="0" err="1"/>
              <a:t>Teststands</a:t>
            </a:r>
            <a:endParaRPr lang="de-DE" sz="2400" dirty="0"/>
          </a:p>
        </p:txBody>
      </p:sp>
      <p:cxnSp>
        <p:nvCxnSpPr>
          <p:cNvPr id="15" name="Gerade Verbindung mit Pfeil 14"/>
          <p:cNvCxnSpPr>
            <a:cxnSpLocks/>
            <a:stCxn id="13" idx="0"/>
          </p:cNvCxnSpPr>
          <p:nvPr/>
        </p:nvCxnSpPr>
        <p:spPr>
          <a:xfrm flipH="1" flipV="1">
            <a:off x="6734449" y="5057151"/>
            <a:ext cx="2117917" cy="93786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>
            <a:off x="5396621" y="4060055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SLH</a:t>
            </a:r>
            <a:endParaRPr lang="de-DE" sz="2400" dirty="0"/>
          </a:p>
        </p:txBody>
      </p:sp>
      <p:sp>
        <p:nvSpPr>
          <p:cNvPr id="20" name="Rechteck 19"/>
          <p:cNvSpPr/>
          <p:nvPr/>
        </p:nvSpPr>
        <p:spPr>
          <a:xfrm rot="16512576">
            <a:off x="3731026" y="2384939"/>
            <a:ext cx="4076757" cy="3595399"/>
          </a:xfrm>
          <a:prstGeom prst="rect">
            <a:avLst/>
          </a:prstGeom>
          <a:noFill/>
        </p:spPr>
        <p:txBody>
          <a:bodyPr spcFirstLastPara="1" wrap="none" lIns="121920" tIns="60960" rIns="121920" bIns="60960" numCol="1">
            <a:prstTxWarp prst="textCircle">
              <a:avLst/>
            </a:prstTxWarp>
            <a:spAutoFit/>
          </a:bodyPr>
          <a:lstStyle/>
          <a:p>
            <a:pPr algn="ctr"/>
            <a:r>
              <a:rPr lang="de-DE" sz="3733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BESSY II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2343698" y="4356299"/>
            <a:ext cx="1477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</a:rPr>
              <a:t>bERLinPro</a:t>
            </a:r>
            <a:endParaRPr lang="de-DE" sz="2400" b="1" dirty="0">
              <a:solidFill>
                <a:srgbClr val="002060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4074159" y="864510"/>
            <a:ext cx="1733808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 err="1">
                <a:solidFill>
                  <a:schemeClr val="bg1"/>
                </a:solidFill>
              </a:rPr>
              <a:t>Fala</a:t>
            </a:r>
            <a:r>
              <a:rPr lang="en-US" sz="2133" dirty="0">
                <a:solidFill>
                  <a:schemeClr val="bg1"/>
                </a:solidFill>
              </a:rPr>
              <a:t>-FEL Place</a:t>
            </a:r>
            <a:endParaRPr lang="de-DE" sz="2133" dirty="0">
              <a:solidFill>
                <a:schemeClr val="bg1"/>
              </a:solidFill>
            </a:endParaRPr>
          </a:p>
        </p:txBody>
      </p:sp>
      <p:grpSp>
        <p:nvGrpSpPr>
          <p:cNvPr id="16" name="Gruppieren 15"/>
          <p:cNvGrpSpPr/>
          <p:nvPr/>
        </p:nvGrpSpPr>
        <p:grpSpPr>
          <a:xfrm>
            <a:off x="1409062" y="3621027"/>
            <a:ext cx="383438" cy="672072"/>
            <a:chOff x="809099" y="3477612"/>
            <a:chExt cx="287578" cy="504054"/>
          </a:xfrm>
        </p:grpSpPr>
        <p:cxnSp>
          <p:nvCxnSpPr>
            <p:cNvPr id="4" name="Gerade Verbindung mit Pfeil 3"/>
            <p:cNvCxnSpPr/>
            <p:nvPr/>
          </p:nvCxnSpPr>
          <p:spPr>
            <a:xfrm flipV="1">
              <a:off x="951818" y="3477612"/>
              <a:ext cx="0" cy="288030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" name="Textfeld 4"/>
            <p:cNvSpPr txBox="1"/>
            <p:nvPr/>
          </p:nvSpPr>
          <p:spPr>
            <a:xfrm>
              <a:off x="809099" y="3570570"/>
              <a:ext cx="287578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N</a:t>
              </a:r>
              <a:endParaRPr lang="de-DE" sz="2400" dirty="0"/>
            </a:p>
          </p:txBody>
        </p:sp>
        <p:cxnSp>
          <p:nvCxnSpPr>
            <p:cNvPr id="11" name="Gerader Verbinder 10"/>
            <p:cNvCxnSpPr/>
            <p:nvPr/>
          </p:nvCxnSpPr>
          <p:spPr>
            <a:xfrm>
              <a:off x="951818" y="3765642"/>
              <a:ext cx="0" cy="216024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Grafik 29" descr="Ein Bild, das Himmel, draußen, Gebäude, Gras enthält.&#10;&#10;Automatisch generierte Beschreibung">
            <a:extLst>
              <a:ext uri="{FF2B5EF4-FFF2-40B4-BE49-F238E27FC236}">
                <a16:creationId xmlns:a16="http://schemas.microsoft.com/office/drawing/2014/main" id="{5591CAC9-0FFF-4D83-87DA-D303FEF95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891" y="5247009"/>
            <a:ext cx="2065008" cy="1548756"/>
          </a:xfrm>
          <a:prstGeom prst="rect">
            <a:avLst/>
          </a:prstGeom>
        </p:spPr>
      </p:pic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192E3A55-43F8-4726-929D-35E734D7ECF7}"/>
              </a:ext>
            </a:extLst>
          </p:cNvPr>
          <p:cNvCxnSpPr/>
          <p:nvPr/>
        </p:nvCxnSpPr>
        <p:spPr>
          <a:xfrm flipV="1">
            <a:off x="4626263" y="5032128"/>
            <a:ext cx="607507" cy="94881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el 4">
            <a:extLst>
              <a:ext uri="{FF2B5EF4-FFF2-40B4-BE49-F238E27FC236}">
                <a16:creationId xmlns:a16="http://schemas.microsoft.com/office/drawing/2014/main" id="{01B0C61C-4797-4138-BA95-CCB4FCB81652}"/>
              </a:ext>
            </a:extLst>
          </p:cNvPr>
          <p:cNvSpPr txBox="1">
            <a:spLocks/>
          </p:cNvSpPr>
          <p:nvPr/>
        </p:nvSpPr>
        <p:spPr>
          <a:xfrm>
            <a:off x="2312624" y="62235"/>
            <a:ext cx="6990686" cy="845516"/>
          </a:xfrm>
          <a:prstGeom prst="rect">
            <a:avLst/>
          </a:prstGeom>
        </p:spPr>
        <p:txBody>
          <a:bodyPr vert="horz" lIns="0" tIns="0" rIns="0" bIns="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cap="none" baseline="0">
                <a:solidFill>
                  <a:schemeClr val="accent2">
                    <a:alpha val="69875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 dirty="0" err="1"/>
              <a:t>bERLinPro</a:t>
            </a:r>
            <a:r>
              <a:rPr lang="de-DE" dirty="0"/>
              <a:t> in Berlin Adlershof</a:t>
            </a:r>
          </a:p>
        </p:txBody>
      </p: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C86F2362-DBD5-D2B8-C746-C0D8BD8E8B2A}"/>
              </a:ext>
            </a:extLst>
          </p:cNvPr>
          <p:cNvGrpSpPr/>
          <p:nvPr/>
        </p:nvGrpSpPr>
        <p:grpSpPr>
          <a:xfrm>
            <a:off x="112890" y="822544"/>
            <a:ext cx="6220762" cy="4665571"/>
            <a:chOff x="-5624" y="716679"/>
            <a:chExt cx="6220762" cy="4665571"/>
          </a:xfrm>
        </p:grpSpPr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45C5A53F-59AD-FEB5-C3A3-0C78E2322C89}"/>
                </a:ext>
              </a:extLst>
            </p:cNvPr>
            <p:cNvGrpSpPr/>
            <p:nvPr/>
          </p:nvGrpSpPr>
          <p:grpSpPr>
            <a:xfrm>
              <a:off x="-5624" y="716679"/>
              <a:ext cx="6220762" cy="4665571"/>
              <a:chOff x="775534" y="909206"/>
              <a:chExt cx="6220762" cy="4665571"/>
            </a:xfrm>
          </p:grpSpPr>
          <p:pic>
            <p:nvPicPr>
              <p:cNvPr id="26" name="Grafik 25">
                <a:extLst>
                  <a:ext uri="{FF2B5EF4-FFF2-40B4-BE49-F238E27FC236}">
                    <a16:creationId xmlns:a16="http://schemas.microsoft.com/office/drawing/2014/main" id="{10E5F507-9ABF-8D60-6985-3AFF7DB360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775534" y="909206"/>
                <a:ext cx="6220762" cy="4665571"/>
              </a:xfrm>
              <a:prstGeom prst="rect">
                <a:avLst/>
              </a:prstGeom>
            </p:spPr>
          </p:pic>
          <p:sp>
            <p:nvSpPr>
              <p:cNvPr id="52" name="Textfeld 51">
                <a:extLst>
                  <a:ext uri="{FF2B5EF4-FFF2-40B4-BE49-F238E27FC236}">
                    <a16:creationId xmlns:a16="http://schemas.microsoft.com/office/drawing/2014/main" id="{3CD42E13-1453-46C6-A786-1B47D2FEDDE9}"/>
                  </a:ext>
                </a:extLst>
              </p:cNvPr>
              <p:cNvSpPr txBox="1"/>
              <p:nvPr/>
            </p:nvSpPr>
            <p:spPr>
              <a:xfrm rot="461872">
                <a:off x="5570384" y="4146089"/>
                <a:ext cx="8890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2"/>
                    </a:solidFill>
                  </a:rPr>
                  <a:t>SEALAB</a:t>
                </a:r>
                <a:endParaRPr lang="de-DE" dirty="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B37B8C77-66FC-977D-F1A7-F42963424D11}"/>
                </a:ext>
              </a:extLst>
            </p:cNvPr>
            <p:cNvSpPr txBox="1"/>
            <p:nvPr/>
          </p:nvSpPr>
          <p:spPr>
            <a:xfrm rot="204116">
              <a:off x="811237" y="3574584"/>
              <a:ext cx="13141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RightFacing"/>
                <a:lightRig rig="threePt" dir="t"/>
              </a:scene3d>
            </a:bodyPr>
            <a:lstStyle/>
            <a:p>
              <a:r>
                <a:rPr lang="en-US" sz="2800" dirty="0"/>
                <a:t>BESSY II</a:t>
              </a:r>
              <a:endParaRPr lang="de-DE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71290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F74A62-AE8C-FD50-D856-478D3E01A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105713"/>
            <a:ext cx="11036300" cy="590971"/>
          </a:xfrm>
        </p:spPr>
        <p:txBody>
          <a:bodyPr/>
          <a:lstStyle/>
          <a:p>
            <a:r>
              <a:rPr lang="en-US" dirty="0" err="1"/>
              <a:t>bERLinPro</a:t>
            </a:r>
            <a:r>
              <a:rPr lang="en-US" dirty="0"/>
              <a:t>: A quick orientation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89D799A-F54D-F32B-1D78-56DDEC5881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EA07FF3-8F70-CBC1-9768-178C50727E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4" t="20602" r="13899" b="16006"/>
          <a:stretch/>
        </p:blipFill>
        <p:spPr bwMode="auto">
          <a:xfrm>
            <a:off x="45720" y="3082342"/>
            <a:ext cx="7167219" cy="3584421"/>
          </a:xfrm>
          <a:prstGeom prst="rect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6AC4D605-A0FE-11B6-C595-687194C9CC3B}"/>
              </a:ext>
            </a:extLst>
          </p:cNvPr>
          <p:cNvGrpSpPr>
            <a:grpSpLocks noChangeAspect="1"/>
          </p:cNvGrpSpPr>
          <p:nvPr/>
        </p:nvGrpSpPr>
        <p:grpSpPr>
          <a:xfrm>
            <a:off x="1480833" y="766442"/>
            <a:ext cx="9550403" cy="2126374"/>
            <a:chOff x="14392325" y="30440527"/>
            <a:chExt cx="13751073" cy="3061643"/>
          </a:xfrm>
        </p:grpSpPr>
        <p:pic>
          <p:nvPicPr>
            <p:cNvPr id="7" name="Grafik 3">
              <a:extLst>
                <a:ext uri="{FF2B5EF4-FFF2-40B4-BE49-F238E27FC236}">
                  <a16:creationId xmlns:a16="http://schemas.microsoft.com/office/drawing/2014/main" id="{2443B54B-BEE8-8ED1-473D-40DADF7DD0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14" b="65624"/>
            <a:stretch/>
          </p:blipFill>
          <p:spPr>
            <a:xfrm>
              <a:off x="14392325" y="30440527"/>
              <a:ext cx="13751073" cy="2995469"/>
            </a:xfrm>
            <a:prstGeom prst="rect">
              <a:avLst/>
            </a:prstGeom>
          </p:spPr>
        </p:pic>
        <p:sp>
          <p:nvSpPr>
            <p:cNvPr id="8" name="Freihandform 33">
              <a:extLst>
                <a:ext uri="{FF2B5EF4-FFF2-40B4-BE49-F238E27FC236}">
                  <a16:creationId xmlns:a16="http://schemas.microsoft.com/office/drawing/2014/main" id="{B94B5935-8E96-62BB-F448-8DB56476BCC3}"/>
                </a:ext>
              </a:extLst>
            </p:cNvPr>
            <p:cNvSpPr/>
            <p:nvPr/>
          </p:nvSpPr>
          <p:spPr>
            <a:xfrm>
              <a:off x="20785616" y="31523544"/>
              <a:ext cx="7344229" cy="1306286"/>
            </a:xfrm>
            <a:custGeom>
              <a:avLst/>
              <a:gdLst>
                <a:gd name="connsiteX0" fmla="*/ 0 w 7344229"/>
                <a:gd name="connsiteY0" fmla="*/ 1074057 h 1306286"/>
                <a:gd name="connsiteX1" fmla="*/ 1074057 w 7344229"/>
                <a:gd name="connsiteY1" fmla="*/ 0 h 1306286"/>
                <a:gd name="connsiteX2" fmla="*/ 3236686 w 7344229"/>
                <a:gd name="connsiteY2" fmla="*/ 0 h 1306286"/>
                <a:gd name="connsiteX3" fmla="*/ 3744686 w 7344229"/>
                <a:gd name="connsiteY3" fmla="*/ 0 h 1306286"/>
                <a:gd name="connsiteX4" fmla="*/ 4136571 w 7344229"/>
                <a:gd name="connsiteY4" fmla="*/ 362857 h 1306286"/>
                <a:gd name="connsiteX5" fmla="*/ 6371771 w 7344229"/>
                <a:gd name="connsiteY5" fmla="*/ 406400 h 1306286"/>
                <a:gd name="connsiteX6" fmla="*/ 7126514 w 7344229"/>
                <a:gd name="connsiteY6" fmla="*/ 1074057 h 1306286"/>
                <a:gd name="connsiteX7" fmla="*/ 7344229 w 7344229"/>
                <a:gd name="connsiteY7" fmla="*/ 1074057 h 1306286"/>
                <a:gd name="connsiteX8" fmla="*/ 7344229 w 7344229"/>
                <a:gd name="connsiteY8" fmla="*/ 1306286 h 1306286"/>
                <a:gd name="connsiteX9" fmla="*/ 6096000 w 7344229"/>
                <a:gd name="connsiteY9" fmla="*/ 1306286 h 1306286"/>
                <a:gd name="connsiteX10" fmla="*/ 6066971 w 7344229"/>
                <a:gd name="connsiteY10" fmla="*/ 1074057 h 1306286"/>
                <a:gd name="connsiteX11" fmla="*/ 2873829 w 7344229"/>
                <a:gd name="connsiteY11" fmla="*/ 1088571 h 1306286"/>
                <a:gd name="connsiteX12" fmla="*/ 2859314 w 7344229"/>
                <a:gd name="connsiteY12" fmla="*/ 682171 h 1306286"/>
                <a:gd name="connsiteX13" fmla="*/ 1378857 w 7344229"/>
                <a:gd name="connsiteY13" fmla="*/ 682171 h 1306286"/>
                <a:gd name="connsiteX14" fmla="*/ 1364343 w 7344229"/>
                <a:gd name="connsiteY14" fmla="*/ 1074057 h 1306286"/>
                <a:gd name="connsiteX15" fmla="*/ 0 w 7344229"/>
                <a:gd name="connsiteY15" fmla="*/ 1074057 h 1306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344229" h="1306286">
                  <a:moveTo>
                    <a:pt x="0" y="1074057"/>
                  </a:moveTo>
                  <a:lnTo>
                    <a:pt x="1074057" y="0"/>
                  </a:lnTo>
                  <a:lnTo>
                    <a:pt x="3236686" y="0"/>
                  </a:lnTo>
                  <a:lnTo>
                    <a:pt x="3744686" y="0"/>
                  </a:lnTo>
                  <a:lnTo>
                    <a:pt x="4136571" y="362857"/>
                  </a:lnTo>
                  <a:lnTo>
                    <a:pt x="6371771" y="406400"/>
                  </a:lnTo>
                  <a:lnTo>
                    <a:pt x="7126514" y="1074057"/>
                  </a:lnTo>
                  <a:lnTo>
                    <a:pt x="7344229" y="1074057"/>
                  </a:lnTo>
                  <a:lnTo>
                    <a:pt x="7344229" y="1306286"/>
                  </a:lnTo>
                  <a:lnTo>
                    <a:pt x="6096000" y="1306286"/>
                  </a:lnTo>
                  <a:lnTo>
                    <a:pt x="6066971" y="1074057"/>
                  </a:lnTo>
                  <a:lnTo>
                    <a:pt x="2873829" y="1088571"/>
                  </a:lnTo>
                  <a:lnTo>
                    <a:pt x="2859314" y="682171"/>
                  </a:lnTo>
                  <a:lnTo>
                    <a:pt x="1378857" y="682171"/>
                  </a:lnTo>
                  <a:lnTo>
                    <a:pt x="1364343" y="1074057"/>
                  </a:lnTo>
                  <a:lnTo>
                    <a:pt x="0" y="1074057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de-DE" sz="240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9" name="Freihandform 146">
              <a:extLst>
                <a:ext uri="{FF2B5EF4-FFF2-40B4-BE49-F238E27FC236}">
                  <a16:creationId xmlns:a16="http://schemas.microsoft.com/office/drawing/2014/main" id="{F0F7E6A6-029D-545A-43AC-48055D2A7290}"/>
                </a:ext>
              </a:extLst>
            </p:cNvPr>
            <p:cNvSpPr/>
            <p:nvPr/>
          </p:nvSpPr>
          <p:spPr>
            <a:xfrm>
              <a:off x="14755116" y="30551314"/>
              <a:ext cx="6073362" cy="2014536"/>
            </a:xfrm>
            <a:custGeom>
              <a:avLst/>
              <a:gdLst>
                <a:gd name="connsiteX0" fmla="*/ 0 w 6000750"/>
                <a:gd name="connsiteY0" fmla="*/ 2014537 h 2014537"/>
                <a:gd name="connsiteX1" fmla="*/ 23812 w 6000750"/>
                <a:gd name="connsiteY1" fmla="*/ 0 h 2014537"/>
                <a:gd name="connsiteX2" fmla="*/ 6000750 w 6000750"/>
                <a:gd name="connsiteY2" fmla="*/ 0 h 2014537"/>
                <a:gd name="connsiteX3" fmla="*/ 5991225 w 6000750"/>
                <a:gd name="connsiteY3" fmla="*/ 1995487 h 2014537"/>
                <a:gd name="connsiteX4" fmla="*/ 0 w 6000750"/>
                <a:gd name="connsiteY4" fmla="*/ 2014537 h 2014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0750" h="2014537">
                  <a:moveTo>
                    <a:pt x="0" y="2014537"/>
                  </a:moveTo>
                  <a:lnTo>
                    <a:pt x="23812" y="0"/>
                  </a:lnTo>
                  <a:lnTo>
                    <a:pt x="6000750" y="0"/>
                  </a:lnTo>
                  <a:lnTo>
                    <a:pt x="5991225" y="1995487"/>
                  </a:lnTo>
                  <a:lnTo>
                    <a:pt x="0" y="2014537"/>
                  </a:lnTo>
                  <a:close/>
                </a:path>
              </a:pathLst>
            </a:custGeom>
            <a:solidFill>
              <a:srgbClr val="90BFDC"/>
            </a:solidFill>
            <a:ln>
              <a:solidFill>
                <a:srgbClr val="0052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de-DE" sz="240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0D39AFA1-2ECC-C31F-C245-AD168B40B162}"/>
                </a:ext>
              </a:extLst>
            </p:cNvPr>
            <p:cNvGrpSpPr/>
            <p:nvPr/>
          </p:nvGrpSpPr>
          <p:grpSpPr>
            <a:xfrm>
              <a:off x="14413845" y="32076687"/>
              <a:ext cx="203934" cy="430088"/>
              <a:chOff x="16702069" y="35060062"/>
              <a:chExt cx="203934" cy="430088"/>
            </a:xfrm>
          </p:grpSpPr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A81E54DA-310D-CBB0-F8D8-362D9138FC35}"/>
                  </a:ext>
                </a:extLst>
              </p:cNvPr>
              <p:cNvSpPr/>
              <p:nvPr/>
            </p:nvSpPr>
            <p:spPr>
              <a:xfrm>
                <a:off x="16705106" y="35060062"/>
                <a:ext cx="189523" cy="16610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cxnSp>
            <p:nvCxnSpPr>
              <p:cNvPr id="17" name="Gerader Verbinder 16">
                <a:extLst>
                  <a:ext uri="{FF2B5EF4-FFF2-40B4-BE49-F238E27FC236}">
                    <a16:creationId xmlns:a16="http://schemas.microsoft.com/office/drawing/2014/main" id="{E9A55346-77A6-8C22-8B23-2E151D649DCB}"/>
                  </a:ext>
                </a:extLst>
              </p:cNvPr>
              <p:cNvCxnSpPr>
                <a:stCxn id="16" idx="4"/>
              </p:cNvCxnSpPr>
              <p:nvPr/>
            </p:nvCxnSpPr>
            <p:spPr>
              <a:xfrm>
                <a:off x="16799868" y="35226171"/>
                <a:ext cx="2232" cy="106817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17">
                <a:extLst>
                  <a:ext uri="{FF2B5EF4-FFF2-40B4-BE49-F238E27FC236}">
                    <a16:creationId xmlns:a16="http://schemas.microsoft.com/office/drawing/2014/main" id="{3B544399-684E-635F-F1A2-64E35E8417C7}"/>
                  </a:ext>
                </a:extLst>
              </p:cNvPr>
              <p:cNvCxnSpPr/>
              <p:nvPr/>
            </p:nvCxnSpPr>
            <p:spPr>
              <a:xfrm flipH="1">
                <a:off x="16705106" y="35332988"/>
                <a:ext cx="96994" cy="15716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18">
                <a:extLst>
                  <a:ext uri="{FF2B5EF4-FFF2-40B4-BE49-F238E27FC236}">
                    <a16:creationId xmlns:a16="http://schemas.microsoft.com/office/drawing/2014/main" id="{C070243F-D35F-B978-F6F4-79EC26FE9CED}"/>
                  </a:ext>
                </a:extLst>
              </p:cNvPr>
              <p:cNvCxnSpPr/>
              <p:nvPr/>
            </p:nvCxnSpPr>
            <p:spPr>
              <a:xfrm>
                <a:off x="16809009" y="35330083"/>
                <a:ext cx="96994" cy="15716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Gerader Verbinder 19">
                <a:extLst>
                  <a:ext uri="{FF2B5EF4-FFF2-40B4-BE49-F238E27FC236}">
                    <a16:creationId xmlns:a16="http://schemas.microsoft.com/office/drawing/2014/main" id="{4F0C2BD9-55E8-92DD-F7CA-94188E89116C}"/>
                  </a:ext>
                </a:extLst>
              </p:cNvPr>
              <p:cNvCxnSpPr/>
              <p:nvPr/>
            </p:nvCxnSpPr>
            <p:spPr>
              <a:xfrm>
                <a:off x="16702069" y="35283208"/>
                <a:ext cx="90890" cy="2905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Gerader Verbinder 20">
                <a:extLst>
                  <a:ext uri="{FF2B5EF4-FFF2-40B4-BE49-F238E27FC236}">
                    <a16:creationId xmlns:a16="http://schemas.microsoft.com/office/drawing/2014/main" id="{87B9B655-2C21-8CA7-D0E5-9C6C0AA751B7}"/>
                  </a:ext>
                </a:extLst>
              </p:cNvPr>
              <p:cNvCxnSpPr/>
              <p:nvPr/>
            </p:nvCxnSpPr>
            <p:spPr>
              <a:xfrm>
                <a:off x="16815113" y="35283208"/>
                <a:ext cx="90890" cy="2905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Freihandform 150">
              <a:extLst>
                <a:ext uri="{FF2B5EF4-FFF2-40B4-BE49-F238E27FC236}">
                  <a16:creationId xmlns:a16="http://schemas.microsoft.com/office/drawing/2014/main" id="{6BDF8014-0B5D-894F-90D3-98C5231038C9}"/>
                </a:ext>
              </a:extLst>
            </p:cNvPr>
            <p:cNvSpPr/>
            <p:nvPr/>
          </p:nvSpPr>
          <p:spPr>
            <a:xfrm>
              <a:off x="18361730" y="32234744"/>
              <a:ext cx="8519886" cy="1219200"/>
            </a:xfrm>
            <a:custGeom>
              <a:avLst/>
              <a:gdLst>
                <a:gd name="connsiteX0" fmla="*/ 0 w 8519886"/>
                <a:gd name="connsiteY0" fmla="*/ 333828 h 1219200"/>
                <a:gd name="connsiteX1" fmla="*/ 0 w 8519886"/>
                <a:gd name="connsiteY1" fmla="*/ 1219200 h 1219200"/>
                <a:gd name="connsiteX2" fmla="*/ 8519886 w 8519886"/>
                <a:gd name="connsiteY2" fmla="*/ 1175657 h 1219200"/>
                <a:gd name="connsiteX3" fmla="*/ 8490857 w 8519886"/>
                <a:gd name="connsiteY3" fmla="*/ 377371 h 1219200"/>
                <a:gd name="connsiteX4" fmla="*/ 5283200 w 8519886"/>
                <a:gd name="connsiteY4" fmla="*/ 391886 h 1219200"/>
                <a:gd name="connsiteX5" fmla="*/ 5283200 w 8519886"/>
                <a:gd name="connsiteY5" fmla="*/ 0 h 1219200"/>
                <a:gd name="connsiteX6" fmla="*/ 3802743 w 8519886"/>
                <a:gd name="connsiteY6" fmla="*/ 0 h 1219200"/>
                <a:gd name="connsiteX7" fmla="*/ 3802743 w 8519886"/>
                <a:gd name="connsiteY7" fmla="*/ 377371 h 1219200"/>
                <a:gd name="connsiteX8" fmla="*/ 0 w 8519886"/>
                <a:gd name="connsiteY8" fmla="*/ 333828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19886" h="1219200">
                  <a:moveTo>
                    <a:pt x="0" y="333828"/>
                  </a:moveTo>
                  <a:lnTo>
                    <a:pt x="0" y="1219200"/>
                  </a:lnTo>
                  <a:lnTo>
                    <a:pt x="8519886" y="1175657"/>
                  </a:lnTo>
                  <a:lnTo>
                    <a:pt x="8490857" y="377371"/>
                  </a:lnTo>
                  <a:lnTo>
                    <a:pt x="5283200" y="391886"/>
                  </a:lnTo>
                  <a:lnTo>
                    <a:pt x="5283200" y="0"/>
                  </a:lnTo>
                  <a:lnTo>
                    <a:pt x="3802743" y="0"/>
                  </a:lnTo>
                  <a:lnTo>
                    <a:pt x="3802743" y="377371"/>
                  </a:lnTo>
                  <a:lnTo>
                    <a:pt x="0" y="333828"/>
                  </a:lnTo>
                  <a:close/>
                </a:path>
              </a:pathLst>
            </a:custGeom>
            <a:solidFill>
              <a:srgbClr val="019CD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de-DE" sz="24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287E4EEE-0904-28B1-D7A6-9E169779F1D6}"/>
                </a:ext>
              </a:extLst>
            </p:cNvPr>
            <p:cNvSpPr txBox="1"/>
            <p:nvPr/>
          </p:nvSpPr>
          <p:spPr>
            <a:xfrm>
              <a:off x="15419596" y="30913676"/>
              <a:ext cx="2883242" cy="664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2400" dirty="0">
                  <a:solidFill>
                    <a:srgbClr val="000000"/>
                  </a:solidFill>
                  <a:latin typeface="Source Sans Pro" panose="020B0503030403020204"/>
                  <a:cs typeface="Arial" charset="0"/>
                </a:rPr>
                <a:t>Technical Hall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FEBA7258-6CE9-D944-CCC7-4CF4DEE8808B}"/>
                </a:ext>
              </a:extLst>
            </p:cNvPr>
            <p:cNvSpPr txBox="1"/>
            <p:nvPr/>
          </p:nvSpPr>
          <p:spPr>
            <a:xfrm>
              <a:off x="18424885" y="32837445"/>
              <a:ext cx="2133121" cy="664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2400" dirty="0">
                  <a:solidFill>
                    <a:srgbClr val="000000"/>
                  </a:solidFill>
                  <a:latin typeface="Source Sans Pro" panose="020B0503030403020204"/>
                  <a:cs typeface="Arial" charset="0"/>
                </a:rPr>
                <a:t>Basement</a:t>
              </a: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4A7F5C98-C212-17DC-0EBD-B932A327B9E5}"/>
                </a:ext>
              </a:extLst>
            </p:cNvPr>
            <p:cNvSpPr txBox="1"/>
            <p:nvPr/>
          </p:nvSpPr>
          <p:spPr>
            <a:xfrm>
              <a:off x="23644949" y="32735929"/>
              <a:ext cx="3213297" cy="664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2400" dirty="0" err="1">
                  <a:solidFill>
                    <a:srgbClr val="000000"/>
                  </a:solidFill>
                  <a:latin typeface="Source Sans Pro" panose="020B0503030403020204"/>
                  <a:cs typeface="Arial" charset="0"/>
                </a:rPr>
                <a:t>Accelerator</a:t>
              </a:r>
              <a:r>
                <a:rPr lang="de-DE" sz="2400" dirty="0">
                  <a:solidFill>
                    <a:srgbClr val="000000"/>
                  </a:solidFill>
                  <a:latin typeface="Source Sans Pro" panose="020B0503030403020204"/>
                  <a:cs typeface="Arial" charset="0"/>
                </a:rPr>
                <a:t> Hall</a:t>
              </a: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76B2E131-1E26-AED0-28D5-880B9A2AA6C7}"/>
                </a:ext>
              </a:extLst>
            </p:cNvPr>
            <p:cNvSpPr txBox="1"/>
            <p:nvPr/>
          </p:nvSpPr>
          <p:spPr>
            <a:xfrm>
              <a:off x="20869687" y="30807533"/>
              <a:ext cx="5216704" cy="664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2400" dirty="0">
                  <a:solidFill>
                    <a:srgbClr val="005487"/>
                  </a:solidFill>
                  <a:latin typeface="Source Sans Pro" panose="020B0503030403020204"/>
                  <a:cs typeface="Arial" charset="0"/>
                </a:rPr>
                <a:t>Radiation </a:t>
              </a:r>
              <a:r>
                <a:rPr lang="de-DE" sz="2400" dirty="0" err="1">
                  <a:solidFill>
                    <a:srgbClr val="005487"/>
                  </a:solidFill>
                  <a:latin typeface="Source Sans Pro" panose="020B0503030403020204"/>
                  <a:cs typeface="Arial" charset="0"/>
                </a:rPr>
                <a:t>protection</a:t>
              </a:r>
              <a:r>
                <a:rPr lang="de-DE" sz="2400" dirty="0">
                  <a:solidFill>
                    <a:srgbClr val="005487"/>
                  </a:solidFill>
                  <a:latin typeface="Source Sans Pro" panose="020B0503030403020204"/>
                  <a:cs typeface="Arial" charset="0"/>
                </a:rPr>
                <a:t> </a:t>
              </a:r>
              <a:r>
                <a:rPr lang="de-DE" sz="2400" dirty="0" err="1">
                  <a:solidFill>
                    <a:srgbClr val="005487"/>
                  </a:solidFill>
                  <a:latin typeface="Source Sans Pro" panose="020B0503030403020204"/>
                  <a:cs typeface="Arial" charset="0"/>
                </a:rPr>
                <a:t>cover</a:t>
              </a:r>
              <a:endParaRPr lang="de-DE" sz="2400" dirty="0">
                <a:solidFill>
                  <a:srgbClr val="005487"/>
                </a:solidFill>
                <a:latin typeface="Source Sans Pro" panose="020B0503030403020204"/>
                <a:cs typeface="Arial" charset="0"/>
              </a:endParaRPr>
            </a:p>
          </p:txBody>
        </p:sp>
      </p:grpSp>
      <p:sp>
        <p:nvSpPr>
          <p:cNvPr id="22" name="Rechteck 21">
            <a:extLst>
              <a:ext uri="{FF2B5EF4-FFF2-40B4-BE49-F238E27FC236}">
                <a16:creationId xmlns:a16="http://schemas.microsoft.com/office/drawing/2014/main" id="{C2997D7E-589B-35D8-0523-FDC27FB42CBB}"/>
              </a:ext>
            </a:extLst>
          </p:cNvPr>
          <p:cNvSpPr>
            <a:spLocks noChangeAspect="1"/>
          </p:cNvSpPr>
          <p:nvPr/>
        </p:nvSpPr>
        <p:spPr>
          <a:xfrm>
            <a:off x="7687765" y="2012558"/>
            <a:ext cx="206567" cy="8152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48260545-D48A-EC98-A2C9-03EB81BCAD6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6151" y="3060300"/>
            <a:ext cx="4565771" cy="1067216"/>
          </a:xfrm>
          <a:prstGeom prst="rect">
            <a:avLst/>
          </a:prstGeom>
        </p:spPr>
      </p:pic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84CFEA43-B4B1-DDF8-CA88-86D4C0008F72}"/>
              </a:ext>
            </a:extLst>
          </p:cNvPr>
          <p:cNvCxnSpPr/>
          <p:nvPr/>
        </p:nvCxnSpPr>
        <p:spPr bwMode="auto">
          <a:xfrm flipH="1">
            <a:off x="1925320" y="2360646"/>
            <a:ext cx="1055811" cy="2627914"/>
          </a:xfrm>
          <a:prstGeom prst="straightConnector1">
            <a:avLst/>
          </a:prstGeom>
          <a:noFill/>
          <a:ln w="4762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25" name="Grafik 24">
            <a:extLst>
              <a:ext uri="{FF2B5EF4-FFF2-40B4-BE49-F238E27FC236}">
                <a16:creationId xmlns:a16="http://schemas.microsoft.com/office/drawing/2014/main" id="{AFF88C6A-55C3-B64F-303D-E6D2BE1638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0168" y="5859439"/>
            <a:ext cx="1136883" cy="849671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6F492DF2-0B7A-54AE-22B3-20FE77BDC1BA}"/>
              </a:ext>
            </a:extLst>
          </p:cNvPr>
          <p:cNvSpPr txBox="1"/>
          <p:nvPr/>
        </p:nvSpPr>
        <p:spPr>
          <a:xfrm>
            <a:off x="7212939" y="4208250"/>
            <a:ext cx="4530407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indent="-380990" defTabSz="121917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bERLinPro</a:t>
            </a:r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 is located in a </a:t>
            </a:r>
            <a:b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subterraneous radiation protection</a:t>
            </a:r>
            <a:b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shelter prepared for maximum</a:t>
            </a:r>
            <a:b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 beam loss (30 kW in theory)</a:t>
            </a:r>
          </a:p>
          <a:p>
            <a:pPr marL="380990" indent="-380990" defTabSz="121917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All technical infrastructure, besides</a:t>
            </a:r>
            <a:b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the klystron and some cryogenic</a:t>
            </a:r>
            <a:b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installations are above ground in a</a:t>
            </a:r>
            <a:b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technical hall</a:t>
            </a:r>
          </a:p>
          <a:p>
            <a:pPr marL="380990" indent="-380990" defTabSz="121917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de-DE" sz="24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AFD18C6C-4B67-3EAE-33B4-224E1106516C}"/>
              </a:ext>
            </a:extLst>
          </p:cNvPr>
          <p:cNvSpPr txBox="1"/>
          <p:nvPr/>
        </p:nvSpPr>
        <p:spPr>
          <a:xfrm>
            <a:off x="698910" y="5773577"/>
            <a:ext cx="1595309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2133" b="1" dirty="0" err="1">
                <a:solidFill>
                  <a:srgbClr val="00589C"/>
                </a:solidFill>
                <a:latin typeface="Arial" charset="0"/>
                <a:cs typeface="Arial" charset="0"/>
              </a:rPr>
              <a:t>bERLinPro</a:t>
            </a:r>
            <a:endParaRPr lang="de-DE" sz="2133" b="1" dirty="0">
              <a:solidFill>
                <a:srgbClr val="00589C"/>
              </a:solidFill>
              <a:latin typeface="Arial" charset="0"/>
              <a:cs typeface="Arial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5987AC8C-371F-607D-5096-EFDEFD18731C}"/>
              </a:ext>
            </a:extLst>
          </p:cNvPr>
          <p:cNvSpPr txBox="1"/>
          <p:nvPr/>
        </p:nvSpPr>
        <p:spPr>
          <a:xfrm>
            <a:off x="2846490" y="5308959"/>
            <a:ext cx="16062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>
                <a:solidFill>
                  <a:srgbClr val="000000"/>
                </a:solidFill>
                <a:latin typeface="Arial" charset="0"/>
                <a:cs typeface="Arial" charset="0"/>
              </a:rPr>
              <a:t>HoBiCaT</a:t>
            </a:r>
            <a:r>
              <a:rPr lang="en-US" sz="1600" dirty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Arial" charset="0"/>
                <a:cs typeface="Arial" charset="0"/>
              </a:rPr>
              <a:t>sVTS</a:t>
            </a:r>
            <a:endParaRPr lang="de-DE" sz="16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1D5B3BF7-E4B7-4794-E4FF-08067B882FF9}"/>
              </a:ext>
            </a:extLst>
          </p:cNvPr>
          <p:cNvSpPr txBox="1"/>
          <p:nvPr/>
        </p:nvSpPr>
        <p:spPr>
          <a:xfrm>
            <a:off x="4085254" y="5788912"/>
            <a:ext cx="1607171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2133" dirty="0" err="1">
                <a:solidFill>
                  <a:srgbClr val="BCD233"/>
                </a:solidFill>
                <a:latin typeface="Arial" charset="0"/>
                <a:cs typeface="Arial" charset="0"/>
              </a:rPr>
              <a:t>LVTs,mVTS</a:t>
            </a:r>
            <a:endParaRPr lang="de-DE" sz="2133" dirty="0">
              <a:solidFill>
                <a:srgbClr val="BCD233"/>
              </a:solidFill>
              <a:latin typeface="Arial" charset="0"/>
              <a:cs typeface="Arial" charset="0"/>
            </a:endParaRPr>
          </a:p>
        </p:txBody>
      </p: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39D1A463-24E4-17D4-B16A-503AA74345DA}"/>
              </a:ext>
            </a:extLst>
          </p:cNvPr>
          <p:cNvCxnSpPr/>
          <p:nvPr/>
        </p:nvCxnSpPr>
        <p:spPr bwMode="auto">
          <a:xfrm flipH="1">
            <a:off x="2051242" y="2923801"/>
            <a:ext cx="5394048" cy="2969667"/>
          </a:xfrm>
          <a:prstGeom prst="straightConnector1">
            <a:avLst/>
          </a:prstGeom>
          <a:noFill/>
          <a:ln w="4762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3" name="Textfeld 32">
            <a:extLst>
              <a:ext uri="{FF2B5EF4-FFF2-40B4-BE49-F238E27FC236}">
                <a16:creationId xmlns:a16="http://schemas.microsoft.com/office/drawing/2014/main" id="{0B8A6065-7B69-6855-A744-0D5366426C16}"/>
              </a:ext>
            </a:extLst>
          </p:cNvPr>
          <p:cNvSpPr txBox="1"/>
          <p:nvPr/>
        </p:nvSpPr>
        <p:spPr>
          <a:xfrm rot="19867283">
            <a:off x="6444606" y="2270610"/>
            <a:ext cx="1356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0000"/>
                </a:solidFill>
                <a:latin typeface="Source Sans Pro" panose="020B0503030403020204"/>
                <a:cs typeface="Arial" charset="0"/>
              </a:rPr>
              <a:t>Klystron </a:t>
            </a:r>
            <a:r>
              <a:rPr lang="de-DE" sz="1400" dirty="0" err="1">
                <a:solidFill>
                  <a:srgbClr val="000000"/>
                </a:solidFill>
                <a:latin typeface="Source Sans Pro" panose="020B0503030403020204"/>
                <a:cs typeface="Arial" charset="0"/>
              </a:rPr>
              <a:t>gallery</a:t>
            </a:r>
            <a:endParaRPr lang="de-DE" sz="1400" dirty="0">
              <a:solidFill>
                <a:srgbClr val="000000"/>
              </a:solidFill>
              <a:latin typeface="Source Sans Pro" panose="020B0503030403020204"/>
              <a:cs typeface="Arial" charset="0"/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66C48461-9FA0-C07F-B899-21B3584DB8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0065" y="64180"/>
            <a:ext cx="2265149" cy="1698861"/>
          </a:xfrm>
          <a:prstGeom prst="rect">
            <a:avLst/>
          </a:prstGeom>
        </p:spPr>
      </p:pic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0AB2DD74-A488-A5AA-E076-166F67CF2AF4}"/>
              </a:ext>
            </a:extLst>
          </p:cNvPr>
          <p:cNvCxnSpPr>
            <a:stCxn id="22" idx="3"/>
          </p:cNvCxnSpPr>
          <p:nvPr/>
        </p:nvCxnSpPr>
        <p:spPr bwMode="auto">
          <a:xfrm flipV="1">
            <a:off x="7894332" y="1539936"/>
            <a:ext cx="1809505" cy="880230"/>
          </a:xfrm>
          <a:prstGeom prst="straightConnector1">
            <a:avLst/>
          </a:prstGeom>
          <a:noFill/>
          <a:ln w="4762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9" name="Textfeld 38">
            <a:extLst>
              <a:ext uri="{FF2B5EF4-FFF2-40B4-BE49-F238E27FC236}">
                <a16:creationId xmlns:a16="http://schemas.microsoft.com/office/drawing/2014/main" id="{022EFCB8-A2C9-CDB9-F894-18924DDB8F9A}"/>
              </a:ext>
            </a:extLst>
          </p:cNvPr>
          <p:cNvSpPr txBox="1"/>
          <p:nvPr/>
        </p:nvSpPr>
        <p:spPr>
          <a:xfrm rot="16200000">
            <a:off x="10968078" y="725460"/>
            <a:ext cx="49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60t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064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77850" y="-51035"/>
            <a:ext cx="11036300" cy="1286514"/>
          </a:xfrm>
        </p:spPr>
        <p:txBody>
          <a:bodyPr>
            <a:normAutofit/>
          </a:bodyPr>
          <a:lstStyle/>
          <a:p>
            <a:r>
              <a:rPr lang="en-US" dirty="0"/>
              <a:t>Beam optics studies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4830406-648B-48BF-957E-F922FE5B78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Achievements</a:t>
            </a:r>
            <a:endParaRPr lang="de-DE" dirty="0"/>
          </a:p>
          <a:p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15" t="26595" b="27525"/>
          <a:stretch/>
        </p:blipFill>
        <p:spPr>
          <a:xfrm>
            <a:off x="24714" y="895707"/>
            <a:ext cx="7080548" cy="2802000"/>
          </a:xfrm>
          <a:prstGeom prst="rect">
            <a:avLst/>
          </a:prstGeom>
        </p:spPr>
      </p:pic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0108258"/>
              </p:ext>
            </p:extLst>
          </p:nvPr>
        </p:nvGraphicFramePr>
        <p:xfrm>
          <a:off x="5164819" y="3458687"/>
          <a:ext cx="2395644" cy="1371600"/>
        </p:xfrm>
        <a:graphic>
          <a:graphicData uri="http://schemas.openxmlformats.org/drawingml/2006/table">
            <a:tbl>
              <a:tblPr firstRow="1" bandRow="1"/>
              <a:tblGrid>
                <a:gridCol w="1443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1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32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de-DE" sz="1200" b="1" dirty="0"/>
                        <a:t>Parameters </a:t>
                      </a:r>
                      <a:r>
                        <a:rPr lang="de-DE" sz="1200" b="1" dirty="0" err="1"/>
                        <a:t>at</a:t>
                      </a:r>
                      <a:r>
                        <a:rPr lang="de-DE" sz="1200" b="1" dirty="0"/>
                        <a:t> LINAC </a:t>
                      </a:r>
                      <a:r>
                        <a:rPr lang="de-DE" sz="1200" b="1" dirty="0" err="1"/>
                        <a:t>exit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/>
                        <a:t>Energy / MeV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/>
                        <a:t>50.1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/>
                        <a:t>Bunch length / </a:t>
                      </a:r>
                      <a:r>
                        <a:rPr lang="en-US" sz="1200" dirty="0" err="1"/>
                        <a:t>ps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/>
                        <a:t> 4.65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/>
                        <a:t>Emittance </a:t>
                      </a:r>
                      <a:r>
                        <a:rPr lang="en-US" sz="1200" dirty="0" err="1"/>
                        <a:t>x,y</a:t>
                      </a:r>
                      <a:r>
                        <a:rPr lang="en-US" sz="1200" dirty="0"/>
                        <a:t> / µm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0.58/0.41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/>
                        <a:t>Energy spread / </a:t>
                      </a:r>
                      <a:r>
                        <a:rPr lang="en-US" sz="1200" dirty="0" err="1"/>
                        <a:t>keV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/>
                        <a:t>254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973" y="3838290"/>
            <a:ext cx="4608512" cy="2000961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8048322" y="830109"/>
            <a:ext cx="4176336" cy="6309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indent="-38099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Injector and </a:t>
            </a:r>
            <a:r>
              <a:rPr lang="en-US" sz="2000" dirty="0" err="1"/>
              <a:t>recirculator</a:t>
            </a:r>
            <a:br>
              <a:rPr lang="en-US" sz="2000" dirty="0"/>
            </a:br>
            <a:r>
              <a:rPr lang="en-US" sz="2000" dirty="0"/>
              <a:t>optics design, magnet</a:t>
            </a:r>
            <a:br>
              <a:rPr lang="en-US" sz="2000" dirty="0"/>
            </a:br>
            <a:r>
              <a:rPr lang="en-US" sz="2000" dirty="0"/>
              <a:t>layout, collimators</a:t>
            </a:r>
          </a:p>
          <a:p>
            <a:pPr marL="380990" indent="-38099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Start to end simulations (Astra+</a:t>
            </a:r>
            <a:br>
              <a:rPr lang="en-US" sz="2000" dirty="0"/>
            </a:br>
            <a:r>
              <a:rPr lang="en-US" sz="2000" dirty="0"/>
              <a:t>Elegant), full 3D studies (OPAL),</a:t>
            </a:r>
            <a:br>
              <a:rPr lang="en-US" sz="2000" dirty="0"/>
            </a:br>
            <a:r>
              <a:rPr lang="en-US" sz="2000" dirty="0"/>
              <a:t>genetic optimization algorithms</a:t>
            </a:r>
            <a:br>
              <a:rPr lang="en-US" sz="2000" dirty="0"/>
            </a:br>
            <a:r>
              <a:rPr lang="en-US" sz="2000" dirty="0"/>
              <a:t>(MOGA), first look into ML</a:t>
            </a:r>
          </a:p>
          <a:p>
            <a:pPr marL="380990" indent="-38099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Wanted vs. unwanted</a:t>
            </a:r>
            <a:br>
              <a:rPr lang="en-US" sz="2000" dirty="0"/>
            </a:br>
            <a:r>
              <a:rPr lang="en-US" sz="2000" dirty="0"/>
              <a:t>beam studies, dark</a:t>
            </a:r>
            <a:br>
              <a:rPr lang="en-US" sz="2000" dirty="0"/>
            </a:br>
            <a:r>
              <a:rPr lang="en-US" sz="2000" dirty="0"/>
              <a:t>current, halo formation,</a:t>
            </a:r>
          </a:p>
          <a:p>
            <a:pPr marL="380990" indent="-38099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Beam break-up studies</a:t>
            </a:r>
            <a:br>
              <a:rPr lang="en-US" sz="2000" dirty="0"/>
            </a:br>
            <a:r>
              <a:rPr lang="en-US" sz="2000" dirty="0"/>
              <a:t>and countermeasures, wake</a:t>
            </a:r>
            <a:br>
              <a:rPr lang="en-US" sz="2000" dirty="0"/>
            </a:br>
            <a:r>
              <a:rPr lang="en-US" sz="2000" dirty="0"/>
              <a:t>analysis and component opt.</a:t>
            </a:r>
          </a:p>
          <a:p>
            <a:pPr marL="380990" indent="-38099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Orientation of injector cavities</a:t>
            </a:r>
            <a:br>
              <a:rPr lang="en-US" sz="2000" dirty="0"/>
            </a:br>
            <a:r>
              <a:rPr lang="en-US" sz="2000" dirty="0"/>
              <a:t>optimized to:</a:t>
            </a:r>
          </a:p>
          <a:p>
            <a:pPr marL="838190" lvl="1" indent="-380990">
              <a:buClr>
                <a:schemeClr val="accent3"/>
              </a:buClr>
              <a:buFont typeface="Symbol" panose="05050102010706020507" pitchFamily="18" charset="2"/>
              <a:buChar char="-"/>
            </a:pPr>
            <a:r>
              <a:rPr lang="en-US" sz="1600" dirty="0"/>
              <a:t>Reduce coupler kick effects</a:t>
            </a:r>
          </a:p>
          <a:p>
            <a:pPr marL="838190" lvl="1" indent="-380990">
              <a:buClr>
                <a:schemeClr val="accent3"/>
              </a:buClr>
              <a:buFont typeface="Symbol" panose="05050102010706020507" pitchFamily="18" charset="2"/>
              <a:buChar char="-"/>
            </a:pPr>
            <a:r>
              <a:rPr lang="en-US" sz="1600" dirty="0"/>
              <a:t>Limit back travelling dark current</a:t>
            </a:r>
            <a:br>
              <a:rPr lang="en-US" sz="1600" dirty="0"/>
            </a:br>
            <a:r>
              <a:rPr lang="en-US" sz="1600" dirty="0"/>
              <a:t>towards cathode</a:t>
            </a:r>
          </a:p>
          <a:p>
            <a:pPr marL="838190" lvl="1" indent="-380990">
              <a:buClr>
                <a:schemeClr val="accent3"/>
              </a:buClr>
              <a:buFont typeface="Symbol" panose="05050102010706020507" pitchFamily="18" charset="2"/>
              <a:buChar char="-"/>
            </a:pPr>
            <a:r>
              <a:rPr lang="en-US" sz="1600" dirty="0"/>
              <a:t>Short pulse and low emittance modes</a:t>
            </a:r>
          </a:p>
          <a:p>
            <a:pPr>
              <a:buClr>
                <a:schemeClr val="accent3"/>
              </a:buClr>
            </a:pPr>
            <a:endParaRPr lang="en-US" sz="2000" dirty="0"/>
          </a:p>
          <a:p>
            <a:pPr marL="380990" indent="-380990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de-DE" sz="2000" dirty="0"/>
          </a:p>
        </p:txBody>
      </p:sp>
      <p:sp>
        <p:nvSpPr>
          <p:cNvPr id="12" name="Textfeld 11"/>
          <p:cNvSpPr txBox="1"/>
          <p:nvPr/>
        </p:nvSpPr>
        <p:spPr>
          <a:xfrm>
            <a:off x="269572" y="5811487"/>
            <a:ext cx="4712637" cy="12416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/>
              <a:t>M. Abo-Bakr, M. McAteer, J. </a:t>
            </a:r>
            <a:r>
              <a:rPr lang="en-US" sz="1867" dirty="0" err="1"/>
              <a:t>Völker</a:t>
            </a:r>
            <a:endParaRPr lang="en-US" sz="1867" dirty="0"/>
          </a:p>
          <a:p>
            <a:r>
              <a:rPr lang="en-US" sz="1867" dirty="0"/>
              <a:t>B. </a:t>
            </a:r>
            <a:r>
              <a:rPr lang="en-US" sz="1867" dirty="0" err="1"/>
              <a:t>Kuske</a:t>
            </a:r>
            <a:r>
              <a:rPr lang="en-US" sz="1867" dirty="0"/>
              <a:t>, M. </a:t>
            </a:r>
            <a:r>
              <a:rPr lang="en-US" sz="1867" dirty="0" err="1"/>
              <a:t>Matveenko</a:t>
            </a:r>
            <a:r>
              <a:rPr lang="en-US" sz="1867" dirty="0"/>
              <a:t>, E. </a:t>
            </a:r>
            <a:r>
              <a:rPr lang="en-US" sz="1867" dirty="0" err="1"/>
              <a:t>Panofski</a:t>
            </a:r>
            <a:r>
              <a:rPr lang="en-US" sz="1867" dirty="0"/>
              <a:t>, S. </a:t>
            </a:r>
            <a:r>
              <a:rPr lang="en-US" sz="1867" dirty="0" err="1"/>
              <a:t>Wesch</a:t>
            </a:r>
            <a:r>
              <a:rPr lang="en-US" sz="1867" dirty="0"/>
              <a:t>,</a:t>
            </a:r>
            <a:br>
              <a:rPr lang="en-US" sz="1867" dirty="0"/>
            </a:br>
            <a:r>
              <a:rPr lang="en-US" sz="1867" dirty="0"/>
              <a:t>J. Knedel et al.</a:t>
            </a:r>
            <a:br>
              <a:rPr lang="en-US" sz="1867" dirty="0"/>
            </a:br>
            <a:endParaRPr lang="de-DE" sz="1867" b="1" dirty="0">
              <a:solidFill>
                <a:schemeClr val="tx2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FED29A6-104A-4F70-B4E0-70970E9847E5}"/>
              </a:ext>
            </a:extLst>
          </p:cNvPr>
          <p:cNvSpPr txBox="1"/>
          <p:nvPr/>
        </p:nvSpPr>
        <p:spPr>
          <a:xfrm>
            <a:off x="856868" y="5137002"/>
            <a:ext cx="25455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Dark current losses along</a:t>
            </a:r>
          </a:p>
          <a:p>
            <a:r>
              <a:rPr lang="en-US" dirty="0"/>
              <a:t>injector</a:t>
            </a:r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20BF480-32FC-2E4D-8044-CD5D7B00B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870988" y="4065861"/>
            <a:ext cx="1449263" cy="3480382"/>
          </a:xfrm>
          <a:prstGeom prst="rect">
            <a:avLst/>
          </a:prstGeom>
        </p:spPr>
      </p:pic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76FF3A3F-2D22-6857-E737-3C158A1A2948}"/>
              </a:ext>
            </a:extLst>
          </p:cNvPr>
          <p:cNvCxnSpPr/>
          <p:nvPr/>
        </p:nvCxnSpPr>
        <p:spPr>
          <a:xfrm flipH="1">
            <a:off x="8005665" y="4758612"/>
            <a:ext cx="381462" cy="1735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34217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52703B-99D7-9A9B-EAA2-E57B470D6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838" y="466484"/>
            <a:ext cx="11036300" cy="740260"/>
          </a:xfrm>
        </p:spPr>
        <p:txBody>
          <a:bodyPr/>
          <a:lstStyle/>
          <a:p>
            <a:r>
              <a:rPr lang="en-US" dirty="0"/>
              <a:t>Beam vacuum system, magnets, cold boxes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681037E-BC79-090D-B394-62585B98F1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Achievements</a:t>
            </a:r>
            <a:endParaRPr lang="de-DE" dirty="0"/>
          </a:p>
        </p:txBody>
      </p:sp>
      <p:pic>
        <p:nvPicPr>
          <p:cNvPr id="7" name="Grafik 6" descr="Ein Bild, das drinnen, mehrere enthält.&#10;&#10;Automatisch generierte Beschreibung">
            <a:extLst>
              <a:ext uri="{FF2B5EF4-FFF2-40B4-BE49-F238E27FC236}">
                <a16:creationId xmlns:a16="http://schemas.microsoft.com/office/drawing/2014/main" id="{53490BAF-7906-A0FB-6BD0-EE307F9C8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62" y="1146955"/>
            <a:ext cx="3322306" cy="2491730"/>
          </a:xfrm>
          <a:prstGeom prst="rect">
            <a:avLst/>
          </a:prstGeom>
        </p:spPr>
      </p:pic>
      <p:pic>
        <p:nvPicPr>
          <p:cNvPr id="9" name="Grafik 8" descr="Ein Bild, das drinnen, Decke enthält.&#10;&#10;Automatisch generierte Beschreibung">
            <a:extLst>
              <a:ext uri="{FF2B5EF4-FFF2-40B4-BE49-F238E27FC236}">
                <a16:creationId xmlns:a16="http://schemas.microsoft.com/office/drawing/2014/main" id="{65CAEB02-FB04-6AC5-FFD4-573806802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663" y="3744734"/>
            <a:ext cx="3322306" cy="2491730"/>
          </a:xfrm>
          <a:prstGeom prst="rect">
            <a:avLst/>
          </a:prstGeom>
        </p:spPr>
      </p:pic>
      <p:pic>
        <p:nvPicPr>
          <p:cNvPr id="11" name="Grafik 10" descr="Ein Bild, das drinnen, Decke, mehrere, Fräse enthält.&#10;&#10;Automatisch generierte Beschreibung">
            <a:extLst>
              <a:ext uri="{FF2B5EF4-FFF2-40B4-BE49-F238E27FC236}">
                <a16:creationId xmlns:a16="http://schemas.microsoft.com/office/drawing/2014/main" id="{206E863A-00D2-7061-64D0-6434F3D9EA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0036" y="1146955"/>
            <a:ext cx="5746102" cy="4309577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80A7C903-F9A3-E4E0-DD96-508501F67B58}"/>
              </a:ext>
            </a:extLst>
          </p:cNvPr>
          <p:cNvSpPr txBox="1"/>
          <p:nvPr/>
        </p:nvSpPr>
        <p:spPr>
          <a:xfrm>
            <a:off x="5910036" y="5486007"/>
            <a:ext cx="57990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Vacuum system complete, realigned with coordinate system</a:t>
            </a:r>
            <a:br>
              <a:rPr lang="en-US" dirty="0"/>
            </a:br>
            <a:r>
              <a:rPr lang="en-US" dirty="0"/>
              <a:t>adjusted to building (moved over the years)</a:t>
            </a:r>
            <a:br>
              <a:rPr lang="en-US" dirty="0"/>
            </a:br>
            <a:r>
              <a:rPr lang="en-US" dirty="0"/>
              <a:t>Cabling of diagnostics well advanced</a:t>
            </a:r>
            <a:endParaRPr lang="de-DE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335688C-A2E5-013F-52FE-5411AA1E9A78}"/>
              </a:ext>
            </a:extLst>
          </p:cNvPr>
          <p:cNvSpPr txBox="1"/>
          <p:nvPr/>
        </p:nvSpPr>
        <p:spPr>
          <a:xfrm>
            <a:off x="3633772" y="1320282"/>
            <a:ext cx="22762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Linac</a:t>
            </a:r>
            <a:r>
              <a:rPr lang="en-US" dirty="0"/>
              <a:t> section with</a:t>
            </a:r>
            <a:br>
              <a:rPr lang="en-US" dirty="0"/>
            </a:br>
            <a:r>
              <a:rPr lang="en-US" dirty="0" err="1"/>
              <a:t>coldbox</a:t>
            </a:r>
            <a:r>
              <a:rPr lang="en-US" dirty="0"/>
              <a:t> for cryogenics</a:t>
            </a:r>
          </a:p>
          <a:p>
            <a:r>
              <a:rPr lang="en-US" dirty="0"/>
              <a:t>supplies</a:t>
            </a:r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3BF206F-43E5-FAFE-04C1-4508647A7051}"/>
              </a:ext>
            </a:extLst>
          </p:cNvPr>
          <p:cNvSpPr txBox="1"/>
          <p:nvPr/>
        </p:nvSpPr>
        <p:spPr>
          <a:xfrm>
            <a:off x="3694922" y="3900196"/>
            <a:ext cx="216418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Rail system at ceiling</a:t>
            </a:r>
            <a:br>
              <a:rPr lang="en-US" dirty="0"/>
            </a:br>
            <a:r>
              <a:rPr lang="en-US" dirty="0"/>
              <a:t>to allow ISO5 flow-</a:t>
            </a:r>
            <a:br>
              <a:rPr lang="en-US" dirty="0"/>
            </a:br>
            <a:r>
              <a:rPr lang="en-US" dirty="0"/>
              <a:t>boxes everywhere at</a:t>
            </a:r>
            <a:br>
              <a:rPr lang="en-US" dirty="0"/>
            </a:br>
            <a:r>
              <a:rPr lang="en-US" dirty="0"/>
              <a:t>the machine to avoid</a:t>
            </a:r>
            <a:br>
              <a:rPr lang="en-US" dirty="0"/>
            </a:br>
            <a:r>
              <a:rPr lang="en-US" dirty="0"/>
              <a:t>particulates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909558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|0.9|9.6|18"/>
</p:tagLst>
</file>

<file path=ppt/theme/theme1.xml><?xml version="1.0" encoding="utf-8"?>
<a:theme xmlns:a="http://schemas.openxmlformats.org/drawingml/2006/main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2816</Words>
  <Application>Microsoft Office PowerPoint</Application>
  <PresentationFormat>Breitbild</PresentationFormat>
  <Paragraphs>433</Paragraphs>
  <Slides>22</Slides>
  <Notes>4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34" baseType="lpstr">
      <vt:lpstr>Arial</vt:lpstr>
      <vt:lpstr>Calibri</vt:lpstr>
      <vt:lpstr>Calibri Light</vt:lpstr>
      <vt:lpstr>Century Gothic</vt:lpstr>
      <vt:lpstr>Source Sans Pro</vt:lpstr>
      <vt:lpstr>Source Sans Pro Light</vt:lpstr>
      <vt:lpstr>Source Sans Pro Semibold</vt:lpstr>
      <vt:lpstr>Symbol</vt:lpstr>
      <vt:lpstr>Times New Roman</vt:lpstr>
      <vt:lpstr>Wingdings</vt:lpstr>
      <vt:lpstr>Office</vt:lpstr>
      <vt:lpstr>CorelDRAW</vt:lpstr>
      <vt:lpstr>Status of the ERL at HZB</vt:lpstr>
      <vt:lpstr>THE ERL Principle: The Promise</vt:lpstr>
      <vt:lpstr>All perfect, can we start right away?</vt:lpstr>
      <vt:lpstr>The limit: Beam Break-Up in ERLs</vt:lpstr>
      <vt:lpstr>How did bERLinPro tackle this?</vt:lpstr>
      <vt:lpstr>Where is bERLinPro?</vt:lpstr>
      <vt:lpstr>bERLinPro: A quick orientation</vt:lpstr>
      <vt:lpstr>Beam optics studies</vt:lpstr>
      <vt:lpstr>Beam vacuum system, magnets, cold boxes</vt:lpstr>
      <vt:lpstr>A glance at diagnostics and vacuum system</vt:lpstr>
      <vt:lpstr>Optimizing the recipe for Na-K-Sb growth by QE and XPS measurements </vt:lpstr>
      <vt:lpstr>PowerPoint-Präsentation</vt:lpstr>
      <vt:lpstr>RF and cryogenics installation status</vt:lpstr>
      <vt:lpstr>Challenges for the SRF+vacuum systems</vt:lpstr>
      <vt:lpstr>Evolution of the SRF Gun at HZB</vt:lpstr>
      <vt:lpstr>The SRF Injector 1.0</vt:lpstr>
      <vt:lpstr>Short to Midterm plans</vt:lpstr>
      <vt:lpstr>When will we have first beam?</vt:lpstr>
      <vt:lpstr>First studies with bERLinPro (injector)</vt:lpstr>
      <vt:lpstr>Ultra-fast scattering experiments with the SRF photoinjector </vt:lpstr>
      <vt:lpstr>Realize a Linac for SEALab/bERLinPro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Monica Mantel</dc:creator>
  <cp:lastModifiedBy>Axel</cp:lastModifiedBy>
  <cp:revision>296</cp:revision>
  <dcterms:created xsi:type="dcterms:W3CDTF">2021-07-30T13:31:34Z</dcterms:created>
  <dcterms:modified xsi:type="dcterms:W3CDTF">2023-07-12T06:41:15Z</dcterms:modified>
</cp:coreProperties>
</file>