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56" r:id="rId2"/>
    <p:sldId id="1640" r:id="rId3"/>
    <p:sldId id="276" r:id="rId4"/>
    <p:sldId id="1671" r:id="rId5"/>
    <p:sldId id="1672" r:id="rId6"/>
    <p:sldId id="1669" r:id="rId7"/>
    <p:sldId id="1636" r:id="rId8"/>
    <p:sldId id="1670" r:id="rId9"/>
    <p:sldId id="258" r:id="rId10"/>
    <p:sldId id="259" r:id="rId11"/>
    <p:sldId id="1665" r:id="rId12"/>
    <p:sldId id="1666" r:id="rId13"/>
    <p:sldId id="1667" r:id="rId14"/>
    <p:sldId id="1668" r:id="rId15"/>
    <p:sldId id="1664" r:id="rId16"/>
    <p:sldId id="295" r:id="rId17"/>
    <p:sldId id="1616" r:id="rId18"/>
    <p:sldId id="1663" r:id="rId19"/>
    <p:sldId id="1618" r:id="rId20"/>
    <p:sldId id="1610" r:id="rId21"/>
    <p:sldId id="830" r:id="rId22"/>
    <p:sldId id="1642" r:id="rId23"/>
    <p:sldId id="1611" r:id="rId24"/>
    <p:sldId id="1615" r:id="rId25"/>
    <p:sldId id="1612" r:id="rId26"/>
    <p:sldId id="274" r:id="rId27"/>
    <p:sldId id="304" r:id="rId28"/>
    <p:sldId id="269" r:id="rId29"/>
    <p:sldId id="1641" r:id="rId30"/>
    <p:sldId id="302" r:id="rId31"/>
    <p:sldId id="265" r:id="rId32"/>
    <p:sldId id="300" r:id="rId33"/>
    <p:sldId id="1637" r:id="rId34"/>
    <p:sldId id="29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3727" userDrawn="1">
          <p15:clr>
            <a:srgbClr val="A4A3A4"/>
          </p15:clr>
        </p15:guide>
        <p15:guide id="3" pos="3953" userDrawn="1">
          <p15:clr>
            <a:srgbClr val="A4A3A4"/>
          </p15:clr>
        </p15:guide>
        <p15:guide id="4" pos="7287" userDrawn="1">
          <p15:clr>
            <a:srgbClr val="A4A3A4"/>
          </p15:clr>
        </p15:guide>
        <p15:guide id="5" pos="393" userDrawn="1">
          <p15:clr>
            <a:srgbClr val="A4A3A4"/>
          </p15:clr>
        </p15:guide>
        <p15:guide id="6" orient="horz" pos="37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660"/>
  </p:normalViewPr>
  <p:slideViewPr>
    <p:cSldViewPr snapToGrid="0" showGuides="1">
      <p:cViewPr varScale="1">
        <p:scale>
          <a:sx n="115" d="100"/>
          <a:sy n="115" d="100"/>
        </p:scale>
        <p:origin x="378" y="108"/>
      </p:cViewPr>
      <p:guideLst>
        <p:guide orient="horz" pos="1275"/>
        <p:guide pos="3727"/>
        <p:guide pos="3953"/>
        <p:guide pos="7287"/>
        <p:guide pos="393"/>
        <p:guide orient="horz" pos="3725"/>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7" d="100"/>
          <a:sy n="97" d="100"/>
        </p:scale>
        <p:origin x="25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tzenf\AppData\Local\Microsoft\Windows\INetCache\Content.Outlook\MP7YN3GW\20220906%20User%20countries%202017%20-%20June%20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European XFEL User</a:t>
            </a:r>
            <a:r>
              <a:rPr lang="en-US" b="1" baseline="0"/>
              <a:t> Community (2018-2022)</a:t>
            </a:r>
            <a:endParaRPr lang="en-US"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'Sheet1 (2)'!$A$2:$A$32</c:f>
              <c:strCache>
                <c:ptCount val="31"/>
                <c:pt idx="0">
                  <c:v>Australia</c:v>
                </c:pt>
                <c:pt idx="1">
                  <c:v>Austria</c:v>
                </c:pt>
                <c:pt idx="2">
                  <c:v>Belgium</c:v>
                </c:pt>
                <c:pt idx="3">
                  <c:v>China</c:v>
                </c:pt>
                <c:pt idx="4">
                  <c:v>Czech Republic</c:v>
                </c:pt>
                <c:pt idx="5">
                  <c:v>Denmark</c:v>
                </c:pt>
                <c:pt idx="6">
                  <c:v>Finland</c:v>
                </c:pt>
                <c:pt idx="7">
                  <c:v>France</c:v>
                </c:pt>
                <c:pt idx="8">
                  <c:v>Germany</c:v>
                </c:pt>
                <c:pt idx="9">
                  <c:v>Greece</c:v>
                </c:pt>
                <c:pt idx="10">
                  <c:v>Hungary</c:v>
                </c:pt>
                <c:pt idx="11">
                  <c:v>Iceland</c:v>
                </c:pt>
                <c:pt idx="12">
                  <c:v>India</c:v>
                </c:pt>
                <c:pt idx="13">
                  <c:v>Ireland</c:v>
                </c:pt>
                <c:pt idx="14">
                  <c:v>Italy</c:v>
                </c:pt>
                <c:pt idx="15">
                  <c:v>Japan</c:v>
                </c:pt>
                <c:pt idx="16">
                  <c:v>Netherlands</c:v>
                </c:pt>
                <c:pt idx="17">
                  <c:v>New Zealand</c:v>
                </c:pt>
                <c:pt idx="18">
                  <c:v>Norway</c:v>
                </c:pt>
                <c:pt idx="19">
                  <c:v>Poland</c:v>
                </c:pt>
                <c:pt idx="20">
                  <c:v>Portugal</c:v>
                </c:pt>
                <c:pt idx="21">
                  <c:v>Russia</c:v>
                </c:pt>
                <c:pt idx="22">
                  <c:v>Singapore</c:v>
                </c:pt>
                <c:pt idx="23">
                  <c:v>Slovakia</c:v>
                </c:pt>
                <c:pt idx="24">
                  <c:v>Slovenia</c:v>
                </c:pt>
                <c:pt idx="25">
                  <c:v>South Korea</c:v>
                </c:pt>
                <c:pt idx="26">
                  <c:v>Spain</c:v>
                </c:pt>
                <c:pt idx="27">
                  <c:v>Sweden</c:v>
                </c:pt>
                <c:pt idx="28">
                  <c:v>Switzerland</c:v>
                </c:pt>
                <c:pt idx="29">
                  <c:v>United Kingdom</c:v>
                </c:pt>
                <c:pt idx="30">
                  <c:v>United States</c:v>
                </c:pt>
              </c:strCache>
            </c:strRef>
          </c:cat>
          <c:val>
            <c:numRef>
              <c:f>'Sheet1 (2)'!$B$2:$B$32</c:f>
              <c:numCache>
                <c:formatCode>General</c:formatCode>
                <c:ptCount val="31"/>
                <c:pt idx="0">
                  <c:v>21</c:v>
                </c:pt>
                <c:pt idx="1">
                  <c:v>4</c:v>
                </c:pt>
                <c:pt idx="2">
                  <c:v>4</c:v>
                </c:pt>
                <c:pt idx="3">
                  <c:v>12</c:v>
                </c:pt>
                <c:pt idx="4">
                  <c:v>14</c:v>
                </c:pt>
                <c:pt idx="5">
                  <c:v>28</c:v>
                </c:pt>
                <c:pt idx="6">
                  <c:v>2</c:v>
                </c:pt>
                <c:pt idx="7">
                  <c:v>85</c:v>
                </c:pt>
                <c:pt idx="8">
                  <c:v>631</c:v>
                </c:pt>
                <c:pt idx="9">
                  <c:v>1</c:v>
                </c:pt>
                <c:pt idx="10">
                  <c:v>9</c:v>
                </c:pt>
                <c:pt idx="11">
                  <c:v>1</c:v>
                </c:pt>
                <c:pt idx="12">
                  <c:v>4</c:v>
                </c:pt>
                <c:pt idx="13">
                  <c:v>1</c:v>
                </c:pt>
                <c:pt idx="14">
                  <c:v>31</c:v>
                </c:pt>
                <c:pt idx="15">
                  <c:v>15</c:v>
                </c:pt>
                <c:pt idx="16">
                  <c:v>3</c:v>
                </c:pt>
                <c:pt idx="17">
                  <c:v>2</c:v>
                </c:pt>
                <c:pt idx="18">
                  <c:v>3</c:v>
                </c:pt>
                <c:pt idx="19">
                  <c:v>12</c:v>
                </c:pt>
                <c:pt idx="20">
                  <c:v>4</c:v>
                </c:pt>
                <c:pt idx="21">
                  <c:v>75</c:v>
                </c:pt>
                <c:pt idx="22">
                  <c:v>2</c:v>
                </c:pt>
                <c:pt idx="23">
                  <c:v>6</c:v>
                </c:pt>
                <c:pt idx="24">
                  <c:v>4</c:v>
                </c:pt>
                <c:pt idx="25">
                  <c:v>25</c:v>
                </c:pt>
                <c:pt idx="26">
                  <c:v>9</c:v>
                </c:pt>
                <c:pt idx="27">
                  <c:v>87</c:v>
                </c:pt>
                <c:pt idx="28">
                  <c:v>70</c:v>
                </c:pt>
                <c:pt idx="29">
                  <c:v>86</c:v>
                </c:pt>
                <c:pt idx="30">
                  <c:v>325</c:v>
                </c:pt>
              </c:numCache>
            </c:numRef>
          </c:val>
          <c:extLst>
            <c:ext xmlns:c16="http://schemas.microsoft.com/office/drawing/2014/chart" uri="{C3380CC4-5D6E-409C-BE32-E72D297353CC}">
              <c16:uniqueId val="{00000000-B6B3-41A4-9ADE-D1428B7F8555}"/>
            </c:ext>
          </c:extLst>
        </c:ser>
        <c:dLbls>
          <c:showLegendKey val="0"/>
          <c:showVal val="0"/>
          <c:showCatName val="0"/>
          <c:showSerName val="0"/>
          <c:showPercent val="0"/>
          <c:showBubbleSize val="0"/>
        </c:dLbls>
        <c:gapWidth val="182"/>
        <c:axId val="1629354911"/>
        <c:axId val="1866508159"/>
      </c:barChart>
      <c:catAx>
        <c:axId val="16293549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66508159"/>
        <c:crosses val="autoZero"/>
        <c:auto val="1"/>
        <c:lblAlgn val="ctr"/>
        <c:lblOffset val="100"/>
        <c:noMultiLvlLbl val="0"/>
      </c:catAx>
      <c:valAx>
        <c:axId val="186650815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93549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C80-9589-41A1-8ED2-EC2076B0E8E8}" type="datetimeFigureOut">
              <a:rPr lang="de-DE" smtClean="0"/>
              <a:t>21.09.2023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3A726-01A3-41A5-8C71-74C8A626EA48}" type="slidenum">
              <a:rPr lang="de-DE" smtClean="0"/>
              <a:t>‹#›</a:t>
            </a:fld>
            <a:endParaRPr lang="de-DE"/>
          </a:p>
        </p:txBody>
      </p:sp>
    </p:spTree>
    <p:extLst>
      <p:ext uri="{BB962C8B-B14F-4D97-AF65-F5344CB8AC3E}">
        <p14:creationId xmlns:p14="http://schemas.microsoft.com/office/powerpoint/2010/main" val="72616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2030-5346-4222-B1C0-77ABA51E04BA}" type="datetimeFigureOut">
              <a:rPr lang="de-DE" smtClean="0"/>
              <a:t>21.09.2023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B39C8-6D5D-40E8-8D83-C1E41A39F5E0}" type="slidenum">
              <a:rPr lang="de-DE" smtClean="0"/>
              <a:t>‹#›</a:t>
            </a:fld>
            <a:endParaRPr lang="de-DE"/>
          </a:p>
        </p:txBody>
      </p:sp>
    </p:spTree>
    <p:extLst>
      <p:ext uri="{BB962C8B-B14F-4D97-AF65-F5344CB8AC3E}">
        <p14:creationId xmlns:p14="http://schemas.microsoft.com/office/powerpoint/2010/main" val="316438799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lvl="2">
              <a:defRPr/>
            </a:pPr>
            <a:r>
              <a:rPr lang="de-DE"/>
              <a:t>Grundlagenforschung</a:t>
            </a:r>
            <a:endParaRPr/>
          </a:p>
          <a:p>
            <a:pPr lvl="2">
              <a:defRPr/>
            </a:pPr>
            <a:r>
              <a:rPr lang="de-DE"/>
              <a:t>Angewandte Forschung</a:t>
            </a:r>
            <a:endParaRPr/>
          </a:p>
          <a:p>
            <a:pPr lvl="2">
              <a:defRPr/>
            </a:pPr>
            <a:r>
              <a:rPr lang="de-DE"/>
              <a:t>Innovationsförderung</a:t>
            </a:r>
            <a:endParaRPr/>
          </a:p>
          <a:p>
            <a:pPr lvl="2">
              <a:defRPr/>
            </a:pPr>
            <a:r>
              <a:rPr lang="de-DE"/>
              <a:t>Technologie-Entwicklung</a:t>
            </a:r>
            <a:endParaRPr/>
          </a:p>
          <a:p>
            <a:pPr>
              <a:defRPr/>
            </a:pPr>
            <a:endParaRPr lang="en-US"/>
          </a:p>
        </p:txBody>
      </p:sp>
      <p:sp>
        <p:nvSpPr>
          <p:cNvPr id="4" name="Slide Number Placeholder 3"/>
          <p:cNvSpPr>
            <a:spLocks noGrp="1"/>
          </p:cNvSpPr>
          <p:nvPr>
            <p:ph type="sldNum" sz="quarter" idx="5"/>
          </p:nvPr>
        </p:nvSpPr>
        <p:spPr bwMode="auto"/>
        <p:txBody>
          <a:bodyPr/>
          <a:lstStyle/>
          <a:p>
            <a:pPr>
              <a:defRPr/>
            </a:pPr>
            <a:fld id="{0A1B39C8-6D5D-40E8-8D83-C1E41A39F5E0}" type="slidenum">
              <a:rPr lang="de-DE"/>
              <a:t>8</a:t>
            </a:fld>
            <a:endParaRPr lang="de-DE"/>
          </a:p>
        </p:txBody>
      </p:sp>
    </p:spTree>
    <p:extLst>
      <p:ext uri="{BB962C8B-B14F-4D97-AF65-F5344CB8AC3E}">
        <p14:creationId xmlns:p14="http://schemas.microsoft.com/office/powerpoint/2010/main" val="133589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599EA5B-5532-754C-8E9A-14ADDD825748}" type="slidenum">
              <a:rPr lang="en-US" smtClean="0"/>
              <a:t>24</a:t>
            </a:fld>
            <a:endParaRPr lang="en-US"/>
          </a:p>
        </p:txBody>
      </p:sp>
    </p:spTree>
    <p:extLst>
      <p:ext uri="{BB962C8B-B14F-4D97-AF65-F5344CB8AC3E}">
        <p14:creationId xmlns:p14="http://schemas.microsoft.com/office/powerpoint/2010/main" val="3754485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599EA5B-5532-754C-8E9A-14ADDD825748}" type="slidenum">
              <a:rPr lang="en-US" smtClean="0"/>
              <a:t>25</a:t>
            </a:fld>
            <a:endParaRPr lang="en-US"/>
          </a:p>
        </p:txBody>
      </p:sp>
    </p:spTree>
    <p:extLst>
      <p:ext uri="{BB962C8B-B14F-4D97-AF65-F5344CB8AC3E}">
        <p14:creationId xmlns:p14="http://schemas.microsoft.com/office/powerpoint/2010/main" val="2759576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Kossel lines are formed when radiation from point x-ray sources inside a single crystal are diffracted by the crystal itself. </a:t>
            </a:r>
          </a:p>
          <a:p>
            <a:r>
              <a:rPr lang="en-US" dirty="0"/>
              <a:t>In principle, Kossel line patterns contain full information on the crystalline structure: phase and magnitude of the structure factors. </a:t>
            </a:r>
          </a:p>
          <a:p>
            <a:r>
              <a:rPr lang="en-US" dirty="0"/>
              <a:t>The phase is coded into the profile of the lines.</a:t>
            </a:r>
          </a:p>
          <a:p>
            <a:endParaRPr lang="en-US" dirty="0"/>
          </a:p>
          <a:p>
            <a:r>
              <a:rPr lang="en-US" dirty="0"/>
              <a:t>Scientific reports 2016</a:t>
            </a:r>
          </a:p>
          <a:p>
            <a:r>
              <a:rPr lang="en-US" dirty="0"/>
              <a:t>Although this was known for a long time, experimental realization has not been presented. </a:t>
            </a:r>
          </a:p>
          <a:p>
            <a:r>
              <a:rPr lang="en-US" dirty="0"/>
              <a:t>In this work we demonstrate experimentally that phases can be directly determined from the profile of the Kossel lines. </a:t>
            </a:r>
          </a:p>
          <a:p>
            <a:r>
              <a:rPr lang="en-US" dirty="0"/>
              <a:t>These measurements are interesting not only theoretically, but they would facilitate structure solution of samples within extreme conditions, such as high pressure, high and low temperatures, high magnetic fields and extremely short times. The parallel measurement of many diffraction lines on a stationary sample will allow a more efficient use of the new generation of x-ray sources the X-ray free electron lasers (XFELs)</a:t>
            </a:r>
          </a:p>
        </p:txBody>
      </p:sp>
      <p:sp>
        <p:nvSpPr>
          <p:cNvPr id="4" name="Slide Number Placeholder 3"/>
          <p:cNvSpPr>
            <a:spLocks noGrp="1"/>
          </p:cNvSpPr>
          <p:nvPr>
            <p:ph type="sldNum" sz="quarter" idx="5"/>
          </p:nvPr>
        </p:nvSpPr>
        <p:spPr/>
        <p:txBody>
          <a:bodyPr/>
          <a:lstStyle/>
          <a:p>
            <a:fld id="{0A1B39C8-6D5D-40E8-8D83-C1E41A39F5E0}" type="slidenum">
              <a:rPr lang="de-DE" smtClean="0"/>
              <a:t>26</a:t>
            </a:fld>
            <a:endParaRPr lang="de-DE"/>
          </a:p>
        </p:txBody>
      </p:sp>
    </p:spTree>
    <p:extLst>
      <p:ext uri="{BB962C8B-B14F-4D97-AF65-F5344CB8AC3E}">
        <p14:creationId xmlns:p14="http://schemas.microsoft.com/office/powerpoint/2010/main" val="3808968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171450" marR="0" lvl="0" indent="-171450" algn="l" defTabSz="914400">
              <a:lnSpc>
                <a:spcPct val="100000"/>
              </a:lnSpc>
              <a:spcBef>
                <a:spcPts val="0"/>
              </a:spcBef>
              <a:spcAft>
                <a:spcPts val="0"/>
              </a:spcAft>
              <a:buClrTx/>
              <a:buSzTx/>
              <a:buFont typeface="Arial"/>
              <a:buChar char="•"/>
              <a:defRPr/>
            </a:pPr>
            <a:r>
              <a:rPr lang="de-DE"/>
              <a:t>Erkenntnis-orientierte Forschung</a:t>
            </a:r>
            <a:endParaRPr lang="en-US"/>
          </a:p>
          <a:p>
            <a:pPr>
              <a:defRPr/>
            </a:pPr>
            <a:endParaRPr lang="en-US"/>
          </a:p>
        </p:txBody>
      </p:sp>
      <p:sp>
        <p:nvSpPr>
          <p:cNvPr id="4" name="Slide Number Placeholder 3"/>
          <p:cNvSpPr>
            <a:spLocks noGrp="1"/>
          </p:cNvSpPr>
          <p:nvPr>
            <p:ph type="sldNum" sz="quarter" idx="5"/>
          </p:nvPr>
        </p:nvSpPr>
        <p:spPr bwMode="auto"/>
        <p:txBody>
          <a:bodyPr/>
          <a:lstStyle/>
          <a:p>
            <a:pPr>
              <a:defRPr/>
            </a:pPr>
            <a:fld id="{0A1B39C8-6D5D-40E8-8D83-C1E41A39F5E0}" type="slidenum">
              <a:rPr lang="de-DE"/>
              <a:t>31</a:t>
            </a:fld>
            <a:endParaRPr lang="de-DE"/>
          </a:p>
        </p:txBody>
      </p:sp>
    </p:spTree>
    <p:extLst>
      <p:ext uri="{BB962C8B-B14F-4D97-AF65-F5344CB8AC3E}">
        <p14:creationId xmlns:p14="http://schemas.microsoft.com/office/powerpoint/2010/main" val="2054041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39C8-6D5D-40E8-8D83-C1E41A39F5E0}" type="slidenum">
              <a:rPr lang="de-DE" smtClean="0"/>
              <a:t>13</a:t>
            </a:fld>
            <a:endParaRPr lang="de-DE" dirty="0"/>
          </a:p>
        </p:txBody>
      </p:sp>
    </p:spTree>
    <p:extLst>
      <p:ext uri="{BB962C8B-B14F-4D97-AF65-F5344CB8AC3E}">
        <p14:creationId xmlns:p14="http://schemas.microsoft.com/office/powerpoint/2010/main" val="1087540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27475" lvl="8" indent="-269875">
              <a:lnSpc>
                <a:spcPct val="112000"/>
              </a:lnSpc>
              <a:buBlip>
                <a:blip r:embed="rId3"/>
              </a:buBlip>
            </a:pPr>
            <a:r>
              <a:rPr lang="en-US" sz="1200" dirty="0"/>
              <a:t>.</a:t>
            </a:r>
          </a:p>
          <a:p>
            <a:endParaRPr lang="fr-FR" dirty="0"/>
          </a:p>
        </p:txBody>
      </p:sp>
      <p:sp>
        <p:nvSpPr>
          <p:cNvPr id="4" name="Slide Number Placeholder 3"/>
          <p:cNvSpPr>
            <a:spLocks noGrp="1"/>
          </p:cNvSpPr>
          <p:nvPr>
            <p:ph type="sldNum" sz="quarter" idx="5"/>
          </p:nvPr>
        </p:nvSpPr>
        <p:spPr/>
        <p:txBody>
          <a:bodyPr/>
          <a:lstStyle/>
          <a:p>
            <a:fld id="{C599EA5B-5532-754C-8E9A-14ADDD825748}" type="slidenum">
              <a:rPr lang="en-US" smtClean="0"/>
              <a:t>17</a:t>
            </a:fld>
            <a:endParaRPr lang="en-US"/>
          </a:p>
        </p:txBody>
      </p:sp>
    </p:spTree>
    <p:extLst>
      <p:ext uri="{BB962C8B-B14F-4D97-AF65-F5344CB8AC3E}">
        <p14:creationId xmlns:p14="http://schemas.microsoft.com/office/powerpoint/2010/main" val="459274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dirty="0"/>
              <a:t>Highly concentrated solutions of immunoglobulin (Ig) with polyethylene glycol (PEG) are measured in quartz capillaries.</a:t>
            </a:r>
          </a:p>
          <a:p>
            <a:pPr marL="0" indent="0">
              <a:buNone/>
            </a:pPr>
            <a:r>
              <a:rPr lang="en-US" dirty="0"/>
              <a:t>An individual Ig molecule has a hydrodynamic radius of Rh = 5.5 nm. Megahertz X-ray photon correlation spectroscopy (MHz-XPCS) measurements are performed by using trains of X-ray pulses, which illuminate the sample. The spacing between two pulses within a train is </a:t>
            </a:r>
            <a:r>
              <a:rPr lang="en-US" dirty="0" err="1"/>
              <a:t>τp</a:t>
            </a:r>
            <a:r>
              <a:rPr lang="en-US" dirty="0"/>
              <a:t> and was varied between 443 and 886 ns where a train</a:t>
            </a:r>
          </a:p>
          <a:p>
            <a:pPr marL="0" indent="0">
              <a:buNone/>
            </a:pPr>
            <a:r>
              <a:rPr lang="en-US" dirty="0"/>
              <a:t>contains Np individual X-ray pulses. The length of an individual X-ray pulse is ≤50 fs50. A new train is delivered every 100ms. The train duration is determined by the number of pulses per train and the delay time between the pulses : </a:t>
            </a:r>
            <a:r>
              <a:rPr lang="en-US" dirty="0" err="1"/>
              <a:t>τtrain</a:t>
            </a:r>
            <a:r>
              <a:rPr lang="en-US" dirty="0"/>
              <a:t> = (Np − 1)</a:t>
            </a:r>
            <a:r>
              <a:rPr lang="en-US" dirty="0" err="1"/>
              <a:t>τp</a:t>
            </a:r>
            <a:r>
              <a:rPr lang="en-US" dirty="0"/>
              <a:t>. The longest train duration during the experiment was </a:t>
            </a:r>
            <a:r>
              <a:rPr lang="en-US" dirty="0" err="1"/>
              <a:t>τtrain,max</a:t>
            </a:r>
            <a:r>
              <a:rPr lang="en-US" dirty="0"/>
              <a:t> = (144− 1) × 886 ns ≈ 127 </a:t>
            </a:r>
            <a:r>
              <a:rPr lang="en-US" dirty="0" err="1"/>
              <a:t>μs</a:t>
            </a:r>
            <a:r>
              <a:rPr lang="en-US" dirty="0"/>
              <a:t>. For a period of 100ms − </a:t>
            </a:r>
            <a:r>
              <a:rPr lang="en-US" dirty="0" err="1"/>
              <a:t>τtrain</a:t>
            </a:r>
            <a:r>
              <a:rPr lang="en-US" dirty="0"/>
              <a:t>, the sample is not illuminated by X-rays. By analyzing sequential X-ray scattering patterns measured with the AGIPD, information about the dynamics of the sample can be obtained in the form of intensity auto-correlation functions calculated </a:t>
            </a:r>
            <a:r>
              <a:rPr lang="en-US" dirty="0" err="1"/>
              <a:t>fromfluctuating</a:t>
            </a:r>
            <a:r>
              <a:rPr lang="en-US" dirty="0"/>
              <a:t> speckle patterns. A measurement consists of a series of </a:t>
            </a:r>
            <a:r>
              <a:rPr lang="en-US" dirty="0" err="1"/>
              <a:t>Ntrain</a:t>
            </a:r>
            <a:r>
              <a:rPr lang="en-US" dirty="0"/>
              <a:t> individual trains.</a:t>
            </a:r>
          </a:p>
          <a:p>
            <a:pPr marL="0" indent="0">
              <a:buNone/>
            </a:pPr>
            <a:endParaRPr lang="en-US" dirty="0"/>
          </a:p>
          <a:p>
            <a:pPr marL="0" indent="0">
              <a:buNone/>
            </a:pPr>
            <a:r>
              <a:rPr lang="en-US" dirty="0"/>
              <a:t>Plot on the right:</a:t>
            </a:r>
          </a:p>
          <a:p>
            <a:r>
              <a:rPr lang="fr-FR" dirty="0"/>
              <a:t>Apparent </a:t>
            </a:r>
            <a:r>
              <a:rPr lang="fr-FR" dirty="0" err="1"/>
              <a:t>hydrodynamic</a:t>
            </a:r>
            <a:r>
              <a:rPr lang="fr-FR" dirty="0"/>
              <a:t> </a:t>
            </a:r>
            <a:r>
              <a:rPr lang="fr-FR" dirty="0" err="1"/>
              <a:t>radii</a:t>
            </a:r>
            <a:r>
              <a:rPr lang="fr-FR" dirty="0"/>
              <a:t> </a:t>
            </a:r>
            <a:r>
              <a:rPr lang="en-US" dirty="0"/>
              <a:t>normalized to the initial value Rh(0) as a function of </a:t>
            </a:r>
            <a:r>
              <a:rPr lang="en-US" dirty="0" err="1"/>
              <a:t>rootmean</a:t>
            </a:r>
            <a:r>
              <a:rPr lang="en-US" dirty="0"/>
              <a:t> square displacement (RMSD). The red solid line is a guide to the eye. The dashed red circle describes a </a:t>
            </a:r>
            <a:r>
              <a:rPr lang="en-US" dirty="0" err="1"/>
              <a:t>spherewith</a:t>
            </a:r>
            <a:r>
              <a:rPr lang="en-US" dirty="0"/>
              <a:t> a radius of about 10nmandmarks the space an </a:t>
            </a:r>
            <a:r>
              <a:rPr lang="en-US" dirty="0" err="1"/>
              <a:t>Igmolecule</a:t>
            </a:r>
            <a:r>
              <a:rPr lang="en-US" dirty="0"/>
              <a:t> can explore before the onset of aggregation.</a:t>
            </a:r>
            <a:endParaRPr lang="fr-FR" dirty="0"/>
          </a:p>
        </p:txBody>
      </p:sp>
      <p:sp>
        <p:nvSpPr>
          <p:cNvPr id="4" name="Slide Number Placeholder 3"/>
          <p:cNvSpPr>
            <a:spLocks noGrp="1"/>
          </p:cNvSpPr>
          <p:nvPr>
            <p:ph type="sldNum" sz="quarter" idx="5"/>
          </p:nvPr>
        </p:nvSpPr>
        <p:spPr/>
        <p:txBody>
          <a:bodyPr/>
          <a:lstStyle/>
          <a:p>
            <a:fld id="{0A1B39C8-6D5D-40E8-8D83-C1E41A39F5E0}" type="slidenum">
              <a:rPr lang="de-DE" smtClean="0"/>
              <a:t>18</a:t>
            </a:fld>
            <a:endParaRPr lang="de-DE" dirty="0"/>
          </a:p>
        </p:txBody>
      </p:sp>
    </p:spTree>
    <p:extLst>
      <p:ext uri="{BB962C8B-B14F-4D97-AF65-F5344CB8AC3E}">
        <p14:creationId xmlns:p14="http://schemas.microsoft.com/office/powerpoint/2010/main" val="98595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0" dirty="0"/>
          </a:p>
        </p:txBody>
      </p:sp>
      <p:sp>
        <p:nvSpPr>
          <p:cNvPr id="4" name="Slide Number Placeholder 3"/>
          <p:cNvSpPr>
            <a:spLocks noGrp="1"/>
          </p:cNvSpPr>
          <p:nvPr>
            <p:ph type="sldNum" sz="quarter" idx="5"/>
          </p:nvPr>
        </p:nvSpPr>
        <p:spPr/>
        <p:txBody>
          <a:bodyPr/>
          <a:lstStyle/>
          <a:p>
            <a:fld id="{C599EA5B-5532-754C-8E9A-14ADDD825748}" type="slidenum">
              <a:rPr lang="en-US" smtClean="0"/>
              <a:t>19</a:t>
            </a:fld>
            <a:endParaRPr lang="en-US"/>
          </a:p>
        </p:txBody>
      </p:sp>
    </p:spTree>
    <p:extLst>
      <p:ext uri="{BB962C8B-B14F-4D97-AF65-F5344CB8AC3E}">
        <p14:creationId xmlns:p14="http://schemas.microsoft.com/office/powerpoint/2010/main" val="190404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0" dirty="0"/>
          </a:p>
        </p:txBody>
      </p:sp>
      <p:sp>
        <p:nvSpPr>
          <p:cNvPr id="4" name="Slide Number Placeholder 3"/>
          <p:cNvSpPr>
            <a:spLocks noGrp="1"/>
          </p:cNvSpPr>
          <p:nvPr>
            <p:ph type="sldNum" sz="quarter" idx="5"/>
          </p:nvPr>
        </p:nvSpPr>
        <p:spPr/>
        <p:txBody>
          <a:bodyPr/>
          <a:lstStyle/>
          <a:p>
            <a:fld id="{C599EA5B-5532-754C-8E9A-14ADDD825748}" type="slidenum">
              <a:rPr lang="en-US" smtClean="0"/>
              <a:t>20</a:t>
            </a:fld>
            <a:endParaRPr lang="en-US"/>
          </a:p>
        </p:txBody>
      </p:sp>
    </p:spTree>
    <p:extLst>
      <p:ext uri="{BB962C8B-B14F-4D97-AF65-F5344CB8AC3E}">
        <p14:creationId xmlns:p14="http://schemas.microsoft.com/office/powerpoint/2010/main" val="488700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0A1B39C8-6D5D-40E8-8D83-C1E41A39F5E0}" type="slidenum">
              <a:rPr lang="de-DE" smtClean="0"/>
              <a:t>21</a:t>
            </a:fld>
            <a:endParaRPr lang="de-DE" dirty="0"/>
          </a:p>
        </p:txBody>
      </p:sp>
    </p:spTree>
    <p:extLst>
      <p:ext uri="{BB962C8B-B14F-4D97-AF65-F5344CB8AC3E}">
        <p14:creationId xmlns:p14="http://schemas.microsoft.com/office/powerpoint/2010/main" val="106149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0A1B39C8-6D5D-40E8-8D83-C1E41A39F5E0}" type="slidenum">
              <a:rPr lang="de-DE" smtClean="0"/>
              <a:t>22</a:t>
            </a:fld>
            <a:endParaRPr lang="de-DE" dirty="0"/>
          </a:p>
        </p:txBody>
      </p:sp>
    </p:spTree>
    <p:extLst>
      <p:ext uri="{BB962C8B-B14F-4D97-AF65-F5344CB8AC3E}">
        <p14:creationId xmlns:p14="http://schemas.microsoft.com/office/powerpoint/2010/main" val="3051114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fr-FR" dirty="0"/>
          </a:p>
        </p:txBody>
      </p:sp>
      <p:sp>
        <p:nvSpPr>
          <p:cNvPr id="4" name="Slide Number Placeholder 3"/>
          <p:cNvSpPr>
            <a:spLocks noGrp="1"/>
          </p:cNvSpPr>
          <p:nvPr>
            <p:ph type="sldNum" sz="quarter" idx="5"/>
          </p:nvPr>
        </p:nvSpPr>
        <p:spPr/>
        <p:txBody>
          <a:bodyPr/>
          <a:lstStyle/>
          <a:p>
            <a:fld id="{C599EA5B-5532-754C-8E9A-14ADDD825748}" type="slidenum">
              <a:rPr lang="en-US" smtClean="0"/>
              <a:t>23</a:t>
            </a:fld>
            <a:endParaRPr lang="en-US"/>
          </a:p>
        </p:txBody>
      </p:sp>
    </p:spTree>
    <p:extLst>
      <p:ext uri="{BB962C8B-B14F-4D97-AF65-F5344CB8AC3E}">
        <p14:creationId xmlns:p14="http://schemas.microsoft.com/office/powerpoint/2010/main" val="54753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6"/>
            <a:ext cx="8039624" cy="1050925"/>
          </a:xfrm>
        </p:spPr>
        <p:txBody>
          <a:bodyPr anchor="b"/>
          <a:lstStyle>
            <a:lvl1pPr algn="l">
              <a:defRPr sz="2800"/>
            </a:lvl1pPr>
          </a:lstStyle>
          <a:p>
            <a:r>
              <a:rPr lang="en-US" noProof="0"/>
              <a:t>Click to edit Master title style</a:t>
            </a:r>
            <a:endParaRPr lang="en-US" noProof="0" dirty="0"/>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pic>
        <p:nvPicPr>
          <p:cNvPr id="7" name="Grafik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44125" y="771527"/>
            <a:ext cx="1423988" cy="1422341"/>
          </a:xfrm>
          <a:prstGeom prst="rect">
            <a:avLst/>
          </a:prstGeom>
        </p:spPr>
      </p:pic>
      <p:pic>
        <p:nvPicPr>
          <p:cNvPr id="6" name="Grafik 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Tree>
    <p:extLst>
      <p:ext uri="{BB962C8B-B14F-4D97-AF65-F5344CB8AC3E}">
        <p14:creationId xmlns:p14="http://schemas.microsoft.com/office/powerpoint/2010/main" val="3518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623888" y="2024064"/>
            <a:ext cx="8101013" cy="3889375"/>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Textplatzhalter 4"/>
          <p:cNvSpPr>
            <a:spLocks noGrp="1"/>
          </p:cNvSpPr>
          <p:nvPr>
            <p:ph type="body" sz="quarter" idx="14" hasCustomPrompt="1"/>
          </p:nvPr>
        </p:nvSpPr>
        <p:spPr>
          <a:xfrm>
            <a:off x="623887" y="5913438"/>
            <a:ext cx="8101013"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4" name="Textplatzhalter 3"/>
          <p:cNvSpPr>
            <a:spLocks noGrp="1"/>
          </p:cNvSpPr>
          <p:nvPr>
            <p:ph type="body" sz="quarter" idx="15"/>
          </p:nvPr>
        </p:nvSpPr>
        <p:spPr>
          <a:xfrm>
            <a:off x="8934451" y="2033590"/>
            <a:ext cx="2633662" cy="3879847"/>
          </a:xfrm>
        </p:spPr>
        <p:txBody>
          <a:bodyPr/>
          <a:lstStyle>
            <a:lvl1pPr marL="266700" indent="-266700">
              <a:defRPr sz="1400"/>
            </a:lvl1pPr>
            <a:lvl2pPr marL="542925" indent="-276225">
              <a:defRPr sz="1400"/>
            </a:lvl2pPr>
            <a:lvl3pPr marL="809625" indent="-266700">
              <a:defRPr sz="1400"/>
            </a:lvl3pPr>
            <a:lvl4pPr marL="990600" indent="-180975">
              <a:defRPr sz="1400"/>
            </a:lvl4pPr>
            <a:lvl5pPr marL="1162050" indent="-17145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69002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noProof="0"/>
              <a:t>Edit Master text styles</a:t>
            </a:r>
          </a:p>
        </p:txBody>
      </p:sp>
    </p:spTree>
    <p:extLst>
      <p:ext uri="{BB962C8B-B14F-4D97-AF65-F5344CB8AC3E}">
        <p14:creationId xmlns:p14="http://schemas.microsoft.com/office/powerpoint/2010/main" val="40230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606635" y="1552576"/>
            <a:ext cx="10961477" cy="3814764"/>
          </a:xfrm>
        </p:spPr>
        <p:txBody>
          <a:bodyPr anchor="ctr"/>
          <a:lstStyle>
            <a:lvl1pPr>
              <a:defRPr sz="6300">
                <a:solidFill>
                  <a:schemeClr val="tx1"/>
                </a:solidFill>
              </a:defRPr>
            </a:lvl1pPr>
          </a:lstStyle>
          <a:p>
            <a:r>
              <a:rPr lang="en-US" noProof="0"/>
              <a:t>Click to edit Master title style</a:t>
            </a:r>
            <a:endParaRPr lang="en-US" noProof="0" dirty="0"/>
          </a:p>
        </p:txBody>
      </p:sp>
      <p:sp>
        <p:nvSpPr>
          <p:cNvPr id="3" name="Text Placeholder 2"/>
          <p:cNvSpPr>
            <a:spLocks noGrp="1"/>
          </p:cNvSpPr>
          <p:nvPr>
            <p:ph type="body" idx="1"/>
          </p:nvPr>
        </p:nvSpPr>
        <p:spPr>
          <a:xfrm>
            <a:off x="623887" y="5448300"/>
            <a:ext cx="10944225" cy="574676"/>
          </a:xfrm>
        </p:spPr>
        <p:txBody>
          <a:bodyPr anchor="b"/>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222422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364116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1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Picture Placeholder 5"/>
          <p:cNvSpPr>
            <a:spLocks noGrp="1"/>
          </p:cNvSpPr>
          <p:nvPr>
            <p:ph type="pic" sz="quarter" idx="12"/>
          </p:nvPr>
        </p:nvSpPr>
        <p:spPr>
          <a:xfrm>
            <a:off x="623888" y="2024063"/>
            <a:ext cx="10944224" cy="3889375"/>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09135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8" y="828675"/>
            <a:ext cx="10944224" cy="50847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5" name="Textplatzhalter 4"/>
          <p:cNvSpPr>
            <a:spLocks noGrp="1"/>
          </p:cNvSpPr>
          <p:nvPr>
            <p:ph type="body" sz="quarter" idx="13" hasCustomPrompt="1"/>
          </p:nvPr>
        </p:nvSpPr>
        <p:spPr>
          <a:xfrm>
            <a:off x="623887" y="5913438"/>
            <a:ext cx="10944225"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212403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9" y="1196976"/>
            <a:ext cx="5292723" cy="47164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6275388" y="1196976"/>
            <a:ext cx="5292725" cy="47164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623888" y="5913438"/>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913438"/>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170003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623887" y="2024063"/>
            <a:ext cx="5292725" cy="3062288"/>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6275389" y="2024063"/>
            <a:ext cx="5292724" cy="3062288"/>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623888" y="5086351"/>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086351"/>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300823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9" y="712232"/>
            <a:ext cx="10956924" cy="780540"/>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623889" y="2024064"/>
            <a:ext cx="10944224" cy="3889375"/>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sp>
        <p:nvSpPr>
          <p:cNvPr id="9" name="Textfeld 8"/>
          <p:cNvSpPr txBox="1"/>
          <p:nvPr userDrawn="1"/>
        </p:nvSpPr>
        <p:spPr>
          <a:xfrm>
            <a:off x="11377083" y="293577"/>
            <a:ext cx="514351" cy="293798"/>
          </a:xfrm>
          <a:prstGeom prst="rect">
            <a:avLst/>
          </a:prstGeom>
          <a:noFill/>
        </p:spPr>
        <p:txBody>
          <a:bodyPr wrap="none" lIns="0" tIns="0" rIns="0" bIns="0" rtlCol="0">
            <a:noAutofit/>
          </a:bodyPr>
          <a:lstStyle/>
          <a:p>
            <a:pPr algn="r"/>
            <a:fld id="{A5DEC3FA-4FB7-4309-A077-6BB31CA8E81A}" type="slidenum">
              <a:rPr lang="en-US" sz="1600" noProof="0" smtClean="0"/>
              <a:pPr algn="r"/>
              <a:t>‹#›</a:t>
            </a:fld>
            <a:endParaRPr lang="en-US" sz="1600" noProof="0" dirty="0"/>
          </a:p>
        </p:txBody>
      </p:sp>
      <p:cxnSp>
        <p:nvCxnSpPr>
          <p:cNvPr id="11" name="Gerader Verbinder 10"/>
          <p:cNvCxnSpPr/>
          <p:nvPr userDrawn="1"/>
        </p:nvCxnSpPr>
        <p:spPr>
          <a:xfrm>
            <a:off x="623889" y="339297"/>
            <a:ext cx="5292724"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6275389" y="339297"/>
            <a:ext cx="529272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
        <p:nvSpPr>
          <p:cNvPr id="7" name="Rechteck 6"/>
          <p:cNvSpPr/>
          <p:nvPr userDrawn="1"/>
        </p:nvSpPr>
        <p:spPr>
          <a:xfrm>
            <a:off x="623888" y="381001"/>
            <a:ext cx="5292725" cy="216000"/>
          </a:xfrm>
          <a:prstGeom prst="rect">
            <a:avLst/>
          </a:prstGeom>
        </p:spPr>
        <p:txBody>
          <a:bodyPr vert="horz" lIns="0" tIns="0" rIns="0" bIns="0" rtlCol="0" anchor="t" anchorCtr="0">
            <a:noAutofit/>
          </a:bodyPr>
          <a:lstStyle/>
          <a:p>
            <a:pPr lvl="0"/>
            <a:r>
              <a:rPr lang="en-US" sz="900" dirty="0"/>
              <a:t>Introduction to European XFEL</a:t>
            </a:r>
          </a:p>
        </p:txBody>
      </p:sp>
      <p:sp>
        <p:nvSpPr>
          <p:cNvPr id="8" name="Rechteck 7"/>
          <p:cNvSpPr/>
          <p:nvPr userDrawn="1"/>
        </p:nvSpPr>
        <p:spPr>
          <a:xfrm>
            <a:off x="6275389" y="381001"/>
            <a:ext cx="5292724" cy="216000"/>
          </a:xfrm>
          <a:prstGeom prst="rect">
            <a:avLst/>
          </a:prstGeom>
        </p:spPr>
        <p:txBody>
          <a:bodyPr vert="horz" lIns="0" tIns="0" rIns="0" bIns="0" rtlCol="0" anchor="t" anchorCtr="0">
            <a:noAutofit/>
          </a:bodyPr>
          <a:lstStyle/>
          <a:p>
            <a:pPr lvl="0"/>
            <a:r>
              <a:rPr lang="de-DE" sz="900" dirty="0"/>
              <a:t>P</a:t>
            </a:r>
            <a:r>
              <a:rPr lang="en-US" sz="900" dirty="0" err="1"/>
              <a:t>rof</a:t>
            </a:r>
            <a:r>
              <a:rPr lang="en-US" sz="900" dirty="0"/>
              <a:t>. Thomas Feurer, </a:t>
            </a:r>
            <a:r>
              <a:rPr lang="en-US" sz="900" dirty="0" smtClean="0"/>
              <a:t>Incoming </a:t>
            </a:r>
            <a:r>
              <a:rPr lang="en-US" sz="900" dirty="0"/>
              <a:t>Managing Director, September 2023</a:t>
            </a:r>
          </a:p>
        </p:txBody>
      </p:sp>
    </p:spTree>
    <p:extLst>
      <p:ext uri="{BB962C8B-B14F-4D97-AF65-F5344CB8AC3E}">
        <p14:creationId xmlns:p14="http://schemas.microsoft.com/office/powerpoint/2010/main" val="92600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73" r:id="rId6"/>
    <p:sldLayoutId id="2147483668" r:id="rId7"/>
    <p:sldLayoutId id="2147483669" r:id="rId8"/>
    <p:sldLayoutId id="2147483670" r:id="rId9"/>
    <p:sldLayoutId id="2147483671" r:id="rId10"/>
  </p:sldLayoutIdLst>
  <p:hf sldNum="0" hdr="0" ftr="0" dt="0"/>
  <p:txStyles>
    <p:title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357188" indent="-357188" algn="l" defTabSz="914400" rtl="0" eaLnBrk="1" latinLnBrk="0" hangingPunct="1">
        <a:lnSpc>
          <a:spcPct val="114000"/>
        </a:lnSpc>
        <a:spcBef>
          <a:spcPts val="1800"/>
        </a:spcBef>
        <a:buClr>
          <a:schemeClr val="bg2"/>
        </a:buClr>
        <a:buFontTx/>
        <a:buBlip>
          <a:blip r:embed="rId1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1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69.emf"/></Relationships>
</file>

<file path=ppt/slides/_rels/slide19.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image" Target="../media/image1.emf"/><Relationship Id="rId7" Type="http://schemas.openxmlformats.org/officeDocument/2006/relationships/image" Target="../media/image76.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emf"/><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image" Target="../media/image3.emf"/><Relationship Id="rId4" Type="http://schemas.openxmlformats.org/officeDocument/2006/relationships/image" Target="../media/image90.gif"/><Relationship Id="rId9"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2.xml"/><Relationship Id="rId7" Type="http://schemas.openxmlformats.org/officeDocument/2006/relationships/image" Target="../media/image9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6.png"/><Relationship Id="rId5" Type="http://schemas.openxmlformats.org/officeDocument/2006/relationships/image" Target="../media/image1.emf"/><Relationship Id="rId4" Type="http://schemas.openxmlformats.org/officeDocument/2006/relationships/notesSlide" Target="../notesSlides/notesSlide9.xml"/><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6.emf"/><Relationship Id="rId7"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2.jpg"/><Relationship Id="rId7" Type="http://schemas.openxmlformats.org/officeDocument/2006/relationships/image" Target="../media/image114.png"/><Relationship Id="rId2"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3.emf"/><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3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xml"/><Relationship Id="rId5" Type="http://schemas.openxmlformats.org/officeDocument/2006/relationships/image" Target="../media/image132.jpg"/><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emf"/><Relationship Id="rId4" Type="http://schemas.openxmlformats.org/officeDocument/2006/relationships/image" Target="../media/image135.emf"/></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37.jp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p:txBody>
          <a:bodyPr/>
          <a:lstStyle/>
          <a:p>
            <a:pPr>
              <a:defRPr/>
            </a:pPr>
            <a:r>
              <a:rPr lang="en-GB" dirty="0"/>
              <a:t>Introduction to European XFEL</a:t>
            </a:r>
            <a:endParaRPr dirty="0"/>
          </a:p>
        </p:txBody>
      </p:sp>
      <p:sp>
        <p:nvSpPr>
          <p:cNvPr id="3" name="Subtitle 2"/>
          <p:cNvSpPr>
            <a:spLocks noGrp="1"/>
          </p:cNvSpPr>
          <p:nvPr>
            <p:ph type="subTitle" idx="1"/>
          </p:nvPr>
        </p:nvSpPr>
        <p:spPr bwMode="auto">
          <a:xfrm>
            <a:off x="623889" y="2583180"/>
            <a:ext cx="8039624" cy="1525833"/>
          </a:xfrm>
        </p:spPr>
        <p:txBody>
          <a:bodyPr/>
          <a:lstStyle/>
          <a:p>
            <a:pPr>
              <a:defRPr/>
            </a:pPr>
            <a:r>
              <a:rPr lang="en-GB" dirty="0"/>
              <a:t>Prof. Thomas </a:t>
            </a:r>
            <a:r>
              <a:rPr lang="en-GB" dirty="0" err="1"/>
              <a:t>Feurer</a:t>
            </a:r>
            <a:endParaRPr dirty="0"/>
          </a:p>
          <a:p>
            <a:pPr>
              <a:defRPr/>
            </a:pPr>
            <a:r>
              <a:rPr lang="en-GB" dirty="0"/>
              <a:t>Incoming European XFEL </a:t>
            </a:r>
            <a:r>
              <a:rPr lang="en-GB" dirty="0" smtClean="0"/>
              <a:t>Managing Director (Start January 2024)</a:t>
            </a:r>
            <a:endParaRPr dirty="0"/>
          </a:p>
          <a:p>
            <a:pPr>
              <a:defRPr/>
            </a:pPr>
            <a:endParaRPr lang="en-GB" dirty="0"/>
          </a:p>
          <a:p>
            <a:pPr>
              <a:defRPr/>
            </a:pPr>
            <a:r>
              <a:rPr lang="en-GB" dirty="0"/>
              <a:t>Elba, </a:t>
            </a:r>
            <a:r>
              <a:rPr lang="en-GB" dirty="0" smtClean="0"/>
              <a:t>September 22, 2023</a:t>
            </a:r>
            <a:endParaRPr dirty="0"/>
          </a:p>
        </p:txBody>
      </p:sp>
      <p:grpSp>
        <p:nvGrpSpPr>
          <p:cNvPr id="4" name="Group 3"/>
          <p:cNvGrpSpPr/>
          <p:nvPr/>
        </p:nvGrpSpPr>
        <p:grpSpPr bwMode="auto">
          <a:xfrm>
            <a:off x="494164" y="458155"/>
            <a:ext cx="5776912" cy="301957"/>
            <a:chOff x="615950" y="839153"/>
            <a:chExt cx="5776912" cy="301957"/>
          </a:xfrm>
        </p:grpSpPr>
        <p:pic>
          <p:nvPicPr>
            <p:cNvPr id="5" name="Picture 4"/>
            <p:cNvPicPr>
              <a:picLocks noChangeAspect="1" noChangeArrowheads="1"/>
            </p:cNvPicPr>
            <p:nvPr/>
          </p:nvPicPr>
          <p:blipFill>
            <a:blip r:embed="rId2"/>
            <a:stretch/>
          </p:blipFill>
          <p:spPr bwMode="auto">
            <a:xfrm>
              <a:off x="615950" y="839153"/>
              <a:ext cx="5292725" cy="301957"/>
            </a:xfrm>
            <a:prstGeom prst="rect">
              <a:avLst/>
            </a:prstGeom>
            <a:noFill/>
          </p:spPr>
        </p:pic>
        <p:pic>
          <p:nvPicPr>
            <p:cNvPr id="6" name="Picture 5" descr="Bildergebnis für UK flag"/>
            <p:cNvPicPr>
              <a:picLocks noChangeAspect="1" noChangeArrowheads="1"/>
            </p:cNvPicPr>
            <p:nvPr/>
          </p:nvPicPr>
          <p:blipFill>
            <a:blip r:embed="rId3"/>
            <a:stretch/>
          </p:blipFill>
          <p:spPr bwMode="auto">
            <a:xfrm flipH="1">
              <a:off x="5927726" y="850590"/>
              <a:ext cx="465137" cy="279082"/>
            </a:xfrm>
            <a:prstGeom prst="rect">
              <a:avLst/>
            </a:prstGeom>
            <a:noFill/>
            <a:ln>
              <a:solidFill>
                <a:schemeClr val="tx1"/>
              </a:solidFill>
            </a:ln>
          </p:spPr>
        </p:pic>
      </p:grpSp>
      <p:pic>
        <p:nvPicPr>
          <p:cNvPr id="7" name="Picture 4"/>
          <p:cNvPicPr>
            <a:picLocks noChangeAspect="1" noChangeArrowheads="1"/>
          </p:cNvPicPr>
          <p:nvPr/>
        </p:nvPicPr>
        <p:blipFill>
          <a:blip r:embed="rId4"/>
          <a:srcRect r="6286"/>
          <a:stretch/>
        </p:blipFill>
        <p:spPr bwMode="auto">
          <a:xfrm>
            <a:off x="3707914" y="4181853"/>
            <a:ext cx="4427027" cy="1974475"/>
          </a:xfrm>
          <a:prstGeom prst="rect">
            <a:avLst/>
          </a:prstGeom>
          <a:noFill/>
          <a:ln>
            <a:noFill/>
          </a:ln>
        </p:spPr>
      </p:pic>
      <p:pic>
        <p:nvPicPr>
          <p:cNvPr id="8" name="Picture 4" descr="Licht- und Laserinstallation zum Start des hellsten Röntgenlasers der Welt"/>
          <p:cNvPicPr>
            <a:picLocks noChangeAspect="1" noChangeArrowheads="1"/>
          </p:cNvPicPr>
          <p:nvPr/>
        </p:nvPicPr>
        <p:blipFill>
          <a:blip r:embed="rId5"/>
          <a:stretch/>
        </p:blipFill>
        <p:spPr bwMode="auto">
          <a:xfrm>
            <a:off x="612000" y="4181853"/>
            <a:ext cx="2630092" cy="1974475"/>
          </a:xfrm>
          <a:prstGeom prst="rect">
            <a:avLst/>
          </a:prstGeom>
          <a:noFill/>
        </p:spPr>
      </p:pic>
      <p:pic>
        <p:nvPicPr>
          <p:cNvPr id="11" name="Picture 4" descr="C:\Users\fpoppe\Desktop\2018-10-30_006.jpg"/>
          <p:cNvPicPr>
            <a:picLocks noChangeAspect="1" noChangeArrowheads="1"/>
          </p:cNvPicPr>
          <p:nvPr/>
        </p:nvPicPr>
        <p:blipFill>
          <a:blip r:embed="rId6"/>
          <a:stretch/>
        </p:blipFill>
        <p:spPr bwMode="auto">
          <a:xfrm>
            <a:off x="8600764" y="4187663"/>
            <a:ext cx="2952998" cy="196866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Placeholder 3"/>
          <p:cNvPicPr>
            <a:picLocks noGrp="1" noChangeAspect="1"/>
          </p:cNvPicPr>
          <p:nvPr>
            <p:ph type="pic" sz="quarter" idx="12"/>
          </p:nvPr>
        </p:nvPicPr>
        <p:blipFill>
          <a:blip r:embed="rId2"/>
          <a:srcRect t="21219" b="21218"/>
          <a:stretch/>
        </p:blipFill>
        <p:spPr bwMode="auto">
          <a:xfrm>
            <a:off x="744344" y="2347256"/>
            <a:ext cx="10809973" cy="3889375"/>
          </a:xfrm>
          <a:prstGeom prst="rect">
            <a:avLst/>
          </a:prstGeom>
        </p:spPr>
      </p:pic>
      <p:pic>
        <p:nvPicPr>
          <p:cNvPr id="1029" name="Picture 5"/>
          <p:cNvPicPr>
            <a:picLocks noChangeAspect="1" noChangeArrowheads="1" noCrop="1"/>
          </p:cNvPicPr>
          <p:nvPr/>
        </p:nvPicPr>
        <p:blipFill>
          <a:blip r:embed="rId3"/>
          <a:stretch/>
        </p:blipFill>
        <p:spPr bwMode="auto">
          <a:xfrm>
            <a:off x="744344" y="2347256"/>
            <a:ext cx="10799129" cy="3889373"/>
          </a:xfrm>
          <a:prstGeom prst="rect">
            <a:avLst/>
          </a:prstGeom>
          <a:noFill/>
        </p:spPr>
      </p:pic>
      <p:sp>
        <p:nvSpPr>
          <p:cNvPr id="2" name="Title 1"/>
          <p:cNvSpPr>
            <a:spLocks noGrp="1"/>
          </p:cNvSpPr>
          <p:nvPr>
            <p:ph type="title"/>
          </p:nvPr>
        </p:nvSpPr>
        <p:spPr bwMode="auto"/>
        <p:txBody>
          <a:bodyPr/>
          <a:lstStyle/>
          <a:p>
            <a:pPr>
              <a:defRPr/>
            </a:pPr>
            <a:r>
              <a:rPr lang="en-GB" dirty="0" smtClean="0"/>
              <a:t>The </a:t>
            </a:r>
            <a:r>
              <a:rPr lang="en-GB" dirty="0"/>
              <a:t>European XFEL in a nutshell</a:t>
            </a:r>
            <a:br>
              <a:rPr lang="en-GB" dirty="0"/>
            </a:br>
            <a:endParaRPr lang="en-GB" dirty="0"/>
          </a:p>
        </p:txBody>
      </p:sp>
      <p:pic>
        <p:nvPicPr>
          <p:cNvPr id="20" name="Picture 2" descr="D:\00 - MAIN\IMAGES\Presentation\european-xfel_2014_1_de_cmyk.png"/>
          <p:cNvPicPr>
            <a:picLocks noChangeAspect="1" noChangeArrowheads="1"/>
          </p:cNvPicPr>
          <p:nvPr/>
        </p:nvPicPr>
        <p:blipFill>
          <a:blip r:embed="rId4"/>
          <a:stretch/>
        </p:blipFill>
        <p:spPr bwMode="auto">
          <a:xfrm>
            <a:off x="610092" y="1202130"/>
            <a:ext cx="10944225" cy="592862"/>
          </a:xfrm>
          <a:prstGeom prst="rect">
            <a:avLst/>
          </a:prstGeom>
          <a:noFill/>
        </p:spPr>
      </p:pic>
      <p:sp>
        <p:nvSpPr>
          <p:cNvPr id="22" name="TextBox 21"/>
          <p:cNvSpPr txBox="1"/>
          <p:nvPr/>
        </p:nvSpPr>
        <p:spPr bwMode="auto">
          <a:xfrm>
            <a:off x="4005754" y="1979573"/>
            <a:ext cx="4505325" cy="285750"/>
          </a:xfrm>
          <a:prstGeom prst="rect">
            <a:avLst/>
          </a:prstGeom>
          <a:noFill/>
        </p:spPr>
        <p:txBody>
          <a:bodyPr wrap="square" rtlCol="0">
            <a:noAutofit/>
          </a:bodyPr>
          <a:lstStyle/>
          <a:p>
            <a:pPr algn="ctr">
              <a:lnSpc>
                <a:spcPct val="112000"/>
              </a:lnSpc>
              <a:defRPr/>
            </a:pPr>
            <a:r>
              <a:rPr lang="de-DE" sz="1400"/>
              <a:t>Total length: 3.4 km</a:t>
            </a:r>
            <a:endParaRPr/>
          </a:p>
        </p:txBody>
      </p:sp>
      <p:grpSp>
        <p:nvGrpSpPr>
          <p:cNvPr id="41" name="Group 40"/>
          <p:cNvGrpSpPr/>
          <p:nvPr/>
        </p:nvGrpSpPr>
        <p:grpSpPr bwMode="auto">
          <a:xfrm>
            <a:off x="6527856" y="2902358"/>
            <a:ext cx="1983223" cy="1529934"/>
            <a:chOff x="6527856" y="2902358"/>
            <a:chExt cx="1983223" cy="1529934"/>
          </a:xfrm>
          <a:solidFill>
            <a:schemeClr val="accent2">
              <a:lumMod val="40000"/>
              <a:lumOff val="60000"/>
            </a:schemeClr>
          </a:solidFill>
        </p:grpSpPr>
        <p:sp>
          <p:nvSpPr>
            <p:cNvPr id="43" name="TextBox 42"/>
            <p:cNvSpPr txBox="1"/>
            <p:nvPr/>
          </p:nvSpPr>
          <p:spPr bwMode="auto">
            <a:xfrm>
              <a:off x="6527856" y="2902358"/>
              <a:ext cx="1983223" cy="1529934"/>
            </a:xfrm>
            <a:prstGeom prst="rect">
              <a:avLst/>
            </a:prstGeom>
            <a:grpFill/>
            <a:ln>
              <a:solidFill>
                <a:srgbClr val="002060"/>
              </a:solidFill>
            </a:ln>
          </p:spPr>
          <p:txBody>
            <a:bodyPr wrap="square" rtlCol="0">
              <a:noAutofit/>
            </a:bodyPr>
            <a:lstStyle/>
            <a:p>
              <a:pPr>
                <a:lnSpc>
                  <a:spcPct val="112000"/>
                </a:lnSpc>
                <a:defRPr/>
              </a:pPr>
              <a:r>
                <a:rPr lang="en-GB" sz="1400" b="1">
                  <a:solidFill>
                    <a:srgbClr val="002060"/>
                  </a:solidFill>
                </a:rPr>
                <a:t>Superconducting linear accelerator</a:t>
              </a:r>
              <a:endParaRPr/>
            </a:p>
          </p:txBody>
        </p:sp>
        <p:pic>
          <p:nvPicPr>
            <p:cNvPr id="44" name="Picture 4"/>
            <p:cNvPicPr>
              <a:picLocks noChangeAspect="1" noChangeArrowheads="1"/>
            </p:cNvPicPr>
            <p:nvPr/>
          </p:nvPicPr>
          <p:blipFill>
            <a:blip r:embed="rId5"/>
            <a:srcRect b="24926"/>
            <a:stretch/>
          </p:blipFill>
          <p:spPr bwMode="auto">
            <a:xfrm>
              <a:off x="6607857" y="3491180"/>
              <a:ext cx="1823220" cy="839971"/>
            </a:xfrm>
            <a:prstGeom prst="rect">
              <a:avLst/>
            </a:prstGeom>
            <a:grpFill/>
            <a:ln w="9525">
              <a:noFill/>
              <a:miter lim="800000"/>
              <a:headEnd/>
              <a:tailEnd/>
            </a:ln>
          </p:spPr>
        </p:pic>
      </p:grpSp>
      <p:sp>
        <p:nvSpPr>
          <p:cNvPr id="42" name="Rectangle 41"/>
          <p:cNvSpPr/>
          <p:nvPr/>
        </p:nvSpPr>
        <p:spPr bwMode="auto">
          <a:xfrm>
            <a:off x="6433256" y="2902358"/>
            <a:ext cx="94600" cy="1529934"/>
          </a:xfrm>
          <a:prstGeom prst="rect">
            <a:avLst/>
          </a:prstGeom>
          <a:solidFill>
            <a:schemeClr val="bg1">
              <a:lumMod val="85000"/>
            </a:schemeClr>
          </a:solidFill>
        </p:spPr>
        <p:txBody>
          <a:bodyPr rtlCol="0" anchor="ctr">
            <a:noAutofit/>
          </a:bodyPr>
          <a:lstStyle/>
          <a:p>
            <a:pPr algn="ctr">
              <a:lnSpc>
                <a:spcPct val="112999"/>
              </a:lnSpc>
              <a:defRPr/>
            </a:pPr>
            <a:endParaRPr lang="de-DE" sz="1400"/>
          </a:p>
        </p:txBody>
      </p:sp>
      <p:grpSp>
        <p:nvGrpSpPr>
          <p:cNvPr id="46" name="Group 45"/>
          <p:cNvGrpSpPr/>
          <p:nvPr/>
        </p:nvGrpSpPr>
        <p:grpSpPr bwMode="auto">
          <a:xfrm>
            <a:off x="9823229" y="4627448"/>
            <a:ext cx="1876425" cy="1300912"/>
            <a:chOff x="9550179" y="4627448"/>
            <a:chExt cx="1876425" cy="1300912"/>
          </a:xfrm>
          <a:solidFill>
            <a:srgbClr val="7030A0"/>
          </a:solidFill>
        </p:grpSpPr>
        <p:sp>
          <p:nvSpPr>
            <p:cNvPr id="48" name="TextBox 47"/>
            <p:cNvSpPr txBox="1"/>
            <p:nvPr/>
          </p:nvSpPr>
          <p:spPr bwMode="auto">
            <a:xfrm>
              <a:off x="9550179" y="4627448"/>
              <a:ext cx="1876425" cy="1300912"/>
            </a:xfrm>
            <a:prstGeom prst="rect">
              <a:avLst/>
            </a:prstGeom>
            <a:solidFill>
              <a:schemeClr val="accent2">
                <a:lumMod val="40000"/>
                <a:lumOff val="60000"/>
              </a:schemeClr>
            </a:solidFill>
            <a:ln>
              <a:solidFill>
                <a:schemeClr val="accent1">
                  <a:lumMod val="90000"/>
                  <a:lumOff val="10000"/>
                </a:schemeClr>
              </a:solidFill>
            </a:ln>
          </p:spPr>
          <p:txBody>
            <a:bodyPr wrap="square" rtlCol="0">
              <a:noAutofit/>
            </a:bodyPr>
            <a:lstStyle/>
            <a:p>
              <a:pPr>
                <a:lnSpc>
                  <a:spcPct val="112000"/>
                </a:lnSpc>
                <a:defRPr/>
              </a:pPr>
              <a:r>
                <a:rPr lang="en-GB" sz="1400" b="1">
                  <a:solidFill>
                    <a:srgbClr val="002060"/>
                  </a:solidFill>
                </a:rPr>
                <a:t>Electron injector</a:t>
              </a:r>
              <a:endParaRPr/>
            </a:p>
          </p:txBody>
        </p:sp>
        <p:pic>
          <p:nvPicPr>
            <p:cNvPr id="49" name="Picture 3"/>
            <p:cNvPicPr>
              <a:picLocks noChangeAspect="1" noChangeArrowheads="1"/>
            </p:cNvPicPr>
            <p:nvPr/>
          </p:nvPicPr>
          <p:blipFill>
            <a:blip r:embed="rId6"/>
            <a:srcRect t="11703" b="15123"/>
            <a:stretch/>
          </p:blipFill>
          <p:spPr bwMode="auto">
            <a:xfrm>
              <a:off x="9650524" y="5003572"/>
              <a:ext cx="1679944" cy="818707"/>
            </a:xfrm>
            <a:prstGeom prst="rect">
              <a:avLst/>
            </a:prstGeom>
            <a:grpFill/>
            <a:ln w="9525">
              <a:noFill/>
              <a:miter lim="800000"/>
              <a:headEnd/>
              <a:tailEnd/>
            </a:ln>
          </p:spPr>
        </p:pic>
      </p:grpSp>
      <p:sp>
        <p:nvSpPr>
          <p:cNvPr id="47" name="Rectangle 46"/>
          <p:cNvSpPr/>
          <p:nvPr/>
        </p:nvSpPr>
        <p:spPr bwMode="auto">
          <a:xfrm>
            <a:off x="9728629" y="4627448"/>
            <a:ext cx="94600" cy="1300912"/>
          </a:xfrm>
          <a:prstGeom prst="rect">
            <a:avLst/>
          </a:prstGeom>
          <a:solidFill>
            <a:schemeClr val="bg1">
              <a:lumMod val="85000"/>
            </a:schemeClr>
          </a:solidFill>
        </p:spPr>
        <p:txBody>
          <a:bodyPr rtlCol="0" anchor="ctr">
            <a:noAutofit/>
          </a:bodyPr>
          <a:lstStyle/>
          <a:p>
            <a:pPr algn="ctr">
              <a:lnSpc>
                <a:spcPct val="112999"/>
              </a:lnSpc>
              <a:defRPr/>
            </a:pPr>
            <a:endParaRPr lang="de-DE" sz="1400"/>
          </a:p>
        </p:txBody>
      </p:sp>
      <p:grpSp>
        <p:nvGrpSpPr>
          <p:cNvPr id="23" name="Group 22"/>
          <p:cNvGrpSpPr/>
          <p:nvPr/>
        </p:nvGrpSpPr>
        <p:grpSpPr bwMode="auto">
          <a:xfrm>
            <a:off x="2919542" y="4171077"/>
            <a:ext cx="2077823" cy="1324387"/>
            <a:chOff x="2919542" y="4171077"/>
            <a:chExt cx="2077823" cy="1324387"/>
          </a:xfrm>
        </p:grpSpPr>
        <p:grpSp>
          <p:nvGrpSpPr>
            <p:cNvPr id="3" name="Group 2"/>
            <p:cNvGrpSpPr/>
            <p:nvPr/>
          </p:nvGrpSpPr>
          <p:grpSpPr bwMode="auto">
            <a:xfrm>
              <a:off x="3014142" y="4171077"/>
              <a:ext cx="1983223" cy="1324387"/>
              <a:chOff x="5266804" y="5378254"/>
              <a:chExt cx="1983223" cy="1324387"/>
            </a:xfrm>
          </p:grpSpPr>
          <p:sp>
            <p:nvSpPr>
              <p:cNvPr id="32" name="TextBox 31"/>
              <p:cNvSpPr txBox="1"/>
              <p:nvPr/>
            </p:nvSpPr>
            <p:spPr bwMode="auto">
              <a:xfrm>
                <a:off x="5266804" y="5378254"/>
                <a:ext cx="1983223" cy="1324387"/>
              </a:xfrm>
              <a:prstGeom prst="rect">
                <a:avLst/>
              </a:prstGeom>
              <a:solidFill>
                <a:schemeClr val="accent4"/>
              </a:solidFill>
              <a:ln>
                <a:solidFill>
                  <a:srgbClr val="002060"/>
                </a:solidFill>
              </a:ln>
            </p:spPr>
            <p:txBody>
              <a:bodyPr wrap="square" rtlCol="0">
                <a:noAutofit/>
              </a:bodyPr>
              <a:lstStyle/>
              <a:p>
                <a:pPr>
                  <a:lnSpc>
                    <a:spcPct val="112000"/>
                  </a:lnSpc>
                  <a:defRPr/>
                </a:pPr>
                <a:r>
                  <a:rPr lang="en-GB" sz="1400" b="1">
                    <a:solidFill>
                      <a:srgbClr val="002060"/>
                    </a:solidFill>
                  </a:rPr>
                  <a:t>Undulator systems</a:t>
                </a:r>
                <a:endParaRPr/>
              </a:p>
            </p:txBody>
          </p:sp>
          <p:pic>
            <p:nvPicPr>
              <p:cNvPr id="34" name="Picture 6"/>
              <p:cNvPicPr>
                <a:picLocks noChangeAspect="1" noChangeArrowheads="1"/>
              </p:cNvPicPr>
              <p:nvPr/>
            </p:nvPicPr>
            <p:blipFill>
              <a:blip r:embed="rId7"/>
              <a:srcRect b="5512"/>
              <a:stretch/>
            </p:blipFill>
            <p:spPr bwMode="auto">
              <a:xfrm>
                <a:off x="5374053" y="5741923"/>
                <a:ext cx="1679944" cy="856713"/>
              </a:xfrm>
              <a:prstGeom prst="rect">
                <a:avLst/>
              </a:prstGeom>
              <a:noFill/>
              <a:ln>
                <a:noFill/>
              </a:ln>
            </p:spPr>
          </p:pic>
        </p:grpSp>
        <p:sp>
          <p:nvSpPr>
            <p:cNvPr id="50" name="Rectangle 49"/>
            <p:cNvSpPr/>
            <p:nvPr/>
          </p:nvSpPr>
          <p:spPr bwMode="auto">
            <a:xfrm>
              <a:off x="2919542" y="4171077"/>
              <a:ext cx="94600" cy="1324387"/>
            </a:xfrm>
            <a:prstGeom prst="rect">
              <a:avLst/>
            </a:prstGeom>
            <a:solidFill>
              <a:schemeClr val="accent1">
                <a:lumMod val="75000"/>
                <a:lumOff val="25000"/>
              </a:schemeClr>
            </a:solidFill>
          </p:spPr>
          <p:txBody>
            <a:bodyPr rtlCol="0" anchor="ctr">
              <a:noAutofit/>
            </a:bodyPr>
            <a:lstStyle/>
            <a:p>
              <a:pPr algn="ctr">
                <a:lnSpc>
                  <a:spcPct val="112999"/>
                </a:lnSpc>
                <a:defRPr/>
              </a:pPr>
              <a:endParaRPr lang="en-GB" sz="1400"/>
            </a:p>
          </p:txBody>
        </p:sp>
      </p:grpSp>
      <p:grpSp>
        <p:nvGrpSpPr>
          <p:cNvPr id="17" name="Group 16"/>
          <p:cNvGrpSpPr/>
          <p:nvPr/>
        </p:nvGrpSpPr>
        <p:grpSpPr bwMode="auto">
          <a:xfrm>
            <a:off x="133100" y="3508937"/>
            <a:ext cx="2557469" cy="1648255"/>
            <a:chOff x="216736" y="3508935"/>
            <a:chExt cx="2269015" cy="1792272"/>
          </a:xfrm>
        </p:grpSpPr>
        <p:grpSp>
          <p:nvGrpSpPr>
            <p:cNvPr id="16" name="Group 15"/>
            <p:cNvGrpSpPr/>
            <p:nvPr/>
          </p:nvGrpSpPr>
          <p:grpSpPr bwMode="auto">
            <a:xfrm>
              <a:off x="297886" y="3508935"/>
              <a:ext cx="2187865" cy="1792272"/>
              <a:chOff x="297886" y="3508935"/>
              <a:chExt cx="2187865" cy="1792272"/>
            </a:xfrm>
          </p:grpSpPr>
          <p:sp>
            <p:nvSpPr>
              <p:cNvPr id="37" name="TextBox 36"/>
              <p:cNvSpPr txBox="1"/>
              <p:nvPr/>
            </p:nvSpPr>
            <p:spPr bwMode="auto">
              <a:xfrm>
                <a:off x="297886" y="3508935"/>
                <a:ext cx="2187865" cy="1792272"/>
              </a:xfrm>
              <a:prstGeom prst="rect">
                <a:avLst/>
              </a:prstGeom>
              <a:solidFill>
                <a:schemeClr val="accent4"/>
              </a:solidFill>
              <a:ln>
                <a:solidFill>
                  <a:srgbClr val="002060"/>
                </a:solidFill>
              </a:ln>
            </p:spPr>
            <p:txBody>
              <a:bodyPr wrap="square" rtlCol="0">
                <a:noAutofit/>
              </a:bodyPr>
              <a:lstStyle/>
              <a:p>
                <a:pPr>
                  <a:lnSpc>
                    <a:spcPct val="112000"/>
                  </a:lnSpc>
                  <a:defRPr/>
                </a:pPr>
                <a:r>
                  <a:rPr lang="en-GB" sz="1400" b="1" dirty="0">
                    <a:solidFill>
                      <a:srgbClr val="002060"/>
                    </a:solidFill>
                  </a:rPr>
                  <a:t>6 Experiment stations for research in Schenefeld</a:t>
                </a:r>
                <a:endParaRPr dirty="0"/>
              </a:p>
            </p:txBody>
          </p:sp>
          <p:pic>
            <p:nvPicPr>
              <p:cNvPr id="39" name="Picture 7"/>
              <p:cNvPicPr>
                <a:picLocks noChangeAspect="1" noChangeArrowheads="1"/>
              </p:cNvPicPr>
              <p:nvPr/>
            </p:nvPicPr>
            <p:blipFill>
              <a:blip r:embed="rId8"/>
              <a:srcRect t="3690" b="14104"/>
              <a:stretch/>
            </p:blipFill>
            <p:spPr bwMode="auto">
              <a:xfrm>
                <a:off x="381638" y="4293096"/>
                <a:ext cx="2055872" cy="980339"/>
              </a:xfrm>
              <a:prstGeom prst="rect">
                <a:avLst/>
              </a:prstGeom>
              <a:noFill/>
              <a:ln>
                <a:noFill/>
              </a:ln>
            </p:spPr>
          </p:pic>
        </p:grpSp>
        <p:sp>
          <p:nvSpPr>
            <p:cNvPr id="51" name="Rectangle 50"/>
            <p:cNvSpPr/>
            <p:nvPr/>
          </p:nvSpPr>
          <p:spPr bwMode="auto">
            <a:xfrm>
              <a:off x="216736" y="3508935"/>
              <a:ext cx="81149" cy="1595725"/>
            </a:xfrm>
            <a:prstGeom prst="rect">
              <a:avLst/>
            </a:prstGeom>
            <a:solidFill>
              <a:schemeClr val="bg2"/>
            </a:solidFill>
          </p:spPr>
          <p:txBody>
            <a:bodyPr rtlCol="0" anchor="ctr">
              <a:noAutofit/>
            </a:bodyPr>
            <a:lstStyle/>
            <a:p>
              <a:pPr algn="ctr">
                <a:lnSpc>
                  <a:spcPct val="112999"/>
                </a:lnSpc>
                <a:defRPr/>
              </a:pPr>
              <a:endParaRPr lang="en-GB" sz="1400"/>
            </a:p>
          </p:txBody>
        </p:sp>
      </p:grpSp>
      <p:cxnSp>
        <p:nvCxnSpPr>
          <p:cNvPr id="55" name="Straight Arrow Connector 54"/>
          <p:cNvCxnSpPr>
            <a:cxnSpLocks/>
          </p:cNvCxnSpPr>
          <p:nvPr/>
        </p:nvCxnSpPr>
        <p:spPr bwMode="auto">
          <a:xfrm>
            <a:off x="700579" y="1989098"/>
            <a:ext cx="1084421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1EAF6-1499-4528-8018-0EDAC5E46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 y="1417043"/>
            <a:ext cx="12192000" cy="5346876"/>
          </a:xfrm>
          <a:prstGeom prst="rect">
            <a:avLst/>
          </a:prstGeom>
        </p:spPr>
      </p:pic>
      <p:sp>
        <p:nvSpPr>
          <p:cNvPr id="5" name="Title 1">
            <a:extLst>
              <a:ext uri="{FF2B5EF4-FFF2-40B4-BE49-F238E27FC236}">
                <a16:creationId xmlns:a16="http://schemas.microsoft.com/office/drawing/2014/main" id="{B9D1B7CC-4A85-4B76-B25A-82555317A70D}"/>
              </a:ext>
            </a:extLst>
          </p:cNvPr>
          <p:cNvSpPr>
            <a:spLocks noGrp="1"/>
          </p:cNvSpPr>
          <p:nvPr>
            <p:ph type="title"/>
          </p:nvPr>
        </p:nvSpPr>
        <p:spPr>
          <a:xfrm>
            <a:off x="632331" y="217745"/>
            <a:ext cx="7110885" cy="780540"/>
          </a:xfrm>
        </p:spPr>
        <p:txBody>
          <a:bodyPr/>
          <a:lstStyle/>
          <a:p>
            <a:r>
              <a:rPr lang="da-DK" dirty="0"/>
              <a:t>On-going and recently completed </a:t>
            </a:r>
            <a:r>
              <a:rPr lang="en-GB" dirty="0" smtClean="0"/>
              <a:t>developments</a:t>
            </a:r>
            <a:endParaRPr lang="en-GB" dirty="0"/>
          </a:p>
        </p:txBody>
      </p:sp>
      <p:sp>
        <p:nvSpPr>
          <p:cNvPr id="6" name="TextBox 5">
            <a:extLst>
              <a:ext uri="{FF2B5EF4-FFF2-40B4-BE49-F238E27FC236}">
                <a16:creationId xmlns:a16="http://schemas.microsoft.com/office/drawing/2014/main" id="{C02683A1-BB5E-4CDC-B36E-0C793A8CE397}"/>
              </a:ext>
            </a:extLst>
          </p:cNvPr>
          <p:cNvSpPr txBox="1"/>
          <p:nvPr/>
        </p:nvSpPr>
        <p:spPr>
          <a:xfrm>
            <a:off x="7743216" y="6136039"/>
            <a:ext cx="3986094" cy="352504"/>
          </a:xfrm>
          <a:prstGeom prst="rect">
            <a:avLst/>
          </a:prstGeom>
          <a:solidFill>
            <a:schemeClr val="bg1"/>
          </a:solidFill>
        </p:spPr>
        <p:txBody>
          <a:bodyPr wrap="square" rtlCol="0">
            <a:noAutofit/>
          </a:bodyPr>
          <a:lstStyle/>
          <a:p>
            <a:pPr>
              <a:lnSpc>
                <a:spcPct val="112000"/>
              </a:lnSpc>
            </a:pPr>
            <a:r>
              <a:rPr lang="de-DE" b="1" dirty="0"/>
              <a:t>Third </a:t>
            </a:r>
            <a:r>
              <a:rPr lang="de-DE" b="1" dirty="0" err="1"/>
              <a:t>port</a:t>
            </a:r>
            <a:r>
              <a:rPr lang="de-DE" b="1" dirty="0"/>
              <a:t> SXP SASE3 in </a:t>
            </a:r>
            <a:r>
              <a:rPr lang="de-DE" b="1" dirty="0" err="1"/>
              <a:t>operation</a:t>
            </a:r>
            <a:r>
              <a:rPr lang="de-DE" b="1" dirty="0"/>
              <a:t> </a:t>
            </a:r>
            <a:endParaRPr lang="en-US" b="1" dirty="0"/>
          </a:p>
        </p:txBody>
      </p:sp>
      <p:sp>
        <p:nvSpPr>
          <p:cNvPr id="7" name="TextBox 6">
            <a:extLst>
              <a:ext uri="{FF2B5EF4-FFF2-40B4-BE49-F238E27FC236}">
                <a16:creationId xmlns:a16="http://schemas.microsoft.com/office/drawing/2014/main" id="{7CBDF5F9-9557-41AE-A1C8-B7B37520A81A}"/>
              </a:ext>
            </a:extLst>
          </p:cNvPr>
          <p:cNvSpPr txBox="1"/>
          <p:nvPr/>
        </p:nvSpPr>
        <p:spPr>
          <a:xfrm>
            <a:off x="8344854" y="746241"/>
            <a:ext cx="3675191" cy="780541"/>
          </a:xfrm>
          <a:prstGeom prst="rect">
            <a:avLst/>
          </a:prstGeom>
          <a:solidFill>
            <a:schemeClr val="bg1"/>
          </a:solidFill>
        </p:spPr>
        <p:txBody>
          <a:bodyPr wrap="square" rtlCol="0">
            <a:noAutofit/>
          </a:bodyPr>
          <a:lstStyle/>
          <a:p>
            <a:pPr marL="269875" indent="-269875">
              <a:lnSpc>
                <a:spcPct val="112000"/>
              </a:lnSpc>
              <a:buBlip>
                <a:blip r:embed="rId3"/>
              </a:buBlip>
            </a:pPr>
            <a:r>
              <a:rPr lang="de-DE" b="1" dirty="0">
                <a:solidFill>
                  <a:srgbClr val="FF0000"/>
                </a:solidFill>
              </a:rPr>
              <a:t>Construction </a:t>
            </a:r>
            <a:r>
              <a:rPr lang="de-DE" b="1" dirty="0" err="1">
                <a:solidFill>
                  <a:srgbClr val="FF0000"/>
                </a:solidFill>
              </a:rPr>
              <a:t>of</a:t>
            </a:r>
            <a:r>
              <a:rPr lang="de-DE" b="1" dirty="0">
                <a:solidFill>
                  <a:srgbClr val="FF0000"/>
                </a:solidFill>
              </a:rPr>
              <a:t> </a:t>
            </a:r>
            <a:r>
              <a:rPr lang="de-DE" b="1" dirty="0" err="1">
                <a:solidFill>
                  <a:srgbClr val="FF0000"/>
                </a:solidFill>
              </a:rPr>
              <a:t>third</a:t>
            </a:r>
            <a:r>
              <a:rPr lang="de-DE" b="1" dirty="0">
                <a:solidFill>
                  <a:srgbClr val="FF0000"/>
                </a:solidFill>
              </a:rPr>
              <a:t> </a:t>
            </a:r>
            <a:r>
              <a:rPr lang="de-DE" b="1" dirty="0" err="1">
                <a:solidFill>
                  <a:srgbClr val="FF0000"/>
                </a:solidFill>
              </a:rPr>
              <a:t>hutch</a:t>
            </a:r>
            <a:r>
              <a:rPr lang="de-DE" b="1" dirty="0">
                <a:solidFill>
                  <a:srgbClr val="FF0000"/>
                </a:solidFill>
              </a:rPr>
              <a:t> on SASE2 will </a:t>
            </a:r>
            <a:r>
              <a:rPr lang="de-DE" b="1" dirty="0" err="1">
                <a:solidFill>
                  <a:srgbClr val="FF0000"/>
                </a:solidFill>
              </a:rPr>
              <a:t>start</a:t>
            </a:r>
            <a:r>
              <a:rPr lang="de-DE" b="1" dirty="0">
                <a:solidFill>
                  <a:srgbClr val="FF0000"/>
                </a:solidFill>
              </a:rPr>
              <a:t> in 2023</a:t>
            </a:r>
            <a:endParaRPr lang="en-US" b="1" dirty="0" err="1">
              <a:solidFill>
                <a:srgbClr val="FF0000"/>
              </a:solidFill>
            </a:endParaRPr>
          </a:p>
        </p:txBody>
      </p:sp>
      <p:sp>
        <p:nvSpPr>
          <p:cNvPr id="8" name="TextBox 7">
            <a:extLst>
              <a:ext uri="{FF2B5EF4-FFF2-40B4-BE49-F238E27FC236}">
                <a16:creationId xmlns:a16="http://schemas.microsoft.com/office/drawing/2014/main" id="{0D454A3A-F2EF-4D1D-8846-A7AEF3719742}"/>
              </a:ext>
            </a:extLst>
          </p:cNvPr>
          <p:cNvSpPr txBox="1"/>
          <p:nvPr/>
        </p:nvSpPr>
        <p:spPr>
          <a:xfrm>
            <a:off x="5580983" y="1394815"/>
            <a:ext cx="2421757" cy="352503"/>
          </a:xfrm>
          <a:prstGeom prst="rect">
            <a:avLst/>
          </a:prstGeom>
          <a:solidFill>
            <a:schemeClr val="bg1"/>
          </a:solidFill>
        </p:spPr>
        <p:txBody>
          <a:bodyPr wrap="square" rtlCol="0">
            <a:noAutofit/>
          </a:bodyPr>
          <a:lstStyle/>
          <a:p>
            <a:pPr>
              <a:lnSpc>
                <a:spcPct val="112000"/>
              </a:lnSpc>
            </a:pPr>
            <a:r>
              <a:rPr lang="de-DE" b="1" dirty="0"/>
              <a:t>Self-</a:t>
            </a:r>
            <a:r>
              <a:rPr lang="de-DE" b="1" dirty="0" err="1"/>
              <a:t>seeding</a:t>
            </a:r>
            <a:r>
              <a:rPr lang="de-DE" b="1" dirty="0"/>
              <a:t> and </a:t>
            </a:r>
            <a:r>
              <a:rPr lang="de-DE" b="1" dirty="0" err="1"/>
              <a:t>two</a:t>
            </a:r>
            <a:r>
              <a:rPr lang="de-DE" b="1" dirty="0"/>
              <a:t> </a:t>
            </a:r>
            <a:r>
              <a:rPr lang="de-DE" b="1" dirty="0" err="1"/>
              <a:t>color</a:t>
            </a:r>
            <a:r>
              <a:rPr lang="de-DE" b="1" dirty="0"/>
              <a:t> SASE 2</a:t>
            </a:r>
            <a:endParaRPr lang="en-US" b="1" dirty="0" err="1"/>
          </a:p>
        </p:txBody>
      </p:sp>
      <p:sp>
        <p:nvSpPr>
          <p:cNvPr id="9" name="TextBox 8">
            <a:extLst>
              <a:ext uri="{FF2B5EF4-FFF2-40B4-BE49-F238E27FC236}">
                <a16:creationId xmlns:a16="http://schemas.microsoft.com/office/drawing/2014/main" id="{F9862E94-EF57-40C5-9563-7F6228129D41}"/>
              </a:ext>
            </a:extLst>
          </p:cNvPr>
          <p:cNvSpPr txBox="1"/>
          <p:nvPr/>
        </p:nvSpPr>
        <p:spPr>
          <a:xfrm>
            <a:off x="4133989" y="4537645"/>
            <a:ext cx="2421757" cy="352503"/>
          </a:xfrm>
          <a:prstGeom prst="rect">
            <a:avLst/>
          </a:prstGeom>
          <a:solidFill>
            <a:schemeClr val="bg1"/>
          </a:solidFill>
        </p:spPr>
        <p:txBody>
          <a:bodyPr wrap="square" rtlCol="0">
            <a:noAutofit/>
          </a:bodyPr>
          <a:lstStyle/>
          <a:p>
            <a:pPr>
              <a:lnSpc>
                <a:spcPct val="112000"/>
              </a:lnSpc>
            </a:pPr>
            <a:r>
              <a:rPr lang="de-DE" b="1" dirty="0" err="1"/>
              <a:t>Two</a:t>
            </a:r>
            <a:r>
              <a:rPr lang="de-DE" b="1" dirty="0"/>
              <a:t>-color SASE 3</a:t>
            </a:r>
            <a:endParaRPr lang="en-US" b="1" dirty="0" err="1"/>
          </a:p>
        </p:txBody>
      </p:sp>
      <p:sp>
        <p:nvSpPr>
          <p:cNvPr id="10" name="TextBox 9">
            <a:extLst>
              <a:ext uri="{FF2B5EF4-FFF2-40B4-BE49-F238E27FC236}">
                <a16:creationId xmlns:a16="http://schemas.microsoft.com/office/drawing/2014/main" id="{D61B7E5C-6231-4A9C-8F35-A6839CFACA36}"/>
              </a:ext>
            </a:extLst>
          </p:cNvPr>
          <p:cNvSpPr txBox="1"/>
          <p:nvPr/>
        </p:nvSpPr>
        <p:spPr>
          <a:xfrm>
            <a:off x="3100712" y="3732803"/>
            <a:ext cx="2995289" cy="352503"/>
          </a:xfrm>
          <a:prstGeom prst="rect">
            <a:avLst/>
          </a:prstGeom>
          <a:solidFill>
            <a:schemeClr val="bg1"/>
          </a:solidFill>
        </p:spPr>
        <p:txBody>
          <a:bodyPr wrap="square" rtlCol="0">
            <a:noAutofit/>
          </a:bodyPr>
          <a:lstStyle/>
          <a:p>
            <a:pPr>
              <a:lnSpc>
                <a:spcPct val="112000"/>
              </a:lnSpc>
            </a:pPr>
            <a:r>
              <a:rPr lang="de-DE" b="1" i="1" dirty="0">
                <a:solidFill>
                  <a:srgbClr val="FF0000"/>
                </a:solidFill>
              </a:rPr>
              <a:t>Self-</a:t>
            </a:r>
            <a:r>
              <a:rPr lang="de-DE" b="1" i="1" dirty="0" err="1">
                <a:solidFill>
                  <a:srgbClr val="FF0000"/>
                </a:solidFill>
              </a:rPr>
              <a:t>seeding</a:t>
            </a:r>
            <a:r>
              <a:rPr lang="de-DE" b="1" i="1" dirty="0">
                <a:solidFill>
                  <a:srgbClr val="FF0000"/>
                </a:solidFill>
              </a:rPr>
              <a:t> SASE 1 2025</a:t>
            </a:r>
            <a:endParaRPr lang="en-US" b="1" i="1" dirty="0" err="1">
              <a:solidFill>
                <a:srgbClr val="FF0000"/>
              </a:solidFill>
            </a:endParaRPr>
          </a:p>
        </p:txBody>
      </p:sp>
      <p:sp>
        <p:nvSpPr>
          <p:cNvPr id="11" name="TextBox 10">
            <a:extLst>
              <a:ext uri="{FF2B5EF4-FFF2-40B4-BE49-F238E27FC236}">
                <a16:creationId xmlns:a16="http://schemas.microsoft.com/office/drawing/2014/main" id="{D1BAEFD3-603A-42B4-899F-EBE0870C4E33}"/>
              </a:ext>
            </a:extLst>
          </p:cNvPr>
          <p:cNvSpPr txBox="1"/>
          <p:nvPr/>
        </p:nvSpPr>
        <p:spPr>
          <a:xfrm>
            <a:off x="2489253" y="4973671"/>
            <a:ext cx="4892622" cy="352503"/>
          </a:xfrm>
          <a:prstGeom prst="rect">
            <a:avLst/>
          </a:prstGeom>
          <a:solidFill>
            <a:schemeClr val="bg1"/>
          </a:solidFill>
        </p:spPr>
        <p:txBody>
          <a:bodyPr wrap="square" rtlCol="0">
            <a:noAutofit/>
          </a:bodyPr>
          <a:lstStyle/>
          <a:p>
            <a:pPr>
              <a:lnSpc>
                <a:spcPct val="112000"/>
              </a:lnSpc>
            </a:pPr>
            <a:r>
              <a:rPr lang="de-DE" b="1" i="1" dirty="0">
                <a:solidFill>
                  <a:srgbClr val="FF0000"/>
                </a:solidFill>
              </a:rPr>
              <a:t>APPLE-X </a:t>
            </a:r>
            <a:r>
              <a:rPr lang="de-DE" b="1" i="1" dirty="0" err="1">
                <a:solidFill>
                  <a:srgbClr val="FF0000"/>
                </a:solidFill>
              </a:rPr>
              <a:t>Helical</a:t>
            </a:r>
            <a:r>
              <a:rPr lang="de-DE" b="1" i="1" dirty="0">
                <a:solidFill>
                  <a:srgbClr val="FF0000"/>
                </a:solidFill>
              </a:rPr>
              <a:t> </a:t>
            </a:r>
            <a:r>
              <a:rPr lang="de-DE" b="1" i="1" dirty="0" err="1">
                <a:solidFill>
                  <a:srgbClr val="FF0000"/>
                </a:solidFill>
              </a:rPr>
              <a:t>undulator</a:t>
            </a:r>
            <a:r>
              <a:rPr lang="de-DE" b="1" i="1" dirty="0">
                <a:solidFill>
                  <a:srgbClr val="FF0000"/>
                </a:solidFill>
              </a:rPr>
              <a:t> SASE 3 (2024)</a:t>
            </a:r>
            <a:endParaRPr lang="en-US" b="1" i="1" dirty="0" err="1">
              <a:solidFill>
                <a:srgbClr val="FF0000"/>
              </a:solidFill>
            </a:endParaRPr>
          </a:p>
        </p:txBody>
      </p:sp>
      <p:sp>
        <p:nvSpPr>
          <p:cNvPr id="12" name="TextBox 11">
            <a:extLst>
              <a:ext uri="{FF2B5EF4-FFF2-40B4-BE49-F238E27FC236}">
                <a16:creationId xmlns:a16="http://schemas.microsoft.com/office/drawing/2014/main" id="{9AE9CEB4-C2E1-4F80-8F03-007C278344C1}"/>
              </a:ext>
            </a:extLst>
          </p:cNvPr>
          <p:cNvSpPr txBox="1"/>
          <p:nvPr/>
        </p:nvSpPr>
        <p:spPr>
          <a:xfrm>
            <a:off x="10422893" y="5714493"/>
            <a:ext cx="1526451" cy="352503"/>
          </a:xfrm>
          <a:prstGeom prst="rect">
            <a:avLst/>
          </a:prstGeom>
          <a:solidFill>
            <a:schemeClr val="bg1"/>
          </a:solidFill>
        </p:spPr>
        <p:txBody>
          <a:bodyPr wrap="square" rtlCol="0">
            <a:noAutofit/>
          </a:bodyPr>
          <a:lstStyle/>
          <a:p>
            <a:pPr>
              <a:lnSpc>
                <a:spcPct val="112000"/>
              </a:lnSpc>
            </a:pPr>
            <a:r>
              <a:rPr lang="de-DE" b="1" dirty="0"/>
              <a:t>h-RIXS 2022</a:t>
            </a:r>
            <a:endParaRPr lang="en-US" b="1" dirty="0" err="1"/>
          </a:p>
        </p:txBody>
      </p:sp>
    </p:spTree>
    <p:extLst>
      <p:ext uri="{BB962C8B-B14F-4D97-AF65-F5344CB8AC3E}">
        <p14:creationId xmlns:p14="http://schemas.microsoft.com/office/powerpoint/2010/main" val="163444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bwMode="auto">
          <a:xfrm>
            <a:off x="617538" y="1351344"/>
            <a:ext cx="10956924" cy="355180"/>
          </a:xfrm>
        </p:spPr>
        <p:txBody>
          <a:bodyPr/>
          <a:lstStyle/>
          <a:p>
            <a:pPr>
              <a:defRPr/>
            </a:pPr>
            <a:r>
              <a:rPr lang="en-GB"/>
              <a:t>Seven instruments are in user operation</a:t>
            </a:r>
            <a:br>
              <a:rPr lang="en-GB"/>
            </a:br>
            <a:r>
              <a:rPr lang="en-GB" sz="2000" b="0" i="1"/>
              <a:t>MID and HED only 4 years of which about 2 years were under pandemic conditions</a:t>
            </a:r>
            <a:endParaRPr lang="en-GB" sz="2000"/>
          </a:p>
        </p:txBody>
      </p:sp>
      <p:pic>
        <p:nvPicPr>
          <p:cNvPr id="5" name="Grafik 6"/>
          <p:cNvPicPr>
            <a:picLocks noChangeAspect="1"/>
          </p:cNvPicPr>
          <p:nvPr/>
        </p:nvPicPr>
        <p:blipFill>
          <a:blip r:embed="rId2"/>
          <a:srcRect l="3086" t="150" r="3977"/>
          <a:stretch/>
        </p:blipFill>
        <p:spPr bwMode="auto">
          <a:xfrm>
            <a:off x="623888" y="2023943"/>
            <a:ext cx="2682000" cy="1921010"/>
          </a:xfrm>
          <a:prstGeom prst="rect">
            <a:avLst/>
          </a:prstGeom>
        </p:spPr>
      </p:pic>
      <p:pic>
        <p:nvPicPr>
          <p:cNvPr id="6" name="Grafik 8"/>
          <p:cNvPicPr>
            <a:picLocks noChangeAspect="1"/>
          </p:cNvPicPr>
          <p:nvPr/>
        </p:nvPicPr>
        <p:blipFill>
          <a:blip r:embed="rId3"/>
          <a:srcRect r="6918"/>
          <a:stretch/>
        </p:blipFill>
        <p:spPr bwMode="auto">
          <a:xfrm>
            <a:off x="3380965" y="3992426"/>
            <a:ext cx="2682000" cy="1920892"/>
          </a:xfrm>
          <a:prstGeom prst="rect">
            <a:avLst/>
          </a:prstGeom>
        </p:spPr>
      </p:pic>
      <p:pic>
        <p:nvPicPr>
          <p:cNvPr id="7" name="Grafik 12"/>
          <p:cNvPicPr>
            <a:picLocks noChangeAspect="1"/>
          </p:cNvPicPr>
          <p:nvPr/>
        </p:nvPicPr>
        <p:blipFill>
          <a:blip r:embed="rId4"/>
          <a:srcRect l="2178" r="4885" b="156"/>
          <a:stretch/>
        </p:blipFill>
        <p:spPr bwMode="auto">
          <a:xfrm>
            <a:off x="3383963" y="2024063"/>
            <a:ext cx="2682000" cy="1920891"/>
          </a:xfrm>
          <a:prstGeom prst="rect">
            <a:avLst/>
          </a:prstGeom>
        </p:spPr>
      </p:pic>
      <p:pic>
        <p:nvPicPr>
          <p:cNvPr id="8" name="Grafik 14"/>
          <p:cNvPicPr>
            <a:picLocks noChangeAspect="1"/>
          </p:cNvPicPr>
          <p:nvPr/>
        </p:nvPicPr>
        <p:blipFill>
          <a:blip r:embed="rId5"/>
          <a:srcRect l="796" t="4159" r="12251"/>
          <a:stretch/>
        </p:blipFill>
        <p:spPr bwMode="auto">
          <a:xfrm>
            <a:off x="623888" y="3992547"/>
            <a:ext cx="2682000" cy="1920771"/>
          </a:xfrm>
          <a:prstGeom prst="rect">
            <a:avLst/>
          </a:prstGeom>
        </p:spPr>
      </p:pic>
      <p:pic>
        <p:nvPicPr>
          <p:cNvPr id="9" name="Grafik 16"/>
          <p:cNvPicPr>
            <a:picLocks noChangeAspect="1"/>
          </p:cNvPicPr>
          <p:nvPr/>
        </p:nvPicPr>
        <p:blipFill>
          <a:blip r:embed="rId6"/>
          <a:srcRect l="6918" t="1585" b="1"/>
          <a:stretch/>
        </p:blipFill>
        <p:spPr bwMode="auto">
          <a:xfrm>
            <a:off x="6144038" y="2023943"/>
            <a:ext cx="2682000" cy="1920892"/>
          </a:xfrm>
          <a:prstGeom prst="rect">
            <a:avLst/>
          </a:prstGeom>
        </p:spPr>
      </p:pic>
      <p:pic>
        <p:nvPicPr>
          <p:cNvPr id="10" name="Grafik 10"/>
          <p:cNvPicPr>
            <a:picLocks noChangeAspect="1"/>
          </p:cNvPicPr>
          <p:nvPr/>
        </p:nvPicPr>
        <p:blipFill>
          <a:blip r:embed="rId7"/>
          <a:srcRect l="19751" t="15944" r="3659" b="1775"/>
          <a:stretch/>
        </p:blipFill>
        <p:spPr bwMode="auto">
          <a:xfrm>
            <a:off x="8904110" y="2023943"/>
            <a:ext cx="2682000" cy="1920891"/>
          </a:xfrm>
          <a:prstGeom prst="rect">
            <a:avLst/>
          </a:prstGeom>
        </p:spPr>
      </p:pic>
      <p:sp>
        <p:nvSpPr>
          <p:cNvPr id="11" name="Rechteck 28"/>
          <p:cNvSpPr/>
          <p:nvPr/>
        </p:nvSpPr>
        <p:spPr bwMode="auto">
          <a:xfrm>
            <a:off x="623888" y="3731046"/>
            <a:ext cx="2682000" cy="213788"/>
          </a:xfrm>
          <a:prstGeom prst="rect">
            <a:avLst/>
          </a:prstGeom>
          <a:solidFill>
            <a:schemeClr val="accent6"/>
          </a:solidFill>
        </p:spPr>
        <p:txBody>
          <a:bodyPr rtlCol="0" anchor="ctr">
            <a:noAutofit/>
          </a:bodyPr>
          <a:lstStyle/>
          <a:p>
            <a:pPr algn="ctr">
              <a:lnSpc>
                <a:spcPct val="112999"/>
              </a:lnSpc>
              <a:defRPr/>
            </a:pPr>
            <a:endParaRPr lang="de-DE" sz="1400"/>
          </a:p>
        </p:txBody>
      </p:sp>
      <p:sp>
        <p:nvSpPr>
          <p:cNvPr id="12" name="Textfeld 22"/>
          <p:cNvSpPr txBox="1"/>
          <p:nvPr/>
        </p:nvSpPr>
        <p:spPr bwMode="auto">
          <a:xfrm>
            <a:off x="575851" y="3666915"/>
            <a:ext cx="2289778" cy="355180"/>
          </a:xfrm>
          <a:prstGeom prst="rect">
            <a:avLst/>
          </a:prstGeom>
          <a:noFill/>
        </p:spPr>
        <p:txBody>
          <a:bodyPr wrap="none" rtlCol="0">
            <a:noAutofit/>
          </a:bodyPr>
          <a:lstStyle/>
          <a:p>
            <a:pPr>
              <a:lnSpc>
                <a:spcPct val="112000"/>
              </a:lnSpc>
              <a:defRPr/>
            </a:pPr>
            <a:r>
              <a:rPr lang="de-DE" sz="1400" b="1">
                <a:ln w="6350">
                  <a:noFill/>
                </a:ln>
              </a:rPr>
              <a:t>FXE </a:t>
            </a:r>
            <a:r>
              <a:rPr lang="de-DE" sz="1400">
                <a:ln w="6350">
                  <a:noFill/>
                </a:ln>
              </a:rPr>
              <a:t>(start Sep 2017)</a:t>
            </a:r>
            <a:endParaRPr/>
          </a:p>
        </p:txBody>
      </p:sp>
      <p:sp>
        <p:nvSpPr>
          <p:cNvPr id="13" name="Rechteck 29"/>
          <p:cNvSpPr/>
          <p:nvPr/>
        </p:nvSpPr>
        <p:spPr bwMode="auto">
          <a:xfrm>
            <a:off x="3383960" y="3731046"/>
            <a:ext cx="2682000" cy="213788"/>
          </a:xfrm>
          <a:prstGeom prst="rect">
            <a:avLst/>
          </a:prstGeom>
          <a:solidFill>
            <a:schemeClr val="accent6"/>
          </a:solidFill>
        </p:spPr>
        <p:txBody>
          <a:bodyPr rtlCol="0" anchor="ctr">
            <a:noAutofit/>
          </a:bodyPr>
          <a:lstStyle/>
          <a:p>
            <a:pPr algn="ctr">
              <a:lnSpc>
                <a:spcPct val="112999"/>
              </a:lnSpc>
              <a:defRPr/>
            </a:pPr>
            <a:endParaRPr lang="de-DE" sz="1400"/>
          </a:p>
        </p:txBody>
      </p:sp>
      <p:sp>
        <p:nvSpPr>
          <p:cNvPr id="14" name="Textfeld 21"/>
          <p:cNvSpPr txBox="1"/>
          <p:nvPr/>
        </p:nvSpPr>
        <p:spPr bwMode="auto">
          <a:xfrm>
            <a:off x="3338918" y="3666915"/>
            <a:ext cx="2289778" cy="355180"/>
          </a:xfrm>
          <a:prstGeom prst="rect">
            <a:avLst/>
          </a:prstGeom>
          <a:noFill/>
        </p:spPr>
        <p:txBody>
          <a:bodyPr wrap="none" rtlCol="0">
            <a:noAutofit/>
          </a:bodyPr>
          <a:lstStyle/>
          <a:p>
            <a:pPr>
              <a:lnSpc>
                <a:spcPct val="112000"/>
              </a:lnSpc>
              <a:defRPr/>
            </a:pPr>
            <a:r>
              <a:rPr lang="de-DE" sz="1400" b="1">
                <a:ln w="6350">
                  <a:noFill/>
                </a:ln>
              </a:rPr>
              <a:t>SPB/SFX </a:t>
            </a:r>
            <a:r>
              <a:rPr lang="de-DE" sz="1400">
                <a:ln w="6350">
                  <a:noFill/>
                </a:ln>
              </a:rPr>
              <a:t>(start Sep 2017)</a:t>
            </a:r>
            <a:endParaRPr/>
          </a:p>
        </p:txBody>
      </p:sp>
      <p:sp>
        <p:nvSpPr>
          <p:cNvPr id="15" name="Rechteck 30"/>
          <p:cNvSpPr/>
          <p:nvPr/>
        </p:nvSpPr>
        <p:spPr bwMode="auto">
          <a:xfrm>
            <a:off x="6144032" y="3731046"/>
            <a:ext cx="2682000" cy="213788"/>
          </a:xfrm>
          <a:prstGeom prst="rect">
            <a:avLst/>
          </a:prstGeom>
          <a:solidFill>
            <a:schemeClr val="accent6"/>
          </a:solidFill>
        </p:spPr>
        <p:txBody>
          <a:bodyPr rtlCol="0" anchor="ctr">
            <a:noAutofit/>
          </a:bodyPr>
          <a:lstStyle/>
          <a:p>
            <a:pPr algn="ctr">
              <a:lnSpc>
                <a:spcPct val="112999"/>
              </a:lnSpc>
              <a:defRPr/>
            </a:pPr>
            <a:endParaRPr lang="de-DE" sz="1400"/>
          </a:p>
        </p:txBody>
      </p:sp>
      <p:sp>
        <p:nvSpPr>
          <p:cNvPr id="16" name="Textfeld 23"/>
          <p:cNvSpPr txBox="1"/>
          <p:nvPr/>
        </p:nvSpPr>
        <p:spPr bwMode="auto">
          <a:xfrm>
            <a:off x="6113949" y="3666915"/>
            <a:ext cx="1921020" cy="355180"/>
          </a:xfrm>
          <a:prstGeom prst="rect">
            <a:avLst/>
          </a:prstGeom>
          <a:noFill/>
        </p:spPr>
        <p:txBody>
          <a:bodyPr wrap="none" rtlCol="0">
            <a:noAutofit/>
          </a:bodyPr>
          <a:lstStyle/>
          <a:p>
            <a:pPr>
              <a:lnSpc>
                <a:spcPct val="112000"/>
              </a:lnSpc>
              <a:defRPr/>
            </a:pPr>
            <a:r>
              <a:rPr lang="de-DE" sz="1400" b="1">
                <a:ln w="6350">
                  <a:noFill/>
                </a:ln>
              </a:rPr>
              <a:t>SCS </a:t>
            </a:r>
            <a:r>
              <a:rPr lang="de-DE" sz="1400">
                <a:ln w="6350">
                  <a:noFill/>
                </a:ln>
              </a:rPr>
              <a:t>(start Nov 2018)</a:t>
            </a:r>
            <a:endParaRPr/>
          </a:p>
        </p:txBody>
      </p:sp>
      <p:sp>
        <p:nvSpPr>
          <p:cNvPr id="17" name="Rechteck 31"/>
          <p:cNvSpPr/>
          <p:nvPr/>
        </p:nvSpPr>
        <p:spPr bwMode="auto">
          <a:xfrm>
            <a:off x="8904110" y="3731046"/>
            <a:ext cx="2682000" cy="213788"/>
          </a:xfrm>
          <a:prstGeom prst="rect">
            <a:avLst/>
          </a:prstGeom>
          <a:solidFill>
            <a:schemeClr val="accent6"/>
          </a:solidFill>
        </p:spPr>
        <p:txBody>
          <a:bodyPr rtlCol="0" anchor="ctr">
            <a:noAutofit/>
          </a:bodyPr>
          <a:lstStyle/>
          <a:p>
            <a:pPr algn="ctr">
              <a:lnSpc>
                <a:spcPct val="112999"/>
              </a:lnSpc>
              <a:defRPr/>
            </a:pPr>
            <a:endParaRPr lang="de-DE" sz="1400"/>
          </a:p>
        </p:txBody>
      </p:sp>
      <p:sp>
        <p:nvSpPr>
          <p:cNvPr id="18" name="Textfeld 25"/>
          <p:cNvSpPr txBox="1"/>
          <p:nvPr/>
        </p:nvSpPr>
        <p:spPr bwMode="auto">
          <a:xfrm>
            <a:off x="8873223" y="3666915"/>
            <a:ext cx="1959371" cy="355180"/>
          </a:xfrm>
          <a:prstGeom prst="rect">
            <a:avLst/>
          </a:prstGeom>
          <a:noFill/>
        </p:spPr>
        <p:txBody>
          <a:bodyPr wrap="none" rtlCol="0">
            <a:noAutofit/>
          </a:bodyPr>
          <a:lstStyle/>
          <a:p>
            <a:pPr>
              <a:lnSpc>
                <a:spcPct val="112000"/>
              </a:lnSpc>
              <a:defRPr/>
            </a:pPr>
            <a:r>
              <a:rPr lang="de-DE" sz="1400" b="1">
                <a:ln w="6350">
                  <a:noFill/>
                </a:ln>
              </a:rPr>
              <a:t>SQS </a:t>
            </a:r>
            <a:r>
              <a:rPr lang="de-DE" sz="1400">
                <a:ln w="6350">
                  <a:noFill/>
                </a:ln>
              </a:rPr>
              <a:t>(start Nov 2018)</a:t>
            </a:r>
          </a:p>
        </p:txBody>
      </p:sp>
      <p:sp>
        <p:nvSpPr>
          <p:cNvPr id="19" name="Rechteck 32"/>
          <p:cNvSpPr/>
          <p:nvPr/>
        </p:nvSpPr>
        <p:spPr bwMode="auto">
          <a:xfrm>
            <a:off x="6144032" y="5699650"/>
            <a:ext cx="2682000" cy="213788"/>
          </a:xfrm>
          <a:prstGeom prst="rect">
            <a:avLst/>
          </a:prstGeom>
          <a:solidFill>
            <a:schemeClr val="accent6"/>
          </a:solidFill>
        </p:spPr>
        <p:txBody>
          <a:bodyPr rtlCol="0" anchor="ctr">
            <a:noAutofit/>
          </a:bodyPr>
          <a:lstStyle/>
          <a:p>
            <a:pPr algn="ctr">
              <a:lnSpc>
                <a:spcPct val="112999"/>
              </a:lnSpc>
              <a:defRPr/>
            </a:pPr>
            <a:endParaRPr lang="de-DE" sz="1400"/>
          </a:p>
        </p:txBody>
      </p:sp>
      <p:sp>
        <p:nvSpPr>
          <p:cNvPr id="20" name="Textfeld 26"/>
          <p:cNvSpPr txBox="1"/>
          <p:nvPr/>
        </p:nvSpPr>
        <p:spPr bwMode="auto">
          <a:xfrm>
            <a:off x="6111007" y="5628954"/>
            <a:ext cx="2201719" cy="355180"/>
          </a:xfrm>
          <a:prstGeom prst="rect">
            <a:avLst/>
          </a:prstGeom>
          <a:noFill/>
        </p:spPr>
        <p:txBody>
          <a:bodyPr wrap="none" rtlCol="0">
            <a:noAutofit/>
          </a:bodyPr>
          <a:lstStyle/>
          <a:p>
            <a:pPr>
              <a:lnSpc>
                <a:spcPct val="112000"/>
              </a:lnSpc>
              <a:defRPr/>
            </a:pPr>
            <a:r>
              <a:rPr lang="de-DE" sz="1400" b="1">
                <a:ln w="6350">
                  <a:noFill/>
                </a:ln>
              </a:rPr>
              <a:t>SXP </a:t>
            </a:r>
            <a:r>
              <a:rPr lang="de-DE" sz="1400">
                <a:ln w="6350">
                  <a:noFill/>
                </a:ln>
              </a:rPr>
              <a:t>(start summer 2023)</a:t>
            </a:r>
            <a:endParaRPr/>
          </a:p>
        </p:txBody>
      </p:sp>
      <p:sp>
        <p:nvSpPr>
          <p:cNvPr id="21" name="Rechteck 33"/>
          <p:cNvSpPr/>
          <p:nvPr/>
        </p:nvSpPr>
        <p:spPr bwMode="auto">
          <a:xfrm>
            <a:off x="3380965" y="5699650"/>
            <a:ext cx="2682000" cy="213788"/>
          </a:xfrm>
          <a:prstGeom prst="rect">
            <a:avLst/>
          </a:prstGeom>
          <a:solidFill>
            <a:schemeClr val="accent6"/>
          </a:solidFill>
        </p:spPr>
        <p:txBody>
          <a:bodyPr rtlCol="0" anchor="ctr">
            <a:noAutofit/>
          </a:bodyPr>
          <a:lstStyle/>
          <a:p>
            <a:pPr algn="ctr">
              <a:lnSpc>
                <a:spcPct val="112999"/>
              </a:lnSpc>
              <a:defRPr/>
            </a:pPr>
            <a:endParaRPr lang="de-DE" sz="1400"/>
          </a:p>
        </p:txBody>
      </p:sp>
      <p:sp>
        <p:nvSpPr>
          <p:cNvPr id="22" name="Textfeld 27"/>
          <p:cNvSpPr txBox="1"/>
          <p:nvPr/>
        </p:nvSpPr>
        <p:spPr bwMode="auto">
          <a:xfrm>
            <a:off x="3347935" y="5628954"/>
            <a:ext cx="1932817" cy="355180"/>
          </a:xfrm>
          <a:prstGeom prst="rect">
            <a:avLst/>
          </a:prstGeom>
          <a:noFill/>
        </p:spPr>
        <p:txBody>
          <a:bodyPr wrap="none" rtlCol="0">
            <a:noAutofit/>
          </a:bodyPr>
          <a:lstStyle/>
          <a:p>
            <a:pPr>
              <a:lnSpc>
                <a:spcPct val="112000"/>
              </a:lnSpc>
              <a:defRPr/>
            </a:pPr>
            <a:r>
              <a:rPr lang="de-DE" sz="1400" b="1">
                <a:ln w="6350">
                  <a:noFill/>
                </a:ln>
              </a:rPr>
              <a:t>HED </a:t>
            </a:r>
            <a:r>
              <a:rPr lang="de-DE" sz="1400">
                <a:ln w="6350">
                  <a:noFill/>
                </a:ln>
              </a:rPr>
              <a:t>(start May 2019)</a:t>
            </a:r>
            <a:endParaRPr/>
          </a:p>
        </p:txBody>
      </p:sp>
      <p:sp>
        <p:nvSpPr>
          <p:cNvPr id="23" name="Rechteck 34"/>
          <p:cNvSpPr/>
          <p:nvPr/>
        </p:nvSpPr>
        <p:spPr bwMode="auto">
          <a:xfrm>
            <a:off x="623888" y="5699530"/>
            <a:ext cx="2682000" cy="213788"/>
          </a:xfrm>
          <a:prstGeom prst="rect">
            <a:avLst/>
          </a:prstGeom>
          <a:solidFill>
            <a:schemeClr val="accent6"/>
          </a:solidFill>
        </p:spPr>
        <p:txBody>
          <a:bodyPr rtlCol="0" anchor="ctr">
            <a:noAutofit/>
          </a:bodyPr>
          <a:lstStyle/>
          <a:p>
            <a:pPr algn="ctr">
              <a:lnSpc>
                <a:spcPct val="112999"/>
              </a:lnSpc>
              <a:defRPr/>
            </a:pPr>
            <a:endParaRPr lang="de-DE" sz="1400"/>
          </a:p>
        </p:txBody>
      </p:sp>
      <p:sp>
        <p:nvSpPr>
          <p:cNvPr id="24" name="Textfeld 24"/>
          <p:cNvSpPr txBox="1"/>
          <p:nvPr/>
        </p:nvSpPr>
        <p:spPr bwMode="auto">
          <a:xfrm>
            <a:off x="590858" y="5628954"/>
            <a:ext cx="1867518" cy="355180"/>
          </a:xfrm>
          <a:prstGeom prst="rect">
            <a:avLst/>
          </a:prstGeom>
          <a:noFill/>
        </p:spPr>
        <p:txBody>
          <a:bodyPr wrap="none" rtlCol="0">
            <a:noAutofit/>
          </a:bodyPr>
          <a:lstStyle/>
          <a:p>
            <a:pPr>
              <a:lnSpc>
                <a:spcPct val="112000"/>
              </a:lnSpc>
              <a:defRPr/>
            </a:pPr>
            <a:r>
              <a:rPr lang="de-DE" sz="1400" b="1">
                <a:ln w="6350">
                  <a:noFill/>
                </a:ln>
              </a:rPr>
              <a:t>MID </a:t>
            </a:r>
            <a:r>
              <a:rPr lang="de-DE" sz="1400">
                <a:ln w="6350">
                  <a:noFill/>
                </a:ln>
              </a:rPr>
              <a:t>(start Apr 2019)</a:t>
            </a:r>
            <a:endParaRPr/>
          </a:p>
        </p:txBody>
      </p:sp>
      <p:pic>
        <p:nvPicPr>
          <p:cNvPr id="25" name="Picture 24"/>
          <p:cNvPicPr/>
          <p:nvPr/>
        </p:nvPicPr>
        <p:blipFill>
          <a:blip r:embed="rId8"/>
          <a:srcRect t="10154" b="1695"/>
          <a:stretch/>
        </p:blipFill>
        <p:spPr bwMode="auto">
          <a:xfrm>
            <a:off x="6149278" y="3992426"/>
            <a:ext cx="2682000" cy="1694577"/>
          </a:xfrm>
          <a:prstGeom prst="rect">
            <a:avLst/>
          </a:prstGeom>
        </p:spPr>
      </p:pic>
    </p:spTree>
    <p:extLst>
      <p:ext uri="{BB962C8B-B14F-4D97-AF65-F5344CB8AC3E}">
        <p14:creationId xmlns:p14="http://schemas.microsoft.com/office/powerpoint/2010/main" val="3027897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F2DE84-A181-4887-A514-EA5CECC7670B}"/>
              </a:ext>
            </a:extLst>
          </p:cNvPr>
          <p:cNvSpPr/>
          <p:nvPr/>
        </p:nvSpPr>
        <p:spPr>
          <a:xfrm>
            <a:off x="9500935" y="1200150"/>
            <a:ext cx="2508098" cy="5054852"/>
          </a:xfrm>
          <a:prstGeom prst="rect">
            <a:avLst/>
          </a:prstGeom>
          <a:solidFill>
            <a:srgbClr val="B8E08C">
              <a:alpha val="50000"/>
            </a:srgbClr>
          </a:solidFill>
        </p:spPr>
        <p:txBody>
          <a:bodyPr rtlCol="0" anchor="ctr">
            <a:noAutofit/>
          </a:bodyPr>
          <a:lstStyle/>
          <a:p>
            <a:pPr>
              <a:lnSpc>
                <a:spcPct val="113000"/>
              </a:lnSpc>
            </a:pPr>
            <a:endParaRPr lang="en-GB" b="1" dirty="0"/>
          </a:p>
          <a:p>
            <a:pPr>
              <a:lnSpc>
                <a:spcPct val="113000"/>
              </a:lnSpc>
            </a:pPr>
            <a:r>
              <a:rPr lang="en-GB" sz="2000" b="1" dirty="0">
                <a:solidFill>
                  <a:schemeClr val="tx1">
                    <a:lumMod val="50000"/>
                    <a:lumOff val="50000"/>
                  </a:schemeClr>
                </a:solidFill>
              </a:rPr>
              <a:t>“</a:t>
            </a:r>
            <a:r>
              <a:rPr lang="en-GB" sz="2000" b="1" i="1" dirty="0">
                <a:solidFill>
                  <a:schemeClr val="tx1">
                    <a:lumMod val="50000"/>
                    <a:lumOff val="50000"/>
                  </a:schemeClr>
                </a:solidFill>
              </a:rPr>
              <a:t>Upgrade Path</a:t>
            </a:r>
            <a:r>
              <a:rPr lang="en-GB" sz="2000" b="1" dirty="0">
                <a:solidFill>
                  <a:schemeClr val="tx1">
                    <a:lumMod val="50000"/>
                    <a:lumOff val="50000"/>
                  </a:schemeClr>
                </a:solidFill>
              </a:rPr>
              <a:t>”</a:t>
            </a:r>
          </a:p>
          <a:p>
            <a:pPr>
              <a:lnSpc>
                <a:spcPct val="113000"/>
              </a:lnSpc>
            </a:pPr>
            <a:endParaRPr lang="en-GB" sz="20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p:txBody>
      </p:sp>
      <p:sp>
        <p:nvSpPr>
          <p:cNvPr id="2" name="Rectangle 1">
            <a:extLst>
              <a:ext uri="{FF2B5EF4-FFF2-40B4-BE49-F238E27FC236}">
                <a16:creationId xmlns:a16="http://schemas.microsoft.com/office/drawing/2014/main" id="{B6569AD8-3384-4258-B4B6-DE83CCB9F3C6}"/>
              </a:ext>
            </a:extLst>
          </p:cNvPr>
          <p:cNvSpPr/>
          <p:nvPr/>
        </p:nvSpPr>
        <p:spPr>
          <a:xfrm>
            <a:off x="611189" y="1200150"/>
            <a:ext cx="8831771" cy="5054852"/>
          </a:xfrm>
          <a:prstGeom prst="rect">
            <a:avLst/>
          </a:prstGeom>
          <a:solidFill>
            <a:schemeClr val="accent6"/>
          </a:solidFill>
        </p:spPr>
        <p:txBody>
          <a:bodyPr rtlCol="0" anchor="ctr">
            <a:noAutofit/>
          </a:bodyPr>
          <a:lstStyle/>
          <a:p>
            <a:pPr>
              <a:lnSpc>
                <a:spcPct val="113000"/>
              </a:lnSpc>
            </a:pPr>
            <a:r>
              <a:rPr lang="en-GB" sz="2000" b="1" dirty="0">
                <a:solidFill>
                  <a:schemeClr val="tx1">
                    <a:lumMod val="50000"/>
                    <a:lumOff val="50000"/>
                  </a:schemeClr>
                </a:solidFill>
              </a:rPr>
              <a:t>Strategy 2030 – Two-level strategy</a:t>
            </a:r>
          </a:p>
          <a:p>
            <a:pPr>
              <a:lnSpc>
                <a:spcPct val="113000"/>
              </a:lnSpc>
            </a:pPr>
            <a:r>
              <a:rPr lang="en-GB" sz="2000" b="1" dirty="0">
                <a:solidFill>
                  <a:schemeClr val="tx1">
                    <a:lumMod val="50000"/>
                    <a:lumOff val="50000"/>
                  </a:schemeClr>
                </a:solidFill>
              </a:rPr>
              <a:t>“</a:t>
            </a:r>
            <a:r>
              <a:rPr lang="en-GB" sz="2000" b="1" i="1" dirty="0">
                <a:solidFill>
                  <a:schemeClr val="tx1">
                    <a:lumMod val="50000"/>
                    <a:lumOff val="50000"/>
                  </a:schemeClr>
                </a:solidFill>
              </a:rPr>
              <a:t>Harvesting Science and developing opportunities</a:t>
            </a:r>
            <a:r>
              <a:rPr lang="en-GB" sz="2000" b="1" dirty="0">
                <a:solidFill>
                  <a:schemeClr val="tx1">
                    <a:lumMod val="50000"/>
                    <a:lumOff val="50000"/>
                  </a:schemeClr>
                </a:solidFill>
              </a:rPr>
              <a:t>”</a:t>
            </a:r>
          </a:p>
          <a:p>
            <a:pPr>
              <a:lnSpc>
                <a:spcPct val="113000"/>
              </a:lnSpc>
            </a:pPr>
            <a:r>
              <a:rPr lang="en-GB" sz="2000" b="1" dirty="0">
                <a:solidFill>
                  <a:schemeClr val="tx1">
                    <a:lumMod val="50000"/>
                    <a:lumOff val="50000"/>
                  </a:schemeClr>
                </a:solidFill>
              </a:rPr>
              <a:t>It is essential to prioritize and focus</a:t>
            </a:r>
          </a:p>
          <a:p>
            <a:pPr>
              <a:lnSpc>
                <a:spcPct val="113000"/>
              </a:lnSpc>
            </a:pPr>
            <a:endParaRPr lang="en-GB" b="1" dirty="0">
              <a:solidFill>
                <a:schemeClr val="tx1">
                  <a:lumMod val="50000"/>
                  <a:lumOff val="50000"/>
                </a:schemeClr>
              </a:solidFill>
            </a:endParaRPr>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a:p>
            <a:pPr>
              <a:lnSpc>
                <a:spcPct val="113000"/>
              </a:lnSpc>
            </a:pPr>
            <a:endParaRPr lang="en-GB" sz="1400" b="1" dirty="0"/>
          </a:p>
        </p:txBody>
      </p:sp>
      <p:sp>
        <p:nvSpPr>
          <p:cNvPr id="5" name="Rectangle 4">
            <a:extLst>
              <a:ext uri="{FF2B5EF4-FFF2-40B4-BE49-F238E27FC236}">
                <a16:creationId xmlns:a16="http://schemas.microsoft.com/office/drawing/2014/main" id="{6360210C-DCC7-47C2-89EA-94693351FE2E}"/>
              </a:ext>
            </a:extLst>
          </p:cNvPr>
          <p:cNvSpPr/>
          <p:nvPr/>
        </p:nvSpPr>
        <p:spPr>
          <a:xfrm>
            <a:off x="805313" y="728002"/>
            <a:ext cx="11386687" cy="5159179"/>
          </a:xfrm>
          <a:prstGeom prst="rect">
            <a:avLst/>
          </a:prstGeom>
          <a:noFill/>
        </p:spPr>
      </p:sp>
      <p:sp>
        <p:nvSpPr>
          <p:cNvPr id="14" name="Freeform: Shape 13">
            <a:extLst>
              <a:ext uri="{FF2B5EF4-FFF2-40B4-BE49-F238E27FC236}">
                <a16:creationId xmlns:a16="http://schemas.microsoft.com/office/drawing/2014/main" id="{055B242E-B9CC-467F-AFC5-F4DAED096ABD}"/>
              </a:ext>
            </a:extLst>
          </p:cNvPr>
          <p:cNvSpPr/>
          <p:nvPr/>
        </p:nvSpPr>
        <p:spPr>
          <a:xfrm>
            <a:off x="6779175" y="2214985"/>
            <a:ext cx="1733484" cy="3188372"/>
          </a:xfrm>
          <a:custGeom>
            <a:avLst/>
            <a:gdLst>
              <a:gd name="connsiteX0" fmla="*/ 0 w 1733484"/>
              <a:gd name="connsiteY0" fmla="*/ 0 h 3188372"/>
              <a:gd name="connsiteX1" fmla="*/ 1733484 w 1733484"/>
              <a:gd name="connsiteY1" fmla="*/ 0 h 3188372"/>
              <a:gd name="connsiteX2" fmla="*/ 1733484 w 1733484"/>
              <a:gd name="connsiteY2" fmla="*/ 3188372 h 3188372"/>
              <a:gd name="connsiteX3" fmla="*/ 0 w 1733484"/>
              <a:gd name="connsiteY3" fmla="*/ 3188372 h 3188372"/>
              <a:gd name="connsiteX4" fmla="*/ 0 w 1733484"/>
              <a:gd name="connsiteY4" fmla="*/ 0 h 3188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484" h="3188372">
                <a:moveTo>
                  <a:pt x="0" y="0"/>
                </a:moveTo>
                <a:lnTo>
                  <a:pt x="1733484" y="0"/>
                </a:lnTo>
                <a:lnTo>
                  <a:pt x="1733484" y="3188372"/>
                </a:lnTo>
                <a:lnTo>
                  <a:pt x="0" y="31883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1821" tIns="0"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p:txBody>
      </p:sp>
      <p:sp>
        <p:nvSpPr>
          <p:cNvPr id="6" name="Shape 5">
            <a:extLst>
              <a:ext uri="{FF2B5EF4-FFF2-40B4-BE49-F238E27FC236}">
                <a16:creationId xmlns:a16="http://schemas.microsoft.com/office/drawing/2014/main" id="{BA10D913-1060-452D-8786-F1F736D1B814}"/>
              </a:ext>
            </a:extLst>
          </p:cNvPr>
          <p:cNvSpPr/>
          <p:nvPr/>
        </p:nvSpPr>
        <p:spPr>
          <a:xfrm>
            <a:off x="747338" y="1741316"/>
            <a:ext cx="10635411" cy="4460935"/>
          </a:xfrm>
          <a:prstGeom prst="swooshArrow">
            <a:avLst>
              <a:gd name="adj1" fmla="val 25000"/>
              <a:gd name="adj2" fmla="val 25000"/>
            </a:avLst>
          </a:prstGeom>
          <a:gradFill rotWithShape="0">
            <a:gsLst>
              <a:gs pos="72000">
                <a:schemeClr val="bg1">
                  <a:lumMod val="95000"/>
                </a:schemeClr>
              </a:gs>
              <a:gs pos="100000">
                <a:schemeClr val="bg1">
                  <a:lumMod val="95000"/>
                </a:schemeClr>
              </a:gs>
              <a:gs pos="56000">
                <a:schemeClr val="bg1">
                  <a:lumMod val="85000"/>
                  <a:alpha val="78000"/>
                </a:schemeClr>
              </a:gs>
            </a:gsLst>
            <a:lin ang="5400000" scaled="1"/>
          </a:gradFill>
          <a:ln>
            <a:noFill/>
          </a:ln>
        </p:spPr>
        <p:style>
          <a:lnRef idx="0">
            <a:scrgbClr r="0" g="0" b="0"/>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grpSp>
        <p:nvGrpSpPr>
          <p:cNvPr id="21" name="Group 20">
            <a:extLst>
              <a:ext uri="{FF2B5EF4-FFF2-40B4-BE49-F238E27FC236}">
                <a16:creationId xmlns:a16="http://schemas.microsoft.com/office/drawing/2014/main" id="{879546A9-8B97-4CD1-814F-3B46AF3C80BC}"/>
              </a:ext>
            </a:extLst>
          </p:cNvPr>
          <p:cNvGrpSpPr/>
          <p:nvPr/>
        </p:nvGrpSpPr>
        <p:grpSpPr>
          <a:xfrm>
            <a:off x="747338" y="4231169"/>
            <a:ext cx="2535463" cy="1647620"/>
            <a:chOff x="747338" y="4231169"/>
            <a:chExt cx="2535463" cy="1647620"/>
          </a:xfrm>
        </p:grpSpPr>
        <p:sp>
          <p:nvSpPr>
            <p:cNvPr id="10" name="Freeform: Shape 9">
              <a:extLst>
                <a:ext uri="{FF2B5EF4-FFF2-40B4-BE49-F238E27FC236}">
                  <a16:creationId xmlns:a16="http://schemas.microsoft.com/office/drawing/2014/main" id="{2A959949-8A9B-4723-9728-33634767295B}"/>
                </a:ext>
              </a:extLst>
            </p:cNvPr>
            <p:cNvSpPr/>
            <p:nvPr/>
          </p:nvSpPr>
          <p:spPr>
            <a:xfrm>
              <a:off x="878494" y="4231169"/>
              <a:ext cx="2300022" cy="743349"/>
            </a:xfrm>
            <a:custGeom>
              <a:avLst/>
              <a:gdLst>
                <a:gd name="connsiteX0" fmla="*/ 0 w 2769195"/>
                <a:gd name="connsiteY0" fmla="*/ 0 h 743349"/>
                <a:gd name="connsiteX1" fmla="*/ 2769195 w 2769195"/>
                <a:gd name="connsiteY1" fmla="*/ 0 h 743349"/>
                <a:gd name="connsiteX2" fmla="*/ 2769195 w 2769195"/>
                <a:gd name="connsiteY2" fmla="*/ 743349 h 743349"/>
                <a:gd name="connsiteX3" fmla="*/ 0 w 2769195"/>
                <a:gd name="connsiteY3" fmla="*/ 743349 h 743349"/>
                <a:gd name="connsiteX4" fmla="*/ 0 w 2769195"/>
                <a:gd name="connsiteY4" fmla="*/ 0 h 74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195" h="743349">
                  <a:moveTo>
                    <a:pt x="0" y="0"/>
                  </a:moveTo>
                  <a:lnTo>
                    <a:pt x="2769195" y="0"/>
                  </a:lnTo>
                  <a:lnTo>
                    <a:pt x="2769195" y="743349"/>
                  </a:lnTo>
                  <a:lnTo>
                    <a:pt x="0" y="743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602" tIns="0" rIns="0" bIns="0" numCol="1" spcCol="1270" anchor="t" anchorCtr="0">
              <a:noAutofit/>
            </a:bodyPr>
            <a:lstStyle/>
            <a:p>
              <a:pPr marL="0" lvl="0" indent="0" algn="ctr" defTabSz="1422400">
                <a:lnSpc>
                  <a:spcPct val="90000"/>
                </a:lnSpc>
                <a:spcBef>
                  <a:spcPct val="0"/>
                </a:spcBef>
                <a:spcAft>
                  <a:spcPct val="35000"/>
                </a:spcAft>
                <a:buNone/>
              </a:pPr>
              <a:r>
                <a:rPr lang="en-US" sz="3200" b="1" kern="1200" dirty="0"/>
                <a:t>2017–2021</a:t>
              </a:r>
              <a:r>
                <a:rPr lang="en-US" sz="4700" b="1" kern="1200" dirty="0"/>
                <a:t> </a:t>
              </a:r>
            </a:p>
          </p:txBody>
        </p:sp>
        <p:sp>
          <p:nvSpPr>
            <p:cNvPr id="15" name="Rectangle: Rounded Corners 14">
              <a:extLst>
                <a:ext uri="{FF2B5EF4-FFF2-40B4-BE49-F238E27FC236}">
                  <a16:creationId xmlns:a16="http://schemas.microsoft.com/office/drawing/2014/main" id="{F2FB70D5-0F43-4372-86B3-1C752B8A8A58}"/>
                </a:ext>
              </a:extLst>
            </p:cNvPr>
            <p:cNvSpPr/>
            <p:nvPr/>
          </p:nvSpPr>
          <p:spPr>
            <a:xfrm>
              <a:off x="747338" y="4806196"/>
              <a:ext cx="2535463" cy="1072593"/>
            </a:xfrm>
            <a:prstGeom prst="roundRect">
              <a:avLst/>
            </a:prstGeom>
            <a:solidFill>
              <a:schemeClr val="accent1"/>
            </a:solidFill>
          </p:spPr>
          <p:txBody>
            <a:bodyPr rtlCol="0" anchor="ctr">
              <a:noAutofit/>
            </a:bodyPr>
            <a:lstStyle/>
            <a:p>
              <a:pPr algn="ctr">
                <a:lnSpc>
                  <a:spcPct val="112000"/>
                </a:lnSpc>
              </a:pPr>
              <a:r>
                <a:rPr lang="en-US" b="1" dirty="0">
                  <a:solidFill>
                    <a:schemeClr val="bg1"/>
                  </a:solidFill>
                </a:rPr>
                <a:t>STARTUP</a:t>
              </a:r>
            </a:p>
          </p:txBody>
        </p:sp>
      </p:grpSp>
      <p:sp>
        <p:nvSpPr>
          <p:cNvPr id="27" name="Rechteck 26">
            <a:extLst>
              <a:ext uri="{FF2B5EF4-FFF2-40B4-BE49-F238E27FC236}">
                <a16:creationId xmlns:a16="http://schemas.microsoft.com/office/drawing/2014/main" id="{DAEA5BE0-14B8-40F0-967D-FEF7E716798F}"/>
              </a:ext>
            </a:extLst>
          </p:cNvPr>
          <p:cNvSpPr/>
          <p:nvPr/>
        </p:nvSpPr>
        <p:spPr>
          <a:xfrm>
            <a:off x="7097234" y="7826598"/>
            <a:ext cx="2708990" cy="727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TextBox 2">
            <a:extLst>
              <a:ext uri="{FF2B5EF4-FFF2-40B4-BE49-F238E27FC236}">
                <a16:creationId xmlns:a16="http://schemas.microsoft.com/office/drawing/2014/main" id="{0E91DA25-88D5-49D7-9380-8468489B8CFC}"/>
              </a:ext>
            </a:extLst>
          </p:cNvPr>
          <p:cNvSpPr txBox="1"/>
          <p:nvPr/>
        </p:nvSpPr>
        <p:spPr>
          <a:xfrm>
            <a:off x="5789364" y="3378128"/>
            <a:ext cx="914400" cy="914400"/>
          </a:xfrm>
          <a:prstGeom prst="rect">
            <a:avLst/>
          </a:prstGeom>
          <a:noFill/>
        </p:spPr>
        <p:txBody>
          <a:bodyPr wrap="square" rtlCol="0">
            <a:noAutofit/>
          </a:bodyPr>
          <a:lstStyle/>
          <a:p>
            <a:pPr marL="269875" indent="-269875">
              <a:lnSpc>
                <a:spcPct val="112000"/>
              </a:lnSpc>
              <a:buBlip>
                <a:blip r:embed="rId3"/>
              </a:buBlip>
            </a:pPr>
            <a:endParaRPr lang="en-US" sz="1400" dirty="0"/>
          </a:p>
        </p:txBody>
      </p:sp>
      <p:sp>
        <p:nvSpPr>
          <p:cNvPr id="31" name="Title 1">
            <a:extLst>
              <a:ext uri="{FF2B5EF4-FFF2-40B4-BE49-F238E27FC236}">
                <a16:creationId xmlns:a16="http://schemas.microsoft.com/office/drawing/2014/main" id="{D2D63728-7979-49EE-A07F-3C62DF5F0B0D}"/>
              </a:ext>
            </a:extLst>
          </p:cNvPr>
          <p:cNvSpPr>
            <a:spLocks noGrp="1"/>
          </p:cNvSpPr>
          <p:nvPr>
            <p:ph type="title"/>
          </p:nvPr>
        </p:nvSpPr>
        <p:spPr>
          <a:xfrm>
            <a:off x="611189" y="712232"/>
            <a:ext cx="10956924" cy="780540"/>
          </a:xfrm>
        </p:spPr>
        <p:txBody>
          <a:bodyPr/>
          <a:lstStyle/>
          <a:p>
            <a:r>
              <a:rPr lang="en-US" dirty="0"/>
              <a:t>European XFEL Facility Roadmap </a:t>
            </a:r>
            <a:br>
              <a:rPr lang="en-US" dirty="0"/>
            </a:br>
            <a:endParaRPr lang="en-US" dirty="0"/>
          </a:p>
        </p:txBody>
      </p:sp>
      <p:grpSp>
        <p:nvGrpSpPr>
          <p:cNvPr id="28" name="Group 27">
            <a:extLst>
              <a:ext uri="{FF2B5EF4-FFF2-40B4-BE49-F238E27FC236}">
                <a16:creationId xmlns:a16="http://schemas.microsoft.com/office/drawing/2014/main" id="{4D595944-89AB-4399-99CE-25B1A38A6EE2}"/>
              </a:ext>
            </a:extLst>
          </p:cNvPr>
          <p:cNvGrpSpPr/>
          <p:nvPr/>
        </p:nvGrpSpPr>
        <p:grpSpPr>
          <a:xfrm>
            <a:off x="9444476" y="2147909"/>
            <a:ext cx="1938273" cy="1569332"/>
            <a:chOff x="9444476" y="2147909"/>
            <a:chExt cx="1938273" cy="1569332"/>
          </a:xfrm>
        </p:grpSpPr>
        <p:sp>
          <p:nvSpPr>
            <p:cNvPr id="17" name="Rectangle: Rounded Corners 16">
              <a:extLst>
                <a:ext uri="{FF2B5EF4-FFF2-40B4-BE49-F238E27FC236}">
                  <a16:creationId xmlns:a16="http://schemas.microsoft.com/office/drawing/2014/main" id="{888A1E84-0DEC-4AED-8181-333BD575EB1A}"/>
                </a:ext>
              </a:extLst>
            </p:cNvPr>
            <p:cNvSpPr/>
            <p:nvPr/>
          </p:nvSpPr>
          <p:spPr>
            <a:xfrm>
              <a:off x="9444476" y="2644648"/>
              <a:ext cx="1938273" cy="1072593"/>
            </a:xfrm>
            <a:prstGeom prst="roundRect">
              <a:avLst/>
            </a:prstGeom>
            <a:solidFill>
              <a:srgbClr val="669900"/>
            </a:solidFill>
          </p:spPr>
          <p:txBody>
            <a:bodyPr rtlCol="0" anchor="ctr">
              <a:noAutofit/>
            </a:bodyPr>
            <a:lstStyle/>
            <a:p>
              <a:pPr algn="ctr">
                <a:lnSpc>
                  <a:spcPct val="113000"/>
                </a:lnSpc>
              </a:pPr>
              <a:r>
                <a:rPr lang="en-US" b="1" dirty="0">
                  <a:solidFill>
                    <a:schemeClr val="bg1"/>
                  </a:solidFill>
                </a:rPr>
                <a:t>FACILITY UPGRADE</a:t>
              </a:r>
            </a:p>
          </p:txBody>
        </p:sp>
        <p:sp>
          <p:nvSpPr>
            <p:cNvPr id="7" name="TextBox 6">
              <a:extLst>
                <a:ext uri="{FF2B5EF4-FFF2-40B4-BE49-F238E27FC236}">
                  <a16:creationId xmlns:a16="http://schemas.microsoft.com/office/drawing/2014/main" id="{201283C4-82FF-4F19-AA40-D252E0F50480}"/>
                </a:ext>
              </a:extLst>
            </p:cNvPr>
            <p:cNvSpPr txBox="1"/>
            <p:nvPr/>
          </p:nvSpPr>
          <p:spPr>
            <a:xfrm>
              <a:off x="9511866" y="2147909"/>
              <a:ext cx="914400" cy="914400"/>
            </a:xfrm>
            <a:prstGeom prst="rect">
              <a:avLst/>
            </a:prstGeom>
            <a:noFill/>
          </p:spPr>
          <p:txBody>
            <a:bodyPr wrap="none" rtlCol="0">
              <a:noAutofit/>
            </a:bodyPr>
            <a:lstStyle/>
            <a:p>
              <a:pPr>
                <a:lnSpc>
                  <a:spcPct val="112000"/>
                </a:lnSpc>
              </a:pPr>
              <a:r>
                <a:rPr lang="en-GB" sz="3200" b="1" dirty="0"/>
                <a:t>2030</a:t>
              </a:r>
              <a:r>
                <a:rPr lang="en-GB" sz="3200" b="1" baseline="30000" dirty="0"/>
                <a:t>+</a:t>
              </a:r>
            </a:p>
          </p:txBody>
        </p:sp>
      </p:grpSp>
      <p:grpSp>
        <p:nvGrpSpPr>
          <p:cNvPr id="26" name="Group 25">
            <a:extLst>
              <a:ext uri="{FF2B5EF4-FFF2-40B4-BE49-F238E27FC236}">
                <a16:creationId xmlns:a16="http://schemas.microsoft.com/office/drawing/2014/main" id="{612C63DF-7C45-4326-A2A4-D4301D99E44A}"/>
              </a:ext>
            </a:extLst>
          </p:cNvPr>
          <p:cNvGrpSpPr/>
          <p:nvPr/>
        </p:nvGrpSpPr>
        <p:grpSpPr>
          <a:xfrm>
            <a:off x="5275035" y="2200273"/>
            <a:ext cx="4167926" cy="1521390"/>
            <a:chOff x="5275035" y="2200273"/>
            <a:chExt cx="4167926" cy="1521390"/>
          </a:xfrm>
        </p:grpSpPr>
        <p:sp>
          <p:nvSpPr>
            <p:cNvPr id="22" name="Rectangle: Rounded Corners 21">
              <a:extLst>
                <a:ext uri="{FF2B5EF4-FFF2-40B4-BE49-F238E27FC236}">
                  <a16:creationId xmlns:a16="http://schemas.microsoft.com/office/drawing/2014/main" id="{32D93971-2CF7-4060-A58A-AAB4C01849C2}"/>
                </a:ext>
              </a:extLst>
            </p:cNvPr>
            <p:cNvSpPr/>
            <p:nvPr/>
          </p:nvSpPr>
          <p:spPr>
            <a:xfrm>
              <a:off x="5528107" y="2649070"/>
              <a:ext cx="3914854" cy="1072593"/>
            </a:xfrm>
            <a:prstGeom prst="roundRect">
              <a:avLst/>
            </a:prstGeom>
            <a:solidFill>
              <a:srgbClr val="92D050"/>
            </a:solidFill>
          </p:spPr>
          <p:txBody>
            <a:bodyPr rtlCol="0" anchor="ctr">
              <a:noAutofit/>
            </a:bodyPr>
            <a:lstStyle/>
            <a:p>
              <a:pPr algn="ctr">
                <a:lnSpc>
                  <a:spcPct val="113000"/>
                </a:lnSpc>
              </a:pPr>
              <a:r>
                <a:rPr lang="de-DE" b="1" dirty="0">
                  <a:solidFill>
                    <a:schemeClr val="bg1"/>
                  </a:solidFill>
                </a:rPr>
                <a:t>MID-TERM DEVELOPMENTS</a:t>
              </a:r>
              <a:endParaRPr lang="en-US" b="1" dirty="0">
                <a:solidFill>
                  <a:schemeClr val="bg1"/>
                </a:solidFill>
              </a:endParaRPr>
            </a:p>
          </p:txBody>
        </p:sp>
        <p:sp>
          <p:nvSpPr>
            <p:cNvPr id="19" name="Freeform: Shape 18">
              <a:extLst>
                <a:ext uri="{FF2B5EF4-FFF2-40B4-BE49-F238E27FC236}">
                  <a16:creationId xmlns:a16="http://schemas.microsoft.com/office/drawing/2014/main" id="{98ACF87F-CEB0-40BE-B0B2-0664A4A17CE3}"/>
                </a:ext>
              </a:extLst>
            </p:cNvPr>
            <p:cNvSpPr/>
            <p:nvPr/>
          </p:nvSpPr>
          <p:spPr>
            <a:xfrm>
              <a:off x="5275035" y="2200273"/>
              <a:ext cx="2508611" cy="561910"/>
            </a:xfrm>
            <a:custGeom>
              <a:avLst/>
              <a:gdLst>
                <a:gd name="connsiteX0" fmla="*/ 0 w 2508611"/>
                <a:gd name="connsiteY0" fmla="*/ 0 h 1164523"/>
                <a:gd name="connsiteX1" fmla="*/ 2508611 w 2508611"/>
                <a:gd name="connsiteY1" fmla="*/ 0 h 1164523"/>
                <a:gd name="connsiteX2" fmla="*/ 2508611 w 2508611"/>
                <a:gd name="connsiteY2" fmla="*/ 1164523 h 1164523"/>
                <a:gd name="connsiteX3" fmla="*/ 0 w 2508611"/>
                <a:gd name="connsiteY3" fmla="*/ 1164523 h 1164523"/>
                <a:gd name="connsiteX4" fmla="*/ 0 w 2508611"/>
                <a:gd name="connsiteY4" fmla="*/ 0 h 11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11" h="1164523">
                  <a:moveTo>
                    <a:pt x="0" y="0"/>
                  </a:moveTo>
                  <a:lnTo>
                    <a:pt x="2508611" y="0"/>
                  </a:lnTo>
                  <a:lnTo>
                    <a:pt x="2508611" y="1164523"/>
                  </a:lnTo>
                  <a:lnTo>
                    <a:pt x="0" y="116452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0553" tIns="0" rIns="0" bIns="0" numCol="1" spcCol="1270" anchor="ctr" anchorCtr="0">
              <a:noAutofit/>
            </a:bodyPr>
            <a:lstStyle/>
            <a:p>
              <a:pPr lvl="0" defTabSz="1422400">
                <a:lnSpc>
                  <a:spcPct val="90000"/>
                </a:lnSpc>
                <a:spcBef>
                  <a:spcPct val="0"/>
                </a:spcBef>
                <a:spcAft>
                  <a:spcPct val="35000"/>
                </a:spcAft>
              </a:pPr>
              <a:r>
                <a:rPr lang="en-US" sz="3200" b="1" dirty="0"/>
                <a:t>2024–2029</a:t>
              </a:r>
              <a:endParaRPr lang="en-US" sz="3200" b="1" kern="1200" dirty="0"/>
            </a:p>
          </p:txBody>
        </p:sp>
      </p:grpSp>
      <p:grpSp>
        <p:nvGrpSpPr>
          <p:cNvPr id="24" name="Group 23">
            <a:extLst>
              <a:ext uri="{FF2B5EF4-FFF2-40B4-BE49-F238E27FC236}">
                <a16:creationId xmlns:a16="http://schemas.microsoft.com/office/drawing/2014/main" id="{36EC2115-42EE-493A-8F9F-2F964E7868E6}"/>
              </a:ext>
            </a:extLst>
          </p:cNvPr>
          <p:cNvGrpSpPr/>
          <p:nvPr/>
        </p:nvGrpSpPr>
        <p:grpSpPr>
          <a:xfrm>
            <a:off x="3113345" y="3367563"/>
            <a:ext cx="6767687" cy="1514201"/>
            <a:chOff x="3113345" y="3367563"/>
            <a:chExt cx="6767687" cy="1514201"/>
          </a:xfrm>
        </p:grpSpPr>
        <p:sp>
          <p:nvSpPr>
            <p:cNvPr id="16" name="Rectangle: Rounded Corners 15">
              <a:extLst>
                <a:ext uri="{FF2B5EF4-FFF2-40B4-BE49-F238E27FC236}">
                  <a16:creationId xmlns:a16="http://schemas.microsoft.com/office/drawing/2014/main" id="{3233B480-A087-4593-8AD1-2390CE89118A}"/>
                </a:ext>
              </a:extLst>
            </p:cNvPr>
            <p:cNvSpPr/>
            <p:nvPr/>
          </p:nvSpPr>
          <p:spPr>
            <a:xfrm>
              <a:off x="3282801" y="3809171"/>
              <a:ext cx="6598231" cy="1072593"/>
            </a:xfrm>
            <a:prstGeom prst="roundRect">
              <a:avLst/>
            </a:prstGeom>
            <a:solidFill>
              <a:srgbClr val="FFC000"/>
            </a:solidFill>
          </p:spPr>
          <p:txBody>
            <a:bodyPr rtlCol="0" anchor="ctr">
              <a:noAutofit/>
            </a:bodyPr>
            <a:lstStyle/>
            <a:p>
              <a:pPr algn="ctr">
                <a:lnSpc>
                  <a:spcPct val="113000"/>
                </a:lnSpc>
              </a:pPr>
              <a:r>
                <a:rPr lang="en-US" b="1" dirty="0">
                  <a:solidFill>
                    <a:schemeClr val="bg1"/>
                  </a:solidFill>
                </a:rPr>
                <a:t>HARVESTING</a:t>
              </a:r>
            </a:p>
          </p:txBody>
        </p:sp>
        <p:sp>
          <p:nvSpPr>
            <p:cNvPr id="12" name="Freeform: Shape 11">
              <a:extLst>
                <a:ext uri="{FF2B5EF4-FFF2-40B4-BE49-F238E27FC236}">
                  <a16:creationId xmlns:a16="http://schemas.microsoft.com/office/drawing/2014/main" id="{B722D2A1-27A4-49AD-8AF7-E15B919DC919}"/>
                </a:ext>
              </a:extLst>
            </p:cNvPr>
            <p:cNvSpPr/>
            <p:nvPr/>
          </p:nvSpPr>
          <p:spPr>
            <a:xfrm>
              <a:off x="3113345" y="3367563"/>
              <a:ext cx="2442721" cy="490961"/>
            </a:xfrm>
            <a:custGeom>
              <a:avLst/>
              <a:gdLst>
                <a:gd name="connsiteX0" fmla="*/ 0 w 2442721"/>
                <a:gd name="connsiteY0" fmla="*/ 0 h 2522008"/>
                <a:gd name="connsiteX1" fmla="*/ 2442721 w 2442721"/>
                <a:gd name="connsiteY1" fmla="*/ 0 h 2522008"/>
                <a:gd name="connsiteX2" fmla="*/ 2442721 w 2442721"/>
                <a:gd name="connsiteY2" fmla="*/ 2522008 h 2522008"/>
                <a:gd name="connsiteX3" fmla="*/ 0 w 2442721"/>
                <a:gd name="connsiteY3" fmla="*/ 2522008 h 2522008"/>
                <a:gd name="connsiteX4" fmla="*/ 0 w 2442721"/>
                <a:gd name="connsiteY4" fmla="*/ 0 h 252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721" h="2522008">
                  <a:moveTo>
                    <a:pt x="0" y="0"/>
                  </a:moveTo>
                  <a:lnTo>
                    <a:pt x="2442721" y="0"/>
                  </a:lnTo>
                  <a:lnTo>
                    <a:pt x="2442721" y="2522008"/>
                  </a:lnTo>
                  <a:lnTo>
                    <a:pt x="0" y="25220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4959" tIns="0" rIns="0" bIns="0" numCol="1" spcCol="1270" anchor="ctr" anchorCtr="0">
              <a:noAutofit/>
            </a:bodyPr>
            <a:lstStyle/>
            <a:p>
              <a:pPr lvl="0" algn="ctr" defTabSz="1422400">
                <a:lnSpc>
                  <a:spcPct val="90000"/>
                </a:lnSpc>
                <a:spcBef>
                  <a:spcPct val="0"/>
                </a:spcBef>
                <a:spcAft>
                  <a:spcPct val="35000"/>
                </a:spcAft>
              </a:pPr>
              <a:r>
                <a:rPr lang="en-US" sz="3200" b="1" dirty="0"/>
                <a:t>2022–2030</a:t>
              </a:r>
              <a:endParaRPr lang="en-US" sz="3200" b="1" kern="1200" baseline="30000" dirty="0"/>
            </a:p>
          </p:txBody>
        </p:sp>
      </p:grpSp>
      <p:sp>
        <p:nvSpPr>
          <p:cNvPr id="9" name="TextBox 8">
            <a:extLst>
              <a:ext uri="{FF2B5EF4-FFF2-40B4-BE49-F238E27FC236}">
                <a16:creationId xmlns:a16="http://schemas.microsoft.com/office/drawing/2014/main" id="{AD04DACB-585A-43BE-A58D-3034FF46E6A8}"/>
              </a:ext>
            </a:extLst>
          </p:cNvPr>
          <p:cNvSpPr txBox="1"/>
          <p:nvPr/>
        </p:nvSpPr>
        <p:spPr>
          <a:xfrm>
            <a:off x="8651631" y="3818373"/>
            <a:ext cx="914400" cy="914400"/>
          </a:xfrm>
          <a:prstGeom prst="rect">
            <a:avLst/>
          </a:prstGeom>
          <a:noFill/>
        </p:spPr>
        <p:txBody>
          <a:bodyPr wrap="square" rtlCol="0">
            <a:noAutofit/>
          </a:bodyPr>
          <a:lstStyle/>
          <a:p>
            <a:pPr marL="269875" indent="-269875">
              <a:lnSpc>
                <a:spcPct val="112000"/>
              </a:lnSpc>
              <a:buBlip>
                <a:blip r:embed="rId3"/>
              </a:buBlip>
            </a:pPr>
            <a:endParaRPr lang="en-US" sz="1400" dirty="0"/>
          </a:p>
        </p:txBody>
      </p:sp>
      <p:sp>
        <p:nvSpPr>
          <p:cNvPr id="11" name="TextBox 10">
            <a:extLst>
              <a:ext uri="{FF2B5EF4-FFF2-40B4-BE49-F238E27FC236}">
                <a16:creationId xmlns:a16="http://schemas.microsoft.com/office/drawing/2014/main" id="{65DC710D-FCC8-4A27-AE14-52222DF3688B}"/>
              </a:ext>
            </a:extLst>
          </p:cNvPr>
          <p:cNvSpPr txBox="1"/>
          <p:nvPr/>
        </p:nvSpPr>
        <p:spPr>
          <a:xfrm>
            <a:off x="8651631" y="3818373"/>
            <a:ext cx="914400" cy="914400"/>
          </a:xfrm>
          <a:prstGeom prst="rect">
            <a:avLst/>
          </a:prstGeom>
          <a:noFill/>
        </p:spPr>
        <p:txBody>
          <a:bodyPr wrap="square" rtlCol="0">
            <a:noAutofit/>
          </a:bodyPr>
          <a:lstStyle/>
          <a:p>
            <a:pPr marL="269875" indent="-269875">
              <a:lnSpc>
                <a:spcPct val="112000"/>
              </a:lnSpc>
              <a:buBlip>
                <a:blip r:embed="rId3"/>
              </a:buBlip>
            </a:pPr>
            <a:endParaRPr lang="en-US" sz="1400" dirty="0"/>
          </a:p>
        </p:txBody>
      </p:sp>
    </p:spTree>
    <p:extLst>
      <p:ext uri="{BB962C8B-B14F-4D97-AF65-F5344CB8AC3E}">
        <p14:creationId xmlns:p14="http://schemas.microsoft.com/office/powerpoint/2010/main" val="3389311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D827-3C36-41C2-A354-41CAA99F8C74}"/>
              </a:ext>
            </a:extLst>
          </p:cNvPr>
          <p:cNvSpPr>
            <a:spLocks noGrp="1"/>
          </p:cNvSpPr>
          <p:nvPr>
            <p:ph type="title"/>
          </p:nvPr>
        </p:nvSpPr>
        <p:spPr>
          <a:xfrm>
            <a:off x="623889" y="383986"/>
            <a:ext cx="10956924" cy="780540"/>
          </a:xfrm>
        </p:spPr>
        <p:txBody>
          <a:bodyPr/>
          <a:lstStyle/>
          <a:p>
            <a:r>
              <a:rPr lang="en-GB" dirty="0" smtClean="0"/>
              <a:t>Future plans</a:t>
            </a:r>
            <a:endParaRPr lang="en-US" dirty="0"/>
          </a:p>
        </p:txBody>
      </p:sp>
      <p:sp>
        <p:nvSpPr>
          <p:cNvPr id="3" name="Content Placeholder 2">
            <a:extLst>
              <a:ext uri="{FF2B5EF4-FFF2-40B4-BE49-F238E27FC236}">
                <a16:creationId xmlns:a16="http://schemas.microsoft.com/office/drawing/2014/main" id="{7FE5F96A-B20A-4810-A49F-36EB2EF526A9}"/>
              </a:ext>
            </a:extLst>
          </p:cNvPr>
          <p:cNvSpPr>
            <a:spLocks noGrp="1"/>
          </p:cNvSpPr>
          <p:nvPr>
            <p:ph idx="1"/>
          </p:nvPr>
        </p:nvSpPr>
        <p:spPr>
          <a:xfrm>
            <a:off x="623889" y="1484312"/>
            <a:ext cx="10944224" cy="3889375"/>
          </a:xfrm>
        </p:spPr>
        <p:txBody>
          <a:bodyPr/>
          <a:lstStyle/>
          <a:p>
            <a:r>
              <a:rPr lang="en-GB" b="1" dirty="0"/>
              <a:t>Experiments at XFELS will become more standardised and automatized and more accessible for new and smaller user groups.</a:t>
            </a:r>
          </a:p>
          <a:p>
            <a:r>
              <a:rPr lang="en-GB" dirty="0"/>
              <a:t>Lasing at 70-100 keV</a:t>
            </a:r>
          </a:p>
          <a:p>
            <a:pPr lvl="1"/>
            <a:r>
              <a:rPr lang="en-GB" dirty="0"/>
              <a:t>European XFEL has started a superconductor undulator program</a:t>
            </a:r>
          </a:p>
          <a:p>
            <a:pPr lvl="1"/>
            <a:r>
              <a:rPr lang="en-GB" dirty="0"/>
              <a:t>A hard photon detector program will be started</a:t>
            </a:r>
          </a:p>
          <a:p>
            <a:r>
              <a:rPr lang="en-GB" dirty="0" smtClean="0"/>
              <a:t>Attosecond </a:t>
            </a:r>
            <a:r>
              <a:rPr lang="en-GB" dirty="0"/>
              <a:t>pulses and capabilities to perform </a:t>
            </a:r>
            <a:r>
              <a:rPr lang="en-GB" dirty="0" smtClean="0"/>
              <a:t>attosecond </a:t>
            </a:r>
            <a:r>
              <a:rPr lang="en-GB" dirty="0"/>
              <a:t>experiments</a:t>
            </a:r>
          </a:p>
          <a:p>
            <a:pPr lvl="1"/>
            <a:r>
              <a:rPr lang="en-GB" dirty="0"/>
              <a:t>An accelerator program for shorter pulses has started</a:t>
            </a:r>
          </a:p>
          <a:p>
            <a:r>
              <a:rPr lang="en-GB" dirty="0"/>
              <a:t>Fully coherent laser sources</a:t>
            </a:r>
          </a:p>
          <a:p>
            <a:pPr lvl="1"/>
            <a:r>
              <a:rPr lang="en-GB" dirty="0"/>
              <a:t>R&amp;D‘s projects have been started at European XFEL and </a:t>
            </a:r>
            <a:r>
              <a:rPr lang="en-GB" dirty="0" smtClean="0"/>
              <a:t>LCLS</a:t>
            </a:r>
            <a:endParaRPr lang="en-GB" dirty="0"/>
          </a:p>
        </p:txBody>
      </p:sp>
    </p:spTree>
    <p:extLst>
      <p:ext uri="{BB962C8B-B14F-4D97-AF65-F5344CB8AC3E}">
        <p14:creationId xmlns:p14="http://schemas.microsoft.com/office/powerpoint/2010/main" val="10010241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6900" y="462627"/>
            <a:ext cx="10956924" cy="780540"/>
          </a:xfrm>
        </p:spPr>
        <p:txBody>
          <a:bodyPr/>
          <a:lstStyle/>
          <a:p>
            <a:r>
              <a:rPr lang="en-US" dirty="0"/>
              <a:t>We have an exceptionally strong beam:</a:t>
            </a:r>
            <a:br>
              <a:rPr lang="en-US" dirty="0"/>
            </a:br>
            <a:r>
              <a:rPr lang="en-US" dirty="0"/>
              <a:t>Drilling with XFEL beam through 50 mm of steel in 26 seconds</a:t>
            </a:r>
          </a:p>
        </p:txBody>
      </p:sp>
      <p:pic>
        <p:nvPicPr>
          <p:cNvPr id="5" name="Picture 4" descr="Fan_Steel-5x5x2c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772" y="1424397"/>
            <a:ext cx="3695699" cy="4927599"/>
          </a:xfrm>
          <a:prstGeom prst="rect">
            <a:avLst/>
          </a:prstGeom>
        </p:spPr>
      </p:pic>
      <p:pic>
        <p:nvPicPr>
          <p:cNvPr id="6" name="Picture 5" descr="Steel_50mm_front000006.jpg"/>
          <p:cNvPicPr>
            <a:picLocks noChangeAspect="1"/>
          </p:cNvPicPr>
          <p:nvPr/>
        </p:nvPicPr>
        <p:blipFill rotWithShape="1">
          <a:blip r:embed="rId3" cstate="print">
            <a:extLst>
              <a:ext uri="{28A0092B-C50C-407E-A947-70E740481C1C}">
                <a14:useLocalDpi xmlns:a14="http://schemas.microsoft.com/office/drawing/2010/main" val="0"/>
              </a:ext>
            </a:extLst>
          </a:blip>
          <a:srcRect l="6161" t="22143" r="5178" b="11429"/>
          <a:stretch/>
        </p:blipFill>
        <p:spPr>
          <a:xfrm>
            <a:off x="6276620" y="3963898"/>
            <a:ext cx="4724402" cy="2654800"/>
          </a:xfrm>
          <a:prstGeom prst="rect">
            <a:avLst/>
          </a:prstGeom>
        </p:spPr>
      </p:pic>
      <p:pic>
        <p:nvPicPr>
          <p:cNvPr id="7" name="Picture 6" descr="Steel_50mm_back000001.jpg"/>
          <p:cNvPicPr>
            <a:picLocks noChangeAspect="1"/>
          </p:cNvPicPr>
          <p:nvPr/>
        </p:nvPicPr>
        <p:blipFill rotWithShape="1">
          <a:blip r:embed="rId4" cstate="print">
            <a:extLst>
              <a:ext uri="{28A0092B-C50C-407E-A947-70E740481C1C}">
                <a14:useLocalDpi xmlns:a14="http://schemas.microsoft.com/office/drawing/2010/main" val="0"/>
              </a:ext>
            </a:extLst>
          </a:blip>
          <a:srcRect l="3763" t="23298" r="806" b="8244"/>
          <a:stretch/>
        </p:blipFill>
        <p:spPr>
          <a:xfrm>
            <a:off x="6276621" y="1348197"/>
            <a:ext cx="4673733" cy="2514600"/>
          </a:xfrm>
          <a:prstGeom prst="rect">
            <a:avLst/>
          </a:prstGeom>
        </p:spPr>
      </p:pic>
      <p:cxnSp>
        <p:nvCxnSpPr>
          <p:cNvPr id="8" name="Straight Arrow Connector 7"/>
          <p:cNvCxnSpPr/>
          <p:nvPr/>
        </p:nvCxnSpPr>
        <p:spPr>
          <a:xfrm flipV="1">
            <a:off x="777522" y="3456397"/>
            <a:ext cx="1905000" cy="406400"/>
          </a:xfrm>
          <a:prstGeom prst="straightConnector1">
            <a:avLst/>
          </a:prstGeom>
          <a:ln w="381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1079550">
            <a:off x="853722" y="3202397"/>
            <a:ext cx="1803400" cy="431800"/>
          </a:xfrm>
          <a:prstGeom prst="rect">
            <a:avLst/>
          </a:prstGeom>
          <a:noFill/>
        </p:spPr>
        <p:txBody>
          <a:bodyPr wrap="square" rtlCol="0">
            <a:noAutofit/>
          </a:bodyPr>
          <a:lstStyle/>
          <a:p>
            <a:pPr>
              <a:lnSpc>
                <a:spcPct val="112000"/>
              </a:lnSpc>
            </a:pPr>
            <a:r>
              <a:rPr lang="en-US" b="1" dirty="0" err="1">
                <a:solidFill>
                  <a:srgbClr val="FF0000"/>
                </a:solidFill>
              </a:rPr>
              <a:t>XFEL beam</a:t>
            </a:r>
          </a:p>
        </p:txBody>
      </p:sp>
      <p:cxnSp>
        <p:nvCxnSpPr>
          <p:cNvPr id="10" name="Straight Connector 9"/>
          <p:cNvCxnSpPr>
            <a:endCxn id="6" idx="1"/>
          </p:cNvCxnSpPr>
          <p:nvPr/>
        </p:nvCxnSpPr>
        <p:spPr>
          <a:xfrm>
            <a:off x="3101622" y="3469097"/>
            <a:ext cx="3174998" cy="182220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 idx="1"/>
          </p:cNvCxnSpPr>
          <p:nvPr/>
        </p:nvCxnSpPr>
        <p:spPr>
          <a:xfrm flipV="1">
            <a:off x="4892322" y="2605497"/>
            <a:ext cx="1384299" cy="7366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70322" y="4002497"/>
            <a:ext cx="2857500" cy="520700"/>
          </a:xfrm>
          <a:prstGeom prst="rect">
            <a:avLst/>
          </a:prstGeom>
          <a:noFill/>
        </p:spPr>
        <p:txBody>
          <a:bodyPr wrap="square" rtlCol="0">
            <a:noAutofit/>
          </a:bodyPr>
          <a:lstStyle/>
          <a:p>
            <a:pPr>
              <a:lnSpc>
                <a:spcPct val="112000"/>
              </a:lnSpc>
            </a:pPr>
            <a:r>
              <a:rPr lang="en-US" sz="1600" b="1" dirty="0" err="1">
                <a:solidFill>
                  <a:schemeClr val="bg1"/>
                </a:solidFill>
              </a:rPr>
              <a:t>entrance hole: 150 µm </a:t>
            </a:r>
          </a:p>
        </p:txBody>
      </p:sp>
      <p:sp>
        <p:nvSpPr>
          <p:cNvPr id="13" name="TextBox 12"/>
          <p:cNvSpPr txBox="1"/>
          <p:nvPr/>
        </p:nvSpPr>
        <p:spPr>
          <a:xfrm>
            <a:off x="6695722" y="1310097"/>
            <a:ext cx="2857500" cy="520700"/>
          </a:xfrm>
          <a:prstGeom prst="rect">
            <a:avLst/>
          </a:prstGeom>
          <a:noFill/>
        </p:spPr>
        <p:txBody>
          <a:bodyPr wrap="square" rtlCol="0">
            <a:noAutofit/>
          </a:bodyPr>
          <a:lstStyle/>
          <a:p>
            <a:pPr>
              <a:lnSpc>
                <a:spcPct val="112000"/>
              </a:lnSpc>
            </a:pPr>
            <a:r>
              <a:rPr lang="en-US" sz="1600" b="1" dirty="0" err="1">
                <a:solidFill>
                  <a:schemeClr val="bg1"/>
                </a:solidFill>
              </a:rPr>
              <a:t>exit hole: 13 µm </a:t>
            </a:r>
          </a:p>
        </p:txBody>
      </p:sp>
      <p:sp>
        <p:nvSpPr>
          <p:cNvPr id="14" name="TextBox 13"/>
          <p:cNvSpPr txBox="1"/>
          <p:nvPr/>
        </p:nvSpPr>
        <p:spPr>
          <a:xfrm>
            <a:off x="9255052" y="541997"/>
            <a:ext cx="914400" cy="914400"/>
          </a:xfrm>
          <a:prstGeom prst="rect">
            <a:avLst/>
          </a:prstGeom>
          <a:noFill/>
        </p:spPr>
        <p:txBody>
          <a:bodyPr wrap="none" rtlCol="0">
            <a:noAutofit/>
          </a:bodyPr>
          <a:lstStyle/>
          <a:p>
            <a:pPr>
              <a:lnSpc>
                <a:spcPct val="112000"/>
              </a:lnSpc>
            </a:pPr>
            <a:r>
              <a:rPr lang="de-DE" i="1" dirty="0" err="1"/>
              <a:t>Courtesy</a:t>
            </a:r>
            <a:r>
              <a:rPr lang="de-DE" i="1" dirty="0"/>
              <a:t> Harald Sinn </a:t>
            </a:r>
          </a:p>
        </p:txBody>
      </p:sp>
    </p:spTree>
    <p:extLst>
      <p:ext uri="{BB962C8B-B14F-4D97-AF65-F5344CB8AC3E}">
        <p14:creationId xmlns:p14="http://schemas.microsoft.com/office/powerpoint/2010/main" val="1731562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357F-1AF0-4BDC-8FAA-5AB2F8D7294E}"/>
              </a:ext>
            </a:extLst>
          </p:cNvPr>
          <p:cNvSpPr>
            <a:spLocks noGrp="1"/>
          </p:cNvSpPr>
          <p:nvPr>
            <p:ph type="title"/>
          </p:nvPr>
        </p:nvSpPr>
        <p:spPr/>
        <p:txBody>
          <a:bodyPr/>
          <a:lstStyle/>
          <a:p>
            <a:r>
              <a:rPr lang="en-US" dirty="0"/>
              <a:t>European XFEL, in collaboration with the users, contributes to the solutions of the future</a:t>
            </a:r>
          </a:p>
        </p:txBody>
      </p:sp>
      <p:pic>
        <p:nvPicPr>
          <p:cNvPr id="4" name="Bild 9">
            <a:extLst>
              <a:ext uri="{FF2B5EF4-FFF2-40B4-BE49-F238E27FC236}">
                <a16:creationId xmlns:a16="http://schemas.microsoft.com/office/drawing/2014/main" id="{062E6879-25DB-4F9B-94A3-7449A2BD918F}"/>
              </a:ext>
            </a:extLst>
          </p:cNvPr>
          <p:cNvPicPr/>
          <p:nvPr/>
        </p:nvPicPr>
        <p:blipFill>
          <a:blip r:embed="rId2"/>
          <a:stretch/>
        </p:blipFill>
        <p:spPr bwMode="auto">
          <a:xfrm>
            <a:off x="5549979" y="3287552"/>
            <a:ext cx="1092042" cy="1074739"/>
          </a:xfrm>
          <a:prstGeom prst="rect">
            <a:avLst/>
          </a:prstGeom>
          <a:noFill/>
        </p:spPr>
      </p:pic>
      <p:sp>
        <p:nvSpPr>
          <p:cNvPr id="5" name="Rectangle: Rounded Corners 4">
            <a:extLst>
              <a:ext uri="{FF2B5EF4-FFF2-40B4-BE49-F238E27FC236}">
                <a16:creationId xmlns:a16="http://schemas.microsoft.com/office/drawing/2014/main" id="{4845373F-F267-4C86-AACA-211F7345A8FE}"/>
              </a:ext>
            </a:extLst>
          </p:cNvPr>
          <p:cNvSpPr/>
          <p:nvPr/>
        </p:nvSpPr>
        <p:spPr bwMode="auto">
          <a:xfrm>
            <a:off x="611188" y="1666240"/>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Health</a:t>
            </a:r>
            <a:endParaRPr/>
          </a:p>
        </p:txBody>
      </p:sp>
      <p:sp>
        <p:nvSpPr>
          <p:cNvPr id="6" name="Rectangle: Rounded Corners 5">
            <a:extLst>
              <a:ext uri="{FF2B5EF4-FFF2-40B4-BE49-F238E27FC236}">
                <a16:creationId xmlns:a16="http://schemas.microsoft.com/office/drawing/2014/main" id="{0E9BA2BB-1650-4873-887D-7DE3093ED643}"/>
              </a:ext>
            </a:extLst>
          </p:cNvPr>
          <p:cNvSpPr/>
          <p:nvPr/>
        </p:nvSpPr>
        <p:spPr bwMode="auto">
          <a:xfrm>
            <a:off x="6766561" y="1666240"/>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Climate &amp; Energy</a:t>
            </a:r>
            <a:endParaRPr lang="de-DE" sz="2400" b="1"/>
          </a:p>
        </p:txBody>
      </p:sp>
      <p:sp>
        <p:nvSpPr>
          <p:cNvPr id="7" name="Rectangle: Rounded Corners 6">
            <a:extLst>
              <a:ext uri="{FF2B5EF4-FFF2-40B4-BE49-F238E27FC236}">
                <a16:creationId xmlns:a16="http://schemas.microsoft.com/office/drawing/2014/main" id="{261DB8F1-D331-4DF5-B416-4BFF3F48A2F5}"/>
              </a:ext>
            </a:extLst>
          </p:cNvPr>
          <p:cNvSpPr/>
          <p:nvPr/>
        </p:nvSpPr>
        <p:spPr bwMode="auto">
          <a:xfrm>
            <a:off x="611187" y="3921872"/>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Digitalization</a:t>
            </a:r>
            <a:endParaRPr lang="de-DE" sz="2400" b="1"/>
          </a:p>
          <a:p>
            <a:pPr algn="ctr">
              <a:lnSpc>
                <a:spcPct val="112999"/>
              </a:lnSpc>
              <a:defRPr/>
            </a:pPr>
            <a:endParaRPr lang="de-DE" sz="2400" b="1"/>
          </a:p>
        </p:txBody>
      </p:sp>
      <p:sp>
        <p:nvSpPr>
          <p:cNvPr id="8" name="Rectangle: Rounded Corners 7">
            <a:extLst>
              <a:ext uri="{FF2B5EF4-FFF2-40B4-BE49-F238E27FC236}">
                <a16:creationId xmlns:a16="http://schemas.microsoft.com/office/drawing/2014/main" id="{A057FF2B-7F84-4F9B-8E26-20210C88ACF1}"/>
              </a:ext>
            </a:extLst>
          </p:cNvPr>
          <p:cNvSpPr/>
          <p:nvPr/>
        </p:nvSpPr>
        <p:spPr bwMode="auto">
          <a:xfrm>
            <a:off x="6766561" y="3921872"/>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Environment &amp; Sustainability</a:t>
            </a:r>
            <a:endParaRPr lang="de-DE" sz="2400" b="1"/>
          </a:p>
        </p:txBody>
      </p:sp>
      <p:pic>
        <p:nvPicPr>
          <p:cNvPr id="9" name="Graphic 8" descr="Heart with pulse">
            <a:extLst>
              <a:ext uri="{FF2B5EF4-FFF2-40B4-BE49-F238E27FC236}">
                <a16:creationId xmlns:a16="http://schemas.microsoft.com/office/drawing/2014/main" id="{7CDEE88F-09D4-4AEF-8970-28D2516E9DC9}"/>
              </a:ext>
            </a:extLst>
          </p:cNvPr>
          <p:cNvPicPr>
            <a:picLocks noChangeAspect="1"/>
          </p:cNvPicPr>
          <p:nvPr/>
        </p:nvPicPr>
        <p:blipFill>
          <a:blip r:embed="rId3"/>
          <a:stretch/>
        </p:blipFill>
        <p:spPr bwMode="auto">
          <a:xfrm>
            <a:off x="703686" y="1651227"/>
            <a:ext cx="1094633" cy="1094633"/>
          </a:xfrm>
          <a:prstGeom prst="rect">
            <a:avLst/>
          </a:prstGeom>
        </p:spPr>
      </p:pic>
      <p:pic>
        <p:nvPicPr>
          <p:cNvPr id="10" name="Graphic 9" descr="Battery charging">
            <a:extLst>
              <a:ext uri="{FF2B5EF4-FFF2-40B4-BE49-F238E27FC236}">
                <a16:creationId xmlns:a16="http://schemas.microsoft.com/office/drawing/2014/main" id="{5E1299FC-88D2-40FF-91A1-5D55FA3DAD95}"/>
              </a:ext>
            </a:extLst>
          </p:cNvPr>
          <p:cNvPicPr>
            <a:picLocks noChangeAspect="1"/>
          </p:cNvPicPr>
          <p:nvPr/>
        </p:nvPicPr>
        <p:blipFill>
          <a:blip r:embed="rId4"/>
          <a:stretch/>
        </p:blipFill>
        <p:spPr bwMode="auto">
          <a:xfrm>
            <a:off x="10393681" y="1651227"/>
            <a:ext cx="1094632" cy="1094632"/>
          </a:xfrm>
          <a:prstGeom prst="rect">
            <a:avLst/>
          </a:prstGeom>
        </p:spPr>
      </p:pic>
      <p:pic>
        <p:nvPicPr>
          <p:cNvPr id="11" name="Graphic 10" descr="Open hand with plant">
            <a:extLst>
              <a:ext uri="{FF2B5EF4-FFF2-40B4-BE49-F238E27FC236}">
                <a16:creationId xmlns:a16="http://schemas.microsoft.com/office/drawing/2014/main" id="{5ACE713D-41E7-4387-A20E-383B9B6CFF0A}"/>
              </a:ext>
            </a:extLst>
          </p:cNvPr>
          <p:cNvPicPr>
            <a:picLocks noChangeAspect="1"/>
          </p:cNvPicPr>
          <p:nvPr/>
        </p:nvPicPr>
        <p:blipFill>
          <a:blip r:embed="rId5"/>
          <a:stretch/>
        </p:blipFill>
        <p:spPr bwMode="auto">
          <a:xfrm>
            <a:off x="10431587" y="3894732"/>
            <a:ext cx="1023511" cy="1060146"/>
          </a:xfrm>
          <a:prstGeom prst="rect">
            <a:avLst/>
          </a:prstGeom>
        </p:spPr>
      </p:pic>
      <p:pic>
        <p:nvPicPr>
          <p:cNvPr id="12" name="Graphic 11" descr="Processor">
            <a:extLst>
              <a:ext uri="{FF2B5EF4-FFF2-40B4-BE49-F238E27FC236}">
                <a16:creationId xmlns:a16="http://schemas.microsoft.com/office/drawing/2014/main" id="{0DDCCE9C-A221-4788-9FA9-3DCAE125A67C}"/>
              </a:ext>
            </a:extLst>
          </p:cNvPr>
          <p:cNvPicPr>
            <a:picLocks noChangeAspect="1"/>
          </p:cNvPicPr>
          <p:nvPr/>
        </p:nvPicPr>
        <p:blipFill>
          <a:blip r:embed="rId6"/>
          <a:stretch/>
        </p:blipFill>
        <p:spPr bwMode="auto">
          <a:xfrm>
            <a:off x="703686" y="4036761"/>
            <a:ext cx="1094633" cy="964452"/>
          </a:xfrm>
          <a:prstGeom prst="rect">
            <a:avLst/>
          </a:prstGeom>
        </p:spPr>
      </p:pic>
      <p:sp>
        <p:nvSpPr>
          <p:cNvPr id="13" name="Rectangle 12">
            <a:extLst>
              <a:ext uri="{FF2B5EF4-FFF2-40B4-BE49-F238E27FC236}">
                <a16:creationId xmlns:a16="http://schemas.microsoft.com/office/drawing/2014/main" id="{57E4A36C-D522-4866-90FC-21D1A71ACB58}"/>
              </a:ext>
            </a:extLst>
          </p:cNvPr>
          <p:cNvSpPr/>
          <p:nvPr/>
        </p:nvSpPr>
        <p:spPr bwMode="auto">
          <a:xfrm>
            <a:off x="703685" y="5071774"/>
            <a:ext cx="4587506" cy="904158"/>
          </a:xfrm>
          <a:prstGeom prst="rect">
            <a:avLst/>
          </a:prstGeom>
        </p:spPr>
        <p:txBody>
          <a:bodyPr wrap="square">
            <a:spAutoFit/>
          </a:bodyPr>
          <a:lstStyle/>
          <a:p>
            <a:pPr lvl="1" algn="ctr">
              <a:lnSpc>
                <a:spcPct val="112999"/>
              </a:lnSpc>
              <a:defRPr/>
            </a:pPr>
            <a:r>
              <a:rPr lang="en-US" sz="1600" b="1"/>
              <a:t>Driving data science </a:t>
            </a:r>
            <a:r>
              <a:rPr lang="en-US" sz="1600"/>
              <a:t>by managing and  </a:t>
            </a:r>
            <a:br>
              <a:rPr lang="en-US" sz="1600"/>
            </a:br>
            <a:r>
              <a:rPr lang="en-US" sz="1600"/>
              <a:t>analyzing (AI/ML) voluminous experimental data in near-to real time </a:t>
            </a:r>
            <a:endParaRPr/>
          </a:p>
        </p:txBody>
      </p:sp>
      <p:sp>
        <p:nvSpPr>
          <p:cNvPr id="14" name="Rectangle 13">
            <a:extLst>
              <a:ext uri="{FF2B5EF4-FFF2-40B4-BE49-F238E27FC236}">
                <a16:creationId xmlns:a16="http://schemas.microsoft.com/office/drawing/2014/main" id="{9948C0AF-C96C-4B15-BBA9-BD92634E6EBE}"/>
              </a:ext>
            </a:extLst>
          </p:cNvPr>
          <p:cNvSpPr/>
          <p:nvPr/>
        </p:nvSpPr>
        <p:spPr bwMode="auto">
          <a:xfrm>
            <a:off x="6760398" y="3006528"/>
            <a:ext cx="4811393" cy="830997"/>
          </a:xfrm>
          <a:prstGeom prst="rect">
            <a:avLst/>
          </a:prstGeom>
        </p:spPr>
        <p:txBody>
          <a:bodyPr wrap="square">
            <a:spAutoFit/>
          </a:bodyPr>
          <a:lstStyle/>
          <a:p>
            <a:pPr algn="ctr">
              <a:defRPr/>
            </a:pPr>
            <a:r>
              <a:rPr lang="en-US" sz="1600" b="1"/>
              <a:t>Structure &amp; dynamics of new materials</a:t>
            </a:r>
            <a:r>
              <a:rPr lang="en-US" sz="1600"/>
              <a:t> for</a:t>
            </a:r>
            <a:endParaRPr/>
          </a:p>
          <a:p>
            <a:pPr algn="ctr">
              <a:defRPr/>
            </a:pPr>
            <a:r>
              <a:rPr lang="en-US" sz="1600"/>
              <a:t>more sustainable energy solutions and </a:t>
            </a:r>
            <a:br>
              <a:rPr lang="en-US" sz="1600"/>
            </a:br>
            <a:r>
              <a:rPr lang="en-US" sz="1600"/>
              <a:t>improved energy efficiency, storage &amp; transport</a:t>
            </a:r>
            <a:endParaRPr/>
          </a:p>
        </p:txBody>
      </p:sp>
      <p:sp>
        <p:nvSpPr>
          <p:cNvPr id="15" name="Rectangle 14">
            <a:extLst>
              <a:ext uri="{FF2B5EF4-FFF2-40B4-BE49-F238E27FC236}">
                <a16:creationId xmlns:a16="http://schemas.microsoft.com/office/drawing/2014/main" id="{07180863-9510-4AF1-92EB-1F8C1BEABAAB}"/>
              </a:ext>
            </a:extLst>
          </p:cNvPr>
          <p:cNvSpPr/>
          <p:nvPr/>
        </p:nvSpPr>
        <p:spPr bwMode="auto">
          <a:xfrm>
            <a:off x="7078894" y="5260035"/>
            <a:ext cx="4499059" cy="830997"/>
          </a:xfrm>
          <a:prstGeom prst="rect">
            <a:avLst/>
          </a:prstGeom>
        </p:spPr>
        <p:txBody>
          <a:bodyPr wrap="square">
            <a:spAutoFit/>
          </a:bodyPr>
          <a:lstStyle/>
          <a:p>
            <a:pPr>
              <a:defRPr/>
            </a:pPr>
            <a:r>
              <a:rPr lang="en-US" sz="1600"/>
              <a:t>Study </a:t>
            </a:r>
            <a:r>
              <a:rPr lang="en-US" sz="1600" b="1"/>
              <a:t>novel materials </a:t>
            </a:r>
            <a:r>
              <a:rPr lang="en-US" sz="1600"/>
              <a:t>from sustainable sources, sustainable agriculture and geophysical processes of our planet</a:t>
            </a:r>
            <a:endParaRPr/>
          </a:p>
        </p:txBody>
      </p:sp>
      <p:sp>
        <p:nvSpPr>
          <p:cNvPr id="16" name="Rectangle 15">
            <a:extLst>
              <a:ext uri="{FF2B5EF4-FFF2-40B4-BE49-F238E27FC236}">
                <a16:creationId xmlns:a16="http://schemas.microsoft.com/office/drawing/2014/main" id="{CBFA652B-265E-4859-B9A2-FE9AA5A430AA}"/>
              </a:ext>
            </a:extLst>
          </p:cNvPr>
          <p:cNvSpPr/>
          <p:nvPr/>
        </p:nvSpPr>
        <p:spPr bwMode="auto">
          <a:xfrm>
            <a:off x="703685" y="2982707"/>
            <a:ext cx="4587505" cy="830997"/>
          </a:xfrm>
          <a:prstGeom prst="rect">
            <a:avLst/>
          </a:prstGeom>
        </p:spPr>
        <p:txBody>
          <a:bodyPr wrap="square">
            <a:spAutoFit/>
          </a:bodyPr>
          <a:lstStyle/>
          <a:p>
            <a:pPr lvl="1" algn="ctr">
              <a:defRPr/>
            </a:pPr>
            <a:r>
              <a:rPr lang="en-US" sz="1600" b="1"/>
              <a:t>Structure &amp; dynamics of biomolecules </a:t>
            </a:r>
            <a:endParaRPr/>
          </a:p>
          <a:p>
            <a:pPr lvl="1" algn="ctr">
              <a:defRPr/>
            </a:pPr>
            <a:r>
              <a:rPr lang="en-US" sz="1600"/>
              <a:t>to understand fundamental processes important for human health</a:t>
            </a:r>
            <a:endParaRPr lang="de-DE" sz="2400" b="1"/>
          </a:p>
        </p:txBody>
      </p:sp>
    </p:spTree>
    <p:extLst>
      <p:ext uri="{BB962C8B-B14F-4D97-AF65-F5344CB8AC3E}">
        <p14:creationId xmlns:p14="http://schemas.microsoft.com/office/powerpoint/2010/main" val="3824924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92CD-9FDA-4C4C-9A35-5CBFD30B677A}"/>
              </a:ext>
            </a:extLst>
          </p:cNvPr>
          <p:cNvSpPr>
            <a:spLocks noGrp="1"/>
          </p:cNvSpPr>
          <p:nvPr>
            <p:ph type="title"/>
          </p:nvPr>
        </p:nvSpPr>
        <p:spPr>
          <a:xfrm>
            <a:off x="611189" y="712232"/>
            <a:ext cx="10956924" cy="454831"/>
          </a:xfrm>
        </p:spPr>
        <p:txBody>
          <a:bodyPr/>
          <a:lstStyle/>
          <a:p>
            <a:r>
              <a:rPr lang="en-US" sz="2400" dirty="0">
                <a:solidFill>
                  <a:schemeClr val="accent6">
                    <a:lumMod val="25000"/>
                  </a:schemeClr>
                </a:solidFill>
              </a:rPr>
              <a:t>HEALTH</a:t>
            </a:r>
            <a:endParaRPr lang="fr-FR" sz="2400" dirty="0">
              <a:solidFill>
                <a:schemeClr val="accent6">
                  <a:lumMod val="25000"/>
                </a:schemeClr>
              </a:solidFill>
            </a:endParaRPr>
          </a:p>
        </p:txBody>
      </p:sp>
      <p:sp>
        <p:nvSpPr>
          <p:cNvPr id="5" name="TextBox 4">
            <a:extLst>
              <a:ext uri="{FF2B5EF4-FFF2-40B4-BE49-F238E27FC236}">
                <a16:creationId xmlns:a16="http://schemas.microsoft.com/office/drawing/2014/main" id="{1B6D46AA-4222-4854-9661-1029D10DD511}"/>
              </a:ext>
            </a:extLst>
          </p:cNvPr>
          <p:cNvSpPr txBox="1"/>
          <p:nvPr/>
        </p:nvSpPr>
        <p:spPr>
          <a:xfrm>
            <a:off x="226177" y="1394467"/>
            <a:ext cx="5383514" cy="694005"/>
          </a:xfrm>
          <a:prstGeom prst="rect">
            <a:avLst/>
          </a:prstGeom>
          <a:noFill/>
        </p:spPr>
        <p:txBody>
          <a:bodyPr wrap="square" rtlCol="0">
            <a:noAutofit/>
          </a:bodyPr>
          <a:lstStyle/>
          <a:p>
            <a:pPr marL="269875" indent="-269875">
              <a:lnSpc>
                <a:spcPct val="112000"/>
              </a:lnSpc>
              <a:buBlip>
                <a:blip r:embed="rId3"/>
              </a:buBlip>
            </a:pPr>
            <a:r>
              <a:rPr lang="en-US" b="1" i="1" dirty="0">
                <a:solidFill>
                  <a:schemeClr val="accent6">
                    <a:lumMod val="25000"/>
                  </a:schemeClr>
                </a:solidFill>
              </a:rPr>
              <a:t>Understand fundamental processes important for human health</a:t>
            </a:r>
          </a:p>
          <a:p>
            <a:pPr marL="269875" indent="-269875" algn="l">
              <a:lnSpc>
                <a:spcPct val="112000"/>
              </a:lnSpc>
              <a:buBlip>
                <a:blip r:embed="rId3"/>
              </a:buBlip>
            </a:pPr>
            <a:endParaRPr lang="fr-FR" b="1" i="1" dirty="0">
              <a:solidFill>
                <a:schemeClr val="accent6">
                  <a:lumMod val="25000"/>
                </a:schemeClr>
              </a:solidFill>
            </a:endParaRPr>
          </a:p>
        </p:txBody>
      </p:sp>
      <p:sp>
        <p:nvSpPr>
          <p:cNvPr id="6" name="TextBox 5">
            <a:extLst>
              <a:ext uri="{FF2B5EF4-FFF2-40B4-BE49-F238E27FC236}">
                <a16:creationId xmlns:a16="http://schemas.microsoft.com/office/drawing/2014/main" id="{4B75FC05-187B-4570-8C01-8C7B8AD66921}"/>
              </a:ext>
            </a:extLst>
          </p:cNvPr>
          <p:cNvSpPr txBox="1"/>
          <p:nvPr/>
        </p:nvSpPr>
        <p:spPr>
          <a:xfrm>
            <a:off x="226177" y="4482494"/>
            <a:ext cx="4362963" cy="1752050"/>
          </a:xfrm>
          <a:prstGeom prst="rect">
            <a:avLst/>
          </a:prstGeom>
          <a:noFill/>
        </p:spPr>
        <p:txBody>
          <a:bodyPr wrap="square" rtlCol="0">
            <a:noAutofit/>
          </a:bodyPr>
          <a:lstStyle/>
          <a:p>
            <a:pPr marL="269875" indent="-269875">
              <a:lnSpc>
                <a:spcPct val="112000"/>
              </a:lnSpc>
              <a:buBlip>
                <a:blip r:embed="rId3"/>
              </a:buBlip>
            </a:pPr>
            <a:r>
              <a:rPr lang="en-US" sz="1600" dirty="0"/>
              <a:t>G protein-coupled </a:t>
            </a:r>
            <a:r>
              <a:rPr lang="en-US" sz="1600" dirty="0" smtClean="0"/>
              <a:t>receptors</a:t>
            </a:r>
            <a:r>
              <a:rPr lang="en-US" sz="1600" dirty="0" smtClean="0">
                <a:solidFill>
                  <a:schemeClr val="accent6">
                    <a:lumMod val="25000"/>
                  </a:schemeClr>
                </a:solidFill>
              </a:rPr>
              <a:t> </a:t>
            </a:r>
            <a:r>
              <a:rPr lang="en-US" sz="1600" dirty="0">
                <a:solidFill>
                  <a:schemeClr val="accent6">
                    <a:lumMod val="25000"/>
                  </a:schemeClr>
                </a:solidFill>
              </a:rPr>
              <a:t>initiate signaling </a:t>
            </a:r>
            <a:r>
              <a:rPr lang="en-US" sz="1600" dirty="0" smtClean="0">
                <a:solidFill>
                  <a:schemeClr val="accent6">
                    <a:lumMod val="25000"/>
                  </a:schemeClr>
                </a:solidFill>
              </a:rPr>
              <a:t>pathways, for instance, </a:t>
            </a:r>
            <a:r>
              <a:rPr lang="en-US" sz="1600" dirty="0">
                <a:solidFill>
                  <a:schemeClr val="accent6">
                    <a:lumMod val="25000"/>
                  </a:schemeClr>
                </a:solidFill>
              </a:rPr>
              <a:t>in inflammation and neurotransmission</a:t>
            </a:r>
          </a:p>
          <a:p>
            <a:pPr marL="269875" indent="-269875">
              <a:lnSpc>
                <a:spcPct val="112000"/>
              </a:lnSpc>
              <a:buBlip>
                <a:blip r:embed="rId3"/>
              </a:buBlip>
            </a:pPr>
            <a:r>
              <a:rPr lang="en-US" sz="1600" dirty="0">
                <a:solidFill>
                  <a:schemeClr val="accent6">
                    <a:lumMod val="25000"/>
                  </a:schemeClr>
                </a:solidFill>
              </a:rPr>
              <a:t>In humans, vision, smell, and taste depend on GPCRs</a:t>
            </a:r>
          </a:p>
          <a:p>
            <a:pPr marL="269875" indent="-269875">
              <a:lnSpc>
                <a:spcPct val="112000"/>
              </a:lnSpc>
              <a:buBlip>
                <a:blip r:embed="rId3"/>
              </a:buBlip>
            </a:pPr>
            <a:r>
              <a:rPr lang="en-US" sz="1600" dirty="0">
                <a:solidFill>
                  <a:schemeClr val="accent6">
                    <a:lumMod val="25000"/>
                  </a:schemeClr>
                </a:solidFill>
              </a:rPr>
              <a:t>Many fundamental questions still open</a:t>
            </a:r>
          </a:p>
        </p:txBody>
      </p:sp>
      <p:grpSp>
        <p:nvGrpSpPr>
          <p:cNvPr id="15" name="Group 14">
            <a:extLst>
              <a:ext uri="{FF2B5EF4-FFF2-40B4-BE49-F238E27FC236}">
                <a16:creationId xmlns:a16="http://schemas.microsoft.com/office/drawing/2014/main" id="{A73608FB-3CF3-428B-80DC-78B480EC554E}"/>
              </a:ext>
            </a:extLst>
          </p:cNvPr>
          <p:cNvGrpSpPr/>
          <p:nvPr/>
        </p:nvGrpSpPr>
        <p:grpSpPr>
          <a:xfrm>
            <a:off x="450620" y="2109948"/>
            <a:ext cx="3747140" cy="2372097"/>
            <a:chOff x="767598" y="2730822"/>
            <a:chExt cx="2877969" cy="1787936"/>
          </a:xfrm>
        </p:grpSpPr>
        <p:pic>
          <p:nvPicPr>
            <p:cNvPr id="13" name="Picture 12">
              <a:extLst>
                <a:ext uri="{FF2B5EF4-FFF2-40B4-BE49-F238E27FC236}">
                  <a16:creationId xmlns:a16="http://schemas.microsoft.com/office/drawing/2014/main" id="{802F8AA0-ED67-4FCF-9A7E-9B6EED7A1160}"/>
                </a:ext>
              </a:extLst>
            </p:cNvPr>
            <p:cNvPicPr>
              <a:picLocks noChangeAspect="1"/>
            </p:cNvPicPr>
            <p:nvPr/>
          </p:nvPicPr>
          <p:blipFill>
            <a:blip r:embed="rId4"/>
            <a:stretch>
              <a:fillRect/>
            </a:stretch>
          </p:blipFill>
          <p:spPr>
            <a:xfrm>
              <a:off x="767598" y="2752848"/>
              <a:ext cx="2877969" cy="1765910"/>
            </a:xfrm>
            <a:prstGeom prst="rect">
              <a:avLst/>
            </a:prstGeom>
          </p:spPr>
        </p:pic>
        <p:sp>
          <p:nvSpPr>
            <p:cNvPr id="14" name="Rectangle 13">
              <a:extLst>
                <a:ext uri="{FF2B5EF4-FFF2-40B4-BE49-F238E27FC236}">
                  <a16:creationId xmlns:a16="http://schemas.microsoft.com/office/drawing/2014/main" id="{CEC51657-7C47-44E0-B09C-302FAE80F8BA}"/>
                </a:ext>
              </a:extLst>
            </p:cNvPr>
            <p:cNvSpPr/>
            <p:nvPr/>
          </p:nvSpPr>
          <p:spPr>
            <a:xfrm>
              <a:off x="1443789" y="2730822"/>
              <a:ext cx="180474" cy="106507"/>
            </a:xfrm>
            <a:prstGeom prst="rect">
              <a:avLst/>
            </a:prstGeom>
            <a:solidFill>
              <a:schemeClr val="bg1"/>
            </a:solidFill>
          </p:spPr>
          <p:txBody>
            <a:bodyPr rtlCol="0" anchor="ctr">
              <a:noAutofit/>
            </a:bodyPr>
            <a:lstStyle/>
            <a:p>
              <a:pPr algn="ctr">
                <a:lnSpc>
                  <a:spcPct val="113000"/>
                </a:lnSpc>
              </a:pPr>
              <a:endParaRPr lang="fr-FR" sz="1400" dirty="0" err="1"/>
            </a:p>
          </p:txBody>
        </p:sp>
      </p:grpSp>
      <p:grpSp>
        <p:nvGrpSpPr>
          <p:cNvPr id="3" name="Group 2">
            <a:extLst>
              <a:ext uri="{FF2B5EF4-FFF2-40B4-BE49-F238E27FC236}">
                <a16:creationId xmlns:a16="http://schemas.microsoft.com/office/drawing/2014/main" id="{CF8A8858-37D6-4B03-B35A-21C2DD0CC801}"/>
              </a:ext>
            </a:extLst>
          </p:cNvPr>
          <p:cNvGrpSpPr/>
          <p:nvPr/>
        </p:nvGrpSpPr>
        <p:grpSpPr>
          <a:xfrm>
            <a:off x="4449653" y="743339"/>
            <a:ext cx="7533705" cy="6040143"/>
            <a:chOff x="4449653" y="743339"/>
            <a:chExt cx="7533705" cy="6040143"/>
          </a:xfrm>
        </p:grpSpPr>
        <p:grpSp>
          <p:nvGrpSpPr>
            <p:cNvPr id="18" name="Group 17">
              <a:extLst>
                <a:ext uri="{FF2B5EF4-FFF2-40B4-BE49-F238E27FC236}">
                  <a16:creationId xmlns:a16="http://schemas.microsoft.com/office/drawing/2014/main" id="{61C4B7C1-27FC-4A95-8231-C277932C7E20}"/>
                </a:ext>
              </a:extLst>
            </p:cNvPr>
            <p:cNvGrpSpPr/>
            <p:nvPr/>
          </p:nvGrpSpPr>
          <p:grpSpPr>
            <a:xfrm>
              <a:off x="4449653" y="1214497"/>
              <a:ext cx="7533705" cy="5568985"/>
              <a:chOff x="4449653" y="1214497"/>
              <a:chExt cx="7533705" cy="5568985"/>
            </a:xfrm>
          </p:grpSpPr>
          <p:grpSp>
            <p:nvGrpSpPr>
              <p:cNvPr id="16" name="Group 15">
                <a:extLst>
                  <a:ext uri="{FF2B5EF4-FFF2-40B4-BE49-F238E27FC236}">
                    <a16:creationId xmlns:a16="http://schemas.microsoft.com/office/drawing/2014/main" id="{D1E8149C-631F-4753-A694-EDB08652165B}"/>
                  </a:ext>
                </a:extLst>
              </p:cNvPr>
              <p:cNvGrpSpPr/>
              <p:nvPr/>
            </p:nvGrpSpPr>
            <p:grpSpPr>
              <a:xfrm>
                <a:off x="4449653" y="1214497"/>
                <a:ext cx="7533705" cy="5201645"/>
                <a:chOff x="4449653" y="1214497"/>
                <a:chExt cx="7533705" cy="5201645"/>
              </a:xfrm>
            </p:grpSpPr>
            <p:pic>
              <p:nvPicPr>
                <p:cNvPr id="4" name="Picture 3">
                  <a:extLst>
                    <a:ext uri="{FF2B5EF4-FFF2-40B4-BE49-F238E27FC236}">
                      <a16:creationId xmlns:a16="http://schemas.microsoft.com/office/drawing/2014/main" id="{63EA98CD-8CF1-4913-B85D-098D4E3CB1D7}"/>
                    </a:ext>
                  </a:extLst>
                </p:cNvPr>
                <p:cNvPicPr>
                  <a:picLocks noChangeAspect="1"/>
                </p:cNvPicPr>
                <p:nvPr/>
              </p:nvPicPr>
              <p:blipFill>
                <a:blip r:embed="rId5"/>
                <a:stretch>
                  <a:fillRect/>
                </a:stretch>
              </p:blipFill>
              <p:spPr>
                <a:xfrm>
                  <a:off x="4449653" y="2177011"/>
                  <a:ext cx="7533705" cy="4239131"/>
                </a:xfrm>
                <a:prstGeom prst="rect">
                  <a:avLst/>
                </a:prstGeom>
                <a:ln>
                  <a:solidFill>
                    <a:schemeClr val="accent1"/>
                  </a:solidFill>
                </a:ln>
              </p:spPr>
            </p:pic>
            <p:sp>
              <p:nvSpPr>
                <p:cNvPr id="8" name="Rectangle">
                  <a:extLst>
                    <a:ext uri="{FF2B5EF4-FFF2-40B4-BE49-F238E27FC236}">
                      <a16:creationId xmlns:a16="http://schemas.microsoft.com/office/drawing/2014/main" id="{3A2ACBCF-D484-4B32-8696-0CBBCFD751CB}"/>
                    </a:ext>
                  </a:extLst>
                </p:cNvPr>
                <p:cNvSpPr/>
                <p:nvPr/>
              </p:nvSpPr>
              <p:spPr>
                <a:xfrm>
                  <a:off x="4735882" y="1214497"/>
                  <a:ext cx="3580376" cy="634801"/>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pPr>
                  <a:r>
                    <a:rPr lang="en-US" sz="1400" b="1" dirty="0">
                      <a:solidFill>
                        <a:schemeClr val="bg1"/>
                      </a:solidFill>
                    </a:rPr>
                    <a:t>First human GPCR structure determined at </a:t>
                  </a:r>
                  <a:r>
                    <a:rPr lang="en-US" sz="1400" b="1" dirty="0" err="1">
                      <a:solidFill>
                        <a:schemeClr val="bg1"/>
                      </a:solidFill>
                    </a:rPr>
                    <a:t>EuXFEL</a:t>
                  </a:r>
                  <a:r>
                    <a:rPr lang="en-US" sz="1400" b="1" dirty="0">
                      <a:solidFill>
                        <a:schemeClr val="bg1"/>
                      </a:solidFill>
                    </a:rPr>
                    <a:t> at very high resolution</a:t>
                  </a:r>
                  <a:endParaRPr lang="fr-FR" sz="1400" b="1" dirty="0" err="1">
                    <a:solidFill>
                      <a:schemeClr val="bg1"/>
                    </a:solidFill>
                  </a:endParaRPr>
                </a:p>
              </p:txBody>
            </p:sp>
          </p:grpSp>
          <p:sp>
            <p:nvSpPr>
              <p:cNvPr id="17" name="Rectangle 16">
                <a:extLst>
                  <a:ext uri="{FF2B5EF4-FFF2-40B4-BE49-F238E27FC236}">
                    <a16:creationId xmlns:a16="http://schemas.microsoft.com/office/drawing/2014/main" id="{A043A099-A260-4EA4-9C11-BD4AF9076E5B}"/>
                  </a:ext>
                </a:extLst>
              </p:cNvPr>
              <p:cNvSpPr/>
              <p:nvPr/>
            </p:nvSpPr>
            <p:spPr>
              <a:xfrm>
                <a:off x="9484768" y="6437618"/>
                <a:ext cx="2077813" cy="345864"/>
              </a:xfrm>
              <a:prstGeom prst="rect">
                <a:avLst/>
              </a:prstGeom>
            </p:spPr>
            <p:txBody>
              <a:bodyPr wrap="none">
                <a:spAutoFit/>
              </a:bodyPr>
              <a:lstStyle/>
              <a:p>
                <a:pPr>
                  <a:lnSpc>
                    <a:spcPct val="112000"/>
                  </a:lnSpc>
                </a:pPr>
                <a:r>
                  <a:rPr lang="en-US" sz="1600" dirty="0">
                    <a:solidFill>
                      <a:schemeClr val="accent6">
                        <a:lumMod val="25000"/>
                      </a:schemeClr>
                    </a:solidFill>
                  </a:rPr>
                  <a:t>S</a:t>
                </a:r>
                <a:r>
                  <a:rPr lang="fr-FR" sz="1600" dirty="0">
                    <a:solidFill>
                      <a:schemeClr val="accent6">
                        <a:lumMod val="25000"/>
                      </a:schemeClr>
                    </a:solidFill>
                  </a:rPr>
                  <a:t>PB/SFX Instrument</a:t>
                </a:r>
              </a:p>
            </p:txBody>
          </p:sp>
        </p:grpSp>
        <p:sp>
          <p:nvSpPr>
            <p:cNvPr id="19" name="Rectangle">
              <a:extLst>
                <a:ext uri="{FF2B5EF4-FFF2-40B4-BE49-F238E27FC236}">
                  <a16:creationId xmlns:a16="http://schemas.microsoft.com/office/drawing/2014/main" id="{FFF81909-F272-4923-AF18-FAD2C89AD5A7}"/>
                </a:ext>
              </a:extLst>
            </p:cNvPr>
            <p:cNvSpPr/>
            <p:nvPr/>
          </p:nvSpPr>
          <p:spPr>
            <a:xfrm>
              <a:off x="8918336" y="743339"/>
              <a:ext cx="2372963" cy="1111902"/>
            </a:xfrm>
            <a:prstGeom prst="rect">
              <a:avLst/>
            </a:prstGeom>
            <a:solidFill>
              <a:schemeClr val="accent3"/>
            </a:solidFill>
            <a:ln w="12700" cap="flat">
              <a:solidFill>
                <a:srgbClr val="5E8092"/>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defRPr sz="1400">
                  <a:solidFill>
                    <a:schemeClr val="accent6">
                      <a:hueOff val="-12480000"/>
                      <a:satOff val="-36585"/>
                      <a:lumOff val="8039"/>
                    </a:schemeClr>
                  </a:solidFill>
                </a:defRPr>
              </a:pPr>
              <a:r>
                <a:rPr lang="en-US" b="1" dirty="0"/>
                <a:t>High pulse energy @ high photon energies essential for high resolution</a:t>
              </a:r>
            </a:p>
            <a:p>
              <a:pPr algn="ctr">
                <a:lnSpc>
                  <a:spcPct val="112000"/>
                </a:lnSpc>
                <a:defRPr sz="1400">
                  <a:solidFill>
                    <a:schemeClr val="accent6">
                      <a:hueOff val="-12480000"/>
                      <a:satOff val="-36585"/>
                      <a:lumOff val="8039"/>
                    </a:schemeClr>
                  </a:solidFill>
                </a:defRPr>
              </a:pPr>
              <a:r>
                <a:rPr lang="en-US" b="1" dirty="0"/>
                <a:t>Available only at </a:t>
              </a:r>
              <a:r>
                <a:rPr lang="en-US" b="1" dirty="0" err="1"/>
                <a:t>EuXFEL</a:t>
              </a:r>
              <a:endParaRPr b="1" dirty="0"/>
            </a:p>
          </p:txBody>
        </p:sp>
      </p:grpSp>
    </p:spTree>
    <p:extLst>
      <p:ext uri="{BB962C8B-B14F-4D97-AF65-F5344CB8AC3E}">
        <p14:creationId xmlns:p14="http://schemas.microsoft.com/office/powerpoint/2010/main" val="298774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0A948E-8FBD-4CA5-9378-E41C674E75D7}"/>
              </a:ext>
            </a:extLst>
          </p:cNvPr>
          <p:cNvGrpSpPr/>
          <p:nvPr/>
        </p:nvGrpSpPr>
        <p:grpSpPr>
          <a:xfrm>
            <a:off x="6640832" y="856817"/>
            <a:ext cx="3685345" cy="793362"/>
            <a:chOff x="8129327" y="1145653"/>
            <a:chExt cx="4439404" cy="870025"/>
          </a:xfrm>
        </p:grpSpPr>
        <p:pic>
          <p:nvPicPr>
            <p:cNvPr id="5" name="Picture 4" descr="SU_logo_NEG_ENGELSK.png">
              <a:extLst>
                <a:ext uri="{FF2B5EF4-FFF2-40B4-BE49-F238E27FC236}">
                  <a16:creationId xmlns:a16="http://schemas.microsoft.com/office/drawing/2014/main" id="{9C980376-6880-4E5E-90E7-8E9684B69F0B}"/>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29327" y="1308263"/>
              <a:ext cx="740612" cy="707415"/>
            </a:xfrm>
            <a:prstGeom prst="rect">
              <a:avLst/>
            </a:prstGeom>
            <a:solidFill>
              <a:srgbClr val="0033CC"/>
            </a:solidFill>
            <a:ln>
              <a:noFill/>
            </a:ln>
          </p:spPr>
        </p:pic>
        <p:pic>
          <p:nvPicPr>
            <p:cNvPr id="6" name="Picture 5">
              <a:extLst>
                <a:ext uri="{FF2B5EF4-FFF2-40B4-BE49-F238E27FC236}">
                  <a16:creationId xmlns:a16="http://schemas.microsoft.com/office/drawing/2014/main" id="{E9DA8EED-9314-4365-93C6-80322A033008}"/>
                </a:ext>
              </a:extLst>
            </p:cNvPr>
            <p:cNvPicPr>
              <a:picLocks noChangeAspect="1"/>
            </p:cNvPicPr>
            <p:nvPr/>
          </p:nvPicPr>
          <p:blipFill>
            <a:blip r:embed="rId4"/>
            <a:stretch>
              <a:fillRect/>
            </a:stretch>
          </p:blipFill>
          <p:spPr>
            <a:xfrm>
              <a:off x="9134883" y="1230367"/>
              <a:ext cx="1461856" cy="373110"/>
            </a:xfrm>
            <a:prstGeom prst="rect">
              <a:avLst/>
            </a:prstGeom>
            <a:solidFill>
              <a:schemeClr val="bg1"/>
            </a:solidFill>
            <a:ln w="50800">
              <a:solidFill>
                <a:schemeClr val="bg1"/>
              </a:solidFill>
            </a:ln>
          </p:spPr>
        </p:pic>
        <p:pic>
          <p:nvPicPr>
            <p:cNvPr id="7" name="Picture 6">
              <a:extLst>
                <a:ext uri="{FF2B5EF4-FFF2-40B4-BE49-F238E27FC236}">
                  <a16:creationId xmlns:a16="http://schemas.microsoft.com/office/drawing/2014/main" id="{3B7898A6-DD10-4F75-B6F9-BEFC3D2139AD}"/>
                </a:ext>
              </a:extLst>
            </p:cNvPr>
            <p:cNvPicPr>
              <a:picLocks noChangeAspect="1"/>
            </p:cNvPicPr>
            <p:nvPr/>
          </p:nvPicPr>
          <p:blipFill>
            <a:blip r:embed="rId5"/>
            <a:stretch>
              <a:fillRect/>
            </a:stretch>
          </p:blipFill>
          <p:spPr>
            <a:xfrm>
              <a:off x="10895844" y="1145653"/>
              <a:ext cx="1672887" cy="473721"/>
            </a:xfrm>
            <a:prstGeom prst="rect">
              <a:avLst/>
            </a:prstGeom>
            <a:solidFill>
              <a:schemeClr val="bg1"/>
            </a:solidFill>
            <a:ln w="50800">
              <a:solidFill>
                <a:schemeClr val="bg1"/>
              </a:solidFill>
            </a:ln>
            <a:effectLst>
              <a:softEdge rad="0"/>
            </a:effectLst>
          </p:spPr>
        </p:pic>
      </p:grpSp>
      <p:sp>
        <p:nvSpPr>
          <p:cNvPr id="8" name="Rectangle 7">
            <a:extLst>
              <a:ext uri="{FF2B5EF4-FFF2-40B4-BE49-F238E27FC236}">
                <a16:creationId xmlns:a16="http://schemas.microsoft.com/office/drawing/2014/main" id="{FFDAEB01-C310-4BC5-BB19-432E98CDE650}"/>
              </a:ext>
            </a:extLst>
          </p:cNvPr>
          <p:cNvSpPr/>
          <p:nvPr/>
        </p:nvSpPr>
        <p:spPr>
          <a:xfrm>
            <a:off x="511347" y="5405125"/>
            <a:ext cx="3596306" cy="584775"/>
          </a:xfrm>
          <a:prstGeom prst="rect">
            <a:avLst/>
          </a:prstGeom>
        </p:spPr>
        <p:txBody>
          <a:bodyPr wrap="none">
            <a:spAutoFit/>
          </a:bodyPr>
          <a:lstStyle/>
          <a:p>
            <a:r>
              <a:rPr lang="fr-FR" sz="1600" dirty="0">
                <a:latin typeface="AdvOT89719618"/>
              </a:rPr>
              <a:t>M. Reiser et al.: </a:t>
            </a:r>
            <a:r>
              <a:rPr lang="fr-FR" sz="1600" i="1" dirty="0">
                <a:latin typeface="AdvOT89719618"/>
              </a:rPr>
              <a:t>Nature Communications </a:t>
            </a:r>
          </a:p>
          <a:p>
            <a:r>
              <a:rPr lang="fr-FR" sz="1600" b="1" dirty="0">
                <a:latin typeface="AdvOT89719618"/>
              </a:rPr>
              <a:t>13</a:t>
            </a:r>
            <a:r>
              <a:rPr lang="fr-FR" sz="1600" dirty="0">
                <a:latin typeface="AdvOT89719618"/>
              </a:rPr>
              <a:t>, 5528 (2022) </a:t>
            </a:r>
            <a:r>
              <a:rPr lang="fr-FR" sz="1600" b="1" dirty="0">
                <a:latin typeface="AdvOT89719618"/>
              </a:rPr>
              <a:t>(SE)</a:t>
            </a:r>
            <a:endParaRPr lang="fr-FR" sz="1600" b="1" dirty="0"/>
          </a:p>
        </p:txBody>
      </p:sp>
      <p:pic>
        <p:nvPicPr>
          <p:cNvPr id="9" name="Picture 8">
            <a:extLst>
              <a:ext uri="{FF2B5EF4-FFF2-40B4-BE49-F238E27FC236}">
                <a16:creationId xmlns:a16="http://schemas.microsoft.com/office/drawing/2014/main" id="{6DF627D2-DFB0-42E0-8237-83D1F4556EAA}"/>
              </a:ext>
            </a:extLst>
          </p:cNvPr>
          <p:cNvPicPr>
            <a:picLocks noChangeAspect="1"/>
          </p:cNvPicPr>
          <p:nvPr/>
        </p:nvPicPr>
        <p:blipFill>
          <a:blip r:embed="rId6"/>
          <a:stretch>
            <a:fillRect/>
          </a:stretch>
        </p:blipFill>
        <p:spPr>
          <a:xfrm>
            <a:off x="4666749" y="2098349"/>
            <a:ext cx="7107273" cy="3761047"/>
          </a:xfrm>
          <a:prstGeom prst="rect">
            <a:avLst/>
          </a:prstGeom>
        </p:spPr>
      </p:pic>
      <p:sp>
        <p:nvSpPr>
          <p:cNvPr id="13" name="TextBox 12">
            <a:extLst>
              <a:ext uri="{FF2B5EF4-FFF2-40B4-BE49-F238E27FC236}">
                <a16:creationId xmlns:a16="http://schemas.microsoft.com/office/drawing/2014/main" id="{C2C64F1F-1280-1482-E3EA-3DBA9B069D78}"/>
              </a:ext>
            </a:extLst>
          </p:cNvPr>
          <p:cNvSpPr txBox="1"/>
          <p:nvPr/>
        </p:nvSpPr>
        <p:spPr>
          <a:xfrm>
            <a:off x="540626" y="1152814"/>
            <a:ext cx="6467271" cy="914400"/>
          </a:xfrm>
          <a:prstGeom prst="rect">
            <a:avLst/>
          </a:prstGeom>
          <a:noFill/>
        </p:spPr>
        <p:txBody>
          <a:bodyPr wrap="square" rtlCol="0">
            <a:noAutofit/>
          </a:bodyPr>
          <a:lstStyle/>
          <a:p>
            <a:pPr marL="269875" indent="-269875">
              <a:lnSpc>
                <a:spcPct val="112000"/>
              </a:lnSpc>
              <a:buBlip>
                <a:blip r:embed="rId7"/>
              </a:buBlip>
            </a:pPr>
            <a:r>
              <a:rPr lang="en-US" b="1" i="1" dirty="0">
                <a:solidFill>
                  <a:schemeClr val="accent6">
                    <a:lumMod val="25000"/>
                  </a:schemeClr>
                </a:solidFill>
              </a:rPr>
              <a:t> Dynamics of antibody proteins</a:t>
            </a:r>
            <a:endParaRPr lang="fr-FR" b="1" i="1" dirty="0">
              <a:solidFill>
                <a:schemeClr val="accent6">
                  <a:lumMod val="25000"/>
                </a:schemeClr>
              </a:solidFill>
            </a:endParaRPr>
          </a:p>
        </p:txBody>
      </p:sp>
      <p:sp>
        <p:nvSpPr>
          <p:cNvPr id="14" name="TextBox 13">
            <a:extLst>
              <a:ext uri="{FF2B5EF4-FFF2-40B4-BE49-F238E27FC236}">
                <a16:creationId xmlns:a16="http://schemas.microsoft.com/office/drawing/2014/main" id="{88863D09-8F75-0034-1C9D-358AAA34BC81}"/>
              </a:ext>
            </a:extLst>
          </p:cNvPr>
          <p:cNvSpPr txBox="1"/>
          <p:nvPr/>
        </p:nvSpPr>
        <p:spPr>
          <a:xfrm>
            <a:off x="519123" y="659988"/>
            <a:ext cx="2093715" cy="430887"/>
          </a:xfrm>
          <a:prstGeom prst="rect">
            <a:avLst/>
          </a:prstGeom>
          <a:noFill/>
        </p:spPr>
        <p:txBody>
          <a:bodyPr wrap="none" rtlCol="0">
            <a:spAutoFit/>
          </a:bodyPr>
          <a:lstStyle/>
          <a:p>
            <a:r>
              <a:rPr lang="en-DE" sz="2200" b="1" dirty="0">
                <a:solidFill>
                  <a:srgbClr val="C00000"/>
                </a:solidFill>
              </a:rPr>
              <a:t>HEALTH </a:t>
            </a:r>
            <a:r>
              <a:rPr lang="en-DE" sz="2200" b="1" dirty="0">
                <a:solidFill>
                  <a:srgbClr val="00B050"/>
                </a:solidFill>
              </a:rPr>
              <a:t>(MID)</a:t>
            </a:r>
          </a:p>
        </p:txBody>
      </p:sp>
      <p:pic>
        <p:nvPicPr>
          <p:cNvPr id="22" name="Picture 21">
            <a:extLst>
              <a:ext uri="{FF2B5EF4-FFF2-40B4-BE49-F238E27FC236}">
                <a16:creationId xmlns:a16="http://schemas.microsoft.com/office/drawing/2014/main" id="{667B60B1-6331-2272-9A7D-61C9A3EE61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0668" y="1895465"/>
            <a:ext cx="3696820" cy="2895379"/>
          </a:xfrm>
          <a:prstGeom prst="rect">
            <a:avLst/>
          </a:prstGeom>
        </p:spPr>
      </p:pic>
    </p:spTree>
    <p:extLst>
      <p:ext uri="{BB962C8B-B14F-4D97-AF65-F5344CB8AC3E}">
        <p14:creationId xmlns:p14="http://schemas.microsoft.com/office/powerpoint/2010/main" val="3197742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F920-05D3-4BEF-B00A-B6CD131790C0}"/>
              </a:ext>
            </a:extLst>
          </p:cNvPr>
          <p:cNvSpPr>
            <a:spLocks noGrp="1"/>
          </p:cNvSpPr>
          <p:nvPr>
            <p:ph type="title"/>
          </p:nvPr>
        </p:nvSpPr>
        <p:spPr>
          <a:xfrm>
            <a:off x="441593" y="1028328"/>
            <a:ext cx="10956924" cy="414069"/>
          </a:xfrm>
        </p:spPr>
        <p:txBody>
          <a:bodyPr/>
          <a:lstStyle/>
          <a:p>
            <a:pPr lvl="1"/>
            <a:r>
              <a:rPr lang="en-US" sz="2400" b="1" dirty="0">
                <a:solidFill>
                  <a:schemeClr val="accent6">
                    <a:lumMod val="25000"/>
                  </a:schemeClr>
                </a:solidFill>
              </a:rPr>
              <a:t>HEALTH and ENVIRONMENT</a:t>
            </a:r>
            <a:r>
              <a:rPr lang="en-US" sz="2000" dirty="0">
                <a:solidFill>
                  <a:schemeClr val="accent6">
                    <a:lumMod val="25000"/>
                  </a:schemeClr>
                </a:solidFill>
              </a:rPr>
              <a:t/>
            </a:r>
            <a:br>
              <a:rPr lang="en-US" sz="2000" dirty="0">
                <a:solidFill>
                  <a:schemeClr val="accent6">
                    <a:lumMod val="25000"/>
                  </a:schemeClr>
                </a:solidFill>
              </a:rPr>
            </a:br>
            <a:endParaRPr lang="fr-FR" dirty="0">
              <a:solidFill>
                <a:schemeClr val="accent6">
                  <a:lumMod val="25000"/>
                </a:schemeClr>
              </a:solidFill>
            </a:endParaRPr>
          </a:p>
        </p:txBody>
      </p:sp>
      <p:sp>
        <p:nvSpPr>
          <p:cNvPr id="3" name="Content Placeholder 2">
            <a:extLst>
              <a:ext uri="{FF2B5EF4-FFF2-40B4-BE49-F238E27FC236}">
                <a16:creationId xmlns:a16="http://schemas.microsoft.com/office/drawing/2014/main" id="{41FDCAC6-1007-4F7A-ADCA-EB193DA2A3FE}"/>
              </a:ext>
            </a:extLst>
          </p:cNvPr>
          <p:cNvSpPr>
            <a:spLocks noGrp="1"/>
          </p:cNvSpPr>
          <p:nvPr>
            <p:ph idx="1"/>
          </p:nvPr>
        </p:nvSpPr>
        <p:spPr>
          <a:xfrm>
            <a:off x="322662" y="1329563"/>
            <a:ext cx="5161590" cy="708401"/>
          </a:xfrm>
        </p:spPr>
        <p:txBody>
          <a:bodyPr/>
          <a:lstStyle/>
          <a:p>
            <a:r>
              <a:rPr lang="en-US" b="1" i="1" dirty="0">
                <a:solidFill>
                  <a:schemeClr val="accent6">
                    <a:lumMod val="25000"/>
                  </a:schemeClr>
                </a:solidFill>
              </a:rPr>
              <a:t>Understanding the response of H</a:t>
            </a:r>
            <a:r>
              <a:rPr lang="en-US" b="1" i="1" baseline="-25000" dirty="0">
                <a:solidFill>
                  <a:schemeClr val="accent6">
                    <a:lumMod val="25000"/>
                  </a:schemeClr>
                </a:solidFill>
              </a:rPr>
              <a:t>2</a:t>
            </a:r>
            <a:r>
              <a:rPr lang="en-US" b="1" i="1" dirty="0">
                <a:solidFill>
                  <a:schemeClr val="accent6">
                    <a:lumMod val="25000"/>
                  </a:schemeClr>
                </a:solidFill>
              </a:rPr>
              <a:t>O to ionizing radiation</a:t>
            </a:r>
          </a:p>
        </p:txBody>
      </p:sp>
      <p:sp>
        <p:nvSpPr>
          <p:cNvPr id="11" name="TextBox 10">
            <a:extLst>
              <a:ext uri="{FF2B5EF4-FFF2-40B4-BE49-F238E27FC236}">
                <a16:creationId xmlns:a16="http://schemas.microsoft.com/office/drawing/2014/main" id="{576B6693-E566-4189-92E0-AD678F6EA8E1}"/>
              </a:ext>
            </a:extLst>
          </p:cNvPr>
          <p:cNvSpPr txBox="1"/>
          <p:nvPr/>
        </p:nvSpPr>
        <p:spPr>
          <a:xfrm>
            <a:off x="259305" y="4891260"/>
            <a:ext cx="5421211" cy="1542688"/>
          </a:xfrm>
          <a:prstGeom prst="rect">
            <a:avLst/>
          </a:prstGeom>
          <a:noFill/>
        </p:spPr>
        <p:txBody>
          <a:bodyPr wrap="square" rtlCol="0">
            <a:noAutofit/>
          </a:bodyPr>
          <a:lstStyle/>
          <a:p>
            <a:pPr marL="269875" indent="-269875">
              <a:lnSpc>
                <a:spcPct val="112000"/>
              </a:lnSpc>
              <a:buBlip>
                <a:blip r:embed="rId3"/>
              </a:buBlip>
            </a:pPr>
            <a:r>
              <a:rPr lang="en-US" sz="1600" dirty="0"/>
              <a:t>Subsequent formation of ions and/or radicals </a:t>
            </a:r>
          </a:p>
          <a:p>
            <a:pPr marL="269875" indent="-269875">
              <a:lnSpc>
                <a:spcPct val="112000"/>
              </a:lnSpc>
              <a:buBlip>
                <a:blip r:embed="rId3"/>
              </a:buBlip>
            </a:pPr>
            <a:r>
              <a:rPr lang="en-US" sz="1600" dirty="0"/>
              <a:t>A key question for radiation damage in biological tissue, radio-oncology, corrosion in nuclear reactors, …</a:t>
            </a:r>
          </a:p>
          <a:p>
            <a:pPr marL="269875" indent="-269875">
              <a:lnSpc>
                <a:spcPct val="112000"/>
              </a:lnSpc>
              <a:buBlip>
                <a:blip r:embed="rId3"/>
              </a:buBlip>
            </a:pPr>
            <a:r>
              <a:rPr lang="en-US" sz="1600" dirty="0"/>
              <a:t>Crucial for high energy radiation chemistry</a:t>
            </a:r>
          </a:p>
        </p:txBody>
      </p:sp>
      <p:pic>
        <p:nvPicPr>
          <p:cNvPr id="4" name="Picture 3">
            <a:extLst>
              <a:ext uri="{FF2B5EF4-FFF2-40B4-BE49-F238E27FC236}">
                <a16:creationId xmlns:a16="http://schemas.microsoft.com/office/drawing/2014/main" id="{DA9BB427-25E1-4A50-85AE-9B2D13094B49}"/>
              </a:ext>
            </a:extLst>
          </p:cNvPr>
          <p:cNvPicPr>
            <a:picLocks noChangeAspect="1"/>
          </p:cNvPicPr>
          <p:nvPr/>
        </p:nvPicPr>
        <p:blipFill>
          <a:blip r:embed="rId4"/>
          <a:stretch>
            <a:fillRect/>
          </a:stretch>
        </p:blipFill>
        <p:spPr>
          <a:xfrm>
            <a:off x="684398" y="2173974"/>
            <a:ext cx="3705225" cy="2581275"/>
          </a:xfrm>
          <a:prstGeom prst="rect">
            <a:avLst/>
          </a:prstGeom>
        </p:spPr>
      </p:pic>
      <p:grpSp>
        <p:nvGrpSpPr>
          <p:cNvPr id="10" name="Group 9">
            <a:extLst>
              <a:ext uri="{FF2B5EF4-FFF2-40B4-BE49-F238E27FC236}">
                <a16:creationId xmlns:a16="http://schemas.microsoft.com/office/drawing/2014/main" id="{97CC3069-A118-4433-955D-DF81787DB806}"/>
              </a:ext>
            </a:extLst>
          </p:cNvPr>
          <p:cNvGrpSpPr/>
          <p:nvPr/>
        </p:nvGrpSpPr>
        <p:grpSpPr>
          <a:xfrm>
            <a:off x="5156206" y="786320"/>
            <a:ext cx="6776489" cy="6563036"/>
            <a:chOff x="5156206" y="786320"/>
            <a:chExt cx="6776489" cy="6563036"/>
          </a:xfrm>
        </p:grpSpPr>
        <p:grpSp>
          <p:nvGrpSpPr>
            <p:cNvPr id="22" name="Group 21">
              <a:extLst>
                <a:ext uri="{FF2B5EF4-FFF2-40B4-BE49-F238E27FC236}">
                  <a16:creationId xmlns:a16="http://schemas.microsoft.com/office/drawing/2014/main" id="{57E6D47D-E770-4692-AA65-547BC76FB597}"/>
                </a:ext>
              </a:extLst>
            </p:cNvPr>
            <p:cNvGrpSpPr/>
            <p:nvPr/>
          </p:nvGrpSpPr>
          <p:grpSpPr>
            <a:xfrm>
              <a:off x="5156206" y="786320"/>
              <a:ext cx="6776489" cy="6563036"/>
              <a:chOff x="5259781" y="786320"/>
              <a:chExt cx="6776489" cy="6563036"/>
            </a:xfrm>
          </p:grpSpPr>
          <p:sp>
            <p:nvSpPr>
              <p:cNvPr id="20" name="TextBox 19">
                <a:extLst>
                  <a:ext uri="{FF2B5EF4-FFF2-40B4-BE49-F238E27FC236}">
                    <a16:creationId xmlns:a16="http://schemas.microsoft.com/office/drawing/2014/main" id="{185ACBF9-86AF-4CBC-BEDD-DFED424B9302}"/>
                  </a:ext>
                </a:extLst>
              </p:cNvPr>
              <p:cNvSpPr txBox="1"/>
              <p:nvPr/>
            </p:nvSpPr>
            <p:spPr>
              <a:xfrm>
                <a:off x="6743213" y="6434956"/>
                <a:ext cx="1825737" cy="914400"/>
              </a:xfrm>
              <a:prstGeom prst="rect">
                <a:avLst/>
              </a:prstGeom>
              <a:noFill/>
            </p:spPr>
            <p:txBody>
              <a:bodyPr wrap="none" rtlCol="0">
                <a:noAutofit/>
              </a:bodyPr>
              <a:lstStyle/>
              <a:p>
                <a:pPr algn="l">
                  <a:lnSpc>
                    <a:spcPct val="112000"/>
                  </a:lnSpc>
                </a:pPr>
                <a:r>
                  <a:rPr lang="en-US" sz="1600" dirty="0">
                    <a:solidFill>
                      <a:schemeClr val="accent6">
                        <a:lumMod val="25000"/>
                      </a:schemeClr>
                    </a:solidFill>
                  </a:rPr>
                  <a:t>SQS Instrument</a:t>
                </a:r>
                <a:endParaRPr lang="fr-FR" sz="1600" dirty="0">
                  <a:solidFill>
                    <a:schemeClr val="accent6">
                      <a:lumMod val="25000"/>
                    </a:schemeClr>
                  </a:solidFill>
                </a:endParaRPr>
              </a:p>
            </p:txBody>
          </p:sp>
          <p:grpSp>
            <p:nvGrpSpPr>
              <p:cNvPr id="19" name="Group 18">
                <a:extLst>
                  <a:ext uri="{FF2B5EF4-FFF2-40B4-BE49-F238E27FC236}">
                    <a16:creationId xmlns:a16="http://schemas.microsoft.com/office/drawing/2014/main" id="{F87B1093-34E8-40E3-976A-5CB5A621F3FA}"/>
                  </a:ext>
                </a:extLst>
              </p:cNvPr>
              <p:cNvGrpSpPr/>
              <p:nvPr/>
            </p:nvGrpSpPr>
            <p:grpSpPr>
              <a:xfrm>
                <a:off x="5259781" y="786320"/>
                <a:ext cx="6776489" cy="6005799"/>
                <a:chOff x="5259781" y="837246"/>
                <a:chExt cx="6776489" cy="6005799"/>
              </a:xfrm>
            </p:grpSpPr>
            <p:sp>
              <p:nvSpPr>
                <p:cNvPr id="14" name="Rectangle 7">
                  <a:extLst>
                    <a:ext uri="{FF2B5EF4-FFF2-40B4-BE49-F238E27FC236}">
                      <a16:creationId xmlns:a16="http://schemas.microsoft.com/office/drawing/2014/main" id="{7A73FAD2-63C5-427D-8957-DB9E08B43DEB}"/>
                    </a:ext>
                  </a:extLst>
                </p:cNvPr>
                <p:cNvSpPr/>
                <p:nvPr/>
              </p:nvSpPr>
              <p:spPr>
                <a:xfrm>
                  <a:off x="11744516" y="2747477"/>
                  <a:ext cx="215384" cy="185915"/>
                </a:xfrm>
                <a:prstGeom prst="rect">
                  <a:avLst/>
                </a:prstGeom>
                <a:solidFill>
                  <a:schemeClr val="accent6">
                    <a:hueOff val="-12480000"/>
                    <a:satOff val="-36585"/>
                    <a:lumOff val="8039"/>
                  </a:schemeClr>
                </a:solidFill>
                <a:ln w="12700" cap="flat">
                  <a:noFill/>
                  <a:miter lim="400000"/>
                </a:ln>
                <a:effectLst/>
              </p:spPr>
              <p:txBody>
                <a:bodyPr wrap="square" lIns="45719" tIns="45719" rIns="45719" bIns="45719" numCol="1" anchor="ctr">
                  <a:noAutofit/>
                </a:bodyPr>
                <a:lstStyle/>
                <a:p>
                  <a:pPr algn="ctr">
                    <a:lnSpc>
                      <a:spcPct val="113000"/>
                    </a:lnSpc>
                    <a:defRPr sz="1400"/>
                  </a:pPr>
                  <a:endParaRPr/>
                </a:p>
              </p:txBody>
            </p:sp>
            <p:grpSp>
              <p:nvGrpSpPr>
                <p:cNvPr id="23" name="Group 22">
                  <a:extLst>
                    <a:ext uri="{FF2B5EF4-FFF2-40B4-BE49-F238E27FC236}">
                      <a16:creationId xmlns:a16="http://schemas.microsoft.com/office/drawing/2014/main" id="{8AB7A80F-F8F0-4197-938F-9C1D5197D000}"/>
                    </a:ext>
                  </a:extLst>
                </p:cNvPr>
                <p:cNvGrpSpPr/>
                <p:nvPr/>
              </p:nvGrpSpPr>
              <p:grpSpPr>
                <a:xfrm>
                  <a:off x="5706759" y="837246"/>
                  <a:ext cx="3355200" cy="659335"/>
                  <a:chOff x="6511304" y="860234"/>
                  <a:chExt cx="3355200" cy="659335"/>
                </a:xfrm>
              </p:grpSpPr>
              <p:sp>
                <p:nvSpPr>
                  <p:cNvPr id="21" name="Rectangle">
                    <a:extLst>
                      <a:ext uri="{FF2B5EF4-FFF2-40B4-BE49-F238E27FC236}">
                        <a16:creationId xmlns:a16="http://schemas.microsoft.com/office/drawing/2014/main" id="{AFB7C201-004A-4A56-8DA3-4551B6CA16F4}"/>
                      </a:ext>
                    </a:extLst>
                  </p:cNvPr>
                  <p:cNvSpPr/>
                  <p:nvPr/>
                </p:nvSpPr>
                <p:spPr>
                  <a:xfrm>
                    <a:off x="6511304" y="860234"/>
                    <a:ext cx="3355200" cy="659335"/>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pPr>
                    <a:endParaRPr lang="fr-FR" sz="1400" b="1" dirty="0" err="1">
                      <a:solidFill>
                        <a:schemeClr val="bg1"/>
                      </a:solidFill>
                    </a:endParaRPr>
                  </a:p>
                </p:txBody>
              </p:sp>
              <p:sp>
                <p:nvSpPr>
                  <p:cNvPr id="8" name="TextBox 7">
                    <a:extLst>
                      <a:ext uri="{FF2B5EF4-FFF2-40B4-BE49-F238E27FC236}">
                        <a16:creationId xmlns:a16="http://schemas.microsoft.com/office/drawing/2014/main" id="{D5708601-0459-47F1-B7E5-1D6CD95B97A9}"/>
                      </a:ext>
                    </a:extLst>
                  </p:cNvPr>
                  <p:cNvSpPr txBox="1"/>
                  <p:nvPr/>
                </p:nvSpPr>
                <p:spPr>
                  <a:xfrm>
                    <a:off x="6511304" y="911756"/>
                    <a:ext cx="3355199" cy="541140"/>
                  </a:xfrm>
                  <a:prstGeom prst="rect">
                    <a:avLst/>
                  </a:prstGeom>
                  <a:noFill/>
                </p:spPr>
                <p:txBody>
                  <a:bodyPr wrap="square" rtlCol="0">
                    <a:noAutofit/>
                  </a:bodyPr>
                  <a:lstStyle/>
                  <a:p>
                    <a:pPr algn="ctr">
                      <a:lnSpc>
                        <a:spcPct val="112000"/>
                      </a:lnSpc>
                    </a:pPr>
                    <a:r>
                      <a:rPr lang="en-US" sz="1400" b="1" dirty="0">
                        <a:solidFill>
                          <a:schemeClr val="bg1"/>
                        </a:solidFill>
                      </a:rPr>
                      <a:t>Fragmentation of the water molecule is initiated by soft X-ray pulse</a:t>
                    </a:r>
                    <a:endParaRPr lang="fr-FR" sz="1400" b="1" dirty="0">
                      <a:solidFill>
                        <a:schemeClr val="bg1"/>
                      </a:solidFill>
                    </a:endParaRPr>
                  </a:p>
                </p:txBody>
              </p:sp>
            </p:grpSp>
            <p:pic>
              <p:nvPicPr>
                <p:cNvPr id="7" name="Picture 6">
                  <a:extLst>
                    <a:ext uri="{FF2B5EF4-FFF2-40B4-BE49-F238E27FC236}">
                      <a16:creationId xmlns:a16="http://schemas.microsoft.com/office/drawing/2014/main" id="{3BD7B9AA-25B2-46B0-ADCA-6C1006B10400}"/>
                    </a:ext>
                  </a:extLst>
                </p:cNvPr>
                <p:cNvPicPr>
                  <a:picLocks noChangeAspect="1"/>
                </p:cNvPicPr>
                <p:nvPr/>
              </p:nvPicPr>
              <p:blipFill>
                <a:blip r:embed="rId5"/>
                <a:stretch>
                  <a:fillRect/>
                </a:stretch>
              </p:blipFill>
              <p:spPr>
                <a:xfrm>
                  <a:off x="5259781" y="1526956"/>
                  <a:ext cx="1883724" cy="1596247"/>
                </a:xfrm>
                <a:prstGeom prst="rect">
                  <a:avLst/>
                </a:prstGeom>
              </p:spPr>
            </p:pic>
            <p:pic>
              <p:nvPicPr>
                <p:cNvPr id="9" name="Picture 8">
                  <a:extLst>
                    <a:ext uri="{FF2B5EF4-FFF2-40B4-BE49-F238E27FC236}">
                      <a16:creationId xmlns:a16="http://schemas.microsoft.com/office/drawing/2014/main" id="{AC8697B2-2F75-4345-8591-9BCFB6D0BE68}"/>
                    </a:ext>
                  </a:extLst>
                </p:cNvPr>
                <p:cNvPicPr>
                  <a:picLocks noChangeAspect="1"/>
                </p:cNvPicPr>
                <p:nvPr/>
              </p:nvPicPr>
              <p:blipFill>
                <a:blip r:embed="rId6"/>
                <a:stretch>
                  <a:fillRect/>
                </a:stretch>
              </p:blipFill>
              <p:spPr>
                <a:xfrm>
                  <a:off x="9316827" y="888768"/>
                  <a:ext cx="2499577" cy="2298391"/>
                </a:xfrm>
                <a:prstGeom prst="rect">
                  <a:avLst/>
                </a:prstGeom>
              </p:spPr>
            </p:pic>
            <p:grpSp>
              <p:nvGrpSpPr>
                <p:cNvPr id="28" name="Gruppierung 9">
                  <a:extLst>
                    <a:ext uri="{FF2B5EF4-FFF2-40B4-BE49-F238E27FC236}">
                      <a16:creationId xmlns:a16="http://schemas.microsoft.com/office/drawing/2014/main" id="{DAEBFE80-E75B-4AE5-AD4B-2824EE3E9DA6}"/>
                    </a:ext>
                  </a:extLst>
                </p:cNvPr>
                <p:cNvGrpSpPr/>
                <p:nvPr/>
              </p:nvGrpSpPr>
              <p:grpSpPr>
                <a:xfrm>
                  <a:off x="6157851" y="2710291"/>
                  <a:ext cx="3533001" cy="3127141"/>
                  <a:chOff x="5016731" y="2177375"/>
                  <a:chExt cx="5257826" cy="3892412"/>
                </a:xfrm>
              </p:grpSpPr>
              <p:sp>
                <p:nvSpPr>
                  <p:cNvPr id="29" name="Textfeld 26">
                    <a:extLst>
                      <a:ext uri="{FF2B5EF4-FFF2-40B4-BE49-F238E27FC236}">
                        <a16:creationId xmlns:a16="http://schemas.microsoft.com/office/drawing/2014/main" id="{02159A62-BFC2-435C-8ADA-40290F7FB81E}"/>
                      </a:ext>
                    </a:extLst>
                  </p:cNvPr>
                  <p:cNvSpPr txBox="1"/>
                  <p:nvPr/>
                </p:nvSpPr>
                <p:spPr>
                  <a:xfrm>
                    <a:off x="7032310" y="2615775"/>
                    <a:ext cx="914400" cy="914400"/>
                  </a:xfrm>
                  <a:prstGeom prst="rect">
                    <a:avLst/>
                  </a:prstGeom>
                  <a:noFill/>
                </p:spPr>
                <p:txBody>
                  <a:bodyPr wrap="none" rtlCol="0">
                    <a:noAutofit/>
                  </a:bodyPr>
                  <a:lstStyle/>
                  <a:p>
                    <a:pPr>
                      <a:lnSpc>
                        <a:spcPct val="112000"/>
                      </a:lnSpc>
                    </a:pPr>
                    <a:r>
                      <a:rPr lang="de-DE" sz="1400" b="1" dirty="0" err="1"/>
                      <a:t>Theory</a:t>
                    </a:r>
                    <a:r>
                      <a:rPr lang="de-DE" sz="1400" b="1" dirty="0"/>
                      <a:t>:</a:t>
                    </a:r>
                  </a:p>
                  <a:p>
                    <a:pPr>
                      <a:lnSpc>
                        <a:spcPct val="112000"/>
                      </a:lnSpc>
                    </a:pPr>
                    <a:r>
                      <a:rPr lang="de-DE" sz="1400" dirty="0"/>
                      <a:t>L. </a:t>
                    </a:r>
                    <a:r>
                      <a:rPr lang="de-DE" sz="1400" dirty="0" err="1"/>
                      <a:t>Inhester</a:t>
                    </a:r>
                    <a:r>
                      <a:rPr lang="de-DE" sz="1400" dirty="0"/>
                      <a:t>, R. </a:t>
                    </a:r>
                    <a:r>
                      <a:rPr lang="de-DE" sz="1400" dirty="0" err="1"/>
                      <a:t>Santra</a:t>
                    </a:r>
                    <a:endParaRPr lang="de-DE" sz="1400" dirty="0"/>
                  </a:p>
                  <a:p>
                    <a:pPr>
                      <a:lnSpc>
                        <a:spcPct val="112000"/>
                      </a:lnSpc>
                    </a:pPr>
                    <a:r>
                      <a:rPr lang="de-DE" sz="1400" dirty="0"/>
                      <a:t>(CFEL)</a:t>
                    </a:r>
                  </a:p>
                </p:txBody>
              </p:sp>
              <p:pic>
                <p:nvPicPr>
                  <p:cNvPr id="30" name="Bild 27">
                    <a:extLst>
                      <a:ext uri="{FF2B5EF4-FFF2-40B4-BE49-F238E27FC236}">
                        <a16:creationId xmlns:a16="http://schemas.microsoft.com/office/drawing/2014/main" id="{90266C10-A8DF-4287-A7E3-817FDCD671AB}"/>
                      </a:ext>
                    </a:extLst>
                  </p:cNvPr>
                  <p:cNvPicPr>
                    <a:picLocks noChangeAspect="1"/>
                  </p:cNvPicPr>
                  <p:nvPr/>
                </p:nvPicPr>
                <p:blipFill>
                  <a:blip r:embed="rId7"/>
                  <a:stretch>
                    <a:fillRect/>
                  </a:stretch>
                </p:blipFill>
                <p:spPr>
                  <a:xfrm>
                    <a:off x="5354742" y="2177375"/>
                    <a:ext cx="1566122" cy="1572786"/>
                  </a:xfrm>
                  <a:prstGeom prst="rect">
                    <a:avLst/>
                  </a:prstGeom>
                </p:spPr>
              </p:pic>
              <p:pic>
                <p:nvPicPr>
                  <p:cNvPr id="31" name="Bild 28">
                    <a:extLst>
                      <a:ext uri="{FF2B5EF4-FFF2-40B4-BE49-F238E27FC236}">
                        <a16:creationId xmlns:a16="http://schemas.microsoft.com/office/drawing/2014/main" id="{882642F6-D19B-4D05-8C33-C3882511C826}"/>
                      </a:ext>
                    </a:extLst>
                  </p:cNvPr>
                  <p:cNvPicPr>
                    <a:picLocks noChangeAspect="1"/>
                  </p:cNvPicPr>
                  <p:nvPr/>
                </p:nvPicPr>
                <p:blipFill>
                  <a:blip r:embed="rId8"/>
                  <a:stretch>
                    <a:fillRect/>
                  </a:stretch>
                </p:blipFill>
                <p:spPr>
                  <a:xfrm>
                    <a:off x="5016731" y="3738123"/>
                    <a:ext cx="5257826" cy="2331664"/>
                  </a:xfrm>
                  <a:prstGeom prst="rect">
                    <a:avLst/>
                  </a:prstGeom>
                </p:spPr>
              </p:pic>
            </p:grpSp>
            <p:sp>
              <p:nvSpPr>
                <p:cNvPr id="24" name="Rectangle">
                  <a:extLst>
                    <a:ext uri="{FF2B5EF4-FFF2-40B4-BE49-F238E27FC236}">
                      <a16:creationId xmlns:a16="http://schemas.microsoft.com/office/drawing/2014/main" id="{08040DB6-1BC3-44A3-968F-D6CC6EBEB717}"/>
                    </a:ext>
                  </a:extLst>
                </p:cNvPr>
                <p:cNvSpPr/>
                <p:nvPr/>
              </p:nvSpPr>
              <p:spPr>
                <a:xfrm>
                  <a:off x="9443151" y="3521298"/>
                  <a:ext cx="2499577" cy="895225"/>
                </a:xfrm>
                <a:prstGeom prst="rect">
                  <a:avLst/>
                </a:prstGeom>
                <a:solidFill>
                  <a:schemeClr val="accent3"/>
                </a:solidFill>
                <a:ln w="12700" cap="flat">
                  <a:solidFill>
                    <a:srgbClr val="5E8092"/>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defRPr sz="1400">
                      <a:solidFill>
                        <a:schemeClr val="accent6">
                          <a:hueOff val="-12480000"/>
                          <a:satOff val="-36585"/>
                          <a:lumOff val="8039"/>
                        </a:schemeClr>
                      </a:solidFill>
                    </a:defRPr>
                  </a:pPr>
                  <a:endParaRPr/>
                </a:p>
              </p:txBody>
            </p:sp>
            <p:sp>
              <p:nvSpPr>
                <p:cNvPr id="25" name="TextBox 24">
                  <a:extLst>
                    <a:ext uri="{FF2B5EF4-FFF2-40B4-BE49-F238E27FC236}">
                      <a16:creationId xmlns:a16="http://schemas.microsoft.com/office/drawing/2014/main" id="{0D4E4DA6-109E-4DEC-B91C-FF3BC6348EC3}"/>
                    </a:ext>
                  </a:extLst>
                </p:cNvPr>
                <p:cNvSpPr txBox="1"/>
                <p:nvPr/>
              </p:nvSpPr>
              <p:spPr>
                <a:xfrm>
                  <a:off x="9316827" y="3545831"/>
                  <a:ext cx="2719443" cy="895224"/>
                </a:xfrm>
                <a:prstGeom prst="rect">
                  <a:avLst/>
                </a:prstGeom>
                <a:noFill/>
              </p:spPr>
              <p:txBody>
                <a:bodyPr wrap="square" rtlCol="0">
                  <a:noAutofit/>
                </a:bodyPr>
                <a:lstStyle/>
                <a:p>
                  <a:pPr algn="ctr">
                    <a:lnSpc>
                      <a:spcPct val="112000"/>
                    </a:lnSpc>
                  </a:pPr>
                  <a:r>
                    <a:rPr lang="en-US" sz="1400" b="1" dirty="0">
                      <a:solidFill>
                        <a:schemeClr val="bg1"/>
                      </a:solidFill>
                    </a:rPr>
                    <a:t>Dissociation dynamics of individual molecules imaged in unprecedented detail</a:t>
                  </a:r>
                  <a:endParaRPr lang="de-DE" sz="1400" b="1" dirty="0">
                    <a:solidFill>
                      <a:schemeClr val="bg1"/>
                    </a:solidFill>
                  </a:endParaRPr>
                </a:p>
              </p:txBody>
            </p:sp>
            <p:pic>
              <p:nvPicPr>
                <p:cNvPr id="32" name="Picture 31">
                  <a:extLst>
                    <a:ext uri="{FF2B5EF4-FFF2-40B4-BE49-F238E27FC236}">
                      <a16:creationId xmlns:a16="http://schemas.microsoft.com/office/drawing/2014/main" id="{2F327D30-3C65-4D14-B305-03A2DEF54653}"/>
                    </a:ext>
                  </a:extLst>
                </p:cNvPr>
                <p:cNvPicPr>
                  <a:picLocks noChangeAspect="1"/>
                </p:cNvPicPr>
                <p:nvPr/>
              </p:nvPicPr>
              <p:blipFill>
                <a:blip r:embed="rId9"/>
                <a:stretch>
                  <a:fillRect/>
                </a:stretch>
              </p:blipFill>
              <p:spPr>
                <a:xfrm>
                  <a:off x="6020952" y="6127900"/>
                  <a:ext cx="722261" cy="715145"/>
                </a:xfrm>
                <a:prstGeom prst="rect">
                  <a:avLst/>
                </a:prstGeom>
              </p:spPr>
            </p:pic>
          </p:grpSp>
        </p:grpSp>
        <p:sp>
          <p:nvSpPr>
            <p:cNvPr id="5" name="Rectangle 4">
              <a:extLst>
                <a:ext uri="{FF2B5EF4-FFF2-40B4-BE49-F238E27FC236}">
                  <a16:creationId xmlns:a16="http://schemas.microsoft.com/office/drawing/2014/main" id="{57D4E76E-B914-48D3-98BF-2ED57C3BBB7E}"/>
                </a:ext>
              </a:extLst>
            </p:cNvPr>
            <p:cNvSpPr/>
            <p:nvPr/>
          </p:nvSpPr>
          <p:spPr>
            <a:xfrm>
              <a:off x="6639638" y="6097681"/>
              <a:ext cx="4866204" cy="338554"/>
            </a:xfrm>
            <a:prstGeom prst="rect">
              <a:avLst/>
            </a:prstGeom>
          </p:spPr>
          <p:txBody>
            <a:bodyPr wrap="none">
              <a:spAutoFit/>
            </a:bodyPr>
            <a:lstStyle/>
            <a:p>
              <a:r>
                <a:rPr lang="en-US" sz="1600" dirty="0">
                  <a:solidFill>
                    <a:schemeClr val="accent6">
                      <a:lumMod val="25000"/>
                    </a:schemeClr>
                  </a:solidFill>
                </a:rPr>
                <a:t>Jahnke et al., Physical Review X 11, 041044 (2021)</a:t>
              </a:r>
              <a:endParaRPr lang="fr-FR" sz="1600" dirty="0">
                <a:solidFill>
                  <a:schemeClr val="accent6">
                    <a:lumMod val="25000"/>
                  </a:schemeClr>
                </a:solidFill>
              </a:endParaRPr>
            </a:p>
          </p:txBody>
        </p:sp>
      </p:grpSp>
    </p:spTree>
    <p:extLst>
      <p:ext uri="{BB962C8B-B14F-4D97-AF65-F5344CB8AC3E}">
        <p14:creationId xmlns:p14="http://schemas.microsoft.com/office/powerpoint/2010/main" val="106232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8888-B4DD-4FBB-9F55-CEB92EAC1DF9}"/>
              </a:ext>
            </a:extLst>
          </p:cNvPr>
          <p:cNvSpPr>
            <a:spLocks noGrp="1"/>
          </p:cNvSpPr>
          <p:nvPr>
            <p:ph type="title"/>
          </p:nvPr>
        </p:nvSpPr>
        <p:spPr/>
        <p:txBody>
          <a:bodyPr/>
          <a:lstStyle/>
          <a:p>
            <a:r>
              <a:rPr lang="de-DE" dirty="0"/>
              <a:t>European XFEL Mission and Vision</a:t>
            </a:r>
            <a:endParaRPr lang="en-US" dirty="0"/>
          </a:p>
        </p:txBody>
      </p:sp>
      <p:sp>
        <p:nvSpPr>
          <p:cNvPr id="5" name="Content Placeholder 2">
            <a:extLst>
              <a:ext uri="{FF2B5EF4-FFF2-40B4-BE49-F238E27FC236}">
                <a16:creationId xmlns:a16="http://schemas.microsoft.com/office/drawing/2014/main" id="{7F118FF3-3435-4141-9401-F7BA2A4EC5EB}"/>
              </a:ext>
            </a:extLst>
          </p:cNvPr>
          <p:cNvSpPr>
            <a:spLocks noGrp="1"/>
          </p:cNvSpPr>
          <p:nvPr>
            <p:ph idx="1"/>
          </p:nvPr>
        </p:nvSpPr>
        <p:spPr>
          <a:xfrm>
            <a:off x="852116" y="2420888"/>
            <a:ext cx="10536320" cy="3889375"/>
          </a:xfrm>
        </p:spPr>
        <p:txBody>
          <a:bodyPr/>
          <a:lstStyle/>
          <a:p>
            <a:pPr marL="0" indent="0">
              <a:buNone/>
            </a:pPr>
            <a:r>
              <a:rPr lang="en-US" dirty="0"/>
              <a:t>European XFEL offers </a:t>
            </a:r>
            <a:r>
              <a:rPr lang="en-US" dirty="0">
                <a:solidFill>
                  <a:srgbClr val="FF0000"/>
                </a:solidFill>
              </a:rPr>
              <a:t>ultrashort X-ray pulses of outstanding spatial coherence and spectral brilliance</a:t>
            </a:r>
            <a:r>
              <a:rPr lang="en-US" dirty="0"/>
              <a:t>. In collaboration with international user communities, especially from our shareholder countries, we perform </a:t>
            </a:r>
            <a:r>
              <a:rPr lang="en-US" dirty="0">
                <a:solidFill>
                  <a:srgbClr val="FF0000"/>
                </a:solidFill>
              </a:rPr>
              <a:t>world-class experiments for a broad range of scientific applications</a:t>
            </a:r>
            <a:r>
              <a:rPr lang="en-US" dirty="0"/>
              <a:t>. By creating research opportunities, developing novel scientific methods, and pioneering beyond state-of-the-art technologies, we strengthen the competitiveness of European science. As a culturally diverse workforce with a collaborative spirit we place user support, research and knowledge transfer at the core of our mission.</a:t>
            </a:r>
          </a:p>
        </p:txBody>
      </p:sp>
      <p:pic>
        <p:nvPicPr>
          <p:cNvPr id="6" name="Picture 1" descr="page2image233377056">
            <a:extLst>
              <a:ext uri="{FF2B5EF4-FFF2-40B4-BE49-F238E27FC236}">
                <a16:creationId xmlns:a16="http://schemas.microsoft.com/office/drawing/2014/main" id="{09134E18-E3D5-40B4-8789-FB49298F78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3179" y="546317"/>
            <a:ext cx="2596147" cy="17250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fpoppe\Desktop\2018-10-30_035.jpg">
            <a:extLst>
              <a:ext uri="{FF2B5EF4-FFF2-40B4-BE49-F238E27FC236}">
                <a16:creationId xmlns:a16="http://schemas.microsoft.com/office/drawing/2014/main" id="{4590C439-0AD1-4BEA-A31C-315D4E110F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984" y="596090"/>
            <a:ext cx="2475380" cy="1650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1BCA7F4-BEBA-465C-8FFD-332905B698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3493" y="4439829"/>
            <a:ext cx="2403381" cy="160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1FDEE2B5-C504-4B9A-BCCB-9173C9B634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83" t="4451" r="7160" b="61103"/>
          <a:stretch/>
        </p:blipFill>
        <p:spPr>
          <a:xfrm>
            <a:off x="4977335" y="4491987"/>
            <a:ext cx="2681085" cy="1552099"/>
          </a:xfrm>
          <a:prstGeom prst="rect">
            <a:avLst/>
          </a:prstGeom>
        </p:spPr>
      </p:pic>
      <p:pic>
        <p:nvPicPr>
          <p:cNvPr id="10" name="Picture 2">
            <a:extLst>
              <a:ext uri="{FF2B5EF4-FFF2-40B4-BE49-F238E27FC236}">
                <a16:creationId xmlns:a16="http://schemas.microsoft.com/office/drawing/2014/main" id="{5E987660-7995-488F-85B2-A24FAD16B8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896542" y="4392111"/>
            <a:ext cx="3096344" cy="165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708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F920-05D3-4BEF-B00A-B6CD131790C0}"/>
              </a:ext>
            </a:extLst>
          </p:cNvPr>
          <p:cNvSpPr>
            <a:spLocks noGrp="1"/>
          </p:cNvSpPr>
          <p:nvPr>
            <p:ph type="title"/>
          </p:nvPr>
        </p:nvSpPr>
        <p:spPr>
          <a:xfrm>
            <a:off x="441593" y="1028328"/>
            <a:ext cx="10956924" cy="414069"/>
          </a:xfrm>
        </p:spPr>
        <p:txBody>
          <a:bodyPr/>
          <a:lstStyle/>
          <a:p>
            <a:pPr lvl="1"/>
            <a:r>
              <a:rPr lang="en-US" sz="2400" b="1" dirty="0">
                <a:solidFill>
                  <a:schemeClr val="accent6">
                    <a:lumMod val="25000"/>
                  </a:schemeClr>
                </a:solidFill>
              </a:rPr>
              <a:t>CLIMATE and ENERGY</a:t>
            </a:r>
            <a:r>
              <a:rPr lang="en-US" sz="2000" dirty="0">
                <a:solidFill>
                  <a:schemeClr val="accent6">
                    <a:lumMod val="25000"/>
                  </a:schemeClr>
                </a:solidFill>
              </a:rPr>
              <a:t/>
            </a:r>
            <a:br>
              <a:rPr lang="en-US" sz="2000" dirty="0">
                <a:solidFill>
                  <a:schemeClr val="accent6">
                    <a:lumMod val="25000"/>
                  </a:schemeClr>
                </a:solidFill>
              </a:rPr>
            </a:br>
            <a:endParaRPr lang="fr-FR" dirty="0">
              <a:solidFill>
                <a:schemeClr val="accent6">
                  <a:lumMod val="25000"/>
                </a:schemeClr>
              </a:solidFill>
            </a:endParaRPr>
          </a:p>
        </p:txBody>
      </p:sp>
      <p:sp>
        <p:nvSpPr>
          <p:cNvPr id="3" name="Content Placeholder 2">
            <a:extLst>
              <a:ext uri="{FF2B5EF4-FFF2-40B4-BE49-F238E27FC236}">
                <a16:creationId xmlns:a16="http://schemas.microsoft.com/office/drawing/2014/main" id="{41FDCAC6-1007-4F7A-ADCA-EB193DA2A3FE}"/>
              </a:ext>
            </a:extLst>
          </p:cNvPr>
          <p:cNvSpPr>
            <a:spLocks noGrp="1"/>
          </p:cNvSpPr>
          <p:nvPr>
            <p:ph idx="1"/>
          </p:nvPr>
        </p:nvSpPr>
        <p:spPr>
          <a:xfrm>
            <a:off x="454293" y="1316274"/>
            <a:ext cx="5902393" cy="3889375"/>
          </a:xfrm>
        </p:spPr>
        <p:txBody>
          <a:bodyPr/>
          <a:lstStyle/>
          <a:p>
            <a:r>
              <a:rPr lang="en-US" b="1" i="1" dirty="0">
                <a:solidFill>
                  <a:schemeClr val="accent6">
                    <a:lumMod val="25000"/>
                  </a:schemeClr>
                </a:solidFill>
              </a:rPr>
              <a:t>new materials for greener and more sustainable energy solutions and improved energy efficiency</a:t>
            </a:r>
          </a:p>
        </p:txBody>
      </p:sp>
      <p:pic>
        <p:nvPicPr>
          <p:cNvPr id="4" name="Picture 3" descr="A picture containing sky, outdoor, sunset, outdoor object&#10;&#10;Description automatically generated">
            <a:extLst>
              <a:ext uri="{FF2B5EF4-FFF2-40B4-BE49-F238E27FC236}">
                <a16:creationId xmlns:a16="http://schemas.microsoft.com/office/drawing/2014/main" id="{A7FF3786-E1C1-16EF-C386-B33879027689}"/>
              </a:ext>
            </a:extLst>
          </p:cNvPr>
          <p:cNvPicPr>
            <a:picLocks noChangeAspect="1"/>
          </p:cNvPicPr>
          <p:nvPr/>
        </p:nvPicPr>
        <p:blipFill rotWithShape="1">
          <a:blip r:embed="rId3">
            <a:extLst>
              <a:ext uri="{28A0092B-C50C-407E-A947-70E740481C1C}">
                <a14:useLocalDpi xmlns:a14="http://schemas.microsoft.com/office/drawing/2010/main" val="0"/>
              </a:ext>
            </a:extLst>
          </a:blip>
          <a:srcRect l="17332" r="16037" b="5031"/>
          <a:stretch/>
        </p:blipFill>
        <p:spPr>
          <a:xfrm>
            <a:off x="1448717" y="2058306"/>
            <a:ext cx="2898247" cy="2635531"/>
          </a:xfrm>
          <a:prstGeom prst="rect">
            <a:avLst/>
          </a:prstGeom>
        </p:spPr>
      </p:pic>
      <p:sp>
        <p:nvSpPr>
          <p:cNvPr id="11" name="TextBox 10">
            <a:extLst>
              <a:ext uri="{FF2B5EF4-FFF2-40B4-BE49-F238E27FC236}">
                <a16:creationId xmlns:a16="http://schemas.microsoft.com/office/drawing/2014/main" id="{576B6693-E566-4189-92E0-AD678F6EA8E1}"/>
              </a:ext>
            </a:extLst>
          </p:cNvPr>
          <p:cNvSpPr txBox="1"/>
          <p:nvPr/>
        </p:nvSpPr>
        <p:spPr>
          <a:xfrm>
            <a:off x="177567" y="4930311"/>
            <a:ext cx="6455843" cy="1062488"/>
          </a:xfrm>
          <a:prstGeom prst="rect">
            <a:avLst/>
          </a:prstGeom>
          <a:noFill/>
        </p:spPr>
        <p:txBody>
          <a:bodyPr wrap="none" rtlCol="0">
            <a:noAutofit/>
          </a:bodyPr>
          <a:lstStyle/>
          <a:p>
            <a:pPr marL="269875" indent="-269875">
              <a:lnSpc>
                <a:spcPct val="112000"/>
              </a:lnSpc>
              <a:buBlip>
                <a:blip r:embed="rId4"/>
              </a:buBlip>
            </a:pPr>
            <a:r>
              <a:rPr lang="fr-FR" sz="1600" dirty="0">
                <a:solidFill>
                  <a:schemeClr val="accent6">
                    <a:lumMod val="25000"/>
                  </a:schemeClr>
                </a:solidFill>
              </a:rPr>
              <a:t>H</a:t>
            </a:r>
            <a:r>
              <a:rPr lang="fr-FR" sz="1600" baseline="-25000" dirty="0">
                <a:solidFill>
                  <a:schemeClr val="accent6">
                    <a:lumMod val="25000"/>
                  </a:schemeClr>
                </a:solidFill>
              </a:rPr>
              <a:t>2</a:t>
            </a:r>
            <a:r>
              <a:rPr lang="fr-FR" sz="1600" dirty="0">
                <a:solidFill>
                  <a:schemeClr val="accent6">
                    <a:lumMod val="25000"/>
                  </a:schemeClr>
                </a:solidFill>
              </a:rPr>
              <a:t> one of </a:t>
            </a:r>
            <a:r>
              <a:rPr lang="fr-FR" sz="1600" dirty="0" err="1" smtClean="0">
                <a:solidFill>
                  <a:schemeClr val="accent6">
                    <a:lumMod val="25000"/>
                  </a:schemeClr>
                </a:solidFill>
              </a:rPr>
              <a:t>most</a:t>
            </a:r>
            <a:r>
              <a:rPr lang="fr-FR" sz="1600" dirty="0" smtClean="0">
                <a:solidFill>
                  <a:schemeClr val="accent6">
                    <a:lumMod val="25000"/>
                  </a:schemeClr>
                </a:solidFill>
              </a:rPr>
              <a:t> </a:t>
            </a:r>
            <a:r>
              <a:rPr lang="fr-FR" sz="1600" dirty="0">
                <a:solidFill>
                  <a:schemeClr val="accent6">
                    <a:lumMod val="25000"/>
                  </a:schemeClr>
                </a:solidFill>
              </a:rPr>
              <a:t>important fuels in a new </a:t>
            </a:r>
            <a:r>
              <a:rPr lang="fr-FR" sz="1600" dirty="0" err="1">
                <a:solidFill>
                  <a:schemeClr val="accent6">
                    <a:lumMod val="25000"/>
                  </a:schemeClr>
                </a:solidFill>
              </a:rPr>
              <a:t>energy</a:t>
            </a:r>
            <a:r>
              <a:rPr lang="fr-FR" sz="1600" dirty="0">
                <a:solidFill>
                  <a:schemeClr val="accent6">
                    <a:lumMod val="25000"/>
                  </a:schemeClr>
                </a:solidFill>
              </a:rPr>
              <a:t> </a:t>
            </a:r>
            <a:r>
              <a:rPr lang="fr-FR" sz="1600" dirty="0" err="1">
                <a:solidFill>
                  <a:schemeClr val="accent6">
                    <a:lumMod val="25000"/>
                  </a:schemeClr>
                </a:solidFill>
              </a:rPr>
              <a:t>economy</a:t>
            </a:r>
            <a:endParaRPr lang="fr-FR" sz="1600" dirty="0">
              <a:solidFill>
                <a:schemeClr val="accent6">
                  <a:lumMod val="25000"/>
                </a:schemeClr>
              </a:solidFill>
            </a:endParaRPr>
          </a:p>
          <a:p>
            <a:pPr marL="269875" indent="-269875">
              <a:lnSpc>
                <a:spcPct val="112000"/>
              </a:lnSpc>
              <a:buBlip>
                <a:blip r:embed="rId4"/>
              </a:buBlip>
            </a:pPr>
            <a:r>
              <a:rPr lang="en-US" sz="1600" dirty="0">
                <a:solidFill>
                  <a:schemeClr val="accent6">
                    <a:lumMod val="25000"/>
                  </a:schemeClr>
                </a:solidFill>
              </a:rPr>
              <a:t>Electrochemical water splitting: clean, large scale production of H</a:t>
            </a:r>
            <a:r>
              <a:rPr lang="en-US" sz="1600" baseline="-25000" dirty="0">
                <a:solidFill>
                  <a:schemeClr val="accent6">
                    <a:lumMod val="25000"/>
                  </a:schemeClr>
                </a:solidFill>
              </a:rPr>
              <a:t>2</a:t>
            </a:r>
          </a:p>
          <a:p>
            <a:pPr marL="269875" indent="-269875">
              <a:lnSpc>
                <a:spcPct val="112000"/>
              </a:lnSpc>
              <a:buBlip>
                <a:blip r:embed="rId4"/>
              </a:buBlip>
            </a:pPr>
            <a:r>
              <a:rPr lang="en-US" sz="1600" dirty="0">
                <a:solidFill>
                  <a:schemeClr val="accent6">
                    <a:lumMod val="25000"/>
                  </a:schemeClr>
                </a:solidFill>
              </a:rPr>
              <a:t>Today: Pt, RuO</a:t>
            </a:r>
            <a:r>
              <a:rPr lang="en-US" sz="1600" baseline="-25000" dirty="0">
                <a:solidFill>
                  <a:schemeClr val="accent6">
                    <a:lumMod val="25000"/>
                  </a:schemeClr>
                </a:solidFill>
              </a:rPr>
              <a:t>2</a:t>
            </a:r>
            <a:r>
              <a:rPr lang="en-US" sz="1600" dirty="0">
                <a:solidFill>
                  <a:schemeClr val="accent6">
                    <a:lumMod val="25000"/>
                  </a:schemeClr>
                </a:solidFill>
              </a:rPr>
              <a:t>, IrO</a:t>
            </a:r>
            <a:r>
              <a:rPr lang="en-US" sz="1600" baseline="-25000" dirty="0">
                <a:solidFill>
                  <a:schemeClr val="accent6">
                    <a:lumMod val="25000"/>
                  </a:schemeClr>
                </a:solidFill>
              </a:rPr>
              <a:t>2</a:t>
            </a:r>
            <a:r>
              <a:rPr lang="en-US" sz="1600" dirty="0">
                <a:solidFill>
                  <a:schemeClr val="accent6">
                    <a:lumMod val="25000"/>
                  </a:schemeClr>
                </a:solidFill>
              </a:rPr>
              <a:t> state-of-the-art catalysis</a:t>
            </a:r>
          </a:p>
          <a:p>
            <a:pPr marL="269875" indent="-269875">
              <a:lnSpc>
                <a:spcPct val="112000"/>
              </a:lnSpc>
              <a:buBlip>
                <a:blip r:embed="rId4"/>
              </a:buBlip>
            </a:pPr>
            <a:r>
              <a:rPr lang="en-US" sz="1600" dirty="0">
                <a:solidFill>
                  <a:schemeClr val="accent6">
                    <a:lumMod val="25000"/>
                  </a:schemeClr>
                </a:solidFill>
              </a:rPr>
              <a:t>High cost and scarce</a:t>
            </a:r>
            <a:endParaRPr lang="fr-FR" sz="1600" dirty="0">
              <a:solidFill>
                <a:schemeClr val="accent6">
                  <a:lumMod val="25000"/>
                </a:schemeClr>
              </a:solidFill>
            </a:endParaRPr>
          </a:p>
        </p:txBody>
      </p:sp>
      <p:grpSp>
        <p:nvGrpSpPr>
          <p:cNvPr id="27" name="Group 26">
            <a:extLst>
              <a:ext uri="{FF2B5EF4-FFF2-40B4-BE49-F238E27FC236}">
                <a16:creationId xmlns:a16="http://schemas.microsoft.com/office/drawing/2014/main" id="{5A33AEE9-646D-4EAE-B532-CC734B88753F}"/>
              </a:ext>
            </a:extLst>
          </p:cNvPr>
          <p:cNvGrpSpPr/>
          <p:nvPr/>
        </p:nvGrpSpPr>
        <p:grpSpPr>
          <a:xfrm>
            <a:off x="4439634" y="851270"/>
            <a:ext cx="7671898" cy="6476350"/>
            <a:chOff x="4439634" y="851270"/>
            <a:chExt cx="7671898" cy="6476350"/>
          </a:xfrm>
        </p:grpSpPr>
        <p:pic>
          <p:nvPicPr>
            <p:cNvPr id="26" name="Picture 43" descr="Picture 43">
              <a:extLst>
                <a:ext uri="{FF2B5EF4-FFF2-40B4-BE49-F238E27FC236}">
                  <a16:creationId xmlns:a16="http://schemas.microsoft.com/office/drawing/2014/main" id="{A0553405-B54A-444E-8C35-07F686BCF2E1}"/>
                </a:ext>
              </a:extLst>
            </p:cNvPr>
            <p:cNvPicPr>
              <a:picLocks noChangeAspect="1"/>
            </p:cNvPicPr>
            <p:nvPr/>
          </p:nvPicPr>
          <p:blipFill>
            <a:blip r:embed="rId5"/>
            <a:srcRect l="51335" r="5"/>
            <a:stretch>
              <a:fillRect/>
            </a:stretch>
          </p:blipFill>
          <p:spPr>
            <a:xfrm>
              <a:off x="9154993" y="3800423"/>
              <a:ext cx="2956539" cy="2259776"/>
            </a:xfrm>
            <a:prstGeom prst="rect">
              <a:avLst/>
            </a:prstGeom>
            <a:ln w="12700">
              <a:miter lim="400000"/>
            </a:ln>
          </p:spPr>
        </p:pic>
        <p:pic>
          <p:nvPicPr>
            <p:cNvPr id="10" name="Picture 9">
              <a:extLst>
                <a:ext uri="{FF2B5EF4-FFF2-40B4-BE49-F238E27FC236}">
                  <a16:creationId xmlns:a16="http://schemas.microsoft.com/office/drawing/2014/main" id="{655D30BA-8BFE-4498-AFE9-CCE544895E99}"/>
                </a:ext>
              </a:extLst>
            </p:cNvPr>
            <p:cNvPicPr>
              <a:picLocks noChangeAspect="1"/>
            </p:cNvPicPr>
            <p:nvPr/>
          </p:nvPicPr>
          <p:blipFill>
            <a:blip r:embed="rId6"/>
            <a:stretch>
              <a:fillRect/>
            </a:stretch>
          </p:blipFill>
          <p:spPr>
            <a:xfrm>
              <a:off x="6338207" y="2170090"/>
              <a:ext cx="2896772" cy="2050685"/>
            </a:xfrm>
            <a:prstGeom prst="rect">
              <a:avLst/>
            </a:prstGeom>
          </p:spPr>
        </p:pic>
        <p:sp>
          <p:nvSpPr>
            <p:cNvPr id="16" name="Rectangle 8">
              <a:extLst>
                <a:ext uri="{FF2B5EF4-FFF2-40B4-BE49-F238E27FC236}">
                  <a16:creationId xmlns:a16="http://schemas.microsoft.com/office/drawing/2014/main" id="{C1300961-2CFD-4B71-8A32-E38444A548D2}"/>
                </a:ext>
              </a:extLst>
            </p:cNvPr>
            <p:cNvSpPr txBox="1"/>
            <p:nvPr/>
          </p:nvSpPr>
          <p:spPr>
            <a:xfrm>
              <a:off x="5360058" y="6052629"/>
              <a:ext cx="675147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182812" algn="r">
                <a:lnSpc>
                  <a:spcPct val="150000"/>
                </a:lnSpc>
                <a:spcBef>
                  <a:spcPts val="600"/>
                </a:spcBef>
                <a:defRPr sz="1300" u="sng"/>
              </a:pPr>
              <a:r>
                <a:rPr lang="en-US" sz="1600" u="none" dirty="0">
                  <a:solidFill>
                    <a:schemeClr val="accent6">
                      <a:lumMod val="25000"/>
                    </a:schemeClr>
                  </a:solidFill>
                </a:rPr>
                <a:t>PI </a:t>
              </a:r>
              <a:r>
                <a:rPr sz="1600" u="none" dirty="0">
                  <a:solidFill>
                    <a:schemeClr val="accent6">
                      <a:lumMod val="25000"/>
                    </a:schemeClr>
                  </a:solidFill>
                </a:rPr>
                <a:t>Giulia F Mancini, </a:t>
              </a:r>
              <a:r>
                <a:rPr sz="1600" u="none" dirty="0" err="1" smtClean="0">
                  <a:solidFill>
                    <a:schemeClr val="accent6">
                      <a:lumMod val="25000"/>
                    </a:schemeClr>
                  </a:solidFill>
                </a:rPr>
                <a:t>Università</a:t>
              </a:r>
              <a:r>
                <a:rPr lang="de-CH" sz="1600" u="none" dirty="0" smtClean="0">
                  <a:solidFill>
                    <a:schemeClr val="accent6">
                      <a:lumMod val="25000"/>
                    </a:schemeClr>
                  </a:solidFill>
                </a:rPr>
                <a:t>t</a:t>
              </a:r>
              <a:r>
                <a:rPr sz="1600" u="none" dirty="0" smtClean="0">
                  <a:solidFill>
                    <a:schemeClr val="accent6">
                      <a:lumMod val="25000"/>
                    </a:schemeClr>
                  </a:solidFill>
                </a:rPr>
                <a:t> </a:t>
              </a:r>
              <a:r>
                <a:rPr sz="1600" u="none" dirty="0">
                  <a:solidFill>
                    <a:schemeClr val="accent6">
                      <a:lumMod val="25000"/>
                    </a:schemeClr>
                  </a:solidFill>
                </a:rPr>
                <a:t>Pavia</a:t>
              </a:r>
              <a:r>
                <a:rPr lang="en-US" sz="1600" u="none" dirty="0">
                  <a:solidFill>
                    <a:schemeClr val="accent6">
                      <a:lumMod val="25000"/>
                    </a:schemeClr>
                  </a:solidFill>
                </a:rPr>
                <a:t>; </a:t>
              </a:r>
              <a:r>
                <a:rPr sz="1600" u="none" dirty="0">
                  <a:solidFill>
                    <a:schemeClr val="accent6">
                      <a:lumMod val="25000"/>
                    </a:schemeClr>
                  </a:solidFill>
                </a:rPr>
                <a:t>Majed Chergui, EPF</a:t>
              </a:r>
              <a:r>
                <a:rPr lang="en-US" sz="1600" u="none" dirty="0">
                  <a:solidFill>
                    <a:schemeClr val="accent6">
                      <a:lumMod val="25000"/>
                    </a:schemeClr>
                  </a:solidFill>
                </a:rPr>
                <a:t>L</a:t>
              </a:r>
            </a:p>
          </p:txBody>
        </p:sp>
        <p:pic>
          <p:nvPicPr>
            <p:cNvPr id="17" name="Picture 17" descr="Picture 17">
              <a:extLst>
                <a:ext uri="{FF2B5EF4-FFF2-40B4-BE49-F238E27FC236}">
                  <a16:creationId xmlns:a16="http://schemas.microsoft.com/office/drawing/2014/main" id="{1E848D1C-EB9A-4D20-9E00-94A667CCBD26}"/>
                </a:ext>
              </a:extLst>
            </p:cNvPr>
            <p:cNvPicPr>
              <a:picLocks noChangeAspect="1"/>
            </p:cNvPicPr>
            <p:nvPr/>
          </p:nvPicPr>
          <p:blipFill>
            <a:blip r:embed="rId7"/>
            <a:stretch>
              <a:fillRect/>
            </a:stretch>
          </p:blipFill>
          <p:spPr>
            <a:xfrm>
              <a:off x="4439634" y="6229273"/>
              <a:ext cx="1026001" cy="403454"/>
            </a:xfrm>
            <a:prstGeom prst="rect">
              <a:avLst/>
            </a:prstGeom>
            <a:ln w="12700">
              <a:miter lim="400000"/>
            </a:ln>
          </p:spPr>
        </p:pic>
        <p:pic>
          <p:nvPicPr>
            <p:cNvPr id="18" name="Picture 15" descr="Picture 15">
              <a:extLst>
                <a:ext uri="{FF2B5EF4-FFF2-40B4-BE49-F238E27FC236}">
                  <a16:creationId xmlns:a16="http://schemas.microsoft.com/office/drawing/2014/main" id="{F80ECB5A-6A0B-4E53-A4D5-33F2DE083C21}"/>
                </a:ext>
              </a:extLst>
            </p:cNvPr>
            <p:cNvPicPr>
              <a:picLocks noChangeAspect="1"/>
            </p:cNvPicPr>
            <p:nvPr/>
          </p:nvPicPr>
          <p:blipFill>
            <a:blip r:embed="rId8"/>
            <a:stretch>
              <a:fillRect/>
            </a:stretch>
          </p:blipFill>
          <p:spPr>
            <a:xfrm>
              <a:off x="5571212" y="6121631"/>
              <a:ext cx="1026001" cy="577126"/>
            </a:xfrm>
            <a:prstGeom prst="rect">
              <a:avLst/>
            </a:prstGeom>
            <a:ln w="12700">
              <a:miter lim="400000"/>
            </a:ln>
          </p:spPr>
        </p:pic>
        <p:sp>
          <p:nvSpPr>
            <p:cNvPr id="20" name="TextBox 19">
              <a:extLst>
                <a:ext uri="{FF2B5EF4-FFF2-40B4-BE49-F238E27FC236}">
                  <a16:creationId xmlns:a16="http://schemas.microsoft.com/office/drawing/2014/main" id="{185ACBF9-86AF-4CBC-BEDD-DFED424B9302}"/>
                </a:ext>
              </a:extLst>
            </p:cNvPr>
            <p:cNvSpPr txBox="1"/>
            <p:nvPr/>
          </p:nvSpPr>
          <p:spPr>
            <a:xfrm>
              <a:off x="6597213" y="6413220"/>
              <a:ext cx="914400" cy="914400"/>
            </a:xfrm>
            <a:prstGeom prst="rect">
              <a:avLst/>
            </a:prstGeom>
            <a:noFill/>
          </p:spPr>
          <p:txBody>
            <a:bodyPr wrap="none" rtlCol="0">
              <a:noAutofit/>
            </a:bodyPr>
            <a:lstStyle/>
            <a:p>
              <a:pPr algn="l">
                <a:lnSpc>
                  <a:spcPct val="112000"/>
                </a:lnSpc>
              </a:pPr>
              <a:r>
                <a:rPr lang="en-US" sz="1600" dirty="0">
                  <a:solidFill>
                    <a:schemeClr val="accent6">
                      <a:lumMod val="25000"/>
                    </a:schemeClr>
                  </a:solidFill>
                </a:rPr>
                <a:t>FXE Instrument</a:t>
              </a:r>
              <a:endParaRPr lang="fr-FR" sz="1600" dirty="0">
                <a:solidFill>
                  <a:schemeClr val="accent6">
                    <a:lumMod val="25000"/>
                  </a:schemeClr>
                </a:solidFill>
              </a:endParaRPr>
            </a:p>
          </p:txBody>
        </p:sp>
        <p:sp>
          <p:nvSpPr>
            <p:cNvPr id="24" name="Rectangle">
              <a:extLst>
                <a:ext uri="{FF2B5EF4-FFF2-40B4-BE49-F238E27FC236}">
                  <a16:creationId xmlns:a16="http://schemas.microsoft.com/office/drawing/2014/main" id="{08040DB6-1BC3-44A3-968F-D6CC6EBEB717}"/>
                </a:ext>
              </a:extLst>
            </p:cNvPr>
            <p:cNvSpPr/>
            <p:nvPr/>
          </p:nvSpPr>
          <p:spPr>
            <a:xfrm>
              <a:off x="7145271" y="4654299"/>
              <a:ext cx="2743408" cy="846530"/>
            </a:xfrm>
            <a:prstGeom prst="rect">
              <a:avLst/>
            </a:prstGeom>
            <a:solidFill>
              <a:schemeClr val="accent3"/>
            </a:solidFill>
            <a:ln w="12700" cap="flat">
              <a:solidFill>
                <a:srgbClr val="5E8092"/>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defRPr sz="1400">
                  <a:solidFill>
                    <a:schemeClr val="accent6">
                      <a:hueOff val="-12480000"/>
                      <a:satOff val="-36585"/>
                      <a:lumOff val="8039"/>
                    </a:schemeClr>
                  </a:solidFill>
                </a:defRPr>
              </a:pPr>
              <a:endParaRPr/>
            </a:p>
          </p:txBody>
        </p:sp>
        <p:sp>
          <p:nvSpPr>
            <p:cNvPr id="25" name="TextBox 24">
              <a:extLst>
                <a:ext uri="{FF2B5EF4-FFF2-40B4-BE49-F238E27FC236}">
                  <a16:creationId xmlns:a16="http://schemas.microsoft.com/office/drawing/2014/main" id="{0D4E4DA6-109E-4DEC-B91C-FF3BC6348EC3}"/>
                </a:ext>
              </a:extLst>
            </p:cNvPr>
            <p:cNvSpPr txBox="1"/>
            <p:nvPr/>
          </p:nvSpPr>
          <p:spPr>
            <a:xfrm>
              <a:off x="7145271" y="4628946"/>
              <a:ext cx="2713381" cy="871883"/>
            </a:xfrm>
            <a:prstGeom prst="rect">
              <a:avLst/>
            </a:prstGeom>
            <a:noFill/>
          </p:spPr>
          <p:txBody>
            <a:bodyPr wrap="square" rtlCol="0">
              <a:noAutofit/>
            </a:bodyPr>
            <a:lstStyle/>
            <a:p>
              <a:pPr>
                <a:lnSpc>
                  <a:spcPct val="112000"/>
                </a:lnSpc>
              </a:pPr>
              <a:r>
                <a:rPr lang="en-US" sz="1400" b="1" dirty="0">
                  <a:solidFill>
                    <a:schemeClr val="bg1"/>
                  </a:solidFill>
                </a:rPr>
                <a:t>Requires combining ultrafast methods with electronic, spin and nuclear sensitivity</a:t>
              </a:r>
            </a:p>
          </p:txBody>
        </p:sp>
        <p:grpSp>
          <p:nvGrpSpPr>
            <p:cNvPr id="12" name="Group 10">
              <a:extLst>
                <a:ext uri="{FF2B5EF4-FFF2-40B4-BE49-F238E27FC236}">
                  <a16:creationId xmlns:a16="http://schemas.microsoft.com/office/drawing/2014/main" id="{39F8904F-D789-4F30-B4ED-2F686400DECE}"/>
                </a:ext>
              </a:extLst>
            </p:cNvPr>
            <p:cNvGrpSpPr/>
            <p:nvPr/>
          </p:nvGrpSpPr>
          <p:grpSpPr>
            <a:xfrm>
              <a:off x="9640829" y="1133526"/>
              <a:ext cx="2300454" cy="1862437"/>
              <a:chOff x="0" y="0"/>
              <a:chExt cx="2162523" cy="1938155"/>
            </a:xfrm>
          </p:grpSpPr>
          <p:pic>
            <p:nvPicPr>
              <p:cNvPr id="13" name="Picture 3" descr="Picture 3">
                <a:extLst>
                  <a:ext uri="{FF2B5EF4-FFF2-40B4-BE49-F238E27FC236}">
                    <a16:creationId xmlns:a16="http://schemas.microsoft.com/office/drawing/2014/main" id="{6AD40674-1E14-4E12-BE1B-A03D0461BB75}"/>
                  </a:ext>
                </a:extLst>
              </p:cNvPr>
              <p:cNvPicPr>
                <a:picLocks noChangeAspect="1"/>
              </p:cNvPicPr>
              <p:nvPr/>
            </p:nvPicPr>
            <p:blipFill>
              <a:blip r:embed="rId9"/>
              <a:stretch>
                <a:fillRect/>
              </a:stretch>
            </p:blipFill>
            <p:spPr>
              <a:xfrm>
                <a:off x="0" y="0"/>
                <a:ext cx="2162524" cy="1938156"/>
              </a:xfrm>
              <a:prstGeom prst="rect">
                <a:avLst/>
              </a:prstGeom>
              <a:ln w="12700" cap="flat">
                <a:noFill/>
                <a:miter lim="400000"/>
              </a:ln>
              <a:effectLst/>
            </p:spPr>
          </p:pic>
          <p:sp>
            <p:nvSpPr>
              <p:cNvPr id="14" name="Rectangle 7">
                <a:extLst>
                  <a:ext uri="{FF2B5EF4-FFF2-40B4-BE49-F238E27FC236}">
                    <a16:creationId xmlns:a16="http://schemas.microsoft.com/office/drawing/2014/main" id="{7A73FAD2-63C5-427D-8957-DB9E08B43DEB}"/>
                  </a:ext>
                </a:extLst>
              </p:cNvPr>
              <p:cNvSpPr/>
              <p:nvPr/>
            </p:nvSpPr>
            <p:spPr>
              <a:xfrm>
                <a:off x="1960054" y="1595106"/>
                <a:ext cx="202470" cy="193473"/>
              </a:xfrm>
              <a:prstGeom prst="rect">
                <a:avLst/>
              </a:prstGeom>
              <a:solidFill>
                <a:schemeClr val="accent6">
                  <a:hueOff val="-12480000"/>
                  <a:satOff val="-36585"/>
                  <a:lumOff val="8039"/>
                </a:schemeClr>
              </a:solidFill>
              <a:ln w="12700" cap="flat">
                <a:noFill/>
                <a:miter lim="400000"/>
              </a:ln>
              <a:effectLst/>
            </p:spPr>
            <p:txBody>
              <a:bodyPr wrap="square" lIns="45719" tIns="45719" rIns="45719" bIns="45719" numCol="1" anchor="ctr">
                <a:noAutofit/>
              </a:bodyPr>
              <a:lstStyle/>
              <a:p>
                <a:pPr algn="ctr">
                  <a:lnSpc>
                    <a:spcPct val="113000"/>
                  </a:lnSpc>
                  <a:defRPr sz="1400"/>
                </a:pPr>
                <a:endParaRPr/>
              </a:p>
            </p:txBody>
          </p:sp>
        </p:grpSp>
        <p:grpSp>
          <p:nvGrpSpPr>
            <p:cNvPr id="23" name="Group 22">
              <a:extLst>
                <a:ext uri="{FF2B5EF4-FFF2-40B4-BE49-F238E27FC236}">
                  <a16:creationId xmlns:a16="http://schemas.microsoft.com/office/drawing/2014/main" id="{8AB7A80F-F8F0-4197-938F-9C1D5197D000}"/>
                </a:ext>
              </a:extLst>
            </p:cNvPr>
            <p:cNvGrpSpPr/>
            <p:nvPr/>
          </p:nvGrpSpPr>
          <p:grpSpPr>
            <a:xfrm>
              <a:off x="6515144" y="851270"/>
              <a:ext cx="3748740" cy="914400"/>
              <a:chOff x="6633410" y="848202"/>
              <a:chExt cx="3748740" cy="914400"/>
            </a:xfrm>
          </p:grpSpPr>
          <p:sp>
            <p:nvSpPr>
              <p:cNvPr id="21" name="Rectangle">
                <a:extLst>
                  <a:ext uri="{FF2B5EF4-FFF2-40B4-BE49-F238E27FC236}">
                    <a16:creationId xmlns:a16="http://schemas.microsoft.com/office/drawing/2014/main" id="{AFB7C201-004A-4A56-8DA3-4551B6CA16F4}"/>
                  </a:ext>
                </a:extLst>
              </p:cNvPr>
              <p:cNvSpPr/>
              <p:nvPr/>
            </p:nvSpPr>
            <p:spPr>
              <a:xfrm>
                <a:off x="6633410" y="860234"/>
                <a:ext cx="3625449" cy="826148"/>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pPr>
                <a:endParaRPr lang="fr-FR" sz="1400" b="1" dirty="0" err="1">
                  <a:solidFill>
                    <a:schemeClr val="bg1"/>
                  </a:solidFill>
                </a:endParaRPr>
              </a:p>
            </p:txBody>
          </p:sp>
          <p:sp>
            <p:nvSpPr>
              <p:cNvPr id="15" name="TextBox 14">
                <a:extLst>
                  <a:ext uri="{FF2B5EF4-FFF2-40B4-BE49-F238E27FC236}">
                    <a16:creationId xmlns:a16="http://schemas.microsoft.com/office/drawing/2014/main" id="{F1EC2A4A-05A6-40BC-8DC5-7F6882F2765C}"/>
                  </a:ext>
                </a:extLst>
              </p:cNvPr>
              <p:cNvSpPr txBox="1"/>
              <p:nvPr/>
            </p:nvSpPr>
            <p:spPr>
              <a:xfrm>
                <a:off x="6691949" y="848202"/>
                <a:ext cx="1720516" cy="914400"/>
              </a:xfrm>
              <a:prstGeom prst="rect">
                <a:avLst/>
              </a:prstGeom>
              <a:noFill/>
            </p:spPr>
            <p:txBody>
              <a:bodyPr wrap="none" rtlCol="0">
                <a:noAutofit/>
              </a:bodyPr>
              <a:lstStyle/>
              <a:p>
                <a:pPr marL="727075" lvl="1" indent="-269875">
                  <a:lnSpc>
                    <a:spcPct val="112000"/>
                  </a:lnSpc>
                  <a:buBlip>
                    <a:blip r:embed="rId4"/>
                  </a:buBlip>
                </a:pPr>
                <a:endParaRPr lang="fr-FR" b="1" i="1" baseline="-25000" dirty="0"/>
              </a:p>
              <a:p>
                <a:pPr algn="l">
                  <a:lnSpc>
                    <a:spcPct val="112000"/>
                  </a:lnSpc>
                </a:pPr>
                <a:r>
                  <a:rPr lang="en-US" sz="1600" b="1" dirty="0">
                    <a:solidFill>
                      <a:schemeClr val="bg1"/>
                    </a:solidFill>
                  </a:rPr>
                  <a:t>Co</a:t>
                </a:r>
                <a:r>
                  <a:rPr lang="en-US" sz="1600" b="1" baseline="-25000" dirty="0">
                    <a:solidFill>
                      <a:schemeClr val="bg1"/>
                    </a:solidFill>
                  </a:rPr>
                  <a:t>3</a:t>
                </a:r>
                <a:r>
                  <a:rPr lang="en-US" sz="1600" b="1" dirty="0">
                    <a:solidFill>
                      <a:schemeClr val="bg1"/>
                    </a:solidFill>
                  </a:rPr>
                  <a:t>O</a:t>
                </a:r>
                <a:r>
                  <a:rPr lang="en-US" sz="1600" b="1" baseline="-25000" dirty="0">
                    <a:solidFill>
                      <a:schemeClr val="bg1"/>
                    </a:solidFill>
                  </a:rPr>
                  <a:t>4</a:t>
                </a:r>
              </a:p>
            </p:txBody>
          </p:sp>
          <p:sp>
            <p:nvSpPr>
              <p:cNvPr id="8" name="TextBox 7">
                <a:extLst>
                  <a:ext uri="{FF2B5EF4-FFF2-40B4-BE49-F238E27FC236}">
                    <a16:creationId xmlns:a16="http://schemas.microsoft.com/office/drawing/2014/main" id="{D5708601-0459-47F1-B7E5-1D6CD95B97A9}"/>
                  </a:ext>
                </a:extLst>
              </p:cNvPr>
              <p:cNvSpPr txBox="1"/>
              <p:nvPr/>
            </p:nvSpPr>
            <p:spPr>
              <a:xfrm>
                <a:off x="7470088" y="876952"/>
                <a:ext cx="2912062" cy="809430"/>
              </a:xfrm>
              <a:prstGeom prst="rect">
                <a:avLst/>
              </a:prstGeom>
              <a:noFill/>
            </p:spPr>
            <p:txBody>
              <a:bodyPr wrap="square" rtlCol="0">
                <a:noAutofit/>
              </a:bodyPr>
              <a:lstStyle/>
              <a:p>
                <a:pPr>
                  <a:lnSpc>
                    <a:spcPct val="112000"/>
                  </a:lnSpc>
                </a:pPr>
                <a:r>
                  <a:rPr lang="fr-FR" sz="1400" b="1" dirty="0">
                    <a:solidFill>
                      <a:schemeClr val="bg1"/>
                    </a:solidFill>
                  </a:rPr>
                  <a:t>Cheap and </a:t>
                </a:r>
                <a:r>
                  <a:rPr lang="fr-FR" sz="1400" b="1" dirty="0" err="1" smtClean="0">
                    <a:solidFill>
                      <a:schemeClr val="bg1"/>
                    </a:solidFill>
                  </a:rPr>
                  <a:t>abundant</a:t>
                </a:r>
                <a:endParaRPr lang="fr-FR" sz="1400" b="1" dirty="0">
                  <a:solidFill>
                    <a:schemeClr val="bg1"/>
                  </a:solidFill>
                </a:endParaRPr>
              </a:p>
              <a:p>
                <a:pPr>
                  <a:lnSpc>
                    <a:spcPct val="112000"/>
                  </a:lnSpc>
                </a:pPr>
                <a:r>
                  <a:rPr lang="en-US" sz="1400" b="1" dirty="0">
                    <a:solidFill>
                      <a:schemeClr val="bg1"/>
                    </a:solidFill>
                  </a:rPr>
                  <a:t>Water-splitting, Batteries, Photovoltaics, CO-oxidation, …</a:t>
                </a:r>
                <a:endParaRPr lang="fr-FR" sz="1400" b="1" dirty="0">
                  <a:solidFill>
                    <a:schemeClr val="bg1"/>
                  </a:solidFill>
                </a:endParaRPr>
              </a:p>
            </p:txBody>
          </p:sp>
        </p:grpSp>
      </p:grpSp>
    </p:spTree>
    <p:extLst>
      <p:ext uri="{BB962C8B-B14F-4D97-AF65-F5344CB8AC3E}">
        <p14:creationId xmlns:p14="http://schemas.microsoft.com/office/powerpoint/2010/main" val="35886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018A-90D6-1646-A4E8-762E69F8E39A}"/>
              </a:ext>
            </a:extLst>
          </p:cNvPr>
          <p:cNvSpPr>
            <a:spLocks noGrp="1"/>
          </p:cNvSpPr>
          <p:nvPr>
            <p:ph type="title"/>
          </p:nvPr>
        </p:nvSpPr>
        <p:spPr>
          <a:xfrm>
            <a:off x="935141" y="1828757"/>
            <a:ext cx="10956924" cy="758222"/>
          </a:xfrm>
        </p:spPr>
        <p:txBody>
          <a:bodyPr/>
          <a:lstStyle/>
          <a:p>
            <a:r>
              <a:rPr lang="en-US" sz="2000" dirty="0"/>
              <a:t>Non-equilibrium Plasmon and Paramagnon Dynamics </a:t>
            </a:r>
            <a:br>
              <a:rPr lang="en-US" sz="2000" dirty="0"/>
            </a:br>
            <a:r>
              <a:rPr lang="en-US" sz="2000" dirty="0"/>
              <a:t>in Electron-doped High-T</a:t>
            </a:r>
            <a:r>
              <a:rPr lang="en-US" sz="2000" baseline="-25000" dirty="0"/>
              <a:t>c</a:t>
            </a:r>
            <a:r>
              <a:rPr lang="en-US" sz="2000" dirty="0"/>
              <a:t> </a:t>
            </a:r>
            <a:r>
              <a:rPr lang="en-US" sz="2000" dirty="0" err="1"/>
              <a:t>Cuprate</a:t>
            </a:r>
            <a:endParaRPr lang="en-US" sz="2000" dirty="0"/>
          </a:p>
        </p:txBody>
      </p:sp>
      <p:sp>
        <p:nvSpPr>
          <p:cNvPr id="12" name="TextBox 11">
            <a:extLst>
              <a:ext uri="{FF2B5EF4-FFF2-40B4-BE49-F238E27FC236}">
                <a16:creationId xmlns:a16="http://schemas.microsoft.com/office/drawing/2014/main" id="{41569793-1FAC-C142-8DB9-A84F4F565796}"/>
              </a:ext>
            </a:extLst>
          </p:cNvPr>
          <p:cNvSpPr txBox="1"/>
          <p:nvPr/>
        </p:nvSpPr>
        <p:spPr>
          <a:xfrm>
            <a:off x="8753790" y="1393129"/>
            <a:ext cx="2183885" cy="246431"/>
          </a:xfrm>
          <a:prstGeom prst="rect">
            <a:avLst/>
          </a:prstGeom>
          <a:noFill/>
        </p:spPr>
        <p:txBody>
          <a:bodyPr wrap="none" rtlCol="0">
            <a:noAutofit/>
          </a:bodyPr>
          <a:lstStyle/>
          <a:p>
            <a:pPr>
              <a:lnSpc>
                <a:spcPct val="112000"/>
              </a:lnSpc>
            </a:pPr>
            <a:r>
              <a:rPr lang="en-US" sz="1400" b="1" dirty="0"/>
              <a:t>h-RIXS, SCS instrument</a:t>
            </a:r>
          </a:p>
        </p:txBody>
      </p:sp>
      <p:pic>
        <p:nvPicPr>
          <p:cNvPr id="1029" name="Picture 5">
            <a:extLst>
              <a:ext uri="{FF2B5EF4-FFF2-40B4-BE49-F238E27FC236}">
                <a16:creationId xmlns:a16="http://schemas.microsoft.com/office/drawing/2014/main" id="{A4F3B6B3-1D49-3533-D488-816BB326E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231" y="2790889"/>
            <a:ext cx="3755081" cy="28997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A0AC9F2-81F1-195D-C188-BE32D08603A9}"/>
              </a:ext>
            </a:extLst>
          </p:cNvPr>
          <p:cNvSpPr txBox="1"/>
          <p:nvPr/>
        </p:nvSpPr>
        <p:spPr>
          <a:xfrm>
            <a:off x="619170" y="4467604"/>
            <a:ext cx="3958546" cy="1574104"/>
          </a:xfrm>
          <a:prstGeom prst="rect">
            <a:avLst/>
          </a:prstGeom>
          <a:noFill/>
        </p:spPr>
        <p:txBody>
          <a:bodyPr wrap="square" rtlCol="0">
            <a:noAutofit/>
          </a:bodyPr>
          <a:lstStyle/>
          <a:p>
            <a:pPr>
              <a:lnSpc>
                <a:spcPct val="112000"/>
              </a:lnSpc>
            </a:pPr>
            <a:r>
              <a:rPr lang="en-US" sz="1400" b="1" dirty="0"/>
              <a:t>Track their evolution upon photoexcitation:</a:t>
            </a:r>
            <a:endParaRPr lang="en-US" sz="1400" dirty="0"/>
          </a:p>
          <a:p>
            <a:pPr marL="357188" lvl="0" indent="-357188" defTabSz="914400">
              <a:lnSpc>
                <a:spcPct val="114000"/>
              </a:lnSpc>
              <a:spcBef>
                <a:spcPts val="200"/>
              </a:spcBef>
              <a:buClr>
                <a:srgbClr val="F39200"/>
              </a:buClr>
              <a:buBlip>
                <a:blip r:embed="rId4"/>
              </a:buBlip>
            </a:pPr>
            <a:r>
              <a:rPr lang="en-GB" sz="1400" dirty="0">
                <a:solidFill>
                  <a:srgbClr val="000000"/>
                </a:solidFill>
              </a:rPr>
              <a:t>Status of operation</a:t>
            </a:r>
          </a:p>
          <a:p>
            <a:pPr marL="357188" lvl="0" indent="-357188" defTabSz="914400">
              <a:lnSpc>
                <a:spcPct val="114000"/>
              </a:lnSpc>
              <a:spcBef>
                <a:spcPts val="200"/>
              </a:spcBef>
              <a:buClr>
                <a:srgbClr val="F39200"/>
              </a:buClr>
              <a:buBlip>
                <a:blip r:embed="rId4"/>
              </a:buBlip>
            </a:pPr>
            <a:r>
              <a:rPr lang="en-US" sz="1400" dirty="0"/>
              <a:t>New insight into the mechanism of High-Tc superconductivity</a:t>
            </a:r>
          </a:p>
          <a:p>
            <a:pPr marL="357188" lvl="0" indent="-357188" defTabSz="914400">
              <a:lnSpc>
                <a:spcPct val="114000"/>
              </a:lnSpc>
              <a:spcBef>
                <a:spcPts val="200"/>
              </a:spcBef>
              <a:buClr>
                <a:srgbClr val="F39200"/>
              </a:buClr>
              <a:buBlip>
                <a:blip r:embed="rId4"/>
              </a:buBlip>
            </a:pPr>
            <a:r>
              <a:rPr lang="en-US" sz="1400" dirty="0"/>
              <a:t>Photo-engineering on quantum materials</a:t>
            </a:r>
          </a:p>
          <a:p>
            <a:pPr marL="357188" lvl="0" indent="-357188" defTabSz="914400">
              <a:lnSpc>
                <a:spcPct val="114000"/>
              </a:lnSpc>
              <a:spcBef>
                <a:spcPts val="200"/>
              </a:spcBef>
              <a:buClr>
                <a:srgbClr val="F39200"/>
              </a:buClr>
              <a:buBlip>
                <a:blip r:embed="rId4"/>
              </a:buBlip>
            </a:pPr>
            <a:r>
              <a:rPr lang="en-US" sz="1400" dirty="0" err="1"/>
              <a:t>hRIXS</a:t>
            </a:r>
            <a:r>
              <a:rPr lang="en-US" sz="1400" dirty="0"/>
              <a:t> is the only tr-RIXS instrument with sufficient resolution for this investigation</a:t>
            </a:r>
          </a:p>
          <a:p>
            <a:pPr>
              <a:lnSpc>
                <a:spcPct val="112000"/>
              </a:lnSpc>
            </a:pPr>
            <a:endParaRPr lang="en-US" sz="1400" dirty="0"/>
          </a:p>
        </p:txBody>
      </p:sp>
      <p:sp>
        <p:nvSpPr>
          <p:cNvPr id="16" name="TextBox 15">
            <a:extLst>
              <a:ext uri="{FF2B5EF4-FFF2-40B4-BE49-F238E27FC236}">
                <a16:creationId xmlns:a16="http://schemas.microsoft.com/office/drawing/2014/main" id="{D78C0AE3-9702-D8F0-DC76-64CA0E452AD1}"/>
              </a:ext>
            </a:extLst>
          </p:cNvPr>
          <p:cNvSpPr txBox="1"/>
          <p:nvPr/>
        </p:nvSpPr>
        <p:spPr>
          <a:xfrm>
            <a:off x="5618689" y="2425361"/>
            <a:ext cx="1465244" cy="323978"/>
          </a:xfrm>
          <a:prstGeom prst="rect">
            <a:avLst/>
          </a:prstGeom>
          <a:noFill/>
        </p:spPr>
        <p:txBody>
          <a:bodyPr wrap="none" rtlCol="0">
            <a:noAutofit/>
          </a:bodyPr>
          <a:lstStyle/>
          <a:p>
            <a:pPr>
              <a:lnSpc>
                <a:spcPct val="112000"/>
              </a:lnSpc>
            </a:pPr>
            <a:r>
              <a:rPr lang="en-US" sz="1400" dirty="0"/>
              <a:t>Static RIXS</a:t>
            </a:r>
          </a:p>
        </p:txBody>
      </p:sp>
      <p:sp>
        <p:nvSpPr>
          <p:cNvPr id="3" name="TextBox 2">
            <a:extLst>
              <a:ext uri="{FF2B5EF4-FFF2-40B4-BE49-F238E27FC236}">
                <a16:creationId xmlns:a16="http://schemas.microsoft.com/office/drawing/2014/main" id="{2AC1B84E-15B8-3C16-5207-459F1717EBA4}"/>
              </a:ext>
            </a:extLst>
          </p:cNvPr>
          <p:cNvSpPr txBox="1"/>
          <p:nvPr/>
        </p:nvSpPr>
        <p:spPr>
          <a:xfrm>
            <a:off x="6214010" y="6166713"/>
            <a:ext cx="5368292" cy="282164"/>
          </a:xfrm>
          <a:prstGeom prst="rect">
            <a:avLst/>
          </a:prstGeom>
          <a:noFill/>
        </p:spPr>
        <p:txBody>
          <a:bodyPr wrap="none" rtlCol="0">
            <a:noAutofit/>
          </a:bodyPr>
          <a:lstStyle/>
          <a:p>
            <a:pPr>
              <a:lnSpc>
                <a:spcPct val="112000"/>
              </a:lnSpc>
            </a:pPr>
            <a:r>
              <a:rPr lang="en-US" sz="1400" dirty="0"/>
              <a:t>q-dependent collective dynamics with unexpectedly fast timescale.</a:t>
            </a:r>
          </a:p>
        </p:txBody>
      </p:sp>
      <p:pic>
        <p:nvPicPr>
          <p:cNvPr id="6" name="Picture 5">
            <a:extLst>
              <a:ext uri="{FF2B5EF4-FFF2-40B4-BE49-F238E27FC236}">
                <a16:creationId xmlns:a16="http://schemas.microsoft.com/office/drawing/2014/main" id="{291C4604-396E-9CFF-D056-A9DC700574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76042" y="1867626"/>
            <a:ext cx="3303156" cy="4197380"/>
          </a:xfrm>
          <a:prstGeom prst="rect">
            <a:avLst/>
          </a:prstGeom>
        </p:spPr>
      </p:pic>
      <p:sp>
        <p:nvSpPr>
          <p:cNvPr id="4" name="TextBox 3">
            <a:extLst>
              <a:ext uri="{FF2B5EF4-FFF2-40B4-BE49-F238E27FC236}">
                <a16:creationId xmlns:a16="http://schemas.microsoft.com/office/drawing/2014/main" id="{642EDF77-C1E7-539D-5C71-7AD348B6A3A3}"/>
              </a:ext>
            </a:extLst>
          </p:cNvPr>
          <p:cNvSpPr txBox="1"/>
          <p:nvPr/>
        </p:nvSpPr>
        <p:spPr>
          <a:xfrm>
            <a:off x="7871140" y="633326"/>
            <a:ext cx="2183885" cy="367477"/>
          </a:xfrm>
          <a:prstGeom prst="rect">
            <a:avLst/>
          </a:prstGeom>
          <a:noFill/>
        </p:spPr>
        <p:txBody>
          <a:bodyPr wrap="square" rtlCol="0">
            <a:noAutofit/>
          </a:bodyPr>
          <a:lstStyle/>
          <a:p>
            <a:pPr>
              <a:lnSpc>
                <a:spcPct val="112000"/>
              </a:lnSpc>
            </a:pPr>
            <a:r>
              <a:rPr lang="en-US" b="1" dirty="0"/>
              <a:t>PI Wei-Sheng Lee</a:t>
            </a:r>
          </a:p>
        </p:txBody>
      </p:sp>
      <p:pic>
        <p:nvPicPr>
          <p:cNvPr id="5" name="Picture 2">
            <a:extLst>
              <a:ext uri="{FF2B5EF4-FFF2-40B4-BE49-F238E27FC236}">
                <a16:creationId xmlns:a16="http://schemas.microsoft.com/office/drawing/2014/main" id="{5E6C0E88-AAA2-D065-8EF3-EA3AF0359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3380" y="622123"/>
            <a:ext cx="1275818" cy="4119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4F34511-E9C7-F46B-257A-1BAE66C787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6265" y="2997913"/>
            <a:ext cx="2503183" cy="1175275"/>
          </a:xfrm>
          <a:prstGeom prst="rect">
            <a:avLst/>
          </a:prstGeom>
        </p:spPr>
      </p:pic>
      <p:sp>
        <p:nvSpPr>
          <p:cNvPr id="10" name="Content Placeholder 2">
            <a:extLst>
              <a:ext uri="{FF2B5EF4-FFF2-40B4-BE49-F238E27FC236}">
                <a16:creationId xmlns:a16="http://schemas.microsoft.com/office/drawing/2014/main" id="{CF476460-A92A-0138-AAAC-2DC00B0D076F}"/>
              </a:ext>
            </a:extLst>
          </p:cNvPr>
          <p:cNvSpPr txBox="1">
            <a:spLocks/>
          </p:cNvSpPr>
          <p:nvPr/>
        </p:nvSpPr>
        <p:spPr>
          <a:xfrm>
            <a:off x="498410" y="1030874"/>
            <a:ext cx="5902393" cy="812780"/>
          </a:xfrm>
          <a:prstGeom prst="rect">
            <a:avLst/>
          </a:prstGeom>
        </p:spPr>
        <p:txBody>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8"/>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solidFill>
                  <a:schemeClr val="accent6">
                    <a:lumMod val="25000"/>
                  </a:schemeClr>
                </a:solidFill>
              </a:rPr>
              <a:t>New materials for sustainable energy solutions and improved energy efficiency</a:t>
            </a:r>
          </a:p>
        </p:txBody>
      </p:sp>
      <p:sp>
        <p:nvSpPr>
          <p:cNvPr id="11" name="Title 1">
            <a:extLst>
              <a:ext uri="{FF2B5EF4-FFF2-40B4-BE49-F238E27FC236}">
                <a16:creationId xmlns:a16="http://schemas.microsoft.com/office/drawing/2014/main" id="{62ED59CD-5FD9-0A17-292B-6C81E14BAF6F}"/>
              </a:ext>
            </a:extLst>
          </p:cNvPr>
          <p:cNvSpPr txBox="1">
            <a:spLocks/>
          </p:cNvSpPr>
          <p:nvPr/>
        </p:nvSpPr>
        <p:spPr>
          <a:xfrm>
            <a:off x="589761" y="854142"/>
            <a:ext cx="5902393" cy="414069"/>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a:lstStyle>
          <a:p>
            <a:pPr marL="0" lvl="1" defTabSz="914400"/>
            <a:r>
              <a:rPr lang="en-US" sz="2400" b="1" kern="0" dirty="0">
                <a:solidFill>
                  <a:srgbClr val="C00000"/>
                </a:solidFill>
              </a:rPr>
              <a:t>ENERGY </a:t>
            </a:r>
            <a:r>
              <a:rPr lang="en-US" sz="2400" b="1" kern="0" dirty="0">
                <a:solidFill>
                  <a:srgbClr val="00B050"/>
                </a:solidFill>
              </a:rPr>
              <a:t>(SCS)</a:t>
            </a:r>
            <a:r>
              <a:rPr lang="en-US" sz="2000" kern="0" dirty="0">
                <a:solidFill>
                  <a:srgbClr val="00B050"/>
                </a:solidFill>
              </a:rPr>
              <a:t/>
            </a:r>
            <a:br>
              <a:rPr lang="en-US" sz="2000" kern="0" dirty="0">
                <a:solidFill>
                  <a:srgbClr val="00B050"/>
                </a:solidFill>
              </a:rPr>
            </a:br>
            <a:endParaRPr lang="fr-FR" kern="0" dirty="0">
              <a:solidFill>
                <a:srgbClr val="00B050"/>
              </a:solidFill>
            </a:endParaRPr>
          </a:p>
        </p:txBody>
      </p:sp>
      <p:sp>
        <p:nvSpPr>
          <p:cNvPr id="14" name="Title 1">
            <a:extLst>
              <a:ext uri="{FF2B5EF4-FFF2-40B4-BE49-F238E27FC236}">
                <a16:creationId xmlns:a16="http://schemas.microsoft.com/office/drawing/2014/main" id="{8D79D143-159A-7ABC-3478-658B38568A6F}"/>
              </a:ext>
            </a:extLst>
          </p:cNvPr>
          <p:cNvSpPr txBox="1">
            <a:spLocks/>
          </p:cNvSpPr>
          <p:nvPr/>
        </p:nvSpPr>
        <p:spPr>
          <a:xfrm rot="20560193">
            <a:off x="2606350" y="2588411"/>
            <a:ext cx="7384220" cy="1168524"/>
          </a:xfrm>
          <a:prstGeom prst="rect">
            <a:avLst/>
          </a:prstGeom>
          <a:solidFill>
            <a:schemeClr val="bg1"/>
          </a:solidFill>
          <a:ln w="3175">
            <a:solidFill>
              <a:schemeClr val="tx1">
                <a:alpha val="76000"/>
              </a:schemeClr>
            </a:solidFill>
          </a:ln>
        </p:spPr>
        <p:txBody>
          <a:bodyPr vert="horz" lIns="0" tIns="0" rIns="0" bIns="0" rtlCol="0" anchor="ctr" anchorCtr="0">
            <a:noAutofit/>
          </a:bodyPr>
          <a:lst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a:lstStyle>
          <a:p>
            <a:r>
              <a:rPr lang="en-US" sz="2800" dirty="0">
                <a:solidFill>
                  <a:srgbClr val="00B050"/>
                </a:solidFill>
                <a:effectLst/>
                <a:latin typeface="Calibri" panose="020F0502020204030204" pitchFamily="34" charset="0"/>
                <a:ea typeface="Times New Roman" panose="02020603050405020304" pitchFamily="18" charset="0"/>
              </a:rPr>
              <a:t> </a:t>
            </a:r>
          </a:p>
          <a:p>
            <a:r>
              <a:rPr lang="en-US" sz="2000" dirty="0">
                <a:solidFill>
                  <a:srgbClr val="00B050"/>
                </a:solidFill>
                <a:effectLst/>
                <a:latin typeface="Calibri" panose="020F0502020204030204" pitchFamily="34" charset="0"/>
                <a:ea typeface="Times New Roman" panose="02020603050405020304" pitchFamily="18" charset="0"/>
              </a:rPr>
              <a:t>  Users –</a:t>
            </a:r>
            <a:r>
              <a:rPr lang="en-US" sz="2000" dirty="0">
                <a:solidFill>
                  <a:srgbClr val="C00000"/>
                </a:solidFill>
                <a:effectLst/>
                <a:latin typeface="Calibri" panose="020F0502020204030204" pitchFamily="34" charset="0"/>
                <a:ea typeface="Times New Roman" panose="02020603050405020304" pitchFamily="18" charset="0"/>
              </a:rPr>
              <a:t> historical result: High resolution, high repetition rate, </a:t>
            </a:r>
            <a:br>
              <a:rPr lang="en-US" sz="2000" dirty="0">
                <a:solidFill>
                  <a:srgbClr val="C00000"/>
                </a:solidFill>
                <a:effectLst/>
                <a:latin typeface="Calibri" panose="020F0502020204030204" pitchFamily="34" charset="0"/>
                <a:ea typeface="Times New Roman" panose="02020603050405020304" pitchFamily="18" charset="0"/>
              </a:rPr>
            </a:br>
            <a:r>
              <a:rPr lang="en-US" sz="2000" dirty="0">
                <a:solidFill>
                  <a:srgbClr val="C00000"/>
                </a:solidFill>
                <a:effectLst/>
                <a:latin typeface="Calibri" panose="020F0502020204030204" pitchFamily="34" charset="0"/>
                <a:ea typeface="Times New Roman" panose="02020603050405020304" pitchFamily="18" charset="0"/>
              </a:rPr>
              <a:t>  high-quality pump–probe RIXS is now demonstrated to be possible!</a:t>
            </a:r>
          </a:p>
          <a:p>
            <a:r>
              <a:rPr lang="en-US" sz="2000" dirty="0">
                <a:latin typeface="Calibri" panose="020F0502020204030204" pitchFamily="34" charset="0"/>
                <a:ea typeface="Times New Roman" panose="02020603050405020304" pitchFamily="18" charset="0"/>
              </a:rPr>
              <a:t>  </a:t>
            </a:r>
            <a:r>
              <a:rPr lang="en-US" sz="2000" i="1" dirty="0">
                <a:latin typeface="Calibri" panose="020F0502020204030204" pitchFamily="34" charset="0"/>
                <a:ea typeface="Times New Roman" panose="02020603050405020304" pitchFamily="18" charset="0"/>
              </a:rPr>
              <a:t>G. </a:t>
            </a:r>
            <a:r>
              <a:rPr lang="en-US" sz="2000" i="1" dirty="0" err="1">
                <a:latin typeface="Calibri" panose="020F0502020204030204" pitchFamily="34" charset="0"/>
                <a:ea typeface="Times New Roman" panose="02020603050405020304" pitchFamily="18" charset="0"/>
              </a:rPr>
              <a:t>Ghiringhelli</a:t>
            </a:r>
            <a:r>
              <a:rPr lang="en-US" sz="2000" i="1" dirty="0">
                <a:latin typeface="Calibri" panose="020F0502020204030204" pitchFamily="34" charset="0"/>
                <a:ea typeface="Times New Roman" panose="02020603050405020304" pitchFamily="18" charset="0"/>
              </a:rPr>
              <a:t> </a:t>
            </a:r>
            <a:r>
              <a:rPr lang="en-US" sz="2000" dirty="0">
                <a:latin typeface="Calibri" panose="020F0502020204030204" pitchFamily="34" charset="0"/>
                <a:ea typeface="Times New Roman" panose="02020603050405020304" pitchFamily="18" charset="0"/>
              </a:rPr>
              <a:t>(Italy)</a:t>
            </a:r>
            <a:endParaRPr lang="en-US" sz="2000" dirty="0">
              <a:effectLst/>
              <a:latin typeface="Calibri" panose="020F0502020204030204" pitchFamily="34" charset="0"/>
              <a:ea typeface="Times New Roman" panose="02020603050405020304" pitchFamily="18" charset="0"/>
            </a:endParaRPr>
          </a:p>
          <a:p>
            <a:endParaRPr lang="en-US" sz="2800" dirty="0">
              <a:solidFill>
                <a:srgbClr val="C00000"/>
              </a:solidFill>
            </a:endParaRPr>
          </a:p>
        </p:txBody>
      </p:sp>
    </p:spTree>
    <p:extLst>
      <p:ext uri="{BB962C8B-B14F-4D97-AF65-F5344CB8AC3E}">
        <p14:creationId xmlns:p14="http://schemas.microsoft.com/office/powerpoint/2010/main" val="310673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8849" y="783538"/>
            <a:ext cx="10956924" cy="780540"/>
          </a:xfrm>
        </p:spPr>
        <p:txBody>
          <a:bodyPr/>
          <a:lstStyle/>
          <a:p>
            <a:r>
              <a:rPr lang="en-US" dirty="0"/>
              <a:t>Photo-induced polaron localization </a:t>
            </a:r>
            <a:br>
              <a:rPr lang="en-US" dirty="0"/>
            </a:br>
            <a:r>
              <a:rPr lang="en-US" dirty="0"/>
              <a:t>in BiVO</a:t>
            </a:r>
            <a:r>
              <a:rPr lang="en-US" baseline="-25000" dirty="0"/>
              <a:t>4</a:t>
            </a:r>
            <a:r>
              <a:rPr lang="en-US" dirty="0"/>
              <a:t> for photosynthesis</a:t>
            </a:r>
            <a:r>
              <a:rPr lang="en-US" sz="1800" dirty="0">
                <a:solidFill>
                  <a:srgbClr val="00B050"/>
                </a:solidFill>
              </a:rPr>
              <a:t/>
            </a:r>
            <a:br>
              <a:rPr lang="en-US" sz="1800" dirty="0">
                <a:solidFill>
                  <a:srgbClr val="00B050"/>
                </a:solidFill>
              </a:rPr>
            </a:br>
            <a:endParaRPr lang="en-GB" sz="1800" dirty="0">
              <a:solidFill>
                <a:srgbClr val="00B050"/>
              </a:solidFill>
            </a:endParaRPr>
          </a:p>
        </p:txBody>
      </p:sp>
      <p:grpSp>
        <p:nvGrpSpPr>
          <p:cNvPr id="43" name="Group 42">
            <a:extLst>
              <a:ext uri="{FF2B5EF4-FFF2-40B4-BE49-F238E27FC236}">
                <a16:creationId xmlns:a16="http://schemas.microsoft.com/office/drawing/2014/main" id="{19388B7A-222D-8035-6043-2F7EB88878DC}"/>
              </a:ext>
            </a:extLst>
          </p:cNvPr>
          <p:cNvGrpSpPr/>
          <p:nvPr/>
        </p:nvGrpSpPr>
        <p:grpSpPr>
          <a:xfrm>
            <a:off x="5460122" y="1516314"/>
            <a:ext cx="5740514" cy="4295530"/>
            <a:chOff x="486888" y="2719319"/>
            <a:chExt cx="5307263" cy="3513360"/>
          </a:xfrm>
        </p:grpSpPr>
        <p:grpSp>
          <p:nvGrpSpPr>
            <p:cNvPr id="7" name="Group 6">
              <a:extLst>
                <a:ext uri="{FF2B5EF4-FFF2-40B4-BE49-F238E27FC236}">
                  <a16:creationId xmlns:a16="http://schemas.microsoft.com/office/drawing/2014/main" id="{B8B360B1-3EBC-5BAC-5E45-81C3F9223798}"/>
                </a:ext>
              </a:extLst>
            </p:cNvPr>
            <p:cNvGrpSpPr/>
            <p:nvPr/>
          </p:nvGrpSpPr>
          <p:grpSpPr>
            <a:xfrm>
              <a:off x="486888" y="2719319"/>
              <a:ext cx="5307263" cy="3194121"/>
              <a:chOff x="636908" y="1431447"/>
              <a:chExt cx="5191283" cy="3124320"/>
            </a:xfrm>
          </p:grpSpPr>
          <p:pic>
            <p:nvPicPr>
              <p:cNvPr id="12" name="Picture 11">
                <a:extLst>
                  <a:ext uri="{FF2B5EF4-FFF2-40B4-BE49-F238E27FC236}">
                    <a16:creationId xmlns:a16="http://schemas.microsoft.com/office/drawing/2014/main" id="{F280113A-E8EB-1321-C850-0AF3B3B5BBAA}"/>
                  </a:ext>
                </a:extLst>
              </p:cNvPr>
              <p:cNvPicPr>
                <a:picLocks noChangeAspect="1"/>
              </p:cNvPicPr>
              <p:nvPr/>
            </p:nvPicPr>
            <p:blipFill rotWithShape="1">
              <a:blip r:embed="rId3">
                <a:extLst>
                  <a:ext uri="{28A0092B-C50C-407E-A947-70E740481C1C}">
                    <a14:useLocalDpi xmlns:a14="http://schemas.microsoft.com/office/drawing/2010/main" val="0"/>
                  </a:ext>
                </a:extLst>
              </a:blip>
              <a:srcRect l="2809" t="13894"/>
              <a:stretch/>
            </p:blipFill>
            <p:spPr>
              <a:xfrm>
                <a:off x="636908" y="1431447"/>
                <a:ext cx="5191283" cy="3124320"/>
              </a:xfrm>
              <a:prstGeom prst="rect">
                <a:avLst/>
              </a:prstGeom>
            </p:spPr>
          </p:pic>
          <p:sp>
            <p:nvSpPr>
              <p:cNvPr id="11" name="Rectangle 10">
                <a:extLst>
                  <a:ext uri="{FF2B5EF4-FFF2-40B4-BE49-F238E27FC236}">
                    <a16:creationId xmlns:a16="http://schemas.microsoft.com/office/drawing/2014/main" id="{E187F043-2644-C745-D2FB-00A331018CA6}"/>
                  </a:ext>
                </a:extLst>
              </p:cNvPr>
              <p:cNvSpPr/>
              <p:nvPr/>
            </p:nvSpPr>
            <p:spPr>
              <a:xfrm>
                <a:off x="4923692" y="1901491"/>
                <a:ext cx="54107" cy="8400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grpSp>
        <p:sp>
          <p:nvSpPr>
            <p:cNvPr id="14" name="Rectangle 13">
              <a:extLst>
                <a:ext uri="{FF2B5EF4-FFF2-40B4-BE49-F238E27FC236}">
                  <a16:creationId xmlns:a16="http://schemas.microsoft.com/office/drawing/2014/main" id="{DE44EC7C-4074-23CA-1DCD-97427C5F2C58}"/>
                </a:ext>
              </a:extLst>
            </p:cNvPr>
            <p:cNvSpPr/>
            <p:nvPr/>
          </p:nvSpPr>
          <p:spPr>
            <a:xfrm>
              <a:off x="2108497" y="5955680"/>
              <a:ext cx="3487691" cy="276999"/>
            </a:xfrm>
            <a:prstGeom prst="rect">
              <a:avLst/>
            </a:prstGeom>
          </p:spPr>
          <p:txBody>
            <a:bodyPr wrap="square">
              <a:spAutoFit/>
            </a:bodyPr>
            <a:lstStyle/>
            <a:p>
              <a:pPr algn="r"/>
              <a:r>
                <a:rPr lang="en-US" sz="1200" dirty="0"/>
                <a:t>Energy Environ. Sci., 2015, 8, 2851</a:t>
              </a:r>
            </a:p>
          </p:txBody>
        </p:sp>
      </p:grpSp>
      <p:pic>
        <p:nvPicPr>
          <p:cNvPr id="50" name="Picture 4" descr="Technische Universität München (Technical University of Munich) | Tethys">
            <a:extLst>
              <a:ext uri="{FF2B5EF4-FFF2-40B4-BE49-F238E27FC236}">
                <a16:creationId xmlns:a16="http://schemas.microsoft.com/office/drawing/2014/main" id="{AFC33D61-5F88-CAFA-AA67-AACB6DA1749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62564" y="5891937"/>
            <a:ext cx="571362" cy="5713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9FFB030E-2FE9-0E79-A6E5-4DE8B6215D09}"/>
              </a:ext>
            </a:extLst>
          </p:cNvPr>
          <p:cNvPicPr>
            <a:picLocks noChangeAspect="1"/>
          </p:cNvPicPr>
          <p:nvPr/>
        </p:nvPicPr>
        <p:blipFill>
          <a:blip r:embed="rId5"/>
          <a:stretch>
            <a:fillRect/>
          </a:stretch>
        </p:blipFill>
        <p:spPr>
          <a:xfrm>
            <a:off x="6575710" y="5884620"/>
            <a:ext cx="1042320" cy="544696"/>
          </a:xfrm>
          <a:prstGeom prst="rect">
            <a:avLst/>
          </a:prstGeom>
        </p:spPr>
      </p:pic>
      <p:pic>
        <p:nvPicPr>
          <p:cNvPr id="52" name="Picture 2" descr="Argonne National Laboratory | Institute for Sustainability and Energy at  Northwestern (ISEN)">
            <a:extLst>
              <a:ext uri="{FF2B5EF4-FFF2-40B4-BE49-F238E27FC236}">
                <a16:creationId xmlns:a16="http://schemas.microsoft.com/office/drawing/2014/main" id="{10E18909-A96F-C243-CD0D-8BAC7819A564}"/>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5635" b="24743"/>
          <a:stretch/>
        </p:blipFill>
        <p:spPr bwMode="auto">
          <a:xfrm>
            <a:off x="7697610" y="5918603"/>
            <a:ext cx="1097684" cy="5446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DFG, German Research Foundation">
            <a:extLst>
              <a:ext uri="{FF2B5EF4-FFF2-40B4-BE49-F238E27FC236}">
                <a16:creationId xmlns:a16="http://schemas.microsoft.com/office/drawing/2014/main" id="{8938D415-FCF1-E50C-6465-BDF0BAD4A84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474" b="27935"/>
          <a:stretch/>
        </p:blipFill>
        <p:spPr bwMode="auto">
          <a:xfrm>
            <a:off x="9476305" y="5996061"/>
            <a:ext cx="907997" cy="4139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3FFC791-0815-473A-DB02-EB01B69A26F5}"/>
              </a:ext>
            </a:extLst>
          </p:cNvPr>
          <p:cNvPicPr>
            <a:picLocks noChangeAspect="1"/>
          </p:cNvPicPr>
          <p:nvPr/>
        </p:nvPicPr>
        <p:blipFill rotWithShape="1">
          <a:blip r:embed="rId8"/>
          <a:srcRect l="12429" r="12767" b="25504"/>
          <a:stretch/>
        </p:blipFill>
        <p:spPr>
          <a:xfrm>
            <a:off x="8822751" y="5820702"/>
            <a:ext cx="644837" cy="642186"/>
          </a:xfrm>
          <a:prstGeom prst="rect">
            <a:avLst/>
          </a:prstGeom>
        </p:spPr>
      </p:pic>
      <p:sp>
        <p:nvSpPr>
          <p:cNvPr id="56" name="TextBox 55">
            <a:extLst>
              <a:ext uri="{FF2B5EF4-FFF2-40B4-BE49-F238E27FC236}">
                <a16:creationId xmlns:a16="http://schemas.microsoft.com/office/drawing/2014/main" id="{D1584637-E785-F44C-30A1-BFB0C0267DB3}"/>
              </a:ext>
            </a:extLst>
          </p:cNvPr>
          <p:cNvSpPr txBox="1"/>
          <p:nvPr/>
        </p:nvSpPr>
        <p:spPr>
          <a:xfrm>
            <a:off x="553502" y="4768234"/>
            <a:ext cx="5329481" cy="1185581"/>
          </a:xfrm>
          <a:prstGeom prst="rect">
            <a:avLst/>
          </a:prstGeom>
          <a:noFill/>
        </p:spPr>
        <p:txBody>
          <a:bodyPr wrap="square">
            <a:spAutoFit/>
          </a:bodyPr>
          <a:lstStyle/>
          <a:p>
            <a:r>
              <a:rPr lang="de-DE" sz="1300" b="1" dirty="0"/>
              <a:t>User Team:</a:t>
            </a:r>
          </a:p>
          <a:p>
            <a:pPr marL="357188" lvl="0" indent="-357188" defTabSz="914400">
              <a:lnSpc>
                <a:spcPct val="114000"/>
              </a:lnSpc>
              <a:buClr>
                <a:srgbClr val="F39200"/>
              </a:buClr>
              <a:buBlip>
                <a:blip r:embed="rId9"/>
              </a:buBlip>
            </a:pPr>
            <a:r>
              <a:rPr lang="de-DE" sz="1300" dirty="0"/>
              <a:t>Felix </a:t>
            </a:r>
            <a:r>
              <a:rPr lang="de-DE" sz="1300" dirty="0" err="1"/>
              <a:t>Deschler</a:t>
            </a:r>
            <a:r>
              <a:rPr lang="de-DE" sz="1300" dirty="0"/>
              <a:t>, Markus Heindl, Stanislav Bodnar, </a:t>
            </a:r>
            <a:r>
              <a:rPr lang="de-DE" sz="1300" dirty="0" err="1"/>
              <a:t>Lissa</a:t>
            </a:r>
            <a:r>
              <a:rPr lang="de-DE" sz="1300" dirty="0"/>
              <a:t> </a:t>
            </a:r>
            <a:r>
              <a:rPr lang="de-DE" sz="1300" dirty="0" err="1"/>
              <a:t>Eyre</a:t>
            </a:r>
            <a:r>
              <a:rPr lang="de-DE" sz="1300" dirty="0"/>
              <a:t>, </a:t>
            </a:r>
            <a:r>
              <a:rPr lang="de-DE" sz="1300" dirty="0" err="1"/>
              <a:t>Danyellen</a:t>
            </a:r>
            <a:r>
              <a:rPr lang="de-DE" sz="1300" dirty="0"/>
              <a:t> Galindo </a:t>
            </a:r>
            <a:r>
              <a:rPr lang="de-DE" sz="1300" b="1" dirty="0"/>
              <a:t>(DE</a:t>
            </a:r>
            <a:r>
              <a:rPr lang="de-DE" sz="1300" dirty="0"/>
              <a:t>)</a:t>
            </a:r>
          </a:p>
          <a:p>
            <a:pPr marL="357188" lvl="0" indent="-357188" defTabSz="914400">
              <a:lnSpc>
                <a:spcPct val="114000"/>
              </a:lnSpc>
              <a:buClr>
                <a:srgbClr val="F39200"/>
              </a:buClr>
              <a:buBlip>
                <a:blip r:embed="rId9"/>
              </a:buBlip>
            </a:pPr>
            <a:r>
              <a:rPr lang="de-DE" sz="1300" dirty="0"/>
              <a:t>Ian Sharp, Viktoria Kunzelmann, </a:t>
            </a:r>
            <a:r>
              <a:rPr lang="de-DE" sz="1300" dirty="0" err="1"/>
              <a:t>Guanda</a:t>
            </a:r>
            <a:r>
              <a:rPr lang="de-DE" sz="1300" dirty="0"/>
              <a:t> Zhou, Elise </a:t>
            </a:r>
            <a:r>
              <a:rPr lang="de-DE" sz="1300" dirty="0" err="1"/>
              <a:t>Sirotti</a:t>
            </a:r>
            <a:r>
              <a:rPr lang="de-DE" sz="1300" dirty="0"/>
              <a:t> </a:t>
            </a:r>
            <a:r>
              <a:rPr lang="de-DE" sz="1300" b="1" dirty="0"/>
              <a:t>(DE)</a:t>
            </a:r>
            <a:endParaRPr lang="en-US" sz="1300" b="1" dirty="0"/>
          </a:p>
          <a:p>
            <a:pPr marL="357188" lvl="0" indent="-357188" defTabSz="914400">
              <a:lnSpc>
                <a:spcPct val="114000"/>
              </a:lnSpc>
              <a:buClr>
                <a:srgbClr val="F39200"/>
              </a:buClr>
              <a:buBlip>
                <a:blip r:embed="rId9"/>
              </a:buBlip>
            </a:pPr>
            <a:r>
              <a:rPr lang="de-DE" sz="1300" dirty="0"/>
              <a:t>David Egger, Frederico Delgado, Franziska Hegner </a:t>
            </a:r>
            <a:r>
              <a:rPr lang="de-DE" sz="1300" b="1" dirty="0"/>
              <a:t>(DE)</a:t>
            </a:r>
          </a:p>
        </p:txBody>
      </p:sp>
      <p:sp>
        <p:nvSpPr>
          <p:cNvPr id="4" name="Content Placeholder 2">
            <a:extLst>
              <a:ext uri="{FF2B5EF4-FFF2-40B4-BE49-F238E27FC236}">
                <a16:creationId xmlns:a16="http://schemas.microsoft.com/office/drawing/2014/main" id="{48D8A7DC-5972-DCB9-579E-EB6CAF1FCE94}"/>
              </a:ext>
            </a:extLst>
          </p:cNvPr>
          <p:cNvSpPr txBox="1">
            <a:spLocks/>
          </p:cNvSpPr>
          <p:nvPr/>
        </p:nvSpPr>
        <p:spPr>
          <a:xfrm>
            <a:off x="532277" y="1030874"/>
            <a:ext cx="6401157" cy="812780"/>
          </a:xfrm>
          <a:prstGeom prst="rect">
            <a:avLst/>
          </a:prstGeom>
        </p:spPr>
        <p:txBody>
          <a:bodyPr/>
          <a:lstStyle>
            <a:lvl1pPr marL="357188" indent="-357188" algn="l" defTabSz="914400" rtl="0" eaLnBrk="1" latinLnBrk="0" hangingPunct="1">
              <a:lnSpc>
                <a:spcPct val="114000"/>
              </a:lnSpc>
              <a:spcBef>
                <a:spcPts val="1800"/>
              </a:spcBef>
              <a:buClr>
                <a:schemeClr val="bg2"/>
              </a:buClr>
              <a:buFontTx/>
              <a:buBlip>
                <a:blip r:embed="rId9"/>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10"/>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solidFill>
                  <a:schemeClr val="accent6">
                    <a:lumMod val="25000"/>
                  </a:schemeClr>
                </a:solidFill>
              </a:rPr>
              <a:t>New materials for sustainable O</a:t>
            </a:r>
            <a:r>
              <a:rPr lang="en-US" b="1" i="1" baseline="-25000" dirty="0">
                <a:solidFill>
                  <a:schemeClr val="accent6">
                    <a:lumMod val="25000"/>
                  </a:schemeClr>
                </a:solidFill>
              </a:rPr>
              <a:t>2</a:t>
            </a:r>
            <a:r>
              <a:rPr lang="en-US" b="1" i="1" dirty="0">
                <a:solidFill>
                  <a:schemeClr val="accent6">
                    <a:lumMod val="25000"/>
                  </a:schemeClr>
                </a:solidFill>
              </a:rPr>
              <a:t> and H</a:t>
            </a:r>
            <a:r>
              <a:rPr lang="en-US" b="1" i="1" baseline="-25000" dirty="0">
                <a:solidFill>
                  <a:schemeClr val="accent6">
                    <a:lumMod val="25000"/>
                  </a:schemeClr>
                </a:solidFill>
              </a:rPr>
              <a:t>2</a:t>
            </a:r>
            <a:r>
              <a:rPr lang="en-US" b="1" i="1" dirty="0">
                <a:solidFill>
                  <a:schemeClr val="accent6">
                    <a:lumMod val="25000"/>
                  </a:schemeClr>
                </a:solidFill>
              </a:rPr>
              <a:t> production</a:t>
            </a:r>
          </a:p>
        </p:txBody>
      </p:sp>
      <p:sp>
        <p:nvSpPr>
          <p:cNvPr id="5" name="Title 1">
            <a:extLst>
              <a:ext uri="{FF2B5EF4-FFF2-40B4-BE49-F238E27FC236}">
                <a16:creationId xmlns:a16="http://schemas.microsoft.com/office/drawing/2014/main" id="{84569021-AACD-A4F9-3815-FB150E042A34}"/>
              </a:ext>
            </a:extLst>
          </p:cNvPr>
          <p:cNvSpPr txBox="1">
            <a:spLocks/>
          </p:cNvSpPr>
          <p:nvPr/>
        </p:nvSpPr>
        <p:spPr>
          <a:xfrm>
            <a:off x="606493" y="478245"/>
            <a:ext cx="7083918" cy="807056"/>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a:lstStyle>
          <a:p>
            <a:pPr marL="0" lvl="1" defTabSz="914400"/>
            <a:r>
              <a:rPr lang="en-US" sz="2400" b="1" kern="0" dirty="0">
                <a:solidFill>
                  <a:srgbClr val="C00000"/>
                </a:solidFill>
              </a:rPr>
              <a:t>GREEN ECONOMY </a:t>
            </a:r>
            <a:r>
              <a:rPr lang="en-US" sz="2400" b="1" kern="0" dirty="0">
                <a:solidFill>
                  <a:srgbClr val="00B050"/>
                </a:solidFill>
              </a:rPr>
              <a:t>(FXE)</a:t>
            </a:r>
            <a:r>
              <a:rPr lang="en-US" sz="2000" kern="0" dirty="0">
                <a:solidFill>
                  <a:srgbClr val="00B050"/>
                </a:solidFill>
              </a:rPr>
              <a:t/>
            </a:r>
            <a:br>
              <a:rPr lang="en-US" sz="2000" kern="0" dirty="0">
                <a:solidFill>
                  <a:srgbClr val="00B050"/>
                </a:solidFill>
              </a:rPr>
            </a:br>
            <a:endParaRPr lang="fr-FR" kern="0" dirty="0">
              <a:solidFill>
                <a:srgbClr val="00B050"/>
              </a:solidFill>
            </a:endParaRPr>
          </a:p>
        </p:txBody>
      </p:sp>
      <p:pic>
        <p:nvPicPr>
          <p:cNvPr id="18" name="Picture 17">
            <a:extLst>
              <a:ext uri="{FF2B5EF4-FFF2-40B4-BE49-F238E27FC236}">
                <a16:creationId xmlns:a16="http://schemas.microsoft.com/office/drawing/2014/main" id="{9C666ECA-3F28-0608-7633-D450B54867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2451" y="1588657"/>
            <a:ext cx="3017307" cy="3017307"/>
          </a:xfrm>
          <a:prstGeom prst="rect">
            <a:avLst/>
          </a:prstGeom>
        </p:spPr>
      </p:pic>
    </p:spTree>
    <p:extLst>
      <p:ext uri="{BB962C8B-B14F-4D97-AF65-F5344CB8AC3E}">
        <p14:creationId xmlns:p14="http://schemas.microsoft.com/office/powerpoint/2010/main" val="274862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B8E5EA-528A-4326-9611-D0D486B028BA}"/>
              </a:ext>
            </a:extLst>
          </p:cNvPr>
          <p:cNvSpPr>
            <a:spLocks noGrp="1"/>
          </p:cNvSpPr>
          <p:nvPr>
            <p:ph type="title"/>
          </p:nvPr>
        </p:nvSpPr>
        <p:spPr>
          <a:xfrm>
            <a:off x="455158" y="626372"/>
            <a:ext cx="10956925" cy="914400"/>
          </a:xfrm>
        </p:spPr>
        <p:txBody>
          <a:bodyPr/>
          <a:lstStyle/>
          <a:p>
            <a:r>
              <a:rPr lang="en-US" sz="2400" dirty="0">
                <a:solidFill>
                  <a:schemeClr val="accent6">
                    <a:lumMod val="25000"/>
                  </a:schemeClr>
                </a:solidFill>
              </a:rPr>
              <a:t>DIGITALISATION</a:t>
            </a:r>
            <a:br>
              <a:rPr lang="en-US" sz="2400" dirty="0">
                <a:solidFill>
                  <a:schemeClr val="accent6">
                    <a:lumMod val="25000"/>
                  </a:schemeClr>
                </a:solidFill>
              </a:rPr>
            </a:br>
            <a:endParaRPr lang="fr-FR" dirty="0">
              <a:solidFill>
                <a:schemeClr val="accent6">
                  <a:lumMod val="25000"/>
                </a:schemeClr>
              </a:solidFill>
            </a:endParaRPr>
          </a:p>
        </p:txBody>
      </p:sp>
      <p:sp>
        <p:nvSpPr>
          <p:cNvPr id="3" name="Content Placeholder 2">
            <a:extLst>
              <a:ext uri="{FF2B5EF4-FFF2-40B4-BE49-F238E27FC236}">
                <a16:creationId xmlns:a16="http://schemas.microsoft.com/office/drawing/2014/main" id="{918E3081-3057-4104-A887-56B353CC15CE}"/>
              </a:ext>
            </a:extLst>
          </p:cNvPr>
          <p:cNvSpPr>
            <a:spLocks noGrp="1"/>
          </p:cNvSpPr>
          <p:nvPr>
            <p:ph idx="1"/>
          </p:nvPr>
        </p:nvSpPr>
        <p:spPr>
          <a:xfrm>
            <a:off x="201518" y="1424122"/>
            <a:ext cx="5651728" cy="688975"/>
          </a:xfrm>
        </p:spPr>
        <p:txBody>
          <a:bodyPr/>
          <a:lstStyle/>
          <a:p>
            <a:r>
              <a:rPr lang="en-US" b="1" i="1" dirty="0">
                <a:solidFill>
                  <a:schemeClr val="accent6">
                    <a:lumMod val="25000"/>
                  </a:schemeClr>
                </a:solidFill>
              </a:rPr>
              <a:t>promising candidates for future high-density magnetic data storage media</a:t>
            </a:r>
            <a:endParaRPr lang="fr-FR" b="1" i="1" dirty="0">
              <a:solidFill>
                <a:schemeClr val="accent6">
                  <a:lumMod val="25000"/>
                </a:schemeClr>
              </a:solidFill>
            </a:endParaRPr>
          </a:p>
        </p:txBody>
      </p:sp>
      <p:sp>
        <p:nvSpPr>
          <p:cNvPr id="17" name="TextBox 16">
            <a:extLst>
              <a:ext uri="{FF2B5EF4-FFF2-40B4-BE49-F238E27FC236}">
                <a16:creationId xmlns:a16="http://schemas.microsoft.com/office/drawing/2014/main" id="{DBACD9B7-2170-4397-9137-189A34A755F1}"/>
              </a:ext>
            </a:extLst>
          </p:cNvPr>
          <p:cNvSpPr txBox="1"/>
          <p:nvPr/>
        </p:nvSpPr>
        <p:spPr>
          <a:xfrm>
            <a:off x="134604" y="4927165"/>
            <a:ext cx="5785556" cy="1284466"/>
          </a:xfrm>
          <a:prstGeom prst="rect">
            <a:avLst/>
          </a:prstGeom>
          <a:noFill/>
        </p:spPr>
        <p:txBody>
          <a:bodyPr wrap="square" rtlCol="0">
            <a:noAutofit/>
          </a:bodyPr>
          <a:lstStyle/>
          <a:p>
            <a:pPr marL="269875" indent="-269875">
              <a:lnSpc>
                <a:spcPct val="112000"/>
              </a:lnSpc>
              <a:buBlip>
                <a:blip r:embed="rId5"/>
              </a:buBlip>
            </a:pPr>
            <a:r>
              <a:rPr lang="en-US" sz="1600" dirty="0">
                <a:solidFill>
                  <a:schemeClr val="accent6">
                    <a:lumMod val="25000"/>
                  </a:schemeClr>
                </a:solidFill>
              </a:rPr>
              <a:t>Miniaturization of magnetic recording devices</a:t>
            </a:r>
          </a:p>
          <a:p>
            <a:pPr marL="269875" indent="-269875">
              <a:lnSpc>
                <a:spcPct val="112000"/>
              </a:lnSpc>
              <a:buBlip>
                <a:blip r:embed="rId5"/>
              </a:buBlip>
            </a:pPr>
            <a:r>
              <a:rPr lang="en-US" sz="1600" dirty="0">
                <a:solidFill>
                  <a:schemeClr val="accent6">
                    <a:lumMod val="25000"/>
                  </a:schemeClr>
                </a:solidFill>
              </a:rPr>
              <a:t>Information stored in nanosized magnetic grains (bits)</a:t>
            </a:r>
          </a:p>
          <a:p>
            <a:pPr marL="269875" indent="-269875">
              <a:lnSpc>
                <a:spcPct val="112000"/>
              </a:lnSpc>
              <a:buBlip>
                <a:blip r:embed="rId5"/>
              </a:buBlip>
            </a:pPr>
            <a:r>
              <a:rPr lang="en-US" sz="1600" dirty="0">
                <a:solidFill>
                  <a:schemeClr val="accent6">
                    <a:lumMod val="25000"/>
                  </a:schemeClr>
                </a:solidFill>
              </a:rPr>
              <a:t>When grains too small, thermal fluctuations can easily flip direction of magnetization, information is permanently lost</a:t>
            </a:r>
          </a:p>
        </p:txBody>
      </p:sp>
      <p:pic>
        <p:nvPicPr>
          <p:cNvPr id="22" name="Picture 21">
            <a:extLst>
              <a:ext uri="{FF2B5EF4-FFF2-40B4-BE49-F238E27FC236}">
                <a16:creationId xmlns:a16="http://schemas.microsoft.com/office/drawing/2014/main" id="{C7B0AE68-7D87-427C-AF10-2DA5182CF0F7}"/>
              </a:ext>
            </a:extLst>
          </p:cNvPr>
          <p:cNvPicPr>
            <a:picLocks noChangeAspect="1"/>
          </p:cNvPicPr>
          <p:nvPr/>
        </p:nvPicPr>
        <p:blipFill>
          <a:blip r:embed="rId6"/>
          <a:stretch>
            <a:fillRect/>
          </a:stretch>
        </p:blipFill>
        <p:spPr>
          <a:xfrm>
            <a:off x="372953" y="2179661"/>
            <a:ext cx="4947176" cy="2402738"/>
          </a:xfrm>
          <a:prstGeom prst="rect">
            <a:avLst/>
          </a:prstGeom>
        </p:spPr>
      </p:pic>
      <p:grpSp>
        <p:nvGrpSpPr>
          <p:cNvPr id="4" name="Group 3">
            <a:extLst>
              <a:ext uri="{FF2B5EF4-FFF2-40B4-BE49-F238E27FC236}">
                <a16:creationId xmlns:a16="http://schemas.microsoft.com/office/drawing/2014/main" id="{0B4215FB-1C37-4405-84FB-8B00A18F1036}"/>
              </a:ext>
            </a:extLst>
          </p:cNvPr>
          <p:cNvGrpSpPr/>
          <p:nvPr/>
        </p:nvGrpSpPr>
        <p:grpSpPr>
          <a:xfrm>
            <a:off x="5353491" y="871437"/>
            <a:ext cx="6745943" cy="6485233"/>
            <a:chOff x="5353491" y="871437"/>
            <a:chExt cx="6745943" cy="6485233"/>
          </a:xfrm>
        </p:grpSpPr>
        <p:grpSp>
          <p:nvGrpSpPr>
            <p:cNvPr id="29" name="Group 28">
              <a:extLst>
                <a:ext uri="{FF2B5EF4-FFF2-40B4-BE49-F238E27FC236}">
                  <a16:creationId xmlns:a16="http://schemas.microsoft.com/office/drawing/2014/main" id="{7D4D96A5-EB98-499B-AD40-8EC89C715024}"/>
                </a:ext>
              </a:extLst>
            </p:cNvPr>
            <p:cNvGrpSpPr/>
            <p:nvPr/>
          </p:nvGrpSpPr>
          <p:grpSpPr>
            <a:xfrm>
              <a:off x="5353491" y="871437"/>
              <a:ext cx="6745943" cy="6485233"/>
              <a:chOff x="5369394" y="871437"/>
              <a:chExt cx="6745943" cy="6485233"/>
            </a:xfrm>
          </p:grpSpPr>
          <p:pic>
            <p:nvPicPr>
              <p:cNvPr id="8" name="Picture 7" descr="Chart&#10;&#10;Description automatically generated">
                <a:extLst>
                  <a:ext uri="{FF2B5EF4-FFF2-40B4-BE49-F238E27FC236}">
                    <a16:creationId xmlns:a16="http://schemas.microsoft.com/office/drawing/2014/main" id="{48981574-39C2-4166-9CF2-22EA93A7B9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6776" y="1328918"/>
                <a:ext cx="3303567" cy="3564375"/>
              </a:xfrm>
              <a:prstGeom prst="rect">
                <a:avLst/>
              </a:prstGeom>
            </p:spPr>
          </p:pic>
          <p:grpSp>
            <p:nvGrpSpPr>
              <p:cNvPr id="9" name="Group 8">
                <a:extLst>
                  <a:ext uri="{FF2B5EF4-FFF2-40B4-BE49-F238E27FC236}">
                    <a16:creationId xmlns:a16="http://schemas.microsoft.com/office/drawing/2014/main" id="{25B0D7C5-E22C-4DDD-A5E3-4404951A7803}"/>
                  </a:ext>
                </a:extLst>
              </p:cNvPr>
              <p:cNvGrpSpPr/>
              <p:nvPr/>
            </p:nvGrpSpPr>
            <p:grpSpPr>
              <a:xfrm>
                <a:off x="6091655" y="4876713"/>
                <a:ext cx="2224657" cy="589148"/>
                <a:chOff x="6554518" y="860234"/>
                <a:chExt cx="5020199" cy="809431"/>
              </a:xfrm>
            </p:grpSpPr>
            <p:sp>
              <p:nvSpPr>
                <p:cNvPr id="10" name="Rectangle">
                  <a:extLst>
                    <a:ext uri="{FF2B5EF4-FFF2-40B4-BE49-F238E27FC236}">
                      <a16:creationId xmlns:a16="http://schemas.microsoft.com/office/drawing/2014/main" id="{D0266F2D-0B13-4E80-B8FA-38CA1D4C1F3E}"/>
                    </a:ext>
                  </a:extLst>
                </p:cNvPr>
                <p:cNvSpPr/>
                <p:nvPr/>
              </p:nvSpPr>
              <p:spPr>
                <a:xfrm>
                  <a:off x="6633409" y="860234"/>
                  <a:ext cx="4941308" cy="809431"/>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pPr>
                  <a:endParaRPr lang="fr-FR" sz="1400" b="1" dirty="0" err="1">
                    <a:solidFill>
                      <a:schemeClr val="bg1"/>
                    </a:solidFill>
                  </a:endParaRPr>
                </a:p>
              </p:txBody>
            </p:sp>
            <p:sp>
              <p:nvSpPr>
                <p:cNvPr id="12" name="TextBox 11">
                  <a:extLst>
                    <a:ext uri="{FF2B5EF4-FFF2-40B4-BE49-F238E27FC236}">
                      <a16:creationId xmlns:a16="http://schemas.microsoft.com/office/drawing/2014/main" id="{F91AF70F-08ED-4A30-91C4-9E45EEE43E11}"/>
                    </a:ext>
                  </a:extLst>
                </p:cNvPr>
                <p:cNvSpPr txBox="1"/>
                <p:nvPr/>
              </p:nvSpPr>
              <p:spPr>
                <a:xfrm>
                  <a:off x="6554518" y="911770"/>
                  <a:ext cx="4941308" cy="649811"/>
                </a:xfrm>
                <a:prstGeom prst="rect">
                  <a:avLst/>
                </a:prstGeom>
                <a:noFill/>
              </p:spPr>
              <p:txBody>
                <a:bodyPr wrap="square" rtlCol="0">
                  <a:noAutofit/>
                </a:bodyPr>
                <a:lstStyle/>
                <a:p>
                  <a:pPr algn="ctr">
                    <a:lnSpc>
                      <a:spcPct val="112000"/>
                    </a:lnSpc>
                  </a:pPr>
                  <a:r>
                    <a:rPr lang="fr-FR" sz="1400" dirty="0">
                      <a:solidFill>
                        <a:schemeClr val="bg1"/>
                      </a:solidFill>
                    </a:rPr>
                    <a:t>16 nm </a:t>
                  </a:r>
                  <a:r>
                    <a:rPr lang="fr-FR" sz="1400" dirty="0" err="1">
                      <a:solidFill>
                        <a:schemeClr val="bg1"/>
                      </a:solidFill>
                    </a:rPr>
                    <a:t>FePt</a:t>
                  </a:r>
                  <a:r>
                    <a:rPr lang="fr-FR" sz="1400" dirty="0">
                      <a:solidFill>
                        <a:schemeClr val="bg1"/>
                      </a:solidFill>
                    </a:rPr>
                    <a:t>  </a:t>
                  </a:r>
                  <a:r>
                    <a:rPr lang="fr-FR" sz="1400" dirty="0" err="1">
                      <a:solidFill>
                        <a:schemeClr val="bg1"/>
                      </a:solidFill>
                    </a:rPr>
                    <a:t>p</a:t>
                  </a:r>
                  <a:r>
                    <a:rPr lang="fr-FR" sz="1400" dirty="0" err="1" smtClean="0">
                      <a:solidFill>
                        <a:schemeClr val="bg1"/>
                      </a:solidFill>
                    </a:rPr>
                    <a:t>otential</a:t>
                  </a:r>
                  <a:r>
                    <a:rPr lang="fr-FR" sz="1400" dirty="0" smtClean="0">
                      <a:solidFill>
                        <a:schemeClr val="bg1"/>
                      </a:solidFill>
                    </a:rPr>
                    <a:t> </a:t>
                  </a:r>
                  <a:r>
                    <a:rPr lang="fr-FR" sz="1400" dirty="0" err="1">
                      <a:solidFill>
                        <a:schemeClr val="bg1"/>
                      </a:solidFill>
                    </a:rPr>
                    <a:t>magnetic</a:t>
                  </a:r>
                  <a:r>
                    <a:rPr lang="fr-FR" sz="1400" dirty="0">
                      <a:solidFill>
                        <a:schemeClr val="bg1"/>
                      </a:solidFill>
                    </a:rPr>
                    <a:t> </a:t>
                  </a:r>
                  <a:r>
                    <a:rPr lang="fr-FR" sz="1400" dirty="0" err="1">
                      <a:solidFill>
                        <a:schemeClr val="bg1"/>
                      </a:solidFill>
                    </a:rPr>
                    <a:t>storage</a:t>
                  </a:r>
                  <a:r>
                    <a:rPr lang="fr-FR" sz="1400" dirty="0">
                      <a:solidFill>
                        <a:schemeClr val="bg1"/>
                      </a:solidFill>
                    </a:rPr>
                    <a:t> layer</a:t>
                  </a:r>
                </a:p>
              </p:txBody>
            </p:sp>
          </p:grpSp>
          <p:pic>
            <p:nvPicPr>
              <p:cNvPr id="7" name="sciadv.abn0523_movie_s1">
                <a:hlinkClick r:id="" action="ppaction://media"/>
                <a:extLst>
                  <a:ext uri="{FF2B5EF4-FFF2-40B4-BE49-F238E27FC236}">
                    <a16:creationId xmlns:a16="http://schemas.microsoft.com/office/drawing/2014/main" id="{CCD450DC-D93B-482D-97E5-C37032B7F04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64618" y="1758693"/>
                <a:ext cx="2950719" cy="2704826"/>
              </a:xfrm>
              <a:prstGeom prst="rect">
                <a:avLst/>
              </a:prstGeom>
            </p:spPr>
          </p:pic>
          <p:sp>
            <p:nvSpPr>
              <p:cNvPr id="15" name="Rectangle">
                <a:extLst>
                  <a:ext uri="{FF2B5EF4-FFF2-40B4-BE49-F238E27FC236}">
                    <a16:creationId xmlns:a16="http://schemas.microsoft.com/office/drawing/2014/main" id="{150C7C36-2CB7-4043-A0AB-264557EB7271}"/>
                  </a:ext>
                </a:extLst>
              </p:cNvPr>
              <p:cNvSpPr/>
              <p:nvPr/>
            </p:nvSpPr>
            <p:spPr>
              <a:xfrm>
                <a:off x="9326055" y="967320"/>
                <a:ext cx="2415580" cy="832269"/>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nSpc>
                    <a:spcPct val="112000"/>
                  </a:lnSpc>
                </a:pPr>
                <a:endParaRPr lang="fr-FR" sz="1400" b="1" dirty="0" err="1">
                  <a:solidFill>
                    <a:schemeClr val="bg1"/>
                  </a:solidFill>
                </a:endParaRPr>
              </a:p>
            </p:txBody>
          </p:sp>
          <p:sp>
            <p:nvSpPr>
              <p:cNvPr id="13" name="Rectangle 12">
                <a:extLst>
                  <a:ext uri="{FF2B5EF4-FFF2-40B4-BE49-F238E27FC236}">
                    <a16:creationId xmlns:a16="http://schemas.microsoft.com/office/drawing/2014/main" id="{57946A05-F907-45FB-A4A0-9503F3E48DA8}"/>
                  </a:ext>
                </a:extLst>
              </p:cNvPr>
              <p:cNvSpPr/>
              <p:nvPr/>
            </p:nvSpPr>
            <p:spPr>
              <a:xfrm>
                <a:off x="9326055" y="982075"/>
                <a:ext cx="2415580" cy="796757"/>
              </a:xfrm>
              <a:prstGeom prst="rect">
                <a:avLst/>
              </a:prstGeom>
            </p:spPr>
            <p:txBody>
              <a:bodyPr wrap="square">
                <a:spAutoFit/>
              </a:bodyPr>
              <a:lstStyle/>
              <a:p>
                <a:pPr algn="ctr">
                  <a:lnSpc>
                    <a:spcPct val="112000"/>
                  </a:lnSpc>
                </a:pPr>
                <a:r>
                  <a:rPr lang="en-US" sz="1400" dirty="0">
                    <a:solidFill>
                      <a:schemeClr val="bg1"/>
                    </a:solidFill>
                  </a:rPr>
                  <a:t>sub-10nm spin-wave soliton self-assembles following fs laser excitation</a:t>
                </a:r>
              </a:p>
            </p:txBody>
          </p:sp>
          <p:sp>
            <p:nvSpPr>
              <p:cNvPr id="19" name="TextBox 18">
                <a:extLst>
                  <a:ext uri="{FF2B5EF4-FFF2-40B4-BE49-F238E27FC236}">
                    <a16:creationId xmlns:a16="http://schemas.microsoft.com/office/drawing/2014/main" id="{25496E04-6654-485E-98EE-023917783C1E}"/>
                  </a:ext>
                </a:extLst>
              </p:cNvPr>
              <p:cNvSpPr txBox="1"/>
              <p:nvPr/>
            </p:nvSpPr>
            <p:spPr>
              <a:xfrm>
                <a:off x="6385485" y="6442270"/>
                <a:ext cx="914400" cy="914400"/>
              </a:xfrm>
              <a:prstGeom prst="rect">
                <a:avLst/>
              </a:prstGeom>
              <a:noFill/>
            </p:spPr>
            <p:txBody>
              <a:bodyPr wrap="none" rtlCol="0">
                <a:noAutofit/>
              </a:bodyPr>
              <a:lstStyle/>
              <a:p>
                <a:pPr algn="l">
                  <a:lnSpc>
                    <a:spcPct val="112000"/>
                  </a:lnSpc>
                </a:pPr>
                <a:r>
                  <a:rPr lang="en-US" sz="1600" dirty="0">
                    <a:solidFill>
                      <a:schemeClr val="accent6">
                        <a:lumMod val="25000"/>
                      </a:schemeClr>
                    </a:solidFill>
                  </a:rPr>
                  <a:t>SCS Instrument</a:t>
                </a:r>
                <a:endParaRPr lang="fr-FR" sz="1600" dirty="0">
                  <a:solidFill>
                    <a:schemeClr val="accent6">
                      <a:lumMod val="25000"/>
                    </a:schemeClr>
                  </a:solidFill>
                </a:endParaRPr>
              </a:p>
            </p:txBody>
          </p:sp>
          <p:pic>
            <p:nvPicPr>
              <p:cNvPr id="20" name="Picture 19">
                <a:extLst>
                  <a:ext uri="{FF2B5EF4-FFF2-40B4-BE49-F238E27FC236}">
                    <a16:creationId xmlns:a16="http://schemas.microsoft.com/office/drawing/2014/main" id="{3D8344C0-F13B-44E4-9D00-261BAA777AE1}"/>
                  </a:ext>
                </a:extLst>
              </p:cNvPr>
              <p:cNvPicPr>
                <a:picLocks noChangeAspect="1"/>
              </p:cNvPicPr>
              <p:nvPr/>
            </p:nvPicPr>
            <p:blipFill>
              <a:blip r:embed="rId9"/>
              <a:stretch>
                <a:fillRect/>
              </a:stretch>
            </p:blipFill>
            <p:spPr>
              <a:xfrm>
                <a:off x="5369394" y="6111067"/>
                <a:ext cx="722261" cy="715145"/>
              </a:xfrm>
              <a:prstGeom prst="rect">
                <a:avLst/>
              </a:prstGeom>
            </p:spPr>
          </p:pic>
          <p:grpSp>
            <p:nvGrpSpPr>
              <p:cNvPr id="24" name="Group 23">
                <a:extLst>
                  <a:ext uri="{FF2B5EF4-FFF2-40B4-BE49-F238E27FC236}">
                    <a16:creationId xmlns:a16="http://schemas.microsoft.com/office/drawing/2014/main" id="{A58E9A01-491F-45D0-A9B0-EF86F0B87A12}"/>
                  </a:ext>
                </a:extLst>
              </p:cNvPr>
              <p:cNvGrpSpPr/>
              <p:nvPr/>
            </p:nvGrpSpPr>
            <p:grpSpPr>
              <a:xfrm>
                <a:off x="5606143" y="871437"/>
                <a:ext cx="3523882" cy="534030"/>
                <a:chOff x="4294385" y="443899"/>
                <a:chExt cx="3523882" cy="534030"/>
              </a:xfrm>
            </p:grpSpPr>
            <p:sp>
              <p:nvSpPr>
                <p:cNvPr id="23" name="Rectangle">
                  <a:extLst>
                    <a:ext uri="{FF2B5EF4-FFF2-40B4-BE49-F238E27FC236}">
                      <a16:creationId xmlns:a16="http://schemas.microsoft.com/office/drawing/2014/main" id="{6E1BEA90-746C-431E-B9A5-AE4899746F7C}"/>
                    </a:ext>
                  </a:extLst>
                </p:cNvPr>
                <p:cNvSpPr/>
                <p:nvPr/>
              </p:nvSpPr>
              <p:spPr>
                <a:xfrm>
                  <a:off x="4374025" y="481120"/>
                  <a:ext cx="3397349" cy="496809"/>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pPr>
                  <a:endParaRPr lang="fr-FR" sz="1400" b="1" dirty="0" err="1">
                    <a:solidFill>
                      <a:schemeClr val="bg1"/>
                    </a:solidFill>
                  </a:endParaRPr>
                </a:p>
              </p:txBody>
            </p:sp>
            <p:sp>
              <p:nvSpPr>
                <p:cNvPr id="21" name="TextBox 20">
                  <a:extLst>
                    <a:ext uri="{FF2B5EF4-FFF2-40B4-BE49-F238E27FC236}">
                      <a16:creationId xmlns:a16="http://schemas.microsoft.com/office/drawing/2014/main" id="{63518421-149E-4621-8E84-A5F3425BA094}"/>
                    </a:ext>
                  </a:extLst>
                </p:cNvPr>
                <p:cNvSpPr txBox="1"/>
                <p:nvPr/>
              </p:nvSpPr>
              <p:spPr>
                <a:xfrm>
                  <a:off x="4294385" y="443899"/>
                  <a:ext cx="3523882" cy="523421"/>
                </a:xfrm>
                <a:prstGeom prst="rect">
                  <a:avLst/>
                </a:prstGeom>
                <a:noFill/>
              </p:spPr>
              <p:txBody>
                <a:bodyPr wrap="square" rtlCol="0">
                  <a:noAutofit/>
                </a:bodyPr>
                <a:lstStyle/>
                <a:p>
                  <a:pPr algn="ctr">
                    <a:lnSpc>
                      <a:spcPct val="112000"/>
                    </a:lnSpc>
                  </a:pPr>
                  <a:r>
                    <a:rPr lang="en-US" sz="1400" dirty="0">
                      <a:solidFill>
                        <a:schemeClr val="bg1"/>
                      </a:solidFill>
                    </a:rPr>
                    <a:t>Magnetization and </a:t>
                  </a:r>
                  <a:r>
                    <a:rPr lang="en-US" sz="1400" dirty="0" smtClean="0">
                      <a:solidFill>
                        <a:schemeClr val="bg1"/>
                      </a:solidFill>
                    </a:rPr>
                    <a:t>magneto-elastic </a:t>
                  </a:r>
                  <a:r>
                    <a:rPr lang="en-US" sz="1400" dirty="0">
                      <a:solidFill>
                        <a:schemeClr val="bg1"/>
                      </a:solidFill>
                    </a:rPr>
                    <a:t>atomic displacements across the boundary</a:t>
                  </a:r>
                </a:p>
                <a:p>
                  <a:pPr marL="269875" indent="-269875" algn="ctr">
                    <a:lnSpc>
                      <a:spcPct val="112000"/>
                    </a:lnSpc>
                    <a:buBlip>
                      <a:blip r:embed="rId5"/>
                    </a:buBlip>
                  </a:pPr>
                  <a:endParaRPr lang="fr-FR" sz="1400" b="1" i="1" dirty="0">
                    <a:solidFill>
                      <a:schemeClr val="bg1"/>
                    </a:solidFill>
                  </a:endParaRPr>
                </a:p>
              </p:txBody>
            </p:sp>
          </p:grpSp>
          <p:sp>
            <p:nvSpPr>
              <p:cNvPr id="27" name="Rectangle">
                <a:extLst>
                  <a:ext uri="{FF2B5EF4-FFF2-40B4-BE49-F238E27FC236}">
                    <a16:creationId xmlns:a16="http://schemas.microsoft.com/office/drawing/2014/main" id="{5C50EF94-97DF-4E8C-9E55-FA857100C6AB}"/>
                  </a:ext>
                </a:extLst>
              </p:cNvPr>
              <p:cNvSpPr/>
              <p:nvPr/>
            </p:nvSpPr>
            <p:spPr>
              <a:xfrm>
                <a:off x="9036242" y="4501888"/>
                <a:ext cx="2998132" cy="1036006"/>
              </a:xfrm>
              <a:prstGeom prst="rect">
                <a:avLst/>
              </a:prstGeom>
              <a:solidFill>
                <a:schemeClr val="accent3"/>
              </a:solidFill>
              <a:ln w="12700" cap="flat">
                <a:solidFill>
                  <a:srgbClr val="5E8092"/>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defRPr sz="1400">
                    <a:solidFill>
                      <a:schemeClr val="accent6">
                        <a:hueOff val="-12480000"/>
                        <a:satOff val="-36585"/>
                        <a:lumOff val="8039"/>
                      </a:schemeClr>
                    </a:solidFill>
                  </a:defRPr>
                </a:pPr>
                <a:endParaRPr/>
              </a:p>
            </p:txBody>
          </p:sp>
          <p:sp>
            <p:nvSpPr>
              <p:cNvPr id="28" name="TextBox 27">
                <a:extLst>
                  <a:ext uri="{FF2B5EF4-FFF2-40B4-BE49-F238E27FC236}">
                    <a16:creationId xmlns:a16="http://schemas.microsoft.com/office/drawing/2014/main" id="{A974B299-C42E-46F4-BBCD-CFDDFB5F941B}"/>
                  </a:ext>
                </a:extLst>
              </p:cNvPr>
              <p:cNvSpPr txBox="1"/>
              <p:nvPr/>
            </p:nvSpPr>
            <p:spPr>
              <a:xfrm>
                <a:off x="9036242" y="4515332"/>
                <a:ext cx="2998132" cy="914399"/>
              </a:xfrm>
              <a:prstGeom prst="rect">
                <a:avLst/>
              </a:prstGeom>
              <a:noFill/>
            </p:spPr>
            <p:txBody>
              <a:bodyPr wrap="square" rtlCol="0">
                <a:noAutofit/>
              </a:bodyPr>
              <a:lstStyle/>
              <a:p>
                <a:pPr algn="ctr">
                  <a:lnSpc>
                    <a:spcPct val="112000"/>
                  </a:lnSpc>
                </a:pPr>
                <a:r>
                  <a:rPr lang="en-US" sz="1400" b="1" dirty="0">
                    <a:solidFill>
                      <a:schemeClr val="bg1"/>
                    </a:solidFill>
                  </a:rPr>
                  <a:t>Opens the door to miniaturized information processing and possibly bioinspired computing applications</a:t>
                </a:r>
              </a:p>
            </p:txBody>
          </p:sp>
        </p:grpSp>
        <p:sp>
          <p:nvSpPr>
            <p:cNvPr id="2" name="Rectangle 1">
              <a:extLst>
                <a:ext uri="{FF2B5EF4-FFF2-40B4-BE49-F238E27FC236}">
                  <a16:creationId xmlns:a16="http://schemas.microsoft.com/office/drawing/2014/main" id="{E470BBC8-B1A0-4715-9513-06C3BD33E125}"/>
                </a:ext>
              </a:extLst>
            </p:cNvPr>
            <p:cNvSpPr/>
            <p:nvPr/>
          </p:nvSpPr>
          <p:spPr>
            <a:xfrm>
              <a:off x="6369582" y="6130086"/>
              <a:ext cx="4189993" cy="338554"/>
            </a:xfrm>
            <a:prstGeom prst="rect">
              <a:avLst/>
            </a:prstGeom>
          </p:spPr>
          <p:txBody>
            <a:bodyPr wrap="none">
              <a:spAutoFit/>
            </a:bodyPr>
            <a:lstStyle/>
            <a:p>
              <a:r>
                <a:rPr lang="da-DK" sz="1600" dirty="0">
                  <a:solidFill>
                    <a:schemeClr val="accent6">
                      <a:lumMod val="25000"/>
                    </a:schemeClr>
                  </a:solidFill>
                </a:rPr>
                <a:t>Turenne et al., Sci. Adv. 8, eabn0523 (2022)</a:t>
              </a:r>
              <a:endParaRPr lang="fr-FR" sz="4400" dirty="0">
                <a:solidFill>
                  <a:schemeClr val="accent6">
                    <a:lumMod val="25000"/>
                  </a:schemeClr>
                </a:solidFill>
              </a:endParaRPr>
            </a:p>
          </p:txBody>
        </p:sp>
      </p:grpSp>
    </p:spTree>
    <p:extLst>
      <p:ext uri="{BB962C8B-B14F-4D97-AF65-F5344CB8AC3E}">
        <p14:creationId xmlns:p14="http://schemas.microsoft.com/office/powerpoint/2010/main" val="314259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8E3081-3057-4104-A887-56B353CC15CE}"/>
              </a:ext>
            </a:extLst>
          </p:cNvPr>
          <p:cNvSpPr>
            <a:spLocks noGrp="1"/>
          </p:cNvSpPr>
          <p:nvPr>
            <p:ph idx="1"/>
          </p:nvPr>
        </p:nvSpPr>
        <p:spPr>
          <a:xfrm>
            <a:off x="448048" y="1361404"/>
            <a:ext cx="6058769" cy="688975"/>
          </a:xfrm>
        </p:spPr>
        <p:txBody>
          <a:bodyPr/>
          <a:lstStyle/>
          <a:p>
            <a:r>
              <a:rPr lang="en-US" b="1" i="1" dirty="0">
                <a:solidFill>
                  <a:schemeClr val="accent6">
                    <a:lumMod val="25000"/>
                  </a:schemeClr>
                </a:solidFill>
              </a:rPr>
              <a:t>designing heterostructures for future </a:t>
            </a:r>
            <a:r>
              <a:rPr lang="en-US" b="1" i="1" dirty="0" err="1">
                <a:solidFill>
                  <a:schemeClr val="accent6">
                    <a:lumMod val="25000"/>
                  </a:schemeClr>
                </a:solidFill>
              </a:rPr>
              <a:t>nano</a:t>
            </a:r>
            <a:r>
              <a:rPr lang="en-US" b="1" i="1" dirty="0">
                <a:solidFill>
                  <a:schemeClr val="accent6">
                    <a:lumMod val="25000"/>
                  </a:schemeClr>
                </a:solidFill>
              </a:rPr>
              <a:t>-optoelectronics</a:t>
            </a:r>
            <a:endParaRPr lang="fr-FR" b="1" i="1" dirty="0">
              <a:solidFill>
                <a:schemeClr val="accent6">
                  <a:lumMod val="25000"/>
                </a:schemeClr>
              </a:solidFill>
            </a:endParaRPr>
          </a:p>
        </p:txBody>
      </p:sp>
      <p:sp>
        <p:nvSpPr>
          <p:cNvPr id="4" name="TextBox 3">
            <a:extLst>
              <a:ext uri="{FF2B5EF4-FFF2-40B4-BE49-F238E27FC236}">
                <a16:creationId xmlns:a16="http://schemas.microsoft.com/office/drawing/2014/main" id="{4698544F-4E98-4D3E-8FE1-BB06C2BEB9E9}"/>
              </a:ext>
            </a:extLst>
          </p:cNvPr>
          <p:cNvSpPr txBox="1"/>
          <p:nvPr/>
        </p:nvSpPr>
        <p:spPr>
          <a:xfrm>
            <a:off x="148064" y="5061353"/>
            <a:ext cx="5785556" cy="1284466"/>
          </a:xfrm>
          <a:prstGeom prst="rect">
            <a:avLst/>
          </a:prstGeom>
          <a:noFill/>
        </p:spPr>
        <p:txBody>
          <a:bodyPr wrap="square" rtlCol="0">
            <a:noAutofit/>
          </a:bodyPr>
          <a:lstStyle/>
          <a:p>
            <a:pPr marL="269875" indent="-269875">
              <a:lnSpc>
                <a:spcPct val="112000"/>
              </a:lnSpc>
              <a:buBlip>
                <a:blip r:embed="rId3"/>
              </a:buBlip>
            </a:pPr>
            <a:r>
              <a:rPr lang="en-US" sz="1600" dirty="0">
                <a:solidFill>
                  <a:schemeClr val="accent6">
                    <a:lumMod val="25000"/>
                  </a:schemeClr>
                </a:solidFill>
              </a:rPr>
              <a:t>Desired length scale approaches few atomic unit cells</a:t>
            </a:r>
          </a:p>
          <a:p>
            <a:pPr marL="269875" indent="-269875">
              <a:lnSpc>
                <a:spcPct val="112000"/>
              </a:lnSpc>
              <a:buBlip>
                <a:blip r:embed="rId3"/>
              </a:buBlip>
            </a:pPr>
            <a:r>
              <a:rPr lang="en-US" sz="1600" dirty="0">
                <a:solidFill>
                  <a:schemeClr val="accent6">
                    <a:lumMod val="25000"/>
                  </a:schemeClr>
                </a:solidFill>
              </a:rPr>
              <a:t>Heat transport in the “nanoworld” is unknown</a:t>
            </a:r>
          </a:p>
          <a:p>
            <a:pPr marL="269875" indent="-269875">
              <a:lnSpc>
                <a:spcPct val="112000"/>
              </a:lnSpc>
              <a:buBlip>
                <a:blip r:embed="rId3"/>
              </a:buBlip>
            </a:pPr>
            <a:r>
              <a:rPr lang="en-US" sz="1600" dirty="0">
                <a:solidFill>
                  <a:schemeClr val="accent6">
                    <a:lumMod val="25000"/>
                  </a:schemeClr>
                </a:solidFill>
              </a:rPr>
              <a:t>Processes limiting heat transport very difficult to measure and to model</a:t>
            </a:r>
          </a:p>
        </p:txBody>
      </p:sp>
      <p:pic>
        <p:nvPicPr>
          <p:cNvPr id="8" name="Picture 7">
            <a:extLst>
              <a:ext uri="{FF2B5EF4-FFF2-40B4-BE49-F238E27FC236}">
                <a16:creationId xmlns:a16="http://schemas.microsoft.com/office/drawing/2014/main" id="{E4C1BCA6-F2E8-4D9B-AE00-78CDC9F2F245}"/>
              </a:ext>
            </a:extLst>
          </p:cNvPr>
          <p:cNvPicPr>
            <a:picLocks noChangeAspect="1"/>
          </p:cNvPicPr>
          <p:nvPr/>
        </p:nvPicPr>
        <p:blipFill>
          <a:blip r:embed="rId4"/>
          <a:stretch>
            <a:fillRect/>
          </a:stretch>
        </p:blipFill>
        <p:spPr>
          <a:xfrm>
            <a:off x="958754" y="2191199"/>
            <a:ext cx="3613259" cy="2709944"/>
          </a:xfrm>
          <a:prstGeom prst="rect">
            <a:avLst/>
          </a:prstGeom>
        </p:spPr>
      </p:pic>
      <p:sp>
        <p:nvSpPr>
          <p:cNvPr id="26" name="Title 1">
            <a:extLst>
              <a:ext uri="{FF2B5EF4-FFF2-40B4-BE49-F238E27FC236}">
                <a16:creationId xmlns:a16="http://schemas.microsoft.com/office/drawing/2014/main" id="{C20713B5-8E1F-4AE9-A0E7-0972F35E79DD}"/>
              </a:ext>
            </a:extLst>
          </p:cNvPr>
          <p:cNvSpPr>
            <a:spLocks noGrp="1"/>
          </p:cNvSpPr>
          <p:nvPr>
            <p:ph type="title"/>
          </p:nvPr>
        </p:nvSpPr>
        <p:spPr>
          <a:xfrm>
            <a:off x="455158" y="626372"/>
            <a:ext cx="10956925" cy="914400"/>
          </a:xfrm>
        </p:spPr>
        <p:txBody>
          <a:bodyPr/>
          <a:lstStyle/>
          <a:p>
            <a:r>
              <a:rPr lang="en-US" sz="2400" dirty="0">
                <a:solidFill>
                  <a:schemeClr val="accent6">
                    <a:lumMod val="25000"/>
                  </a:schemeClr>
                </a:solidFill>
              </a:rPr>
              <a:t>DIGITALISATION</a:t>
            </a:r>
            <a:br>
              <a:rPr lang="en-US" sz="2400" dirty="0">
                <a:solidFill>
                  <a:schemeClr val="accent6">
                    <a:lumMod val="25000"/>
                  </a:schemeClr>
                </a:solidFill>
              </a:rPr>
            </a:br>
            <a:endParaRPr lang="fr-FR" dirty="0">
              <a:solidFill>
                <a:schemeClr val="accent6">
                  <a:lumMod val="25000"/>
                </a:schemeClr>
              </a:solidFill>
            </a:endParaRPr>
          </a:p>
        </p:txBody>
      </p:sp>
      <p:grpSp>
        <p:nvGrpSpPr>
          <p:cNvPr id="7" name="Group 6">
            <a:extLst>
              <a:ext uri="{FF2B5EF4-FFF2-40B4-BE49-F238E27FC236}">
                <a16:creationId xmlns:a16="http://schemas.microsoft.com/office/drawing/2014/main" id="{839DFBED-5FEA-4260-BD77-CA8D081B053F}"/>
              </a:ext>
            </a:extLst>
          </p:cNvPr>
          <p:cNvGrpSpPr/>
          <p:nvPr/>
        </p:nvGrpSpPr>
        <p:grpSpPr>
          <a:xfrm>
            <a:off x="3689405" y="967320"/>
            <a:ext cx="7999369" cy="6375758"/>
            <a:chOff x="3689405" y="967320"/>
            <a:chExt cx="7999369" cy="6375758"/>
          </a:xfrm>
        </p:grpSpPr>
        <p:grpSp>
          <p:nvGrpSpPr>
            <p:cNvPr id="6" name="Group 5">
              <a:extLst>
                <a:ext uri="{FF2B5EF4-FFF2-40B4-BE49-F238E27FC236}">
                  <a16:creationId xmlns:a16="http://schemas.microsoft.com/office/drawing/2014/main" id="{2F197C92-DD69-4E33-AC6B-69947DB52172}"/>
                </a:ext>
              </a:extLst>
            </p:cNvPr>
            <p:cNvGrpSpPr/>
            <p:nvPr/>
          </p:nvGrpSpPr>
          <p:grpSpPr>
            <a:xfrm>
              <a:off x="5571496" y="967320"/>
              <a:ext cx="6117278" cy="5495946"/>
              <a:chOff x="5571496" y="967320"/>
              <a:chExt cx="6117278" cy="5495946"/>
            </a:xfrm>
          </p:grpSpPr>
          <p:pic>
            <p:nvPicPr>
              <p:cNvPr id="9" name="Picture 8">
                <a:extLst>
                  <a:ext uri="{FF2B5EF4-FFF2-40B4-BE49-F238E27FC236}">
                    <a16:creationId xmlns:a16="http://schemas.microsoft.com/office/drawing/2014/main" id="{45AA3624-84EC-4163-9F02-831A3BE66928}"/>
                  </a:ext>
                </a:extLst>
              </p:cNvPr>
              <p:cNvPicPr>
                <a:picLocks noChangeAspect="1"/>
              </p:cNvPicPr>
              <p:nvPr/>
            </p:nvPicPr>
            <p:blipFill>
              <a:blip r:embed="rId5"/>
              <a:stretch>
                <a:fillRect/>
              </a:stretch>
            </p:blipFill>
            <p:spPr>
              <a:xfrm>
                <a:off x="8910746" y="1881719"/>
                <a:ext cx="2725072" cy="4464099"/>
              </a:xfrm>
              <a:prstGeom prst="rect">
                <a:avLst/>
              </a:prstGeom>
            </p:spPr>
          </p:pic>
          <p:grpSp>
            <p:nvGrpSpPr>
              <p:cNvPr id="17" name="Group 16">
                <a:extLst>
                  <a:ext uri="{FF2B5EF4-FFF2-40B4-BE49-F238E27FC236}">
                    <a16:creationId xmlns:a16="http://schemas.microsoft.com/office/drawing/2014/main" id="{0CA1C427-BF24-4BBE-9AAF-3B3DA8829D54}"/>
                  </a:ext>
                </a:extLst>
              </p:cNvPr>
              <p:cNvGrpSpPr/>
              <p:nvPr/>
            </p:nvGrpSpPr>
            <p:grpSpPr>
              <a:xfrm>
                <a:off x="5571496" y="1371269"/>
                <a:ext cx="3216048" cy="2695763"/>
                <a:chOff x="5758516" y="2207050"/>
                <a:chExt cx="3216048" cy="2695763"/>
              </a:xfrm>
            </p:grpSpPr>
            <p:pic>
              <p:nvPicPr>
                <p:cNvPr id="10" name="Picture 9">
                  <a:extLst>
                    <a:ext uri="{FF2B5EF4-FFF2-40B4-BE49-F238E27FC236}">
                      <a16:creationId xmlns:a16="http://schemas.microsoft.com/office/drawing/2014/main" id="{639F6BB0-603E-4803-A577-A2D274AC180B}"/>
                    </a:ext>
                  </a:extLst>
                </p:cNvPr>
                <p:cNvPicPr>
                  <a:picLocks noChangeAspect="1"/>
                </p:cNvPicPr>
                <p:nvPr/>
              </p:nvPicPr>
              <p:blipFill>
                <a:blip r:embed="rId6"/>
                <a:stretch>
                  <a:fillRect/>
                </a:stretch>
              </p:blipFill>
              <p:spPr>
                <a:xfrm>
                  <a:off x="5758516" y="2207050"/>
                  <a:ext cx="2855973" cy="2589558"/>
                </a:xfrm>
                <a:prstGeom prst="rect">
                  <a:avLst/>
                </a:prstGeom>
              </p:spPr>
            </p:pic>
            <p:sp>
              <p:nvSpPr>
                <p:cNvPr id="11" name="Rectangle">
                  <a:extLst>
                    <a:ext uri="{FF2B5EF4-FFF2-40B4-BE49-F238E27FC236}">
                      <a16:creationId xmlns:a16="http://schemas.microsoft.com/office/drawing/2014/main" id="{2530C98A-6621-4258-966C-E98937ACD4F5}"/>
                    </a:ext>
                  </a:extLst>
                </p:cNvPr>
                <p:cNvSpPr/>
                <p:nvPr/>
              </p:nvSpPr>
              <p:spPr>
                <a:xfrm>
                  <a:off x="6862995" y="4306527"/>
                  <a:ext cx="2111569" cy="596286"/>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pPr>
                  <a:endParaRPr lang="fr-FR" sz="1400" b="1" dirty="0" err="1">
                    <a:solidFill>
                      <a:schemeClr val="bg1"/>
                    </a:solidFill>
                  </a:endParaRPr>
                </a:p>
              </p:txBody>
            </p:sp>
            <p:sp>
              <p:nvSpPr>
                <p:cNvPr id="12" name="TextBox 11">
                  <a:extLst>
                    <a:ext uri="{FF2B5EF4-FFF2-40B4-BE49-F238E27FC236}">
                      <a16:creationId xmlns:a16="http://schemas.microsoft.com/office/drawing/2014/main" id="{A06C02C2-960A-41CB-A5A2-1F52009F0DB5}"/>
                    </a:ext>
                  </a:extLst>
                </p:cNvPr>
                <p:cNvSpPr txBox="1"/>
                <p:nvPr/>
              </p:nvSpPr>
              <p:spPr>
                <a:xfrm>
                  <a:off x="6854410" y="4322427"/>
                  <a:ext cx="2111569" cy="366335"/>
                </a:xfrm>
                <a:prstGeom prst="rect">
                  <a:avLst/>
                </a:prstGeom>
                <a:noFill/>
              </p:spPr>
              <p:txBody>
                <a:bodyPr wrap="square" rtlCol="0">
                  <a:noAutofit/>
                </a:bodyPr>
                <a:lstStyle/>
                <a:p>
                  <a:pPr algn="ctr">
                    <a:lnSpc>
                      <a:spcPct val="112000"/>
                    </a:lnSpc>
                  </a:pPr>
                  <a:r>
                    <a:rPr lang="fr-FR" sz="1400" dirty="0">
                      <a:solidFill>
                        <a:schemeClr val="bg1"/>
                      </a:solidFill>
                    </a:rPr>
                    <a:t>SrTiO</a:t>
                  </a:r>
                  <a:r>
                    <a:rPr lang="fr-FR" sz="1400" baseline="-25000" dirty="0">
                      <a:solidFill>
                        <a:schemeClr val="bg1"/>
                      </a:solidFill>
                    </a:rPr>
                    <a:t>3 </a:t>
                  </a:r>
                  <a:r>
                    <a:rPr lang="fr-FR" sz="1400" dirty="0">
                      <a:solidFill>
                        <a:schemeClr val="bg1"/>
                      </a:solidFill>
                    </a:rPr>
                    <a:t> </a:t>
                  </a:r>
                  <a:r>
                    <a:rPr lang="fr-FR" sz="1400" dirty="0" err="1">
                      <a:solidFill>
                        <a:schemeClr val="bg1"/>
                      </a:solidFill>
                    </a:rPr>
                    <a:t>Cubic</a:t>
                  </a:r>
                  <a:r>
                    <a:rPr lang="fr-FR" sz="1400" dirty="0">
                      <a:solidFill>
                        <a:schemeClr val="bg1"/>
                      </a:solidFill>
                    </a:rPr>
                    <a:t> unit </a:t>
                  </a:r>
                  <a:r>
                    <a:rPr lang="fr-FR" sz="1400" dirty="0" err="1">
                      <a:solidFill>
                        <a:schemeClr val="bg1"/>
                      </a:solidFill>
                    </a:rPr>
                    <a:t>cell</a:t>
                  </a:r>
                  <a:r>
                    <a:rPr lang="fr-FR" sz="1400" dirty="0">
                      <a:solidFill>
                        <a:schemeClr val="bg1"/>
                      </a:solidFill>
                    </a:rPr>
                    <a:t> </a:t>
                  </a:r>
                  <a:r>
                    <a:rPr lang="fr-FR" sz="1400" dirty="0" err="1">
                      <a:solidFill>
                        <a:schemeClr val="bg1"/>
                      </a:solidFill>
                    </a:rPr>
                    <a:t>with</a:t>
                  </a:r>
                  <a:r>
                    <a:rPr lang="fr-FR" sz="1400" dirty="0">
                      <a:solidFill>
                        <a:schemeClr val="bg1"/>
                      </a:solidFill>
                    </a:rPr>
                    <a:t> </a:t>
                  </a:r>
                  <a:r>
                    <a:rPr lang="fr-FR" sz="1400" dirty="0" err="1">
                      <a:solidFill>
                        <a:schemeClr val="bg1"/>
                      </a:solidFill>
                    </a:rPr>
                    <a:t>perovskite</a:t>
                  </a:r>
                  <a:r>
                    <a:rPr lang="fr-FR" sz="1400" dirty="0">
                      <a:solidFill>
                        <a:schemeClr val="bg1"/>
                      </a:solidFill>
                    </a:rPr>
                    <a:t> structure</a:t>
                  </a:r>
                </a:p>
              </p:txBody>
            </p:sp>
          </p:grpSp>
          <p:sp>
            <p:nvSpPr>
              <p:cNvPr id="13" name="Rectangle">
                <a:extLst>
                  <a:ext uri="{FF2B5EF4-FFF2-40B4-BE49-F238E27FC236}">
                    <a16:creationId xmlns:a16="http://schemas.microsoft.com/office/drawing/2014/main" id="{6C77BFC3-4931-42C5-ADB3-26E986054E8D}"/>
                  </a:ext>
                </a:extLst>
              </p:cNvPr>
              <p:cNvSpPr/>
              <p:nvPr/>
            </p:nvSpPr>
            <p:spPr>
              <a:xfrm>
                <a:off x="9167281" y="967320"/>
                <a:ext cx="2415580" cy="832269"/>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nSpc>
                    <a:spcPct val="112000"/>
                  </a:lnSpc>
                </a:pPr>
                <a:endParaRPr lang="fr-FR" sz="1400" b="1" dirty="0" err="1">
                  <a:solidFill>
                    <a:schemeClr val="bg1"/>
                  </a:solidFill>
                </a:endParaRPr>
              </a:p>
            </p:txBody>
          </p:sp>
          <p:sp>
            <p:nvSpPr>
              <p:cNvPr id="14" name="Rectangle 13">
                <a:extLst>
                  <a:ext uri="{FF2B5EF4-FFF2-40B4-BE49-F238E27FC236}">
                    <a16:creationId xmlns:a16="http://schemas.microsoft.com/office/drawing/2014/main" id="{FDC6E351-2B0D-4198-BC82-F09FE846460D}"/>
                  </a:ext>
                </a:extLst>
              </p:cNvPr>
              <p:cNvSpPr/>
              <p:nvPr/>
            </p:nvSpPr>
            <p:spPr>
              <a:xfrm>
                <a:off x="9061368" y="971994"/>
                <a:ext cx="2627406" cy="796757"/>
              </a:xfrm>
              <a:prstGeom prst="rect">
                <a:avLst/>
              </a:prstGeom>
            </p:spPr>
            <p:txBody>
              <a:bodyPr wrap="square">
                <a:spAutoFit/>
              </a:bodyPr>
              <a:lstStyle/>
              <a:p>
                <a:pPr algn="ctr">
                  <a:lnSpc>
                    <a:spcPct val="112000"/>
                  </a:lnSpc>
                </a:pPr>
                <a:r>
                  <a:rPr lang="en-US" sz="1400" dirty="0">
                    <a:solidFill>
                      <a:schemeClr val="bg1"/>
                    </a:solidFill>
                  </a:rPr>
                  <a:t>Coherent phonon wave packets generated in SrTiO</a:t>
                </a:r>
                <a:r>
                  <a:rPr lang="en-US" sz="1400" baseline="-25000" dirty="0">
                    <a:solidFill>
                      <a:schemeClr val="bg1"/>
                    </a:solidFill>
                  </a:rPr>
                  <a:t>3</a:t>
                </a:r>
                <a:r>
                  <a:rPr lang="en-US" sz="1400" dirty="0">
                    <a:solidFill>
                      <a:schemeClr val="bg1"/>
                    </a:solidFill>
                  </a:rPr>
                  <a:t> following fs IR laser excitation </a:t>
                </a:r>
              </a:p>
            </p:txBody>
          </p:sp>
          <p:sp>
            <p:nvSpPr>
              <p:cNvPr id="16" name="Rectangle">
                <a:extLst>
                  <a:ext uri="{FF2B5EF4-FFF2-40B4-BE49-F238E27FC236}">
                    <a16:creationId xmlns:a16="http://schemas.microsoft.com/office/drawing/2014/main" id="{133ADA18-305A-4CEC-BE2F-217F249C5538}"/>
                  </a:ext>
                </a:extLst>
              </p:cNvPr>
              <p:cNvSpPr/>
              <p:nvPr/>
            </p:nvSpPr>
            <p:spPr>
              <a:xfrm>
                <a:off x="6849853" y="4838883"/>
                <a:ext cx="2650375" cy="632944"/>
              </a:xfrm>
              <a:prstGeom prst="rect">
                <a:avLst/>
              </a:prstGeom>
              <a:solidFill>
                <a:schemeClr val="accent3"/>
              </a:solidFill>
              <a:ln w="12700" cap="flat">
                <a:solidFill>
                  <a:srgbClr val="5E8092"/>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defRPr sz="1400">
                    <a:solidFill>
                      <a:schemeClr val="accent6">
                        <a:hueOff val="-12480000"/>
                        <a:satOff val="-36585"/>
                        <a:lumOff val="8039"/>
                      </a:schemeClr>
                    </a:solidFill>
                  </a:defRPr>
                </a:pPr>
                <a:endParaRPr/>
              </a:p>
            </p:txBody>
          </p:sp>
          <p:sp>
            <p:nvSpPr>
              <p:cNvPr id="15" name="TextBox 14">
                <a:extLst>
                  <a:ext uri="{FF2B5EF4-FFF2-40B4-BE49-F238E27FC236}">
                    <a16:creationId xmlns:a16="http://schemas.microsoft.com/office/drawing/2014/main" id="{ADA162CC-DC51-4520-A327-3FC19AC9ACA4}"/>
                  </a:ext>
                </a:extLst>
              </p:cNvPr>
              <p:cNvSpPr txBox="1"/>
              <p:nvPr/>
            </p:nvSpPr>
            <p:spPr>
              <a:xfrm>
                <a:off x="6675975" y="4853786"/>
                <a:ext cx="2998132" cy="632945"/>
              </a:xfrm>
              <a:prstGeom prst="rect">
                <a:avLst/>
              </a:prstGeom>
              <a:noFill/>
            </p:spPr>
            <p:txBody>
              <a:bodyPr wrap="square" rtlCol="0">
                <a:noAutofit/>
              </a:bodyPr>
              <a:lstStyle/>
              <a:p>
                <a:pPr algn="ctr">
                  <a:lnSpc>
                    <a:spcPct val="112000"/>
                  </a:lnSpc>
                </a:pPr>
                <a:r>
                  <a:rPr lang="en-US" sz="1400" b="1" dirty="0">
                    <a:solidFill>
                      <a:schemeClr val="bg1"/>
                    </a:solidFill>
                  </a:rPr>
                  <a:t>Phonon damping constants experimentally determined   </a:t>
                </a:r>
              </a:p>
            </p:txBody>
          </p:sp>
          <p:sp>
            <p:nvSpPr>
              <p:cNvPr id="18" name="Rectangle 8">
                <a:extLst>
                  <a:ext uri="{FF2B5EF4-FFF2-40B4-BE49-F238E27FC236}">
                    <a16:creationId xmlns:a16="http://schemas.microsoft.com/office/drawing/2014/main" id="{8BB1A6D6-075B-4D29-A3F8-E40F8AD55868}"/>
                  </a:ext>
                </a:extLst>
              </p:cNvPr>
              <p:cNvSpPr txBox="1"/>
              <p:nvPr/>
            </p:nvSpPr>
            <p:spPr>
              <a:xfrm>
                <a:off x="5712836" y="6047255"/>
                <a:ext cx="3348532" cy="416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182812" algn="r">
                  <a:lnSpc>
                    <a:spcPct val="150000"/>
                  </a:lnSpc>
                  <a:spcBef>
                    <a:spcPts val="600"/>
                  </a:spcBef>
                  <a:defRPr sz="1300" u="sng"/>
                </a:pPr>
                <a:endParaRPr lang="en-US" sz="1600" u="none" dirty="0">
                  <a:solidFill>
                    <a:schemeClr val="accent6">
                      <a:lumMod val="25000"/>
                    </a:schemeClr>
                  </a:solidFill>
                </a:endParaRPr>
              </a:p>
            </p:txBody>
          </p:sp>
        </p:grpSp>
        <p:grpSp>
          <p:nvGrpSpPr>
            <p:cNvPr id="5" name="Group 4">
              <a:extLst>
                <a:ext uri="{FF2B5EF4-FFF2-40B4-BE49-F238E27FC236}">
                  <a16:creationId xmlns:a16="http://schemas.microsoft.com/office/drawing/2014/main" id="{DC04D6C7-B0B1-4CA0-8A09-8DC0A295E9B1}"/>
                </a:ext>
              </a:extLst>
            </p:cNvPr>
            <p:cNvGrpSpPr/>
            <p:nvPr/>
          </p:nvGrpSpPr>
          <p:grpSpPr>
            <a:xfrm>
              <a:off x="3689405" y="6118082"/>
              <a:ext cx="5553433" cy="1224996"/>
              <a:chOff x="3689405" y="6118082"/>
              <a:chExt cx="5553433" cy="1224996"/>
            </a:xfrm>
          </p:grpSpPr>
          <p:sp>
            <p:nvSpPr>
              <p:cNvPr id="19" name="TextBox 18">
                <a:extLst>
                  <a:ext uri="{FF2B5EF4-FFF2-40B4-BE49-F238E27FC236}">
                    <a16:creationId xmlns:a16="http://schemas.microsoft.com/office/drawing/2014/main" id="{D8CA130D-C1D8-47F4-BC43-5F17B21D1EFE}"/>
                  </a:ext>
                </a:extLst>
              </p:cNvPr>
              <p:cNvSpPr txBox="1"/>
              <p:nvPr/>
            </p:nvSpPr>
            <p:spPr>
              <a:xfrm>
                <a:off x="4375908" y="6428678"/>
                <a:ext cx="914400" cy="914400"/>
              </a:xfrm>
              <a:prstGeom prst="rect">
                <a:avLst/>
              </a:prstGeom>
              <a:noFill/>
            </p:spPr>
            <p:txBody>
              <a:bodyPr wrap="none" rtlCol="0">
                <a:noAutofit/>
              </a:bodyPr>
              <a:lstStyle/>
              <a:p>
                <a:pPr algn="l">
                  <a:lnSpc>
                    <a:spcPct val="112000"/>
                  </a:lnSpc>
                </a:pPr>
                <a:r>
                  <a:rPr lang="en-US" sz="1600" dirty="0">
                    <a:solidFill>
                      <a:schemeClr val="accent6">
                        <a:lumMod val="25000"/>
                      </a:schemeClr>
                    </a:solidFill>
                  </a:rPr>
                  <a:t>MID Instrument</a:t>
                </a:r>
                <a:endParaRPr lang="fr-FR" sz="1600" dirty="0">
                  <a:solidFill>
                    <a:schemeClr val="accent6">
                      <a:lumMod val="25000"/>
                    </a:schemeClr>
                  </a:solidFill>
                </a:endParaRPr>
              </a:p>
            </p:txBody>
          </p:sp>
          <p:pic>
            <p:nvPicPr>
              <p:cNvPr id="21" name="Picture 20">
                <a:extLst>
                  <a:ext uri="{FF2B5EF4-FFF2-40B4-BE49-F238E27FC236}">
                    <a16:creationId xmlns:a16="http://schemas.microsoft.com/office/drawing/2014/main" id="{705DFC4A-2D9A-4515-B787-C159A2E6ECE7}"/>
                  </a:ext>
                </a:extLst>
              </p:cNvPr>
              <p:cNvPicPr>
                <a:picLocks noChangeAspect="1"/>
              </p:cNvPicPr>
              <p:nvPr/>
            </p:nvPicPr>
            <p:blipFill>
              <a:blip r:embed="rId7"/>
              <a:stretch>
                <a:fillRect/>
              </a:stretch>
            </p:blipFill>
            <p:spPr>
              <a:xfrm>
                <a:off x="3689405" y="6165368"/>
                <a:ext cx="582267" cy="575049"/>
              </a:xfrm>
              <a:prstGeom prst="rect">
                <a:avLst/>
              </a:prstGeom>
            </p:spPr>
          </p:pic>
          <p:sp>
            <p:nvSpPr>
              <p:cNvPr id="2" name="Rectangle 1">
                <a:extLst>
                  <a:ext uri="{FF2B5EF4-FFF2-40B4-BE49-F238E27FC236}">
                    <a16:creationId xmlns:a16="http://schemas.microsoft.com/office/drawing/2014/main" id="{AA6F3610-D2C8-4600-B0D4-937E80B71E81}"/>
                  </a:ext>
                </a:extLst>
              </p:cNvPr>
              <p:cNvSpPr/>
              <p:nvPr/>
            </p:nvSpPr>
            <p:spPr>
              <a:xfrm>
                <a:off x="4367914" y="6118082"/>
                <a:ext cx="4874924" cy="338554"/>
              </a:xfrm>
              <a:prstGeom prst="rect">
                <a:avLst/>
              </a:prstGeom>
            </p:spPr>
            <p:txBody>
              <a:bodyPr wrap="none">
                <a:spAutoFit/>
              </a:bodyPr>
              <a:lstStyle/>
              <a:p>
                <a:r>
                  <a:rPr lang="fr-FR" sz="1600" dirty="0">
                    <a:solidFill>
                      <a:schemeClr val="accent6">
                        <a:lumMod val="25000"/>
                      </a:schemeClr>
                    </a:solidFill>
                  </a:rPr>
                  <a:t>Shayduk et al. </a:t>
                </a:r>
                <a:r>
                  <a:rPr lang="fr-FR" sz="1600" dirty="0" err="1">
                    <a:solidFill>
                      <a:schemeClr val="accent6">
                        <a:lumMod val="25000"/>
                      </a:schemeClr>
                    </a:solidFill>
                  </a:rPr>
                  <a:t>Appl</a:t>
                </a:r>
                <a:r>
                  <a:rPr lang="fr-FR" sz="1600" dirty="0">
                    <a:solidFill>
                      <a:schemeClr val="accent6">
                        <a:lumMod val="25000"/>
                      </a:schemeClr>
                    </a:solidFill>
                  </a:rPr>
                  <a:t>. Phys. </a:t>
                </a:r>
                <a:r>
                  <a:rPr lang="fr-FR" sz="1600" dirty="0" err="1">
                    <a:solidFill>
                      <a:schemeClr val="accent6">
                        <a:lumMod val="25000"/>
                      </a:schemeClr>
                    </a:solidFill>
                  </a:rPr>
                  <a:t>Lett</a:t>
                </a:r>
                <a:r>
                  <a:rPr lang="fr-FR" sz="1600" dirty="0">
                    <a:solidFill>
                      <a:schemeClr val="accent6">
                        <a:lumMod val="25000"/>
                      </a:schemeClr>
                    </a:solidFill>
                  </a:rPr>
                  <a:t>. 120, 202203 (2022)</a:t>
                </a:r>
              </a:p>
            </p:txBody>
          </p:sp>
        </p:grpSp>
      </p:grpSp>
    </p:spTree>
    <p:extLst>
      <p:ext uri="{BB962C8B-B14F-4D97-AF65-F5344CB8AC3E}">
        <p14:creationId xmlns:p14="http://schemas.microsoft.com/office/powerpoint/2010/main" val="140210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2D42-B0CD-4EB8-B59A-BF4130D6DF99}"/>
              </a:ext>
            </a:extLst>
          </p:cNvPr>
          <p:cNvSpPr>
            <a:spLocks noGrp="1"/>
          </p:cNvSpPr>
          <p:nvPr>
            <p:ph type="title"/>
          </p:nvPr>
        </p:nvSpPr>
        <p:spPr>
          <a:xfrm>
            <a:off x="477839" y="552450"/>
            <a:ext cx="10956924" cy="550052"/>
          </a:xfrm>
        </p:spPr>
        <p:txBody>
          <a:bodyPr/>
          <a:lstStyle/>
          <a:p>
            <a:r>
              <a:rPr lang="en-US" sz="2400" dirty="0">
                <a:solidFill>
                  <a:schemeClr val="accent6">
                    <a:lumMod val="25000"/>
                  </a:schemeClr>
                </a:solidFill>
              </a:rPr>
              <a:t>ENVIRONMENT and SUSTAINABILITY</a:t>
            </a:r>
            <a:endParaRPr lang="fr-FR" dirty="0">
              <a:solidFill>
                <a:schemeClr val="accent6">
                  <a:lumMod val="25000"/>
                </a:schemeClr>
              </a:solidFill>
            </a:endParaRPr>
          </a:p>
        </p:txBody>
      </p:sp>
      <p:pic>
        <p:nvPicPr>
          <p:cNvPr id="4" name="Picture 3">
            <a:extLst>
              <a:ext uri="{FF2B5EF4-FFF2-40B4-BE49-F238E27FC236}">
                <a16:creationId xmlns:a16="http://schemas.microsoft.com/office/drawing/2014/main" id="{008B215C-E708-4A61-BAF5-176552BD4E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9668" y="1781432"/>
            <a:ext cx="3620619" cy="2643924"/>
          </a:xfrm>
          <a:prstGeom prst="rect">
            <a:avLst/>
          </a:prstGeom>
        </p:spPr>
      </p:pic>
      <p:sp>
        <p:nvSpPr>
          <p:cNvPr id="6" name="TextBox 5">
            <a:extLst>
              <a:ext uri="{FF2B5EF4-FFF2-40B4-BE49-F238E27FC236}">
                <a16:creationId xmlns:a16="http://schemas.microsoft.com/office/drawing/2014/main" id="{5360D367-FAE7-4469-9F44-7A436AAD140C}"/>
              </a:ext>
            </a:extLst>
          </p:cNvPr>
          <p:cNvSpPr txBox="1"/>
          <p:nvPr/>
        </p:nvSpPr>
        <p:spPr>
          <a:xfrm>
            <a:off x="237563" y="4707074"/>
            <a:ext cx="5702138" cy="1419157"/>
          </a:xfrm>
          <a:prstGeom prst="rect">
            <a:avLst/>
          </a:prstGeom>
          <a:noFill/>
        </p:spPr>
        <p:txBody>
          <a:bodyPr wrap="square" rtlCol="0">
            <a:noAutofit/>
          </a:bodyPr>
          <a:lstStyle/>
          <a:p>
            <a:pPr marL="269875" indent="-269875">
              <a:lnSpc>
                <a:spcPct val="112000"/>
              </a:lnSpc>
              <a:buBlip>
                <a:blip r:embed="rId4"/>
              </a:buBlip>
            </a:pPr>
            <a:r>
              <a:rPr lang="en-US" sz="1600" dirty="0" smtClean="0">
                <a:solidFill>
                  <a:schemeClr val="accent6">
                    <a:lumMod val="25000"/>
                  </a:schemeClr>
                </a:solidFill>
              </a:rPr>
              <a:t>The </a:t>
            </a:r>
            <a:r>
              <a:rPr lang="en-US" sz="1600" dirty="0">
                <a:solidFill>
                  <a:schemeClr val="accent6">
                    <a:lumMod val="25000"/>
                  </a:schemeClr>
                </a:solidFill>
              </a:rPr>
              <a:t>Iron-rich core of the Earth is the source of our protective magnetic field.</a:t>
            </a:r>
          </a:p>
          <a:p>
            <a:pPr marL="269875" indent="-269875">
              <a:lnSpc>
                <a:spcPct val="112000"/>
              </a:lnSpc>
              <a:buBlip>
                <a:blip r:embed="rId4"/>
              </a:buBlip>
            </a:pPr>
            <a:r>
              <a:rPr lang="en-US" sz="1600" dirty="0">
                <a:solidFill>
                  <a:schemeClr val="accent6">
                    <a:lumMod val="25000"/>
                  </a:schemeClr>
                </a:solidFill>
              </a:rPr>
              <a:t>Requires liquid Iron</a:t>
            </a:r>
          </a:p>
          <a:p>
            <a:pPr marL="269875" indent="-269875">
              <a:lnSpc>
                <a:spcPct val="112000"/>
              </a:lnSpc>
              <a:buBlip>
                <a:blip r:embed="rId4"/>
              </a:buBlip>
            </a:pPr>
            <a:r>
              <a:rPr lang="en-US" sz="1600" dirty="0">
                <a:solidFill>
                  <a:schemeClr val="accent6">
                    <a:lumMod val="25000"/>
                  </a:schemeClr>
                </a:solidFill>
              </a:rPr>
              <a:t>But melting point of Iron at core pressure and temperature is very uncertain.</a:t>
            </a:r>
          </a:p>
          <a:p>
            <a:pPr marL="269875" indent="-269875">
              <a:lnSpc>
                <a:spcPct val="112000"/>
              </a:lnSpc>
              <a:buBlip>
                <a:blip r:embed="rId4"/>
              </a:buBlip>
            </a:pPr>
            <a:endParaRPr lang="en-US" dirty="0"/>
          </a:p>
          <a:p>
            <a:pPr marL="269875" indent="-269875" algn="l">
              <a:lnSpc>
                <a:spcPct val="112000"/>
              </a:lnSpc>
              <a:buBlip>
                <a:blip r:embed="rId4"/>
              </a:buBlip>
            </a:pPr>
            <a:endParaRPr lang="fr-FR" dirty="0"/>
          </a:p>
        </p:txBody>
      </p:sp>
      <p:sp>
        <p:nvSpPr>
          <p:cNvPr id="3" name="TextBox 2">
            <a:extLst>
              <a:ext uri="{FF2B5EF4-FFF2-40B4-BE49-F238E27FC236}">
                <a16:creationId xmlns:a16="http://schemas.microsoft.com/office/drawing/2014/main" id="{8B5EB680-C5F6-4662-B0FF-8BFF572CB5F9}"/>
              </a:ext>
            </a:extLst>
          </p:cNvPr>
          <p:cNvSpPr txBox="1"/>
          <p:nvPr/>
        </p:nvSpPr>
        <p:spPr>
          <a:xfrm>
            <a:off x="237563" y="1263656"/>
            <a:ext cx="6467271" cy="914400"/>
          </a:xfrm>
          <a:prstGeom prst="rect">
            <a:avLst/>
          </a:prstGeom>
          <a:noFill/>
        </p:spPr>
        <p:txBody>
          <a:bodyPr wrap="square" rtlCol="0">
            <a:noAutofit/>
          </a:bodyPr>
          <a:lstStyle/>
          <a:p>
            <a:pPr marL="269875" indent="-269875">
              <a:lnSpc>
                <a:spcPct val="112000"/>
              </a:lnSpc>
              <a:buBlip>
                <a:blip r:embed="rId4"/>
              </a:buBlip>
            </a:pPr>
            <a:r>
              <a:rPr lang="en-US" b="1" i="1" dirty="0">
                <a:solidFill>
                  <a:schemeClr val="accent6">
                    <a:lumMod val="25000"/>
                  </a:schemeClr>
                </a:solidFill>
              </a:rPr>
              <a:t>understanding of geophysical processes of our planet</a:t>
            </a:r>
            <a:endParaRPr lang="fr-FR" b="1" i="1" dirty="0">
              <a:solidFill>
                <a:schemeClr val="accent6">
                  <a:lumMod val="25000"/>
                </a:schemeClr>
              </a:solidFill>
            </a:endParaRPr>
          </a:p>
        </p:txBody>
      </p:sp>
      <p:grpSp>
        <p:nvGrpSpPr>
          <p:cNvPr id="46" name="Group 45">
            <a:extLst>
              <a:ext uri="{FF2B5EF4-FFF2-40B4-BE49-F238E27FC236}">
                <a16:creationId xmlns:a16="http://schemas.microsoft.com/office/drawing/2014/main" id="{91930B89-55F9-4A3D-B2BF-86E97469A730}"/>
              </a:ext>
            </a:extLst>
          </p:cNvPr>
          <p:cNvGrpSpPr/>
          <p:nvPr/>
        </p:nvGrpSpPr>
        <p:grpSpPr>
          <a:xfrm>
            <a:off x="3282309" y="596093"/>
            <a:ext cx="8749876" cy="6306495"/>
            <a:chOff x="3282309" y="596093"/>
            <a:chExt cx="8749876" cy="6306495"/>
          </a:xfrm>
        </p:grpSpPr>
        <p:grpSp>
          <p:nvGrpSpPr>
            <p:cNvPr id="11" name="Group 10">
              <a:extLst>
                <a:ext uri="{FF2B5EF4-FFF2-40B4-BE49-F238E27FC236}">
                  <a16:creationId xmlns:a16="http://schemas.microsoft.com/office/drawing/2014/main" id="{FDB2C804-F7F0-4DDE-9E0B-C76BD6695475}"/>
                </a:ext>
              </a:extLst>
            </p:cNvPr>
            <p:cNvGrpSpPr/>
            <p:nvPr/>
          </p:nvGrpSpPr>
          <p:grpSpPr>
            <a:xfrm>
              <a:off x="7644751" y="596093"/>
              <a:ext cx="4387434" cy="2072350"/>
              <a:chOff x="215258" y="3988486"/>
              <a:chExt cx="5714710" cy="2498504"/>
            </a:xfrm>
          </p:grpSpPr>
          <p:cxnSp>
            <p:nvCxnSpPr>
              <p:cNvPr id="12" name="Straight Arrow Connector 11">
                <a:extLst>
                  <a:ext uri="{FF2B5EF4-FFF2-40B4-BE49-F238E27FC236}">
                    <a16:creationId xmlns:a16="http://schemas.microsoft.com/office/drawing/2014/main" id="{245A9C54-848B-41DC-ACBE-B1277CEE1AD8}"/>
                  </a:ext>
                </a:extLst>
              </p:cNvPr>
              <p:cNvCxnSpPr>
                <a:cxnSpLocks/>
              </p:cNvCxnSpPr>
              <p:nvPr/>
            </p:nvCxnSpPr>
            <p:spPr>
              <a:xfrm flipV="1">
                <a:off x="258775" y="3988486"/>
                <a:ext cx="0" cy="2149736"/>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F0FBA69-6F2B-4A38-A3D2-66B8E5C49446}"/>
                  </a:ext>
                </a:extLst>
              </p:cNvPr>
              <p:cNvCxnSpPr>
                <a:cxnSpLocks/>
                <a:endCxn id="24" idx="0"/>
              </p:cNvCxnSpPr>
              <p:nvPr/>
            </p:nvCxnSpPr>
            <p:spPr>
              <a:xfrm>
                <a:off x="243325" y="6138221"/>
                <a:ext cx="4724850" cy="2283"/>
              </a:xfrm>
              <a:prstGeom prst="straightConnector1">
                <a:avLst/>
              </a:prstGeom>
              <a:ln w="381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Right Arrow 11">
                <a:extLst>
                  <a:ext uri="{FF2B5EF4-FFF2-40B4-BE49-F238E27FC236}">
                    <a16:creationId xmlns:a16="http://schemas.microsoft.com/office/drawing/2014/main" id="{0F642B95-5F2F-4356-9236-482879BE137B}"/>
                  </a:ext>
                </a:extLst>
              </p:cNvPr>
              <p:cNvSpPr/>
              <p:nvPr/>
            </p:nvSpPr>
            <p:spPr>
              <a:xfrm>
                <a:off x="265362" y="4207942"/>
                <a:ext cx="4104457" cy="704789"/>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ight Arrow 12">
                <a:extLst>
                  <a:ext uri="{FF2B5EF4-FFF2-40B4-BE49-F238E27FC236}">
                    <a16:creationId xmlns:a16="http://schemas.microsoft.com/office/drawing/2014/main" id="{A2E764BF-5989-459D-B094-AAFDFE898177}"/>
                  </a:ext>
                </a:extLst>
              </p:cNvPr>
              <p:cNvSpPr/>
              <p:nvPr/>
            </p:nvSpPr>
            <p:spPr>
              <a:xfrm>
                <a:off x="265362" y="4782801"/>
                <a:ext cx="2733516" cy="704789"/>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ight Arrow 13">
                <a:extLst>
                  <a:ext uri="{FF2B5EF4-FFF2-40B4-BE49-F238E27FC236}">
                    <a16:creationId xmlns:a16="http://schemas.microsoft.com/office/drawing/2014/main" id="{D03ABD8E-32FD-468F-AD7C-A9709A41BA34}"/>
                  </a:ext>
                </a:extLst>
              </p:cNvPr>
              <p:cNvSpPr/>
              <p:nvPr/>
            </p:nvSpPr>
            <p:spPr>
              <a:xfrm>
                <a:off x="265362" y="5357661"/>
                <a:ext cx="1293024" cy="704789"/>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a:extLst>
                  <a:ext uri="{FF2B5EF4-FFF2-40B4-BE49-F238E27FC236}">
                    <a16:creationId xmlns:a16="http://schemas.microsoft.com/office/drawing/2014/main" id="{5EC8DDE0-1946-459A-AF87-EF2DFCA798B1}"/>
                  </a:ext>
                </a:extLst>
              </p:cNvPr>
              <p:cNvSpPr txBox="1"/>
              <p:nvPr/>
            </p:nvSpPr>
            <p:spPr>
              <a:xfrm>
                <a:off x="4289058" y="4286039"/>
                <a:ext cx="1640910" cy="556601"/>
              </a:xfrm>
              <a:prstGeom prst="rect">
                <a:avLst/>
              </a:prstGeom>
              <a:noFill/>
            </p:spPr>
            <p:txBody>
              <a:bodyPr wrap="square" rtlCol="0">
                <a:spAutoFit/>
              </a:bodyPr>
              <a:lstStyle/>
              <a:p>
                <a:pPr algn="ctr"/>
                <a:r>
                  <a:rPr lang="en-US" sz="1200" i="1" dirty="0"/>
                  <a:t>Contaminated</a:t>
                </a:r>
              </a:p>
              <a:p>
                <a:pPr algn="ctr"/>
                <a:r>
                  <a:rPr lang="en-US" sz="1200" i="1" dirty="0"/>
                  <a:t>States</a:t>
                </a:r>
              </a:p>
            </p:txBody>
          </p:sp>
          <p:sp>
            <p:nvSpPr>
              <p:cNvPr id="18" name="TextBox 17">
                <a:extLst>
                  <a:ext uri="{FF2B5EF4-FFF2-40B4-BE49-F238E27FC236}">
                    <a16:creationId xmlns:a16="http://schemas.microsoft.com/office/drawing/2014/main" id="{DC04D1A0-40AC-4091-9F96-4DA05E57D7C9}"/>
                  </a:ext>
                </a:extLst>
              </p:cNvPr>
              <p:cNvSpPr txBox="1"/>
              <p:nvPr/>
            </p:nvSpPr>
            <p:spPr>
              <a:xfrm>
                <a:off x="1340674" y="5402233"/>
                <a:ext cx="1440495" cy="556601"/>
              </a:xfrm>
              <a:prstGeom prst="rect">
                <a:avLst/>
              </a:prstGeom>
              <a:noFill/>
            </p:spPr>
            <p:txBody>
              <a:bodyPr wrap="square" rtlCol="0">
                <a:spAutoFit/>
              </a:bodyPr>
              <a:lstStyle/>
              <a:p>
                <a:pPr algn="ctr"/>
                <a:r>
                  <a:rPr lang="en-US" sz="1200" i="1" dirty="0"/>
                  <a:t>Unstable</a:t>
                </a:r>
              </a:p>
              <a:p>
                <a:pPr algn="ctr"/>
                <a:r>
                  <a:rPr lang="en-US" sz="1200" i="1" dirty="0"/>
                  <a:t>States</a:t>
                </a:r>
              </a:p>
            </p:txBody>
          </p:sp>
          <p:sp>
            <p:nvSpPr>
              <p:cNvPr id="19" name="TextBox 18">
                <a:extLst>
                  <a:ext uri="{FF2B5EF4-FFF2-40B4-BE49-F238E27FC236}">
                    <a16:creationId xmlns:a16="http://schemas.microsoft.com/office/drawing/2014/main" id="{93380CE3-98DC-41E4-860F-60CC1B6FD7FD}"/>
                  </a:ext>
                </a:extLst>
              </p:cNvPr>
              <p:cNvSpPr txBox="1"/>
              <p:nvPr/>
            </p:nvSpPr>
            <p:spPr>
              <a:xfrm>
                <a:off x="2767085" y="4805088"/>
                <a:ext cx="1108614" cy="556601"/>
              </a:xfrm>
              <a:prstGeom prst="rect">
                <a:avLst/>
              </a:prstGeom>
              <a:noFill/>
            </p:spPr>
            <p:txBody>
              <a:bodyPr wrap="square" rtlCol="0">
                <a:spAutoFit/>
              </a:bodyPr>
              <a:lstStyle/>
              <a:p>
                <a:pPr algn="ctr"/>
                <a:r>
                  <a:rPr lang="en-US" sz="1200" i="1" dirty="0"/>
                  <a:t>Ideal</a:t>
                </a:r>
              </a:p>
              <a:p>
                <a:pPr algn="ctr"/>
                <a:r>
                  <a:rPr lang="en-US" sz="1200" i="1" dirty="0"/>
                  <a:t>States</a:t>
                </a:r>
              </a:p>
            </p:txBody>
          </p:sp>
          <p:sp>
            <p:nvSpPr>
              <p:cNvPr id="20" name="TextBox 19">
                <a:extLst>
                  <a:ext uri="{FF2B5EF4-FFF2-40B4-BE49-F238E27FC236}">
                    <a16:creationId xmlns:a16="http://schemas.microsoft.com/office/drawing/2014/main" id="{52E95547-1BC9-48E6-ACBE-406DAEE6BC41}"/>
                  </a:ext>
                </a:extLst>
              </p:cNvPr>
              <p:cNvSpPr txBox="1"/>
              <p:nvPr/>
            </p:nvSpPr>
            <p:spPr>
              <a:xfrm>
                <a:off x="1295338" y="4374112"/>
                <a:ext cx="1992313" cy="333960"/>
              </a:xfrm>
              <a:prstGeom prst="rect">
                <a:avLst/>
              </a:prstGeom>
              <a:noFill/>
            </p:spPr>
            <p:txBody>
              <a:bodyPr wrap="none" rtlCol="0">
                <a:spAutoFit/>
              </a:bodyPr>
              <a:lstStyle/>
              <a:p>
                <a:r>
                  <a:rPr lang="en-US" sz="1200" dirty="0"/>
                  <a:t>Continuous Heating</a:t>
                </a:r>
              </a:p>
            </p:txBody>
          </p:sp>
          <p:sp>
            <p:nvSpPr>
              <p:cNvPr id="21" name="TextBox 20">
                <a:extLst>
                  <a:ext uri="{FF2B5EF4-FFF2-40B4-BE49-F238E27FC236}">
                    <a16:creationId xmlns:a16="http://schemas.microsoft.com/office/drawing/2014/main" id="{C22E2B5B-144E-450E-93E0-7478A0EF3A03}"/>
                  </a:ext>
                </a:extLst>
              </p:cNvPr>
              <p:cNvSpPr txBox="1"/>
              <p:nvPr/>
            </p:nvSpPr>
            <p:spPr>
              <a:xfrm>
                <a:off x="215258" y="5526729"/>
                <a:ext cx="1374282" cy="333960"/>
              </a:xfrm>
              <a:prstGeom prst="rect">
                <a:avLst/>
              </a:prstGeom>
              <a:noFill/>
            </p:spPr>
            <p:txBody>
              <a:bodyPr wrap="none" rtlCol="0">
                <a:spAutoFit/>
              </a:bodyPr>
              <a:lstStyle/>
              <a:p>
                <a:r>
                  <a:rPr lang="en-US" sz="1200" dirty="0"/>
                  <a:t>Fast Heating</a:t>
                </a:r>
              </a:p>
            </p:txBody>
          </p:sp>
          <p:sp>
            <p:nvSpPr>
              <p:cNvPr id="22" name="TextBox 21">
                <a:extLst>
                  <a:ext uri="{FF2B5EF4-FFF2-40B4-BE49-F238E27FC236}">
                    <a16:creationId xmlns:a16="http://schemas.microsoft.com/office/drawing/2014/main" id="{CD689CD4-18B2-49AF-BED7-FA3BFB3B8697}"/>
                  </a:ext>
                </a:extLst>
              </p:cNvPr>
              <p:cNvSpPr txBox="1"/>
              <p:nvPr/>
            </p:nvSpPr>
            <p:spPr>
              <a:xfrm>
                <a:off x="650454" y="4964395"/>
                <a:ext cx="1662418" cy="333960"/>
              </a:xfrm>
              <a:prstGeom prst="rect">
                <a:avLst/>
              </a:prstGeom>
              <a:noFill/>
            </p:spPr>
            <p:txBody>
              <a:bodyPr wrap="none" rtlCol="0">
                <a:spAutoFit/>
              </a:bodyPr>
              <a:lstStyle/>
              <a:p>
                <a:r>
                  <a:rPr lang="en-US" sz="1200" dirty="0"/>
                  <a:t>European XFEL</a:t>
                </a:r>
              </a:p>
            </p:txBody>
          </p:sp>
          <p:sp>
            <p:nvSpPr>
              <p:cNvPr id="23" name="TextBox 22">
                <a:extLst>
                  <a:ext uri="{FF2B5EF4-FFF2-40B4-BE49-F238E27FC236}">
                    <a16:creationId xmlns:a16="http://schemas.microsoft.com/office/drawing/2014/main" id="{47333B2B-4B7F-4626-8334-11086FABE964}"/>
                  </a:ext>
                </a:extLst>
              </p:cNvPr>
              <p:cNvSpPr txBox="1"/>
              <p:nvPr/>
            </p:nvSpPr>
            <p:spPr>
              <a:xfrm>
                <a:off x="4734915" y="5679562"/>
                <a:ext cx="859981" cy="408173"/>
              </a:xfrm>
              <a:prstGeom prst="rect">
                <a:avLst/>
              </a:prstGeom>
              <a:noFill/>
            </p:spPr>
            <p:txBody>
              <a:bodyPr wrap="none" rtlCol="0">
                <a:spAutoFit/>
              </a:bodyPr>
              <a:lstStyle/>
              <a:p>
                <a:r>
                  <a:rPr lang="en-US" sz="1600" b="1" dirty="0"/>
                  <a:t>Time</a:t>
                </a:r>
                <a:endParaRPr lang="en-US" sz="1100" b="1" dirty="0"/>
              </a:p>
            </p:txBody>
          </p:sp>
          <p:sp>
            <p:nvSpPr>
              <p:cNvPr id="24" name="TextBox 23">
                <a:extLst>
                  <a:ext uri="{FF2B5EF4-FFF2-40B4-BE49-F238E27FC236}">
                    <a16:creationId xmlns:a16="http://schemas.microsoft.com/office/drawing/2014/main" id="{C55C5EDC-31A6-4BE0-BC24-7D5B2B739BEA}"/>
                  </a:ext>
                </a:extLst>
              </p:cNvPr>
              <p:cNvSpPr txBox="1"/>
              <p:nvPr/>
            </p:nvSpPr>
            <p:spPr>
              <a:xfrm>
                <a:off x="4476255" y="6140505"/>
                <a:ext cx="983837" cy="333960"/>
              </a:xfrm>
              <a:prstGeom prst="rect">
                <a:avLst/>
              </a:prstGeom>
              <a:noFill/>
            </p:spPr>
            <p:txBody>
              <a:bodyPr wrap="none" rtlCol="0">
                <a:spAutoFit/>
              </a:bodyPr>
              <a:lstStyle/>
              <a:p>
                <a:r>
                  <a:rPr lang="en-US" sz="1200" i="1" dirty="0"/>
                  <a:t>seconds</a:t>
                </a:r>
              </a:p>
            </p:txBody>
          </p:sp>
          <p:sp>
            <p:nvSpPr>
              <p:cNvPr id="25" name="TextBox 24">
                <a:extLst>
                  <a:ext uri="{FF2B5EF4-FFF2-40B4-BE49-F238E27FC236}">
                    <a16:creationId xmlns:a16="http://schemas.microsoft.com/office/drawing/2014/main" id="{4FFF5423-6F61-4D8A-912C-B78F35A0B939}"/>
                  </a:ext>
                </a:extLst>
              </p:cNvPr>
              <p:cNvSpPr txBox="1"/>
              <p:nvPr/>
            </p:nvSpPr>
            <p:spPr>
              <a:xfrm>
                <a:off x="2300343" y="6153030"/>
                <a:ext cx="1472415" cy="333960"/>
              </a:xfrm>
              <a:prstGeom prst="rect">
                <a:avLst/>
              </a:prstGeom>
              <a:noFill/>
            </p:spPr>
            <p:txBody>
              <a:bodyPr wrap="none" rtlCol="0">
                <a:spAutoFit/>
              </a:bodyPr>
              <a:lstStyle/>
              <a:p>
                <a:r>
                  <a:rPr lang="en-US" sz="1200" i="1" dirty="0"/>
                  <a:t>microseconds</a:t>
                </a:r>
              </a:p>
            </p:txBody>
          </p:sp>
          <p:sp>
            <p:nvSpPr>
              <p:cNvPr id="26" name="TextBox 25">
                <a:extLst>
                  <a:ext uri="{FF2B5EF4-FFF2-40B4-BE49-F238E27FC236}">
                    <a16:creationId xmlns:a16="http://schemas.microsoft.com/office/drawing/2014/main" id="{1A234849-52C3-45C7-93B8-0E13160E0306}"/>
                  </a:ext>
                </a:extLst>
              </p:cNvPr>
              <p:cNvSpPr txBox="1"/>
              <p:nvPr/>
            </p:nvSpPr>
            <p:spPr>
              <a:xfrm>
                <a:off x="227784" y="6140504"/>
                <a:ext cx="1484943" cy="333960"/>
              </a:xfrm>
              <a:prstGeom prst="rect">
                <a:avLst/>
              </a:prstGeom>
              <a:noFill/>
            </p:spPr>
            <p:txBody>
              <a:bodyPr wrap="none" rtlCol="0">
                <a:spAutoFit/>
              </a:bodyPr>
              <a:lstStyle/>
              <a:p>
                <a:r>
                  <a:rPr lang="en-US" sz="1200" i="1" dirty="0"/>
                  <a:t>femtoseconds</a:t>
                </a:r>
              </a:p>
            </p:txBody>
          </p:sp>
        </p:grpSp>
        <p:grpSp>
          <p:nvGrpSpPr>
            <p:cNvPr id="28" name="Group 27">
              <a:extLst>
                <a:ext uri="{FF2B5EF4-FFF2-40B4-BE49-F238E27FC236}">
                  <a16:creationId xmlns:a16="http://schemas.microsoft.com/office/drawing/2014/main" id="{6544F042-7B73-4E98-A077-77EF15D581CD}"/>
                </a:ext>
              </a:extLst>
            </p:cNvPr>
            <p:cNvGrpSpPr/>
            <p:nvPr/>
          </p:nvGrpSpPr>
          <p:grpSpPr>
            <a:xfrm>
              <a:off x="7541820" y="3246836"/>
              <a:ext cx="4306781" cy="3655752"/>
              <a:chOff x="6267677" y="61824"/>
              <a:chExt cx="6078704" cy="4772152"/>
            </a:xfrm>
          </p:grpSpPr>
          <p:pic>
            <p:nvPicPr>
              <p:cNvPr id="29" name="Image 1">
                <a:extLst>
                  <a:ext uri="{FF2B5EF4-FFF2-40B4-BE49-F238E27FC236}">
                    <a16:creationId xmlns:a16="http://schemas.microsoft.com/office/drawing/2014/main" id="{4562EAA5-C6A3-462F-ABE9-DF7E53AC0E9E}"/>
                  </a:ext>
                </a:extLst>
              </p:cNvPr>
              <p:cNvPicPr>
                <a:picLocks noChangeAspect="1"/>
              </p:cNvPicPr>
              <p:nvPr/>
            </p:nvPicPr>
            <p:blipFill rotWithShape="1">
              <a:blip r:embed="rId5">
                <a:extLst>
                  <a:ext uri="{28A0092B-C50C-407E-A947-70E740481C1C}">
                    <a14:useLocalDpi xmlns:a14="http://schemas.microsoft.com/office/drawing/2010/main" val="0"/>
                  </a:ext>
                </a:extLst>
              </a:blip>
              <a:srcRect l="7353" r="14406"/>
              <a:stretch/>
            </p:blipFill>
            <p:spPr bwMode="auto">
              <a:xfrm>
                <a:off x="6267677" y="464015"/>
                <a:ext cx="6078704" cy="4369961"/>
              </a:xfrm>
              <a:prstGeom prst="rect">
                <a:avLst/>
              </a:prstGeom>
              <a:ln>
                <a:noFill/>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A5B4DABF-489A-46E5-BC47-0AF2D6031DF7}"/>
                  </a:ext>
                </a:extLst>
              </p:cNvPr>
              <p:cNvSpPr txBox="1"/>
              <p:nvPr/>
            </p:nvSpPr>
            <p:spPr>
              <a:xfrm rot="20155158">
                <a:off x="7228411" y="61824"/>
                <a:ext cx="4611704" cy="503223"/>
              </a:xfrm>
              <a:prstGeom prst="rect">
                <a:avLst/>
              </a:prstGeom>
              <a:noFill/>
            </p:spPr>
            <p:txBody>
              <a:bodyPr wrap="square" rtlCol="0">
                <a:spAutoFit/>
              </a:bodyPr>
              <a:lstStyle/>
              <a:p>
                <a:r>
                  <a:rPr lang="en-US" dirty="0">
                    <a:solidFill>
                      <a:srgbClr val="0018F4"/>
                    </a:solidFill>
                  </a:rPr>
                  <a:t>Melting @ European XFEL</a:t>
                </a:r>
              </a:p>
            </p:txBody>
          </p:sp>
          <p:cxnSp>
            <p:nvCxnSpPr>
              <p:cNvPr id="32" name="Straight Arrow Connector 31">
                <a:extLst>
                  <a:ext uri="{FF2B5EF4-FFF2-40B4-BE49-F238E27FC236}">
                    <a16:creationId xmlns:a16="http://schemas.microsoft.com/office/drawing/2014/main" id="{4E67603E-13EC-43E5-97F3-92B49432D5E4}"/>
                  </a:ext>
                </a:extLst>
              </p:cNvPr>
              <p:cNvCxnSpPr>
                <a:cxnSpLocks/>
              </p:cNvCxnSpPr>
              <p:nvPr/>
            </p:nvCxnSpPr>
            <p:spPr>
              <a:xfrm flipH="1">
                <a:off x="7512595" y="1271630"/>
                <a:ext cx="268388" cy="1552058"/>
              </a:xfrm>
              <a:prstGeom prst="straightConnector1">
                <a:avLst/>
              </a:prstGeom>
              <a:ln w="25400">
                <a:solidFill>
                  <a:srgbClr val="0018F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44D4255-3FD2-4CC3-B9DB-FE584061E3B5}"/>
                  </a:ext>
                </a:extLst>
              </p:cNvPr>
              <p:cNvCxnSpPr>
                <a:cxnSpLocks/>
              </p:cNvCxnSpPr>
              <p:nvPr/>
            </p:nvCxnSpPr>
            <p:spPr>
              <a:xfrm>
                <a:off x="9090874" y="744366"/>
                <a:ext cx="0" cy="688931"/>
              </a:xfrm>
              <a:prstGeom prst="straightConnector1">
                <a:avLst/>
              </a:prstGeom>
              <a:ln w="25400">
                <a:solidFill>
                  <a:srgbClr val="0018F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3AC1F10-0DE8-49FB-BA77-230641639FA5}"/>
                  </a:ext>
                </a:extLst>
              </p:cNvPr>
              <p:cNvCxnSpPr>
                <a:cxnSpLocks/>
              </p:cNvCxnSpPr>
              <p:nvPr/>
            </p:nvCxnSpPr>
            <p:spPr>
              <a:xfrm>
                <a:off x="8383254" y="1491400"/>
                <a:ext cx="0" cy="513434"/>
              </a:xfrm>
              <a:prstGeom prst="straightConnector1">
                <a:avLst/>
              </a:prstGeom>
              <a:ln w="25400">
                <a:solidFill>
                  <a:srgbClr val="0018F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661804B-2A05-4350-B4A9-593BF3445A86}"/>
                  </a:ext>
                </a:extLst>
              </p:cNvPr>
              <p:cNvCxnSpPr>
                <a:cxnSpLocks/>
              </p:cNvCxnSpPr>
              <p:nvPr/>
            </p:nvCxnSpPr>
            <p:spPr>
              <a:xfrm>
                <a:off x="8387923" y="1100420"/>
                <a:ext cx="0" cy="181511"/>
              </a:xfrm>
              <a:prstGeom prst="straightConnector1">
                <a:avLst/>
              </a:prstGeom>
              <a:ln w="25400">
                <a:solidFill>
                  <a:srgbClr val="0018F4"/>
                </a:solidFill>
                <a:tailEnd type="non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27AC85B4-D1E3-4305-A451-D4A8655D3879}"/>
                </a:ext>
              </a:extLst>
            </p:cNvPr>
            <p:cNvSpPr txBox="1"/>
            <p:nvPr/>
          </p:nvSpPr>
          <p:spPr>
            <a:xfrm>
              <a:off x="3981493" y="6121401"/>
              <a:ext cx="3340932" cy="736599"/>
            </a:xfrm>
            <a:prstGeom prst="rect">
              <a:avLst/>
            </a:prstGeom>
            <a:noFill/>
          </p:spPr>
          <p:txBody>
            <a:bodyPr wrap="none" rtlCol="0">
              <a:noAutofit/>
            </a:bodyPr>
            <a:lstStyle/>
            <a:p>
              <a:pPr>
                <a:lnSpc>
                  <a:spcPct val="112000"/>
                </a:lnSpc>
              </a:pPr>
              <a:r>
                <a:rPr lang="en-US" sz="1600" dirty="0">
                  <a:solidFill>
                    <a:schemeClr val="accent6">
                      <a:lumMod val="25000"/>
                    </a:schemeClr>
                  </a:solidFill>
                </a:rPr>
                <a:t>PI </a:t>
              </a:r>
              <a:r>
                <a:rPr lang="fr-FR" sz="1600" dirty="0">
                  <a:solidFill>
                    <a:schemeClr val="accent6">
                      <a:lumMod val="25000"/>
                    </a:schemeClr>
                  </a:solidFill>
                </a:rPr>
                <a:t>Stewart </a:t>
              </a:r>
              <a:r>
                <a:rPr lang="fr-FR" sz="1600" dirty="0" err="1">
                  <a:solidFill>
                    <a:schemeClr val="accent6">
                      <a:lumMod val="25000"/>
                    </a:schemeClr>
                  </a:solidFill>
                </a:rPr>
                <a:t>McWilliams</a:t>
              </a:r>
              <a:r>
                <a:rPr lang="fr-FR" sz="1600" dirty="0">
                  <a:solidFill>
                    <a:schemeClr val="accent6">
                      <a:lumMod val="25000"/>
                    </a:schemeClr>
                  </a:solidFill>
                </a:rPr>
                <a:t>,  Univ. Edinburgh</a:t>
              </a:r>
            </a:p>
            <a:p>
              <a:pPr>
                <a:lnSpc>
                  <a:spcPct val="112000"/>
                </a:lnSpc>
              </a:pPr>
              <a:r>
                <a:rPr lang="en-US" sz="1600" dirty="0">
                  <a:solidFill>
                    <a:schemeClr val="accent6">
                      <a:lumMod val="25000"/>
                    </a:schemeClr>
                  </a:solidFill>
                </a:rPr>
                <a:t>HED </a:t>
              </a:r>
              <a:r>
                <a:rPr lang="fr-FR" sz="1600" dirty="0">
                  <a:solidFill>
                    <a:schemeClr val="accent6">
                      <a:lumMod val="25000"/>
                    </a:schemeClr>
                  </a:solidFill>
                </a:rPr>
                <a:t>Instrument</a:t>
              </a:r>
            </a:p>
          </p:txBody>
        </p:sp>
        <p:pic>
          <p:nvPicPr>
            <p:cNvPr id="37" name="Picture 36">
              <a:extLst>
                <a:ext uri="{FF2B5EF4-FFF2-40B4-BE49-F238E27FC236}">
                  <a16:creationId xmlns:a16="http://schemas.microsoft.com/office/drawing/2014/main" id="{1C4D0C18-C2FD-4452-A1B0-D69097743ABA}"/>
                </a:ext>
              </a:extLst>
            </p:cNvPr>
            <p:cNvPicPr>
              <a:picLocks noChangeAspect="1"/>
            </p:cNvPicPr>
            <p:nvPr/>
          </p:nvPicPr>
          <p:blipFill>
            <a:blip r:embed="rId6"/>
            <a:stretch>
              <a:fillRect/>
            </a:stretch>
          </p:blipFill>
          <p:spPr>
            <a:xfrm>
              <a:off x="3282309" y="5978449"/>
              <a:ext cx="755335" cy="767199"/>
            </a:xfrm>
            <a:prstGeom prst="rect">
              <a:avLst/>
            </a:prstGeom>
          </p:spPr>
        </p:pic>
        <p:sp>
          <p:nvSpPr>
            <p:cNvPr id="41" name="Rectangle">
              <a:extLst>
                <a:ext uri="{FF2B5EF4-FFF2-40B4-BE49-F238E27FC236}">
                  <a16:creationId xmlns:a16="http://schemas.microsoft.com/office/drawing/2014/main" id="{71B81B57-1E23-417F-9A4A-E25AA3726B88}"/>
                </a:ext>
              </a:extLst>
            </p:cNvPr>
            <p:cNvSpPr/>
            <p:nvPr/>
          </p:nvSpPr>
          <p:spPr>
            <a:xfrm>
              <a:off x="5950689" y="2775826"/>
              <a:ext cx="2473160" cy="636085"/>
            </a:xfrm>
            <a:prstGeom prst="rect">
              <a:avLst/>
            </a:prstGeom>
            <a:solidFill>
              <a:schemeClr val="accent3"/>
            </a:solidFill>
            <a:ln w="12700" cap="flat">
              <a:solidFill>
                <a:srgbClr val="5E8092"/>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lnSpc>
                  <a:spcPct val="112000"/>
                </a:lnSpc>
                <a:defRPr sz="1400">
                  <a:solidFill>
                    <a:schemeClr val="accent6">
                      <a:hueOff val="-12480000"/>
                      <a:satOff val="-36585"/>
                      <a:lumOff val="8039"/>
                    </a:schemeClr>
                  </a:solidFill>
                </a:defRPr>
              </a:pPr>
              <a:endParaRPr/>
            </a:p>
          </p:txBody>
        </p:sp>
        <p:sp>
          <p:nvSpPr>
            <p:cNvPr id="44" name="Rectangle">
              <a:extLst>
                <a:ext uri="{FF2B5EF4-FFF2-40B4-BE49-F238E27FC236}">
                  <a16:creationId xmlns:a16="http://schemas.microsoft.com/office/drawing/2014/main" id="{4660543C-492A-40E6-8A8F-DF974FD7F9CC}"/>
                </a:ext>
              </a:extLst>
            </p:cNvPr>
            <p:cNvSpPr/>
            <p:nvPr/>
          </p:nvSpPr>
          <p:spPr>
            <a:xfrm>
              <a:off x="9856206" y="5317868"/>
              <a:ext cx="1998432" cy="808595"/>
            </a:xfrm>
            <a:prstGeom prst="rect">
              <a:avLst/>
            </a:prstGeom>
            <a:solidFill>
              <a:schemeClr val="accent1"/>
            </a:solidFill>
            <a:ln w="12700" cap="flat">
              <a:solidFill>
                <a:schemeClr val="accent1"/>
              </a:solidFill>
              <a:prstDash val="solid"/>
              <a:miter lim="800000"/>
            </a:ln>
            <a:effectLst>
              <a:outerShdw blurRad="139700" dist="101883" dir="2700000" rotWithShape="0">
                <a:srgbClr val="000000">
                  <a:alpha val="57993"/>
                </a:srgbClr>
              </a:outerShdw>
            </a:effectLst>
          </p:spPr>
          <p:txBody>
            <a:bodyPr wrap="square" lIns="45719" tIns="45719" rIns="45719" bIns="45719" numCol="1" anchor="t">
              <a:noAutofit/>
            </a:bodyPr>
            <a:lstStyle/>
            <a:p>
              <a:pPr algn="ctr"/>
              <a:r>
                <a:rPr lang="en-US" sz="1400" b="1" dirty="0">
                  <a:solidFill>
                    <a:schemeClr val="bg1"/>
                  </a:solidFill>
                </a:rPr>
                <a:t>Phase Diagram</a:t>
              </a:r>
            </a:p>
            <a:p>
              <a:pPr algn="ctr"/>
              <a:r>
                <a:rPr lang="en-US" sz="1400" b="1" dirty="0">
                  <a:solidFill>
                    <a:schemeClr val="bg1"/>
                  </a:solidFill>
                </a:rPr>
                <a:t>of Iron at Earth’s</a:t>
              </a:r>
            </a:p>
            <a:p>
              <a:pPr algn="ctr"/>
              <a:r>
                <a:rPr lang="en-US" sz="1400" b="1" dirty="0">
                  <a:solidFill>
                    <a:schemeClr val="bg1"/>
                  </a:solidFill>
                </a:rPr>
                <a:t>Core Conditions</a:t>
              </a:r>
            </a:p>
          </p:txBody>
        </p:sp>
        <p:sp>
          <p:nvSpPr>
            <p:cNvPr id="45" name="TextBox 44">
              <a:extLst>
                <a:ext uri="{FF2B5EF4-FFF2-40B4-BE49-F238E27FC236}">
                  <a16:creationId xmlns:a16="http://schemas.microsoft.com/office/drawing/2014/main" id="{14D7D344-E3AB-4A36-9790-D3B5312EA170}"/>
                </a:ext>
              </a:extLst>
            </p:cNvPr>
            <p:cNvSpPr txBox="1"/>
            <p:nvPr/>
          </p:nvSpPr>
          <p:spPr>
            <a:xfrm>
              <a:off x="5950689" y="2807563"/>
              <a:ext cx="2473160" cy="635760"/>
            </a:xfrm>
            <a:prstGeom prst="rect">
              <a:avLst/>
            </a:prstGeom>
            <a:noFill/>
          </p:spPr>
          <p:txBody>
            <a:bodyPr wrap="square" rtlCol="0">
              <a:noAutofit/>
            </a:bodyPr>
            <a:lstStyle/>
            <a:p>
              <a:pPr algn="ctr">
                <a:lnSpc>
                  <a:spcPct val="112000"/>
                </a:lnSpc>
              </a:pPr>
              <a:r>
                <a:rPr lang="en-US" sz="1400" b="1" dirty="0">
                  <a:solidFill>
                    <a:schemeClr val="bg1"/>
                  </a:solidFill>
                </a:rPr>
                <a:t>Burst Mode of </a:t>
              </a:r>
              <a:r>
                <a:rPr lang="en-US" sz="1400" b="1" dirty="0" err="1">
                  <a:solidFill>
                    <a:schemeClr val="bg1"/>
                  </a:solidFill>
                </a:rPr>
                <a:t>EuXFEL</a:t>
              </a:r>
              <a:r>
                <a:rPr lang="en-US" sz="1400" b="1" dirty="0">
                  <a:solidFill>
                    <a:schemeClr val="bg1"/>
                  </a:solidFill>
                </a:rPr>
                <a:t> to probe ideal states</a:t>
              </a:r>
              <a:endParaRPr lang="fr-FR" sz="1400" b="1" dirty="0">
                <a:solidFill>
                  <a:schemeClr val="bg1"/>
                </a:solidFill>
              </a:endParaRPr>
            </a:p>
          </p:txBody>
        </p:sp>
      </p:grpSp>
    </p:spTree>
    <p:extLst>
      <p:ext uri="{BB962C8B-B14F-4D97-AF65-F5344CB8AC3E}">
        <p14:creationId xmlns:p14="http://schemas.microsoft.com/office/powerpoint/2010/main" val="209925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F4D971-B4C5-AD42-83AD-C9474731C0F0}"/>
              </a:ext>
            </a:extLst>
          </p:cNvPr>
          <p:cNvPicPr>
            <a:picLocks noChangeAspect="1"/>
          </p:cNvPicPr>
          <p:nvPr/>
        </p:nvPicPr>
        <p:blipFill>
          <a:blip r:embed="rId3"/>
          <a:stretch>
            <a:fillRect/>
          </a:stretch>
        </p:blipFill>
        <p:spPr>
          <a:xfrm>
            <a:off x="79932" y="3867561"/>
            <a:ext cx="3615790" cy="2696311"/>
          </a:xfrm>
          <a:prstGeom prst="rect">
            <a:avLst/>
          </a:prstGeom>
        </p:spPr>
      </p:pic>
      <p:sp>
        <p:nvSpPr>
          <p:cNvPr id="3" name="Content Placeholder 2"/>
          <p:cNvSpPr>
            <a:spLocks noGrp="1"/>
          </p:cNvSpPr>
          <p:nvPr>
            <p:ph idx="1"/>
          </p:nvPr>
        </p:nvSpPr>
        <p:spPr>
          <a:xfrm>
            <a:off x="3560254" y="4134809"/>
            <a:ext cx="4966221" cy="2030712"/>
          </a:xfrm>
        </p:spPr>
        <p:txBody>
          <a:bodyPr/>
          <a:lstStyle/>
          <a:p>
            <a:r>
              <a:rPr lang="en-GB" sz="1600" b="1" dirty="0">
                <a:solidFill>
                  <a:schemeClr val="accent6">
                    <a:lumMod val="25000"/>
                  </a:schemeClr>
                </a:solidFill>
              </a:rPr>
              <a:t>Goal:</a:t>
            </a:r>
            <a:r>
              <a:rPr lang="en-GB" sz="1600" dirty="0">
                <a:solidFill>
                  <a:schemeClr val="accent6">
                    <a:lumMod val="25000"/>
                  </a:schemeClr>
                </a:solidFill>
              </a:rPr>
              <a:t> To work out a method that can give the crystal structure from a single scattering pattern taken during one XFEL pulse.</a:t>
            </a:r>
          </a:p>
          <a:p>
            <a:r>
              <a:rPr lang="en-GB" sz="1600" dirty="0">
                <a:solidFill>
                  <a:schemeClr val="accent6">
                    <a:lumMod val="25000"/>
                  </a:schemeClr>
                </a:solidFill>
              </a:rPr>
              <a:t>The single shot measurement of </a:t>
            </a:r>
            <a:r>
              <a:rPr lang="en-GB" sz="1600" b="1" dirty="0">
                <a:solidFill>
                  <a:schemeClr val="accent6">
                    <a:lumMod val="25000"/>
                  </a:schemeClr>
                </a:solidFill>
              </a:rPr>
              <a:t>Kossel lines </a:t>
            </a:r>
            <a:r>
              <a:rPr lang="en-GB" sz="1600" dirty="0">
                <a:solidFill>
                  <a:schemeClr val="accent6">
                    <a:lumMod val="25000"/>
                  </a:schemeClr>
                </a:solidFill>
              </a:rPr>
              <a:t>allows this. Here, we used GaAs as the sample. </a:t>
            </a:r>
          </a:p>
        </p:txBody>
      </p:sp>
      <p:pic>
        <p:nvPicPr>
          <p:cNvPr id="4" name="Picture 3">
            <a:extLst>
              <a:ext uri="{FF2B5EF4-FFF2-40B4-BE49-F238E27FC236}">
                <a16:creationId xmlns:a16="http://schemas.microsoft.com/office/drawing/2014/main" id="{90EC5C68-3043-5ABF-DDDD-EAFC63E45A64}"/>
              </a:ext>
            </a:extLst>
          </p:cNvPr>
          <p:cNvPicPr>
            <a:picLocks noChangeAspect="1"/>
          </p:cNvPicPr>
          <p:nvPr/>
        </p:nvPicPr>
        <p:blipFill>
          <a:blip r:embed="rId4"/>
          <a:stretch>
            <a:fillRect/>
          </a:stretch>
        </p:blipFill>
        <p:spPr>
          <a:xfrm>
            <a:off x="7369142" y="870199"/>
            <a:ext cx="563854" cy="745164"/>
          </a:xfrm>
          <a:prstGeom prst="rect">
            <a:avLst/>
          </a:prstGeom>
        </p:spPr>
      </p:pic>
      <p:pic>
        <p:nvPicPr>
          <p:cNvPr id="5" name="Picture 4">
            <a:extLst>
              <a:ext uri="{FF2B5EF4-FFF2-40B4-BE49-F238E27FC236}">
                <a16:creationId xmlns:a16="http://schemas.microsoft.com/office/drawing/2014/main" id="{63A31A46-4CA8-BF59-5701-DC031B54DA1F}"/>
              </a:ext>
            </a:extLst>
          </p:cNvPr>
          <p:cNvPicPr>
            <a:picLocks noChangeAspect="1"/>
          </p:cNvPicPr>
          <p:nvPr/>
        </p:nvPicPr>
        <p:blipFill>
          <a:blip r:embed="rId5"/>
          <a:stretch>
            <a:fillRect/>
          </a:stretch>
        </p:blipFill>
        <p:spPr>
          <a:xfrm>
            <a:off x="6178832" y="1093136"/>
            <a:ext cx="1097799" cy="422604"/>
          </a:xfrm>
          <a:prstGeom prst="rect">
            <a:avLst/>
          </a:prstGeom>
        </p:spPr>
      </p:pic>
      <p:pic>
        <p:nvPicPr>
          <p:cNvPr id="8" name="Picture 7">
            <a:extLst>
              <a:ext uri="{FF2B5EF4-FFF2-40B4-BE49-F238E27FC236}">
                <a16:creationId xmlns:a16="http://schemas.microsoft.com/office/drawing/2014/main" id="{49990BBB-8092-241D-0717-823D76336738}"/>
              </a:ext>
            </a:extLst>
          </p:cNvPr>
          <p:cNvPicPr>
            <a:picLocks noChangeAspect="1"/>
          </p:cNvPicPr>
          <p:nvPr/>
        </p:nvPicPr>
        <p:blipFill rotWithShape="1">
          <a:blip r:embed="rId6"/>
          <a:srcRect l="25919" t="4529" r="23595" b="5445"/>
          <a:stretch/>
        </p:blipFill>
        <p:spPr>
          <a:xfrm>
            <a:off x="8496279" y="576768"/>
            <a:ext cx="3149846" cy="3059770"/>
          </a:xfrm>
          <a:prstGeom prst="rect">
            <a:avLst/>
          </a:prstGeom>
          <a:ln w="3175">
            <a:noFill/>
          </a:ln>
        </p:spPr>
      </p:pic>
      <p:sp>
        <p:nvSpPr>
          <p:cNvPr id="9" name="TextBox 8">
            <a:extLst>
              <a:ext uri="{FF2B5EF4-FFF2-40B4-BE49-F238E27FC236}">
                <a16:creationId xmlns:a16="http://schemas.microsoft.com/office/drawing/2014/main" id="{2F60059B-6276-D91A-BD14-DB1D89B8BAB5}"/>
              </a:ext>
            </a:extLst>
          </p:cNvPr>
          <p:cNvSpPr txBox="1"/>
          <p:nvPr/>
        </p:nvSpPr>
        <p:spPr>
          <a:xfrm>
            <a:off x="8340450" y="3618772"/>
            <a:ext cx="3745149" cy="304234"/>
          </a:xfrm>
          <a:prstGeom prst="rect">
            <a:avLst/>
          </a:prstGeom>
          <a:noFill/>
        </p:spPr>
        <p:txBody>
          <a:bodyPr wrap="square" rtlCol="0">
            <a:noAutofit/>
          </a:bodyPr>
          <a:lstStyle/>
          <a:p>
            <a:pPr marL="269875" indent="-269875">
              <a:lnSpc>
                <a:spcPct val="112000"/>
              </a:lnSpc>
              <a:buBlip>
                <a:blip r:embed="rId7"/>
              </a:buBlip>
            </a:pPr>
            <a:r>
              <a:rPr lang="en-AU" sz="1400" dirty="0">
                <a:solidFill>
                  <a:schemeClr val="accent6">
                    <a:lumMod val="25000"/>
                  </a:schemeClr>
                </a:solidFill>
              </a:rPr>
              <a:t>Zoomed in showing detail of Kossel lines</a:t>
            </a:r>
          </a:p>
        </p:txBody>
      </p:sp>
      <p:sp>
        <p:nvSpPr>
          <p:cNvPr id="10" name="TextBox 9">
            <a:extLst>
              <a:ext uri="{FF2B5EF4-FFF2-40B4-BE49-F238E27FC236}">
                <a16:creationId xmlns:a16="http://schemas.microsoft.com/office/drawing/2014/main" id="{0EDED0F8-DDC3-301C-16EA-DF09A5BD497E}"/>
              </a:ext>
            </a:extLst>
          </p:cNvPr>
          <p:cNvSpPr txBox="1"/>
          <p:nvPr/>
        </p:nvSpPr>
        <p:spPr>
          <a:xfrm>
            <a:off x="8383389" y="5915791"/>
            <a:ext cx="3745149" cy="304234"/>
          </a:xfrm>
          <a:prstGeom prst="rect">
            <a:avLst/>
          </a:prstGeom>
          <a:noFill/>
        </p:spPr>
        <p:txBody>
          <a:bodyPr wrap="square" rtlCol="0">
            <a:noAutofit/>
          </a:bodyPr>
          <a:lstStyle/>
          <a:p>
            <a:pPr marL="269875" indent="-269875">
              <a:lnSpc>
                <a:spcPct val="112000"/>
              </a:lnSpc>
              <a:buBlip>
                <a:blip r:embed="rId7"/>
              </a:buBlip>
            </a:pPr>
            <a:r>
              <a:rPr lang="en-AU" sz="1400" dirty="0">
                <a:solidFill>
                  <a:schemeClr val="accent6">
                    <a:lumMod val="25000"/>
                  </a:schemeClr>
                </a:solidFill>
              </a:rPr>
              <a:t>Background corrected single shot</a:t>
            </a:r>
          </a:p>
        </p:txBody>
      </p:sp>
      <p:pic>
        <p:nvPicPr>
          <p:cNvPr id="14" name="Picture 13">
            <a:extLst>
              <a:ext uri="{FF2B5EF4-FFF2-40B4-BE49-F238E27FC236}">
                <a16:creationId xmlns:a16="http://schemas.microsoft.com/office/drawing/2014/main" id="{1DA972B0-316E-C5C1-5EBE-A7EBC010868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1664" t="11060" r="14821" b="12263"/>
          <a:stretch/>
        </p:blipFill>
        <p:spPr>
          <a:xfrm>
            <a:off x="8628634" y="3990976"/>
            <a:ext cx="3017491" cy="1984433"/>
          </a:xfrm>
          <a:prstGeom prst="rect">
            <a:avLst/>
          </a:prstGeom>
        </p:spPr>
      </p:pic>
      <p:sp>
        <p:nvSpPr>
          <p:cNvPr id="6" name="TextBox 5">
            <a:extLst>
              <a:ext uri="{FF2B5EF4-FFF2-40B4-BE49-F238E27FC236}">
                <a16:creationId xmlns:a16="http://schemas.microsoft.com/office/drawing/2014/main" id="{1EAC2320-5D17-46C1-A195-869DC44BC8FC}"/>
              </a:ext>
            </a:extLst>
          </p:cNvPr>
          <p:cNvSpPr txBox="1"/>
          <p:nvPr/>
        </p:nvSpPr>
        <p:spPr>
          <a:xfrm>
            <a:off x="4723070" y="6301536"/>
            <a:ext cx="914400" cy="914400"/>
          </a:xfrm>
          <a:prstGeom prst="rect">
            <a:avLst/>
          </a:prstGeom>
          <a:noFill/>
        </p:spPr>
        <p:txBody>
          <a:bodyPr wrap="none" rtlCol="0">
            <a:noAutofit/>
          </a:bodyPr>
          <a:lstStyle/>
          <a:p>
            <a:pPr>
              <a:lnSpc>
                <a:spcPct val="112000"/>
              </a:lnSpc>
            </a:pPr>
            <a:r>
              <a:rPr lang="en-US" sz="1600" dirty="0">
                <a:solidFill>
                  <a:schemeClr val="accent6">
                    <a:lumMod val="25000"/>
                  </a:schemeClr>
                </a:solidFill>
              </a:rPr>
              <a:t>PI Gyula Faigel, Wigner Research Centre for Physics, </a:t>
            </a:r>
            <a:r>
              <a:rPr lang="en-US" sz="1600" b="1" dirty="0">
                <a:solidFill>
                  <a:schemeClr val="accent6">
                    <a:lumMod val="25000"/>
                  </a:schemeClr>
                </a:solidFill>
              </a:rPr>
              <a:t>Hungary</a:t>
            </a:r>
          </a:p>
        </p:txBody>
      </p:sp>
      <p:sp>
        <p:nvSpPr>
          <p:cNvPr id="7" name="TextBox 6">
            <a:extLst>
              <a:ext uri="{FF2B5EF4-FFF2-40B4-BE49-F238E27FC236}">
                <a16:creationId xmlns:a16="http://schemas.microsoft.com/office/drawing/2014/main" id="{FE5041A5-FF79-47DB-871C-44610EEDF281}"/>
              </a:ext>
            </a:extLst>
          </p:cNvPr>
          <p:cNvSpPr txBox="1"/>
          <p:nvPr/>
        </p:nvSpPr>
        <p:spPr>
          <a:xfrm>
            <a:off x="483558" y="1789889"/>
            <a:ext cx="7804469" cy="2138923"/>
          </a:xfrm>
          <a:prstGeom prst="rect">
            <a:avLst/>
          </a:prstGeom>
          <a:noFill/>
        </p:spPr>
        <p:txBody>
          <a:bodyPr wrap="square" rtlCol="0">
            <a:noAutofit/>
          </a:bodyPr>
          <a:lstStyle/>
          <a:p>
            <a:r>
              <a:rPr lang="en-GB" dirty="0">
                <a:solidFill>
                  <a:schemeClr val="accent6">
                    <a:lumMod val="25000"/>
                  </a:schemeClr>
                </a:solidFill>
              </a:rPr>
              <a:t>Crystal structure determination is serial at XFELs: the sample has to be measured in many orientations. </a:t>
            </a:r>
          </a:p>
          <a:p>
            <a:endParaRPr lang="en-GB" dirty="0">
              <a:solidFill>
                <a:schemeClr val="accent6">
                  <a:lumMod val="25000"/>
                </a:schemeClr>
              </a:solidFill>
            </a:endParaRPr>
          </a:p>
          <a:p>
            <a:r>
              <a:rPr lang="en-GB" dirty="0">
                <a:solidFill>
                  <a:schemeClr val="accent6">
                    <a:lumMod val="25000"/>
                  </a:schemeClr>
                </a:solidFill>
              </a:rPr>
              <a:t>This excludes determination of structures in non-repeatable processes, such as at high pressures, magnetic fields, and in all those cases where the transient phases cannot be reached by pump–probe experiments.</a:t>
            </a:r>
          </a:p>
          <a:p>
            <a:pPr marL="269875" indent="-269875">
              <a:lnSpc>
                <a:spcPct val="112000"/>
              </a:lnSpc>
              <a:buBlip>
                <a:blip r:embed="rId7"/>
              </a:buBlip>
            </a:pPr>
            <a:endParaRPr lang="en-US" dirty="0" err="1"/>
          </a:p>
        </p:txBody>
      </p:sp>
      <p:sp>
        <p:nvSpPr>
          <p:cNvPr id="13" name="TextBox 12">
            <a:extLst>
              <a:ext uri="{FF2B5EF4-FFF2-40B4-BE49-F238E27FC236}">
                <a16:creationId xmlns:a16="http://schemas.microsoft.com/office/drawing/2014/main" id="{E559D910-E714-4DF6-4CF6-93C7C9993AA3}"/>
              </a:ext>
            </a:extLst>
          </p:cNvPr>
          <p:cNvSpPr txBox="1"/>
          <p:nvPr/>
        </p:nvSpPr>
        <p:spPr>
          <a:xfrm>
            <a:off x="518048" y="1180111"/>
            <a:ext cx="4339535" cy="914400"/>
          </a:xfrm>
          <a:prstGeom prst="rect">
            <a:avLst/>
          </a:prstGeom>
          <a:noFill/>
        </p:spPr>
        <p:txBody>
          <a:bodyPr wrap="square" rtlCol="0">
            <a:noAutofit/>
          </a:bodyPr>
          <a:lstStyle/>
          <a:p>
            <a:pPr marL="269875" indent="-269875">
              <a:lnSpc>
                <a:spcPct val="112000"/>
              </a:lnSpc>
              <a:buBlip>
                <a:blip r:embed="rId7"/>
              </a:buBlip>
            </a:pPr>
            <a:r>
              <a:rPr lang="en-US" b="1" i="1" dirty="0">
                <a:solidFill>
                  <a:schemeClr val="accent6">
                    <a:lumMod val="25000"/>
                  </a:schemeClr>
                </a:solidFill>
              </a:rPr>
              <a:t> Kossel lines from single shots</a:t>
            </a:r>
            <a:endParaRPr lang="fr-FR" b="1" i="1" dirty="0">
              <a:solidFill>
                <a:schemeClr val="accent6">
                  <a:lumMod val="25000"/>
                </a:schemeClr>
              </a:solidFill>
            </a:endParaRPr>
          </a:p>
        </p:txBody>
      </p:sp>
      <p:sp>
        <p:nvSpPr>
          <p:cNvPr id="15" name="TextBox 14">
            <a:extLst>
              <a:ext uri="{FF2B5EF4-FFF2-40B4-BE49-F238E27FC236}">
                <a16:creationId xmlns:a16="http://schemas.microsoft.com/office/drawing/2014/main" id="{0A44D905-8A48-FC12-B0B0-97BA0BCB3F51}"/>
              </a:ext>
            </a:extLst>
          </p:cNvPr>
          <p:cNvSpPr txBox="1"/>
          <p:nvPr/>
        </p:nvSpPr>
        <p:spPr>
          <a:xfrm>
            <a:off x="507834" y="664707"/>
            <a:ext cx="5454955" cy="430887"/>
          </a:xfrm>
          <a:prstGeom prst="rect">
            <a:avLst/>
          </a:prstGeom>
          <a:noFill/>
        </p:spPr>
        <p:txBody>
          <a:bodyPr wrap="none" rtlCol="0">
            <a:spAutoFit/>
          </a:bodyPr>
          <a:lstStyle/>
          <a:p>
            <a:r>
              <a:rPr lang="en-DE" sz="2200" b="1">
                <a:solidFill>
                  <a:srgbClr val="C00000"/>
                </a:solidFill>
              </a:rPr>
              <a:t>FUNDAMENTAL </a:t>
            </a:r>
            <a:r>
              <a:rPr lang="en-DE" sz="2200" b="1" dirty="0">
                <a:solidFill>
                  <a:srgbClr val="C00000"/>
                </a:solidFill>
              </a:rPr>
              <a:t>RESEARCH </a:t>
            </a:r>
            <a:r>
              <a:rPr lang="en-DE" sz="2200" b="1" dirty="0">
                <a:solidFill>
                  <a:srgbClr val="00B050"/>
                </a:solidFill>
              </a:rPr>
              <a:t>(SPB/SFX)</a:t>
            </a:r>
          </a:p>
        </p:txBody>
      </p:sp>
      <p:sp>
        <p:nvSpPr>
          <p:cNvPr id="19" name="Rectangle 18">
            <a:extLst>
              <a:ext uri="{FF2B5EF4-FFF2-40B4-BE49-F238E27FC236}">
                <a16:creationId xmlns:a16="http://schemas.microsoft.com/office/drawing/2014/main" id="{A5675F14-4B9B-FEA5-7DDE-BD35DA5E2C10}"/>
              </a:ext>
            </a:extLst>
          </p:cNvPr>
          <p:cNvSpPr/>
          <p:nvPr/>
        </p:nvSpPr>
        <p:spPr>
          <a:xfrm>
            <a:off x="61191" y="3828197"/>
            <a:ext cx="504968" cy="436728"/>
          </a:xfrm>
          <a:prstGeom prst="rect">
            <a:avLst/>
          </a:prstGeom>
          <a:solidFill>
            <a:schemeClr val="bg1"/>
          </a:solidFill>
        </p:spPr>
        <p:txBody>
          <a:bodyPr rtlCol="0" anchor="ctr">
            <a:noAutofit/>
          </a:bodyPr>
          <a:lstStyle/>
          <a:p>
            <a:pPr algn="ctr">
              <a:lnSpc>
                <a:spcPct val="113000"/>
              </a:lnSpc>
            </a:pPr>
            <a:endParaRPr lang="en-DE" sz="1400" dirty="0" err="1"/>
          </a:p>
        </p:txBody>
      </p:sp>
    </p:spTree>
    <p:extLst>
      <p:ext uri="{BB962C8B-B14F-4D97-AF65-F5344CB8AC3E}">
        <p14:creationId xmlns:p14="http://schemas.microsoft.com/office/powerpoint/2010/main" val="355346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88F8-258D-4B5E-B89A-83E634D6A87F}"/>
              </a:ext>
            </a:extLst>
          </p:cNvPr>
          <p:cNvSpPr>
            <a:spLocks noGrp="1"/>
          </p:cNvSpPr>
          <p:nvPr>
            <p:ph type="title"/>
          </p:nvPr>
        </p:nvSpPr>
        <p:spPr/>
        <p:txBody>
          <a:bodyPr/>
          <a:lstStyle/>
          <a:p>
            <a:r>
              <a:rPr lang="de-DE" dirty="0"/>
              <a:t>Education and </a:t>
            </a:r>
            <a:r>
              <a:rPr lang="de-DE" dirty="0" err="1"/>
              <a:t>career</a:t>
            </a:r>
            <a:r>
              <a:rPr lang="de-DE" dirty="0"/>
              <a:t> </a:t>
            </a:r>
            <a:r>
              <a:rPr lang="de-DE" dirty="0" err="1"/>
              <a:t>development</a:t>
            </a:r>
            <a:r>
              <a:rPr lang="de-DE" dirty="0"/>
              <a:t> </a:t>
            </a:r>
            <a:br>
              <a:rPr lang="de-DE" dirty="0"/>
            </a:br>
            <a:r>
              <a:rPr lang="de-DE" dirty="0"/>
              <a:t>at European XFEL</a:t>
            </a:r>
            <a:endParaRPr lang="en-US" dirty="0"/>
          </a:p>
        </p:txBody>
      </p:sp>
      <p:sp>
        <p:nvSpPr>
          <p:cNvPr id="3" name="Content Placeholder 2">
            <a:extLst>
              <a:ext uri="{FF2B5EF4-FFF2-40B4-BE49-F238E27FC236}">
                <a16:creationId xmlns:a16="http://schemas.microsoft.com/office/drawing/2014/main" id="{493090BF-6A01-43AB-94DA-FE0682B32C31}"/>
              </a:ext>
            </a:extLst>
          </p:cNvPr>
          <p:cNvSpPr>
            <a:spLocks noGrp="1"/>
          </p:cNvSpPr>
          <p:nvPr>
            <p:ph idx="1"/>
          </p:nvPr>
        </p:nvSpPr>
        <p:spPr>
          <a:xfrm>
            <a:off x="623889" y="1749745"/>
            <a:ext cx="6508431" cy="1816416"/>
          </a:xfrm>
        </p:spPr>
        <p:txBody>
          <a:bodyPr/>
          <a:lstStyle/>
          <a:p>
            <a:r>
              <a:rPr lang="en-US" dirty="0"/>
              <a:t>European XFEL Ph. D. </a:t>
            </a:r>
            <a:r>
              <a:rPr lang="en-US" dirty="0" smtClean="0"/>
              <a:t>program</a:t>
            </a:r>
          </a:p>
          <a:p>
            <a:pPr lvl="1"/>
            <a:r>
              <a:rPr lang="en-US" dirty="0" smtClean="0"/>
              <a:t>~50 international Ph. D. students involved</a:t>
            </a:r>
          </a:p>
          <a:p>
            <a:pPr lvl="1"/>
            <a:r>
              <a:rPr lang="en-US" dirty="0" smtClean="0"/>
              <a:t>Joint </a:t>
            </a:r>
            <a:r>
              <a:rPr lang="en-US" dirty="0"/>
              <a:t>supervision with partners in Shareholder countries</a:t>
            </a:r>
          </a:p>
          <a:p>
            <a:pPr lvl="1"/>
            <a:r>
              <a:rPr lang="en-US" dirty="0"/>
              <a:t>Cooperations with other graduate schools</a:t>
            </a:r>
          </a:p>
          <a:p>
            <a:r>
              <a:rPr lang="en-US" dirty="0"/>
              <a:t>Summer schools and lectures for international students</a:t>
            </a:r>
          </a:p>
          <a:p>
            <a:r>
              <a:rPr lang="en-US" dirty="0"/>
              <a:t>Awards and internships for young students</a:t>
            </a:r>
          </a:p>
        </p:txBody>
      </p:sp>
      <p:pic>
        <p:nvPicPr>
          <p:cNvPr id="5" name="Picture 4">
            <a:extLst>
              <a:ext uri="{FF2B5EF4-FFF2-40B4-BE49-F238E27FC236}">
                <a16:creationId xmlns:a16="http://schemas.microsoft.com/office/drawing/2014/main" id="{5F71F690-EDF1-47A4-92AB-794D75966D5F}"/>
              </a:ext>
            </a:extLst>
          </p:cNvPr>
          <p:cNvPicPr>
            <a:picLocks noChangeAspect="1"/>
          </p:cNvPicPr>
          <p:nvPr/>
        </p:nvPicPr>
        <p:blipFill>
          <a:blip r:embed="rId2"/>
          <a:srcRect t="19111" b="19670"/>
          <a:stretch/>
        </p:blipFill>
        <p:spPr bwMode="auto">
          <a:xfrm>
            <a:off x="7456545" y="765935"/>
            <a:ext cx="4450312" cy="1816417"/>
          </a:xfrm>
          <a:prstGeom prst="rect">
            <a:avLst/>
          </a:prstGeom>
        </p:spPr>
      </p:pic>
      <p:pic>
        <p:nvPicPr>
          <p:cNvPr id="6" name="Picture 5">
            <a:extLst>
              <a:ext uri="{FF2B5EF4-FFF2-40B4-BE49-F238E27FC236}">
                <a16:creationId xmlns:a16="http://schemas.microsoft.com/office/drawing/2014/main" id="{94C75320-ADF2-4F3F-8FE8-608EF9DD1DE4}"/>
              </a:ext>
            </a:extLst>
          </p:cNvPr>
          <p:cNvPicPr>
            <a:picLocks noChangeAspect="1"/>
          </p:cNvPicPr>
          <p:nvPr/>
        </p:nvPicPr>
        <p:blipFill>
          <a:blip r:embed="rId3"/>
          <a:stretch/>
        </p:blipFill>
        <p:spPr bwMode="auto">
          <a:xfrm>
            <a:off x="735795" y="4256279"/>
            <a:ext cx="3151535" cy="2009103"/>
          </a:xfrm>
          <a:prstGeom prst="rect">
            <a:avLst/>
          </a:prstGeom>
        </p:spPr>
      </p:pic>
      <p:sp>
        <p:nvSpPr>
          <p:cNvPr id="8" name="Content Placeholder 2">
            <a:extLst>
              <a:ext uri="{FF2B5EF4-FFF2-40B4-BE49-F238E27FC236}">
                <a16:creationId xmlns:a16="http://schemas.microsoft.com/office/drawing/2014/main" id="{02404162-45C2-44AB-A4A0-455EC8B604B6}"/>
              </a:ext>
            </a:extLst>
          </p:cNvPr>
          <p:cNvSpPr txBox="1">
            <a:spLocks/>
          </p:cNvSpPr>
          <p:nvPr/>
        </p:nvSpPr>
        <p:spPr>
          <a:xfrm>
            <a:off x="4040710" y="4466591"/>
            <a:ext cx="7061057" cy="1816416"/>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a:t>„The Lighthouse – </a:t>
            </a:r>
            <a:br>
              <a:rPr lang="en-US" b="1"/>
            </a:br>
            <a:r>
              <a:rPr lang="en-US" b="1"/>
              <a:t> European XFEL Visitor and Conference Centre“</a:t>
            </a:r>
            <a:endParaRPr lang="en-US"/>
          </a:p>
          <a:p>
            <a:pPr>
              <a:defRPr/>
            </a:pPr>
            <a:r>
              <a:rPr lang="en-US"/>
              <a:t>Construction ongoing, opening expected for 2024</a:t>
            </a:r>
          </a:p>
          <a:p>
            <a:pPr lvl="1">
              <a:defRPr/>
            </a:pPr>
            <a:r>
              <a:rPr lang="en-US"/>
              <a:t>350 m</a:t>
            </a:r>
            <a:r>
              <a:rPr lang="en-US" baseline="30000"/>
              <a:t>2</a:t>
            </a:r>
            <a:r>
              <a:rPr lang="en-US"/>
              <a:t> of permanent exhibition, virtual reality experience</a:t>
            </a:r>
          </a:p>
          <a:p>
            <a:pPr lvl="1">
              <a:defRPr/>
            </a:pPr>
            <a:r>
              <a:rPr lang="en-US"/>
              <a:t>Physics and biochemistry school labs </a:t>
            </a:r>
          </a:p>
          <a:p>
            <a:pPr lvl="1">
              <a:defRPr/>
            </a:pPr>
            <a:r>
              <a:rPr lang="en-US"/>
              <a:t>Conference centre for events and meetings</a:t>
            </a:r>
          </a:p>
          <a:p>
            <a:endParaRPr lang="en-US"/>
          </a:p>
        </p:txBody>
      </p:sp>
      <p:pic>
        <p:nvPicPr>
          <p:cNvPr id="12" name="Picture 11">
            <a:extLst>
              <a:ext uri="{FF2B5EF4-FFF2-40B4-BE49-F238E27FC236}">
                <a16:creationId xmlns:a16="http://schemas.microsoft.com/office/drawing/2014/main" id="{8B20EDAE-6138-4651-B09D-15677207BC3E}"/>
              </a:ext>
            </a:extLst>
          </p:cNvPr>
          <p:cNvPicPr>
            <a:picLocks noChangeAspect="1"/>
          </p:cNvPicPr>
          <p:nvPr/>
        </p:nvPicPr>
        <p:blipFill rotWithShape="1">
          <a:blip r:embed="rId6"/>
          <a:srcRect l="7470" t="21563" r="7247" b="10489"/>
          <a:stretch/>
        </p:blipFill>
        <p:spPr bwMode="auto">
          <a:xfrm>
            <a:off x="8450954" y="2567513"/>
            <a:ext cx="3455903" cy="2063443"/>
          </a:xfrm>
          <a:prstGeom prst="rect">
            <a:avLst/>
          </a:prstGeom>
        </p:spPr>
      </p:pic>
      <p:sp>
        <p:nvSpPr>
          <p:cNvPr id="11" name="TextBox 10">
            <a:extLst>
              <a:ext uri="{FF2B5EF4-FFF2-40B4-BE49-F238E27FC236}">
                <a16:creationId xmlns:a16="http://schemas.microsoft.com/office/drawing/2014/main" id="{BFC4A851-4416-42C7-8538-4D78D2649FD5}"/>
              </a:ext>
            </a:extLst>
          </p:cNvPr>
          <p:cNvSpPr txBox="1"/>
          <p:nvPr/>
        </p:nvSpPr>
        <p:spPr>
          <a:xfrm>
            <a:off x="6361649" y="3988640"/>
            <a:ext cx="2859977" cy="598087"/>
          </a:xfrm>
          <a:prstGeom prst="rect">
            <a:avLst/>
          </a:prstGeom>
          <a:solidFill>
            <a:schemeClr val="bg1"/>
          </a:solidFill>
        </p:spPr>
        <p:txBody>
          <a:bodyPr wrap="square" rtlCol="0">
            <a:noAutofit/>
          </a:bodyPr>
          <a:lstStyle/>
          <a:p>
            <a:pPr>
              <a:lnSpc>
                <a:spcPct val="112000"/>
              </a:lnSpc>
            </a:pPr>
            <a:r>
              <a:rPr lang="de-DE" sz="1200" dirty="0"/>
              <a:t>EuXFEL Young Scientist Award 2023: </a:t>
            </a:r>
            <a:br>
              <a:rPr lang="de-DE" sz="1200" dirty="0"/>
            </a:br>
            <a:r>
              <a:rPr lang="de-DE" sz="1200" dirty="0"/>
              <a:t>Elke de </a:t>
            </a:r>
            <a:r>
              <a:rPr lang="de-DE" sz="1200" dirty="0" err="1"/>
              <a:t>Zitter</a:t>
            </a:r>
            <a:r>
              <a:rPr lang="de-DE" sz="1200" dirty="0"/>
              <a:t>, IBS Grenoble</a:t>
            </a:r>
            <a:endParaRPr lang="en-US" sz="1200" dirty="0" err="1"/>
          </a:p>
        </p:txBody>
      </p:sp>
      <p:sp>
        <p:nvSpPr>
          <p:cNvPr id="13" name="TextBox 12">
            <a:extLst>
              <a:ext uri="{FF2B5EF4-FFF2-40B4-BE49-F238E27FC236}">
                <a16:creationId xmlns:a16="http://schemas.microsoft.com/office/drawing/2014/main" id="{E4983A8E-B3DB-47F9-9BA4-4417747FD626}"/>
              </a:ext>
            </a:extLst>
          </p:cNvPr>
          <p:cNvSpPr txBox="1"/>
          <p:nvPr/>
        </p:nvSpPr>
        <p:spPr bwMode="auto">
          <a:xfrm>
            <a:off x="10045735" y="4653563"/>
            <a:ext cx="2112064" cy="556528"/>
          </a:xfrm>
          <a:prstGeom prst="rect">
            <a:avLst/>
          </a:prstGeom>
          <a:solidFill>
            <a:schemeClr val="bg1"/>
          </a:solidFill>
        </p:spPr>
        <p:txBody>
          <a:bodyPr wrap="none" rtlCol="0">
            <a:noAutofit/>
          </a:bodyPr>
          <a:lstStyle/>
          <a:p>
            <a:pPr>
              <a:lnSpc>
                <a:spcPct val="112000"/>
              </a:lnSpc>
              <a:defRPr/>
            </a:pPr>
            <a:r>
              <a:rPr lang="en-US" sz="1200" dirty="0"/>
              <a:t>EUCYS Award 2020/2021:</a:t>
            </a:r>
          </a:p>
          <a:p>
            <a:pPr>
              <a:lnSpc>
                <a:spcPct val="112000"/>
              </a:lnSpc>
              <a:defRPr/>
            </a:pPr>
            <a:r>
              <a:rPr lang="en-US" sz="1200" dirty="0"/>
              <a:t>Yana </a:t>
            </a:r>
            <a:r>
              <a:rPr lang="en-US" sz="1200" dirty="0" err="1"/>
              <a:t>Holovatska</a:t>
            </a:r>
            <a:r>
              <a:rPr lang="en-US" sz="1200" dirty="0"/>
              <a:t/>
            </a:r>
            <a:br>
              <a:rPr lang="en-US" sz="1200" dirty="0"/>
            </a:br>
            <a:endParaRPr lang="en-US" dirty="0"/>
          </a:p>
        </p:txBody>
      </p:sp>
      <p:pic>
        <p:nvPicPr>
          <p:cNvPr id="14" name="Picture 13">
            <a:extLst>
              <a:ext uri="{FF2B5EF4-FFF2-40B4-BE49-F238E27FC236}">
                <a16:creationId xmlns:a16="http://schemas.microsoft.com/office/drawing/2014/main" id="{B4729EC7-962A-459C-AEFA-D77BFBC027FD}"/>
              </a:ext>
            </a:extLst>
          </p:cNvPr>
          <p:cNvPicPr>
            <a:picLocks noChangeAspect="1"/>
          </p:cNvPicPr>
          <p:nvPr/>
        </p:nvPicPr>
        <p:blipFill>
          <a:blip r:embed="rId7"/>
          <a:stretch/>
        </p:blipFill>
        <p:spPr bwMode="auto">
          <a:xfrm>
            <a:off x="11004225" y="1222911"/>
            <a:ext cx="1080120" cy="324036"/>
          </a:xfrm>
          <a:prstGeom prst="rect">
            <a:avLst/>
          </a:prstGeom>
        </p:spPr>
      </p:pic>
      <p:pic>
        <p:nvPicPr>
          <p:cNvPr id="7" name="Picture 6">
            <a:extLst>
              <a:ext uri="{FF2B5EF4-FFF2-40B4-BE49-F238E27FC236}">
                <a16:creationId xmlns:a16="http://schemas.microsoft.com/office/drawing/2014/main" id="{8FD66922-C2C8-46E9-BD75-F72ADEDA3CD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98792" y="2292360"/>
            <a:ext cx="2331710" cy="1636860"/>
          </a:xfrm>
          <a:prstGeom prst="rect">
            <a:avLst/>
          </a:prstGeom>
        </p:spPr>
      </p:pic>
    </p:spTree>
    <p:extLst>
      <p:ext uri="{BB962C8B-B14F-4D97-AF65-F5344CB8AC3E}">
        <p14:creationId xmlns:p14="http://schemas.microsoft.com/office/powerpoint/2010/main" val="22126218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1"/>
          <p:cNvSpPr txBox="1">
            <a:spLocks noGrp="1"/>
          </p:cNvSpPr>
          <p:nvPr>
            <p:ph type="title"/>
          </p:nvPr>
        </p:nvSpPr>
        <p:spPr bwMode="auto">
          <a:xfrm>
            <a:off x="-8300" y="759141"/>
            <a:ext cx="12197548" cy="779461"/>
          </a:xfrm>
          <a:prstGeom prst="rect">
            <a:avLst/>
          </a:prstGeom>
        </p:spPr>
        <p:txBody>
          <a:bodyPr vert="horz" lIns="0" tIns="0" rIns="0" bIns="0" rtlCol="0" anchor="b" anchorCtr="0">
            <a:noAutofit/>
          </a:bodyPr>
          <a:lstStyle>
            <a:lvl1pPr algn="l" defTabSz="914400">
              <a:lnSpc>
                <a:spcPct val="100000"/>
              </a:lnSpc>
              <a:spcBef>
                <a:spcPts val="0"/>
              </a:spcBef>
              <a:buNone/>
              <a:defRPr sz="2200" b="1">
                <a:solidFill>
                  <a:schemeClr val="tx1"/>
                </a:solidFill>
                <a:latin typeface="+mj-lt"/>
                <a:ea typeface="+mj-ea"/>
                <a:cs typeface="+mj-cs"/>
              </a:defRPr>
            </a:lvl1pPr>
          </a:lstStyle>
          <a:p>
            <a:pPr algn="ctr">
              <a:defRPr/>
            </a:pPr>
            <a:r>
              <a:rPr lang="da-DK" sz="2800" dirty="0"/>
              <a:t>Thank you for your attention!</a:t>
            </a:r>
            <a:endParaRPr lang="de-DE" sz="2800" dirty="0"/>
          </a:p>
        </p:txBody>
      </p:sp>
      <p:pic>
        <p:nvPicPr>
          <p:cNvPr id="4" name="Picture 3">
            <a:extLst>
              <a:ext uri="{FF2B5EF4-FFF2-40B4-BE49-F238E27FC236}">
                <a16:creationId xmlns:a16="http://schemas.microsoft.com/office/drawing/2014/main" id="{5836ED1D-1007-4F0B-AD0F-E8E47E4B9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033" b="7684"/>
          <a:stretch/>
        </p:blipFill>
        <p:spPr bwMode="auto">
          <a:xfrm>
            <a:off x="690942" y="1916832"/>
            <a:ext cx="10799064" cy="418202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11E1-3FFF-4273-965C-50D3D0415D77}"/>
              </a:ext>
            </a:extLst>
          </p:cNvPr>
          <p:cNvSpPr>
            <a:spLocks noGrp="1"/>
          </p:cNvSpPr>
          <p:nvPr>
            <p:ph type="title"/>
          </p:nvPr>
        </p:nvSpPr>
        <p:spPr/>
        <p:txBody>
          <a:bodyPr/>
          <a:lstStyle/>
          <a:p>
            <a:r>
              <a:rPr lang="de-DE" dirty="0" err="1"/>
              <a:t>Our</a:t>
            </a:r>
            <a:r>
              <a:rPr lang="de-DE" dirty="0"/>
              <a:t> </a:t>
            </a:r>
            <a:r>
              <a:rPr lang="de-DE" dirty="0" err="1"/>
              <a:t>values</a:t>
            </a:r>
            <a:endParaRPr lang="en-US" dirty="0"/>
          </a:p>
        </p:txBody>
      </p:sp>
      <p:pic>
        <p:nvPicPr>
          <p:cNvPr id="4" name="Grafik 41">
            <a:extLst>
              <a:ext uri="{FF2B5EF4-FFF2-40B4-BE49-F238E27FC236}">
                <a16:creationId xmlns:a16="http://schemas.microsoft.com/office/drawing/2014/main" id="{2BC0F6C8-CB05-4EDC-A819-62E9702B86AC}"/>
              </a:ext>
            </a:extLst>
          </p:cNvPr>
          <p:cNvPicPr>
            <a:picLocks noChangeAspect="1"/>
          </p:cNvPicPr>
          <p:nvPr/>
        </p:nvPicPr>
        <p:blipFill>
          <a:blip r:embed="rId2"/>
          <a:stretch/>
        </p:blipFill>
        <p:spPr bwMode="auto">
          <a:xfrm>
            <a:off x="2598181" y="353143"/>
            <a:ext cx="1766001" cy="1616974"/>
          </a:xfrm>
          <a:prstGeom prst="rect">
            <a:avLst/>
          </a:prstGeom>
        </p:spPr>
      </p:pic>
      <p:pic>
        <p:nvPicPr>
          <p:cNvPr id="5" name="Grafik 5">
            <a:extLst>
              <a:ext uri="{FF2B5EF4-FFF2-40B4-BE49-F238E27FC236}">
                <a16:creationId xmlns:a16="http://schemas.microsoft.com/office/drawing/2014/main" id="{36C732A8-E2E7-43AB-B465-D147349CCBB2}"/>
              </a:ext>
            </a:extLst>
          </p:cNvPr>
          <p:cNvPicPr>
            <a:picLocks noChangeAspect="1"/>
          </p:cNvPicPr>
          <p:nvPr/>
        </p:nvPicPr>
        <p:blipFill>
          <a:blip r:embed="rId3"/>
          <a:srcRect l="45667"/>
          <a:stretch/>
        </p:blipFill>
        <p:spPr bwMode="auto">
          <a:xfrm>
            <a:off x="5328458" y="2130670"/>
            <a:ext cx="5611092" cy="4049444"/>
          </a:xfrm>
          <a:prstGeom prst="rect">
            <a:avLst/>
          </a:prstGeom>
        </p:spPr>
      </p:pic>
      <p:pic>
        <p:nvPicPr>
          <p:cNvPr id="6" name="Grafik 42">
            <a:extLst>
              <a:ext uri="{FF2B5EF4-FFF2-40B4-BE49-F238E27FC236}">
                <a16:creationId xmlns:a16="http://schemas.microsoft.com/office/drawing/2014/main" id="{B6C95F26-F2D4-492E-B074-754A9EB5492C}"/>
              </a:ext>
            </a:extLst>
          </p:cNvPr>
          <p:cNvPicPr>
            <a:picLocks noChangeAspect="1"/>
          </p:cNvPicPr>
          <p:nvPr/>
        </p:nvPicPr>
        <p:blipFill>
          <a:blip r:embed="rId3"/>
          <a:srcRect r="54555"/>
          <a:stretch/>
        </p:blipFill>
        <p:spPr bwMode="auto">
          <a:xfrm>
            <a:off x="623885" y="2130670"/>
            <a:ext cx="4687947" cy="4044979"/>
          </a:xfrm>
          <a:prstGeom prst="rect">
            <a:avLst/>
          </a:prstGeom>
        </p:spPr>
      </p:pic>
    </p:spTree>
    <p:extLst>
      <p:ext uri="{BB962C8B-B14F-4D97-AF65-F5344CB8AC3E}">
        <p14:creationId xmlns:p14="http://schemas.microsoft.com/office/powerpoint/2010/main" val="4180002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European XFEL </a:t>
            </a:r>
            <a:r>
              <a:rPr lang="en-GB" dirty="0"/>
              <a:t>– a user facility of superlatives</a:t>
            </a:r>
          </a:p>
        </p:txBody>
      </p:sp>
      <p:sp>
        <p:nvSpPr>
          <p:cNvPr id="3" name="Content Placeholder 2"/>
          <p:cNvSpPr>
            <a:spLocks noGrp="1"/>
          </p:cNvSpPr>
          <p:nvPr>
            <p:ph idx="1"/>
          </p:nvPr>
        </p:nvSpPr>
        <p:spPr>
          <a:xfrm>
            <a:off x="623889" y="2503571"/>
            <a:ext cx="10944224" cy="3750689"/>
          </a:xfrm>
        </p:spPr>
        <p:txBody>
          <a:bodyPr/>
          <a:lstStyle/>
          <a:p>
            <a:pPr>
              <a:defRPr/>
            </a:pPr>
            <a:r>
              <a:rPr lang="en-US" dirty="0"/>
              <a:t>Facts and Figures</a:t>
            </a:r>
          </a:p>
          <a:p>
            <a:pPr lvl="1">
              <a:defRPr/>
            </a:pPr>
            <a:r>
              <a:rPr lang="en-US" dirty="0"/>
              <a:t>Non-profit company with 12 partner countries </a:t>
            </a:r>
          </a:p>
          <a:p>
            <a:pPr lvl="1">
              <a:defRPr/>
            </a:pPr>
            <a:r>
              <a:rPr lang="en-US" dirty="0"/>
              <a:t>Start of construction in 2009</a:t>
            </a:r>
          </a:p>
          <a:p>
            <a:pPr lvl="1">
              <a:defRPr/>
            </a:pPr>
            <a:r>
              <a:rPr lang="en-US" dirty="0"/>
              <a:t>Start of operation in September 2017</a:t>
            </a:r>
          </a:p>
          <a:p>
            <a:pPr lvl="2">
              <a:defRPr/>
            </a:pPr>
            <a:r>
              <a:rPr lang="en-US" dirty="0"/>
              <a:t> </a:t>
            </a:r>
            <a:r>
              <a:rPr lang="en-US" dirty="0" smtClean="0"/>
              <a:t>6-year </a:t>
            </a:r>
            <a:r>
              <a:rPr lang="en-US" dirty="0"/>
              <a:t>anniversary this year</a:t>
            </a:r>
          </a:p>
          <a:p>
            <a:pPr lvl="1">
              <a:defRPr/>
            </a:pPr>
            <a:r>
              <a:rPr lang="en-US" dirty="0"/>
              <a:t>Construction costs: 1.54 billion Euro</a:t>
            </a:r>
          </a:p>
          <a:p>
            <a:pPr lvl="1">
              <a:defRPr/>
            </a:pPr>
            <a:r>
              <a:rPr lang="en-US" dirty="0"/>
              <a:t>Annual budget: about 140 million Euro</a:t>
            </a:r>
          </a:p>
          <a:p>
            <a:pPr lvl="1">
              <a:defRPr/>
            </a:pPr>
            <a:r>
              <a:rPr lang="en-US" dirty="0"/>
              <a:t>More than 500 employees (plus 250 at DESY)</a:t>
            </a:r>
          </a:p>
          <a:p>
            <a:pPr>
              <a:defRPr/>
            </a:pPr>
            <a:r>
              <a:rPr lang="en-US" dirty="0"/>
              <a:t>The largest and strongest X-ray laser in the world!</a:t>
            </a:r>
          </a:p>
        </p:txBody>
      </p:sp>
      <p:grpSp>
        <p:nvGrpSpPr>
          <p:cNvPr id="4" name="Group 4">
            <a:extLst>
              <a:ext uri="{FF2B5EF4-FFF2-40B4-BE49-F238E27FC236}">
                <a16:creationId xmlns:a16="http://schemas.microsoft.com/office/drawing/2014/main" id="{5CE9C536-86A6-4876-B68B-72BBFC77C2CA}"/>
              </a:ext>
            </a:extLst>
          </p:cNvPr>
          <p:cNvGrpSpPr>
            <a:grpSpLocks noChangeAspect="1"/>
          </p:cNvGrpSpPr>
          <p:nvPr/>
        </p:nvGrpSpPr>
        <p:grpSpPr bwMode="auto">
          <a:xfrm>
            <a:off x="611189" y="1607439"/>
            <a:ext cx="8267767" cy="432375"/>
            <a:chOff x="623888" y="1581381"/>
            <a:chExt cx="5773933" cy="301957"/>
          </a:xfrm>
        </p:grpSpPr>
        <p:pic>
          <p:nvPicPr>
            <p:cNvPr id="5" name="Picture 2">
              <a:extLst>
                <a:ext uri="{FF2B5EF4-FFF2-40B4-BE49-F238E27FC236}">
                  <a16:creationId xmlns:a16="http://schemas.microsoft.com/office/drawing/2014/main" id="{6BF85C67-87C3-44F9-8AFA-0BFCE50C2A8D}"/>
                </a:ext>
              </a:extLst>
            </p:cNvPr>
            <p:cNvPicPr>
              <a:picLocks noChangeAspect="1" noChangeArrowheads="1"/>
            </p:cNvPicPr>
            <p:nvPr/>
          </p:nvPicPr>
          <p:blipFill>
            <a:blip r:embed="rId2"/>
            <a:stretch/>
          </p:blipFill>
          <p:spPr bwMode="auto">
            <a:xfrm>
              <a:off x="623888" y="1581381"/>
              <a:ext cx="5292725" cy="301957"/>
            </a:xfrm>
            <a:prstGeom prst="rect">
              <a:avLst/>
            </a:prstGeom>
            <a:noFill/>
          </p:spPr>
        </p:pic>
        <p:pic>
          <p:nvPicPr>
            <p:cNvPr id="6" name="Picture 2" descr="C:\Users\piergros\Desktop\grossbritannien.jpg">
              <a:extLst>
                <a:ext uri="{FF2B5EF4-FFF2-40B4-BE49-F238E27FC236}">
                  <a16:creationId xmlns:a16="http://schemas.microsoft.com/office/drawing/2014/main" id="{E290E880-C906-4A94-ABE2-59A92461255D}"/>
                </a:ext>
              </a:extLst>
            </p:cNvPr>
            <p:cNvPicPr>
              <a:picLocks noChangeAspect="1" noChangeArrowheads="1"/>
            </p:cNvPicPr>
            <p:nvPr/>
          </p:nvPicPr>
          <p:blipFill>
            <a:blip r:embed="rId3"/>
            <a:stretch/>
          </p:blipFill>
          <p:spPr bwMode="auto">
            <a:xfrm>
              <a:off x="5941610" y="1587156"/>
              <a:ext cx="456210" cy="287244"/>
            </a:xfrm>
            <a:prstGeom prst="rect">
              <a:avLst/>
            </a:prstGeom>
            <a:noFill/>
            <a:ln w="9525">
              <a:solidFill>
                <a:schemeClr val="tx1"/>
              </a:solidFill>
            </a:ln>
          </p:spPr>
        </p:pic>
      </p:grpSp>
      <p:pic>
        <p:nvPicPr>
          <p:cNvPr id="7" name="Grafik 4">
            <a:extLst>
              <a:ext uri="{FF2B5EF4-FFF2-40B4-BE49-F238E27FC236}">
                <a16:creationId xmlns:a16="http://schemas.microsoft.com/office/drawing/2014/main" id="{EC459976-FA99-4419-884F-14E05579AEAB}"/>
              </a:ext>
            </a:extLst>
          </p:cNvPr>
          <p:cNvPicPr>
            <a:picLocks noChangeAspect="1"/>
          </p:cNvPicPr>
          <p:nvPr/>
        </p:nvPicPr>
        <p:blipFill>
          <a:blip r:embed="rId4"/>
          <a:stretch/>
        </p:blipFill>
        <p:spPr bwMode="auto">
          <a:xfrm>
            <a:off x="6500895" y="2582354"/>
            <a:ext cx="5232062" cy="3345997"/>
          </a:xfrm>
          <a:prstGeom prst="rect">
            <a:avLst/>
          </a:prstGeom>
        </p:spPr>
      </p:pic>
    </p:spTree>
    <p:extLst>
      <p:ext uri="{BB962C8B-B14F-4D97-AF65-F5344CB8AC3E}">
        <p14:creationId xmlns:p14="http://schemas.microsoft.com/office/powerpoint/2010/main" val="2088485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0F09-686A-4467-98C3-35F2AA1ADA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BD9D85-BAB0-40DD-8C81-C1AB485A575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19748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AutoShape 2"/>
          <p:cNvSpPr>
            <a:spLocks noChangeArrowheads="1"/>
          </p:cNvSpPr>
          <p:nvPr/>
        </p:nvSpPr>
        <p:spPr bwMode="auto">
          <a:xfrm>
            <a:off x="4806796" y="1313778"/>
            <a:ext cx="2818389" cy="1680446"/>
          </a:xfrm>
          <a:prstGeom prst="diamond">
            <a:avLst/>
          </a:prstGeom>
          <a:solidFill>
            <a:schemeClr val="accent6">
              <a:lumMod val="75000"/>
            </a:schemeClr>
          </a:solidFill>
          <a:ln>
            <a:noFill/>
          </a:ln>
          <a:effectLst/>
        </p:spPr>
        <p:txBody>
          <a:bodyPr vert="horz" wrap="square" lIns="36576" tIns="36576" rIns="36576" bIns="36576" numCol="1" anchor="t" anchorCtr="0" compatLnSpc="1">
            <a:prstTxWarp prst="textNoShape">
              <a:avLst/>
            </a:prstTxWarp>
          </a:bodyPr>
          <a:lstStyle/>
          <a:p>
            <a:pPr algn="ctr" defTabSz="914400">
              <a:spcBef>
                <a:spcPts val="0"/>
              </a:spcBef>
              <a:spcAft>
                <a:spcPts val="0"/>
              </a:spcAft>
              <a:defRPr/>
            </a:pPr>
            <a:r>
              <a:rPr lang="de-DE" sz="1600" b="1" dirty="0">
                <a:solidFill>
                  <a:srgbClr val="000000"/>
                </a:solidFill>
                <a:latin typeface="Arial"/>
              </a:rPr>
              <a:t>Technical Problem </a:t>
            </a:r>
            <a:r>
              <a:rPr lang="de-DE" sz="1600" b="1" dirty="0" err="1">
                <a:solidFill>
                  <a:srgbClr val="000000"/>
                </a:solidFill>
                <a:latin typeface="Arial"/>
              </a:rPr>
              <a:t>as</a:t>
            </a:r>
            <a:r>
              <a:rPr lang="de-DE" sz="1600" b="1" dirty="0">
                <a:solidFill>
                  <a:srgbClr val="000000"/>
                </a:solidFill>
                <a:latin typeface="Arial"/>
              </a:rPr>
              <a:t>  </a:t>
            </a:r>
            <a:r>
              <a:rPr lang="de-DE" sz="1600" b="1" dirty="0" err="1">
                <a:solidFill>
                  <a:srgbClr val="000000"/>
                </a:solidFill>
                <a:latin typeface="Arial"/>
              </a:rPr>
              <a:t>Opportunity</a:t>
            </a:r>
            <a:endParaRPr lang="en-US" sz="2000" dirty="0">
              <a:latin typeface="Arial"/>
            </a:endParaRPr>
          </a:p>
        </p:txBody>
      </p:sp>
      <p:pic>
        <p:nvPicPr>
          <p:cNvPr id="1027" name="Picture 3"/>
          <p:cNvPicPr>
            <a:picLocks noChangeAspect="1" noChangeArrowheads="1"/>
          </p:cNvPicPr>
          <p:nvPr/>
        </p:nvPicPr>
        <p:blipFill>
          <a:blip r:embed="rId3"/>
          <a:srcRect l="20099" r="22479"/>
          <a:stretch/>
        </p:blipFill>
        <p:spPr bwMode="auto">
          <a:xfrm>
            <a:off x="6831566" y="1882797"/>
            <a:ext cx="311481" cy="542407"/>
          </a:xfrm>
          <a:prstGeom prst="rect">
            <a:avLst/>
          </a:prstGeom>
          <a:noFill/>
          <a:ln>
            <a:noFill/>
          </a:ln>
          <a:effectLst/>
        </p:spPr>
      </p:pic>
      <p:sp>
        <p:nvSpPr>
          <p:cNvPr id="6" name="AutoShape 5"/>
          <p:cNvSpPr>
            <a:spLocks noChangeArrowheads="1"/>
          </p:cNvSpPr>
          <p:nvPr/>
        </p:nvSpPr>
        <p:spPr bwMode="auto">
          <a:xfrm rot="10800000">
            <a:off x="2132398" y="3006074"/>
            <a:ext cx="8179058" cy="3340270"/>
          </a:xfrm>
          <a:custGeom>
            <a:avLst/>
            <a:gdLst>
              <a:gd name="G0" fmla="+- 9713 0 0"/>
              <a:gd name="G1" fmla="+- 21600 0 9713"/>
              <a:gd name="G2" fmla="*/ 9713 1 2"/>
              <a:gd name="G3" fmla="+- 21600 0 G2"/>
              <a:gd name="G4" fmla="+/ 9713 21600 2"/>
              <a:gd name="G5" fmla="+/ G1 0 2"/>
              <a:gd name="G6" fmla="*/ 21600 21600 9713"/>
              <a:gd name="G7" fmla="*/ G6 1 2"/>
              <a:gd name="G8" fmla="+- 21600 0 G7"/>
              <a:gd name="G9" fmla="*/ 21600 1 2"/>
              <a:gd name="G10" fmla="+- 9713 0 G9"/>
              <a:gd name="G11" fmla="?: G10 G8 0"/>
              <a:gd name="G12" fmla="?: G10 G7 21600"/>
              <a:gd name="T0" fmla="*/ 16743 w 21600"/>
              <a:gd name="T1" fmla="*/ 10800 h 21600"/>
              <a:gd name="T2" fmla="*/ 10800 w 21600"/>
              <a:gd name="T3" fmla="*/ 21600 h 21600"/>
              <a:gd name="T4" fmla="*/ 4857 w 21600"/>
              <a:gd name="T5" fmla="*/ 10800 h 21600"/>
              <a:gd name="T6" fmla="*/ 10800 w 21600"/>
              <a:gd name="T7" fmla="*/ 0 h 21600"/>
              <a:gd name="T8" fmla="*/ 6657 w 21600"/>
              <a:gd name="T9" fmla="*/ 6657 h 21600"/>
              <a:gd name="T10" fmla="*/ 14943 w 21600"/>
              <a:gd name="T11" fmla="*/ 14943 h 21600"/>
            </a:gdLst>
            <a:ahLst/>
            <a:cxnLst>
              <a:cxn ang="0">
                <a:pos x="T0" y="T1"/>
              </a:cxn>
              <a:cxn ang="0">
                <a:pos x="T2" y="T3"/>
              </a:cxn>
              <a:cxn ang="0">
                <a:pos x="T4" y="T5"/>
              </a:cxn>
              <a:cxn ang="0">
                <a:pos x="T6" y="T7"/>
              </a:cxn>
            </a:cxnLst>
            <a:rect l="T8" t="T9" r="T10" b="T11"/>
            <a:pathLst>
              <a:path w="21600" h="21600" extrusionOk="0">
                <a:moveTo>
                  <a:pt x="0" y="0"/>
                </a:moveTo>
                <a:lnTo>
                  <a:pt x="9713" y="21600"/>
                </a:lnTo>
                <a:lnTo>
                  <a:pt x="11887" y="21600"/>
                </a:lnTo>
                <a:lnTo>
                  <a:pt x="21600" y="0"/>
                </a:lnTo>
                <a:close/>
              </a:path>
            </a:pathLst>
          </a:custGeom>
          <a:solidFill>
            <a:srgbClr val="FFBF5F"/>
          </a:solidFill>
          <a:ln w="25400" algn="ctr">
            <a:solidFill>
              <a:srgbClr val="FFBF5F"/>
            </a:solidFill>
            <a:miter lim="800000"/>
            <a:headEnd/>
            <a:tailEnd/>
          </a:ln>
          <a:effectLst/>
        </p:spPr>
        <p:txBody>
          <a:bodyPr vert="horz" wrap="square" lIns="36576" tIns="36576" rIns="36576" bIns="36576" numCol="1" anchor="t" anchorCtr="0" compatLnSpc="1">
            <a:prstTxWarp prst="textNoShape">
              <a:avLst/>
            </a:prstTxWarp>
          </a:bodyPr>
          <a:lstStyle/>
          <a:p>
            <a:pPr>
              <a:defRPr/>
            </a:pPr>
            <a:endParaRPr lang="en-US"/>
          </a:p>
        </p:txBody>
      </p:sp>
      <p:sp>
        <p:nvSpPr>
          <p:cNvPr id="7" name="AutoShape 6"/>
          <p:cNvSpPr>
            <a:spLocks noChangeArrowheads="1"/>
          </p:cNvSpPr>
          <p:nvPr/>
        </p:nvSpPr>
        <p:spPr bwMode="auto">
          <a:xfrm>
            <a:off x="4855266" y="3004845"/>
            <a:ext cx="2610551" cy="622223"/>
          </a:xfrm>
          <a:prstGeom prst="roundRect">
            <a:avLst>
              <a:gd name="adj" fmla="val 16667"/>
            </a:avLst>
          </a:prstGeom>
          <a:solidFill>
            <a:srgbClr val="F39200"/>
          </a:solidFill>
          <a:ln w="25400" algn="ctr">
            <a:solidFill>
              <a:srgbClr val="F39200"/>
            </a:solidFill>
            <a:round/>
            <a:headEnd/>
            <a:tailEnd/>
          </a:ln>
          <a:effectLst/>
        </p:spPr>
        <p:txBody>
          <a:bodyPr vert="horz" wrap="square" lIns="36576" tIns="36576" rIns="36576" bIns="36576" numCol="1" anchor="ctr" anchorCtr="0" compatLnSpc="1">
            <a:prstTxWarp prst="textNoShape">
              <a:avLst/>
            </a:prstTxWarp>
          </a:bodyPr>
          <a:lstStyle/>
          <a:p>
            <a:pPr algn="ctr" defTabSz="914400">
              <a:spcBef>
                <a:spcPts val="0"/>
              </a:spcBef>
              <a:spcAft>
                <a:spcPts val="0"/>
              </a:spcAft>
              <a:defRPr/>
            </a:pPr>
            <a:r>
              <a:rPr lang="de-DE" sz="2200" b="1" dirty="0">
                <a:solidFill>
                  <a:srgbClr val="000000"/>
                </a:solidFill>
                <a:latin typeface="Arial"/>
              </a:rPr>
              <a:t>INNOVATION</a:t>
            </a:r>
            <a:endParaRPr lang="en-US" dirty="0">
              <a:latin typeface="Arial"/>
            </a:endParaRPr>
          </a:p>
        </p:txBody>
      </p:sp>
      <p:sp>
        <p:nvSpPr>
          <p:cNvPr id="9" name="AutoShape 8"/>
          <p:cNvSpPr>
            <a:spLocks noChangeArrowheads="1"/>
          </p:cNvSpPr>
          <p:nvPr/>
        </p:nvSpPr>
        <p:spPr bwMode="auto">
          <a:xfrm>
            <a:off x="7907455" y="2923427"/>
            <a:ext cx="923004" cy="1014584"/>
          </a:xfrm>
          <a:prstGeom prst="flowChartAlternateProcess">
            <a:avLst/>
          </a:prstGeom>
          <a:solidFill>
            <a:schemeClr val="accent6">
              <a:lumMod val="75000"/>
            </a:schemeClr>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R&amp;D </a:t>
            </a:r>
            <a:br>
              <a:rPr lang="de-DE" altLang="en-US" sz="1400" b="1" dirty="0">
                <a:solidFill>
                  <a:srgbClr val="000000"/>
                </a:solidFill>
                <a:latin typeface="Arial" panose="020B0604020202020204" pitchFamily="34" charset="0"/>
              </a:rPr>
            </a:br>
            <a:r>
              <a:rPr lang="de-DE" altLang="en-US" sz="1400" b="1" dirty="0" err="1">
                <a:solidFill>
                  <a:srgbClr val="000000"/>
                </a:solidFill>
                <a:latin typeface="Arial" panose="020B0604020202020204" pitchFamily="34" charset="0"/>
              </a:rPr>
              <a:t>project</a:t>
            </a:r>
            <a:endParaRPr lang="en-US" altLang="en-US" dirty="0">
              <a:latin typeface="Arial" panose="020B0604020202020204" pitchFamily="34" charset="0"/>
            </a:endParaRPr>
          </a:p>
        </p:txBody>
      </p:sp>
      <p:pic>
        <p:nvPicPr>
          <p:cNvPr id="1033" name="Picture 9" descr="248002-200"/>
          <p:cNvPicPr>
            <a:picLocks noChangeAspect="1" noChangeArrowheads="1"/>
          </p:cNvPicPr>
          <p:nvPr/>
        </p:nvPicPr>
        <p:blipFill>
          <a:blip r:embed="rId4"/>
          <a:stretch/>
        </p:blipFill>
        <p:spPr bwMode="auto">
          <a:xfrm>
            <a:off x="8405280" y="3471523"/>
            <a:ext cx="435529" cy="435679"/>
          </a:xfrm>
          <a:prstGeom prst="rect">
            <a:avLst/>
          </a:prstGeom>
          <a:noFill/>
          <a:ln>
            <a:noFill/>
          </a:ln>
          <a:effectLst/>
        </p:spPr>
      </p:pic>
      <p:sp>
        <p:nvSpPr>
          <p:cNvPr id="11" name="AutoShape 11"/>
          <p:cNvSpPr>
            <a:spLocks noChangeArrowheads="1"/>
          </p:cNvSpPr>
          <p:nvPr/>
        </p:nvSpPr>
        <p:spPr bwMode="auto">
          <a:xfrm rot="16199998">
            <a:off x="7516197" y="3266780"/>
            <a:ext cx="325862" cy="345303"/>
          </a:xfrm>
          <a:prstGeom prst="upArrow">
            <a:avLst>
              <a:gd name="adj1" fmla="val 50000"/>
              <a:gd name="adj2" fmla="val 25038"/>
            </a:avLst>
          </a:prstGeom>
          <a:solidFill>
            <a:schemeClr val="tx2">
              <a:lumMod val="75000"/>
            </a:schemeClr>
          </a:solidFill>
          <a:ln w="25400" algn="ctr">
            <a:solidFill>
              <a:schemeClr val="tx2">
                <a:lumMod val="75000"/>
              </a:schemeClr>
            </a:solidFill>
            <a:miter lim="800000"/>
            <a:headEnd/>
            <a:tailEnd/>
          </a:ln>
          <a:effectLst/>
        </p:spPr>
        <p:txBody>
          <a:bodyPr vert="eaVert" wrap="square" lIns="36576" tIns="36576" rIns="36576" bIns="36576" numCol="1" anchor="t" anchorCtr="0" compatLnSpc="1">
            <a:prstTxWarp prst="textNoShape">
              <a:avLst/>
            </a:prstTxWarp>
          </a:bodyPr>
          <a:lstStyle/>
          <a:p>
            <a:pPr>
              <a:defRPr/>
            </a:pPr>
            <a:endParaRPr lang="en-US"/>
          </a:p>
        </p:txBody>
      </p:sp>
      <p:pic>
        <p:nvPicPr>
          <p:cNvPr id="1036" name="Picture 12"/>
          <p:cNvPicPr>
            <a:picLocks noChangeAspect="1" noChangeArrowheads="1"/>
          </p:cNvPicPr>
          <p:nvPr/>
        </p:nvPicPr>
        <p:blipFill>
          <a:blip r:embed="rId5"/>
          <a:stretch/>
        </p:blipFill>
        <p:spPr bwMode="auto">
          <a:xfrm>
            <a:off x="7034882" y="3045012"/>
            <a:ext cx="455068" cy="504230"/>
          </a:xfrm>
          <a:prstGeom prst="rect">
            <a:avLst/>
          </a:prstGeom>
          <a:noFill/>
          <a:ln>
            <a:noFill/>
          </a:ln>
          <a:effectLst/>
        </p:spPr>
      </p:pic>
      <p:sp>
        <p:nvSpPr>
          <p:cNvPr id="13" name="AutoShape 14"/>
          <p:cNvSpPr>
            <a:spLocks noChangeArrowheads="1"/>
          </p:cNvSpPr>
          <p:nvPr/>
        </p:nvSpPr>
        <p:spPr bwMode="auto">
          <a:xfrm>
            <a:off x="3419405" y="2895442"/>
            <a:ext cx="1251437" cy="1114420"/>
          </a:xfrm>
          <a:prstGeom prst="roundRect">
            <a:avLst>
              <a:gd name="adj" fmla="val 16667"/>
            </a:avLst>
          </a:prstGeom>
          <a:solidFill>
            <a:schemeClr val="bg2">
              <a:lumMod val="60000"/>
              <a:lumOff val="40000"/>
            </a:schemeClr>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CULTURAL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CHANGES</a:t>
            </a:r>
            <a:endParaRPr lang="en-US" altLang="en-US" sz="1600" dirty="0">
              <a:latin typeface="Arial" panose="020B0604020202020204" pitchFamily="34" charset="0"/>
            </a:endParaRPr>
          </a:p>
        </p:txBody>
      </p:sp>
      <p:pic>
        <p:nvPicPr>
          <p:cNvPr id="1039" name="Picture 15"/>
          <p:cNvPicPr>
            <a:picLocks noChangeAspect="1" noChangeArrowheads="1"/>
          </p:cNvPicPr>
          <p:nvPr/>
        </p:nvPicPr>
        <p:blipFill>
          <a:blip r:embed="rId6"/>
          <a:stretch/>
        </p:blipFill>
        <p:spPr bwMode="auto">
          <a:xfrm>
            <a:off x="4128640" y="3440802"/>
            <a:ext cx="394676" cy="455609"/>
          </a:xfrm>
          <a:prstGeom prst="rect">
            <a:avLst/>
          </a:prstGeom>
          <a:noFill/>
          <a:ln>
            <a:noFill/>
          </a:ln>
          <a:effectLst/>
        </p:spPr>
      </p:pic>
      <p:sp>
        <p:nvSpPr>
          <p:cNvPr id="15" name="AutoShape 17"/>
          <p:cNvSpPr>
            <a:spLocks noChangeArrowheads="1"/>
          </p:cNvSpPr>
          <p:nvPr/>
        </p:nvSpPr>
        <p:spPr bwMode="auto">
          <a:xfrm>
            <a:off x="8883428" y="2574938"/>
            <a:ext cx="1696832" cy="1680446"/>
          </a:xfrm>
          <a:prstGeom prst="roundRect">
            <a:avLst>
              <a:gd name="adj" fmla="val 16667"/>
            </a:avLst>
          </a:prstGeom>
          <a:solidFill>
            <a:schemeClr val="bg2">
              <a:lumMod val="20000"/>
              <a:lumOff val="80000"/>
            </a:schemeClr>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Technology </a:t>
            </a:r>
            <a:r>
              <a:rPr lang="de-DE" altLang="en-US" sz="1400" b="1" dirty="0" err="1">
                <a:solidFill>
                  <a:srgbClr val="000000"/>
                </a:solidFill>
                <a:latin typeface="Arial" panose="020B0604020202020204" pitchFamily="34" charset="0"/>
              </a:rPr>
              <a:t>trend</a:t>
            </a: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analysis</a:t>
            </a:r>
            <a:r>
              <a:rPr lang="de-DE" altLang="en-US" sz="1400" b="1" dirty="0">
                <a:solidFill>
                  <a:srgbClr val="000000"/>
                </a:solidFill>
                <a:latin typeface="Arial" panose="020B0604020202020204" pitchFamily="34" charset="0"/>
              </a:rPr>
              <a:t> </a:t>
            </a:r>
          </a:p>
          <a:p>
            <a:pPr lvl="0" defTabSz="914400" eaLnBrk="0" fontAlgn="base" hangingPunct="0">
              <a:spcBef>
                <a:spcPct val="0"/>
              </a:spcBef>
              <a:spcAft>
                <a:spcPct val="0"/>
              </a:spcAft>
            </a:pPr>
            <a:endParaRPr lang="de-DE" altLang="en-US" sz="1400" b="1" dirty="0">
              <a:solidFill>
                <a:srgbClr val="000000"/>
              </a:solidFill>
              <a:latin typeface="Arial" panose="020B0604020202020204" pitchFamily="34" charset="0"/>
            </a:endParaRPr>
          </a:p>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Assessment </a:t>
            </a:r>
            <a:r>
              <a:rPr lang="de-DE" altLang="en-US" sz="1400" b="1" dirty="0" err="1">
                <a:solidFill>
                  <a:srgbClr val="000000"/>
                </a:solidFill>
                <a:latin typeface="Arial" panose="020B0604020202020204" pitchFamily="34" charset="0"/>
              </a:rPr>
              <a:t>of</a:t>
            </a: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the</a:t>
            </a: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innovation</a:t>
            </a:r>
            <a:r>
              <a:rPr lang="de-DE" altLang="en-US" sz="1400" b="1" dirty="0">
                <a:solidFill>
                  <a:srgbClr val="000000"/>
                </a:solidFill>
                <a:latin typeface="Arial" panose="020B0604020202020204" pitchFamily="34" charset="0"/>
              </a:rPr>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content</a:t>
            </a:r>
            <a:r>
              <a:rPr lang="de-DE" altLang="en-US" sz="1400" b="1" dirty="0">
                <a:solidFill>
                  <a:srgbClr val="000000"/>
                </a:solidFill>
                <a:latin typeface="Arial" panose="020B0604020202020204" pitchFamily="34" charset="0"/>
              </a:rPr>
              <a:t> and </a:t>
            </a:r>
            <a:r>
              <a:rPr lang="de-DE" altLang="en-US" sz="1400" b="1" dirty="0" err="1">
                <a:solidFill>
                  <a:srgbClr val="000000"/>
                </a:solidFill>
                <a:latin typeface="Arial" panose="020B0604020202020204" pitchFamily="34" charset="0"/>
              </a:rPr>
              <a:t>its</a:t>
            </a: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impact</a:t>
            </a:r>
            <a:endParaRPr lang="en-US" altLang="en-US" dirty="0">
              <a:latin typeface="Arial" panose="020B0604020202020204" pitchFamily="34" charset="0"/>
            </a:endParaRPr>
          </a:p>
        </p:txBody>
      </p:sp>
      <p:pic>
        <p:nvPicPr>
          <p:cNvPr id="1042" name="Picture 18"/>
          <p:cNvPicPr>
            <a:picLocks noChangeAspect="1" noChangeArrowheads="1"/>
          </p:cNvPicPr>
          <p:nvPr/>
        </p:nvPicPr>
        <p:blipFill>
          <a:blip r:embed="rId7"/>
          <a:stretch/>
        </p:blipFill>
        <p:spPr bwMode="auto">
          <a:xfrm flipV="1">
            <a:off x="10152348" y="2970460"/>
            <a:ext cx="374029" cy="437159"/>
          </a:xfrm>
          <a:prstGeom prst="rect">
            <a:avLst/>
          </a:prstGeom>
          <a:noFill/>
          <a:ln>
            <a:noFill/>
          </a:ln>
          <a:effectLst/>
        </p:spPr>
      </p:pic>
      <p:sp>
        <p:nvSpPr>
          <p:cNvPr id="17" name="AutoShape 20"/>
          <p:cNvSpPr>
            <a:spLocks noChangeArrowheads="1"/>
          </p:cNvSpPr>
          <p:nvPr/>
        </p:nvSpPr>
        <p:spPr bwMode="auto">
          <a:xfrm>
            <a:off x="2016434" y="2895442"/>
            <a:ext cx="1170658" cy="1114420"/>
          </a:xfrm>
          <a:prstGeom prst="roundRect">
            <a:avLst>
              <a:gd name="adj" fmla="val 16667"/>
            </a:avLst>
          </a:prstGeom>
          <a:solidFill>
            <a:schemeClr val="bg2">
              <a:lumMod val="20000"/>
              <a:lumOff val="80000"/>
            </a:schemeClr>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Awareness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and Incentive</a:t>
            </a:r>
            <a:endParaRPr lang="en-US" altLang="en-US" dirty="0">
              <a:latin typeface="Arial" panose="020B0604020202020204" pitchFamily="34" charset="0"/>
            </a:endParaRPr>
          </a:p>
        </p:txBody>
      </p:sp>
      <p:pic>
        <p:nvPicPr>
          <p:cNvPr id="1045" name="Picture 21"/>
          <p:cNvPicPr>
            <a:picLocks noChangeAspect="1" noChangeArrowheads="1"/>
          </p:cNvPicPr>
          <p:nvPr/>
        </p:nvPicPr>
        <p:blipFill>
          <a:blip r:embed="rId8"/>
          <a:stretch/>
        </p:blipFill>
        <p:spPr bwMode="auto">
          <a:xfrm>
            <a:off x="2790541" y="3421733"/>
            <a:ext cx="396551" cy="588129"/>
          </a:xfrm>
          <a:prstGeom prst="rect">
            <a:avLst/>
          </a:prstGeom>
          <a:noFill/>
          <a:ln>
            <a:noFill/>
          </a:ln>
          <a:effectLst/>
        </p:spPr>
      </p:pic>
      <p:sp>
        <p:nvSpPr>
          <p:cNvPr id="19" name="AutoShape 23"/>
          <p:cNvSpPr>
            <a:spLocks noChangeArrowheads="1"/>
          </p:cNvSpPr>
          <p:nvPr/>
        </p:nvSpPr>
        <p:spPr bwMode="auto">
          <a:xfrm>
            <a:off x="4137474" y="5045634"/>
            <a:ext cx="1531690" cy="990186"/>
          </a:xfrm>
          <a:prstGeom prst="roundRect">
            <a:avLst>
              <a:gd name="adj" fmla="val 16667"/>
            </a:avLst>
          </a:prstGeom>
          <a:solidFill>
            <a:srgbClr val="6B97C0"/>
          </a:solidFill>
          <a:ln>
            <a:noFill/>
          </a:ln>
          <a:effectLst/>
        </p:spPr>
        <p:txBody>
          <a:bodyPr vert="horz" wrap="square" lIns="36576" tIns="36576" rIns="36576" bIns="36576" numCol="1" anchor="t" anchorCtr="0" compatLnSpc="1">
            <a:prstTxWarp prst="textNoShape">
              <a:avLst/>
            </a:prstTxWarp>
          </a:bodyPr>
          <a:lstStyle/>
          <a:p>
            <a:pPr defTabSz="914400">
              <a:defRPr/>
            </a:pPr>
            <a:r>
              <a:rPr lang="de-DE" altLang="en-US" sz="1400" b="1" dirty="0">
                <a:solidFill>
                  <a:srgbClr val="000000"/>
                </a:solidFill>
                <a:latin typeface="Arial" panose="020B0604020202020204" pitchFamily="34" charset="0"/>
              </a:rPr>
              <a:t>INTELLECTUAL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PROPERTY</a:t>
            </a:r>
            <a:endParaRPr lang="en-US" altLang="en-US" sz="1400" dirty="0">
              <a:latin typeface="Arial" panose="020B0604020202020204" pitchFamily="34" charset="0"/>
            </a:endParaRPr>
          </a:p>
          <a:p>
            <a:pPr defTabSz="914400">
              <a:spcBef>
                <a:spcPts val="0"/>
              </a:spcBef>
              <a:spcAft>
                <a:spcPts val="0"/>
              </a:spcAft>
              <a:defRPr/>
            </a:pPr>
            <a:endParaRPr lang="en-US" sz="1400" dirty="0">
              <a:latin typeface="Arial"/>
            </a:endParaRPr>
          </a:p>
        </p:txBody>
      </p:sp>
      <p:sp>
        <p:nvSpPr>
          <p:cNvPr id="20" name="AutoShape 24"/>
          <p:cNvSpPr>
            <a:spLocks noChangeArrowheads="1"/>
          </p:cNvSpPr>
          <p:nvPr/>
        </p:nvSpPr>
        <p:spPr bwMode="auto">
          <a:xfrm>
            <a:off x="6122834" y="5017062"/>
            <a:ext cx="1728946" cy="1014583"/>
          </a:xfrm>
          <a:prstGeom prst="roundRect">
            <a:avLst>
              <a:gd name="adj" fmla="val 16667"/>
            </a:avLst>
          </a:prstGeom>
          <a:solidFill>
            <a:srgbClr val="6B97C0"/>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INDUSTRIAL </a:t>
            </a:r>
          </a:p>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COLLABORATION</a:t>
            </a:r>
            <a:endParaRPr lang="en-US" altLang="en-US" sz="1400" dirty="0">
              <a:latin typeface="Arial" panose="020B0604020202020204" pitchFamily="34" charset="0"/>
            </a:endParaRPr>
          </a:p>
        </p:txBody>
      </p:sp>
      <p:sp>
        <p:nvSpPr>
          <p:cNvPr id="22" name="AutoShape 27"/>
          <p:cNvSpPr>
            <a:spLocks noChangeArrowheads="1"/>
          </p:cNvSpPr>
          <p:nvPr/>
        </p:nvSpPr>
        <p:spPr bwMode="auto">
          <a:xfrm>
            <a:off x="8365869" y="5045635"/>
            <a:ext cx="1580127" cy="1016545"/>
          </a:xfrm>
          <a:prstGeom prst="roundRect">
            <a:avLst>
              <a:gd name="adj" fmla="val 16667"/>
            </a:avLst>
          </a:prstGeom>
          <a:solidFill>
            <a:srgbClr val="6B97C0"/>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PRE-</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PROCUREMENT</a:t>
            </a:r>
            <a:endParaRPr lang="en-US" altLang="en-US" sz="1400" dirty="0">
              <a:latin typeface="Arial" panose="020B0604020202020204" pitchFamily="34" charset="0"/>
            </a:endParaRPr>
          </a:p>
        </p:txBody>
      </p:sp>
      <p:grpSp>
        <p:nvGrpSpPr>
          <p:cNvPr id="23" name="Group 28"/>
          <p:cNvGrpSpPr/>
          <p:nvPr/>
        </p:nvGrpSpPr>
        <p:grpSpPr bwMode="auto">
          <a:xfrm>
            <a:off x="5745650" y="5365246"/>
            <a:ext cx="303122" cy="261597"/>
            <a:chOff x="104369567" y="109247856"/>
            <a:chExt cx="630494" cy="332474"/>
          </a:xfrm>
        </p:grpSpPr>
        <p:cxnSp>
          <p:nvCxnSpPr>
            <p:cNvPr id="1053" name="AutoShape 29"/>
            <p:cNvCxnSpPr>
              <a:cxnSpLocks noChangeShapeType="1"/>
            </p:cNvCxnSpPr>
            <p:nvPr/>
          </p:nvCxnSpPr>
          <p:spPr bwMode="auto">
            <a:xfrm flipV="1">
              <a:off x="104369567" y="109534611"/>
              <a:ext cx="581856" cy="45719"/>
            </a:xfrm>
            <a:prstGeom prst="straightConnector1">
              <a:avLst/>
            </a:prstGeom>
            <a:noFill/>
            <a:ln w="38100" algn="ctr">
              <a:solidFill>
                <a:srgbClr val="000000"/>
              </a:solidFill>
              <a:round/>
              <a:headEnd type="triangle" w="lg" len="lg"/>
              <a:tailEnd type="none" w="lg" len="lg"/>
            </a:ln>
            <a:effectLst/>
          </p:spPr>
        </p:cxnSp>
        <p:cxnSp>
          <p:nvCxnSpPr>
            <p:cNvPr id="1054" name="AutoShape 30"/>
            <p:cNvCxnSpPr>
              <a:cxnSpLocks noChangeShapeType="1"/>
            </p:cNvCxnSpPr>
            <p:nvPr/>
          </p:nvCxnSpPr>
          <p:spPr bwMode="auto">
            <a:xfrm flipV="1">
              <a:off x="104418205" y="109247856"/>
              <a:ext cx="581856" cy="45719"/>
            </a:xfrm>
            <a:prstGeom prst="straightConnector1">
              <a:avLst/>
            </a:prstGeom>
            <a:noFill/>
            <a:ln w="38100" algn="ctr">
              <a:solidFill>
                <a:srgbClr val="000000"/>
              </a:solidFill>
              <a:round/>
              <a:headEnd/>
              <a:tailEnd type="triangle" w="lg" len="lg"/>
            </a:ln>
            <a:effectLst/>
          </p:spPr>
        </p:cxnSp>
      </p:grpSp>
      <p:pic>
        <p:nvPicPr>
          <p:cNvPr id="1055" name="Picture 31"/>
          <p:cNvPicPr>
            <a:picLocks noChangeAspect="1" noChangeArrowheads="1"/>
          </p:cNvPicPr>
          <p:nvPr/>
        </p:nvPicPr>
        <p:blipFill>
          <a:blip r:embed="rId9"/>
          <a:stretch/>
        </p:blipFill>
        <p:spPr bwMode="auto">
          <a:xfrm>
            <a:off x="9294316" y="5376120"/>
            <a:ext cx="646172" cy="719533"/>
          </a:xfrm>
          <a:prstGeom prst="rect">
            <a:avLst/>
          </a:prstGeom>
          <a:noFill/>
          <a:ln>
            <a:noFill/>
          </a:ln>
          <a:effectLst/>
        </p:spPr>
      </p:pic>
      <p:grpSp>
        <p:nvGrpSpPr>
          <p:cNvPr id="24" name="Group 32"/>
          <p:cNvGrpSpPr/>
          <p:nvPr/>
        </p:nvGrpSpPr>
        <p:grpSpPr bwMode="auto">
          <a:xfrm>
            <a:off x="3740136" y="5390511"/>
            <a:ext cx="303122" cy="261597"/>
            <a:chOff x="104369567" y="109247856"/>
            <a:chExt cx="630494" cy="332474"/>
          </a:xfrm>
        </p:grpSpPr>
        <p:cxnSp>
          <p:nvCxnSpPr>
            <p:cNvPr id="1057" name="AutoShape 33"/>
            <p:cNvCxnSpPr>
              <a:cxnSpLocks noChangeShapeType="1"/>
            </p:cNvCxnSpPr>
            <p:nvPr/>
          </p:nvCxnSpPr>
          <p:spPr bwMode="auto">
            <a:xfrm flipV="1">
              <a:off x="104369567" y="109534611"/>
              <a:ext cx="581856" cy="45719"/>
            </a:xfrm>
            <a:prstGeom prst="straightConnector1">
              <a:avLst/>
            </a:prstGeom>
            <a:noFill/>
            <a:ln w="38100" algn="ctr">
              <a:solidFill>
                <a:srgbClr val="000000"/>
              </a:solidFill>
              <a:round/>
              <a:headEnd type="triangle" w="lg" len="lg"/>
              <a:tailEnd type="none" w="lg" len="lg"/>
            </a:ln>
            <a:effectLst/>
          </p:spPr>
        </p:cxnSp>
        <p:cxnSp>
          <p:nvCxnSpPr>
            <p:cNvPr id="1058" name="AutoShape 34"/>
            <p:cNvCxnSpPr>
              <a:cxnSpLocks noChangeShapeType="1"/>
            </p:cNvCxnSpPr>
            <p:nvPr/>
          </p:nvCxnSpPr>
          <p:spPr bwMode="auto">
            <a:xfrm flipV="1">
              <a:off x="104418205" y="109247856"/>
              <a:ext cx="581856" cy="45719"/>
            </a:xfrm>
            <a:prstGeom prst="straightConnector1">
              <a:avLst/>
            </a:prstGeom>
            <a:noFill/>
            <a:ln w="38100" algn="ctr">
              <a:solidFill>
                <a:srgbClr val="000000"/>
              </a:solidFill>
              <a:round/>
              <a:headEnd/>
              <a:tailEnd type="triangle" w="lg" len="lg"/>
            </a:ln>
            <a:effectLst/>
          </p:spPr>
        </p:cxnSp>
      </p:grpSp>
      <p:grpSp>
        <p:nvGrpSpPr>
          <p:cNvPr id="25" name="Group 35"/>
          <p:cNvGrpSpPr/>
          <p:nvPr/>
        </p:nvGrpSpPr>
        <p:grpSpPr bwMode="auto">
          <a:xfrm>
            <a:off x="7991842" y="5365246"/>
            <a:ext cx="303122" cy="261597"/>
            <a:chOff x="104369567" y="109247856"/>
            <a:chExt cx="630494" cy="332474"/>
          </a:xfrm>
        </p:grpSpPr>
        <p:cxnSp>
          <p:nvCxnSpPr>
            <p:cNvPr id="1060" name="AutoShape 36"/>
            <p:cNvCxnSpPr>
              <a:cxnSpLocks noChangeShapeType="1"/>
            </p:cNvCxnSpPr>
            <p:nvPr/>
          </p:nvCxnSpPr>
          <p:spPr bwMode="auto">
            <a:xfrm flipV="1">
              <a:off x="104369567" y="109534611"/>
              <a:ext cx="581856" cy="45719"/>
            </a:xfrm>
            <a:prstGeom prst="straightConnector1">
              <a:avLst/>
            </a:prstGeom>
            <a:noFill/>
            <a:ln w="38100" algn="ctr">
              <a:solidFill>
                <a:srgbClr val="000000"/>
              </a:solidFill>
              <a:round/>
              <a:headEnd type="triangle" w="lg" len="lg"/>
              <a:tailEnd type="none" w="lg" len="lg"/>
            </a:ln>
            <a:effectLst/>
          </p:spPr>
        </p:cxnSp>
        <p:cxnSp>
          <p:nvCxnSpPr>
            <p:cNvPr id="1061" name="AutoShape 37"/>
            <p:cNvCxnSpPr>
              <a:cxnSpLocks noChangeShapeType="1"/>
            </p:cNvCxnSpPr>
            <p:nvPr/>
          </p:nvCxnSpPr>
          <p:spPr bwMode="auto">
            <a:xfrm flipV="1">
              <a:off x="104418205" y="109247856"/>
              <a:ext cx="581856" cy="45719"/>
            </a:xfrm>
            <a:prstGeom prst="straightConnector1">
              <a:avLst/>
            </a:prstGeom>
            <a:noFill/>
            <a:ln w="38100" algn="ctr">
              <a:solidFill>
                <a:srgbClr val="000000"/>
              </a:solidFill>
              <a:round/>
              <a:headEnd/>
              <a:tailEnd type="triangle" w="lg" len="lg"/>
            </a:ln>
            <a:effectLst/>
          </p:spPr>
        </p:cxnSp>
      </p:grpSp>
      <p:pic>
        <p:nvPicPr>
          <p:cNvPr id="1063" name="Picture 39" descr="619333-200"/>
          <p:cNvPicPr>
            <a:picLocks noChangeAspect="1" noChangeArrowheads="1"/>
          </p:cNvPicPr>
          <p:nvPr/>
        </p:nvPicPr>
        <p:blipFill>
          <a:blip r:embed="rId10"/>
          <a:stretch/>
        </p:blipFill>
        <p:spPr bwMode="auto">
          <a:xfrm>
            <a:off x="5126184" y="5303145"/>
            <a:ext cx="626563" cy="697699"/>
          </a:xfrm>
          <a:prstGeom prst="rect">
            <a:avLst/>
          </a:prstGeom>
          <a:noFill/>
          <a:ln>
            <a:noFill/>
          </a:ln>
          <a:effectLst/>
        </p:spPr>
      </p:pic>
      <p:sp>
        <p:nvSpPr>
          <p:cNvPr id="51" name="AutoShape 25"/>
          <p:cNvSpPr>
            <a:spLocks noChangeArrowheads="1"/>
          </p:cNvSpPr>
          <p:nvPr/>
        </p:nvSpPr>
        <p:spPr bwMode="auto">
          <a:xfrm>
            <a:off x="2054962" y="5030856"/>
            <a:ext cx="1637229" cy="1004965"/>
          </a:xfrm>
          <a:prstGeom prst="roundRect">
            <a:avLst>
              <a:gd name="adj" fmla="val 16667"/>
            </a:avLst>
          </a:prstGeom>
          <a:solidFill>
            <a:srgbClr val="6B97C0"/>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THIRD-PARTY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FUNDING</a:t>
            </a:r>
            <a:endParaRPr lang="en-US" altLang="en-US" sz="1400" dirty="0">
              <a:latin typeface="Arial" panose="020B0604020202020204" pitchFamily="34" charset="0"/>
            </a:endParaRPr>
          </a:p>
        </p:txBody>
      </p:sp>
      <p:pic>
        <p:nvPicPr>
          <p:cNvPr id="1050" name="Picture 26"/>
          <p:cNvPicPr>
            <a:picLocks noChangeAspect="1" noChangeArrowheads="1"/>
          </p:cNvPicPr>
          <p:nvPr/>
        </p:nvPicPr>
        <p:blipFill>
          <a:blip r:embed="rId11"/>
          <a:stretch/>
        </p:blipFill>
        <p:spPr bwMode="auto">
          <a:xfrm>
            <a:off x="2867023" y="5303145"/>
            <a:ext cx="715753" cy="797015"/>
          </a:xfrm>
          <a:prstGeom prst="rect">
            <a:avLst/>
          </a:prstGeom>
          <a:noFill/>
          <a:ln>
            <a:noFill/>
          </a:ln>
          <a:effectLst/>
        </p:spPr>
      </p:pic>
      <p:sp>
        <p:nvSpPr>
          <p:cNvPr id="52" name="AutoShape 11"/>
          <p:cNvSpPr>
            <a:spLocks noChangeArrowheads="1"/>
          </p:cNvSpPr>
          <p:nvPr/>
        </p:nvSpPr>
        <p:spPr bwMode="auto">
          <a:xfrm rot="10800000">
            <a:off x="5960859" y="2795016"/>
            <a:ext cx="450013" cy="321308"/>
          </a:xfrm>
          <a:prstGeom prst="upArrow">
            <a:avLst>
              <a:gd name="adj1" fmla="val 50000"/>
              <a:gd name="adj2" fmla="val 25038"/>
            </a:avLst>
          </a:prstGeom>
          <a:solidFill>
            <a:schemeClr val="tx2">
              <a:lumMod val="75000"/>
            </a:schemeClr>
          </a:solidFill>
          <a:ln w="25400" algn="ctr">
            <a:solidFill>
              <a:schemeClr val="tx2">
                <a:lumMod val="75000"/>
              </a:schemeClr>
            </a:solidFill>
            <a:miter lim="800000"/>
            <a:headEnd/>
            <a:tailEnd/>
          </a:ln>
          <a:effectLst/>
        </p:spPr>
        <p:txBody>
          <a:bodyPr vert="eaVert" wrap="square" lIns="36576" tIns="36576" rIns="36576" bIns="36576" numCol="1" anchor="t" anchorCtr="0" compatLnSpc="1">
            <a:prstTxWarp prst="textNoShape">
              <a:avLst/>
            </a:prstTxWarp>
          </a:bodyPr>
          <a:lstStyle/>
          <a:p>
            <a:pPr>
              <a:defRPr/>
            </a:pPr>
            <a:endParaRPr lang="en-US"/>
          </a:p>
        </p:txBody>
      </p:sp>
      <p:sp>
        <p:nvSpPr>
          <p:cNvPr id="35" name="Title 1"/>
          <p:cNvSpPr>
            <a:spLocks noGrp="1"/>
          </p:cNvSpPr>
          <p:nvPr>
            <p:ph type="title"/>
          </p:nvPr>
        </p:nvSpPr>
        <p:spPr bwMode="auto">
          <a:xfrm>
            <a:off x="611189" y="712232"/>
            <a:ext cx="10956924" cy="780540"/>
          </a:xfrm>
        </p:spPr>
        <p:txBody>
          <a:bodyPr/>
          <a:lstStyle/>
          <a:p>
            <a:pPr>
              <a:defRPr/>
            </a:pPr>
            <a:r>
              <a:rPr lang="de-DE" dirty="0"/>
              <a:t>Innovation und Transfer</a:t>
            </a:r>
            <a:endParaRPr lang="en-US" dirty="0"/>
          </a:p>
        </p:txBody>
      </p:sp>
      <p:pic>
        <p:nvPicPr>
          <p:cNvPr id="36" name="Picture 23" descr="2199767-200">
            <a:extLst>
              <a:ext uri="{FF2B5EF4-FFF2-40B4-BE49-F238E27FC236}">
                <a16:creationId xmlns:a16="http://schemas.microsoft.com/office/drawing/2014/main" id="{E095BA33-A5B3-457C-8DD9-0515940FE85C}"/>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323432" y="5524352"/>
            <a:ext cx="453231" cy="4532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83754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463A-CA50-4303-9758-BB51F6F12157}"/>
              </a:ext>
            </a:extLst>
          </p:cNvPr>
          <p:cNvSpPr>
            <a:spLocks noGrp="1"/>
          </p:cNvSpPr>
          <p:nvPr>
            <p:ph type="title"/>
          </p:nvPr>
        </p:nvSpPr>
        <p:spPr/>
        <p:txBody>
          <a:bodyPr/>
          <a:lstStyle/>
          <a:p>
            <a:r>
              <a:rPr lang="en-US" dirty="0"/>
              <a:t>Equal opportunities </a:t>
            </a:r>
            <a:r>
              <a:rPr lang="de-DE" dirty="0"/>
              <a:t>at European XFEL</a:t>
            </a:r>
            <a:endParaRPr lang="en-US" dirty="0"/>
          </a:p>
        </p:txBody>
      </p:sp>
      <p:sp>
        <p:nvSpPr>
          <p:cNvPr id="3" name="Content Placeholder 2">
            <a:extLst>
              <a:ext uri="{FF2B5EF4-FFF2-40B4-BE49-F238E27FC236}">
                <a16:creationId xmlns:a16="http://schemas.microsoft.com/office/drawing/2014/main" id="{A27CAFBF-882E-4F15-8162-DBFF4E05CF3E}"/>
              </a:ext>
            </a:extLst>
          </p:cNvPr>
          <p:cNvSpPr>
            <a:spLocks noGrp="1"/>
          </p:cNvSpPr>
          <p:nvPr>
            <p:ph idx="1"/>
          </p:nvPr>
        </p:nvSpPr>
        <p:spPr>
          <a:xfrm>
            <a:off x="623889" y="2024065"/>
            <a:ext cx="6867729" cy="2311672"/>
          </a:xfrm>
        </p:spPr>
        <p:txBody>
          <a:bodyPr/>
          <a:lstStyle/>
          <a:p>
            <a:r>
              <a:rPr lang="de-DE" dirty="0"/>
              <a:t>European XFEL </a:t>
            </a:r>
            <a:r>
              <a:rPr lang="de-DE" dirty="0" err="1"/>
              <a:t>is</a:t>
            </a:r>
            <a:r>
              <a:rPr lang="de-DE" dirty="0"/>
              <a:t> </a:t>
            </a:r>
            <a:r>
              <a:rPr lang="de-DE" dirty="0" err="1"/>
              <a:t>committed</a:t>
            </a:r>
            <a:r>
              <a:rPr lang="de-DE" dirty="0"/>
              <a:t> </a:t>
            </a:r>
            <a:r>
              <a:rPr lang="de-DE" dirty="0" err="1"/>
              <a:t>to</a:t>
            </a:r>
            <a:r>
              <a:rPr lang="de-DE" dirty="0"/>
              <a:t> promote </a:t>
            </a:r>
            <a:r>
              <a:rPr lang="de-DE" dirty="0" err="1"/>
              <a:t>equal</a:t>
            </a:r>
            <a:r>
              <a:rPr lang="de-DE" dirty="0"/>
              <a:t> </a:t>
            </a:r>
            <a:r>
              <a:rPr lang="de-DE" dirty="0" err="1"/>
              <a:t>opportunites</a:t>
            </a:r>
            <a:endParaRPr lang="en-US" dirty="0"/>
          </a:p>
          <a:p>
            <a:pPr lvl="1"/>
            <a:r>
              <a:rPr lang="en-US" dirty="0"/>
              <a:t>Charta of Diversity signed in 2022</a:t>
            </a:r>
          </a:p>
          <a:p>
            <a:pPr lvl="1"/>
            <a:r>
              <a:rPr lang="en-US" dirty="0"/>
              <a:t>Gender Equality and Diversity Plan launched 2022</a:t>
            </a:r>
          </a:p>
          <a:p>
            <a:pPr lvl="1"/>
            <a:r>
              <a:rPr lang="en-US" dirty="0"/>
              <a:t>Participation in </a:t>
            </a:r>
            <a:r>
              <a:rPr lang="en-US" dirty="0" err="1"/>
              <a:t>DynaMENT</a:t>
            </a:r>
            <a:r>
              <a:rPr lang="en-US" dirty="0"/>
              <a:t> mentoring programs for female PhD and Postdoc students</a:t>
            </a:r>
          </a:p>
          <a:p>
            <a:pPr lvl="1"/>
            <a:r>
              <a:rPr lang="en-US" dirty="0"/>
              <a:t>Annual Girls and Boy´s Days </a:t>
            </a:r>
          </a:p>
        </p:txBody>
      </p:sp>
      <p:pic>
        <p:nvPicPr>
          <p:cNvPr id="5" name="Picture 4">
            <a:extLst>
              <a:ext uri="{FF2B5EF4-FFF2-40B4-BE49-F238E27FC236}">
                <a16:creationId xmlns:a16="http://schemas.microsoft.com/office/drawing/2014/main" id="{DB8DA3F3-05D7-4BAB-8EF4-0730E4F07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202" y="4039666"/>
            <a:ext cx="2995877" cy="2106102"/>
          </a:xfrm>
          <a:prstGeom prst="rect">
            <a:avLst/>
          </a:prstGeom>
        </p:spPr>
      </p:pic>
      <p:pic>
        <p:nvPicPr>
          <p:cNvPr id="7" name="Picture 6">
            <a:extLst>
              <a:ext uri="{FF2B5EF4-FFF2-40B4-BE49-F238E27FC236}">
                <a16:creationId xmlns:a16="http://schemas.microsoft.com/office/drawing/2014/main" id="{EE5A3256-63D0-4D85-A686-A2A6092B1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620" y="3873383"/>
            <a:ext cx="4051863" cy="2272385"/>
          </a:xfrm>
          <a:prstGeom prst="rect">
            <a:avLst/>
          </a:prstGeom>
        </p:spPr>
      </p:pic>
      <p:pic>
        <p:nvPicPr>
          <p:cNvPr id="8" name="Picture 7">
            <a:extLst>
              <a:ext uri="{FF2B5EF4-FFF2-40B4-BE49-F238E27FC236}">
                <a16:creationId xmlns:a16="http://schemas.microsoft.com/office/drawing/2014/main" id="{1EDA5772-7D07-4EF0-B96A-5FBF2EC21F43}"/>
              </a:ext>
            </a:extLst>
          </p:cNvPr>
          <p:cNvPicPr>
            <a:picLocks noChangeAspect="1"/>
          </p:cNvPicPr>
          <p:nvPr/>
        </p:nvPicPr>
        <p:blipFill>
          <a:blip r:embed="rId4"/>
          <a:stretch/>
        </p:blipFill>
        <p:spPr bwMode="auto">
          <a:xfrm>
            <a:off x="887057" y="4335736"/>
            <a:ext cx="3213604" cy="1810032"/>
          </a:xfrm>
          <a:prstGeom prst="rect">
            <a:avLst/>
          </a:prstGeom>
        </p:spPr>
      </p:pic>
      <p:pic>
        <p:nvPicPr>
          <p:cNvPr id="10" name="Picture 9">
            <a:extLst>
              <a:ext uri="{FF2B5EF4-FFF2-40B4-BE49-F238E27FC236}">
                <a16:creationId xmlns:a16="http://schemas.microsoft.com/office/drawing/2014/main" id="{01A1D66B-83E7-4390-A96B-B1F65FDE8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6444" y="991480"/>
            <a:ext cx="4071667" cy="2711646"/>
          </a:xfrm>
          <a:prstGeom prst="rect">
            <a:avLst/>
          </a:prstGeom>
        </p:spPr>
      </p:pic>
    </p:spTree>
    <p:extLst>
      <p:ext uri="{BB962C8B-B14F-4D97-AF65-F5344CB8AC3E}">
        <p14:creationId xmlns:p14="http://schemas.microsoft.com/office/powerpoint/2010/main" val="1639948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16BF-13EF-48ED-BF46-235469F41A83}"/>
              </a:ext>
            </a:extLst>
          </p:cNvPr>
          <p:cNvSpPr>
            <a:spLocks noGrp="1"/>
          </p:cNvSpPr>
          <p:nvPr>
            <p:ph type="title"/>
          </p:nvPr>
        </p:nvSpPr>
        <p:spPr/>
        <p:txBody>
          <a:bodyPr/>
          <a:lstStyle/>
          <a:p>
            <a:r>
              <a:rPr lang="de-DE" dirty="0"/>
              <a:t>The European XFEL </a:t>
            </a:r>
            <a:r>
              <a:rPr lang="de-DE" dirty="0" err="1"/>
              <a:t>Lighthouse</a:t>
            </a:r>
            <a:r>
              <a:rPr lang="de-DE" dirty="0"/>
              <a:t> </a:t>
            </a:r>
            <a:r>
              <a:rPr lang="de-DE" dirty="0" err="1"/>
              <a:t>visitor</a:t>
            </a:r>
            <a:r>
              <a:rPr lang="de-DE" dirty="0"/>
              <a:t> </a:t>
            </a:r>
            <a:r>
              <a:rPr lang="de-DE" dirty="0" err="1"/>
              <a:t>center</a:t>
            </a:r>
            <a:endParaRPr lang="en-US" dirty="0"/>
          </a:p>
        </p:txBody>
      </p:sp>
      <p:sp>
        <p:nvSpPr>
          <p:cNvPr id="3" name="Content Placeholder 2">
            <a:extLst>
              <a:ext uri="{FF2B5EF4-FFF2-40B4-BE49-F238E27FC236}">
                <a16:creationId xmlns:a16="http://schemas.microsoft.com/office/drawing/2014/main" id="{7D585EA7-FE6F-4F7E-8871-403FE1C0E9D4}"/>
              </a:ext>
            </a:extLst>
          </p:cNvPr>
          <p:cNvSpPr>
            <a:spLocks noGrp="1"/>
          </p:cNvSpPr>
          <p:nvPr>
            <p:ph idx="1"/>
          </p:nvPr>
        </p:nvSpPr>
        <p:spPr>
          <a:xfrm>
            <a:off x="623889" y="2024064"/>
            <a:ext cx="4394425" cy="3889375"/>
          </a:xfrm>
        </p:spPr>
        <p:txBody>
          <a:bodyPr/>
          <a:lstStyle/>
          <a:p>
            <a:r>
              <a:rPr lang="de-DE" b="1" dirty="0"/>
              <a:t>350 m² permanent </a:t>
            </a:r>
            <a:r>
              <a:rPr lang="de-DE" b="1" dirty="0" err="1"/>
              <a:t>exhibition</a:t>
            </a:r>
            <a:r>
              <a:rPr lang="de-DE" dirty="0"/>
              <a:t>,</a:t>
            </a:r>
            <a:br>
              <a:rPr lang="de-DE" dirty="0"/>
            </a:br>
            <a:r>
              <a:rPr lang="de-DE" dirty="0"/>
              <a:t>100 m</a:t>
            </a:r>
            <a:r>
              <a:rPr lang="de-DE" baseline="30000" dirty="0"/>
              <a:t>2 </a:t>
            </a:r>
            <a:r>
              <a:rPr lang="de-DE" dirty="0"/>
              <a:t>Virtual Reality </a:t>
            </a:r>
            <a:r>
              <a:rPr lang="de-DE" dirty="0" err="1"/>
              <a:t>area</a:t>
            </a:r>
            <a:endParaRPr lang="de-DE" dirty="0"/>
          </a:p>
          <a:p>
            <a:r>
              <a:rPr lang="de-DE" b="1" dirty="0"/>
              <a:t>School </a:t>
            </a:r>
            <a:r>
              <a:rPr lang="de-DE" b="1" dirty="0" err="1"/>
              <a:t>labs</a:t>
            </a:r>
            <a:r>
              <a:rPr lang="de-DE" b="1" dirty="0"/>
              <a:t> </a:t>
            </a:r>
            <a:r>
              <a:rPr lang="de-DE" dirty="0"/>
              <a:t>(</a:t>
            </a:r>
            <a:r>
              <a:rPr lang="de-DE" dirty="0" err="1"/>
              <a:t>physics</a:t>
            </a:r>
            <a:r>
              <a:rPr lang="de-DE" dirty="0"/>
              <a:t> and </a:t>
            </a:r>
            <a:r>
              <a:rPr lang="de-DE" dirty="0" err="1"/>
              <a:t>molecular</a:t>
            </a:r>
            <a:r>
              <a:rPr lang="de-DE" dirty="0"/>
              <a:t> </a:t>
            </a:r>
            <a:r>
              <a:rPr lang="de-DE" dirty="0" err="1"/>
              <a:t>biology</a:t>
            </a:r>
            <a:r>
              <a:rPr lang="de-DE" dirty="0"/>
              <a:t>)</a:t>
            </a:r>
          </a:p>
          <a:p>
            <a:r>
              <a:rPr lang="de-DE" b="1" dirty="0"/>
              <a:t>Conference </a:t>
            </a:r>
            <a:r>
              <a:rPr lang="de-DE" b="1" dirty="0" err="1"/>
              <a:t>centre</a:t>
            </a:r>
            <a:r>
              <a:rPr lang="de-DE" b="1" dirty="0"/>
              <a:t> </a:t>
            </a:r>
            <a:r>
              <a:rPr lang="de-DE" b="1" dirty="0" err="1"/>
              <a:t>for</a:t>
            </a:r>
            <a:r>
              <a:rPr lang="de-DE" dirty="0"/>
              <a:t> </a:t>
            </a:r>
            <a:r>
              <a:rPr lang="de-DE" dirty="0" err="1"/>
              <a:t>events</a:t>
            </a:r>
            <a:r>
              <a:rPr lang="de-DE" dirty="0"/>
              <a:t> and </a:t>
            </a:r>
            <a:r>
              <a:rPr lang="de-DE" dirty="0" err="1"/>
              <a:t>meetings</a:t>
            </a:r>
            <a:endParaRPr lang="de-DE" dirty="0"/>
          </a:p>
        </p:txBody>
      </p:sp>
      <p:pic>
        <p:nvPicPr>
          <p:cNvPr id="4" name="Grafik 8">
            <a:extLst>
              <a:ext uri="{FF2B5EF4-FFF2-40B4-BE49-F238E27FC236}">
                <a16:creationId xmlns:a16="http://schemas.microsoft.com/office/drawing/2014/main" id="{E0AEB25D-730F-4700-9DF5-D2D2954FFD35}"/>
              </a:ext>
            </a:extLst>
          </p:cNvPr>
          <p:cNvPicPr>
            <a:picLocks noChangeAspect="1"/>
          </p:cNvPicPr>
          <p:nvPr/>
        </p:nvPicPr>
        <p:blipFill rotWithShape="1">
          <a:blip r:embed="rId2"/>
          <a:srcRect l="25667" t="6207" b="4563"/>
          <a:stretch/>
        </p:blipFill>
        <p:spPr>
          <a:xfrm>
            <a:off x="5553137" y="1698300"/>
            <a:ext cx="6322455" cy="2525357"/>
          </a:xfrm>
          <a:prstGeom prst="rect">
            <a:avLst/>
          </a:prstGeom>
        </p:spPr>
      </p:pic>
      <p:pic>
        <p:nvPicPr>
          <p:cNvPr id="5" name="Grafik 7">
            <a:extLst>
              <a:ext uri="{FF2B5EF4-FFF2-40B4-BE49-F238E27FC236}">
                <a16:creationId xmlns:a16="http://schemas.microsoft.com/office/drawing/2014/main" id="{E9F4C67D-433A-4443-8EB5-8ED9EFA7D26C}"/>
              </a:ext>
            </a:extLst>
          </p:cNvPr>
          <p:cNvPicPr>
            <a:picLocks noChangeAspect="1"/>
          </p:cNvPicPr>
          <p:nvPr/>
        </p:nvPicPr>
        <p:blipFill rotWithShape="1">
          <a:blip r:embed="rId3"/>
          <a:srcRect r="6158"/>
          <a:stretch/>
        </p:blipFill>
        <p:spPr>
          <a:xfrm>
            <a:off x="257403" y="4565724"/>
            <a:ext cx="4869768" cy="2037297"/>
          </a:xfrm>
          <a:prstGeom prst="rect">
            <a:avLst/>
          </a:prstGeom>
        </p:spPr>
      </p:pic>
      <p:pic>
        <p:nvPicPr>
          <p:cNvPr id="6" name="Grafik 8">
            <a:extLst>
              <a:ext uri="{FF2B5EF4-FFF2-40B4-BE49-F238E27FC236}">
                <a16:creationId xmlns:a16="http://schemas.microsoft.com/office/drawing/2014/main" id="{A8BD3B16-7310-4FF9-8C41-11191C0A9016}"/>
              </a:ext>
            </a:extLst>
          </p:cNvPr>
          <p:cNvPicPr>
            <a:picLocks noChangeAspect="1"/>
          </p:cNvPicPr>
          <p:nvPr/>
        </p:nvPicPr>
        <p:blipFill>
          <a:blip r:embed="rId4"/>
          <a:stretch>
            <a:fillRect/>
          </a:stretch>
        </p:blipFill>
        <p:spPr>
          <a:xfrm>
            <a:off x="5312436" y="4565724"/>
            <a:ext cx="3443270" cy="2037297"/>
          </a:xfrm>
          <a:prstGeom prst="rect">
            <a:avLst/>
          </a:prstGeom>
        </p:spPr>
      </p:pic>
      <p:pic>
        <p:nvPicPr>
          <p:cNvPr id="7" name="Grafik 6">
            <a:extLst>
              <a:ext uri="{FF2B5EF4-FFF2-40B4-BE49-F238E27FC236}">
                <a16:creationId xmlns:a16="http://schemas.microsoft.com/office/drawing/2014/main" id="{B127449F-AD22-4DD0-A056-AF734D145A0B}"/>
              </a:ext>
            </a:extLst>
          </p:cNvPr>
          <p:cNvPicPr>
            <a:picLocks noChangeAspect="1"/>
          </p:cNvPicPr>
          <p:nvPr/>
        </p:nvPicPr>
        <p:blipFill rotWithShape="1">
          <a:blip r:embed="rId5"/>
          <a:srcRect l="13713"/>
          <a:stretch/>
        </p:blipFill>
        <p:spPr>
          <a:xfrm>
            <a:off x="8937170" y="4554641"/>
            <a:ext cx="2971079" cy="2048380"/>
          </a:xfrm>
          <a:prstGeom prst="rect">
            <a:avLst/>
          </a:prstGeom>
        </p:spPr>
      </p:pic>
    </p:spTree>
    <p:extLst>
      <p:ext uri="{BB962C8B-B14F-4D97-AF65-F5344CB8AC3E}">
        <p14:creationId xmlns:p14="http://schemas.microsoft.com/office/powerpoint/2010/main" val="3947787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88748-C6C0-4B43-9449-B753EE0D8C3D}"/>
              </a:ext>
            </a:extLst>
          </p:cNvPr>
          <p:cNvSpPr>
            <a:spLocks noGrp="1"/>
          </p:cNvSpPr>
          <p:nvPr>
            <p:ph type="title"/>
          </p:nvPr>
        </p:nvSpPr>
        <p:spPr/>
        <p:txBody>
          <a:bodyPr/>
          <a:lstStyle/>
          <a:p>
            <a:r>
              <a:rPr lang="de-DE" dirty="0"/>
              <a:t>Impact </a:t>
            </a:r>
            <a:r>
              <a:rPr lang="de-DE" dirty="0" err="1"/>
              <a:t>of</a:t>
            </a:r>
            <a:r>
              <a:rPr lang="de-DE" dirty="0"/>
              <a:t> </a:t>
            </a:r>
            <a:r>
              <a:rPr lang="de-DE" dirty="0" err="1"/>
              <a:t>the</a:t>
            </a:r>
            <a:r>
              <a:rPr lang="de-DE" dirty="0"/>
              <a:t> war in Ukraine </a:t>
            </a:r>
            <a:r>
              <a:rPr lang="de-DE" dirty="0" err="1"/>
              <a:t>for</a:t>
            </a:r>
            <a:r>
              <a:rPr lang="de-DE" dirty="0"/>
              <a:t> European XFEL </a:t>
            </a:r>
            <a:endParaRPr lang="en-US" dirty="0"/>
          </a:p>
        </p:txBody>
      </p:sp>
      <p:sp>
        <p:nvSpPr>
          <p:cNvPr id="3" name="Content Placeholder 2">
            <a:extLst>
              <a:ext uri="{FF2B5EF4-FFF2-40B4-BE49-F238E27FC236}">
                <a16:creationId xmlns:a16="http://schemas.microsoft.com/office/drawing/2014/main" id="{5C6740C2-162C-41AF-82C1-49AF9F9919DB}"/>
              </a:ext>
            </a:extLst>
          </p:cNvPr>
          <p:cNvSpPr>
            <a:spLocks noGrp="1"/>
          </p:cNvSpPr>
          <p:nvPr>
            <p:ph idx="1"/>
          </p:nvPr>
        </p:nvSpPr>
        <p:spPr>
          <a:xfrm>
            <a:off x="623889" y="2024064"/>
            <a:ext cx="6130872" cy="3889375"/>
          </a:xfrm>
        </p:spPr>
        <p:txBody>
          <a:bodyPr/>
          <a:lstStyle/>
          <a:p>
            <a:pPr>
              <a:defRPr/>
            </a:pPr>
            <a:r>
              <a:rPr lang="en-US" dirty="0"/>
              <a:t>Statement of the employees and the Management published, supported by European XFEL´s Shareholders (except the Russian one)</a:t>
            </a:r>
          </a:p>
          <a:p>
            <a:pPr lvl="2">
              <a:defRPr/>
            </a:pPr>
            <a:r>
              <a:rPr lang="en-US" dirty="0"/>
              <a:t>Guest House opened for refugees, support and donations offered by employees</a:t>
            </a:r>
          </a:p>
          <a:p>
            <a:pPr>
              <a:defRPr/>
            </a:pPr>
            <a:r>
              <a:rPr lang="en-US" dirty="0"/>
              <a:t>All collaborations with Russian institutions suspended </a:t>
            </a:r>
          </a:p>
          <a:p>
            <a:pPr>
              <a:defRPr/>
            </a:pPr>
            <a:r>
              <a:rPr lang="en-US" dirty="0"/>
              <a:t>No more Russian users at European XFEL </a:t>
            </a:r>
            <a:br>
              <a:rPr lang="en-US" dirty="0"/>
            </a:br>
            <a:r>
              <a:rPr lang="en-US" dirty="0"/>
              <a:t>(present or remote)</a:t>
            </a:r>
          </a:p>
          <a:p>
            <a:pPr>
              <a:defRPr/>
            </a:pPr>
            <a:r>
              <a:rPr lang="en-US" dirty="0"/>
              <a:t>Uncertainty of Russian financial contribution to operation budget (26% of the annual budget)</a:t>
            </a:r>
          </a:p>
          <a:p>
            <a:pPr marL="0" indent="0">
              <a:buNone/>
            </a:pPr>
            <a:endParaRPr lang="en-US" dirty="0"/>
          </a:p>
        </p:txBody>
      </p:sp>
      <p:pic>
        <p:nvPicPr>
          <p:cNvPr id="4" name="Picture 3">
            <a:extLst>
              <a:ext uri="{FF2B5EF4-FFF2-40B4-BE49-F238E27FC236}">
                <a16:creationId xmlns:a16="http://schemas.microsoft.com/office/drawing/2014/main" id="{A24467A6-EA1B-44F0-B595-5C6201244B48}"/>
              </a:ext>
            </a:extLst>
          </p:cNvPr>
          <p:cNvPicPr>
            <a:picLocks noChangeAspect="1"/>
          </p:cNvPicPr>
          <p:nvPr/>
        </p:nvPicPr>
        <p:blipFill>
          <a:blip r:embed="rId2"/>
          <a:stretch/>
        </p:blipFill>
        <p:spPr bwMode="auto">
          <a:xfrm>
            <a:off x="7111153" y="3573016"/>
            <a:ext cx="4884390" cy="3077166"/>
          </a:xfrm>
          <a:prstGeom prst="rect">
            <a:avLst/>
          </a:prstGeom>
        </p:spPr>
      </p:pic>
      <p:pic>
        <p:nvPicPr>
          <p:cNvPr id="5" name="Picture 4">
            <a:extLst>
              <a:ext uri="{FF2B5EF4-FFF2-40B4-BE49-F238E27FC236}">
                <a16:creationId xmlns:a16="http://schemas.microsoft.com/office/drawing/2014/main" id="{A1B58953-29FC-47D9-8994-57DD904C3F97}"/>
              </a:ext>
            </a:extLst>
          </p:cNvPr>
          <p:cNvPicPr>
            <a:picLocks noChangeAspect="1"/>
          </p:cNvPicPr>
          <p:nvPr/>
        </p:nvPicPr>
        <p:blipFill>
          <a:blip r:embed="rId3"/>
          <a:stretch/>
        </p:blipFill>
        <p:spPr bwMode="auto">
          <a:xfrm>
            <a:off x="7111153" y="562756"/>
            <a:ext cx="3779959" cy="2832685"/>
          </a:xfrm>
          <a:prstGeom prst="rect">
            <a:avLst/>
          </a:prstGeom>
        </p:spPr>
      </p:pic>
      <p:sp>
        <p:nvSpPr>
          <p:cNvPr id="6" name="TextBox 5">
            <a:extLst>
              <a:ext uri="{FF2B5EF4-FFF2-40B4-BE49-F238E27FC236}">
                <a16:creationId xmlns:a16="http://schemas.microsoft.com/office/drawing/2014/main" id="{80D102FB-C9B3-4CF9-AE4E-F21BB326F87E}"/>
              </a:ext>
            </a:extLst>
          </p:cNvPr>
          <p:cNvSpPr txBox="1"/>
          <p:nvPr/>
        </p:nvSpPr>
        <p:spPr bwMode="auto">
          <a:xfrm>
            <a:off x="9004651" y="562756"/>
            <a:ext cx="2918925" cy="556528"/>
          </a:xfrm>
          <a:prstGeom prst="rect">
            <a:avLst/>
          </a:prstGeom>
          <a:solidFill>
            <a:schemeClr val="bg1"/>
          </a:solidFill>
        </p:spPr>
        <p:txBody>
          <a:bodyPr wrap="none" rtlCol="0">
            <a:noAutofit/>
          </a:bodyPr>
          <a:lstStyle/>
          <a:p>
            <a:pPr>
              <a:lnSpc>
                <a:spcPct val="112000"/>
              </a:lnSpc>
              <a:defRPr/>
            </a:pPr>
            <a:r>
              <a:rPr lang="en-US" sz="1400"/>
              <a:t>Ukrainian student Yana Holovatska</a:t>
            </a:r>
            <a:br>
              <a:rPr lang="en-US" sz="1400"/>
            </a:br>
            <a:r>
              <a:rPr lang="en-US" sz="1400"/>
              <a:t>(EUCYS Award 2020/2021)</a:t>
            </a:r>
            <a:endParaRPr sz="1400"/>
          </a:p>
          <a:p>
            <a:pPr>
              <a:lnSpc>
                <a:spcPct val="112000"/>
              </a:lnSpc>
              <a:defRPr/>
            </a:pPr>
            <a:endParaRPr lang="en-US" sz="2000"/>
          </a:p>
        </p:txBody>
      </p:sp>
      <p:pic>
        <p:nvPicPr>
          <p:cNvPr id="7" name="Picture 6">
            <a:extLst>
              <a:ext uri="{FF2B5EF4-FFF2-40B4-BE49-F238E27FC236}">
                <a16:creationId xmlns:a16="http://schemas.microsoft.com/office/drawing/2014/main" id="{0A5FBE29-0F0B-46CD-B806-E0B8166A40D8}"/>
              </a:ext>
            </a:extLst>
          </p:cNvPr>
          <p:cNvPicPr>
            <a:picLocks noChangeAspect="1"/>
          </p:cNvPicPr>
          <p:nvPr/>
        </p:nvPicPr>
        <p:blipFill>
          <a:blip r:embed="rId4"/>
          <a:stretch/>
        </p:blipFill>
        <p:spPr bwMode="auto">
          <a:xfrm>
            <a:off x="11004225" y="1222911"/>
            <a:ext cx="1080120" cy="324036"/>
          </a:xfrm>
          <a:prstGeom prst="rect">
            <a:avLst/>
          </a:prstGeom>
        </p:spPr>
      </p:pic>
    </p:spTree>
    <p:extLst>
      <p:ext uri="{BB962C8B-B14F-4D97-AF65-F5344CB8AC3E}">
        <p14:creationId xmlns:p14="http://schemas.microsoft.com/office/powerpoint/2010/main" val="371527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8102E7-96F9-4132-AA76-2F65D2754250}"/>
              </a:ext>
            </a:extLst>
          </p:cNvPr>
          <p:cNvSpPr>
            <a:spLocks noGrp="1"/>
          </p:cNvSpPr>
          <p:nvPr>
            <p:ph type="title"/>
          </p:nvPr>
        </p:nvSpPr>
        <p:spPr>
          <a:xfrm>
            <a:off x="611189" y="712232"/>
            <a:ext cx="10956924" cy="780540"/>
          </a:xfrm>
        </p:spPr>
        <p:txBody>
          <a:bodyPr/>
          <a:lstStyle/>
          <a:p>
            <a:r>
              <a:rPr lang="de-DE" dirty="0" smtClean="0"/>
              <a:t>Founding European </a:t>
            </a:r>
            <a:r>
              <a:rPr lang="de-DE" dirty="0"/>
              <a:t>XFEL</a:t>
            </a:r>
          </a:p>
        </p:txBody>
      </p:sp>
      <p:sp>
        <p:nvSpPr>
          <p:cNvPr id="5" name="Rechteck 38">
            <a:extLst>
              <a:ext uri="{FF2B5EF4-FFF2-40B4-BE49-F238E27FC236}">
                <a16:creationId xmlns:a16="http://schemas.microsoft.com/office/drawing/2014/main" id="{329755C8-BD57-47E9-852F-D57E34B67D15}"/>
              </a:ext>
            </a:extLst>
          </p:cNvPr>
          <p:cNvSpPr/>
          <p:nvPr/>
        </p:nvSpPr>
        <p:spPr bwMode="auto">
          <a:xfrm>
            <a:off x="598754" y="3659572"/>
            <a:ext cx="1153766" cy="28401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6" name="Rechteck 40">
            <a:extLst>
              <a:ext uri="{FF2B5EF4-FFF2-40B4-BE49-F238E27FC236}">
                <a16:creationId xmlns:a16="http://schemas.microsoft.com/office/drawing/2014/main" id="{5A51A061-818D-4632-B06D-805E43E23BB0}"/>
              </a:ext>
            </a:extLst>
          </p:cNvPr>
          <p:cNvSpPr/>
          <p:nvPr/>
        </p:nvSpPr>
        <p:spPr bwMode="auto">
          <a:xfrm>
            <a:off x="4243636" y="3660517"/>
            <a:ext cx="2510967" cy="290151"/>
          </a:xfrm>
          <a:prstGeom prst="rect">
            <a:avLst/>
          </a:prstGeom>
          <a:solidFill>
            <a:srgbClr val="5B9BD5"/>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7" name="Rechteck 41">
            <a:extLst>
              <a:ext uri="{FF2B5EF4-FFF2-40B4-BE49-F238E27FC236}">
                <a16:creationId xmlns:a16="http://schemas.microsoft.com/office/drawing/2014/main" id="{B18A6A27-DA80-4FC7-89EB-49BF2FB8D417}"/>
              </a:ext>
            </a:extLst>
          </p:cNvPr>
          <p:cNvSpPr/>
          <p:nvPr/>
        </p:nvSpPr>
        <p:spPr bwMode="auto">
          <a:xfrm>
            <a:off x="1746070" y="3655561"/>
            <a:ext cx="2501205" cy="295369"/>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8" name="Ellipse 44">
            <a:extLst>
              <a:ext uri="{FF2B5EF4-FFF2-40B4-BE49-F238E27FC236}">
                <a16:creationId xmlns:a16="http://schemas.microsoft.com/office/drawing/2014/main" id="{DB94FF52-0395-4F0A-8AA2-F463E75A8DFC}"/>
              </a:ext>
            </a:extLst>
          </p:cNvPr>
          <p:cNvSpPr/>
          <p:nvPr/>
        </p:nvSpPr>
        <p:spPr bwMode="auto">
          <a:xfrm>
            <a:off x="8045595" y="3633856"/>
            <a:ext cx="157519" cy="15751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cxnSp>
        <p:nvCxnSpPr>
          <p:cNvPr id="9" name="Gerader Verbinder 45">
            <a:extLst>
              <a:ext uri="{FF2B5EF4-FFF2-40B4-BE49-F238E27FC236}">
                <a16:creationId xmlns:a16="http://schemas.microsoft.com/office/drawing/2014/main" id="{2D0EE2D2-5A8F-47C8-B090-415B0BC9BD10}"/>
              </a:ext>
            </a:extLst>
          </p:cNvPr>
          <p:cNvCxnSpPr>
            <a:cxnSpLocks/>
            <a:stCxn id="7" idx="2"/>
            <a:endCxn id="29" idx="0"/>
          </p:cNvCxnSpPr>
          <p:nvPr/>
        </p:nvCxnSpPr>
        <p:spPr bwMode="auto">
          <a:xfrm>
            <a:off x="2996673" y="3950930"/>
            <a:ext cx="9527" cy="812523"/>
          </a:xfrm>
          <a:prstGeom prst="line">
            <a:avLst/>
          </a:prstGeom>
          <a:noFill/>
          <a:ln w="76200" cap="flat" cmpd="sng" algn="ctr">
            <a:solidFill>
              <a:srgbClr val="5B9BD5">
                <a:lumMod val="60000"/>
                <a:lumOff val="40000"/>
              </a:srgbClr>
            </a:solidFill>
            <a:prstDash val="solid"/>
            <a:miter lim="800000"/>
          </a:ln>
          <a:effectLst/>
        </p:spPr>
      </p:cxnSp>
      <p:cxnSp>
        <p:nvCxnSpPr>
          <p:cNvPr id="10" name="Gerader Verbinder 46">
            <a:extLst>
              <a:ext uri="{FF2B5EF4-FFF2-40B4-BE49-F238E27FC236}">
                <a16:creationId xmlns:a16="http://schemas.microsoft.com/office/drawing/2014/main" id="{45B8D4A0-0346-45FD-9E21-FE97E63D3590}"/>
              </a:ext>
            </a:extLst>
          </p:cNvPr>
          <p:cNvCxnSpPr>
            <a:cxnSpLocks/>
            <a:stCxn id="30" idx="2"/>
            <a:endCxn id="6" idx="0"/>
          </p:cNvCxnSpPr>
          <p:nvPr/>
        </p:nvCxnSpPr>
        <p:spPr bwMode="auto">
          <a:xfrm>
            <a:off x="5499119" y="2979679"/>
            <a:ext cx="1" cy="680838"/>
          </a:xfrm>
          <a:prstGeom prst="line">
            <a:avLst/>
          </a:prstGeom>
          <a:noFill/>
          <a:ln w="76200" cap="flat" cmpd="sng" algn="ctr">
            <a:solidFill>
              <a:srgbClr val="5B9BD5"/>
            </a:solidFill>
            <a:prstDash val="solid"/>
            <a:miter lim="800000"/>
          </a:ln>
          <a:effectLst/>
        </p:spPr>
      </p:cxnSp>
      <p:cxnSp>
        <p:nvCxnSpPr>
          <p:cNvPr id="11" name="Gerader Verbinder 47">
            <a:extLst>
              <a:ext uri="{FF2B5EF4-FFF2-40B4-BE49-F238E27FC236}">
                <a16:creationId xmlns:a16="http://schemas.microsoft.com/office/drawing/2014/main" id="{A21A160F-BD01-4B31-8813-BAEAFD139C15}"/>
              </a:ext>
            </a:extLst>
          </p:cNvPr>
          <p:cNvCxnSpPr>
            <a:cxnSpLocks/>
            <a:stCxn id="18" idx="2"/>
            <a:endCxn id="31" idx="0"/>
          </p:cNvCxnSpPr>
          <p:nvPr/>
        </p:nvCxnSpPr>
        <p:spPr bwMode="auto">
          <a:xfrm flipH="1">
            <a:off x="7997922" y="3951190"/>
            <a:ext cx="834" cy="812263"/>
          </a:xfrm>
          <a:prstGeom prst="line">
            <a:avLst/>
          </a:prstGeom>
          <a:noFill/>
          <a:ln w="76200" cap="flat" cmpd="sng" algn="ctr">
            <a:solidFill>
              <a:srgbClr val="5B9BD5">
                <a:lumMod val="75000"/>
              </a:srgbClr>
            </a:solidFill>
            <a:prstDash val="solid"/>
            <a:miter lim="800000"/>
          </a:ln>
          <a:effectLst/>
        </p:spPr>
      </p:cxnSp>
      <p:sp>
        <p:nvSpPr>
          <p:cNvPr id="12" name="Textfeld 48">
            <a:extLst>
              <a:ext uri="{FF2B5EF4-FFF2-40B4-BE49-F238E27FC236}">
                <a16:creationId xmlns:a16="http://schemas.microsoft.com/office/drawing/2014/main" id="{1D3718A1-9272-417E-A2CF-03A37BD1E080}"/>
              </a:ext>
            </a:extLst>
          </p:cNvPr>
          <p:cNvSpPr txBox="1"/>
          <p:nvPr/>
        </p:nvSpPr>
        <p:spPr bwMode="auto">
          <a:xfrm>
            <a:off x="2423976" y="2939840"/>
            <a:ext cx="1159690" cy="636918"/>
          </a:xfrm>
          <a:prstGeom prst="rect">
            <a:avLst/>
          </a:prstGeom>
          <a:noFill/>
        </p:spPr>
        <p:txBody>
          <a:bodyPr wrap="none" rtlCol="0">
            <a:noAutofit/>
          </a:bodyPr>
          <a:lstStyle/>
          <a:p>
            <a:pPr>
              <a:buClrTx/>
              <a:buFontTx/>
              <a:buNone/>
              <a:defRPr/>
            </a:pPr>
            <a:r>
              <a:rPr lang="de-DE" sz="4000">
                <a:solidFill>
                  <a:srgbClr val="5B9BD5">
                    <a:lumMod val="60000"/>
                    <a:lumOff val="40000"/>
                  </a:srgbClr>
                </a:solidFill>
                <a:latin typeface="Calibri"/>
                <a:ea typeface="Open Sans"/>
                <a:cs typeface="Calibri"/>
              </a:rPr>
              <a:t>2007</a:t>
            </a:r>
            <a:endParaRPr lang="de-DE"/>
          </a:p>
        </p:txBody>
      </p:sp>
      <p:sp>
        <p:nvSpPr>
          <p:cNvPr id="13" name="Textfeld 49">
            <a:extLst>
              <a:ext uri="{FF2B5EF4-FFF2-40B4-BE49-F238E27FC236}">
                <a16:creationId xmlns:a16="http://schemas.microsoft.com/office/drawing/2014/main" id="{2CF53595-F58D-4EF8-B453-85FDA76B9367}"/>
              </a:ext>
            </a:extLst>
          </p:cNvPr>
          <p:cNvSpPr txBox="1"/>
          <p:nvPr/>
        </p:nvSpPr>
        <p:spPr bwMode="auto">
          <a:xfrm>
            <a:off x="5087875" y="3905750"/>
            <a:ext cx="636918" cy="636918"/>
          </a:xfrm>
          <a:prstGeom prst="rect">
            <a:avLst/>
          </a:prstGeom>
          <a:noFill/>
        </p:spPr>
        <p:txBody>
          <a:bodyPr wrap="none" rtlCol="0">
            <a:noAutofit/>
          </a:bodyPr>
          <a:lstStyle/>
          <a:p>
            <a:pPr>
              <a:buClrTx/>
              <a:buFontTx/>
              <a:buNone/>
              <a:defRPr/>
            </a:pPr>
            <a:r>
              <a:rPr lang="de-DE" sz="4000">
                <a:solidFill>
                  <a:srgbClr val="5B9BD5"/>
                </a:solidFill>
                <a:latin typeface="Calibri"/>
                <a:ea typeface="Open Sans"/>
                <a:cs typeface="Calibri"/>
              </a:rPr>
              <a:t>2008</a:t>
            </a:r>
            <a:endParaRPr lang="de-DE"/>
          </a:p>
        </p:txBody>
      </p:sp>
      <p:sp>
        <p:nvSpPr>
          <p:cNvPr id="14" name="Textfeld 50">
            <a:extLst>
              <a:ext uri="{FF2B5EF4-FFF2-40B4-BE49-F238E27FC236}">
                <a16:creationId xmlns:a16="http://schemas.microsoft.com/office/drawing/2014/main" id="{D3A07729-36A0-4671-8FB6-C6BA3A32514F}"/>
              </a:ext>
            </a:extLst>
          </p:cNvPr>
          <p:cNvSpPr txBox="1"/>
          <p:nvPr/>
        </p:nvSpPr>
        <p:spPr bwMode="auto">
          <a:xfrm>
            <a:off x="7403021" y="2939840"/>
            <a:ext cx="636918" cy="636918"/>
          </a:xfrm>
          <a:prstGeom prst="rect">
            <a:avLst/>
          </a:prstGeom>
          <a:noFill/>
        </p:spPr>
        <p:txBody>
          <a:bodyPr wrap="none" rtlCol="0">
            <a:noAutofit/>
          </a:bodyPr>
          <a:lstStyle/>
          <a:p>
            <a:pPr>
              <a:buClrTx/>
              <a:buFontTx/>
              <a:buNone/>
              <a:defRPr/>
            </a:pPr>
            <a:r>
              <a:rPr lang="de-DE" sz="4000">
                <a:solidFill>
                  <a:srgbClr val="5B9BD5">
                    <a:lumMod val="75000"/>
                  </a:srgbClr>
                </a:solidFill>
                <a:latin typeface="Calibri"/>
                <a:ea typeface="Open Sans"/>
                <a:cs typeface="Calibri"/>
              </a:rPr>
              <a:t>2009</a:t>
            </a:r>
            <a:endParaRPr lang="de-DE"/>
          </a:p>
        </p:txBody>
      </p:sp>
      <p:sp>
        <p:nvSpPr>
          <p:cNvPr id="15" name="Freihandform 25">
            <a:extLst>
              <a:ext uri="{FF2B5EF4-FFF2-40B4-BE49-F238E27FC236}">
                <a16:creationId xmlns:a16="http://schemas.microsoft.com/office/drawing/2014/main" id="{4C6CA5D0-A41A-44D2-926A-FC9CBB011C3A}"/>
              </a:ext>
            </a:extLst>
          </p:cNvPr>
          <p:cNvSpPr/>
          <p:nvPr/>
        </p:nvSpPr>
        <p:spPr bwMode="auto">
          <a:xfrm rot="18177694" flipH="1" flipV="1">
            <a:off x="6756146" y="4519858"/>
            <a:ext cx="614269" cy="487190"/>
          </a:xfrm>
          <a:custGeom>
            <a:avLst/>
            <a:gdLst>
              <a:gd name="connsiteX0" fmla="*/ 524293 w 3206635"/>
              <a:gd name="connsiteY0" fmla="*/ 1873822 h 2576792"/>
              <a:gd name="connsiteX1" fmla="*/ 587675 w 3206635"/>
              <a:gd name="connsiteY1" fmla="*/ 1576613 h 2576792"/>
              <a:gd name="connsiteX2" fmla="*/ 884883 w 3206635"/>
              <a:gd name="connsiteY2" fmla="*/ 1639995 h 2576792"/>
              <a:gd name="connsiteX3" fmla="*/ 821501 w 3206635"/>
              <a:gd name="connsiteY3" fmla="*/ 1937204 h 2576792"/>
              <a:gd name="connsiteX4" fmla="*/ 524293 w 3206635"/>
              <a:gd name="connsiteY4" fmla="*/ 1873822 h 2576792"/>
              <a:gd name="connsiteX5" fmla="*/ 779179 w 3206635"/>
              <a:gd name="connsiteY5" fmla="*/ 2549262 h 2576792"/>
              <a:gd name="connsiteX6" fmla="*/ 763437 w 3206635"/>
              <a:gd name="connsiteY6" fmla="*/ 2454802 h 2576792"/>
              <a:gd name="connsiteX7" fmla="*/ 1097118 w 3206635"/>
              <a:gd name="connsiteY7" fmla="*/ 1708041 h 2576792"/>
              <a:gd name="connsiteX8" fmla="*/ 1019836 w 3206635"/>
              <a:gd name="connsiteY8" fmla="*/ 1675158 h 2576792"/>
              <a:gd name="connsiteX9" fmla="*/ 947826 w 3206635"/>
              <a:gd name="connsiteY9" fmla="*/ 1601561 h 2576792"/>
              <a:gd name="connsiteX10" fmla="*/ 947826 w 3206635"/>
              <a:gd name="connsiteY10" fmla="*/ 1601562 h 2576792"/>
              <a:gd name="connsiteX11" fmla="*/ 910009 w 3206635"/>
              <a:gd name="connsiteY11" fmla="*/ 1505793 h 2576792"/>
              <a:gd name="connsiteX12" fmla="*/ 911707 w 3206635"/>
              <a:gd name="connsiteY12" fmla="*/ 1411075 h 2576792"/>
              <a:gd name="connsiteX13" fmla="*/ 86628 w 3206635"/>
              <a:gd name="connsiteY13" fmla="*/ 1411075 h 2576792"/>
              <a:gd name="connsiteX14" fmla="*/ 6808 w 3206635"/>
              <a:gd name="connsiteY14" fmla="*/ 1358166 h 2576792"/>
              <a:gd name="connsiteX15" fmla="*/ 0 w 3206635"/>
              <a:gd name="connsiteY15" fmla="*/ 1324447 h 2576792"/>
              <a:gd name="connsiteX16" fmla="*/ 86628 w 3206635"/>
              <a:gd name="connsiteY16" fmla="*/ 1237819 h 2576792"/>
              <a:gd name="connsiteX17" fmla="*/ 1032189 w 3206635"/>
              <a:gd name="connsiteY17" fmla="*/ 1237819 h 2576792"/>
              <a:gd name="connsiteX18" fmla="*/ 1446388 w 3206635"/>
              <a:gd name="connsiteY18" fmla="*/ 969230 h 2576792"/>
              <a:gd name="connsiteX19" fmla="*/ 2023293 w 3206635"/>
              <a:gd name="connsiteY19" fmla="*/ 350622 h 2576792"/>
              <a:gd name="connsiteX20" fmla="*/ 2120810 w 3206635"/>
              <a:gd name="connsiteY20" fmla="*/ 501006 h 2576792"/>
              <a:gd name="connsiteX21" fmla="*/ 2870984 w 3206635"/>
              <a:gd name="connsiteY21" fmla="*/ 14552 h 2576792"/>
              <a:gd name="connsiteX22" fmla="*/ 2995936 w 3206635"/>
              <a:gd name="connsiteY22" fmla="*/ 41199 h 2576792"/>
              <a:gd name="connsiteX23" fmla="*/ 2969289 w 3206635"/>
              <a:gd name="connsiteY23" fmla="*/ 166151 h 2576792"/>
              <a:gd name="connsiteX24" fmla="*/ 2219115 w 3206635"/>
              <a:gd name="connsiteY24" fmla="*/ 652604 h 2576792"/>
              <a:gd name="connsiteX25" fmla="*/ 2316957 w 3206635"/>
              <a:gd name="connsiteY25" fmla="*/ 803490 h 2576792"/>
              <a:gd name="connsiteX26" fmla="*/ 3067131 w 3206635"/>
              <a:gd name="connsiteY26" fmla="*/ 317036 h 2576792"/>
              <a:gd name="connsiteX27" fmla="*/ 3192083 w 3206635"/>
              <a:gd name="connsiteY27" fmla="*/ 343683 h 2576792"/>
              <a:gd name="connsiteX28" fmla="*/ 3165436 w 3206635"/>
              <a:gd name="connsiteY28" fmla="*/ 468635 h 2576792"/>
              <a:gd name="connsiteX29" fmla="*/ 2415262 w 3206635"/>
              <a:gd name="connsiteY29" fmla="*/ 955088 h 2576792"/>
              <a:gd name="connsiteX30" fmla="*/ 2520797 w 3206635"/>
              <a:gd name="connsiteY30" fmla="*/ 1117836 h 2576792"/>
              <a:gd name="connsiteX31" fmla="*/ 1777176 w 3206635"/>
              <a:gd name="connsiteY31" fmla="*/ 1372802 h 2576792"/>
              <a:gd name="connsiteX32" fmla="*/ 1306458 w 3206635"/>
              <a:gd name="connsiteY32" fmla="*/ 1678042 h 2576792"/>
              <a:gd name="connsiteX33" fmla="*/ 1298448 w 3206635"/>
              <a:gd name="connsiteY33" fmla="*/ 1682159 h 2576792"/>
              <a:gd name="connsiteX34" fmla="*/ 921620 w 3206635"/>
              <a:gd name="connsiteY34" fmla="*/ 2525484 h 2576792"/>
              <a:gd name="connsiteX35" fmla="*/ 807187 w 3206635"/>
              <a:gd name="connsiteY35" fmla="*/ 2569234 h 2576792"/>
              <a:gd name="connsiteX36" fmla="*/ 779179 w 3206635"/>
              <a:gd name="connsiteY36" fmla="*/ 2549262 h 25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06635" h="2576792" extrusionOk="0">
                <a:moveTo>
                  <a:pt x="524293" y="1873822"/>
                </a:moveTo>
                <a:cubicBezTo>
                  <a:pt x="459723" y="1774248"/>
                  <a:pt x="488100" y="1641182"/>
                  <a:pt x="587675" y="1576613"/>
                </a:cubicBezTo>
                <a:cubicBezTo>
                  <a:pt x="687249" y="1512044"/>
                  <a:pt x="820314" y="1540421"/>
                  <a:pt x="884883" y="1639995"/>
                </a:cubicBezTo>
                <a:cubicBezTo>
                  <a:pt x="949453" y="1739569"/>
                  <a:pt x="921075" y="1872634"/>
                  <a:pt x="821501" y="1937204"/>
                </a:cubicBezTo>
                <a:cubicBezTo>
                  <a:pt x="721927" y="2001773"/>
                  <a:pt x="588862" y="1973396"/>
                  <a:pt x="524293" y="1873822"/>
                </a:cubicBezTo>
                <a:close/>
                <a:moveTo>
                  <a:pt x="779179" y="2549262"/>
                </a:moveTo>
                <a:cubicBezTo>
                  <a:pt x="756157" y="2524572"/>
                  <a:pt x="748799" y="2487563"/>
                  <a:pt x="763437" y="2454802"/>
                </a:cubicBezTo>
                <a:lnTo>
                  <a:pt x="1097118" y="1708041"/>
                </a:lnTo>
                <a:lnTo>
                  <a:pt x="1019836" y="1675158"/>
                </a:lnTo>
                <a:cubicBezTo>
                  <a:pt x="991949" y="1656269"/>
                  <a:pt x="967305" y="1631600"/>
                  <a:pt x="947826" y="1601561"/>
                </a:cubicBezTo>
                <a:lnTo>
                  <a:pt x="947826" y="1601562"/>
                </a:lnTo>
                <a:cubicBezTo>
                  <a:pt x="928347" y="1571524"/>
                  <a:pt x="915878" y="1538959"/>
                  <a:pt x="910009" y="1505793"/>
                </a:cubicBezTo>
                <a:lnTo>
                  <a:pt x="911707" y="1411075"/>
                </a:lnTo>
                <a:lnTo>
                  <a:pt x="86628" y="1411075"/>
                </a:lnTo>
                <a:cubicBezTo>
                  <a:pt x="50746" y="1411075"/>
                  <a:pt x="19958" y="1389258"/>
                  <a:pt x="6808" y="1358166"/>
                </a:cubicBezTo>
                <a:cubicBezTo>
                  <a:pt x="2424" y="1347802"/>
                  <a:pt x="0" y="1336408"/>
                  <a:pt x="0" y="1324447"/>
                </a:cubicBezTo>
                <a:cubicBezTo>
                  <a:pt x="0" y="1276604"/>
                  <a:pt x="38785" y="1237819"/>
                  <a:pt x="86628" y="1237819"/>
                </a:cubicBezTo>
                <a:lnTo>
                  <a:pt x="1032189" y="1237819"/>
                </a:lnTo>
                <a:lnTo>
                  <a:pt x="1446388" y="969230"/>
                </a:lnTo>
                <a:lnTo>
                  <a:pt x="2023293" y="350622"/>
                </a:lnTo>
                <a:lnTo>
                  <a:pt x="2120810" y="501006"/>
                </a:lnTo>
                <a:lnTo>
                  <a:pt x="2870984" y="14552"/>
                </a:lnTo>
                <a:cubicBezTo>
                  <a:pt x="2912847" y="-12594"/>
                  <a:pt x="2968789" y="-664"/>
                  <a:pt x="2995936" y="41199"/>
                </a:cubicBezTo>
                <a:cubicBezTo>
                  <a:pt x="3023082" y="83062"/>
                  <a:pt x="3011152" y="139005"/>
                  <a:pt x="2969289" y="166151"/>
                </a:cubicBezTo>
                <a:lnTo>
                  <a:pt x="2219115" y="652604"/>
                </a:lnTo>
                <a:lnTo>
                  <a:pt x="2316957" y="803490"/>
                </a:lnTo>
                <a:lnTo>
                  <a:pt x="3067131" y="317036"/>
                </a:lnTo>
                <a:cubicBezTo>
                  <a:pt x="3108994" y="289890"/>
                  <a:pt x="3164937" y="301820"/>
                  <a:pt x="3192083" y="343683"/>
                </a:cubicBezTo>
                <a:cubicBezTo>
                  <a:pt x="3219229" y="385546"/>
                  <a:pt x="3207299" y="441489"/>
                  <a:pt x="3165436" y="468635"/>
                </a:cubicBezTo>
                <a:lnTo>
                  <a:pt x="2415262" y="955088"/>
                </a:lnTo>
                <a:lnTo>
                  <a:pt x="2520797" y="1117836"/>
                </a:lnTo>
                <a:lnTo>
                  <a:pt x="1777176" y="1372802"/>
                </a:lnTo>
                <a:lnTo>
                  <a:pt x="1306458" y="1678042"/>
                </a:lnTo>
                <a:lnTo>
                  <a:pt x="1298448" y="1682159"/>
                </a:lnTo>
                <a:lnTo>
                  <a:pt x="921620" y="2525484"/>
                </a:lnTo>
                <a:cubicBezTo>
                  <a:pt x="902102" y="2569164"/>
                  <a:pt x="850868" y="2588752"/>
                  <a:pt x="807187" y="2569234"/>
                </a:cubicBezTo>
                <a:cubicBezTo>
                  <a:pt x="796267" y="2564354"/>
                  <a:pt x="786853" y="2557493"/>
                  <a:pt x="779179" y="2549262"/>
                </a:cubicBez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16" name="Textfeld 57">
            <a:extLst>
              <a:ext uri="{FF2B5EF4-FFF2-40B4-BE49-F238E27FC236}">
                <a16:creationId xmlns:a16="http://schemas.microsoft.com/office/drawing/2014/main" id="{570ED562-8B10-4BAB-A204-9B2B26F8C4F0}"/>
              </a:ext>
            </a:extLst>
          </p:cNvPr>
          <p:cNvSpPr txBox="1"/>
          <p:nvPr/>
        </p:nvSpPr>
        <p:spPr bwMode="auto">
          <a:xfrm>
            <a:off x="7475818" y="2019477"/>
            <a:ext cx="854748" cy="672036"/>
          </a:xfrm>
          <a:prstGeom prst="rect">
            <a:avLst/>
          </a:prstGeom>
          <a:noFill/>
        </p:spPr>
        <p:txBody>
          <a:bodyPr wrap="none" rtlCol="0">
            <a:noAutofit/>
          </a:bodyPr>
          <a:lstStyle/>
          <a:p>
            <a:pPr algn="ctr">
              <a:defRPr/>
            </a:pPr>
            <a:r>
              <a:rPr lang="en-US" sz="2000" dirty="0"/>
              <a:t>Civil </a:t>
            </a:r>
            <a:br>
              <a:rPr lang="en-US" sz="2000" dirty="0"/>
            </a:br>
            <a:r>
              <a:rPr lang="en-US" sz="2000" dirty="0"/>
              <a:t>construction </a:t>
            </a:r>
            <a:br>
              <a:rPr lang="en-US" sz="2000" dirty="0"/>
            </a:br>
            <a:r>
              <a:rPr lang="en-US" sz="2000" dirty="0"/>
              <a:t>begins</a:t>
            </a:r>
            <a:endParaRPr lang="en-GB" sz="2000" dirty="0">
              <a:solidFill>
                <a:prstClr val="black"/>
              </a:solidFill>
              <a:ea typeface="Open Sans"/>
              <a:cs typeface="Calibri"/>
            </a:endParaRPr>
          </a:p>
          <a:p>
            <a:pPr algn="ctr">
              <a:buClrTx/>
              <a:buFontTx/>
              <a:buNone/>
              <a:defRPr/>
            </a:pPr>
            <a:endParaRPr lang="de-DE" sz="2000" dirty="0">
              <a:solidFill>
                <a:prstClr val="black"/>
              </a:solidFill>
              <a:ea typeface="Open Sans"/>
              <a:cs typeface="Calibri"/>
            </a:endParaRPr>
          </a:p>
        </p:txBody>
      </p:sp>
      <p:sp>
        <p:nvSpPr>
          <p:cNvPr id="17" name="Textfeld 59">
            <a:extLst>
              <a:ext uri="{FF2B5EF4-FFF2-40B4-BE49-F238E27FC236}">
                <a16:creationId xmlns:a16="http://schemas.microsoft.com/office/drawing/2014/main" id="{5C3A5498-8112-44A7-8864-B9511FA2E360}"/>
              </a:ext>
            </a:extLst>
          </p:cNvPr>
          <p:cNvSpPr txBox="1"/>
          <p:nvPr/>
        </p:nvSpPr>
        <p:spPr bwMode="auto">
          <a:xfrm>
            <a:off x="5198989" y="4605077"/>
            <a:ext cx="854748" cy="1038414"/>
          </a:xfrm>
          <a:prstGeom prst="rect">
            <a:avLst/>
          </a:prstGeom>
          <a:noFill/>
        </p:spPr>
        <p:txBody>
          <a:bodyPr wrap="none" rtlCol="0">
            <a:noAutofit/>
          </a:bodyPr>
          <a:lstStyle/>
          <a:p>
            <a:pPr algn="ctr">
              <a:buClrTx/>
              <a:buFontTx/>
              <a:buNone/>
              <a:defRPr/>
            </a:pPr>
            <a:r>
              <a:rPr lang="en-GB" sz="2000" dirty="0">
                <a:solidFill>
                  <a:prstClr val="black"/>
                </a:solidFill>
                <a:ea typeface="Open Sans"/>
                <a:cs typeface="Calibri"/>
              </a:rPr>
              <a:t>1</a:t>
            </a:r>
            <a:r>
              <a:rPr lang="en-GB" sz="2000" baseline="30000" dirty="0">
                <a:solidFill>
                  <a:prstClr val="black"/>
                </a:solidFill>
                <a:ea typeface="Open Sans"/>
                <a:cs typeface="Calibri"/>
              </a:rPr>
              <a:t>st</a:t>
            </a:r>
            <a:r>
              <a:rPr lang="en-GB" sz="2000" dirty="0">
                <a:solidFill>
                  <a:prstClr val="black"/>
                </a:solidFill>
                <a:ea typeface="Open Sans"/>
                <a:cs typeface="Calibri"/>
              </a:rPr>
              <a:t> construction </a:t>
            </a:r>
            <a:br>
              <a:rPr lang="en-GB" sz="2000" dirty="0">
                <a:solidFill>
                  <a:prstClr val="black"/>
                </a:solidFill>
                <a:ea typeface="Open Sans"/>
                <a:cs typeface="Calibri"/>
              </a:rPr>
            </a:br>
            <a:r>
              <a:rPr lang="en-GB" sz="2000" dirty="0">
                <a:solidFill>
                  <a:prstClr val="black"/>
                </a:solidFill>
                <a:ea typeface="Open Sans"/>
                <a:cs typeface="Calibri"/>
              </a:rPr>
              <a:t>contracts </a:t>
            </a:r>
            <a:endParaRPr lang="en-GB" sz="2000" dirty="0"/>
          </a:p>
          <a:p>
            <a:pPr algn="ctr">
              <a:buClrTx/>
              <a:buFontTx/>
              <a:buNone/>
              <a:defRPr/>
            </a:pPr>
            <a:r>
              <a:rPr lang="en-GB" sz="2000" dirty="0">
                <a:solidFill>
                  <a:prstClr val="black"/>
                </a:solidFill>
                <a:ea typeface="Open Sans"/>
                <a:cs typeface="Calibri"/>
              </a:rPr>
              <a:t>awarded</a:t>
            </a:r>
            <a:endParaRPr lang="en-GB" sz="2000" dirty="0"/>
          </a:p>
        </p:txBody>
      </p:sp>
      <p:sp>
        <p:nvSpPr>
          <p:cNvPr id="18" name="Rechteck 60">
            <a:extLst>
              <a:ext uri="{FF2B5EF4-FFF2-40B4-BE49-F238E27FC236}">
                <a16:creationId xmlns:a16="http://schemas.microsoft.com/office/drawing/2014/main" id="{1C4E7E17-B5A6-41DA-99E0-9A32E1B467FD}"/>
              </a:ext>
            </a:extLst>
          </p:cNvPr>
          <p:cNvSpPr/>
          <p:nvPr/>
        </p:nvSpPr>
        <p:spPr bwMode="auto">
          <a:xfrm>
            <a:off x="6754603" y="3659995"/>
            <a:ext cx="2488305" cy="291195"/>
          </a:xfrm>
          <a:prstGeom prst="rect">
            <a:avLst/>
          </a:prstGeom>
          <a:solidFill>
            <a:srgbClr val="5B9BD5">
              <a:lumMod val="75000"/>
            </a:srgbClr>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19" name="Rechteck 62">
            <a:extLst>
              <a:ext uri="{FF2B5EF4-FFF2-40B4-BE49-F238E27FC236}">
                <a16:creationId xmlns:a16="http://schemas.microsoft.com/office/drawing/2014/main" id="{C6A13A6E-D8B6-4E9D-A605-BD5EA3BC2C01}"/>
              </a:ext>
            </a:extLst>
          </p:cNvPr>
          <p:cNvSpPr/>
          <p:nvPr/>
        </p:nvSpPr>
        <p:spPr bwMode="auto">
          <a:xfrm>
            <a:off x="9229033" y="3660965"/>
            <a:ext cx="2474870" cy="289254"/>
          </a:xfrm>
          <a:prstGeom prst="rect">
            <a:avLst/>
          </a:prstGeom>
          <a:solidFill>
            <a:srgbClr val="5B9BD5">
              <a:lumMod val="50000"/>
            </a:srgbClr>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cxnSp>
        <p:nvCxnSpPr>
          <p:cNvPr id="20" name="Gerader Verbinder 64">
            <a:extLst>
              <a:ext uri="{FF2B5EF4-FFF2-40B4-BE49-F238E27FC236}">
                <a16:creationId xmlns:a16="http://schemas.microsoft.com/office/drawing/2014/main" id="{5BF54190-F2CC-4F03-92EF-E3EA3E331D72}"/>
              </a:ext>
            </a:extLst>
          </p:cNvPr>
          <p:cNvCxnSpPr>
            <a:cxnSpLocks/>
            <a:stCxn id="32" idx="2"/>
            <a:endCxn id="19" idx="0"/>
          </p:cNvCxnSpPr>
          <p:nvPr/>
        </p:nvCxnSpPr>
        <p:spPr bwMode="auto">
          <a:xfrm flipH="1">
            <a:off x="10466468" y="2959437"/>
            <a:ext cx="11443" cy="701528"/>
          </a:xfrm>
          <a:prstGeom prst="line">
            <a:avLst/>
          </a:prstGeom>
          <a:noFill/>
          <a:ln w="76200" cap="flat" cmpd="sng" algn="ctr">
            <a:solidFill>
              <a:srgbClr val="5B9BD5">
                <a:lumMod val="50000"/>
              </a:srgbClr>
            </a:solidFill>
            <a:prstDash val="solid"/>
            <a:miter lim="800000"/>
          </a:ln>
          <a:effectLst/>
        </p:spPr>
      </p:cxnSp>
      <p:sp>
        <p:nvSpPr>
          <p:cNvPr id="21" name="Textfeld 65">
            <a:extLst>
              <a:ext uri="{FF2B5EF4-FFF2-40B4-BE49-F238E27FC236}">
                <a16:creationId xmlns:a16="http://schemas.microsoft.com/office/drawing/2014/main" id="{697DBF23-27E3-4179-A410-956D5CFA9E38}"/>
              </a:ext>
            </a:extLst>
          </p:cNvPr>
          <p:cNvSpPr txBox="1"/>
          <p:nvPr/>
        </p:nvSpPr>
        <p:spPr bwMode="auto">
          <a:xfrm>
            <a:off x="9873203" y="3905750"/>
            <a:ext cx="1191207" cy="636918"/>
          </a:xfrm>
          <a:prstGeom prst="rect">
            <a:avLst/>
          </a:prstGeom>
          <a:noFill/>
        </p:spPr>
        <p:txBody>
          <a:bodyPr wrap="none" rtlCol="0">
            <a:noAutofit/>
          </a:bodyPr>
          <a:lstStyle/>
          <a:p>
            <a:pPr>
              <a:buClrTx/>
              <a:buFontTx/>
              <a:buNone/>
              <a:defRPr/>
            </a:pPr>
            <a:r>
              <a:rPr lang="de-DE" sz="4000">
                <a:solidFill>
                  <a:srgbClr val="5B9BD5">
                    <a:lumMod val="50000"/>
                  </a:srgbClr>
                </a:solidFill>
                <a:latin typeface="Calibri"/>
                <a:ea typeface="Open Sans"/>
                <a:cs typeface="Calibri"/>
              </a:rPr>
              <a:t>2009</a:t>
            </a:r>
            <a:endParaRPr lang="de-DE"/>
          </a:p>
        </p:txBody>
      </p:sp>
      <p:sp>
        <p:nvSpPr>
          <p:cNvPr id="22" name="Textfeld 67">
            <a:extLst>
              <a:ext uri="{FF2B5EF4-FFF2-40B4-BE49-F238E27FC236}">
                <a16:creationId xmlns:a16="http://schemas.microsoft.com/office/drawing/2014/main" id="{0891B069-8062-4315-88A3-3A1C88F8E52F}"/>
              </a:ext>
            </a:extLst>
          </p:cNvPr>
          <p:cNvSpPr txBox="1"/>
          <p:nvPr/>
        </p:nvSpPr>
        <p:spPr bwMode="auto">
          <a:xfrm>
            <a:off x="10209662" y="4522048"/>
            <a:ext cx="854748" cy="672036"/>
          </a:xfrm>
          <a:prstGeom prst="rect">
            <a:avLst/>
          </a:prstGeom>
          <a:noFill/>
        </p:spPr>
        <p:txBody>
          <a:bodyPr wrap="none" rtlCol="0">
            <a:noAutofit/>
          </a:bodyPr>
          <a:lstStyle/>
          <a:p>
            <a:pPr algn="ctr">
              <a:buClrTx/>
              <a:buFontTx/>
              <a:buNone/>
              <a:defRPr/>
            </a:pPr>
            <a:r>
              <a:rPr lang="en-US" sz="2000" dirty="0"/>
              <a:t>Signing of the </a:t>
            </a:r>
            <a:br>
              <a:rPr lang="en-US" sz="2000" dirty="0"/>
            </a:br>
            <a:r>
              <a:rPr lang="en-US" sz="2000" dirty="0"/>
              <a:t>international </a:t>
            </a:r>
            <a:br>
              <a:rPr lang="en-US" sz="2000" dirty="0"/>
            </a:br>
            <a:r>
              <a:rPr lang="en-US" sz="2000" dirty="0"/>
              <a:t>European XFEL </a:t>
            </a:r>
            <a:br>
              <a:rPr lang="en-US" sz="2000" dirty="0"/>
            </a:br>
            <a:r>
              <a:rPr lang="en-US" sz="2000" dirty="0"/>
              <a:t>convention</a:t>
            </a:r>
            <a:endParaRPr lang="en-GB" sz="2000" dirty="0">
              <a:solidFill>
                <a:prstClr val="black"/>
              </a:solidFill>
              <a:ea typeface="Open Sans"/>
              <a:cs typeface="Calibri"/>
            </a:endParaRPr>
          </a:p>
        </p:txBody>
      </p:sp>
      <p:cxnSp>
        <p:nvCxnSpPr>
          <p:cNvPr id="23" name="Gerader Verbinder 70">
            <a:extLst>
              <a:ext uri="{FF2B5EF4-FFF2-40B4-BE49-F238E27FC236}">
                <a16:creationId xmlns:a16="http://schemas.microsoft.com/office/drawing/2014/main" id="{D5DF666D-C22D-496A-9F35-15EE9944F3C6}"/>
              </a:ext>
            </a:extLst>
          </p:cNvPr>
          <p:cNvCxnSpPr>
            <a:cxnSpLocks/>
            <a:stCxn id="27" idx="2"/>
            <a:endCxn id="5" idx="0"/>
          </p:cNvCxnSpPr>
          <p:nvPr/>
        </p:nvCxnSpPr>
        <p:spPr bwMode="auto">
          <a:xfrm flipH="1">
            <a:off x="1175637" y="3159950"/>
            <a:ext cx="2202" cy="499622"/>
          </a:xfrm>
          <a:prstGeom prst="line">
            <a:avLst/>
          </a:prstGeom>
          <a:noFill/>
          <a:ln w="76200" cap="flat" cmpd="sng" algn="ctr">
            <a:solidFill>
              <a:srgbClr val="5B9BD5"/>
            </a:solidFill>
            <a:prstDash val="solid"/>
            <a:miter lim="800000"/>
          </a:ln>
          <a:effectLst/>
        </p:spPr>
      </p:cxnSp>
      <p:sp>
        <p:nvSpPr>
          <p:cNvPr id="24" name="Freihandform 24">
            <a:extLst>
              <a:ext uri="{FF2B5EF4-FFF2-40B4-BE49-F238E27FC236}">
                <a16:creationId xmlns:a16="http://schemas.microsoft.com/office/drawing/2014/main" id="{B61C606F-DC02-4FDA-AEA8-0F35BFD023AA}"/>
              </a:ext>
            </a:extLst>
          </p:cNvPr>
          <p:cNvSpPr/>
          <p:nvPr/>
        </p:nvSpPr>
        <p:spPr bwMode="auto">
          <a:xfrm>
            <a:off x="3080785" y="2254044"/>
            <a:ext cx="258422" cy="491805"/>
          </a:xfrm>
          <a:custGeom>
            <a:avLst/>
            <a:gdLst>
              <a:gd name="connsiteX0" fmla="*/ 625955 w 1258941"/>
              <a:gd name="connsiteY0" fmla="*/ 81645 h 2306391"/>
              <a:gd name="connsiteX1" fmla="*/ 843073 w 1258941"/>
              <a:gd name="connsiteY1" fmla="*/ 298763 h 2306391"/>
              <a:gd name="connsiteX2" fmla="*/ 625955 w 1258941"/>
              <a:gd name="connsiteY2" fmla="*/ 515881 h 2306391"/>
              <a:gd name="connsiteX3" fmla="*/ 408837 w 1258941"/>
              <a:gd name="connsiteY3" fmla="*/ 298763 h 2306391"/>
              <a:gd name="connsiteX4" fmla="*/ 625955 w 1258941"/>
              <a:gd name="connsiteY4" fmla="*/ 81645 h 2306391"/>
              <a:gd name="connsiteX5" fmla="*/ 1221225 w 1258941"/>
              <a:gd name="connsiteY5" fmla="*/ 33408 h 2306391"/>
              <a:gd name="connsiteX6" fmla="*/ 1221226 w 1258941"/>
              <a:gd name="connsiteY6" fmla="*/ 33408 h 2306391"/>
              <a:gd name="connsiteX7" fmla="*/ 1221225 w 1258941"/>
              <a:gd name="connsiteY7" fmla="*/ 33408 h 2306391"/>
              <a:gd name="connsiteX8" fmla="*/ 37715 w 1258941"/>
              <a:gd name="connsiteY8" fmla="*/ 13322 h 2306391"/>
              <a:gd name="connsiteX9" fmla="*/ 37715 w 1258941"/>
              <a:gd name="connsiteY9" fmla="*/ 13322 h 2306391"/>
              <a:gd name="connsiteX10" fmla="*/ 37714 w 1258941"/>
              <a:gd name="connsiteY10" fmla="*/ 13322 h 2306391"/>
              <a:gd name="connsiteX11" fmla="*/ 68261 w 1258941"/>
              <a:gd name="connsiteY11" fmla="*/ 1260 h 2306391"/>
              <a:gd name="connsiteX12" fmla="*/ 152103 w 1258941"/>
              <a:gd name="connsiteY12" fmla="*/ 37716 h 2306391"/>
              <a:gd name="connsiteX13" fmla="*/ 502082 w 1258941"/>
              <a:gd name="connsiteY13" fmla="*/ 577426 h 2306391"/>
              <a:gd name="connsiteX14" fmla="*/ 514144 w 1258941"/>
              <a:gd name="connsiteY14" fmla="*/ 607972 h 2306391"/>
              <a:gd name="connsiteX15" fmla="*/ 514015 w 1258941"/>
              <a:gd name="connsiteY15" fmla="*/ 615162 h 2306391"/>
              <a:gd name="connsiteX16" fmla="*/ 546755 w 1258941"/>
              <a:gd name="connsiteY16" fmla="*/ 593088 h 2306391"/>
              <a:gd name="connsiteX17" fmla="*/ 625955 w 1258941"/>
              <a:gd name="connsiteY17" fmla="*/ 577098 h 2306391"/>
              <a:gd name="connsiteX18" fmla="*/ 625955 w 1258941"/>
              <a:gd name="connsiteY18" fmla="*/ 577097 h 2306391"/>
              <a:gd name="connsiteX19" fmla="*/ 705155 w 1258941"/>
              <a:gd name="connsiteY19" fmla="*/ 593087 h 2306391"/>
              <a:gd name="connsiteX20" fmla="*/ 739728 w 1258941"/>
              <a:gd name="connsiteY20" fmla="*/ 616397 h 2306391"/>
              <a:gd name="connsiteX21" fmla="*/ 749403 w 1258941"/>
              <a:gd name="connsiteY21" fmla="*/ 616397 h 2306391"/>
              <a:gd name="connsiteX22" fmla="*/ 756860 w 1258941"/>
              <a:gd name="connsiteY22" fmla="*/ 597512 h 2306391"/>
              <a:gd name="connsiteX23" fmla="*/ 1106838 w 1258941"/>
              <a:gd name="connsiteY23" fmla="*/ 57802 h 2306391"/>
              <a:gd name="connsiteX24" fmla="*/ 1190680 w 1258941"/>
              <a:gd name="connsiteY24" fmla="*/ 21346 h 2306391"/>
              <a:gd name="connsiteX25" fmla="*/ 1221225 w 1258941"/>
              <a:gd name="connsiteY25" fmla="*/ 33408 h 2306391"/>
              <a:gd name="connsiteX26" fmla="*/ 1244699 w 1258941"/>
              <a:gd name="connsiteY26" fmla="*/ 56376 h 2306391"/>
              <a:gd name="connsiteX27" fmla="*/ 1245620 w 1258941"/>
              <a:gd name="connsiteY27" fmla="*/ 147797 h 2306391"/>
              <a:gd name="connsiteX28" fmla="*/ 895642 w 1258941"/>
              <a:gd name="connsiteY28" fmla="*/ 687507 h 2306391"/>
              <a:gd name="connsiteX29" fmla="*/ 843500 w 1258941"/>
              <a:gd name="connsiteY29" fmla="*/ 723395 h 2306391"/>
              <a:gd name="connsiteX30" fmla="*/ 831404 w 1258941"/>
              <a:gd name="connsiteY30" fmla="*/ 723612 h 2306391"/>
              <a:gd name="connsiteX31" fmla="*/ 1001240 w 1258941"/>
              <a:gd name="connsiteY31" fmla="*/ 1669007 h 2306391"/>
              <a:gd name="connsiteX32" fmla="*/ 829425 w 1258941"/>
              <a:gd name="connsiteY32" fmla="*/ 1669007 h 2306391"/>
              <a:gd name="connsiteX33" fmla="*/ 829425 w 1258941"/>
              <a:gd name="connsiteY33" fmla="*/ 2223687 h 2306391"/>
              <a:gd name="connsiteX34" fmla="*/ 778913 w 1258941"/>
              <a:gd name="connsiteY34" fmla="*/ 2299892 h 2306391"/>
              <a:gd name="connsiteX35" fmla="*/ 746722 w 1258941"/>
              <a:gd name="connsiteY35" fmla="*/ 2306391 h 2306391"/>
              <a:gd name="connsiteX36" fmla="*/ 714530 w 1258941"/>
              <a:gd name="connsiteY36" fmla="*/ 2299892 h 2306391"/>
              <a:gd name="connsiteX37" fmla="*/ 664018 w 1258941"/>
              <a:gd name="connsiteY37" fmla="*/ 2223687 h 2306391"/>
              <a:gd name="connsiteX38" fmla="*/ 664018 w 1258941"/>
              <a:gd name="connsiteY38" fmla="*/ 1669007 h 2306391"/>
              <a:gd name="connsiteX39" fmla="*/ 587891 w 1258941"/>
              <a:gd name="connsiteY39" fmla="*/ 1669007 h 2306391"/>
              <a:gd name="connsiteX40" fmla="*/ 587891 w 1258941"/>
              <a:gd name="connsiteY40" fmla="*/ 2223687 h 2306391"/>
              <a:gd name="connsiteX41" fmla="*/ 537379 w 1258941"/>
              <a:gd name="connsiteY41" fmla="*/ 2299892 h 2306391"/>
              <a:gd name="connsiteX42" fmla="*/ 505188 w 1258941"/>
              <a:gd name="connsiteY42" fmla="*/ 2306391 h 2306391"/>
              <a:gd name="connsiteX43" fmla="*/ 472996 w 1258941"/>
              <a:gd name="connsiteY43" fmla="*/ 2299892 h 2306391"/>
              <a:gd name="connsiteX44" fmla="*/ 422484 w 1258941"/>
              <a:gd name="connsiteY44" fmla="*/ 2223687 h 2306391"/>
              <a:gd name="connsiteX45" fmla="*/ 422484 w 1258941"/>
              <a:gd name="connsiteY45" fmla="*/ 1669007 h 2306391"/>
              <a:gd name="connsiteX46" fmla="*/ 244850 w 1258941"/>
              <a:gd name="connsiteY46" fmla="*/ 1669007 h 2306391"/>
              <a:gd name="connsiteX47" fmla="*/ 418326 w 1258941"/>
              <a:gd name="connsiteY47" fmla="*/ 703361 h 2306391"/>
              <a:gd name="connsiteX48" fmla="*/ 415441 w 1258941"/>
              <a:gd name="connsiteY48" fmla="*/ 703309 h 2306391"/>
              <a:gd name="connsiteX49" fmla="*/ 363299 w 1258941"/>
              <a:gd name="connsiteY49" fmla="*/ 667421 h 2306391"/>
              <a:gd name="connsiteX50" fmla="*/ 13321 w 1258941"/>
              <a:gd name="connsiteY50" fmla="*/ 127711 h 2306391"/>
              <a:gd name="connsiteX51" fmla="*/ 14241 w 1258941"/>
              <a:gd name="connsiteY51" fmla="*/ 36290 h 2306391"/>
              <a:gd name="connsiteX52" fmla="*/ 37715 w 1258941"/>
              <a:gd name="connsiteY52" fmla="*/ 13322 h 230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58941" h="2306391" extrusionOk="0">
                <a:moveTo>
                  <a:pt x="625955" y="81645"/>
                </a:moveTo>
                <a:cubicBezTo>
                  <a:pt x="745866" y="81645"/>
                  <a:pt x="843073" y="178852"/>
                  <a:pt x="843073" y="298763"/>
                </a:cubicBezTo>
                <a:cubicBezTo>
                  <a:pt x="843073" y="418674"/>
                  <a:pt x="745866" y="515881"/>
                  <a:pt x="625955" y="515881"/>
                </a:cubicBezTo>
                <a:cubicBezTo>
                  <a:pt x="506044" y="515881"/>
                  <a:pt x="408837" y="418674"/>
                  <a:pt x="408837" y="298763"/>
                </a:cubicBezTo>
                <a:cubicBezTo>
                  <a:pt x="408837" y="178852"/>
                  <a:pt x="506044" y="81645"/>
                  <a:pt x="625955" y="81645"/>
                </a:cubicBezTo>
                <a:close/>
                <a:moveTo>
                  <a:pt x="1221225" y="33408"/>
                </a:moveTo>
                <a:lnTo>
                  <a:pt x="1221226" y="33408"/>
                </a:lnTo>
                <a:lnTo>
                  <a:pt x="1221225" y="33408"/>
                </a:lnTo>
                <a:close/>
                <a:moveTo>
                  <a:pt x="37715" y="13322"/>
                </a:moveTo>
                <a:lnTo>
                  <a:pt x="37715" y="13322"/>
                </a:lnTo>
                <a:lnTo>
                  <a:pt x="37714" y="13322"/>
                </a:lnTo>
                <a:close/>
                <a:moveTo>
                  <a:pt x="68261" y="1260"/>
                </a:moveTo>
                <a:cubicBezTo>
                  <a:pt x="99998" y="-4356"/>
                  <a:pt x="133465" y="8974"/>
                  <a:pt x="152103" y="37716"/>
                </a:cubicBezTo>
                <a:lnTo>
                  <a:pt x="502082" y="577426"/>
                </a:lnTo>
                <a:cubicBezTo>
                  <a:pt x="508295" y="587007"/>
                  <a:pt x="512272" y="597393"/>
                  <a:pt x="514144" y="607972"/>
                </a:cubicBezTo>
                <a:lnTo>
                  <a:pt x="514015" y="615162"/>
                </a:lnTo>
                <a:lnTo>
                  <a:pt x="546755" y="593088"/>
                </a:lnTo>
                <a:cubicBezTo>
                  <a:pt x="571098" y="582792"/>
                  <a:pt x="597861" y="577098"/>
                  <a:pt x="625955" y="577098"/>
                </a:cubicBezTo>
                <a:lnTo>
                  <a:pt x="625955" y="577097"/>
                </a:lnTo>
                <a:cubicBezTo>
                  <a:pt x="654048" y="577097"/>
                  <a:pt x="680812" y="582791"/>
                  <a:pt x="705155" y="593087"/>
                </a:cubicBezTo>
                <a:lnTo>
                  <a:pt x="739728" y="616397"/>
                </a:lnTo>
                <a:lnTo>
                  <a:pt x="749403" y="616397"/>
                </a:lnTo>
                <a:lnTo>
                  <a:pt x="756860" y="597512"/>
                </a:lnTo>
                <a:lnTo>
                  <a:pt x="1106838" y="57802"/>
                </a:lnTo>
                <a:cubicBezTo>
                  <a:pt x="1125476" y="29060"/>
                  <a:pt x="1158943" y="15730"/>
                  <a:pt x="1190680" y="21346"/>
                </a:cubicBezTo>
                <a:lnTo>
                  <a:pt x="1221225" y="33408"/>
                </a:lnTo>
                <a:lnTo>
                  <a:pt x="1244699" y="56376"/>
                </a:lnTo>
                <a:cubicBezTo>
                  <a:pt x="1262774" y="83060"/>
                  <a:pt x="1264258" y="119054"/>
                  <a:pt x="1245620" y="147797"/>
                </a:cubicBezTo>
                <a:lnTo>
                  <a:pt x="895642" y="687507"/>
                </a:lnTo>
                <a:cubicBezTo>
                  <a:pt x="883217" y="706669"/>
                  <a:pt x="864200" y="718981"/>
                  <a:pt x="843500" y="723395"/>
                </a:cubicBezTo>
                <a:lnTo>
                  <a:pt x="831404" y="723612"/>
                </a:lnTo>
                <a:lnTo>
                  <a:pt x="1001240" y="1669007"/>
                </a:lnTo>
                <a:lnTo>
                  <a:pt x="829425" y="1669007"/>
                </a:lnTo>
                <a:lnTo>
                  <a:pt x="829425" y="2223687"/>
                </a:lnTo>
                <a:cubicBezTo>
                  <a:pt x="829425" y="2257944"/>
                  <a:pt x="808597" y="2287337"/>
                  <a:pt x="778913" y="2299892"/>
                </a:cubicBezTo>
                <a:lnTo>
                  <a:pt x="746722" y="2306391"/>
                </a:lnTo>
                <a:lnTo>
                  <a:pt x="714530" y="2299892"/>
                </a:lnTo>
                <a:cubicBezTo>
                  <a:pt x="684847" y="2287337"/>
                  <a:pt x="664018" y="2257944"/>
                  <a:pt x="664018" y="2223687"/>
                </a:cubicBezTo>
                <a:lnTo>
                  <a:pt x="664018" y="1669007"/>
                </a:lnTo>
                <a:lnTo>
                  <a:pt x="587891" y="1669007"/>
                </a:lnTo>
                <a:lnTo>
                  <a:pt x="587891" y="2223687"/>
                </a:lnTo>
                <a:cubicBezTo>
                  <a:pt x="587891" y="2257944"/>
                  <a:pt x="567063" y="2287337"/>
                  <a:pt x="537379" y="2299892"/>
                </a:cubicBezTo>
                <a:lnTo>
                  <a:pt x="505188" y="2306391"/>
                </a:lnTo>
                <a:lnTo>
                  <a:pt x="472996" y="2299892"/>
                </a:lnTo>
                <a:cubicBezTo>
                  <a:pt x="443313" y="2287337"/>
                  <a:pt x="422484" y="2257944"/>
                  <a:pt x="422484" y="2223687"/>
                </a:cubicBezTo>
                <a:lnTo>
                  <a:pt x="422484" y="1669007"/>
                </a:lnTo>
                <a:lnTo>
                  <a:pt x="244850" y="1669007"/>
                </a:lnTo>
                <a:lnTo>
                  <a:pt x="418326" y="703361"/>
                </a:lnTo>
                <a:lnTo>
                  <a:pt x="415441" y="703309"/>
                </a:lnTo>
                <a:cubicBezTo>
                  <a:pt x="394741" y="698895"/>
                  <a:pt x="375725" y="686583"/>
                  <a:pt x="363299" y="667421"/>
                </a:cubicBezTo>
                <a:lnTo>
                  <a:pt x="13321" y="127711"/>
                </a:lnTo>
                <a:cubicBezTo>
                  <a:pt x="-5317" y="98968"/>
                  <a:pt x="-3833" y="62974"/>
                  <a:pt x="14241" y="36290"/>
                </a:cubicBezTo>
                <a:lnTo>
                  <a:pt x="37715" y="13322"/>
                </a:ln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25" name="Textfeld 73">
            <a:extLst>
              <a:ext uri="{FF2B5EF4-FFF2-40B4-BE49-F238E27FC236}">
                <a16:creationId xmlns:a16="http://schemas.microsoft.com/office/drawing/2014/main" id="{B6FD6C8C-A838-43B0-A757-D28113898352}"/>
              </a:ext>
            </a:extLst>
          </p:cNvPr>
          <p:cNvSpPr txBox="1"/>
          <p:nvPr/>
        </p:nvSpPr>
        <p:spPr bwMode="auto">
          <a:xfrm>
            <a:off x="551384" y="3905750"/>
            <a:ext cx="636918" cy="636918"/>
          </a:xfrm>
          <a:prstGeom prst="rect">
            <a:avLst/>
          </a:prstGeom>
          <a:noFill/>
        </p:spPr>
        <p:txBody>
          <a:bodyPr wrap="none" rtlCol="0">
            <a:noAutofit/>
          </a:bodyPr>
          <a:lstStyle/>
          <a:p>
            <a:pPr>
              <a:buClrTx/>
              <a:buFontTx/>
              <a:buNone/>
              <a:defRPr/>
            </a:pPr>
            <a:r>
              <a:rPr lang="de-DE" sz="4000">
                <a:solidFill>
                  <a:srgbClr val="5B9BD5">
                    <a:lumMod val="60000"/>
                    <a:lumOff val="40000"/>
                  </a:srgbClr>
                </a:solidFill>
                <a:latin typeface="Calibri"/>
                <a:ea typeface="Open Sans"/>
                <a:cs typeface="Calibri"/>
              </a:rPr>
              <a:t>2004</a:t>
            </a:r>
            <a:endParaRPr lang="de-DE"/>
          </a:p>
        </p:txBody>
      </p:sp>
      <p:sp>
        <p:nvSpPr>
          <p:cNvPr id="26" name="Textfeld 74">
            <a:extLst>
              <a:ext uri="{FF2B5EF4-FFF2-40B4-BE49-F238E27FC236}">
                <a16:creationId xmlns:a16="http://schemas.microsoft.com/office/drawing/2014/main" id="{110CC6DC-58F7-4F8C-97E6-F6105BDAFBD8}"/>
              </a:ext>
            </a:extLst>
          </p:cNvPr>
          <p:cNvSpPr txBox="1"/>
          <p:nvPr/>
        </p:nvSpPr>
        <p:spPr bwMode="auto">
          <a:xfrm>
            <a:off x="413483" y="4574462"/>
            <a:ext cx="854748" cy="1239244"/>
          </a:xfrm>
          <a:prstGeom prst="rect">
            <a:avLst/>
          </a:prstGeom>
          <a:noFill/>
        </p:spPr>
        <p:txBody>
          <a:bodyPr wrap="none" rtlCol="0">
            <a:noAutofit/>
          </a:bodyPr>
          <a:lstStyle/>
          <a:p>
            <a:pPr algn="ctr">
              <a:buClrTx/>
              <a:buFontTx/>
              <a:buNone/>
              <a:defRPr/>
            </a:pPr>
            <a:r>
              <a:rPr lang="en-US" sz="2000" dirty="0">
                <a:solidFill>
                  <a:prstClr val="black"/>
                </a:solidFill>
                <a:ea typeface="Open Sans"/>
                <a:cs typeface="Calibri"/>
              </a:rPr>
              <a:t>Treaty for </a:t>
            </a:r>
            <a:endParaRPr lang="en-US" sz="2000" dirty="0"/>
          </a:p>
          <a:p>
            <a:pPr algn="ctr">
              <a:buClrTx/>
              <a:buFontTx/>
              <a:buNone/>
              <a:defRPr/>
            </a:pPr>
            <a:r>
              <a:rPr lang="en-US" sz="2000" dirty="0">
                <a:solidFill>
                  <a:prstClr val="black"/>
                </a:solidFill>
                <a:ea typeface="Open Sans"/>
                <a:cs typeface="Calibri"/>
              </a:rPr>
              <a:t>founding and </a:t>
            </a:r>
            <a:endParaRPr lang="en-US" sz="2000" dirty="0"/>
          </a:p>
          <a:p>
            <a:pPr algn="ctr">
              <a:buClrTx/>
              <a:buFontTx/>
              <a:buNone/>
              <a:defRPr/>
            </a:pPr>
            <a:r>
              <a:rPr lang="en-US" sz="2000" dirty="0">
                <a:solidFill>
                  <a:prstClr val="black"/>
                </a:solidFill>
                <a:ea typeface="Open Sans"/>
                <a:cs typeface="Calibri"/>
              </a:rPr>
              <a:t>construction </a:t>
            </a:r>
            <a:endParaRPr lang="en-US" sz="2000" dirty="0"/>
          </a:p>
        </p:txBody>
      </p:sp>
      <p:pic>
        <p:nvPicPr>
          <p:cNvPr id="27" name="Grafik 76">
            <a:extLst>
              <a:ext uri="{FF2B5EF4-FFF2-40B4-BE49-F238E27FC236}">
                <a16:creationId xmlns:a16="http://schemas.microsoft.com/office/drawing/2014/main" id="{B3EAA2A9-AE5C-4D2D-BED9-8FA41E2C38A3}"/>
              </a:ext>
            </a:extLst>
          </p:cNvPr>
          <p:cNvPicPr>
            <a:picLocks noChangeAspect="1"/>
          </p:cNvPicPr>
          <p:nvPr/>
        </p:nvPicPr>
        <p:blipFill>
          <a:blip r:embed="rId2"/>
          <a:srcRect t="6580" b="5691"/>
          <a:stretch/>
        </p:blipFill>
        <p:spPr bwMode="auto">
          <a:xfrm>
            <a:off x="311170" y="2019477"/>
            <a:ext cx="1733338" cy="1140473"/>
          </a:xfrm>
          <a:prstGeom prst="rect">
            <a:avLst/>
          </a:prstGeom>
        </p:spPr>
      </p:pic>
      <p:sp>
        <p:nvSpPr>
          <p:cNvPr id="28" name="Rechteck 37">
            <a:extLst>
              <a:ext uri="{FF2B5EF4-FFF2-40B4-BE49-F238E27FC236}">
                <a16:creationId xmlns:a16="http://schemas.microsoft.com/office/drawing/2014/main" id="{52D8BEBE-58F8-4456-A74F-4BCA3C7A92C2}"/>
              </a:ext>
            </a:extLst>
          </p:cNvPr>
          <p:cNvSpPr/>
          <p:nvPr/>
        </p:nvSpPr>
        <p:spPr bwMode="auto">
          <a:xfrm>
            <a:off x="2081436" y="2030128"/>
            <a:ext cx="2067992" cy="1015663"/>
          </a:xfrm>
          <a:prstGeom prst="rect">
            <a:avLst/>
          </a:prstGeom>
        </p:spPr>
        <p:txBody>
          <a:bodyPr wrap="square">
            <a:spAutoFit/>
          </a:bodyPr>
          <a:lstStyle/>
          <a:p>
            <a:pPr algn="ctr">
              <a:defRPr/>
            </a:pPr>
            <a:r>
              <a:rPr lang="en-US" sz="2000" dirty="0"/>
              <a:t>European XFEL </a:t>
            </a:r>
            <a:br>
              <a:rPr lang="en-US" sz="2000" dirty="0"/>
            </a:br>
            <a:r>
              <a:rPr lang="en-US" sz="2000" dirty="0"/>
              <a:t>project officially launched </a:t>
            </a:r>
            <a:endParaRPr lang="de-DE" sz="2000" dirty="0"/>
          </a:p>
        </p:txBody>
      </p:sp>
      <p:pic>
        <p:nvPicPr>
          <p:cNvPr id="29" name="Grafik 79">
            <a:extLst>
              <a:ext uri="{FF2B5EF4-FFF2-40B4-BE49-F238E27FC236}">
                <a16:creationId xmlns:a16="http://schemas.microsoft.com/office/drawing/2014/main" id="{561A47D3-50DD-4753-A03E-F921458A6E0A}"/>
              </a:ext>
            </a:extLst>
          </p:cNvPr>
          <p:cNvPicPr>
            <a:picLocks noChangeAspect="1"/>
          </p:cNvPicPr>
          <p:nvPr/>
        </p:nvPicPr>
        <p:blipFill>
          <a:blip r:embed="rId3"/>
          <a:stretch/>
        </p:blipFill>
        <p:spPr bwMode="auto">
          <a:xfrm>
            <a:off x="1847554" y="4763453"/>
            <a:ext cx="2317292" cy="1539098"/>
          </a:xfrm>
          <a:prstGeom prst="rect">
            <a:avLst/>
          </a:prstGeom>
        </p:spPr>
      </p:pic>
      <p:pic>
        <p:nvPicPr>
          <p:cNvPr id="30" name="Grafik 75">
            <a:extLst>
              <a:ext uri="{FF2B5EF4-FFF2-40B4-BE49-F238E27FC236}">
                <a16:creationId xmlns:a16="http://schemas.microsoft.com/office/drawing/2014/main" id="{D137A889-1D6A-4EBF-997B-B2746ABAE7F5}"/>
              </a:ext>
            </a:extLst>
          </p:cNvPr>
          <p:cNvPicPr>
            <a:picLocks noChangeAspect="1"/>
          </p:cNvPicPr>
          <p:nvPr/>
        </p:nvPicPr>
        <p:blipFill>
          <a:blip r:embed="rId4"/>
          <a:stretch/>
        </p:blipFill>
        <p:spPr bwMode="auto">
          <a:xfrm>
            <a:off x="4186356" y="2046483"/>
            <a:ext cx="2625525" cy="933196"/>
          </a:xfrm>
          <a:prstGeom prst="rect">
            <a:avLst/>
          </a:prstGeom>
        </p:spPr>
      </p:pic>
      <p:pic>
        <p:nvPicPr>
          <p:cNvPr id="31" name="Grafik 81">
            <a:extLst>
              <a:ext uri="{FF2B5EF4-FFF2-40B4-BE49-F238E27FC236}">
                <a16:creationId xmlns:a16="http://schemas.microsoft.com/office/drawing/2014/main" id="{6649A059-16EA-4707-A4EE-20C67B9C2491}"/>
              </a:ext>
            </a:extLst>
          </p:cNvPr>
          <p:cNvPicPr>
            <a:picLocks noChangeAspect="1"/>
          </p:cNvPicPr>
          <p:nvPr/>
        </p:nvPicPr>
        <p:blipFill>
          <a:blip r:embed="rId5"/>
          <a:stretch/>
        </p:blipFill>
        <p:spPr bwMode="auto">
          <a:xfrm>
            <a:off x="6746477" y="4763453"/>
            <a:ext cx="2502890" cy="1668593"/>
          </a:xfrm>
          <a:prstGeom prst="rect">
            <a:avLst/>
          </a:prstGeom>
        </p:spPr>
      </p:pic>
      <p:pic>
        <p:nvPicPr>
          <p:cNvPr id="32" name="Grafik 84">
            <a:extLst>
              <a:ext uri="{FF2B5EF4-FFF2-40B4-BE49-F238E27FC236}">
                <a16:creationId xmlns:a16="http://schemas.microsoft.com/office/drawing/2014/main" id="{0B99C5F2-C503-4B4D-A379-E36812826D27}"/>
              </a:ext>
            </a:extLst>
          </p:cNvPr>
          <p:cNvPicPr>
            <a:picLocks noChangeAspect="1"/>
          </p:cNvPicPr>
          <p:nvPr/>
        </p:nvPicPr>
        <p:blipFill>
          <a:blip r:embed="rId6"/>
          <a:stretch/>
        </p:blipFill>
        <p:spPr bwMode="auto">
          <a:xfrm>
            <a:off x="8842269" y="782888"/>
            <a:ext cx="3271283" cy="2176549"/>
          </a:xfrm>
          <a:prstGeom prst="rect">
            <a:avLst/>
          </a:prstGeom>
        </p:spPr>
      </p:pic>
    </p:spTree>
    <p:extLst>
      <p:ext uri="{BB962C8B-B14F-4D97-AF65-F5344CB8AC3E}">
        <p14:creationId xmlns:p14="http://schemas.microsoft.com/office/powerpoint/2010/main" val="236797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E990CD-6170-418A-B5C8-56653722ED78}"/>
              </a:ext>
            </a:extLst>
          </p:cNvPr>
          <p:cNvSpPr>
            <a:spLocks noGrp="1"/>
          </p:cNvSpPr>
          <p:nvPr>
            <p:ph type="title"/>
          </p:nvPr>
        </p:nvSpPr>
        <p:spPr>
          <a:xfrm>
            <a:off x="611189" y="712232"/>
            <a:ext cx="10956924" cy="780540"/>
          </a:xfrm>
        </p:spPr>
        <p:txBody>
          <a:bodyPr/>
          <a:lstStyle/>
          <a:p>
            <a:r>
              <a:rPr lang="de-DE" dirty="0" smtClean="0"/>
              <a:t>Building </a:t>
            </a:r>
            <a:r>
              <a:rPr lang="de-DE" dirty="0"/>
              <a:t>European XFEL</a:t>
            </a:r>
          </a:p>
        </p:txBody>
      </p:sp>
      <p:sp>
        <p:nvSpPr>
          <p:cNvPr id="5" name="Rechteck 38">
            <a:extLst>
              <a:ext uri="{FF2B5EF4-FFF2-40B4-BE49-F238E27FC236}">
                <a16:creationId xmlns:a16="http://schemas.microsoft.com/office/drawing/2014/main" id="{1D87C958-5B63-4539-AB50-7A2B1E5E2EB8}"/>
              </a:ext>
            </a:extLst>
          </p:cNvPr>
          <p:cNvSpPr/>
          <p:nvPr/>
        </p:nvSpPr>
        <p:spPr bwMode="auto">
          <a:xfrm>
            <a:off x="598754" y="3659572"/>
            <a:ext cx="1153766" cy="28401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6" name="Rechteck 40">
            <a:extLst>
              <a:ext uri="{FF2B5EF4-FFF2-40B4-BE49-F238E27FC236}">
                <a16:creationId xmlns:a16="http://schemas.microsoft.com/office/drawing/2014/main" id="{DC8DD560-8BC6-43F1-A3CF-97C167BC6A13}"/>
              </a:ext>
            </a:extLst>
          </p:cNvPr>
          <p:cNvSpPr/>
          <p:nvPr/>
        </p:nvSpPr>
        <p:spPr bwMode="auto">
          <a:xfrm>
            <a:off x="4243636" y="3660517"/>
            <a:ext cx="2510967" cy="290151"/>
          </a:xfrm>
          <a:prstGeom prst="rect">
            <a:avLst/>
          </a:prstGeom>
          <a:solidFill>
            <a:srgbClr val="5B9BD5"/>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7" name="Rechteck 41">
            <a:extLst>
              <a:ext uri="{FF2B5EF4-FFF2-40B4-BE49-F238E27FC236}">
                <a16:creationId xmlns:a16="http://schemas.microsoft.com/office/drawing/2014/main" id="{9FBD06D8-9181-4218-8B90-6AA913868E3C}"/>
              </a:ext>
            </a:extLst>
          </p:cNvPr>
          <p:cNvSpPr/>
          <p:nvPr/>
        </p:nvSpPr>
        <p:spPr bwMode="auto">
          <a:xfrm>
            <a:off x="1746070" y="3655561"/>
            <a:ext cx="2501205" cy="295369"/>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cxnSp>
        <p:nvCxnSpPr>
          <p:cNvPr id="8" name="Gerader Verbinder 45">
            <a:extLst>
              <a:ext uri="{FF2B5EF4-FFF2-40B4-BE49-F238E27FC236}">
                <a16:creationId xmlns:a16="http://schemas.microsoft.com/office/drawing/2014/main" id="{F23E8829-8719-42C7-8DBB-C27EFF4DAF10}"/>
              </a:ext>
            </a:extLst>
          </p:cNvPr>
          <p:cNvCxnSpPr>
            <a:cxnSpLocks/>
            <a:stCxn id="7" idx="2"/>
            <a:endCxn id="27" idx="0"/>
          </p:cNvCxnSpPr>
          <p:nvPr/>
        </p:nvCxnSpPr>
        <p:spPr bwMode="auto">
          <a:xfrm flipH="1">
            <a:off x="2993744" y="3950930"/>
            <a:ext cx="2929" cy="775039"/>
          </a:xfrm>
          <a:prstGeom prst="line">
            <a:avLst/>
          </a:prstGeom>
          <a:noFill/>
          <a:ln w="76200" cap="flat" cmpd="sng" algn="ctr">
            <a:solidFill>
              <a:srgbClr val="5B9BD5">
                <a:lumMod val="60000"/>
                <a:lumOff val="40000"/>
              </a:srgbClr>
            </a:solidFill>
            <a:prstDash val="solid"/>
            <a:miter lim="800000"/>
          </a:ln>
          <a:effectLst/>
        </p:spPr>
      </p:cxnSp>
      <p:cxnSp>
        <p:nvCxnSpPr>
          <p:cNvPr id="9" name="Gerader Verbinder 46">
            <a:extLst>
              <a:ext uri="{FF2B5EF4-FFF2-40B4-BE49-F238E27FC236}">
                <a16:creationId xmlns:a16="http://schemas.microsoft.com/office/drawing/2014/main" id="{E81B354F-98FF-4154-A82C-78799E266E99}"/>
              </a:ext>
            </a:extLst>
          </p:cNvPr>
          <p:cNvCxnSpPr>
            <a:cxnSpLocks/>
            <a:stCxn id="25" idx="2"/>
            <a:endCxn id="6" idx="0"/>
          </p:cNvCxnSpPr>
          <p:nvPr/>
        </p:nvCxnSpPr>
        <p:spPr bwMode="auto">
          <a:xfrm>
            <a:off x="5499120" y="3057785"/>
            <a:ext cx="0" cy="602732"/>
          </a:xfrm>
          <a:prstGeom prst="line">
            <a:avLst/>
          </a:prstGeom>
          <a:noFill/>
          <a:ln w="76200" cap="flat" cmpd="sng" algn="ctr">
            <a:solidFill>
              <a:srgbClr val="5B9BD5"/>
            </a:solidFill>
            <a:prstDash val="solid"/>
            <a:miter lim="800000"/>
          </a:ln>
          <a:effectLst/>
        </p:spPr>
      </p:cxnSp>
      <p:cxnSp>
        <p:nvCxnSpPr>
          <p:cNvPr id="10" name="Gerader Verbinder 47">
            <a:extLst>
              <a:ext uri="{FF2B5EF4-FFF2-40B4-BE49-F238E27FC236}">
                <a16:creationId xmlns:a16="http://schemas.microsoft.com/office/drawing/2014/main" id="{3902139A-EF14-4768-BF49-4BF77B3B88D0}"/>
              </a:ext>
            </a:extLst>
          </p:cNvPr>
          <p:cNvCxnSpPr>
            <a:cxnSpLocks/>
            <a:stCxn id="14" idx="2"/>
            <a:endCxn id="26" idx="0"/>
          </p:cNvCxnSpPr>
          <p:nvPr/>
        </p:nvCxnSpPr>
        <p:spPr bwMode="auto">
          <a:xfrm>
            <a:off x="7998756" y="3951190"/>
            <a:ext cx="13509" cy="927496"/>
          </a:xfrm>
          <a:prstGeom prst="line">
            <a:avLst/>
          </a:prstGeom>
          <a:noFill/>
          <a:ln w="76200" cap="flat" cmpd="sng" algn="ctr">
            <a:solidFill>
              <a:srgbClr val="5B9BD5">
                <a:lumMod val="75000"/>
              </a:srgbClr>
            </a:solidFill>
            <a:prstDash val="solid"/>
            <a:miter lim="800000"/>
          </a:ln>
          <a:effectLst/>
        </p:spPr>
      </p:cxnSp>
      <p:sp>
        <p:nvSpPr>
          <p:cNvPr id="11" name="Textfeld 48">
            <a:extLst>
              <a:ext uri="{FF2B5EF4-FFF2-40B4-BE49-F238E27FC236}">
                <a16:creationId xmlns:a16="http://schemas.microsoft.com/office/drawing/2014/main" id="{B8785562-F234-4183-98D1-33F84C236EEF}"/>
              </a:ext>
            </a:extLst>
          </p:cNvPr>
          <p:cNvSpPr txBox="1"/>
          <p:nvPr/>
        </p:nvSpPr>
        <p:spPr bwMode="auto">
          <a:xfrm>
            <a:off x="2423976" y="2939840"/>
            <a:ext cx="1159690" cy="636918"/>
          </a:xfrm>
          <a:prstGeom prst="rect">
            <a:avLst/>
          </a:prstGeom>
          <a:noFill/>
        </p:spPr>
        <p:txBody>
          <a:bodyPr wrap="none" rtlCol="0">
            <a:noAutofit/>
          </a:bodyPr>
          <a:lstStyle/>
          <a:p>
            <a:pPr>
              <a:buClrTx/>
              <a:buFontTx/>
              <a:buNone/>
              <a:defRPr/>
            </a:pPr>
            <a:r>
              <a:rPr lang="de-DE" sz="4000">
                <a:solidFill>
                  <a:srgbClr val="5B9BD5">
                    <a:lumMod val="60000"/>
                    <a:lumOff val="40000"/>
                  </a:srgbClr>
                </a:solidFill>
                <a:latin typeface="Calibri"/>
                <a:ea typeface="Open Sans"/>
                <a:cs typeface="Calibri"/>
              </a:rPr>
              <a:t>2015</a:t>
            </a:r>
            <a:endParaRPr lang="de-DE"/>
          </a:p>
        </p:txBody>
      </p:sp>
      <p:sp>
        <p:nvSpPr>
          <p:cNvPr id="12" name="Textfeld 49">
            <a:extLst>
              <a:ext uri="{FF2B5EF4-FFF2-40B4-BE49-F238E27FC236}">
                <a16:creationId xmlns:a16="http://schemas.microsoft.com/office/drawing/2014/main" id="{9798AC77-4BEB-4E7A-8DD4-B298BDEFAEC8}"/>
              </a:ext>
            </a:extLst>
          </p:cNvPr>
          <p:cNvSpPr txBox="1"/>
          <p:nvPr/>
        </p:nvSpPr>
        <p:spPr bwMode="auto">
          <a:xfrm>
            <a:off x="5087875" y="3905750"/>
            <a:ext cx="636918" cy="636918"/>
          </a:xfrm>
          <a:prstGeom prst="rect">
            <a:avLst/>
          </a:prstGeom>
          <a:noFill/>
        </p:spPr>
        <p:txBody>
          <a:bodyPr wrap="none" rtlCol="0">
            <a:noAutofit/>
          </a:bodyPr>
          <a:lstStyle/>
          <a:p>
            <a:pPr>
              <a:buClrTx/>
              <a:buFontTx/>
              <a:buNone/>
              <a:defRPr/>
            </a:pPr>
            <a:r>
              <a:rPr lang="de-DE" sz="4000">
                <a:solidFill>
                  <a:srgbClr val="5B9BD5"/>
                </a:solidFill>
                <a:latin typeface="Calibri"/>
                <a:ea typeface="Open Sans"/>
                <a:cs typeface="Calibri"/>
              </a:rPr>
              <a:t>2017</a:t>
            </a:r>
            <a:endParaRPr lang="de-DE"/>
          </a:p>
        </p:txBody>
      </p:sp>
      <p:sp>
        <p:nvSpPr>
          <p:cNvPr id="13" name="Textfeld 50">
            <a:extLst>
              <a:ext uri="{FF2B5EF4-FFF2-40B4-BE49-F238E27FC236}">
                <a16:creationId xmlns:a16="http://schemas.microsoft.com/office/drawing/2014/main" id="{BA2C5D6E-5D58-4890-AE68-E586B49656AA}"/>
              </a:ext>
            </a:extLst>
          </p:cNvPr>
          <p:cNvSpPr txBox="1"/>
          <p:nvPr/>
        </p:nvSpPr>
        <p:spPr bwMode="auto">
          <a:xfrm>
            <a:off x="7403020" y="2939840"/>
            <a:ext cx="1200131" cy="636918"/>
          </a:xfrm>
          <a:prstGeom prst="rect">
            <a:avLst/>
          </a:prstGeom>
          <a:noFill/>
        </p:spPr>
        <p:txBody>
          <a:bodyPr wrap="none" rtlCol="0">
            <a:noAutofit/>
          </a:bodyPr>
          <a:lstStyle/>
          <a:p>
            <a:pPr>
              <a:buClrTx/>
              <a:buFontTx/>
              <a:buNone/>
              <a:defRPr/>
            </a:pPr>
            <a:r>
              <a:rPr lang="de-DE" sz="4000">
                <a:solidFill>
                  <a:srgbClr val="5B9BD5">
                    <a:lumMod val="75000"/>
                  </a:srgbClr>
                </a:solidFill>
                <a:latin typeface="Calibri"/>
                <a:ea typeface="Open Sans"/>
                <a:cs typeface="Calibri"/>
              </a:rPr>
              <a:t>2019</a:t>
            </a:r>
            <a:endParaRPr lang="de-DE"/>
          </a:p>
        </p:txBody>
      </p:sp>
      <p:sp>
        <p:nvSpPr>
          <p:cNvPr id="14" name="Rechteck 60">
            <a:extLst>
              <a:ext uri="{FF2B5EF4-FFF2-40B4-BE49-F238E27FC236}">
                <a16:creationId xmlns:a16="http://schemas.microsoft.com/office/drawing/2014/main" id="{885E20BF-BB3A-4D63-BDDF-62D1EDCA2DC3}"/>
              </a:ext>
            </a:extLst>
          </p:cNvPr>
          <p:cNvSpPr/>
          <p:nvPr/>
        </p:nvSpPr>
        <p:spPr bwMode="auto">
          <a:xfrm>
            <a:off x="6754603" y="3659995"/>
            <a:ext cx="2488305" cy="291195"/>
          </a:xfrm>
          <a:prstGeom prst="rect">
            <a:avLst/>
          </a:prstGeom>
          <a:solidFill>
            <a:srgbClr val="5B9BD5">
              <a:lumMod val="75000"/>
            </a:srgbClr>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cxnSp>
        <p:nvCxnSpPr>
          <p:cNvPr id="15" name="Gerader Verbinder 64">
            <a:extLst>
              <a:ext uri="{FF2B5EF4-FFF2-40B4-BE49-F238E27FC236}">
                <a16:creationId xmlns:a16="http://schemas.microsoft.com/office/drawing/2014/main" id="{81FAF945-696D-4C24-AF47-26F095412747}"/>
              </a:ext>
            </a:extLst>
          </p:cNvPr>
          <p:cNvCxnSpPr>
            <a:cxnSpLocks/>
            <a:stCxn id="30" idx="2"/>
            <a:endCxn id="19" idx="0"/>
          </p:cNvCxnSpPr>
          <p:nvPr/>
        </p:nvCxnSpPr>
        <p:spPr bwMode="auto">
          <a:xfrm>
            <a:off x="10466468" y="3057785"/>
            <a:ext cx="0" cy="603180"/>
          </a:xfrm>
          <a:prstGeom prst="line">
            <a:avLst/>
          </a:prstGeom>
          <a:noFill/>
          <a:ln w="76200" cap="flat" cmpd="sng" algn="ctr">
            <a:solidFill>
              <a:srgbClr val="5B9BD5">
                <a:lumMod val="50000"/>
              </a:srgbClr>
            </a:solidFill>
            <a:prstDash val="solid"/>
            <a:miter lim="800000"/>
          </a:ln>
          <a:effectLst/>
        </p:spPr>
      </p:cxnSp>
      <p:sp>
        <p:nvSpPr>
          <p:cNvPr id="16" name="Textfeld 65">
            <a:extLst>
              <a:ext uri="{FF2B5EF4-FFF2-40B4-BE49-F238E27FC236}">
                <a16:creationId xmlns:a16="http://schemas.microsoft.com/office/drawing/2014/main" id="{084844D6-61F4-4FAF-A56D-9E12904F615A}"/>
              </a:ext>
            </a:extLst>
          </p:cNvPr>
          <p:cNvSpPr txBox="1"/>
          <p:nvPr/>
        </p:nvSpPr>
        <p:spPr bwMode="auto">
          <a:xfrm>
            <a:off x="9873203" y="3905750"/>
            <a:ext cx="1191207" cy="636918"/>
          </a:xfrm>
          <a:prstGeom prst="rect">
            <a:avLst/>
          </a:prstGeom>
          <a:noFill/>
        </p:spPr>
        <p:txBody>
          <a:bodyPr wrap="none" rtlCol="0">
            <a:noAutofit/>
          </a:bodyPr>
          <a:lstStyle/>
          <a:p>
            <a:pPr>
              <a:buClrTx/>
              <a:buFontTx/>
              <a:buNone/>
              <a:defRPr/>
            </a:pPr>
            <a:r>
              <a:rPr lang="de-DE" sz="4000">
                <a:solidFill>
                  <a:srgbClr val="5B9BD5">
                    <a:lumMod val="50000"/>
                  </a:srgbClr>
                </a:solidFill>
                <a:latin typeface="Calibri"/>
                <a:ea typeface="Open Sans"/>
                <a:cs typeface="Calibri"/>
              </a:rPr>
              <a:t>2021</a:t>
            </a:r>
            <a:endParaRPr lang="de-DE"/>
          </a:p>
        </p:txBody>
      </p:sp>
      <p:cxnSp>
        <p:nvCxnSpPr>
          <p:cNvPr id="17" name="Gerader Verbinder 70">
            <a:extLst>
              <a:ext uri="{FF2B5EF4-FFF2-40B4-BE49-F238E27FC236}">
                <a16:creationId xmlns:a16="http://schemas.microsoft.com/office/drawing/2014/main" id="{58E7A229-F27C-4DE7-B9B3-FEAE5F007828}"/>
              </a:ext>
            </a:extLst>
          </p:cNvPr>
          <p:cNvCxnSpPr>
            <a:cxnSpLocks/>
            <a:stCxn id="28" idx="2"/>
            <a:endCxn id="5" idx="0"/>
          </p:cNvCxnSpPr>
          <p:nvPr/>
        </p:nvCxnSpPr>
        <p:spPr bwMode="auto">
          <a:xfrm>
            <a:off x="1175637" y="2792987"/>
            <a:ext cx="0" cy="866585"/>
          </a:xfrm>
          <a:prstGeom prst="line">
            <a:avLst/>
          </a:prstGeom>
          <a:noFill/>
          <a:ln w="76200" cap="flat" cmpd="sng" algn="ctr">
            <a:solidFill>
              <a:srgbClr val="5B9BD5"/>
            </a:solidFill>
            <a:prstDash val="solid"/>
            <a:miter lim="800000"/>
          </a:ln>
          <a:effectLst/>
        </p:spPr>
      </p:cxnSp>
      <p:sp>
        <p:nvSpPr>
          <p:cNvPr id="18" name="Textfeld 73">
            <a:extLst>
              <a:ext uri="{FF2B5EF4-FFF2-40B4-BE49-F238E27FC236}">
                <a16:creationId xmlns:a16="http://schemas.microsoft.com/office/drawing/2014/main" id="{62791383-1483-48EC-AAD5-FD5B65DD5DF8}"/>
              </a:ext>
            </a:extLst>
          </p:cNvPr>
          <p:cNvSpPr txBox="1"/>
          <p:nvPr/>
        </p:nvSpPr>
        <p:spPr bwMode="auto">
          <a:xfrm>
            <a:off x="551384" y="3905750"/>
            <a:ext cx="636918" cy="636918"/>
          </a:xfrm>
          <a:prstGeom prst="rect">
            <a:avLst/>
          </a:prstGeom>
          <a:noFill/>
        </p:spPr>
        <p:txBody>
          <a:bodyPr wrap="none" rtlCol="0">
            <a:noAutofit/>
          </a:bodyPr>
          <a:lstStyle/>
          <a:p>
            <a:pPr>
              <a:buClrTx/>
              <a:buFontTx/>
              <a:buNone/>
              <a:defRPr/>
            </a:pPr>
            <a:r>
              <a:rPr lang="de-DE" sz="4000">
                <a:solidFill>
                  <a:srgbClr val="5B9BD5">
                    <a:lumMod val="60000"/>
                    <a:lumOff val="40000"/>
                  </a:srgbClr>
                </a:solidFill>
                <a:latin typeface="Calibri"/>
                <a:ea typeface="Open Sans"/>
                <a:cs typeface="Calibri"/>
              </a:rPr>
              <a:t>2012</a:t>
            </a:r>
            <a:endParaRPr lang="de-DE"/>
          </a:p>
        </p:txBody>
      </p:sp>
      <p:sp>
        <p:nvSpPr>
          <p:cNvPr id="19" name="Rechteck 62">
            <a:extLst>
              <a:ext uri="{FF2B5EF4-FFF2-40B4-BE49-F238E27FC236}">
                <a16:creationId xmlns:a16="http://schemas.microsoft.com/office/drawing/2014/main" id="{A3739A1B-6098-41F6-B71C-8FD4E6F3652F}"/>
              </a:ext>
            </a:extLst>
          </p:cNvPr>
          <p:cNvSpPr/>
          <p:nvPr/>
        </p:nvSpPr>
        <p:spPr bwMode="auto">
          <a:xfrm>
            <a:off x="9229033" y="3660965"/>
            <a:ext cx="2474870" cy="289254"/>
          </a:xfrm>
          <a:prstGeom prst="rect">
            <a:avLst/>
          </a:prstGeom>
          <a:solidFill>
            <a:srgbClr val="5B9BD5">
              <a:lumMod val="50000"/>
            </a:srgbClr>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20" name="Textfeld 57">
            <a:extLst>
              <a:ext uri="{FF2B5EF4-FFF2-40B4-BE49-F238E27FC236}">
                <a16:creationId xmlns:a16="http://schemas.microsoft.com/office/drawing/2014/main" id="{30768EED-CEA4-4DDE-A4A8-B115BCD4F6C4}"/>
              </a:ext>
            </a:extLst>
          </p:cNvPr>
          <p:cNvSpPr txBox="1"/>
          <p:nvPr/>
        </p:nvSpPr>
        <p:spPr bwMode="auto">
          <a:xfrm>
            <a:off x="7464152" y="1900207"/>
            <a:ext cx="854748" cy="672036"/>
          </a:xfrm>
          <a:prstGeom prst="rect">
            <a:avLst/>
          </a:prstGeom>
          <a:noFill/>
        </p:spPr>
        <p:txBody>
          <a:bodyPr wrap="none" rtlCol="0">
            <a:noAutofit/>
          </a:bodyPr>
          <a:lstStyle/>
          <a:p>
            <a:pPr algn="ctr">
              <a:buClrTx/>
              <a:buFontTx/>
              <a:buNone/>
              <a:defRPr/>
            </a:pPr>
            <a:r>
              <a:rPr lang="en-US" sz="2000" dirty="0">
                <a:solidFill>
                  <a:prstClr val="black"/>
                </a:solidFill>
                <a:ea typeface="Open Sans"/>
                <a:cs typeface="Calibri"/>
              </a:rPr>
              <a:t>All scientific</a:t>
            </a:r>
            <a:endParaRPr lang="en-US" sz="2000" dirty="0"/>
          </a:p>
          <a:p>
            <a:pPr algn="ctr">
              <a:buClrTx/>
              <a:buFontTx/>
              <a:buNone/>
              <a:defRPr/>
            </a:pPr>
            <a:r>
              <a:rPr lang="en-US" sz="2000" dirty="0">
                <a:solidFill>
                  <a:prstClr val="black"/>
                </a:solidFill>
                <a:ea typeface="Open Sans"/>
                <a:cs typeface="Calibri"/>
              </a:rPr>
              <a:t>instruments in </a:t>
            </a:r>
            <a:endParaRPr lang="en-US" sz="2000" dirty="0"/>
          </a:p>
          <a:p>
            <a:pPr algn="ctr">
              <a:buClrTx/>
              <a:buFontTx/>
              <a:buNone/>
              <a:defRPr/>
            </a:pPr>
            <a:r>
              <a:rPr lang="en-US" sz="2000" dirty="0">
                <a:solidFill>
                  <a:prstClr val="black"/>
                </a:solidFill>
                <a:ea typeface="Open Sans"/>
                <a:cs typeface="Calibri"/>
              </a:rPr>
              <a:t>operation</a:t>
            </a:r>
            <a:endParaRPr lang="en-US" sz="2000" dirty="0"/>
          </a:p>
        </p:txBody>
      </p:sp>
      <p:sp>
        <p:nvSpPr>
          <p:cNvPr id="21" name="Textfeld 58">
            <a:extLst>
              <a:ext uri="{FF2B5EF4-FFF2-40B4-BE49-F238E27FC236}">
                <a16:creationId xmlns:a16="http://schemas.microsoft.com/office/drawing/2014/main" id="{90A9CBBF-448E-476B-9E48-F8960F1727B3}"/>
              </a:ext>
            </a:extLst>
          </p:cNvPr>
          <p:cNvSpPr txBox="1"/>
          <p:nvPr/>
        </p:nvSpPr>
        <p:spPr bwMode="auto">
          <a:xfrm>
            <a:off x="2576447" y="2267804"/>
            <a:ext cx="854748" cy="672036"/>
          </a:xfrm>
          <a:prstGeom prst="rect">
            <a:avLst/>
          </a:prstGeom>
          <a:noFill/>
        </p:spPr>
        <p:txBody>
          <a:bodyPr wrap="none" rtlCol="0">
            <a:noAutofit/>
          </a:bodyPr>
          <a:lstStyle>
            <a:defPPr>
              <a:defRPr lang="en-US"/>
            </a:defPPr>
            <a:lvl1pPr algn="ctr">
              <a:buClrTx/>
              <a:buFontTx/>
              <a:buNone/>
              <a:defRPr sz="2000">
                <a:solidFill>
                  <a:prstClr val="black"/>
                </a:solidFill>
                <a:ea typeface="Open Sans"/>
                <a:cs typeface="Calibri"/>
              </a:defRPr>
            </a:lvl1pPr>
          </a:lstStyle>
          <a:p>
            <a:pPr>
              <a:defRPr/>
            </a:pPr>
            <a:r>
              <a:rPr lang="en-GB" dirty="0"/>
              <a:t>Inauguration</a:t>
            </a:r>
            <a:br>
              <a:rPr lang="en-GB" dirty="0"/>
            </a:br>
            <a:r>
              <a:rPr lang="en-GB" dirty="0"/>
              <a:t>of headquarter</a:t>
            </a:r>
          </a:p>
        </p:txBody>
      </p:sp>
      <p:sp>
        <p:nvSpPr>
          <p:cNvPr id="22" name="Textfeld 59">
            <a:extLst>
              <a:ext uri="{FF2B5EF4-FFF2-40B4-BE49-F238E27FC236}">
                <a16:creationId xmlns:a16="http://schemas.microsoft.com/office/drawing/2014/main" id="{FA0FA382-739F-426C-AE8E-730ED0EA36FD}"/>
              </a:ext>
            </a:extLst>
          </p:cNvPr>
          <p:cNvSpPr txBox="1"/>
          <p:nvPr/>
        </p:nvSpPr>
        <p:spPr bwMode="auto">
          <a:xfrm>
            <a:off x="5189792" y="4529004"/>
            <a:ext cx="854748" cy="672036"/>
          </a:xfrm>
          <a:prstGeom prst="rect">
            <a:avLst/>
          </a:prstGeom>
          <a:noFill/>
        </p:spPr>
        <p:txBody>
          <a:bodyPr wrap="none" rtlCol="0">
            <a:noAutofit/>
          </a:bodyPr>
          <a:lstStyle/>
          <a:p>
            <a:pPr algn="ctr">
              <a:buClrTx/>
              <a:buFontTx/>
              <a:buNone/>
              <a:defRPr/>
            </a:pPr>
            <a:r>
              <a:rPr lang="en-US" sz="2000" dirty="0">
                <a:solidFill>
                  <a:prstClr val="black"/>
                </a:solidFill>
                <a:ea typeface="Open Sans"/>
                <a:cs typeface="Calibri"/>
              </a:rPr>
              <a:t>Facility</a:t>
            </a:r>
            <a:endParaRPr lang="en-US" sz="2000" dirty="0"/>
          </a:p>
          <a:p>
            <a:pPr algn="ctr">
              <a:buClrTx/>
              <a:buFontTx/>
              <a:buNone/>
              <a:defRPr/>
            </a:pPr>
            <a:r>
              <a:rPr lang="en-US" sz="2000" dirty="0">
                <a:solidFill>
                  <a:prstClr val="black"/>
                </a:solidFill>
                <a:ea typeface="Open Sans"/>
                <a:cs typeface="Calibri"/>
              </a:rPr>
              <a:t>inauguration </a:t>
            </a:r>
            <a:br>
              <a:rPr lang="en-US" sz="2000" dirty="0">
                <a:solidFill>
                  <a:prstClr val="black"/>
                </a:solidFill>
                <a:ea typeface="Open Sans"/>
                <a:cs typeface="Calibri"/>
              </a:rPr>
            </a:br>
            <a:r>
              <a:rPr lang="en-US" sz="2000" dirty="0">
                <a:solidFill>
                  <a:prstClr val="black"/>
                </a:solidFill>
                <a:ea typeface="Open Sans"/>
                <a:cs typeface="Calibri"/>
              </a:rPr>
              <a:t>and </a:t>
            </a:r>
            <a:r>
              <a:rPr lang="en-US" sz="2000" dirty="0" smtClean="0">
                <a:solidFill>
                  <a:prstClr val="black"/>
                </a:solidFill>
                <a:ea typeface="Open Sans"/>
                <a:cs typeface="Calibri"/>
              </a:rPr>
              <a:t>start </a:t>
            </a:r>
            <a:r>
              <a:rPr lang="en-US" sz="2000" dirty="0">
                <a:solidFill>
                  <a:prstClr val="black"/>
                </a:solidFill>
                <a:ea typeface="Open Sans"/>
                <a:cs typeface="Calibri"/>
              </a:rPr>
              <a:t>of </a:t>
            </a:r>
            <a:endParaRPr lang="en-US" sz="2000" dirty="0"/>
          </a:p>
          <a:p>
            <a:pPr algn="ctr">
              <a:buClrTx/>
              <a:buFontTx/>
              <a:buNone/>
              <a:defRPr/>
            </a:pPr>
            <a:r>
              <a:rPr lang="en-US" sz="2000" dirty="0">
                <a:solidFill>
                  <a:prstClr val="black"/>
                </a:solidFill>
                <a:ea typeface="Open Sans"/>
                <a:cs typeface="Calibri"/>
              </a:rPr>
              <a:t>operation</a:t>
            </a:r>
            <a:endParaRPr lang="en-US" sz="2000" dirty="0"/>
          </a:p>
          <a:p>
            <a:pPr algn="ctr">
              <a:buClrTx/>
              <a:buFontTx/>
              <a:buNone/>
              <a:defRPr/>
            </a:pPr>
            <a:endParaRPr lang="de-DE" sz="2000" dirty="0">
              <a:solidFill>
                <a:prstClr val="black"/>
              </a:solidFill>
              <a:ea typeface="Open Sans"/>
              <a:cs typeface="Calibri"/>
            </a:endParaRPr>
          </a:p>
        </p:txBody>
      </p:sp>
      <p:sp>
        <p:nvSpPr>
          <p:cNvPr id="23" name="Textfeld 67">
            <a:extLst>
              <a:ext uri="{FF2B5EF4-FFF2-40B4-BE49-F238E27FC236}">
                <a16:creationId xmlns:a16="http://schemas.microsoft.com/office/drawing/2014/main" id="{C021424D-0917-4ACF-8004-6C0FA7E05769}"/>
              </a:ext>
            </a:extLst>
          </p:cNvPr>
          <p:cNvSpPr txBox="1"/>
          <p:nvPr/>
        </p:nvSpPr>
        <p:spPr bwMode="auto">
          <a:xfrm>
            <a:off x="10102035" y="4542668"/>
            <a:ext cx="854748" cy="672036"/>
          </a:xfrm>
          <a:prstGeom prst="rect">
            <a:avLst/>
          </a:prstGeom>
          <a:noFill/>
        </p:spPr>
        <p:txBody>
          <a:bodyPr wrap="none" rtlCol="0">
            <a:noAutofit/>
          </a:bodyPr>
          <a:lstStyle/>
          <a:p>
            <a:pPr algn="ctr">
              <a:buClrTx/>
              <a:buFontTx/>
              <a:buNone/>
              <a:defRPr/>
            </a:pPr>
            <a:r>
              <a:rPr lang="en-GB" sz="2000" dirty="0">
                <a:solidFill>
                  <a:prstClr val="black"/>
                </a:solidFill>
                <a:ea typeface="Open Sans"/>
                <a:cs typeface="Calibri"/>
              </a:rPr>
              <a:t>Opening of </a:t>
            </a:r>
            <a:br>
              <a:rPr lang="en-GB" sz="2000" dirty="0">
                <a:solidFill>
                  <a:prstClr val="black"/>
                </a:solidFill>
                <a:ea typeface="Open Sans"/>
                <a:cs typeface="Calibri"/>
              </a:rPr>
            </a:br>
            <a:r>
              <a:rPr lang="en-GB" sz="2000" dirty="0">
                <a:solidFill>
                  <a:prstClr val="black"/>
                </a:solidFill>
                <a:ea typeface="Open Sans"/>
                <a:cs typeface="Calibri"/>
              </a:rPr>
              <a:t>guest </a:t>
            </a:r>
            <a:endParaRPr lang="en-GB" sz="2000" dirty="0"/>
          </a:p>
          <a:p>
            <a:pPr algn="ctr">
              <a:buClrTx/>
              <a:buFontTx/>
              <a:buNone/>
              <a:defRPr/>
            </a:pPr>
            <a:r>
              <a:rPr lang="en-GB" sz="2000" dirty="0">
                <a:solidFill>
                  <a:prstClr val="black"/>
                </a:solidFill>
                <a:ea typeface="Open Sans"/>
                <a:cs typeface="Calibri"/>
              </a:rPr>
              <a:t>house</a:t>
            </a:r>
            <a:endParaRPr lang="en-GB" sz="2000" dirty="0"/>
          </a:p>
        </p:txBody>
      </p:sp>
      <p:sp>
        <p:nvSpPr>
          <p:cNvPr id="24" name="Textfeld 74">
            <a:extLst>
              <a:ext uri="{FF2B5EF4-FFF2-40B4-BE49-F238E27FC236}">
                <a16:creationId xmlns:a16="http://schemas.microsoft.com/office/drawing/2014/main" id="{193E39C5-A563-437F-A9F2-C08DD6001752}"/>
              </a:ext>
            </a:extLst>
          </p:cNvPr>
          <p:cNvSpPr txBox="1"/>
          <p:nvPr/>
        </p:nvSpPr>
        <p:spPr bwMode="auto">
          <a:xfrm>
            <a:off x="68976" y="4542668"/>
            <a:ext cx="1855849" cy="1478620"/>
          </a:xfrm>
          <a:prstGeom prst="rect">
            <a:avLst/>
          </a:prstGeom>
          <a:noFill/>
        </p:spPr>
        <p:txBody>
          <a:bodyPr wrap="none" rtlCol="0">
            <a:noAutofit/>
          </a:bodyPr>
          <a:lstStyle>
            <a:defPPr>
              <a:defRPr lang="en-US"/>
            </a:defPPr>
            <a:lvl1pPr algn="ctr">
              <a:buClrTx/>
              <a:buFontTx/>
              <a:buNone/>
              <a:defRPr sz="2000">
                <a:solidFill>
                  <a:prstClr val="black"/>
                </a:solidFill>
                <a:ea typeface="Open Sans"/>
                <a:cs typeface="Calibri"/>
              </a:defRPr>
            </a:lvl1pPr>
          </a:lstStyle>
          <a:p>
            <a:pPr>
              <a:defRPr/>
            </a:pPr>
            <a:r>
              <a:rPr lang="en-US" dirty="0"/>
              <a:t>Completion</a:t>
            </a:r>
          </a:p>
          <a:p>
            <a:pPr>
              <a:defRPr/>
            </a:pPr>
            <a:r>
              <a:rPr lang="en-US" dirty="0"/>
              <a:t>of tunnels</a:t>
            </a:r>
          </a:p>
          <a:p>
            <a:pPr>
              <a:defRPr/>
            </a:pPr>
            <a:r>
              <a:rPr lang="en-US" dirty="0"/>
              <a:t>and </a:t>
            </a:r>
          </a:p>
          <a:p>
            <a:pPr>
              <a:defRPr/>
            </a:pPr>
            <a:r>
              <a:rPr lang="en-US" dirty="0"/>
              <a:t>underground </a:t>
            </a:r>
          </a:p>
          <a:p>
            <a:pPr>
              <a:defRPr/>
            </a:pPr>
            <a:r>
              <a:rPr lang="en-US" dirty="0"/>
              <a:t>construction</a:t>
            </a:r>
          </a:p>
        </p:txBody>
      </p:sp>
      <p:pic>
        <p:nvPicPr>
          <p:cNvPr id="25" name="Grafik 77">
            <a:extLst>
              <a:ext uri="{FF2B5EF4-FFF2-40B4-BE49-F238E27FC236}">
                <a16:creationId xmlns:a16="http://schemas.microsoft.com/office/drawing/2014/main" id="{1923960D-4B96-40EC-862D-22A8C162F5C9}"/>
              </a:ext>
            </a:extLst>
          </p:cNvPr>
          <p:cNvPicPr>
            <a:picLocks noChangeAspect="1"/>
          </p:cNvPicPr>
          <p:nvPr/>
        </p:nvPicPr>
        <p:blipFill>
          <a:blip r:embed="rId2"/>
          <a:stretch/>
        </p:blipFill>
        <p:spPr bwMode="auto">
          <a:xfrm>
            <a:off x="4527645" y="1762485"/>
            <a:ext cx="1942950" cy="1295300"/>
          </a:xfrm>
          <a:prstGeom prst="rect">
            <a:avLst/>
          </a:prstGeom>
        </p:spPr>
      </p:pic>
      <p:pic>
        <p:nvPicPr>
          <p:cNvPr id="26" name="Picture 4" descr="C:\Users\piergros\Desktop\2019-05-17_HED-first-users_0002.jpg">
            <a:extLst>
              <a:ext uri="{FF2B5EF4-FFF2-40B4-BE49-F238E27FC236}">
                <a16:creationId xmlns:a16="http://schemas.microsoft.com/office/drawing/2014/main" id="{82683CCB-7C7E-4A4D-949E-AB294EDF3D31}"/>
              </a:ext>
            </a:extLst>
          </p:cNvPr>
          <p:cNvPicPr>
            <a:picLocks noChangeAspect="1" noChangeArrowheads="1"/>
          </p:cNvPicPr>
          <p:nvPr/>
        </p:nvPicPr>
        <p:blipFill>
          <a:blip r:embed="rId3"/>
          <a:srcRect l="3660" t="3900"/>
          <a:stretch/>
        </p:blipFill>
        <p:spPr bwMode="auto">
          <a:xfrm>
            <a:off x="6774193" y="4878686"/>
            <a:ext cx="2476143" cy="1646658"/>
          </a:xfrm>
          <a:prstGeom prst="rect">
            <a:avLst/>
          </a:prstGeom>
          <a:noFill/>
        </p:spPr>
      </p:pic>
      <p:pic>
        <p:nvPicPr>
          <p:cNvPr id="27" name="Grafik 76">
            <a:extLst>
              <a:ext uri="{FF2B5EF4-FFF2-40B4-BE49-F238E27FC236}">
                <a16:creationId xmlns:a16="http://schemas.microsoft.com/office/drawing/2014/main" id="{18F705BC-541A-4184-90C2-B1F34988ECD9}"/>
              </a:ext>
            </a:extLst>
          </p:cNvPr>
          <p:cNvPicPr>
            <a:picLocks noChangeAspect="1"/>
          </p:cNvPicPr>
          <p:nvPr/>
        </p:nvPicPr>
        <p:blipFill>
          <a:blip r:embed="rId4"/>
          <a:srcRect l="8746" r="2667" b="334"/>
          <a:stretch/>
        </p:blipFill>
        <p:spPr bwMode="auto">
          <a:xfrm>
            <a:off x="1952928" y="4725969"/>
            <a:ext cx="2081632" cy="1387749"/>
          </a:xfrm>
          <a:prstGeom prst="rect">
            <a:avLst/>
          </a:prstGeom>
        </p:spPr>
      </p:pic>
      <p:pic>
        <p:nvPicPr>
          <p:cNvPr id="28" name="Grafik 75">
            <a:extLst>
              <a:ext uri="{FF2B5EF4-FFF2-40B4-BE49-F238E27FC236}">
                <a16:creationId xmlns:a16="http://schemas.microsoft.com/office/drawing/2014/main" id="{1B4971AB-5284-4D26-89FD-575C0B6FAB40}"/>
              </a:ext>
            </a:extLst>
          </p:cNvPr>
          <p:cNvPicPr>
            <a:picLocks noChangeAspect="1"/>
          </p:cNvPicPr>
          <p:nvPr/>
        </p:nvPicPr>
        <p:blipFill>
          <a:blip r:embed="rId5"/>
          <a:stretch/>
        </p:blipFill>
        <p:spPr bwMode="auto">
          <a:xfrm>
            <a:off x="302151" y="1630640"/>
            <a:ext cx="1746971" cy="1162347"/>
          </a:xfrm>
          <a:prstGeom prst="rect">
            <a:avLst/>
          </a:prstGeom>
        </p:spPr>
      </p:pic>
      <p:pic>
        <p:nvPicPr>
          <p:cNvPr id="29" name="Grafik 2">
            <a:extLst>
              <a:ext uri="{FF2B5EF4-FFF2-40B4-BE49-F238E27FC236}">
                <a16:creationId xmlns:a16="http://schemas.microsoft.com/office/drawing/2014/main" id="{A0D63C75-82B0-4A6A-960F-C3F0F64D8688}"/>
              </a:ext>
            </a:extLst>
          </p:cNvPr>
          <p:cNvPicPr>
            <a:picLocks noChangeAspect="1"/>
          </p:cNvPicPr>
          <p:nvPr/>
        </p:nvPicPr>
        <p:blipFill>
          <a:blip r:embed="rId6"/>
          <a:stretch/>
        </p:blipFill>
        <p:spPr bwMode="auto">
          <a:xfrm>
            <a:off x="658483" y="2888027"/>
            <a:ext cx="1052464" cy="699264"/>
          </a:xfrm>
          <a:prstGeom prst="rect">
            <a:avLst/>
          </a:prstGeom>
        </p:spPr>
      </p:pic>
      <p:pic>
        <p:nvPicPr>
          <p:cNvPr id="30" name="Picture 4">
            <a:extLst>
              <a:ext uri="{FF2B5EF4-FFF2-40B4-BE49-F238E27FC236}">
                <a16:creationId xmlns:a16="http://schemas.microsoft.com/office/drawing/2014/main" id="{F4093631-0C5B-4373-8479-39470636D47E}"/>
              </a:ext>
            </a:extLst>
          </p:cNvPr>
          <p:cNvPicPr>
            <a:picLocks noChangeAspect="1" noChangeArrowheads="1"/>
          </p:cNvPicPr>
          <p:nvPr/>
        </p:nvPicPr>
        <p:blipFill>
          <a:blip r:embed="rId7"/>
          <a:stretch/>
        </p:blipFill>
        <p:spPr bwMode="auto">
          <a:xfrm>
            <a:off x="9277024" y="1506104"/>
            <a:ext cx="2378888" cy="1551681"/>
          </a:xfrm>
          <a:prstGeom prst="rect">
            <a:avLst/>
          </a:prstGeom>
          <a:noFill/>
        </p:spPr>
      </p:pic>
    </p:spTree>
    <p:extLst>
      <p:ext uri="{BB962C8B-B14F-4D97-AF65-F5344CB8AC3E}">
        <p14:creationId xmlns:p14="http://schemas.microsoft.com/office/powerpoint/2010/main" val="3978664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A886-C9A8-43E9-AAB4-19F1F2888DA3}"/>
              </a:ext>
            </a:extLst>
          </p:cNvPr>
          <p:cNvSpPr>
            <a:spLocks noGrp="1"/>
          </p:cNvSpPr>
          <p:nvPr>
            <p:ph type="title"/>
          </p:nvPr>
        </p:nvSpPr>
        <p:spPr/>
        <p:txBody>
          <a:bodyPr/>
          <a:lstStyle/>
          <a:p>
            <a:r>
              <a:rPr lang="en-GB" dirty="0"/>
              <a:t>A user facility</a:t>
            </a:r>
            <a:endParaRPr lang="en-US" dirty="0"/>
          </a:p>
        </p:txBody>
      </p:sp>
      <p:sp>
        <p:nvSpPr>
          <p:cNvPr id="3" name="Content Placeholder 2">
            <a:extLst>
              <a:ext uri="{FF2B5EF4-FFF2-40B4-BE49-F238E27FC236}">
                <a16:creationId xmlns:a16="http://schemas.microsoft.com/office/drawing/2014/main" id="{B5C0CE6D-4E65-4BF3-AECE-30D399D485E6}"/>
              </a:ext>
            </a:extLst>
          </p:cNvPr>
          <p:cNvSpPr>
            <a:spLocks noGrp="1"/>
          </p:cNvSpPr>
          <p:nvPr>
            <p:ph idx="1"/>
          </p:nvPr>
        </p:nvSpPr>
        <p:spPr>
          <a:xfrm>
            <a:off x="623889" y="2024064"/>
            <a:ext cx="4601254" cy="3889375"/>
          </a:xfrm>
        </p:spPr>
        <p:txBody>
          <a:bodyPr/>
          <a:lstStyle/>
          <a:p>
            <a:pPr>
              <a:defRPr/>
            </a:pPr>
            <a:r>
              <a:rPr lang="en-US" dirty="0"/>
              <a:t>European XFEL is a research facility open for </a:t>
            </a:r>
            <a:r>
              <a:rPr lang="en-US" b="1" dirty="0"/>
              <a:t>users from around the world</a:t>
            </a:r>
            <a:endParaRPr lang="en-US" dirty="0"/>
          </a:p>
          <a:p>
            <a:pPr lvl="1">
              <a:lnSpc>
                <a:spcPct val="112000"/>
              </a:lnSpc>
              <a:defRPr/>
            </a:pPr>
            <a:r>
              <a:rPr lang="en-US" dirty="0"/>
              <a:t>One experiment takes about 3-5 days </a:t>
            </a:r>
          </a:p>
          <a:p>
            <a:pPr lvl="1">
              <a:lnSpc>
                <a:spcPct val="112000"/>
              </a:lnSpc>
              <a:defRPr/>
            </a:pPr>
            <a:r>
              <a:rPr lang="en-US" dirty="0"/>
              <a:t>Today </a:t>
            </a:r>
            <a:r>
              <a:rPr lang="en-US" dirty="0">
                <a:cs typeface="Arial"/>
              </a:rPr>
              <a:t>~ 100 experiments/year</a:t>
            </a:r>
            <a:endParaRPr lang="en-US" dirty="0"/>
          </a:p>
          <a:p>
            <a:pPr lvl="1">
              <a:lnSpc>
                <a:spcPct val="112000"/>
              </a:lnSpc>
              <a:defRPr/>
            </a:pPr>
            <a:r>
              <a:rPr lang="en-US" b="1" dirty="0">
                <a:cs typeface="Arial"/>
              </a:rPr>
              <a:t>Topics defined by the user</a:t>
            </a:r>
            <a:endParaRPr lang="en-US" b="1" dirty="0"/>
          </a:p>
          <a:p>
            <a:pPr>
              <a:defRPr/>
            </a:pPr>
            <a:r>
              <a:rPr lang="en-US" dirty="0"/>
              <a:t>To gain access:</a:t>
            </a:r>
            <a:endParaRPr lang="en-US" sz="100" dirty="0"/>
          </a:p>
          <a:p>
            <a:pPr lvl="1">
              <a:defRPr/>
            </a:pPr>
            <a:r>
              <a:rPr lang="en-US" dirty="0"/>
              <a:t>Research groups write proposals</a:t>
            </a:r>
          </a:p>
          <a:p>
            <a:pPr lvl="1">
              <a:defRPr/>
            </a:pPr>
            <a:r>
              <a:rPr lang="en-US" dirty="0"/>
              <a:t>Panels of experts review the proposals</a:t>
            </a:r>
          </a:p>
          <a:p>
            <a:pPr lvl="1">
              <a:defRPr/>
            </a:pPr>
            <a:r>
              <a:rPr lang="en-US" b="1" dirty="0"/>
              <a:t>Selection based on excellence</a:t>
            </a:r>
            <a:endParaRPr lang="en-US" dirty="0"/>
          </a:p>
          <a:p>
            <a:pPr lvl="1">
              <a:defRPr/>
            </a:pPr>
            <a:r>
              <a:rPr lang="en-US" dirty="0"/>
              <a:t>European XFEL scientists and engineers support the users</a:t>
            </a:r>
          </a:p>
        </p:txBody>
      </p:sp>
      <p:pic>
        <p:nvPicPr>
          <p:cNvPr id="4" name="IMG_4244.jpg">
            <a:extLst>
              <a:ext uri="{FF2B5EF4-FFF2-40B4-BE49-F238E27FC236}">
                <a16:creationId xmlns:a16="http://schemas.microsoft.com/office/drawing/2014/main" id="{CB61ED05-DA76-4EB7-A1EE-E2CAF2FBD178}"/>
              </a:ext>
            </a:extLst>
          </p:cNvPr>
          <p:cNvPicPr>
            <a:picLocks noChangeAspect="1"/>
          </p:cNvPicPr>
          <p:nvPr/>
        </p:nvPicPr>
        <p:blipFill>
          <a:blip r:embed="rId2"/>
          <a:srcRect b="13281"/>
          <a:stretch/>
        </p:blipFill>
        <p:spPr bwMode="auto">
          <a:xfrm>
            <a:off x="8095115" y="807739"/>
            <a:ext cx="3868830" cy="2516256"/>
          </a:xfrm>
          <a:prstGeom prst="rect">
            <a:avLst/>
          </a:prstGeom>
          <a:ln w="12700">
            <a:miter lim="400000"/>
          </a:ln>
        </p:spPr>
      </p:pic>
      <p:pic>
        <p:nvPicPr>
          <p:cNvPr id="5" name="Picture 4">
            <a:extLst>
              <a:ext uri="{FF2B5EF4-FFF2-40B4-BE49-F238E27FC236}">
                <a16:creationId xmlns:a16="http://schemas.microsoft.com/office/drawing/2014/main" id="{DC06BD54-44A1-48E8-A80E-F8A58632CD9A}"/>
              </a:ext>
            </a:extLst>
          </p:cNvPr>
          <p:cNvPicPr>
            <a:picLocks noChangeAspect="1" noChangeArrowheads="1"/>
          </p:cNvPicPr>
          <p:nvPr/>
        </p:nvPicPr>
        <p:blipFill>
          <a:blip r:embed="rId3"/>
          <a:srcRect l="10801" t="12413" r="11709"/>
          <a:stretch/>
        </p:blipFill>
        <p:spPr bwMode="auto">
          <a:xfrm>
            <a:off x="5454169" y="670445"/>
            <a:ext cx="2671439" cy="2012466"/>
          </a:xfrm>
          <a:prstGeom prst="rect">
            <a:avLst/>
          </a:prstGeom>
          <a:noFill/>
          <a:ln>
            <a:noFill/>
          </a:ln>
        </p:spPr>
      </p:pic>
      <p:pic>
        <p:nvPicPr>
          <p:cNvPr id="6" name="Picture 2" descr="C:\Users\feidenha\Documents\Robert F\XFEL_talks\UM2020\2019-06-01_SCS-user-run-Hagstroem_0059.jpg">
            <a:extLst>
              <a:ext uri="{FF2B5EF4-FFF2-40B4-BE49-F238E27FC236}">
                <a16:creationId xmlns:a16="http://schemas.microsoft.com/office/drawing/2014/main" id="{32E72850-D10B-4867-9C37-20AC63E0EA0B}"/>
              </a:ext>
            </a:extLst>
          </p:cNvPr>
          <p:cNvPicPr>
            <a:picLocks noChangeAspect="1" noChangeArrowheads="1"/>
          </p:cNvPicPr>
          <p:nvPr/>
        </p:nvPicPr>
        <p:blipFill>
          <a:blip r:embed="rId4"/>
          <a:stretch/>
        </p:blipFill>
        <p:spPr bwMode="auto">
          <a:xfrm>
            <a:off x="5454169" y="2604510"/>
            <a:ext cx="3669734" cy="2446489"/>
          </a:xfrm>
          <a:prstGeom prst="rect">
            <a:avLst/>
          </a:prstGeom>
          <a:noFill/>
        </p:spPr>
      </p:pic>
      <p:pic>
        <p:nvPicPr>
          <p:cNvPr id="7" name="Picture 3">
            <a:extLst>
              <a:ext uri="{FF2B5EF4-FFF2-40B4-BE49-F238E27FC236}">
                <a16:creationId xmlns:a16="http://schemas.microsoft.com/office/drawing/2014/main" id="{E7914124-0DA0-4DE2-98C6-07AA70B05B25}"/>
              </a:ext>
            </a:extLst>
          </p:cNvPr>
          <p:cNvPicPr>
            <a:picLocks noChangeAspect="1" noChangeArrowheads="1"/>
          </p:cNvPicPr>
          <p:nvPr/>
        </p:nvPicPr>
        <p:blipFill>
          <a:blip r:embed="rId5"/>
          <a:stretch/>
        </p:blipFill>
        <p:spPr bwMode="auto">
          <a:xfrm>
            <a:off x="8516200" y="4354659"/>
            <a:ext cx="3443076" cy="2294737"/>
          </a:xfrm>
          <a:prstGeom prst="rect">
            <a:avLst/>
          </a:prstGeom>
          <a:noFill/>
          <a:ln>
            <a:noFill/>
          </a:ln>
        </p:spPr>
      </p:pic>
      <p:pic>
        <p:nvPicPr>
          <p:cNvPr id="8" name="Picture 2" descr="2019-03-21_XFEL-user-run-Grisenti_0040.jpg">
            <a:extLst>
              <a:ext uri="{FF2B5EF4-FFF2-40B4-BE49-F238E27FC236}">
                <a16:creationId xmlns:a16="http://schemas.microsoft.com/office/drawing/2014/main" id="{02EEF443-50BF-437A-85FE-F6DCBEEEACCF}"/>
              </a:ext>
            </a:extLst>
          </p:cNvPr>
          <p:cNvPicPr>
            <a:picLocks noChangeAspect="1" noChangeArrowheads="1"/>
          </p:cNvPicPr>
          <p:nvPr/>
        </p:nvPicPr>
        <p:blipFill>
          <a:blip r:embed="rId6"/>
          <a:stretch/>
        </p:blipFill>
        <p:spPr bwMode="auto">
          <a:xfrm>
            <a:off x="9123903" y="2701631"/>
            <a:ext cx="2835112" cy="1890306"/>
          </a:xfrm>
          <a:prstGeom prst="rect">
            <a:avLst/>
          </a:prstGeom>
          <a:noFill/>
        </p:spPr>
      </p:pic>
      <p:pic>
        <p:nvPicPr>
          <p:cNvPr id="9" name="Picture 2" descr="2019-03-21_XFEL-user-run-Grisenti_0033.jpg">
            <a:extLst>
              <a:ext uri="{FF2B5EF4-FFF2-40B4-BE49-F238E27FC236}">
                <a16:creationId xmlns:a16="http://schemas.microsoft.com/office/drawing/2014/main" id="{972C0222-8707-4921-86CF-3381F5C5B110}"/>
              </a:ext>
            </a:extLst>
          </p:cNvPr>
          <p:cNvPicPr>
            <a:picLocks noChangeAspect="1" noChangeArrowheads="1"/>
          </p:cNvPicPr>
          <p:nvPr/>
        </p:nvPicPr>
        <p:blipFill>
          <a:blip r:embed="rId7"/>
          <a:stretch/>
        </p:blipFill>
        <p:spPr bwMode="auto">
          <a:xfrm>
            <a:off x="6669464" y="5050999"/>
            <a:ext cx="2410135" cy="1606953"/>
          </a:xfrm>
          <a:prstGeom prst="rect">
            <a:avLst/>
          </a:prstGeom>
          <a:noFill/>
        </p:spPr>
      </p:pic>
      <p:pic>
        <p:nvPicPr>
          <p:cNvPr id="10" name="Picture 5">
            <a:extLst>
              <a:ext uri="{FF2B5EF4-FFF2-40B4-BE49-F238E27FC236}">
                <a16:creationId xmlns:a16="http://schemas.microsoft.com/office/drawing/2014/main" id="{311D19C5-9AC3-4067-941B-DBF884952633}"/>
              </a:ext>
            </a:extLst>
          </p:cNvPr>
          <p:cNvPicPr>
            <a:picLocks noChangeAspect="1" noChangeArrowheads="1"/>
          </p:cNvPicPr>
          <p:nvPr/>
        </p:nvPicPr>
        <p:blipFill>
          <a:blip r:embed="rId8"/>
          <a:stretch/>
        </p:blipFill>
        <p:spPr bwMode="auto">
          <a:xfrm>
            <a:off x="5464217" y="5050999"/>
            <a:ext cx="2398272" cy="1598397"/>
          </a:xfrm>
          <a:prstGeom prst="rect">
            <a:avLst/>
          </a:prstGeom>
          <a:noFill/>
          <a:ln>
            <a:noFill/>
          </a:ln>
        </p:spPr>
      </p:pic>
    </p:spTree>
    <p:extLst>
      <p:ext uri="{BB962C8B-B14F-4D97-AF65-F5344CB8AC3E}">
        <p14:creationId xmlns:p14="http://schemas.microsoft.com/office/powerpoint/2010/main" val="2952391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p:blipFill>
        <p:spPr bwMode="auto">
          <a:xfrm>
            <a:off x="1464029" y="1344224"/>
            <a:ext cx="3489141" cy="2326094"/>
          </a:xfrm>
          <a:prstGeom prst="rect">
            <a:avLst/>
          </a:prstGeom>
        </p:spPr>
      </p:pic>
      <p:pic>
        <p:nvPicPr>
          <p:cNvPr id="17" name="Picture 16"/>
          <p:cNvPicPr>
            <a:picLocks noChangeAspect="1"/>
          </p:cNvPicPr>
          <p:nvPr/>
        </p:nvPicPr>
        <p:blipFill>
          <a:blip r:embed="rId3"/>
          <a:srcRect l="42162" t="18518" r="45107" b="11524"/>
          <a:stretch/>
        </p:blipFill>
        <p:spPr bwMode="auto">
          <a:xfrm rot="20704837">
            <a:off x="638947" y="1275193"/>
            <a:ext cx="1296000" cy="4002813"/>
          </a:xfrm>
          <a:prstGeom prst="rect">
            <a:avLst/>
          </a:prstGeom>
          <a:ln>
            <a:noFill/>
          </a:ln>
        </p:spPr>
      </p:pic>
      <p:pic>
        <p:nvPicPr>
          <p:cNvPr id="18" name="Picture 17"/>
          <p:cNvPicPr>
            <a:picLocks noChangeAspect="1"/>
          </p:cNvPicPr>
          <p:nvPr/>
        </p:nvPicPr>
        <p:blipFill>
          <a:blip r:embed="rId4"/>
          <a:stretch/>
        </p:blipFill>
        <p:spPr bwMode="auto">
          <a:xfrm rot="783095">
            <a:off x="9002974" y="782887"/>
            <a:ext cx="2736000" cy="3648000"/>
          </a:xfrm>
          <a:prstGeom prst="rect">
            <a:avLst/>
          </a:prstGeom>
        </p:spPr>
      </p:pic>
      <p:sp>
        <p:nvSpPr>
          <p:cNvPr id="19" name="Title 1"/>
          <p:cNvSpPr>
            <a:spLocks noGrp="1"/>
          </p:cNvSpPr>
          <p:nvPr>
            <p:ph type="title"/>
          </p:nvPr>
        </p:nvSpPr>
        <p:spPr bwMode="auto">
          <a:xfrm>
            <a:off x="514829" y="324282"/>
            <a:ext cx="11085103" cy="780540"/>
          </a:xfrm>
        </p:spPr>
        <p:txBody>
          <a:bodyPr/>
          <a:lstStyle/>
          <a:p>
            <a:pPr>
              <a:defRPr/>
            </a:pPr>
            <a:r>
              <a:rPr lang="de-DE" sz="2600"/>
              <a:t>Six </a:t>
            </a:r>
            <a:r>
              <a:rPr lang="de-DE" sz="2600" dirty="0" err="1"/>
              <a:t>years</a:t>
            </a:r>
            <a:r>
              <a:rPr lang="de-DE" sz="2600" dirty="0"/>
              <a:t> </a:t>
            </a:r>
            <a:r>
              <a:rPr lang="de-DE" sz="2600" dirty="0" err="1"/>
              <a:t>of</a:t>
            </a:r>
            <a:r>
              <a:rPr lang="de-DE" sz="2600" dirty="0"/>
              <a:t> </a:t>
            </a:r>
            <a:r>
              <a:rPr lang="de-DE" sz="2600" dirty="0" err="1"/>
              <a:t>user</a:t>
            </a:r>
            <a:r>
              <a:rPr lang="de-DE" sz="2600" dirty="0"/>
              <a:t> </a:t>
            </a:r>
            <a:r>
              <a:rPr lang="de-DE" sz="2600" dirty="0" err="1"/>
              <a:t>operation</a:t>
            </a:r>
            <a:endParaRPr lang="en-GB" sz="2600" dirty="0"/>
          </a:p>
        </p:txBody>
      </p:sp>
      <p:sp>
        <p:nvSpPr>
          <p:cNvPr id="20" name="AutoShape 2" descr="https://mail.desy.de/service/home/~/?auth=co&amp;loc=en_GB&amp;id=442818&amp;part=3"/>
          <p:cNvSpPr>
            <a:spLocks noChangeAspect="1" noChangeArrowheads="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avLst/>
            </a:prstTxWarp>
          </a:bodyPr>
          <a:lstStyle/>
          <a:p>
            <a:pPr>
              <a:defRPr/>
            </a:pPr>
            <a:endParaRPr lang="de-DE"/>
          </a:p>
        </p:txBody>
      </p:sp>
      <p:pic>
        <p:nvPicPr>
          <p:cNvPr id="21" name="Picture 20"/>
          <p:cNvPicPr>
            <a:picLocks noChangeAspect="1"/>
          </p:cNvPicPr>
          <p:nvPr/>
        </p:nvPicPr>
        <p:blipFill>
          <a:blip r:embed="rId5"/>
          <a:srcRect t="9700" r="17162" b="4468"/>
          <a:stretch/>
        </p:blipFill>
        <p:spPr bwMode="auto">
          <a:xfrm rot="277769">
            <a:off x="4514633" y="4356547"/>
            <a:ext cx="3600000" cy="2139950"/>
          </a:xfrm>
          <a:prstGeom prst="rect">
            <a:avLst/>
          </a:prstGeom>
          <a:ln>
            <a:noFill/>
          </a:ln>
        </p:spPr>
      </p:pic>
      <p:pic>
        <p:nvPicPr>
          <p:cNvPr id="22" name="Picture 21"/>
          <p:cNvPicPr>
            <a:picLocks noChangeAspect="1"/>
          </p:cNvPicPr>
          <p:nvPr/>
        </p:nvPicPr>
        <p:blipFill>
          <a:blip r:embed="rId6"/>
          <a:stretch/>
        </p:blipFill>
        <p:spPr bwMode="auto">
          <a:xfrm>
            <a:off x="4963095" y="1741119"/>
            <a:ext cx="3796527" cy="2135546"/>
          </a:xfrm>
          <a:prstGeom prst="rect">
            <a:avLst/>
          </a:prstGeom>
        </p:spPr>
      </p:pic>
      <p:pic>
        <p:nvPicPr>
          <p:cNvPr id="23" name="Picture 22"/>
          <p:cNvPicPr>
            <a:picLocks noChangeAspect="1"/>
          </p:cNvPicPr>
          <p:nvPr/>
        </p:nvPicPr>
        <p:blipFill>
          <a:blip r:embed="rId7"/>
          <a:stretch/>
        </p:blipFill>
        <p:spPr bwMode="auto">
          <a:xfrm>
            <a:off x="679912" y="3230824"/>
            <a:ext cx="4776360" cy="3184240"/>
          </a:xfrm>
          <a:prstGeom prst="rect">
            <a:avLst/>
          </a:prstGeom>
        </p:spPr>
      </p:pic>
      <p:pic>
        <p:nvPicPr>
          <p:cNvPr id="24" name="Picture 23"/>
          <p:cNvPicPr>
            <a:picLocks noChangeAspect="1"/>
          </p:cNvPicPr>
          <p:nvPr/>
        </p:nvPicPr>
        <p:blipFill>
          <a:blip r:embed="rId8"/>
          <a:stretch/>
        </p:blipFill>
        <p:spPr bwMode="auto">
          <a:xfrm>
            <a:off x="8008842" y="3984766"/>
            <a:ext cx="3645449" cy="2430298"/>
          </a:xfrm>
          <a:prstGeom prst="rect">
            <a:avLst/>
          </a:prstGeom>
        </p:spPr>
      </p:pic>
    </p:spTree>
    <p:extLst>
      <p:ext uri="{BB962C8B-B14F-4D97-AF65-F5344CB8AC3E}">
        <p14:creationId xmlns:p14="http://schemas.microsoft.com/office/powerpoint/2010/main" val="2099344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Our</a:t>
            </a:r>
            <a:r>
              <a:rPr lang="de-DE" dirty="0"/>
              <a:t> User Community</a:t>
            </a:r>
            <a:endParaRPr lang="en-US" dirty="0"/>
          </a:p>
        </p:txBody>
      </p:sp>
      <p:sp>
        <p:nvSpPr>
          <p:cNvPr id="3" name="Content Placeholder 2"/>
          <p:cNvSpPr>
            <a:spLocks noGrp="1"/>
          </p:cNvSpPr>
          <p:nvPr>
            <p:ph idx="1"/>
          </p:nvPr>
        </p:nvSpPr>
        <p:spPr bwMode="auto">
          <a:xfrm>
            <a:off x="623890" y="2024063"/>
            <a:ext cx="5113183" cy="4364037"/>
          </a:xfrm>
        </p:spPr>
        <p:txBody>
          <a:bodyPr/>
          <a:lstStyle/>
          <a:p>
            <a:pPr>
              <a:defRPr/>
            </a:pPr>
            <a:r>
              <a:rPr lang="de-DE" dirty="0"/>
              <a:t>1191 individual </a:t>
            </a:r>
            <a:r>
              <a:rPr lang="de-DE" dirty="0" err="1"/>
              <a:t>users</a:t>
            </a:r>
            <a:r>
              <a:rPr lang="de-DE" dirty="0"/>
              <a:t> in 2022 </a:t>
            </a:r>
          </a:p>
          <a:p>
            <a:pPr lvl="1">
              <a:defRPr/>
            </a:pPr>
            <a:r>
              <a:rPr lang="de-DE" dirty="0"/>
              <a:t>637 </a:t>
            </a:r>
            <a:r>
              <a:rPr lang="de-DE" dirty="0" err="1"/>
              <a:t>of</a:t>
            </a:r>
            <a:r>
              <a:rPr lang="de-DE" dirty="0"/>
              <a:t> </a:t>
            </a:r>
            <a:r>
              <a:rPr lang="de-DE" dirty="0" err="1"/>
              <a:t>them</a:t>
            </a:r>
            <a:r>
              <a:rPr lang="de-DE" dirty="0"/>
              <a:t> on </a:t>
            </a:r>
            <a:r>
              <a:rPr lang="de-DE" dirty="0" err="1"/>
              <a:t>site</a:t>
            </a:r>
            <a:endParaRPr dirty="0"/>
          </a:p>
          <a:p>
            <a:pPr>
              <a:defRPr/>
            </a:pPr>
            <a:r>
              <a:rPr lang="de-DE" dirty="0"/>
              <a:t>European XFEL is open for researchers from </a:t>
            </a:r>
            <a:r>
              <a:rPr lang="de-DE" dirty="0" smtClean="0"/>
              <a:t>our </a:t>
            </a:r>
            <a:r>
              <a:rPr lang="de-DE" dirty="0"/>
              <a:t>Shareholder countries and world-wide</a:t>
            </a:r>
            <a:endParaRPr dirty="0"/>
          </a:p>
          <a:p>
            <a:pPr lvl="2">
              <a:defRPr/>
            </a:pPr>
            <a:r>
              <a:rPr lang="de-DE" dirty="0"/>
              <a:t>In </a:t>
            </a:r>
            <a:r>
              <a:rPr lang="de-DE" dirty="0" err="1"/>
              <a:t>collaboration</a:t>
            </a:r>
            <a:r>
              <a:rPr lang="de-DE" dirty="0"/>
              <a:t> </a:t>
            </a:r>
            <a:r>
              <a:rPr lang="de-DE" dirty="0" err="1"/>
              <a:t>with</a:t>
            </a:r>
            <a:r>
              <a:rPr lang="de-DE" dirty="0"/>
              <a:t> </a:t>
            </a:r>
            <a:r>
              <a:rPr lang="de-DE" dirty="0" err="1"/>
              <a:t>our</a:t>
            </a:r>
            <a:r>
              <a:rPr lang="de-DE" dirty="0"/>
              <a:t> Shareholder </a:t>
            </a:r>
            <a:r>
              <a:rPr lang="de-DE" dirty="0" err="1"/>
              <a:t>country</a:t>
            </a:r>
            <a:r>
              <a:rPr lang="de-DE" dirty="0"/>
              <a:t> </a:t>
            </a:r>
            <a:r>
              <a:rPr lang="de-DE" dirty="0" err="1"/>
              <a:t>communities</a:t>
            </a:r>
            <a:endParaRPr dirty="0"/>
          </a:p>
          <a:p>
            <a:pPr lvl="2">
              <a:defRPr/>
            </a:pPr>
            <a:endParaRPr lang="de-DE" dirty="0"/>
          </a:p>
          <a:p>
            <a:pPr lvl="1">
              <a:defRPr/>
            </a:pPr>
            <a:r>
              <a:rPr lang="de-DE" dirty="0"/>
              <a:t>Basic </a:t>
            </a:r>
            <a:r>
              <a:rPr lang="de-DE" dirty="0" err="1"/>
              <a:t>research</a:t>
            </a:r>
            <a:endParaRPr dirty="0"/>
          </a:p>
          <a:p>
            <a:pPr lvl="1">
              <a:defRPr/>
            </a:pPr>
            <a:r>
              <a:rPr lang="de-DE" dirty="0"/>
              <a:t>Applied </a:t>
            </a:r>
            <a:r>
              <a:rPr lang="de-DE" dirty="0" err="1"/>
              <a:t>research</a:t>
            </a:r>
            <a:endParaRPr dirty="0"/>
          </a:p>
          <a:p>
            <a:pPr lvl="1">
              <a:defRPr/>
            </a:pPr>
            <a:r>
              <a:rPr lang="de-DE" dirty="0"/>
              <a:t>Innovation </a:t>
            </a:r>
            <a:r>
              <a:rPr lang="de-DE" dirty="0" err="1"/>
              <a:t>promotion</a:t>
            </a:r>
            <a:endParaRPr dirty="0"/>
          </a:p>
          <a:p>
            <a:pPr lvl="1">
              <a:defRPr/>
            </a:pPr>
            <a:r>
              <a:rPr lang="de-DE" dirty="0"/>
              <a:t>Technology </a:t>
            </a:r>
            <a:r>
              <a:rPr lang="de-DE" dirty="0" err="1"/>
              <a:t>development</a:t>
            </a:r>
            <a:endParaRPr dirty="0"/>
          </a:p>
          <a:p>
            <a:pPr lvl="2">
              <a:defRPr/>
            </a:pPr>
            <a:endParaRPr lang="de-DE" dirty="0"/>
          </a:p>
          <a:p>
            <a:pPr lvl="1">
              <a:defRPr/>
            </a:pPr>
            <a:endParaRPr lang="de-DE" dirty="0"/>
          </a:p>
          <a:p>
            <a:pPr lvl="1">
              <a:defRPr/>
            </a:pPr>
            <a:endParaRPr lang="en-US" dirty="0"/>
          </a:p>
        </p:txBody>
      </p:sp>
      <p:graphicFrame>
        <p:nvGraphicFramePr>
          <p:cNvPr id="23" name="Chart 22">
            <a:extLst>
              <a:ext uri="{FF2B5EF4-FFF2-40B4-BE49-F238E27FC236}">
                <a16:creationId xmlns:a16="http://schemas.microsoft.com/office/drawing/2014/main" id="{77A5471E-381C-4323-AF46-95A382F74254}"/>
              </a:ext>
            </a:extLst>
          </p:cNvPr>
          <p:cNvGraphicFramePr>
            <a:graphicFrameLocks/>
          </p:cNvGraphicFramePr>
          <p:nvPr>
            <p:extLst/>
          </p:nvPr>
        </p:nvGraphicFramePr>
        <p:xfrm>
          <a:off x="6064728" y="712232"/>
          <a:ext cx="5505450" cy="594148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893BCD5D-E99A-4591-8310-2982AF7070AA}"/>
              </a:ext>
            </a:extLst>
          </p:cNvPr>
          <p:cNvSpPr/>
          <p:nvPr/>
        </p:nvSpPr>
        <p:spPr>
          <a:xfrm>
            <a:off x="6442710" y="2133600"/>
            <a:ext cx="60579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4" name="Rectangle 23">
            <a:extLst>
              <a:ext uri="{FF2B5EF4-FFF2-40B4-BE49-F238E27FC236}">
                <a16:creationId xmlns:a16="http://schemas.microsoft.com/office/drawing/2014/main" id="{BC5C1C4A-C3E9-4B38-AD1F-1A426969957E}"/>
              </a:ext>
            </a:extLst>
          </p:cNvPr>
          <p:cNvSpPr/>
          <p:nvPr/>
        </p:nvSpPr>
        <p:spPr bwMode="auto">
          <a:xfrm>
            <a:off x="6534150" y="2476500"/>
            <a:ext cx="51435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5" name="Rectangle 24">
            <a:extLst>
              <a:ext uri="{FF2B5EF4-FFF2-40B4-BE49-F238E27FC236}">
                <a16:creationId xmlns:a16="http://schemas.microsoft.com/office/drawing/2014/main" id="{24F3647B-000C-419E-984A-4D9E4E0C74BD}"/>
              </a:ext>
            </a:extLst>
          </p:cNvPr>
          <p:cNvSpPr/>
          <p:nvPr/>
        </p:nvSpPr>
        <p:spPr bwMode="auto">
          <a:xfrm>
            <a:off x="6442710" y="2657475"/>
            <a:ext cx="60579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6" name="Rectangle 25">
            <a:extLst>
              <a:ext uri="{FF2B5EF4-FFF2-40B4-BE49-F238E27FC236}">
                <a16:creationId xmlns:a16="http://schemas.microsoft.com/office/drawing/2014/main" id="{27EF1437-B58C-4958-AAAB-381BF020FA84}"/>
              </a:ext>
            </a:extLst>
          </p:cNvPr>
          <p:cNvSpPr/>
          <p:nvPr/>
        </p:nvSpPr>
        <p:spPr bwMode="auto">
          <a:xfrm>
            <a:off x="6442710" y="2990850"/>
            <a:ext cx="60579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7" name="Rectangle 26">
            <a:extLst>
              <a:ext uri="{FF2B5EF4-FFF2-40B4-BE49-F238E27FC236}">
                <a16:creationId xmlns:a16="http://schemas.microsoft.com/office/drawing/2014/main" id="{A085FDDD-8203-470E-B3E2-66F1D9210BE2}"/>
              </a:ext>
            </a:extLst>
          </p:cNvPr>
          <p:cNvSpPr/>
          <p:nvPr/>
        </p:nvSpPr>
        <p:spPr bwMode="auto">
          <a:xfrm>
            <a:off x="6667500" y="3659162"/>
            <a:ext cx="38100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8" name="Rectangle 27">
            <a:extLst>
              <a:ext uri="{FF2B5EF4-FFF2-40B4-BE49-F238E27FC236}">
                <a16:creationId xmlns:a16="http://schemas.microsoft.com/office/drawing/2014/main" id="{7023737F-286D-44E0-BA95-FEF711EE451E}"/>
              </a:ext>
            </a:extLst>
          </p:cNvPr>
          <p:cNvSpPr/>
          <p:nvPr/>
        </p:nvSpPr>
        <p:spPr bwMode="auto">
          <a:xfrm>
            <a:off x="6534150" y="4488128"/>
            <a:ext cx="51435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9" name="Rectangle 28">
            <a:extLst>
              <a:ext uri="{FF2B5EF4-FFF2-40B4-BE49-F238E27FC236}">
                <a16:creationId xmlns:a16="http://schemas.microsoft.com/office/drawing/2014/main" id="{9DFE1780-1FA2-4449-A8F7-CC3C2BCF73FA}"/>
              </a:ext>
            </a:extLst>
          </p:cNvPr>
          <p:cNvSpPr/>
          <p:nvPr/>
        </p:nvSpPr>
        <p:spPr bwMode="auto">
          <a:xfrm>
            <a:off x="6534150" y="4822284"/>
            <a:ext cx="51435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0" name="Rectangle 29">
            <a:extLst>
              <a:ext uri="{FF2B5EF4-FFF2-40B4-BE49-F238E27FC236}">
                <a16:creationId xmlns:a16="http://schemas.microsoft.com/office/drawing/2014/main" id="{295E3145-DE27-4D13-B6C9-992C6162C36B}"/>
              </a:ext>
            </a:extLst>
          </p:cNvPr>
          <p:cNvSpPr/>
          <p:nvPr/>
        </p:nvSpPr>
        <p:spPr bwMode="auto">
          <a:xfrm>
            <a:off x="6534150" y="5156440"/>
            <a:ext cx="51435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1" name="Rectangle 30">
            <a:extLst>
              <a:ext uri="{FF2B5EF4-FFF2-40B4-BE49-F238E27FC236}">
                <a16:creationId xmlns:a16="http://schemas.microsoft.com/office/drawing/2014/main" id="{DCCB4460-0930-4E03-89BB-FEDC473EC2E1}"/>
              </a:ext>
            </a:extLst>
          </p:cNvPr>
          <p:cNvSpPr/>
          <p:nvPr/>
        </p:nvSpPr>
        <p:spPr bwMode="auto">
          <a:xfrm>
            <a:off x="6600825" y="5666563"/>
            <a:ext cx="447675" cy="177239"/>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2" name="Rectangle 31">
            <a:extLst>
              <a:ext uri="{FF2B5EF4-FFF2-40B4-BE49-F238E27FC236}">
                <a16:creationId xmlns:a16="http://schemas.microsoft.com/office/drawing/2014/main" id="{A9458961-8590-4555-ADF1-AC5BE0D8596A}"/>
              </a:ext>
            </a:extLst>
          </p:cNvPr>
          <p:cNvSpPr/>
          <p:nvPr/>
        </p:nvSpPr>
        <p:spPr bwMode="auto">
          <a:xfrm>
            <a:off x="6547496" y="5849973"/>
            <a:ext cx="501004" cy="154483"/>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3" name="Rectangle 32">
            <a:extLst>
              <a:ext uri="{FF2B5EF4-FFF2-40B4-BE49-F238E27FC236}">
                <a16:creationId xmlns:a16="http://schemas.microsoft.com/office/drawing/2014/main" id="{293FA3C0-0429-4F66-B4B7-21B83E335F4E}"/>
              </a:ext>
            </a:extLst>
          </p:cNvPr>
          <p:cNvSpPr/>
          <p:nvPr/>
        </p:nvSpPr>
        <p:spPr bwMode="auto">
          <a:xfrm>
            <a:off x="6347470" y="5999417"/>
            <a:ext cx="70103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4" name="Rectangle 33">
            <a:extLst>
              <a:ext uri="{FF2B5EF4-FFF2-40B4-BE49-F238E27FC236}">
                <a16:creationId xmlns:a16="http://schemas.microsoft.com/office/drawing/2014/main" id="{AE6BE692-B66F-4AC4-A0C8-883EC6C8D5FE}"/>
              </a:ext>
            </a:extLst>
          </p:cNvPr>
          <p:cNvSpPr/>
          <p:nvPr/>
        </p:nvSpPr>
        <p:spPr bwMode="auto">
          <a:xfrm>
            <a:off x="6118870" y="6180393"/>
            <a:ext cx="929630" cy="149444"/>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7" name="Rectangle 6">
            <a:extLst>
              <a:ext uri="{FF2B5EF4-FFF2-40B4-BE49-F238E27FC236}">
                <a16:creationId xmlns:a16="http://schemas.microsoft.com/office/drawing/2014/main" id="{981946AA-5C6C-438C-AD81-78EF8C8DD7C5}"/>
              </a:ext>
            </a:extLst>
          </p:cNvPr>
          <p:cNvSpPr/>
          <p:nvPr/>
        </p:nvSpPr>
        <p:spPr>
          <a:xfrm>
            <a:off x="5954233" y="712232"/>
            <a:ext cx="5943600" cy="5941487"/>
          </a:xfrm>
          <a:prstGeom prst="rect">
            <a:avLst/>
          </a:prstGeom>
          <a:noFill/>
          <a:ln>
            <a:solidFill>
              <a:srgbClr val="0D1546"/>
            </a:solidFill>
          </a:ln>
        </p:spPr>
        <p:txBody>
          <a:bodyPr rtlCol="0" anchor="ctr">
            <a:noAutofit/>
          </a:bodyPr>
          <a:lstStyle/>
          <a:p>
            <a:pPr algn="ctr">
              <a:lnSpc>
                <a:spcPct val="113000"/>
              </a:lnSpc>
            </a:pPr>
            <a:endParaRPr lang="en-US" sz="1400" dirty="0" err="1"/>
          </a:p>
        </p:txBody>
      </p:sp>
    </p:spTree>
    <p:extLst>
      <p:ext uri="{BB962C8B-B14F-4D97-AF65-F5344CB8AC3E}">
        <p14:creationId xmlns:p14="http://schemas.microsoft.com/office/powerpoint/2010/main" val="3984943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Placeholder 3"/>
          <p:cNvPicPr>
            <a:picLocks noGrp="1" noChangeAspect="1"/>
          </p:cNvPicPr>
          <p:nvPr>
            <p:ph type="pic" sz="quarter" idx="12"/>
          </p:nvPr>
        </p:nvPicPr>
        <p:blipFill>
          <a:blip r:embed="rId2"/>
          <a:srcRect t="21219" b="21218"/>
          <a:stretch/>
        </p:blipFill>
        <p:spPr bwMode="auto">
          <a:xfrm>
            <a:off x="744344" y="2347256"/>
            <a:ext cx="10809973" cy="3889375"/>
          </a:xfrm>
          <a:prstGeom prst="rect">
            <a:avLst/>
          </a:prstGeom>
        </p:spPr>
      </p:pic>
      <p:pic>
        <p:nvPicPr>
          <p:cNvPr id="1029" name="Picture 5"/>
          <p:cNvPicPr>
            <a:picLocks noChangeAspect="1" noChangeArrowheads="1" noCrop="1"/>
          </p:cNvPicPr>
          <p:nvPr/>
        </p:nvPicPr>
        <p:blipFill>
          <a:blip r:embed="rId3"/>
          <a:stretch/>
        </p:blipFill>
        <p:spPr bwMode="auto">
          <a:xfrm>
            <a:off x="744344" y="2347256"/>
            <a:ext cx="10799129" cy="3889374"/>
          </a:xfrm>
          <a:prstGeom prst="rect">
            <a:avLst/>
          </a:prstGeom>
          <a:noFill/>
        </p:spPr>
      </p:pic>
      <p:sp>
        <p:nvSpPr>
          <p:cNvPr id="2" name="Title 1"/>
          <p:cNvSpPr>
            <a:spLocks noGrp="1"/>
          </p:cNvSpPr>
          <p:nvPr>
            <p:ph type="title"/>
          </p:nvPr>
        </p:nvSpPr>
        <p:spPr bwMode="auto"/>
        <p:txBody>
          <a:bodyPr/>
          <a:lstStyle/>
          <a:p>
            <a:pPr>
              <a:defRPr/>
            </a:pPr>
            <a:r>
              <a:rPr lang="en-GB" dirty="0" smtClean="0"/>
              <a:t>The </a:t>
            </a:r>
            <a:r>
              <a:rPr lang="en-GB" dirty="0"/>
              <a:t>European XFEL in a nutshell</a:t>
            </a:r>
            <a:br>
              <a:rPr lang="en-GB" dirty="0"/>
            </a:br>
            <a:endParaRPr lang="en-GB" dirty="0"/>
          </a:p>
        </p:txBody>
      </p:sp>
      <p:pic>
        <p:nvPicPr>
          <p:cNvPr id="20" name="Picture 2" descr="D:\00 - MAIN\IMAGES\Presentation\european-xfel_2014_1_de_cmyk.png"/>
          <p:cNvPicPr>
            <a:picLocks noChangeAspect="1" noChangeArrowheads="1"/>
          </p:cNvPicPr>
          <p:nvPr/>
        </p:nvPicPr>
        <p:blipFill>
          <a:blip r:embed="rId4"/>
          <a:stretch/>
        </p:blipFill>
        <p:spPr bwMode="auto">
          <a:xfrm>
            <a:off x="610092" y="1202130"/>
            <a:ext cx="10944225" cy="592862"/>
          </a:xfrm>
          <a:prstGeom prst="rect">
            <a:avLst/>
          </a:prstGeom>
          <a:noFill/>
        </p:spPr>
      </p:pic>
      <p:sp>
        <p:nvSpPr>
          <p:cNvPr id="22" name="TextBox 21"/>
          <p:cNvSpPr txBox="1"/>
          <p:nvPr/>
        </p:nvSpPr>
        <p:spPr bwMode="auto">
          <a:xfrm>
            <a:off x="4005754" y="1979573"/>
            <a:ext cx="4505325" cy="285750"/>
          </a:xfrm>
          <a:prstGeom prst="rect">
            <a:avLst/>
          </a:prstGeom>
          <a:noFill/>
        </p:spPr>
        <p:txBody>
          <a:bodyPr wrap="square" rtlCol="0">
            <a:noAutofit/>
          </a:bodyPr>
          <a:lstStyle/>
          <a:p>
            <a:pPr algn="ctr">
              <a:lnSpc>
                <a:spcPct val="112000"/>
              </a:lnSpc>
              <a:defRPr/>
            </a:pPr>
            <a:r>
              <a:rPr lang="en-GB" sz="1400"/>
              <a:t>Total length: 3.4 km</a:t>
            </a:r>
            <a:endParaRPr/>
          </a:p>
        </p:txBody>
      </p:sp>
      <p:grpSp>
        <p:nvGrpSpPr>
          <p:cNvPr id="25" name="Group 24"/>
          <p:cNvGrpSpPr/>
          <p:nvPr/>
        </p:nvGrpSpPr>
        <p:grpSpPr bwMode="auto">
          <a:xfrm>
            <a:off x="6433256" y="2902358"/>
            <a:ext cx="2077823" cy="1529934"/>
            <a:chOff x="6433256" y="2902358"/>
            <a:chExt cx="2077823" cy="1529934"/>
          </a:xfrm>
        </p:grpSpPr>
        <p:grpSp>
          <p:nvGrpSpPr>
            <p:cNvPr id="17" name="Group 16"/>
            <p:cNvGrpSpPr/>
            <p:nvPr/>
          </p:nvGrpSpPr>
          <p:grpSpPr bwMode="auto">
            <a:xfrm>
              <a:off x="6527856" y="2902358"/>
              <a:ext cx="1983223" cy="1529934"/>
              <a:chOff x="6527856" y="2902358"/>
              <a:chExt cx="1983223" cy="1529934"/>
            </a:xfrm>
            <a:solidFill>
              <a:schemeClr val="accent2">
                <a:lumMod val="40000"/>
                <a:lumOff val="60000"/>
              </a:schemeClr>
            </a:solidFill>
          </p:grpSpPr>
          <p:sp>
            <p:nvSpPr>
              <p:cNvPr id="9" name="TextBox 8"/>
              <p:cNvSpPr txBox="1"/>
              <p:nvPr/>
            </p:nvSpPr>
            <p:spPr bwMode="auto">
              <a:xfrm>
                <a:off x="6527856" y="2902358"/>
                <a:ext cx="1983223" cy="1529934"/>
              </a:xfrm>
              <a:prstGeom prst="rect">
                <a:avLst/>
              </a:prstGeom>
              <a:grpFill/>
              <a:ln>
                <a:solidFill>
                  <a:srgbClr val="002060"/>
                </a:solidFill>
              </a:ln>
            </p:spPr>
            <p:txBody>
              <a:bodyPr wrap="square" rtlCol="0">
                <a:noAutofit/>
              </a:bodyPr>
              <a:lstStyle/>
              <a:p>
                <a:pPr>
                  <a:lnSpc>
                    <a:spcPct val="112000"/>
                  </a:lnSpc>
                  <a:defRPr/>
                </a:pPr>
                <a:r>
                  <a:rPr lang="en-GB" sz="1400" b="1">
                    <a:solidFill>
                      <a:srgbClr val="002060"/>
                    </a:solidFill>
                  </a:rPr>
                  <a:t>Superconducting linear accelerator</a:t>
                </a:r>
                <a:endParaRPr/>
              </a:p>
            </p:txBody>
          </p:sp>
          <p:pic>
            <p:nvPicPr>
              <p:cNvPr id="1028" name="Picture 4"/>
              <p:cNvPicPr>
                <a:picLocks noChangeAspect="1" noChangeArrowheads="1"/>
              </p:cNvPicPr>
              <p:nvPr/>
            </p:nvPicPr>
            <p:blipFill>
              <a:blip r:embed="rId5"/>
              <a:srcRect b="24926"/>
              <a:stretch/>
            </p:blipFill>
            <p:spPr bwMode="auto">
              <a:xfrm>
                <a:off x="6607857" y="3491180"/>
                <a:ext cx="1823220" cy="839971"/>
              </a:xfrm>
              <a:prstGeom prst="rect">
                <a:avLst/>
              </a:prstGeom>
              <a:grpFill/>
              <a:ln w="9525">
                <a:noFill/>
                <a:miter lim="800000"/>
                <a:headEnd/>
                <a:tailEnd/>
              </a:ln>
            </p:spPr>
          </p:pic>
        </p:grpSp>
        <p:sp>
          <p:nvSpPr>
            <p:cNvPr id="24" name="Rectangle 23"/>
            <p:cNvSpPr/>
            <p:nvPr/>
          </p:nvSpPr>
          <p:spPr bwMode="auto">
            <a:xfrm>
              <a:off x="6433256" y="2902358"/>
              <a:ext cx="94600" cy="1529934"/>
            </a:xfrm>
            <a:prstGeom prst="rect">
              <a:avLst/>
            </a:prstGeom>
            <a:solidFill>
              <a:srgbClr val="2DB026"/>
            </a:solidFill>
          </p:spPr>
          <p:txBody>
            <a:bodyPr rtlCol="0" anchor="ctr">
              <a:noAutofit/>
            </a:bodyPr>
            <a:lstStyle/>
            <a:p>
              <a:pPr algn="ctr">
                <a:lnSpc>
                  <a:spcPct val="112999"/>
                </a:lnSpc>
                <a:defRPr/>
              </a:pPr>
              <a:endParaRPr lang="en-GB" sz="1400"/>
            </a:p>
          </p:txBody>
        </p:sp>
      </p:grpSp>
      <p:grpSp>
        <p:nvGrpSpPr>
          <p:cNvPr id="26" name="Group 25"/>
          <p:cNvGrpSpPr/>
          <p:nvPr/>
        </p:nvGrpSpPr>
        <p:grpSpPr bwMode="auto">
          <a:xfrm>
            <a:off x="9728629" y="4627448"/>
            <a:ext cx="1971025" cy="1300912"/>
            <a:chOff x="9728629" y="4627448"/>
            <a:chExt cx="1971025" cy="1300912"/>
          </a:xfrm>
        </p:grpSpPr>
        <p:grpSp>
          <p:nvGrpSpPr>
            <p:cNvPr id="23" name="Group 22"/>
            <p:cNvGrpSpPr/>
            <p:nvPr/>
          </p:nvGrpSpPr>
          <p:grpSpPr bwMode="auto">
            <a:xfrm>
              <a:off x="9823229" y="4627448"/>
              <a:ext cx="1876425" cy="1300912"/>
              <a:chOff x="9550179" y="4627448"/>
              <a:chExt cx="1876425" cy="1300912"/>
            </a:xfrm>
            <a:solidFill>
              <a:srgbClr val="7030A0"/>
            </a:solidFill>
          </p:grpSpPr>
          <p:sp>
            <p:nvSpPr>
              <p:cNvPr id="5" name="TextBox 4"/>
              <p:cNvSpPr txBox="1"/>
              <p:nvPr/>
            </p:nvSpPr>
            <p:spPr bwMode="auto">
              <a:xfrm>
                <a:off x="9550179" y="4627448"/>
                <a:ext cx="1876425" cy="1300912"/>
              </a:xfrm>
              <a:prstGeom prst="rect">
                <a:avLst/>
              </a:prstGeom>
              <a:solidFill>
                <a:schemeClr val="accent2">
                  <a:lumMod val="40000"/>
                  <a:lumOff val="60000"/>
                </a:schemeClr>
              </a:solidFill>
              <a:ln>
                <a:solidFill>
                  <a:schemeClr val="accent1">
                    <a:lumMod val="90000"/>
                    <a:lumOff val="10000"/>
                  </a:schemeClr>
                </a:solidFill>
              </a:ln>
            </p:spPr>
            <p:txBody>
              <a:bodyPr wrap="square" rtlCol="0">
                <a:noAutofit/>
              </a:bodyPr>
              <a:lstStyle/>
              <a:p>
                <a:pPr>
                  <a:lnSpc>
                    <a:spcPct val="112000"/>
                  </a:lnSpc>
                  <a:defRPr/>
                </a:pPr>
                <a:r>
                  <a:rPr lang="en-GB" sz="1400" b="1">
                    <a:solidFill>
                      <a:srgbClr val="002060"/>
                    </a:solidFill>
                  </a:rPr>
                  <a:t>Electron injector</a:t>
                </a:r>
                <a:endParaRPr/>
              </a:p>
            </p:txBody>
          </p:sp>
          <p:pic>
            <p:nvPicPr>
              <p:cNvPr id="1027" name="Picture 3"/>
              <p:cNvPicPr>
                <a:picLocks noChangeAspect="1" noChangeArrowheads="1"/>
              </p:cNvPicPr>
              <p:nvPr/>
            </p:nvPicPr>
            <p:blipFill>
              <a:blip r:embed="rId6"/>
              <a:srcRect t="11703" b="15123"/>
              <a:stretch/>
            </p:blipFill>
            <p:spPr bwMode="auto">
              <a:xfrm>
                <a:off x="9650524" y="5003572"/>
                <a:ext cx="1679944" cy="818707"/>
              </a:xfrm>
              <a:prstGeom prst="rect">
                <a:avLst/>
              </a:prstGeom>
              <a:grpFill/>
              <a:ln w="9525">
                <a:noFill/>
                <a:miter lim="800000"/>
                <a:headEnd/>
                <a:tailEnd/>
              </a:ln>
            </p:spPr>
          </p:pic>
        </p:grpSp>
        <p:sp>
          <p:nvSpPr>
            <p:cNvPr id="31" name="Rectangle 30"/>
            <p:cNvSpPr/>
            <p:nvPr/>
          </p:nvSpPr>
          <p:spPr bwMode="auto">
            <a:xfrm>
              <a:off x="9728629" y="4627448"/>
              <a:ext cx="94600" cy="1300912"/>
            </a:xfrm>
            <a:prstGeom prst="rect">
              <a:avLst/>
            </a:prstGeom>
            <a:solidFill>
              <a:srgbClr val="7030A0"/>
            </a:solidFill>
          </p:spPr>
          <p:txBody>
            <a:bodyPr rtlCol="0" anchor="ctr">
              <a:noAutofit/>
            </a:bodyPr>
            <a:lstStyle/>
            <a:p>
              <a:pPr algn="ctr">
                <a:lnSpc>
                  <a:spcPct val="112999"/>
                </a:lnSpc>
                <a:defRPr/>
              </a:pPr>
              <a:endParaRPr lang="en-GB" sz="1400"/>
            </a:p>
          </p:txBody>
        </p:sp>
      </p:grpSp>
      <p:cxnSp>
        <p:nvCxnSpPr>
          <p:cNvPr id="34" name="Straight Arrow Connector 33"/>
          <p:cNvCxnSpPr>
            <a:cxnSpLocks/>
          </p:cNvCxnSpPr>
          <p:nvPr/>
        </p:nvCxnSpPr>
        <p:spPr bwMode="auto">
          <a:xfrm>
            <a:off x="700579" y="1989098"/>
            <a:ext cx="1084421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_PowerPoint_16x9.potx" id="{5D9E4C7F-CF90-47AA-9B5A-D1B8A1F64B49}" vid="{107EC11D-EED3-47DC-89A2-C8C245B9F565}"/>
    </a:ext>
  </a:extLst>
</a:theme>
</file>

<file path=ppt/theme/theme2.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European_XFEL_RF_BSBF_v1</Template>
  <TotalTime>1092</TotalTime>
  <Words>2374</Words>
  <Application>Microsoft Office PowerPoint</Application>
  <PresentationFormat>Widescreen</PresentationFormat>
  <Paragraphs>370</Paragraphs>
  <Slides>34</Slides>
  <Notes>13</Notes>
  <HiddenSlides>4</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AdvOT89719618</vt:lpstr>
      <vt:lpstr>Arial</vt:lpstr>
      <vt:lpstr>Calibri</vt:lpstr>
      <vt:lpstr>Open Sans</vt:lpstr>
      <vt:lpstr>Times New Roman</vt:lpstr>
      <vt:lpstr>Office</vt:lpstr>
      <vt:lpstr>Introduction to European XFEL</vt:lpstr>
      <vt:lpstr>European XFEL Mission and Vision</vt:lpstr>
      <vt:lpstr>European XFEL – a user facility of superlatives</vt:lpstr>
      <vt:lpstr>Founding European XFEL</vt:lpstr>
      <vt:lpstr>Building European XFEL</vt:lpstr>
      <vt:lpstr>A user facility</vt:lpstr>
      <vt:lpstr>Six years of user operation</vt:lpstr>
      <vt:lpstr>Our User Community</vt:lpstr>
      <vt:lpstr>The European XFEL in a nutshell </vt:lpstr>
      <vt:lpstr>The European XFEL in a nutshell </vt:lpstr>
      <vt:lpstr>On-going and recently completed developments</vt:lpstr>
      <vt:lpstr>Seven instruments are in user operation MID and HED only 4 years of which about 2 years were under pandemic conditions</vt:lpstr>
      <vt:lpstr>European XFEL Facility Roadmap  </vt:lpstr>
      <vt:lpstr>Future plans</vt:lpstr>
      <vt:lpstr>We have an exceptionally strong beam: Drilling with XFEL beam through 50 mm of steel in 26 seconds</vt:lpstr>
      <vt:lpstr>European XFEL, in collaboration with the users, contributes to the solutions of the future</vt:lpstr>
      <vt:lpstr>HEALTH</vt:lpstr>
      <vt:lpstr>PowerPoint Presentation</vt:lpstr>
      <vt:lpstr>HEALTH and ENVIRONMENT </vt:lpstr>
      <vt:lpstr>CLIMATE and ENERGY </vt:lpstr>
      <vt:lpstr>Non-equilibrium Plasmon and Paramagnon Dynamics  in Electron-doped High-Tc Cuprate</vt:lpstr>
      <vt:lpstr>Photo-induced polaron localization  in BiVO4 for photosynthesis </vt:lpstr>
      <vt:lpstr>DIGITALISATION </vt:lpstr>
      <vt:lpstr>DIGITALISATION </vt:lpstr>
      <vt:lpstr>ENVIRONMENT and SUSTAINABILITY</vt:lpstr>
      <vt:lpstr>PowerPoint Presentation</vt:lpstr>
      <vt:lpstr>Education and career development  at European XFEL</vt:lpstr>
      <vt:lpstr>Thank you for your attention!</vt:lpstr>
      <vt:lpstr>Our values</vt:lpstr>
      <vt:lpstr>PowerPoint Presentation</vt:lpstr>
      <vt:lpstr>Innovation und Transfer</vt:lpstr>
      <vt:lpstr>Equal opportunities at European XFEL</vt:lpstr>
      <vt:lpstr>The European XFEL Lighthouse visitor center</vt:lpstr>
      <vt:lpstr>Impact of the war in Ukraine for European XFEL </vt:lpstr>
    </vt:vector>
  </TitlesOfParts>
  <Company>XFEL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European XFEL</dc:title>
  <dc:creator>Itzen, Friederike</dc:creator>
  <cp:lastModifiedBy>Windows User</cp:lastModifiedBy>
  <cp:revision>77</cp:revision>
  <dcterms:created xsi:type="dcterms:W3CDTF">2022-09-28T13:47:44Z</dcterms:created>
  <dcterms:modified xsi:type="dcterms:W3CDTF">2023-09-22T05:57:23Z</dcterms:modified>
</cp:coreProperties>
</file>