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1"/>
  </p:notesMasterIdLst>
  <p:sldIdLst>
    <p:sldId id="276" r:id="rId2"/>
    <p:sldId id="271" r:id="rId3"/>
    <p:sldId id="334" r:id="rId4"/>
    <p:sldId id="314" r:id="rId5"/>
    <p:sldId id="267" r:id="rId6"/>
    <p:sldId id="279" r:id="rId7"/>
    <p:sldId id="315" r:id="rId8"/>
    <p:sldId id="275" r:id="rId9"/>
    <p:sldId id="308" r:id="rId10"/>
    <p:sldId id="320" r:id="rId11"/>
    <p:sldId id="322" r:id="rId12"/>
    <p:sldId id="323" r:id="rId13"/>
    <p:sldId id="290" r:id="rId14"/>
    <p:sldId id="327" r:id="rId15"/>
    <p:sldId id="299" r:id="rId16"/>
    <p:sldId id="328" r:id="rId17"/>
    <p:sldId id="326" r:id="rId18"/>
    <p:sldId id="264" r:id="rId19"/>
    <p:sldId id="270" r:id="rId2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9D9D9"/>
    <a:srgbClr val="BFBFBF"/>
    <a:srgbClr val="3FFF30"/>
    <a:srgbClr val="33B636"/>
    <a:srgbClr val="1D9F2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5517"/>
    <p:restoredTop sz="90100" autoAdjust="0"/>
  </p:normalViewPr>
  <p:slideViewPr>
    <p:cSldViewPr snapToGrid="0" snapToObjects="1">
      <p:cViewPr varScale="1">
        <p:scale>
          <a:sx n="125" d="100"/>
          <a:sy n="125" d="100"/>
        </p:scale>
        <p:origin x="2808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/srvdocumentos\03Cientifico\Usuarios\csalgado\ALMACEN\MPTP\MPTP%20second%20run%20(tympal)\Emittance\Emittance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114385145842849"/>
          <c:y val="3.9694158597598846E-2"/>
          <c:w val="0.57657076793410067"/>
          <c:h val="0.79149180481270875"/>
        </c:manualLayout>
      </c:layout>
      <c:scatterChart>
        <c:scatterStyle val="lineMarker"/>
        <c:varyColors val="0"/>
        <c:ser>
          <c:idx val="0"/>
          <c:order val="0"/>
          <c:tx>
            <c:strRef>
              <c:f>Hoja1!$A$27</c:f>
              <c:strCache>
                <c:ptCount val="1"/>
                <c:pt idx="0">
                  <c:v>Salgado L'/L =25</c:v>
                </c:pt>
              </c:strCache>
            </c:strRef>
          </c:tx>
          <c:spPr>
            <a:ln w="9525" cap="rnd">
              <a:solidFill>
                <a:srgbClr val="0070C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70C0"/>
              </a:solidFill>
              <a:ln w="9525">
                <a:solidFill>
                  <a:srgbClr val="0070C0"/>
                </a:solidFill>
                <a:round/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Hoja1!$B$28:$B$31</c:f>
                <c:numCache>
                  <c:formatCode>General</c:formatCode>
                  <c:ptCount val="4"/>
                  <c:pt idx="0">
                    <c:v>0.1</c:v>
                  </c:pt>
                  <c:pt idx="1">
                    <c:v>0.4</c:v>
                  </c:pt>
                  <c:pt idx="2">
                    <c:v>1</c:v>
                  </c:pt>
                  <c:pt idx="3">
                    <c:v>2</c:v>
                  </c:pt>
                </c:numCache>
              </c:numRef>
            </c:plus>
            <c:minus>
              <c:numRef>
                <c:f>Hoja1!$C$28:$C$31</c:f>
                <c:numCache>
                  <c:formatCode>General</c:formatCode>
                  <c:ptCount val="4"/>
                  <c:pt idx="0">
                    <c:v>0.1</c:v>
                  </c:pt>
                  <c:pt idx="1">
                    <c:v>0.4</c:v>
                  </c:pt>
                  <c:pt idx="2">
                    <c:v>1</c:v>
                  </c:pt>
                  <c:pt idx="3">
                    <c:v>2</c:v>
                  </c:pt>
                </c:numCache>
              </c:numRef>
            </c:minus>
            <c:spPr>
              <a:noFill/>
              <a:ln w="9525">
                <a:solidFill>
                  <a:srgbClr val="0070C0"/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Hoja1!$E$28:$E$31</c:f>
                <c:numCache>
                  <c:formatCode>General</c:formatCode>
                  <c:ptCount val="4"/>
                  <c:pt idx="0">
                    <c:v>0.01</c:v>
                  </c:pt>
                  <c:pt idx="1">
                    <c:v>0.01</c:v>
                  </c:pt>
                  <c:pt idx="2">
                    <c:v>0.02</c:v>
                  </c:pt>
                  <c:pt idx="3">
                    <c:v>0.02</c:v>
                  </c:pt>
                </c:numCache>
              </c:numRef>
            </c:plus>
            <c:minus>
              <c:numRef>
                <c:f>Hoja1!$E$28:$E$31</c:f>
                <c:numCache>
                  <c:formatCode>General</c:formatCode>
                  <c:ptCount val="4"/>
                  <c:pt idx="0">
                    <c:v>0.01</c:v>
                  </c:pt>
                  <c:pt idx="1">
                    <c:v>0.01</c:v>
                  </c:pt>
                  <c:pt idx="2">
                    <c:v>0.02</c:v>
                  </c:pt>
                  <c:pt idx="3">
                    <c:v>0.02</c:v>
                  </c:pt>
                </c:numCache>
              </c:numRef>
            </c:minus>
            <c:spPr>
              <a:noFill/>
              <a:ln w="9525">
                <a:solidFill>
                  <a:srgbClr val="0070C0"/>
                </a:solidFill>
                <a:round/>
              </a:ln>
              <a:effectLst/>
            </c:spPr>
          </c:errBars>
          <c:xVal>
            <c:numRef>
              <c:f>Hoja1!$A$28:$A$31</c:f>
              <c:numCache>
                <c:formatCode>General</c:formatCode>
                <c:ptCount val="4"/>
                <c:pt idx="0">
                  <c:v>2.5</c:v>
                </c:pt>
                <c:pt idx="1">
                  <c:v>5</c:v>
                </c:pt>
                <c:pt idx="2">
                  <c:v>10</c:v>
                </c:pt>
                <c:pt idx="3">
                  <c:v>15</c:v>
                </c:pt>
              </c:numCache>
            </c:numRef>
          </c:xVal>
          <c:yVal>
            <c:numRef>
              <c:f>Hoja1!$D$28:$D$31</c:f>
              <c:numCache>
                <c:formatCode>General</c:formatCode>
                <c:ptCount val="4"/>
                <c:pt idx="0">
                  <c:v>0.13</c:v>
                </c:pt>
                <c:pt idx="1">
                  <c:v>0.14000000000000001</c:v>
                </c:pt>
                <c:pt idx="2">
                  <c:v>0.18</c:v>
                </c:pt>
                <c:pt idx="3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5EBB-CE49-8881-3A27DD208D81}"/>
            </c:ext>
          </c:extLst>
        </c:ser>
        <c:ser>
          <c:idx val="1"/>
          <c:order val="1"/>
          <c:tx>
            <c:strRef>
              <c:f>Hoja1!$A$33</c:f>
              <c:strCache>
                <c:ptCount val="1"/>
                <c:pt idx="0">
                  <c:v>Salgado L'/L=15</c:v>
                </c:pt>
              </c:strCache>
            </c:strRef>
          </c:tx>
          <c:spPr>
            <a:ln w="9525" cap="rnd">
              <a:solidFill>
                <a:srgbClr val="FF00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0000"/>
              </a:solidFill>
              <a:ln w="9525">
                <a:solidFill>
                  <a:srgbClr val="FF0000"/>
                </a:solidFill>
                <a:round/>
              </a:ln>
              <a:effectLst/>
            </c:spPr>
          </c:marker>
          <c:errBars>
            <c:errDir val="x"/>
            <c:errBarType val="both"/>
            <c:errValType val="cust"/>
            <c:noEndCap val="0"/>
            <c:plus>
              <c:numRef>
                <c:f>Hoja1!$B$34:$B$37</c:f>
                <c:numCache>
                  <c:formatCode>General</c:formatCode>
                  <c:ptCount val="4"/>
                  <c:pt idx="0">
                    <c:v>0.09</c:v>
                  </c:pt>
                  <c:pt idx="1">
                    <c:v>0.5</c:v>
                  </c:pt>
                  <c:pt idx="2">
                    <c:v>1</c:v>
                  </c:pt>
                  <c:pt idx="3">
                    <c:v>2</c:v>
                  </c:pt>
                </c:numCache>
              </c:numRef>
            </c:plus>
            <c:minus>
              <c:numRef>
                <c:f>Hoja1!$C$34:$C$37</c:f>
                <c:numCache>
                  <c:formatCode>General</c:formatCode>
                  <c:ptCount val="4"/>
                  <c:pt idx="0">
                    <c:v>0.08</c:v>
                  </c:pt>
                  <c:pt idx="1">
                    <c:v>0.4</c:v>
                  </c:pt>
                  <c:pt idx="2">
                    <c:v>1</c:v>
                  </c:pt>
                  <c:pt idx="3">
                    <c:v>2</c:v>
                  </c:pt>
                </c:numCache>
              </c:numRef>
            </c:minus>
            <c:spPr>
              <a:noFill/>
              <a:ln w="9525">
                <a:solidFill>
                  <a:srgbClr val="FF0000"/>
                </a:solidFill>
                <a:round/>
              </a:ln>
              <a:effectLst/>
            </c:spPr>
          </c:errBars>
          <c:errBars>
            <c:errDir val="y"/>
            <c:errBarType val="both"/>
            <c:errValType val="cust"/>
            <c:noEndCap val="0"/>
            <c:plus>
              <c:numRef>
                <c:f>Hoja1!$E$34:$E$37</c:f>
                <c:numCache>
                  <c:formatCode>General</c:formatCode>
                  <c:ptCount val="4"/>
                  <c:pt idx="0">
                    <c:v>0.02</c:v>
                  </c:pt>
                  <c:pt idx="1">
                    <c:v>0.02</c:v>
                  </c:pt>
                  <c:pt idx="2">
                    <c:v>0.03</c:v>
                  </c:pt>
                  <c:pt idx="3">
                    <c:v>0.03</c:v>
                  </c:pt>
                </c:numCache>
              </c:numRef>
            </c:plus>
            <c:minus>
              <c:numRef>
                <c:f>Hoja1!$E$34:$E$37</c:f>
                <c:numCache>
                  <c:formatCode>General</c:formatCode>
                  <c:ptCount val="4"/>
                  <c:pt idx="0">
                    <c:v>0.02</c:v>
                  </c:pt>
                  <c:pt idx="1">
                    <c:v>0.02</c:v>
                  </c:pt>
                  <c:pt idx="2">
                    <c:v>0.03</c:v>
                  </c:pt>
                  <c:pt idx="3">
                    <c:v>0.03</c:v>
                  </c:pt>
                </c:numCache>
              </c:numRef>
            </c:minus>
            <c:spPr>
              <a:noFill/>
              <a:ln w="9525">
                <a:solidFill>
                  <a:srgbClr val="FF0000"/>
                </a:solidFill>
                <a:round/>
              </a:ln>
              <a:effectLst/>
            </c:spPr>
          </c:errBars>
          <c:xVal>
            <c:numRef>
              <c:f>Hoja1!$A$34:$A$37</c:f>
              <c:numCache>
                <c:formatCode>General</c:formatCode>
                <c:ptCount val="4"/>
                <c:pt idx="0">
                  <c:v>1.7</c:v>
                </c:pt>
                <c:pt idx="1">
                  <c:v>5</c:v>
                </c:pt>
                <c:pt idx="2">
                  <c:v>10</c:v>
                </c:pt>
                <c:pt idx="3">
                  <c:v>12</c:v>
                </c:pt>
              </c:numCache>
            </c:numRef>
          </c:xVal>
          <c:yVal>
            <c:numRef>
              <c:f>Hoja1!$D$34:$D$37</c:f>
              <c:numCache>
                <c:formatCode>General</c:formatCode>
                <c:ptCount val="4"/>
                <c:pt idx="0">
                  <c:v>0.19</c:v>
                </c:pt>
                <c:pt idx="1">
                  <c:v>0.14000000000000001</c:v>
                </c:pt>
                <c:pt idx="2">
                  <c:v>0.16</c:v>
                </c:pt>
                <c:pt idx="3">
                  <c:v>0.2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5EBB-CE49-8881-3A27DD208D81}"/>
            </c:ext>
          </c:extLst>
        </c:ser>
        <c:ser>
          <c:idx val="2"/>
          <c:order val="2"/>
          <c:tx>
            <c:strRef>
              <c:f>Hoja1!$A$1</c:f>
              <c:strCache>
                <c:ptCount val="1"/>
                <c:pt idx="0">
                  <c:v>Borghesi et. al.</c:v>
                </c:pt>
              </c:strCache>
            </c:strRef>
          </c:tx>
          <c:spPr>
            <a:ln w="952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  <a:round/>
              </a:ln>
              <a:effectLst/>
            </c:spPr>
          </c:marker>
          <c:xVal>
            <c:numRef>
              <c:f>Hoja1!$A$3</c:f>
              <c:numCache>
                <c:formatCode>General</c:formatCode>
                <c:ptCount val="1"/>
                <c:pt idx="0">
                  <c:v>15</c:v>
                </c:pt>
              </c:numCache>
            </c:numRef>
          </c:xVal>
          <c:yVal>
            <c:numRef>
              <c:f>Hoja1!$B$3</c:f>
              <c:numCache>
                <c:formatCode>General</c:formatCode>
                <c:ptCount val="1"/>
                <c:pt idx="0">
                  <c:v>0.3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5EBB-CE49-8881-3A27DD208D81}"/>
            </c:ext>
          </c:extLst>
        </c:ser>
        <c:ser>
          <c:idx val="3"/>
          <c:order val="3"/>
          <c:tx>
            <c:strRef>
              <c:f>Hoja1!$A$5</c:f>
              <c:strCache>
                <c:ptCount val="1"/>
                <c:pt idx="0">
                  <c:v>Cowan et. al.</c:v>
                </c:pt>
              </c:strCache>
            </c:strRef>
          </c:tx>
          <c:spPr>
            <a:ln w="952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4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4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4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4"/>
                </a:solidFill>
                <a:round/>
              </a:ln>
              <a:effectLst/>
            </c:spPr>
          </c:marker>
          <c:xVal>
            <c:numRef>
              <c:f>Hoja1!$A$6:$A$8</c:f>
              <c:numCache>
                <c:formatCode>General</c:formatCode>
                <c:ptCount val="3"/>
                <c:pt idx="0">
                  <c:v>7</c:v>
                </c:pt>
                <c:pt idx="1">
                  <c:v>9</c:v>
                </c:pt>
                <c:pt idx="2">
                  <c:v>10</c:v>
                </c:pt>
              </c:numCache>
            </c:numRef>
          </c:xVal>
          <c:yVal>
            <c:numRef>
              <c:f>Hoja1!$B$6:$B$8</c:f>
              <c:numCache>
                <c:formatCode>General</c:formatCode>
                <c:ptCount val="3"/>
                <c:pt idx="0">
                  <c:v>1.4999999999999999E-2</c:v>
                </c:pt>
                <c:pt idx="1">
                  <c:v>8.0000000000000002E-3</c:v>
                </c:pt>
                <c:pt idx="2">
                  <c:v>4.0000000000000001E-3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3-5EBB-CE49-8881-3A27DD208D81}"/>
            </c:ext>
          </c:extLst>
        </c:ser>
        <c:ser>
          <c:idx val="4"/>
          <c:order val="4"/>
          <c:tx>
            <c:strRef>
              <c:f>Hoja1!$A$10</c:f>
              <c:strCache>
                <c:ptCount val="1"/>
                <c:pt idx="0">
                  <c:v>Nurnberg et. al. (PHELIX)</c:v>
                </c:pt>
              </c:strCache>
            </c:strRef>
          </c:tx>
          <c:spPr>
            <a:ln w="952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  <a:round/>
              </a:ln>
              <a:effectLst/>
            </c:spPr>
          </c:marker>
          <c:xVal>
            <c:numRef>
              <c:f>Hoja1!$A$11</c:f>
              <c:numCache>
                <c:formatCode>General</c:formatCode>
                <c:ptCount val="1"/>
                <c:pt idx="0">
                  <c:v>1.2</c:v>
                </c:pt>
              </c:numCache>
            </c:numRef>
          </c:xVal>
          <c:yVal>
            <c:numRef>
              <c:f>Hoja1!$B$11</c:f>
              <c:numCache>
                <c:formatCode>General</c:formatCode>
                <c:ptCount val="1"/>
                <c:pt idx="0">
                  <c:v>6.3E-2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4-5EBB-CE49-8881-3A27DD208D81}"/>
            </c:ext>
          </c:extLst>
        </c:ser>
        <c:ser>
          <c:idx val="5"/>
          <c:order val="5"/>
          <c:tx>
            <c:strRef>
              <c:f>Hoja1!$A$13</c:f>
              <c:strCache>
                <c:ptCount val="1"/>
                <c:pt idx="0">
                  <c:v>Nurnberg et. al. (TRIDENDT)</c:v>
                </c:pt>
              </c:strCache>
            </c:strRef>
          </c:tx>
          <c:spPr>
            <a:ln w="9525" cap="rnd">
              <a:solidFill>
                <a:schemeClr val="accent6"/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/>
                </a:solidFill>
                <a:round/>
              </a:ln>
              <a:effectLst/>
            </c:spPr>
          </c:marker>
          <c:xVal>
            <c:numRef>
              <c:f>Hoja1!$A$14:$A$16</c:f>
              <c:numCache>
                <c:formatCode>General</c:formatCode>
                <c:ptCount val="3"/>
                <c:pt idx="0">
                  <c:v>6.4</c:v>
                </c:pt>
                <c:pt idx="1">
                  <c:v>9.9</c:v>
                </c:pt>
                <c:pt idx="2">
                  <c:v>13.5</c:v>
                </c:pt>
              </c:numCache>
            </c:numRef>
          </c:xVal>
          <c:yVal>
            <c:numRef>
              <c:f>Hoja1!$B$14:$B$16</c:f>
              <c:numCache>
                <c:formatCode>General</c:formatCode>
                <c:ptCount val="3"/>
                <c:pt idx="0">
                  <c:v>0.13600000000000001</c:v>
                </c:pt>
                <c:pt idx="1">
                  <c:v>5.3999999999999999E-2</c:v>
                </c:pt>
                <c:pt idx="2">
                  <c:v>2.8000000000000001E-2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5-5EBB-CE49-8881-3A27DD208D81}"/>
            </c:ext>
          </c:extLst>
        </c:ser>
        <c:ser>
          <c:idx val="6"/>
          <c:order val="6"/>
          <c:tx>
            <c:strRef>
              <c:f>Hoja1!$A$18</c:f>
              <c:strCache>
                <c:ptCount val="1"/>
                <c:pt idx="0">
                  <c:v>Nurberg et. al. (100TW-LULI)</c:v>
                </c:pt>
              </c:strCache>
            </c:strRef>
          </c:tx>
          <c:spPr>
            <a:ln w="9525" cap="rnd">
              <a:solidFill>
                <a:srgbClr val="00B0F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00B0F0"/>
              </a:solidFill>
              <a:ln w="9525">
                <a:solidFill>
                  <a:srgbClr val="00B0F0"/>
                </a:solidFill>
                <a:round/>
              </a:ln>
              <a:effectLst/>
            </c:spPr>
          </c:marker>
          <c:xVal>
            <c:numRef>
              <c:f>Hoja1!$A$19:$A$21</c:f>
              <c:numCache>
                <c:formatCode>General</c:formatCode>
                <c:ptCount val="3"/>
                <c:pt idx="0">
                  <c:v>4.7</c:v>
                </c:pt>
                <c:pt idx="1">
                  <c:v>9.8000000000000007</c:v>
                </c:pt>
                <c:pt idx="2">
                  <c:v>13.3</c:v>
                </c:pt>
              </c:numCache>
            </c:numRef>
          </c:xVal>
          <c:yVal>
            <c:numRef>
              <c:f>Hoja1!$B$19:$B$21</c:f>
              <c:numCache>
                <c:formatCode>General</c:formatCode>
                <c:ptCount val="3"/>
                <c:pt idx="0">
                  <c:v>0.245</c:v>
                </c:pt>
                <c:pt idx="1">
                  <c:v>0.12</c:v>
                </c:pt>
                <c:pt idx="2">
                  <c:v>2.1999999999999999E-2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6-5EBB-CE49-8881-3A27DD208D81}"/>
            </c:ext>
          </c:extLst>
        </c:ser>
        <c:ser>
          <c:idx val="7"/>
          <c:order val="7"/>
          <c:tx>
            <c:strRef>
              <c:f>Hoja1!$A$23</c:f>
              <c:strCache>
                <c:ptCount val="1"/>
                <c:pt idx="0">
                  <c:v>Nurnberg et. al. (VULCAN)</c:v>
                </c:pt>
              </c:strCache>
            </c:strRef>
          </c:tx>
          <c:spPr>
            <a:ln w="9525" cap="rnd">
              <a:solidFill>
                <a:schemeClr val="accent2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2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2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2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2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Hoja1!$A$24:$A$25</c:f>
              <c:numCache>
                <c:formatCode>General</c:formatCode>
                <c:ptCount val="2"/>
                <c:pt idx="0">
                  <c:v>6.2</c:v>
                </c:pt>
                <c:pt idx="1">
                  <c:v>17.399999999999999</c:v>
                </c:pt>
              </c:numCache>
            </c:numRef>
          </c:xVal>
          <c:yVal>
            <c:numRef>
              <c:f>Hoja1!$B$24:$B$25</c:f>
              <c:numCache>
                <c:formatCode>General</c:formatCode>
                <c:ptCount val="2"/>
                <c:pt idx="0">
                  <c:v>1.5980000000000001</c:v>
                </c:pt>
                <c:pt idx="1">
                  <c:v>0.85799999999999998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7-5EBB-CE49-8881-3A27DD208D81}"/>
            </c:ext>
          </c:extLst>
        </c:ser>
        <c:ser>
          <c:idx val="9"/>
          <c:order val="9"/>
          <c:tx>
            <c:strRef>
              <c:f>Hoja1!$A$39</c:f>
              <c:strCache>
                <c:ptCount val="1"/>
                <c:pt idx="0">
                  <c:v>Roth et. al. (RAL)</c:v>
                </c:pt>
              </c:strCache>
            </c:strRef>
          </c:tx>
          <c:spPr>
            <a:ln w="9525" cap="rnd">
              <a:solidFill>
                <a:schemeClr val="tx1">
                  <a:lumMod val="95000"/>
                  <a:lumOff val="5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tx1"/>
              </a:solidFill>
              <a:ln w="9525">
                <a:solidFill>
                  <a:schemeClr val="tx1"/>
                </a:solidFill>
                <a:round/>
              </a:ln>
              <a:effectLst/>
            </c:spPr>
          </c:marker>
          <c:xVal>
            <c:numRef>
              <c:f>Hoja1!$A$40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Hoja1!$B$40</c:f>
              <c:numCache>
                <c:formatCode>General</c:formatCode>
                <c:ptCount val="1"/>
                <c:pt idx="0">
                  <c:v>0.314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8-5EBB-CE49-8881-3A27DD208D81}"/>
            </c:ext>
          </c:extLst>
        </c:ser>
        <c:ser>
          <c:idx val="10"/>
          <c:order val="10"/>
          <c:tx>
            <c:strRef>
              <c:f>Hoja1!$A$42</c:f>
              <c:strCache>
                <c:ptCount val="1"/>
                <c:pt idx="0">
                  <c:v>Roth et. al (LULI+Trident)</c:v>
                </c:pt>
              </c:strCache>
            </c:strRef>
          </c:tx>
          <c:spPr>
            <a:ln w="9525" cap="rnd">
              <a:solidFill>
                <a:schemeClr val="accent5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5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5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5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5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Hoja1!$A$43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Hoja1!$B$43</c:f>
              <c:numCache>
                <c:formatCode>General</c:formatCode>
                <c:ptCount val="1"/>
                <c:pt idx="0">
                  <c:v>3.1E-2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9-5EBB-CE49-8881-3A27DD208D81}"/>
            </c:ext>
          </c:extLst>
        </c:ser>
        <c:ser>
          <c:idx val="11"/>
          <c:order val="11"/>
          <c:tx>
            <c:strRef>
              <c:f>Hoja1!$A$45</c:f>
              <c:strCache>
                <c:ptCount val="1"/>
                <c:pt idx="0">
                  <c:v>Roth et. al. (LULI heavy ions)</c:v>
                </c:pt>
              </c:strCache>
            </c:strRef>
          </c:tx>
          <c:spPr>
            <a:ln w="9525" cap="rnd">
              <a:solidFill>
                <a:schemeClr val="accent6">
                  <a:lumMod val="6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6">
                      <a:lumMod val="6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6">
                      <a:lumMod val="6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6">
                      <a:lumMod val="6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6">
                    <a:lumMod val="60000"/>
                  </a:schemeClr>
                </a:solidFill>
                <a:round/>
              </a:ln>
              <a:effectLst/>
            </c:spPr>
          </c:marker>
          <c:xVal>
            <c:numRef>
              <c:f>Hoja1!$A$46</c:f>
              <c:numCache>
                <c:formatCode>General</c:formatCode>
                <c:ptCount val="1"/>
                <c:pt idx="0">
                  <c:v>0</c:v>
                </c:pt>
              </c:numCache>
            </c:numRef>
          </c:xVal>
          <c:yVal>
            <c:numRef>
              <c:f>Hoja1!$B$46</c:f>
              <c:numCache>
                <c:formatCode>General</c:formatCode>
                <c:ptCount val="1"/>
                <c:pt idx="0">
                  <c:v>0.72299999999999998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A-5EBB-CE49-8881-3A27DD208D81}"/>
            </c:ext>
          </c:extLst>
        </c:ser>
        <c:ser>
          <c:idx val="12"/>
          <c:order val="12"/>
          <c:tx>
            <c:strRef>
              <c:f>Hoja1!$A$48</c:f>
              <c:strCache>
                <c:ptCount val="1"/>
                <c:pt idx="0">
                  <c:v>Ter-Avestiyan et. al. </c:v>
                </c:pt>
              </c:strCache>
            </c:strRef>
          </c:tx>
          <c:spPr>
            <a:ln w="9525" cap="rnd">
              <a:solidFill>
                <a:schemeClr val="accent1">
                  <a:lumMod val="80000"/>
                  <a:lumOff val="20000"/>
                </a:schemeClr>
              </a:solidFill>
              <a:round/>
            </a:ln>
            <a:effectLst/>
          </c:spPr>
          <c:marker>
            <c:symbol val="circle"/>
            <c:size val="5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atMod val="103000"/>
                      <a:lumMod val="102000"/>
                      <a:tint val="94000"/>
                    </a:schemeClr>
                  </a:gs>
                  <a:gs pos="50000">
                    <a:schemeClr val="accent1">
                      <a:lumMod val="80000"/>
                      <a:lumOff val="20000"/>
                      <a:satMod val="110000"/>
                      <a:lumMod val="100000"/>
                      <a:shade val="100000"/>
                    </a:schemeClr>
                  </a:gs>
                  <a:gs pos="100000">
                    <a:schemeClr val="accent1">
                      <a:lumMod val="80000"/>
                      <a:lumOff val="20000"/>
                      <a:lumMod val="99000"/>
                      <a:satMod val="120000"/>
                      <a:shade val="78000"/>
                    </a:schemeClr>
                  </a:gs>
                </a:gsLst>
                <a:lin ang="5400000" scaled="0"/>
              </a:gradFill>
              <a:ln w="9525">
                <a:solidFill>
                  <a:schemeClr val="accent1">
                    <a:lumMod val="80000"/>
                    <a:lumOff val="20000"/>
                  </a:schemeClr>
                </a:solidFill>
                <a:round/>
              </a:ln>
              <a:effectLst/>
            </c:spPr>
          </c:marker>
          <c:xVal>
            <c:numRef>
              <c:f>Hoja1!$A$49:$A$50</c:f>
              <c:numCache>
                <c:formatCode>General</c:formatCode>
                <c:ptCount val="2"/>
                <c:pt idx="0">
                  <c:v>3.1</c:v>
                </c:pt>
                <c:pt idx="1">
                  <c:v>6.5</c:v>
                </c:pt>
              </c:numCache>
            </c:numRef>
          </c:xVal>
          <c:yVal>
            <c:numRef>
              <c:f>Hoja1!$B$49:$B$50</c:f>
              <c:numCache>
                <c:formatCode>General</c:formatCode>
                <c:ptCount val="2"/>
                <c:pt idx="0">
                  <c:v>0.85799999999999998</c:v>
                </c:pt>
                <c:pt idx="1">
                  <c:v>0.20399999999999999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B-5EBB-CE49-8881-3A27DD208D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89675640"/>
        <c:axId val="489675968"/>
        <c:extLst>
          <c:ext xmlns:c15="http://schemas.microsoft.com/office/drawing/2012/chart" uri="{02D57815-91ED-43cb-92C2-25804820EDAC}">
            <c15:filteredScatterSeries>
              <c15:ser>
                <c:idx val="8"/>
                <c:order val="8"/>
                <c:tx>
                  <c:strRef>
                    <c:extLst>
                      <c:ext uri="{02D57815-91ED-43cb-92C2-25804820EDAC}">
                        <c15:formulaRef>
                          <c15:sqref>Hoja1!$A$23</c15:sqref>
                        </c15:formulaRef>
                      </c:ext>
                    </c:extLst>
                    <c:strCache>
                      <c:ptCount val="1"/>
                      <c:pt idx="0">
                        <c:v>Nurnberg et. al. (VULCAN)</c:v>
                      </c:pt>
                    </c:strCache>
                  </c:strRef>
                </c:tx>
                <c:spPr>
                  <a:ln w="9525" cap="rnd">
                    <a:solidFill>
                      <a:schemeClr val="accent3">
                        <a:lumMod val="60000"/>
                      </a:schemeClr>
                    </a:solidFill>
                    <a:round/>
                  </a:ln>
                  <a:effectLst/>
                </c:spPr>
                <c:marker>
                  <c:symbol val="circle"/>
                  <c:size val="5"/>
                  <c:spPr>
                    <a:gradFill rotWithShape="1">
                      <a:gsLst>
                        <a:gs pos="0">
                          <a:schemeClr val="accent3">
                            <a:lumMod val="60000"/>
                            <a:satMod val="103000"/>
                            <a:lumMod val="102000"/>
                            <a:tint val="94000"/>
                          </a:schemeClr>
                        </a:gs>
                        <a:gs pos="50000">
                          <a:schemeClr val="accent3">
                            <a:lumMod val="60000"/>
                            <a:satMod val="110000"/>
                            <a:lumMod val="100000"/>
                            <a:shade val="100000"/>
                          </a:schemeClr>
                        </a:gs>
                        <a:gs pos="100000">
                          <a:schemeClr val="accent3">
                            <a:lumMod val="60000"/>
                            <a:lumMod val="99000"/>
                            <a:satMod val="120000"/>
                            <a:shade val="78000"/>
                          </a:schemeClr>
                        </a:gs>
                      </a:gsLst>
                      <a:lin ang="5400000" scaled="0"/>
                    </a:gradFill>
                    <a:ln w="9525">
                      <a:solidFill>
                        <a:schemeClr val="accent3">
                          <a:lumMod val="60000"/>
                        </a:schemeClr>
                      </a:solidFill>
                      <a:round/>
                    </a:ln>
                    <a:effectLst/>
                  </c:spPr>
                </c:marker>
                <c:xVal>
                  <c:numRef>
                    <c:extLst>
                      <c:ext uri="{02D57815-91ED-43cb-92C2-25804820EDAC}">
                        <c15:formulaRef>
                          <c15:sqref>Hoja1!$A$24:$A$25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6.2</c:v>
                      </c:pt>
                      <c:pt idx="1">
                        <c:v>17.399999999999999</c:v>
                      </c:pt>
                    </c:numCache>
                  </c:numRef>
                </c:xVal>
                <c:yVal>
                  <c:numRef>
                    <c:extLst>
                      <c:ext uri="{02D57815-91ED-43cb-92C2-25804820EDAC}">
                        <c15:formulaRef>
                          <c15:sqref>Hoja1!$B$24:$B$25</c15:sqref>
                        </c15:formulaRef>
                      </c:ext>
                    </c:extLst>
                    <c:numCache>
                      <c:formatCode>General</c:formatCode>
                      <c:ptCount val="2"/>
                      <c:pt idx="0">
                        <c:v>1.5980000000000001</c:v>
                      </c:pt>
                      <c:pt idx="1">
                        <c:v>0.85799999999999998</c:v>
                      </c:pt>
                    </c:numCache>
                  </c:numRef>
                </c:yVal>
                <c:smooth val="0"/>
                <c:extLst>
                  <c:ext xmlns:c16="http://schemas.microsoft.com/office/drawing/2014/chart" uri="{C3380CC4-5D6E-409C-BE32-E72D297353CC}">
                    <c16:uniqueId val="{0000000C-5EBB-CE49-8881-3A27DD208D81}"/>
                  </c:ext>
                </c:extLst>
              </c15:ser>
            </c15:filteredScatterSeries>
          </c:ext>
        </c:extLst>
      </c:scatterChart>
      <c:valAx>
        <c:axId val="489675640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bg1">
                  <a:lumMod val="7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Energy (MeV)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 w="9525" cap="flat" cmpd="sng" algn="ctr">
            <a:solidFill>
              <a:schemeClr val="bg1">
                <a:lumMod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ES"/>
          </a:p>
        </c:txPr>
        <c:crossAx val="489675968"/>
        <c:crossesAt val="1.0000000000000002E-3"/>
        <c:crossBetween val="midCat"/>
      </c:valAx>
      <c:valAx>
        <c:axId val="489675968"/>
        <c:scaling>
          <c:logBase val="10"/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1">
                  <a:lumMod val="6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200" b="1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GB" dirty="0"/>
                  <a:t>Normalized transversal emittance (mm mrad)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200" b="1" i="0" u="none" strike="noStrike" kern="1200" baseline="0">
                  <a:solidFill>
                    <a:schemeClr val="tx2"/>
                  </a:solidFill>
                  <a:latin typeface="+mn-lt"/>
                  <a:ea typeface="+mn-ea"/>
                  <a:cs typeface="+mn-cs"/>
                </a:defRPr>
              </a:pPr>
              <a:endParaRPr lang="en-ES"/>
            </a:p>
          </c:txPr>
        </c:title>
        <c:numFmt formatCode="General" sourceLinked="1"/>
        <c:majorTickMark val="in"/>
        <c:minorTickMark val="in"/>
        <c:tickLblPos val="nextTo"/>
        <c:spPr>
          <a:noFill/>
          <a:ln>
            <a:solidFill>
              <a:schemeClr val="bg1">
                <a:lumMod val="65000"/>
              </a:schemeClr>
            </a:solidFill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en-ES"/>
          </a:p>
        </c:txPr>
        <c:crossAx val="489675640"/>
        <c:crossesAt val="1.0000000000000002E-3"/>
        <c:crossBetween val="midCat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68785687310189592"/>
          <c:y val="4.0217824890556281E-2"/>
          <c:w val="0.28913986089374966"/>
          <c:h val="0.79240726985753995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200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en-E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200"/>
      </a:pPr>
      <a:endParaRPr lang="en-E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2">
  <cs:axisTitle>
    <cs:lnRef idx="0"/>
    <cs:fillRef idx="0"/>
    <cs:effectRef idx="0"/>
    <cs:fontRef idx="minor">
      <a:schemeClr val="tx2"/>
    </cs:fontRef>
    <cs:defRPr sz="900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2"/>
    </cs:fontRef>
    <cs:defRPr sz="900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2"/>
    <cs:fontRef idx="minor">
      <a:schemeClr val="tx2"/>
    </cs:fontRef>
    <cs:spPr>
      <a:ln w="9525">
        <a:solidFill>
          <a:schemeClr val="phClr"/>
        </a:solidFill>
        <a:round/>
      </a:ln>
    </cs:spPr>
  </cs:dataPointMarker>
  <cs:dataPointMarkerLayout symbol="circle" size="5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900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900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1600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9525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2"/>
    </cs:fontRef>
    <cs:defRPr sz="900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spPr>
      <a:ln>
        <a:solidFill>
          <a:schemeClr val="tx2">
            <a:lumMod val="40000"/>
            <a:lumOff val="60000"/>
          </a:schemeClr>
        </a:solidFill>
      </a:ln>
    </cs:spPr>
    <cs:defRPr sz="900" kern="1200"/>
  </cs:valueAxis>
  <cs:wall>
    <cs:lnRef idx="0"/>
    <cs:fillRef idx="0"/>
    <cs:effectRef idx="0"/>
    <cs:fontRef idx="minor">
      <a:schemeClr val="tx2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/>
              </a:defRPr>
            </a:lvl1pPr>
          </a:lstStyle>
          <a:p>
            <a:fld id="{5477250A-BAC5-4245-8B36-7BC840479360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/>
              </a:defRPr>
            </a:lvl1pPr>
          </a:lstStyle>
          <a:p>
            <a:fld id="{6F5E4160-6B3B-F64B-8393-21118CD0CFA4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04891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Arial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A</a:t>
            </a:r>
            <a:r>
              <a:rPr lang="en-ES" dirty="0"/>
              <a:t>dd some boundary to isolate the different beamlines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E4160-6B3B-F64B-8393-21118CD0CFA4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21884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Possible crop of the image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E4160-6B3B-F64B-8393-21118CD0CFA4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16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In case add more.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E4160-6B3B-F64B-8393-21118CD0CFA4}" type="slidenum">
              <a:rPr lang="en-US" smtClean="0"/>
              <a:pPr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659145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ES" dirty="0"/>
              <a:t>FTMC Helped in some nozzle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F5E4160-6B3B-F64B-8393-21118CD0CFA4}" type="slidenum">
              <a:rPr lang="en-US" smtClean="0"/>
              <a:pPr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8981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5E4160-6B3B-F64B-8393-21118CD0CFA4}" type="slidenum">
              <a:rPr lang="en-US" smtClean="0"/>
              <a:pPr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34451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subtitle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51994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17771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8089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ody" preserve="1">
  <p:cSld name="Bod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47"/>
          <p:cNvSpPr txBox="1">
            <a:spLocks noGrp="1"/>
          </p:cNvSpPr>
          <p:nvPr>
            <p:ph type="title"/>
          </p:nvPr>
        </p:nvSpPr>
        <p:spPr>
          <a:xfrm>
            <a:off x="992912" y="78378"/>
            <a:ext cx="7171508" cy="4738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500"/>
              <a:buFont typeface="Calibri"/>
              <a:buNone/>
              <a:defRPr sz="187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59345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  <a:lvl2pPr>
              <a:defRPr>
                <a:latin typeface="Arial"/>
              </a:defRPr>
            </a:lvl2pPr>
            <a:lvl3pPr>
              <a:defRPr>
                <a:latin typeface="Arial"/>
              </a:defRPr>
            </a:lvl3pPr>
            <a:lvl4pPr>
              <a:defRPr>
                <a:latin typeface="Arial"/>
              </a:defRPr>
            </a:lvl4pPr>
            <a:lvl5pPr>
              <a:defRPr>
                <a:latin typeface="Arial"/>
              </a:defRPr>
            </a:lvl5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79559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  <a:latin typeface="Arial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4948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>
                <a:latin typeface="Arial"/>
              </a:defRPr>
            </a:lvl1pPr>
            <a:lvl2pPr>
              <a:defRPr sz="2400">
                <a:latin typeface="Arial"/>
              </a:defRPr>
            </a:lvl2pPr>
            <a:lvl3pPr>
              <a:defRPr sz="2000">
                <a:latin typeface="Arial"/>
              </a:defRPr>
            </a:lvl3pPr>
            <a:lvl4pPr>
              <a:defRPr sz="1800">
                <a:latin typeface="Arial"/>
              </a:defRPr>
            </a:lvl4pPr>
            <a:lvl5pPr>
              <a:defRPr sz="1800">
                <a:latin typeface="Arial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32684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>
                <a:latin typeface="Arial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>
                <a:latin typeface="Arial"/>
              </a:defRPr>
            </a:lvl1pPr>
            <a:lvl2pPr>
              <a:defRPr sz="2000">
                <a:latin typeface="Arial"/>
              </a:defRPr>
            </a:lvl2pPr>
            <a:lvl3pPr>
              <a:defRPr sz="1800">
                <a:latin typeface="Arial"/>
              </a:defRPr>
            </a:lvl3pPr>
            <a:lvl4pPr>
              <a:defRPr sz="1600">
                <a:latin typeface="Arial"/>
              </a:defRPr>
            </a:lvl4pPr>
            <a:lvl5pPr>
              <a:defRPr sz="1600">
                <a:latin typeface="Arial"/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2160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33783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08412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>
                <a:latin typeface="Arial"/>
              </a:defRPr>
            </a:lvl1pPr>
            <a:lvl2pPr>
              <a:defRPr sz="2800">
                <a:latin typeface="Arial"/>
              </a:defRPr>
            </a:lvl2pPr>
            <a:lvl3pPr>
              <a:defRPr sz="2400">
                <a:latin typeface="Arial"/>
              </a:defRPr>
            </a:lvl3pPr>
            <a:lvl4pPr>
              <a:defRPr sz="2000">
                <a:latin typeface="Arial"/>
              </a:defRPr>
            </a:lvl4pPr>
            <a:lvl5pPr>
              <a:defRPr sz="2000">
                <a:latin typeface="Arial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  <a:p>
            <a:pPr lvl="1"/>
            <a:r>
              <a:rPr lang="es-ES_tradnl" dirty="0" err="1"/>
              <a:t>Second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2"/>
            <a:r>
              <a:rPr lang="es-ES_tradnl" dirty="0" err="1"/>
              <a:t>Third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3"/>
            <a:r>
              <a:rPr lang="es-ES_tradnl" dirty="0" err="1"/>
              <a:t>Fourth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s-ES_tradnl" dirty="0"/>
          </a:p>
          <a:p>
            <a:pPr lvl="4"/>
            <a:r>
              <a:rPr lang="es-ES_tradnl" dirty="0" err="1"/>
              <a:t>Fifth</a:t>
            </a:r>
            <a:r>
              <a:rPr lang="es-ES_tradnl" dirty="0"/>
              <a:t> </a:t>
            </a:r>
            <a:r>
              <a:rPr lang="es-ES_tradnl" dirty="0" err="1"/>
              <a:t>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272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>
                <a:latin typeface="Arial"/>
              </a:defRPr>
            </a:lvl1pPr>
          </a:lstStyle>
          <a:p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title</a:t>
            </a:r>
            <a:r>
              <a:rPr lang="es-ES_tradnl" dirty="0"/>
              <a:t> </a:t>
            </a:r>
            <a:r>
              <a:rPr lang="es-ES_tradnl" dirty="0" err="1"/>
              <a:t>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latin typeface="Arial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>
                <a:latin typeface="Arial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dirty="0" err="1"/>
              <a:t>Click</a:t>
            </a:r>
            <a:r>
              <a:rPr lang="es-ES_tradnl" dirty="0"/>
              <a:t> </a:t>
            </a:r>
            <a:r>
              <a:rPr lang="es-ES_tradnl" dirty="0" err="1"/>
              <a:t>to</a:t>
            </a:r>
            <a:r>
              <a:rPr lang="es-ES_tradnl" dirty="0"/>
              <a:t> </a:t>
            </a:r>
            <a:r>
              <a:rPr lang="es-ES_tradnl" dirty="0" err="1"/>
              <a:t>edit</a:t>
            </a:r>
            <a:r>
              <a:rPr lang="es-ES_tradnl" dirty="0"/>
              <a:t> Master </a:t>
            </a:r>
            <a:r>
              <a:rPr lang="es-ES_tradnl" dirty="0" err="1"/>
              <a:t>text</a:t>
            </a:r>
            <a:r>
              <a:rPr lang="es-ES_tradnl" dirty="0"/>
              <a:t> </a:t>
            </a:r>
            <a:r>
              <a:rPr lang="es-ES_tradnl" dirty="0" err="1"/>
              <a:t>styles</a:t>
            </a:r>
            <a:endParaRPr lang="es-ES_tradnl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AC103F8B-A50F-BD43-B22E-2E61940E7557}" type="datetimeFigureOut">
              <a:rPr lang="en-US" smtClean="0"/>
              <a:pPr/>
              <a:t>9/19/23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Arial"/>
              </a:defRPr>
            </a:lvl1pPr>
          </a:lstStyle>
          <a:p>
            <a:fld id="{7E66762A-2B45-1F4A-A0D5-203E0B96FAB9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78470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4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6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-3052" y="6449260"/>
            <a:ext cx="9155141" cy="40874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65000"/>
                </a:schemeClr>
              </a:gs>
              <a:gs pos="52000">
                <a:srgbClr val="FFFFFF"/>
              </a:gs>
            </a:gsLst>
            <a:lin ang="0" scaled="1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Arial"/>
            </a:endParaRPr>
          </a:p>
        </p:txBody>
      </p:sp>
      <p:pic>
        <p:nvPicPr>
          <p:cNvPr id="8" name="Imagen 3" descr="LOGO JUNTA.jpg"/>
          <p:cNvPicPr>
            <a:picLocks noChangeAspect="1"/>
          </p:cNvPicPr>
          <p:nvPr userDrawn="1"/>
        </p:nvPicPr>
        <p:blipFill>
          <a:blip r:embed="rId1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19583" y="6491881"/>
            <a:ext cx="530239" cy="317129"/>
          </a:xfrm>
          <a:prstGeom prst="rect">
            <a:avLst/>
          </a:prstGeom>
        </p:spPr>
      </p:pic>
      <p:pic>
        <p:nvPicPr>
          <p:cNvPr id="9" name="Imagen 4" descr="Logo_Usal_Hor_2012.jpg"/>
          <p:cNvPicPr>
            <a:picLocks noChangeAspect="1"/>
          </p:cNvPicPr>
          <p:nvPr userDrawn="1"/>
        </p:nvPicPr>
        <p:blipFill>
          <a:blip r:embed="rId1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37022" y="6516151"/>
            <a:ext cx="813151" cy="317129"/>
          </a:xfrm>
          <a:prstGeom prst="rect">
            <a:avLst/>
          </a:prstGeom>
        </p:spPr>
      </p:pic>
      <p:pic>
        <p:nvPicPr>
          <p:cNvPr id="10" name="Imagen 5">
            <a:extLst>
              <a:ext uri="{FF2B5EF4-FFF2-40B4-BE49-F238E27FC236}">
                <a16:creationId xmlns:a16="http://schemas.microsoft.com/office/drawing/2014/main" id="{795BCE53-C0E7-C140-B823-FACC9E84B772}"/>
              </a:ext>
            </a:extLst>
          </p:cNvPr>
          <p:cNvPicPr>
            <a:picLocks noChangeAspect="1"/>
          </p:cNvPicPr>
          <p:nvPr userDrawn="1"/>
        </p:nvPicPr>
        <p:blipFill>
          <a:blip r:embed="rId1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448788" y="6502643"/>
            <a:ext cx="983595" cy="317129"/>
          </a:xfrm>
          <a:prstGeom prst="rect">
            <a:avLst/>
          </a:prstGeom>
        </p:spPr>
      </p:pic>
      <p:pic>
        <p:nvPicPr>
          <p:cNvPr id="11" name="Imagen 8">
            <a:extLst>
              <a:ext uri="{FF2B5EF4-FFF2-40B4-BE49-F238E27FC236}">
                <a16:creationId xmlns:a16="http://schemas.microsoft.com/office/drawing/2014/main" id="{115E75A7-A785-CF45-BAF4-C05854B6D048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62498" y="0"/>
            <a:ext cx="1281502" cy="400321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E8A21F2-1487-29AD-B2E2-DE0EF1293C80}"/>
              </a:ext>
            </a:extLst>
          </p:cNvPr>
          <p:cNvSpPr txBox="1"/>
          <p:nvPr userDrawn="1"/>
        </p:nvSpPr>
        <p:spPr>
          <a:xfrm>
            <a:off x="7315200" y="6491881"/>
            <a:ext cx="13138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b="1" i="1" dirty="0"/>
              <a:t>ggatti@clpu.es</a:t>
            </a:r>
          </a:p>
        </p:txBody>
      </p:sp>
      <p:pic>
        <p:nvPicPr>
          <p:cNvPr id="3" name="Imagen 6">
            <a:extLst>
              <a:ext uri="{FF2B5EF4-FFF2-40B4-BE49-F238E27FC236}">
                <a16:creationId xmlns:a16="http://schemas.microsoft.com/office/drawing/2014/main" id="{E2412EA9-5E7B-1F32-A83B-2FD5858F0AB6}"/>
              </a:ext>
            </a:extLst>
          </p:cNvPr>
          <p:cNvPicPr>
            <a:picLocks noChangeAspect="1"/>
          </p:cNvPicPr>
          <p:nvPr userDrawn="1"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7675" y="6511670"/>
            <a:ext cx="229359" cy="29911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BFDAF49-4B9A-0D66-DD78-921584730EC7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0804" y="6461235"/>
            <a:ext cx="880784" cy="37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3038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6.png"/><Relationship Id="rId3" Type="http://schemas.openxmlformats.org/officeDocument/2006/relationships/image" Target="../media/image30.png"/><Relationship Id="rId7" Type="http://schemas.openxmlformats.org/officeDocument/2006/relationships/image" Target="../media/image250.png"/><Relationship Id="rId12" Type="http://schemas.openxmlformats.org/officeDocument/2006/relationships/image" Target="../media/image35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11" Type="http://schemas.openxmlformats.org/officeDocument/2006/relationships/image" Target="../media/image34.png"/><Relationship Id="rId10" Type="http://schemas.openxmlformats.org/officeDocument/2006/relationships/image" Target="../media/image33.png"/><Relationship Id="rId4" Type="http://schemas.openxmlformats.org/officeDocument/2006/relationships/image" Target="../media/image31.png"/><Relationship Id="rId9" Type="http://schemas.microsoft.com/office/2007/relationships/hdphoto" Target="../media/hdphoto1.wdp"/><Relationship Id="rId14" Type="http://schemas.openxmlformats.org/officeDocument/2006/relationships/image" Target="../media/image37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image" Target="../media/image39.jpeg"/><Relationship Id="rId7" Type="http://schemas.openxmlformats.org/officeDocument/2006/relationships/image" Target="../media/image32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0.png"/><Relationship Id="rId5" Type="http://schemas.microsoft.com/office/2007/relationships/hdphoto" Target="../media/hdphoto2.wdp"/><Relationship Id="rId10" Type="http://schemas.openxmlformats.org/officeDocument/2006/relationships/image" Target="../media/image42.jpeg"/><Relationship Id="rId4" Type="http://schemas.openxmlformats.org/officeDocument/2006/relationships/image" Target="../media/image40.png"/><Relationship Id="rId9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emf"/><Relationship Id="rId7" Type="http://schemas.openxmlformats.org/officeDocument/2006/relationships/image" Target="../media/image4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emf"/><Relationship Id="rId9" Type="http://schemas.openxmlformats.org/officeDocument/2006/relationships/image" Target="../media/image4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em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emf"/><Relationship Id="rId5" Type="http://schemas.openxmlformats.org/officeDocument/2006/relationships/chart" Target="../charts/chart1.xml"/><Relationship Id="rId4" Type="http://schemas.openxmlformats.org/officeDocument/2006/relationships/image" Target="../media/image55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7.PNG"/><Relationship Id="rId7" Type="http://schemas.openxmlformats.org/officeDocument/2006/relationships/image" Target="../media/image6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eg"/><Relationship Id="rId11" Type="http://schemas.openxmlformats.org/officeDocument/2006/relationships/image" Target="../media/image65.png"/><Relationship Id="rId5" Type="http://schemas.openxmlformats.org/officeDocument/2006/relationships/image" Target="../media/image59.jpeg"/><Relationship Id="rId10" Type="http://schemas.openxmlformats.org/officeDocument/2006/relationships/image" Target="../media/image64.jpeg"/><Relationship Id="rId4" Type="http://schemas.openxmlformats.org/officeDocument/2006/relationships/image" Target="../media/image58.jpeg"/><Relationship Id="rId9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10" Type="http://schemas.openxmlformats.org/officeDocument/2006/relationships/image" Target="../media/image74.png"/><Relationship Id="rId4" Type="http://schemas.openxmlformats.org/officeDocument/2006/relationships/image" Target="../media/image68.jpeg"/><Relationship Id="rId9" Type="http://schemas.openxmlformats.org/officeDocument/2006/relationships/image" Target="../media/image7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jpeg"/><Relationship Id="rId4" Type="http://schemas.openxmlformats.org/officeDocument/2006/relationships/image" Target="../media/image77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7" Type="http://schemas.openxmlformats.org/officeDocument/2006/relationships/image" Target="../media/image85.jpeg"/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4.emf"/><Relationship Id="rId5" Type="http://schemas.openxmlformats.org/officeDocument/2006/relationships/image" Target="../media/image83.emf"/><Relationship Id="rId4" Type="http://schemas.openxmlformats.org/officeDocument/2006/relationships/image" Target="../media/image82.em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emf"/><Relationship Id="rId4" Type="http://schemas.openxmlformats.org/officeDocument/2006/relationships/image" Target="../media/image15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sv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emf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B4FDEE0-AC17-1598-B61F-90AC6BDF60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504202"/>
            <a:ext cx="9144000" cy="595642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E1A4D5-16BA-AE5D-A991-1C969703C4D0}"/>
              </a:ext>
            </a:extLst>
          </p:cNvPr>
          <p:cNvSpPr txBox="1"/>
          <p:nvPr/>
        </p:nvSpPr>
        <p:spPr>
          <a:xfrm>
            <a:off x="5834440" y="3813215"/>
            <a:ext cx="2872709" cy="2542363"/>
          </a:xfrm>
          <a:prstGeom prst="rect">
            <a:avLst/>
          </a:prstGeom>
          <a:solidFill>
            <a:srgbClr val="BFBFBF">
              <a:alpha val="40000"/>
            </a:srgbClr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i="1" dirty="0" err="1"/>
              <a:t>Infrastructure</a:t>
            </a:r>
            <a:endParaRPr lang="es-ES" b="1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i="1" dirty="0"/>
              <a:t>International Framework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i="1" dirty="0"/>
              <a:t>User Access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i="1" dirty="0" err="1"/>
              <a:t>Building</a:t>
            </a:r>
            <a:r>
              <a:rPr lang="es-ES" b="1" i="1" dirty="0"/>
              <a:t> </a:t>
            </a:r>
            <a:r>
              <a:rPr lang="es-ES" b="1" i="1" dirty="0" err="1"/>
              <a:t>Upgrade</a:t>
            </a:r>
            <a:endParaRPr lang="es-ES" b="1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i="1" dirty="0" err="1"/>
              <a:t>Activities</a:t>
            </a:r>
            <a:endParaRPr lang="es-ES" b="1" i="1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s-ES" b="1" i="1" dirty="0" err="1"/>
              <a:t>Strong</a:t>
            </a:r>
            <a:r>
              <a:rPr lang="es-ES" b="1" i="1" dirty="0"/>
              <a:t> </a:t>
            </a:r>
            <a:r>
              <a:rPr lang="es-ES" b="1" i="1" dirty="0" err="1"/>
              <a:t>Points</a:t>
            </a:r>
            <a:endParaRPr lang="es-ES" b="1" i="1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9FF52CF2-81A7-197B-72B2-A15DA5F7549D}"/>
              </a:ext>
            </a:extLst>
          </p:cNvPr>
          <p:cNvSpPr txBox="1"/>
          <p:nvPr/>
        </p:nvSpPr>
        <p:spPr>
          <a:xfrm>
            <a:off x="1942114" y="1154563"/>
            <a:ext cx="5734070" cy="584775"/>
          </a:xfrm>
          <a:prstGeom prst="rect">
            <a:avLst/>
          </a:prstGeom>
          <a:solidFill>
            <a:schemeClr val="bg1">
              <a:lumMod val="65000"/>
              <a:alpha val="26000"/>
            </a:schemeClr>
          </a:solidFill>
        </p:spPr>
        <p:txBody>
          <a:bodyPr wrap="none" rtlCol="0">
            <a:spAutoFit/>
          </a:bodyPr>
          <a:lstStyle/>
          <a:p>
            <a:r>
              <a:rPr lang="en-ES" sz="3200" b="1" i="1" dirty="0"/>
              <a:t>EUPRAXIA</a:t>
            </a:r>
            <a:r>
              <a:rPr lang="en-ES" sz="3200" i="1" dirty="0">
                <a:solidFill>
                  <a:schemeClr val="bg1">
                    <a:lumMod val="65000"/>
                  </a:schemeClr>
                </a:solidFill>
              </a:rPr>
              <a:t> </a:t>
            </a:r>
            <a:r>
              <a:rPr lang="en-ES" sz="3200" i="1" dirty="0">
                <a:solidFill>
                  <a:schemeClr val="bg1"/>
                </a:solidFill>
              </a:rPr>
              <a:t>2nd SITE: Option CLPU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76C8599-D2F5-D035-762D-6EDC40CEE907}"/>
              </a:ext>
            </a:extLst>
          </p:cNvPr>
          <p:cNvSpPr txBox="1"/>
          <p:nvPr/>
        </p:nvSpPr>
        <p:spPr>
          <a:xfrm>
            <a:off x="0" y="1890612"/>
            <a:ext cx="9144000" cy="369332"/>
          </a:xfrm>
          <a:prstGeom prst="rect">
            <a:avLst/>
          </a:prstGeom>
          <a:solidFill>
            <a:schemeClr val="bg1">
              <a:lumMod val="65000"/>
              <a:alpha val="31691"/>
            </a:schemeClr>
          </a:solidFill>
        </p:spPr>
        <p:txBody>
          <a:bodyPr wrap="square" rtlCol="0">
            <a:spAutoFit/>
          </a:bodyPr>
          <a:lstStyle/>
          <a:p>
            <a:r>
              <a:rPr lang="en-ES" b="1" i="1" dirty="0"/>
              <a:t>G. Gatti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4B9891E4-0BCC-A255-79D1-AF56315D55FE}"/>
              </a:ext>
            </a:extLst>
          </p:cNvPr>
          <p:cNvSpPr txBox="1"/>
          <p:nvPr/>
        </p:nvSpPr>
        <p:spPr>
          <a:xfrm>
            <a:off x="0" y="2351617"/>
            <a:ext cx="3173519" cy="369332"/>
          </a:xfrm>
          <a:prstGeom prst="rect">
            <a:avLst/>
          </a:prstGeom>
          <a:solidFill>
            <a:schemeClr val="bg1">
              <a:lumMod val="65000"/>
              <a:alpha val="54082"/>
            </a:schemeClr>
          </a:solidFill>
        </p:spPr>
        <p:txBody>
          <a:bodyPr wrap="square" rtlCol="0">
            <a:spAutoFit/>
          </a:bodyPr>
          <a:lstStyle/>
          <a:p>
            <a:r>
              <a:rPr lang="en-ES" b="1" i="1" dirty="0"/>
              <a:t>Scientific Division Head</a:t>
            </a:r>
          </a:p>
        </p:txBody>
      </p:sp>
    </p:spTree>
    <p:extLst>
      <p:ext uri="{BB962C8B-B14F-4D97-AF65-F5344CB8AC3E}">
        <p14:creationId xmlns:p14="http://schemas.microsoft.com/office/powerpoint/2010/main" val="354845576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3956FD0D-5B55-0B2A-4832-8E809AC2B33D}"/>
              </a:ext>
            </a:extLst>
          </p:cNvPr>
          <p:cNvSpPr txBox="1"/>
          <p:nvPr/>
        </p:nvSpPr>
        <p:spPr>
          <a:xfrm>
            <a:off x="2989676" y="51067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High-Rep. Operations</a:t>
            </a:r>
          </a:p>
        </p:txBody>
      </p:sp>
      <p:pic>
        <p:nvPicPr>
          <p:cNvPr id="7" name="Imagen 8">
            <a:extLst>
              <a:ext uri="{FF2B5EF4-FFF2-40B4-BE49-F238E27FC236}">
                <a16:creationId xmlns:a16="http://schemas.microsoft.com/office/drawing/2014/main" id="{A43D5990-BCB4-81CE-ABBE-511F885616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44653" y="501064"/>
            <a:ext cx="2128603" cy="806810"/>
          </a:xfrm>
          <a:prstGeom prst="rect">
            <a:avLst/>
          </a:prstGeom>
        </p:spPr>
      </p:pic>
      <p:pic>
        <p:nvPicPr>
          <p:cNvPr id="8" name="Marcador de contenido 7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E220AB8D-533F-B62D-288A-117CA03B03C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708" r="-2588" b="-6327"/>
          <a:stretch/>
        </p:blipFill>
        <p:spPr>
          <a:xfrm>
            <a:off x="160759" y="1816136"/>
            <a:ext cx="4181756" cy="3103464"/>
          </a:xfrm>
          <a:prstGeom prst="snip2SameRect">
            <a:avLst>
              <a:gd name="adj1" fmla="val 14175"/>
              <a:gd name="adj2" fmla="val 0"/>
            </a:avLst>
          </a:prstGeom>
        </p:spPr>
      </p:pic>
      <p:pic>
        <p:nvPicPr>
          <p:cNvPr id="9" name="Imagen 9" descr="Diagrama&#10;&#10;Descripción generada automáticamente">
            <a:extLst>
              <a:ext uri="{FF2B5EF4-FFF2-40B4-BE49-F238E27FC236}">
                <a16:creationId xmlns:a16="http://schemas.microsoft.com/office/drawing/2014/main" id="{6080280B-129B-3F8D-85D3-565756D84B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580" y="5035954"/>
            <a:ext cx="2066793" cy="1171182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CuadroTexto 18">
                <a:extLst>
                  <a:ext uri="{FF2B5EF4-FFF2-40B4-BE49-F238E27FC236}">
                    <a16:creationId xmlns:a16="http://schemas.microsoft.com/office/drawing/2014/main" id="{D2679D80-A1F2-7DBB-D7A2-AB6877B6F7FD}"/>
                  </a:ext>
                </a:extLst>
              </p:cNvPr>
              <p:cNvSpPr txBox="1"/>
              <p:nvPr/>
            </p:nvSpPr>
            <p:spPr>
              <a:xfrm>
                <a:off x="5661354" y="970612"/>
                <a:ext cx="3203575" cy="206210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B435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            </a:t>
                </a:r>
                <a:r>
                  <a:rPr lang="en-US" sz="2800" dirty="0">
                    <a:solidFill>
                      <a:srgbClr val="7F170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-3 laser</a:t>
                </a:r>
              </a:p>
              <a:p>
                <a:pPr algn="ctr"/>
                <a:endParaRPr lang="en-US" sz="1000" dirty="0">
                  <a:solidFill>
                    <a:srgbClr val="B435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s-ES" dirty="0"/>
                  <a:t> = 800 </a:t>
                </a:r>
                <a:r>
                  <a:rPr lang="es-ES" dirty="0" err="1"/>
                  <a:t>nm</a:t>
                </a:r>
                <a:endParaRPr lang="es-E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s-ES" dirty="0"/>
                  <a:t> = 28 – 160 </a:t>
                </a:r>
                <a:r>
                  <a:rPr lang="es-ES" dirty="0" err="1"/>
                  <a:t>fs</a:t>
                </a:r>
                <a:endParaRPr lang="es-E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= 9 – 28 J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= 1 x </a:t>
                </a:r>
                <a:r>
                  <a:rPr lang="es-ES" dirty="0"/>
                  <a:t>10</a:t>
                </a:r>
                <a:r>
                  <a:rPr lang="es-ES" baseline="30000" dirty="0"/>
                  <a:t>19</a:t>
                </a:r>
                <a:r>
                  <a:rPr lang="fr-FR" baseline="30000" dirty="0"/>
                  <a:t> </a:t>
                </a:r>
                <a:r>
                  <a:rPr lang="en-US" dirty="0"/>
                  <a:t>– 2 x </a:t>
                </a:r>
                <a:r>
                  <a:rPr lang="es-ES" dirty="0"/>
                  <a:t>10</a:t>
                </a:r>
                <a:r>
                  <a:rPr lang="es-ES" baseline="30000" dirty="0"/>
                  <a:t>20 </a:t>
                </a:r>
                <a:r>
                  <a:rPr lang="es-ES" dirty="0"/>
                  <a:t>W/cm</a:t>
                </a:r>
                <a:r>
                  <a:rPr lang="es-ES" baseline="30000" dirty="0"/>
                  <a:t>2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/>
                  <a:t>= 1 Hz</a:t>
                </a:r>
              </a:p>
            </p:txBody>
          </p:sp>
        </mc:Choice>
        <mc:Fallback xmlns="">
          <p:sp>
            <p:nvSpPr>
              <p:cNvPr id="11" name="CuadroTexto 18">
                <a:extLst>
                  <a:ext uri="{FF2B5EF4-FFF2-40B4-BE49-F238E27FC236}">
                    <a16:creationId xmlns:a16="http://schemas.microsoft.com/office/drawing/2014/main" id="{D2679D80-A1F2-7DBB-D7A2-AB6877B6F7F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61354" y="970612"/>
                <a:ext cx="3203575" cy="2062103"/>
              </a:xfrm>
              <a:prstGeom prst="rect">
                <a:avLst/>
              </a:prstGeom>
              <a:blipFill>
                <a:blip r:embed="rId7"/>
                <a:stretch>
                  <a:fillRect t="-2424" b="-3636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2" name="Picture 10" descr="Logotipo | CLPU">
            <a:extLst>
              <a:ext uri="{FF2B5EF4-FFF2-40B4-BE49-F238E27FC236}">
                <a16:creationId xmlns:a16="http://schemas.microsoft.com/office/drawing/2014/main" id="{6101DE90-D8BC-3682-B4B5-D5A1F5CCC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186" b="73653" l="1914" r="94976">
                        <a14:foregroundMark x1="12679" y1="50299" x2="12679" y2="50299"/>
                        <a14:foregroundMark x1="21770" y1="29940" x2="21770" y2="29940"/>
                        <a14:foregroundMark x1="16986" y1="56287" x2="24880" y2="16766"/>
                        <a14:foregroundMark x1="24880" y1="16766" x2="24880" y2="15569"/>
                        <a14:foregroundMark x1="6699" y1="28743" x2="6699" y2="28743"/>
                        <a14:foregroundMark x1="2392" y1="11976" x2="4306" y2="19760"/>
                        <a14:foregroundMark x1="32536" y1="74251" x2="32536" y2="74251"/>
                        <a14:foregroundMark x1="53349" y1="18563" x2="53349" y2="18563"/>
                        <a14:foregroundMark x1="87321" y1="28743" x2="87321" y2="28743"/>
                        <a14:foregroundMark x1="94976" y1="65868" x2="94976" y2="65868"/>
                        <a14:foregroundMark x1="83014" y1="33533" x2="83014" y2="33533"/>
                        <a14:foregroundMark x1="77990" y1="61677" x2="77990" y2="61677"/>
                        <a14:foregroundMark x1="75598" y1="73653" x2="78947" y2="61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606"/>
          <a:stretch/>
        </p:blipFill>
        <p:spPr bwMode="auto">
          <a:xfrm>
            <a:off x="5660483" y="983770"/>
            <a:ext cx="1573815" cy="5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72C12C3B-9CB4-A8D7-EE0F-FF7B8EE6B387}"/>
              </a:ext>
            </a:extLst>
          </p:cNvPr>
          <p:cNvSpPr txBox="1"/>
          <p:nvPr/>
        </p:nvSpPr>
        <p:spPr>
          <a:xfrm>
            <a:off x="6601215" y="619853"/>
            <a:ext cx="137358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Successful in</a:t>
            </a:r>
          </a:p>
        </p:txBody>
      </p:sp>
      <p:pic>
        <p:nvPicPr>
          <p:cNvPr id="14" name="Imagen 19" descr="Gráfico, Histograma&#10;&#10;Descripción generada automáticamente">
            <a:extLst>
              <a:ext uri="{FF2B5EF4-FFF2-40B4-BE49-F238E27FC236}">
                <a16:creationId xmlns:a16="http://schemas.microsoft.com/office/drawing/2014/main" id="{BAAAE84C-CDAE-DB6D-3A4B-DE3F03482A1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7364" y="3119765"/>
            <a:ext cx="1864415" cy="1864415"/>
          </a:xfrm>
          <a:prstGeom prst="rect">
            <a:avLst/>
          </a:prstGeom>
        </p:spPr>
      </p:pic>
      <p:pic>
        <p:nvPicPr>
          <p:cNvPr id="15" name="Imagen 17" descr="Gráfico, Gráfico de cajas y bigotes&#10;&#10;Descripción generada automáticamente">
            <a:extLst>
              <a:ext uri="{FF2B5EF4-FFF2-40B4-BE49-F238E27FC236}">
                <a16:creationId xmlns:a16="http://schemas.microsoft.com/office/drawing/2014/main" id="{2B93C920-FF2A-6206-68DC-AF1077D8CAF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0082" y="3146240"/>
            <a:ext cx="1864415" cy="1864415"/>
          </a:xfrm>
          <a:prstGeom prst="rect">
            <a:avLst/>
          </a:prstGeom>
        </p:spPr>
      </p:pic>
      <p:pic>
        <p:nvPicPr>
          <p:cNvPr id="16" name="Imagen 9" descr="Imagen que contiene Interfaz de usuario gráfica&#10;&#10;Descripción generada automáticamente">
            <a:extLst>
              <a:ext uri="{FF2B5EF4-FFF2-40B4-BE49-F238E27FC236}">
                <a16:creationId xmlns:a16="http://schemas.microsoft.com/office/drawing/2014/main" id="{071AB9A1-6BC1-DAE2-DA75-340BA1E8F519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009"/>
          <a:stretch/>
        </p:blipFill>
        <p:spPr>
          <a:xfrm>
            <a:off x="4618892" y="5071230"/>
            <a:ext cx="4525108" cy="653606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D7DA95A-28B8-9304-54F8-90ED37AD9E62}"/>
              </a:ext>
            </a:extLst>
          </p:cNvPr>
          <p:cNvSpPr txBox="1"/>
          <p:nvPr/>
        </p:nvSpPr>
        <p:spPr>
          <a:xfrm>
            <a:off x="4747364" y="5719366"/>
            <a:ext cx="457826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GB" dirty="0"/>
              <a:t>10 mm wide and 9 µm thick Al target</a:t>
            </a:r>
          </a:p>
          <a:p>
            <a:pPr algn="ctr"/>
            <a:r>
              <a:rPr lang="en-GB" dirty="0"/>
              <a:t>Enforced with Kapton tape on the edges </a:t>
            </a:r>
          </a:p>
        </p:txBody>
      </p:sp>
      <p:pic>
        <p:nvPicPr>
          <p:cNvPr id="19" name="Marcador de contenido 8" descr="Interfaz de usuario gráfica&#10;&#10;Descripción generada automáticamente">
            <a:extLst>
              <a:ext uri="{FF2B5EF4-FFF2-40B4-BE49-F238E27FC236}">
                <a16:creationId xmlns:a16="http://schemas.microsoft.com/office/drawing/2014/main" id="{F9AE5F0B-D3BE-FBE1-706F-E0BED6FF97CE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82141" y="4928549"/>
            <a:ext cx="2127022" cy="1509846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7BFB005-DD7B-FE6B-AFCF-DA6740E04E0C}"/>
              </a:ext>
            </a:extLst>
          </p:cNvPr>
          <p:cNvSpPr txBox="1"/>
          <p:nvPr/>
        </p:nvSpPr>
        <p:spPr>
          <a:xfrm>
            <a:off x="2591200" y="4622104"/>
            <a:ext cx="17201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Advanced shape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AD563FFA-4216-65DE-F112-514171B59681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225800" y="1225554"/>
            <a:ext cx="2127022" cy="59195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1D601BF7-D17F-C0D6-9115-1EA4C1B58C25}"/>
              </a:ext>
            </a:extLst>
          </p:cNvPr>
          <p:cNvSpPr/>
          <p:nvPr/>
        </p:nvSpPr>
        <p:spPr>
          <a:xfrm>
            <a:off x="2893513" y="1372076"/>
            <a:ext cx="244605" cy="65714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28114A9-953D-8AB3-4279-A958D93751A4}"/>
              </a:ext>
            </a:extLst>
          </p:cNvPr>
          <p:cNvSpPr txBox="1"/>
          <p:nvPr/>
        </p:nvSpPr>
        <p:spPr>
          <a:xfrm>
            <a:off x="751957" y="838094"/>
            <a:ext cx="1597425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ES" b="1" i="1" dirty="0"/>
              <a:t>Relevant For</a:t>
            </a:r>
          </a:p>
          <a:p>
            <a:pPr algn="ctr"/>
            <a:r>
              <a:rPr lang="en-ES" b="1" i="1" dirty="0"/>
              <a:t>WP10: Staging</a:t>
            </a:r>
          </a:p>
        </p:txBody>
      </p:sp>
    </p:spTree>
    <p:extLst>
      <p:ext uri="{BB962C8B-B14F-4D97-AF65-F5344CB8AC3E}">
        <p14:creationId xmlns:p14="http://schemas.microsoft.com/office/powerpoint/2010/main" val="28281487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49">
            <a:extLst>
              <a:ext uri="{FF2B5EF4-FFF2-40B4-BE49-F238E27FC236}">
                <a16:creationId xmlns:a16="http://schemas.microsoft.com/office/drawing/2014/main" id="{98844A77-679F-FB4D-49B3-EA15ADBC6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529878" y="412524"/>
            <a:ext cx="2643688" cy="291626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162A70B-36FA-0DB3-5718-B37C0E2C4BF3}"/>
              </a:ext>
            </a:extLst>
          </p:cNvPr>
          <p:cNvSpPr txBox="1"/>
          <p:nvPr/>
        </p:nvSpPr>
        <p:spPr>
          <a:xfrm>
            <a:off x="2989676" y="51067"/>
            <a:ext cx="31646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High-Rep. Operations</a:t>
            </a:r>
          </a:p>
        </p:txBody>
      </p:sp>
      <p:pic>
        <p:nvPicPr>
          <p:cNvPr id="5" name="Imagen 11" descr="Imagen que contiene interior, tabla, vino, pequeño&#10;&#10;Descripción generada automáticamente">
            <a:extLst>
              <a:ext uri="{FF2B5EF4-FFF2-40B4-BE49-F238E27FC236}">
                <a16:creationId xmlns:a16="http://schemas.microsoft.com/office/drawing/2014/main" id="{39E9FF65-F382-8D50-BE0A-18C1F441A79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-2686"/>
          <a:stretch/>
        </p:blipFill>
        <p:spPr>
          <a:xfrm>
            <a:off x="326176" y="1401784"/>
            <a:ext cx="1487397" cy="2415524"/>
          </a:xfrm>
          <a:prstGeom prst="rect">
            <a:avLst/>
          </a:prstGeom>
        </p:spPr>
      </p:pic>
      <p:pic>
        <p:nvPicPr>
          <p:cNvPr id="6" name="Imagen 28">
            <a:extLst>
              <a:ext uri="{FF2B5EF4-FFF2-40B4-BE49-F238E27FC236}">
                <a16:creationId xmlns:a16="http://schemas.microsoft.com/office/drawing/2014/main" id="{6AA6EA5C-5A01-1999-5361-0EB48831C1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1517603" y="1851701"/>
            <a:ext cx="2681406" cy="1249808"/>
          </a:xfrm>
          <a:prstGeom prst="rect">
            <a:avLst/>
          </a:prstGeom>
        </p:spPr>
      </p:pic>
      <p:sp>
        <p:nvSpPr>
          <p:cNvPr id="7" name="CuadroTexto 37">
            <a:extLst>
              <a:ext uri="{FF2B5EF4-FFF2-40B4-BE49-F238E27FC236}">
                <a16:creationId xmlns:a16="http://schemas.microsoft.com/office/drawing/2014/main" id="{F6380B91-C68B-5419-6DB7-5871A2B28094}"/>
              </a:ext>
            </a:extLst>
          </p:cNvPr>
          <p:cNvSpPr txBox="1"/>
          <p:nvPr/>
        </p:nvSpPr>
        <p:spPr>
          <a:xfrm>
            <a:off x="2224510" y="666254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dirty="0"/>
              <a:t>15⁰ </a:t>
            </a:r>
            <a:r>
              <a:rPr lang="es-ES" dirty="0" err="1"/>
              <a:t>shadow</a:t>
            </a: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uadroTexto 10">
                <a:extLst>
                  <a:ext uri="{FF2B5EF4-FFF2-40B4-BE49-F238E27FC236}">
                    <a16:creationId xmlns:a16="http://schemas.microsoft.com/office/drawing/2014/main" id="{5E56A7C6-186C-A37F-3D4E-7F00181852D2}"/>
                  </a:ext>
                </a:extLst>
              </p:cNvPr>
              <p:cNvSpPr txBox="1"/>
              <p:nvPr/>
            </p:nvSpPr>
            <p:spPr>
              <a:xfrm>
                <a:off x="75380" y="4129643"/>
                <a:ext cx="2864200" cy="2062103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dirty="0">
                    <a:solidFill>
                      <a:srgbClr val="B43500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	                </a:t>
                </a:r>
                <a:r>
                  <a:rPr lang="en-US" sz="2800" dirty="0">
                    <a:solidFill>
                      <a:srgbClr val="7F170E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-2 laser</a:t>
                </a:r>
              </a:p>
              <a:p>
                <a:pPr algn="ctr"/>
                <a:endParaRPr lang="en-US" sz="1000" dirty="0">
                  <a:solidFill>
                    <a:srgbClr val="B43500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s-ES" dirty="0"/>
                  <a:t> = 800 </a:t>
                </a:r>
                <a:r>
                  <a:rPr lang="es-ES" dirty="0" err="1"/>
                  <a:t>nm</a:t>
                </a:r>
                <a:endParaRPr lang="es-E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𝜏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s-ES" dirty="0"/>
                  <a:t> = 30 </a:t>
                </a:r>
                <a:r>
                  <a:rPr lang="es-ES" dirty="0" err="1"/>
                  <a:t>fs</a:t>
                </a:r>
                <a:endParaRPr lang="es-ES" dirty="0"/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𝐸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= 4 J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𝐼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</m:oMath>
                </a14:m>
                <a:r>
                  <a:rPr lang="en-US" dirty="0"/>
                  <a:t> = 4 x </a:t>
                </a:r>
                <a:r>
                  <a:rPr lang="es-ES" dirty="0"/>
                  <a:t>10</a:t>
                </a:r>
                <a:r>
                  <a:rPr lang="es-ES" baseline="30000" dirty="0"/>
                  <a:t>19</a:t>
                </a:r>
                <a:r>
                  <a:rPr lang="fr-FR" baseline="30000" dirty="0"/>
                  <a:t> </a:t>
                </a:r>
                <a:r>
                  <a:rPr lang="es-ES" dirty="0"/>
                  <a:t>W/cm</a:t>
                </a:r>
                <a:r>
                  <a:rPr lang="es-ES" baseline="30000" dirty="0"/>
                  <a:t>2</a:t>
                </a:r>
              </a:p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es-ES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s-ES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s-ES" dirty="0"/>
                  <a:t>= 1 Hz </a:t>
                </a:r>
              </a:p>
            </p:txBody>
          </p:sp>
        </mc:Choice>
        <mc:Fallback xmlns="">
          <p:sp>
            <p:nvSpPr>
              <p:cNvPr id="10" name="CuadroTexto 10">
                <a:extLst>
                  <a:ext uri="{FF2B5EF4-FFF2-40B4-BE49-F238E27FC236}">
                    <a16:creationId xmlns:a16="http://schemas.microsoft.com/office/drawing/2014/main" id="{5E56A7C6-186C-A37F-3D4E-7F00181852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380" y="4129643"/>
                <a:ext cx="2864200" cy="2062103"/>
              </a:xfrm>
              <a:prstGeom prst="rect">
                <a:avLst/>
              </a:prstGeom>
              <a:blipFill>
                <a:blip r:embed="rId6"/>
                <a:stretch>
                  <a:fillRect t="-2424" b="-3030"/>
                </a:stretch>
              </a:blipFill>
              <a:ln>
                <a:solidFill>
                  <a:schemeClr val="tx1"/>
                </a:solidFill>
              </a:ln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 descr="Logotipo | CLPU">
            <a:extLst>
              <a:ext uri="{FF2B5EF4-FFF2-40B4-BE49-F238E27FC236}">
                <a16:creationId xmlns:a16="http://schemas.microsoft.com/office/drawing/2014/main" id="{8A714A06-8168-9AC9-01BB-4A93674D2F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7186" b="73653" l="1914" r="94976">
                        <a14:foregroundMark x1="12679" y1="50299" x2="12679" y2="50299"/>
                        <a14:foregroundMark x1="21770" y1="29940" x2="21770" y2="29940"/>
                        <a14:foregroundMark x1="16986" y1="56287" x2="24880" y2="16766"/>
                        <a14:foregroundMark x1="24880" y1="16766" x2="24880" y2="15569"/>
                        <a14:foregroundMark x1="6699" y1="28743" x2="6699" y2="28743"/>
                        <a14:foregroundMark x1="2392" y1="11976" x2="4306" y2="19760"/>
                        <a14:foregroundMark x1="32536" y1="74251" x2="32536" y2="74251"/>
                        <a14:foregroundMark x1="53349" y1="18563" x2="53349" y2="18563"/>
                        <a14:foregroundMark x1="87321" y1="28743" x2="87321" y2="28743"/>
                        <a14:foregroundMark x1="94976" y1="65868" x2="94976" y2="65868"/>
                        <a14:foregroundMark x1="83014" y1="33533" x2="83014" y2="33533"/>
                        <a14:foregroundMark x1="77990" y1="61677" x2="77990" y2="61677"/>
                        <a14:foregroundMark x1="75598" y1="73653" x2="78947" y2="610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b="19606"/>
          <a:stretch/>
        </p:blipFill>
        <p:spPr bwMode="auto">
          <a:xfrm>
            <a:off x="76644" y="4129643"/>
            <a:ext cx="1573815" cy="505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uadroTexto 8">
            <a:extLst>
              <a:ext uri="{FF2B5EF4-FFF2-40B4-BE49-F238E27FC236}">
                <a16:creationId xmlns:a16="http://schemas.microsoft.com/office/drawing/2014/main" id="{63C715DE-4B97-109E-D402-946F15AF84D1}"/>
              </a:ext>
            </a:extLst>
          </p:cNvPr>
          <p:cNvSpPr txBox="1"/>
          <p:nvPr/>
        </p:nvSpPr>
        <p:spPr>
          <a:xfrm>
            <a:off x="3584168" y="3413098"/>
            <a:ext cx="2760575" cy="830997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sz="1600" dirty="0"/>
              <a:t>P. </a:t>
            </a:r>
            <a:r>
              <a:rPr lang="fr-FR" sz="1600" dirty="0" err="1"/>
              <a:t>Puyuelo</a:t>
            </a:r>
            <a:r>
              <a:rPr lang="fr-FR" sz="1600" dirty="0"/>
              <a:t>-Valdés </a:t>
            </a:r>
            <a:r>
              <a:rPr lang="fr-FR" sz="1600" i="1" dirty="0"/>
              <a:t>et al.</a:t>
            </a:r>
            <a:r>
              <a:rPr lang="fr-FR" sz="1600" dirty="0"/>
              <a:t>, </a:t>
            </a:r>
            <a:r>
              <a:rPr lang="fr-FR" sz="1600" b="0" i="1" u="none" strike="noStrike" baseline="0" dirty="0"/>
              <a:t>Plasma Phys.</a:t>
            </a:r>
            <a:r>
              <a:rPr lang="fr-FR" sz="1600" b="0" i="1" u="none" strike="noStrike" dirty="0"/>
              <a:t> </a:t>
            </a:r>
            <a:r>
              <a:rPr lang="fr-FR" sz="1600" b="0" i="1" u="none" strike="noStrike" baseline="0" dirty="0"/>
              <a:t>Control. Fusion </a:t>
            </a:r>
            <a:r>
              <a:rPr lang="fr-FR" sz="1600" b="1" i="0" u="none" strike="noStrike" baseline="0" dirty="0"/>
              <a:t>64, </a:t>
            </a:r>
            <a:r>
              <a:rPr lang="fr-FR" sz="1600" b="0" i="0" u="none" strike="noStrike" baseline="0" dirty="0"/>
              <a:t>054003 (2022)</a:t>
            </a:r>
            <a:endParaRPr lang="es-ES" sz="1600" dirty="0"/>
          </a:p>
        </p:txBody>
      </p:sp>
      <p:pic>
        <p:nvPicPr>
          <p:cNvPr id="13" name="Imagen 6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9B213A48-80FF-5954-1B3D-23A2044BD5CA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024526" y="4352330"/>
            <a:ext cx="3444399" cy="2070243"/>
          </a:xfrm>
          <a:prstGeom prst="rect">
            <a:avLst/>
          </a:prstGeom>
        </p:spPr>
      </p:pic>
      <p:sp>
        <p:nvSpPr>
          <p:cNvPr id="14" name="ZoneTexte 7">
            <a:extLst>
              <a:ext uri="{FF2B5EF4-FFF2-40B4-BE49-F238E27FC236}">
                <a16:creationId xmlns:a16="http://schemas.microsoft.com/office/drawing/2014/main" id="{32A11F3D-8C9E-8B3D-4C1B-48A001E17A2F}"/>
              </a:ext>
            </a:extLst>
          </p:cNvPr>
          <p:cNvSpPr txBox="1"/>
          <p:nvPr/>
        </p:nvSpPr>
        <p:spPr>
          <a:xfrm>
            <a:off x="6474898" y="821665"/>
            <a:ext cx="2417841" cy="193899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000" dirty="0"/>
              <a:t>T</a:t>
            </a:r>
            <a:r>
              <a:rPr lang="en-GB" sz="2000" baseline="-25000" dirty="0"/>
              <a:t>1</a:t>
            </a:r>
            <a:r>
              <a:rPr lang="en-GB" sz="2000" dirty="0"/>
              <a:t> = 0.65 MeV with </a:t>
            </a:r>
          </a:p>
          <a:p>
            <a:pPr algn="ctr"/>
            <a:r>
              <a:rPr lang="en-GB" sz="2000" b="1" dirty="0"/>
              <a:t>E</a:t>
            </a:r>
            <a:r>
              <a:rPr lang="en-GB" sz="2000" b="1" baseline="-25000" dirty="0"/>
              <a:t>max1</a:t>
            </a:r>
            <a:r>
              <a:rPr lang="en-GB" sz="2000" b="1" dirty="0"/>
              <a:t>=</a:t>
            </a:r>
            <a:r>
              <a:rPr lang="en-GB" sz="2000" dirty="0"/>
              <a:t> </a:t>
            </a:r>
            <a:r>
              <a:rPr lang="es-ES" sz="2000" b="1" dirty="0"/>
              <a:t>3.5 </a:t>
            </a:r>
            <a:r>
              <a:rPr lang="es-ES" sz="2000" b="1" dirty="0" err="1"/>
              <a:t>MeV</a:t>
            </a:r>
            <a:r>
              <a:rPr lang="es-ES" sz="2000" b="1" dirty="0"/>
              <a:t> </a:t>
            </a:r>
          </a:p>
          <a:p>
            <a:pPr algn="ctr"/>
            <a:r>
              <a:rPr lang="es-ES" sz="2000" dirty="0"/>
              <a:t>≈ </a:t>
            </a:r>
            <a:r>
              <a:rPr lang="en-GB" sz="2000" b="1" dirty="0"/>
              <a:t>1 </a:t>
            </a:r>
            <a:r>
              <a:rPr lang="es-ES" sz="2000" b="1" dirty="0"/>
              <a:t>µm </a:t>
            </a:r>
            <a:r>
              <a:rPr lang="es-ES" sz="2000" dirty="0" err="1"/>
              <a:t>thick</a:t>
            </a:r>
            <a:r>
              <a:rPr lang="es-ES" sz="2000" b="1" dirty="0"/>
              <a:t> </a:t>
            </a:r>
            <a:r>
              <a:rPr lang="en-GB" sz="2000" dirty="0"/>
              <a:t>target.</a:t>
            </a:r>
          </a:p>
          <a:p>
            <a:pPr algn="ctr"/>
            <a:r>
              <a:rPr lang="en-GB" sz="2000" dirty="0"/>
              <a:t>T</a:t>
            </a:r>
            <a:r>
              <a:rPr lang="en-GB" sz="2000" baseline="-25000" dirty="0"/>
              <a:t>2</a:t>
            </a:r>
            <a:r>
              <a:rPr lang="en-GB" sz="2000" dirty="0"/>
              <a:t> = 0.35 MeV </a:t>
            </a:r>
          </a:p>
          <a:p>
            <a:pPr algn="ctr"/>
            <a:r>
              <a:rPr lang="en-GB" sz="2000" b="1" dirty="0"/>
              <a:t>E</a:t>
            </a:r>
            <a:r>
              <a:rPr lang="en-GB" sz="2000" b="1" baseline="-25000" dirty="0"/>
              <a:t>max2</a:t>
            </a:r>
            <a:r>
              <a:rPr lang="en-GB" sz="2000" b="1" dirty="0"/>
              <a:t>=</a:t>
            </a:r>
            <a:r>
              <a:rPr lang="en-GB" sz="2000" dirty="0"/>
              <a:t> </a:t>
            </a:r>
            <a:r>
              <a:rPr lang="es-ES" sz="2000" b="1" dirty="0"/>
              <a:t>2.4 </a:t>
            </a:r>
            <a:r>
              <a:rPr lang="es-ES" sz="2000" b="1" dirty="0" err="1"/>
              <a:t>MeV</a:t>
            </a:r>
            <a:r>
              <a:rPr lang="es-ES" sz="2000" b="1" dirty="0"/>
              <a:t> </a:t>
            </a:r>
          </a:p>
          <a:p>
            <a:pPr algn="ctr"/>
            <a:r>
              <a:rPr lang="es-ES" sz="2000" dirty="0"/>
              <a:t>≈ </a:t>
            </a:r>
            <a:r>
              <a:rPr lang="en-GB" sz="2000" b="1" dirty="0"/>
              <a:t>5 </a:t>
            </a:r>
            <a:r>
              <a:rPr lang="es-ES" sz="2000" b="1" dirty="0"/>
              <a:t>µm </a:t>
            </a:r>
            <a:r>
              <a:rPr lang="es-ES" sz="2000" dirty="0" err="1"/>
              <a:t>thick</a:t>
            </a:r>
            <a:r>
              <a:rPr lang="en-GB" sz="2000" b="1" dirty="0"/>
              <a:t> </a:t>
            </a:r>
            <a:r>
              <a:rPr lang="en-GB" sz="2000" dirty="0"/>
              <a:t>target.</a:t>
            </a:r>
          </a:p>
        </p:txBody>
      </p:sp>
      <p:sp>
        <p:nvSpPr>
          <p:cNvPr id="15" name="CuadroTexto 4">
            <a:extLst>
              <a:ext uri="{FF2B5EF4-FFF2-40B4-BE49-F238E27FC236}">
                <a16:creationId xmlns:a16="http://schemas.microsoft.com/office/drawing/2014/main" id="{F5A283B2-2538-4CBF-F2E7-D6260DBFA883}"/>
              </a:ext>
            </a:extLst>
          </p:cNvPr>
          <p:cNvSpPr txBox="1"/>
          <p:nvPr/>
        </p:nvSpPr>
        <p:spPr>
          <a:xfrm>
            <a:off x="6549815" y="2969408"/>
            <a:ext cx="2268009" cy="91918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GB" dirty="0"/>
              <a:t>More than 1000 shots were performed in     1 Hz bursts </a:t>
            </a:r>
          </a:p>
        </p:txBody>
      </p:sp>
      <p:pic>
        <p:nvPicPr>
          <p:cNvPr id="16" name="Imagen 2">
            <a:extLst>
              <a:ext uri="{FF2B5EF4-FFF2-40B4-BE49-F238E27FC236}">
                <a16:creationId xmlns:a16="http://schemas.microsoft.com/office/drawing/2014/main" id="{505E3530-C5C5-11FA-9BEE-9AF735D86201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63111" y="4201204"/>
            <a:ext cx="2602977" cy="1735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9C462F-4C29-32CB-F791-283BF388D50B}"/>
              </a:ext>
            </a:extLst>
          </p:cNvPr>
          <p:cNvSpPr txBox="1"/>
          <p:nvPr/>
        </p:nvSpPr>
        <p:spPr>
          <a:xfrm>
            <a:off x="276913" y="622512"/>
            <a:ext cx="1597425" cy="646331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ES" b="1" i="1" dirty="0"/>
              <a:t>Relevant For</a:t>
            </a:r>
          </a:p>
          <a:p>
            <a:pPr algn="ctr"/>
            <a:r>
              <a:rPr lang="en-ES" b="1" i="1" dirty="0"/>
              <a:t>WP10: Staging</a:t>
            </a:r>
          </a:p>
        </p:txBody>
      </p:sp>
    </p:spTree>
    <p:extLst>
      <p:ext uri="{BB962C8B-B14F-4D97-AF65-F5344CB8AC3E}">
        <p14:creationId xmlns:p14="http://schemas.microsoft.com/office/powerpoint/2010/main" val="422891833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F675440-3E53-45A3-17A7-3D26FE7E68AB}"/>
              </a:ext>
            </a:extLst>
          </p:cNvPr>
          <p:cNvSpPr txBox="1"/>
          <p:nvPr/>
        </p:nvSpPr>
        <p:spPr>
          <a:xfrm>
            <a:off x="1842727" y="51067"/>
            <a:ext cx="54585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High-Repetition Operations: gas-target</a:t>
            </a:r>
          </a:p>
        </p:txBody>
      </p:sp>
      <p:pic>
        <p:nvPicPr>
          <p:cNvPr id="15" name="Imagen 8">
            <a:extLst>
              <a:ext uri="{FF2B5EF4-FFF2-40B4-BE49-F238E27FC236}">
                <a16:creationId xmlns:a16="http://schemas.microsoft.com/office/drawing/2014/main" id="{4CE00545-03EC-AFA0-27BF-40EABA7B07A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8527" t="4075" r="-82"/>
          <a:stretch/>
        </p:blipFill>
        <p:spPr bwMode="auto">
          <a:xfrm>
            <a:off x="655269" y="570337"/>
            <a:ext cx="3395628" cy="230368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Imagen 9">
            <a:extLst>
              <a:ext uri="{FF2B5EF4-FFF2-40B4-BE49-F238E27FC236}">
                <a16:creationId xmlns:a16="http://schemas.microsoft.com/office/drawing/2014/main" id="{D0BDDBF9-123A-D801-044A-C84C6A5EA2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95" t="53737" r="61506" b="28725"/>
          <a:stretch/>
        </p:blipFill>
        <p:spPr bwMode="auto">
          <a:xfrm>
            <a:off x="75164" y="1465146"/>
            <a:ext cx="479897" cy="421166"/>
          </a:xfrm>
          <a:prstGeom prst="rect">
            <a:avLst/>
          </a:prstGeom>
          <a:noFill/>
          <a:ln>
            <a:noFill/>
          </a:ln>
        </p:spPr>
      </p:pic>
      <p:sp>
        <p:nvSpPr>
          <p:cNvPr id="17" name="Rectángulo 2">
            <a:extLst>
              <a:ext uri="{FF2B5EF4-FFF2-40B4-BE49-F238E27FC236}">
                <a16:creationId xmlns:a16="http://schemas.microsoft.com/office/drawing/2014/main" id="{9D663FB7-FDA6-1222-7EA1-4DAF9BC79D32}"/>
              </a:ext>
            </a:extLst>
          </p:cNvPr>
          <p:cNvSpPr/>
          <p:nvPr/>
        </p:nvSpPr>
        <p:spPr>
          <a:xfrm>
            <a:off x="2039239" y="1913420"/>
            <a:ext cx="385889" cy="18302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CuadroTexto 4">
            <a:extLst>
              <a:ext uri="{FF2B5EF4-FFF2-40B4-BE49-F238E27FC236}">
                <a16:creationId xmlns:a16="http://schemas.microsoft.com/office/drawing/2014/main" id="{C420AE7E-C4B6-ABC5-5B02-E53E0FE4F3C8}"/>
              </a:ext>
            </a:extLst>
          </p:cNvPr>
          <p:cNvSpPr txBox="1"/>
          <p:nvPr/>
        </p:nvSpPr>
        <p:spPr>
          <a:xfrm>
            <a:off x="2442226" y="606991"/>
            <a:ext cx="7035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/>
              <a:t>1000 Bar</a:t>
            </a:r>
          </a:p>
        </p:txBody>
      </p:sp>
      <p:pic>
        <p:nvPicPr>
          <p:cNvPr id="19" name="Imagen 38">
            <a:extLst>
              <a:ext uri="{FF2B5EF4-FFF2-40B4-BE49-F238E27FC236}">
                <a16:creationId xmlns:a16="http://schemas.microsoft.com/office/drawing/2014/main" id="{6A1E9FEE-7AD8-DE3E-9670-A5F315598B6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70074" y="864779"/>
            <a:ext cx="1835924" cy="205712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20" name="Image 10">
            <a:extLst>
              <a:ext uri="{FF2B5EF4-FFF2-40B4-BE49-F238E27FC236}">
                <a16:creationId xmlns:a16="http://schemas.microsoft.com/office/drawing/2014/main" id="{2A96D58C-24A9-9AF2-28DE-03F08919868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021424" y="846157"/>
            <a:ext cx="1854071" cy="2109474"/>
          </a:xfrm>
          <a:prstGeom prst="rect">
            <a:avLst/>
          </a:prstGeom>
          <a:noFill/>
          <a:ln w="9525" cap="flat" cmpd="sng" algn="ctr">
            <a:solidFill>
              <a:sysClr val="windowText" lastClr="000000"/>
            </a:solidFill>
            <a:prstDash val="solid"/>
            <a:round/>
            <a:headEnd type="none" w="med" len="med"/>
            <a:tailEnd type="none" w="med" len="med"/>
            <a:extLst>
              <a:ext uri="{C807C97D-BFC1-408E-A445-0C87EB9F89A2}">
                <ask:lineSketchStyleProps xmlns:ask="http://schemas.microsoft.com/office/drawing/2018/sketchyshapes" sd="0">
                  <a:custGeom>
                    <a:avLst/>
                    <a:gdLst/>
                    <a:ahLst/>
                    <a:cxnLst/>
                    <a:rect l="0" t="0" r="0" b="0"/>
                    <a:pathLst/>
                  </a:custGeom>
                  <ask:type/>
                </ask:lineSketchStyleProps>
              </a:ext>
            </a:extLst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1" name="Flecha: a la derecha 85">
            <a:extLst>
              <a:ext uri="{FF2B5EF4-FFF2-40B4-BE49-F238E27FC236}">
                <a16:creationId xmlns:a16="http://schemas.microsoft.com/office/drawing/2014/main" id="{FEE821EF-E57C-5B33-5E4C-0209699AAEF6}"/>
              </a:ext>
            </a:extLst>
          </p:cNvPr>
          <p:cNvSpPr/>
          <p:nvPr/>
        </p:nvSpPr>
        <p:spPr>
          <a:xfrm rot="16200000">
            <a:off x="5405075" y="2670665"/>
            <a:ext cx="660883" cy="276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lecha: a la derecha 85">
            <a:extLst>
              <a:ext uri="{FF2B5EF4-FFF2-40B4-BE49-F238E27FC236}">
                <a16:creationId xmlns:a16="http://schemas.microsoft.com/office/drawing/2014/main" id="{433B0861-10BA-DEAF-6D6B-FEF4C5AB5D4B}"/>
              </a:ext>
            </a:extLst>
          </p:cNvPr>
          <p:cNvSpPr/>
          <p:nvPr/>
        </p:nvSpPr>
        <p:spPr>
          <a:xfrm rot="16200000">
            <a:off x="7674369" y="2635175"/>
            <a:ext cx="660883" cy="276999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2" name="Imagen 12">
            <a:extLst>
              <a:ext uri="{FF2B5EF4-FFF2-40B4-BE49-F238E27FC236}">
                <a16:creationId xmlns:a16="http://schemas.microsoft.com/office/drawing/2014/main" id="{BC3C6F80-692C-A23C-5C01-09AFBCB0033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977" r="5733" b="-5"/>
          <a:stretch/>
        </p:blipFill>
        <p:spPr bwMode="auto">
          <a:xfrm>
            <a:off x="4572000" y="3140142"/>
            <a:ext cx="4267845" cy="30534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3" name="CuadroTexto 18">
            <a:extLst>
              <a:ext uri="{FF2B5EF4-FFF2-40B4-BE49-F238E27FC236}">
                <a16:creationId xmlns:a16="http://schemas.microsoft.com/office/drawing/2014/main" id="{EB871F66-5C21-FE69-F3F8-FD9AE7E45B25}"/>
              </a:ext>
            </a:extLst>
          </p:cNvPr>
          <p:cNvSpPr txBox="1"/>
          <p:nvPr/>
        </p:nvSpPr>
        <p:spPr>
          <a:xfrm>
            <a:off x="4783490" y="561716"/>
            <a:ext cx="1820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 err="1">
                <a:solidFill>
                  <a:srgbClr val="FF1515"/>
                </a:solidFill>
              </a:rPr>
              <a:t>Conical</a:t>
            </a:r>
            <a:r>
              <a:rPr lang="es-ES" sz="1400" b="1" dirty="0">
                <a:solidFill>
                  <a:srgbClr val="FF1515"/>
                </a:solidFill>
              </a:rPr>
              <a:t> </a:t>
            </a:r>
            <a:r>
              <a:rPr lang="es-ES" sz="1400" b="1" dirty="0" err="1">
                <a:solidFill>
                  <a:srgbClr val="FF1515"/>
                </a:solidFill>
              </a:rPr>
              <a:t>nozzle</a:t>
            </a:r>
            <a:endParaRPr lang="es-ES" sz="1400" b="1" dirty="0">
              <a:solidFill>
                <a:srgbClr val="FF1515"/>
              </a:solidFill>
            </a:endParaRPr>
          </a:p>
        </p:txBody>
      </p:sp>
      <p:sp>
        <p:nvSpPr>
          <p:cNvPr id="24" name="CuadroTexto 19">
            <a:extLst>
              <a:ext uri="{FF2B5EF4-FFF2-40B4-BE49-F238E27FC236}">
                <a16:creationId xmlns:a16="http://schemas.microsoft.com/office/drawing/2014/main" id="{9DB57339-1E2E-9C85-C8CB-9E5132911F35}"/>
              </a:ext>
            </a:extLst>
          </p:cNvPr>
          <p:cNvSpPr txBox="1"/>
          <p:nvPr/>
        </p:nvSpPr>
        <p:spPr>
          <a:xfrm>
            <a:off x="7093818" y="606991"/>
            <a:ext cx="182055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1400" b="1" dirty="0">
                <a:solidFill>
                  <a:srgbClr val="0000FF"/>
                </a:solidFill>
              </a:rPr>
              <a:t>Shock </a:t>
            </a:r>
            <a:r>
              <a:rPr lang="es-ES" sz="1400" b="1" dirty="0" err="1">
                <a:solidFill>
                  <a:srgbClr val="0000FF"/>
                </a:solidFill>
              </a:rPr>
              <a:t>nozzle</a:t>
            </a:r>
            <a:endParaRPr lang="es-ES" sz="1400" b="1" dirty="0">
              <a:solidFill>
                <a:srgbClr val="0000FF"/>
              </a:solidFill>
            </a:endParaRPr>
          </a:p>
        </p:txBody>
      </p:sp>
      <p:sp>
        <p:nvSpPr>
          <p:cNvPr id="25" name="Marcador de contenido 2">
            <a:extLst>
              <a:ext uri="{FF2B5EF4-FFF2-40B4-BE49-F238E27FC236}">
                <a16:creationId xmlns:a16="http://schemas.microsoft.com/office/drawing/2014/main" id="{B9BB2DA6-CBE7-ACCF-8F7E-AC1433799E0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990" y="2861401"/>
            <a:ext cx="3017389" cy="523220"/>
          </a:xfrm>
        </p:spPr>
        <p:txBody>
          <a:bodyPr/>
          <a:lstStyle/>
          <a:p>
            <a:pPr marL="0" indent="0">
              <a:buNone/>
            </a:pPr>
            <a:r>
              <a:rPr lang="en-US" sz="2000" dirty="0">
                <a:sym typeface="Wingdings" panose="05000000000000000000" pitchFamily="2" charset="2"/>
              </a:rPr>
              <a:t>Efficient laser absorption</a:t>
            </a:r>
          </a:p>
          <a:p>
            <a:pPr marL="0" indent="0">
              <a:buNone/>
            </a:pPr>
            <a:endParaRPr lang="en-US" sz="2000" dirty="0">
              <a:sym typeface="Wingdings" panose="05000000000000000000" pitchFamily="2" charset="2"/>
            </a:endParaRPr>
          </a:p>
          <a:p>
            <a:pPr marL="0" indent="0">
              <a:buNone/>
            </a:pPr>
            <a:endParaRPr lang="es-ES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Rectángulo 4">
                <a:extLst>
                  <a:ext uri="{FF2B5EF4-FFF2-40B4-BE49-F238E27FC236}">
                    <a16:creationId xmlns:a16="http://schemas.microsoft.com/office/drawing/2014/main" id="{881D7F77-A2BF-73FC-0DF1-ABBA450B0BBC}"/>
                  </a:ext>
                </a:extLst>
              </p:cNvPr>
              <p:cNvSpPr/>
              <p:nvPr/>
            </p:nvSpPr>
            <p:spPr>
              <a:xfrm>
                <a:off x="-54279" y="3168569"/>
                <a:ext cx="5014590" cy="58477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en-US" sz="3200" b="1" dirty="0">
                    <a:sym typeface="Wingdings" panose="05000000000000000000" pitchFamily="2" charset="2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lang="en-US" sz="2000" b="0" i="1">
                            <a:latin typeface="Cambria Math" panose="02040503050406030204" pitchFamily="18" charset="0"/>
                          </a:rPr>
                          <m:t>𝑐𝑟</m:t>
                        </m:r>
                      </m:sub>
                    </m:sSub>
                    <m:r>
                      <a:rPr lang="en-US" sz="2000" b="0" i="1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[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𝜆</m:t>
                        </m:r>
                      </m:e>
                      <m:sub>
                        <m:r>
                          <a:rPr lang="es-ES" sz="2000" b="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𝐿</m:t>
                        </m:r>
                      </m:sub>
                    </m:sSub>
                    <m:r>
                      <a:rPr lang="en-US" sz="2000" b="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r>
                      <a:rPr lang="es-E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800</m:t>
                    </m:r>
                    <m:r>
                      <a:rPr lang="en-US" sz="20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s-ES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n</m:t>
                    </m:r>
                    <m:r>
                      <m:rPr>
                        <m:sty m:val="p"/>
                      </m:rPr>
                      <a:rPr lang="en-US" sz="2000" b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m</m:t>
                    </m:r>
                  </m:oMath>
                </a14:m>
                <a:r>
                  <a:rPr lang="en-US" sz="2000" dirty="0">
                    <a:sym typeface="Wingdings" panose="05000000000000000000" pitchFamily="2" charset="2"/>
                  </a:rPr>
                  <a:t>]= 1.7 x 10</a:t>
                </a:r>
                <a:r>
                  <a:rPr lang="en-US" sz="2000" baseline="30000" dirty="0">
                    <a:sym typeface="Wingdings" panose="05000000000000000000" pitchFamily="2" charset="2"/>
                  </a:rPr>
                  <a:t>21</a:t>
                </a:r>
                <a:r>
                  <a:rPr lang="en-US" sz="2000" dirty="0"/>
                  <a:t> electrons/</a:t>
                </a:r>
                <a:r>
                  <a:rPr lang="es-ES_tradnl" sz="2000" dirty="0">
                    <a:sym typeface="Wingdings" panose="05000000000000000000" pitchFamily="2" charset="2"/>
                  </a:rPr>
                  <a:t>cm</a:t>
                </a:r>
                <a:r>
                  <a:rPr lang="es-ES_tradnl" sz="2000" baseline="30000" dirty="0">
                    <a:sym typeface="Wingdings" panose="05000000000000000000" pitchFamily="2" charset="2"/>
                  </a:rPr>
                  <a:t>3</a:t>
                </a:r>
                <a:r>
                  <a:rPr lang="en-US" sz="2000" baseline="30000" dirty="0">
                    <a:sym typeface="Wingdings" panose="05000000000000000000" pitchFamily="2" charset="2"/>
                  </a:rPr>
                  <a:t> </a:t>
                </a:r>
                <a:endParaRPr lang="es-ES_tradnl" sz="3200" dirty="0"/>
              </a:p>
            </p:txBody>
          </p:sp>
        </mc:Choice>
        <mc:Fallback xmlns="">
          <p:sp>
            <p:nvSpPr>
              <p:cNvPr id="26" name="Rectángulo 4">
                <a:extLst>
                  <a:ext uri="{FF2B5EF4-FFF2-40B4-BE49-F238E27FC236}">
                    <a16:creationId xmlns:a16="http://schemas.microsoft.com/office/drawing/2014/main" id="{881D7F77-A2BF-73FC-0DF1-ABBA450B0BBC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-54279" y="3168569"/>
                <a:ext cx="5014590" cy="584775"/>
              </a:xfrm>
              <a:prstGeom prst="rect">
                <a:avLst/>
              </a:prstGeom>
              <a:blipFill>
                <a:blip r:embed="rId7"/>
                <a:stretch>
                  <a:fillRect b="-10638"/>
                </a:stretch>
              </a:blipFill>
            </p:spPr>
            <p:txBody>
              <a:bodyPr/>
              <a:lstStyle/>
              <a:p>
                <a:r>
                  <a:rPr lang="en-E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Image 7422" descr="J:\ENL\P\Doc_Jose\Nuevas_peticiones\1c24h21000bardistintasZ.png">
            <a:extLst>
              <a:ext uri="{FF2B5EF4-FFF2-40B4-BE49-F238E27FC236}">
                <a16:creationId xmlns:a16="http://schemas.microsoft.com/office/drawing/2014/main" id="{7D8673FF-F4D2-13B0-6CBA-6494FA73EADD}"/>
              </a:ext>
            </a:extLst>
          </p:cNvPr>
          <p:cNvPicPr/>
          <p:nvPr/>
        </p:nvPicPr>
        <p:blipFill>
          <a:blip r:embed="rId8" cstate="print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7898" y="3807031"/>
            <a:ext cx="3382020" cy="2180008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CuadroTexto 57">
            <a:extLst>
              <a:ext uri="{FF2B5EF4-FFF2-40B4-BE49-F238E27FC236}">
                <a16:creationId xmlns:a16="http://schemas.microsoft.com/office/drawing/2014/main" id="{ACE7C3E1-7E58-68E7-28CC-EAF509AB6A54}"/>
              </a:ext>
            </a:extLst>
          </p:cNvPr>
          <p:cNvSpPr txBox="1"/>
          <p:nvPr/>
        </p:nvSpPr>
        <p:spPr>
          <a:xfrm>
            <a:off x="154800" y="6084669"/>
            <a:ext cx="52815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da-DK" sz="1800" dirty="0"/>
              <a:t>J.L. Henares </a:t>
            </a:r>
            <a:r>
              <a:rPr lang="da-DK" sz="1800" i="1" dirty="0"/>
              <a:t>et al</a:t>
            </a:r>
            <a:r>
              <a:rPr lang="da-DK" sz="1800" dirty="0"/>
              <a:t>., </a:t>
            </a:r>
            <a:r>
              <a:rPr lang="da-DK" sz="1800" i="1" dirty="0"/>
              <a:t>Rev. Sci. Instrum</a:t>
            </a:r>
            <a:r>
              <a:rPr lang="da-DK" sz="1800" dirty="0"/>
              <a:t>., </a:t>
            </a:r>
            <a:r>
              <a:rPr lang="da-DK" sz="1800" b="1" dirty="0"/>
              <a:t>90</a:t>
            </a:r>
            <a:r>
              <a:rPr lang="da-DK" sz="1800" dirty="0"/>
              <a:t>, 063302 (2019)</a:t>
            </a:r>
            <a:endParaRPr lang="fr-FR" sz="1800" dirty="0"/>
          </a:p>
        </p:txBody>
      </p:sp>
      <p:sp>
        <p:nvSpPr>
          <p:cNvPr id="29" name="CuadroTexto 94">
            <a:extLst>
              <a:ext uri="{FF2B5EF4-FFF2-40B4-BE49-F238E27FC236}">
                <a16:creationId xmlns:a16="http://schemas.microsoft.com/office/drawing/2014/main" id="{6B3070AB-9EC4-2B61-1D14-DCA7F2AE1EA3}"/>
              </a:ext>
            </a:extLst>
          </p:cNvPr>
          <p:cNvSpPr txBox="1"/>
          <p:nvPr/>
        </p:nvSpPr>
        <p:spPr>
          <a:xfrm>
            <a:off x="2414488" y="4759466"/>
            <a:ext cx="2170040" cy="646331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da-DK" sz="1800" dirty="0"/>
              <a:t>2D Computational fluid dynamics (CFD)</a:t>
            </a:r>
            <a:endParaRPr lang="fr-FR" sz="1800" dirty="0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54A4B02-7D71-0CDE-2441-60CC62B5ED7B}"/>
              </a:ext>
            </a:extLst>
          </p:cNvPr>
          <p:cNvSpPr txBox="1"/>
          <p:nvPr/>
        </p:nvSpPr>
        <p:spPr>
          <a:xfrm>
            <a:off x="1402915" y="3690714"/>
            <a:ext cx="1354555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ES" sz="1400" dirty="0"/>
              <a:t>Laval nozzle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D0E0E02-EB9C-55AD-E547-852EFFBE79D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3818" b="27399"/>
          <a:stretch/>
        </p:blipFill>
        <p:spPr>
          <a:xfrm>
            <a:off x="4029988" y="1725505"/>
            <a:ext cx="1260344" cy="62591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8305653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41134" y="26895"/>
            <a:ext cx="58617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</a:rPr>
              <a:t>High Rep. Operations: EMP Management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8525" y="1536571"/>
            <a:ext cx="4249881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</a:rPr>
              <a:t>Campaigns collaborating with ELI-ALPS</a:t>
            </a:r>
            <a:r>
              <a:rPr lang="en-US" sz="1600" dirty="0">
                <a:solidFill>
                  <a:srgbClr val="FF0000"/>
                </a:solidFill>
                <a:latin typeface="Arial"/>
              </a:rPr>
              <a:t>*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</a:rPr>
              <a:t>Now establishing methods and standards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</a:rPr>
              <a:t>Assessing the role of different parameters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>
                <a:latin typeface="Arial"/>
              </a:rPr>
              <a:t>Focusing on solid, liquid and gas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-10368" y="6045209"/>
            <a:ext cx="58769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solidFill>
                  <a:srgbClr val="FF0000"/>
                </a:solidFill>
                <a:latin typeface="Arial"/>
              </a:rPr>
              <a:t>*</a:t>
            </a:r>
            <a:r>
              <a:rPr lang="en-US" sz="1400" i="1" dirty="0">
                <a:latin typeface="Arial"/>
              </a:rPr>
              <a:t>K. </a:t>
            </a:r>
            <a:r>
              <a:rPr lang="en-US" sz="1400" i="1" dirty="0" err="1">
                <a:latin typeface="Arial"/>
              </a:rPr>
              <a:t>Nelissen</a:t>
            </a:r>
            <a:r>
              <a:rPr lang="en-US" sz="1400" i="1" dirty="0">
                <a:latin typeface="Arial"/>
              </a:rPr>
              <a:t> et al., </a:t>
            </a:r>
            <a:r>
              <a:rPr lang="es-ES_tradnl" sz="1400" i="1" dirty="0" err="1">
                <a:latin typeface="Arial"/>
              </a:rPr>
              <a:t>Scient</a:t>
            </a:r>
            <a:r>
              <a:rPr lang="es-ES_tradnl" sz="1400" i="1" dirty="0">
                <a:latin typeface="Arial"/>
              </a:rPr>
              <a:t>. </a:t>
            </a:r>
            <a:r>
              <a:rPr lang="es-ES_tradnl" sz="1400" i="1" dirty="0" err="1">
                <a:latin typeface="Arial"/>
              </a:rPr>
              <a:t>Reports-Nat</a:t>
            </a:r>
            <a:r>
              <a:rPr lang="es-ES_tradnl" sz="1400" i="1" dirty="0">
                <a:latin typeface="Arial"/>
              </a:rPr>
              <a:t>. Pub. </a:t>
            </a:r>
            <a:r>
              <a:rPr lang="es-ES_tradnl" sz="1400" i="1" dirty="0" err="1">
                <a:latin typeface="Arial"/>
              </a:rPr>
              <a:t>Group</a:t>
            </a:r>
            <a:r>
              <a:rPr lang="es-ES_tradnl" sz="1400" i="1" dirty="0">
                <a:latin typeface="Arial"/>
              </a:rPr>
              <a:t>, 2020,10-1, Pg. 1-8</a:t>
            </a:r>
            <a:endParaRPr lang="en-US" sz="1400" i="1" dirty="0">
              <a:latin typeface="Arial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64577" y="4697929"/>
            <a:ext cx="3175742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dirty="0">
                <a:latin typeface="Arial"/>
              </a:rPr>
              <a:t>Newly acquired equipment</a:t>
            </a:r>
          </a:p>
          <a:p>
            <a:r>
              <a:rPr lang="en-US" sz="1600" i="1" dirty="0">
                <a:latin typeface="Arial"/>
              </a:rPr>
              <a:t>2GHz (6GHz) High Sens. Scope </a:t>
            </a:r>
          </a:p>
          <a:p>
            <a:r>
              <a:rPr lang="en-US" sz="1600" i="1" dirty="0">
                <a:latin typeface="Arial"/>
              </a:rPr>
              <a:t>V. Network Analyzer</a:t>
            </a:r>
          </a:p>
          <a:p>
            <a:r>
              <a:rPr lang="en-US" sz="1600" i="1" dirty="0">
                <a:latin typeface="Arial"/>
              </a:rPr>
              <a:t>Commercial Antennas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07239" y="434564"/>
            <a:ext cx="872952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>
                <a:latin typeface="Arial"/>
                <a:cs typeface="Arial"/>
              </a:rPr>
              <a:t>The Laser/target interaction generates discharge currents and associated EM fields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dangerous for the equipment (e.g. motors, cameras, electronics etc.). Bottleneck for </a:t>
            </a:r>
          </a:p>
          <a:p>
            <a:pPr algn="ctr"/>
            <a:r>
              <a:rPr lang="en-US" dirty="0">
                <a:latin typeface="Arial"/>
                <a:cs typeface="Arial"/>
              </a:rPr>
              <a:t>The establishment of High Repetition Rate operations</a:t>
            </a:r>
          </a:p>
        </p:txBody>
      </p:sp>
      <p:pic>
        <p:nvPicPr>
          <p:cNvPr id="2" name="Picture 1" descr="IMG_20220125_165458.jpg"/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4603625" y="4069443"/>
            <a:ext cx="1581836" cy="2250462"/>
          </a:xfrm>
          <a:prstGeom prst="rect">
            <a:avLst/>
          </a:prstGeom>
        </p:spPr>
      </p:pic>
      <p:pic>
        <p:nvPicPr>
          <p:cNvPr id="3" name="Picture 2" descr="IMG_20220127_084528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7098375" y="4088591"/>
            <a:ext cx="1602154" cy="2250462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340435" y="4043413"/>
            <a:ext cx="212020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</a:rPr>
              <a:t>El. Field 300 MHz-8GHz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783546" y="4048538"/>
            <a:ext cx="224004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/>
              </a:rPr>
              <a:t>Mag. Field 9KHz-400MHz</a:t>
            </a:r>
          </a:p>
        </p:txBody>
      </p:sp>
      <p:pic>
        <p:nvPicPr>
          <p:cNvPr id="22" name="Google Shape;131;p1"/>
          <p:cNvPicPr preferRelativeResize="0"/>
          <p:nvPr/>
        </p:nvPicPr>
        <p:blipFill rotWithShape="1">
          <a:blip r:embed="rId4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21" y="2705317"/>
            <a:ext cx="3855888" cy="1865017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132;p1"/>
          <p:cNvSpPr txBox="1"/>
          <p:nvPr/>
        </p:nvSpPr>
        <p:spPr>
          <a:xfrm>
            <a:off x="650114" y="2634177"/>
            <a:ext cx="2563964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dk1"/>
                </a:solidFill>
                <a:latin typeface="Arial"/>
              </a:rPr>
              <a:t>E-Field (gas) </a:t>
            </a:r>
            <a:r>
              <a:rPr lang="es-ES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Calibri"/>
              </a:rPr>
              <a:t>Out-chamb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Calibri"/>
              </a:rPr>
              <a:t>.</a:t>
            </a:r>
            <a:endParaRPr sz="1400" dirty="0">
              <a:latin typeface="Arial"/>
              <a:ea typeface="Arial"/>
              <a:cs typeface="Arial"/>
              <a:sym typeface="Calibri"/>
            </a:endParaRPr>
          </a:p>
        </p:txBody>
      </p:sp>
      <p:pic>
        <p:nvPicPr>
          <p:cNvPr id="24" name="Google Shape;106;p1"/>
          <p:cNvPicPr preferRelativeResize="0"/>
          <p:nvPr/>
        </p:nvPicPr>
        <p:blipFill rotWithShape="1">
          <a:blip r:embed="rId5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77692" y="1959535"/>
            <a:ext cx="3614825" cy="1889542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132;p1"/>
          <p:cNvSpPr txBox="1"/>
          <p:nvPr/>
        </p:nvSpPr>
        <p:spPr>
          <a:xfrm>
            <a:off x="6098851" y="1562104"/>
            <a:ext cx="2156150" cy="4000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1400" dirty="0">
                <a:solidFill>
                  <a:schemeClr val="dk1"/>
                </a:solidFill>
                <a:latin typeface="Arial"/>
              </a:rPr>
              <a:t>B-Field (gas) 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Calibri"/>
              </a:rPr>
              <a:t>In-</a:t>
            </a:r>
            <a:r>
              <a:rPr lang="es-ES" sz="1400" dirty="0" err="1">
                <a:solidFill>
                  <a:schemeClr val="dk1"/>
                </a:solidFill>
                <a:latin typeface="Arial"/>
                <a:ea typeface="Arial"/>
                <a:cs typeface="Arial"/>
                <a:sym typeface="Calibri"/>
              </a:rPr>
              <a:t>chamb</a:t>
            </a:r>
            <a:r>
              <a:rPr lang="es-ES" sz="1400" dirty="0">
                <a:solidFill>
                  <a:schemeClr val="dk1"/>
                </a:solidFill>
                <a:latin typeface="Arial"/>
                <a:ea typeface="Arial"/>
                <a:cs typeface="Arial"/>
                <a:sym typeface="Calibri"/>
              </a:rPr>
              <a:t>.</a:t>
            </a:r>
            <a:endParaRPr sz="1400" dirty="0">
              <a:latin typeface="Arial"/>
              <a:ea typeface="Arial"/>
              <a:cs typeface="Arial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20005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28">
            <a:extLst>
              <a:ext uri="{FF2B5EF4-FFF2-40B4-BE49-F238E27FC236}">
                <a16:creationId xmlns:a16="http://schemas.microsoft.com/office/drawing/2014/main" id="{EA15BDC3-E777-F6C3-44F6-DA26B4DCA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1769" y="568009"/>
            <a:ext cx="4662924" cy="2212769"/>
          </a:xfrm>
          <a:prstGeom prst="rect">
            <a:avLst/>
          </a:prstGeom>
        </p:spPr>
      </p:pic>
      <p:pic>
        <p:nvPicPr>
          <p:cNvPr id="3" name="Imagen 5">
            <a:extLst>
              <a:ext uri="{FF2B5EF4-FFF2-40B4-BE49-F238E27FC236}">
                <a16:creationId xmlns:a16="http://schemas.microsoft.com/office/drawing/2014/main" id="{CD0489CA-2DDF-EDA8-D593-7BFD7594F1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88" y="2549924"/>
            <a:ext cx="2460117" cy="184508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F19FF7F7-3CAF-353D-9D15-970C9ECE0C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931506" y="869897"/>
            <a:ext cx="1932248" cy="2212770"/>
          </a:xfrm>
          <a:prstGeom prst="rect">
            <a:avLst/>
          </a:prstGeom>
        </p:spPr>
      </p:pic>
      <p:graphicFrame>
        <p:nvGraphicFramePr>
          <p:cNvPr id="6" name="Gráfico 12">
            <a:extLst>
              <a:ext uri="{FF2B5EF4-FFF2-40B4-BE49-F238E27FC236}">
                <a16:creationId xmlns:a16="http://schemas.microsoft.com/office/drawing/2014/main" id="{523F8FCA-3C6F-515A-E6F2-BBDF15B85A22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81192949"/>
              </p:ext>
            </p:extLst>
          </p:nvPr>
        </p:nvGraphicFramePr>
        <p:xfrm>
          <a:off x="3984895" y="3260170"/>
          <a:ext cx="5045182" cy="30370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7" name="TextBox 6">
            <a:extLst>
              <a:ext uri="{FF2B5EF4-FFF2-40B4-BE49-F238E27FC236}">
                <a16:creationId xmlns:a16="http://schemas.microsoft.com/office/drawing/2014/main" id="{B71B82BD-39C7-9BAF-F0AC-C8CE650C4095}"/>
              </a:ext>
            </a:extLst>
          </p:cNvPr>
          <p:cNvSpPr txBox="1"/>
          <p:nvPr/>
        </p:nvSpPr>
        <p:spPr>
          <a:xfrm>
            <a:off x="2834986" y="12823"/>
            <a:ext cx="347402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Diagnostic development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058100A-6787-1905-F6BF-992A3416A68C}"/>
              </a:ext>
            </a:extLst>
          </p:cNvPr>
          <p:cNvSpPr txBox="1"/>
          <p:nvPr/>
        </p:nvSpPr>
        <p:spPr>
          <a:xfrm>
            <a:off x="5931506" y="526093"/>
            <a:ext cx="193565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Organic scintillator</a:t>
            </a:r>
          </a:p>
        </p:txBody>
      </p:sp>
      <p:pic>
        <p:nvPicPr>
          <p:cNvPr id="9" name="Imagen 6">
            <a:extLst>
              <a:ext uri="{FF2B5EF4-FFF2-40B4-BE49-F238E27FC236}">
                <a16:creationId xmlns:a16="http://schemas.microsoft.com/office/drawing/2014/main" id="{30F1FD8F-03F6-6FD8-D511-BCF5F87139C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65354" y="3022176"/>
            <a:ext cx="2107688" cy="15807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C2EA095-0C9D-CF2D-453A-28283D767297}"/>
              </a:ext>
            </a:extLst>
          </p:cNvPr>
          <p:cNvSpPr txBox="1"/>
          <p:nvPr/>
        </p:nvSpPr>
        <p:spPr>
          <a:xfrm rot="5400000">
            <a:off x="7941502" y="1759719"/>
            <a:ext cx="8243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Energy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D8A9E29C-4B8D-8BFC-EB99-A0424F62AE80}"/>
              </a:ext>
            </a:extLst>
          </p:cNvPr>
          <p:cNvCxnSpPr/>
          <p:nvPr/>
        </p:nvCxnSpPr>
        <p:spPr>
          <a:xfrm>
            <a:off x="8079288" y="895425"/>
            <a:ext cx="0" cy="212675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>
            <a:extLst>
              <a:ext uri="{FF2B5EF4-FFF2-40B4-BE49-F238E27FC236}">
                <a16:creationId xmlns:a16="http://schemas.microsoft.com/office/drawing/2014/main" id="{DF493F4B-1D69-169D-F567-FB7955240A74}"/>
              </a:ext>
            </a:extLst>
          </p:cNvPr>
          <p:cNvSpPr txBox="1"/>
          <p:nvPr/>
        </p:nvSpPr>
        <p:spPr>
          <a:xfrm>
            <a:off x="187890" y="4659683"/>
            <a:ext cx="35428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dirty="0"/>
              <a:t>Outlook: energy resolved emittance</a:t>
            </a:r>
          </a:p>
          <a:p>
            <a:pPr algn="ctr"/>
            <a:r>
              <a:rPr lang="en-GB" dirty="0"/>
              <a:t>for</a:t>
            </a:r>
            <a:r>
              <a:rPr lang="en-ES" dirty="0"/>
              <a:t> LWFA electrons</a:t>
            </a:r>
          </a:p>
        </p:txBody>
      </p:sp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85F614E2-C8F6-CC66-29CD-CE54FEA84DFE}"/>
              </a:ext>
            </a:extLst>
          </p:cNvPr>
          <p:cNvSpPr/>
          <p:nvPr/>
        </p:nvSpPr>
        <p:spPr>
          <a:xfrm>
            <a:off x="1399180" y="5433173"/>
            <a:ext cx="1137145" cy="766055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Relevant</a:t>
            </a:r>
          </a:p>
          <a:p>
            <a:pPr algn="ctr"/>
            <a:r>
              <a:rPr lang="en-ES" dirty="0"/>
              <a:t>WP13</a:t>
            </a:r>
          </a:p>
        </p:txBody>
      </p:sp>
    </p:spTree>
    <p:extLst>
      <p:ext uri="{BB962C8B-B14F-4D97-AF65-F5344CB8AC3E}">
        <p14:creationId xmlns:p14="http://schemas.microsoft.com/office/powerpoint/2010/main" val="255738204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5081" y="7961"/>
            <a:ext cx="4653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</a:rPr>
              <a:t>Magnetic Elements development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674260" y="398865"/>
            <a:ext cx="37954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</a:rPr>
              <a:t>Mainly rare earth Magnets (</a:t>
            </a:r>
            <a:r>
              <a:rPr lang="en-US" dirty="0" err="1">
                <a:latin typeface="Arial"/>
              </a:rPr>
              <a:t>NdFeB</a:t>
            </a:r>
            <a:r>
              <a:rPr lang="en-US" dirty="0">
                <a:latin typeface="Arial"/>
              </a:rPr>
              <a:t>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61733" y="728515"/>
            <a:ext cx="73519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/>
              </a:rPr>
              <a:t>Full in-house implementation (simulations, assembly, characterization)</a:t>
            </a:r>
          </a:p>
        </p:txBody>
      </p:sp>
      <p:pic>
        <p:nvPicPr>
          <p:cNvPr id="8" name="Picture 7" descr="PMQUAD_SIMPLE_TYMPAL_1P5CM_RAD_HIGHGRAD_LARGER00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04"/>
          <a:stretch/>
        </p:blipFill>
        <p:spPr>
          <a:xfrm rot="5400000">
            <a:off x="5079692" y="1776540"/>
            <a:ext cx="1678600" cy="1101496"/>
          </a:xfrm>
          <a:prstGeom prst="rect">
            <a:avLst/>
          </a:prstGeom>
        </p:spPr>
      </p:pic>
      <p:pic>
        <p:nvPicPr>
          <p:cNvPr id="5" name="Picture 4" descr="1644320202288.jp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296428" y="4160673"/>
            <a:ext cx="1797532" cy="208592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5E64B3-9F8B-6D7E-6A4D-76952E492CD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4755" y="1560732"/>
            <a:ext cx="1553955" cy="1792799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E97FC07-50B4-623E-5614-F61E155B5002}"/>
              </a:ext>
            </a:extLst>
          </p:cNvPr>
          <p:cNvSpPr txBox="1"/>
          <p:nvPr/>
        </p:nvSpPr>
        <p:spPr>
          <a:xfrm>
            <a:off x="363255" y="1197916"/>
            <a:ext cx="1641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Energy Selector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6E9E907C-2D2A-CF7C-AAD7-6C8C0C33EC97}"/>
              </a:ext>
            </a:extLst>
          </p:cNvPr>
          <p:cNvSpPr txBox="1"/>
          <p:nvPr/>
        </p:nvSpPr>
        <p:spPr>
          <a:xfrm>
            <a:off x="3331923" y="1097708"/>
            <a:ext cx="13981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Quadrupoles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7A408B4B-15E0-68A6-28BF-A131D344374E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368126" y="1475584"/>
            <a:ext cx="2832625" cy="1678598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D8FCEB1-C6C5-DB4E-CB3D-4F862565A4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29946" y="3304800"/>
            <a:ext cx="2368126" cy="802754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B999F6C1-1215-54E7-EBF2-DB789BEF9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37630" y="4475676"/>
            <a:ext cx="2349395" cy="17928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87F28F0-DCE3-C9F6-ADB2-CB7B0562591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859798" y="1435629"/>
            <a:ext cx="1908422" cy="1932766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E1EC82D-8E7D-446C-2FA7-6CC535867B6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498" y="3916782"/>
            <a:ext cx="3131004" cy="2348253"/>
          </a:xfrm>
          <a:prstGeom prst="rect">
            <a:avLst/>
          </a:prstGeom>
        </p:spPr>
      </p:pic>
      <p:sp>
        <p:nvSpPr>
          <p:cNvPr id="30" name="TextBox 29">
            <a:extLst>
              <a:ext uri="{FF2B5EF4-FFF2-40B4-BE49-F238E27FC236}">
                <a16:creationId xmlns:a16="http://schemas.microsoft.com/office/drawing/2014/main" id="{99BD4062-EE53-A78B-8560-FD488ACB8C22}"/>
              </a:ext>
            </a:extLst>
          </p:cNvPr>
          <p:cNvSpPr txBox="1"/>
          <p:nvPr/>
        </p:nvSpPr>
        <p:spPr>
          <a:xfrm>
            <a:off x="1274467" y="3532340"/>
            <a:ext cx="10759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Assembly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BC04191-ACBF-E172-0B49-2F935713A96C}"/>
              </a:ext>
            </a:extLst>
          </p:cNvPr>
          <p:cNvSpPr txBox="1"/>
          <p:nvPr/>
        </p:nvSpPr>
        <p:spPr>
          <a:xfrm>
            <a:off x="6475955" y="4069976"/>
            <a:ext cx="234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3D Hall Probe mapping</a:t>
            </a: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106C5C80-39A6-736F-74F3-CAB481AC80F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90530" y="3360125"/>
            <a:ext cx="1908422" cy="51483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C18B5A4-69C4-EB82-2B02-6A6578CC78A3}"/>
              </a:ext>
            </a:extLst>
          </p:cNvPr>
          <p:cNvSpPr txBox="1"/>
          <p:nvPr/>
        </p:nvSpPr>
        <p:spPr>
          <a:xfrm>
            <a:off x="2668044" y="3429000"/>
            <a:ext cx="14473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Collaboration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39460A5-C8B4-89F0-CE6B-6DEB042A51AF}"/>
              </a:ext>
            </a:extLst>
          </p:cNvPr>
          <p:cNvSpPr txBox="1"/>
          <p:nvPr/>
        </p:nvSpPr>
        <p:spPr>
          <a:xfrm>
            <a:off x="5383034" y="1107445"/>
            <a:ext cx="127419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Simulations</a:t>
            </a:r>
          </a:p>
        </p:txBody>
      </p:sp>
      <p:sp>
        <p:nvSpPr>
          <p:cNvPr id="10" name="Rounded Rectangle 9">
            <a:extLst>
              <a:ext uri="{FF2B5EF4-FFF2-40B4-BE49-F238E27FC236}">
                <a16:creationId xmlns:a16="http://schemas.microsoft.com/office/drawing/2014/main" id="{30E966B6-DFD7-0CD4-C067-633FDC59BDB7}"/>
              </a:ext>
            </a:extLst>
          </p:cNvPr>
          <p:cNvSpPr/>
          <p:nvPr/>
        </p:nvSpPr>
        <p:spPr>
          <a:xfrm>
            <a:off x="137506" y="53458"/>
            <a:ext cx="1356818" cy="6903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Relevant</a:t>
            </a:r>
          </a:p>
          <a:p>
            <a:pPr algn="ctr"/>
            <a:r>
              <a:rPr lang="en-GB" dirty="0"/>
              <a:t>F</a:t>
            </a:r>
            <a:r>
              <a:rPr lang="en-ES" dirty="0"/>
              <a:t>or WP9</a:t>
            </a:r>
          </a:p>
        </p:txBody>
      </p:sp>
    </p:spTree>
    <p:extLst>
      <p:ext uri="{BB962C8B-B14F-4D97-AF65-F5344CB8AC3E}">
        <p14:creationId xmlns:p14="http://schemas.microsoft.com/office/powerpoint/2010/main" val="7606994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B731E9-5495-BB4D-AB78-5CD18F05BF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348" y="655930"/>
            <a:ext cx="3268980" cy="2658770"/>
          </a:xfrm>
          <a:prstGeom prst="rect">
            <a:avLst/>
          </a:prstGeom>
        </p:spPr>
      </p:pic>
      <p:pic>
        <p:nvPicPr>
          <p:cNvPr id="7" name="Google Shape;221;p20">
            <a:extLst>
              <a:ext uri="{FF2B5EF4-FFF2-40B4-BE49-F238E27FC236}">
                <a16:creationId xmlns:a16="http://schemas.microsoft.com/office/drawing/2014/main" id="{6C2FFE77-A1CE-834C-AEE8-6F372E2495F6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92133" y="3247162"/>
            <a:ext cx="2788919" cy="924186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1" name="Google Shape;219;p23">
            <a:extLst>
              <a:ext uri="{FF2B5EF4-FFF2-40B4-BE49-F238E27FC236}">
                <a16:creationId xmlns:a16="http://schemas.microsoft.com/office/drawing/2014/main" id="{645DA710-4183-8448-8AE4-7BA72C8196BB}"/>
              </a:ext>
            </a:extLst>
          </p:cNvPr>
          <p:cNvCxnSpPr/>
          <p:nvPr/>
        </p:nvCxnSpPr>
        <p:spPr>
          <a:xfrm>
            <a:off x="5230793" y="3789292"/>
            <a:ext cx="0" cy="553797"/>
          </a:xfrm>
          <a:prstGeom prst="straightConnector1">
            <a:avLst/>
          </a:prstGeom>
          <a:noFill/>
          <a:ln w="9525" cap="flat" cmpd="sng">
            <a:solidFill>
              <a:srgbClr val="FFFFFF"/>
            </a:solidFill>
            <a:prstDash val="solid"/>
            <a:round/>
            <a:headEnd type="diamond" w="med" len="med"/>
            <a:tailEnd type="diamond" w="med" len="med"/>
          </a:ln>
        </p:spPr>
      </p:cxn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983540C-8E35-0945-B82A-174C322A6EAF}"/>
              </a:ext>
            </a:extLst>
          </p:cNvPr>
          <p:cNvGrpSpPr/>
          <p:nvPr/>
        </p:nvGrpSpPr>
        <p:grpSpPr>
          <a:xfrm>
            <a:off x="7338875" y="762504"/>
            <a:ext cx="1429502" cy="1908602"/>
            <a:chOff x="6147387" y="3285699"/>
            <a:chExt cx="1954450" cy="2718413"/>
          </a:xfrm>
        </p:grpSpPr>
        <p:pic>
          <p:nvPicPr>
            <p:cNvPr id="12" name="Google Shape;197;p23">
              <a:extLst>
                <a:ext uri="{FF2B5EF4-FFF2-40B4-BE49-F238E27FC236}">
                  <a16:creationId xmlns:a16="http://schemas.microsoft.com/office/drawing/2014/main" id="{CAE1617B-FD70-9D4F-BC3E-32D1FE5FF765}"/>
                </a:ext>
              </a:extLst>
            </p:cNvPr>
            <p:cNvPicPr preferRelativeResize="0"/>
            <p:nvPr/>
          </p:nvPicPr>
          <p:blipFill rotWithShape="1">
            <a:blip r:embed="rId4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47387" y="3285699"/>
              <a:ext cx="1954450" cy="2718413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3" name="Google Shape;200;p23">
              <a:extLst>
                <a:ext uri="{FF2B5EF4-FFF2-40B4-BE49-F238E27FC236}">
                  <a16:creationId xmlns:a16="http://schemas.microsoft.com/office/drawing/2014/main" id="{A7C44ACC-C173-5A41-A341-FB1E435DE1A5}"/>
                </a:ext>
              </a:extLst>
            </p:cNvPr>
            <p:cNvCxnSpPr/>
            <p:nvPr/>
          </p:nvCxnSpPr>
          <p:spPr>
            <a:xfrm>
              <a:off x="6322242" y="3509627"/>
              <a:ext cx="0" cy="2209953"/>
            </a:xfrm>
            <a:prstGeom prst="straightConnector1">
              <a:avLst/>
            </a:prstGeom>
            <a:noFill/>
            <a:ln w="28575" cap="flat" cmpd="sng">
              <a:solidFill>
                <a:srgbClr val="FF0000"/>
              </a:solidFill>
              <a:prstDash val="solid"/>
              <a:round/>
              <a:headEnd type="none" w="med" len="med"/>
              <a:tailEnd type="triangle" w="med" len="med"/>
            </a:ln>
          </p:spPr>
        </p:cxnSp>
        <p:sp>
          <p:nvSpPr>
            <p:cNvPr id="14" name="Google Shape;201;p23">
              <a:extLst>
                <a:ext uri="{FF2B5EF4-FFF2-40B4-BE49-F238E27FC236}">
                  <a16:creationId xmlns:a16="http://schemas.microsoft.com/office/drawing/2014/main" id="{4B74F670-8BBA-8448-A519-30E676784B4A}"/>
                </a:ext>
              </a:extLst>
            </p:cNvPr>
            <p:cNvSpPr txBox="1"/>
            <p:nvPr/>
          </p:nvSpPr>
          <p:spPr>
            <a:xfrm rot="16200000">
              <a:off x="5988137" y="3677533"/>
              <a:ext cx="950877" cy="4733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r>
                <a:rPr lang="en-GB" sz="1350" b="1" dirty="0">
                  <a:solidFill>
                    <a:srgbClr val="FF0000"/>
                  </a:solidFill>
                </a:rPr>
                <a:t>Energy</a:t>
              </a:r>
              <a:endParaRPr sz="13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15" name="Google Shape;202;p23">
              <a:extLst>
                <a:ext uri="{FF2B5EF4-FFF2-40B4-BE49-F238E27FC236}">
                  <a16:creationId xmlns:a16="http://schemas.microsoft.com/office/drawing/2014/main" id="{A6B628A2-C667-DB4C-86B7-8F214DDAD7E7}"/>
                </a:ext>
              </a:extLst>
            </p:cNvPr>
            <p:cNvCxnSpPr/>
            <p:nvPr/>
          </p:nvCxnSpPr>
          <p:spPr>
            <a:xfrm>
              <a:off x="6237322" y="4705919"/>
              <a:ext cx="846588" cy="0"/>
            </a:xfrm>
            <a:prstGeom prst="straightConnector1">
              <a:avLst/>
            </a:prstGeom>
            <a:noFill/>
            <a:ln w="19050" cap="flat" cmpd="sng">
              <a:solidFill>
                <a:srgbClr val="FF0000"/>
              </a:solidFill>
              <a:prstDash val="dash"/>
              <a:round/>
              <a:headEnd type="none" w="med" len="med"/>
              <a:tailEnd type="none" w="med" len="med"/>
            </a:ln>
          </p:spPr>
        </p:cxnSp>
        <p:sp>
          <p:nvSpPr>
            <p:cNvPr id="16" name="Google Shape;203;p23">
              <a:extLst>
                <a:ext uri="{FF2B5EF4-FFF2-40B4-BE49-F238E27FC236}">
                  <a16:creationId xmlns:a16="http://schemas.microsoft.com/office/drawing/2014/main" id="{A02A3BD0-3B61-5B4E-A5F3-DB6C9943C501}"/>
                </a:ext>
              </a:extLst>
            </p:cNvPr>
            <p:cNvSpPr txBox="1"/>
            <p:nvPr/>
          </p:nvSpPr>
          <p:spPr>
            <a:xfrm>
              <a:off x="7067756" y="4448903"/>
              <a:ext cx="893057" cy="49312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8569" tIns="68569" rIns="68569" bIns="68569" anchor="t" anchorCtr="0">
              <a:spAutoFit/>
            </a:bodyPr>
            <a:lstStyle/>
            <a:p>
              <a:r>
                <a:rPr lang="en-GB" sz="1350" b="1" dirty="0">
                  <a:solidFill>
                    <a:srgbClr val="FF0000"/>
                  </a:solidFill>
                </a:rPr>
                <a:t>1 MeV</a:t>
              </a:r>
              <a:endParaRPr sz="1350" b="1" dirty="0">
                <a:solidFill>
                  <a:srgbClr val="FF0000"/>
                </a:solidFill>
              </a:endParaRPr>
            </a:p>
          </p:txBody>
        </p:sp>
        <p:cxnSp>
          <p:nvCxnSpPr>
            <p:cNvPr id="20" name="Google Shape;207;p23">
              <a:extLst>
                <a:ext uri="{FF2B5EF4-FFF2-40B4-BE49-F238E27FC236}">
                  <a16:creationId xmlns:a16="http://schemas.microsoft.com/office/drawing/2014/main" id="{68B1BE8D-4DE1-C84B-AE13-E67D68605D98}"/>
                </a:ext>
              </a:extLst>
            </p:cNvPr>
            <p:cNvCxnSpPr>
              <a:cxnSpLocks/>
            </p:cNvCxnSpPr>
            <p:nvPr/>
          </p:nvCxnSpPr>
          <p:spPr>
            <a:xfrm rot="10800000" flipH="1">
              <a:off x="7064128" y="5725888"/>
              <a:ext cx="155647" cy="8041"/>
            </a:xfrm>
            <a:prstGeom prst="straightConnector1">
              <a:avLst/>
            </a:prstGeom>
            <a:noFill/>
            <a:ln w="38100" cap="flat" cmpd="sng">
              <a:solidFill>
                <a:srgbClr val="FFE599"/>
              </a:solidFill>
              <a:prstDash val="solid"/>
              <a:round/>
              <a:headEnd type="stealth" w="med" len="med"/>
              <a:tailEnd type="none" w="med" len="med"/>
            </a:ln>
          </p:spPr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3E08CE08-5B34-3B4B-8AC5-8F43EA9EAFDB}"/>
              </a:ext>
            </a:extLst>
          </p:cNvPr>
          <p:cNvSpPr txBox="1"/>
          <p:nvPr/>
        </p:nvSpPr>
        <p:spPr>
          <a:xfrm>
            <a:off x="7854979" y="850670"/>
            <a:ext cx="864340" cy="71558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dirty="0" err="1">
                <a:solidFill>
                  <a:schemeClr val="bg1"/>
                </a:solidFill>
              </a:rPr>
              <a:t>Spectrum</a:t>
            </a:r>
            <a:endParaRPr lang="es-ES" sz="1350" dirty="0">
              <a:solidFill>
                <a:schemeClr val="bg1"/>
              </a:solidFill>
            </a:endParaRPr>
          </a:p>
          <a:p>
            <a:pPr algn="ctr"/>
            <a:r>
              <a:rPr lang="es-ES" sz="1350" dirty="0" err="1">
                <a:solidFill>
                  <a:schemeClr val="bg1"/>
                </a:solidFill>
              </a:rPr>
              <a:t>Out</a:t>
            </a:r>
            <a:r>
              <a:rPr lang="es-ES" sz="1350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s-ES" sz="1350" dirty="0">
                <a:solidFill>
                  <a:schemeClr val="bg1"/>
                </a:solidFill>
              </a:rPr>
              <a:t>plasma</a:t>
            </a: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4A0A2365-1214-DD43-AE7B-DD6B3F4B14F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80317" y="1006559"/>
            <a:ext cx="3709553" cy="2069015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961ECE1C-C7F2-5146-96F3-EF729613F01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9282" y="3252925"/>
            <a:ext cx="2821361" cy="2226731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725F4576-D3D1-6D48-8D39-EF29EAD1A39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89446" y="3266969"/>
            <a:ext cx="3238101" cy="218031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3D0A2BFD-1FFD-1531-89EA-9C313F161FBF}"/>
              </a:ext>
            </a:extLst>
          </p:cNvPr>
          <p:cNvSpPr txBox="1"/>
          <p:nvPr/>
        </p:nvSpPr>
        <p:spPr>
          <a:xfrm>
            <a:off x="2984066" y="4766"/>
            <a:ext cx="3107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400" i="1" dirty="0"/>
              <a:t>HEDP-Lab. Astrophysics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D7E997-9072-BF4D-93DC-1E45CBA763F7}"/>
              </a:ext>
            </a:extLst>
          </p:cNvPr>
          <p:cNvSpPr txBox="1"/>
          <p:nvPr/>
        </p:nvSpPr>
        <p:spPr>
          <a:xfrm>
            <a:off x="2389383" y="377531"/>
            <a:ext cx="43652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ICF Community. User beamlines in XFEL/LCLS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C2343AE-BD58-962A-FDEF-B2D79C0AAD29}"/>
              </a:ext>
            </a:extLst>
          </p:cNvPr>
          <p:cNvSpPr txBox="1"/>
          <p:nvPr/>
        </p:nvSpPr>
        <p:spPr>
          <a:xfrm>
            <a:off x="83450" y="5380451"/>
            <a:ext cx="33467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i="1" dirty="0"/>
              <a:t>S. Malko et al., Nat. Comm. </a:t>
            </a:r>
            <a:r>
              <a:rPr lang="en-ES" sz="1400" b="1" i="1" dirty="0"/>
              <a:t>13</a:t>
            </a:r>
            <a:r>
              <a:rPr lang="en-ES" sz="1400" i="1" dirty="0"/>
              <a:t>, 2893 (2022)</a:t>
            </a:r>
          </a:p>
          <a:p>
            <a:r>
              <a:rPr lang="en-ES" sz="1400" i="1" dirty="0"/>
              <a:t>J. Apiñaniz et al., Sci. Rep. </a:t>
            </a:r>
            <a:r>
              <a:rPr lang="en-ES" sz="1400" b="1" i="1" dirty="0"/>
              <a:t>11</a:t>
            </a:r>
            <a:r>
              <a:rPr lang="en-ES" sz="1400" i="1" dirty="0"/>
              <a:t>, 6881 (2021)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4B9A72E-0C85-7B4C-84A2-7F1E1443B4C5}"/>
              </a:ext>
            </a:extLst>
          </p:cNvPr>
          <p:cNvSpPr txBox="1"/>
          <p:nvPr/>
        </p:nvSpPr>
        <p:spPr>
          <a:xfrm>
            <a:off x="6807532" y="2774669"/>
            <a:ext cx="2279022" cy="5078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s-ES" sz="1350" dirty="0" err="1"/>
              <a:t>Transient</a:t>
            </a:r>
            <a:r>
              <a:rPr lang="es-ES" sz="1350" dirty="0"/>
              <a:t> </a:t>
            </a:r>
            <a:r>
              <a:rPr lang="es-ES" sz="1350" dirty="0" err="1"/>
              <a:t>Magnetic</a:t>
            </a:r>
            <a:r>
              <a:rPr lang="es-ES" sz="1350" dirty="0"/>
              <a:t> </a:t>
            </a:r>
            <a:r>
              <a:rPr lang="es-ES" sz="1350" dirty="0" err="1"/>
              <a:t>Fields</a:t>
            </a:r>
            <a:r>
              <a:rPr lang="es-ES" sz="1350" dirty="0"/>
              <a:t> (</a:t>
            </a:r>
            <a:r>
              <a:rPr lang="es-ES" sz="1350" dirty="0" err="1"/>
              <a:t>ns</a:t>
            </a:r>
            <a:r>
              <a:rPr lang="es-ES" sz="1350" dirty="0"/>
              <a:t>)</a:t>
            </a:r>
          </a:p>
          <a:p>
            <a:pPr algn="ctr"/>
            <a:r>
              <a:rPr lang="es-ES" sz="1350" dirty="0" err="1"/>
              <a:t>Tens-Hundreds</a:t>
            </a:r>
            <a:r>
              <a:rPr lang="es-ES" sz="1350" dirty="0"/>
              <a:t> of Tesla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25E9F14-DF64-819B-24FC-737949FC444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10325" y="5026507"/>
            <a:ext cx="1190666" cy="13496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1C66D01-220F-E960-D704-8BE3F3AC6CA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86723" y="4466832"/>
            <a:ext cx="1218726" cy="190416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C9BAEB1A-4867-FACC-154D-0F0472B29AE8}"/>
              </a:ext>
            </a:extLst>
          </p:cNvPr>
          <p:cNvSpPr txBox="1"/>
          <p:nvPr/>
        </p:nvSpPr>
        <p:spPr>
          <a:xfrm>
            <a:off x="6286500" y="4495489"/>
            <a:ext cx="123463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Exp. ELI-NP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00D43E4-7681-8F8A-F151-475047B6AE38}"/>
              </a:ext>
            </a:extLst>
          </p:cNvPr>
          <p:cNvSpPr txBox="1"/>
          <p:nvPr/>
        </p:nvSpPr>
        <p:spPr>
          <a:xfrm>
            <a:off x="3740292" y="3017325"/>
            <a:ext cx="1755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Exp. CLPU &amp; CSU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10F4E49-97F6-16DB-AFB5-8F945509214C}"/>
              </a:ext>
            </a:extLst>
          </p:cNvPr>
          <p:cNvSpPr txBox="1"/>
          <p:nvPr/>
        </p:nvSpPr>
        <p:spPr>
          <a:xfrm>
            <a:off x="179882" y="5996371"/>
            <a:ext cx="3581173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i="1" dirty="0"/>
              <a:t>Generación de Conocimiento: </a:t>
            </a:r>
            <a:r>
              <a:rPr lang="en-ES" b="1" i="1" dirty="0"/>
              <a:t>APPLE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8A5BCEE9-02FB-CFDF-1157-0C3F1C68B5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857330" y="5603068"/>
            <a:ext cx="1026851" cy="770138"/>
          </a:xfrm>
          <a:prstGeom prst="rect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29BB197-9A3D-9042-B9C3-76D20DFFB503}"/>
              </a:ext>
            </a:extLst>
          </p:cNvPr>
          <p:cNvSpPr txBox="1"/>
          <p:nvPr/>
        </p:nvSpPr>
        <p:spPr>
          <a:xfrm>
            <a:off x="3104422" y="756974"/>
            <a:ext cx="293920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i="1" dirty="0" err="1"/>
              <a:t>Proton</a:t>
            </a:r>
            <a:r>
              <a:rPr lang="es-ES" sz="1600" i="1" dirty="0"/>
              <a:t> </a:t>
            </a:r>
            <a:r>
              <a:rPr lang="es-ES" sz="1600" i="1" dirty="0" err="1"/>
              <a:t>stopping</a:t>
            </a:r>
            <a:r>
              <a:rPr lang="es-ES" sz="1600" i="1" dirty="0"/>
              <a:t> </a:t>
            </a:r>
            <a:r>
              <a:rPr lang="es-ES" sz="1600" i="1" dirty="0" err="1"/>
              <a:t>power</a:t>
            </a:r>
            <a:r>
              <a:rPr lang="es-ES" sz="1600" i="1" dirty="0"/>
              <a:t> in plasma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4683471-3ACB-C69C-CA93-F95522B50F0B}"/>
              </a:ext>
            </a:extLst>
          </p:cNvPr>
          <p:cNvSpPr txBox="1"/>
          <p:nvPr/>
        </p:nvSpPr>
        <p:spPr>
          <a:xfrm>
            <a:off x="4789181" y="5676405"/>
            <a:ext cx="138172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1400" dirty="0"/>
              <a:t>Prof. L. Volpe</a:t>
            </a:r>
          </a:p>
          <a:p>
            <a:r>
              <a:rPr lang="en-ES" sz="1400" dirty="0"/>
              <a:t>Prof. J. Honrubia</a:t>
            </a:r>
          </a:p>
        </p:txBody>
      </p:sp>
    </p:spTree>
    <p:extLst>
      <p:ext uri="{BB962C8B-B14F-4D97-AF65-F5344CB8AC3E}">
        <p14:creationId xmlns:p14="http://schemas.microsoft.com/office/powerpoint/2010/main" val="7429326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98864A2-77C2-707E-9036-64418E72AD47}"/>
              </a:ext>
            </a:extLst>
          </p:cNvPr>
          <p:cNvSpPr txBox="1"/>
          <p:nvPr/>
        </p:nvSpPr>
        <p:spPr>
          <a:xfrm>
            <a:off x="3285494" y="4766"/>
            <a:ext cx="25730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400" i="1" dirty="0"/>
              <a:t>Laser Development</a:t>
            </a:r>
          </a:p>
        </p:txBody>
      </p:sp>
      <p:pic>
        <p:nvPicPr>
          <p:cNvPr id="3" name="Google Shape;372;p38" descr="Gráfico, Gráfico de líneas&#10;&#10;Descripción generada automáticamente">
            <a:extLst>
              <a:ext uri="{FF2B5EF4-FFF2-40B4-BE49-F238E27FC236}">
                <a16:creationId xmlns:a16="http://schemas.microsoft.com/office/drawing/2014/main" id="{34942ED5-0499-784A-BF85-1AFF1A8E3AC0}"/>
              </a:ext>
            </a:extLst>
          </p:cNvPr>
          <p:cNvPicPr preferRelativeResize="0"/>
          <p:nvPr/>
        </p:nvPicPr>
        <p:blipFill rotWithShape="1">
          <a:blip r:embed="rId2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5507"/>
          <a:stretch/>
        </p:blipFill>
        <p:spPr>
          <a:xfrm>
            <a:off x="7049697" y="2125743"/>
            <a:ext cx="2094303" cy="2213154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612;p53" descr="C:\Users\rlera\Desktop\IMG-20211129-WA0004.jpg">
            <a:extLst>
              <a:ext uri="{FF2B5EF4-FFF2-40B4-BE49-F238E27FC236}">
                <a16:creationId xmlns:a16="http://schemas.microsoft.com/office/drawing/2014/main" id="{A76307C6-1A4F-D051-1D5C-C98A7528EBC7}"/>
              </a:ext>
            </a:extLst>
          </p:cNvPr>
          <p:cNvPicPr preferRelativeResize="0"/>
          <p:nvPr/>
        </p:nvPicPr>
        <p:blipFill rotWithShape="1">
          <a:blip r:embed="rId3" cstate="screen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27934" y="4361121"/>
            <a:ext cx="1530367" cy="2030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Google Shape;200;p29">
            <a:extLst>
              <a:ext uri="{FF2B5EF4-FFF2-40B4-BE49-F238E27FC236}">
                <a16:creationId xmlns:a16="http://schemas.microsoft.com/office/drawing/2014/main" id="{B129091E-5BC1-6D42-E616-FABA1623DB6B}"/>
              </a:ext>
            </a:extLst>
          </p:cNvPr>
          <p:cNvPicPr preferRelativeResize="0"/>
          <p:nvPr/>
        </p:nvPicPr>
        <p:blipFill rotWithShape="1">
          <a:blip r:embed="rId4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731793" y="910685"/>
            <a:ext cx="4087155" cy="1947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Google Shape;201;p29" descr="C:\Users\staff\Downloads\IMG_20201104_134113.jpg">
            <a:extLst>
              <a:ext uri="{FF2B5EF4-FFF2-40B4-BE49-F238E27FC236}">
                <a16:creationId xmlns:a16="http://schemas.microsoft.com/office/drawing/2014/main" id="{78B5D16E-D649-AC47-B4A1-F0E1F18F9A5C}"/>
              </a:ext>
            </a:extLst>
          </p:cNvPr>
          <p:cNvPicPr preferRelativeResize="0"/>
          <p:nvPr/>
        </p:nvPicPr>
        <p:blipFill rotWithShape="1">
          <a:blip r:embed="rId5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66550" y="921359"/>
            <a:ext cx="2123709" cy="194756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7A13EE5-890B-B77F-254B-62FDBA931464}"/>
              </a:ext>
            </a:extLst>
          </p:cNvPr>
          <p:cNvSpPr txBox="1"/>
          <p:nvPr/>
        </p:nvSpPr>
        <p:spPr>
          <a:xfrm>
            <a:off x="1548544" y="466431"/>
            <a:ext cx="60469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Oscillators long term development and now High Power Lasers</a:t>
            </a:r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421D005B-89E3-7785-90B7-4752E78AFCB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8244" y="4005044"/>
            <a:ext cx="6491471" cy="2046983"/>
          </a:xfrm>
          <a:prstGeom prst="rect">
            <a:avLst/>
          </a:prstGeom>
        </p:spPr>
      </p:pic>
      <p:sp>
        <p:nvSpPr>
          <p:cNvPr id="39" name="Rounded Rectangle 38">
            <a:extLst>
              <a:ext uri="{FF2B5EF4-FFF2-40B4-BE49-F238E27FC236}">
                <a16:creationId xmlns:a16="http://schemas.microsoft.com/office/drawing/2014/main" id="{FC4F5361-F561-B39A-AADA-519743D384F2}"/>
              </a:ext>
            </a:extLst>
          </p:cNvPr>
          <p:cNvSpPr/>
          <p:nvPr/>
        </p:nvSpPr>
        <p:spPr>
          <a:xfrm>
            <a:off x="7490284" y="860008"/>
            <a:ext cx="1356818" cy="690346"/>
          </a:xfrm>
          <a:prstGeom prst="roundRect">
            <a:avLst/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Relevant</a:t>
            </a:r>
          </a:p>
          <a:p>
            <a:pPr algn="ctr"/>
            <a:r>
              <a:rPr lang="en-GB" dirty="0"/>
              <a:t>F</a:t>
            </a:r>
            <a:r>
              <a:rPr lang="en-ES" dirty="0"/>
              <a:t>or WP12</a:t>
            </a:r>
          </a:p>
        </p:txBody>
      </p:sp>
      <p:sp>
        <p:nvSpPr>
          <p:cNvPr id="40" name="Título 1">
            <a:extLst>
              <a:ext uri="{FF2B5EF4-FFF2-40B4-BE49-F238E27FC236}">
                <a16:creationId xmlns:a16="http://schemas.microsoft.com/office/drawing/2014/main" id="{EE66F4EC-C343-8456-FC96-70F9B87212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7253" y="2866655"/>
            <a:ext cx="4208747" cy="369333"/>
          </a:xfrm>
        </p:spPr>
        <p:txBody>
          <a:bodyPr/>
          <a:lstStyle/>
          <a:p>
            <a:r>
              <a:rPr lang="es-ES" sz="1800" dirty="0" err="1">
                <a:latin typeface="+mj-lt"/>
              </a:rPr>
              <a:t>Development</a:t>
            </a:r>
            <a:r>
              <a:rPr lang="es-ES" sz="1800" dirty="0">
                <a:latin typeface="+mj-lt"/>
              </a:rPr>
              <a:t> of 2 𝜇m </a:t>
            </a:r>
            <a:r>
              <a:rPr lang="es-ES" sz="1800" dirty="0" err="1">
                <a:latin typeface="+mj-lt"/>
              </a:rPr>
              <a:t>lasers</a:t>
            </a:r>
            <a:endParaRPr lang="es-ES" sz="1800" dirty="0">
              <a:latin typeface="+mj-lt"/>
            </a:endParaRPr>
          </a:p>
        </p:txBody>
      </p:sp>
      <p:sp>
        <p:nvSpPr>
          <p:cNvPr id="41" name="Rectángulo 32">
            <a:extLst>
              <a:ext uri="{FF2B5EF4-FFF2-40B4-BE49-F238E27FC236}">
                <a16:creationId xmlns:a16="http://schemas.microsoft.com/office/drawing/2014/main" id="{73DC1BB7-5657-EE26-7055-8FC34114D481}"/>
              </a:ext>
            </a:extLst>
          </p:cNvPr>
          <p:cNvSpPr/>
          <p:nvPr/>
        </p:nvSpPr>
        <p:spPr>
          <a:xfrm>
            <a:off x="1302012" y="3184050"/>
            <a:ext cx="4904676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s-ES" dirty="0" err="1"/>
              <a:t>Hybrid</a:t>
            </a:r>
            <a:r>
              <a:rPr lang="es-ES" dirty="0"/>
              <a:t> </a:t>
            </a:r>
            <a:r>
              <a:rPr lang="es-ES" dirty="0" err="1"/>
              <a:t>system</a:t>
            </a:r>
            <a:r>
              <a:rPr lang="es-ES" dirty="0"/>
              <a:t> </a:t>
            </a:r>
            <a:r>
              <a:rPr lang="es-ES" dirty="0" err="1"/>
              <a:t>of</a:t>
            </a:r>
            <a:r>
              <a:rPr lang="es-ES" dirty="0"/>
              <a:t> OPA + </a:t>
            </a:r>
            <a:r>
              <a:rPr lang="es-ES" dirty="0" err="1"/>
              <a:t>conventional</a:t>
            </a:r>
            <a:r>
              <a:rPr lang="es-ES" dirty="0"/>
              <a:t> </a:t>
            </a:r>
            <a:r>
              <a:rPr lang="es-ES" dirty="0" err="1"/>
              <a:t>amplification</a:t>
            </a:r>
            <a:endParaRPr lang="es-ES" dirty="0"/>
          </a:p>
          <a:p>
            <a:r>
              <a:rPr lang="es-ES" dirty="0" err="1"/>
              <a:t>All-diode</a:t>
            </a:r>
            <a:r>
              <a:rPr lang="es-ES" dirty="0"/>
              <a:t> </a:t>
            </a:r>
            <a:r>
              <a:rPr lang="es-ES" dirty="0" err="1"/>
              <a:t>pumped</a:t>
            </a:r>
            <a:endParaRPr lang="es-ES" dirty="0"/>
          </a:p>
          <a:p>
            <a:r>
              <a:rPr lang="es-ES" dirty="0" err="1"/>
              <a:t>Scheme</a:t>
            </a:r>
            <a:r>
              <a:rPr lang="es-ES" dirty="0"/>
              <a:t> </a:t>
            </a:r>
            <a:r>
              <a:rPr lang="es-ES" dirty="0" err="1"/>
              <a:t>for</a:t>
            </a:r>
            <a:r>
              <a:rPr lang="es-ES" dirty="0"/>
              <a:t> 100 </a:t>
            </a:r>
            <a:r>
              <a:rPr lang="es-ES" dirty="0" err="1"/>
              <a:t>mJ</a:t>
            </a:r>
            <a:r>
              <a:rPr lang="es-ES" dirty="0"/>
              <a:t>, 100 </a:t>
            </a:r>
            <a:r>
              <a:rPr lang="es-ES" dirty="0" err="1"/>
              <a:t>fs</a:t>
            </a:r>
            <a:r>
              <a:rPr lang="es-ES" dirty="0"/>
              <a:t>, 100 Hz @ 2 </a:t>
            </a:r>
            <a:r>
              <a:rPr lang="es-ES" dirty="0" err="1"/>
              <a:t>um</a:t>
            </a:r>
            <a:r>
              <a:rPr lang="es-ES" dirty="0"/>
              <a:t> (10 W)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8F2C7CD0-8120-FBBE-C11A-CC5850AEB576}"/>
              </a:ext>
            </a:extLst>
          </p:cNvPr>
          <p:cNvSpPr txBox="1"/>
          <p:nvPr/>
        </p:nvSpPr>
        <p:spPr>
          <a:xfrm>
            <a:off x="7578246" y="1853852"/>
            <a:ext cx="125310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800" dirty="0">
                <a:latin typeface="+mj-lt"/>
              </a:rPr>
              <a:t>1 𝜇m </a:t>
            </a:r>
            <a:r>
              <a:rPr lang="es-ES" sz="1800" dirty="0" err="1">
                <a:latin typeface="+mj-lt"/>
              </a:rPr>
              <a:t>lasers</a:t>
            </a:r>
            <a:endParaRPr lang="en-ES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BAE137E-621D-CCF4-36DF-222118942077}"/>
              </a:ext>
            </a:extLst>
          </p:cNvPr>
          <p:cNvSpPr txBox="1"/>
          <p:nvPr/>
        </p:nvSpPr>
        <p:spPr>
          <a:xfrm>
            <a:off x="1835962" y="6037011"/>
            <a:ext cx="3722237" cy="369332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r>
              <a:rPr lang="en-ES" i="1" dirty="0"/>
              <a:t>Generación de Conocimiento: </a:t>
            </a:r>
            <a:r>
              <a:rPr lang="en-ES" b="1" i="1" dirty="0"/>
              <a:t>NAPEL</a:t>
            </a:r>
          </a:p>
        </p:txBody>
      </p:sp>
    </p:spTree>
    <p:extLst>
      <p:ext uri="{BB962C8B-B14F-4D97-AF65-F5344CB8AC3E}">
        <p14:creationId xmlns:p14="http://schemas.microsoft.com/office/powerpoint/2010/main" val="25911211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ounded Rectangle 8">
            <a:extLst>
              <a:ext uri="{FF2B5EF4-FFF2-40B4-BE49-F238E27FC236}">
                <a16:creationId xmlns:a16="http://schemas.microsoft.com/office/drawing/2014/main" id="{EE6946DA-6D60-AEB3-C7E5-795BECF3418C}"/>
              </a:ext>
            </a:extLst>
          </p:cNvPr>
          <p:cNvSpPr/>
          <p:nvPr/>
        </p:nvSpPr>
        <p:spPr>
          <a:xfrm>
            <a:off x="713110" y="5760549"/>
            <a:ext cx="7020676" cy="518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27C4C111-00D6-B04F-7FEC-B18B46965A0A}"/>
              </a:ext>
            </a:extLst>
          </p:cNvPr>
          <p:cNvSpPr/>
          <p:nvPr/>
        </p:nvSpPr>
        <p:spPr>
          <a:xfrm>
            <a:off x="723548" y="4543439"/>
            <a:ext cx="7020676" cy="518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7" name="Rounded Rectangle 6">
            <a:extLst>
              <a:ext uri="{FF2B5EF4-FFF2-40B4-BE49-F238E27FC236}">
                <a16:creationId xmlns:a16="http://schemas.microsoft.com/office/drawing/2014/main" id="{1E6E478C-1757-D458-01E3-D7B83D80DB90}"/>
              </a:ext>
            </a:extLst>
          </p:cNvPr>
          <p:cNvSpPr/>
          <p:nvPr/>
        </p:nvSpPr>
        <p:spPr>
          <a:xfrm>
            <a:off x="698496" y="3328417"/>
            <a:ext cx="7020676" cy="518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B972E7C5-3050-FFB1-93FD-A64F4DE00910}"/>
              </a:ext>
            </a:extLst>
          </p:cNvPr>
          <p:cNvSpPr/>
          <p:nvPr/>
        </p:nvSpPr>
        <p:spPr>
          <a:xfrm>
            <a:off x="669268" y="909089"/>
            <a:ext cx="7020676" cy="518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Rounded Rectangle 4">
            <a:extLst>
              <a:ext uri="{FF2B5EF4-FFF2-40B4-BE49-F238E27FC236}">
                <a16:creationId xmlns:a16="http://schemas.microsoft.com/office/drawing/2014/main" id="{1F1211DC-C9EA-2FB3-84EB-F93DDD830CF6}"/>
              </a:ext>
            </a:extLst>
          </p:cNvPr>
          <p:cNvSpPr/>
          <p:nvPr/>
        </p:nvSpPr>
        <p:spPr>
          <a:xfrm>
            <a:off x="683882" y="2111307"/>
            <a:ext cx="7020676" cy="518600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552CA-9DC8-5117-4D26-2454A63DF4A5}"/>
              </a:ext>
            </a:extLst>
          </p:cNvPr>
          <p:cNvSpPr txBox="1"/>
          <p:nvPr/>
        </p:nvSpPr>
        <p:spPr>
          <a:xfrm>
            <a:off x="915907" y="956643"/>
            <a:ext cx="6985182" cy="56015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Full Operating User Facility (ending the 3rd call for Users 23)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Space available (upgrade &amp; surrounding area)</a:t>
            </a:r>
          </a:p>
          <a:p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Shifting the distributed infrastructure to Western Europe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Bridge towards new countries (Latin America &amp; more)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Financially sustainable infrastructure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Well inscribed in the European framework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Multi-disciplinary facility: smooth transition to FEL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Eupraxia would be the Flagship project of the Center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ES" sz="20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sz="2000" dirty="0"/>
              <a:t>Lower Mass, Faster Response (flexibility to react to changes)</a:t>
            </a:r>
          </a:p>
          <a:p>
            <a:endParaRPr lang="en-ES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F5EC0E0-C580-0B7D-75A5-0F2383D6354D}"/>
              </a:ext>
            </a:extLst>
          </p:cNvPr>
          <p:cNvSpPr txBox="1"/>
          <p:nvPr/>
        </p:nvSpPr>
        <p:spPr>
          <a:xfrm>
            <a:off x="1156750" y="437813"/>
            <a:ext cx="662463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dirty="0"/>
              <a:t>The CLPU is a mature infrastructure to host EuPraxia 2nd site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97FACED-ED21-390C-6A5E-07321659A623}"/>
              </a:ext>
            </a:extLst>
          </p:cNvPr>
          <p:cNvSpPr txBox="1"/>
          <p:nvPr/>
        </p:nvSpPr>
        <p:spPr>
          <a:xfrm>
            <a:off x="3606800" y="-10160"/>
            <a:ext cx="16690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400" dirty="0"/>
              <a:t>Conclusions</a:t>
            </a:r>
          </a:p>
        </p:txBody>
      </p:sp>
    </p:spTree>
    <p:extLst>
      <p:ext uri="{BB962C8B-B14F-4D97-AF65-F5344CB8AC3E}">
        <p14:creationId xmlns:p14="http://schemas.microsoft.com/office/powerpoint/2010/main" val="154579278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D5911763-6E74-756C-80CD-BBE41C81EF5A}"/>
              </a:ext>
            </a:extLst>
          </p:cNvPr>
          <p:cNvSpPr txBox="1"/>
          <p:nvPr/>
        </p:nvSpPr>
        <p:spPr>
          <a:xfrm>
            <a:off x="3343939" y="14025"/>
            <a:ext cx="24561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3200" i="1" dirty="0"/>
              <a:t>Post-scriptum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A5CF75F-A4DE-BA5F-F531-EF3F6DAFBE22}"/>
              </a:ext>
            </a:extLst>
          </p:cNvPr>
          <p:cNvSpPr txBox="1"/>
          <p:nvPr/>
        </p:nvSpPr>
        <p:spPr>
          <a:xfrm>
            <a:off x="2971017" y="4558095"/>
            <a:ext cx="3201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i="1" dirty="0"/>
              <a:t>December 4th 2023: Site visit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27D9A3A-CFF2-6ECB-7366-746D9E619B9B}"/>
              </a:ext>
            </a:extLst>
          </p:cNvPr>
          <p:cNvSpPr txBox="1"/>
          <p:nvPr/>
        </p:nvSpPr>
        <p:spPr>
          <a:xfrm>
            <a:off x="3693042" y="4178577"/>
            <a:ext cx="17579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400" b="1" i="1" dirty="0"/>
              <a:t>Next Events 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8C7B287-8A8B-97A3-BC9C-D5FD3AAD1F6B}"/>
              </a:ext>
            </a:extLst>
          </p:cNvPr>
          <p:cNvSpPr txBox="1"/>
          <p:nvPr/>
        </p:nvSpPr>
        <p:spPr>
          <a:xfrm>
            <a:off x="129779" y="5036427"/>
            <a:ext cx="5094023" cy="880369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EPS Plasma Conference- July 2024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GB" dirty="0"/>
              <a:t>EOSAM (</a:t>
            </a:r>
            <a:r>
              <a:rPr lang="en-GB" dirty="0" err="1"/>
              <a:t>Europ</a:t>
            </a:r>
            <a:r>
              <a:rPr lang="en-GB" dirty="0"/>
              <a:t>. Optical Society)- September 2024</a:t>
            </a:r>
            <a:endParaRPr lang="en-E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3996A36-92BA-6609-F8CA-9825868317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81139" y="5057075"/>
            <a:ext cx="3620893" cy="133586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D3F064F7-99B8-4328-9060-5CE08A090F3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9100" y="561452"/>
            <a:ext cx="6070600" cy="3937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1DECE2-D080-0240-AA37-1BD435B66E8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10183" y="3127893"/>
            <a:ext cx="4113497" cy="103694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535E4B2-BDE9-50B7-37DA-3DB77BECEE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98" y="3543962"/>
            <a:ext cx="4954845" cy="56409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7BF3839-A792-76C7-F57F-664E67DE7C0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42649" y="878065"/>
            <a:ext cx="5368063" cy="219602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A6DCABB-7D91-391B-889D-3794D22B778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5699" y="1093073"/>
            <a:ext cx="3794915" cy="2220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814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3CD114CF-8822-FB88-A292-0C1DDEAA20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971" y="668022"/>
            <a:ext cx="8807149" cy="552724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E4F4A7C-688F-D19B-30CF-6260FDD731EA}"/>
              </a:ext>
            </a:extLst>
          </p:cNvPr>
          <p:cNvSpPr txBox="1"/>
          <p:nvPr/>
        </p:nvSpPr>
        <p:spPr>
          <a:xfrm>
            <a:off x="3477790" y="3"/>
            <a:ext cx="248196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3200" dirty="0"/>
              <a:t>Infrastructure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4D7B8E2-72B9-52BA-8CE7-AE0E85E385B3}"/>
              </a:ext>
            </a:extLst>
          </p:cNvPr>
          <p:cNvSpPr txBox="1"/>
          <p:nvPr/>
        </p:nvSpPr>
        <p:spPr>
          <a:xfrm>
            <a:off x="111880" y="5481065"/>
            <a:ext cx="3291840" cy="646331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ES" b="1" i="1" dirty="0"/>
              <a:t>PW Laser “easily” Upgradable</a:t>
            </a:r>
          </a:p>
          <a:p>
            <a:pPr algn="ctr"/>
            <a:r>
              <a:rPr lang="en-GB" b="1" i="1" dirty="0"/>
              <a:t>T</a:t>
            </a:r>
            <a:r>
              <a:rPr lang="en-ES" b="1" i="1" dirty="0"/>
              <a:t>o higher Repetition Rate </a:t>
            </a:r>
          </a:p>
        </p:txBody>
      </p:sp>
    </p:spTree>
    <p:extLst>
      <p:ext uri="{BB962C8B-B14F-4D97-AF65-F5344CB8AC3E}">
        <p14:creationId xmlns:p14="http://schemas.microsoft.com/office/powerpoint/2010/main" val="130094571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Rounded Rectangle 101">
            <a:extLst>
              <a:ext uri="{FF2B5EF4-FFF2-40B4-BE49-F238E27FC236}">
                <a16:creationId xmlns:a16="http://schemas.microsoft.com/office/drawing/2014/main" id="{2ECA2423-4430-5381-74B5-901F885C8273}"/>
              </a:ext>
            </a:extLst>
          </p:cNvPr>
          <p:cNvSpPr/>
          <p:nvPr/>
        </p:nvSpPr>
        <p:spPr>
          <a:xfrm>
            <a:off x="2839633" y="5555505"/>
            <a:ext cx="6025211" cy="822263"/>
          </a:xfrm>
          <a:prstGeom prst="roundRect">
            <a:avLst/>
          </a:prstGeom>
          <a:solidFill>
            <a:srgbClr val="BFBFBF">
              <a:alpha val="32941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5" name="Rounded Rectangle 94">
            <a:extLst>
              <a:ext uri="{FF2B5EF4-FFF2-40B4-BE49-F238E27FC236}">
                <a16:creationId xmlns:a16="http://schemas.microsoft.com/office/drawing/2014/main" id="{AEA1EEDC-BB89-6D0A-164D-F2022963ED78}"/>
              </a:ext>
            </a:extLst>
          </p:cNvPr>
          <p:cNvSpPr/>
          <p:nvPr/>
        </p:nvSpPr>
        <p:spPr>
          <a:xfrm>
            <a:off x="2865360" y="4226536"/>
            <a:ext cx="6025211" cy="1286317"/>
          </a:xfrm>
          <a:prstGeom prst="roundRect">
            <a:avLst/>
          </a:prstGeom>
          <a:solidFill>
            <a:srgbClr val="1D9F2D">
              <a:alpha val="32941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4" name="Rounded Rectangle 93">
            <a:extLst>
              <a:ext uri="{FF2B5EF4-FFF2-40B4-BE49-F238E27FC236}">
                <a16:creationId xmlns:a16="http://schemas.microsoft.com/office/drawing/2014/main" id="{65C058C2-2A9E-E92E-A891-B2F4E7393A0F}"/>
              </a:ext>
            </a:extLst>
          </p:cNvPr>
          <p:cNvSpPr/>
          <p:nvPr/>
        </p:nvSpPr>
        <p:spPr>
          <a:xfrm>
            <a:off x="2496733" y="3373490"/>
            <a:ext cx="6431444" cy="814653"/>
          </a:xfrm>
          <a:prstGeom prst="roundRect">
            <a:avLst/>
          </a:prstGeom>
          <a:solidFill>
            <a:srgbClr val="FFFF00">
              <a:alpha val="32941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93" name="Rounded Rectangle 92">
            <a:extLst>
              <a:ext uri="{FF2B5EF4-FFF2-40B4-BE49-F238E27FC236}">
                <a16:creationId xmlns:a16="http://schemas.microsoft.com/office/drawing/2014/main" id="{F331ACC0-3B7B-6B98-34D9-B437E6E95138}"/>
              </a:ext>
            </a:extLst>
          </p:cNvPr>
          <p:cNvSpPr/>
          <p:nvPr/>
        </p:nvSpPr>
        <p:spPr>
          <a:xfrm>
            <a:off x="1267254" y="1459779"/>
            <a:ext cx="7683219" cy="1837716"/>
          </a:xfrm>
          <a:prstGeom prst="roundRect">
            <a:avLst/>
          </a:prstGeom>
          <a:solidFill>
            <a:srgbClr val="FFC000">
              <a:alpha val="32941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2B3479B3-2D82-2BC8-3FF9-ADDD5CA26CCC}"/>
              </a:ext>
            </a:extLst>
          </p:cNvPr>
          <p:cNvSpPr/>
          <p:nvPr/>
        </p:nvSpPr>
        <p:spPr>
          <a:xfrm>
            <a:off x="663592" y="537274"/>
            <a:ext cx="8301565" cy="814653"/>
          </a:xfrm>
          <a:prstGeom prst="roundRect">
            <a:avLst/>
          </a:prstGeom>
          <a:solidFill>
            <a:schemeClr val="accent1">
              <a:alpha val="32941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cxnSp>
        <p:nvCxnSpPr>
          <p:cNvPr id="88" name="54 Conector recto">
            <a:extLst>
              <a:ext uri="{FF2B5EF4-FFF2-40B4-BE49-F238E27FC236}">
                <a16:creationId xmlns:a16="http://schemas.microsoft.com/office/drawing/2014/main" id="{FC655A0D-3DB6-9F60-3B7B-C95AC480CE56}"/>
              </a:ext>
            </a:extLst>
          </p:cNvPr>
          <p:cNvCxnSpPr>
            <a:cxnSpLocks/>
          </p:cNvCxnSpPr>
          <p:nvPr/>
        </p:nvCxnSpPr>
        <p:spPr>
          <a:xfrm>
            <a:off x="3382523" y="6057063"/>
            <a:ext cx="5036372" cy="23102"/>
          </a:xfrm>
          <a:prstGeom prst="line">
            <a:avLst/>
          </a:prstGeom>
          <a:ln>
            <a:solidFill>
              <a:srgbClr val="FF0000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1032DF4E-EEC9-CDBB-75FE-4F72ED04F598}"/>
              </a:ext>
            </a:extLst>
          </p:cNvPr>
          <p:cNvSpPr txBox="1"/>
          <p:nvPr/>
        </p:nvSpPr>
        <p:spPr>
          <a:xfrm>
            <a:off x="1527801" y="0"/>
            <a:ext cx="608839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3200" dirty="0"/>
              <a:t>Present and future Laser Beamlines</a:t>
            </a:r>
          </a:p>
        </p:txBody>
      </p:sp>
      <p:cxnSp>
        <p:nvCxnSpPr>
          <p:cNvPr id="5" name="5 Conector recto">
            <a:extLst>
              <a:ext uri="{FF2B5EF4-FFF2-40B4-BE49-F238E27FC236}">
                <a16:creationId xmlns:a16="http://schemas.microsoft.com/office/drawing/2014/main" id="{2DDF794E-E6A2-BEC0-53A6-55DA795CD218}"/>
              </a:ext>
            </a:extLst>
          </p:cNvPr>
          <p:cNvCxnSpPr>
            <a:stCxn id="15" idx="3"/>
          </p:cNvCxnSpPr>
          <p:nvPr/>
        </p:nvCxnSpPr>
        <p:spPr>
          <a:xfrm>
            <a:off x="2073273" y="914673"/>
            <a:ext cx="6696744" cy="2898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6" name="6 Conector recto">
            <a:extLst>
              <a:ext uri="{FF2B5EF4-FFF2-40B4-BE49-F238E27FC236}">
                <a16:creationId xmlns:a16="http://schemas.microsoft.com/office/drawing/2014/main" id="{BC424B95-F99A-20CA-6BD2-23BDB9C288B3}"/>
              </a:ext>
            </a:extLst>
          </p:cNvPr>
          <p:cNvCxnSpPr>
            <a:stCxn id="37" idx="0"/>
            <a:endCxn id="41" idx="3"/>
          </p:cNvCxnSpPr>
          <p:nvPr/>
        </p:nvCxnSpPr>
        <p:spPr>
          <a:xfrm flipH="1" flipV="1">
            <a:off x="5848012" y="2239692"/>
            <a:ext cx="1873" cy="63449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" name="7 Conector recto">
            <a:extLst>
              <a:ext uri="{FF2B5EF4-FFF2-40B4-BE49-F238E27FC236}">
                <a16:creationId xmlns:a16="http://schemas.microsoft.com/office/drawing/2014/main" id="{E672708B-575F-9F6E-43AE-EF5DEA6EF9CC}"/>
              </a:ext>
            </a:extLst>
          </p:cNvPr>
          <p:cNvCxnSpPr>
            <a:stCxn id="14" idx="3"/>
            <a:endCxn id="16" idx="1"/>
          </p:cNvCxnSpPr>
          <p:nvPr/>
        </p:nvCxnSpPr>
        <p:spPr>
          <a:xfrm flipV="1">
            <a:off x="1209177" y="2889599"/>
            <a:ext cx="504056" cy="54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8" name="8 Conector recto">
            <a:extLst>
              <a:ext uri="{FF2B5EF4-FFF2-40B4-BE49-F238E27FC236}">
                <a16:creationId xmlns:a16="http://schemas.microsoft.com/office/drawing/2014/main" id="{B4937264-B854-86F0-2DF0-BBD8D1A65213}"/>
              </a:ext>
            </a:extLst>
          </p:cNvPr>
          <p:cNvCxnSpPr>
            <a:stCxn id="25" idx="3"/>
            <a:endCxn id="15" idx="2"/>
          </p:cNvCxnSpPr>
          <p:nvPr/>
        </p:nvCxnSpPr>
        <p:spPr>
          <a:xfrm flipH="1" flipV="1">
            <a:off x="1497209" y="1202705"/>
            <a:ext cx="10973" cy="1716493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2" name="14 Conector curvado">
            <a:extLst>
              <a:ext uri="{FF2B5EF4-FFF2-40B4-BE49-F238E27FC236}">
                <a16:creationId xmlns:a16="http://schemas.microsoft.com/office/drawing/2014/main" id="{9C0C87A3-5352-6790-FCA0-028A59F9F855}"/>
              </a:ext>
            </a:extLst>
          </p:cNvPr>
          <p:cNvCxnSpPr>
            <a:cxnSpLocks/>
          </p:cNvCxnSpPr>
          <p:nvPr/>
        </p:nvCxnSpPr>
        <p:spPr>
          <a:xfrm rot="10800000">
            <a:off x="732173" y="4026027"/>
            <a:ext cx="620282" cy="458377"/>
          </a:xfrm>
          <a:prstGeom prst="curvedConnector2">
            <a:avLst/>
          </a:prstGeom>
          <a:ln w="190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15 Conector curvado">
            <a:extLst>
              <a:ext uri="{FF2B5EF4-FFF2-40B4-BE49-F238E27FC236}">
                <a16:creationId xmlns:a16="http://schemas.microsoft.com/office/drawing/2014/main" id="{A99A4289-DFD2-1085-449D-EBB07F94142F}"/>
              </a:ext>
            </a:extLst>
          </p:cNvPr>
          <p:cNvCxnSpPr>
            <a:cxnSpLocks/>
          </p:cNvCxnSpPr>
          <p:nvPr/>
        </p:nvCxnSpPr>
        <p:spPr>
          <a:xfrm rot="10800000" flipV="1">
            <a:off x="663593" y="4545363"/>
            <a:ext cx="726962" cy="385468"/>
          </a:xfrm>
          <a:prstGeom prst="curvedConnector2">
            <a:avLst/>
          </a:prstGeom>
          <a:ln w="19050">
            <a:solidFill>
              <a:srgbClr val="00B0F0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16 Rectángulo">
            <a:extLst>
              <a:ext uri="{FF2B5EF4-FFF2-40B4-BE49-F238E27FC236}">
                <a16:creationId xmlns:a16="http://schemas.microsoft.com/office/drawing/2014/main" id="{FD9E1F42-0674-837B-7144-2C76AB042078}"/>
              </a:ext>
            </a:extLst>
          </p:cNvPr>
          <p:cNvSpPr/>
          <p:nvPr/>
        </p:nvSpPr>
        <p:spPr>
          <a:xfrm>
            <a:off x="57049" y="2606979"/>
            <a:ext cx="1152128" cy="576064"/>
          </a:xfrm>
          <a:prstGeom prst="rect">
            <a:avLst/>
          </a:prstGeom>
          <a:solidFill>
            <a:schemeClr val="bg2">
              <a:lumMod val="9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2CPA+XPW </a:t>
            </a: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frontend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5" name="17 Rectángulo">
            <a:extLst>
              <a:ext uri="{FF2B5EF4-FFF2-40B4-BE49-F238E27FC236}">
                <a16:creationId xmlns:a16="http://schemas.microsoft.com/office/drawing/2014/main" id="{81D0AF53-D30C-A51A-AEEA-95D50F2EC2A4}"/>
              </a:ext>
            </a:extLst>
          </p:cNvPr>
          <p:cNvSpPr/>
          <p:nvPr/>
        </p:nvSpPr>
        <p:spPr>
          <a:xfrm>
            <a:off x="921145" y="626641"/>
            <a:ext cx="1152128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AMP VEGA1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6" name="18 Rectángulo">
            <a:extLst>
              <a:ext uri="{FF2B5EF4-FFF2-40B4-BE49-F238E27FC236}">
                <a16:creationId xmlns:a16="http://schemas.microsoft.com/office/drawing/2014/main" id="{1B055BB1-0664-525D-737D-F46F786B262C}"/>
              </a:ext>
            </a:extLst>
          </p:cNvPr>
          <p:cNvSpPr/>
          <p:nvPr/>
        </p:nvSpPr>
        <p:spPr>
          <a:xfrm>
            <a:off x="1713233" y="2601567"/>
            <a:ext cx="1152128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Preamp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7" name="19 Rectángulo">
            <a:extLst>
              <a:ext uri="{FF2B5EF4-FFF2-40B4-BE49-F238E27FC236}">
                <a16:creationId xmlns:a16="http://schemas.microsoft.com/office/drawing/2014/main" id="{CD6B7E8C-5C53-BB30-7B9E-FC46D7684FC4}"/>
              </a:ext>
            </a:extLst>
          </p:cNvPr>
          <p:cNvSpPr/>
          <p:nvPr/>
        </p:nvSpPr>
        <p:spPr>
          <a:xfrm>
            <a:off x="4096402" y="3489688"/>
            <a:ext cx="1152128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AMP VEGA2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8" name="21 Rectángulo">
            <a:extLst>
              <a:ext uri="{FF2B5EF4-FFF2-40B4-BE49-F238E27FC236}">
                <a16:creationId xmlns:a16="http://schemas.microsoft.com/office/drawing/2014/main" id="{C3F0190C-22E7-4513-F05C-1D1523992038}"/>
              </a:ext>
            </a:extLst>
          </p:cNvPr>
          <p:cNvSpPr/>
          <p:nvPr/>
        </p:nvSpPr>
        <p:spPr>
          <a:xfrm>
            <a:off x="4219010" y="2601567"/>
            <a:ext cx="1152128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AMP VEGA3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19" name="22 Rectángulo">
            <a:extLst>
              <a:ext uri="{FF2B5EF4-FFF2-40B4-BE49-F238E27FC236}">
                <a16:creationId xmlns:a16="http://schemas.microsoft.com/office/drawing/2014/main" id="{7569F186-3A16-FCE2-7600-AC1BF26CAB85}"/>
              </a:ext>
            </a:extLst>
          </p:cNvPr>
          <p:cNvSpPr/>
          <p:nvPr/>
        </p:nvSpPr>
        <p:spPr>
          <a:xfrm>
            <a:off x="1481212" y="4816531"/>
            <a:ext cx="115212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CEP4</a:t>
            </a:r>
          </a:p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Module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0" name="23 Rectángulo">
            <a:extLst>
              <a:ext uri="{FF2B5EF4-FFF2-40B4-BE49-F238E27FC236}">
                <a16:creationId xmlns:a16="http://schemas.microsoft.com/office/drawing/2014/main" id="{65B90825-1973-D146-E141-971886843C78}"/>
              </a:ext>
            </a:extLst>
          </p:cNvPr>
          <p:cNvSpPr/>
          <p:nvPr/>
        </p:nvSpPr>
        <p:spPr>
          <a:xfrm>
            <a:off x="2977155" y="4816531"/>
            <a:ext cx="1152128" cy="57606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AMP CEP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21" name="25 Rectángulo">
            <a:extLst>
              <a:ext uri="{FF2B5EF4-FFF2-40B4-BE49-F238E27FC236}">
                <a16:creationId xmlns:a16="http://schemas.microsoft.com/office/drawing/2014/main" id="{BC3C4771-1BBC-3409-1EE3-07132D75522C}"/>
              </a:ext>
            </a:extLst>
          </p:cNvPr>
          <p:cNvSpPr/>
          <p:nvPr/>
        </p:nvSpPr>
        <p:spPr>
          <a:xfrm>
            <a:off x="2565868" y="3489688"/>
            <a:ext cx="115212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Delay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line VEGA2-VEGA3</a:t>
            </a:r>
          </a:p>
        </p:txBody>
      </p:sp>
      <p:cxnSp>
        <p:nvCxnSpPr>
          <p:cNvPr id="22" name="26 Conector recto">
            <a:extLst>
              <a:ext uri="{FF2B5EF4-FFF2-40B4-BE49-F238E27FC236}">
                <a16:creationId xmlns:a16="http://schemas.microsoft.com/office/drawing/2014/main" id="{D5F38932-79DC-533F-F963-4E8B0D4A7234}"/>
              </a:ext>
            </a:extLst>
          </p:cNvPr>
          <p:cNvCxnSpPr>
            <a:stCxn id="9" idx="0"/>
            <a:endCxn id="14" idx="2"/>
          </p:cNvCxnSpPr>
          <p:nvPr/>
        </p:nvCxnSpPr>
        <p:spPr>
          <a:xfrm flipV="1">
            <a:off x="633113" y="3183043"/>
            <a:ext cx="0" cy="387208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3" name="27 Grupo">
            <a:extLst>
              <a:ext uri="{FF2B5EF4-FFF2-40B4-BE49-F238E27FC236}">
                <a16:creationId xmlns:a16="http://schemas.microsoft.com/office/drawing/2014/main" id="{A06EFC51-10B7-6524-BF63-633995B0BEC2}"/>
              </a:ext>
            </a:extLst>
          </p:cNvPr>
          <p:cNvGrpSpPr>
            <a:grpSpLocks noChangeAspect="1"/>
          </p:cNvGrpSpPr>
          <p:nvPr/>
        </p:nvGrpSpPr>
        <p:grpSpPr>
          <a:xfrm>
            <a:off x="1360811" y="2827323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24" name="28 Anillo">
              <a:extLst>
                <a:ext uri="{FF2B5EF4-FFF2-40B4-BE49-F238E27FC236}">
                  <a16:creationId xmlns:a16="http://schemas.microsoft.com/office/drawing/2014/main" id="{316DDA63-0AE6-F751-9A5B-B7613FC7C8DF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25" name="29 Cubo">
              <a:extLst>
                <a:ext uri="{FF2B5EF4-FFF2-40B4-BE49-F238E27FC236}">
                  <a16:creationId xmlns:a16="http://schemas.microsoft.com/office/drawing/2014/main" id="{59F091A2-AE94-6F7B-C628-EF1F4BCA0D0D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26" name="33 Conector recto">
            <a:extLst>
              <a:ext uri="{FF2B5EF4-FFF2-40B4-BE49-F238E27FC236}">
                <a16:creationId xmlns:a16="http://schemas.microsoft.com/office/drawing/2014/main" id="{C0C92AF9-67AC-891C-C714-2E65081289CE}"/>
              </a:ext>
            </a:extLst>
          </p:cNvPr>
          <p:cNvCxnSpPr>
            <a:stCxn id="16" idx="3"/>
            <a:endCxn id="18" idx="1"/>
          </p:cNvCxnSpPr>
          <p:nvPr/>
        </p:nvCxnSpPr>
        <p:spPr>
          <a:xfrm>
            <a:off x="2865361" y="2889599"/>
            <a:ext cx="1353649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27" name="34 Conector recto">
            <a:extLst>
              <a:ext uri="{FF2B5EF4-FFF2-40B4-BE49-F238E27FC236}">
                <a16:creationId xmlns:a16="http://schemas.microsoft.com/office/drawing/2014/main" id="{455B7875-B8F4-A37E-61FD-A652B7BFDC84}"/>
              </a:ext>
            </a:extLst>
          </p:cNvPr>
          <p:cNvCxnSpPr>
            <a:stCxn id="30" idx="3"/>
            <a:endCxn id="21" idx="0"/>
          </p:cNvCxnSpPr>
          <p:nvPr/>
        </p:nvCxnSpPr>
        <p:spPr>
          <a:xfrm>
            <a:off x="3139555" y="2912378"/>
            <a:ext cx="2377" cy="57731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28" name="35 Grupo">
            <a:extLst>
              <a:ext uri="{FF2B5EF4-FFF2-40B4-BE49-F238E27FC236}">
                <a16:creationId xmlns:a16="http://schemas.microsoft.com/office/drawing/2014/main" id="{FF76DC40-6F30-3634-C632-A4E2A3AF094D}"/>
              </a:ext>
            </a:extLst>
          </p:cNvPr>
          <p:cNvGrpSpPr>
            <a:grpSpLocks noChangeAspect="1"/>
          </p:cNvGrpSpPr>
          <p:nvPr/>
        </p:nvGrpSpPr>
        <p:grpSpPr>
          <a:xfrm rot="5400000">
            <a:off x="3034847" y="2810372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29" name="36 Anillo">
              <a:extLst>
                <a:ext uri="{FF2B5EF4-FFF2-40B4-BE49-F238E27FC236}">
                  <a16:creationId xmlns:a16="http://schemas.microsoft.com/office/drawing/2014/main" id="{E5201968-3A00-BECE-D3D6-1A51A630F43B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0" name="37 Cubo">
              <a:extLst>
                <a:ext uri="{FF2B5EF4-FFF2-40B4-BE49-F238E27FC236}">
                  <a16:creationId xmlns:a16="http://schemas.microsoft.com/office/drawing/2014/main" id="{040D21AF-BCD7-08DF-BEF8-0EBA6E067B35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1" name="38 Conector recto">
            <a:extLst>
              <a:ext uri="{FF2B5EF4-FFF2-40B4-BE49-F238E27FC236}">
                <a16:creationId xmlns:a16="http://schemas.microsoft.com/office/drawing/2014/main" id="{FF0CCEC2-3D30-A2DE-B2FE-4C8F26DDE0D7}"/>
              </a:ext>
            </a:extLst>
          </p:cNvPr>
          <p:cNvCxnSpPr>
            <a:stCxn id="21" idx="3"/>
            <a:endCxn id="17" idx="1"/>
          </p:cNvCxnSpPr>
          <p:nvPr/>
        </p:nvCxnSpPr>
        <p:spPr>
          <a:xfrm>
            <a:off x="3717996" y="3777720"/>
            <a:ext cx="378406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39 Conector recto">
            <a:extLst>
              <a:ext uri="{FF2B5EF4-FFF2-40B4-BE49-F238E27FC236}">
                <a16:creationId xmlns:a16="http://schemas.microsoft.com/office/drawing/2014/main" id="{E6FB0E40-204A-627E-43A7-A66FFD389549}"/>
              </a:ext>
            </a:extLst>
          </p:cNvPr>
          <p:cNvCxnSpPr>
            <a:stCxn id="17" idx="3"/>
          </p:cNvCxnSpPr>
          <p:nvPr/>
        </p:nvCxnSpPr>
        <p:spPr>
          <a:xfrm>
            <a:off x="5248530" y="3777720"/>
            <a:ext cx="351328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3" name="43 Conector recto">
            <a:extLst>
              <a:ext uri="{FF2B5EF4-FFF2-40B4-BE49-F238E27FC236}">
                <a16:creationId xmlns:a16="http://schemas.microsoft.com/office/drawing/2014/main" id="{20A4927E-1FE0-5318-968B-159AB93977CD}"/>
              </a:ext>
            </a:extLst>
          </p:cNvPr>
          <p:cNvCxnSpPr>
            <a:endCxn id="18" idx="1"/>
          </p:cNvCxnSpPr>
          <p:nvPr/>
        </p:nvCxnSpPr>
        <p:spPr>
          <a:xfrm>
            <a:off x="3937792" y="2889599"/>
            <a:ext cx="281218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4" name="44 Conector recto">
            <a:extLst>
              <a:ext uri="{FF2B5EF4-FFF2-40B4-BE49-F238E27FC236}">
                <a16:creationId xmlns:a16="http://schemas.microsoft.com/office/drawing/2014/main" id="{38FD282F-7081-25D5-D3A2-53645C7BFB79}"/>
              </a:ext>
            </a:extLst>
          </p:cNvPr>
          <p:cNvCxnSpPr>
            <a:stCxn id="18" idx="3"/>
          </p:cNvCxnSpPr>
          <p:nvPr/>
        </p:nvCxnSpPr>
        <p:spPr>
          <a:xfrm flipV="1">
            <a:off x="5371137" y="2889598"/>
            <a:ext cx="3348000" cy="1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5" name="45 Grupo">
            <a:extLst>
              <a:ext uri="{FF2B5EF4-FFF2-40B4-BE49-F238E27FC236}">
                <a16:creationId xmlns:a16="http://schemas.microsoft.com/office/drawing/2014/main" id="{4A4D7DCD-BFDE-BF32-4D1B-6EBD5EB22663}"/>
              </a:ext>
            </a:extLst>
          </p:cNvPr>
          <p:cNvGrpSpPr>
            <a:grpSpLocks noChangeAspect="1"/>
          </p:cNvGrpSpPr>
          <p:nvPr/>
        </p:nvGrpSpPr>
        <p:grpSpPr>
          <a:xfrm>
            <a:off x="5755309" y="2813990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36" name="46 Anillo">
              <a:extLst>
                <a:ext uri="{FF2B5EF4-FFF2-40B4-BE49-F238E27FC236}">
                  <a16:creationId xmlns:a16="http://schemas.microsoft.com/office/drawing/2014/main" id="{F2338322-B786-2D22-B4D4-BD77A10AD18F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37" name="47 Cubo">
              <a:extLst>
                <a:ext uri="{FF2B5EF4-FFF2-40B4-BE49-F238E27FC236}">
                  <a16:creationId xmlns:a16="http://schemas.microsoft.com/office/drawing/2014/main" id="{F153B2A6-4FF8-BE47-A252-45B12631565E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38" name="48 Conector recto">
            <a:extLst>
              <a:ext uri="{FF2B5EF4-FFF2-40B4-BE49-F238E27FC236}">
                <a16:creationId xmlns:a16="http://schemas.microsoft.com/office/drawing/2014/main" id="{D05E4D9C-318D-5BD8-2466-D93ADD6D6BD3}"/>
              </a:ext>
            </a:extLst>
          </p:cNvPr>
          <p:cNvCxnSpPr>
            <a:stCxn id="41" idx="3"/>
          </p:cNvCxnSpPr>
          <p:nvPr/>
        </p:nvCxnSpPr>
        <p:spPr>
          <a:xfrm>
            <a:off x="5848011" y="2239692"/>
            <a:ext cx="288000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39" name="49 Grupo">
            <a:extLst>
              <a:ext uri="{FF2B5EF4-FFF2-40B4-BE49-F238E27FC236}">
                <a16:creationId xmlns:a16="http://schemas.microsoft.com/office/drawing/2014/main" id="{E1B2B015-01CD-AD92-17DE-28328859590B}"/>
              </a:ext>
            </a:extLst>
          </p:cNvPr>
          <p:cNvGrpSpPr>
            <a:grpSpLocks noChangeAspect="1"/>
          </p:cNvGrpSpPr>
          <p:nvPr/>
        </p:nvGrpSpPr>
        <p:grpSpPr>
          <a:xfrm>
            <a:off x="5700641" y="2147817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40" name="50 Anillo">
              <a:extLst>
                <a:ext uri="{FF2B5EF4-FFF2-40B4-BE49-F238E27FC236}">
                  <a16:creationId xmlns:a16="http://schemas.microsoft.com/office/drawing/2014/main" id="{D535D6DF-1ED5-394B-4665-2F070BDFD5C0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41" name="51 Cubo">
              <a:extLst>
                <a:ext uri="{FF2B5EF4-FFF2-40B4-BE49-F238E27FC236}">
                  <a16:creationId xmlns:a16="http://schemas.microsoft.com/office/drawing/2014/main" id="{1F868483-8AAF-41C4-C810-E3970C4E518E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cxnSp>
        <p:nvCxnSpPr>
          <p:cNvPr id="42" name="52 Conector recto">
            <a:extLst>
              <a:ext uri="{FF2B5EF4-FFF2-40B4-BE49-F238E27FC236}">
                <a16:creationId xmlns:a16="http://schemas.microsoft.com/office/drawing/2014/main" id="{9226D58F-4E2A-D4A2-836F-22AF13A6A181}"/>
              </a:ext>
            </a:extLst>
          </p:cNvPr>
          <p:cNvCxnSpPr>
            <a:stCxn id="10" idx="3"/>
            <a:endCxn id="19" idx="1"/>
          </p:cNvCxnSpPr>
          <p:nvPr/>
        </p:nvCxnSpPr>
        <p:spPr>
          <a:xfrm>
            <a:off x="1209177" y="5104563"/>
            <a:ext cx="27203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3" name="53 Conector recto">
            <a:extLst>
              <a:ext uri="{FF2B5EF4-FFF2-40B4-BE49-F238E27FC236}">
                <a16:creationId xmlns:a16="http://schemas.microsoft.com/office/drawing/2014/main" id="{C237DB4B-4127-EE40-DDA9-F9CC4925B08D}"/>
              </a:ext>
            </a:extLst>
          </p:cNvPr>
          <p:cNvCxnSpPr>
            <a:stCxn id="19" idx="3"/>
            <a:endCxn id="20" idx="1"/>
          </p:cNvCxnSpPr>
          <p:nvPr/>
        </p:nvCxnSpPr>
        <p:spPr>
          <a:xfrm>
            <a:off x="2633340" y="5104563"/>
            <a:ext cx="343815" cy="0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4" name="54 Conector recto">
            <a:extLst>
              <a:ext uri="{FF2B5EF4-FFF2-40B4-BE49-F238E27FC236}">
                <a16:creationId xmlns:a16="http://schemas.microsoft.com/office/drawing/2014/main" id="{F5E1BE22-DD29-5427-461C-5503D3912CEA}"/>
              </a:ext>
            </a:extLst>
          </p:cNvPr>
          <p:cNvCxnSpPr>
            <a:stCxn id="20" idx="3"/>
          </p:cNvCxnSpPr>
          <p:nvPr/>
        </p:nvCxnSpPr>
        <p:spPr>
          <a:xfrm>
            <a:off x="4129283" y="5104563"/>
            <a:ext cx="4640734" cy="11848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46" name="56 Cilindro">
            <a:extLst>
              <a:ext uri="{FF2B5EF4-FFF2-40B4-BE49-F238E27FC236}">
                <a16:creationId xmlns:a16="http://schemas.microsoft.com/office/drawing/2014/main" id="{985E706D-003B-085A-AB0C-B7645C8BCED8}"/>
              </a:ext>
            </a:extLst>
          </p:cNvPr>
          <p:cNvSpPr/>
          <p:nvPr/>
        </p:nvSpPr>
        <p:spPr>
          <a:xfrm rot="16200000" flipV="1">
            <a:off x="6542542" y="4522157"/>
            <a:ext cx="220180" cy="1182997"/>
          </a:xfrm>
          <a:prstGeom prst="can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120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47" name="57 CuadroTexto">
            <a:extLst>
              <a:ext uri="{FF2B5EF4-FFF2-40B4-BE49-F238E27FC236}">
                <a16:creationId xmlns:a16="http://schemas.microsoft.com/office/drawing/2014/main" id="{4E880398-2D85-188B-A482-499F1589F0E1}"/>
              </a:ext>
            </a:extLst>
          </p:cNvPr>
          <p:cNvSpPr txBox="1"/>
          <p:nvPr/>
        </p:nvSpPr>
        <p:spPr>
          <a:xfrm rot="10800000" flipV="1">
            <a:off x="5996843" y="4985633"/>
            <a:ext cx="1158923" cy="23736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de-DE"/>
            </a:defPPr>
            <a:lvl1pPr algn="ctr">
              <a:defRPr sz="12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s-ES" sz="1100" dirty="0" err="1"/>
              <a:t>Hollow</a:t>
            </a:r>
            <a:r>
              <a:rPr lang="es-ES" sz="1100" dirty="0"/>
              <a:t> </a:t>
            </a:r>
            <a:r>
              <a:rPr lang="es-ES" sz="1100" dirty="0" err="1"/>
              <a:t>Fiber</a:t>
            </a:r>
            <a:r>
              <a:rPr lang="es-ES" sz="1100" dirty="0"/>
              <a:t> </a:t>
            </a:r>
            <a:endParaRPr lang="de-DE" sz="1100" dirty="0"/>
          </a:p>
        </p:txBody>
      </p:sp>
      <p:cxnSp>
        <p:nvCxnSpPr>
          <p:cNvPr id="48" name="58 Conector recto">
            <a:extLst>
              <a:ext uri="{FF2B5EF4-FFF2-40B4-BE49-F238E27FC236}">
                <a16:creationId xmlns:a16="http://schemas.microsoft.com/office/drawing/2014/main" id="{BAB525F4-3EA2-F037-80CC-F449B9E409F9}"/>
              </a:ext>
            </a:extLst>
          </p:cNvPr>
          <p:cNvCxnSpPr>
            <a:stCxn id="55" idx="1"/>
            <a:endCxn id="52" idx="3"/>
          </p:cNvCxnSpPr>
          <p:nvPr/>
        </p:nvCxnSpPr>
        <p:spPr>
          <a:xfrm flipV="1">
            <a:off x="5816617" y="4483410"/>
            <a:ext cx="2119" cy="629012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49" name="59 Conector recto">
            <a:extLst>
              <a:ext uri="{FF2B5EF4-FFF2-40B4-BE49-F238E27FC236}">
                <a16:creationId xmlns:a16="http://schemas.microsoft.com/office/drawing/2014/main" id="{AB387DFA-7EF8-D0C9-0721-2814B87F18EA}"/>
              </a:ext>
            </a:extLst>
          </p:cNvPr>
          <p:cNvCxnSpPr/>
          <p:nvPr/>
        </p:nvCxnSpPr>
        <p:spPr>
          <a:xfrm>
            <a:off x="5818736" y="4499736"/>
            <a:ext cx="2951281" cy="2293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50" name="60 Grupo">
            <a:extLst>
              <a:ext uri="{FF2B5EF4-FFF2-40B4-BE49-F238E27FC236}">
                <a16:creationId xmlns:a16="http://schemas.microsoft.com/office/drawing/2014/main" id="{A4064357-C8A8-E5DA-5BCB-094738AEC95E}"/>
              </a:ext>
            </a:extLst>
          </p:cNvPr>
          <p:cNvGrpSpPr>
            <a:grpSpLocks noChangeAspect="1"/>
          </p:cNvGrpSpPr>
          <p:nvPr/>
        </p:nvGrpSpPr>
        <p:grpSpPr>
          <a:xfrm>
            <a:off x="5671365" y="4391535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51" name="61 Anillo">
              <a:extLst>
                <a:ext uri="{FF2B5EF4-FFF2-40B4-BE49-F238E27FC236}">
                  <a16:creationId xmlns:a16="http://schemas.microsoft.com/office/drawing/2014/main" id="{F712CF30-F569-CDF7-3753-43057A705C99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2" name="62 Cubo">
              <a:extLst>
                <a:ext uri="{FF2B5EF4-FFF2-40B4-BE49-F238E27FC236}">
                  <a16:creationId xmlns:a16="http://schemas.microsoft.com/office/drawing/2014/main" id="{F58A09CE-F5E8-16AE-B4B8-F61C46D6A834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3" name="63 Grupo">
            <a:extLst>
              <a:ext uri="{FF2B5EF4-FFF2-40B4-BE49-F238E27FC236}">
                <a16:creationId xmlns:a16="http://schemas.microsoft.com/office/drawing/2014/main" id="{E8EAE4C3-DBEF-7E43-68A0-763FA00CADF3}"/>
              </a:ext>
            </a:extLst>
          </p:cNvPr>
          <p:cNvGrpSpPr>
            <a:grpSpLocks noChangeAspect="1"/>
          </p:cNvGrpSpPr>
          <p:nvPr/>
        </p:nvGrpSpPr>
        <p:grpSpPr>
          <a:xfrm>
            <a:off x="5700923" y="5052224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54" name="64 Anillo">
              <a:extLst>
                <a:ext uri="{FF2B5EF4-FFF2-40B4-BE49-F238E27FC236}">
                  <a16:creationId xmlns:a16="http://schemas.microsoft.com/office/drawing/2014/main" id="{7A23F241-39D1-FCA4-4A63-04608F6451F4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55" name="65 Cubo">
              <a:extLst>
                <a:ext uri="{FF2B5EF4-FFF2-40B4-BE49-F238E27FC236}">
                  <a16:creationId xmlns:a16="http://schemas.microsoft.com/office/drawing/2014/main" id="{DB4F34EA-DAB4-2045-528A-A24467E97176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6" name="67 CuadroTexto">
            <a:extLst>
              <a:ext uri="{FF2B5EF4-FFF2-40B4-BE49-F238E27FC236}">
                <a16:creationId xmlns:a16="http://schemas.microsoft.com/office/drawing/2014/main" id="{B0DD885B-2BA3-BA6B-D155-782C2E386658}"/>
              </a:ext>
            </a:extLst>
          </p:cNvPr>
          <p:cNvSpPr txBox="1"/>
          <p:nvPr/>
        </p:nvSpPr>
        <p:spPr>
          <a:xfrm>
            <a:off x="7268606" y="2667202"/>
            <a:ext cx="1114664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VEGA3: </a:t>
            </a:r>
          </a:p>
          <a:p>
            <a:pPr algn="ctr"/>
            <a:r>
              <a:rPr lang="es-ES" sz="1200" b="1" dirty="0"/>
              <a:t>30J, 30 </a:t>
            </a:r>
            <a:r>
              <a:rPr lang="es-ES" sz="1200" b="1" dirty="0" err="1"/>
              <a:t>fs</a:t>
            </a:r>
            <a:r>
              <a:rPr lang="es-ES" sz="1200" b="1" dirty="0"/>
              <a:t>, 1 Hz</a:t>
            </a:r>
            <a:endParaRPr lang="de-DE" sz="1100" b="1" dirty="0"/>
          </a:p>
        </p:txBody>
      </p:sp>
      <p:sp>
        <p:nvSpPr>
          <p:cNvPr id="57" name="68 CuadroTexto">
            <a:extLst>
              <a:ext uri="{FF2B5EF4-FFF2-40B4-BE49-F238E27FC236}">
                <a16:creationId xmlns:a16="http://schemas.microsoft.com/office/drawing/2014/main" id="{A0DB50F2-6D15-DB94-3A54-37C3901B5F8E}"/>
              </a:ext>
            </a:extLst>
          </p:cNvPr>
          <p:cNvSpPr txBox="1"/>
          <p:nvPr/>
        </p:nvSpPr>
        <p:spPr>
          <a:xfrm>
            <a:off x="6818728" y="2034211"/>
            <a:ext cx="1681935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 err="1"/>
              <a:t>Uncompressed</a:t>
            </a:r>
            <a:r>
              <a:rPr lang="es-ES" sz="1200" b="1" dirty="0"/>
              <a:t> VEGA3: </a:t>
            </a:r>
          </a:p>
          <a:p>
            <a:pPr algn="ctr"/>
            <a:r>
              <a:rPr lang="es-ES" sz="1200" b="1" dirty="0"/>
              <a:t>40J, 550ps, 1 Hz</a:t>
            </a:r>
            <a:endParaRPr lang="de-DE" sz="1100" b="1" dirty="0"/>
          </a:p>
        </p:txBody>
      </p:sp>
      <p:sp>
        <p:nvSpPr>
          <p:cNvPr id="58" name="69 CuadroTexto">
            <a:extLst>
              <a:ext uri="{FF2B5EF4-FFF2-40B4-BE49-F238E27FC236}">
                <a16:creationId xmlns:a16="http://schemas.microsoft.com/office/drawing/2014/main" id="{5ECC68EC-01E9-E4C5-7E86-A04559E29B46}"/>
              </a:ext>
            </a:extLst>
          </p:cNvPr>
          <p:cNvSpPr txBox="1"/>
          <p:nvPr/>
        </p:nvSpPr>
        <p:spPr>
          <a:xfrm>
            <a:off x="7304230" y="3562220"/>
            <a:ext cx="1114665" cy="461665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VEGA2: </a:t>
            </a:r>
          </a:p>
          <a:p>
            <a:pPr algn="ctr"/>
            <a:r>
              <a:rPr lang="es-ES" sz="1200" b="1" dirty="0"/>
              <a:t>5J, 30 </a:t>
            </a:r>
            <a:r>
              <a:rPr lang="es-ES" sz="1200" b="1" dirty="0" err="1"/>
              <a:t>fs</a:t>
            </a:r>
            <a:r>
              <a:rPr lang="es-ES" sz="1200" b="1" dirty="0"/>
              <a:t>, 10 Hz</a:t>
            </a:r>
            <a:endParaRPr lang="de-DE" sz="1100" b="1" dirty="0"/>
          </a:p>
        </p:txBody>
      </p:sp>
      <p:sp>
        <p:nvSpPr>
          <p:cNvPr id="59" name="70 CuadroTexto">
            <a:extLst>
              <a:ext uri="{FF2B5EF4-FFF2-40B4-BE49-F238E27FC236}">
                <a16:creationId xmlns:a16="http://schemas.microsoft.com/office/drawing/2014/main" id="{DB6E0E71-9ED0-6646-DDAA-43F37A1AFADE}"/>
              </a:ext>
            </a:extLst>
          </p:cNvPr>
          <p:cNvSpPr txBox="1"/>
          <p:nvPr/>
        </p:nvSpPr>
        <p:spPr>
          <a:xfrm>
            <a:off x="7194883" y="4282491"/>
            <a:ext cx="1270156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CEP1: </a:t>
            </a:r>
          </a:p>
          <a:p>
            <a:pPr algn="ctr"/>
            <a:r>
              <a:rPr lang="es-ES" sz="1200" b="1" dirty="0"/>
              <a:t>2 </a:t>
            </a:r>
            <a:r>
              <a:rPr lang="es-ES" sz="1200" b="1" dirty="0" err="1"/>
              <a:t>mJ</a:t>
            </a:r>
            <a:r>
              <a:rPr lang="es-ES" sz="1200" b="1" dirty="0"/>
              <a:t>, 20 </a:t>
            </a:r>
            <a:r>
              <a:rPr lang="es-ES" sz="1200" b="1" dirty="0" err="1"/>
              <a:t>fs</a:t>
            </a:r>
            <a:r>
              <a:rPr lang="es-ES" sz="1200" b="1" dirty="0"/>
              <a:t>, 1 kHz</a:t>
            </a:r>
            <a:endParaRPr lang="de-DE" sz="1100" b="1" dirty="0"/>
          </a:p>
        </p:txBody>
      </p:sp>
      <p:sp>
        <p:nvSpPr>
          <p:cNvPr id="60" name="71 CuadroTexto">
            <a:extLst>
              <a:ext uri="{FF2B5EF4-FFF2-40B4-BE49-F238E27FC236}">
                <a16:creationId xmlns:a16="http://schemas.microsoft.com/office/drawing/2014/main" id="{B4915F6E-F5D0-E40F-3404-A8289B64EDB0}"/>
              </a:ext>
            </a:extLst>
          </p:cNvPr>
          <p:cNvSpPr txBox="1"/>
          <p:nvPr/>
        </p:nvSpPr>
        <p:spPr>
          <a:xfrm>
            <a:off x="7271959" y="4893496"/>
            <a:ext cx="1311834" cy="461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CEP2: </a:t>
            </a:r>
          </a:p>
          <a:p>
            <a:pPr algn="ctr"/>
            <a:r>
              <a:rPr lang="es-ES" sz="1200" b="1" dirty="0"/>
              <a:t>0.6 </a:t>
            </a:r>
            <a:r>
              <a:rPr lang="es-ES" sz="1200" b="1" dirty="0" err="1"/>
              <a:t>mJ</a:t>
            </a:r>
            <a:r>
              <a:rPr lang="es-ES" sz="1200" b="1" dirty="0"/>
              <a:t>, 5 </a:t>
            </a:r>
            <a:r>
              <a:rPr lang="es-ES" sz="1200" b="1" dirty="0" err="1"/>
              <a:t>fs</a:t>
            </a:r>
            <a:r>
              <a:rPr lang="es-ES" sz="1200" b="1" dirty="0"/>
              <a:t>, 1 kHz</a:t>
            </a:r>
            <a:endParaRPr lang="de-DE" sz="1100" b="1" dirty="0"/>
          </a:p>
        </p:txBody>
      </p:sp>
      <p:grpSp>
        <p:nvGrpSpPr>
          <p:cNvPr id="61" name="79 Grupo">
            <a:extLst>
              <a:ext uri="{FF2B5EF4-FFF2-40B4-BE49-F238E27FC236}">
                <a16:creationId xmlns:a16="http://schemas.microsoft.com/office/drawing/2014/main" id="{34B01B69-800C-B7F5-9E71-2341C411E182}"/>
              </a:ext>
            </a:extLst>
          </p:cNvPr>
          <p:cNvGrpSpPr/>
          <p:nvPr/>
        </p:nvGrpSpPr>
        <p:grpSpPr>
          <a:xfrm>
            <a:off x="4399242" y="4722565"/>
            <a:ext cx="971292" cy="767605"/>
            <a:chOff x="5298029" y="5053533"/>
            <a:chExt cx="971292" cy="767605"/>
          </a:xfrm>
        </p:grpSpPr>
        <p:sp>
          <p:nvSpPr>
            <p:cNvPr id="62" name="80 Elipse">
              <a:extLst>
                <a:ext uri="{FF2B5EF4-FFF2-40B4-BE49-F238E27FC236}">
                  <a16:creationId xmlns:a16="http://schemas.microsoft.com/office/drawing/2014/main" id="{D4BAADE4-3EAC-04EA-B7EB-23F34AAC07C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0728" y="5053533"/>
              <a:ext cx="767605" cy="76760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3" name="81 CuadroTexto">
              <a:extLst>
                <a:ext uri="{FF2B5EF4-FFF2-40B4-BE49-F238E27FC236}">
                  <a16:creationId xmlns:a16="http://schemas.microsoft.com/office/drawing/2014/main" id="{F1E0A3A3-C757-4F43-559F-B1EE3E70C665}"/>
                </a:ext>
              </a:extLst>
            </p:cNvPr>
            <p:cNvSpPr txBox="1"/>
            <p:nvPr/>
          </p:nvSpPr>
          <p:spPr>
            <a:xfrm>
              <a:off x="5298029" y="5270510"/>
              <a:ext cx="971292" cy="46166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2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s-ES" sz="1100" dirty="0" err="1"/>
                <a:t>Compressor</a:t>
              </a:r>
              <a:r>
                <a:rPr lang="es-ES" sz="1100" dirty="0"/>
                <a:t> </a:t>
              </a:r>
              <a:r>
                <a:rPr lang="de-DE" sz="1100" dirty="0"/>
                <a:t>CEP</a:t>
              </a:r>
              <a:endParaRPr lang="es-ES" sz="1100" dirty="0"/>
            </a:p>
          </p:txBody>
        </p:sp>
      </p:grpSp>
      <p:grpSp>
        <p:nvGrpSpPr>
          <p:cNvPr id="64" name="89 Grupo">
            <a:extLst>
              <a:ext uri="{FF2B5EF4-FFF2-40B4-BE49-F238E27FC236}">
                <a16:creationId xmlns:a16="http://schemas.microsoft.com/office/drawing/2014/main" id="{BC3F20F2-6075-67C3-CEBE-272BEAE7C2F3}"/>
              </a:ext>
            </a:extLst>
          </p:cNvPr>
          <p:cNvGrpSpPr/>
          <p:nvPr/>
        </p:nvGrpSpPr>
        <p:grpSpPr>
          <a:xfrm>
            <a:off x="6045386" y="3391803"/>
            <a:ext cx="971292" cy="767605"/>
            <a:chOff x="5298029" y="5053533"/>
            <a:chExt cx="971292" cy="767605"/>
          </a:xfrm>
        </p:grpSpPr>
        <p:sp>
          <p:nvSpPr>
            <p:cNvPr id="65" name="90 Elipse">
              <a:extLst>
                <a:ext uri="{FF2B5EF4-FFF2-40B4-BE49-F238E27FC236}">
                  <a16:creationId xmlns:a16="http://schemas.microsoft.com/office/drawing/2014/main" id="{A6DB8E09-512C-4D29-7CD4-627E0F93B0E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0728" y="5053533"/>
              <a:ext cx="767605" cy="76760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6" name="91 CuadroTexto">
              <a:extLst>
                <a:ext uri="{FF2B5EF4-FFF2-40B4-BE49-F238E27FC236}">
                  <a16:creationId xmlns:a16="http://schemas.microsoft.com/office/drawing/2014/main" id="{324EEE67-0982-BBCE-5B2D-8E5ABDBE5309}"/>
                </a:ext>
              </a:extLst>
            </p:cNvPr>
            <p:cNvSpPr txBox="1"/>
            <p:nvPr/>
          </p:nvSpPr>
          <p:spPr>
            <a:xfrm>
              <a:off x="5298029" y="5270510"/>
              <a:ext cx="971292" cy="46166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2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s-ES" sz="1100" dirty="0" err="1"/>
                <a:t>Compressor</a:t>
              </a:r>
              <a:r>
                <a:rPr lang="es-ES" sz="1100" dirty="0"/>
                <a:t> </a:t>
              </a:r>
            </a:p>
            <a:p>
              <a:r>
                <a:rPr lang="es-ES" sz="1100" dirty="0"/>
                <a:t>VEGA-2</a:t>
              </a:r>
              <a:endParaRPr lang="de-DE" sz="1100" dirty="0"/>
            </a:p>
          </p:txBody>
        </p:sp>
      </p:grpSp>
      <p:grpSp>
        <p:nvGrpSpPr>
          <p:cNvPr id="67" name="92 Grupo">
            <a:extLst>
              <a:ext uri="{FF2B5EF4-FFF2-40B4-BE49-F238E27FC236}">
                <a16:creationId xmlns:a16="http://schemas.microsoft.com/office/drawing/2014/main" id="{39727CEA-D405-3439-B41E-43E3A6C684C0}"/>
              </a:ext>
            </a:extLst>
          </p:cNvPr>
          <p:cNvGrpSpPr/>
          <p:nvPr/>
        </p:nvGrpSpPr>
        <p:grpSpPr>
          <a:xfrm>
            <a:off x="6045386" y="2502296"/>
            <a:ext cx="971292" cy="767605"/>
            <a:chOff x="5298029" y="5053533"/>
            <a:chExt cx="971292" cy="767605"/>
          </a:xfrm>
        </p:grpSpPr>
        <p:sp>
          <p:nvSpPr>
            <p:cNvPr id="68" name="93 Elipse">
              <a:extLst>
                <a:ext uri="{FF2B5EF4-FFF2-40B4-BE49-F238E27FC236}">
                  <a16:creationId xmlns:a16="http://schemas.microsoft.com/office/drawing/2014/main" id="{B66A19CD-5388-397A-83F4-D0121DA1487D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0728" y="5053533"/>
              <a:ext cx="767605" cy="76760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69" name="94 CuadroTexto">
              <a:extLst>
                <a:ext uri="{FF2B5EF4-FFF2-40B4-BE49-F238E27FC236}">
                  <a16:creationId xmlns:a16="http://schemas.microsoft.com/office/drawing/2014/main" id="{658085AD-399C-ED46-6E14-7D61ED525FA0}"/>
                </a:ext>
              </a:extLst>
            </p:cNvPr>
            <p:cNvSpPr txBox="1"/>
            <p:nvPr/>
          </p:nvSpPr>
          <p:spPr>
            <a:xfrm>
              <a:off x="5298029" y="5270510"/>
              <a:ext cx="971292" cy="46166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2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s-ES" sz="1100" dirty="0" err="1"/>
                <a:t>Compressor</a:t>
              </a:r>
              <a:r>
                <a:rPr lang="es-ES" sz="1100" dirty="0"/>
                <a:t> </a:t>
              </a:r>
            </a:p>
            <a:p>
              <a:r>
                <a:rPr lang="es-ES" sz="1100" dirty="0"/>
                <a:t>VEGA-3</a:t>
              </a:r>
              <a:endParaRPr lang="de-DE" sz="1100" dirty="0"/>
            </a:p>
          </p:txBody>
        </p:sp>
      </p:grpSp>
      <p:grpSp>
        <p:nvGrpSpPr>
          <p:cNvPr id="70" name="95 Grupo">
            <a:extLst>
              <a:ext uri="{FF2B5EF4-FFF2-40B4-BE49-F238E27FC236}">
                <a16:creationId xmlns:a16="http://schemas.microsoft.com/office/drawing/2014/main" id="{EBA026DB-F41C-5B24-8995-EA3968213901}"/>
              </a:ext>
            </a:extLst>
          </p:cNvPr>
          <p:cNvGrpSpPr/>
          <p:nvPr/>
        </p:nvGrpSpPr>
        <p:grpSpPr>
          <a:xfrm>
            <a:off x="6045386" y="537005"/>
            <a:ext cx="971292" cy="767605"/>
            <a:chOff x="5298029" y="5053533"/>
            <a:chExt cx="971292" cy="767605"/>
          </a:xfrm>
        </p:grpSpPr>
        <p:sp>
          <p:nvSpPr>
            <p:cNvPr id="71" name="96 Elipse">
              <a:extLst>
                <a:ext uri="{FF2B5EF4-FFF2-40B4-BE49-F238E27FC236}">
                  <a16:creationId xmlns:a16="http://schemas.microsoft.com/office/drawing/2014/main" id="{D57F5F0D-504F-7847-E233-DADC99A48A9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5390728" y="5053533"/>
              <a:ext cx="767605" cy="767605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1200" dirty="0">
                <a:solidFill>
                  <a:schemeClr val="tx1">
                    <a:lumMod val="95000"/>
                    <a:lumOff val="5000"/>
                  </a:schemeClr>
                </a:solidFill>
              </a:endParaRPr>
            </a:p>
          </p:txBody>
        </p:sp>
        <p:sp>
          <p:nvSpPr>
            <p:cNvPr id="72" name="97 CuadroTexto">
              <a:extLst>
                <a:ext uri="{FF2B5EF4-FFF2-40B4-BE49-F238E27FC236}">
                  <a16:creationId xmlns:a16="http://schemas.microsoft.com/office/drawing/2014/main" id="{CBDA8362-4D85-A10B-8C0C-5E0B9C4AEDD8}"/>
                </a:ext>
              </a:extLst>
            </p:cNvPr>
            <p:cNvSpPr txBox="1"/>
            <p:nvPr/>
          </p:nvSpPr>
          <p:spPr>
            <a:xfrm>
              <a:off x="5298029" y="5270510"/>
              <a:ext cx="971292" cy="461665"/>
            </a:xfrm>
            <a:prstGeom prst="rect">
              <a:avLst/>
            </a:prstGeom>
            <a:noFill/>
            <a:ln>
              <a:noFill/>
            </a:ln>
            <a:effectLst>
              <a:outerShdw blurRad="57785" dist="33020" dir="318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brightRoom" dir="t">
                <a:rot lat="0" lon="0" rev="600000"/>
              </a:lightRig>
            </a:scene3d>
            <a:sp3d prstMaterial="metal">
              <a:bevelT w="38100" h="57150" prst="angle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>
              <a:defPPr>
                <a:defRPr lang="de-DE"/>
              </a:defPPr>
              <a:lvl1pPr algn="ctr">
                <a:defRPr sz="1200">
                  <a:solidFill>
                    <a:schemeClr val="tx1">
                      <a:lumMod val="95000"/>
                      <a:lumOff val="5000"/>
                    </a:schemeClr>
                  </a:solidFill>
                </a:defRPr>
              </a:lvl1pPr>
            </a:lstStyle>
            <a:p>
              <a:r>
                <a:rPr lang="es-ES" sz="1100" dirty="0" err="1"/>
                <a:t>Compressor</a:t>
              </a:r>
              <a:r>
                <a:rPr lang="es-ES" sz="1100" dirty="0"/>
                <a:t> </a:t>
              </a:r>
            </a:p>
            <a:p>
              <a:r>
                <a:rPr lang="es-ES" sz="1100" dirty="0"/>
                <a:t>VEGA-1</a:t>
              </a:r>
              <a:endParaRPr lang="de-DE" sz="1100" dirty="0"/>
            </a:p>
          </p:txBody>
        </p:sp>
      </p:grpSp>
      <p:sp>
        <p:nvSpPr>
          <p:cNvPr id="73" name="68 CuadroTexto">
            <a:extLst>
              <a:ext uri="{FF2B5EF4-FFF2-40B4-BE49-F238E27FC236}">
                <a16:creationId xmlns:a16="http://schemas.microsoft.com/office/drawing/2014/main" id="{3427F9B8-D3F4-7A80-5203-03220B6EC21C}"/>
              </a:ext>
            </a:extLst>
          </p:cNvPr>
          <p:cNvSpPr txBox="1"/>
          <p:nvPr/>
        </p:nvSpPr>
        <p:spPr>
          <a:xfrm>
            <a:off x="7219271" y="718016"/>
            <a:ext cx="1199624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VEGA1: </a:t>
            </a:r>
          </a:p>
          <a:p>
            <a:pPr algn="ctr"/>
            <a:r>
              <a:rPr lang="es-ES" sz="1200" b="1" dirty="0"/>
              <a:t>0.5J,30 </a:t>
            </a:r>
            <a:r>
              <a:rPr lang="es-ES" sz="1200" b="1" dirty="0" err="1"/>
              <a:t>fs</a:t>
            </a:r>
            <a:r>
              <a:rPr lang="es-ES" sz="1200" b="1" dirty="0"/>
              <a:t>, 10 Hz</a:t>
            </a:r>
            <a:endParaRPr lang="de-DE" sz="1100" b="1" dirty="0"/>
          </a:p>
        </p:txBody>
      </p:sp>
      <p:cxnSp>
        <p:nvCxnSpPr>
          <p:cNvPr id="74" name="26 Conector recto">
            <a:extLst>
              <a:ext uri="{FF2B5EF4-FFF2-40B4-BE49-F238E27FC236}">
                <a16:creationId xmlns:a16="http://schemas.microsoft.com/office/drawing/2014/main" id="{4227B00F-D15D-34FC-B43A-3D178E5167CB}"/>
              </a:ext>
            </a:extLst>
          </p:cNvPr>
          <p:cNvCxnSpPr>
            <a:stCxn id="18" idx="0"/>
            <a:endCxn id="78" idx="2"/>
          </p:cNvCxnSpPr>
          <p:nvPr/>
        </p:nvCxnSpPr>
        <p:spPr>
          <a:xfrm flipV="1">
            <a:off x="4795074" y="2093441"/>
            <a:ext cx="0" cy="508126"/>
          </a:xfrm>
          <a:prstGeom prst="line">
            <a:avLst/>
          </a:prstGeom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75" name="48 Conector recto">
            <a:extLst>
              <a:ext uri="{FF2B5EF4-FFF2-40B4-BE49-F238E27FC236}">
                <a16:creationId xmlns:a16="http://schemas.microsoft.com/office/drawing/2014/main" id="{801BE2A4-3152-600D-B2F8-B906E9E3CC44}"/>
              </a:ext>
            </a:extLst>
          </p:cNvPr>
          <p:cNvCxnSpPr>
            <a:stCxn id="78" idx="3"/>
          </p:cNvCxnSpPr>
          <p:nvPr/>
        </p:nvCxnSpPr>
        <p:spPr>
          <a:xfrm>
            <a:off x="5371137" y="1805409"/>
            <a:ext cx="3384000" cy="0"/>
          </a:xfrm>
          <a:prstGeom prst="line">
            <a:avLst/>
          </a:prstGeom>
          <a:ln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77" name="68 CuadroTexto">
            <a:extLst>
              <a:ext uri="{FF2B5EF4-FFF2-40B4-BE49-F238E27FC236}">
                <a16:creationId xmlns:a16="http://schemas.microsoft.com/office/drawing/2014/main" id="{1933CC8B-F4D2-6231-65EC-635C8FDBC4E6}"/>
              </a:ext>
            </a:extLst>
          </p:cNvPr>
          <p:cNvSpPr txBox="1"/>
          <p:nvPr/>
        </p:nvSpPr>
        <p:spPr>
          <a:xfrm>
            <a:off x="6908650" y="1681190"/>
            <a:ext cx="1605247" cy="276999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VEGA 3_1 / VEGA 3_2 </a:t>
            </a:r>
          </a:p>
        </p:txBody>
      </p:sp>
      <p:sp>
        <p:nvSpPr>
          <p:cNvPr id="78" name="25 Rectángulo">
            <a:extLst>
              <a:ext uri="{FF2B5EF4-FFF2-40B4-BE49-F238E27FC236}">
                <a16:creationId xmlns:a16="http://schemas.microsoft.com/office/drawing/2014/main" id="{34DCCB64-A4F0-3CF1-97B0-8A69D6C1A899}"/>
              </a:ext>
            </a:extLst>
          </p:cNvPr>
          <p:cNvSpPr/>
          <p:nvPr/>
        </p:nvSpPr>
        <p:spPr>
          <a:xfrm>
            <a:off x="4219010" y="1517377"/>
            <a:ext cx="1152128" cy="57606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Double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pulse </a:t>
            </a: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setup</a:t>
            </a:r>
            <a:endParaRPr lang="es-ES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80" name="10 Rectángulo">
            <a:extLst>
              <a:ext uri="{FF2B5EF4-FFF2-40B4-BE49-F238E27FC236}">
                <a16:creationId xmlns:a16="http://schemas.microsoft.com/office/drawing/2014/main" id="{CAA67449-24D4-DC9C-FAA0-2B52244DCC32}"/>
              </a:ext>
            </a:extLst>
          </p:cNvPr>
          <p:cNvSpPr/>
          <p:nvPr/>
        </p:nvSpPr>
        <p:spPr>
          <a:xfrm>
            <a:off x="1344604" y="5749195"/>
            <a:ext cx="1152128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Nd:Yag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Oscillator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1" name="53 Conector recto">
            <a:extLst>
              <a:ext uri="{FF2B5EF4-FFF2-40B4-BE49-F238E27FC236}">
                <a16:creationId xmlns:a16="http://schemas.microsoft.com/office/drawing/2014/main" id="{0556D401-A802-3461-36D4-6A5DBF5413DA}"/>
              </a:ext>
            </a:extLst>
          </p:cNvPr>
          <p:cNvCxnSpPr>
            <a:cxnSpLocks/>
            <a:endCxn id="79" idx="1"/>
          </p:cNvCxnSpPr>
          <p:nvPr/>
        </p:nvCxnSpPr>
        <p:spPr>
          <a:xfrm>
            <a:off x="2526660" y="6049443"/>
            <a:ext cx="511484" cy="678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grpSp>
        <p:nvGrpSpPr>
          <p:cNvPr id="82" name="63 Grupo">
            <a:extLst>
              <a:ext uri="{FF2B5EF4-FFF2-40B4-BE49-F238E27FC236}">
                <a16:creationId xmlns:a16="http://schemas.microsoft.com/office/drawing/2014/main" id="{C41069BF-4360-682C-6544-1479F8D2833E}"/>
              </a:ext>
            </a:extLst>
          </p:cNvPr>
          <p:cNvGrpSpPr>
            <a:grpSpLocks noChangeAspect="1"/>
          </p:cNvGrpSpPr>
          <p:nvPr/>
        </p:nvGrpSpPr>
        <p:grpSpPr>
          <a:xfrm>
            <a:off x="4283227" y="5999725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83" name="64 Anillo">
              <a:extLst>
                <a:ext uri="{FF2B5EF4-FFF2-40B4-BE49-F238E27FC236}">
                  <a16:creationId xmlns:a16="http://schemas.microsoft.com/office/drawing/2014/main" id="{4AF764D7-0B76-CAEB-A6AD-548D0730EBE0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4" name="65 Cubo">
              <a:extLst>
                <a:ext uri="{FF2B5EF4-FFF2-40B4-BE49-F238E27FC236}">
                  <a16:creationId xmlns:a16="http://schemas.microsoft.com/office/drawing/2014/main" id="{FA5EC7A1-833C-7233-DC49-AD1825BD9489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85" name="60 Grupo">
            <a:extLst>
              <a:ext uri="{FF2B5EF4-FFF2-40B4-BE49-F238E27FC236}">
                <a16:creationId xmlns:a16="http://schemas.microsoft.com/office/drawing/2014/main" id="{D0400C3E-5EFB-424A-3C53-1302B528B43F}"/>
              </a:ext>
            </a:extLst>
          </p:cNvPr>
          <p:cNvGrpSpPr>
            <a:grpSpLocks noChangeAspect="1"/>
          </p:cNvGrpSpPr>
          <p:nvPr/>
        </p:nvGrpSpPr>
        <p:grpSpPr>
          <a:xfrm>
            <a:off x="4273925" y="5685925"/>
            <a:ext cx="241948" cy="151217"/>
            <a:chOff x="3873085" y="1628800"/>
            <a:chExt cx="691277" cy="432048"/>
          </a:xfrm>
          <a:solidFill>
            <a:schemeClr val="bg1"/>
          </a:solidFill>
        </p:grpSpPr>
        <p:sp>
          <p:nvSpPr>
            <p:cNvPr id="86" name="61 Anillo">
              <a:extLst>
                <a:ext uri="{FF2B5EF4-FFF2-40B4-BE49-F238E27FC236}">
                  <a16:creationId xmlns:a16="http://schemas.microsoft.com/office/drawing/2014/main" id="{03CD1F22-C8CF-FFBC-6A35-AB2D9E3FA8B7}"/>
                </a:ext>
              </a:extLst>
            </p:cNvPr>
            <p:cNvSpPr/>
            <p:nvPr/>
          </p:nvSpPr>
          <p:spPr>
            <a:xfrm>
              <a:off x="3995936" y="1628800"/>
              <a:ext cx="432048" cy="432048"/>
            </a:xfrm>
            <a:prstGeom prst="donut">
              <a:avLst/>
            </a:prstGeom>
            <a:grpFill/>
            <a:ln w="3175">
              <a:solidFill>
                <a:schemeClr val="tx1"/>
              </a:solidFill>
            </a:ln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>
                <a:solidFill>
                  <a:schemeClr val="tx1"/>
                </a:solidFill>
              </a:endParaRPr>
            </a:p>
          </p:txBody>
        </p:sp>
        <p:sp>
          <p:nvSpPr>
            <p:cNvPr id="87" name="62 Cubo">
              <a:extLst>
                <a:ext uri="{FF2B5EF4-FFF2-40B4-BE49-F238E27FC236}">
                  <a16:creationId xmlns:a16="http://schemas.microsoft.com/office/drawing/2014/main" id="{18CD8D39-50D5-ACDE-365F-92509E787515}"/>
                </a:ext>
              </a:extLst>
            </p:cNvPr>
            <p:cNvSpPr>
              <a:spLocks/>
            </p:cNvSpPr>
            <p:nvPr/>
          </p:nvSpPr>
          <p:spPr>
            <a:xfrm rot="18900000" flipH="1">
              <a:off x="3873085" y="1760716"/>
              <a:ext cx="691277" cy="170659"/>
            </a:xfrm>
            <a:prstGeom prst="cube">
              <a:avLst/>
            </a:prstGeom>
            <a:grpFill/>
            <a:ln w="3175">
              <a:solidFill>
                <a:schemeClr val="tx1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9" name="23 Rectángulo">
            <a:extLst>
              <a:ext uri="{FF2B5EF4-FFF2-40B4-BE49-F238E27FC236}">
                <a16:creationId xmlns:a16="http://schemas.microsoft.com/office/drawing/2014/main" id="{9332BD3E-8500-AF3C-7E70-0A23D30590F4}"/>
              </a:ext>
            </a:extLst>
          </p:cNvPr>
          <p:cNvSpPr/>
          <p:nvPr/>
        </p:nvSpPr>
        <p:spPr>
          <a:xfrm>
            <a:off x="3038144" y="5825395"/>
            <a:ext cx="889058" cy="46166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AMP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89" name="58 Conector recto">
            <a:extLst>
              <a:ext uri="{FF2B5EF4-FFF2-40B4-BE49-F238E27FC236}">
                <a16:creationId xmlns:a16="http://schemas.microsoft.com/office/drawing/2014/main" id="{C58C6C0E-9FCB-F35B-9EA8-2CF1F1CC1433}"/>
              </a:ext>
            </a:extLst>
          </p:cNvPr>
          <p:cNvCxnSpPr>
            <a:cxnSpLocks/>
            <a:endCxn id="87" idx="3"/>
          </p:cNvCxnSpPr>
          <p:nvPr/>
        </p:nvCxnSpPr>
        <p:spPr>
          <a:xfrm flipV="1">
            <a:off x="4414537" y="5777800"/>
            <a:ext cx="6759" cy="279502"/>
          </a:xfrm>
          <a:prstGeom prst="line">
            <a:avLst/>
          </a:prstGeom>
          <a:ln>
            <a:solidFill>
              <a:srgbClr val="33B636"/>
            </a:solidFill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91" name="59 Conector recto">
            <a:extLst>
              <a:ext uri="{FF2B5EF4-FFF2-40B4-BE49-F238E27FC236}">
                <a16:creationId xmlns:a16="http://schemas.microsoft.com/office/drawing/2014/main" id="{EB7D7AFC-CD0F-9C6D-2944-9F37A8553039}"/>
              </a:ext>
            </a:extLst>
          </p:cNvPr>
          <p:cNvCxnSpPr>
            <a:cxnSpLocks/>
          </p:cNvCxnSpPr>
          <p:nvPr/>
        </p:nvCxnSpPr>
        <p:spPr>
          <a:xfrm>
            <a:off x="4455116" y="5754923"/>
            <a:ext cx="3928154" cy="6691"/>
          </a:xfrm>
          <a:prstGeom prst="line">
            <a:avLst/>
          </a:prstGeom>
          <a:ln>
            <a:solidFill>
              <a:srgbClr val="33B636"/>
            </a:solidFill>
            <a:tailEnd type="arrow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sp>
        <p:nvSpPr>
          <p:cNvPr id="96" name="70 CuadroTexto">
            <a:extLst>
              <a:ext uri="{FF2B5EF4-FFF2-40B4-BE49-F238E27FC236}">
                <a16:creationId xmlns:a16="http://schemas.microsoft.com/office/drawing/2014/main" id="{52E92979-8351-8D8C-4D78-038A0B851F3A}"/>
              </a:ext>
            </a:extLst>
          </p:cNvPr>
          <p:cNvSpPr txBox="1"/>
          <p:nvPr/>
        </p:nvSpPr>
        <p:spPr>
          <a:xfrm>
            <a:off x="4767702" y="5601487"/>
            <a:ext cx="2045881" cy="2769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Nd2: 532 nm, 1J, 10 </a:t>
            </a:r>
            <a:r>
              <a:rPr lang="es-ES" sz="1200" b="1" dirty="0" err="1"/>
              <a:t>ns</a:t>
            </a:r>
            <a:r>
              <a:rPr lang="es-ES" sz="1200" b="1" dirty="0"/>
              <a:t>, 10 Hz</a:t>
            </a:r>
            <a:endParaRPr lang="de-DE" sz="1100" b="1" dirty="0"/>
          </a:p>
        </p:txBody>
      </p:sp>
      <p:sp>
        <p:nvSpPr>
          <p:cNvPr id="98" name="70 CuadroTexto">
            <a:extLst>
              <a:ext uri="{FF2B5EF4-FFF2-40B4-BE49-F238E27FC236}">
                <a16:creationId xmlns:a16="http://schemas.microsoft.com/office/drawing/2014/main" id="{85D5D213-7B99-240B-A8C3-883833C516D5}"/>
              </a:ext>
            </a:extLst>
          </p:cNvPr>
          <p:cNvSpPr txBox="1"/>
          <p:nvPr/>
        </p:nvSpPr>
        <p:spPr>
          <a:xfrm>
            <a:off x="5319787" y="5948708"/>
            <a:ext cx="2124429" cy="2769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2">
                <a:lumMod val="60000"/>
                <a:lumOff val="40000"/>
              </a:schemeClr>
            </a:solidFill>
            <a:prstDash val="sysDot"/>
          </a:ln>
        </p:spPr>
        <p:txBody>
          <a:bodyPr wrap="none" rtlCol="0">
            <a:spAutoFit/>
          </a:bodyPr>
          <a:lstStyle/>
          <a:p>
            <a:pPr algn="ctr"/>
            <a:r>
              <a:rPr lang="es-ES" sz="1200" b="1" dirty="0"/>
              <a:t>Nd1: 1064 nm, 2J, 10 </a:t>
            </a:r>
            <a:r>
              <a:rPr lang="es-ES" sz="1200" b="1" dirty="0" err="1"/>
              <a:t>ns</a:t>
            </a:r>
            <a:r>
              <a:rPr lang="es-ES" sz="1200" b="1" dirty="0"/>
              <a:t>, 10 Hz</a:t>
            </a:r>
            <a:endParaRPr lang="de-DE" sz="1100" b="1" dirty="0"/>
          </a:p>
        </p:txBody>
      </p:sp>
      <p:sp>
        <p:nvSpPr>
          <p:cNvPr id="10" name="10 Rectángulo">
            <a:extLst>
              <a:ext uri="{FF2B5EF4-FFF2-40B4-BE49-F238E27FC236}">
                <a16:creationId xmlns:a16="http://schemas.microsoft.com/office/drawing/2014/main" id="{F2C5E86A-1CE2-CB19-2E99-62C03652C90D}"/>
              </a:ext>
            </a:extLst>
          </p:cNvPr>
          <p:cNvSpPr/>
          <p:nvPr/>
        </p:nvSpPr>
        <p:spPr>
          <a:xfrm>
            <a:off x="57049" y="4816531"/>
            <a:ext cx="1152128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Ti:Sa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Oscillator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2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9 Rectángulo">
            <a:extLst>
              <a:ext uri="{FF2B5EF4-FFF2-40B4-BE49-F238E27FC236}">
                <a16:creationId xmlns:a16="http://schemas.microsoft.com/office/drawing/2014/main" id="{60F075F8-616E-AC2A-C132-F3A94F384845}"/>
              </a:ext>
            </a:extLst>
          </p:cNvPr>
          <p:cNvSpPr/>
          <p:nvPr/>
        </p:nvSpPr>
        <p:spPr>
          <a:xfrm>
            <a:off x="57049" y="3570251"/>
            <a:ext cx="1152128" cy="576064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Ti:Sa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s-ES" sz="1200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Oscillator</a:t>
            </a:r>
            <a:r>
              <a:rPr lang="es-ES" sz="1200" dirty="0">
                <a:solidFill>
                  <a:schemeClr val="tx1">
                    <a:lumMod val="95000"/>
                    <a:lumOff val="5000"/>
                  </a:schemeClr>
                </a:solidFill>
              </a:rPr>
              <a:t> 1</a:t>
            </a:r>
            <a:endParaRPr lang="de-DE" sz="1200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479E6651-C920-D10D-A3D9-244DFB83B744}"/>
              </a:ext>
            </a:extLst>
          </p:cNvPr>
          <p:cNvCxnSpPr/>
          <p:nvPr/>
        </p:nvCxnSpPr>
        <p:spPr>
          <a:xfrm>
            <a:off x="1426669" y="4719095"/>
            <a:ext cx="0" cy="1051483"/>
          </a:xfrm>
          <a:prstGeom prst="line">
            <a:avLst/>
          </a:prstGeom>
          <a:ln w="12700">
            <a:solidFill>
              <a:srgbClr val="00B0F0"/>
            </a:solidFill>
            <a:prstDash val="dash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1" name="11 Rectángulo">
            <a:extLst>
              <a:ext uri="{FF2B5EF4-FFF2-40B4-BE49-F238E27FC236}">
                <a16:creationId xmlns:a16="http://schemas.microsoft.com/office/drawing/2014/main" id="{5E42DB5C-E492-FEC1-E92B-5115A67EAED1}"/>
              </a:ext>
            </a:extLst>
          </p:cNvPr>
          <p:cNvSpPr/>
          <p:nvPr/>
        </p:nvSpPr>
        <p:spPr>
          <a:xfrm>
            <a:off x="1360075" y="4234471"/>
            <a:ext cx="860856" cy="485243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1200" i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Synchro</a:t>
            </a:r>
            <a:r>
              <a:rPr lang="es-ES" sz="1200" i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 module</a:t>
            </a:r>
            <a:endParaRPr lang="de-DE" sz="1200" i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C5844264-FF3B-4A80-87BF-3DDC8D234A77}"/>
              </a:ext>
            </a:extLst>
          </p:cNvPr>
          <p:cNvSpPr txBox="1"/>
          <p:nvPr/>
        </p:nvSpPr>
        <p:spPr>
          <a:xfrm>
            <a:off x="243840" y="4339716"/>
            <a:ext cx="71122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fs sync.</a:t>
            </a:r>
            <a:endParaRPr lang="en-ES" sz="1400" dirty="0"/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4329EB82-A01C-45EE-3A04-7086E704C25E}"/>
              </a:ext>
            </a:extLst>
          </p:cNvPr>
          <p:cNvSpPr txBox="1"/>
          <p:nvPr/>
        </p:nvSpPr>
        <p:spPr>
          <a:xfrm>
            <a:off x="564288" y="5560844"/>
            <a:ext cx="75366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ns sync.</a:t>
            </a:r>
            <a:endParaRPr lang="en-ES" sz="1400" dirty="0"/>
          </a:p>
        </p:txBody>
      </p:sp>
    </p:spTree>
    <p:extLst>
      <p:ext uri="{BB962C8B-B14F-4D97-AF65-F5344CB8AC3E}">
        <p14:creationId xmlns:p14="http://schemas.microsoft.com/office/powerpoint/2010/main" val="27626888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271530" y="-18541"/>
            <a:ext cx="460094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latin typeface="Arial"/>
              </a:rPr>
              <a:t>International Framework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30243" y="1176553"/>
            <a:ext cx="265329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b="1" i="1" dirty="0">
                <a:latin typeface="Arial"/>
              </a:rPr>
              <a:t>EUPRAXIA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latin typeface="Arial"/>
              </a:rPr>
              <a:t>ELI-ERIC</a:t>
            </a:r>
          </a:p>
          <a:p>
            <a:pPr marL="285750" indent="-285750">
              <a:buFont typeface="Arial"/>
              <a:buChar char="•"/>
            </a:pPr>
            <a:r>
              <a:rPr lang="en-US" b="1" i="1" dirty="0">
                <a:latin typeface="Arial"/>
              </a:rPr>
              <a:t>LASER LAB Europe</a:t>
            </a:r>
          </a:p>
        </p:txBody>
      </p:sp>
      <p:pic>
        <p:nvPicPr>
          <p:cNvPr id="5" name="Picture 4" descr="644d0b6d-8c25-4121-92cf-9e2ced767c7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4615" y="474722"/>
            <a:ext cx="5276003" cy="3755371"/>
          </a:xfrm>
          <a:prstGeom prst="rect">
            <a:avLst/>
          </a:prstGeom>
        </p:spPr>
      </p:pic>
      <p:pic>
        <p:nvPicPr>
          <p:cNvPr id="6" name="Picture 5" descr="Screenshot 2022-02-08 at 07.55.15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28330" y="4692125"/>
            <a:ext cx="7378481" cy="170867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155649" y="4387936"/>
            <a:ext cx="308472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i="1" dirty="0">
                <a:latin typeface="Arial"/>
              </a:rPr>
              <a:t>Extreme Light Infrastructure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3421E9F7-380F-D8B3-F00D-41C4A4F4A1E3}"/>
              </a:ext>
            </a:extLst>
          </p:cNvPr>
          <p:cNvSpPr txBox="1"/>
          <p:nvPr/>
        </p:nvSpPr>
        <p:spPr>
          <a:xfrm>
            <a:off x="1062514" y="695572"/>
            <a:ext cx="23128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dirty="0"/>
              <a:t>Networks &amp; Projects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A41873D-BC4B-8F95-AA30-35E06E2C70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351" y="2470413"/>
            <a:ext cx="3870134" cy="1913613"/>
          </a:xfrm>
          <a:prstGeom prst="rect">
            <a:avLst/>
          </a:prstGeom>
        </p:spPr>
      </p:pic>
      <p:pic>
        <p:nvPicPr>
          <p:cNvPr id="8" name="Picture 7" descr="7e7f72d00142ac54be78b877cc29defc.pn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32605" y="2325146"/>
            <a:ext cx="1526124" cy="655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5821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6702A2F-E129-19A2-21FD-017257F3BC25}"/>
              </a:ext>
            </a:extLst>
          </p:cNvPr>
          <p:cNvSpPr txBox="1"/>
          <p:nvPr/>
        </p:nvSpPr>
        <p:spPr>
          <a:xfrm>
            <a:off x="2454369" y="17551"/>
            <a:ext cx="423526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3200" i="1" dirty="0"/>
              <a:t>Glimpses on User Access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B1BA1EB-8DA4-E86D-1A85-722884FE35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495" y="916076"/>
            <a:ext cx="4718968" cy="269326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AF4769A-F992-99F2-87F5-6413CB969DEE}"/>
              </a:ext>
            </a:extLst>
          </p:cNvPr>
          <p:cNvSpPr txBox="1"/>
          <p:nvPr/>
        </p:nvSpPr>
        <p:spPr>
          <a:xfrm>
            <a:off x="3394306" y="534147"/>
            <a:ext cx="23553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3 Calls for Access so far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F40E3C-7235-1298-9B3C-6387B74F6D7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7864" y="905179"/>
            <a:ext cx="4246879" cy="294197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1DB8D86-3B81-364E-D137-B40768CD3D5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51" y="3709512"/>
            <a:ext cx="3934347" cy="2702379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B2E4FD1-72F4-3E0E-E615-53D6A182161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60191" y="3800509"/>
            <a:ext cx="4854805" cy="2592466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72D2F99C-D160-1F6E-0E64-317C000FCFC9}"/>
              </a:ext>
            </a:extLst>
          </p:cNvPr>
          <p:cNvSpPr txBox="1"/>
          <p:nvPr/>
        </p:nvSpPr>
        <p:spPr>
          <a:xfrm>
            <a:off x="7366475" y="2948299"/>
            <a:ext cx="1086644" cy="36933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ES" i="1" dirty="0"/>
              <a:t>Countries</a:t>
            </a:r>
          </a:p>
        </p:txBody>
      </p:sp>
    </p:spTree>
    <p:extLst>
      <p:ext uri="{BB962C8B-B14F-4D97-AF65-F5344CB8AC3E}">
        <p14:creationId xmlns:p14="http://schemas.microsoft.com/office/powerpoint/2010/main" val="3912659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>
            <a:extLst>
              <a:ext uri="{FF2B5EF4-FFF2-40B4-BE49-F238E27FC236}">
                <a16:creationId xmlns:a16="http://schemas.microsoft.com/office/drawing/2014/main" id="{77339AD5-F30F-D116-0777-66B1E03E4068}"/>
              </a:ext>
            </a:extLst>
          </p:cNvPr>
          <p:cNvSpPr/>
          <p:nvPr/>
        </p:nvSpPr>
        <p:spPr>
          <a:xfrm>
            <a:off x="2366944" y="1711036"/>
            <a:ext cx="6498760" cy="2951080"/>
          </a:xfrm>
          <a:prstGeom prst="round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6ACD9B9-CD5E-2A0E-640E-D61AB8C90714}"/>
              </a:ext>
            </a:extLst>
          </p:cNvPr>
          <p:cNvSpPr txBox="1"/>
          <p:nvPr/>
        </p:nvSpPr>
        <p:spPr>
          <a:xfrm>
            <a:off x="3359969" y="-41024"/>
            <a:ext cx="242406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latin typeface="Arial"/>
              </a:rPr>
              <a:t>Users support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27F28D9-0925-6019-705B-733B651E65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7122" y="2978813"/>
            <a:ext cx="1472725" cy="440780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E043CC7-D4F6-2CCD-4913-50AAF953E59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926650" y="3791577"/>
            <a:ext cx="660875" cy="637402"/>
          </a:xfrm>
          <a:prstGeom prst="rect">
            <a:avLst/>
          </a:prstGeom>
          <a:ln>
            <a:solidFill>
              <a:schemeClr val="tx2"/>
            </a:solidFill>
          </a:ln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1435261-9EB1-3027-2204-DC37ADF8A4F5}"/>
              </a:ext>
            </a:extLst>
          </p:cNvPr>
          <p:cNvSpPr txBox="1"/>
          <p:nvPr/>
        </p:nvSpPr>
        <p:spPr>
          <a:xfrm>
            <a:off x="1683407" y="5255782"/>
            <a:ext cx="33645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b="1" i="1" dirty="0"/>
              <a:t>INFRASERV Call Horizon Europe: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486EB26-0391-5300-3726-337CE1862D85}"/>
              </a:ext>
            </a:extLst>
          </p:cNvPr>
          <p:cNvSpPr txBox="1"/>
          <p:nvPr/>
        </p:nvSpPr>
        <p:spPr>
          <a:xfrm>
            <a:off x="5070932" y="5010358"/>
            <a:ext cx="1429430" cy="92333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Lasers4EU</a:t>
            </a:r>
          </a:p>
          <a:p>
            <a:endParaRPr lang="en-E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RIANA</a:t>
            </a:r>
          </a:p>
        </p:txBody>
      </p:sp>
      <p:pic>
        <p:nvPicPr>
          <p:cNvPr id="15" name="Bild 1" descr="laserlab_logo_rgb_small">
            <a:extLst>
              <a:ext uri="{FF2B5EF4-FFF2-40B4-BE49-F238E27FC236}">
                <a16:creationId xmlns:a16="http://schemas.microsoft.com/office/drawing/2014/main" id="{D7A8A8DC-8431-A7A1-91FE-6F02BC471BF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36985" y="1789372"/>
            <a:ext cx="1676400" cy="885825"/>
          </a:xfrm>
          <a:prstGeom prst="rect">
            <a:avLst/>
          </a:prstGeom>
          <a:noFill/>
          <a:ln>
            <a:solidFill>
              <a:schemeClr val="tx2"/>
            </a:solidFill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5B7D98ED-498A-4891-0800-02AC4986F4B4}"/>
              </a:ext>
            </a:extLst>
          </p:cNvPr>
          <p:cNvSpPr txBox="1"/>
          <p:nvPr/>
        </p:nvSpPr>
        <p:spPr>
          <a:xfrm>
            <a:off x="3604695" y="623241"/>
            <a:ext cx="9603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i="1" dirty="0"/>
              <a:t>ACCESS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BFEA5AB6-7991-69EE-B58B-189418D18FEC}"/>
              </a:ext>
            </a:extLst>
          </p:cNvPr>
          <p:cNvSpPr txBox="1"/>
          <p:nvPr/>
        </p:nvSpPr>
        <p:spPr>
          <a:xfrm>
            <a:off x="110041" y="1104592"/>
            <a:ext cx="89239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ES" i="1" dirty="0"/>
              <a:t>A user facility </a:t>
            </a:r>
            <a:r>
              <a:rPr lang="en-ES" i="1" u="sng" dirty="0"/>
              <a:t>requires</a:t>
            </a:r>
            <a:r>
              <a:rPr lang="en-ES" i="1" dirty="0"/>
              <a:t> dedicated resources supporting the INFRASTRUCTURE and the USERS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F8C46E-92E8-E904-51D2-5E30067B1580}"/>
              </a:ext>
            </a:extLst>
          </p:cNvPr>
          <p:cNvSpPr txBox="1"/>
          <p:nvPr/>
        </p:nvSpPr>
        <p:spPr>
          <a:xfrm>
            <a:off x="213641" y="2913404"/>
            <a:ext cx="1910651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ES" dirty="0"/>
              <a:t>Ongoing Programs</a:t>
            </a:r>
          </a:p>
        </p:txBody>
      </p:sp>
      <p:sp>
        <p:nvSpPr>
          <p:cNvPr id="23" name="Right Arrow 22">
            <a:extLst>
              <a:ext uri="{FF2B5EF4-FFF2-40B4-BE49-F238E27FC236}">
                <a16:creationId xmlns:a16="http://schemas.microsoft.com/office/drawing/2014/main" id="{59208527-7907-2940-6D4A-570010169754}"/>
              </a:ext>
            </a:extLst>
          </p:cNvPr>
          <p:cNvSpPr/>
          <p:nvPr/>
        </p:nvSpPr>
        <p:spPr>
          <a:xfrm>
            <a:off x="2916755" y="2137877"/>
            <a:ext cx="999858" cy="4016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4" name="Right Arrow 23">
            <a:extLst>
              <a:ext uri="{FF2B5EF4-FFF2-40B4-BE49-F238E27FC236}">
                <a16:creationId xmlns:a16="http://schemas.microsoft.com/office/drawing/2014/main" id="{BD1598F6-7257-5E3A-661D-7004D8887A5D}"/>
              </a:ext>
            </a:extLst>
          </p:cNvPr>
          <p:cNvSpPr/>
          <p:nvPr/>
        </p:nvSpPr>
        <p:spPr>
          <a:xfrm>
            <a:off x="3146067" y="3003865"/>
            <a:ext cx="999858" cy="4016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25" name="Right Arrow 24">
            <a:extLst>
              <a:ext uri="{FF2B5EF4-FFF2-40B4-BE49-F238E27FC236}">
                <a16:creationId xmlns:a16="http://schemas.microsoft.com/office/drawing/2014/main" id="{FD563539-EF4E-3D8F-59FB-27BAB93348A8}"/>
              </a:ext>
            </a:extLst>
          </p:cNvPr>
          <p:cNvSpPr/>
          <p:nvPr/>
        </p:nvSpPr>
        <p:spPr>
          <a:xfrm>
            <a:off x="3385346" y="3895629"/>
            <a:ext cx="999858" cy="4016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27" name="Graphic 26">
            <a:extLst>
              <a:ext uri="{FF2B5EF4-FFF2-40B4-BE49-F238E27FC236}">
                <a16:creationId xmlns:a16="http://schemas.microsoft.com/office/drawing/2014/main" id="{2BAB9212-B0E4-22A2-F317-4DBFEABE33B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735500" y="585421"/>
            <a:ext cx="1655348" cy="41193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2B8D0594-46AE-90D4-374B-A802F0926A9B}"/>
              </a:ext>
            </a:extLst>
          </p:cNvPr>
          <p:cNvSpPr txBox="1"/>
          <p:nvPr/>
        </p:nvSpPr>
        <p:spPr>
          <a:xfrm>
            <a:off x="6731924" y="2107263"/>
            <a:ext cx="137088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ES" i="1" dirty="0"/>
              <a:t>Mainly Laser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AF15C03E-909A-7FE6-419F-8EFD1F692465}"/>
              </a:ext>
            </a:extLst>
          </p:cNvPr>
          <p:cNvSpPr txBox="1"/>
          <p:nvPr/>
        </p:nvSpPr>
        <p:spPr>
          <a:xfrm>
            <a:off x="6436631" y="3014537"/>
            <a:ext cx="2017027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ES" i="1" dirty="0"/>
              <a:t>Mainly Sec. Sources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78492B32-063F-60A9-5E6D-2D5135BEF14A}"/>
              </a:ext>
            </a:extLst>
          </p:cNvPr>
          <p:cNvSpPr txBox="1"/>
          <p:nvPr/>
        </p:nvSpPr>
        <p:spPr>
          <a:xfrm>
            <a:off x="6329582" y="3918284"/>
            <a:ext cx="210006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ES" i="1" dirty="0"/>
              <a:t>Laser &amp; Sec. Sources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E8FA4948-EE32-4B98-77ED-A4DAFCED765A}"/>
              </a:ext>
            </a:extLst>
          </p:cNvPr>
          <p:cNvSpPr txBox="1"/>
          <p:nvPr/>
        </p:nvSpPr>
        <p:spPr>
          <a:xfrm>
            <a:off x="546139" y="5252359"/>
            <a:ext cx="803618" cy="369332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en-ES" dirty="0"/>
              <a:t>Future</a:t>
            </a:r>
          </a:p>
        </p:txBody>
      </p:sp>
      <p:sp>
        <p:nvSpPr>
          <p:cNvPr id="3" name="Right Arrow 2">
            <a:extLst>
              <a:ext uri="{FF2B5EF4-FFF2-40B4-BE49-F238E27FC236}">
                <a16:creationId xmlns:a16="http://schemas.microsoft.com/office/drawing/2014/main" id="{31C09B44-6891-F804-2FAB-A5915A078F0C}"/>
              </a:ext>
            </a:extLst>
          </p:cNvPr>
          <p:cNvSpPr/>
          <p:nvPr/>
        </p:nvSpPr>
        <p:spPr>
          <a:xfrm>
            <a:off x="6760027" y="5249164"/>
            <a:ext cx="555596" cy="401652"/>
          </a:xfrm>
          <a:prstGeom prst="rightArrow">
            <a:avLst/>
          </a:prstGeom>
          <a:solidFill>
            <a:srgbClr val="FFC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FC5BBF6-FACF-8FA3-AE85-637EDB452A03}"/>
              </a:ext>
            </a:extLst>
          </p:cNvPr>
          <p:cNvSpPr txBox="1"/>
          <p:nvPr/>
        </p:nvSpPr>
        <p:spPr>
          <a:xfrm>
            <a:off x="7532915" y="5246914"/>
            <a:ext cx="131170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000" b="1" i="1" dirty="0"/>
              <a:t>Approved!</a:t>
            </a:r>
          </a:p>
        </p:txBody>
      </p:sp>
    </p:spTree>
    <p:extLst>
      <p:ext uri="{BB962C8B-B14F-4D97-AF65-F5344CB8AC3E}">
        <p14:creationId xmlns:p14="http://schemas.microsoft.com/office/powerpoint/2010/main" val="6000037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ounded Rectangle 17">
            <a:extLst>
              <a:ext uri="{FF2B5EF4-FFF2-40B4-BE49-F238E27FC236}">
                <a16:creationId xmlns:a16="http://schemas.microsoft.com/office/drawing/2014/main" id="{9991F4F9-FA15-B87C-F33C-1C41D9762E71}"/>
              </a:ext>
            </a:extLst>
          </p:cNvPr>
          <p:cNvSpPr/>
          <p:nvPr/>
        </p:nvSpPr>
        <p:spPr>
          <a:xfrm>
            <a:off x="376094" y="3763714"/>
            <a:ext cx="8374878" cy="1751887"/>
          </a:xfrm>
          <a:prstGeom prst="roundRect">
            <a:avLst/>
          </a:prstGeom>
          <a:solidFill>
            <a:srgbClr val="FFC0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sp>
        <p:nvSpPr>
          <p:cNvPr id="17" name="Rounded Rectangle 16">
            <a:extLst>
              <a:ext uri="{FF2B5EF4-FFF2-40B4-BE49-F238E27FC236}">
                <a16:creationId xmlns:a16="http://schemas.microsoft.com/office/drawing/2014/main" id="{DB4983AB-F32A-5595-16A2-B0882463C3A6}"/>
              </a:ext>
            </a:extLst>
          </p:cNvPr>
          <p:cNvSpPr/>
          <p:nvPr/>
        </p:nvSpPr>
        <p:spPr>
          <a:xfrm>
            <a:off x="418748" y="1364480"/>
            <a:ext cx="8374878" cy="1897166"/>
          </a:xfrm>
          <a:prstGeom prst="roundRect">
            <a:avLst/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  <p:pic>
        <p:nvPicPr>
          <p:cNvPr id="4" name="Picture 3" descr="7e7f72d00142ac54be78b877cc29defc.png">
            <a:extLst>
              <a:ext uri="{FF2B5EF4-FFF2-40B4-BE49-F238E27FC236}">
                <a16:creationId xmlns:a16="http://schemas.microsoft.com/office/drawing/2014/main" id="{D382D024-993C-A6FD-FEEC-A7341361009C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97098" y="123141"/>
            <a:ext cx="1526124" cy="65526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F5977314-C286-4347-FC42-CFD3C7116FEB}"/>
              </a:ext>
            </a:extLst>
          </p:cNvPr>
          <p:cNvSpPr txBox="1"/>
          <p:nvPr/>
        </p:nvSpPr>
        <p:spPr>
          <a:xfrm>
            <a:off x="589662" y="2056689"/>
            <a:ext cx="36802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i="1" dirty="0">
                <a:solidFill>
                  <a:schemeClr val="bg1"/>
                </a:solidFill>
              </a:rPr>
              <a:t>Official Involvement (by contract) in: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017055C-83DD-1EED-A1CD-C6C9F0D43129}"/>
              </a:ext>
            </a:extLst>
          </p:cNvPr>
          <p:cNvSpPr txBox="1"/>
          <p:nvPr/>
        </p:nvSpPr>
        <p:spPr>
          <a:xfrm>
            <a:off x="1196351" y="4389802"/>
            <a:ext cx="26727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i="1" dirty="0">
                <a:solidFill>
                  <a:schemeClr val="bg1"/>
                </a:solidFill>
              </a:rPr>
              <a:t>Voluntary Contribution in: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C8C425E0-7FBA-AE94-0E8C-09B6630E77FB}"/>
              </a:ext>
            </a:extLst>
          </p:cNvPr>
          <p:cNvSpPr txBox="1"/>
          <p:nvPr/>
        </p:nvSpPr>
        <p:spPr>
          <a:xfrm>
            <a:off x="4221462" y="315816"/>
            <a:ext cx="3593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in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1FA280-AB06-3171-0A93-10D085EBEE35}"/>
              </a:ext>
            </a:extLst>
          </p:cNvPr>
          <p:cNvSpPr txBox="1"/>
          <p:nvPr/>
        </p:nvSpPr>
        <p:spPr>
          <a:xfrm>
            <a:off x="6373648" y="274759"/>
            <a:ext cx="511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400" b="1" dirty="0"/>
              <a:t>PP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4F176225-9A67-C8FC-3FDA-BAEDB1783DAA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50093" y="265724"/>
            <a:ext cx="1857679" cy="58030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70431D61-725A-876C-7F48-531DD40E8F64}"/>
              </a:ext>
            </a:extLst>
          </p:cNvPr>
          <p:cNvSpPr txBox="1"/>
          <p:nvPr/>
        </p:nvSpPr>
        <p:spPr>
          <a:xfrm>
            <a:off x="4991478" y="1697666"/>
            <a:ext cx="307199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WP8 Simulations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WP9 Magnets &amp; RF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WP12 Laser Technology &amp;…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WP13 Diagnostics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F864B1F3-D47A-83A6-8019-74F7BA4E2A51}"/>
              </a:ext>
            </a:extLst>
          </p:cNvPr>
          <p:cNvSpPr txBox="1"/>
          <p:nvPr/>
        </p:nvSpPr>
        <p:spPr>
          <a:xfrm>
            <a:off x="4811172" y="3753212"/>
            <a:ext cx="3592009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WP2 Communication &amp; Outreach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WP3 Organization &amp; Rules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WP4 Finantial &amp; Legal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WP6 Membership Strategy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WP10 Plasma Components…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WP14 Transformative Paths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5F9426A-D5D6-D40E-36FC-45B73EA0F927}"/>
              </a:ext>
            </a:extLst>
          </p:cNvPr>
          <p:cNvSpPr txBox="1"/>
          <p:nvPr/>
        </p:nvSpPr>
        <p:spPr>
          <a:xfrm>
            <a:off x="1162234" y="5715395"/>
            <a:ext cx="27469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b="1" i="1" dirty="0">
                <a:solidFill>
                  <a:schemeClr val="bg1"/>
                </a:solidFill>
              </a:rPr>
              <a:t>It would be natural to join: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31A4030-9755-A537-CCB1-62CAB7898A1E}"/>
              </a:ext>
            </a:extLst>
          </p:cNvPr>
          <p:cNvSpPr txBox="1"/>
          <p:nvPr/>
        </p:nvSpPr>
        <p:spPr>
          <a:xfrm>
            <a:off x="4982932" y="5715395"/>
            <a:ext cx="25988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>
                <a:solidFill>
                  <a:schemeClr val="bg1"/>
                </a:solidFill>
              </a:rPr>
              <a:t>WP16 TDR Photon Site</a:t>
            </a:r>
          </a:p>
        </p:txBody>
      </p:sp>
    </p:spTree>
    <p:extLst>
      <p:ext uri="{BB962C8B-B14F-4D97-AF65-F5344CB8AC3E}">
        <p14:creationId xmlns:p14="http://schemas.microsoft.com/office/powerpoint/2010/main" val="345246963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31E41-F717-278B-F223-5EDB485B02F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477078"/>
            <a:ext cx="9138835" cy="49762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F07652F-4419-FE22-3E4C-392ED0A697AA}"/>
              </a:ext>
            </a:extLst>
          </p:cNvPr>
          <p:cNvSpPr txBox="1"/>
          <p:nvPr/>
        </p:nvSpPr>
        <p:spPr>
          <a:xfrm>
            <a:off x="3407194" y="19336"/>
            <a:ext cx="24080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sz="2400" b="1" i="1" dirty="0"/>
              <a:t>Building Upgrade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09F1F21-3355-5C4B-F423-BF88132C6FBB}"/>
              </a:ext>
            </a:extLst>
          </p:cNvPr>
          <p:cNvGrpSpPr/>
          <p:nvPr/>
        </p:nvGrpSpPr>
        <p:grpSpPr>
          <a:xfrm>
            <a:off x="5343737" y="3608646"/>
            <a:ext cx="2938100" cy="863125"/>
            <a:chOff x="5343737" y="4610510"/>
            <a:chExt cx="2938100" cy="863125"/>
          </a:xfrm>
        </p:grpSpPr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FAFC7611-7D4D-76C7-1204-AFB9C2183DA7}"/>
                </a:ext>
              </a:extLst>
            </p:cNvPr>
            <p:cNvSpPr/>
            <p:nvPr/>
          </p:nvSpPr>
          <p:spPr>
            <a:xfrm rot="18684163">
              <a:off x="6381224" y="3573023"/>
              <a:ext cx="863125" cy="2938100"/>
            </a:xfrm>
            <a:prstGeom prst="ellipse">
              <a:avLst/>
            </a:prstGeom>
            <a:solidFill>
              <a:schemeClr val="tx2">
                <a:alpha val="39000"/>
              </a:scheme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 dirty="0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BD73270-8B82-6BA8-EE2B-1DA802310D0D}"/>
                </a:ext>
              </a:extLst>
            </p:cNvPr>
            <p:cNvSpPr txBox="1"/>
            <p:nvPr/>
          </p:nvSpPr>
          <p:spPr>
            <a:xfrm rot="2483464">
              <a:off x="6100667" y="4855306"/>
              <a:ext cx="1424236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dirty="0">
                  <a:solidFill>
                    <a:schemeClr val="bg1"/>
                  </a:solidFill>
                </a:rPr>
                <a:t>New Building</a:t>
              </a:r>
            </a:p>
          </p:txBody>
        </p:sp>
      </p:grpSp>
      <p:sp>
        <p:nvSpPr>
          <p:cNvPr id="11" name="Oval 10">
            <a:extLst>
              <a:ext uri="{FF2B5EF4-FFF2-40B4-BE49-F238E27FC236}">
                <a16:creationId xmlns:a16="http://schemas.microsoft.com/office/drawing/2014/main" id="{D9B4A1E6-2332-25C7-BBCD-20407B77A4A4}"/>
              </a:ext>
            </a:extLst>
          </p:cNvPr>
          <p:cNvSpPr/>
          <p:nvPr/>
        </p:nvSpPr>
        <p:spPr>
          <a:xfrm>
            <a:off x="2845750" y="1715699"/>
            <a:ext cx="3310693" cy="495656"/>
          </a:xfrm>
          <a:prstGeom prst="ellipse">
            <a:avLst/>
          </a:prstGeom>
          <a:solidFill>
            <a:schemeClr val="tx2">
              <a:alpha val="58887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ES" dirty="0"/>
              <a:t>Available Area</a:t>
            </a:r>
          </a:p>
        </p:txBody>
      </p:sp>
      <p:pic>
        <p:nvPicPr>
          <p:cNvPr id="2" name="Imagen 21">
            <a:extLst>
              <a:ext uri="{FF2B5EF4-FFF2-40B4-BE49-F238E27FC236}">
                <a16:creationId xmlns:a16="http://schemas.microsoft.com/office/drawing/2014/main" id="{6EA4D25D-BFC0-C855-F199-B231E4E1A2B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26647" y="449196"/>
            <a:ext cx="3685540" cy="30289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D66B41D-34D6-3C05-275E-9B05DFF1F2C0}"/>
              </a:ext>
            </a:extLst>
          </p:cNvPr>
          <p:cNvSpPr txBox="1"/>
          <p:nvPr/>
        </p:nvSpPr>
        <p:spPr>
          <a:xfrm>
            <a:off x="561960" y="5479888"/>
            <a:ext cx="40492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Multiple Users &amp; Set-ups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Get Advantage of Laser Independence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ES" dirty="0"/>
              <a:t>Further Area available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D8B8DD-B229-B7A6-0620-5A8699578571}"/>
              </a:ext>
            </a:extLst>
          </p:cNvPr>
          <p:cNvSpPr txBox="1"/>
          <p:nvPr/>
        </p:nvSpPr>
        <p:spPr>
          <a:xfrm>
            <a:off x="5570249" y="5539346"/>
            <a:ext cx="2848151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none" rtlCol="0">
            <a:spAutoFit/>
          </a:bodyPr>
          <a:lstStyle/>
          <a:p>
            <a:pPr algn="ctr"/>
            <a:r>
              <a:rPr lang="en-ES" dirty="0"/>
              <a:t>At least a factor 2 in number</a:t>
            </a:r>
          </a:p>
          <a:p>
            <a:pPr algn="ctr"/>
            <a:r>
              <a:rPr lang="en-ES" dirty="0"/>
              <a:t> of experiments!</a:t>
            </a:r>
          </a:p>
          <a:p>
            <a:pPr algn="ctr"/>
            <a:r>
              <a:rPr lang="en-ES" dirty="0"/>
              <a:t>Spring 24 (starting)</a:t>
            </a:r>
          </a:p>
        </p:txBody>
      </p:sp>
      <p:sp>
        <p:nvSpPr>
          <p:cNvPr id="7" name="Right Arrow 6">
            <a:extLst>
              <a:ext uri="{FF2B5EF4-FFF2-40B4-BE49-F238E27FC236}">
                <a16:creationId xmlns:a16="http://schemas.microsoft.com/office/drawing/2014/main" id="{2B778BEE-0594-4DA7-1CD5-12C52E264431}"/>
              </a:ext>
            </a:extLst>
          </p:cNvPr>
          <p:cNvSpPr/>
          <p:nvPr/>
        </p:nvSpPr>
        <p:spPr>
          <a:xfrm>
            <a:off x="4677976" y="5798820"/>
            <a:ext cx="638970" cy="358140"/>
          </a:xfrm>
          <a:prstGeom prst="rightArrow">
            <a:avLst/>
          </a:prstGeom>
          <a:solidFill>
            <a:srgbClr val="1D9F2D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ES"/>
          </a:p>
        </p:txBody>
      </p:sp>
    </p:spTree>
    <p:extLst>
      <p:ext uri="{BB962C8B-B14F-4D97-AF65-F5344CB8AC3E}">
        <p14:creationId xmlns:p14="http://schemas.microsoft.com/office/powerpoint/2010/main" val="8524516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297"/>
          <a:stretch/>
        </p:blipFill>
        <p:spPr>
          <a:xfrm>
            <a:off x="5448121" y="4062597"/>
            <a:ext cx="3580556" cy="17847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330842" y="963"/>
            <a:ext cx="44823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Electron sources &amp; applications</a:t>
            </a:r>
          </a:p>
        </p:txBody>
      </p:sp>
      <p:pic>
        <p:nvPicPr>
          <p:cNvPr id="2" name="Picture 1" descr="general_view.png">
            <a:extLst>
              <a:ext uri="{FF2B5EF4-FFF2-40B4-BE49-F238E27FC236}">
                <a16:creationId xmlns:a16="http://schemas.microsoft.com/office/drawing/2014/main" id="{0CBE917A-0AD4-EC86-E338-0DF2F342533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09" y="451053"/>
            <a:ext cx="6460238" cy="3394437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D198E42-1466-E746-18D4-90C9D56E494E}"/>
              </a:ext>
            </a:extLst>
          </p:cNvPr>
          <p:cNvSpPr txBox="1"/>
          <p:nvPr/>
        </p:nvSpPr>
        <p:spPr>
          <a:xfrm>
            <a:off x="5323562" y="3695180"/>
            <a:ext cx="3907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X-ray Phase-contrast Imaging (Betatron)</a:t>
            </a:r>
          </a:p>
        </p:txBody>
      </p:sp>
      <p:pic>
        <p:nvPicPr>
          <p:cNvPr id="7" name="Picture 6" descr="tunability.png">
            <a:extLst>
              <a:ext uri="{FF2B5EF4-FFF2-40B4-BE49-F238E27FC236}">
                <a16:creationId xmlns:a16="http://schemas.microsoft.com/office/drawing/2014/main" id="{FB285EFC-ECB4-A53B-517D-88940517114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807" y="4024153"/>
            <a:ext cx="2483243" cy="191098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A03D52-F284-77D4-1823-03503A1ADA1B}"/>
              </a:ext>
            </a:extLst>
          </p:cNvPr>
          <p:cNvSpPr txBox="1"/>
          <p:nvPr/>
        </p:nvSpPr>
        <p:spPr>
          <a:xfrm>
            <a:off x="106709" y="2001183"/>
            <a:ext cx="148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PXR Radiation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7510AFA-316B-84C9-F1F8-ACB9916D791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531083" y="365885"/>
            <a:ext cx="2606416" cy="163565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52ABC429-4FB6-C489-F3CA-92F4F52EF1A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642103" y="1984849"/>
            <a:ext cx="2147115" cy="168874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7666CD8-3B45-2EA6-5201-651C832844D0}"/>
              </a:ext>
            </a:extLst>
          </p:cNvPr>
          <p:cNvSpPr txBox="1"/>
          <p:nvPr/>
        </p:nvSpPr>
        <p:spPr>
          <a:xfrm>
            <a:off x="776613" y="3721867"/>
            <a:ext cx="10985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ES" dirty="0"/>
              <a:t>Tunability</a:t>
            </a: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57F7E184-7A8F-7C42-9401-B6A109D45468}"/>
              </a:ext>
            </a:extLst>
          </p:cNvPr>
          <p:cNvGrpSpPr/>
          <p:nvPr/>
        </p:nvGrpSpPr>
        <p:grpSpPr>
          <a:xfrm>
            <a:off x="2780559" y="3924508"/>
            <a:ext cx="2361156" cy="1689730"/>
            <a:chOff x="2708998" y="4241227"/>
            <a:chExt cx="2361156" cy="1689730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7A90A8D7-41AE-4216-0491-8502FCE57DF7}"/>
                </a:ext>
              </a:extLst>
            </p:cNvPr>
            <p:cNvSpPr txBox="1"/>
            <p:nvPr/>
          </p:nvSpPr>
          <p:spPr>
            <a:xfrm>
              <a:off x="2756418" y="4705576"/>
              <a:ext cx="2266518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ES" dirty="0"/>
                <a:t>Photon sources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ES" dirty="0"/>
                <a:t>HEP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ES" dirty="0"/>
                <a:t>Radiation hardness</a:t>
              </a:r>
            </a:p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ES" dirty="0"/>
                <a:t>Flash Rad. therapy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FA012AD1-BEE9-2C6B-BE32-D3799D0CD0E9}"/>
                </a:ext>
              </a:extLst>
            </p:cNvPr>
            <p:cNvSpPr txBox="1"/>
            <p:nvPr/>
          </p:nvSpPr>
          <p:spPr>
            <a:xfrm>
              <a:off x="3156559" y="4258849"/>
              <a:ext cx="136422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ES" b="1" i="1" dirty="0"/>
                <a:t>Applications</a:t>
              </a:r>
            </a:p>
          </p:txBody>
        </p:sp>
        <p:sp>
          <p:nvSpPr>
            <p:cNvPr id="16" name="Rounded Rectangle 15">
              <a:extLst>
                <a:ext uri="{FF2B5EF4-FFF2-40B4-BE49-F238E27FC236}">
                  <a16:creationId xmlns:a16="http://schemas.microsoft.com/office/drawing/2014/main" id="{EEAC0291-5666-213A-7463-E49C36E8D7B0}"/>
                </a:ext>
              </a:extLst>
            </p:cNvPr>
            <p:cNvSpPr/>
            <p:nvPr/>
          </p:nvSpPr>
          <p:spPr>
            <a:xfrm>
              <a:off x="2708998" y="4241227"/>
              <a:ext cx="2361156" cy="1689730"/>
            </a:xfrm>
            <a:prstGeom prst="roundRect">
              <a:avLst>
                <a:gd name="adj" fmla="val 6356"/>
              </a:avLst>
            </a:prstGeom>
            <a:noFill/>
            <a:ln>
              <a:solidFill>
                <a:schemeClr val="bg2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ES"/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8AAC28AC-301F-9E32-8DB1-65FD5275B04C}"/>
              </a:ext>
            </a:extLst>
          </p:cNvPr>
          <p:cNvSpPr txBox="1"/>
          <p:nvPr/>
        </p:nvSpPr>
        <p:spPr>
          <a:xfrm>
            <a:off x="310362" y="5897885"/>
            <a:ext cx="696697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A. Curcio et al., Physical Review Accelerators and Beams. American Physical Society. 25-6, pp.063403-063403</a:t>
            </a:r>
            <a:endParaRPr lang="en-ES" sz="1200" i="1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E68A160-6CD6-E0CA-CA6C-6FAC6866FDA7}"/>
              </a:ext>
            </a:extLst>
          </p:cNvPr>
          <p:cNvSpPr txBox="1"/>
          <p:nvPr/>
        </p:nvSpPr>
        <p:spPr>
          <a:xfrm>
            <a:off x="310362" y="6148088"/>
            <a:ext cx="56226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200" i="1" dirty="0"/>
              <a:t>A. Curcio et al., Physical Review E. American Physical Society. 105-2, pp.025201-025201</a:t>
            </a:r>
            <a:endParaRPr lang="en-ES" sz="1200" i="1" dirty="0"/>
          </a:p>
        </p:txBody>
      </p:sp>
    </p:spTree>
    <p:extLst>
      <p:ext uri="{BB962C8B-B14F-4D97-AF65-F5344CB8AC3E}">
        <p14:creationId xmlns:p14="http://schemas.microsoft.com/office/powerpoint/2010/main" val="1570887719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6814</TotalTime>
  <Words>1083</Words>
  <Application>Microsoft Macintosh PowerPoint</Application>
  <PresentationFormat>On-screen Show (4:3)</PresentationFormat>
  <Paragraphs>250</Paragraphs>
  <Slides>19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3" baseType="lpstr">
      <vt:lpstr>Arial</vt:lpstr>
      <vt:lpstr>Calibri</vt:lpstr>
      <vt:lpstr>Cambria Math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Development of 2 𝜇m lasers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Giancarlo</dc:creator>
  <cp:lastModifiedBy>G. Gatti</cp:lastModifiedBy>
  <cp:revision>1101</cp:revision>
  <cp:lastPrinted>2022-01-26T07:06:52Z</cp:lastPrinted>
  <dcterms:created xsi:type="dcterms:W3CDTF">2021-11-23T13:07:37Z</dcterms:created>
  <dcterms:modified xsi:type="dcterms:W3CDTF">2023-09-19T08:00:15Z</dcterms:modified>
</cp:coreProperties>
</file>