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3719" r:id="rId4"/>
    <p:sldId id="3715" r:id="rId5"/>
    <p:sldId id="3718" r:id="rId6"/>
    <p:sldId id="261" r:id="rId7"/>
    <p:sldId id="3730" r:id="rId8"/>
    <p:sldId id="3731" r:id="rId9"/>
    <p:sldId id="264" r:id="rId10"/>
    <p:sldId id="283" r:id="rId11"/>
    <p:sldId id="284" r:id="rId12"/>
    <p:sldId id="397" r:id="rId13"/>
    <p:sldId id="265" r:id="rId14"/>
    <p:sldId id="288" r:id="rId15"/>
    <p:sldId id="290" r:id="rId16"/>
    <p:sldId id="3732" r:id="rId17"/>
    <p:sldId id="3723" r:id="rId18"/>
    <p:sldId id="278" r:id="rId19"/>
  </p:sldIdLst>
  <p:sldSz cx="12192000" cy="6858000"/>
  <p:notesSz cx="6858000" cy="9144000"/>
  <p:embeddedFontLst>
    <p:embeddedFont>
      <p:font typeface="Arial Narrow" panose="020B060402020202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5"/>
    <a:srgbClr val="385273"/>
    <a:srgbClr val="FFFFA7"/>
    <a:srgbClr val="EDED9C"/>
    <a:srgbClr val="A6A6A6"/>
    <a:srgbClr val="DDE9F7"/>
    <a:srgbClr val="437AAB"/>
    <a:srgbClr val="EF372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1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4742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7415B-CC52-AF4C-89E9-70A48D796D4B}" type="slidenum">
              <a:rPr lang="it-IT" altLang="it-IT" smtClean="0"/>
              <a:pPr/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878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6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6288" y="6462572"/>
            <a:ext cx="7712840" cy="365125"/>
          </a:xfrm>
        </p:spPr>
        <p:txBody>
          <a:bodyPr/>
          <a:lstStyle>
            <a:lvl1pPr>
              <a:defRPr i="1">
                <a:solidFill>
                  <a:srgbClr val="0055A5"/>
                </a:solidFill>
              </a:defRPr>
            </a:lvl1pPr>
          </a:lstStyle>
          <a:p>
            <a:r>
              <a:rPr lang="en-GB" dirty="0"/>
              <a:t>Leonida A. Gizzi, EuPRAXIA Workshop on Excellence </a:t>
            </a:r>
            <a:r>
              <a:rPr lang="en-GB" dirty="0" err="1"/>
              <a:t>Centers</a:t>
            </a:r>
            <a:r>
              <a:rPr lang="en-GB" dirty="0"/>
              <a:t> and 2nd site </a:t>
            </a:r>
            <a:r>
              <a:rPr lang="it-IT" dirty="0"/>
              <a:t>, 6</a:t>
            </a:r>
            <a:r>
              <a:rPr lang="it-IT" baseline="30000" dirty="0"/>
              <a:t>th</a:t>
            </a:r>
            <a:r>
              <a:rPr lang="it-IT" dirty="0"/>
              <a:t> June, 2023, Museo Ninfeo, Roma, </a:t>
            </a:r>
            <a:r>
              <a:rPr lang="it-IT" dirty="0" err="1"/>
              <a:t>Italy</a:t>
            </a:r>
            <a:endParaRPr lang="it-IT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8511C-E9A4-A185-6385-87A8D77B7B04}"/>
              </a:ext>
            </a:extLst>
          </p:cNvPr>
          <p:cNvSpPr txBox="1"/>
          <p:nvPr userDrawn="1"/>
        </p:nvSpPr>
        <p:spPr>
          <a:xfrm>
            <a:off x="381000" y="64886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55A5"/>
                </a:solidFill>
              </a:rPr>
              <a:t>ilil.ino.it</a:t>
            </a:r>
            <a:endParaRPr lang="en-IT" dirty="0">
              <a:solidFill>
                <a:srgbClr val="0055A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FD87F-E97D-2F2F-0AB7-2F8F03FAE7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981" y="6542270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19/09/2023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2A868-E7E6-EA5A-E58A-9F54EECFDB6B}"/>
              </a:ext>
            </a:extLst>
          </p:cNvPr>
          <p:cNvSpPr txBox="1"/>
          <p:nvPr userDrawn="1"/>
        </p:nvSpPr>
        <p:spPr>
          <a:xfrm>
            <a:off x="381000" y="648866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55A5"/>
                </a:solidFill>
              </a:rPr>
              <a:t>ilil.ino.it</a:t>
            </a:r>
            <a:endParaRPr lang="en-IT" dirty="0">
              <a:solidFill>
                <a:srgbClr val="0055A5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89A36-B2C3-5D81-F411-44A1ACF5D89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1981" y="6542270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infn.it/event/35577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5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image" Target="../media/image62.png"/><Relationship Id="rId7" Type="http://schemas.openxmlformats.org/officeDocument/2006/relationships/image" Target="../media/image24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82.png"/><Relationship Id="rId5" Type="http://schemas.openxmlformats.org/officeDocument/2006/relationships/image" Target="../media/image23.png"/><Relationship Id="rId15" Type="http://schemas.openxmlformats.org/officeDocument/2006/relationships/image" Target="../media/image25.png"/><Relationship Id="rId10" Type="http://schemas.openxmlformats.org/officeDocument/2006/relationships/image" Target="../media/image81.png"/><Relationship Id="rId4" Type="http://schemas.openxmlformats.org/officeDocument/2006/relationships/image" Target="../media/image65.png"/><Relationship Id="rId9" Type="http://schemas.openxmlformats.org/officeDocument/2006/relationships/image" Target="../media/image40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9.jpe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36.png"/><Relationship Id="rId2" Type="http://schemas.openxmlformats.org/officeDocument/2006/relationships/image" Target="../media/image37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25.png"/><Relationship Id="rId4" Type="http://schemas.openxmlformats.org/officeDocument/2006/relationships/image" Target="../media/image38.png"/><Relationship Id="rId9" Type="http://schemas.microsoft.com/office/2007/relationships/hdphoto" Target="../media/hdphoto1.wdp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5.png"/><Relationship Id="rId4" Type="http://schemas.openxmlformats.org/officeDocument/2006/relationships/hyperlink" Target="https://doi.org/10.1140/epjst/e2020-000127-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EuPRAXIA 2</a:t>
            </a:r>
            <a:r>
              <a:rPr lang="en-GB" sz="4000" baseline="30000" dirty="0"/>
              <a:t>nd</a:t>
            </a:r>
            <a:r>
              <a:rPr lang="en-GB" sz="4000" dirty="0"/>
              <a:t> SITE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723" y="3153930"/>
            <a:ext cx="7813967" cy="41335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View from CNR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87C6A3E-F64A-DF3C-07E6-56FB0E059F52}"/>
              </a:ext>
            </a:extLst>
          </p:cNvPr>
          <p:cNvSpPr txBox="1">
            <a:spLocks/>
          </p:cNvSpPr>
          <p:nvPr/>
        </p:nvSpPr>
        <p:spPr>
          <a:xfrm>
            <a:off x="3223487" y="4060520"/>
            <a:ext cx="7813967" cy="413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Leonida A. GIZZI, </a:t>
            </a:r>
          </a:p>
          <a:p>
            <a:r>
              <a:rPr lang="en-US" dirty="0"/>
              <a:t>CNR-INO and INFN, Pisa, Italy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041DE-147D-CA8E-C821-8D18785AAED3}"/>
              </a:ext>
            </a:extLst>
          </p:cNvPr>
          <p:cNvSpPr txBox="1"/>
          <p:nvPr/>
        </p:nvSpPr>
        <p:spPr>
          <a:xfrm>
            <a:off x="3065956" y="377084"/>
            <a:ext cx="60600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6th European Advanced Accelerator Concepts Workshop</a:t>
            </a:r>
          </a:p>
          <a:p>
            <a:r>
              <a:rPr lang="en-GB" dirty="0">
                <a:solidFill>
                  <a:schemeClr val="bg1"/>
                </a:solidFill>
              </a:rPr>
              <a:t>17–23 Sept 2023 </a:t>
            </a:r>
          </a:p>
          <a:p>
            <a:r>
              <a:rPr lang="en-GB" dirty="0">
                <a:solidFill>
                  <a:schemeClr val="bg1"/>
                </a:solidFill>
              </a:rPr>
              <a:t>Hotel Hermitage, La </a:t>
            </a:r>
            <a:r>
              <a:rPr lang="en-GB" dirty="0" err="1">
                <a:solidFill>
                  <a:schemeClr val="bg1"/>
                </a:solidFill>
              </a:rPr>
              <a:t>Biodola</a:t>
            </a:r>
            <a:r>
              <a:rPr lang="en-GB" dirty="0">
                <a:solidFill>
                  <a:schemeClr val="bg1"/>
                </a:solidFill>
              </a:rPr>
              <a:t> Bay, Isola </a:t>
            </a:r>
            <a:r>
              <a:rPr lang="en-GB" dirty="0" err="1">
                <a:solidFill>
                  <a:schemeClr val="bg1"/>
                </a:solidFill>
              </a:rPr>
              <a:t>d'Elba</a:t>
            </a:r>
            <a:r>
              <a:rPr lang="en-GB" dirty="0">
                <a:solidFill>
                  <a:schemeClr val="bg1"/>
                </a:solidFill>
              </a:rPr>
              <a:t>, Italy</a:t>
            </a:r>
          </a:p>
          <a:p>
            <a:r>
              <a:rPr lang="en-GB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DEA50C1-1961-E692-6A82-7AB82EC49DC2}"/>
              </a:ext>
            </a:extLst>
          </p:cNvPr>
          <p:cNvSpPr/>
          <p:nvPr/>
        </p:nvSpPr>
        <p:spPr>
          <a:xfrm>
            <a:off x="5161977" y="5727192"/>
            <a:ext cx="4636206" cy="5549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19842F7C-EC20-809D-C9C2-8C45F1C57BFB}"/>
              </a:ext>
            </a:extLst>
          </p:cNvPr>
          <p:cNvSpPr txBox="1"/>
          <p:nvPr/>
        </p:nvSpPr>
        <p:spPr>
          <a:xfrm>
            <a:off x="9618860" y="3310418"/>
            <a:ext cx="17652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100" i="1" dirty="0"/>
              <a:t>GENESIS 1.3 </a:t>
            </a:r>
            <a:r>
              <a:rPr lang="it-IT" sz="1100" dirty="0" err="1"/>
              <a:t>simulations</a:t>
            </a:r>
            <a:r>
              <a:rPr lang="it-IT" sz="1100" dirty="0"/>
              <a:t> by </a:t>
            </a:r>
          </a:p>
          <a:p>
            <a:pPr algn="r"/>
            <a:r>
              <a:rPr lang="it-IT" sz="1100" b="1" dirty="0"/>
              <a:t>Federico NGUYEN</a:t>
            </a:r>
          </a:p>
          <a:p>
            <a:pPr algn="r"/>
            <a:r>
              <a:rPr lang="it-IT" sz="1100" dirty="0"/>
              <a:t>(ENEA, Frascati)</a:t>
            </a:r>
          </a:p>
        </p:txBody>
      </p:sp>
      <p:sp>
        <p:nvSpPr>
          <p:cNvPr id="4" name="CasellaDiTesto 6">
            <a:extLst>
              <a:ext uri="{FF2B5EF4-FFF2-40B4-BE49-F238E27FC236}">
                <a16:creationId xmlns:a16="http://schemas.microsoft.com/office/drawing/2014/main" id="{4687D947-42C0-01A0-C8D2-79C7315990A2}"/>
              </a:ext>
            </a:extLst>
          </p:cNvPr>
          <p:cNvSpPr txBox="1"/>
          <p:nvPr/>
        </p:nvSpPr>
        <p:spPr>
          <a:xfrm>
            <a:off x="216131" y="2226262"/>
            <a:ext cx="11813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Up to 39 m planar undulator line with period </a:t>
            </a:r>
            <a:r>
              <a:rPr lang="en-GB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λ</a:t>
            </a:r>
            <a:r>
              <a:rPr lang="en-GB" baseline="-25000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u</a:t>
            </a:r>
            <a:r>
              <a:rPr lang="en-GB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= 14 mm, with  </a:t>
            </a:r>
            <a:r>
              <a:rPr lang="en-GB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en-GB" baseline="-25000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beam</a:t>
            </a:r>
            <a:r>
              <a:rPr lang="en-GB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≈ 4.5 GeV, the resonant wavelength of 1.5 </a:t>
            </a:r>
            <a:r>
              <a:rPr lang="en-GB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Å</a:t>
            </a:r>
            <a:r>
              <a:rPr lang="en-GB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lvl="1" algn="ctr"/>
            <a:r>
              <a:rPr lang="en-US" b="1" dirty="0">
                <a:latin typeface="Times New Roman"/>
                <a:cs typeface="Times New Roman"/>
              </a:rPr>
              <a:t>The Self-Amplified Stimulated Emission (SASE) vs. pulse energy, gain length and resonant wavelength</a:t>
            </a:r>
            <a:endParaRPr lang="en-GB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6EC7465-3404-1D9A-C0BE-D768B0A35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10" y="2993816"/>
            <a:ext cx="3151721" cy="311524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7AD6217-0C30-53CB-295F-D916CE92D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898" y="3065535"/>
            <a:ext cx="2194548" cy="1373494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927F500C-68C8-A176-A349-18CFD48A9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091" y="3085367"/>
            <a:ext cx="2856958" cy="1368332"/>
          </a:xfrm>
          <a:prstGeom prst="rect">
            <a:avLst/>
          </a:prstGeom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id="{E09A6FE4-4908-AAB5-8670-94F6660C39F3}"/>
              </a:ext>
            </a:extLst>
          </p:cNvPr>
          <p:cNvSpPr txBox="1"/>
          <p:nvPr/>
        </p:nvSpPr>
        <p:spPr>
          <a:xfrm>
            <a:off x="4117421" y="4373113"/>
            <a:ext cx="245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Emission</a:t>
            </a:r>
            <a:r>
              <a:rPr lang="it-IT" sz="1400" dirty="0"/>
              <a:t> </a:t>
            </a:r>
            <a:r>
              <a:rPr lang="it-IT" sz="1400" dirty="0" err="1"/>
              <a:t>stable</a:t>
            </a:r>
            <a:r>
              <a:rPr lang="it-IT" sz="1400" dirty="0"/>
              <a:t> </a:t>
            </a:r>
            <a:r>
              <a:rPr lang="it-IT" sz="1400" dirty="0" err="1"/>
              <a:t>against</a:t>
            </a:r>
            <a:r>
              <a:rPr lang="it-IT" sz="1400" dirty="0"/>
              <a:t> plasma </a:t>
            </a:r>
            <a:r>
              <a:rPr lang="it-IT" sz="1400" dirty="0" err="1"/>
              <a:t>density</a:t>
            </a:r>
            <a:r>
              <a:rPr lang="it-IT" sz="1400" dirty="0"/>
              <a:t> </a:t>
            </a:r>
            <a:r>
              <a:rPr lang="it-IT" sz="1400" dirty="0" err="1"/>
              <a:t>variations</a:t>
            </a:r>
            <a:r>
              <a:rPr lang="it-IT" sz="1400" dirty="0"/>
              <a:t> (10%)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7FF454-7F8D-0C81-F434-C2D40A24AE6A}"/>
              </a:ext>
            </a:extLst>
          </p:cNvPr>
          <p:cNvSpPr txBox="1"/>
          <p:nvPr/>
        </p:nvSpPr>
        <p:spPr>
          <a:xfrm>
            <a:off x="4443685" y="5307667"/>
            <a:ext cx="715490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Now working on the proof of principle implementation and model refining</a:t>
            </a:r>
          </a:p>
        </p:txBody>
      </p:sp>
      <p:sp>
        <p:nvSpPr>
          <p:cNvPr id="10" name="Title 40">
            <a:extLst>
              <a:ext uri="{FF2B5EF4-FFF2-40B4-BE49-F238E27FC236}">
                <a16:creationId xmlns:a16="http://schemas.microsoft.com/office/drawing/2014/main" id="{B9E4CEF0-FB94-0743-6BD4-CEDDFFBC5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384" y="133997"/>
            <a:ext cx="6773334" cy="489133"/>
          </a:xfrm>
        </p:spPr>
        <p:txBody>
          <a:bodyPr>
            <a:normAutofit fontScale="90000"/>
          </a:bodyPr>
          <a:lstStyle/>
          <a:p>
            <a:pPr algn="ctr"/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FEL MODELLING of REMPI BEAM</a:t>
            </a:r>
          </a:p>
        </p:txBody>
      </p:sp>
      <p:sp>
        <p:nvSpPr>
          <p:cNvPr id="17" name="Rettangolo 2">
            <a:extLst>
              <a:ext uri="{FF2B5EF4-FFF2-40B4-BE49-F238E27FC236}">
                <a16:creationId xmlns:a16="http://schemas.microsoft.com/office/drawing/2014/main" id="{CCB2D098-6736-6CF4-F5F6-A6EA3031D08C}"/>
              </a:ext>
            </a:extLst>
          </p:cNvPr>
          <p:cNvSpPr/>
          <p:nvPr/>
        </p:nvSpPr>
        <p:spPr>
          <a:xfrm>
            <a:off x="2662071" y="1280266"/>
            <a:ext cx="1781614" cy="670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Laser-plasma</a:t>
            </a:r>
          </a:p>
          <a:p>
            <a:pPr algn="ctr"/>
            <a:r>
              <a:rPr lang="it-IT"/>
              <a:t>REMPI SCHEME</a:t>
            </a:r>
          </a:p>
        </p:txBody>
      </p:sp>
      <p:sp>
        <p:nvSpPr>
          <p:cNvPr id="18" name="Rettangolo 10">
            <a:extLst>
              <a:ext uri="{FF2B5EF4-FFF2-40B4-BE49-F238E27FC236}">
                <a16:creationId xmlns:a16="http://schemas.microsoft.com/office/drawing/2014/main" id="{BACEE2F3-A91C-6851-4805-C2907B6CE6A1}"/>
              </a:ext>
            </a:extLst>
          </p:cNvPr>
          <p:cNvSpPr/>
          <p:nvPr/>
        </p:nvSpPr>
        <p:spPr>
          <a:xfrm>
            <a:off x="5184554" y="1280266"/>
            <a:ext cx="1799254" cy="670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TRANSPORT</a:t>
            </a:r>
          </a:p>
          <a:p>
            <a:pPr algn="ctr"/>
            <a:r>
              <a:rPr lang="it-IT"/>
              <a:t>to </a:t>
            </a:r>
            <a:r>
              <a:rPr lang="it-IT" err="1"/>
              <a:t>undulator</a:t>
            </a:r>
            <a:endParaRPr lang="it-IT"/>
          </a:p>
        </p:txBody>
      </p:sp>
      <p:sp>
        <p:nvSpPr>
          <p:cNvPr id="19" name="Rettangolo 15">
            <a:extLst>
              <a:ext uri="{FF2B5EF4-FFF2-40B4-BE49-F238E27FC236}">
                <a16:creationId xmlns:a16="http://schemas.microsoft.com/office/drawing/2014/main" id="{994D211F-CC46-3B82-3042-EFBC7E585F71}"/>
              </a:ext>
            </a:extLst>
          </p:cNvPr>
          <p:cNvSpPr/>
          <p:nvPr/>
        </p:nvSpPr>
        <p:spPr>
          <a:xfrm>
            <a:off x="7577201" y="1280266"/>
            <a:ext cx="1799254" cy="670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FEL</a:t>
            </a:r>
          </a:p>
          <a:p>
            <a:pPr algn="ctr"/>
            <a:r>
              <a:rPr lang="it-IT" err="1"/>
              <a:t>emission</a:t>
            </a:r>
            <a:r>
              <a:rPr lang="it-IT"/>
              <a:t> </a:t>
            </a:r>
          </a:p>
        </p:txBody>
      </p:sp>
      <p:cxnSp>
        <p:nvCxnSpPr>
          <p:cNvPr id="20" name="Connettore 2 16">
            <a:extLst>
              <a:ext uri="{FF2B5EF4-FFF2-40B4-BE49-F238E27FC236}">
                <a16:creationId xmlns:a16="http://schemas.microsoft.com/office/drawing/2014/main" id="{BA39DF75-A22A-92FB-E9A2-FE06772E80E3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>
            <a:off x="4443685" y="1615376"/>
            <a:ext cx="7408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18">
            <a:extLst>
              <a:ext uri="{FF2B5EF4-FFF2-40B4-BE49-F238E27FC236}">
                <a16:creationId xmlns:a16="http://schemas.microsoft.com/office/drawing/2014/main" id="{113E5B97-D32C-8805-7DD9-FA709CB8C642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>
            <a:off x="6983808" y="1615376"/>
            <a:ext cx="59339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0B39F30-909E-9E61-8ECD-B01D1D7F6BF2}"/>
              </a:ext>
            </a:extLst>
          </p:cNvPr>
          <p:cNvSpPr txBox="1"/>
          <p:nvPr/>
        </p:nvSpPr>
        <p:spPr>
          <a:xfrm>
            <a:off x="4443685" y="4876854"/>
            <a:ext cx="672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P. Tomassini, L. </a:t>
            </a:r>
            <a:r>
              <a:rPr lang="en-GB" sz="900" dirty="0" err="1"/>
              <a:t>Giannessi</a:t>
            </a:r>
            <a:r>
              <a:rPr lang="en-GB" sz="900" dirty="0"/>
              <a:t>, A. </a:t>
            </a:r>
            <a:r>
              <a:rPr lang="en-GB" sz="900" dirty="0" err="1"/>
              <a:t>Giribono</a:t>
            </a:r>
            <a:r>
              <a:rPr lang="en-GB" sz="900" dirty="0"/>
              <a:t>, F. Nguyen, and L. A. Gizzi, “Brilliant X-Ray Free Electron Laser Driven by Resonant Multi-Pulse Ionization Injection Accelerator”, presented at the FEL2022, </a:t>
            </a:r>
            <a:r>
              <a:rPr lang="en-GB" sz="900" dirty="0" err="1"/>
              <a:t>Triest</a:t>
            </a:r>
            <a:r>
              <a:rPr lang="en-GB" sz="900" dirty="0"/>
              <a:t>, Italy, Aug. 2022, paper TUP17. </a:t>
            </a:r>
            <a:endParaRPr lang="en-IT" sz="9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74E1AB7-E02B-EA58-2A9B-9CCADCC0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198D87F-E3A3-BE6D-4923-8005A258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5DBAC-7B11-19B3-7CD4-B3913A21FE85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8CB9B8-AD05-3203-25D8-06295F7220D7}"/>
              </a:ext>
            </a:extLst>
          </p:cNvPr>
          <p:cNvSpPr txBox="1"/>
          <p:nvPr/>
        </p:nvSpPr>
        <p:spPr>
          <a:xfrm>
            <a:off x="5161977" y="5810434"/>
            <a:ext cx="463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See WG1 talk today by Paolo Tomassini (ELI-NP)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F31D91-51E3-9E15-99B5-E6856BB5C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760" y="5730608"/>
            <a:ext cx="617715" cy="492190"/>
          </a:xfrm>
          <a:prstGeom prst="rect">
            <a:avLst/>
          </a:prstGeom>
        </p:spPr>
      </p:pic>
      <p:pic>
        <p:nvPicPr>
          <p:cNvPr id="1026" name="Picture 2" descr="Laboratorio di Laser Intensi">
            <a:extLst>
              <a:ext uri="{FF2B5EF4-FFF2-40B4-BE49-F238E27FC236}">
                <a16:creationId xmlns:a16="http://schemas.microsoft.com/office/drawing/2014/main" id="{53AA550C-0A4F-0343-2601-1F6AB3E0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476" y="5738480"/>
            <a:ext cx="523221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CE6EC7-C2CC-DC51-8EE9-19B5532F4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1728" y="5792055"/>
            <a:ext cx="571196" cy="46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>
            <a:extLst>
              <a:ext uri="{FF2B5EF4-FFF2-40B4-BE49-F238E27FC236}">
                <a16:creationId xmlns:a16="http://schemas.microsoft.com/office/drawing/2014/main" id="{CEA52AF6-45BB-08FF-683C-A950D6A76E6A}"/>
              </a:ext>
            </a:extLst>
          </p:cNvPr>
          <p:cNvSpPr txBox="1"/>
          <p:nvPr/>
        </p:nvSpPr>
        <p:spPr>
          <a:xfrm>
            <a:off x="7421710" y="1647769"/>
            <a:ext cx="4458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Three </a:t>
            </a:r>
            <a:r>
              <a:rPr lang="it-IT" sz="1500" dirty="0" err="1"/>
              <a:t>main</a:t>
            </a:r>
            <a:r>
              <a:rPr lang="it-IT" sz="1500" dirty="0"/>
              <a:t> </a:t>
            </a:r>
            <a:r>
              <a:rPr lang="it-IT" sz="1500" dirty="0" err="1"/>
              <a:t>modules</a:t>
            </a:r>
            <a:r>
              <a:rPr lang="it-IT" sz="1500" dirty="0"/>
              <a:t>: LASER1, LASER2, LASER3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LASER1: stand-alone </a:t>
            </a:r>
            <a:r>
              <a:rPr lang="it-IT" sz="1500" dirty="0" err="1"/>
              <a:t>for</a:t>
            </a:r>
            <a:r>
              <a:rPr lang="it-IT" sz="1500" dirty="0"/>
              <a:t> LPI 150 </a:t>
            </a:r>
            <a:r>
              <a:rPr lang="it-IT" sz="1500" dirty="0" err="1"/>
              <a:t>MeV</a:t>
            </a:r>
            <a:endParaRPr lang="it-IT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LASER2: output stage </a:t>
            </a:r>
            <a:r>
              <a:rPr lang="it-IT" sz="1500" dirty="0" err="1"/>
              <a:t>for</a:t>
            </a:r>
            <a:r>
              <a:rPr lang="it-IT" sz="1500" dirty="0"/>
              <a:t> LPI 1 </a:t>
            </a:r>
            <a:r>
              <a:rPr lang="it-IT" sz="1500" dirty="0" err="1"/>
              <a:t>GeV</a:t>
            </a:r>
            <a:r>
              <a:rPr lang="it-IT" sz="1500" dirty="0"/>
              <a:t>, </a:t>
            </a:r>
            <a:r>
              <a:rPr lang="it-IT" sz="1500" dirty="0" err="1"/>
              <a:t>second</a:t>
            </a:r>
            <a:r>
              <a:rPr lang="it-IT" sz="1500" dirty="0"/>
              <a:t> stage </a:t>
            </a:r>
            <a:r>
              <a:rPr lang="it-IT" sz="1500" dirty="0" err="1"/>
              <a:t>for</a:t>
            </a:r>
            <a:r>
              <a:rPr lang="it-IT" sz="1500" dirty="0"/>
              <a:t> LPA 5GeV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/>
              <a:t>LASER3: high </a:t>
            </a:r>
            <a:r>
              <a:rPr lang="it-IT" sz="1500" dirty="0" err="1"/>
              <a:t>energy</a:t>
            </a:r>
            <a:r>
              <a:rPr lang="it-IT" sz="1500" dirty="0"/>
              <a:t> stage </a:t>
            </a:r>
            <a:r>
              <a:rPr lang="it-IT" sz="1500" dirty="0" err="1"/>
              <a:t>for</a:t>
            </a:r>
            <a:r>
              <a:rPr lang="it-IT" sz="1500" dirty="0"/>
              <a:t> LPA 5GeV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 err="1"/>
              <a:t>Two</a:t>
            </a:r>
            <a:r>
              <a:rPr lang="it-IT" sz="1500" dirty="0"/>
              <a:t> </a:t>
            </a:r>
            <a:r>
              <a:rPr lang="it-IT" sz="1500" dirty="0" err="1"/>
              <a:t>levels</a:t>
            </a:r>
            <a:r>
              <a:rPr lang="it-IT" sz="1500" dirty="0"/>
              <a:t> </a:t>
            </a:r>
            <a:r>
              <a:rPr lang="it-IT" sz="1500" dirty="0" err="1"/>
              <a:t>of</a:t>
            </a:r>
            <a:r>
              <a:rPr lang="it-IT" sz="1500" dirty="0"/>
              <a:t>  performance : P0 and P1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0CFC987-C37A-0BDD-F983-6052F830F58F}"/>
              </a:ext>
            </a:extLst>
          </p:cNvPr>
          <p:cNvSpPr>
            <a:spLocks noChangeArrowheads="1"/>
          </p:cNvSpPr>
          <p:nvPr/>
        </p:nvSpPr>
        <p:spPr bwMode="auto">
          <a:xfrm rot="19835796">
            <a:off x="2287651" y="2659939"/>
            <a:ext cx="1141481" cy="346761"/>
          </a:xfrm>
          <a:prstGeom prst="rightArrow">
            <a:avLst>
              <a:gd name="adj1" fmla="val 50000"/>
              <a:gd name="adj2" fmla="val 780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1E87389-A055-9792-6818-4A0D2F462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52" y="2108858"/>
            <a:ext cx="1845412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200" b="1" u="sng" dirty="0"/>
              <a:t>LASER1</a:t>
            </a:r>
          </a:p>
          <a:p>
            <a:pPr algn="ctr"/>
            <a:r>
              <a:rPr lang="it-IT" sz="1200" dirty="0" err="1"/>
              <a:t>E</a:t>
            </a:r>
            <a:r>
              <a:rPr lang="it-IT" sz="1200" baseline="-25000" dirty="0" err="1"/>
              <a:t>out</a:t>
            </a:r>
            <a:r>
              <a:rPr lang="it-IT" sz="1200" baseline="-25000" dirty="0"/>
              <a:t> </a:t>
            </a:r>
            <a:r>
              <a:rPr lang="it-IT" sz="1200" dirty="0"/>
              <a:t>8.8 J (P0) / 12.5 J (P1)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56AB7814-A0C2-C3C4-73C9-0BD54BB57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836" y="2199851"/>
            <a:ext cx="399408" cy="342209"/>
          </a:xfrm>
          <a:prstGeom prst="rightArrow">
            <a:avLst>
              <a:gd name="adj1" fmla="val 50000"/>
              <a:gd name="adj2" fmla="val 3568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A5A00E4-523D-4CBC-D286-4B142765D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716" y="2039693"/>
            <a:ext cx="14029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600" dirty="0" err="1"/>
              <a:t>To</a:t>
            </a:r>
            <a:r>
              <a:rPr lang="it-IT" sz="1600" dirty="0"/>
              <a:t> the </a:t>
            </a:r>
          </a:p>
          <a:p>
            <a:pPr algn="ctr"/>
            <a:r>
              <a:rPr lang="it-IT" sz="1600" dirty="0" err="1"/>
              <a:t>compressor</a:t>
            </a:r>
            <a:endParaRPr lang="it-IT" sz="1600" dirty="0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030484E0-7C80-D95B-9DE8-36C59C2E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879" y="3077633"/>
            <a:ext cx="15087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/>
              <a:t>LPI 1GeV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94C44F26-99D9-740B-D569-2C963A77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582" y="3566575"/>
            <a:ext cx="902814" cy="360040"/>
          </a:xfrm>
          <a:prstGeom prst="rightArrow">
            <a:avLst>
              <a:gd name="adj1" fmla="val 50000"/>
              <a:gd name="adj2" fmla="val 780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E86A4CC-FCD0-1EAB-CD70-C91A226E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780" y="3498232"/>
            <a:ext cx="2013065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200" b="1" u="sng" dirty="0"/>
              <a:t>LASER2</a:t>
            </a:r>
          </a:p>
          <a:p>
            <a:pPr algn="ctr"/>
            <a:r>
              <a:rPr lang="it-IT" sz="1200" dirty="0" err="1"/>
              <a:t>E</a:t>
            </a:r>
            <a:r>
              <a:rPr lang="it-IT" sz="1200" baseline="-25000" dirty="0" err="1"/>
              <a:t>out</a:t>
            </a:r>
            <a:r>
              <a:rPr lang="it-IT" sz="1200" dirty="0"/>
              <a:t> 18.8 J (P0) / 37.5 J (P1)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E476D1AA-5856-404F-CC6A-6CA9B1E7B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851" y="3443655"/>
            <a:ext cx="399408" cy="5803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42BB5908-5FAA-0A7B-B883-6CAD07C5E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20" y="3592006"/>
            <a:ext cx="198471" cy="34220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20AE2548-ADB4-60C4-B3C1-10557F08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450" y="4456102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400"/>
              <a:t>LPA 5GeV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738A961E-5531-576F-7BFF-E6F7ACA0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52" y="4888150"/>
            <a:ext cx="1844180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200" b="1" u="sng" dirty="0"/>
              <a:t>LASER1</a:t>
            </a:r>
          </a:p>
          <a:p>
            <a:pPr algn="ctr"/>
            <a:r>
              <a:rPr lang="it-IT" sz="1200" dirty="0" err="1"/>
              <a:t>E</a:t>
            </a:r>
            <a:r>
              <a:rPr lang="it-IT" sz="1200" baseline="-25000" dirty="0" err="1"/>
              <a:t>out</a:t>
            </a:r>
            <a:r>
              <a:rPr lang="it-IT" sz="1200" baseline="-25000" dirty="0"/>
              <a:t> </a:t>
            </a:r>
            <a:r>
              <a:rPr lang="it-IT" sz="1200" dirty="0"/>
              <a:t>8.8 J (P0) / 12.5 J (P1)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86566BC1-C2D0-4091-9435-476FFE4AA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491" y="4890270"/>
            <a:ext cx="2013065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200" b="1" u="sng" dirty="0"/>
              <a:t>LASER2</a:t>
            </a:r>
          </a:p>
          <a:p>
            <a:pPr algn="ctr"/>
            <a:r>
              <a:rPr lang="it-IT" sz="1200" dirty="0" err="1"/>
              <a:t>E</a:t>
            </a:r>
            <a:r>
              <a:rPr lang="it-IT" sz="1200" baseline="-25000" dirty="0" err="1"/>
              <a:t>out</a:t>
            </a:r>
            <a:r>
              <a:rPr lang="it-IT" sz="1200" baseline="-25000" dirty="0"/>
              <a:t> </a:t>
            </a:r>
            <a:r>
              <a:rPr lang="it-IT" sz="1200" dirty="0"/>
              <a:t>18.8 J (P0) / 37.5 J (P1)</a:t>
            </a: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76B072D3-C896-447D-C13A-00727E6A5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864" y="4888149"/>
            <a:ext cx="399408" cy="504056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9C509E5E-6BA1-62C0-C131-9C85233DC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786" y="4977990"/>
            <a:ext cx="198471" cy="34220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9AB6796D-661D-BF2C-5B28-0164CC048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418" y="4905344"/>
            <a:ext cx="1956359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200" b="1" u="sng" dirty="0"/>
              <a:t>LASER3</a:t>
            </a:r>
          </a:p>
          <a:p>
            <a:pPr algn="ctr"/>
            <a:r>
              <a:rPr lang="it-IT" sz="1200" dirty="0" err="1"/>
              <a:t>E</a:t>
            </a:r>
            <a:r>
              <a:rPr lang="it-IT" sz="1200" baseline="-25000" dirty="0" err="1"/>
              <a:t>out</a:t>
            </a:r>
            <a:r>
              <a:rPr lang="it-IT" sz="1200" baseline="-25000" dirty="0"/>
              <a:t> </a:t>
            </a:r>
            <a:r>
              <a:rPr lang="it-IT" sz="1200" dirty="0"/>
              <a:t> 62.5 J (P0) / 125 J (P1)</a:t>
            </a:r>
          </a:p>
        </p:txBody>
      </p:sp>
      <p:sp>
        <p:nvSpPr>
          <p:cNvPr id="23" name="AutoShape 21">
            <a:extLst>
              <a:ext uri="{FF2B5EF4-FFF2-40B4-BE49-F238E27FC236}">
                <a16:creationId xmlns:a16="http://schemas.microsoft.com/office/drawing/2014/main" id="{168C62E1-607E-B35F-8653-CF9A621D4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3595" y="4842030"/>
            <a:ext cx="399408" cy="622185"/>
          </a:xfrm>
          <a:prstGeom prst="rightArrow">
            <a:avLst>
              <a:gd name="adj1" fmla="val 74593"/>
              <a:gd name="adj2" fmla="val 419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59D5C890-8EC3-E276-5A21-D0648DC55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52" y="3510292"/>
            <a:ext cx="1845412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it-IT" sz="1200" b="1" u="sng" dirty="0"/>
              <a:t>LASER1</a:t>
            </a:r>
          </a:p>
          <a:p>
            <a:pPr algn="ctr"/>
            <a:r>
              <a:rPr lang="it-IT" sz="1200" dirty="0" err="1"/>
              <a:t>E</a:t>
            </a:r>
            <a:r>
              <a:rPr lang="it-IT" sz="1200" baseline="-25000" dirty="0" err="1"/>
              <a:t>out</a:t>
            </a:r>
            <a:r>
              <a:rPr lang="it-IT" sz="1200" baseline="-25000" dirty="0"/>
              <a:t> </a:t>
            </a:r>
            <a:r>
              <a:rPr lang="it-IT" sz="1200" dirty="0"/>
              <a:t>8.8 J (P0) / 12.5 J (P1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E7571FC3-F7B0-6CAA-E7F2-4101275D3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717" y="3498232"/>
            <a:ext cx="13997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600" dirty="0" err="1"/>
              <a:t>To</a:t>
            </a:r>
            <a:r>
              <a:rPr lang="it-IT" sz="1600" dirty="0"/>
              <a:t> the </a:t>
            </a:r>
          </a:p>
          <a:p>
            <a:pPr algn="ctr"/>
            <a:r>
              <a:rPr lang="it-IT" sz="1600" dirty="0" err="1"/>
              <a:t>compressor</a:t>
            </a:r>
            <a:endParaRPr lang="it-IT" sz="1600" dirty="0"/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DC82A9AB-2B38-4534-D066-FEA45E68B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4536" y="4865045"/>
            <a:ext cx="13997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sz="1600" dirty="0" err="1"/>
              <a:t>To</a:t>
            </a:r>
            <a:r>
              <a:rPr lang="it-IT" sz="1600" dirty="0"/>
              <a:t> the </a:t>
            </a:r>
          </a:p>
          <a:p>
            <a:pPr algn="ctr"/>
            <a:r>
              <a:rPr lang="it-IT" sz="1600" dirty="0" err="1"/>
              <a:t>compressor</a:t>
            </a:r>
            <a:endParaRPr lang="it-IT" sz="1600" dirty="0"/>
          </a:p>
        </p:txBody>
      </p:sp>
      <p:sp>
        <p:nvSpPr>
          <p:cNvPr id="29" name="Rettangolo 31">
            <a:extLst>
              <a:ext uri="{FF2B5EF4-FFF2-40B4-BE49-F238E27FC236}">
                <a16:creationId xmlns:a16="http://schemas.microsoft.com/office/drawing/2014/main" id="{7B93A6A3-D7EC-2818-E572-3D48EA3D2847}"/>
              </a:ext>
            </a:extLst>
          </p:cNvPr>
          <p:cNvSpPr/>
          <p:nvPr/>
        </p:nvSpPr>
        <p:spPr>
          <a:xfrm>
            <a:off x="3557355" y="2752114"/>
            <a:ext cx="20265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100" dirty="0" err="1"/>
              <a:t>E</a:t>
            </a:r>
            <a:r>
              <a:rPr lang="it-IT" sz="1100" baseline="-25000" dirty="0" err="1"/>
              <a:t>pump</a:t>
            </a:r>
            <a:r>
              <a:rPr lang="it-IT" sz="1100" dirty="0"/>
              <a:t>: 19.2J (P0)/ 25.7 </a:t>
            </a:r>
            <a:r>
              <a:rPr lang="it-IT" sz="1100" dirty="0" err="1"/>
              <a:t>J</a:t>
            </a:r>
            <a:r>
              <a:rPr lang="it-IT" sz="1100" dirty="0"/>
              <a:t> (P1)</a:t>
            </a:r>
          </a:p>
        </p:txBody>
      </p:sp>
      <p:sp>
        <p:nvSpPr>
          <p:cNvPr id="30" name="Rettangolo 32">
            <a:extLst>
              <a:ext uri="{FF2B5EF4-FFF2-40B4-BE49-F238E27FC236}">
                <a16:creationId xmlns:a16="http://schemas.microsoft.com/office/drawing/2014/main" id="{C63DB2AD-8964-5CB4-9191-38A9A917D5FB}"/>
              </a:ext>
            </a:extLst>
          </p:cNvPr>
          <p:cNvSpPr/>
          <p:nvPr/>
        </p:nvSpPr>
        <p:spPr>
          <a:xfrm>
            <a:off x="5655268" y="4131137"/>
            <a:ext cx="20553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100" dirty="0" err="1"/>
              <a:t>E</a:t>
            </a:r>
            <a:r>
              <a:rPr lang="it-IT" sz="1100" baseline="-25000" dirty="0" err="1"/>
              <a:t>pump</a:t>
            </a:r>
            <a:r>
              <a:rPr lang="it-IT" sz="1100" dirty="0"/>
              <a:t>: 37.2J (P0)/ 65.2 </a:t>
            </a:r>
            <a:r>
              <a:rPr lang="it-IT" sz="1100" dirty="0" err="1"/>
              <a:t>J</a:t>
            </a:r>
            <a:r>
              <a:rPr lang="it-IT" sz="1100" dirty="0"/>
              <a:t> (P1)</a:t>
            </a:r>
          </a:p>
        </p:txBody>
      </p:sp>
      <p:sp>
        <p:nvSpPr>
          <p:cNvPr id="31" name="Rettangolo 33">
            <a:extLst>
              <a:ext uri="{FF2B5EF4-FFF2-40B4-BE49-F238E27FC236}">
                <a16:creationId xmlns:a16="http://schemas.microsoft.com/office/drawing/2014/main" id="{DB0D51D2-F711-B97C-2E60-D62D34EC4853}"/>
              </a:ext>
            </a:extLst>
          </p:cNvPr>
          <p:cNvSpPr/>
          <p:nvPr/>
        </p:nvSpPr>
        <p:spPr>
          <a:xfrm>
            <a:off x="8102210" y="5530264"/>
            <a:ext cx="19495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100" dirty="0" err="1"/>
              <a:t>E</a:t>
            </a:r>
            <a:r>
              <a:rPr lang="it-IT" sz="1100" baseline="-25000" dirty="0" err="1"/>
              <a:t>pump</a:t>
            </a:r>
            <a:r>
              <a:rPr lang="it-IT" sz="1100" dirty="0"/>
              <a:t>: 105J (P0)/ 197 J (P1)</a:t>
            </a:r>
          </a:p>
        </p:txBody>
      </p:sp>
      <p:sp>
        <p:nvSpPr>
          <p:cNvPr id="32" name="Title 40">
            <a:extLst>
              <a:ext uri="{FF2B5EF4-FFF2-40B4-BE49-F238E27FC236}">
                <a16:creationId xmlns:a16="http://schemas.microsoft.com/office/drawing/2014/main" id="{7C4A2AE0-06DB-B106-7A6F-7C5169E2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022" y="159762"/>
            <a:ext cx="8757206" cy="489133"/>
          </a:xfrm>
        </p:spPr>
        <p:txBody>
          <a:bodyPr>
            <a:noAutofit/>
          </a:bodyPr>
          <a:lstStyle/>
          <a:p>
            <a:pPr algn="ctr"/>
            <a:r>
              <a:rPr lang="en-IT" sz="2800" dirty="0">
                <a:latin typeface="Arial" panose="020B0604020202020204" pitchFamily="34" charset="0"/>
                <a:cs typeface="Arial" panose="020B0604020202020204" pitchFamily="34" charset="0"/>
              </a:rPr>
              <a:t>TOWARDS EuPRAXIA LASER DEVELOPMENT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8F3D836-ECB1-99E2-E9BD-C1DE8836A3FF}"/>
              </a:ext>
            </a:extLst>
          </p:cNvPr>
          <p:cNvSpPr/>
          <p:nvPr/>
        </p:nvSpPr>
        <p:spPr>
          <a:xfrm>
            <a:off x="489788" y="2657467"/>
            <a:ext cx="1717964" cy="2150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LASER </a:t>
            </a:r>
          </a:p>
          <a:p>
            <a:pPr algn="ctr"/>
            <a:r>
              <a:rPr lang="en-IT" dirty="0"/>
              <a:t>FRONT-END</a:t>
            </a:r>
          </a:p>
          <a:p>
            <a:pPr algn="ctr"/>
            <a:r>
              <a:rPr lang="en-IT" dirty="0"/>
              <a:t>100 HZ</a:t>
            </a:r>
          </a:p>
          <a:p>
            <a:pPr algn="ctr"/>
            <a:r>
              <a:rPr lang="en-IT" dirty="0"/>
              <a:t>J-SCALE</a:t>
            </a:r>
          </a:p>
        </p:txBody>
      </p:sp>
      <p:sp>
        <p:nvSpPr>
          <p:cNvPr id="34" name="AutoShape 4">
            <a:extLst>
              <a:ext uri="{FF2B5EF4-FFF2-40B4-BE49-F238E27FC236}">
                <a16:creationId xmlns:a16="http://schemas.microsoft.com/office/drawing/2014/main" id="{05938A55-A9A7-4614-EC48-1180D7F60782}"/>
              </a:ext>
            </a:extLst>
          </p:cNvPr>
          <p:cNvSpPr>
            <a:spLocks noChangeArrowheads="1"/>
          </p:cNvSpPr>
          <p:nvPr/>
        </p:nvSpPr>
        <p:spPr bwMode="auto">
          <a:xfrm rot="2195075">
            <a:off x="2262248" y="4577317"/>
            <a:ext cx="1141481" cy="346761"/>
          </a:xfrm>
          <a:prstGeom prst="rightArrow">
            <a:avLst>
              <a:gd name="adj1" fmla="val 50000"/>
              <a:gd name="adj2" fmla="val 7802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50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2BAB5D8-27D2-AF6D-33C1-79A1E683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3B762EE-62A4-A0C4-6644-B6D3C6B6A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2DA7A-2961-4BCB-5FAC-755A88FBC48A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33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90ED6-9743-8C08-241E-FD457ED59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24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15127" y="-272186"/>
            <a:ext cx="8271886" cy="1325563"/>
          </a:xfrm>
        </p:spPr>
        <p:txBody>
          <a:bodyPr/>
          <a:lstStyle/>
          <a:p>
            <a:r>
              <a:rPr lang="en-GB" b="1" dirty="0">
                <a:solidFill>
                  <a:srgbClr val="005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LASER: INTERMEDIATE MILESTONE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11E0C-BBD6-E791-7B57-C4F3CECC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5" r="4093"/>
          <a:stretch/>
        </p:blipFill>
        <p:spPr>
          <a:xfrm>
            <a:off x="4618958" y="2464759"/>
            <a:ext cx="6756281" cy="3929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23ABAF-701C-3392-8E75-329511910750}"/>
              </a:ext>
            </a:extLst>
          </p:cNvPr>
          <p:cNvSpPr txBox="1"/>
          <p:nvPr/>
        </p:nvSpPr>
        <p:spPr>
          <a:xfrm>
            <a:off x="9564183" y="907896"/>
            <a:ext cx="2592288" cy="1446935"/>
          </a:xfrm>
          <a:prstGeom prst="rect">
            <a:avLst/>
          </a:prstGeom>
          <a:solidFill>
            <a:schemeClr val="accent2">
              <a:alpha val="27000"/>
            </a:schemeClr>
          </a:solidFill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b="1" dirty="0">
                <a:solidFill>
                  <a:srgbClr val="1201F5"/>
                </a:solidFill>
              </a:rPr>
              <a:t>EuPRAXIA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dirty="0">
                <a:solidFill>
                  <a:srgbClr val="1201F5"/>
                </a:solidFill>
              </a:rPr>
              <a:t>PW class,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dirty="0">
                <a:solidFill>
                  <a:srgbClr val="1201F5"/>
                </a:solidFill>
              </a:rPr>
              <a:t>100 Hz repetition rate,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dirty="0">
                <a:solidFill>
                  <a:srgbClr val="1201F5"/>
                </a:solidFill>
              </a:rPr>
              <a:t>multi kW average power,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dirty="0">
                <a:solidFill>
                  <a:srgbClr val="1201F5"/>
                </a:solidFill>
              </a:rPr>
              <a:t>diode pumped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467" dirty="0">
                <a:solidFill>
                  <a:srgbClr val="1201F5"/>
                </a:solidFill>
              </a:rPr>
              <a:t>F</a:t>
            </a:r>
            <a:r>
              <a:rPr lang="en-IT" sz="1467" dirty="0">
                <a:solidFill>
                  <a:srgbClr val="1201F5"/>
                </a:solidFill>
              </a:rPr>
              <a:t>ull thermal load transport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37EAA-B49B-1340-6A40-A3F07301833B}"/>
              </a:ext>
            </a:extLst>
          </p:cNvPr>
          <p:cNvSpPr txBox="1"/>
          <p:nvPr/>
        </p:nvSpPr>
        <p:spPr>
          <a:xfrm>
            <a:off x="12037849" y="43723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E4552-9DC7-0037-329D-A5D19D0F7218}"/>
              </a:ext>
            </a:extLst>
          </p:cNvPr>
          <p:cNvSpPr txBox="1"/>
          <p:nvPr/>
        </p:nvSpPr>
        <p:spPr>
          <a:xfrm>
            <a:off x="4954872" y="3439469"/>
            <a:ext cx="2995448" cy="1446935"/>
          </a:xfrm>
          <a:prstGeom prst="rect">
            <a:avLst/>
          </a:prstGeom>
          <a:solidFill>
            <a:schemeClr val="accent5">
              <a:lumMod val="75000"/>
              <a:alpha val="56230"/>
            </a:schemeClr>
          </a:solidFill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EuAPS@CNR-Pisa</a:t>
            </a:r>
            <a:endParaRPr lang="en-US" sz="1467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TW peak power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 Hz repetition rate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≈100 W average power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Diode pumped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Thermal load effects</a:t>
            </a:r>
            <a:endParaRPr lang="en-IT" sz="14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748F0-B472-473D-1957-5DEF77FF9C9C}"/>
              </a:ext>
            </a:extLst>
          </p:cNvPr>
          <p:cNvSpPr txBox="1"/>
          <p:nvPr/>
        </p:nvSpPr>
        <p:spPr>
          <a:xfrm>
            <a:off x="816762" y="4916797"/>
            <a:ext cx="3475501" cy="1446935"/>
          </a:xfrm>
          <a:prstGeom prst="rect">
            <a:avLst/>
          </a:prstGeom>
          <a:solidFill>
            <a:srgbClr val="92D050">
              <a:alpha val="32000"/>
            </a:srgbClr>
          </a:solidFill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b="1">
                <a:solidFill>
                  <a:srgbClr val="0070C0"/>
                </a:solidFill>
              </a:rPr>
              <a:t>CURRENT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b="1">
                <a:solidFill>
                  <a:srgbClr val="0070C0"/>
                </a:solidFill>
              </a:rPr>
              <a:t>PW class,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b="1">
                <a:solidFill>
                  <a:srgbClr val="0070C0"/>
                </a:solidFill>
              </a:rPr>
              <a:t>Hz repetition rate,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b="1">
                <a:solidFill>
                  <a:srgbClr val="0070C0"/>
                </a:solidFill>
              </a:rPr>
              <a:t>≈10 W average power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IT" sz="1467" b="1">
                <a:solidFill>
                  <a:srgbClr val="0070C0"/>
                </a:solidFill>
              </a:rPr>
              <a:t>flashlamp pumped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1467" b="1">
                <a:solidFill>
                  <a:srgbClr val="0070C0"/>
                </a:solidFill>
              </a:rPr>
              <a:t>N</a:t>
            </a:r>
            <a:r>
              <a:rPr lang="en-IT" sz="1467" b="1">
                <a:solidFill>
                  <a:srgbClr val="0070C0"/>
                </a:solidFill>
              </a:rPr>
              <a:t>o thermal load transport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A0EB95-ED6C-299A-513D-85E6D6E96505}"/>
              </a:ext>
            </a:extLst>
          </p:cNvPr>
          <p:cNvSpPr txBox="1"/>
          <p:nvPr/>
        </p:nvSpPr>
        <p:spPr>
          <a:xfrm>
            <a:off x="406401" y="1173056"/>
            <a:ext cx="876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/>
              <a:t>Eupraxia laser development is aimed at delivering more efficient, kW-PW laser driver for plasma acceleration at &gt;100 Hz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BA8FE-5828-A100-4BF1-0DA4905E3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872" y="2720608"/>
            <a:ext cx="1231439" cy="718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AD646-4C1B-B5C7-FC61-0631332E5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778" y="2738767"/>
            <a:ext cx="1628542" cy="679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CE21BA0-6246-9D7F-8849-9E8D9A8AD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9C16B7D-8034-335C-968E-3C74ADA2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16E78-A136-305B-AC93-2BF866F4563F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1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0">
            <a:extLst>
              <a:ext uri="{FF2B5EF4-FFF2-40B4-BE49-F238E27FC236}">
                <a16:creationId xmlns:a16="http://schemas.microsoft.com/office/drawing/2014/main" id="{C417C5D4-CF0C-D578-D7A2-158EE05B0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654" y="205244"/>
            <a:ext cx="8004634" cy="48913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5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Underpinning EuPRAXIA Laser development</a:t>
            </a:r>
            <a:endParaRPr lang="en-IT" sz="2800" dirty="0">
              <a:solidFill>
                <a:srgbClr val="005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758C48E-37DF-DAF4-63B5-55D008213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19CB9F9-058F-C7B2-E71D-1BC122A44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3991E6-CF38-FC54-23F4-956FDFA4C53C}"/>
              </a:ext>
            </a:extLst>
          </p:cNvPr>
          <p:cNvSpPr/>
          <p:nvPr/>
        </p:nvSpPr>
        <p:spPr>
          <a:xfrm>
            <a:off x="1811186" y="2066463"/>
            <a:ext cx="1848119" cy="4028796"/>
          </a:xfrm>
          <a:prstGeom prst="rect">
            <a:avLst/>
          </a:prstGeom>
          <a:noFill/>
          <a:ln w="603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BEE4D1-E25A-E634-D5A6-73D298DB4EAA}"/>
              </a:ext>
            </a:extLst>
          </p:cNvPr>
          <p:cNvSpPr txBox="1"/>
          <p:nvPr/>
        </p:nvSpPr>
        <p:spPr>
          <a:xfrm>
            <a:off x="1833934" y="2120420"/>
            <a:ext cx="1709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/>
              <a:t>THERMAL </a:t>
            </a:r>
          </a:p>
          <a:p>
            <a:pPr algn="ctr"/>
            <a:r>
              <a:rPr lang="en-IT" sz="1200" b="1"/>
              <a:t>MANAGEMENT OF </a:t>
            </a:r>
          </a:p>
          <a:p>
            <a:pPr algn="ctr"/>
            <a:r>
              <a:rPr lang="en-IT" sz="1200" b="1"/>
              <a:t>POWER AMPLIFIERS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390C999-7E03-7F5F-FAED-EBCC5AA2C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9287" y="3175330"/>
            <a:ext cx="1543877" cy="10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5B8558-B0C4-6C27-69E4-28CF06F5FA5F}"/>
              </a:ext>
            </a:extLst>
          </p:cNvPr>
          <p:cNvSpPr txBox="1"/>
          <p:nvPr/>
        </p:nvSpPr>
        <p:spPr>
          <a:xfrm>
            <a:off x="1856560" y="4372985"/>
            <a:ext cx="175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WATER/GAS COOLING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3F2E87AB-A146-CD58-8D00-334F25019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781" y="4876568"/>
            <a:ext cx="1709183" cy="65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EA0A558-0E10-8886-7471-FA097FB12F71}"/>
              </a:ext>
            </a:extLst>
          </p:cNvPr>
          <p:cNvGrpSpPr/>
          <p:nvPr/>
        </p:nvGrpSpPr>
        <p:grpSpPr>
          <a:xfrm>
            <a:off x="8860084" y="2066463"/>
            <a:ext cx="1748416" cy="4029548"/>
            <a:chOff x="9600129" y="989686"/>
            <a:chExt cx="2331221" cy="537273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89B27B5-7211-0526-04C8-59C0F2734EC0}"/>
                </a:ext>
              </a:extLst>
            </p:cNvPr>
            <p:cNvSpPr/>
            <p:nvPr/>
          </p:nvSpPr>
          <p:spPr>
            <a:xfrm>
              <a:off x="9600129" y="989686"/>
              <a:ext cx="2331221" cy="5371728"/>
            </a:xfrm>
            <a:prstGeom prst="rect">
              <a:avLst/>
            </a:prstGeom>
            <a:noFill/>
            <a:ln w="6032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04378B-51A8-4F1C-4C06-609D9C880AF6}"/>
                </a:ext>
              </a:extLst>
            </p:cNvPr>
            <p:cNvSpPr txBox="1"/>
            <p:nvPr/>
          </p:nvSpPr>
          <p:spPr>
            <a:xfrm>
              <a:off x="9754240" y="1058839"/>
              <a:ext cx="197560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050" b="1"/>
                <a:t>COMPRESSOR AND TRANSPORT: THERMAL AND MECHANICAL STABILITY</a:t>
              </a:r>
            </a:p>
          </p:txBody>
        </p:sp>
        <p:pic>
          <p:nvPicPr>
            <p:cNvPr id="30" name="Picture 2" descr="LLNL's new diffraction gratings will enable the world's most powerful laser  | Lawrence Livermore National Laboratory">
              <a:extLst>
                <a:ext uri="{FF2B5EF4-FFF2-40B4-BE49-F238E27FC236}">
                  <a16:creationId xmlns:a16="http://schemas.microsoft.com/office/drawing/2014/main" id="{AA98FC6B-9C7F-CEF9-A03B-6D53486B4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8896" y="1991121"/>
              <a:ext cx="1715121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9155FE-B4EC-E732-2FF5-DE81076F37D7}"/>
                </a:ext>
              </a:extLst>
            </p:cNvPr>
            <p:cNvSpPr txBox="1"/>
            <p:nvPr/>
          </p:nvSpPr>
          <p:spPr>
            <a:xfrm>
              <a:off x="9712176" y="2996641"/>
              <a:ext cx="204075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900" dirty="0"/>
                <a:t>Gold -&gt; MD, MLD, MMLD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172952-0588-BA1D-4E71-9652359CFACD}"/>
                </a:ext>
              </a:extLst>
            </p:cNvPr>
            <p:cNvSpPr txBox="1"/>
            <p:nvPr/>
          </p:nvSpPr>
          <p:spPr>
            <a:xfrm>
              <a:off x="9802865" y="3249489"/>
              <a:ext cx="2128485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sz="675" dirty="0">
                  <a:solidFill>
                    <a:srgbClr val="FF0000"/>
                  </a:solidFill>
                  <a:latin typeface="Arial" panose="020B0604020202020204" pitchFamily="34" charset="0"/>
                  <a:cs typeface="Arial" pitchFamily="34" charset="0"/>
                </a:rPr>
                <a:t>reduction</a:t>
              </a:r>
              <a:r>
                <a:rPr lang="en-GB" altLang="en-US" sz="675" dirty="0">
                  <a:latin typeface="Arial" panose="020B0604020202020204" pitchFamily="34" charset="0"/>
                  <a:cs typeface="Arial" pitchFamily="34" charset="0"/>
                </a:rPr>
                <a:t> of the thermal load </a:t>
              </a:r>
            </a:p>
            <a:p>
              <a:r>
                <a:rPr lang="en-GB" altLang="en-US" sz="675" dirty="0">
                  <a:solidFill>
                    <a:srgbClr val="FF0000"/>
                  </a:solidFill>
                  <a:latin typeface="Arial" panose="020B0604020202020204" pitchFamily="34" charset="0"/>
                  <a:cs typeface="Arial" pitchFamily="34" charset="0"/>
                </a:rPr>
                <a:t>cooling</a:t>
              </a:r>
              <a:r>
                <a:rPr lang="en-GB" altLang="en-US" sz="675" dirty="0">
                  <a:latin typeface="Arial" panose="020B0604020202020204" pitchFamily="34" charset="0"/>
                  <a:cs typeface="Arial" pitchFamily="34" charset="0"/>
                </a:rPr>
                <a:t> of residual heat</a:t>
              </a:r>
            </a:p>
            <a:p>
              <a:r>
                <a:rPr lang="en-GB" altLang="en-US" sz="675" dirty="0">
                  <a:solidFill>
                    <a:srgbClr val="FF0000"/>
                  </a:solidFill>
                  <a:latin typeface="Arial" panose="020B0604020202020204" pitchFamily="34" charset="0"/>
                  <a:cs typeface="Arial" pitchFamily="34" charset="0"/>
                </a:rPr>
                <a:t>control </a:t>
              </a:r>
              <a:r>
                <a:rPr lang="en-GB" altLang="en-US" sz="675" dirty="0">
                  <a:latin typeface="Arial" panose="020B0604020202020204" pitchFamily="34" charset="0"/>
                  <a:cs typeface="Arial" pitchFamily="34" charset="0"/>
                </a:rPr>
                <a:t>of thermal effects</a:t>
              </a:r>
              <a:endParaRPr lang="en-IT" sz="675" dirty="0"/>
            </a:p>
          </p:txBody>
        </p:sp>
        <p:pic>
          <p:nvPicPr>
            <p:cNvPr id="33" name="Image 31">
              <a:extLst>
                <a:ext uri="{FF2B5EF4-FFF2-40B4-BE49-F238E27FC236}">
                  <a16:creationId xmlns:a16="http://schemas.microsoft.com/office/drawing/2014/main" id="{BAF01D0B-056E-4336-008D-1066217A7789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175" y="3922086"/>
              <a:ext cx="1945559" cy="639389"/>
            </a:xfrm>
            <a:prstGeom prst="rect">
              <a:avLst/>
            </a:prstGeom>
            <a:no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C854664-72FF-7310-5BF0-060EB1083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55096" y="4606191"/>
              <a:ext cx="1902638" cy="106949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7327F7C-75E8-364D-489C-8846C01C1C47}"/>
                </a:ext>
              </a:extLst>
            </p:cNvPr>
            <p:cNvSpPr txBox="1"/>
            <p:nvPr/>
          </p:nvSpPr>
          <p:spPr>
            <a:xfrm>
              <a:off x="9748861" y="5685309"/>
              <a:ext cx="1915106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75" b="1" dirty="0"/>
                <a:t>Main challenges: large optics, </a:t>
              </a:r>
              <a:r>
                <a:rPr lang="en-US" sz="675" b="1" dirty="0">
                  <a:solidFill>
                    <a:srgbClr val="FF0000"/>
                  </a:solidFill>
                </a:rPr>
                <a:t>mechanical stability</a:t>
              </a:r>
              <a:r>
                <a:rPr lang="en-US" sz="675" b="1" dirty="0"/>
                <a:t>,  beam quality control, pointing stability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32DB8F-24B0-73D5-4731-AD04449E0112}"/>
              </a:ext>
            </a:extLst>
          </p:cNvPr>
          <p:cNvGrpSpPr/>
          <p:nvPr/>
        </p:nvGrpSpPr>
        <p:grpSpPr>
          <a:xfrm>
            <a:off x="5508412" y="2066463"/>
            <a:ext cx="1769217" cy="4028796"/>
            <a:chOff x="5131233" y="989686"/>
            <a:chExt cx="2358956" cy="537172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C09329D-B6A0-FB4A-9BBA-1CEB39831980}"/>
                </a:ext>
              </a:extLst>
            </p:cNvPr>
            <p:cNvGrpSpPr/>
            <p:nvPr/>
          </p:nvGrpSpPr>
          <p:grpSpPr>
            <a:xfrm>
              <a:off x="5131233" y="989686"/>
              <a:ext cx="2320799" cy="5371728"/>
              <a:chOff x="5131233" y="989686"/>
              <a:chExt cx="2320799" cy="5371728"/>
            </a:xfrm>
          </p:grpSpPr>
          <p:pic>
            <p:nvPicPr>
              <p:cNvPr id="39" name="Immagine 10">
                <a:extLst>
                  <a:ext uri="{FF2B5EF4-FFF2-40B4-BE49-F238E27FC236}">
                    <a16:creationId xmlns:a16="http://schemas.microsoft.com/office/drawing/2014/main" id="{DC8407FE-6AF3-D8C4-27D1-B8C0C8F82053}"/>
                  </a:ext>
                </a:extLst>
              </p:cNvPr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959"/>
              <a:stretch>
                <a:fillRect/>
              </a:stretch>
            </p:blipFill>
            <p:spPr>
              <a:xfrm>
                <a:off x="5223371" y="2421096"/>
                <a:ext cx="1947766" cy="1269958"/>
              </a:xfrm>
              <a:prstGeom prst="rect">
                <a:avLst/>
              </a:prstGeom>
            </p:spPr>
          </p:pic>
          <p:sp>
            <p:nvSpPr>
              <p:cNvPr id="40" name="CasellaDiTesto 14">
                <a:extLst>
                  <a:ext uri="{FF2B5EF4-FFF2-40B4-BE49-F238E27FC236}">
                    <a16:creationId xmlns:a16="http://schemas.microsoft.com/office/drawing/2014/main" id="{E93A1A12-EB6D-9C41-6CBA-D9CB0A926FDF}"/>
                  </a:ext>
                </a:extLst>
              </p:cNvPr>
              <p:cNvSpPr txBox="1"/>
              <p:nvPr/>
            </p:nvSpPr>
            <p:spPr>
              <a:xfrm>
                <a:off x="5462718" y="3444019"/>
                <a:ext cx="123257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600" err="1"/>
                  <a:t>DiPOLE</a:t>
                </a:r>
                <a:r>
                  <a:rPr lang="it-IT" sz="600"/>
                  <a:t> 100 (STCF)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A060E71-0BB0-EA9B-FCB6-146A89296E3E}"/>
                  </a:ext>
                </a:extLst>
              </p:cNvPr>
              <p:cNvSpPr txBox="1"/>
              <p:nvPr/>
            </p:nvSpPr>
            <p:spPr>
              <a:xfrm>
                <a:off x="5473374" y="1058839"/>
                <a:ext cx="1695336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T" sz="1200" b="1"/>
                  <a:t>DPSSL PUMP </a:t>
                </a:r>
              </a:p>
              <a:p>
                <a:pPr algn="ctr"/>
                <a:r>
                  <a:rPr lang="en-IT" sz="1200" b="1"/>
                  <a:t>SOURCES</a:t>
                </a:r>
              </a:p>
              <a:p>
                <a:pPr algn="ctr"/>
                <a:r>
                  <a:rPr lang="en-IT" sz="1200" b="1"/>
                  <a:t>TECHNOLOGY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C6EEE32-9658-DD8F-2E03-B48253CC6C7B}"/>
                  </a:ext>
                </a:extLst>
              </p:cNvPr>
              <p:cNvSpPr/>
              <p:nvPr/>
            </p:nvSpPr>
            <p:spPr>
              <a:xfrm>
                <a:off x="5131233" y="989686"/>
                <a:ext cx="2320799" cy="5371728"/>
              </a:xfrm>
              <a:prstGeom prst="rect">
                <a:avLst/>
              </a:prstGeom>
              <a:noFill/>
              <a:ln w="603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pic>
            <p:nvPicPr>
              <p:cNvPr id="43" name="Immagine 12">
                <a:extLst>
                  <a:ext uri="{FF2B5EF4-FFF2-40B4-BE49-F238E27FC236}">
                    <a16:creationId xmlns:a16="http://schemas.microsoft.com/office/drawing/2014/main" id="{7D39F95F-04CD-D2CF-3F59-B7E53907C4C5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045"/>
              <a:stretch>
                <a:fillRect/>
              </a:stretch>
            </p:blipFill>
            <p:spPr>
              <a:xfrm>
                <a:off x="5213148" y="4065049"/>
                <a:ext cx="2178834" cy="1370258"/>
              </a:xfrm>
              <a:prstGeom prst="rect">
                <a:avLst/>
              </a:prstGeom>
            </p:spPr>
          </p:pic>
          <p:sp>
            <p:nvSpPr>
              <p:cNvPr id="44" name="CasellaDiTesto 19">
                <a:extLst>
                  <a:ext uri="{FF2B5EF4-FFF2-40B4-BE49-F238E27FC236}">
                    <a16:creationId xmlns:a16="http://schemas.microsoft.com/office/drawing/2014/main" id="{2701251F-5F36-E3C9-3B01-1A565C6AC93D}"/>
                  </a:ext>
                </a:extLst>
              </p:cNvPr>
              <p:cNvSpPr txBox="1"/>
              <p:nvPr/>
            </p:nvSpPr>
            <p:spPr>
              <a:xfrm>
                <a:off x="5475858" y="5170571"/>
                <a:ext cx="18588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/>
                  <a:t>P-60 </a:t>
                </a:r>
                <a:r>
                  <a:rPr lang="it-IT" sz="750" err="1"/>
                  <a:t>technology</a:t>
                </a:r>
                <a:r>
                  <a:rPr lang="it-IT" sz="750"/>
                  <a:t> (</a:t>
                </a:r>
                <a:r>
                  <a:rPr lang="it-IT" sz="750" err="1"/>
                  <a:t>Amplitude</a:t>
                </a:r>
                <a:r>
                  <a:rPr lang="it-IT" sz="750"/>
                  <a:t>)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50CCFE-9FFA-DEC1-9BE7-46BDEC3373C5}"/>
                </a:ext>
              </a:extLst>
            </p:cNvPr>
            <p:cNvSpPr txBox="1"/>
            <p:nvPr/>
          </p:nvSpPr>
          <p:spPr>
            <a:xfrm>
              <a:off x="5202683" y="5589562"/>
              <a:ext cx="22875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900" b="1" dirty="0"/>
                <a:t>Currently no solution for full system specs (P1): development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E811CD-C2D3-BFA5-BA40-37B8AFD1695E}"/>
              </a:ext>
            </a:extLst>
          </p:cNvPr>
          <p:cNvGrpSpPr/>
          <p:nvPr/>
        </p:nvGrpSpPr>
        <p:grpSpPr>
          <a:xfrm>
            <a:off x="3659304" y="2066463"/>
            <a:ext cx="1848119" cy="4028796"/>
            <a:chOff x="2665755" y="989686"/>
            <a:chExt cx="2464159" cy="537172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48957D-8E54-DB2C-3158-3956302E6C88}"/>
                </a:ext>
              </a:extLst>
            </p:cNvPr>
            <p:cNvGrpSpPr/>
            <p:nvPr/>
          </p:nvGrpSpPr>
          <p:grpSpPr>
            <a:xfrm>
              <a:off x="2665755" y="989686"/>
              <a:ext cx="2464159" cy="5371728"/>
              <a:chOff x="2665755" y="989686"/>
              <a:chExt cx="2464159" cy="5371728"/>
            </a:xfrm>
          </p:grpSpPr>
          <p:grpSp>
            <p:nvGrpSpPr>
              <p:cNvPr id="48" name="Gruppo 2">
                <a:extLst>
                  <a:ext uri="{FF2B5EF4-FFF2-40B4-BE49-F238E27FC236}">
                    <a16:creationId xmlns:a16="http://schemas.microsoft.com/office/drawing/2014/main" id="{935FBC44-E4C7-6F3B-7F1F-0172FBA692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07500" y="2581167"/>
                <a:ext cx="2077703" cy="904163"/>
                <a:chOff x="683568" y="1700808"/>
                <a:chExt cx="8073282" cy="3033020"/>
              </a:xfrm>
            </p:grpSpPr>
            <p:cxnSp>
              <p:nvCxnSpPr>
                <p:cNvPr id="82" name="Straight Connector 10">
                  <a:extLst>
                    <a:ext uri="{FF2B5EF4-FFF2-40B4-BE49-F238E27FC236}">
                      <a16:creationId xmlns:a16="http://schemas.microsoft.com/office/drawing/2014/main" id="{2481201B-A790-FE16-76E7-14F4DC31EB73}"/>
                    </a:ext>
                  </a:extLst>
                </p:cNvPr>
                <p:cNvCxnSpPr/>
                <p:nvPr/>
              </p:nvCxnSpPr>
              <p:spPr>
                <a:xfrm>
                  <a:off x="683568" y="1700808"/>
                  <a:ext cx="5491718" cy="2547283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83" name="Chevron 76">
                  <a:extLst>
                    <a:ext uri="{FF2B5EF4-FFF2-40B4-BE49-F238E27FC236}">
                      <a16:creationId xmlns:a16="http://schemas.microsoft.com/office/drawing/2014/main" id="{F08984E3-1AEC-19D6-4A9E-B7AA876DDE00}"/>
                    </a:ext>
                  </a:extLst>
                </p:cNvPr>
                <p:cNvSpPr/>
                <p:nvPr/>
              </p:nvSpPr>
              <p:spPr>
                <a:xfrm rot="1466022">
                  <a:off x="762273" y="1805293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84" name="Straight Connector 18">
                  <a:extLst>
                    <a:ext uri="{FF2B5EF4-FFF2-40B4-BE49-F238E27FC236}">
                      <a16:creationId xmlns:a16="http://schemas.microsoft.com/office/drawing/2014/main" id="{58487505-BC23-62A0-DE8B-885826A8D253}"/>
                    </a:ext>
                  </a:extLst>
                </p:cNvPr>
                <p:cNvCxnSpPr/>
                <p:nvPr/>
              </p:nvCxnSpPr>
              <p:spPr>
                <a:xfrm rot="5400000" flipH="1">
                  <a:off x="5313578" y="3345604"/>
                  <a:ext cx="1792690" cy="69273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19">
                  <a:extLst>
                    <a:ext uri="{FF2B5EF4-FFF2-40B4-BE49-F238E27FC236}">
                      <a16:creationId xmlns:a16="http://schemas.microsoft.com/office/drawing/2014/main" id="{5A29F256-D722-0D21-E450-55FFC884ED9D}"/>
                    </a:ext>
                  </a:extLst>
                </p:cNvPr>
                <p:cNvCxnSpPr/>
                <p:nvPr/>
              </p:nvCxnSpPr>
              <p:spPr>
                <a:xfrm flipH="1">
                  <a:off x="2066926" y="3529013"/>
                  <a:ext cx="2024062" cy="919162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22">
                  <a:extLst>
                    <a:ext uri="{FF2B5EF4-FFF2-40B4-BE49-F238E27FC236}">
                      <a16:creationId xmlns:a16="http://schemas.microsoft.com/office/drawing/2014/main" id="{89F97447-37D5-02D2-BB5D-CD2DA7D68B7F}"/>
                    </a:ext>
                  </a:extLst>
                </p:cNvPr>
                <p:cNvCxnSpPr/>
                <p:nvPr/>
              </p:nvCxnSpPr>
              <p:spPr>
                <a:xfrm rot="5400000" flipV="1">
                  <a:off x="6138191" y="2303477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24">
                  <a:extLst>
                    <a:ext uri="{FF2B5EF4-FFF2-40B4-BE49-F238E27FC236}">
                      <a16:creationId xmlns:a16="http://schemas.microsoft.com/office/drawing/2014/main" id="{EFC72922-5812-0355-60CF-C1A6B27C7BE0}"/>
                    </a:ext>
                  </a:extLst>
                </p:cNvPr>
                <p:cNvCxnSpPr/>
                <p:nvPr/>
              </p:nvCxnSpPr>
              <p:spPr>
                <a:xfrm rot="5400000">
                  <a:off x="6218404" y="4319701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26">
                  <a:extLst>
                    <a:ext uri="{FF2B5EF4-FFF2-40B4-BE49-F238E27FC236}">
                      <a16:creationId xmlns:a16="http://schemas.microsoft.com/office/drawing/2014/main" id="{DB48B6FD-38D2-1205-C39C-B30377AFB546}"/>
                    </a:ext>
                  </a:extLst>
                </p:cNvPr>
                <p:cNvCxnSpPr/>
                <p:nvPr/>
              </p:nvCxnSpPr>
              <p:spPr>
                <a:xfrm rot="5400000" flipV="1">
                  <a:off x="2105743" y="4391709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28">
                  <a:extLst>
                    <a:ext uri="{FF2B5EF4-FFF2-40B4-BE49-F238E27FC236}">
                      <a16:creationId xmlns:a16="http://schemas.microsoft.com/office/drawing/2014/main" id="{51120265-D5E2-CF7B-5F4D-EF7487487F96}"/>
                    </a:ext>
                  </a:extLst>
                </p:cNvPr>
                <p:cNvCxnSpPr/>
                <p:nvPr/>
              </p:nvCxnSpPr>
              <p:spPr>
                <a:xfrm rot="5400000" flipH="1">
                  <a:off x="1568280" y="3709399"/>
                  <a:ext cx="1386154" cy="69273"/>
                </a:xfrm>
                <a:prstGeom prst="line">
                  <a:avLst/>
                </a:prstGeom>
                <a:ln>
                  <a:solidFill>
                    <a:srgbClr val="FF0000">
                      <a:alpha val="10000"/>
                    </a:srgb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30">
                  <a:extLst>
                    <a:ext uri="{FF2B5EF4-FFF2-40B4-BE49-F238E27FC236}">
                      <a16:creationId xmlns:a16="http://schemas.microsoft.com/office/drawing/2014/main" id="{1BE8FE97-EF57-5BBF-1C8E-DD795A068FAA}"/>
                    </a:ext>
                  </a:extLst>
                </p:cNvPr>
                <p:cNvCxnSpPr>
                  <a:cxnSpLocks/>
                  <a:endCxn id="120" idx="2"/>
                </p:cNvCxnSpPr>
                <p:nvPr/>
              </p:nvCxnSpPr>
              <p:spPr>
                <a:xfrm>
                  <a:off x="2226721" y="3050958"/>
                  <a:ext cx="1631174" cy="385047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600000" lon="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34">
                  <a:extLst>
                    <a:ext uri="{FF2B5EF4-FFF2-40B4-BE49-F238E27FC236}">
                      <a16:creationId xmlns:a16="http://schemas.microsoft.com/office/drawing/2014/main" id="{6BF41733-4940-0A45-2FE1-6428CF3ECCD3}"/>
                    </a:ext>
                  </a:extLst>
                </p:cNvPr>
                <p:cNvCxnSpPr/>
                <p:nvPr/>
              </p:nvCxnSpPr>
              <p:spPr>
                <a:xfrm rot="5400000">
                  <a:off x="2033735" y="2879541"/>
                  <a:ext cx="189021" cy="207819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43">
                  <a:extLst>
                    <a:ext uri="{FF2B5EF4-FFF2-40B4-BE49-F238E27FC236}">
                      <a16:creationId xmlns:a16="http://schemas.microsoft.com/office/drawing/2014/main" id="{5E52EBBD-F62B-A48C-3BF4-3F27608D2E4D}"/>
                    </a:ext>
                  </a:extLst>
                </p:cNvPr>
                <p:cNvCxnSpPr/>
                <p:nvPr/>
              </p:nvCxnSpPr>
              <p:spPr>
                <a:xfrm rot="5400000">
                  <a:off x="3482689" y="453391"/>
                  <a:ext cx="1575175" cy="5888212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r="21540000" sx="101000" sy="101000" rotWithShape="0">
                    <a:srgbClr val="92D050"/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54">
                  <a:extLst>
                    <a:ext uri="{FF2B5EF4-FFF2-40B4-BE49-F238E27FC236}">
                      <a16:creationId xmlns:a16="http://schemas.microsoft.com/office/drawing/2014/main" id="{CFB4C8A6-103A-53BD-EFDA-99FA5798B9EA}"/>
                    </a:ext>
                  </a:extLst>
                </p:cNvPr>
                <p:cNvCxnSpPr/>
                <p:nvPr/>
              </p:nvCxnSpPr>
              <p:spPr>
                <a:xfrm rot="5400000" flipH="1">
                  <a:off x="3394444" y="352614"/>
                  <a:ext cx="1890210" cy="6026758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59">
                  <a:extLst>
                    <a:ext uri="{FF2B5EF4-FFF2-40B4-BE49-F238E27FC236}">
                      <a16:creationId xmlns:a16="http://schemas.microsoft.com/office/drawing/2014/main" id="{5016E731-5E9F-BFB6-7FE0-509D6A9221D5}"/>
                    </a:ext>
                  </a:extLst>
                </p:cNvPr>
                <p:cNvCxnSpPr/>
                <p:nvPr/>
              </p:nvCxnSpPr>
              <p:spPr>
                <a:xfrm flipH="1">
                  <a:off x="7380312" y="4221088"/>
                  <a:ext cx="72008" cy="288032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68">
                  <a:extLst>
                    <a:ext uri="{FF2B5EF4-FFF2-40B4-BE49-F238E27FC236}">
                      <a16:creationId xmlns:a16="http://schemas.microsoft.com/office/drawing/2014/main" id="{CADDFCE1-0930-078F-79D8-FD9C4AC0739A}"/>
                    </a:ext>
                  </a:extLst>
                </p:cNvPr>
                <p:cNvCxnSpPr/>
                <p:nvPr/>
              </p:nvCxnSpPr>
              <p:spPr>
                <a:xfrm rot="5400000" flipV="1">
                  <a:off x="1130883" y="4178818"/>
                  <a:ext cx="252028" cy="138546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6" name="Chevron 77">
                  <a:extLst>
                    <a:ext uri="{FF2B5EF4-FFF2-40B4-BE49-F238E27FC236}">
                      <a16:creationId xmlns:a16="http://schemas.microsoft.com/office/drawing/2014/main" id="{599A5179-6F48-0209-759F-6BE2BCE48B52}"/>
                    </a:ext>
                  </a:extLst>
                </p:cNvPr>
                <p:cNvSpPr/>
                <p:nvPr/>
              </p:nvSpPr>
              <p:spPr>
                <a:xfrm rot="16200000">
                  <a:off x="5977912" y="3349367"/>
                  <a:ext cx="488792" cy="144000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7" name="Chevron 78">
                  <a:extLst>
                    <a:ext uri="{FF2B5EF4-FFF2-40B4-BE49-F238E27FC236}">
                      <a16:creationId xmlns:a16="http://schemas.microsoft.com/office/drawing/2014/main" id="{C7D20E5F-F06A-CAE3-341A-632919741462}"/>
                    </a:ext>
                  </a:extLst>
                </p:cNvPr>
                <p:cNvSpPr/>
                <p:nvPr/>
              </p:nvSpPr>
              <p:spPr>
                <a:xfrm rot="9245647">
                  <a:off x="5552857" y="2547700"/>
                  <a:ext cx="537402" cy="144541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8" name="Chevron 79">
                  <a:extLst>
                    <a:ext uri="{FF2B5EF4-FFF2-40B4-BE49-F238E27FC236}">
                      <a16:creationId xmlns:a16="http://schemas.microsoft.com/office/drawing/2014/main" id="{CADED54B-988F-D2A4-5C54-08FD336D76A8}"/>
                    </a:ext>
                  </a:extLst>
                </p:cNvPr>
                <p:cNvSpPr/>
                <p:nvPr/>
              </p:nvSpPr>
              <p:spPr>
                <a:xfrm rot="16200000">
                  <a:off x="2006196" y="3454238"/>
                  <a:ext cx="441049" cy="138546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9" name="Chevron 81">
                  <a:extLst>
                    <a:ext uri="{FF2B5EF4-FFF2-40B4-BE49-F238E27FC236}">
                      <a16:creationId xmlns:a16="http://schemas.microsoft.com/office/drawing/2014/main" id="{8ADB7E2C-0A3A-6B3E-BE30-A57FEE38A481}"/>
                    </a:ext>
                  </a:extLst>
                </p:cNvPr>
                <p:cNvSpPr/>
                <p:nvPr/>
              </p:nvSpPr>
              <p:spPr>
                <a:xfrm rot="11810315">
                  <a:off x="6803362" y="4157763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0" name="Chevron 82">
                  <a:extLst>
                    <a:ext uri="{FF2B5EF4-FFF2-40B4-BE49-F238E27FC236}">
                      <a16:creationId xmlns:a16="http://schemas.microsoft.com/office/drawing/2014/main" id="{5A85816A-0D96-6755-74A5-7009F22B3C89}"/>
                    </a:ext>
                  </a:extLst>
                </p:cNvPr>
                <p:cNvSpPr/>
                <p:nvPr/>
              </p:nvSpPr>
              <p:spPr>
                <a:xfrm rot="9790506">
                  <a:off x="6767851" y="256647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1" name="Chevron 83">
                  <a:extLst>
                    <a:ext uri="{FF2B5EF4-FFF2-40B4-BE49-F238E27FC236}">
                      <a16:creationId xmlns:a16="http://schemas.microsoft.com/office/drawing/2014/main" id="{4A992FBB-1E21-6ED9-7FFA-DD37AF92BF89}"/>
                    </a:ext>
                  </a:extLst>
                </p:cNvPr>
                <p:cNvSpPr/>
                <p:nvPr/>
              </p:nvSpPr>
              <p:spPr>
                <a:xfrm rot="9165660">
                  <a:off x="2573425" y="4074182"/>
                  <a:ext cx="537402" cy="139677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2" name="Chevron 120">
                  <a:extLst>
                    <a:ext uri="{FF2B5EF4-FFF2-40B4-BE49-F238E27FC236}">
                      <a16:creationId xmlns:a16="http://schemas.microsoft.com/office/drawing/2014/main" id="{7DE85660-6F3C-8AFF-9E26-913193010162}"/>
                    </a:ext>
                  </a:extLst>
                </p:cNvPr>
                <p:cNvSpPr/>
                <p:nvPr/>
              </p:nvSpPr>
              <p:spPr>
                <a:xfrm rot="790294">
                  <a:off x="2652572" y="3100714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52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3" name="Chevron 81">
                  <a:extLst>
                    <a:ext uri="{FF2B5EF4-FFF2-40B4-BE49-F238E27FC236}">
                      <a16:creationId xmlns:a16="http://schemas.microsoft.com/office/drawing/2014/main" id="{AF369C17-5140-171E-CE37-3ADAEB60ED2C}"/>
                    </a:ext>
                  </a:extLst>
                </p:cNvPr>
                <p:cNvSpPr/>
                <p:nvPr/>
              </p:nvSpPr>
              <p:spPr>
                <a:xfrm rot="900000">
                  <a:off x="1332865" y="242349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4" name="Chevron 81">
                  <a:extLst>
                    <a:ext uri="{FF2B5EF4-FFF2-40B4-BE49-F238E27FC236}">
                      <a16:creationId xmlns:a16="http://schemas.microsoft.com/office/drawing/2014/main" id="{25B3C728-1956-7502-B3E7-6D5FAA27AF5E}"/>
                    </a:ext>
                  </a:extLst>
                </p:cNvPr>
                <p:cNvSpPr/>
                <p:nvPr/>
              </p:nvSpPr>
              <p:spPr>
                <a:xfrm rot="20381357">
                  <a:off x="1333813" y="4057706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05" name="Chevron 76">
                  <a:extLst>
                    <a:ext uri="{FF2B5EF4-FFF2-40B4-BE49-F238E27FC236}">
                      <a16:creationId xmlns:a16="http://schemas.microsoft.com/office/drawing/2014/main" id="{60BC1CF1-AFFD-89E7-D087-72B2E03C1974}"/>
                    </a:ext>
                  </a:extLst>
                </p:cNvPr>
                <p:cNvSpPr/>
                <p:nvPr/>
              </p:nvSpPr>
              <p:spPr>
                <a:xfrm rot="659169">
                  <a:off x="7963074" y="421607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 sz="675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grpSp>
              <p:nvGrpSpPr>
                <p:cNvPr id="106" name="Gruppo 37">
                  <a:extLst>
                    <a:ext uri="{FF2B5EF4-FFF2-40B4-BE49-F238E27FC236}">
                      <a16:creationId xmlns:a16="http://schemas.microsoft.com/office/drawing/2014/main" id="{E69BAD3A-994F-7B83-3931-5FE2C7738FDC}"/>
                    </a:ext>
                  </a:extLst>
                </p:cNvPr>
                <p:cNvGrpSpPr/>
                <p:nvPr/>
              </p:nvGrpSpPr>
              <p:grpSpPr>
                <a:xfrm>
                  <a:off x="3669790" y="2138182"/>
                  <a:ext cx="1209959" cy="2595646"/>
                  <a:chOff x="-3785110" y="-1328918"/>
                  <a:chExt cx="1209959" cy="2595646"/>
                </a:xfrm>
              </p:grpSpPr>
              <p:grpSp>
                <p:nvGrpSpPr>
                  <p:cNvPr id="111" name="Group 11">
                    <a:extLst>
                      <a:ext uri="{FF2B5EF4-FFF2-40B4-BE49-F238E27FC236}">
                        <a16:creationId xmlns:a16="http://schemas.microsoft.com/office/drawing/2014/main" id="{C498FD6D-18F7-2AB8-07EB-3C24373EF6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-3785110" y="-667259"/>
                    <a:ext cx="844396" cy="1272328"/>
                    <a:chOff x="1882" y="1752"/>
                    <a:chExt cx="817" cy="1134"/>
                  </a:xfrm>
                </p:grpSpPr>
                <p:sp>
                  <p:nvSpPr>
                    <p:cNvPr id="119" name="Oval 12">
                      <a:extLst>
                        <a:ext uri="{FF2B5EF4-FFF2-40B4-BE49-F238E27FC236}">
                          <a16:creationId xmlns:a16="http://schemas.microsoft.com/office/drawing/2014/main" id="{B2BB4BC2-C578-7037-94A6-07AC5314DC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2" y="1752"/>
                      <a:ext cx="499" cy="1134"/>
                    </a:xfrm>
                    <a:prstGeom prst="ellipse">
                      <a:avLst/>
                    </a:prstGeom>
                    <a:solidFill>
                      <a:srgbClr val="CCFFFF">
                        <a:alpha val="20000"/>
                      </a:srgbClr>
                    </a:solidFill>
                    <a:ln w="9525"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300000" lon="18300000" rev="0"/>
                      </a:camera>
                      <a:lightRig rig="legacyFlat4" dir="t"/>
                    </a:scene3d>
                    <a:sp3d extrusionH="49200" prstMaterial="legacyMatte">
                      <a:bevelT w="13500" h="13500" prst="angle"/>
                      <a:bevelB w="13500" h="13500" prst="angle"/>
                      <a:extrusionClr>
                        <a:srgbClr val="CCFFFF"/>
                      </a:extrusionClr>
                    </a:sp3d>
                  </p:spPr>
                  <p:txBody>
                    <a:bodyPr wrap="none" anchor="ctr">
                      <a:flatTx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  <p:sp>
                  <p:nvSpPr>
                    <p:cNvPr id="120" name="Oval 13">
                      <a:extLst>
                        <a:ext uri="{FF2B5EF4-FFF2-40B4-BE49-F238E27FC236}">
                          <a16:creationId xmlns:a16="http://schemas.microsoft.com/office/drawing/2014/main" id="{AC5D19C9-F0C0-5BE6-00BF-A5275B5293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1752"/>
                      <a:ext cx="499" cy="1134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300000" lon="18300000" rev="0"/>
                      </a:camera>
                      <a:lightRig rig="legacyFlat4" dir="t"/>
                    </a:scene3d>
                    <a:sp3d extrusionH="176200" prstMaterial="legacyMatte">
                      <a:bevelT w="13500" h="13500" prst="angle"/>
                      <a:bevelB w="13500" h="13500" prst="angle"/>
                      <a:extrusionClr>
                        <a:schemeClr val="bg2"/>
                      </a:extrusionClr>
                    </a:sp3d>
                  </p:spPr>
                  <p:txBody>
                    <a:bodyPr wrap="none" anchor="ctr">
                      <a:flatTx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  <p:sp>
                  <p:nvSpPr>
                    <p:cNvPr id="121" name="Oval 14">
                      <a:extLst>
                        <a:ext uri="{FF2B5EF4-FFF2-40B4-BE49-F238E27FC236}">
                          <a16:creationId xmlns:a16="http://schemas.microsoft.com/office/drawing/2014/main" id="{6315ACAD-80D2-3F8D-E30D-837998D3F6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5" y="1918"/>
                      <a:ext cx="181" cy="771"/>
                    </a:xfrm>
                    <a:prstGeom prst="ellipse">
                      <a:avLst/>
                    </a:prstGeom>
                    <a:solidFill>
                      <a:srgbClr val="FF99CC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  <p:sp>
                  <p:nvSpPr>
                    <p:cNvPr id="122" name="Oval 15">
                      <a:extLst>
                        <a:ext uri="{FF2B5EF4-FFF2-40B4-BE49-F238E27FC236}">
                          <a16:creationId xmlns:a16="http://schemas.microsoft.com/office/drawing/2014/main" id="{4D4384C8-FF81-D405-E25D-810BF57601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0" y="1752"/>
                      <a:ext cx="499" cy="1134"/>
                    </a:xfrm>
                    <a:prstGeom prst="ellipse">
                      <a:avLst/>
                    </a:prstGeom>
                    <a:solidFill>
                      <a:srgbClr val="CCFFFF">
                        <a:alpha val="20000"/>
                      </a:srgbClr>
                    </a:solidFill>
                    <a:ln w="9525">
                      <a:round/>
                      <a:headEnd/>
                      <a:tailEnd/>
                    </a:ln>
                    <a:effectLst/>
                    <a:scene3d>
                      <a:camera prst="legacyPerspectiveFront">
                        <a:rot lat="300000" lon="18300000" rev="0"/>
                      </a:camera>
                      <a:lightRig rig="legacyFlat4" dir="t"/>
                    </a:scene3d>
                    <a:sp3d extrusionH="49200" prstMaterial="legacyMatte">
                      <a:bevelT w="13500" h="13500" prst="angle"/>
                      <a:bevelB w="13500" h="13500" prst="angle"/>
                      <a:extrusionClr>
                        <a:srgbClr val="CCFFFF"/>
                      </a:extrusionClr>
                    </a:sp3d>
                  </p:spPr>
                  <p:txBody>
                    <a:bodyPr wrap="none" anchor="ctr">
                      <a:flatTx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it-IT" sz="525"/>
                    </a:p>
                  </p:txBody>
                </p:sp>
              </p:grpSp>
              <p:sp>
                <p:nvSpPr>
                  <p:cNvPr id="112" name="AutoShape 17">
                    <a:extLst>
                      <a:ext uri="{FF2B5EF4-FFF2-40B4-BE49-F238E27FC236}">
                        <a16:creationId xmlns:a16="http://schemas.microsoft.com/office/drawing/2014/main" id="{292F8F54-DBDA-B010-5FC7-0F5BAAD65B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551063" y="-1328918"/>
                    <a:ext cx="610352" cy="661659"/>
                  </a:xfrm>
                  <a:prstGeom prst="downArrow">
                    <a:avLst>
                      <a:gd name="adj1" fmla="val 50000"/>
                      <a:gd name="adj2" fmla="val 25611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113" name="AutoShape 18">
                    <a:extLst>
                      <a:ext uri="{FF2B5EF4-FFF2-40B4-BE49-F238E27FC236}">
                        <a16:creationId xmlns:a16="http://schemas.microsoft.com/office/drawing/2014/main" id="{B19BB5E6-A24D-9448-46AA-5D7B7EF734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-3217496" y="605069"/>
                    <a:ext cx="610352" cy="661659"/>
                  </a:xfrm>
                  <a:prstGeom prst="downArrow">
                    <a:avLst>
                      <a:gd name="adj1" fmla="val 50000"/>
                      <a:gd name="adj2" fmla="val 25611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114" name="AutoShape 19">
                    <a:extLst>
                      <a:ext uri="{FF2B5EF4-FFF2-40B4-BE49-F238E27FC236}">
                        <a16:creationId xmlns:a16="http://schemas.microsoft.com/office/drawing/2014/main" id="{E351FA5A-AAFB-A13C-1F81-EC4C479FB3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-3785108" y="605069"/>
                    <a:ext cx="609205" cy="661659"/>
                  </a:xfrm>
                  <a:prstGeom prst="downArrow">
                    <a:avLst>
                      <a:gd name="adj1" fmla="val 50000"/>
                      <a:gd name="adj2" fmla="val 25659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115" name="Oval 7">
                    <a:extLst>
                      <a:ext uri="{FF2B5EF4-FFF2-40B4-BE49-F238E27FC236}">
                        <a16:creationId xmlns:a16="http://schemas.microsoft.com/office/drawing/2014/main" id="{5C64CD36-CBE2-B3EF-9578-99B5D84E11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232337" y="-667259"/>
                    <a:ext cx="516434" cy="1272328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300000" lon="18300000" rev="0"/>
                    </a:camera>
                    <a:lightRig rig="legacyFlat4" dir="t"/>
                  </a:scene3d>
                  <a:sp3d extrusionH="176200" prstMaterial="legacyMatte">
                    <a:bevelT w="13500" h="13500" prst="angle"/>
                    <a:bevelB w="13500" h="13500" prst="angle"/>
                    <a:extrusionClr>
                      <a:schemeClr val="bg2"/>
                    </a:extrusionClr>
                  </a:sp3d>
                </p:spPr>
                <p:txBody>
                  <a:bodyPr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116" name="Oval 5">
                    <a:extLst>
                      <a:ext uri="{FF2B5EF4-FFF2-40B4-BE49-F238E27FC236}">
                        <a16:creationId xmlns:a16="http://schemas.microsoft.com/office/drawing/2014/main" id="{529D0A5B-E4EF-92F4-299C-C9A41DB0C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76061" y="-481010"/>
                    <a:ext cx="187324" cy="86504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117" name="Oval 8">
                    <a:extLst>
                      <a:ext uri="{FF2B5EF4-FFF2-40B4-BE49-F238E27FC236}">
                        <a16:creationId xmlns:a16="http://schemas.microsoft.com/office/drawing/2014/main" id="{9DE187C5-B918-B5AC-CF7B-6A83EEDAF4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91585" y="-667259"/>
                    <a:ext cx="516434" cy="1272328"/>
                  </a:xfrm>
                  <a:prstGeom prst="ellipse">
                    <a:avLst/>
                  </a:prstGeom>
                  <a:solidFill>
                    <a:srgbClr val="CCFFFF">
                      <a:alpha val="20000"/>
                    </a:srgbClr>
                  </a:solidFill>
                  <a:ln w="9525">
                    <a:round/>
                    <a:headEnd/>
                    <a:tailEnd/>
                  </a:ln>
                  <a:effectLst/>
                  <a:scene3d>
                    <a:camera prst="legacyPerspectiveFront">
                      <a:rot lat="300000" lon="18300000" rev="0"/>
                    </a:camera>
                    <a:lightRig rig="legacyFlat4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CCFFFF"/>
                    </a:extrusionClr>
                  </a:sp3d>
                </p:spPr>
                <p:txBody>
                  <a:bodyPr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  <p:sp>
                <p:nvSpPr>
                  <p:cNvPr id="118" name="AutoShape 16">
                    <a:extLst>
                      <a:ext uri="{FF2B5EF4-FFF2-40B4-BE49-F238E27FC236}">
                        <a16:creationId xmlns:a16="http://schemas.microsoft.com/office/drawing/2014/main" id="{356FD39F-BE47-9242-9652-A00A0B9BC1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397642" y="-1328918"/>
                    <a:ext cx="609205" cy="661659"/>
                  </a:xfrm>
                  <a:prstGeom prst="downArrow">
                    <a:avLst>
                      <a:gd name="adj1" fmla="val 50000"/>
                      <a:gd name="adj2" fmla="val 25659"/>
                    </a:avLst>
                  </a:prstGeom>
                  <a:solidFill>
                    <a:srgbClr val="00FFFF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>
                      <a:rot lat="0" lon="18300000" rev="0"/>
                    </a:camera>
                    <a:lightRig rig="legacyFlat3" dir="t"/>
                  </a:scene3d>
                  <a:sp3d extrusionH="49200" prstMaterial="legacyMatte">
                    <a:bevelT w="13500" h="13500" prst="angle"/>
                    <a:bevelB w="13500" h="13500" prst="angle"/>
                    <a:extrusionClr>
                      <a:srgbClr val="00FFFF"/>
                    </a:extrusionClr>
                  </a:sp3d>
                </p:spPr>
                <p:txBody>
                  <a:bodyPr vert="eaVert" wrap="none" anchor="ctr">
                    <a:flatTx/>
                  </a:bodyPr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it-IT" sz="525"/>
                  </a:p>
                </p:txBody>
              </p:sp>
            </p:grpSp>
            <p:cxnSp>
              <p:nvCxnSpPr>
                <p:cNvPr id="107" name="Straight Connector 30">
                  <a:extLst>
                    <a:ext uri="{FF2B5EF4-FFF2-40B4-BE49-F238E27FC236}">
                      <a16:creationId xmlns:a16="http://schemas.microsoft.com/office/drawing/2014/main" id="{59C46B7B-F289-988E-43DD-4352FECB7537}"/>
                    </a:ext>
                  </a:extLst>
                </p:cNvPr>
                <p:cNvCxnSpPr/>
                <p:nvPr/>
              </p:nvCxnSpPr>
              <p:spPr>
                <a:xfrm>
                  <a:off x="4536489" y="3506680"/>
                  <a:ext cx="4220361" cy="938818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600000" lon="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9">
                  <a:extLst>
                    <a:ext uri="{FF2B5EF4-FFF2-40B4-BE49-F238E27FC236}">
                      <a16:creationId xmlns:a16="http://schemas.microsoft.com/office/drawing/2014/main" id="{0AEBA34A-4250-27BC-BCB8-16EA50E787B7}"/>
                    </a:ext>
                  </a:extLst>
                </p:cNvPr>
                <p:cNvCxnSpPr>
                  <a:cxnSpLocks/>
                  <a:endCxn id="115" idx="2"/>
                </p:cNvCxnSpPr>
                <p:nvPr/>
              </p:nvCxnSpPr>
              <p:spPr>
                <a:xfrm flipH="1">
                  <a:off x="4222563" y="2557463"/>
                  <a:ext cx="2178238" cy="878542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nettore 2 40">
                  <a:extLst>
                    <a:ext uri="{FF2B5EF4-FFF2-40B4-BE49-F238E27FC236}">
                      <a16:creationId xmlns:a16="http://schemas.microsoft.com/office/drawing/2014/main" id="{39FD3018-C6D3-33B3-2810-DEB81C649513}"/>
                    </a:ext>
                  </a:extLst>
                </p:cNvPr>
                <p:cNvCxnSpPr>
                  <a:cxnSpLocks/>
                  <a:endCxn id="120" idx="1"/>
                </p:cNvCxnSpPr>
                <p:nvPr/>
              </p:nvCxnSpPr>
              <p:spPr>
                <a:xfrm>
                  <a:off x="3644455" y="2850148"/>
                  <a:ext cx="288965" cy="1360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ttore 2 41">
                  <a:extLst>
                    <a:ext uri="{FF2B5EF4-FFF2-40B4-BE49-F238E27FC236}">
                      <a16:creationId xmlns:a16="http://schemas.microsoft.com/office/drawing/2014/main" id="{AAFD5CE3-8815-58B5-824F-A51280E3D009}"/>
                    </a:ext>
                  </a:extLst>
                </p:cNvPr>
                <p:cNvCxnSpPr>
                  <a:cxnSpLocks/>
                  <a:endCxn id="115" idx="1"/>
                </p:cNvCxnSpPr>
                <p:nvPr/>
              </p:nvCxnSpPr>
              <p:spPr>
                <a:xfrm>
                  <a:off x="3644455" y="2850148"/>
                  <a:ext cx="653739" cy="1360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CasellaDiTesto 60">
                <a:extLst>
                  <a:ext uri="{FF2B5EF4-FFF2-40B4-BE49-F238E27FC236}">
                    <a16:creationId xmlns:a16="http://schemas.microsoft.com/office/drawing/2014/main" id="{0BA42E4F-6B80-0E5E-D3BE-52A94FB527FA}"/>
                  </a:ext>
                </a:extLst>
              </p:cNvPr>
              <p:cNvSpPr txBox="1"/>
              <p:nvPr/>
            </p:nvSpPr>
            <p:spPr>
              <a:xfrm>
                <a:off x="3109768" y="2215177"/>
                <a:ext cx="171671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25" err="1"/>
                  <a:t>Multipass</a:t>
                </a:r>
                <a:r>
                  <a:rPr lang="it-IT" sz="825"/>
                  <a:t> </a:t>
                </a:r>
                <a:r>
                  <a:rPr lang="it-IT" sz="825" err="1"/>
                  <a:t>transmission</a:t>
                </a:r>
                <a:r>
                  <a:rPr lang="it-IT" sz="825"/>
                  <a:t> 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5C27F69-313C-32E0-2800-F03BF5C4802D}"/>
                  </a:ext>
                </a:extLst>
              </p:cNvPr>
              <p:cNvSpPr txBox="1"/>
              <p:nvPr/>
            </p:nvSpPr>
            <p:spPr>
              <a:xfrm>
                <a:off x="2732928" y="1058839"/>
                <a:ext cx="214396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200" b="1"/>
                  <a:t>AMPLIFIER GEOMETRY</a:t>
                </a:r>
              </a:p>
              <a:p>
                <a:pPr algn="ctr"/>
                <a:r>
                  <a:rPr lang="en-IT" sz="1200" b="1"/>
                  <a:t>TRANSMISSION </a:t>
                </a:r>
              </a:p>
              <a:p>
                <a:pPr algn="ctr"/>
                <a:r>
                  <a:rPr lang="en-IT" sz="1200" b="1"/>
                  <a:t>VS. REFLECTION</a:t>
                </a:r>
              </a:p>
            </p:txBody>
          </p:sp>
          <p:grpSp>
            <p:nvGrpSpPr>
              <p:cNvPr id="51" name="Gruppo 61">
                <a:extLst>
                  <a:ext uri="{FF2B5EF4-FFF2-40B4-BE49-F238E27FC236}">
                    <a16:creationId xmlns:a16="http://schemas.microsoft.com/office/drawing/2014/main" id="{D1DFC414-3464-333F-74A4-921836F7C92E}"/>
                  </a:ext>
                </a:extLst>
              </p:cNvPr>
              <p:cNvGrpSpPr/>
              <p:nvPr/>
            </p:nvGrpSpPr>
            <p:grpSpPr>
              <a:xfrm>
                <a:off x="2956131" y="4545761"/>
                <a:ext cx="1517034" cy="1445235"/>
                <a:chOff x="801687" y="3659568"/>
                <a:chExt cx="2382837" cy="2341182"/>
              </a:xfrm>
            </p:grpSpPr>
            <p:sp>
              <p:nvSpPr>
                <p:cNvPr id="54" name="Oval 123">
                  <a:extLst>
                    <a:ext uri="{FF2B5EF4-FFF2-40B4-BE49-F238E27FC236}">
                      <a16:creationId xmlns:a16="http://schemas.microsoft.com/office/drawing/2014/main" id="{F4A6A089-2968-F4FC-5E64-55454A0699C7}"/>
                    </a:ext>
                  </a:extLst>
                </p:cNvPr>
                <p:cNvSpPr/>
                <p:nvPr/>
              </p:nvSpPr>
              <p:spPr>
                <a:xfrm>
                  <a:off x="1429234" y="4937100"/>
                  <a:ext cx="1263166" cy="105730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  <a:alpha val="88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435194" lon="19824091" rev="1800000"/>
                  </a:camera>
                  <a:lightRig rig="glow" dir="t"/>
                </a:scene3d>
                <a:sp3d extrusionH="38100" prstMaterial="clear">
                  <a:bevelT w="6350" h="0" prst="softRound"/>
                  <a:bevelB w="38100" h="0" prst="softRound"/>
                  <a:extrusionClr>
                    <a:schemeClr val="tx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55" name="Ovale 63">
                  <a:extLst>
                    <a:ext uri="{FF2B5EF4-FFF2-40B4-BE49-F238E27FC236}">
                      <a16:creationId xmlns:a16="http://schemas.microsoft.com/office/drawing/2014/main" id="{C18DE0B8-6721-F7ED-33A7-3153D3BE54D6}"/>
                    </a:ext>
                  </a:extLst>
                </p:cNvPr>
                <p:cNvSpPr/>
                <p:nvPr/>
              </p:nvSpPr>
              <p:spPr>
                <a:xfrm>
                  <a:off x="1614488" y="5371306"/>
                  <a:ext cx="898996" cy="2160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56" name="AutoShape 19">
                  <a:extLst>
                    <a:ext uri="{FF2B5EF4-FFF2-40B4-BE49-F238E27FC236}">
                      <a16:creationId xmlns:a16="http://schemas.microsoft.com/office/drawing/2014/main" id="{E72DA3E0-3BAA-1899-5B0C-C45EE1772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567544" flipH="1" flipV="1">
                  <a:off x="2330450" y="5146675"/>
                  <a:ext cx="842962" cy="865187"/>
                </a:xfrm>
                <a:prstGeom prst="downArrow">
                  <a:avLst>
                    <a:gd name="adj1" fmla="val 47492"/>
                    <a:gd name="adj2" fmla="val 28266"/>
                  </a:avLst>
                </a:prstGeom>
                <a:solidFill>
                  <a:srgbClr val="00FF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>
                    <a:rot lat="4632309" lon="18993150" rev="19048772"/>
                  </a:camera>
                  <a:lightRig rig="legacyFlat3" dir="t"/>
                </a:scene3d>
                <a:sp3d extrusionH="49200" prstMaterial="legacyMatte">
                  <a:bevelT w="13500" h="0" prst="angle"/>
                  <a:bevelB w="12700" h="0" prst="angle"/>
                  <a:extrusionClr>
                    <a:srgbClr val="00FFFF"/>
                  </a:extrusionClr>
                </a:sp3d>
              </p:spPr>
              <p:txBody>
                <a:bodyPr vert="eaVert" wrap="none" anchor="ctr">
                  <a:flatTx/>
                </a:bodyPr>
                <a:lstStyle/>
                <a:p>
                  <a:endParaRPr lang="it-IT" sz="788"/>
                </a:p>
              </p:txBody>
            </p:sp>
            <p:sp>
              <p:nvSpPr>
                <p:cNvPr id="57" name="AutoShape 19">
                  <a:extLst>
                    <a:ext uri="{FF2B5EF4-FFF2-40B4-BE49-F238E27FC236}">
                      <a16:creationId xmlns:a16="http://schemas.microsoft.com/office/drawing/2014/main" id="{316EB709-C9D4-4116-7457-08D650519C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3567544" flipH="1" flipV="1">
                  <a:off x="812800" y="5127625"/>
                  <a:ext cx="842962" cy="865187"/>
                </a:xfrm>
                <a:prstGeom prst="downArrow">
                  <a:avLst>
                    <a:gd name="adj1" fmla="val 47492"/>
                    <a:gd name="adj2" fmla="val 28266"/>
                  </a:avLst>
                </a:prstGeom>
                <a:solidFill>
                  <a:srgbClr val="00FFFF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>
                    <a:rot lat="4632309" lon="18993150" rev="19048772"/>
                  </a:camera>
                  <a:lightRig rig="legacyFlat3" dir="t"/>
                </a:scene3d>
                <a:sp3d extrusionH="49200" prstMaterial="legacyMatte">
                  <a:bevelT w="13500" h="0" prst="angle"/>
                  <a:bevelB w="12700" h="0" prst="angle"/>
                  <a:extrusionClr>
                    <a:srgbClr val="00FFFF"/>
                  </a:extrusionClr>
                </a:sp3d>
              </p:spPr>
              <p:txBody>
                <a:bodyPr vert="eaVert" wrap="none" anchor="ctr">
                  <a:flatTx/>
                </a:bodyPr>
                <a:lstStyle/>
                <a:p>
                  <a:endParaRPr lang="it-IT" sz="788"/>
                </a:p>
              </p:txBody>
            </p:sp>
            <p:sp>
              <p:nvSpPr>
                <p:cNvPr id="58" name="Oval 123">
                  <a:extLst>
                    <a:ext uri="{FF2B5EF4-FFF2-40B4-BE49-F238E27FC236}">
                      <a16:creationId xmlns:a16="http://schemas.microsoft.com/office/drawing/2014/main" id="{84AD01C5-409C-8ACE-08CE-4238834756B9}"/>
                    </a:ext>
                  </a:extLst>
                </p:cNvPr>
                <p:cNvSpPr/>
                <p:nvPr/>
              </p:nvSpPr>
              <p:spPr>
                <a:xfrm>
                  <a:off x="1613384" y="4867250"/>
                  <a:ext cx="900100" cy="937904"/>
                </a:xfrm>
                <a:prstGeom prst="ellipse">
                  <a:avLst/>
                </a:prstGeom>
                <a:solidFill>
                  <a:srgbClr val="B80EAC">
                    <a:alpha val="43922"/>
                  </a:srgb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63500" prstMaterial="clear">
                  <a:bevelT w="38100" h="38100" prst="softRound"/>
                  <a:bevelB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59" name="Oval 123">
                  <a:extLst>
                    <a:ext uri="{FF2B5EF4-FFF2-40B4-BE49-F238E27FC236}">
                      <a16:creationId xmlns:a16="http://schemas.microsoft.com/office/drawing/2014/main" id="{93A22D1F-ABD1-3EA9-7315-0ADC0909D16A}"/>
                    </a:ext>
                  </a:extLst>
                </p:cNvPr>
                <p:cNvSpPr/>
                <p:nvPr/>
              </p:nvSpPr>
              <p:spPr>
                <a:xfrm rot="14172063">
                  <a:off x="2785105" y="3820116"/>
                  <a:ext cx="329156" cy="23431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  <a:alpha val="44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38100" prstMaterial="clear">
                  <a:bevelT w="38100" h="38100" prst="softRound"/>
                  <a:bevelB w="38100" h="38100" prst="softRound"/>
                  <a:extrusionClr>
                    <a:srgbClr val="00B0F0"/>
                  </a:extrusionClr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cxnSp>
              <p:nvCxnSpPr>
                <p:cNvPr id="60" name="Straight Connector 54">
                  <a:extLst>
                    <a:ext uri="{FF2B5EF4-FFF2-40B4-BE49-F238E27FC236}">
                      <a16:creationId xmlns:a16="http://schemas.microsoft.com/office/drawing/2014/main" id="{8E8A534F-D820-54B5-7F7B-E2C6AC84FD46}"/>
                    </a:ext>
                  </a:extLst>
                </p:cNvPr>
                <p:cNvCxnSpPr/>
                <p:nvPr/>
              </p:nvCxnSpPr>
              <p:spPr>
                <a:xfrm flipH="1" flipV="1">
                  <a:off x="1088440" y="3969329"/>
                  <a:ext cx="933450" cy="1381125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61" name="Chevron 83">
                  <a:extLst>
                    <a:ext uri="{FF2B5EF4-FFF2-40B4-BE49-F238E27FC236}">
                      <a16:creationId xmlns:a16="http://schemas.microsoft.com/office/drawing/2014/main" id="{B3C075C2-8507-3D0E-1F06-116D7F9FE0BE}"/>
                    </a:ext>
                  </a:extLst>
                </p:cNvPr>
                <p:cNvSpPr/>
                <p:nvPr/>
              </p:nvSpPr>
              <p:spPr>
                <a:xfrm rot="4825917">
                  <a:off x="1590439" y="4007276"/>
                  <a:ext cx="537402" cy="139677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2" name="Chevron 76">
                  <a:extLst>
                    <a:ext uri="{FF2B5EF4-FFF2-40B4-BE49-F238E27FC236}">
                      <a16:creationId xmlns:a16="http://schemas.microsoft.com/office/drawing/2014/main" id="{6E842784-690A-8EF5-F607-88D7DF2ABFC8}"/>
                    </a:ext>
                  </a:extLst>
                </p:cNvPr>
                <p:cNvSpPr/>
                <p:nvPr/>
              </p:nvSpPr>
              <p:spPr>
                <a:xfrm rot="16762764">
                  <a:off x="2005059" y="3935619"/>
                  <a:ext cx="537402" cy="148735"/>
                </a:xfrm>
                <a:prstGeom prst="chevron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63" name="Straight Connector 54">
                  <a:extLst>
                    <a:ext uri="{FF2B5EF4-FFF2-40B4-BE49-F238E27FC236}">
                      <a16:creationId xmlns:a16="http://schemas.microsoft.com/office/drawing/2014/main" id="{502C418C-9F5C-D5F2-D94B-DCFE22400A6F}"/>
                    </a:ext>
                  </a:extLst>
                </p:cNvPr>
                <p:cNvCxnSpPr/>
                <p:nvPr/>
              </p:nvCxnSpPr>
              <p:spPr>
                <a:xfrm flipV="1">
                  <a:off x="2040943" y="3969329"/>
                  <a:ext cx="895347" cy="1381128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4">
                  <a:extLst>
                    <a:ext uri="{FF2B5EF4-FFF2-40B4-BE49-F238E27FC236}">
                      <a16:creationId xmlns:a16="http://schemas.microsoft.com/office/drawing/2014/main" id="{DA9BFE56-A6E1-BDAD-0159-93F4028F5F60}"/>
                    </a:ext>
                  </a:extLst>
                </p:cNvPr>
                <p:cNvCxnSpPr/>
                <p:nvPr/>
              </p:nvCxnSpPr>
              <p:spPr>
                <a:xfrm>
                  <a:off x="2660065" y="3912179"/>
                  <a:ext cx="323850" cy="47626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54">
                  <a:extLst>
                    <a:ext uri="{FF2B5EF4-FFF2-40B4-BE49-F238E27FC236}">
                      <a16:creationId xmlns:a16="http://schemas.microsoft.com/office/drawing/2014/main" id="{D1A0283C-315D-F5F5-9CCB-B475A6D0D2CE}"/>
                    </a:ext>
                  </a:extLst>
                </p:cNvPr>
                <p:cNvCxnSpPr/>
                <p:nvPr/>
              </p:nvCxnSpPr>
              <p:spPr>
                <a:xfrm flipV="1">
                  <a:off x="2059990" y="3921704"/>
                  <a:ext cx="619125" cy="1381125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54">
                  <a:extLst>
                    <a:ext uri="{FF2B5EF4-FFF2-40B4-BE49-F238E27FC236}">
                      <a16:creationId xmlns:a16="http://schemas.microsoft.com/office/drawing/2014/main" id="{DEB3130E-00ED-E125-683E-84F1399445D5}"/>
                    </a:ext>
                  </a:extLst>
                </p:cNvPr>
                <p:cNvCxnSpPr/>
                <p:nvPr/>
              </p:nvCxnSpPr>
              <p:spPr>
                <a:xfrm flipH="1" flipV="1">
                  <a:off x="1498016" y="3969330"/>
                  <a:ext cx="504824" cy="1362074"/>
                </a:xfrm>
                <a:prstGeom prst="line">
                  <a:avLst/>
                </a:prstGeom>
                <a:ln>
                  <a:solidFill>
                    <a:schemeClr val="accent3">
                      <a:alpha val="1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19">
                  <a:extLst>
                    <a:ext uri="{FF2B5EF4-FFF2-40B4-BE49-F238E27FC236}">
                      <a16:creationId xmlns:a16="http://schemas.microsoft.com/office/drawing/2014/main" id="{15EC74A8-882F-541E-67E0-C65D855B2059}"/>
                    </a:ext>
                  </a:extLst>
                </p:cNvPr>
                <p:cNvCxnSpPr/>
                <p:nvPr/>
              </p:nvCxnSpPr>
              <p:spPr>
                <a:xfrm>
                  <a:off x="1757894" y="3659568"/>
                  <a:ext cx="296416" cy="1592560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19">
                  <a:extLst>
                    <a:ext uri="{FF2B5EF4-FFF2-40B4-BE49-F238E27FC236}">
                      <a16:creationId xmlns:a16="http://schemas.microsoft.com/office/drawing/2014/main" id="{B1BF7F8E-4B17-7611-1D1B-53E35294A806}"/>
                    </a:ext>
                  </a:extLst>
                </p:cNvPr>
                <p:cNvCxnSpPr/>
                <p:nvPr/>
              </p:nvCxnSpPr>
              <p:spPr>
                <a:xfrm flipH="1">
                  <a:off x="1973918" y="3659568"/>
                  <a:ext cx="432048" cy="1656184"/>
                </a:xfrm>
                <a:prstGeom prst="line">
                  <a:avLst/>
                </a:prstGeom>
                <a:ln>
                  <a:solidFill>
                    <a:schemeClr val="accent2">
                      <a:alpha val="10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2400000" rev="0"/>
                  </a:camera>
                  <a:lightRig rig="threePt" dir="t"/>
                </a:scene3d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ttore 2 86">
                  <a:extLst>
                    <a:ext uri="{FF2B5EF4-FFF2-40B4-BE49-F238E27FC236}">
                      <a16:creationId xmlns:a16="http://schemas.microsoft.com/office/drawing/2014/main" id="{E7474CCF-0CE4-8EAC-EDA0-3142D42A2742}"/>
                    </a:ext>
                  </a:extLst>
                </p:cNvPr>
                <p:cNvCxnSpPr/>
                <p:nvPr/>
              </p:nvCxnSpPr>
              <p:spPr>
                <a:xfrm>
                  <a:off x="1117015" y="4131254"/>
                  <a:ext cx="266700" cy="352425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ttore 2 87">
                  <a:extLst>
                    <a:ext uri="{FF2B5EF4-FFF2-40B4-BE49-F238E27FC236}">
                      <a16:creationId xmlns:a16="http://schemas.microsoft.com/office/drawing/2014/main" id="{1583DB25-7580-8C4C-F019-B61645168F41}"/>
                    </a:ext>
                  </a:extLst>
                </p:cNvPr>
                <p:cNvCxnSpPr/>
                <p:nvPr/>
              </p:nvCxnSpPr>
              <p:spPr>
                <a:xfrm flipH="1" flipV="1">
                  <a:off x="1183691" y="4074105"/>
                  <a:ext cx="257174" cy="371474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uppo 104">
                  <a:extLst>
                    <a:ext uri="{FF2B5EF4-FFF2-40B4-BE49-F238E27FC236}">
                      <a16:creationId xmlns:a16="http://schemas.microsoft.com/office/drawing/2014/main" id="{2CF9BDE7-67B3-2B5A-8C1C-4C85A7FBCAAA}"/>
                    </a:ext>
                  </a:extLst>
                </p:cNvPr>
                <p:cNvGrpSpPr/>
                <p:nvPr/>
              </p:nvGrpSpPr>
              <p:grpSpPr>
                <a:xfrm rot="861620">
                  <a:off x="1412290" y="3997906"/>
                  <a:ext cx="323850" cy="409574"/>
                  <a:chOff x="4248150" y="4829176"/>
                  <a:chExt cx="323850" cy="409574"/>
                </a:xfrm>
              </p:grpSpPr>
              <p:cxnSp>
                <p:nvCxnSpPr>
                  <p:cNvPr id="80" name="Connettore 2 99">
                    <a:extLst>
                      <a:ext uri="{FF2B5EF4-FFF2-40B4-BE49-F238E27FC236}">
                        <a16:creationId xmlns:a16="http://schemas.microsoft.com/office/drawing/2014/main" id="{F065230A-B08E-A582-3CDB-9B9671F08942}"/>
                      </a:ext>
                    </a:extLst>
                  </p:cNvPr>
                  <p:cNvCxnSpPr/>
                  <p:nvPr/>
                </p:nvCxnSpPr>
                <p:spPr>
                  <a:xfrm>
                    <a:off x="4248150" y="4886325"/>
                    <a:ext cx="266700" cy="352425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Connettore 2 100">
                    <a:extLst>
                      <a:ext uri="{FF2B5EF4-FFF2-40B4-BE49-F238E27FC236}">
                        <a16:creationId xmlns:a16="http://schemas.microsoft.com/office/drawing/2014/main" id="{F550B6CA-1145-2090-98D0-F795601A762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14826" y="4829176"/>
                    <a:ext cx="257174" cy="371474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" name="Gruppo 105">
                  <a:extLst>
                    <a:ext uri="{FF2B5EF4-FFF2-40B4-BE49-F238E27FC236}">
                      <a16:creationId xmlns:a16="http://schemas.microsoft.com/office/drawing/2014/main" id="{799B2A43-775E-57FA-37AC-65C14917640E}"/>
                    </a:ext>
                  </a:extLst>
                </p:cNvPr>
                <p:cNvGrpSpPr/>
                <p:nvPr/>
              </p:nvGrpSpPr>
              <p:grpSpPr>
                <a:xfrm rot="3835472">
                  <a:off x="2574340" y="4083630"/>
                  <a:ext cx="323850" cy="409574"/>
                  <a:chOff x="4248150" y="4829176"/>
                  <a:chExt cx="323850" cy="409574"/>
                </a:xfrm>
              </p:grpSpPr>
              <p:cxnSp>
                <p:nvCxnSpPr>
                  <p:cNvPr id="78" name="Connettore 2 97">
                    <a:extLst>
                      <a:ext uri="{FF2B5EF4-FFF2-40B4-BE49-F238E27FC236}">
                        <a16:creationId xmlns:a16="http://schemas.microsoft.com/office/drawing/2014/main" id="{AEEE6254-291C-794F-3FFE-59F99726ED59}"/>
                      </a:ext>
                    </a:extLst>
                  </p:cNvPr>
                  <p:cNvCxnSpPr/>
                  <p:nvPr/>
                </p:nvCxnSpPr>
                <p:spPr>
                  <a:xfrm>
                    <a:off x="4248150" y="4886325"/>
                    <a:ext cx="266700" cy="352425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onnettore 2 98">
                    <a:extLst>
                      <a:ext uri="{FF2B5EF4-FFF2-40B4-BE49-F238E27FC236}">
                        <a16:creationId xmlns:a16="http://schemas.microsoft.com/office/drawing/2014/main" id="{B6875B85-48A4-5DD2-86A6-B861C4213550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14826" y="4829176"/>
                    <a:ext cx="257174" cy="371474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" name="Gruppo 108">
                  <a:extLst>
                    <a:ext uri="{FF2B5EF4-FFF2-40B4-BE49-F238E27FC236}">
                      <a16:creationId xmlns:a16="http://schemas.microsoft.com/office/drawing/2014/main" id="{73D862C5-244C-38A5-4310-B80D9AB090D1}"/>
                    </a:ext>
                  </a:extLst>
                </p:cNvPr>
                <p:cNvGrpSpPr/>
                <p:nvPr/>
              </p:nvGrpSpPr>
              <p:grpSpPr>
                <a:xfrm rot="3835472">
                  <a:off x="2402890" y="3988380"/>
                  <a:ext cx="323850" cy="409574"/>
                  <a:chOff x="4248150" y="4829176"/>
                  <a:chExt cx="323850" cy="409574"/>
                </a:xfrm>
              </p:grpSpPr>
              <p:cxnSp>
                <p:nvCxnSpPr>
                  <p:cNvPr id="76" name="Connettore 2 95">
                    <a:extLst>
                      <a:ext uri="{FF2B5EF4-FFF2-40B4-BE49-F238E27FC236}">
                        <a16:creationId xmlns:a16="http://schemas.microsoft.com/office/drawing/2014/main" id="{BA311FFA-A7DF-DF93-ECDE-679AEB7C4BD0}"/>
                      </a:ext>
                    </a:extLst>
                  </p:cNvPr>
                  <p:cNvCxnSpPr/>
                  <p:nvPr/>
                </p:nvCxnSpPr>
                <p:spPr>
                  <a:xfrm>
                    <a:off x="4248150" y="4886325"/>
                    <a:ext cx="266700" cy="352425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nettore 2 96">
                    <a:extLst>
                      <a:ext uri="{FF2B5EF4-FFF2-40B4-BE49-F238E27FC236}">
                        <a16:creationId xmlns:a16="http://schemas.microsoft.com/office/drawing/2014/main" id="{FE51C1A9-F010-3BAE-BBEC-7CAE7BD88AF0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14826" y="4829176"/>
                    <a:ext cx="257174" cy="371474"/>
                  </a:xfrm>
                  <a:prstGeom prst="straightConnector1">
                    <a:avLst/>
                  </a:prstGeom>
                  <a:ln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Oval 123">
                  <a:extLst>
                    <a:ext uri="{FF2B5EF4-FFF2-40B4-BE49-F238E27FC236}">
                      <a16:creationId xmlns:a16="http://schemas.microsoft.com/office/drawing/2014/main" id="{C68C62AD-5F1A-5D00-133E-F6317FB2876D}"/>
                    </a:ext>
                  </a:extLst>
                </p:cNvPr>
                <p:cNvSpPr/>
                <p:nvPr/>
              </p:nvSpPr>
              <p:spPr>
                <a:xfrm rot="9059864">
                  <a:off x="2526597" y="3743511"/>
                  <a:ext cx="336904" cy="23431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  <a:alpha val="44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38100" prstMaterial="clear">
                  <a:bevelT w="38100" h="38100" prst="softRound"/>
                  <a:bevelB w="38100" h="38100" prst="softRound"/>
                  <a:extrusionClr>
                    <a:srgbClr val="00B0F0"/>
                  </a:extrusionClr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  <p:sp>
              <p:nvSpPr>
                <p:cNvPr id="75" name="Oval 123">
                  <a:extLst>
                    <a:ext uri="{FF2B5EF4-FFF2-40B4-BE49-F238E27FC236}">
                      <a16:creationId xmlns:a16="http://schemas.microsoft.com/office/drawing/2014/main" id="{625F3749-39AA-0D80-C3F7-E3AEDE7E0D13}"/>
                    </a:ext>
                  </a:extLst>
                </p:cNvPr>
                <p:cNvSpPr/>
                <p:nvPr/>
              </p:nvSpPr>
              <p:spPr>
                <a:xfrm rot="9549926">
                  <a:off x="1299777" y="3842571"/>
                  <a:ext cx="336904" cy="23431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  <a:alpha val="44000"/>
                  </a:schemeClr>
                </a:solidFill>
                <a:ln w="34925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scene3d>
                  <a:camera prst="perspectiveFront" fov="7200000">
                    <a:rot lat="17188399" lon="19283667" rev="2350156"/>
                  </a:camera>
                  <a:lightRig rig="glow" dir="t"/>
                </a:scene3d>
                <a:sp3d extrusionH="38100" contourW="38100" prstMaterial="clear">
                  <a:bevelT w="38100" h="38100" prst="softRound"/>
                  <a:bevelB w="38100" h="38100" prst="softRound"/>
                  <a:extrusionClr>
                    <a:srgbClr val="00B0F0"/>
                  </a:extrusionClr>
                  <a:contourClr>
                    <a:schemeClr val="tx1">
                      <a:lumMod val="85000"/>
                      <a:lumOff val="1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88"/>
                </a:p>
              </p:txBody>
            </p:sp>
          </p:grpSp>
          <p:sp>
            <p:nvSpPr>
              <p:cNvPr id="52" name="CasellaDiTesto 101">
                <a:extLst>
                  <a:ext uri="{FF2B5EF4-FFF2-40B4-BE49-F238E27FC236}">
                    <a16:creationId xmlns:a16="http://schemas.microsoft.com/office/drawing/2014/main" id="{4679B8F4-15A9-800A-6D30-F5E38C103787}"/>
                  </a:ext>
                </a:extLst>
              </p:cNvPr>
              <p:cNvSpPr txBox="1"/>
              <p:nvPr/>
            </p:nvSpPr>
            <p:spPr>
              <a:xfrm>
                <a:off x="3265368" y="3959885"/>
                <a:ext cx="14965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25" err="1"/>
                  <a:t>Multipass</a:t>
                </a:r>
                <a:r>
                  <a:rPr lang="it-IT" sz="825"/>
                  <a:t> </a:t>
                </a:r>
                <a:r>
                  <a:rPr lang="it-IT" sz="825" err="1"/>
                  <a:t>reflection</a:t>
                </a:r>
                <a:r>
                  <a:rPr lang="it-IT" sz="825"/>
                  <a:t> 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60F4282-D907-1F80-971C-7F51A9DFF201}"/>
                  </a:ext>
                </a:extLst>
              </p:cNvPr>
              <p:cNvSpPr/>
              <p:nvPr/>
            </p:nvSpPr>
            <p:spPr>
              <a:xfrm>
                <a:off x="2665755" y="989686"/>
                <a:ext cx="2464159" cy="5371728"/>
              </a:xfrm>
              <a:prstGeom prst="rect">
                <a:avLst/>
              </a:prstGeom>
              <a:noFill/>
              <a:ln w="603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7396458-4112-CA8A-2C96-32D4E25704CF}"/>
                </a:ext>
              </a:extLst>
            </p:cNvPr>
            <p:cNvSpPr txBox="1"/>
            <p:nvPr/>
          </p:nvSpPr>
          <p:spPr>
            <a:xfrm>
              <a:off x="2989064" y="5929203"/>
              <a:ext cx="192830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b="1"/>
                <a:t>Prototyping needed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43CE8A0-343A-DBF5-43F5-087DBF13078E}"/>
              </a:ext>
            </a:extLst>
          </p:cNvPr>
          <p:cNvGrpSpPr/>
          <p:nvPr/>
        </p:nvGrpSpPr>
        <p:grpSpPr>
          <a:xfrm>
            <a:off x="7255221" y="2066463"/>
            <a:ext cx="1598654" cy="4028796"/>
            <a:chOff x="7460311" y="989686"/>
            <a:chExt cx="2131539" cy="5371728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84B97E7-8386-CC7A-3BA6-CF109A9DCC1B}"/>
                </a:ext>
              </a:extLst>
            </p:cNvPr>
            <p:cNvGrpSpPr/>
            <p:nvPr/>
          </p:nvGrpSpPr>
          <p:grpSpPr>
            <a:xfrm>
              <a:off x="7460311" y="989686"/>
              <a:ext cx="2131539" cy="5371728"/>
              <a:chOff x="7460311" y="989686"/>
              <a:chExt cx="2131539" cy="5371728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7F05A986-8298-7249-5B80-F59C58873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41885" y="2473090"/>
                <a:ext cx="1834252" cy="1647531"/>
              </a:xfrm>
              <a:prstGeom prst="rect">
                <a:avLst/>
              </a:prstGeom>
            </p:spPr>
          </p:pic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3224801-CA4D-DE5C-1F35-AAF45605C303}"/>
                  </a:ext>
                </a:extLst>
              </p:cNvPr>
              <p:cNvSpPr/>
              <p:nvPr/>
            </p:nvSpPr>
            <p:spPr>
              <a:xfrm>
                <a:off x="7460311" y="989686"/>
                <a:ext cx="2131539" cy="5371728"/>
              </a:xfrm>
              <a:prstGeom prst="rect">
                <a:avLst/>
              </a:prstGeom>
              <a:noFill/>
              <a:ln w="6032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BDB2B73-D0E7-EFB2-AB12-FEA06CA82599}"/>
                  </a:ext>
                </a:extLst>
              </p:cNvPr>
              <p:cNvSpPr txBox="1"/>
              <p:nvPr/>
            </p:nvSpPr>
            <p:spPr>
              <a:xfrm>
                <a:off x="7510852" y="1058839"/>
                <a:ext cx="1975610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 sz="1050" b="1"/>
                  <a:t>DIODE LASERS EFFICIENCY,</a:t>
                </a:r>
              </a:p>
              <a:p>
                <a:pPr algn="ctr"/>
                <a:r>
                  <a:rPr lang="en-IT" sz="1050" b="1"/>
                  <a:t>BRIGHTNESS AND</a:t>
                </a:r>
              </a:p>
              <a:p>
                <a:pPr algn="ctr"/>
                <a:r>
                  <a:rPr lang="en-IT" sz="1050" b="1"/>
                  <a:t>LIFETIME</a:t>
                </a:r>
              </a:p>
            </p:txBody>
          </p: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0E2E72EE-4161-738F-35C0-C4C076654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14054" y="4116913"/>
                <a:ext cx="1624191" cy="125323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E70C9CF7-763D-80BC-34A6-567E1CCEA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48511" y="4703665"/>
                <a:ext cx="535789" cy="366899"/>
              </a:xfrm>
              <a:prstGeom prst="rect">
                <a:avLst/>
              </a:prstGeom>
            </p:spPr>
          </p:pic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EE71415-890C-99A1-02CD-3A71422E3DB4}"/>
                  </a:ext>
                </a:extLst>
              </p:cNvPr>
              <p:cNvSpPr txBox="1"/>
              <p:nvPr/>
            </p:nvSpPr>
            <p:spPr>
              <a:xfrm>
                <a:off x="7890552" y="5630238"/>
                <a:ext cx="24630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IT"/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4C67952-33D8-5B11-DF9C-169F1AEEB440}"/>
                </a:ext>
              </a:extLst>
            </p:cNvPr>
            <p:cNvSpPr txBox="1"/>
            <p:nvPr/>
          </p:nvSpPr>
          <p:spPr>
            <a:xfrm>
              <a:off x="7714054" y="5903493"/>
              <a:ext cx="16996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900" b="1"/>
                <a:t>Needs development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99C0BB94-C4FC-0737-C3DA-303F2D84D6E1}"/>
              </a:ext>
            </a:extLst>
          </p:cNvPr>
          <p:cNvSpPr txBox="1"/>
          <p:nvPr/>
        </p:nvSpPr>
        <p:spPr>
          <a:xfrm>
            <a:off x="2112358" y="5771100"/>
            <a:ext cx="14462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50" b="1"/>
              <a:t>Prototyping needed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8565698-C686-8C05-30CF-3A5E7EF0D7AE}"/>
              </a:ext>
            </a:extLst>
          </p:cNvPr>
          <p:cNvSpPr txBox="1"/>
          <p:nvPr/>
        </p:nvSpPr>
        <p:spPr>
          <a:xfrm>
            <a:off x="732908" y="1125391"/>
            <a:ext cx="10941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/>
              <a:t>High repetition rate (100 Hz) will speed up R&amp;D of pending issues for Ti:Sa laser TDR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4A943-1B11-1577-CE82-BAC33C2D90B7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7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03" y="96969"/>
            <a:ext cx="8866910" cy="614936"/>
          </a:xfrm>
        </p:spPr>
        <p:txBody>
          <a:bodyPr/>
          <a:lstStyle/>
          <a:p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Cutting edge infrastructure: EUAPS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AB0450-D82B-6567-79C0-5D6E97394AEA}"/>
              </a:ext>
            </a:extLst>
          </p:cNvPr>
          <p:cNvSpPr txBox="1"/>
          <p:nvPr/>
        </p:nvSpPr>
        <p:spPr>
          <a:xfrm>
            <a:off x="420566" y="888970"/>
            <a:ext cx="1079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Strong upgrade of existing labs and implementation of user access to unique laser and laser-plasma configurations</a:t>
            </a:r>
            <a:endParaRPr lang="en-IT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5D4141-55F9-11A3-105D-471EC9A666C2}"/>
              </a:ext>
            </a:extLst>
          </p:cNvPr>
          <p:cNvSpPr txBox="1"/>
          <p:nvPr/>
        </p:nvSpPr>
        <p:spPr>
          <a:xfrm>
            <a:off x="28344" y="5909855"/>
            <a:ext cx="1214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Strengthens the integration of national effort in the field and paves the way to further initiatives</a:t>
            </a:r>
            <a:endParaRPr lang="en-IT" sz="2400" dirty="0"/>
          </a:p>
        </p:txBody>
      </p:sp>
      <p:pic>
        <p:nvPicPr>
          <p:cNvPr id="34" name="image6.png">
            <a:extLst>
              <a:ext uri="{FF2B5EF4-FFF2-40B4-BE49-F238E27FC236}">
                <a16:creationId xmlns:a16="http://schemas.microsoft.com/office/drawing/2014/main" id="{E428FAA2-EED4-B435-F313-4CB5A6DC76A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1466557"/>
            <a:ext cx="3877957" cy="4087576"/>
          </a:xfrm>
          <a:prstGeom prst="rect">
            <a:avLst/>
          </a:prstGeom>
          <a:ln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50E8FA0-85D9-FB8D-4B94-9590D6048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73" y="1354269"/>
            <a:ext cx="7772400" cy="36631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A5E0506-92DA-76EB-28D8-49AD8E83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004BC-F6B0-35C5-CBE6-739E9357F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419" y="5113380"/>
            <a:ext cx="7010400" cy="85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0E54F-B966-93D5-6264-4B3E846046DF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7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03" y="96969"/>
            <a:ext cx="8866910" cy="614936"/>
          </a:xfrm>
        </p:spPr>
        <p:txBody>
          <a:bodyPr/>
          <a:lstStyle/>
          <a:p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Cutting edge infrastructure: IPHOQS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7AB29-16B1-4D8E-90A0-A0495EC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8CDA8-9FD2-D20D-4DAF-B42CE1674721}"/>
              </a:ext>
            </a:extLst>
          </p:cNvPr>
          <p:cNvSpPr txBox="1"/>
          <p:nvPr/>
        </p:nvSpPr>
        <p:spPr>
          <a:xfrm>
            <a:off x="9636391" y="5340352"/>
            <a:ext cx="93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P</a:t>
            </a:r>
            <a:r>
              <a:rPr lang="en-IT" i="1" dirty="0"/>
              <a:t>art of 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399FE-8EEF-BFEE-AFCB-8B8B9B816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978" y="1423937"/>
            <a:ext cx="7772400" cy="43448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AB0450-D82B-6567-79C0-5D6E97394AEA}"/>
              </a:ext>
            </a:extLst>
          </p:cNvPr>
          <p:cNvSpPr txBox="1"/>
          <p:nvPr/>
        </p:nvSpPr>
        <p:spPr>
          <a:xfrm>
            <a:off x="420566" y="888970"/>
            <a:ext cx="1117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 new network of priority national RI with a broad view on photonics and related fields, including </a:t>
            </a:r>
            <a:r>
              <a:rPr lang="en-IT" b="1" dirty="0"/>
              <a:t>high field photonics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5D4141-55F9-11A3-105D-471EC9A666C2}"/>
              </a:ext>
            </a:extLst>
          </p:cNvPr>
          <p:cNvSpPr txBox="1"/>
          <p:nvPr/>
        </p:nvSpPr>
        <p:spPr>
          <a:xfrm>
            <a:off x="420566" y="5854076"/>
            <a:ext cx="1159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Will provide a platform for coordinated user access to the most advanced labs and facilities </a:t>
            </a:r>
          </a:p>
        </p:txBody>
      </p:sp>
      <p:pic>
        <p:nvPicPr>
          <p:cNvPr id="33" name="image9.png">
            <a:extLst>
              <a:ext uri="{FF2B5EF4-FFF2-40B4-BE49-F238E27FC236}">
                <a16:creationId xmlns:a16="http://schemas.microsoft.com/office/drawing/2014/main" id="{847AC262-0215-64D1-4E80-DBB6A1520A3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445897"/>
            <a:ext cx="3564412" cy="4220584"/>
          </a:xfrm>
          <a:prstGeom prst="rect">
            <a:avLst/>
          </a:prstGeom>
          <a:ln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02BA8AB-9865-5C81-2E13-4329DE6E2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3CC887-6EF4-B266-06B3-2660BF3E24ED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06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90ED6-9743-8C08-241E-FD457ED59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924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17956" y="-23687"/>
            <a:ext cx="7961747" cy="770520"/>
          </a:xfrm>
          <a:noFill/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55A5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ILIL LAB UPGRADES IN PROGRESS</a:t>
            </a:r>
            <a:endParaRPr lang="en-GB" sz="2800" dirty="0">
              <a:solidFill>
                <a:srgbClr val="0055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315D0-2865-DA40-EF06-EEB0FFA27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195262"/>
            <a:ext cx="1115016" cy="465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579F52D-5D91-4A40-9C1C-E6CAF0744E31}"/>
              </a:ext>
            </a:extLst>
          </p:cNvPr>
          <p:cNvSpPr txBox="1"/>
          <p:nvPr/>
        </p:nvSpPr>
        <p:spPr>
          <a:xfrm>
            <a:off x="95431" y="3520629"/>
            <a:ext cx="7130560" cy="167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67" b="1" dirty="0">
                <a:latin typeface="Arial" panose="020B0604020202020204" pitchFamily="34" charset="0"/>
                <a:cs typeface="Arial" panose="020B0604020202020204" pitchFamily="34" charset="0"/>
              </a:rPr>
              <a:t>UPGRADE OF ILIL FACILITY FOR</a:t>
            </a:r>
            <a:r>
              <a:rPr lang="en-IT" sz="1867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891" indent="-342891">
              <a:buFont typeface="+mj-lt"/>
              <a:buAutoNum type="arabicPeriod"/>
            </a:pP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Upgrade of existing laser system (240 TW) for enhanced stability and control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891" indent="-342891">
              <a:buFont typeface="+mj-lt"/>
              <a:buAutoNum type="arabicPeriod"/>
            </a:pP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New laser systems for high repetition rate operation (100 Hz-1J, 1kHz-20 mJ)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buFont typeface="+mj-lt"/>
              <a:buAutoNum type="arabicPeriod"/>
            </a:pP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New Infrastructure develo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including underground bunker </a:t>
            </a:r>
            <a:r>
              <a:rPr lang="en-IT" sz="1400" dirty="0">
                <a:latin typeface="Arial" panose="020B0604020202020204" pitchFamily="34" charset="0"/>
                <a:cs typeface="Arial" panose="020B0604020202020204" pitchFamily="34" charset="0"/>
              </a:rPr>
              <a:t>for user access to beamlines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891" indent="-342891"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upgrades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funded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and in progress –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completion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by mid-2026.</a:t>
            </a:r>
          </a:p>
        </p:txBody>
      </p:sp>
      <p:pic>
        <p:nvPicPr>
          <p:cNvPr id="55" name="Picture 2" descr="ELI ERIC | Home">
            <a:extLst>
              <a:ext uri="{FF2B5EF4-FFF2-40B4-BE49-F238E27FC236}">
                <a16:creationId xmlns:a16="http://schemas.microsoft.com/office/drawing/2014/main" id="{E8D6E28F-F9C0-7441-A3E6-F0441BCA7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15" y="5842996"/>
            <a:ext cx="1237119" cy="5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975C40DF-F7F3-5545-96DA-88DB9031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02" y="5842996"/>
            <a:ext cx="581665" cy="5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C1E4250-D9C6-CE4B-B7B2-AA8F45C53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291" y="5868342"/>
            <a:ext cx="1724288" cy="5375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7640115-1FAA-AB43-BB67-A7BEBF276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202" y="5787986"/>
            <a:ext cx="1095695" cy="61160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4632547-F59C-9F4D-AEF8-CAEB96A23C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4363" y="5941229"/>
            <a:ext cx="602544" cy="39173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161CAA7-8BE9-F94A-BFFE-B7BE327DDF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87" r="1844"/>
          <a:stretch/>
        </p:blipFill>
        <p:spPr>
          <a:xfrm>
            <a:off x="13878" y="1038409"/>
            <a:ext cx="9256543" cy="234120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EC9B92F-3864-314A-97E3-6EB3B93187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17" r="55911"/>
          <a:stretch/>
        </p:blipFill>
        <p:spPr>
          <a:xfrm>
            <a:off x="9319855" y="1016900"/>
            <a:ext cx="2684008" cy="236271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A94F122-1D90-8A4D-8430-14E6165321BE}"/>
              </a:ext>
            </a:extLst>
          </p:cNvPr>
          <p:cNvSpPr txBox="1"/>
          <p:nvPr/>
        </p:nvSpPr>
        <p:spPr>
          <a:xfrm>
            <a:off x="4642150" y="1121961"/>
            <a:ext cx="2371162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T" sz="1400" b="1" dirty="0">
                <a:latin typeface="Arial" panose="020B0604020202020204" pitchFamily="34" charset="0"/>
                <a:cs typeface="Arial" panose="020B0604020202020204" pitchFamily="34" charset="0"/>
              </a:rPr>
              <a:t>Operating 240 TW Facility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0721CDE-A328-2942-8C0E-8CBAE7F0DAA5}"/>
              </a:ext>
            </a:extLst>
          </p:cNvPr>
          <p:cNvSpPr txBox="1"/>
          <p:nvPr/>
        </p:nvSpPr>
        <p:spPr>
          <a:xfrm>
            <a:off x="95431" y="1129386"/>
            <a:ext cx="3919037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T" sz="1200" b="1" dirty="0">
                <a:latin typeface="Arial" panose="020B0604020202020204" pitchFamily="34" charset="0"/>
                <a:cs typeface="Arial" panose="020B0604020202020204" pitchFamily="34" charset="0"/>
              </a:rPr>
              <a:t>Planned </a:t>
            </a:r>
            <a:r>
              <a:rPr lang="en-IT" sz="1200" b="1">
                <a:latin typeface="Arial" panose="020B0604020202020204" pitchFamily="34" charset="0"/>
                <a:cs typeface="Arial" panose="020B0604020202020204" pitchFamily="34" charset="0"/>
              </a:rPr>
              <a:t>underground Bunker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(100 Hz operation)</a:t>
            </a:r>
            <a:endParaRPr lang="en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DACBB7-02CF-E249-85E7-3C0C77C2969D}"/>
              </a:ext>
            </a:extLst>
          </p:cNvPr>
          <p:cNvSpPr txBox="1"/>
          <p:nvPr/>
        </p:nvSpPr>
        <p:spPr>
          <a:xfrm>
            <a:off x="10000750" y="1121961"/>
            <a:ext cx="1684885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Dev. Lab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(kHz)</a:t>
            </a:r>
            <a:endParaRPr lang="en-I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asellaDiTesto 19">
            <a:extLst>
              <a:ext uri="{FF2B5EF4-FFF2-40B4-BE49-F238E27FC236}">
                <a16:creationId xmlns:a16="http://schemas.microsoft.com/office/drawing/2014/main" id="{B61C5659-481C-B94B-B27D-023FC8F73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627" y="2485374"/>
            <a:ext cx="1034644" cy="2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FRONT END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TW, 10 Hz</a:t>
            </a:r>
          </a:p>
        </p:txBody>
      </p:sp>
      <p:sp>
        <p:nvSpPr>
          <p:cNvPr id="67" name="CasellaDiTesto 20">
            <a:extLst>
              <a:ext uri="{FF2B5EF4-FFF2-40B4-BE49-F238E27FC236}">
                <a16:creationId xmlns:a16="http://schemas.microsoft.com/office/drawing/2014/main" id="{8E02C131-559A-DC4A-9136-F7D113EF0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776" y="2372831"/>
            <a:ext cx="728104" cy="3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AMPLIFIER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240 TW</a:t>
            </a:r>
          </a:p>
        </p:txBody>
      </p:sp>
      <p:sp>
        <p:nvSpPr>
          <p:cNvPr id="68" name="CasellaDiTesto 18">
            <a:extLst>
              <a:ext uri="{FF2B5EF4-FFF2-40B4-BE49-F238E27FC236}">
                <a16:creationId xmlns:a16="http://schemas.microsoft.com/office/drawing/2014/main" id="{DF7E691D-7202-A541-9DE4-65F1F340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230" y="2311277"/>
            <a:ext cx="799724" cy="42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SHIELDED TARGET AREA for PARTICLE ACCELERATION</a:t>
            </a:r>
          </a:p>
        </p:txBody>
      </p:sp>
      <p:sp>
        <p:nvSpPr>
          <p:cNvPr id="69" name="CasellaDiTesto 20">
            <a:extLst>
              <a:ext uri="{FF2B5EF4-FFF2-40B4-BE49-F238E27FC236}">
                <a16:creationId xmlns:a16="http://schemas.microsoft.com/office/drawing/2014/main" id="{B43046F5-D40F-BE4F-8591-19EF46537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942" y="2372832"/>
            <a:ext cx="785853" cy="3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for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PRE-CLINICAL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</a:p>
        </p:txBody>
      </p:sp>
      <p:sp>
        <p:nvSpPr>
          <p:cNvPr id="70" name="CasellaDiTesto 19">
            <a:extLst>
              <a:ext uri="{FF2B5EF4-FFF2-40B4-BE49-F238E27FC236}">
                <a16:creationId xmlns:a16="http://schemas.microsoft.com/office/drawing/2014/main" id="{6B43ED6F-986E-9F49-BE28-2120BE7B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633" y="2497632"/>
            <a:ext cx="1157404" cy="1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 DEV. LAB</a:t>
            </a:r>
          </a:p>
        </p:txBody>
      </p:sp>
      <p:sp>
        <p:nvSpPr>
          <p:cNvPr id="71" name="CasellaDiTesto 19">
            <a:extLst>
              <a:ext uri="{FF2B5EF4-FFF2-40B4-BE49-F238E27FC236}">
                <a16:creationId xmlns:a16="http://schemas.microsoft.com/office/drawing/2014/main" id="{7882B7D0-D2AD-3F4D-B830-4CF62A6FF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036" y="2372831"/>
            <a:ext cx="770312" cy="25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533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ROOM</a:t>
            </a:r>
          </a:p>
        </p:txBody>
      </p:sp>
      <p:sp>
        <p:nvSpPr>
          <p:cNvPr id="72" name="CasellaDiTesto 19">
            <a:extLst>
              <a:ext uri="{FF2B5EF4-FFF2-40B4-BE49-F238E27FC236}">
                <a16:creationId xmlns:a16="http://schemas.microsoft.com/office/drawing/2014/main" id="{04CD556D-13EB-7E46-B193-B314019EE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4642" y="2364262"/>
            <a:ext cx="1579221" cy="19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kHz 20 </a:t>
            </a:r>
            <a:r>
              <a:rPr lang="it-IT" altLang="it-IT" sz="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it-IT" altLang="it-IT" sz="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800nm/ 1.5 </a:t>
            </a:r>
            <a:r>
              <a:rPr lang="it-IT" altLang="it-IT" sz="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it-IT" altLang="it-IT" sz="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5913F4-8080-914F-A570-4FB04FA2E18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11000"/>
                    </a14:imgEffect>
                    <a14:imgEffect>
                      <a14:colorTemperature colorTemp="7810"/>
                    </a14:imgEffect>
                    <a14:imgEffect>
                      <a14:saturation sat="383000"/>
                    </a14:imgEffect>
                    <a14:imgEffect>
                      <a14:brightnessContrast bright="-50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591" y="5941228"/>
            <a:ext cx="1297700" cy="3678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FFCEFB-A517-1C40-9375-8EB91265B5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615" y="5300348"/>
            <a:ext cx="4791343" cy="638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08553-D8AF-ED31-C0B3-CE0AEC426A58}"/>
              </a:ext>
            </a:extLst>
          </p:cNvPr>
          <p:cNvSpPr txBox="1"/>
          <p:nvPr/>
        </p:nvSpPr>
        <p:spPr>
          <a:xfrm>
            <a:off x="5286957" y="2797188"/>
            <a:ext cx="1136850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33" dirty="0"/>
              <a:t>Offices and support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B400D-D427-997D-87CD-8FA2E8394BBA}"/>
              </a:ext>
            </a:extLst>
          </p:cNvPr>
          <p:cNvSpPr txBox="1"/>
          <p:nvPr/>
        </p:nvSpPr>
        <p:spPr>
          <a:xfrm>
            <a:off x="10236925" y="2790365"/>
            <a:ext cx="1136850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33" dirty="0"/>
              <a:t>Offices and support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41DB2F4-D60B-05A3-42FA-049906AA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704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6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/>
              <a:t>Leonida A. Gizzi | Italian Plasma Physics @ FISMAT 2023 | Milano | Italy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73885-FDE3-1939-77AB-95F54767D832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ABE7BB-807B-2A73-F6B3-6187228C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pPr>
              <a:defRPr/>
            </a:pPr>
            <a:fld id="{197F968C-7D2B-EB4B-8734-35C0ABD3FA69}" type="slidenum">
              <a:rPr lang="it-IT" altLang="it-IT" smtClean="0"/>
              <a:pPr>
                <a:defRPr/>
              </a:pPr>
              <a:t>16</a:t>
            </a:fld>
            <a:endParaRPr lang="it-IT" altLang="it-IT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330ECD4-2900-EE21-7977-2C9B893C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E345A6-6CDE-13BC-4455-38FEF2BF39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2295" y="3308450"/>
            <a:ext cx="4161568" cy="234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85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52753457-F305-581D-E234-A24DCA32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392" y="161080"/>
            <a:ext cx="8416934" cy="489133"/>
          </a:xfrm>
        </p:spPr>
        <p:txBody>
          <a:bodyPr>
            <a:noAutofit/>
          </a:bodyPr>
          <a:lstStyle/>
          <a:p>
            <a:pPr algn="ctr"/>
            <a:r>
              <a:rPr lang="en-IT" sz="2800" dirty="0">
                <a:latin typeface="Arial" panose="020B0604020202020204" pitchFamily="34" charset="0"/>
                <a:cs typeface="Arial" panose="020B0604020202020204" pitchFamily="34" charset="0"/>
              </a:rPr>
              <a:t>ROADMAP for 2nd Site: Institutional Support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B9ACA7-1C06-38E5-EEF1-E4B73AD83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6B314B1-C3D6-2626-BDB2-E1A696A0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59D78-07FA-FB0A-749C-E433F091AE0C}"/>
              </a:ext>
            </a:extLst>
          </p:cNvPr>
          <p:cNvSpPr txBox="1"/>
          <p:nvPr/>
        </p:nvSpPr>
        <p:spPr>
          <a:xfrm>
            <a:off x="993422" y="1153743"/>
            <a:ext cx="105776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So far a bottom-up approach was followed, building the case on scientific and technological development;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Following the success of the PP application and the outcome of significant funding proposals, higher level support is emerging;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National (NGE-PNRR) RI are speeding up the establishment of the national cooperation;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CNR headquarters have been engaged with positive feedback;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Scientific council is being involved;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Contact established with ESFRI delegate;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sz="2400" dirty="0"/>
              <a:t>Higher level (ministerial) engagement is in progress;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Engagement of the National (INFN, Universities …) partners for synergic approach;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 dirty="0"/>
              <a:t>Discussion of EuPRAXIA partners and collaborators ongoing.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9AE5E5-3E8C-0B5E-B550-597D5134803F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5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E36B6-1917-B0BC-D082-AAE2C21C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08" y="1240654"/>
            <a:ext cx="7772400" cy="4376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A33FB7-7DF1-C134-EC23-0829231421A7}"/>
              </a:ext>
            </a:extLst>
          </p:cNvPr>
          <p:cNvSpPr txBox="1"/>
          <p:nvPr/>
        </p:nvSpPr>
        <p:spPr>
          <a:xfrm>
            <a:off x="1940530" y="4664002"/>
            <a:ext cx="173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521B7-0985-51BD-0261-ECBEF20E4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334" y="4232932"/>
            <a:ext cx="1962258" cy="61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18FA2-B515-373E-690D-F8769CB04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334" y="2421161"/>
            <a:ext cx="1962258" cy="109531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0F25D16-2DF3-B81A-1D03-34CE93313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E94DB60-38CF-0830-66C3-1B98E7D5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549303-A3E7-1858-E2DE-20D5E3739B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1000"/>
                    </a14:imgEffect>
                    <a14:imgEffect>
                      <a14:colorTemperature colorTemp="7810"/>
                    </a14:imgEffect>
                    <a14:imgEffect>
                      <a14:saturation sat="383000"/>
                    </a14:imgEffect>
                    <a14:imgEffect>
                      <a14:brightnessContrast bright="-50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4334" y="1526951"/>
            <a:ext cx="2157986" cy="611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BBB9E8-6139-91B5-E444-91EE1313645F}"/>
              </a:ext>
            </a:extLst>
          </p:cNvPr>
          <p:cNvSpPr txBox="1"/>
          <p:nvPr/>
        </p:nvSpPr>
        <p:spPr>
          <a:xfrm>
            <a:off x="5087218" y="138406"/>
            <a:ext cx="1986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81ACD-B504-3A1A-41AE-4A568BF0880F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58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81CB8BFA-B7C9-3B5C-F478-FB119FF0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3752849"/>
            <a:ext cx="3290887" cy="2452687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1127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it-IT" sz="3600" b="1">
                <a:latin typeface="+mj-lt"/>
                <a:ea typeface="+mj-ea"/>
                <a:cs typeface="+mj-cs"/>
              </a:rPr>
              <a:t>CONTENTS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0286A-F835-374C-E8BD-00B09C6F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6" b="42788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78FB0B-CEDA-0373-49CC-7060471E428A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Motivation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ID of host Institution (CNR)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site supporting Laboratory (ILIL): profile and topics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Role in EuPRAXIA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Ongoing developments towards 2nd site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site proposal institutional support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Future actions</a:t>
            </a:r>
          </a:p>
          <a:p>
            <a:pPr marL="34290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F0B0F-9CCC-DD1A-E656-F6BF658E89B3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E93E0-FB28-9914-DA6E-1F800D24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305" y="5995549"/>
            <a:ext cx="3139480" cy="436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F48FD-EBD2-3EE9-FD1E-340D50CC4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3"/>
          <a:stretch/>
        </p:blipFill>
        <p:spPr bwMode="auto">
          <a:xfrm>
            <a:off x="6361295" y="6011299"/>
            <a:ext cx="718651" cy="3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FAST · Indico">
            <a:extLst>
              <a:ext uri="{FF2B5EF4-FFF2-40B4-BE49-F238E27FC236}">
                <a16:creationId xmlns:a16="http://schemas.microsoft.com/office/drawing/2014/main" id="{68AF1859-5864-E4EF-8C32-672594016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441" y="6011299"/>
            <a:ext cx="584577" cy="3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453DEB-B44B-2FF4-4254-2752E3CB6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780" y="6067076"/>
            <a:ext cx="911924" cy="259760"/>
          </a:xfrm>
          <a:prstGeom prst="rect">
            <a:avLst/>
          </a:prstGeom>
        </p:spPr>
      </p:pic>
      <p:pic>
        <p:nvPicPr>
          <p:cNvPr id="8" name="Picture 4" descr="ELI ERIC | Home">
            <a:extLst>
              <a:ext uri="{FF2B5EF4-FFF2-40B4-BE49-F238E27FC236}">
                <a16:creationId xmlns:a16="http://schemas.microsoft.com/office/drawing/2014/main" id="{75FDB9EF-64DD-A720-DA34-B21681F1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890" y="6021450"/>
            <a:ext cx="738256" cy="3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07968-3D5A-A6D5-59B8-82FAF7A8F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971" y="6113005"/>
            <a:ext cx="610039" cy="190167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9F5B37D-15EF-7991-A933-7750EDB5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pPr>
              <a:defRPr/>
            </a:pPr>
            <a:fld id="{197F968C-7D2B-EB4B-8734-35C0ABD3FA69}" type="slidenum">
              <a:rPr lang="it-IT" altLang="it-IT" smtClean="0"/>
              <a:pPr>
                <a:defRPr/>
              </a:pPr>
              <a:t>2</a:t>
            </a:fld>
            <a:endParaRPr lang="it-IT" altLang="it-IT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FD9BA18-B7A4-495E-2141-A41BF3B25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5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0AA28B-8451-7BA1-48E0-4C7A56094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5"/>
          <a:stretch/>
        </p:blipFill>
        <p:spPr>
          <a:xfrm>
            <a:off x="-1" y="-15556"/>
            <a:ext cx="12192001" cy="6873556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81CB8BFA-B7C9-3B5C-F478-FB119FF0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543" y="123841"/>
            <a:ext cx="9179312" cy="70788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27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4000" b="1" dirty="0">
                <a:solidFill>
                  <a:schemeClr val="bg1"/>
                </a:solidFill>
                <a:latin typeface="+mn-lt"/>
                <a:cs typeface="Calibri"/>
              </a:rPr>
              <a:t>MOTIVATION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B5F13-EB2D-0548-EEA6-7C162EF08AE6}"/>
              </a:ext>
            </a:extLst>
          </p:cNvPr>
          <p:cNvSpPr txBox="1"/>
          <p:nvPr/>
        </p:nvSpPr>
        <p:spPr>
          <a:xfrm>
            <a:off x="1316180" y="887641"/>
            <a:ext cx="101276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Long term engagement in high power laser and laser-plasma interactions;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Strong multidisciplinary scientific potential;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Emerging innovation and disruptive approaches;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Leverage on national support to the field; </a:t>
            </a:r>
          </a:p>
          <a:p>
            <a:pPr marL="457200" indent="-4572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Growing industrial impact of intense lasers.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82A6CB-50F9-352C-2C55-99EA981E86FF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chemeClr val="bg1"/>
                </a:solidFill>
              </a:rPr>
              <a:t>d’Elba</a:t>
            </a:r>
            <a:r>
              <a:rPr lang="en-GB" sz="1100" dirty="0">
                <a:solidFill>
                  <a:schemeClr val="bg1"/>
                </a:solidFill>
              </a:rPr>
              <a:t>, Italy</a:t>
            </a:r>
            <a:endParaRPr lang="it-IT" sz="1100" i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06428B1-5734-F260-A11D-1C20F456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pPr>
              <a:defRPr/>
            </a:pPr>
            <a:fld id="{197F968C-7D2B-EB4B-8734-35C0ABD3FA69}" type="slidenum">
              <a:rPr lang="it-IT" altLang="it-IT" smtClean="0"/>
              <a:pPr>
                <a:defRPr/>
              </a:pPr>
              <a:t>3</a:t>
            </a:fld>
            <a:endParaRPr lang="it-IT" alt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D877DE-4B1A-522B-37E2-778E6C26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24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81CB8BFA-B7C9-3B5C-F478-FB119FF0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543" y="89667"/>
            <a:ext cx="9179312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27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800" b="1" dirty="0">
                <a:solidFill>
                  <a:srgbClr val="005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Consiglio Nazionale </a:t>
            </a:r>
            <a:r>
              <a:rPr lang="en-US" altLang="it-IT" sz="2800" b="1" dirty="0" err="1">
                <a:solidFill>
                  <a:srgbClr val="005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altLang="it-IT" sz="2800" b="1" dirty="0">
                <a:solidFill>
                  <a:srgbClr val="005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Ricerche (CNR)</a:t>
            </a:r>
          </a:p>
        </p:txBody>
      </p:sp>
      <p:pic>
        <p:nvPicPr>
          <p:cNvPr id="1026" name="Picture 2" descr="Cnr in figures">
            <a:extLst>
              <a:ext uri="{FF2B5EF4-FFF2-40B4-BE49-F238E27FC236}">
                <a16:creationId xmlns:a16="http://schemas.microsoft.com/office/drawing/2014/main" id="{4C6E4A63-2B3B-FA1A-0018-467A213B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3" y="-82703"/>
            <a:ext cx="2749954" cy="69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82FCCA-E907-1D92-741E-CAA2C23DD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708" y="1320669"/>
            <a:ext cx="4597400" cy="4292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BFEB8F-0ACA-7C8C-E2B5-9A83A6FF2F18}"/>
              </a:ext>
            </a:extLst>
          </p:cNvPr>
          <p:cNvSpPr txBox="1"/>
          <p:nvPr/>
        </p:nvSpPr>
        <p:spPr>
          <a:xfrm>
            <a:off x="7900040" y="3866952"/>
            <a:ext cx="379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Strong commitments to large scale facilities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9313C-33B7-D589-55DF-346392D31983}"/>
              </a:ext>
            </a:extLst>
          </p:cNvPr>
          <p:cNvSpPr txBox="1"/>
          <p:nvPr/>
        </p:nvSpPr>
        <p:spPr>
          <a:xfrm>
            <a:off x="8420420" y="4205506"/>
            <a:ext cx="28536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100" dirty="0"/>
              <a:t>http://www.dsftm.cnr.it/large-scale-facilities/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D6D762-41D1-99AE-4F51-B2208191794E}"/>
              </a:ext>
            </a:extLst>
          </p:cNvPr>
          <p:cNvSpPr txBox="1"/>
          <p:nvPr/>
        </p:nvSpPr>
        <p:spPr>
          <a:xfrm>
            <a:off x="8084905" y="4845899"/>
            <a:ext cx="3267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ELETTRA and FERMI (beamlines),</a:t>
            </a:r>
          </a:p>
          <a:p>
            <a:r>
              <a:rPr lang="en-IT" dirty="0"/>
              <a:t>ESRF (beamlines)</a:t>
            </a:r>
          </a:p>
          <a:p>
            <a:r>
              <a:rPr lang="en-IT" dirty="0"/>
              <a:t>ILL, ISIS, ESS, NFFA, XFEL, ELI</a:t>
            </a:r>
          </a:p>
          <a:p>
            <a:endParaRPr lang="en-IT" dirty="0"/>
          </a:p>
        </p:txBody>
      </p:sp>
      <p:pic>
        <p:nvPicPr>
          <p:cNvPr id="1038" name="Picture 14" descr="ELI ERIC | ELI ERIC - European Research Infrastructure Consortium">
            <a:extLst>
              <a:ext uri="{FF2B5EF4-FFF2-40B4-BE49-F238E27FC236}">
                <a16:creationId xmlns:a16="http://schemas.microsoft.com/office/drawing/2014/main" id="{4C84DA82-40F8-651A-AFE0-24B2EFF8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62" y="2191522"/>
            <a:ext cx="2399132" cy="16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bout - ISIS@MACH ITALIA">
            <a:extLst>
              <a:ext uri="{FF2B5EF4-FFF2-40B4-BE49-F238E27FC236}">
                <a16:creationId xmlns:a16="http://schemas.microsoft.com/office/drawing/2014/main" id="{813D91BF-B65A-ACBC-75B9-716A6D31D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/>
          <a:stretch/>
        </p:blipFill>
        <p:spPr bwMode="auto">
          <a:xfrm>
            <a:off x="9903443" y="1188992"/>
            <a:ext cx="2002619" cy="16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D9FBA2-BFB5-8722-42B6-2514BCED4E16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B0179-D1E2-F55E-95C7-7A23B11D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pPr>
              <a:defRPr/>
            </a:pPr>
            <a:fld id="{197F968C-7D2B-EB4B-8734-35C0ABD3FA69}" type="slidenum">
              <a:rPr lang="it-IT" altLang="it-IT" smtClean="0"/>
              <a:pPr>
                <a:defRPr/>
              </a:pPr>
              <a:t>4</a:t>
            </a:fld>
            <a:endParaRPr lang="it-IT" alt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2EAED5-8B25-9283-05E5-149006528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99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magine correlata">
            <a:extLst>
              <a:ext uri="{FF2B5EF4-FFF2-40B4-BE49-F238E27FC236}">
                <a16:creationId xmlns:a16="http://schemas.microsoft.com/office/drawing/2014/main" id="{9C623323-11D9-486E-BF4E-52895AB1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53" y="845056"/>
            <a:ext cx="11364022" cy="550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3D09F-C1E4-E9BE-6AC2-00DADAB0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691" y="5065797"/>
            <a:ext cx="9615825" cy="1281403"/>
          </a:xfrm>
          <a:prstGeom prst="rect">
            <a:avLst/>
          </a:prstGeom>
        </p:spPr>
      </p:pic>
      <p:pic>
        <p:nvPicPr>
          <p:cNvPr id="11" name="Immagine 5">
            <a:extLst>
              <a:ext uri="{FF2B5EF4-FFF2-40B4-BE49-F238E27FC236}">
                <a16:creationId xmlns:a16="http://schemas.microsoft.com/office/drawing/2014/main" id="{C0C62742-091C-77E8-0EEE-B95D2AD75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032" y="3655843"/>
            <a:ext cx="1544306" cy="1074656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81CB8BFA-B7C9-3B5C-F478-FB119FF03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543" y="123841"/>
            <a:ext cx="9179312" cy="58477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27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marL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b="1" dirty="0">
                <a:solidFill>
                  <a:srgbClr val="0055A5"/>
                </a:solidFill>
                <a:latin typeface="+mn-lt"/>
                <a:cs typeface="Calibri"/>
              </a:rPr>
              <a:t>CNR, Area </a:t>
            </a:r>
            <a:r>
              <a:rPr lang="en-US" altLang="it-IT" b="1" dirty="0" err="1">
                <a:solidFill>
                  <a:srgbClr val="0055A5"/>
                </a:solidFill>
                <a:latin typeface="+mn-lt"/>
                <a:cs typeface="Calibri"/>
              </a:rPr>
              <a:t>della</a:t>
            </a:r>
            <a:r>
              <a:rPr lang="en-US" altLang="it-IT" b="1" dirty="0">
                <a:solidFill>
                  <a:srgbClr val="0055A5"/>
                </a:solidFill>
                <a:latin typeface="+mn-lt"/>
                <a:cs typeface="Calibri"/>
              </a:rPr>
              <a:t> </a:t>
            </a:r>
            <a:r>
              <a:rPr lang="en-US" altLang="it-IT" b="1" dirty="0" err="1">
                <a:solidFill>
                  <a:srgbClr val="0055A5"/>
                </a:solidFill>
                <a:latin typeface="+mn-lt"/>
                <a:cs typeface="Calibri"/>
              </a:rPr>
              <a:t>Ricerca</a:t>
            </a:r>
            <a:r>
              <a:rPr lang="en-US" altLang="it-IT" b="1" dirty="0">
                <a:solidFill>
                  <a:srgbClr val="0055A5"/>
                </a:solidFill>
                <a:latin typeface="+mn-lt"/>
                <a:cs typeface="Calibri"/>
              </a:rPr>
              <a:t> del CNR, Pisa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C68BB-5E9A-4934-2351-373767AA68C5}"/>
              </a:ext>
            </a:extLst>
          </p:cNvPr>
          <p:cNvSpPr txBox="1"/>
          <p:nvPr/>
        </p:nvSpPr>
        <p:spPr>
          <a:xfrm>
            <a:off x="12186458" y="5370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A8B8B3-E30C-A4FF-E729-B964DA80E065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D11DD21-0073-C3E2-FD3C-971CA84C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pPr>
              <a:defRPr/>
            </a:pPr>
            <a:fld id="{197F968C-7D2B-EB4B-8734-35C0ABD3FA69}" type="slidenum">
              <a:rPr lang="it-IT" altLang="it-IT" smtClean="0"/>
              <a:pPr>
                <a:defRPr/>
              </a:pPr>
              <a:t>5</a:t>
            </a:fld>
            <a:endParaRPr lang="it-IT" alt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ADB9BB-D704-84E5-33CC-F6B521EB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3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F7B166-8196-8BA7-5276-CFDA72D3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656" y="123842"/>
            <a:ext cx="8255968" cy="555525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5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and infrastructures</a:t>
            </a:r>
          </a:p>
        </p:txBody>
      </p:sp>
      <p:pic>
        <p:nvPicPr>
          <p:cNvPr id="10" name="image8.png" descr="A picture containing text, map, screenshot, atlasDescription automatically generated">
            <a:extLst>
              <a:ext uri="{FF2B5EF4-FFF2-40B4-BE49-F238E27FC236}">
                <a16:creationId xmlns:a16="http://schemas.microsoft.com/office/drawing/2014/main" id="{F83440A5-C948-E5F1-4A75-2406A09B761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23946" y="1070812"/>
            <a:ext cx="5026153" cy="3598171"/>
          </a:xfrm>
          <a:prstGeom prst="rect">
            <a:avLst/>
          </a:prstGeom>
          <a:ln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CFBB5D-9173-CD28-2913-AA95951CE02D}"/>
              </a:ext>
            </a:extLst>
          </p:cNvPr>
          <p:cNvSpPr txBox="1"/>
          <p:nvPr/>
        </p:nvSpPr>
        <p:spPr>
          <a:xfrm>
            <a:off x="644235" y="4714800"/>
            <a:ext cx="4869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Overview</a:t>
            </a:r>
            <a:r>
              <a:rPr lang="it-IT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it-IT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laser</a:t>
            </a:r>
            <a:r>
              <a:rPr lang="it-IT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it-IT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light</a:t>
            </a:r>
            <a:r>
              <a:rPr lang="it-IT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sources </a:t>
            </a:r>
            <a:r>
              <a:rPr lang="it-IT" i="1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infrastructures</a:t>
            </a:r>
            <a:r>
              <a:rPr lang="it-IT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i="1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obtained</a:t>
            </a:r>
            <a:r>
              <a:rPr lang="it-IT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by a </a:t>
            </a:r>
            <a:r>
              <a:rPr lang="it-IT" i="1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recent</a:t>
            </a:r>
            <a:r>
              <a:rPr lang="it-IT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LASERLAB-ELI-ERIC joint study.</a:t>
            </a:r>
            <a:r>
              <a:rPr lang="en-IT" sz="2400"/>
              <a:t> </a:t>
            </a:r>
          </a:p>
        </p:txBody>
      </p:sp>
      <p:pic>
        <p:nvPicPr>
          <p:cNvPr id="13" name="image4.png" descr="A picture containing sketch, designDescription automatically generated">
            <a:extLst>
              <a:ext uri="{FF2B5EF4-FFF2-40B4-BE49-F238E27FC236}">
                <a16:creationId xmlns:a16="http://schemas.microsoft.com/office/drawing/2014/main" id="{A24B86D6-3A2D-B4BE-CD2C-7DC3083F3C4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800432" y="2188495"/>
            <a:ext cx="5917957" cy="2871932"/>
          </a:xfrm>
          <a:prstGeom prst="rect">
            <a:avLst/>
          </a:prstGeom>
          <a:ln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FEDF1A-CB49-897C-5D59-50DAD0B5456C}"/>
              </a:ext>
            </a:extLst>
          </p:cNvPr>
          <p:cNvSpPr txBox="1"/>
          <p:nvPr/>
        </p:nvSpPr>
        <p:spPr>
          <a:xfrm>
            <a:off x="6026601" y="5159037"/>
            <a:ext cx="5465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ICUIL World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map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 of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lasers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 with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peak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 power &gt;100 TW, G.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Mourou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 Nobel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Lecture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: Extreme light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physics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application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”, Rev. Mod. </a:t>
            </a:r>
            <a:r>
              <a:rPr lang="it-IT" i="1" err="1">
                <a:latin typeface="Calibri" panose="020F0502020204030204" pitchFamily="34" charset="0"/>
                <a:ea typeface="Calibri" panose="020F0502020204030204" pitchFamily="34" charset="0"/>
              </a:rPr>
              <a:t>Phys</a:t>
            </a:r>
            <a:r>
              <a:rPr lang="it-IT" i="1">
                <a:latin typeface="Calibri" panose="020F0502020204030204" pitchFamily="34" charset="0"/>
                <a:ea typeface="Calibri" panose="020F0502020204030204" pitchFamily="34" charset="0"/>
              </a:rPr>
              <a:t>., 91, 030501 (2019).</a:t>
            </a:r>
            <a:endParaRPr lang="en-IT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26397B-EAC3-6947-A910-2679F54D6F59}"/>
              </a:ext>
            </a:extLst>
          </p:cNvPr>
          <p:cNvSpPr txBox="1"/>
          <p:nvPr/>
        </p:nvSpPr>
        <p:spPr>
          <a:xfrm>
            <a:off x="5911269" y="1093898"/>
            <a:ext cx="4893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/>
              <a:t>Fast growing research and technology</a:t>
            </a:r>
          </a:p>
          <a:p>
            <a:r>
              <a:rPr lang="en-IT" sz="2400"/>
              <a:t>Emerging new installations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14119-6A56-727A-D203-FA2CC8433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921250"/>
            <a:ext cx="3086100" cy="23911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/>
              <a:t>Leonida A. Gizzi | 109° Congresso SIF | 15 settembre 2023 | Salerno 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89611-BEC2-623E-4530-76D638D6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F968C-7D2B-EB4B-8734-35C0ABD3FA69}" type="slidenum">
              <a:rPr lang="it-IT" altLang="it-IT" smtClean="0"/>
              <a:pPr>
                <a:defRPr/>
              </a:pPr>
              <a:t>6</a:t>
            </a:fld>
            <a:endParaRPr lang="it-IT" altLang="it-IT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C0E7817-9783-B7EF-0D3D-F8D5D1DC5755}"/>
              </a:ext>
            </a:extLst>
          </p:cNvPr>
          <p:cNvCxnSpPr/>
          <p:nvPr/>
        </p:nvCxnSpPr>
        <p:spPr>
          <a:xfrm flipV="1">
            <a:off x="2606595" y="3606066"/>
            <a:ext cx="500239" cy="361244"/>
          </a:xfrm>
          <a:prstGeom prst="straightConnector1">
            <a:avLst/>
          </a:prstGeom>
          <a:ln w="53975">
            <a:solidFill>
              <a:srgbClr val="FF0000">
                <a:alpha val="5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9BFC7A-0C9E-6022-1138-0CB7145BE083}"/>
              </a:ext>
            </a:extLst>
          </p:cNvPr>
          <p:cNvCxnSpPr/>
          <p:nvPr/>
        </p:nvCxnSpPr>
        <p:spPr>
          <a:xfrm flipV="1">
            <a:off x="8316321" y="3735900"/>
            <a:ext cx="500239" cy="361244"/>
          </a:xfrm>
          <a:prstGeom prst="straightConnector1">
            <a:avLst/>
          </a:prstGeom>
          <a:ln w="53975">
            <a:solidFill>
              <a:srgbClr val="FF0000">
                <a:alpha val="5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21D8093-BA39-0C48-C8AB-145DC4FB6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022" y="5366810"/>
            <a:ext cx="1563793" cy="796557"/>
          </a:xfrm>
          <a:prstGeom prst="rect">
            <a:avLst/>
          </a:prstGeom>
        </p:spPr>
      </p:pic>
      <p:pic>
        <p:nvPicPr>
          <p:cNvPr id="9" name="Picture 4" descr="ELI ERIC | Home">
            <a:extLst>
              <a:ext uri="{FF2B5EF4-FFF2-40B4-BE49-F238E27FC236}">
                <a16:creationId xmlns:a16="http://schemas.microsoft.com/office/drawing/2014/main" id="{EEB28AE0-9997-53EA-9D9D-67561C455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54" y="5554957"/>
            <a:ext cx="738256" cy="3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083A59-1584-964D-862B-E977620663D2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A57CFE-5942-0908-D13B-175038C3E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65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5AE23BB-7BEC-BD02-5AB5-37E55D290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16" y="1545125"/>
            <a:ext cx="10363200" cy="42467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AB4805-E0D6-4C72-8189-D0F671E3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360" y="218680"/>
            <a:ext cx="10086135" cy="424228"/>
          </a:xfrm>
        </p:spPr>
        <p:txBody>
          <a:bodyPr>
            <a:noAutofit/>
          </a:bodyPr>
          <a:lstStyle/>
          <a:p>
            <a:r>
              <a:rPr lang="en-IT" sz="2667" dirty="0">
                <a:solidFill>
                  <a:srgbClr val="0055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Intense Laser Irradiation Laboratory (ILIL)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014D69-AE98-72BD-C3D4-17A3A7BAD40E}"/>
              </a:ext>
            </a:extLst>
          </p:cNvPr>
          <p:cNvSpPr txBox="1"/>
          <p:nvPr/>
        </p:nvSpPr>
        <p:spPr>
          <a:xfrm>
            <a:off x="11690186" y="77098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647B98-AB04-140E-5A67-B211B4983E8A}"/>
              </a:ext>
            </a:extLst>
          </p:cNvPr>
          <p:cNvSpPr txBox="1"/>
          <p:nvPr/>
        </p:nvSpPr>
        <p:spPr>
          <a:xfrm>
            <a:off x="2734274" y="803548"/>
            <a:ext cx="4282004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33" b="1" dirty="0">
                <a:latin typeface="Arial" panose="020B0604020202020204" pitchFamily="34" charset="0"/>
                <a:cs typeface="Arial" panose="020B0604020202020204" pitchFamily="34" charset="0"/>
              </a:rPr>
              <a:t>LASER CAPABILITIES</a:t>
            </a:r>
            <a:r>
              <a:rPr lang="en-IT" sz="1333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IT" sz="1333" dirty="0">
                <a:latin typeface="Arial" panose="020B0604020202020204" pitchFamily="34" charset="0"/>
                <a:cs typeface="Arial" panose="020B0604020202020204" pitchFamily="34" charset="0"/>
              </a:rPr>
              <a:t>240 TW, Ti:Sa, up to 5 Hz, 27 fs;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IT" sz="1333" dirty="0">
                <a:latin typeface="Arial" panose="020B0604020202020204" pitchFamily="34" charset="0"/>
                <a:cs typeface="Arial" panose="020B0604020202020204" pitchFamily="34" charset="0"/>
              </a:rPr>
              <a:t>1kHz, &gt;20 mJ, Ti:Sa + OPA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IT" sz="1333" dirty="0">
                <a:latin typeface="Arial" panose="020B0604020202020204" pitchFamily="34" charset="0"/>
                <a:cs typeface="Arial" panose="020B0604020202020204" pitchFamily="34" charset="0"/>
              </a:rPr>
              <a:t>100 Hz, &gt;1J, TiSA (procurement in progress)</a:t>
            </a:r>
          </a:p>
          <a:p>
            <a:endParaRPr lang="en-IT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ELI ERIC | Home">
            <a:extLst>
              <a:ext uri="{FF2B5EF4-FFF2-40B4-BE49-F238E27FC236}">
                <a16:creationId xmlns:a16="http://schemas.microsoft.com/office/drawing/2014/main" id="{CDC8D18F-DD8F-1B30-1A66-0D989AB1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70" y="6030266"/>
            <a:ext cx="500457" cy="2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E089B00-962B-8A9A-E24A-AE3AECBD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54" y="5975807"/>
            <a:ext cx="324892" cy="3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9A0CA-7465-A3E2-C40B-BC615DA89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117" y="5948463"/>
            <a:ext cx="1198480" cy="37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D37ABF-C975-CDA2-E22E-073206CC3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0056" y="5846037"/>
            <a:ext cx="1008357" cy="562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00D3EB-B36F-3640-0566-15DC47C6F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218" y="6005862"/>
            <a:ext cx="464533" cy="3020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628843-5EA3-7666-5359-23366CCC2DC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1000"/>
                    </a14:imgEffect>
                    <a14:imgEffect>
                      <a14:colorTemperature colorTemp="7810"/>
                    </a14:imgEffect>
                    <a14:imgEffect>
                      <a14:saturation sat="383000"/>
                    </a14:imgEffect>
                    <a14:imgEffect>
                      <a14:brightnessContrast bright="-50000" contrast="-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578" y="5496311"/>
            <a:ext cx="1297700" cy="367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8FDF07-5A7B-7BE2-5F57-AF950C58A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099" y="812297"/>
            <a:ext cx="2397763" cy="10082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A9E776-11E0-08F9-D86A-58C4D96582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6722" y="836754"/>
            <a:ext cx="2304455" cy="1590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E277E6-6C0B-EBB7-8328-B5B122B09C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24697" y="941442"/>
            <a:ext cx="2435024" cy="2510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C985E8-B864-8BDF-B1D4-B5F0D50FEE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12" y="4616301"/>
            <a:ext cx="2950017" cy="1645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90F440-0288-FEDC-A9A6-BBAEB29BDE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1033" y="5221363"/>
            <a:ext cx="2423559" cy="1040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8E686F-0F9B-8B27-0D64-BFD4A3FBE8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6457" y="4905238"/>
            <a:ext cx="2454319" cy="1375367"/>
          </a:xfrm>
          <a:prstGeom prst="rect">
            <a:avLst/>
          </a:prstGeom>
        </p:spPr>
      </p:pic>
      <p:pic>
        <p:nvPicPr>
          <p:cNvPr id="1030" name="Picture 6" descr="home">
            <a:extLst>
              <a:ext uri="{FF2B5EF4-FFF2-40B4-BE49-F238E27FC236}">
                <a16:creationId xmlns:a16="http://schemas.microsoft.com/office/drawing/2014/main" id="{516D36EF-D582-3E1C-B2B8-ADE9C06A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67" y="5508570"/>
            <a:ext cx="630845" cy="35896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903F89-DE2A-8235-A412-C5D66D7317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12" y="3827218"/>
            <a:ext cx="1563793" cy="796557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E904A462-E973-67C9-E6DC-F4FA789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5" y="2504652"/>
            <a:ext cx="1476469" cy="12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0E8DA-06FF-6C27-4D69-BA074280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8704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6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/>
              <a:t>Leonida A. Gizzi | Italian Plasma Physics @ FISMAT 2023 | Milano | Italy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331A8-8875-744B-8E34-4C957C01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3BB2BA-BA44-3D40-A6C1-085EEBC6DA81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74AC5-6494-FEB0-0037-5C66FD2346C3}"/>
              </a:ext>
            </a:extLst>
          </p:cNvPr>
          <p:cNvSpPr txBox="1"/>
          <p:nvPr/>
        </p:nvSpPr>
        <p:spPr>
          <a:xfrm>
            <a:off x="82612" y="2215128"/>
            <a:ext cx="230445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67" dirty="0"/>
              <a:t>A member of Laserlab-Europe-AISBL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DD5F0-D877-71A5-ED3D-83C67B137A12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31F7B61-54C6-21DF-FA11-BD997B5A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3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F7B166-8196-8BA7-5276-CFDA72D3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469" y="123842"/>
            <a:ext cx="9948339" cy="555525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MAIN SCIENTIFIC ENGAGEMENTS @ ILIL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9B9D6-4C37-5E83-6002-9612B2B62393}"/>
              </a:ext>
            </a:extLst>
          </p:cNvPr>
          <p:cNvSpPr txBox="1"/>
          <p:nvPr/>
        </p:nvSpPr>
        <p:spPr>
          <a:xfrm>
            <a:off x="518598" y="942788"/>
            <a:ext cx="9602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/>
              <a:t>High intensity laser-plasma interaction physics and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0E110-BBAA-0CC4-CFDA-DFC8AE5D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F968C-7D2B-EB4B-8734-35C0ABD3FA69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73C522-FC34-0C0D-4F80-659752DFED3E}"/>
              </a:ext>
            </a:extLst>
          </p:cNvPr>
          <p:cNvGrpSpPr/>
          <p:nvPr/>
        </p:nvGrpSpPr>
        <p:grpSpPr>
          <a:xfrm>
            <a:off x="180051" y="3217864"/>
            <a:ext cx="11562131" cy="1431162"/>
            <a:chOff x="388948" y="2476804"/>
            <a:chExt cx="8255068" cy="1073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9D6119-E33D-8EEF-CC28-685B9E2FFEB1}"/>
                </a:ext>
              </a:extLst>
            </p:cNvPr>
            <p:cNvGrpSpPr/>
            <p:nvPr/>
          </p:nvGrpSpPr>
          <p:grpSpPr>
            <a:xfrm>
              <a:off x="388948" y="2476804"/>
              <a:ext cx="8255068" cy="1073371"/>
              <a:chOff x="388948" y="2476804"/>
              <a:chExt cx="8255068" cy="1073371"/>
            </a:xfrm>
          </p:grpSpPr>
          <p:pic>
            <p:nvPicPr>
              <p:cNvPr id="2" name="Google Shape;596;p20" descr="HiPER Power Supply Building Design Diagram">
                <a:extLst>
                  <a:ext uri="{FF2B5EF4-FFF2-40B4-BE49-F238E27FC236}">
                    <a16:creationId xmlns:a16="http://schemas.microsoft.com/office/drawing/2014/main" id="{E7478008-52DC-92BA-A035-E3EECC045689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066294" y="2476804"/>
                <a:ext cx="1577722" cy="8854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616A2A-B34A-BBC0-13D8-78CAD30D25CE}"/>
                  </a:ext>
                </a:extLst>
              </p:cNvPr>
              <p:cNvSpPr txBox="1"/>
              <p:nvPr/>
            </p:nvSpPr>
            <p:spPr>
              <a:xfrm>
                <a:off x="388948" y="2476804"/>
                <a:ext cx="4598632" cy="10733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indent="-457189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IT" sz="2400" b="1" dirty="0">
                    <a:solidFill>
                      <a:srgbClr val="00B050"/>
                    </a:solidFill>
                  </a:rPr>
                  <a:t>Laser-fusion studies</a:t>
                </a:r>
              </a:p>
              <a:p>
                <a:pPr marL="1066773" lvl="1" indent="-457189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IT" sz="1600" b="1" dirty="0">
                    <a:solidFill>
                      <a:srgbClr val="00B050"/>
                    </a:solidFill>
                  </a:rPr>
                  <a:t>LPI studies for Inertial Fusion (HiPER+)</a:t>
                </a:r>
              </a:p>
              <a:p>
                <a:pPr marL="1066773" lvl="1" indent="-457189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IT" sz="1600" b="1" dirty="0">
                    <a:solidFill>
                      <a:srgbClr val="00B050"/>
                    </a:solidFill>
                  </a:rPr>
                  <a:t>kJ, laser concept development</a:t>
                </a:r>
              </a:p>
              <a:p>
                <a:pPr marL="1066773" lvl="1" indent="-457189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rgbClr val="00B050"/>
                    </a:solidFill>
                  </a:rPr>
                  <a:t>M</a:t>
                </a:r>
                <a:r>
                  <a:rPr lang="en-IT" sz="1600" b="1" dirty="0">
                    <a:solidFill>
                      <a:srgbClr val="00B050"/>
                    </a:solidFill>
                  </a:rPr>
                  <a:t>aterial studies</a:t>
                </a:r>
              </a:p>
            </p:txBody>
          </p:sp>
        </p:grpSp>
        <p:sp>
          <p:nvSpPr>
            <p:cNvPr id="3" name="Google Shape;597;p20">
              <a:extLst>
                <a:ext uri="{FF2B5EF4-FFF2-40B4-BE49-F238E27FC236}">
                  <a16:creationId xmlns:a16="http://schemas.microsoft.com/office/drawing/2014/main" id="{71BE8C54-6EBC-AED9-82B7-DCA146F8A611}"/>
                </a:ext>
              </a:extLst>
            </p:cNvPr>
            <p:cNvSpPr txBox="1"/>
            <p:nvPr/>
          </p:nvSpPr>
          <p:spPr>
            <a:xfrm>
              <a:off x="7126770" y="3085331"/>
              <a:ext cx="757832" cy="276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HiPER+</a:t>
              </a:r>
              <a:endParaRPr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36D08D-2B48-F06C-8636-DCCA1EED8539}"/>
              </a:ext>
            </a:extLst>
          </p:cNvPr>
          <p:cNvGrpSpPr/>
          <p:nvPr/>
        </p:nvGrpSpPr>
        <p:grpSpPr>
          <a:xfrm>
            <a:off x="180050" y="1716950"/>
            <a:ext cx="11562132" cy="1431161"/>
            <a:chOff x="388948" y="1351119"/>
            <a:chExt cx="8255068" cy="10733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5DC80C-6965-7028-2E29-DA1334D3F132}"/>
                </a:ext>
              </a:extLst>
            </p:cNvPr>
            <p:cNvSpPr txBox="1"/>
            <p:nvPr/>
          </p:nvSpPr>
          <p:spPr>
            <a:xfrm>
              <a:off x="388948" y="1351119"/>
              <a:ext cx="8001158" cy="1073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IT" sz="2400" b="1" dirty="0">
                  <a:solidFill>
                    <a:srgbClr val="0070C0"/>
                  </a:solidFill>
                </a:rPr>
                <a:t>Laser-plasma acceleration</a:t>
              </a:r>
            </a:p>
            <a:p>
              <a:pPr marL="1066773" lvl="1" indent="-457189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IT" sz="1600" b="1" dirty="0">
                  <a:solidFill>
                    <a:srgbClr val="0070C0"/>
                  </a:solidFill>
                </a:rPr>
                <a:t>High quality GeV electron beamline design</a:t>
              </a:r>
            </a:p>
            <a:p>
              <a:pPr marL="1066773" lvl="1" indent="-457189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IT" sz="1600" b="1" dirty="0">
                  <a:solidFill>
                    <a:srgbClr val="0070C0"/>
                  </a:solidFill>
                </a:rPr>
                <a:t>VHEE beamline for medical applications</a:t>
              </a:r>
            </a:p>
            <a:p>
              <a:pPr marL="1066773" lvl="1" indent="-457189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IT" sz="1600" b="1" dirty="0">
                  <a:solidFill>
                    <a:srgbClr val="0070C0"/>
                  </a:solidFill>
                </a:rPr>
                <a:t>Advanced laser-target interaction for proton beamline and applications</a:t>
              </a:r>
            </a:p>
          </p:txBody>
        </p:sp>
        <p:pic>
          <p:nvPicPr>
            <p:cNvPr id="1026" name="Picture 2" descr="EuPRAXIA - Home">
              <a:extLst>
                <a:ext uri="{FF2B5EF4-FFF2-40B4-BE49-F238E27FC236}">
                  <a16:creationId xmlns:a16="http://schemas.microsoft.com/office/drawing/2014/main" id="{C1116997-6675-7CBD-D219-7E63EA0CC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132" y="1385958"/>
              <a:ext cx="1571884" cy="885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AB370-C1DF-751A-9C5A-E19CBEAC3623}"/>
              </a:ext>
            </a:extLst>
          </p:cNvPr>
          <p:cNvGrpSpPr/>
          <p:nvPr/>
        </p:nvGrpSpPr>
        <p:grpSpPr>
          <a:xfrm>
            <a:off x="180051" y="4596721"/>
            <a:ext cx="11562131" cy="1287959"/>
            <a:chOff x="388948" y="3510947"/>
            <a:chExt cx="8249231" cy="965969"/>
          </a:xfrm>
        </p:grpSpPr>
        <p:pic>
          <p:nvPicPr>
            <p:cNvPr id="1028" name="Picture 4" descr="I.FAST launches new fund to support innovation in accelerator technologies  | IFAST">
              <a:extLst>
                <a:ext uri="{FF2B5EF4-FFF2-40B4-BE49-F238E27FC236}">
                  <a16:creationId xmlns:a16="http://schemas.microsoft.com/office/drawing/2014/main" id="{D899BEAC-C486-7411-FE66-CAA91EEBA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6295" y="3510947"/>
              <a:ext cx="1571884" cy="965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BC05CD-EE72-FA89-D31D-7743D500BC2A}"/>
                </a:ext>
              </a:extLst>
            </p:cNvPr>
            <p:cNvSpPr txBox="1"/>
            <p:nvPr/>
          </p:nvSpPr>
          <p:spPr>
            <a:xfrm>
              <a:off x="388948" y="3602489"/>
              <a:ext cx="673305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indent="-457189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IT" sz="2400" b="1" dirty="0">
                  <a:solidFill>
                    <a:srgbClr val="C00000"/>
                  </a:solidFill>
                </a:rPr>
                <a:t>Laser development</a:t>
              </a:r>
            </a:p>
            <a:p>
              <a:pPr marL="1066773" lvl="1" indent="-457189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IT" sz="1600" b="1" dirty="0">
                  <a:solidFill>
                    <a:srgbClr val="C00000"/>
                  </a:solidFill>
                </a:rPr>
                <a:t>100 Hz beamline </a:t>
              </a:r>
            </a:p>
            <a:p>
              <a:pPr marL="1066773" lvl="1" indent="-457189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IT" sz="1600" b="1" dirty="0">
                  <a:solidFill>
                    <a:srgbClr val="C00000"/>
                  </a:solidFill>
                </a:rPr>
                <a:t>kHz laser technology development for high efficiency operation</a:t>
              </a:r>
              <a:endParaRPr lang="en-IT" sz="1600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A80807-08CF-55EC-7C6D-A727C77C1756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D45E78-E386-CE3C-60C1-6E498B03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0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2">
            <a:extLst>
              <a:ext uri="{FF2B5EF4-FFF2-40B4-BE49-F238E27FC236}">
                <a16:creationId xmlns:a16="http://schemas.microsoft.com/office/drawing/2014/main" id="{8A7EDE7E-7680-9888-E632-E2E208BBB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7"/>
          <a:stretch/>
        </p:blipFill>
        <p:spPr>
          <a:xfrm flipH="1">
            <a:off x="8595993" y="1066447"/>
            <a:ext cx="3527012" cy="2983179"/>
          </a:xfrm>
          <a:prstGeom prst="rect">
            <a:avLst/>
          </a:prstGeom>
        </p:spPr>
      </p:pic>
      <p:sp>
        <p:nvSpPr>
          <p:cNvPr id="2" name="CasellaDiTesto 30">
            <a:extLst>
              <a:ext uri="{FF2B5EF4-FFF2-40B4-BE49-F238E27FC236}">
                <a16:creationId xmlns:a16="http://schemas.microsoft.com/office/drawing/2014/main" id="{4FA77BF6-D362-D3C3-E547-D910AF3DF0BF}"/>
              </a:ext>
            </a:extLst>
          </p:cNvPr>
          <p:cNvSpPr txBox="1"/>
          <p:nvPr/>
        </p:nvSpPr>
        <p:spPr>
          <a:xfrm>
            <a:off x="980904" y="1536261"/>
            <a:ext cx="1009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Motivation</a:t>
            </a:r>
            <a:r>
              <a:rPr lang="en-GB" dirty="0"/>
              <a:t>: Within the EuPRAXIA     project we aim at generating 4.5/5GeV bunches with FEL quality</a:t>
            </a:r>
          </a:p>
        </p:txBody>
      </p:sp>
      <p:graphicFrame>
        <p:nvGraphicFramePr>
          <p:cNvPr id="4" name="Tabella 31">
            <a:extLst>
              <a:ext uri="{FF2B5EF4-FFF2-40B4-BE49-F238E27FC236}">
                <a16:creationId xmlns:a16="http://schemas.microsoft.com/office/drawing/2014/main" id="{165B22A6-A537-F5A8-CBB8-32E615484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31311"/>
              </p:ext>
            </p:extLst>
          </p:nvPr>
        </p:nvGraphicFramePr>
        <p:xfrm>
          <a:off x="2919322" y="2651671"/>
          <a:ext cx="5472608" cy="748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30">
                  <a:extLst>
                    <a:ext uri="{9D8B030D-6E8A-4147-A177-3AD203B41FA5}">
                      <a16:colId xmlns:a16="http://schemas.microsoft.com/office/drawing/2014/main" val="1220163264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887622267"/>
                    </a:ext>
                  </a:extLst>
                </a:gridCol>
                <a:gridCol w="1152126">
                  <a:extLst>
                    <a:ext uri="{9D8B030D-6E8A-4147-A177-3AD203B41FA5}">
                      <a16:colId xmlns:a16="http://schemas.microsoft.com/office/drawing/2014/main" val="4247904506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522848856"/>
                    </a:ext>
                  </a:extLst>
                </a:gridCol>
              </a:tblGrid>
              <a:tr h="377789">
                <a:tc>
                  <a:txBody>
                    <a:bodyPr/>
                    <a:lstStyle/>
                    <a:p>
                      <a:r>
                        <a:rPr lang="it-IT" sz="1600" dirty="0" err="1"/>
                        <a:t>dE</a:t>
                      </a:r>
                      <a:r>
                        <a:rPr lang="it-IT" sz="1600" dirty="0"/>
                        <a:t>/E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dirty="0"/>
                        <a:t>SLICE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it-IT" baseline="-25000" dirty="0"/>
                        <a:t>n</a:t>
                      </a:r>
                      <a:r>
                        <a:rPr lang="it-IT" baseline="0" dirty="0"/>
                        <a:t> </a:t>
                      </a:r>
                      <a:r>
                        <a:rPr lang="it-IT" sz="1600" dirty="0"/>
                        <a:t>SLICE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I</a:t>
                      </a:r>
                      <a:r>
                        <a:rPr lang="it-IT" baseline="-25000" dirty="0" err="1"/>
                        <a:t>peak</a:t>
                      </a:r>
                      <a:endParaRPr lang="it-IT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729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&lt;0.1%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&lt;0.1</a:t>
                      </a:r>
                      <a:r>
                        <a:rPr lang="it-IT" b="1" baseline="0" dirty="0"/>
                        <a:t> </a:t>
                      </a:r>
                      <a:r>
                        <a:rPr lang="it-IT" b="1" dirty="0"/>
                        <a:t>mm </a:t>
                      </a:r>
                      <a:r>
                        <a:rPr lang="it-IT" b="1" dirty="0" err="1"/>
                        <a:t>mrad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&gt;30 </a:t>
                      </a:r>
                      <a:r>
                        <a:rPr lang="it-IT" dirty="0" err="1"/>
                        <a:t>pC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&gt;2kA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332660"/>
                  </a:ext>
                </a:extLst>
              </a:tr>
            </a:tbl>
          </a:graphicData>
        </a:graphic>
      </p:graphicFrame>
      <p:sp>
        <p:nvSpPr>
          <p:cNvPr id="5" name="CasellaDiTesto 38">
            <a:extLst>
              <a:ext uri="{FF2B5EF4-FFF2-40B4-BE49-F238E27FC236}">
                <a16:creationId xmlns:a16="http://schemas.microsoft.com/office/drawing/2014/main" id="{71051496-5A67-ABF8-6507-414706E8722E}"/>
              </a:ext>
            </a:extLst>
          </p:cNvPr>
          <p:cNvSpPr txBox="1"/>
          <p:nvPr/>
        </p:nvSpPr>
        <p:spPr>
          <a:xfrm>
            <a:off x="539958" y="2740186"/>
            <a:ext cx="226559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Bunch </a:t>
            </a:r>
          </a:p>
          <a:p>
            <a:r>
              <a:rPr lang="en-GB" dirty="0"/>
              <a:t>specifications - GOAL:</a:t>
            </a: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548CA0A3-1472-A412-A783-8D6E0C179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77" y="1453293"/>
            <a:ext cx="1108186" cy="474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FB0776-8CCC-ED51-2916-F8AE3270B122}"/>
              </a:ext>
            </a:extLst>
          </p:cNvPr>
          <p:cNvSpPr/>
          <p:nvPr/>
        </p:nvSpPr>
        <p:spPr>
          <a:xfrm>
            <a:off x="330555" y="3978089"/>
            <a:ext cx="79961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is a </a:t>
            </a:r>
            <a:r>
              <a:rPr lang="en-GB" u="sng" dirty="0"/>
              <a:t>very challenging </a:t>
            </a:r>
            <a:r>
              <a:rPr lang="en-GB" dirty="0"/>
              <a:t>working point for a plasma-based accelerator.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developed a laser-driven scheme, the </a:t>
            </a:r>
            <a:r>
              <a:rPr lang="en-GB" i="1" dirty="0"/>
              <a:t>Resonance Multi-Pulse Ionization Injection scheme (REMPI [1])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REMPI scheme combines the most advanced concepts conceived to date in LWFA to deliver high quality electron beam to drive an X-ray FEL.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6CBFC-398B-2EAC-A5DF-F6074738FD1E}"/>
              </a:ext>
            </a:extLst>
          </p:cNvPr>
          <p:cNvSpPr txBox="1"/>
          <p:nvPr/>
        </p:nvSpPr>
        <p:spPr>
          <a:xfrm>
            <a:off x="230804" y="2198861"/>
            <a:ext cx="10226430" cy="2539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/>
              <a:t>R. </a:t>
            </a:r>
            <a:r>
              <a:rPr lang="en-US" sz="1050" b="1" dirty="0" err="1"/>
              <a:t>Assmann</a:t>
            </a:r>
            <a:r>
              <a:rPr lang="en-US" sz="1050" b="1" dirty="0"/>
              <a:t> </a:t>
            </a:r>
            <a:r>
              <a:rPr lang="en-US" sz="1050" dirty="0"/>
              <a:t>et al., “EuPRAXIA Conceptual Design Report” The European Physical Journal Special Topics </a:t>
            </a:r>
            <a:r>
              <a:rPr lang="en-US" sz="1050" b="1" dirty="0"/>
              <a:t>229</a:t>
            </a:r>
            <a:r>
              <a:rPr lang="en-US" sz="1050" dirty="0"/>
              <a:t>, 3675–4284 (2020); </a:t>
            </a:r>
            <a:r>
              <a:rPr lang="en-US" sz="1050" dirty="0">
                <a:hlinkClick r:id="rId4"/>
              </a:rPr>
              <a:t>https://doi.org/10.1140/epjst/e2020-000127-8</a:t>
            </a:r>
            <a:endParaRPr lang="en-US" sz="1050" dirty="0"/>
          </a:p>
        </p:txBody>
      </p:sp>
      <p:sp>
        <p:nvSpPr>
          <p:cNvPr id="10" name="Title 40">
            <a:extLst>
              <a:ext uri="{FF2B5EF4-FFF2-40B4-BE49-F238E27FC236}">
                <a16:creationId xmlns:a16="http://schemas.microsoft.com/office/drawing/2014/main" id="{04E8DC37-9963-1A06-78BB-0D283309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810" y="170865"/>
            <a:ext cx="8037688" cy="489133"/>
          </a:xfrm>
        </p:spPr>
        <p:txBody>
          <a:bodyPr>
            <a:normAutofit fontScale="90000"/>
          </a:bodyPr>
          <a:lstStyle/>
          <a:p>
            <a:pPr algn="ctr"/>
            <a:r>
              <a:rPr lang="en-IT" dirty="0">
                <a:latin typeface="Arial" panose="020B0604020202020204" pitchFamily="34" charset="0"/>
                <a:cs typeface="Arial" panose="020B0604020202020204" pitchFamily="34" charset="0"/>
              </a:rPr>
              <a:t>HIGH QUALITY GEV SCALE LWFA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3F6C3-2A32-1C00-3312-F885390706F5}"/>
              </a:ext>
            </a:extLst>
          </p:cNvPr>
          <p:cNvSpPr txBox="1"/>
          <p:nvPr/>
        </p:nvSpPr>
        <p:spPr>
          <a:xfrm>
            <a:off x="9759142" y="51538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FD2424-CD22-4CBE-9DC2-D602C3E9C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529" y="4198699"/>
            <a:ext cx="2775939" cy="20687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A93364-26F7-828B-E44F-3AA81F089BD6}"/>
              </a:ext>
            </a:extLst>
          </p:cNvPr>
          <p:cNvSpPr txBox="1"/>
          <p:nvPr/>
        </p:nvSpPr>
        <p:spPr>
          <a:xfrm>
            <a:off x="444533" y="5636215"/>
            <a:ext cx="8315646" cy="27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100" b="1" dirty="0"/>
              <a:t>[1] Test platform: P. To</a:t>
            </a:r>
            <a:r>
              <a:rPr lang="en-GB" sz="1100" b="1" dirty="0" err="1">
                <a:effectLst/>
                <a:latin typeface="Arial" panose="020B0604020202020204" pitchFamily="34" charset="0"/>
              </a:rPr>
              <a:t>massini</a:t>
            </a:r>
            <a:r>
              <a:rPr lang="en-GB" sz="1100" b="1" dirty="0">
                <a:effectLst/>
                <a:latin typeface="Arial" panose="020B0604020202020204" pitchFamily="34" charset="0"/>
              </a:rPr>
              <a:t> et al., “The resonant multi-pulse ionization injection,” Physics Of Plasmas 24, 103120, 2017.</a:t>
            </a:r>
            <a:endParaRPr lang="en-IT" sz="11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F94D77-55EE-095D-83F7-319F9DE81FDA}"/>
              </a:ext>
            </a:extLst>
          </p:cNvPr>
          <p:cNvSpPr txBox="1"/>
          <p:nvPr/>
        </p:nvSpPr>
        <p:spPr>
          <a:xfrm>
            <a:off x="1362172" y="950021"/>
            <a:ext cx="946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/>
              <a:t>The </a:t>
            </a:r>
            <a:r>
              <a:rPr lang="en-IT" sz="2800" b="1" u="sng" dirty="0"/>
              <a:t>RE</a:t>
            </a:r>
            <a:r>
              <a:rPr lang="en-IT" sz="2800" b="1" dirty="0"/>
              <a:t>sonant </a:t>
            </a:r>
            <a:r>
              <a:rPr lang="en-IT" sz="2800" b="1" u="sng" dirty="0"/>
              <a:t>M</a:t>
            </a:r>
            <a:r>
              <a:rPr lang="en-IT" sz="2800" b="1" dirty="0"/>
              <a:t>ulti-</a:t>
            </a:r>
            <a:r>
              <a:rPr lang="en-IT" sz="2800" b="1" u="sng" dirty="0"/>
              <a:t>P</a:t>
            </a:r>
            <a:r>
              <a:rPr lang="en-IT" sz="2800" b="1" dirty="0"/>
              <a:t>ulse Ionization </a:t>
            </a:r>
            <a:r>
              <a:rPr lang="en-IT" sz="2800" b="1" u="sng" dirty="0"/>
              <a:t>I</a:t>
            </a:r>
            <a:r>
              <a:rPr lang="en-IT" sz="2800" b="1" dirty="0"/>
              <a:t>njection (REMPI) scheme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E3A40EC-A405-9D27-C645-6BCE8AB5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99" y="6480789"/>
            <a:ext cx="1233054" cy="4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06469F2-EB85-8455-879B-1C5D61F3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2857-FD6B-EF45-8984-6529C42A14CB}"/>
              </a:ext>
            </a:extLst>
          </p:cNvPr>
          <p:cNvSpPr txBox="1"/>
          <p:nvPr/>
        </p:nvSpPr>
        <p:spPr>
          <a:xfrm>
            <a:off x="3666401" y="6528455"/>
            <a:ext cx="4531303" cy="259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55A5"/>
                </a:solidFill>
              </a:rPr>
              <a:t>Leonida A. Gizzi | EAAC 2023 | 17-22 September 2023 | Isola </a:t>
            </a:r>
            <a:r>
              <a:rPr lang="en-GB" sz="1100" dirty="0" err="1">
                <a:solidFill>
                  <a:srgbClr val="0055A5"/>
                </a:solidFill>
              </a:rPr>
              <a:t>d’Elba</a:t>
            </a:r>
            <a:r>
              <a:rPr lang="en-GB" sz="1100" dirty="0">
                <a:solidFill>
                  <a:srgbClr val="0055A5"/>
                </a:solidFill>
              </a:rPr>
              <a:t>, Italy</a:t>
            </a:r>
            <a:endParaRPr lang="it-IT" sz="1100" i="1" dirty="0">
              <a:solidFill>
                <a:srgbClr val="005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23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1730</Words>
  <Application>Microsoft Macintosh PowerPoint</Application>
  <PresentationFormat>Widescreen</PresentationFormat>
  <Paragraphs>253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Times New Roman</vt:lpstr>
      <vt:lpstr>Arial Narrow</vt:lpstr>
      <vt:lpstr>Calibri</vt:lpstr>
      <vt:lpstr>Arial Rounded MT Bold</vt:lpstr>
      <vt:lpstr>Calibri Light</vt:lpstr>
      <vt:lpstr>Symbol</vt:lpstr>
      <vt:lpstr>Office Theme</vt:lpstr>
      <vt:lpstr>EuPRAXIA 2nd SITE</vt:lpstr>
      <vt:lpstr>PowerPoint Presentation</vt:lpstr>
      <vt:lpstr>PowerPoint Presentation</vt:lpstr>
      <vt:lpstr>PowerPoint Presentation</vt:lpstr>
      <vt:lpstr>PowerPoint Presentation</vt:lpstr>
      <vt:lpstr>Facilities and infrastructures</vt:lpstr>
      <vt:lpstr>The Intense Laser Irradiation Laboratory (ILIL)</vt:lpstr>
      <vt:lpstr>MAIN SCIENTIFIC ENGAGEMENTS @ ILIL</vt:lpstr>
      <vt:lpstr>HIGH QUALITY GEV SCALE LWFA</vt:lpstr>
      <vt:lpstr>FEL MODELLING of REMPI BEAM</vt:lpstr>
      <vt:lpstr>TOWARDS EuPRAXIA LASER DEVELOPMENT</vt:lpstr>
      <vt:lpstr>LASER: INTERMEDIATE MILESTONE</vt:lpstr>
      <vt:lpstr>Underpinning EuPRAXIA Laser development</vt:lpstr>
      <vt:lpstr>Cutting edge infrastructure: EUAPS</vt:lpstr>
      <vt:lpstr>Cutting edge infrastructure: IPHOQS</vt:lpstr>
      <vt:lpstr>ILIL LAB UPGRADES IN PROGRESS</vt:lpstr>
      <vt:lpstr>ROADMAP for 2nd Site: Institutional Support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Welsch, Alexandra (Cockcroft Inst,DL,-)</dc:creator>
  <cp:keywords/>
  <dc:description/>
  <cp:lastModifiedBy>LEONIDA ANTONIO GIZZI</cp:lastModifiedBy>
  <cp:revision>166</cp:revision>
  <dcterms:created xsi:type="dcterms:W3CDTF">2018-02-09T13:41:45Z</dcterms:created>
  <dcterms:modified xsi:type="dcterms:W3CDTF">2023-09-19T07:31:09Z</dcterms:modified>
  <cp:category/>
</cp:coreProperties>
</file>