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690" r:id="rId2"/>
    <p:sldId id="3518" r:id="rId3"/>
    <p:sldId id="3922" r:id="rId4"/>
    <p:sldId id="3923" r:id="rId5"/>
    <p:sldId id="3640" r:id="rId6"/>
    <p:sldId id="3633" r:id="rId7"/>
    <p:sldId id="282" r:id="rId8"/>
    <p:sldId id="3767" r:id="rId9"/>
    <p:sldId id="3927" r:id="rId10"/>
    <p:sldId id="3920" r:id="rId11"/>
    <p:sldId id="3921" r:id="rId12"/>
    <p:sldId id="3678" r:id="rId13"/>
    <p:sldId id="3928" r:id="rId14"/>
    <p:sldId id="3931" r:id="rId15"/>
    <p:sldId id="3933" r:id="rId16"/>
    <p:sldId id="3924" r:id="rId17"/>
    <p:sldId id="3925" r:id="rId18"/>
    <p:sldId id="3932" r:id="rId19"/>
    <p:sldId id="3929" r:id="rId20"/>
    <p:sldId id="3734" r:id="rId21"/>
    <p:sldId id="3926" r:id="rId22"/>
    <p:sldId id="3919" r:id="rId23"/>
    <p:sldId id="3669" r:id="rId24"/>
    <p:sldId id="3755" r:id="rId25"/>
    <p:sldId id="3871" r:id="rId26"/>
    <p:sldId id="386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385273"/>
    <a:srgbClr val="0055A5"/>
    <a:srgbClr val="0000FF"/>
    <a:srgbClr val="EF3723"/>
    <a:srgbClr val="334186"/>
    <a:srgbClr val="A6A6A6"/>
    <a:srgbClr val="DDE9F7"/>
    <a:srgbClr val="437A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442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00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40B7A-9A06-42E7-BEE9-7EEA08A63A9F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28567-BDF5-451C-8737-F40313BC91E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28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6" t="3604" b="18163"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88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3" y="3153930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39" y="376194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95" y="273553"/>
            <a:ext cx="2788151" cy="126123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8" y="6288044"/>
            <a:ext cx="330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800">
                <a:solidFill>
                  <a:schemeClr val="bg1"/>
                </a:solidFill>
              </a:rPr>
              <a:t>No. 101079773</a:t>
            </a:r>
          </a:p>
        </p:txBody>
      </p:sp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93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EAAC 2023 - EuPRAXIA-PP   | Ralph Assmann | 19 Sep 2023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765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EAAC 2023 - EuPRAXIA-PP   | Ralph Assmann | 19 Sep 2023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970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EAAC 2023 - EuPRAXIA-PP   | Ralph Assmann | 19 Sep 2023 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5438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/>
              <a:t>EAAC 2023 - EuPRAXIA-PP   | Ralph Assmann | 19 Sep 2023 </a:t>
            </a:r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39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</p:spTree>
    <p:extLst>
      <p:ext uri="{BB962C8B-B14F-4D97-AF65-F5344CB8AC3E}">
        <p14:creationId xmlns:p14="http://schemas.microsoft.com/office/powerpoint/2010/main" val="4637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EAAC 2023 - EuPRAXIA-PP   | Ralph Assmann | 19 Sep 2023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643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EAAC 2023 - EuPRAXIA-PP   | Ralph Assmann | 19 Sep 2023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961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EAAC 2023 - EuPRAXIA-PP   | Ralph Assmann | 19 Sep 2023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40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EAAC 2023 - EuPRAXIA-PP   | Ralph Assmann | 19 Sep 2023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675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EAAC 2023 - EuPRAXIA-PP   | Ralph Assmann | 19 Sep 2023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100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EAAC 2023 - EuPRAXIA-PP   | Ralph Assmann | 19 Sep 2023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959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EAAC 2023 - EuPRAXIA-PP   | Ralph Assmann | 19 Sep 2023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972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EAAC 2023 - EuPRAXIA-PP   | Ralph Assmann | 19 Sep 2023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17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1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praxia-facility.org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oadmap2021.esfri.eu/" TargetMode="Externa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upraxia-project.eu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4.pn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4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7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6.png"/><Relationship Id="rId5" Type="http://schemas.openxmlformats.org/officeDocument/2006/relationships/image" Target="../media/image15.png"/><Relationship Id="rId10" Type="http://schemas.openxmlformats.org/officeDocument/2006/relationships/image" Target="../media/image25.jpeg"/><Relationship Id="rId4" Type="http://schemas.openxmlformats.org/officeDocument/2006/relationships/image" Target="../media/image14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1A33-5772-438A-823D-C015E90B0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9263" y="3015094"/>
            <a:ext cx="5946094" cy="1043854"/>
          </a:xfrm>
        </p:spPr>
        <p:txBody>
          <a:bodyPr>
            <a:noAutofit/>
          </a:bodyPr>
          <a:lstStyle/>
          <a:p>
            <a:r>
              <a:rPr lang="en-GB" sz="4400" dirty="0">
                <a:effectLst>
                  <a:glow rad="88900">
                    <a:schemeClr val="tx1">
                      <a:alpha val="40000"/>
                    </a:schemeClr>
                  </a:glow>
                </a:effectLst>
                <a:latin typeface="+mn-lt"/>
              </a:rPr>
              <a:t>The EuPRAXIA Preparatory Phase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E5BE7-F6D2-4725-85A7-B8FD0022C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8675" y="4320633"/>
            <a:ext cx="5797232" cy="812944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chemeClr val="bg1"/>
                </a:solidFill>
                <a:effectLst>
                  <a:glow rad="88900">
                    <a:schemeClr val="tx1">
                      <a:alpha val="40000"/>
                    </a:schemeClr>
                  </a:glow>
                </a:effectLst>
              </a:rPr>
              <a:t>R. </a:t>
            </a:r>
            <a:r>
              <a:rPr lang="en-GB" sz="2800" dirty="0" err="1">
                <a:solidFill>
                  <a:schemeClr val="bg1"/>
                </a:solidFill>
                <a:effectLst>
                  <a:glow rad="88900">
                    <a:schemeClr val="tx1">
                      <a:alpha val="40000"/>
                    </a:schemeClr>
                  </a:glow>
                </a:effectLst>
              </a:rPr>
              <a:t>Assmann</a:t>
            </a:r>
            <a:r>
              <a:rPr lang="en-GB" sz="2800" dirty="0">
                <a:solidFill>
                  <a:schemeClr val="bg1"/>
                </a:solidFill>
                <a:effectLst>
                  <a:glow rad="88900">
                    <a:schemeClr val="tx1">
                      <a:alpha val="40000"/>
                    </a:schemeClr>
                  </a:glow>
                </a:effectLst>
              </a:rPr>
              <a:t>, GSI &amp; INFN</a:t>
            </a:r>
          </a:p>
          <a:p>
            <a:r>
              <a:rPr lang="en-GB" sz="2800" dirty="0">
                <a:solidFill>
                  <a:schemeClr val="bg1"/>
                </a:solidFill>
                <a:effectLst>
                  <a:glow rad="88900">
                    <a:schemeClr val="tx1">
                      <a:alpha val="40000"/>
                    </a:schemeClr>
                  </a:glow>
                </a:effectLst>
              </a:rPr>
              <a:t>EAAC 2023 Workshop</a:t>
            </a:r>
          </a:p>
          <a:p>
            <a:r>
              <a:rPr lang="en-GB" sz="2800" dirty="0">
                <a:solidFill>
                  <a:schemeClr val="bg1"/>
                </a:solidFill>
                <a:effectLst>
                  <a:glow rad="88900">
                    <a:schemeClr val="tx1">
                      <a:alpha val="40000"/>
                    </a:schemeClr>
                  </a:glow>
                </a:effectLst>
              </a:rPr>
              <a:t>Elba, Italy, 19 Sep 2023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BD109E2-7A12-59AF-37A7-0A05945BD8E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362" y="2450316"/>
            <a:ext cx="4854891" cy="3627608"/>
          </a:xfrm>
          <a:prstGeom prst="rect">
            <a:avLst/>
          </a:prstGeom>
          <a:noFill/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38BC47D5-E614-54E1-DEC6-A69C0A2D59CE}"/>
              </a:ext>
            </a:extLst>
          </p:cNvPr>
          <p:cNvSpPr/>
          <p:nvPr/>
        </p:nvSpPr>
        <p:spPr>
          <a:xfrm>
            <a:off x="8151904" y="1534646"/>
            <a:ext cx="3614003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http://www.eupraxia-facility.org/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8362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6" y="-261300"/>
            <a:ext cx="7961747" cy="1325563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+mn-lt"/>
              </a:rPr>
              <a:t>Reference Documents </a:t>
            </a:r>
            <a:r>
              <a:rPr lang="en-GB" sz="3200" dirty="0" err="1">
                <a:latin typeface="+mn-lt"/>
              </a:rPr>
              <a:t>EuPRAXIA</a:t>
            </a:r>
            <a:r>
              <a:rPr lang="en-GB" sz="3200" dirty="0">
                <a:latin typeface="+mn-lt"/>
              </a:rPr>
              <a:t>-PP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AD0C7-5E00-4708-B044-120893627FD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EAAC 2023 - EuPRAXIA-PP   | Ralph Assmann | 19 Sep 2023 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236FAFF5-7F00-59B7-20C1-36C495B3E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604" y="912478"/>
            <a:ext cx="3678825" cy="5350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E4864D2-AFF0-6F71-E257-73CB670AE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360" y="912478"/>
            <a:ext cx="3981679" cy="5350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3081E2D-9171-73A6-29E5-A61BDE759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3742" y="912477"/>
            <a:ext cx="3781904" cy="5350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1360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6" y="-261300"/>
            <a:ext cx="7961747" cy="1325563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+mn-lt"/>
              </a:rPr>
              <a:t>Reference Documents </a:t>
            </a:r>
            <a:r>
              <a:rPr lang="en-GB" sz="3200" dirty="0" err="1">
                <a:latin typeface="+mn-lt"/>
              </a:rPr>
              <a:t>EuPRAXIA</a:t>
            </a:r>
            <a:r>
              <a:rPr lang="en-GB" sz="3200" dirty="0">
                <a:latin typeface="+mn-lt"/>
              </a:rPr>
              <a:t>-ESFRI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AD0C7-5E00-4708-B044-120893627FD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EAAC 2023 - EuPRAXIA-PP   | Ralph Assmann | 19 Sep 2023 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236FAFF5-7F00-59B7-20C1-36C495B3E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604" y="912478"/>
            <a:ext cx="3678825" cy="5350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39031A28-71CB-0B0B-42C7-FC15B86F5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170" y="912478"/>
            <a:ext cx="3784773" cy="5354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7653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E0282DD-49BE-C17C-EDA7-582D3DBF94B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EAAC 2023 - EuPRAXIA-PP   | Ralph Assmann | 19 Sep 2023 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Grafik 8" descr="Ein Bild, das Teller, Essen, Käse enthält.&#10;&#10;Automatisch generierte Beschreibung">
            <a:extLst>
              <a:ext uri="{FF2B5EF4-FFF2-40B4-BE49-F238E27FC236}">
                <a16:creationId xmlns:a16="http://schemas.microsoft.com/office/drawing/2014/main" id="{D8B35BF5-26C7-2127-6A34-852B7AFE0C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3" y="1059070"/>
            <a:ext cx="12186957" cy="2306842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B5F8AAA3-75D9-48DE-5F7C-AB9062EA3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-266493"/>
            <a:ext cx="73152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/>
                <a:cs typeface="Calibri"/>
              </a:rPr>
              <a:t>The EuPRAXIA Consortia Today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7736DD2-A63A-8F84-F9D3-BCA463FB1A84}"/>
              </a:ext>
            </a:extLst>
          </p:cNvPr>
          <p:cNvSpPr txBox="1"/>
          <p:nvPr/>
        </p:nvSpPr>
        <p:spPr>
          <a:xfrm>
            <a:off x="139700" y="3580380"/>
            <a:ext cx="7099300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</a:rPr>
              <a:t>54 institutes </a:t>
            </a:r>
            <a:r>
              <a:rPr lang="en-US" i="1" u="none" strike="noStrike" dirty="0">
                <a:solidFill>
                  <a:srgbClr val="000000"/>
                </a:solidFill>
                <a:effectLst/>
              </a:rPr>
              <a:t>(in addition &gt; 6 asked to join us presently)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from </a:t>
            </a:r>
            <a:r>
              <a:rPr lang="en-US" sz="2000" b="1" i="0" u="none" strike="noStrike" dirty="0">
                <a:solidFill>
                  <a:srgbClr val="000000"/>
                </a:solidFill>
                <a:effectLst/>
              </a:rPr>
              <a:t>18 countries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plus CERN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signed on one or several presently </a:t>
            </a:r>
            <a:r>
              <a:rPr lang="en-US" sz="2000" b="1" i="0" u="none" strike="noStrike" dirty="0">
                <a:solidFill>
                  <a:srgbClr val="000000"/>
                </a:solidFill>
                <a:effectLst/>
              </a:rPr>
              <a:t>active EuPRAXIA consortia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:</a:t>
            </a:r>
          </a:p>
          <a:p>
            <a:pPr marL="452438" lvl="1" indent="-265113">
              <a:spcAft>
                <a:spcPts val="1200"/>
              </a:spcAft>
              <a:buFont typeface="Symbol" pitchFamily="2" charset="2"/>
              <a:buChar char="-"/>
            </a:pPr>
            <a:r>
              <a:rPr lang="en-US" sz="1800" b="1" dirty="0"/>
              <a:t>ESFRI</a:t>
            </a:r>
            <a:r>
              <a:rPr lang="en-US" sz="1800" dirty="0"/>
              <a:t> consortium (funding in-kind)</a:t>
            </a:r>
          </a:p>
          <a:p>
            <a:pPr marL="452438" lvl="1" indent="-265113">
              <a:spcAft>
                <a:spcPts val="1200"/>
              </a:spcAft>
              <a:buFont typeface="Symbol" pitchFamily="2" charset="2"/>
              <a:buChar char="-"/>
            </a:pPr>
            <a:r>
              <a:rPr lang="en-US" sz="1800" b="1" dirty="0"/>
              <a:t>Preparatory Phase </a:t>
            </a:r>
            <a:r>
              <a:rPr lang="en-US" sz="1800" dirty="0"/>
              <a:t>consortium (funding EU, UK, Switzerland, in-kind)</a:t>
            </a:r>
          </a:p>
          <a:p>
            <a:pPr marL="452438" lvl="1" indent="-265113">
              <a:spcAft>
                <a:spcPts val="1200"/>
              </a:spcAft>
              <a:buFont typeface="Symbol" pitchFamily="2" charset="2"/>
              <a:buChar char="-"/>
            </a:pPr>
            <a:r>
              <a:rPr lang="en-US" sz="1800" b="1" dirty="0"/>
              <a:t>Doctoral Network </a:t>
            </a:r>
            <a:r>
              <a:rPr lang="en-US" sz="1800" dirty="0"/>
              <a:t>(funding EU, UK, in-kind)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600C43A-6DBC-0AE8-73C2-5D08C966E50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600" y="3435028"/>
            <a:ext cx="3949700" cy="29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46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E0282DD-49BE-C17C-EDA7-582D3DBF94B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96256" y="6333980"/>
            <a:ext cx="41148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EAAC 2023 - EuPRAXIA-PP   | Ralph Assmann | 19 Sep 2023 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B5F8AAA3-75D9-48DE-5F7C-AB9062EA3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-266493"/>
            <a:ext cx="8262938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/>
                <a:cs typeface="Calibri"/>
              </a:rPr>
              <a:t>EuPRAXIA European Project: History and Today</a:t>
            </a:r>
          </a:p>
        </p:txBody>
      </p:sp>
      <p:sp>
        <p:nvSpPr>
          <p:cNvPr id="2" name="Richtungspfeil 1">
            <a:extLst>
              <a:ext uri="{FF2B5EF4-FFF2-40B4-BE49-F238E27FC236}">
                <a16:creationId xmlns:a16="http://schemas.microsoft.com/office/drawing/2014/main" id="{FEE9342B-77E9-C563-0260-37AD006C34AE}"/>
              </a:ext>
            </a:extLst>
          </p:cNvPr>
          <p:cNvSpPr/>
          <p:nvPr/>
        </p:nvSpPr>
        <p:spPr>
          <a:xfrm>
            <a:off x="157162" y="810403"/>
            <a:ext cx="2152650" cy="1071563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err="1">
                <a:solidFill>
                  <a:schemeClr val="tx1"/>
                </a:solidFill>
              </a:rPr>
              <a:t>Idea</a:t>
            </a:r>
            <a:r>
              <a:rPr lang="de-DE" sz="2000" b="1" dirty="0">
                <a:solidFill>
                  <a:schemeClr val="tx1"/>
                </a:solidFill>
              </a:rPr>
              <a:t> &amp; </a:t>
            </a:r>
            <a:r>
              <a:rPr lang="de-DE" sz="2000" b="1" dirty="0" err="1">
                <a:solidFill>
                  <a:schemeClr val="tx1"/>
                </a:solidFill>
              </a:rPr>
              <a:t>funding</a:t>
            </a:r>
            <a:r>
              <a:rPr lang="de-DE" sz="2000" b="1" dirty="0">
                <a:solidFill>
                  <a:schemeClr val="tx1"/>
                </a:solidFill>
              </a:rPr>
              <a:t> </a:t>
            </a:r>
            <a:r>
              <a:rPr lang="de-DE" sz="2000" b="1" dirty="0" err="1">
                <a:solidFill>
                  <a:schemeClr val="tx1"/>
                </a:solidFill>
              </a:rPr>
              <a:t>proposal</a:t>
            </a:r>
            <a:endParaRPr lang="de-DE" sz="1600" b="1" dirty="0">
              <a:solidFill>
                <a:schemeClr val="tx1"/>
              </a:solidFill>
            </a:endParaRPr>
          </a:p>
          <a:p>
            <a:pPr algn="ctr"/>
            <a:r>
              <a:rPr lang="de-DE" dirty="0">
                <a:solidFill>
                  <a:schemeClr val="tx1"/>
                </a:solidFill>
              </a:rPr>
              <a:t>2013 - 2015</a:t>
            </a:r>
          </a:p>
        </p:txBody>
      </p:sp>
      <p:sp>
        <p:nvSpPr>
          <p:cNvPr id="3" name="Richtungspfeil 2">
            <a:extLst>
              <a:ext uri="{FF2B5EF4-FFF2-40B4-BE49-F238E27FC236}">
                <a16:creationId xmlns:a16="http://schemas.microsoft.com/office/drawing/2014/main" id="{C6B9EB3D-7D33-5612-4620-A595AF8A6B4D}"/>
              </a:ext>
            </a:extLst>
          </p:cNvPr>
          <p:cNvSpPr/>
          <p:nvPr/>
        </p:nvSpPr>
        <p:spPr>
          <a:xfrm>
            <a:off x="1771652" y="1648335"/>
            <a:ext cx="2496519" cy="1071563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 err="1">
                <a:solidFill>
                  <a:schemeClr val="tx1"/>
                </a:solidFill>
              </a:rPr>
              <a:t>Conceptual</a:t>
            </a:r>
            <a:r>
              <a:rPr lang="de-DE" sz="2400" b="1" dirty="0">
                <a:solidFill>
                  <a:schemeClr val="tx1"/>
                </a:solidFill>
              </a:rPr>
              <a:t> Design Study</a:t>
            </a:r>
            <a:endParaRPr lang="de-DE" b="1" dirty="0">
              <a:solidFill>
                <a:schemeClr val="tx1"/>
              </a:solidFill>
            </a:endParaRPr>
          </a:p>
          <a:p>
            <a:pPr algn="ctr"/>
            <a:r>
              <a:rPr lang="de-DE" dirty="0">
                <a:solidFill>
                  <a:schemeClr val="tx1"/>
                </a:solidFill>
              </a:rPr>
              <a:t>2015 - 2019</a:t>
            </a: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73EDD84B-5419-C552-52A9-9126B71621F5}"/>
              </a:ext>
            </a:extLst>
          </p:cNvPr>
          <p:cNvSpPr/>
          <p:nvPr/>
        </p:nvSpPr>
        <p:spPr>
          <a:xfrm>
            <a:off x="3624265" y="2459161"/>
            <a:ext cx="2663207" cy="1071563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Political </a:t>
            </a:r>
            <a:r>
              <a:rPr lang="de-DE" sz="2400" b="1" dirty="0" err="1">
                <a:solidFill>
                  <a:schemeClr val="tx1"/>
                </a:solidFill>
              </a:rPr>
              <a:t>selection</a:t>
            </a:r>
            <a:r>
              <a:rPr lang="de-DE" sz="2400" b="1" dirty="0">
                <a:solidFill>
                  <a:schemeClr val="tx1"/>
                </a:solidFill>
              </a:rPr>
              <a:t> for ESFRI</a:t>
            </a:r>
            <a:endParaRPr lang="de-DE" b="1" dirty="0">
              <a:solidFill>
                <a:schemeClr val="tx1"/>
              </a:solidFill>
            </a:endParaRPr>
          </a:p>
          <a:p>
            <a:pPr algn="ctr"/>
            <a:r>
              <a:rPr lang="de-DE" dirty="0">
                <a:solidFill>
                  <a:schemeClr val="tx1"/>
                </a:solidFill>
              </a:rPr>
              <a:t>2020 - 2021</a:t>
            </a:r>
          </a:p>
        </p:txBody>
      </p:sp>
      <p:sp>
        <p:nvSpPr>
          <p:cNvPr id="8" name="Richtungspfeil 7">
            <a:extLst>
              <a:ext uri="{FF2B5EF4-FFF2-40B4-BE49-F238E27FC236}">
                <a16:creationId xmlns:a16="http://schemas.microsoft.com/office/drawing/2014/main" id="{7BDBAB0C-6254-768D-14AD-55A399E02ED8}"/>
              </a:ext>
            </a:extLst>
          </p:cNvPr>
          <p:cNvSpPr/>
          <p:nvPr/>
        </p:nvSpPr>
        <p:spPr>
          <a:xfrm>
            <a:off x="9075479" y="4998618"/>
            <a:ext cx="3116521" cy="1071563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Operation </a:t>
            </a:r>
            <a:r>
              <a:rPr lang="de-DE" sz="2400" b="1" dirty="0" err="1">
                <a:solidFill>
                  <a:schemeClr val="tx1"/>
                </a:solidFill>
              </a:rPr>
              <a:t>as</a:t>
            </a:r>
            <a:r>
              <a:rPr lang="de-DE" sz="2400" b="1" dirty="0">
                <a:solidFill>
                  <a:schemeClr val="tx1"/>
                </a:solidFill>
              </a:rPr>
              <a:t> European RI</a:t>
            </a:r>
            <a:endParaRPr lang="de-DE" b="1" dirty="0">
              <a:solidFill>
                <a:schemeClr val="tx1"/>
              </a:solidFill>
            </a:endParaRPr>
          </a:p>
          <a:p>
            <a:pPr algn="ctr"/>
            <a:r>
              <a:rPr lang="de-DE" dirty="0">
                <a:solidFill>
                  <a:schemeClr val="tx1"/>
                </a:solidFill>
              </a:rPr>
              <a:t>2028 - 2065</a:t>
            </a:r>
          </a:p>
        </p:txBody>
      </p:sp>
      <p:cxnSp>
        <p:nvCxnSpPr>
          <p:cNvPr id="40" name="Gerade Verbindung 39">
            <a:extLst>
              <a:ext uri="{FF2B5EF4-FFF2-40B4-BE49-F238E27FC236}">
                <a16:creationId xmlns:a16="http://schemas.microsoft.com/office/drawing/2014/main" id="{B2E430B4-2F49-D719-CD9B-723F1732A215}"/>
              </a:ext>
            </a:extLst>
          </p:cNvPr>
          <p:cNvCxnSpPr>
            <a:cxnSpLocks/>
          </p:cNvCxnSpPr>
          <p:nvPr/>
        </p:nvCxnSpPr>
        <p:spPr>
          <a:xfrm flipV="1">
            <a:off x="6396043" y="810403"/>
            <a:ext cx="0" cy="5541008"/>
          </a:xfrm>
          <a:prstGeom prst="line">
            <a:avLst/>
          </a:prstGeom>
          <a:ln w="317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>
            <a:extLst>
              <a:ext uri="{FF2B5EF4-FFF2-40B4-BE49-F238E27FC236}">
                <a16:creationId xmlns:a16="http://schemas.microsoft.com/office/drawing/2014/main" id="{2C6CF3E1-66D6-5ACE-7FEC-90BE8E106874}"/>
              </a:ext>
            </a:extLst>
          </p:cNvPr>
          <p:cNvCxnSpPr>
            <a:cxnSpLocks/>
          </p:cNvCxnSpPr>
          <p:nvPr/>
        </p:nvCxnSpPr>
        <p:spPr>
          <a:xfrm flipV="1">
            <a:off x="8158166" y="760220"/>
            <a:ext cx="0" cy="5541008"/>
          </a:xfrm>
          <a:prstGeom prst="line">
            <a:avLst/>
          </a:prstGeom>
          <a:ln w="317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ichtungspfeil 5">
            <a:extLst>
              <a:ext uri="{FF2B5EF4-FFF2-40B4-BE49-F238E27FC236}">
                <a16:creationId xmlns:a16="http://schemas.microsoft.com/office/drawing/2014/main" id="{4404BD4C-41B8-D12E-CE6B-35122EBCD898}"/>
              </a:ext>
            </a:extLst>
          </p:cNvPr>
          <p:cNvSpPr/>
          <p:nvPr/>
        </p:nvSpPr>
        <p:spPr>
          <a:xfrm>
            <a:off x="5581651" y="3269987"/>
            <a:ext cx="2686051" cy="1071563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Preparatory </a:t>
            </a:r>
            <a:r>
              <a:rPr lang="de-DE" sz="2400" b="1" dirty="0" err="1">
                <a:solidFill>
                  <a:schemeClr val="tx1"/>
                </a:solidFill>
              </a:rPr>
              <a:t>phase</a:t>
            </a:r>
            <a:r>
              <a:rPr lang="de-DE" sz="2400" b="1" dirty="0">
                <a:solidFill>
                  <a:schemeClr val="tx1"/>
                </a:solidFill>
              </a:rPr>
              <a:t> </a:t>
            </a:r>
            <a:r>
              <a:rPr lang="de-DE" sz="2400" b="1" dirty="0" err="1">
                <a:solidFill>
                  <a:schemeClr val="tx1"/>
                </a:solidFill>
              </a:rPr>
              <a:t>project</a:t>
            </a:r>
            <a:endParaRPr lang="de-DE" b="1" dirty="0">
              <a:solidFill>
                <a:schemeClr val="tx1"/>
              </a:solidFill>
            </a:endParaRPr>
          </a:p>
          <a:p>
            <a:pPr algn="ctr"/>
            <a:r>
              <a:rPr lang="de-DE" b="1" dirty="0">
                <a:solidFill>
                  <a:schemeClr val="tx1"/>
                </a:solidFill>
              </a:rPr>
              <a:t>2022 - 2026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45656D76-023D-F1DB-92D5-62B907A9D923}"/>
              </a:ext>
            </a:extLst>
          </p:cNvPr>
          <p:cNvSpPr txBox="1"/>
          <p:nvPr/>
        </p:nvSpPr>
        <p:spPr>
          <a:xfrm>
            <a:off x="6414880" y="2640485"/>
            <a:ext cx="7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solidFill>
                  <a:srgbClr val="0055A5"/>
                </a:solidFill>
              </a:rPr>
              <a:t>Today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82601656-6EEC-8A18-AEFD-41E702F5D684}"/>
              </a:ext>
            </a:extLst>
          </p:cNvPr>
          <p:cNvSpPr txBox="1"/>
          <p:nvPr/>
        </p:nvSpPr>
        <p:spPr>
          <a:xfrm>
            <a:off x="8121840" y="862238"/>
            <a:ext cx="2706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solidFill>
                  <a:srgbClr val="FF0000"/>
                </a:solidFill>
              </a:rPr>
              <a:t>Next </a:t>
            </a:r>
            <a:r>
              <a:rPr lang="de-DE" b="1" i="1" dirty="0" err="1">
                <a:solidFill>
                  <a:srgbClr val="FF0000"/>
                </a:solidFill>
              </a:rPr>
              <a:t>critical</a:t>
            </a:r>
            <a:r>
              <a:rPr lang="de-DE" b="1" i="1" dirty="0">
                <a:solidFill>
                  <a:srgbClr val="FF0000"/>
                </a:solidFill>
              </a:rPr>
              <a:t> </a:t>
            </a:r>
            <a:r>
              <a:rPr lang="de-DE" b="1" i="1" dirty="0" err="1">
                <a:solidFill>
                  <a:srgbClr val="FF0000"/>
                </a:solidFill>
              </a:rPr>
              <a:t>decision</a:t>
            </a:r>
            <a:r>
              <a:rPr lang="de-DE" b="1" i="1" dirty="0">
                <a:solidFill>
                  <a:srgbClr val="FF0000"/>
                </a:solidFill>
              </a:rPr>
              <a:t> </a:t>
            </a:r>
            <a:r>
              <a:rPr lang="de-DE" b="1" i="1" dirty="0" err="1">
                <a:solidFill>
                  <a:srgbClr val="FF0000"/>
                </a:solidFill>
              </a:rPr>
              <a:t>point</a:t>
            </a:r>
            <a:endParaRPr lang="de-DE" b="1" i="1" dirty="0">
              <a:solidFill>
                <a:srgbClr val="FF0000"/>
              </a:solidFill>
            </a:endParaRPr>
          </a:p>
        </p:txBody>
      </p:sp>
      <p:sp>
        <p:nvSpPr>
          <p:cNvPr id="26" name="Nach unten gekrümmter Pfeil 25">
            <a:extLst>
              <a:ext uri="{FF2B5EF4-FFF2-40B4-BE49-F238E27FC236}">
                <a16:creationId xmlns:a16="http://schemas.microsoft.com/office/drawing/2014/main" id="{05316D0D-B4EA-48EB-D975-33B3699FB0B4}"/>
              </a:ext>
            </a:extLst>
          </p:cNvPr>
          <p:cNvSpPr/>
          <p:nvPr/>
        </p:nvSpPr>
        <p:spPr>
          <a:xfrm rot="16200000" flipH="1" flipV="1">
            <a:off x="6794919" y="2113823"/>
            <a:ext cx="2274602" cy="55920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80817F13-4B29-41F7-28FE-610EB602078F}"/>
              </a:ext>
            </a:extLst>
          </p:cNvPr>
          <p:cNvGrpSpPr/>
          <p:nvPr/>
        </p:nvGrpSpPr>
        <p:grpSpPr>
          <a:xfrm>
            <a:off x="3114495" y="857677"/>
            <a:ext cx="4586458" cy="1071564"/>
            <a:chOff x="3114495" y="857677"/>
            <a:chExt cx="4586458" cy="1071564"/>
          </a:xfrm>
        </p:grpSpPr>
        <p:sp>
          <p:nvSpPr>
            <p:cNvPr id="21" name="Nach unten gekrümmter Pfeil 20">
              <a:extLst>
                <a:ext uri="{FF2B5EF4-FFF2-40B4-BE49-F238E27FC236}">
                  <a16:creationId xmlns:a16="http://schemas.microsoft.com/office/drawing/2014/main" id="{C2037B77-36B5-ECA1-6A60-30DE4F2610CD}"/>
                </a:ext>
              </a:extLst>
            </p:cNvPr>
            <p:cNvSpPr/>
            <p:nvPr/>
          </p:nvSpPr>
          <p:spPr>
            <a:xfrm rot="21390342" flipH="1">
              <a:off x="3114495" y="1025144"/>
              <a:ext cx="3845771" cy="541190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8" name="Wolke 17">
              <a:extLst>
                <a:ext uri="{FF2B5EF4-FFF2-40B4-BE49-F238E27FC236}">
                  <a16:creationId xmlns:a16="http://schemas.microsoft.com/office/drawing/2014/main" id="{4293C28A-B1D0-E485-A490-ED8AC6EFC99D}"/>
                </a:ext>
              </a:extLst>
            </p:cNvPr>
            <p:cNvSpPr/>
            <p:nvPr/>
          </p:nvSpPr>
          <p:spPr>
            <a:xfrm>
              <a:off x="5711287" y="857677"/>
              <a:ext cx="1989666" cy="1071564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38527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b="1" dirty="0">
                  <a:solidFill>
                    <a:schemeClr val="tx1"/>
                  </a:solidFill>
                </a:rPr>
                <a:t>€   €   €</a:t>
              </a:r>
            </a:p>
            <a:p>
              <a:pPr algn="ctr"/>
              <a:r>
                <a:rPr lang="de-DE" b="1" dirty="0">
                  <a:solidFill>
                    <a:schemeClr val="tx1"/>
                  </a:solidFill>
                </a:rPr>
                <a:t>EU </a:t>
              </a:r>
              <a:r>
                <a:rPr lang="de-DE" b="1" dirty="0" err="1">
                  <a:solidFill>
                    <a:schemeClr val="tx1"/>
                  </a:solidFill>
                </a:rPr>
                <a:t>funding</a:t>
              </a:r>
              <a:endParaRPr lang="de-DE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BF982DFB-FC3C-277A-7F27-AE61A6CF0D61}"/>
              </a:ext>
            </a:extLst>
          </p:cNvPr>
          <p:cNvGrpSpPr/>
          <p:nvPr/>
        </p:nvGrpSpPr>
        <p:grpSpPr>
          <a:xfrm>
            <a:off x="538867" y="1767591"/>
            <a:ext cx="2946495" cy="3630609"/>
            <a:chOff x="538867" y="1767591"/>
            <a:chExt cx="2946495" cy="3630609"/>
          </a:xfrm>
        </p:grpSpPr>
        <p:sp>
          <p:nvSpPr>
            <p:cNvPr id="30" name="Nach unten gekrümmter Pfeil 29">
              <a:extLst>
                <a:ext uri="{FF2B5EF4-FFF2-40B4-BE49-F238E27FC236}">
                  <a16:creationId xmlns:a16="http://schemas.microsoft.com/office/drawing/2014/main" id="{0420180B-6C92-C421-2162-605DEFAB80BD}"/>
                </a:ext>
              </a:extLst>
            </p:cNvPr>
            <p:cNvSpPr/>
            <p:nvPr/>
          </p:nvSpPr>
          <p:spPr>
            <a:xfrm rot="5400000" flipH="1" flipV="1">
              <a:off x="-643096" y="2990386"/>
              <a:ext cx="3004789" cy="559200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7" name="Nach unten gekrümmter Pfeil 36">
              <a:extLst>
                <a:ext uri="{FF2B5EF4-FFF2-40B4-BE49-F238E27FC236}">
                  <a16:creationId xmlns:a16="http://schemas.microsoft.com/office/drawing/2014/main" id="{54B84DA3-8E81-1A67-2ACC-634E215AED19}"/>
                </a:ext>
              </a:extLst>
            </p:cNvPr>
            <p:cNvSpPr/>
            <p:nvPr/>
          </p:nvSpPr>
          <p:spPr>
            <a:xfrm rot="5400000" flipH="1" flipV="1">
              <a:off x="703211" y="3344049"/>
              <a:ext cx="2297463" cy="559200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8" name="Nach unten gekrümmter Pfeil 37">
              <a:extLst>
                <a:ext uri="{FF2B5EF4-FFF2-40B4-BE49-F238E27FC236}">
                  <a16:creationId xmlns:a16="http://schemas.microsoft.com/office/drawing/2014/main" id="{0924CB6F-6FCF-D221-6C29-0FDB1B5E7707}"/>
                </a:ext>
              </a:extLst>
            </p:cNvPr>
            <p:cNvSpPr/>
            <p:nvPr/>
          </p:nvSpPr>
          <p:spPr>
            <a:xfrm rot="9461184" flipH="1" flipV="1">
              <a:off x="1384261" y="4170450"/>
              <a:ext cx="2101101" cy="559200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9" name="Wolke 28">
              <a:extLst>
                <a:ext uri="{FF2B5EF4-FFF2-40B4-BE49-F238E27FC236}">
                  <a16:creationId xmlns:a16="http://schemas.microsoft.com/office/drawing/2014/main" id="{AE201815-256D-DC33-0940-4BEA9CE46E79}"/>
                </a:ext>
              </a:extLst>
            </p:cNvPr>
            <p:cNvSpPr/>
            <p:nvPr/>
          </p:nvSpPr>
          <p:spPr>
            <a:xfrm>
              <a:off x="538867" y="3888676"/>
              <a:ext cx="2152650" cy="1509524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38527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b="1" dirty="0">
                  <a:solidFill>
                    <a:schemeClr val="tx1"/>
                  </a:solidFill>
                </a:rPr>
                <a:t>Excellence, innovative </a:t>
              </a:r>
            </a:p>
            <a:p>
              <a:pPr algn="ctr"/>
              <a:r>
                <a:rPr lang="de-DE" sz="2000" b="1" dirty="0" err="1">
                  <a:solidFill>
                    <a:schemeClr val="tx1"/>
                  </a:solidFill>
                </a:rPr>
                <a:t>solutions</a:t>
              </a:r>
              <a:endParaRPr lang="de-DE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205DB56B-860B-C7E9-7357-9C551CF266EF}"/>
              </a:ext>
            </a:extLst>
          </p:cNvPr>
          <p:cNvGrpSpPr/>
          <p:nvPr/>
        </p:nvGrpSpPr>
        <p:grpSpPr>
          <a:xfrm>
            <a:off x="2813202" y="2586037"/>
            <a:ext cx="3800905" cy="4216692"/>
            <a:chOff x="2813202" y="2586037"/>
            <a:chExt cx="3800905" cy="4216692"/>
          </a:xfrm>
        </p:grpSpPr>
        <p:sp>
          <p:nvSpPr>
            <p:cNvPr id="32" name="Nach unten gekrümmter Pfeil 31">
              <a:extLst>
                <a:ext uri="{FF2B5EF4-FFF2-40B4-BE49-F238E27FC236}">
                  <a16:creationId xmlns:a16="http://schemas.microsoft.com/office/drawing/2014/main" id="{1C548F2E-15CC-AF69-1A11-50F66B1E21B5}"/>
                </a:ext>
              </a:extLst>
            </p:cNvPr>
            <p:cNvSpPr/>
            <p:nvPr/>
          </p:nvSpPr>
          <p:spPr>
            <a:xfrm rot="5400000" flipH="1" flipV="1">
              <a:off x="1113228" y="4286011"/>
              <a:ext cx="3959147" cy="559200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3" name="Nach unten gekrümmter Pfeil 32">
              <a:extLst>
                <a:ext uri="{FF2B5EF4-FFF2-40B4-BE49-F238E27FC236}">
                  <a16:creationId xmlns:a16="http://schemas.microsoft.com/office/drawing/2014/main" id="{678E9E1A-B8DE-BC30-FFBA-23F1892BCDA0}"/>
                </a:ext>
              </a:extLst>
            </p:cNvPr>
            <p:cNvSpPr/>
            <p:nvPr/>
          </p:nvSpPr>
          <p:spPr>
            <a:xfrm rot="5400000" flipH="1" flipV="1">
              <a:off x="3854416" y="4957769"/>
              <a:ext cx="2923471" cy="559200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6" name="Nach unten gekrümmter Pfeil 35">
              <a:extLst>
                <a:ext uri="{FF2B5EF4-FFF2-40B4-BE49-F238E27FC236}">
                  <a16:creationId xmlns:a16="http://schemas.microsoft.com/office/drawing/2014/main" id="{376F6284-9E7C-F4C4-ECA9-EFFCA852596C}"/>
                </a:ext>
              </a:extLst>
            </p:cNvPr>
            <p:cNvSpPr/>
            <p:nvPr/>
          </p:nvSpPr>
          <p:spPr>
            <a:xfrm rot="5400000" flipH="1" flipV="1">
              <a:off x="2317056" y="4757671"/>
              <a:ext cx="3323667" cy="559200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4" name="Nach unten gekrümmter Pfeil 33">
              <a:extLst>
                <a:ext uri="{FF2B5EF4-FFF2-40B4-BE49-F238E27FC236}">
                  <a16:creationId xmlns:a16="http://schemas.microsoft.com/office/drawing/2014/main" id="{105FA994-ADC6-8294-A30A-F9EFF69A9AA7}"/>
                </a:ext>
              </a:extLst>
            </p:cNvPr>
            <p:cNvSpPr/>
            <p:nvPr/>
          </p:nvSpPr>
          <p:spPr>
            <a:xfrm rot="3566440" flipH="1" flipV="1">
              <a:off x="5446497" y="5635119"/>
              <a:ext cx="1789735" cy="545485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5CA82DCA-D608-4923-ACD3-5CBFC4B2C564}"/>
              </a:ext>
            </a:extLst>
          </p:cNvPr>
          <p:cNvGrpSpPr/>
          <p:nvPr/>
        </p:nvGrpSpPr>
        <p:grpSpPr>
          <a:xfrm>
            <a:off x="0" y="1776927"/>
            <a:ext cx="12192000" cy="5081073"/>
            <a:chOff x="0" y="1776927"/>
            <a:chExt cx="12192000" cy="5081073"/>
          </a:xfrm>
        </p:grpSpPr>
        <p:sp>
          <p:nvSpPr>
            <p:cNvPr id="31" name="Nach unten gekrümmter Pfeil 30">
              <a:extLst>
                <a:ext uri="{FF2B5EF4-FFF2-40B4-BE49-F238E27FC236}">
                  <a16:creationId xmlns:a16="http://schemas.microsoft.com/office/drawing/2014/main" id="{21CB5E87-3168-7D09-F63D-DFDC93D65348}"/>
                </a:ext>
              </a:extLst>
            </p:cNvPr>
            <p:cNvSpPr/>
            <p:nvPr/>
          </p:nvSpPr>
          <p:spPr>
            <a:xfrm rot="5400000" flipH="1" flipV="1">
              <a:off x="-1898023" y="3881456"/>
              <a:ext cx="4768258" cy="559200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8" name="Doppelte Welle 27">
              <a:extLst>
                <a:ext uri="{FF2B5EF4-FFF2-40B4-BE49-F238E27FC236}">
                  <a16:creationId xmlns:a16="http://schemas.microsoft.com/office/drawing/2014/main" id="{FE9CB198-17D5-11EF-9097-AF3EBB5B5EDC}"/>
                </a:ext>
              </a:extLst>
            </p:cNvPr>
            <p:cNvSpPr/>
            <p:nvPr/>
          </p:nvSpPr>
          <p:spPr>
            <a:xfrm>
              <a:off x="0" y="6317638"/>
              <a:ext cx="12192000" cy="540362"/>
            </a:xfrm>
            <a:prstGeom prst="doubleWave">
              <a:avLst/>
            </a:prstGeom>
            <a:solidFill>
              <a:schemeClr val="bg1"/>
            </a:solidFill>
            <a:ln>
              <a:solidFill>
                <a:srgbClr val="38527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b="1" dirty="0">
                  <a:solidFill>
                    <a:schemeClr val="tx1"/>
                  </a:solidFill>
                </a:rPr>
                <a:t> €   €   €         In-kind support      -      national </a:t>
              </a:r>
              <a:r>
                <a:rPr lang="de-DE" sz="2000" b="1" dirty="0" err="1">
                  <a:solidFill>
                    <a:schemeClr val="tx1"/>
                  </a:solidFill>
                </a:rPr>
                <a:t>funding</a:t>
              </a:r>
              <a:r>
                <a:rPr lang="de-DE" sz="2000" b="1" dirty="0">
                  <a:solidFill>
                    <a:schemeClr val="tx1"/>
                  </a:solidFill>
                </a:rPr>
                <a:t>       -       regional (EU) </a:t>
              </a:r>
              <a:r>
                <a:rPr lang="de-DE" sz="2000" b="1" dirty="0" err="1">
                  <a:solidFill>
                    <a:schemeClr val="tx1"/>
                  </a:solidFill>
                </a:rPr>
                <a:t>funding</a:t>
              </a:r>
              <a:endParaRPr lang="de-DE" sz="2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AD07A076-2289-D976-F5B6-740F4812557A}"/>
              </a:ext>
            </a:extLst>
          </p:cNvPr>
          <p:cNvGrpSpPr/>
          <p:nvPr/>
        </p:nvGrpSpPr>
        <p:grpSpPr>
          <a:xfrm>
            <a:off x="5820569" y="1776927"/>
            <a:ext cx="6319050" cy="1213618"/>
            <a:chOff x="5820569" y="1776927"/>
            <a:chExt cx="6319050" cy="1213618"/>
          </a:xfrm>
        </p:grpSpPr>
        <p:sp>
          <p:nvSpPr>
            <p:cNvPr id="22" name="Nach unten gekrümmter Pfeil 21">
              <a:extLst>
                <a:ext uri="{FF2B5EF4-FFF2-40B4-BE49-F238E27FC236}">
                  <a16:creationId xmlns:a16="http://schemas.microsoft.com/office/drawing/2014/main" id="{5E4A60B6-AE36-64F3-22AF-E73DC916A65B}"/>
                </a:ext>
              </a:extLst>
            </p:cNvPr>
            <p:cNvSpPr/>
            <p:nvPr/>
          </p:nvSpPr>
          <p:spPr>
            <a:xfrm rot="21390342" flipH="1">
              <a:off x="5820569" y="2117649"/>
              <a:ext cx="3845771" cy="541190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9" name="Wolke 18">
              <a:extLst>
                <a:ext uri="{FF2B5EF4-FFF2-40B4-BE49-F238E27FC236}">
                  <a16:creationId xmlns:a16="http://schemas.microsoft.com/office/drawing/2014/main" id="{9670409D-C832-8400-CD4C-C9421F408795}"/>
                </a:ext>
              </a:extLst>
            </p:cNvPr>
            <p:cNvSpPr/>
            <p:nvPr/>
          </p:nvSpPr>
          <p:spPr>
            <a:xfrm>
              <a:off x="8697391" y="1776927"/>
              <a:ext cx="3442228" cy="1213618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38527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b="1" dirty="0">
                  <a:solidFill>
                    <a:schemeClr val="tx1"/>
                  </a:solidFill>
                </a:rPr>
                <a:t>Science-</a:t>
              </a:r>
              <a:r>
                <a:rPr lang="de-DE" sz="2000" b="1" dirty="0" err="1">
                  <a:solidFill>
                    <a:schemeClr val="tx1"/>
                  </a:solidFill>
                </a:rPr>
                <a:t>political</a:t>
              </a:r>
              <a:r>
                <a:rPr lang="de-DE" sz="2000" b="1" dirty="0">
                  <a:solidFill>
                    <a:schemeClr val="tx1"/>
                  </a:solidFill>
                </a:rPr>
                <a:t> support: </a:t>
              </a:r>
              <a:r>
                <a:rPr lang="de-DE" sz="1600" dirty="0" err="1">
                  <a:solidFill>
                    <a:schemeClr val="tx1"/>
                  </a:solidFill>
                </a:rPr>
                <a:t>users</a:t>
              </a:r>
              <a:r>
                <a:rPr lang="de-DE" sz="1600" dirty="0">
                  <a:solidFill>
                    <a:schemeClr val="tx1"/>
                  </a:solidFill>
                </a:rPr>
                <a:t>, ESFRI, EU </a:t>
              </a:r>
              <a:r>
                <a:rPr lang="de-DE" sz="1600" dirty="0" err="1">
                  <a:solidFill>
                    <a:schemeClr val="tx1"/>
                  </a:solidFill>
                </a:rPr>
                <a:t>science</a:t>
              </a:r>
              <a:r>
                <a:rPr lang="de-DE" sz="1600" dirty="0">
                  <a:solidFill>
                    <a:schemeClr val="tx1"/>
                  </a:solidFill>
                </a:rPr>
                <a:t> </a:t>
              </a:r>
              <a:r>
                <a:rPr lang="de-DE" sz="1600" dirty="0" err="1">
                  <a:solidFill>
                    <a:schemeClr val="tx1"/>
                  </a:solidFill>
                </a:rPr>
                <a:t>ministers</a:t>
              </a:r>
              <a:endParaRPr lang="de-DE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B1E78FE9-734D-F067-5CBB-2F5C7A7F3DC6}"/>
              </a:ext>
            </a:extLst>
          </p:cNvPr>
          <p:cNvSpPr txBox="1"/>
          <p:nvPr/>
        </p:nvSpPr>
        <p:spPr>
          <a:xfrm>
            <a:off x="9677565" y="3416058"/>
            <a:ext cx="20884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Funding </a:t>
            </a:r>
            <a:r>
              <a:rPr lang="de-DE" sz="2400" b="1" dirty="0" err="1"/>
              <a:t>today</a:t>
            </a:r>
            <a:r>
              <a:rPr lang="de-DE" sz="2400" b="1" dirty="0"/>
              <a:t>:</a:t>
            </a:r>
          </a:p>
          <a:p>
            <a:endParaRPr lang="de-DE" sz="2400" b="1" dirty="0"/>
          </a:p>
          <a:p>
            <a:r>
              <a:rPr lang="de-DE" sz="2400" b="1" dirty="0"/>
              <a:t>176.4 M€</a:t>
            </a:r>
          </a:p>
        </p:txBody>
      </p:sp>
      <p:sp>
        <p:nvSpPr>
          <p:cNvPr id="25" name="Richtungspfeil 24">
            <a:extLst>
              <a:ext uri="{FF2B5EF4-FFF2-40B4-BE49-F238E27FC236}">
                <a16:creationId xmlns:a16="http://schemas.microsoft.com/office/drawing/2014/main" id="{18529A9D-5F61-3244-8A77-2586419A2402}"/>
              </a:ext>
            </a:extLst>
          </p:cNvPr>
          <p:cNvSpPr/>
          <p:nvPr/>
        </p:nvSpPr>
        <p:spPr>
          <a:xfrm>
            <a:off x="3357563" y="4342501"/>
            <a:ext cx="6316931" cy="745285"/>
          </a:xfrm>
          <a:prstGeom prst="homePlate">
            <a:avLst/>
          </a:prstGeom>
          <a:pattFill prst="solidDmnd">
            <a:fgClr>
              <a:schemeClr val="accent2">
                <a:lumMod val="40000"/>
                <a:lumOff val="60000"/>
              </a:schemeClr>
            </a:fgClr>
            <a:bgClr>
              <a:srgbClr val="92D050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3" name="Richtungspfeil 22">
            <a:extLst>
              <a:ext uri="{FF2B5EF4-FFF2-40B4-BE49-F238E27FC236}">
                <a16:creationId xmlns:a16="http://schemas.microsoft.com/office/drawing/2014/main" id="{B3ADA9DC-3BD8-F384-725B-281D5FA50389}"/>
              </a:ext>
            </a:extLst>
          </p:cNvPr>
          <p:cNvSpPr/>
          <p:nvPr/>
        </p:nvSpPr>
        <p:spPr>
          <a:xfrm>
            <a:off x="3572614" y="4309282"/>
            <a:ext cx="5833323" cy="823795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Implementation        </a:t>
            </a:r>
            <a:r>
              <a:rPr lang="de-DE" sz="2400" dirty="0">
                <a:solidFill>
                  <a:schemeClr val="tx1"/>
                </a:solidFill>
              </a:rPr>
              <a:t>2019 - 2032</a:t>
            </a:r>
          </a:p>
        </p:txBody>
      </p:sp>
    </p:spTree>
    <p:extLst>
      <p:ext uri="{BB962C8B-B14F-4D97-AF65-F5344CB8AC3E}">
        <p14:creationId xmlns:p14="http://schemas.microsoft.com/office/powerpoint/2010/main" val="13759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2C83A37C-E3B5-465F-04DB-EE39B46CB4F1}"/>
              </a:ext>
            </a:extLst>
          </p:cNvPr>
          <p:cNvSpPr/>
          <p:nvPr/>
        </p:nvSpPr>
        <p:spPr>
          <a:xfrm>
            <a:off x="826532" y="1796903"/>
            <a:ext cx="9958422" cy="4288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4D83FE3D-0433-7AE1-8295-E4580049BC95}"/>
              </a:ext>
            </a:extLst>
          </p:cNvPr>
          <p:cNvSpPr/>
          <p:nvPr/>
        </p:nvSpPr>
        <p:spPr>
          <a:xfrm>
            <a:off x="822990" y="4178596"/>
            <a:ext cx="9958422" cy="51035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A200C80-7D0A-276A-770D-7E5038758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n-lt"/>
              </a:rPr>
              <a:t>EuPRAXIA: </a:t>
            </a:r>
            <a:r>
              <a:rPr lang="de-DE" dirty="0" err="1">
                <a:latin typeface="+mn-lt"/>
              </a:rPr>
              <a:t>Cost</a:t>
            </a:r>
            <a:r>
              <a:rPr lang="de-DE" dirty="0">
                <a:latin typeface="+mn-lt"/>
              </a:rPr>
              <a:t>/Budget Status Aug 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469FE8-F1C2-18E7-1DD8-B0DF144BCFD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EAAC 2023 - EuPRAXIA-PP   | Ralph Assmann | 19 Sep 2023 </a:t>
            </a:r>
            <a:endParaRPr lang="en-GB" dirty="0"/>
          </a:p>
        </p:txBody>
      </p: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13CC4787-0189-AAAB-A28D-85E70C9248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411234"/>
              </p:ext>
            </p:extLst>
          </p:nvPr>
        </p:nvGraphicFramePr>
        <p:xfrm>
          <a:off x="822990" y="947557"/>
          <a:ext cx="9958422" cy="4988069"/>
        </p:xfrm>
        <a:graphic>
          <a:graphicData uri="http://schemas.openxmlformats.org/drawingml/2006/table">
            <a:tbl>
              <a:tblPr/>
              <a:tblGrid>
                <a:gridCol w="2284292">
                  <a:extLst>
                    <a:ext uri="{9D8B030D-6E8A-4147-A177-3AD203B41FA5}">
                      <a16:colId xmlns:a16="http://schemas.microsoft.com/office/drawing/2014/main" val="4127188579"/>
                    </a:ext>
                  </a:extLst>
                </a:gridCol>
                <a:gridCol w="1174778">
                  <a:extLst>
                    <a:ext uri="{9D8B030D-6E8A-4147-A177-3AD203B41FA5}">
                      <a16:colId xmlns:a16="http://schemas.microsoft.com/office/drawing/2014/main" val="2832193485"/>
                    </a:ext>
                  </a:extLst>
                </a:gridCol>
                <a:gridCol w="1419524">
                  <a:extLst>
                    <a:ext uri="{9D8B030D-6E8A-4147-A177-3AD203B41FA5}">
                      <a16:colId xmlns:a16="http://schemas.microsoft.com/office/drawing/2014/main" val="2922588586"/>
                    </a:ext>
                  </a:extLst>
                </a:gridCol>
                <a:gridCol w="1419524">
                  <a:extLst>
                    <a:ext uri="{9D8B030D-6E8A-4147-A177-3AD203B41FA5}">
                      <a16:colId xmlns:a16="http://schemas.microsoft.com/office/drawing/2014/main" val="215655094"/>
                    </a:ext>
                  </a:extLst>
                </a:gridCol>
                <a:gridCol w="1419524">
                  <a:extLst>
                    <a:ext uri="{9D8B030D-6E8A-4147-A177-3AD203B41FA5}">
                      <a16:colId xmlns:a16="http://schemas.microsoft.com/office/drawing/2014/main" val="3078520934"/>
                    </a:ext>
                  </a:extLst>
                </a:gridCol>
                <a:gridCol w="1066002">
                  <a:extLst>
                    <a:ext uri="{9D8B030D-6E8A-4147-A177-3AD203B41FA5}">
                      <a16:colId xmlns:a16="http://schemas.microsoft.com/office/drawing/2014/main" val="3707052403"/>
                    </a:ext>
                  </a:extLst>
                </a:gridCol>
                <a:gridCol w="1174778">
                  <a:extLst>
                    <a:ext uri="{9D8B030D-6E8A-4147-A177-3AD203B41FA5}">
                      <a16:colId xmlns:a16="http://schemas.microsoft.com/office/drawing/2014/main" val="4104690870"/>
                    </a:ext>
                  </a:extLst>
                </a:gridCol>
              </a:tblGrid>
              <a:tr h="851454">
                <a:tc>
                  <a:txBody>
                    <a:bodyPr/>
                    <a:lstStyle/>
                    <a:p>
                      <a:pPr algn="l" fontAlgn="t"/>
                      <a:r>
                        <a:rPr lang="de-DE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item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Invest (M€)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Personnel (M€)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cost (M€)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Obtained (M€)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Coverage (%)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Missing </a:t>
                      </a:r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(§)</a:t>
                      </a:r>
                      <a:r>
                        <a:rPr lang="de-DE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(M€)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3571196"/>
                  </a:ext>
                </a:extLst>
              </a:tr>
              <a:tr h="425727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1 (*), Frascati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138,8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2209915"/>
                  </a:ext>
                </a:extLst>
              </a:tr>
              <a:tr h="425727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2 (**), tbd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178,0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9444385"/>
                  </a:ext>
                </a:extLst>
              </a:tr>
              <a:tr h="425727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Termination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1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1123972"/>
                  </a:ext>
                </a:extLst>
              </a:tr>
              <a:tr h="425727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i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9447075"/>
                  </a:ext>
                </a:extLst>
              </a:tr>
              <a:tr h="676676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Preparation</a:t>
                      </a:r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incl. excellence </a:t>
                      </a:r>
                      <a:r>
                        <a:rPr lang="de-DE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centers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176,4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9317759"/>
                  </a:ext>
                </a:extLst>
              </a:tr>
              <a:tr h="499731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438,2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569,0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176,4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392,6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7637709"/>
                  </a:ext>
                </a:extLst>
              </a:tr>
              <a:tr h="90182">
                <a:tc>
                  <a:txBody>
                    <a:bodyPr/>
                    <a:lstStyle/>
                    <a:p>
                      <a:pPr algn="l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2358736"/>
                  </a:ext>
                </a:extLst>
              </a:tr>
              <a:tr h="251059">
                <a:tc gridSpan="4">
                  <a:txBody>
                    <a:bodyPr/>
                    <a:lstStyle/>
                    <a:p>
                      <a:pPr algn="l" fontAlgn="b"/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(*) </a:t>
                      </a:r>
                      <a:r>
                        <a:rPr lang="de-DE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includes</a:t>
                      </a:r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estimate</a:t>
                      </a:r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of 240 FTE-</a:t>
                      </a:r>
                      <a:r>
                        <a:rPr lang="de-DE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of </a:t>
                      </a:r>
                      <a:r>
                        <a:rPr lang="de-DE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personpower</a:t>
                      </a:r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from</a:t>
                      </a:r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LNF-INFN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1387990"/>
                  </a:ext>
                </a:extLst>
              </a:tr>
              <a:tr h="308873">
                <a:tc gridSpan="6">
                  <a:txBody>
                    <a:bodyPr/>
                    <a:lstStyle/>
                    <a:p>
                      <a:pPr algn="l" fontAlgn="b"/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(**) </a:t>
                      </a:r>
                      <a:r>
                        <a:rPr lang="de-DE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</a:t>
                      </a:r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will </a:t>
                      </a:r>
                      <a:r>
                        <a:rPr lang="de-DE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</a:t>
                      </a:r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reduced</a:t>
                      </a:r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 </a:t>
                      </a:r>
                      <a:r>
                        <a:rPr lang="de-DE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</a:t>
                      </a:r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of relevant </a:t>
                      </a:r>
                      <a:r>
                        <a:rPr lang="de-DE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pre-invests</a:t>
                      </a:r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de-DE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exisiting</a:t>
                      </a:r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infrastructure</a:t>
                      </a:r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e-DE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equipment</a:t>
                      </a:r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7656145"/>
                  </a:ext>
                </a:extLst>
              </a:tr>
              <a:tr h="68176">
                <a:tc gridSpan="6">
                  <a:txBody>
                    <a:bodyPr/>
                    <a:lstStyle/>
                    <a:p>
                      <a:pPr marL="0" indent="0" algn="l" fontAlgn="b">
                        <a:tabLst>
                          <a:tab pos="8667750" algn="l"/>
                        </a:tabLst>
                      </a:pPr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(§) for </a:t>
                      </a:r>
                      <a:r>
                        <a:rPr lang="de-DE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full</a:t>
                      </a:r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implementation</a:t>
                      </a:r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e-DE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phased</a:t>
                      </a:r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EuRAXIA</a:t>
                      </a:r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approach</a:t>
                      </a:r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allows</a:t>
                      </a:r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user</a:t>
                      </a:r>
                      <a:r>
                        <a:rPr lang="de-DE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operation</a:t>
                      </a:r>
                      <a:r>
                        <a:rPr lang="de-DE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without</a:t>
                      </a:r>
                      <a:r>
                        <a:rPr lang="de-DE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full</a:t>
                      </a:r>
                      <a:r>
                        <a:rPr lang="de-DE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funding</a:t>
                      </a:r>
                      <a:endParaRPr lang="de-DE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55472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9182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A200C80-7D0A-276A-770D-7E5038758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n-lt"/>
              </a:rPr>
              <a:t>Outstanding </a:t>
            </a:r>
            <a:r>
              <a:rPr lang="de-DE" dirty="0" err="1">
                <a:latin typeface="+mn-lt"/>
              </a:rPr>
              <a:t>Success</a:t>
            </a:r>
            <a:r>
              <a:rPr lang="de-DE" dirty="0">
                <a:latin typeface="+mn-lt"/>
              </a:rPr>
              <a:t> in Funding so </a:t>
            </a:r>
            <a:r>
              <a:rPr lang="de-DE" dirty="0" err="1">
                <a:latin typeface="+mn-lt"/>
              </a:rPr>
              <a:t>Far</a:t>
            </a:r>
            <a:endParaRPr lang="de-DE" dirty="0">
              <a:latin typeface="+mn-lt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469FE8-F1C2-18E7-1DD8-B0DF144BCFD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EAAC 2023 - EuPRAXIA-PP   | Ralph Assmann | 19 Sep 2023 </a:t>
            </a:r>
            <a:endParaRPr lang="en-GB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6A51A00-321B-10AC-6B76-736ED41753A6}"/>
              </a:ext>
            </a:extLst>
          </p:cNvPr>
          <p:cNvSpPr txBox="1">
            <a:spLocks/>
          </p:cNvSpPr>
          <p:nvPr/>
        </p:nvSpPr>
        <p:spPr>
          <a:xfrm>
            <a:off x="297712" y="842469"/>
            <a:ext cx="8048001" cy="5546219"/>
          </a:xfrm>
          <a:prstGeom prst="rect">
            <a:avLst/>
          </a:prstGeom>
        </p:spPr>
        <p:txBody>
          <a:bodyPr lIns="91438" tIns="45719" rIns="91438" bIns="45719"/>
          <a:lstStyle>
            <a:lvl1pPr marL="228573" indent="-228573" algn="l" defTabSz="9142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1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5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00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43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86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30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73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1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73" marR="0" lvl="0" indent="-228573" algn="l" defTabSz="914286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It is highly unusual to have this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high funding rate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at this stage of the project.</a:t>
            </a:r>
          </a:p>
          <a:p>
            <a:pPr marL="228573" marR="0" lvl="0" indent="-228573" algn="l" defTabSz="914286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  <a:sym typeface="Wingdings"/>
              </a:rPr>
              <a:t>We have </a:t>
            </a:r>
            <a:r>
              <a:rPr lang="en-US" sz="2400" b="1" dirty="0">
                <a:solidFill>
                  <a:prstClr val="black"/>
                </a:solidFill>
                <a:latin typeface="Calibri"/>
                <a:sym typeface="Wingdings"/>
              </a:rPr>
              <a:t>sufficient funds to construct Phase 1 of EuPRAXIA at Site 1</a:t>
            </a:r>
            <a:r>
              <a:rPr lang="en-US" sz="2400" dirty="0">
                <a:solidFill>
                  <a:prstClr val="black"/>
                </a:solidFill>
                <a:latin typeface="Calibri"/>
                <a:sym typeface="Wingdings"/>
              </a:rPr>
              <a:t> = Frascati </a:t>
            </a:r>
            <a:r>
              <a:rPr lang="en-US" sz="2400" dirty="0">
                <a:solidFill>
                  <a:prstClr val="black"/>
                </a:solidFill>
                <a:latin typeface="Calibri"/>
                <a:sym typeface="Wingdings" pitchFamily="2" charset="2"/>
              </a:rPr>
              <a:t> construction process started</a:t>
            </a:r>
          </a:p>
          <a:p>
            <a:pPr marL="228573" marR="0" lvl="0" indent="-228573" algn="l" defTabSz="914286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But of course we want to build the full things: </a:t>
            </a:r>
            <a:b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</a:b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we can reduce the scope but </a:t>
            </a:r>
            <a:r>
              <a:rPr lang="en-US" sz="2400" dirty="0">
                <a:solidFill>
                  <a:prstClr val="black"/>
                </a:solidFill>
                <a:latin typeface="Calibri"/>
                <a:sym typeface="Wingdings" pitchFamily="2" charset="2"/>
              </a:rPr>
              <a:t>we will loose some of our possible impact and we compromise leadership in the international landscape</a:t>
            </a:r>
          </a:p>
          <a:p>
            <a:pPr marL="228573" marR="0" lvl="0" indent="-228573" algn="l" defTabSz="914286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So </a:t>
            </a:r>
            <a:r>
              <a:rPr lang="en-US" sz="2400" b="1" dirty="0">
                <a:solidFill>
                  <a:prstClr val="black"/>
                </a:solidFill>
                <a:latin typeface="Calibri"/>
                <a:sym typeface="Wingdings" pitchFamily="2" charset="2"/>
              </a:rPr>
              <a:t>Preparatory Phase will work out details for the full EuPRAXIA proposal with two sites, excellence centers, laser leg, applications and clusters of institutes!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  <a:sym typeface="Wingding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90E80F9-5116-60EA-DD0B-860D9CD49D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2695" y="894465"/>
            <a:ext cx="3615647" cy="2005898"/>
          </a:xfrm>
          <a:prstGeom prst="rect">
            <a:avLst/>
          </a:prstGeom>
        </p:spPr>
      </p:pic>
      <p:pic>
        <p:nvPicPr>
          <p:cNvPr id="8" name="Picture 1" descr="A picture containing table, indoor, sitting, small&#10;&#10;Description automatically generated">
            <a:extLst>
              <a:ext uri="{FF2B5EF4-FFF2-40B4-BE49-F238E27FC236}">
                <a16:creationId xmlns:a16="http://schemas.microsoft.com/office/drawing/2014/main" id="{4EBD2CE1-4326-23EF-991A-1341D22D7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95" y="3023732"/>
            <a:ext cx="3615647" cy="2033802"/>
          </a:xfrm>
          <a:prstGeom prst="rect">
            <a:avLst/>
          </a:prstGeom>
        </p:spPr>
      </p:pic>
      <p:pic>
        <p:nvPicPr>
          <p:cNvPr id="10" name="Bildplatzhalter 6">
            <a:extLst>
              <a:ext uri="{FF2B5EF4-FFF2-40B4-BE49-F238E27FC236}">
                <a16:creationId xmlns:a16="http://schemas.microsoft.com/office/drawing/2014/main" id="{B7A00AEB-6AA8-10DA-1128-520B88BCD2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2695" y="5166763"/>
            <a:ext cx="3615647" cy="1204592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222593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B1453C1-6303-7671-13BF-4C8A7E1F3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+mn-lt"/>
              </a:rPr>
              <a:t>We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are</a:t>
            </a:r>
            <a:r>
              <a:rPr lang="de-DE" dirty="0">
                <a:latin typeface="+mn-lt"/>
              </a:rPr>
              <a:t> on ESFRI Roadmap of 2021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E2AD969-4043-DB84-7987-146478F9393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EAAC 2023 - EuPRAXIA-PP   | Ralph Assmann | 19 Sep 2023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A9826F1-6E3F-9CCD-9668-F6403016AB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389476"/>
            <a:ext cx="12192001" cy="31380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3216AE9-EECC-8F5A-BA95-D45A0534F0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0676"/>
            <a:ext cx="12192000" cy="102153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5A77FFC-97E0-F02D-AE38-344B40CEC26D}"/>
              </a:ext>
            </a:extLst>
          </p:cNvPr>
          <p:cNvSpPr txBox="1"/>
          <p:nvPr/>
        </p:nvSpPr>
        <p:spPr>
          <a:xfrm>
            <a:off x="3396814" y="4021488"/>
            <a:ext cx="7597529" cy="1288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457178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Two new entries in 2021: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Einstein Telescope (ET)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EuPRAXIA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178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EuPRAXIA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the only accelerator facility selected in the last 6 years</a:t>
            </a:r>
          </a:p>
          <a:p>
            <a:pPr marL="342900" marR="0" lvl="0" indent="-342900" algn="l" defTabSz="457178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EuPRAXIA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the first plasma accelerator facility ever included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CB89205-54BB-0F3B-FF21-CBF6878FB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271700" y="3522046"/>
            <a:ext cx="485116" cy="475413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D7725EE-D2C9-FBC7-8E31-4B2FF371FA2B}"/>
              </a:ext>
            </a:extLst>
          </p:cNvPr>
          <p:cNvSpPr txBox="1"/>
          <p:nvPr/>
        </p:nvSpPr>
        <p:spPr>
          <a:xfrm>
            <a:off x="2947026" y="907974"/>
            <a:ext cx="6255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i="1" dirty="0"/>
              <a:t>ESFRI = European </a:t>
            </a:r>
            <a:r>
              <a:rPr lang="de-DE" sz="2000" i="1" dirty="0" err="1"/>
              <a:t>Strategy</a:t>
            </a:r>
            <a:r>
              <a:rPr lang="de-DE" sz="2000" i="1" dirty="0"/>
              <a:t> Future Research </a:t>
            </a:r>
            <a:r>
              <a:rPr lang="de-DE" sz="2000" i="1" dirty="0" err="1"/>
              <a:t>Infrastructures</a:t>
            </a:r>
            <a:endParaRPr lang="de-DE" sz="2000" i="1" dirty="0"/>
          </a:p>
        </p:txBody>
      </p:sp>
    </p:spTree>
    <p:extLst>
      <p:ext uri="{BB962C8B-B14F-4D97-AF65-F5344CB8AC3E}">
        <p14:creationId xmlns:p14="http://schemas.microsoft.com/office/powerpoint/2010/main" val="3529360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7A2ABE-AFA2-3154-6438-109A5BA02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n-lt"/>
              </a:rPr>
              <a:t>EuPRAXIA: Official Member of </a:t>
            </a:r>
            <a:r>
              <a:rPr lang="de-DE" dirty="0" err="1">
                <a:latin typeface="+mn-lt"/>
              </a:rPr>
              <a:t>the</a:t>
            </a:r>
            <a:r>
              <a:rPr lang="de-DE" dirty="0">
                <a:latin typeface="+mn-lt"/>
              </a:rPr>
              <a:t> Big Club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8114E7-4535-1C52-50C7-3EA81A6EEFF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EAAC 2023 - EuPRAXIA-PP   | Ralph Assmann | 19 Sep 2023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90B36D4-B98C-B42D-C68C-9B09A6D5D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4543"/>
            <a:ext cx="12192000" cy="101165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7001B37-0652-D3EE-B858-03F3740AD2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" y="1935537"/>
            <a:ext cx="11978640" cy="416815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5C1FE35-7E06-2243-BAF7-8EABBABF5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128227" y="-1258610"/>
            <a:ext cx="485116" cy="475413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3780050-F0C1-FEF5-49E5-021C11B3CBE4}"/>
              </a:ext>
            </a:extLst>
          </p:cNvPr>
          <p:cNvSpPr txBox="1"/>
          <p:nvPr/>
        </p:nvSpPr>
        <p:spPr>
          <a:xfrm>
            <a:off x="8887429" y="6061289"/>
            <a:ext cx="330457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https://roadmap2021.esfri.eu</a:t>
            </a: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454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E0282DD-49BE-C17C-EDA7-582D3DBF94B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96256" y="6333980"/>
            <a:ext cx="41148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EAAC 2023 - EuPRAXIA-PP   | Ralph Assmann | 19 Sep 2023 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B5F8AAA3-75D9-48DE-5F7C-AB9062EA3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-266493"/>
            <a:ext cx="8262938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/>
                <a:cs typeface="Calibri"/>
              </a:rPr>
              <a:t>EuPRAXIA European Project: Next Step</a:t>
            </a:r>
          </a:p>
        </p:txBody>
      </p:sp>
      <p:sp>
        <p:nvSpPr>
          <p:cNvPr id="2" name="Richtungspfeil 1">
            <a:extLst>
              <a:ext uri="{FF2B5EF4-FFF2-40B4-BE49-F238E27FC236}">
                <a16:creationId xmlns:a16="http://schemas.microsoft.com/office/drawing/2014/main" id="{FEE9342B-77E9-C563-0260-37AD006C34AE}"/>
              </a:ext>
            </a:extLst>
          </p:cNvPr>
          <p:cNvSpPr/>
          <p:nvPr/>
        </p:nvSpPr>
        <p:spPr>
          <a:xfrm>
            <a:off x="157162" y="810403"/>
            <a:ext cx="2152650" cy="1071563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err="1">
                <a:solidFill>
                  <a:schemeClr val="tx1"/>
                </a:solidFill>
              </a:rPr>
              <a:t>Idea</a:t>
            </a:r>
            <a:r>
              <a:rPr lang="de-DE" sz="2000" b="1" dirty="0">
                <a:solidFill>
                  <a:schemeClr val="tx1"/>
                </a:solidFill>
              </a:rPr>
              <a:t> &amp; </a:t>
            </a:r>
            <a:r>
              <a:rPr lang="de-DE" sz="2000" b="1" dirty="0" err="1">
                <a:solidFill>
                  <a:schemeClr val="tx1"/>
                </a:solidFill>
              </a:rPr>
              <a:t>funding</a:t>
            </a:r>
            <a:r>
              <a:rPr lang="de-DE" sz="2000" b="1" dirty="0">
                <a:solidFill>
                  <a:schemeClr val="tx1"/>
                </a:solidFill>
              </a:rPr>
              <a:t> </a:t>
            </a:r>
            <a:r>
              <a:rPr lang="de-DE" sz="2000" b="1" dirty="0" err="1">
                <a:solidFill>
                  <a:schemeClr val="tx1"/>
                </a:solidFill>
              </a:rPr>
              <a:t>proposal</a:t>
            </a:r>
            <a:endParaRPr lang="de-DE" sz="1600" b="1" dirty="0">
              <a:solidFill>
                <a:schemeClr val="tx1"/>
              </a:solidFill>
            </a:endParaRPr>
          </a:p>
          <a:p>
            <a:pPr algn="ctr"/>
            <a:r>
              <a:rPr lang="de-DE" dirty="0">
                <a:solidFill>
                  <a:schemeClr val="tx1"/>
                </a:solidFill>
              </a:rPr>
              <a:t>2013 - 2015</a:t>
            </a:r>
          </a:p>
        </p:txBody>
      </p:sp>
      <p:sp>
        <p:nvSpPr>
          <p:cNvPr id="3" name="Richtungspfeil 2">
            <a:extLst>
              <a:ext uri="{FF2B5EF4-FFF2-40B4-BE49-F238E27FC236}">
                <a16:creationId xmlns:a16="http://schemas.microsoft.com/office/drawing/2014/main" id="{C6B9EB3D-7D33-5612-4620-A595AF8A6B4D}"/>
              </a:ext>
            </a:extLst>
          </p:cNvPr>
          <p:cNvSpPr/>
          <p:nvPr/>
        </p:nvSpPr>
        <p:spPr>
          <a:xfrm>
            <a:off x="1771652" y="1648335"/>
            <a:ext cx="2496519" cy="1071563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 err="1">
                <a:solidFill>
                  <a:schemeClr val="tx1"/>
                </a:solidFill>
              </a:rPr>
              <a:t>Conceptual</a:t>
            </a:r>
            <a:r>
              <a:rPr lang="de-DE" sz="2400" b="1" dirty="0">
                <a:solidFill>
                  <a:schemeClr val="tx1"/>
                </a:solidFill>
              </a:rPr>
              <a:t> Design Study</a:t>
            </a:r>
            <a:endParaRPr lang="de-DE" b="1" dirty="0">
              <a:solidFill>
                <a:schemeClr val="tx1"/>
              </a:solidFill>
            </a:endParaRPr>
          </a:p>
          <a:p>
            <a:pPr algn="ctr"/>
            <a:r>
              <a:rPr lang="de-DE" dirty="0">
                <a:solidFill>
                  <a:schemeClr val="tx1"/>
                </a:solidFill>
              </a:rPr>
              <a:t>2015 - 2019</a:t>
            </a: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73EDD84B-5419-C552-52A9-9126B71621F5}"/>
              </a:ext>
            </a:extLst>
          </p:cNvPr>
          <p:cNvSpPr/>
          <p:nvPr/>
        </p:nvSpPr>
        <p:spPr>
          <a:xfrm>
            <a:off x="3624265" y="2459161"/>
            <a:ext cx="2663207" cy="1071563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Political </a:t>
            </a:r>
            <a:r>
              <a:rPr lang="de-DE" sz="2400" b="1" dirty="0" err="1">
                <a:solidFill>
                  <a:schemeClr val="tx1"/>
                </a:solidFill>
              </a:rPr>
              <a:t>selection</a:t>
            </a:r>
            <a:r>
              <a:rPr lang="de-DE" sz="2400" b="1" dirty="0">
                <a:solidFill>
                  <a:schemeClr val="tx1"/>
                </a:solidFill>
              </a:rPr>
              <a:t> for ESFRI</a:t>
            </a:r>
            <a:endParaRPr lang="de-DE" b="1" dirty="0">
              <a:solidFill>
                <a:schemeClr val="tx1"/>
              </a:solidFill>
            </a:endParaRPr>
          </a:p>
          <a:p>
            <a:pPr algn="ctr"/>
            <a:r>
              <a:rPr lang="de-DE" dirty="0">
                <a:solidFill>
                  <a:schemeClr val="tx1"/>
                </a:solidFill>
              </a:rPr>
              <a:t>2020 - 2021</a:t>
            </a:r>
          </a:p>
        </p:txBody>
      </p:sp>
      <p:sp>
        <p:nvSpPr>
          <p:cNvPr id="8" name="Richtungspfeil 7">
            <a:extLst>
              <a:ext uri="{FF2B5EF4-FFF2-40B4-BE49-F238E27FC236}">
                <a16:creationId xmlns:a16="http://schemas.microsoft.com/office/drawing/2014/main" id="{7BDBAB0C-6254-768D-14AD-55A399E02ED8}"/>
              </a:ext>
            </a:extLst>
          </p:cNvPr>
          <p:cNvSpPr/>
          <p:nvPr/>
        </p:nvSpPr>
        <p:spPr>
          <a:xfrm>
            <a:off x="9075479" y="4998618"/>
            <a:ext cx="3116521" cy="1071563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Operation </a:t>
            </a:r>
            <a:r>
              <a:rPr lang="de-DE" sz="2400" b="1" dirty="0" err="1">
                <a:solidFill>
                  <a:schemeClr val="tx1"/>
                </a:solidFill>
              </a:rPr>
              <a:t>as</a:t>
            </a:r>
            <a:r>
              <a:rPr lang="de-DE" sz="2400" b="1" dirty="0">
                <a:solidFill>
                  <a:schemeClr val="tx1"/>
                </a:solidFill>
              </a:rPr>
              <a:t> European RI</a:t>
            </a:r>
            <a:endParaRPr lang="de-DE" b="1" dirty="0">
              <a:solidFill>
                <a:schemeClr val="tx1"/>
              </a:solidFill>
            </a:endParaRPr>
          </a:p>
          <a:p>
            <a:pPr algn="ctr"/>
            <a:r>
              <a:rPr lang="de-DE" dirty="0">
                <a:solidFill>
                  <a:schemeClr val="tx1"/>
                </a:solidFill>
              </a:rPr>
              <a:t>2028 - 2065</a:t>
            </a:r>
          </a:p>
        </p:txBody>
      </p:sp>
      <p:cxnSp>
        <p:nvCxnSpPr>
          <p:cNvPr id="40" name="Gerade Verbindung 39">
            <a:extLst>
              <a:ext uri="{FF2B5EF4-FFF2-40B4-BE49-F238E27FC236}">
                <a16:creationId xmlns:a16="http://schemas.microsoft.com/office/drawing/2014/main" id="{B2E430B4-2F49-D719-CD9B-723F1732A215}"/>
              </a:ext>
            </a:extLst>
          </p:cNvPr>
          <p:cNvCxnSpPr>
            <a:cxnSpLocks/>
          </p:cNvCxnSpPr>
          <p:nvPr/>
        </p:nvCxnSpPr>
        <p:spPr>
          <a:xfrm flipV="1">
            <a:off x="6396043" y="810403"/>
            <a:ext cx="0" cy="5541008"/>
          </a:xfrm>
          <a:prstGeom prst="line">
            <a:avLst/>
          </a:prstGeom>
          <a:ln w="317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>
            <a:extLst>
              <a:ext uri="{FF2B5EF4-FFF2-40B4-BE49-F238E27FC236}">
                <a16:creationId xmlns:a16="http://schemas.microsoft.com/office/drawing/2014/main" id="{2C6CF3E1-66D6-5ACE-7FEC-90BE8E106874}"/>
              </a:ext>
            </a:extLst>
          </p:cNvPr>
          <p:cNvCxnSpPr>
            <a:cxnSpLocks/>
          </p:cNvCxnSpPr>
          <p:nvPr/>
        </p:nvCxnSpPr>
        <p:spPr>
          <a:xfrm flipV="1">
            <a:off x="8158166" y="760220"/>
            <a:ext cx="0" cy="5541008"/>
          </a:xfrm>
          <a:prstGeom prst="line">
            <a:avLst/>
          </a:prstGeom>
          <a:ln w="317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ichtungspfeil 5">
            <a:extLst>
              <a:ext uri="{FF2B5EF4-FFF2-40B4-BE49-F238E27FC236}">
                <a16:creationId xmlns:a16="http://schemas.microsoft.com/office/drawing/2014/main" id="{4404BD4C-41B8-D12E-CE6B-35122EBCD898}"/>
              </a:ext>
            </a:extLst>
          </p:cNvPr>
          <p:cNvSpPr/>
          <p:nvPr/>
        </p:nvSpPr>
        <p:spPr>
          <a:xfrm>
            <a:off x="5581651" y="3269987"/>
            <a:ext cx="2686051" cy="1071563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Preparatory </a:t>
            </a:r>
            <a:r>
              <a:rPr lang="de-DE" sz="2400" b="1" dirty="0" err="1">
                <a:solidFill>
                  <a:schemeClr val="tx1"/>
                </a:solidFill>
              </a:rPr>
              <a:t>phase</a:t>
            </a:r>
            <a:r>
              <a:rPr lang="de-DE" sz="2400" b="1" dirty="0">
                <a:solidFill>
                  <a:schemeClr val="tx1"/>
                </a:solidFill>
              </a:rPr>
              <a:t> </a:t>
            </a:r>
            <a:r>
              <a:rPr lang="de-DE" sz="2400" b="1" dirty="0" err="1">
                <a:solidFill>
                  <a:schemeClr val="tx1"/>
                </a:solidFill>
              </a:rPr>
              <a:t>project</a:t>
            </a:r>
            <a:endParaRPr lang="de-DE" b="1" dirty="0">
              <a:solidFill>
                <a:schemeClr val="tx1"/>
              </a:solidFill>
            </a:endParaRPr>
          </a:p>
          <a:p>
            <a:pPr algn="ctr"/>
            <a:r>
              <a:rPr lang="de-DE" b="1" dirty="0">
                <a:solidFill>
                  <a:schemeClr val="tx1"/>
                </a:solidFill>
              </a:rPr>
              <a:t>2022 - 2026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45656D76-023D-F1DB-92D5-62B907A9D923}"/>
              </a:ext>
            </a:extLst>
          </p:cNvPr>
          <p:cNvSpPr txBox="1"/>
          <p:nvPr/>
        </p:nvSpPr>
        <p:spPr>
          <a:xfrm>
            <a:off x="6414880" y="2640485"/>
            <a:ext cx="7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solidFill>
                  <a:srgbClr val="0055A5"/>
                </a:solidFill>
              </a:rPr>
              <a:t>Today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82601656-6EEC-8A18-AEFD-41E702F5D684}"/>
              </a:ext>
            </a:extLst>
          </p:cNvPr>
          <p:cNvSpPr txBox="1"/>
          <p:nvPr/>
        </p:nvSpPr>
        <p:spPr>
          <a:xfrm>
            <a:off x="8121840" y="862238"/>
            <a:ext cx="2706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solidFill>
                  <a:srgbClr val="FF0000"/>
                </a:solidFill>
              </a:rPr>
              <a:t>Next </a:t>
            </a:r>
            <a:r>
              <a:rPr lang="de-DE" b="1" i="1" dirty="0" err="1">
                <a:solidFill>
                  <a:srgbClr val="FF0000"/>
                </a:solidFill>
              </a:rPr>
              <a:t>critical</a:t>
            </a:r>
            <a:r>
              <a:rPr lang="de-DE" b="1" i="1" dirty="0">
                <a:solidFill>
                  <a:srgbClr val="FF0000"/>
                </a:solidFill>
              </a:rPr>
              <a:t> </a:t>
            </a:r>
            <a:r>
              <a:rPr lang="de-DE" b="1" i="1" dirty="0" err="1">
                <a:solidFill>
                  <a:srgbClr val="FF0000"/>
                </a:solidFill>
              </a:rPr>
              <a:t>decision</a:t>
            </a:r>
            <a:r>
              <a:rPr lang="de-DE" b="1" i="1" dirty="0">
                <a:solidFill>
                  <a:srgbClr val="FF0000"/>
                </a:solidFill>
              </a:rPr>
              <a:t> </a:t>
            </a:r>
            <a:r>
              <a:rPr lang="de-DE" b="1" i="1" dirty="0" err="1">
                <a:solidFill>
                  <a:srgbClr val="FF0000"/>
                </a:solidFill>
              </a:rPr>
              <a:t>point</a:t>
            </a:r>
            <a:endParaRPr lang="de-DE" b="1" i="1" dirty="0">
              <a:solidFill>
                <a:srgbClr val="FF0000"/>
              </a:solidFill>
            </a:endParaRPr>
          </a:p>
        </p:txBody>
      </p:sp>
      <p:sp>
        <p:nvSpPr>
          <p:cNvPr id="25" name="Richtungspfeil 24">
            <a:extLst>
              <a:ext uri="{FF2B5EF4-FFF2-40B4-BE49-F238E27FC236}">
                <a16:creationId xmlns:a16="http://schemas.microsoft.com/office/drawing/2014/main" id="{18529A9D-5F61-3244-8A77-2586419A2402}"/>
              </a:ext>
            </a:extLst>
          </p:cNvPr>
          <p:cNvSpPr/>
          <p:nvPr/>
        </p:nvSpPr>
        <p:spPr>
          <a:xfrm>
            <a:off x="3357563" y="4342501"/>
            <a:ext cx="6316931" cy="745285"/>
          </a:xfrm>
          <a:prstGeom prst="homePlate">
            <a:avLst/>
          </a:prstGeom>
          <a:pattFill prst="solidDmnd">
            <a:fgClr>
              <a:schemeClr val="accent2">
                <a:lumMod val="40000"/>
                <a:lumOff val="60000"/>
              </a:schemeClr>
            </a:fgClr>
            <a:bgClr>
              <a:srgbClr val="92D050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3" name="Richtungspfeil 22">
            <a:extLst>
              <a:ext uri="{FF2B5EF4-FFF2-40B4-BE49-F238E27FC236}">
                <a16:creationId xmlns:a16="http://schemas.microsoft.com/office/drawing/2014/main" id="{B3ADA9DC-3BD8-F384-725B-281D5FA50389}"/>
              </a:ext>
            </a:extLst>
          </p:cNvPr>
          <p:cNvSpPr/>
          <p:nvPr/>
        </p:nvSpPr>
        <p:spPr>
          <a:xfrm>
            <a:off x="3572614" y="4309282"/>
            <a:ext cx="5833323" cy="823795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Implementation        </a:t>
            </a:r>
            <a:r>
              <a:rPr lang="de-DE" sz="2400" dirty="0">
                <a:solidFill>
                  <a:schemeClr val="tx1"/>
                </a:solidFill>
              </a:rPr>
              <a:t>2019 - 2032</a:t>
            </a:r>
          </a:p>
        </p:txBody>
      </p:sp>
    </p:spTree>
    <p:extLst>
      <p:ext uri="{BB962C8B-B14F-4D97-AF65-F5344CB8AC3E}">
        <p14:creationId xmlns:p14="http://schemas.microsoft.com/office/powerpoint/2010/main" val="1603518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E0282DD-49BE-C17C-EDA7-582D3DBF94B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96256" y="6333980"/>
            <a:ext cx="41148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EAAC 2023 - EuPRAXIA-PP   | Ralph Assmann | 19 Sep 2023 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B5F8AAA3-75D9-48DE-5F7C-AB9062EA3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-266493"/>
            <a:ext cx="8262938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/>
                <a:cs typeface="Calibri"/>
              </a:rPr>
              <a:t>EuPRAXIA European Project: Next Step</a:t>
            </a:r>
          </a:p>
        </p:txBody>
      </p:sp>
      <p:sp>
        <p:nvSpPr>
          <p:cNvPr id="2" name="Richtungspfeil 1">
            <a:extLst>
              <a:ext uri="{FF2B5EF4-FFF2-40B4-BE49-F238E27FC236}">
                <a16:creationId xmlns:a16="http://schemas.microsoft.com/office/drawing/2014/main" id="{FEE9342B-77E9-C563-0260-37AD006C34AE}"/>
              </a:ext>
            </a:extLst>
          </p:cNvPr>
          <p:cNvSpPr/>
          <p:nvPr/>
        </p:nvSpPr>
        <p:spPr>
          <a:xfrm>
            <a:off x="157162" y="810403"/>
            <a:ext cx="2152650" cy="1071563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err="1">
                <a:solidFill>
                  <a:schemeClr val="tx1"/>
                </a:solidFill>
              </a:rPr>
              <a:t>Idea</a:t>
            </a:r>
            <a:r>
              <a:rPr lang="de-DE" sz="2000" b="1" dirty="0">
                <a:solidFill>
                  <a:schemeClr val="tx1"/>
                </a:solidFill>
              </a:rPr>
              <a:t> &amp; </a:t>
            </a:r>
            <a:r>
              <a:rPr lang="de-DE" sz="2000" b="1" dirty="0" err="1">
                <a:solidFill>
                  <a:schemeClr val="tx1"/>
                </a:solidFill>
              </a:rPr>
              <a:t>funding</a:t>
            </a:r>
            <a:r>
              <a:rPr lang="de-DE" sz="2000" b="1" dirty="0">
                <a:solidFill>
                  <a:schemeClr val="tx1"/>
                </a:solidFill>
              </a:rPr>
              <a:t> </a:t>
            </a:r>
            <a:r>
              <a:rPr lang="de-DE" sz="2000" b="1" dirty="0" err="1">
                <a:solidFill>
                  <a:schemeClr val="tx1"/>
                </a:solidFill>
              </a:rPr>
              <a:t>proposal</a:t>
            </a:r>
            <a:endParaRPr lang="de-DE" sz="1600" b="1" dirty="0">
              <a:solidFill>
                <a:schemeClr val="tx1"/>
              </a:solidFill>
            </a:endParaRPr>
          </a:p>
          <a:p>
            <a:pPr algn="ctr"/>
            <a:r>
              <a:rPr lang="de-DE" dirty="0">
                <a:solidFill>
                  <a:schemeClr val="tx1"/>
                </a:solidFill>
              </a:rPr>
              <a:t>2013 - 2015</a:t>
            </a:r>
          </a:p>
        </p:txBody>
      </p:sp>
      <p:sp>
        <p:nvSpPr>
          <p:cNvPr id="3" name="Richtungspfeil 2">
            <a:extLst>
              <a:ext uri="{FF2B5EF4-FFF2-40B4-BE49-F238E27FC236}">
                <a16:creationId xmlns:a16="http://schemas.microsoft.com/office/drawing/2014/main" id="{C6B9EB3D-7D33-5612-4620-A595AF8A6B4D}"/>
              </a:ext>
            </a:extLst>
          </p:cNvPr>
          <p:cNvSpPr/>
          <p:nvPr/>
        </p:nvSpPr>
        <p:spPr>
          <a:xfrm>
            <a:off x="1771652" y="1648335"/>
            <a:ext cx="2496519" cy="1071563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 err="1">
                <a:solidFill>
                  <a:schemeClr val="tx1"/>
                </a:solidFill>
              </a:rPr>
              <a:t>Conceptual</a:t>
            </a:r>
            <a:r>
              <a:rPr lang="de-DE" sz="2400" b="1" dirty="0">
                <a:solidFill>
                  <a:schemeClr val="tx1"/>
                </a:solidFill>
              </a:rPr>
              <a:t> Design Study</a:t>
            </a:r>
            <a:endParaRPr lang="de-DE" b="1" dirty="0">
              <a:solidFill>
                <a:schemeClr val="tx1"/>
              </a:solidFill>
            </a:endParaRPr>
          </a:p>
          <a:p>
            <a:pPr algn="ctr"/>
            <a:r>
              <a:rPr lang="de-DE" dirty="0">
                <a:solidFill>
                  <a:schemeClr val="tx1"/>
                </a:solidFill>
              </a:rPr>
              <a:t>2015 - 2019</a:t>
            </a: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73EDD84B-5419-C552-52A9-9126B71621F5}"/>
              </a:ext>
            </a:extLst>
          </p:cNvPr>
          <p:cNvSpPr/>
          <p:nvPr/>
        </p:nvSpPr>
        <p:spPr>
          <a:xfrm>
            <a:off x="3624265" y="2459161"/>
            <a:ext cx="2663207" cy="1071563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Political </a:t>
            </a:r>
            <a:r>
              <a:rPr lang="de-DE" sz="2400" b="1" dirty="0" err="1">
                <a:solidFill>
                  <a:schemeClr val="tx1"/>
                </a:solidFill>
              </a:rPr>
              <a:t>selection</a:t>
            </a:r>
            <a:r>
              <a:rPr lang="de-DE" sz="2400" b="1" dirty="0">
                <a:solidFill>
                  <a:schemeClr val="tx1"/>
                </a:solidFill>
              </a:rPr>
              <a:t> for ESFRI</a:t>
            </a:r>
            <a:endParaRPr lang="de-DE" b="1" dirty="0">
              <a:solidFill>
                <a:schemeClr val="tx1"/>
              </a:solidFill>
            </a:endParaRPr>
          </a:p>
          <a:p>
            <a:pPr algn="ctr"/>
            <a:r>
              <a:rPr lang="de-DE" dirty="0">
                <a:solidFill>
                  <a:schemeClr val="tx1"/>
                </a:solidFill>
              </a:rPr>
              <a:t>2020 - 2021</a:t>
            </a:r>
          </a:p>
        </p:txBody>
      </p:sp>
      <p:sp>
        <p:nvSpPr>
          <p:cNvPr id="8" name="Richtungspfeil 7">
            <a:extLst>
              <a:ext uri="{FF2B5EF4-FFF2-40B4-BE49-F238E27FC236}">
                <a16:creationId xmlns:a16="http://schemas.microsoft.com/office/drawing/2014/main" id="{7BDBAB0C-6254-768D-14AD-55A399E02ED8}"/>
              </a:ext>
            </a:extLst>
          </p:cNvPr>
          <p:cNvSpPr/>
          <p:nvPr/>
        </p:nvSpPr>
        <p:spPr>
          <a:xfrm>
            <a:off x="9075479" y="4998618"/>
            <a:ext cx="3116521" cy="1071563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Operation </a:t>
            </a:r>
            <a:r>
              <a:rPr lang="de-DE" sz="2400" b="1" dirty="0" err="1">
                <a:solidFill>
                  <a:schemeClr val="tx1"/>
                </a:solidFill>
              </a:rPr>
              <a:t>as</a:t>
            </a:r>
            <a:r>
              <a:rPr lang="de-DE" sz="2400" b="1" dirty="0">
                <a:solidFill>
                  <a:schemeClr val="tx1"/>
                </a:solidFill>
              </a:rPr>
              <a:t> European RI</a:t>
            </a:r>
            <a:endParaRPr lang="de-DE" b="1" dirty="0">
              <a:solidFill>
                <a:schemeClr val="tx1"/>
              </a:solidFill>
            </a:endParaRPr>
          </a:p>
          <a:p>
            <a:pPr algn="ctr"/>
            <a:r>
              <a:rPr lang="de-DE" dirty="0">
                <a:solidFill>
                  <a:schemeClr val="tx1"/>
                </a:solidFill>
              </a:rPr>
              <a:t>2028 - 2065</a:t>
            </a:r>
          </a:p>
        </p:txBody>
      </p:sp>
      <p:cxnSp>
        <p:nvCxnSpPr>
          <p:cNvPr id="40" name="Gerade Verbindung 39">
            <a:extLst>
              <a:ext uri="{FF2B5EF4-FFF2-40B4-BE49-F238E27FC236}">
                <a16:creationId xmlns:a16="http://schemas.microsoft.com/office/drawing/2014/main" id="{B2E430B4-2F49-D719-CD9B-723F1732A215}"/>
              </a:ext>
            </a:extLst>
          </p:cNvPr>
          <p:cNvCxnSpPr>
            <a:cxnSpLocks/>
          </p:cNvCxnSpPr>
          <p:nvPr/>
        </p:nvCxnSpPr>
        <p:spPr>
          <a:xfrm flipV="1">
            <a:off x="6396043" y="810403"/>
            <a:ext cx="0" cy="5541008"/>
          </a:xfrm>
          <a:prstGeom prst="line">
            <a:avLst/>
          </a:prstGeom>
          <a:ln w="317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>
            <a:extLst>
              <a:ext uri="{FF2B5EF4-FFF2-40B4-BE49-F238E27FC236}">
                <a16:creationId xmlns:a16="http://schemas.microsoft.com/office/drawing/2014/main" id="{2C6CF3E1-66D6-5ACE-7FEC-90BE8E106874}"/>
              </a:ext>
            </a:extLst>
          </p:cNvPr>
          <p:cNvCxnSpPr>
            <a:cxnSpLocks/>
          </p:cNvCxnSpPr>
          <p:nvPr/>
        </p:nvCxnSpPr>
        <p:spPr>
          <a:xfrm flipV="1">
            <a:off x="8158166" y="760220"/>
            <a:ext cx="0" cy="5541008"/>
          </a:xfrm>
          <a:prstGeom prst="line">
            <a:avLst/>
          </a:prstGeom>
          <a:ln w="317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ichtungspfeil 5">
            <a:extLst>
              <a:ext uri="{FF2B5EF4-FFF2-40B4-BE49-F238E27FC236}">
                <a16:creationId xmlns:a16="http://schemas.microsoft.com/office/drawing/2014/main" id="{4404BD4C-41B8-D12E-CE6B-35122EBCD898}"/>
              </a:ext>
            </a:extLst>
          </p:cNvPr>
          <p:cNvSpPr/>
          <p:nvPr/>
        </p:nvSpPr>
        <p:spPr>
          <a:xfrm>
            <a:off x="5581651" y="3269987"/>
            <a:ext cx="2686051" cy="1071563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Preparatory </a:t>
            </a:r>
            <a:r>
              <a:rPr lang="de-DE" sz="2400" b="1" dirty="0" err="1">
                <a:solidFill>
                  <a:schemeClr val="bg1"/>
                </a:solidFill>
              </a:rPr>
              <a:t>phase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project</a:t>
            </a:r>
            <a:endParaRPr lang="de-DE" b="1" dirty="0">
              <a:solidFill>
                <a:schemeClr val="bg1"/>
              </a:solidFill>
            </a:endParaRPr>
          </a:p>
          <a:p>
            <a:pPr algn="ctr"/>
            <a:r>
              <a:rPr lang="de-DE" b="1" dirty="0">
                <a:solidFill>
                  <a:schemeClr val="bg1"/>
                </a:solidFill>
              </a:rPr>
              <a:t>2022 - 2026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45656D76-023D-F1DB-92D5-62B907A9D923}"/>
              </a:ext>
            </a:extLst>
          </p:cNvPr>
          <p:cNvSpPr txBox="1"/>
          <p:nvPr/>
        </p:nvSpPr>
        <p:spPr>
          <a:xfrm>
            <a:off x="6414880" y="2640485"/>
            <a:ext cx="7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solidFill>
                  <a:srgbClr val="0055A5"/>
                </a:solidFill>
              </a:rPr>
              <a:t>Today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82601656-6EEC-8A18-AEFD-41E702F5D684}"/>
              </a:ext>
            </a:extLst>
          </p:cNvPr>
          <p:cNvSpPr txBox="1"/>
          <p:nvPr/>
        </p:nvSpPr>
        <p:spPr>
          <a:xfrm>
            <a:off x="8121840" y="862238"/>
            <a:ext cx="2706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solidFill>
                  <a:srgbClr val="FF0000"/>
                </a:solidFill>
              </a:rPr>
              <a:t>Next </a:t>
            </a:r>
            <a:r>
              <a:rPr lang="de-DE" b="1" i="1" dirty="0" err="1">
                <a:solidFill>
                  <a:srgbClr val="FF0000"/>
                </a:solidFill>
              </a:rPr>
              <a:t>critical</a:t>
            </a:r>
            <a:r>
              <a:rPr lang="de-DE" b="1" i="1" dirty="0">
                <a:solidFill>
                  <a:srgbClr val="FF0000"/>
                </a:solidFill>
              </a:rPr>
              <a:t> </a:t>
            </a:r>
            <a:r>
              <a:rPr lang="de-DE" b="1" i="1" dirty="0" err="1">
                <a:solidFill>
                  <a:srgbClr val="FF0000"/>
                </a:solidFill>
              </a:rPr>
              <a:t>decision</a:t>
            </a:r>
            <a:r>
              <a:rPr lang="de-DE" b="1" i="1" dirty="0">
                <a:solidFill>
                  <a:srgbClr val="FF0000"/>
                </a:solidFill>
              </a:rPr>
              <a:t> </a:t>
            </a:r>
            <a:r>
              <a:rPr lang="de-DE" b="1" i="1" dirty="0" err="1">
                <a:solidFill>
                  <a:srgbClr val="FF0000"/>
                </a:solidFill>
              </a:rPr>
              <a:t>point</a:t>
            </a:r>
            <a:endParaRPr lang="de-DE" b="1" i="1" dirty="0">
              <a:solidFill>
                <a:srgbClr val="FF0000"/>
              </a:solidFill>
            </a:endParaRPr>
          </a:p>
        </p:txBody>
      </p:sp>
      <p:sp>
        <p:nvSpPr>
          <p:cNvPr id="25" name="Richtungspfeil 24">
            <a:extLst>
              <a:ext uri="{FF2B5EF4-FFF2-40B4-BE49-F238E27FC236}">
                <a16:creationId xmlns:a16="http://schemas.microsoft.com/office/drawing/2014/main" id="{18529A9D-5F61-3244-8A77-2586419A2402}"/>
              </a:ext>
            </a:extLst>
          </p:cNvPr>
          <p:cNvSpPr/>
          <p:nvPr/>
        </p:nvSpPr>
        <p:spPr>
          <a:xfrm>
            <a:off x="3357563" y="4342501"/>
            <a:ext cx="6316931" cy="745285"/>
          </a:xfrm>
          <a:prstGeom prst="homePlate">
            <a:avLst/>
          </a:prstGeom>
          <a:pattFill prst="solidDmnd">
            <a:fgClr>
              <a:schemeClr val="accent2">
                <a:lumMod val="40000"/>
                <a:lumOff val="60000"/>
              </a:schemeClr>
            </a:fgClr>
            <a:bgClr>
              <a:srgbClr val="92D050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3" name="Richtungspfeil 22">
            <a:extLst>
              <a:ext uri="{FF2B5EF4-FFF2-40B4-BE49-F238E27FC236}">
                <a16:creationId xmlns:a16="http://schemas.microsoft.com/office/drawing/2014/main" id="{B3ADA9DC-3BD8-F384-725B-281D5FA50389}"/>
              </a:ext>
            </a:extLst>
          </p:cNvPr>
          <p:cNvSpPr/>
          <p:nvPr/>
        </p:nvSpPr>
        <p:spPr>
          <a:xfrm>
            <a:off x="3572614" y="4309282"/>
            <a:ext cx="5833323" cy="823795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Implementation        </a:t>
            </a:r>
            <a:r>
              <a:rPr lang="de-DE" sz="2400" dirty="0">
                <a:solidFill>
                  <a:schemeClr val="tx1"/>
                </a:solidFill>
              </a:rPr>
              <a:t>2019 - 2032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3265B43A-65E5-6764-D4D8-B8D87C5B0CE5}"/>
              </a:ext>
            </a:extLst>
          </p:cNvPr>
          <p:cNvGrpSpPr/>
          <p:nvPr/>
        </p:nvGrpSpPr>
        <p:grpSpPr>
          <a:xfrm>
            <a:off x="5711287" y="857677"/>
            <a:ext cx="3744086" cy="3552956"/>
            <a:chOff x="5711287" y="857677"/>
            <a:chExt cx="3744086" cy="3552956"/>
          </a:xfrm>
        </p:grpSpPr>
        <p:sp>
          <p:nvSpPr>
            <p:cNvPr id="27" name="Nach unten gekrümmter Pfeil 26">
              <a:extLst>
                <a:ext uri="{FF2B5EF4-FFF2-40B4-BE49-F238E27FC236}">
                  <a16:creationId xmlns:a16="http://schemas.microsoft.com/office/drawing/2014/main" id="{4E54266D-4584-6207-6982-17BFBC9E5EB5}"/>
                </a:ext>
              </a:extLst>
            </p:cNvPr>
            <p:cNvSpPr/>
            <p:nvPr/>
          </p:nvSpPr>
          <p:spPr>
            <a:xfrm rot="15280364" flipH="1" flipV="1">
              <a:off x="6303388" y="2433490"/>
              <a:ext cx="3367770" cy="586516"/>
            </a:xfrm>
            <a:prstGeom prst="curved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8" name="Wolke 17">
              <a:extLst>
                <a:ext uri="{FF2B5EF4-FFF2-40B4-BE49-F238E27FC236}">
                  <a16:creationId xmlns:a16="http://schemas.microsoft.com/office/drawing/2014/main" id="{4293C28A-B1D0-E485-A490-ED8AC6EFC99D}"/>
                </a:ext>
              </a:extLst>
            </p:cNvPr>
            <p:cNvSpPr/>
            <p:nvPr/>
          </p:nvSpPr>
          <p:spPr>
            <a:xfrm>
              <a:off x="5711287" y="857677"/>
              <a:ext cx="1989666" cy="1071564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38527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b="1" dirty="0">
                  <a:solidFill>
                    <a:schemeClr val="tx1"/>
                  </a:solidFill>
                </a:rPr>
                <a:t>€   €   €</a:t>
              </a:r>
            </a:p>
            <a:p>
              <a:pPr algn="ctr"/>
              <a:r>
                <a:rPr lang="de-DE" b="1" dirty="0">
                  <a:solidFill>
                    <a:schemeClr val="tx1"/>
                  </a:solidFill>
                </a:rPr>
                <a:t>EU </a:t>
              </a:r>
              <a:r>
                <a:rPr lang="de-DE" b="1" dirty="0" err="1">
                  <a:solidFill>
                    <a:schemeClr val="tx1"/>
                  </a:solidFill>
                </a:rPr>
                <a:t>funding</a:t>
              </a:r>
              <a:endParaRPr lang="de-DE" b="1" dirty="0">
                <a:solidFill>
                  <a:schemeClr val="tx1"/>
                </a:solidFill>
              </a:endParaRP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8FD542C8-65B2-58B5-1F44-96B92DDC2365}"/>
                </a:ext>
              </a:extLst>
            </p:cNvPr>
            <p:cNvSpPr txBox="1"/>
            <p:nvPr/>
          </p:nvSpPr>
          <p:spPr>
            <a:xfrm>
              <a:off x="8321152" y="2828525"/>
              <a:ext cx="11342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i="1" dirty="0">
                  <a:solidFill>
                    <a:srgbClr val="FF0000"/>
                  </a:solidFill>
                </a:rPr>
                <a:t>Resources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540A6A56-5EBF-83AE-6EAE-0818969C68A7}"/>
              </a:ext>
            </a:extLst>
          </p:cNvPr>
          <p:cNvGrpSpPr/>
          <p:nvPr/>
        </p:nvGrpSpPr>
        <p:grpSpPr>
          <a:xfrm>
            <a:off x="8697391" y="1776927"/>
            <a:ext cx="3442228" cy="3931584"/>
            <a:chOff x="8697391" y="1776927"/>
            <a:chExt cx="3442228" cy="3931584"/>
          </a:xfrm>
        </p:grpSpPr>
        <p:sp>
          <p:nvSpPr>
            <p:cNvPr id="24" name="Nach unten gekrümmter Pfeil 23">
              <a:extLst>
                <a:ext uri="{FF2B5EF4-FFF2-40B4-BE49-F238E27FC236}">
                  <a16:creationId xmlns:a16="http://schemas.microsoft.com/office/drawing/2014/main" id="{3118D705-EC83-391E-25D8-D4274A50588D}"/>
                </a:ext>
              </a:extLst>
            </p:cNvPr>
            <p:cNvSpPr/>
            <p:nvPr/>
          </p:nvSpPr>
          <p:spPr>
            <a:xfrm rot="18215348" flipH="1" flipV="1">
              <a:off x="7702874" y="3209104"/>
              <a:ext cx="2791669" cy="666610"/>
            </a:xfrm>
            <a:prstGeom prst="curved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5" name="Nach unten gekrümmter Pfeil 44">
              <a:extLst>
                <a:ext uri="{FF2B5EF4-FFF2-40B4-BE49-F238E27FC236}">
                  <a16:creationId xmlns:a16="http://schemas.microsoft.com/office/drawing/2014/main" id="{9F7574F1-F191-2F59-F8BE-8B3919C63FBF}"/>
                </a:ext>
              </a:extLst>
            </p:cNvPr>
            <p:cNvSpPr/>
            <p:nvPr/>
          </p:nvSpPr>
          <p:spPr>
            <a:xfrm rot="18659261" flipH="1" flipV="1">
              <a:off x="8726197" y="3781315"/>
              <a:ext cx="3126103" cy="728289"/>
            </a:xfrm>
            <a:prstGeom prst="curved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9" name="Wolke 18">
              <a:extLst>
                <a:ext uri="{FF2B5EF4-FFF2-40B4-BE49-F238E27FC236}">
                  <a16:creationId xmlns:a16="http://schemas.microsoft.com/office/drawing/2014/main" id="{9670409D-C832-8400-CD4C-C9421F408795}"/>
                </a:ext>
              </a:extLst>
            </p:cNvPr>
            <p:cNvSpPr/>
            <p:nvPr/>
          </p:nvSpPr>
          <p:spPr>
            <a:xfrm>
              <a:off x="8697391" y="1776927"/>
              <a:ext cx="3442228" cy="1213618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38527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b="1" dirty="0">
                  <a:solidFill>
                    <a:schemeClr val="tx1"/>
                  </a:solidFill>
                </a:rPr>
                <a:t>Science-</a:t>
              </a:r>
              <a:r>
                <a:rPr lang="de-DE" sz="2000" b="1" dirty="0" err="1">
                  <a:solidFill>
                    <a:schemeClr val="tx1"/>
                  </a:solidFill>
                </a:rPr>
                <a:t>political</a:t>
              </a:r>
              <a:r>
                <a:rPr lang="de-DE" sz="2000" b="1" dirty="0">
                  <a:solidFill>
                    <a:schemeClr val="tx1"/>
                  </a:solidFill>
                </a:rPr>
                <a:t> support: </a:t>
              </a:r>
              <a:r>
                <a:rPr lang="de-DE" sz="1600" dirty="0" err="1">
                  <a:solidFill>
                    <a:schemeClr val="tx1"/>
                  </a:solidFill>
                </a:rPr>
                <a:t>users</a:t>
              </a:r>
              <a:r>
                <a:rPr lang="de-DE" sz="1600" dirty="0">
                  <a:solidFill>
                    <a:schemeClr val="tx1"/>
                  </a:solidFill>
                </a:rPr>
                <a:t>, ESFRI, EU </a:t>
              </a:r>
              <a:r>
                <a:rPr lang="de-DE" sz="1600" dirty="0" err="1">
                  <a:solidFill>
                    <a:schemeClr val="tx1"/>
                  </a:solidFill>
                </a:rPr>
                <a:t>science</a:t>
              </a:r>
              <a:r>
                <a:rPr lang="de-DE" sz="1600" dirty="0">
                  <a:solidFill>
                    <a:schemeClr val="tx1"/>
                  </a:solidFill>
                </a:rPr>
                <a:t> </a:t>
              </a:r>
              <a:r>
                <a:rPr lang="de-DE" sz="1600" dirty="0" err="1">
                  <a:solidFill>
                    <a:schemeClr val="tx1"/>
                  </a:solidFill>
                </a:rPr>
                <a:t>ministers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AE5FFF7A-13E6-486D-21EA-7680EC472A39}"/>
                </a:ext>
              </a:extLst>
            </p:cNvPr>
            <p:cNvSpPr txBox="1"/>
            <p:nvPr/>
          </p:nvSpPr>
          <p:spPr>
            <a:xfrm>
              <a:off x="10643703" y="4168320"/>
              <a:ext cx="14859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i="1" dirty="0">
                  <a:solidFill>
                    <a:srgbClr val="FF0000"/>
                  </a:solidFill>
                </a:rPr>
                <a:t>Legal OP </a:t>
              </a:r>
              <a:r>
                <a:rPr lang="de-DE" i="1" dirty="0" err="1">
                  <a:solidFill>
                    <a:srgbClr val="FF0000"/>
                  </a:solidFill>
                </a:rPr>
                <a:t>Structure</a:t>
              </a:r>
              <a:endParaRPr lang="de-DE" i="1" dirty="0">
                <a:solidFill>
                  <a:srgbClr val="FF0000"/>
                </a:solidFill>
              </a:endParaRPr>
            </a:p>
          </p:txBody>
        </p:sp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0EB76FF4-B3C0-B58B-2BB4-53FEBE87F422}"/>
                </a:ext>
              </a:extLst>
            </p:cNvPr>
            <p:cNvSpPr txBox="1"/>
            <p:nvPr/>
          </p:nvSpPr>
          <p:spPr>
            <a:xfrm>
              <a:off x="9273320" y="3679675"/>
              <a:ext cx="1485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i="1" dirty="0">
                  <a:solidFill>
                    <a:srgbClr val="FF0000"/>
                  </a:solidFill>
                </a:rPr>
                <a:t>Legal </a:t>
              </a:r>
              <a:r>
                <a:rPr lang="de-DE" i="1" dirty="0" err="1">
                  <a:solidFill>
                    <a:srgbClr val="FF0000"/>
                  </a:solidFill>
                </a:rPr>
                <a:t>model</a:t>
              </a:r>
              <a:endParaRPr lang="de-DE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8058AF9-06F4-3F60-4312-0A460ECCAF28}"/>
              </a:ext>
            </a:extLst>
          </p:cNvPr>
          <p:cNvGrpSpPr/>
          <p:nvPr/>
        </p:nvGrpSpPr>
        <p:grpSpPr>
          <a:xfrm>
            <a:off x="0" y="5010672"/>
            <a:ext cx="12192000" cy="1849369"/>
            <a:chOff x="0" y="5010672"/>
            <a:chExt cx="12192000" cy="1849369"/>
          </a:xfrm>
        </p:grpSpPr>
        <p:sp>
          <p:nvSpPr>
            <p:cNvPr id="35" name="Nach unten gekrümmter Pfeil 34">
              <a:extLst>
                <a:ext uri="{FF2B5EF4-FFF2-40B4-BE49-F238E27FC236}">
                  <a16:creationId xmlns:a16="http://schemas.microsoft.com/office/drawing/2014/main" id="{88E65C8F-DDF2-881A-3F22-99E7F160F6E2}"/>
                </a:ext>
              </a:extLst>
            </p:cNvPr>
            <p:cNvSpPr/>
            <p:nvPr/>
          </p:nvSpPr>
          <p:spPr>
            <a:xfrm rot="5400000" flipH="1" flipV="1">
              <a:off x="8182829" y="5806455"/>
              <a:ext cx="1226100" cy="559200"/>
            </a:xfrm>
            <a:prstGeom prst="curved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4" name="Nach unten gekrümmter Pfeil 43">
              <a:extLst>
                <a:ext uri="{FF2B5EF4-FFF2-40B4-BE49-F238E27FC236}">
                  <a16:creationId xmlns:a16="http://schemas.microsoft.com/office/drawing/2014/main" id="{11C751C3-74E9-86DD-0CE1-D1A02D60012C}"/>
                </a:ext>
              </a:extLst>
            </p:cNvPr>
            <p:cNvSpPr/>
            <p:nvPr/>
          </p:nvSpPr>
          <p:spPr>
            <a:xfrm rot="4661364" flipH="1" flipV="1">
              <a:off x="7128907" y="5655757"/>
              <a:ext cx="1849369" cy="559200"/>
            </a:xfrm>
            <a:prstGeom prst="curved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8" name="Doppelte Welle 27">
              <a:extLst>
                <a:ext uri="{FF2B5EF4-FFF2-40B4-BE49-F238E27FC236}">
                  <a16:creationId xmlns:a16="http://schemas.microsoft.com/office/drawing/2014/main" id="{FE9CB198-17D5-11EF-9097-AF3EBB5B5EDC}"/>
                </a:ext>
              </a:extLst>
            </p:cNvPr>
            <p:cNvSpPr/>
            <p:nvPr/>
          </p:nvSpPr>
          <p:spPr>
            <a:xfrm>
              <a:off x="0" y="6317638"/>
              <a:ext cx="12192000" cy="540362"/>
            </a:xfrm>
            <a:prstGeom prst="doubleWave">
              <a:avLst/>
            </a:prstGeom>
            <a:solidFill>
              <a:schemeClr val="bg1"/>
            </a:solidFill>
            <a:ln>
              <a:solidFill>
                <a:srgbClr val="38527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b="1" dirty="0">
                  <a:solidFill>
                    <a:schemeClr val="tx1"/>
                  </a:solidFill>
                </a:rPr>
                <a:t>    €   €   €         In-kind support      -      national </a:t>
              </a:r>
              <a:r>
                <a:rPr lang="de-DE" sz="2000" b="1" dirty="0" err="1">
                  <a:solidFill>
                    <a:schemeClr val="tx1"/>
                  </a:solidFill>
                </a:rPr>
                <a:t>funding</a:t>
              </a:r>
              <a:r>
                <a:rPr lang="de-DE" sz="2000" b="1" dirty="0">
                  <a:solidFill>
                    <a:schemeClr val="tx1"/>
                  </a:solidFill>
                </a:rPr>
                <a:t>       -       regional (EU) </a:t>
              </a:r>
              <a:r>
                <a:rPr lang="de-DE" sz="2000" b="1" dirty="0" err="1">
                  <a:solidFill>
                    <a:schemeClr val="tx1"/>
                  </a:solidFill>
                </a:rPr>
                <a:t>funding</a:t>
              </a:r>
              <a:endParaRPr lang="de-DE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91E92F43-1B22-7950-F9F4-717737A51077}"/>
                </a:ext>
              </a:extLst>
            </p:cNvPr>
            <p:cNvSpPr txBox="1"/>
            <p:nvPr/>
          </p:nvSpPr>
          <p:spPr>
            <a:xfrm>
              <a:off x="8540273" y="6009244"/>
              <a:ext cx="11342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i="1" dirty="0">
                  <a:solidFill>
                    <a:srgbClr val="FF0000"/>
                  </a:solidFill>
                </a:rPr>
                <a:t>Resources</a:t>
              </a:r>
            </a:p>
          </p:txBody>
        </p: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2CA8D8C2-ACF2-0507-F184-2F4EA516E55A}"/>
                </a:ext>
              </a:extLst>
            </p:cNvPr>
            <p:cNvSpPr txBox="1"/>
            <p:nvPr/>
          </p:nvSpPr>
          <p:spPr>
            <a:xfrm>
              <a:off x="6665595" y="5576307"/>
              <a:ext cx="11342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i="1" dirty="0">
                  <a:solidFill>
                    <a:srgbClr val="FF0000"/>
                  </a:solidFill>
                </a:rPr>
                <a:t>Resources</a:t>
              </a:r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53DC25A1-10E8-535E-B7F3-DCECF42157E5}"/>
              </a:ext>
            </a:extLst>
          </p:cNvPr>
          <p:cNvSpPr txBox="1"/>
          <p:nvPr/>
        </p:nvSpPr>
        <p:spPr>
          <a:xfrm>
            <a:off x="204018" y="3766645"/>
            <a:ext cx="4954048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Funding:  </a:t>
            </a:r>
            <a:r>
              <a:rPr lang="de-DE" sz="2400" b="1" dirty="0" err="1"/>
              <a:t>today</a:t>
            </a:r>
            <a:r>
              <a:rPr lang="de-DE" sz="2400" b="1" dirty="0"/>
              <a:t>  176.4 M€</a:t>
            </a:r>
          </a:p>
          <a:p>
            <a:endParaRPr lang="de-DE" sz="3200" b="1" dirty="0"/>
          </a:p>
          <a:p>
            <a:endParaRPr lang="de-DE" sz="1000" b="1" dirty="0"/>
          </a:p>
          <a:p>
            <a:endParaRPr lang="de-DE" sz="2400" b="1" dirty="0"/>
          </a:p>
          <a:p>
            <a:r>
              <a:rPr lang="de-DE" sz="2400" b="1" dirty="0"/>
              <a:t>Still </a:t>
            </a:r>
            <a:r>
              <a:rPr lang="de-DE" sz="2400" b="1" dirty="0" err="1"/>
              <a:t>required</a:t>
            </a:r>
            <a:r>
              <a:rPr lang="de-DE" sz="2400" b="1" dirty="0"/>
              <a:t> for </a:t>
            </a:r>
            <a:r>
              <a:rPr lang="de-DE" sz="2400" b="1" dirty="0" err="1"/>
              <a:t>full</a:t>
            </a:r>
            <a:r>
              <a:rPr lang="de-DE" sz="2400" b="1" dirty="0"/>
              <a:t> </a:t>
            </a:r>
            <a:r>
              <a:rPr lang="de-DE" sz="2400" b="1" dirty="0" err="1"/>
              <a:t>implementation</a:t>
            </a:r>
            <a:r>
              <a:rPr lang="de-DE" sz="2400" b="1" dirty="0"/>
              <a:t>:</a:t>
            </a:r>
          </a:p>
          <a:p>
            <a:endParaRPr lang="de-DE" sz="1400" b="1" dirty="0"/>
          </a:p>
          <a:p>
            <a:r>
              <a:rPr lang="de-DE" sz="2400" b="1" dirty="0"/>
              <a:t>200 – 390 M€</a:t>
            </a:r>
          </a:p>
        </p:txBody>
      </p:sp>
    </p:spTree>
    <p:extLst>
      <p:ext uri="{BB962C8B-B14F-4D97-AF65-F5344CB8AC3E}">
        <p14:creationId xmlns:p14="http://schemas.microsoft.com/office/powerpoint/2010/main" val="245486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5130" y="-272186"/>
            <a:ext cx="5266216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alibri"/>
                <a:cs typeface="Calibri"/>
              </a:rPr>
              <a:t>The EuPRAXIA Project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54FCAE5-FBF9-4843-91B6-CBE6AC91153C}"/>
              </a:ext>
            </a:extLst>
          </p:cNvPr>
          <p:cNvSpPr txBox="1">
            <a:spLocks/>
          </p:cNvSpPr>
          <p:nvPr/>
        </p:nvSpPr>
        <p:spPr>
          <a:xfrm>
            <a:off x="297712" y="842469"/>
            <a:ext cx="8048001" cy="5546219"/>
          </a:xfrm>
          <a:prstGeom prst="rect">
            <a:avLst/>
          </a:prstGeom>
        </p:spPr>
        <p:txBody>
          <a:bodyPr lIns="91438" tIns="45719" rIns="91438" bIns="45719"/>
          <a:lstStyle>
            <a:lvl1pPr marL="228573" indent="-228573" algn="l" defTabSz="9142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1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5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00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43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86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30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73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1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73" marR="0" lvl="0" indent="-228573" algn="l" defTabSz="914286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1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 ever design of 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plasma accelerator facility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. </a:t>
            </a:r>
            <a:r>
              <a:rPr lang="en-US" sz="2400" dirty="0">
                <a:solidFill>
                  <a:prstClr val="black"/>
                </a:solidFill>
                <a:latin typeface="Calibri"/>
                <a:sym typeface="Wingdings"/>
              </a:rPr>
              <a:t>1</a:t>
            </a:r>
            <a:r>
              <a:rPr lang="en-US" sz="2400" baseline="30000" dirty="0">
                <a:solidFill>
                  <a:prstClr val="black"/>
                </a:solidFill>
                <a:latin typeface="Calibri"/>
                <a:sym typeface="Wingdings"/>
              </a:rPr>
              <a:t>st</a:t>
            </a:r>
            <a:r>
              <a:rPr lang="en-US" sz="2400" dirty="0">
                <a:solidFill>
                  <a:prstClr val="black"/>
                </a:solidFill>
                <a:latin typeface="Calibri"/>
                <a:sym typeface="Wingdings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Calibri"/>
                <a:sym typeface="Wingdings"/>
              </a:rPr>
              <a:t>ESFRI</a:t>
            </a:r>
            <a:r>
              <a:rPr lang="en-US" sz="2400" dirty="0">
                <a:solidFill>
                  <a:prstClr val="black"/>
                </a:solidFill>
                <a:latin typeface="Calibri"/>
                <a:sym typeface="Wingdings"/>
              </a:rPr>
              <a:t> plasma acc. project. 1</a:t>
            </a:r>
            <a:r>
              <a:rPr lang="en-US" sz="2400" baseline="30000" dirty="0">
                <a:solidFill>
                  <a:prstClr val="black"/>
                </a:solidFill>
                <a:latin typeface="Calibri"/>
                <a:sym typeface="Wingdings"/>
              </a:rPr>
              <a:t>st</a:t>
            </a:r>
            <a:r>
              <a:rPr lang="en-US" sz="2400" dirty="0">
                <a:solidFill>
                  <a:prstClr val="black"/>
                </a:solidFill>
                <a:latin typeface="Calibri"/>
                <a:sym typeface="Wingdings"/>
              </a:rPr>
              <a:t> ESFRI acc. project since 2016.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Wingdings"/>
            </a:endParaRPr>
          </a:p>
          <a:p>
            <a:pPr marL="228573" marR="0" lvl="0" indent="-228573" algn="l" defTabSz="914286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Conceptual Design Report for a distributed research infrastructure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funded by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/>
              </a:rPr>
              <a:t>EU Horizon2020 program. Completed by 16+25 institutes.</a:t>
            </a:r>
          </a:p>
          <a:p>
            <a:pPr marL="228573" marR="0" lvl="0" indent="-228573" algn="l" defTabSz="914286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Challenges addressed by EuPRAXIA since 2015:</a:t>
            </a:r>
          </a:p>
          <a:p>
            <a:pPr marL="685718" marR="0" lvl="1" indent="-228573" algn="l" defTabSz="914286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Can plasma accelerators produce usable electron beams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?</a:t>
            </a:r>
          </a:p>
          <a:p>
            <a:pPr marL="685718" marR="0" lvl="1" indent="-228573" algn="l" defTabSz="914286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what can we use those beams </a:t>
            </a:r>
          </a:p>
          <a:p>
            <a:pPr>
              <a:lnSpc>
                <a:spcPct val="120000"/>
              </a:lnSpc>
              <a:spcBef>
                <a:spcPts val="500"/>
              </a:spcBef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Next phase consortium: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&gt; 50 institutes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 </a:t>
            </a:r>
          </a:p>
          <a:p>
            <a:pPr marL="228573" marR="0" lvl="0" indent="-228573" algn="l" defTabSz="914286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Preparatory Phase project: 	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2022 – 2026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(ongoing)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Wingdings"/>
            </a:endParaRPr>
          </a:p>
          <a:p>
            <a:pPr marL="228573" marR="0" lvl="0" indent="-228573" algn="l" defTabSz="914286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Start of 1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 operation: 	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2028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AEAC910-FF42-6540-B24C-DB4975BB859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5837856" cy="365125"/>
          </a:xfrm>
        </p:spPr>
        <p:txBody>
          <a:bodyPr/>
          <a:lstStyle/>
          <a:p>
            <a:pPr algn="l"/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EAAC 2023 - EuPRAXIA-PP   | Ralph Assmann | 19 Sep 2023 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">
            <a:extLst>
              <a:ext uri="{FF2B5EF4-FFF2-40B4-BE49-F238E27FC236}">
                <a16:creationId xmlns:a16="http://schemas.microsoft.com/office/drawing/2014/main" id="{578A0D0E-9364-CE46-B32B-570D8AD39A55}"/>
              </a:ext>
            </a:extLst>
          </p:cNvPr>
          <p:cNvGrpSpPr/>
          <p:nvPr/>
        </p:nvGrpSpPr>
        <p:grpSpPr>
          <a:xfrm>
            <a:off x="7721600" y="842469"/>
            <a:ext cx="4316456" cy="5512464"/>
            <a:chOff x="7721600" y="842469"/>
            <a:chExt cx="4316456" cy="5512464"/>
          </a:xfrm>
        </p:grpSpPr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id="{677943A8-A92F-1946-A65C-3237298D2FF3}"/>
                </a:ext>
              </a:extLst>
            </p:cNvPr>
            <p:cNvSpPr/>
            <p:nvPr/>
          </p:nvSpPr>
          <p:spPr>
            <a:xfrm>
              <a:off x="7721600" y="6016381"/>
              <a:ext cx="4301942" cy="338552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marL="0" marR="0" lvl="0" indent="0" algn="r" defTabSz="4571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600+ page CDR,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240 scientists contributed</a:t>
              </a:r>
            </a:p>
          </p:txBody>
        </p:sp>
        <p:pic>
          <p:nvPicPr>
            <p:cNvPr id="15" name="Picture 7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5736B283-8172-C845-9DE4-D0B87B3177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98945" y="842469"/>
              <a:ext cx="3539111" cy="5147364"/>
            </a:xfrm>
            <a:prstGeom prst="rect">
              <a:avLst/>
            </a:prstGeom>
          </p:spPr>
        </p:pic>
      </p:grpSp>
      <p:sp>
        <p:nvSpPr>
          <p:cNvPr id="2" name="Rectangle 8">
            <a:extLst>
              <a:ext uri="{FF2B5EF4-FFF2-40B4-BE49-F238E27FC236}">
                <a16:creationId xmlns:a16="http://schemas.microsoft.com/office/drawing/2014/main" id="{FC486B3C-E290-17F2-518A-FEE0964C0157}"/>
              </a:ext>
            </a:extLst>
          </p:cNvPr>
          <p:cNvSpPr/>
          <p:nvPr/>
        </p:nvSpPr>
        <p:spPr>
          <a:xfrm>
            <a:off x="7381346" y="198234"/>
            <a:ext cx="3673763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http://www.eupraxia-project.eu/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8235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2B07BE5-6AE5-69AB-37E9-7F800E549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216" y="957043"/>
            <a:ext cx="7612006" cy="5290273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/>
              <a:t>Managerial WP`s</a:t>
            </a:r>
          </a:p>
          <a:p>
            <a:pPr lvl="1">
              <a:spcAft>
                <a:spcPts val="600"/>
              </a:spcAft>
            </a:pPr>
            <a:r>
              <a:rPr lang="en-US" sz="2000" b="1"/>
              <a:t>Outreach</a:t>
            </a:r>
            <a:r>
              <a:rPr lang="en-US" sz="2000"/>
              <a:t> to public, users, EU decision makers and industry</a:t>
            </a:r>
          </a:p>
          <a:p>
            <a:pPr lvl="1">
              <a:spcAft>
                <a:spcPts val="600"/>
              </a:spcAft>
            </a:pPr>
            <a:r>
              <a:rPr lang="en-US" sz="2000" b="1"/>
              <a:t>Define</a:t>
            </a:r>
            <a:r>
              <a:rPr lang="en-US" sz="2000"/>
              <a:t> legal model (how is EuPRAXIA governed?), financial model, rules, user services and membership extension for full implementation</a:t>
            </a:r>
          </a:p>
          <a:p>
            <a:pPr lvl="1">
              <a:spcAft>
                <a:spcPts val="600"/>
              </a:spcAft>
            </a:pPr>
            <a:r>
              <a:rPr lang="en-US" sz="2000"/>
              <a:t>Works with </a:t>
            </a:r>
            <a:r>
              <a:rPr lang="en-US" sz="2000" b="1"/>
              <a:t>project bodies and funding agencies</a:t>
            </a:r>
            <a:r>
              <a:rPr lang="en-US" sz="2000"/>
              <a:t> </a:t>
            </a:r>
            <a:r>
              <a:rPr lang="en-US" sz="2000">
                <a:sym typeface="Wingdings" pitchFamily="2" charset="2"/>
              </a:rPr>
              <a:t></a:t>
            </a:r>
            <a:r>
              <a:rPr lang="en-US" sz="2000"/>
              <a:t> Board of Financial Sponsors</a:t>
            </a:r>
          </a:p>
          <a:p>
            <a:pPr>
              <a:spcAft>
                <a:spcPts val="600"/>
              </a:spcAft>
            </a:pPr>
            <a:r>
              <a:rPr lang="en-US" sz="2400"/>
              <a:t>Technical WP‘s (correspond to Project Clusters):</a:t>
            </a:r>
          </a:p>
          <a:p>
            <a:pPr lvl="1">
              <a:spcAft>
                <a:spcPts val="600"/>
              </a:spcAft>
            </a:pPr>
            <a:r>
              <a:rPr lang="en-US" sz="2000" b="1"/>
              <a:t>Update of CDR </a:t>
            </a:r>
            <a:r>
              <a:rPr lang="en-US" sz="2000"/>
              <a:t>concepts and parameters, towards technical design (full technical design requires more funding)</a:t>
            </a:r>
          </a:p>
          <a:p>
            <a:pPr lvl="1">
              <a:spcAft>
                <a:spcPts val="600"/>
              </a:spcAft>
            </a:pPr>
            <a:r>
              <a:rPr lang="en-US" sz="2000"/>
              <a:t>Specify in detail </a:t>
            </a:r>
            <a:r>
              <a:rPr lang="en-US" sz="2000" b="1"/>
              <a:t>Excellence Centers and their required funding</a:t>
            </a:r>
            <a:r>
              <a:rPr lang="en-US" sz="2000"/>
              <a:t>: TDR related R&amp;D, prototyping, contributions to construction</a:t>
            </a:r>
          </a:p>
          <a:p>
            <a:pPr lvl="1">
              <a:spcAft>
                <a:spcPts val="600"/>
              </a:spcAft>
            </a:pPr>
            <a:r>
              <a:rPr lang="en-US" sz="2000"/>
              <a:t>Help in defining funding applications for various agencies</a:t>
            </a:r>
          </a:p>
          <a:p>
            <a:pPr>
              <a:spcAft>
                <a:spcPts val="600"/>
              </a:spcAft>
            </a:pPr>
            <a:r>
              <a:rPr lang="en-US" sz="2400"/>
              <a:t>Output defined in </a:t>
            </a:r>
            <a:r>
              <a:rPr lang="en-US" sz="2400" b="1"/>
              <a:t>milestones &amp; deliverables </a:t>
            </a:r>
            <a:r>
              <a:rPr lang="en-US" sz="2400"/>
              <a:t>with dates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C53957E-5B25-2E5B-8261-28BC4BAAA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+mn-lt"/>
              </a:rPr>
              <a:t>Preparatory Phase Main Goals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0E1F5B9-2395-5128-F41A-B01B4DAE8E1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448327" cy="395428"/>
          </a:xfrm>
        </p:spPr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EAAC 2023 - EuPRAXIA-PP   | Ralph Assmann | 19 Sep 2023 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1" descr="ESFRI-EuPRAXIA-15-Organigramm.pdf">
            <a:extLst>
              <a:ext uri="{FF2B5EF4-FFF2-40B4-BE49-F238E27FC236}">
                <a16:creationId xmlns:a16="http://schemas.microsoft.com/office/drawing/2014/main" id="{4125844D-2071-6724-C9C7-94F3006E87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97"/>
          <a:stretch/>
        </p:blipFill>
        <p:spPr>
          <a:xfrm>
            <a:off x="7951816" y="990509"/>
            <a:ext cx="2590682" cy="1740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10" descr="ESFRI-EuPRAXIA-14-Planning.pdf">
            <a:extLst>
              <a:ext uri="{FF2B5EF4-FFF2-40B4-BE49-F238E27FC236}">
                <a16:creationId xmlns:a16="http://schemas.microsoft.com/office/drawing/2014/main" id="{7CB7147D-7BF2-53BA-9C71-970A4C9380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4306" y="2539769"/>
            <a:ext cx="2371283" cy="1778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566EF4E-5774-7A68-5D2B-DFD689CC2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0003" y="4567734"/>
            <a:ext cx="3887302" cy="171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11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EA9BD55-2826-C8C2-8D05-60748CC4B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8898012" cy="1325563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+mn-lt"/>
              </a:rPr>
              <a:t>PP Steering Committee: Leaders Behind </a:t>
            </a:r>
            <a:r>
              <a:rPr lang="de-DE" sz="3200" dirty="0" err="1">
                <a:latin typeface="+mn-lt"/>
              </a:rPr>
              <a:t>EuPRAXIA</a:t>
            </a:r>
            <a:endParaRPr lang="de-DE" sz="3200" dirty="0">
              <a:latin typeface="+mn-lt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2D26F-8238-A0A1-567B-8C433BF15F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631013" cy="365125"/>
          </a:xfrm>
        </p:spPr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EAAC 2023 - EuPRAXIA-PP   | Ralph Assmann | 19 Sep 2023 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31928CB-9107-464E-7500-DEDAC825C89F}"/>
              </a:ext>
            </a:extLst>
          </p:cNvPr>
          <p:cNvSpPr txBox="1"/>
          <p:nvPr/>
        </p:nvSpPr>
        <p:spPr>
          <a:xfrm>
            <a:off x="2138229" y="859304"/>
            <a:ext cx="3094287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WP1 -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Coordination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&amp; Project Management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R. Assmann, INFN &amp; DESY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Ferrario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INFN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WP2 - Dissemination and Public Relations</a:t>
            </a:r>
            <a:b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C. Welsch, U Liverpool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Bertellii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INFN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WP3 -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Organization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and Rules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Specka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CNRS</a:t>
            </a: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Ghigo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INFN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WP4 - Financial &amp; Legal Model.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Economic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Impact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Falone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INFN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WP5 - User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Strategy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and Services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Stellato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U Tor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Vergata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Principi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ELETTRA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WP6 - Membership Extension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Strategy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B. Cros, CNRS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Mostacci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U Sapienza</a:t>
            </a: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DF91E18-7E23-EAE8-2CD8-6C3C511CF7C0}"/>
              </a:ext>
            </a:extLst>
          </p:cNvPr>
          <p:cNvSpPr txBox="1"/>
          <p:nvPr/>
        </p:nvSpPr>
        <p:spPr>
          <a:xfrm>
            <a:off x="5436049" y="830213"/>
            <a:ext cx="344225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WP7 - E-Needs and Data Policy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R. Fonseca, IST</a:t>
            </a: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S. Pioli, INFN </a:t>
            </a: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WP8 - Theory &amp; Simulation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J.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Vieria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IST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Vincenti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CEA</a:t>
            </a: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WP9  - RF, Magnets &amp;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Beamline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b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Components</a:t>
            </a:r>
            <a:b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Antipov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DESY</a:t>
            </a: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F. Nguyen, ENEA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WP10 - Plasma Components &amp; Systems</a:t>
            </a:r>
            <a:b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K.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Cassou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CNRS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J. Osterhoff, DESY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WP11 -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Applications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Sarri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U Belfast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Chiadroni,U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Sapienza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WP12 - Laser Technology, Liaison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Industry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Gizzi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CNR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Crump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FBH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2B080D5-C0EA-54F6-EFD1-877E382708B5}"/>
              </a:ext>
            </a:extLst>
          </p:cNvPr>
          <p:cNvSpPr txBox="1"/>
          <p:nvPr/>
        </p:nvSpPr>
        <p:spPr>
          <a:xfrm>
            <a:off x="8687714" y="843660"/>
            <a:ext cx="3442259" cy="3339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WP13 -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Diagnostics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Cianchi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U Tor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Vergata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Ischebeck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EPFL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WP14 - Transformative Innovation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Paths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B. Hidding, U Strathclyde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S. Karsch, LMU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WP15 - TDR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EuPRAXIA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@SPARC-lab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Vaccarezza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INFN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Pompili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INFN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WP16 - TDR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EuPRAXIA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Site 2</a:t>
            </a:r>
            <a:b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Molodozhentsev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ELI-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Beamlines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Pattahil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STFC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4AFB973-2AA4-B0B2-733A-EA081AA95172}"/>
              </a:ext>
            </a:extLst>
          </p:cNvPr>
          <p:cNvSpPr txBox="1"/>
          <p:nvPr/>
        </p:nvSpPr>
        <p:spPr>
          <a:xfrm>
            <a:off x="956120" y="5797431"/>
            <a:ext cx="43172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EE220D"/>
                </a:solidFill>
                <a:effectLst/>
                <a:uLnTx/>
                <a:uFillTx/>
                <a:latin typeface="Calibri"/>
                <a:ea typeface="+mn-ea"/>
                <a:cs typeface="Aharoni" panose="02010803020104030203" pitchFamily="2" charset="-79"/>
              </a:rPr>
              <a:t>WP’s on coordination &amp; implementation as ESFRI RI (organization, legal model, financing, users)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9EF04AD-5BAC-4FDF-41BA-910B07DF7F61}"/>
              </a:ext>
            </a:extLst>
          </p:cNvPr>
          <p:cNvSpPr txBox="1"/>
          <p:nvPr/>
        </p:nvSpPr>
        <p:spPr>
          <a:xfrm>
            <a:off x="8295480" y="5797431"/>
            <a:ext cx="38965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haroni" panose="02010803020104030203" pitchFamily="2" charset="-79"/>
              </a:rPr>
              <a:t>WPs on technical implementation and sites 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5E67F90-46CB-5732-AE0E-AB8DA49BE9F0}"/>
              </a:ext>
            </a:extLst>
          </p:cNvPr>
          <p:cNvSpPr/>
          <p:nvPr/>
        </p:nvSpPr>
        <p:spPr>
          <a:xfrm>
            <a:off x="2080868" y="830213"/>
            <a:ext cx="3120078" cy="4920191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39F0BC3-E583-DD2F-34FA-45CB34E8F236}"/>
              </a:ext>
            </a:extLst>
          </p:cNvPr>
          <p:cNvSpPr/>
          <p:nvPr/>
        </p:nvSpPr>
        <p:spPr>
          <a:xfrm>
            <a:off x="5342783" y="839426"/>
            <a:ext cx="6701764" cy="4910978"/>
          </a:xfrm>
          <a:prstGeom prst="rect">
            <a:avLst/>
          </a:prstGeom>
          <a:noFill/>
          <a:ln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C6EDFFC9-AB65-15AA-9507-AFD89F7C2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34" y="914231"/>
            <a:ext cx="1522736" cy="3478866"/>
          </a:xfrm>
          <a:prstGeom prst="rect">
            <a:avLst/>
          </a:prstGeom>
        </p:spPr>
      </p:pic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E939DBF0-BF69-3BE7-8F6E-EDEA366FFEC6}"/>
              </a:ext>
            </a:extLst>
          </p:cNvPr>
          <p:cNvCxnSpPr>
            <a:cxnSpLocks/>
          </p:cNvCxnSpPr>
          <p:nvPr/>
        </p:nvCxnSpPr>
        <p:spPr>
          <a:xfrm flipV="1">
            <a:off x="1556088" y="830213"/>
            <a:ext cx="524780" cy="78343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FEE52BE7-B5DE-D596-8C75-63C1F2AD1832}"/>
              </a:ext>
            </a:extLst>
          </p:cNvPr>
          <p:cNvCxnSpPr>
            <a:cxnSpLocks/>
          </p:cNvCxnSpPr>
          <p:nvPr/>
        </p:nvCxnSpPr>
        <p:spPr>
          <a:xfrm>
            <a:off x="1556088" y="2051385"/>
            <a:ext cx="524780" cy="369901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852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17A630C-E87B-559C-1667-2BE3CEDBE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8286171" cy="1325563"/>
          </a:xfrm>
        </p:spPr>
        <p:txBody>
          <a:bodyPr/>
          <a:lstStyle/>
          <a:p>
            <a:r>
              <a:rPr lang="en-US" sz="3600" dirty="0">
                <a:latin typeface="Calibri"/>
                <a:cs typeface="Calibri"/>
              </a:rPr>
              <a:t>Preparatory Phase: Decide 2</a:t>
            </a:r>
            <a:r>
              <a:rPr lang="en-US" sz="3600" baseline="30000" dirty="0">
                <a:latin typeface="Calibri"/>
                <a:cs typeface="Calibri"/>
              </a:rPr>
              <a:t>nd</a:t>
            </a:r>
            <a:r>
              <a:rPr lang="en-US" sz="3600" dirty="0">
                <a:latin typeface="Calibri"/>
                <a:cs typeface="Calibri"/>
              </a:rPr>
              <a:t> FEL Site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A02754D-9D70-560C-4FC7-773DA3C5A8D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5868336" cy="365125"/>
          </a:xfrm>
        </p:spPr>
        <p:txBody>
          <a:bodyPr/>
          <a:lstStyle/>
          <a:p>
            <a:pPr algn="l"/>
            <a:r>
              <a:rPr kumimoji="0" lang="hr-HR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EAAC 2023 - EuPRAXIA-PP   | Ralph Assmann | 19 Sep 2023 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58B793D-A529-E6E0-FEC6-CFCE96613CAC}"/>
              </a:ext>
            </a:extLst>
          </p:cNvPr>
          <p:cNvSpPr txBox="1"/>
          <p:nvPr/>
        </p:nvSpPr>
        <p:spPr>
          <a:xfrm>
            <a:off x="8753125" y="848671"/>
            <a:ext cx="31659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Distributed RI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FEL Construction Sites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Several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Excellence Centers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0892A9B9-E961-0998-2499-5860B37F2590}"/>
              </a:ext>
            </a:extLst>
          </p:cNvPr>
          <p:cNvGrpSpPr/>
          <p:nvPr/>
        </p:nvGrpSpPr>
        <p:grpSpPr>
          <a:xfrm>
            <a:off x="193597" y="869175"/>
            <a:ext cx="11725500" cy="5313095"/>
            <a:chOff x="193598" y="869175"/>
            <a:chExt cx="5649292" cy="2559825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7B533797-B6D8-F18A-7A20-8126F8E537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7848" b="54801"/>
            <a:stretch/>
          </p:blipFill>
          <p:spPr>
            <a:xfrm>
              <a:off x="193598" y="869176"/>
              <a:ext cx="3857407" cy="2478386"/>
            </a:xfrm>
            <a:prstGeom prst="rect">
              <a:avLst/>
            </a:prstGeom>
          </p:spPr>
        </p:pic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1A0F5C84-4A5D-013E-9511-2FB0FC308117}"/>
                </a:ext>
              </a:extLst>
            </p:cNvPr>
            <p:cNvSpPr txBox="1"/>
            <p:nvPr/>
          </p:nvSpPr>
          <p:spPr>
            <a:xfrm>
              <a:off x="2784057" y="1039359"/>
              <a:ext cx="1025424" cy="4003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EuPRAXIA at </a:t>
              </a:r>
              <a:br>
                <a:rPr kumimoji="0" lang="de-DE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de-DE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Frascati (Site 1)</a:t>
              </a: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FD81264F-1C75-339E-F0C1-6C4C6BE6C6C3}"/>
                </a:ext>
              </a:extLst>
            </p:cNvPr>
            <p:cNvSpPr txBox="1"/>
            <p:nvPr/>
          </p:nvSpPr>
          <p:spPr>
            <a:xfrm>
              <a:off x="4208743" y="1836055"/>
              <a:ext cx="1634147" cy="578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EuPRAXIA</a:t>
              </a:r>
              <a:r>
                <a:rPr kumimoji="0" lang="de-DE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at </a:t>
              </a:r>
              <a:r>
                <a:rPr kumimoji="0" lang="de-DE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ELI-</a:t>
              </a:r>
              <a:r>
                <a:rPr kumimoji="0" lang="de-DE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Beamlines</a:t>
              </a:r>
              <a:r>
                <a:rPr kumimoji="0" lang="de-DE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de-DE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or</a:t>
              </a:r>
              <a:r>
                <a:rPr kumimoji="0" lang="de-DE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EPAC </a:t>
              </a:r>
            </a:p>
            <a:p>
              <a:pPr marL="0" marR="0" lvl="0" indent="0" algn="l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or</a:t>
              </a:r>
              <a:r>
                <a:rPr kumimoji="0" lang="de-DE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Pisa </a:t>
              </a:r>
              <a:r>
                <a:rPr kumimoji="0" lang="de-DE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or</a:t>
              </a:r>
              <a:r>
                <a:rPr kumimoji="0" lang="de-DE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Salamanca </a:t>
              </a:r>
              <a:r>
                <a:rPr kumimoji="0" lang="de-DE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or</a:t>
              </a:r>
              <a:r>
                <a:rPr kumimoji="0" lang="de-DE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?</a:t>
              </a:r>
            </a:p>
          </p:txBody>
        </p:sp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id="{D25A2371-4F49-F686-0581-355EAAF6FE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89617" y="1326395"/>
              <a:ext cx="502802" cy="1027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mit Pfeil 9">
              <a:extLst>
                <a:ext uri="{FF2B5EF4-FFF2-40B4-BE49-F238E27FC236}">
                  <a16:creationId xmlns:a16="http://schemas.microsoft.com/office/drawing/2014/main" id="{AFF58821-EB93-25D2-85FA-B37E98050B74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>
              <a:off x="2738523" y="2125212"/>
              <a:ext cx="1470220" cy="1027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5D37D0C4-CA65-E921-E560-D00F410E2C5B}"/>
                </a:ext>
              </a:extLst>
            </p:cNvPr>
            <p:cNvSpPr/>
            <p:nvPr/>
          </p:nvSpPr>
          <p:spPr>
            <a:xfrm>
              <a:off x="193598" y="869175"/>
              <a:ext cx="3947671" cy="2559825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Image 3" descr="Une image contenant bâtiment&#10;&#10;Description générée automatiquement">
            <a:extLst>
              <a:ext uri="{FF2B5EF4-FFF2-40B4-BE49-F238E27FC236}">
                <a16:creationId xmlns:a16="http://schemas.microsoft.com/office/drawing/2014/main" id="{7838D3E7-3182-7A7F-129E-107A3FB1EF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2431" y="4416636"/>
            <a:ext cx="3165972" cy="178085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103C166-0E57-8CDA-9CFB-67054BD012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353" b="69971"/>
          <a:stretch/>
        </p:blipFill>
        <p:spPr>
          <a:xfrm>
            <a:off x="6067322" y="4830742"/>
            <a:ext cx="2253816" cy="1281429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4A97776E-F4C7-4CF6-654E-212247F0C25C}"/>
              </a:ext>
            </a:extLst>
          </p:cNvPr>
          <p:cNvSpPr txBox="1"/>
          <p:nvPr/>
        </p:nvSpPr>
        <p:spPr>
          <a:xfrm>
            <a:off x="533683" y="1845974"/>
            <a:ext cx="6100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/>
              <a:t>Site 1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C8419BA-23C2-9F73-DA0D-7A366691CF08}"/>
              </a:ext>
            </a:extLst>
          </p:cNvPr>
          <p:cNvSpPr txBox="1"/>
          <p:nvPr/>
        </p:nvSpPr>
        <p:spPr>
          <a:xfrm>
            <a:off x="533683" y="3418023"/>
            <a:ext cx="6100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/>
              <a:t>Site 2</a:t>
            </a:r>
          </a:p>
        </p:txBody>
      </p:sp>
    </p:spTree>
    <p:extLst>
      <p:ext uri="{BB962C8B-B14F-4D97-AF65-F5344CB8AC3E}">
        <p14:creationId xmlns:p14="http://schemas.microsoft.com/office/powerpoint/2010/main" val="1797371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9B71D85-9A55-47D1-3CDD-BD811C2DBD9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EAAC 2023 - EuPRAXIA-PP   | Ralph Assmann | 19 Sep 2023 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C9BBD53-EC4F-701D-A02B-274FC0DC5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3" y="-8495"/>
            <a:ext cx="12153230" cy="6836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B0037300-864A-AC28-55C7-BA805EFDD2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59444">
            <a:off x="4479458" y="331788"/>
            <a:ext cx="3516218" cy="151071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B949985-32A4-1620-563E-A6B773E250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5" y="79731"/>
            <a:ext cx="4241366" cy="235303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915C93D-E1D1-6680-D7C1-BDD897F8CCD0}"/>
              </a:ext>
            </a:extLst>
          </p:cNvPr>
          <p:cNvSpPr txBox="1"/>
          <p:nvPr/>
        </p:nvSpPr>
        <p:spPr>
          <a:xfrm rot="20523824">
            <a:off x="8591013" y="395984"/>
            <a:ext cx="1728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135 – 175 m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35D5334-FD02-FA09-0D0F-E4345937E00B}"/>
              </a:ext>
            </a:extLst>
          </p:cNvPr>
          <p:cNvSpPr txBox="1"/>
          <p:nvPr/>
        </p:nvSpPr>
        <p:spPr>
          <a:xfrm rot="4248183">
            <a:off x="2563381" y="4401888"/>
            <a:ext cx="103425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∼35 m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57765C63-2B3C-B342-20EB-EFEF59B658D7}"/>
              </a:ext>
            </a:extLst>
          </p:cNvPr>
          <p:cNvCxnSpPr/>
          <p:nvPr/>
        </p:nvCxnSpPr>
        <p:spPr>
          <a:xfrm>
            <a:off x="2430100" y="3278458"/>
            <a:ext cx="870663" cy="2598234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A3891FEC-53AA-AD02-201F-3AFDCBA8D3B9}"/>
              </a:ext>
            </a:extLst>
          </p:cNvPr>
          <p:cNvCxnSpPr>
            <a:cxnSpLocks/>
          </p:cNvCxnSpPr>
          <p:nvPr/>
        </p:nvCxnSpPr>
        <p:spPr>
          <a:xfrm flipV="1">
            <a:off x="23338" y="-8495"/>
            <a:ext cx="12008831" cy="394037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1" descr="A picture containing table, indoor, sitting, small&#10;&#10;Description automatically generated">
            <a:extLst>
              <a:ext uri="{FF2B5EF4-FFF2-40B4-BE49-F238E27FC236}">
                <a16:creationId xmlns:a16="http://schemas.microsoft.com/office/drawing/2014/main" id="{6E1064A8-C804-952B-DE23-2CFE74AE37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658" y="4295319"/>
            <a:ext cx="4502005" cy="2532378"/>
          </a:xfrm>
          <a:prstGeom prst="rect">
            <a:avLst/>
          </a:prstGeom>
        </p:spPr>
      </p:pic>
      <p:pic>
        <p:nvPicPr>
          <p:cNvPr id="8" name="Bildplatzhalter 6">
            <a:extLst>
              <a:ext uri="{FF2B5EF4-FFF2-40B4-BE49-F238E27FC236}">
                <a16:creationId xmlns:a16="http://schemas.microsoft.com/office/drawing/2014/main" id="{A46319D9-23DE-DA3D-074F-89237A2D92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4220" y="4081440"/>
            <a:ext cx="2134239" cy="711045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558336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727283-04A5-82D6-F4AC-45FA2368097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5025056" cy="365125"/>
          </a:xfrm>
        </p:spPr>
        <p:txBody>
          <a:bodyPr/>
          <a:lstStyle/>
          <a:p>
            <a:pPr algn="l"/>
            <a:r>
              <a:rPr kumimoji="0" lang="hr-HR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EAAC 2023 - EuPRAXIA-PP   | Ralph Assmann | 19 Sep 2023 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7EF22289-3094-EE5F-33D0-24A6B3CB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4" y="-258973"/>
            <a:ext cx="7961747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It Fits the Frascati Site</a:t>
            </a:r>
            <a:br>
              <a:rPr lang="en-US" sz="3200" dirty="0">
                <a:latin typeface="+mn-lt"/>
              </a:rPr>
            </a:br>
            <a:r>
              <a:rPr lang="en-US" sz="2400" b="0" i="1" dirty="0">
                <a:latin typeface="+mn-lt"/>
              </a:rPr>
              <a:t>(also fits sites at a large university, hospital, company, …)</a:t>
            </a:r>
            <a:endParaRPr lang="en-US" sz="3200" b="0" i="1" dirty="0">
              <a:latin typeface="+mn-lt"/>
            </a:endParaRPr>
          </a:p>
        </p:txBody>
      </p:sp>
      <p:pic>
        <p:nvPicPr>
          <p:cNvPr id="1026" name="Picture 2" descr="Location of the new facility within the LNF site.">
            <a:extLst>
              <a:ext uri="{FF2B5EF4-FFF2-40B4-BE49-F238E27FC236}">
                <a16:creationId xmlns:a16="http://schemas.microsoft.com/office/drawing/2014/main" id="{E18C9FEC-547D-5F4C-76A8-43BB4A194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143" y="1472477"/>
            <a:ext cx="5961662" cy="276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 descr="Ein Bild, das Gras, Himmel, draußen, Hochland enthält.&#10;&#10;Automatisch generierte Beschreibung">
            <a:extLst>
              <a:ext uri="{FF2B5EF4-FFF2-40B4-BE49-F238E27FC236}">
                <a16:creationId xmlns:a16="http://schemas.microsoft.com/office/drawing/2014/main" id="{2A328054-DD42-6ADC-C90C-7FAEF01E05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000" y="1970773"/>
            <a:ext cx="6283114" cy="4730815"/>
          </a:xfrm>
          <a:prstGeom prst="rect">
            <a:avLst/>
          </a:prstGeom>
        </p:spPr>
      </p:pic>
      <p:pic>
        <p:nvPicPr>
          <p:cNvPr id="10" name="Grafik 9" descr="Ein Bild, das Text, Himmel, Straße, draußen enthält.&#10;&#10;Automatisch generierte Beschreibung">
            <a:extLst>
              <a:ext uri="{FF2B5EF4-FFF2-40B4-BE49-F238E27FC236}">
                <a16:creationId xmlns:a16="http://schemas.microsoft.com/office/drawing/2014/main" id="{96E62E4B-028A-6431-CFC5-0761B0C0BB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2000" y="863600"/>
            <a:ext cx="6283114" cy="2833562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AEF2E395-6FDC-F99D-3897-910F7B479A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07" y="4693551"/>
            <a:ext cx="3496654" cy="1502305"/>
          </a:xfrm>
          <a:prstGeom prst="rect">
            <a:avLst/>
          </a:prstGeom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B814F2A9-040F-5750-A744-CF61AF71ED33}"/>
              </a:ext>
            </a:extLst>
          </p:cNvPr>
          <p:cNvCxnSpPr>
            <a:cxnSpLocks/>
          </p:cNvCxnSpPr>
          <p:nvPr/>
        </p:nvCxnSpPr>
        <p:spPr>
          <a:xfrm flipH="1">
            <a:off x="1575309" y="4116262"/>
            <a:ext cx="355091" cy="5772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51CE7055-439D-A2CA-489F-3F9564DECC51}"/>
              </a:ext>
            </a:extLst>
          </p:cNvPr>
          <p:cNvSpPr txBox="1"/>
          <p:nvPr/>
        </p:nvSpPr>
        <p:spPr>
          <a:xfrm>
            <a:off x="1530772" y="804242"/>
            <a:ext cx="21521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Directorate</a:t>
            </a: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building</a:t>
            </a: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872D6965-2FAA-2801-3503-C8C12E900A45}"/>
              </a:ext>
            </a:extLst>
          </p:cNvPr>
          <p:cNvCxnSpPr>
            <a:cxnSpLocks/>
          </p:cNvCxnSpPr>
          <p:nvPr/>
        </p:nvCxnSpPr>
        <p:spPr>
          <a:xfrm>
            <a:off x="1743362" y="1210096"/>
            <a:ext cx="0" cy="5836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AD56DDD8-F66E-ECEB-5EF6-3FB5435009C8}"/>
              </a:ext>
            </a:extLst>
          </p:cNvPr>
          <p:cNvCxnSpPr>
            <a:cxnSpLocks/>
            <a:endCxn id="19" idx="0"/>
          </p:cNvCxnSpPr>
          <p:nvPr/>
        </p:nvCxnSpPr>
        <p:spPr>
          <a:xfrm flipH="1">
            <a:off x="696822" y="2938394"/>
            <a:ext cx="540106" cy="7929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FFA42286-4A10-9632-40FA-951ED5731893}"/>
              </a:ext>
            </a:extLst>
          </p:cNvPr>
          <p:cNvSpPr txBox="1"/>
          <p:nvPr/>
        </p:nvSpPr>
        <p:spPr>
          <a:xfrm>
            <a:off x="-3867" y="3731387"/>
            <a:ext cx="1401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administra-tion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5179E6F-E8B2-7E06-CFEB-75D90AA98A6B}"/>
              </a:ext>
            </a:extLst>
          </p:cNvPr>
          <p:cNvSpPr txBox="1"/>
          <p:nvPr/>
        </p:nvSpPr>
        <p:spPr>
          <a:xfrm>
            <a:off x="-10736" y="2664949"/>
            <a:ext cx="11049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Canteen</a:t>
            </a: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4800597A-D6D9-023C-7C73-51EB9FEA1C35}"/>
              </a:ext>
            </a:extLst>
          </p:cNvPr>
          <p:cNvCxnSpPr>
            <a:cxnSpLocks/>
          </p:cNvCxnSpPr>
          <p:nvPr/>
        </p:nvCxnSpPr>
        <p:spPr>
          <a:xfrm flipH="1">
            <a:off x="410545" y="2217314"/>
            <a:ext cx="268144" cy="44763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A27E50F0-1B7E-E657-29EB-5E26D2089898}"/>
              </a:ext>
            </a:extLst>
          </p:cNvPr>
          <p:cNvCxnSpPr>
            <a:cxnSpLocks/>
          </p:cNvCxnSpPr>
          <p:nvPr/>
        </p:nvCxnSpPr>
        <p:spPr>
          <a:xfrm>
            <a:off x="2544268" y="3878418"/>
            <a:ext cx="831452" cy="2378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ABF972EF-3EDF-A782-E8A4-52EA32D7148E}"/>
              </a:ext>
            </a:extLst>
          </p:cNvPr>
          <p:cNvSpPr txBox="1"/>
          <p:nvPr/>
        </p:nvSpPr>
        <p:spPr>
          <a:xfrm>
            <a:off x="3392839" y="3919502"/>
            <a:ext cx="22713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SPARClab</a:t>
            </a: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de-DE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seeding</a:t>
            </a: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</a:t>
            </a: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plasma</a:t>
            </a: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acc.)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9A88755A-C151-FFF8-D928-0891B37E7D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4177" y="3412270"/>
            <a:ext cx="3397823" cy="92391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311CF44B-2282-9288-1FDC-11EE4FB6EF0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6400" y="4277847"/>
            <a:ext cx="1630694" cy="533455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841005EC-C309-2F31-3492-01752EA3081C}"/>
              </a:ext>
            </a:extLst>
          </p:cNvPr>
          <p:cNvSpPr txBox="1"/>
          <p:nvPr/>
        </p:nvSpPr>
        <p:spPr>
          <a:xfrm>
            <a:off x="3608209" y="5381748"/>
            <a:ext cx="224734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2C398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@ 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398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SPARClab</a:t>
            </a: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srgbClr val="2C398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1" u="none" strike="noStrike" kern="1200" cap="none" spc="0" normalizeH="0" baseline="0" noProof="0" dirty="0">
                <a:ln>
                  <a:noFill/>
                </a:ln>
                <a:solidFill>
                  <a:srgbClr val="2C398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(European </a:t>
            </a:r>
            <a:r>
              <a:rPr kumimoji="0" lang="de-DE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2C398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site</a:t>
            </a:r>
            <a:r>
              <a:rPr kumimoji="0" lang="de-DE" sz="2000" b="0" i="1" u="none" strike="noStrike" kern="1200" cap="none" spc="0" normalizeH="0" baseline="0" noProof="0" dirty="0">
                <a:ln>
                  <a:noFill/>
                </a:ln>
                <a:solidFill>
                  <a:srgbClr val="2C398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A5B0C82F-A9D8-5027-BA72-5FBCEFC7BFBF}"/>
              </a:ext>
            </a:extLst>
          </p:cNvPr>
          <p:cNvSpPr txBox="1"/>
          <p:nvPr/>
        </p:nvSpPr>
        <p:spPr>
          <a:xfrm>
            <a:off x="9844810" y="5083949"/>
            <a:ext cx="2347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Tor </a:t>
            </a:r>
            <a:r>
              <a:rPr kumimoji="0" lang="de-DE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Raubenheimer</a:t>
            </a:r>
            <a:endParaRPr kumimoji="0" lang="de-DE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SLAC, Stanford University, USA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6FD96512-5235-F96E-FD93-F0FC4239465E}"/>
              </a:ext>
            </a:extLst>
          </p:cNvPr>
          <p:cNvSpPr txBox="1"/>
          <p:nvPr/>
        </p:nvSpPr>
        <p:spPr>
          <a:xfrm>
            <a:off x="6095997" y="6324161"/>
            <a:ext cx="4507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Vladimir </a:t>
            </a:r>
            <a:r>
              <a:rPr kumimoji="0" lang="de-DE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Shiltsev</a:t>
            </a: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de-DE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Fermilab</a:t>
            </a: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National Laboratory, USA</a:t>
            </a:r>
          </a:p>
        </p:txBody>
      </p: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F68CE016-0DE9-7BF4-AD58-8FB6EBEC3F09}"/>
              </a:ext>
            </a:extLst>
          </p:cNvPr>
          <p:cNvCxnSpPr>
            <a:cxnSpLocks/>
            <a:stCxn id="36" idx="0"/>
          </p:cNvCxnSpPr>
          <p:nvPr/>
        </p:nvCxnSpPr>
        <p:spPr>
          <a:xfrm flipV="1">
            <a:off x="8349883" y="6091518"/>
            <a:ext cx="162105" cy="2326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>
            <a:extLst>
              <a:ext uri="{FF2B5EF4-FFF2-40B4-BE49-F238E27FC236}">
                <a16:creationId xmlns:a16="http://schemas.microsoft.com/office/drawing/2014/main" id="{D402294D-7898-FA78-9753-131A3BA6BB5F}"/>
              </a:ext>
            </a:extLst>
          </p:cNvPr>
          <p:cNvCxnSpPr>
            <a:cxnSpLocks/>
          </p:cNvCxnSpPr>
          <p:nvPr/>
        </p:nvCxnSpPr>
        <p:spPr>
          <a:xfrm>
            <a:off x="9750681" y="5152106"/>
            <a:ext cx="137279" cy="266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554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6198C1A-0479-09C2-DFEB-56F4DBDF68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" b="-42"/>
          <a:stretch/>
        </p:blipFill>
        <p:spPr>
          <a:xfrm>
            <a:off x="8617966" y="925033"/>
            <a:ext cx="3130466" cy="4116141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A649BD6-A0E2-4DF7-DC90-4316EF147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610" y="968313"/>
            <a:ext cx="7061791" cy="5254636"/>
          </a:xfrm>
        </p:spPr>
        <p:txBody>
          <a:bodyPr>
            <a:noAutofit/>
          </a:bodyPr>
          <a:lstStyle/>
          <a:p>
            <a:r>
              <a:rPr lang="de-DE" sz="2400" dirty="0"/>
              <a:t>Plasma </a:t>
            </a:r>
            <a:r>
              <a:rPr lang="de-DE" sz="2400" dirty="0" err="1"/>
              <a:t>accelerators</a:t>
            </a:r>
            <a:r>
              <a:rPr lang="de-DE" sz="2400" dirty="0"/>
              <a:t> </a:t>
            </a:r>
            <a:r>
              <a:rPr lang="de-DE" sz="2400" dirty="0" err="1"/>
              <a:t>have</a:t>
            </a:r>
            <a:r>
              <a:rPr lang="de-DE" sz="2400" dirty="0"/>
              <a:t> </a:t>
            </a:r>
            <a:r>
              <a:rPr lang="de-DE" sz="2400" dirty="0" err="1"/>
              <a:t>advanced</a:t>
            </a:r>
            <a:r>
              <a:rPr lang="de-DE" sz="2400" dirty="0"/>
              <a:t> </a:t>
            </a:r>
            <a:r>
              <a:rPr lang="de-DE" sz="2400" dirty="0" err="1"/>
              <a:t>considerably</a:t>
            </a:r>
            <a:r>
              <a:rPr lang="de-DE" sz="2400" dirty="0"/>
              <a:t> in beam </a:t>
            </a:r>
            <a:r>
              <a:rPr lang="de-DE" sz="2400" dirty="0" err="1"/>
              <a:t>quality</a:t>
            </a:r>
            <a:r>
              <a:rPr lang="de-DE" sz="2400" dirty="0"/>
              <a:t>, </a:t>
            </a:r>
            <a:r>
              <a:rPr lang="de-DE" sz="2400" b="1" dirty="0" err="1"/>
              <a:t>achieving</a:t>
            </a:r>
            <a:r>
              <a:rPr lang="de-DE" sz="2400" b="1" dirty="0"/>
              <a:t> FEL </a:t>
            </a:r>
            <a:r>
              <a:rPr lang="de-DE" sz="2400" b="1" dirty="0" err="1"/>
              <a:t>lasing</a:t>
            </a:r>
            <a:r>
              <a:rPr lang="de-DE" sz="2400" dirty="0"/>
              <a:t>.</a:t>
            </a:r>
          </a:p>
          <a:p>
            <a:r>
              <a:rPr lang="de-DE" sz="2400" dirty="0"/>
              <a:t>EuPRAXIA </a:t>
            </a:r>
            <a:r>
              <a:rPr lang="de-DE" sz="2400" dirty="0" err="1"/>
              <a:t>is</a:t>
            </a:r>
            <a:r>
              <a:rPr lang="de-DE" sz="2400" dirty="0"/>
              <a:t> a design and an ESFRI </a:t>
            </a:r>
            <a:r>
              <a:rPr lang="de-DE" sz="2400" dirty="0" err="1"/>
              <a:t>project</a:t>
            </a:r>
            <a:r>
              <a:rPr lang="de-DE" sz="2400" dirty="0"/>
              <a:t> for a </a:t>
            </a:r>
            <a:r>
              <a:rPr lang="de-DE" sz="2400" dirty="0" err="1"/>
              <a:t>distributed</a:t>
            </a:r>
            <a:r>
              <a:rPr lang="de-DE" sz="2400" dirty="0"/>
              <a:t> European Research Infrastructure, </a:t>
            </a:r>
            <a:r>
              <a:rPr lang="de-DE" sz="2400" b="1" dirty="0" err="1"/>
              <a:t>building</a:t>
            </a:r>
            <a:r>
              <a:rPr lang="de-DE" sz="2400" b="1" dirty="0"/>
              <a:t> </a:t>
            </a:r>
            <a:r>
              <a:rPr lang="de-DE" sz="2400" b="1" dirty="0" err="1"/>
              <a:t>two</a:t>
            </a:r>
            <a:r>
              <a:rPr lang="de-DE" sz="2400" b="1" dirty="0"/>
              <a:t> plasma-</a:t>
            </a:r>
            <a:r>
              <a:rPr lang="de-DE" sz="2400" b="1" dirty="0" err="1"/>
              <a:t>driven</a:t>
            </a:r>
            <a:r>
              <a:rPr lang="de-DE" sz="2400" b="1" dirty="0"/>
              <a:t> </a:t>
            </a:r>
            <a:r>
              <a:rPr lang="de-DE" sz="2400" b="1" dirty="0" err="1"/>
              <a:t>FEL´s</a:t>
            </a:r>
            <a:r>
              <a:rPr lang="de-DE" sz="2400" b="1" dirty="0"/>
              <a:t> in Europe</a:t>
            </a:r>
            <a:r>
              <a:rPr lang="de-DE" sz="2400" dirty="0"/>
              <a:t>. </a:t>
            </a:r>
          </a:p>
          <a:p>
            <a:r>
              <a:rPr lang="de-DE" sz="2400" dirty="0"/>
              <a:t>EuPRAXIA FEL </a:t>
            </a:r>
            <a:r>
              <a:rPr lang="de-DE" sz="2400" dirty="0" err="1"/>
              <a:t>site</a:t>
            </a:r>
            <a:r>
              <a:rPr lang="de-DE" sz="2400" dirty="0"/>
              <a:t> in Frascati LNF-INFN </a:t>
            </a: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sufficiently</a:t>
            </a:r>
            <a:r>
              <a:rPr lang="de-DE" sz="2400" dirty="0"/>
              <a:t> </a:t>
            </a:r>
            <a:r>
              <a:rPr lang="de-DE" sz="2400" dirty="0" err="1"/>
              <a:t>funded</a:t>
            </a:r>
            <a:r>
              <a:rPr lang="de-DE" sz="2400" dirty="0"/>
              <a:t> for </a:t>
            </a:r>
            <a:r>
              <a:rPr lang="de-DE" sz="2400" b="1" dirty="0" err="1"/>
              <a:t>first</a:t>
            </a:r>
            <a:r>
              <a:rPr lang="de-DE" sz="2400" b="1" dirty="0"/>
              <a:t> FEL </a:t>
            </a:r>
            <a:r>
              <a:rPr lang="de-DE" sz="2400" b="1" dirty="0" err="1"/>
              <a:t>user</a:t>
            </a:r>
            <a:r>
              <a:rPr lang="de-DE" sz="2400" b="1" dirty="0"/>
              <a:t> </a:t>
            </a:r>
            <a:r>
              <a:rPr lang="de-DE" sz="2400" b="1" dirty="0" err="1"/>
              <a:t>operation</a:t>
            </a:r>
            <a:r>
              <a:rPr lang="de-DE" sz="2400" b="1" dirty="0"/>
              <a:t> in 2028</a:t>
            </a:r>
            <a:r>
              <a:rPr lang="de-DE" sz="2400" dirty="0"/>
              <a:t>.</a:t>
            </a:r>
          </a:p>
          <a:p>
            <a:r>
              <a:rPr lang="de-DE" sz="2400" dirty="0"/>
              <a:t>Second EuPRAXIA FEL </a:t>
            </a:r>
            <a:r>
              <a:rPr lang="de-DE" sz="2400" dirty="0" err="1"/>
              <a:t>site</a:t>
            </a:r>
            <a:r>
              <a:rPr lang="de-DE" sz="2400" dirty="0"/>
              <a:t> will </a:t>
            </a:r>
            <a:r>
              <a:rPr lang="de-DE" sz="2400" dirty="0" err="1"/>
              <a:t>be</a:t>
            </a:r>
            <a:r>
              <a:rPr lang="de-DE" sz="2400" dirty="0"/>
              <a:t> </a:t>
            </a:r>
            <a:r>
              <a:rPr lang="de-DE" sz="2400" dirty="0" err="1"/>
              <a:t>selected</a:t>
            </a:r>
            <a:r>
              <a:rPr lang="de-DE" sz="2400" dirty="0"/>
              <a:t> in </a:t>
            </a:r>
            <a:r>
              <a:rPr lang="de-DE" sz="2400" dirty="0" err="1"/>
              <a:t>next</a:t>
            </a:r>
            <a:r>
              <a:rPr lang="de-DE" sz="2400" dirty="0"/>
              <a:t> 18 </a:t>
            </a:r>
            <a:r>
              <a:rPr lang="de-DE" sz="2400" dirty="0" err="1"/>
              <a:t>months</a:t>
            </a:r>
            <a:r>
              <a:rPr lang="de-DE" sz="2400" dirty="0"/>
              <a:t>, </a:t>
            </a:r>
            <a:r>
              <a:rPr lang="de-DE" sz="2400" dirty="0" err="1"/>
              <a:t>among</a:t>
            </a:r>
            <a:r>
              <a:rPr lang="de-DE" sz="2400" dirty="0"/>
              <a:t> </a:t>
            </a:r>
            <a:r>
              <a:rPr lang="de-DE" sz="2400" b="1" dirty="0"/>
              <a:t>4 </a:t>
            </a:r>
            <a:r>
              <a:rPr lang="de-DE" sz="2400" b="1" dirty="0" err="1"/>
              <a:t>excellent</a:t>
            </a:r>
            <a:r>
              <a:rPr lang="de-DE" sz="2400" b="1" dirty="0"/>
              <a:t> </a:t>
            </a:r>
            <a:r>
              <a:rPr lang="de-DE" sz="2400" b="1" dirty="0" err="1"/>
              <a:t>candidate</a:t>
            </a:r>
            <a:r>
              <a:rPr lang="de-DE" sz="2400" b="1" dirty="0"/>
              <a:t> </a:t>
            </a:r>
            <a:r>
              <a:rPr lang="de-DE" sz="2400" b="1" dirty="0" err="1"/>
              <a:t>sites</a:t>
            </a:r>
            <a:r>
              <a:rPr lang="de-DE" sz="2400" dirty="0"/>
              <a:t>.</a:t>
            </a:r>
          </a:p>
          <a:p>
            <a:r>
              <a:rPr lang="de-DE" sz="2400" dirty="0"/>
              <a:t>Concept </a:t>
            </a:r>
            <a:r>
              <a:rPr lang="de-DE" sz="2400" dirty="0" err="1"/>
              <a:t>today</a:t>
            </a:r>
            <a:r>
              <a:rPr lang="de-DE" sz="2400" dirty="0"/>
              <a:t> </a:t>
            </a:r>
            <a:r>
              <a:rPr lang="de-DE" sz="2400" b="1" dirty="0" err="1"/>
              <a:t>works</a:t>
            </a:r>
            <a:r>
              <a:rPr lang="de-DE" sz="2400" b="1" dirty="0"/>
              <a:t> in design and in </a:t>
            </a:r>
            <a:r>
              <a:rPr lang="de-DE" sz="2400" b="1" dirty="0" err="1"/>
              <a:t>reality</a:t>
            </a:r>
            <a:r>
              <a:rPr lang="de-DE" sz="2400" dirty="0"/>
              <a:t>. </a:t>
            </a:r>
            <a:r>
              <a:rPr lang="de-DE" sz="2400" dirty="0" err="1"/>
              <a:t>Expect</a:t>
            </a:r>
            <a:r>
              <a:rPr lang="de-DE" sz="2400" dirty="0"/>
              <a:t> (solvable) </a:t>
            </a:r>
            <a:r>
              <a:rPr lang="de-DE" sz="2400" dirty="0" err="1"/>
              <a:t>problems</a:t>
            </a:r>
            <a:r>
              <a:rPr lang="de-DE" sz="2400" dirty="0"/>
              <a:t> in </a:t>
            </a:r>
            <a:r>
              <a:rPr lang="de-DE" sz="2400" dirty="0" err="1"/>
              <a:t>stability</a:t>
            </a:r>
            <a:r>
              <a:rPr lang="de-DE" sz="2400" dirty="0"/>
              <a:t> for </a:t>
            </a:r>
            <a:r>
              <a:rPr lang="de-DE" sz="2400" b="1" dirty="0"/>
              <a:t>24/7 </a:t>
            </a:r>
            <a:r>
              <a:rPr lang="de-DE" sz="2400" b="1" dirty="0" err="1"/>
              <a:t>user</a:t>
            </a:r>
            <a:r>
              <a:rPr lang="de-DE" sz="2400" b="1" dirty="0"/>
              <a:t> </a:t>
            </a:r>
            <a:r>
              <a:rPr lang="de-DE" sz="2400" b="1" dirty="0" err="1"/>
              <a:t>operation</a:t>
            </a:r>
            <a:r>
              <a:rPr lang="de-DE" sz="2400" dirty="0"/>
              <a:t>. Facility </a:t>
            </a:r>
            <a:r>
              <a:rPr lang="de-DE" sz="2400" dirty="0" err="1"/>
              <a:t>needed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demonstrate</a:t>
            </a:r>
            <a:r>
              <a:rPr lang="de-DE" sz="2400" dirty="0"/>
              <a:t>!</a:t>
            </a:r>
          </a:p>
          <a:p>
            <a:r>
              <a:rPr lang="de-DE" sz="2400" i="1" dirty="0"/>
              <a:t>Many </a:t>
            </a:r>
            <a:r>
              <a:rPr lang="de-DE" sz="2400" i="1" dirty="0" err="1"/>
              <a:t>thanks</a:t>
            </a:r>
            <a:r>
              <a:rPr lang="de-DE" sz="2400" i="1" dirty="0"/>
              <a:t> </a:t>
            </a:r>
            <a:r>
              <a:rPr lang="de-DE" sz="2400" i="1" dirty="0" err="1"/>
              <a:t>to</a:t>
            </a:r>
            <a:r>
              <a:rPr lang="de-DE" sz="2400" i="1" dirty="0"/>
              <a:t> all </a:t>
            </a:r>
            <a:r>
              <a:rPr lang="de-DE" sz="2400" i="1" dirty="0" err="1"/>
              <a:t>my</a:t>
            </a:r>
            <a:r>
              <a:rPr lang="de-DE" sz="2400" i="1" dirty="0"/>
              <a:t> EuPRAXIA </a:t>
            </a:r>
            <a:r>
              <a:rPr lang="de-DE" sz="2400" i="1" dirty="0" err="1"/>
              <a:t>colleagues</a:t>
            </a:r>
            <a:r>
              <a:rPr lang="de-DE" sz="2400" i="1" dirty="0"/>
              <a:t> and </a:t>
            </a:r>
            <a:r>
              <a:rPr lang="de-DE" sz="2400" i="1" dirty="0" err="1"/>
              <a:t>close</a:t>
            </a:r>
            <a:r>
              <a:rPr lang="de-DE" sz="2400" i="1" dirty="0"/>
              <a:t> </a:t>
            </a:r>
            <a:r>
              <a:rPr lang="de-DE" sz="2400" i="1" dirty="0" err="1"/>
              <a:t>friends</a:t>
            </a:r>
            <a:r>
              <a:rPr lang="de-DE" sz="2400" i="1" dirty="0"/>
              <a:t>, </a:t>
            </a:r>
            <a:r>
              <a:rPr lang="de-DE" sz="2400" i="1" dirty="0" err="1"/>
              <a:t>especially</a:t>
            </a:r>
            <a:r>
              <a:rPr lang="de-DE" sz="2400" i="1" dirty="0"/>
              <a:t> Massimo </a:t>
            </a:r>
            <a:r>
              <a:rPr lang="de-DE" sz="2400" i="1" dirty="0" err="1"/>
              <a:t>Ferrario</a:t>
            </a:r>
            <a:r>
              <a:rPr lang="de-DE" sz="2400" i="1" dirty="0"/>
              <a:t> </a:t>
            </a:r>
            <a:r>
              <a:rPr lang="de-DE" sz="2400" i="1" dirty="0" err="1"/>
              <a:t>from</a:t>
            </a:r>
            <a:r>
              <a:rPr lang="de-DE" sz="2400" i="1" dirty="0"/>
              <a:t> INFN.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B496381-AADB-32DD-9CB1-938B642F3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n-lt"/>
              </a:rPr>
              <a:t>Conclusion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EB2823F-7310-E283-4EDB-D6240A19321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EAAC 2023 - EuPRAXIA-PP   | Ralph Assmann | 19 Sep 2023 </a:t>
            </a: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8A332E9-96E1-BA6F-BBE5-63A9A19CD6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67" b="32587"/>
          <a:stretch/>
        </p:blipFill>
        <p:spPr>
          <a:xfrm rot="230101">
            <a:off x="7606929" y="2173148"/>
            <a:ext cx="4323686" cy="3994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3570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CFFBD7E-40D1-FE4E-F807-ABB0B09DB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+mn-lt"/>
              </a:rPr>
              <a:t>Thank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You</a:t>
            </a:r>
            <a:endParaRPr lang="de-DE" dirty="0">
              <a:latin typeface="+mn-lt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466B3A8-C986-D60D-89DE-9212C856BE4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EAAC 2023 - EuPRAXIA-PP   | Ralph Assmann | 19 Sep 2023 </a:t>
            </a:r>
            <a:endParaRPr lang="en-GB" dirty="0"/>
          </a:p>
        </p:txBody>
      </p:sp>
      <p:pic>
        <p:nvPicPr>
          <p:cNvPr id="6" name="Grafik 5" descr="Ein Bild, das Text, Schrift, Zahl, Screenshot enthält.&#10;&#10;Automatisch generierte Beschreibung">
            <a:extLst>
              <a:ext uri="{FF2B5EF4-FFF2-40B4-BE49-F238E27FC236}">
                <a16:creationId xmlns:a16="http://schemas.microsoft.com/office/drawing/2014/main" id="{7E9C2D06-4570-3097-310A-8CBB2996F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0318">
            <a:off x="2209801" y="1362597"/>
            <a:ext cx="7772400" cy="4402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2972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>
            <a:extLst>
              <a:ext uri="{FF2B5EF4-FFF2-40B4-BE49-F238E27FC236}">
                <a16:creationId xmlns:a16="http://schemas.microsoft.com/office/drawing/2014/main" id="{774B0811-2323-B552-0DEA-CCB8FB9F51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890" y="3920576"/>
            <a:ext cx="3800131" cy="2323688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1777F81-BC52-4F42-8087-8C52D27FDED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5522896" cy="365125"/>
          </a:xfrm>
        </p:spPr>
        <p:txBody>
          <a:bodyPr/>
          <a:lstStyle/>
          <a:p>
            <a:pPr algn="l"/>
            <a:r>
              <a:rPr kumimoji="0" lang="hr-HR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EAAC 2023 - EuPRAXIA-PP   | Ralph Assmann | 19 Sep 2023 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FCFC6D9-E9E2-A6F8-E928-C4737F28DCD7}"/>
              </a:ext>
            </a:extLst>
          </p:cNvPr>
          <p:cNvSpPr/>
          <p:nvPr/>
        </p:nvSpPr>
        <p:spPr>
          <a:xfrm>
            <a:off x="3682900" y="3592763"/>
            <a:ext cx="8384345" cy="28698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Producing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particle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photon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pulses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support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several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urgent and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timely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science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cases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Enable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frontier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science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regions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parameter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regimes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9002D0-5EB6-50D0-3F83-401EC477B6A4}"/>
              </a:ext>
            </a:extLst>
          </p:cNvPr>
          <p:cNvSpPr/>
          <p:nvPr/>
        </p:nvSpPr>
        <p:spPr>
          <a:xfrm>
            <a:off x="124755" y="888165"/>
            <a:ext cx="8384345" cy="2869809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Building a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facility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very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high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field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plasma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accelerators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driven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lasers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– 100 GV/m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accelerating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field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Shrink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down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facility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size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00C443D-4AA0-D68F-E330-5FFE7E19BA28}"/>
              </a:ext>
            </a:extLst>
          </p:cNvPr>
          <p:cNvSpPr txBox="1"/>
          <p:nvPr/>
        </p:nvSpPr>
        <p:spPr>
          <a:xfrm>
            <a:off x="633045" y="1761175"/>
            <a:ext cx="506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7C5B402-68E9-1496-B465-A1C3F2526DF1}"/>
              </a:ext>
            </a:extLst>
          </p:cNvPr>
          <p:cNvSpPr txBox="1"/>
          <p:nvPr/>
        </p:nvSpPr>
        <p:spPr>
          <a:xfrm>
            <a:off x="4189826" y="4410493"/>
            <a:ext cx="506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58F5FB40-CC53-830A-9E6B-DD2E17687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+mn-lt"/>
              </a:rPr>
              <a:t>A New European High-Tech Research Facility </a:t>
            </a:r>
            <a:r>
              <a:rPr lang="de-DE" sz="3200" dirty="0" err="1">
                <a:latin typeface="+mn-lt"/>
              </a:rPr>
              <a:t>Delivering</a:t>
            </a:r>
            <a:r>
              <a:rPr lang="de-DE" sz="3200" dirty="0">
                <a:latin typeface="+mn-lt"/>
              </a:rPr>
              <a:t> Frontier Science</a:t>
            </a:r>
          </a:p>
        </p:txBody>
      </p:sp>
      <p:pic>
        <p:nvPicPr>
          <p:cNvPr id="11" name="Bildplatzhalter 6">
            <a:extLst>
              <a:ext uri="{FF2B5EF4-FFF2-40B4-BE49-F238E27FC236}">
                <a16:creationId xmlns:a16="http://schemas.microsoft.com/office/drawing/2014/main" id="{1A91FCDC-9945-930E-9D04-7D4E73CAEC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2225" y="1053378"/>
            <a:ext cx="4514591" cy="1504085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90980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5">
            <a:extLst>
              <a:ext uri="{FF2B5EF4-FFF2-40B4-BE49-F238E27FC236}">
                <a16:creationId xmlns:a16="http://schemas.microsoft.com/office/drawing/2014/main" id="{7C919F25-AB85-634D-A34E-5896C87E81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7000" y="5209892"/>
            <a:ext cx="1738614" cy="16159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308" y="359343"/>
            <a:ext cx="11376024" cy="451098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accent2"/>
                </a:solidFill>
                <a:latin typeface="Arial" charset="0"/>
              </a:rPr>
              <a:t>Eu</a:t>
            </a:r>
            <a:r>
              <a:rPr lang="en-US" sz="1800" dirty="0">
                <a:solidFill>
                  <a:srgbClr val="224B93"/>
                </a:solidFill>
                <a:latin typeface="Arial" charset="0"/>
              </a:rPr>
              <a:t>ropean </a:t>
            </a:r>
            <a:r>
              <a:rPr lang="en-US" sz="1800" dirty="0">
                <a:solidFill>
                  <a:schemeClr val="accent2"/>
                </a:solidFill>
                <a:latin typeface="Arial" charset="0"/>
              </a:rPr>
              <a:t>P</a:t>
            </a:r>
            <a:r>
              <a:rPr lang="en-US" sz="1800" dirty="0">
                <a:solidFill>
                  <a:srgbClr val="224B93"/>
                </a:solidFill>
                <a:latin typeface="Arial" charset="0"/>
              </a:rPr>
              <a:t>lasma </a:t>
            </a:r>
            <a:r>
              <a:rPr lang="en-US" sz="1800" dirty="0">
                <a:solidFill>
                  <a:schemeClr val="accent2"/>
                </a:solidFill>
                <a:latin typeface="Arial" charset="0"/>
              </a:rPr>
              <a:t>R</a:t>
            </a:r>
            <a:r>
              <a:rPr lang="en-US" sz="1800" dirty="0">
                <a:solidFill>
                  <a:srgbClr val="224B93"/>
                </a:solidFill>
                <a:latin typeface="Arial" charset="0"/>
              </a:rPr>
              <a:t>esearch </a:t>
            </a:r>
            <a:r>
              <a:rPr lang="en-US" sz="1800" dirty="0">
                <a:solidFill>
                  <a:schemeClr val="accent2"/>
                </a:solidFill>
                <a:latin typeface="Arial" charset="0"/>
              </a:rPr>
              <a:t>A</a:t>
            </a:r>
            <a:r>
              <a:rPr lang="en-US" sz="1800" dirty="0">
                <a:solidFill>
                  <a:srgbClr val="224B93"/>
                </a:solidFill>
                <a:latin typeface="Arial" charset="0"/>
              </a:rPr>
              <a:t>ccelerator with </a:t>
            </a:r>
            <a:r>
              <a:rPr lang="en-US" sz="1800" dirty="0" err="1">
                <a:solidFill>
                  <a:srgbClr val="224B93"/>
                </a:solidFill>
                <a:latin typeface="Arial" charset="0"/>
              </a:rPr>
              <a:t>e</a:t>
            </a:r>
            <a:r>
              <a:rPr lang="en-US" sz="1800" dirty="0" err="1">
                <a:solidFill>
                  <a:schemeClr val="accent2"/>
                </a:solidFill>
                <a:latin typeface="Arial" charset="0"/>
              </a:rPr>
              <a:t>X</a:t>
            </a:r>
            <a:r>
              <a:rPr lang="en-US" sz="1800" dirty="0" err="1">
                <a:solidFill>
                  <a:srgbClr val="224B93"/>
                </a:solidFill>
                <a:latin typeface="Arial" charset="0"/>
              </a:rPr>
              <a:t>cellence</a:t>
            </a:r>
            <a:r>
              <a:rPr lang="en-US" sz="1800" dirty="0">
                <a:solidFill>
                  <a:srgbClr val="224B93"/>
                </a:solidFill>
                <a:latin typeface="Arial" charset="0"/>
              </a:rPr>
              <a:t> </a:t>
            </a:r>
            <a:r>
              <a:rPr lang="en-US" sz="1800" dirty="0">
                <a:solidFill>
                  <a:schemeClr val="accent2"/>
                </a:solidFill>
                <a:latin typeface="Arial" charset="0"/>
              </a:rPr>
              <a:t>I</a:t>
            </a:r>
            <a:r>
              <a:rPr lang="en-US" sz="1800" dirty="0">
                <a:solidFill>
                  <a:srgbClr val="224B93"/>
                </a:solidFill>
                <a:latin typeface="Arial" charset="0"/>
              </a:rPr>
              <a:t>n </a:t>
            </a:r>
            <a:r>
              <a:rPr lang="en-US" sz="1800" dirty="0">
                <a:solidFill>
                  <a:schemeClr val="accent2"/>
                </a:solidFill>
                <a:latin typeface="Arial" charset="0"/>
              </a:rPr>
              <a:t>A</a:t>
            </a:r>
            <a:r>
              <a:rPr lang="en-US" sz="1800" dirty="0">
                <a:solidFill>
                  <a:srgbClr val="224B93"/>
                </a:solidFill>
                <a:latin typeface="Arial" charset="0"/>
              </a:rPr>
              <a:t>pplications</a:t>
            </a:r>
            <a:br>
              <a:rPr lang="en-US" sz="1800" dirty="0">
                <a:solidFill>
                  <a:srgbClr val="224B93"/>
                </a:solidFill>
                <a:latin typeface="Arial" charset="0"/>
              </a:rPr>
            </a:br>
            <a:br>
              <a:rPr lang="en-US" sz="1800" dirty="0">
                <a:solidFill>
                  <a:srgbClr val="224B93"/>
                </a:solidFill>
                <a:latin typeface="Arial" charset="0"/>
              </a:rPr>
            </a:br>
            <a:r>
              <a:rPr lang="en-US" sz="3200" dirty="0">
                <a:solidFill>
                  <a:srgbClr val="224B93"/>
                </a:solidFill>
                <a:latin typeface="Arial" charset="0"/>
              </a:rPr>
              <a:t>Versatile – Designed for Users in Multiple Science Fields</a:t>
            </a:r>
            <a:endParaRPr lang="en-US" sz="3200" dirty="0">
              <a:solidFill>
                <a:srgbClr val="224B93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049463" y="1588"/>
            <a:ext cx="5913437" cy="10223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9FDF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0682756" y="0"/>
            <a:ext cx="1509244" cy="6858000"/>
            <a:chOff x="10682756" y="0"/>
            <a:chExt cx="1509244" cy="6858000"/>
          </a:xfrm>
          <a:solidFill>
            <a:srgbClr val="224B93"/>
          </a:solidFill>
        </p:grpSpPr>
        <p:sp>
          <p:nvSpPr>
            <p:cNvPr id="20" name="Rectangle 19"/>
            <p:cNvSpPr/>
            <p:nvPr/>
          </p:nvSpPr>
          <p:spPr>
            <a:xfrm>
              <a:off x="10682756" y="0"/>
              <a:ext cx="1509244" cy="6858000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9769172" y="1134227"/>
              <a:ext cx="3336413" cy="1509242"/>
            </a:xfrm>
            <a:prstGeom prst="rect">
              <a:avLst/>
            </a:prstGeom>
            <a:grpFill/>
          </p:spPr>
        </p:pic>
      </p:grpSp>
      <p:pic>
        <p:nvPicPr>
          <p:cNvPr id="23" name="Picture 22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4369" y="6449733"/>
            <a:ext cx="472110" cy="28833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42AE2ED8-7A10-FA45-9950-87E34BCDB3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308" y="1484689"/>
            <a:ext cx="6816392" cy="3700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7665E6F-7F83-D34A-B401-F2E7CB86B9F9}"/>
              </a:ext>
            </a:extLst>
          </p:cNvPr>
          <p:cNvSpPr txBox="1"/>
          <p:nvPr/>
        </p:nvSpPr>
        <p:spPr>
          <a:xfrm>
            <a:off x="144552" y="5347911"/>
            <a:ext cx="5329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Topics of research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proteins, viruses, bacteria, cells, metals, semiconductors, superconductors, magnetic materials, organic molecules</a:t>
            </a: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5F662452-062A-9FA9-0AD8-E56F740B089A}"/>
              </a:ext>
            </a:extLst>
          </p:cNvPr>
          <p:cNvSpPr txBox="1"/>
          <p:nvPr/>
        </p:nvSpPr>
        <p:spPr>
          <a:xfrm>
            <a:off x="7251079" y="1459289"/>
            <a:ext cx="3239122" cy="4555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Delivers 10-100 Hz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ultra-short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pulses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Electrons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(0.1-5 GeV, 30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Positrons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(0.5-10 MeV, 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Positrons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(GeV source)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Lasers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(100 J, 50 fs, 10-100 Hz)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Betatron X rays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(1-110 keV, 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FEL light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(0.2-36 nm, 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11E59979-0994-4680-2F47-9EC4F2F88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609" y="6482010"/>
            <a:ext cx="9415652" cy="194989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EAAC 2023 - EuPRAXIA-PP   | Ralph Assmann | 19 Sep 2023 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641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52D43AC-6DA1-29DD-EE21-63F847FFD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+mn-lt"/>
              </a:rPr>
              <a:t>EuPRAXIA: </a:t>
            </a:r>
            <a:r>
              <a:rPr lang="de-DE" sz="3200" dirty="0" err="1">
                <a:latin typeface="+mn-lt"/>
              </a:rPr>
              <a:t>Enabling</a:t>
            </a:r>
            <a:r>
              <a:rPr lang="de-DE" sz="3200" dirty="0">
                <a:latin typeface="+mn-lt"/>
              </a:rPr>
              <a:t> Additional Science </a:t>
            </a:r>
            <a:r>
              <a:rPr lang="de-DE" sz="3200" dirty="0">
                <a:latin typeface="+mn-lt"/>
                <a:sym typeface="Wingdings" pitchFamily="2" charset="2"/>
              </a:rPr>
              <a:t></a:t>
            </a:r>
            <a:r>
              <a:rPr lang="de-DE" sz="3200" dirty="0">
                <a:latin typeface="+mn-lt"/>
              </a:rPr>
              <a:t> FEL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9768128-8DD4-0517-E93E-FA30C710BAB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EAAC 2023 - EuPRAXIA-PP   | Ralph Assmann | 19 Sep 2023 </a:t>
            </a:r>
            <a:endParaRPr lang="en-GB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1DD8216-30CD-D43E-9259-495FD7D4F2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6" t="43271" r="3657" b="6626"/>
          <a:stretch/>
        </p:blipFill>
        <p:spPr>
          <a:xfrm flipH="1">
            <a:off x="185170" y="926276"/>
            <a:ext cx="11744696" cy="495201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AA88C6C-E947-2038-E240-2FA92943A2FF}"/>
              </a:ext>
            </a:extLst>
          </p:cNvPr>
          <p:cNvSpPr txBox="1"/>
          <p:nvPr/>
        </p:nvSpPr>
        <p:spPr>
          <a:xfrm>
            <a:off x="91045" y="5866409"/>
            <a:ext cx="12250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1 </a:t>
            </a:r>
            <a:r>
              <a:rPr lang="de-DE" sz="2400" dirty="0">
                <a:latin typeface="Symbol" pitchFamily="2" charset="2"/>
              </a:rPr>
              <a:t>m</a:t>
            </a:r>
            <a:r>
              <a:rPr lang="de-DE" sz="2400" dirty="0"/>
              <a:t>m        100 </a:t>
            </a:r>
            <a:r>
              <a:rPr lang="de-DE" sz="2400" dirty="0" err="1"/>
              <a:t>nm</a:t>
            </a:r>
            <a:r>
              <a:rPr lang="de-DE" sz="2400" dirty="0"/>
              <a:t>         10 </a:t>
            </a:r>
            <a:r>
              <a:rPr lang="de-DE" sz="2400" dirty="0" err="1"/>
              <a:t>nm</a:t>
            </a:r>
            <a:r>
              <a:rPr lang="de-DE" sz="2400" dirty="0"/>
              <a:t>          1 </a:t>
            </a:r>
            <a:r>
              <a:rPr lang="de-DE" sz="2400" dirty="0" err="1"/>
              <a:t>nm</a:t>
            </a:r>
            <a:r>
              <a:rPr lang="de-DE" sz="2400" dirty="0"/>
              <a:t>          100 </a:t>
            </a:r>
            <a:r>
              <a:rPr lang="de-DE" sz="2400" dirty="0" err="1"/>
              <a:t>pm</a:t>
            </a:r>
            <a:r>
              <a:rPr lang="de-DE" sz="2400" dirty="0"/>
              <a:t>       10 </a:t>
            </a:r>
            <a:r>
              <a:rPr lang="de-DE" sz="2400" dirty="0" err="1"/>
              <a:t>pm</a:t>
            </a:r>
            <a:r>
              <a:rPr lang="de-DE" sz="2400" dirty="0"/>
              <a:t>           1 </a:t>
            </a:r>
            <a:r>
              <a:rPr lang="de-DE" sz="2400" dirty="0" err="1"/>
              <a:t>pm</a:t>
            </a:r>
            <a:r>
              <a:rPr lang="de-DE" sz="2400" dirty="0"/>
              <a:t>        100 fm          10 fm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4A12E7D-D586-7708-BF6E-EBF3340090C1}"/>
              </a:ext>
            </a:extLst>
          </p:cNvPr>
          <p:cNvSpPr/>
          <p:nvPr/>
        </p:nvSpPr>
        <p:spPr>
          <a:xfrm>
            <a:off x="715969" y="1481598"/>
            <a:ext cx="314024" cy="53439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69B6384-A415-77EB-82D7-C4AD6609153E}"/>
              </a:ext>
            </a:extLst>
          </p:cNvPr>
          <p:cNvSpPr/>
          <p:nvPr/>
        </p:nvSpPr>
        <p:spPr>
          <a:xfrm>
            <a:off x="1043985" y="2282700"/>
            <a:ext cx="2274947" cy="53439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ACB4CAD8-FC97-A550-6CEA-06BE8A955A14}"/>
              </a:ext>
            </a:extLst>
          </p:cNvPr>
          <p:cNvSpPr/>
          <p:nvPr/>
        </p:nvSpPr>
        <p:spPr>
          <a:xfrm>
            <a:off x="3318932" y="3056639"/>
            <a:ext cx="2540001" cy="53439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61C3AFE-E4E9-535E-4EFD-1076BAB7E3FD}"/>
              </a:ext>
            </a:extLst>
          </p:cNvPr>
          <p:cNvSpPr/>
          <p:nvPr/>
        </p:nvSpPr>
        <p:spPr>
          <a:xfrm>
            <a:off x="5858934" y="3848674"/>
            <a:ext cx="1744133" cy="53439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BFA7DE4-8869-5DDF-4F5A-D5E4161A0DEC}"/>
              </a:ext>
            </a:extLst>
          </p:cNvPr>
          <p:cNvSpPr/>
          <p:nvPr/>
        </p:nvSpPr>
        <p:spPr>
          <a:xfrm>
            <a:off x="7603066" y="4657642"/>
            <a:ext cx="4222349" cy="53439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EF5F8874-3C83-4CF8-A324-7A1884475C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33"/>
          <a:stretch/>
        </p:blipFill>
        <p:spPr>
          <a:xfrm>
            <a:off x="1043985" y="2004740"/>
            <a:ext cx="2335823" cy="81579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69500B95-F5A4-6A32-C858-8B30217362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33"/>
          <a:stretch/>
        </p:blipFill>
        <p:spPr>
          <a:xfrm>
            <a:off x="3318932" y="2779724"/>
            <a:ext cx="2613093" cy="81579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58F90C24-B828-9B14-5B42-841AEAABDF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33"/>
          <a:stretch/>
        </p:blipFill>
        <p:spPr>
          <a:xfrm>
            <a:off x="7606344" y="4378804"/>
            <a:ext cx="4323521" cy="81579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9FAD8845-4A06-92FA-1B27-40A9D7A74D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33"/>
          <a:stretch/>
        </p:blipFill>
        <p:spPr>
          <a:xfrm>
            <a:off x="5853146" y="3569581"/>
            <a:ext cx="1800000" cy="829359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C7818D31-3252-98ED-5FCB-2B43DBCC59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33"/>
          <a:stretch/>
        </p:blipFill>
        <p:spPr>
          <a:xfrm>
            <a:off x="715970" y="1196203"/>
            <a:ext cx="314024" cy="81579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21395EDE-1992-98B4-0E88-12D9D1C6F7D6}"/>
              </a:ext>
            </a:extLst>
          </p:cNvPr>
          <p:cNvSpPr txBox="1"/>
          <p:nvPr/>
        </p:nvSpPr>
        <p:spPr>
          <a:xfrm>
            <a:off x="1309816" y="2360139"/>
            <a:ext cx="176054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bg1"/>
                </a:solidFill>
              </a:rPr>
              <a:t>Ultraviolet</a:t>
            </a:r>
            <a:r>
              <a:rPr lang="de-DE" b="1" dirty="0">
                <a:solidFill>
                  <a:schemeClr val="bg1"/>
                </a:solidFill>
              </a:rPr>
              <a:t> light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BB61B91E-7261-35FA-6EA3-6AE911EDBE44}"/>
              </a:ext>
            </a:extLst>
          </p:cNvPr>
          <p:cNvSpPr txBox="1"/>
          <p:nvPr/>
        </p:nvSpPr>
        <p:spPr>
          <a:xfrm>
            <a:off x="3974799" y="3131473"/>
            <a:ext cx="130240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Soft X Rays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9C1BE24-4A33-1B06-5F8D-EACE9C7C8E98}"/>
              </a:ext>
            </a:extLst>
          </p:cNvPr>
          <p:cNvSpPr txBox="1"/>
          <p:nvPr/>
        </p:nvSpPr>
        <p:spPr>
          <a:xfrm>
            <a:off x="6057518" y="3906891"/>
            <a:ext cx="138281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Hard X Rays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5ADA6391-DE71-13D6-EE05-CB774E30A974}"/>
              </a:ext>
            </a:extLst>
          </p:cNvPr>
          <p:cNvSpPr txBox="1"/>
          <p:nvPr/>
        </p:nvSpPr>
        <p:spPr>
          <a:xfrm>
            <a:off x="9056018" y="4732476"/>
            <a:ext cx="149797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Gamma Rays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7A5999AA-A617-64DB-8C2E-2D50DFA72720}"/>
              </a:ext>
            </a:extLst>
          </p:cNvPr>
          <p:cNvSpPr txBox="1"/>
          <p:nvPr/>
        </p:nvSpPr>
        <p:spPr>
          <a:xfrm>
            <a:off x="9530" y="926992"/>
            <a:ext cx="91403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Visible </a:t>
            </a:r>
          </a:p>
          <a:p>
            <a:r>
              <a:rPr lang="de-DE" b="1" dirty="0"/>
              <a:t>light</a:t>
            </a:r>
          </a:p>
        </p:txBody>
      </p:sp>
      <p:pic>
        <p:nvPicPr>
          <p:cNvPr id="39" name="Picture 7">
            <a:extLst>
              <a:ext uri="{FF2B5EF4-FFF2-40B4-BE49-F238E27FC236}">
                <a16:creationId xmlns:a16="http://schemas.microsoft.com/office/drawing/2014/main" id="{53038515-8B68-BAFE-AF50-3AD59948EA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7831" y="1210746"/>
            <a:ext cx="2229661" cy="1482479"/>
          </a:xfrm>
          <a:prstGeom prst="rect">
            <a:avLst/>
          </a:prstGeom>
        </p:spPr>
      </p:pic>
      <p:pic>
        <p:nvPicPr>
          <p:cNvPr id="41" name="Picture 12" descr="http://img.welt.de/img/wissenschaft/crop100341233/1609732964-ci3x2l-w540/booster-DW-Wissenschaft-San-Ignacio.jpg">
            <a:extLst>
              <a:ext uri="{FF2B5EF4-FFF2-40B4-BE49-F238E27FC236}">
                <a16:creationId xmlns:a16="http://schemas.microsoft.com/office/drawing/2014/main" id="{8E4FA2C2-495E-0781-132F-A52BBD67D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464" y="1171489"/>
            <a:ext cx="2476898" cy="165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D4F645A4-7D41-3DC1-B55C-78DD75FE106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220" y="2912028"/>
            <a:ext cx="2028704" cy="582808"/>
          </a:xfrm>
          <a:prstGeom prst="rect">
            <a:avLst/>
          </a:prstGeom>
        </p:spPr>
      </p:pic>
      <p:sp>
        <p:nvSpPr>
          <p:cNvPr id="37" name="Pfeil nach links und rechts 36">
            <a:extLst>
              <a:ext uri="{FF2B5EF4-FFF2-40B4-BE49-F238E27FC236}">
                <a16:creationId xmlns:a16="http://schemas.microsoft.com/office/drawing/2014/main" id="{35A42826-0032-3752-0ED0-808A208FBD66}"/>
              </a:ext>
            </a:extLst>
          </p:cNvPr>
          <p:cNvSpPr/>
          <p:nvPr/>
        </p:nvSpPr>
        <p:spPr>
          <a:xfrm>
            <a:off x="1853514" y="5247836"/>
            <a:ext cx="3854031" cy="168787"/>
          </a:xfrm>
          <a:prstGeom prst="leftRightArrow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614DC21-6270-820C-B87B-8CF64BBC753B}"/>
              </a:ext>
            </a:extLst>
          </p:cNvPr>
          <p:cNvGrpSpPr/>
          <p:nvPr/>
        </p:nvGrpSpPr>
        <p:grpSpPr>
          <a:xfrm>
            <a:off x="347127" y="3917950"/>
            <a:ext cx="5843609" cy="1634606"/>
            <a:chOff x="347127" y="3917950"/>
            <a:chExt cx="5843609" cy="1634606"/>
          </a:xfrm>
        </p:grpSpPr>
        <p:pic>
          <p:nvPicPr>
            <p:cNvPr id="28" name="Picture 7">
              <a:extLst>
                <a:ext uri="{FF2B5EF4-FFF2-40B4-BE49-F238E27FC236}">
                  <a16:creationId xmlns:a16="http://schemas.microsoft.com/office/drawing/2014/main" id="{C1EFBCD0-6BC8-E483-B356-D7DD89359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127" y="4698381"/>
              <a:ext cx="1421141" cy="610580"/>
            </a:xfrm>
            <a:prstGeom prst="rect">
              <a:avLst/>
            </a:prstGeom>
          </p:spPr>
        </p:pic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A46BB384-5B85-0350-FEC1-A3857AF6623C}"/>
                </a:ext>
              </a:extLst>
            </p:cNvPr>
            <p:cNvSpPr/>
            <p:nvPr/>
          </p:nvSpPr>
          <p:spPr>
            <a:xfrm>
              <a:off x="1867216" y="4595058"/>
              <a:ext cx="4323520" cy="957498"/>
            </a:xfrm>
            <a:custGeom>
              <a:avLst/>
              <a:gdLst>
                <a:gd name="connsiteX0" fmla="*/ 0 w 4323520"/>
                <a:gd name="connsiteY0" fmla="*/ 0 h 957498"/>
                <a:gd name="connsiteX1" fmla="*/ 574411 w 4323520"/>
                <a:gd name="connsiteY1" fmla="*/ 0 h 957498"/>
                <a:gd name="connsiteX2" fmla="*/ 1062351 w 4323520"/>
                <a:gd name="connsiteY2" fmla="*/ 0 h 957498"/>
                <a:gd name="connsiteX3" fmla="*/ 1766467 w 4323520"/>
                <a:gd name="connsiteY3" fmla="*/ 0 h 957498"/>
                <a:gd name="connsiteX4" fmla="*/ 2340877 w 4323520"/>
                <a:gd name="connsiteY4" fmla="*/ 0 h 957498"/>
                <a:gd name="connsiteX5" fmla="*/ 2915288 w 4323520"/>
                <a:gd name="connsiteY5" fmla="*/ 0 h 957498"/>
                <a:gd name="connsiteX6" fmla="*/ 3619404 w 4323520"/>
                <a:gd name="connsiteY6" fmla="*/ 0 h 957498"/>
                <a:gd name="connsiteX7" fmla="*/ 4323520 w 4323520"/>
                <a:gd name="connsiteY7" fmla="*/ 0 h 957498"/>
                <a:gd name="connsiteX8" fmla="*/ 4323520 w 4323520"/>
                <a:gd name="connsiteY8" fmla="*/ 497899 h 957498"/>
                <a:gd name="connsiteX9" fmla="*/ 4323520 w 4323520"/>
                <a:gd name="connsiteY9" fmla="*/ 957498 h 957498"/>
                <a:gd name="connsiteX10" fmla="*/ 3792345 w 4323520"/>
                <a:gd name="connsiteY10" fmla="*/ 957498 h 957498"/>
                <a:gd name="connsiteX11" fmla="*/ 3174699 w 4323520"/>
                <a:gd name="connsiteY11" fmla="*/ 957498 h 957498"/>
                <a:gd name="connsiteX12" fmla="*/ 2600288 w 4323520"/>
                <a:gd name="connsiteY12" fmla="*/ 957498 h 957498"/>
                <a:gd name="connsiteX13" fmla="*/ 1896172 w 4323520"/>
                <a:gd name="connsiteY13" fmla="*/ 957498 h 957498"/>
                <a:gd name="connsiteX14" fmla="*/ 1192056 w 4323520"/>
                <a:gd name="connsiteY14" fmla="*/ 957498 h 957498"/>
                <a:gd name="connsiteX15" fmla="*/ 660881 w 4323520"/>
                <a:gd name="connsiteY15" fmla="*/ 957498 h 957498"/>
                <a:gd name="connsiteX16" fmla="*/ 0 w 4323520"/>
                <a:gd name="connsiteY16" fmla="*/ 957498 h 957498"/>
                <a:gd name="connsiteX17" fmla="*/ 0 w 4323520"/>
                <a:gd name="connsiteY17" fmla="*/ 459599 h 957498"/>
                <a:gd name="connsiteX18" fmla="*/ 0 w 4323520"/>
                <a:gd name="connsiteY18" fmla="*/ 0 h 957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23520" h="957498" extrusionOk="0">
                  <a:moveTo>
                    <a:pt x="0" y="0"/>
                  </a:moveTo>
                  <a:cubicBezTo>
                    <a:pt x="235595" y="19347"/>
                    <a:pt x="335716" y="26837"/>
                    <a:pt x="574411" y="0"/>
                  </a:cubicBezTo>
                  <a:cubicBezTo>
                    <a:pt x="813106" y="-26837"/>
                    <a:pt x="871246" y="16394"/>
                    <a:pt x="1062351" y="0"/>
                  </a:cubicBezTo>
                  <a:cubicBezTo>
                    <a:pt x="1253456" y="-16394"/>
                    <a:pt x="1515202" y="29921"/>
                    <a:pt x="1766467" y="0"/>
                  </a:cubicBezTo>
                  <a:cubicBezTo>
                    <a:pt x="2017732" y="-29921"/>
                    <a:pt x="2105429" y="-22934"/>
                    <a:pt x="2340877" y="0"/>
                  </a:cubicBezTo>
                  <a:cubicBezTo>
                    <a:pt x="2576325" y="22934"/>
                    <a:pt x="2639476" y="28242"/>
                    <a:pt x="2915288" y="0"/>
                  </a:cubicBezTo>
                  <a:cubicBezTo>
                    <a:pt x="3191100" y="-28242"/>
                    <a:pt x="3408741" y="16892"/>
                    <a:pt x="3619404" y="0"/>
                  </a:cubicBezTo>
                  <a:cubicBezTo>
                    <a:pt x="3830067" y="-16892"/>
                    <a:pt x="4086900" y="24462"/>
                    <a:pt x="4323520" y="0"/>
                  </a:cubicBezTo>
                  <a:cubicBezTo>
                    <a:pt x="4313029" y="166116"/>
                    <a:pt x="4301818" y="291435"/>
                    <a:pt x="4323520" y="497899"/>
                  </a:cubicBezTo>
                  <a:cubicBezTo>
                    <a:pt x="4345222" y="704363"/>
                    <a:pt x="4331146" y="854865"/>
                    <a:pt x="4323520" y="957498"/>
                  </a:cubicBezTo>
                  <a:cubicBezTo>
                    <a:pt x="4069138" y="953614"/>
                    <a:pt x="4040094" y="935909"/>
                    <a:pt x="3792345" y="957498"/>
                  </a:cubicBezTo>
                  <a:cubicBezTo>
                    <a:pt x="3544596" y="979087"/>
                    <a:pt x="3469350" y="980091"/>
                    <a:pt x="3174699" y="957498"/>
                  </a:cubicBezTo>
                  <a:cubicBezTo>
                    <a:pt x="2880048" y="934905"/>
                    <a:pt x="2824395" y="945746"/>
                    <a:pt x="2600288" y="957498"/>
                  </a:cubicBezTo>
                  <a:cubicBezTo>
                    <a:pt x="2376181" y="969250"/>
                    <a:pt x="2188204" y="947266"/>
                    <a:pt x="1896172" y="957498"/>
                  </a:cubicBezTo>
                  <a:cubicBezTo>
                    <a:pt x="1604140" y="967730"/>
                    <a:pt x="1337633" y="977697"/>
                    <a:pt x="1192056" y="957498"/>
                  </a:cubicBezTo>
                  <a:cubicBezTo>
                    <a:pt x="1046479" y="937299"/>
                    <a:pt x="905244" y="975908"/>
                    <a:pt x="660881" y="957498"/>
                  </a:cubicBezTo>
                  <a:cubicBezTo>
                    <a:pt x="416518" y="939088"/>
                    <a:pt x="313942" y="970089"/>
                    <a:pt x="0" y="957498"/>
                  </a:cubicBezTo>
                  <a:cubicBezTo>
                    <a:pt x="18084" y="729537"/>
                    <a:pt x="11954" y="603364"/>
                    <a:pt x="0" y="459599"/>
                  </a:cubicBezTo>
                  <a:cubicBezTo>
                    <a:pt x="-11954" y="315834"/>
                    <a:pt x="20883" y="147123"/>
                    <a:pt x="0" y="0"/>
                  </a:cubicBezTo>
                  <a:close/>
                </a:path>
              </a:pathLst>
            </a:custGeom>
            <a:noFill/>
            <a:ln w="57150">
              <a:solidFill>
                <a:schemeClr val="accent6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6E32C536-4460-1FA7-226E-A39BFD035517}"/>
                </a:ext>
              </a:extLst>
            </p:cNvPr>
            <p:cNvSpPr txBox="1"/>
            <p:nvPr/>
          </p:nvSpPr>
          <p:spPr>
            <a:xfrm>
              <a:off x="466546" y="3917950"/>
              <a:ext cx="21881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dirty="0"/>
                <a:t>In </a:t>
              </a:r>
              <a:r>
                <a:rPr lang="de-DE" b="1" dirty="0" err="1"/>
                <a:t>addition</a:t>
              </a:r>
              <a:r>
                <a:rPr lang="de-DE" dirty="0"/>
                <a:t>: Compact plasma-</a:t>
              </a:r>
              <a:r>
                <a:rPr lang="de-DE" dirty="0" err="1"/>
                <a:t>based</a:t>
              </a:r>
              <a:r>
                <a:rPr lang="de-DE" dirty="0"/>
                <a:t> </a:t>
              </a:r>
              <a:r>
                <a:rPr lang="de-DE" dirty="0" err="1"/>
                <a:t>FEL´s</a:t>
              </a:r>
              <a:endParaRPr lang="de-DE" dirty="0"/>
            </a:p>
          </p:txBody>
        </p:sp>
        <p:pic>
          <p:nvPicPr>
            <p:cNvPr id="43" name="Bildplatzhalter 6">
              <a:extLst>
                <a:ext uri="{FF2B5EF4-FFF2-40B4-BE49-F238E27FC236}">
                  <a16:creationId xmlns:a16="http://schemas.microsoft.com/office/drawing/2014/main" id="{83A7F9F9-32FB-E102-A6C5-622C807BCC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04798" y="4384504"/>
              <a:ext cx="2540002" cy="846229"/>
            </a:xfrm>
            <a:prstGeom prst="rect">
              <a:avLst/>
            </a:prstGeom>
            <a:solidFill>
              <a:schemeClr val="tx1"/>
            </a:solidFill>
          </p:spPr>
        </p:pic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9924CF90-9E17-DF89-6720-49AEA943D086}"/>
              </a:ext>
            </a:extLst>
          </p:cNvPr>
          <p:cNvSpPr txBox="1"/>
          <p:nvPr/>
        </p:nvSpPr>
        <p:spPr>
          <a:xfrm>
            <a:off x="8493362" y="1055823"/>
            <a:ext cx="345049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/>
              <a:t>Beautiful and </a:t>
            </a:r>
            <a:r>
              <a:rPr lang="de-DE" dirty="0" err="1"/>
              <a:t>highly</a:t>
            </a:r>
            <a:r>
              <a:rPr lang="de-DE" dirty="0"/>
              <a:t> </a:t>
            </a:r>
            <a:r>
              <a:rPr lang="de-DE" dirty="0" err="1"/>
              <a:t>optimized</a:t>
            </a:r>
            <a:r>
              <a:rPr lang="de-DE" dirty="0"/>
              <a:t> </a:t>
            </a:r>
            <a:r>
              <a:rPr lang="de-DE" b="1" dirty="0" err="1"/>
              <a:t>masterpieces</a:t>
            </a:r>
            <a:r>
              <a:rPr lang="de-DE" b="1" dirty="0"/>
              <a:t> of </a:t>
            </a:r>
            <a:r>
              <a:rPr lang="de-DE" b="1" dirty="0" err="1"/>
              <a:t>science</a:t>
            </a:r>
            <a:r>
              <a:rPr lang="de-DE" dirty="0"/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/>
              <a:t>Go </a:t>
            </a:r>
            <a:r>
              <a:rPr lang="de-DE" dirty="0" err="1"/>
              <a:t>here</a:t>
            </a:r>
            <a:r>
              <a:rPr lang="de-DE" dirty="0"/>
              <a:t> for </a:t>
            </a:r>
            <a:r>
              <a:rPr lang="de-DE" b="1" dirty="0" err="1"/>
              <a:t>best</a:t>
            </a:r>
            <a:r>
              <a:rPr lang="de-DE" b="1" dirty="0"/>
              <a:t> possible </a:t>
            </a:r>
            <a:r>
              <a:rPr lang="de-DE" b="1" dirty="0" err="1"/>
              <a:t>performance</a:t>
            </a:r>
            <a:r>
              <a:rPr lang="de-DE" dirty="0"/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err="1"/>
              <a:t>Issue</a:t>
            </a:r>
            <a:r>
              <a:rPr lang="de-DE" dirty="0"/>
              <a:t>: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few</a:t>
            </a:r>
            <a:r>
              <a:rPr lang="de-DE" dirty="0"/>
              <a:t> </a:t>
            </a:r>
            <a:r>
              <a:rPr lang="de-DE" dirty="0" err="1"/>
              <a:t>FEL´s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built</a:t>
            </a:r>
            <a:r>
              <a:rPr lang="de-DE" dirty="0"/>
              <a:t> 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size</a:t>
            </a:r>
            <a:r>
              <a:rPr lang="de-DE" dirty="0"/>
              <a:t> and </a:t>
            </a:r>
            <a:r>
              <a:rPr lang="de-DE" dirty="0" err="1"/>
              <a:t>cost</a:t>
            </a:r>
            <a:r>
              <a:rPr lang="de-DE" dirty="0"/>
              <a:t>. </a:t>
            </a:r>
            <a:r>
              <a:rPr lang="de-DE" b="1" dirty="0"/>
              <a:t>Access </a:t>
            </a:r>
            <a:r>
              <a:rPr lang="de-DE" b="1" dirty="0" err="1"/>
              <a:t>to</a:t>
            </a:r>
            <a:r>
              <a:rPr lang="de-DE" b="1" dirty="0"/>
              <a:t> beam time </a:t>
            </a:r>
            <a:r>
              <a:rPr lang="de-DE" b="1" dirty="0" err="1"/>
              <a:t>is</a:t>
            </a:r>
            <a:r>
              <a:rPr lang="de-DE" b="1" dirty="0"/>
              <a:t> </a:t>
            </a:r>
            <a:r>
              <a:rPr lang="de-DE" b="1" dirty="0" err="1"/>
              <a:t>strongly</a:t>
            </a:r>
            <a:r>
              <a:rPr lang="de-DE" b="1" dirty="0"/>
              <a:t> limited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06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52D43AC-6DA1-29DD-EE21-63F847FFD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+mn-lt"/>
              </a:rPr>
              <a:t>“Unlimited“ </a:t>
            </a:r>
            <a:r>
              <a:rPr lang="de-DE" sz="3200" dirty="0" err="1">
                <a:latin typeface="+mn-lt"/>
              </a:rPr>
              <a:t>Number</a:t>
            </a:r>
            <a:r>
              <a:rPr lang="de-DE" sz="3200" dirty="0">
                <a:latin typeface="+mn-lt"/>
              </a:rPr>
              <a:t> of Study Objects </a:t>
            </a:r>
            <a:r>
              <a:rPr lang="de-DE" sz="3200" dirty="0" err="1">
                <a:latin typeface="+mn-lt"/>
              </a:rPr>
              <a:t>with</a:t>
            </a:r>
            <a:r>
              <a:rPr lang="de-DE" sz="3200" dirty="0">
                <a:latin typeface="+mn-lt"/>
              </a:rPr>
              <a:t> Strong Impacts on </a:t>
            </a:r>
            <a:r>
              <a:rPr lang="de-DE" sz="3200" dirty="0" err="1">
                <a:latin typeface="+mn-lt"/>
              </a:rPr>
              <a:t>Our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Lives</a:t>
            </a:r>
            <a:endParaRPr lang="de-DE" sz="3200" dirty="0">
              <a:latin typeface="+mn-lt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9768128-8DD4-0517-E93E-FA30C710BAB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EAAC 2023 - EuPRAXIA-PP   | Ralph Assmann | 19 Sep 2023 </a:t>
            </a:r>
            <a:endParaRPr lang="en-GB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1DD8216-30CD-D43E-9259-495FD7D4F2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6" t="43271" r="3657" b="6626"/>
          <a:stretch/>
        </p:blipFill>
        <p:spPr>
          <a:xfrm flipH="1">
            <a:off x="185170" y="926276"/>
            <a:ext cx="11744696" cy="495201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AA88C6C-E947-2038-E240-2FA92943A2FF}"/>
              </a:ext>
            </a:extLst>
          </p:cNvPr>
          <p:cNvSpPr txBox="1"/>
          <p:nvPr/>
        </p:nvSpPr>
        <p:spPr>
          <a:xfrm>
            <a:off x="91045" y="5866409"/>
            <a:ext cx="12250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1 </a:t>
            </a:r>
            <a:r>
              <a:rPr lang="de-DE" sz="2400" dirty="0">
                <a:latin typeface="Symbol" pitchFamily="2" charset="2"/>
              </a:rPr>
              <a:t>m</a:t>
            </a:r>
            <a:r>
              <a:rPr lang="de-DE" sz="2400" dirty="0"/>
              <a:t>m        100 </a:t>
            </a:r>
            <a:r>
              <a:rPr lang="de-DE" sz="2400" dirty="0" err="1"/>
              <a:t>nm</a:t>
            </a:r>
            <a:r>
              <a:rPr lang="de-DE" sz="2400" dirty="0"/>
              <a:t>         10 </a:t>
            </a:r>
            <a:r>
              <a:rPr lang="de-DE" sz="2400" dirty="0" err="1"/>
              <a:t>nm</a:t>
            </a:r>
            <a:r>
              <a:rPr lang="de-DE" sz="2400" dirty="0"/>
              <a:t>          1 </a:t>
            </a:r>
            <a:r>
              <a:rPr lang="de-DE" sz="2400" dirty="0" err="1"/>
              <a:t>nm</a:t>
            </a:r>
            <a:r>
              <a:rPr lang="de-DE" sz="2400" dirty="0"/>
              <a:t>          100 </a:t>
            </a:r>
            <a:r>
              <a:rPr lang="de-DE" sz="2400" dirty="0" err="1"/>
              <a:t>pm</a:t>
            </a:r>
            <a:r>
              <a:rPr lang="de-DE" sz="2400" dirty="0"/>
              <a:t>       10 </a:t>
            </a:r>
            <a:r>
              <a:rPr lang="de-DE" sz="2400" dirty="0" err="1"/>
              <a:t>pm</a:t>
            </a:r>
            <a:r>
              <a:rPr lang="de-DE" sz="2400" dirty="0"/>
              <a:t>           1 </a:t>
            </a:r>
            <a:r>
              <a:rPr lang="de-DE" sz="2400" dirty="0" err="1"/>
              <a:t>pm</a:t>
            </a:r>
            <a:r>
              <a:rPr lang="de-DE" sz="2400" dirty="0"/>
              <a:t>        100 fm          10 fm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4A12E7D-D586-7708-BF6E-EBF3340090C1}"/>
              </a:ext>
            </a:extLst>
          </p:cNvPr>
          <p:cNvSpPr/>
          <p:nvPr/>
        </p:nvSpPr>
        <p:spPr>
          <a:xfrm>
            <a:off x="715969" y="1481598"/>
            <a:ext cx="314024" cy="53439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69B6384-A415-77EB-82D7-C4AD6609153E}"/>
              </a:ext>
            </a:extLst>
          </p:cNvPr>
          <p:cNvSpPr/>
          <p:nvPr/>
        </p:nvSpPr>
        <p:spPr>
          <a:xfrm>
            <a:off x="1043985" y="2282700"/>
            <a:ext cx="2274947" cy="53439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ACB4CAD8-FC97-A550-6CEA-06BE8A955A14}"/>
              </a:ext>
            </a:extLst>
          </p:cNvPr>
          <p:cNvSpPr/>
          <p:nvPr/>
        </p:nvSpPr>
        <p:spPr>
          <a:xfrm>
            <a:off x="3318932" y="3056639"/>
            <a:ext cx="2540001" cy="53439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61C3AFE-E4E9-535E-4EFD-1076BAB7E3FD}"/>
              </a:ext>
            </a:extLst>
          </p:cNvPr>
          <p:cNvSpPr/>
          <p:nvPr/>
        </p:nvSpPr>
        <p:spPr>
          <a:xfrm>
            <a:off x="5858934" y="3848674"/>
            <a:ext cx="1744133" cy="53439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BFA7DE4-8869-5DDF-4F5A-D5E4161A0DEC}"/>
              </a:ext>
            </a:extLst>
          </p:cNvPr>
          <p:cNvSpPr/>
          <p:nvPr/>
        </p:nvSpPr>
        <p:spPr>
          <a:xfrm>
            <a:off x="7603066" y="4657642"/>
            <a:ext cx="4222349" cy="53439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EF5F8874-3C83-4CF8-A324-7A1884475C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33"/>
          <a:stretch/>
        </p:blipFill>
        <p:spPr>
          <a:xfrm>
            <a:off x="1043985" y="2004740"/>
            <a:ext cx="2335823" cy="81579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69500B95-F5A4-6A32-C858-8B30217362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33"/>
          <a:stretch/>
        </p:blipFill>
        <p:spPr>
          <a:xfrm>
            <a:off x="3318932" y="2779724"/>
            <a:ext cx="2613093" cy="81579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58F90C24-B828-9B14-5B42-841AEAABDF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33"/>
          <a:stretch/>
        </p:blipFill>
        <p:spPr>
          <a:xfrm>
            <a:off x="7606344" y="4378804"/>
            <a:ext cx="4323521" cy="81579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9FAD8845-4A06-92FA-1B27-40A9D7A74D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33"/>
          <a:stretch/>
        </p:blipFill>
        <p:spPr>
          <a:xfrm>
            <a:off x="5853146" y="3569581"/>
            <a:ext cx="1800000" cy="829359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C7818D31-3252-98ED-5FCB-2B43DBCC59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33"/>
          <a:stretch/>
        </p:blipFill>
        <p:spPr>
          <a:xfrm>
            <a:off x="715970" y="1196203"/>
            <a:ext cx="314024" cy="81579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21395EDE-1992-98B4-0E88-12D9D1C6F7D6}"/>
              </a:ext>
            </a:extLst>
          </p:cNvPr>
          <p:cNvSpPr txBox="1"/>
          <p:nvPr/>
        </p:nvSpPr>
        <p:spPr>
          <a:xfrm>
            <a:off x="1309816" y="2360139"/>
            <a:ext cx="176054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bg1"/>
                </a:solidFill>
              </a:rPr>
              <a:t>Ultraviolet</a:t>
            </a:r>
            <a:r>
              <a:rPr lang="de-DE" b="1" dirty="0">
                <a:solidFill>
                  <a:schemeClr val="bg1"/>
                </a:solidFill>
              </a:rPr>
              <a:t> light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BB61B91E-7261-35FA-6EA3-6AE911EDBE44}"/>
              </a:ext>
            </a:extLst>
          </p:cNvPr>
          <p:cNvSpPr txBox="1"/>
          <p:nvPr/>
        </p:nvSpPr>
        <p:spPr>
          <a:xfrm>
            <a:off x="3974799" y="3131473"/>
            <a:ext cx="130240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Soft X Rays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9C1BE24-4A33-1B06-5F8D-EACE9C7C8E98}"/>
              </a:ext>
            </a:extLst>
          </p:cNvPr>
          <p:cNvSpPr txBox="1"/>
          <p:nvPr/>
        </p:nvSpPr>
        <p:spPr>
          <a:xfrm>
            <a:off x="6057518" y="3906891"/>
            <a:ext cx="138281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Hard X Rays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5ADA6391-DE71-13D6-EE05-CB774E30A974}"/>
              </a:ext>
            </a:extLst>
          </p:cNvPr>
          <p:cNvSpPr txBox="1"/>
          <p:nvPr/>
        </p:nvSpPr>
        <p:spPr>
          <a:xfrm>
            <a:off x="9056018" y="4732476"/>
            <a:ext cx="149797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Gamma Rays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7A5999AA-A617-64DB-8C2E-2D50DFA72720}"/>
              </a:ext>
            </a:extLst>
          </p:cNvPr>
          <p:cNvSpPr txBox="1"/>
          <p:nvPr/>
        </p:nvSpPr>
        <p:spPr>
          <a:xfrm>
            <a:off x="9530" y="926992"/>
            <a:ext cx="91403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Visible </a:t>
            </a:r>
          </a:p>
          <a:p>
            <a:r>
              <a:rPr lang="de-DE" b="1" dirty="0"/>
              <a:t>light</a:t>
            </a:r>
          </a:p>
        </p:txBody>
      </p:sp>
      <p:pic>
        <p:nvPicPr>
          <p:cNvPr id="43" name="Picture 4" descr="http://www.pci.tu-bs.de/aggericke/PC1/Kap_I/nacl.gif">
            <a:extLst>
              <a:ext uri="{FF2B5EF4-FFF2-40B4-BE49-F238E27FC236}">
                <a16:creationId xmlns:a16="http://schemas.microsoft.com/office/drawing/2014/main" id="{1D27A9C9-8474-E6B2-42A4-520C36DF4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4799" y="3754017"/>
            <a:ext cx="1700573" cy="170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43" descr="taqpolymerase">
            <a:extLst>
              <a:ext uri="{FF2B5EF4-FFF2-40B4-BE49-F238E27FC236}">
                <a16:creationId xmlns:a16="http://schemas.microsoft.com/office/drawing/2014/main" id="{39D1FE00-AFBE-7A5A-9E0A-BA590DEB9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56" t="19151" r="5023" b="15938"/>
          <a:stretch/>
        </p:blipFill>
        <p:spPr bwMode="auto">
          <a:xfrm>
            <a:off x="5308004" y="1115216"/>
            <a:ext cx="1800000" cy="156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0">
            <a:extLst>
              <a:ext uri="{FF2B5EF4-FFF2-40B4-BE49-F238E27FC236}">
                <a16:creationId xmlns:a16="http://schemas.microsoft.com/office/drawing/2014/main" id="{7006B5AD-1C7E-2599-8FBA-1E933DC3AF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51" b="-234784"/>
          <a:stretch/>
        </p:blipFill>
        <p:spPr bwMode="auto">
          <a:xfrm>
            <a:off x="3430319" y="1921191"/>
            <a:ext cx="1647857" cy="2766079"/>
          </a:xfrm>
          <a:custGeom>
            <a:avLst/>
            <a:gdLst/>
            <a:ahLst/>
            <a:cxnLst/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&quot;Severe acute respiratory syndrome coronavirus 2&quot;">
            <a:extLst>
              <a:ext uri="{FF2B5EF4-FFF2-40B4-BE49-F238E27FC236}">
                <a16:creationId xmlns:a16="http://schemas.microsoft.com/office/drawing/2014/main" id="{DDF08635-B3A7-0D9E-8892-8AC12FC14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2916" y="2401157"/>
            <a:ext cx="1806146" cy="180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940B425-1FBA-5F67-35D0-FBBD8EF0D667}"/>
              </a:ext>
            </a:extLst>
          </p:cNvPr>
          <p:cNvSpPr txBox="1"/>
          <p:nvPr/>
        </p:nvSpPr>
        <p:spPr>
          <a:xfrm rot="459965">
            <a:off x="7524432" y="1344460"/>
            <a:ext cx="3966530" cy="89255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Source Sans Pro" panose="020F0502020204030204" pitchFamily="34" charset="0"/>
              </a:rPr>
              <a:t>About </a:t>
            </a:r>
            <a:r>
              <a:rPr lang="en-US" sz="2800" b="1" i="0" u="none" strike="noStrike" dirty="0">
                <a:solidFill>
                  <a:schemeClr val="bg1"/>
                </a:solidFill>
                <a:effectLst/>
                <a:latin typeface="Source Sans Pro" panose="020F0502020204030204" pitchFamily="34" charset="0"/>
              </a:rPr>
              <a:t>320,000</a:t>
            </a: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Source Sans Pro" panose="020F0502020204030204" pitchFamily="34" charset="0"/>
              </a:rPr>
              <a:t> unknown viruses that infect mammals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8A2B788-F36A-5287-521C-FAFB273DCBDF}"/>
              </a:ext>
            </a:extLst>
          </p:cNvPr>
          <p:cNvSpPr txBox="1"/>
          <p:nvPr/>
        </p:nvSpPr>
        <p:spPr>
          <a:xfrm>
            <a:off x="9725992" y="3122947"/>
            <a:ext cx="2384670" cy="126188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chemeClr val="bg1"/>
                </a:solidFill>
                <a:effectLst/>
                <a:latin typeface="Source Sans Pro" panose="020F0502020204030204" pitchFamily="34" charset="0"/>
              </a:rPr>
              <a:t>Need for access and screening time – work for </a:t>
            </a:r>
            <a:r>
              <a:rPr lang="en-US" sz="2000" b="1" i="0" u="none" strike="noStrike" dirty="0">
                <a:solidFill>
                  <a:schemeClr val="bg1"/>
                </a:solidFill>
                <a:effectLst/>
                <a:latin typeface="Source Sans Pro" panose="020F0502020204030204" pitchFamily="34" charset="0"/>
              </a:rPr>
              <a:t>students at many universities</a:t>
            </a:r>
            <a:endParaRPr lang="en-US" b="1" i="0" u="none" strike="noStrike" dirty="0">
              <a:solidFill>
                <a:schemeClr val="bg1"/>
              </a:solidFill>
              <a:effectLst/>
              <a:latin typeface="Source Sans Pro" panose="020F0502020204030204" pitchFamily="34" charset="0"/>
            </a:endParaRPr>
          </a:p>
        </p:txBody>
      </p:sp>
      <p:pic>
        <p:nvPicPr>
          <p:cNvPr id="2050" name="Picture 2" descr="Akershus, Norway">
            <a:extLst>
              <a:ext uri="{FF2B5EF4-FFF2-40B4-BE49-F238E27FC236}">
                <a16:creationId xmlns:a16="http://schemas.microsoft.com/office/drawing/2014/main" id="{A5D7F646-2B29-70AB-B4BB-3843E3D20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6" t="51271" r="40076" b="16504"/>
          <a:stretch/>
        </p:blipFill>
        <p:spPr bwMode="auto">
          <a:xfrm>
            <a:off x="2122139" y="4779892"/>
            <a:ext cx="1635668" cy="155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044F889-BF94-448E-AD78-92EBC93D55A0}"/>
              </a:ext>
            </a:extLst>
          </p:cNvPr>
          <p:cNvSpPr txBox="1"/>
          <p:nvPr/>
        </p:nvSpPr>
        <p:spPr>
          <a:xfrm rot="21089169">
            <a:off x="289804" y="3006416"/>
            <a:ext cx="2812203" cy="206210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Source Sans Pro" panose="020F0502020204030204" pitchFamily="34" charset="0"/>
              </a:rPr>
              <a:t>There may be a </a:t>
            </a:r>
            <a:r>
              <a:rPr lang="en-US" sz="2800" b="1" i="0" u="none" strike="noStrike" dirty="0">
                <a:solidFill>
                  <a:schemeClr val="bg1"/>
                </a:solidFill>
                <a:effectLst/>
                <a:latin typeface="Source Sans Pro" panose="020F0502020204030204" pitchFamily="34" charset="0"/>
              </a:rPr>
              <a:t>million bacterial species </a:t>
            </a: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Source Sans Pro" panose="020F0502020204030204" pitchFamily="34" charset="0"/>
              </a:rPr>
              <a:t>in 30 grams of rich soil in Norway</a:t>
            </a:r>
          </a:p>
        </p:txBody>
      </p:sp>
    </p:spTree>
    <p:extLst>
      <p:ext uri="{BB962C8B-B14F-4D97-AF65-F5344CB8AC3E}">
        <p14:creationId xmlns:p14="http://schemas.microsoft.com/office/powerpoint/2010/main" val="86147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BCFF90D-C4DF-B05A-5E23-072468552DB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EAAC 2023 - EuPRAXIA-PP   | Ralph Assmann | 19 Sep 2023 </a:t>
            </a:r>
            <a:endParaRPr lang="en-GB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0020BE9-02CA-9DEF-3693-AB9CC92AED98}"/>
              </a:ext>
            </a:extLst>
          </p:cNvPr>
          <p:cNvSpPr txBox="1"/>
          <p:nvPr/>
        </p:nvSpPr>
        <p:spPr>
          <a:xfrm>
            <a:off x="1728457" y="148985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sz="3600" b="1" dirty="0">
                <a:solidFill>
                  <a:srgbClr val="334186"/>
                </a:solidFill>
                <a:latin typeface="Calibri"/>
                <a:cs typeface="Calibri"/>
              </a:rPr>
              <a:t>Distributed Research Infrastructure </a:t>
            </a:r>
            <a:r>
              <a:rPr lang="en-US" sz="3200" i="1" dirty="0">
                <a:solidFill>
                  <a:srgbClr val="334186"/>
                </a:solidFill>
                <a:latin typeface="Calibri"/>
                <a:cs typeface="Calibri"/>
              </a:rPr>
              <a:t>(Sep 23)</a:t>
            </a:r>
            <a:endParaRPr lang="en-US" sz="36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A1192AF-74C0-1D90-13C8-34D9CA8A83E0}"/>
              </a:ext>
            </a:extLst>
          </p:cNvPr>
          <p:cNvGrpSpPr/>
          <p:nvPr/>
        </p:nvGrpSpPr>
        <p:grpSpPr>
          <a:xfrm>
            <a:off x="266700" y="1009337"/>
            <a:ext cx="9144000" cy="5220998"/>
            <a:chOff x="1524000" y="991340"/>
            <a:chExt cx="9144000" cy="5220998"/>
          </a:xfrm>
        </p:grpSpPr>
        <p:grpSp>
          <p:nvGrpSpPr>
            <p:cNvPr id="7" name="Group 1">
              <a:extLst>
                <a:ext uri="{FF2B5EF4-FFF2-40B4-BE49-F238E27FC236}">
                  <a16:creationId xmlns:a16="http://schemas.microsoft.com/office/drawing/2014/main" id="{8FCCCD0D-DEC0-D415-4387-EDAB4EFD66A0}"/>
                </a:ext>
              </a:extLst>
            </p:cNvPr>
            <p:cNvGrpSpPr/>
            <p:nvPr/>
          </p:nvGrpSpPr>
          <p:grpSpPr>
            <a:xfrm>
              <a:off x="1524000" y="991340"/>
              <a:ext cx="9144000" cy="5220998"/>
              <a:chOff x="1524000" y="991340"/>
              <a:chExt cx="9144000" cy="5220998"/>
            </a:xfrm>
          </p:grpSpPr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04D0608E-4FB1-1AA9-62ED-A4A4AF637C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/>
              </a:blip>
              <a:srcRect l="12122" t="20409" r="25350" b="10649"/>
              <a:stretch/>
            </p:blipFill>
            <p:spPr>
              <a:xfrm>
                <a:off x="1524000" y="991340"/>
                <a:ext cx="9144000" cy="5220998"/>
              </a:xfrm>
              <a:prstGeom prst="rect">
                <a:avLst/>
              </a:prstGeom>
            </p:spPr>
          </p:pic>
          <p:sp>
            <p:nvSpPr>
              <p:cNvPr id="10" name="Sechseck 9">
                <a:extLst>
                  <a:ext uri="{FF2B5EF4-FFF2-40B4-BE49-F238E27FC236}">
                    <a16:creationId xmlns:a16="http://schemas.microsoft.com/office/drawing/2014/main" id="{CDA2E899-083F-38FA-A6BE-B864536B04F8}"/>
                  </a:ext>
                </a:extLst>
              </p:cNvPr>
              <p:cNvSpPr/>
              <p:nvPr/>
            </p:nvSpPr>
            <p:spPr>
              <a:xfrm>
                <a:off x="7030727" y="4191097"/>
                <a:ext cx="310818" cy="267947"/>
              </a:xfrm>
              <a:prstGeom prst="hexagon">
                <a:avLst/>
              </a:prstGeom>
              <a:solidFill>
                <a:srgbClr val="FF0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1350">
                    <a:solidFill>
                      <a:prstClr val="white"/>
                    </a:solidFill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11" name="Sechseck 10">
                <a:extLst>
                  <a:ext uri="{FF2B5EF4-FFF2-40B4-BE49-F238E27FC236}">
                    <a16:creationId xmlns:a16="http://schemas.microsoft.com/office/drawing/2014/main" id="{D71FD40E-A391-AFCE-20A6-11EEE2B48324}"/>
                  </a:ext>
                </a:extLst>
              </p:cNvPr>
              <p:cNvSpPr/>
              <p:nvPr/>
            </p:nvSpPr>
            <p:spPr>
              <a:xfrm>
                <a:off x="7275665" y="4459043"/>
                <a:ext cx="310818" cy="267947"/>
              </a:xfrm>
              <a:prstGeom prst="hexagon">
                <a:avLst/>
              </a:prstGeom>
              <a:solidFill>
                <a:schemeClr val="accent4">
                  <a:lumMod val="7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Sechseck 11">
                <a:extLst>
                  <a:ext uri="{FF2B5EF4-FFF2-40B4-BE49-F238E27FC236}">
                    <a16:creationId xmlns:a16="http://schemas.microsoft.com/office/drawing/2014/main" id="{40691064-A387-DEE6-DB29-2BF2AA7FDE1B}"/>
                  </a:ext>
                </a:extLst>
              </p:cNvPr>
              <p:cNvSpPr/>
              <p:nvPr/>
            </p:nvSpPr>
            <p:spPr>
              <a:xfrm>
                <a:off x="5027845" y="2638350"/>
                <a:ext cx="310818" cy="267947"/>
              </a:xfrm>
              <a:prstGeom prst="hexagon">
                <a:avLst/>
              </a:prstGeom>
              <a:solidFill>
                <a:srgbClr val="FF0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1350">
                    <a:solidFill>
                      <a:prstClr val="white"/>
                    </a:solidFill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13" name="Sechseck 12">
                <a:extLst>
                  <a:ext uri="{FF2B5EF4-FFF2-40B4-BE49-F238E27FC236}">
                    <a16:creationId xmlns:a16="http://schemas.microsoft.com/office/drawing/2014/main" id="{53865EC6-88BD-27EA-EECD-407593EEF565}"/>
                  </a:ext>
                </a:extLst>
              </p:cNvPr>
              <p:cNvSpPr/>
              <p:nvPr/>
            </p:nvSpPr>
            <p:spPr>
              <a:xfrm>
                <a:off x="7403081" y="3018281"/>
                <a:ext cx="310818" cy="267947"/>
              </a:xfrm>
              <a:prstGeom prst="hexagon">
                <a:avLst/>
              </a:prstGeom>
              <a:solidFill>
                <a:srgbClr val="FF0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1350">
                    <a:solidFill>
                      <a:prstClr val="white"/>
                    </a:solidFill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111E83F-E738-AFBA-4E5C-8B462203A756}"/>
                  </a:ext>
                </a:extLst>
              </p:cNvPr>
              <p:cNvSpPr/>
              <p:nvPr/>
            </p:nvSpPr>
            <p:spPr>
              <a:xfrm>
                <a:off x="6895144" y="2598391"/>
                <a:ext cx="271166" cy="267947"/>
              </a:xfrm>
              <a:prstGeom prst="ellips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1350">
                    <a:solidFill>
                      <a:prstClr val="white"/>
                    </a:solidFill>
                    <a:latin typeface="Calibri" panose="020F0502020204030204"/>
                  </a:rPr>
                  <a:t>4</a:t>
                </a: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14FE6CF0-EB83-797D-2AF0-76CD7DBC68BF}"/>
                  </a:ext>
                </a:extLst>
              </p:cNvPr>
              <p:cNvSpPr/>
              <p:nvPr/>
            </p:nvSpPr>
            <p:spPr>
              <a:xfrm>
                <a:off x="5650634" y="3379322"/>
                <a:ext cx="271166" cy="267947"/>
              </a:xfrm>
              <a:prstGeom prst="ellips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1350">
                    <a:solidFill>
                      <a:prstClr val="white"/>
                    </a:solidFill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E332958A-D319-8D67-D84B-A6B749640D11}"/>
                  </a:ext>
                </a:extLst>
              </p:cNvPr>
              <p:cNvSpPr/>
              <p:nvPr/>
            </p:nvSpPr>
            <p:spPr>
              <a:xfrm>
                <a:off x="5332057" y="2638349"/>
                <a:ext cx="271166" cy="267947"/>
              </a:xfrm>
              <a:prstGeom prst="ellips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1350">
                    <a:solidFill>
                      <a:prstClr val="white"/>
                    </a:solidFill>
                    <a:latin typeface="Calibri" panose="020F0502020204030204"/>
                  </a:rPr>
                  <a:t>3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19C15CE-3C11-97C3-D971-51208AACB359}"/>
                  </a:ext>
                </a:extLst>
              </p:cNvPr>
              <p:cNvSpPr/>
              <p:nvPr/>
            </p:nvSpPr>
            <p:spPr>
              <a:xfrm>
                <a:off x="7713899" y="3020413"/>
                <a:ext cx="271166" cy="267947"/>
              </a:xfrm>
              <a:prstGeom prst="ellips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1350">
                    <a:solidFill>
                      <a:prstClr val="white"/>
                    </a:solidFill>
                    <a:latin typeface="Calibri" panose="020F0502020204030204"/>
                  </a:rPr>
                  <a:t>5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0D08B9B-A566-829A-5766-08A1900A124D}"/>
                  </a:ext>
                </a:extLst>
              </p:cNvPr>
              <p:cNvSpPr/>
              <p:nvPr/>
            </p:nvSpPr>
            <p:spPr>
              <a:xfrm>
                <a:off x="4041052" y="4813949"/>
                <a:ext cx="271166" cy="267947"/>
              </a:xfrm>
              <a:prstGeom prst="ellips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1350">
                    <a:solidFill>
                      <a:prstClr val="white"/>
                    </a:solidFill>
                    <a:latin typeface="Calibri" panose="020F0502020204030204"/>
                  </a:rPr>
                  <a:t>1</a:t>
                </a: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8B713B3-087C-4736-CB44-71BD6EE916C2}"/>
                  </a:ext>
                </a:extLst>
              </p:cNvPr>
              <p:cNvSpPr/>
              <p:nvPr/>
            </p:nvSpPr>
            <p:spPr>
              <a:xfrm>
                <a:off x="8122159" y="3562442"/>
                <a:ext cx="271166" cy="267947"/>
              </a:xfrm>
              <a:prstGeom prst="ellips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1350">
                    <a:solidFill>
                      <a:prstClr val="white"/>
                    </a:solidFill>
                    <a:latin typeface="Calibri" panose="020F0502020204030204"/>
                  </a:rPr>
                  <a:t>6</a:t>
                </a:r>
              </a:p>
            </p:txBody>
          </p:sp>
          <p:grpSp>
            <p:nvGrpSpPr>
              <p:cNvPr id="20" name="Gruppieren 19">
                <a:extLst>
                  <a:ext uri="{FF2B5EF4-FFF2-40B4-BE49-F238E27FC236}">
                    <a16:creationId xmlns:a16="http://schemas.microsoft.com/office/drawing/2014/main" id="{CB22A695-51C7-675B-2405-9D05C9503685}"/>
                  </a:ext>
                </a:extLst>
              </p:cNvPr>
              <p:cNvGrpSpPr/>
              <p:nvPr/>
            </p:nvGrpSpPr>
            <p:grpSpPr>
              <a:xfrm>
                <a:off x="1669463" y="1597662"/>
                <a:ext cx="2798367" cy="1233671"/>
                <a:chOff x="143149" y="1380494"/>
                <a:chExt cx="3731156" cy="1644894"/>
              </a:xfrm>
            </p:grpSpPr>
            <p:sp>
              <p:nvSpPr>
                <p:cNvPr id="32" name="Sechseck 31">
                  <a:extLst>
                    <a:ext uri="{FF2B5EF4-FFF2-40B4-BE49-F238E27FC236}">
                      <a16:creationId xmlns:a16="http://schemas.microsoft.com/office/drawing/2014/main" id="{2656C762-588F-93DD-E3FF-BC8FB02F7F88}"/>
                    </a:ext>
                  </a:extLst>
                </p:cNvPr>
                <p:cNvSpPr/>
                <p:nvPr/>
              </p:nvSpPr>
              <p:spPr>
                <a:xfrm>
                  <a:off x="145759" y="1519875"/>
                  <a:ext cx="305355" cy="263237"/>
                </a:xfrm>
                <a:prstGeom prst="hexagon">
                  <a:avLst/>
                </a:prstGeom>
                <a:solidFill>
                  <a:schemeClr val="accent4">
                    <a:lumMod val="75000"/>
                  </a:schemeClr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3" name="Sechseck 32">
                  <a:extLst>
                    <a:ext uri="{FF2B5EF4-FFF2-40B4-BE49-F238E27FC236}">
                      <a16:creationId xmlns:a16="http://schemas.microsoft.com/office/drawing/2014/main" id="{C047B195-2A15-2968-7E8E-5BDE50A75ED6}"/>
                    </a:ext>
                  </a:extLst>
                </p:cNvPr>
                <p:cNvSpPr/>
                <p:nvPr/>
              </p:nvSpPr>
              <p:spPr>
                <a:xfrm>
                  <a:off x="145063" y="2123271"/>
                  <a:ext cx="305355" cy="263237"/>
                </a:xfrm>
                <a:prstGeom prst="hexagon">
                  <a:avLst/>
                </a:prstGeom>
                <a:solidFill>
                  <a:srgbClr val="FF0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r>
                    <a:rPr lang="en-US" sz="1350">
                      <a:solidFill>
                        <a:prstClr val="white"/>
                      </a:solidFill>
                      <a:latin typeface="Calibri" panose="020F0502020204030204"/>
                    </a:rPr>
                    <a:t>2</a:t>
                  </a:r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892F0DFE-3E89-63F0-D9C6-8444184FF795}"/>
                    </a:ext>
                  </a:extLst>
                </p:cNvPr>
                <p:cNvSpPr/>
                <p:nvPr/>
              </p:nvSpPr>
              <p:spPr>
                <a:xfrm>
                  <a:off x="143149" y="2639650"/>
                  <a:ext cx="266400" cy="263237"/>
                </a:xfrm>
                <a:prstGeom prst="ellips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5" name="Textfeld 34">
                  <a:extLst>
                    <a:ext uri="{FF2B5EF4-FFF2-40B4-BE49-F238E27FC236}">
                      <a16:creationId xmlns:a16="http://schemas.microsoft.com/office/drawing/2014/main" id="{A2FC7323-A454-747E-C114-83D110481C66}"/>
                    </a:ext>
                  </a:extLst>
                </p:cNvPr>
                <p:cNvSpPr txBox="1"/>
                <p:nvPr/>
              </p:nvSpPr>
              <p:spPr>
                <a:xfrm>
                  <a:off x="525269" y="1380494"/>
                  <a:ext cx="3349036" cy="16448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>
                    <a:spcAft>
                      <a:spcPts val="375"/>
                    </a:spcAft>
                  </a:pPr>
                  <a:r>
                    <a:rPr lang="en-US" sz="1350">
                      <a:solidFill>
                        <a:prstClr val="black"/>
                      </a:solidFill>
                      <a:latin typeface="Calibri" panose="020F0502020204030204"/>
                    </a:rPr>
                    <a:t>Beam-driven plasma user facility</a:t>
                  </a:r>
                  <a:br>
                    <a:rPr lang="en-US" sz="1350">
                      <a:solidFill>
                        <a:prstClr val="black"/>
                      </a:solidFill>
                      <a:latin typeface="Calibri" panose="020F0502020204030204"/>
                    </a:rPr>
                  </a:br>
                  <a:r>
                    <a:rPr lang="en-US" sz="1350">
                      <a:solidFill>
                        <a:prstClr val="black"/>
                      </a:solidFill>
                      <a:latin typeface="Calibri" panose="020F0502020204030204"/>
                    </a:rPr>
                    <a:t>EuPRAXIA Headquarter</a:t>
                  </a:r>
                </a:p>
                <a:p>
                  <a:pPr defTabSz="685800">
                    <a:spcAft>
                      <a:spcPts val="375"/>
                    </a:spcAft>
                  </a:pPr>
                  <a:r>
                    <a:rPr lang="en-US" sz="1350">
                      <a:solidFill>
                        <a:prstClr val="black"/>
                      </a:solidFill>
                      <a:latin typeface="Calibri" panose="020F0502020204030204"/>
                    </a:rPr>
                    <a:t>Laser-driven plasma user facility: candidates</a:t>
                  </a:r>
                </a:p>
                <a:p>
                  <a:pPr defTabSz="685800">
                    <a:spcAft>
                      <a:spcPts val="375"/>
                    </a:spcAft>
                  </a:pPr>
                  <a:r>
                    <a:rPr lang="en-US" sz="1350">
                      <a:solidFill>
                        <a:prstClr val="black"/>
                      </a:solidFill>
                      <a:latin typeface="Calibri" panose="020F0502020204030204"/>
                    </a:rPr>
                    <a:t>Excellence Center</a:t>
                  </a:r>
                </a:p>
              </p:txBody>
            </p:sp>
          </p:grpSp>
          <p:pic>
            <p:nvPicPr>
              <p:cNvPr id="21" name="Picture 8">
                <a:extLst>
                  <a:ext uri="{FF2B5EF4-FFF2-40B4-BE49-F238E27FC236}">
                    <a16:creationId xmlns:a16="http://schemas.microsoft.com/office/drawing/2014/main" id="{2F10A265-9185-68C5-ECA9-4A27E28416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28457" y="5631877"/>
                <a:ext cx="509892" cy="336860"/>
              </a:xfrm>
              <a:prstGeom prst="rect">
                <a:avLst/>
              </a:prstGeom>
            </p:spPr>
          </p:pic>
          <p:sp>
            <p:nvSpPr>
              <p:cNvPr id="22" name="TextBox 9">
                <a:extLst>
                  <a:ext uri="{FF2B5EF4-FFF2-40B4-BE49-F238E27FC236}">
                    <a16:creationId xmlns:a16="http://schemas.microsoft.com/office/drawing/2014/main" id="{8EA0EB20-866A-3DC1-A1D4-5EF469ABAE51}"/>
                  </a:ext>
                </a:extLst>
              </p:cNvPr>
              <p:cNvSpPr txBox="1"/>
              <p:nvPr/>
            </p:nvSpPr>
            <p:spPr>
              <a:xfrm>
                <a:off x="1582479" y="5944599"/>
                <a:ext cx="814925" cy="196206"/>
              </a:xfrm>
              <a:prstGeom prst="rect">
                <a:avLst/>
              </a:prstGeom>
              <a:noFill/>
            </p:spPr>
            <p:txBody>
              <a:bodyPr wrap="square" lIns="68571" tIns="34289" rIns="68571" bIns="34289" rtlCol="0">
                <a:spAutoFit/>
              </a:bodyPr>
              <a:lstStyle/>
              <a:p>
                <a:pPr algn="ctr" defTabSz="685800"/>
                <a:r>
                  <a:rPr lang="en-US" sz="825">
                    <a:solidFill>
                      <a:srgbClr val="0070C0"/>
                    </a:solidFill>
                    <a:latin typeface="Calibri" panose="020F0502020204030204"/>
                  </a:rPr>
                  <a:t>Horizon Europe</a:t>
                </a:r>
              </a:p>
            </p:txBody>
          </p: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87664221-5485-098B-BE14-78981EB0363A}"/>
                  </a:ext>
                </a:extLst>
              </p:cNvPr>
              <p:cNvSpPr txBox="1"/>
              <p:nvPr/>
            </p:nvSpPr>
            <p:spPr>
              <a:xfrm>
                <a:off x="1631885" y="2961150"/>
                <a:ext cx="2858447" cy="1449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spcAft>
                    <a:spcPts val="450"/>
                  </a:spcAft>
                </a:pPr>
                <a:r>
                  <a:rPr lang="en-US" sz="1200" i="1">
                    <a:solidFill>
                      <a:prstClr val="black"/>
                    </a:solidFill>
                    <a:latin typeface="Calibri" panose="020F0502020204030204"/>
                  </a:rPr>
                  <a:t>Second site will be decided in Preparatory Phase project.</a:t>
                </a:r>
              </a:p>
              <a:p>
                <a:pPr defTabSz="685800">
                  <a:spcAft>
                    <a:spcPts val="450"/>
                  </a:spcAft>
                </a:pPr>
                <a:r>
                  <a:rPr lang="en-US" sz="1200" i="1">
                    <a:solidFill>
                      <a:prstClr val="black"/>
                    </a:solidFill>
                    <a:latin typeface="Calibri" panose="020F0502020204030204"/>
                  </a:rPr>
                  <a:t>Excellence centers (EC) perform technical developments, prototyping and component construction. Number of EC’s, locations, roles, responsibilities reviewed in Prep. Phase.</a:t>
                </a:r>
              </a:p>
            </p:txBody>
          </p:sp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6D090125-9C5C-C218-AFC2-F9705669790B}"/>
                  </a:ext>
                </a:extLst>
              </p:cNvPr>
              <p:cNvSpPr txBox="1"/>
              <p:nvPr/>
            </p:nvSpPr>
            <p:spPr>
              <a:xfrm>
                <a:off x="7617386" y="4031075"/>
                <a:ext cx="2745815" cy="507831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 defTabSz="685800">
                  <a:spcAft>
                    <a:spcPts val="1275"/>
                  </a:spcAft>
                </a:pPr>
                <a:r>
                  <a:rPr lang="en-US" sz="1350">
                    <a:solidFill>
                      <a:prstClr val="black"/>
                    </a:solidFill>
                    <a:latin typeface="Calibri" panose="020F0502020204030204"/>
                  </a:rPr>
                  <a:t>Beam-driven plasma </a:t>
                </a:r>
                <a:r>
                  <a:rPr lang="en-US" sz="1350" b="1">
                    <a:solidFill>
                      <a:prstClr val="black"/>
                    </a:solidFill>
                    <a:latin typeface="Calibri" panose="020F0502020204030204"/>
                  </a:rPr>
                  <a:t>user facility</a:t>
                </a:r>
                <a:br>
                  <a:rPr lang="en-US" sz="1350" b="1">
                    <a:solidFill>
                      <a:prstClr val="black"/>
                    </a:solidFill>
                    <a:latin typeface="Calibri" panose="020F0502020204030204"/>
                  </a:rPr>
                </a:br>
                <a:r>
                  <a:rPr lang="en-US" sz="1350" b="1">
                    <a:solidFill>
                      <a:prstClr val="black"/>
                    </a:solidFill>
                    <a:latin typeface="Calibri" panose="020F0502020204030204"/>
                  </a:rPr>
                  <a:t>EuPRAXIA Headquarter</a:t>
                </a:r>
              </a:p>
            </p:txBody>
          </p: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EA7BD635-7B5B-D726-D02F-4BC9B8096FDD}"/>
                  </a:ext>
                </a:extLst>
              </p:cNvPr>
              <p:cNvSpPr txBox="1"/>
              <p:nvPr/>
            </p:nvSpPr>
            <p:spPr>
              <a:xfrm>
                <a:off x="8054226" y="2785523"/>
                <a:ext cx="1577500" cy="507831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 defTabSz="685800">
                  <a:spcAft>
                    <a:spcPts val="1275"/>
                  </a:spcAft>
                </a:pPr>
                <a:r>
                  <a:rPr lang="en-US" sz="1350">
                    <a:solidFill>
                      <a:prstClr val="black"/>
                    </a:solidFill>
                    <a:latin typeface="Calibri" panose="020F0502020204030204"/>
                  </a:rPr>
                  <a:t>Technology Incubator (CZ - ELI)</a:t>
                </a:r>
              </a:p>
            </p:txBody>
          </p: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C74FA862-8BA6-4B07-EED4-8EC86F68BCFF}"/>
                  </a:ext>
                </a:extLst>
              </p:cNvPr>
              <p:cNvSpPr txBox="1"/>
              <p:nvPr/>
            </p:nvSpPr>
            <p:spPr>
              <a:xfrm>
                <a:off x="8452058" y="3522326"/>
                <a:ext cx="1642141" cy="300082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 defTabSz="685800">
                  <a:spcAft>
                    <a:spcPts val="1275"/>
                  </a:spcAft>
                </a:pPr>
                <a:r>
                  <a:rPr lang="en-US" sz="1350">
                    <a:solidFill>
                      <a:prstClr val="black"/>
                    </a:solidFill>
                    <a:latin typeface="Calibri" panose="020F0502020204030204"/>
                  </a:rPr>
                  <a:t>User Data Center (H)</a:t>
                </a:r>
              </a:p>
            </p:txBody>
          </p:sp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5F944D9D-EE87-1CFA-5B05-CA580C523C56}"/>
                  </a:ext>
                </a:extLst>
              </p:cNvPr>
              <p:cNvSpPr txBox="1"/>
              <p:nvPr/>
            </p:nvSpPr>
            <p:spPr>
              <a:xfrm>
                <a:off x="4345349" y="5084945"/>
                <a:ext cx="1196993" cy="715581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 defTabSz="685800">
                  <a:spcAft>
                    <a:spcPts val="1275"/>
                  </a:spcAft>
                </a:pPr>
                <a:r>
                  <a:rPr lang="en-US" sz="1350">
                    <a:solidFill>
                      <a:prstClr val="black"/>
                    </a:solidFill>
                    <a:latin typeface="Calibri" panose="020F0502020204030204"/>
                  </a:rPr>
                  <a:t>Theory &amp; simulations (P)</a:t>
                </a:r>
              </a:p>
            </p:txBody>
          </p:sp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B5B65BF7-D3AA-160E-23E1-E2A1C56E3FFD}"/>
                  </a:ext>
                </a:extLst>
              </p:cNvPr>
              <p:cNvSpPr txBox="1"/>
              <p:nvPr/>
            </p:nvSpPr>
            <p:spPr>
              <a:xfrm>
                <a:off x="4902440" y="1890666"/>
                <a:ext cx="1752610" cy="715581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 defTabSz="685800">
                  <a:spcAft>
                    <a:spcPts val="1275"/>
                  </a:spcAft>
                </a:pPr>
                <a:r>
                  <a:rPr lang="en-US" sz="1350">
                    <a:solidFill>
                      <a:prstClr val="black"/>
                    </a:solidFill>
                    <a:latin typeface="Calibri" panose="020F0502020204030204"/>
                  </a:rPr>
                  <a:t>Advanced Applications Beamlines (UK)</a:t>
                </a:r>
              </a:p>
            </p:txBody>
          </p:sp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DD177240-45DC-1D0D-65F8-B04F6A234EDD}"/>
                  </a:ext>
                </a:extLst>
              </p:cNvPr>
              <p:cNvSpPr txBox="1"/>
              <p:nvPr/>
            </p:nvSpPr>
            <p:spPr>
              <a:xfrm>
                <a:off x="4943845" y="3726530"/>
                <a:ext cx="1434096" cy="507831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 defTabSz="685800">
                  <a:spcAft>
                    <a:spcPts val="1275"/>
                  </a:spcAft>
                </a:pPr>
                <a:r>
                  <a:rPr lang="en-US" sz="1350">
                    <a:solidFill>
                      <a:prstClr val="black"/>
                    </a:solidFill>
                    <a:latin typeface="Calibri" panose="020F0502020204030204"/>
                  </a:rPr>
                  <a:t>Laser-Plasma Acc. &amp; 1 GeV FEL (F)</a:t>
                </a:r>
              </a:p>
            </p:txBody>
          </p:sp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41437BA2-055A-A65C-C3C5-515F9ADE20C4}"/>
                  </a:ext>
                </a:extLst>
              </p:cNvPr>
              <p:cNvSpPr txBox="1"/>
              <p:nvPr/>
            </p:nvSpPr>
            <p:spPr>
              <a:xfrm>
                <a:off x="7186136" y="1843047"/>
                <a:ext cx="1476320" cy="715581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 defTabSz="685800">
                  <a:spcAft>
                    <a:spcPts val="1275"/>
                  </a:spcAft>
                </a:pPr>
                <a:r>
                  <a:rPr lang="en-US" sz="1350">
                    <a:solidFill>
                      <a:prstClr val="black"/>
                    </a:solidFill>
                    <a:latin typeface="Calibri" panose="020F0502020204030204"/>
                  </a:rPr>
                  <a:t>Plasma Acc. &amp; High Rep. Rate Dev. (D)</a:t>
                </a:r>
              </a:p>
            </p:txBody>
          </p:sp>
          <p:pic>
            <p:nvPicPr>
              <p:cNvPr id="31" name="Grafik 30">
                <a:extLst>
                  <a:ext uri="{FF2B5EF4-FFF2-40B4-BE49-F238E27FC236}">
                    <a16:creationId xmlns:a16="http://schemas.microsoft.com/office/drawing/2014/main" id="{FD5F8806-53BA-7FE2-E680-41B21634B5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41823" y="4477940"/>
                <a:ext cx="2072389" cy="1047600"/>
              </a:xfrm>
              <a:prstGeom prst="rect">
                <a:avLst/>
              </a:prstGeom>
            </p:spPr>
          </p:pic>
        </p:grpSp>
        <p:sp>
          <p:nvSpPr>
            <p:cNvPr id="38" name="Sechseck 37">
              <a:extLst>
                <a:ext uri="{FF2B5EF4-FFF2-40B4-BE49-F238E27FC236}">
                  <a16:creationId xmlns:a16="http://schemas.microsoft.com/office/drawing/2014/main" id="{BD36949C-B0B5-5A6B-964D-9BC9CB55440D}"/>
                </a:ext>
              </a:extLst>
            </p:cNvPr>
            <p:cNvSpPr/>
            <p:nvPr/>
          </p:nvSpPr>
          <p:spPr>
            <a:xfrm>
              <a:off x="4614182" y="4585013"/>
              <a:ext cx="310818" cy="267947"/>
            </a:xfrm>
            <a:prstGeom prst="hexagon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1350">
                  <a:solidFill>
                    <a:prstClr val="white"/>
                  </a:solidFill>
                  <a:latin typeface="Calibri" panose="020F0502020204030204"/>
                </a:rPr>
                <a:t>2</a:t>
              </a:r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559E429F-27E7-FD23-B740-43E83B17C822}"/>
              </a:ext>
            </a:extLst>
          </p:cNvPr>
          <p:cNvSpPr txBox="1"/>
          <p:nvPr/>
        </p:nvSpPr>
        <p:spPr>
          <a:xfrm>
            <a:off x="9570526" y="1052956"/>
            <a:ext cx="230981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Today`s</a:t>
            </a:r>
            <a:r>
              <a:rPr lang="de-DE" dirty="0"/>
              <a:t> </a:t>
            </a:r>
            <a:r>
              <a:rPr lang="de-DE" dirty="0" err="1"/>
              <a:t>status</a:t>
            </a:r>
            <a:endParaRPr lang="de-DE" dirty="0"/>
          </a:p>
          <a:p>
            <a:endParaRPr lang="de-DE" dirty="0"/>
          </a:p>
          <a:p>
            <a:r>
              <a:rPr lang="de-DE" dirty="0"/>
              <a:t>Excellence </a:t>
            </a:r>
            <a:r>
              <a:rPr lang="de-DE" dirty="0" err="1"/>
              <a:t>centers</a:t>
            </a:r>
            <a:r>
              <a:rPr lang="de-DE" dirty="0"/>
              <a:t>: </a:t>
            </a:r>
            <a:r>
              <a:rPr lang="de-DE" b="1" dirty="0" err="1"/>
              <a:t>several</a:t>
            </a:r>
            <a:r>
              <a:rPr lang="de-DE" dirty="0"/>
              <a:t> (6 – 10) </a:t>
            </a:r>
            <a:r>
              <a:rPr lang="de-DE" dirty="0" err="1"/>
              <a:t>assumed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realized</a:t>
            </a:r>
            <a:endParaRPr lang="de-DE" dirty="0"/>
          </a:p>
          <a:p>
            <a:endParaRPr lang="de-DE" dirty="0"/>
          </a:p>
          <a:p>
            <a:r>
              <a:rPr lang="de-DE" dirty="0"/>
              <a:t>Second </a:t>
            </a:r>
            <a:r>
              <a:rPr lang="de-DE" dirty="0" err="1"/>
              <a:t>site</a:t>
            </a:r>
            <a:r>
              <a:rPr lang="de-DE" dirty="0"/>
              <a:t>: </a:t>
            </a:r>
            <a:r>
              <a:rPr lang="de-DE" b="1" dirty="0" err="1"/>
              <a:t>one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selected</a:t>
            </a:r>
            <a:endParaRPr lang="de-DE" dirty="0"/>
          </a:p>
          <a:p>
            <a:endParaRPr lang="de-DE" dirty="0"/>
          </a:p>
          <a:p>
            <a:r>
              <a:rPr lang="de-DE" dirty="0"/>
              <a:t>Connect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WP´s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Horizon Europe and national </a:t>
            </a:r>
            <a:r>
              <a:rPr lang="de-DE" dirty="0" err="1"/>
              <a:t>funding</a:t>
            </a:r>
            <a:r>
              <a:rPr lang="de-DE" dirty="0"/>
              <a:t> </a:t>
            </a:r>
            <a:r>
              <a:rPr lang="de-DE" dirty="0" err="1"/>
              <a:t>lines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5206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BA33E4-7FFB-48F8-B091-9BF140AFB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8574897" cy="1325563"/>
          </a:xfrm>
        </p:spPr>
        <p:txBody>
          <a:bodyPr>
            <a:normAutofit/>
          </a:bodyPr>
          <a:lstStyle/>
          <a:p>
            <a:r>
              <a:rPr lang="en-US" sz="3200">
                <a:latin typeface="+mn-lt"/>
              </a:rPr>
              <a:t>Phased Implementation of Construction Sites</a:t>
            </a: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7BBDA025-3BCF-44C6-8D48-285279DD5A3E}"/>
              </a:ext>
            </a:extLst>
          </p:cNvPr>
          <p:cNvGrpSpPr/>
          <p:nvPr/>
        </p:nvGrpSpPr>
        <p:grpSpPr>
          <a:xfrm>
            <a:off x="5548393" y="1014131"/>
            <a:ext cx="6440450" cy="2581215"/>
            <a:chOff x="542178" y="962642"/>
            <a:chExt cx="6440450" cy="2581215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884462BA-6CFF-4079-8FFB-20F37274B820}"/>
                </a:ext>
              </a:extLst>
            </p:cNvPr>
            <p:cNvGrpSpPr/>
            <p:nvPr/>
          </p:nvGrpSpPr>
          <p:grpSpPr>
            <a:xfrm>
              <a:off x="542178" y="962642"/>
              <a:ext cx="6440450" cy="2581215"/>
              <a:chOff x="3248505" y="921685"/>
              <a:chExt cx="6440450" cy="2581215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AA914E0-3239-4719-9EAD-BFA0FEE7E9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3465" y="2169092"/>
                <a:ext cx="28684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EA582B86-2264-49B0-AB7B-4B538BCC3805}"/>
                  </a:ext>
                </a:extLst>
              </p:cNvPr>
              <p:cNvSpPr/>
              <p:nvPr/>
            </p:nvSpPr>
            <p:spPr>
              <a:xfrm>
                <a:off x="8240433" y="1026699"/>
                <a:ext cx="1378199" cy="33977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40D2125-2E8D-4B8F-81A5-BFE5A0401399}"/>
                  </a:ext>
                </a:extLst>
              </p:cNvPr>
              <p:cNvSpPr/>
              <p:nvPr/>
            </p:nvSpPr>
            <p:spPr>
              <a:xfrm>
                <a:off x="3322988" y="1995356"/>
                <a:ext cx="640487" cy="347472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C9FD0C2-3958-46EC-B04C-72FDB62115CB}"/>
                  </a:ext>
                </a:extLst>
              </p:cNvPr>
              <p:cNvSpPr txBox="1"/>
              <p:nvPr/>
            </p:nvSpPr>
            <p:spPr>
              <a:xfrm>
                <a:off x="3309379" y="1949820"/>
                <a:ext cx="63945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RF Injector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E792BB9-E0B4-4FD7-8880-6B3EBCC35A80}"/>
                  </a:ext>
                </a:extLst>
              </p:cNvPr>
              <p:cNvSpPr/>
              <p:nvPr/>
            </p:nvSpPr>
            <p:spPr>
              <a:xfrm>
                <a:off x="4152526" y="1995356"/>
                <a:ext cx="857319" cy="347472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C3B8ADB-829C-49D0-82F8-D4D6EED1BE8D}"/>
                  </a:ext>
                </a:extLst>
              </p:cNvPr>
              <p:cNvSpPr/>
              <p:nvPr/>
            </p:nvSpPr>
            <p:spPr>
              <a:xfrm>
                <a:off x="5394150" y="1483324"/>
                <a:ext cx="896320" cy="34747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0947061-9FDF-4A5C-8B87-4296C8E73D9F}"/>
                  </a:ext>
                </a:extLst>
              </p:cNvPr>
              <p:cNvSpPr/>
              <p:nvPr/>
            </p:nvSpPr>
            <p:spPr>
              <a:xfrm>
                <a:off x="5385212" y="2692793"/>
                <a:ext cx="905257" cy="34747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9F695BC-39C0-42B7-B8AE-744284BC47EF}"/>
                  </a:ext>
                </a:extLst>
              </p:cNvPr>
              <p:cNvSpPr/>
              <p:nvPr/>
            </p:nvSpPr>
            <p:spPr>
              <a:xfrm>
                <a:off x="6796881" y="2692793"/>
                <a:ext cx="947362" cy="347472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D4DB718-0B94-4E3C-B1BB-7AC7F79DDA4E}"/>
                  </a:ext>
                </a:extLst>
              </p:cNvPr>
              <p:cNvSpPr/>
              <p:nvPr/>
            </p:nvSpPr>
            <p:spPr>
              <a:xfrm>
                <a:off x="8236791" y="2464942"/>
                <a:ext cx="1378199" cy="37937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B83B1623-618D-4AD6-A038-75EF16BF06B4}"/>
                  </a:ext>
                </a:extLst>
              </p:cNvPr>
              <p:cNvSpPr/>
              <p:nvPr/>
            </p:nvSpPr>
            <p:spPr>
              <a:xfrm>
                <a:off x="7226858" y="1819474"/>
                <a:ext cx="1378199" cy="57821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0916649-7A60-49A9-9DE7-2DE701C19328}"/>
                  </a:ext>
                </a:extLst>
              </p:cNvPr>
              <p:cNvSpPr/>
              <p:nvPr/>
            </p:nvSpPr>
            <p:spPr>
              <a:xfrm>
                <a:off x="6580159" y="1192737"/>
                <a:ext cx="717876" cy="347472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F88E644-A426-4D40-A96B-256FDAB7D6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1843" y="1657060"/>
                <a:ext cx="240532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72D7801-63E2-4C73-BBFD-DB8247CDDA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1843" y="2866529"/>
                <a:ext cx="240531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A3BCD0C-52E4-40A7-8632-30A43A60AA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01120" y="2169092"/>
                <a:ext cx="144655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C841BC2-6FB2-4317-9E8D-9C70D6B215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1843" y="1655131"/>
                <a:ext cx="0" cy="123033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A56B052D-4C0A-497C-BAB4-9A51D23C8A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840" y="1366473"/>
                <a:ext cx="20637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3A64A91-2CBB-48C2-8056-C32CFA6251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840" y="2108582"/>
                <a:ext cx="826018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55243D18-EC4E-4D0B-BDB5-55AA984D08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60117" y="1664639"/>
                <a:ext cx="144655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2F949BE-D6F1-4D45-BA17-C4FA4DA6E4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840" y="1366473"/>
                <a:ext cx="0" cy="74211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DA0F8E9-6AAF-49E1-A3A4-2B333E6E1F83}"/>
                  </a:ext>
                </a:extLst>
              </p:cNvPr>
              <p:cNvCxnSpPr>
                <a:cxnSpLocks/>
                <a:endCxn id="21" idx="1"/>
              </p:cNvCxnSpPr>
              <p:nvPr/>
            </p:nvCxnSpPr>
            <p:spPr>
              <a:xfrm>
                <a:off x="6286407" y="2866529"/>
                <a:ext cx="510474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155E7D81-558F-4DA0-AF7A-939A1CA35C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4243" y="2745327"/>
                <a:ext cx="483547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5DB5DBB-25B1-42D6-87AE-CD8F452DDD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4243" y="3002951"/>
                <a:ext cx="483547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DC067EF-AD74-46D8-8258-9D20F93DD3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15842" y="2108582"/>
                <a:ext cx="91579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84AF36A-87DF-4577-B431-8944AA480311}"/>
                  </a:ext>
                </a:extLst>
              </p:cNvPr>
              <p:cNvCxnSpPr>
                <a:cxnSpLocks/>
                <a:stCxn id="124" idx="3"/>
                <a:endCxn id="15" idx="1"/>
              </p:cNvCxnSpPr>
              <p:nvPr/>
            </p:nvCxnSpPr>
            <p:spPr>
              <a:xfrm flipV="1">
                <a:off x="8049410" y="1196586"/>
                <a:ext cx="191023" cy="162019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8647795-4DCE-40C5-8D5D-BE53C14F7162}"/>
                  </a:ext>
                </a:extLst>
              </p:cNvPr>
              <p:cNvSpPr txBox="1"/>
              <p:nvPr/>
            </p:nvSpPr>
            <p:spPr>
              <a:xfrm>
                <a:off x="4156457" y="1941536"/>
                <a:ext cx="88061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RF Accelerator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3057A2D-78B0-411C-9E74-EA5ECC2B1A8A}"/>
                  </a:ext>
                </a:extLst>
              </p:cNvPr>
              <p:cNvSpPr txBox="1"/>
              <p:nvPr/>
            </p:nvSpPr>
            <p:spPr>
              <a:xfrm>
                <a:off x="5358424" y="1435439"/>
                <a:ext cx="101230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Accelerator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4362092-9478-4B02-86A6-B3AECE8181ED}"/>
                  </a:ext>
                </a:extLst>
              </p:cNvPr>
              <p:cNvSpPr txBox="1"/>
              <p:nvPr/>
            </p:nvSpPr>
            <p:spPr>
              <a:xfrm>
                <a:off x="5305477" y="2651085"/>
                <a:ext cx="105713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Accelerator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190B210-1BE3-4057-A9DC-E112B0DBCBCA}"/>
                  </a:ext>
                </a:extLst>
              </p:cNvPr>
              <p:cNvSpPr txBox="1"/>
              <p:nvPr/>
            </p:nvSpPr>
            <p:spPr>
              <a:xfrm>
                <a:off x="6797379" y="2662369"/>
                <a:ext cx="967367" cy="43088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Conversion &amp; conditioning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2B0A71F-3113-4516-942C-80B922CDCDD7}"/>
                  </a:ext>
                </a:extLst>
              </p:cNvPr>
              <p:cNvSpPr txBox="1"/>
              <p:nvPr/>
            </p:nvSpPr>
            <p:spPr>
              <a:xfrm>
                <a:off x="6566253" y="1230658"/>
                <a:ext cx="77698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Undulator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DBE6945-8E79-4801-A1A9-BBEE06E1F423}"/>
                  </a:ext>
                </a:extLst>
              </p:cNvPr>
              <p:cNvSpPr txBox="1"/>
              <p:nvPr/>
            </p:nvSpPr>
            <p:spPr>
              <a:xfrm>
                <a:off x="8226865" y="1081947"/>
                <a:ext cx="140533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FEL user area 1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70E722C-B05D-4815-A6F3-299659E29A4C}"/>
                  </a:ext>
                </a:extLst>
              </p:cNvPr>
              <p:cNvSpPr txBox="1"/>
              <p:nvPr/>
            </p:nvSpPr>
            <p:spPr>
              <a:xfrm>
                <a:off x="7280377" y="1890534"/>
                <a:ext cx="123024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ICS X-ray source user area (BU3)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A697C7B-8180-409D-8FC0-B102559FCE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84322" y="3079389"/>
                <a:ext cx="483547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85CF625-40EA-44CB-A566-6A024230BF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80848" y="3312859"/>
                <a:ext cx="483547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8AFB3D1E-89B2-4346-BE90-51627747EA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80848" y="2825673"/>
                <a:ext cx="48354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D27E345-5240-4045-B447-5810BD97CD0D}"/>
                  </a:ext>
                </a:extLst>
              </p:cNvPr>
              <p:cNvSpPr txBox="1"/>
              <p:nvPr/>
            </p:nvSpPr>
            <p:spPr>
              <a:xfrm>
                <a:off x="3620080" y="2694894"/>
                <a:ext cx="85445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 laser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5420191-22AA-4F96-9BBC-A21BE850C1AC}"/>
                  </a:ext>
                </a:extLst>
              </p:cNvPr>
              <p:cNvSpPr txBox="1"/>
              <p:nvPr/>
            </p:nvSpPr>
            <p:spPr>
              <a:xfrm>
                <a:off x="3756759" y="2941115"/>
                <a:ext cx="85445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electrons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04282C5-1257-4398-9C7B-055B421D8BBD}"/>
                  </a:ext>
                </a:extLst>
              </p:cNvPr>
              <p:cNvSpPr txBox="1"/>
              <p:nvPr/>
            </p:nvSpPr>
            <p:spPr>
              <a:xfrm>
                <a:off x="3770045" y="3184472"/>
                <a:ext cx="85445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positrons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3611816-4BF3-451A-AAEE-F8FF3CE64ECA}"/>
                  </a:ext>
                </a:extLst>
              </p:cNvPr>
              <p:cNvSpPr txBox="1"/>
              <p:nvPr/>
            </p:nvSpPr>
            <p:spPr>
              <a:xfrm>
                <a:off x="8199018" y="2424992"/>
                <a:ext cx="140842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HEP detector test user area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057F789A-B3E2-4BE3-9780-2B75D69CF219}"/>
                  </a:ext>
                </a:extLst>
              </p:cNvPr>
              <p:cNvSpPr txBox="1"/>
              <p:nvPr/>
            </p:nvSpPr>
            <p:spPr>
              <a:xfrm>
                <a:off x="5324003" y="921685"/>
                <a:ext cx="2512947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Beamline BB-A: </a:t>
                </a:r>
                <a:r>
                  <a:rPr kumimoji="0" lang="en-GB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Radiation sources</a:t>
                </a:r>
                <a:endParaRPr kumimoji="0" lang="x-none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DDC6627-C4D8-4B01-AD7A-1F1FE35E7F16}"/>
                  </a:ext>
                </a:extLst>
              </p:cNvPr>
              <p:cNvSpPr txBox="1"/>
              <p:nvPr/>
            </p:nvSpPr>
            <p:spPr>
              <a:xfrm>
                <a:off x="4854922" y="3210512"/>
                <a:ext cx="4488553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Beamline BB-B</a:t>
                </a:r>
                <a:r>
                  <a:rPr kumimoji="0" lang="en-GB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GeV-class positrons &amp; HEP detector test stand</a:t>
                </a:r>
                <a:endParaRPr kumimoji="0" lang="x-none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066DD5B9-9543-4DA2-ADAD-3A64BD529655}"/>
                  </a:ext>
                </a:extLst>
              </p:cNvPr>
              <p:cNvSpPr/>
              <p:nvPr/>
            </p:nvSpPr>
            <p:spPr>
              <a:xfrm>
                <a:off x="8240433" y="1398765"/>
                <a:ext cx="1378199" cy="33977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CA7DF70-FDD9-4C8A-9FAC-2249B575F415}"/>
                  </a:ext>
                </a:extLst>
              </p:cNvPr>
              <p:cNvSpPr txBox="1"/>
              <p:nvPr/>
            </p:nvSpPr>
            <p:spPr>
              <a:xfrm>
                <a:off x="8215752" y="1454013"/>
                <a:ext cx="142756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FEL user area 2</a:t>
                </a:r>
              </a:p>
            </p:txBody>
          </p: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C57B0078-C1F8-4FD8-8704-2D79BBDE4F00}"/>
                  </a:ext>
                </a:extLst>
              </p:cNvPr>
              <p:cNvCxnSpPr>
                <a:cxnSpLocks/>
                <a:stCxn id="124" idx="3"/>
                <a:endCxn id="90" idx="1"/>
              </p:cNvCxnSpPr>
              <p:nvPr/>
            </p:nvCxnSpPr>
            <p:spPr>
              <a:xfrm>
                <a:off x="8049410" y="1358605"/>
                <a:ext cx="191023" cy="210047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333CFF40-6874-45B8-9B62-0A7B931E6452}"/>
                  </a:ext>
                </a:extLst>
              </p:cNvPr>
              <p:cNvSpPr/>
              <p:nvPr/>
            </p:nvSpPr>
            <p:spPr>
              <a:xfrm>
                <a:off x="8236792" y="2875317"/>
                <a:ext cx="1378199" cy="37937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1CBB7BAD-7A05-42A5-8BE3-B6BBE1EE6487}"/>
                  </a:ext>
                </a:extLst>
              </p:cNvPr>
              <p:cNvSpPr txBox="1"/>
              <p:nvPr/>
            </p:nvSpPr>
            <p:spPr>
              <a:xfrm>
                <a:off x="8221677" y="2851208"/>
                <a:ext cx="140842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GeV-class positron user area</a:t>
                </a: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4113B973-A0E0-4058-A931-6AD07A223E1A}"/>
                  </a:ext>
                </a:extLst>
              </p:cNvPr>
              <p:cNvSpPr txBox="1"/>
              <p:nvPr/>
            </p:nvSpPr>
            <p:spPr>
              <a:xfrm>
                <a:off x="3251372" y="928828"/>
                <a:ext cx="1690032" cy="646331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INFN (</a:t>
                </a:r>
                <a:r>
                  <a:rPr kumimoji="0" lang="de-DE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Italy</a:t>
                </a:r>
                <a:r>
                  <a:rPr kumimoji="0" lang="de-DE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):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Facility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for 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beam-driven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accelerators</a:t>
                </a: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E71CF83C-E601-4AEC-9516-262901D9DBAE}"/>
                  </a:ext>
                </a:extLst>
              </p:cNvPr>
              <p:cNvSpPr/>
              <p:nvPr/>
            </p:nvSpPr>
            <p:spPr>
              <a:xfrm>
                <a:off x="3248505" y="933407"/>
                <a:ext cx="6440450" cy="2550129"/>
              </a:xfrm>
              <a:prstGeom prst="rect">
                <a:avLst/>
              </a:prstGeom>
              <a:noFill/>
              <a:ln w="28575"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8D40CAF9-C69B-4B62-8A2E-32E7A9317637}"/>
                </a:ext>
              </a:extLst>
            </p:cNvPr>
            <p:cNvSpPr/>
            <p:nvPr/>
          </p:nvSpPr>
          <p:spPr>
            <a:xfrm>
              <a:off x="4616560" y="1230836"/>
              <a:ext cx="717876" cy="34747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3B0470D7-BE46-46D2-AE37-0335C723C7BC}"/>
                </a:ext>
              </a:extLst>
            </p:cNvPr>
            <p:cNvSpPr txBox="1"/>
            <p:nvPr/>
          </p:nvSpPr>
          <p:spPr>
            <a:xfrm>
              <a:off x="4552954" y="1268757"/>
              <a:ext cx="7901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Undulator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71CA48CB-FA35-4EA6-A52F-CB13E2CC96CC}"/>
              </a:ext>
            </a:extLst>
          </p:cNvPr>
          <p:cNvGrpSpPr/>
          <p:nvPr/>
        </p:nvGrpSpPr>
        <p:grpSpPr>
          <a:xfrm>
            <a:off x="5548393" y="3634779"/>
            <a:ext cx="6440450" cy="2578362"/>
            <a:chOff x="5548393" y="3634779"/>
            <a:chExt cx="6440450" cy="2578362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40EF76D5-22B1-40E4-B8A8-D9BED3978200}"/>
                </a:ext>
              </a:extLst>
            </p:cNvPr>
            <p:cNvGrpSpPr/>
            <p:nvPr/>
          </p:nvGrpSpPr>
          <p:grpSpPr>
            <a:xfrm>
              <a:off x="5548393" y="3634779"/>
              <a:ext cx="6440450" cy="2578362"/>
              <a:chOff x="3239144" y="3628580"/>
              <a:chExt cx="6440450" cy="2578362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890048D2-DC19-4011-8784-6E492CB0B0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55528" y="5792143"/>
                <a:ext cx="1264665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0EA76407-2395-4976-8655-274A19DB6B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02716" y="4936568"/>
                <a:ext cx="617477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390C5038-29CF-428B-B518-802B412CAB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9124" y="4174244"/>
                <a:ext cx="813796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31EC3919-2F33-4425-9E16-0C4B7EF008ED}"/>
                  </a:ext>
                </a:extLst>
              </p:cNvPr>
              <p:cNvSpPr/>
              <p:nvPr/>
            </p:nvSpPr>
            <p:spPr>
              <a:xfrm>
                <a:off x="4007783" y="3988900"/>
                <a:ext cx="1042416" cy="34747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DCAED86-76CD-4782-9746-4005D572D3C8}"/>
                  </a:ext>
                </a:extLst>
              </p:cNvPr>
              <p:cNvSpPr/>
              <p:nvPr/>
            </p:nvSpPr>
            <p:spPr>
              <a:xfrm>
                <a:off x="8222604" y="4542167"/>
                <a:ext cx="1378199" cy="37937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E3D3EC1-EB24-4AF5-8569-83E8BD217CF3}"/>
                  </a:ext>
                </a:extLst>
              </p:cNvPr>
              <p:cNvSpPr/>
              <p:nvPr/>
            </p:nvSpPr>
            <p:spPr>
              <a:xfrm>
                <a:off x="8222605" y="4952542"/>
                <a:ext cx="1378199" cy="37937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9EF5A86-BC7F-40A0-B9FE-411278308F28}"/>
                  </a:ext>
                </a:extLst>
              </p:cNvPr>
              <p:cNvSpPr/>
              <p:nvPr/>
            </p:nvSpPr>
            <p:spPr>
              <a:xfrm>
                <a:off x="3239144" y="3649525"/>
                <a:ext cx="6440450" cy="2550129"/>
              </a:xfrm>
              <a:prstGeom prst="rect">
                <a:avLst/>
              </a:prstGeom>
              <a:noFill/>
              <a:ln w="28575"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162370B-0D8F-4F4C-A87F-7E3368ACAC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5855" y="4153063"/>
                <a:ext cx="0" cy="120514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B2E0802D-1857-4D25-B2AD-203580B4B2D1}"/>
                  </a:ext>
                </a:extLst>
              </p:cNvPr>
              <p:cNvSpPr/>
              <p:nvPr/>
            </p:nvSpPr>
            <p:spPr>
              <a:xfrm>
                <a:off x="3996097" y="4725399"/>
                <a:ext cx="1042416" cy="34747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79B3E3DD-E2D2-49BA-B8DC-F4E4F6C3D2F7}"/>
                  </a:ext>
                </a:extLst>
              </p:cNvPr>
              <p:cNvSpPr/>
              <p:nvPr/>
            </p:nvSpPr>
            <p:spPr>
              <a:xfrm>
                <a:off x="5320193" y="4734363"/>
                <a:ext cx="1042416" cy="34747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E4A5436C-5DA2-4FD6-B810-7E86BD87D9DB}"/>
                  </a:ext>
                </a:extLst>
              </p:cNvPr>
              <p:cNvSpPr/>
              <p:nvPr/>
            </p:nvSpPr>
            <p:spPr>
              <a:xfrm>
                <a:off x="5320193" y="5554399"/>
                <a:ext cx="1042416" cy="34747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DBA0E04-7D78-4992-BF77-B76B4FD18B96}"/>
                  </a:ext>
                </a:extLst>
              </p:cNvPr>
              <p:cNvSpPr/>
              <p:nvPr/>
            </p:nvSpPr>
            <p:spPr>
              <a:xfrm>
                <a:off x="3348909" y="5749269"/>
                <a:ext cx="1042416" cy="347472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37027F56-CC33-466B-9D70-2CAF1797DEE6}"/>
                  </a:ext>
                </a:extLst>
              </p:cNvPr>
              <p:cNvSpPr/>
              <p:nvPr/>
            </p:nvSpPr>
            <p:spPr>
              <a:xfrm>
                <a:off x="5781582" y="3881456"/>
                <a:ext cx="1651255" cy="603504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100C32AC-B2B6-4727-80C7-AF2A1BF8E7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2089" y="4162636"/>
                <a:ext cx="323341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1A077DE9-88A0-441B-964F-4DF541EC79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2089" y="4908099"/>
                <a:ext cx="323341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B363990A-3EA4-4ED2-9083-407663BFA1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04442" y="4825803"/>
                <a:ext cx="0" cy="80669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DF549ABB-F524-4D7B-9D7E-FA7243D2D5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04442" y="4825803"/>
                <a:ext cx="215751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3689E5D2-D5CE-4767-95B7-6E5685A265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0808" y="5632498"/>
                <a:ext cx="133938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1B94122E-D311-47A0-8694-C51DF276241B}"/>
                  </a:ext>
                </a:extLst>
              </p:cNvPr>
              <p:cNvCxnSpPr>
                <a:cxnSpLocks/>
                <a:endCxn id="137" idx="1"/>
              </p:cNvCxnSpPr>
              <p:nvPr/>
            </p:nvCxnSpPr>
            <p:spPr>
              <a:xfrm flipV="1">
                <a:off x="6362609" y="5723133"/>
                <a:ext cx="177959" cy="5002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7B5DA447-DB76-46DD-B469-2FD5F75D2FC3}"/>
                  </a:ext>
                </a:extLst>
              </p:cNvPr>
              <p:cNvCxnSpPr>
                <a:cxnSpLocks/>
                <a:endCxn id="103" idx="1"/>
              </p:cNvCxnSpPr>
              <p:nvPr/>
            </p:nvCxnSpPr>
            <p:spPr>
              <a:xfrm flipV="1">
                <a:off x="7985670" y="5567002"/>
                <a:ext cx="216513" cy="166774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22D6190-2F74-4B7C-9FB5-C7EABA6A9F7D}"/>
                  </a:ext>
                </a:extLst>
              </p:cNvPr>
              <p:cNvSpPr txBox="1"/>
              <p:nvPr/>
            </p:nvSpPr>
            <p:spPr>
              <a:xfrm>
                <a:off x="3935644" y="4024177"/>
                <a:ext cx="119481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Injector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C2553A3B-F347-4138-A86B-F1D9EE6E5276}"/>
                  </a:ext>
                </a:extLst>
              </p:cNvPr>
              <p:cNvSpPr txBox="1"/>
              <p:nvPr/>
            </p:nvSpPr>
            <p:spPr>
              <a:xfrm>
                <a:off x="3915837" y="4768733"/>
                <a:ext cx="119481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Injector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E744A7E-E591-4732-8D08-A92DD3367C32}"/>
                  </a:ext>
                </a:extLst>
              </p:cNvPr>
              <p:cNvSpPr txBox="1"/>
              <p:nvPr/>
            </p:nvSpPr>
            <p:spPr>
              <a:xfrm>
                <a:off x="5390315" y="4692655"/>
                <a:ext cx="89352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Accelerator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AEFDD4F-2BD9-4B82-AB95-EF33998CBBE4}"/>
                  </a:ext>
                </a:extLst>
              </p:cNvPr>
              <p:cNvSpPr txBox="1"/>
              <p:nvPr/>
            </p:nvSpPr>
            <p:spPr>
              <a:xfrm>
                <a:off x="5239933" y="5501488"/>
                <a:ext cx="119481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Accelerator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A537B753-4563-4A1A-B82E-0C7CE4B4F215}"/>
                  </a:ext>
                </a:extLst>
              </p:cNvPr>
              <p:cNvSpPr txBox="1"/>
              <p:nvPr/>
            </p:nvSpPr>
            <p:spPr>
              <a:xfrm>
                <a:off x="3282874" y="5793506"/>
                <a:ext cx="119481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RF Injector</a:t>
                </a: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EB1AF78D-7E68-4777-A86D-662AF8BD7315}"/>
                  </a:ext>
                </a:extLst>
              </p:cNvPr>
              <p:cNvGrpSpPr/>
              <p:nvPr/>
            </p:nvGrpSpPr>
            <p:grpSpPr>
              <a:xfrm>
                <a:off x="6573428" y="4692656"/>
                <a:ext cx="1194815" cy="430887"/>
                <a:chOff x="4222369" y="2011452"/>
                <a:chExt cx="1194815" cy="430887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53A67F2F-FAFF-42E0-942A-E0A2960ED603}"/>
                    </a:ext>
                  </a:extLst>
                </p:cNvPr>
                <p:cNvSpPr/>
                <p:nvPr/>
              </p:nvSpPr>
              <p:spPr>
                <a:xfrm>
                  <a:off x="4246370" y="2044623"/>
                  <a:ext cx="1146814" cy="347472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3719DFBB-E389-4FA5-B795-DB929792DF40}"/>
                    </a:ext>
                  </a:extLst>
                </p:cNvPr>
                <p:cNvSpPr txBox="1"/>
                <p:nvPr/>
              </p:nvSpPr>
              <p:spPr>
                <a:xfrm>
                  <a:off x="4222369" y="2011452"/>
                  <a:ext cx="1194815" cy="430887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Conversion &amp; conditioning</a:t>
                  </a:r>
                </a:p>
              </p:txBody>
            </p:sp>
          </p:grp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BC68AC94-74CC-4CE5-BEEE-ECC6940D952B}"/>
                  </a:ext>
                </a:extLst>
              </p:cNvPr>
              <p:cNvCxnSpPr>
                <a:cxnSpLocks/>
                <a:endCxn id="80" idx="1"/>
              </p:cNvCxnSpPr>
              <p:nvPr/>
            </p:nvCxnSpPr>
            <p:spPr>
              <a:xfrm flipV="1">
                <a:off x="6348512" y="4908100"/>
                <a:ext cx="224916" cy="4267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ADD6FA7-DEF6-4268-8BED-336A9BF94A65}"/>
                  </a:ext>
                </a:extLst>
              </p:cNvPr>
              <p:cNvSpPr txBox="1"/>
              <p:nvPr/>
            </p:nvSpPr>
            <p:spPr>
              <a:xfrm>
                <a:off x="5735902" y="3937620"/>
                <a:ext cx="175405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Life-science &amp; materials X-ray imaging user area</a:t>
                </a: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20262E24-AFD3-4769-B627-EA4EEC007D3F}"/>
                  </a:ext>
                </a:extLst>
              </p:cNvPr>
              <p:cNvSpPr/>
              <p:nvPr/>
            </p:nvSpPr>
            <p:spPr>
              <a:xfrm>
                <a:off x="3348909" y="5336392"/>
                <a:ext cx="1042416" cy="347472"/>
              </a:xfrm>
              <a:prstGeom prst="rect">
                <a:avLst/>
              </a:prstGeom>
              <a:solidFill>
                <a:srgbClr val="EF37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591096AB-7D98-4988-B8F8-82D0D8146447}"/>
                  </a:ext>
                </a:extLst>
              </p:cNvPr>
              <p:cNvSpPr txBox="1"/>
              <p:nvPr/>
            </p:nvSpPr>
            <p:spPr>
              <a:xfrm>
                <a:off x="3282874" y="5358205"/>
                <a:ext cx="119481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Laser</a:t>
                </a:r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5600612E-FBCA-4961-86AA-3DB1EEC154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68243" y="5030343"/>
                <a:ext cx="459547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E6E13E97-F852-42B8-9CCF-7A6BF0F8F1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73197" y="4825803"/>
                <a:ext cx="454593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628C736A-2467-4760-9776-E29A9406F9DE}"/>
                  </a:ext>
                </a:extLst>
              </p:cNvPr>
              <p:cNvSpPr txBox="1"/>
              <p:nvPr/>
            </p:nvSpPr>
            <p:spPr>
              <a:xfrm>
                <a:off x="7989562" y="3643278"/>
                <a:ext cx="1690032" cy="46166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Facility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for 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laser-driven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plasma accelerators</a:t>
                </a: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FC0FAF06-7642-4E92-8543-BFE056CE9EB8}"/>
                  </a:ext>
                </a:extLst>
              </p:cNvPr>
              <p:cNvSpPr txBox="1"/>
              <p:nvPr/>
            </p:nvSpPr>
            <p:spPr>
              <a:xfrm>
                <a:off x="6096000" y="5914554"/>
                <a:ext cx="1569570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Beamline LB-A</a:t>
                </a:r>
                <a:r>
                  <a:rPr kumimoji="0" lang="en-GB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FEL</a:t>
                </a:r>
                <a:endParaRPr kumimoji="0" lang="x-none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E3930287-4237-4134-A636-9F9372F4951D}"/>
                  </a:ext>
                </a:extLst>
              </p:cNvPr>
              <p:cNvSpPr txBox="1"/>
              <p:nvPr/>
            </p:nvSpPr>
            <p:spPr>
              <a:xfrm>
                <a:off x="3717226" y="4449751"/>
                <a:ext cx="4330822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Beamline LB-B</a:t>
                </a:r>
                <a:r>
                  <a:rPr kumimoji="0" lang="en-GB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Positron beam source &amp; table-top test beam </a:t>
                </a:r>
                <a:endParaRPr kumimoji="0" lang="x-none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0DA91DFA-6F47-44E8-8781-6AE8799B5B92}"/>
                  </a:ext>
                </a:extLst>
              </p:cNvPr>
              <p:cNvSpPr txBox="1"/>
              <p:nvPr/>
            </p:nvSpPr>
            <p:spPr>
              <a:xfrm>
                <a:off x="3401223" y="3628580"/>
                <a:ext cx="4227438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Beamline LB-C</a:t>
                </a:r>
                <a:r>
                  <a:rPr kumimoji="0" lang="en-GB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X-ray imaging – life sciences &amp; materials  </a:t>
                </a:r>
                <a:endParaRPr kumimoji="0" lang="x-none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Rectangle: Rounded Corners 101">
                <a:extLst>
                  <a:ext uri="{FF2B5EF4-FFF2-40B4-BE49-F238E27FC236}">
                    <a16:creationId xmlns:a16="http://schemas.microsoft.com/office/drawing/2014/main" id="{7746ACDE-F1C0-40EB-9FF2-830702F38CE9}"/>
                  </a:ext>
                </a:extLst>
              </p:cNvPr>
              <p:cNvSpPr/>
              <p:nvPr/>
            </p:nvSpPr>
            <p:spPr>
              <a:xfrm>
                <a:off x="8215751" y="5380949"/>
                <a:ext cx="1378199" cy="33977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6F908F30-E8C1-42C0-9F57-F7A5E20BEF4F}"/>
                  </a:ext>
                </a:extLst>
              </p:cNvPr>
              <p:cNvSpPr txBox="1"/>
              <p:nvPr/>
            </p:nvSpPr>
            <p:spPr>
              <a:xfrm>
                <a:off x="8202183" y="5436197"/>
                <a:ext cx="140533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FEL user area 1</a:t>
                </a:r>
              </a:p>
            </p:txBody>
          </p:sp>
          <p:sp>
            <p:nvSpPr>
              <p:cNvPr id="104" name="Rectangle: Rounded Corners 103">
                <a:extLst>
                  <a:ext uri="{FF2B5EF4-FFF2-40B4-BE49-F238E27FC236}">
                    <a16:creationId xmlns:a16="http://schemas.microsoft.com/office/drawing/2014/main" id="{B55A0948-DD2D-48A0-906C-93248896B3E9}"/>
                  </a:ext>
                </a:extLst>
              </p:cNvPr>
              <p:cNvSpPr/>
              <p:nvPr/>
            </p:nvSpPr>
            <p:spPr>
              <a:xfrm>
                <a:off x="8215751" y="5753015"/>
                <a:ext cx="1378199" cy="33977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D04A09E4-05F4-45B7-A034-E603E3B863E0}"/>
                  </a:ext>
                </a:extLst>
              </p:cNvPr>
              <p:cNvSpPr txBox="1"/>
              <p:nvPr/>
            </p:nvSpPr>
            <p:spPr>
              <a:xfrm>
                <a:off x="8191070" y="5808263"/>
                <a:ext cx="142756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FEL user area 2</a:t>
                </a: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7E5D8F63-C6D3-4902-8A8B-C1BE422E30E9}"/>
                  </a:ext>
                </a:extLst>
              </p:cNvPr>
              <p:cNvCxnSpPr>
                <a:cxnSpLocks/>
                <a:endCxn id="105" idx="1"/>
              </p:cNvCxnSpPr>
              <p:nvPr/>
            </p:nvCxnSpPr>
            <p:spPr>
              <a:xfrm>
                <a:off x="7985671" y="5728135"/>
                <a:ext cx="205399" cy="210933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1855039B-02B6-423E-B786-EDA4693C5F07}"/>
                  </a:ext>
                </a:extLst>
              </p:cNvPr>
              <p:cNvSpPr txBox="1"/>
              <p:nvPr/>
            </p:nvSpPr>
            <p:spPr>
              <a:xfrm>
                <a:off x="8173941" y="4513988"/>
                <a:ext cx="140842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Table-top test beam user area</a:t>
                </a: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B87B2DE-DEC2-4CB4-9F66-04F57E68E33A}"/>
                  </a:ext>
                </a:extLst>
              </p:cNvPr>
              <p:cNvSpPr txBox="1"/>
              <p:nvPr/>
            </p:nvSpPr>
            <p:spPr>
              <a:xfrm>
                <a:off x="8168950" y="4917244"/>
                <a:ext cx="148780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Ultracompact positron source user area</a:t>
                </a:r>
              </a:p>
            </p:txBody>
          </p:sp>
        </p:grp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85F52564-7D9B-4A7C-9770-31F59C43E182}"/>
                </a:ext>
              </a:extLst>
            </p:cNvPr>
            <p:cNvSpPr/>
            <p:nvPr/>
          </p:nvSpPr>
          <p:spPr>
            <a:xfrm>
              <a:off x="8863723" y="5560606"/>
              <a:ext cx="717876" cy="34747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AC1AFFAB-8E9C-4850-832A-324419DE19E8}"/>
                </a:ext>
              </a:extLst>
            </p:cNvPr>
            <p:cNvSpPr txBox="1"/>
            <p:nvPr/>
          </p:nvSpPr>
          <p:spPr>
            <a:xfrm>
              <a:off x="8849817" y="5598527"/>
              <a:ext cx="7769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Undulator</a:t>
              </a: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D3F37798-CF3A-422A-AE21-516156A2EA26}"/>
                </a:ext>
              </a:extLst>
            </p:cNvPr>
            <p:cNvSpPr/>
            <p:nvPr/>
          </p:nvSpPr>
          <p:spPr>
            <a:xfrm>
              <a:off x="9606451" y="5557748"/>
              <a:ext cx="717876" cy="34747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50E3815F-196F-4B1F-93D2-D8DF8847DC56}"/>
                </a:ext>
              </a:extLst>
            </p:cNvPr>
            <p:cNvSpPr txBox="1"/>
            <p:nvPr/>
          </p:nvSpPr>
          <p:spPr>
            <a:xfrm>
              <a:off x="9542845" y="5595669"/>
              <a:ext cx="7901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Undulator</a:t>
              </a:r>
            </a:p>
          </p:txBody>
        </p:sp>
      </p:grpSp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8CE89D2C-2B08-4DD3-8872-FA9F25353161}"/>
              </a:ext>
            </a:extLst>
          </p:cNvPr>
          <p:cNvGraphicFramePr>
            <a:graphicFrameLocks noGrp="1"/>
          </p:cNvGraphicFramePr>
          <p:nvPr/>
        </p:nvGraphicFramePr>
        <p:xfrm>
          <a:off x="281947" y="1016196"/>
          <a:ext cx="4814960" cy="4259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7196">
                  <a:extLst>
                    <a:ext uri="{9D8B030D-6E8A-4147-A177-3AD203B41FA5}">
                      <a16:colId xmlns:a16="http://schemas.microsoft.com/office/drawing/2014/main" val="177172139"/>
                    </a:ext>
                  </a:extLst>
                </a:gridCol>
                <a:gridCol w="2025112">
                  <a:extLst>
                    <a:ext uri="{9D8B030D-6E8A-4147-A177-3AD203B41FA5}">
                      <a16:colId xmlns:a16="http://schemas.microsoft.com/office/drawing/2014/main" val="710687218"/>
                    </a:ext>
                  </a:extLst>
                </a:gridCol>
                <a:gridCol w="1952652">
                  <a:extLst>
                    <a:ext uri="{9D8B030D-6E8A-4147-A177-3AD203B41FA5}">
                      <a16:colId xmlns:a16="http://schemas.microsoft.com/office/drawing/2014/main" val="2839128756"/>
                    </a:ext>
                  </a:extLst>
                </a:gridCol>
              </a:tblGrid>
              <a:tr h="404172">
                <a:tc>
                  <a:txBody>
                    <a:bodyPr/>
                    <a:lstStyle/>
                    <a:p>
                      <a:endParaRPr lang="x-none" sz="16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Laser-</a:t>
                      </a:r>
                      <a:r>
                        <a:rPr lang="de-DE" sz="1600" dirty="0" err="1"/>
                        <a:t>driven</a:t>
                      </a:r>
                      <a:endParaRPr lang="de-DE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Beam-</a:t>
                      </a:r>
                      <a:r>
                        <a:rPr lang="de-DE" sz="1600" dirty="0" err="1"/>
                        <a:t>driven</a:t>
                      </a:r>
                      <a:endParaRPr lang="de-DE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49609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de-DE" sz="1600" b="1" dirty="0"/>
                        <a:t>Phase 1 </a:t>
                      </a:r>
                      <a:endParaRPr lang="x-none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u="sng" dirty="0"/>
                        <a:t>FEL beamline to 1 GeV</a:t>
                      </a:r>
                      <a:r>
                        <a:rPr lang="en-GB" sz="1400" u="none" dirty="0"/>
                        <a:t> </a:t>
                      </a:r>
                      <a:r>
                        <a:rPr lang="en-GB" sz="1400" dirty="0"/>
                        <a:t>+ user area 1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u="sng" dirty="0"/>
                        <a:t>Ultracompact positron source beamline</a:t>
                      </a:r>
                      <a:r>
                        <a:rPr lang="en-GB" sz="1400" u="none" dirty="0"/>
                        <a:t> </a:t>
                      </a:r>
                      <a:r>
                        <a:rPr lang="en-GB" sz="1400" dirty="0"/>
                        <a:t>+ positron user area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u="sng" dirty="0"/>
                        <a:t>FEL beamline to 1 GeV</a:t>
                      </a:r>
                      <a:r>
                        <a:rPr lang="en-GB" sz="1400" u="none" dirty="0"/>
                        <a:t> </a:t>
                      </a:r>
                      <a:r>
                        <a:rPr lang="en-GB" sz="1400" dirty="0"/>
                        <a:t>+ user area 1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u="sng" dirty="0"/>
                        <a:t>GeV-class positrons beamline</a:t>
                      </a:r>
                      <a:r>
                        <a:rPr lang="en-GB" sz="1400" u="none" dirty="0"/>
                        <a:t> </a:t>
                      </a:r>
                      <a:r>
                        <a:rPr lang="en-GB" sz="1400" dirty="0"/>
                        <a:t>+ positron user area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0342815"/>
                  </a:ext>
                </a:extLst>
              </a:tr>
              <a:tr h="1158240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1"/>
                          </a:solidFill>
                        </a:rPr>
                        <a:t>Phase 2</a:t>
                      </a:r>
                      <a:endParaRPr lang="x-none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marR="0" lvl="0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GB" sz="1400" u="sng" dirty="0"/>
                        <a:t>X-ray imaging beamline</a:t>
                      </a:r>
                      <a:r>
                        <a:rPr lang="en-GB" sz="1400" u="none" dirty="0"/>
                        <a:t> </a:t>
                      </a:r>
                      <a:r>
                        <a:rPr lang="en-GB" sz="1400" dirty="0"/>
                        <a:t>+ user area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Table-top test beams user area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FEL user area 2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FEL to 5 GeV</a:t>
                      </a:r>
                      <a:endParaRPr lang="x-non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0975" marR="0" lvl="0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GB" sz="1400" u="sng" dirty="0"/>
                        <a:t>ICS source</a:t>
                      </a:r>
                      <a:r>
                        <a:rPr lang="en-GB" sz="1400" u="none" dirty="0"/>
                        <a:t> </a:t>
                      </a:r>
                      <a:r>
                        <a:rPr lang="en-GB" sz="1400" dirty="0"/>
                        <a:t>beamline + user area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HEP detector tests user area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FEL user area 2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FEL to 5 GeV</a:t>
                      </a:r>
                      <a:endParaRPr lang="x-non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83597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1"/>
                          </a:solidFill>
                        </a:rPr>
                        <a:t>Phase 3</a:t>
                      </a:r>
                      <a:endParaRPr lang="x-none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High-field physics beamline / user area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Other future developments</a:t>
                      </a:r>
                      <a:endParaRPr lang="x-non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Medical imaging beamline / user area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Other future developments</a:t>
                      </a:r>
                      <a:endParaRPr lang="x-non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6803169"/>
                  </a:ext>
                </a:extLst>
              </a:tr>
            </a:tbl>
          </a:graphicData>
        </a:graphic>
      </p:graphicFrame>
      <p:sp>
        <p:nvSpPr>
          <p:cNvPr id="110" name="Footer Placeholder 4">
            <a:extLst>
              <a:ext uri="{FF2B5EF4-FFF2-40B4-BE49-F238E27FC236}">
                <a16:creationId xmlns:a16="http://schemas.microsoft.com/office/drawing/2014/main" id="{A365DC8D-A6C9-456E-A2B8-79C9D48C5C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82599" y="6480788"/>
            <a:ext cx="5780763" cy="365125"/>
          </a:xfrm>
        </p:spPr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EAAC 2023 - EuPRAXIA-PP   | Ralph Assmann | 19 Sep 2023 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558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E0282DD-49BE-C17C-EDA7-582D3DBF94B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96256" y="6333980"/>
            <a:ext cx="41148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EAAC 2023 - EuPRAXIA-PP   | Ralph Assmann | 19 Sep 2023 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B5F8AAA3-75D9-48DE-5F7C-AB9062EA3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-266493"/>
            <a:ext cx="8262938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/>
                <a:cs typeface="Calibri"/>
              </a:rPr>
              <a:t>EuPRAXIA European Project: History and Today</a:t>
            </a:r>
          </a:p>
        </p:txBody>
      </p:sp>
      <p:sp>
        <p:nvSpPr>
          <p:cNvPr id="2" name="Richtungspfeil 1">
            <a:extLst>
              <a:ext uri="{FF2B5EF4-FFF2-40B4-BE49-F238E27FC236}">
                <a16:creationId xmlns:a16="http://schemas.microsoft.com/office/drawing/2014/main" id="{FEE9342B-77E9-C563-0260-37AD006C34AE}"/>
              </a:ext>
            </a:extLst>
          </p:cNvPr>
          <p:cNvSpPr/>
          <p:nvPr/>
        </p:nvSpPr>
        <p:spPr>
          <a:xfrm>
            <a:off x="157162" y="810403"/>
            <a:ext cx="2152650" cy="1071563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err="1">
                <a:solidFill>
                  <a:schemeClr val="tx1"/>
                </a:solidFill>
              </a:rPr>
              <a:t>Idea</a:t>
            </a:r>
            <a:r>
              <a:rPr lang="de-DE" sz="2000" b="1" dirty="0">
                <a:solidFill>
                  <a:schemeClr val="tx1"/>
                </a:solidFill>
              </a:rPr>
              <a:t> &amp; </a:t>
            </a:r>
            <a:r>
              <a:rPr lang="de-DE" sz="2000" b="1" dirty="0" err="1">
                <a:solidFill>
                  <a:schemeClr val="tx1"/>
                </a:solidFill>
              </a:rPr>
              <a:t>funding</a:t>
            </a:r>
            <a:r>
              <a:rPr lang="de-DE" sz="2000" b="1" dirty="0">
                <a:solidFill>
                  <a:schemeClr val="tx1"/>
                </a:solidFill>
              </a:rPr>
              <a:t> </a:t>
            </a:r>
            <a:r>
              <a:rPr lang="de-DE" sz="2000" b="1" dirty="0" err="1">
                <a:solidFill>
                  <a:schemeClr val="tx1"/>
                </a:solidFill>
              </a:rPr>
              <a:t>proposal</a:t>
            </a:r>
            <a:endParaRPr lang="de-DE" sz="1600" b="1" dirty="0">
              <a:solidFill>
                <a:schemeClr val="tx1"/>
              </a:solidFill>
            </a:endParaRPr>
          </a:p>
          <a:p>
            <a:pPr algn="ctr"/>
            <a:r>
              <a:rPr lang="de-DE" dirty="0">
                <a:solidFill>
                  <a:schemeClr val="tx1"/>
                </a:solidFill>
              </a:rPr>
              <a:t>2013 - 2015</a:t>
            </a:r>
          </a:p>
        </p:txBody>
      </p:sp>
      <p:sp>
        <p:nvSpPr>
          <p:cNvPr id="3" name="Richtungspfeil 2">
            <a:extLst>
              <a:ext uri="{FF2B5EF4-FFF2-40B4-BE49-F238E27FC236}">
                <a16:creationId xmlns:a16="http://schemas.microsoft.com/office/drawing/2014/main" id="{C6B9EB3D-7D33-5612-4620-A595AF8A6B4D}"/>
              </a:ext>
            </a:extLst>
          </p:cNvPr>
          <p:cNvSpPr/>
          <p:nvPr/>
        </p:nvSpPr>
        <p:spPr>
          <a:xfrm>
            <a:off x="1771652" y="1648335"/>
            <a:ext cx="2496519" cy="1071563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 err="1">
                <a:solidFill>
                  <a:schemeClr val="tx1"/>
                </a:solidFill>
              </a:rPr>
              <a:t>Conceptual</a:t>
            </a:r>
            <a:r>
              <a:rPr lang="de-DE" sz="2400" b="1" dirty="0">
                <a:solidFill>
                  <a:schemeClr val="tx1"/>
                </a:solidFill>
              </a:rPr>
              <a:t> Design Study</a:t>
            </a:r>
            <a:endParaRPr lang="de-DE" b="1" dirty="0">
              <a:solidFill>
                <a:schemeClr val="tx1"/>
              </a:solidFill>
            </a:endParaRPr>
          </a:p>
          <a:p>
            <a:pPr algn="ctr"/>
            <a:r>
              <a:rPr lang="de-DE" dirty="0">
                <a:solidFill>
                  <a:schemeClr val="tx1"/>
                </a:solidFill>
              </a:rPr>
              <a:t>2015 - 2019</a:t>
            </a: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73EDD84B-5419-C552-52A9-9126B71621F5}"/>
              </a:ext>
            </a:extLst>
          </p:cNvPr>
          <p:cNvSpPr/>
          <p:nvPr/>
        </p:nvSpPr>
        <p:spPr>
          <a:xfrm>
            <a:off x="3624265" y="2459161"/>
            <a:ext cx="2663207" cy="1071563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Political </a:t>
            </a:r>
            <a:r>
              <a:rPr lang="de-DE" sz="2400" b="1" dirty="0" err="1">
                <a:solidFill>
                  <a:schemeClr val="tx1"/>
                </a:solidFill>
              </a:rPr>
              <a:t>selection</a:t>
            </a:r>
            <a:r>
              <a:rPr lang="de-DE" sz="2400" b="1" dirty="0">
                <a:solidFill>
                  <a:schemeClr val="tx1"/>
                </a:solidFill>
              </a:rPr>
              <a:t> for ESFRI</a:t>
            </a:r>
            <a:endParaRPr lang="de-DE" b="1" dirty="0">
              <a:solidFill>
                <a:schemeClr val="tx1"/>
              </a:solidFill>
            </a:endParaRPr>
          </a:p>
          <a:p>
            <a:pPr algn="ctr"/>
            <a:r>
              <a:rPr lang="de-DE" dirty="0">
                <a:solidFill>
                  <a:schemeClr val="tx1"/>
                </a:solidFill>
              </a:rPr>
              <a:t>2020 - 2021</a:t>
            </a:r>
          </a:p>
        </p:txBody>
      </p:sp>
      <p:sp>
        <p:nvSpPr>
          <p:cNvPr id="8" name="Richtungspfeil 7">
            <a:extLst>
              <a:ext uri="{FF2B5EF4-FFF2-40B4-BE49-F238E27FC236}">
                <a16:creationId xmlns:a16="http://schemas.microsoft.com/office/drawing/2014/main" id="{7BDBAB0C-6254-768D-14AD-55A399E02ED8}"/>
              </a:ext>
            </a:extLst>
          </p:cNvPr>
          <p:cNvSpPr/>
          <p:nvPr/>
        </p:nvSpPr>
        <p:spPr>
          <a:xfrm>
            <a:off x="9075479" y="4998618"/>
            <a:ext cx="3116521" cy="1071563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Operation </a:t>
            </a:r>
            <a:r>
              <a:rPr lang="de-DE" sz="2400" b="1" dirty="0" err="1">
                <a:solidFill>
                  <a:schemeClr val="tx1"/>
                </a:solidFill>
              </a:rPr>
              <a:t>as</a:t>
            </a:r>
            <a:r>
              <a:rPr lang="de-DE" sz="2400" b="1" dirty="0">
                <a:solidFill>
                  <a:schemeClr val="tx1"/>
                </a:solidFill>
              </a:rPr>
              <a:t> European RI</a:t>
            </a:r>
            <a:endParaRPr lang="de-DE" b="1" dirty="0">
              <a:solidFill>
                <a:schemeClr val="tx1"/>
              </a:solidFill>
            </a:endParaRPr>
          </a:p>
          <a:p>
            <a:pPr algn="ctr"/>
            <a:r>
              <a:rPr lang="de-DE" dirty="0">
                <a:solidFill>
                  <a:schemeClr val="tx1"/>
                </a:solidFill>
              </a:rPr>
              <a:t>2028 - 2065</a:t>
            </a:r>
          </a:p>
        </p:txBody>
      </p:sp>
      <p:cxnSp>
        <p:nvCxnSpPr>
          <p:cNvPr id="40" name="Gerade Verbindung 39">
            <a:extLst>
              <a:ext uri="{FF2B5EF4-FFF2-40B4-BE49-F238E27FC236}">
                <a16:creationId xmlns:a16="http://schemas.microsoft.com/office/drawing/2014/main" id="{B2E430B4-2F49-D719-CD9B-723F1732A215}"/>
              </a:ext>
            </a:extLst>
          </p:cNvPr>
          <p:cNvCxnSpPr>
            <a:cxnSpLocks/>
          </p:cNvCxnSpPr>
          <p:nvPr/>
        </p:nvCxnSpPr>
        <p:spPr>
          <a:xfrm flipV="1">
            <a:off x="6396043" y="810403"/>
            <a:ext cx="0" cy="5541008"/>
          </a:xfrm>
          <a:prstGeom prst="line">
            <a:avLst/>
          </a:prstGeom>
          <a:ln w="317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>
            <a:extLst>
              <a:ext uri="{FF2B5EF4-FFF2-40B4-BE49-F238E27FC236}">
                <a16:creationId xmlns:a16="http://schemas.microsoft.com/office/drawing/2014/main" id="{2C6CF3E1-66D6-5ACE-7FEC-90BE8E106874}"/>
              </a:ext>
            </a:extLst>
          </p:cNvPr>
          <p:cNvCxnSpPr>
            <a:cxnSpLocks/>
          </p:cNvCxnSpPr>
          <p:nvPr/>
        </p:nvCxnSpPr>
        <p:spPr>
          <a:xfrm flipV="1">
            <a:off x="8158166" y="760220"/>
            <a:ext cx="0" cy="5541008"/>
          </a:xfrm>
          <a:prstGeom prst="line">
            <a:avLst/>
          </a:prstGeom>
          <a:ln w="317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ichtungspfeil 5">
            <a:extLst>
              <a:ext uri="{FF2B5EF4-FFF2-40B4-BE49-F238E27FC236}">
                <a16:creationId xmlns:a16="http://schemas.microsoft.com/office/drawing/2014/main" id="{4404BD4C-41B8-D12E-CE6B-35122EBCD898}"/>
              </a:ext>
            </a:extLst>
          </p:cNvPr>
          <p:cNvSpPr/>
          <p:nvPr/>
        </p:nvSpPr>
        <p:spPr>
          <a:xfrm>
            <a:off x="5581651" y="3269987"/>
            <a:ext cx="2686051" cy="1071563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Preparatory </a:t>
            </a:r>
            <a:r>
              <a:rPr lang="de-DE" sz="2400" b="1" dirty="0" err="1">
                <a:solidFill>
                  <a:schemeClr val="tx1"/>
                </a:solidFill>
              </a:rPr>
              <a:t>phase</a:t>
            </a:r>
            <a:r>
              <a:rPr lang="de-DE" sz="2400" b="1" dirty="0">
                <a:solidFill>
                  <a:schemeClr val="tx1"/>
                </a:solidFill>
              </a:rPr>
              <a:t> </a:t>
            </a:r>
            <a:r>
              <a:rPr lang="de-DE" sz="2400" b="1" dirty="0" err="1">
                <a:solidFill>
                  <a:schemeClr val="tx1"/>
                </a:solidFill>
              </a:rPr>
              <a:t>project</a:t>
            </a:r>
            <a:endParaRPr lang="de-DE" b="1" dirty="0">
              <a:solidFill>
                <a:schemeClr val="tx1"/>
              </a:solidFill>
            </a:endParaRPr>
          </a:p>
          <a:p>
            <a:pPr algn="ctr"/>
            <a:r>
              <a:rPr lang="de-DE" b="1" dirty="0">
                <a:solidFill>
                  <a:schemeClr val="tx1"/>
                </a:solidFill>
              </a:rPr>
              <a:t>2022 - 2026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45656D76-023D-F1DB-92D5-62B907A9D923}"/>
              </a:ext>
            </a:extLst>
          </p:cNvPr>
          <p:cNvSpPr txBox="1"/>
          <p:nvPr/>
        </p:nvSpPr>
        <p:spPr>
          <a:xfrm>
            <a:off x="6414880" y="2640485"/>
            <a:ext cx="7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solidFill>
                  <a:srgbClr val="0055A5"/>
                </a:solidFill>
              </a:rPr>
              <a:t>Today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82601656-6EEC-8A18-AEFD-41E702F5D684}"/>
              </a:ext>
            </a:extLst>
          </p:cNvPr>
          <p:cNvSpPr txBox="1"/>
          <p:nvPr/>
        </p:nvSpPr>
        <p:spPr>
          <a:xfrm>
            <a:off x="8121840" y="862238"/>
            <a:ext cx="2706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solidFill>
                  <a:srgbClr val="FF0000"/>
                </a:solidFill>
              </a:rPr>
              <a:t>Next </a:t>
            </a:r>
            <a:r>
              <a:rPr lang="de-DE" b="1" i="1" dirty="0" err="1">
                <a:solidFill>
                  <a:srgbClr val="FF0000"/>
                </a:solidFill>
              </a:rPr>
              <a:t>critical</a:t>
            </a:r>
            <a:r>
              <a:rPr lang="de-DE" b="1" i="1" dirty="0">
                <a:solidFill>
                  <a:srgbClr val="FF0000"/>
                </a:solidFill>
              </a:rPr>
              <a:t> </a:t>
            </a:r>
            <a:r>
              <a:rPr lang="de-DE" b="1" i="1" dirty="0" err="1">
                <a:solidFill>
                  <a:srgbClr val="FF0000"/>
                </a:solidFill>
              </a:rPr>
              <a:t>decision</a:t>
            </a:r>
            <a:r>
              <a:rPr lang="de-DE" b="1" i="1" dirty="0">
                <a:solidFill>
                  <a:srgbClr val="FF0000"/>
                </a:solidFill>
              </a:rPr>
              <a:t> </a:t>
            </a:r>
            <a:r>
              <a:rPr lang="de-DE" b="1" i="1" dirty="0" err="1">
                <a:solidFill>
                  <a:srgbClr val="FF0000"/>
                </a:solidFill>
              </a:rPr>
              <a:t>point</a:t>
            </a:r>
            <a:endParaRPr lang="de-DE" b="1" i="1" dirty="0">
              <a:solidFill>
                <a:srgbClr val="FF0000"/>
              </a:solidFill>
            </a:endParaRPr>
          </a:p>
        </p:txBody>
      </p:sp>
      <p:sp>
        <p:nvSpPr>
          <p:cNvPr id="25" name="Richtungspfeil 24">
            <a:extLst>
              <a:ext uri="{FF2B5EF4-FFF2-40B4-BE49-F238E27FC236}">
                <a16:creationId xmlns:a16="http://schemas.microsoft.com/office/drawing/2014/main" id="{18529A9D-5F61-3244-8A77-2586419A2402}"/>
              </a:ext>
            </a:extLst>
          </p:cNvPr>
          <p:cNvSpPr/>
          <p:nvPr/>
        </p:nvSpPr>
        <p:spPr>
          <a:xfrm>
            <a:off x="3357563" y="4342501"/>
            <a:ext cx="6316931" cy="745285"/>
          </a:xfrm>
          <a:prstGeom prst="homePlate">
            <a:avLst/>
          </a:prstGeom>
          <a:pattFill prst="solidDmnd">
            <a:fgClr>
              <a:schemeClr val="accent2">
                <a:lumMod val="40000"/>
                <a:lumOff val="60000"/>
              </a:schemeClr>
            </a:fgClr>
            <a:bgClr>
              <a:srgbClr val="92D050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3" name="Richtungspfeil 22">
            <a:extLst>
              <a:ext uri="{FF2B5EF4-FFF2-40B4-BE49-F238E27FC236}">
                <a16:creationId xmlns:a16="http://schemas.microsoft.com/office/drawing/2014/main" id="{B3ADA9DC-3BD8-F384-725B-281D5FA50389}"/>
              </a:ext>
            </a:extLst>
          </p:cNvPr>
          <p:cNvSpPr/>
          <p:nvPr/>
        </p:nvSpPr>
        <p:spPr>
          <a:xfrm>
            <a:off x="3572614" y="4309282"/>
            <a:ext cx="5833323" cy="823795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Implementation        </a:t>
            </a:r>
            <a:r>
              <a:rPr lang="de-DE" sz="2400" dirty="0">
                <a:solidFill>
                  <a:schemeClr val="tx1"/>
                </a:solidFill>
              </a:rPr>
              <a:t>2019 - 2032</a:t>
            </a:r>
          </a:p>
        </p:txBody>
      </p:sp>
    </p:spTree>
    <p:extLst>
      <p:ext uri="{BB962C8B-B14F-4D97-AF65-F5344CB8AC3E}">
        <p14:creationId xmlns:p14="http://schemas.microsoft.com/office/powerpoint/2010/main" val="954103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2487</Words>
  <Application>Microsoft Macintosh PowerPoint</Application>
  <PresentationFormat>Breitbild</PresentationFormat>
  <Paragraphs>382</Paragraphs>
  <Slides>26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6" baseType="lpstr">
      <vt:lpstr>Arial</vt:lpstr>
      <vt:lpstr>Arial Narrow</vt:lpstr>
      <vt:lpstr>Arial Rounded MT Bold</vt:lpstr>
      <vt:lpstr>Calibri</vt:lpstr>
      <vt:lpstr>Calibri Light</vt:lpstr>
      <vt:lpstr>Helvetica</vt:lpstr>
      <vt:lpstr>Source Sans Pro</vt:lpstr>
      <vt:lpstr>Symbol</vt:lpstr>
      <vt:lpstr>Wingdings</vt:lpstr>
      <vt:lpstr>Office Theme</vt:lpstr>
      <vt:lpstr>The EuPRAXIA Preparatory Phase Project</vt:lpstr>
      <vt:lpstr>The EuPRAXIA Project</vt:lpstr>
      <vt:lpstr>A New European High-Tech Research Facility Delivering Frontier Science</vt:lpstr>
      <vt:lpstr>European Plasma Research Accelerator with eXcellence In Applications  Versatile – Designed for Users in Multiple Science Fields</vt:lpstr>
      <vt:lpstr>EuPRAXIA: Enabling Additional Science  FEL</vt:lpstr>
      <vt:lpstr>“Unlimited“ Number of Study Objects with Strong Impacts on Our Lives</vt:lpstr>
      <vt:lpstr>PowerPoint-Präsentation</vt:lpstr>
      <vt:lpstr>Phased Implementation of Construction Sites</vt:lpstr>
      <vt:lpstr>EuPRAXIA European Project: History and Today</vt:lpstr>
      <vt:lpstr>Reference Documents EuPRAXIA-PP</vt:lpstr>
      <vt:lpstr>Reference Documents EuPRAXIA-ESFRI</vt:lpstr>
      <vt:lpstr>The EuPRAXIA Consortia Today</vt:lpstr>
      <vt:lpstr>EuPRAXIA European Project: History and Today</vt:lpstr>
      <vt:lpstr>EuPRAXIA: Cost/Budget Status Aug 2023</vt:lpstr>
      <vt:lpstr>Outstanding Success in Funding so Far</vt:lpstr>
      <vt:lpstr>We are on ESFRI Roadmap of 2021</vt:lpstr>
      <vt:lpstr>EuPRAXIA: Official Member of the Big Club</vt:lpstr>
      <vt:lpstr>EuPRAXIA European Project: Next Step</vt:lpstr>
      <vt:lpstr>EuPRAXIA European Project: Next Step</vt:lpstr>
      <vt:lpstr>Preparatory Phase Main Goals</vt:lpstr>
      <vt:lpstr>PP Steering Committee: Leaders Behind EuPRAXIA</vt:lpstr>
      <vt:lpstr>Preparatory Phase: Decide 2nd FEL Site</vt:lpstr>
      <vt:lpstr>PowerPoint-Präsentation</vt:lpstr>
      <vt:lpstr>It Fits the Frascati Site (also fits sites at a large university, hospital, company, …)</vt:lpstr>
      <vt:lpstr>Conclusion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Welsch, Alexandra (Cockcroft Inst,DL,-)</dc:creator>
  <cp:lastModifiedBy>Ralph W. Assmann</cp:lastModifiedBy>
  <cp:revision>256</cp:revision>
  <dcterms:created xsi:type="dcterms:W3CDTF">2018-02-09T13:41:45Z</dcterms:created>
  <dcterms:modified xsi:type="dcterms:W3CDTF">2023-09-18T16:44:04Z</dcterms:modified>
</cp:coreProperties>
</file>