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3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86" r:id="rId2"/>
    <p:sldId id="330" r:id="rId3"/>
    <p:sldId id="331" r:id="rId4"/>
    <p:sldId id="329" r:id="rId5"/>
    <p:sldId id="302" r:id="rId6"/>
    <p:sldId id="348" r:id="rId7"/>
    <p:sldId id="334" r:id="rId8"/>
    <p:sldId id="303" r:id="rId9"/>
    <p:sldId id="304" r:id="rId10"/>
    <p:sldId id="305" r:id="rId11"/>
    <p:sldId id="307" r:id="rId12"/>
    <p:sldId id="309" r:id="rId13"/>
    <p:sldId id="326" r:id="rId14"/>
    <p:sldId id="338" r:id="rId15"/>
    <p:sldId id="355" r:id="rId16"/>
    <p:sldId id="335" r:id="rId17"/>
    <p:sldId id="384" r:id="rId18"/>
    <p:sldId id="327" r:id="rId19"/>
    <p:sldId id="356" r:id="rId20"/>
    <p:sldId id="359" r:id="rId21"/>
    <p:sldId id="342" r:id="rId22"/>
    <p:sldId id="345" r:id="rId23"/>
    <p:sldId id="343" r:id="rId24"/>
    <p:sldId id="380" r:id="rId25"/>
    <p:sldId id="311" r:id="rId26"/>
    <p:sldId id="312" r:id="rId27"/>
    <p:sldId id="313" r:id="rId28"/>
    <p:sldId id="314" r:id="rId29"/>
    <p:sldId id="371" r:id="rId30"/>
    <p:sldId id="336" r:id="rId31"/>
    <p:sldId id="321" r:id="rId32"/>
    <p:sldId id="318" r:id="rId33"/>
    <p:sldId id="319" r:id="rId34"/>
    <p:sldId id="322" r:id="rId35"/>
    <p:sldId id="324" r:id="rId36"/>
    <p:sldId id="372" r:id="rId37"/>
    <p:sldId id="325" r:id="rId38"/>
    <p:sldId id="337" r:id="rId39"/>
    <p:sldId id="339" r:id="rId40"/>
    <p:sldId id="382" r:id="rId41"/>
    <p:sldId id="315" r:id="rId42"/>
    <p:sldId id="347" r:id="rId43"/>
    <p:sldId id="316" r:id="rId44"/>
    <p:sldId id="317" r:id="rId45"/>
    <p:sldId id="374" r:id="rId46"/>
    <p:sldId id="320" r:id="rId47"/>
    <p:sldId id="369" r:id="rId48"/>
    <p:sldId id="378" r:id="rId49"/>
    <p:sldId id="340" r:id="rId50"/>
    <p:sldId id="376" r:id="rId51"/>
    <p:sldId id="375" r:id="rId52"/>
    <p:sldId id="362" r:id="rId53"/>
    <p:sldId id="357" r:id="rId54"/>
    <p:sldId id="265" r:id="rId55"/>
    <p:sldId id="310" r:id="rId56"/>
    <p:sldId id="379" r:id="rId57"/>
    <p:sldId id="368" r:id="rId58"/>
    <p:sldId id="366" r:id="rId59"/>
    <p:sldId id="370" r:id="rId60"/>
    <p:sldId id="377" r:id="rId61"/>
    <p:sldId id="349" r:id="rId62"/>
    <p:sldId id="350" r:id="rId63"/>
    <p:sldId id="351" r:id="rId64"/>
    <p:sldId id="323" r:id="rId65"/>
    <p:sldId id="258" r:id="rId66"/>
    <p:sldId id="363" r:id="rId67"/>
    <p:sldId id="364" r:id="rId68"/>
    <p:sldId id="367" r:id="rId69"/>
    <p:sldId id="383" r:id="rId70"/>
    <p:sldId id="381" r:id="rId7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ambria Math" panose="02040503050406030204" pitchFamily="18" charset="0"/>
      <p:regular r:id="rId78"/>
    </p:embeddedFont>
    <p:embeddedFont>
      <p:font typeface="CMU Serif" panose="02000603000000000000" pitchFamily="2" charset="0"/>
      <p:regular r:id="rId79"/>
    </p:embeddedFont>
    <p:embeddedFont>
      <p:font typeface="Utopia" panose="02020500000000000000" charset="0"/>
      <p:regular r:id="rId80"/>
      <p:italic r:id="rId81"/>
    </p:embeddedFont>
  </p:embeddedFontLst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015F7"/>
    <a:srgbClr val="053D97"/>
    <a:srgbClr val="00F26D"/>
    <a:srgbClr val="FF8F8F"/>
    <a:srgbClr val="9BAB3D"/>
    <a:srgbClr val="F62AC1"/>
    <a:srgbClr val="69F8FB"/>
    <a:srgbClr val="6ECFF6"/>
    <a:srgbClr val="1E88B4"/>
    <a:srgbClr val="69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86574" autoAdjust="0"/>
  </p:normalViewPr>
  <p:slideViewPr>
    <p:cSldViewPr snapToObjects="1" showGuides="1">
      <p:cViewPr varScale="1">
        <p:scale>
          <a:sx n="74" d="100"/>
          <a:sy n="74" d="100"/>
        </p:scale>
        <p:origin x="1805" y="7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-226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7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AC305D2-4DAC-4288-A854-1BEEDE4B9742}" type="datetime1">
              <a:rPr lang="de-DE" altLang="de-DE"/>
              <a:pPr>
                <a:defRPr/>
              </a:pPr>
              <a:t>20.09.2023</a:t>
            </a:fld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C02308B-BA8B-4A6D-955B-5C55FA2B2AE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715820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14:00:51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1 24575,'-4'26'0,"3"-24"0,0 0 0,0 0 0,1 0 0,-1 0 0,1 0 0,0 0 0,-1 1 0,1-1 0,0 0 0,0 0 0,0 0 0,1 1 0,-1-1 0,0 0 0,1 0 0,0 0 0,-1 0 0,1 0 0,0 0 0,0 0 0,0 0 0,0 0 0,1 0 0,2 3 0,-3-4 0,0 1 0,0 0 0,0 0 0,0-1 0,0 1 0,0 0 0,0 0 0,0 0 0,-1 0 0,1 0 0,-1 0 0,1 0 0,-1 0 0,0 0 0,0 0 0,0 3 0,-2 43 0,1-27 0,0-16 13,0 0 0,1 0 0,-2 0-1,1 0 1,-1 0 0,1-1 0,-4 7 0,-5 14-1481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13:59:52.1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0:02:24.9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646 668 24575,'4'-4'0,"0"-1"0,0 0 0,0 1 0,0 0 0,1 0 0,0 0 0,0 0 0,0 1 0,0 0 0,7-4 0,5-3 0,27-15 0,56-25 0,9-4 0,-102 51 0,-1-2 0,1 1 0,-1-1 0,0 0 0,11-11 0,-16 15 0,0 0 0,0 0 0,-1 0 0,1 0 0,0 0 0,0 0 0,-1 0 0,1 0 0,0-1 0,-1 1 0,1 0 0,-1 0 0,0-1 0,1 1 0,-1 0 0,0-1 0,0 1 0,0 0 0,0-1 0,0 1 0,0 0 0,0-1 0,-1 1 0,1 0 0,0-1 0,-1 1 0,1 0 0,-1 0 0,1-1 0,-1 1 0,0 0 0,1 0 0,-1 0 0,0 0 0,0 0 0,0 0 0,0 0 0,0 0 0,0 0 0,0 0 0,0 1 0,-1-2 0,-17-10 0,-1 1 0,0 1 0,0 0 0,-32-9 0,-92-21 0,83 28 0,-1 3 0,0 2 0,0 4 0,-90 5 0,253-2 0,112 14 0,-34 0 0,94-11 0,-204-3 0,-321-2 0,-563 4 0,738 3 0,74-4 0,0-1 0,0 0 0,1 1 0,-1 0 0,0 0 0,1-1 0,-1 1 0,1 1 0,-5 1 0,7-3 0,0 1 0,0-1 0,-1 0 0,1 0 0,0 0 0,0 1 0,0-1 0,0 0 0,0 0 0,0 0 0,-1 1 0,1-1 0,0 0 0,0 0 0,0 1 0,0-1 0,0 0 0,0 0 0,0 1 0,0-1 0,0 0 0,0 0 0,0 0 0,0 1 0,0-1 0,0 0 0,0 0 0,1 1 0,-1-1 0,0 0 0,0 0 0,0 0 0,0 1 0,1-1 0,13 10 0,10-1 0,0 0 0,31 5 0,-13-3 0,20 6 0,158 40 0,-170-47 0,-1-2 0,79 2 0,204 7 0,-310-13 0,-34-2 0,-38-1 0,-314-2 0,323 3 0,28 2 0,11 3 0,20 9 0,8-2 0,1-1 0,0-2 0,1 0 0,0-2 0,0-1 0,1-1 0,0-2 0,0 0 0,42-1 0,-64-4 0,0 0 0,0-1 0,0 0 0,0 0 0,11-4 0,-17 5 0,0 0 0,0 0 0,0 0 0,-1-1 0,1 1 0,0 0 0,0 0 0,0-1 0,0 1 0,-1-1 0,1 1 0,0-1 0,0 1 0,-1-1 0,1 1 0,0-1 0,-1 0 0,1 1 0,-1-1 0,1 0 0,-1 0 0,1 1 0,-1-1 0,1 0 0,-1 0 0,0 0 0,1 0 0,-1 1 0,0-1 0,0 0 0,0 0 0,0 0 0,0 0 0,0 0 0,0 0 0,0 0 0,0 0 0,0 1 0,0-1 0,0 0 0,-1 0 0,1 0 0,0 0 0,-1 0 0,1 1 0,-1-1 0,1 0 0,-1 0 0,1 1 0,-1-1 0,0-1 0,-7-6 0,0 1 0,0 0 0,-1 1 0,1-1 0,-14-6 0,9 6 0,1-1 0,1-1 0,-16-13 0,25 20 0,-1-1 0,1 1 0,0-1 0,-1 0 0,1 0 0,1 0 0,-1 0 0,0-1 0,1 1 0,0 0 0,-1-1 0,1 1 0,1-1 0,-1 1 0,0-1 0,1 1 0,0-1 0,0-3 0,0 4 0,0 1 0,1 0 0,-1 0 0,1 0 0,0 0 0,0-1 0,0 1 0,0 0 0,0 0 0,0 1 0,0-1 0,0 0 0,1 0 0,-1 0 0,1 1 0,0-1 0,-1 1 0,1-1 0,0 1 0,0 0 0,0 0 0,0 0 0,0 0 0,0 0 0,0 0 0,0 0 0,0 1 0,0-1 0,0 1 0,1-1 0,3 1 0,0-1 0,1 1 0,-1 0 0,0 0 0,0 1 0,1-1 0,-1 1 0,0 1 0,0-1 0,0 1 0,0 0 0,6 3 0,3 4 0,0 1 0,-1 0 0,0 1 0,-1 0 0,-1 1 0,1 0 0,-2 1 0,18 25 0,4 12 0,31 66 0,-4-8 0,-46-88 0,-13-20 0,-1 0 0,0 1 0,1-1 0,-1 0 0,0 0 0,1 1 0,-1-1 0,1 0 0,-1 0 0,0 1 0,1-1 0,-1 0 0,1 0 0,-1 0 0,0 0 0,1 0 0,-1 0 0,1 0 0,-1 0 0,1 0 0,-1 0 0,1 0 0,-1 0 0,0 0 0,1 0 0,1-2 0,-1 1 0,0-1 0,0 0 0,1 0 0,-1 1 0,0-1 0,-1 0 0,1 0 0,0 0 0,-1 0 0,1 0 0,-1 0 0,1 0 0,-1 0 0,0-4 0,6-55 0,-3-84 0,-2 47 0,11-361 0,-10 645 0,0-156 0,1-1 0,1 1 0,2-1 0,1 0 0,12 34 0,-2-35 0,-7-25 0,-9-3 0,0-1 0,-1 1 0,1-1 0,0 1 0,-1-1 0,1 0 0,-1 1 0,1-1 0,-1 1 0,1-1 0,-1 0 0,1 0 0,-1 1 0,0-1 0,1 0 0,-1 0 0,0-1 0,11-64 0,-10 50 0,-7 48 0,0 19 0,-7 43 0,11-85 0,0 0 0,-1 0 0,0 0 0,-1 0 0,1-1 0,-2 1 0,-7 11 0,11-19 0,0 1 0,0-1 0,0 1 0,-1-1 0,1 1 0,-1-1 0,1 0 0,-1 0 0,1 0 0,-1 0 0,0 0 0,0 0 0,1 0 0,-1 0 0,0-1 0,0 1 0,0-1 0,0 0 0,0 1 0,0-1 0,0 0 0,0 0 0,0 0 0,1 0 0,-1 0 0,0-1 0,0 1 0,0-1 0,0 1 0,0-1 0,0 0 0,1 1 0,-1-1 0,0 0 0,-2-2 0,-4-2 0,0-1 0,1 0 0,-1-1 0,1 1 0,-10-14 0,4 4 0,2 0 0,0 0 0,1-1 0,-14-32 0,-20-77 0,31 88 0,-2 2 0,14 36 0,1-1 0,0 1 0,0 0 0,-1-1 0,1 1 0,0-1 0,0 1 0,-1 0 0,1-1 0,0 1 0,-1 0 0,1 0 0,0-1 0,-1 1 0,1 0 0,-1 0 0,1-1 0,0 1 0,-1 0 0,1 0 0,-1 0 0,1 0 0,-1 0 0,1 0 0,-1 0 0,0 0 0,1 0 0,-1 1 0,0 0 0,0-1 0,1 1 0,-1 0 0,0 0 0,1-1 0,-1 1 0,1 0 0,-1 0 0,1 0 0,0 0 0,-1 0 0,1 0 0,0 0 0,-1 0 0,1 0 0,0 1 0,-6 36 0,1 0 0,2 0 0,3 59 0,1-43 0,-1-39 0,-1 4 0,1 0 0,1 0 0,1-1 0,5 24 0,-6-38 0,0 0 0,1 0 0,-1 0 0,1 0 0,0 0 0,0-1 0,0 1 0,1 0 0,-1-1 0,6 5 0,-6-6 0,0 0 0,0 0 0,0-1 0,1 0 0,-1 1 0,1-1 0,-1 0 0,1 0 0,-1 0 0,1-1 0,0 1 0,-1 0 0,1-1 0,0 0 0,0 0 0,-1 0 0,1 0 0,3 0 0,0-2 0,0 1 0,0-1 0,0 0 0,-1 0 0,1 0 0,-1-1 0,1 0 0,-1 0 0,0-1 0,0 1 0,0-1 0,0 0 0,-1-1 0,0 1 0,0-1 0,0 0 0,6-9 0,0-2 0,-1 0 0,0 0 0,-2-1 0,11-30 0,-11 25 0,-1-1 0,-1 0 0,-1 0 0,-1 0 0,0-27 0,-3 49 0,0-1 0,0 1 0,0-1 0,0 1 0,0-1 0,-1 1 0,1 0 0,0-1 0,-1 1 0,1 0 0,-1-1 0,0 1 0,1 0 0,-1 0 0,0-1 0,-1 0 0,1 1 0,1 1 0,-1 0 0,1-1 0,-1 1 0,0 0 0,1 0 0,-1 0 0,1 0 0,-1-1 0,0 1 0,1 0 0,-1 0 0,0 0 0,1 0 0,-1 0 0,0 1 0,1-1 0,-1 0 0,1 0 0,-1 0 0,0 1 0,1-1 0,-1 0 0,0 1 0,-5 3 0,1 0 0,-1 0 0,1 0 0,0 1 0,-4 5 0,-9 9 0,9-8 0,-1 0 0,0-1 0,-21 17 0,30-26 0,0-1 0,-1 1 0,1 0 0,0-1 0,0 1 0,0 0 0,0-1 0,-1 1 0,1-1 0,0 0 0,0 1 0,-1-1 0,1 0 0,0 0 0,-1 0 0,1 0 0,0 0 0,-1 0 0,1 0 0,0-1 0,0 1 0,-1 0 0,1-1 0,0 1 0,0 0 0,-1-1 0,1 0 0,0 1 0,0-1 0,0 0 0,0 0 0,0 1 0,0-1 0,0 0 0,0 0 0,0 0 0,0 0 0,1 0 0,-1 0 0,0-1 0,1 1 0,-1 0 0,0-2 0,-2-5 0,0-1 0,0 0 0,1 1 0,0-1 0,-1-10 0,-6-114 0,3 21 0,6 108 0,0-1 0,-1 0 0,0 0 0,0 0 0,0 1 0,0-1 0,-1 1 0,1-1 0,-1 1 0,-1 0 0,1-1 0,0 1 0,-1 0 0,0 0 0,-6-6 0,5 8 0,0-1 0,0 1 0,0 0 0,0 1 0,0-1 0,0 1 0,-1 0 0,1 0 0,0 0 0,-1 0 0,1 1 0,-1 0 0,1 0 0,-1 0 0,1 0 0,-1 1 0,-5 1 0,-36 7 0,1 1 0,-73 28 0,-87 46 0,137-54 0,45-21 0,14-6 0,0 1 0,0 0 0,0 1 0,1-1 0,-16 13 0,24-17 0,-1 0 0,1 0 0,0 0 0,0 0 0,-1 1 0,1-1 0,0 0 0,0 0 0,0 0 0,-1 1 0,1-1 0,0 0 0,0 0 0,0 1 0,0-1 0,-1 0 0,1 0 0,0 1 0,0-1 0,0 0 0,0 1 0,0-1 0,0 0 0,0 0 0,0 1 0,0-1 0,0 0 0,0 1 0,0-1 0,0 0 0,0 1 0,0-1 0,0 0 0,0 0 0,0 1 0,1-1 0,10 5 0,10-3 0,-284-14 0,215 11 0,30 1 0,21 1 0,35 4 0,449 22 0,9-23 0,-356-4 0,72-1 0,-1201 0 0,975 1 0,-34 2 0,47-2 0,-1 0 0,0 0 0,1 1 0,-1-1 0,0 0 0,1 1 0,-1 0 0,1-1 0,-1 1 0,1 0 0,-1 0 0,1 0 0,-1 0 0,1 0 0,0 0 0,-1 0 0,1 0 0,0 0 0,0 1 0,0-1 0,-2 3 0,3-3 0,0-1 0,0 1 0,0 0 0,0-1 0,0 1 0,0 0 0,0 0 0,0-1 0,0 1 0,0 0 0,0-1 0,0 1 0,0 0 0,1-1 0,-1 1 0,0 0 0,0-1 0,1 1 0,-1-1 0,0 1 0,1 0 0,-1-1 0,1 1 0,-1-1 0,1 1 0,-1-1 0,1 1 0,-1-1 0,1 0 0,0 1 0,11 6 0,0-1 0,1-1 0,-1 0 0,1-1 0,0 0 0,0-1 0,16 2 0,-17-2 0,139 23 0,1-7 0,242 1 0,-371-21 0,-37 0 0,-258-30 0,154 14 0,90 13 0,-513-58 0,483 59 0,36 6 0,23 1 0,13 3 0,47 10 0,0-3 0,119 12 0,-145-22 0,586 40 0,-605-45 0,-26-2 0,-2 0 0,-213-56 0,174 49 0,0 2 0,-84-2 0,99 10-65,11 1-585,-45-5 0,43-2-6176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0:02:30.0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746 666 24575,'-38'-3'0,"0"-1"0,0-3 0,1 0 0,0-3 0,-60-23 0,-24-6 0,87 28 0,-64-30 0,60 23 0,-44-13 0,62 25 0,9 3 0,-1 0 0,1-1 0,-20-10 0,29 8 0,13 0 0,14 2 0,0 0 0,1 2 0,30 0 0,-25 2 0,161-1 0,98-5 0,-241 2 0,1-2 0,-1-2 0,87-27 0,-94 18 0,0 0 0,-2-3 0,70-45 0,-109 64 0,1 0 0,0-1 0,0 1 0,-1 0 0,1-1 0,-1 1 0,1-1 0,-1 0 0,0 1 0,1-1 0,-1 0 0,0 0 0,1-4 0,-1 5 0,-1 0 0,0 0 0,0-1 0,0 1 0,0 0 0,0 0 0,0-1 0,0 1 0,0 0 0,-1 0 0,1-1 0,0 1 0,-1 0 0,1 0 0,-1 0 0,1 0 0,-1 0 0,0-2 0,-4-2 0,1 1 0,-1-1 0,0 1 0,0 0 0,0 0 0,0 1 0,0-1 0,-10-3 0,-11-5 0,-1 1 0,-1 1 0,0 1 0,-42-7 0,-123-11 0,142 21 0,-579-42 0,706 73 0,122 10 258,-5-2-318,-151-23-461,-1 2 0,62 26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0:02:31.7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 1 24575,'85'4'0,"-1"4"0,0 4 0,102 28 0,-42-8 0,22 3 0,181 65 0,-147-46 0,-188-51 0,-12-2 0,-23 1 0,-334-3 0,185-1 0,77-2 0,0-4 0,0-4 0,-121-32 0,106 24 0,97 19 0,-1 0 0,1 1 0,-1 0 0,1 1 0,-1 0 0,-13 4 0,25-4 0,-1-1 0,1 1 0,-1 0 0,1 0 0,-1 0 0,1 0 0,0 1 0,0-1 0,-1 1 0,1-1 0,0 1 0,-2 2 0,4-3 0,-1 0 0,0 0 0,0 0 0,1 0 0,-1 0 0,1 1 0,-1-1 0,1 0 0,-1 0 0,1 1 0,0-1 0,-1 0 0,1 1 0,0-1 0,0 0 0,0 1 0,1 2 0,0 0 0,0-1 0,1 1 0,-1 0 0,1-1 0,0 1 0,0 0 0,0-1 0,1 0 0,-1 0 0,1 0 0,0 0 0,0 0 0,0 0 0,6 3 0,11 7 0,2 0 0,-1-2 0,1-1 0,1-1 0,45 12 0,-17-5 0,22 9 0,148 45 0,-176-59 0,-1-2 0,2-2 0,50 2 0,52-6-1365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0:02:34.6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0 320 24575,'12'-5'0,"0"1"0,0 1 0,0 0 0,0 1 0,1 0 0,-1 1 0,22 0 0,-3 0 0,1-1 0,49-5 0,1 5 0,129 12 0,-173-2 0,-1 1 0,69 28 0,-18-5 0,-48-19 0,1-1 0,0-3 0,81 9 0,-73-13 0,83 20 0,-90-15 0,1-2 0,78 4 0,-74-11 0,171-5 0,-200-1 0,-18 5 0,0-1 0,0 1 0,0 0 0,0-1 0,0 1 0,0-1 0,0 1 0,-1 0 0,1-1 0,0 1 0,0 0 0,0 0 0,0-1 0,-1 1 0,1 0 0,0-1 0,0 1 0,-1 0 0,1 0 0,0-1 0,-1 1 0,1 0 0,0 0 0,0 0 0,-1-1 0,1 1 0,0 0 0,-2 0 0,-37-17 0,32 15 0,-54-15 0,0 2 0,-1 3 0,-110-7 0,22 2 0,-245-17 0,361 32 0,-1-2 0,0-1 0,1-2 0,0-1 0,1-1 0,0-2 0,0-1 0,-48-27 0,81 39 0,-1 0 0,0 0 0,0-1 0,0 1 0,0 0 0,0-1 0,1 1 0,-1-1 0,0 1 0,0-1 0,1 0 0,-1 1 0,1-1 0,-1 0 0,0 1 0,1-1 0,-1 0 0,1 0 0,-1 0 0,1 1 0,0-1 0,-1 0 0,1 0 0,0 0 0,0 0 0,-1 0 0,1 0 0,0 1 0,0-1 0,0 0 0,0 0 0,0 0 0,0 0 0,0 0 0,1 0 0,-1 0 0,0 0 0,0 0 0,1 1 0,-1-1 0,1 0 0,-1 0 0,1 0 0,-1 1 0,1-1 0,-1 0 0,1 0 0,3-3 0,0 1 0,1 0 0,-1 0 0,0 0 0,1 0 0,0 1 0,8-3 0,24-7 0,0 3 0,1 1 0,1 2 0,59-2 0,13-3 0,-28 0 0,-1-3 0,-1-4 0,92-32 0,-146 41 0,0 1 0,1 1 0,-1 2 0,48-4 0,104 7 0,-106 3 0,-150-1 0,-7-1 0,-116 13 0,67 1-235,-197-7-1,259-7-658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0:02:24.9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646 668 24575,'4'-4'0,"0"-1"0,0 0 0,0 1 0,0 0 0,1 0 0,0 0 0,0 0 0,0 1 0,0 0 0,7-4 0,5-3 0,27-15 0,56-25 0,9-4 0,-102 51 0,-1-2 0,1 1 0,-1-1 0,0 0 0,11-11 0,-16 15 0,0 0 0,0 0 0,-1 0 0,1 0 0,0 0 0,0 0 0,-1 0 0,1 0 0,0-1 0,-1 1 0,1 0 0,-1 0 0,0-1 0,1 1 0,-1 0 0,0-1 0,0 1 0,0 0 0,0-1 0,0 1 0,0 0 0,0-1 0,-1 1 0,1 0 0,0-1 0,-1 1 0,1 0 0,-1 0 0,1-1 0,-1 1 0,0 0 0,1 0 0,-1 0 0,0 0 0,0 0 0,0 0 0,0 0 0,0 0 0,0 0 0,0 0 0,0 1 0,-1-2 0,-17-10 0,-1 1 0,0 1 0,0 0 0,-32-9 0,-92-21 0,83 28 0,-1 3 0,0 2 0,0 4 0,-90 5 0,253-2 0,112 14 0,-34 0 0,94-11 0,-204-3 0,-321-2 0,-563 4 0,738 3 0,74-4 0,0-1 0,0 0 0,1 1 0,-1 0 0,0 0 0,1-1 0,-1 1 0,1 1 0,-5 1 0,7-3 0,0 1 0,0-1 0,-1 0 0,1 0 0,0 0 0,0 1 0,0-1 0,0 0 0,0 0 0,0 0 0,-1 1 0,1-1 0,0 0 0,0 0 0,0 1 0,0-1 0,0 0 0,0 0 0,0 1 0,0-1 0,0 0 0,0 0 0,0 0 0,0 1 0,0-1 0,0 0 0,0 0 0,1 1 0,-1-1 0,0 0 0,0 0 0,0 0 0,0 1 0,1-1 0,13 10 0,10-1 0,0 0 0,31 5 0,-13-3 0,20 6 0,158 40 0,-170-47 0,-1-2 0,79 2 0,204 7 0,-310-13 0,-34-2 0,-38-1 0,-314-2 0,323 3 0,28 2 0,11 3 0,20 9 0,8-2 0,1-1 0,0-2 0,1 0 0,0-2 0,0-1 0,1-1 0,0-2 0,0 0 0,42-1 0,-64-4 0,0 0 0,0-1 0,0 0 0,0 0 0,11-4 0,-17 5 0,0 0 0,0 0 0,0 0 0,-1-1 0,1 1 0,0 0 0,0 0 0,0-1 0,0 1 0,-1-1 0,1 1 0,0-1 0,0 1 0,-1-1 0,1 1 0,0-1 0,-1 0 0,1 1 0,-1-1 0,1 0 0,-1 0 0,1 1 0,-1-1 0,1 0 0,-1 0 0,0 0 0,1 0 0,-1 1 0,0-1 0,0 0 0,0 0 0,0 0 0,0 0 0,0 0 0,0 0 0,0 0 0,0 0 0,0 1 0,0-1 0,0 0 0,-1 0 0,1 0 0,0 0 0,-1 0 0,1 1 0,-1-1 0,1 0 0,-1 0 0,1 1 0,-1-1 0,0-1 0,-7-6 0,0 1 0,0 0 0,-1 1 0,1-1 0,-14-6 0,9 6 0,1-1 0,1-1 0,-16-13 0,25 20 0,-1-1 0,1 1 0,0-1 0,-1 0 0,1 0 0,1 0 0,-1 0 0,0-1 0,1 1 0,0 0 0,-1-1 0,1 1 0,1-1 0,-1 1 0,0-1 0,1 1 0,0-1 0,0-3 0,0 4 0,0 1 0,1 0 0,-1 0 0,1 0 0,0 0 0,0-1 0,0 1 0,0 0 0,0 0 0,0 1 0,0-1 0,0 0 0,1 0 0,-1 0 0,1 1 0,0-1 0,-1 1 0,1-1 0,0 1 0,0 0 0,0 0 0,0 0 0,0 0 0,0 0 0,0 0 0,0 0 0,0 1 0,0-1 0,0 1 0,1-1 0,3 1 0,0-1 0,1 1 0,-1 0 0,0 0 0,0 1 0,1-1 0,-1 1 0,0 1 0,0-1 0,0 1 0,0 0 0,6 3 0,3 4 0,0 1 0,-1 0 0,0 1 0,-1 0 0,-1 1 0,1 0 0,-2 1 0,18 25 0,4 12 0,31 66 0,-4-8 0,-46-88 0,-13-20 0,-1 0 0,0 1 0,1-1 0,-1 0 0,0 0 0,1 1 0,-1-1 0,1 0 0,-1 0 0,0 1 0,1-1 0,-1 0 0,1 0 0,-1 0 0,0 0 0,1 0 0,-1 0 0,1 0 0,-1 0 0,1 0 0,-1 0 0,1 0 0,-1 0 0,0 0 0,1 0 0,1-2 0,-1 1 0,0-1 0,0 0 0,1 0 0,-1 1 0,0-1 0,-1 0 0,1 0 0,0 0 0,-1 0 0,1 0 0,-1 0 0,1 0 0,-1 0 0,0-4 0,6-55 0,-3-84 0,-2 47 0,11-361 0,-10 645 0,0-156 0,1-1 0,1 1 0,2-1 0,1 0 0,12 34 0,-2-35 0,-7-25 0,-9-3 0,0-1 0,-1 1 0,1-1 0,0 1 0,-1-1 0,1 0 0,-1 1 0,1-1 0,-1 1 0,1-1 0,-1 0 0,1 0 0,-1 1 0,0-1 0,1 0 0,-1 0 0,0-1 0,11-64 0,-10 50 0,-7 48 0,0 19 0,-7 43 0,11-85 0,0 0 0,-1 0 0,0 0 0,-1 0 0,1-1 0,-2 1 0,-7 11 0,11-19 0,0 1 0,0-1 0,0 1 0,-1-1 0,1 1 0,-1-1 0,1 0 0,-1 0 0,1 0 0,-1 0 0,0 0 0,0 0 0,1 0 0,-1 0 0,0-1 0,0 1 0,0-1 0,0 0 0,0 1 0,0-1 0,0 0 0,0 0 0,0 0 0,1 0 0,-1 0 0,0-1 0,0 1 0,0-1 0,0 1 0,0-1 0,0 0 0,1 1 0,-1-1 0,0 0 0,-2-2 0,-4-2 0,0-1 0,1 0 0,-1-1 0,1 1 0,-10-14 0,4 4 0,2 0 0,0 0 0,1-1 0,-14-32 0,-20-77 0,31 88 0,-2 2 0,14 36 0,1-1 0,0 1 0,0 0 0,-1-1 0,1 1 0,0-1 0,0 1 0,-1 0 0,1-1 0,0 1 0,-1 0 0,1 0 0,0-1 0,-1 1 0,1 0 0,-1 0 0,1-1 0,0 1 0,-1 0 0,1 0 0,-1 0 0,1 0 0,-1 0 0,1 0 0,-1 0 0,0 0 0,1 0 0,-1 1 0,0 0 0,0-1 0,1 1 0,-1 0 0,0 0 0,1-1 0,-1 1 0,1 0 0,-1 0 0,1 0 0,0 0 0,-1 0 0,1 0 0,0 0 0,-1 0 0,1 0 0,0 1 0,-6 36 0,1 0 0,2 0 0,3 59 0,1-43 0,-1-39 0,-1 4 0,1 0 0,1 0 0,1-1 0,5 24 0,-6-38 0,0 0 0,1 0 0,-1 0 0,1 0 0,0 0 0,0-1 0,0 1 0,1 0 0,-1-1 0,6 5 0,-6-6 0,0 0 0,0 0 0,0-1 0,1 0 0,-1 1 0,1-1 0,-1 0 0,1 0 0,-1 0 0,1-1 0,0 1 0,-1 0 0,1-1 0,0 0 0,0 0 0,-1 0 0,1 0 0,3 0 0,0-2 0,0 1 0,0-1 0,0 0 0,-1 0 0,1 0 0,-1-1 0,1 0 0,-1 0 0,0-1 0,0 1 0,0-1 0,0 0 0,-1-1 0,0 1 0,0-1 0,0 0 0,6-9 0,0-2 0,-1 0 0,0 0 0,-2-1 0,11-30 0,-11 25 0,-1-1 0,-1 0 0,-1 0 0,-1 0 0,0-27 0,-3 49 0,0-1 0,0 1 0,0-1 0,0 1 0,0-1 0,-1 1 0,1 0 0,0-1 0,-1 1 0,1 0 0,-1-1 0,0 1 0,1 0 0,-1 0 0,0-1 0,-1 0 0,1 1 0,1 1 0,-1 0 0,1-1 0,-1 1 0,0 0 0,1 0 0,-1 0 0,1 0 0,-1-1 0,0 1 0,1 0 0,-1 0 0,0 0 0,1 0 0,-1 0 0,0 1 0,1-1 0,-1 0 0,1 0 0,-1 0 0,0 1 0,1-1 0,-1 0 0,0 1 0,-5 3 0,1 0 0,-1 0 0,1 0 0,0 1 0,-4 5 0,-9 9 0,9-8 0,-1 0 0,0-1 0,-21 17 0,30-26 0,0-1 0,-1 1 0,1 0 0,0-1 0,0 1 0,0 0 0,0-1 0,-1 1 0,1-1 0,0 0 0,0 1 0,-1-1 0,1 0 0,0 0 0,-1 0 0,1 0 0,0 0 0,-1 0 0,1 0 0,0-1 0,0 1 0,-1 0 0,1-1 0,0 1 0,0 0 0,-1-1 0,1 0 0,0 1 0,0-1 0,0 0 0,0 0 0,0 1 0,0-1 0,0 0 0,0 0 0,0 0 0,0 0 0,1 0 0,-1 0 0,0-1 0,1 1 0,-1 0 0,0-2 0,-2-5 0,0-1 0,0 0 0,1 1 0,0-1 0,-1-10 0,-6-114 0,3 21 0,6 108 0,0-1 0,-1 0 0,0 0 0,0 0 0,0 1 0,0-1 0,-1 1 0,1-1 0,-1 1 0,-1 0 0,1-1 0,0 1 0,-1 0 0,0 0 0,-6-6 0,5 8 0,0-1 0,0 1 0,0 0 0,0 1 0,0-1 0,0 1 0,-1 0 0,1 0 0,0 0 0,-1 0 0,1 1 0,-1 0 0,1 0 0,-1 0 0,1 0 0,-1 1 0,-5 1 0,-36 7 0,1 1 0,-73 28 0,-87 46 0,137-54 0,45-21 0,14-6 0,0 1 0,0 0 0,0 1 0,1-1 0,-16 13 0,24-17 0,-1 0 0,1 0 0,0 0 0,0 0 0,-1 1 0,1-1 0,0 0 0,0 0 0,0 0 0,-1 1 0,1-1 0,0 0 0,0 0 0,0 1 0,0-1 0,-1 0 0,1 0 0,0 1 0,0-1 0,0 0 0,0 1 0,0-1 0,0 0 0,0 0 0,0 1 0,0-1 0,0 0 0,0 1 0,0-1 0,0 0 0,0 1 0,0-1 0,0 0 0,0 0 0,0 1 0,1-1 0,10 5 0,10-3 0,-284-14 0,215 11 0,30 1 0,21 1 0,35 4 0,449 22 0,9-23 0,-356-4 0,72-1 0,-1201 0 0,975 1 0,-34 2 0,47-2 0,-1 0 0,0 0 0,1 1 0,-1-1 0,0 0 0,1 1 0,-1 0 0,1-1 0,-1 1 0,1 0 0,-1 0 0,1 0 0,-1 0 0,1 0 0,0 0 0,-1 0 0,1 0 0,0 0 0,0 1 0,0-1 0,-2 3 0,3-3 0,0-1 0,0 1 0,0 0 0,0-1 0,0 1 0,0 0 0,0 0 0,0-1 0,0 1 0,0 0 0,0-1 0,0 1 0,0 0 0,1-1 0,-1 1 0,0 0 0,0-1 0,1 1 0,-1-1 0,0 1 0,1 0 0,-1-1 0,1 1 0,-1-1 0,1 1 0,-1-1 0,1 1 0,-1-1 0,1 0 0,0 1 0,11 6 0,0-1 0,1-1 0,-1 0 0,1-1 0,0 0 0,0-1 0,16 2 0,-17-2 0,139 23 0,1-7 0,242 1 0,-371-21 0,-37 0 0,-258-30 0,154 14 0,90 13 0,-513-58 0,483 59 0,36 6 0,23 1 0,13 3 0,47 10 0,0-3 0,119 12 0,-145-22 0,586 40 0,-605-45 0,-26-2 0,-2 0 0,-213-56 0,174 49 0,0 2 0,-84-2 0,99 10-65,11 1-585,-45-5 0,43-2-6176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0:02:30.0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746 666 24575,'-38'-3'0,"0"-1"0,0-3 0,1 0 0,0-3 0,-60-23 0,-24-6 0,87 28 0,-64-30 0,60 23 0,-44-13 0,62 25 0,9 3 0,-1 0 0,1-1 0,-20-10 0,29 8 0,13 0 0,14 2 0,0 0 0,1 2 0,30 0 0,-25 2 0,161-1 0,98-5 0,-241 2 0,1-2 0,-1-2 0,87-27 0,-94 18 0,0 0 0,-2-3 0,70-45 0,-109 64 0,1 0 0,0-1 0,0 1 0,-1 0 0,1-1 0,-1 1 0,1-1 0,-1 0 0,0 1 0,1-1 0,-1 0 0,0 0 0,1-4 0,-1 5 0,-1 0 0,0 0 0,0-1 0,0 1 0,0 0 0,0 0 0,0-1 0,0 1 0,0 0 0,-1 0 0,1-1 0,0 1 0,-1 0 0,1 0 0,-1 0 0,1 0 0,-1 0 0,0-2 0,-4-2 0,1 1 0,-1-1 0,0 1 0,0 0 0,0 0 0,0 1 0,0-1 0,-10-3 0,-11-5 0,-1 1 0,-1 1 0,0 1 0,-42-7 0,-123-11 0,142 21 0,-579-42 0,706 73 0,122 10 258,-5-2-318,-151-23-461,-1 2 0,62 26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0:02:31.7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 1 24575,'85'4'0,"-1"4"0,0 4 0,102 28 0,-42-8 0,22 3 0,181 65 0,-147-46 0,-188-51 0,-12-2 0,-23 1 0,-334-3 0,185-1 0,77-2 0,0-4 0,0-4 0,-121-32 0,106 24 0,97 19 0,-1 0 0,1 1 0,-1 0 0,1 1 0,-1 0 0,-13 4 0,25-4 0,-1-1 0,1 1 0,-1 0 0,1 0 0,-1 0 0,1 0 0,0 1 0,0-1 0,-1 1 0,1-1 0,0 1 0,-2 2 0,4-3 0,-1 0 0,0 0 0,0 0 0,1 0 0,-1 0 0,1 1 0,-1-1 0,1 0 0,-1 0 0,1 1 0,0-1 0,-1 0 0,1 1 0,0-1 0,0 0 0,0 1 0,1 2 0,0 0 0,0-1 0,1 1 0,-1 0 0,1-1 0,0 1 0,0 0 0,0-1 0,1 0 0,-1 0 0,1 0 0,0 0 0,0 0 0,0 0 0,6 3 0,11 7 0,2 0 0,-1-2 0,1-1 0,1-1 0,45 12 0,-17-5 0,22 9 0,148 45 0,-176-59 0,-1-2 0,2-2 0,50 2 0,52-6-1365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0:02:34.6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0 320 24575,'12'-5'0,"0"1"0,0 1 0,0 0 0,0 1 0,1 0 0,-1 1 0,22 0 0,-3 0 0,1-1 0,49-5 0,1 5 0,129 12 0,-173-2 0,-1 1 0,69 28 0,-18-5 0,-48-19 0,1-1 0,0-3 0,81 9 0,-73-13 0,83 20 0,-90-15 0,1-2 0,78 4 0,-74-11 0,171-5 0,-200-1 0,-18 5 0,0-1 0,0 1 0,0 0 0,0-1 0,0 1 0,0-1 0,0 1 0,-1 0 0,1-1 0,0 1 0,0 0 0,0 0 0,0-1 0,-1 1 0,1 0 0,0-1 0,0 1 0,-1 0 0,1 0 0,0-1 0,-1 1 0,1 0 0,0 0 0,0 0 0,-1-1 0,1 1 0,0 0 0,-2 0 0,-37-17 0,32 15 0,-54-15 0,0 2 0,-1 3 0,-110-7 0,22 2 0,-245-17 0,361 32 0,-1-2 0,0-1 0,1-2 0,0-1 0,1-1 0,0-2 0,0-1 0,-48-27 0,81 39 0,-1 0 0,0 0 0,0-1 0,0 1 0,0 0 0,0-1 0,1 1 0,-1-1 0,0 1 0,0-1 0,1 0 0,-1 1 0,1-1 0,-1 0 0,0 1 0,1-1 0,-1 0 0,1 0 0,-1 0 0,1 1 0,0-1 0,-1 0 0,1 0 0,0 0 0,0 0 0,-1 0 0,1 0 0,0 1 0,0-1 0,0 0 0,0 0 0,0 0 0,0 0 0,0 0 0,1 0 0,-1 0 0,0 0 0,0 0 0,1 1 0,-1-1 0,1 0 0,-1 0 0,1 0 0,-1 1 0,1-1 0,-1 0 0,1 0 0,3-3 0,0 1 0,1 0 0,-1 0 0,0 0 0,1 0 0,0 1 0,8-3 0,24-7 0,0 3 0,1 1 0,1 2 0,59-2 0,13-3 0,-28 0 0,-1-3 0,-1-4 0,92-32 0,-146 41 0,0 1 0,1 1 0,-1 2 0,48-4 0,104 7 0,-106 3 0,-150-1 0,-7-1 0,-116 13 0,67 1-235,-197-7-1,259-7-658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5T10:04:24.2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0 320 24575,'12'-5'0,"0"1"0,0 1 0,0 0 0,0 1 0,1 0 0,-1 1 0,22 0 0,-3 0 0,1-1 0,49-5 0,1 5 0,129 12 0,-173-2 0,-1 1 0,69 28 0,-18-5 0,-48-19 0,1-1 0,0-3 0,81 9 0,-73-13 0,83 20 0,-90-15 0,1-2 0,78 4 0,-74-11 0,171-5 0,-200-1 0,-18 5 0,0-1 0,0 1 0,0 0 0,0-1 0,0 1 0,0-1 0,0 1 0,-1 0 0,1-1 0,0 1 0,0 0 0,0 0 0,0-1 0,-1 1 0,1 0 0,0-1 0,0 1 0,-1 0 0,1 0 0,0-1 0,-1 1 0,1 0 0,0 0 0,0 0 0,-1-1 0,1 1 0,0 0 0,-2 0 0,-37-17 0,32 15 0,-54-15 0,0 2 0,-1 3 0,-110-7 0,22 2 0,-245-17 0,361 32 0,-1-2 0,0-1 0,1-2 0,0-1 0,1-1 0,0-2 0,0-1 0,-48-27 0,81 39 0,-1 0 0,0 0 0,0-1 0,0 1 0,0 0 0,0-1 0,1 1 0,-1-1 0,0 1 0,0-1 0,1 0 0,-1 1 0,1-1 0,-1 0 0,0 1 0,1-1 0,-1 0 0,1 0 0,-1 0 0,1 1 0,0-1 0,-1 0 0,1 0 0,0 0 0,0 0 0,-1 0 0,1 0 0,0 1 0,0-1 0,0 0 0,0 0 0,0 0 0,0 0 0,0 0 0,1 0 0,-1 0 0,0 0 0,0 0 0,1 1 0,-1-1 0,1 0 0,-1 0 0,1 0 0,-1 1 0,1-1 0,-1 0 0,1 0 0,3-3 0,0 1 0,1 0 0,-1 0 0,0 0 0,1 0 0,0 1 0,8-3 0,24-7 0,0 3 0,1 1 0,1 2 0,59-2 0,13-3 0,-28 0 0,-1-3 0,-1-4 0,92-32 0,-146 41 0,0 1 0,1 1 0,-1 2 0,48-4 0,104 7 0,-106 3 0,-150-1 0,-7-1 0,-116 13 0,67 1-235,-197-7-1,259-7-658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14:00:56.3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3T08:35:36.54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3T08:35:48.92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3T08:35:55.269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3T08:36:17.39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13:59:41.1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24575,'50'16'0,"-44"-15"0,1 0 0,0-1 0,0 0 0,-1 0 0,1 0 0,7-2 0,15-1 0,66-1 0,-87 6 0,-14 5 0,-14 6 0,19-13 0,0 1 0,-1-1 0,1 0 0,0 1 0,0-1 0,-1 1 0,1 0 0,0-1 0,0 1 0,0 0 0,0 0 0,0-1 0,0 1 0,0 0 0,0 0 0,0 0 0,1 0 0,-1 1 0,0-1 0,0 0 0,1 0 0,-1 0 0,0 2 0,6 5 0,12-11 0,-13 1-1365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13:59:47.8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13:59:49.3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23D628F-A851-4E4D-AF44-1DCB9377EE17}" type="datetime1">
              <a:rPr lang="de-DE" altLang="de-DE"/>
              <a:pPr>
                <a:defRPr/>
              </a:pPr>
              <a:t>20.09.2023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de-DE" noProof="0"/>
              <a:t>Mastertextformat bearbeiten</a:t>
            </a:r>
          </a:p>
          <a:p>
            <a:pPr lvl="1"/>
            <a:r>
              <a:rPr lang="en-US" altLang="de-DE" noProof="0"/>
              <a:t>Zweite Ebene</a:t>
            </a:r>
          </a:p>
          <a:p>
            <a:pPr lvl="2"/>
            <a:r>
              <a:rPr lang="en-US" altLang="de-DE" noProof="0"/>
              <a:t>Dritte Ebene</a:t>
            </a:r>
          </a:p>
          <a:p>
            <a:pPr lvl="3"/>
            <a:r>
              <a:rPr lang="en-US" altLang="de-DE" noProof="0"/>
              <a:t>Vierte Ebene</a:t>
            </a:r>
          </a:p>
          <a:p>
            <a:pPr lvl="4"/>
            <a:r>
              <a:rPr lang="en-US" altLang="de-DE" noProof="0"/>
              <a:t>Fünfte Ebene</a:t>
            </a:r>
            <a:endParaRPr lang="de-DE" alt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FA1DBD2-F31F-4F08-9F00-9EED830F176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699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100 TV/m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1546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62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3307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66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4276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67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0867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68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90806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130fs</a:t>
            </a:r>
          </a:p>
          <a:p>
            <a:r>
              <a:rPr lang="de-DE" dirty="0"/>
              <a:t>2.1 </a:t>
            </a:r>
            <a:r>
              <a:rPr lang="de-DE" dirty="0" err="1"/>
              <a:t>micro</a:t>
            </a:r>
            <a:r>
              <a:rPr lang="de-DE" dirty="0"/>
              <a:t> </a:t>
            </a:r>
            <a:r>
              <a:rPr lang="de-DE" dirty="0" err="1"/>
              <a:t>squared</a:t>
            </a:r>
            <a:endParaRPr lang="de-DE" dirty="0"/>
          </a:p>
          <a:p>
            <a:r>
              <a:rPr lang="de-DE" dirty="0"/>
              <a:t>1030nm</a:t>
            </a:r>
          </a:p>
          <a:p>
            <a:r>
              <a:rPr lang="de-DE" dirty="0"/>
              <a:t>1.7mm </a:t>
            </a:r>
            <a:r>
              <a:rPr lang="de-DE" dirty="0" err="1"/>
              <a:t>strahlradius</a:t>
            </a:r>
            <a:r>
              <a:rPr lang="de-DE" dirty="0"/>
              <a:t> 1/e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70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31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1030nm; 15cm beam </a:t>
            </a:r>
            <a:r>
              <a:rPr lang="de-DE" dirty="0" err="1"/>
              <a:t>diameter</a:t>
            </a:r>
            <a:r>
              <a:rPr lang="de-DE" dirty="0"/>
              <a:t>; &lt;10J in </a:t>
            </a:r>
            <a:r>
              <a:rPr lang="de-DE" dirty="0" err="1"/>
              <a:t>exp</a:t>
            </a:r>
            <a:endParaRPr lang="de-DE" dirty="0"/>
          </a:p>
          <a:p>
            <a:r>
              <a:rPr lang="de-DE" dirty="0"/>
              <a:t>Focus </a:t>
            </a:r>
            <a:r>
              <a:rPr lang="de-DE" dirty="0" err="1"/>
              <a:t>parabola</a:t>
            </a:r>
            <a:r>
              <a:rPr lang="de-DE" dirty="0"/>
              <a:t>: 30cm </a:t>
            </a:r>
          </a:p>
          <a:p>
            <a:r>
              <a:rPr lang="de-DE" dirty="0"/>
              <a:t>19 </a:t>
            </a:r>
            <a:r>
              <a:rPr lang="de-DE" dirty="0" err="1"/>
              <a:t>micro</a:t>
            </a:r>
            <a:r>
              <a:rPr lang="de-DE" dirty="0"/>
              <a:t> </a:t>
            </a:r>
            <a:r>
              <a:rPr lang="de-DE" dirty="0" err="1"/>
              <a:t>squared</a:t>
            </a:r>
            <a:r>
              <a:rPr lang="de-DE" dirty="0"/>
              <a:t>; q = 0.15; </a:t>
            </a:r>
          </a:p>
          <a:p>
            <a:r>
              <a:rPr lang="de-DE" dirty="0"/>
              <a:t>140fs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Peak </a:t>
            </a:r>
            <a:r>
              <a:rPr lang="de-DE" dirty="0" err="1"/>
              <a:t>intensity</a:t>
            </a:r>
            <a:r>
              <a:rPr lang="de-DE" dirty="0"/>
              <a:t> 4e19 W/cm^2 (a = 5)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3801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0421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Fields </a:t>
            </a:r>
            <a:r>
              <a:rPr lang="de-DE" dirty="0" err="1"/>
              <a:t>remain</a:t>
            </a:r>
            <a:r>
              <a:rPr lang="de-DE" dirty="0"/>
              <a:t> </a:t>
            </a:r>
            <a:r>
              <a:rPr lang="de-DE" dirty="0" err="1"/>
              <a:t>tens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picoseconds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461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2inch </a:t>
            </a:r>
            <a:r>
              <a:rPr lang="de-DE" dirty="0" err="1"/>
              <a:t>focal</a:t>
            </a:r>
            <a:r>
              <a:rPr lang="de-DE" dirty="0"/>
              <a:t> </a:t>
            </a:r>
            <a:r>
              <a:rPr lang="de-DE" dirty="0" err="1"/>
              <a:t>length</a:t>
            </a:r>
            <a:br>
              <a:rPr lang="de-DE" dirty="0"/>
            </a:br>
            <a:r>
              <a:rPr lang="de-DE" dirty="0"/>
              <a:t>probe </a:t>
            </a:r>
            <a:r>
              <a:rPr lang="de-DE" dirty="0" err="1"/>
              <a:t>focus</a:t>
            </a:r>
            <a:r>
              <a:rPr lang="de-DE" dirty="0"/>
              <a:t>: 200mm; probe </a:t>
            </a:r>
            <a:r>
              <a:rPr lang="de-DE" dirty="0" err="1"/>
              <a:t>image</a:t>
            </a:r>
            <a:r>
              <a:rPr lang="de-DE" dirty="0"/>
              <a:t> 250mm</a:t>
            </a:r>
            <a:br>
              <a:rPr lang="de-DE" dirty="0"/>
            </a:br>
            <a:r>
              <a:rPr lang="de-DE" dirty="0" err="1"/>
              <a:t>focus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: 400mm</a:t>
            </a:r>
            <a:br>
              <a:rPr lang="de-DE" dirty="0"/>
            </a:br>
            <a:r>
              <a:rPr lang="de-DE" dirty="0"/>
              <a:t>90:10 beam </a:t>
            </a:r>
            <a:r>
              <a:rPr lang="de-DE" dirty="0" err="1"/>
              <a:t>splitter</a:t>
            </a:r>
            <a:r>
              <a:rPr lang="de-DE" dirty="0"/>
              <a:t>;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0614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130fs</a:t>
            </a:r>
          </a:p>
          <a:p>
            <a:r>
              <a:rPr lang="de-DE" dirty="0"/>
              <a:t>2.1 </a:t>
            </a:r>
            <a:r>
              <a:rPr lang="de-DE" dirty="0" err="1"/>
              <a:t>micro</a:t>
            </a:r>
            <a:r>
              <a:rPr lang="de-DE" dirty="0"/>
              <a:t> </a:t>
            </a:r>
            <a:r>
              <a:rPr lang="de-DE" dirty="0" err="1"/>
              <a:t>squared</a:t>
            </a:r>
            <a:endParaRPr lang="de-DE" dirty="0"/>
          </a:p>
          <a:p>
            <a:r>
              <a:rPr lang="de-DE" dirty="0"/>
              <a:t>1030nm</a:t>
            </a:r>
          </a:p>
          <a:p>
            <a:r>
              <a:rPr lang="de-DE" dirty="0"/>
              <a:t>1.7mm </a:t>
            </a:r>
            <a:r>
              <a:rPr lang="de-DE" dirty="0" err="1"/>
              <a:t>strahlradius</a:t>
            </a:r>
            <a:r>
              <a:rPr lang="de-DE" dirty="0"/>
              <a:t> 1/e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929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Prepulse</a:t>
            </a:r>
            <a:r>
              <a:rPr lang="de-DE" dirty="0"/>
              <a:t> 5ps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pulse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5660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Assumed</a:t>
            </a:r>
            <a:r>
              <a:rPr lang="de-DE" dirty="0"/>
              <a:t> n = 220 </a:t>
            </a:r>
            <a:r>
              <a:rPr lang="de-DE" dirty="0" err="1"/>
              <a:t>n_crit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40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3765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Assuming</a:t>
            </a:r>
            <a:r>
              <a:rPr lang="de-DE" dirty="0"/>
              <a:t> </a:t>
            </a:r>
            <a:r>
              <a:rPr lang="de-DE" dirty="0" err="1"/>
              <a:t>n_e</a:t>
            </a:r>
            <a:r>
              <a:rPr lang="de-DE" dirty="0"/>
              <a:t> = 220 </a:t>
            </a:r>
            <a:r>
              <a:rPr lang="de-DE" dirty="0" err="1"/>
              <a:t>n_crit</a:t>
            </a:r>
            <a:endParaRPr lang="de-DE" dirty="0"/>
          </a:p>
          <a:p>
            <a:r>
              <a:rPr lang="de-DE" dirty="0" err="1"/>
              <a:t>Schattengeschw</a:t>
            </a:r>
            <a:r>
              <a:rPr lang="de-DE" dirty="0"/>
              <a:t>. 0.5mJ: 0.6 </a:t>
            </a:r>
            <a:r>
              <a:rPr lang="de-DE" dirty="0" err="1"/>
              <a:t>micro</a:t>
            </a:r>
            <a:r>
              <a:rPr lang="de-DE" dirty="0"/>
              <a:t> m / ps</a:t>
            </a:r>
          </a:p>
          <a:p>
            <a:r>
              <a:rPr lang="de-DE" dirty="0"/>
              <a:t>0.25mJ: 0.5 </a:t>
            </a:r>
            <a:r>
              <a:rPr lang="de-DE" dirty="0" err="1"/>
              <a:t>micro</a:t>
            </a:r>
            <a:r>
              <a:rPr lang="de-DE" dirty="0"/>
              <a:t> m / ps</a:t>
            </a:r>
          </a:p>
          <a:p>
            <a:r>
              <a:rPr lang="de-DE" dirty="0"/>
              <a:t>Geschätzte </a:t>
            </a:r>
            <a:r>
              <a:rPr lang="de-DE" dirty="0" err="1"/>
              <a:t>Temp</a:t>
            </a:r>
            <a:r>
              <a:rPr lang="de-DE" dirty="0"/>
              <a:t> für </a:t>
            </a:r>
            <a:r>
              <a:rPr lang="de-DE" dirty="0" err="1"/>
              <a:t>expansion</a:t>
            </a:r>
            <a:r>
              <a:rPr lang="de-DE" dirty="0"/>
              <a:t> dann 2.4 keV / 16 = 150 eV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A1DBD2-F31F-4F08-9F00-9EED830F1769}" type="slidenum">
              <a:rPr lang="de-DE" altLang="de-DE" smtClean="0"/>
              <a:pPr>
                <a:defRPr/>
              </a:pPr>
              <a:t>58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401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G_hoeh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7"/>
          <p:cNvSpPr/>
          <p:nvPr userDrawn="1"/>
        </p:nvSpPr>
        <p:spPr>
          <a:xfrm>
            <a:off x="0" y="2514600"/>
            <a:ext cx="9144000" cy="43434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Gerade Verbindung 8"/>
          <p:cNvCxnSpPr/>
          <p:nvPr userDrawn="1"/>
        </p:nvCxnSpPr>
        <p:spPr>
          <a:xfrm>
            <a:off x="762000" y="4027488"/>
            <a:ext cx="77724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9" descr="Logo_IOQ_transparent_weis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625475"/>
            <a:ext cx="58039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/>
          <p:nvPr userDrawn="1"/>
        </p:nvSpPr>
        <p:spPr>
          <a:xfrm>
            <a:off x="0" y="2447925"/>
            <a:ext cx="9144000" cy="66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819400"/>
            <a:ext cx="7772400" cy="1074738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62000" y="4179888"/>
            <a:ext cx="7772400" cy="19923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Master-</a:t>
            </a:r>
            <a:r>
              <a:rPr lang="en-US" dirty="0" err="1"/>
              <a:t>Untertitelformat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7380584" y="610540"/>
            <a:ext cx="1303338" cy="1303338"/>
            <a:chOff x="8565901" y="2675923"/>
            <a:chExt cx="1303338" cy="1303338"/>
          </a:xfrm>
        </p:grpSpPr>
        <p:sp>
          <p:nvSpPr>
            <p:cNvPr id="11" name="Ellipse 10"/>
            <p:cNvSpPr/>
            <p:nvPr userDrawn="1"/>
          </p:nvSpPr>
          <p:spPr>
            <a:xfrm>
              <a:off x="8713514" y="2837401"/>
              <a:ext cx="1008112" cy="10001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" name="Grafik 9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5901" y="2675923"/>
              <a:ext cx="1303338" cy="1303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627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52546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066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8213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7C292-71A8-49D9-B8CD-C6F02B1964C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537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5059363"/>
          </a:xfrm>
        </p:spPr>
        <p:txBody>
          <a:bodyPr vert="eaVert"/>
          <a:lstStyle/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5059363"/>
          </a:xfrm>
        </p:spPr>
        <p:txBody>
          <a:bodyPr vert="eaVert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D2AB8-3F68-4805-8959-B290815F844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976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A30C6-BAC4-2968-1F30-4C9D898B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3FC524-3DB2-D598-53FC-F0BDCBEEA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36E67C-8147-F99D-F56B-ECBDB1004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5AD20C-A63E-99A8-10C1-031ECBD2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1A5C-0302-43A4-8971-17A4387A3BB8}" type="datetimeFigureOut">
              <a:rPr lang="de-DE" smtClean="0"/>
              <a:t>20.09.2023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D3260C-AACD-54E9-802B-4EA915935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9DE28F-892D-6D6A-9A46-A8E1A3BE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B29E0-CBFA-4663-962E-DEA8A6186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35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A1831-4E19-452B-BEF0-7C198DC4491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7877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G_qu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7"/>
          <p:cNvSpPr/>
          <p:nvPr userDrawn="1"/>
        </p:nvSpPr>
        <p:spPr>
          <a:xfrm>
            <a:off x="914400" y="-26988"/>
            <a:ext cx="8229600" cy="6884988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9" descr="Logo_IOQ_bildmarke_rgb_transparent_weiss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115888"/>
            <a:ext cx="5476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/>
          <p:nvPr userDrawn="1"/>
        </p:nvSpPr>
        <p:spPr>
          <a:xfrm rot="16200000">
            <a:off x="-2556669" y="3386931"/>
            <a:ext cx="6875463" cy="66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1687513" y="3695701"/>
            <a:ext cx="4267202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9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5400" y="304800"/>
            <a:ext cx="7467600" cy="6248400"/>
          </a:xfrm>
        </p:spPr>
        <p:txBody>
          <a:bodyPr anchor="t"/>
          <a:lstStyle>
            <a:lvl1pPr>
              <a:defRPr sz="1400"/>
            </a:lvl1pPr>
            <a:lvl2pPr marL="358775" marR="0" indent="-1793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sz="1400" baseline="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217488" y="6446838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F18284-BA35-4797-AAA7-AE1BD1558F3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2704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C12DB-F331-43A3-B5EF-236A7F027B1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174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562600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562600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2156" y="98698"/>
            <a:ext cx="6048672" cy="377974"/>
          </a:xfrm>
        </p:spPr>
        <p:txBody>
          <a:bodyPr/>
          <a:lstStyle>
            <a:lvl1pPr>
              <a:defRPr b="0" baseline="0"/>
            </a:lvl1pPr>
          </a:lstStyle>
          <a:p>
            <a:r>
              <a:rPr lang="de-DE" noProof="0" dirty="0"/>
              <a:t>Titelmasterformat durch Klicken bearbeiten</a:t>
            </a:r>
            <a:endParaRPr lang="en-US" noProof="0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242888" y="549374"/>
            <a:ext cx="6048375" cy="287338"/>
          </a:xfrm>
        </p:spPr>
        <p:txBody>
          <a:bodyPr/>
          <a:lstStyle>
            <a:lvl1pPr>
              <a:buNone/>
              <a:defRPr sz="16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Textmasterformate durch Klicken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8D17D-6C66-4550-A858-12F66DFF07C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996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4040188" cy="600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935164"/>
            <a:ext cx="4040188" cy="4618036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295401"/>
            <a:ext cx="4041775" cy="600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935164"/>
            <a:ext cx="4041775" cy="4618037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60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AD024-E370-4505-B683-9B3CD735C67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7028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6DC0E-7503-42D6-8042-9CC96E83E46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107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5562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305050"/>
            <a:ext cx="3008313" cy="4400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7FAC9-C06D-4455-90C7-108F15A3758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7361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HG_ppt1.ps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73025"/>
            <a:ext cx="5943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/>
              <a:t>Titel</a:t>
            </a:r>
            <a:r>
              <a:rPr lang="en-US" altLang="de-DE" dirty="0"/>
              <a:t> der </a:t>
            </a:r>
            <a:r>
              <a:rPr lang="en-US" altLang="de-DE" dirty="0" err="1"/>
              <a:t>Folie</a:t>
            </a:r>
            <a:endParaRPr lang="de-DE" altLang="de-DE" dirty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07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de-DE" alt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86800" y="2222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6FB222-5CEC-4B15-8EE2-7BA4D7E317B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pic>
        <p:nvPicPr>
          <p:cNvPr id="1030" name="Picture 12" descr="Logo_IOQ_transparent_weiss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15888"/>
            <a:ext cx="302418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125538"/>
            <a:ext cx="9144000" cy="66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Foliennummernplatzhalter 5"/>
          <p:cNvSpPr txBox="1">
            <a:spLocks/>
          </p:cNvSpPr>
          <p:nvPr userDrawn="1"/>
        </p:nvSpPr>
        <p:spPr>
          <a:xfrm>
            <a:off x="8686800" y="6524262"/>
            <a:ext cx="5620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636BE711-0DEB-4DC8-8D80-ADCD1717562F}" type="slidenum">
              <a:rPr lang="de-DE" altLang="de-DE" sz="1400" smtClean="0"/>
              <a:pPr>
                <a:defRPr/>
              </a:pPr>
              <a:t>‹Nr.›</a:t>
            </a:fld>
            <a:endParaRPr lang="de-DE" altLang="de-DE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92" r:id="rId2"/>
    <p:sldLayoutId id="2147484001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2" r:id="rId11"/>
    <p:sldLayoutId id="2147484003" r:id="rId12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3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customXml" Target="../ink/ink7.xml"/><Relationship Id="rId9" Type="http://schemas.openxmlformats.org/officeDocument/2006/relationships/customXml" Target="../ink/ink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ustomXml" Target="../ink/ink4.xml"/><Relationship Id="rId3" Type="http://schemas.openxmlformats.org/officeDocument/2006/relationships/image" Target="../media/image9.PNG"/><Relationship Id="rId7" Type="http://schemas.openxmlformats.org/officeDocument/2006/relationships/customXml" Target="../ink/ink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customXml" Target="../ink/ink3.xml"/><Relationship Id="rId5" Type="http://schemas.openxmlformats.org/officeDocument/2006/relationships/image" Target="../media/image11.PNG"/><Relationship Id="rId15" Type="http://schemas.openxmlformats.org/officeDocument/2006/relationships/customXml" Target="../ink/ink6.xml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customXml" Target="../ink/ink2.xml"/><Relationship Id="rId14" Type="http://schemas.openxmlformats.org/officeDocument/2006/relationships/customXml" Target="../ink/ink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13" Type="http://schemas.openxmlformats.org/officeDocument/2006/relationships/customXml" Target="../ink/ink14.xml"/><Relationship Id="rId3" Type="http://schemas.openxmlformats.org/officeDocument/2006/relationships/image" Target="../media/image91.PNG"/><Relationship Id="rId7" Type="http://schemas.openxmlformats.org/officeDocument/2006/relationships/customXml" Target="../ink/ink11.xml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customXml" Target="../ink/ink13.xml"/><Relationship Id="rId5" Type="http://schemas.openxmlformats.org/officeDocument/2006/relationships/image" Target="../media/image93.PNG"/><Relationship Id="rId10" Type="http://schemas.openxmlformats.org/officeDocument/2006/relationships/image" Target="../media/image810.PNG"/><Relationship Id="rId4" Type="http://schemas.openxmlformats.org/officeDocument/2006/relationships/image" Target="../media/image92.PNG"/><Relationship Id="rId9" Type="http://schemas.openxmlformats.org/officeDocument/2006/relationships/customXml" Target="../ink/ink12.xml"/><Relationship Id="rId14" Type="http://schemas.openxmlformats.org/officeDocument/2006/relationships/image" Target="../media/image83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13" Type="http://schemas.openxmlformats.org/officeDocument/2006/relationships/customXml" Target="../ink/ink19.xml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95.PNG"/><Relationship Id="rId5" Type="http://schemas.openxmlformats.org/officeDocument/2006/relationships/customXml" Target="../ink/ink16.xml"/><Relationship Id="rId10" Type="http://schemas.openxmlformats.org/officeDocument/2006/relationships/image" Target="../media/image830.PNG"/><Relationship Id="rId4" Type="http://schemas.openxmlformats.org/officeDocument/2006/relationships/image" Target="../media/image800.PNG"/><Relationship Id="rId9" Type="http://schemas.openxmlformats.org/officeDocument/2006/relationships/customXml" Target="../ink/ink18.xml"/><Relationship Id="rId14" Type="http://schemas.openxmlformats.org/officeDocument/2006/relationships/image" Target="../media/image8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000" y="2891630"/>
            <a:ext cx="7842448" cy="1185441"/>
          </a:xfrm>
        </p:spPr>
        <p:txBody>
          <a:bodyPr/>
          <a:lstStyle/>
          <a:p>
            <a:r>
              <a:rPr lang="en-US" dirty="0">
                <a:latin typeface="Utopia" panose="02020500000000000000" pitchFamily="18" charset="0"/>
                <a:ea typeface="Utopia" panose="02020500000000000000" pitchFamily="18" charset="0"/>
                <a:cs typeface="Utopia" panose="02020500000000000000" pitchFamily="18" charset="0"/>
              </a:rPr>
              <a:t>Characterization of Liquid Micro-Droplets for Laser-Driven </a:t>
            </a:r>
            <a:r>
              <a:rPr lang="en-US">
                <a:latin typeface="Utopia" panose="02020500000000000000" pitchFamily="18" charset="0"/>
                <a:ea typeface="Utopia" panose="02020500000000000000" pitchFamily="18" charset="0"/>
                <a:cs typeface="Utopia" panose="02020500000000000000" pitchFamily="18" charset="0"/>
              </a:rPr>
              <a:t>Proton Acceleration</a:t>
            </a:r>
            <a:endParaRPr lang="en-US" dirty="0">
              <a:latin typeface="Utopia" panose="02020500000000000000" pitchFamily="18" charset="0"/>
              <a:ea typeface="Utopia" panose="02020500000000000000" pitchFamily="18" charset="0"/>
              <a:cs typeface="Utopia" panose="02020500000000000000" pitchFamily="18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Utopia" panose="02020500000000000000" pitchFamily="18" charset="0"/>
                <a:ea typeface="Utopia" panose="02020500000000000000" pitchFamily="18" charset="0"/>
                <a:cs typeface="Utopia" panose="02020500000000000000" pitchFamily="18" charset="0"/>
              </a:rPr>
              <a:t>Mathis Nolte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9D2F81-80F1-C30A-36E0-D2D8C24E0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6" r="46064" b="776"/>
          <a:stretch/>
        </p:blipFill>
        <p:spPr>
          <a:xfrm rot="16200000">
            <a:off x="4105940" y="1411293"/>
            <a:ext cx="932122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2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Parameters </a:t>
            </a:r>
            <a:r>
              <a:rPr lang="de-DE" dirty="0" err="1"/>
              <a:t>for</a:t>
            </a:r>
            <a:r>
              <a:rPr lang="de-DE" dirty="0"/>
              <a:t> high </a:t>
            </a:r>
            <a:r>
              <a:rPr lang="de-DE" dirty="0" err="1"/>
              <a:t>Stability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</p:spPr>
            <p:txBody>
              <a:bodyPr anchor="t" anchorCtr="0"/>
              <a:lstStyle/>
              <a:p>
                <a:r>
                  <a:rPr lang="de-DE" sz="2400" dirty="0"/>
                  <a:t>High </a:t>
                </a:r>
                <a:r>
                  <a:rPr lang="de-DE" sz="2400" dirty="0" err="1"/>
                  <a:t>pressure</a:t>
                </a:r>
                <a:r>
                  <a:rPr lang="de-DE" sz="2400" dirty="0"/>
                  <a:t> (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&gt;30</m:t>
                    </m:r>
                  </m:oMath>
                </a14:m>
                <a:r>
                  <a:rPr lang="de-DE" sz="2400" dirty="0"/>
                  <a:t>bar)</a:t>
                </a:r>
              </a:p>
              <a:p>
                <a:pPr lvl="1"/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avoid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freezing</a:t>
                </a:r>
                <a:r>
                  <a:rPr lang="de-DE" sz="2000" dirty="0"/>
                  <a:t>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nozzle</a:t>
                </a:r>
                <a:endParaRPr lang="de-DE" sz="2000" dirty="0"/>
              </a:p>
              <a:p>
                <a:r>
                  <a:rPr lang="de-DE" sz="2400" dirty="0" err="1"/>
                  <a:t>Nozzle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close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to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interaction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point</a:t>
                </a:r>
                <a:endParaRPr lang="de-DE" sz="2400" dirty="0"/>
              </a:p>
              <a:p>
                <a:r>
                  <a:rPr lang="de-DE" sz="2400" dirty="0"/>
                  <a:t>High </a:t>
                </a:r>
                <a:r>
                  <a:rPr lang="de-DE" sz="2400" dirty="0" err="1"/>
                  <a:t>surface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tension</a:t>
                </a:r>
                <a:r>
                  <a:rPr lang="de-DE" sz="2400" dirty="0"/>
                  <a:t> and </a:t>
                </a:r>
                <a:r>
                  <a:rPr lang="de-DE" sz="2400" dirty="0" err="1"/>
                  <a:t>low</a:t>
                </a:r>
                <a:r>
                  <a:rPr lang="de-DE" sz="2400" dirty="0"/>
                  <a:t> </a:t>
                </a:r>
                <a:r>
                  <a:rPr lang="de-DE" sz="2400" dirty="0" err="1"/>
                  <a:t>viscosity</a:t>
                </a:r>
                <a:endParaRPr lang="de-DE" sz="2400" dirty="0"/>
              </a:p>
              <a:p>
                <a:pPr lvl="1"/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increase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perturbation</a:t>
                </a:r>
                <a:r>
                  <a:rPr lang="de-DE" sz="2000" dirty="0"/>
                  <a:t> </a:t>
                </a:r>
                <a:r>
                  <a:rPr lang="de-DE" sz="2000" dirty="0" err="1"/>
                  <a:t>growth</a:t>
                </a:r>
                <a:endParaRPr lang="de-DE" sz="2000" dirty="0"/>
              </a:p>
              <a:p>
                <a:r>
                  <a:rPr lang="de-DE" sz="2400" dirty="0"/>
                  <a:t>High </a:t>
                </a:r>
                <a:r>
                  <a:rPr lang="de-DE" sz="2400" dirty="0" err="1"/>
                  <a:t>voltage</a:t>
                </a:r>
                <a:r>
                  <a:rPr lang="de-DE" sz="2400" dirty="0"/>
                  <a:t> on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piezo</a:t>
                </a:r>
                <a:endParaRPr lang="de-DE" sz="2400" dirty="0"/>
              </a:p>
              <a:p>
                <a:pPr lvl="1"/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enhance</a:t>
                </a:r>
                <a:r>
                  <a:rPr lang="de-DE" sz="2000" dirty="0"/>
                  <a:t> external </a:t>
                </a:r>
                <a:r>
                  <a:rPr lang="de-DE" sz="2000" dirty="0" err="1"/>
                  <a:t>perturbations</a:t>
                </a:r>
                <a:endParaRPr lang="de-DE" sz="20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  <a:blipFill>
                <a:blip r:embed="rId2"/>
                <a:stretch>
                  <a:fillRect l="-981" t="-8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18D113E0-2F36-8748-AEA5-DFA0FEEE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12685" y="4345292"/>
            <a:ext cx="2627467" cy="220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2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Droplets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 </a:t>
            </a:r>
            <a:r>
              <a:rPr lang="de-DE" dirty="0" err="1"/>
              <a:t>Water</a:t>
            </a:r>
            <a:r>
              <a:rPr lang="de-DE" dirty="0"/>
              <a:t> Jet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8D76EF59-5370-42CC-BC3E-484D53505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366"/>
          <a:stretch/>
        </p:blipFill>
        <p:spPr>
          <a:xfrm>
            <a:off x="2411760" y="1868293"/>
            <a:ext cx="3713684" cy="331236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AD2A156-1F62-C171-FF31-46323B8A858B}"/>
                  </a:ext>
                </a:extLst>
              </p:cNvPr>
              <p:cNvSpPr txBox="1"/>
              <p:nvPr/>
            </p:nvSpPr>
            <p:spPr>
              <a:xfrm>
                <a:off x="2658116" y="5157192"/>
                <a:ext cx="16830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=1.45 </m:t>
                    </m:r>
                  </m:oMath>
                </a14:m>
                <a:r>
                  <a:rPr lang="de-DE" dirty="0"/>
                  <a:t>MHz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=45 </m:t>
                    </m:r>
                  </m:oMath>
                </a14:m>
                <a:r>
                  <a:rPr lang="de-DE" dirty="0"/>
                  <a:t>bar</a:t>
                </a: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AAD2A156-1F62-C171-FF31-46323B8A8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116" y="5157192"/>
                <a:ext cx="1683060" cy="646331"/>
              </a:xfrm>
              <a:prstGeom prst="rect">
                <a:avLst/>
              </a:prstGeom>
              <a:blipFill>
                <a:blip r:embed="rId3"/>
                <a:stretch>
                  <a:fillRect l="-1087" t="-5660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A898A2D-4FC1-66B1-CD8A-AA2F59FBA2FC}"/>
                  </a:ext>
                </a:extLst>
              </p:cNvPr>
              <p:cNvSpPr txBox="1"/>
              <p:nvPr/>
            </p:nvSpPr>
            <p:spPr>
              <a:xfrm>
                <a:off x="4427984" y="5162064"/>
                <a:ext cx="17694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=1.28 </m:t>
                    </m:r>
                  </m:oMath>
                </a14:m>
                <a:r>
                  <a:rPr lang="de-DE" dirty="0"/>
                  <a:t>MHz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=45 </m:t>
                    </m:r>
                  </m:oMath>
                </a14:m>
                <a:r>
                  <a:rPr lang="de-DE" dirty="0"/>
                  <a:t>bar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A898A2D-4FC1-66B1-CD8A-AA2F59FBA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5162064"/>
                <a:ext cx="1769468" cy="646331"/>
              </a:xfrm>
              <a:prstGeom prst="rect">
                <a:avLst/>
              </a:prstGeom>
              <a:blipFill>
                <a:blip r:embed="rId4"/>
                <a:stretch>
                  <a:fillRect l="-1031" t="-5660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384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Setup - POLARIS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14FFC8E-9CB2-3C39-EADF-3AD11A792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675366" y="1484785"/>
            <a:ext cx="5954161" cy="453650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D2A33CC-7789-55C0-6606-A4E1C9638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002432" y="1716924"/>
            <a:ext cx="3282952" cy="16581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979E9BB-B526-9DF9-2ECE-F5D4E10355E1}"/>
              </a:ext>
            </a:extLst>
          </p:cNvPr>
          <p:cNvSpPr txBox="1"/>
          <p:nvPr/>
        </p:nvSpPr>
        <p:spPr>
          <a:xfrm>
            <a:off x="6120172" y="2852936"/>
            <a:ext cx="93610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900" dirty="0" err="1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Scintillator</a:t>
            </a:r>
            <a:endParaRPr lang="de-DE" sz="900" dirty="0">
              <a:latin typeface="CMU Serif" panose="02000603000000000000" pitchFamily="2" charset="0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3441A54-D3FE-BEC9-5831-9C23811F36C0}"/>
                  </a:ext>
                </a:extLst>
              </p:cNvPr>
              <p:cNvSpPr txBox="1"/>
              <p:nvPr/>
            </p:nvSpPr>
            <p:spPr>
              <a:xfrm>
                <a:off x="413386" y="4180806"/>
                <a:ext cx="2502429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FWHM = 140 </a:t>
                </a:r>
                <a:r>
                  <a:rPr lang="de-DE" sz="2000" dirty="0" err="1"/>
                  <a:t>fs</a:t>
                </a:r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de-DE" sz="2000" dirty="0"/>
                  <a:t> = 1030 </a:t>
                </a:r>
                <a:r>
                  <a:rPr lang="de-DE" sz="2000" dirty="0" err="1"/>
                  <a:t>nm</a:t>
                </a:r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b="0" dirty="0"/>
                  <a:t>A</a:t>
                </a:r>
                <a:r>
                  <a:rPr lang="de-DE" sz="2000" b="0" baseline="-25000" dirty="0"/>
                  <a:t>FWHM</a:t>
                </a:r>
                <a:r>
                  <a:rPr lang="de-DE" sz="2000" b="0" dirty="0"/>
                  <a:t> =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l-GR" sz="2000">
                        <a:cs typeface="Arial" panose="020B0604020202020204" pitchFamily="34" charset="0"/>
                      </a:rPr>
                      <m:t>μ</m:t>
                    </m:r>
                  </m:oMath>
                </a14:m>
                <a:r>
                  <a:rPr lang="de-DE" sz="2000" dirty="0"/>
                  <a:t>m</a:t>
                </a:r>
                <a:r>
                  <a:rPr lang="de-DE" sz="2000" baseline="30000" dirty="0"/>
                  <a:t>2</a:t>
                </a:r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E = 10J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23441A54-D3FE-BEC9-5831-9C23811F3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86" y="4180806"/>
                <a:ext cx="2502429" cy="1600438"/>
              </a:xfrm>
              <a:prstGeom prst="rect">
                <a:avLst/>
              </a:prstGeom>
              <a:blipFill>
                <a:blip r:embed="rId5"/>
                <a:stretch>
                  <a:fillRect l="-2195" t="-19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44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Proton Beam Profile</a:t>
            </a:r>
          </a:p>
        </p:txBody>
      </p:sp>
      <p:pic>
        <p:nvPicPr>
          <p:cNvPr id="8" name="Inhaltsplatzhalter 7" descr="Ein Bild, das Text, Natur, verschieden enthält.&#10;&#10;Automatisch generierte Beschreibung">
            <a:extLst>
              <a:ext uri="{FF2B5EF4-FFF2-40B4-BE49-F238E27FC236}">
                <a16:creationId xmlns:a16="http://schemas.microsoft.com/office/drawing/2014/main" id="{D1517F79-79A7-8B1A-961A-40C1BDA2C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33"/>
          <a:stretch/>
        </p:blipFill>
        <p:spPr>
          <a:xfrm>
            <a:off x="1297854" y="1226850"/>
            <a:ext cx="4900460" cy="4626584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3F59021-68BC-3FFB-EAE0-0D5284EF292A}"/>
              </a:ext>
            </a:extLst>
          </p:cNvPr>
          <p:cNvSpPr txBox="1"/>
          <p:nvPr/>
        </p:nvSpPr>
        <p:spPr>
          <a:xfrm>
            <a:off x="1187624" y="594928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Proton beam </a:t>
            </a:r>
            <a:r>
              <a:rPr lang="de-DE" dirty="0" err="1"/>
              <a:t>profile</a:t>
            </a:r>
            <a:r>
              <a:rPr lang="de-DE" dirty="0"/>
              <a:t>. In i) and ii)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droplets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. In iii) and iv) </a:t>
            </a:r>
            <a:r>
              <a:rPr lang="de-DE" dirty="0" err="1"/>
              <a:t>ethylene</a:t>
            </a:r>
            <a:r>
              <a:rPr lang="de-DE" dirty="0"/>
              <a:t> </a:t>
            </a:r>
            <a:r>
              <a:rPr lang="de-DE" dirty="0" err="1"/>
              <a:t>glycol</a:t>
            </a:r>
            <a:r>
              <a:rPr lang="de-DE" dirty="0"/>
              <a:t> </a:t>
            </a:r>
            <a:r>
              <a:rPr lang="de-DE" dirty="0" err="1"/>
              <a:t>droplets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01B69ED7-C423-52C8-8B0D-476B4E84792A}"/>
                  </a:ext>
                </a:extLst>
              </p14:cNvPr>
              <p14:cNvContentPartPr/>
              <p14:nvPr/>
            </p14:nvContentPartPr>
            <p14:xfrm>
              <a:off x="1838213" y="1204890"/>
              <a:ext cx="84960" cy="219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01B69ED7-C423-52C8-8B0D-476B4E8479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9213" y="1195890"/>
                <a:ext cx="102600" cy="3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7F93650-9DB1-3FBD-1372-83ACE3A7573C}"/>
              </a:ext>
            </a:extLst>
          </p:cNvPr>
          <p:cNvGrpSpPr/>
          <p:nvPr/>
        </p:nvGrpSpPr>
        <p:grpSpPr>
          <a:xfrm>
            <a:off x="1866653" y="1204890"/>
            <a:ext cx="66960" cy="360"/>
            <a:chOff x="1866653" y="1204890"/>
            <a:chExt cx="669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7575A035-0E7A-A2A3-97BB-27F4CF9D3CEF}"/>
                    </a:ext>
                  </a:extLst>
                </p14:cNvPr>
                <p14:cNvContentPartPr/>
                <p14:nvPr/>
              </p14:nvContentPartPr>
              <p14:xfrm>
                <a:off x="1871333" y="1204890"/>
                <a:ext cx="360" cy="36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7575A035-0E7A-A2A3-97BB-27F4CF9D3C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62693" y="11958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F34F6207-5244-0854-565F-9CA48FDA441F}"/>
                    </a:ext>
                  </a:extLst>
                </p14:cNvPr>
                <p14:cNvContentPartPr/>
                <p14:nvPr/>
              </p14:nvContentPartPr>
              <p14:xfrm>
                <a:off x="1866653" y="1204890"/>
                <a:ext cx="360" cy="36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F34F6207-5244-0854-565F-9CA48FDA44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58013" y="11958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Freihand 10">
                  <a:extLst>
                    <a:ext uri="{FF2B5EF4-FFF2-40B4-BE49-F238E27FC236}">
                      <a16:creationId xmlns:a16="http://schemas.microsoft.com/office/drawing/2014/main" id="{7A5E1075-BE48-C1AF-40F5-3007D956E19A}"/>
                    </a:ext>
                  </a:extLst>
                </p14:cNvPr>
                <p14:cNvContentPartPr/>
                <p14:nvPr/>
              </p14:nvContentPartPr>
              <p14:xfrm>
                <a:off x="1933253" y="1204890"/>
                <a:ext cx="360" cy="360"/>
              </p14:xfrm>
            </p:contentPart>
          </mc:Choice>
          <mc:Fallback xmlns="">
            <p:pic>
              <p:nvPicPr>
                <p:cNvPr id="11" name="Freihand 10">
                  <a:extLst>
                    <a:ext uri="{FF2B5EF4-FFF2-40B4-BE49-F238E27FC236}">
                      <a16:creationId xmlns:a16="http://schemas.microsoft.com/office/drawing/2014/main" id="{7A5E1075-BE48-C1AF-40F5-3007D956E1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24613" y="11958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Grafik 3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18152BF3-EB05-C963-AC3A-CC23D12AE9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0498" y="2780928"/>
            <a:ext cx="285617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6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Modulations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Ionized</a:t>
            </a:r>
            <a:r>
              <a:rPr lang="de-DE" dirty="0"/>
              <a:t> Background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219256" cy="5288632"/>
              </a:xfrm>
            </p:spPr>
            <p:txBody>
              <a:bodyPr anchor="t" anchorCtr="0"/>
              <a:lstStyle/>
              <a:p>
                <a:r>
                  <a:rPr lang="de-DE" sz="2400" dirty="0"/>
                  <a:t>Laser light </a:t>
                </a:r>
                <a:r>
                  <a:rPr lang="de-DE" sz="2400" dirty="0" err="1"/>
                  <a:t>ionizes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background</a:t>
                </a:r>
                <a:r>
                  <a:rPr lang="de-DE" sz="2400" dirty="0"/>
                  <a:t> gas </a:t>
                </a:r>
                <a:r>
                  <a:rPr lang="de-DE" sz="2400" dirty="0" err="1"/>
                  <a:t>behind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target</a:t>
                </a:r>
                <a:r>
                  <a:rPr lang="de-DE" sz="2400" dirty="0"/>
                  <a:t> and separate </a:t>
                </a:r>
                <a:r>
                  <a:rPr lang="de-DE" sz="2400" dirty="0" err="1"/>
                  <a:t>charges</a:t>
                </a:r>
                <a:endParaRPr lang="de-DE" sz="2400" dirty="0"/>
              </a:p>
              <a:p>
                <a:r>
                  <a:rPr lang="de-DE" sz="2400" dirty="0" err="1"/>
                  <a:t>Resulting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fields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deflect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ion</a:t>
                </a:r>
                <a:r>
                  <a:rPr lang="de-DE" sz="2400" dirty="0"/>
                  <a:t> beam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vap</m:t>
                        </m:r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water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=23</m:t>
                    </m:r>
                  </m:oMath>
                </a14:m>
                <a:r>
                  <a:rPr lang="de-DE" sz="2400" dirty="0"/>
                  <a:t>mbar,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vap</m:t>
                        </m:r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ethylene</m:t>
                        </m:r>
                        <m:r>
                          <a:rPr lang="de-DE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glycol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=0.08</m:t>
                    </m:r>
                  </m:oMath>
                </a14:m>
                <a:r>
                  <a:rPr lang="de-DE" sz="2400" dirty="0"/>
                  <a:t>mbar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219256" cy="5288632"/>
              </a:xfrm>
              <a:blipFill>
                <a:blip r:embed="rId3"/>
                <a:stretch>
                  <a:fillRect l="-964" t="-806" r="-17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01A98D0D-8B13-24D9-B9A4-437EEF2F2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936" y="3212976"/>
            <a:ext cx="3772227" cy="326926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6528020-E88B-479D-1F1D-DBE93661F2DF}"/>
              </a:ext>
            </a:extLst>
          </p:cNvPr>
          <p:cNvSpPr txBox="1"/>
          <p:nvPr/>
        </p:nvSpPr>
        <p:spPr>
          <a:xfrm>
            <a:off x="5606163" y="4932456"/>
            <a:ext cx="2818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baseline="0" dirty="0">
                <a:cs typeface="Arial" panose="020B0604020202020204" pitchFamily="34" charset="0"/>
              </a:rPr>
              <a:t>L. </a:t>
            </a:r>
            <a:r>
              <a:rPr lang="en-US" sz="1200" b="0" i="0" u="none" strike="noStrike" baseline="0" dirty="0" err="1">
                <a:cs typeface="Arial" panose="020B0604020202020204" pitchFamily="34" charset="0"/>
              </a:rPr>
              <a:t>Obst-Huebl</a:t>
            </a:r>
            <a:r>
              <a:rPr lang="en-US" sz="1200" b="0" i="0" u="none" strike="noStrike" baseline="0" dirty="0">
                <a:cs typeface="Arial" panose="020B0604020202020204" pitchFamily="34" charset="0"/>
              </a:rPr>
              <a:t> </a:t>
            </a:r>
            <a:r>
              <a:rPr lang="en-US" sz="1200" b="0" i="1" u="none" strike="noStrike" baseline="0" dirty="0">
                <a:cs typeface="Arial" panose="020B0604020202020204" pitchFamily="34" charset="0"/>
              </a:rPr>
              <a:t>et al.</a:t>
            </a:r>
            <a:r>
              <a:rPr lang="en-US" sz="1200" b="0" i="0" u="none" strike="noStrike" baseline="0" dirty="0">
                <a:cs typeface="Arial" panose="020B0604020202020204" pitchFamily="34" charset="0"/>
              </a:rPr>
              <a:t>, “All-optical structuring of laser-driven proton beam profiles,”</a:t>
            </a:r>
          </a:p>
          <a:p>
            <a:pPr algn="l"/>
            <a:r>
              <a:rPr lang="fr-FR" sz="1200" b="0" i="1" u="none" strike="noStrike" baseline="0" dirty="0">
                <a:cs typeface="Arial" panose="020B0604020202020204" pitchFamily="34" charset="0"/>
              </a:rPr>
              <a:t>Nature communications</a:t>
            </a:r>
            <a:r>
              <a:rPr lang="fr-FR" sz="1200" b="0" i="0" u="none" strike="noStrike" baseline="0" dirty="0">
                <a:cs typeface="Arial" panose="020B0604020202020204" pitchFamily="34" charset="0"/>
              </a:rPr>
              <a:t>, vol. 9, no. 1, pp. 1–7, 2018.</a:t>
            </a:r>
            <a:endParaRPr lang="de-DE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ED19F-123A-E7A3-241E-8E9B3741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50988D-B55A-D73C-638C-EE0636F46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077200" cy="5288632"/>
          </a:xfrm>
        </p:spPr>
        <p:txBody>
          <a:bodyPr anchor="t" anchorCtr="0"/>
          <a:lstStyle/>
          <a:p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micro-droplets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liquid </a:t>
            </a:r>
            <a:r>
              <a:rPr lang="de-DE" dirty="0" err="1"/>
              <a:t>jets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imprinting</a:t>
            </a:r>
            <a:r>
              <a:rPr lang="de-DE" dirty="0"/>
              <a:t> </a:t>
            </a:r>
            <a:r>
              <a:rPr lang="de-DE" dirty="0" err="1"/>
              <a:t>perturbations</a:t>
            </a:r>
            <a:endParaRPr lang="de-DE" dirty="0"/>
          </a:p>
          <a:p>
            <a:r>
              <a:rPr lang="de-DE" dirty="0" err="1"/>
              <a:t>Stable</a:t>
            </a:r>
            <a:r>
              <a:rPr lang="de-DE" dirty="0"/>
              <a:t> in </a:t>
            </a:r>
            <a:r>
              <a:rPr lang="de-DE" dirty="0" err="1"/>
              <a:t>space</a:t>
            </a:r>
            <a:r>
              <a:rPr lang="de-DE" dirty="0"/>
              <a:t> and time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synchronization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pulse</a:t>
            </a:r>
          </a:p>
          <a:p>
            <a:r>
              <a:rPr lang="de-DE" dirty="0"/>
              <a:t>Tuning liquid </a:t>
            </a:r>
            <a:r>
              <a:rPr lang="de-DE" dirty="0" err="1"/>
              <a:t>pressure</a:t>
            </a:r>
            <a:r>
              <a:rPr lang="de-DE" dirty="0"/>
              <a:t> and </a:t>
            </a:r>
            <a:r>
              <a:rPr lang="de-DE" dirty="0" err="1"/>
              <a:t>driving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stability</a:t>
            </a:r>
            <a:endParaRPr lang="de-DE" dirty="0"/>
          </a:p>
          <a:p>
            <a:endParaRPr lang="de-DE" dirty="0"/>
          </a:p>
          <a:p>
            <a:r>
              <a:rPr lang="de-DE" dirty="0"/>
              <a:t>Proton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liquid </a:t>
            </a:r>
            <a:r>
              <a:rPr lang="de-DE" dirty="0" err="1"/>
              <a:t>droplets</a:t>
            </a:r>
            <a:r>
              <a:rPr lang="de-DE" dirty="0"/>
              <a:t> </a:t>
            </a:r>
            <a:r>
              <a:rPr lang="de-DE" dirty="0" err="1"/>
              <a:t>produces</a:t>
            </a:r>
            <a:r>
              <a:rPr lang="de-DE" dirty="0"/>
              <a:t> beam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modulations</a:t>
            </a:r>
            <a:endParaRPr lang="de-DE" dirty="0"/>
          </a:p>
          <a:p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reason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separation</a:t>
            </a:r>
            <a:r>
              <a:rPr lang="de-DE" dirty="0"/>
              <a:t> in </a:t>
            </a:r>
            <a:r>
              <a:rPr lang="de-DE" dirty="0" err="1"/>
              <a:t>background</a:t>
            </a:r>
            <a:r>
              <a:rPr lang="de-DE" dirty="0"/>
              <a:t> gas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19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5BADF-9BCF-A485-4293-9E49C55FB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852936"/>
            <a:ext cx="7772400" cy="753170"/>
          </a:xfrm>
        </p:spPr>
        <p:txBody>
          <a:bodyPr/>
          <a:lstStyle/>
          <a:p>
            <a:pPr algn="ctr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Attention!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249DE83-4353-B043-068B-929F78C2D3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541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Droplet</a:t>
            </a:r>
            <a:r>
              <a:rPr lang="de-DE" dirty="0"/>
              <a:t> </a:t>
            </a:r>
            <a:r>
              <a:rPr lang="de-DE" dirty="0" err="1"/>
              <a:t>Breakup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Liquid Jets – Laplace </a:t>
            </a:r>
            <a:r>
              <a:rPr lang="de-DE" dirty="0" err="1"/>
              <a:t>Pressure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</p:spPr>
            <p:txBody>
              <a:bodyPr anchor="t" anchorCtr="0"/>
              <a:lstStyle/>
              <a:p>
                <a:r>
                  <a:rPr lang="de-DE" sz="2400" b="0" dirty="0"/>
                  <a:t>Perturbation </a:t>
                </a:r>
                <a:r>
                  <a:rPr lang="de-DE" sz="2400" b="0" dirty="0" err="1"/>
                  <a:t>amplitude</a:t>
                </a:r>
                <a14:m>
                  <m:oMath xmlns:m="http://schemas.openxmlformats.org/officeDocument/2006/math">
                    <m:r>
                      <a:rPr lang="de-DE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br>
                  <a:rPr lang="de-DE" sz="2400" b="0" dirty="0"/>
                </a:b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𝜖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⁡(−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de-DE" sz="2400" b="0" dirty="0"/>
                </a:b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de-DE" sz="2400" b="0" dirty="0" err="1"/>
                  <a:t>surface</a:t>
                </a:r>
                <a:r>
                  <a:rPr lang="de-DE" sz="2400" b="0" dirty="0"/>
                  <a:t> </a:t>
                </a:r>
                <a:r>
                  <a:rPr lang="de-DE" sz="2400" b="0" dirty="0" err="1"/>
                  <a:t>tension</a:t>
                </a:r>
                <a:r>
                  <a:rPr lang="de-DE" sz="2400" b="0" dirty="0"/>
                  <a:t>,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de-DE" sz="2400" dirty="0" err="1"/>
                  <a:t>viscosity</a:t>
                </a:r>
                <a:r>
                  <a:rPr lang="de-DE" sz="2400" dirty="0"/>
                  <a:t>,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2400" dirty="0"/>
                  <a:t> density</a:t>
                </a:r>
              </a:p>
              <a:p>
                <a:r>
                  <a:rPr lang="de-DE" sz="2400" dirty="0"/>
                  <a:t>Growth rate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a </a:t>
                </a:r>
                <a:r>
                  <a:rPr lang="de-DE" sz="2400" dirty="0" err="1"/>
                  <a:t>sinusoidal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perturbation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240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endParaRPr lang="de-DE" sz="2400" dirty="0"/>
              </a:p>
              <a:p>
                <a:r>
                  <a:rPr lang="de-DE" sz="2400" dirty="0" err="1"/>
                  <a:t>Ohesorge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number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𝑂h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𝜈</m:t>
                    </m:r>
                    <m:rad>
                      <m:radPr>
                        <m:degHide m:val="on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rad>
                  </m:oMath>
                </a14:m>
                <a:endParaRPr lang="de-DE" sz="2400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ra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𝑂h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de-DE" sz="2400" b="0" dirty="0"/>
                </a:br>
                <a:r>
                  <a:rPr lang="de-DE" sz="2400" b="0" dirty="0" err="1"/>
                  <a:t>with</a:t>
                </a:r>
                <a:r>
                  <a:rPr lang="de-DE" sz="2400" b="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sSubSup>
                              <m:sSub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bSup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e>
                    </m:rad>
                  </m:oMath>
                </a14:m>
                <a:endParaRPr lang="de-DE" sz="2400" dirty="0"/>
              </a:p>
              <a:p>
                <a:endParaRPr lang="de-DE" sz="24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  <a:blipFill>
                <a:blip r:embed="rId2"/>
                <a:stretch>
                  <a:fillRect l="-981" t="-8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507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B94B81E-A624-26CD-8836-86B97561C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2429374"/>
            <a:ext cx="3445499" cy="2084776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5633C7C-AE49-20B3-BB33-21DAEEAFE2E9}"/>
              </a:ext>
            </a:extLst>
          </p:cNvPr>
          <p:cNvSpPr txBox="1"/>
          <p:nvPr/>
        </p:nvSpPr>
        <p:spPr>
          <a:xfrm>
            <a:off x="4075375" y="5229200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Corresponding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spectra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gccd</a:t>
            </a:r>
            <a:r>
              <a:rPr lang="de-DE" dirty="0"/>
              <a:t> </a:t>
            </a:r>
            <a:r>
              <a:rPr lang="de-DE" dirty="0" err="1"/>
              <a:t>images</a:t>
            </a:r>
            <a:endParaRPr lang="de-DE" dirty="0"/>
          </a:p>
        </p:txBody>
      </p:sp>
      <p:pic>
        <p:nvPicPr>
          <p:cNvPr id="4" name="Inhaltsplatzhalter 7" descr="Ein Bild, das Text, Natur, verschieden enthält.&#10;&#10;Automatisch generierte Beschreibung">
            <a:extLst>
              <a:ext uri="{FF2B5EF4-FFF2-40B4-BE49-F238E27FC236}">
                <a16:creationId xmlns:a16="http://schemas.microsoft.com/office/drawing/2014/main" id="{4C51C6B6-7C02-4C83-273F-512B83588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3"/>
          <a:stretch/>
        </p:blipFill>
        <p:spPr bwMode="auto">
          <a:xfrm>
            <a:off x="503228" y="1305907"/>
            <a:ext cx="4104457" cy="387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765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Probe Setup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81CB5DC-C3CC-9E67-C868-981E613F2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989752" y="2132856"/>
            <a:ext cx="7164496" cy="2919070"/>
          </a:xfrm>
        </p:spPr>
      </p:pic>
      <p:pic>
        <p:nvPicPr>
          <p:cNvPr id="7" name="Grafik 6" descr="Ein Bild, das Sonnenuntergang, Licht enthält.&#10;&#10;Automatisch generierte Beschreibung">
            <a:extLst>
              <a:ext uri="{FF2B5EF4-FFF2-40B4-BE49-F238E27FC236}">
                <a16:creationId xmlns:a16="http://schemas.microsoft.com/office/drawing/2014/main" id="{2A796885-A9DD-B8B3-E2E0-A115A2630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24" y="4037541"/>
            <a:ext cx="226368" cy="20897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539F707-3622-9953-2E02-E77D325526FE}"/>
              </a:ext>
            </a:extLst>
          </p:cNvPr>
          <p:cNvSpPr txBox="1"/>
          <p:nvPr/>
        </p:nvSpPr>
        <p:spPr>
          <a:xfrm>
            <a:off x="5436096" y="372976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37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185 L 0.06076 0.00254 L 0.06076 -0.19051 L 0.12187 -0.19051 L 0.12187 0.00347 L 0.6908 0.00347 " pathEditMode="relative" ptsTypes="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Motivation: Target Normal </a:t>
            </a:r>
            <a:r>
              <a:rPr lang="de-DE" dirty="0" err="1"/>
              <a:t>Sheath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(TNSA)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BF82EE-C77F-38EA-8149-A708C3A61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5123103"/>
            <a:ext cx="8077200" cy="1904256"/>
          </a:xfrm>
        </p:spPr>
        <p:txBody>
          <a:bodyPr anchor="t" anchorCtr="0"/>
          <a:lstStyle/>
          <a:p>
            <a:r>
              <a:rPr lang="de-DE" sz="2400" dirty="0" err="1"/>
              <a:t>Electrons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leave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interaction</a:t>
            </a:r>
            <a:r>
              <a:rPr lang="de-DE" sz="2400" dirty="0"/>
              <a:t> </a:t>
            </a:r>
            <a:r>
              <a:rPr lang="de-DE" sz="2400" dirty="0" err="1"/>
              <a:t>zone</a:t>
            </a:r>
            <a:r>
              <a:rPr lang="de-DE" sz="2400" dirty="0"/>
              <a:t> </a:t>
            </a:r>
            <a:r>
              <a:rPr lang="de-DE" sz="2400" dirty="0" err="1"/>
              <a:t>along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foil</a:t>
            </a:r>
            <a:r>
              <a:rPr lang="de-DE" sz="2400" dirty="0"/>
              <a:t> </a:t>
            </a:r>
            <a:r>
              <a:rPr lang="de-DE" sz="2400" dirty="0" err="1"/>
              <a:t>rear</a:t>
            </a:r>
            <a:r>
              <a:rPr lang="de-DE" sz="2400" dirty="0"/>
              <a:t> </a:t>
            </a:r>
            <a:r>
              <a:rPr lang="de-DE" sz="2400" dirty="0" err="1"/>
              <a:t>side</a:t>
            </a:r>
            <a:endParaRPr lang="de-DE" sz="24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8C15A63-8C59-3A5C-D0DB-22A633F2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0005" y="1844824"/>
            <a:ext cx="1420473" cy="234467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4BF3679-7C65-0B90-A78C-DF984B143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861" y="1921192"/>
            <a:ext cx="1650014" cy="226831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219D3EC-0DD4-F1E3-15CD-27091C537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258" y="1988840"/>
            <a:ext cx="2558690" cy="22683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FBC097F-8B65-BB92-26F6-78AD80E24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884" y="1923112"/>
            <a:ext cx="1613991" cy="226831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C4DE03E-8356-4D68-DF7D-A76EBC199ED9}"/>
              </a:ext>
            </a:extLst>
          </p:cNvPr>
          <p:cNvSpPr txBox="1"/>
          <p:nvPr/>
        </p:nvSpPr>
        <p:spPr>
          <a:xfrm>
            <a:off x="710005" y="4293096"/>
            <a:ext cx="746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Working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TNSA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foil</a:t>
            </a:r>
            <a:r>
              <a:rPr lang="de-DE" dirty="0"/>
              <a:t> </a:t>
            </a:r>
            <a:r>
              <a:rPr lang="de-DE" dirty="0" err="1"/>
              <a:t>targets</a:t>
            </a: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464807FA-17F2-C461-7D5A-48927B1846C5}"/>
                  </a:ext>
                </a:extLst>
              </p14:cNvPr>
              <p14:cNvContentPartPr/>
              <p14:nvPr/>
            </p14:nvContentPartPr>
            <p14:xfrm>
              <a:off x="1455893" y="2466705"/>
              <a:ext cx="9720" cy="921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464807FA-17F2-C461-7D5A-48927B1846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7253" y="2458065"/>
                <a:ext cx="273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90030E04-847A-D10D-23F7-A86615ED6687}"/>
                  </a:ext>
                </a:extLst>
              </p14:cNvPr>
              <p14:cNvContentPartPr/>
              <p14:nvPr/>
            </p14:nvContentPartPr>
            <p14:xfrm>
              <a:off x="1452293" y="2573985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90030E04-847A-D10D-23F7-A86615ED66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43653" y="25649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8B23E5DB-127C-FFEB-D605-A96B304613C9}"/>
                  </a:ext>
                </a:extLst>
              </p14:cNvPr>
              <p14:cNvContentPartPr/>
              <p14:nvPr/>
            </p14:nvContentPartPr>
            <p14:xfrm>
              <a:off x="1456965" y="2738213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8B23E5DB-127C-FFEB-D605-A96B304613C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52645" y="2733893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961A4F75-5B96-34DF-6E27-6C1158F9E913}"/>
                  </a:ext>
                </a:extLst>
              </p14:cNvPr>
              <p14:cNvContentPartPr/>
              <p14:nvPr/>
            </p14:nvContentPartPr>
            <p14:xfrm>
              <a:off x="1462005" y="2735693"/>
              <a:ext cx="360" cy="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961A4F75-5B96-34DF-6E27-6C1158F9E91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57685" y="2731373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0370A3F2-9B09-55E6-A29D-D2A9E3EFE09D}"/>
                  </a:ext>
                </a:extLst>
              </p14:cNvPr>
              <p14:cNvContentPartPr/>
              <p14:nvPr/>
            </p14:nvContentPartPr>
            <p14:xfrm>
              <a:off x="1459485" y="2588093"/>
              <a:ext cx="360" cy="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0370A3F2-9B09-55E6-A29D-D2A9E3EFE09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55165" y="2583773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1B635359-B937-7D79-FA0A-EC3690756B57}"/>
                  </a:ext>
                </a:extLst>
              </p14:cNvPr>
              <p14:cNvContentPartPr/>
              <p14:nvPr/>
            </p14:nvContentPartPr>
            <p14:xfrm>
              <a:off x="611685" y="1959533"/>
              <a:ext cx="36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1B635359-B937-7D79-FA0A-EC3690756B5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7365" y="1955213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4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A79381-8556-A42E-9BAF-7A9C4326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861048"/>
            <a:ext cx="7772400" cy="636091"/>
          </a:xfrm>
        </p:spPr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Plasma Expansion </a:t>
            </a:r>
            <a:r>
              <a:rPr lang="de-DE" sz="2800" dirty="0" err="1">
                <a:solidFill>
                  <a:schemeClr val="tx1"/>
                </a:solidFill>
              </a:rPr>
              <a:t>from</a:t>
            </a:r>
            <a:r>
              <a:rPr lang="de-DE" sz="2800" dirty="0">
                <a:solidFill>
                  <a:schemeClr val="tx1"/>
                </a:solidFill>
              </a:rPr>
              <a:t> Liquid Micro </a:t>
            </a:r>
            <a:r>
              <a:rPr lang="de-DE" sz="2800" dirty="0" err="1">
                <a:solidFill>
                  <a:schemeClr val="tx1"/>
                </a:solidFill>
              </a:rPr>
              <a:t>Droplets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293C79A-B6A7-AEC9-B5CD-46A58F3CBEE3}"/>
              </a:ext>
            </a:extLst>
          </p:cNvPr>
          <p:cNvSpPr txBox="1"/>
          <p:nvPr/>
        </p:nvSpPr>
        <p:spPr>
          <a:xfrm>
            <a:off x="683568" y="2598003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/>
              <a:t>Part II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98294652-7506-6631-51CD-6552C7488B77}"/>
              </a:ext>
            </a:extLst>
          </p:cNvPr>
          <p:cNvCxnSpPr>
            <a:cxnSpLocks/>
          </p:cNvCxnSpPr>
          <p:nvPr/>
        </p:nvCxnSpPr>
        <p:spPr>
          <a:xfrm>
            <a:off x="755576" y="3693337"/>
            <a:ext cx="73448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641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44876-6724-319F-B809-9D15DC725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Ionization</a:t>
            </a:r>
            <a:r>
              <a:rPr lang="de-DE" dirty="0"/>
              <a:t> </a:t>
            </a:r>
            <a:r>
              <a:rPr lang="de-DE" dirty="0" err="1"/>
              <a:t>Mechanisms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4EC9E01-D3FA-BEF9-4BCB-3F697B201C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</p:spPr>
            <p:txBody>
              <a:bodyPr anchor="t" anchorCtr="0"/>
              <a:lstStyle/>
              <a:p>
                <a:r>
                  <a:rPr lang="de-DE" sz="2400" dirty="0"/>
                  <a:t>Photoelectric </a:t>
                </a:r>
                <a:r>
                  <a:rPr lang="de-DE" sz="2400" dirty="0" err="1"/>
                  <a:t>effect</a:t>
                </a:r>
                <a:r>
                  <a:rPr lang="de-DE" sz="2400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𝑝h𝑜𝑡𝑜𝑛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=ℏ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</m:oMath>
                </a14:m>
                <a:br>
                  <a:rPr lang="de-DE" sz="2400" dirty="0"/>
                </a:br>
                <a:r>
                  <a:rPr lang="de-DE" sz="2400" dirty="0"/>
                  <a:t>Oxygen: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=12.1</m:t>
                    </m:r>
                  </m:oMath>
                </a14:m>
                <a:r>
                  <a:rPr lang="de-DE" sz="2400" dirty="0"/>
                  <a:t>eV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=1030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de-DE" sz="2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𝑝h𝑜𝑡𝑜𝑛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=1.2</m:t>
                    </m:r>
                  </m:oMath>
                </a14:m>
                <a:r>
                  <a:rPr lang="de-DE" sz="2400" dirty="0"/>
                  <a:t>eV</a:t>
                </a:r>
                <a:br>
                  <a:rPr lang="de-DE" sz="2400" dirty="0"/>
                </a:br>
                <a:endParaRPr lang="de-DE" sz="2400" dirty="0">
                  <a:solidFill>
                    <a:srgbClr val="FF0000"/>
                  </a:solidFill>
                </a:endParaRPr>
              </a:p>
              <a:p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higher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intensities</a:t>
                </a:r>
                <a:r>
                  <a:rPr lang="de-DE" sz="2400" dirty="0"/>
                  <a:t>: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4EC9E01-D3FA-BEF9-4BCB-3F697B201C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  <a:blipFill>
                <a:blip r:embed="rId2"/>
                <a:stretch>
                  <a:fillRect l="-981" t="-9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1CD0BE3E-26DA-7AF9-BA52-F683C2D11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08" y="3452747"/>
            <a:ext cx="6732240" cy="218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11268-937A-B3C7-C72C-1DFD0896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Expansion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180DF8F-E671-6C19-354C-5C92BE4BE3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</p:spPr>
            <p:txBody>
              <a:bodyPr anchor="t" anchorCtr="0"/>
              <a:lstStyle/>
              <a:p>
                <a:endParaRPr lang="de-DE" sz="2400" b="0" i="1" dirty="0">
                  <a:latin typeface="Cambria Math" panose="02040503050406030204" pitchFamily="18" charset="0"/>
                </a:endParaRPr>
              </a:p>
              <a:p>
                <a:endParaRPr lang="de-DE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b="0" dirty="0">
                    <a:latin typeface="Cambria Math" panose="02040503050406030204" pitchFamily="18" charset="0"/>
                  </a:rPr>
                  <a:t>exp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d>
                  </m:oMath>
                </a14:m>
                <a:br>
                  <a:rPr lang="de-DE" sz="2400" dirty="0"/>
                </a:br>
                <a:endParaRPr lang="de-DE" sz="2400" dirty="0"/>
              </a:p>
              <a:p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𝑍𝑘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180DF8F-E671-6C19-354C-5C92BE4BE3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  <a:blipFill>
                <a:blip r:embed="rId2"/>
                <a:stretch>
                  <a:fillRect l="-9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CAC549A5-2FA5-736A-0D4A-BCE714E7B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5" t="10666"/>
          <a:stretch/>
        </p:blipFill>
        <p:spPr>
          <a:xfrm>
            <a:off x="3563888" y="2996952"/>
            <a:ext cx="5287814" cy="241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09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11268-937A-B3C7-C72C-1DFD0896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180DF8F-E671-6C19-354C-5C92BE4BE3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</p:spPr>
            <p:txBody>
              <a:bodyPr anchor="t" anchorCtr="0"/>
              <a:lstStyle/>
              <a:p>
                <a:r>
                  <a:rPr lang="de-DE" sz="2400" dirty="0"/>
                  <a:t>Plasma </a:t>
                </a:r>
                <a:r>
                  <a:rPr lang="de-DE" sz="2400" dirty="0" err="1"/>
                  <a:t>frequency</a:t>
                </a:r>
                <a:r>
                  <a:rPr lang="de-DE" sz="2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de-DE" sz="2400" b="0" dirty="0"/>
              </a:p>
              <a:p>
                <a:endParaRPr lang="de-DE" sz="2400" b="0" dirty="0"/>
              </a:p>
              <a:p>
                <a:r>
                  <a:rPr lang="de-DE" sz="2400" dirty="0"/>
                  <a:t>Critical </a:t>
                </a:r>
                <a:r>
                  <a:rPr lang="de-DE" sz="2400" dirty="0" err="1"/>
                  <a:t>density</a:t>
                </a:r>
                <a:r>
                  <a:rPr lang="de-DE" sz="2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Sup>
                          <m:sSub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sz="2400" b="0" dirty="0"/>
              </a:p>
              <a:p>
                <a:endParaRPr lang="de-DE" sz="2400" b="0" dirty="0"/>
              </a:p>
              <a:p>
                <a:r>
                  <a:rPr lang="de-DE" sz="2400" dirty="0" err="1"/>
                  <a:t>Refractive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index</a:t>
                </a:r>
                <a:r>
                  <a:rPr lang="de-DE" sz="2400" dirty="0"/>
                  <a:t>: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ra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180DF8F-E671-6C19-354C-5C92BE4BE3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  <a:blipFill>
                <a:blip r:embed="rId2"/>
                <a:stretch>
                  <a:fillRect l="-9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21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Pump-Probe Setup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81CB5DC-C3CC-9E67-C868-981E613F2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202631"/>
            <a:ext cx="8077200" cy="3290938"/>
          </a:xfrm>
        </p:spPr>
      </p:pic>
      <p:pic>
        <p:nvPicPr>
          <p:cNvPr id="8" name="Grafik 7" descr="Ein Bild, das Sonnenuntergang, Licht enthält.&#10;&#10;Automatisch generierte Beschreibung">
            <a:extLst>
              <a:ext uri="{FF2B5EF4-FFF2-40B4-BE49-F238E27FC236}">
                <a16:creationId xmlns:a16="http://schemas.microsoft.com/office/drawing/2014/main" id="{48CAB776-48E1-F904-07CC-9906B1FC7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33055"/>
            <a:ext cx="226368" cy="208973"/>
          </a:xfrm>
          <a:prstGeom prst="rect">
            <a:avLst/>
          </a:prstGeom>
        </p:spPr>
      </p:pic>
      <p:pic>
        <p:nvPicPr>
          <p:cNvPr id="13" name="Grafik 12" descr="Ein Bild, das Sonnenuntergang, Licht enthält.&#10;&#10;Automatisch generierte Beschreibung">
            <a:extLst>
              <a:ext uri="{FF2B5EF4-FFF2-40B4-BE49-F238E27FC236}">
                <a16:creationId xmlns:a16="http://schemas.microsoft.com/office/drawing/2014/main" id="{CD694F6F-B52A-73BE-5F01-9C358EBB5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24" y="3933055"/>
            <a:ext cx="226368" cy="208973"/>
          </a:xfrm>
          <a:prstGeom prst="rect">
            <a:avLst/>
          </a:prstGeom>
        </p:spPr>
      </p:pic>
      <p:pic>
        <p:nvPicPr>
          <p:cNvPr id="15" name="Grafik 14" descr="Ein Bild, das Laser enthält.&#10;&#10;Automatisch generierte Beschreibung">
            <a:extLst>
              <a:ext uri="{FF2B5EF4-FFF2-40B4-BE49-F238E27FC236}">
                <a16:creationId xmlns:a16="http://schemas.microsoft.com/office/drawing/2014/main" id="{77FF1442-4F38-EDFB-F4F8-5A960C283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326230"/>
            <a:ext cx="227578" cy="2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324 L -0.00157 -0.00324 L 0.11093 -0.00324 L 0.11007 -0.17639 L 0.17586 -0.17431 L 0.17586 -0.00093 L 0.78437 0.00023 " pathEditMode="relative" ptsTypes="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6 0.00023 L 0.00069 0.05694 L 0.1967 0.05694 L 0.19739 -0.1176 L 0.26163 -0.1176 L 0.26076 0.05578 L 0.31007 0.05578 " pathEditMode="relative" ptsTypes="AAAAAAA">
                                      <p:cBhvr>
                                        <p:cTn id="1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0121 -0.00162 L 0.04809 -4.81481E-6 L 0.04861 0.05695 L 0.11406 0.0588 L 0.11406 -4.81481E-6 L 0.19011 -4.81481E-6 L 0.19063 -0.24328 L 0.27674 -0.24259 L 0.27743 -0.1456 L 0.42743 -0.14652 " pathEditMode="relative" ptsTypes="AAAAAAAA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Ionization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Droplets</a:t>
            </a:r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9C621D71-9ABC-82F4-C299-913B2973C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069" y="1328183"/>
            <a:ext cx="6185502" cy="5449440"/>
          </a:xfrm>
        </p:spPr>
      </p:pic>
    </p:spTree>
    <p:extLst>
      <p:ext uri="{BB962C8B-B14F-4D97-AF65-F5344CB8AC3E}">
        <p14:creationId xmlns:p14="http://schemas.microsoft.com/office/powerpoint/2010/main" val="402461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Micro </a:t>
            </a:r>
            <a:r>
              <a:rPr lang="de-DE" dirty="0" err="1"/>
              <a:t>Droplets</a:t>
            </a:r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9C621D71-9ABC-82F4-C299-913B2973C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3069" y="1328183"/>
            <a:ext cx="6185502" cy="5449440"/>
          </a:xfrm>
        </p:spPr>
      </p:pic>
    </p:spTree>
    <p:extLst>
      <p:ext uri="{BB962C8B-B14F-4D97-AF65-F5344CB8AC3E}">
        <p14:creationId xmlns:p14="http://schemas.microsoft.com/office/powerpoint/2010/main" val="4241451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Micro </a:t>
            </a:r>
            <a:r>
              <a:rPr lang="de-DE" dirty="0" err="1"/>
              <a:t>Droplets</a:t>
            </a:r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9C621D71-9ABC-82F4-C299-913B2973C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3069" y="1328183"/>
            <a:ext cx="6185502" cy="5449440"/>
          </a:xfrm>
        </p:spPr>
      </p:pic>
    </p:spTree>
    <p:extLst>
      <p:ext uri="{BB962C8B-B14F-4D97-AF65-F5344CB8AC3E}">
        <p14:creationId xmlns:p14="http://schemas.microsoft.com/office/powerpoint/2010/main" val="1383660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Expansion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Micro </a:t>
            </a:r>
            <a:r>
              <a:rPr lang="de-DE" dirty="0" err="1"/>
              <a:t>Droplets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F278220-2567-2238-71E5-04E419EF5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838" y="1916832"/>
            <a:ext cx="6354323" cy="3528392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7018C8D-3790-FE83-FC92-1FE2CDE8A764}"/>
              </a:ext>
            </a:extLst>
          </p:cNvPr>
          <p:cNvSpPr txBox="1"/>
          <p:nvPr/>
        </p:nvSpPr>
        <p:spPr>
          <a:xfrm>
            <a:off x="1763688" y="5466393"/>
            <a:ext cx="656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Distance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estimated</a:t>
            </a:r>
            <a:r>
              <a:rPr lang="de-DE" sz="1600" dirty="0"/>
              <a:t> </a:t>
            </a:r>
            <a:r>
              <a:rPr lang="de-DE" sz="1600" dirty="0" err="1"/>
              <a:t>undisturbed</a:t>
            </a:r>
            <a:r>
              <a:rPr lang="de-DE" sz="1600" dirty="0"/>
              <a:t> </a:t>
            </a:r>
            <a:r>
              <a:rPr lang="de-DE" sz="1600" dirty="0" err="1"/>
              <a:t>droplet</a:t>
            </a:r>
            <a:r>
              <a:rPr lang="de-DE" sz="1600" dirty="0"/>
              <a:t> </a:t>
            </a:r>
            <a:r>
              <a:rPr lang="de-DE" sz="1600" dirty="0" err="1"/>
              <a:t>edge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edge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shadow</a:t>
            </a:r>
            <a:r>
              <a:rPr lang="de-DE" sz="1600" dirty="0"/>
              <a:t> in beam </a:t>
            </a:r>
            <a:r>
              <a:rPr lang="de-DE" sz="1600" dirty="0" err="1"/>
              <a:t>direction</a:t>
            </a:r>
            <a:r>
              <a:rPr lang="de-DE" sz="1600" dirty="0"/>
              <a:t> </a:t>
            </a:r>
            <a:r>
              <a:rPr lang="de-DE" sz="1600" dirty="0" err="1"/>
              <a:t>depending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delay</a:t>
            </a:r>
            <a:r>
              <a:rPr lang="de-DE" sz="1600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2513452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A79381-8556-A42E-9BAF-7A9C4326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861048"/>
            <a:ext cx="7772400" cy="636091"/>
          </a:xfrm>
        </p:spPr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Ray Tracing </a:t>
            </a:r>
            <a:r>
              <a:rPr lang="de-DE" sz="2800" dirty="0" err="1">
                <a:solidFill>
                  <a:schemeClr val="tx1"/>
                </a:solidFill>
              </a:rPr>
              <a:t>Simulations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293C79A-B6A7-AEC9-B5CD-46A58F3CBEE3}"/>
              </a:ext>
            </a:extLst>
          </p:cNvPr>
          <p:cNvSpPr txBox="1"/>
          <p:nvPr/>
        </p:nvSpPr>
        <p:spPr>
          <a:xfrm>
            <a:off x="683568" y="2598003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/>
              <a:t>Part III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3C0844FF-70F2-2683-6CBF-14D6E259093D}"/>
              </a:ext>
            </a:extLst>
          </p:cNvPr>
          <p:cNvCxnSpPr>
            <a:cxnSpLocks/>
          </p:cNvCxnSpPr>
          <p:nvPr/>
        </p:nvCxnSpPr>
        <p:spPr>
          <a:xfrm>
            <a:off x="755576" y="3693337"/>
            <a:ext cx="73448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38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Motivation: Target Normal </a:t>
            </a:r>
            <a:r>
              <a:rPr lang="de-DE" dirty="0" err="1"/>
              <a:t>Sheath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(TNSA)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BF82EE-C77F-38EA-8149-A708C3A61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4" y="4929967"/>
            <a:ext cx="8077200" cy="1904256"/>
          </a:xfrm>
        </p:spPr>
        <p:txBody>
          <a:bodyPr anchor="t" anchorCtr="0"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extension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Cheap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repetition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</p:txBody>
      </p:sp>
      <p:pic>
        <p:nvPicPr>
          <p:cNvPr id="6" name="Grafik 5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47C6B217-CB44-32A4-52F9-0900A69B6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35" y="2276872"/>
            <a:ext cx="7719729" cy="17679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B85C538-E054-AD3D-A770-718CBA3560B4}"/>
              </a:ext>
            </a:extLst>
          </p:cNvPr>
          <p:cNvSpPr txBox="1"/>
          <p:nvPr/>
        </p:nvSpPr>
        <p:spPr>
          <a:xfrm>
            <a:off x="710005" y="4293096"/>
            <a:ext cx="746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Working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TNSA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micro</a:t>
            </a:r>
            <a:r>
              <a:rPr lang="de-DE" dirty="0"/>
              <a:t> </a:t>
            </a:r>
            <a:r>
              <a:rPr lang="de-DE" dirty="0" err="1"/>
              <a:t>droplets</a:t>
            </a:r>
            <a:r>
              <a:rPr lang="de-DE" dirty="0"/>
              <a:t> </a:t>
            </a:r>
            <a:r>
              <a:rPr lang="de-DE" dirty="0" err="1"/>
              <a:t>targets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753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B0C6A5-A585-BE59-2D96-4F3E87C4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Lagrangian</a:t>
            </a:r>
            <a:r>
              <a:rPr lang="de-DE" dirty="0"/>
              <a:t> Ray </a:t>
            </a:r>
            <a:r>
              <a:rPr lang="de-DE" dirty="0" err="1"/>
              <a:t>Optics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172E8B-0A2A-7E34-E70C-EC359B353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077200" cy="5216624"/>
          </a:xfrm>
        </p:spPr>
        <p:txBody>
          <a:bodyPr anchor="t" anchorCtr="0"/>
          <a:lstStyle/>
          <a:p>
            <a:r>
              <a:rPr lang="de-DE" sz="2400" dirty="0"/>
              <a:t>Fermat‘s </a:t>
            </a:r>
            <a:r>
              <a:rPr lang="de-DE" sz="2400" dirty="0" err="1"/>
              <a:t>principle</a:t>
            </a:r>
            <a:r>
              <a:rPr lang="de-DE" sz="2400" dirty="0"/>
              <a:t>:</a:t>
            </a:r>
            <a:br>
              <a:rPr lang="de-DE" sz="2400" dirty="0"/>
            </a:br>
            <a:r>
              <a:rPr lang="de-DE" sz="2400" dirty="0"/>
              <a:t>Light </a:t>
            </a:r>
            <a:r>
              <a:rPr lang="de-DE" sz="2400" dirty="0" err="1"/>
              <a:t>minimizes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optical</a:t>
            </a:r>
            <a:r>
              <a:rPr lang="de-DE" sz="2400" dirty="0"/>
              <a:t> </a:t>
            </a:r>
            <a:r>
              <a:rPr lang="de-DE" sz="2400" dirty="0" err="1"/>
              <a:t>path</a:t>
            </a:r>
            <a:r>
              <a:rPr lang="de-DE" sz="2400" dirty="0"/>
              <a:t> </a:t>
            </a:r>
            <a:r>
              <a:rPr lang="de-DE" sz="2400" dirty="0" err="1"/>
              <a:t>length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 err="1"/>
              <a:t>Using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variational</a:t>
            </a:r>
            <a:r>
              <a:rPr lang="de-DE" sz="2400" dirty="0"/>
              <a:t> </a:t>
            </a:r>
            <a:r>
              <a:rPr lang="de-DE" sz="2400" dirty="0" err="1"/>
              <a:t>method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 err="1"/>
              <a:t>Equations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motion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a light </a:t>
            </a:r>
            <a:r>
              <a:rPr lang="de-DE" sz="2400" dirty="0" err="1"/>
              <a:t>ray</a:t>
            </a:r>
            <a:br>
              <a:rPr lang="de-DE" sz="2400" dirty="0"/>
            </a:br>
            <a:endParaRPr 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6D385E7-45CA-D93A-3EF2-FD76B0149AAE}"/>
                  </a:ext>
                </a:extLst>
              </p:cNvPr>
              <p:cNvSpPr txBox="1"/>
              <p:nvPr/>
            </p:nvSpPr>
            <p:spPr>
              <a:xfrm>
                <a:off x="2051720" y="3244334"/>
                <a:ext cx="4145171" cy="47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6D385E7-45CA-D93A-3EF2-FD76B0149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3244334"/>
                <a:ext cx="4145171" cy="4756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1FB24D2D-F38F-3403-967D-C57CD9B3EF88}"/>
                  </a:ext>
                </a:extLst>
              </p:cNvPr>
              <p:cNvSpPr txBox="1"/>
              <p:nvPr/>
            </p:nvSpPr>
            <p:spPr>
              <a:xfrm>
                <a:off x="2432117" y="4666004"/>
                <a:ext cx="3384376" cy="1558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  <m:oMath xmlns:m="http://schemas.openxmlformats.org/officeDocument/2006/math"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1FB24D2D-F38F-3403-967D-C57CD9B3E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117" y="4666004"/>
                <a:ext cx="3384376" cy="1558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9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Simulated</a:t>
            </a:r>
            <a:r>
              <a:rPr lang="de-DE" dirty="0"/>
              <a:t> Ray </a:t>
            </a:r>
            <a:r>
              <a:rPr lang="de-DE" dirty="0" err="1"/>
              <a:t>Paths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9298029-A405-533B-1548-2ECACDAE2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49175"/>
            <a:ext cx="8077200" cy="319785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B5C845F-656B-129C-2EEA-98C63845E199}"/>
              </a:ext>
            </a:extLst>
          </p:cNvPr>
          <p:cNvSpPr txBox="1"/>
          <p:nvPr/>
        </p:nvSpPr>
        <p:spPr>
          <a:xfrm>
            <a:off x="1115616" y="551723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Ray </a:t>
            </a:r>
            <a:r>
              <a:rPr lang="de-DE" dirty="0" err="1"/>
              <a:t>paths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droplet</a:t>
            </a:r>
            <a:r>
              <a:rPr lang="de-DE" dirty="0"/>
              <a:t> (</a:t>
            </a:r>
            <a:r>
              <a:rPr lang="de-DE" dirty="0" err="1"/>
              <a:t>marked</a:t>
            </a:r>
            <a:r>
              <a:rPr lang="de-DE" dirty="0"/>
              <a:t> in </a:t>
            </a:r>
            <a:r>
              <a:rPr lang="de-DE" dirty="0" err="1"/>
              <a:t>green</a:t>
            </a:r>
            <a:r>
              <a:rPr lang="de-DE" dirty="0"/>
              <a:t>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0847FAF-7D5A-6B4D-D4B4-9CF0093346E0}"/>
              </a:ext>
            </a:extLst>
          </p:cNvPr>
          <p:cNvSpPr txBox="1"/>
          <p:nvPr/>
        </p:nvSpPr>
        <p:spPr>
          <a:xfrm>
            <a:off x="5348180" y="551723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Ray </a:t>
            </a:r>
            <a:r>
              <a:rPr lang="de-DE" dirty="0" err="1"/>
              <a:t>paths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an </a:t>
            </a:r>
            <a:r>
              <a:rPr lang="de-DE" dirty="0" err="1"/>
              <a:t>ethylene</a:t>
            </a:r>
            <a:r>
              <a:rPr lang="de-DE" dirty="0"/>
              <a:t> </a:t>
            </a:r>
            <a:r>
              <a:rPr lang="de-DE" dirty="0" err="1"/>
              <a:t>glycol</a:t>
            </a:r>
            <a:r>
              <a:rPr lang="de-DE" dirty="0"/>
              <a:t> </a:t>
            </a:r>
            <a:r>
              <a:rPr lang="de-DE" dirty="0" err="1"/>
              <a:t>droplet</a:t>
            </a:r>
            <a:r>
              <a:rPr lang="de-DE" dirty="0"/>
              <a:t> (</a:t>
            </a:r>
            <a:r>
              <a:rPr lang="de-DE" dirty="0" err="1"/>
              <a:t>marked</a:t>
            </a:r>
            <a:r>
              <a:rPr lang="de-DE" dirty="0"/>
              <a:t> in </a:t>
            </a:r>
            <a:r>
              <a:rPr lang="de-DE" dirty="0" err="1"/>
              <a:t>green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2845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Simulations</a:t>
            </a:r>
            <a:r>
              <a:rPr lang="de-DE" dirty="0"/>
              <a:t>: Setup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1379837-F3A6-1733-145A-AA4726506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87954" y="2060848"/>
            <a:ext cx="7999040" cy="2504372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E21D205-D77F-F568-E4EE-1A3F108B8FA4}"/>
              </a:ext>
            </a:extLst>
          </p:cNvPr>
          <p:cNvSpPr txBox="1"/>
          <p:nvPr/>
        </p:nvSpPr>
        <p:spPr>
          <a:xfrm>
            <a:off x="755576" y="4869160"/>
            <a:ext cx="7855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Ray </a:t>
            </a:r>
            <a:r>
              <a:rPr lang="de-DE" dirty="0" err="1"/>
              <a:t>paths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 </a:t>
            </a:r>
            <a:r>
              <a:rPr lang="de-DE" dirty="0" err="1"/>
              <a:t>droplet</a:t>
            </a:r>
            <a:r>
              <a:rPr lang="de-DE" dirty="0"/>
              <a:t>, an </a:t>
            </a:r>
            <a:r>
              <a:rPr lang="de-DE" dirty="0" err="1"/>
              <a:t>objective</a:t>
            </a:r>
            <a:r>
              <a:rPr lang="de-DE" dirty="0"/>
              <a:t> and a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lens</a:t>
            </a:r>
            <a:r>
              <a:rPr lang="de-DE" dirty="0"/>
              <a:t>. The </a:t>
            </a:r>
            <a:r>
              <a:rPr lang="de-DE" dirty="0" err="1"/>
              <a:t>point</a:t>
            </a:r>
            <a:r>
              <a:rPr lang="de-DE" dirty="0"/>
              <a:t>,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hits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screen, </a:t>
            </a:r>
            <a:r>
              <a:rPr lang="de-DE" dirty="0" err="1"/>
              <a:t>corresponds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,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dotted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intersects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plane.</a:t>
            </a:r>
          </a:p>
        </p:txBody>
      </p:sp>
    </p:spTree>
    <p:extLst>
      <p:ext uri="{BB962C8B-B14F-4D97-AF65-F5344CB8AC3E}">
        <p14:creationId xmlns:p14="http://schemas.microsoft.com/office/powerpoint/2010/main" val="491702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Simulations</a:t>
            </a:r>
            <a:r>
              <a:rPr lang="de-DE" dirty="0"/>
              <a:t> – Fourier </a:t>
            </a:r>
            <a:r>
              <a:rPr lang="de-DE" dirty="0" err="1"/>
              <a:t>filter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29B88A-96B3-FB67-1342-D35F8730A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0" y="2007577"/>
            <a:ext cx="3688861" cy="36810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DF15368-8D09-3F5F-ECB5-75A30D01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07577"/>
            <a:ext cx="3688862" cy="368104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AD698C9-1FA6-94F7-C142-6AC4742A3181}"/>
              </a:ext>
            </a:extLst>
          </p:cNvPr>
          <p:cNvSpPr txBox="1"/>
          <p:nvPr/>
        </p:nvSpPr>
        <p:spPr>
          <a:xfrm>
            <a:off x="1115616" y="551723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Shadowgraphic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droplet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85E977-FA79-1B7A-154A-62EFE56BF915}"/>
              </a:ext>
            </a:extLst>
          </p:cNvPr>
          <p:cNvSpPr txBox="1"/>
          <p:nvPr/>
        </p:nvSpPr>
        <p:spPr>
          <a:xfrm>
            <a:off x="5020502" y="551723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Shadowgraphic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droplet</a:t>
            </a:r>
            <a:r>
              <a:rPr lang="de-DE" dirty="0"/>
              <a:t> after a </a:t>
            </a:r>
            <a:r>
              <a:rPr lang="de-DE" dirty="0" err="1"/>
              <a:t>low</a:t>
            </a:r>
            <a:r>
              <a:rPr lang="de-DE" dirty="0"/>
              <a:t>-pass </a:t>
            </a:r>
            <a:r>
              <a:rPr lang="de-DE" dirty="0" err="1"/>
              <a:t>filter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64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Shadowgraphic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decaying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Distribution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BF82EE-C77F-38EA-8149-A708C3A61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077200" cy="5072608"/>
          </a:xfrm>
        </p:spPr>
        <p:txBody>
          <a:bodyPr anchor="t" anchorCtr="0"/>
          <a:lstStyle/>
          <a:p>
            <a:r>
              <a:rPr lang="de-DE" sz="2400" dirty="0" err="1"/>
              <a:t>Electron</a:t>
            </a:r>
            <a:r>
              <a:rPr lang="de-DE" sz="2400" dirty="0"/>
              <a:t> </a:t>
            </a:r>
            <a:r>
              <a:rPr lang="de-DE" sz="2400" dirty="0" err="1"/>
              <a:t>density</a:t>
            </a:r>
            <a:r>
              <a:rPr lang="de-DE" sz="2400" dirty="0"/>
              <a:t> </a:t>
            </a:r>
            <a:r>
              <a:rPr lang="de-DE" sz="2400" dirty="0" err="1"/>
              <a:t>given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CEE7B7-CD26-1464-3195-19C74846E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39" y="3440313"/>
            <a:ext cx="7164288" cy="25453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AA5AA4-FB9D-C2EA-2FA0-2D3CBE5BAA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0949" y="2060848"/>
            <a:ext cx="4052398" cy="1004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9BCD67D-C9E0-E88E-A7EA-8F96BB5BED6A}"/>
                  </a:ext>
                </a:extLst>
              </p:cNvPr>
              <p:cNvSpPr txBox="1"/>
              <p:nvPr/>
            </p:nvSpPr>
            <p:spPr>
              <a:xfrm>
                <a:off x="805539" y="5939497"/>
                <a:ext cx="7524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0" i="0" u="none" strike="noStrike" baseline="0" dirty="0">
                    <a:cs typeface="Arial" panose="020B0604020202020204" pitchFamily="34" charset="0"/>
                  </a:rPr>
                  <a:t>The teal circle marks the droplet edge, the point of critical</a:t>
                </a:r>
                <a:r>
                  <a:rPr lang="en-US" sz="1600" b="0" i="0" u="none" strike="noStrike" dirty="0">
                    <a:cs typeface="Arial" panose="020B0604020202020204" pitchFamily="34" charset="0"/>
                  </a:rPr>
                  <a:t> </a:t>
                </a:r>
                <a:r>
                  <a:rPr lang="en-US" sz="1600" b="0" i="0" u="none" strike="noStrike" baseline="0" dirty="0">
                    <a:cs typeface="Arial" panose="020B0604020202020204" pitchFamily="34" charset="0"/>
                  </a:rPr>
                  <a:t>density is marked in lime green, and the point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u="none" strike="noStrike" baseline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600" b="0" i="1" u="none" strike="noStrike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sz="1600" b="0" i="1" u="none" strike="noStrike" baseline="0" smtClean="0">
                        <a:latin typeface="Cambria Math" panose="02040503050406030204" pitchFamily="18" charset="0"/>
                      </a:rPr>
                      <m:t>=0.005⋅</m:t>
                    </m:r>
                    <m:sSub>
                      <m:sSubPr>
                        <m:ctrlPr>
                          <a:rPr lang="de-DE" sz="16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u="none" strike="noStrike" baseline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600" b="0" i="1" u="none" strike="noStrike" baseline="0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b>
                    </m:sSub>
                  </m:oMath>
                </a14:m>
                <a:r>
                  <a:rPr lang="en-US" sz="1600" b="0" i="0" u="none" strike="noStrike" baseline="0" dirty="0">
                    <a:cs typeface="Arial" panose="020B0604020202020204" pitchFamily="34" charset="0"/>
                  </a:rPr>
                  <a:t> is marked in dark green.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u="none" strike="noStrike" baseline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600" b="0" i="1" u="none" strike="noStrike" baseline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de-DE" sz="1600" b="0" i="1" u="none" strike="noStrike" baseline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600" dirty="0">
                    <a:cs typeface="Arial" panose="020B0604020202020204" pitchFamily="34" charset="0"/>
                  </a:rPr>
                  <a:t> </a:t>
                </a:r>
                <a:r>
                  <a:rPr lang="de-DE" sz="1600" dirty="0" err="1">
                    <a:cs typeface="Arial" panose="020B0604020202020204" pitchFamily="34" charset="0"/>
                  </a:rPr>
                  <a:t>is</a:t>
                </a:r>
                <a:r>
                  <a:rPr lang="de-DE" sz="16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220⋅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𝑐𝑟𝑖𝑡</m:t>
                        </m:r>
                      </m:sub>
                    </m:sSub>
                  </m:oMath>
                </a14:m>
                <a:r>
                  <a:rPr lang="de-DE" sz="1600" dirty="0">
                    <a:cs typeface="Arial" panose="020B0604020202020204" pitchFamily="34" charset="0"/>
                  </a:rPr>
                  <a:t> </a:t>
                </a:r>
                <a:r>
                  <a:rPr lang="de-DE" sz="1600" dirty="0" err="1">
                    <a:cs typeface="Arial" panose="020B0604020202020204" pitchFamily="34" charset="0"/>
                  </a:rPr>
                  <a:t>for</a:t>
                </a:r>
                <a:r>
                  <a:rPr lang="de-DE" sz="1600" dirty="0">
                    <a:cs typeface="Arial" panose="020B0604020202020204" pitchFamily="34" charset="0"/>
                  </a:rPr>
                  <a:t> all </a:t>
                </a:r>
                <a:r>
                  <a:rPr lang="de-DE" sz="1600" dirty="0" err="1">
                    <a:cs typeface="Arial" panose="020B0604020202020204" pitchFamily="34" charset="0"/>
                  </a:rPr>
                  <a:t>images</a:t>
                </a:r>
                <a:r>
                  <a:rPr lang="de-DE" sz="1600" dirty="0"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19BCD67D-C9E0-E88E-A7EA-8F96BB5BE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39" y="5939497"/>
                <a:ext cx="7524328" cy="830997"/>
              </a:xfrm>
              <a:prstGeom prst="rect">
                <a:avLst/>
              </a:prstGeom>
              <a:blipFill>
                <a:blip r:embed="rId4"/>
                <a:stretch>
                  <a:fillRect l="-405" t="-2190" b="-80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FDF06597-2B40-8806-803C-49B35131E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521" y="3165564"/>
            <a:ext cx="4986538" cy="312725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A74DA40-604D-519A-7765-EA598BDA45CC}"/>
              </a:ext>
            </a:extLst>
          </p:cNvPr>
          <p:cNvSpPr txBox="1"/>
          <p:nvPr/>
        </p:nvSpPr>
        <p:spPr>
          <a:xfrm>
            <a:off x="1826423" y="3054103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L = 0.2 µm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0B6DA5-E468-C06A-1ED0-EDD3022CDF3C}"/>
              </a:ext>
            </a:extLst>
          </p:cNvPr>
          <p:cNvSpPr txBox="1"/>
          <p:nvPr/>
        </p:nvSpPr>
        <p:spPr>
          <a:xfrm>
            <a:off x="4005937" y="3070981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L = 0.5 µm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4C6900D-D5D8-B454-B202-4A2D1D004098}"/>
              </a:ext>
            </a:extLst>
          </p:cNvPr>
          <p:cNvSpPr txBox="1"/>
          <p:nvPr/>
        </p:nvSpPr>
        <p:spPr>
          <a:xfrm>
            <a:off x="6185451" y="311607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L = 0.9 µm</a:t>
            </a:r>
          </a:p>
        </p:txBody>
      </p:sp>
    </p:spTree>
    <p:extLst>
      <p:ext uri="{BB962C8B-B14F-4D97-AF65-F5344CB8AC3E}">
        <p14:creationId xmlns:p14="http://schemas.microsoft.com/office/powerpoint/2010/main" val="3151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Beam </a:t>
            </a:r>
            <a:r>
              <a:rPr lang="de-DE" dirty="0" err="1"/>
              <a:t>paths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resulting</a:t>
            </a:r>
            <a:r>
              <a:rPr lang="de-DE" dirty="0"/>
              <a:t> </a:t>
            </a:r>
            <a:r>
              <a:rPr lang="de-DE" dirty="0" err="1"/>
              <a:t>images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CEE7B7-CD26-1464-3195-19C74846E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20" y="4236698"/>
            <a:ext cx="7164288" cy="25453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6817325-00CA-94C4-D0D9-1AEA4B26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31528"/>
            <a:ext cx="7164288" cy="277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48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A79381-8556-A42E-9BAF-7A9C4326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3861048"/>
            <a:ext cx="7772400" cy="636091"/>
          </a:xfrm>
        </p:spPr>
        <p:txBody>
          <a:bodyPr/>
          <a:lstStyle/>
          <a:p>
            <a:r>
              <a:rPr lang="de-DE" sz="2800" dirty="0">
                <a:solidFill>
                  <a:schemeClr val="tx1"/>
                </a:solidFill>
              </a:rPr>
              <a:t>Ion </a:t>
            </a:r>
            <a:r>
              <a:rPr lang="de-DE" sz="2800" dirty="0" err="1">
                <a:solidFill>
                  <a:schemeClr val="tx1"/>
                </a:solidFill>
              </a:rPr>
              <a:t>Acceleration</a:t>
            </a:r>
            <a:r>
              <a:rPr lang="de-DE" sz="2800" dirty="0">
                <a:solidFill>
                  <a:schemeClr val="tx1"/>
                </a:solidFill>
              </a:rPr>
              <a:t> at </a:t>
            </a:r>
            <a:r>
              <a:rPr lang="de-DE" sz="2800" dirty="0" err="1">
                <a:solidFill>
                  <a:schemeClr val="tx1"/>
                </a:solidFill>
              </a:rPr>
              <a:t>the</a:t>
            </a:r>
            <a:r>
              <a:rPr lang="de-DE" sz="2800" dirty="0">
                <a:solidFill>
                  <a:schemeClr val="tx1"/>
                </a:solidFill>
              </a:rPr>
              <a:t> POLARIS Laser System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293C79A-B6A7-AEC9-B5CD-46A58F3CBEE3}"/>
              </a:ext>
            </a:extLst>
          </p:cNvPr>
          <p:cNvSpPr txBox="1"/>
          <p:nvPr/>
        </p:nvSpPr>
        <p:spPr>
          <a:xfrm>
            <a:off x="683568" y="2598003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/>
              <a:t>Part IV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692136F-7B5F-D9B7-7947-733269DDFC7F}"/>
              </a:ext>
            </a:extLst>
          </p:cNvPr>
          <p:cNvCxnSpPr>
            <a:cxnSpLocks/>
          </p:cNvCxnSpPr>
          <p:nvPr/>
        </p:nvCxnSpPr>
        <p:spPr>
          <a:xfrm>
            <a:off x="755576" y="3693337"/>
            <a:ext cx="73448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599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Scan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droplet</a:t>
            </a:r>
            <a:r>
              <a:rPr lang="de-DE" dirty="0"/>
              <a:t> x-position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POLARIS laser-system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885E3E5-4826-6895-B6B0-AB0398A5A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33" b="46327"/>
          <a:stretch/>
        </p:blipFill>
        <p:spPr>
          <a:xfrm>
            <a:off x="1963691" y="2005660"/>
            <a:ext cx="5216618" cy="284668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F8870B6-809F-8783-84AE-4FC4F517800C}"/>
              </a:ext>
            </a:extLst>
          </p:cNvPr>
          <p:cNvSpPr txBox="1"/>
          <p:nvPr/>
        </p:nvSpPr>
        <p:spPr>
          <a:xfrm>
            <a:off x="1259632" y="494116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Average </a:t>
            </a:r>
            <a:r>
              <a:rPr lang="de-DE" dirty="0" err="1"/>
              <a:t>proton</a:t>
            </a:r>
            <a:r>
              <a:rPr lang="de-DE" dirty="0"/>
              <a:t> maximum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at different </a:t>
            </a:r>
            <a:r>
              <a:rPr lang="de-DE" dirty="0" err="1"/>
              <a:t>target</a:t>
            </a:r>
            <a:r>
              <a:rPr lang="de-DE" dirty="0"/>
              <a:t> x-</a:t>
            </a:r>
            <a:r>
              <a:rPr lang="de-DE" dirty="0" err="1"/>
              <a:t>positions</a:t>
            </a:r>
            <a:r>
              <a:rPr lang="de-DE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six</a:t>
            </a:r>
            <a:r>
              <a:rPr lang="de-DE" dirty="0"/>
              <a:t> </a:t>
            </a:r>
            <a:r>
              <a:rPr lang="de-DE" dirty="0" err="1"/>
              <a:t>shots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error</a:t>
            </a:r>
            <a:r>
              <a:rPr lang="de-DE" dirty="0"/>
              <a:t> bar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413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3F975E-707F-2DC7-838B-F7826AD0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025"/>
            <a:ext cx="5626968" cy="838200"/>
          </a:xfrm>
        </p:spPr>
        <p:txBody>
          <a:bodyPr/>
          <a:lstStyle/>
          <a:p>
            <a:r>
              <a:rPr lang="de-DE" dirty="0"/>
              <a:t>Scan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droplet</a:t>
            </a:r>
            <a:r>
              <a:rPr lang="de-DE" dirty="0"/>
              <a:t> x-position at </a:t>
            </a:r>
            <a:r>
              <a:rPr lang="de-DE" dirty="0" err="1"/>
              <a:t>the</a:t>
            </a:r>
            <a:r>
              <a:rPr lang="de-DE" dirty="0"/>
              <a:t> JETI laser-system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210957-CEF6-0BA9-7AA8-97DD311DF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404" y="2420889"/>
            <a:ext cx="4143068" cy="27167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CB816A-CE8F-277B-F76D-D81E227A7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13" y="2456893"/>
            <a:ext cx="4076562" cy="264475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9FCDDC-D4EB-5E2C-B209-54CAD87BE477}"/>
              </a:ext>
            </a:extLst>
          </p:cNvPr>
          <p:cNvSpPr txBox="1"/>
          <p:nvPr/>
        </p:nvSpPr>
        <p:spPr>
          <a:xfrm>
            <a:off x="457200" y="5301208"/>
            <a:ext cx="407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Without</a:t>
            </a:r>
            <a:r>
              <a:rPr lang="de-DE" dirty="0"/>
              <a:t> an additional </a:t>
            </a:r>
            <a:r>
              <a:rPr lang="de-DE" dirty="0" err="1"/>
              <a:t>prepulse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AB4E1C-F0D3-608C-8E18-D50542D04CB8}"/>
              </a:ext>
            </a:extLst>
          </p:cNvPr>
          <p:cNvSpPr txBox="1"/>
          <p:nvPr/>
        </p:nvSpPr>
        <p:spPr>
          <a:xfrm>
            <a:off x="4686162" y="5301208"/>
            <a:ext cx="407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With</a:t>
            </a:r>
            <a:r>
              <a:rPr lang="de-DE" dirty="0"/>
              <a:t> an additional </a:t>
            </a:r>
            <a:r>
              <a:rPr lang="de-DE" dirty="0" err="1"/>
              <a:t>prepulse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364973B-9AA6-2920-6318-F65A2AD75477}"/>
              </a:ext>
            </a:extLst>
          </p:cNvPr>
          <p:cNvSpPr txBox="1"/>
          <p:nvPr/>
        </p:nvSpPr>
        <p:spPr>
          <a:xfrm>
            <a:off x="4141884" y="5670540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baseline="0" dirty="0">
                <a:cs typeface="Arial" panose="020B0604020202020204" pitchFamily="34" charset="0"/>
              </a:rPr>
              <a:t>G. A. Becker, “Characterization of laser-driven proton acceleration with </a:t>
            </a:r>
            <a:r>
              <a:rPr lang="en-US" sz="1200" b="0" i="0" u="none" strike="noStrike" baseline="0" dirty="0" err="1">
                <a:cs typeface="Arial" panose="020B0604020202020204" pitchFamily="34" charset="0"/>
              </a:rPr>
              <a:t>contrastenhanced</a:t>
            </a:r>
            <a:endParaRPr lang="en-US" sz="1200" b="0" i="0" u="none" strike="noStrike" baseline="0" dirty="0">
              <a:cs typeface="Arial" panose="020B0604020202020204" pitchFamily="34" charset="0"/>
            </a:endParaRPr>
          </a:p>
          <a:p>
            <a:pPr algn="l"/>
            <a:r>
              <a:rPr lang="de-DE" sz="1200" b="0" i="0" u="none" strike="noStrike" baseline="0" dirty="0" err="1">
                <a:cs typeface="Arial" panose="020B0604020202020204" pitchFamily="34" charset="0"/>
              </a:rPr>
              <a:t>laser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cs typeface="Arial" panose="020B0604020202020204" pitchFamily="34" charset="0"/>
              </a:rPr>
              <a:t>pulses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,” </a:t>
            </a:r>
            <a:r>
              <a:rPr lang="de-DE" sz="1200" b="0" i="0" u="none" strike="noStrike" baseline="0" dirty="0" err="1">
                <a:cs typeface="Arial" panose="020B0604020202020204" pitchFamily="34" charset="0"/>
              </a:rPr>
              <a:t>Ph.D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. </a:t>
            </a:r>
            <a:r>
              <a:rPr lang="de-DE" sz="1200" b="0" i="0" u="none" strike="noStrike" baseline="0" dirty="0" err="1">
                <a:cs typeface="Arial" panose="020B0604020202020204" pitchFamily="34" charset="0"/>
              </a:rPr>
              <a:t>dissertation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, Friedrich-Schiller-Universität Jena,</a:t>
            </a:r>
          </a:p>
          <a:p>
            <a:pPr algn="l"/>
            <a:r>
              <a:rPr lang="de-DE" sz="1200" b="0" i="0" u="none" strike="noStrike" baseline="0" dirty="0">
                <a:cs typeface="Arial" panose="020B0604020202020204" pitchFamily="34" charset="0"/>
              </a:rPr>
              <a:t>2021.</a:t>
            </a:r>
            <a:endParaRPr lang="de-DE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Growth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sinusoidal</a:t>
            </a:r>
            <a:r>
              <a:rPr lang="de-DE" dirty="0"/>
              <a:t> </a:t>
            </a:r>
            <a:r>
              <a:rPr lang="de-DE" dirty="0" err="1"/>
              <a:t>modes</a:t>
            </a:r>
            <a:r>
              <a:rPr lang="de-DE" dirty="0"/>
              <a:t> in liquid </a:t>
            </a:r>
            <a:r>
              <a:rPr lang="de-DE" dirty="0" err="1"/>
              <a:t>jets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2">
                <a:extLst>
                  <a:ext uri="{FF2B5EF4-FFF2-40B4-BE49-F238E27FC236}">
                    <a16:creationId xmlns:a16="http://schemas.microsoft.com/office/drawing/2014/main" id="{151717B5-D453-5F67-99DF-DB7CF78050A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5536" y="1556792"/>
                <a:ext cx="4824536" cy="5706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6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400" dirty="0"/>
                  <a:t>Growth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240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𝜈</m:t>
                        </m:r>
                      </m:den>
                    </m:f>
                  </m:oMath>
                </a14:m>
                <a:endParaRPr lang="de-DE" sz="2400" dirty="0"/>
              </a:p>
              <a:p>
                <a:r>
                  <a:rPr lang="de-DE" sz="2400" dirty="0"/>
                  <a:t>Ohnesorge </a:t>
                </a:r>
                <a:r>
                  <a:rPr lang="de-DE" sz="2400" dirty="0" err="1"/>
                  <a:t>number</a:t>
                </a:r>
                <a:endParaRPr lang="de-DE" sz="240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𝑂h</m:t>
                      </m:r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𝜈</m:t>
                      </m:r>
                      <m:rad>
                        <m:radPr>
                          <m:degHide m:val="on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de-DE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240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sz="2400" dirty="0"/>
              </a:p>
              <a:p>
                <a:r>
                  <a:rPr lang="de-DE" sz="2400" dirty="0"/>
                  <a:t>Dimensionless </a:t>
                </a:r>
                <a:r>
                  <a:rPr lang="de-DE" sz="2400" dirty="0" err="1"/>
                  <a:t>wavenumber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endParaRPr lang="de-DE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  </m:t>
                    </m:r>
                    <m:r>
                      <m:rPr>
                        <m:nor/>
                      </m:rPr>
                      <a:rPr lang="de-DE" sz="2400" dirty="0"/>
                      <m:t>viscosity</m:t>
                    </m:r>
                  </m:oMath>
                </a14:m>
                <a:br>
                  <a:rPr lang="de-DE" sz="2400" dirty="0"/>
                </a:b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de-DE" sz="2400" dirty="0"/>
                  <a:t>density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de-DE" sz="2400" dirty="0"/>
                  <a:t>wavelength		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=  </m:t>
                    </m:r>
                  </m:oMath>
                </a14:m>
                <a:r>
                  <a:rPr lang="de-DE" sz="2400" dirty="0" err="1"/>
                  <a:t>undisturbed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jet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radius</a:t>
                </a:r>
                <a:endParaRPr lang="de-DE" sz="2400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Inhaltsplatzhalter 2">
                <a:extLst>
                  <a:ext uri="{FF2B5EF4-FFF2-40B4-BE49-F238E27FC236}">
                    <a16:creationId xmlns:a16="http://schemas.microsoft.com/office/drawing/2014/main" id="{151717B5-D453-5F67-99DF-DB7CF7805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556792"/>
                <a:ext cx="4824536" cy="5706616"/>
              </a:xfrm>
              <a:prstGeom prst="rect">
                <a:avLst/>
              </a:prstGeom>
              <a:blipFill>
                <a:blip r:embed="rId2"/>
                <a:stretch>
                  <a:fillRect l="-1770" t="-1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89AE674D-BA85-0A17-B2AE-A20570F34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765" y="2222461"/>
            <a:ext cx="384843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6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BF82EE-C77F-38EA-8149-A708C3A61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077200" cy="5288632"/>
          </a:xfrm>
        </p:spPr>
        <p:txBody>
          <a:bodyPr anchor="t" anchorCtr="0"/>
          <a:lstStyle/>
          <a:p>
            <a:r>
              <a:rPr lang="de-DE" sz="2400" dirty="0" err="1"/>
              <a:t>Fundamentals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Jet </a:t>
            </a:r>
            <a:r>
              <a:rPr lang="de-DE" sz="2400" dirty="0" err="1"/>
              <a:t>Breakup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Experimental </a:t>
            </a:r>
            <a:r>
              <a:rPr lang="de-DE" sz="2400" dirty="0" err="1"/>
              <a:t>Creation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Liquid Micro-</a:t>
            </a:r>
            <a:r>
              <a:rPr lang="de-DE" sz="2400" dirty="0" err="1"/>
              <a:t>Droplets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Liquid Jets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Proton </a:t>
            </a:r>
            <a:r>
              <a:rPr lang="de-DE" sz="2400" dirty="0" err="1"/>
              <a:t>Acceleration</a:t>
            </a:r>
            <a:r>
              <a:rPr lang="de-DE" sz="2400" dirty="0"/>
              <a:t> Experiment at </a:t>
            </a:r>
            <a:r>
              <a:rPr lang="de-DE" sz="2400" dirty="0" err="1"/>
              <a:t>the</a:t>
            </a:r>
            <a:r>
              <a:rPr lang="de-DE" sz="2400" dirty="0"/>
              <a:t> POLARIS Laser System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12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Length</a:t>
            </a:r>
            <a:endParaRPr lang="de-DE" dirty="0"/>
          </a:p>
        </p:txBody>
      </p:sp>
      <p:pic>
        <p:nvPicPr>
          <p:cNvPr id="6" name="Grafik 5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EF89301E-7E45-4F4B-04CA-05A6C1047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204864"/>
            <a:ext cx="6542338" cy="321180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A86386E-A4C3-E24F-6BD0-29D19804CC9B}"/>
              </a:ext>
            </a:extLst>
          </p:cNvPr>
          <p:cNvSpPr txBox="1"/>
          <p:nvPr/>
        </p:nvSpPr>
        <p:spPr>
          <a:xfrm>
            <a:off x="1187624" y="5661248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micro</a:t>
            </a:r>
            <a:r>
              <a:rPr lang="de-DE" dirty="0"/>
              <a:t> </a:t>
            </a:r>
            <a:r>
              <a:rPr lang="de-DE" dirty="0" err="1"/>
              <a:t>droplets</a:t>
            </a:r>
            <a:r>
              <a:rPr lang="de-DE" dirty="0"/>
              <a:t> after different probe </a:t>
            </a:r>
            <a:r>
              <a:rPr lang="de-DE" dirty="0" err="1"/>
              <a:t>delays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221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Position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Probe </a:t>
            </a:r>
            <a:r>
              <a:rPr lang="de-DE" dirty="0" err="1"/>
              <a:t>Objective</a:t>
            </a:r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9C621D71-9ABC-82F4-C299-913B2973C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3069" y="1328183"/>
            <a:ext cx="6185502" cy="544944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F88DDD3-C137-D6A3-DCD7-F4DFC694D082}"/>
                  </a:ext>
                </a:extLst>
              </p:cNvPr>
              <p:cNvSpPr txBox="1"/>
              <p:nvPr/>
            </p:nvSpPr>
            <p:spPr>
              <a:xfrm>
                <a:off x="7308571" y="1988840"/>
                <a:ext cx="15839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=0.25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mJ</m:t>
                      </m:r>
                    </m:oMath>
                  </m:oMathPara>
                </a14:m>
                <a:endParaRPr lang="de-DE" b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μm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F88DDD3-C137-D6A3-DCD7-F4DFC694D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571" y="1988840"/>
                <a:ext cx="1583909" cy="646331"/>
              </a:xfrm>
              <a:prstGeom prst="rect">
                <a:avLst/>
              </a:prstGeom>
              <a:blipFill>
                <a:blip r:embed="rId3"/>
                <a:stretch>
                  <a:fillRect b="-47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071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827E7-1EB9-B086-D769-C626CA62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Shadow Size and </a:t>
            </a:r>
            <a:r>
              <a:rPr lang="de-DE" dirty="0" err="1"/>
              <a:t>Objective</a:t>
            </a:r>
            <a:r>
              <a:rPr lang="de-DE" dirty="0"/>
              <a:t> Position in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610240-1EB6-F15B-12D3-0A10AB71A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2060848"/>
            <a:ext cx="4104456" cy="3723328"/>
          </a:xfrm>
        </p:spPr>
      </p:pic>
    </p:spTree>
    <p:extLst>
      <p:ext uri="{BB962C8B-B14F-4D97-AF65-F5344CB8AC3E}">
        <p14:creationId xmlns:p14="http://schemas.microsoft.com/office/powerpoint/2010/main" val="3905905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Expansion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Obliquie</a:t>
            </a:r>
            <a:r>
              <a:rPr lang="de-DE" dirty="0"/>
              <a:t> </a:t>
            </a:r>
            <a:r>
              <a:rPr lang="de-DE" dirty="0" err="1"/>
              <a:t>Irradiantion</a:t>
            </a:r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9C621D71-9ABC-82F4-C299-913B2973C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3069" y="1328183"/>
            <a:ext cx="6185502" cy="5449440"/>
          </a:xfrm>
        </p:spPr>
      </p:pic>
    </p:spTree>
    <p:extLst>
      <p:ext uri="{BB962C8B-B14F-4D97-AF65-F5344CB8AC3E}">
        <p14:creationId xmlns:p14="http://schemas.microsoft.com/office/powerpoint/2010/main" val="268468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Ionization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Ethylene</a:t>
            </a:r>
            <a:r>
              <a:rPr lang="de-DE" dirty="0"/>
              <a:t> </a:t>
            </a:r>
            <a:r>
              <a:rPr lang="de-DE" dirty="0" err="1"/>
              <a:t>Glycol</a:t>
            </a:r>
            <a:r>
              <a:rPr lang="de-DE" dirty="0"/>
              <a:t> </a:t>
            </a:r>
            <a:r>
              <a:rPr lang="de-DE" dirty="0" err="1"/>
              <a:t>Droplets</a:t>
            </a:r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9C621D71-9ABC-82F4-C299-913B2973C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3069" y="1328183"/>
            <a:ext cx="6185502" cy="5449440"/>
          </a:xfrm>
        </p:spPr>
      </p:pic>
    </p:spTree>
    <p:extLst>
      <p:ext uri="{BB962C8B-B14F-4D97-AF65-F5344CB8AC3E}">
        <p14:creationId xmlns:p14="http://schemas.microsoft.com/office/powerpoint/2010/main" val="1921800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Expansion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Satellite</a:t>
            </a:r>
            <a:r>
              <a:rPr lang="de-DE" dirty="0"/>
              <a:t> </a:t>
            </a:r>
            <a:r>
              <a:rPr lang="de-DE" dirty="0" err="1"/>
              <a:t>Droplets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B56B75-B09B-1CC5-6C70-3F93051A5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0808"/>
            <a:ext cx="7956376" cy="41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41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Fourier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7563046-CD9D-144B-25CC-D38890E28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934" y="2823121"/>
            <a:ext cx="6835732" cy="2049958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EF5B955-A03E-0706-1740-A9B2A02BCE21}"/>
              </a:ext>
            </a:extLst>
          </p:cNvPr>
          <p:cNvSpPr txBox="1"/>
          <p:nvPr/>
        </p:nvSpPr>
        <p:spPr>
          <a:xfrm>
            <a:off x="1077934" y="5301208"/>
            <a:ext cx="683573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cs typeface="Arial" panose="020B0604020202020204" pitchFamily="34" charset="0"/>
              </a:rPr>
              <a:t>Schematic setup of a two lens imaging system with lenses with the focal length </a:t>
            </a:r>
            <a:r>
              <a:rPr lang="en-US" sz="1800" b="0" i="0" u="none" strike="noStrike" baseline="0" dirty="0">
                <a:latin typeface="+mn-lt"/>
              </a:rPr>
              <a:t>f</a:t>
            </a:r>
            <a:endParaRPr lang="de-DE" dirty="0">
              <a:latin typeface="+mn-lt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28AC3D-99D5-E67B-22BA-1DF3DF3777F0}"/>
              </a:ext>
            </a:extLst>
          </p:cNvPr>
          <p:cNvSpPr txBox="1"/>
          <p:nvPr/>
        </p:nvSpPr>
        <p:spPr>
          <a:xfrm>
            <a:off x="755576" y="1663933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Lens </a:t>
            </a:r>
            <a:r>
              <a:rPr lang="de-DE" dirty="0" err="1"/>
              <a:t>conducts</a:t>
            </a:r>
            <a:r>
              <a:rPr lang="de-DE" dirty="0"/>
              <a:t> a </a:t>
            </a:r>
            <a:r>
              <a:rPr lang="de-DE" dirty="0" err="1"/>
              <a:t>Fouriertransform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focal</a:t>
            </a:r>
            <a:r>
              <a:rPr lang="de-DE" dirty="0"/>
              <a:t> plane</a:t>
            </a:r>
          </a:p>
        </p:txBody>
      </p:sp>
    </p:spTree>
    <p:extLst>
      <p:ext uri="{BB962C8B-B14F-4D97-AF65-F5344CB8AC3E}">
        <p14:creationId xmlns:p14="http://schemas.microsoft.com/office/powerpoint/2010/main" val="337776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827E7-1EB9-B086-D769-C626CA62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 </a:t>
            </a:r>
            <a:r>
              <a:rPr lang="de-DE" dirty="0" err="1"/>
              <a:t>Objective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in </a:t>
            </a:r>
            <a:r>
              <a:rPr lang="de-DE" dirty="0" err="1"/>
              <a:t>Droplet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C938698-E88D-E643-24D0-0B868F286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484784"/>
            <a:ext cx="5506742" cy="4928592"/>
          </a:xfrm>
        </p:spPr>
      </p:pic>
    </p:spTree>
    <p:extLst>
      <p:ext uri="{BB962C8B-B14F-4D97-AF65-F5344CB8AC3E}">
        <p14:creationId xmlns:p14="http://schemas.microsoft.com/office/powerpoint/2010/main" val="1938114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Maximum Proton Energy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corrsponding</a:t>
            </a:r>
            <a:r>
              <a:rPr lang="de-DE" dirty="0"/>
              <a:t> </a:t>
            </a:r>
            <a:r>
              <a:rPr lang="de-DE" dirty="0" err="1"/>
              <a:t>Spectra</a:t>
            </a:r>
            <a:endParaRPr lang="de-DE" dirty="0"/>
          </a:p>
        </p:txBody>
      </p:sp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8925F9D0-0347-E152-8A05-D22BE11A3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81208"/>
            <a:ext cx="5605777" cy="54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87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Ein Bild, das Natur, schwimmend enthält.&#10;&#10;Automatisch generierte Beschreibung">
            <a:extLst>
              <a:ext uri="{FF2B5EF4-FFF2-40B4-BE49-F238E27FC236}">
                <a16:creationId xmlns:a16="http://schemas.microsoft.com/office/drawing/2014/main" id="{B5C52F73-B218-AF11-B4CF-22559A073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080" y="2348880"/>
            <a:ext cx="3168353" cy="3168353"/>
          </a:xfrm>
        </p:spPr>
      </p:pic>
      <p:pic>
        <p:nvPicPr>
          <p:cNvPr id="7" name="Grafik 6" descr="Ein Bild, das Text, Natur, verschieden enthält.&#10;&#10;Automatisch generierte Beschreibung">
            <a:extLst>
              <a:ext uri="{FF2B5EF4-FFF2-40B4-BE49-F238E27FC236}">
                <a16:creationId xmlns:a16="http://schemas.microsoft.com/office/drawing/2014/main" id="{D1E2B640-B5AA-D164-6514-3D84F1493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" y="1556792"/>
            <a:ext cx="4935600" cy="47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76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Droplet</a:t>
            </a:r>
            <a:r>
              <a:rPr lang="de-DE" dirty="0"/>
              <a:t> </a:t>
            </a:r>
            <a:r>
              <a:rPr lang="de-DE" dirty="0" err="1"/>
              <a:t>Breakup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Liquid Jets – Laplace </a:t>
            </a:r>
            <a:r>
              <a:rPr lang="de-DE" dirty="0" err="1"/>
              <a:t>Pressure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</p:spPr>
            <p:txBody>
              <a:bodyPr anchor="t" anchorCtr="0"/>
              <a:lstStyle/>
              <a:p>
                <a:r>
                  <a:rPr lang="de-DE" sz="2400" dirty="0"/>
                  <a:t>Spherical </a:t>
                </a:r>
                <a:r>
                  <a:rPr lang="de-DE" sz="2400" dirty="0" err="1"/>
                  <a:t>shape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minimizes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surface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energy</a:t>
                </a:r>
                <a:endParaRPr lang="de-DE" sz="2400" dirty="0"/>
              </a:p>
              <a:p>
                <a:r>
                  <a:rPr lang="de-DE" sz="2400" dirty="0"/>
                  <a:t>On </a:t>
                </a:r>
                <a:r>
                  <a:rPr lang="de-DE" sz="2400" dirty="0" err="1"/>
                  <a:t>curved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surfaces</a:t>
                </a:r>
                <a:r>
                  <a:rPr lang="de-DE" sz="2400" dirty="0"/>
                  <a:t>:</a:t>
                </a:r>
                <a:br>
                  <a:rPr lang="de-DE" sz="2400" dirty="0"/>
                </a:br>
                <a:r>
                  <a:rPr lang="de-DE" sz="2400" dirty="0"/>
                  <a:t>Laplace </a:t>
                </a:r>
                <a:r>
                  <a:rPr lang="de-DE" sz="2400" dirty="0" err="1"/>
                  <a:t>pressure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begChr m:val="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endChr m:val="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d>
                  </m:oMath>
                </a14:m>
                <a:br>
                  <a:rPr lang="de-DE" sz="2400" b="0" dirty="0"/>
                </a:b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de-DE" sz="2400" b="0" dirty="0" err="1"/>
                  <a:t>surface</a:t>
                </a:r>
                <a:r>
                  <a:rPr lang="de-DE" sz="2400" b="0" dirty="0"/>
                  <a:t> </a:t>
                </a:r>
                <a:r>
                  <a:rPr lang="de-DE" sz="2400" b="0" dirty="0" err="1"/>
                  <a:t>tension</a:t>
                </a:r>
                <a:r>
                  <a:rPr lang="de-DE" sz="2400" b="0" dirty="0"/>
                  <a:t>,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de-DE" sz="2400" dirty="0"/>
                  <a:t>viscosity</a:t>
                </a:r>
              </a:p>
              <a:p>
                <a:r>
                  <a:rPr lang="de-DE" sz="2400" dirty="0"/>
                  <a:t>Growth rate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a </a:t>
                </a:r>
                <a:r>
                  <a:rPr lang="de-DE" sz="2400" dirty="0" err="1"/>
                  <a:t>sinusoidal</a:t>
                </a:r>
                <a:r>
                  <a:rPr lang="de-DE" sz="2400" dirty="0"/>
                  <a:t> </a:t>
                </a:r>
                <a:r>
                  <a:rPr lang="de-DE" sz="2400" dirty="0" err="1"/>
                  <a:t>perturbation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240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num>
                      <m:den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𝜈</m:t>
                        </m:r>
                      </m:den>
                    </m:f>
                  </m:oMath>
                </a14:m>
                <a:endParaRPr lang="de-DE" sz="2400" dirty="0"/>
              </a:p>
              <a:p>
                <a:endParaRPr lang="de-DE" sz="2400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  <a:blipFill>
                <a:blip r:embed="rId2"/>
                <a:stretch>
                  <a:fillRect l="-981" t="-8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202334A9-2813-8BA0-C82E-A8C4C9C00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313556"/>
            <a:ext cx="2903472" cy="22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1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Resonance</a:t>
            </a:r>
            <a:r>
              <a:rPr lang="de-DE" dirty="0"/>
              <a:t> Absorption</a:t>
            </a:r>
          </a:p>
        </p:txBody>
      </p:sp>
      <p:pic>
        <p:nvPicPr>
          <p:cNvPr id="4" name="Grafik 3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AE8DDEC8-E24F-CA68-65E1-9071CB56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88840"/>
            <a:ext cx="5250635" cy="36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17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movement</a:t>
            </a:r>
            <a:r>
              <a:rPr lang="de-DE" dirty="0"/>
              <a:t> in a plane </a:t>
            </a:r>
            <a:r>
              <a:rPr lang="de-DE" dirty="0" err="1"/>
              <a:t>electromagnetic</a:t>
            </a:r>
            <a:r>
              <a:rPr lang="de-DE" dirty="0"/>
              <a:t> </a:t>
            </a:r>
            <a:r>
              <a:rPr lang="de-DE" dirty="0" err="1"/>
              <a:t>wave</a:t>
            </a:r>
            <a:endParaRPr lang="de-DE" dirty="0"/>
          </a:p>
        </p:txBody>
      </p:sp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D2689775-D46A-088A-3805-D3B07ECE0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420830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06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11268-937A-B3C7-C72C-1DFD0896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Ponderomotive</a:t>
            </a:r>
            <a:r>
              <a:rPr lang="de-DE" dirty="0"/>
              <a:t> Force</a:t>
            </a:r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21EC20E2-2113-4462-AE8E-D11D8BB53034}"/>
              </a:ext>
            </a:extLst>
          </p:cNvPr>
          <p:cNvSpPr/>
          <p:nvPr/>
        </p:nvSpPr>
        <p:spPr>
          <a:xfrm flipH="1">
            <a:off x="539552" y="3573416"/>
            <a:ext cx="5328592" cy="1296144"/>
          </a:xfrm>
          <a:prstGeom prst="arc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Bogen 13">
            <a:extLst>
              <a:ext uri="{FF2B5EF4-FFF2-40B4-BE49-F238E27FC236}">
                <a16:creationId xmlns:a16="http://schemas.microsoft.com/office/drawing/2014/main" id="{A8109A65-5713-C2AB-4FF0-B9EFCA8B9CA7}"/>
              </a:ext>
            </a:extLst>
          </p:cNvPr>
          <p:cNvSpPr/>
          <p:nvPr/>
        </p:nvSpPr>
        <p:spPr>
          <a:xfrm flipH="1" flipV="1">
            <a:off x="539552" y="1918084"/>
            <a:ext cx="5328592" cy="1296144"/>
          </a:xfrm>
          <a:prstGeom prst="arc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8DFA204-DDB6-72A4-7DE3-9BEE2709F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6" t="16666" r="41667" b="27779"/>
          <a:stretch/>
        </p:blipFill>
        <p:spPr>
          <a:xfrm>
            <a:off x="3248980" y="3292255"/>
            <a:ext cx="360040" cy="360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D767020-6555-D5B1-102A-F5F8CEDCF1E4}"/>
                  </a:ext>
                </a:extLst>
              </p:cNvPr>
              <p:cNvSpPr txBox="1"/>
              <p:nvPr/>
            </p:nvSpPr>
            <p:spPr>
              <a:xfrm>
                <a:off x="5561230" y="2674592"/>
                <a:ext cx="2517292" cy="622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𝑝𝑜𝑛𝑑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1D767020-6555-D5B1-102A-F5F8CEDCF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230" y="2674592"/>
                <a:ext cx="2517292" cy="6224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38AB4B31-7C38-21BD-177C-43CCCCD883B7}"/>
              </a:ext>
            </a:extLst>
          </p:cNvPr>
          <p:cNvCxnSpPr/>
          <p:nvPr/>
        </p:nvCxnSpPr>
        <p:spPr>
          <a:xfrm>
            <a:off x="3407430" y="3472275"/>
            <a:ext cx="648072" cy="10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5FB258C-DFCB-D0F3-1EF2-14420787320A}"/>
              </a:ext>
            </a:extLst>
          </p:cNvPr>
          <p:cNvCxnSpPr>
            <a:cxnSpLocks/>
          </p:cNvCxnSpPr>
          <p:nvPr/>
        </p:nvCxnSpPr>
        <p:spPr>
          <a:xfrm>
            <a:off x="3957747" y="4077072"/>
            <a:ext cx="112200" cy="4033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0670AF7-115E-6F34-4B44-FDB6874FCE6B}"/>
              </a:ext>
            </a:extLst>
          </p:cNvPr>
          <p:cNvCxnSpPr>
            <a:cxnSpLocks/>
          </p:cNvCxnSpPr>
          <p:nvPr/>
        </p:nvCxnSpPr>
        <p:spPr>
          <a:xfrm>
            <a:off x="4333992" y="4499356"/>
            <a:ext cx="39975" cy="211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44035921-9A0C-85C7-2A11-038321726518}"/>
              </a:ext>
            </a:extLst>
          </p:cNvPr>
          <p:cNvCxnSpPr>
            <a:cxnSpLocks/>
          </p:cNvCxnSpPr>
          <p:nvPr/>
        </p:nvCxnSpPr>
        <p:spPr>
          <a:xfrm>
            <a:off x="3944082" y="4091919"/>
            <a:ext cx="429885" cy="618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6DD2F47-0F73-F278-54D1-BD55AE6C9088}"/>
              </a:ext>
            </a:extLst>
          </p:cNvPr>
          <p:cNvCxnSpPr>
            <a:cxnSpLocks/>
          </p:cNvCxnSpPr>
          <p:nvPr/>
        </p:nvCxnSpPr>
        <p:spPr>
          <a:xfrm>
            <a:off x="4333991" y="4481899"/>
            <a:ext cx="324313" cy="4888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3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03941 0.088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8819 L 0.01962 0.046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0.0463 L 0.06198 0.1407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0.14074 L 0.03941 0.0881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8819 L 0.07778 0.1722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832C99C-8F87-04D2-FE34-6443A7C86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055" y="3436748"/>
            <a:ext cx="1850854" cy="260505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35596EA-D14A-FEAE-1627-9A153B8ED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771" y="3358024"/>
            <a:ext cx="1019885" cy="260505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FB2E710-344C-BDAB-7ACD-730D93197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21224" y="3434700"/>
            <a:ext cx="648299" cy="26050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311268-937A-B3C7-C72C-1DFD0896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Plasma </a:t>
            </a:r>
            <a:r>
              <a:rPr lang="de-DE" dirty="0" err="1"/>
              <a:t>Heating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C5513C-58B4-F53B-ECF8-4A43A1DB7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6" t="16666" r="41667" b="27779"/>
          <a:stretch/>
        </p:blipFill>
        <p:spPr>
          <a:xfrm>
            <a:off x="4810203" y="4816092"/>
            <a:ext cx="360040" cy="36004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C3DEA72-404D-CD82-513D-6EDFD77293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6" t="16666" r="41667" b="27779"/>
          <a:stretch/>
        </p:blipFill>
        <p:spPr>
          <a:xfrm>
            <a:off x="6980170" y="4377188"/>
            <a:ext cx="360040" cy="3600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83C8881-B572-8CAE-FC7D-4633845B64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6" t="16666" r="41667" b="27779"/>
          <a:stretch/>
        </p:blipFill>
        <p:spPr>
          <a:xfrm>
            <a:off x="6979350" y="4377188"/>
            <a:ext cx="360040" cy="3600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B65030A-1972-7277-B93A-5DA59A3B0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211" y="3418324"/>
            <a:ext cx="648072" cy="2604144"/>
          </a:xfrm>
          <a:prstGeom prst="rect">
            <a:avLst/>
          </a:prstGeom>
        </p:spPr>
      </p:pic>
      <p:pic>
        <p:nvPicPr>
          <p:cNvPr id="23" name="Grafik 22" descr="Ein Bild, das Pfeil enthält.&#10;&#10;Automatisch generierte Beschreibung">
            <a:extLst>
              <a:ext uri="{FF2B5EF4-FFF2-40B4-BE49-F238E27FC236}">
                <a16:creationId xmlns:a16="http://schemas.microsoft.com/office/drawing/2014/main" id="{F0933983-8D39-B1DF-D1E0-F37F6D9A32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63" t="44877" r="55537" b="23354"/>
          <a:stretch/>
        </p:blipFill>
        <p:spPr>
          <a:xfrm>
            <a:off x="682987" y="4240028"/>
            <a:ext cx="1058944" cy="1152128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105A7E27-830E-DA35-E894-38E03B6074A1}"/>
              </a:ext>
            </a:extLst>
          </p:cNvPr>
          <p:cNvSpPr txBox="1"/>
          <p:nvPr/>
        </p:nvSpPr>
        <p:spPr>
          <a:xfrm>
            <a:off x="167038" y="2304725"/>
            <a:ext cx="282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Resonace</a:t>
            </a:r>
            <a:r>
              <a:rPr lang="de-DE" dirty="0"/>
              <a:t> </a:t>
            </a:r>
            <a:r>
              <a:rPr lang="de-DE" dirty="0" err="1"/>
              <a:t>absorption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F7D819F-5825-B445-69CA-49E8825DA823}"/>
              </a:ext>
            </a:extLst>
          </p:cNvPr>
          <p:cNvSpPr txBox="1"/>
          <p:nvPr/>
        </p:nvSpPr>
        <p:spPr>
          <a:xfrm>
            <a:off x="3491879" y="2310435"/>
            <a:ext cx="216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Vacuum </a:t>
            </a:r>
            <a:r>
              <a:rPr lang="de-DE" dirty="0" err="1"/>
              <a:t>heating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417CFA8-5C52-939D-C3B6-BD4342044870}"/>
              </a:ext>
            </a:extLst>
          </p:cNvPr>
          <p:cNvSpPr txBox="1"/>
          <p:nvPr/>
        </p:nvSpPr>
        <p:spPr>
          <a:xfrm>
            <a:off x="6732238" y="2310435"/>
            <a:ext cx="166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jxB</a:t>
            </a:r>
            <a:r>
              <a:rPr lang="de-DE" dirty="0"/>
              <a:t> </a:t>
            </a:r>
            <a:r>
              <a:rPr lang="de-DE" dirty="0" err="1"/>
              <a:t>heating</a:t>
            </a:r>
            <a:endParaRPr lang="de-DE" dirty="0"/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117404E7-D7BA-3F45-4D01-1349817BFF7F}"/>
              </a:ext>
            </a:extLst>
          </p:cNvPr>
          <p:cNvCxnSpPr>
            <a:cxnSpLocks/>
          </p:cNvCxnSpPr>
          <p:nvPr/>
        </p:nvCxnSpPr>
        <p:spPr>
          <a:xfrm>
            <a:off x="862957" y="4739276"/>
            <a:ext cx="34950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E5765995-AD51-99F5-C254-62F629379B25}"/>
              </a:ext>
            </a:extLst>
          </p:cNvPr>
          <p:cNvSpPr txBox="1"/>
          <p:nvPr/>
        </p:nvSpPr>
        <p:spPr>
          <a:xfrm>
            <a:off x="862137" y="4731528"/>
            <a:ext cx="31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A93ED3B3-A0E8-C2CF-F953-BC6BD533BD4F}"/>
              </a:ext>
            </a:extLst>
          </p:cNvPr>
          <p:cNvSpPr txBox="1"/>
          <p:nvPr/>
        </p:nvSpPr>
        <p:spPr>
          <a:xfrm>
            <a:off x="3813342" y="5641134"/>
            <a:ext cx="31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4595F2C0-747D-0320-9C52-F8E90E75F155}"/>
              </a:ext>
            </a:extLst>
          </p:cNvPr>
          <p:cNvSpPr txBox="1"/>
          <p:nvPr/>
        </p:nvSpPr>
        <p:spPr>
          <a:xfrm>
            <a:off x="6257878" y="4466152"/>
            <a:ext cx="31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</a:t>
            </a: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FB21A67A-1CDC-A2C2-4322-C8FF8422B97A}"/>
              </a:ext>
            </a:extLst>
          </p:cNvPr>
          <p:cNvCxnSpPr>
            <a:cxnSpLocks/>
          </p:cNvCxnSpPr>
          <p:nvPr/>
        </p:nvCxnSpPr>
        <p:spPr>
          <a:xfrm flipH="1">
            <a:off x="6558921" y="4456648"/>
            <a:ext cx="3857" cy="35944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0F9051B8-41A7-DD61-4264-C9DC80F25E3F}"/>
              </a:ext>
            </a:extLst>
          </p:cNvPr>
          <p:cNvCxnSpPr>
            <a:cxnSpLocks/>
          </p:cNvCxnSpPr>
          <p:nvPr/>
        </p:nvCxnSpPr>
        <p:spPr>
          <a:xfrm>
            <a:off x="4009745" y="5558128"/>
            <a:ext cx="181014" cy="25228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82E2607C-E23D-ADA0-AF7C-3E80328147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6" t="16666" r="41667" b="27779"/>
          <a:stretch/>
        </p:blipFill>
        <p:spPr>
          <a:xfrm>
            <a:off x="1382301" y="4526482"/>
            <a:ext cx="360040" cy="36004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AF98687-8345-4AB6-C5E8-41DEBC8CB5E9}"/>
              </a:ext>
            </a:extLst>
          </p:cNvPr>
          <p:cNvSpPr txBox="1"/>
          <p:nvPr/>
        </p:nvSpPr>
        <p:spPr>
          <a:xfrm>
            <a:off x="9252520" y="98751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 </a:t>
            </a:r>
            <a:r>
              <a:rPr lang="de-DE" dirty="0" err="1"/>
              <a:t>feld</a:t>
            </a:r>
            <a:r>
              <a:rPr lang="de-DE" dirty="0"/>
              <a:t> einzeichnen</a:t>
            </a:r>
            <a:br>
              <a:rPr lang="de-DE" dirty="0"/>
            </a:br>
            <a:r>
              <a:rPr lang="de-DE" dirty="0"/>
              <a:t>Koordinatensystem?</a:t>
            </a:r>
            <a:br>
              <a:rPr lang="de-DE" dirty="0"/>
            </a:br>
            <a:r>
              <a:rPr lang="de-DE" dirty="0"/>
              <a:t>Schöner machen. Sieht aus wie ein Prototyp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B229522-EA61-B317-F1B9-255940936576}"/>
              </a:ext>
            </a:extLst>
          </p:cNvPr>
          <p:cNvCxnSpPr/>
          <p:nvPr/>
        </p:nvCxnSpPr>
        <p:spPr>
          <a:xfrm>
            <a:off x="3131840" y="2464846"/>
            <a:ext cx="0" cy="39164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FBA6F7A5-29CB-B21A-8D91-3583DC50840E}"/>
              </a:ext>
            </a:extLst>
          </p:cNvPr>
          <p:cNvCxnSpPr/>
          <p:nvPr/>
        </p:nvCxnSpPr>
        <p:spPr>
          <a:xfrm>
            <a:off x="6257552" y="2386823"/>
            <a:ext cx="0" cy="39164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1F9B3867-B484-BC1E-0A2D-899CF370A1D8}"/>
              </a:ext>
            </a:extLst>
          </p:cNvPr>
          <p:cNvSpPr/>
          <p:nvPr/>
        </p:nvSpPr>
        <p:spPr>
          <a:xfrm>
            <a:off x="4632895" y="4682030"/>
            <a:ext cx="342965" cy="347170"/>
          </a:xfrm>
          <a:custGeom>
            <a:avLst/>
            <a:gdLst>
              <a:gd name="connsiteX0" fmla="*/ 320105 w 342965"/>
              <a:gd name="connsiteY0" fmla="*/ 347170 h 347170"/>
              <a:gd name="connsiteX1" fmla="*/ 65 w 342965"/>
              <a:gd name="connsiteY1" fmla="*/ 4270 h 347170"/>
              <a:gd name="connsiteX2" fmla="*/ 342965 w 342965"/>
              <a:gd name="connsiteY2" fmla="*/ 164290 h 34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65" h="347170">
                <a:moveTo>
                  <a:pt x="320105" y="347170"/>
                </a:moveTo>
                <a:cubicBezTo>
                  <a:pt x="158180" y="190960"/>
                  <a:pt x="-3745" y="34750"/>
                  <a:pt x="65" y="4270"/>
                </a:cubicBezTo>
                <a:cubicBezTo>
                  <a:pt x="3875" y="-26210"/>
                  <a:pt x="257875" y="114760"/>
                  <a:pt x="342965" y="16429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59D3D44-6469-D555-3D6B-5E20CFB762D7}"/>
              </a:ext>
            </a:extLst>
          </p:cNvPr>
          <p:cNvCxnSpPr>
            <a:cxnSpLocks/>
          </p:cNvCxnSpPr>
          <p:nvPr/>
        </p:nvCxnSpPr>
        <p:spPr>
          <a:xfrm>
            <a:off x="4966795" y="4840751"/>
            <a:ext cx="919007" cy="604473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3ACFEDB8-44B6-23FB-6BE5-C4630B2A9818}"/>
              </a:ext>
            </a:extLst>
          </p:cNvPr>
          <p:cNvSpPr/>
          <p:nvPr/>
        </p:nvSpPr>
        <p:spPr>
          <a:xfrm>
            <a:off x="7147560" y="3947160"/>
            <a:ext cx="335280" cy="655320"/>
          </a:xfrm>
          <a:custGeom>
            <a:avLst/>
            <a:gdLst>
              <a:gd name="connsiteX0" fmla="*/ 0 w 335280"/>
              <a:gd name="connsiteY0" fmla="*/ 655320 h 655320"/>
              <a:gd name="connsiteX1" fmla="*/ 243840 w 335280"/>
              <a:gd name="connsiteY1" fmla="*/ 457200 h 655320"/>
              <a:gd name="connsiteX2" fmla="*/ 335280 w 335280"/>
              <a:gd name="connsiteY2" fmla="*/ 0 h 6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280" h="655320">
                <a:moveTo>
                  <a:pt x="0" y="655320"/>
                </a:moveTo>
                <a:cubicBezTo>
                  <a:pt x="93980" y="610870"/>
                  <a:pt x="187960" y="566420"/>
                  <a:pt x="243840" y="457200"/>
                </a:cubicBezTo>
                <a:cubicBezTo>
                  <a:pt x="299720" y="347980"/>
                  <a:pt x="330200" y="74930"/>
                  <a:pt x="335280" y="0"/>
                </a:cubicBezTo>
              </a:path>
            </a:pathLst>
          </a:cu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7E6208D0-068F-9786-1440-639E44802D47}"/>
              </a:ext>
            </a:extLst>
          </p:cNvPr>
          <p:cNvSpPr/>
          <p:nvPr/>
        </p:nvSpPr>
        <p:spPr>
          <a:xfrm>
            <a:off x="7475220" y="3962400"/>
            <a:ext cx="1287780" cy="1981200"/>
          </a:xfrm>
          <a:custGeom>
            <a:avLst/>
            <a:gdLst>
              <a:gd name="connsiteX0" fmla="*/ 0 w 1287780"/>
              <a:gd name="connsiteY0" fmla="*/ 0 h 1981200"/>
              <a:gd name="connsiteX1" fmla="*/ 274320 w 1287780"/>
              <a:gd name="connsiteY1" fmla="*/ 731520 h 1981200"/>
              <a:gd name="connsiteX2" fmla="*/ 1287780 w 1287780"/>
              <a:gd name="connsiteY2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7780" h="1981200">
                <a:moveTo>
                  <a:pt x="0" y="0"/>
                </a:moveTo>
                <a:cubicBezTo>
                  <a:pt x="29845" y="200660"/>
                  <a:pt x="59690" y="401320"/>
                  <a:pt x="274320" y="731520"/>
                </a:cubicBezTo>
                <a:cubicBezTo>
                  <a:pt x="488950" y="1061720"/>
                  <a:pt x="1079500" y="1739900"/>
                  <a:pt x="1287780" y="198120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31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02118 0.0002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18 0.00023 L 0.01823 0.00023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0.00023 L -0.06059 0.00023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9 0.00023 L 0.13091 -0.00023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231 L -0.03976 -0.04074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6 -0.04074 L 0.11961 0.137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116 L 0.01389 -0.02639 C 0.01684 -0.03079 0.021 -0.03981 0.02448 -0.04861 C 0.02864 -0.05903 0.03142 -0.06805 0.03333 -0.07338 L 0.04079 -0.1044 " pathEditMode="relative" rAng="17880000" ptsTypes="AAAAA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7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1 -0.10532 L 0.04722 -0.07639 C 0.04739 -0.06921 0.05 -0.06111 0.05347 -0.05254 C 0.05659 -0.0419 0.05972 -0.03426 0.06319 -0.02916 L 0.07743 -0.00463 " pathEditMode="relative" rAng="3900000" ptsTypes="AAA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7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35 0.09607 L 0.11406 0.06597 C 0.11267 0.05972 0.10972 0.05023 0.1059 0.0419 C 0.10156 0.03218 0.09687 0.02523 0.09323 0.01968 L 0.07639 -0.00347 " pathEditMode="relative" rAng="14340000" ptsTypes="AAAAA">
                                      <p:cBhvr>
                                        <p:cTn id="3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95 0.02107 L 0.13941 0.03658 C 0.13611 0.03959 0.13264 0.04514 0.13038 0.05185 C 0.12725 0.05949 0.12517 0.06574 0.12482 0.07084 L 0.12204 0.09514 " pathEditMode="relative" rAng="7140000" ptsTypes="AAAAA">
                                      <p:cBhvr>
                                        <p:cTn id="41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278 L 0.01493 -0.02338 C 0.01788 -0.02893 0.0217 -0.03727 0.02535 -0.04676 C 0.02952 -0.05764 0.03247 -0.06666 0.03386 -0.07315 L 0.04202 -0.1044 " pathEditMode="relative" rAng="17820000" ptsTypes="AAAAA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2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-0.1044 L 0.18507 0.1583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6" grpId="1" animBg="1"/>
      <p:bldP spid="30" grpId="0" animBg="1"/>
      <p:bldP spid="30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D4CB5-CAC5-2EA7-F8A4-7C8299F6B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Single </a:t>
            </a:r>
            <a:r>
              <a:rPr lang="de-DE" dirty="0" err="1"/>
              <a:t>stage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regulator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368E101-10E0-9777-6CA9-D95BB55E4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39" y="2314018"/>
            <a:ext cx="5301122" cy="3263504"/>
          </a:xfrm>
        </p:spPr>
      </p:pic>
    </p:spTree>
    <p:extLst>
      <p:ext uri="{BB962C8B-B14F-4D97-AF65-F5344CB8AC3E}">
        <p14:creationId xmlns:p14="http://schemas.microsoft.com/office/powerpoint/2010/main" val="13956294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C36BC561-4E5F-CA54-5BE9-DA05E7DBA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258" y="1340768"/>
            <a:ext cx="6985484" cy="4994729"/>
          </a:xfrm>
        </p:spPr>
      </p:pic>
    </p:spTree>
    <p:extLst>
      <p:ext uri="{BB962C8B-B14F-4D97-AF65-F5344CB8AC3E}">
        <p14:creationId xmlns:p14="http://schemas.microsoft.com/office/powerpoint/2010/main" val="493345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Water</a:t>
            </a:r>
            <a:r>
              <a:rPr lang="de-DE" dirty="0"/>
              <a:t> and </a:t>
            </a:r>
            <a:r>
              <a:rPr lang="de-DE" dirty="0" err="1"/>
              <a:t>Ethylene</a:t>
            </a:r>
            <a:r>
              <a:rPr lang="de-DE" dirty="0"/>
              <a:t> </a:t>
            </a:r>
            <a:r>
              <a:rPr lang="de-DE" dirty="0" err="1"/>
              <a:t>Glycol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7">
                <a:extLst>
                  <a:ext uri="{FF2B5EF4-FFF2-40B4-BE49-F238E27FC236}">
                    <a16:creationId xmlns:a16="http://schemas.microsoft.com/office/drawing/2014/main" id="{3C7A8CE1-EECF-3918-9703-7ED88E3F344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78352756"/>
                  </p:ext>
                </p:extLst>
              </p:nvPr>
            </p:nvGraphicFramePr>
            <p:xfrm>
              <a:off x="612000" y="2924944"/>
              <a:ext cx="8077200" cy="171570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92400">
                      <a:extLst>
                        <a:ext uri="{9D8B030D-6E8A-4147-A177-3AD203B41FA5}">
                          <a16:colId xmlns:a16="http://schemas.microsoft.com/office/drawing/2014/main" val="3583698282"/>
                        </a:ext>
                      </a:extLst>
                    </a:gridCol>
                    <a:gridCol w="2692400">
                      <a:extLst>
                        <a:ext uri="{9D8B030D-6E8A-4147-A177-3AD203B41FA5}">
                          <a16:colId xmlns:a16="http://schemas.microsoft.com/office/drawing/2014/main" val="1037890777"/>
                        </a:ext>
                      </a:extLst>
                    </a:gridCol>
                    <a:gridCol w="2692400">
                      <a:extLst>
                        <a:ext uri="{9D8B030D-6E8A-4147-A177-3AD203B41FA5}">
                          <a16:colId xmlns:a16="http://schemas.microsoft.com/office/drawing/2014/main" val="52895527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Water</a:t>
                          </a:r>
                          <a:r>
                            <a:rPr lang="de-DE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Ethylene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Glycol</a:t>
                          </a:r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4292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Viscosity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                0.8 mPa 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               18.4 mPa 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775160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Surface </a:t>
                          </a:r>
                          <a:r>
                            <a:rPr lang="de-DE" dirty="0" err="1"/>
                            <a:t>tension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72.8</m:t>
                                </m:r>
                                <m:f>
                                  <m:f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mN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48.5</m:t>
                                </m:r>
                                <m:f>
                                  <m:f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mN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i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202956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Vapour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pressure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                0.08 mbar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                23 mbar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10432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7">
                <a:extLst>
                  <a:ext uri="{FF2B5EF4-FFF2-40B4-BE49-F238E27FC236}">
                    <a16:creationId xmlns:a16="http://schemas.microsoft.com/office/drawing/2014/main" id="{3C7A8CE1-EECF-3918-9703-7ED88E3F344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978352756"/>
                  </p:ext>
                </p:extLst>
              </p:nvPr>
            </p:nvGraphicFramePr>
            <p:xfrm>
              <a:off x="612000" y="2924944"/>
              <a:ext cx="8077200" cy="171570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92400">
                      <a:extLst>
                        <a:ext uri="{9D8B030D-6E8A-4147-A177-3AD203B41FA5}">
                          <a16:colId xmlns:a16="http://schemas.microsoft.com/office/drawing/2014/main" val="3583698282"/>
                        </a:ext>
                      </a:extLst>
                    </a:gridCol>
                    <a:gridCol w="2692400">
                      <a:extLst>
                        <a:ext uri="{9D8B030D-6E8A-4147-A177-3AD203B41FA5}">
                          <a16:colId xmlns:a16="http://schemas.microsoft.com/office/drawing/2014/main" val="1037890777"/>
                        </a:ext>
                      </a:extLst>
                    </a:gridCol>
                    <a:gridCol w="2692400">
                      <a:extLst>
                        <a:ext uri="{9D8B030D-6E8A-4147-A177-3AD203B41FA5}">
                          <a16:colId xmlns:a16="http://schemas.microsoft.com/office/drawing/2014/main" val="52895527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Water</a:t>
                          </a:r>
                          <a:r>
                            <a:rPr lang="de-DE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Ethylene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Glycol</a:t>
                          </a:r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4292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Viscosity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                0.8 mPa 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               18.4 mPa 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77516013"/>
                      </a:ext>
                    </a:extLst>
                  </a:tr>
                  <a:tr h="603187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Surface </a:t>
                          </a:r>
                          <a:r>
                            <a:rPr lang="de-DE" dirty="0" err="1"/>
                            <a:t>tension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26" t="-127000" r="-100905" b="-7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226" t="-127000" r="-905" b="-7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02956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Vapour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pressure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                0.08 mbar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                23 mbar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10432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6A3CC481-21D9-9193-8703-7B65EF329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62" y="2064252"/>
            <a:ext cx="1088318" cy="7509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7673D1B-3B98-9A18-7888-3330209B7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285" y="2181175"/>
            <a:ext cx="2078869" cy="50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691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 The </a:t>
            </a:r>
            <a:r>
              <a:rPr lang="de-DE" dirty="0" err="1"/>
              <a:t>Barrier</a:t>
            </a:r>
            <a:r>
              <a:rPr lang="de-DE" dirty="0"/>
              <a:t> </a:t>
            </a:r>
            <a:r>
              <a:rPr lang="de-DE" dirty="0" err="1"/>
              <a:t>Ionization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D89EE9D-1561-681F-9431-77E50FFCD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90867" y="2348880"/>
            <a:ext cx="7666384" cy="2911092"/>
          </a:xfrm>
        </p:spPr>
      </p:pic>
    </p:spTree>
    <p:extLst>
      <p:ext uri="{BB962C8B-B14F-4D97-AF65-F5344CB8AC3E}">
        <p14:creationId xmlns:p14="http://schemas.microsoft.com/office/powerpoint/2010/main" val="2071468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Temperature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4784"/>
                <a:ext cx="8077200" cy="5144616"/>
              </a:xfrm>
            </p:spPr>
            <p:txBody>
              <a:bodyPr anchor="t" anchorCtr="0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ra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17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/>
                  <a:t>   </a:t>
                </a:r>
              </a:p>
              <a:p>
                <a:pPr marL="0" indent="0">
                  <a:buNone/>
                </a:pPr>
                <a:r>
                  <a:rPr lang="de-DE" dirty="0"/>
                  <a:t>=&gt;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r>
                  <a:rPr lang="de-DE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keV      and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=0.48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ps</m:t>
                        </m:r>
                      </m:den>
                    </m:f>
                  </m:oMath>
                </a14:m>
                <a:endParaRPr lang="de-D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de-D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measured</a:t>
                </a:r>
                <a:r>
                  <a:rPr lang="de-DE" dirty="0"/>
                  <a:t> </a:t>
                </a:r>
                <a:r>
                  <a:rPr lang="de-DE" dirty="0" err="1"/>
                  <a:t>expansion</a:t>
                </a:r>
                <a:r>
                  <a:rPr lang="de-DE" dirty="0"/>
                  <a:t> </a:t>
                </a:r>
                <a:r>
                  <a:rPr lang="de-DE" dirty="0" err="1"/>
                  <a:t>velocity</a:t>
                </a:r>
                <a:br>
                  <a:rPr lang="de-DE" dirty="0"/>
                </a:br>
                <a:r>
                  <a:rPr lang="de-DE" dirty="0"/>
                  <a:t>0.5mJ: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=0.12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ps</m:t>
                        </m:r>
                      </m:den>
                    </m:f>
                  </m:oMath>
                </a14:m>
                <a:r>
                  <a:rPr lang="de-DE" dirty="0"/>
                  <a:t>		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=150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de-DE" dirty="0"/>
                  <a:t>)</a:t>
                </a:r>
                <a:br>
                  <a:rPr lang="de-DE" dirty="0"/>
                </a:br>
                <a:r>
                  <a:rPr lang="de-DE" dirty="0"/>
                  <a:t>0.25mJ: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09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μm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ps</m:t>
                        </m:r>
                      </m:den>
                    </m:f>
                  </m:oMath>
                </a14:m>
                <a:r>
                  <a:rPr lang="de-DE" dirty="0"/>
                  <a:t>		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85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4784"/>
                <a:ext cx="8077200" cy="5144616"/>
              </a:xfrm>
              <a:blipFill>
                <a:blip r:embed="rId3"/>
                <a:stretch>
                  <a:fillRect l="-13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4D7E739C-6060-BFC5-3212-EC57AD60797D}"/>
              </a:ext>
            </a:extLst>
          </p:cNvPr>
          <p:cNvSpPr txBox="1"/>
          <p:nvPr/>
        </p:nvSpPr>
        <p:spPr>
          <a:xfrm>
            <a:off x="5292080" y="1700808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P.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Mulser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D. Bauer, </a:t>
            </a:r>
            <a:r>
              <a:rPr lang="de-DE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 power laser-matter </a:t>
            </a:r>
            <a:r>
              <a:rPr lang="de-DE" sz="14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interaction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Springer, 2010</a:t>
            </a:r>
          </a:p>
        </p:txBody>
      </p:sp>
    </p:spTree>
    <p:extLst>
      <p:ext uri="{BB962C8B-B14F-4D97-AF65-F5344CB8AC3E}">
        <p14:creationId xmlns:p14="http://schemas.microsoft.com/office/powerpoint/2010/main" val="530220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Electron</a:t>
            </a:r>
            <a:r>
              <a:rPr lang="de-DE" dirty="0"/>
              <a:t> Ion </a:t>
            </a:r>
            <a:r>
              <a:rPr lang="de-DE" dirty="0" err="1"/>
              <a:t>Collision</a:t>
            </a:r>
            <a:r>
              <a:rPr lang="de-DE" dirty="0"/>
              <a:t>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</p:spPr>
            <p:txBody>
              <a:bodyPr anchor="t" anchorCtr="0"/>
              <a:lstStyle/>
              <a:p>
                <a:r>
                  <a:rPr lang="de-DE" dirty="0"/>
                  <a:t>Plasma </a:t>
                </a:r>
                <a:r>
                  <a:rPr lang="de-DE" dirty="0" err="1"/>
                  <a:t>ion</a:t>
                </a:r>
                <a:r>
                  <a:rPr lang="de-DE" dirty="0"/>
                  <a:t> </a:t>
                </a:r>
                <a:r>
                  <a:rPr lang="de-DE" dirty="0" err="1"/>
                  <a:t>density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water</a:t>
                </a:r>
                <a:r>
                  <a:rPr lang="de-DE" dirty="0"/>
                  <a:t> at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17 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23 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de-DE" dirty="0"/>
              </a:p>
              <a:p>
                <a:r>
                  <a:rPr lang="de-DE" dirty="0" err="1"/>
                  <a:t>Electron</a:t>
                </a:r>
                <a:r>
                  <a:rPr lang="de-DE" dirty="0"/>
                  <a:t> </a:t>
                </a:r>
                <a:r>
                  <a:rPr lang="de-DE" dirty="0" err="1"/>
                  <a:t>ion</a:t>
                </a:r>
                <a:r>
                  <a:rPr lang="de-DE" dirty="0"/>
                  <a:t> </a:t>
                </a:r>
                <a:r>
                  <a:rPr lang="de-DE" dirty="0" err="1"/>
                  <a:t>collision</a:t>
                </a:r>
                <a:r>
                  <a:rPr lang="de-DE" dirty="0"/>
                  <a:t> </a:t>
                </a:r>
                <a:r>
                  <a:rPr lang="de-DE" dirty="0" err="1"/>
                  <a:t>frequency</a:t>
                </a:r>
                <a:r>
                  <a:rPr lang="de-DE" dirty="0"/>
                  <a:t>: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br>
                  <a:rPr lang="de-DE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077200" cy="5216624"/>
              </a:xfrm>
              <a:blipFill>
                <a:blip r:embed="rId2"/>
                <a:stretch>
                  <a:fillRect l="-1132" t="-10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201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Growth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sinusoidal</a:t>
            </a:r>
            <a:r>
              <a:rPr lang="de-DE" dirty="0"/>
              <a:t> </a:t>
            </a:r>
            <a:r>
              <a:rPr lang="de-DE" dirty="0" err="1"/>
              <a:t>modes</a:t>
            </a:r>
            <a:r>
              <a:rPr lang="de-DE" dirty="0"/>
              <a:t> in liquid </a:t>
            </a:r>
            <a:r>
              <a:rPr lang="de-DE" dirty="0" err="1"/>
              <a:t>jets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2">
                <a:extLst>
                  <a:ext uri="{FF2B5EF4-FFF2-40B4-BE49-F238E27FC236}">
                    <a16:creationId xmlns:a16="http://schemas.microsoft.com/office/drawing/2014/main" id="{151717B5-D453-5F67-99DF-DB7CF78050A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95536" y="1556792"/>
                <a:ext cx="4824536" cy="5706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6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2400" dirty="0"/>
              </a:p>
              <a:p>
                <a:r>
                  <a:rPr lang="de-DE" sz="2400" dirty="0" err="1"/>
                  <a:t>Dimensionless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wavenumber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de-DE" sz="2400" dirty="0"/>
                  <a:t>   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de-DE" sz="2400" dirty="0" err="1"/>
                  <a:t>wavelength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the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mode</a:t>
                </a:r>
                <a:br>
                  <a:rPr lang="de-DE" sz="2400" dirty="0"/>
                </a:br>
                <a:r>
                  <a:rPr lang="de-DE" sz="24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=  </m:t>
                    </m:r>
                  </m:oMath>
                </a14:m>
                <a:r>
                  <a:rPr lang="de-DE" sz="2400" dirty="0" err="1"/>
                  <a:t>undisturbed</a:t>
                </a:r>
                <a:r>
                  <a:rPr lang="de-DE" sz="2400" dirty="0"/>
                  <a:t> </a:t>
                </a:r>
                <a:r>
                  <a:rPr lang="de-DE" sz="2400" dirty="0" err="1"/>
                  <a:t>jet</a:t>
                </a:r>
                <a:r>
                  <a:rPr lang="de-DE" sz="2400" dirty="0"/>
                  <a:t> </a:t>
                </a:r>
                <a:r>
                  <a:rPr lang="de-DE" sz="2400" dirty="0" err="1"/>
                  <a:t>radius</a:t>
                </a:r>
                <a:endParaRPr lang="de-DE" sz="2400" dirty="0"/>
              </a:p>
              <a:p>
                <a:pPr marL="0" indent="0">
                  <a:buNone/>
                </a:pPr>
                <a:endParaRPr lang="de-DE" sz="2400" dirty="0"/>
              </a:p>
              <a:p>
                <a:r>
                  <a:rPr lang="de-DE" sz="2400" dirty="0"/>
                  <a:t>Growth rate </a:t>
                </a:r>
                <a:r>
                  <a:rPr lang="de-DE" sz="2400" dirty="0" err="1"/>
                  <a:t>dependent</a:t>
                </a:r>
                <a:r>
                  <a:rPr lang="de-DE" sz="2400" dirty="0"/>
                  <a:t> on </a:t>
                </a:r>
                <a:r>
                  <a:rPr lang="de-DE" sz="2400" dirty="0" err="1"/>
                  <a:t>surface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tension</a:t>
                </a:r>
                <a:r>
                  <a:rPr lang="de-DE" sz="2400" dirty="0"/>
                  <a:t>, </a:t>
                </a:r>
                <a:r>
                  <a:rPr lang="de-DE" sz="2400" dirty="0" err="1"/>
                  <a:t>viscosity</a:t>
                </a:r>
                <a:r>
                  <a:rPr lang="de-DE" sz="2400" dirty="0"/>
                  <a:t> </a:t>
                </a:r>
                <a:br>
                  <a:rPr lang="de-DE" sz="2400" dirty="0"/>
                </a:br>
                <a:r>
                  <a:rPr lang="de-DE" sz="2400" dirty="0"/>
                  <a:t>and </a:t>
                </a:r>
                <a:r>
                  <a:rPr lang="de-DE" sz="2400" dirty="0" err="1"/>
                  <a:t>density</a:t>
                </a:r>
                <a:endParaRPr lang="de-DE" sz="2400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Inhaltsplatzhalter 2">
                <a:extLst>
                  <a:ext uri="{FF2B5EF4-FFF2-40B4-BE49-F238E27FC236}">
                    <a16:creationId xmlns:a16="http://schemas.microsoft.com/office/drawing/2014/main" id="{151717B5-D453-5F67-99DF-DB7CF7805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556792"/>
                <a:ext cx="4824536" cy="5706616"/>
              </a:xfrm>
              <a:prstGeom prst="rect">
                <a:avLst/>
              </a:prstGeom>
              <a:blipFill>
                <a:blip r:embed="rId2"/>
                <a:stretch>
                  <a:fillRect l="-177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89AE674D-BA85-0A17-B2AE-A20570F34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60032" y="2088105"/>
            <a:ext cx="4111093" cy="345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7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</a:t>
            </a:r>
            <a:r>
              <a:rPr lang="de-DE" dirty="0"/>
              <a:t>-Pulse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SHG</a:t>
            </a:r>
          </a:p>
        </p:txBody>
      </p:sp>
      <p:pic>
        <p:nvPicPr>
          <p:cNvPr id="6" name="Grafik 5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8C500DBC-BBD7-A20E-8B66-5CAA8CEC0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50" y="1700808"/>
            <a:ext cx="8478099" cy="500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63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Specifications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Abbeanum</a:t>
            </a:r>
            <a:r>
              <a:rPr lang="de-DE" dirty="0"/>
              <a:t> Laser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</p:spPr>
            <p:txBody>
              <a:bodyPr anchor="t" anchorCtr="0"/>
              <a:lstStyle/>
              <a:p>
                <a:r>
                  <a:rPr lang="de-DE" dirty="0"/>
                  <a:t>Energy &lt; 5mJ</a:t>
                </a:r>
              </a:p>
              <a:p>
                <a:r>
                  <a:rPr lang="de-DE" dirty="0"/>
                  <a:t>FWHM= 130 </a:t>
                </a:r>
                <a:r>
                  <a:rPr lang="de-DE" dirty="0" err="1"/>
                  <a:t>fs</a:t>
                </a:r>
                <a:endParaRPr lang="de-DE" dirty="0"/>
              </a:p>
              <a:p>
                <a:r>
                  <a:rPr lang="de-DE" dirty="0"/>
                  <a:t>Beam </a:t>
                </a:r>
                <a:r>
                  <a:rPr lang="de-DE" dirty="0" err="1"/>
                  <a:t>radius</a:t>
                </a:r>
                <a:r>
                  <a:rPr lang="de-DE" dirty="0"/>
                  <a:t> = 1.7mm (1/e)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=1030</m:t>
                    </m:r>
                  </m:oMath>
                </a14:m>
                <a:r>
                  <a:rPr lang="de-DE" dirty="0"/>
                  <a:t>nm</a:t>
                </a:r>
              </a:p>
              <a:p>
                <a:endParaRPr lang="de-DE" dirty="0"/>
              </a:p>
              <a:p>
                <a:r>
                  <a:rPr lang="de-DE" dirty="0"/>
                  <a:t>2 </a:t>
                </a:r>
                <a:r>
                  <a:rPr lang="de-DE" dirty="0" err="1"/>
                  <a:t>inch</a:t>
                </a:r>
                <a:r>
                  <a:rPr lang="de-DE" dirty="0"/>
                  <a:t> </a:t>
                </a:r>
                <a:r>
                  <a:rPr lang="de-DE" dirty="0" err="1"/>
                  <a:t>focal</a:t>
                </a:r>
                <a:r>
                  <a:rPr lang="de-DE" dirty="0"/>
                  <a:t> </a:t>
                </a:r>
                <a:r>
                  <a:rPr lang="de-DE" dirty="0" err="1"/>
                  <a:t>length</a:t>
                </a:r>
                <a:r>
                  <a:rPr lang="de-DE" dirty="0"/>
                  <a:t> </a:t>
                </a:r>
                <a:r>
                  <a:rPr lang="de-DE" dirty="0" err="1"/>
                  <a:t>parabola</a:t>
                </a:r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≥2.1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μ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, q = 0.5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≤1⋅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/>
                  <a:t>	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≤0.13</m:t>
                    </m:r>
                  </m:oMath>
                </a14:m>
                <a:r>
                  <a:rPr lang="de-DE" dirty="0"/>
                  <a:t>)</a:t>
                </a:r>
              </a:p>
              <a:p>
                <a:endParaRPr lang="de-DE" dirty="0"/>
              </a:p>
              <a:p>
                <a:r>
                  <a:rPr lang="de-DE" dirty="0"/>
                  <a:t>Probe </a:t>
                </a:r>
                <a:r>
                  <a:rPr lang="de-DE" dirty="0" err="1"/>
                  <a:t>Intensity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  <a:blipFill>
                <a:blip r:embed="rId2"/>
                <a:stretch>
                  <a:fillRect l="-1132" t="-10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57109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Specifications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POLARIS Laser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</p:spPr>
            <p:txBody>
              <a:bodyPr anchor="t" anchorCtr="0"/>
              <a:lstStyle/>
              <a:p>
                <a:r>
                  <a:rPr lang="de-DE" dirty="0"/>
                  <a:t>Peak </a:t>
                </a:r>
                <a:r>
                  <a:rPr lang="de-DE" dirty="0" err="1"/>
                  <a:t>intensity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=4⋅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/>
                  <a:t>	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de-DE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𝐹𝑊𝐻𝑀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=140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de-DE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=1030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15 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cm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beam </a:t>
                </a:r>
                <a:r>
                  <a:rPr lang="de-DE" dirty="0" err="1"/>
                  <a:t>diameter</a:t>
                </a:r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≤10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experiments</a:t>
                </a:r>
                <a:endParaRPr lang="de-DE" dirty="0"/>
              </a:p>
              <a:p>
                <a:r>
                  <a:rPr lang="de-DE" dirty="0"/>
                  <a:t>Focus </a:t>
                </a:r>
                <a:r>
                  <a:rPr lang="de-DE" dirty="0" err="1"/>
                  <a:t>parabola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30 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cm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err="1"/>
                  <a:t>focal</a:t>
                </a:r>
                <a:r>
                  <a:rPr lang="de-DE" dirty="0"/>
                  <a:t> </a:t>
                </a:r>
                <a:r>
                  <a:rPr lang="de-DE" dirty="0" err="1"/>
                  <a:t>length</a:t>
                </a:r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=0.15</m:t>
                    </m:r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=19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μ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  <a:blipFill>
                <a:blip r:embed="rId3"/>
                <a:stretch>
                  <a:fillRect l="-11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2183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Keldish</a:t>
            </a:r>
            <a:r>
              <a:rPr lang="de-DE" dirty="0"/>
              <a:t> Parameter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Abbeanum</a:t>
            </a:r>
            <a:r>
              <a:rPr lang="de-DE" dirty="0"/>
              <a:t> and POLARIS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</p:spPr>
            <p:txBody>
              <a:bodyPr anchor="t" anchorCtr="0"/>
              <a:lstStyle/>
              <a:p>
                <a:r>
                  <a:rPr lang="de-DE" dirty="0"/>
                  <a:t>Keldysh </a:t>
                </a:r>
                <a:r>
                  <a:rPr lang="de-DE" dirty="0" err="1"/>
                  <a:t>parameter</a:t>
                </a:r>
                <a:r>
                  <a:rPr lang="de-DE" dirty="0"/>
                  <a:t>: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de-DE" dirty="0"/>
                  <a:t>: </a:t>
                </a:r>
                <a:r>
                  <a:rPr lang="de-DE" dirty="0" err="1"/>
                  <a:t>multi</a:t>
                </a:r>
                <a:r>
                  <a:rPr lang="de-DE" dirty="0"/>
                  <a:t> </a:t>
                </a:r>
                <a:r>
                  <a:rPr lang="de-DE" dirty="0" err="1"/>
                  <a:t>photon</a:t>
                </a:r>
                <a:r>
                  <a:rPr lang="de-DE" dirty="0"/>
                  <a:t> </a:t>
                </a:r>
                <a:r>
                  <a:rPr lang="de-DE" dirty="0" err="1"/>
                  <a:t>absorption</a:t>
                </a:r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de-DE" dirty="0"/>
                  <a:t>: </a:t>
                </a:r>
                <a:r>
                  <a:rPr lang="de-DE" dirty="0" err="1"/>
                  <a:t>tunnel</a:t>
                </a:r>
                <a:r>
                  <a:rPr lang="de-DE" dirty="0"/>
                  <a:t> </a:t>
                </a:r>
                <a:r>
                  <a:rPr lang="de-DE" dirty="0" err="1"/>
                  <a:t>ionization</a:t>
                </a:r>
                <a:endParaRPr lang="de-DE" dirty="0"/>
              </a:p>
              <a:p>
                <a:endParaRPr lang="de-DE" dirty="0"/>
              </a:p>
              <a:p>
                <a:r>
                  <a:rPr lang="de-DE" dirty="0" err="1"/>
                  <a:t>Abbeanum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endParaRPr lang="de-DE" b="0" dirty="0"/>
              </a:p>
              <a:p>
                <a:r>
                  <a:rPr lang="de-DE" dirty="0"/>
                  <a:t>POLARIS: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≪0.6</m:t>
                    </m:r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ABF82EE-C77F-38EA-8149-A708C3A612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40768"/>
                <a:ext cx="8077200" cy="5288632"/>
              </a:xfrm>
              <a:blipFill>
                <a:blip r:embed="rId2"/>
                <a:stretch>
                  <a:fillRect l="-1132" t="-10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89C33785-0F05-4F7A-764B-5CA7EA2BD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916832"/>
            <a:ext cx="2736304" cy="9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093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Simulated</a:t>
            </a:r>
            <a:r>
              <a:rPr lang="de-DE" dirty="0"/>
              <a:t> Shadow Radius </a:t>
            </a:r>
            <a:r>
              <a:rPr lang="de-DE" dirty="0" err="1"/>
              <a:t>over</a:t>
            </a:r>
            <a:r>
              <a:rPr lang="de-DE" dirty="0"/>
              <a:t> n and 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F8C98B-39A3-8A94-EE2B-5D2793613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7127" y="2397870"/>
            <a:ext cx="5796136" cy="288316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B64F7FD-A5C2-A7FC-2B9E-8FA6BE7A0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7" y="2425882"/>
            <a:ext cx="3306390" cy="286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4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A2509-F86B-8AE5-5D96-4645663A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Dispersion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growth</a:t>
            </a:r>
            <a:r>
              <a:rPr lang="de-DE" dirty="0"/>
              <a:t> in liquid </a:t>
            </a:r>
            <a:r>
              <a:rPr lang="de-DE" dirty="0" err="1"/>
              <a:t>jets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B9FDA49-063B-FAB0-174D-6D084A2B2F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08992" y="1564059"/>
            <a:ext cx="4926015" cy="3729881"/>
          </a:xfr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EDA25E-1EA3-1035-87E0-A655366A2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B58519-C332-651D-99A8-0C96F32C5D90}"/>
              </a:ext>
            </a:extLst>
          </p:cNvPr>
          <p:cNvSpPr txBox="1"/>
          <p:nvPr/>
        </p:nvSpPr>
        <p:spPr>
          <a:xfrm>
            <a:off x="1691680" y="5861645"/>
            <a:ext cx="5886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J. Eggers and E.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Villermaux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, „Physics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liquid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jets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“, </a:t>
            </a:r>
            <a:r>
              <a:rPr lang="de-DE" sz="1400" i="1" dirty="0">
                <a:solidFill>
                  <a:schemeClr val="bg1">
                    <a:lumMod val="50000"/>
                  </a:schemeClr>
                </a:solidFill>
              </a:rPr>
              <a:t>Reports on </a:t>
            </a:r>
            <a:r>
              <a:rPr lang="de-DE" sz="1400" i="1" dirty="0" err="1">
                <a:solidFill>
                  <a:schemeClr val="bg1">
                    <a:lumMod val="50000"/>
                  </a:schemeClr>
                </a:solidFill>
              </a:rPr>
              <a:t>progress</a:t>
            </a:r>
            <a:r>
              <a:rPr lang="de-DE" sz="1400" i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1400" i="1" dirty="0" err="1">
                <a:solidFill>
                  <a:schemeClr val="bg1">
                    <a:lumMod val="50000"/>
                  </a:schemeClr>
                </a:solidFill>
              </a:rPr>
              <a:t>physics</a:t>
            </a:r>
            <a:r>
              <a:rPr lang="de-DE" sz="14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vol. 71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. 3p. 036 601, 2008</a:t>
            </a:r>
          </a:p>
        </p:txBody>
      </p:sp>
    </p:spTree>
    <p:extLst>
      <p:ext uri="{BB962C8B-B14F-4D97-AF65-F5344CB8AC3E}">
        <p14:creationId xmlns:p14="http://schemas.microsoft.com/office/powerpoint/2010/main" val="35609849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Debye </a:t>
            </a:r>
            <a:r>
              <a:rPr lang="de-DE" dirty="0" err="1"/>
              <a:t>Shielding</a:t>
            </a:r>
            <a:endParaRPr lang="de-DE" dirty="0"/>
          </a:p>
        </p:txBody>
      </p:sp>
      <p:pic>
        <p:nvPicPr>
          <p:cNvPr id="5" name="Grafik 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21C5060C-2351-598D-D4A4-5C022D7BE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573016"/>
            <a:ext cx="6591871" cy="23776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2AD0DA4-A460-0CDD-1D21-D39F95C4B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988840"/>
            <a:ext cx="226825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159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Definition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64A89D-C03B-C703-85B0-9D972E549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72" y="1205082"/>
            <a:ext cx="5883150" cy="975445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B8FC215-2C39-4C33-E10D-9649AD9E7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20" y="2344633"/>
            <a:ext cx="5791702" cy="960203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54981CA4-C92F-B1F8-F730-F8A064B6F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33" y="3468942"/>
            <a:ext cx="4191363" cy="1402202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73DC92-3B39-38CC-1865-29FBFB366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460" y="5157192"/>
            <a:ext cx="6005080" cy="15241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076FDEB5-FB31-9555-F67F-864EC16D47FF}"/>
                  </a:ext>
                </a:extLst>
              </p14:cNvPr>
              <p14:cNvContentPartPr/>
              <p14:nvPr/>
            </p14:nvContentPartPr>
            <p14:xfrm>
              <a:off x="6656695" y="2824576"/>
              <a:ext cx="523440" cy="28764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076FDEB5-FB31-9555-F67F-864EC16D47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47695" y="2815936"/>
                <a:ext cx="54108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5095D137-B125-B47E-9135-8DD835B6AD6D}"/>
                  </a:ext>
                </a:extLst>
              </p14:cNvPr>
              <p14:cNvContentPartPr/>
              <p14:nvPr/>
            </p14:nvContentPartPr>
            <p14:xfrm>
              <a:off x="6776575" y="2866696"/>
              <a:ext cx="431280" cy="24012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5095D137-B125-B47E-9135-8DD835B6AD6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13935" y="2803696"/>
                <a:ext cx="55692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CE2D3BCC-3F71-8BC7-4ABD-8D7173281EA0}"/>
                  </a:ext>
                </a:extLst>
              </p14:cNvPr>
              <p14:cNvContentPartPr/>
              <p14:nvPr/>
            </p14:nvContentPartPr>
            <p14:xfrm>
              <a:off x="6773581" y="1932496"/>
              <a:ext cx="471960" cy="19080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CE2D3BCC-3F71-8BC7-4ABD-8D7173281E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10581" y="1869856"/>
                <a:ext cx="5976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840516E6-9CEF-061C-B106-FFFCD2C69179}"/>
                  </a:ext>
                </a:extLst>
              </p14:cNvPr>
              <p14:cNvContentPartPr/>
              <p14:nvPr/>
            </p14:nvContentPartPr>
            <p14:xfrm>
              <a:off x="6878455" y="5817976"/>
              <a:ext cx="626400" cy="1785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840516E6-9CEF-061C-B106-FFFCD2C6917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15455" y="5755336"/>
                <a:ext cx="752040" cy="30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79854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Time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Constrast</a:t>
            </a: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076FDEB5-FB31-9555-F67F-864EC16D47FF}"/>
                  </a:ext>
                </a:extLst>
              </p14:cNvPr>
              <p14:cNvContentPartPr/>
              <p14:nvPr/>
            </p14:nvContentPartPr>
            <p14:xfrm>
              <a:off x="6656695" y="2824576"/>
              <a:ext cx="523440" cy="28764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076FDEB5-FB31-9555-F67F-864EC16D47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47695" y="2815936"/>
                <a:ext cx="54108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5095D137-B125-B47E-9135-8DD835B6AD6D}"/>
                  </a:ext>
                </a:extLst>
              </p14:cNvPr>
              <p14:cNvContentPartPr/>
              <p14:nvPr/>
            </p14:nvContentPartPr>
            <p14:xfrm>
              <a:off x="6776575" y="2866696"/>
              <a:ext cx="431280" cy="24012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5095D137-B125-B47E-9135-8DD835B6AD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13935" y="2803696"/>
                <a:ext cx="55692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CE2D3BCC-3F71-8BC7-4ABD-8D7173281EA0}"/>
                  </a:ext>
                </a:extLst>
              </p14:cNvPr>
              <p14:cNvContentPartPr/>
              <p14:nvPr/>
            </p14:nvContentPartPr>
            <p14:xfrm>
              <a:off x="6773581" y="1932496"/>
              <a:ext cx="471960" cy="19080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CE2D3BCC-3F71-8BC7-4ABD-8D7173281E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10581" y="1869856"/>
                <a:ext cx="5976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840516E6-9CEF-061C-B106-FFFCD2C69179}"/>
                  </a:ext>
                </a:extLst>
              </p14:cNvPr>
              <p14:cNvContentPartPr/>
              <p14:nvPr/>
            </p14:nvContentPartPr>
            <p14:xfrm>
              <a:off x="6878455" y="5817976"/>
              <a:ext cx="626400" cy="1785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840516E6-9CEF-061C-B106-FFFCD2C691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15455" y="5755336"/>
                <a:ext cx="752040" cy="304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043002A3-4F6E-95DB-220E-CDDE7E3CE5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520" y="2060951"/>
            <a:ext cx="3858183" cy="2461789"/>
          </a:xfrm>
          <a:prstGeom prst="rect">
            <a:avLst/>
          </a:prstGeom>
        </p:spPr>
      </p:pic>
      <p:pic>
        <p:nvPicPr>
          <p:cNvPr id="6" name="Grafik 5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5A7E52E3-C2AA-A4EB-6030-249689D0E2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8109" y="1931179"/>
            <a:ext cx="4845891" cy="299564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48B7482-3E23-66AC-9004-8DFE55C06727}"/>
              </a:ext>
            </a:extLst>
          </p:cNvPr>
          <p:cNvSpPr txBox="1"/>
          <p:nvPr/>
        </p:nvSpPr>
        <p:spPr>
          <a:xfrm>
            <a:off x="827584" y="4458088"/>
            <a:ext cx="3652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TIC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JETI </a:t>
            </a:r>
            <a:r>
              <a:rPr lang="de-DE" sz="1400" dirty="0" err="1"/>
              <a:t>laser</a:t>
            </a: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005483D-4E18-805D-8BDD-D7B9868845BB}"/>
              </a:ext>
            </a:extLst>
          </p:cNvPr>
          <p:cNvSpPr txBox="1"/>
          <p:nvPr/>
        </p:nvSpPr>
        <p:spPr>
          <a:xfrm>
            <a:off x="4480087" y="5310144"/>
            <a:ext cx="430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I. Tamer</a:t>
            </a:r>
            <a:r>
              <a:rPr lang="en-US" sz="1200" b="0" i="0" u="none" strike="noStrike" baseline="0" dirty="0">
                <a:cs typeface="Arial" panose="020B0604020202020204" pitchFamily="34" charset="0"/>
              </a:rPr>
              <a:t>, “</a:t>
            </a:r>
            <a:r>
              <a:rPr lang="de-DE" sz="1200" dirty="0" err="1"/>
              <a:t>Petawatt</a:t>
            </a:r>
            <a:r>
              <a:rPr lang="de-DE" sz="1200" dirty="0"/>
              <a:t>-Class Laser </a:t>
            </a:r>
            <a:r>
              <a:rPr lang="de-DE" sz="1200" dirty="0" err="1"/>
              <a:t>Optimization</a:t>
            </a:r>
            <a:r>
              <a:rPr lang="de-DE" sz="1200" dirty="0"/>
              <a:t> and</a:t>
            </a:r>
          </a:p>
          <a:p>
            <a:r>
              <a:rPr lang="de-DE" sz="1200" dirty="0" err="1"/>
              <a:t>Ultrashort</a:t>
            </a:r>
            <a:r>
              <a:rPr lang="de-DE" sz="1200" dirty="0"/>
              <a:t> Probe Pulse Generation </a:t>
            </a:r>
            <a:r>
              <a:rPr lang="de-DE" sz="1200" dirty="0" err="1"/>
              <a:t>for</a:t>
            </a:r>
            <a:endParaRPr lang="de-DE" sz="1200" dirty="0"/>
          </a:p>
          <a:p>
            <a:r>
              <a:rPr lang="de-DE" sz="1200" dirty="0" err="1"/>
              <a:t>Relativistic</a:t>
            </a:r>
            <a:r>
              <a:rPr lang="de-DE" sz="1200" dirty="0"/>
              <a:t> Laser-Plasma Interactions</a:t>
            </a:r>
            <a:r>
              <a:rPr lang="de-DE" sz="1200" i="0" u="none" strike="noStrike" baseline="0" dirty="0">
                <a:cs typeface="Arial" panose="020B0604020202020204" pitchFamily="34" charset="0"/>
              </a:rPr>
              <a:t>” </a:t>
            </a:r>
            <a:r>
              <a:rPr lang="de-DE" sz="1200" b="0" i="0" u="none" strike="noStrike" baseline="0" dirty="0" err="1">
                <a:cs typeface="Arial" panose="020B0604020202020204" pitchFamily="34" charset="0"/>
              </a:rPr>
              <a:t>Ph.D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. </a:t>
            </a:r>
            <a:r>
              <a:rPr lang="de-DE" sz="1200" b="0" i="0" u="none" strike="noStrike" baseline="0" dirty="0" err="1">
                <a:cs typeface="Arial" panose="020B0604020202020204" pitchFamily="34" charset="0"/>
              </a:rPr>
              <a:t>dissertation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, Friedrich-Schiller-Universität Jena,</a:t>
            </a:r>
          </a:p>
          <a:p>
            <a:pPr algn="l"/>
            <a:r>
              <a:rPr lang="de-DE" sz="1200" b="0" i="0" u="none" strike="noStrike" baseline="0" dirty="0">
                <a:cs typeface="Arial" panose="020B0604020202020204" pitchFamily="34" charset="0"/>
              </a:rPr>
              <a:t>2020.</a:t>
            </a:r>
            <a:endParaRPr lang="de-DE" sz="12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F35651E2-D3F4-9719-D718-3B3F11F839B2}"/>
                  </a:ext>
                </a:extLst>
              </p14:cNvPr>
              <p14:cNvContentPartPr/>
              <p14:nvPr/>
            </p14:nvContentPartPr>
            <p14:xfrm>
              <a:off x="7030855" y="5970376"/>
              <a:ext cx="626400" cy="1785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F35651E2-D3F4-9719-D718-3B3F11F839B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67855" y="5907376"/>
                <a:ext cx="752040" cy="3042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9860F2C2-A5F8-59F8-9852-D9A54A3DE96F}"/>
              </a:ext>
            </a:extLst>
          </p:cNvPr>
          <p:cNvSpPr txBox="1"/>
          <p:nvPr/>
        </p:nvSpPr>
        <p:spPr>
          <a:xfrm>
            <a:off x="331912" y="5317034"/>
            <a:ext cx="430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baseline="0" dirty="0">
                <a:cs typeface="Arial" panose="020B0604020202020204" pitchFamily="34" charset="0"/>
              </a:rPr>
              <a:t>G. A. Becker, “Characterization of laser-driven proton acceleration with </a:t>
            </a:r>
            <a:r>
              <a:rPr lang="en-US" sz="1200" b="0" i="0" u="none" strike="noStrike" baseline="0" dirty="0" err="1">
                <a:cs typeface="Arial" panose="020B0604020202020204" pitchFamily="34" charset="0"/>
              </a:rPr>
              <a:t>contrastenhanced</a:t>
            </a:r>
            <a:endParaRPr lang="en-US" sz="1200" b="0" i="0" u="none" strike="noStrike" baseline="0" dirty="0">
              <a:cs typeface="Arial" panose="020B0604020202020204" pitchFamily="34" charset="0"/>
            </a:endParaRPr>
          </a:p>
          <a:p>
            <a:pPr algn="l"/>
            <a:r>
              <a:rPr lang="de-DE" sz="1200" b="0" i="0" u="none" strike="noStrike" baseline="0" dirty="0" err="1">
                <a:cs typeface="Arial" panose="020B0604020202020204" pitchFamily="34" charset="0"/>
              </a:rPr>
              <a:t>laser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cs typeface="Arial" panose="020B0604020202020204" pitchFamily="34" charset="0"/>
              </a:rPr>
              <a:t>pulses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,” </a:t>
            </a:r>
            <a:r>
              <a:rPr lang="de-DE" sz="1200" b="0" i="0" u="none" strike="noStrike" baseline="0" dirty="0" err="1">
                <a:cs typeface="Arial" panose="020B0604020202020204" pitchFamily="34" charset="0"/>
              </a:rPr>
              <a:t>Ph.D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. </a:t>
            </a:r>
            <a:r>
              <a:rPr lang="de-DE" sz="1200" b="0" i="0" u="none" strike="noStrike" baseline="0" dirty="0" err="1">
                <a:cs typeface="Arial" panose="020B0604020202020204" pitchFamily="34" charset="0"/>
              </a:rPr>
              <a:t>dissertation</a:t>
            </a:r>
            <a:r>
              <a:rPr lang="de-DE" sz="1200" b="0" i="0" u="none" strike="noStrike" baseline="0" dirty="0">
                <a:cs typeface="Arial" panose="020B0604020202020204" pitchFamily="34" charset="0"/>
              </a:rPr>
              <a:t>, Friedrich-Schiller-Universität Jena,</a:t>
            </a:r>
          </a:p>
          <a:p>
            <a:pPr algn="l"/>
            <a:r>
              <a:rPr lang="de-DE" sz="1200" b="0" i="0" u="none" strike="noStrike" baseline="0" dirty="0">
                <a:cs typeface="Arial" panose="020B0604020202020204" pitchFamily="34" charset="0"/>
              </a:rPr>
              <a:t>2021.</a:t>
            </a:r>
            <a:endParaRPr lang="de-DE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A3E0D-1C5A-E900-5FA5-FD35051E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Proton Energy and </a:t>
            </a:r>
            <a:r>
              <a:rPr lang="de-DE" dirty="0" err="1"/>
              <a:t>Droplet</a:t>
            </a:r>
            <a:r>
              <a:rPr lang="de-DE" dirty="0"/>
              <a:t> Position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48BAB-62F1-6E15-6B7E-33FA729CE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5122912" cy="5216624"/>
          </a:xfrm>
        </p:spPr>
        <p:txBody>
          <a:bodyPr anchor="t" anchorCtr="0"/>
          <a:lstStyle/>
          <a:p>
            <a:r>
              <a:rPr lang="de-DE" sz="2400" dirty="0"/>
              <a:t>Vacuum-</a:t>
            </a:r>
            <a:r>
              <a:rPr lang="de-DE" sz="2400" dirty="0" err="1"/>
              <a:t>heating</a:t>
            </a:r>
            <a:r>
              <a:rPr lang="de-DE" sz="2400" dirty="0"/>
              <a:t> and </a:t>
            </a:r>
            <a:r>
              <a:rPr lang="de-DE" sz="2400" dirty="0" err="1"/>
              <a:t>beneficial</a:t>
            </a:r>
            <a:r>
              <a:rPr lang="de-DE" sz="2400" dirty="0"/>
              <a:t> </a:t>
            </a:r>
            <a:r>
              <a:rPr lang="de-DE" sz="2400" dirty="0" err="1"/>
              <a:t>electron</a:t>
            </a:r>
            <a:r>
              <a:rPr lang="de-DE" sz="2400" dirty="0"/>
              <a:t> </a:t>
            </a:r>
            <a:r>
              <a:rPr lang="de-DE" sz="2400" dirty="0" err="1"/>
              <a:t>currents</a:t>
            </a:r>
            <a:r>
              <a:rPr lang="de-DE" sz="2400" dirty="0"/>
              <a:t> at oblique </a:t>
            </a:r>
            <a:r>
              <a:rPr lang="de-DE" sz="2400" dirty="0" err="1"/>
              <a:t>incidence</a:t>
            </a:r>
            <a:endParaRPr lang="de-DE" sz="2400" dirty="0"/>
          </a:p>
          <a:p>
            <a:r>
              <a:rPr lang="de-DE" sz="2400" dirty="0" err="1"/>
              <a:t>jxB-heating</a:t>
            </a:r>
            <a:r>
              <a:rPr lang="de-DE" sz="2400" dirty="0"/>
              <a:t> at </a:t>
            </a:r>
            <a:r>
              <a:rPr lang="de-DE" sz="2400" dirty="0" err="1"/>
              <a:t>central</a:t>
            </a:r>
            <a:r>
              <a:rPr lang="de-DE" sz="2400" dirty="0"/>
              <a:t> </a:t>
            </a:r>
            <a:r>
              <a:rPr lang="de-DE" sz="2400" dirty="0" err="1"/>
              <a:t>irradiation</a:t>
            </a:r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 err="1"/>
              <a:t>Similar</a:t>
            </a:r>
            <a:r>
              <a:rPr lang="de-DE" sz="2400" dirty="0"/>
              <a:t> </a:t>
            </a:r>
            <a:r>
              <a:rPr lang="de-DE" sz="2400" dirty="0" err="1"/>
              <a:t>acceleration</a:t>
            </a:r>
            <a:r>
              <a:rPr lang="de-DE" sz="2400" dirty="0"/>
              <a:t> </a:t>
            </a:r>
            <a:r>
              <a:rPr lang="de-DE" sz="2400" dirty="0" err="1"/>
              <a:t>process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all </a:t>
            </a:r>
            <a:r>
              <a:rPr lang="de-DE" sz="2400" dirty="0" err="1"/>
              <a:t>positions</a:t>
            </a:r>
            <a:endParaRPr lang="de-DE" sz="2400" dirty="0"/>
          </a:p>
        </p:txBody>
      </p:sp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AD3B668C-0229-1EE9-F826-8DA024344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468211"/>
            <a:ext cx="3279420" cy="2127594"/>
          </a:xfrm>
          <a:prstGeom prst="rect">
            <a:avLst/>
          </a:prstGeom>
        </p:spPr>
      </p:pic>
      <p:pic>
        <p:nvPicPr>
          <p:cNvPr id="7" name="Grafik 6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388E8F30-E54D-D0D5-7E2D-1BD8CC6DB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595" y="4043744"/>
            <a:ext cx="3279420" cy="215043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22B62B8-0A4A-B549-67F4-F2584FE3E386}"/>
              </a:ext>
            </a:extLst>
          </p:cNvPr>
          <p:cNvSpPr txBox="1"/>
          <p:nvPr/>
        </p:nvSpPr>
        <p:spPr>
          <a:xfrm>
            <a:off x="3995936" y="6317099"/>
            <a:ext cx="5257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i="0" u="none" strike="noStrike" baseline="0" dirty="0">
                <a:cs typeface="Arial" panose="020B0604020202020204" pitchFamily="34" charset="0"/>
              </a:rPr>
              <a:t>G. A. Becker, “Characterization of laser-driven proton acceleration with </a:t>
            </a:r>
            <a:r>
              <a:rPr lang="en-US" sz="1000" b="0" i="0" u="none" strike="noStrike" baseline="0" dirty="0" err="1">
                <a:cs typeface="Arial" panose="020B0604020202020204" pitchFamily="34" charset="0"/>
              </a:rPr>
              <a:t>contrastenhanced</a:t>
            </a:r>
            <a:endParaRPr lang="en-US" sz="1000" b="0" i="0" u="none" strike="noStrike" baseline="0" dirty="0">
              <a:cs typeface="Arial" panose="020B0604020202020204" pitchFamily="34" charset="0"/>
            </a:endParaRPr>
          </a:p>
          <a:p>
            <a:pPr algn="l"/>
            <a:r>
              <a:rPr lang="de-DE" sz="1000" b="0" i="0" u="none" strike="noStrike" baseline="0" dirty="0" err="1">
                <a:cs typeface="Arial" panose="020B0604020202020204" pitchFamily="34" charset="0"/>
              </a:rPr>
              <a:t>laser</a:t>
            </a:r>
            <a:r>
              <a:rPr lang="de-DE" sz="1000" b="0" i="0" u="none" strike="noStrike" baseline="0" dirty="0">
                <a:cs typeface="Arial" panose="020B0604020202020204" pitchFamily="34" charset="0"/>
              </a:rPr>
              <a:t> </a:t>
            </a:r>
            <a:r>
              <a:rPr lang="de-DE" sz="1000" b="0" i="0" u="none" strike="noStrike" baseline="0" dirty="0" err="1">
                <a:cs typeface="Arial" panose="020B0604020202020204" pitchFamily="34" charset="0"/>
              </a:rPr>
              <a:t>pulses</a:t>
            </a:r>
            <a:r>
              <a:rPr lang="de-DE" sz="1000" b="0" i="0" u="none" strike="noStrike" baseline="0" dirty="0">
                <a:cs typeface="Arial" panose="020B0604020202020204" pitchFamily="34" charset="0"/>
              </a:rPr>
              <a:t>,” </a:t>
            </a:r>
            <a:r>
              <a:rPr lang="de-DE" sz="1000" b="0" i="0" u="none" strike="noStrike" baseline="0" dirty="0" err="1">
                <a:cs typeface="Arial" panose="020B0604020202020204" pitchFamily="34" charset="0"/>
              </a:rPr>
              <a:t>Ph.D</a:t>
            </a:r>
            <a:r>
              <a:rPr lang="de-DE" sz="1000" b="0" i="0" u="none" strike="noStrike" baseline="0" dirty="0">
                <a:cs typeface="Arial" panose="020B0604020202020204" pitchFamily="34" charset="0"/>
              </a:rPr>
              <a:t>. </a:t>
            </a:r>
            <a:r>
              <a:rPr lang="de-DE" sz="1000" b="0" i="0" u="none" strike="noStrike" baseline="0" dirty="0" err="1">
                <a:cs typeface="Arial" panose="020B0604020202020204" pitchFamily="34" charset="0"/>
              </a:rPr>
              <a:t>dissertation</a:t>
            </a:r>
            <a:r>
              <a:rPr lang="de-DE" sz="1000" b="0" i="0" u="none" strike="noStrike" baseline="0" dirty="0">
                <a:cs typeface="Arial" panose="020B0604020202020204" pitchFamily="34" charset="0"/>
              </a:rPr>
              <a:t>, Friedrich-Schiller-Universität Jena,</a:t>
            </a:r>
            <a:r>
              <a:rPr lang="de-DE" sz="1000" b="0" i="0" u="none" strike="noStrike" dirty="0">
                <a:cs typeface="Arial" panose="020B0604020202020204" pitchFamily="34" charset="0"/>
              </a:rPr>
              <a:t> </a:t>
            </a:r>
            <a:r>
              <a:rPr lang="de-DE" sz="1000" b="0" i="0" u="none" strike="noStrike" baseline="0" dirty="0">
                <a:cs typeface="Arial" panose="020B0604020202020204" pitchFamily="34" charset="0"/>
              </a:rPr>
              <a:t>2021.</a:t>
            </a:r>
            <a:endParaRPr lang="de-DE" sz="1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4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359AE-1119-0B33-7B70-D5E1F16F4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Nozzle</a:t>
            </a:r>
            <a:r>
              <a:rPr lang="de-DE" dirty="0"/>
              <a:t> and </a:t>
            </a:r>
            <a:r>
              <a:rPr lang="de-DE" dirty="0" err="1"/>
              <a:t>droplet</a:t>
            </a:r>
            <a:r>
              <a:rPr lang="de-DE" dirty="0"/>
              <a:t> </a:t>
            </a:r>
            <a:r>
              <a:rPr lang="de-DE" dirty="0" err="1"/>
              <a:t>catcher</a:t>
            </a:r>
            <a:r>
              <a:rPr lang="de-DE" dirty="0"/>
              <a:t> </a:t>
            </a:r>
            <a:r>
              <a:rPr lang="de-DE" dirty="0" err="1"/>
              <a:t>setup</a:t>
            </a:r>
            <a:endParaRPr lang="de-DE" dirty="0"/>
          </a:p>
        </p:txBody>
      </p:sp>
      <p:pic>
        <p:nvPicPr>
          <p:cNvPr id="5" name="Inhaltsplatzhalter 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E6C1C2A-D98D-BC51-30CF-221460F4F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2420888"/>
            <a:ext cx="1779470" cy="3071540"/>
          </a:xfrm>
        </p:spPr>
      </p:pic>
      <p:pic>
        <p:nvPicPr>
          <p:cNvPr id="7" name="Grafik 6" descr="Ein Bild, das drinnen, Messstab enthält.&#10;&#10;Automatisch generierte Beschreibung">
            <a:extLst>
              <a:ext uri="{FF2B5EF4-FFF2-40B4-BE49-F238E27FC236}">
                <a16:creationId xmlns:a16="http://schemas.microsoft.com/office/drawing/2014/main" id="{1056C06A-7707-7D77-EE39-92DAA9404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486365"/>
            <a:ext cx="2260650" cy="30142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4A24CE9-C4D0-D07B-8FC2-538A8301C174}"/>
              </a:ext>
            </a:extLst>
          </p:cNvPr>
          <p:cNvSpPr txBox="1"/>
          <p:nvPr/>
        </p:nvSpPr>
        <p:spPr>
          <a:xfrm>
            <a:off x="2102998" y="246064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&lt; 30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10DA7B-133B-25CA-4E88-1E496C609F70}"/>
              </a:ext>
            </a:extLst>
          </p:cNvPr>
          <p:cNvSpPr txBox="1"/>
          <p:nvPr/>
        </p:nvSpPr>
        <p:spPr>
          <a:xfrm>
            <a:off x="457200" y="5661248"/>
            <a:ext cx="757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Imprint </a:t>
            </a:r>
            <a:r>
              <a:rPr lang="de-DE" sz="2400" dirty="0" err="1"/>
              <a:t>perturbations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a </a:t>
            </a:r>
            <a:r>
              <a:rPr lang="de-DE" sz="2400" dirty="0" err="1"/>
              <a:t>piezo</a:t>
            </a:r>
            <a:r>
              <a:rPr lang="de-DE" sz="2400" dirty="0"/>
              <a:t> </a:t>
            </a:r>
            <a:r>
              <a:rPr lang="de-DE" sz="2400" dirty="0" err="1"/>
              <a:t>crystal</a:t>
            </a:r>
            <a:endParaRPr lang="de-DE" sz="2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F1678F6-9ADB-EE29-D584-DCDC53A058DB}"/>
              </a:ext>
            </a:extLst>
          </p:cNvPr>
          <p:cNvSpPr txBox="1"/>
          <p:nvPr/>
        </p:nvSpPr>
        <p:spPr>
          <a:xfrm>
            <a:off x="2509407" y="4487111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Piezo-</a:t>
            </a:r>
            <a:r>
              <a:rPr lang="de-DE" sz="1400" dirty="0" err="1"/>
              <a:t>crystal</a:t>
            </a: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9B760E-07A0-2600-F17A-C9B4D487A929}"/>
              </a:ext>
            </a:extLst>
          </p:cNvPr>
          <p:cNvSpPr txBox="1"/>
          <p:nvPr/>
        </p:nvSpPr>
        <p:spPr>
          <a:xfrm>
            <a:off x="3028737" y="3582436"/>
            <a:ext cx="1388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High-</a:t>
            </a:r>
            <a:r>
              <a:rPr lang="de-DE" sz="1400" dirty="0" err="1"/>
              <a:t>frequency</a:t>
            </a:r>
            <a:r>
              <a:rPr lang="de-DE" sz="1400" dirty="0"/>
              <a:t> Generator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CF522A5-B8FF-4D6A-BE38-D8099427102E}"/>
              </a:ext>
            </a:extLst>
          </p:cNvPr>
          <p:cNvCxnSpPr>
            <a:cxnSpLocks/>
          </p:cNvCxnSpPr>
          <p:nvPr/>
        </p:nvCxnSpPr>
        <p:spPr>
          <a:xfrm flipH="1" flipV="1">
            <a:off x="2627784" y="4105656"/>
            <a:ext cx="288032" cy="381455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1683322C-84D2-D2CA-9A82-6143F812D6CB}"/>
              </a:ext>
            </a:extLst>
          </p:cNvPr>
          <p:cNvSpPr txBox="1"/>
          <p:nvPr/>
        </p:nvSpPr>
        <p:spPr>
          <a:xfrm>
            <a:off x="6953859" y="479488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Droplet</a:t>
            </a:r>
            <a:r>
              <a:rPr lang="de-DE" sz="1400" dirty="0"/>
              <a:t> </a:t>
            </a:r>
            <a:r>
              <a:rPr lang="de-DE" sz="1400" dirty="0" err="1"/>
              <a:t>catcher</a:t>
            </a:r>
            <a:endParaRPr lang="de-DE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BAEB83A-45E8-8FB8-E035-21F6B3EC43F4}"/>
              </a:ext>
            </a:extLst>
          </p:cNvPr>
          <p:cNvSpPr txBox="1"/>
          <p:nvPr/>
        </p:nvSpPr>
        <p:spPr>
          <a:xfrm>
            <a:off x="7016940" y="2767636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Nozzle</a:t>
            </a:r>
            <a:endParaRPr lang="de-DE" sz="140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F98FA680-3F52-DDBD-6435-E6027D84CCB0}"/>
              </a:ext>
            </a:extLst>
          </p:cNvPr>
          <p:cNvCxnSpPr>
            <a:cxnSpLocks/>
          </p:cNvCxnSpPr>
          <p:nvPr/>
        </p:nvCxnSpPr>
        <p:spPr>
          <a:xfrm flipH="1" flipV="1">
            <a:off x="6084168" y="4692725"/>
            <a:ext cx="1220804" cy="13907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2740430-9A81-E2DE-C1C2-4BB4FA1CD8A2}"/>
              </a:ext>
            </a:extLst>
          </p:cNvPr>
          <p:cNvCxnSpPr>
            <a:cxnSpLocks/>
          </p:cNvCxnSpPr>
          <p:nvPr/>
        </p:nvCxnSpPr>
        <p:spPr>
          <a:xfrm flipV="1">
            <a:off x="6042708" y="3071518"/>
            <a:ext cx="1262264" cy="621823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2675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Pump-Probe Setup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81CB5DC-C3CC-9E67-C868-981E613F2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202631"/>
            <a:ext cx="8077200" cy="32909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2C3BD77-4F51-9D3F-C6A0-9621E42BA29B}"/>
              </a:ext>
            </a:extLst>
          </p:cNvPr>
          <p:cNvSpPr/>
          <p:nvPr/>
        </p:nvSpPr>
        <p:spPr>
          <a:xfrm>
            <a:off x="1763688" y="4221088"/>
            <a:ext cx="216024" cy="5040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6E68E70-2490-ADA6-DCE2-F55D1B78F904}"/>
              </a:ext>
            </a:extLst>
          </p:cNvPr>
          <p:cNvSpPr txBox="1"/>
          <p:nvPr/>
        </p:nvSpPr>
        <p:spPr>
          <a:xfrm>
            <a:off x="1255679" y="472514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CMU Serif" panose="02000603000000000000" pitchFamily="2" charset="0"/>
                <a:ea typeface="CMU Serif" panose="02000603000000000000" pitchFamily="2" charset="0"/>
                <a:cs typeface="CMU Serif" panose="02000603000000000000" pitchFamily="2" charset="0"/>
              </a:rPr>
              <a:t>Beam block</a:t>
            </a:r>
          </a:p>
        </p:txBody>
      </p:sp>
      <p:pic>
        <p:nvPicPr>
          <p:cNvPr id="8" name="Grafik 7" descr="Ein Bild, das Sonnenuntergang, Licht enthält.&#10;&#10;Automatisch generierte Beschreibung">
            <a:extLst>
              <a:ext uri="{FF2B5EF4-FFF2-40B4-BE49-F238E27FC236}">
                <a16:creationId xmlns:a16="http://schemas.microsoft.com/office/drawing/2014/main" id="{48CAB776-48E1-F904-07CC-9906B1FC7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33055"/>
            <a:ext cx="226368" cy="208973"/>
          </a:xfrm>
          <a:prstGeom prst="rect">
            <a:avLst/>
          </a:prstGeom>
        </p:spPr>
      </p:pic>
      <p:pic>
        <p:nvPicPr>
          <p:cNvPr id="13" name="Grafik 12" descr="Ein Bild, das Sonnenuntergang, Licht enthält.&#10;&#10;Automatisch generierte Beschreibung">
            <a:extLst>
              <a:ext uri="{FF2B5EF4-FFF2-40B4-BE49-F238E27FC236}">
                <a16:creationId xmlns:a16="http://schemas.microsoft.com/office/drawing/2014/main" id="{CD694F6F-B52A-73BE-5F01-9C358EBB5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24" y="3933055"/>
            <a:ext cx="226368" cy="208973"/>
          </a:xfrm>
          <a:prstGeom prst="rect">
            <a:avLst/>
          </a:prstGeom>
        </p:spPr>
      </p:pic>
      <p:pic>
        <p:nvPicPr>
          <p:cNvPr id="15" name="Grafik 14" descr="Ein Bild, das Laser enthält.&#10;&#10;Automatisch generierte Beschreibung">
            <a:extLst>
              <a:ext uri="{FF2B5EF4-FFF2-40B4-BE49-F238E27FC236}">
                <a16:creationId xmlns:a16="http://schemas.microsoft.com/office/drawing/2014/main" id="{77FF1442-4F38-EDFB-F4F8-5A960C283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326230"/>
            <a:ext cx="227578" cy="210090"/>
          </a:xfrm>
          <a:prstGeom prst="rect">
            <a:avLst/>
          </a:prstGeom>
        </p:spPr>
      </p:pic>
      <p:pic>
        <p:nvPicPr>
          <p:cNvPr id="18" name="Grafik 17" descr="Ein Bild, das Sonnenuntergang, Licht enthält.&#10;&#10;Automatisch generierte Beschreibung">
            <a:extLst>
              <a:ext uri="{FF2B5EF4-FFF2-40B4-BE49-F238E27FC236}">
                <a16:creationId xmlns:a16="http://schemas.microsoft.com/office/drawing/2014/main" id="{7E8871E7-3182-FCAE-44A2-03AA499A9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6" y="3933055"/>
            <a:ext cx="226368" cy="208973"/>
          </a:xfrm>
          <a:prstGeom prst="rect">
            <a:avLst/>
          </a:prstGeom>
        </p:spPr>
      </p:pic>
      <p:pic>
        <p:nvPicPr>
          <p:cNvPr id="19" name="Grafik 18" descr="Ein Bild, das Sonnenuntergang, Licht enthält.&#10;&#10;Automatisch generierte Beschreibung">
            <a:extLst>
              <a:ext uri="{FF2B5EF4-FFF2-40B4-BE49-F238E27FC236}">
                <a16:creationId xmlns:a16="http://schemas.microsoft.com/office/drawing/2014/main" id="{AE199D9D-0C6A-2999-54EC-503550EAC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24" y="3933056"/>
            <a:ext cx="226368" cy="20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0324 L -0.00157 -0.00324 L 0.11093 -0.00324 L 0.11007 -0.17639 L 0.17586 -0.17431 L 0.17586 -0.00093 L 0.78437 0.00023 " pathEditMode="relative" ptsTypes="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6 0.00023 L 0.00069 0.05694 L 0.1967 0.05694 L 0.19739 -0.1176 L 0.26163 -0.1176 L 0.26076 0.05578 L 0.31007 0.05578 " pathEditMode="relative" ptsTypes="AAAAAAA">
                                      <p:cBhvr>
                                        <p:cTn id="1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-0.00121 -0.00162 L 0.04809 -4.81481E-6 L 0.04861 0.05695 L 0.11406 0.0588 L 0.11406 -4.81481E-6 L 0.19011 -4.81481E-6 L 0.19063 -0.24328 L 0.27674 -0.24259 L 0.27743 -0.1456 L 0.42743 -0.14652 " pathEditMode="relative" ptsTypes="AAAAAAAA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324 L -0.00156 -0.00301 L 0.11094 -0.00324 L 0.11007 -0.17639 L 0.17587 -0.17431 L 0.17587 -0.00093 L 0.78438 0.00023 " pathEditMode="relative" rAng="0" ptsTypes="AAAAAAA">
                                      <p:cBhvr>
                                        <p:cTn id="3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88" y="-849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35 0.00069 L 0.00121 0.0581 L 0.09427 0.0574 " pathEditMode="relative" ptsTypes="AAA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Droplet</a:t>
            </a:r>
            <a:r>
              <a:rPr lang="de-DE" dirty="0"/>
              <a:t> </a:t>
            </a:r>
            <a:r>
              <a:rPr lang="de-DE" dirty="0" err="1"/>
              <a:t>breakup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E3E0540-C8D6-CBA7-36C3-9D0BC0424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521" y="1931504"/>
            <a:ext cx="7582557" cy="3833192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0FE1D08F-C002-B564-4AAE-084A0971AB5B}"/>
                  </a:ext>
                </a:extLst>
              </p:cNvPr>
              <p:cNvSpPr txBox="1"/>
              <p:nvPr/>
            </p:nvSpPr>
            <p:spPr>
              <a:xfrm>
                <a:off x="823391" y="5873289"/>
                <a:ext cx="73448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distance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nozzle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moving</a:t>
                </a:r>
                <a:r>
                  <a:rPr lang="de-DE" dirty="0"/>
                  <a:t> </a:t>
                </a:r>
                <a:r>
                  <a:rPr lang="de-DE" dirty="0" err="1"/>
                  <a:t>direction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liquid </a:t>
                </a:r>
                <a:r>
                  <a:rPr lang="de-DE" dirty="0" err="1"/>
                  <a:t>jet</a:t>
                </a:r>
                <a:endParaRPr lang="de-DE" dirty="0"/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0FE1D08F-C002-B564-4AAE-084A0971A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91" y="5873289"/>
                <a:ext cx="7344816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379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684718A5-6B20-8B8E-7AAB-C82065D25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4248" y="2096175"/>
            <a:ext cx="1983320" cy="3828997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93E102F-5D87-7880-3BA3-195BD318B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420" y="2096175"/>
            <a:ext cx="1983320" cy="38289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329F34-72C9-BC27-0CE6-D020F5BA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Stability</a:t>
            </a:r>
            <a:r>
              <a:rPr lang="de-DE" dirty="0"/>
              <a:t>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D3CE0AA-31B5-8A17-8923-841FC4D02BAA}"/>
                  </a:ext>
                </a:extLst>
              </p:cNvPr>
              <p:cNvSpPr txBox="1"/>
              <p:nvPr/>
            </p:nvSpPr>
            <p:spPr>
              <a:xfrm>
                <a:off x="4499992" y="2828835"/>
                <a:ext cx="2664296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=0.407 </m:t>
                    </m:r>
                  </m:oMath>
                </a14:m>
                <a:r>
                  <a:rPr lang="de-DE" sz="2000" dirty="0"/>
                  <a:t>MHz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=50 </m:t>
                    </m:r>
                  </m:oMath>
                </a14:m>
                <a:r>
                  <a:rPr lang="de-DE" sz="2000" dirty="0"/>
                  <a:t>bar</a:t>
                </a:r>
                <a:endParaRPr lang="de-DE" sz="200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2000" i="1" smtClean="0">
                        <a:latin typeface="Cambria Math" panose="02040503050406030204" pitchFamily="18" charset="0"/>
                      </a:rPr>
                      <m:t>=0.55</m:t>
                    </m:r>
                  </m:oMath>
                </a14:m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b="0" dirty="0"/>
                  <a:t>Best </a:t>
                </a:r>
                <a:r>
                  <a:rPr lang="de-DE" sz="2000" b="0" dirty="0" err="1"/>
                  <a:t>stability</a:t>
                </a:r>
                <a:br>
                  <a:rPr lang="de-DE" sz="2000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de-DE" sz="2000" dirty="0"/>
                  <a:t> </a:t>
                </a:r>
                <a:r>
                  <a:rPr lang="el-GR" sz="2000" dirty="0"/>
                  <a:t>μ</a:t>
                </a:r>
                <a:r>
                  <a:rPr lang="de-DE" sz="2000" dirty="0"/>
                  <a:t>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D3CE0AA-31B5-8A17-8923-841FC4D02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2828835"/>
                <a:ext cx="2664296" cy="2185214"/>
              </a:xfrm>
              <a:prstGeom prst="rect">
                <a:avLst/>
              </a:prstGeom>
              <a:blipFill>
                <a:blip r:embed="rId4"/>
                <a:stretch>
                  <a:fillRect l="-20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ABDB309-2CAF-B7CC-74DC-D8F71A8C3AD0}"/>
                  </a:ext>
                </a:extLst>
              </p:cNvPr>
              <p:cNvSpPr txBox="1"/>
              <p:nvPr/>
            </p:nvSpPr>
            <p:spPr>
              <a:xfrm>
                <a:off x="107504" y="2828835"/>
                <a:ext cx="237626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=1.45 </m:t>
                    </m:r>
                  </m:oMath>
                </a14:m>
                <a:r>
                  <a:rPr lang="de-DE" sz="2000" dirty="0"/>
                  <a:t>MHz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=40 </m:t>
                    </m:r>
                  </m:oMath>
                </a14:m>
                <a:r>
                  <a:rPr lang="de-DE" sz="2000" dirty="0"/>
                  <a:t>bar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=0.78</m:t>
                    </m:r>
                  </m:oMath>
                </a14:m>
                <a:endParaRPr lang="de-DE" sz="20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b="0" dirty="0"/>
                  <a:t>Best </a:t>
                </a:r>
                <a:r>
                  <a:rPr lang="de-DE" sz="2000" b="0" dirty="0" err="1"/>
                  <a:t>stability</a:t>
                </a:r>
                <a:br>
                  <a:rPr lang="de-DE" sz="2000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=0.7 </m:t>
                    </m:r>
                  </m:oMath>
                </a14:m>
                <a:r>
                  <a:rPr lang="el-GR" sz="2000" b="0" dirty="0"/>
                  <a:t>μ</a:t>
                </a:r>
                <a:r>
                  <a:rPr lang="de-DE" sz="2000" b="0" dirty="0"/>
                  <a:t>m</a:t>
                </a: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ABDB309-2CAF-B7CC-74DC-D8F71A8C3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2828835"/>
                <a:ext cx="2376264" cy="1938992"/>
              </a:xfrm>
              <a:prstGeom prst="rect">
                <a:avLst/>
              </a:prstGeom>
              <a:blipFill>
                <a:blip r:embed="rId5"/>
                <a:stretch>
                  <a:fillRect l="-2314" b="-50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6C64E85C-FB59-8799-CF44-9B3BABB76781}"/>
              </a:ext>
            </a:extLst>
          </p:cNvPr>
          <p:cNvSpPr txBox="1"/>
          <p:nvPr/>
        </p:nvSpPr>
        <p:spPr>
          <a:xfrm>
            <a:off x="1678360" y="149901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Water</a:t>
            </a:r>
            <a:endParaRPr lang="de-DE" sz="2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71CA865-2AD2-3DD8-EC9C-683F9C63168E}"/>
              </a:ext>
            </a:extLst>
          </p:cNvPr>
          <p:cNvSpPr txBox="1"/>
          <p:nvPr/>
        </p:nvSpPr>
        <p:spPr>
          <a:xfrm>
            <a:off x="5616116" y="151545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Ethylene</a:t>
            </a:r>
            <a:r>
              <a:rPr lang="de-DE" sz="2400" dirty="0"/>
              <a:t> </a:t>
            </a:r>
            <a:r>
              <a:rPr lang="de-DE" sz="2400" dirty="0" err="1"/>
              <a:t>Glycol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73537798"/>
      </p:ext>
    </p:extLst>
  </p:cSld>
  <p:clrMapOvr>
    <a:masterClrMapping/>
  </p:clrMapOvr>
</p:sld>
</file>

<file path=ppt/theme/theme1.xml><?xml version="1.0" encoding="utf-8"?>
<a:theme xmlns:a="http://schemas.openxmlformats.org/drawingml/2006/main" name="IAP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1778</Words>
  <Application>Microsoft Office PowerPoint</Application>
  <PresentationFormat>Bildschirmpräsentation (4:3)</PresentationFormat>
  <Paragraphs>304</Paragraphs>
  <Slides>70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70</vt:i4>
      </vt:variant>
    </vt:vector>
  </HeadingPairs>
  <TitlesOfParts>
    <vt:vector size="77" baseType="lpstr">
      <vt:lpstr>Cambria Math</vt:lpstr>
      <vt:lpstr>Arial</vt:lpstr>
      <vt:lpstr>Calibri</vt:lpstr>
      <vt:lpstr>Utopia</vt:lpstr>
      <vt:lpstr>CMU Serif</vt:lpstr>
      <vt:lpstr>Wingdings</vt:lpstr>
      <vt:lpstr>IAP-Design</vt:lpstr>
      <vt:lpstr>Characterization of Liquid Micro-Droplets for Laser-Driven Proton Acceleration</vt:lpstr>
      <vt:lpstr>Motivation: Target Normal Sheath Acceleration (TNSA)</vt:lpstr>
      <vt:lpstr>Motivation: Target Normal Sheath Acceleration (TNSA)</vt:lpstr>
      <vt:lpstr>Outline</vt:lpstr>
      <vt:lpstr>Droplet Breakup from Liquid Jets – Laplace Pressure</vt:lpstr>
      <vt:lpstr>Growth of sinusoidal modes in liquid jets</vt:lpstr>
      <vt:lpstr>Nozzle and droplet catcher setup</vt:lpstr>
      <vt:lpstr>Droplet breakup</vt:lpstr>
      <vt:lpstr>Stability Measurement</vt:lpstr>
      <vt:lpstr>Parameters for high Stability</vt:lpstr>
      <vt:lpstr>Satellite Droplets from a Water Jet</vt:lpstr>
      <vt:lpstr>Setup - POLARIS</vt:lpstr>
      <vt:lpstr>Proton Beam Profile</vt:lpstr>
      <vt:lpstr>Modulations due to Ionized Background Gas</vt:lpstr>
      <vt:lpstr>Summary</vt:lpstr>
      <vt:lpstr>Thank you for your Attention!</vt:lpstr>
      <vt:lpstr>Droplet Breakup from Liquid Jets – Laplace Pressure</vt:lpstr>
      <vt:lpstr>PowerPoint-Präsentation</vt:lpstr>
      <vt:lpstr>Probe Setup</vt:lpstr>
      <vt:lpstr>PowerPoint-Präsentation</vt:lpstr>
      <vt:lpstr>Ionization Mechanisms</vt:lpstr>
      <vt:lpstr>Plasma Expansion</vt:lpstr>
      <vt:lpstr>Plasma Properties</vt:lpstr>
      <vt:lpstr>Pump-Probe Setup</vt:lpstr>
      <vt:lpstr>Ionization of Water Droplets</vt:lpstr>
      <vt:lpstr>Plasma from Water Micro Droplets</vt:lpstr>
      <vt:lpstr>Plasma from Water Micro Droplets</vt:lpstr>
      <vt:lpstr>Plasma Expansion from Water Micro Droplets</vt:lpstr>
      <vt:lpstr>PowerPoint-Präsentation</vt:lpstr>
      <vt:lpstr>Lagrangian Ray Optics</vt:lpstr>
      <vt:lpstr>Simulated Ray Paths</vt:lpstr>
      <vt:lpstr>Simulations: Setup</vt:lpstr>
      <vt:lpstr>Simulations – Fourier filter</vt:lpstr>
      <vt:lpstr>Shadowgraphic images for a decaying Electron Distribution</vt:lpstr>
      <vt:lpstr>Beam paths and the resulting images</vt:lpstr>
      <vt:lpstr>PowerPoint-Präsentation</vt:lpstr>
      <vt:lpstr>Scan of the droplet x-position at the POLARIS laser-system</vt:lpstr>
      <vt:lpstr>Scan of  the droplet x-position at the JETI laser-system</vt:lpstr>
      <vt:lpstr>Growth of sinusoidal modes in liquid jets</vt:lpstr>
      <vt:lpstr>Estimated Scale Length</vt:lpstr>
      <vt:lpstr>Influence of the Position of the Probe Objective</vt:lpstr>
      <vt:lpstr>Shadow Size and Objective Position in Simulations</vt:lpstr>
      <vt:lpstr>Plasma Expansion under Obliquie Irradiantion</vt:lpstr>
      <vt:lpstr>Ionization of Ethylene Glycol Droplets</vt:lpstr>
      <vt:lpstr>Plasma Expansion from Satellite Droplets</vt:lpstr>
      <vt:lpstr>Fourier</vt:lpstr>
      <vt:lpstr>Different Objective Positions in Droplet Simulations</vt:lpstr>
      <vt:lpstr>Maximum Proton Energy with corrsponding Spectra</vt:lpstr>
      <vt:lpstr>PowerPoint-Präsentation</vt:lpstr>
      <vt:lpstr>Resonance Absorption</vt:lpstr>
      <vt:lpstr>Electron movement in a plane electromagnetic wave</vt:lpstr>
      <vt:lpstr>Ponderomotive Force</vt:lpstr>
      <vt:lpstr>Laser Plasma Heating</vt:lpstr>
      <vt:lpstr>Single stage pressure regulator</vt:lpstr>
      <vt:lpstr>PowerPoint-Präsentation</vt:lpstr>
      <vt:lpstr>Water and Ethylene Glycol</vt:lpstr>
      <vt:lpstr>Over The Barrier Ionization</vt:lpstr>
      <vt:lpstr>Electron Temperature</vt:lpstr>
      <vt:lpstr>Electron Ion Collision Rate</vt:lpstr>
      <vt:lpstr>Pre-Pulse Reduction with SHG</vt:lpstr>
      <vt:lpstr>Specifications of the Abbeanum Laser</vt:lpstr>
      <vt:lpstr>Specifications of the POLARIS Laser System</vt:lpstr>
      <vt:lpstr>Keldish Parameter for the Abbeanum and POLARIS</vt:lpstr>
      <vt:lpstr>Simulated Shadow Radius over n and L</vt:lpstr>
      <vt:lpstr>Dispersion of mode growth in liquid jets</vt:lpstr>
      <vt:lpstr>Debye Shielding</vt:lpstr>
      <vt:lpstr>Plasma Definition</vt:lpstr>
      <vt:lpstr>Time Intensity Constrast</vt:lpstr>
      <vt:lpstr>Proton Energy and Droplet Position</vt:lpstr>
      <vt:lpstr>Pump-Probe Setup</vt:lpstr>
    </vt:vector>
  </TitlesOfParts>
  <Company>timespin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Georg</dc:creator>
  <cp:lastModifiedBy>Mathis Carl Nolte</cp:lastModifiedBy>
  <cp:revision>1941</cp:revision>
  <dcterms:created xsi:type="dcterms:W3CDTF">2012-12-03T13:45:01Z</dcterms:created>
  <dcterms:modified xsi:type="dcterms:W3CDTF">2023-09-20T12:27:26Z</dcterms:modified>
</cp:coreProperties>
</file>