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61"/>
  </p:notesMasterIdLst>
  <p:handoutMasterIdLst>
    <p:handoutMasterId r:id="rId62"/>
  </p:handoutMasterIdLst>
  <p:sldIdLst>
    <p:sldId id="275" r:id="rId2"/>
    <p:sldId id="1021" r:id="rId3"/>
    <p:sldId id="1020" r:id="rId4"/>
    <p:sldId id="1023" r:id="rId5"/>
    <p:sldId id="1027" r:id="rId6"/>
    <p:sldId id="1022" r:id="rId7"/>
    <p:sldId id="1025" r:id="rId8"/>
    <p:sldId id="815" r:id="rId9"/>
    <p:sldId id="951" r:id="rId10"/>
    <p:sldId id="968" r:id="rId11"/>
    <p:sldId id="1055" r:id="rId12"/>
    <p:sldId id="1044" r:id="rId13"/>
    <p:sldId id="850" r:id="rId14"/>
    <p:sldId id="802" r:id="rId15"/>
    <p:sldId id="1028" r:id="rId16"/>
    <p:sldId id="1013" r:id="rId17"/>
    <p:sldId id="1047" r:id="rId18"/>
    <p:sldId id="1033" r:id="rId19"/>
    <p:sldId id="1026" r:id="rId20"/>
    <p:sldId id="1034" r:id="rId21"/>
    <p:sldId id="980" r:id="rId22"/>
    <p:sldId id="997" r:id="rId23"/>
    <p:sldId id="1043" r:id="rId24"/>
    <p:sldId id="1054" r:id="rId25"/>
    <p:sldId id="993" r:id="rId26"/>
    <p:sldId id="994" r:id="rId27"/>
    <p:sldId id="1037" r:id="rId28"/>
    <p:sldId id="1046" r:id="rId29"/>
    <p:sldId id="1039" r:id="rId30"/>
    <p:sldId id="977" r:id="rId31"/>
    <p:sldId id="1024" r:id="rId32"/>
    <p:sldId id="1056" r:id="rId33"/>
    <p:sldId id="1016" r:id="rId34"/>
    <p:sldId id="1042" r:id="rId35"/>
    <p:sldId id="950" r:id="rId36"/>
    <p:sldId id="952" r:id="rId37"/>
    <p:sldId id="967" r:id="rId38"/>
    <p:sldId id="1041" r:id="rId39"/>
    <p:sldId id="1014" r:id="rId40"/>
    <p:sldId id="1018" r:id="rId41"/>
    <p:sldId id="851" r:id="rId42"/>
    <p:sldId id="1029" r:id="rId43"/>
    <p:sldId id="1003" r:id="rId44"/>
    <p:sldId id="958" r:id="rId45"/>
    <p:sldId id="1030" r:id="rId46"/>
    <p:sldId id="1031" r:id="rId47"/>
    <p:sldId id="1032" r:id="rId48"/>
    <p:sldId id="853" r:id="rId49"/>
    <p:sldId id="995" r:id="rId50"/>
    <p:sldId id="981" r:id="rId51"/>
    <p:sldId id="982" r:id="rId52"/>
    <p:sldId id="998" r:id="rId53"/>
    <p:sldId id="992" r:id="rId54"/>
    <p:sldId id="1045" r:id="rId55"/>
    <p:sldId id="1040" r:id="rId56"/>
    <p:sldId id="1038" r:id="rId57"/>
    <p:sldId id="1001" r:id="rId58"/>
    <p:sldId id="1002" r:id="rId59"/>
    <p:sldId id="31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5110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pos="4294" userDrawn="1">
          <p15:clr>
            <a:srgbClr val="A4A3A4"/>
          </p15:clr>
        </p15:guide>
        <p15:guide id="6" pos="56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648"/>
    <a:srgbClr val="E933E6"/>
    <a:srgbClr val="E7F0FE"/>
    <a:srgbClr val="FF0000"/>
    <a:srgbClr val="FFF266"/>
    <a:srgbClr val="EDD875"/>
    <a:srgbClr val="0000FD"/>
    <a:srgbClr val="00D300"/>
    <a:srgbClr val="00B13F"/>
    <a:srgbClr val="FFE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6" autoAdjust="0"/>
    <p:restoredTop sz="93989"/>
  </p:normalViewPr>
  <p:slideViewPr>
    <p:cSldViewPr snapToGrid="0" showGuides="1">
      <p:cViewPr varScale="1">
        <p:scale>
          <a:sx n="130" d="100"/>
          <a:sy n="130" d="100"/>
        </p:scale>
        <p:origin x="208" y="456"/>
      </p:cViewPr>
      <p:guideLst>
        <p:guide orient="horz" pos="1752"/>
        <p:guide pos="302"/>
        <p:guide pos="5110"/>
        <p:guide pos="7378"/>
        <p:guide pos="4294"/>
        <p:guide pos="56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60" d="100"/>
          <a:sy n="160" d="100"/>
        </p:scale>
        <p:origin x="572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20.09.23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19.09.23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15 + 5 </a:t>
            </a:r>
            <a:r>
              <a:rPr lang="de-DE" dirty="0" err="1"/>
              <a:t>minutes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4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MEOP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rapidly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produces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nuclear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polarization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in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metastable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de-DE" b="0" i="0" u="none" strike="noStrike" baseline="30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3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He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atoms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at mbar-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scale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pressures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by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combination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of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optical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pumping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and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hyperfine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mixing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. The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metastable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nuclear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spin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polarization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is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then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rapidly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transferred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to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ground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state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population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via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metastability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exchange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collisions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Typically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gas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is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then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compressed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for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use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in </a:t>
            </a:r>
            <a:r>
              <a:rPr lang="de-DE" b="0" i="0" u="none" strike="noStrike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applications</a:t>
            </a:r>
            <a:r>
              <a:rPr lang="de-DE" b="0" i="0" u="none" strike="noStrike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768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399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Das Magnetfeld, das das Proton durch den Elektronenspin sieht, ist 2.08 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für metastabile Atome (16.6  T für den Grundzustand).  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de-D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Alpha 1 hat ein abstoßendes mag. Moment durch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m_J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=+1/2 und ein anziehendes durch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m_I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=+1/2.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Die gemischten Zustände haben zwei anziehende Anteile durch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m_J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=-1/2 und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m_I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=+1/2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und zwei abstoßende durch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m_J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=-1/2 und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m_I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=+1/2.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Ist B noch relativ klein, dann ist „a“ zwar klein, aber der anziehende Teil von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m_J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=-1/2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Ist immer noch größer als der abstoßende von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m_I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=-1/2.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de-D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Bei 2.08 T kippt das gerade: Der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Einfluß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von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m_J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=-1/2 ist dann kleiner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als der von </a:t>
            </a:r>
            <a:r>
              <a:rPr lang="de-DE" sz="1800" b="0" i="0" u="none" strike="noStrike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m_I</a:t>
            </a:r>
            <a:r>
              <a:rPr lang="de-DE" sz="1800" b="0" i="0" u="none" strike="noStrike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=-1/2.</a:t>
            </a:r>
            <a:endParaRPr lang="de-DE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37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Grün und blau gemessen, blau veröffentlicht (EPJA)</a:t>
            </a:r>
          </a:p>
          <a:p>
            <a:r>
              <a:rPr lang="de-DE" dirty="0"/>
              <a:t>Koordinatensystem hinter Sona-Einheit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57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prospects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bright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320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984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Thomas-</a:t>
            </a:r>
            <a:r>
              <a:rPr lang="de-DE" dirty="0" err="1"/>
              <a:t>Bargmann</a:t>
            </a:r>
            <a:r>
              <a:rPr lang="de-DE" dirty="0"/>
              <a:t>-Michel-</a:t>
            </a:r>
            <a:r>
              <a:rPr lang="de-DE" dirty="0" err="1"/>
              <a:t>Telegdi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898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only T-BMT: no influence of spins on trajectories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109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832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70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 1934,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with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James Chadwick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from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Cavendish Laboratory at Cambridge, he was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first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measure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accurately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mass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of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neutron</a:t>
            </a:r>
            <a:endParaRPr lang="de-DE" b="0" i="0" u="none" strike="noStrike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“I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don’t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have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time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age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.”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264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925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effectLst/>
                <a:latin typeface="Times"/>
              </a:rPr>
              <a:t>Halbach-type </a:t>
            </a:r>
            <a:r>
              <a:rPr lang="de-DE" dirty="0" err="1">
                <a:effectLst/>
                <a:latin typeface="Times"/>
              </a:rPr>
              <a:t>magnetization</a:t>
            </a:r>
            <a:r>
              <a:rPr lang="de-DE" dirty="0">
                <a:effectLst/>
                <a:latin typeface="Times"/>
              </a:rPr>
              <a:t> </a:t>
            </a:r>
            <a:r>
              <a:rPr lang="de-DE" dirty="0" err="1">
                <a:effectLst/>
                <a:latin typeface="Times"/>
              </a:rPr>
              <a:t>pattern</a:t>
            </a:r>
            <a:endParaRPr lang="de-DE" dirty="0">
              <a:effectLst/>
              <a:latin typeface="Time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1551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Fusionsreaktion mit Deuterium with unpolarized 3He</a:t>
            </a:r>
          </a:p>
          <a:p>
            <a:r>
              <a:rPr lang="en-DE" dirty="0"/>
              <a:t>We employ this fusion reation with transplates the degree of polarization into a measuble angluar asymmetry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DE" dirty="0"/>
              <a:t>The degree of polariztion is tranferred into a spatical asymmetry, the so-called analysing power</a:t>
            </a:r>
          </a:p>
          <a:p>
            <a:r>
              <a:rPr lang="en-DE" dirty="0"/>
              <a:t>Ersatz für pol. Neutronenstrahlen, da hier die Polarisation sitzt</a:t>
            </a:r>
          </a:p>
          <a:p>
            <a:endParaRPr lang="en-DE" dirty="0"/>
          </a:p>
          <a:p>
            <a:r>
              <a:rPr lang="en-DE" dirty="0"/>
              <a:t>Of course 3He is a bit special, in generall proton acceleration would be adventageous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505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203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469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Kreisel = </a:t>
            </a:r>
            <a:r>
              <a:rPr lang="de-DE" dirty="0" err="1"/>
              <a:t>spinning</a:t>
            </a:r>
            <a:r>
              <a:rPr lang="de-DE" dirty="0"/>
              <a:t> top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00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Hupin</a:t>
            </a:r>
            <a:r>
              <a:rPr lang="de-DE" dirty="0"/>
              <a:t> et al.: „</a:t>
            </a:r>
            <a:r>
              <a:rPr lang="de-DE" dirty="0">
                <a:effectLst/>
                <a:latin typeface="Times"/>
              </a:rPr>
              <a:t>operational </a:t>
            </a:r>
            <a:r>
              <a:rPr lang="de-DE" dirty="0" err="1">
                <a:effectLst/>
                <a:latin typeface="Times"/>
              </a:rPr>
              <a:t>temperature</a:t>
            </a:r>
            <a:r>
              <a:rPr lang="de-DE" dirty="0">
                <a:effectLst/>
                <a:latin typeface="Times"/>
              </a:rPr>
              <a:t> </a:t>
            </a:r>
            <a:r>
              <a:rPr lang="de-DE" dirty="0" err="1">
                <a:effectLst/>
                <a:latin typeface="Times"/>
              </a:rPr>
              <a:t>decreased</a:t>
            </a:r>
            <a:r>
              <a:rPr lang="de-DE" dirty="0">
                <a:effectLst/>
                <a:latin typeface="Times"/>
              </a:rPr>
              <a:t> </a:t>
            </a:r>
            <a:r>
              <a:rPr lang="de-DE" dirty="0" err="1">
                <a:effectLst/>
                <a:latin typeface="Times"/>
              </a:rPr>
              <a:t>by</a:t>
            </a:r>
            <a:r>
              <a:rPr lang="de-DE" dirty="0">
                <a:effectLst/>
                <a:latin typeface="Times"/>
              </a:rPr>
              <a:t> </a:t>
            </a:r>
            <a:r>
              <a:rPr lang="de-DE" dirty="0" err="1">
                <a:effectLst/>
                <a:latin typeface="Times"/>
              </a:rPr>
              <a:t>as</a:t>
            </a:r>
            <a:r>
              <a:rPr lang="de-DE" dirty="0">
                <a:effectLst/>
                <a:latin typeface="Times"/>
              </a:rPr>
              <a:t> </a:t>
            </a:r>
            <a:r>
              <a:rPr lang="de-DE" dirty="0" err="1">
                <a:effectLst/>
                <a:latin typeface="Times"/>
              </a:rPr>
              <a:t>much</a:t>
            </a:r>
            <a:r>
              <a:rPr lang="de-DE" dirty="0">
                <a:effectLst/>
                <a:latin typeface="Times"/>
              </a:rPr>
              <a:t> </a:t>
            </a:r>
            <a:r>
              <a:rPr lang="de-DE" dirty="0" err="1">
                <a:effectLst/>
                <a:latin typeface="Times"/>
              </a:rPr>
              <a:t>as</a:t>
            </a:r>
            <a:r>
              <a:rPr lang="de-DE" dirty="0">
                <a:effectLst/>
                <a:latin typeface="Times"/>
              </a:rPr>
              <a:t> 45%“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410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Hierfür reicht es, wenn nur das Deuteron polarisiert ist.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89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µm </a:t>
            </a:r>
            <a:r>
              <a:rPr lang="de-DE" dirty="0" err="1"/>
              <a:t>sized</a:t>
            </a:r>
            <a:r>
              <a:rPr lang="de-DE" dirty="0"/>
              <a:t> laser-plasmas =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bed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fusion</a:t>
            </a:r>
            <a:r>
              <a:rPr lang="de-DE" dirty="0"/>
              <a:t> </a:t>
            </a:r>
            <a:r>
              <a:rPr lang="de-DE" dirty="0" err="1"/>
              <a:t>plasmas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Thomas-</a:t>
            </a:r>
            <a:r>
              <a:rPr lang="de-DE" dirty="0" err="1"/>
              <a:t>Bargmann</a:t>
            </a:r>
            <a:r>
              <a:rPr lang="de-DE" dirty="0"/>
              <a:t>-Michel-</a:t>
            </a:r>
            <a:r>
              <a:rPr lang="de-DE" dirty="0" err="1"/>
              <a:t>Telegdi</a:t>
            </a:r>
            <a:endParaRPr lang="de-DE" dirty="0"/>
          </a:p>
          <a:p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approx</a:t>
            </a:r>
            <a:r>
              <a:rPr lang="de-DE" dirty="0"/>
              <a:t>. 20-30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paper</a:t>
            </a:r>
            <a:r>
              <a:rPr lang="de-DE" dirty="0"/>
              <a:t> on pol. Beam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51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Ehrenfest: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correspondence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51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Ehrenfest: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equations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classical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quantum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correspondence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266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µm </a:t>
            </a:r>
            <a:r>
              <a:rPr lang="de-DE" dirty="0" err="1"/>
              <a:t>sized</a:t>
            </a:r>
            <a:r>
              <a:rPr lang="de-DE" dirty="0"/>
              <a:t> laser-plasmas =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bed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fusion</a:t>
            </a:r>
            <a:r>
              <a:rPr lang="de-DE" dirty="0"/>
              <a:t> </a:t>
            </a:r>
            <a:r>
              <a:rPr lang="de-DE" dirty="0" err="1"/>
              <a:t>plasmas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65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D7D5D8-2C29-7BDF-5038-5A434E2D8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49796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  <a:p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  <a:p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62A208B-596D-76A0-EB07-05F96B9B94D5}"/>
              </a:ext>
            </a:extLst>
          </p:cNvPr>
          <p:cNvSpPr/>
          <p:nvPr userDrawn="1"/>
        </p:nvSpPr>
        <p:spPr>
          <a:xfrm>
            <a:off x="6177600" y="6278400"/>
            <a:ext cx="734400" cy="37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03075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7FD4F1C-17B8-797F-3DA9-5BA0C04AB673}"/>
              </a:ext>
            </a:extLst>
          </p:cNvPr>
          <p:cNvSpPr/>
          <p:nvPr userDrawn="1"/>
        </p:nvSpPr>
        <p:spPr>
          <a:xfrm>
            <a:off x="6177600" y="6278400"/>
            <a:ext cx="734400" cy="37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69742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49796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FA572BF-D237-5A46-A0E8-C08AD84838A3}"/>
              </a:ext>
            </a:extLst>
          </p:cNvPr>
          <p:cNvSpPr txBox="1">
            <a:spLocks/>
          </p:cNvSpPr>
          <p:nvPr userDrawn="1"/>
        </p:nvSpPr>
        <p:spPr>
          <a:xfrm>
            <a:off x="371474" y="6381328"/>
            <a:ext cx="3052446" cy="2211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Markus Büscher | EAAC2023 | 20/</a:t>
            </a:r>
            <a:r>
              <a:rPr lang="en-US" noProof="0" dirty="0"/>
              <a:t>09</a:t>
            </a:r>
            <a:r>
              <a:rPr lang="de-DE" noProof="0" dirty="0"/>
              <a:t>/</a:t>
            </a:r>
            <a:r>
              <a:rPr lang="de-DE" dirty="0"/>
              <a:t>2023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27FAA52-B4B4-466A-E915-86169C43145B}"/>
              </a:ext>
            </a:extLst>
          </p:cNvPr>
          <p:cNvSpPr txBox="1">
            <a:spLocks/>
          </p:cNvSpPr>
          <p:nvPr userDrawn="1"/>
        </p:nvSpPr>
        <p:spPr>
          <a:xfrm>
            <a:off x="6316250" y="6381328"/>
            <a:ext cx="286150" cy="2211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/28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73" r:id="rId4"/>
    <p:sldLayoutId id="2147483666" r:id="rId5"/>
    <p:sldLayoutId id="2147483667" r:id="rId6"/>
    <p:sldLayoutId id="2147483675" r:id="rId7"/>
    <p:sldLayoutId id="2147483674" r:id="rId8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image" Target="../media/image29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280.png"/><Relationship Id="rId2" Type="http://schemas.openxmlformats.org/officeDocument/2006/relationships/video" Target="../media/media1.mp4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png"/><Relationship Id="rId15" Type="http://schemas.openxmlformats.org/officeDocument/2006/relationships/image" Target="../media/image260.png"/><Relationship Id="rId10" Type="http://schemas.openxmlformats.org/officeDocument/2006/relationships/image" Target="../media/image25.emf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15" Type="http://schemas.openxmlformats.org/officeDocument/2006/relationships/image" Target="../media/image26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580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5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35.jpe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9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ti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tif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0C63464-1285-B54F-A37D-41D47BA27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6521"/>
            <a:ext cx="12192000" cy="2986495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52729" y="3741700"/>
            <a:ext cx="11557967" cy="464374"/>
          </a:xfrm>
        </p:spPr>
        <p:txBody>
          <a:bodyPr/>
          <a:lstStyle/>
          <a:p>
            <a:r>
              <a:rPr lang="en-US" sz="2200" b="0" dirty="0"/>
              <a:t>New methods to produce polarized </a:t>
            </a:r>
            <a:r>
              <a:rPr lang="en-US" sz="2200" b="0" baseline="30000" dirty="0"/>
              <a:t>3</a:t>
            </a:r>
            <a:r>
              <a:rPr lang="en-US" sz="2200" b="0" dirty="0"/>
              <a:t>He ion beams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52729" y="4795291"/>
            <a:ext cx="10728325" cy="360000"/>
          </a:xfrm>
        </p:spPr>
        <p:txBody>
          <a:bodyPr/>
          <a:lstStyle/>
          <a:p>
            <a:r>
              <a:rPr lang="en-GB" sz="2000" dirty="0"/>
              <a:t>Markus Büscher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52729" y="4206074"/>
            <a:ext cx="10728325" cy="547142"/>
          </a:xfrm>
        </p:spPr>
        <p:txBody>
          <a:bodyPr/>
          <a:lstStyle/>
          <a:p>
            <a:r>
              <a:rPr lang="de-DE" dirty="0"/>
              <a:t>6th European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Concepts</a:t>
            </a:r>
            <a:r>
              <a:rPr lang="de-DE" dirty="0"/>
              <a:t> Workshop | Isola </a:t>
            </a:r>
            <a:r>
              <a:rPr lang="de-DE" dirty="0" err="1"/>
              <a:t>d'Elba</a:t>
            </a:r>
            <a:r>
              <a:rPr lang="de-DE" dirty="0"/>
              <a:t> | 20 </a:t>
            </a:r>
            <a:r>
              <a:rPr lang="en-US" dirty="0"/>
              <a:t>September</a:t>
            </a:r>
            <a:r>
              <a:rPr lang="de-DE" dirty="0"/>
              <a:t> 2023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89C03CA1-60DA-9943-980A-862FED5F4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41" y="5927768"/>
            <a:ext cx="1373939" cy="81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24321-7592-2A4D-8138-73EE113C8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6053873"/>
            <a:ext cx="2520000" cy="4614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C45396F-343F-B0E1-16DC-B84F0D4F5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956535"/>
            <a:ext cx="1853698" cy="6560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A1E4AEE-8973-1DD2-E641-893227CB3DCB}"/>
              </a:ext>
            </a:extLst>
          </p:cNvPr>
          <p:cNvSpPr txBox="1"/>
          <p:nvPr/>
        </p:nvSpPr>
        <p:spPr>
          <a:xfrm>
            <a:off x="258252" y="3714978"/>
            <a:ext cx="61049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200" b="0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Polarized Fusion: The time has come!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5D5BD-7771-2E41-88DD-CA7759BC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of Spins in laser-induced plasmas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3CC69-7611-A548-87B7-8F40C74F2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Implementation of particle spins into a simulation code (in collaboration with A. </a:t>
            </a:r>
            <a:r>
              <a:rPr lang="en-US" dirty="0" err="1"/>
              <a:t>Pukhov</a:t>
            </a:r>
            <a:r>
              <a:rPr lang="en-US" dirty="0"/>
              <a:t> &amp; P. Gibbon …)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483864-8FDD-C04B-9993-E03A8A19101D}"/>
              </a:ext>
            </a:extLst>
          </p:cNvPr>
          <p:cNvSpPr txBox="1">
            <a:spLocks/>
          </p:cNvSpPr>
          <p:nvPr/>
        </p:nvSpPr>
        <p:spPr>
          <a:xfrm>
            <a:off x="358774" y="938786"/>
            <a:ext cx="11449049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71B16C-C02E-324B-83BF-CC4EA458FE58}"/>
              </a:ext>
            </a:extLst>
          </p:cNvPr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grpSp>
        <p:nvGrpSpPr>
          <p:cNvPr id="8" name="Group 67">
            <a:extLst>
              <a:ext uri="{FF2B5EF4-FFF2-40B4-BE49-F238E27FC236}">
                <a16:creationId xmlns:a16="http://schemas.microsoft.com/office/drawing/2014/main" id="{AC78E61C-5A62-854B-96E3-17C14C22778D}"/>
              </a:ext>
            </a:extLst>
          </p:cNvPr>
          <p:cNvGrpSpPr>
            <a:grpSpLocks noChangeAspect="1"/>
          </p:cNvGrpSpPr>
          <p:nvPr/>
        </p:nvGrpSpPr>
        <p:grpSpPr>
          <a:xfrm>
            <a:off x="548218" y="1463589"/>
            <a:ext cx="2117660" cy="762102"/>
            <a:chOff x="738730" y="2298267"/>
            <a:chExt cx="2892337" cy="10408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581F0F-CBA0-FA41-A0A9-AEC5263EF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730" y="2298267"/>
              <a:ext cx="1658019" cy="9552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EFAE8ADC-BD45-5C4A-87E9-D10182BA5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00000">
              <a:off x="2619355" y="2417189"/>
              <a:ext cx="305683" cy="858360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C8F12EEB-D88A-054E-AEA0-F1A7443C9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08285">
              <a:off x="2963181" y="2517012"/>
              <a:ext cx="667886" cy="82214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2E6BF1CC-6149-E245-BA78-D62D440DBD7C}"/>
              </a:ext>
            </a:extLst>
          </p:cNvPr>
          <p:cNvSpPr txBox="1"/>
          <p:nvPr/>
        </p:nvSpPr>
        <p:spPr>
          <a:xfrm>
            <a:off x="7441577" y="1678344"/>
            <a:ext cx="4214355" cy="443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PIC Code (VLPL, EPOCH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Right Arrow 24">
            <a:extLst>
              <a:ext uri="{FF2B5EF4-FFF2-40B4-BE49-F238E27FC236}">
                <a16:creationId xmlns:a16="http://schemas.microsoft.com/office/drawing/2014/main" id="{6B24CDEC-733E-974C-9739-A55BDF457000}"/>
              </a:ext>
            </a:extLst>
          </p:cNvPr>
          <p:cNvSpPr/>
          <p:nvPr/>
        </p:nvSpPr>
        <p:spPr>
          <a:xfrm>
            <a:off x="5808128" y="1735879"/>
            <a:ext cx="1440000" cy="288000"/>
          </a:xfrm>
          <a:prstGeom prst="rightArrow">
            <a:avLst/>
          </a:prstGeom>
          <a:gradFill flip="none" rotWithShape="1">
            <a:gsLst>
              <a:gs pos="53000">
                <a:srgbClr val="00B050">
                  <a:tint val="66000"/>
                  <a:satMod val="160000"/>
                </a:srgbClr>
              </a:gs>
              <a:gs pos="0">
                <a:srgbClr val="00B050"/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C0FF8921-7BC4-8B43-8634-5A89E7989249}"/>
              </a:ext>
            </a:extLst>
          </p:cNvPr>
          <p:cNvSpPr/>
          <p:nvPr/>
        </p:nvSpPr>
        <p:spPr>
          <a:xfrm>
            <a:off x="551384" y="2470732"/>
            <a:ext cx="1119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Description of spin motion in arbitrary electric and magnetic fields in the semi-classical approach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684B639B-ED10-D340-9FC6-69AA28F8F5A2}"/>
              </a:ext>
            </a:extLst>
          </p:cNvPr>
          <p:cNvSpPr txBox="1"/>
          <p:nvPr/>
        </p:nvSpPr>
        <p:spPr>
          <a:xfrm>
            <a:off x="2665878" y="1683959"/>
            <a:ext cx="278205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Thomas-BMT equation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FD59C3-B92B-E94D-978B-049B7F4A57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46" y="4555897"/>
            <a:ext cx="5875862" cy="711724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FF84977C-E91F-4240-A22F-CAC70DBF5C74}"/>
              </a:ext>
            </a:extLst>
          </p:cNvPr>
          <p:cNvSpPr/>
          <p:nvPr/>
        </p:nvSpPr>
        <p:spPr>
          <a:xfrm>
            <a:off x="551384" y="3975865"/>
            <a:ext cx="1119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Rotation frequency 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cgs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units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745285B-843F-CD49-8808-B2A413A625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2830" y="5517312"/>
            <a:ext cx="1617778" cy="72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59BE85-19AF-ED4E-8756-822C2EA95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4155" y="5517312"/>
            <a:ext cx="1745753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E9A1A9-7D47-F142-A2E0-EBAEAD7F4D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3455" y="5517312"/>
            <a:ext cx="2168889" cy="720000"/>
          </a:xfrm>
          <a:prstGeom prst="rect">
            <a:avLst/>
          </a:prstGeom>
        </p:spPr>
      </p:pic>
      <p:sp>
        <p:nvSpPr>
          <p:cNvPr id="26" name="Rectangle 16">
            <a:extLst>
              <a:ext uri="{FF2B5EF4-FFF2-40B4-BE49-F238E27FC236}">
                <a16:creationId xmlns:a16="http://schemas.microsoft.com/office/drawing/2014/main" id="{EF5FC7AB-1B32-6D4A-ABD2-E30FD870AFEE}"/>
              </a:ext>
            </a:extLst>
          </p:cNvPr>
          <p:cNvSpPr/>
          <p:nvPr/>
        </p:nvSpPr>
        <p:spPr>
          <a:xfrm>
            <a:off x="551384" y="5626488"/>
            <a:ext cx="6895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pic>
        <p:nvPicPr>
          <p:cNvPr id="40" name="Picture 24">
            <a:extLst>
              <a:ext uri="{FF2B5EF4-FFF2-40B4-BE49-F238E27FC236}">
                <a16:creationId xmlns:a16="http://schemas.microsoft.com/office/drawing/2014/main" id="{3C8F622A-1FC4-3E4C-A53D-1769EAC5ED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3455" y="5517312"/>
            <a:ext cx="2168889" cy="720000"/>
          </a:xfrm>
          <a:prstGeom prst="rect">
            <a:avLst/>
          </a:prstGeom>
        </p:spPr>
      </p:pic>
      <p:pic>
        <p:nvPicPr>
          <p:cNvPr id="41" name="Picture 26">
            <a:extLst>
              <a:ext uri="{FF2B5EF4-FFF2-40B4-BE49-F238E27FC236}">
                <a16:creationId xmlns:a16="http://schemas.microsoft.com/office/drawing/2014/main" id="{18EFA64F-F141-A645-BD89-1E3D46F02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70" y="2562759"/>
            <a:ext cx="4698000" cy="469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27">
                <a:extLst>
                  <a:ext uri="{FF2B5EF4-FFF2-40B4-BE49-F238E27FC236}">
                    <a16:creationId xmlns:a16="http://schemas.microsoft.com/office/drawing/2014/main" id="{8D4A66A3-14A3-4F44-BE15-33B0D6D2E84D}"/>
                  </a:ext>
                </a:extLst>
              </p:cNvPr>
              <p:cNvSpPr txBox="1"/>
              <p:nvPr/>
            </p:nvSpPr>
            <p:spPr>
              <a:xfrm>
                <a:off x="9939253" y="3458230"/>
                <a:ext cx="419539" cy="420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42" name="TextBox 27">
                <a:extLst>
                  <a:ext uri="{FF2B5EF4-FFF2-40B4-BE49-F238E27FC236}">
                    <a16:creationId xmlns:a16="http://schemas.microsoft.com/office/drawing/2014/main" id="{8D4A66A3-14A3-4F44-BE15-33B0D6D2E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253" y="3458230"/>
                <a:ext cx="419539" cy="4202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8">
            <a:extLst>
              <a:ext uri="{FF2B5EF4-FFF2-40B4-BE49-F238E27FC236}">
                <a16:creationId xmlns:a16="http://schemas.microsoft.com/office/drawing/2014/main" id="{92E390F4-8647-4540-98EF-E0D4C3DC19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600" y="2563200"/>
            <a:ext cx="4698000" cy="469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29">
                <a:extLst>
                  <a:ext uri="{FF2B5EF4-FFF2-40B4-BE49-F238E27FC236}">
                    <a16:creationId xmlns:a16="http://schemas.microsoft.com/office/drawing/2014/main" id="{85D9245D-552A-254B-A0D7-773255992FE9}"/>
                  </a:ext>
                </a:extLst>
              </p:cNvPr>
              <p:cNvSpPr txBox="1"/>
              <p:nvPr/>
            </p:nvSpPr>
            <p:spPr>
              <a:xfrm>
                <a:off x="10811405" y="3756048"/>
                <a:ext cx="181139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acc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44" name="TextBox 29">
                <a:extLst>
                  <a:ext uri="{FF2B5EF4-FFF2-40B4-BE49-F238E27FC236}">
                    <a16:creationId xmlns:a16="http://schemas.microsoft.com/office/drawing/2014/main" id="{85D9245D-552A-254B-A0D7-773255992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1405" y="3756048"/>
                <a:ext cx="181139" cy="292388"/>
              </a:xfrm>
              <a:prstGeom prst="rect">
                <a:avLst/>
              </a:prstGeom>
              <a:blipFill>
                <a:blip r:embed="rId17"/>
                <a:stretch>
                  <a:fillRect l="-20000" t="-20833" r="-13333" b="-41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30">
                <a:extLst>
                  <a:ext uri="{FF2B5EF4-FFF2-40B4-BE49-F238E27FC236}">
                    <a16:creationId xmlns:a16="http://schemas.microsoft.com/office/drawing/2014/main" id="{BC9ACE74-8503-A14F-B3C2-6FD2A03A75DC}"/>
                  </a:ext>
                </a:extLst>
              </p:cNvPr>
              <p:cNvSpPr txBox="1"/>
              <p:nvPr/>
            </p:nvSpPr>
            <p:spPr>
              <a:xfrm>
                <a:off x="11410674" y="3828567"/>
                <a:ext cx="245259" cy="3297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0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45" name="TextBox 30">
                <a:extLst>
                  <a:ext uri="{FF2B5EF4-FFF2-40B4-BE49-F238E27FC236}">
                    <a16:creationId xmlns:a16="http://schemas.microsoft.com/office/drawing/2014/main" id="{BC9ACE74-8503-A14F-B3C2-6FD2A03A7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674" y="3828567"/>
                <a:ext cx="245259" cy="329770"/>
              </a:xfrm>
              <a:prstGeom prst="rect">
                <a:avLst/>
              </a:prstGeom>
              <a:blipFill>
                <a:blip r:embed="rId18"/>
                <a:stretch>
                  <a:fillRect l="-20000" r="-20000" b="-74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31">
            <a:extLst>
              <a:ext uri="{FF2B5EF4-FFF2-40B4-BE49-F238E27FC236}">
                <a16:creationId xmlns:a16="http://schemas.microsoft.com/office/drawing/2014/main" id="{D8FE78CA-E75F-DD4D-BDF6-7575330583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600" y="2563200"/>
            <a:ext cx="4698000" cy="4698000"/>
          </a:xfrm>
          <a:prstGeom prst="rect">
            <a:avLst/>
          </a:prstGeom>
        </p:spPr>
      </p:pic>
      <p:pic>
        <p:nvPicPr>
          <p:cNvPr id="47" name="gks.mp4">
            <a:hlinkClick r:id="" action="ppaction://media"/>
            <a:extLst>
              <a:ext uri="{FF2B5EF4-FFF2-40B4-BE49-F238E27FC236}">
                <a16:creationId xmlns:a16="http://schemas.microsoft.com/office/drawing/2014/main" id="{68A8F0B1-4823-C846-BB00-75519718B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0"/>
          <a:srcRect l="27507" t="9145" r="20770" b="41605"/>
          <a:stretch/>
        </p:blipFill>
        <p:spPr>
          <a:xfrm>
            <a:off x="9377864" y="2991600"/>
            <a:ext cx="2429959" cy="2313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1DCAFB0-70EC-F58C-0044-1AB0AB95F959}"/>
                  </a:ext>
                </a:extLst>
              </p:cNvPr>
              <p:cNvSpPr txBox="1"/>
              <p:nvPr/>
            </p:nvSpPr>
            <p:spPr>
              <a:xfrm>
                <a:off x="4749790" y="3182387"/>
                <a:ext cx="1893267" cy="6662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de-DE" sz="2400" b="1" dirty="0" err="1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51DCAFB0-70EC-F58C-0044-1AB0AB95F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790" y="3182387"/>
                <a:ext cx="1893267" cy="666273"/>
              </a:xfrm>
              <a:prstGeom prst="rect">
                <a:avLst/>
              </a:prstGeom>
              <a:blipFill>
                <a:blip r:embed="rId21"/>
                <a:stretch>
                  <a:fillRect t="-7547" b="-169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oliennummernplatzhalter 29">
            <a:extLst>
              <a:ext uri="{FF2B5EF4-FFF2-40B4-BE49-F238E27FC236}">
                <a16:creationId xmlns:a16="http://schemas.microsoft.com/office/drawing/2014/main" id="{256ED1C8-019E-3391-359B-D702A4644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6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ks.mp4">
            <a:hlinkClick r:id="" action="ppaction://media"/>
            <a:extLst>
              <a:ext uri="{FF2B5EF4-FFF2-40B4-BE49-F238E27FC236}">
                <a16:creationId xmlns:a16="http://schemas.microsoft.com/office/drawing/2014/main" id="{68A8F0B1-4823-C846-BB00-75519718B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507" t="9145" r="20770" b="41605"/>
          <a:stretch/>
        </p:blipFill>
        <p:spPr>
          <a:xfrm>
            <a:off x="9377864" y="2991600"/>
            <a:ext cx="2429959" cy="2313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5D5BD-7771-2E41-88DD-CA7759BC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of Spins in laser-induced plasmas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3CC69-7611-A548-87B7-8F40C74F2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Implementation of particle spins into a simulation code (in collaboration with A. </a:t>
            </a:r>
            <a:r>
              <a:rPr lang="en-US" dirty="0" err="1"/>
              <a:t>Pukhov</a:t>
            </a:r>
            <a:r>
              <a:rPr lang="en-US" dirty="0"/>
              <a:t> &amp; P. Gibbon …)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483864-8FDD-C04B-9993-E03A8A19101D}"/>
              </a:ext>
            </a:extLst>
          </p:cNvPr>
          <p:cNvSpPr txBox="1">
            <a:spLocks/>
          </p:cNvSpPr>
          <p:nvPr/>
        </p:nvSpPr>
        <p:spPr>
          <a:xfrm>
            <a:off x="358774" y="938786"/>
            <a:ext cx="11449049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71B16C-C02E-324B-83BF-CC4EA458FE58}"/>
              </a:ext>
            </a:extLst>
          </p:cNvPr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grpSp>
        <p:nvGrpSpPr>
          <p:cNvPr id="8" name="Group 67">
            <a:extLst>
              <a:ext uri="{FF2B5EF4-FFF2-40B4-BE49-F238E27FC236}">
                <a16:creationId xmlns:a16="http://schemas.microsoft.com/office/drawing/2014/main" id="{AC78E61C-5A62-854B-96E3-17C14C22778D}"/>
              </a:ext>
            </a:extLst>
          </p:cNvPr>
          <p:cNvGrpSpPr>
            <a:grpSpLocks noChangeAspect="1"/>
          </p:cNvGrpSpPr>
          <p:nvPr/>
        </p:nvGrpSpPr>
        <p:grpSpPr>
          <a:xfrm>
            <a:off x="548218" y="1463589"/>
            <a:ext cx="2117660" cy="762102"/>
            <a:chOff x="738730" y="2298267"/>
            <a:chExt cx="2892337" cy="10408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581F0F-CBA0-FA41-A0A9-AEC5263EF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730" y="2298267"/>
              <a:ext cx="1658019" cy="95520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EFAE8ADC-BD45-5C4A-87E9-D10182BA5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00000">
              <a:off x="2619355" y="2417189"/>
              <a:ext cx="305683" cy="858360"/>
            </a:xfrm>
            <a:prstGeom prst="rect">
              <a:avLst/>
            </a:prstGeom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C8F12EEB-D88A-054E-AEA0-F1A7443C9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08285">
              <a:off x="2963181" y="2517012"/>
              <a:ext cx="667886" cy="82214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2E6BF1CC-6149-E245-BA78-D62D440DBD7C}"/>
              </a:ext>
            </a:extLst>
          </p:cNvPr>
          <p:cNvSpPr txBox="1"/>
          <p:nvPr/>
        </p:nvSpPr>
        <p:spPr>
          <a:xfrm>
            <a:off x="7441577" y="1678344"/>
            <a:ext cx="4214355" cy="443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PIC Code (VLPL, EPOCH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21582996-FE83-C243-BC42-0FE9CE476E31}"/>
              </a:ext>
            </a:extLst>
          </p:cNvPr>
          <p:cNvSpPr/>
          <p:nvPr/>
        </p:nvSpPr>
        <p:spPr>
          <a:xfrm>
            <a:off x="5305032" y="4052496"/>
            <a:ext cx="1601931" cy="246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7" name="Right Arrow 24">
            <a:extLst>
              <a:ext uri="{FF2B5EF4-FFF2-40B4-BE49-F238E27FC236}">
                <a16:creationId xmlns:a16="http://schemas.microsoft.com/office/drawing/2014/main" id="{6B24CDEC-733E-974C-9739-A55BDF457000}"/>
              </a:ext>
            </a:extLst>
          </p:cNvPr>
          <p:cNvSpPr/>
          <p:nvPr/>
        </p:nvSpPr>
        <p:spPr>
          <a:xfrm>
            <a:off x="5808128" y="1735879"/>
            <a:ext cx="1440000" cy="288000"/>
          </a:xfrm>
          <a:prstGeom prst="rightArrow">
            <a:avLst/>
          </a:prstGeom>
          <a:gradFill flip="none" rotWithShape="1">
            <a:gsLst>
              <a:gs pos="53000">
                <a:srgbClr val="00B050">
                  <a:tint val="66000"/>
                  <a:satMod val="160000"/>
                </a:srgbClr>
              </a:gs>
              <a:gs pos="0">
                <a:srgbClr val="00B050"/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C0FF8921-7BC4-8B43-8634-5A89E7989249}"/>
              </a:ext>
            </a:extLst>
          </p:cNvPr>
          <p:cNvSpPr/>
          <p:nvPr/>
        </p:nvSpPr>
        <p:spPr>
          <a:xfrm>
            <a:off x="551384" y="2470732"/>
            <a:ext cx="11194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Description of spin motion in arbitrary electric and magnetic fields in the semi-classical approach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684B639B-ED10-D340-9FC6-69AA28F8F5A2}"/>
              </a:ext>
            </a:extLst>
          </p:cNvPr>
          <p:cNvSpPr txBox="1"/>
          <p:nvPr/>
        </p:nvSpPr>
        <p:spPr>
          <a:xfrm>
            <a:off x="2665878" y="1683959"/>
            <a:ext cx="278205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Thomas-BMT equation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59939D-B976-4A47-9029-1848DA6359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87"/>
          <a:stretch/>
        </p:blipFill>
        <p:spPr>
          <a:xfrm>
            <a:off x="5145997" y="3062293"/>
            <a:ext cx="1920000" cy="7662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27">
                <a:extLst>
                  <a:ext uri="{FF2B5EF4-FFF2-40B4-BE49-F238E27FC236}">
                    <a16:creationId xmlns:a16="http://schemas.microsoft.com/office/drawing/2014/main" id="{8D4A66A3-14A3-4F44-BE15-33B0D6D2E84D}"/>
                  </a:ext>
                </a:extLst>
              </p:cNvPr>
              <p:cNvSpPr txBox="1"/>
              <p:nvPr/>
            </p:nvSpPr>
            <p:spPr>
              <a:xfrm>
                <a:off x="9939253" y="3458230"/>
                <a:ext cx="419539" cy="420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acc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42" name="TextBox 27">
                <a:extLst>
                  <a:ext uri="{FF2B5EF4-FFF2-40B4-BE49-F238E27FC236}">
                    <a16:creationId xmlns:a16="http://schemas.microsoft.com/office/drawing/2014/main" id="{8D4A66A3-14A3-4F44-BE15-33B0D6D2E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253" y="3458230"/>
                <a:ext cx="419539" cy="4202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>
            <a:extLst>
              <a:ext uri="{FF2B5EF4-FFF2-40B4-BE49-F238E27FC236}">
                <a16:creationId xmlns:a16="http://schemas.microsoft.com/office/drawing/2014/main" id="{5C327FDF-54C9-EB4F-2C9B-3A3263C28890}"/>
              </a:ext>
            </a:extLst>
          </p:cNvPr>
          <p:cNvSpPr txBox="1"/>
          <p:nvPr/>
        </p:nvSpPr>
        <p:spPr>
          <a:xfrm>
            <a:off x="3110347" y="4756485"/>
            <a:ext cx="5488741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➔ Talk by Lars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Reichwein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Thursday: </a:t>
            </a:r>
            <a:b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„Acceleration of polarized protons from laser-plasmas“</a:t>
            </a:r>
          </a:p>
        </p:txBody>
      </p:sp>
      <p:sp>
        <p:nvSpPr>
          <p:cNvPr id="28" name="Foliennummernplatzhalter 27">
            <a:extLst>
              <a:ext uri="{FF2B5EF4-FFF2-40B4-BE49-F238E27FC236}">
                <a16:creationId xmlns:a16="http://schemas.microsoft.com/office/drawing/2014/main" id="{D544D3CB-CB24-6EE9-6A86-AAE13C0D3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27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(updated) experimental approach</a:t>
            </a:r>
            <a:br>
              <a:rPr lang="de-DE" dirty="0"/>
            </a:br>
            <a:endParaRPr lang="en-US" dirty="0"/>
          </a:p>
        </p:txBody>
      </p:sp>
      <p:sp>
        <p:nvSpPr>
          <p:cNvPr id="5" name="Rectangle 48"/>
          <p:cNvSpPr>
            <a:spLocks noChangeArrowheads="1"/>
          </p:cNvSpPr>
          <p:nvPr/>
        </p:nvSpPr>
        <p:spPr bwMode="auto">
          <a:xfrm>
            <a:off x="8760295" y="2603659"/>
            <a:ext cx="172819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  <a:flatTx/>
          </a:bodyPr>
          <a:lstStyle/>
          <a:p>
            <a:pPr algn="ctr"/>
            <a:r>
              <a:rPr lang="en-US">
                <a:latin typeface="Calibri"/>
                <a:cs typeface="Calibri"/>
              </a:rPr>
              <a:t>Accelerated Ions</a:t>
            </a:r>
          </a:p>
        </p:txBody>
      </p:sp>
      <p:graphicFrame>
        <p:nvGraphicFramePr>
          <p:cNvPr id="6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73400"/>
              </p:ext>
            </p:extLst>
          </p:nvPr>
        </p:nvGraphicFramePr>
        <p:xfrm>
          <a:off x="3215680" y="1365757"/>
          <a:ext cx="5507037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3" imgW="4800000" imgH="3505689" progId="MSPhotoEd.3">
                  <p:embed/>
                </p:oleObj>
              </mc:Choice>
              <mc:Fallback>
                <p:oleObj name="Fotografia di Photo Editor" r:id="rId3" imgW="4800000" imgH="3505689" progId="MSPhotoEd.3">
                  <p:embed/>
                  <p:pic>
                    <p:nvPicPr>
                      <p:cNvPr id="6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043"/>
                      <a:stretch>
                        <a:fillRect/>
                      </a:stretch>
                    </p:blipFill>
                    <p:spPr bwMode="auto">
                      <a:xfrm>
                        <a:off x="3215680" y="1365757"/>
                        <a:ext cx="5507037" cy="368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5447928" y="1955587"/>
            <a:ext cx="6830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7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polar.</a:t>
            </a:r>
          </a:p>
          <a:p>
            <a:pPr algn="ctr"/>
            <a:r>
              <a:rPr lang="en-US" sz="1600" baseline="30000" dirty="0">
                <a:latin typeface="Calibri"/>
                <a:cs typeface="Calibri"/>
              </a:rPr>
              <a:t>3</a:t>
            </a:r>
            <a:r>
              <a:rPr lang="en-US" sz="1600" dirty="0">
                <a:latin typeface="Calibri"/>
                <a:cs typeface="Calibri"/>
              </a:rPr>
              <a:t>He</a:t>
            </a:r>
            <a:r>
              <a:rPr lang="en-US" sz="1600" baseline="30000" dirty="0">
                <a:latin typeface="Calibri"/>
                <a:cs typeface="Calibri"/>
              </a:rPr>
              <a:t>*)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target</a:t>
            </a:r>
          </a:p>
        </p:txBody>
      </p:sp>
      <p:sp>
        <p:nvSpPr>
          <p:cNvPr id="8" name="Rectangle 48"/>
          <p:cNvSpPr>
            <a:spLocks noChangeArrowheads="1"/>
          </p:cNvSpPr>
          <p:nvPr/>
        </p:nvSpPr>
        <p:spPr bwMode="auto">
          <a:xfrm>
            <a:off x="5087887" y="1093823"/>
            <a:ext cx="2016224" cy="369332"/>
          </a:xfrm>
          <a:prstGeom prst="rect">
            <a:avLst/>
          </a:prstGeom>
          <a:solidFill>
            <a:srgbClr val="EDD875"/>
          </a:solidFill>
          <a:ln>
            <a:noFill/>
          </a:ln>
          <a:effectLst/>
        </p:spPr>
        <p:txBody>
          <a:bodyPr wrap="square">
            <a:spAutoFit/>
            <a:flatTx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Fusion reactions</a:t>
            </a:r>
          </a:p>
        </p:txBody>
      </p:sp>
      <p:sp>
        <p:nvSpPr>
          <p:cNvPr id="11" name="Rectangle 1"/>
          <p:cNvSpPr/>
          <p:nvPr/>
        </p:nvSpPr>
        <p:spPr bwMode="auto">
          <a:xfrm>
            <a:off x="4079775" y="2040963"/>
            <a:ext cx="576064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2" name="Rectangle 10"/>
          <p:cNvSpPr/>
          <p:nvPr/>
        </p:nvSpPr>
        <p:spPr bwMode="auto">
          <a:xfrm>
            <a:off x="4583831" y="3611771"/>
            <a:ext cx="504056" cy="6485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3" name="Rectangle 11"/>
          <p:cNvSpPr/>
          <p:nvPr/>
        </p:nvSpPr>
        <p:spPr bwMode="auto">
          <a:xfrm>
            <a:off x="7032103" y="3539763"/>
            <a:ext cx="1008112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4" name="Rectangle 12"/>
          <p:cNvSpPr/>
          <p:nvPr/>
        </p:nvSpPr>
        <p:spPr bwMode="auto">
          <a:xfrm>
            <a:off x="7360240" y="2027635"/>
            <a:ext cx="828000" cy="32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5" name="Rectangle 13"/>
          <p:cNvSpPr/>
          <p:nvPr/>
        </p:nvSpPr>
        <p:spPr bwMode="auto">
          <a:xfrm>
            <a:off x="5484999" y="4475870"/>
            <a:ext cx="828000" cy="32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7680175" y="1177267"/>
            <a:ext cx="2592288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/>
                <a:cs typeface="Calibri"/>
              </a:rPr>
              <a:t>☞ „Does the (fusion) rate depend on the target polarization?“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9586812" y="3124264"/>
            <a:ext cx="200067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/>
                <a:cs typeface="Calibri"/>
              </a:rPr>
              <a:t>☞ „Are the accelerated (MeV) ions polarized?“</a:t>
            </a: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7882294" y="4537312"/>
            <a:ext cx="2000672" cy="830997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/>
                <a:cs typeface="Calibri"/>
              </a:rPr>
              <a:t>☞ „Angular dependence of  fusion products?“</a:t>
            </a:r>
          </a:p>
        </p:txBody>
      </p:sp>
      <p:sp>
        <p:nvSpPr>
          <p:cNvPr id="21" name="Rectangle 48"/>
          <p:cNvSpPr>
            <a:spLocks noChangeArrowheads="1"/>
          </p:cNvSpPr>
          <p:nvPr/>
        </p:nvSpPr>
        <p:spPr bwMode="auto">
          <a:xfrm>
            <a:off x="4079775" y="3611772"/>
            <a:ext cx="1296144" cy="1077218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rgbClr val="7B069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square">
            <a:spAutoFit/>
            <a:flatTx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µm- to mm-sized relativistic plasma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127448" y="2643364"/>
            <a:ext cx="2104487" cy="369332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Petawatt laser beam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F3FE1-0125-9400-A97E-0815721F61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009" r="49951"/>
          <a:stretch/>
        </p:blipFill>
        <p:spPr>
          <a:xfrm>
            <a:off x="761189" y="2996952"/>
            <a:ext cx="2382483" cy="44372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8425B82-7BBB-0568-D00A-7D952BF81721}"/>
              </a:ext>
            </a:extLst>
          </p:cNvPr>
          <p:cNvSpPr txBox="1"/>
          <p:nvPr/>
        </p:nvSpPr>
        <p:spPr>
          <a:xfrm>
            <a:off x="761191" y="5886884"/>
            <a:ext cx="3469166" cy="307777"/>
          </a:xfrm>
          <a:prstGeom prst="rect">
            <a:avLst/>
          </a:prstGeom>
          <a:solidFill>
            <a:srgbClr val="EDD875"/>
          </a:solidFill>
        </p:spPr>
        <p:txBody>
          <a:bodyPr wrap="square">
            <a:spAutoFit/>
          </a:bodyPr>
          <a:lstStyle/>
          <a:p>
            <a:r>
              <a:rPr lang="en-US" sz="1400" baseline="30000" dirty="0">
                <a:latin typeface="Calibri"/>
                <a:cs typeface="Calibri"/>
              </a:rPr>
              <a:t>*)</a:t>
            </a:r>
            <a:r>
              <a:rPr lang="en-US" sz="1400" dirty="0">
                <a:latin typeface="Calibri"/>
                <a:cs typeface="Calibri"/>
              </a:rPr>
              <a:t> Isospin partner of tritium (non-radioactive)</a:t>
            </a:r>
            <a:endParaRPr lang="de-DE" sz="1400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35CBBA2E-B2B4-3376-8933-A3AB43BF51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11</a:t>
            </a:fld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17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B0174B0-3027-A649-87A4-F7244D3D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Target material: Polarized </a:t>
            </a:r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</a:t>
            </a:r>
            <a:r>
              <a:rPr lang="en-US" dirty="0"/>
              <a:t> gas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12E4805-6B75-374B-A660-FF296F43AB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" pitchFamily="2" charset="0"/>
              </a:rPr>
              <a:t>Metastability-Exchange Optical Pumping</a:t>
            </a:r>
            <a:r>
              <a:rPr lang="en-US" dirty="0">
                <a:latin typeface="Helvetica" pitchFamily="2" charset="0"/>
              </a:rPr>
              <a:t> (polarizer </a:t>
            </a:r>
            <a:r>
              <a:rPr lang="en-US" dirty="0"/>
              <a:t>borrowed from Univ. Mainz)</a:t>
            </a:r>
          </a:p>
        </p:txBody>
      </p:sp>
      <p:pic>
        <p:nvPicPr>
          <p:cNvPr id="20" name="Bildplatzhalter 16">
            <a:extLst>
              <a:ext uri="{FF2B5EF4-FFF2-40B4-BE49-F238E27FC236}">
                <a16:creationId xmlns:a16="http://schemas.microsoft.com/office/drawing/2014/main" id="{A8451B9C-560F-9544-878A-6BCC756B0E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Bildplatzhalter 15">
            <a:extLst>
              <a:ext uri="{FF2B5EF4-FFF2-40B4-BE49-F238E27FC236}">
                <a16:creationId xmlns:a16="http://schemas.microsoft.com/office/drawing/2014/main" id="{B8091592-81D5-F746-ACF2-A5993EA07D7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" name="Text Box 44">
            <a:extLst>
              <a:ext uri="{FF2B5EF4-FFF2-40B4-BE49-F238E27FC236}">
                <a16:creationId xmlns:a16="http://schemas.microsoft.com/office/drawing/2014/main" id="{140A5E02-8D08-D444-8AEF-AB4F62219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480" y="4746630"/>
            <a:ext cx="18002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/>
                <a:cs typeface="Calibri"/>
              </a:rPr>
              <a:t>Photos: Ilhan </a:t>
            </a:r>
            <a:r>
              <a:rPr lang="en-US" sz="1600" i="1" dirty="0" err="1">
                <a:latin typeface="Calibri"/>
                <a:cs typeface="Calibri"/>
              </a:rPr>
              <a:t>Engin</a:t>
            </a:r>
            <a:endParaRPr lang="en-US" sz="1600" i="1" dirty="0">
              <a:latin typeface="Calibri"/>
              <a:cs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DDFD48-EE4B-F20C-5EAE-8EB26E6D2AA0}"/>
              </a:ext>
            </a:extLst>
          </p:cNvPr>
          <p:cNvSpPr txBox="1"/>
          <p:nvPr/>
        </p:nvSpPr>
        <p:spPr>
          <a:xfrm>
            <a:off x="862411" y="5919214"/>
            <a:ext cx="7560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Mrozik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al., Construction of a compact 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polarizing facility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J. Phys. Conf. Ser. 2011, 294, 012007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F9EE68-2E38-9C6B-5636-6C461236F21C}"/>
              </a:ext>
            </a:extLst>
          </p:cNvPr>
          <p:cNvSpPr txBox="1"/>
          <p:nvPr/>
        </p:nvSpPr>
        <p:spPr>
          <a:xfrm>
            <a:off x="2855640" y="4975233"/>
            <a:ext cx="698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en-US" b="0" i="0" u="none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polarization: ~75%</a:t>
            </a:r>
          </a:p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Relaxation times: hundreds of hours (up to 3 bar in transport vessels)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E7EA9-A7B7-0709-ED66-8214C46BA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12</a:t>
            </a:fld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6509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828548"/>
            <a:ext cx="4760362" cy="3700362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87E4AEF-533F-0941-8A70-5FB42B039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u="sng" dirty="0"/>
              <a:t>P</a:t>
            </a:r>
            <a:r>
              <a:rPr lang="en-US" dirty="0"/>
              <a:t>etawatt </a:t>
            </a:r>
            <a:r>
              <a:rPr lang="en-US" u="sng" dirty="0"/>
              <a:t>H</a:t>
            </a:r>
            <a:r>
              <a:rPr lang="en-US" dirty="0"/>
              <a:t>igh-</a:t>
            </a:r>
            <a:r>
              <a:rPr lang="en-US" u="sng" dirty="0"/>
              <a:t>E</a:t>
            </a:r>
            <a:r>
              <a:rPr lang="en-US" dirty="0"/>
              <a:t>nergy </a:t>
            </a:r>
            <a:r>
              <a:rPr lang="en-US" u="sng" dirty="0"/>
              <a:t>L</a:t>
            </a:r>
            <a:r>
              <a:rPr lang="en-US" dirty="0"/>
              <a:t>aser for Heavy </a:t>
            </a:r>
            <a:r>
              <a:rPr lang="en-US" u="sng" dirty="0"/>
              <a:t>I</a:t>
            </a:r>
            <a:r>
              <a:rPr lang="en-US" dirty="0"/>
              <a:t>on </a:t>
            </a:r>
            <a:r>
              <a:rPr lang="en-US" dirty="0" err="1"/>
              <a:t>E</a:t>
            </a:r>
            <a:r>
              <a:rPr lang="en-US" u="sng" dirty="0" err="1"/>
              <a:t>X</a:t>
            </a:r>
            <a:r>
              <a:rPr lang="en-US" dirty="0" err="1"/>
              <a:t>periments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Laser: PHELIX @ GSI Darmstadt</a:t>
            </a:r>
          </a:p>
        </p:txBody>
      </p:sp>
      <p:sp>
        <p:nvSpPr>
          <p:cNvPr id="6" name="Rectangle 5"/>
          <p:cNvSpPr/>
          <p:nvPr/>
        </p:nvSpPr>
        <p:spPr>
          <a:xfrm>
            <a:off x="935531" y="5481012"/>
            <a:ext cx="3822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Flashlamp-pumped </a:t>
            </a:r>
            <a:r>
              <a:rPr lang="en-US" dirty="0" err="1">
                <a:latin typeface="Calibri"/>
                <a:cs typeface="Calibri"/>
              </a:rPr>
              <a:t>Nd:glass</a:t>
            </a:r>
            <a:r>
              <a:rPr lang="en-US" dirty="0">
                <a:latin typeface="Calibri"/>
                <a:cs typeface="Calibri"/>
              </a:rPr>
              <a:t> system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ECE809B-5244-9B9B-EE86-F56CBC99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038" y="2985418"/>
            <a:ext cx="4518759" cy="2933796"/>
          </a:xfrm>
          <a:prstGeom prst="rect">
            <a:avLst/>
          </a:prstGeom>
        </p:spPr>
      </p:pic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898F73FA-DF79-456C-E3C4-44162D3DB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268190"/>
              </p:ext>
            </p:extLst>
          </p:nvPr>
        </p:nvGraphicFramePr>
        <p:xfrm>
          <a:off x="6010203" y="1365956"/>
          <a:ext cx="5323845" cy="146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4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200">
                <a:tc>
                  <a:txBody>
                    <a:bodyPr/>
                    <a:lstStyle/>
                    <a:p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Short pulse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Long pulse </a:t>
                      </a:r>
                    </a:p>
                  </a:txBody>
                  <a:tcPr marL="99060" marR="9906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Pulse duration</a:t>
                      </a:r>
                    </a:p>
                  </a:txBody>
                  <a:tcPr marL="99060" marR="99060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dirty="0">
                          <a:latin typeface="Calibri"/>
                          <a:cs typeface="Calibri"/>
                        </a:rPr>
                        <a:t>0.4 – 20 ps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800" dirty="0">
                          <a:latin typeface="Calibri"/>
                          <a:cs typeface="Calibri"/>
                        </a:rPr>
                        <a:t>0.7 – 20 ns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Pulse energy</a:t>
                      </a:r>
                    </a:p>
                  </a:txBody>
                  <a:tcPr marL="99060" marR="99060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 up to 250 J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Calibri"/>
                          <a:cs typeface="Calibri"/>
                        </a:rPr>
                        <a:t>300 – 1000 J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Max. intensity</a:t>
                      </a:r>
                    </a:p>
                  </a:txBody>
                  <a:tcPr marL="99060" marR="99060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Calibri"/>
                          <a:cs typeface="Calibri"/>
                        </a:rPr>
                        <a:t>2 ∙ 10</a:t>
                      </a:r>
                      <a:r>
                        <a:rPr lang="hu-HU" sz="1800" baseline="30000" dirty="0">
                          <a:latin typeface="Calibri"/>
                          <a:cs typeface="Calibri"/>
                        </a:rPr>
                        <a:t>21</a:t>
                      </a:r>
                      <a:r>
                        <a:rPr lang="hu-HU" sz="1800" dirty="0">
                          <a:latin typeface="Calibri"/>
                          <a:cs typeface="Calibri"/>
                        </a:rPr>
                        <a:t> W/cm</a:t>
                      </a:r>
                      <a:r>
                        <a:rPr lang="hu-HU" sz="1800" baseline="30000" dirty="0">
                          <a:latin typeface="Calibri"/>
                          <a:cs typeface="Calibri"/>
                        </a:rPr>
                        <a:t>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8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hu-HU" sz="1800" baseline="30000" dirty="0">
                          <a:latin typeface="Calibri"/>
                          <a:cs typeface="Calibri"/>
                        </a:rPr>
                        <a:t>16</a:t>
                      </a:r>
                      <a:r>
                        <a:rPr lang="hu-HU" sz="1800" dirty="0">
                          <a:latin typeface="Calibri"/>
                          <a:cs typeface="Calibri"/>
                        </a:rPr>
                        <a:t> W/cm</a:t>
                      </a:r>
                      <a:r>
                        <a:rPr lang="hu-HU" sz="1800" baseline="30000" dirty="0">
                          <a:latin typeface="Calibri"/>
                          <a:cs typeface="Calibri"/>
                        </a:rPr>
                        <a:t>2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marL="99060" marR="9906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3F00E22A-FA30-2446-3A10-70D4099ABB94}"/>
              </a:ext>
            </a:extLst>
          </p:cNvPr>
          <p:cNvSpPr txBox="1"/>
          <p:nvPr/>
        </p:nvSpPr>
        <p:spPr>
          <a:xfrm>
            <a:off x="6789718" y="5190356"/>
            <a:ext cx="21999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Pulse duration 2.2 </a:t>
            </a:r>
            <a:r>
              <a:rPr lang="en-US" sz="1600" dirty="0" err="1">
                <a:latin typeface="Calibri"/>
                <a:cs typeface="Calibri"/>
              </a:rPr>
              <a:t>ps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6921A0-7CD4-BF91-0708-622A7342D385}"/>
              </a:ext>
            </a:extLst>
          </p:cNvPr>
          <p:cNvSpPr txBox="1"/>
          <p:nvPr/>
        </p:nvSpPr>
        <p:spPr>
          <a:xfrm>
            <a:off x="7861465" y="5736466"/>
            <a:ext cx="1816925" cy="267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dirty="0"/>
              <a:t>Shot # per </a:t>
            </a:r>
            <a:r>
              <a:rPr lang="de-DE" sz="1200" dirty="0" err="1"/>
              <a:t>day</a:t>
            </a:r>
            <a:endParaRPr lang="de-DE" sz="120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4F90F9-16F2-357A-C2A2-04E780FAF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4205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F20CDB2-B7AB-129D-2A2C-D566467E9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94" y="1194709"/>
            <a:ext cx="8725184" cy="49092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50CD06-147C-C458-66A7-43C57F3B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@Phelix (Aug. 2021)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CF600D9-58B8-07FA-4983-45D1F2955D22}"/>
              </a:ext>
            </a:extLst>
          </p:cNvPr>
          <p:cNvSpPr txBox="1"/>
          <p:nvPr/>
        </p:nvSpPr>
        <p:spPr>
          <a:xfrm>
            <a:off x="1984903" y="3297980"/>
            <a:ext cx="195245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Phelix laser beam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30CB62-F4AB-2EFA-2832-CE052F1DEDC9}"/>
              </a:ext>
            </a:extLst>
          </p:cNvPr>
          <p:cNvSpPr txBox="1"/>
          <p:nvPr/>
        </p:nvSpPr>
        <p:spPr>
          <a:xfrm>
            <a:off x="6520360" y="1354624"/>
            <a:ext cx="131891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b="1" dirty="0">
                <a:solidFill>
                  <a:srgbClr val="00D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Polarimeter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F2239BE-D85B-FBFE-52E8-BB572E7AFC1B}"/>
              </a:ext>
            </a:extLst>
          </p:cNvPr>
          <p:cNvSpPr txBox="1"/>
          <p:nvPr/>
        </p:nvSpPr>
        <p:spPr>
          <a:xfrm>
            <a:off x="6219548" y="5017867"/>
            <a:ext cx="162357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 booster</a:t>
            </a:r>
          </a:p>
        </p:txBody>
      </p:sp>
      <p:cxnSp>
        <p:nvCxnSpPr>
          <p:cNvPr id="16" name="Gekrümmte Verbindung 15">
            <a:extLst>
              <a:ext uri="{FF2B5EF4-FFF2-40B4-BE49-F238E27FC236}">
                <a16:creationId xmlns:a16="http://schemas.microsoft.com/office/drawing/2014/main" id="{864503C6-0664-C690-5599-A2D7E90CE10B}"/>
              </a:ext>
            </a:extLst>
          </p:cNvPr>
          <p:cNvCxnSpPr>
            <a:cxnSpLocks/>
            <a:stCxn id="15" idx="0"/>
          </p:cNvCxnSpPr>
          <p:nvPr/>
        </p:nvCxnSpPr>
        <p:spPr>
          <a:xfrm rot="5400000" flipH="1" flipV="1">
            <a:off x="6868328" y="4250258"/>
            <a:ext cx="930618" cy="604600"/>
          </a:xfrm>
          <a:prstGeom prst="curvedConnector3">
            <a:avLst>
              <a:gd name="adj1" fmla="val 26952"/>
            </a:avLst>
          </a:prstGeom>
          <a:ln w="127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68489B52-FF89-745C-BDA8-8B5ADC3B87C0}"/>
              </a:ext>
            </a:extLst>
          </p:cNvPr>
          <p:cNvSpPr txBox="1"/>
          <p:nvPr/>
        </p:nvSpPr>
        <p:spPr>
          <a:xfrm>
            <a:off x="8276540" y="4752080"/>
            <a:ext cx="77093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aseline="30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jet</a:t>
            </a:r>
          </a:p>
        </p:txBody>
      </p:sp>
      <p:cxnSp>
        <p:nvCxnSpPr>
          <p:cNvPr id="20" name="Gekrümmte Verbindung 19">
            <a:extLst>
              <a:ext uri="{FF2B5EF4-FFF2-40B4-BE49-F238E27FC236}">
                <a16:creationId xmlns:a16="http://schemas.microsoft.com/office/drawing/2014/main" id="{B5A6B7AE-39B5-9341-CE33-C55F1855BF59}"/>
              </a:ext>
            </a:extLst>
          </p:cNvPr>
          <p:cNvCxnSpPr>
            <a:cxnSpLocks/>
            <a:stCxn id="18" idx="0"/>
          </p:cNvCxnSpPr>
          <p:nvPr/>
        </p:nvCxnSpPr>
        <p:spPr>
          <a:xfrm rot="16200000" flipV="1">
            <a:off x="7474491" y="3564566"/>
            <a:ext cx="1393644" cy="981384"/>
          </a:xfrm>
          <a:prstGeom prst="curvedConnector3">
            <a:avLst>
              <a:gd name="adj1" fmla="val 50000"/>
            </a:avLst>
          </a:prstGeom>
          <a:ln w="127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krümmte Verbindung 20">
            <a:extLst>
              <a:ext uri="{FF2B5EF4-FFF2-40B4-BE49-F238E27FC236}">
                <a16:creationId xmlns:a16="http://schemas.microsoft.com/office/drawing/2014/main" id="{F692610D-5C20-3429-7C47-8587581A018D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6864545" y="2025377"/>
            <a:ext cx="786252" cy="155710"/>
          </a:xfrm>
          <a:prstGeom prst="curvedConnector3">
            <a:avLst/>
          </a:prstGeom>
          <a:ln w="12700">
            <a:solidFill>
              <a:srgbClr val="00D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krümmte Verbindung 21">
            <a:extLst>
              <a:ext uri="{FF2B5EF4-FFF2-40B4-BE49-F238E27FC236}">
                <a16:creationId xmlns:a16="http://schemas.microsoft.com/office/drawing/2014/main" id="{CB35D1D6-AAF7-61A5-3898-AA95491B49FE}"/>
              </a:ext>
            </a:extLst>
          </p:cNvPr>
          <p:cNvCxnSpPr>
            <a:cxnSpLocks/>
            <a:stCxn id="12" idx="2"/>
          </p:cNvCxnSpPr>
          <p:nvPr/>
        </p:nvCxnSpPr>
        <p:spPr>
          <a:xfrm rot="16200000" flipH="1">
            <a:off x="6898773" y="1991149"/>
            <a:ext cx="1828116" cy="1266030"/>
          </a:xfrm>
          <a:prstGeom prst="curvedConnector3">
            <a:avLst/>
          </a:prstGeom>
          <a:ln w="12700">
            <a:solidFill>
              <a:srgbClr val="00D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7B02C8F1-1C96-D676-2A2B-D421E34DA548}"/>
                  </a:ext>
                </a:extLst>
              </p:cNvPr>
              <p:cNvSpPr txBox="1"/>
              <p:nvPr/>
            </p:nvSpPr>
            <p:spPr>
              <a:xfrm>
                <a:off x="8042472" y="2783969"/>
                <a:ext cx="925676" cy="380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gas</a:t>
                </a: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7B02C8F1-1C96-D676-2A2B-D421E34DA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472" y="2783969"/>
                <a:ext cx="925676" cy="3802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59E9DB-65F8-058B-12E0-2D3C6D911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14</a:t>
            </a:fld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496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8341498-C3FD-C43C-DB57-AF32023AA0FB}"/>
              </a:ext>
            </a:extLst>
          </p:cNvPr>
          <p:cNvGrpSpPr/>
          <p:nvPr/>
        </p:nvGrpSpPr>
        <p:grpSpPr>
          <a:xfrm>
            <a:off x="1017421" y="1786706"/>
            <a:ext cx="4732241" cy="2412000"/>
            <a:chOff x="1017421" y="1786706"/>
            <a:chExt cx="4732241" cy="241200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4092B66-35CB-C772-4A17-E9AC84C67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1" y="1786706"/>
              <a:ext cx="4732241" cy="2412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FB86080-993B-B459-A1F2-F9FABF3116B1}"/>
                </a:ext>
              </a:extLst>
            </p:cNvPr>
            <p:cNvSpPr/>
            <p:nvPr/>
          </p:nvSpPr>
          <p:spPr>
            <a:xfrm>
              <a:off x="1419497" y="3155828"/>
              <a:ext cx="792480" cy="7643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728AB88-956B-3B07-099D-94CFA365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Polarimetry for </a:t>
            </a:r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</a:t>
            </a:r>
            <a:r>
              <a:rPr lang="en-US" dirty="0"/>
              <a:t> 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platzhalter 20">
                <a:extLst>
                  <a:ext uri="{FF2B5EF4-FFF2-40B4-BE49-F238E27FC236}">
                    <a16:creationId xmlns:a16="http://schemas.microsoft.com/office/drawing/2014/main" id="{E1E51D0A-D49B-BE26-21BC-5A3FD2B026D2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/>
              <a:lstStyle/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Employ analyzing power of the </a:t>
                </a:r>
                <a14:m>
                  <m:oMath xmlns:m="http://schemas.openxmlformats.org/officeDocument/2006/math"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𝐃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b="1" i="0" smtClean="0">
                                    <a:latin typeface="Cambria Math" panose="02040503050406030204" pitchFamily="18" charset="0"/>
                                  </a:rPr>
                                  <m:t>𝐇𝐞</m:t>
                                </m:r>
                              </m:e>
                            </m:acc>
                          </m:e>
                        </m:sPr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reaction</a:t>
                </a:r>
              </a:p>
            </p:txBody>
          </p:sp>
        </mc:Choice>
        <mc:Fallback xmlns="">
          <p:sp>
            <p:nvSpPr>
              <p:cNvPr id="21" name="Textplatzhalter 20">
                <a:extLst>
                  <a:ext uri="{FF2B5EF4-FFF2-40B4-BE49-F238E27FC236}">
                    <a16:creationId xmlns:a16="http://schemas.microsoft.com/office/drawing/2014/main" id="{E1E51D0A-D49B-BE26-21BC-5A3FD2B026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>
                <a:blip r:embed="rId5"/>
                <a:stretch>
                  <a:fillRect l="-1330" t="-23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C0B7C6CC-1940-AC0B-5C28-1C0CC88B5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367" y="2875010"/>
            <a:ext cx="3035457" cy="2969825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4F840BD-CEC7-7752-CD67-EA869783792D}"/>
              </a:ext>
            </a:extLst>
          </p:cNvPr>
          <p:cNvGrpSpPr/>
          <p:nvPr/>
        </p:nvGrpSpPr>
        <p:grpSpPr>
          <a:xfrm>
            <a:off x="6903651" y="431212"/>
            <a:ext cx="5080000" cy="1955800"/>
            <a:chOff x="6632664" y="3600279"/>
            <a:chExt cx="5080000" cy="195580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ABA2D2D-63C7-2456-A263-6C1F1C358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2664" y="3600279"/>
              <a:ext cx="5080000" cy="1955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66DD466-A6E9-9485-B2E4-FC45025CE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2104" y="3700130"/>
              <a:ext cx="4178300" cy="1905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C928CD3-4F4F-B1B3-5EA2-ED077EDA80F7}"/>
                  </a:ext>
                </a:extLst>
              </p:cNvPr>
              <p:cNvSpPr txBox="1"/>
              <p:nvPr/>
            </p:nvSpPr>
            <p:spPr>
              <a:xfrm>
                <a:off x="747478" y="4787727"/>
                <a:ext cx="5482850" cy="1032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Transverse polarization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ions 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↕︎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Measurable left/right rate 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𝛼 particles</a:t>
                </a:r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C928CD3-4F4F-B1B3-5EA2-ED077EDA8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78" y="4787727"/>
                <a:ext cx="5482850" cy="1032142"/>
              </a:xfrm>
              <a:prstGeom prst="rect">
                <a:avLst/>
              </a:prstGeom>
              <a:blipFill>
                <a:blip r:embed="rId9"/>
                <a:stretch>
                  <a:fillRect l="-1389" t="-4819" r="-1157" b="-60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>
            <a:extLst>
              <a:ext uri="{FF2B5EF4-FFF2-40B4-BE49-F238E27FC236}">
                <a16:creationId xmlns:a16="http://schemas.microsoft.com/office/drawing/2014/main" id="{FC9B6BCE-0DCC-ABEA-ABE6-7DEB1C3646C4}"/>
              </a:ext>
            </a:extLst>
          </p:cNvPr>
          <p:cNvSpPr txBox="1"/>
          <p:nvPr/>
        </p:nvSpPr>
        <p:spPr>
          <a:xfrm>
            <a:off x="994665" y="3060075"/>
            <a:ext cx="147989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Helmholtz coils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F4F5537-6A6B-6580-847D-BDACA0CEE0EF}"/>
              </a:ext>
            </a:extLst>
          </p:cNvPr>
          <p:cNvSpPr txBox="1"/>
          <p:nvPr/>
        </p:nvSpPr>
        <p:spPr>
          <a:xfrm>
            <a:off x="2852873" y="3308022"/>
            <a:ext cx="41710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88B38F3-381D-579B-084B-C2A70D5207D6}"/>
              </a:ext>
            </a:extLst>
          </p:cNvPr>
          <p:cNvSpPr txBox="1"/>
          <p:nvPr/>
        </p:nvSpPr>
        <p:spPr>
          <a:xfrm>
            <a:off x="2451801" y="2873093"/>
            <a:ext cx="401072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7790CF9-A762-8BB0-BA12-5F53014CF36E}"/>
              </a:ext>
            </a:extLst>
          </p:cNvPr>
          <p:cNvSpPr txBox="1"/>
          <p:nvPr/>
        </p:nvSpPr>
        <p:spPr>
          <a:xfrm>
            <a:off x="2451801" y="3920184"/>
            <a:ext cx="55015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 on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D5B6C28-6B48-64AF-90BE-5B3926374877}"/>
              </a:ext>
            </a:extLst>
          </p:cNvPr>
          <p:cNvSpPr txBox="1"/>
          <p:nvPr/>
        </p:nvSpPr>
        <p:spPr>
          <a:xfrm>
            <a:off x="4656950" y="2829585"/>
            <a:ext cx="79380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</a:t>
            </a:r>
            <a:r>
              <a:rPr lang="en-US" sz="1600" baseline="-25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foil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3943B32-EBB4-C73F-B0B9-BC1000F17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15</a:t>
            </a:fld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2846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1497CB5-669A-EEA1-36EE-33E91CF4FBA9}"/>
              </a:ext>
            </a:extLst>
          </p:cNvPr>
          <p:cNvGrpSpPr/>
          <p:nvPr/>
        </p:nvGrpSpPr>
        <p:grpSpPr>
          <a:xfrm>
            <a:off x="7669692" y="1424819"/>
            <a:ext cx="4244274" cy="3083142"/>
            <a:chOff x="7669692" y="1424819"/>
            <a:chExt cx="4244274" cy="308314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4327838-D5DD-6906-BCDD-B9AB03447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 r="8660" b="4725"/>
            <a:stretch/>
          </p:blipFill>
          <p:spPr>
            <a:xfrm>
              <a:off x="7807414" y="1424819"/>
              <a:ext cx="4106552" cy="30831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EC5A022-2B5F-9B7F-29B3-2D3AE28C6D45}"/>
                </a:ext>
              </a:extLst>
            </p:cNvPr>
            <p:cNvSpPr txBox="1"/>
            <p:nvPr/>
          </p:nvSpPr>
          <p:spPr>
            <a:xfrm>
              <a:off x="10116383" y="2649674"/>
              <a:ext cx="1771639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000" dirty="0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expected signal for </a:t>
              </a:r>
              <a:r>
                <a:rPr lang="en-US" sz="1000" dirty="0" err="1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unpol</a:t>
              </a:r>
              <a:r>
                <a:rPr lang="en-US" sz="1000" dirty="0">
                  <a:solidFill>
                    <a:srgbClr val="0000F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ions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05CB75E-234A-8F11-F7D8-13056E1B77B1}"/>
                </a:ext>
              </a:extLst>
            </p:cNvPr>
            <p:cNvSpPr txBox="1"/>
            <p:nvPr/>
          </p:nvSpPr>
          <p:spPr>
            <a:xfrm rot="16200000">
              <a:off x="7265190" y="2605815"/>
              <a:ext cx="1135247" cy="3262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Asymmetry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9388A77-1A10-CDE4-3DE1-FF7D9A1E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2 years of data analysis …</a:t>
            </a:r>
            <a:br>
              <a:rPr lang="en-US" dirty="0"/>
            </a:br>
            <a:endParaRPr lang="en-US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47FD177-25D5-15FB-B9EE-E1E47230F133}"/>
              </a:ext>
            </a:extLst>
          </p:cNvPr>
          <p:cNvSpPr/>
          <p:nvPr/>
        </p:nvSpPr>
        <p:spPr>
          <a:xfrm>
            <a:off x="1734245" y="3912648"/>
            <a:ext cx="432048" cy="12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79EE268-A5A3-5BE4-FC64-BD3A29AF6FFE}"/>
              </a:ext>
            </a:extLst>
          </p:cNvPr>
          <p:cNvSpPr txBox="1"/>
          <p:nvPr/>
        </p:nvSpPr>
        <p:spPr>
          <a:xfrm>
            <a:off x="548972" y="1412776"/>
            <a:ext cx="734188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He-ion 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polarization conserved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after acceleration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2x increased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He-ion flux from pol. plasma (reason unclear)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Our concept (polarized target @ PW laser) works</a:t>
            </a: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Plasma acceleration of polarized beams (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0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*)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ions) feasible</a:t>
            </a: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5000"/>
              </a:lnSpc>
              <a:buFont typeface="Systemschrift Normal"/>
              <a:buChar char="➔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Models/simulation codes incomplete (topic for the coffee breaks)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8B2AA29E-ADB4-9929-8900-5CDD39051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16</a:t>
            </a:fld>
            <a:endParaRPr lang="de-DE"/>
          </a:p>
          <a:p>
            <a:endParaRPr lang="de-DE" dirty="0"/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81025273-F20E-6DF2-A3C5-195D10F88C55}"/>
              </a:ext>
            </a:extLst>
          </p:cNvPr>
          <p:cNvSpPr/>
          <p:nvPr/>
        </p:nvSpPr>
        <p:spPr>
          <a:xfrm flipH="1">
            <a:off x="9152471" y="2150000"/>
            <a:ext cx="440267" cy="805313"/>
          </a:xfrm>
          <a:prstGeom prst="arc">
            <a:avLst>
              <a:gd name="adj1" fmla="val 16200000"/>
              <a:gd name="adj2" fmla="val 5426855"/>
            </a:avLst>
          </a:prstGeom>
          <a:noFill/>
          <a:ln w="47625" cap="flat">
            <a:solidFill>
              <a:srgbClr val="00C648"/>
            </a:solidFill>
            <a:miter lim="800000"/>
            <a:headEnd type="triangle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397933 w 795867"/>
                      <a:gd name="connsiteY0" fmla="*/ 0 h 1253066"/>
                      <a:gd name="connsiteX1" fmla="*/ 771806 w 795867"/>
                      <a:gd name="connsiteY1" fmla="*/ 411974 h 1253066"/>
                      <a:gd name="connsiteX2" fmla="*/ 771004 w 795867"/>
                      <a:gd name="connsiteY2" fmla="*/ 844524 h 1253066"/>
                      <a:gd name="connsiteX3" fmla="*/ 393039 w 795867"/>
                      <a:gd name="connsiteY3" fmla="*/ 1253019 h 1253066"/>
                      <a:gd name="connsiteX4" fmla="*/ 397934 w 795867"/>
                      <a:gd name="connsiteY4" fmla="*/ 626533 h 1253066"/>
                      <a:gd name="connsiteX5" fmla="*/ 397933 w 795867"/>
                      <a:gd name="connsiteY5" fmla="*/ 0 h 1253066"/>
                      <a:gd name="connsiteX0" fmla="*/ 397933 w 795867"/>
                      <a:gd name="connsiteY0" fmla="*/ 0 h 1253066"/>
                      <a:gd name="connsiteX1" fmla="*/ 771806 w 795867"/>
                      <a:gd name="connsiteY1" fmla="*/ 411974 h 1253066"/>
                      <a:gd name="connsiteX2" fmla="*/ 771004 w 795867"/>
                      <a:gd name="connsiteY2" fmla="*/ 844524 h 1253066"/>
                      <a:gd name="connsiteX3" fmla="*/ 393039 w 795867"/>
                      <a:gd name="connsiteY3" fmla="*/ 1253019 h 1253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5867" h="1253066" stroke="0" extrusionOk="0">
                        <a:moveTo>
                          <a:pt x="397933" y="0"/>
                        </a:moveTo>
                        <a:cubicBezTo>
                          <a:pt x="546729" y="-11366"/>
                          <a:pt x="670437" y="181158"/>
                          <a:pt x="771806" y="411974"/>
                        </a:cubicBezTo>
                        <a:cubicBezTo>
                          <a:pt x="823005" y="555702"/>
                          <a:pt x="765708" y="706277"/>
                          <a:pt x="771004" y="844524"/>
                        </a:cubicBezTo>
                        <a:cubicBezTo>
                          <a:pt x="700429" y="1104535"/>
                          <a:pt x="555900" y="1285525"/>
                          <a:pt x="393039" y="1253019"/>
                        </a:cubicBezTo>
                        <a:cubicBezTo>
                          <a:pt x="377064" y="1034557"/>
                          <a:pt x="417756" y="845613"/>
                          <a:pt x="397934" y="626533"/>
                        </a:cubicBezTo>
                        <a:cubicBezTo>
                          <a:pt x="455269" y="424491"/>
                          <a:pt x="412637" y="178582"/>
                          <a:pt x="397933" y="0"/>
                        </a:cubicBezTo>
                        <a:close/>
                      </a:path>
                      <a:path w="795867" h="1253066" fill="none" extrusionOk="0">
                        <a:moveTo>
                          <a:pt x="397933" y="0"/>
                        </a:moveTo>
                        <a:cubicBezTo>
                          <a:pt x="505607" y="-9119"/>
                          <a:pt x="702750" y="175705"/>
                          <a:pt x="771806" y="411974"/>
                        </a:cubicBezTo>
                        <a:cubicBezTo>
                          <a:pt x="802261" y="533617"/>
                          <a:pt x="792433" y="720967"/>
                          <a:pt x="771004" y="844524"/>
                        </a:cubicBezTo>
                        <a:cubicBezTo>
                          <a:pt x="741245" y="1108849"/>
                          <a:pt x="577438" y="1260181"/>
                          <a:pt x="393039" y="125301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AD456B3B-830A-72E5-4D8C-D75D32341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4" y="938786"/>
            <a:ext cx="11449049" cy="509994"/>
          </a:xfrm>
        </p:spPr>
        <p:txBody>
          <a:bodyPr/>
          <a:lstStyle/>
          <a:p>
            <a:r>
              <a:rPr lang="en-US" dirty="0"/>
              <a:t>… shown for the first time!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D69C12C-DA5A-A3A6-0B4A-14B32839075A}"/>
              </a:ext>
            </a:extLst>
          </p:cNvPr>
          <p:cNvSpPr txBox="1"/>
          <p:nvPr/>
        </p:nvSpPr>
        <p:spPr>
          <a:xfrm>
            <a:off x="9981911" y="1462212"/>
            <a:ext cx="1861407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Preliminary</a:t>
            </a:r>
            <a:endParaRPr lang="de-DE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19012E-9F96-4D93-A9AF-E999EBF39FA1}"/>
              </a:ext>
            </a:extLst>
          </p:cNvPr>
          <p:cNvSpPr txBox="1"/>
          <p:nvPr/>
        </p:nvSpPr>
        <p:spPr>
          <a:xfrm>
            <a:off x="6776258" y="5914526"/>
            <a:ext cx="2062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*)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Talk by 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K.Poder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9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500DC"/>
                                      </p:to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555F4-41F3-2C3F-B57E-60432D0B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polarized </a:t>
            </a:r>
            <a:r>
              <a:rPr lang="en-US" baseline="30000" dirty="0"/>
              <a:t>3</a:t>
            </a:r>
            <a:r>
              <a:rPr lang="en-US" cap="none" dirty="0"/>
              <a:t>He</a:t>
            </a:r>
            <a:r>
              <a:rPr lang="en-US" dirty="0"/>
              <a:t> beams </a:t>
            </a:r>
          </a:p>
        </p:txBody>
      </p:sp>
      <p:sp>
        <p:nvSpPr>
          <p:cNvPr id="17" name="Inhaltsplatzhalter 16">
            <a:extLst>
              <a:ext uri="{FF2B5EF4-FFF2-40B4-BE49-F238E27FC236}">
                <a16:creationId xmlns:a16="http://schemas.microsoft.com/office/drawing/2014/main" id="{5CDDF1C5-2CD9-17C4-F061-92332E47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789" y="1801078"/>
            <a:ext cx="5923371" cy="16414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PHELIX Experiment 2021: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Target: gas-jet width 1 mm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 ion flux ⊥ to laser propagation (→ polarimeters)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349BB3-C5BF-42C2-BAF0-61E224DFED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EPOCH &amp; VLPL simulations: predicted degree of polarization ≈99%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1A9C1CD-F065-947C-F142-11BF14C86D72}"/>
              </a:ext>
            </a:extLst>
          </p:cNvPr>
          <p:cNvSpPr txBox="1"/>
          <p:nvPr/>
        </p:nvSpPr>
        <p:spPr>
          <a:xfrm>
            <a:off x="3780406" y="5919214"/>
            <a:ext cx="6097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P. Gibbon, </a:t>
            </a:r>
            <a:r>
              <a:rPr lang="de-DE" sz="1600" b="0" i="0" u="none" strike="noStrike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talk</a:t>
            </a:r>
            <a:r>
              <a:rPr lang="de-DE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at 48</a:t>
            </a:r>
            <a:r>
              <a:rPr lang="de-DE" sz="1600" b="0" i="0" u="none" strike="noStrike" baseline="30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de-DE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European Conference on Plasma Physics (2022)</a:t>
            </a:r>
            <a:endParaRPr lang="de-DE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4C36A1-0930-3938-332D-F6CA3F41F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00"/>
          <a:stretch/>
        </p:blipFill>
        <p:spPr>
          <a:xfrm>
            <a:off x="2002972" y="3737108"/>
            <a:ext cx="2024049" cy="19584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622DC3-0E4C-DF42-562A-AA196C472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08"/>
          <a:stretch/>
        </p:blipFill>
        <p:spPr>
          <a:xfrm>
            <a:off x="2002972" y="1653631"/>
            <a:ext cx="2024049" cy="2030365"/>
          </a:xfrm>
          <a:prstGeom prst="rect">
            <a:avLst/>
          </a:prstGeom>
        </p:spPr>
      </p:pic>
      <p:sp>
        <p:nvSpPr>
          <p:cNvPr id="22" name="Inhaltsplatzhalter 16">
            <a:extLst>
              <a:ext uri="{FF2B5EF4-FFF2-40B4-BE49-F238E27FC236}">
                <a16:creationId xmlns:a16="http://schemas.microsoft.com/office/drawing/2014/main" id="{7824B6B1-5B7E-9742-22C5-D5E4D3A91A5C}"/>
              </a:ext>
            </a:extLst>
          </p:cNvPr>
          <p:cNvSpPr txBox="1">
            <a:spLocks/>
          </p:cNvSpPr>
          <p:nvPr/>
        </p:nvSpPr>
        <p:spPr>
          <a:xfrm>
            <a:off x="4500789" y="3893675"/>
            <a:ext cx="5521325" cy="16414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7780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41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75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78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Next PHELIX Experiment: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Target jet width 0.5 mm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 ion flux ∥ to laser propagation </a:t>
            </a:r>
          </a:p>
        </p:txBody>
      </p:sp>
      <p:sp>
        <p:nvSpPr>
          <p:cNvPr id="25" name="Foliennummernplatzhalter 24">
            <a:extLst>
              <a:ext uri="{FF2B5EF4-FFF2-40B4-BE49-F238E27FC236}">
                <a16:creationId xmlns:a16="http://schemas.microsoft.com/office/drawing/2014/main" id="{17BF85C9-48C9-F330-B5F0-8824FA70FE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3" name="Pfeil nach oben 2">
            <a:extLst>
              <a:ext uri="{FF2B5EF4-FFF2-40B4-BE49-F238E27FC236}">
                <a16:creationId xmlns:a16="http://schemas.microsoft.com/office/drawing/2014/main" id="{9D5C5D85-8724-81E4-061E-D47E56F11E9C}"/>
              </a:ext>
            </a:extLst>
          </p:cNvPr>
          <p:cNvSpPr/>
          <p:nvPr/>
        </p:nvSpPr>
        <p:spPr>
          <a:xfrm rot="2484367">
            <a:off x="3240208" y="4479423"/>
            <a:ext cx="260457" cy="442131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5" name="Pfeil nach oben 4">
            <a:extLst>
              <a:ext uri="{FF2B5EF4-FFF2-40B4-BE49-F238E27FC236}">
                <a16:creationId xmlns:a16="http://schemas.microsoft.com/office/drawing/2014/main" id="{B70F50E6-D7CA-EB67-C781-259DF313F914}"/>
              </a:ext>
            </a:extLst>
          </p:cNvPr>
          <p:cNvSpPr/>
          <p:nvPr/>
        </p:nvSpPr>
        <p:spPr>
          <a:xfrm rot="15317234">
            <a:off x="2815943" y="2094441"/>
            <a:ext cx="260457" cy="442131"/>
          </a:xfrm>
          <a:prstGeom prst="upArrow">
            <a:avLst/>
          </a:prstGeom>
          <a:gradFill flip="none" rotWithShape="1">
            <a:gsLst>
              <a:gs pos="0">
                <a:srgbClr val="E7F0FE"/>
              </a:gs>
              <a:gs pos="74000">
                <a:schemeClr val="accent1">
                  <a:lumMod val="60000"/>
                  <a:lumOff val="40000"/>
                </a:schemeClr>
              </a:gs>
              <a:gs pos="82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8981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  <p:bldP spid="3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7E956-221E-1183-59DA-6FCB9B8F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Episode 2: How to produce polarized fuel</a:t>
            </a:r>
          </a:p>
        </p:txBody>
      </p:sp>
      <p:pic>
        <p:nvPicPr>
          <p:cNvPr id="1028" name="Picture 4" descr="Gas station pump with fuel nozzle of petrol pump. Vector illustration.">
            <a:extLst>
              <a:ext uri="{FF2B5EF4-FFF2-40B4-BE49-F238E27FC236}">
                <a16:creationId xmlns:a16="http://schemas.microsoft.com/office/drawing/2014/main" id="{09E93E88-2B0E-30F1-750F-DF186514F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5" b="11651"/>
          <a:stretch/>
        </p:blipFill>
        <p:spPr bwMode="auto">
          <a:xfrm>
            <a:off x="2243210" y="2660072"/>
            <a:ext cx="7680176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E500D1F-7FC0-7092-B5DD-8C7A2799DF09}"/>
                  </a:ext>
                </a:extLst>
              </p:cNvPr>
              <p:cNvSpPr txBox="1"/>
              <p:nvPr/>
            </p:nvSpPr>
            <p:spPr>
              <a:xfrm>
                <a:off x="2783632" y="3933056"/>
                <a:ext cx="307200" cy="393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E500D1F-7FC0-7092-B5DD-8C7A2799D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632" y="3933056"/>
                <a:ext cx="307200" cy="393377"/>
              </a:xfrm>
              <a:prstGeom prst="rect">
                <a:avLst/>
              </a:prstGeom>
              <a:blipFill>
                <a:blip r:embed="rId3"/>
                <a:stretch>
                  <a:fillRect l="-20000" r="-16000"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05130BEA-F3B1-D19E-5E1A-83826F572B73}"/>
                  </a:ext>
                </a:extLst>
              </p:cNvPr>
              <p:cNvSpPr txBox="1"/>
              <p:nvPr/>
            </p:nvSpPr>
            <p:spPr>
              <a:xfrm>
                <a:off x="6410005" y="3899719"/>
                <a:ext cx="466410" cy="3875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Pre>
                            <m:sPre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e>
                          </m:sPre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05130BEA-F3B1-D19E-5E1A-83826F572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005" y="3899719"/>
                <a:ext cx="466410" cy="387542"/>
              </a:xfrm>
              <a:prstGeom prst="rect">
                <a:avLst/>
              </a:prstGeom>
              <a:blipFill>
                <a:blip r:embed="rId4"/>
                <a:stretch>
                  <a:fillRect l="-2632" r="-7895" b="-419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611CDAA6-30E3-234F-75F9-CC81B356726E}"/>
                  </a:ext>
                </a:extLst>
              </p:cNvPr>
              <p:cNvSpPr txBox="1"/>
              <p:nvPr/>
            </p:nvSpPr>
            <p:spPr>
              <a:xfrm>
                <a:off x="4452205" y="3899719"/>
                <a:ext cx="851707" cy="421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611CDAA6-30E3-234F-75F9-CC81B3567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205" y="3899719"/>
                <a:ext cx="851707" cy="421526"/>
              </a:xfrm>
              <a:prstGeom prst="rect">
                <a:avLst/>
              </a:prstGeom>
              <a:blipFill>
                <a:blip r:embed="rId5"/>
                <a:stretch>
                  <a:fillRect l="-5882" b="-264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9193801-83E4-9D41-DE45-7409C9BDC4AD}"/>
                  </a:ext>
                </a:extLst>
              </p:cNvPr>
              <p:cNvSpPr txBox="1"/>
              <p:nvPr/>
            </p:nvSpPr>
            <p:spPr>
              <a:xfrm>
                <a:off x="8377408" y="3910742"/>
                <a:ext cx="413510" cy="3869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Pre>
                            <m:sPre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e>
                          </m:sPre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9193801-83E4-9D41-DE45-7409C9BDC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7408" y="3910742"/>
                <a:ext cx="413510" cy="386965"/>
              </a:xfrm>
              <a:prstGeom prst="rect">
                <a:avLst/>
              </a:prstGeom>
              <a:blipFill>
                <a:blip r:embed="rId6"/>
                <a:stretch>
                  <a:fillRect r="-8824" b="-3871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E47DD4-F626-EF59-2FF2-0267057F6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1155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E3F86-131F-0351-50AE-A7E3A23D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Polarized Fusion: The basic idea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B99E3A-20F9-0E29-5C37-7F35A20C31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Physics Today, August 1982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5FC2A4-1DE3-0973-1F4F-490F8512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970" y="1268760"/>
            <a:ext cx="5900639" cy="4913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9147234-A9E3-4135-D22F-01C6D4F038E3}"/>
              </a:ext>
            </a:extLst>
          </p:cNvPr>
          <p:cNvSpPr/>
          <p:nvPr/>
        </p:nvSpPr>
        <p:spPr>
          <a:xfrm>
            <a:off x="6368956" y="3330196"/>
            <a:ext cx="810777" cy="474134"/>
          </a:xfrm>
          <a:prstGeom prst="ellipse">
            <a:avLst/>
          </a:prstGeom>
          <a:solidFill>
            <a:srgbClr val="F899B1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8723BA-8609-321D-6754-070A63EC38EE}"/>
              </a:ext>
            </a:extLst>
          </p:cNvPr>
          <p:cNvSpPr/>
          <p:nvPr/>
        </p:nvSpPr>
        <p:spPr>
          <a:xfrm rot="5400000">
            <a:off x="7695400" y="4126064"/>
            <a:ext cx="810777" cy="474134"/>
          </a:xfrm>
          <a:prstGeom prst="ellipse">
            <a:avLst/>
          </a:prstGeom>
          <a:solidFill>
            <a:srgbClr val="F899B1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9A47C82-6906-F0D3-3E3A-D634ADD218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</a:t>
            </a:fld>
            <a:endParaRPr lang="de-DE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9B2346-ABEB-6077-6FE1-1A36C6BCFD1C}"/>
              </a:ext>
            </a:extLst>
          </p:cNvPr>
          <p:cNvSpPr txBox="1"/>
          <p:nvPr/>
        </p:nvSpPr>
        <p:spPr>
          <a:xfrm>
            <a:off x="5446210" y="3298373"/>
            <a:ext cx="327334" cy="3554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C4C9949-F38E-72F2-A943-F482920CEC06}"/>
              </a:ext>
            </a:extLst>
          </p:cNvPr>
          <p:cNvSpPr txBox="1"/>
          <p:nvPr/>
        </p:nvSpPr>
        <p:spPr>
          <a:xfrm>
            <a:off x="7456237" y="2310303"/>
            <a:ext cx="942887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de-DE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895987C-9545-85ED-18A3-0DFC72B97339}"/>
              </a:ext>
            </a:extLst>
          </p:cNvPr>
          <p:cNvSpPr txBox="1"/>
          <p:nvPr/>
        </p:nvSpPr>
        <p:spPr>
          <a:xfrm>
            <a:off x="5205930" y="4178465"/>
            <a:ext cx="890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=5)*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8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1FB65B-5470-8575-75CB-3A1BAA64B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news: it‘s so simple!</a:t>
            </a:r>
          </a:p>
        </p:txBody>
      </p:sp>
      <p:pic>
        <p:nvPicPr>
          <p:cNvPr id="6" name="Grafik 5" descr="Ein Bild, das Kreis, orange enthält.&#10;&#10;Automatisch generierte Beschreibung">
            <a:extLst>
              <a:ext uri="{FF2B5EF4-FFF2-40B4-BE49-F238E27FC236}">
                <a16:creationId xmlns:a16="http://schemas.microsoft.com/office/drawing/2014/main" id="{148AD6A5-750C-A7E8-D244-9D9A8B55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96" y="3670270"/>
            <a:ext cx="4976004" cy="2513623"/>
          </a:xfrm>
          <a:prstGeom prst="rect">
            <a:avLst/>
          </a:prstGeom>
        </p:spPr>
      </p:pic>
      <p:pic>
        <p:nvPicPr>
          <p:cNvPr id="7" name="Grafik 6" descr="Ein Bild, das Text, Diagramm, Reihe, Screenshot enthält.&#10;&#10;Automatisch generierte Beschreibung">
            <a:extLst>
              <a:ext uri="{FF2B5EF4-FFF2-40B4-BE49-F238E27FC236}">
                <a16:creationId xmlns:a16="http://schemas.microsoft.com/office/drawing/2014/main" id="{8B328C04-5BCF-CA5A-99C2-D506687C8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11" y="1080602"/>
            <a:ext cx="4873901" cy="4967630"/>
          </a:xfrm>
          <a:prstGeom prst="rect">
            <a:avLst/>
          </a:prstGeom>
        </p:spPr>
      </p:pic>
      <p:pic>
        <p:nvPicPr>
          <p:cNvPr id="8" name="Grafik 33">
            <a:extLst>
              <a:ext uri="{FF2B5EF4-FFF2-40B4-BE49-F238E27FC236}">
                <a16:creationId xmlns:a16="http://schemas.microsoft.com/office/drawing/2014/main" id="{CADF1D26-95F7-5155-9B61-55C054F9DC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4046" r="3838" b="2336"/>
          <a:stretch/>
        </p:blipFill>
        <p:spPr bwMode="auto">
          <a:xfrm>
            <a:off x="1096795" y="1080602"/>
            <a:ext cx="4986503" cy="227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EE73A4-09EF-F7E9-251C-11FDEE4E031A}"/>
              </a:ext>
            </a:extLst>
          </p:cNvPr>
          <p:cNvSpPr txBox="1"/>
          <p:nvPr/>
        </p:nvSpPr>
        <p:spPr>
          <a:xfrm>
            <a:off x="293824" y="4617765"/>
            <a:ext cx="1005317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Particle beam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CDE9558-BA39-DB71-9EA7-5262211DA2C5}"/>
              </a:ext>
            </a:extLst>
          </p:cNvPr>
          <p:cNvCxnSpPr>
            <a:cxnSpLocks/>
            <a:stCxn id="3" idx="1"/>
            <a:endCxn id="3" idx="3"/>
          </p:cNvCxnSpPr>
          <p:nvPr/>
        </p:nvCxnSpPr>
        <p:spPr>
          <a:xfrm>
            <a:off x="293824" y="4927081"/>
            <a:ext cx="100531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1D3F0BC-788B-9B79-678B-3A8098F8A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31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1C6153-7885-F90D-4A9F-DE9FE2DA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Breit</a:t>
            </a:r>
            <a:r>
              <a:rPr lang="en-US" sz="2800" dirty="0"/>
              <a:t>-Rabi diagram of metastable hydrogen atoms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ACEE31-FE4C-83CB-B3FC-A1E335E5A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52" y="1201976"/>
            <a:ext cx="7844628" cy="490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9B0146F-E168-1590-36F5-69FA1102ABBF}"/>
              </a:ext>
            </a:extLst>
          </p:cNvPr>
          <p:cNvSpPr txBox="1"/>
          <p:nvPr/>
        </p:nvSpPr>
        <p:spPr>
          <a:xfrm>
            <a:off x="119336" y="1700808"/>
            <a:ext cx="2952328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typical energy difference (=photon energy) is very small (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neV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9BA0038-1E1A-1104-63AF-4FD0FE414EE3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071664" y="2141698"/>
            <a:ext cx="720080" cy="27919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D610AEF-3C77-1A81-CF22-D891837EFF0F}"/>
              </a:ext>
            </a:extLst>
          </p:cNvPr>
          <p:cNvSpPr txBox="1"/>
          <p:nvPr/>
        </p:nvSpPr>
        <p:spPr>
          <a:xfrm>
            <a:off x="682872" y="1336150"/>
            <a:ext cx="525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😮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7F08663-6C6B-B7D3-4C2A-CBCFD33E4188}"/>
              </a:ext>
            </a:extLst>
          </p:cNvPr>
          <p:cNvCxnSpPr>
            <a:cxnSpLocks/>
          </p:cNvCxnSpPr>
          <p:nvPr/>
        </p:nvCxnSpPr>
        <p:spPr>
          <a:xfrm flipV="1">
            <a:off x="10662556" y="1092847"/>
            <a:ext cx="0" cy="73742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CA553F6-5401-B338-B050-4275DD722D3D}"/>
              </a:ext>
            </a:extLst>
          </p:cNvPr>
          <p:cNvCxnSpPr>
            <a:cxnSpLocks/>
          </p:cNvCxnSpPr>
          <p:nvPr/>
        </p:nvCxnSpPr>
        <p:spPr>
          <a:xfrm flipV="1">
            <a:off x="10814956" y="1092847"/>
            <a:ext cx="0" cy="37555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A926E1A-863C-ED61-1AB9-C426AABF6784}"/>
              </a:ext>
            </a:extLst>
          </p:cNvPr>
          <p:cNvCxnSpPr>
            <a:cxnSpLocks/>
          </p:cNvCxnSpPr>
          <p:nvPr/>
        </p:nvCxnSpPr>
        <p:spPr>
          <a:xfrm flipV="1">
            <a:off x="10809513" y="1468404"/>
            <a:ext cx="0" cy="37555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7FB9A5A-185E-1877-571A-14DADE865DB6}"/>
              </a:ext>
            </a:extLst>
          </p:cNvPr>
          <p:cNvSpPr txBox="1"/>
          <p:nvPr/>
        </p:nvSpPr>
        <p:spPr>
          <a:xfrm>
            <a:off x="10772524" y="1165062"/>
            <a:ext cx="32893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C96A178-875F-06C5-3999-6AAF221E64EC}"/>
              </a:ext>
            </a:extLst>
          </p:cNvPr>
          <p:cNvSpPr txBox="1"/>
          <p:nvPr/>
        </p:nvSpPr>
        <p:spPr>
          <a:xfrm>
            <a:off x="10802440" y="1529627"/>
            <a:ext cx="27924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de-DE" sz="14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7374DE7-0FFA-E449-093F-04F300507B00}"/>
              </a:ext>
            </a:extLst>
          </p:cNvPr>
          <p:cNvCxnSpPr>
            <a:cxnSpLocks/>
          </p:cNvCxnSpPr>
          <p:nvPr/>
        </p:nvCxnSpPr>
        <p:spPr>
          <a:xfrm>
            <a:off x="10668004" y="4135403"/>
            <a:ext cx="0" cy="73742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522092A1-DA91-6977-27E3-F9E78F08E109}"/>
              </a:ext>
            </a:extLst>
          </p:cNvPr>
          <p:cNvCxnSpPr>
            <a:cxnSpLocks/>
          </p:cNvCxnSpPr>
          <p:nvPr/>
        </p:nvCxnSpPr>
        <p:spPr>
          <a:xfrm>
            <a:off x="10820404" y="4135403"/>
            <a:ext cx="0" cy="37555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DF6973A-6A48-295A-F9A3-E081E34C4FC4}"/>
              </a:ext>
            </a:extLst>
          </p:cNvPr>
          <p:cNvCxnSpPr>
            <a:cxnSpLocks/>
          </p:cNvCxnSpPr>
          <p:nvPr/>
        </p:nvCxnSpPr>
        <p:spPr>
          <a:xfrm>
            <a:off x="10814961" y="4510960"/>
            <a:ext cx="0" cy="375557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47FBF408-2CA8-2ADD-7F04-C1E35C3CA4E0}"/>
              </a:ext>
            </a:extLst>
          </p:cNvPr>
          <p:cNvSpPr txBox="1"/>
          <p:nvPr/>
        </p:nvSpPr>
        <p:spPr>
          <a:xfrm>
            <a:off x="10777972" y="4207618"/>
            <a:ext cx="328936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1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128C703-2DCB-D6BC-D777-55700BB1466A}"/>
              </a:ext>
            </a:extLst>
          </p:cNvPr>
          <p:cNvSpPr txBox="1"/>
          <p:nvPr/>
        </p:nvSpPr>
        <p:spPr>
          <a:xfrm>
            <a:off x="10807888" y="4572183"/>
            <a:ext cx="279244" cy="297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de-DE" sz="14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B49D62-AC7C-40E9-E531-2208FE58F033}"/>
              </a:ext>
            </a:extLst>
          </p:cNvPr>
          <p:cNvSpPr/>
          <p:nvPr/>
        </p:nvSpPr>
        <p:spPr>
          <a:xfrm>
            <a:off x="10099222" y="1355271"/>
            <a:ext cx="367393" cy="279535"/>
          </a:xfrm>
          <a:prstGeom prst="ellipse">
            <a:avLst/>
          </a:prstGeom>
          <a:solidFill>
            <a:srgbClr val="FFBDC6">
              <a:alpha val="1921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rgbClr val="FFBDC6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ED8348-6FB1-9BF0-2C27-ACB1C62EA541}"/>
              </a:ext>
            </a:extLst>
          </p:cNvPr>
          <p:cNvSpPr/>
          <p:nvPr/>
        </p:nvSpPr>
        <p:spPr>
          <a:xfrm>
            <a:off x="10104670" y="4397827"/>
            <a:ext cx="367393" cy="279535"/>
          </a:xfrm>
          <a:prstGeom prst="ellipse">
            <a:avLst/>
          </a:prstGeom>
          <a:solidFill>
            <a:srgbClr val="FFBDC6">
              <a:alpha val="1921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rgbClr val="FFBDC6"/>
              </a:solidFill>
            </a:endParaRP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BF93793-A0E3-F826-F143-A4B194656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050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D8139-5B17-AACC-906F-9606D690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Schrödinger Equation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E414C5-55CF-7D39-E0A2-F0C2621FD7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Metastable Hydrogen atoms traversing the Sona unit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C0327A9-BDDC-8613-9733-9EB1F759D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48780"/>
            <a:ext cx="8138138" cy="474192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A827EC3-BF0E-99B5-21AE-888BD417022B}"/>
              </a:ext>
            </a:extLst>
          </p:cNvPr>
          <p:cNvSpPr txBox="1"/>
          <p:nvPr/>
        </p:nvSpPr>
        <p:spPr>
          <a:xfrm>
            <a:off x="7104112" y="1513471"/>
            <a:ext cx="183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mT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039EE9-A5FE-9F98-E05D-59A5CB106508}"/>
              </a:ext>
            </a:extLst>
          </p:cNvPr>
          <p:cNvSpPr txBox="1"/>
          <p:nvPr/>
        </p:nvSpPr>
        <p:spPr>
          <a:xfrm>
            <a:off x="358774" y="6006038"/>
            <a:ext cx="4837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Chr.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Kannis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PhD thesis, RWTH Aachen (Dez. 2022)</a:t>
            </a:r>
            <a:endParaRPr lang="de-DE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B09ED7-A384-5F59-806E-259A4A406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359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9B983-B421-A035-1763-70ACD68E1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experimental results (2021)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AB084B-2F08-9AAC-1BA8-BC76BBFE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59" y="2500746"/>
            <a:ext cx="4992431" cy="224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16E3C5-1B0F-6709-CE09-888C24B5B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777" y="1540146"/>
            <a:ext cx="4076700" cy="393700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898DDA0-0280-331D-E61E-F691163E0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074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starting conditions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Metastable Hydrogen</a:t>
            </a:r>
          </a:p>
        </p:txBody>
      </p:sp>
      <p:pic>
        <p:nvPicPr>
          <p:cNvPr id="6" name="Inhaltsplatzhalter 5" descr="C:\Users\Engels\AppData\Local\Microsoft\Windows\INetCache\Content.Word\testfigure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304763"/>
            <a:ext cx="8712968" cy="43564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358774" y="1824326"/>
            <a:ext cx="2520280" cy="289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u="sng" dirty="0"/>
              <a:t>Start: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r>
              <a:rPr lang="en-US" sz="2400" dirty="0">
                <a:solidFill>
                  <a:srgbClr val="0000FD"/>
                </a:solidFill>
              </a:rPr>
              <a:t>|c</a:t>
            </a:r>
            <a:r>
              <a:rPr lang="en-US" sz="2400" baseline="-25000" dirty="0">
                <a:solidFill>
                  <a:srgbClr val="0000FD"/>
                </a:solidFill>
              </a:rPr>
              <a:t>α1</a:t>
            </a:r>
            <a:r>
              <a:rPr lang="en-US" sz="2400" dirty="0">
                <a:solidFill>
                  <a:srgbClr val="0000FD"/>
                </a:solidFill>
              </a:rPr>
              <a:t>|</a:t>
            </a:r>
            <a:r>
              <a:rPr lang="en-US" sz="2400" baseline="30000" dirty="0">
                <a:solidFill>
                  <a:srgbClr val="0000FD"/>
                </a:solidFill>
              </a:rPr>
              <a:t>2</a:t>
            </a:r>
            <a:r>
              <a:rPr lang="en-US" sz="2400" dirty="0">
                <a:solidFill>
                  <a:srgbClr val="0000FD"/>
                </a:solidFill>
              </a:rPr>
              <a:t> = 1</a:t>
            </a:r>
          </a:p>
          <a:p>
            <a:pPr algn="l">
              <a:lnSpc>
                <a:spcPct val="95000"/>
              </a:lnSpc>
            </a:pPr>
            <a:endParaRPr lang="en-US" sz="2400" dirty="0">
              <a:solidFill>
                <a:srgbClr val="0000FD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2400" dirty="0">
                <a:solidFill>
                  <a:srgbClr val="92D050"/>
                </a:solidFill>
              </a:rPr>
              <a:t>| c</a:t>
            </a:r>
            <a:r>
              <a:rPr lang="en-US" sz="2400" baseline="-25000" dirty="0">
                <a:solidFill>
                  <a:srgbClr val="92D050"/>
                </a:solidFill>
              </a:rPr>
              <a:t>αi</a:t>
            </a:r>
            <a:r>
              <a:rPr lang="en-US" sz="2400" dirty="0">
                <a:solidFill>
                  <a:srgbClr val="92D050"/>
                </a:solidFill>
              </a:rPr>
              <a:t>|</a:t>
            </a:r>
            <a:r>
              <a:rPr lang="en-US" sz="2400" baseline="30000" dirty="0">
                <a:solidFill>
                  <a:srgbClr val="92D050"/>
                </a:solidFill>
              </a:rPr>
              <a:t>2 </a:t>
            </a:r>
            <a:r>
              <a:rPr lang="en-US" sz="2400" dirty="0">
                <a:solidFill>
                  <a:srgbClr val="92D050"/>
                </a:solidFill>
              </a:rPr>
              <a:t>= 0.5</a:t>
            </a:r>
          </a:p>
          <a:p>
            <a:pPr>
              <a:lnSpc>
                <a:spcPct val="95000"/>
              </a:lnSpc>
            </a:pPr>
            <a:r>
              <a:rPr lang="en-US" sz="2400" dirty="0">
                <a:solidFill>
                  <a:srgbClr val="92D050"/>
                </a:solidFill>
              </a:rPr>
              <a:t> </a:t>
            </a:r>
          </a:p>
          <a:p>
            <a:pPr>
              <a:lnSpc>
                <a:spcPct val="95000"/>
              </a:lnSpc>
            </a:pPr>
            <a:r>
              <a:rPr lang="en-US" sz="2400" dirty="0">
                <a:solidFill>
                  <a:srgbClr val="C00000"/>
                </a:solidFill>
              </a:rPr>
              <a:t>| c</a:t>
            </a:r>
            <a:r>
              <a:rPr lang="en-US" sz="2400" baseline="-25000" dirty="0">
                <a:solidFill>
                  <a:srgbClr val="C00000"/>
                </a:solidFill>
              </a:rPr>
              <a:t>i</a:t>
            </a:r>
            <a:r>
              <a:rPr lang="en-US" sz="2400" dirty="0">
                <a:solidFill>
                  <a:srgbClr val="C00000"/>
                </a:solidFill>
              </a:rPr>
              <a:t>|</a:t>
            </a:r>
            <a:r>
              <a:rPr lang="en-US" sz="2400" baseline="30000" dirty="0">
                <a:solidFill>
                  <a:srgbClr val="C00000"/>
                </a:solidFill>
              </a:rPr>
              <a:t>2 </a:t>
            </a:r>
            <a:r>
              <a:rPr lang="en-US" sz="2400" dirty="0">
                <a:solidFill>
                  <a:srgbClr val="C00000"/>
                </a:solidFill>
              </a:rPr>
              <a:t>= 0.25</a:t>
            </a:r>
          </a:p>
          <a:p>
            <a:pPr>
              <a:lnSpc>
                <a:spcPct val="95000"/>
              </a:lnSpc>
            </a:pP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43140" y="1442217"/>
            <a:ext cx="1140692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3600"/>
              <a:t>N</a:t>
            </a:r>
            <a:r>
              <a:rPr lang="en-US" sz="3600" baseline="-25000"/>
              <a:t>α1</a:t>
            </a:r>
            <a:endParaRPr lang="en-US" sz="360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EF0D0A-F00D-9B59-A479-78D8A90A4693}"/>
              </a:ext>
            </a:extLst>
          </p:cNvPr>
          <p:cNvSpPr txBox="1"/>
          <p:nvPr/>
        </p:nvSpPr>
        <p:spPr>
          <a:xfrm>
            <a:off x="817280" y="5717909"/>
            <a:ext cx="10467577" cy="3554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This also works for ground states ➜ </a:t>
            </a:r>
            <a:r>
              <a:rPr lang="en-US" i="1" u="sng" dirty="0">
                <a:latin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with a (known) hyperfine structure can be polarized!</a:t>
            </a:r>
            <a:endParaRPr lang="en-US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01BFD1-2821-90D4-D208-B9D8476A2257}"/>
              </a:ext>
            </a:extLst>
          </p:cNvPr>
          <p:cNvSpPr txBox="1"/>
          <p:nvPr/>
        </p:nvSpPr>
        <p:spPr>
          <a:xfrm>
            <a:off x="336888" y="5634040"/>
            <a:ext cx="525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</a:rPr>
              <a:t>😮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35B411A-3DAF-E850-B074-53E7FCBF6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79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4C205-E9F0-BF6D-144A-A939A7AA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Applications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DA40E9-D672-9C54-177E-693371729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46709"/>
            <a:ext cx="11449050" cy="4310341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Polarized (ground-state) ion sources: Many ion beams can be polarized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→ Oct. 2023 @COSY: 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(polarized neutron beams!)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Polarized fuel for nuclear fusion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→ collaboration with US (Univ. California, DIII-D San Diego,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JLab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und Oak Ridge)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     		            UK (Tokamak Energy)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Precision physics / Spectroscopy of anti-matter?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Hyperpolarized samples / New type of MRI?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19124C-2AC0-75B5-95F0-3480B1C57DB1}"/>
              </a:ext>
            </a:extLst>
          </p:cNvPr>
          <p:cNvSpPr txBox="1"/>
          <p:nvPr/>
        </p:nvSpPr>
        <p:spPr>
          <a:xfrm>
            <a:off x="590457" y="1026727"/>
            <a:ext cx="92047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Deutsche Patentanmeldung 102022213860.0 (19.12.2022): </a:t>
            </a:r>
            <a:br>
              <a:rPr lang="de-DE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„Eine universelle Methode zur Polarisationserzeugung durch einen kohärenten Radiowellen-Puls“</a:t>
            </a:r>
            <a:endParaRPr lang="de-DE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4029E09-5E4A-2269-EC55-35B7D0486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43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76A20C-F00D-7415-6E9A-E07CB426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for a polarized </a:t>
            </a:r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</a:t>
            </a:r>
            <a:r>
              <a:rPr lang="en-US" baseline="30000" dirty="0"/>
              <a:t>1+</a:t>
            </a:r>
            <a:r>
              <a:rPr lang="en-US" dirty="0"/>
              <a:t> BEAM source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8DCF1E-C0AF-AC0D-252B-7F54C4BCB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20301"/>
          <a:stretch/>
        </p:blipFill>
        <p:spPr>
          <a:xfrm>
            <a:off x="6166697" y="1268760"/>
            <a:ext cx="5473919" cy="41543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E52DA64-B229-E906-33D0-846FC02084FB}"/>
              </a:ext>
            </a:extLst>
          </p:cNvPr>
          <p:cNvSpPr txBox="1"/>
          <p:nvPr/>
        </p:nvSpPr>
        <p:spPr>
          <a:xfrm>
            <a:off x="8550192" y="4555654"/>
            <a:ext cx="2926635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= 10 keV, 𝜆 = 10 cm, 𝜎 = 2/3 cm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4D22ADC-D143-EA31-129B-1378ECCA6880}"/>
              </a:ext>
            </a:extLst>
          </p:cNvPr>
          <p:cNvSpPr txBox="1"/>
          <p:nvPr/>
        </p:nvSpPr>
        <p:spPr>
          <a:xfrm>
            <a:off x="1168537" y="1515957"/>
            <a:ext cx="45151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Breit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-Rabi diagram of 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(very similar to hydrogen)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889A9A3-5D6B-B107-9D9B-101E230ED060}"/>
              </a:ext>
            </a:extLst>
          </p:cNvPr>
          <p:cNvSpPr txBox="1"/>
          <p:nvPr/>
        </p:nvSpPr>
        <p:spPr>
          <a:xfrm>
            <a:off x="606752" y="5359322"/>
            <a:ext cx="541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Schneider et al., Direct measurement of the 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moments,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878 (2022)</a:t>
            </a:r>
          </a:p>
        </p:txBody>
      </p:sp>
      <p:pic>
        <p:nvPicPr>
          <p:cNvPr id="10" name="Grafik 9" descr="Ein Bild, das Text, Reihe, Diagramm, parallel enthält.&#10;&#10;Automatisch generierte Beschreibung">
            <a:extLst>
              <a:ext uri="{FF2B5EF4-FFF2-40B4-BE49-F238E27FC236}">
                <a16:creationId xmlns:a16="http://schemas.microsoft.com/office/drawing/2014/main" id="{B36B225F-C417-38B8-3FAF-017553EC2F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t="9242" r="1" b="2815"/>
          <a:stretch/>
        </p:blipFill>
        <p:spPr>
          <a:xfrm>
            <a:off x="472139" y="1834563"/>
            <a:ext cx="5553165" cy="3162874"/>
          </a:xfrm>
          <a:prstGeom prst="rect">
            <a:avLst/>
          </a:prstGeo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043C63D-C6CC-4000-CFE7-62F1406745AA}"/>
              </a:ext>
            </a:extLst>
          </p:cNvPr>
          <p:cNvGrpSpPr/>
          <p:nvPr/>
        </p:nvGrpSpPr>
        <p:grpSpPr>
          <a:xfrm>
            <a:off x="4501047" y="1864318"/>
            <a:ext cx="148207" cy="2728416"/>
            <a:chOff x="4643711" y="2714898"/>
            <a:chExt cx="148207" cy="2728416"/>
          </a:xfrm>
        </p:grpSpPr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078431B8-A575-F4A5-8309-CB7C4E361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8744" y="2714898"/>
              <a:ext cx="0" cy="332308"/>
            </a:xfrm>
            <a:prstGeom prst="straightConnector1">
              <a:avLst/>
            </a:prstGeom>
            <a:ln w="28575">
              <a:solidFill>
                <a:srgbClr val="AEC7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FF2860E7-8C7B-5EC3-44D4-F160DA3EA339}"/>
                </a:ext>
              </a:extLst>
            </p:cNvPr>
            <p:cNvCxnSpPr>
              <a:cxnSpLocks/>
            </p:cNvCxnSpPr>
            <p:nvPr/>
          </p:nvCxnSpPr>
          <p:spPr>
            <a:xfrm>
              <a:off x="4658444" y="2846586"/>
              <a:ext cx="0" cy="180528"/>
            </a:xfrm>
            <a:prstGeom prst="straightConnector1">
              <a:avLst/>
            </a:prstGeom>
            <a:ln w="28575">
              <a:solidFill>
                <a:srgbClr val="AEC7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B365FB1C-E3F2-2A74-3DCC-3232E26EFE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1918" y="3449650"/>
              <a:ext cx="0" cy="316979"/>
            </a:xfrm>
            <a:prstGeom prst="straightConnector1">
              <a:avLst/>
            </a:prstGeom>
            <a:ln w="28575">
              <a:solidFill>
                <a:srgbClr val="1E76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0FFC614D-5C59-02E3-16A9-23B683ACD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3778" y="3501405"/>
              <a:ext cx="0" cy="197594"/>
            </a:xfrm>
            <a:prstGeom prst="straightConnector1">
              <a:avLst/>
            </a:prstGeom>
            <a:ln w="28575">
              <a:solidFill>
                <a:srgbClr val="1F77B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CC57B81B-F949-7076-FE30-F9E519EC6B06}"/>
                </a:ext>
              </a:extLst>
            </p:cNvPr>
            <p:cNvCxnSpPr>
              <a:cxnSpLocks/>
            </p:cNvCxnSpPr>
            <p:nvPr/>
          </p:nvCxnSpPr>
          <p:spPr>
            <a:xfrm>
              <a:off x="4643711" y="5149700"/>
              <a:ext cx="0" cy="186457"/>
            </a:xfrm>
            <a:prstGeom prst="straightConnector1">
              <a:avLst/>
            </a:prstGeom>
            <a:ln w="28575">
              <a:solidFill>
                <a:srgbClr val="FFBE7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41AD123C-BDA4-DEF2-9D4A-D640D3B2E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5298" y="4504506"/>
              <a:ext cx="0" cy="181397"/>
            </a:xfrm>
            <a:prstGeom prst="straightConnector1">
              <a:avLst/>
            </a:prstGeom>
            <a:ln w="28575">
              <a:solidFill>
                <a:srgbClr val="FF7F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75083B3C-55CD-F2EC-ED31-4C352890520D}"/>
                </a:ext>
              </a:extLst>
            </p:cNvPr>
            <p:cNvCxnSpPr>
              <a:cxnSpLocks/>
            </p:cNvCxnSpPr>
            <p:nvPr/>
          </p:nvCxnSpPr>
          <p:spPr>
            <a:xfrm>
              <a:off x="4767089" y="5098901"/>
              <a:ext cx="0" cy="344413"/>
            </a:xfrm>
            <a:prstGeom prst="straightConnector1">
              <a:avLst/>
            </a:prstGeom>
            <a:ln w="28575">
              <a:solidFill>
                <a:srgbClr val="FFBB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506AE1A-7AE8-F69E-7B0D-A2512BC3BB14}"/>
                </a:ext>
              </a:extLst>
            </p:cNvPr>
            <p:cNvCxnSpPr>
              <a:cxnSpLocks/>
            </p:cNvCxnSpPr>
            <p:nvPr/>
          </p:nvCxnSpPr>
          <p:spPr>
            <a:xfrm>
              <a:off x="4762327" y="4442321"/>
              <a:ext cx="0" cy="340196"/>
            </a:xfrm>
            <a:prstGeom prst="straightConnector1">
              <a:avLst/>
            </a:prstGeom>
            <a:ln w="28575">
              <a:solidFill>
                <a:srgbClr val="FF7F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oliennummernplatzhalter 23">
            <a:extLst>
              <a:ext uri="{FF2B5EF4-FFF2-40B4-BE49-F238E27FC236}">
                <a16:creationId xmlns:a16="http://schemas.microsoft.com/office/drawing/2014/main" id="{AB401729-A9CD-826E-F20B-AF091D002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0884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D2A33-BC4F-8F5C-4DDC-E6F5C18D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of </a:t>
            </a:r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</a:t>
            </a:r>
            <a:r>
              <a:rPr lang="en-US" dirty="0"/>
              <a:t> ion beams @COSY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02B2C9-E578-1BA4-3A68-3459690A5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Beam time scheduled for Oct. 2023 / acceleration to 100 MeV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C15EABD-D5DA-0556-95DF-CFEB7FBAF964}"/>
              </a:ext>
            </a:extLst>
          </p:cNvPr>
          <p:cNvGrpSpPr/>
          <p:nvPr/>
        </p:nvGrpSpPr>
        <p:grpSpPr>
          <a:xfrm>
            <a:off x="1582056" y="1320799"/>
            <a:ext cx="8599215" cy="4461692"/>
            <a:chOff x="1582056" y="1320799"/>
            <a:chExt cx="8599215" cy="4461692"/>
          </a:xfrm>
        </p:grpSpPr>
        <p:pic>
          <p:nvPicPr>
            <p:cNvPr id="6" name="Picture 4" descr="Ein Bild, das Text, Diagramm, Karte, Plan enthält.&#10;&#10;Automatisch generierte Beschreibung">
              <a:extLst>
                <a:ext uri="{FF2B5EF4-FFF2-40B4-BE49-F238E27FC236}">
                  <a16:creationId xmlns:a16="http://schemas.microsoft.com/office/drawing/2014/main" id="{9A97DE76-12D4-FD7C-F4AD-74AC2968B5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25"/>
            <a:stretch/>
          </p:blipFill>
          <p:spPr bwMode="auto">
            <a:xfrm>
              <a:off x="1582056" y="1320799"/>
              <a:ext cx="8599215" cy="44616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rafik 6" descr="Ein Bild, das Text, Screenshot, Schrift, Diagramm enthält.&#10;&#10;Automatisch generierte Beschreibung">
              <a:extLst>
                <a:ext uri="{FF2B5EF4-FFF2-40B4-BE49-F238E27FC236}">
                  <a16:creationId xmlns:a16="http://schemas.microsoft.com/office/drawing/2014/main" id="{37D679F7-D53C-97C0-0E0A-CD6D2C0E3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904" y="1452282"/>
              <a:ext cx="1317235" cy="1971952"/>
            </a:xfrm>
            <a:prstGeom prst="rect">
              <a:avLst/>
            </a:prstGeom>
          </p:spPr>
        </p:pic>
      </p:grp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DB7DF673-2D69-68D8-88AA-EF51B63DE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405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007F7-74BF-44C6-D750-991B0AD3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first test at a tokamak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63857E-E270-B13B-AD9A-0997DD2A8E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First test are planned for fall 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5206A2-32A3-3282-8899-7FAC11CD0266}"/>
              </a:ext>
            </a:extLst>
          </p:cNvPr>
          <p:cNvSpPr txBox="1"/>
          <p:nvPr/>
        </p:nvSpPr>
        <p:spPr>
          <a:xfrm>
            <a:off x="922588" y="5247299"/>
            <a:ext cx="1050116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➔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deuterium diagnostic neutral beam to demonstrate that our method produces highly polarized, high-current-density, ~40 keV neutral beams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st40 panel 2">
            <a:extLst>
              <a:ext uri="{FF2B5EF4-FFF2-40B4-BE49-F238E27FC236}">
                <a16:creationId xmlns:a16="http://schemas.microsoft.com/office/drawing/2014/main" id="{0809D3E9-340B-F8E8-4434-7EBE874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19" y="1458958"/>
            <a:ext cx="2690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ommercial Fusion Energy - Tokamak Energy">
            <a:extLst>
              <a:ext uri="{FF2B5EF4-FFF2-40B4-BE49-F238E27FC236}">
                <a16:creationId xmlns:a16="http://schemas.microsoft.com/office/drawing/2014/main" id="{46EC0B87-3260-C66D-0F39-68FC7D2A3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38" y="3320169"/>
            <a:ext cx="4257575" cy="103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DE71F27-C667-F686-8627-F3946CAD3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731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20872-38EB-6FC9-581F-C25F868C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“show-stoppers”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452678-8A8A-346F-1FDC-52FE557D1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52" y="2060848"/>
            <a:ext cx="11449050" cy="1453281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Does polarization survive (in the fusion plasma) long enough?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to produce enough polarized fuel (e.g. neutral beams, pellets)?</a:t>
            </a:r>
          </a:p>
        </p:txBody>
      </p:sp>
      <p:pic>
        <p:nvPicPr>
          <p:cNvPr id="6" name="Grafik 5" descr="Ein Bild, das Spielzeug, Gelenk enthält.&#10;&#10;Automatisch generierte Beschreibung">
            <a:extLst>
              <a:ext uri="{FF2B5EF4-FFF2-40B4-BE49-F238E27FC236}">
                <a16:creationId xmlns:a16="http://schemas.microsoft.com/office/drawing/2014/main" id="{03E425FD-7330-2D9E-3820-F52357D4B1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14" y="809735"/>
            <a:ext cx="2438400" cy="32512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D9BEC46-064C-E3FE-6965-D4E8C890D03F}"/>
              </a:ext>
            </a:extLst>
          </p:cNvPr>
          <p:cNvSpPr txBox="1"/>
          <p:nvPr/>
        </p:nvSpPr>
        <p:spPr>
          <a:xfrm>
            <a:off x="2816946" y="4828045"/>
            <a:ext cx="6680034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2023 has been a great year for polarized fusion!</a:t>
            </a:r>
          </a:p>
          <a:p>
            <a:pPr algn="l">
              <a:lnSpc>
                <a:spcPct val="95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		Let‘s finally implement it at fusion facilities!</a:t>
            </a:r>
          </a:p>
        </p:txBody>
      </p:sp>
      <p:pic>
        <p:nvPicPr>
          <p:cNvPr id="9" name="Grafik 8" descr="Ein Bild, das Cartoon enthält.&#10;&#10;Automatisch generierte Beschreibung">
            <a:extLst>
              <a:ext uri="{FF2B5EF4-FFF2-40B4-BE49-F238E27FC236}">
                <a16:creationId xmlns:a16="http://schemas.microsoft.com/office/drawing/2014/main" id="{2BC91473-826A-A13A-00A4-2B7EEDA18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13045" b="14746"/>
          <a:stretch/>
        </p:blipFill>
        <p:spPr>
          <a:xfrm>
            <a:off x="9536779" y="4432250"/>
            <a:ext cx="2511299" cy="16625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859846D-CFAC-A5C6-C4A0-187CA8C35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52" y="4566626"/>
            <a:ext cx="2026136" cy="1299485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A7E9EFB-402C-F1C0-2BBD-B9AA58C47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54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0BD64-7535-DEE0-AF75-E977E2847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Polarized Fusion: in The beginnings of nuclear physics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D0A5EB-F537-B2ED-7397-10F6B3C90A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First ideas date back to the 1930s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818188-AD23-513C-9CAE-6F7A9FFF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65" y="1628800"/>
            <a:ext cx="6162824" cy="344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9F3606E-D750-FDA0-DC37-A1AE320A4814}"/>
              </a:ext>
            </a:extLst>
          </p:cNvPr>
          <p:cNvSpPr txBox="1"/>
          <p:nvPr/>
        </p:nvSpPr>
        <p:spPr>
          <a:xfrm>
            <a:off x="839416" y="5749937"/>
            <a:ext cx="10369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Mathematical Proceedings of the Cambridge Philosophical Society,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1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sz="16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561 (1934). doi:10.1017/S0305004100012810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9C8C93-E441-D949-1D1C-0C95DFAB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2291085"/>
            <a:ext cx="3548437" cy="2275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E0732A8-76F4-A974-4941-544A9B31C549}"/>
              </a:ext>
            </a:extLst>
          </p:cNvPr>
          <p:cNvSpPr txBox="1"/>
          <p:nvPr/>
        </p:nvSpPr>
        <p:spPr>
          <a:xfrm>
            <a:off x="8120372" y="4528668"/>
            <a:ext cx="3548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Maurice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Goldhaber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1911 – 2011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53F465F-1CAD-CDD7-EEE0-FF1631ED5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21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726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9A9EA-2F09-6C3B-F3F5-187CCB8C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 years later ... Back on the agenda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421F76-DB32-25D9-38CB-5974AD980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628800"/>
            <a:ext cx="8843409" cy="317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089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A9D7A-C5F4-3071-E2D5-74AD21AF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D-</a:t>
            </a:r>
            <a:r>
              <a:rPr lang="en-US" baseline="30000" dirty="0"/>
              <a:t>3</a:t>
            </a:r>
            <a:r>
              <a:rPr lang="en-US" dirty="0"/>
              <a:t>He as a proxy for D-T</a:t>
            </a:r>
            <a:endParaRPr lang="de-DE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9312F83-F238-4D88-EBB8-50F619118C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1482" y="1002932"/>
            <a:ext cx="4428871" cy="573097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6DE81074-851F-4CF6-4C73-D24EE47871EE}"/>
              </a:ext>
            </a:extLst>
          </p:cNvPr>
          <p:cNvSpPr txBox="1"/>
          <p:nvPr/>
        </p:nvSpPr>
        <p:spPr>
          <a:xfrm>
            <a:off x="7756529" y="5201131"/>
            <a:ext cx="3549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Baylor et al.,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Fusion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(2023) 076009</a:t>
            </a:r>
          </a:p>
        </p:txBody>
      </p:sp>
    </p:spTree>
    <p:extLst>
      <p:ext uri="{BB962C8B-B14F-4D97-AF65-F5344CB8AC3E}">
        <p14:creationId xmlns:p14="http://schemas.microsoft.com/office/powerpoint/2010/main" val="3881158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8AB88-956B-3B07-099D-94CFA365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 …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E5EED9A-67F5-FDCC-B87F-3A57F9488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96" y="1287250"/>
            <a:ext cx="2929919" cy="438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046D473-4D01-F9AE-6CCC-82F126ED746C}"/>
              </a:ext>
            </a:extLst>
          </p:cNvPr>
          <p:cNvGrpSpPr/>
          <p:nvPr/>
        </p:nvGrpSpPr>
        <p:grpSpPr>
          <a:xfrm>
            <a:off x="1343472" y="2348880"/>
            <a:ext cx="3738056" cy="2358029"/>
            <a:chOff x="6390392" y="3087195"/>
            <a:chExt cx="2570376" cy="1662501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381CE861-0433-A57C-9DD2-20D1E020F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0056" y="3165520"/>
              <a:ext cx="2360712" cy="1569484"/>
            </a:xfrm>
            <a:prstGeom prst="rect">
              <a:avLst/>
            </a:prstGeom>
          </p:spPr>
        </p:pic>
        <p:sp>
          <p:nvSpPr>
            <p:cNvPr id="6" name="Curved Up Arrow 11">
              <a:extLst>
                <a:ext uri="{FF2B5EF4-FFF2-40B4-BE49-F238E27FC236}">
                  <a16:creationId xmlns:a16="http://schemas.microsoft.com/office/drawing/2014/main" id="{21DA0782-AA22-FFA1-F036-6073B84757F9}"/>
                </a:ext>
              </a:extLst>
            </p:cNvPr>
            <p:cNvSpPr/>
            <p:nvPr/>
          </p:nvSpPr>
          <p:spPr bwMode="auto">
            <a:xfrm>
              <a:off x="6613149" y="3411765"/>
              <a:ext cx="576064" cy="324507"/>
            </a:xfrm>
            <a:prstGeom prst="curvedUpArrow">
              <a:avLst>
                <a:gd name="adj1" fmla="val 40370"/>
                <a:gd name="adj2" fmla="val 96260"/>
                <a:gd name="adj3" fmla="val 25000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perspectiveFront" fov="2100000">
                <a:rot lat="300000" lon="420000" rev="20699999"/>
              </a:camera>
              <a:lightRig rig="harsh" dir="t">
                <a:rot lat="0" lon="0" rev="19380000"/>
              </a:lightRig>
            </a:scene3d>
            <a:sp3d prstMaterial="matte"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995D7B9-B1D8-D62F-F78A-107A775C88EF}"/>
                </a:ext>
              </a:extLst>
            </p:cNvPr>
            <p:cNvSpPr/>
            <p:nvPr/>
          </p:nvSpPr>
          <p:spPr bwMode="auto">
            <a:xfrm>
              <a:off x="6528048" y="3165520"/>
              <a:ext cx="648072" cy="1440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5192181A-36EE-C6A8-3CFA-946AC55865C1}"/>
                </a:ext>
              </a:extLst>
            </p:cNvPr>
            <p:cNvSpPr/>
            <p:nvPr/>
          </p:nvSpPr>
          <p:spPr bwMode="auto">
            <a:xfrm>
              <a:off x="6714876" y="4605680"/>
              <a:ext cx="648072" cy="1440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Curved Up Arrow 14">
              <a:extLst>
                <a:ext uri="{FF2B5EF4-FFF2-40B4-BE49-F238E27FC236}">
                  <a16:creationId xmlns:a16="http://schemas.microsoft.com/office/drawing/2014/main" id="{FA661685-AC1A-EA15-1A3B-5766B05C2115}"/>
                </a:ext>
              </a:extLst>
            </p:cNvPr>
            <p:cNvSpPr/>
            <p:nvPr/>
          </p:nvSpPr>
          <p:spPr bwMode="auto">
            <a:xfrm>
              <a:off x="6658976" y="4402751"/>
              <a:ext cx="576060" cy="324507"/>
            </a:xfrm>
            <a:prstGeom prst="curvedUpArrow">
              <a:avLst>
                <a:gd name="adj1" fmla="val 40370"/>
                <a:gd name="adj2" fmla="val 96260"/>
                <a:gd name="adj3" fmla="val 25000"/>
              </a:avLst>
            </a:prstGeom>
            <a:solidFill>
              <a:srgbClr val="FF0000"/>
            </a:solidFill>
            <a:ln>
              <a:noFill/>
            </a:ln>
            <a:effectLst/>
            <a:scene3d>
              <a:camera prst="perspectiveFront" fov="2100000">
                <a:rot lat="300000" lon="420000" rev="20699999"/>
              </a:camera>
              <a:lightRig rig="harsh" dir="t">
                <a:rot lat="0" lon="0" rev="19380000"/>
              </a:lightRig>
            </a:scene3d>
            <a:sp3d prstMaterial="matte"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3F0D4680-C2B3-E306-9F76-60BD9F10955F}"/>
                </a:ext>
              </a:extLst>
            </p:cNvPr>
            <p:cNvSpPr txBox="1"/>
            <p:nvPr/>
          </p:nvSpPr>
          <p:spPr>
            <a:xfrm>
              <a:off x="6600056" y="3087195"/>
              <a:ext cx="9697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Deuterium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BD737633-4907-E514-388C-A09939031C12}"/>
                </a:ext>
              </a:extLst>
            </p:cNvPr>
            <p:cNvSpPr txBox="1"/>
            <p:nvPr/>
          </p:nvSpPr>
          <p:spPr>
            <a:xfrm>
              <a:off x="6390392" y="4009871"/>
              <a:ext cx="7137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/>
                  <a:cs typeface="Calibri"/>
                </a:rPr>
                <a:t>Tritium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EDE526C-4C2F-4D0F-5218-83163B7A2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92" y="5162061"/>
            <a:ext cx="1853698" cy="65608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C4252C0-D811-C923-FAF7-E50DD6E3F93B}"/>
              </a:ext>
            </a:extLst>
          </p:cNvPr>
          <p:cNvSpPr txBox="1"/>
          <p:nvPr/>
        </p:nvSpPr>
        <p:spPr>
          <a:xfrm>
            <a:off x="9478464" y="1289579"/>
            <a:ext cx="87075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>
                <a:solidFill>
                  <a:schemeClr val="bg1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668239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552A5-F496-792F-61E7-3130A481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Anisotropic Angular distributions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B36BAC1-7CAB-CCAE-4533-876D580514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Measurements in Basel 1971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0AB44F-DBCD-ABFD-2AAD-FD8B9C8B0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24" y="1323290"/>
            <a:ext cx="4621110" cy="436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69E57CC-8DB5-7F38-07A4-3533A2E30DF1}"/>
              </a:ext>
            </a:extLst>
          </p:cNvPr>
          <p:cNvSpPr txBox="1"/>
          <p:nvPr/>
        </p:nvSpPr>
        <p:spPr>
          <a:xfrm>
            <a:off x="831424" y="5887510"/>
            <a:ext cx="101427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status of “polarized fusion”, H. Paetz gen.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Schieck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Eur. Phys. J. A 44, 321 (2010)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F413918-03A0-1ED9-7CC6-9F0D54A51CB0}"/>
                  </a:ext>
                </a:extLst>
              </p:cNvPr>
              <p:cNvSpPr txBox="1"/>
              <p:nvPr/>
            </p:nvSpPr>
            <p:spPr>
              <a:xfrm>
                <a:off x="5452534" y="1238842"/>
                <a:ext cx="6524981" cy="432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131313"/>
                    </a:solidFill>
                    <a:effectLst/>
                    <a:latin typeface="Cambria" panose="02040503050406030204" pitchFamily="18" charset="0"/>
                  </a:rPr>
                  <a:t>Spin-correlation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sPre>
                      <m:sPre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solidFill>
                      <a:srgbClr val="131313"/>
                    </a:solidFill>
                    <a:effectLst/>
                    <a:latin typeface="Cambria" panose="02040503050406030204" pitchFamily="18" charset="0"/>
                  </a:rPr>
                  <a:t>reaction</a:t>
                </a:r>
                <a:r>
                  <a:rPr lang="en-US" dirty="0">
                    <a:solidFill>
                      <a:srgbClr val="131313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dirty="0">
                    <a:solidFill>
                      <a:srgbClr val="131313"/>
                    </a:solidFill>
                    <a:effectLst/>
                    <a:latin typeface="Cambria" panose="02040503050406030204" pitchFamily="18" charset="0"/>
                  </a:rPr>
                  <a:t>at </a:t>
                </a:r>
                <a:r>
                  <a:rPr lang="en-US" i="1" dirty="0">
                    <a:solidFill>
                      <a:srgbClr val="131313"/>
                    </a:solidFill>
                    <a:effectLst/>
                    <a:latin typeface="Cambria" panose="02040503050406030204" pitchFamily="18" charset="0"/>
                  </a:rPr>
                  <a:t>E</a:t>
                </a:r>
                <a:r>
                  <a:rPr lang="en-US" i="1" baseline="-25000" dirty="0">
                    <a:solidFill>
                      <a:srgbClr val="131313"/>
                    </a:solidFill>
                    <a:effectLst/>
                    <a:latin typeface="Cambria" panose="02040503050406030204" pitchFamily="18" charset="0"/>
                  </a:rPr>
                  <a:t>d</a:t>
                </a:r>
                <a:r>
                  <a:rPr lang="en-US" dirty="0">
                    <a:solidFill>
                      <a:srgbClr val="131313"/>
                    </a:solidFill>
                    <a:effectLst/>
                    <a:latin typeface="Cambria" panose="02040503050406030204" pitchFamily="18" charset="0"/>
                  </a:rPr>
                  <a:t> = 430 keV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F413918-03A0-1ED9-7CC6-9F0D54A51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34" y="1238842"/>
                <a:ext cx="6524981" cy="432554"/>
              </a:xfrm>
              <a:prstGeom prst="rect">
                <a:avLst/>
              </a:prstGeom>
              <a:blipFill>
                <a:blip r:embed="rId3"/>
                <a:stretch>
                  <a:fillRect l="-777" t="-8571" b="-171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19ED75A6-A8EA-D797-DE4A-480B28EE5CF2}"/>
              </a:ext>
            </a:extLst>
          </p:cNvPr>
          <p:cNvSpPr txBox="1"/>
          <p:nvPr/>
        </p:nvSpPr>
        <p:spPr>
          <a:xfrm>
            <a:off x="6208889" y="2341750"/>
            <a:ext cx="52532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Polarized fuel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ncreases the total cross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Enhances the differential cross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section for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ϑ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0°/180°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decrease for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90°)</a:t>
            </a:r>
          </a:p>
        </p:txBody>
      </p:sp>
    </p:spTree>
    <p:extLst>
      <p:ext uri="{BB962C8B-B14F-4D97-AF65-F5344CB8AC3E}">
        <p14:creationId xmlns:p14="http://schemas.microsoft.com/office/powerpoint/2010/main" val="2868906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3E6A-85CA-184A-BD2A-A13EEF11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in plasmas??? What???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21268-2E8F-664B-BB27-ACCB437F44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Typical energy of (proton) spin states:</a:t>
                </a:r>
              </a:p>
              <a:p>
                <a:pPr marL="0" indent="0">
                  <a:buNone/>
                </a:pPr>
                <a:r>
                  <a:rPr lang="en-US" sz="20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spin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=6∙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∙1000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i="1" smtClean="0">
                        <a:solidFill>
                          <a:srgbClr val="3242C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3242C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Typical temperature of the plasma:</a:t>
                </a:r>
              </a:p>
              <a:p>
                <a:pPr marL="230188" indent="0">
                  <a:buNone/>
                </a:pPr>
                <a:r>
                  <a:rPr lang="en-US" sz="2000" dirty="0"/>
                  <a:t>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K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10 keV</a:t>
                </a:r>
              </a:p>
              <a:p>
                <a:pPr marL="230188" indent="0">
                  <a:buNone/>
                </a:pPr>
                <a:endParaRPr lang="en-US" sz="2000" dirty="0"/>
              </a:p>
              <a:p>
                <a:pPr marL="230188" indent="0">
                  <a:buNone/>
                </a:pPr>
                <a:r>
                  <a:rPr lang="en-US" sz="2000" dirty="0"/>
                  <a:t>  occupation probability of both spin states </a:t>
                </a:r>
                <a:br>
                  <a:rPr lang="en-US" sz="2000" dirty="0"/>
                </a:br>
                <a:r>
                  <a:rPr lang="en-US" sz="2000" dirty="0"/>
                  <a:t>	(almost) equal in thermal equilibrium</a:t>
                </a:r>
                <a:br>
                  <a:rPr lang="en-US" sz="2000" dirty="0"/>
                </a:br>
                <a:endParaRPr lang="en-US" sz="2000" dirty="0"/>
              </a:p>
              <a:p>
                <a:pPr marL="230188" indent="0">
                  <a:buNone/>
                </a:pPr>
                <a:r>
                  <a:rPr lang="en-US" sz="2000" dirty="0"/>
                  <a:t>      </a:t>
                </a:r>
                <a:r>
                  <a:rPr lang="en-US" sz="2000" dirty="0">
                    <a:solidFill>
                      <a:srgbClr val="FF0000"/>
                    </a:solidFill>
                  </a:rPr>
                  <a:t>no polarization </a:t>
                </a:r>
                <a:r>
                  <a:rPr lang="en-US" sz="2000" dirty="0"/>
                  <a:t>(in thermal equilibrium)</a:t>
                </a:r>
              </a:p>
              <a:p>
                <a:pPr marL="14288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21268-2E8F-664B-BB27-ACCB437F44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1" t="-17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8C889D9-54FE-EA44-B0E0-06B071BF9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838636"/>
            <a:ext cx="5400600" cy="3822612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20C4B4E-330A-A94D-A5A3-668AD5BE7212}"/>
              </a:ext>
            </a:extLst>
          </p:cNvPr>
          <p:cNvSpPr/>
          <p:nvPr/>
        </p:nvSpPr>
        <p:spPr>
          <a:xfrm>
            <a:off x="371475" y="4131390"/>
            <a:ext cx="288032" cy="161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674B478-C139-6940-8B6C-12BAE87C21EF}"/>
              </a:ext>
            </a:extLst>
          </p:cNvPr>
          <p:cNvSpPr/>
          <p:nvPr/>
        </p:nvSpPr>
        <p:spPr>
          <a:xfrm>
            <a:off x="659507" y="5157192"/>
            <a:ext cx="288032" cy="161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685E853-637B-174D-BD93-9AA96A0E452D}"/>
              </a:ext>
            </a:extLst>
          </p:cNvPr>
          <p:cNvSpPr/>
          <p:nvPr/>
        </p:nvSpPr>
        <p:spPr>
          <a:xfrm>
            <a:off x="7176120" y="1527021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Boltzmann factor as a function of temperature for several energy differences </a:t>
            </a:r>
            <a:r>
              <a:rPr lang="en-US" sz="1400" dirty="0">
                <a:solidFill>
                  <a:srgbClr val="202122"/>
                </a:solidFill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1400" i="1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14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(taken from Wikipedia)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6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1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7307-F427-5E4C-B33D-059CF0A33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(De-)Polarization effects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163F86-A8B9-8649-8899-D5B13DBEC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01694" y="1556431"/>
            <a:ext cx="5413431" cy="422751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6848D-9AAA-7240-88DD-91BF37D20AE5}"/>
              </a:ext>
            </a:extLst>
          </p:cNvPr>
          <p:cNvSpPr txBox="1"/>
          <p:nvPr/>
        </p:nvSpPr>
        <p:spPr>
          <a:xfrm>
            <a:off x="6660000" y="2952000"/>
            <a:ext cx="4752000" cy="1447199"/>
          </a:xfrm>
          <a:prstGeom prst="roundRect">
            <a:avLst>
              <a:gd name="adj" fmla="val 4210"/>
            </a:avLst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90000" rtlCol="0" anchor="ctr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/>
              <a:t>Polarization time ~ 5 </a:t>
            </a:r>
            <a:r>
              <a:rPr lang="en-US" sz="2000" dirty="0" err="1"/>
              <a:t>ms</a:t>
            </a:r>
            <a:r>
              <a:rPr lang="en-US" sz="2000" dirty="0"/>
              <a:t> for a 100 GeV proton beam in a 1000 T field</a:t>
            </a:r>
          </a:p>
          <a:p>
            <a:pPr marL="342900" indent="-342900" algn="ctr">
              <a:lnSpc>
                <a:spcPct val="95000"/>
              </a:lnSpc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Time scale too long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798CB-F23D-9544-9E70-A040EA3FFF59}"/>
              </a:ext>
            </a:extLst>
          </p:cNvPr>
          <p:cNvSpPr txBox="1"/>
          <p:nvPr/>
        </p:nvSpPr>
        <p:spPr>
          <a:xfrm>
            <a:off x="6660000" y="4706440"/>
            <a:ext cx="4752000" cy="997625"/>
          </a:xfrm>
          <a:prstGeom prst="roundRect">
            <a:avLst>
              <a:gd name="adj" fmla="val 5498"/>
            </a:avLst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90000" rtlCol="0" anchor="ctr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000" dirty="0"/>
              <a:t>Separation</a:t>
            </a:r>
            <a:r>
              <a:rPr lang="en-GB" sz="2000" dirty="0"/>
              <a:t> distances are in the nm-range for </a:t>
            </a:r>
            <a:r>
              <a:rPr lang="en-GB" sz="2000" i="1" dirty="0"/>
              <a:t>e</a:t>
            </a:r>
            <a:r>
              <a:rPr lang="en-GB" sz="2000" baseline="30000" dirty="0"/>
              <a:t>–</a:t>
            </a:r>
            <a:r>
              <a:rPr lang="en-GB" sz="2000" dirty="0"/>
              <a:t> &amp; sub pm-range for protons</a:t>
            </a:r>
          </a:p>
          <a:p>
            <a:pPr algn="ctr">
              <a:lnSpc>
                <a:spcPct val="95000"/>
              </a:lnSpc>
            </a:pPr>
            <a:r>
              <a:rPr lang="en-US" sz="2000" dirty="0">
                <a:sym typeface="Wingdings" pitchFamily="2" charset="2"/>
              </a:rPr>
              <a:t> Spatial separation too small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A7ADF3-3BDF-E64A-92AF-804BB8CA8764}"/>
              </a:ext>
            </a:extLst>
          </p:cNvPr>
          <p:cNvSpPr txBox="1"/>
          <p:nvPr/>
        </p:nvSpPr>
        <p:spPr>
          <a:xfrm>
            <a:off x="6671072" y="1647133"/>
            <a:ext cx="4752000" cy="997625"/>
          </a:xfrm>
          <a:prstGeom prst="roundRect">
            <a:avLst>
              <a:gd name="adj" fmla="val 5573"/>
            </a:avLst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txBody>
          <a:bodyPr wrap="square" lIns="9000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5000"/>
              </a:lnSpc>
              <a:defRPr sz="2000"/>
            </a:lvl1pPr>
          </a:lstStyle>
          <a:p>
            <a:r>
              <a:rPr lang="en-US" dirty="0"/>
              <a:t>Conservation of polarization for times</a:t>
            </a:r>
            <a:br>
              <a:rPr lang="en-US" dirty="0"/>
            </a:br>
            <a:r>
              <a:rPr lang="en-US" dirty="0"/>
              <a:t>&lt; 1 </a:t>
            </a:r>
            <a:r>
              <a:rPr lang="en-US" dirty="0" err="1"/>
              <a:t>ps</a:t>
            </a:r>
            <a:r>
              <a:rPr lang="en-US" dirty="0"/>
              <a:t> in a 10</a:t>
            </a:r>
            <a:r>
              <a:rPr lang="en-US" baseline="30000" dirty="0"/>
              <a:t>3</a:t>
            </a:r>
            <a:r>
              <a:rPr lang="en-US" dirty="0"/>
              <a:t> T field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u="sng" dirty="0">
                <a:sym typeface="Wingdings" pitchFamily="2" charset="2"/>
              </a:rPr>
              <a:t>Dominant effect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336453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A3C6-A58A-6241-A937-60CCFAE2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Spin </a:t>
            </a:r>
            <a:r>
              <a:rPr lang="en-US" dirty="0"/>
              <a:t>dynamics in PIC simulation codes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EAD18-E5E4-1F4F-981A-D66ED86F4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4" t="32246" b="47764"/>
          <a:stretch/>
        </p:blipFill>
        <p:spPr>
          <a:xfrm>
            <a:off x="10142482" y="4005200"/>
            <a:ext cx="1678043" cy="12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37F3C-DABC-DE45-A613-96FA81C7E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9" r="69288" b="46336"/>
          <a:stretch/>
        </p:blipFill>
        <p:spPr>
          <a:xfrm>
            <a:off x="6672064" y="4005200"/>
            <a:ext cx="1850517" cy="10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E295AE-6F23-CB4E-A45D-0F7D34CEE027}"/>
              </a:ext>
            </a:extLst>
          </p:cNvPr>
          <p:cNvSpPr txBox="1"/>
          <p:nvPr/>
        </p:nvSpPr>
        <p:spPr>
          <a:xfrm>
            <a:off x="6967593" y="315049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precession described by the </a:t>
            </a:r>
            <a:r>
              <a:rPr lang="en-US" u="sng" dirty="0"/>
              <a:t>Thomas-BMT equation 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FC29308-7331-D543-BFB4-86E6E36029CA}"/>
              </a:ext>
            </a:extLst>
          </p:cNvPr>
          <p:cNvSpPr/>
          <p:nvPr/>
        </p:nvSpPr>
        <p:spPr>
          <a:xfrm>
            <a:off x="8832304" y="4365180"/>
            <a:ext cx="1065366" cy="36004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DDA6B9-5B40-574B-BC11-07FE75A9B98C}"/>
                  </a:ext>
                </a:extLst>
              </p:cNvPr>
              <p:cNvSpPr txBox="1"/>
              <p:nvPr/>
            </p:nvSpPr>
            <p:spPr>
              <a:xfrm>
                <a:off x="9148963" y="4006267"/>
                <a:ext cx="432048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 xmlns:m="http://schemas.openxmlformats.org/officeDocument/2006/math">
                    <m:r>
                      <a:rPr lang="de-DE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de-DE" sz="2000" dirty="0"/>
                  <a:t>t</a:t>
                </a:r>
                <a:endParaRPr lang="de-DE" sz="2000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DDA6B9-5B40-574B-BC11-07FE75A9B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963" y="4006267"/>
                <a:ext cx="432048" cy="384721"/>
              </a:xfrm>
              <a:prstGeom prst="rect">
                <a:avLst/>
              </a:prstGeom>
              <a:blipFill>
                <a:blip r:embed="rId4"/>
                <a:stretch>
                  <a:fillRect t="-9677" r="-8571" b="-2903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CD8B7DA-2BE9-114A-8456-29442ED61552}"/>
              </a:ext>
            </a:extLst>
          </p:cNvPr>
          <p:cNvSpPr txBox="1"/>
          <p:nvPr/>
        </p:nvSpPr>
        <p:spPr>
          <a:xfrm>
            <a:off x="8115246" y="1730249"/>
            <a:ext cx="2517258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/>
              <a:t>Implementation into already existing code</a:t>
            </a:r>
            <a:endParaRPr lang="en-US" sz="2400" dirty="0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E9D89351-6C26-5A44-AEA3-09F5F10AC66D}"/>
              </a:ext>
            </a:extLst>
          </p:cNvPr>
          <p:cNvCxnSpPr>
            <a:cxnSpLocks/>
            <a:stCxn id="9" idx="0"/>
          </p:cNvCxnSpPr>
          <p:nvPr/>
        </p:nvCxnSpPr>
        <p:spPr>
          <a:xfrm rot="16200000" flipV="1">
            <a:off x="7059277" y="1009930"/>
            <a:ext cx="1195108" cy="3086020"/>
          </a:xfrm>
          <a:prstGeom prst="curved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C12C8AF-82A6-F44C-802A-43B3BB9E9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448780"/>
            <a:ext cx="6326521" cy="45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02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5D5BD-7771-2E41-88DD-CA7759BCE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of Spins in laser-induced plasmas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3CC69-7611-A548-87B7-8F40C74F2C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An example: Laser-plasma acceleration of polarized electrons from a pre-polarized target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9483864-8FDD-C04B-9993-E03A8A19101D}"/>
              </a:ext>
            </a:extLst>
          </p:cNvPr>
          <p:cNvSpPr txBox="1">
            <a:spLocks/>
          </p:cNvSpPr>
          <p:nvPr/>
        </p:nvSpPr>
        <p:spPr>
          <a:xfrm>
            <a:off x="358774" y="938786"/>
            <a:ext cx="11449049" cy="509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71B16C-C02E-324B-83BF-CC4EA458FE58}"/>
              </a:ext>
            </a:extLst>
          </p:cNvPr>
          <p:cNvSpPr txBox="1">
            <a:spLocks/>
          </p:cNvSpPr>
          <p:nvPr/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259172-8DD8-AA97-FBC4-F4FE96299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3548753"/>
            <a:ext cx="7334978" cy="229640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6AAA34B9-65C3-0008-0ADD-4129DD36ED7C}"/>
              </a:ext>
            </a:extLst>
          </p:cNvPr>
          <p:cNvSpPr txBox="1"/>
          <p:nvPr/>
        </p:nvSpPr>
        <p:spPr>
          <a:xfrm>
            <a:off x="2415539" y="5872517"/>
            <a:ext cx="3829638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>
                <a:solidFill>
                  <a:srgbClr val="FA67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accelerating plasma cavities („bubble“)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27071C1-FB25-5B49-7292-E681F5258ECE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330358" y="5048052"/>
            <a:ext cx="1189578" cy="824465"/>
          </a:xfrm>
          <a:prstGeom prst="straightConnector1">
            <a:avLst/>
          </a:prstGeom>
          <a:ln w="12700">
            <a:solidFill>
              <a:srgbClr val="FA67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C863FAE2-3389-92AC-2C4A-2868016DB774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330358" y="5048052"/>
            <a:ext cx="3493834" cy="824465"/>
          </a:xfrm>
          <a:prstGeom prst="straightConnector1">
            <a:avLst/>
          </a:prstGeom>
          <a:ln w="12700">
            <a:solidFill>
              <a:srgbClr val="FA67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4A8334F3-CE1A-FE3A-4E11-FCFD48F02A1D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330358" y="5120060"/>
            <a:ext cx="5798090" cy="752457"/>
          </a:xfrm>
          <a:prstGeom prst="straightConnector1">
            <a:avLst/>
          </a:prstGeom>
          <a:ln w="12700">
            <a:solidFill>
              <a:srgbClr val="FA67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A0A29106-1CDF-2479-0366-322707046FC7}"/>
              </a:ext>
            </a:extLst>
          </p:cNvPr>
          <p:cNvSpPr txBox="1"/>
          <p:nvPr/>
        </p:nvSpPr>
        <p:spPr>
          <a:xfrm>
            <a:off x="6528048" y="3165909"/>
            <a:ext cx="310790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>
                <a:solidFill>
                  <a:srgbClr val="8946F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accelerated polarized electrons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F942DA03-CDE6-0C62-791E-F10DED57A352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8081999" y="3521391"/>
            <a:ext cx="102233" cy="878589"/>
          </a:xfrm>
          <a:prstGeom prst="straightConnector1">
            <a:avLst/>
          </a:prstGeom>
          <a:ln w="12700">
            <a:solidFill>
              <a:srgbClr val="8946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FA9DC876-0267-7BAA-2903-E6FBCE925C2C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5951984" y="3521391"/>
            <a:ext cx="2130015" cy="1069494"/>
          </a:xfrm>
          <a:prstGeom prst="straightConnector1">
            <a:avLst/>
          </a:prstGeom>
          <a:ln w="12700">
            <a:solidFill>
              <a:srgbClr val="8946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 34">
            <a:extLst>
              <a:ext uri="{FF2B5EF4-FFF2-40B4-BE49-F238E27FC236}">
                <a16:creationId xmlns:a16="http://schemas.microsoft.com/office/drawing/2014/main" id="{279DCEE5-D027-1D87-98F1-90BE57C07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5" y="1556792"/>
            <a:ext cx="4529110" cy="191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0655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A6E42-EFD6-744E-9A21-37B1A730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He acceleration from </a:t>
            </a:r>
            <a:r>
              <a:rPr lang="en-US" u="sng" dirty="0"/>
              <a:t>un</a:t>
            </a:r>
            <a:r>
              <a:rPr lang="en-US" dirty="0"/>
              <a:t>polarized gas-jet</a:t>
            </a:r>
            <a:br>
              <a:rPr lang="en-US" dirty="0"/>
            </a:br>
            <a:endParaRPr lang="en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BB2690-1584-80FA-2A1B-F3AE790AC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Pilot study (Oct. 2015)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539BA-1B53-7446-B79A-DF7E4CCF5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9" y="2492896"/>
            <a:ext cx="5130800" cy="36449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9BCE2C7-1CF4-1C4F-9CD6-1EB3A2BD5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44" y="3315033"/>
            <a:ext cx="6378927" cy="26041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8CD646C-7DCA-104C-A3D3-282F32675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1027195"/>
            <a:ext cx="4392488" cy="199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BCA0CB-7B87-B23B-2AF1-6B3DC54B6EBB}"/>
              </a:ext>
            </a:extLst>
          </p:cNvPr>
          <p:cNvSpPr txBox="1"/>
          <p:nvPr/>
        </p:nvSpPr>
        <p:spPr>
          <a:xfrm>
            <a:off x="2775004" y="2847133"/>
            <a:ext cx="620554" cy="35548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AC5B9B-A71C-5CCC-73A7-BF08DDFBA327}"/>
              </a:ext>
            </a:extLst>
          </p:cNvPr>
          <p:cNvSpPr txBox="1"/>
          <p:nvPr/>
        </p:nvSpPr>
        <p:spPr>
          <a:xfrm>
            <a:off x="10595334" y="3251259"/>
            <a:ext cx="1184427" cy="35548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29862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08AF9-0DB5-96B1-CDA0-D2876CC8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Enhanced Fusion cross sections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09E6BF-25B2-DB4D-3301-EDFC06CA33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Typical increase of fusion cross sections by factor 1.5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593E7B-7BA6-27FF-C14A-ACD3E9B45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06" y="1383183"/>
            <a:ext cx="4886616" cy="434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C19CC1-9C98-7425-B488-E2116518FA5E}"/>
              </a:ext>
            </a:extLst>
          </p:cNvPr>
          <p:cNvSpPr txBox="1"/>
          <p:nvPr/>
        </p:nvSpPr>
        <p:spPr>
          <a:xfrm>
            <a:off x="2147507" y="5768604"/>
            <a:ext cx="7836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L. Baylor et al.,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Fusion 63 076009 (2023).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/10.1088/1741-4326/acc3ae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Temporal et al.,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Fusion 52 103011 (2012)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doi:10.1088/0029-5515/52/10/103011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CB654E4-D439-DBE2-4306-778EFE792FCB}"/>
              </a:ext>
            </a:extLst>
          </p:cNvPr>
          <p:cNvSpPr txBox="1"/>
          <p:nvPr/>
        </p:nvSpPr>
        <p:spPr>
          <a:xfrm>
            <a:off x="5685023" y="1659572"/>
            <a:ext cx="635986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Tokamaks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 in fusion power by factor 1.8 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(estimate for ITER)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Laser-induced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Gain increases by ~45% while the required laser power decreases by about 20%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DE1F895-6BF6-DE92-3243-1E46F3A8B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/>
          </a:p>
          <a:p>
            <a:endParaRPr lang="de-DE" dirty="0"/>
          </a:p>
        </p:txBody>
      </p:sp>
      <p:sp>
        <p:nvSpPr>
          <p:cNvPr id="13" name="Pfeil nach oben 12">
            <a:extLst>
              <a:ext uri="{FF2B5EF4-FFF2-40B4-BE49-F238E27FC236}">
                <a16:creationId xmlns:a16="http://schemas.microsoft.com/office/drawing/2014/main" id="{60834C5E-5B78-F458-1DA9-FF40CE6A5552}"/>
              </a:ext>
            </a:extLst>
          </p:cNvPr>
          <p:cNvSpPr/>
          <p:nvPr/>
        </p:nvSpPr>
        <p:spPr>
          <a:xfrm rot="2484367">
            <a:off x="1913432" y="2265139"/>
            <a:ext cx="260457" cy="442131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462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B0174B0-3027-A649-87A4-F7244D3D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of polarized </a:t>
            </a:r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</a:t>
            </a:r>
            <a:r>
              <a:rPr lang="en-US" dirty="0"/>
              <a:t> Gas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D84713-674F-D018-20BF-E199B30A15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Every morning: Transfer of 3 bar-liter </a:t>
            </a:r>
            <a:r>
              <a:rPr lang="en-US" baseline="30000" dirty="0"/>
              <a:t>3</a:t>
            </a:r>
            <a:r>
              <a:rPr lang="en-US" dirty="0"/>
              <a:t>He from FZJ to GSI (250 km)</a:t>
            </a:r>
          </a:p>
        </p:txBody>
      </p:sp>
      <p:pic>
        <p:nvPicPr>
          <p:cNvPr id="10" name="Picture 7" descr="http://www.ag-heil.physik.uni-mainz.de/Dateien/storagetransportrecycl_Fig7.JPG">
            <a:extLst>
              <a:ext uri="{FF2B5EF4-FFF2-40B4-BE49-F238E27FC236}">
                <a16:creationId xmlns:a16="http://schemas.microsoft.com/office/drawing/2014/main" id="{217E93CF-242E-ECEA-9E52-E54972F59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5560" y="2801388"/>
            <a:ext cx="2001278" cy="182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F7DF54-7502-1654-8045-3BADBF987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t="16401" r="1758"/>
          <a:stretch/>
        </p:blipFill>
        <p:spPr bwMode="auto">
          <a:xfrm>
            <a:off x="6012967" y="2036660"/>
            <a:ext cx="5764362" cy="358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platzhalter 15">
            <a:extLst>
              <a:ext uri="{FF2B5EF4-FFF2-40B4-BE49-F238E27FC236}">
                <a16:creationId xmlns:a16="http://schemas.microsoft.com/office/drawing/2014/main" id="{AEAA7D68-9408-6611-11FD-8E80097CEA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560" y="1556792"/>
            <a:ext cx="2009886" cy="1171208"/>
          </a:xfrm>
          <a:prstGeom prst="rect">
            <a:avLst/>
          </a:prstGeom>
        </p:spPr>
      </p:pic>
      <p:pic>
        <p:nvPicPr>
          <p:cNvPr id="1030" name="Picture 6" descr="Durch solche Verstärkerkristalle läuft der Laserpuls. Bild: GSI">
            <a:extLst>
              <a:ext uri="{FF2B5EF4-FFF2-40B4-BE49-F238E27FC236}">
                <a16:creationId xmlns:a16="http://schemas.microsoft.com/office/drawing/2014/main" id="{F617EA8D-5387-31FC-A400-06E9B275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4700553"/>
            <a:ext cx="2001492" cy="129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44E0B16-9E66-70A3-0572-42FE131E67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612" y="5589240"/>
            <a:ext cx="1600678" cy="47337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F1D2D00-57A0-BB38-B57C-FA091A8047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800" y="1556792"/>
            <a:ext cx="1360336" cy="39672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90887CE-43A3-D397-1010-5BC91DF8104C}"/>
              </a:ext>
            </a:extLst>
          </p:cNvPr>
          <p:cNvSpPr>
            <a:spLocks noChangeAspect="1"/>
          </p:cNvSpPr>
          <p:nvPr/>
        </p:nvSpPr>
        <p:spPr>
          <a:xfrm>
            <a:off x="6865863" y="3152840"/>
            <a:ext cx="216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5E408B-A45E-2A20-F570-4BD00FA97918}"/>
              </a:ext>
            </a:extLst>
          </p:cNvPr>
          <p:cNvSpPr>
            <a:spLocks noChangeAspect="1"/>
          </p:cNvSpPr>
          <p:nvPr/>
        </p:nvSpPr>
        <p:spPr>
          <a:xfrm>
            <a:off x="7674786" y="3451290"/>
            <a:ext cx="216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/>
          </a:p>
        </p:txBody>
      </p:sp>
      <p:sp>
        <p:nvSpPr>
          <p:cNvPr id="23" name="Nach rechts gekrümmter Pfeil 22">
            <a:extLst>
              <a:ext uri="{FF2B5EF4-FFF2-40B4-BE49-F238E27FC236}">
                <a16:creationId xmlns:a16="http://schemas.microsoft.com/office/drawing/2014/main" id="{433BE6DB-171F-AD22-D9FF-FF3FE243B885}"/>
              </a:ext>
            </a:extLst>
          </p:cNvPr>
          <p:cNvSpPr/>
          <p:nvPr/>
        </p:nvSpPr>
        <p:spPr>
          <a:xfrm rot="17447324" flipH="1">
            <a:off x="7355361" y="2690243"/>
            <a:ext cx="229429" cy="1003886"/>
          </a:xfrm>
          <a:prstGeom prst="curvedRightArrow">
            <a:avLst>
              <a:gd name="adj1" fmla="val 58151"/>
              <a:gd name="adj2" fmla="val 105854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E51EA75-260D-7F70-1096-E043EC36A287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145446" y="2142396"/>
            <a:ext cx="2720417" cy="109817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14BE2768-402C-8F19-D06B-A24966C4812B}"/>
              </a:ext>
            </a:extLst>
          </p:cNvPr>
          <p:cNvCxnSpPr>
            <a:cxnSpLocks/>
            <a:stCxn id="1030" idx="3"/>
            <a:endCxn id="19" idx="2"/>
          </p:cNvCxnSpPr>
          <p:nvPr/>
        </p:nvCxnSpPr>
        <p:spPr>
          <a:xfrm flipV="1">
            <a:off x="4137053" y="3559290"/>
            <a:ext cx="3537733" cy="1788646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93D7B871-3185-66A8-A823-19D184C818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6024" y="2924944"/>
            <a:ext cx="1725960" cy="14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432F7-698F-6D41-98F1-1DED0190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polarized </a:t>
            </a:r>
            <a:r>
              <a:rPr lang="en-US" baseline="30000"/>
              <a:t>3</a:t>
            </a:r>
            <a:r>
              <a:rPr lang="en-US"/>
              <a:t>H</a:t>
            </a:r>
            <a:r>
              <a:rPr lang="en-US" cap="none"/>
              <a:t>e</a:t>
            </a:r>
            <a:r>
              <a:rPr lang="en-US"/>
              <a:t> gas: Pressure booster</a:t>
            </a:r>
          </a:p>
        </p:txBody>
      </p:sp>
      <p:pic>
        <p:nvPicPr>
          <p:cNvPr id="8" name="Picture 2" descr="3D_Figures_1018.jpg">
            <a:extLst>
              <a:ext uri="{FF2B5EF4-FFF2-40B4-BE49-F238E27FC236}">
                <a16:creationId xmlns:a16="http://schemas.microsoft.com/office/drawing/2014/main" id="{B8A71B74-11C5-2542-B64A-7A12ACBE6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240" y="2208199"/>
            <a:ext cx="2622256" cy="2670132"/>
          </a:xfrm>
          <a:prstGeom prst="rect">
            <a:avLst/>
          </a:prstGeom>
        </p:spPr>
      </p:pic>
      <p:pic>
        <p:nvPicPr>
          <p:cNvPr id="9" name="Picture 7" descr="http://www.ag-heil.physik.uni-mainz.de/Dateien/storagetransportrecycl_Fig7.JPG">
            <a:extLst>
              <a:ext uri="{FF2B5EF4-FFF2-40B4-BE49-F238E27FC236}">
                <a16:creationId xmlns:a16="http://schemas.microsoft.com/office/drawing/2014/main" id="{C6EDA254-BB27-1E40-8E1B-42690977D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9976" y="4230256"/>
            <a:ext cx="1950384" cy="17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ld 1_0002">
            <a:extLst>
              <a:ext uri="{FF2B5EF4-FFF2-40B4-BE49-F238E27FC236}">
                <a16:creationId xmlns:a16="http://schemas.microsoft.com/office/drawing/2014/main" id="{0221A9C0-4E5F-1D44-952F-8D9E4E754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5"/>
          <a:stretch/>
        </p:blipFill>
        <p:spPr bwMode="auto">
          <a:xfrm>
            <a:off x="7107512" y="836712"/>
            <a:ext cx="1800200" cy="323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DEAE5DD1-760B-7542-B56B-F7C4AC0E1E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211" y="1603754"/>
            <a:ext cx="3168352" cy="4417534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A01482D8-7D51-5B4E-AAD2-052EC733C1CD}"/>
              </a:ext>
            </a:extLst>
          </p:cNvPr>
          <p:cNvSpPr/>
          <p:nvPr/>
        </p:nvSpPr>
        <p:spPr>
          <a:xfrm>
            <a:off x="711200" y="3886957"/>
            <a:ext cx="2474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9EE0"/>
              </a:buClr>
            </a:pP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1800" kern="0" dirty="0">
                <a:solidFill>
                  <a:srgbClr val="000000"/>
                </a:solidFill>
                <a:latin typeface="Calibri"/>
                <a:cs typeface="Calibri"/>
              </a:rPr>
              <a:t>ransport vessel: </a:t>
            </a:r>
            <a:r>
              <a:rPr lang="en-US" sz="1800" kern="0" dirty="0">
                <a:solidFill>
                  <a:schemeClr val="accent6"/>
                </a:solidFill>
                <a:latin typeface="Calibri"/>
                <a:cs typeface="Calibri"/>
              </a:rPr>
              <a:t>≲3 bar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230EC40C-BDCF-634B-AD94-485B3587E0A5}"/>
              </a:ext>
            </a:extLst>
          </p:cNvPr>
          <p:cNvSpPr/>
          <p:nvPr/>
        </p:nvSpPr>
        <p:spPr>
          <a:xfrm>
            <a:off x="8338543" y="2102504"/>
            <a:ext cx="2868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009EE0"/>
              </a:buClr>
            </a:pPr>
            <a:r>
              <a:rPr lang="en-US" sz="1800" kern="0" dirty="0">
                <a:solidFill>
                  <a:srgbClr val="000000"/>
                </a:solidFill>
                <a:latin typeface="Calibri"/>
                <a:cs typeface="Calibri"/>
              </a:rPr>
              <a:t>Required pressure: </a:t>
            </a:r>
            <a:r>
              <a:rPr lang="en-US" sz="1800" kern="0" dirty="0">
                <a:solidFill>
                  <a:schemeClr val="accent6"/>
                </a:solidFill>
                <a:latin typeface="Calibri"/>
                <a:cs typeface="Calibri"/>
              </a:rPr>
              <a:t>≈30 bar</a:t>
            </a:r>
          </a:p>
        </p:txBody>
      </p:sp>
      <p:cxnSp>
        <p:nvCxnSpPr>
          <p:cNvPr id="14" name="Straight Connector 5">
            <a:extLst>
              <a:ext uri="{FF2B5EF4-FFF2-40B4-BE49-F238E27FC236}">
                <a16:creationId xmlns:a16="http://schemas.microsoft.com/office/drawing/2014/main" id="{133AAC62-31CB-7E41-AB1C-4931667BEF61}"/>
              </a:ext>
            </a:extLst>
          </p:cNvPr>
          <p:cNvCxnSpPr/>
          <p:nvPr/>
        </p:nvCxnSpPr>
        <p:spPr bwMode="auto">
          <a:xfrm flipV="1">
            <a:off x="5676479" y="1277931"/>
            <a:ext cx="1368153" cy="1152128"/>
          </a:xfrm>
          <a:prstGeom prst="line">
            <a:avLst/>
          </a:prstGeom>
          <a:noFill/>
          <a:ln w="9525" cap="flat" cmpd="sng" algn="ctr">
            <a:solidFill>
              <a:srgbClr val="B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F2A8CA5D-9E36-E546-AC34-FFBE0C8E8B22}"/>
              </a:ext>
            </a:extLst>
          </p:cNvPr>
          <p:cNvCxnSpPr/>
          <p:nvPr/>
        </p:nvCxnSpPr>
        <p:spPr bwMode="auto">
          <a:xfrm>
            <a:off x="5676479" y="2790099"/>
            <a:ext cx="1368153" cy="936104"/>
          </a:xfrm>
          <a:prstGeom prst="line">
            <a:avLst/>
          </a:prstGeom>
          <a:noFill/>
          <a:ln w="9525" cap="flat" cmpd="sng" algn="ctr">
            <a:solidFill>
              <a:srgbClr val="B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1029C902-CB5E-CA80-DDBB-4C51F333FFE0}"/>
              </a:ext>
            </a:extLst>
          </p:cNvPr>
          <p:cNvSpPr txBox="1"/>
          <p:nvPr/>
        </p:nvSpPr>
        <p:spPr>
          <a:xfrm>
            <a:off x="8463981" y="1448780"/>
            <a:ext cx="209113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Polarized </a:t>
            </a:r>
            <a:r>
              <a:rPr lang="en-US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gas jet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85E8CF-3D69-B1C7-EAB9-518AECA68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0853" y="4245167"/>
            <a:ext cx="3599672" cy="1637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Gekrümmte Verbindung 15">
            <a:extLst>
              <a:ext uri="{FF2B5EF4-FFF2-40B4-BE49-F238E27FC236}">
                <a16:creationId xmlns:a16="http://schemas.microsoft.com/office/drawing/2014/main" id="{A1E18A33-850B-C737-1EC5-1B287C443AAC}"/>
              </a:ext>
            </a:extLst>
          </p:cNvPr>
          <p:cNvCxnSpPr>
            <a:cxnSpLocks/>
            <a:stCxn id="5" idx="0"/>
          </p:cNvCxnSpPr>
          <p:nvPr/>
        </p:nvCxnSpPr>
        <p:spPr>
          <a:xfrm rot="5400000" flipH="1" flipV="1">
            <a:off x="9380346" y="3070402"/>
            <a:ext cx="1815108" cy="534422"/>
          </a:xfrm>
          <a:prstGeom prst="curvedConnector3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48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A0F643-C614-CF5B-382C-445355F72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polarized </a:t>
            </a:r>
            <a:r>
              <a:rPr lang="en-US" baseline="30000"/>
              <a:t>3</a:t>
            </a:r>
            <a:r>
              <a:rPr lang="en-US"/>
              <a:t>H</a:t>
            </a:r>
            <a:r>
              <a:rPr lang="en-US" cap="none"/>
              <a:t>e</a:t>
            </a:r>
            <a:r>
              <a:rPr lang="en-US"/>
              <a:t> gas: Holding fields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BB26BB-4C66-80A4-2633-CFBC0443D6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Spins need a magnetic field to hold on</a:t>
            </a:r>
          </a:p>
        </p:txBody>
      </p:sp>
      <p:pic>
        <p:nvPicPr>
          <p:cNvPr id="7" name="Grafik 20">
            <a:extLst>
              <a:ext uri="{FF2B5EF4-FFF2-40B4-BE49-F238E27FC236}">
                <a16:creationId xmlns:a16="http://schemas.microsoft.com/office/drawing/2014/main" id="{9DBBDD6D-758F-9251-9DA7-754B60217F8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616280" y="4763686"/>
            <a:ext cx="1806584" cy="546113"/>
          </a:xfrm>
          <a:prstGeom prst="rect">
            <a:avLst/>
          </a:prstGeom>
          <a:ln>
            <a:noFill/>
          </a:ln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A98486D-237F-A9E1-E7E4-5176D7C20A67}"/>
              </a:ext>
            </a:extLst>
          </p:cNvPr>
          <p:cNvGrpSpPr/>
          <p:nvPr/>
        </p:nvGrpSpPr>
        <p:grpSpPr>
          <a:xfrm>
            <a:off x="6407063" y="2094315"/>
            <a:ext cx="5400760" cy="2473968"/>
            <a:chOff x="6407063" y="2094315"/>
            <a:chExt cx="5400760" cy="247396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7A62B98-874F-B99F-9AD6-B4E616F59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7063" y="2094315"/>
              <a:ext cx="5400760" cy="24739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122CE83-DB7B-6270-1C04-3021FF03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6080" y="2196169"/>
              <a:ext cx="4027286" cy="159133"/>
            </a:xfrm>
            <a:prstGeom prst="rect">
              <a:avLst/>
            </a:prstGeom>
          </p:spPr>
        </p:pic>
      </p:grpSp>
      <p:pic>
        <p:nvPicPr>
          <p:cNvPr id="9" name="Picture 5">
            <a:extLst>
              <a:ext uri="{FF2B5EF4-FFF2-40B4-BE49-F238E27FC236}">
                <a16:creationId xmlns:a16="http://schemas.microsoft.com/office/drawing/2014/main" id="{040369E5-8A1D-70EB-22FB-7CD881D1F3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98" y="1700808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95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8AB88-956B-3B07-099D-94CFA365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Experimental setup @Phelix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205AF6-352F-0A95-D824-99A12E2FAC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effectLst/>
              </a:rPr>
              <a:t>Installation in the Phelix </a:t>
            </a:r>
            <a:r>
              <a:rPr lang="en-US" dirty="0"/>
              <a:t>vacuum chamber (</a:t>
            </a:r>
            <a:r>
              <a:rPr lang="en-US" dirty="0">
                <a:effectLst/>
              </a:rPr>
              <a:t>Aug. 2021)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0C35FA-CEF4-2935-1FE2-383D9C000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090108" y="826513"/>
            <a:ext cx="4173362" cy="545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33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95F4732-E0C0-5AC3-7FCB-823416E23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Polarimetry for </a:t>
            </a:r>
            <a:r>
              <a:rPr lang="en-US" baseline="30000" dirty="0"/>
              <a:t>3</a:t>
            </a:r>
            <a:r>
              <a:rPr lang="en-US" dirty="0"/>
              <a:t>He ions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7">
                <a:extLst>
                  <a:ext uri="{FF2B5EF4-FFF2-40B4-BE49-F238E27FC236}">
                    <a16:creationId xmlns:a16="http://schemas.microsoft.com/office/drawing/2014/main" id="{65652407-A654-5E4A-97BF-28CF61BFEF0E}"/>
                  </a:ext>
                </a:extLst>
              </p:cNvPr>
              <p:cNvSpPr txBox="1"/>
              <p:nvPr/>
            </p:nvSpPr>
            <p:spPr>
              <a:xfrm>
                <a:off x="335360" y="4340877"/>
                <a:ext cx="1544782" cy="330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sz="2000" i="1" smtClean="0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2000" b="0" i="1" smtClean="0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7BDA"/>
                                  </a:solidFill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e>
                          </m:sPr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Pre>
                        <m:sPrePr>
                          <m:ctrlPr>
                            <a:rPr lang="en-US" sz="2000" i="1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de-DE" sz="2000" dirty="0" err="1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feld 7">
                <a:extLst>
                  <a:ext uri="{FF2B5EF4-FFF2-40B4-BE49-F238E27FC236}">
                    <a16:creationId xmlns:a16="http://schemas.microsoft.com/office/drawing/2014/main" id="{65652407-A654-5E4A-97BF-28CF61BFE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4340877"/>
                <a:ext cx="1544782" cy="330027"/>
              </a:xfrm>
              <a:prstGeom prst="rect">
                <a:avLst/>
              </a:prstGeom>
              <a:blipFill>
                <a:blip r:embed="rId3"/>
                <a:stretch>
                  <a:fillRect l="-2459" t="-3704" r="-3279" b="-2963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Gerade Verbindung mit Pfeil 9">
            <a:extLst>
              <a:ext uri="{FF2B5EF4-FFF2-40B4-BE49-F238E27FC236}">
                <a16:creationId xmlns:a16="http://schemas.microsoft.com/office/drawing/2014/main" id="{8FE4191B-C22E-2B42-9614-A3B6B95794BF}"/>
              </a:ext>
            </a:extLst>
          </p:cNvPr>
          <p:cNvCxnSpPr/>
          <p:nvPr/>
        </p:nvCxnSpPr>
        <p:spPr>
          <a:xfrm flipH="1">
            <a:off x="1277685" y="3714120"/>
            <a:ext cx="1357351" cy="0"/>
          </a:xfrm>
          <a:prstGeom prst="straightConnector1">
            <a:avLst/>
          </a:prstGeom>
          <a:ln w="38100">
            <a:solidFill>
              <a:srgbClr val="007B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1">
            <a:extLst>
              <a:ext uri="{FF2B5EF4-FFF2-40B4-BE49-F238E27FC236}">
                <a16:creationId xmlns:a16="http://schemas.microsoft.com/office/drawing/2014/main" id="{843D6B87-E179-204E-B474-797A93A1400B}"/>
              </a:ext>
            </a:extLst>
          </p:cNvPr>
          <p:cNvCxnSpPr>
            <a:cxnSpLocks/>
          </p:cNvCxnSpPr>
          <p:nvPr/>
        </p:nvCxnSpPr>
        <p:spPr>
          <a:xfrm>
            <a:off x="1173273" y="3462092"/>
            <a:ext cx="1" cy="504056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13">
            <a:extLst>
              <a:ext uri="{FF2B5EF4-FFF2-40B4-BE49-F238E27FC236}">
                <a16:creationId xmlns:a16="http://schemas.microsoft.com/office/drawing/2014/main" id="{8A418BC9-9DCE-434D-950B-4B4D3E9662AB}"/>
              </a:ext>
            </a:extLst>
          </p:cNvPr>
          <p:cNvSpPr/>
          <p:nvPr/>
        </p:nvSpPr>
        <p:spPr>
          <a:xfrm>
            <a:off x="537222" y="3068960"/>
            <a:ext cx="1252939" cy="216024"/>
          </a:xfrm>
          <a:prstGeom prst="rect">
            <a:avLst/>
          </a:prstGeom>
          <a:pattFill prst="dkHorz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0" name="Textfeld 16">
            <a:extLst>
              <a:ext uri="{FF2B5EF4-FFF2-40B4-BE49-F238E27FC236}">
                <a16:creationId xmlns:a16="http://schemas.microsoft.com/office/drawing/2014/main" id="{F7E7E15D-35BF-3D4B-82B4-48D40E4993C7}"/>
              </a:ext>
            </a:extLst>
          </p:cNvPr>
          <p:cNvSpPr txBox="1"/>
          <p:nvPr/>
        </p:nvSpPr>
        <p:spPr>
          <a:xfrm>
            <a:off x="541016" y="2691019"/>
            <a:ext cx="145424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>
                <a:cs typeface="Calibri" panose="020F0502020204030204" pitchFamily="34" charset="0"/>
              </a:rPr>
              <a:t>CR-39 stack</a:t>
            </a:r>
          </a:p>
        </p:txBody>
      </p:sp>
      <p:cxnSp>
        <p:nvCxnSpPr>
          <p:cNvPr id="11" name="Gerade Verbindung 18">
            <a:extLst>
              <a:ext uri="{FF2B5EF4-FFF2-40B4-BE49-F238E27FC236}">
                <a16:creationId xmlns:a16="http://schemas.microsoft.com/office/drawing/2014/main" id="{8F286783-9D17-7148-8F57-A19A4F69D49B}"/>
              </a:ext>
            </a:extLst>
          </p:cNvPr>
          <p:cNvCxnSpPr/>
          <p:nvPr/>
        </p:nvCxnSpPr>
        <p:spPr>
          <a:xfrm>
            <a:off x="3057502" y="1889621"/>
            <a:ext cx="0" cy="355560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9">
            <a:extLst>
              <a:ext uri="{FF2B5EF4-FFF2-40B4-BE49-F238E27FC236}">
                <a16:creationId xmlns:a16="http://schemas.microsoft.com/office/drawing/2014/main" id="{1D01F7F8-6E25-294F-8CF4-76D260C44B0A}"/>
              </a:ext>
            </a:extLst>
          </p:cNvPr>
          <p:cNvCxnSpPr/>
          <p:nvPr/>
        </p:nvCxnSpPr>
        <p:spPr>
          <a:xfrm>
            <a:off x="7089950" y="1889621"/>
            <a:ext cx="0" cy="355560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20">
            <a:extLst>
              <a:ext uri="{FF2B5EF4-FFF2-40B4-BE49-F238E27FC236}">
                <a16:creationId xmlns:a16="http://schemas.microsoft.com/office/drawing/2014/main" id="{AB34FCF4-B91E-E045-8735-E13D3D40FC89}"/>
              </a:ext>
            </a:extLst>
          </p:cNvPr>
          <p:cNvSpPr txBox="1"/>
          <p:nvPr/>
        </p:nvSpPr>
        <p:spPr>
          <a:xfrm>
            <a:off x="1803523" y="3420168"/>
            <a:ext cx="1205779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aseline="30000" dirty="0">
                <a:solidFill>
                  <a:srgbClr val="007BDA"/>
                </a:solidFill>
                <a:cs typeface="Calibri" panose="020F0502020204030204" pitchFamily="34" charset="0"/>
              </a:rPr>
              <a:t>3</a:t>
            </a:r>
            <a:r>
              <a:rPr lang="de-DE" dirty="0">
                <a:solidFill>
                  <a:srgbClr val="007BDA"/>
                </a:solidFill>
                <a:cs typeface="Calibri" panose="020F0502020204030204" pitchFamily="34" charset="0"/>
              </a:rPr>
              <a:t>He beam</a:t>
            </a:r>
          </a:p>
        </p:txBody>
      </p:sp>
      <p:sp>
        <p:nvSpPr>
          <p:cNvPr id="14" name="Textfeld 21">
            <a:extLst>
              <a:ext uri="{FF2B5EF4-FFF2-40B4-BE49-F238E27FC236}">
                <a16:creationId xmlns:a16="http://schemas.microsoft.com/office/drawing/2014/main" id="{26D0AE77-9F6B-4540-8E45-8D9285256FBD}"/>
              </a:ext>
            </a:extLst>
          </p:cNvPr>
          <p:cNvSpPr txBox="1"/>
          <p:nvPr/>
        </p:nvSpPr>
        <p:spPr>
          <a:xfrm>
            <a:off x="637624" y="4010412"/>
            <a:ext cx="102624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CD</a:t>
            </a:r>
            <a:r>
              <a:rPr lang="de-DE" baseline="-25000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2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foil</a:t>
            </a:r>
            <a:r>
              <a:rPr lang="de-DE" dirty="0">
                <a:solidFill>
                  <a:schemeClr val="accent3">
                    <a:lumMod val="75000"/>
                  </a:schemeClr>
                </a:solidFill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5" name="Gerade Verbindung mit Pfeil 22">
            <a:extLst>
              <a:ext uri="{FF2B5EF4-FFF2-40B4-BE49-F238E27FC236}">
                <a16:creationId xmlns:a16="http://schemas.microsoft.com/office/drawing/2014/main" id="{ED1E4DBE-6F69-184B-BD10-3181D004667B}"/>
              </a:ext>
            </a:extLst>
          </p:cNvPr>
          <p:cNvCxnSpPr>
            <a:cxnSpLocks/>
          </p:cNvCxnSpPr>
          <p:nvPr/>
        </p:nvCxnSpPr>
        <p:spPr>
          <a:xfrm flipH="1" flipV="1">
            <a:off x="825255" y="2999830"/>
            <a:ext cx="338436" cy="7246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26">
            <a:extLst>
              <a:ext uri="{FF2B5EF4-FFF2-40B4-BE49-F238E27FC236}">
                <a16:creationId xmlns:a16="http://schemas.microsoft.com/office/drawing/2014/main" id="{1F9C1B35-6C3D-DB49-85E2-C10C5679978D}"/>
              </a:ext>
            </a:extLst>
          </p:cNvPr>
          <p:cNvSpPr txBox="1"/>
          <p:nvPr/>
        </p:nvSpPr>
        <p:spPr>
          <a:xfrm>
            <a:off x="7616892" y="1340768"/>
            <a:ext cx="413876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dirty="0">
                <a:cs typeface="Calibri" panose="020F0502020204030204" pitchFamily="34" charset="0"/>
              </a:rPr>
              <a:t>Test beam time at Jülich Tandetron</a:t>
            </a:r>
          </a:p>
          <a:p>
            <a:pPr algn="ctr">
              <a:lnSpc>
                <a:spcPct val="95000"/>
              </a:lnSpc>
            </a:pPr>
            <a:r>
              <a:rPr lang="de-DE" sz="2000" dirty="0" err="1">
                <a:cs typeface="Calibri" panose="020F0502020204030204" pitchFamily="34" charset="0"/>
              </a:rPr>
              <a:t>with</a:t>
            </a:r>
            <a:r>
              <a:rPr lang="de-DE" sz="2000" dirty="0">
                <a:cs typeface="Calibri" panose="020F0502020204030204" pitchFamily="34" charset="0"/>
              </a:rPr>
              <a:t> unpolarized </a:t>
            </a:r>
            <a:r>
              <a:rPr lang="de-DE" sz="2000" baseline="30000" dirty="0">
                <a:cs typeface="Calibri" panose="020F0502020204030204" pitchFamily="34" charset="0"/>
              </a:rPr>
              <a:t>3</a:t>
            </a:r>
            <a:r>
              <a:rPr lang="de-DE" sz="2000" dirty="0">
                <a:cs typeface="Calibri" panose="020F0502020204030204" pitchFamily="34" charset="0"/>
              </a:rPr>
              <a:t>He beam</a:t>
            </a:r>
          </a:p>
        </p:txBody>
      </p:sp>
      <p:pic>
        <p:nvPicPr>
          <p:cNvPr id="17" name="Grafik 27">
            <a:extLst>
              <a:ext uri="{FF2B5EF4-FFF2-40B4-BE49-F238E27FC236}">
                <a16:creationId xmlns:a16="http://schemas.microsoft.com/office/drawing/2014/main" id="{F49EB3C3-16EC-8B49-8968-4FC4C1E4C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26" y="4188153"/>
            <a:ext cx="1663452" cy="1633207"/>
          </a:xfrm>
          <a:prstGeom prst="rect">
            <a:avLst/>
          </a:prstGeom>
        </p:spPr>
      </p:pic>
      <p:pic>
        <p:nvPicPr>
          <p:cNvPr id="18" name="Grafik 28">
            <a:extLst>
              <a:ext uri="{FF2B5EF4-FFF2-40B4-BE49-F238E27FC236}">
                <a16:creationId xmlns:a16="http://schemas.microsoft.com/office/drawing/2014/main" id="{6DA42DA4-1F7C-FB4B-B49D-17301DE0192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305974" y="1988840"/>
            <a:ext cx="2181168" cy="2115496"/>
          </a:xfrm>
          <a:prstGeom prst="rect">
            <a:avLst/>
          </a:prstGeom>
          <a:ln>
            <a:noFill/>
          </a:ln>
        </p:spPr>
      </p:pic>
      <p:pic>
        <p:nvPicPr>
          <p:cNvPr id="19" name="Grafik 29">
            <a:extLst>
              <a:ext uri="{FF2B5EF4-FFF2-40B4-BE49-F238E27FC236}">
                <a16:creationId xmlns:a16="http://schemas.microsoft.com/office/drawing/2014/main" id="{8AD81DED-6A79-7444-967E-B8096BC961B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669005" y="2008145"/>
            <a:ext cx="2144928" cy="2115496"/>
          </a:xfrm>
          <a:prstGeom prst="rect">
            <a:avLst/>
          </a:prstGeom>
          <a:ln>
            <a:noFill/>
          </a:ln>
        </p:spPr>
      </p:pic>
      <p:pic>
        <p:nvPicPr>
          <p:cNvPr id="20" name="Grafik 4">
            <a:extLst>
              <a:ext uri="{FF2B5EF4-FFF2-40B4-BE49-F238E27FC236}">
                <a16:creationId xmlns:a16="http://schemas.microsoft.com/office/drawing/2014/main" id="{45D962B5-79DE-BA40-8B26-F665CADF2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816" y="1889621"/>
            <a:ext cx="2521821" cy="3302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85DF8-D5AE-ED48-B422-EC5E61F7806A}"/>
              </a:ext>
            </a:extLst>
          </p:cNvPr>
          <p:cNvSpPr txBox="1"/>
          <p:nvPr/>
        </p:nvSpPr>
        <p:spPr>
          <a:xfrm>
            <a:off x="7417369" y="5863480"/>
            <a:ext cx="1958378" cy="29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Analysis by: C. Zheng</a:t>
            </a:r>
          </a:p>
        </p:txBody>
      </p:sp>
    </p:spTree>
    <p:extLst>
      <p:ext uri="{BB962C8B-B14F-4D97-AF65-F5344CB8AC3E}">
        <p14:creationId xmlns:p14="http://schemas.microsoft.com/office/powerpoint/2010/main" val="3363763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88A77-1A10-CDE4-3DE1-FF7D9A1E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“front“ detectors (direct </a:t>
            </a:r>
            <a:r>
              <a:rPr lang="en-US" baseline="30000"/>
              <a:t>3</a:t>
            </a:r>
            <a:r>
              <a:rPr lang="en-US"/>
              <a:t>H</a:t>
            </a:r>
            <a:r>
              <a:rPr lang="en-US" cap="none"/>
              <a:t>e </a:t>
            </a:r>
            <a:r>
              <a:rPr lang="en-US"/>
              <a:t>Detection)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DE45C3-3D64-C867-7A77-67DEB57FEE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Unpolarized gas vs. polarized / Helmholtz coils off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0D4488-3954-A377-3266-5867D1D75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36774" r="27638" b="25205"/>
          <a:stretch/>
        </p:blipFill>
        <p:spPr>
          <a:xfrm>
            <a:off x="263352" y="2204864"/>
            <a:ext cx="4918169" cy="261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8124CD7-3280-5614-ECB2-36A0EEA50613}"/>
              </a:ext>
            </a:extLst>
          </p:cNvPr>
          <p:cNvSpPr/>
          <p:nvPr/>
        </p:nvSpPr>
        <p:spPr>
          <a:xfrm>
            <a:off x="4223792" y="2852936"/>
            <a:ext cx="504056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16F881-C4BC-F0F9-CA58-0E37728FB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652" y="1228584"/>
            <a:ext cx="2946400" cy="26987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7A73CC-B049-B171-9244-89B8B2E3E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340" y="1279232"/>
            <a:ext cx="2895600" cy="26225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BE122FD-C682-B857-EAA2-54C65B7C9A65}"/>
              </a:ext>
            </a:extLst>
          </p:cNvPr>
          <p:cNvSpPr txBox="1"/>
          <p:nvPr/>
        </p:nvSpPr>
        <p:spPr>
          <a:xfrm>
            <a:off x="5818290" y="4600040"/>
            <a:ext cx="627287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3838" indent="-223838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Polarized gas: ~2 times higher count rate</a:t>
            </a:r>
          </a:p>
          <a:p>
            <a:pPr marL="223838" indent="-223838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3838" indent="-223838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Possible reason: Higher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He-ion energy (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9808B43-30D5-609B-464A-0E286B3BE0DA}"/>
              </a:ext>
            </a:extLst>
          </p:cNvPr>
          <p:cNvSpPr txBox="1"/>
          <p:nvPr/>
        </p:nvSpPr>
        <p:spPr>
          <a:xfrm>
            <a:off x="9414759" y="3227638"/>
            <a:ext cx="1811707" cy="369332"/>
          </a:xfrm>
          <a:prstGeom prst="rect">
            <a:avLst/>
          </a:prstGeom>
          <a:solidFill>
            <a:srgbClr val="CBCEF7">
              <a:alpha val="67451"/>
            </a:srgb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D9ACB42-9657-9959-D686-ADB91E4B548E}"/>
              </a:ext>
            </a:extLst>
          </p:cNvPr>
          <p:cNvSpPr txBox="1"/>
          <p:nvPr/>
        </p:nvSpPr>
        <p:spPr>
          <a:xfrm>
            <a:off x="6384032" y="3207975"/>
            <a:ext cx="2054307" cy="369332"/>
          </a:xfrm>
          <a:prstGeom prst="rect">
            <a:avLst/>
          </a:prstGeom>
          <a:solidFill>
            <a:srgbClr val="CBCEF7">
              <a:alpha val="67451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933F283-A5FA-C43C-C775-E323635B768A}"/>
              </a:ext>
            </a:extLst>
          </p:cNvPr>
          <p:cNvSpPr/>
          <p:nvPr/>
        </p:nvSpPr>
        <p:spPr>
          <a:xfrm>
            <a:off x="1559496" y="3454944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E7E7722-880B-C482-9B48-A6E19A589480}"/>
              </a:ext>
            </a:extLst>
          </p:cNvPr>
          <p:cNvSpPr/>
          <p:nvPr/>
        </p:nvSpPr>
        <p:spPr>
          <a:xfrm>
            <a:off x="1559496" y="3993208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48BBC14-8767-5F98-534D-F3CD815AE08B}"/>
              </a:ext>
            </a:extLst>
          </p:cNvPr>
          <p:cNvSpPr txBox="1"/>
          <p:nvPr/>
        </p:nvSpPr>
        <p:spPr>
          <a:xfrm>
            <a:off x="8810253" y="5452212"/>
            <a:ext cx="525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</a:rPr>
              <a:t>😮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284593B-1DD3-7A91-B3F1-0641DA5F88E0}"/>
              </a:ext>
            </a:extLst>
          </p:cNvPr>
          <p:cNvGrpSpPr/>
          <p:nvPr/>
        </p:nvGrpSpPr>
        <p:grpSpPr>
          <a:xfrm>
            <a:off x="3912615" y="3927334"/>
            <a:ext cx="673354" cy="711864"/>
            <a:chOff x="3912615" y="3927334"/>
            <a:chExt cx="673354" cy="711864"/>
          </a:xfrm>
        </p:grpSpPr>
        <p:sp>
          <p:nvSpPr>
            <p:cNvPr id="11" name="Freihandform 10">
              <a:extLst>
                <a:ext uri="{FF2B5EF4-FFF2-40B4-BE49-F238E27FC236}">
                  <a16:creationId xmlns:a16="http://schemas.microsoft.com/office/drawing/2014/main" id="{C0268995-07B5-A27E-2B33-0A972B7A4189}"/>
                </a:ext>
              </a:extLst>
            </p:cNvPr>
            <p:cNvSpPr/>
            <p:nvPr/>
          </p:nvSpPr>
          <p:spPr>
            <a:xfrm>
              <a:off x="4141250" y="4005223"/>
              <a:ext cx="438307" cy="392965"/>
            </a:xfrm>
            <a:custGeom>
              <a:avLst/>
              <a:gdLst>
                <a:gd name="connsiteX0" fmla="*/ 0 w 438307"/>
                <a:gd name="connsiteY0" fmla="*/ 0 h 392965"/>
                <a:gd name="connsiteX1" fmla="*/ 0 w 438307"/>
                <a:gd name="connsiteY1" fmla="*/ 0 h 392965"/>
                <a:gd name="connsiteX2" fmla="*/ 0 w 438307"/>
                <a:gd name="connsiteY2" fmla="*/ 392965 h 392965"/>
                <a:gd name="connsiteX3" fmla="*/ 438307 w 438307"/>
                <a:gd name="connsiteY3" fmla="*/ 392965 h 39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07" h="392965">
                  <a:moveTo>
                    <a:pt x="0" y="0"/>
                  </a:moveTo>
                  <a:lnTo>
                    <a:pt x="0" y="0"/>
                  </a:lnTo>
                  <a:lnTo>
                    <a:pt x="0" y="392965"/>
                  </a:lnTo>
                  <a:lnTo>
                    <a:pt x="438307" y="392965"/>
                  </a:ln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3985E71-9293-7B82-DE7E-AB84C49DECC8}"/>
                </a:ext>
              </a:extLst>
            </p:cNvPr>
            <p:cNvSpPr txBox="1"/>
            <p:nvPr/>
          </p:nvSpPr>
          <p:spPr>
            <a:xfrm>
              <a:off x="3912615" y="3927334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72B8C92-787E-23E5-CD08-213442E4D076}"/>
                </a:ext>
              </a:extLst>
            </p:cNvPr>
            <p:cNvSpPr txBox="1"/>
            <p:nvPr/>
          </p:nvSpPr>
          <p:spPr>
            <a:xfrm>
              <a:off x="4313137" y="4312955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 err="1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endParaRPr lang="de-DE" sz="16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2A86EC4F-3330-5ECC-0391-FB005207EE11}"/>
              </a:ext>
            </a:extLst>
          </p:cNvPr>
          <p:cNvSpPr/>
          <p:nvPr/>
        </p:nvSpPr>
        <p:spPr>
          <a:xfrm>
            <a:off x="1503381" y="359697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3273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9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88A77-1A10-CDE4-3DE1-FF7D9A1E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(a-)symmetry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DE45C3-3D64-C867-7A77-67DEB57FEE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Unpolarized gas vs. polarized / Helmholtz coils off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84007F-4361-DD62-E2EF-348D25420C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36774" r="27638" b="25205"/>
          <a:stretch/>
        </p:blipFill>
        <p:spPr>
          <a:xfrm>
            <a:off x="263352" y="2204864"/>
            <a:ext cx="4918169" cy="261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5BD829-0CE7-0A2C-1420-E09327FB5E7C}"/>
              </a:ext>
            </a:extLst>
          </p:cNvPr>
          <p:cNvSpPr/>
          <p:nvPr/>
        </p:nvSpPr>
        <p:spPr>
          <a:xfrm>
            <a:off x="3791744" y="2418170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902FC5-1448-45A8-29AC-36E12A6FF274}"/>
              </a:ext>
            </a:extLst>
          </p:cNvPr>
          <p:cNvSpPr/>
          <p:nvPr/>
        </p:nvSpPr>
        <p:spPr>
          <a:xfrm>
            <a:off x="3791744" y="3138250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39280DF-650D-4DE4-DBAC-D623E52D81D7}"/>
              </a:ext>
            </a:extLst>
          </p:cNvPr>
          <p:cNvSpPr/>
          <p:nvPr/>
        </p:nvSpPr>
        <p:spPr>
          <a:xfrm>
            <a:off x="1559496" y="3454944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24A1702-242D-A139-5C81-123EB694D586}"/>
              </a:ext>
            </a:extLst>
          </p:cNvPr>
          <p:cNvSpPr/>
          <p:nvPr/>
        </p:nvSpPr>
        <p:spPr>
          <a:xfrm>
            <a:off x="1559496" y="3993208"/>
            <a:ext cx="288032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8F5551C-4C56-ED39-B7E9-F28405EB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15"/>
          <a:stretch/>
        </p:blipFill>
        <p:spPr>
          <a:xfrm>
            <a:off x="6822431" y="503615"/>
            <a:ext cx="4953000" cy="225036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9EAC378-EE59-59C1-AA1F-9C88DF5F6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915"/>
          <a:stretch/>
        </p:blipFill>
        <p:spPr>
          <a:xfrm>
            <a:off x="6816080" y="2546783"/>
            <a:ext cx="4953000" cy="225036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51787D9-05E4-BDC3-2347-188EAFC666C9}"/>
              </a:ext>
            </a:extLst>
          </p:cNvPr>
          <p:cNvSpPr txBox="1"/>
          <p:nvPr/>
        </p:nvSpPr>
        <p:spPr>
          <a:xfrm>
            <a:off x="8142721" y="3724799"/>
            <a:ext cx="2372878" cy="369332"/>
          </a:xfrm>
          <a:prstGeom prst="rect">
            <a:avLst/>
          </a:prstGeom>
          <a:solidFill>
            <a:srgbClr val="FFB1C3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Long. 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FB883F-95DC-F177-7B3F-4F2A0B8DE72C}"/>
              </a:ext>
            </a:extLst>
          </p:cNvPr>
          <p:cNvSpPr txBox="1"/>
          <p:nvPr/>
        </p:nvSpPr>
        <p:spPr>
          <a:xfrm>
            <a:off x="8347233" y="927826"/>
            <a:ext cx="2054307" cy="369332"/>
          </a:xfrm>
          <a:prstGeom prst="rect">
            <a:avLst/>
          </a:prstGeom>
          <a:solidFill>
            <a:srgbClr val="CBCEF7">
              <a:alpha val="67451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olarized 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  <a:endParaRPr lang="en-US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B341E5-C5DE-4A9D-7DAB-D5226AC6E9A6}"/>
              </a:ext>
            </a:extLst>
          </p:cNvPr>
          <p:cNvSpPr txBox="1"/>
          <p:nvPr/>
        </p:nvSpPr>
        <p:spPr>
          <a:xfrm>
            <a:off x="952180" y="5335962"/>
            <a:ext cx="90697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Change of 𝛼-distribution: modified kinematics for polarized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 gas</a:t>
            </a:r>
          </a:p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both cases no left/right (up/down) asymmetry ➔ polarimeter works as expected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6ACA40C-ABA5-3331-F3D9-93408C3DE07A}"/>
                  </a:ext>
                </a:extLst>
              </p:cNvPr>
              <p:cNvSpPr txBox="1"/>
              <p:nvPr/>
            </p:nvSpPr>
            <p:spPr>
              <a:xfrm>
                <a:off x="7390105" y="2033585"/>
                <a:ext cx="1319808" cy="425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He</m:t>
                                </m:r>
                              </m:e>
                            </m:acc>
                          </m:e>
                        </m:sPr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solidFill>
                              <a:srgbClr val="0000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6ACA40C-ABA5-3331-F3D9-93408C3DE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105" y="2033585"/>
                <a:ext cx="1319808" cy="425181"/>
              </a:xfrm>
              <a:prstGeom prst="rect">
                <a:avLst/>
              </a:prstGeom>
              <a:blipFill>
                <a:blip r:embed="rId4"/>
                <a:stretch>
                  <a:fillRect t="-2941" r="-6667" b="-176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6DA344F-FDD4-C8B1-D9C5-4493BE0B1788}"/>
              </a:ext>
            </a:extLst>
          </p:cNvPr>
          <p:cNvCxnSpPr/>
          <p:nvPr/>
        </p:nvCxnSpPr>
        <p:spPr>
          <a:xfrm flipV="1">
            <a:off x="8347233" y="1691169"/>
            <a:ext cx="125031" cy="439954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6105BA2-5E9D-20B1-4C0F-365A8283F88F}"/>
              </a:ext>
            </a:extLst>
          </p:cNvPr>
          <p:cNvCxnSpPr>
            <a:cxnSpLocks/>
          </p:cNvCxnSpPr>
          <p:nvPr/>
        </p:nvCxnSpPr>
        <p:spPr>
          <a:xfrm flipV="1">
            <a:off x="8347233" y="1628800"/>
            <a:ext cx="2357279" cy="502323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93BE2944-D35E-D3EB-A58E-AA98BA526B70}"/>
              </a:ext>
            </a:extLst>
          </p:cNvPr>
          <p:cNvCxnSpPr>
            <a:cxnSpLocks/>
          </p:cNvCxnSpPr>
          <p:nvPr/>
        </p:nvCxnSpPr>
        <p:spPr>
          <a:xfrm>
            <a:off x="8347233" y="2395161"/>
            <a:ext cx="181340" cy="887105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755E019A-8E2A-E50F-1FD2-C89B8CA1010C}"/>
              </a:ext>
            </a:extLst>
          </p:cNvPr>
          <p:cNvCxnSpPr>
            <a:cxnSpLocks/>
          </p:cNvCxnSpPr>
          <p:nvPr/>
        </p:nvCxnSpPr>
        <p:spPr>
          <a:xfrm>
            <a:off x="8347233" y="2395161"/>
            <a:ext cx="2321164" cy="895488"/>
          </a:xfrm>
          <a:prstGeom prst="straightConnector1">
            <a:avLst/>
          </a:prstGeom>
          <a:ln w="19050">
            <a:solidFill>
              <a:srgbClr val="00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ADEF58F0-E3F7-DA42-282D-C40EB8676B54}"/>
              </a:ext>
            </a:extLst>
          </p:cNvPr>
          <p:cNvSpPr txBox="1"/>
          <p:nvPr/>
        </p:nvSpPr>
        <p:spPr>
          <a:xfrm>
            <a:off x="8312943" y="5309978"/>
            <a:ext cx="525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</a:rPr>
              <a:t>😮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E8F8ACD-468B-BFF6-74F5-30F725477F0D}"/>
              </a:ext>
            </a:extLst>
          </p:cNvPr>
          <p:cNvSpPr txBox="1"/>
          <p:nvPr/>
        </p:nvSpPr>
        <p:spPr>
          <a:xfrm>
            <a:off x="9909097" y="5645076"/>
            <a:ext cx="49244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😀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ED19EF6-7341-40FA-30C7-ADEBB66791F2}"/>
              </a:ext>
            </a:extLst>
          </p:cNvPr>
          <p:cNvGrpSpPr/>
          <p:nvPr/>
        </p:nvGrpSpPr>
        <p:grpSpPr>
          <a:xfrm>
            <a:off x="3912615" y="3927334"/>
            <a:ext cx="673354" cy="711864"/>
            <a:chOff x="3912615" y="3927334"/>
            <a:chExt cx="673354" cy="711864"/>
          </a:xfrm>
        </p:grpSpPr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273B0B4C-8F55-AAC0-5364-5F4B05E1D800}"/>
                </a:ext>
              </a:extLst>
            </p:cNvPr>
            <p:cNvSpPr/>
            <p:nvPr/>
          </p:nvSpPr>
          <p:spPr>
            <a:xfrm>
              <a:off x="4141250" y="4005223"/>
              <a:ext cx="438307" cy="392965"/>
            </a:xfrm>
            <a:custGeom>
              <a:avLst/>
              <a:gdLst>
                <a:gd name="connsiteX0" fmla="*/ 0 w 438307"/>
                <a:gd name="connsiteY0" fmla="*/ 0 h 392965"/>
                <a:gd name="connsiteX1" fmla="*/ 0 w 438307"/>
                <a:gd name="connsiteY1" fmla="*/ 0 h 392965"/>
                <a:gd name="connsiteX2" fmla="*/ 0 w 438307"/>
                <a:gd name="connsiteY2" fmla="*/ 392965 h 392965"/>
                <a:gd name="connsiteX3" fmla="*/ 438307 w 438307"/>
                <a:gd name="connsiteY3" fmla="*/ 392965 h 39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07" h="392965">
                  <a:moveTo>
                    <a:pt x="0" y="0"/>
                  </a:moveTo>
                  <a:lnTo>
                    <a:pt x="0" y="0"/>
                  </a:lnTo>
                  <a:lnTo>
                    <a:pt x="0" y="392965"/>
                  </a:lnTo>
                  <a:lnTo>
                    <a:pt x="438307" y="392965"/>
                  </a:lnTo>
                </a:path>
              </a:pathLst>
            </a:custGeom>
            <a:noFill/>
            <a:ln w="19050">
              <a:solidFill>
                <a:schemeClr val="bg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35A9746-A363-7755-3140-CF009062D0B6}"/>
                </a:ext>
              </a:extLst>
            </p:cNvPr>
            <p:cNvSpPr txBox="1"/>
            <p:nvPr/>
          </p:nvSpPr>
          <p:spPr>
            <a:xfrm>
              <a:off x="3912615" y="3927334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81B1944-D303-7B37-DD83-470A29A7918D}"/>
                </a:ext>
              </a:extLst>
            </p:cNvPr>
            <p:cNvSpPr txBox="1"/>
            <p:nvPr/>
          </p:nvSpPr>
          <p:spPr>
            <a:xfrm>
              <a:off x="4313137" y="4312955"/>
              <a:ext cx="272832" cy="326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i="1" dirty="0" err="1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</a:t>
              </a:r>
              <a:endParaRPr lang="de-DE" sz="16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2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88A77-1A10-CDE4-3DE1-FF7D9A1E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(a-)symmetry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DE45C3-3D64-C867-7A77-67DEB57FEE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Polarized gas / Helmholtz coils on ➔ Transversal </a:t>
            </a:r>
            <a:r>
              <a:rPr lang="en-US" baseline="30000" dirty="0"/>
              <a:t>3</a:t>
            </a:r>
            <a:r>
              <a:rPr lang="en-US" dirty="0"/>
              <a:t>He polarization expected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918C803-F000-8DFB-C4DA-6445911D7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36774" r="27638" b="25205"/>
          <a:stretch/>
        </p:blipFill>
        <p:spPr>
          <a:xfrm>
            <a:off x="263352" y="2204864"/>
            <a:ext cx="4918169" cy="261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40C2B49-5478-6AD0-ABF6-D14584579A1C}"/>
              </a:ext>
            </a:extLst>
          </p:cNvPr>
          <p:cNvSpPr/>
          <p:nvPr/>
        </p:nvSpPr>
        <p:spPr>
          <a:xfrm>
            <a:off x="3791744" y="2418170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DB611E-0A15-2928-6E3A-ACD59B10C37D}"/>
              </a:ext>
            </a:extLst>
          </p:cNvPr>
          <p:cNvSpPr/>
          <p:nvPr/>
        </p:nvSpPr>
        <p:spPr>
          <a:xfrm>
            <a:off x="3791744" y="3138250"/>
            <a:ext cx="432048" cy="288032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47FD177-25D5-15FB-B9EE-E1E47230F133}"/>
              </a:ext>
            </a:extLst>
          </p:cNvPr>
          <p:cNvSpPr/>
          <p:nvPr/>
        </p:nvSpPr>
        <p:spPr>
          <a:xfrm>
            <a:off x="1734245" y="3912648"/>
            <a:ext cx="432048" cy="12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D9AA574-5E56-171C-315A-CF2CEF930445}"/>
              </a:ext>
            </a:extLst>
          </p:cNvPr>
          <p:cNvSpPr txBox="1"/>
          <p:nvPr/>
        </p:nvSpPr>
        <p:spPr>
          <a:xfrm>
            <a:off x="1032947" y="5899964"/>
            <a:ext cx="729725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3838" indent="-223838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Asymmetry changes sign ➔ clear indication of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He-ion polarization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94A4D7-86D2-571D-E49F-2639FD9123F5}"/>
              </a:ext>
            </a:extLst>
          </p:cNvPr>
          <p:cNvSpPr txBox="1"/>
          <p:nvPr/>
        </p:nvSpPr>
        <p:spPr>
          <a:xfrm>
            <a:off x="8186175" y="5938130"/>
            <a:ext cx="49244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😀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0EECCA-EBF1-2C97-9994-84E805385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 b="4725"/>
          <a:stretch/>
        </p:blipFill>
        <p:spPr>
          <a:xfrm>
            <a:off x="6652414" y="1977723"/>
            <a:ext cx="4892526" cy="335513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3ECF97-88D5-C868-5694-17AF2C9CC9BC}"/>
              </a:ext>
            </a:extLst>
          </p:cNvPr>
          <p:cNvSpPr txBox="1"/>
          <p:nvPr/>
        </p:nvSpPr>
        <p:spPr>
          <a:xfrm>
            <a:off x="9299949" y="3329427"/>
            <a:ext cx="1771639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000">
                <a:solidFill>
                  <a:srgbClr val="0000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signal for unpol. ions</a:t>
            </a:r>
          </a:p>
        </p:txBody>
      </p:sp>
    </p:spTree>
    <p:extLst>
      <p:ext uri="{BB962C8B-B14F-4D97-AF65-F5344CB8AC3E}">
        <p14:creationId xmlns:p14="http://schemas.microsoft.com/office/powerpoint/2010/main" val="35475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432F7-698F-6D41-98F1-1DED0190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>
                <a:solidFill>
                  <a:srgbClr val="023D6B"/>
                </a:solidFill>
                <a:ea typeface="DejaVu Sans"/>
              </a:rPr>
              <a:t>Polarized Hydrogen target</a:t>
            </a:r>
            <a:br>
              <a:rPr lang="en-US" b="0" spc="-1" dirty="0"/>
            </a:br>
            <a:endParaRPr lang="de-DE" dirty="0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DBC938DA-33E5-7541-8A65-395AC968CF81}"/>
              </a:ext>
            </a:extLst>
          </p:cNvPr>
          <p:cNvGrpSpPr/>
          <p:nvPr/>
        </p:nvGrpSpPr>
        <p:grpSpPr>
          <a:xfrm>
            <a:off x="4098600" y="1504679"/>
            <a:ext cx="5960880" cy="3965400"/>
            <a:chOff x="4098600" y="1643760"/>
            <a:chExt cx="5960880" cy="3965400"/>
          </a:xfrm>
        </p:grpSpPr>
        <p:pic>
          <p:nvPicPr>
            <p:cNvPr id="8" name="Bild 9">
              <a:extLst>
                <a:ext uri="{FF2B5EF4-FFF2-40B4-BE49-F238E27FC236}">
                  <a16:creationId xmlns:a16="http://schemas.microsoft.com/office/drawing/2014/main" id="{56565F60-E043-5444-8D8E-006D6C0940BB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098600" y="1643760"/>
              <a:ext cx="5960880" cy="3965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Bild 6">
              <a:extLst>
                <a:ext uri="{FF2B5EF4-FFF2-40B4-BE49-F238E27FC236}">
                  <a16:creationId xmlns:a16="http://schemas.microsoft.com/office/drawing/2014/main" id="{36C33859-CB89-E046-ADF9-C93D2F121A2E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 rot="19818000">
              <a:off x="8105040" y="2224440"/>
              <a:ext cx="809280" cy="196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CustomShape 6">
            <a:extLst>
              <a:ext uri="{FF2B5EF4-FFF2-40B4-BE49-F238E27FC236}">
                <a16:creationId xmlns:a16="http://schemas.microsoft.com/office/drawing/2014/main" id="{0E324ED9-BBC5-3C4D-9F31-66799D8A6CC7}"/>
              </a:ext>
            </a:extLst>
          </p:cNvPr>
          <p:cNvSpPr/>
          <p:nvPr/>
        </p:nvSpPr>
        <p:spPr>
          <a:xfrm>
            <a:off x="335520" y="3073895"/>
            <a:ext cx="2951280" cy="881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Method described in: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T. P.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Rakitzis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br>
              <a:rPr dirty="0"/>
            </a:b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Chem.Phys.Chem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r>
              <a:rPr lang="en-US" sz="16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1489 (2004)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09F65097-DA89-A843-B1A5-ADEAE56C189B}"/>
              </a:ext>
            </a:extLst>
          </p:cNvPr>
          <p:cNvSpPr/>
          <p:nvPr/>
        </p:nvSpPr>
        <p:spPr>
          <a:xfrm>
            <a:off x="6546960" y="4927919"/>
            <a:ext cx="4113720" cy="88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Lamb-Shift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polarimeter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measurement of nuclear polarization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R. Engels et al.,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Rev.Sci.Instrum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74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4607 (2003)</a:t>
            </a:r>
            <a:endParaRPr lang="en-US" sz="1200" b="0" strike="noStrike" spc="-1" dirty="0">
              <a:latin typeface="Arial"/>
            </a:endParaRPr>
          </a:p>
        </p:txBody>
      </p:sp>
      <p:pic>
        <p:nvPicPr>
          <p:cNvPr id="12" name="Bild 10">
            <a:extLst>
              <a:ext uri="{FF2B5EF4-FFF2-40B4-BE49-F238E27FC236}">
                <a16:creationId xmlns:a16="http://schemas.microsoft.com/office/drawing/2014/main" id="{3CB54CD2-FF0C-5C41-B390-84A9862D5E1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76120" y="1201559"/>
            <a:ext cx="1727280" cy="1727280"/>
          </a:xfrm>
          <a:prstGeom prst="rect">
            <a:avLst/>
          </a:prstGeom>
          <a:ln>
            <a:noFill/>
          </a:ln>
        </p:spPr>
      </p:pic>
      <p:sp>
        <p:nvSpPr>
          <p:cNvPr id="13" name="CustomShape 8">
            <a:extLst>
              <a:ext uri="{FF2B5EF4-FFF2-40B4-BE49-F238E27FC236}">
                <a16:creationId xmlns:a16="http://schemas.microsoft.com/office/drawing/2014/main" id="{1DBF9525-5071-894F-A183-6B8FDDB1E01F}"/>
              </a:ext>
            </a:extLst>
          </p:cNvPr>
          <p:cNvSpPr/>
          <p:nvPr/>
        </p:nvSpPr>
        <p:spPr>
          <a:xfrm>
            <a:off x="2524224" y="1264199"/>
            <a:ext cx="162756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Nozzle 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latin typeface="Calibri"/>
                <a:ea typeface="Calibri"/>
              </a:rPr>
              <a:t>F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or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HCl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gas jet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4" name="CustomShape 9">
            <a:extLst>
              <a:ext uri="{FF2B5EF4-FFF2-40B4-BE49-F238E27FC236}">
                <a16:creationId xmlns:a16="http://schemas.microsoft.com/office/drawing/2014/main" id="{06A72E3D-D298-2244-9027-F8967B7D2BB6}"/>
              </a:ext>
            </a:extLst>
          </p:cNvPr>
          <p:cNvSpPr/>
          <p:nvPr/>
        </p:nvSpPr>
        <p:spPr>
          <a:xfrm>
            <a:off x="9504000" y="3114599"/>
            <a:ext cx="2496656" cy="16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IR/UV Laser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latin typeface="Calibri"/>
                <a:ea typeface="Calibri"/>
              </a:rPr>
              <a:t>F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or photo-dissociation &amp; polarization of H atoms,</a:t>
            </a:r>
          </a:p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latin typeface="Calibri"/>
                <a:ea typeface="Calibri"/>
              </a:rPr>
              <a:t>100 </a:t>
            </a:r>
            <a:r>
              <a:rPr lang="en-US" sz="1600" spc="-1" dirty="0" err="1">
                <a:solidFill>
                  <a:srgbClr val="000000"/>
                </a:solidFill>
                <a:latin typeface="Calibri"/>
                <a:ea typeface="Calibri"/>
              </a:rPr>
              <a:t>mJ</a:t>
            </a:r>
            <a:r>
              <a:rPr lang="en-US" sz="1600" spc="-1" dirty="0">
                <a:solidFill>
                  <a:srgbClr val="000000"/>
                </a:solidFill>
                <a:latin typeface="Calibri"/>
                <a:ea typeface="Calibri"/>
              </a:rPr>
              <a:t> @ 1064 nm,</a:t>
            </a: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20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mJ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@ 213 nm, </a:t>
            </a:r>
            <a:b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Hz, 170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ps</a:t>
            </a:r>
            <a:endParaRPr lang="en-US" sz="16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>
              <a:lnSpc>
                <a:spcPct val="100000"/>
              </a:lnSpc>
            </a:pPr>
            <a:endParaRPr lang="en-US" sz="1600" b="0" strike="noStrike" spc="-1" dirty="0">
              <a:latin typeface="Arial"/>
            </a:endParaRPr>
          </a:p>
        </p:txBody>
      </p:sp>
      <p:sp>
        <p:nvSpPr>
          <p:cNvPr id="15" name="CustomShape 10">
            <a:extLst>
              <a:ext uri="{FF2B5EF4-FFF2-40B4-BE49-F238E27FC236}">
                <a16:creationId xmlns:a16="http://schemas.microsoft.com/office/drawing/2014/main" id="{A2E2029D-3E53-E740-8ADB-C39EADA005D2}"/>
              </a:ext>
            </a:extLst>
          </p:cNvPr>
          <p:cNvSpPr/>
          <p:nvPr/>
        </p:nvSpPr>
        <p:spPr>
          <a:xfrm rot="1963800">
            <a:off x="5417280" y="2740199"/>
            <a:ext cx="934920" cy="214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CustomShape 11">
            <a:extLst>
              <a:ext uri="{FF2B5EF4-FFF2-40B4-BE49-F238E27FC236}">
                <a16:creationId xmlns:a16="http://schemas.microsoft.com/office/drawing/2014/main" id="{7CB52A46-A48C-DA40-85B0-4CB1104E0872}"/>
              </a:ext>
            </a:extLst>
          </p:cNvPr>
          <p:cNvSpPr/>
          <p:nvPr/>
        </p:nvSpPr>
        <p:spPr>
          <a:xfrm rot="12812400">
            <a:off x="5802480" y="4553879"/>
            <a:ext cx="934920" cy="214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" name="CustomShape 12">
            <a:extLst>
              <a:ext uri="{FF2B5EF4-FFF2-40B4-BE49-F238E27FC236}">
                <a16:creationId xmlns:a16="http://schemas.microsoft.com/office/drawing/2014/main" id="{C0494976-5DC4-E24B-9BDC-1F619B16892A}"/>
              </a:ext>
            </a:extLst>
          </p:cNvPr>
          <p:cNvSpPr/>
          <p:nvPr/>
        </p:nvSpPr>
        <p:spPr>
          <a:xfrm rot="12812400">
            <a:off x="8586360" y="2822639"/>
            <a:ext cx="934920" cy="214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" name="Bild 20">
            <a:extLst>
              <a:ext uri="{FF2B5EF4-FFF2-40B4-BE49-F238E27FC236}">
                <a16:creationId xmlns:a16="http://schemas.microsoft.com/office/drawing/2014/main" id="{D7554CD5-CCEB-1C4B-B6B5-2A02BDB0E13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37800" y="3983975"/>
            <a:ext cx="1772640" cy="759240"/>
          </a:xfrm>
          <a:prstGeom prst="rect">
            <a:avLst/>
          </a:prstGeom>
          <a:ln>
            <a:noFill/>
          </a:ln>
        </p:spPr>
      </p:pic>
      <p:pic>
        <p:nvPicPr>
          <p:cNvPr id="19" name="Grafik 20">
            <a:extLst>
              <a:ext uri="{FF2B5EF4-FFF2-40B4-BE49-F238E27FC236}">
                <a16:creationId xmlns:a16="http://schemas.microsoft.com/office/drawing/2014/main" id="{406D96D6-F26D-3F45-80CE-4D9893E3089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05040" y="4971119"/>
            <a:ext cx="2259720" cy="689040"/>
          </a:xfrm>
          <a:prstGeom prst="rect">
            <a:avLst/>
          </a:prstGeom>
          <a:ln>
            <a:noFill/>
          </a:ln>
        </p:spPr>
      </p:pic>
      <p:pic>
        <p:nvPicPr>
          <p:cNvPr id="20" name="Grafik 2">
            <a:extLst>
              <a:ext uri="{FF2B5EF4-FFF2-40B4-BE49-F238E27FC236}">
                <a16:creationId xmlns:a16="http://schemas.microsoft.com/office/drawing/2014/main" id="{75614C02-D447-6548-ABCF-D53D22930A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2822" y="908720"/>
            <a:ext cx="1828428" cy="9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85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BC49-8C9C-114B-9590-DA1D0005F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" dirty="0">
                <a:solidFill>
                  <a:srgbClr val="023D6B"/>
                </a:solidFill>
                <a:ea typeface="DejaVu Sans"/>
              </a:rPr>
              <a:t>Polarized Hydrogen target @ FZJ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619095-4924-F248-B628-052908761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2" y="1563801"/>
            <a:ext cx="5617633" cy="4132991"/>
          </a:xfrm>
          <a:ln>
            <a:noFill/>
          </a:ln>
          <a:effectLst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88692-124B-B842-8873-7BC6626D3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25" y="1556792"/>
            <a:ext cx="5520000" cy="4140000"/>
          </a:xfrm>
          <a:prstGeom prst="rect">
            <a:avLst/>
          </a:prstGeom>
          <a:ln w="38100">
            <a:noFill/>
          </a:ln>
          <a:effectLst>
            <a:softEdge rad="127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497B00-F6B0-784C-8BA5-07EA4FF05325}"/>
              </a:ext>
            </a:extLst>
          </p:cNvPr>
          <p:cNvCxnSpPr>
            <a:cxnSpLocks/>
          </p:cNvCxnSpPr>
          <p:nvPr/>
        </p:nvCxnSpPr>
        <p:spPr>
          <a:xfrm flipH="1">
            <a:off x="2711624" y="3311872"/>
            <a:ext cx="2664296" cy="31492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63D515-E847-3D47-888B-E35E53D788E5}"/>
              </a:ext>
            </a:extLst>
          </p:cNvPr>
          <p:cNvCxnSpPr>
            <a:cxnSpLocks/>
          </p:cNvCxnSpPr>
          <p:nvPr/>
        </p:nvCxnSpPr>
        <p:spPr>
          <a:xfrm flipH="1">
            <a:off x="2711624" y="2996952"/>
            <a:ext cx="144016" cy="62984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2A6DA4-9CAA-A349-A203-206B11E81720}"/>
              </a:ext>
            </a:extLst>
          </p:cNvPr>
          <p:cNvCxnSpPr>
            <a:cxnSpLocks/>
          </p:cNvCxnSpPr>
          <p:nvPr/>
        </p:nvCxnSpPr>
        <p:spPr>
          <a:xfrm>
            <a:off x="2855640" y="3004404"/>
            <a:ext cx="1008112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B08CFC-BCB7-FD47-AE78-D6A59F9B8F8D}"/>
              </a:ext>
            </a:extLst>
          </p:cNvPr>
          <p:cNvCxnSpPr>
            <a:cxnSpLocks/>
          </p:cNvCxnSpPr>
          <p:nvPr/>
        </p:nvCxnSpPr>
        <p:spPr>
          <a:xfrm>
            <a:off x="3826846" y="2636912"/>
            <a:ext cx="36906" cy="367492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B4C824-0E8B-1B4F-995C-FF162A5E199F}"/>
              </a:ext>
            </a:extLst>
          </p:cNvPr>
          <p:cNvCxnSpPr>
            <a:cxnSpLocks/>
          </p:cNvCxnSpPr>
          <p:nvPr/>
        </p:nvCxnSpPr>
        <p:spPr>
          <a:xfrm flipH="1">
            <a:off x="2135560" y="2636912"/>
            <a:ext cx="1691287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A83272-75B2-0648-B8D3-AE0A1950EB05}"/>
              </a:ext>
            </a:extLst>
          </p:cNvPr>
          <p:cNvCxnSpPr>
            <a:cxnSpLocks/>
          </p:cNvCxnSpPr>
          <p:nvPr/>
        </p:nvCxnSpPr>
        <p:spPr>
          <a:xfrm flipH="1">
            <a:off x="1919536" y="2632133"/>
            <a:ext cx="216023" cy="508835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7A1EADE-2449-024C-A86D-8E958380DE1A}"/>
              </a:ext>
            </a:extLst>
          </p:cNvPr>
          <p:cNvCxnSpPr>
            <a:cxnSpLocks/>
          </p:cNvCxnSpPr>
          <p:nvPr/>
        </p:nvCxnSpPr>
        <p:spPr>
          <a:xfrm flipH="1">
            <a:off x="767408" y="3140968"/>
            <a:ext cx="1152128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6D04F7C-FEED-3C4E-9F99-882D2A32C6F7}"/>
              </a:ext>
            </a:extLst>
          </p:cNvPr>
          <p:cNvSpPr txBox="1"/>
          <p:nvPr/>
        </p:nvSpPr>
        <p:spPr>
          <a:xfrm>
            <a:off x="1854163" y="1916832"/>
            <a:ext cx="2154512" cy="619744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Circularly polarized 213 nm beam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2EA0182-C4F5-0F49-A242-13D7EA21F0B9}"/>
              </a:ext>
            </a:extLst>
          </p:cNvPr>
          <p:cNvCxnSpPr>
            <a:cxnSpLocks/>
          </p:cNvCxnSpPr>
          <p:nvPr/>
        </p:nvCxnSpPr>
        <p:spPr>
          <a:xfrm>
            <a:off x="623392" y="3311872"/>
            <a:ext cx="36004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4D4CD7-8DCC-E846-95B3-F2C8342199D2}"/>
              </a:ext>
            </a:extLst>
          </p:cNvPr>
          <p:cNvCxnSpPr>
            <a:cxnSpLocks/>
          </p:cNvCxnSpPr>
          <p:nvPr/>
        </p:nvCxnSpPr>
        <p:spPr>
          <a:xfrm flipH="1">
            <a:off x="479376" y="3311872"/>
            <a:ext cx="504056" cy="90921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AC9D15-ECD9-714F-8CAE-49A8DF6CA432}"/>
              </a:ext>
            </a:extLst>
          </p:cNvPr>
          <p:cNvCxnSpPr>
            <a:cxnSpLocks/>
          </p:cNvCxnSpPr>
          <p:nvPr/>
        </p:nvCxnSpPr>
        <p:spPr>
          <a:xfrm flipH="1" flipV="1">
            <a:off x="479376" y="4216310"/>
            <a:ext cx="1728192" cy="7678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857F524-AE70-D145-A33A-DD331B266A93}"/>
              </a:ext>
            </a:extLst>
          </p:cNvPr>
          <p:cNvCxnSpPr>
            <a:cxnSpLocks/>
          </p:cNvCxnSpPr>
          <p:nvPr/>
        </p:nvCxnSpPr>
        <p:spPr>
          <a:xfrm flipV="1">
            <a:off x="2207568" y="4082060"/>
            <a:ext cx="72008" cy="211036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ABBFB05-7573-4945-8232-A94FBC738623}"/>
              </a:ext>
            </a:extLst>
          </p:cNvPr>
          <p:cNvCxnSpPr>
            <a:cxnSpLocks/>
          </p:cNvCxnSpPr>
          <p:nvPr/>
        </p:nvCxnSpPr>
        <p:spPr>
          <a:xfrm>
            <a:off x="947576" y="4077072"/>
            <a:ext cx="1332000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B5779EB-A54F-A948-B962-49430845B203}"/>
              </a:ext>
            </a:extLst>
          </p:cNvPr>
          <p:cNvCxnSpPr>
            <a:cxnSpLocks/>
          </p:cNvCxnSpPr>
          <p:nvPr/>
        </p:nvCxnSpPr>
        <p:spPr>
          <a:xfrm flipV="1">
            <a:off x="961175" y="3901936"/>
            <a:ext cx="94265" cy="170149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9BC8FD5-3709-714E-A99C-4267F17D354E}"/>
              </a:ext>
            </a:extLst>
          </p:cNvPr>
          <p:cNvCxnSpPr>
            <a:cxnSpLocks/>
          </p:cNvCxnSpPr>
          <p:nvPr/>
        </p:nvCxnSpPr>
        <p:spPr>
          <a:xfrm flipH="1" flipV="1">
            <a:off x="1055440" y="3898385"/>
            <a:ext cx="4608512" cy="42805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D32E3F6-AF11-334C-947D-5BBCEF76B631}"/>
              </a:ext>
            </a:extLst>
          </p:cNvPr>
          <p:cNvCxnSpPr>
            <a:cxnSpLocks/>
          </p:cNvCxnSpPr>
          <p:nvPr/>
        </p:nvCxnSpPr>
        <p:spPr>
          <a:xfrm flipH="1" flipV="1">
            <a:off x="5375920" y="3356992"/>
            <a:ext cx="287431" cy="584198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1B44B5AF-CB90-2747-8549-7CE0479566A7}"/>
              </a:ext>
            </a:extLst>
          </p:cNvPr>
          <p:cNvSpPr txBox="1"/>
          <p:nvPr/>
        </p:nvSpPr>
        <p:spPr>
          <a:xfrm>
            <a:off x="3173323" y="4049202"/>
            <a:ext cx="2016000" cy="61200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Linearly polarized 1064 nm beam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6BD399E-3E82-0D4B-8D7F-C2F01931F01B}"/>
              </a:ext>
            </a:extLst>
          </p:cNvPr>
          <p:cNvSpPr/>
          <p:nvPr/>
        </p:nvSpPr>
        <p:spPr>
          <a:xfrm>
            <a:off x="6629708" y="3911314"/>
            <a:ext cx="1673396" cy="3215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1600" kern="0" dirty="0" err="1">
                <a:solidFill>
                  <a:prstClr val="white"/>
                </a:solidFill>
                <a:ea typeface=""/>
                <a:cs typeface="Arial" panose="020B0604020202020204" pitchFamily="34" charset="0"/>
              </a:rPr>
              <a:t>Glavish</a:t>
            </a:r>
            <a:r>
              <a:rPr lang="en-GB" sz="1600" kern="0" dirty="0">
                <a:solidFill>
                  <a:prstClr val="white"/>
                </a:solidFill>
                <a:ea typeface=""/>
                <a:cs typeface="Arial" panose="020B0604020202020204" pitchFamily="34" charset="0"/>
              </a:rPr>
              <a:t> ionizer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C326F1E2-80AA-494D-9374-17EAF7B12E26}"/>
              </a:ext>
            </a:extLst>
          </p:cNvPr>
          <p:cNvSpPr/>
          <p:nvPr/>
        </p:nvSpPr>
        <p:spPr>
          <a:xfrm>
            <a:off x="8201439" y="2228771"/>
            <a:ext cx="1152128" cy="3215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1600" kern="0" dirty="0">
                <a:solidFill>
                  <a:prstClr val="white"/>
                </a:solidFill>
                <a:latin typeface="Calibri" panose="020F0502020204030204"/>
                <a:ea typeface=""/>
                <a:cs typeface="Arial" panose="020B0604020202020204" pitchFamily="34" charset="0"/>
              </a:rPr>
              <a:t>Wien filter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02097C97-50B6-F848-B82C-5C9078C4608B}"/>
              </a:ext>
            </a:extLst>
          </p:cNvPr>
          <p:cNvSpPr/>
          <p:nvPr/>
        </p:nvSpPr>
        <p:spPr>
          <a:xfrm>
            <a:off x="10260751" y="2388680"/>
            <a:ext cx="751694" cy="3215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1600" kern="0" dirty="0">
                <a:solidFill>
                  <a:prstClr val="white"/>
                </a:solidFill>
                <a:latin typeface="Calibri" panose="020F0502020204030204"/>
                <a:ea typeface=""/>
                <a:cs typeface="Arial" panose="020B0604020202020204" pitchFamily="34" charset="0"/>
              </a:rPr>
              <a:t>Cs cell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E9428842-C50C-724F-80DE-42C9BF001138}"/>
              </a:ext>
            </a:extLst>
          </p:cNvPr>
          <p:cNvSpPr/>
          <p:nvPr/>
        </p:nvSpPr>
        <p:spPr>
          <a:xfrm>
            <a:off x="8689919" y="4448584"/>
            <a:ext cx="1075319" cy="32154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en-GB" sz="1600" kern="0" dirty="0">
                <a:solidFill>
                  <a:prstClr val="white"/>
                </a:solidFill>
                <a:latin typeface="Calibri" panose="020F0502020204030204"/>
                <a:ea typeface=""/>
                <a:cs typeface="Arial" panose="020B0604020202020204" pitchFamily="34" charset="0"/>
              </a:rPr>
              <a:t>Spin filter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1CDFB5-9001-E24F-BA40-11FC7D749767}"/>
              </a:ext>
            </a:extLst>
          </p:cNvPr>
          <p:cNvCxnSpPr/>
          <p:nvPr/>
        </p:nvCxnSpPr>
        <p:spPr>
          <a:xfrm flipV="1">
            <a:off x="7466406" y="3356992"/>
            <a:ext cx="141762" cy="541393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707C502-E289-2E4A-805F-C5E9B98DBD01}"/>
              </a:ext>
            </a:extLst>
          </p:cNvPr>
          <p:cNvCxnSpPr>
            <a:cxnSpLocks/>
          </p:cNvCxnSpPr>
          <p:nvPr/>
        </p:nvCxnSpPr>
        <p:spPr>
          <a:xfrm flipV="1">
            <a:off x="8400256" y="2550314"/>
            <a:ext cx="377247" cy="45409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DE4FEE-48E2-FD4E-B09C-0CCA80838D04}"/>
              </a:ext>
            </a:extLst>
          </p:cNvPr>
          <p:cNvCxnSpPr>
            <a:cxnSpLocks/>
          </p:cNvCxnSpPr>
          <p:nvPr/>
        </p:nvCxnSpPr>
        <p:spPr>
          <a:xfrm flipH="1" flipV="1">
            <a:off x="9060525" y="3785732"/>
            <a:ext cx="292902" cy="653958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415F8D7-FBC6-6247-BEB0-E32689E04B39}"/>
              </a:ext>
            </a:extLst>
          </p:cNvPr>
          <p:cNvCxnSpPr>
            <a:cxnSpLocks/>
          </p:cNvCxnSpPr>
          <p:nvPr/>
        </p:nvCxnSpPr>
        <p:spPr>
          <a:xfrm flipV="1">
            <a:off x="9992280" y="2695408"/>
            <a:ext cx="305874" cy="228335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89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552A5-F496-792F-61E7-3130A481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Anisotropic Angular distributions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ABEC99-5CDB-FD77-86D1-E4CDC2028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6" y="1552403"/>
            <a:ext cx="5203827" cy="242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6393246-403B-805A-E8E8-E5E6D84CAD3A}"/>
              </a:ext>
            </a:extLst>
          </p:cNvPr>
          <p:cNvSpPr txBox="1"/>
          <p:nvPr/>
        </p:nvSpPr>
        <p:spPr>
          <a:xfrm>
            <a:off x="979077" y="4848742"/>
            <a:ext cx="1023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9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„The anisotropy of the angular differential cross section ... can be used to force the emitted </a:t>
            </a:r>
            <a:r>
              <a:rPr lang="en-US" sz="2000" u="sng" dirty="0">
                <a:solidFill>
                  <a:srgbClr val="009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neutrons</a:t>
            </a:r>
            <a:r>
              <a:rPr lang="en-US" sz="2000" dirty="0">
                <a:solidFill>
                  <a:srgbClr val="009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α to be two to </a:t>
            </a:r>
            <a:r>
              <a:rPr lang="en-US" sz="2000" u="sng" dirty="0">
                <a:solidFill>
                  <a:srgbClr val="009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 times more focused</a:t>
            </a:r>
            <a:r>
              <a:rPr lang="en-US" sz="2000" dirty="0">
                <a:solidFill>
                  <a:srgbClr val="009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towards the reactor blanket.“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5727771-69C0-FB77-66C1-0F726E3F065C}"/>
              </a:ext>
            </a:extLst>
          </p:cNvPr>
          <p:cNvGrpSpPr/>
          <p:nvPr/>
        </p:nvGrpSpPr>
        <p:grpSpPr>
          <a:xfrm>
            <a:off x="6312024" y="1358376"/>
            <a:ext cx="4974370" cy="3438776"/>
            <a:chOff x="6312024" y="1009780"/>
            <a:chExt cx="4974370" cy="343877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3665593-3868-0250-5D56-A2F22E16C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18" t="2848"/>
            <a:stretch/>
          </p:blipFill>
          <p:spPr>
            <a:xfrm>
              <a:off x="6312024" y="1009780"/>
              <a:ext cx="4974370" cy="3438776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D566743-3BD4-0ECA-F07F-3B656EF4C555}"/>
                </a:ext>
              </a:extLst>
            </p:cNvPr>
            <p:cNvSpPr/>
            <p:nvPr/>
          </p:nvSpPr>
          <p:spPr>
            <a:xfrm>
              <a:off x="6312024" y="1009780"/>
              <a:ext cx="432048" cy="330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/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D2D49825-A62D-EA52-9509-43C5EE729BC2}"/>
              </a:ext>
            </a:extLst>
          </p:cNvPr>
          <p:cNvSpPr txBox="1"/>
          <p:nvPr/>
        </p:nvSpPr>
        <p:spPr>
          <a:xfrm>
            <a:off x="5038122" y="1725690"/>
            <a:ext cx="726481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(2019)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E1D84B-AFCA-9279-9160-BF4B6AA31F09}"/>
              </a:ext>
            </a:extLst>
          </p:cNvPr>
          <p:cNvSpPr txBox="1"/>
          <p:nvPr/>
        </p:nvSpPr>
        <p:spPr>
          <a:xfrm>
            <a:off x="1423258" y="5766270"/>
            <a:ext cx="8682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See also: 	The status of “polarized fusion”, H. Paetz gen.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Schieck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Eur. Phys. J. A 44, 321 (2010)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Nuclear Fusion with polarized fuel, Springer Proceedings in Physics 187 (2016)</a:t>
            </a:r>
            <a:endParaRPr lang="en-US" sz="16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57E6D6-32EC-0979-78F1-F8369B672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</a:t>
            </a:fld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283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7A303-E7D0-51FF-3966-355D2953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Sona Transition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EF7184-AF3F-8273-7D3F-8B25448DD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P.G. Sona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“A new method proposed to increase polarization in polarized ion sources of H</a:t>
            </a:r>
            <a:r>
              <a:rPr lang="en-US" altLang="de-DE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D</a:t>
            </a:r>
            <a:r>
              <a:rPr lang="en-US" altLang="de-DE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b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Energia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Nucleare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295 (1967).</a:t>
            </a:r>
          </a:p>
          <a:p>
            <a:pPr marL="0" indent="0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➔ efficient method to exchange the occupation numbers of the ‘pure‘ hyperfine substates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altLang="de-DE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de-DE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					(|</a:t>
            </a:r>
            <a:r>
              <a:rPr lang="en-US" altLang="de-DE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=+1, </a:t>
            </a:r>
            <a:r>
              <a:rPr lang="en-US" altLang="de-DE" sz="20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de-DE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=+1&gt; and |</a:t>
            </a:r>
            <a:r>
              <a:rPr lang="en-US" altLang="de-DE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=1, </a:t>
            </a:r>
            <a:r>
              <a:rPr lang="en-US" altLang="de-DE" sz="20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de-DE" sz="20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= –1&gt;)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Idea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Flip the quantization axis (</a:t>
            </a:r>
            <a:r>
              <a:rPr lang="en-US" altLang="de-DE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de-DE" sz="20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 faster than the Larmor precession (non-adiabatic transition)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15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7A303-E7D0-51FF-3966-355D2953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Sona Transition (original idea)</a:t>
            </a:r>
            <a:br>
              <a:rPr lang="en-US" dirty="0"/>
            </a:br>
            <a:endParaRPr lang="en-US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CEA120D7-45FE-3214-7732-6E518890FF73}"/>
              </a:ext>
            </a:extLst>
          </p:cNvPr>
          <p:cNvCxnSpPr/>
          <p:nvPr/>
        </p:nvCxnSpPr>
        <p:spPr bwMode="auto">
          <a:xfrm>
            <a:off x="2140228" y="4336768"/>
            <a:ext cx="1565592" cy="10341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6499F61-8C3D-048F-9046-D9935B28B3C5}"/>
              </a:ext>
            </a:extLst>
          </p:cNvPr>
          <p:cNvCxnSpPr/>
          <p:nvPr/>
        </p:nvCxnSpPr>
        <p:spPr bwMode="auto">
          <a:xfrm flipH="1" flipV="1">
            <a:off x="7761767" y="4353182"/>
            <a:ext cx="1624279" cy="10767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59BED29-BFD9-0E8B-49A4-DA01BC705097}"/>
              </a:ext>
            </a:extLst>
          </p:cNvPr>
          <p:cNvCxnSpPr/>
          <p:nvPr/>
        </p:nvCxnSpPr>
        <p:spPr bwMode="auto">
          <a:xfrm flipH="1">
            <a:off x="5757911" y="2822098"/>
            <a:ext cx="15567" cy="1461219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Bogen 10">
            <a:extLst>
              <a:ext uri="{FF2B5EF4-FFF2-40B4-BE49-F238E27FC236}">
                <a16:creationId xmlns:a16="http://schemas.microsoft.com/office/drawing/2014/main" id="{7DD28B34-60BD-B626-1184-D135950ACEDB}"/>
              </a:ext>
            </a:extLst>
          </p:cNvPr>
          <p:cNvSpPr/>
          <p:nvPr/>
        </p:nvSpPr>
        <p:spPr bwMode="auto">
          <a:xfrm rot="16200000">
            <a:off x="3595064" y="643577"/>
            <a:ext cx="4314369" cy="7267597"/>
          </a:xfrm>
          <a:prstGeom prst="arc">
            <a:avLst>
              <a:gd name="adj1" fmla="val 16200000"/>
              <a:gd name="adj2" fmla="val 5413889"/>
            </a:avLst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DFFC740-FD7E-388B-63C8-5EC188E4B5C2}"/>
              </a:ext>
            </a:extLst>
          </p:cNvPr>
          <p:cNvCxnSpPr/>
          <p:nvPr/>
        </p:nvCxnSpPr>
        <p:spPr bwMode="auto">
          <a:xfrm>
            <a:off x="2111012" y="4332805"/>
            <a:ext cx="812948" cy="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CAA9CF-29E1-D678-497A-4C82F7EB485C}"/>
              </a:ext>
            </a:extLst>
          </p:cNvPr>
          <p:cNvCxnSpPr/>
          <p:nvPr/>
        </p:nvCxnSpPr>
        <p:spPr bwMode="auto">
          <a:xfrm>
            <a:off x="8653609" y="4357609"/>
            <a:ext cx="812948" cy="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Ellipse 24">
            <a:extLst>
              <a:ext uri="{FF2B5EF4-FFF2-40B4-BE49-F238E27FC236}">
                <a16:creationId xmlns:a16="http://schemas.microsoft.com/office/drawing/2014/main" id="{A62A18A0-28D1-E9ED-4308-472B39FEFBEF}"/>
              </a:ext>
            </a:extLst>
          </p:cNvPr>
          <p:cNvSpPr/>
          <p:nvPr/>
        </p:nvSpPr>
        <p:spPr bwMode="auto">
          <a:xfrm flipH="1" flipV="1">
            <a:off x="5061100" y="3949142"/>
            <a:ext cx="1403498" cy="53649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B682C7B-FD4A-9906-EB95-FAF9B961CE93}"/>
              </a:ext>
            </a:extLst>
          </p:cNvPr>
          <p:cNvCxnSpPr/>
          <p:nvPr/>
        </p:nvCxnSpPr>
        <p:spPr bwMode="auto">
          <a:xfrm flipV="1">
            <a:off x="5773478" y="4038343"/>
            <a:ext cx="485582" cy="21556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0BEBBB38-5282-0CEB-B045-8DF42D14D176}"/>
              </a:ext>
            </a:extLst>
          </p:cNvPr>
          <p:cNvSpPr txBox="1"/>
          <p:nvPr/>
        </p:nvSpPr>
        <p:spPr>
          <a:xfrm>
            <a:off x="3274721" y="4464549"/>
            <a:ext cx="63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96CBA0E-7F17-E5FA-A3A2-1172C33CBC3F}"/>
              </a:ext>
            </a:extLst>
          </p:cNvPr>
          <p:cNvCxnSpPr/>
          <p:nvPr/>
        </p:nvCxnSpPr>
        <p:spPr bwMode="auto">
          <a:xfrm flipV="1">
            <a:off x="3317360" y="4527765"/>
            <a:ext cx="308345" cy="1063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27972725-597F-7D8F-2D5F-16C4B2E4CB96}"/>
              </a:ext>
            </a:extLst>
          </p:cNvPr>
          <p:cNvSpPr txBox="1"/>
          <p:nvPr/>
        </p:nvSpPr>
        <p:spPr>
          <a:xfrm>
            <a:off x="7765221" y="4458458"/>
            <a:ext cx="63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82F19CCD-2ADB-7F62-1309-64C7FF5BA382}"/>
              </a:ext>
            </a:extLst>
          </p:cNvPr>
          <p:cNvCxnSpPr/>
          <p:nvPr/>
        </p:nvCxnSpPr>
        <p:spPr bwMode="auto">
          <a:xfrm flipV="1">
            <a:off x="7807860" y="4521674"/>
            <a:ext cx="308345" cy="1063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0DA3DC7F-20FD-C211-60A2-EFE8FDB8322A}"/>
              </a:ext>
            </a:extLst>
          </p:cNvPr>
          <p:cNvSpPr txBox="1"/>
          <p:nvPr/>
        </p:nvSpPr>
        <p:spPr>
          <a:xfrm>
            <a:off x="5574901" y="2337100"/>
            <a:ext cx="63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3001969-83EC-1A6C-513C-00F0050844A6}"/>
              </a:ext>
            </a:extLst>
          </p:cNvPr>
          <p:cNvCxnSpPr/>
          <p:nvPr/>
        </p:nvCxnSpPr>
        <p:spPr bwMode="auto">
          <a:xfrm flipV="1">
            <a:off x="5617540" y="2400316"/>
            <a:ext cx="308345" cy="1063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F95453D8-DDCE-300F-3DF8-3016717275D6}"/>
              </a:ext>
            </a:extLst>
          </p:cNvPr>
          <p:cNvSpPr txBox="1"/>
          <p:nvPr/>
        </p:nvSpPr>
        <p:spPr>
          <a:xfrm>
            <a:off x="648582" y="2691131"/>
            <a:ext cx="1791956" cy="45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Before: α</a:t>
            </a:r>
            <a:r>
              <a:rPr lang="en-US" sz="2400" baseline="-25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66C3417-F854-A20A-F7D2-0B4A05C93C62}"/>
              </a:ext>
            </a:extLst>
          </p:cNvPr>
          <p:cNvSpPr txBox="1"/>
          <p:nvPr/>
        </p:nvSpPr>
        <p:spPr>
          <a:xfrm>
            <a:off x="9764260" y="2705130"/>
            <a:ext cx="1496289" cy="45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After: β</a:t>
            </a:r>
            <a:r>
              <a:rPr lang="en-US" sz="2400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7AC27EA-58EC-BC37-9BE2-B0C54DCC63C4}"/>
              </a:ext>
            </a:extLst>
          </p:cNvPr>
          <p:cNvSpPr txBox="1"/>
          <p:nvPr/>
        </p:nvSpPr>
        <p:spPr>
          <a:xfrm>
            <a:off x="2115887" y="4385076"/>
            <a:ext cx="54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</a:rPr>
              <a:t>μ</a:t>
            </a:r>
            <a:endParaRPr lang="de-DE" sz="2800" dirty="0">
              <a:solidFill>
                <a:srgbClr val="FF0000"/>
              </a:solidFill>
            </a:endParaRP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F936B77-F367-CC4C-F3AF-317660969E15}"/>
              </a:ext>
            </a:extLst>
          </p:cNvPr>
          <p:cNvCxnSpPr/>
          <p:nvPr/>
        </p:nvCxnSpPr>
        <p:spPr bwMode="auto">
          <a:xfrm>
            <a:off x="2200935" y="4489982"/>
            <a:ext cx="300792" cy="825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0AF126FA-3BDE-8B3E-C6A6-892CA3A845C7}"/>
              </a:ext>
            </a:extLst>
          </p:cNvPr>
          <p:cNvSpPr txBox="1"/>
          <p:nvPr/>
        </p:nvSpPr>
        <p:spPr>
          <a:xfrm>
            <a:off x="8775431" y="4385083"/>
            <a:ext cx="47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</a:rPr>
              <a:t>μ</a:t>
            </a:r>
            <a:endParaRPr lang="de-DE" sz="2800" dirty="0">
              <a:solidFill>
                <a:srgbClr val="FF0000"/>
              </a:solidFill>
            </a:endParaRP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17A2FE22-8A2A-5FD4-B7E6-745A60E435D2}"/>
              </a:ext>
            </a:extLst>
          </p:cNvPr>
          <p:cNvCxnSpPr/>
          <p:nvPr/>
        </p:nvCxnSpPr>
        <p:spPr bwMode="auto">
          <a:xfrm>
            <a:off x="8849846" y="4504153"/>
            <a:ext cx="300792" cy="825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37B2133-4ED9-838D-B968-13EE84BFF51E}"/>
              </a:ext>
            </a:extLst>
          </p:cNvPr>
          <p:cNvSpPr txBox="1"/>
          <p:nvPr/>
        </p:nvSpPr>
        <p:spPr>
          <a:xfrm>
            <a:off x="5534535" y="1493926"/>
            <a:ext cx="83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ω</a:t>
            </a:r>
            <a:r>
              <a:rPr lang="de-DE" sz="2800" baseline="-25000" dirty="0"/>
              <a:t>B</a:t>
            </a:r>
            <a:endParaRPr lang="de-DE" sz="28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ACCC6FEF-BE14-5005-CAD5-2C095303C687}"/>
              </a:ext>
            </a:extLst>
          </p:cNvPr>
          <p:cNvSpPr txBox="1"/>
          <p:nvPr/>
        </p:nvSpPr>
        <p:spPr>
          <a:xfrm>
            <a:off x="6150545" y="3467097"/>
            <a:ext cx="172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1A0E74"/>
                </a:solidFill>
              </a:rPr>
              <a:t>ω</a:t>
            </a:r>
            <a:r>
              <a:rPr lang="de-DE" sz="2800" baseline="-25000" dirty="0" err="1">
                <a:solidFill>
                  <a:srgbClr val="1A0E74"/>
                </a:solidFill>
              </a:rPr>
              <a:t>Larmor</a:t>
            </a:r>
            <a:endParaRPr lang="de-DE" sz="2800" dirty="0">
              <a:solidFill>
                <a:srgbClr val="1A0E74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D511761-3BEC-6682-864F-FB85CE99A08A}"/>
              </a:ext>
            </a:extLst>
          </p:cNvPr>
          <p:cNvSpPr txBox="1"/>
          <p:nvPr/>
        </p:nvSpPr>
        <p:spPr>
          <a:xfrm>
            <a:off x="2290811" y="3890608"/>
            <a:ext cx="159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Sona </a:t>
            </a:r>
            <a:r>
              <a:rPr lang="de-DE" sz="1600" dirty="0" err="1"/>
              <a:t>coil</a:t>
            </a:r>
            <a:r>
              <a:rPr lang="de-DE" sz="1600" dirty="0"/>
              <a:t> 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1E83461-61CE-D8D4-83B4-F1A2D5129470}"/>
              </a:ext>
            </a:extLst>
          </p:cNvPr>
          <p:cNvSpPr txBox="1"/>
          <p:nvPr/>
        </p:nvSpPr>
        <p:spPr>
          <a:xfrm>
            <a:off x="7997007" y="3889008"/>
            <a:ext cx="159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Sona </a:t>
            </a:r>
            <a:r>
              <a:rPr lang="de-DE" sz="1600" dirty="0" err="1"/>
              <a:t>coil</a:t>
            </a:r>
            <a:r>
              <a:rPr lang="de-DE" sz="1600" dirty="0"/>
              <a:t> 2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00B0CC2-ACCB-94C6-8164-D99C25A514F6}"/>
              </a:ext>
            </a:extLst>
          </p:cNvPr>
          <p:cNvSpPr txBox="1"/>
          <p:nvPr/>
        </p:nvSpPr>
        <p:spPr>
          <a:xfrm>
            <a:off x="4957013" y="4470864"/>
            <a:ext cx="2700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Zero-</a:t>
            </a:r>
            <a:r>
              <a:rPr lang="de-DE" sz="1400" dirty="0" err="1"/>
              <a:t>Crossing</a:t>
            </a:r>
            <a:r>
              <a:rPr lang="de-DE" sz="1400" dirty="0"/>
              <a:t> Point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8F4E783-0902-2CFF-648E-296613FE0480}"/>
              </a:ext>
            </a:extLst>
          </p:cNvPr>
          <p:cNvSpPr/>
          <p:nvPr/>
        </p:nvSpPr>
        <p:spPr bwMode="auto">
          <a:xfrm>
            <a:off x="648582" y="1510413"/>
            <a:ext cx="10699603" cy="347126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F74B0FDD-9D00-66A5-A183-670C5043CD9F}"/>
                  </a:ext>
                </a:extLst>
              </p:cNvPr>
              <p:cNvSpPr txBox="1"/>
              <p:nvPr/>
            </p:nvSpPr>
            <p:spPr>
              <a:xfrm>
                <a:off x="1681997" y="5213538"/>
                <a:ext cx="9023239" cy="3198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de-DE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Larmor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long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≪100 </m:t>
                      </m:r>
                      <m:f>
                        <m:fPr>
                          <m:type m:val="li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∅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libri" panose="020F0502020204030204" pitchFamily="34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Beam</m:t>
                          </m:r>
                        </m:sub>
                      </m:sSub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= 2 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/ </m:t>
                      </m:r>
                      <m:r>
                        <m:rPr>
                          <m:nor/>
                        </m:rPr>
                        <a:rPr lang="el-GR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λ</m:t>
                      </m:r>
                      <m:r>
                        <m:rPr>
                          <m:nor/>
                        </m:rPr>
                        <a:rPr lang="en-US" altLang="de-DE" sz="20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de-DE" sz="20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20 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/ </m:t>
                      </m:r>
                      <m:r>
                        <m:rPr>
                          <m:nor/>
                        </m:rPr>
                        <a:rPr lang="de-DE" altLang="de-DE" sz="20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E</m:t>
                      </m:r>
                      <m:r>
                        <m:rPr>
                          <m:nor/>
                        </m:rPr>
                        <a:rPr lang="en-US" altLang="de-DE" sz="2000" b="0" i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= 1 </m:t>
                      </m:r>
                      <m:r>
                        <m:rPr>
                          <m:nor/>
                        </m:rPr>
                        <a:rPr lang="de-DE" altLang="de-D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keV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libri" panose="020F0502020204030204" pitchFamily="34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de-DE" sz="2000" dirty="0" err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F74B0FDD-9D00-66A5-A183-670C5043C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997" y="5213538"/>
                <a:ext cx="9023239" cy="319896"/>
              </a:xfrm>
              <a:prstGeom prst="rect">
                <a:avLst/>
              </a:prstGeom>
              <a:blipFill>
                <a:blip r:embed="rId2"/>
                <a:stretch>
                  <a:fillRect t="-161538" r="-422" b="-22692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103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ED8139-5B17-AACC-906F-9606D690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Schrödinger Equation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E414C5-55CF-7D39-E0A2-F0C2621FD7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Metastable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Deuterium</a:t>
            </a:r>
            <a:endParaRPr kumimoji="0" lang="en-US" sz="1800" i="0" u="none" strike="noStrike" kern="1200" cap="none" spc="0" normalizeH="0" baseline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259564E5-B0B8-94E6-6C85-F3BB5FD5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1878" y="1628800"/>
            <a:ext cx="11902840" cy="42519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39C2F0F-7309-2828-CA35-C9517E5F492A}"/>
              </a:ext>
            </a:extLst>
          </p:cNvPr>
          <p:cNvSpPr txBox="1"/>
          <p:nvPr/>
        </p:nvSpPr>
        <p:spPr>
          <a:xfrm>
            <a:off x="3227779" y="5778123"/>
            <a:ext cx="4153129" cy="6186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b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“This also works for ground states”</a:t>
            </a:r>
            <a:endParaRPr lang="en-US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E61E18C-8FCF-657A-F471-45A2FDCCA2EA}"/>
              </a:ext>
            </a:extLst>
          </p:cNvPr>
          <p:cNvSpPr txBox="1"/>
          <p:nvPr/>
        </p:nvSpPr>
        <p:spPr>
          <a:xfrm>
            <a:off x="2953559" y="6038201"/>
            <a:ext cx="525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</a:rPr>
              <a:t>😮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C1C5E9-EF99-0D03-AF36-AB962B0B5A8C}"/>
              </a:ext>
            </a:extLst>
          </p:cNvPr>
          <p:cNvSpPr txBox="1"/>
          <p:nvPr/>
        </p:nvSpPr>
        <p:spPr>
          <a:xfrm>
            <a:off x="4165600" y="2648845"/>
            <a:ext cx="1817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 keV, 3𝜎=1.5 cm</a:t>
            </a:r>
          </a:p>
        </p:txBody>
      </p:sp>
    </p:spTree>
    <p:extLst>
      <p:ext uri="{BB962C8B-B14F-4D97-AF65-F5344CB8AC3E}">
        <p14:creationId xmlns:p14="http://schemas.microsoft.com/office/powerpoint/2010/main" val="19577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614AE-D12B-2C53-0B85-C6353645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(even bigger) surprise!!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F7420D23-065A-6B8A-F95B-F2A06F23EE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Oscillations also visible </a:t>
            </a:r>
            <a:r>
              <a:rPr lang="en-US" u="sng" dirty="0"/>
              <a:t>without initial polarization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496642-C94A-A1BE-1D26-CC5186F17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61" y="1843405"/>
            <a:ext cx="5619905" cy="40192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433C2B-99C1-965A-58F8-26246350C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1" y="1843405"/>
            <a:ext cx="5922298" cy="40192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042BE09-984B-DFF5-C9BD-57962B0B820D}"/>
              </a:ext>
            </a:extLst>
          </p:cNvPr>
          <p:cNvSpPr txBox="1"/>
          <p:nvPr/>
        </p:nvSpPr>
        <p:spPr>
          <a:xfrm>
            <a:off x="2927648" y="1542175"/>
            <a:ext cx="151355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Simulation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0CF30B-22A3-97EE-F53D-6FF812DFBD49}"/>
              </a:ext>
            </a:extLst>
          </p:cNvPr>
          <p:cNvSpPr txBox="1"/>
          <p:nvPr/>
        </p:nvSpPr>
        <p:spPr>
          <a:xfrm>
            <a:off x="9219735" y="1542175"/>
            <a:ext cx="764697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40BEDD-7D63-787A-3EA7-78BFE52C37BF}"/>
              </a:ext>
            </a:extLst>
          </p:cNvPr>
          <p:cNvSpPr txBox="1"/>
          <p:nvPr/>
        </p:nvSpPr>
        <p:spPr>
          <a:xfrm>
            <a:off x="3284027" y="5523477"/>
            <a:ext cx="6149805" cy="881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b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“If magnetic field amplitude (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en-US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) and frequency (B</a:t>
            </a:r>
            <a:r>
              <a:rPr lang="en-US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rad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) match, </a:t>
            </a:r>
            <a:r>
              <a:rPr lang="en-US" i="1" u="sng" dirty="0">
                <a:latin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 with a (known) hyperfine structure can be polarized!”</a:t>
            </a:r>
            <a:endParaRPr lang="en-US" i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A35B9E0-8C7E-3158-DAF9-D77411F09390}"/>
              </a:ext>
            </a:extLst>
          </p:cNvPr>
          <p:cNvSpPr txBox="1"/>
          <p:nvPr/>
        </p:nvSpPr>
        <p:spPr>
          <a:xfrm>
            <a:off x="2904924" y="5882037"/>
            <a:ext cx="525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</a:rPr>
              <a:t>😮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80A58E-D9F7-F7B3-6A19-C355807F0F29}"/>
              </a:ext>
            </a:extLst>
          </p:cNvPr>
          <p:cNvSpPr txBox="1"/>
          <p:nvPr/>
        </p:nvSpPr>
        <p:spPr>
          <a:xfrm>
            <a:off x="9077924" y="5459702"/>
            <a:ext cx="915635" cy="3554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i="1" dirty="0"/>
              <a:t>B</a:t>
            </a:r>
            <a:r>
              <a:rPr lang="de-DE" dirty="0"/>
              <a:t> [</a:t>
            </a:r>
            <a:r>
              <a:rPr lang="de-DE" dirty="0" err="1"/>
              <a:t>a.u</a:t>
            </a:r>
            <a:r>
              <a:rPr lang="de-DE" dirty="0"/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3170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007F7-74BF-44C6-D750-991B0AD3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for polarized </a:t>
            </a:r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</a:t>
            </a:r>
            <a:r>
              <a:rPr lang="en-US" dirty="0"/>
              <a:t> ion beams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4E63B4-01B0-18BA-72BD-684D58E42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978" y="974469"/>
            <a:ext cx="8726555" cy="49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1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98034-BE21-A0E8-1929-FB0B50E79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Polarimetry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11FA025F-FFA5-AE1B-2CA9-9316A518595B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b="1" i="0" smtClean="0">
                                    <a:latin typeface="Cambria Math" panose="02040503050406030204" pitchFamily="18" charset="0"/>
                                  </a:rPr>
                                  <m:t>𝐇𝐞</m:t>
                                </m:r>
                              </m:e>
                            </m:acc>
                          </m:e>
                        </m:sPr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Pre>
                          <m:sPre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𝐇𝐞</m:t>
                            </m:r>
                          </m:e>
                        </m:sPre>
                      </m:e>
                    </m:d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elastic scattering has high sensitivity</a:t>
                </a:r>
                <a:endParaRPr lang="de-DE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11FA025F-FFA5-AE1B-2CA9-9316A51859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blipFill>
                <a:blip r:embed="rId2"/>
                <a:stretch>
                  <a:fillRect l="-776" t="-23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 descr="Ein Bild, das Farbigkeit, Screenshot, Text, Grafiken enthält.&#10;&#10;Automatisch generierte Beschreibung">
            <a:extLst>
              <a:ext uri="{FF2B5EF4-FFF2-40B4-BE49-F238E27FC236}">
                <a16:creationId xmlns:a16="http://schemas.microsoft.com/office/drawing/2014/main" id="{20C8829E-4EBA-385E-393E-874DA5F21D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577" y="1369757"/>
            <a:ext cx="6352098" cy="484285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58D2EC4-5AB1-CAE6-D532-E92C68F37F04}"/>
              </a:ext>
            </a:extLst>
          </p:cNvPr>
          <p:cNvSpPr txBox="1"/>
          <p:nvPr/>
        </p:nvSpPr>
        <p:spPr>
          <a:xfrm>
            <a:off x="486210" y="4222044"/>
            <a:ext cx="468974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Optimum 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beam energy: ~80 MeV</a:t>
            </a:r>
          </a:p>
          <a:p>
            <a:pPr algn="l">
              <a:lnSpc>
                <a:spcPct val="95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95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➔ Acceleration at JULIC cyclotron</a:t>
            </a:r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A0AAC3BB-C358-B036-DDA5-D894DCA0C3DE}"/>
              </a:ext>
            </a:extLst>
          </p:cNvPr>
          <p:cNvSpPr/>
          <p:nvPr/>
        </p:nvSpPr>
        <p:spPr>
          <a:xfrm>
            <a:off x="4854225" y="4233333"/>
            <a:ext cx="643467" cy="34995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</p:spTree>
    <p:extLst>
      <p:ext uri="{BB962C8B-B14F-4D97-AF65-F5344CB8AC3E}">
        <p14:creationId xmlns:p14="http://schemas.microsoft.com/office/powerpoint/2010/main" val="12720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7162B-9C07-9299-70BC-D1FF8C05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 </a:t>
            </a:r>
            <a:r>
              <a:rPr lang="en-US" dirty="0"/>
              <a:t>Polarimeter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0FC13F6D-7FF0-FF43-E1DA-56B6121B2E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Measurements: Sept. 2023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5C95F1E-6AC1-8625-1418-F1CF0908C73E}"/>
              </a:ext>
            </a:extLst>
          </p:cNvPr>
          <p:cNvSpPr txBox="1">
            <a:spLocks/>
          </p:cNvSpPr>
          <p:nvPr/>
        </p:nvSpPr>
        <p:spPr>
          <a:xfrm>
            <a:off x="360000" y="324000"/>
            <a:ext cx="11449050" cy="5847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0" name="Inhaltsplatzhalter 6" descr="Ein Bild, das Raumfahrzeug, Transport enthält.&#10;&#10;Automatisch generierte Beschreibung">
            <a:extLst>
              <a:ext uri="{FF2B5EF4-FFF2-40B4-BE49-F238E27FC236}">
                <a16:creationId xmlns:a16="http://schemas.microsoft.com/office/drawing/2014/main" id="{A9033F42-A853-32DE-2C42-9D5E7C265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28" y="400336"/>
            <a:ext cx="6057328" cy="6057328"/>
          </a:xfrm>
          <a:prstGeom prst="rect">
            <a:avLst/>
          </a:prstGeom>
        </p:spPr>
      </p:pic>
      <p:pic>
        <p:nvPicPr>
          <p:cNvPr id="11" name="Grafik 10" descr="Ein Bild, das Maschine, Bautechnik, Industrie, Pfeife Flöte Rohr enthält.&#10;&#10;Automatisch generierte Beschreibung">
            <a:extLst>
              <a:ext uri="{FF2B5EF4-FFF2-40B4-BE49-F238E27FC236}">
                <a16:creationId xmlns:a16="http://schemas.microsoft.com/office/drawing/2014/main" id="{E931D5AC-D156-9C35-B8AE-3EAE07116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1" y="1643228"/>
            <a:ext cx="2648671" cy="3764634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6C1C171-E373-FB63-11F0-2A2341E864C8}"/>
              </a:ext>
            </a:extLst>
          </p:cNvPr>
          <p:cNvCxnSpPr>
            <a:cxnSpLocks/>
          </p:cNvCxnSpPr>
          <p:nvPr/>
        </p:nvCxnSpPr>
        <p:spPr>
          <a:xfrm flipV="1">
            <a:off x="3756344" y="4332153"/>
            <a:ext cx="1030444" cy="609015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DA87BD5-B341-9B41-EC03-E17A352A32C3}"/>
              </a:ext>
            </a:extLst>
          </p:cNvPr>
          <p:cNvSpPr txBox="1"/>
          <p:nvPr/>
        </p:nvSpPr>
        <p:spPr>
          <a:xfrm rot="19855719">
            <a:off x="3474998" y="4400166"/>
            <a:ext cx="1152128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beam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1EA067E-ED3C-4B65-F75B-D1BCCB1A202E}"/>
              </a:ext>
            </a:extLst>
          </p:cNvPr>
          <p:cNvCxnSpPr>
            <a:cxnSpLocks/>
          </p:cNvCxnSpPr>
          <p:nvPr/>
        </p:nvCxnSpPr>
        <p:spPr>
          <a:xfrm>
            <a:off x="6348632" y="717150"/>
            <a:ext cx="2133" cy="946893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370D9D45-1EF8-1894-F1BA-0FE25CC84DC5}"/>
              </a:ext>
            </a:extLst>
          </p:cNvPr>
          <p:cNvSpPr txBox="1"/>
          <p:nvPr/>
        </p:nvSpPr>
        <p:spPr>
          <a:xfrm>
            <a:off x="5232468" y="187686"/>
            <a:ext cx="2232248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Target-Ladder</a:t>
            </a:r>
          </a:p>
          <a:p>
            <a:pPr algn="ctr"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holds 5 different targets 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273F60D3-7EAD-3041-2527-DD4E9567B0E9}"/>
              </a:ext>
            </a:extLst>
          </p:cNvPr>
          <p:cNvCxnSpPr>
            <a:cxnSpLocks/>
          </p:cNvCxnSpPr>
          <p:nvPr/>
        </p:nvCxnSpPr>
        <p:spPr>
          <a:xfrm flipH="1" flipV="1">
            <a:off x="9004544" y="3525545"/>
            <a:ext cx="1152128" cy="767228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C2943096-5552-1BFE-F8DD-82B29443E7AE}"/>
              </a:ext>
            </a:extLst>
          </p:cNvPr>
          <p:cNvSpPr txBox="1"/>
          <p:nvPr/>
        </p:nvSpPr>
        <p:spPr>
          <a:xfrm>
            <a:off x="9377256" y="4184122"/>
            <a:ext cx="280831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12 Detectors</a:t>
            </a:r>
          </a:p>
          <a:p>
            <a:pPr algn="ctr"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Scintillator and Photomultiplier</a:t>
            </a:r>
          </a:p>
          <a:p>
            <a:pPr algn="ctr"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exchangeable aperture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DD89BD83-1254-9E71-7B20-5B66456B38F2}"/>
              </a:ext>
            </a:extLst>
          </p:cNvPr>
          <p:cNvCxnSpPr>
            <a:cxnSpLocks/>
          </p:cNvCxnSpPr>
          <p:nvPr/>
        </p:nvCxnSpPr>
        <p:spPr>
          <a:xfrm flipH="1" flipV="1">
            <a:off x="6429470" y="3356992"/>
            <a:ext cx="942987" cy="2417219"/>
          </a:xfrm>
          <a:prstGeom prst="straightConnector1">
            <a:avLst/>
          </a:prstGeom>
          <a:ln w="76200">
            <a:solidFill>
              <a:srgbClr val="FF7F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77BF97C7-84EF-C86E-4B22-F991F2B08D09}"/>
              </a:ext>
            </a:extLst>
          </p:cNvPr>
          <p:cNvSpPr txBox="1"/>
          <p:nvPr/>
        </p:nvSpPr>
        <p:spPr>
          <a:xfrm>
            <a:off x="6900963" y="5774211"/>
            <a:ext cx="244591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8 motorized carts</a:t>
            </a:r>
          </a:p>
          <a:p>
            <a:pPr algn="ctr">
              <a:lnSpc>
                <a:spcPct val="95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automated angle-selection</a:t>
            </a:r>
          </a:p>
        </p:txBody>
      </p:sp>
    </p:spTree>
    <p:extLst>
      <p:ext uri="{BB962C8B-B14F-4D97-AF65-F5344CB8AC3E}">
        <p14:creationId xmlns:p14="http://schemas.microsoft.com/office/powerpoint/2010/main" val="3427809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037CC-FFB3-6FF1-314A-9E565C3A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Polarized fuel for fusion reactors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B7A7C7-403E-8EE3-7A15-9E2197FF4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105945"/>
            <a:ext cx="11449050" cy="421425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 1: Neutralized kA beams (use ‚standard‘ Sona units)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Option 2: Pellet injection into Tokamaks / Fuel pellets for Laser fusion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➔ Sona coils maybe not useful (velocity to small, magnetic stray fields, ...)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➔ Galileo-Transformation: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Sample at rest</a:t>
            </a:r>
          </a:p>
          <a:p>
            <a:pPr lv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83FAD3A-76B2-9C24-BEBA-DD9129E4D31C}"/>
              </a:ext>
            </a:extLst>
          </p:cNvPr>
          <p:cNvSpPr txBox="1"/>
          <p:nvPr/>
        </p:nvSpPr>
        <p:spPr>
          <a:xfrm>
            <a:off x="7945875" y="46743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W = 1 J/s ~ 10</a:t>
            </a:r>
            <a:r>
              <a:rPr lang="en-US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eV/s ~ 10</a:t>
            </a:r>
            <a:r>
              <a:rPr lang="en-US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Photons/s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16EC439-C0C0-D24E-E54B-B2AEAFBE9EA3}"/>
              </a:ext>
            </a:extLst>
          </p:cNvPr>
          <p:cNvSpPr txBox="1"/>
          <p:nvPr/>
        </p:nvSpPr>
        <p:spPr>
          <a:xfrm>
            <a:off x="7512341" y="4604408"/>
            <a:ext cx="525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😯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3F3B65A-E886-7FE0-942F-23D34B295B6C}"/>
              </a:ext>
            </a:extLst>
          </p:cNvPr>
          <p:cNvSpPr/>
          <p:nvPr/>
        </p:nvSpPr>
        <p:spPr bwMode="auto">
          <a:xfrm>
            <a:off x="2784583" y="4085791"/>
            <a:ext cx="336884" cy="317633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Flussdiagramm: Datenträger mit direktem Zugriff 6">
            <a:extLst>
              <a:ext uri="{FF2B5EF4-FFF2-40B4-BE49-F238E27FC236}">
                <a16:creationId xmlns:a16="http://schemas.microsoft.com/office/drawing/2014/main" id="{0D02BC1E-6D30-2F49-AC4D-16505774E4BA}"/>
              </a:ext>
            </a:extLst>
          </p:cNvPr>
          <p:cNvSpPr/>
          <p:nvPr/>
        </p:nvSpPr>
        <p:spPr bwMode="auto">
          <a:xfrm>
            <a:off x="1903514" y="2954035"/>
            <a:ext cx="295286" cy="2692276"/>
          </a:xfrm>
          <a:prstGeom prst="flowChartMagneticDrum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lussdiagramm: Datenträger mit direktem Zugriff 7">
            <a:extLst>
              <a:ext uri="{FF2B5EF4-FFF2-40B4-BE49-F238E27FC236}">
                <a16:creationId xmlns:a16="http://schemas.microsoft.com/office/drawing/2014/main" id="{5D6E4D8D-B2B2-2F67-F84E-4590ED5C5202}"/>
              </a:ext>
            </a:extLst>
          </p:cNvPr>
          <p:cNvSpPr/>
          <p:nvPr/>
        </p:nvSpPr>
        <p:spPr bwMode="auto">
          <a:xfrm>
            <a:off x="3632945" y="2968185"/>
            <a:ext cx="264215" cy="2692276"/>
          </a:xfrm>
          <a:prstGeom prst="flowChartMagneticDrum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Flussdiagramm: Magnetplattenspeicher 10">
            <a:extLst>
              <a:ext uri="{FF2B5EF4-FFF2-40B4-BE49-F238E27FC236}">
                <a16:creationId xmlns:a16="http://schemas.microsoft.com/office/drawing/2014/main" id="{0CA50B4C-1029-C14F-D794-90DFCAB71B6D}"/>
              </a:ext>
            </a:extLst>
          </p:cNvPr>
          <p:cNvSpPr/>
          <p:nvPr/>
        </p:nvSpPr>
        <p:spPr bwMode="auto">
          <a:xfrm>
            <a:off x="2411452" y="3615048"/>
            <a:ext cx="1042229" cy="168217"/>
          </a:xfrm>
          <a:prstGeom prst="flowChartMagneticDisk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Flussdiagramm: Magnetplattenspeicher 11">
            <a:extLst>
              <a:ext uri="{FF2B5EF4-FFF2-40B4-BE49-F238E27FC236}">
                <a16:creationId xmlns:a16="http://schemas.microsoft.com/office/drawing/2014/main" id="{E4176074-3ABC-1BC3-301D-B15180116E09}"/>
              </a:ext>
            </a:extLst>
          </p:cNvPr>
          <p:cNvSpPr/>
          <p:nvPr/>
        </p:nvSpPr>
        <p:spPr bwMode="auto">
          <a:xfrm>
            <a:off x="2414992" y="4659627"/>
            <a:ext cx="1042229" cy="203787"/>
          </a:xfrm>
          <a:prstGeom prst="flowChartMagneticDisk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DEA4528-95A2-72B9-08A8-6893F7145051}"/>
              </a:ext>
            </a:extLst>
          </p:cNvPr>
          <p:cNvCxnSpPr/>
          <p:nvPr/>
        </p:nvCxnSpPr>
        <p:spPr bwMode="auto">
          <a:xfrm>
            <a:off x="3885217" y="5508097"/>
            <a:ext cx="1567147" cy="1063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E4244BA-A646-B1F5-0021-8A7464C412C7}"/>
              </a:ext>
            </a:extLst>
          </p:cNvPr>
          <p:cNvGrpSpPr/>
          <p:nvPr/>
        </p:nvGrpSpPr>
        <p:grpSpPr>
          <a:xfrm>
            <a:off x="5542815" y="4684516"/>
            <a:ext cx="5305641" cy="1658679"/>
            <a:chOff x="5784112" y="4944120"/>
            <a:chExt cx="5305641" cy="1658679"/>
          </a:xfrm>
        </p:grpSpPr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05B4DB36-5C71-81D8-F08F-E841DA94D6FE}"/>
                </a:ext>
              </a:extLst>
            </p:cNvPr>
            <p:cNvCxnSpPr/>
            <p:nvPr/>
          </p:nvCxnSpPr>
          <p:spPr bwMode="auto">
            <a:xfrm flipV="1">
              <a:off x="6195945" y="4944120"/>
              <a:ext cx="10632" cy="1658679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AC9525B5-3CCA-D5AA-6F72-99D9D2B029D0}"/>
                </a:ext>
              </a:extLst>
            </p:cNvPr>
            <p:cNvCxnSpPr/>
            <p:nvPr/>
          </p:nvCxnSpPr>
          <p:spPr bwMode="auto">
            <a:xfrm>
              <a:off x="6188149" y="5858544"/>
              <a:ext cx="4497572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311A01C3-2C57-016B-32B0-325F3118FB15}"/>
                </a:ext>
              </a:extLst>
            </p:cNvPr>
            <p:cNvSpPr/>
            <p:nvPr/>
          </p:nvSpPr>
          <p:spPr bwMode="auto">
            <a:xfrm>
              <a:off x="6876213" y="5161717"/>
              <a:ext cx="1881963" cy="1441082"/>
            </a:xfrm>
            <a:custGeom>
              <a:avLst/>
              <a:gdLst>
                <a:gd name="connsiteX0" fmla="*/ 0 w 1881963"/>
                <a:gd name="connsiteY0" fmla="*/ 564891 h 1441082"/>
                <a:gd name="connsiteX1" fmla="*/ 552893 w 1881963"/>
                <a:gd name="connsiteY1" fmla="*/ 33263 h 1441082"/>
                <a:gd name="connsiteX2" fmla="*/ 1318437 w 1881963"/>
                <a:gd name="connsiteY2" fmla="*/ 1415496 h 1441082"/>
                <a:gd name="connsiteX3" fmla="*/ 1881963 w 1881963"/>
                <a:gd name="connsiteY3" fmla="*/ 798808 h 14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963" h="1441082">
                  <a:moveTo>
                    <a:pt x="0" y="564891"/>
                  </a:moveTo>
                  <a:cubicBezTo>
                    <a:pt x="166577" y="228193"/>
                    <a:pt x="333154" y="-108504"/>
                    <a:pt x="552893" y="33263"/>
                  </a:cubicBezTo>
                  <a:cubicBezTo>
                    <a:pt x="772632" y="175030"/>
                    <a:pt x="1096925" y="1287905"/>
                    <a:pt x="1318437" y="1415496"/>
                  </a:cubicBezTo>
                  <a:cubicBezTo>
                    <a:pt x="1539949" y="1543087"/>
                    <a:pt x="1710956" y="1170947"/>
                    <a:pt x="1881963" y="79880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7" name="Gerader Verbinder 30">
              <a:extLst>
                <a:ext uri="{FF2B5EF4-FFF2-40B4-BE49-F238E27FC236}">
                  <a16:creationId xmlns:a16="http://schemas.microsoft.com/office/drawing/2014/main" id="{314514B3-59AD-998B-B84E-DDEFAA1B03B9}"/>
                </a:ext>
              </a:extLst>
            </p:cNvPr>
            <p:cNvCxnSpPr>
              <a:stCxn id="16" idx="0"/>
              <a:endCxn id="16" idx="0"/>
            </p:cNvCxnSpPr>
            <p:nvPr/>
          </p:nvCxnSpPr>
          <p:spPr bwMode="auto">
            <a:xfrm>
              <a:off x="6876213" y="5726608"/>
              <a:ext cx="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r Verbinder 32">
              <a:extLst>
                <a:ext uri="{FF2B5EF4-FFF2-40B4-BE49-F238E27FC236}">
                  <a16:creationId xmlns:a16="http://schemas.microsoft.com/office/drawing/2014/main" id="{E809553C-4A99-9293-4883-D16A5E8F91B6}"/>
                </a:ext>
              </a:extLst>
            </p:cNvPr>
            <p:cNvCxnSpPr/>
            <p:nvPr/>
          </p:nvCxnSpPr>
          <p:spPr bwMode="auto">
            <a:xfrm>
              <a:off x="6188149" y="5709673"/>
              <a:ext cx="723193" cy="1063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r Verbinder 35">
              <a:extLst>
                <a:ext uri="{FF2B5EF4-FFF2-40B4-BE49-F238E27FC236}">
                  <a16:creationId xmlns:a16="http://schemas.microsoft.com/office/drawing/2014/main" id="{2FB63468-5F0E-480B-47E2-87DC026DA5A7}"/>
                </a:ext>
              </a:extLst>
            </p:cNvPr>
            <p:cNvCxnSpPr/>
            <p:nvPr/>
          </p:nvCxnSpPr>
          <p:spPr bwMode="auto">
            <a:xfrm>
              <a:off x="8764769" y="5968403"/>
              <a:ext cx="723193" cy="1063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7147CFF-9A1F-6FD9-2289-4BFE2E53349D}"/>
                </a:ext>
              </a:extLst>
            </p:cNvPr>
            <p:cNvSpPr txBox="1"/>
            <p:nvPr/>
          </p:nvSpPr>
          <p:spPr>
            <a:xfrm>
              <a:off x="10536860" y="5911695"/>
              <a:ext cx="552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1441880-12B1-96F7-D458-E926AC4651E0}"/>
                </a:ext>
              </a:extLst>
            </p:cNvPr>
            <p:cNvSpPr txBox="1"/>
            <p:nvPr/>
          </p:nvSpPr>
          <p:spPr>
            <a:xfrm>
              <a:off x="5784112" y="4944143"/>
              <a:ext cx="455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/>
                <a:t>B</a:t>
              </a:r>
              <a:r>
                <a:rPr lang="en-US" sz="2000" i="1" baseline="-25000" dirty="0" err="1"/>
                <a:t>z</a:t>
              </a:r>
              <a:endParaRPr lang="en-US" sz="2000" i="1" dirty="0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773CABF6-E754-051C-DEAB-7F50780B8869}"/>
              </a:ext>
            </a:extLst>
          </p:cNvPr>
          <p:cNvSpPr txBox="1"/>
          <p:nvPr/>
        </p:nvSpPr>
        <p:spPr>
          <a:xfrm>
            <a:off x="5572862" y="2917294"/>
            <a:ext cx="4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</a:t>
            </a:r>
            <a:r>
              <a:rPr lang="en-US" sz="2000" i="1" baseline="-25000" dirty="0"/>
              <a:t>r</a:t>
            </a:r>
            <a:endParaRPr lang="en-US" sz="2000" i="1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9D2D9051-CE27-F94A-0F74-0C6A9D2D11D9}"/>
              </a:ext>
            </a:extLst>
          </p:cNvPr>
          <p:cNvCxnSpPr/>
          <p:nvPr/>
        </p:nvCxnSpPr>
        <p:spPr bwMode="auto">
          <a:xfrm flipV="1">
            <a:off x="5974061" y="2821578"/>
            <a:ext cx="10632" cy="165867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CECAEE8-2825-5811-9162-368AE711177E}"/>
              </a:ext>
            </a:extLst>
          </p:cNvPr>
          <p:cNvCxnSpPr/>
          <p:nvPr/>
        </p:nvCxnSpPr>
        <p:spPr bwMode="auto">
          <a:xfrm>
            <a:off x="5976898" y="3714745"/>
            <a:ext cx="4497572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21D92650-7417-E68F-2EFA-0B10C95F419D}"/>
              </a:ext>
            </a:extLst>
          </p:cNvPr>
          <p:cNvSpPr txBox="1"/>
          <p:nvPr/>
        </p:nvSpPr>
        <p:spPr>
          <a:xfrm>
            <a:off x="10325609" y="3810411"/>
            <a:ext cx="55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</a:t>
            </a:r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DC189E54-2788-7C46-098C-8AD190EB248B}"/>
              </a:ext>
            </a:extLst>
          </p:cNvPr>
          <p:cNvSpPr/>
          <p:nvPr/>
        </p:nvSpPr>
        <p:spPr bwMode="auto">
          <a:xfrm>
            <a:off x="6536890" y="2995795"/>
            <a:ext cx="2211572" cy="1491667"/>
          </a:xfrm>
          <a:custGeom>
            <a:avLst/>
            <a:gdLst>
              <a:gd name="connsiteX0" fmla="*/ 0 w 2229867"/>
              <a:gd name="connsiteY0" fmla="*/ 715400 h 1491667"/>
              <a:gd name="connsiteX1" fmla="*/ 329609 w 2229867"/>
              <a:gd name="connsiteY1" fmla="*/ 24284 h 1491667"/>
              <a:gd name="connsiteX2" fmla="*/ 1073888 w 2229867"/>
              <a:gd name="connsiteY2" fmla="*/ 1491577 h 1491667"/>
              <a:gd name="connsiteX3" fmla="*/ 1881963 w 2229867"/>
              <a:gd name="connsiteY3" fmla="*/ 98711 h 1491667"/>
              <a:gd name="connsiteX4" fmla="*/ 2211572 w 2229867"/>
              <a:gd name="connsiteY4" fmla="*/ 683502 h 1491667"/>
              <a:gd name="connsiteX5" fmla="*/ 2158409 w 2229867"/>
              <a:gd name="connsiteY5" fmla="*/ 683502 h 1491667"/>
              <a:gd name="connsiteX0" fmla="*/ 0 w 2211572"/>
              <a:gd name="connsiteY0" fmla="*/ 715400 h 1491667"/>
              <a:gd name="connsiteX1" fmla="*/ 329609 w 2211572"/>
              <a:gd name="connsiteY1" fmla="*/ 24284 h 1491667"/>
              <a:gd name="connsiteX2" fmla="*/ 1073888 w 2211572"/>
              <a:gd name="connsiteY2" fmla="*/ 1491577 h 1491667"/>
              <a:gd name="connsiteX3" fmla="*/ 1881963 w 2211572"/>
              <a:gd name="connsiteY3" fmla="*/ 98711 h 1491667"/>
              <a:gd name="connsiteX4" fmla="*/ 2211572 w 2211572"/>
              <a:gd name="connsiteY4" fmla="*/ 683502 h 1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1572" h="1491667">
                <a:moveTo>
                  <a:pt x="0" y="715400"/>
                </a:moveTo>
                <a:cubicBezTo>
                  <a:pt x="75314" y="305160"/>
                  <a:pt x="150628" y="-105079"/>
                  <a:pt x="329609" y="24284"/>
                </a:cubicBezTo>
                <a:cubicBezTo>
                  <a:pt x="508590" y="153647"/>
                  <a:pt x="815162" y="1479173"/>
                  <a:pt x="1073888" y="1491577"/>
                </a:cubicBezTo>
                <a:cubicBezTo>
                  <a:pt x="1332614" y="1503982"/>
                  <a:pt x="1692349" y="233390"/>
                  <a:pt x="1881963" y="98711"/>
                </a:cubicBezTo>
                <a:cubicBezTo>
                  <a:pt x="2071577" y="-35968"/>
                  <a:pt x="2165498" y="586037"/>
                  <a:pt x="2211572" y="68350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8A2188E-5770-930E-74A0-EEF93EDE8224}"/>
              </a:ext>
            </a:extLst>
          </p:cNvPr>
          <p:cNvCxnSpPr/>
          <p:nvPr/>
        </p:nvCxnSpPr>
        <p:spPr bwMode="auto">
          <a:xfrm flipV="1">
            <a:off x="3490366" y="3644768"/>
            <a:ext cx="2088661" cy="1815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464320B4-E454-E3CF-5B9D-D9B479916CC2}"/>
              </a:ext>
            </a:extLst>
          </p:cNvPr>
          <p:cNvSpPr txBox="1"/>
          <p:nvPr/>
        </p:nvSpPr>
        <p:spPr>
          <a:xfrm>
            <a:off x="263352" y="3891948"/>
            <a:ext cx="168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generator 1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2761392-2EC2-F267-0966-8E91517B1377}"/>
              </a:ext>
            </a:extLst>
          </p:cNvPr>
          <p:cNvSpPr txBox="1"/>
          <p:nvPr/>
        </p:nvSpPr>
        <p:spPr>
          <a:xfrm>
            <a:off x="2155232" y="5544644"/>
            <a:ext cx="16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8A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generator 2</a:t>
            </a:r>
          </a:p>
        </p:txBody>
      </p:sp>
    </p:spTree>
    <p:extLst>
      <p:ext uri="{BB962C8B-B14F-4D97-AF65-F5344CB8AC3E}">
        <p14:creationId xmlns:p14="http://schemas.microsoft.com/office/powerpoint/2010/main" val="236375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22" grpId="0"/>
      <p:bldP spid="25" grpId="0"/>
      <p:bldP spid="26" grpId="0" animBg="1"/>
      <p:bldP spid="28" grpId="0"/>
      <p:bldP spid="2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037CC-FFB3-6FF1-314A-9E565C3A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620024"/>
          </a:xfrm>
        </p:spPr>
        <p:txBody>
          <a:bodyPr/>
          <a:lstStyle/>
          <a:p>
            <a:r>
              <a:rPr lang="en-US" sz="2400" dirty="0"/>
              <a:t>A versatile method to produce hyperpolarized samples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B7A7C7-403E-8EE3-7A15-9E2197FF4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091434"/>
            <a:ext cx="11449050" cy="421425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method should work for any (liquid, solid) material with a (simple, known) hyperfine structure</a:t>
            </a:r>
          </a:p>
          <a:p>
            <a:pPr marL="450850" lvl="2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➔ e.g. H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O,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many more!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to measure the nuclear polarizations? How does the BR-diagram look like?</a:t>
            </a:r>
          </a:p>
          <a:p>
            <a:pPr lv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3F3B65A-E886-7FE0-942F-23D34B295B6C}"/>
              </a:ext>
            </a:extLst>
          </p:cNvPr>
          <p:cNvSpPr/>
          <p:nvPr/>
        </p:nvSpPr>
        <p:spPr bwMode="auto">
          <a:xfrm>
            <a:off x="2784583" y="4085791"/>
            <a:ext cx="336884" cy="317633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Flussdiagramm: Datenträger mit direktem Zugriff 6">
            <a:extLst>
              <a:ext uri="{FF2B5EF4-FFF2-40B4-BE49-F238E27FC236}">
                <a16:creationId xmlns:a16="http://schemas.microsoft.com/office/drawing/2014/main" id="{0D02BC1E-6D30-2F49-AC4D-16505774E4BA}"/>
              </a:ext>
            </a:extLst>
          </p:cNvPr>
          <p:cNvSpPr/>
          <p:nvPr/>
        </p:nvSpPr>
        <p:spPr bwMode="auto">
          <a:xfrm>
            <a:off x="1903514" y="2954035"/>
            <a:ext cx="295286" cy="2692276"/>
          </a:xfrm>
          <a:prstGeom prst="flowChartMagneticDrum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lussdiagramm: Datenträger mit direktem Zugriff 7">
            <a:extLst>
              <a:ext uri="{FF2B5EF4-FFF2-40B4-BE49-F238E27FC236}">
                <a16:creationId xmlns:a16="http://schemas.microsoft.com/office/drawing/2014/main" id="{5D6E4D8D-B2B2-2F67-F84E-4590ED5C5202}"/>
              </a:ext>
            </a:extLst>
          </p:cNvPr>
          <p:cNvSpPr/>
          <p:nvPr/>
        </p:nvSpPr>
        <p:spPr bwMode="auto">
          <a:xfrm>
            <a:off x="3632945" y="2968185"/>
            <a:ext cx="264215" cy="2692276"/>
          </a:xfrm>
          <a:prstGeom prst="flowChartMagneticDrum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Flussdiagramm: Magnetplattenspeicher 10">
            <a:extLst>
              <a:ext uri="{FF2B5EF4-FFF2-40B4-BE49-F238E27FC236}">
                <a16:creationId xmlns:a16="http://schemas.microsoft.com/office/drawing/2014/main" id="{0CA50B4C-1029-C14F-D794-90DFCAB71B6D}"/>
              </a:ext>
            </a:extLst>
          </p:cNvPr>
          <p:cNvSpPr/>
          <p:nvPr/>
        </p:nvSpPr>
        <p:spPr bwMode="auto">
          <a:xfrm>
            <a:off x="2411452" y="3615048"/>
            <a:ext cx="1042229" cy="168217"/>
          </a:xfrm>
          <a:prstGeom prst="flowChartMagneticDisk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Flussdiagramm: Magnetplattenspeicher 11">
            <a:extLst>
              <a:ext uri="{FF2B5EF4-FFF2-40B4-BE49-F238E27FC236}">
                <a16:creationId xmlns:a16="http://schemas.microsoft.com/office/drawing/2014/main" id="{E4176074-3ABC-1BC3-301D-B15180116E09}"/>
              </a:ext>
            </a:extLst>
          </p:cNvPr>
          <p:cNvSpPr/>
          <p:nvPr/>
        </p:nvSpPr>
        <p:spPr bwMode="auto">
          <a:xfrm>
            <a:off x="2414992" y="4659627"/>
            <a:ext cx="1042229" cy="203787"/>
          </a:xfrm>
          <a:prstGeom prst="flowChartMagneticDisk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DEA4528-95A2-72B9-08A8-6893F7145051}"/>
              </a:ext>
            </a:extLst>
          </p:cNvPr>
          <p:cNvCxnSpPr/>
          <p:nvPr/>
        </p:nvCxnSpPr>
        <p:spPr bwMode="auto">
          <a:xfrm>
            <a:off x="3885217" y="5508097"/>
            <a:ext cx="1567147" cy="1063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E4244BA-A646-B1F5-0021-8A7464C412C7}"/>
              </a:ext>
            </a:extLst>
          </p:cNvPr>
          <p:cNvGrpSpPr/>
          <p:nvPr/>
        </p:nvGrpSpPr>
        <p:grpSpPr>
          <a:xfrm>
            <a:off x="5542815" y="4684516"/>
            <a:ext cx="5305641" cy="1658679"/>
            <a:chOff x="5784112" y="4944120"/>
            <a:chExt cx="5305641" cy="1658679"/>
          </a:xfrm>
        </p:grpSpPr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05B4DB36-5C71-81D8-F08F-E841DA94D6FE}"/>
                </a:ext>
              </a:extLst>
            </p:cNvPr>
            <p:cNvCxnSpPr/>
            <p:nvPr/>
          </p:nvCxnSpPr>
          <p:spPr bwMode="auto">
            <a:xfrm flipV="1">
              <a:off x="6195945" y="4944120"/>
              <a:ext cx="10632" cy="1658679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AC9525B5-3CCA-D5AA-6F72-99D9D2B029D0}"/>
                </a:ext>
              </a:extLst>
            </p:cNvPr>
            <p:cNvCxnSpPr/>
            <p:nvPr/>
          </p:nvCxnSpPr>
          <p:spPr bwMode="auto">
            <a:xfrm>
              <a:off x="6188149" y="5858544"/>
              <a:ext cx="4497572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id="{311A01C3-2C57-016B-32B0-325F3118FB15}"/>
                </a:ext>
              </a:extLst>
            </p:cNvPr>
            <p:cNvSpPr/>
            <p:nvPr/>
          </p:nvSpPr>
          <p:spPr bwMode="auto">
            <a:xfrm>
              <a:off x="6876213" y="5161717"/>
              <a:ext cx="1881963" cy="1441082"/>
            </a:xfrm>
            <a:custGeom>
              <a:avLst/>
              <a:gdLst>
                <a:gd name="connsiteX0" fmla="*/ 0 w 1881963"/>
                <a:gd name="connsiteY0" fmla="*/ 564891 h 1441082"/>
                <a:gd name="connsiteX1" fmla="*/ 552893 w 1881963"/>
                <a:gd name="connsiteY1" fmla="*/ 33263 h 1441082"/>
                <a:gd name="connsiteX2" fmla="*/ 1318437 w 1881963"/>
                <a:gd name="connsiteY2" fmla="*/ 1415496 h 1441082"/>
                <a:gd name="connsiteX3" fmla="*/ 1881963 w 1881963"/>
                <a:gd name="connsiteY3" fmla="*/ 798808 h 14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1963" h="1441082">
                  <a:moveTo>
                    <a:pt x="0" y="564891"/>
                  </a:moveTo>
                  <a:cubicBezTo>
                    <a:pt x="166577" y="228193"/>
                    <a:pt x="333154" y="-108504"/>
                    <a:pt x="552893" y="33263"/>
                  </a:cubicBezTo>
                  <a:cubicBezTo>
                    <a:pt x="772632" y="175030"/>
                    <a:pt x="1096925" y="1287905"/>
                    <a:pt x="1318437" y="1415496"/>
                  </a:cubicBezTo>
                  <a:cubicBezTo>
                    <a:pt x="1539949" y="1543087"/>
                    <a:pt x="1710956" y="1170947"/>
                    <a:pt x="1881963" y="798808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7" name="Gerader Verbinder 30">
              <a:extLst>
                <a:ext uri="{FF2B5EF4-FFF2-40B4-BE49-F238E27FC236}">
                  <a16:creationId xmlns:a16="http://schemas.microsoft.com/office/drawing/2014/main" id="{314514B3-59AD-998B-B84E-DDEFAA1B03B9}"/>
                </a:ext>
              </a:extLst>
            </p:cNvPr>
            <p:cNvCxnSpPr>
              <a:stCxn id="16" idx="0"/>
              <a:endCxn id="16" idx="0"/>
            </p:cNvCxnSpPr>
            <p:nvPr/>
          </p:nvCxnSpPr>
          <p:spPr bwMode="auto">
            <a:xfrm>
              <a:off x="6876213" y="5726608"/>
              <a:ext cx="0" cy="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r Verbinder 32">
              <a:extLst>
                <a:ext uri="{FF2B5EF4-FFF2-40B4-BE49-F238E27FC236}">
                  <a16:creationId xmlns:a16="http://schemas.microsoft.com/office/drawing/2014/main" id="{E809553C-4A99-9293-4883-D16A5E8F91B6}"/>
                </a:ext>
              </a:extLst>
            </p:cNvPr>
            <p:cNvCxnSpPr/>
            <p:nvPr/>
          </p:nvCxnSpPr>
          <p:spPr bwMode="auto">
            <a:xfrm>
              <a:off x="6188149" y="5709673"/>
              <a:ext cx="723193" cy="1063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r Verbinder 35">
              <a:extLst>
                <a:ext uri="{FF2B5EF4-FFF2-40B4-BE49-F238E27FC236}">
                  <a16:creationId xmlns:a16="http://schemas.microsoft.com/office/drawing/2014/main" id="{2FB63468-5F0E-480B-47E2-87DC026DA5A7}"/>
                </a:ext>
              </a:extLst>
            </p:cNvPr>
            <p:cNvCxnSpPr/>
            <p:nvPr/>
          </p:nvCxnSpPr>
          <p:spPr bwMode="auto">
            <a:xfrm>
              <a:off x="8764769" y="5968403"/>
              <a:ext cx="723193" cy="1063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7147CFF-9A1F-6FD9-2289-4BFE2E53349D}"/>
                </a:ext>
              </a:extLst>
            </p:cNvPr>
            <p:cNvSpPr txBox="1"/>
            <p:nvPr/>
          </p:nvSpPr>
          <p:spPr>
            <a:xfrm>
              <a:off x="10536860" y="5911695"/>
              <a:ext cx="552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51441880-12B1-96F7-D458-E926AC4651E0}"/>
                </a:ext>
              </a:extLst>
            </p:cNvPr>
            <p:cNvSpPr txBox="1"/>
            <p:nvPr/>
          </p:nvSpPr>
          <p:spPr>
            <a:xfrm>
              <a:off x="5784112" y="4944143"/>
              <a:ext cx="455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/>
                <a:t>B</a:t>
              </a:r>
              <a:r>
                <a:rPr lang="en-US" sz="2000" i="1" baseline="-25000" dirty="0" err="1"/>
                <a:t>z</a:t>
              </a:r>
              <a:endParaRPr lang="en-US" sz="2000" i="1" dirty="0"/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773CABF6-E754-051C-DEAB-7F50780B8869}"/>
              </a:ext>
            </a:extLst>
          </p:cNvPr>
          <p:cNvSpPr txBox="1"/>
          <p:nvPr/>
        </p:nvSpPr>
        <p:spPr>
          <a:xfrm>
            <a:off x="5572862" y="2917294"/>
            <a:ext cx="45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B</a:t>
            </a:r>
            <a:r>
              <a:rPr lang="en-US" sz="2000" i="1" baseline="-25000" dirty="0"/>
              <a:t>r</a:t>
            </a:r>
            <a:endParaRPr lang="en-US" sz="2000" i="1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9D2D9051-CE27-F94A-0F74-0C6A9D2D11D9}"/>
              </a:ext>
            </a:extLst>
          </p:cNvPr>
          <p:cNvCxnSpPr/>
          <p:nvPr/>
        </p:nvCxnSpPr>
        <p:spPr bwMode="auto">
          <a:xfrm flipV="1">
            <a:off x="5974061" y="2821578"/>
            <a:ext cx="10632" cy="1658679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CECAEE8-2825-5811-9162-368AE711177E}"/>
              </a:ext>
            </a:extLst>
          </p:cNvPr>
          <p:cNvCxnSpPr/>
          <p:nvPr/>
        </p:nvCxnSpPr>
        <p:spPr bwMode="auto">
          <a:xfrm>
            <a:off x="5976898" y="3714745"/>
            <a:ext cx="4497572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21D92650-7417-E68F-2EFA-0B10C95F419D}"/>
              </a:ext>
            </a:extLst>
          </p:cNvPr>
          <p:cNvSpPr txBox="1"/>
          <p:nvPr/>
        </p:nvSpPr>
        <p:spPr>
          <a:xfrm>
            <a:off x="10325609" y="3810411"/>
            <a:ext cx="55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</a:t>
            </a:r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DC189E54-2788-7C46-098C-8AD190EB248B}"/>
              </a:ext>
            </a:extLst>
          </p:cNvPr>
          <p:cNvSpPr/>
          <p:nvPr/>
        </p:nvSpPr>
        <p:spPr bwMode="auto">
          <a:xfrm>
            <a:off x="6536890" y="2995795"/>
            <a:ext cx="2211572" cy="1491667"/>
          </a:xfrm>
          <a:custGeom>
            <a:avLst/>
            <a:gdLst>
              <a:gd name="connsiteX0" fmla="*/ 0 w 2229867"/>
              <a:gd name="connsiteY0" fmla="*/ 715400 h 1491667"/>
              <a:gd name="connsiteX1" fmla="*/ 329609 w 2229867"/>
              <a:gd name="connsiteY1" fmla="*/ 24284 h 1491667"/>
              <a:gd name="connsiteX2" fmla="*/ 1073888 w 2229867"/>
              <a:gd name="connsiteY2" fmla="*/ 1491577 h 1491667"/>
              <a:gd name="connsiteX3" fmla="*/ 1881963 w 2229867"/>
              <a:gd name="connsiteY3" fmla="*/ 98711 h 1491667"/>
              <a:gd name="connsiteX4" fmla="*/ 2211572 w 2229867"/>
              <a:gd name="connsiteY4" fmla="*/ 683502 h 1491667"/>
              <a:gd name="connsiteX5" fmla="*/ 2158409 w 2229867"/>
              <a:gd name="connsiteY5" fmla="*/ 683502 h 1491667"/>
              <a:gd name="connsiteX0" fmla="*/ 0 w 2211572"/>
              <a:gd name="connsiteY0" fmla="*/ 715400 h 1491667"/>
              <a:gd name="connsiteX1" fmla="*/ 329609 w 2211572"/>
              <a:gd name="connsiteY1" fmla="*/ 24284 h 1491667"/>
              <a:gd name="connsiteX2" fmla="*/ 1073888 w 2211572"/>
              <a:gd name="connsiteY2" fmla="*/ 1491577 h 1491667"/>
              <a:gd name="connsiteX3" fmla="*/ 1881963 w 2211572"/>
              <a:gd name="connsiteY3" fmla="*/ 98711 h 1491667"/>
              <a:gd name="connsiteX4" fmla="*/ 2211572 w 2211572"/>
              <a:gd name="connsiteY4" fmla="*/ 683502 h 149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1572" h="1491667">
                <a:moveTo>
                  <a:pt x="0" y="715400"/>
                </a:moveTo>
                <a:cubicBezTo>
                  <a:pt x="75314" y="305160"/>
                  <a:pt x="150628" y="-105079"/>
                  <a:pt x="329609" y="24284"/>
                </a:cubicBezTo>
                <a:cubicBezTo>
                  <a:pt x="508590" y="153647"/>
                  <a:pt x="815162" y="1479173"/>
                  <a:pt x="1073888" y="1491577"/>
                </a:cubicBezTo>
                <a:cubicBezTo>
                  <a:pt x="1332614" y="1503982"/>
                  <a:pt x="1692349" y="233390"/>
                  <a:pt x="1881963" y="98711"/>
                </a:cubicBezTo>
                <a:cubicBezTo>
                  <a:pt x="2071577" y="-35968"/>
                  <a:pt x="2165498" y="586037"/>
                  <a:pt x="2211572" y="68350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8A2188E-5770-930E-74A0-EEF93EDE8224}"/>
              </a:ext>
            </a:extLst>
          </p:cNvPr>
          <p:cNvCxnSpPr/>
          <p:nvPr/>
        </p:nvCxnSpPr>
        <p:spPr bwMode="auto">
          <a:xfrm flipV="1">
            <a:off x="3490366" y="3644768"/>
            <a:ext cx="2088661" cy="1815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464320B4-E454-E3CF-5B9D-D9B479916CC2}"/>
              </a:ext>
            </a:extLst>
          </p:cNvPr>
          <p:cNvSpPr txBox="1"/>
          <p:nvPr/>
        </p:nvSpPr>
        <p:spPr>
          <a:xfrm>
            <a:off x="263352" y="3891948"/>
            <a:ext cx="168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generator 1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2761392-2EC2-F267-0966-8E91517B1377}"/>
              </a:ext>
            </a:extLst>
          </p:cNvPr>
          <p:cNvSpPr txBox="1"/>
          <p:nvPr/>
        </p:nvSpPr>
        <p:spPr>
          <a:xfrm>
            <a:off x="2155232" y="5544644"/>
            <a:ext cx="163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8A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generator 2</a:t>
            </a:r>
          </a:p>
        </p:txBody>
      </p:sp>
    </p:spTree>
    <p:extLst>
      <p:ext uri="{BB962C8B-B14F-4D97-AF65-F5344CB8AC3E}">
        <p14:creationId xmlns:p14="http://schemas.microsoft.com/office/powerpoint/2010/main" val="2937045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</a:t>
            </a:r>
            <a:r>
              <a:rPr lang="en-US" u="sng" dirty="0"/>
              <a:t>Polarized</a:t>
            </a:r>
            <a:r>
              <a:rPr lang="en-US" dirty="0"/>
              <a:t> Particles </a:t>
            </a:r>
            <a:r>
              <a:rPr lang="mr-IN" dirty="0"/>
              <a:t>…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E25E070-5998-164F-A8A8-9BAF671B6E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.... is relevant, interesting … and fun!</a:t>
            </a:r>
            <a:r>
              <a:rPr lang="en-US" baseline="30000" dirty="0"/>
              <a:t>*)</a:t>
            </a:r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703512" y="1473101"/>
            <a:ext cx="8705924" cy="41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408456E-252C-EE55-B405-591538BCF554}"/>
              </a:ext>
            </a:extLst>
          </p:cNvPr>
          <p:cNvSpPr txBox="1"/>
          <p:nvPr/>
        </p:nvSpPr>
        <p:spPr>
          <a:xfrm>
            <a:off x="7464152" y="5652027"/>
            <a:ext cx="272824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baseline="30000">
                <a:latin typeface="Calibri" panose="020F0502020204030204" pitchFamily="34" charset="0"/>
                <a:cs typeface="Calibri" panose="020F0502020204030204" pitchFamily="34" charset="0"/>
              </a:rPr>
              <a:t>*)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 Not only for fusion research!</a:t>
            </a:r>
          </a:p>
        </p:txBody>
      </p:sp>
    </p:spTree>
    <p:extLst>
      <p:ext uri="{BB962C8B-B14F-4D97-AF65-F5344CB8AC3E}">
        <p14:creationId xmlns:p14="http://schemas.microsoft.com/office/powerpoint/2010/main" val="122808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20872-38EB-6FC9-581F-C25F868C7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show-stoppers?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452678-8A8A-346F-1FDC-52FE557D1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52" y="4478076"/>
            <a:ext cx="11449050" cy="1453281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Does polarization survive (in the fusion plasma) long enough?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to produce enough polarized fuel (e.g. neutral beams, pellets)?</a:t>
            </a:r>
          </a:p>
        </p:txBody>
      </p:sp>
      <p:pic>
        <p:nvPicPr>
          <p:cNvPr id="10" name="Grafik 9" descr="Ein Bild, das Spielzeug, Text, Cartoon, Schild enthält.&#10;&#10;Automatisch generierte Beschreibung">
            <a:extLst>
              <a:ext uri="{FF2B5EF4-FFF2-40B4-BE49-F238E27FC236}">
                <a16:creationId xmlns:a16="http://schemas.microsoft.com/office/drawing/2014/main" id="{43BF6DFE-A44C-4E64-7EFA-26522FA44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40" y="1052736"/>
            <a:ext cx="3670300" cy="29718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7CB8D9-876D-3ADD-7523-5488C3F8B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09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7E956-221E-1183-59DA-6FCB9B8F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Episode 1: Polarization in Fusion plasmas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23820D-A411-0015-5E8A-A1DB4F155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62" y="1966763"/>
            <a:ext cx="6528274" cy="32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3D514E9-4690-E771-3F24-0CE768372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" r="73472" b="7802"/>
          <a:stretch/>
        </p:blipFill>
        <p:spPr>
          <a:xfrm>
            <a:off x="5208127" y="3093926"/>
            <a:ext cx="1148929" cy="1323852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3521773-EAFA-BA21-8D5D-B828639ED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0D53BF-C1FD-1DDC-A56D-68F5BA73006A}"/>
              </a:ext>
            </a:extLst>
          </p:cNvPr>
          <p:cNvSpPr txBox="1"/>
          <p:nvPr/>
        </p:nvSpPr>
        <p:spPr>
          <a:xfrm>
            <a:off x="975770" y="5424017"/>
            <a:ext cx="9760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“The typical association of nuclear spin alignments is with low temperatures, making it counter-intuitive that they could endure in a 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Kelvin plasma long enough to have practical applications.”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7DE45A7-91BE-CF31-1EA8-CC0A82E969C1}"/>
              </a:ext>
            </a:extLst>
          </p:cNvPr>
          <p:cNvSpPr txBox="1"/>
          <p:nvPr/>
        </p:nvSpPr>
        <p:spPr>
          <a:xfrm>
            <a:off x="678227" y="5627150"/>
            <a:ext cx="49244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🤯</a:t>
            </a:r>
          </a:p>
        </p:txBody>
      </p:sp>
    </p:spTree>
    <p:extLst>
      <p:ext uri="{BB962C8B-B14F-4D97-AF65-F5344CB8AC3E}">
        <p14:creationId xmlns:p14="http://schemas.microsoft.com/office/powerpoint/2010/main" val="213329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experimental approach (2010)</a:t>
            </a:r>
            <a:br>
              <a:rPr lang="de-DE" dirty="0"/>
            </a:br>
            <a:endParaRPr lang="en-US" dirty="0"/>
          </a:p>
        </p:txBody>
      </p:sp>
      <p:sp>
        <p:nvSpPr>
          <p:cNvPr id="5" name="Rectangle 48"/>
          <p:cNvSpPr>
            <a:spLocks noChangeArrowheads="1"/>
          </p:cNvSpPr>
          <p:nvPr/>
        </p:nvSpPr>
        <p:spPr bwMode="auto">
          <a:xfrm>
            <a:off x="8760295" y="2603648"/>
            <a:ext cx="172819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  <a:flatTx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Accelerated protons</a:t>
            </a:r>
          </a:p>
        </p:txBody>
      </p:sp>
      <p:graphicFrame>
        <p:nvGraphicFramePr>
          <p:cNvPr id="6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101306"/>
              </p:ext>
            </p:extLst>
          </p:nvPr>
        </p:nvGraphicFramePr>
        <p:xfrm>
          <a:off x="3215680" y="1365746"/>
          <a:ext cx="5507037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3" imgW="4800000" imgH="3505689" progId="MSPhotoEd.3">
                  <p:embed/>
                </p:oleObj>
              </mc:Choice>
              <mc:Fallback>
                <p:oleObj name="Fotografia di Photo Editor" r:id="rId3" imgW="4800000" imgH="3505689" progId="MSPhotoEd.3">
                  <p:embed/>
                  <p:pic>
                    <p:nvPicPr>
                      <p:cNvPr id="6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043"/>
                      <a:stretch>
                        <a:fillRect/>
                      </a:stretch>
                    </p:blipFill>
                    <p:spPr bwMode="auto">
                      <a:xfrm>
                        <a:off x="3215680" y="1365746"/>
                        <a:ext cx="5507037" cy="368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5447928" y="1955576"/>
            <a:ext cx="681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70000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foil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target</a:t>
            </a:r>
          </a:p>
        </p:txBody>
      </p:sp>
      <p:sp>
        <p:nvSpPr>
          <p:cNvPr id="11" name="Rectangle 1"/>
          <p:cNvSpPr/>
          <p:nvPr/>
        </p:nvSpPr>
        <p:spPr bwMode="auto">
          <a:xfrm>
            <a:off x="4079775" y="2040952"/>
            <a:ext cx="576064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2" name="Rectangle 10"/>
          <p:cNvSpPr/>
          <p:nvPr/>
        </p:nvSpPr>
        <p:spPr bwMode="auto">
          <a:xfrm>
            <a:off x="4583831" y="3611760"/>
            <a:ext cx="504056" cy="6485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3" name="Rectangle 11"/>
          <p:cNvSpPr/>
          <p:nvPr/>
        </p:nvSpPr>
        <p:spPr bwMode="auto">
          <a:xfrm>
            <a:off x="7032103" y="3539752"/>
            <a:ext cx="1008112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4" name="Rectangle 12"/>
          <p:cNvSpPr/>
          <p:nvPr/>
        </p:nvSpPr>
        <p:spPr bwMode="auto">
          <a:xfrm>
            <a:off x="7360240" y="2027624"/>
            <a:ext cx="828000" cy="32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5" name="Rectangle 13"/>
          <p:cNvSpPr/>
          <p:nvPr/>
        </p:nvSpPr>
        <p:spPr bwMode="auto">
          <a:xfrm>
            <a:off x="5484999" y="4475859"/>
            <a:ext cx="828000" cy="324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latin typeface="Arial" charset="0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9878271" y="3311493"/>
            <a:ext cx="200067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Calibri"/>
                <a:cs typeface="Calibri"/>
              </a:rPr>
              <a:t>☞ „Are the accelerated (MeV) protons polarized?“</a:t>
            </a:r>
          </a:p>
        </p:txBody>
      </p:sp>
      <p:sp>
        <p:nvSpPr>
          <p:cNvPr id="21" name="Rectangle 48"/>
          <p:cNvSpPr>
            <a:spLocks noChangeArrowheads="1"/>
          </p:cNvSpPr>
          <p:nvPr/>
        </p:nvSpPr>
        <p:spPr bwMode="auto">
          <a:xfrm>
            <a:off x="4079775" y="3611761"/>
            <a:ext cx="1296144" cy="830997"/>
          </a:xfrm>
          <a:prstGeom prst="rect">
            <a:avLst/>
          </a:prstGeom>
          <a:gradFill flip="none" rotWithShape="1">
            <a:gsLst>
              <a:gs pos="21000">
                <a:schemeClr val="bg1"/>
              </a:gs>
              <a:gs pos="100000">
                <a:srgbClr val="7B069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square">
            <a:spAutoFit/>
            <a:flatTx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µm-sized relativistic plasma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127448" y="2643353"/>
            <a:ext cx="1992853" cy="369332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200 TW laser beam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66FE58-8DCA-344E-A552-15D440D6F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795" y="4303455"/>
            <a:ext cx="5477148" cy="1643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0184402-3FCA-9976-DFCF-51D8C870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562" y="3027316"/>
            <a:ext cx="1701993" cy="58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E86A159-E3AA-7FCF-9476-B8804A335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43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45FC-E45C-B74D-80EA-ECAEA058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Interactions in plasmas involving Spins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B96513-C79C-55B1-04FC-237AAFF9D3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 theoretical study for particle acceleration in plasmas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571EAA-69AA-BC48-9298-D43152309B5A}"/>
              </a:ext>
            </a:extLst>
          </p:cNvPr>
          <p:cNvSpPr txBox="1"/>
          <p:nvPr/>
        </p:nvSpPr>
        <p:spPr>
          <a:xfrm>
            <a:off x="8328248" y="4070737"/>
            <a:ext cx="3672408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Relevant processes for </a:t>
            </a:r>
            <a:r>
              <a:rPr lang="en-US" sz="2000" i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000" baseline="3000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i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, ions: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T-BMT (Thomas precession)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Sokolov-Ternov effect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Stern-Gerlach force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Radiation reaction (only for ultra-relativistic particles)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387F4F-D5E6-A543-8DDC-8FF0DACBA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2177"/>
          <a:stretch/>
        </p:blipFill>
        <p:spPr>
          <a:xfrm>
            <a:off x="191344" y="2204863"/>
            <a:ext cx="7992888" cy="39600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0E92D6-2E28-F947-86DE-32C2B74D63D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45" y="1354630"/>
            <a:ext cx="5635011" cy="170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CC91CF-16E1-C683-0CA2-2C18A9FD4C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8</a:t>
            </a:fld>
            <a:endParaRPr lang="de-DE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807544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3003</Words>
  <Application>Microsoft Macintosh PowerPoint</Application>
  <PresentationFormat>Breitbild</PresentationFormat>
  <Paragraphs>463</Paragraphs>
  <Slides>59</Slides>
  <Notes>25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72" baseType="lpstr">
      <vt:lpstr>Arial</vt:lpstr>
      <vt:lpstr>Calibri</vt:lpstr>
      <vt:lpstr>Cambria</vt:lpstr>
      <vt:lpstr>Cambria Math</vt:lpstr>
      <vt:lpstr>Helvetica</vt:lpstr>
      <vt:lpstr>Symbol</vt:lpstr>
      <vt:lpstr>Systemschrift Normal</vt:lpstr>
      <vt:lpstr>Times</vt:lpstr>
      <vt:lpstr>Times New Roman</vt:lpstr>
      <vt:lpstr>Verdana</vt:lpstr>
      <vt:lpstr>Wingdings</vt:lpstr>
      <vt:lpstr>Jülich</vt:lpstr>
      <vt:lpstr>Fotografia di Photo Editor</vt:lpstr>
      <vt:lpstr>New methods to produce polarized 3He ion beams</vt:lpstr>
      <vt:lpstr>Polarized Fusion: The basic idea</vt:lpstr>
      <vt:lpstr>Polarized Fusion: in The beginnings of nuclear physics</vt:lpstr>
      <vt:lpstr>Enhanced Fusion cross sections</vt:lpstr>
      <vt:lpstr>Anisotropic Angular distributions</vt:lpstr>
      <vt:lpstr>Are there show-stoppers?</vt:lpstr>
      <vt:lpstr>Episode 1: Polarization in Fusion plasmas</vt:lpstr>
      <vt:lpstr>The first experimental approach (2010) </vt:lpstr>
      <vt:lpstr>Interactions in plasmas involving Spins</vt:lpstr>
      <vt:lpstr>Modelling of Spins in laser-induced plasmas</vt:lpstr>
      <vt:lpstr>Modelling of Spins in laser-induced plasmas</vt:lpstr>
      <vt:lpstr>The (updated) experimental approach </vt:lpstr>
      <vt:lpstr>The Target material: Polarized 3He gas</vt:lpstr>
      <vt:lpstr>The Laser: PHELIX @ GSI Darmstadt</vt:lpstr>
      <vt:lpstr>Experimental setup @Phelix (Aug. 2021)</vt:lpstr>
      <vt:lpstr>Polarimetry for 3He ions</vt:lpstr>
      <vt:lpstr>After 2 years of data analysis … </vt:lpstr>
      <vt:lpstr>Towards polarized 3He beams </vt:lpstr>
      <vt:lpstr>Episode 2: How to produce polarized fuel</vt:lpstr>
      <vt:lpstr>Top news: it‘s so simple!</vt:lpstr>
      <vt:lpstr>Breit-Rabi diagram of metastable hydrogen atoms</vt:lpstr>
      <vt:lpstr>Solving the Schrödinger Equation</vt:lpstr>
      <vt:lpstr>First experimental results (2021)</vt:lpstr>
      <vt:lpstr>Different starting conditions</vt:lpstr>
      <vt:lpstr>Possible Applications</vt:lpstr>
      <vt:lpstr>Simulations for a polarized 3He1+ BEAM source</vt:lpstr>
      <vt:lpstr>Acceleration of 3He ion beams @COSY</vt:lpstr>
      <vt:lpstr>A first test at a tokamak</vt:lpstr>
      <vt:lpstr>Back to the “show-stoppers”</vt:lpstr>
      <vt:lpstr>PowerPoint-Präsentation</vt:lpstr>
      <vt:lpstr>50 years later ... Back on the agenda</vt:lpstr>
      <vt:lpstr>Use D-3He as a proxy for D-T</vt:lpstr>
      <vt:lpstr>Further reading …</vt:lpstr>
      <vt:lpstr>Anisotropic Angular distributions</vt:lpstr>
      <vt:lpstr>Polarization in plasmas??? What???</vt:lpstr>
      <vt:lpstr>Possible (De-)Polarization effects</vt:lpstr>
      <vt:lpstr>Spin dynamics in PIC simulation codes</vt:lpstr>
      <vt:lpstr>Modelling of Spins in laser-induced plasmas</vt:lpstr>
      <vt:lpstr>3He acceleration from unpolarized gas-jet </vt:lpstr>
      <vt:lpstr>Transport of polarized 3He Gas</vt:lpstr>
      <vt:lpstr>polarized 3He gas: Pressure booster</vt:lpstr>
      <vt:lpstr>polarized 3He gas: Holding fields</vt:lpstr>
      <vt:lpstr>Experimental setup @Phelix</vt:lpstr>
      <vt:lpstr>Polarimetry for 3He ions</vt:lpstr>
      <vt:lpstr>“front“ detectors (direct 3He Detection)</vt:lpstr>
      <vt:lpstr>Measured (a-)symmetry </vt:lpstr>
      <vt:lpstr>Measured (a-)symmetry</vt:lpstr>
      <vt:lpstr>Polarized Hydrogen target </vt:lpstr>
      <vt:lpstr>Polarized Hydrogen target @ FZJ</vt:lpstr>
      <vt:lpstr>The Sona Transition </vt:lpstr>
      <vt:lpstr>The Sona Transition (original idea) </vt:lpstr>
      <vt:lpstr>Solving the Schrödinger Equation</vt:lpstr>
      <vt:lpstr>Another (even bigger) surprise!!</vt:lpstr>
      <vt:lpstr>Source for polarized 3He ion beams</vt:lpstr>
      <vt:lpstr>Polarimetry</vt:lpstr>
      <vt:lpstr>3He Polarimeter</vt:lpstr>
      <vt:lpstr>Polarized fuel for fusion reactors</vt:lpstr>
      <vt:lpstr>A versatile method to produce hyperpolarized samples</vt:lpstr>
      <vt:lpstr>Dealing with Polarized Particles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Microsoft Office User</dc:creator>
  <cp:lastModifiedBy>Markus Büscher</cp:lastModifiedBy>
  <cp:revision>501</cp:revision>
  <cp:lastPrinted>2023-07-13T11:39:12Z</cp:lastPrinted>
  <dcterms:created xsi:type="dcterms:W3CDTF">2018-01-29T07:27:28Z</dcterms:created>
  <dcterms:modified xsi:type="dcterms:W3CDTF">2023-09-20T11:44:52Z</dcterms:modified>
</cp:coreProperties>
</file>