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597" r:id="rId2"/>
    <p:sldId id="598" r:id="rId3"/>
    <p:sldId id="594" r:id="rId4"/>
    <p:sldId id="638" r:id="rId5"/>
    <p:sldId id="630" r:id="rId6"/>
    <p:sldId id="522" r:id="rId7"/>
    <p:sldId id="642" r:id="rId8"/>
    <p:sldId id="606" r:id="rId9"/>
    <p:sldId id="563" r:id="rId10"/>
    <p:sldId id="572" r:id="rId11"/>
    <p:sldId id="609" r:id="rId12"/>
    <p:sldId id="636" r:id="rId13"/>
    <p:sldId id="640" r:id="rId14"/>
    <p:sldId id="458" r:id="rId15"/>
    <p:sldId id="645" r:id="rId16"/>
    <p:sldId id="646" r:id="rId17"/>
    <p:sldId id="647" r:id="rId18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3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40" autoAdjust="0"/>
  </p:normalViewPr>
  <p:slideViewPr>
    <p:cSldViewPr snapToGrid="0">
      <p:cViewPr varScale="1">
        <p:scale>
          <a:sx n="82" d="100"/>
          <a:sy n="82" d="100"/>
        </p:scale>
        <p:origin x="71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3D482-C994-4549-A657-B99EDA83FF2D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E746D-9172-4902-A0D3-D75310238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581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948AD3-E9A8-48C8-AAB5-31B7CF889FAD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081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0129C-1326-4523-805F-CC6112AF709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5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" y="-1"/>
            <a:ext cx="12189309" cy="6856487"/>
          </a:xfrm>
          <a:prstGeom prst="rect">
            <a:avLst/>
          </a:prstGeom>
          <a:effectLst>
            <a:innerShdw blurRad="1270000" dist="2540000" dir="16200000">
              <a:prstClr val="black">
                <a:alpha val="20000"/>
              </a:prstClr>
            </a:inn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6343781"/>
            <a:ext cx="12191985" cy="5140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"/>
            <a:ext cx="12192000" cy="1263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0" y="2057400"/>
            <a:ext cx="10363200" cy="691726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900" y="2750658"/>
            <a:ext cx="8534400" cy="9831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172C78E-1145-4183-BCA3-2273B8B9206B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03" y="220742"/>
            <a:ext cx="2009487" cy="594781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3984239"/>
            <a:ext cx="8534400" cy="609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The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96901" y="5334000"/>
            <a:ext cx="7429500" cy="533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err="1"/>
              <a:t>Venue</a:t>
            </a:r>
            <a:r>
              <a:rPr lang="de-DE" dirty="0"/>
              <a:t>, Date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6901" y="4800600"/>
            <a:ext cx="7429500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The </a:t>
            </a:r>
            <a:r>
              <a:rPr lang="de-DE" dirty="0" err="1"/>
              <a:t>Affiliations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374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2B2866F-D985-4213-9E0B-207880CC98A2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763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16A7B-AC19-445C-ABE3-63801B2E3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2C35F-415D-4C30-87CB-1162EE514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179B2-1D17-42AC-96AE-1B2FD96A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E88D-2CE6-44CF-83FE-5FA5F59F2C79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267A6-23E9-4EF7-80F6-C311B0D7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ECC44-4581-4AD0-8D63-07D55A8A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90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F9D86F7-34C2-4428-A391-ABA9E7011D27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2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BA52B5A-9F27-4114-8C59-EAA128F761CE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4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D3DCED6-545A-4196-80EB-3877A54ED06C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86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B00E6A5-885E-4469-8A3A-0DE5D162E5D4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67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6941F30-B8D8-4A95-AA0D-C2099FEA43F5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89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D27BC7B-EA6B-414D-B8BA-FEEFB4BF75A5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8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8438B3-42B9-4A59-A23B-9EBCEE25611A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40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D00-A3EC-42D0-8D8A-733716CF538C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3782"/>
            <a:ext cx="12192000" cy="5140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0"/>
            <a:ext cx="12192001" cy="979714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96900" y="-1"/>
            <a:ext cx="109728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9536" y="65690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fld id="{A4AA5DB3-5675-4F50-8C81-3B509F68A480}" type="datetime1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900" y="656907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4900" y="65690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fld id="{13540F06-91CC-4450-A23E-477F17D3C48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514" y="5748832"/>
            <a:ext cx="2009487" cy="59478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724900" y="6343881"/>
            <a:ext cx="2844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i.Salaheldin@gsi.de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7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844CC5-5B90-EA4E-C94B-1195DF3E9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025" y="1593912"/>
            <a:ext cx="9772199" cy="2387600"/>
          </a:xfrm>
        </p:spPr>
        <p:txBody>
          <a:bodyPr/>
          <a:lstStyle/>
          <a:p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</a:rPr>
              <a:t>Highly efficient proton acceleration from solid ultra thin plastic foils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75D4A44-E8B1-EB9C-7D69-CD2BCC705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025" y="4224172"/>
            <a:ext cx="9527384" cy="1655762"/>
          </a:xfrm>
        </p:spPr>
        <p:txBody>
          <a:bodyPr/>
          <a:lstStyle/>
          <a:p>
            <a:r>
              <a:rPr lang="en-US" altLang="zh-CN" sz="2400" b="1" dirty="0"/>
              <a:t>Isra Salaheldin</a:t>
            </a:r>
            <a:r>
              <a:rPr lang="en-US" altLang="zh-CN" sz="2400" dirty="0"/>
              <a:t>, M. Shi, P. </a:t>
            </a:r>
            <a:r>
              <a:rPr lang="en-US" altLang="zh-CN" sz="2400" dirty="0" err="1"/>
              <a:t>Hilz</a:t>
            </a:r>
            <a:r>
              <a:rPr lang="en-US" altLang="zh-CN" sz="2400" dirty="0"/>
              <a:t>, A. </a:t>
            </a:r>
            <a:r>
              <a:rPr lang="en-US" altLang="zh-CN" sz="2400" dirty="0" err="1"/>
              <a:t>Sävert</a:t>
            </a:r>
            <a:r>
              <a:rPr lang="en-US" altLang="zh-CN" sz="2400" dirty="0"/>
              <a:t>, G. Schäfer &amp; M. </a:t>
            </a:r>
            <a:r>
              <a:rPr lang="en-US" altLang="zh-CN" sz="2400" dirty="0" err="1"/>
              <a:t>Zepf</a:t>
            </a:r>
            <a:endParaRPr lang="en-US" altLang="zh-CN" sz="2400" dirty="0"/>
          </a:p>
          <a:p>
            <a:r>
              <a:rPr lang="en-US" altLang="zh-CN" sz="2400" b="1" dirty="0"/>
              <a:t>6</a:t>
            </a:r>
            <a:r>
              <a:rPr lang="en-US" altLang="zh-CN" sz="2400" b="1" baseline="30000" dirty="0"/>
              <a:t>th</a:t>
            </a:r>
            <a:r>
              <a:rPr lang="en-US" altLang="zh-CN" sz="2400" b="1" dirty="0"/>
              <a:t> EAAC Workshop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19 September 2023</a:t>
            </a:r>
          </a:p>
          <a:p>
            <a:endParaRPr lang="zh-CN" alt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D848C2-8077-E1A2-5B2F-810E0D03D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6" y="0"/>
            <a:ext cx="3506680" cy="11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37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E0658F86-C53C-9BD0-A00B-C1D75B9D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0" y="0"/>
            <a:ext cx="10972800" cy="685801"/>
          </a:xfrm>
        </p:spPr>
        <p:txBody>
          <a:bodyPr/>
          <a:lstStyle/>
          <a:p>
            <a:r>
              <a:rPr lang="en-US" altLang="zh-CN" sz="4000" dirty="0"/>
              <a:t>Scaling with Intensity (LP)</a:t>
            </a:r>
            <a:endParaRPr lang="zh-CN" altLang="en-US" sz="400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401F371-6189-971D-3C35-1C1F9C12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7A3815-DDA0-42BA-B6B3-8E539395F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1046163"/>
            <a:ext cx="8410575" cy="5162550"/>
          </a:xfrm>
          <a:prstGeom prst="rect">
            <a:avLst/>
          </a:prstGeom>
        </p:spPr>
      </p:pic>
      <p:pic>
        <p:nvPicPr>
          <p:cNvPr id="9" name="Picture 8" descr="A graph of a graph of a graph&#10;&#10;Description automatically generated">
            <a:extLst>
              <a:ext uri="{FF2B5EF4-FFF2-40B4-BE49-F238E27FC236}">
                <a16:creationId xmlns:a16="http://schemas.microsoft.com/office/drawing/2014/main" id="{D6342230-D1AC-4E0A-B1E4-A41A2B2CB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3" t="1" r="1222" b="50884"/>
          <a:stretch/>
        </p:blipFill>
        <p:spPr>
          <a:xfrm>
            <a:off x="9177337" y="2495284"/>
            <a:ext cx="2913871" cy="1867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0C501E-5B60-4730-90E9-59BE241F4434}"/>
              </a:ext>
            </a:extLst>
          </p:cNvPr>
          <p:cNvSpPr txBox="1"/>
          <p:nvPr/>
        </p:nvSpPr>
        <p:spPr>
          <a:xfrm flipH="1">
            <a:off x="11428134" y="2879565"/>
            <a:ext cx="1527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LP</a:t>
            </a:r>
            <a:endParaRPr lang="en-DE" sz="1400" b="1" dirty="0"/>
          </a:p>
        </p:txBody>
      </p:sp>
    </p:spTree>
    <p:extLst>
      <p:ext uri="{BB962C8B-B14F-4D97-AF65-F5344CB8AC3E}">
        <p14:creationId xmlns:p14="http://schemas.microsoft.com/office/powerpoint/2010/main" val="889707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4F56B7-024B-8929-1C67-B3E58F3E0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0" y="0"/>
            <a:ext cx="10972800" cy="685801"/>
          </a:xfrm>
        </p:spPr>
        <p:txBody>
          <a:bodyPr/>
          <a:lstStyle/>
          <a:p>
            <a:r>
              <a:rPr lang="en-US" altLang="zh-CN" sz="4000" dirty="0"/>
              <a:t>Scaling with Intensity (CP)</a:t>
            </a:r>
            <a:endParaRPr lang="zh-CN" altLang="en-US" sz="4000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069F6D-04D2-A5E3-E78E-1B4FAC78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A1EE1-D41E-497F-99BB-A3C7CE265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007338"/>
            <a:ext cx="8391525" cy="5240201"/>
          </a:xfrm>
          <a:prstGeom prst="rect">
            <a:avLst/>
          </a:prstGeom>
        </p:spPr>
      </p:pic>
      <p:pic>
        <p:nvPicPr>
          <p:cNvPr id="27" name="Picture 26" descr="A graph of a graph&#10;&#10;Description automatically generated">
            <a:extLst>
              <a:ext uri="{FF2B5EF4-FFF2-40B4-BE49-F238E27FC236}">
                <a16:creationId xmlns:a16="http://schemas.microsoft.com/office/drawing/2014/main" id="{7BD30957-CD55-414A-A699-C4D51A197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717" b="52110"/>
          <a:stretch/>
        </p:blipFill>
        <p:spPr>
          <a:xfrm>
            <a:off x="9144000" y="2497137"/>
            <a:ext cx="2959526" cy="18637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712B0B2-6FAE-4205-ADAD-B3B7C033BE1B}"/>
              </a:ext>
            </a:extLst>
          </p:cNvPr>
          <p:cNvSpPr txBox="1"/>
          <p:nvPr/>
        </p:nvSpPr>
        <p:spPr>
          <a:xfrm flipH="1">
            <a:off x="11569700" y="2818605"/>
            <a:ext cx="1527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CP</a:t>
            </a:r>
            <a:endParaRPr lang="en-DE" sz="1400" b="1" dirty="0"/>
          </a:p>
        </p:txBody>
      </p:sp>
    </p:spTree>
    <p:extLst>
      <p:ext uri="{BB962C8B-B14F-4D97-AF65-F5344CB8AC3E}">
        <p14:creationId xmlns:p14="http://schemas.microsoft.com/office/powerpoint/2010/main" val="2074301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0CBC4-51A3-43A6-BF53-DD211B4F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D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A72C48-67C7-4B48-88DC-6C47813A2D6D}"/>
              </a:ext>
            </a:extLst>
          </p:cNvPr>
          <p:cNvSpPr txBox="1">
            <a:spLocks/>
          </p:cNvSpPr>
          <p:nvPr/>
        </p:nvSpPr>
        <p:spPr bwMode="auto">
          <a:xfrm>
            <a:off x="626321" y="1623680"/>
            <a:ext cx="616636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Experimentally obtained monoenergetic proton beams (~35 MeV)</a:t>
            </a:r>
          </a:p>
          <a:p>
            <a:r>
              <a:rPr lang="en-US" altLang="zh-CN" sz="2800" dirty="0"/>
              <a:t>High energy conversion rate (~20 MeV/J)</a:t>
            </a:r>
          </a:p>
          <a:p>
            <a:r>
              <a:rPr lang="en-US" altLang="zh-CN" sz="2800" dirty="0"/>
              <a:t>TNSA for thicker targets with LP</a:t>
            </a:r>
          </a:p>
          <a:p>
            <a:r>
              <a:rPr lang="en-US" altLang="zh-CN" sz="2800" dirty="0"/>
              <a:t>Hybrid (RPA-CE) thin targets with CP </a:t>
            </a:r>
          </a:p>
          <a:p>
            <a:r>
              <a:rPr lang="en-US" altLang="zh-CN" sz="2800" dirty="0"/>
              <a:t>Reproduceable results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800" dirty="0"/>
          </a:p>
        </p:txBody>
      </p:sp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76B28F86-636E-4776-935D-BFAA534EA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5" b="51808"/>
          <a:stretch/>
        </p:blipFill>
        <p:spPr>
          <a:xfrm>
            <a:off x="7129631" y="3452935"/>
            <a:ext cx="3871336" cy="2319215"/>
          </a:xfrm>
          <a:prstGeom prst="rect">
            <a:avLst/>
          </a:prstGeom>
        </p:spPr>
      </p:pic>
      <p:pic>
        <p:nvPicPr>
          <p:cNvPr id="6" name="Picture 5" descr="A graph of a graph of a graph&#10;&#10;Description automatically generated">
            <a:extLst>
              <a:ext uri="{FF2B5EF4-FFF2-40B4-BE49-F238E27FC236}">
                <a16:creationId xmlns:a16="http://schemas.microsoft.com/office/drawing/2014/main" id="{8856FA06-1ADB-41EB-8BE1-B45069AA1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8" t="1" r="1222" b="50152"/>
          <a:stretch/>
        </p:blipFill>
        <p:spPr>
          <a:xfrm>
            <a:off x="7129631" y="921231"/>
            <a:ext cx="3835167" cy="2531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0520F2-3701-4057-855E-1D0CCF717665}"/>
              </a:ext>
            </a:extLst>
          </p:cNvPr>
          <p:cNvSpPr txBox="1"/>
          <p:nvPr/>
        </p:nvSpPr>
        <p:spPr>
          <a:xfrm flipH="1">
            <a:off x="10200932" y="1477485"/>
            <a:ext cx="152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LP</a:t>
            </a:r>
            <a:endParaRPr lang="en-DE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99F464-AB73-4A83-AC43-C413ADF6AE9A}"/>
              </a:ext>
            </a:extLst>
          </p:cNvPr>
          <p:cNvSpPr txBox="1"/>
          <p:nvPr/>
        </p:nvSpPr>
        <p:spPr>
          <a:xfrm flipH="1">
            <a:off x="10200932" y="3886662"/>
            <a:ext cx="152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CP</a:t>
            </a:r>
            <a:endParaRPr lang="en-DE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64F4A-6421-461D-83B6-9AFE31BF9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27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ACDD9-85F1-4E96-ABB3-FCE007A2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11DF0-9065-4083-B71E-85F18DDE5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FD9E8-04FB-4246-9EF6-BFAF160C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64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6456A-F258-CA0C-D5FA-8E789EA0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7" y="0"/>
            <a:ext cx="10972800" cy="685801"/>
          </a:xfrm>
        </p:spPr>
        <p:txBody>
          <a:bodyPr/>
          <a:lstStyle/>
          <a:p>
            <a:r>
              <a:rPr lang="en-US" altLang="zh-CN" dirty="0"/>
              <a:t>Aluminum step filter</a:t>
            </a:r>
            <a:endParaRPr lang="zh-CN" altLang="en-US" dirty="0"/>
          </a:p>
        </p:txBody>
      </p:sp>
      <p:pic>
        <p:nvPicPr>
          <p:cNvPr id="5" name="Picture 4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03E5FFF9-CFE1-03FF-D017-2C077F1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5"/>
          <a:stretch/>
        </p:blipFill>
        <p:spPr>
          <a:xfrm>
            <a:off x="3023117" y="1199240"/>
            <a:ext cx="2633231" cy="398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C090CF-D060-79D8-5CE4-7D56423F0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62" r="20041" b="25942"/>
          <a:stretch/>
        </p:blipFill>
        <p:spPr>
          <a:xfrm>
            <a:off x="6535654" y="1688831"/>
            <a:ext cx="4968134" cy="28465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DB5B93-5DE0-4268-AA95-EEBD7AC9B53B}"/>
              </a:ext>
            </a:extLst>
          </p:cNvPr>
          <p:cNvSpPr txBox="1"/>
          <p:nvPr/>
        </p:nvSpPr>
        <p:spPr>
          <a:xfrm>
            <a:off x="401579" y="1108090"/>
            <a:ext cx="42543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(a)                         (b)                                  (c)</a:t>
            </a:r>
            <a:endParaRPr lang="en-D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2441A4-AD9B-432B-992D-7EFF8650EA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t="36107" r="13302" b="43740"/>
          <a:stretch/>
        </p:blipFill>
        <p:spPr>
          <a:xfrm rot="16200000" flipH="1">
            <a:off x="921117" y="2583162"/>
            <a:ext cx="3025704" cy="1057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0BACB9-142D-4330-A6F1-C5903CE411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t="26939" r="13504" b="40000"/>
          <a:stretch/>
        </p:blipFill>
        <p:spPr>
          <a:xfrm rot="5400000">
            <a:off x="-293866" y="2543978"/>
            <a:ext cx="3104072" cy="10579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97F399-38BB-4039-AB35-A8CE94216B07}"/>
              </a:ext>
            </a:extLst>
          </p:cNvPr>
          <p:cNvSpPr txBox="1"/>
          <p:nvPr/>
        </p:nvSpPr>
        <p:spPr>
          <a:xfrm>
            <a:off x="791819" y="4936697"/>
            <a:ext cx="220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Aluminum step filter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A77547-92A1-4B2B-8A25-8B4E85FAC916}"/>
              </a:ext>
            </a:extLst>
          </p:cNvPr>
          <p:cNvSpPr/>
          <p:nvPr/>
        </p:nvSpPr>
        <p:spPr bwMode="auto">
          <a:xfrm>
            <a:off x="7152640" y="3078480"/>
            <a:ext cx="3718560" cy="350519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E9CE2A-FB64-4B56-8080-ED843262BCA4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4519409" y="2286000"/>
            <a:ext cx="2633231" cy="9677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61A9B33-F2B4-456D-93C0-68970789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13ACE6-F44D-4C8D-8057-F14F2D60929E}"/>
              </a:ext>
            </a:extLst>
          </p:cNvPr>
          <p:cNvSpPr/>
          <p:nvPr/>
        </p:nvSpPr>
        <p:spPr>
          <a:xfrm>
            <a:off x="4138363" y="4936697"/>
            <a:ext cx="1075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raw data</a:t>
            </a:r>
            <a:endParaRPr lang="en-DE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50EE1C-9799-4236-ACF2-84BBEF245CBC}"/>
              </a:ext>
            </a:extLst>
          </p:cNvPr>
          <p:cNvSpPr txBox="1"/>
          <p:nvPr/>
        </p:nvSpPr>
        <p:spPr>
          <a:xfrm>
            <a:off x="960483" y="4646716"/>
            <a:ext cx="492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           top</a:t>
            </a:r>
          </a:p>
        </p:txBody>
      </p:sp>
    </p:spTree>
    <p:extLst>
      <p:ext uri="{BB962C8B-B14F-4D97-AF65-F5344CB8AC3E}">
        <p14:creationId xmlns:p14="http://schemas.microsoft.com/office/powerpoint/2010/main" val="904818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E084-629A-439A-895A-0B1E8A4A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thickness scan with CP laser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4C287-5515-4530-9B0F-0BFC5FD8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ABBEA-3C98-4F6A-AB34-DC6D64544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46" y="1539240"/>
            <a:ext cx="11795274" cy="39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9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9E713-26C9-4EEB-A055-26F9F674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 nm target under CP laser incidence 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3A197-DD99-40FC-BFA9-45F9CAC29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5841D3-068C-4160-B743-06B44C240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7"/>
          <a:stretch/>
        </p:blipFill>
        <p:spPr>
          <a:xfrm>
            <a:off x="2415169" y="1595537"/>
            <a:ext cx="7305675" cy="47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56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C3A4-374C-4013-9CAD-6A490DCC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946B9C-07F5-4559-94EF-ADFDBFBD9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77" y="1009308"/>
            <a:ext cx="9175657" cy="52362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3127D-454B-4794-8816-BB8DAEEE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13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FFC9-E53C-4198-85D1-36793E1A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-1"/>
            <a:ext cx="10972800" cy="685801"/>
          </a:xfrm>
        </p:spPr>
        <p:txBody>
          <a:bodyPr/>
          <a:lstStyle/>
          <a:p>
            <a:r>
              <a:rPr lang="en-US" dirty="0"/>
              <a:t>Overview 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26866-5084-43DC-A0E0-DDB440F86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480383"/>
            <a:ext cx="5880100" cy="4525963"/>
          </a:xfrm>
        </p:spPr>
        <p:txBody>
          <a:bodyPr/>
          <a:lstStyle/>
          <a:p>
            <a:r>
              <a:rPr lang="en-US" dirty="0"/>
              <a:t>Experimental campaign at HI-Jena with thin plastic foils</a:t>
            </a:r>
          </a:p>
          <a:p>
            <a:r>
              <a:rPr lang="en-US" dirty="0"/>
              <a:t>High-quality proton beams     (20 MeV/J)  via …</a:t>
            </a:r>
          </a:p>
          <a:p>
            <a:pPr marL="457200" lvl="1" indent="0">
              <a:buNone/>
            </a:pPr>
            <a:r>
              <a:rPr lang="en-US" dirty="0"/>
              <a:t>… high laser contrast</a:t>
            </a:r>
          </a:p>
          <a:p>
            <a:pPr marL="457200" lvl="1" indent="0">
              <a:buNone/>
            </a:pPr>
            <a:r>
              <a:rPr lang="en-US" dirty="0"/>
              <a:t>… high focus quality</a:t>
            </a:r>
          </a:p>
          <a:p>
            <a:pPr marL="457200" lvl="1" indent="0">
              <a:buNone/>
            </a:pPr>
            <a:r>
              <a:rPr lang="en-US" dirty="0"/>
              <a:t>… thin plastic foils</a:t>
            </a:r>
          </a:p>
          <a:p>
            <a:r>
              <a:rPr lang="en-US" dirty="0"/>
              <a:t>Results from the experiment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C9C431-C0E8-495E-8F96-23BA0F82F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571" y="876874"/>
            <a:ext cx="4884229" cy="48954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735E1-9AE3-4738-AE23-9301BC32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4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AE9D-BDD8-8137-74B9-0759DC7C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7" y="81646"/>
            <a:ext cx="10972800" cy="523783"/>
          </a:xfrm>
        </p:spPr>
        <p:txBody>
          <a:bodyPr/>
          <a:lstStyle/>
          <a:p>
            <a:r>
              <a:rPr lang="en-US" altLang="zh-CN" sz="4000" dirty="0"/>
              <a:t>JETi200 laser system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5C0A023-3648-99F7-1C51-53A60533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1" name="Textfeld 12">
            <a:extLst>
              <a:ext uri="{FF2B5EF4-FFF2-40B4-BE49-F238E27FC236}">
                <a16:creationId xmlns:a16="http://schemas.microsoft.com/office/drawing/2014/main" id="{8BE7E2A3-BF22-4E68-A3F6-B724616EF43A}"/>
              </a:ext>
            </a:extLst>
          </p:cNvPr>
          <p:cNvSpPr txBox="1"/>
          <p:nvPr/>
        </p:nvSpPr>
        <p:spPr>
          <a:xfrm>
            <a:off x="369103" y="2153108"/>
            <a:ext cx="44550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Wavelength: </a:t>
            </a:r>
            <a:r>
              <a:rPr lang="en-GB" dirty="0"/>
              <a:t>	800 nm</a:t>
            </a:r>
          </a:p>
          <a:p>
            <a:r>
              <a:rPr lang="en-GB" b="1" dirty="0"/>
              <a:t>Medium: </a:t>
            </a:r>
            <a:r>
              <a:rPr lang="en-GB" dirty="0"/>
              <a:t>	</a:t>
            </a:r>
            <a:r>
              <a:rPr lang="en-GB" dirty="0" err="1"/>
              <a:t>Ti:Sapphire</a:t>
            </a:r>
            <a:endParaRPr lang="en-GB" dirty="0"/>
          </a:p>
          <a:p>
            <a:r>
              <a:rPr lang="en-GB" b="1" dirty="0"/>
              <a:t>Energy on target:</a:t>
            </a:r>
            <a:r>
              <a:rPr lang="en-GB" dirty="0"/>
              <a:t>	up to 5 J </a:t>
            </a:r>
          </a:p>
          <a:p>
            <a:r>
              <a:rPr lang="en-GB" b="1" dirty="0"/>
              <a:t>Pulse duration:   </a:t>
            </a:r>
            <a:r>
              <a:rPr lang="en-GB" dirty="0"/>
              <a:t>	17 fs</a:t>
            </a:r>
            <a:br>
              <a:rPr lang="en-GB" dirty="0"/>
            </a:br>
            <a:r>
              <a:rPr lang="en-GB" b="1" dirty="0"/>
              <a:t>Peak power:</a:t>
            </a:r>
            <a:r>
              <a:rPr lang="en-GB" dirty="0"/>
              <a:t>	300 TW</a:t>
            </a:r>
          </a:p>
          <a:p>
            <a:r>
              <a:rPr lang="en-GB" b="1" dirty="0"/>
              <a:t>Repetition rate: </a:t>
            </a:r>
            <a:r>
              <a:rPr lang="en-GB" dirty="0"/>
              <a:t>	5 Hz</a:t>
            </a:r>
          </a:p>
          <a:p>
            <a:r>
              <a:rPr lang="en-GB" b="1" dirty="0"/>
              <a:t>Probe beam: </a:t>
            </a:r>
            <a:r>
              <a:rPr lang="en-GB" dirty="0"/>
              <a:t>	5 fs @ 750 nm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FF2676B-0B18-4DCD-B82D-AC4E2948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91" y="800063"/>
            <a:ext cx="4937770" cy="3291847"/>
          </a:xfrm>
          <a:prstGeom prst="rect">
            <a:avLst/>
          </a:prstGeom>
        </p:spPr>
      </p:pic>
      <p:pic>
        <p:nvPicPr>
          <p:cNvPr id="35" name="Grafik 17">
            <a:extLst>
              <a:ext uri="{FF2B5EF4-FFF2-40B4-BE49-F238E27FC236}">
                <a16:creationId xmlns:a16="http://schemas.microsoft.com/office/drawing/2014/main" id="{D8B05A91-211D-4FDB-9262-F952BE860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0" t="19041" r="19760" b="17600"/>
          <a:stretch/>
        </p:blipFill>
        <p:spPr>
          <a:xfrm>
            <a:off x="4824164" y="2792920"/>
            <a:ext cx="5323136" cy="3495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CFA734-A681-4552-A789-A88E63B11DDB}"/>
              </a:ext>
            </a:extLst>
          </p:cNvPr>
          <p:cNvSpPr txBox="1"/>
          <p:nvPr/>
        </p:nvSpPr>
        <p:spPr>
          <a:xfrm>
            <a:off x="369103" y="4667186"/>
            <a:ext cx="3854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Double CPA system + XPW</a:t>
            </a:r>
          </a:p>
        </p:txBody>
      </p:sp>
    </p:spTree>
    <p:extLst>
      <p:ext uri="{BB962C8B-B14F-4D97-AF65-F5344CB8AC3E}">
        <p14:creationId xmlns:p14="http://schemas.microsoft.com/office/powerpoint/2010/main" val="877504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C5A-6118-4102-99FE-567E5FAF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mirror for high laser contrast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D72D4-9CE5-4BF7-932B-F24A8BAC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09FE1-481F-4C06-87FA-A70AB6F3C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889" y="2089704"/>
            <a:ext cx="2829331" cy="2693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AA642A-1407-4742-927E-2EA665567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083" y="2215683"/>
            <a:ext cx="3038475" cy="2695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942841-F62E-4607-AF91-A8B39CBE0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5" y="1940049"/>
            <a:ext cx="6756608" cy="2949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9FA49D-4B34-4884-81AD-9C1DAA904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975" y="1341438"/>
            <a:ext cx="83153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9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222F48E-B9F6-A6B6-82C1-76D3EE2C84C8}"/>
              </a:ext>
            </a:extLst>
          </p:cNvPr>
          <p:cNvSpPr/>
          <p:nvPr/>
        </p:nvSpPr>
        <p:spPr bwMode="auto">
          <a:xfrm>
            <a:off x="9637170" y="4281686"/>
            <a:ext cx="2409116" cy="14340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5AE9D-BDD8-8137-74B9-0759DC7C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7" y="81646"/>
            <a:ext cx="10972800" cy="523783"/>
          </a:xfrm>
        </p:spPr>
        <p:txBody>
          <a:bodyPr/>
          <a:lstStyle/>
          <a:p>
            <a:r>
              <a:rPr lang="en-US" altLang="zh-CN" sz="4000" dirty="0"/>
              <a:t>Deformable mirror for high-quality focus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C08CE5F-2C8B-9E22-599F-5BED1F8F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B2E9AD-FBBD-6E83-BB73-CBD54D2A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4" y="1547207"/>
            <a:ext cx="4366365" cy="198078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308F5CD-B871-4D85-B66D-D850E98D4FAD}"/>
              </a:ext>
            </a:extLst>
          </p:cNvPr>
          <p:cNvCxnSpPr/>
          <p:nvPr/>
        </p:nvCxnSpPr>
        <p:spPr>
          <a:xfrm>
            <a:off x="733425" y="1189905"/>
            <a:ext cx="485775" cy="523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930399-59D4-4853-B0D2-15099E6262DD}"/>
              </a:ext>
            </a:extLst>
          </p:cNvPr>
          <p:cNvCxnSpPr>
            <a:cxnSpLocks/>
          </p:cNvCxnSpPr>
          <p:nvPr/>
        </p:nvCxnSpPr>
        <p:spPr>
          <a:xfrm flipV="1">
            <a:off x="3381375" y="1256580"/>
            <a:ext cx="295275" cy="47625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8DA2351-9710-495C-91F7-A02CE9B92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7449" r="32677" b="29501"/>
          <a:stretch/>
        </p:blipFill>
        <p:spPr>
          <a:xfrm>
            <a:off x="837478" y="3527990"/>
            <a:ext cx="2982836" cy="2576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A3117A-E39C-4721-A03D-E8CA5FC64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612" y="1961994"/>
            <a:ext cx="8054388" cy="37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42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CB05-7FAB-4802-8E7C-548890CB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-36367"/>
            <a:ext cx="10972800" cy="685801"/>
          </a:xfrm>
        </p:spPr>
        <p:txBody>
          <a:bodyPr/>
          <a:lstStyle/>
          <a:p>
            <a:r>
              <a:rPr lang="en-US" altLang="zh-CN" sz="4000" dirty="0"/>
              <a:t>Ultra-thin foil fabrication in Jena</a:t>
            </a:r>
            <a:endParaRPr lang="zh-CN" alt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367DA-37DE-401C-8034-128CCC336737}"/>
              </a:ext>
            </a:extLst>
          </p:cNvPr>
          <p:cNvSpPr txBox="1"/>
          <p:nvPr/>
        </p:nvSpPr>
        <p:spPr>
          <a:xfrm>
            <a:off x="1021162" y="1584539"/>
            <a:ext cx="3652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Fabrication Method:</a:t>
            </a:r>
          </a:p>
          <a:p>
            <a:r>
              <a:rPr lang="en-US" altLang="zh-CN" sz="2400" dirty="0"/>
              <a:t>Spin coating</a:t>
            </a:r>
            <a:endParaRPr lang="en-US" altLang="zh-CN" sz="2400" b="1" dirty="0"/>
          </a:p>
          <a:p>
            <a:r>
              <a:rPr lang="en-US" altLang="zh-CN" sz="2400" b="1" dirty="0"/>
              <a:t>Solution:</a:t>
            </a:r>
            <a:r>
              <a:rPr lang="zh-CN" altLang="en-US" sz="2400" b="1" dirty="0"/>
              <a:t> </a:t>
            </a:r>
            <a:endParaRPr lang="en-US" altLang="zh-CN" sz="2400" b="1" dirty="0"/>
          </a:p>
          <a:p>
            <a:r>
              <a:rPr lang="en-US" altLang="zh-CN" sz="2400" dirty="0"/>
              <a:t>Formvar powder </a:t>
            </a:r>
          </a:p>
          <a:p>
            <a:r>
              <a:rPr lang="en-US" altLang="zh-CN" sz="2400" b="1" dirty="0"/>
              <a:t>Solvent: </a:t>
            </a:r>
          </a:p>
          <a:p>
            <a:r>
              <a:rPr lang="en-US" altLang="zh-CN" sz="2400" dirty="0"/>
              <a:t>Dichloroethane</a:t>
            </a:r>
            <a:endParaRPr lang="zh-CN" altLang="en-US" sz="2400" dirty="0"/>
          </a:p>
          <a:p>
            <a:r>
              <a:rPr lang="en-US" altLang="zh-CN" sz="2400" b="1" dirty="0"/>
              <a:t>Formvar</a:t>
            </a:r>
            <a:r>
              <a:rPr lang="en-US" altLang="zh-CN" sz="2400" dirty="0"/>
              <a:t> </a:t>
            </a:r>
            <a:r>
              <a:rPr lang="en-US" altLang="zh-CN" sz="2400" b="1" dirty="0"/>
              <a:t>Structure</a:t>
            </a:r>
            <a:r>
              <a:rPr lang="en-US" altLang="zh-CN" sz="2400" dirty="0"/>
              <a:t> :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0B682A-D8FD-E27B-3A54-0B7C4B97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E187E2-7D9C-F986-A1CF-2E02EFE1DB39}"/>
              </a:ext>
            </a:extLst>
          </p:cNvPr>
          <p:cNvSpPr txBox="1"/>
          <p:nvPr/>
        </p:nvSpPr>
        <p:spPr>
          <a:xfrm>
            <a:off x="8950317" y="1008170"/>
            <a:ext cx="302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Target floating</a:t>
            </a:r>
            <a:endParaRPr lang="zh-CN" altLang="en-US" dirty="0"/>
          </a:p>
        </p:txBody>
      </p:sp>
      <p:pic>
        <p:nvPicPr>
          <p:cNvPr id="5" name="Picture 4" descr="A picture containing person, indoor, holding, table&#10;&#10;Description automatically generated">
            <a:extLst>
              <a:ext uri="{FF2B5EF4-FFF2-40B4-BE49-F238E27FC236}">
                <a16:creationId xmlns:a16="http://schemas.microsoft.com/office/drawing/2014/main" id="{A23AD859-F655-47D7-7747-8581E6870F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2" b="25522"/>
          <a:stretch/>
        </p:blipFill>
        <p:spPr>
          <a:xfrm>
            <a:off x="6095999" y="3789510"/>
            <a:ext cx="3790832" cy="1783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35569F-8A0D-3A21-15F7-CBD42E4B4B89}"/>
              </a:ext>
            </a:extLst>
          </p:cNvPr>
          <p:cNvSpPr txBox="1"/>
          <p:nvPr/>
        </p:nvSpPr>
        <p:spPr>
          <a:xfrm>
            <a:off x="6374955" y="5609889"/>
            <a:ext cx="3337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30 nm target on the target holder</a:t>
            </a:r>
            <a:endParaRPr lang="zh-CN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9C81C9-0569-45A4-A72C-243CF45C39DC}"/>
              </a:ext>
            </a:extLst>
          </p:cNvPr>
          <p:cNvSpPr txBox="1"/>
          <p:nvPr/>
        </p:nvSpPr>
        <p:spPr>
          <a:xfrm>
            <a:off x="1021162" y="5078496"/>
            <a:ext cx="365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Thickness of 10 nm – 1 µm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7DE9B8-4958-4F5D-B670-3BFC60E44ECF}"/>
                  </a:ext>
                </a:extLst>
              </p:cNvPr>
              <p:cNvSpPr/>
              <p:nvPr/>
            </p:nvSpPr>
            <p:spPr>
              <a:xfrm>
                <a:off x="1017433" y="4210473"/>
                <a:ext cx="2925737" cy="39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US" altLang="zh-CN" sz="2000" b="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2000" b="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altLang="zh-CN" sz="20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0">
                          <a:latin typeface="Cambria Math" panose="02040503050406030204" pitchFamily="18" charset="0"/>
                        </a:rPr>
                        <m:t>,  1.23 </m:t>
                      </m:r>
                      <m:r>
                        <m:rPr>
                          <m:sty m:val="p"/>
                        </m:rPr>
                        <a:rPr lang="en-US" altLang="zh-CN" sz="2000" b="0" i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altLang="zh-CN" sz="2000" b="0" i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2000" b="0" i="0">
                          <a:latin typeface="Cambria Math" panose="02040503050406030204" pitchFamily="18" charset="0"/>
                        </a:rPr>
                        <m:t>ml</m:t>
                      </m:r>
                    </m:oMath>
                  </m:oMathPara>
                </a14:m>
                <a:endParaRPr lang="en-US" altLang="zh-CN" sz="2000" baseline="30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7DE9B8-4958-4F5D-B670-3BFC60E44E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33" y="4210473"/>
                <a:ext cx="2925737" cy="392993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A1F0BBC-0376-45A7-8FF6-2AE0087B6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059" y="1615550"/>
            <a:ext cx="4835866" cy="1813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EED930-498C-4E93-BC63-1E3CEBC63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859" y="1377502"/>
            <a:ext cx="2752200" cy="19479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CF8CB9-0211-47BB-94FC-A5356A01089A}"/>
              </a:ext>
            </a:extLst>
          </p:cNvPr>
          <p:cNvSpPr txBox="1"/>
          <p:nvPr/>
        </p:nvSpPr>
        <p:spPr>
          <a:xfrm>
            <a:off x="5021080" y="1008170"/>
            <a:ext cx="302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Spin coating</a:t>
            </a:r>
            <a:endParaRPr lang="zh-CN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45FF48-DB2B-4D37-9E67-3B087C151376}"/>
              </a:ext>
            </a:extLst>
          </p:cNvPr>
          <p:cNvSpPr txBox="1"/>
          <p:nvPr/>
        </p:nvSpPr>
        <p:spPr>
          <a:xfrm>
            <a:off x="4198120" y="2425490"/>
            <a:ext cx="1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Glass substrate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7438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B910CA-1E2B-44D5-9CC7-F06ADA38B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"/>
          <a:stretch/>
        </p:blipFill>
        <p:spPr>
          <a:xfrm>
            <a:off x="4432040" y="1601762"/>
            <a:ext cx="7731967" cy="3040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C7E82-808A-41BB-ADC6-11894DA28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parameters</a:t>
            </a:r>
            <a:endParaRPr lang="en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D74C4-7553-4B04-927B-40EA35F83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2"/>
                <a:ext cx="4223657" cy="280384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for LP =                   30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CP =                  21</a:t>
                </a:r>
              </a:p>
              <a:p>
                <a:r>
                  <a:rPr lang="en-US" sz="2400" dirty="0"/>
                  <a:t>Pulse duration =         25 fs</a:t>
                </a:r>
              </a:p>
              <a:p>
                <a:r>
                  <a:rPr lang="en-US" sz="2400" dirty="0"/>
                  <a:t>Energy on target =     1.23 J</a:t>
                </a:r>
              </a:p>
              <a:p>
                <a:r>
                  <a:rPr lang="en-US" sz="2400" dirty="0"/>
                  <a:t>Focal spot size =         1.7 µm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D74C4-7553-4B04-927B-40EA35F83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2"/>
                <a:ext cx="4223657" cy="2803848"/>
              </a:xfrm>
              <a:blipFill>
                <a:blip r:embed="rId3"/>
                <a:stretch>
                  <a:fillRect l="-1876" t="-17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D3D52-6FF2-4DBB-9D98-DBF29E6D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0F06-91CC-4450-A23E-477F17D3C487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A1869-9EEE-4619-886B-454021D1EB6C}"/>
              </a:ext>
            </a:extLst>
          </p:cNvPr>
          <p:cNvSpPr/>
          <p:nvPr/>
        </p:nvSpPr>
        <p:spPr>
          <a:xfrm>
            <a:off x="609600" y="413457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dirty="0"/>
          </a:p>
          <a:p>
            <a:r>
              <a:rPr lang="en-US" sz="2400" dirty="0"/>
              <a:t>Target: Ultrathin (Formvar) foils</a:t>
            </a:r>
          </a:p>
          <a:p>
            <a:r>
              <a:rPr lang="en-US" sz="2400" dirty="0"/>
              <a:t>Foil thickness range = (10-200) nm</a:t>
            </a:r>
          </a:p>
        </p:txBody>
      </p:sp>
    </p:spTree>
    <p:extLst>
      <p:ext uri="{BB962C8B-B14F-4D97-AF65-F5344CB8AC3E}">
        <p14:creationId xmlns:p14="http://schemas.microsoft.com/office/powerpoint/2010/main" val="3026978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BC23E-C664-6ADE-7FE8-AF2EC14DF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3" y="0"/>
            <a:ext cx="10972800" cy="685801"/>
          </a:xfrm>
        </p:spPr>
        <p:txBody>
          <a:bodyPr/>
          <a:lstStyle/>
          <a:p>
            <a:r>
              <a:rPr lang="en-US" altLang="zh-CN" sz="4000" dirty="0"/>
              <a:t>Energy spectrum with LP from solid foils</a:t>
            </a:r>
            <a:endParaRPr lang="zh-CN" altLang="en-US" sz="40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ABF58F-F12D-11B2-BF22-617E2868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" name="Picture 3" descr="A graph of a graph of a graph&#10;&#10;Description automatically generated">
            <a:extLst>
              <a:ext uri="{FF2B5EF4-FFF2-40B4-BE49-F238E27FC236}">
                <a16:creationId xmlns:a16="http://schemas.microsoft.com/office/drawing/2014/main" id="{B13B9E5F-4322-B59B-B04E-E18BBFC62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222" b="1620"/>
          <a:stretch/>
        </p:blipFill>
        <p:spPr>
          <a:xfrm>
            <a:off x="2146532" y="1201205"/>
            <a:ext cx="7898935" cy="49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0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90DF2A0-4F67-3466-FD78-3C52D95ED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3" y="0"/>
            <a:ext cx="10972800" cy="685801"/>
          </a:xfrm>
        </p:spPr>
        <p:txBody>
          <a:bodyPr/>
          <a:lstStyle/>
          <a:p>
            <a:r>
              <a:rPr lang="en-US" altLang="zh-CN" sz="4000" dirty="0"/>
              <a:t>Energy spectrum with CP from solid foils</a:t>
            </a:r>
            <a:endParaRPr lang="zh-CN" altLang="en-US" sz="4000" dirty="0"/>
          </a:p>
        </p:txBody>
      </p:sp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45177CE7-2F39-7BD8-5425-3A7F6FE33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68" y="1075096"/>
            <a:ext cx="8274264" cy="52533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06A65-A652-BCE5-543B-E5B459A6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569076"/>
            <a:ext cx="2844800" cy="365125"/>
          </a:xfrm>
        </p:spPr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92531"/>
      </p:ext>
    </p:extLst>
  </p:cSld>
  <p:clrMapOvr>
    <a:masterClrMapping/>
  </p:clrMapOvr>
</p:sld>
</file>

<file path=ppt/theme/theme1.xml><?xml version="1.0" encoding="utf-8"?>
<a:theme xmlns:a="http://schemas.openxmlformats.org/drawingml/2006/main" name="hij_template_talk_ms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hij_template_talk_mso_new" id="{444968BD-4A96-4EB7-95CC-71A30503D3EB}" vid="{A24A5DAF-453D-4664-A927-6C887856E9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hij_template_talk_mso</Template>
  <TotalTime>0</TotalTime>
  <Words>347</Words>
  <Application>Microsoft Office PowerPoint</Application>
  <PresentationFormat>Widescreen</PresentationFormat>
  <Paragraphs>84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ＭＳ Ｐゴシック</vt:lpstr>
      <vt:lpstr>宋体</vt:lpstr>
      <vt:lpstr>Arial</vt:lpstr>
      <vt:lpstr>Calibri</vt:lpstr>
      <vt:lpstr>Cambria Math</vt:lpstr>
      <vt:lpstr>Verdana</vt:lpstr>
      <vt:lpstr>hij_template_talk_mso</vt:lpstr>
      <vt:lpstr>Highly efficient proton acceleration from solid ultra thin plastic foils</vt:lpstr>
      <vt:lpstr>Overview </vt:lpstr>
      <vt:lpstr>JETi200 laser system</vt:lpstr>
      <vt:lpstr>Plasma mirror for high laser contrast</vt:lpstr>
      <vt:lpstr>Deformable mirror for high-quality focus</vt:lpstr>
      <vt:lpstr>Ultra-thin foil fabrication in Jena</vt:lpstr>
      <vt:lpstr>Experimental parameters</vt:lpstr>
      <vt:lpstr>Energy spectrum with LP from solid foils</vt:lpstr>
      <vt:lpstr>Energy spectrum with CP from solid foils</vt:lpstr>
      <vt:lpstr>Scaling with Intensity (LP)</vt:lpstr>
      <vt:lpstr>Scaling with Intensity (CP)</vt:lpstr>
      <vt:lpstr>Summary</vt:lpstr>
      <vt:lpstr>PowerPoint Presentation</vt:lpstr>
      <vt:lpstr>Aluminum step filter</vt:lpstr>
      <vt:lpstr>Target thickness scan with CP laser</vt:lpstr>
      <vt:lpstr>40 nm target under CP laser incidence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Mingyuan</dc:creator>
  <cp:lastModifiedBy>İsra Salaheldin</cp:lastModifiedBy>
  <cp:revision>361</cp:revision>
  <dcterms:created xsi:type="dcterms:W3CDTF">2021-03-24T15:03:20Z</dcterms:created>
  <dcterms:modified xsi:type="dcterms:W3CDTF">2023-09-18T22:11:36Z</dcterms:modified>
</cp:coreProperties>
</file>