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9" r:id="rId3"/>
    <p:sldMasterId id="2147483679" r:id="rId4"/>
    <p:sldMasterId id="2147483681" r:id="rId5"/>
    <p:sldMasterId id="2147483671" r:id="rId6"/>
  </p:sldMasterIdLst>
  <p:notesMasterIdLst>
    <p:notesMasterId r:id="rId33"/>
  </p:notesMasterIdLst>
  <p:sldIdLst>
    <p:sldId id="344" r:id="rId7"/>
    <p:sldId id="422" r:id="rId8"/>
    <p:sldId id="423" r:id="rId9"/>
    <p:sldId id="463" r:id="rId10"/>
    <p:sldId id="472" r:id="rId11"/>
    <p:sldId id="477" r:id="rId12"/>
    <p:sldId id="458" r:id="rId13"/>
    <p:sldId id="459" r:id="rId14"/>
    <p:sldId id="286" r:id="rId15"/>
    <p:sldId id="460" r:id="rId16"/>
    <p:sldId id="478" r:id="rId17"/>
    <p:sldId id="285" r:id="rId18"/>
    <p:sldId id="455" r:id="rId19"/>
    <p:sldId id="284" r:id="rId20"/>
    <p:sldId id="257" r:id="rId21"/>
    <p:sldId id="268" r:id="rId22"/>
    <p:sldId id="479" r:id="rId23"/>
    <p:sldId id="456" r:id="rId24"/>
    <p:sldId id="288" r:id="rId25"/>
    <p:sldId id="263" r:id="rId26"/>
    <p:sldId id="457" r:id="rId27"/>
    <p:sldId id="289" r:id="rId28"/>
    <p:sldId id="476" r:id="rId29"/>
    <p:sldId id="461" r:id="rId30"/>
    <p:sldId id="462" r:id="rId31"/>
    <p:sldId id="416" r:id="rId32"/>
  </p:sldIdLst>
  <p:sldSz cx="12192000" cy="6858000"/>
  <p:notesSz cx="6858000" cy="9144000"/>
  <p:defaultTextStyle>
    <a:defPPr>
      <a:defRPr lang="en-150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A18D"/>
    <a:srgbClr val="5A588A"/>
    <a:srgbClr val="1571B0"/>
    <a:srgbClr val="FF7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15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07654-6D5F-4CFF-A52D-890708268F0E}" type="datetimeFigureOut">
              <a:rPr lang="en-150" smtClean="0"/>
              <a:t>14/09/2023</a:t>
            </a:fld>
            <a:endParaRPr lang="en-15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15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15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4C787-E5D5-4816-9C1C-B8959B1BA08A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96826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4C787-E5D5-4816-9C1C-B8959B1BA08A}" type="slidenum">
              <a:rPr lang="en-150" smtClean="0"/>
              <a:t>3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569233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4C787-E5D5-4816-9C1C-B8959B1BA08A}" type="slidenum">
              <a:rPr lang="en-150" smtClean="0"/>
              <a:t>24</a:t>
            </a:fld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73919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4C787-E5D5-4816-9C1C-B8959B1BA08A}" type="slidenum">
              <a:rPr lang="en-150" smtClean="0"/>
              <a:t>5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27632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Hybrid-input-output and Gerchberg-Saxton reconstruction algorithms sequentially used</a:t>
            </a:r>
            <a:endParaRPr lang="en-150" dirty="0"/>
          </a:p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4C787-E5D5-4816-9C1C-B8959B1BA08A}" type="slidenum">
              <a:rPr lang="en-150" smtClean="0"/>
              <a:t>8</a:t>
            </a:fld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2984034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4C787-E5D5-4816-9C1C-B8959B1BA08A}" type="slidenum">
              <a:rPr lang="en-150" smtClean="0"/>
              <a:t>10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13642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4C787-E5D5-4816-9C1C-B8959B1BA08A}" type="slidenum">
              <a:rPr lang="en-150" smtClean="0"/>
              <a:t>11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710170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4C787-E5D5-4816-9C1C-B8959B1BA08A}" type="slidenum">
              <a:rPr lang="en-150" smtClean="0"/>
              <a:t>13</a:t>
            </a:fld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2346737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57BB2-3965-4354-ACE0-362DBDF213A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92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4C787-E5D5-4816-9C1C-B8959B1BA08A}" type="slidenum">
              <a:rPr lang="en-150" smtClean="0"/>
              <a:t>22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051576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4C787-E5D5-4816-9C1C-B8959B1BA08A}" type="slidenum">
              <a:rPr lang="en-150" smtClean="0"/>
              <a:t>23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07142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emf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jpeg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A862E13-603E-4409-813E-65A33F7D31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916" y="-186264"/>
            <a:ext cx="2921147" cy="206422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629101B-36E4-425D-9838-512A44F948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9574" y="189383"/>
            <a:ext cx="1450711" cy="67636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BAF6216-0509-4590-833F-77C7AC04DC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379" y="151759"/>
            <a:ext cx="821068" cy="8210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E7CA569-1D4F-43CF-BA21-D0F2B1AA1C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212973"/>
            <a:ext cx="649289" cy="7446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36C3516-F174-4434-AED7-2167475629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98198"/>
            <a:ext cx="1342725" cy="759471"/>
          </a:xfrm>
          <a:prstGeom prst="rect">
            <a:avLst/>
          </a:prstGeom>
        </p:spPr>
      </p:pic>
      <p:pic>
        <p:nvPicPr>
          <p:cNvPr id="9" name="Picture 58">
            <a:extLst>
              <a:ext uri="{FF2B5EF4-FFF2-40B4-BE49-F238E27FC236}">
                <a16:creationId xmlns:a16="http://schemas.microsoft.com/office/drawing/2014/main" id="{3EA790C4-F537-4426-B52C-5A288D58D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1" y="192667"/>
            <a:ext cx="633772" cy="82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98366D3-920E-4B95-8D15-61213F2141A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15" y="189384"/>
            <a:ext cx="633772" cy="83934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4997048-4F54-4C41-9AF2-E02517E74DC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7" y="189383"/>
            <a:ext cx="810636" cy="810636"/>
          </a:xfrm>
          <a:prstGeom prst="rect">
            <a:avLst/>
          </a:prstGeom>
        </p:spPr>
      </p:pic>
      <p:pic>
        <p:nvPicPr>
          <p:cNvPr id="12" name="Picture 33">
            <a:extLst>
              <a:ext uri="{FF2B5EF4-FFF2-40B4-BE49-F238E27FC236}">
                <a16:creationId xmlns:a16="http://schemas.microsoft.com/office/drawing/2014/main" id="{571E88AB-4EC1-4285-AD1E-7A2AA8A75F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35" y="56219"/>
            <a:ext cx="950043" cy="950043"/>
          </a:xfrm>
          <a:prstGeom prst="rect">
            <a:avLst/>
          </a:prstGeom>
        </p:spPr>
      </p:pic>
      <p:pic>
        <p:nvPicPr>
          <p:cNvPr id="6" name="Picture 3" descr="\\win.desy.de\home\thheine\My Pictures\logos\DESY-Logo-cyan-RGB_ger.jpg">
            <a:extLst>
              <a:ext uri="{FF2B5EF4-FFF2-40B4-BE49-F238E27FC236}">
                <a16:creationId xmlns:a16="http://schemas.microsoft.com/office/drawing/2014/main" id="{D5FE28EE-5CDD-4365-BE2D-482638FCDA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102" y="213359"/>
            <a:ext cx="759469" cy="7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university of texas at austin">
            <a:extLst>
              <a:ext uri="{FF2B5EF4-FFF2-40B4-BE49-F238E27FC236}">
                <a16:creationId xmlns:a16="http://schemas.microsoft.com/office/drawing/2014/main" id="{D11F48BA-C37A-4AC5-9C82-E0BD5A0C1B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55" y="938235"/>
            <a:ext cx="810636" cy="8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E1929516-93E1-4AB5-A0A7-542061DF5A5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262236" y="936042"/>
            <a:ext cx="873745" cy="8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1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A862E13-603E-4409-813E-65A33F7D31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916" y="-186264"/>
            <a:ext cx="2921147" cy="2064229"/>
          </a:xfrm>
          <a:prstGeom prst="rect">
            <a:avLst/>
          </a:prstGeom>
        </p:spPr>
      </p:pic>
      <p:pic>
        <p:nvPicPr>
          <p:cNvPr id="13" name="Picture 2" descr="Image result for university of texas at austin">
            <a:extLst>
              <a:ext uri="{FF2B5EF4-FFF2-40B4-BE49-F238E27FC236}">
                <a16:creationId xmlns:a16="http://schemas.microsoft.com/office/drawing/2014/main" id="{D11F48BA-C37A-4AC5-9C82-E0BD5A0C1B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745" y="440532"/>
            <a:ext cx="810636" cy="8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667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478367" y="1748367"/>
            <a:ext cx="5473700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6239934" y="1748367"/>
            <a:ext cx="5456767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244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667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80001" y="1748368"/>
            <a:ext cx="8352851" cy="16806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478367" y="3839999"/>
            <a:ext cx="5473700" cy="247190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6239934" y="3839633"/>
            <a:ext cx="5473700" cy="2472267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8367" y="3681600"/>
            <a:ext cx="5473700" cy="143933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6239933" y="3681600"/>
            <a:ext cx="5473700" cy="143933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997938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Textplatzhalter 10"/>
          <p:cNvSpPr>
            <a:spLocks noGrp="1"/>
          </p:cNvSpPr>
          <p:nvPr>
            <p:ph idx="1"/>
          </p:nvPr>
        </p:nvSpPr>
        <p:spPr>
          <a:xfrm>
            <a:off x="480000" y="1748367"/>
            <a:ext cx="11232000" cy="4563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68985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896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62282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716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667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478367" y="1748367"/>
            <a:ext cx="5473700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6239934" y="1748367"/>
            <a:ext cx="5456767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23212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667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80001" y="1748368"/>
            <a:ext cx="8352851" cy="16806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478367" y="3839999"/>
            <a:ext cx="5473700" cy="247190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6239934" y="3839633"/>
            <a:ext cx="5473700" cy="2472267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8367" y="3681600"/>
            <a:ext cx="5473700" cy="143933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6239933" y="3681600"/>
            <a:ext cx="5473700" cy="143933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420935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Textplatzhalter 10"/>
          <p:cNvSpPr>
            <a:spLocks noGrp="1"/>
          </p:cNvSpPr>
          <p:nvPr>
            <p:ph idx="1"/>
          </p:nvPr>
        </p:nvSpPr>
        <p:spPr>
          <a:xfrm>
            <a:off x="480000" y="1748367"/>
            <a:ext cx="11232000" cy="4563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2436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811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977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A862E13-603E-4409-813E-65A33F7D31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916" y="-186264"/>
            <a:ext cx="2921147" cy="206422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629101B-36E4-425D-9838-512A44F948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9574" y="189383"/>
            <a:ext cx="1450711" cy="67636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BAF6216-0509-4590-833F-77C7AC04DC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379" y="151759"/>
            <a:ext cx="821068" cy="8210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E7CA569-1D4F-43CF-BA21-D0F2B1AA1C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212973"/>
            <a:ext cx="649289" cy="7446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36C3516-F174-4434-AED7-2167475629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98198"/>
            <a:ext cx="1342725" cy="759471"/>
          </a:xfrm>
          <a:prstGeom prst="rect">
            <a:avLst/>
          </a:prstGeom>
        </p:spPr>
      </p:pic>
      <p:pic>
        <p:nvPicPr>
          <p:cNvPr id="9" name="Picture 58">
            <a:extLst>
              <a:ext uri="{FF2B5EF4-FFF2-40B4-BE49-F238E27FC236}">
                <a16:creationId xmlns:a16="http://schemas.microsoft.com/office/drawing/2014/main" id="{3EA790C4-F537-4426-B52C-5A288D58D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1" y="192667"/>
            <a:ext cx="633772" cy="82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98366D3-920E-4B95-8D15-61213F2141A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15" y="189384"/>
            <a:ext cx="633772" cy="83934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4997048-4F54-4C41-9AF2-E02517E74DC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7" y="189383"/>
            <a:ext cx="810636" cy="810636"/>
          </a:xfrm>
          <a:prstGeom prst="rect">
            <a:avLst/>
          </a:prstGeom>
        </p:spPr>
      </p:pic>
      <p:pic>
        <p:nvPicPr>
          <p:cNvPr id="12" name="Picture 33">
            <a:extLst>
              <a:ext uri="{FF2B5EF4-FFF2-40B4-BE49-F238E27FC236}">
                <a16:creationId xmlns:a16="http://schemas.microsoft.com/office/drawing/2014/main" id="{571E88AB-4EC1-4285-AD1E-7A2AA8A75F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35" y="56219"/>
            <a:ext cx="950043" cy="950043"/>
          </a:xfrm>
          <a:prstGeom prst="rect">
            <a:avLst/>
          </a:prstGeom>
        </p:spPr>
      </p:pic>
      <p:pic>
        <p:nvPicPr>
          <p:cNvPr id="6" name="Picture 3" descr="\\win.desy.de\home\thheine\My Pictures\logos\DESY-Logo-cyan-RGB_ger.jpg">
            <a:extLst>
              <a:ext uri="{FF2B5EF4-FFF2-40B4-BE49-F238E27FC236}">
                <a16:creationId xmlns:a16="http://schemas.microsoft.com/office/drawing/2014/main" id="{D5FE28EE-5CDD-4365-BE2D-482638FCDA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102" y="213359"/>
            <a:ext cx="759469" cy="7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university of texas at austin">
            <a:extLst>
              <a:ext uri="{FF2B5EF4-FFF2-40B4-BE49-F238E27FC236}">
                <a16:creationId xmlns:a16="http://schemas.microsoft.com/office/drawing/2014/main" id="{D11F48BA-C37A-4AC5-9C82-E0BD5A0C1B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55" y="938235"/>
            <a:ext cx="810636" cy="8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E1929516-93E1-4AB5-A0A7-542061DF5A5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258454" y="936043"/>
            <a:ext cx="812605" cy="81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A862E13-603E-4409-813E-65A33F7D31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916" y="-186264"/>
            <a:ext cx="2921147" cy="206422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629101B-36E4-425D-9838-512A44F948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9574" y="189383"/>
            <a:ext cx="1450711" cy="6763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E7CA569-1D4F-43CF-BA21-D0F2B1AA1C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212973"/>
            <a:ext cx="649289" cy="74469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98366D3-920E-4B95-8D15-61213F2141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15" y="189384"/>
            <a:ext cx="633772" cy="839349"/>
          </a:xfrm>
          <a:prstGeom prst="rect">
            <a:avLst/>
          </a:prstGeom>
        </p:spPr>
      </p:pic>
      <p:pic>
        <p:nvPicPr>
          <p:cNvPr id="12" name="Picture 33">
            <a:extLst>
              <a:ext uri="{FF2B5EF4-FFF2-40B4-BE49-F238E27FC236}">
                <a16:creationId xmlns:a16="http://schemas.microsoft.com/office/drawing/2014/main" id="{571E88AB-4EC1-4285-AD1E-7A2AA8A75F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35" y="56219"/>
            <a:ext cx="950043" cy="950043"/>
          </a:xfrm>
          <a:prstGeom prst="rect">
            <a:avLst/>
          </a:prstGeom>
        </p:spPr>
      </p:pic>
      <p:pic>
        <p:nvPicPr>
          <p:cNvPr id="13" name="Picture 2" descr="Image result for university of texas at austin">
            <a:extLst>
              <a:ext uri="{FF2B5EF4-FFF2-40B4-BE49-F238E27FC236}">
                <a16:creationId xmlns:a16="http://schemas.microsoft.com/office/drawing/2014/main" id="{D11F48BA-C37A-4AC5-9C82-E0BD5A0C1B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001" y="189383"/>
            <a:ext cx="810636" cy="8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E1929516-93E1-4AB5-A0A7-542061DF5A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096000" y="187191"/>
            <a:ext cx="812605" cy="81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65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A862E13-603E-4409-813E-65A33F7D31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916" y="-186264"/>
            <a:ext cx="2921147" cy="2064229"/>
          </a:xfrm>
          <a:prstGeom prst="rect">
            <a:avLst/>
          </a:prstGeom>
        </p:spPr>
      </p:pic>
      <p:pic>
        <p:nvPicPr>
          <p:cNvPr id="13" name="Picture 2" descr="Image result for university of texas at austin">
            <a:extLst>
              <a:ext uri="{FF2B5EF4-FFF2-40B4-BE49-F238E27FC236}">
                <a16:creationId xmlns:a16="http://schemas.microsoft.com/office/drawing/2014/main" id="{D11F48BA-C37A-4AC5-9C82-E0BD5A0C1B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177" y="425688"/>
            <a:ext cx="810636" cy="8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E1929516-93E1-4AB5-A0A7-542061DF5A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30176" y="423496"/>
            <a:ext cx="812605" cy="81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8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7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487" r="31351" b="7965"/>
          <a:stretch/>
        </p:blipFill>
        <p:spPr>
          <a:xfrm rot="16200000">
            <a:off x="3325435" y="-2016457"/>
            <a:ext cx="5549020" cy="12199892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9153600" y="6537600"/>
            <a:ext cx="135889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solidFill>
                  <a:schemeClr val="accent2"/>
                </a:solidFill>
              </a:rPr>
              <a:t>www.hzdr.de</a:t>
            </a:r>
          </a:p>
        </p:txBody>
      </p:sp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-20056" y="1412776"/>
            <a:ext cx="12219947" cy="5445225"/>
          </a:xfrm>
          <a:prstGeom prst="rect">
            <a:avLst/>
          </a:prstGeom>
          <a:solidFill>
            <a:srgbClr val="00589C">
              <a:alpha val="70000"/>
            </a:srgbClr>
          </a:solidFill>
          <a:ln>
            <a:noFill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" y="-5400"/>
            <a:ext cx="12199904" cy="6868800"/>
          </a:xfrm>
          <a:prstGeom prst="rect">
            <a:avLst/>
          </a:prstGeom>
        </p:spPr>
      </p:pic>
      <p:pic>
        <p:nvPicPr>
          <p:cNvPr id="1026" name="Picture 2" descr="HZDR Signet of the Helmholtz-Zentrum Dresden-Rossendor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517" y="6602982"/>
            <a:ext cx="1047552" cy="2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06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-8408" y="6311899"/>
            <a:ext cx="1698472" cy="406311"/>
          </a:xfrm>
          <a:custGeom>
            <a:avLst/>
            <a:gdLst>
              <a:gd name="connsiteX0" fmla="*/ 6306 w 1273854"/>
              <a:gd name="connsiteY0" fmla="*/ 0 h 510802"/>
              <a:gd name="connsiteX1" fmla="*/ 1040524 w 1273854"/>
              <a:gd name="connsiteY1" fmla="*/ 6306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6306 w 1273854"/>
              <a:gd name="connsiteY0" fmla="*/ 0 h 510802"/>
              <a:gd name="connsiteX1" fmla="*/ 937654 w 1273854"/>
              <a:gd name="connsiteY1" fmla="*/ 9094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4401 w 1273854"/>
              <a:gd name="connsiteY0" fmla="*/ 4848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4848 h 501708"/>
              <a:gd name="connsiteX0" fmla="*/ 4401 w 1273854"/>
              <a:gd name="connsiteY0" fmla="*/ 0 h 508014"/>
              <a:gd name="connsiteX1" fmla="*/ 937654 w 1273854"/>
              <a:gd name="connsiteY1" fmla="*/ 6306 h 508014"/>
              <a:gd name="connsiteX2" fmla="*/ 1273854 w 1273854"/>
              <a:gd name="connsiteY2" fmla="*/ 501708 h 508014"/>
              <a:gd name="connsiteX3" fmla="*/ 0 w 1273854"/>
              <a:gd name="connsiteY3" fmla="*/ 508014 h 508014"/>
              <a:gd name="connsiteX4" fmla="*/ 4401 w 1273854"/>
              <a:gd name="connsiteY4" fmla="*/ 0 h 508014"/>
              <a:gd name="connsiteX0" fmla="*/ 4401 w 1273854"/>
              <a:gd name="connsiteY0" fmla="*/ 7636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7636 h 501708"/>
              <a:gd name="connsiteX0" fmla="*/ 2496 w 1273854"/>
              <a:gd name="connsiteY0" fmla="*/ 0 h 505225"/>
              <a:gd name="connsiteX1" fmla="*/ 937654 w 1273854"/>
              <a:gd name="connsiteY1" fmla="*/ 3517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  <a:gd name="connsiteX0" fmla="*/ 2496 w 1273854"/>
              <a:gd name="connsiteY0" fmla="*/ 0 h 505225"/>
              <a:gd name="connsiteX1" fmla="*/ 979564 w 1273854"/>
              <a:gd name="connsiteY1" fmla="*/ 3516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854" h="505225">
                <a:moveTo>
                  <a:pt x="2496" y="0"/>
                </a:moveTo>
                <a:lnTo>
                  <a:pt x="979564" y="3516"/>
                </a:lnTo>
                <a:lnTo>
                  <a:pt x="1273854" y="498919"/>
                </a:lnTo>
                <a:lnTo>
                  <a:pt x="0" y="505225"/>
                </a:lnTo>
                <a:lnTo>
                  <a:pt x="2496" y="0"/>
                </a:lnTo>
                <a:close/>
              </a:path>
            </a:pathLst>
          </a:cu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prstClr val="white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6504001"/>
            <a:ext cx="12191977" cy="361948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480000" y="292800"/>
            <a:ext cx="11232000" cy="495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480000" y="1748367"/>
            <a:ext cx="11232000" cy="4563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1007435" y="6626307"/>
            <a:ext cx="2162772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rgbClr val="FFFFFF"/>
                </a:solidFill>
                <a:cs typeface="Arial"/>
              </a:rPr>
              <a:t>M. LaBerge: m.laberge@hzdr.de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2" y="6405331"/>
            <a:ext cx="803063" cy="29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 userDrawn="1"/>
        </p:nvSpPr>
        <p:spPr>
          <a:xfrm>
            <a:off x="11585304" y="6517962"/>
            <a:ext cx="39466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C172518-173E-4150-ADC7-9A676108EB8A}" type="slidenum">
              <a:rPr lang="en-GB" sz="1333" smtClean="0">
                <a:solidFill>
                  <a:prstClr val="white"/>
                </a:solidFill>
              </a:rPr>
              <a:pPr/>
              <a:t>‹#›</a:t>
            </a:fld>
            <a:endParaRPr lang="en-GB" sz="133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7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78" r:id="rId6"/>
  </p:sldLayoutIdLst>
  <p:hf sldNum="0" hdr="0" ftr="0"/>
  <p:txStyles>
    <p:titleStyle>
      <a:lvl1pPr algn="l" defTabSz="1219170" rtl="0" eaLnBrk="1" latinLnBrk="0" hangingPunct="1">
        <a:spcBef>
          <a:spcPct val="0"/>
        </a:spcBef>
        <a:buNone/>
        <a:defRPr sz="2933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239994" rtl="0" eaLnBrk="1" latinLnBrk="0" hangingPunct="1">
        <a:lnSpc>
          <a:spcPts val="2400"/>
        </a:lnSpc>
        <a:spcBef>
          <a:spcPts val="1467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239994" algn="l"/>
          <a:tab pos="479988" algn="l"/>
        </a:tabLst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80472" indent="-239178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21766" indent="-241294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952476" indent="-232828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333467" indent="-380990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487" r="31351" b="7965"/>
          <a:stretch/>
        </p:blipFill>
        <p:spPr>
          <a:xfrm rot="16200000">
            <a:off x="3325435" y="-2016457"/>
            <a:ext cx="5549020" cy="12199892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9153600" y="6537600"/>
            <a:ext cx="135889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solidFill>
                  <a:schemeClr val="accent2"/>
                </a:solidFill>
              </a:rPr>
              <a:t>www.hzdr.de</a:t>
            </a:r>
          </a:p>
        </p:txBody>
      </p:sp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-20056" y="1412776"/>
            <a:ext cx="12219947" cy="5445225"/>
          </a:xfrm>
          <a:prstGeom prst="rect">
            <a:avLst/>
          </a:prstGeom>
          <a:solidFill>
            <a:srgbClr val="00589C">
              <a:alpha val="70000"/>
            </a:srgbClr>
          </a:solidFill>
          <a:ln>
            <a:noFill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" y="-5400"/>
            <a:ext cx="12199904" cy="6868800"/>
          </a:xfrm>
          <a:prstGeom prst="rect">
            <a:avLst/>
          </a:prstGeom>
        </p:spPr>
      </p:pic>
      <p:pic>
        <p:nvPicPr>
          <p:cNvPr id="1026" name="Picture 2" descr="HZDR Signet of the Helmholtz-Zentrum Dresden-Rossendor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517" y="6602982"/>
            <a:ext cx="1047552" cy="2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3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487" r="31351" b="7965"/>
          <a:stretch/>
        </p:blipFill>
        <p:spPr>
          <a:xfrm rot="16200000">
            <a:off x="3325435" y="-2016457"/>
            <a:ext cx="5549020" cy="12199892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9153600" y="6537600"/>
            <a:ext cx="135889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solidFill>
                  <a:schemeClr val="accent2"/>
                </a:solidFill>
              </a:rPr>
              <a:t>www.hzdr.de</a:t>
            </a:r>
          </a:p>
        </p:txBody>
      </p:sp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-20056" y="1412776"/>
            <a:ext cx="12219947" cy="5445225"/>
          </a:xfrm>
          <a:prstGeom prst="rect">
            <a:avLst/>
          </a:prstGeom>
          <a:solidFill>
            <a:srgbClr val="00589C">
              <a:alpha val="70000"/>
            </a:srgbClr>
          </a:solidFill>
          <a:ln>
            <a:noFill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" y="-5400"/>
            <a:ext cx="12199904" cy="6868800"/>
          </a:xfrm>
          <a:prstGeom prst="rect">
            <a:avLst/>
          </a:prstGeom>
        </p:spPr>
      </p:pic>
      <p:pic>
        <p:nvPicPr>
          <p:cNvPr id="1026" name="Picture 2" descr="HZDR Signet of the Helmholtz-Zentrum Dresden-Rossendor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517" y="6602982"/>
            <a:ext cx="1047552" cy="2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7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487" r="31351" b="7965"/>
          <a:stretch/>
        </p:blipFill>
        <p:spPr>
          <a:xfrm rot="16200000">
            <a:off x="3325435" y="-2016457"/>
            <a:ext cx="5549020" cy="12199892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9153600" y="6537600"/>
            <a:ext cx="135889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solidFill>
                  <a:schemeClr val="accent2"/>
                </a:solidFill>
              </a:rPr>
              <a:t>www.hzdr.de</a:t>
            </a:r>
          </a:p>
        </p:txBody>
      </p:sp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-20056" y="1412776"/>
            <a:ext cx="12219947" cy="5445225"/>
          </a:xfrm>
          <a:prstGeom prst="rect">
            <a:avLst/>
          </a:prstGeom>
          <a:solidFill>
            <a:srgbClr val="00589C">
              <a:alpha val="70000"/>
            </a:srgbClr>
          </a:solidFill>
          <a:ln>
            <a:noFill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" y="-5400"/>
            <a:ext cx="12199904" cy="6868800"/>
          </a:xfrm>
          <a:prstGeom prst="rect">
            <a:avLst/>
          </a:prstGeom>
        </p:spPr>
      </p:pic>
      <p:pic>
        <p:nvPicPr>
          <p:cNvPr id="1026" name="Picture 2" descr="HZDR Signet of the Helmholtz-Zentrum Dresden-Rossendor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517" y="6602982"/>
            <a:ext cx="1047552" cy="2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67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0" y="6311900"/>
            <a:ext cx="1698472" cy="391896"/>
          </a:xfrm>
          <a:custGeom>
            <a:avLst/>
            <a:gdLst>
              <a:gd name="connsiteX0" fmla="*/ 6306 w 1273854"/>
              <a:gd name="connsiteY0" fmla="*/ 0 h 510802"/>
              <a:gd name="connsiteX1" fmla="*/ 1040524 w 1273854"/>
              <a:gd name="connsiteY1" fmla="*/ 6306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6306 w 1273854"/>
              <a:gd name="connsiteY0" fmla="*/ 0 h 510802"/>
              <a:gd name="connsiteX1" fmla="*/ 937654 w 1273854"/>
              <a:gd name="connsiteY1" fmla="*/ 9094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4401 w 1273854"/>
              <a:gd name="connsiteY0" fmla="*/ 4848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4848 h 501708"/>
              <a:gd name="connsiteX0" fmla="*/ 4401 w 1273854"/>
              <a:gd name="connsiteY0" fmla="*/ 0 h 508014"/>
              <a:gd name="connsiteX1" fmla="*/ 937654 w 1273854"/>
              <a:gd name="connsiteY1" fmla="*/ 6306 h 508014"/>
              <a:gd name="connsiteX2" fmla="*/ 1273854 w 1273854"/>
              <a:gd name="connsiteY2" fmla="*/ 501708 h 508014"/>
              <a:gd name="connsiteX3" fmla="*/ 0 w 1273854"/>
              <a:gd name="connsiteY3" fmla="*/ 508014 h 508014"/>
              <a:gd name="connsiteX4" fmla="*/ 4401 w 1273854"/>
              <a:gd name="connsiteY4" fmla="*/ 0 h 508014"/>
              <a:gd name="connsiteX0" fmla="*/ 4401 w 1273854"/>
              <a:gd name="connsiteY0" fmla="*/ 7636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7636 h 501708"/>
              <a:gd name="connsiteX0" fmla="*/ 2496 w 1273854"/>
              <a:gd name="connsiteY0" fmla="*/ 0 h 505225"/>
              <a:gd name="connsiteX1" fmla="*/ 937654 w 1273854"/>
              <a:gd name="connsiteY1" fmla="*/ 3517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  <a:gd name="connsiteX0" fmla="*/ 2496 w 1273854"/>
              <a:gd name="connsiteY0" fmla="*/ 0 h 505225"/>
              <a:gd name="connsiteX1" fmla="*/ 979564 w 1273854"/>
              <a:gd name="connsiteY1" fmla="*/ 3516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854" h="505225">
                <a:moveTo>
                  <a:pt x="2496" y="0"/>
                </a:moveTo>
                <a:lnTo>
                  <a:pt x="979564" y="3516"/>
                </a:lnTo>
                <a:lnTo>
                  <a:pt x="1273854" y="498919"/>
                </a:lnTo>
                <a:lnTo>
                  <a:pt x="0" y="505225"/>
                </a:lnTo>
                <a:lnTo>
                  <a:pt x="2496" y="0"/>
                </a:lnTo>
                <a:close/>
              </a:path>
            </a:pathLst>
          </a:cu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prstClr val="white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6496052"/>
            <a:ext cx="12191977" cy="361948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480000" y="292800"/>
            <a:ext cx="11232000" cy="495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480000" y="1748367"/>
            <a:ext cx="11232000" cy="4563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1007435" y="6626307"/>
            <a:ext cx="2162772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rgbClr val="FFFFFF"/>
                </a:solidFill>
                <a:cs typeface="Arial"/>
              </a:rPr>
              <a:t>M. LaBerge: m.laberge@hzdr.de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2" y="6405331"/>
            <a:ext cx="803063" cy="29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 userDrawn="1"/>
        </p:nvSpPr>
        <p:spPr>
          <a:xfrm>
            <a:off x="11585304" y="6517962"/>
            <a:ext cx="39466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C172518-173E-4150-ADC7-9A676108EB8A}" type="slidenum">
              <a:rPr lang="en-GB" sz="1333" smtClean="0">
                <a:solidFill>
                  <a:prstClr val="white"/>
                </a:solidFill>
              </a:rPr>
              <a:pPr/>
              <a:t>‹#›</a:t>
            </a:fld>
            <a:endParaRPr lang="en-GB" sz="133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7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hf sldNum="0" hdr="0" ftr="0"/>
  <p:txStyles>
    <p:titleStyle>
      <a:lvl1pPr algn="l" defTabSz="1219170" rtl="0" eaLnBrk="1" latinLnBrk="0" hangingPunct="1">
        <a:spcBef>
          <a:spcPct val="0"/>
        </a:spcBef>
        <a:buNone/>
        <a:defRPr sz="2933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239994" rtl="0" eaLnBrk="1" latinLnBrk="0" hangingPunct="1">
        <a:lnSpc>
          <a:spcPts val="2400"/>
        </a:lnSpc>
        <a:spcBef>
          <a:spcPts val="1467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239994" algn="l"/>
          <a:tab pos="479988" algn="l"/>
        </a:tabLst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80472" indent="-239178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21766" indent="-241294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952476" indent="-232828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333467" indent="-380990" algn="l" defTabSz="121917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58.png"/><Relationship Id="rId7" Type="http://schemas.openxmlformats.org/officeDocument/2006/relationships/image" Target="../media/image4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emf"/><Relationship Id="rId4" Type="http://schemas.openxmlformats.org/officeDocument/2006/relationships/hyperlink" Target="https://doi.org/10.1038/s41566-022-01104-w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pn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35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">
            <a:extLst>
              <a:ext uri="{FF2B5EF4-FFF2-40B4-BE49-F238E27FC236}">
                <a16:creationId xmlns:a16="http://schemas.microsoft.com/office/drawing/2014/main" id="{2819FFF2-532F-48D4-9BC6-775558BD2F64}"/>
              </a:ext>
            </a:extLst>
          </p:cNvPr>
          <p:cNvSpPr/>
          <p:nvPr/>
        </p:nvSpPr>
        <p:spPr>
          <a:xfrm>
            <a:off x="999074" y="1831628"/>
            <a:ext cx="10193852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structure of microbunched plasma-wakefield-accelerated electron beams inferred by coherent optical transition radiation</a:t>
            </a:r>
            <a:endParaRPr lang="en-US" sz="3733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5" name="Rechteck 5">
            <a:extLst>
              <a:ext uri="{FF2B5EF4-FFF2-40B4-BE49-F238E27FC236}">
                <a16:creationId xmlns:a16="http://schemas.microsoft.com/office/drawing/2014/main" id="{239628BC-66E5-4252-AB70-C6B09341EFB9}"/>
              </a:ext>
            </a:extLst>
          </p:cNvPr>
          <p:cNvSpPr/>
          <p:nvPr/>
        </p:nvSpPr>
        <p:spPr>
          <a:xfrm>
            <a:off x="1624584" y="3617164"/>
            <a:ext cx="8942832" cy="337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2133" i="1" dirty="0">
                <a:solidFill>
                  <a:prstClr val="white"/>
                </a:solidFill>
                <a:latin typeface="Arial"/>
              </a:rPr>
              <a:t>Helmholtz-</a:t>
            </a:r>
            <a:r>
              <a:rPr lang="en-US" sz="2133" i="1" dirty="0" err="1">
                <a:solidFill>
                  <a:prstClr val="white"/>
                </a:solidFill>
                <a:latin typeface="Arial"/>
              </a:rPr>
              <a:t>Zentrum</a:t>
            </a:r>
            <a:r>
              <a:rPr lang="en-US" sz="2133" i="1" dirty="0">
                <a:solidFill>
                  <a:prstClr val="white"/>
                </a:solidFill>
                <a:latin typeface="Arial"/>
              </a:rPr>
              <a:t> Dresden-</a:t>
            </a:r>
            <a:r>
              <a:rPr lang="en-US" sz="2133" i="1" dirty="0" err="1">
                <a:solidFill>
                  <a:prstClr val="white"/>
                </a:solidFill>
                <a:latin typeface="Arial"/>
              </a:rPr>
              <a:t>Rossendorf</a:t>
            </a:r>
            <a:endParaRPr lang="en-US" sz="2133" i="1" dirty="0">
              <a:solidFill>
                <a:prstClr val="white"/>
              </a:solidFill>
              <a:latin typeface="Arial"/>
            </a:endParaRPr>
          </a:p>
          <a:p>
            <a:pPr algn="ctr" defTabSz="1219170"/>
            <a:r>
              <a:rPr lang="en-US" sz="2133" u="sng" dirty="0">
                <a:solidFill>
                  <a:prstClr val="white"/>
                </a:solidFill>
                <a:latin typeface="Arial"/>
              </a:rPr>
              <a:t>M. </a:t>
            </a:r>
            <a:r>
              <a:rPr lang="en-US" sz="2133" u="sng" dirty="0" err="1">
                <a:solidFill>
                  <a:prstClr val="white"/>
                </a:solidFill>
                <a:latin typeface="Arial"/>
              </a:rPr>
              <a:t>LaBerge</a:t>
            </a:r>
            <a:r>
              <a:rPr lang="en-US" sz="2133" dirty="0" err="1">
                <a:solidFill>
                  <a:prstClr val="white"/>
                </a:solidFill>
                <a:latin typeface="Arial"/>
              </a:rPr>
              <a:t>,</a:t>
            </a:r>
            <a:r>
              <a:rPr lang="en-US" sz="2133" dirty="0">
                <a:solidFill>
                  <a:prstClr val="white"/>
                </a:solidFill>
                <a:latin typeface="Arial"/>
              </a:rPr>
              <a:t> A. Debus, O. Zarini, A. </a:t>
            </a:r>
            <a:r>
              <a:rPr lang="en-US" sz="2133" dirty="0" err="1">
                <a:solidFill>
                  <a:prstClr val="white"/>
                </a:solidFill>
                <a:latin typeface="Arial"/>
              </a:rPr>
              <a:t>Willmann</a:t>
            </a:r>
            <a:r>
              <a:rPr lang="en-US" sz="2133" dirty="0">
                <a:solidFill>
                  <a:prstClr val="white"/>
                </a:solidFill>
                <a:latin typeface="Arial"/>
              </a:rPr>
              <a:t>, R. Pausch, Y. Y. Chang, </a:t>
            </a:r>
          </a:p>
          <a:p>
            <a:pPr algn="ctr" defTabSz="1219170"/>
            <a:r>
              <a:rPr lang="en-US" sz="2133" dirty="0">
                <a:solidFill>
                  <a:prstClr val="white"/>
                </a:solidFill>
                <a:latin typeface="Arial"/>
              </a:rPr>
              <a:t>J</a:t>
            </a:r>
            <a:r>
              <a:rPr lang="en-US" sz="2133" dirty="0">
                <a:solidFill>
                  <a:prstClr val="white"/>
                </a:solidFill>
              </a:rPr>
              <a:t>. Couperus </a:t>
            </a:r>
            <a:r>
              <a:rPr lang="en-US" sz="2133" dirty="0" err="1">
                <a:solidFill>
                  <a:prstClr val="white"/>
                </a:solidFill>
              </a:rPr>
              <a:t>Cabadağ</a:t>
            </a:r>
            <a:r>
              <a:rPr lang="en-US" sz="2133" dirty="0">
                <a:solidFill>
                  <a:prstClr val="white"/>
                </a:solidFill>
                <a:latin typeface="Arial"/>
              </a:rPr>
              <a:t>, S. </a:t>
            </a:r>
            <a:r>
              <a:rPr lang="en-US" sz="2133" dirty="0" err="1">
                <a:solidFill>
                  <a:prstClr val="white"/>
                </a:solidFill>
                <a:latin typeface="Arial"/>
              </a:rPr>
              <a:t>Schöbel</a:t>
            </a:r>
            <a:r>
              <a:rPr lang="en-US" sz="2133" dirty="0">
                <a:solidFill>
                  <a:prstClr val="white"/>
                </a:solidFill>
                <a:latin typeface="Arial"/>
              </a:rPr>
              <a:t>, P. </a:t>
            </a:r>
            <a:r>
              <a:rPr lang="en-US" sz="2133" dirty="0" err="1">
                <a:solidFill>
                  <a:prstClr val="white"/>
                </a:solidFill>
                <a:latin typeface="Arial"/>
              </a:rPr>
              <a:t>Ufer</a:t>
            </a:r>
            <a:r>
              <a:rPr lang="en-US" sz="2133" dirty="0">
                <a:solidFill>
                  <a:prstClr val="white"/>
                </a:solidFill>
                <a:latin typeface="Arial"/>
              </a:rPr>
              <a:t>, U. Schramm, A. </a:t>
            </a:r>
            <a:r>
              <a:rPr lang="en-US" sz="2133" dirty="0" err="1">
                <a:solidFill>
                  <a:prstClr val="white"/>
                </a:solidFill>
                <a:latin typeface="Arial"/>
              </a:rPr>
              <a:t>Irman</a:t>
            </a:r>
            <a:endParaRPr lang="en-US" sz="2133" dirty="0">
              <a:solidFill>
                <a:prstClr val="white"/>
              </a:solidFill>
              <a:latin typeface="Arial"/>
            </a:endParaRPr>
          </a:p>
          <a:p>
            <a:pPr algn="ctr" defTabSz="1219170"/>
            <a:endParaRPr lang="en-US" sz="2133" dirty="0">
              <a:solidFill>
                <a:prstClr val="white"/>
              </a:solidFill>
              <a:latin typeface="Arial"/>
            </a:endParaRPr>
          </a:p>
          <a:p>
            <a:pPr algn="ctr" defTabSz="1219170"/>
            <a:r>
              <a:rPr lang="en-US" sz="2133" i="1" dirty="0">
                <a:solidFill>
                  <a:prstClr val="white"/>
                </a:solidFill>
                <a:latin typeface="Arial"/>
              </a:rPr>
              <a:t>University of Texas – Austin</a:t>
            </a:r>
          </a:p>
          <a:p>
            <a:pPr algn="ctr" defTabSz="1219170"/>
            <a:r>
              <a:rPr lang="en-US" sz="2133" dirty="0">
                <a:solidFill>
                  <a:prstClr val="white"/>
                </a:solidFill>
                <a:latin typeface="Arial"/>
              </a:rPr>
              <a:t>A. </a:t>
            </a:r>
            <a:r>
              <a:rPr lang="en-US" sz="2133" dirty="0" err="1">
                <a:solidFill>
                  <a:prstClr val="white"/>
                </a:solidFill>
                <a:latin typeface="Arial"/>
              </a:rPr>
              <a:t>Hannasch</a:t>
            </a:r>
            <a:r>
              <a:rPr lang="en-US" sz="2133" dirty="0">
                <a:solidFill>
                  <a:prstClr val="white"/>
                </a:solidFill>
                <a:latin typeface="Arial"/>
              </a:rPr>
              <a:t>, B. Bowers, R. </a:t>
            </a:r>
            <a:r>
              <a:rPr lang="en-US" sz="2133" dirty="0" err="1">
                <a:solidFill>
                  <a:prstClr val="white"/>
                </a:solidFill>
                <a:latin typeface="Arial"/>
              </a:rPr>
              <a:t>Zgadzaj</a:t>
            </a:r>
            <a:r>
              <a:rPr lang="en-US" sz="2133" dirty="0">
                <a:solidFill>
                  <a:prstClr val="white"/>
                </a:solidFill>
                <a:latin typeface="Arial"/>
              </a:rPr>
              <a:t>, M. C. Downer</a:t>
            </a:r>
          </a:p>
          <a:p>
            <a:pPr algn="ctr" defTabSz="1219170"/>
            <a:endParaRPr lang="en-US" sz="2133" dirty="0">
              <a:solidFill>
                <a:prstClr val="white"/>
              </a:solidFill>
              <a:latin typeface="Arial"/>
            </a:endParaRPr>
          </a:p>
          <a:p>
            <a:pPr algn="ctr" defTabSz="1219170"/>
            <a:r>
              <a:rPr lang="en-US" sz="2133" i="1" dirty="0">
                <a:solidFill>
                  <a:prstClr val="white"/>
                </a:solidFill>
                <a:latin typeface="Arial"/>
              </a:rPr>
              <a:t>Fermilab</a:t>
            </a:r>
          </a:p>
          <a:p>
            <a:pPr algn="ctr" defTabSz="1219170"/>
            <a:r>
              <a:rPr lang="en-US" sz="2133" dirty="0">
                <a:solidFill>
                  <a:prstClr val="white"/>
                </a:solidFill>
                <a:latin typeface="Arial"/>
              </a:rPr>
              <a:t>A. H. Lumpkin</a:t>
            </a:r>
          </a:p>
          <a:p>
            <a:pPr algn="ctr" defTabSz="1219170"/>
            <a:endParaRPr lang="en-US" sz="2133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429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8E329-ABA7-48D8-B4D3-BE0AA80F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Observed longitudinal bunch structure is injection regime dependent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1F361-A338-48FD-9453-7E52615A7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85" y="5483391"/>
            <a:ext cx="10972800" cy="774910"/>
          </a:xfrm>
        </p:spPr>
        <p:txBody>
          <a:bodyPr/>
          <a:lstStyle/>
          <a:p>
            <a:r>
              <a:rPr lang="en-US" sz="2400" dirty="0"/>
              <a:t>Injection regime affects both bunch duration and substructure</a:t>
            </a:r>
          </a:p>
          <a:p>
            <a:r>
              <a:rPr lang="en-US" sz="2400" dirty="0"/>
              <a:t>Discussed in depth yesterday by Alexander Debus, WG 7  </a:t>
            </a:r>
            <a:endParaRPr lang="en-150" sz="2400" dirty="0"/>
          </a:p>
        </p:txBody>
      </p:sp>
      <p:pic>
        <p:nvPicPr>
          <p:cNvPr id="4" name="Grafik 26">
            <a:extLst>
              <a:ext uri="{FF2B5EF4-FFF2-40B4-BE49-F238E27FC236}">
                <a16:creationId xmlns:a16="http://schemas.microsoft.com/office/drawing/2014/main" id="{8C443E0F-822B-449F-A289-F2F56D2AC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44" y="1231072"/>
            <a:ext cx="3198873" cy="969013"/>
          </a:xfrm>
          <a:prstGeom prst="rect">
            <a:avLst/>
          </a:prstGeom>
        </p:spPr>
      </p:pic>
      <p:pic>
        <p:nvPicPr>
          <p:cNvPr id="8" name="Grafik 31">
            <a:extLst>
              <a:ext uri="{FF2B5EF4-FFF2-40B4-BE49-F238E27FC236}">
                <a16:creationId xmlns:a16="http://schemas.microsoft.com/office/drawing/2014/main" id="{1B2E508E-BBC5-442C-8917-E497E4FE39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15" y="1227795"/>
            <a:ext cx="2953885" cy="972290"/>
          </a:xfrm>
          <a:prstGeom prst="rect">
            <a:avLst/>
          </a:prstGeom>
        </p:spPr>
      </p:pic>
      <p:pic>
        <p:nvPicPr>
          <p:cNvPr id="9" name="Grafik 33">
            <a:extLst>
              <a:ext uri="{FF2B5EF4-FFF2-40B4-BE49-F238E27FC236}">
                <a16:creationId xmlns:a16="http://schemas.microsoft.com/office/drawing/2014/main" id="{98EC1609-EB99-4A18-A517-B4E7CDE74C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29" y="1227795"/>
            <a:ext cx="3209690" cy="972290"/>
          </a:xfrm>
          <a:prstGeom prst="rect">
            <a:avLst/>
          </a:prstGeom>
        </p:spPr>
      </p:pic>
      <p:pic>
        <p:nvPicPr>
          <p:cNvPr id="13" name="Grafik 94">
            <a:extLst>
              <a:ext uri="{FF2B5EF4-FFF2-40B4-BE49-F238E27FC236}">
                <a16:creationId xmlns:a16="http://schemas.microsoft.com/office/drawing/2014/main" id="{660BBB24-43FC-4AEA-9E1D-1487B2FBF7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9" y="2202919"/>
            <a:ext cx="3198873" cy="3177766"/>
          </a:xfrm>
          <a:prstGeom prst="rect">
            <a:avLst/>
          </a:prstGeom>
        </p:spPr>
      </p:pic>
      <p:pic>
        <p:nvPicPr>
          <p:cNvPr id="14" name="Grafik 100">
            <a:extLst>
              <a:ext uri="{FF2B5EF4-FFF2-40B4-BE49-F238E27FC236}">
                <a16:creationId xmlns:a16="http://schemas.microsoft.com/office/drawing/2014/main" id="{BF449E63-D586-4839-BA65-E01440A599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30" y="2202919"/>
            <a:ext cx="3198873" cy="3177766"/>
          </a:xfrm>
          <a:prstGeom prst="rect">
            <a:avLst/>
          </a:prstGeom>
        </p:spPr>
      </p:pic>
      <p:pic>
        <p:nvPicPr>
          <p:cNvPr id="15" name="Grafik 103">
            <a:extLst>
              <a:ext uri="{FF2B5EF4-FFF2-40B4-BE49-F238E27FC236}">
                <a16:creationId xmlns:a16="http://schemas.microsoft.com/office/drawing/2014/main" id="{1139F5ED-7B10-413C-8839-86D7D53A80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41" y="2202919"/>
            <a:ext cx="3198873" cy="3177766"/>
          </a:xfrm>
          <a:prstGeom prst="rect">
            <a:avLst/>
          </a:prstGeom>
        </p:spPr>
      </p:pic>
      <p:sp>
        <p:nvSpPr>
          <p:cNvPr id="17" name="Textfeld 1108">
            <a:extLst>
              <a:ext uri="{FF2B5EF4-FFF2-40B4-BE49-F238E27FC236}">
                <a16:creationId xmlns:a16="http://schemas.microsoft.com/office/drawing/2014/main" id="{AC1F8E9B-7630-4944-9778-CE78773184EB}"/>
              </a:ext>
            </a:extLst>
          </p:cNvPr>
          <p:cNvSpPr txBox="1"/>
          <p:nvPr/>
        </p:nvSpPr>
        <p:spPr>
          <a:xfrm>
            <a:off x="953551" y="2200085"/>
            <a:ext cx="169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Down-ramp injection</a:t>
            </a:r>
          </a:p>
        </p:txBody>
      </p:sp>
      <p:sp>
        <p:nvSpPr>
          <p:cNvPr id="18" name="Textfeld 1109">
            <a:extLst>
              <a:ext uri="{FF2B5EF4-FFF2-40B4-BE49-F238E27FC236}">
                <a16:creationId xmlns:a16="http://schemas.microsoft.com/office/drawing/2014/main" id="{2FD594AB-E463-4275-A811-5B41C8ED29E0}"/>
              </a:ext>
            </a:extLst>
          </p:cNvPr>
          <p:cNvSpPr txBox="1"/>
          <p:nvPr/>
        </p:nvSpPr>
        <p:spPr>
          <a:xfrm>
            <a:off x="8705202" y="2233198"/>
            <a:ext cx="135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Self-injection</a:t>
            </a:r>
          </a:p>
        </p:txBody>
      </p:sp>
      <p:sp>
        <p:nvSpPr>
          <p:cNvPr id="19" name="Textfeld 1110">
            <a:extLst>
              <a:ext uri="{FF2B5EF4-FFF2-40B4-BE49-F238E27FC236}">
                <a16:creationId xmlns:a16="http://schemas.microsoft.com/office/drawing/2014/main" id="{1031D761-2B46-4281-BE6D-257A431B6E45}"/>
              </a:ext>
            </a:extLst>
          </p:cNvPr>
          <p:cNvSpPr txBox="1"/>
          <p:nvPr/>
        </p:nvSpPr>
        <p:spPr>
          <a:xfrm>
            <a:off x="4805838" y="2231274"/>
            <a:ext cx="201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Ionization injection (STII)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91FA45-171F-4032-A79B-E1CF070349A6}"/>
              </a:ext>
            </a:extLst>
          </p:cNvPr>
          <p:cNvSpPr txBox="1"/>
          <p:nvPr/>
        </p:nvSpPr>
        <p:spPr>
          <a:xfrm>
            <a:off x="981277" y="125344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Measured</a:t>
            </a:r>
            <a:endParaRPr lang="en-15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44D8E7-13ED-4621-B7FC-3918678E55B3}"/>
              </a:ext>
            </a:extLst>
          </p:cNvPr>
          <p:cNvSpPr txBox="1"/>
          <p:nvPr/>
        </p:nvSpPr>
        <p:spPr>
          <a:xfrm>
            <a:off x="933451" y="2787186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Reconstructed </a:t>
            </a:r>
            <a:endParaRPr lang="en-150" b="1" dirty="0"/>
          </a:p>
        </p:txBody>
      </p:sp>
    </p:spTree>
    <p:extLst>
      <p:ext uri="{BB962C8B-B14F-4D97-AF65-F5344CB8AC3E}">
        <p14:creationId xmlns:p14="http://schemas.microsoft.com/office/powerpoint/2010/main" val="1442093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">
            <a:extLst>
              <a:ext uri="{FF2B5EF4-FFF2-40B4-BE49-F238E27FC236}">
                <a16:creationId xmlns:a16="http://schemas.microsoft.com/office/drawing/2014/main" id="{FE1AA9A6-7FF1-43DF-AF9D-5005EAFE5E83}"/>
              </a:ext>
            </a:extLst>
          </p:cNvPr>
          <p:cNvSpPr/>
          <p:nvPr/>
        </p:nvSpPr>
        <p:spPr>
          <a:xfrm>
            <a:off x="999074" y="3318831"/>
            <a:ext cx="10193852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Transverse information encoded in coherent optical transition radiation</a:t>
            </a:r>
          </a:p>
        </p:txBody>
      </p:sp>
    </p:spTree>
    <p:extLst>
      <p:ext uri="{BB962C8B-B14F-4D97-AF65-F5344CB8AC3E}">
        <p14:creationId xmlns:p14="http://schemas.microsoft.com/office/powerpoint/2010/main" val="125665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F5D8E55-F58A-4C36-A043-5E01DD4A9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796" y="2551379"/>
            <a:ext cx="2384290" cy="156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316881-3C22-47EB-8A09-6A27C40CD7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13" y="1955629"/>
            <a:ext cx="1595346" cy="2261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45AFD-0D5F-44E3-8643-2B97C65492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82" t="21307" r="12895" b="13590"/>
          <a:stretch/>
        </p:blipFill>
        <p:spPr>
          <a:xfrm>
            <a:off x="4107641" y="2565951"/>
            <a:ext cx="2153198" cy="1555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8EA1FA-26D0-49AB-A542-4C1F45D80D37}"/>
              </a:ext>
            </a:extLst>
          </p:cNvPr>
          <p:cNvSpPr txBox="1"/>
          <p:nvPr/>
        </p:nvSpPr>
        <p:spPr>
          <a:xfrm>
            <a:off x="3689684" y="1691278"/>
            <a:ext cx="295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Single electron point spread function (PSF)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BCE855-9626-498B-A4C6-BFEAB097D1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42" t="29627" r="10602" b="5481"/>
          <a:stretch/>
        </p:blipFill>
        <p:spPr>
          <a:xfrm>
            <a:off x="7353298" y="2724053"/>
            <a:ext cx="1891552" cy="11787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A7ABE8-19E3-45A0-B587-67D89B62C9DD}"/>
              </a:ext>
            </a:extLst>
          </p:cNvPr>
          <p:cNvSpPr txBox="1"/>
          <p:nvPr/>
        </p:nvSpPr>
        <p:spPr>
          <a:xfrm>
            <a:off x="7703319" y="1691278"/>
            <a:ext cx="326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Signal after a horizontal  linear polarizer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BA8A3F4-6AE8-4976-810F-19F7087D7B9D}"/>
              </a:ext>
            </a:extLst>
          </p:cNvPr>
          <p:cNvSpPr/>
          <p:nvPr/>
        </p:nvSpPr>
        <p:spPr>
          <a:xfrm>
            <a:off x="3131326" y="2071793"/>
            <a:ext cx="414068" cy="20289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4A2FAE-FCA4-4A20-8DEA-E53EED493B45}"/>
              </a:ext>
            </a:extLst>
          </p:cNvPr>
          <p:cNvSpPr txBox="1"/>
          <p:nvPr/>
        </p:nvSpPr>
        <p:spPr>
          <a:xfrm>
            <a:off x="3109355" y="2357601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Lens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6F2A95D-55AE-427E-8B14-BBE9B403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z="2930" dirty="0"/>
              <a:t>Near field optical transition radiation encodes electron bunch spatial information</a:t>
            </a:r>
            <a:br>
              <a:rPr lang="en-US" sz="2930" dirty="0"/>
            </a:br>
            <a:br>
              <a:rPr lang="en-US" sz="2930" dirty="0"/>
            </a:br>
            <a:endParaRPr lang="en-150" sz="293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5848DE0-5470-4920-9797-1CE3F4B689E1}"/>
              </a:ext>
            </a:extLst>
          </p:cNvPr>
          <p:cNvSpPr txBox="1">
            <a:spLocks/>
          </p:cNvSpPr>
          <p:nvPr/>
        </p:nvSpPr>
        <p:spPr>
          <a:xfrm>
            <a:off x="852902" y="4707102"/>
            <a:ext cx="10815873" cy="1439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Radiation from a single electron is annular and radially polarized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When the foil is imaged (near field), a point spread function intensity pattern occurs around the electron location</a:t>
            </a:r>
          </a:p>
        </p:txBody>
      </p:sp>
    </p:spTree>
    <p:extLst>
      <p:ext uri="{BB962C8B-B14F-4D97-AF65-F5344CB8AC3E}">
        <p14:creationId xmlns:p14="http://schemas.microsoft.com/office/powerpoint/2010/main" val="2587526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B7CF98-DECB-2564-8AC6-0B30B2078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42" t="1" r="-1597" b="23466"/>
          <a:stretch/>
        </p:blipFill>
        <p:spPr>
          <a:xfrm>
            <a:off x="7895132" y="1425254"/>
            <a:ext cx="2037759" cy="1360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9606E3-9A73-7ECD-0553-3C31947BAF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57" b="23307"/>
          <a:stretch/>
        </p:blipFill>
        <p:spPr>
          <a:xfrm>
            <a:off x="9877258" y="1464015"/>
            <a:ext cx="1968034" cy="13136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CBFA4E-E048-E129-C191-3320AEF573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51" t="5739" b="23647"/>
          <a:stretch/>
        </p:blipFill>
        <p:spPr>
          <a:xfrm>
            <a:off x="9877258" y="2759708"/>
            <a:ext cx="1980694" cy="12258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B6C8F9-4C1F-40F9-3D63-AE308E8AC1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22" t="4934" b="27027"/>
          <a:stretch/>
        </p:blipFill>
        <p:spPr>
          <a:xfrm>
            <a:off x="9877432" y="3964771"/>
            <a:ext cx="1959372" cy="11945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1E223A-ED16-E962-A303-CF597023BA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86" t="6122" r="1147" b="24229"/>
          <a:stretch/>
        </p:blipFill>
        <p:spPr>
          <a:xfrm>
            <a:off x="7903794" y="2752765"/>
            <a:ext cx="1959372" cy="12446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12DB90-C7CB-FAF8-814F-B47FA29646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47" t="13591" r="-517" b="23492"/>
          <a:stretch/>
        </p:blipFill>
        <p:spPr>
          <a:xfrm>
            <a:off x="3817469" y="1915029"/>
            <a:ext cx="2430720" cy="1504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0A674C-9B96-0736-5B23-4DDE6D803CA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435" t="3620" r="-411" b="24792"/>
          <a:stretch/>
        </p:blipFill>
        <p:spPr>
          <a:xfrm>
            <a:off x="477701" y="1915029"/>
            <a:ext cx="2408665" cy="147162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8F6EB36-632A-3A48-681D-414E35CB3EE9}"/>
              </a:ext>
            </a:extLst>
          </p:cNvPr>
          <p:cNvSpPr txBox="1"/>
          <p:nvPr/>
        </p:nvSpPr>
        <p:spPr>
          <a:xfrm>
            <a:off x="7690965" y="1176058"/>
            <a:ext cx="2307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Incoherent OTR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57A6C8-C693-BA5B-841D-75DE9D271FFE}"/>
              </a:ext>
            </a:extLst>
          </p:cNvPr>
          <p:cNvSpPr txBox="1"/>
          <p:nvPr/>
        </p:nvSpPr>
        <p:spPr>
          <a:xfrm>
            <a:off x="9779927" y="1159413"/>
            <a:ext cx="2065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Coherent OTR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9247E3B-E11C-804A-8123-1DADCDB42CC8}"/>
              </a:ext>
            </a:extLst>
          </p:cNvPr>
          <p:cNvSpPr txBox="1"/>
          <p:nvPr/>
        </p:nvSpPr>
        <p:spPr>
          <a:xfrm>
            <a:off x="7915108" y="5266576"/>
            <a:ext cx="2065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Radius (µm)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672C7BD-8752-C9D3-0B97-5A121C30C64B}"/>
              </a:ext>
            </a:extLst>
          </p:cNvPr>
          <p:cNvSpPr txBox="1"/>
          <p:nvPr/>
        </p:nvSpPr>
        <p:spPr>
          <a:xfrm>
            <a:off x="9834779" y="5261580"/>
            <a:ext cx="2065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Radius (µm)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EF4C07C-2D20-F9B8-801F-160234E7F34A}"/>
              </a:ext>
            </a:extLst>
          </p:cNvPr>
          <p:cNvSpPr txBox="1"/>
          <p:nvPr/>
        </p:nvSpPr>
        <p:spPr>
          <a:xfrm>
            <a:off x="10201683" y="5110914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-5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0676EE9-5006-3BB1-34A4-573592DDD981}"/>
              </a:ext>
            </a:extLst>
          </p:cNvPr>
          <p:cNvSpPr txBox="1"/>
          <p:nvPr/>
        </p:nvSpPr>
        <p:spPr>
          <a:xfrm>
            <a:off x="11160990" y="510032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71D2114-31C4-7425-8704-7BCCD423B439}"/>
              </a:ext>
            </a:extLst>
          </p:cNvPr>
          <p:cNvSpPr txBox="1"/>
          <p:nvPr/>
        </p:nvSpPr>
        <p:spPr>
          <a:xfrm>
            <a:off x="10701799" y="511091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271EDAA-0106-7DA4-5C4B-B0F0A5AF7CE7}"/>
              </a:ext>
            </a:extLst>
          </p:cNvPr>
          <p:cNvSpPr txBox="1"/>
          <p:nvPr/>
        </p:nvSpPr>
        <p:spPr>
          <a:xfrm>
            <a:off x="6955090" y="1857035"/>
            <a:ext cx="825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1 µm </a:t>
            </a:r>
          </a:p>
          <a:p>
            <a:pPr algn="ctr"/>
            <a:r>
              <a:rPr lang="en-US" sz="1600" b="1" dirty="0"/>
              <a:t>FWHM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9A4269A-606C-453D-7BE0-B73D45BDACE7}"/>
              </a:ext>
            </a:extLst>
          </p:cNvPr>
          <p:cNvSpPr txBox="1"/>
          <p:nvPr/>
        </p:nvSpPr>
        <p:spPr>
          <a:xfrm>
            <a:off x="6955090" y="3049336"/>
            <a:ext cx="825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 µm </a:t>
            </a:r>
          </a:p>
          <a:p>
            <a:pPr algn="ctr"/>
            <a:r>
              <a:rPr lang="en-US" sz="1600" b="1" dirty="0"/>
              <a:t>FWHM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275BCC3-9B2C-E631-B3F5-213642D1B870}"/>
              </a:ext>
            </a:extLst>
          </p:cNvPr>
          <p:cNvSpPr txBox="1"/>
          <p:nvPr/>
        </p:nvSpPr>
        <p:spPr>
          <a:xfrm>
            <a:off x="6945356" y="4241637"/>
            <a:ext cx="825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4 µm </a:t>
            </a:r>
          </a:p>
          <a:p>
            <a:pPr algn="ctr"/>
            <a:r>
              <a:rPr lang="en-US" sz="1600" b="1" dirty="0"/>
              <a:t>FWHM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1DFCB1E-CF09-3484-8F4A-4C55F801008C}"/>
              </a:ext>
            </a:extLst>
          </p:cNvPr>
          <p:cNvSpPr txBox="1"/>
          <p:nvPr/>
        </p:nvSpPr>
        <p:spPr>
          <a:xfrm rot="16200000">
            <a:off x="7123648" y="3159237"/>
            <a:ext cx="1415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Intensity (arb.)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E0FDF6-5C8F-95A9-0C2D-885D7207C705}"/>
              </a:ext>
            </a:extLst>
          </p:cNvPr>
          <p:cNvSpPr txBox="1"/>
          <p:nvPr/>
        </p:nvSpPr>
        <p:spPr>
          <a:xfrm rot="16200000">
            <a:off x="7112079" y="1978994"/>
            <a:ext cx="1415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Intensity (arb.)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B82FB25-F022-CA6B-48EE-9184ED9251A9}"/>
              </a:ext>
            </a:extLst>
          </p:cNvPr>
          <p:cNvSpPr txBox="1"/>
          <p:nvPr/>
        </p:nvSpPr>
        <p:spPr>
          <a:xfrm rot="16200000">
            <a:off x="7103340" y="4408174"/>
            <a:ext cx="1415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Intensity (arb.)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343C64B-796D-045B-3B4B-F1E0537E947E}"/>
              </a:ext>
            </a:extLst>
          </p:cNvPr>
          <p:cNvSpPr txBox="1"/>
          <p:nvPr/>
        </p:nvSpPr>
        <p:spPr>
          <a:xfrm rot="16200000">
            <a:off x="11232936" y="4492916"/>
            <a:ext cx="1415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Charge/ µm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5234B26-981D-30F7-8A55-BD1A3A87E371}"/>
              </a:ext>
            </a:extLst>
          </p:cNvPr>
          <p:cNvSpPr txBox="1"/>
          <p:nvPr/>
        </p:nvSpPr>
        <p:spPr>
          <a:xfrm rot="16200000">
            <a:off x="11225044" y="3218766"/>
            <a:ext cx="1415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Charge/ µm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A1BF593-8E9B-AF6B-D605-D49A399C5E4E}"/>
              </a:ext>
            </a:extLst>
          </p:cNvPr>
          <p:cNvSpPr txBox="1"/>
          <p:nvPr/>
        </p:nvSpPr>
        <p:spPr>
          <a:xfrm rot="16200000">
            <a:off x="11212750" y="1999163"/>
            <a:ext cx="1415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Charge/ µm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3C1AFAE-4433-6960-D543-AC91B4357EB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956" t="4804" r="817" b="23854"/>
          <a:stretch/>
        </p:blipFill>
        <p:spPr>
          <a:xfrm>
            <a:off x="7915678" y="3964771"/>
            <a:ext cx="1956070" cy="123324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175DC78-85F4-9CD6-530F-794FAA0FF52C}"/>
              </a:ext>
            </a:extLst>
          </p:cNvPr>
          <p:cNvSpPr txBox="1"/>
          <p:nvPr/>
        </p:nvSpPr>
        <p:spPr>
          <a:xfrm>
            <a:off x="8236429" y="5100329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-5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54F711-1306-9986-B910-0F977993AA96}"/>
              </a:ext>
            </a:extLst>
          </p:cNvPr>
          <p:cNvSpPr txBox="1"/>
          <p:nvPr/>
        </p:nvSpPr>
        <p:spPr>
          <a:xfrm>
            <a:off x="9209093" y="510032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5E0625-8EF2-7BCA-65A9-3EB96FC57471}"/>
              </a:ext>
            </a:extLst>
          </p:cNvPr>
          <p:cNvSpPr txBox="1"/>
          <p:nvPr/>
        </p:nvSpPr>
        <p:spPr>
          <a:xfrm>
            <a:off x="8745074" y="510032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0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0D34A7C-8C3E-7808-5664-D2EA6ACF7154}"/>
              </a:ext>
            </a:extLst>
          </p:cNvPr>
          <p:cNvCxnSpPr/>
          <p:nvPr/>
        </p:nvCxnSpPr>
        <p:spPr>
          <a:xfrm>
            <a:off x="7947806" y="1680580"/>
            <a:ext cx="304800" cy="0"/>
          </a:xfrm>
          <a:prstGeom prst="line">
            <a:avLst/>
          </a:prstGeom>
          <a:ln w="38100">
            <a:solidFill>
              <a:srgbClr val="7C98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A24E3F6-E362-AA63-EA06-204570F634B6}"/>
              </a:ext>
            </a:extLst>
          </p:cNvPr>
          <p:cNvCxnSpPr/>
          <p:nvPr/>
        </p:nvCxnSpPr>
        <p:spPr>
          <a:xfrm>
            <a:off x="7947806" y="1886546"/>
            <a:ext cx="304800" cy="0"/>
          </a:xfrm>
          <a:prstGeom prst="line">
            <a:avLst/>
          </a:prstGeom>
          <a:ln w="38100">
            <a:solidFill>
              <a:srgbClr val="E4A9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C50D5FF1-81E7-B57B-5B8D-A573B1100207}"/>
              </a:ext>
            </a:extLst>
          </p:cNvPr>
          <p:cNvSpPr txBox="1"/>
          <p:nvPr/>
        </p:nvSpPr>
        <p:spPr>
          <a:xfrm>
            <a:off x="8202910" y="1753037"/>
            <a:ext cx="448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OTR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8A41275-11CF-8648-F800-4E194A7EFEC0}"/>
              </a:ext>
            </a:extLst>
          </p:cNvPr>
          <p:cNvSpPr txBox="1"/>
          <p:nvPr/>
        </p:nvSpPr>
        <p:spPr>
          <a:xfrm>
            <a:off x="8192261" y="1525726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e- bunch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5730EB7-98CE-C29C-A115-5F5A26672708}"/>
              </a:ext>
            </a:extLst>
          </p:cNvPr>
          <p:cNvSpPr txBox="1"/>
          <p:nvPr/>
        </p:nvSpPr>
        <p:spPr>
          <a:xfrm>
            <a:off x="620224" y="1298347"/>
            <a:ext cx="2065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Point spread function (PSF)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1BDC06-7B47-E2B5-53D8-BF1141810D96}"/>
              </a:ext>
            </a:extLst>
          </p:cNvPr>
          <p:cNvSpPr txBox="1"/>
          <p:nvPr/>
        </p:nvSpPr>
        <p:spPr>
          <a:xfrm>
            <a:off x="3801740" y="1245368"/>
            <a:ext cx="2307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Single particle</a:t>
            </a:r>
          </a:p>
          <a:p>
            <a:pPr algn="ctr"/>
            <a:r>
              <a:rPr lang="en-US" sz="2000" b="1" dirty="0"/>
              <a:t>field (SPF)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499A8FD-90ED-A1F6-C441-CC1158D11F75}"/>
              </a:ext>
            </a:extLst>
          </p:cNvPr>
          <p:cNvSpPr txBox="1"/>
          <p:nvPr/>
        </p:nvSpPr>
        <p:spPr>
          <a:xfrm rot="16200000">
            <a:off x="2695410" y="2472149"/>
            <a:ext cx="1724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Electric field (arb)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BA8EC3C-B019-7114-956B-FA565810DC89}"/>
              </a:ext>
            </a:extLst>
          </p:cNvPr>
          <p:cNvSpPr txBox="1"/>
          <p:nvPr/>
        </p:nvSpPr>
        <p:spPr>
          <a:xfrm>
            <a:off x="3557832" y="3211213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-1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CCBF0A2-79B7-E076-10CA-48FB795514A9}"/>
              </a:ext>
            </a:extLst>
          </p:cNvPr>
          <p:cNvSpPr txBox="1"/>
          <p:nvPr/>
        </p:nvSpPr>
        <p:spPr>
          <a:xfrm>
            <a:off x="3612295" y="183551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F03A53D-05C0-9A9D-FAC0-27AAA36D9D1B}"/>
              </a:ext>
            </a:extLst>
          </p:cNvPr>
          <p:cNvSpPr txBox="1"/>
          <p:nvPr/>
        </p:nvSpPr>
        <p:spPr>
          <a:xfrm>
            <a:off x="3595204" y="254316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709AE9A-C152-F2F1-A8E0-C27AAD41E1C4}"/>
              </a:ext>
            </a:extLst>
          </p:cNvPr>
          <p:cNvSpPr txBox="1"/>
          <p:nvPr/>
        </p:nvSpPr>
        <p:spPr>
          <a:xfrm>
            <a:off x="3671486" y="3329053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-10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2185838-76F8-293A-842C-7DBA7690C243}"/>
              </a:ext>
            </a:extLst>
          </p:cNvPr>
          <p:cNvSpPr txBox="1"/>
          <p:nvPr/>
        </p:nvSpPr>
        <p:spPr>
          <a:xfrm>
            <a:off x="5939276" y="333549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AD34544-FA8B-E65A-1424-70B5BB68F47B}"/>
              </a:ext>
            </a:extLst>
          </p:cNvPr>
          <p:cNvSpPr txBox="1"/>
          <p:nvPr/>
        </p:nvSpPr>
        <p:spPr>
          <a:xfrm>
            <a:off x="4856399" y="333549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6A4AC93-C9DB-C59A-B765-1B6ED77A12D8}"/>
              </a:ext>
            </a:extLst>
          </p:cNvPr>
          <p:cNvSpPr txBox="1"/>
          <p:nvPr/>
        </p:nvSpPr>
        <p:spPr>
          <a:xfrm>
            <a:off x="3970130" y="3476653"/>
            <a:ext cx="2065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Radius (µm)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53D3E2B-187F-7FE8-C471-071984CD6A95}"/>
              </a:ext>
            </a:extLst>
          </p:cNvPr>
          <p:cNvSpPr txBox="1"/>
          <p:nvPr/>
        </p:nvSpPr>
        <p:spPr>
          <a:xfrm>
            <a:off x="347372" y="3292145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-10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8246DCC-A70E-78D0-803F-90A3F0F41CF8}"/>
              </a:ext>
            </a:extLst>
          </p:cNvPr>
          <p:cNvSpPr txBox="1"/>
          <p:nvPr/>
        </p:nvSpPr>
        <p:spPr>
          <a:xfrm>
            <a:off x="2615162" y="329858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1D8634E-1F8B-6807-204D-9CA0A6611B21}"/>
              </a:ext>
            </a:extLst>
          </p:cNvPr>
          <p:cNvSpPr txBox="1"/>
          <p:nvPr/>
        </p:nvSpPr>
        <p:spPr>
          <a:xfrm>
            <a:off x="1532285" y="329858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22A369F-64B9-D49F-5F8C-E14994A737AF}"/>
              </a:ext>
            </a:extLst>
          </p:cNvPr>
          <p:cNvSpPr txBox="1"/>
          <p:nvPr/>
        </p:nvSpPr>
        <p:spPr>
          <a:xfrm>
            <a:off x="646016" y="3456073"/>
            <a:ext cx="2065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Radius (µm)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3D965D4-49A6-BFB5-B932-FADEF00578C0}"/>
              </a:ext>
            </a:extLst>
          </p:cNvPr>
          <p:cNvSpPr txBox="1"/>
          <p:nvPr/>
        </p:nvSpPr>
        <p:spPr>
          <a:xfrm rot="16200000">
            <a:off x="-335721" y="2495300"/>
            <a:ext cx="1415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Intensity (arb.)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B06DC60-D564-C329-178F-80DEDFB5E2C6}"/>
                  </a:ext>
                </a:extLst>
              </p:cNvPr>
              <p:cNvSpPr txBox="1"/>
              <p:nvPr/>
            </p:nvSpPr>
            <p:spPr>
              <a:xfrm>
                <a:off x="375725" y="5249469"/>
                <a:ext cx="7188057" cy="831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𝑷𝑺𝑭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  <m:sSup>
                                        <m:sSup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𝑖𝑘𝑧</m:t>
                                          </m:r>
                                        </m:sup>
                                      </m:sSup>
                                    </m:e>
                                  </m:nary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𝑺𝑷𝑭</m:t>
                                  </m:r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𝑑𝑧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B06DC60-D564-C329-178F-80DEDFB5E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25" y="5249469"/>
                <a:ext cx="7188057" cy="8311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DA599DB0-E544-0402-8F43-4157B8D4A969}"/>
                  </a:ext>
                </a:extLst>
              </p:cNvPr>
              <p:cNvSpPr txBox="1"/>
              <p:nvPr/>
            </p:nvSpPr>
            <p:spPr>
              <a:xfrm>
                <a:off x="416638" y="4830218"/>
                <a:ext cx="1486112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𝑷𝑺𝑭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𝑺𝑷𝑭</m:t>
                              </m:r>
                            </m:e>
                          </m:d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DA599DB0-E544-0402-8F43-4157B8D4A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38" y="4830218"/>
                <a:ext cx="1486112" cy="283219"/>
              </a:xfrm>
              <a:prstGeom prst="rect">
                <a:avLst/>
              </a:prstGeom>
              <a:blipFill>
                <a:blip r:embed="rId12"/>
                <a:stretch>
                  <a:fillRect l="-3279" r="-1639" b="-10638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642147A-9693-34B4-E1D7-36B63F90CE68}"/>
              </a:ext>
            </a:extLst>
          </p:cNvPr>
          <p:cNvSpPr txBox="1"/>
          <p:nvPr/>
        </p:nvSpPr>
        <p:spPr>
          <a:xfrm>
            <a:off x="1663980" y="6216691"/>
            <a:ext cx="122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Incoherent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7D2529D-82B0-40EC-5919-A60176CA1DB8}"/>
              </a:ext>
            </a:extLst>
          </p:cNvPr>
          <p:cNvSpPr txBox="1"/>
          <p:nvPr/>
        </p:nvSpPr>
        <p:spPr>
          <a:xfrm>
            <a:off x="5406854" y="6287042"/>
            <a:ext cx="1064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Coherent</a:t>
            </a:r>
          </a:p>
        </p:txBody>
      </p:sp>
      <p:sp>
        <p:nvSpPr>
          <p:cNvPr id="94" name="Left Brace 93">
            <a:extLst>
              <a:ext uri="{FF2B5EF4-FFF2-40B4-BE49-F238E27FC236}">
                <a16:creationId xmlns:a16="http://schemas.microsoft.com/office/drawing/2014/main" id="{BA7C1B38-1742-F561-2381-299A3F487C44}"/>
              </a:ext>
            </a:extLst>
          </p:cNvPr>
          <p:cNvSpPr/>
          <p:nvPr/>
        </p:nvSpPr>
        <p:spPr>
          <a:xfrm rot="16200000">
            <a:off x="2009888" y="4625454"/>
            <a:ext cx="427449" cy="297572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Left Brace 94">
            <a:extLst>
              <a:ext uri="{FF2B5EF4-FFF2-40B4-BE49-F238E27FC236}">
                <a16:creationId xmlns:a16="http://schemas.microsoft.com/office/drawing/2014/main" id="{8ECA836A-73E5-881D-C024-1078A27E1762}"/>
              </a:ext>
            </a:extLst>
          </p:cNvPr>
          <p:cNvSpPr/>
          <p:nvPr/>
        </p:nvSpPr>
        <p:spPr>
          <a:xfrm rot="16200000">
            <a:off x="5612354" y="4410053"/>
            <a:ext cx="398810" cy="350404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3D0AB5F-F577-8E61-5614-139BD4D62943}"/>
              </a:ext>
            </a:extLst>
          </p:cNvPr>
          <p:cNvSpPr/>
          <p:nvPr/>
        </p:nvSpPr>
        <p:spPr>
          <a:xfrm>
            <a:off x="745984" y="5454372"/>
            <a:ext cx="194827" cy="4274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8F9F66C1-87EB-91D8-4585-31E222055027}"/>
              </a:ext>
            </a:extLst>
          </p:cNvPr>
          <p:cNvSpPr/>
          <p:nvPr/>
        </p:nvSpPr>
        <p:spPr>
          <a:xfrm>
            <a:off x="3858418" y="5479615"/>
            <a:ext cx="307778" cy="3988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F37C3B4F-F47F-8849-8CCD-F99561B6F9A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533" t="14778" b="24882"/>
          <a:stretch/>
        </p:blipFill>
        <p:spPr>
          <a:xfrm>
            <a:off x="3817113" y="1919428"/>
            <a:ext cx="2429821" cy="1489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60CDB00-AC3D-A968-B7D7-0B10D40D9C07}"/>
                  </a:ext>
                </a:extLst>
              </p:cNvPr>
              <p:cNvSpPr txBox="1"/>
              <p:nvPr/>
            </p:nvSpPr>
            <p:spPr>
              <a:xfrm>
                <a:off x="444497" y="3834435"/>
                <a:ext cx="3499356" cy="8477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𝑺𝑷𝑭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60CDB00-AC3D-A968-B7D7-0B10D40D9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97" y="3834435"/>
                <a:ext cx="3499356" cy="8477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itle 1">
            <a:extLst>
              <a:ext uri="{FF2B5EF4-FFF2-40B4-BE49-F238E27FC236}">
                <a16:creationId xmlns:a16="http://schemas.microsoft.com/office/drawing/2014/main" id="{6D725B52-B648-4FE3-AD61-920F119E5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z="2930" dirty="0"/>
              <a:t>Coherent OTR is the result of sums of fields as opposed to intensities</a:t>
            </a:r>
            <a:br>
              <a:rPr lang="en-US" sz="2930" dirty="0"/>
            </a:br>
            <a:endParaRPr lang="en-150" sz="2930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62946123-7387-4425-9077-5AAE81041650}"/>
              </a:ext>
            </a:extLst>
          </p:cNvPr>
          <p:cNvSpPr/>
          <p:nvPr/>
        </p:nvSpPr>
        <p:spPr>
          <a:xfrm>
            <a:off x="5267325" y="5505676"/>
            <a:ext cx="481451" cy="3988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71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2268B66-E160-4471-9A02-AAEF1604D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162" y="3647803"/>
            <a:ext cx="3795070" cy="24140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5F8794-6C56-6D69-CAEB-A593E3109FA8}"/>
              </a:ext>
            </a:extLst>
          </p:cNvPr>
          <p:cNvSpPr/>
          <p:nvPr/>
        </p:nvSpPr>
        <p:spPr>
          <a:xfrm>
            <a:off x="8406975" y="3614146"/>
            <a:ext cx="3617502" cy="2164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DEB321-8D0A-29B4-80A6-A1E6A84F07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09" b="17470"/>
          <a:stretch/>
        </p:blipFill>
        <p:spPr>
          <a:xfrm>
            <a:off x="8396465" y="3677160"/>
            <a:ext cx="3470943" cy="21010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6B3E01-D384-D19A-72D9-E12B01B56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90" y="2850646"/>
            <a:ext cx="2853909" cy="2810523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F91575B2-0CDE-4574-B682-42DC38144C2A}"/>
              </a:ext>
            </a:extLst>
          </p:cNvPr>
          <p:cNvSpPr/>
          <p:nvPr/>
        </p:nvSpPr>
        <p:spPr>
          <a:xfrm>
            <a:off x="413195" y="2018237"/>
            <a:ext cx="95765" cy="9728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D4814F4-26D1-4BCD-8C84-A2D663DED2E5}"/>
              </a:ext>
            </a:extLst>
          </p:cNvPr>
          <p:cNvCxnSpPr>
            <a:cxnSpLocks/>
          </p:cNvCxnSpPr>
          <p:nvPr/>
        </p:nvCxnSpPr>
        <p:spPr>
          <a:xfrm>
            <a:off x="586433" y="1249821"/>
            <a:ext cx="2" cy="160982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BA027D91-2C48-4500-9534-3512FBF8CA97}"/>
              </a:ext>
            </a:extLst>
          </p:cNvPr>
          <p:cNvSpPr/>
          <p:nvPr/>
        </p:nvSpPr>
        <p:spPr>
          <a:xfrm rot="21080768">
            <a:off x="595407" y="1756762"/>
            <a:ext cx="2134220" cy="2594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F2A2B25-AF8C-4A76-B623-AF940EC562D0}"/>
              </a:ext>
            </a:extLst>
          </p:cNvPr>
          <p:cNvSpPr/>
          <p:nvPr/>
        </p:nvSpPr>
        <p:spPr>
          <a:xfrm rot="599172">
            <a:off x="562003" y="2098364"/>
            <a:ext cx="2134220" cy="2594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D4AE700-0B61-4D5A-9708-53783B80B667}"/>
              </a:ext>
            </a:extLst>
          </p:cNvPr>
          <p:cNvSpPr txBox="1"/>
          <p:nvPr/>
        </p:nvSpPr>
        <p:spPr>
          <a:xfrm>
            <a:off x="945621" y="1733723"/>
            <a:ext cx="146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OTR radiation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9581789-CA50-4B86-A0A2-252B996A3948}"/>
              </a:ext>
            </a:extLst>
          </p:cNvPr>
          <p:cNvSpPr txBox="1"/>
          <p:nvPr/>
        </p:nvSpPr>
        <p:spPr>
          <a:xfrm>
            <a:off x="322903" y="2425387"/>
            <a:ext cx="51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Foil</a:t>
            </a:r>
          </a:p>
        </p:txBody>
      </p:sp>
      <p:sp>
        <p:nvSpPr>
          <p:cNvPr id="82" name="Arc 81">
            <a:extLst>
              <a:ext uri="{FF2B5EF4-FFF2-40B4-BE49-F238E27FC236}">
                <a16:creationId xmlns:a16="http://schemas.microsoft.com/office/drawing/2014/main" id="{8F7CDEF0-BAC7-4CCF-A568-23A230FCC7D1}"/>
              </a:ext>
            </a:extLst>
          </p:cNvPr>
          <p:cNvSpPr/>
          <p:nvPr/>
        </p:nvSpPr>
        <p:spPr>
          <a:xfrm rot="4191709">
            <a:off x="1368387" y="2009866"/>
            <a:ext cx="255576" cy="207446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8876AAB-8816-44B5-B972-BDC1A521119D}"/>
                  </a:ext>
                </a:extLst>
              </p:cNvPr>
              <p:cNvSpPr txBox="1"/>
              <p:nvPr/>
            </p:nvSpPr>
            <p:spPr>
              <a:xfrm>
                <a:off x="1545916" y="2040297"/>
                <a:ext cx="572977" cy="452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8876AAB-8816-44B5-B972-BDC1A5211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916" y="2040297"/>
                <a:ext cx="572977" cy="452111"/>
              </a:xfrm>
              <a:prstGeom prst="rect">
                <a:avLst/>
              </a:prstGeom>
              <a:blipFill>
                <a:blip r:embed="rId6"/>
                <a:stretch>
                  <a:fillRect l="-52128" t="-120270" r="-100000" b="-187838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8AB7FE5-05A2-4228-AD08-89D2D1A3AF23}"/>
              </a:ext>
            </a:extLst>
          </p:cNvPr>
          <p:cNvCxnSpPr>
            <a:cxnSpLocks/>
          </p:cNvCxnSpPr>
          <p:nvPr/>
        </p:nvCxnSpPr>
        <p:spPr>
          <a:xfrm flipH="1" flipV="1">
            <a:off x="3249485" y="1613174"/>
            <a:ext cx="948883" cy="94091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0FF2CB44-AB16-49A3-97A9-F22826E95190}"/>
              </a:ext>
            </a:extLst>
          </p:cNvPr>
          <p:cNvSpPr/>
          <p:nvPr/>
        </p:nvSpPr>
        <p:spPr>
          <a:xfrm rot="4880768">
            <a:off x="2930447" y="2856094"/>
            <a:ext cx="1828303" cy="25537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98A3D11-5D40-4F2D-8BFA-0994D0063123}"/>
              </a:ext>
            </a:extLst>
          </p:cNvPr>
          <p:cNvSpPr/>
          <p:nvPr/>
        </p:nvSpPr>
        <p:spPr>
          <a:xfrm rot="5999172">
            <a:off x="2624896" y="2848517"/>
            <a:ext cx="1855647" cy="25537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CCB0884-A028-4C10-BF5D-B46067D8F2C6}"/>
              </a:ext>
            </a:extLst>
          </p:cNvPr>
          <p:cNvSpPr txBox="1"/>
          <p:nvPr/>
        </p:nvSpPr>
        <p:spPr>
          <a:xfrm>
            <a:off x="239901" y="1762039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3439CC7-884C-4A77-8370-E995EE4AEDA6}"/>
                  </a:ext>
                </a:extLst>
              </p:cNvPr>
              <p:cNvSpPr txBox="1"/>
              <p:nvPr/>
            </p:nvSpPr>
            <p:spPr>
              <a:xfrm>
                <a:off x="4020959" y="5677522"/>
                <a:ext cx="3411960" cy="808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𝑰</m:t>
                          </m:r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d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𝒔𝒊𝒏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num>
                            <m:den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p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p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3439CC7-884C-4A77-8370-E995EE4AE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959" y="5677522"/>
                <a:ext cx="3411960" cy="8082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A99B70C-C94A-49F1-85EA-1BB0E3E22047}"/>
                  </a:ext>
                </a:extLst>
              </p:cNvPr>
              <p:cNvSpPr txBox="1"/>
              <p:nvPr/>
            </p:nvSpPr>
            <p:spPr>
              <a:xfrm>
                <a:off x="4390279" y="3775591"/>
                <a:ext cx="2435923" cy="698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</m:den>
                      </m:f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𝜸</m:t>
                                      </m:r>
                                    </m:e>
                                    <m:sup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A99B70C-C94A-49F1-85EA-1BB0E3E22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279" y="3775591"/>
                <a:ext cx="2435923" cy="6985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33FAF2B-DDD6-43BE-B034-300B153050EA}"/>
              </a:ext>
            </a:extLst>
          </p:cNvPr>
          <p:cNvSpPr txBox="1"/>
          <p:nvPr/>
        </p:nvSpPr>
        <p:spPr>
          <a:xfrm>
            <a:off x="9541703" y="5971712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θ</a:t>
            </a:r>
            <a:r>
              <a:rPr lang="en-US" b="1" dirty="0"/>
              <a:t> Radians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BBBA04-B489-47A8-8958-0CED12EAAD1D}"/>
              </a:ext>
            </a:extLst>
          </p:cNvPr>
          <p:cNvSpPr txBox="1"/>
          <p:nvPr/>
        </p:nvSpPr>
        <p:spPr>
          <a:xfrm>
            <a:off x="4092556" y="5097534"/>
            <a:ext cx="2935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Interference Function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B5C755-1229-4153-8964-E1AB5FD61F0D}"/>
              </a:ext>
            </a:extLst>
          </p:cNvPr>
          <p:cNvSpPr txBox="1"/>
          <p:nvPr/>
        </p:nvSpPr>
        <p:spPr>
          <a:xfrm rot="16200000">
            <a:off x="7085365" y="4607735"/>
            <a:ext cx="159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Intensity (arb.)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F7BA42-AA58-3BA4-0C88-1481149063DE}"/>
              </a:ext>
            </a:extLst>
          </p:cNvPr>
          <p:cNvSpPr txBox="1"/>
          <p:nvPr/>
        </p:nvSpPr>
        <p:spPr>
          <a:xfrm>
            <a:off x="30402" y="5556382"/>
            <a:ext cx="370554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A. H. Lumpkin </a:t>
            </a:r>
            <a:r>
              <a:rPr lang="en-US" sz="1050" i="1" dirty="0">
                <a:solidFill>
                  <a:srgbClr val="FF0000"/>
                </a:solidFill>
              </a:rPr>
              <a:t>et al. </a:t>
            </a:r>
            <a:r>
              <a:rPr lang="en-US" sz="1050" dirty="0">
                <a:solidFill>
                  <a:srgbClr val="FF0000"/>
                </a:solidFill>
              </a:rPr>
              <a:t>“Evidence for Microbunching “Sidebands” in a Saturated Free-Electron Laser Using Coherent Optical Transition Radiation“, </a:t>
            </a:r>
            <a:r>
              <a:rPr lang="en-US" sz="1050" i="1" dirty="0">
                <a:solidFill>
                  <a:srgbClr val="FF0000"/>
                </a:solidFill>
              </a:rPr>
              <a:t>Phys. Rev. Let., </a:t>
            </a:r>
            <a:r>
              <a:rPr lang="en-US" sz="1050" dirty="0">
                <a:solidFill>
                  <a:srgbClr val="FF0000"/>
                </a:solidFill>
              </a:rPr>
              <a:t>vol. 88, pp. 234801, 2002.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17B357-C246-C868-E9D9-4DCD5BA023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131" b="16810"/>
          <a:stretch/>
        </p:blipFill>
        <p:spPr>
          <a:xfrm>
            <a:off x="8416525" y="3677160"/>
            <a:ext cx="3474817" cy="213041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5206FE-A1D0-AF3F-8CFA-940198215B75}"/>
              </a:ext>
            </a:extLst>
          </p:cNvPr>
          <p:cNvCxnSpPr/>
          <p:nvPr/>
        </p:nvCxnSpPr>
        <p:spPr>
          <a:xfrm>
            <a:off x="8539486" y="4062535"/>
            <a:ext cx="304800" cy="0"/>
          </a:xfrm>
          <a:prstGeom prst="line">
            <a:avLst/>
          </a:prstGeom>
          <a:ln w="38100">
            <a:solidFill>
              <a:srgbClr val="7C98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BE0320-91F4-30F0-BAB3-1FC3A882A34A}"/>
              </a:ext>
            </a:extLst>
          </p:cNvPr>
          <p:cNvCxnSpPr/>
          <p:nvPr/>
        </p:nvCxnSpPr>
        <p:spPr>
          <a:xfrm>
            <a:off x="8539486" y="3848088"/>
            <a:ext cx="304800" cy="0"/>
          </a:xfrm>
          <a:prstGeom prst="line">
            <a:avLst/>
          </a:prstGeom>
          <a:ln w="38100">
            <a:solidFill>
              <a:srgbClr val="E4A9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6E9D8EA-CB88-3124-8EBC-A6D278AD2B67}"/>
              </a:ext>
            </a:extLst>
          </p:cNvPr>
          <p:cNvSpPr txBox="1"/>
          <p:nvPr/>
        </p:nvSpPr>
        <p:spPr>
          <a:xfrm>
            <a:off x="8794590" y="3714579"/>
            <a:ext cx="448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OTR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C84989-554C-0C91-2512-F0314CF64FD0}"/>
              </a:ext>
            </a:extLst>
          </p:cNvPr>
          <p:cNvSpPr txBox="1"/>
          <p:nvPr/>
        </p:nvSpPr>
        <p:spPr>
          <a:xfrm>
            <a:off x="8783941" y="3907681"/>
            <a:ext cx="571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COTRI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DD9E51-56BB-5DFC-8CB3-5EE12D536A0A}"/>
              </a:ext>
            </a:extLst>
          </p:cNvPr>
          <p:cNvSpPr txBox="1"/>
          <p:nvPr/>
        </p:nvSpPr>
        <p:spPr>
          <a:xfrm>
            <a:off x="4498434" y="3331754"/>
            <a:ext cx="1812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Far field OTR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9BE17B3E-516A-4E1B-B34C-6C1AE4583151}"/>
              </a:ext>
            </a:extLst>
          </p:cNvPr>
          <p:cNvSpPr txBox="1">
            <a:spLocks/>
          </p:cNvSpPr>
          <p:nvPr/>
        </p:nvSpPr>
        <p:spPr>
          <a:xfrm>
            <a:off x="609600" y="239316"/>
            <a:ext cx="109728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933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0" cap="none" dirty="0"/>
              <a:t>COTR interferometry fringes are due to interference between two COTR sources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44967FBE-EAF3-4391-8EA5-3D07A4ABE6BB}"/>
              </a:ext>
            </a:extLst>
          </p:cNvPr>
          <p:cNvSpPr txBox="1">
            <a:spLocks/>
          </p:cNvSpPr>
          <p:nvPr/>
        </p:nvSpPr>
        <p:spPr>
          <a:xfrm>
            <a:off x="609600" y="1564878"/>
            <a:ext cx="109728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150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CE80143A-B7EA-4E42-A003-868C9DCF1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994" y="1600201"/>
            <a:ext cx="6933405" cy="1538215"/>
          </a:xfrm>
        </p:spPr>
        <p:txBody>
          <a:bodyPr/>
          <a:lstStyle/>
          <a:p>
            <a:r>
              <a:rPr lang="en-US" sz="2000" dirty="0"/>
              <a:t>Two COTR sources close enough together will interfere, resulting in </a:t>
            </a:r>
            <a:r>
              <a:rPr lang="en-US" sz="2000" dirty="0">
                <a:solidFill>
                  <a:srgbClr val="FF0000"/>
                </a:solidFill>
              </a:rPr>
              <a:t>COTR interferometry (COTRI) </a:t>
            </a:r>
          </a:p>
          <a:p>
            <a:r>
              <a:rPr lang="en-US" sz="2000" dirty="0"/>
              <a:t>In the far field intensity pattern, this manifests as the single source pattern scaled by an interference function</a:t>
            </a:r>
          </a:p>
          <a:p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228890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16784 0.0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16588 0.006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84 0.00717 L 0.28828 0.007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6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88 0.00625 L 0.2832 0.007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5" grpId="0" animBg="1"/>
      <p:bldP spid="76" grpId="0" animBg="1"/>
      <p:bldP spid="78" grpId="0"/>
      <p:bldP spid="82" grpId="0" animBg="1"/>
      <p:bldP spid="83" grpId="0"/>
      <p:bldP spid="87" grpId="0" animBg="1"/>
      <p:bldP spid="88" grpId="0" animBg="1"/>
      <p:bldP spid="92" grpId="0"/>
      <p:bldP spid="92" grpId="1"/>
      <p:bldP spid="93" grpId="0"/>
      <p:bldP spid="94" grpId="0"/>
      <p:bldP spid="20" grpId="0"/>
      <p:bldP spid="38" grpId="0"/>
      <p:bldP spid="39" grpId="0"/>
      <p:bldP spid="3" grpId="0"/>
      <p:bldP spid="13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7344CA-A4F1-4092-A9AC-5AB7DCD2C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22" y="1263652"/>
            <a:ext cx="4241230" cy="517791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002ADD-20B8-7C3B-C450-A4DEC0592A0E}"/>
              </a:ext>
            </a:extLst>
          </p:cNvPr>
          <p:cNvSpPr txBox="1"/>
          <p:nvPr/>
        </p:nvSpPr>
        <p:spPr>
          <a:xfrm>
            <a:off x="492424" y="1182261"/>
            <a:ext cx="5125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A. Lumpkin, M. LaBerge et al., “Coherent Optical Signatures of Electron Microbunching in Laser-Driven Plasma Accelerators”, Phys. Rev. Lett., vol 88, pp. 234801, 2020.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EA6BA0C-1562-465A-A5B5-BA86B2626AD5}"/>
              </a:ext>
            </a:extLst>
          </p:cNvPr>
          <p:cNvSpPr txBox="1">
            <a:spLocks/>
          </p:cNvSpPr>
          <p:nvPr/>
        </p:nvSpPr>
        <p:spPr>
          <a:xfrm>
            <a:off x="609600" y="239316"/>
            <a:ext cx="109728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933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0" cap="none" dirty="0"/>
              <a:t>We measure the far field and near field COTR simultaneously on a single shot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BDE92B2-D21B-4D3B-867E-3A1EF03F2FE7}"/>
              </a:ext>
            </a:extLst>
          </p:cNvPr>
          <p:cNvSpPr txBox="1">
            <a:spLocks/>
          </p:cNvSpPr>
          <p:nvPr/>
        </p:nvSpPr>
        <p:spPr>
          <a:xfrm>
            <a:off x="609600" y="1878094"/>
            <a:ext cx="5798034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Blocking foil reflects ~2.5 J Draco pulse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Aluminized Kapton foil is first COTR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Si wafer is second COTR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Linearly polarized near field COTR imaged with microscope objective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Only sees COTR from first source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600 nm image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Focus of objective imaged using second lens to create far field image on camera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Sees interference from both COTR sources</a:t>
            </a:r>
          </a:p>
          <a:p>
            <a:endParaRPr lang="en-1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D72BD-F89B-4698-9885-2D52FF617035}"/>
              </a:ext>
            </a:extLst>
          </p:cNvPr>
          <p:cNvSpPr txBox="1"/>
          <p:nvPr/>
        </p:nvSpPr>
        <p:spPr>
          <a:xfrm>
            <a:off x="6980222" y="369039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Measured</a:t>
            </a:r>
            <a:endParaRPr lang="en-15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8E2F3-A602-410C-BC10-F4EC8017EC86}"/>
              </a:ext>
            </a:extLst>
          </p:cNvPr>
          <p:cNvSpPr txBox="1"/>
          <p:nvPr/>
        </p:nvSpPr>
        <p:spPr>
          <a:xfrm>
            <a:off x="10030027" y="395640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Measured</a:t>
            </a:r>
            <a:endParaRPr lang="en-1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34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hart&#10;&#10;Description automatically generated">
            <a:extLst>
              <a:ext uri="{FF2B5EF4-FFF2-40B4-BE49-F238E27FC236}">
                <a16:creationId xmlns:a16="http://schemas.microsoft.com/office/drawing/2014/main" id="{EA9D68B6-E8CA-4539-9C33-D9A07B2A7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2" b="699"/>
          <a:stretch/>
        </p:blipFill>
        <p:spPr>
          <a:xfrm>
            <a:off x="1280743" y="1928009"/>
            <a:ext cx="3986943" cy="2691388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6EC385F-06EE-4696-AEF7-C7019AA7C59C}"/>
              </a:ext>
            </a:extLst>
          </p:cNvPr>
          <p:cNvSpPr txBox="1"/>
          <p:nvPr/>
        </p:nvSpPr>
        <p:spPr>
          <a:xfrm>
            <a:off x="1385384" y="1267945"/>
            <a:ext cx="394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COTR from various </a:t>
            </a:r>
          </a:p>
          <a:p>
            <a:pPr algn="ctr"/>
            <a:r>
              <a:rPr lang="en-US" sz="2400" b="1" dirty="0"/>
              <a:t>microbunched sizes</a:t>
            </a:r>
          </a:p>
        </p:txBody>
      </p:sp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E2F084AA-A86A-4CA0-8F1E-F76569B012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53"/>
          <a:stretch/>
        </p:blipFill>
        <p:spPr>
          <a:xfrm>
            <a:off x="6274539" y="1928009"/>
            <a:ext cx="4227117" cy="26913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2622A0C-857B-481D-BD51-0BC485EF2BDB}"/>
              </a:ext>
            </a:extLst>
          </p:cNvPr>
          <p:cNvSpPr txBox="1"/>
          <p:nvPr/>
        </p:nvSpPr>
        <p:spPr>
          <a:xfrm>
            <a:off x="6711963" y="1233358"/>
            <a:ext cx="3601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COTRI from various </a:t>
            </a:r>
          </a:p>
          <a:p>
            <a:pPr algn="ctr"/>
            <a:r>
              <a:rPr lang="en-US" sz="2400" b="1" dirty="0"/>
              <a:t>microbunched divergences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F03EF-A069-4FF4-E69B-35C9639A4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547" t="52775" r="-848" b="11313"/>
          <a:stretch/>
        </p:blipFill>
        <p:spPr>
          <a:xfrm>
            <a:off x="7404094" y="1953405"/>
            <a:ext cx="838839" cy="830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022D4B-0EF9-3B2F-8C27-EB0F12250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153" r="55512" b="11235"/>
          <a:stretch/>
        </p:blipFill>
        <p:spPr>
          <a:xfrm>
            <a:off x="1704638" y="2015822"/>
            <a:ext cx="751928" cy="756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86C196-1CF0-717F-83EA-D04C680311F9}"/>
              </a:ext>
            </a:extLst>
          </p:cNvPr>
          <p:cNvSpPr txBox="1"/>
          <p:nvPr/>
        </p:nvSpPr>
        <p:spPr>
          <a:xfrm>
            <a:off x="7823513" y="5670491"/>
            <a:ext cx="3958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A. Lumpkin, M. LaBerge et al., “Coherent Optical Signatures of Electron Microbunching in Laser-Driven Plasma Accelerators”, Phys. Rev. Lett., vol 88, pp. 234801, 2020.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C9DFB79-8AC0-48EF-8025-3A83D799A24D}"/>
              </a:ext>
            </a:extLst>
          </p:cNvPr>
          <p:cNvSpPr txBox="1">
            <a:spLocks/>
          </p:cNvSpPr>
          <p:nvPr/>
        </p:nvSpPr>
        <p:spPr>
          <a:xfrm>
            <a:off x="450441" y="247300"/>
            <a:ext cx="1103376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933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0" cap="none" dirty="0"/>
              <a:t>Near field and far field COTR can constrain the microbunched emittance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B30E641A-5EAB-4202-B643-D96E44AD83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41786" y="4691672"/>
                <a:ext cx="10815873" cy="1439994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41294" indent="-241294" algn="l" defTabSz="239994" rtl="0" eaLnBrk="1" latinLnBrk="0" hangingPunct="1">
                  <a:lnSpc>
                    <a:spcPts val="2400"/>
                  </a:lnSpc>
                  <a:spcBef>
                    <a:spcPts val="1467"/>
                  </a:spcBef>
                  <a:spcAft>
                    <a:spcPts val="0"/>
                  </a:spcAft>
                  <a:buClr>
                    <a:schemeClr val="accent3"/>
                  </a:buClr>
                  <a:buFont typeface="Wingdings" panose="05000000000000000000" pitchFamily="2" charset="2"/>
                  <a:buChar char="§"/>
                  <a:tabLst>
                    <a:tab pos="239994" algn="l"/>
                    <a:tab pos="479988" algn="l"/>
                  </a:tabLst>
                  <a:defRPr sz="18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80472" indent="-239178" algn="l" defTabSz="121917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 panose="05000000000000000000" pitchFamily="2" charset="2"/>
                  <a:buChar char="§"/>
                  <a:defRPr sz="18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21766" indent="-241294" algn="l" defTabSz="121917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 panose="05000000000000000000" pitchFamily="2" charset="2"/>
                  <a:buChar char="§"/>
                  <a:defRPr sz="18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52476" indent="-232828" algn="l" defTabSz="121917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 panose="05000000000000000000" pitchFamily="2" charset="2"/>
                  <a:buChar char="§"/>
                  <a:defRPr sz="18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33467" indent="-380990" algn="l" defTabSz="121917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 panose="05000000000000000000" pitchFamily="2" charset="2"/>
                  <a:buChar char="§"/>
                  <a:defRPr sz="18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indent="0" algn="l" defTabSz="121917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301" indent="-304792" algn="l" defTabSz="121917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886" indent="-304792" algn="l" defTabSz="121917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470" indent="-304792" algn="l" defTabSz="121917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/>
                  <a:t>Microbunching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≈0.013</m:t>
                    </m:r>
                  </m:oMath>
                </a14:m>
                <a:endParaRPr lang="en-US" sz="1800" dirty="0"/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/>
                  <a:t>Microbunched size measured to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800" b="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2.75</m:t>
                        </m:r>
                      </m:e>
                      <m:sub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−0.30</m:t>
                        </m:r>
                      </m:sub>
                      <m:sup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+0.45</m:t>
                        </m:r>
                      </m:sup>
                    </m:sSubSup>
                  </m:oMath>
                </a14:m>
                <a:r>
                  <a:rPr lang="en-US" sz="1800" dirty="0"/>
                  <a:t> µm</a:t>
                </a:r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/>
                  <a:t>COTRI outer fringe visibility is most sensitive to microbunched divergence</a:t>
                </a:r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/>
                  <a:t>Microbunched divergence measured to be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0.33</m:t>
                        </m:r>
                      </m:e>
                      <m:sub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−0.05</m:t>
                        </m:r>
                      </m:sub>
                      <m:sup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+0.12</m:t>
                        </m:r>
                      </m:sup>
                    </m:sSubSup>
                  </m:oMath>
                </a14:m>
                <a:r>
                  <a:rPr lang="en-US" sz="1800" dirty="0"/>
                  <a:t> mrad</a:t>
                </a:r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/>
                  <a:t>Microbunched normalized emittance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0.36</m:t>
                        </m:r>
                      </m:e>
                      <m:sub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−0.09</m:t>
                        </m:r>
                      </m:sub>
                      <m:sup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+0.19</m:t>
                        </m:r>
                      </m:sup>
                    </m:sSubSup>
                  </m:oMath>
                </a14:m>
                <a:r>
                  <a:rPr lang="en-US" sz="1800" dirty="0"/>
                  <a:t> mm mrad</a:t>
                </a:r>
              </a:p>
            </p:txBody>
          </p:sp>
        </mc:Choice>
        <mc:Fallback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B30E641A-5EAB-4202-B643-D96E44AD8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786" y="4691672"/>
                <a:ext cx="10815873" cy="1439994"/>
              </a:xfrm>
              <a:prstGeom prst="rect">
                <a:avLst/>
              </a:prstGeom>
              <a:blipFill>
                <a:blip r:embed="rId5"/>
                <a:stretch>
                  <a:fillRect l="-1240" t="-4661" b="-14407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9697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">
            <a:extLst>
              <a:ext uri="{FF2B5EF4-FFF2-40B4-BE49-F238E27FC236}">
                <a16:creationId xmlns:a16="http://schemas.microsoft.com/office/drawing/2014/main" id="{9922924E-6F1C-4A32-A94D-4139D91B8B1B}"/>
              </a:ext>
            </a:extLst>
          </p:cNvPr>
          <p:cNvSpPr/>
          <p:nvPr/>
        </p:nvSpPr>
        <p:spPr>
          <a:xfrm>
            <a:off x="999074" y="3318831"/>
            <a:ext cx="10193852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Multi-spectral imaging of coherent optical transition radiation</a:t>
            </a:r>
          </a:p>
        </p:txBody>
      </p:sp>
    </p:spTree>
    <p:extLst>
      <p:ext uri="{BB962C8B-B14F-4D97-AF65-F5344CB8AC3E}">
        <p14:creationId xmlns:p14="http://schemas.microsoft.com/office/powerpoint/2010/main" val="1096240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C12714-E065-45DC-A903-C53E1157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59" y="1564877"/>
            <a:ext cx="7148306" cy="45966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5EA05F-A78F-4E5B-BC74-3D09F89DF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30" dirty="0"/>
              <a:t>Different wavelength COTR patterns exhibit unique aspects of the beam structure </a:t>
            </a:r>
            <a:endParaRPr lang="en-150" sz="293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9F081-D503-4B81-B42D-AE81CAB91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600201"/>
            <a:ext cx="4104505" cy="4525963"/>
          </a:xfrm>
        </p:spPr>
        <p:txBody>
          <a:bodyPr/>
          <a:lstStyle/>
          <a:p>
            <a:r>
              <a:rPr lang="en-US" dirty="0"/>
              <a:t>Longer bunches suppress the shorter wavelength COTR</a:t>
            </a:r>
          </a:p>
          <a:p>
            <a:r>
              <a:rPr lang="en-US" dirty="0"/>
              <a:t>Multiple beamlets will constructively and destructively interfere at different locations at different wavelengths</a:t>
            </a:r>
          </a:p>
          <a:p>
            <a:r>
              <a:rPr lang="en-US" dirty="0"/>
              <a:t>Multispectral COTR imaging is sensitive to correlations in transverse-longitudinal beam structure</a:t>
            </a:r>
            <a:endParaRPr lang="en-15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A3FAAA-97C1-4FC9-97C8-DED1759730E9}"/>
              </a:ext>
            </a:extLst>
          </p:cNvPr>
          <p:cNvSpPr txBox="1">
            <a:spLocks/>
          </p:cNvSpPr>
          <p:nvPr/>
        </p:nvSpPr>
        <p:spPr>
          <a:xfrm>
            <a:off x="609600" y="1564878"/>
            <a:ext cx="428625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1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ACC36D-1FF1-47A7-AD36-E518F6ED7FC8}"/>
              </a:ext>
            </a:extLst>
          </p:cNvPr>
          <p:cNvSpPr/>
          <p:nvPr/>
        </p:nvSpPr>
        <p:spPr>
          <a:xfrm>
            <a:off x="6712416" y="4961350"/>
            <a:ext cx="4496585" cy="1205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93A9E0-EE8A-48D4-922B-BF031A8AC6C1}"/>
              </a:ext>
            </a:extLst>
          </p:cNvPr>
          <p:cNvSpPr/>
          <p:nvPr/>
        </p:nvSpPr>
        <p:spPr>
          <a:xfrm>
            <a:off x="4406291" y="5023735"/>
            <a:ext cx="1612892" cy="1205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AF3B09-82D0-4226-BE8C-D48DBBA0F064}"/>
              </a:ext>
            </a:extLst>
          </p:cNvPr>
          <p:cNvSpPr/>
          <p:nvPr/>
        </p:nvSpPr>
        <p:spPr>
          <a:xfrm>
            <a:off x="131314" y="3761138"/>
            <a:ext cx="4104505" cy="1441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1028C0-BC02-414F-A900-8B18F91D8401}"/>
              </a:ext>
            </a:extLst>
          </p:cNvPr>
          <p:cNvSpPr/>
          <p:nvPr/>
        </p:nvSpPr>
        <p:spPr>
          <a:xfrm>
            <a:off x="6740991" y="3895168"/>
            <a:ext cx="4496585" cy="1205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A66F7D-155D-47A5-B6DB-F259D2F1BAEA}"/>
              </a:ext>
            </a:extLst>
          </p:cNvPr>
          <p:cNvSpPr/>
          <p:nvPr/>
        </p:nvSpPr>
        <p:spPr>
          <a:xfrm>
            <a:off x="4454002" y="3895168"/>
            <a:ext cx="1612892" cy="1205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43BDF9-8347-41D1-B029-B4ED84F7C2F4}"/>
              </a:ext>
            </a:extLst>
          </p:cNvPr>
          <p:cNvSpPr/>
          <p:nvPr/>
        </p:nvSpPr>
        <p:spPr>
          <a:xfrm>
            <a:off x="427855" y="2229227"/>
            <a:ext cx="4140404" cy="1564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397518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154819-82EC-8BE9-E30E-980103E52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133474" y="1288166"/>
            <a:ext cx="6028763" cy="52456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E7EDCD-FD5F-634D-63BF-9F336AEA5946}"/>
              </a:ext>
            </a:extLst>
          </p:cNvPr>
          <p:cNvSpPr/>
          <p:nvPr/>
        </p:nvSpPr>
        <p:spPr>
          <a:xfrm>
            <a:off x="10233762" y="1545499"/>
            <a:ext cx="503055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C8027-47E9-937A-322B-0BE01EC5EDC2}"/>
              </a:ext>
            </a:extLst>
          </p:cNvPr>
          <p:cNvSpPr txBox="1"/>
          <p:nvPr/>
        </p:nvSpPr>
        <p:spPr>
          <a:xfrm>
            <a:off x="9829973" y="1471472"/>
            <a:ext cx="1004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Ionization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B691E0-D368-48C9-16ED-9B4FABAD90DE}"/>
              </a:ext>
            </a:extLst>
          </p:cNvPr>
          <p:cNvSpPr/>
          <p:nvPr/>
        </p:nvSpPr>
        <p:spPr>
          <a:xfrm>
            <a:off x="4997278" y="5412864"/>
            <a:ext cx="6515100" cy="717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578A74-A7D1-28DD-4C28-AC2C205FEB5C}"/>
              </a:ext>
            </a:extLst>
          </p:cNvPr>
          <p:cNvSpPr/>
          <p:nvPr/>
        </p:nvSpPr>
        <p:spPr>
          <a:xfrm>
            <a:off x="4935613" y="4666707"/>
            <a:ext cx="6515100" cy="7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69E0B64-C5BD-4BAE-98F5-0C251BF2601B}"/>
              </a:ext>
            </a:extLst>
          </p:cNvPr>
          <p:cNvSpPr txBox="1">
            <a:spLocks/>
          </p:cNvSpPr>
          <p:nvPr/>
        </p:nvSpPr>
        <p:spPr>
          <a:xfrm>
            <a:off x="609600" y="239316"/>
            <a:ext cx="109728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933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0" cap="none" dirty="0"/>
              <a:t>Coherent optical transition radiation patterns correlate with injection regime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6C047A8-91AE-47FA-979B-181A6097E17A}"/>
              </a:ext>
            </a:extLst>
          </p:cNvPr>
          <p:cNvSpPr txBox="1">
            <a:spLocks/>
          </p:cNvSpPr>
          <p:nvPr/>
        </p:nvSpPr>
        <p:spPr>
          <a:xfrm>
            <a:off x="609600" y="1657351"/>
            <a:ext cx="3313033" cy="13504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Down-ramp: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Small (~5 µm size)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Shape does not dramatically change across wavelengths</a:t>
            </a:r>
          </a:p>
          <a:p>
            <a:endParaRPr lang="en-150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8922E30-6A5D-4778-81B5-56F131EE6C79}"/>
              </a:ext>
            </a:extLst>
          </p:cNvPr>
          <p:cNvSpPr txBox="1">
            <a:spLocks/>
          </p:cNvSpPr>
          <p:nvPr/>
        </p:nvSpPr>
        <p:spPr>
          <a:xfrm>
            <a:off x="607917" y="4764526"/>
            <a:ext cx="3313033" cy="13504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Self injection: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Largest (~15 µm size) and most complex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A769506-64D6-43DE-8243-38A36469EF9D}"/>
              </a:ext>
            </a:extLst>
          </p:cNvPr>
          <p:cNvSpPr txBox="1">
            <a:spLocks/>
          </p:cNvSpPr>
          <p:nvPr/>
        </p:nvSpPr>
        <p:spPr>
          <a:xfrm>
            <a:off x="607917" y="3174996"/>
            <a:ext cx="3313033" cy="13504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Ionization injection: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Larger (~10 µm size)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Two annular patterns visible at longer wavelengths</a:t>
            </a:r>
          </a:p>
        </p:txBody>
      </p:sp>
    </p:spTree>
    <p:extLst>
      <p:ext uri="{BB962C8B-B14F-4D97-AF65-F5344CB8AC3E}">
        <p14:creationId xmlns:p14="http://schemas.microsoft.com/office/powerpoint/2010/main" val="2806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6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2">
            <a:extLst>
              <a:ext uri="{FF2B5EF4-FFF2-40B4-BE49-F238E27FC236}">
                <a16:creationId xmlns:a16="http://schemas.microsoft.com/office/drawing/2014/main" id="{2AE6D8D1-BC43-4107-8832-4542D9639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653" y="2821117"/>
            <a:ext cx="4267001" cy="2043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B0E6F3-178A-40B4-955F-C371D6D95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153763"/>
            <a:ext cx="7401185" cy="2597121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56367AFE-D5DF-432C-AEC4-79E3E3FC7331}"/>
              </a:ext>
            </a:extLst>
          </p:cNvPr>
          <p:cNvSpPr txBox="1">
            <a:spLocks/>
          </p:cNvSpPr>
          <p:nvPr/>
        </p:nvSpPr>
        <p:spPr>
          <a:xfrm>
            <a:off x="609600" y="330215"/>
            <a:ext cx="109728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933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0" cap="none" dirty="0">
                <a:latin typeface="+mn-lt"/>
              </a:rPr>
              <a:t>We have produced consistent FEL quality electron beams at HZDR</a:t>
            </a:r>
            <a:endParaRPr lang="en-150" sz="2930" cap="none" dirty="0">
              <a:latin typeface="+mn-lt"/>
            </a:endParaRPr>
          </a:p>
        </p:txBody>
      </p:sp>
      <p:sp>
        <p:nvSpPr>
          <p:cNvPr id="47" name="Textfeld 1116">
            <a:extLst>
              <a:ext uri="{FF2B5EF4-FFF2-40B4-BE49-F238E27FC236}">
                <a16:creationId xmlns:a16="http://schemas.microsoft.com/office/drawing/2014/main" id="{91079E94-4A8E-4F57-ACD4-D8CA2C2EC133}"/>
              </a:ext>
            </a:extLst>
          </p:cNvPr>
          <p:cNvSpPr txBox="1"/>
          <p:nvPr/>
        </p:nvSpPr>
        <p:spPr>
          <a:xfrm>
            <a:off x="8308019" y="5049046"/>
            <a:ext cx="3759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Marie Labat et al., „</a:t>
            </a:r>
            <a:r>
              <a:rPr lang="en-US" sz="1200" i="1" dirty="0"/>
              <a:t>Seeded free-electron laser driven</a:t>
            </a:r>
          </a:p>
          <a:p>
            <a:r>
              <a:rPr lang="en-US" sz="1200" i="1" dirty="0"/>
              <a:t>by a compact laser plasma accelerator</a:t>
            </a:r>
            <a:r>
              <a:rPr lang="de-DE" sz="1200" dirty="0"/>
              <a:t>“, </a:t>
            </a:r>
            <a:r>
              <a:rPr lang="de-DE" sz="1200" i="1" dirty="0"/>
              <a:t>Nat. Photon. 17, 150</a:t>
            </a:r>
            <a:r>
              <a:rPr lang="de-DE" sz="1200" dirty="0"/>
              <a:t> (2022). </a:t>
            </a:r>
            <a:r>
              <a:rPr lang="de-DE" sz="1200" dirty="0">
                <a:hlinkClick r:id="rId4"/>
              </a:rPr>
              <a:t>https://doi.org/10.1038/s41566-022-01104-w</a:t>
            </a:r>
            <a:endParaRPr lang="de-DE" sz="1200" dirty="0"/>
          </a:p>
          <a:p>
            <a:endParaRPr lang="de-DE" sz="12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A7C64D-8DDC-4A5C-AC1C-03BBFCC7D6AE}"/>
              </a:ext>
            </a:extLst>
          </p:cNvPr>
          <p:cNvCxnSpPr>
            <a:cxnSpLocks/>
          </p:cNvCxnSpPr>
          <p:nvPr/>
        </p:nvCxnSpPr>
        <p:spPr>
          <a:xfrm>
            <a:off x="8009271" y="3782598"/>
            <a:ext cx="431092" cy="363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8639BF-7449-43C2-826F-60AB4FF12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8400836" cy="1512869"/>
          </a:xfrm>
        </p:spPr>
        <p:txBody>
          <a:bodyPr/>
          <a:lstStyle/>
          <a:p>
            <a:pPr marL="285750" indent="-285750"/>
            <a:r>
              <a:rPr lang="en-US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Comprehensive in-situ diagnostics are important to improve the LPA performance</a:t>
            </a:r>
          </a:p>
          <a:p>
            <a:pPr marL="285750" indent="-285750"/>
            <a:r>
              <a:rPr lang="en-US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High spectral-charge density LPA beams + COXINEL line enable free-electron lasing in a seed configuration.</a:t>
            </a:r>
            <a:endParaRPr lang="en-US" dirty="0"/>
          </a:p>
          <a:p>
            <a:endParaRPr lang="en-150" dirty="0"/>
          </a:p>
        </p:txBody>
      </p:sp>
      <p:pic>
        <p:nvPicPr>
          <p:cNvPr id="39" name="Grafik 6">
            <a:extLst>
              <a:ext uri="{FF2B5EF4-FFF2-40B4-BE49-F238E27FC236}">
                <a16:creationId xmlns:a16="http://schemas.microsoft.com/office/drawing/2014/main" id="{18AC99D5-4995-4DAF-A0AA-FAD4798548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824"/>
          <a:stretch/>
        </p:blipFill>
        <p:spPr>
          <a:xfrm>
            <a:off x="737630" y="3282922"/>
            <a:ext cx="9296052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9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D0977-9EC8-43FB-8CCB-FCFD51CCF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96" y="2045257"/>
            <a:ext cx="4294239" cy="3196281"/>
          </a:xfrm>
        </p:spPr>
        <p:txBody>
          <a:bodyPr>
            <a:normAutofit/>
          </a:bodyPr>
          <a:lstStyle/>
          <a:p>
            <a:r>
              <a:rPr lang="en-US" dirty="0"/>
              <a:t>Radiation size scales roughly linearly with coherent bunch size</a:t>
            </a:r>
          </a:p>
          <a:p>
            <a:r>
              <a:rPr lang="en-US" dirty="0"/>
              <a:t>For lower densities, down-ramp generates slightly smaller radiation patterns</a:t>
            </a:r>
          </a:p>
          <a:p>
            <a:r>
              <a:rPr lang="en-US" dirty="0"/>
              <a:t>Self injected electron bunches consistently produced the largest radiation patterns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7783AA-0B9E-4252-8E4C-29FDBD4C2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535" y="1791046"/>
            <a:ext cx="7010968" cy="44301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A87B60-E189-4686-B996-64447C4138B8}"/>
              </a:ext>
            </a:extLst>
          </p:cNvPr>
          <p:cNvSpPr txBox="1"/>
          <p:nvPr/>
        </p:nvSpPr>
        <p:spPr>
          <a:xfrm>
            <a:off x="6535112" y="1502925"/>
            <a:ext cx="4327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Radiation size across different regimes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99E9CB4D-1C71-4DFE-ACBA-79E95D77E0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239316"/>
                <a:ext cx="10972800" cy="1143000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algn="l" defTabSz="1219170" rtl="0" eaLnBrk="1" latinLnBrk="0" hangingPunct="1">
                  <a:spcBef>
                    <a:spcPct val="0"/>
                  </a:spcBef>
                  <a:buNone/>
                  <a:defRPr sz="2933" b="1" kern="1200" cap="all" baseline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930" cap="none" dirty="0"/>
                  <a:t>The effective radius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930" i="1" cap="none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930" i="1" cap="none">
                            <a:latin typeface="Cambria Math" panose="02040503050406030204" pitchFamily="18" charset="0"/>
                          </a:rPr>
                          <m:t>𝑨𝒓𝒆𝒂</m:t>
                        </m:r>
                        <m:r>
                          <a:rPr lang="en-US" sz="2930" i="1" cap="none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930" i="1" cap="non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</m:rad>
                  </m:oMath>
                </a14:m>
                <a:r>
                  <a:rPr lang="en-US" sz="2930" cap="none" dirty="0"/>
                  <a:t>) of COTR patterns is also very sensitive to injection regime</a:t>
                </a:r>
              </a:p>
            </p:txBody>
          </p:sp>
        </mc:Choice>
        <mc:Fallback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99E9CB4D-1C71-4DFE-ACBA-79E95D77E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39316"/>
                <a:ext cx="10972800" cy="1143000"/>
              </a:xfrm>
              <a:prstGeom prst="rect">
                <a:avLst/>
              </a:prstGeom>
              <a:blipFill>
                <a:blip r:embed="rId3"/>
                <a:stretch>
                  <a:fillRect l="-2056" t="-3723" r="-889" b="-5851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3664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0DD7E-89C2-46A3-9C64-172C2704F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in cell simulations show structures that are corroborated by COTR images</a:t>
            </a:r>
            <a:endParaRPr lang="en-15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728B82-9946-47FF-B41C-676E9DE69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74" y="1333500"/>
            <a:ext cx="7225252" cy="4525963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35F6B3-3CCC-42EA-B80D-9AC338D88517}"/>
              </a:ext>
            </a:extLst>
          </p:cNvPr>
          <p:cNvSpPr/>
          <p:nvPr/>
        </p:nvSpPr>
        <p:spPr>
          <a:xfrm>
            <a:off x="1200149" y="5099537"/>
            <a:ext cx="6270799" cy="759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7F04D-3040-4300-8BBD-66EC892793D6}"/>
              </a:ext>
            </a:extLst>
          </p:cNvPr>
          <p:cNvSpPr/>
          <p:nvPr/>
        </p:nvSpPr>
        <p:spPr>
          <a:xfrm>
            <a:off x="1200149" y="4349659"/>
            <a:ext cx="6270799" cy="759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E50FE5-4D47-4AC3-888C-F1B8E2D29A14}"/>
              </a:ext>
            </a:extLst>
          </p:cNvPr>
          <p:cNvSpPr/>
          <p:nvPr/>
        </p:nvSpPr>
        <p:spPr>
          <a:xfrm>
            <a:off x="884256" y="3596480"/>
            <a:ext cx="6646984" cy="246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71E17D-63FE-4F86-AC86-910A0AEA9F79}"/>
              </a:ext>
            </a:extLst>
          </p:cNvPr>
          <p:cNvSpPr/>
          <p:nvPr/>
        </p:nvSpPr>
        <p:spPr>
          <a:xfrm>
            <a:off x="5943250" y="1333500"/>
            <a:ext cx="1636939" cy="128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476F28-7815-40A9-B9C9-F23EC39F8511}"/>
              </a:ext>
            </a:extLst>
          </p:cNvPr>
          <p:cNvSpPr/>
          <p:nvPr/>
        </p:nvSpPr>
        <p:spPr>
          <a:xfrm>
            <a:off x="4306311" y="1333500"/>
            <a:ext cx="1636939" cy="128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97D15B-40F7-4452-A7D7-FED0B39E1448}"/>
              </a:ext>
            </a:extLst>
          </p:cNvPr>
          <p:cNvSpPr/>
          <p:nvPr/>
        </p:nvSpPr>
        <p:spPr>
          <a:xfrm>
            <a:off x="2702145" y="1333500"/>
            <a:ext cx="1604166" cy="128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DFE18D-2B48-4F2D-A039-D727A060A59F}"/>
              </a:ext>
            </a:extLst>
          </p:cNvPr>
          <p:cNvSpPr txBox="1">
            <a:spLocks/>
          </p:cNvSpPr>
          <p:nvPr/>
        </p:nvSpPr>
        <p:spPr>
          <a:xfrm>
            <a:off x="8186214" y="1417639"/>
            <a:ext cx="3636419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Observed COTR patterns show evidence of laser-induced transverse-longitudinal modulation</a:t>
            </a:r>
          </a:p>
          <a:p>
            <a:r>
              <a:rPr lang="en-US" sz="1800" dirty="0"/>
              <a:t>Isolating the contribution of such a modulation qualitatively reproduces observed long wavelength COTR</a:t>
            </a:r>
          </a:p>
          <a:p>
            <a:r>
              <a:rPr lang="en-US" sz="1800" dirty="0"/>
              <a:t>High spatial frequency features from the ionization injection process could be responsible for the COTR patterns at shorter wavelengths</a:t>
            </a:r>
            <a:endParaRPr lang="en-1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480F2A-272B-49EB-8C50-BFBB1CC66302}"/>
              </a:ext>
            </a:extLst>
          </p:cNvPr>
          <p:cNvSpPr/>
          <p:nvPr/>
        </p:nvSpPr>
        <p:spPr>
          <a:xfrm>
            <a:off x="8070326" y="4219197"/>
            <a:ext cx="3875240" cy="1839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4CA016-248D-4CBD-B6F2-C32270B3D71B}"/>
              </a:ext>
            </a:extLst>
          </p:cNvPr>
          <p:cNvSpPr/>
          <p:nvPr/>
        </p:nvSpPr>
        <p:spPr>
          <a:xfrm>
            <a:off x="8186214" y="2573779"/>
            <a:ext cx="3875240" cy="1839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392129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346EC-965E-8A66-A22D-84AC396B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86" y="1885415"/>
            <a:ext cx="3358835" cy="4351338"/>
          </a:xfrm>
        </p:spPr>
        <p:txBody>
          <a:bodyPr>
            <a:normAutofit/>
          </a:bodyPr>
          <a:lstStyle/>
          <a:p>
            <a:r>
              <a:rPr lang="en-US" dirty="0"/>
              <a:t>The geometry of  down-ramp induces injection leads to a chirp in the bunch</a:t>
            </a:r>
          </a:p>
          <a:p>
            <a:r>
              <a:rPr lang="en-US" dirty="0"/>
              <a:t>With a reasonable chirp estimate, we back out the beam profile</a:t>
            </a:r>
          </a:p>
          <a:p>
            <a:r>
              <a:rPr lang="en-US" dirty="0"/>
              <a:t>Using the COTR images and beam profile as inputs to a differential evolution reconstruction algorithm, we can make a 3D bunch reconstruction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028F767-C854-45C6-A3F9-42E7B6131BF7}"/>
              </a:ext>
            </a:extLst>
          </p:cNvPr>
          <p:cNvSpPr txBox="1">
            <a:spLocks/>
          </p:cNvSpPr>
          <p:nvPr/>
        </p:nvSpPr>
        <p:spPr>
          <a:xfrm>
            <a:off x="609600" y="239316"/>
            <a:ext cx="109728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933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0" cap="none" dirty="0"/>
              <a:t>Using independent information about the beam’s longitudinal profile and COTR images, we reconstruct a 3D bunch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42ECD5-2CB5-4963-84EB-5602ABE4DA7D}"/>
              </a:ext>
            </a:extLst>
          </p:cNvPr>
          <p:cNvSpPr/>
          <p:nvPr/>
        </p:nvSpPr>
        <p:spPr>
          <a:xfrm>
            <a:off x="7574294" y="3745005"/>
            <a:ext cx="298706" cy="345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3F2CEB7-5B1D-4A48-B24B-0CC97BF5D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52" y="1781617"/>
            <a:ext cx="3786454" cy="1034207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52F24BF-8AED-497F-BAFD-29CF277D3C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09"/>
          <a:stretch/>
        </p:blipFill>
        <p:spPr>
          <a:xfrm>
            <a:off x="4645314" y="4199015"/>
            <a:ext cx="6768293" cy="2303411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4E20456F-5D14-4304-9EFE-A4EFD8682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9" r="42745" b="34081"/>
          <a:stretch/>
        </p:blipFill>
        <p:spPr>
          <a:xfrm>
            <a:off x="8426319" y="1624778"/>
            <a:ext cx="3112093" cy="2463618"/>
          </a:xfrm>
          <a:prstGeom prst="rect">
            <a:avLst/>
          </a:prstGeo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B9C3D954-8179-458D-8741-298FD3A5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12" b="80107"/>
          <a:stretch/>
        </p:blipFill>
        <p:spPr>
          <a:xfrm>
            <a:off x="4453659" y="2835818"/>
            <a:ext cx="3340840" cy="1186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E45FFF-1876-4E80-B9FD-C5BDC5CAAEE3}"/>
              </a:ext>
            </a:extLst>
          </p:cNvPr>
          <p:cNvSpPr/>
          <p:nvPr/>
        </p:nvSpPr>
        <p:spPr>
          <a:xfrm>
            <a:off x="4410352" y="5197642"/>
            <a:ext cx="7510186" cy="791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A68779-A95F-42E5-A559-B284BF072213}"/>
              </a:ext>
            </a:extLst>
          </p:cNvPr>
          <p:cNvSpPr/>
          <p:nvPr/>
        </p:nvSpPr>
        <p:spPr>
          <a:xfrm>
            <a:off x="4618888" y="4199015"/>
            <a:ext cx="7510186" cy="2303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7B4958-7E00-4144-B1EC-F6F382CF480B}"/>
              </a:ext>
            </a:extLst>
          </p:cNvPr>
          <p:cNvSpPr/>
          <p:nvPr/>
        </p:nvSpPr>
        <p:spPr>
          <a:xfrm>
            <a:off x="277989" y="3987788"/>
            <a:ext cx="3622351" cy="2303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12983B-D102-486F-B217-C6B188E29714}"/>
              </a:ext>
            </a:extLst>
          </p:cNvPr>
          <p:cNvSpPr txBox="1"/>
          <p:nvPr/>
        </p:nvSpPr>
        <p:spPr>
          <a:xfrm>
            <a:off x="4834116" y="178250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Measured</a:t>
            </a:r>
            <a:endParaRPr lang="en-15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49F12-EE58-4EC8-A7C2-734C820F8950}"/>
              </a:ext>
            </a:extLst>
          </p:cNvPr>
          <p:cNvSpPr txBox="1"/>
          <p:nvPr/>
        </p:nvSpPr>
        <p:spPr>
          <a:xfrm>
            <a:off x="8373981" y="170074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Reconstructed</a:t>
            </a:r>
            <a:endParaRPr lang="en-150" b="1" dirty="0"/>
          </a:p>
        </p:txBody>
      </p:sp>
    </p:spTree>
    <p:extLst>
      <p:ext uri="{BB962C8B-B14F-4D97-AF65-F5344CB8AC3E}">
        <p14:creationId xmlns:p14="http://schemas.microsoft.com/office/powerpoint/2010/main" val="2422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22EFD-0E74-46BE-978A-76137CB24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use clustering to determine the uniqueness of  our reconstructions solutions</a:t>
            </a:r>
            <a:endParaRPr lang="en-15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12CD97-8474-4382-96F1-8FDB10657C20}"/>
              </a:ext>
            </a:extLst>
          </p:cNvPr>
          <p:cNvGrpSpPr/>
          <p:nvPr/>
        </p:nvGrpSpPr>
        <p:grpSpPr>
          <a:xfrm>
            <a:off x="7762234" y="1600201"/>
            <a:ext cx="4124966" cy="2507533"/>
            <a:chOff x="7143272" y="1223939"/>
            <a:chExt cx="4743929" cy="288379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0130713-CF66-4D53-A1A4-4F979682F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9832" y="1223939"/>
              <a:ext cx="4577369" cy="288379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16DDE6E-93D6-4DFB-B09D-F3E0BBD4D616}"/>
                    </a:ext>
                  </a:extLst>
                </p:cNvPr>
                <p:cNvSpPr/>
                <p:nvPr/>
              </p:nvSpPr>
              <p:spPr>
                <a:xfrm rot="16200000">
                  <a:off x="6355360" y="2417158"/>
                  <a:ext cx="1908944" cy="3331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Normalized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150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16DDE6E-93D6-4DFB-B09D-F3E0BBD4D6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355360" y="2417158"/>
                  <a:ext cx="1908944" cy="333119"/>
                </a:xfrm>
                <a:prstGeom prst="rect">
                  <a:avLst/>
                </a:prstGeom>
                <a:blipFill>
                  <a:blip r:embed="rId5"/>
                  <a:stretch>
                    <a:fillRect l="-6250" r="-25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150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CC47841-9076-45A5-8C4D-571C80F8F6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09"/>
          <a:stretch/>
        </p:blipFill>
        <p:spPr>
          <a:xfrm>
            <a:off x="4645314" y="4199015"/>
            <a:ext cx="6768293" cy="230341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8F7129-FE3B-4B56-B0FB-F378A916BA6C}"/>
              </a:ext>
            </a:extLst>
          </p:cNvPr>
          <p:cNvSpPr txBox="1">
            <a:spLocks/>
          </p:cNvSpPr>
          <p:nvPr/>
        </p:nvSpPr>
        <p:spPr>
          <a:xfrm>
            <a:off x="459186" y="1417639"/>
            <a:ext cx="3825753" cy="481911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These reconstructions are not necessary unique</a:t>
            </a:r>
          </a:p>
          <a:p>
            <a:r>
              <a:rPr lang="en-US" dirty="0"/>
              <a:t>Principle component analysis allows us to identify the number of clusters of reconstructions</a:t>
            </a:r>
          </a:p>
          <a:p>
            <a:r>
              <a:rPr lang="en-US" dirty="0"/>
              <a:t>When the average of reconstructions in a cluster reproduce the data, we have a compact family of solution</a:t>
            </a:r>
          </a:p>
          <a:p>
            <a:r>
              <a:rPr lang="en-US" dirty="0"/>
              <a:t>With COTR imaged at more wavelengths, we could further constrain these reconstruction solutions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3FFFDE-8FA7-4CEF-8038-CE3C73D936BC}"/>
              </a:ext>
            </a:extLst>
          </p:cNvPr>
          <p:cNvGrpSpPr/>
          <p:nvPr/>
        </p:nvGrpSpPr>
        <p:grpSpPr>
          <a:xfrm>
            <a:off x="4791268" y="1212021"/>
            <a:ext cx="6013939" cy="5271491"/>
            <a:chOff x="4791268" y="1212021"/>
            <a:chExt cx="6013939" cy="5271491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282FBD8-4ADE-4EFC-8680-7FD3BF8C8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91268" y="1600201"/>
              <a:ext cx="5941932" cy="488331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A05667-D7A8-4F39-B59E-2C63E3376147}"/>
                </a:ext>
              </a:extLst>
            </p:cNvPr>
            <p:cNvSpPr txBox="1"/>
            <p:nvPr/>
          </p:nvSpPr>
          <p:spPr>
            <a:xfrm>
              <a:off x="5298571" y="1212021"/>
              <a:ext cx="5506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Principle component analysis of 120 reconstructions</a:t>
              </a:r>
              <a:endParaRPr lang="en-150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9D219D1-6C62-494E-8374-F6935EBA59E2}"/>
              </a:ext>
            </a:extLst>
          </p:cNvPr>
          <p:cNvSpPr/>
          <p:nvPr/>
        </p:nvSpPr>
        <p:spPr>
          <a:xfrm>
            <a:off x="198941" y="3298175"/>
            <a:ext cx="3822032" cy="26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94773DD-622D-4E17-A79D-1495773EE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1378" y="1377382"/>
            <a:ext cx="3119693" cy="25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5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4CF56-3A20-4D0C-954A-6F2CC4898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and challenges 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B670E-6F30-4769-879B-D79A1B296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3899"/>
            <a:ext cx="10972800" cy="4525963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dirty="0"/>
              <a:t>Combining CTR spectra and images</a:t>
            </a:r>
          </a:p>
          <a:p>
            <a:pPr>
              <a:lnSpc>
                <a:spcPct val="250000"/>
              </a:lnSpc>
            </a:pPr>
            <a:r>
              <a:rPr lang="en-US" dirty="0"/>
              <a:t>Pre/post undulator CTR</a:t>
            </a:r>
          </a:p>
          <a:p>
            <a:pPr>
              <a:lnSpc>
                <a:spcPct val="250000"/>
              </a:lnSpc>
            </a:pPr>
            <a:r>
              <a:rPr lang="en-US" dirty="0"/>
              <a:t>CTR from a beam driven geometry</a:t>
            </a:r>
          </a:p>
          <a:p>
            <a:pPr>
              <a:lnSpc>
                <a:spcPct val="250000"/>
              </a:lnSpc>
            </a:pPr>
            <a:r>
              <a:rPr lang="en-US" dirty="0"/>
              <a:t>Coherent x-ray transition radiation</a:t>
            </a:r>
          </a:p>
          <a:p>
            <a:pPr>
              <a:lnSpc>
                <a:spcPct val="250000"/>
              </a:lnSpc>
            </a:pPr>
            <a:r>
              <a:rPr lang="en-US" dirty="0"/>
              <a:t>Non-intercepting diagnostics</a:t>
            </a:r>
            <a:endParaRPr lang="en-15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5E4ADC-1231-4159-AED5-8F93D647D6C6}"/>
              </a:ext>
            </a:extLst>
          </p:cNvPr>
          <p:cNvGrpSpPr/>
          <p:nvPr/>
        </p:nvGrpSpPr>
        <p:grpSpPr>
          <a:xfrm>
            <a:off x="6022103" y="3383725"/>
            <a:ext cx="5486400" cy="3054709"/>
            <a:chOff x="5927835" y="8317061"/>
            <a:chExt cx="5486400" cy="30547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9FD477-2A01-43B9-971E-64D452DFD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428" y="8317061"/>
              <a:ext cx="4880981" cy="240837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DB4D76C-687D-4E95-B52B-486BE9E60DB6}"/>
                </a:ext>
              </a:extLst>
            </p:cNvPr>
            <p:cNvSpPr/>
            <p:nvPr/>
          </p:nvSpPr>
          <p:spPr>
            <a:xfrm>
              <a:off x="5927835" y="10725439"/>
              <a:ext cx="5486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Konoplev, I. V., et al. "Single shot, nondestructive monitor for longitudinal subpicosecond bunch profile measurements with femtosecond resolution." Physical Review Accelerators and Beams 24.2 (2021): 022801.</a:t>
              </a:r>
              <a:endParaRPr lang="en-150" sz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FC4F76-EBC2-421D-AE7D-C60A9D113321}"/>
              </a:ext>
            </a:extLst>
          </p:cNvPr>
          <p:cNvGrpSpPr/>
          <p:nvPr/>
        </p:nvGrpSpPr>
        <p:grpSpPr>
          <a:xfrm>
            <a:off x="5938496" y="1371617"/>
            <a:ext cx="5297883" cy="4200508"/>
            <a:chOff x="5938496" y="1438643"/>
            <a:chExt cx="5297883" cy="42005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4FE9AD-143F-47CA-8F16-08C1F4B08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8496" y="1438643"/>
              <a:ext cx="5297883" cy="42005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206FEA-24CD-4165-AFA6-8C7E2AFDF397}"/>
                </a:ext>
              </a:extLst>
            </p:cNvPr>
            <p:cNvSpPr/>
            <p:nvPr/>
          </p:nvSpPr>
          <p:spPr>
            <a:xfrm>
              <a:off x="8229599" y="3382879"/>
              <a:ext cx="252249" cy="463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8BB8D5-74E2-446D-9231-E7FC59B75B19}"/>
                </a:ext>
              </a:extLst>
            </p:cNvPr>
            <p:cNvSpPr/>
            <p:nvPr/>
          </p:nvSpPr>
          <p:spPr>
            <a:xfrm>
              <a:off x="10568151" y="2824676"/>
              <a:ext cx="252249" cy="463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C16F87-4084-4F9A-AD95-5A2021EF205F}"/>
              </a:ext>
            </a:extLst>
          </p:cNvPr>
          <p:cNvGrpSpPr/>
          <p:nvPr/>
        </p:nvGrpSpPr>
        <p:grpSpPr>
          <a:xfrm>
            <a:off x="6656741" y="527156"/>
            <a:ext cx="3576089" cy="2835357"/>
            <a:chOff x="6655977" y="40145"/>
            <a:chExt cx="3576089" cy="28353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4F386D-DA8A-4B21-81AC-44C0E25A4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5977" y="40145"/>
              <a:ext cx="3576089" cy="283535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9B2B53-275B-479A-996B-ECEFB16FB2A8}"/>
                </a:ext>
              </a:extLst>
            </p:cNvPr>
            <p:cNvSpPr/>
            <p:nvPr/>
          </p:nvSpPr>
          <p:spPr>
            <a:xfrm>
              <a:off x="8186559" y="1532471"/>
              <a:ext cx="104958" cy="13169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6B4393B-C6BF-4F84-AE65-FF7DC385B7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0061" y="1506118"/>
              <a:ext cx="219076" cy="48446"/>
            </a:xfrm>
            <a:prstGeom prst="line">
              <a:avLst/>
            </a:prstGeom>
            <a:ln>
              <a:solidFill>
                <a:srgbClr val="77A1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F9213C8-1BE6-4255-9D3F-17A1D192DFF2}"/>
              </a:ext>
            </a:extLst>
          </p:cNvPr>
          <p:cNvGrpSpPr/>
          <p:nvPr/>
        </p:nvGrpSpPr>
        <p:grpSpPr>
          <a:xfrm>
            <a:off x="5267855" y="1363674"/>
            <a:ext cx="5923487" cy="4304255"/>
            <a:chOff x="5267855" y="1363674"/>
            <a:chExt cx="5923487" cy="430425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47AE2A4-780F-4F7F-BA03-88F20C2F1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1363674"/>
              <a:ext cx="4194659" cy="263273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915D6DA-9F43-43AC-97B5-7E34008210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46" t="47939" b="35583"/>
            <a:stretch/>
          </p:blipFill>
          <p:spPr>
            <a:xfrm>
              <a:off x="5267855" y="4803554"/>
              <a:ext cx="5923487" cy="86437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8D8D3D-3BFF-4A09-A5CD-F05AC8DBC32E}"/>
                </a:ext>
              </a:extLst>
            </p:cNvPr>
            <p:cNvSpPr txBox="1"/>
            <p:nvPr/>
          </p:nvSpPr>
          <p:spPr>
            <a:xfrm>
              <a:off x="7741121" y="3619944"/>
              <a:ext cx="90441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/>
                <a:t>+</a:t>
              </a:r>
              <a:endParaRPr lang="en-150" sz="9600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51866E2-C5C6-4844-BC90-08F818CC6CDF}"/>
              </a:ext>
            </a:extLst>
          </p:cNvPr>
          <p:cNvSpPr txBox="1"/>
          <p:nvPr/>
        </p:nvSpPr>
        <p:spPr>
          <a:xfrm>
            <a:off x="661372" y="2824257"/>
            <a:ext cx="4655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Lumpkin, A.H. </a:t>
            </a:r>
            <a:r>
              <a:rPr lang="en-US" sz="1200" i="1" dirty="0"/>
              <a:t>et al</a:t>
            </a:r>
            <a:r>
              <a:rPr lang="en-US" sz="1200" dirty="0"/>
              <a:t>.: Evidence for Microbunching “Sidebands” in a Saturated Free-Electron Laser Using Coherent Optical Transition Radiation. Phys. Rev. Lett. 88(23), 234801 (2002).</a:t>
            </a:r>
            <a:endParaRPr lang="en-150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C5A633-530C-4C93-94AD-744278CB977F}"/>
              </a:ext>
            </a:extLst>
          </p:cNvPr>
          <p:cNvSpPr txBox="1"/>
          <p:nvPr/>
        </p:nvSpPr>
        <p:spPr>
          <a:xfrm>
            <a:off x="661371" y="3643923"/>
            <a:ext cx="4655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Bajlekov, S. I., et al. "Longitudinal electron bunch profile reconstruction by performing phase retrieval on coherent transition radiation spectra." Physical Review Special Topics-Accelerators and Beams 16.4 (2013): 040701.</a:t>
            </a:r>
            <a:endParaRPr lang="en-150" sz="1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37333E-1342-458A-9207-2B8C62B96A21}"/>
              </a:ext>
            </a:extLst>
          </p:cNvPr>
          <p:cNvGrpSpPr/>
          <p:nvPr/>
        </p:nvGrpSpPr>
        <p:grpSpPr>
          <a:xfrm>
            <a:off x="7125520" y="900332"/>
            <a:ext cx="3975128" cy="4799438"/>
            <a:chOff x="7130365" y="963944"/>
            <a:chExt cx="3975128" cy="47994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BB74F7-A955-4186-BD14-CF75163D2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30365" y="963944"/>
              <a:ext cx="3886200" cy="451485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0C5EDB-F62E-470E-9F17-664B9CC00B55}"/>
                </a:ext>
              </a:extLst>
            </p:cNvPr>
            <p:cNvSpPr/>
            <p:nvPr/>
          </p:nvSpPr>
          <p:spPr>
            <a:xfrm>
              <a:off x="7130859" y="5486383"/>
              <a:ext cx="397463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150" sz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C7EE12-17D9-4F30-A102-F09018B40032}"/>
              </a:ext>
            </a:extLst>
          </p:cNvPr>
          <p:cNvGrpSpPr/>
          <p:nvPr/>
        </p:nvGrpSpPr>
        <p:grpSpPr>
          <a:xfrm>
            <a:off x="5542352" y="2383786"/>
            <a:ext cx="5878991" cy="3108526"/>
            <a:chOff x="5587045" y="713898"/>
            <a:chExt cx="5878991" cy="31085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1D3E81-96DF-46C5-8593-FC68D102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87045" y="713898"/>
              <a:ext cx="5878991" cy="310852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BA267A7-1B18-45AE-8B40-E9BF8E5186FF}"/>
                </a:ext>
              </a:extLst>
            </p:cNvPr>
            <p:cNvSpPr/>
            <p:nvPr/>
          </p:nvSpPr>
          <p:spPr>
            <a:xfrm>
              <a:off x="6453351" y="2782669"/>
              <a:ext cx="496088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150" sz="1200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668FF58-0BB0-49AB-8024-995B365332F2}"/>
              </a:ext>
            </a:extLst>
          </p:cNvPr>
          <p:cNvSpPr txBox="1"/>
          <p:nvPr/>
        </p:nvSpPr>
        <p:spPr>
          <a:xfrm>
            <a:off x="663326" y="4643074"/>
            <a:ext cx="4513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Lumpkin, Alex H., William M. Fawley, and Donald W. Rule. "A Concept for Z-dependent Microbunching Measurements with Coherent X-ray Transition Radiation in a SASE FEL." (2004).</a:t>
            </a:r>
            <a:endParaRPr lang="en-150" sz="1200" dirty="0"/>
          </a:p>
          <a:p>
            <a:endParaRPr lang="en-150" sz="1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D74F45-9CA5-465A-9420-AEFF367D4022}"/>
              </a:ext>
            </a:extLst>
          </p:cNvPr>
          <p:cNvSpPr txBox="1"/>
          <p:nvPr/>
        </p:nvSpPr>
        <p:spPr>
          <a:xfrm>
            <a:off x="7125520" y="140386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Diffraction radiation</a:t>
            </a:r>
            <a:endParaRPr lang="en-150" b="1" dirty="0"/>
          </a:p>
        </p:txBody>
      </p:sp>
    </p:spTree>
    <p:extLst>
      <p:ext uri="{BB962C8B-B14F-4D97-AF65-F5344CB8AC3E}">
        <p14:creationId xmlns:p14="http://schemas.microsoft.com/office/powerpoint/2010/main" val="30746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76003-DF4F-4750-940E-EACADC0DC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A841D-D70F-4BCE-80B0-2581F4DFC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28751"/>
            <a:ext cx="10972800" cy="4525963"/>
          </a:xfrm>
        </p:spPr>
        <p:txBody>
          <a:bodyPr/>
          <a:lstStyle/>
          <a:p>
            <a:r>
              <a:rPr lang="en-US" sz="2400" dirty="0"/>
              <a:t>Characterizing high peak current, micron-scale beams requires the development and adaptation of various diagnostics</a:t>
            </a:r>
          </a:p>
          <a:p>
            <a:r>
              <a:rPr lang="en-US" sz="2400" dirty="0"/>
              <a:t>High resolution longitudinal beam information is spectrally encoded in coherent transition radiation</a:t>
            </a:r>
          </a:p>
          <a:p>
            <a:r>
              <a:rPr lang="en-US" sz="2400" dirty="0"/>
              <a:t>Combined with multi-spectral transverse information, 3D beam structure can be gleaned</a:t>
            </a:r>
          </a:p>
          <a:p>
            <a:r>
              <a:rPr lang="en-US" sz="2400" dirty="0"/>
              <a:t>Microbunched structures present in LPA accelerated electron beams are injection regime dependent</a:t>
            </a:r>
          </a:p>
          <a:p>
            <a:pPr marL="0" indent="0">
              <a:buNone/>
            </a:pPr>
            <a:endParaRPr lang="en-150" sz="2400" dirty="0"/>
          </a:p>
        </p:txBody>
      </p:sp>
    </p:spTree>
    <p:extLst>
      <p:ext uri="{BB962C8B-B14F-4D97-AF65-F5344CB8AC3E}">
        <p14:creationId xmlns:p14="http://schemas.microsoft.com/office/powerpoint/2010/main" val="555183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E11AB-013A-4ED0-AAB2-5D12A9907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6F761530-1F4E-464F-AF45-2696FE272D07}"/>
              </a:ext>
            </a:extLst>
          </p:cNvPr>
          <p:cNvSpPr txBox="1">
            <a:spLocks/>
          </p:cNvSpPr>
          <p:nvPr/>
        </p:nvSpPr>
        <p:spPr>
          <a:xfrm>
            <a:off x="2771630" y="529826"/>
            <a:ext cx="6648739" cy="495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67" dirty="0">
                <a:solidFill>
                  <a:schemeClr val="bg1"/>
                </a:solidFill>
              </a:rPr>
              <a:t>Thank you for your attention</a:t>
            </a:r>
            <a:endParaRPr lang="en-US" sz="18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63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0FA5-AE98-4B64-B973-F6FF659E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we like to know about our electron beams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8347A-30C3-4169-A834-08E124229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9"/>
            <a:ext cx="4695825" cy="4525963"/>
          </a:xfrm>
        </p:spPr>
        <p:txBody>
          <a:bodyPr/>
          <a:lstStyle/>
          <a:p>
            <a:r>
              <a:rPr lang="en-US" dirty="0"/>
              <a:t>Size (micron scale resolution)</a:t>
            </a:r>
          </a:p>
          <a:p>
            <a:r>
              <a:rPr lang="en-US" dirty="0"/>
              <a:t>Emittance</a:t>
            </a:r>
          </a:p>
          <a:p>
            <a:r>
              <a:rPr lang="en-US" dirty="0"/>
              <a:t>Structures</a:t>
            </a:r>
          </a:p>
          <a:p>
            <a:pPr lvl="1"/>
            <a:r>
              <a:rPr lang="en-US" dirty="0"/>
              <a:t>Correlations</a:t>
            </a:r>
          </a:p>
          <a:p>
            <a:pPr lvl="1"/>
            <a:r>
              <a:rPr lang="en-US" dirty="0"/>
              <a:t>Microbunching</a:t>
            </a:r>
          </a:p>
          <a:p>
            <a:r>
              <a:rPr lang="en-US" dirty="0"/>
              <a:t>Observe the beam evolution</a:t>
            </a:r>
          </a:p>
          <a:p>
            <a:r>
              <a:rPr lang="en-US" dirty="0"/>
              <a:t>Ideally observed in a single shot</a:t>
            </a:r>
          </a:p>
          <a:p>
            <a:r>
              <a:rPr lang="en-US" dirty="0"/>
              <a:t>Dependence of these parameters on the injection process</a:t>
            </a:r>
          </a:p>
          <a:p>
            <a:pPr lvl="1"/>
            <a:r>
              <a:rPr lang="en-US" dirty="0"/>
              <a:t>Pre-bunched beams</a:t>
            </a:r>
          </a:p>
        </p:txBody>
      </p:sp>
      <p:pic>
        <p:nvPicPr>
          <p:cNvPr id="4" name="Grafik 7">
            <a:extLst>
              <a:ext uri="{FF2B5EF4-FFF2-40B4-BE49-F238E27FC236}">
                <a16:creationId xmlns:a16="http://schemas.microsoft.com/office/drawing/2014/main" id="{62329E3A-168A-40BC-972B-06A7C3566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076" y="1417639"/>
            <a:ext cx="5808324" cy="460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77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3425F-5175-4BB2-B509-7E21EA123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beam structure is encoded in the coherent transition radiation spectrum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9E6FB-90CB-4D5F-8A94-281B51881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719052" cy="4525963"/>
          </a:xfrm>
        </p:spPr>
        <p:txBody>
          <a:bodyPr/>
          <a:lstStyle/>
          <a:p>
            <a:r>
              <a:rPr lang="en-US" dirty="0"/>
              <a:t>Currents on the foil surface are driven by the electron beam</a:t>
            </a:r>
          </a:p>
          <a:p>
            <a:r>
              <a:rPr lang="en-US" dirty="0"/>
              <a:t>These radial currents give way to broadband transition radiation</a:t>
            </a:r>
          </a:p>
          <a:p>
            <a:r>
              <a:rPr lang="en-US" dirty="0"/>
              <a:t>Longitudinal structures in the electron beam are encoded in the transition radiation spectrum </a:t>
            </a:r>
          </a:p>
          <a:p>
            <a:endParaRPr lang="en-US" dirty="0"/>
          </a:p>
          <a:p>
            <a:endParaRPr lang="en-US" dirty="0"/>
          </a:p>
          <a:p>
            <a:endParaRPr lang="en-1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BAC716-A2B1-419A-8BBB-896217096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375" y="2209107"/>
            <a:ext cx="6180200" cy="3706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E376B1-6945-4350-8DAB-BF37045C3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654" y="1167748"/>
            <a:ext cx="1595346" cy="2261252"/>
          </a:xfrm>
          <a:prstGeom prst="rect">
            <a:avLst/>
          </a:prstGeom>
        </p:spPr>
      </p:pic>
      <p:sp>
        <p:nvSpPr>
          <p:cNvPr id="6" name="Textfeld 10">
            <a:extLst>
              <a:ext uri="{FF2B5EF4-FFF2-40B4-BE49-F238E27FC236}">
                <a16:creationId xmlns:a16="http://schemas.microsoft.com/office/drawing/2014/main" id="{58C64845-7447-4AD6-9910-82C62DEADFF5}"/>
              </a:ext>
            </a:extLst>
          </p:cNvPr>
          <p:cNvSpPr txBox="1"/>
          <p:nvPr/>
        </p:nvSpPr>
        <p:spPr>
          <a:xfrm>
            <a:off x="6703435" y="5967551"/>
            <a:ext cx="4728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443D8C"/>
                </a:solidFill>
              </a:rPr>
              <a:t>Sim: 200 MeV, 20pC, 10 fs bunch length, 20 µm </a:t>
            </a:r>
            <a:r>
              <a:rPr lang="de-DE" sz="1400" dirty="0" err="1">
                <a:solidFill>
                  <a:srgbClr val="443D8C"/>
                </a:solidFill>
              </a:rPr>
              <a:t>diameter</a:t>
            </a:r>
            <a:endParaRPr lang="de-DE" sz="1400" dirty="0">
              <a:solidFill>
                <a:srgbClr val="443D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74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56083-2D57-4713-9BE3-FA314D12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274639"/>
            <a:ext cx="11287125" cy="1143000"/>
          </a:xfrm>
        </p:spPr>
        <p:txBody>
          <a:bodyPr/>
          <a:lstStyle/>
          <a:p>
            <a:r>
              <a:rPr lang="en-US" dirty="0"/>
              <a:t>Coherent transition radiation has been a valuable tool for observing electron beam structures</a:t>
            </a:r>
            <a:endParaRPr lang="en-15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262BDE-E2ED-497E-90F0-CF748FA4F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609726"/>
            <a:ext cx="5905500" cy="4525963"/>
          </a:xfrm>
        </p:spPr>
        <p:txBody>
          <a:bodyPr/>
          <a:lstStyle/>
          <a:p>
            <a:r>
              <a:rPr lang="en-US" dirty="0"/>
              <a:t>CTR has been used to diagnose microbunching</a:t>
            </a:r>
          </a:p>
          <a:p>
            <a:endParaRPr lang="en-US" dirty="0"/>
          </a:p>
          <a:p>
            <a:r>
              <a:rPr lang="en-US" dirty="0"/>
              <a:t>Determine the displacement between two LPA beams</a:t>
            </a:r>
          </a:p>
          <a:p>
            <a:endParaRPr lang="en-US" dirty="0"/>
          </a:p>
          <a:p>
            <a:r>
              <a:rPr lang="en-US" dirty="0"/>
              <a:t>Characterize slice energy spread of LPA beams</a:t>
            </a:r>
          </a:p>
          <a:p>
            <a:endParaRPr lang="en-US" dirty="0"/>
          </a:p>
          <a:p>
            <a:r>
              <a:rPr lang="en-US" dirty="0"/>
              <a:t>Reconstruct LPA longitudinal beam profile</a:t>
            </a:r>
          </a:p>
          <a:p>
            <a:endParaRPr lang="en-US" dirty="0"/>
          </a:p>
          <a:p>
            <a:endParaRPr lang="en-15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83EFCA-3CF8-47D1-8EA8-EF0A79F14FF9}"/>
              </a:ext>
            </a:extLst>
          </p:cNvPr>
          <p:cNvGrpSpPr/>
          <p:nvPr/>
        </p:nvGrpSpPr>
        <p:grpSpPr>
          <a:xfrm>
            <a:off x="6296895" y="1566863"/>
            <a:ext cx="5790330" cy="4299167"/>
            <a:chOff x="6296895" y="1566863"/>
            <a:chExt cx="5790330" cy="42991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4F1729-35A0-44DB-9ED8-E9CCE6A40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6895" y="1566863"/>
              <a:ext cx="5285505" cy="372427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76E3B4-4118-41ED-8DC1-17DE05BA590C}"/>
                </a:ext>
              </a:extLst>
            </p:cNvPr>
            <p:cNvSpPr txBox="1"/>
            <p:nvPr/>
          </p:nvSpPr>
          <p:spPr>
            <a:xfrm>
              <a:off x="7086749" y="5219699"/>
              <a:ext cx="50004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Tremaine, A., </a:t>
              </a:r>
              <a:r>
                <a:rPr lang="en-US" sz="1200" i="1" dirty="0"/>
                <a:t>et al</a:t>
              </a:r>
              <a:r>
                <a:rPr lang="en-US" sz="1200" dirty="0"/>
                <a:t>.: Observation of self-amplified spontaneous-emission-induced electron-beam microbunching using coherent transition radiation. Phys. Rev. Lett. 81(26), 5816–581 (1998).</a:t>
              </a:r>
              <a:endParaRPr lang="en-150" sz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A91076-9A7B-4406-8ACA-0B5FCB5319C9}"/>
              </a:ext>
            </a:extLst>
          </p:cNvPr>
          <p:cNvGrpSpPr/>
          <p:nvPr/>
        </p:nvGrpSpPr>
        <p:grpSpPr>
          <a:xfrm>
            <a:off x="6754094" y="1331914"/>
            <a:ext cx="5285505" cy="4734359"/>
            <a:chOff x="6220694" y="1331914"/>
            <a:chExt cx="5285505" cy="47343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6F0530-FE89-4296-A6FF-4365760AA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0694" y="1331914"/>
              <a:ext cx="5285505" cy="43456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212196-6618-433F-9731-9AE9F8DDFF4E}"/>
                </a:ext>
              </a:extLst>
            </p:cNvPr>
            <p:cNvSpPr txBox="1"/>
            <p:nvPr/>
          </p:nvSpPr>
          <p:spPr>
            <a:xfrm>
              <a:off x="6410325" y="5419942"/>
              <a:ext cx="3867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Glinec</a:t>
              </a:r>
              <a:r>
                <a:rPr lang="en-US" sz="1200" dirty="0"/>
                <a:t>, </a:t>
              </a:r>
              <a:r>
                <a:rPr lang="en-US" sz="1200" i="1" dirty="0"/>
                <a:t>et al</a:t>
              </a:r>
              <a:r>
                <a:rPr lang="en-US" sz="1200" dirty="0"/>
                <a:t>.: Observation of fine structures in laser-driven electron beams using coherent transition radiation. Phys. Rev. Lett. 98(19), 98–101 (2007).</a:t>
              </a:r>
              <a:endParaRPr lang="en-150" sz="12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E031C2-F6EC-4CFE-8490-F1A767EE948E}"/>
              </a:ext>
            </a:extLst>
          </p:cNvPr>
          <p:cNvGrpSpPr/>
          <p:nvPr/>
        </p:nvGrpSpPr>
        <p:grpSpPr>
          <a:xfrm>
            <a:off x="7924799" y="1180417"/>
            <a:ext cx="3686175" cy="5135536"/>
            <a:chOff x="7130365" y="963944"/>
            <a:chExt cx="3975128" cy="553810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D81C0E3-7D33-4270-90DF-65E80EE74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0365" y="963944"/>
              <a:ext cx="3886200" cy="451485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34D3D04-6E47-48C1-BC80-E227C60BE293}"/>
                </a:ext>
              </a:extLst>
            </p:cNvPr>
            <p:cNvSpPr/>
            <p:nvPr/>
          </p:nvSpPr>
          <p:spPr>
            <a:xfrm>
              <a:off x="7130859" y="5486383"/>
              <a:ext cx="397463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Bajlekov, S. I., et al. "Longitudinal electron bunch profile reconstruction by performing phase retrieval on coherent transition radiation spectra." Physical Review Special Topics-Accelerators and Beams 16.4 (2013): 040701.</a:t>
              </a:r>
              <a:endParaRPr lang="en-150" sz="12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88E9ADD-E096-4065-AE0A-0E6CEB26E77A}"/>
              </a:ext>
            </a:extLst>
          </p:cNvPr>
          <p:cNvSpPr txBox="1"/>
          <p:nvPr/>
        </p:nvSpPr>
        <p:spPr>
          <a:xfrm>
            <a:off x="371475" y="4855516"/>
            <a:ext cx="6509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See also:</a:t>
            </a:r>
          </a:p>
          <a:p>
            <a:r>
              <a:rPr lang="en-US" sz="1200" dirty="0" err="1"/>
              <a:t>Lundh</a:t>
            </a:r>
            <a:r>
              <a:rPr lang="en-US" sz="1200" dirty="0"/>
              <a:t>, O. </a:t>
            </a:r>
            <a:r>
              <a:rPr lang="en-US" sz="1200" i="1" dirty="0"/>
              <a:t>et al.</a:t>
            </a:r>
            <a:r>
              <a:rPr lang="en-US" sz="1200" dirty="0"/>
              <a:t> Few femtosecond, few kiloampere electron bunch produced by a laser–plasma accelerator. </a:t>
            </a:r>
            <a:r>
              <a:rPr lang="en-US" sz="1200" i="1" dirty="0"/>
              <a:t>Nature Phys</a:t>
            </a:r>
            <a:r>
              <a:rPr lang="en-US" sz="1200" dirty="0"/>
              <a:t> </a:t>
            </a:r>
            <a:r>
              <a:rPr lang="en-US" sz="1200" b="1" dirty="0"/>
              <a:t>7</a:t>
            </a:r>
            <a:r>
              <a:rPr lang="en-US" sz="1200" dirty="0"/>
              <a:t>, 219–222 (2011).</a:t>
            </a:r>
          </a:p>
          <a:p>
            <a:r>
              <a:rPr lang="en-US" sz="1200" dirty="0" err="1"/>
              <a:t>Heigoldt</a:t>
            </a:r>
            <a:r>
              <a:rPr lang="en-US" sz="1200" dirty="0"/>
              <a:t>, M. </a:t>
            </a:r>
            <a:r>
              <a:rPr lang="en-US" sz="1200" i="1" dirty="0"/>
              <a:t>et al</a:t>
            </a:r>
            <a:r>
              <a:rPr lang="en-US" sz="1200" dirty="0"/>
              <a:t>.: Temporal evolution of longitudinal bunch profile in a laser wakefield</a:t>
            </a:r>
          </a:p>
          <a:p>
            <a:r>
              <a:rPr lang="en-US" sz="1200" dirty="0"/>
              <a:t>accelerator. Phys. Rev. ST Accel. Beams 18, 121302 (2015).</a:t>
            </a:r>
          </a:p>
          <a:p>
            <a:r>
              <a:rPr lang="en-US" sz="1200" dirty="0" err="1"/>
              <a:t>Bakkali</a:t>
            </a:r>
            <a:r>
              <a:rPr lang="en-US" sz="1200" dirty="0"/>
              <a:t> Taheri, F. </a:t>
            </a:r>
            <a:r>
              <a:rPr lang="en-US" sz="1200" i="1" dirty="0"/>
              <a:t>et al</a:t>
            </a:r>
            <a:r>
              <a:rPr lang="en-US" sz="1200" dirty="0"/>
              <a:t>.: Electron bunch profile reconstruction based on phase-constrained iterative algorithm. Phys. Rev. Accel. Beams 19(3), 032801 (2016).</a:t>
            </a:r>
          </a:p>
          <a:p>
            <a:endParaRPr lang="en-150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78718E-4E63-4B32-AD31-4BB50F0F0E37}"/>
              </a:ext>
            </a:extLst>
          </p:cNvPr>
          <p:cNvSpPr txBox="1"/>
          <p:nvPr/>
        </p:nvSpPr>
        <p:spPr>
          <a:xfrm>
            <a:off x="371475" y="1852436"/>
            <a:ext cx="5414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See also:</a:t>
            </a:r>
          </a:p>
          <a:p>
            <a:r>
              <a:rPr lang="en-US" sz="1200" dirty="0"/>
              <a:t>Lumpkin, A.H. </a:t>
            </a:r>
            <a:r>
              <a:rPr lang="en-US" sz="1200" i="1" dirty="0"/>
              <a:t>et al</a:t>
            </a:r>
            <a:r>
              <a:rPr lang="en-US" sz="1200" dirty="0"/>
              <a:t>.: Evidence for Microbunching “Sidebands” in a Saturated Free-Electron Laser Using Coherent Optical Transition Radiation. Phys. Rev. Lett. 88(23), 234801 (2002).</a:t>
            </a:r>
            <a:endParaRPr lang="en-150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ABC654-3600-40EE-911C-C2B8574A1154}"/>
              </a:ext>
            </a:extLst>
          </p:cNvPr>
          <p:cNvSpPr txBox="1"/>
          <p:nvPr/>
        </p:nvSpPr>
        <p:spPr>
          <a:xfrm>
            <a:off x="389930" y="2907093"/>
            <a:ext cx="5285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Glinec</a:t>
            </a:r>
            <a:r>
              <a:rPr lang="en-US" sz="1200" dirty="0"/>
              <a:t>, </a:t>
            </a:r>
            <a:r>
              <a:rPr lang="en-US" sz="1200" i="1" dirty="0"/>
              <a:t>et al</a:t>
            </a:r>
            <a:r>
              <a:rPr lang="en-US" sz="1200" dirty="0"/>
              <a:t>.: Observation of fine structures in laser-driven electron beams using coherent transition radiation. Phys. Rev. Lett. 98(19), 98–101 (2007).</a:t>
            </a:r>
            <a:endParaRPr lang="en-150" sz="1200" dirty="0"/>
          </a:p>
          <a:p>
            <a:endParaRPr lang="en-150" sz="1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137C16-61C9-46A6-BAF6-ED0186EC3D18}"/>
              </a:ext>
            </a:extLst>
          </p:cNvPr>
          <p:cNvGrpSpPr/>
          <p:nvPr/>
        </p:nvGrpSpPr>
        <p:grpSpPr>
          <a:xfrm>
            <a:off x="5876255" y="2121364"/>
            <a:ext cx="6315745" cy="3010339"/>
            <a:chOff x="5839024" y="2869650"/>
            <a:chExt cx="6315745" cy="30103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D52D40-A29C-4693-BC07-7C9A2CBF7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9024" y="2966155"/>
              <a:ext cx="5166443" cy="255419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30777B9-6DBE-4AA4-A758-9ADB99CEB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19061" y="2869650"/>
              <a:ext cx="1268164" cy="25363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8015F0-9FE3-433C-AFEB-A9E59795CFF4}"/>
                </a:ext>
              </a:extLst>
            </p:cNvPr>
            <p:cNvSpPr txBox="1"/>
            <p:nvPr/>
          </p:nvSpPr>
          <p:spPr>
            <a:xfrm>
              <a:off x="6220694" y="5418324"/>
              <a:ext cx="5934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Lin, C. </a:t>
              </a:r>
              <a:r>
                <a:rPr lang="en-US" sz="1200" i="1" dirty="0"/>
                <a:t>et al</a:t>
              </a:r>
              <a:r>
                <a:rPr lang="en-US" sz="1200" dirty="0"/>
                <a:t>.: Long-range persistence of femtosecond modulations on laser-plasma-accelerated electron beams. Phys. Rev. Lett. 108, 094801 (2012).</a:t>
              </a:r>
              <a:endParaRPr lang="en-150" sz="1200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78CBFF9-D6D0-4BC9-9FEB-8F261B042A2A}"/>
              </a:ext>
            </a:extLst>
          </p:cNvPr>
          <p:cNvSpPr/>
          <p:nvPr/>
        </p:nvSpPr>
        <p:spPr>
          <a:xfrm>
            <a:off x="392664" y="3921840"/>
            <a:ext cx="5166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Lin, C. et al.: Long-range persistence of femtosecond modulations on laser-plasma-accelerated electron beams. Phys. Rev. Lett. 108, 094801 (2012).</a:t>
            </a:r>
          </a:p>
        </p:txBody>
      </p:sp>
    </p:spTree>
    <p:extLst>
      <p:ext uri="{BB962C8B-B14F-4D97-AF65-F5344CB8AC3E}">
        <p14:creationId xmlns:p14="http://schemas.microsoft.com/office/powerpoint/2010/main" val="33866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">
            <a:extLst>
              <a:ext uri="{FF2B5EF4-FFF2-40B4-BE49-F238E27FC236}">
                <a16:creationId xmlns:a16="http://schemas.microsoft.com/office/drawing/2014/main" id="{1485B444-1579-47E0-98DB-C8EC535083A0}"/>
              </a:ext>
            </a:extLst>
          </p:cNvPr>
          <p:cNvSpPr/>
          <p:nvPr/>
        </p:nvSpPr>
        <p:spPr>
          <a:xfrm>
            <a:off x="999074" y="3318831"/>
            <a:ext cx="10193852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Coherent transition radiation based longitudinal reconstructions at HZDR</a:t>
            </a:r>
            <a:endParaRPr lang="en-US" sz="3733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163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36252F-0B75-4D46-9598-009678C2B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094" y="1654256"/>
            <a:ext cx="4620556" cy="3926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3425F-5175-4BB2-B509-7E21EA123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use a multi-octave spectrometer to measure coherent transition radiation from LPA electron bunches</a:t>
            </a:r>
            <a:endParaRPr lang="en-15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F9E6FB-90CB-4D5F-8A94-281B518818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2746" y="2086737"/>
                <a:ext cx="3210238" cy="3926412"/>
              </a:xfrm>
            </p:spPr>
            <p:txBody>
              <a:bodyPr/>
              <a:lstStyle/>
              <a:p>
                <a:r>
                  <a:rPr lang="en-US" dirty="0"/>
                  <a:t>Single shot capability</a:t>
                </a:r>
              </a:p>
              <a:p>
                <a:r>
                  <a:rPr lang="en-US" dirty="0"/>
                  <a:t>5.4 octave frequency range (250 nm – 11.35 µm)</a:t>
                </a:r>
              </a:p>
              <a:p>
                <a:r>
                  <a:rPr lang="en-US" dirty="0"/>
                  <a:t>High dynamic range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Absolutely and relatively calibrated</a:t>
                </a:r>
              </a:p>
              <a:p>
                <a:r>
                  <a:rPr lang="en-US" dirty="0"/>
                  <a:t>Detection limit ~ 50 fC</a:t>
                </a:r>
              </a:p>
              <a:p>
                <a:r>
                  <a:rPr lang="en-US" dirty="0"/>
                  <a:t>Time resolution of ~0.5 fs</a:t>
                </a:r>
                <a:endParaRPr lang="en-15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F9E6FB-90CB-4D5F-8A94-281B518818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2746" y="2086737"/>
                <a:ext cx="3210238" cy="3926412"/>
              </a:xfrm>
              <a:blipFill>
                <a:blip r:embed="rId3"/>
                <a:stretch>
                  <a:fillRect l="-4183" t="-1863" r="-3802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DB187A6-FD4D-4569-8AAE-B038A9969655}"/>
              </a:ext>
            </a:extLst>
          </p:cNvPr>
          <p:cNvGrpSpPr/>
          <p:nvPr/>
        </p:nvGrpSpPr>
        <p:grpSpPr>
          <a:xfrm>
            <a:off x="3426761" y="2460724"/>
            <a:ext cx="4535522" cy="2771480"/>
            <a:chOff x="6857608" y="2201323"/>
            <a:chExt cx="4051333" cy="24553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B9700A-F339-4008-84EB-762348876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7608" y="2201323"/>
              <a:ext cx="4051333" cy="245535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D7635-0ECE-4AD8-8293-4689ECB6E4F2}"/>
                </a:ext>
              </a:extLst>
            </p:cNvPr>
            <p:cNvSpPr/>
            <p:nvPr/>
          </p:nvSpPr>
          <p:spPr>
            <a:xfrm>
              <a:off x="8524311" y="2333625"/>
              <a:ext cx="717926" cy="695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195517-E79F-41C1-AB5A-AB87C1C42895}"/>
                </a:ext>
              </a:extLst>
            </p:cNvPr>
            <p:cNvSpPr/>
            <p:nvPr/>
          </p:nvSpPr>
          <p:spPr>
            <a:xfrm>
              <a:off x="8323722" y="2799302"/>
              <a:ext cx="200589" cy="361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728708D-DDF5-4CAB-9B6D-FBF5C6E12A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98" r="4500" b="19993"/>
          <a:stretch/>
        </p:blipFill>
        <p:spPr>
          <a:xfrm>
            <a:off x="3426761" y="2415924"/>
            <a:ext cx="4535522" cy="27714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751BB2-CB49-457E-A8EE-56603734E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514" y="6366934"/>
            <a:ext cx="5364945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7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C14FD-D56C-42E9-B4C9-FD0122149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radiation spectrum and an iterative phase reconstruction algorithm, we determine the longitudinal beam profile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D3FC0-4B0F-4A28-9596-3ED3E73C2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150" dirty="0"/>
          </a:p>
        </p:txBody>
      </p:sp>
      <p:pic>
        <p:nvPicPr>
          <p:cNvPr id="5" name="Grafik 103">
            <a:extLst>
              <a:ext uri="{FF2B5EF4-FFF2-40B4-BE49-F238E27FC236}">
                <a16:creationId xmlns:a16="http://schemas.microsoft.com/office/drawing/2014/main" id="{983FF0CD-07D5-48C1-83F2-4A7D263D4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30" y="2706831"/>
            <a:ext cx="3625820" cy="3601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3DB71-84C3-4F44-AF4A-47DB48D43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14" y="1582066"/>
            <a:ext cx="6685136" cy="41958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B901E5-7E0C-4FB4-B3B5-69BA49C2FD71}"/>
              </a:ext>
            </a:extLst>
          </p:cNvPr>
          <p:cNvSpPr txBox="1"/>
          <p:nvPr/>
        </p:nvSpPr>
        <p:spPr>
          <a:xfrm>
            <a:off x="1572445" y="5707182"/>
            <a:ext cx="6445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O. Zarini </a:t>
            </a:r>
            <a:r>
              <a:rPr lang="en-US" sz="1200" i="1" dirty="0"/>
              <a:t>et al., </a:t>
            </a:r>
            <a:r>
              <a:rPr lang="en-US" sz="1200" dirty="0"/>
              <a:t>“Multioctave high-dynamic range optical spectrometer for single-pulse, longitudinal characterization of ultrashort electron bunches,” Phys. Rev. Accel. Beams 25, 012801, 2021.</a:t>
            </a:r>
          </a:p>
          <a:p>
            <a:r>
              <a:rPr lang="en-US" sz="1200" dirty="0"/>
              <a:t>O. Zarini  </a:t>
            </a:r>
            <a:r>
              <a:rPr lang="en-US" sz="1200" i="1" dirty="0"/>
              <a:t>et al</a:t>
            </a:r>
            <a:r>
              <a:rPr lang="en-US" sz="1200" dirty="0"/>
              <a:t>., "Advanced Methods for Temporal Reconstruction of Modulated Electron Bunches," Breckenridge, CO, USA, 2018, pp. 1-5, doi: 10.1109/AAC.2018.8659388.</a:t>
            </a:r>
          </a:p>
        </p:txBody>
      </p:sp>
      <p:pic>
        <p:nvPicPr>
          <p:cNvPr id="4" name="Grafik 33">
            <a:extLst>
              <a:ext uri="{FF2B5EF4-FFF2-40B4-BE49-F238E27FC236}">
                <a16:creationId xmlns:a16="http://schemas.microsoft.com/office/drawing/2014/main" id="{CC5FB575-EC28-454B-AB1B-4EF98DF691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171" y="1417639"/>
            <a:ext cx="4195969" cy="1271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58A54A-2EC1-427C-857E-266B4C4B2DE2}"/>
              </a:ext>
            </a:extLst>
          </p:cNvPr>
          <p:cNvSpPr txBox="1"/>
          <p:nvPr/>
        </p:nvSpPr>
        <p:spPr>
          <a:xfrm>
            <a:off x="1910994" y="176715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Measured</a:t>
            </a:r>
            <a:endParaRPr lang="en-15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DD1BFE-0FF0-481E-81CA-0E6E9F090CF3}"/>
              </a:ext>
            </a:extLst>
          </p:cNvPr>
          <p:cNvSpPr txBox="1"/>
          <p:nvPr/>
        </p:nvSpPr>
        <p:spPr>
          <a:xfrm>
            <a:off x="8135421" y="143589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Measured</a:t>
            </a:r>
            <a:endParaRPr lang="en-15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AB6EA1-446D-4988-9971-882BB40393B6}"/>
              </a:ext>
            </a:extLst>
          </p:cNvPr>
          <p:cNvSpPr txBox="1"/>
          <p:nvPr/>
        </p:nvSpPr>
        <p:spPr>
          <a:xfrm>
            <a:off x="8271515" y="280237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Reconstructed</a:t>
            </a:r>
            <a:endParaRPr lang="en-150" b="1" dirty="0"/>
          </a:p>
        </p:txBody>
      </p:sp>
    </p:spTree>
    <p:extLst>
      <p:ext uri="{BB962C8B-B14F-4D97-AF65-F5344CB8AC3E}">
        <p14:creationId xmlns:p14="http://schemas.microsoft.com/office/powerpoint/2010/main" val="2728908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CD411D0-30E8-4202-8681-CC4516B95AE7}"/>
              </a:ext>
            </a:extLst>
          </p:cNvPr>
          <p:cNvSpPr txBox="1"/>
          <p:nvPr/>
        </p:nvSpPr>
        <p:spPr>
          <a:xfrm>
            <a:off x="423361" y="1262108"/>
            <a:ext cx="220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Down-ramp injection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70133B-6E51-44D1-A074-1ED2AE0E6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41" y="1607878"/>
            <a:ext cx="2206952" cy="4078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C561E5-25E7-43A4-A334-7337BBA16F1E}"/>
              </a:ext>
            </a:extLst>
          </p:cNvPr>
          <p:cNvSpPr txBox="1"/>
          <p:nvPr/>
        </p:nvSpPr>
        <p:spPr>
          <a:xfrm>
            <a:off x="60044" y="5583161"/>
            <a:ext cx="314425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K. Schmid </a:t>
            </a:r>
            <a:r>
              <a:rPr lang="en-US" sz="1050" i="1" dirty="0">
                <a:solidFill>
                  <a:srgbClr val="FF0000"/>
                </a:solidFill>
              </a:rPr>
              <a:t>et al</a:t>
            </a:r>
            <a:r>
              <a:rPr lang="en-US" sz="1050" dirty="0">
                <a:solidFill>
                  <a:srgbClr val="FF0000"/>
                </a:solidFill>
              </a:rPr>
              <a:t>., "Density-transition based electron injector for laser driven wakefield accelerators", </a:t>
            </a:r>
            <a:r>
              <a:rPr lang="en-US" sz="1050" i="1" dirty="0">
                <a:solidFill>
                  <a:srgbClr val="FF0000"/>
                </a:solidFill>
              </a:rPr>
              <a:t>Phys. Rev. ST Accel. Beams</a:t>
            </a:r>
            <a:r>
              <a:rPr lang="en-US" sz="1050" dirty="0">
                <a:solidFill>
                  <a:srgbClr val="FF0000"/>
                </a:solidFill>
              </a:rPr>
              <a:t>, Vol. 13 pp. 091301, 2010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7E3300-AD19-49C3-9A74-CE9ACEB31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008" y="1533998"/>
            <a:ext cx="4121252" cy="4392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0C4E40-1AEC-49EE-A04C-CF5973450C17}"/>
              </a:ext>
            </a:extLst>
          </p:cNvPr>
          <p:cNvSpPr txBox="1"/>
          <p:nvPr/>
        </p:nvSpPr>
        <p:spPr>
          <a:xfrm>
            <a:off x="3639065" y="5926169"/>
            <a:ext cx="311058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Pak </a:t>
            </a:r>
            <a:r>
              <a:rPr lang="en-US" sz="1050" i="1" dirty="0">
                <a:solidFill>
                  <a:srgbClr val="FF0000"/>
                </a:solidFill>
              </a:rPr>
              <a:t>et al</a:t>
            </a:r>
            <a:r>
              <a:rPr lang="en-US" sz="1050" dirty="0">
                <a:solidFill>
                  <a:srgbClr val="FF0000"/>
                </a:solidFill>
              </a:rPr>
              <a:t>., “Injection and Trapping of Tunnel-Ionized Electrons into Laser-Produced Wakes”, </a:t>
            </a:r>
            <a:r>
              <a:rPr lang="en-US" sz="1050" i="1" dirty="0">
                <a:solidFill>
                  <a:srgbClr val="FF0000"/>
                </a:solidFill>
              </a:rPr>
              <a:t>Phys. Rev. Lett.</a:t>
            </a:r>
            <a:r>
              <a:rPr lang="en-US" sz="1050" dirty="0">
                <a:solidFill>
                  <a:srgbClr val="FF0000"/>
                </a:solidFill>
              </a:rPr>
              <a:t>, vol 104, no. 2 pp. 025003, 2010.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D590CA-75AB-4D36-8C06-35D672B1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575" y="1556986"/>
            <a:ext cx="3873541" cy="24177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213305-EA02-4DE7-8E3F-DF2CEEE9E0C3}"/>
              </a:ext>
            </a:extLst>
          </p:cNvPr>
          <p:cNvSpPr txBox="1"/>
          <p:nvPr/>
        </p:nvSpPr>
        <p:spPr>
          <a:xfrm>
            <a:off x="7187858" y="3863142"/>
            <a:ext cx="44671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Lu </a:t>
            </a:r>
            <a:r>
              <a:rPr lang="en-US" sz="1050" i="1" dirty="0">
                <a:solidFill>
                  <a:srgbClr val="FF0000"/>
                </a:solidFill>
              </a:rPr>
              <a:t>et al</a:t>
            </a:r>
            <a:r>
              <a:rPr lang="en-US" sz="1050" dirty="0">
                <a:solidFill>
                  <a:srgbClr val="FF0000"/>
                </a:solidFill>
              </a:rPr>
              <a:t>., “Generating multi-GeV electron bunches using single stage laser wakefield acceleration in a 3D nonlinear regime”, </a:t>
            </a:r>
            <a:r>
              <a:rPr lang="en-US" sz="1050" i="1" dirty="0">
                <a:solidFill>
                  <a:srgbClr val="FF0000"/>
                </a:solidFill>
              </a:rPr>
              <a:t>Phys. Rev. ST Accel. Beams</a:t>
            </a:r>
            <a:r>
              <a:rPr lang="en-US" sz="1050" dirty="0">
                <a:solidFill>
                  <a:srgbClr val="FF0000"/>
                </a:solidFill>
              </a:rPr>
              <a:t>, vol. 10, no. 6, pp. 061301, 2007.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F3CA7-5974-49ED-927E-8DD078D08B21}"/>
              </a:ext>
            </a:extLst>
          </p:cNvPr>
          <p:cNvSpPr txBox="1"/>
          <p:nvPr/>
        </p:nvSpPr>
        <p:spPr>
          <a:xfrm>
            <a:off x="8517834" y="1234872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Self injection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C9E831-4F7F-469A-9916-800F87429646}"/>
              </a:ext>
            </a:extLst>
          </p:cNvPr>
          <p:cNvSpPr txBox="1"/>
          <p:nvPr/>
        </p:nvSpPr>
        <p:spPr>
          <a:xfrm>
            <a:off x="4051438" y="1290069"/>
            <a:ext cx="201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Ionization injection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229AB20-EFCF-4281-8DA9-48FDB255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z="2930" dirty="0"/>
              <a:t>Injection mechanisms have a critical effect on the structure of the electron bunch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5F30911-4AF6-4C37-9D77-B7C0C575D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856" y="5119086"/>
            <a:ext cx="4772999" cy="68982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 dirty="0"/>
              <a:t>Ionization injection</a:t>
            </a:r>
            <a:r>
              <a:rPr lang="en-US" sz="1800" dirty="0"/>
              <a:t>: Inner shell electrons from nitrogen are ionized inside the bubble</a:t>
            </a:r>
          </a:p>
          <a:p>
            <a:endParaRPr lang="en-US" dirty="0"/>
          </a:p>
          <a:p>
            <a:endParaRPr lang="en-US" dirty="0"/>
          </a:p>
          <a:p>
            <a:endParaRPr lang="en-150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1EFAF4E-5888-4DDC-9725-87F2951F7002}"/>
              </a:ext>
            </a:extLst>
          </p:cNvPr>
          <p:cNvSpPr txBox="1">
            <a:spLocks/>
          </p:cNvSpPr>
          <p:nvPr/>
        </p:nvSpPr>
        <p:spPr>
          <a:xfrm>
            <a:off x="7187857" y="4464202"/>
            <a:ext cx="4772999" cy="712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Down-ramp</a:t>
            </a:r>
            <a:r>
              <a:rPr lang="en-US" dirty="0"/>
              <a:t>: Plasma density gradient changes the shape of the bubble</a:t>
            </a:r>
          </a:p>
          <a:p>
            <a:endParaRPr lang="en-150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38E1EC4-1CF6-40AF-BCAD-0EF2FA4C53FF}"/>
              </a:ext>
            </a:extLst>
          </p:cNvPr>
          <p:cNvSpPr txBox="1">
            <a:spLocks/>
          </p:cNvSpPr>
          <p:nvPr/>
        </p:nvSpPr>
        <p:spPr>
          <a:xfrm>
            <a:off x="7187856" y="5758587"/>
            <a:ext cx="4772999" cy="807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1294" indent="-241294" algn="l" defTabSz="239994" rtl="0" eaLnBrk="1" latinLnBrk="0" hangingPunct="1">
              <a:lnSpc>
                <a:spcPts val="2400"/>
              </a:lnSpc>
              <a:spcBef>
                <a:spcPts val="1467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472" indent="-23917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1766" indent="-24129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2828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3467" indent="-380990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 dirty="0"/>
              <a:t>Self injection</a:t>
            </a:r>
            <a:r>
              <a:rPr lang="en-US" sz="1800" dirty="0"/>
              <a:t>:	Laser evolution changes the shape of the bubble</a:t>
            </a:r>
          </a:p>
          <a:p>
            <a:endParaRPr lang="en-US" dirty="0"/>
          </a:p>
          <a:p>
            <a:endParaRPr lang="en-US" dirty="0"/>
          </a:p>
          <a:p>
            <a:endParaRPr lang="en-1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393E30-84FC-4973-A53F-797ABF1205AB}"/>
              </a:ext>
            </a:extLst>
          </p:cNvPr>
          <p:cNvSpPr/>
          <p:nvPr/>
        </p:nvSpPr>
        <p:spPr>
          <a:xfrm>
            <a:off x="7062260" y="5808907"/>
            <a:ext cx="4806086" cy="577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10D2DE-A69F-4E5E-8E16-9691A0B26CF7}"/>
              </a:ext>
            </a:extLst>
          </p:cNvPr>
          <p:cNvSpPr/>
          <p:nvPr/>
        </p:nvSpPr>
        <p:spPr>
          <a:xfrm>
            <a:off x="6973302" y="5123326"/>
            <a:ext cx="4806086" cy="577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160220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6" grpId="0"/>
      <p:bldP spid="18" grpId="0"/>
      <p:bldP spid="13" grpId="0" animBg="1"/>
      <p:bldP spid="31" grpId="0" animBg="1"/>
    </p:bldLst>
  </p:timing>
</p:sld>
</file>

<file path=ppt/theme/theme1.xml><?xml version="1.0" encoding="utf-8"?>
<a:theme xmlns:a="http://schemas.openxmlformats.org/drawingml/2006/main" name="Titel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itel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itel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itel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2074</Words>
  <Application>Microsoft Office PowerPoint</Application>
  <PresentationFormat>Widescreen</PresentationFormat>
  <Paragraphs>244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Cambria Math</vt:lpstr>
      <vt:lpstr>Symbol</vt:lpstr>
      <vt:lpstr>Wingdings</vt:lpstr>
      <vt:lpstr>Titel_Materie</vt:lpstr>
      <vt:lpstr>2_Inhaltsfolie_Materie</vt:lpstr>
      <vt:lpstr>1_Titel_Materie</vt:lpstr>
      <vt:lpstr>2_Titel_Materie</vt:lpstr>
      <vt:lpstr>3_Titel_Materie</vt:lpstr>
      <vt:lpstr>3_Inhaltsfolie_Materie</vt:lpstr>
      <vt:lpstr>PowerPoint Presentation</vt:lpstr>
      <vt:lpstr>PowerPoint Presentation</vt:lpstr>
      <vt:lpstr>What would we like to know about our electron beams</vt:lpstr>
      <vt:lpstr>Longitudinal beam structure is encoded in the coherent transition radiation spectrum</vt:lpstr>
      <vt:lpstr>Coherent transition radiation has been a valuable tool for observing electron beam structures</vt:lpstr>
      <vt:lpstr>PowerPoint Presentation</vt:lpstr>
      <vt:lpstr>We use a multi-octave spectrometer to measure coherent transition radiation from LPA electron bunches</vt:lpstr>
      <vt:lpstr>Using the radiation spectrum and an iterative phase reconstruction algorithm, we determine the longitudinal beam profile</vt:lpstr>
      <vt:lpstr>Injection mechanisms have a critical effect on the structure of the electron bunch</vt:lpstr>
      <vt:lpstr>Observed longitudinal bunch structure is injection regime dependent</vt:lpstr>
      <vt:lpstr>PowerPoint Presentation</vt:lpstr>
      <vt:lpstr>Near field optical transition radiation encodes electron bunch spatial information  </vt:lpstr>
      <vt:lpstr>Coherent OTR is the result of sums of fields as opposed to intensities </vt:lpstr>
      <vt:lpstr>PowerPoint Presentation</vt:lpstr>
      <vt:lpstr>PowerPoint Presentation</vt:lpstr>
      <vt:lpstr>PowerPoint Presentation</vt:lpstr>
      <vt:lpstr>PowerPoint Presentation</vt:lpstr>
      <vt:lpstr>Different wavelength COTR patterns exhibit unique aspects of the beam structure </vt:lpstr>
      <vt:lpstr>PowerPoint Presentation</vt:lpstr>
      <vt:lpstr>PowerPoint Presentation</vt:lpstr>
      <vt:lpstr>Particle in cell simulations show structures that are corroborated by COTR images</vt:lpstr>
      <vt:lpstr>PowerPoint Presentation</vt:lpstr>
      <vt:lpstr>We use clustering to determine the uniqueness of  our reconstructions solutions</vt:lpstr>
      <vt:lpstr>Outlook and challenges 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 Berge, Maxwell (FWKT) - 124367</dc:creator>
  <cp:lastModifiedBy>La Berge, Maxwell (FWKT) - 124367</cp:lastModifiedBy>
  <cp:revision>162</cp:revision>
  <dcterms:created xsi:type="dcterms:W3CDTF">2023-06-07T11:29:23Z</dcterms:created>
  <dcterms:modified xsi:type="dcterms:W3CDTF">2023-09-20T12:36:43Z</dcterms:modified>
</cp:coreProperties>
</file>