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51"/>
  </p:notesMasterIdLst>
  <p:sldIdLst>
    <p:sldId id="256" r:id="rId3"/>
    <p:sldId id="818" r:id="rId4"/>
    <p:sldId id="768" r:id="rId5"/>
    <p:sldId id="816" r:id="rId6"/>
    <p:sldId id="815" r:id="rId7"/>
    <p:sldId id="817" r:id="rId8"/>
    <p:sldId id="774" r:id="rId9"/>
    <p:sldId id="803" r:id="rId10"/>
    <p:sldId id="802" r:id="rId11"/>
    <p:sldId id="388" r:id="rId12"/>
    <p:sldId id="769" r:id="rId13"/>
    <p:sldId id="804" r:id="rId14"/>
    <p:sldId id="796" r:id="rId15"/>
    <p:sldId id="770" r:id="rId16"/>
    <p:sldId id="790" r:id="rId17"/>
    <p:sldId id="773" r:id="rId18"/>
    <p:sldId id="797" r:id="rId19"/>
    <p:sldId id="763" r:id="rId20"/>
    <p:sldId id="777" r:id="rId21"/>
    <p:sldId id="798" r:id="rId22"/>
    <p:sldId id="799" r:id="rId23"/>
    <p:sldId id="778" r:id="rId24"/>
    <p:sldId id="779" r:id="rId25"/>
    <p:sldId id="780" r:id="rId26"/>
    <p:sldId id="819" r:id="rId27"/>
    <p:sldId id="791" r:id="rId28"/>
    <p:sldId id="792" r:id="rId29"/>
    <p:sldId id="782" r:id="rId30"/>
    <p:sldId id="781" r:id="rId31"/>
    <p:sldId id="783" r:id="rId32"/>
    <p:sldId id="784" r:id="rId33"/>
    <p:sldId id="785" r:id="rId34"/>
    <p:sldId id="786" r:id="rId35"/>
    <p:sldId id="789" r:id="rId36"/>
    <p:sldId id="787" r:id="rId37"/>
    <p:sldId id="745" r:id="rId38"/>
    <p:sldId id="261" r:id="rId39"/>
    <p:sldId id="788" r:id="rId40"/>
    <p:sldId id="800" r:id="rId41"/>
    <p:sldId id="746" r:id="rId42"/>
    <p:sldId id="289" r:id="rId43"/>
    <p:sldId id="812" r:id="rId44"/>
    <p:sldId id="820" r:id="rId45"/>
    <p:sldId id="723" r:id="rId46"/>
    <p:sldId id="813" r:id="rId47"/>
    <p:sldId id="809" r:id="rId48"/>
    <p:sldId id="811" r:id="rId49"/>
    <p:sldId id="76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A90E50"/>
    <a:srgbClr val="E46D70"/>
    <a:srgbClr val="DDDDDD"/>
    <a:srgbClr val="800000"/>
    <a:srgbClr val="0000FF"/>
    <a:srgbClr val="A50021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7" autoAdjust="0"/>
    <p:restoredTop sz="74836" autoAdjust="0"/>
  </p:normalViewPr>
  <p:slideViewPr>
    <p:cSldViewPr snapToGrid="0">
      <p:cViewPr varScale="1">
        <p:scale>
          <a:sx n="119" d="100"/>
          <a:sy n="119" d="100"/>
        </p:scale>
        <p:origin x="2304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24B06-B186-496F-B2C4-16693E5E237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6B45B-C8D6-41B2-A34F-7B98FAD813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36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130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1E01D-B2B8-2846-BF32-72853E6E683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289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500" dirty="0"/>
          </a:p>
        </p:txBody>
      </p:sp>
    </p:spTree>
    <p:extLst>
      <p:ext uri="{BB962C8B-B14F-4D97-AF65-F5344CB8AC3E}">
        <p14:creationId xmlns:p14="http://schemas.microsoft.com/office/powerpoint/2010/main" val="1471024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3212739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441189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97202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402211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2630962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344649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4006865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755936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52771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3197792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3210559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2056777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2862288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542909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305144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3338525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2037757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69900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012855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2723383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722303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4075293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24573182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539143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9370363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41816575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2748932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500" dirty="0"/>
          </a:p>
        </p:txBody>
      </p:sp>
    </p:spTree>
    <p:extLst>
      <p:ext uri="{BB962C8B-B14F-4D97-AF65-F5344CB8AC3E}">
        <p14:creationId xmlns:p14="http://schemas.microsoft.com/office/powerpoint/2010/main" val="3555200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dirty="0"/>
          </a:p>
        </p:txBody>
      </p:sp>
    </p:spTree>
    <p:extLst>
      <p:ext uri="{BB962C8B-B14F-4D97-AF65-F5344CB8AC3E}">
        <p14:creationId xmlns:p14="http://schemas.microsoft.com/office/powerpoint/2010/main" val="1747160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dirty="0"/>
          </a:p>
        </p:txBody>
      </p:sp>
    </p:spTree>
    <p:extLst>
      <p:ext uri="{BB962C8B-B14F-4D97-AF65-F5344CB8AC3E}">
        <p14:creationId xmlns:p14="http://schemas.microsoft.com/office/powerpoint/2010/main" val="21924553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dirty="0"/>
          </a:p>
        </p:txBody>
      </p:sp>
    </p:spTree>
    <p:extLst>
      <p:ext uri="{BB962C8B-B14F-4D97-AF65-F5344CB8AC3E}">
        <p14:creationId xmlns:p14="http://schemas.microsoft.com/office/powerpoint/2010/main" val="3546885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6687221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1200" dirty="0"/>
          </a:p>
        </p:txBody>
      </p:sp>
    </p:spTree>
    <p:extLst>
      <p:ext uri="{BB962C8B-B14F-4D97-AF65-F5344CB8AC3E}">
        <p14:creationId xmlns:p14="http://schemas.microsoft.com/office/powerpoint/2010/main" val="16223213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0e904f2110_0_11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8" name="Google Shape;708;g10e904f2110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9" name="Google Shape;709;g10e904f2110_0_11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1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0e904f2110_0_11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8" name="Google Shape;708;g10e904f2110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9" name="Google Shape;709;g10e904f2110_0_11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1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947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0e904f2110_0_115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8" name="Google Shape;708;g10e904f2110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9" name="Google Shape;709;g10e904f2110_0_11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1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4156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6B45B-C8D6-41B2-A34F-7B98FAD81392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8057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6B45B-C8D6-41B2-A34F-7B98FAD81392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5924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6B45B-C8D6-41B2-A34F-7B98FAD81392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6632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dirty="0"/>
          </a:p>
        </p:txBody>
      </p:sp>
    </p:spTree>
    <p:extLst>
      <p:ext uri="{BB962C8B-B14F-4D97-AF65-F5344CB8AC3E}">
        <p14:creationId xmlns:p14="http://schemas.microsoft.com/office/powerpoint/2010/main" val="301017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1164786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325990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2735645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3839044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1F9B0A-900D-405B-9DE6-931EA390BE56}" type="slidenum">
              <a:rPr lang="en-US" altLang="fr-FR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fr-FR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z="1200" baseline="0" dirty="0"/>
          </a:p>
        </p:txBody>
      </p:sp>
    </p:spTree>
    <p:extLst>
      <p:ext uri="{BB962C8B-B14F-4D97-AF65-F5344CB8AC3E}">
        <p14:creationId xmlns:p14="http://schemas.microsoft.com/office/powerpoint/2010/main" val="3760228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33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89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418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5A1A-90C2-41EC-98CE-9A3DA44F9EF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1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6060A-6B3B-4044-A0D7-47F41ABE2F0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0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DECAF-2662-4097-9BA9-E3E54E43C83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73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CF79B-F030-4B58-83F0-89EDA307CC9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94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2644C-2B3D-4EF1-8390-E74F6339DB8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97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34273-51EC-453B-A353-49F000113DA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30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7E181-CE6A-488A-A0DB-D108EBCBD23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0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E5217-842C-4F7A-A9AF-72B2A7B2F1B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3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741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7FE42-77C4-477C-893B-CC10A80415C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36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49D3C-8822-4ADB-B019-CA4863F47D1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03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6F21A-862B-4541-A6F6-553BDE50955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01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D0B9E-DAE2-4662-911C-6AF2149868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40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CF301-6CCA-4D18-B587-B7D2DF243E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2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44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9982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04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32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16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89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98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57416-E408-4695-9B0A-48E9C1CE866E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4BBCF-0C79-44CA-9475-311CAE1094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22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>
              <a:defRPr/>
            </a:pPr>
            <a:endParaRPr lang="fr-FR" i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>
              <a:defRPr/>
            </a:pPr>
            <a:endParaRPr lang="fr-FR" i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defTabSz="914400">
              <a:defRPr/>
            </a:pPr>
            <a:fld id="{EFD78D04-50E4-4BF3-84A9-93083AA0E820}" type="slidenum">
              <a:rPr lang="fr-FR" i="0">
                <a:solidFill>
                  <a:srgbClr val="000000"/>
                </a:solidFill>
              </a:rPr>
              <a:pPr defTabSz="914400">
                <a:defRPr/>
              </a:pPr>
              <a:t>‹N°›</a:t>
            </a:fld>
            <a:endParaRPr lang="fr-FR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5.tiff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8.png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emf"/><Relationship Id="rId4" Type="http://schemas.openxmlformats.org/officeDocument/2006/relationships/image" Target="../media/image3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tif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12489" r="10141" b="11055"/>
          <a:stretch/>
        </p:blipFill>
        <p:spPr>
          <a:xfrm rot="10800000" flipV="1">
            <a:off x="-1" y="-18334"/>
            <a:ext cx="9144000" cy="688585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7973961" y="6194323"/>
            <a:ext cx="550607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916480" y="5824991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</a:t>
            </a:r>
            <a:r>
              <a:rPr lang="fr-FR" dirty="0" err="1"/>
              <a:t>μm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C8B143-A024-40BA-B9FD-B7B25259791D}"/>
              </a:ext>
            </a:extLst>
          </p:cNvPr>
          <p:cNvSpPr txBox="1"/>
          <p:nvPr/>
        </p:nvSpPr>
        <p:spPr>
          <a:xfrm>
            <a:off x="-322731" y="1755069"/>
            <a:ext cx="978946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i="1" dirty="0">
                <a:solidFill>
                  <a:schemeClr val="bg1"/>
                </a:solidFill>
              </a:rPr>
              <a:t>Plasma mirrors:  </a:t>
            </a:r>
          </a:p>
          <a:p>
            <a:pPr algn="ctr"/>
            <a:r>
              <a:rPr lang="en-US" sz="2900" b="1" i="1" dirty="0">
                <a:solidFill>
                  <a:schemeClr val="bg1"/>
                </a:solidFill>
              </a:rPr>
              <a:t> a promising path to </a:t>
            </a:r>
          </a:p>
          <a:p>
            <a:pPr algn="ctr"/>
            <a:r>
              <a:rPr lang="en-US" sz="2900" b="1" i="1" dirty="0">
                <a:solidFill>
                  <a:schemeClr val="bg1"/>
                </a:solidFill>
              </a:rPr>
              <a:t>extreme intensity light sources &amp; compact accelerators</a:t>
            </a:r>
          </a:p>
          <a:p>
            <a:pPr algn="ctr"/>
            <a:endParaRPr lang="en-US" sz="2900" b="1" i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96E07C-1EF0-4090-87E6-08C12ED01617}"/>
              </a:ext>
            </a:extLst>
          </p:cNvPr>
          <p:cNvSpPr txBox="1"/>
          <p:nvPr/>
        </p:nvSpPr>
        <p:spPr>
          <a:xfrm>
            <a:off x="3925760" y="4085411"/>
            <a:ext cx="17831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Henri </a:t>
            </a:r>
            <a:r>
              <a:rPr lang="fr-FR" sz="2200" i="1" dirty="0" err="1">
                <a:solidFill>
                  <a:schemeClr val="bg1"/>
                </a:solidFill>
              </a:rPr>
              <a:t>Vincenti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6746AA-2C01-AE47-88EE-8E79FB9B6AAC}"/>
              </a:ext>
            </a:extLst>
          </p:cNvPr>
          <p:cNvSpPr/>
          <p:nvPr/>
        </p:nvSpPr>
        <p:spPr>
          <a:xfrm>
            <a:off x="3838763" y="369363"/>
            <a:ext cx="154830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</a:rPr>
              <a:t>EAAC23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5C92EF-DD6F-5049-BDAD-49AC5EB36180}"/>
              </a:ext>
            </a:extLst>
          </p:cNvPr>
          <p:cNvSpPr/>
          <p:nvPr/>
        </p:nvSpPr>
        <p:spPr>
          <a:xfrm>
            <a:off x="4162904" y="4471196"/>
            <a:ext cx="1308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i="1" dirty="0">
                <a:solidFill>
                  <a:schemeClr val="bg1"/>
                </a:solidFill>
              </a:rPr>
              <a:t>CEA Saclay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B6BAC7-B0E2-584E-9A08-243E0F7D73AE}"/>
              </a:ext>
            </a:extLst>
          </p:cNvPr>
          <p:cNvSpPr txBox="1"/>
          <p:nvPr/>
        </p:nvSpPr>
        <p:spPr>
          <a:xfrm>
            <a:off x="3167022" y="899924"/>
            <a:ext cx="2637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i="1" dirty="0" err="1">
                <a:solidFill>
                  <a:schemeClr val="bg1"/>
                </a:solidFill>
              </a:rPr>
              <a:t>September</a:t>
            </a:r>
            <a:r>
              <a:rPr lang="fr-FR" sz="2200" i="1" dirty="0">
                <a:solidFill>
                  <a:schemeClr val="bg1"/>
                </a:solidFill>
              </a:rPr>
              <a:t> 18th 2023</a:t>
            </a:r>
          </a:p>
        </p:txBody>
      </p:sp>
    </p:spTree>
    <p:extLst>
      <p:ext uri="{BB962C8B-B14F-4D97-AF65-F5344CB8AC3E}">
        <p14:creationId xmlns:p14="http://schemas.microsoft.com/office/powerpoint/2010/main" val="18324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5A5828B-F624-4ECA-8A83-BCFCB554C239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68000">
                <a:srgbClr val="C00000"/>
              </a:gs>
              <a:gs pos="100000">
                <a:schemeClr val="bg1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i="0">
              <a:solidFill>
                <a:srgbClr val="FFFFFF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73289" y="103512"/>
            <a:ext cx="8036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800" dirty="0">
                <a:solidFill>
                  <a:prstClr val="white"/>
                </a:solidFill>
              </a:rPr>
              <a:t>Our </a:t>
            </a:r>
            <a:r>
              <a:rPr lang="fr-FR" sz="2800" dirty="0" err="1">
                <a:solidFill>
                  <a:prstClr val="white"/>
                </a:solidFill>
              </a:rPr>
              <a:t>approach</a:t>
            </a:r>
            <a:r>
              <a:rPr lang="fr-FR" sz="2800" dirty="0">
                <a:solidFill>
                  <a:prstClr val="white"/>
                </a:solidFill>
              </a:rPr>
              <a:t>: </a:t>
            </a:r>
            <a:r>
              <a:rPr lang="fr-FR" sz="2800" dirty="0" err="1">
                <a:solidFill>
                  <a:prstClr val="white"/>
                </a:solidFill>
              </a:rPr>
              <a:t>reflection</a:t>
            </a:r>
            <a:r>
              <a:rPr lang="fr-FR" sz="2800" dirty="0">
                <a:solidFill>
                  <a:prstClr val="white"/>
                </a:solidFill>
              </a:rPr>
              <a:t> off </a:t>
            </a:r>
            <a:r>
              <a:rPr lang="fr-FR" sz="2800" dirty="0" err="1">
                <a:solidFill>
                  <a:prstClr val="white"/>
                </a:solidFill>
              </a:rPr>
              <a:t>curved</a:t>
            </a:r>
            <a:r>
              <a:rPr lang="fr-FR" sz="2800" dirty="0">
                <a:solidFill>
                  <a:prstClr val="white"/>
                </a:solidFill>
              </a:rPr>
              <a:t> </a:t>
            </a:r>
            <a:r>
              <a:rPr lang="fr-FR" sz="2800" dirty="0" err="1">
                <a:solidFill>
                  <a:prstClr val="white"/>
                </a:solidFill>
              </a:rPr>
              <a:t>relativistic</a:t>
            </a:r>
            <a:r>
              <a:rPr lang="fr-FR" sz="2800" dirty="0">
                <a:solidFill>
                  <a:prstClr val="white"/>
                </a:solidFill>
              </a:rPr>
              <a:t> </a:t>
            </a:r>
            <a:r>
              <a:rPr lang="fr-FR" sz="2800" dirty="0" err="1">
                <a:solidFill>
                  <a:prstClr val="white"/>
                </a:solidFill>
              </a:rPr>
              <a:t>mirrors</a:t>
            </a:r>
            <a:endParaRPr lang="fr-FR" sz="2800" dirty="0">
              <a:solidFill>
                <a:prstClr val="white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518288" y="2436763"/>
            <a:ext cx="2262850" cy="1527804"/>
            <a:chOff x="1433455" y="1578001"/>
            <a:chExt cx="2262850" cy="1527804"/>
          </a:xfrm>
        </p:grpSpPr>
        <p:pic>
          <p:nvPicPr>
            <p:cNvPr id="65" name="Image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6" t="11762" r="11392" b="11656"/>
            <a:stretch/>
          </p:blipFill>
          <p:spPr>
            <a:xfrm>
              <a:off x="2608285" y="1838471"/>
              <a:ext cx="1088020" cy="1169042"/>
            </a:xfrm>
            <a:prstGeom prst="rect">
              <a:avLst/>
            </a:prstGeom>
          </p:spPr>
        </p:pic>
        <p:cxnSp>
          <p:nvCxnSpPr>
            <p:cNvPr id="72" name="Connecteur droit avec flèche 71"/>
            <p:cNvCxnSpPr>
              <a:stCxn id="67" idx="1"/>
            </p:cNvCxnSpPr>
            <p:nvPr/>
          </p:nvCxnSpPr>
          <p:spPr>
            <a:xfrm>
              <a:off x="1463780" y="1578001"/>
              <a:ext cx="1144504" cy="854543"/>
            </a:xfrm>
            <a:prstGeom prst="straightConnector1">
              <a:avLst/>
            </a:prstGeom>
            <a:noFill/>
            <a:ln w="34925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3" name="Connecteur droit avec flèche 72"/>
            <p:cNvCxnSpPr/>
            <p:nvPr/>
          </p:nvCxnSpPr>
          <p:spPr>
            <a:xfrm flipV="1">
              <a:off x="1433455" y="2432544"/>
              <a:ext cx="1174829" cy="673261"/>
            </a:xfrm>
            <a:prstGeom prst="straightConnector1">
              <a:avLst/>
            </a:prstGeom>
            <a:noFill/>
            <a:ln w="34925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5" name="Groupe 4"/>
          <p:cNvGrpSpPr/>
          <p:nvPr/>
        </p:nvGrpSpPr>
        <p:grpSpPr>
          <a:xfrm>
            <a:off x="3527392" y="1911498"/>
            <a:ext cx="3432781" cy="2055052"/>
            <a:chOff x="1442559" y="1052736"/>
            <a:chExt cx="3432781" cy="2055052"/>
          </a:xfrm>
        </p:grpSpPr>
        <p:cxnSp>
          <p:nvCxnSpPr>
            <p:cNvPr id="68" name="Connecteur droit avec flèche 67"/>
            <p:cNvCxnSpPr>
              <a:endCxn id="67" idx="1"/>
            </p:cNvCxnSpPr>
            <p:nvPr/>
          </p:nvCxnSpPr>
          <p:spPr>
            <a:xfrm flipH="1">
              <a:off x="1463780" y="1576018"/>
              <a:ext cx="2093628" cy="1983"/>
            </a:xfrm>
            <a:prstGeom prst="straightConnector1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9" name="Connecteur droit avec flèche 68"/>
            <p:cNvCxnSpPr/>
            <p:nvPr/>
          </p:nvCxnSpPr>
          <p:spPr>
            <a:xfrm flipH="1">
              <a:off x="1442559" y="3105805"/>
              <a:ext cx="2093628" cy="1983"/>
            </a:xfrm>
            <a:prstGeom prst="straightConnector1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7" t="11446" r="12816" b="11762"/>
            <a:stretch/>
          </p:blipFill>
          <p:spPr>
            <a:xfrm flipV="1">
              <a:off x="3557411" y="1052736"/>
              <a:ext cx="1317929" cy="1057224"/>
            </a:xfrm>
            <a:prstGeom prst="rect">
              <a:avLst/>
            </a:prstGeom>
          </p:spPr>
        </p:pic>
        <p:sp>
          <p:nvSpPr>
            <p:cNvPr id="75" name="ZoneTexte 74"/>
            <p:cNvSpPr txBox="1"/>
            <p:nvPr/>
          </p:nvSpPr>
          <p:spPr>
            <a:xfrm>
              <a:off x="2089427" y="1235327"/>
              <a:ext cx="1503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0">
                  <a:solidFill>
                    <a:srgbClr val="FF0000"/>
                  </a:solidFill>
                  <a:latin typeface="Calibri" panose="020F0502020204030204"/>
                </a:rPr>
                <a:t>Incident laser </a:t>
              </a:r>
            </a:p>
          </p:txBody>
        </p:sp>
      </p:grpSp>
      <p:sp>
        <p:nvSpPr>
          <p:cNvPr id="76" name="ZoneTexte 75"/>
          <p:cNvSpPr txBox="1"/>
          <p:nvPr/>
        </p:nvSpPr>
        <p:spPr>
          <a:xfrm>
            <a:off x="5441615" y="3264968"/>
            <a:ext cx="159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i="0" dirty="0">
                <a:solidFill>
                  <a:srgbClr val="7030A0"/>
                </a:solidFill>
                <a:latin typeface="Calibri" panose="020F0502020204030204"/>
              </a:rPr>
              <a:t>Doppler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i="0" dirty="0" err="1">
                <a:solidFill>
                  <a:srgbClr val="7030A0"/>
                </a:solidFill>
                <a:latin typeface="Calibri" panose="020F0502020204030204"/>
              </a:rPr>
              <a:t>upshifted</a:t>
            </a:r>
            <a:r>
              <a:rPr lang="fr-FR" i="0" dirty="0">
                <a:solidFill>
                  <a:srgbClr val="7030A0"/>
                </a:solidFill>
                <a:latin typeface="Calibri" panose="020F0502020204030204"/>
              </a:rPr>
              <a:t> light </a:t>
            </a:r>
          </a:p>
        </p:txBody>
      </p:sp>
      <p:grpSp>
        <p:nvGrpSpPr>
          <p:cNvPr id="93" name="Groupe 92"/>
          <p:cNvGrpSpPr/>
          <p:nvPr/>
        </p:nvGrpSpPr>
        <p:grpSpPr>
          <a:xfrm>
            <a:off x="473363" y="4804888"/>
            <a:ext cx="3864946" cy="933787"/>
            <a:chOff x="5320775" y="983045"/>
            <a:chExt cx="3864946" cy="933787"/>
          </a:xfrm>
        </p:grpSpPr>
        <p:sp>
          <p:nvSpPr>
            <p:cNvPr id="77" name="ZoneTexte 76"/>
            <p:cNvSpPr txBox="1"/>
            <p:nvPr/>
          </p:nvSpPr>
          <p:spPr>
            <a:xfrm>
              <a:off x="5320775" y="983045"/>
              <a:ext cx="30676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0" dirty="0">
                  <a:solidFill>
                    <a:prstClr val="black"/>
                  </a:solidFill>
                  <a:latin typeface="Calibri" panose="020F0502020204030204"/>
                </a:rPr>
                <a:t>(i) Intensification by temporal compression</a:t>
              </a:r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6012160" y="1578278"/>
              <a:ext cx="31735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 dirty="0" err="1">
                  <a:solidFill>
                    <a:srgbClr val="C00000"/>
                  </a:solidFill>
                  <a:latin typeface="Calibri" panose="020F0502020204030204"/>
                </a:rPr>
                <a:t>Landecker</a:t>
              </a:r>
              <a:r>
                <a:rPr lang="fr-FR" sz="1600" dirty="0">
                  <a:solidFill>
                    <a:srgbClr val="C00000"/>
                  </a:solidFill>
                  <a:latin typeface="Calibri" panose="020F0502020204030204"/>
                </a:rPr>
                <a:t>, </a:t>
              </a:r>
              <a:r>
                <a:rPr lang="fr-FR" sz="1600" b="1" dirty="0">
                  <a:solidFill>
                    <a:srgbClr val="C00000"/>
                  </a:solidFill>
                  <a:latin typeface="Calibri" panose="020F0502020204030204"/>
                </a:rPr>
                <a:t>86</a:t>
              </a:r>
              <a:r>
                <a:rPr lang="fr-FR" sz="1600" dirty="0">
                  <a:solidFill>
                    <a:srgbClr val="C00000"/>
                  </a:solidFill>
                  <a:latin typeface="Calibri" panose="020F0502020204030204"/>
                </a:rPr>
                <a:t>, 852 Phys. </a:t>
              </a:r>
              <a:r>
                <a:rPr lang="fr-FR" sz="1600" dirty="0" err="1">
                  <a:solidFill>
                    <a:srgbClr val="C00000"/>
                  </a:solidFill>
                  <a:latin typeface="Calibri" panose="020F0502020204030204"/>
                </a:rPr>
                <a:t>Rev</a:t>
              </a:r>
              <a:r>
                <a:rPr lang="fr-FR" sz="1600" dirty="0">
                  <a:solidFill>
                    <a:srgbClr val="C00000"/>
                  </a:solidFill>
                  <a:latin typeface="Calibri" panose="020F0502020204030204"/>
                </a:rPr>
                <a:t>. (1952)</a:t>
              </a:r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5110116" y="4801592"/>
            <a:ext cx="3904937" cy="969496"/>
            <a:chOff x="5252634" y="2492896"/>
            <a:chExt cx="3904937" cy="969496"/>
          </a:xfrm>
        </p:grpSpPr>
        <p:sp>
          <p:nvSpPr>
            <p:cNvPr id="78" name="ZoneTexte 77"/>
            <p:cNvSpPr txBox="1"/>
            <p:nvPr/>
          </p:nvSpPr>
          <p:spPr>
            <a:xfrm>
              <a:off x="5252634" y="2492896"/>
              <a:ext cx="34238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0" dirty="0">
                  <a:solidFill>
                    <a:prstClr val="black"/>
                  </a:solidFill>
                  <a:latin typeface="Calibri" panose="020F0502020204030204"/>
                </a:rPr>
                <a:t>(ii) Intensification by spatial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0" dirty="0" err="1">
                  <a:solidFill>
                    <a:prstClr val="black"/>
                  </a:solidFill>
                  <a:latin typeface="Calibri" panose="020F0502020204030204"/>
                </a:rPr>
                <a:t>focusing</a:t>
              </a:r>
              <a:r>
                <a:rPr lang="fr-FR" i="0" dirty="0">
                  <a:solidFill>
                    <a:prstClr val="black"/>
                  </a:solidFill>
                  <a:latin typeface="Calibri" panose="020F0502020204030204"/>
                </a:rPr>
                <a:t>  to a </a:t>
              </a:r>
              <a:r>
                <a:rPr lang="fr-FR" i="0" dirty="0" err="1">
                  <a:solidFill>
                    <a:prstClr val="black"/>
                  </a:solidFill>
                  <a:latin typeface="Calibri" panose="020F0502020204030204"/>
                </a:rPr>
                <a:t>tighter</a:t>
              </a:r>
              <a:r>
                <a:rPr lang="fr-FR" i="0" dirty="0">
                  <a:solidFill>
                    <a:prstClr val="black"/>
                  </a:solidFill>
                  <a:latin typeface="Calibri" panose="020F0502020204030204"/>
                </a:rPr>
                <a:t> spot (</a:t>
              </a:r>
              <a:r>
                <a:rPr lang="fr-FR" i="0" dirty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 </a:t>
              </a:r>
              <a:r>
                <a:rPr lang="fr-FR" i="0" dirty="0">
                  <a:solidFill>
                    <a:prstClr val="black"/>
                  </a:solidFill>
                  <a:latin typeface="Calibri" panose="020F0502020204030204"/>
                </a:rPr>
                <a:t>&lt;&lt; </a:t>
              </a:r>
              <a:r>
                <a:rPr lang="fr-FR" i="0" dirty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</a:t>
              </a:r>
              <a:r>
                <a:rPr lang="fr-FR" i="0" baseline="-25000" dirty="0">
                  <a:solidFill>
                    <a:prstClr val="black"/>
                  </a:solidFill>
                  <a:latin typeface="Calibri" panose="020F0502020204030204"/>
                </a:rPr>
                <a:t>L</a:t>
              </a:r>
              <a:r>
                <a:rPr lang="fr-FR" i="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5868144" y="3123838"/>
              <a:ext cx="3289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 dirty="0" err="1">
                  <a:solidFill>
                    <a:srgbClr val="C00000"/>
                  </a:solidFill>
                  <a:latin typeface="Calibri" panose="020F0502020204030204"/>
                </a:rPr>
                <a:t>Bulanov</a:t>
              </a:r>
              <a:r>
                <a:rPr lang="fr-FR" sz="1600" dirty="0">
                  <a:solidFill>
                    <a:srgbClr val="C00000"/>
                  </a:solidFill>
                  <a:latin typeface="Calibri" panose="020F0502020204030204"/>
                </a:rPr>
                <a:t> et al, PRL </a:t>
              </a:r>
              <a:r>
                <a:rPr lang="fr-FR" sz="1600" b="1" dirty="0">
                  <a:solidFill>
                    <a:srgbClr val="C00000"/>
                  </a:solidFill>
                  <a:latin typeface="Calibri" panose="020F0502020204030204"/>
                </a:rPr>
                <a:t>91</a:t>
              </a:r>
              <a:r>
                <a:rPr lang="fr-FR" sz="1600" dirty="0">
                  <a:solidFill>
                    <a:srgbClr val="C00000"/>
                  </a:solidFill>
                  <a:latin typeface="Calibri" panose="020F0502020204030204"/>
                </a:rPr>
                <a:t>, 095001 (2003)</a:t>
              </a:r>
            </a:p>
          </p:txBody>
        </p:sp>
      </p:grpSp>
      <p:sp>
        <p:nvSpPr>
          <p:cNvPr id="81" name="Croix 80"/>
          <p:cNvSpPr/>
          <p:nvPr/>
        </p:nvSpPr>
        <p:spPr>
          <a:xfrm>
            <a:off x="4471231" y="5112490"/>
            <a:ext cx="347369" cy="351573"/>
          </a:xfrm>
          <a:prstGeom prst="plus">
            <a:avLst>
              <a:gd name="adj" fmla="val 43568"/>
            </a:avLst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1648052" y="6047448"/>
            <a:ext cx="6090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2400" b="1" kern="0" dirty="0">
                <a:solidFill>
                  <a:srgbClr val="002060"/>
                </a:solidFill>
              </a:rPr>
              <a:t>But how to </a:t>
            </a:r>
            <a:r>
              <a:rPr lang="fr-FR" sz="2400" b="1" kern="0" dirty="0" err="1">
                <a:solidFill>
                  <a:srgbClr val="002060"/>
                </a:solidFill>
              </a:rPr>
              <a:t>actually</a:t>
            </a:r>
            <a:r>
              <a:rPr lang="fr-FR" sz="2400" b="1" kern="0" dirty="0">
                <a:solidFill>
                  <a:srgbClr val="002060"/>
                </a:solidFill>
              </a:rPr>
              <a:t> </a:t>
            </a:r>
            <a:r>
              <a:rPr lang="fr-FR" sz="2400" b="1" kern="0" dirty="0" err="1">
                <a:solidFill>
                  <a:srgbClr val="002060"/>
                </a:solidFill>
              </a:rPr>
              <a:t>implement</a:t>
            </a:r>
            <a:r>
              <a:rPr lang="fr-FR" sz="2400" b="1" kern="0" dirty="0">
                <a:solidFill>
                  <a:srgbClr val="002060"/>
                </a:solidFill>
              </a:rPr>
              <a:t> </a:t>
            </a:r>
            <a:r>
              <a:rPr lang="fr-FR" sz="2400" b="1" kern="0" dirty="0" err="1">
                <a:solidFill>
                  <a:srgbClr val="002060"/>
                </a:solidFill>
              </a:rPr>
              <a:t>this</a:t>
            </a:r>
            <a:r>
              <a:rPr lang="fr-FR" sz="2400" b="1" kern="0" dirty="0">
                <a:solidFill>
                  <a:srgbClr val="002060"/>
                </a:solidFill>
              </a:rPr>
              <a:t> in the </a:t>
            </a:r>
            <a:r>
              <a:rPr lang="fr-FR" sz="2400" b="1" kern="0" dirty="0" err="1">
                <a:solidFill>
                  <a:srgbClr val="002060"/>
                </a:solidFill>
              </a:rPr>
              <a:t>lab</a:t>
            </a:r>
            <a:r>
              <a:rPr lang="fr-FR" sz="2400" b="1" kern="0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92" name="Groupe 91"/>
          <p:cNvGrpSpPr/>
          <p:nvPr/>
        </p:nvGrpSpPr>
        <p:grpSpPr>
          <a:xfrm>
            <a:off x="2192337" y="2229016"/>
            <a:ext cx="2049370" cy="1803072"/>
            <a:chOff x="107504" y="1370254"/>
            <a:chExt cx="2049370" cy="1803072"/>
          </a:xfrm>
        </p:grpSpPr>
        <p:sp>
          <p:nvSpPr>
            <p:cNvPr id="67" name="Arc plein 66"/>
            <p:cNvSpPr/>
            <p:nvPr/>
          </p:nvSpPr>
          <p:spPr>
            <a:xfrm rot="16200000">
              <a:off x="600077" y="1616529"/>
              <a:ext cx="1666755" cy="1446839"/>
            </a:xfrm>
            <a:prstGeom prst="blockArc">
              <a:avLst>
                <a:gd name="adj1" fmla="val 10800000"/>
                <a:gd name="adj2" fmla="val 136751"/>
                <a:gd name="adj3" fmla="val 9760"/>
              </a:avLst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lèche vers la droite 51"/>
            <p:cNvSpPr/>
            <p:nvPr/>
          </p:nvSpPr>
          <p:spPr>
            <a:xfrm>
              <a:off x="848932" y="2149718"/>
              <a:ext cx="406504" cy="380459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107504" y="214971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0">
                  <a:solidFill>
                    <a:prstClr val="black"/>
                  </a:solidFill>
                  <a:latin typeface="Calibri" panose="020F0502020204030204"/>
                </a:rPr>
                <a:t>𝜸&gt;&gt;</a:t>
              </a:r>
              <a:r>
                <a:rPr lang="fr-FR" i="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9984" y="1370254"/>
              <a:ext cx="6303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0">
                  <a:solidFill>
                    <a:prstClr val="black"/>
                  </a:solidFill>
                  <a:latin typeface="Calibri" panose="020F0502020204030204"/>
                </a:rPr>
                <a:t>CRM</a:t>
              </a:r>
            </a:p>
          </p:txBody>
        </p:sp>
      </p:grpSp>
      <p:sp>
        <p:nvSpPr>
          <p:cNvPr id="4" name="Rectangle à coins arrondis 3"/>
          <p:cNvSpPr/>
          <p:nvPr/>
        </p:nvSpPr>
        <p:spPr>
          <a:xfrm>
            <a:off x="2211387" y="1752624"/>
            <a:ext cx="4968552" cy="2733155"/>
          </a:xfrm>
          <a:prstGeom prst="roundRect">
            <a:avLst/>
          </a:prstGeom>
          <a:noFill/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84349" y="985146"/>
            <a:ext cx="8454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i="1" dirty="0">
                <a:solidFill>
                  <a:srgbClr val="C00000"/>
                </a:solidFill>
                <a:latin typeface="Calibri" panose="020F0502020204030204"/>
                <a:sym typeface="Symbol" panose="05050102010706020507" pitchFamily="18" charset="2"/>
              </a:rPr>
              <a:t> </a:t>
            </a:r>
            <a:r>
              <a:rPr lang="fr-FR" sz="2400" b="1" i="1" dirty="0">
                <a:solidFill>
                  <a:srgbClr val="C00000"/>
                </a:solidFill>
                <a:latin typeface="Calibri" panose="020F0502020204030204"/>
              </a:rPr>
              <a:t>The </a:t>
            </a:r>
            <a:r>
              <a:rPr lang="fr-FR" sz="2400" b="1" i="1" dirty="0" err="1">
                <a:solidFill>
                  <a:srgbClr val="C00000"/>
                </a:solidFill>
                <a:latin typeface="Calibri" panose="020F0502020204030204"/>
              </a:rPr>
              <a:t>Curved</a:t>
            </a:r>
            <a:r>
              <a:rPr lang="fr-FR" sz="2400" b="1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fr-FR" sz="2400" b="1" i="1" dirty="0" err="1">
                <a:solidFill>
                  <a:srgbClr val="C00000"/>
                </a:solidFill>
                <a:latin typeface="Calibri" panose="020F0502020204030204"/>
              </a:rPr>
              <a:t>Relativistic</a:t>
            </a:r>
            <a:r>
              <a:rPr lang="fr-FR" sz="2400" b="1" i="1" dirty="0">
                <a:solidFill>
                  <a:srgbClr val="C00000"/>
                </a:solidFill>
                <a:latin typeface="Calibri" panose="020F0502020204030204"/>
              </a:rPr>
              <a:t> Mirror (CRM) concept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D828C13-937A-4579-9353-787F74B68E9F}"/>
              </a:ext>
            </a:extLst>
          </p:cNvPr>
          <p:cNvSpPr txBox="1"/>
          <p:nvPr/>
        </p:nvSpPr>
        <p:spPr>
          <a:xfrm>
            <a:off x="473363" y="4824577"/>
            <a:ext cx="8626248" cy="83099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Total intensification </a:t>
            </a:r>
            <a:r>
              <a:rPr kumimoji="0" lang="fr-FR" sz="2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scales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as </a:t>
            </a:r>
            <a:r>
              <a:rPr kumimoji="0" lang="fr-F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𝜸</a:t>
            </a:r>
            <a:r>
              <a:rPr kumimoji="0" lang="fr-FR" sz="2400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  <a:p>
            <a:pPr lvl="0" algn="ctr" defTabSz="914400"/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sym typeface="Symbol" panose="05050102010706020507" pitchFamily="18" charset="2"/>
              </a:rPr>
              <a:t>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Schwinger </a:t>
            </a:r>
            <a:r>
              <a:rPr kumimoji="0" lang="fr-FR" sz="2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limit</a:t>
            </a:r>
            <a:r>
              <a:rPr lang="fr-FR" sz="2200" kern="0" dirty="0">
                <a:solidFill>
                  <a:srgbClr val="002060"/>
                </a:solidFill>
              </a:rPr>
              <a:t> could </a:t>
            </a:r>
            <a:r>
              <a:rPr lang="fr-FR" sz="2200" kern="0" dirty="0" err="1">
                <a:solidFill>
                  <a:srgbClr val="002060"/>
                </a:solidFill>
              </a:rPr>
              <a:t>be</a:t>
            </a:r>
            <a:r>
              <a:rPr lang="fr-FR" sz="2200" kern="0" dirty="0">
                <a:solidFill>
                  <a:srgbClr val="002060"/>
                </a:solidFill>
              </a:rPr>
              <a:t> </a:t>
            </a:r>
            <a:r>
              <a:rPr lang="fr-FR" sz="2200" kern="0" dirty="0" err="1">
                <a:solidFill>
                  <a:srgbClr val="002060"/>
                </a:solidFill>
              </a:rPr>
              <a:t>reached</a:t>
            </a:r>
            <a:r>
              <a:rPr lang="fr-FR" sz="2200" kern="0" dirty="0">
                <a:solidFill>
                  <a:srgbClr val="002060"/>
                </a:solidFill>
              </a:rPr>
              <a:t> with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 PW laser and </a:t>
            </a:r>
            <a:r>
              <a:rPr kumimoji="0" lang="fr-F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𝜸&gt;10! </a:t>
            </a:r>
            <a:endParaRPr kumimoji="0" lang="fr-FR" sz="22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82B3726-57D1-7244-9ED3-E96FFF58D42E}"/>
              </a:ext>
            </a:extLst>
          </p:cNvPr>
          <p:cNvSpPr txBox="1"/>
          <p:nvPr/>
        </p:nvSpPr>
        <p:spPr>
          <a:xfrm>
            <a:off x="8759566" y="64518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9332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81" grpId="0" animBg="1"/>
      <p:bldP spid="81" grpId="1" animBg="1"/>
      <p:bldP spid="82" grpId="0" uiExpand="1" build="p"/>
      <p:bldP spid="4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762C26-2F10-AE3B-8992-525EEE979F03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rgbClr val="E46D70"/>
                </a:solidFill>
              </a:rPr>
              <a:t>Challenge 1: SF and NP-QED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92BE19-A462-DB96-1AB1-EC27ABCCCD68}"/>
              </a:ext>
            </a:extLst>
          </p:cNvPr>
          <p:cNvSpPr txBox="1"/>
          <p:nvPr/>
        </p:nvSpPr>
        <p:spPr>
          <a:xfrm>
            <a:off x="4040932" y="126889"/>
            <a:ext cx="4040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2: compact </a:t>
            </a:r>
            <a:r>
              <a:rPr lang="fr-FR" sz="2100" b="1" dirty="0" err="1">
                <a:solidFill>
                  <a:schemeClr val="bg1"/>
                </a:solidFill>
              </a:rPr>
              <a:t>accelerators</a:t>
            </a:r>
            <a:r>
              <a:rPr lang="fr-FR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Rectangle à coins arrondis 53">
            <a:extLst>
              <a:ext uri="{FF2B5EF4-FFF2-40B4-BE49-F238E27FC236}">
                <a16:creationId xmlns:a16="http://schemas.microsoft.com/office/drawing/2014/main" id="{2402C927-47CC-1B34-347C-7556657F290C}"/>
              </a:ext>
            </a:extLst>
          </p:cNvPr>
          <p:cNvSpPr/>
          <p:nvPr/>
        </p:nvSpPr>
        <p:spPr>
          <a:xfrm>
            <a:off x="166068" y="890006"/>
            <a:ext cx="8769163" cy="35428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0197EB5-6EBC-6915-AB23-BAF9068162B6}"/>
              </a:ext>
            </a:extLst>
          </p:cNvPr>
          <p:cNvSpPr txBox="1"/>
          <p:nvPr/>
        </p:nvSpPr>
        <p:spPr>
          <a:xfrm>
            <a:off x="489496" y="978708"/>
            <a:ext cx="8246938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99" b="1" dirty="0">
                <a:solidFill>
                  <a:srgbClr val="C00000"/>
                </a:solidFill>
              </a:rPr>
              <a:t>How to </a:t>
            </a:r>
            <a:r>
              <a:rPr lang="fr-FR" sz="1799" b="1" dirty="0" err="1">
                <a:solidFill>
                  <a:srgbClr val="C00000"/>
                </a:solidFill>
              </a:rPr>
              <a:t>increase</a:t>
            </a:r>
            <a:r>
              <a:rPr lang="fr-FR" sz="1799" b="1" dirty="0">
                <a:solidFill>
                  <a:srgbClr val="C00000"/>
                </a:solidFill>
              </a:rPr>
              <a:t> the charge of LPA at multi-</a:t>
            </a:r>
            <a:r>
              <a:rPr lang="fr-FR" sz="1799" b="1" dirty="0" err="1">
                <a:solidFill>
                  <a:srgbClr val="C00000"/>
                </a:solidFill>
              </a:rPr>
              <a:t>GeV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  <a:r>
              <a:rPr lang="fr-FR" sz="1799" b="1" dirty="0" err="1">
                <a:solidFill>
                  <a:srgbClr val="C00000"/>
                </a:solidFill>
              </a:rPr>
              <a:t>while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  <a:r>
              <a:rPr lang="fr-FR" sz="1799" b="1" dirty="0" err="1">
                <a:solidFill>
                  <a:srgbClr val="C00000"/>
                </a:solidFill>
              </a:rPr>
              <a:t>keeping</a:t>
            </a:r>
            <a:r>
              <a:rPr lang="fr-FR" sz="1799" b="1" dirty="0">
                <a:solidFill>
                  <a:srgbClr val="C00000"/>
                </a:solidFill>
              </a:rPr>
              <a:t> a high-</a:t>
            </a:r>
            <a:r>
              <a:rPr lang="fr-FR" sz="1799" b="1" dirty="0" err="1">
                <a:solidFill>
                  <a:srgbClr val="C00000"/>
                </a:solidFill>
              </a:rPr>
              <a:t>beam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  <a:r>
              <a:rPr lang="fr-FR" sz="1799" b="1" dirty="0" err="1">
                <a:solidFill>
                  <a:srgbClr val="C00000"/>
                </a:solidFill>
              </a:rPr>
              <a:t>quality</a:t>
            </a:r>
            <a:r>
              <a:rPr lang="fr-FR" sz="1799" b="1" dirty="0">
                <a:solidFill>
                  <a:srgbClr val="C00000"/>
                </a:solidFill>
              </a:rPr>
              <a:t> ? 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25341F8-5814-4AE9-58B6-142676C629B8}"/>
              </a:ext>
            </a:extLst>
          </p:cNvPr>
          <p:cNvSpPr txBox="1"/>
          <p:nvPr/>
        </p:nvSpPr>
        <p:spPr>
          <a:xfrm>
            <a:off x="557940" y="3027683"/>
            <a:ext cx="293548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Plasma </a:t>
            </a:r>
            <a:r>
              <a:rPr lang="fr-FR" sz="1330" b="1" dirty="0" err="1">
                <a:solidFill>
                  <a:schemeClr val="accent6">
                    <a:lumMod val="75000"/>
                  </a:schemeClr>
                </a:solidFill>
              </a:rPr>
              <a:t>Accelerating</a:t>
            </a:r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330" b="1" dirty="0" err="1">
                <a:solidFill>
                  <a:schemeClr val="accent6">
                    <a:lumMod val="75000"/>
                  </a:schemeClr>
                </a:solidFill>
              </a:rPr>
              <a:t>field</a:t>
            </a:r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 ≅ 100GV.m</a:t>
            </a:r>
            <a:r>
              <a:rPr lang="fr-FR" sz="1330" b="1" baseline="30000" dirty="0">
                <a:solidFill>
                  <a:schemeClr val="accent6">
                    <a:lumMod val="75000"/>
                  </a:schemeClr>
                </a:solidFill>
              </a:rPr>
              <a:t>-1</a:t>
            </a:r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DB3F53A-D30D-529D-0C92-CEE7B9E01964}"/>
              </a:ext>
            </a:extLst>
          </p:cNvPr>
          <p:cNvSpPr txBox="1"/>
          <p:nvPr/>
        </p:nvSpPr>
        <p:spPr>
          <a:xfrm>
            <a:off x="3924369" y="1378862"/>
            <a:ext cx="5219631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30" b="1" dirty="0" err="1"/>
              <a:t>Considerable</a:t>
            </a:r>
            <a:r>
              <a:rPr lang="fr-FR" sz="1330" b="1" dirty="0"/>
              <a:t> </a:t>
            </a:r>
            <a:r>
              <a:rPr lang="fr-FR" sz="1330" b="1" dirty="0" err="1"/>
              <a:t>progress</a:t>
            </a:r>
            <a:r>
              <a:rPr lang="fr-FR" sz="1330" b="1" dirty="0"/>
              <a:t> in the </a:t>
            </a:r>
            <a:r>
              <a:rPr lang="fr-FR" sz="1330" b="1" dirty="0" err="1"/>
              <a:t>past</a:t>
            </a:r>
            <a:r>
              <a:rPr lang="fr-FR" sz="1330" b="1" dirty="0"/>
              <a:t> 15 </a:t>
            </a:r>
            <a:r>
              <a:rPr lang="fr-FR" sz="1330" b="1" dirty="0" err="1"/>
              <a:t>years</a:t>
            </a:r>
            <a:r>
              <a:rPr lang="fr-FR" sz="1330" b="1" dirty="0"/>
              <a:t>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EBBC6BD-410A-5506-BC2B-5CA281AAA7D9}"/>
              </a:ext>
            </a:extLst>
          </p:cNvPr>
          <p:cNvSpPr txBox="1"/>
          <p:nvPr/>
        </p:nvSpPr>
        <p:spPr>
          <a:xfrm>
            <a:off x="3548128" y="3045606"/>
            <a:ext cx="81304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Compact</a:t>
            </a:r>
          </a:p>
        </p:txBody>
      </p:sp>
      <p:sp>
        <p:nvSpPr>
          <p:cNvPr id="38" name="Flèche vers la droite 37">
            <a:extLst>
              <a:ext uri="{FF2B5EF4-FFF2-40B4-BE49-F238E27FC236}">
                <a16:creationId xmlns:a16="http://schemas.microsoft.com/office/drawing/2014/main" id="{5149B04A-F9C0-CC8B-06B8-34059776E57B}"/>
              </a:ext>
            </a:extLst>
          </p:cNvPr>
          <p:cNvSpPr/>
          <p:nvPr/>
        </p:nvSpPr>
        <p:spPr>
          <a:xfrm>
            <a:off x="3385460" y="3070103"/>
            <a:ext cx="227650" cy="27921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99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361F3EDC-1120-85D1-7388-C8BAA0421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282" y="1738948"/>
            <a:ext cx="1275023" cy="1601513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5B92E802-F12E-9AFE-8568-B95CC47480BA}"/>
              </a:ext>
            </a:extLst>
          </p:cNvPr>
          <p:cNvSpPr txBox="1"/>
          <p:nvPr/>
        </p:nvSpPr>
        <p:spPr>
          <a:xfrm>
            <a:off x="6039126" y="1810446"/>
            <a:ext cx="2237792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7387" indent="-207387">
              <a:buFont typeface="Arial" charset="0"/>
              <a:buChar char="•"/>
            </a:pPr>
            <a:r>
              <a:rPr lang="fr-FR" sz="1399" dirty="0">
                <a:solidFill>
                  <a:srgbClr val="C00000"/>
                </a:solidFill>
              </a:rPr>
              <a:t>100MeV e- </a:t>
            </a:r>
            <a:r>
              <a:rPr lang="fr-FR" sz="1399" dirty="0" err="1">
                <a:solidFill>
                  <a:srgbClr val="C00000"/>
                </a:solidFill>
              </a:rPr>
              <a:t>beams</a:t>
            </a:r>
            <a:r>
              <a:rPr lang="fr-FR" sz="1399" dirty="0">
                <a:solidFill>
                  <a:srgbClr val="C00000"/>
                </a:solidFill>
              </a:rPr>
              <a:t> (2004)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D361AA5-5869-4013-4299-4E322FC7C010}"/>
              </a:ext>
            </a:extLst>
          </p:cNvPr>
          <p:cNvSpPr txBox="1"/>
          <p:nvPr/>
        </p:nvSpPr>
        <p:spPr>
          <a:xfrm>
            <a:off x="6045711" y="2589643"/>
            <a:ext cx="2959272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7387" indent="-207387">
              <a:buFont typeface="Arial" charset="0"/>
              <a:buChar char="•"/>
            </a:pPr>
            <a:r>
              <a:rPr lang="fr-FR" sz="1399" dirty="0">
                <a:solidFill>
                  <a:srgbClr val="C00000"/>
                </a:solidFill>
              </a:rPr>
              <a:t>8 </a:t>
            </a:r>
            <a:r>
              <a:rPr lang="fr-FR" sz="1399" dirty="0" err="1">
                <a:solidFill>
                  <a:srgbClr val="C00000"/>
                </a:solidFill>
              </a:rPr>
              <a:t>GeV</a:t>
            </a:r>
            <a:r>
              <a:rPr lang="fr-FR" sz="1399" dirty="0">
                <a:solidFill>
                  <a:srgbClr val="C00000"/>
                </a:solidFill>
              </a:rPr>
              <a:t> e- </a:t>
            </a:r>
            <a:r>
              <a:rPr lang="fr-FR" sz="1399" dirty="0" err="1">
                <a:solidFill>
                  <a:srgbClr val="C00000"/>
                </a:solidFill>
              </a:rPr>
              <a:t>beams</a:t>
            </a:r>
            <a:r>
              <a:rPr lang="fr-FR" sz="1399" dirty="0">
                <a:solidFill>
                  <a:srgbClr val="C00000"/>
                </a:solidFill>
              </a:rPr>
              <a:t> on cm-</a:t>
            </a:r>
            <a:r>
              <a:rPr lang="fr-FR" sz="1399" dirty="0" err="1">
                <a:solidFill>
                  <a:srgbClr val="C00000"/>
                </a:solidFill>
              </a:rPr>
              <a:t>scale</a:t>
            </a:r>
            <a:r>
              <a:rPr lang="fr-FR" sz="1399" dirty="0">
                <a:solidFill>
                  <a:srgbClr val="C00000"/>
                </a:solidFill>
              </a:rPr>
              <a:t> (2019)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D9CD9E4-1702-7E91-F1EF-59CD12408D8C}"/>
              </a:ext>
            </a:extLst>
          </p:cNvPr>
          <p:cNvSpPr txBox="1"/>
          <p:nvPr/>
        </p:nvSpPr>
        <p:spPr>
          <a:xfrm>
            <a:off x="6249198" y="2059426"/>
            <a:ext cx="1609736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LOA-CNRS, V. </a:t>
            </a:r>
            <a:r>
              <a:rPr lang="fr-FR" sz="967" i="1" dirty="0" err="1"/>
              <a:t>Malka’s</a:t>
            </a:r>
            <a:r>
              <a:rPr lang="fr-FR" sz="967" i="1" dirty="0"/>
              <a:t> group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9314871-49C7-07B1-2F20-5F592E13FFDE}"/>
              </a:ext>
            </a:extLst>
          </p:cNvPr>
          <p:cNvSpPr txBox="1"/>
          <p:nvPr/>
        </p:nvSpPr>
        <p:spPr>
          <a:xfrm>
            <a:off x="6249198" y="2213735"/>
            <a:ext cx="1468672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LBNL, W. </a:t>
            </a:r>
            <a:r>
              <a:rPr lang="fr-FR" sz="967" i="1" dirty="0" err="1"/>
              <a:t>Leemans</a:t>
            </a:r>
            <a:r>
              <a:rPr lang="fr-FR" sz="967" i="1" dirty="0"/>
              <a:t>’ group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F8CA350-6628-DE63-9BDA-F3E86E54D76C}"/>
              </a:ext>
            </a:extLst>
          </p:cNvPr>
          <p:cNvSpPr txBox="1"/>
          <p:nvPr/>
        </p:nvSpPr>
        <p:spPr>
          <a:xfrm>
            <a:off x="6254061" y="2828902"/>
            <a:ext cx="1468672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LBNL, W. </a:t>
            </a:r>
            <a:r>
              <a:rPr lang="fr-FR" sz="967" i="1" dirty="0" err="1"/>
              <a:t>Leemans</a:t>
            </a:r>
            <a:r>
              <a:rPr lang="fr-FR" sz="967" i="1" dirty="0"/>
              <a:t>’ group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6A5C5F4-4BD3-1163-2FB7-C92F97982E3A}"/>
              </a:ext>
            </a:extLst>
          </p:cNvPr>
          <p:cNvSpPr txBox="1"/>
          <p:nvPr/>
        </p:nvSpPr>
        <p:spPr>
          <a:xfrm>
            <a:off x="6241018" y="2378296"/>
            <a:ext cx="1837362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IC/RAL/Strathclyde collaboration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4462F85-EFED-1DE9-1027-A0023CE36259}"/>
              </a:ext>
            </a:extLst>
          </p:cNvPr>
          <p:cNvCxnSpPr/>
          <p:nvPr/>
        </p:nvCxnSpPr>
        <p:spPr>
          <a:xfrm>
            <a:off x="6180167" y="2015436"/>
            <a:ext cx="0" cy="6970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8CCC12B7-7FBF-9B74-3535-F39AF75B4704}"/>
              </a:ext>
            </a:extLst>
          </p:cNvPr>
          <p:cNvSpPr txBox="1"/>
          <p:nvPr/>
        </p:nvSpPr>
        <p:spPr>
          <a:xfrm>
            <a:off x="489496" y="3490306"/>
            <a:ext cx="7826051" cy="600164"/>
          </a:xfrm>
          <a:prstGeom prst="rect">
            <a:avLst/>
          </a:prstGeom>
          <a:solidFill>
            <a:srgbClr val="C00000">
              <a:alpha val="10000"/>
            </a:srgb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50" b="1" dirty="0"/>
              <a:t>          Very </a:t>
            </a:r>
            <a:r>
              <a:rPr lang="fr-FR" sz="1650" b="1" dirty="0" err="1"/>
              <a:t>promising</a:t>
            </a:r>
            <a:r>
              <a:rPr lang="fr-FR" sz="1650" b="1" dirty="0"/>
              <a:t> candidate </a:t>
            </a:r>
            <a:r>
              <a:rPr lang="fr-FR" sz="1650" dirty="0"/>
              <a:t>to </a:t>
            </a:r>
            <a:r>
              <a:rPr lang="fr-FR" sz="1650" dirty="0" err="1"/>
              <a:t>build</a:t>
            </a:r>
            <a:r>
              <a:rPr lang="fr-FR" sz="1650" dirty="0"/>
              <a:t> </a:t>
            </a:r>
            <a:r>
              <a:rPr lang="fr-FR" sz="1650" b="1" dirty="0" err="1"/>
              <a:t>cheaper</a:t>
            </a:r>
            <a:r>
              <a:rPr lang="fr-FR" sz="1650" dirty="0"/>
              <a:t> and more </a:t>
            </a:r>
            <a:r>
              <a:rPr lang="fr-FR" sz="1650" b="1" dirty="0"/>
              <a:t>compact</a:t>
            </a:r>
            <a:r>
              <a:rPr lang="fr-FR" sz="1650" dirty="0"/>
              <a:t> </a:t>
            </a:r>
            <a:r>
              <a:rPr lang="fr-FR" sz="1650" dirty="0" err="1"/>
              <a:t>accelerators</a:t>
            </a:r>
            <a:br>
              <a:rPr lang="fr-FR" sz="1650" dirty="0"/>
            </a:br>
            <a:r>
              <a:rPr lang="fr-FR" sz="1650" dirty="0"/>
              <a:t>Good candidates as building blocks for a </a:t>
            </a:r>
            <a:r>
              <a:rPr lang="fr-FR" sz="1650" dirty="0" err="1"/>
              <a:t>TeV</a:t>
            </a:r>
            <a:r>
              <a:rPr lang="fr-FR" sz="1650" dirty="0"/>
              <a:t> e-/e+ </a:t>
            </a:r>
            <a:r>
              <a:rPr lang="fr-FR" sz="1650" dirty="0" err="1"/>
              <a:t>colliders</a:t>
            </a:r>
            <a:endParaRPr lang="fr-FR" sz="1650" b="1"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F36CDC63-6332-EF5C-B653-C96C39D5FC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2"/>
          <a:stretch/>
        </p:blipFill>
        <p:spPr>
          <a:xfrm>
            <a:off x="833035" y="1675038"/>
            <a:ext cx="3714714" cy="1274442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3DBE9022-9BE8-7E09-4856-A811219C4E61}"/>
              </a:ext>
            </a:extLst>
          </p:cNvPr>
          <p:cNvSpPr txBox="1"/>
          <p:nvPr/>
        </p:nvSpPr>
        <p:spPr>
          <a:xfrm>
            <a:off x="-682939" y="1405783"/>
            <a:ext cx="5964037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30" b="1" dirty="0"/>
              <a:t>« Laser Wakefield Accelerator » - (LWFA)</a:t>
            </a:r>
          </a:p>
        </p:txBody>
      </p:sp>
    </p:spTree>
    <p:extLst>
      <p:ext uri="{BB962C8B-B14F-4D97-AF65-F5344CB8AC3E}">
        <p14:creationId xmlns:p14="http://schemas.microsoft.com/office/powerpoint/2010/main" val="375187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762C26-2F10-AE3B-8992-525EEE979F03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rgbClr val="E46D70"/>
                </a:solidFill>
              </a:rPr>
              <a:t>Challenge 1: SF and NP-QED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92BE19-A462-DB96-1AB1-EC27ABCCCD68}"/>
              </a:ext>
            </a:extLst>
          </p:cNvPr>
          <p:cNvSpPr txBox="1"/>
          <p:nvPr/>
        </p:nvSpPr>
        <p:spPr>
          <a:xfrm>
            <a:off x="4040932" y="126889"/>
            <a:ext cx="4040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2: compact </a:t>
            </a:r>
            <a:r>
              <a:rPr lang="fr-FR" sz="2100" b="1" dirty="0" err="1">
                <a:solidFill>
                  <a:schemeClr val="bg1"/>
                </a:solidFill>
              </a:rPr>
              <a:t>accelerators</a:t>
            </a:r>
            <a:r>
              <a:rPr lang="fr-FR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8C1C1C2-EA19-E98B-C311-FDCC75B6FCE2}"/>
              </a:ext>
            </a:extLst>
          </p:cNvPr>
          <p:cNvSpPr/>
          <p:nvPr/>
        </p:nvSpPr>
        <p:spPr>
          <a:xfrm>
            <a:off x="982938" y="4772022"/>
            <a:ext cx="3964611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799" b="1" dirty="0">
                <a:solidFill>
                  <a:srgbClr val="C00000"/>
                </a:solidFill>
              </a:rPr>
              <a:t>Important limitation : </a:t>
            </a:r>
            <a:r>
              <a:rPr lang="fr-FR" sz="1799" b="1" dirty="0" err="1">
                <a:solidFill>
                  <a:srgbClr val="C00000"/>
                </a:solidFill>
              </a:rPr>
              <a:t>low</a:t>
            </a:r>
            <a:r>
              <a:rPr lang="fr-FR" sz="1799" b="1" dirty="0">
                <a:solidFill>
                  <a:srgbClr val="C00000"/>
                </a:solidFill>
              </a:rPr>
              <a:t> charge &gt;</a:t>
            </a:r>
            <a:r>
              <a:rPr lang="fr-FR" sz="1799" b="1" dirty="0" err="1">
                <a:solidFill>
                  <a:srgbClr val="C00000"/>
                </a:solidFill>
              </a:rPr>
              <a:t>GeV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22" name="Image 121">
            <a:extLst>
              <a:ext uri="{FF2B5EF4-FFF2-40B4-BE49-F238E27FC236}">
                <a16:creationId xmlns:a16="http://schemas.microsoft.com/office/drawing/2014/main" id="{F9C0F6AD-15B1-42E4-D026-B9BA48DB0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7" y="4680561"/>
            <a:ext cx="701951" cy="552126"/>
          </a:xfrm>
          <a:prstGeom prst="rect">
            <a:avLst/>
          </a:prstGeom>
        </p:spPr>
      </p:pic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E38F65AC-4834-2307-6FF0-2D2748022448}"/>
              </a:ext>
            </a:extLst>
          </p:cNvPr>
          <p:cNvCxnSpPr>
            <a:cxnSpLocks/>
          </p:cNvCxnSpPr>
          <p:nvPr/>
        </p:nvCxnSpPr>
        <p:spPr>
          <a:xfrm>
            <a:off x="1050697" y="5897706"/>
            <a:ext cx="3362529" cy="0"/>
          </a:xfrm>
          <a:prstGeom prst="straightConnector1">
            <a:avLst/>
          </a:prstGeom>
          <a:ln w="127000"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ZoneTexte 124">
            <a:extLst>
              <a:ext uri="{FF2B5EF4-FFF2-40B4-BE49-F238E27FC236}">
                <a16:creationId xmlns:a16="http://schemas.microsoft.com/office/drawing/2014/main" id="{6012349D-FA15-5CDF-3171-185B4516CDA3}"/>
              </a:ext>
            </a:extLst>
          </p:cNvPr>
          <p:cNvSpPr txBox="1"/>
          <p:nvPr/>
        </p:nvSpPr>
        <p:spPr>
          <a:xfrm>
            <a:off x="662982" y="593448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100MeV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E0124A6E-0721-E3AD-BC7C-7A4DF2C4B304}"/>
              </a:ext>
            </a:extLst>
          </p:cNvPr>
          <p:cNvSpPr txBox="1"/>
          <p:nvPr/>
        </p:nvSpPr>
        <p:spPr>
          <a:xfrm>
            <a:off x="3637578" y="6029805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Multi-</a:t>
            </a:r>
            <a:r>
              <a:rPr lang="fr-FR" dirty="0" err="1"/>
              <a:t>GeV</a:t>
            </a:r>
            <a:endParaRPr lang="fr-FR" dirty="0"/>
          </a:p>
        </p:txBody>
      </p:sp>
      <p:sp>
        <p:nvSpPr>
          <p:cNvPr id="127" name="Rectangle à coins arrondis 3">
            <a:extLst>
              <a:ext uri="{FF2B5EF4-FFF2-40B4-BE49-F238E27FC236}">
                <a16:creationId xmlns:a16="http://schemas.microsoft.com/office/drawing/2014/main" id="{8413382E-FFDF-7730-E81A-0406FBBF23F2}"/>
              </a:ext>
            </a:extLst>
          </p:cNvPr>
          <p:cNvSpPr/>
          <p:nvPr/>
        </p:nvSpPr>
        <p:spPr>
          <a:xfrm>
            <a:off x="166068" y="4581179"/>
            <a:ext cx="4968552" cy="2174220"/>
          </a:xfrm>
          <a:prstGeom prst="roundRect">
            <a:avLst/>
          </a:prstGeom>
          <a:noFill/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81944CD9-5582-2397-FD35-5A3C770FEC23}"/>
              </a:ext>
            </a:extLst>
          </p:cNvPr>
          <p:cNvSpPr txBox="1"/>
          <p:nvPr/>
        </p:nvSpPr>
        <p:spPr>
          <a:xfrm>
            <a:off x="563837" y="5192376"/>
            <a:ext cx="1425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&gt;</a:t>
            </a:r>
            <a:r>
              <a:rPr lang="fr-FR" sz="1600" dirty="0" err="1"/>
              <a:t>nC</a:t>
            </a:r>
            <a:r>
              <a:rPr lang="fr-FR" sz="1600" dirty="0"/>
              <a:t> </a:t>
            </a:r>
            <a:r>
              <a:rPr lang="fr-FR" sz="1600" dirty="0" err="1"/>
              <a:t>bunch</a:t>
            </a:r>
            <a:endParaRPr lang="fr-FR" sz="1600" dirty="0"/>
          </a:p>
          <a:p>
            <a:pPr algn="ctr"/>
            <a:r>
              <a:rPr lang="fr-FR" sz="1600" dirty="0"/>
              <a:t>10%-</a:t>
            </a:r>
            <a:r>
              <a:rPr lang="fr-FR" sz="1600" dirty="0" err="1"/>
              <a:t>level</a:t>
            </a:r>
            <a:r>
              <a:rPr lang="fr-FR" sz="1600" dirty="0"/>
              <a:t> </a:t>
            </a:r>
            <a:r>
              <a:rPr lang="fr-FR" sz="1600" dirty="0" err="1"/>
              <a:t>dE</a:t>
            </a:r>
            <a:r>
              <a:rPr lang="fr-FR" sz="1600" dirty="0"/>
              <a:t>/E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BAAC49B9-E5D3-AA1A-F3B4-98259494DF47}"/>
              </a:ext>
            </a:extLst>
          </p:cNvPr>
          <p:cNvSpPr txBox="1"/>
          <p:nvPr/>
        </p:nvSpPr>
        <p:spPr>
          <a:xfrm>
            <a:off x="3468766" y="525735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&lt;10pC/</a:t>
            </a:r>
            <a:r>
              <a:rPr lang="fr-FR" dirty="0" err="1"/>
              <a:t>bunch</a:t>
            </a:r>
            <a:endParaRPr lang="fr-FR" dirty="0"/>
          </a:p>
        </p:txBody>
      </p:sp>
      <p:sp>
        <p:nvSpPr>
          <p:cNvPr id="4" name="Rectangle à coins arrondis 53">
            <a:extLst>
              <a:ext uri="{FF2B5EF4-FFF2-40B4-BE49-F238E27FC236}">
                <a16:creationId xmlns:a16="http://schemas.microsoft.com/office/drawing/2014/main" id="{102532FF-F3FA-A3A2-F252-87451428CA3F}"/>
              </a:ext>
            </a:extLst>
          </p:cNvPr>
          <p:cNvSpPr/>
          <p:nvPr/>
        </p:nvSpPr>
        <p:spPr>
          <a:xfrm>
            <a:off x="166068" y="890006"/>
            <a:ext cx="8769163" cy="35428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442621-14B4-F14C-CDC7-04B38B75B429}"/>
              </a:ext>
            </a:extLst>
          </p:cNvPr>
          <p:cNvSpPr txBox="1"/>
          <p:nvPr/>
        </p:nvSpPr>
        <p:spPr>
          <a:xfrm>
            <a:off x="489496" y="978708"/>
            <a:ext cx="8246938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99" b="1" dirty="0">
                <a:solidFill>
                  <a:srgbClr val="C00000"/>
                </a:solidFill>
              </a:rPr>
              <a:t>How to </a:t>
            </a:r>
            <a:r>
              <a:rPr lang="fr-FR" sz="1799" b="1" dirty="0" err="1">
                <a:solidFill>
                  <a:srgbClr val="C00000"/>
                </a:solidFill>
              </a:rPr>
              <a:t>increase</a:t>
            </a:r>
            <a:r>
              <a:rPr lang="fr-FR" sz="1799" b="1" dirty="0">
                <a:solidFill>
                  <a:srgbClr val="C00000"/>
                </a:solidFill>
              </a:rPr>
              <a:t> the charge of LPA at multi-</a:t>
            </a:r>
            <a:r>
              <a:rPr lang="fr-FR" sz="1799" b="1" dirty="0" err="1">
                <a:solidFill>
                  <a:srgbClr val="C00000"/>
                </a:solidFill>
              </a:rPr>
              <a:t>GeV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  <a:r>
              <a:rPr lang="fr-FR" sz="1799" b="1" dirty="0" err="1">
                <a:solidFill>
                  <a:srgbClr val="C00000"/>
                </a:solidFill>
              </a:rPr>
              <a:t>while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  <a:r>
              <a:rPr lang="fr-FR" sz="1799" b="1" dirty="0" err="1">
                <a:solidFill>
                  <a:srgbClr val="C00000"/>
                </a:solidFill>
              </a:rPr>
              <a:t>keeping</a:t>
            </a:r>
            <a:r>
              <a:rPr lang="fr-FR" sz="1799" b="1" dirty="0">
                <a:solidFill>
                  <a:srgbClr val="C00000"/>
                </a:solidFill>
              </a:rPr>
              <a:t> a high-</a:t>
            </a:r>
            <a:r>
              <a:rPr lang="fr-FR" sz="1799" b="1" dirty="0" err="1">
                <a:solidFill>
                  <a:srgbClr val="C00000"/>
                </a:solidFill>
              </a:rPr>
              <a:t>beam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  <a:r>
              <a:rPr lang="fr-FR" sz="1799" b="1" dirty="0" err="1">
                <a:solidFill>
                  <a:srgbClr val="C00000"/>
                </a:solidFill>
              </a:rPr>
              <a:t>quality</a:t>
            </a:r>
            <a:r>
              <a:rPr lang="fr-FR" sz="1799" b="1" dirty="0">
                <a:solidFill>
                  <a:srgbClr val="C00000"/>
                </a:solidFill>
              </a:rPr>
              <a:t> ?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82AEE1-16A6-327B-3A90-41EFB1B2754F}"/>
              </a:ext>
            </a:extLst>
          </p:cNvPr>
          <p:cNvSpPr txBox="1"/>
          <p:nvPr/>
        </p:nvSpPr>
        <p:spPr>
          <a:xfrm>
            <a:off x="557940" y="3027683"/>
            <a:ext cx="293548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Plasma </a:t>
            </a:r>
            <a:r>
              <a:rPr lang="fr-FR" sz="1330" b="1" dirty="0" err="1">
                <a:solidFill>
                  <a:schemeClr val="accent6">
                    <a:lumMod val="75000"/>
                  </a:schemeClr>
                </a:solidFill>
              </a:rPr>
              <a:t>Accelerating</a:t>
            </a:r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330" b="1" dirty="0" err="1">
                <a:solidFill>
                  <a:schemeClr val="accent6">
                    <a:lumMod val="75000"/>
                  </a:schemeClr>
                </a:solidFill>
              </a:rPr>
              <a:t>field</a:t>
            </a:r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 ≅ 100GV.m</a:t>
            </a:r>
            <a:r>
              <a:rPr lang="fr-FR" sz="1330" b="1" baseline="30000" dirty="0">
                <a:solidFill>
                  <a:schemeClr val="accent6">
                    <a:lumMod val="75000"/>
                  </a:schemeClr>
                </a:solidFill>
              </a:rPr>
              <a:t>-1</a:t>
            </a:r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29A8AD-C683-073A-BB25-E3D23FBF1A53}"/>
              </a:ext>
            </a:extLst>
          </p:cNvPr>
          <p:cNvSpPr txBox="1"/>
          <p:nvPr/>
        </p:nvSpPr>
        <p:spPr>
          <a:xfrm>
            <a:off x="3924369" y="1378862"/>
            <a:ext cx="5219631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30" b="1" dirty="0" err="1"/>
              <a:t>Considerable</a:t>
            </a:r>
            <a:r>
              <a:rPr lang="fr-FR" sz="1330" b="1" dirty="0"/>
              <a:t> </a:t>
            </a:r>
            <a:r>
              <a:rPr lang="fr-FR" sz="1330" b="1" dirty="0" err="1"/>
              <a:t>progress</a:t>
            </a:r>
            <a:r>
              <a:rPr lang="fr-FR" sz="1330" b="1" dirty="0"/>
              <a:t> in the </a:t>
            </a:r>
            <a:r>
              <a:rPr lang="fr-FR" sz="1330" b="1" dirty="0" err="1"/>
              <a:t>past</a:t>
            </a:r>
            <a:r>
              <a:rPr lang="fr-FR" sz="1330" b="1" dirty="0"/>
              <a:t> 15 </a:t>
            </a:r>
            <a:r>
              <a:rPr lang="fr-FR" sz="1330" b="1" dirty="0" err="1"/>
              <a:t>years</a:t>
            </a:r>
            <a:r>
              <a:rPr lang="fr-FR" sz="1330" b="1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5FBF53-E9DF-0754-30A8-6E77BB0D02C5}"/>
              </a:ext>
            </a:extLst>
          </p:cNvPr>
          <p:cNvSpPr txBox="1"/>
          <p:nvPr/>
        </p:nvSpPr>
        <p:spPr>
          <a:xfrm>
            <a:off x="3548128" y="3045606"/>
            <a:ext cx="81304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Compact</a:t>
            </a: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A1934845-2EED-7B55-30C4-8120D054E9B2}"/>
              </a:ext>
            </a:extLst>
          </p:cNvPr>
          <p:cNvSpPr/>
          <p:nvPr/>
        </p:nvSpPr>
        <p:spPr>
          <a:xfrm>
            <a:off x="3385460" y="3070103"/>
            <a:ext cx="227650" cy="27921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99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752942B-378E-137F-2F9D-83A06737B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282" y="1738948"/>
            <a:ext cx="1275023" cy="160151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3C4AB4A-E67A-DC8B-4EA3-CE72110BE0D1}"/>
              </a:ext>
            </a:extLst>
          </p:cNvPr>
          <p:cNvSpPr txBox="1"/>
          <p:nvPr/>
        </p:nvSpPr>
        <p:spPr>
          <a:xfrm>
            <a:off x="6039126" y="1810446"/>
            <a:ext cx="2237792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7387" indent="-207387">
              <a:buFont typeface="Arial" charset="0"/>
              <a:buChar char="•"/>
            </a:pPr>
            <a:r>
              <a:rPr lang="fr-FR" sz="1399" dirty="0">
                <a:solidFill>
                  <a:srgbClr val="C00000"/>
                </a:solidFill>
              </a:rPr>
              <a:t>100MeV e- </a:t>
            </a:r>
            <a:r>
              <a:rPr lang="fr-FR" sz="1399" dirty="0" err="1">
                <a:solidFill>
                  <a:srgbClr val="C00000"/>
                </a:solidFill>
              </a:rPr>
              <a:t>beams</a:t>
            </a:r>
            <a:r>
              <a:rPr lang="fr-FR" sz="1399" dirty="0">
                <a:solidFill>
                  <a:srgbClr val="C00000"/>
                </a:solidFill>
              </a:rPr>
              <a:t> (2004)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79AEAD4-C29E-E2C9-D2F5-C9B1DEEA2A29}"/>
              </a:ext>
            </a:extLst>
          </p:cNvPr>
          <p:cNvSpPr txBox="1"/>
          <p:nvPr/>
        </p:nvSpPr>
        <p:spPr>
          <a:xfrm>
            <a:off x="6045711" y="2589643"/>
            <a:ext cx="2959272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7387" indent="-207387">
              <a:buFont typeface="Arial" charset="0"/>
              <a:buChar char="•"/>
            </a:pPr>
            <a:r>
              <a:rPr lang="fr-FR" sz="1399" dirty="0">
                <a:solidFill>
                  <a:srgbClr val="C00000"/>
                </a:solidFill>
              </a:rPr>
              <a:t>8 </a:t>
            </a:r>
            <a:r>
              <a:rPr lang="fr-FR" sz="1399" dirty="0" err="1">
                <a:solidFill>
                  <a:srgbClr val="C00000"/>
                </a:solidFill>
              </a:rPr>
              <a:t>GeV</a:t>
            </a:r>
            <a:r>
              <a:rPr lang="fr-FR" sz="1399" dirty="0">
                <a:solidFill>
                  <a:srgbClr val="C00000"/>
                </a:solidFill>
              </a:rPr>
              <a:t> e- </a:t>
            </a:r>
            <a:r>
              <a:rPr lang="fr-FR" sz="1399" dirty="0" err="1">
                <a:solidFill>
                  <a:srgbClr val="C00000"/>
                </a:solidFill>
              </a:rPr>
              <a:t>beams</a:t>
            </a:r>
            <a:r>
              <a:rPr lang="fr-FR" sz="1399" dirty="0">
                <a:solidFill>
                  <a:srgbClr val="C00000"/>
                </a:solidFill>
              </a:rPr>
              <a:t> on cm-</a:t>
            </a:r>
            <a:r>
              <a:rPr lang="fr-FR" sz="1399" dirty="0" err="1">
                <a:solidFill>
                  <a:srgbClr val="C00000"/>
                </a:solidFill>
              </a:rPr>
              <a:t>scale</a:t>
            </a:r>
            <a:r>
              <a:rPr lang="fr-FR" sz="1399" dirty="0">
                <a:solidFill>
                  <a:srgbClr val="C00000"/>
                </a:solidFill>
              </a:rPr>
              <a:t> (2019)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9A41422-11A4-949D-E512-70FC4AF9FF2B}"/>
              </a:ext>
            </a:extLst>
          </p:cNvPr>
          <p:cNvSpPr txBox="1"/>
          <p:nvPr/>
        </p:nvSpPr>
        <p:spPr>
          <a:xfrm>
            <a:off x="6249198" y="2059426"/>
            <a:ext cx="1609736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LOA-CNRS, V. </a:t>
            </a:r>
            <a:r>
              <a:rPr lang="fr-FR" sz="967" i="1" dirty="0" err="1"/>
              <a:t>Malka’s</a:t>
            </a:r>
            <a:r>
              <a:rPr lang="fr-FR" sz="967" i="1" dirty="0"/>
              <a:t> group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0103340-9717-58AE-5EA3-50A324D9A507}"/>
              </a:ext>
            </a:extLst>
          </p:cNvPr>
          <p:cNvSpPr txBox="1"/>
          <p:nvPr/>
        </p:nvSpPr>
        <p:spPr>
          <a:xfrm>
            <a:off x="6249198" y="2213735"/>
            <a:ext cx="1468672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LBNL, W. </a:t>
            </a:r>
            <a:r>
              <a:rPr lang="fr-FR" sz="967" i="1" dirty="0" err="1"/>
              <a:t>Leemans</a:t>
            </a:r>
            <a:r>
              <a:rPr lang="fr-FR" sz="967" i="1" dirty="0"/>
              <a:t>’ group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43AF7E-82CB-BCF0-C4E0-356A5D2A7B9A}"/>
              </a:ext>
            </a:extLst>
          </p:cNvPr>
          <p:cNvSpPr txBox="1"/>
          <p:nvPr/>
        </p:nvSpPr>
        <p:spPr>
          <a:xfrm>
            <a:off x="6254061" y="2828902"/>
            <a:ext cx="1468672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LBNL, W. </a:t>
            </a:r>
            <a:r>
              <a:rPr lang="fr-FR" sz="967" i="1" dirty="0" err="1"/>
              <a:t>Leemans</a:t>
            </a:r>
            <a:r>
              <a:rPr lang="fr-FR" sz="967" i="1" dirty="0"/>
              <a:t>’ group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C20409D-C1B9-E66B-CBFA-37B297DC9C7F}"/>
              </a:ext>
            </a:extLst>
          </p:cNvPr>
          <p:cNvSpPr txBox="1"/>
          <p:nvPr/>
        </p:nvSpPr>
        <p:spPr>
          <a:xfrm>
            <a:off x="6241018" y="2378296"/>
            <a:ext cx="1837362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IC/RAL/Strathclyde collaboration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96F4629-FFD8-B054-55E0-F2C9946D2F14}"/>
              </a:ext>
            </a:extLst>
          </p:cNvPr>
          <p:cNvCxnSpPr/>
          <p:nvPr/>
        </p:nvCxnSpPr>
        <p:spPr>
          <a:xfrm>
            <a:off x="6180167" y="2015436"/>
            <a:ext cx="0" cy="6970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E546D8B0-7B42-8A8F-7912-62B2395DC42F}"/>
              </a:ext>
            </a:extLst>
          </p:cNvPr>
          <p:cNvSpPr txBox="1"/>
          <p:nvPr/>
        </p:nvSpPr>
        <p:spPr>
          <a:xfrm>
            <a:off x="489496" y="3490306"/>
            <a:ext cx="7826051" cy="600164"/>
          </a:xfrm>
          <a:prstGeom prst="rect">
            <a:avLst/>
          </a:prstGeom>
          <a:solidFill>
            <a:srgbClr val="C00000">
              <a:alpha val="10000"/>
            </a:srgb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50" b="1" dirty="0"/>
              <a:t>          Very </a:t>
            </a:r>
            <a:r>
              <a:rPr lang="fr-FR" sz="1650" b="1" dirty="0" err="1"/>
              <a:t>promising</a:t>
            </a:r>
            <a:r>
              <a:rPr lang="fr-FR" sz="1650" b="1" dirty="0"/>
              <a:t> candidate </a:t>
            </a:r>
            <a:r>
              <a:rPr lang="fr-FR" sz="1650" dirty="0"/>
              <a:t>to </a:t>
            </a:r>
            <a:r>
              <a:rPr lang="fr-FR" sz="1650" dirty="0" err="1"/>
              <a:t>build</a:t>
            </a:r>
            <a:r>
              <a:rPr lang="fr-FR" sz="1650" dirty="0"/>
              <a:t> </a:t>
            </a:r>
            <a:r>
              <a:rPr lang="fr-FR" sz="1650" b="1" dirty="0" err="1"/>
              <a:t>cheaper</a:t>
            </a:r>
            <a:r>
              <a:rPr lang="fr-FR" sz="1650" dirty="0"/>
              <a:t> and more </a:t>
            </a:r>
            <a:r>
              <a:rPr lang="fr-FR" sz="1650" b="1" dirty="0"/>
              <a:t>compact</a:t>
            </a:r>
            <a:r>
              <a:rPr lang="fr-FR" sz="1650" dirty="0"/>
              <a:t> </a:t>
            </a:r>
            <a:r>
              <a:rPr lang="fr-FR" sz="1650" dirty="0" err="1"/>
              <a:t>accelerators</a:t>
            </a:r>
            <a:br>
              <a:rPr lang="fr-FR" sz="1650" dirty="0"/>
            </a:br>
            <a:r>
              <a:rPr lang="fr-FR" sz="1650" dirty="0"/>
              <a:t>Good candidates as building blocks for a </a:t>
            </a:r>
            <a:r>
              <a:rPr lang="fr-FR" sz="1650" dirty="0" err="1"/>
              <a:t>TeV</a:t>
            </a:r>
            <a:r>
              <a:rPr lang="fr-FR" sz="1650" dirty="0"/>
              <a:t> e-/e+ </a:t>
            </a:r>
            <a:r>
              <a:rPr lang="fr-FR" sz="1650" dirty="0" err="1"/>
              <a:t>colliders</a:t>
            </a:r>
            <a:endParaRPr lang="fr-FR" sz="1650" b="1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848A47F-5E47-C811-1767-F9D49707A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2"/>
          <a:stretch/>
        </p:blipFill>
        <p:spPr>
          <a:xfrm>
            <a:off x="833035" y="1675038"/>
            <a:ext cx="3714714" cy="127444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D8F3A4B-8AB6-3BB3-FB04-D499C36BB429}"/>
              </a:ext>
            </a:extLst>
          </p:cNvPr>
          <p:cNvSpPr txBox="1"/>
          <p:nvPr/>
        </p:nvSpPr>
        <p:spPr>
          <a:xfrm>
            <a:off x="-682939" y="1405783"/>
            <a:ext cx="5964037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30" b="1" dirty="0"/>
              <a:t>« Laser Wakefield Accelerator » - (LWFA)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7898621-36A6-AAED-7731-C5070FC26950}"/>
              </a:ext>
            </a:extLst>
          </p:cNvPr>
          <p:cNvSpPr txBox="1"/>
          <p:nvPr/>
        </p:nvSpPr>
        <p:spPr>
          <a:xfrm>
            <a:off x="355357" y="6301768"/>
            <a:ext cx="2294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rgbClr val="C00000"/>
                </a:solidFill>
              </a:rPr>
              <a:t>Götzfried</a:t>
            </a:r>
            <a:r>
              <a:rPr lang="fr-FR" sz="1200" i="1" dirty="0">
                <a:solidFill>
                  <a:srgbClr val="C00000"/>
                </a:solidFill>
              </a:rPr>
              <a:t> et al, PRX (2020)</a:t>
            </a:r>
          </a:p>
          <a:p>
            <a:r>
              <a:rPr lang="fr-FR" sz="1200" i="1" dirty="0">
                <a:solidFill>
                  <a:srgbClr val="C00000"/>
                </a:solidFill>
              </a:rPr>
              <a:t>Couperus et al, Nat. </a:t>
            </a:r>
            <a:r>
              <a:rPr lang="fr-FR" sz="1200" i="1" dirty="0" err="1">
                <a:solidFill>
                  <a:srgbClr val="C00000"/>
                </a:solidFill>
              </a:rPr>
              <a:t>Comm</a:t>
            </a:r>
            <a:r>
              <a:rPr lang="fr-FR" sz="1200" i="1" dirty="0">
                <a:solidFill>
                  <a:srgbClr val="C00000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45695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762C26-2F10-AE3B-8992-525EEE979F03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rgbClr val="E46D70"/>
                </a:solidFill>
              </a:rPr>
              <a:t>Challenge 1: SF and NP-QED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92BE19-A462-DB96-1AB1-EC27ABCCCD68}"/>
              </a:ext>
            </a:extLst>
          </p:cNvPr>
          <p:cNvSpPr txBox="1"/>
          <p:nvPr/>
        </p:nvSpPr>
        <p:spPr>
          <a:xfrm>
            <a:off x="4040932" y="126889"/>
            <a:ext cx="4040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2: compact </a:t>
            </a:r>
            <a:r>
              <a:rPr lang="fr-FR" sz="2100" b="1" dirty="0" err="1">
                <a:solidFill>
                  <a:schemeClr val="bg1"/>
                </a:solidFill>
              </a:rPr>
              <a:t>accelerators</a:t>
            </a:r>
            <a:r>
              <a:rPr lang="fr-FR" sz="2100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6" name="Grouper 6">
            <a:extLst>
              <a:ext uri="{FF2B5EF4-FFF2-40B4-BE49-F238E27FC236}">
                <a16:creationId xmlns:a16="http://schemas.microsoft.com/office/drawing/2014/main" id="{397D83FA-875B-EA5E-7822-802D143D9337}"/>
              </a:ext>
            </a:extLst>
          </p:cNvPr>
          <p:cNvGrpSpPr/>
          <p:nvPr/>
        </p:nvGrpSpPr>
        <p:grpSpPr>
          <a:xfrm>
            <a:off x="5450565" y="5004479"/>
            <a:ext cx="3305701" cy="1328740"/>
            <a:chOff x="7462957" y="4596478"/>
            <a:chExt cx="4331219" cy="17716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ECF35FD-9951-406C-5D56-E901BA6F321A}"/>
                </a:ext>
              </a:extLst>
            </p:cNvPr>
            <p:cNvSpPr/>
            <p:nvPr/>
          </p:nvSpPr>
          <p:spPr>
            <a:xfrm>
              <a:off x="8440255" y="4596478"/>
              <a:ext cx="3353921" cy="1771654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799" b="1" dirty="0">
                  <a:solidFill>
                    <a:srgbClr val="C00000"/>
                  </a:solidFill>
                </a:rPr>
                <a:t>How to </a:t>
              </a:r>
              <a:r>
                <a:rPr lang="fr-FR" sz="1799" b="1" dirty="0" err="1">
                  <a:solidFill>
                    <a:srgbClr val="C00000"/>
                  </a:solidFill>
                </a:rPr>
                <a:t>increase</a:t>
              </a:r>
              <a:r>
                <a:rPr lang="fr-FR" sz="1799" b="1" dirty="0">
                  <a:solidFill>
                    <a:srgbClr val="C00000"/>
                  </a:solidFill>
                </a:rPr>
                <a:t> charge to </a:t>
              </a:r>
              <a:r>
                <a:rPr lang="fr-FR" sz="1799" b="1" dirty="0" err="1">
                  <a:solidFill>
                    <a:srgbClr val="C00000"/>
                  </a:solidFill>
                </a:rPr>
                <a:t>nC</a:t>
              </a:r>
              <a:r>
                <a:rPr lang="fr-FR" sz="1799" b="1" dirty="0">
                  <a:solidFill>
                    <a:srgbClr val="C00000"/>
                  </a:solidFill>
                </a:rPr>
                <a:t>  &gt;</a:t>
              </a:r>
              <a:r>
                <a:rPr lang="fr-FR" sz="1799" b="1" dirty="0" err="1">
                  <a:solidFill>
                    <a:srgbClr val="C00000"/>
                  </a:solidFill>
                </a:rPr>
                <a:t>GeV</a:t>
              </a:r>
              <a:r>
                <a:rPr lang="fr-FR" sz="1799" b="1" dirty="0">
                  <a:solidFill>
                    <a:srgbClr val="C00000"/>
                  </a:solidFill>
                </a:rPr>
                <a:t> </a:t>
              </a:r>
              <a:r>
                <a:rPr lang="fr-FR" sz="1799" b="1" dirty="0" err="1">
                  <a:solidFill>
                    <a:srgbClr val="C00000"/>
                  </a:solidFill>
                </a:rPr>
                <a:t>while</a:t>
              </a:r>
              <a:r>
                <a:rPr lang="fr-FR" sz="1799" b="1" dirty="0">
                  <a:solidFill>
                    <a:srgbClr val="C00000"/>
                  </a:solidFill>
                </a:rPr>
                <a:t> </a:t>
              </a:r>
              <a:br>
                <a:rPr lang="fr-FR" sz="1799" b="1" dirty="0">
                  <a:solidFill>
                    <a:srgbClr val="C00000"/>
                  </a:solidFill>
                </a:rPr>
              </a:br>
              <a:r>
                <a:rPr lang="fr-FR" sz="1799" b="1" dirty="0" err="1">
                  <a:solidFill>
                    <a:srgbClr val="C00000"/>
                  </a:solidFill>
                </a:rPr>
                <a:t>keeping</a:t>
              </a:r>
              <a:r>
                <a:rPr lang="fr-FR" sz="1799" b="1" dirty="0">
                  <a:solidFill>
                    <a:srgbClr val="C00000"/>
                  </a:solidFill>
                </a:rPr>
                <a:t> a high-</a:t>
              </a:r>
              <a:r>
                <a:rPr lang="fr-FR" sz="1799" b="1" dirty="0" err="1">
                  <a:solidFill>
                    <a:srgbClr val="C00000"/>
                  </a:solidFill>
                </a:rPr>
                <a:t>beam</a:t>
              </a:r>
              <a:r>
                <a:rPr lang="fr-FR" sz="1799" b="1" dirty="0">
                  <a:solidFill>
                    <a:srgbClr val="C00000"/>
                  </a:solidFill>
                </a:rPr>
                <a:t> </a:t>
              </a:r>
              <a:r>
                <a:rPr lang="fr-FR" sz="1799" b="1" dirty="0" err="1">
                  <a:solidFill>
                    <a:srgbClr val="C00000"/>
                  </a:solidFill>
                </a:rPr>
                <a:t>quality</a:t>
              </a:r>
              <a:r>
                <a:rPr lang="fr-FR" sz="1799" b="1" dirty="0">
                  <a:solidFill>
                    <a:srgbClr val="C00000"/>
                  </a:solidFill>
                </a:rPr>
                <a:t>? </a:t>
              </a:r>
            </a:p>
          </p:txBody>
        </p:sp>
        <p:sp>
          <p:nvSpPr>
            <p:cNvPr id="41" name="Flèche vers la droite 40">
              <a:extLst>
                <a:ext uri="{FF2B5EF4-FFF2-40B4-BE49-F238E27FC236}">
                  <a16:creationId xmlns:a16="http://schemas.microsoft.com/office/drawing/2014/main" id="{2182F00C-7DEA-5279-B273-EBB5523872CF}"/>
                </a:ext>
              </a:extLst>
            </p:cNvPr>
            <p:cNvSpPr/>
            <p:nvPr/>
          </p:nvSpPr>
          <p:spPr>
            <a:xfrm>
              <a:off x="7462957" y="5222497"/>
              <a:ext cx="641291" cy="484632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67"/>
            </a:p>
          </p:txBody>
        </p:sp>
      </p:grpSp>
      <p:sp>
        <p:nvSpPr>
          <p:cNvPr id="102" name="Rectangle à coins arrondis 53">
            <a:extLst>
              <a:ext uri="{FF2B5EF4-FFF2-40B4-BE49-F238E27FC236}">
                <a16:creationId xmlns:a16="http://schemas.microsoft.com/office/drawing/2014/main" id="{13E56E52-4F48-A9B7-16B9-53A7796A5AAE}"/>
              </a:ext>
            </a:extLst>
          </p:cNvPr>
          <p:cNvSpPr/>
          <p:nvPr/>
        </p:nvSpPr>
        <p:spPr>
          <a:xfrm>
            <a:off x="166068" y="890006"/>
            <a:ext cx="8769163" cy="35428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480D1D88-CFB7-6FFE-8780-40207AD3BE48}"/>
              </a:ext>
            </a:extLst>
          </p:cNvPr>
          <p:cNvSpPr txBox="1"/>
          <p:nvPr/>
        </p:nvSpPr>
        <p:spPr>
          <a:xfrm>
            <a:off x="489496" y="978708"/>
            <a:ext cx="8246938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99" b="1" dirty="0">
                <a:solidFill>
                  <a:srgbClr val="C00000"/>
                </a:solidFill>
              </a:rPr>
              <a:t>How to </a:t>
            </a:r>
            <a:r>
              <a:rPr lang="fr-FR" sz="1799" b="1" dirty="0" err="1">
                <a:solidFill>
                  <a:srgbClr val="C00000"/>
                </a:solidFill>
              </a:rPr>
              <a:t>increase</a:t>
            </a:r>
            <a:r>
              <a:rPr lang="fr-FR" sz="1799" b="1" dirty="0">
                <a:solidFill>
                  <a:srgbClr val="C00000"/>
                </a:solidFill>
              </a:rPr>
              <a:t> the charge of LPA at multi-</a:t>
            </a:r>
            <a:r>
              <a:rPr lang="fr-FR" sz="1799" b="1" dirty="0" err="1">
                <a:solidFill>
                  <a:srgbClr val="C00000"/>
                </a:solidFill>
              </a:rPr>
              <a:t>GeV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  <a:r>
              <a:rPr lang="fr-FR" sz="1799" b="1" dirty="0" err="1">
                <a:solidFill>
                  <a:srgbClr val="C00000"/>
                </a:solidFill>
              </a:rPr>
              <a:t>while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  <a:r>
              <a:rPr lang="fr-FR" sz="1799" b="1" dirty="0" err="1">
                <a:solidFill>
                  <a:srgbClr val="C00000"/>
                </a:solidFill>
              </a:rPr>
              <a:t>keeping</a:t>
            </a:r>
            <a:r>
              <a:rPr lang="fr-FR" sz="1799" b="1" dirty="0">
                <a:solidFill>
                  <a:srgbClr val="C00000"/>
                </a:solidFill>
              </a:rPr>
              <a:t> a high-</a:t>
            </a:r>
            <a:r>
              <a:rPr lang="fr-FR" sz="1799" b="1" dirty="0" err="1">
                <a:solidFill>
                  <a:srgbClr val="C00000"/>
                </a:solidFill>
              </a:rPr>
              <a:t>beam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  <a:r>
              <a:rPr lang="fr-FR" sz="1799" b="1" dirty="0" err="1">
                <a:solidFill>
                  <a:srgbClr val="C00000"/>
                </a:solidFill>
              </a:rPr>
              <a:t>quality</a:t>
            </a:r>
            <a:r>
              <a:rPr lang="fr-FR" sz="1799" b="1" dirty="0">
                <a:solidFill>
                  <a:srgbClr val="C00000"/>
                </a:solidFill>
              </a:rPr>
              <a:t> ?  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57291375-6672-E94D-CA3D-D0DFBE586C9C}"/>
              </a:ext>
            </a:extLst>
          </p:cNvPr>
          <p:cNvSpPr txBox="1"/>
          <p:nvPr/>
        </p:nvSpPr>
        <p:spPr>
          <a:xfrm>
            <a:off x="557940" y="3027683"/>
            <a:ext cx="293548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Plasma </a:t>
            </a:r>
            <a:r>
              <a:rPr lang="fr-FR" sz="1330" b="1" dirty="0" err="1">
                <a:solidFill>
                  <a:schemeClr val="accent6">
                    <a:lumMod val="75000"/>
                  </a:schemeClr>
                </a:solidFill>
              </a:rPr>
              <a:t>Accelerating</a:t>
            </a:r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330" b="1" dirty="0" err="1">
                <a:solidFill>
                  <a:schemeClr val="accent6">
                    <a:lumMod val="75000"/>
                  </a:schemeClr>
                </a:solidFill>
              </a:rPr>
              <a:t>field</a:t>
            </a:r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 ≅ 100GV.m</a:t>
            </a:r>
            <a:r>
              <a:rPr lang="fr-FR" sz="1330" b="1" baseline="30000" dirty="0">
                <a:solidFill>
                  <a:schemeClr val="accent6">
                    <a:lumMod val="75000"/>
                  </a:schemeClr>
                </a:solidFill>
              </a:rPr>
              <a:t>-1</a:t>
            </a:r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24AA5CE6-9FE9-20FC-9A32-7F5599D2550F}"/>
              </a:ext>
            </a:extLst>
          </p:cNvPr>
          <p:cNvSpPr txBox="1"/>
          <p:nvPr/>
        </p:nvSpPr>
        <p:spPr>
          <a:xfrm>
            <a:off x="-682939" y="1405783"/>
            <a:ext cx="5964037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30" b="1" dirty="0"/>
              <a:t>« Laser Wakefield Accelerator » - (LWFA)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AA2D1A1-024A-5CF6-9A0A-093DB504B196}"/>
              </a:ext>
            </a:extLst>
          </p:cNvPr>
          <p:cNvSpPr txBox="1"/>
          <p:nvPr/>
        </p:nvSpPr>
        <p:spPr>
          <a:xfrm>
            <a:off x="3924369" y="1378862"/>
            <a:ext cx="5219631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30" b="1" dirty="0" err="1"/>
              <a:t>Considerable</a:t>
            </a:r>
            <a:r>
              <a:rPr lang="fr-FR" sz="1330" b="1" dirty="0"/>
              <a:t> </a:t>
            </a:r>
            <a:r>
              <a:rPr lang="fr-FR" sz="1330" b="1" dirty="0" err="1"/>
              <a:t>progress</a:t>
            </a:r>
            <a:r>
              <a:rPr lang="fr-FR" sz="1330" b="1" dirty="0"/>
              <a:t> in the </a:t>
            </a:r>
            <a:r>
              <a:rPr lang="fr-FR" sz="1330" b="1" dirty="0" err="1"/>
              <a:t>past</a:t>
            </a:r>
            <a:r>
              <a:rPr lang="fr-FR" sz="1330" b="1" dirty="0"/>
              <a:t> 15 </a:t>
            </a:r>
            <a:r>
              <a:rPr lang="fr-FR" sz="1330" b="1" dirty="0" err="1"/>
              <a:t>years</a:t>
            </a:r>
            <a:r>
              <a:rPr lang="fr-FR" sz="1330" b="1" dirty="0"/>
              <a:t> 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9347EBF-6549-FE1C-0CFA-0D85D7893A4C}"/>
              </a:ext>
            </a:extLst>
          </p:cNvPr>
          <p:cNvSpPr txBox="1"/>
          <p:nvPr/>
        </p:nvSpPr>
        <p:spPr>
          <a:xfrm>
            <a:off x="3548128" y="3045606"/>
            <a:ext cx="813043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30" b="1" dirty="0">
                <a:solidFill>
                  <a:schemeClr val="accent6">
                    <a:lumMod val="75000"/>
                  </a:schemeClr>
                </a:solidFill>
              </a:rPr>
              <a:t>Compact</a:t>
            </a:r>
          </a:p>
        </p:txBody>
      </p:sp>
      <p:sp>
        <p:nvSpPr>
          <p:cNvPr id="108" name="Flèche vers la droite 107">
            <a:extLst>
              <a:ext uri="{FF2B5EF4-FFF2-40B4-BE49-F238E27FC236}">
                <a16:creationId xmlns:a16="http://schemas.microsoft.com/office/drawing/2014/main" id="{0D25116A-43E7-CF87-3777-336161552EDB}"/>
              </a:ext>
            </a:extLst>
          </p:cNvPr>
          <p:cNvSpPr/>
          <p:nvPr/>
        </p:nvSpPr>
        <p:spPr>
          <a:xfrm>
            <a:off x="3385460" y="3070103"/>
            <a:ext cx="227650" cy="27921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99"/>
          </a:p>
        </p:txBody>
      </p:sp>
      <p:pic>
        <p:nvPicPr>
          <p:cNvPr id="109" name="Image 108">
            <a:extLst>
              <a:ext uri="{FF2B5EF4-FFF2-40B4-BE49-F238E27FC236}">
                <a16:creationId xmlns:a16="http://schemas.microsoft.com/office/drawing/2014/main" id="{6F02C54B-DE2D-8893-5D53-BEE31F86C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282" y="1738948"/>
            <a:ext cx="1275023" cy="1601513"/>
          </a:xfrm>
          <a:prstGeom prst="rect">
            <a:avLst/>
          </a:prstGeom>
        </p:spPr>
      </p:pic>
      <p:sp>
        <p:nvSpPr>
          <p:cNvPr id="110" name="ZoneTexte 109">
            <a:extLst>
              <a:ext uri="{FF2B5EF4-FFF2-40B4-BE49-F238E27FC236}">
                <a16:creationId xmlns:a16="http://schemas.microsoft.com/office/drawing/2014/main" id="{A1031701-664B-03F3-E388-F23394A17E80}"/>
              </a:ext>
            </a:extLst>
          </p:cNvPr>
          <p:cNvSpPr txBox="1"/>
          <p:nvPr/>
        </p:nvSpPr>
        <p:spPr>
          <a:xfrm>
            <a:off x="6039126" y="1810446"/>
            <a:ext cx="2237792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7387" indent="-207387">
              <a:buFont typeface="Arial" charset="0"/>
              <a:buChar char="•"/>
            </a:pPr>
            <a:r>
              <a:rPr lang="fr-FR" sz="1399" dirty="0">
                <a:solidFill>
                  <a:srgbClr val="C00000"/>
                </a:solidFill>
              </a:rPr>
              <a:t>100MeV e- </a:t>
            </a:r>
            <a:r>
              <a:rPr lang="fr-FR" sz="1399" dirty="0" err="1">
                <a:solidFill>
                  <a:srgbClr val="C00000"/>
                </a:solidFill>
              </a:rPr>
              <a:t>beams</a:t>
            </a:r>
            <a:r>
              <a:rPr lang="fr-FR" sz="1399" dirty="0">
                <a:solidFill>
                  <a:srgbClr val="C00000"/>
                </a:solidFill>
              </a:rPr>
              <a:t> (2004)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F73EC92E-F340-8C7E-25BF-9E89ED992DD4}"/>
              </a:ext>
            </a:extLst>
          </p:cNvPr>
          <p:cNvSpPr txBox="1"/>
          <p:nvPr/>
        </p:nvSpPr>
        <p:spPr>
          <a:xfrm>
            <a:off x="6045711" y="2589643"/>
            <a:ext cx="2959272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7387" indent="-207387">
              <a:buFont typeface="Arial" charset="0"/>
              <a:buChar char="•"/>
            </a:pPr>
            <a:r>
              <a:rPr lang="fr-FR" sz="1399" dirty="0">
                <a:solidFill>
                  <a:srgbClr val="C00000"/>
                </a:solidFill>
              </a:rPr>
              <a:t>8 </a:t>
            </a:r>
            <a:r>
              <a:rPr lang="fr-FR" sz="1399" dirty="0" err="1">
                <a:solidFill>
                  <a:srgbClr val="C00000"/>
                </a:solidFill>
              </a:rPr>
              <a:t>GeV</a:t>
            </a:r>
            <a:r>
              <a:rPr lang="fr-FR" sz="1399" dirty="0">
                <a:solidFill>
                  <a:srgbClr val="C00000"/>
                </a:solidFill>
              </a:rPr>
              <a:t> e- </a:t>
            </a:r>
            <a:r>
              <a:rPr lang="fr-FR" sz="1399" dirty="0" err="1">
                <a:solidFill>
                  <a:srgbClr val="C00000"/>
                </a:solidFill>
              </a:rPr>
              <a:t>beams</a:t>
            </a:r>
            <a:r>
              <a:rPr lang="fr-FR" sz="1399" dirty="0">
                <a:solidFill>
                  <a:srgbClr val="C00000"/>
                </a:solidFill>
              </a:rPr>
              <a:t> on cm-</a:t>
            </a:r>
            <a:r>
              <a:rPr lang="fr-FR" sz="1399" dirty="0" err="1">
                <a:solidFill>
                  <a:srgbClr val="C00000"/>
                </a:solidFill>
              </a:rPr>
              <a:t>scale</a:t>
            </a:r>
            <a:r>
              <a:rPr lang="fr-FR" sz="1399" dirty="0">
                <a:solidFill>
                  <a:srgbClr val="C00000"/>
                </a:solidFill>
              </a:rPr>
              <a:t> (2019)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B554A14C-C89F-F3B7-2A43-15019A20FAB4}"/>
              </a:ext>
            </a:extLst>
          </p:cNvPr>
          <p:cNvSpPr txBox="1"/>
          <p:nvPr/>
        </p:nvSpPr>
        <p:spPr>
          <a:xfrm>
            <a:off x="6249198" y="2059426"/>
            <a:ext cx="1609736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LOA-CNRS, V. </a:t>
            </a:r>
            <a:r>
              <a:rPr lang="fr-FR" sz="967" i="1" dirty="0" err="1"/>
              <a:t>Malka’s</a:t>
            </a:r>
            <a:r>
              <a:rPr lang="fr-FR" sz="967" i="1" dirty="0"/>
              <a:t> group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E8DFD4EE-0004-A5CE-9FB6-2A020DDAFA1E}"/>
              </a:ext>
            </a:extLst>
          </p:cNvPr>
          <p:cNvSpPr txBox="1"/>
          <p:nvPr/>
        </p:nvSpPr>
        <p:spPr>
          <a:xfrm>
            <a:off x="6249198" y="2213735"/>
            <a:ext cx="1468672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LBNL, W. </a:t>
            </a:r>
            <a:r>
              <a:rPr lang="fr-FR" sz="967" i="1" dirty="0" err="1"/>
              <a:t>Leemans</a:t>
            </a:r>
            <a:r>
              <a:rPr lang="fr-FR" sz="967" i="1" dirty="0"/>
              <a:t>’ group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30E1EFC8-790C-B2D9-3C0B-D28ACE1C77C1}"/>
              </a:ext>
            </a:extLst>
          </p:cNvPr>
          <p:cNvSpPr txBox="1"/>
          <p:nvPr/>
        </p:nvSpPr>
        <p:spPr>
          <a:xfrm>
            <a:off x="6254061" y="2828902"/>
            <a:ext cx="1468672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LBNL, W. </a:t>
            </a:r>
            <a:r>
              <a:rPr lang="fr-FR" sz="967" i="1" dirty="0" err="1"/>
              <a:t>Leemans</a:t>
            </a:r>
            <a:r>
              <a:rPr lang="fr-FR" sz="967" i="1" dirty="0"/>
              <a:t>’ group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765361F1-7996-3632-F17D-06784EC62960}"/>
              </a:ext>
            </a:extLst>
          </p:cNvPr>
          <p:cNvSpPr txBox="1"/>
          <p:nvPr/>
        </p:nvSpPr>
        <p:spPr>
          <a:xfrm>
            <a:off x="6241018" y="2378296"/>
            <a:ext cx="1837362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i="1" dirty="0"/>
              <a:t>IC/RAL/Strathclyde collaboration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6427D0B2-5260-4837-1E82-B77706FE34DC}"/>
              </a:ext>
            </a:extLst>
          </p:cNvPr>
          <p:cNvCxnSpPr/>
          <p:nvPr/>
        </p:nvCxnSpPr>
        <p:spPr>
          <a:xfrm>
            <a:off x="6180167" y="2015436"/>
            <a:ext cx="0" cy="6970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ZoneTexte 116">
            <a:extLst>
              <a:ext uri="{FF2B5EF4-FFF2-40B4-BE49-F238E27FC236}">
                <a16:creationId xmlns:a16="http://schemas.microsoft.com/office/drawing/2014/main" id="{F0236097-179B-926F-8F7E-9B16A924781C}"/>
              </a:ext>
            </a:extLst>
          </p:cNvPr>
          <p:cNvSpPr txBox="1"/>
          <p:nvPr/>
        </p:nvSpPr>
        <p:spPr>
          <a:xfrm>
            <a:off x="489496" y="3490306"/>
            <a:ext cx="7826051" cy="600164"/>
          </a:xfrm>
          <a:prstGeom prst="rect">
            <a:avLst/>
          </a:prstGeom>
          <a:solidFill>
            <a:srgbClr val="C00000">
              <a:alpha val="10000"/>
            </a:srgb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50" b="1" dirty="0"/>
              <a:t>          Very </a:t>
            </a:r>
            <a:r>
              <a:rPr lang="fr-FR" sz="1650" b="1" dirty="0" err="1"/>
              <a:t>promising</a:t>
            </a:r>
            <a:r>
              <a:rPr lang="fr-FR" sz="1650" b="1" dirty="0"/>
              <a:t> candidate </a:t>
            </a:r>
            <a:r>
              <a:rPr lang="fr-FR" sz="1650" dirty="0"/>
              <a:t>to </a:t>
            </a:r>
            <a:r>
              <a:rPr lang="fr-FR" sz="1650" dirty="0" err="1"/>
              <a:t>build</a:t>
            </a:r>
            <a:r>
              <a:rPr lang="fr-FR" sz="1650" dirty="0"/>
              <a:t> </a:t>
            </a:r>
            <a:r>
              <a:rPr lang="fr-FR" sz="1650" b="1" dirty="0" err="1"/>
              <a:t>cheaper</a:t>
            </a:r>
            <a:r>
              <a:rPr lang="fr-FR" sz="1650" dirty="0"/>
              <a:t> and more </a:t>
            </a:r>
            <a:r>
              <a:rPr lang="fr-FR" sz="1650" b="1" dirty="0"/>
              <a:t>compact</a:t>
            </a:r>
            <a:r>
              <a:rPr lang="fr-FR" sz="1650" dirty="0"/>
              <a:t> </a:t>
            </a:r>
            <a:r>
              <a:rPr lang="fr-FR" sz="1650" dirty="0" err="1"/>
              <a:t>accelerators</a:t>
            </a:r>
            <a:br>
              <a:rPr lang="fr-FR" sz="1650" dirty="0"/>
            </a:br>
            <a:r>
              <a:rPr lang="fr-FR" sz="1650" dirty="0"/>
              <a:t>Good candidates as building blocks for a </a:t>
            </a:r>
            <a:r>
              <a:rPr lang="fr-FR" sz="1650" dirty="0" err="1"/>
              <a:t>TeV</a:t>
            </a:r>
            <a:r>
              <a:rPr lang="fr-FR" sz="1650" dirty="0"/>
              <a:t> e-/e+ </a:t>
            </a:r>
            <a:r>
              <a:rPr lang="fr-FR" sz="1650" dirty="0" err="1"/>
              <a:t>colliders</a:t>
            </a:r>
            <a:endParaRPr lang="fr-FR" sz="1650" b="1" dirty="0"/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F24C3749-18C6-C1B0-33DD-8C6A651A1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2"/>
          <a:stretch/>
        </p:blipFill>
        <p:spPr>
          <a:xfrm>
            <a:off x="833035" y="1675038"/>
            <a:ext cx="3714714" cy="1274442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BD39DC78-E0F4-0AE8-30D5-DC4A2FA00A11}"/>
              </a:ext>
            </a:extLst>
          </p:cNvPr>
          <p:cNvSpPr/>
          <p:nvPr/>
        </p:nvSpPr>
        <p:spPr>
          <a:xfrm>
            <a:off x="982938" y="4772022"/>
            <a:ext cx="3964611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799" b="1" dirty="0">
                <a:solidFill>
                  <a:srgbClr val="C00000"/>
                </a:solidFill>
              </a:rPr>
              <a:t>Important limitation : </a:t>
            </a:r>
            <a:r>
              <a:rPr lang="fr-FR" sz="1799" b="1" dirty="0" err="1">
                <a:solidFill>
                  <a:srgbClr val="C00000"/>
                </a:solidFill>
              </a:rPr>
              <a:t>low</a:t>
            </a:r>
            <a:r>
              <a:rPr lang="fr-FR" sz="1799" b="1" dirty="0">
                <a:solidFill>
                  <a:srgbClr val="C00000"/>
                </a:solidFill>
              </a:rPr>
              <a:t> charge &gt;</a:t>
            </a:r>
            <a:r>
              <a:rPr lang="fr-FR" sz="1799" b="1" dirty="0" err="1">
                <a:solidFill>
                  <a:srgbClr val="C00000"/>
                </a:solidFill>
              </a:rPr>
              <a:t>GeV</a:t>
            </a:r>
            <a:r>
              <a:rPr lang="fr-FR" sz="1799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32" name="Image 131">
            <a:extLst>
              <a:ext uri="{FF2B5EF4-FFF2-40B4-BE49-F238E27FC236}">
                <a16:creationId xmlns:a16="http://schemas.microsoft.com/office/drawing/2014/main" id="{8E1653DB-C179-FE21-A38D-F8F791CB7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7" y="4680561"/>
            <a:ext cx="701951" cy="552126"/>
          </a:xfrm>
          <a:prstGeom prst="rect">
            <a:avLst/>
          </a:prstGeom>
        </p:spPr>
      </p:pic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743578EE-3AE5-537B-9E10-382F1B41F582}"/>
              </a:ext>
            </a:extLst>
          </p:cNvPr>
          <p:cNvCxnSpPr>
            <a:cxnSpLocks/>
          </p:cNvCxnSpPr>
          <p:nvPr/>
        </p:nvCxnSpPr>
        <p:spPr>
          <a:xfrm>
            <a:off x="1050697" y="5897706"/>
            <a:ext cx="3362529" cy="0"/>
          </a:xfrm>
          <a:prstGeom prst="straightConnector1">
            <a:avLst/>
          </a:prstGeom>
          <a:ln w="127000"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ZoneTexte 133">
            <a:extLst>
              <a:ext uri="{FF2B5EF4-FFF2-40B4-BE49-F238E27FC236}">
                <a16:creationId xmlns:a16="http://schemas.microsoft.com/office/drawing/2014/main" id="{B2E0DBCB-792B-CDD8-5D45-8A795EA584EE}"/>
              </a:ext>
            </a:extLst>
          </p:cNvPr>
          <p:cNvSpPr txBox="1"/>
          <p:nvPr/>
        </p:nvSpPr>
        <p:spPr>
          <a:xfrm>
            <a:off x="662982" y="593448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100MeV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705612A0-16C0-C4D0-3C7F-7ADA9D4DC2EB}"/>
              </a:ext>
            </a:extLst>
          </p:cNvPr>
          <p:cNvSpPr txBox="1"/>
          <p:nvPr/>
        </p:nvSpPr>
        <p:spPr>
          <a:xfrm>
            <a:off x="3637578" y="6029805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Multi-</a:t>
            </a:r>
            <a:r>
              <a:rPr lang="fr-FR" dirty="0" err="1"/>
              <a:t>GeV</a:t>
            </a:r>
            <a:endParaRPr lang="fr-FR" dirty="0"/>
          </a:p>
        </p:txBody>
      </p:sp>
      <p:sp>
        <p:nvSpPr>
          <p:cNvPr id="136" name="Rectangle à coins arrondis 3">
            <a:extLst>
              <a:ext uri="{FF2B5EF4-FFF2-40B4-BE49-F238E27FC236}">
                <a16:creationId xmlns:a16="http://schemas.microsoft.com/office/drawing/2014/main" id="{71C1AA5D-D87F-D198-3CB1-28DBACB85C14}"/>
              </a:ext>
            </a:extLst>
          </p:cNvPr>
          <p:cNvSpPr/>
          <p:nvPr/>
        </p:nvSpPr>
        <p:spPr>
          <a:xfrm>
            <a:off x="166068" y="4581179"/>
            <a:ext cx="4968552" cy="2174220"/>
          </a:xfrm>
          <a:prstGeom prst="roundRect">
            <a:avLst/>
          </a:prstGeom>
          <a:noFill/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F8001DCC-829C-1541-7EC0-150CD14A4F5A}"/>
              </a:ext>
            </a:extLst>
          </p:cNvPr>
          <p:cNvSpPr txBox="1"/>
          <p:nvPr/>
        </p:nvSpPr>
        <p:spPr>
          <a:xfrm>
            <a:off x="563837" y="5192376"/>
            <a:ext cx="1425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&gt;</a:t>
            </a:r>
            <a:r>
              <a:rPr lang="fr-FR" sz="1600" dirty="0" err="1"/>
              <a:t>nC</a:t>
            </a:r>
            <a:r>
              <a:rPr lang="fr-FR" sz="1600" dirty="0"/>
              <a:t> </a:t>
            </a:r>
            <a:r>
              <a:rPr lang="fr-FR" sz="1600" dirty="0" err="1"/>
              <a:t>bunch</a:t>
            </a:r>
            <a:endParaRPr lang="fr-FR" sz="1600" dirty="0"/>
          </a:p>
          <a:p>
            <a:pPr algn="ctr"/>
            <a:r>
              <a:rPr lang="fr-FR" sz="1600" dirty="0"/>
              <a:t>10%-</a:t>
            </a:r>
            <a:r>
              <a:rPr lang="fr-FR" sz="1600" dirty="0" err="1"/>
              <a:t>level</a:t>
            </a:r>
            <a:r>
              <a:rPr lang="fr-FR" sz="1600" dirty="0"/>
              <a:t> </a:t>
            </a:r>
            <a:r>
              <a:rPr lang="fr-FR" sz="1600" dirty="0" err="1"/>
              <a:t>dE</a:t>
            </a:r>
            <a:r>
              <a:rPr lang="fr-FR" sz="1600" dirty="0"/>
              <a:t>/E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01083BDD-A219-F85B-CA3A-8A758AB58CC5}"/>
              </a:ext>
            </a:extLst>
          </p:cNvPr>
          <p:cNvSpPr txBox="1"/>
          <p:nvPr/>
        </p:nvSpPr>
        <p:spPr>
          <a:xfrm>
            <a:off x="3468766" y="525735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&lt;10pC/</a:t>
            </a:r>
            <a:r>
              <a:rPr lang="fr-FR" dirty="0" err="1"/>
              <a:t>bunch</a:t>
            </a:r>
            <a:endParaRPr lang="fr-FR" dirty="0"/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DD904B73-6898-48E2-25C0-28F63EB9BCC1}"/>
              </a:ext>
            </a:extLst>
          </p:cNvPr>
          <p:cNvSpPr txBox="1"/>
          <p:nvPr/>
        </p:nvSpPr>
        <p:spPr>
          <a:xfrm>
            <a:off x="355357" y="6301768"/>
            <a:ext cx="2294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rgbClr val="C00000"/>
                </a:solidFill>
              </a:rPr>
              <a:t>Götzfried</a:t>
            </a:r>
            <a:r>
              <a:rPr lang="fr-FR" sz="1200" i="1" dirty="0">
                <a:solidFill>
                  <a:srgbClr val="C00000"/>
                </a:solidFill>
              </a:rPr>
              <a:t> et al, PRX (2020)</a:t>
            </a:r>
          </a:p>
          <a:p>
            <a:r>
              <a:rPr lang="fr-FR" sz="1200" i="1" dirty="0">
                <a:solidFill>
                  <a:srgbClr val="C00000"/>
                </a:solidFill>
              </a:rPr>
              <a:t>Couperus et al, Nat. </a:t>
            </a:r>
            <a:r>
              <a:rPr lang="fr-FR" sz="1200" i="1" dirty="0" err="1">
                <a:solidFill>
                  <a:srgbClr val="C00000"/>
                </a:solidFill>
              </a:rPr>
              <a:t>Comm</a:t>
            </a:r>
            <a:r>
              <a:rPr lang="fr-FR" sz="1200" i="1" dirty="0">
                <a:solidFill>
                  <a:srgbClr val="C00000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53101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92BE19-A462-DB96-1AB1-EC27ABCCCD68}"/>
              </a:ext>
            </a:extLst>
          </p:cNvPr>
          <p:cNvSpPr txBox="1"/>
          <p:nvPr/>
        </p:nvSpPr>
        <p:spPr>
          <a:xfrm>
            <a:off x="178919" y="128882"/>
            <a:ext cx="78329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Plasma </a:t>
            </a:r>
            <a:r>
              <a:rPr lang="fr-FR" sz="2100" b="1" dirty="0" err="1">
                <a:solidFill>
                  <a:schemeClr val="bg1"/>
                </a:solidFill>
              </a:rPr>
              <a:t>mirrors</a:t>
            </a:r>
            <a:r>
              <a:rPr lang="fr-FR" sz="2100" b="1" dirty="0">
                <a:solidFill>
                  <a:schemeClr val="bg1"/>
                </a:solidFill>
              </a:rPr>
              <a:t>: a </a:t>
            </a:r>
            <a:r>
              <a:rPr lang="fr-FR" sz="2100" b="1" dirty="0" err="1">
                <a:solidFill>
                  <a:schemeClr val="bg1"/>
                </a:solidFill>
              </a:rPr>
              <a:t>common</a:t>
            </a:r>
            <a:r>
              <a:rPr lang="fr-FR" sz="2100" b="1" dirty="0">
                <a:solidFill>
                  <a:schemeClr val="bg1"/>
                </a:solidFill>
              </a:rPr>
              <a:t> and </a:t>
            </a:r>
            <a:r>
              <a:rPr lang="fr-FR" sz="2100" b="1" dirty="0" err="1">
                <a:solidFill>
                  <a:schemeClr val="bg1"/>
                </a:solidFill>
              </a:rPr>
              <a:t>elegant</a:t>
            </a:r>
            <a:r>
              <a:rPr lang="fr-FR" sz="2100" b="1" dirty="0">
                <a:solidFill>
                  <a:schemeClr val="bg1"/>
                </a:solidFill>
              </a:rPr>
              <a:t> solution to </a:t>
            </a:r>
            <a:r>
              <a:rPr lang="fr-FR" sz="2100" b="1" dirty="0" err="1">
                <a:solidFill>
                  <a:schemeClr val="bg1"/>
                </a:solidFill>
              </a:rPr>
              <a:t>these</a:t>
            </a:r>
            <a:r>
              <a:rPr lang="fr-FR" sz="2100" b="1" dirty="0">
                <a:solidFill>
                  <a:schemeClr val="bg1"/>
                </a:solidFill>
              </a:rPr>
              <a:t> challenges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B9041F73-7913-BEE8-F7F9-D7F595A64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947" y="1783754"/>
            <a:ext cx="3248776" cy="2381301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05799DE1-910E-46EA-E41C-F84132DF49FF}"/>
              </a:ext>
            </a:extLst>
          </p:cNvPr>
          <p:cNvSpPr txBox="1"/>
          <p:nvPr/>
        </p:nvSpPr>
        <p:spPr>
          <a:xfrm rot="770662">
            <a:off x="3046930" y="3733310"/>
            <a:ext cx="1158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Solid </a:t>
            </a:r>
            <a:r>
              <a:rPr lang="fr-FR" sz="1600" b="1" dirty="0" err="1"/>
              <a:t>target</a:t>
            </a:r>
            <a:endParaRPr lang="fr-FR" sz="1600" b="1" dirty="0"/>
          </a:p>
        </p:txBody>
      </p:sp>
      <p:grpSp>
        <p:nvGrpSpPr>
          <p:cNvPr id="39" name="Groupe 9">
            <a:extLst>
              <a:ext uri="{FF2B5EF4-FFF2-40B4-BE49-F238E27FC236}">
                <a16:creationId xmlns:a16="http://schemas.microsoft.com/office/drawing/2014/main" id="{3376A325-D19B-EC86-C8D4-579E4A40F90F}"/>
              </a:ext>
            </a:extLst>
          </p:cNvPr>
          <p:cNvGrpSpPr/>
          <p:nvPr/>
        </p:nvGrpSpPr>
        <p:grpSpPr>
          <a:xfrm>
            <a:off x="4554894" y="3656482"/>
            <a:ext cx="3979507" cy="2585207"/>
            <a:chOff x="4284291" y="3452961"/>
            <a:chExt cx="4248151" cy="3003551"/>
          </a:xfrm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665E48FA-B239-0F44-2BF8-B65C27831C55}"/>
                </a:ext>
              </a:extLst>
            </p:cNvPr>
            <p:cNvSpPr/>
            <p:nvPr/>
          </p:nvSpPr>
          <p:spPr>
            <a:xfrm>
              <a:off x="6718195" y="4231934"/>
              <a:ext cx="1466063" cy="1730559"/>
            </a:xfrm>
            <a:custGeom>
              <a:avLst/>
              <a:gdLst>
                <a:gd name="connsiteX0" fmla="*/ 0 w 1466063"/>
                <a:gd name="connsiteY0" fmla="*/ 1723002 h 1730559"/>
                <a:gd name="connsiteX1" fmla="*/ 1466063 w 1466063"/>
                <a:gd name="connsiteY1" fmla="*/ 1730559 h 1730559"/>
                <a:gd name="connsiteX2" fmla="*/ 1466063 w 1466063"/>
                <a:gd name="connsiteY2" fmla="*/ 0 h 1730559"/>
                <a:gd name="connsiteX3" fmla="*/ 876615 w 1466063"/>
                <a:gd name="connsiteY3" fmla="*/ 15114 h 1730559"/>
                <a:gd name="connsiteX4" fmla="*/ 544106 w 1466063"/>
                <a:gd name="connsiteY4" fmla="*/ 52899 h 1730559"/>
                <a:gd name="connsiteX5" fmla="*/ 408079 w 1466063"/>
                <a:gd name="connsiteY5" fmla="*/ 158697 h 1730559"/>
                <a:gd name="connsiteX6" fmla="*/ 309838 w 1466063"/>
                <a:gd name="connsiteY6" fmla="*/ 408079 h 1730559"/>
                <a:gd name="connsiteX7" fmla="*/ 241825 w 1466063"/>
                <a:gd name="connsiteY7" fmla="*/ 740588 h 1730559"/>
                <a:gd name="connsiteX8" fmla="*/ 211597 w 1466063"/>
                <a:gd name="connsiteY8" fmla="*/ 1042869 h 1730559"/>
                <a:gd name="connsiteX9" fmla="*/ 173812 w 1466063"/>
                <a:gd name="connsiteY9" fmla="*/ 1435835 h 1730559"/>
                <a:gd name="connsiteX10" fmla="*/ 136026 w 1466063"/>
                <a:gd name="connsiteY10" fmla="*/ 1602089 h 1730559"/>
                <a:gd name="connsiteX11" fmla="*/ 45342 w 1466063"/>
                <a:gd name="connsiteY11" fmla="*/ 1685216 h 1730559"/>
                <a:gd name="connsiteX12" fmla="*/ 0 w 1466063"/>
                <a:gd name="connsiteY12" fmla="*/ 1723002 h 173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6063" h="1730559">
                  <a:moveTo>
                    <a:pt x="0" y="1723002"/>
                  </a:moveTo>
                  <a:lnTo>
                    <a:pt x="1466063" y="1730559"/>
                  </a:lnTo>
                  <a:lnTo>
                    <a:pt x="1466063" y="0"/>
                  </a:lnTo>
                  <a:lnTo>
                    <a:pt x="876615" y="15114"/>
                  </a:lnTo>
                  <a:lnTo>
                    <a:pt x="544106" y="52899"/>
                  </a:lnTo>
                  <a:lnTo>
                    <a:pt x="408079" y="158697"/>
                  </a:lnTo>
                  <a:lnTo>
                    <a:pt x="309838" y="408079"/>
                  </a:lnTo>
                  <a:lnTo>
                    <a:pt x="241825" y="740588"/>
                  </a:lnTo>
                  <a:lnTo>
                    <a:pt x="211597" y="1042869"/>
                  </a:lnTo>
                  <a:lnTo>
                    <a:pt x="173812" y="1435835"/>
                  </a:lnTo>
                  <a:lnTo>
                    <a:pt x="136026" y="1602089"/>
                  </a:lnTo>
                  <a:lnTo>
                    <a:pt x="45342" y="1685216"/>
                  </a:lnTo>
                  <a:lnTo>
                    <a:pt x="0" y="1723002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6" name="Group 8">
              <a:extLst>
                <a:ext uri="{FF2B5EF4-FFF2-40B4-BE49-F238E27FC236}">
                  <a16:creationId xmlns:a16="http://schemas.microsoft.com/office/drawing/2014/main" id="{8270C127-4FEB-F1BB-747F-C0E08EA7C5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4291" y="3452961"/>
              <a:ext cx="4248151" cy="3003551"/>
              <a:chOff x="2820" y="546"/>
              <a:chExt cx="2676" cy="1892"/>
            </a:xfrm>
          </p:grpSpPr>
          <p:sp>
            <p:nvSpPr>
              <p:cNvPr id="47" name="Text Box 9">
                <a:extLst>
                  <a:ext uri="{FF2B5EF4-FFF2-40B4-BE49-F238E27FC236}">
                    <a16:creationId xmlns:a16="http://schemas.microsoft.com/office/drawing/2014/main" id="{1837E081-0A17-6FB7-92ED-437F52185E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34" y="1420"/>
                <a:ext cx="56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259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Garamond" pitchFamily="18" charset="0"/>
                    <a:ea typeface="ＭＳ Ｐゴシック"/>
                    <a:cs typeface="ＭＳ Ｐゴシック"/>
                  </a:rPr>
                  <a:t>Plasma</a:t>
                </a:r>
              </a:p>
            </p:txBody>
          </p:sp>
          <p:sp>
            <p:nvSpPr>
              <p:cNvPr id="48" name="Text Box 10">
                <a:extLst>
                  <a:ext uri="{FF2B5EF4-FFF2-40B4-BE49-F238E27FC236}">
                    <a16:creationId xmlns:a16="http://schemas.microsoft.com/office/drawing/2014/main" id="{13A2E66F-3888-967F-6684-78F5CB5F7E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4" y="1420"/>
                <a:ext cx="62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259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Garamond" pitchFamily="18" charset="0"/>
                    <a:ea typeface="ＭＳ Ｐゴシック"/>
                    <a:cs typeface="ＭＳ Ｐゴシック"/>
                  </a:rPr>
                  <a:t>Vacuum</a:t>
                </a:r>
              </a:p>
            </p:txBody>
          </p:sp>
          <p:sp>
            <p:nvSpPr>
              <p:cNvPr id="49" name="Line 11">
                <a:extLst>
                  <a:ext uri="{FF2B5EF4-FFF2-40B4-BE49-F238E27FC236}">
                    <a16:creationId xmlns:a16="http://schemas.microsoft.com/office/drawing/2014/main" id="{F7297BB6-BB9F-2912-A30B-948747936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5" y="736"/>
                <a:ext cx="0" cy="160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Line 12">
                <a:extLst>
                  <a:ext uri="{FF2B5EF4-FFF2-40B4-BE49-F238E27FC236}">
                    <a16:creationId xmlns:a16="http://schemas.microsoft.com/office/drawing/2014/main" id="{E86998E0-F78B-81BF-790E-167EF86A3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2125"/>
                <a:ext cx="22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id="{F52FE818-31D1-49FD-16F4-F01825F8B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1036"/>
                <a:ext cx="1617" cy="1096"/>
              </a:xfrm>
              <a:custGeom>
                <a:avLst/>
                <a:gdLst>
                  <a:gd name="T0" fmla="*/ 0 w 1516"/>
                  <a:gd name="T1" fmla="*/ 10874 h 964"/>
                  <a:gd name="T2" fmla="*/ 925 w 1516"/>
                  <a:gd name="T3" fmla="*/ 10874 h 964"/>
                  <a:gd name="T4" fmla="*/ 1391 w 1516"/>
                  <a:gd name="T5" fmla="*/ 10874 h 964"/>
                  <a:gd name="T6" fmla="*/ 2404 w 1516"/>
                  <a:gd name="T7" fmla="*/ 10656 h 964"/>
                  <a:gd name="T8" fmla="*/ 2657 w 1516"/>
                  <a:gd name="T9" fmla="*/ 8554 h 964"/>
                  <a:gd name="T10" fmla="*/ 2769 w 1516"/>
                  <a:gd name="T11" fmla="*/ 5271 h 964"/>
                  <a:gd name="T12" fmla="*/ 2914 w 1516"/>
                  <a:gd name="T13" fmla="*/ 2587 h 964"/>
                  <a:gd name="T14" fmla="*/ 3232 w 1516"/>
                  <a:gd name="T15" fmla="*/ 642 h 964"/>
                  <a:gd name="T16" fmla="*/ 3711 w 1516"/>
                  <a:gd name="T17" fmla="*/ 141 h 964"/>
                  <a:gd name="T18" fmla="*/ 4295 w 1516"/>
                  <a:gd name="T19" fmla="*/ 2 h 964"/>
                  <a:gd name="T20" fmla="*/ 5169 w 1516"/>
                  <a:gd name="T21" fmla="*/ 2 h 9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16"/>
                  <a:gd name="T34" fmla="*/ 0 h 964"/>
                  <a:gd name="T35" fmla="*/ 1516 w 1516"/>
                  <a:gd name="T36" fmla="*/ 964 h 96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16" h="964">
                    <a:moveTo>
                      <a:pt x="0" y="950"/>
                    </a:moveTo>
                    <a:cubicBezTo>
                      <a:pt x="102" y="950"/>
                      <a:pt x="204" y="950"/>
                      <a:pt x="272" y="950"/>
                    </a:cubicBezTo>
                    <a:cubicBezTo>
                      <a:pt x="340" y="950"/>
                      <a:pt x="336" y="953"/>
                      <a:pt x="408" y="950"/>
                    </a:cubicBezTo>
                    <a:cubicBezTo>
                      <a:pt x="480" y="947"/>
                      <a:pt x="643" y="964"/>
                      <a:pt x="705" y="930"/>
                    </a:cubicBezTo>
                    <a:cubicBezTo>
                      <a:pt x="767" y="896"/>
                      <a:pt x="762" y="826"/>
                      <a:pt x="780" y="748"/>
                    </a:cubicBezTo>
                    <a:cubicBezTo>
                      <a:pt x="798" y="670"/>
                      <a:pt x="800" y="547"/>
                      <a:pt x="812" y="460"/>
                    </a:cubicBezTo>
                    <a:cubicBezTo>
                      <a:pt x="824" y="373"/>
                      <a:pt x="831" y="293"/>
                      <a:pt x="854" y="226"/>
                    </a:cubicBezTo>
                    <a:cubicBezTo>
                      <a:pt x="877" y="159"/>
                      <a:pt x="911" y="91"/>
                      <a:pt x="950" y="55"/>
                    </a:cubicBezTo>
                    <a:cubicBezTo>
                      <a:pt x="989" y="19"/>
                      <a:pt x="1037" y="21"/>
                      <a:pt x="1089" y="12"/>
                    </a:cubicBezTo>
                    <a:cubicBezTo>
                      <a:pt x="1141" y="3"/>
                      <a:pt x="1189" y="4"/>
                      <a:pt x="1260" y="2"/>
                    </a:cubicBezTo>
                    <a:cubicBezTo>
                      <a:pt x="1331" y="0"/>
                      <a:pt x="1463" y="2"/>
                      <a:pt x="1516" y="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Text Box 14">
                <a:extLst>
                  <a:ext uri="{FF2B5EF4-FFF2-40B4-BE49-F238E27FC236}">
                    <a16:creationId xmlns:a16="http://schemas.microsoft.com/office/drawing/2014/main" id="{247F36FD-FB80-2649-31C9-9AF225808C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0" y="546"/>
                <a:ext cx="27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n</a:t>
                </a:r>
                <a:r>
                  <a:rPr kumimoji="0" lang="fr-FR" altLang="fr-FR" sz="24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e</a:t>
                </a:r>
                <a:endParaRPr kumimoji="0" lang="fr-FR" altLang="fr-FR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53" name="Text Box 15">
                <a:extLst>
                  <a:ext uri="{FF2B5EF4-FFF2-40B4-BE49-F238E27FC236}">
                    <a16:creationId xmlns:a16="http://schemas.microsoft.com/office/drawing/2014/main" id="{BDCBE349-473C-94BC-F99A-23B497A8CD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7" y="2069"/>
                <a:ext cx="2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x</a:t>
                </a:r>
              </a:p>
            </p:txBody>
          </p:sp>
          <p:sp>
            <p:nvSpPr>
              <p:cNvPr id="54" name="Line 16">
                <a:extLst>
                  <a:ext uri="{FF2B5EF4-FFF2-40B4-BE49-F238E27FC236}">
                    <a16:creationId xmlns:a16="http://schemas.microsoft.com/office/drawing/2014/main" id="{A6A174F8-F51F-3C8B-A4ED-446F60190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0" y="2215"/>
                <a:ext cx="311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Text Box 17">
                <a:extLst>
                  <a:ext uri="{FF2B5EF4-FFF2-40B4-BE49-F238E27FC236}">
                    <a16:creationId xmlns:a16="http://schemas.microsoft.com/office/drawing/2014/main" id="{FA7DE492-4067-290D-EE44-C55655AD09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3" y="2205"/>
                <a:ext cx="52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Times New Roman" pitchFamily="18" charset="0"/>
                  </a:rPr>
                  <a:t>L &lt;&lt; </a:t>
                </a:r>
                <a:r>
                  <a:rPr kumimoji="0" lang="en-US" alt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Symbol" pitchFamily="18" charset="2"/>
                    <a:ea typeface="ＭＳ Ｐゴシック"/>
                    <a:cs typeface="Times New Roman" pitchFamily="18" charset="0"/>
                  </a:rPr>
                  <a:t>l</a:t>
                </a:r>
                <a:endParaRPr kumimoji="0" lang="el-G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Symbol" pitchFamily="18" charset="2"/>
                  <a:ea typeface="ＭＳ Ｐゴシック"/>
                  <a:cs typeface="Times New Roman" pitchFamily="18" charset="0"/>
                </a:endParaRPr>
              </a:p>
            </p:txBody>
          </p:sp>
          <p:sp>
            <p:nvSpPr>
              <p:cNvPr id="56" name="Line 18">
                <a:extLst>
                  <a:ext uri="{FF2B5EF4-FFF2-40B4-BE49-F238E27FC236}">
                    <a16:creationId xmlns:a16="http://schemas.microsoft.com/office/drawing/2014/main" id="{8DF2A537-616F-5E90-9471-B16E3E1B0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40" y="1788"/>
                <a:ext cx="1035" cy="2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Text Box 19">
                <a:extLst>
                  <a:ext uri="{FF2B5EF4-FFF2-40B4-BE49-F238E27FC236}">
                    <a16:creationId xmlns:a16="http://schemas.microsoft.com/office/drawing/2014/main" id="{23137676-7BCD-5FA7-A526-DE3CCAF8F3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7" y="1641"/>
                <a:ext cx="254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n</a:t>
                </a:r>
                <a:r>
                  <a:rPr kumimoji="0" lang="fr-FR" altLang="fr-FR" sz="20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c</a:t>
                </a:r>
                <a:endParaRPr kumimoji="0" lang="fr-FR" altLang="fr-FR" sz="2000" b="1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58" name="Line 20">
                <a:extLst>
                  <a:ext uri="{FF2B5EF4-FFF2-40B4-BE49-F238E27FC236}">
                    <a16:creationId xmlns:a16="http://schemas.microsoft.com/office/drawing/2014/main" id="{D7A0E86D-E8FE-1A69-E675-0FFD0AE3C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46" y="1057"/>
                <a:ext cx="1247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Text Box 21">
                <a:extLst>
                  <a:ext uri="{FF2B5EF4-FFF2-40B4-BE49-F238E27FC236}">
                    <a16:creationId xmlns:a16="http://schemas.microsoft.com/office/drawing/2014/main" id="{D76A3F6F-300F-AF85-AD76-CEEA09C580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0" y="924"/>
                <a:ext cx="62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≈400 </a:t>
                </a:r>
                <a:r>
                  <a:rPr kumimoji="0" lang="fr-FR" altLang="fr-FR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n</a:t>
                </a:r>
                <a:r>
                  <a:rPr kumimoji="0" lang="fr-FR" altLang="fr-FR" sz="20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c</a:t>
                </a:r>
                <a:endParaRPr kumimoji="0" lang="fr-FR" alt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ＭＳ Ｐゴシック"/>
                </a:endParaRPr>
              </a:p>
            </p:txBody>
          </p:sp>
        </p:grpSp>
      </p:grpSp>
      <p:pic>
        <p:nvPicPr>
          <p:cNvPr id="60" name="Graphique 59">
            <a:extLst>
              <a:ext uri="{FF2B5EF4-FFF2-40B4-BE49-F238E27FC236}">
                <a16:creationId xmlns:a16="http://schemas.microsoft.com/office/drawing/2014/main" id="{DC3872FB-84FE-61A7-AFC0-339925320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4731" y="2121454"/>
            <a:ext cx="4024757" cy="1537354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163DDE11-511E-BD83-E7C9-D3C3C294A570}"/>
              </a:ext>
            </a:extLst>
          </p:cNvPr>
          <p:cNvGrpSpPr/>
          <p:nvPr/>
        </p:nvGrpSpPr>
        <p:grpSpPr>
          <a:xfrm>
            <a:off x="6273955" y="1072233"/>
            <a:ext cx="2776263" cy="2561621"/>
            <a:chOff x="6273955" y="1072233"/>
            <a:chExt cx="2776263" cy="2561621"/>
          </a:xfrm>
        </p:grpSpPr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B6430C8B-EC8A-F32B-EA22-AA9F24055F6A}"/>
                </a:ext>
              </a:extLst>
            </p:cNvPr>
            <p:cNvSpPr txBox="1"/>
            <p:nvPr/>
          </p:nvSpPr>
          <p:spPr>
            <a:xfrm>
              <a:off x="6273955" y="3110634"/>
              <a:ext cx="2560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solidFill>
                    <a:srgbClr val="C00000"/>
                  </a:solidFill>
                </a:rPr>
                <a:t>C. </a:t>
              </a:r>
              <a:r>
                <a:rPr lang="fr-FR" sz="1400" i="1" dirty="0" err="1">
                  <a:solidFill>
                    <a:srgbClr val="C00000"/>
                  </a:solidFill>
                </a:rPr>
                <a:t>Thaury</a:t>
              </a:r>
              <a:r>
                <a:rPr lang="fr-FR" sz="1400" i="1" dirty="0">
                  <a:solidFill>
                    <a:srgbClr val="C00000"/>
                  </a:solidFill>
                </a:rPr>
                <a:t>  et al, Nat. </a:t>
              </a:r>
              <a:r>
                <a:rPr lang="fr-FR" sz="1400" i="1" dirty="0" err="1">
                  <a:solidFill>
                    <a:srgbClr val="C00000"/>
                  </a:solidFill>
                </a:rPr>
                <a:t>Phys</a:t>
              </a:r>
              <a:r>
                <a:rPr lang="fr-FR" sz="1400" i="1" dirty="0">
                  <a:solidFill>
                    <a:srgbClr val="C00000"/>
                  </a:solidFill>
                </a:rPr>
                <a:t> (2007)</a:t>
              </a:r>
            </a:p>
            <a:p>
              <a:r>
                <a:rPr lang="fr-FR" sz="1400" i="1" dirty="0" err="1">
                  <a:solidFill>
                    <a:srgbClr val="C00000"/>
                  </a:solidFill>
                </a:rPr>
                <a:t>Dromey</a:t>
              </a:r>
              <a:r>
                <a:rPr lang="fr-FR" sz="1400" i="1" dirty="0">
                  <a:solidFill>
                    <a:srgbClr val="C00000"/>
                  </a:solidFill>
                </a:rPr>
                <a:t> et al, Nat. </a:t>
              </a:r>
              <a:r>
                <a:rPr lang="fr-FR" sz="1400" i="1" dirty="0" err="1">
                  <a:solidFill>
                    <a:srgbClr val="C00000"/>
                  </a:solidFill>
                </a:rPr>
                <a:t>Phys</a:t>
              </a:r>
              <a:r>
                <a:rPr lang="fr-FR" sz="1400" i="1" dirty="0">
                  <a:solidFill>
                    <a:srgbClr val="C00000"/>
                  </a:solidFill>
                </a:rPr>
                <a:t> (2009)</a:t>
              </a:r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A2CD4E8-1C74-B009-ACD3-D887399AB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6251" y="1072233"/>
              <a:ext cx="1683967" cy="1644251"/>
            </a:xfrm>
            <a:prstGeom prst="rect">
              <a:avLst/>
            </a:prstGeom>
          </p:spPr>
        </p:pic>
      </p:grpSp>
      <p:pic>
        <p:nvPicPr>
          <p:cNvPr id="64" name="Image 63">
            <a:extLst>
              <a:ext uri="{FF2B5EF4-FFF2-40B4-BE49-F238E27FC236}">
                <a16:creationId xmlns:a16="http://schemas.microsoft.com/office/drawing/2014/main" id="{A4E68974-78D2-B6AE-2CF2-B789BFE4B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3" y="988238"/>
            <a:ext cx="1565301" cy="1528384"/>
          </a:xfrm>
          <a:prstGeom prst="rect">
            <a:avLst/>
          </a:prstGeom>
        </p:spPr>
      </p:pic>
      <p:grpSp>
        <p:nvGrpSpPr>
          <p:cNvPr id="65" name="Groupe 64">
            <a:extLst>
              <a:ext uri="{FF2B5EF4-FFF2-40B4-BE49-F238E27FC236}">
                <a16:creationId xmlns:a16="http://schemas.microsoft.com/office/drawing/2014/main" id="{A1411FF9-54E5-0C9F-27F3-97AC1FB382C8}"/>
              </a:ext>
            </a:extLst>
          </p:cNvPr>
          <p:cNvGrpSpPr/>
          <p:nvPr/>
        </p:nvGrpSpPr>
        <p:grpSpPr>
          <a:xfrm>
            <a:off x="975428" y="1173738"/>
            <a:ext cx="3866295" cy="5277008"/>
            <a:chOff x="975428" y="1173738"/>
            <a:chExt cx="3866295" cy="5277008"/>
          </a:xfrm>
        </p:grpSpPr>
        <p:grpSp>
          <p:nvGrpSpPr>
            <p:cNvPr id="66" name="Grouper 20">
              <a:extLst>
                <a:ext uri="{FF2B5EF4-FFF2-40B4-BE49-F238E27FC236}">
                  <a16:creationId xmlns:a16="http://schemas.microsoft.com/office/drawing/2014/main" id="{DCF672B3-6CE2-7594-E08D-C967BC48B1E0}"/>
                </a:ext>
              </a:extLst>
            </p:cNvPr>
            <p:cNvGrpSpPr/>
            <p:nvPr/>
          </p:nvGrpSpPr>
          <p:grpSpPr>
            <a:xfrm>
              <a:off x="3491160" y="1173738"/>
              <a:ext cx="1350563" cy="2403733"/>
              <a:chOff x="3259549" y="2049235"/>
              <a:chExt cx="1350563" cy="2403733"/>
            </a:xfrm>
          </p:grpSpPr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7BDB954D-C4C3-1EFB-3783-13DC471433F4}"/>
                  </a:ext>
                </a:extLst>
              </p:cNvPr>
              <p:cNvSpPr txBox="1"/>
              <p:nvPr/>
            </p:nvSpPr>
            <p:spPr>
              <a:xfrm>
                <a:off x="3259549" y="2049235"/>
                <a:ext cx="135056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b="1" dirty="0" err="1">
                    <a:solidFill>
                      <a:srgbClr val="C00000"/>
                    </a:solidFill>
                  </a:rPr>
                  <a:t>Relativistic</a:t>
                </a:r>
                <a:br>
                  <a:rPr lang="fr-FR" sz="1600" b="1" dirty="0">
                    <a:solidFill>
                      <a:srgbClr val="C00000"/>
                    </a:solidFill>
                  </a:rPr>
                </a:br>
                <a:r>
                  <a:rPr lang="fr-FR" sz="1600" b="1" dirty="0" err="1">
                    <a:solidFill>
                      <a:srgbClr val="C00000"/>
                    </a:solidFill>
                  </a:rPr>
                  <a:t>Oscillating</a:t>
                </a:r>
                <a:br>
                  <a:rPr lang="fr-FR" sz="1600" b="1" dirty="0">
                    <a:solidFill>
                      <a:srgbClr val="C00000"/>
                    </a:solidFill>
                  </a:rPr>
                </a:br>
                <a:r>
                  <a:rPr lang="fr-FR" sz="1600" b="1" dirty="0">
                    <a:solidFill>
                      <a:srgbClr val="C00000"/>
                    </a:solidFill>
                  </a:rPr>
                  <a:t>Mirror (ROM)</a:t>
                </a:r>
              </a:p>
            </p:txBody>
          </p:sp>
          <p:cxnSp>
            <p:nvCxnSpPr>
              <p:cNvPr id="72" name="Connecteur droit avec flèche 71">
                <a:extLst>
                  <a:ext uri="{FF2B5EF4-FFF2-40B4-BE49-F238E27FC236}">
                    <a16:creationId xmlns:a16="http://schemas.microsoft.com/office/drawing/2014/main" id="{FDD8B241-3B4E-ADAD-225D-70FA110F40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49996" y="2947237"/>
                <a:ext cx="317390" cy="1505731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2" descr="C:\Users\hvincent\Desktop\SuperpChampDensiteBourdier.gif">
              <a:extLst>
                <a:ext uri="{FF2B5EF4-FFF2-40B4-BE49-F238E27FC236}">
                  <a16:creationId xmlns:a16="http://schemas.microsoft.com/office/drawing/2014/main" id="{4583A21B-5DFC-81EC-9B01-D3A4F27F1BA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428" y="4256325"/>
              <a:ext cx="2366514" cy="2194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1A5A9F5D-DA21-AD1B-B6B7-7FCC6CEA95D2}"/>
                </a:ext>
              </a:extLst>
            </p:cNvPr>
            <p:cNvCxnSpPr/>
            <p:nvPr/>
          </p:nvCxnSpPr>
          <p:spPr>
            <a:xfrm flipH="1">
              <a:off x="1249251" y="3627367"/>
              <a:ext cx="2376844" cy="777204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0AE36F9C-BE06-A53E-CE90-406E0E70B6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8422" y="3601285"/>
              <a:ext cx="593185" cy="803286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B915CEDA-B174-782C-EE06-ED6AD792CF09}"/>
                </a:ext>
              </a:extLst>
            </p:cNvPr>
            <p:cNvSpPr/>
            <p:nvPr/>
          </p:nvSpPr>
          <p:spPr>
            <a:xfrm>
              <a:off x="3445124" y="3456259"/>
              <a:ext cx="454794" cy="342216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6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92BE19-A462-DB96-1AB1-EC27ABCCCD68}"/>
              </a:ext>
            </a:extLst>
          </p:cNvPr>
          <p:cNvSpPr txBox="1"/>
          <p:nvPr/>
        </p:nvSpPr>
        <p:spPr>
          <a:xfrm>
            <a:off x="178919" y="128882"/>
            <a:ext cx="78329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Plasma </a:t>
            </a:r>
            <a:r>
              <a:rPr lang="fr-FR" sz="2100" b="1" dirty="0" err="1">
                <a:solidFill>
                  <a:schemeClr val="bg1"/>
                </a:solidFill>
              </a:rPr>
              <a:t>mirrors</a:t>
            </a:r>
            <a:r>
              <a:rPr lang="fr-FR" sz="2100" b="1" dirty="0">
                <a:solidFill>
                  <a:schemeClr val="bg1"/>
                </a:solidFill>
              </a:rPr>
              <a:t>: a </a:t>
            </a:r>
            <a:r>
              <a:rPr lang="fr-FR" sz="2100" b="1" dirty="0" err="1">
                <a:solidFill>
                  <a:schemeClr val="bg1"/>
                </a:solidFill>
              </a:rPr>
              <a:t>common</a:t>
            </a:r>
            <a:r>
              <a:rPr lang="fr-FR" sz="2100" b="1" dirty="0">
                <a:solidFill>
                  <a:schemeClr val="bg1"/>
                </a:solidFill>
              </a:rPr>
              <a:t> and </a:t>
            </a:r>
            <a:r>
              <a:rPr lang="fr-FR" sz="2100" b="1" dirty="0" err="1">
                <a:solidFill>
                  <a:schemeClr val="bg1"/>
                </a:solidFill>
              </a:rPr>
              <a:t>elegant</a:t>
            </a:r>
            <a:r>
              <a:rPr lang="fr-FR" sz="2100" b="1" dirty="0">
                <a:solidFill>
                  <a:schemeClr val="bg1"/>
                </a:solidFill>
              </a:rPr>
              <a:t> solution to </a:t>
            </a:r>
            <a:r>
              <a:rPr lang="fr-FR" sz="2100" b="1" dirty="0" err="1">
                <a:solidFill>
                  <a:schemeClr val="bg1"/>
                </a:solidFill>
              </a:rPr>
              <a:t>these</a:t>
            </a:r>
            <a:r>
              <a:rPr lang="fr-FR" sz="2100" b="1" dirty="0">
                <a:solidFill>
                  <a:schemeClr val="bg1"/>
                </a:solidFill>
              </a:rPr>
              <a:t> challenges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B9041F73-7913-BEE8-F7F9-D7F595A64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947" y="1783754"/>
            <a:ext cx="3248776" cy="2381301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05799DE1-910E-46EA-E41C-F84132DF49FF}"/>
              </a:ext>
            </a:extLst>
          </p:cNvPr>
          <p:cNvSpPr txBox="1"/>
          <p:nvPr/>
        </p:nvSpPr>
        <p:spPr>
          <a:xfrm rot="770662">
            <a:off x="3046930" y="3733310"/>
            <a:ext cx="1158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Solid </a:t>
            </a:r>
            <a:r>
              <a:rPr lang="fr-FR" sz="1600" b="1" dirty="0" err="1"/>
              <a:t>target</a:t>
            </a:r>
            <a:endParaRPr lang="fr-FR" sz="1600" b="1" dirty="0"/>
          </a:p>
        </p:txBody>
      </p:sp>
      <p:grpSp>
        <p:nvGrpSpPr>
          <p:cNvPr id="39" name="Groupe 9">
            <a:extLst>
              <a:ext uri="{FF2B5EF4-FFF2-40B4-BE49-F238E27FC236}">
                <a16:creationId xmlns:a16="http://schemas.microsoft.com/office/drawing/2014/main" id="{3376A325-D19B-EC86-C8D4-579E4A40F90F}"/>
              </a:ext>
            </a:extLst>
          </p:cNvPr>
          <p:cNvGrpSpPr/>
          <p:nvPr/>
        </p:nvGrpSpPr>
        <p:grpSpPr>
          <a:xfrm>
            <a:off x="4554894" y="3656482"/>
            <a:ext cx="3979507" cy="2585207"/>
            <a:chOff x="4284291" y="3452961"/>
            <a:chExt cx="4248151" cy="3003551"/>
          </a:xfrm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665E48FA-B239-0F44-2BF8-B65C27831C55}"/>
                </a:ext>
              </a:extLst>
            </p:cNvPr>
            <p:cNvSpPr/>
            <p:nvPr/>
          </p:nvSpPr>
          <p:spPr>
            <a:xfrm>
              <a:off x="6718195" y="4231934"/>
              <a:ext cx="1466063" cy="1730559"/>
            </a:xfrm>
            <a:custGeom>
              <a:avLst/>
              <a:gdLst>
                <a:gd name="connsiteX0" fmla="*/ 0 w 1466063"/>
                <a:gd name="connsiteY0" fmla="*/ 1723002 h 1730559"/>
                <a:gd name="connsiteX1" fmla="*/ 1466063 w 1466063"/>
                <a:gd name="connsiteY1" fmla="*/ 1730559 h 1730559"/>
                <a:gd name="connsiteX2" fmla="*/ 1466063 w 1466063"/>
                <a:gd name="connsiteY2" fmla="*/ 0 h 1730559"/>
                <a:gd name="connsiteX3" fmla="*/ 876615 w 1466063"/>
                <a:gd name="connsiteY3" fmla="*/ 15114 h 1730559"/>
                <a:gd name="connsiteX4" fmla="*/ 544106 w 1466063"/>
                <a:gd name="connsiteY4" fmla="*/ 52899 h 1730559"/>
                <a:gd name="connsiteX5" fmla="*/ 408079 w 1466063"/>
                <a:gd name="connsiteY5" fmla="*/ 158697 h 1730559"/>
                <a:gd name="connsiteX6" fmla="*/ 309838 w 1466063"/>
                <a:gd name="connsiteY6" fmla="*/ 408079 h 1730559"/>
                <a:gd name="connsiteX7" fmla="*/ 241825 w 1466063"/>
                <a:gd name="connsiteY7" fmla="*/ 740588 h 1730559"/>
                <a:gd name="connsiteX8" fmla="*/ 211597 w 1466063"/>
                <a:gd name="connsiteY8" fmla="*/ 1042869 h 1730559"/>
                <a:gd name="connsiteX9" fmla="*/ 173812 w 1466063"/>
                <a:gd name="connsiteY9" fmla="*/ 1435835 h 1730559"/>
                <a:gd name="connsiteX10" fmla="*/ 136026 w 1466063"/>
                <a:gd name="connsiteY10" fmla="*/ 1602089 h 1730559"/>
                <a:gd name="connsiteX11" fmla="*/ 45342 w 1466063"/>
                <a:gd name="connsiteY11" fmla="*/ 1685216 h 1730559"/>
                <a:gd name="connsiteX12" fmla="*/ 0 w 1466063"/>
                <a:gd name="connsiteY12" fmla="*/ 1723002 h 173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6063" h="1730559">
                  <a:moveTo>
                    <a:pt x="0" y="1723002"/>
                  </a:moveTo>
                  <a:lnTo>
                    <a:pt x="1466063" y="1730559"/>
                  </a:lnTo>
                  <a:lnTo>
                    <a:pt x="1466063" y="0"/>
                  </a:lnTo>
                  <a:lnTo>
                    <a:pt x="876615" y="15114"/>
                  </a:lnTo>
                  <a:lnTo>
                    <a:pt x="544106" y="52899"/>
                  </a:lnTo>
                  <a:lnTo>
                    <a:pt x="408079" y="158697"/>
                  </a:lnTo>
                  <a:lnTo>
                    <a:pt x="309838" y="408079"/>
                  </a:lnTo>
                  <a:lnTo>
                    <a:pt x="241825" y="740588"/>
                  </a:lnTo>
                  <a:lnTo>
                    <a:pt x="211597" y="1042869"/>
                  </a:lnTo>
                  <a:lnTo>
                    <a:pt x="173812" y="1435835"/>
                  </a:lnTo>
                  <a:lnTo>
                    <a:pt x="136026" y="1602089"/>
                  </a:lnTo>
                  <a:lnTo>
                    <a:pt x="45342" y="1685216"/>
                  </a:lnTo>
                  <a:lnTo>
                    <a:pt x="0" y="1723002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6" name="Group 8">
              <a:extLst>
                <a:ext uri="{FF2B5EF4-FFF2-40B4-BE49-F238E27FC236}">
                  <a16:creationId xmlns:a16="http://schemas.microsoft.com/office/drawing/2014/main" id="{8270C127-4FEB-F1BB-747F-C0E08EA7C5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4291" y="3452961"/>
              <a:ext cx="4248151" cy="3003551"/>
              <a:chOff x="2820" y="546"/>
              <a:chExt cx="2676" cy="1892"/>
            </a:xfrm>
          </p:grpSpPr>
          <p:sp>
            <p:nvSpPr>
              <p:cNvPr id="47" name="Text Box 9">
                <a:extLst>
                  <a:ext uri="{FF2B5EF4-FFF2-40B4-BE49-F238E27FC236}">
                    <a16:creationId xmlns:a16="http://schemas.microsoft.com/office/drawing/2014/main" id="{1837E081-0A17-6FB7-92ED-437F52185E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34" y="1420"/>
                <a:ext cx="56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259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Garamond" pitchFamily="18" charset="0"/>
                    <a:ea typeface="ＭＳ Ｐゴシック"/>
                    <a:cs typeface="ＭＳ Ｐゴシック"/>
                  </a:rPr>
                  <a:t>Plasma</a:t>
                </a:r>
              </a:p>
            </p:txBody>
          </p:sp>
          <p:sp>
            <p:nvSpPr>
              <p:cNvPr id="48" name="Text Box 10">
                <a:extLst>
                  <a:ext uri="{FF2B5EF4-FFF2-40B4-BE49-F238E27FC236}">
                    <a16:creationId xmlns:a16="http://schemas.microsoft.com/office/drawing/2014/main" id="{13A2E66F-3888-967F-6684-78F5CB5F7E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4" y="1420"/>
                <a:ext cx="62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259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Garamond" pitchFamily="18" charset="0"/>
                    <a:ea typeface="ＭＳ Ｐゴシック"/>
                    <a:cs typeface="ＭＳ Ｐゴシック"/>
                  </a:rPr>
                  <a:t>Vacuum</a:t>
                </a:r>
              </a:p>
            </p:txBody>
          </p:sp>
          <p:sp>
            <p:nvSpPr>
              <p:cNvPr id="49" name="Line 11">
                <a:extLst>
                  <a:ext uri="{FF2B5EF4-FFF2-40B4-BE49-F238E27FC236}">
                    <a16:creationId xmlns:a16="http://schemas.microsoft.com/office/drawing/2014/main" id="{F7297BB6-BB9F-2912-A30B-948747936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5" y="736"/>
                <a:ext cx="0" cy="160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Line 12">
                <a:extLst>
                  <a:ext uri="{FF2B5EF4-FFF2-40B4-BE49-F238E27FC236}">
                    <a16:creationId xmlns:a16="http://schemas.microsoft.com/office/drawing/2014/main" id="{E86998E0-F78B-81BF-790E-167EF86A3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2125"/>
                <a:ext cx="22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id="{F52FE818-31D1-49FD-16F4-F01825F8B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1036"/>
                <a:ext cx="1617" cy="1096"/>
              </a:xfrm>
              <a:custGeom>
                <a:avLst/>
                <a:gdLst>
                  <a:gd name="T0" fmla="*/ 0 w 1516"/>
                  <a:gd name="T1" fmla="*/ 10874 h 964"/>
                  <a:gd name="T2" fmla="*/ 925 w 1516"/>
                  <a:gd name="T3" fmla="*/ 10874 h 964"/>
                  <a:gd name="T4" fmla="*/ 1391 w 1516"/>
                  <a:gd name="T5" fmla="*/ 10874 h 964"/>
                  <a:gd name="T6" fmla="*/ 2404 w 1516"/>
                  <a:gd name="T7" fmla="*/ 10656 h 964"/>
                  <a:gd name="T8" fmla="*/ 2657 w 1516"/>
                  <a:gd name="T9" fmla="*/ 8554 h 964"/>
                  <a:gd name="T10" fmla="*/ 2769 w 1516"/>
                  <a:gd name="T11" fmla="*/ 5271 h 964"/>
                  <a:gd name="T12" fmla="*/ 2914 w 1516"/>
                  <a:gd name="T13" fmla="*/ 2587 h 964"/>
                  <a:gd name="T14" fmla="*/ 3232 w 1516"/>
                  <a:gd name="T15" fmla="*/ 642 h 964"/>
                  <a:gd name="T16" fmla="*/ 3711 w 1516"/>
                  <a:gd name="T17" fmla="*/ 141 h 964"/>
                  <a:gd name="T18" fmla="*/ 4295 w 1516"/>
                  <a:gd name="T19" fmla="*/ 2 h 964"/>
                  <a:gd name="T20" fmla="*/ 5169 w 1516"/>
                  <a:gd name="T21" fmla="*/ 2 h 9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16"/>
                  <a:gd name="T34" fmla="*/ 0 h 964"/>
                  <a:gd name="T35" fmla="*/ 1516 w 1516"/>
                  <a:gd name="T36" fmla="*/ 964 h 96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16" h="964">
                    <a:moveTo>
                      <a:pt x="0" y="950"/>
                    </a:moveTo>
                    <a:cubicBezTo>
                      <a:pt x="102" y="950"/>
                      <a:pt x="204" y="950"/>
                      <a:pt x="272" y="950"/>
                    </a:cubicBezTo>
                    <a:cubicBezTo>
                      <a:pt x="340" y="950"/>
                      <a:pt x="336" y="953"/>
                      <a:pt x="408" y="950"/>
                    </a:cubicBezTo>
                    <a:cubicBezTo>
                      <a:pt x="480" y="947"/>
                      <a:pt x="643" y="964"/>
                      <a:pt x="705" y="930"/>
                    </a:cubicBezTo>
                    <a:cubicBezTo>
                      <a:pt x="767" y="896"/>
                      <a:pt x="762" y="826"/>
                      <a:pt x="780" y="748"/>
                    </a:cubicBezTo>
                    <a:cubicBezTo>
                      <a:pt x="798" y="670"/>
                      <a:pt x="800" y="547"/>
                      <a:pt x="812" y="460"/>
                    </a:cubicBezTo>
                    <a:cubicBezTo>
                      <a:pt x="824" y="373"/>
                      <a:pt x="831" y="293"/>
                      <a:pt x="854" y="226"/>
                    </a:cubicBezTo>
                    <a:cubicBezTo>
                      <a:pt x="877" y="159"/>
                      <a:pt x="911" y="91"/>
                      <a:pt x="950" y="55"/>
                    </a:cubicBezTo>
                    <a:cubicBezTo>
                      <a:pt x="989" y="19"/>
                      <a:pt x="1037" y="21"/>
                      <a:pt x="1089" y="12"/>
                    </a:cubicBezTo>
                    <a:cubicBezTo>
                      <a:pt x="1141" y="3"/>
                      <a:pt x="1189" y="4"/>
                      <a:pt x="1260" y="2"/>
                    </a:cubicBezTo>
                    <a:cubicBezTo>
                      <a:pt x="1331" y="0"/>
                      <a:pt x="1463" y="2"/>
                      <a:pt x="1516" y="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Text Box 14">
                <a:extLst>
                  <a:ext uri="{FF2B5EF4-FFF2-40B4-BE49-F238E27FC236}">
                    <a16:creationId xmlns:a16="http://schemas.microsoft.com/office/drawing/2014/main" id="{247F36FD-FB80-2649-31C9-9AF225808C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0" y="546"/>
                <a:ext cx="27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n</a:t>
                </a:r>
                <a:r>
                  <a:rPr kumimoji="0" lang="fr-FR" altLang="fr-FR" sz="24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e</a:t>
                </a:r>
                <a:endParaRPr kumimoji="0" lang="fr-FR" altLang="fr-FR" sz="24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53" name="Text Box 15">
                <a:extLst>
                  <a:ext uri="{FF2B5EF4-FFF2-40B4-BE49-F238E27FC236}">
                    <a16:creationId xmlns:a16="http://schemas.microsoft.com/office/drawing/2014/main" id="{BDCBE349-473C-94BC-F99A-23B497A8CD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7" y="2069"/>
                <a:ext cx="2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x</a:t>
                </a:r>
              </a:p>
            </p:txBody>
          </p:sp>
          <p:sp>
            <p:nvSpPr>
              <p:cNvPr id="54" name="Line 16">
                <a:extLst>
                  <a:ext uri="{FF2B5EF4-FFF2-40B4-BE49-F238E27FC236}">
                    <a16:creationId xmlns:a16="http://schemas.microsoft.com/office/drawing/2014/main" id="{A6A174F8-F51F-3C8B-A4ED-446F60190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0" y="2215"/>
                <a:ext cx="311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Text Box 17">
                <a:extLst>
                  <a:ext uri="{FF2B5EF4-FFF2-40B4-BE49-F238E27FC236}">
                    <a16:creationId xmlns:a16="http://schemas.microsoft.com/office/drawing/2014/main" id="{FA7DE492-4067-290D-EE44-C55655AD09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3" y="2205"/>
                <a:ext cx="52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Times New Roman" pitchFamily="18" charset="0"/>
                  </a:rPr>
                  <a:t>L &lt;&lt; </a:t>
                </a:r>
                <a:r>
                  <a:rPr kumimoji="0" lang="en-US" alt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Symbol" pitchFamily="18" charset="2"/>
                    <a:ea typeface="ＭＳ Ｐゴシック"/>
                    <a:cs typeface="Times New Roman" pitchFamily="18" charset="0"/>
                  </a:rPr>
                  <a:t>l</a:t>
                </a:r>
                <a:endParaRPr kumimoji="0" lang="el-G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Symbol" pitchFamily="18" charset="2"/>
                  <a:ea typeface="ＭＳ Ｐゴシック"/>
                  <a:cs typeface="Times New Roman" pitchFamily="18" charset="0"/>
                </a:endParaRPr>
              </a:p>
            </p:txBody>
          </p:sp>
          <p:sp>
            <p:nvSpPr>
              <p:cNvPr id="56" name="Line 18">
                <a:extLst>
                  <a:ext uri="{FF2B5EF4-FFF2-40B4-BE49-F238E27FC236}">
                    <a16:creationId xmlns:a16="http://schemas.microsoft.com/office/drawing/2014/main" id="{8DF2A537-616F-5E90-9471-B16E3E1B0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40" y="1788"/>
                <a:ext cx="1035" cy="2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Text Box 19">
                <a:extLst>
                  <a:ext uri="{FF2B5EF4-FFF2-40B4-BE49-F238E27FC236}">
                    <a16:creationId xmlns:a16="http://schemas.microsoft.com/office/drawing/2014/main" id="{23137676-7BCD-5FA7-A526-DE3CCAF8F3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7" y="1641"/>
                <a:ext cx="254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n</a:t>
                </a:r>
                <a:r>
                  <a:rPr kumimoji="0" lang="fr-FR" altLang="fr-FR" sz="20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c</a:t>
                </a:r>
                <a:endParaRPr kumimoji="0" lang="fr-FR" altLang="fr-FR" sz="2000" b="1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58" name="Line 20">
                <a:extLst>
                  <a:ext uri="{FF2B5EF4-FFF2-40B4-BE49-F238E27FC236}">
                    <a16:creationId xmlns:a16="http://schemas.microsoft.com/office/drawing/2014/main" id="{D7A0E86D-E8FE-1A69-E675-0FFD0AE3C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46" y="1057"/>
                <a:ext cx="1247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Text Box 21">
                <a:extLst>
                  <a:ext uri="{FF2B5EF4-FFF2-40B4-BE49-F238E27FC236}">
                    <a16:creationId xmlns:a16="http://schemas.microsoft.com/office/drawing/2014/main" id="{D76A3F6F-300F-AF85-AD76-CEEA09C580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0" y="924"/>
                <a:ext cx="62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25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≈400 </a:t>
                </a:r>
                <a:r>
                  <a:rPr kumimoji="0" lang="fr-FR" altLang="fr-FR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n</a:t>
                </a:r>
                <a:r>
                  <a:rPr kumimoji="0" lang="fr-FR" altLang="fr-FR" sz="20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ＭＳ Ｐゴシック"/>
                  </a:rPr>
                  <a:t>c</a:t>
                </a:r>
                <a:endParaRPr kumimoji="0" lang="fr-FR" alt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ＭＳ Ｐゴシック"/>
                </a:endParaRPr>
              </a:p>
            </p:txBody>
          </p:sp>
        </p:grpSp>
      </p:grpSp>
      <p:pic>
        <p:nvPicPr>
          <p:cNvPr id="60" name="Graphique 59">
            <a:extLst>
              <a:ext uri="{FF2B5EF4-FFF2-40B4-BE49-F238E27FC236}">
                <a16:creationId xmlns:a16="http://schemas.microsoft.com/office/drawing/2014/main" id="{DC3872FB-84FE-61A7-AFC0-339925320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4731" y="2121454"/>
            <a:ext cx="4024757" cy="1537354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163DDE11-511E-BD83-E7C9-D3C3C294A570}"/>
              </a:ext>
            </a:extLst>
          </p:cNvPr>
          <p:cNvGrpSpPr/>
          <p:nvPr/>
        </p:nvGrpSpPr>
        <p:grpSpPr>
          <a:xfrm>
            <a:off x="6273955" y="1072233"/>
            <a:ext cx="2776263" cy="2500066"/>
            <a:chOff x="6273955" y="1072233"/>
            <a:chExt cx="2776263" cy="2500066"/>
          </a:xfrm>
        </p:grpSpPr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B6430C8B-EC8A-F32B-EA22-AA9F24055F6A}"/>
                </a:ext>
              </a:extLst>
            </p:cNvPr>
            <p:cNvSpPr txBox="1"/>
            <p:nvPr/>
          </p:nvSpPr>
          <p:spPr>
            <a:xfrm>
              <a:off x="6273955" y="3110634"/>
              <a:ext cx="2219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>
                  <a:solidFill>
                    <a:srgbClr val="C00000"/>
                  </a:solidFill>
                </a:rPr>
                <a:t>C. </a:t>
              </a:r>
              <a:r>
                <a:rPr lang="fr-FR" sz="1200" i="1" dirty="0" err="1">
                  <a:solidFill>
                    <a:srgbClr val="C00000"/>
                  </a:solidFill>
                </a:rPr>
                <a:t>Thaury</a:t>
              </a:r>
              <a:r>
                <a:rPr lang="fr-FR" sz="1200" i="1" dirty="0">
                  <a:solidFill>
                    <a:srgbClr val="C00000"/>
                  </a:solidFill>
                </a:rPr>
                <a:t>  et al, Nat. </a:t>
              </a:r>
              <a:r>
                <a:rPr lang="fr-FR" sz="1200" i="1" dirty="0" err="1">
                  <a:solidFill>
                    <a:srgbClr val="C00000"/>
                  </a:solidFill>
                </a:rPr>
                <a:t>Phys</a:t>
              </a:r>
              <a:r>
                <a:rPr lang="fr-FR" sz="1200" i="1" dirty="0">
                  <a:solidFill>
                    <a:srgbClr val="C00000"/>
                  </a:solidFill>
                </a:rPr>
                <a:t> (2007)</a:t>
              </a:r>
            </a:p>
            <a:p>
              <a:r>
                <a:rPr lang="fr-FR" sz="1200" i="1" dirty="0" err="1">
                  <a:solidFill>
                    <a:srgbClr val="C00000"/>
                  </a:solidFill>
                </a:rPr>
                <a:t>Dromey</a:t>
              </a:r>
              <a:r>
                <a:rPr lang="fr-FR" sz="1200" i="1" dirty="0">
                  <a:solidFill>
                    <a:srgbClr val="C00000"/>
                  </a:solidFill>
                </a:rPr>
                <a:t> et al, Nat. </a:t>
              </a:r>
              <a:r>
                <a:rPr lang="fr-FR" sz="1200" i="1" dirty="0" err="1">
                  <a:solidFill>
                    <a:srgbClr val="C00000"/>
                  </a:solidFill>
                </a:rPr>
                <a:t>Phys</a:t>
              </a:r>
              <a:r>
                <a:rPr lang="fr-FR" sz="1200" i="1" dirty="0">
                  <a:solidFill>
                    <a:srgbClr val="C00000"/>
                  </a:solidFill>
                </a:rPr>
                <a:t> (2009)</a:t>
              </a:r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A2CD4E8-1C74-B009-ACD3-D887399AB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6251" y="1072233"/>
              <a:ext cx="1683967" cy="1644251"/>
            </a:xfrm>
            <a:prstGeom prst="rect">
              <a:avLst/>
            </a:prstGeom>
          </p:spPr>
        </p:pic>
      </p:grpSp>
      <p:pic>
        <p:nvPicPr>
          <p:cNvPr id="64" name="Image 63">
            <a:extLst>
              <a:ext uri="{FF2B5EF4-FFF2-40B4-BE49-F238E27FC236}">
                <a16:creationId xmlns:a16="http://schemas.microsoft.com/office/drawing/2014/main" id="{A4E68974-78D2-B6AE-2CF2-B789BFE4B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3" y="988238"/>
            <a:ext cx="1565301" cy="152838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8DC82E-487E-81F9-FE05-260939058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566" y="4139775"/>
            <a:ext cx="2949450" cy="24578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E82208-81D9-05A1-67E2-45AEAF90ECED}"/>
              </a:ext>
            </a:extLst>
          </p:cNvPr>
          <p:cNvSpPr txBox="1"/>
          <p:nvPr/>
        </p:nvSpPr>
        <p:spPr>
          <a:xfrm>
            <a:off x="2747665" y="5814009"/>
            <a:ext cx="1599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rgbClr val="C00000"/>
                </a:solidFill>
              </a:rPr>
              <a:t>H. </a:t>
            </a:r>
            <a:r>
              <a:rPr lang="fr-FR" sz="1200" i="1" dirty="0" err="1">
                <a:solidFill>
                  <a:srgbClr val="C00000"/>
                </a:solidFill>
              </a:rPr>
              <a:t>Vincenti</a:t>
            </a:r>
            <a:r>
              <a:rPr lang="fr-FR" sz="1200" i="1" dirty="0">
                <a:solidFill>
                  <a:srgbClr val="C00000"/>
                </a:solidFill>
              </a:rPr>
              <a:t>, PRL (2019)</a:t>
            </a:r>
          </a:p>
        </p:txBody>
      </p:sp>
    </p:spTree>
    <p:extLst>
      <p:ext uri="{BB962C8B-B14F-4D97-AF65-F5344CB8AC3E}">
        <p14:creationId xmlns:p14="http://schemas.microsoft.com/office/powerpoint/2010/main" val="4188640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3" descr="J:\These\Images\2015_04 image_electrons-harmoniques superposés\00fig_electrons-ions-harmoniques_superposes\fig_decomposee_pr_presentation\fig_ehi_001.png">
            <a:extLst>
              <a:ext uri="{FF2B5EF4-FFF2-40B4-BE49-F238E27FC236}">
                <a16:creationId xmlns:a16="http://schemas.microsoft.com/office/drawing/2014/main" id="{09F738EA-6FEE-B792-E297-99AFC5DE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97" y="3002283"/>
            <a:ext cx="2014240" cy="6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J:\These\Images\2015_04 image_electrons-harmoniques superposés\00fig_electrons-ions-harmoniques_superposes\fig_decomposee_pr_presentation\fig_ehi_002.png">
            <a:extLst>
              <a:ext uri="{FF2B5EF4-FFF2-40B4-BE49-F238E27FC236}">
                <a16:creationId xmlns:a16="http://schemas.microsoft.com/office/drawing/2014/main" id="{ED852ECC-8F67-C2C6-6CF7-A6551AB0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00" y="1365737"/>
            <a:ext cx="2102555" cy="18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7" descr="J:\These\Images\2015_04 image_electrons-harmoniques superposés\00fig_electrons-ions-harmoniques_superposes\fig_decomposee_pr_presentation\fig_ehi_005.png">
            <a:extLst>
              <a:ext uri="{FF2B5EF4-FFF2-40B4-BE49-F238E27FC236}">
                <a16:creationId xmlns:a16="http://schemas.microsoft.com/office/drawing/2014/main" id="{3F5E5E98-49DE-710A-5CD1-D489E0DD0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5"/>
          <a:stretch/>
        </p:blipFill>
        <p:spPr bwMode="auto">
          <a:xfrm>
            <a:off x="3537714" y="1421525"/>
            <a:ext cx="4142814" cy="17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92BE19-A462-DB96-1AB1-EC27ABCCCD68}"/>
              </a:ext>
            </a:extLst>
          </p:cNvPr>
          <p:cNvSpPr txBox="1"/>
          <p:nvPr/>
        </p:nvSpPr>
        <p:spPr>
          <a:xfrm>
            <a:off x="178919" y="128882"/>
            <a:ext cx="78329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Plasma </a:t>
            </a:r>
            <a:r>
              <a:rPr lang="fr-FR" sz="2100" b="1" dirty="0" err="1">
                <a:solidFill>
                  <a:schemeClr val="bg1"/>
                </a:solidFill>
              </a:rPr>
              <a:t>mirrors</a:t>
            </a:r>
            <a:r>
              <a:rPr lang="fr-FR" sz="2100" b="1" dirty="0">
                <a:solidFill>
                  <a:schemeClr val="bg1"/>
                </a:solidFill>
              </a:rPr>
              <a:t>: a </a:t>
            </a:r>
            <a:r>
              <a:rPr lang="fr-FR" sz="2100" b="1" dirty="0" err="1">
                <a:solidFill>
                  <a:schemeClr val="bg1"/>
                </a:solidFill>
              </a:rPr>
              <a:t>common</a:t>
            </a:r>
            <a:r>
              <a:rPr lang="fr-FR" sz="2100" b="1" dirty="0">
                <a:solidFill>
                  <a:schemeClr val="bg1"/>
                </a:solidFill>
              </a:rPr>
              <a:t> and </a:t>
            </a:r>
            <a:r>
              <a:rPr lang="fr-FR" sz="2100" b="1" dirty="0" err="1">
                <a:solidFill>
                  <a:schemeClr val="bg1"/>
                </a:solidFill>
              </a:rPr>
              <a:t>elegant</a:t>
            </a:r>
            <a:r>
              <a:rPr lang="fr-FR" sz="2100" b="1" dirty="0">
                <a:solidFill>
                  <a:schemeClr val="bg1"/>
                </a:solidFill>
              </a:rPr>
              <a:t> solution to </a:t>
            </a:r>
            <a:r>
              <a:rPr lang="fr-FR" sz="2100" b="1" dirty="0" err="1">
                <a:solidFill>
                  <a:schemeClr val="bg1"/>
                </a:solidFill>
              </a:rPr>
              <a:t>these</a:t>
            </a:r>
            <a:r>
              <a:rPr lang="fr-FR" sz="2100" b="1" dirty="0">
                <a:solidFill>
                  <a:schemeClr val="bg1"/>
                </a:solidFill>
              </a:rPr>
              <a:t> challenges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C4AA7AE-926C-5A50-5B4F-B6C309B31E18}"/>
              </a:ext>
            </a:extLst>
          </p:cNvPr>
          <p:cNvSpPr txBox="1"/>
          <p:nvPr/>
        </p:nvSpPr>
        <p:spPr>
          <a:xfrm>
            <a:off x="6629098" y="3144969"/>
            <a:ext cx="17883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50" b="1" dirty="0" err="1">
                <a:solidFill>
                  <a:srgbClr val="FFC000"/>
                </a:solidFill>
              </a:rPr>
              <a:t>Sub-fs</a:t>
            </a:r>
            <a:r>
              <a:rPr lang="fr-FR" sz="1650" b="1" dirty="0">
                <a:solidFill>
                  <a:srgbClr val="FFC000"/>
                </a:solidFill>
              </a:rPr>
              <a:t> /</a:t>
            </a:r>
            <a:r>
              <a:rPr lang="fr-FR" sz="1650" b="1" dirty="0" err="1">
                <a:solidFill>
                  <a:srgbClr val="FFC000"/>
                </a:solidFill>
              </a:rPr>
              <a:t>nC</a:t>
            </a:r>
            <a:r>
              <a:rPr lang="fr-FR" sz="1650" b="1" dirty="0">
                <a:solidFill>
                  <a:srgbClr val="FFC000"/>
                </a:solidFill>
              </a:rPr>
              <a:t>/MeV</a:t>
            </a:r>
          </a:p>
          <a:p>
            <a:pPr algn="ctr"/>
            <a:r>
              <a:rPr lang="fr-FR" sz="1650" b="1" dirty="0">
                <a:solidFill>
                  <a:srgbClr val="FFC000"/>
                </a:solidFill>
              </a:rPr>
              <a:t> </a:t>
            </a:r>
            <a:r>
              <a:rPr lang="fr-FR" sz="1650" b="1" dirty="0" err="1">
                <a:solidFill>
                  <a:srgbClr val="FFC000"/>
                </a:solidFill>
              </a:rPr>
              <a:t>electron</a:t>
            </a:r>
            <a:r>
              <a:rPr lang="fr-FR" sz="1650" b="1" dirty="0">
                <a:solidFill>
                  <a:srgbClr val="FFC000"/>
                </a:solidFill>
              </a:rPr>
              <a:t> </a:t>
            </a:r>
            <a:r>
              <a:rPr lang="fr-FR" sz="1650" b="1" dirty="0" err="1">
                <a:solidFill>
                  <a:srgbClr val="FFC000"/>
                </a:solidFill>
              </a:rPr>
              <a:t>bunches</a:t>
            </a:r>
            <a:r>
              <a:rPr lang="fr-FR" sz="165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630F41B-D1EF-43C5-13AC-EA60F4AC83F0}"/>
              </a:ext>
            </a:extLst>
          </p:cNvPr>
          <p:cNvSpPr txBox="1"/>
          <p:nvPr/>
        </p:nvSpPr>
        <p:spPr>
          <a:xfrm>
            <a:off x="6629376" y="3733303"/>
            <a:ext cx="1988045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b="1" i="1" dirty="0"/>
              <a:t>M. Thévenet et al, Nat. </a:t>
            </a:r>
            <a:r>
              <a:rPr lang="fr-FR" sz="967" b="1" i="1" dirty="0" err="1"/>
              <a:t>Phys</a:t>
            </a:r>
            <a:r>
              <a:rPr lang="fr-FR" sz="967" b="1" i="1" dirty="0"/>
              <a:t> (2016)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F99DC0C-D583-9CF3-82F3-261CEC66903D}"/>
              </a:ext>
            </a:extLst>
          </p:cNvPr>
          <p:cNvSpPr txBox="1"/>
          <p:nvPr/>
        </p:nvSpPr>
        <p:spPr>
          <a:xfrm rot="770662">
            <a:off x="2715625" y="3269484"/>
            <a:ext cx="1158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Solid </a:t>
            </a:r>
            <a:r>
              <a:rPr lang="fr-FR" sz="1600" b="1" dirty="0" err="1"/>
              <a:t>target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957781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3" descr="J:\These\Images\2015_04 image_electrons-harmoniques superposés\00fig_electrons-ions-harmoniques_superposes\fig_decomposee_pr_presentation\fig_ehi_001.png">
            <a:extLst>
              <a:ext uri="{FF2B5EF4-FFF2-40B4-BE49-F238E27FC236}">
                <a16:creationId xmlns:a16="http://schemas.microsoft.com/office/drawing/2014/main" id="{09F738EA-6FEE-B792-E297-99AFC5DE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97" y="3002283"/>
            <a:ext cx="2014240" cy="6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J:\These\Images\2015_04 image_electrons-harmoniques superposés\00fig_electrons-ions-harmoniques_superposes\fig_decomposee_pr_presentation\fig_ehi_002.png">
            <a:extLst>
              <a:ext uri="{FF2B5EF4-FFF2-40B4-BE49-F238E27FC236}">
                <a16:creationId xmlns:a16="http://schemas.microsoft.com/office/drawing/2014/main" id="{ED852ECC-8F67-C2C6-6CF7-A6551AB0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00" y="1365737"/>
            <a:ext cx="2102555" cy="18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7" descr="J:\These\Images\2015_04 image_electrons-harmoniques superposés\00fig_electrons-ions-harmoniques_superposes\fig_decomposee_pr_presentation\fig_ehi_005.png">
            <a:extLst>
              <a:ext uri="{FF2B5EF4-FFF2-40B4-BE49-F238E27FC236}">
                <a16:creationId xmlns:a16="http://schemas.microsoft.com/office/drawing/2014/main" id="{3F5E5E98-49DE-710A-5CD1-D489E0DD0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5"/>
          <a:stretch/>
        </p:blipFill>
        <p:spPr bwMode="auto">
          <a:xfrm>
            <a:off x="3537714" y="1421525"/>
            <a:ext cx="4142814" cy="17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92BE19-A462-DB96-1AB1-EC27ABCCCD68}"/>
              </a:ext>
            </a:extLst>
          </p:cNvPr>
          <p:cNvSpPr txBox="1"/>
          <p:nvPr/>
        </p:nvSpPr>
        <p:spPr>
          <a:xfrm>
            <a:off x="178919" y="128882"/>
            <a:ext cx="78329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Plasma </a:t>
            </a:r>
            <a:r>
              <a:rPr lang="fr-FR" sz="2100" b="1" dirty="0" err="1">
                <a:solidFill>
                  <a:schemeClr val="bg1"/>
                </a:solidFill>
              </a:rPr>
              <a:t>mirrors</a:t>
            </a:r>
            <a:r>
              <a:rPr lang="fr-FR" sz="2100" b="1" dirty="0">
                <a:solidFill>
                  <a:schemeClr val="bg1"/>
                </a:solidFill>
              </a:rPr>
              <a:t>: a </a:t>
            </a:r>
            <a:r>
              <a:rPr lang="fr-FR" sz="2100" b="1" dirty="0" err="1">
                <a:solidFill>
                  <a:schemeClr val="bg1"/>
                </a:solidFill>
              </a:rPr>
              <a:t>common</a:t>
            </a:r>
            <a:r>
              <a:rPr lang="fr-FR" sz="2100" b="1" dirty="0">
                <a:solidFill>
                  <a:schemeClr val="bg1"/>
                </a:solidFill>
              </a:rPr>
              <a:t> and </a:t>
            </a:r>
            <a:r>
              <a:rPr lang="fr-FR" sz="2100" b="1" dirty="0" err="1">
                <a:solidFill>
                  <a:schemeClr val="bg1"/>
                </a:solidFill>
              </a:rPr>
              <a:t>elegant</a:t>
            </a:r>
            <a:r>
              <a:rPr lang="fr-FR" sz="2100" b="1" dirty="0">
                <a:solidFill>
                  <a:schemeClr val="bg1"/>
                </a:solidFill>
              </a:rPr>
              <a:t> solution to </a:t>
            </a:r>
            <a:r>
              <a:rPr lang="fr-FR" sz="2100" b="1" dirty="0" err="1">
                <a:solidFill>
                  <a:schemeClr val="bg1"/>
                </a:solidFill>
              </a:rPr>
              <a:t>these</a:t>
            </a:r>
            <a:r>
              <a:rPr lang="fr-FR" sz="2100" b="1" dirty="0">
                <a:solidFill>
                  <a:schemeClr val="bg1"/>
                </a:solidFill>
              </a:rPr>
              <a:t> challenges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C4AA7AE-926C-5A50-5B4F-B6C309B31E18}"/>
              </a:ext>
            </a:extLst>
          </p:cNvPr>
          <p:cNvSpPr txBox="1"/>
          <p:nvPr/>
        </p:nvSpPr>
        <p:spPr>
          <a:xfrm>
            <a:off x="6629098" y="3144969"/>
            <a:ext cx="17883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50" b="1" dirty="0" err="1">
                <a:solidFill>
                  <a:srgbClr val="FFC000"/>
                </a:solidFill>
              </a:rPr>
              <a:t>Sub-fs</a:t>
            </a:r>
            <a:r>
              <a:rPr lang="fr-FR" sz="1650" b="1" dirty="0">
                <a:solidFill>
                  <a:srgbClr val="FFC000"/>
                </a:solidFill>
              </a:rPr>
              <a:t> /</a:t>
            </a:r>
            <a:r>
              <a:rPr lang="fr-FR" sz="1650" b="1" dirty="0" err="1">
                <a:solidFill>
                  <a:srgbClr val="FFC000"/>
                </a:solidFill>
              </a:rPr>
              <a:t>nC</a:t>
            </a:r>
            <a:r>
              <a:rPr lang="fr-FR" sz="1650" b="1" dirty="0">
                <a:solidFill>
                  <a:srgbClr val="FFC000"/>
                </a:solidFill>
              </a:rPr>
              <a:t>/MeV</a:t>
            </a:r>
          </a:p>
          <a:p>
            <a:pPr algn="ctr"/>
            <a:r>
              <a:rPr lang="fr-FR" sz="1650" b="1" dirty="0">
                <a:solidFill>
                  <a:srgbClr val="FFC000"/>
                </a:solidFill>
              </a:rPr>
              <a:t> </a:t>
            </a:r>
            <a:r>
              <a:rPr lang="fr-FR" sz="1650" b="1" dirty="0" err="1">
                <a:solidFill>
                  <a:srgbClr val="FFC000"/>
                </a:solidFill>
              </a:rPr>
              <a:t>electron</a:t>
            </a:r>
            <a:r>
              <a:rPr lang="fr-FR" sz="1650" b="1" dirty="0">
                <a:solidFill>
                  <a:srgbClr val="FFC000"/>
                </a:solidFill>
              </a:rPr>
              <a:t> </a:t>
            </a:r>
            <a:r>
              <a:rPr lang="fr-FR" sz="1650" b="1" dirty="0" err="1">
                <a:solidFill>
                  <a:srgbClr val="FFC000"/>
                </a:solidFill>
              </a:rPr>
              <a:t>bunches</a:t>
            </a:r>
            <a:r>
              <a:rPr lang="fr-FR" sz="165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630F41B-D1EF-43C5-13AC-EA60F4AC83F0}"/>
              </a:ext>
            </a:extLst>
          </p:cNvPr>
          <p:cNvSpPr txBox="1"/>
          <p:nvPr/>
        </p:nvSpPr>
        <p:spPr>
          <a:xfrm>
            <a:off x="6629376" y="3733303"/>
            <a:ext cx="1988045" cy="241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7" b="1" i="1" dirty="0"/>
              <a:t>M. Thévenet et al, Nat. </a:t>
            </a:r>
            <a:r>
              <a:rPr lang="fr-FR" sz="967" b="1" i="1" dirty="0" err="1"/>
              <a:t>Phys</a:t>
            </a:r>
            <a:r>
              <a:rPr lang="fr-FR" sz="967" b="1" i="1" dirty="0"/>
              <a:t> (2016)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F99DC0C-D583-9CF3-82F3-261CEC66903D}"/>
              </a:ext>
            </a:extLst>
          </p:cNvPr>
          <p:cNvSpPr txBox="1"/>
          <p:nvPr/>
        </p:nvSpPr>
        <p:spPr>
          <a:xfrm rot="770662">
            <a:off x="2715625" y="3269484"/>
            <a:ext cx="1158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Solid </a:t>
            </a:r>
            <a:r>
              <a:rPr lang="fr-FR" sz="1600" b="1" dirty="0" err="1"/>
              <a:t>target</a:t>
            </a:r>
            <a:endParaRPr lang="fr-FR" sz="1600" b="1" dirty="0"/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6F631B8F-9790-A363-2DE4-487CA9E533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r="10436"/>
          <a:stretch/>
        </p:blipFill>
        <p:spPr>
          <a:xfrm>
            <a:off x="0" y="4063824"/>
            <a:ext cx="9144000" cy="27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73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892444" y="150167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Outline</a:t>
            </a:r>
            <a:endParaRPr lang="fr-FR" sz="2400" dirty="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1588623-FB29-B449-A1BC-B2606696C5F4}"/>
              </a:ext>
            </a:extLst>
          </p:cNvPr>
          <p:cNvSpPr txBox="1"/>
          <p:nvPr/>
        </p:nvSpPr>
        <p:spPr>
          <a:xfrm>
            <a:off x="622319" y="3328259"/>
            <a:ext cx="66654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/>
              <a:t>II. </a:t>
            </a:r>
            <a:r>
              <a:rPr lang="fr-FR" sz="2200" i="1" dirty="0" err="1"/>
              <a:t>Reaching</a:t>
            </a:r>
            <a:r>
              <a:rPr lang="fr-FR" sz="2200" i="1" dirty="0"/>
              <a:t> SF and NP QED </a:t>
            </a:r>
            <a:r>
              <a:rPr lang="fr-FR" sz="2200" i="1" dirty="0" err="1"/>
              <a:t>regimes</a:t>
            </a:r>
            <a:r>
              <a:rPr lang="fr-FR" sz="2200" i="1" dirty="0"/>
              <a:t> </a:t>
            </a:r>
            <a:r>
              <a:rPr lang="fr-FR" sz="2200" i="1" dirty="0" err="1"/>
              <a:t>with</a:t>
            </a:r>
            <a:r>
              <a:rPr lang="fr-FR" sz="2200" i="1" dirty="0"/>
              <a:t>  Plasma </a:t>
            </a:r>
            <a:r>
              <a:rPr lang="fr-FR" sz="2200" i="1" dirty="0" err="1"/>
              <a:t>mirrors</a:t>
            </a:r>
            <a:endParaRPr lang="fr-FR" sz="2200" i="1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40232C1-7C57-7A46-A3EC-3D3FCE34D3D5}"/>
              </a:ext>
            </a:extLst>
          </p:cNvPr>
          <p:cNvSpPr txBox="1"/>
          <p:nvPr/>
        </p:nvSpPr>
        <p:spPr>
          <a:xfrm>
            <a:off x="623247" y="5096850"/>
            <a:ext cx="2956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/>
              <a:t>III. Conclusion/prospects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C4FFF22-30DA-D543-AAEC-D416B1608A64}"/>
              </a:ext>
            </a:extLst>
          </p:cNvPr>
          <p:cNvSpPr txBox="1"/>
          <p:nvPr/>
        </p:nvSpPr>
        <p:spPr>
          <a:xfrm>
            <a:off x="623247" y="1545706"/>
            <a:ext cx="7085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/>
              <a:t>I. Plasma </a:t>
            </a:r>
            <a:r>
              <a:rPr lang="fr-FR" sz="2200" i="1" dirty="0" err="1"/>
              <a:t>mirrors</a:t>
            </a:r>
            <a:r>
              <a:rPr lang="fr-FR" sz="2200" i="1" dirty="0"/>
              <a:t> as high-charge, high-</a:t>
            </a:r>
            <a:r>
              <a:rPr lang="fr-FR" sz="2200" i="1" dirty="0" err="1"/>
              <a:t>precision</a:t>
            </a:r>
            <a:r>
              <a:rPr lang="fr-FR" sz="2200" i="1" dirty="0"/>
              <a:t> </a:t>
            </a:r>
            <a:r>
              <a:rPr lang="fr-FR" sz="2200" i="1" dirty="0" err="1"/>
              <a:t>injectors</a:t>
            </a:r>
            <a:r>
              <a:rPr lang="fr-FR" sz="2200" i="1" dirty="0"/>
              <a:t> for</a:t>
            </a:r>
          </a:p>
          <a:p>
            <a:r>
              <a:rPr lang="fr-FR" sz="2200" i="1" dirty="0"/>
              <a:t> laser-plasma </a:t>
            </a:r>
            <a:r>
              <a:rPr lang="fr-FR" sz="2200" i="1" dirty="0" err="1"/>
              <a:t>accelerators</a:t>
            </a:r>
            <a:endParaRPr lang="fr-FR" sz="2200" i="1" dirty="0"/>
          </a:p>
        </p:txBody>
      </p:sp>
    </p:spTree>
    <p:extLst>
      <p:ext uri="{BB962C8B-B14F-4D97-AF65-F5344CB8AC3E}">
        <p14:creationId xmlns:p14="http://schemas.microsoft.com/office/powerpoint/2010/main" val="1621782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892444" y="150167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Outline</a:t>
            </a:r>
            <a:endParaRPr lang="fr-FR" sz="2400" dirty="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1588623-FB29-B449-A1BC-B2606696C5F4}"/>
              </a:ext>
            </a:extLst>
          </p:cNvPr>
          <p:cNvSpPr txBox="1"/>
          <p:nvPr/>
        </p:nvSpPr>
        <p:spPr>
          <a:xfrm>
            <a:off x="622319" y="3328259"/>
            <a:ext cx="7588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solidFill>
                  <a:schemeClr val="bg2"/>
                </a:solidFill>
              </a:rPr>
              <a:t>II. </a:t>
            </a:r>
            <a:r>
              <a:rPr lang="fr-FR" sz="2200" i="1" dirty="0" err="1">
                <a:solidFill>
                  <a:schemeClr val="bg2"/>
                </a:solidFill>
              </a:rPr>
              <a:t>Reaching</a:t>
            </a:r>
            <a:r>
              <a:rPr lang="fr-FR" sz="2200" i="1" dirty="0">
                <a:solidFill>
                  <a:schemeClr val="bg2"/>
                </a:solidFill>
              </a:rPr>
              <a:t> SF and NP QED </a:t>
            </a:r>
            <a:r>
              <a:rPr lang="fr-FR" sz="2200" i="1" dirty="0" err="1">
                <a:solidFill>
                  <a:schemeClr val="bg2"/>
                </a:solidFill>
              </a:rPr>
              <a:t>regimes</a:t>
            </a:r>
            <a:r>
              <a:rPr lang="fr-FR" sz="2200" i="1" dirty="0">
                <a:solidFill>
                  <a:schemeClr val="bg2"/>
                </a:solidFill>
              </a:rPr>
              <a:t> </a:t>
            </a:r>
            <a:r>
              <a:rPr lang="fr-FR" sz="2200" i="1" dirty="0" err="1">
                <a:solidFill>
                  <a:schemeClr val="bg2"/>
                </a:solidFill>
              </a:rPr>
              <a:t>with</a:t>
            </a:r>
            <a:r>
              <a:rPr lang="fr-FR" sz="2200" i="1" dirty="0">
                <a:solidFill>
                  <a:schemeClr val="bg2"/>
                </a:solidFill>
              </a:rPr>
              <a:t>  Doppler-</a:t>
            </a:r>
            <a:r>
              <a:rPr lang="fr-FR" sz="2200" i="1" dirty="0" err="1">
                <a:solidFill>
                  <a:schemeClr val="bg2"/>
                </a:solidFill>
              </a:rPr>
              <a:t>boosted</a:t>
            </a:r>
            <a:r>
              <a:rPr lang="fr-FR" sz="2200" i="1" dirty="0">
                <a:solidFill>
                  <a:schemeClr val="bg2"/>
                </a:solidFill>
              </a:rPr>
              <a:t> </a:t>
            </a:r>
            <a:r>
              <a:rPr lang="fr-FR" sz="2200" i="1" dirty="0" err="1">
                <a:solidFill>
                  <a:schemeClr val="bg2"/>
                </a:solidFill>
              </a:rPr>
              <a:t>beams</a:t>
            </a:r>
            <a:endParaRPr lang="fr-FR" sz="2200" i="1" dirty="0">
              <a:solidFill>
                <a:schemeClr val="bg2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40232C1-7C57-7A46-A3EC-3D3FCE34D3D5}"/>
              </a:ext>
            </a:extLst>
          </p:cNvPr>
          <p:cNvSpPr txBox="1"/>
          <p:nvPr/>
        </p:nvSpPr>
        <p:spPr>
          <a:xfrm>
            <a:off x="623247" y="5096850"/>
            <a:ext cx="2956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solidFill>
                  <a:schemeClr val="bg2"/>
                </a:solidFill>
              </a:rPr>
              <a:t>III. Conclusion/prospects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C4FFF22-30DA-D543-AAEC-D416B1608A64}"/>
              </a:ext>
            </a:extLst>
          </p:cNvPr>
          <p:cNvSpPr txBox="1"/>
          <p:nvPr/>
        </p:nvSpPr>
        <p:spPr>
          <a:xfrm>
            <a:off x="623247" y="1545706"/>
            <a:ext cx="7085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/>
              <a:t>I. Plasma </a:t>
            </a:r>
            <a:r>
              <a:rPr lang="fr-FR" sz="2200" i="1" dirty="0" err="1"/>
              <a:t>mirrors</a:t>
            </a:r>
            <a:r>
              <a:rPr lang="fr-FR" sz="2200" i="1" dirty="0"/>
              <a:t> as high-charge, high-</a:t>
            </a:r>
            <a:r>
              <a:rPr lang="fr-FR" sz="2200" i="1" dirty="0" err="1"/>
              <a:t>precision</a:t>
            </a:r>
            <a:r>
              <a:rPr lang="fr-FR" sz="2200" i="1" dirty="0"/>
              <a:t> </a:t>
            </a:r>
            <a:r>
              <a:rPr lang="fr-FR" sz="2200" i="1" dirty="0" err="1"/>
              <a:t>injectors</a:t>
            </a:r>
            <a:r>
              <a:rPr lang="fr-FR" sz="2200" i="1" dirty="0"/>
              <a:t> for</a:t>
            </a:r>
          </a:p>
          <a:p>
            <a:r>
              <a:rPr lang="fr-FR" sz="2200" i="1" dirty="0"/>
              <a:t> laser-plasma </a:t>
            </a:r>
            <a:r>
              <a:rPr lang="fr-FR" sz="2200" i="1" dirty="0" err="1"/>
              <a:t>accelerators</a:t>
            </a:r>
            <a:endParaRPr lang="fr-FR" sz="2200" i="1" dirty="0"/>
          </a:p>
        </p:txBody>
      </p:sp>
    </p:spTree>
    <p:extLst>
      <p:ext uri="{BB962C8B-B14F-4D97-AF65-F5344CB8AC3E}">
        <p14:creationId xmlns:p14="http://schemas.microsoft.com/office/powerpoint/2010/main" val="126837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8D45CEC-98F3-F3DC-1B5F-D64DD2790B1A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1: SF and NP-QED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105FEB-580B-EA26-CA84-D2BF596CCFDF}"/>
              </a:ext>
            </a:extLst>
          </p:cNvPr>
          <p:cNvSpPr txBox="1"/>
          <p:nvPr/>
        </p:nvSpPr>
        <p:spPr>
          <a:xfrm>
            <a:off x="4032433" y="126889"/>
            <a:ext cx="39796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>
                    <a:alpha val="40000"/>
                  </a:schemeClr>
                </a:solidFill>
              </a:rPr>
              <a:t>Challenge 2: compact </a:t>
            </a:r>
            <a:r>
              <a:rPr lang="fr-FR" sz="2100" b="1" dirty="0" err="1">
                <a:solidFill>
                  <a:schemeClr val="bg1">
                    <a:alpha val="40000"/>
                  </a:schemeClr>
                </a:solidFill>
              </a:rPr>
              <a:t>accelerators</a:t>
            </a:r>
            <a:endParaRPr lang="fr-FR" sz="2100" b="1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9" name="Rectangle à coins arrondis 53">
            <a:extLst>
              <a:ext uri="{FF2B5EF4-FFF2-40B4-BE49-F238E27FC236}">
                <a16:creationId xmlns:a16="http://schemas.microsoft.com/office/drawing/2014/main" id="{340432CB-8634-A9BE-B1D0-5248D10F6D2B}"/>
              </a:ext>
            </a:extLst>
          </p:cNvPr>
          <p:cNvSpPr/>
          <p:nvPr/>
        </p:nvSpPr>
        <p:spPr>
          <a:xfrm>
            <a:off x="248519" y="888890"/>
            <a:ext cx="8659954" cy="5167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068C0-B215-4829-3A91-C5E38CD421BA}"/>
              </a:ext>
            </a:extLst>
          </p:cNvPr>
          <p:cNvSpPr txBox="1"/>
          <p:nvPr/>
        </p:nvSpPr>
        <p:spPr>
          <a:xfrm>
            <a:off x="4241374" y="1958579"/>
            <a:ext cx="5813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Asia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9D24684-47B7-B329-83E6-A3592F5441C4}"/>
              </a:ext>
            </a:extLst>
          </p:cNvPr>
          <p:cNvSpPr txBox="1"/>
          <p:nvPr/>
        </p:nvSpPr>
        <p:spPr>
          <a:xfrm>
            <a:off x="6622976" y="1978862"/>
            <a:ext cx="5720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USA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727DE42-7663-F59D-CA78-9AF11121C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649" y="1248088"/>
            <a:ext cx="1108720" cy="34386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C97DF0E-B5A0-4BEC-56FB-1B21351A8B5E}"/>
              </a:ext>
            </a:extLst>
          </p:cNvPr>
          <p:cNvSpPr txBox="1"/>
          <p:nvPr/>
        </p:nvSpPr>
        <p:spPr>
          <a:xfrm>
            <a:off x="1639285" y="1941832"/>
            <a:ext cx="8051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Europe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398820-94D5-1A4D-7DC2-02184F534471}"/>
              </a:ext>
            </a:extLst>
          </p:cNvPr>
          <p:cNvSpPr/>
          <p:nvPr/>
        </p:nvSpPr>
        <p:spPr>
          <a:xfrm>
            <a:off x="3312801" y="2264997"/>
            <a:ext cx="2121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err="1">
                <a:solidFill>
                  <a:srgbClr val="C00000"/>
                </a:solidFill>
                <a:latin typeface="Calibri" panose="020F0502020204030204"/>
              </a:rPr>
              <a:t>Danson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 et al, HPLSE,  2019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E21C666-5BE9-6268-529E-58186F611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126" y="1053412"/>
            <a:ext cx="948331" cy="9483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8717B7A-98DD-4EC7-8E2D-4ACB08FA0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07" y="1317460"/>
            <a:ext cx="1345049" cy="63539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DC8A3E1-9EDF-4B78-674A-622EDB71B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615" y="1376475"/>
            <a:ext cx="1464186" cy="4914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346637-574A-A182-FF60-21E6E3758599}"/>
              </a:ext>
            </a:extLst>
          </p:cNvPr>
          <p:cNvSpPr txBox="1"/>
          <p:nvPr/>
        </p:nvSpPr>
        <p:spPr>
          <a:xfrm>
            <a:off x="374238" y="2646763"/>
            <a:ext cx="85212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00" b="1" dirty="0">
                <a:solidFill>
                  <a:srgbClr val="C00000"/>
                </a:solidFill>
              </a:rPr>
              <a:t>Can </a:t>
            </a:r>
            <a:r>
              <a:rPr lang="fr-FR" sz="2100" b="1" dirty="0" err="1">
                <a:solidFill>
                  <a:srgbClr val="C00000"/>
                </a:solidFill>
              </a:rPr>
              <a:t>we</a:t>
            </a:r>
            <a:r>
              <a:rPr lang="fr-FR" sz="2100" b="1" dirty="0">
                <a:solidFill>
                  <a:srgbClr val="C00000"/>
                </a:solidFill>
              </a:rPr>
              <a:t> probe QED in the </a:t>
            </a:r>
            <a:r>
              <a:rPr lang="fr-FR" sz="2100" b="1" dirty="0" err="1">
                <a:solidFill>
                  <a:srgbClr val="C00000"/>
                </a:solidFill>
              </a:rPr>
              <a:t>strong-field</a:t>
            </a:r>
            <a:r>
              <a:rPr lang="fr-FR" sz="2100" b="1" dirty="0">
                <a:solidFill>
                  <a:srgbClr val="C00000"/>
                </a:solidFill>
              </a:rPr>
              <a:t> and </a:t>
            </a:r>
            <a:r>
              <a:rPr lang="fr-FR" sz="2100" b="1" dirty="0" err="1">
                <a:solidFill>
                  <a:srgbClr val="C00000"/>
                </a:solidFill>
              </a:rPr>
              <a:t>fully</a:t>
            </a:r>
            <a:r>
              <a:rPr lang="fr-FR" sz="2100" b="1" dirty="0">
                <a:solidFill>
                  <a:srgbClr val="C00000"/>
                </a:solidFill>
              </a:rPr>
              <a:t>-non </a:t>
            </a:r>
            <a:r>
              <a:rPr lang="fr-FR" sz="2100" b="1" dirty="0" err="1">
                <a:solidFill>
                  <a:srgbClr val="C00000"/>
                </a:solidFill>
              </a:rPr>
              <a:t>perturbative</a:t>
            </a:r>
            <a:r>
              <a:rPr lang="fr-FR" sz="2100" b="1" dirty="0">
                <a:solidFill>
                  <a:srgbClr val="C00000"/>
                </a:solidFill>
              </a:rPr>
              <a:t> </a:t>
            </a:r>
            <a:r>
              <a:rPr lang="fr-FR" sz="2100" b="1" dirty="0" err="1">
                <a:solidFill>
                  <a:srgbClr val="C00000"/>
                </a:solidFill>
              </a:rPr>
              <a:t>regimes</a:t>
            </a:r>
            <a:r>
              <a:rPr lang="fr-FR" sz="2100" b="1" dirty="0">
                <a:solidFill>
                  <a:srgbClr val="C00000"/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20049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97705" y="125932"/>
            <a:ext cx="5148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Advantages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of LWFA vs VLA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approaches</a:t>
            </a:r>
            <a:endParaRPr lang="fr-FR" sz="2400" dirty="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EA9763-EA6D-0C0A-BFAE-E8967D08C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2"/>
          <a:stretch/>
        </p:blipFill>
        <p:spPr>
          <a:xfrm>
            <a:off x="585680" y="1535057"/>
            <a:ext cx="3714714" cy="12744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280D1E1-4E02-BFE8-97EB-CFDF860E73B7}"/>
              </a:ext>
            </a:extLst>
          </p:cNvPr>
          <p:cNvSpPr txBox="1"/>
          <p:nvPr/>
        </p:nvSpPr>
        <p:spPr>
          <a:xfrm>
            <a:off x="585680" y="1022088"/>
            <a:ext cx="324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Laser Wakefield </a:t>
            </a:r>
            <a:r>
              <a:rPr lang="fr-FR" sz="2000" b="1" dirty="0" err="1">
                <a:solidFill>
                  <a:srgbClr val="C00000"/>
                </a:solidFill>
              </a:rPr>
              <a:t>Accelerators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78993F-4993-6F4D-5FE8-33AA4B1DB909}"/>
              </a:ext>
            </a:extLst>
          </p:cNvPr>
          <p:cNvSpPr txBox="1"/>
          <p:nvPr/>
        </p:nvSpPr>
        <p:spPr>
          <a:xfrm>
            <a:off x="674061" y="5296673"/>
            <a:ext cx="354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(&lt;10’s </a:t>
            </a:r>
            <a:r>
              <a:rPr lang="fr-FR" sz="2000" dirty="0" err="1">
                <a:solidFill>
                  <a:srgbClr val="FF0000"/>
                </a:solidFill>
              </a:rPr>
              <a:t>pC</a:t>
            </a:r>
            <a:r>
              <a:rPr lang="fr-FR" sz="2000" dirty="0">
                <a:solidFill>
                  <a:srgbClr val="FF0000"/>
                </a:solidFill>
              </a:rPr>
              <a:t> for E&gt;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207598-7828-D0B3-BF53-FB74006F6C1B}"/>
              </a:ext>
            </a:extLst>
          </p:cNvPr>
          <p:cNvSpPr txBox="1"/>
          <p:nvPr/>
        </p:nvSpPr>
        <p:spPr>
          <a:xfrm>
            <a:off x="674061" y="5296673"/>
            <a:ext cx="354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(&lt;10’s </a:t>
            </a:r>
            <a:r>
              <a:rPr lang="fr-FR" sz="2000" dirty="0" err="1">
                <a:solidFill>
                  <a:srgbClr val="FF0000"/>
                </a:solidFill>
              </a:rPr>
              <a:t>pC</a:t>
            </a:r>
            <a:r>
              <a:rPr lang="fr-FR" sz="2000" dirty="0">
                <a:solidFill>
                  <a:srgbClr val="FF0000"/>
                </a:solidFill>
              </a:rPr>
              <a:t> for E&gt;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EEB1FA-26D2-4603-C7DC-3D4F63044E70}"/>
              </a:ext>
            </a:extLst>
          </p:cNvPr>
          <p:cNvSpPr txBox="1"/>
          <p:nvPr/>
        </p:nvSpPr>
        <p:spPr>
          <a:xfrm>
            <a:off x="674061" y="3310539"/>
            <a:ext cx="2704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(multi-</a:t>
            </a:r>
            <a:r>
              <a:rPr lang="fr-FR" sz="2000" dirty="0" err="1">
                <a:solidFill>
                  <a:srgbClr val="00B050"/>
                </a:solidFill>
              </a:rPr>
              <a:t>GeV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E8F45E-7239-4113-08E3-6D85CDBB2FC5}"/>
              </a:ext>
            </a:extLst>
          </p:cNvPr>
          <p:cNvSpPr txBox="1"/>
          <p:nvPr/>
        </p:nvSpPr>
        <p:spPr>
          <a:xfrm>
            <a:off x="674061" y="3927684"/>
            <a:ext cx="3163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Low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spread (a few %)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549A38C-59BC-9844-944C-0C7926343CB1}"/>
              </a:ext>
            </a:extLst>
          </p:cNvPr>
          <p:cNvSpPr txBox="1"/>
          <p:nvPr/>
        </p:nvSpPr>
        <p:spPr>
          <a:xfrm>
            <a:off x="674061" y="4634858"/>
            <a:ext cx="3331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Small divergence (a few </a:t>
            </a:r>
            <a:r>
              <a:rPr lang="fr-FR" sz="2000" dirty="0" err="1">
                <a:solidFill>
                  <a:srgbClr val="00B050"/>
                </a:solidFill>
              </a:rPr>
              <a:t>mrad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3" name="Rectangle à coins arrondis 53">
            <a:extLst>
              <a:ext uri="{FF2B5EF4-FFF2-40B4-BE49-F238E27FC236}">
                <a16:creationId xmlns:a16="http://schemas.microsoft.com/office/drawing/2014/main" id="{4B60669D-1044-19D4-BC75-DF10CFA6E8C1}"/>
              </a:ext>
            </a:extLst>
          </p:cNvPr>
          <p:cNvSpPr/>
          <p:nvPr/>
        </p:nvSpPr>
        <p:spPr>
          <a:xfrm>
            <a:off x="123039" y="1051369"/>
            <a:ext cx="4104173" cy="54892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611DF24-0448-2459-F6C4-261101BB5D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2"/>
          <a:stretch/>
        </p:blipFill>
        <p:spPr>
          <a:xfrm>
            <a:off x="499619" y="1739452"/>
            <a:ext cx="3714714" cy="127444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26D6132-C51D-2242-F116-5E382A563D90}"/>
              </a:ext>
            </a:extLst>
          </p:cNvPr>
          <p:cNvSpPr txBox="1"/>
          <p:nvPr/>
        </p:nvSpPr>
        <p:spPr>
          <a:xfrm>
            <a:off x="499619" y="1226483"/>
            <a:ext cx="324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Laser Wakefield </a:t>
            </a:r>
            <a:r>
              <a:rPr lang="fr-FR" sz="2000" b="1" dirty="0" err="1">
                <a:solidFill>
                  <a:srgbClr val="C00000"/>
                </a:solidFill>
              </a:rPr>
              <a:t>Accelerators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444EF2F-3A01-B261-755C-0A7F5587E824}"/>
              </a:ext>
            </a:extLst>
          </p:cNvPr>
          <p:cNvSpPr txBox="1"/>
          <p:nvPr/>
        </p:nvSpPr>
        <p:spPr>
          <a:xfrm>
            <a:off x="588000" y="5501068"/>
            <a:ext cx="2748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at multi-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7F194E-5E59-C317-A46E-9771169BF3EC}"/>
              </a:ext>
            </a:extLst>
          </p:cNvPr>
          <p:cNvSpPr txBox="1"/>
          <p:nvPr/>
        </p:nvSpPr>
        <p:spPr>
          <a:xfrm>
            <a:off x="588000" y="3514934"/>
            <a:ext cx="2704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(multi-</a:t>
            </a:r>
            <a:r>
              <a:rPr lang="fr-FR" sz="2000" dirty="0" err="1">
                <a:solidFill>
                  <a:srgbClr val="00B050"/>
                </a:solidFill>
              </a:rPr>
              <a:t>GeV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FF7D052-EAF2-D9D8-C35F-929F4EF930D5}"/>
              </a:ext>
            </a:extLst>
          </p:cNvPr>
          <p:cNvSpPr txBox="1"/>
          <p:nvPr/>
        </p:nvSpPr>
        <p:spPr>
          <a:xfrm>
            <a:off x="588000" y="4132079"/>
            <a:ext cx="3163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Low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spread (a few %)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BFBDBC7-9F8C-5BCC-CE46-311A24FD7E50}"/>
              </a:ext>
            </a:extLst>
          </p:cNvPr>
          <p:cNvSpPr txBox="1"/>
          <p:nvPr/>
        </p:nvSpPr>
        <p:spPr>
          <a:xfrm>
            <a:off x="588000" y="4839253"/>
            <a:ext cx="3331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Small divergence (a few </a:t>
            </a:r>
            <a:r>
              <a:rPr lang="fr-FR" sz="2000" dirty="0" err="1">
                <a:solidFill>
                  <a:srgbClr val="00B050"/>
                </a:solidFill>
              </a:rPr>
              <a:t>mrad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8935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97705" y="125932"/>
            <a:ext cx="5148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Advantages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of LWFA vs VLA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approaches</a:t>
            </a:r>
            <a:endParaRPr lang="fr-FR" sz="2400" dirty="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CC01788-12A7-072B-D1CA-3B7E5D3945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2"/>
          <a:stretch/>
        </p:blipFill>
        <p:spPr>
          <a:xfrm>
            <a:off x="585680" y="1535057"/>
            <a:ext cx="3714714" cy="127444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D69056B4-D76C-0B2C-E5FE-B46B37DE379F}"/>
              </a:ext>
            </a:extLst>
          </p:cNvPr>
          <p:cNvGrpSpPr/>
          <p:nvPr/>
        </p:nvGrpSpPr>
        <p:grpSpPr>
          <a:xfrm>
            <a:off x="4939647" y="1698474"/>
            <a:ext cx="3555278" cy="1373796"/>
            <a:chOff x="5208104" y="3207026"/>
            <a:chExt cx="5485582" cy="21601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9DC1809-6185-D61D-08C3-594490F52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" t="45409" b="2709"/>
            <a:stretch/>
          </p:blipFill>
          <p:spPr>
            <a:xfrm>
              <a:off x="5208104" y="3207026"/>
              <a:ext cx="5485582" cy="21601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98AEC2-223E-1E3E-BB09-FF9CC2F56485}"/>
                </a:ext>
              </a:extLst>
            </p:cNvPr>
            <p:cNvSpPr/>
            <p:nvPr/>
          </p:nvSpPr>
          <p:spPr>
            <a:xfrm>
              <a:off x="6983896" y="3207026"/>
              <a:ext cx="901147" cy="46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09F6082-3ED5-FEA4-92C9-B28C0CFC851F}"/>
              </a:ext>
            </a:extLst>
          </p:cNvPr>
          <p:cNvSpPr txBox="1"/>
          <p:nvPr/>
        </p:nvSpPr>
        <p:spPr>
          <a:xfrm>
            <a:off x="585680" y="1022088"/>
            <a:ext cx="324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Laser Wakefield </a:t>
            </a:r>
            <a:r>
              <a:rPr lang="fr-FR" sz="2000" b="1" dirty="0" err="1">
                <a:solidFill>
                  <a:srgbClr val="C00000"/>
                </a:solidFill>
              </a:rPr>
              <a:t>Accelerators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7DA18A-3398-92AD-8AED-73576011EE7A}"/>
              </a:ext>
            </a:extLst>
          </p:cNvPr>
          <p:cNvSpPr txBox="1"/>
          <p:nvPr/>
        </p:nvSpPr>
        <p:spPr>
          <a:xfrm>
            <a:off x="5100552" y="1001458"/>
            <a:ext cx="3257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C00000"/>
                </a:solidFill>
              </a:rPr>
              <a:t>Vaccum</a:t>
            </a:r>
            <a:r>
              <a:rPr lang="fr-FR" sz="2000" b="1" dirty="0">
                <a:solidFill>
                  <a:srgbClr val="C00000"/>
                </a:solidFill>
              </a:rPr>
              <a:t> Laser </a:t>
            </a:r>
            <a:r>
              <a:rPr lang="fr-FR" sz="2000" b="1" dirty="0" err="1">
                <a:solidFill>
                  <a:srgbClr val="C00000"/>
                </a:solidFill>
              </a:rPr>
              <a:t>Acceleration</a:t>
            </a:r>
            <a:r>
              <a:rPr lang="fr-FR" sz="2000" b="1" dirty="0">
                <a:solidFill>
                  <a:srgbClr val="C00000"/>
                </a:solidFill>
              </a:rPr>
              <a:t> – 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</a:rPr>
              <a:t>PM </a:t>
            </a:r>
            <a:r>
              <a:rPr lang="fr-FR" sz="2000" b="1" dirty="0" err="1">
                <a:solidFill>
                  <a:srgbClr val="C00000"/>
                </a:solidFill>
              </a:rPr>
              <a:t>injector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0C730ED-2C8C-ACE1-7284-E2CEA48C96FA}"/>
              </a:ext>
            </a:extLst>
          </p:cNvPr>
          <p:cNvSpPr txBox="1"/>
          <p:nvPr/>
        </p:nvSpPr>
        <p:spPr>
          <a:xfrm>
            <a:off x="674061" y="5296673"/>
            <a:ext cx="354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(&lt;10’s </a:t>
            </a:r>
            <a:r>
              <a:rPr lang="fr-FR" sz="2000" dirty="0" err="1">
                <a:solidFill>
                  <a:srgbClr val="FF0000"/>
                </a:solidFill>
              </a:rPr>
              <a:t>pC</a:t>
            </a:r>
            <a:r>
              <a:rPr lang="fr-FR" sz="2000" dirty="0">
                <a:solidFill>
                  <a:srgbClr val="FF0000"/>
                </a:solidFill>
              </a:rPr>
              <a:t> for E&gt;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BC7D3D5-3CBC-7222-2FD3-8251500B3CAF}"/>
              </a:ext>
            </a:extLst>
          </p:cNvPr>
          <p:cNvSpPr txBox="1"/>
          <p:nvPr/>
        </p:nvSpPr>
        <p:spPr>
          <a:xfrm>
            <a:off x="5225202" y="3353570"/>
            <a:ext cx="2347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</a:t>
            </a:r>
            <a:r>
              <a:rPr lang="fr-FR" sz="2000" dirty="0" err="1">
                <a:solidFill>
                  <a:srgbClr val="FF0000"/>
                </a:solidFill>
              </a:rPr>
              <a:t>energy</a:t>
            </a:r>
            <a:r>
              <a:rPr lang="fr-FR" sz="2000" dirty="0">
                <a:solidFill>
                  <a:srgbClr val="FF0000"/>
                </a:solidFill>
              </a:rPr>
              <a:t> (10MeV)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C92ABEC-3760-FF95-58D4-B8B8CA4FDDC5}"/>
              </a:ext>
            </a:extLst>
          </p:cNvPr>
          <p:cNvSpPr txBox="1"/>
          <p:nvPr/>
        </p:nvSpPr>
        <p:spPr>
          <a:xfrm>
            <a:off x="5225202" y="3970715"/>
            <a:ext cx="2853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High </a:t>
            </a:r>
            <a:r>
              <a:rPr lang="fr-FR" sz="2000" dirty="0" err="1">
                <a:solidFill>
                  <a:srgbClr val="FF0000"/>
                </a:solidFill>
              </a:rPr>
              <a:t>energy</a:t>
            </a:r>
            <a:r>
              <a:rPr lang="fr-FR" sz="2000" dirty="0">
                <a:solidFill>
                  <a:srgbClr val="FF0000"/>
                </a:solidFill>
              </a:rPr>
              <a:t> spread (50%)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16C2CD2-4E89-42FB-A24B-319D649953FB}"/>
              </a:ext>
            </a:extLst>
          </p:cNvPr>
          <p:cNvSpPr txBox="1"/>
          <p:nvPr/>
        </p:nvSpPr>
        <p:spPr>
          <a:xfrm>
            <a:off x="5225202" y="5339703"/>
            <a:ext cx="2161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charge (10nC)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789325D-6001-FE8E-ACE0-E246D64DB23B}"/>
              </a:ext>
            </a:extLst>
          </p:cNvPr>
          <p:cNvSpPr txBox="1"/>
          <p:nvPr/>
        </p:nvSpPr>
        <p:spPr>
          <a:xfrm>
            <a:off x="5225202" y="4677889"/>
            <a:ext cx="3008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High divergence (100mrad)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2573D45-C88C-7D9F-6215-904A331FE127}"/>
              </a:ext>
            </a:extLst>
          </p:cNvPr>
          <p:cNvSpPr txBox="1"/>
          <p:nvPr/>
        </p:nvSpPr>
        <p:spPr>
          <a:xfrm>
            <a:off x="674061" y="5296673"/>
            <a:ext cx="354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(&lt;10’s </a:t>
            </a:r>
            <a:r>
              <a:rPr lang="fr-FR" sz="2000" dirty="0" err="1">
                <a:solidFill>
                  <a:srgbClr val="FF0000"/>
                </a:solidFill>
              </a:rPr>
              <a:t>pC</a:t>
            </a:r>
            <a:r>
              <a:rPr lang="fr-FR" sz="2000" dirty="0">
                <a:solidFill>
                  <a:srgbClr val="FF0000"/>
                </a:solidFill>
              </a:rPr>
              <a:t> for E&gt;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E1B78F-F5D7-9FE7-87C4-9DBB58DE0AE1}"/>
              </a:ext>
            </a:extLst>
          </p:cNvPr>
          <p:cNvSpPr txBox="1"/>
          <p:nvPr/>
        </p:nvSpPr>
        <p:spPr>
          <a:xfrm>
            <a:off x="674061" y="3310539"/>
            <a:ext cx="2704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(multi-</a:t>
            </a:r>
            <a:r>
              <a:rPr lang="fr-FR" sz="2000" dirty="0" err="1">
                <a:solidFill>
                  <a:srgbClr val="00B050"/>
                </a:solidFill>
              </a:rPr>
              <a:t>GeV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E14F01-2220-A7CC-DCCF-FFA4DB7ABB58}"/>
              </a:ext>
            </a:extLst>
          </p:cNvPr>
          <p:cNvSpPr txBox="1"/>
          <p:nvPr/>
        </p:nvSpPr>
        <p:spPr>
          <a:xfrm>
            <a:off x="674061" y="3927684"/>
            <a:ext cx="3163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Low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spread (a few %)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2D59A7-3B98-64A3-C9B0-D0D64BAA1AC2}"/>
              </a:ext>
            </a:extLst>
          </p:cNvPr>
          <p:cNvSpPr txBox="1"/>
          <p:nvPr/>
        </p:nvSpPr>
        <p:spPr>
          <a:xfrm>
            <a:off x="674061" y="4634858"/>
            <a:ext cx="3331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Small divergence (a few </a:t>
            </a:r>
            <a:r>
              <a:rPr lang="fr-FR" sz="2000" dirty="0" err="1">
                <a:solidFill>
                  <a:srgbClr val="00B050"/>
                </a:solidFill>
              </a:rPr>
              <a:t>mrad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40" name="Rectangle à coins arrondis 53">
            <a:extLst>
              <a:ext uri="{FF2B5EF4-FFF2-40B4-BE49-F238E27FC236}">
                <a16:creationId xmlns:a16="http://schemas.microsoft.com/office/drawing/2014/main" id="{22925230-569A-CE43-50BB-F9FEBDCFC6F2}"/>
              </a:ext>
            </a:extLst>
          </p:cNvPr>
          <p:cNvSpPr/>
          <p:nvPr/>
        </p:nvSpPr>
        <p:spPr>
          <a:xfrm>
            <a:off x="4437899" y="1045654"/>
            <a:ext cx="4469434" cy="54892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sp>
        <p:nvSpPr>
          <p:cNvPr id="42" name="Rectangle à coins arrondis 53">
            <a:extLst>
              <a:ext uri="{FF2B5EF4-FFF2-40B4-BE49-F238E27FC236}">
                <a16:creationId xmlns:a16="http://schemas.microsoft.com/office/drawing/2014/main" id="{75E36919-A41B-6D16-91CA-CB51E3A36A98}"/>
              </a:ext>
            </a:extLst>
          </p:cNvPr>
          <p:cNvSpPr/>
          <p:nvPr/>
        </p:nvSpPr>
        <p:spPr>
          <a:xfrm>
            <a:off x="123039" y="1051369"/>
            <a:ext cx="4104173" cy="54892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5D11E00-FA92-7947-8945-61DEE9DA26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2"/>
          <a:stretch/>
        </p:blipFill>
        <p:spPr>
          <a:xfrm>
            <a:off x="499619" y="1739452"/>
            <a:ext cx="3714714" cy="1274442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D8B34BB5-2AB1-B8AB-F09A-31622BB68C07}"/>
              </a:ext>
            </a:extLst>
          </p:cNvPr>
          <p:cNvGrpSpPr/>
          <p:nvPr/>
        </p:nvGrpSpPr>
        <p:grpSpPr>
          <a:xfrm>
            <a:off x="4853586" y="1902869"/>
            <a:ext cx="3555278" cy="1373796"/>
            <a:chOff x="5208104" y="3207026"/>
            <a:chExt cx="5485582" cy="2160104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13391A0-0119-CBB0-9C3E-2808CE98D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" t="45409" b="2709"/>
            <a:stretch/>
          </p:blipFill>
          <p:spPr>
            <a:xfrm>
              <a:off x="5208104" y="3207026"/>
              <a:ext cx="5485582" cy="2160104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4FD6B1B-0D50-A8BC-AFE8-BB10B9DD4A6A}"/>
                </a:ext>
              </a:extLst>
            </p:cNvPr>
            <p:cNvSpPr/>
            <p:nvPr/>
          </p:nvSpPr>
          <p:spPr>
            <a:xfrm>
              <a:off x="6983896" y="3207026"/>
              <a:ext cx="901147" cy="46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00790E56-FB39-45AA-56E8-3A316AFDC505}"/>
              </a:ext>
            </a:extLst>
          </p:cNvPr>
          <p:cNvSpPr txBox="1"/>
          <p:nvPr/>
        </p:nvSpPr>
        <p:spPr>
          <a:xfrm>
            <a:off x="499619" y="1226483"/>
            <a:ext cx="324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Laser Wakefield </a:t>
            </a:r>
            <a:r>
              <a:rPr lang="fr-FR" sz="2000" b="1" dirty="0" err="1">
                <a:solidFill>
                  <a:srgbClr val="C00000"/>
                </a:solidFill>
              </a:rPr>
              <a:t>Accelerators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18CDDDD-CFAD-265C-C0F5-30D7A33152B6}"/>
              </a:ext>
            </a:extLst>
          </p:cNvPr>
          <p:cNvSpPr txBox="1"/>
          <p:nvPr/>
        </p:nvSpPr>
        <p:spPr>
          <a:xfrm>
            <a:off x="5014491" y="1205853"/>
            <a:ext cx="3257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C00000"/>
                </a:solidFill>
              </a:rPr>
              <a:t>Vaccum</a:t>
            </a:r>
            <a:r>
              <a:rPr lang="fr-FR" sz="2000" b="1" dirty="0">
                <a:solidFill>
                  <a:srgbClr val="C00000"/>
                </a:solidFill>
              </a:rPr>
              <a:t> Laser </a:t>
            </a:r>
            <a:r>
              <a:rPr lang="fr-FR" sz="2000" b="1" dirty="0" err="1">
                <a:solidFill>
                  <a:srgbClr val="C00000"/>
                </a:solidFill>
              </a:rPr>
              <a:t>Acceleration</a:t>
            </a:r>
            <a:r>
              <a:rPr lang="fr-FR" sz="2000" b="1" dirty="0">
                <a:solidFill>
                  <a:srgbClr val="C00000"/>
                </a:solidFill>
              </a:rPr>
              <a:t> – 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</a:rPr>
              <a:t>PM </a:t>
            </a:r>
            <a:r>
              <a:rPr lang="fr-FR" sz="2000" b="1" dirty="0" err="1">
                <a:solidFill>
                  <a:srgbClr val="C00000"/>
                </a:solidFill>
              </a:rPr>
              <a:t>injector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5251FD0-D676-9713-1BA4-9CC6F0769432}"/>
              </a:ext>
            </a:extLst>
          </p:cNvPr>
          <p:cNvSpPr txBox="1"/>
          <p:nvPr/>
        </p:nvSpPr>
        <p:spPr>
          <a:xfrm>
            <a:off x="5139141" y="3557965"/>
            <a:ext cx="2347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</a:t>
            </a:r>
            <a:r>
              <a:rPr lang="fr-FR" sz="2000" dirty="0" err="1">
                <a:solidFill>
                  <a:srgbClr val="FF0000"/>
                </a:solidFill>
              </a:rPr>
              <a:t>energy</a:t>
            </a:r>
            <a:r>
              <a:rPr lang="fr-FR" sz="2000" dirty="0">
                <a:solidFill>
                  <a:srgbClr val="FF0000"/>
                </a:solidFill>
              </a:rPr>
              <a:t> (10MeV)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820FE35-B085-D519-8E81-87397CF74123}"/>
              </a:ext>
            </a:extLst>
          </p:cNvPr>
          <p:cNvSpPr txBox="1"/>
          <p:nvPr/>
        </p:nvSpPr>
        <p:spPr>
          <a:xfrm>
            <a:off x="5139141" y="4175110"/>
            <a:ext cx="2853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High </a:t>
            </a:r>
            <a:r>
              <a:rPr lang="fr-FR" sz="2000" dirty="0" err="1">
                <a:solidFill>
                  <a:srgbClr val="FF0000"/>
                </a:solidFill>
              </a:rPr>
              <a:t>energy</a:t>
            </a:r>
            <a:r>
              <a:rPr lang="fr-FR" sz="2000" dirty="0">
                <a:solidFill>
                  <a:srgbClr val="FF0000"/>
                </a:solidFill>
              </a:rPr>
              <a:t> spread (50%)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15854E6-7026-6D4D-0AE3-49D0E6F673D4}"/>
              </a:ext>
            </a:extLst>
          </p:cNvPr>
          <p:cNvSpPr txBox="1"/>
          <p:nvPr/>
        </p:nvSpPr>
        <p:spPr>
          <a:xfrm>
            <a:off x="5139141" y="5544098"/>
            <a:ext cx="2161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charge (10nC)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98404C0-4C9A-BCE3-A9DA-9C400B208C2A}"/>
              </a:ext>
            </a:extLst>
          </p:cNvPr>
          <p:cNvSpPr txBox="1"/>
          <p:nvPr/>
        </p:nvSpPr>
        <p:spPr>
          <a:xfrm>
            <a:off x="5139141" y="4882284"/>
            <a:ext cx="3008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High divergence (100mrad)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AB866A9-9C55-5676-32B1-627131A15660}"/>
              </a:ext>
            </a:extLst>
          </p:cNvPr>
          <p:cNvSpPr txBox="1"/>
          <p:nvPr/>
        </p:nvSpPr>
        <p:spPr>
          <a:xfrm>
            <a:off x="588000" y="3514934"/>
            <a:ext cx="2704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(multi-</a:t>
            </a:r>
            <a:r>
              <a:rPr lang="fr-FR" sz="2000" dirty="0" err="1">
                <a:solidFill>
                  <a:srgbClr val="00B050"/>
                </a:solidFill>
              </a:rPr>
              <a:t>GeV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E1D2DFE-E00B-78D4-DAEC-60E0D07DD49D}"/>
              </a:ext>
            </a:extLst>
          </p:cNvPr>
          <p:cNvSpPr txBox="1"/>
          <p:nvPr/>
        </p:nvSpPr>
        <p:spPr>
          <a:xfrm>
            <a:off x="588000" y="4132079"/>
            <a:ext cx="3163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Low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spread (a few %)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BE17640-241C-886B-0969-493279156780}"/>
              </a:ext>
            </a:extLst>
          </p:cNvPr>
          <p:cNvSpPr txBox="1"/>
          <p:nvPr/>
        </p:nvSpPr>
        <p:spPr>
          <a:xfrm>
            <a:off x="588000" y="4839253"/>
            <a:ext cx="3331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Small divergence (a few </a:t>
            </a:r>
            <a:r>
              <a:rPr lang="fr-FR" sz="2000" dirty="0" err="1">
                <a:solidFill>
                  <a:srgbClr val="00B050"/>
                </a:solidFill>
              </a:rPr>
              <a:t>mrad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1AD22A6-0767-30F6-9283-3559423EC7A6}"/>
              </a:ext>
            </a:extLst>
          </p:cNvPr>
          <p:cNvSpPr txBox="1"/>
          <p:nvPr/>
        </p:nvSpPr>
        <p:spPr>
          <a:xfrm>
            <a:off x="588000" y="5501068"/>
            <a:ext cx="2748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at multi-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34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97705" y="125932"/>
            <a:ext cx="5148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Advantages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of LWFA vs VLA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approaches</a:t>
            </a:r>
            <a:endParaRPr lang="fr-FR" sz="2400" dirty="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97E209-6A95-ED2B-96DF-A7F0C97D31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2"/>
          <a:stretch/>
        </p:blipFill>
        <p:spPr>
          <a:xfrm>
            <a:off x="585680" y="1535057"/>
            <a:ext cx="3714714" cy="1274442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7BC148D-57F1-5790-E583-56F26C2CE485}"/>
              </a:ext>
            </a:extLst>
          </p:cNvPr>
          <p:cNvGrpSpPr/>
          <p:nvPr/>
        </p:nvGrpSpPr>
        <p:grpSpPr>
          <a:xfrm>
            <a:off x="4939647" y="1698474"/>
            <a:ext cx="3555278" cy="1373796"/>
            <a:chOff x="5208104" y="3207026"/>
            <a:chExt cx="5485582" cy="216010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1FDC019-DFF3-2C45-66F2-827A3C1ED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" t="45409" b="2709"/>
            <a:stretch/>
          </p:blipFill>
          <p:spPr>
            <a:xfrm>
              <a:off x="5208104" y="3207026"/>
              <a:ext cx="5485582" cy="21601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E71299-A15D-4FE7-2977-B71E9DE7EDDD}"/>
                </a:ext>
              </a:extLst>
            </p:cNvPr>
            <p:cNvSpPr/>
            <p:nvPr/>
          </p:nvSpPr>
          <p:spPr>
            <a:xfrm>
              <a:off x="6983896" y="3207026"/>
              <a:ext cx="901147" cy="46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E563CCE1-E94E-A1C3-F32F-163EDD2FC5F1}"/>
              </a:ext>
            </a:extLst>
          </p:cNvPr>
          <p:cNvSpPr txBox="1"/>
          <p:nvPr/>
        </p:nvSpPr>
        <p:spPr>
          <a:xfrm>
            <a:off x="585680" y="1022088"/>
            <a:ext cx="324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Laser Wakefield </a:t>
            </a:r>
            <a:r>
              <a:rPr lang="fr-FR" sz="2000" b="1" dirty="0" err="1">
                <a:solidFill>
                  <a:srgbClr val="C00000"/>
                </a:solidFill>
              </a:rPr>
              <a:t>Accelerators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EF2E72D-7BED-7B6F-7DE7-DE03563F0359}"/>
              </a:ext>
            </a:extLst>
          </p:cNvPr>
          <p:cNvSpPr txBox="1"/>
          <p:nvPr/>
        </p:nvSpPr>
        <p:spPr>
          <a:xfrm>
            <a:off x="5100552" y="1001458"/>
            <a:ext cx="3257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C00000"/>
                </a:solidFill>
              </a:rPr>
              <a:t>Vaccum</a:t>
            </a:r>
            <a:r>
              <a:rPr lang="fr-FR" sz="2000" b="1" dirty="0">
                <a:solidFill>
                  <a:srgbClr val="C00000"/>
                </a:solidFill>
              </a:rPr>
              <a:t> Laser </a:t>
            </a:r>
            <a:r>
              <a:rPr lang="fr-FR" sz="2000" b="1" dirty="0" err="1">
                <a:solidFill>
                  <a:srgbClr val="C00000"/>
                </a:solidFill>
              </a:rPr>
              <a:t>Acceleration</a:t>
            </a:r>
            <a:r>
              <a:rPr lang="fr-FR" sz="2000" b="1" dirty="0">
                <a:solidFill>
                  <a:srgbClr val="C00000"/>
                </a:solidFill>
              </a:rPr>
              <a:t> – 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</a:rPr>
              <a:t>PM </a:t>
            </a:r>
            <a:r>
              <a:rPr lang="fr-FR" sz="2000" b="1" dirty="0" err="1">
                <a:solidFill>
                  <a:srgbClr val="C00000"/>
                </a:solidFill>
              </a:rPr>
              <a:t>injector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A61243F-B145-631E-0867-898446D60978}"/>
              </a:ext>
            </a:extLst>
          </p:cNvPr>
          <p:cNvSpPr txBox="1"/>
          <p:nvPr/>
        </p:nvSpPr>
        <p:spPr>
          <a:xfrm>
            <a:off x="674061" y="5296673"/>
            <a:ext cx="354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(&lt;10’s </a:t>
            </a:r>
            <a:r>
              <a:rPr lang="fr-FR" sz="2000" dirty="0" err="1">
                <a:solidFill>
                  <a:srgbClr val="FF0000"/>
                </a:solidFill>
              </a:rPr>
              <a:t>pC</a:t>
            </a:r>
            <a:r>
              <a:rPr lang="fr-FR" sz="2000" dirty="0">
                <a:solidFill>
                  <a:srgbClr val="FF0000"/>
                </a:solidFill>
              </a:rPr>
              <a:t> for E&gt;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573FBE5-7138-9D77-3D7F-ADA8FC5F7330}"/>
              </a:ext>
            </a:extLst>
          </p:cNvPr>
          <p:cNvSpPr txBox="1"/>
          <p:nvPr/>
        </p:nvSpPr>
        <p:spPr>
          <a:xfrm>
            <a:off x="5225202" y="3353570"/>
            <a:ext cx="2347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</a:t>
            </a:r>
            <a:r>
              <a:rPr lang="fr-FR" sz="2000" dirty="0" err="1">
                <a:solidFill>
                  <a:srgbClr val="FF0000"/>
                </a:solidFill>
              </a:rPr>
              <a:t>energy</a:t>
            </a:r>
            <a:r>
              <a:rPr lang="fr-FR" sz="2000" dirty="0">
                <a:solidFill>
                  <a:srgbClr val="FF0000"/>
                </a:solidFill>
              </a:rPr>
              <a:t> (10MeV)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E4E4E99-616A-B02D-3834-30A456F4F1D4}"/>
              </a:ext>
            </a:extLst>
          </p:cNvPr>
          <p:cNvSpPr txBox="1"/>
          <p:nvPr/>
        </p:nvSpPr>
        <p:spPr>
          <a:xfrm>
            <a:off x="5225202" y="3970715"/>
            <a:ext cx="2853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High </a:t>
            </a:r>
            <a:r>
              <a:rPr lang="fr-FR" sz="2000" dirty="0" err="1">
                <a:solidFill>
                  <a:srgbClr val="FF0000"/>
                </a:solidFill>
              </a:rPr>
              <a:t>energy</a:t>
            </a:r>
            <a:r>
              <a:rPr lang="fr-FR" sz="2000" dirty="0">
                <a:solidFill>
                  <a:srgbClr val="FF0000"/>
                </a:solidFill>
              </a:rPr>
              <a:t> spread (50%)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BF22A30-216A-6CB4-5228-3026FB6A8B0E}"/>
              </a:ext>
            </a:extLst>
          </p:cNvPr>
          <p:cNvSpPr txBox="1"/>
          <p:nvPr/>
        </p:nvSpPr>
        <p:spPr>
          <a:xfrm>
            <a:off x="5225202" y="5339703"/>
            <a:ext cx="2161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charge (10nC)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2BDF084-6F59-25DB-CAC5-627CC591EC65}"/>
              </a:ext>
            </a:extLst>
          </p:cNvPr>
          <p:cNvSpPr txBox="1"/>
          <p:nvPr/>
        </p:nvSpPr>
        <p:spPr>
          <a:xfrm>
            <a:off x="5225202" y="4677889"/>
            <a:ext cx="3008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High divergence (100mrad)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A2A292E-7B04-DE03-350C-7BAFA2738CC0}"/>
              </a:ext>
            </a:extLst>
          </p:cNvPr>
          <p:cNvSpPr txBox="1"/>
          <p:nvPr/>
        </p:nvSpPr>
        <p:spPr>
          <a:xfrm>
            <a:off x="674061" y="5296673"/>
            <a:ext cx="354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(&lt;10’s </a:t>
            </a:r>
            <a:r>
              <a:rPr lang="fr-FR" sz="2000" dirty="0" err="1">
                <a:solidFill>
                  <a:srgbClr val="FF0000"/>
                </a:solidFill>
              </a:rPr>
              <a:t>pC</a:t>
            </a:r>
            <a:r>
              <a:rPr lang="fr-FR" sz="2000" dirty="0">
                <a:solidFill>
                  <a:srgbClr val="FF0000"/>
                </a:solidFill>
              </a:rPr>
              <a:t> for E&gt;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FFF710B-899D-8944-846A-C3A6B1135353}"/>
              </a:ext>
            </a:extLst>
          </p:cNvPr>
          <p:cNvSpPr txBox="1"/>
          <p:nvPr/>
        </p:nvSpPr>
        <p:spPr>
          <a:xfrm>
            <a:off x="674061" y="3310539"/>
            <a:ext cx="2704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(multi-</a:t>
            </a:r>
            <a:r>
              <a:rPr lang="fr-FR" sz="2000" dirty="0" err="1">
                <a:solidFill>
                  <a:srgbClr val="00B050"/>
                </a:solidFill>
              </a:rPr>
              <a:t>GeV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232A547-71B3-35C2-D3B4-E80022914B18}"/>
              </a:ext>
            </a:extLst>
          </p:cNvPr>
          <p:cNvSpPr txBox="1"/>
          <p:nvPr/>
        </p:nvSpPr>
        <p:spPr>
          <a:xfrm>
            <a:off x="674061" y="3927684"/>
            <a:ext cx="3163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Low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spread (a few %)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17BF09A-785F-D46C-6689-09675D58533B}"/>
              </a:ext>
            </a:extLst>
          </p:cNvPr>
          <p:cNvSpPr txBox="1"/>
          <p:nvPr/>
        </p:nvSpPr>
        <p:spPr>
          <a:xfrm>
            <a:off x="674061" y="4634858"/>
            <a:ext cx="3331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Small divergence (a few </a:t>
            </a:r>
            <a:r>
              <a:rPr lang="fr-FR" sz="2000" dirty="0" err="1">
                <a:solidFill>
                  <a:srgbClr val="00B050"/>
                </a:solidFill>
              </a:rPr>
              <a:t>mrad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6" name="Rectangle à coins arrondis 53">
            <a:extLst>
              <a:ext uri="{FF2B5EF4-FFF2-40B4-BE49-F238E27FC236}">
                <a16:creationId xmlns:a16="http://schemas.microsoft.com/office/drawing/2014/main" id="{6AF7AB6E-9101-3EB8-6C36-99CB8C02CE55}"/>
              </a:ext>
            </a:extLst>
          </p:cNvPr>
          <p:cNvSpPr/>
          <p:nvPr/>
        </p:nvSpPr>
        <p:spPr>
          <a:xfrm>
            <a:off x="4437898" y="1045654"/>
            <a:ext cx="4437161" cy="54892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sp>
        <p:nvSpPr>
          <p:cNvPr id="37" name="Rectangle à coins arrondis 53">
            <a:extLst>
              <a:ext uri="{FF2B5EF4-FFF2-40B4-BE49-F238E27FC236}">
                <a16:creationId xmlns:a16="http://schemas.microsoft.com/office/drawing/2014/main" id="{58D35462-3A14-2259-B823-DE4FDB964B79}"/>
              </a:ext>
            </a:extLst>
          </p:cNvPr>
          <p:cNvSpPr/>
          <p:nvPr/>
        </p:nvSpPr>
        <p:spPr>
          <a:xfrm>
            <a:off x="123039" y="1051369"/>
            <a:ext cx="4104173" cy="54892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CBCA6C6-7155-7C74-375A-CBAC42007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2"/>
          <a:stretch/>
        </p:blipFill>
        <p:spPr>
          <a:xfrm>
            <a:off x="499619" y="1739452"/>
            <a:ext cx="3714714" cy="1274442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EB3C0B2F-CAE2-7037-E4AF-7D3B47086853}"/>
              </a:ext>
            </a:extLst>
          </p:cNvPr>
          <p:cNvGrpSpPr/>
          <p:nvPr/>
        </p:nvGrpSpPr>
        <p:grpSpPr>
          <a:xfrm>
            <a:off x="4853586" y="1902869"/>
            <a:ext cx="3555278" cy="1373796"/>
            <a:chOff x="5208104" y="3207026"/>
            <a:chExt cx="5485582" cy="2160104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7C5B7725-1A39-5AB1-9F71-EFCAFBD9D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" t="45409" b="2709"/>
            <a:stretch/>
          </p:blipFill>
          <p:spPr>
            <a:xfrm>
              <a:off x="5208104" y="3207026"/>
              <a:ext cx="5485582" cy="216010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B5A0C61-1D31-067A-7AE3-112065E6A54B}"/>
                </a:ext>
              </a:extLst>
            </p:cNvPr>
            <p:cNvSpPr/>
            <p:nvPr/>
          </p:nvSpPr>
          <p:spPr>
            <a:xfrm>
              <a:off x="6983896" y="3207026"/>
              <a:ext cx="901147" cy="46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D594F822-DD4C-0CB8-4D37-689FCDD4DB65}"/>
              </a:ext>
            </a:extLst>
          </p:cNvPr>
          <p:cNvSpPr txBox="1"/>
          <p:nvPr/>
        </p:nvSpPr>
        <p:spPr>
          <a:xfrm>
            <a:off x="499619" y="1226483"/>
            <a:ext cx="324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Laser Wakefield </a:t>
            </a:r>
            <a:r>
              <a:rPr lang="fr-FR" sz="2000" b="1" dirty="0" err="1">
                <a:solidFill>
                  <a:srgbClr val="C00000"/>
                </a:solidFill>
              </a:rPr>
              <a:t>Accelerators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B695D59-D7B1-05C3-9B72-240DD80C1970}"/>
              </a:ext>
            </a:extLst>
          </p:cNvPr>
          <p:cNvSpPr txBox="1"/>
          <p:nvPr/>
        </p:nvSpPr>
        <p:spPr>
          <a:xfrm>
            <a:off x="5014491" y="1205853"/>
            <a:ext cx="3257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C00000"/>
                </a:solidFill>
              </a:rPr>
              <a:t>Vaccum</a:t>
            </a:r>
            <a:r>
              <a:rPr lang="fr-FR" sz="2000" b="1" dirty="0">
                <a:solidFill>
                  <a:srgbClr val="C00000"/>
                </a:solidFill>
              </a:rPr>
              <a:t> Laser </a:t>
            </a:r>
            <a:r>
              <a:rPr lang="fr-FR" sz="2000" b="1" dirty="0" err="1">
                <a:solidFill>
                  <a:srgbClr val="C00000"/>
                </a:solidFill>
              </a:rPr>
              <a:t>Acceleration</a:t>
            </a:r>
            <a:r>
              <a:rPr lang="fr-FR" sz="2000" b="1" dirty="0">
                <a:solidFill>
                  <a:srgbClr val="C00000"/>
                </a:solidFill>
              </a:rPr>
              <a:t> – 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</a:rPr>
              <a:t>PM </a:t>
            </a:r>
            <a:r>
              <a:rPr lang="fr-FR" sz="2000" b="1" dirty="0" err="1">
                <a:solidFill>
                  <a:srgbClr val="C00000"/>
                </a:solidFill>
              </a:rPr>
              <a:t>injector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A494288-0E3E-956D-3090-D7D4540EA288}"/>
              </a:ext>
            </a:extLst>
          </p:cNvPr>
          <p:cNvSpPr txBox="1"/>
          <p:nvPr/>
        </p:nvSpPr>
        <p:spPr>
          <a:xfrm>
            <a:off x="588000" y="5501068"/>
            <a:ext cx="354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(&lt;10’s </a:t>
            </a:r>
            <a:r>
              <a:rPr lang="fr-FR" sz="2000" dirty="0" err="1">
                <a:solidFill>
                  <a:srgbClr val="FF0000"/>
                </a:solidFill>
              </a:rPr>
              <a:t>pC</a:t>
            </a:r>
            <a:r>
              <a:rPr lang="fr-FR" sz="2000" dirty="0">
                <a:solidFill>
                  <a:srgbClr val="FF0000"/>
                </a:solidFill>
              </a:rPr>
              <a:t> for E&gt;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0314A4A-6E31-8947-AF89-59E7C174AFC5}"/>
              </a:ext>
            </a:extLst>
          </p:cNvPr>
          <p:cNvSpPr txBox="1"/>
          <p:nvPr/>
        </p:nvSpPr>
        <p:spPr>
          <a:xfrm>
            <a:off x="5139141" y="3557965"/>
            <a:ext cx="2347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</a:t>
            </a:r>
            <a:r>
              <a:rPr lang="fr-FR" sz="2000" dirty="0" err="1">
                <a:solidFill>
                  <a:srgbClr val="FF0000"/>
                </a:solidFill>
              </a:rPr>
              <a:t>energy</a:t>
            </a:r>
            <a:r>
              <a:rPr lang="fr-FR" sz="2000" dirty="0">
                <a:solidFill>
                  <a:srgbClr val="FF0000"/>
                </a:solidFill>
              </a:rPr>
              <a:t> (10MeV)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D075947-90ED-658A-4EF7-6E0600531725}"/>
              </a:ext>
            </a:extLst>
          </p:cNvPr>
          <p:cNvSpPr txBox="1"/>
          <p:nvPr/>
        </p:nvSpPr>
        <p:spPr>
          <a:xfrm>
            <a:off x="5139141" y="4175110"/>
            <a:ext cx="2853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High </a:t>
            </a:r>
            <a:r>
              <a:rPr lang="fr-FR" sz="2000" dirty="0" err="1">
                <a:solidFill>
                  <a:srgbClr val="FF0000"/>
                </a:solidFill>
              </a:rPr>
              <a:t>energy</a:t>
            </a:r>
            <a:r>
              <a:rPr lang="fr-FR" sz="2000" dirty="0">
                <a:solidFill>
                  <a:srgbClr val="FF0000"/>
                </a:solidFill>
              </a:rPr>
              <a:t> spread (50%)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09A9DF8-7A66-6AFF-AB74-8626447336E5}"/>
              </a:ext>
            </a:extLst>
          </p:cNvPr>
          <p:cNvSpPr txBox="1"/>
          <p:nvPr/>
        </p:nvSpPr>
        <p:spPr>
          <a:xfrm>
            <a:off x="5139141" y="5544098"/>
            <a:ext cx="2161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charge (10nC)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07B94B2-29D6-D15E-2399-963F7AF93BE1}"/>
              </a:ext>
            </a:extLst>
          </p:cNvPr>
          <p:cNvSpPr txBox="1"/>
          <p:nvPr/>
        </p:nvSpPr>
        <p:spPr>
          <a:xfrm>
            <a:off x="5139141" y="4882284"/>
            <a:ext cx="3008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High divergence (100mrad)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7420CE3-76ED-6C1F-7C99-FEC619C83FB4}"/>
              </a:ext>
            </a:extLst>
          </p:cNvPr>
          <p:cNvSpPr txBox="1"/>
          <p:nvPr/>
        </p:nvSpPr>
        <p:spPr>
          <a:xfrm>
            <a:off x="588000" y="5501068"/>
            <a:ext cx="354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Low charge (&lt;10’s </a:t>
            </a:r>
            <a:r>
              <a:rPr lang="fr-FR" sz="2000" dirty="0" err="1">
                <a:solidFill>
                  <a:srgbClr val="FF0000"/>
                </a:solidFill>
              </a:rPr>
              <a:t>pC</a:t>
            </a:r>
            <a:r>
              <a:rPr lang="fr-FR" sz="2000" dirty="0">
                <a:solidFill>
                  <a:srgbClr val="FF0000"/>
                </a:solidFill>
              </a:rPr>
              <a:t> for E&gt;</a:t>
            </a:r>
            <a:r>
              <a:rPr lang="fr-FR" sz="2000" dirty="0" err="1">
                <a:solidFill>
                  <a:srgbClr val="FF0000"/>
                </a:solidFill>
              </a:rPr>
              <a:t>GeV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7B94991-1E6B-404C-883D-279B553F9B26}"/>
              </a:ext>
            </a:extLst>
          </p:cNvPr>
          <p:cNvSpPr txBox="1"/>
          <p:nvPr/>
        </p:nvSpPr>
        <p:spPr>
          <a:xfrm>
            <a:off x="588000" y="3514934"/>
            <a:ext cx="2704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High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(multi-</a:t>
            </a:r>
            <a:r>
              <a:rPr lang="fr-FR" sz="2000" dirty="0" err="1">
                <a:solidFill>
                  <a:srgbClr val="00B050"/>
                </a:solidFill>
              </a:rPr>
              <a:t>GeV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B2E49D1-4021-F5DE-6F6D-5C612A2E4CC6}"/>
              </a:ext>
            </a:extLst>
          </p:cNvPr>
          <p:cNvSpPr txBox="1"/>
          <p:nvPr/>
        </p:nvSpPr>
        <p:spPr>
          <a:xfrm>
            <a:off x="588000" y="4132079"/>
            <a:ext cx="3163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Low </a:t>
            </a:r>
            <a:r>
              <a:rPr lang="fr-FR" sz="2000" dirty="0" err="1">
                <a:solidFill>
                  <a:srgbClr val="00B050"/>
                </a:solidFill>
              </a:rPr>
              <a:t>energy</a:t>
            </a:r>
            <a:r>
              <a:rPr lang="fr-FR" sz="2000" dirty="0">
                <a:solidFill>
                  <a:srgbClr val="00B050"/>
                </a:solidFill>
              </a:rPr>
              <a:t> spread (a few %)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5CB0AEE-7D33-70C7-7231-2AE6874379BC}"/>
              </a:ext>
            </a:extLst>
          </p:cNvPr>
          <p:cNvSpPr txBox="1"/>
          <p:nvPr/>
        </p:nvSpPr>
        <p:spPr>
          <a:xfrm>
            <a:off x="588000" y="4839253"/>
            <a:ext cx="3331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Small divergence (a few </a:t>
            </a:r>
            <a:r>
              <a:rPr lang="fr-FR" sz="2000" dirty="0" err="1">
                <a:solidFill>
                  <a:srgbClr val="00B050"/>
                </a:solidFill>
              </a:rPr>
              <a:t>mrad</a:t>
            </a:r>
            <a:r>
              <a:rPr lang="fr-FR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DD4836-D1F3-9159-FCAD-48D7652D6713}"/>
              </a:ext>
            </a:extLst>
          </p:cNvPr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F984CBC5-5B52-AE6E-F646-22CAE35F64C1}"/>
              </a:ext>
            </a:extLst>
          </p:cNvPr>
          <p:cNvSpPr txBox="1"/>
          <p:nvPr/>
        </p:nvSpPr>
        <p:spPr>
          <a:xfrm>
            <a:off x="679197" y="3382636"/>
            <a:ext cx="7646324" cy="492443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C00000"/>
                </a:solidFill>
              </a:rPr>
              <a:t>How to combine the </a:t>
            </a:r>
            <a:r>
              <a:rPr lang="fr-FR" sz="2600" b="1" dirty="0" err="1">
                <a:solidFill>
                  <a:srgbClr val="C00000"/>
                </a:solidFill>
              </a:rPr>
              <a:t>advantages</a:t>
            </a:r>
            <a:r>
              <a:rPr lang="fr-FR" sz="2600" b="1" dirty="0">
                <a:solidFill>
                  <a:srgbClr val="C00000"/>
                </a:solidFill>
              </a:rPr>
              <a:t> of </a:t>
            </a:r>
            <a:r>
              <a:rPr lang="fr-FR" sz="2600" b="1" dirty="0" err="1">
                <a:solidFill>
                  <a:srgbClr val="C00000"/>
                </a:solidFill>
              </a:rPr>
              <a:t>both</a:t>
            </a:r>
            <a:r>
              <a:rPr lang="fr-FR" sz="2600" b="1" dirty="0">
                <a:solidFill>
                  <a:srgbClr val="C00000"/>
                </a:solidFill>
              </a:rPr>
              <a:t> </a:t>
            </a:r>
            <a:r>
              <a:rPr lang="fr-FR" sz="2600" b="1" dirty="0" err="1">
                <a:solidFill>
                  <a:srgbClr val="C00000"/>
                </a:solidFill>
              </a:rPr>
              <a:t>approaches</a:t>
            </a:r>
            <a:r>
              <a:rPr lang="fr-FR" sz="2600" b="1" dirty="0">
                <a:solidFill>
                  <a:srgbClr val="C0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59035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97705" y="125932"/>
            <a:ext cx="4623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hybrid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solid-gas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target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concept </a:t>
            </a:r>
          </a:p>
        </p:txBody>
      </p:sp>
      <p:pic>
        <p:nvPicPr>
          <p:cNvPr id="17" name="Google Shape;373;p43">
            <a:extLst>
              <a:ext uri="{FF2B5EF4-FFF2-40B4-BE49-F238E27FC236}">
                <a16:creationId xmlns:a16="http://schemas.microsoft.com/office/drawing/2014/main" id="{D8FBAEC3-4893-DF0E-94F3-0E2AEEA14E9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108" y="1298018"/>
            <a:ext cx="4539525" cy="1926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397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97705" y="125932"/>
            <a:ext cx="4623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hybrid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solid-gas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target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concept </a:t>
            </a:r>
          </a:p>
        </p:txBody>
      </p:sp>
      <p:pic>
        <p:nvPicPr>
          <p:cNvPr id="2" name="Google Shape;379;p44">
            <a:extLst>
              <a:ext uri="{FF2B5EF4-FFF2-40B4-BE49-F238E27FC236}">
                <a16:creationId xmlns:a16="http://schemas.microsoft.com/office/drawing/2014/main" id="{5E7B3E09-F92C-21C6-946E-21A24A16C3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6502" y="2517571"/>
            <a:ext cx="1210554" cy="121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2;p44">
            <a:extLst>
              <a:ext uri="{FF2B5EF4-FFF2-40B4-BE49-F238E27FC236}">
                <a16:creationId xmlns:a16="http://schemas.microsoft.com/office/drawing/2014/main" id="{B9098C0D-EC48-9062-EDEA-34B6BEE7F3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348"/>
          <a:stretch/>
        </p:blipFill>
        <p:spPr>
          <a:xfrm>
            <a:off x="97613" y="4055163"/>
            <a:ext cx="5990726" cy="15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90;p44">
            <a:extLst>
              <a:ext uri="{FF2B5EF4-FFF2-40B4-BE49-F238E27FC236}">
                <a16:creationId xmlns:a16="http://schemas.microsoft.com/office/drawing/2014/main" id="{C1E2C43D-12A9-85F0-19ED-E5A25BB9E5D1}"/>
              </a:ext>
            </a:extLst>
          </p:cNvPr>
          <p:cNvPicPr preferRelativeResize="0"/>
          <p:nvPr/>
        </p:nvPicPr>
        <p:blipFill>
          <a:blip r:embed="rId6">
            <a:alphaModFix amt="63000"/>
          </a:blip>
          <a:stretch>
            <a:fillRect/>
          </a:stretch>
        </p:blipFill>
        <p:spPr>
          <a:xfrm>
            <a:off x="1750525" y="1284766"/>
            <a:ext cx="4539525" cy="192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383;p44">
            <a:extLst>
              <a:ext uri="{FF2B5EF4-FFF2-40B4-BE49-F238E27FC236}">
                <a16:creationId xmlns:a16="http://schemas.microsoft.com/office/drawing/2014/main" id="{47DF5C39-B619-FADF-E8DF-2DADC95F9862}"/>
              </a:ext>
            </a:extLst>
          </p:cNvPr>
          <p:cNvCxnSpPr>
            <a:cxnSpLocks/>
          </p:cNvCxnSpPr>
          <p:nvPr/>
        </p:nvCxnSpPr>
        <p:spPr>
          <a:xfrm flipH="1">
            <a:off x="97613" y="3182112"/>
            <a:ext cx="3386251" cy="85491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10" name="Google Shape;384;p44">
            <a:extLst>
              <a:ext uri="{FF2B5EF4-FFF2-40B4-BE49-F238E27FC236}">
                <a16:creationId xmlns:a16="http://schemas.microsoft.com/office/drawing/2014/main" id="{6BD2DD14-64C8-5662-AF23-CF3568B9EB39}"/>
              </a:ext>
            </a:extLst>
          </p:cNvPr>
          <p:cNvCxnSpPr>
            <a:cxnSpLocks/>
          </p:cNvCxnSpPr>
          <p:nvPr/>
        </p:nvCxnSpPr>
        <p:spPr>
          <a:xfrm>
            <a:off x="3483864" y="3182112"/>
            <a:ext cx="2596613" cy="85491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5" name="Google Shape;385;p44">
            <a:extLst>
              <a:ext uri="{FF2B5EF4-FFF2-40B4-BE49-F238E27FC236}">
                <a16:creationId xmlns:a16="http://schemas.microsoft.com/office/drawing/2014/main" id="{6DF134C8-1051-0B2A-D6C0-1BA8D9880B9A}"/>
              </a:ext>
            </a:extLst>
          </p:cNvPr>
          <p:cNvSpPr/>
          <p:nvPr/>
        </p:nvSpPr>
        <p:spPr>
          <a:xfrm>
            <a:off x="120479" y="4037032"/>
            <a:ext cx="5967859" cy="15362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938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97705" y="125932"/>
            <a:ext cx="4623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hybrid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solid-gas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target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concept </a:t>
            </a:r>
          </a:p>
        </p:txBody>
      </p:sp>
      <p:pic>
        <p:nvPicPr>
          <p:cNvPr id="2" name="Google Shape;379;p44">
            <a:extLst>
              <a:ext uri="{FF2B5EF4-FFF2-40B4-BE49-F238E27FC236}">
                <a16:creationId xmlns:a16="http://schemas.microsoft.com/office/drawing/2014/main" id="{5E7B3E09-F92C-21C6-946E-21A24A16C3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6502" y="2517571"/>
            <a:ext cx="1210554" cy="121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2;p44">
            <a:extLst>
              <a:ext uri="{FF2B5EF4-FFF2-40B4-BE49-F238E27FC236}">
                <a16:creationId xmlns:a16="http://schemas.microsoft.com/office/drawing/2014/main" id="{B9098C0D-EC48-9062-EDEA-34B6BEE7F3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348"/>
          <a:stretch/>
        </p:blipFill>
        <p:spPr>
          <a:xfrm>
            <a:off x="97613" y="4055163"/>
            <a:ext cx="5990726" cy="15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90;p44">
            <a:extLst>
              <a:ext uri="{FF2B5EF4-FFF2-40B4-BE49-F238E27FC236}">
                <a16:creationId xmlns:a16="http://schemas.microsoft.com/office/drawing/2014/main" id="{C1E2C43D-12A9-85F0-19ED-E5A25BB9E5D1}"/>
              </a:ext>
            </a:extLst>
          </p:cNvPr>
          <p:cNvPicPr preferRelativeResize="0"/>
          <p:nvPr/>
        </p:nvPicPr>
        <p:blipFill>
          <a:blip r:embed="rId6">
            <a:alphaModFix amt="63000"/>
          </a:blip>
          <a:stretch>
            <a:fillRect/>
          </a:stretch>
        </p:blipFill>
        <p:spPr>
          <a:xfrm>
            <a:off x="1750525" y="1284766"/>
            <a:ext cx="4539525" cy="192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383;p44">
            <a:extLst>
              <a:ext uri="{FF2B5EF4-FFF2-40B4-BE49-F238E27FC236}">
                <a16:creationId xmlns:a16="http://schemas.microsoft.com/office/drawing/2014/main" id="{47DF5C39-B619-FADF-E8DF-2DADC95F9862}"/>
              </a:ext>
            </a:extLst>
          </p:cNvPr>
          <p:cNvCxnSpPr>
            <a:cxnSpLocks/>
          </p:cNvCxnSpPr>
          <p:nvPr/>
        </p:nvCxnSpPr>
        <p:spPr>
          <a:xfrm flipH="1">
            <a:off x="97613" y="3182112"/>
            <a:ext cx="3386251" cy="85491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10" name="Google Shape;384;p44">
            <a:extLst>
              <a:ext uri="{FF2B5EF4-FFF2-40B4-BE49-F238E27FC236}">
                <a16:creationId xmlns:a16="http://schemas.microsoft.com/office/drawing/2014/main" id="{6BD2DD14-64C8-5662-AF23-CF3568B9EB39}"/>
              </a:ext>
            </a:extLst>
          </p:cNvPr>
          <p:cNvCxnSpPr>
            <a:cxnSpLocks/>
          </p:cNvCxnSpPr>
          <p:nvPr/>
        </p:nvCxnSpPr>
        <p:spPr>
          <a:xfrm>
            <a:off x="3483864" y="3182112"/>
            <a:ext cx="2596613" cy="85491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5" name="Google Shape;385;p44">
            <a:extLst>
              <a:ext uri="{FF2B5EF4-FFF2-40B4-BE49-F238E27FC236}">
                <a16:creationId xmlns:a16="http://schemas.microsoft.com/office/drawing/2014/main" id="{6DF134C8-1051-0B2A-D6C0-1BA8D9880B9A}"/>
              </a:ext>
            </a:extLst>
          </p:cNvPr>
          <p:cNvSpPr/>
          <p:nvPr/>
        </p:nvSpPr>
        <p:spPr>
          <a:xfrm>
            <a:off x="120479" y="4037032"/>
            <a:ext cx="5967859" cy="15362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71;p43">
            <a:extLst>
              <a:ext uri="{FF2B5EF4-FFF2-40B4-BE49-F238E27FC236}">
                <a16:creationId xmlns:a16="http://schemas.microsoft.com/office/drawing/2014/main" id="{05058719-AB32-0B0C-FE3B-EB0DB0251706}"/>
              </a:ext>
            </a:extLst>
          </p:cNvPr>
          <p:cNvSpPr/>
          <p:nvPr/>
        </p:nvSpPr>
        <p:spPr>
          <a:xfrm>
            <a:off x="6556840" y="1650360"/>
            <a:ext cx="671067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72;p43">
            <a:extLst>
              <a:ext uri="{FF2B5EF4-FFF2-40B4-BE49-F238E27FC236}">
                <a16:creationId xmlns:a16="http://schemas.microsoft.com/office/drawing/2014/main" id="{192C74C8-B4B2-B89C-8697-1D698DF12CF0}"/>
              </a:ext>
            </a:extLst>
          </p:cNvPr>
          <p:cNvSpPr txBox="1"/>
          <p:nvPr/>
        </p:nvSpPr>
        <p:spPr>
          <a:xfrm>
            <a:off x="7122293" y="1540024"/>
            <a:ext cx="202170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i="0" u="none" strike="noStrike" cap="none" dirty="0" err="1">
                <a:solidFill>
                  <a:srgbClr val="C00000"/>
                </a:solidFill>
                <a:latin typeface="Barlow"/>
                <a:ea typeface="Barlow"/>
                <a:cs typeface="Barlow"/>
                <a:sym typeface="Barlow"/>
              </a:rPr>
              <a:t>nC</a:t>
            </a:r>
            <a:r>
              <a:rPr lang="fr-FR" sz="2000" b="1" i="0" u="none" strike="noStrike" cap="none" dirty="0">
                <a:solidFill>
                  <a:srgbClr val="C00000"/>
                </a:solidFill>
                <a:latin typeface="Barlow"/>
                <a:ea typeface="Barlow"/>
                <a:cs typeface="Barlow"/>
                <a:sym typeface="Barlow"/>
              </a:rPr>
              <a:t> at high-</a:t>
            </a:r>
            <a:r>
              <a:rPr lang="fr-FR" sz="2000" b="1" i="0" u="none" strike="noStrike" cap="none" dirty="0" err="1">
                <a:solidFill>
                  <a:srgbClr val="C00000"/>
                </a:solidFill>
                <a:latin typeface="Barlow"/>
                <a:ea typeface="Barlow"/>
                <a:cs typeface="Barlow"/>
                <a:sym typeface="Barlow"/>
              </a:rPr>
              <a:t>energy</a:t>
            </a:r>
            <a:r>
              <a:rPr lang="fr-FR" sz="2000" b="1" i="0" u="none" strike="noStrike" cap="none" dirty="0">
                <a:solidFill>
                  <a:srgbClr val="C00000"/>
                </a:solidFill>
                <a:latin typeface="Barlow"/>
                <a:ea typeface="Barlow"/>
                <a:cs typeface="Barlow"/>
                <a:sym typeface="Barlow"/>
              </a:rPr>
              <a:t>? 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548152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97705" y="125932"/>
            <a:ext cx="4623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hybrid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solid-gas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target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concept </a:t>
            </a:r>
          </a:p>
        </p:txBody>
      </p:sp>
      <p:pic>
        <p:nvPicPr>
          <p:cNvPr id="2" name="Google Shape;379;p44">
            <a:extLst>
              <a:ext uri="{FF2B5EF4-FFF2-40B4-BE49-F238E27FC236}">
                <a16:creationId xmlns:a16="http://schemas.microsoft.com/office/drawing/2014/main" id="{5E7B3E09-F92C-21C6-946E-21A24A16C3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6502" y="2517571"/>
            <a:ext cx="1210554" cy="121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2;p44">
            <a:extLst>
              <a:ext uri="{FF2B5EF4-FFF2-40B4-BE49-F238E27FC236}">
                <a16:creationId xmlns:a16="http://schemas.microsoft.com/office/drawing/2014/main" id="{B9098C0D-EC48-9062-EDEA-34B6BEE7F3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348"/>
          <a:stretch/>
        </p:blipFill>
        <p:spPr>
          <a:xfrm>
            <a:off x="97613" y="4055163"/>
            <a:ext cx="5990726" cy="150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86;p44">
            <a:extLst>
              <a:ext uri="{FF2B5EF4-FFF2-40B4-BE49-F238E27FC236}">
                <a16:creationId xmlns:a16="http://schemas.microsoft.com/office/drawing/2014/main" id="{5519F756-45EF-333A-62BB-E69C26137A1B}"/>
              </a:ext>
            </a:extLst>
          </p:cNvPr>
          <p:cNvSpPr/>
          <p:nvPr/>
        </p:nvSpPr>
        <p:spPr>
          <a:xfrm>
            <a:off x="6332530" y="2527542"/>
            <a:ext cx="2574300" cy="1219500"/>
          </a:xfrm>
          <a:prstGeom prst="rect">
            <a:avLst/>
          </a:prstGeom>
          <a:solidFill>
            <a:srgbClr val="EF8600">
              <a:alpha val="1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99" i="0" u="none" strike="noStrike" cap="none">
              <a:solidFill>
                <a:srgbClr val="EF86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" name="Google Shape;387;p44">
            <a:extLst>
              <a:ext uri="{FF2B5EF4-FFF2-40B4-BE49-F238E27FC236}">
                <a16:creationId xmlns:a16="http://schemas.microsoft.com/office/drawing/2014/main" id="{089E7F94-E329-6AEA-B989-66B59E694C06}"/>
              </a:ext>
            </a:extLst>
          </p:cNvPr>
          <p:cNvSpPr txBox="1"/>
          <p:nvPr/>
        </p:nvSpPr>
        <p:spPr>
          <a:xfrm>
            <a:off x="6332530" y="2889548"/>
            <a:ext cx="2574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7387" marR="0" lvl="0" indent="-207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"/>
              <a:buChar char="•"/>
            </a:pP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Understand the basic physics</a:t>
            </a:r>
            <a:endParaRPr sz="1200" b="1" i="1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" name="Google Shape;388;p44">
            <a:extLst>
              <a:ext uri="{FF2B5EF4-FFF2-40B4-BE49-F238E27FC236}">
                <a16:creationId xmlns:a16="http://schemas.microsoft.com/office/drawing/2014/main" id="{AD2DDB5E-EAB0-E6B6-B2BD-9C9EBCE6703E}"/>
              </a:ext>
            </a:extLst>
          </p:cNvPr>
          <p:cNvSpPr txBox="1"/>
          <p:nvPr/>
        </p:nvSpPr>
        <p:spPr>
          <a:xfrm>
            <a:off x="6332529" y="3246126"/>
            <a:ext cx="2337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7387" marR="0" lvl="0" indent="-207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"/>
              <a:buChar char="•"/>
            </a:pP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Design/guide/interpret exp</a:t>
            </a:r>
            <a:endParaRPr sz="1200" b="1" i="1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" name="Google Shape;389;p44">
            <a:extLst>
              <a:ext uri="{FF2B5EF4-FFF2-40B4-BE49-F238E27FC236}">
                <a16:creationId xmlns:a16="http://schemas.microsoft.com/office/drawing/2014/main" id="{42A7811B-350F-EFEF-F7E1-AEB9B1C18252}"/>
              </a:ext>
            </a:extLst>
          </p:cNvPr>
          <p:cNvSpPr/>
          <p:nvPr/>
        </p:nvSpPr>
        <p:spPr>
          <a:xfrm>
            <a:off x="6322666" y="2517571"/>
            <a:ext cx="2574300" cy="237600"/>
          </a:xfrm>
          <a:prstGeom prst="rect">
            <a:avLst/>
          </a:prstGeom>
          <a:solidFill>
            <a:srgbClr val="EF8600">
              <a:alpha val="62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Simulations are key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" name="Google Shape;390;p44">
            <a:extLst>
              <a:ext uri="{FF2B5EF4-FFF2-40B4-BE49-F238E27FC236}">
                <a16:creationId xmlns:a16="http://schemas.microsoft.com/office/drawing/2014/main" id="{C1E2C43D-12A9-85F0-19ED-E5A25BB9E5D1}"/>
              </a:ext>
            </a:extLst>
          </p:cNvPr>
          <p:cNvPicPr preferRelativeResize="0"/>
          <p:nvPr/>
        </p:nvPicPr>
        <p:blipFill>
          <a:blip r:embed="rId6">
            <a:alphaModFix amt="63000"/>
          </a:blip>
          <a:stretch>
            <a:fillRect/>
          </a:stretch>
        </p:blipFill>
        <p:spPr>
          <a:xfrm>
            <a:off x="1750525" y="1284766"/>
            <a:ext cx="4539525" cy="192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383;p44">
            <a:extLst>
              <a:ext uri="{FF2B5EF4-FFF2-40B4-BE49-F238E27FC236}">
                <a16:creationId xmlns:a16="http://schemas.microsoft.com/office/drawing/2014/main" id="{47DF5C39-B619-FADF-E8DF-2DADC95F9862}"/>
              </a:ext>
            </a:extLst>
          </p:cNvPr>
          <p:cNvCxnSpPr>
            <a:cxnSpLocks/>
          </p:cNvCxnSpPr>
          <p:nvPr/>
        </p:nvCxnSpPr>
        <p:spPr>
          <a:xfrm flipH="1">
            <a:off x="97613" y="3182112"/>
            <a:ext cx="3386251" cy="85491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10" name="Google Shape;384;p44">
            <a:extLst>
              <a:ext uri="{FF2B5EF4-FFF2-40B4-BE49-F238E27FC236}">
                <a16:creationId xmlns:a16="http://schemas.microsoft.com/office/drawing/2014/main" id="{6BD2DD14-64C8-5662-AF23-CF3568B9EB39}"/>
              </a:ext>
            </a:extLst>
          </p:cNvPr>
          <p:cNvCxnSpPr>
            <a:cxnSpLocks/>
          </p:cNvCxnSpPr>
          <p:nvPr/>
        </p:nvCxnSpPr>
        <p:spPr>
          <a:xfrm>
            <a:off x="3483864" y="3182112"/>
            <a:ext cx="2596613" cy="85491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5" name="Google Shape;385;p44">
            <a:extLst>
              <a:ext uri="{FF2B5EF4-FFF2-40B4-BE49-F238E27FC236}">
                <a16:creationId xmlns:a16="http://schemas.microsoft.com/office/drawing/2014/main" id="{6DF134C8-1051-0B2A-D6C0-1BA8D9880B9A}"/>
              </a:ext>
            </a:extLst>
          </p:cNvPr>
          <p:cNvSpPr/>
          <p:nvPr/>
        </p:nvSpPr>
        <p:spPr>
          <a:xfrm>
            <a:off x="120479" y="4037032"/>
            <a:ext cx="5967859" cy="15362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918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97705" y="125932"/>
            <a:ext cx="4623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hybrid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solid-gas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target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concept </a:t>
            </a:r>
          </a:p>
        </p:txBody>
      </p:sp>
      <p:pic>
        <p:nvPicPr>
          <p:cNvPr id="2" name="Google Shape;379;p44">
            <a:extLst>
              <a:ext uri="{FF2B5EF4-FFF2-40B4-BE49-F238E27FC236}">
                <a16:creationId xmlns:a16="http://schemas.microsoft.com/office/drawing/2014/main" id="{5E7B3E09-F92C-21C6-946E-21A24A16C3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6502" y="2517571"/>
            <a:ext cx="1210554" cy="121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2;p44">
            <a:extLst>
              <a:ext uri="{FF2B5EF4-FFF2-40B4-BE49-F238E27FC236}">
                <a16:creationId xmlns:a16="http://schemas.microsoft.com/office/drawing/2014/main" id="{B9098C0D-EC48-9062-EDEA-34B6BEE7F3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348"/>
          <a:stretch/>
        </p:blipFill>
        <p:spPr>
          <a:xfrm>
            <a:off x="97613" y="4055163"/>
            <a:ext cx="5990726" cy="150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86;p44">
            <a:extLst>
              <a:ext uri="{FF2B5EF4-FFF2-40B4-BE49-F238E27FC236}">
                <a16:creationId xmlns:a16="http://schemas.microsoft.com/office/drawing/2014/main" id="{5519F756-45EF-333A-62BB-E69C26137A1B}"/>
              </a:ext>
            </a:extLst>
          </p:cNvPr>
          <p:cNvSpPr/>
          <p:nvPr/>
        </p:nvSpPr>
        <p:spPr>
          <a:xfrm>
            <a:off x="6332530" y="2527542"/>
            <a:ext cx="2574300" cy="1219500"/>
          </a:xfrm>
          <a:prstGeom prst="rect">
            <a:avLst/>
          </a:prstGeom>
          <a:solidFill>
            <a:srgbClr val="EF8600">
              <a:alpha val="1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99" i="0" u="none" strike="noStrike" cap="none">
              <a:solidFill>
                <a:srgbClr val="EF86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" name="Google Shape;387;p44">
            <a:extLst>
              <a:ext uri="{FF2B5EF4-FFF2-40B4-BE49-F238E27FC236}">
                <a16:creationId xmlns:a16="http://schemas.microsoft.com/office/drawing/2014/main" id="{089E7F94-E329-6AEA-B989-66B59E694C06}"/>
              </a:ext>
            </a:extLst>
          </p:cNvPr>
          <p:cNvSpPr txBox="1"/>
          <p:nvPr/>
        </p:nvSpPr>
        <p:spPr>
          <a:xfrm>
            <a:off x="6332530" y="2889548"/>
            <a:ext cx="2574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7387" marR="0" lvl="0" indent="-207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"/>
              <a:buChar char="•"/>
            </a:pP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Understand the basic physics</a:t>
            </a:r>
            <a:endParaRPr sz="1200" b="1" i="1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" name="Google Shape;388;p44">
            <a:extLst>
              <a:ext uri="{FF2B5EF4-FFF2-40B4-BE49-F238E27FC236}">
                <a16:creationId xmlns:a16="http://schemas.microsoft.com/office/drawing/2014/main" id="{AD2DDB5E-EAB0-E6B6-B2BD-9C9EBCE6703E}"/>
              </a:ext>
            </a:extLst>
          </p:cNvPr>
          <p:cNvSpPr txBox="1"/>
          <p:nvPr/>
        </p:nvSpPr>
        <p:spPr>
          <a:xfrm>
            <a:off x="6332529" y="3246126"/>
            <a:ext cx="2337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7387" marR="0" lvl="0" indent="-207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"/>
              <a:buChar char="•"/>
            </a:pP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Design/guide/interpret exp</a:t>
            </a:r>
            <a:endParaRPr sz="1200" b="1" i="1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" name="Google Shape;389;p44">
            <a:extLst>
              <a:ext uri="{FF2B5EF4-FFF2-40B4-BE49-F238E27FC236}">
                <a16:creationId xmlns:a16="http://schemas.microsoft.com/office/drawing/2014/main" id="{42A7811B-350F-EFEF-F7E1-AEB9B1C18252}"/>
              </a:ext>
            </a:extLst>
          </p:cNvPr>
          <p:cNvSpPr/>
          <p:nvPr/>
        </p:nvSpPr>
        <p:spPr>
          <a:xfrm>
            <a:off x="6322666" y="2517571"/>
            <a:ext cx="2574300" cy="237600"/>
          </a:xfrm>
          <a:prstGeom prst="rect">
            <a:avLst/>
          </a:prstGeom>
          <a:solidFill>
            <a:srgbClr val="EF8600">
              <a:alpha val="62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Simulations are key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" name="Google Shape;390;p44">
            <a:extLst>
              <a:ext uri="{FF2B5EF4-FFF2-40B4-BE49-F238E27FC236}">
                <a16:creationId xmlns:a16="http://schemas.microsoft.com/office/drawing/2014/main" id="{C1E2C43D-12A9-85F0-19ED-E5A25BB9E5D1}"/>
              </a:ext>
            </a:extLst>
          </p:cNvPr>
          <p:cNvPicPr preferRelativeResize="0"/>
          <p:nvPr/>
        </p:nvPicPr>
        <p:blipFill>
          <a:blip r:embed="rId6">
            <a:alphaModFix amt="63000"/>
          </a:blip>
          <a:stretch>
            <a:fillRect/>
          </a:stretch>
        </p:blipFill>
        <p:spPr>
          <a:xfrm>
            <a:off x="1750525" y="1284766"/>
            <a:ext cx="4539525" cy="192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383;p44">
            <a:extLst>
              <a:ext uri="{FF2B5EF4-FFF2-40B4-BE49-F238E27FC236}">
                <a16:creationId xmlns:a16="http://schemas.microsoft.com/office/drawing/2014/main" id="{47DF5C39-B619-FADF-E8DF-2DADC95F9862}"/>
              </a:ext>
            </a:extLst>
          </p:cNvPr>
          <p:cNvCxnSpPr>
            <a:cxnSpLocks/>
          </p:cNvCxnSpPr>
          <p:nvPr/>
        </p:nvCxnSpPr>
        <p:spPr>
          <a:xfrm flipH="1">
            <a:off x="97613" y="3182112"/>
            <a:ext cx="3386251" cy="85491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10" name="Google Shape;384;p44">
            <a:extLst>
              <a:ext uri="{FF2B5EF4-FFF2-40B4-BE49-F238E27FC236}">
                <a16:creationId xmlns:a16="http://schemas.microsoft.com/office/drawing/2014/main" id="{6BD2DD14-64C8-5662-AF23-CF3568B9EB39}"/>
              </a:ext>
            </a:extLst>
          </p:cNvPr>
          <p:cNvCxnSpPr>
            <a:cxnSpLocks/>
          </p:cNvCxnSpPr>
          <p:nvPr/>
        </p:nvCxnSpPr>
        <p:spPr>
          <a:xfrm>
            <a:off x="3483864" y="3182112"/>
            <a:ext cx="2596613" cy="85491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5" name="Google Shape;385;p44">
            <a:extLst>
              <a:ext uri="{FF2B5EF4-FFF2-40B4-BE49-F238E27FC236}">
                <a16:creationId xmlns:a16="http://schemas.microsoft.com/office/drawing/2014/main" id="{6DF134C8-1051-0B2A-D6C0-1BA8D9880B9A}"/>
              </a:ext>
            </a:extLst>
          </p:cNvPr>
          <p:cNvSpPr/>
          <p:nvPr/>
        </p:nvSpPr>
        <p:spPr>
          <a:xfrm>
            <a:off x="120479" y="4037032"/>
            <a:ext cx="5967859" cy="15362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405;p45">
            <a:extLst>
              <a:ext uri="{FF2B5EF4-FFF2-40B4-BE49-F238E27FC236}">
                <a16:creationId xmlns:a16="http://schemas.microsoft.com/office/drawing/2014/main" id="{A5A1EE50-CE0A-3B63-32BE-20E1D57B0C0E}"/>
              </a:ext>
            </a:extLst>
          </p:cNvPr>
          <p:cNvSpPr/>
          <p:nvPr/>
        </p:nvSpPr>
        <p:spPr>
          <a:xfrm>
            <a:off x="6325340" y="4526623"/>
            <a:ext cx="2574300" cy="1219500"/>
          </a:xfrm>
          <a:prstGeom prst="rect">
            <a:avLst/>
          </a:prstGeom>
          <a:solidFill>
            <a:srgbClr val="EF8600">
              <a:alpha val="1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406;p45">
            <a:extLst>
              <a:ext uri="{FF2B5EF4-FFF2-40B4-BE49-F238E27FC236}">
                <a16:creationId xmlns:a16="http://schemas.microsoft.com/office/drawing/2014/main" id="{543FD580-D95F-9296-C1DA-CA1E494AB4F5}"/>
              </a:ext>
            </a:extLst>
          </p:cNvPr>
          <p:cNvSpPr txBox="1"/>
          <p:nvPr/>
        </p:nvSpPr>
        <p:spPr>
          <a:xfrm>
            <a:off x="6325841" y="4882975"/>
            <a:ext cx="2645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7387" marR="0" lvl="0" indent="-207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"/>
              <a:buChar char="•"/>
            </a:pP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3D </a:t>
            </a:r>
            <a:r>
              <a:rPr lang="en-GB" sz="1200" b="1" i="1">
                <a:latin typeface="Barlow"/>
                <a:ea typeface="Barlow"/>
                <a:cs typeface="Barlow"/>
                <a:sym typeface="Barlow"/>
              </a:rPr>
              <a:t>k</a:t>
            </a: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inetic description needed</a:t>
            </a:r>
            <a:endParaRPr sz="1200" b="1" i="1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" name="Google Shape;407;p45">
            <a:extLst>
              <a:ext uri="{FF2B5EF4-FFF2-40B4-BE49-F238E27FC236}">
                <a16:creationId xmlns:a16="http://schemas.microsoft.com/office/drawing/2014/main" id="{9A6D5B8E-8C65-9BB0-904F-71C58C397375}"/>
              </a:ext>
            </a:extLst>
          </p:cNvPr>
          <p:cNvSpPr txBox="1"/>
          <p:nvPr/>
        </p:nvSpPr>
        <p:spPr>
          <a:xfrm>
            <a:off x="6330466" y="5246927"/>
            <a:ext cx="25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7387" marR="0" lvl="0" indent="-207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arlow"/>
              <a:buChar char="•"/>
            </a:pP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Huge spatio-temporal ranges </a:t>
            </a:r>
            <a:b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(10</a:t>
            </a:r>
            <a:r>
              <a:rPr lang="en-GB" sz="1200" b="1" i="1" u="none" strike="noStrike" cap="none" baseline="30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-8</a:t>
            </a: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 </a:t>
            </a:r>
            <a:r>
              <a:rPr lang="en-GB" sz="1200" b="1" i="1">
                <a:latin typeface="Barlow"/>
                <a:ea typeface="Barlow"/>
                <a:cs typeface="Barlow"/>
                <a:sym typeface="Barlow"/>
              </a:rPr>
              <a:t>to</a:t>
            </a: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10</a:t>
            </a:r>
            <a:r>
              <a:rPr lang="en-GB" sz="1200" b="1" i="1" u="none" strike="noStrike" cap="none" baseline="30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-3</a:t>
            </a: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</a:t>
            </a:r>
            <a:r>
              <a:rPr lang="en-GB" sz="1200" b="1" i="1">
                <a:latin typeface="Barlow"/>
                <a:ea typeface="Barlow"/>
                <a:cs typeface="Barlow"/>
                <a:sym typeface="Barlow"/>
              </a:rPr>
              <a:t>   &amp;  </a:t>
            </a: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10</a:t>
            </a:r>
            <a:r>
              <a:rPr lang="en-GB" sz="1200" b="1" i="1" u="none" strike="noStrike" cap="none" baseline="30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-16</a:t>
            </a: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 </a:t>
            </a:r>
            <a:r>
              <a:rPr lang="en-GB" sz="1200" b="1" i="1">
                <a:latin typeface="Barlow"/>
                <a:ea typeface="Barlow"/>
                <a:cs typeface="Barlow"/>
                <a:sym typeface="Barlow"/>
              </a:rPr>
              <a:t>to</a:t>
            </a: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10</a:t>
            </a:r>
            <a:r>
              <a:rPr lang="en-GB" sz="1200" b="1" i="1" u="none" strike="noStrike" cap="none" baseline="300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-12</a:t>
            </a:r>
            <a:r>
              <a:rPr lang="en-GB" sz="1200" b="1" i="1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s) 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" name="Google Shape;409;p45">
            <a:extLst>
              <a:ext uri="{FF2B5EF4-FFF2-40B4-BE49-F238E27FC236}">
                <a16:creationId xmlns:a16="http://schemas.microsoft.com/office/drawing/2014/main" id="{6FF02A53-B189-7DAA-B5EC-67981C36F411}"/>
              </a:ext>
            </a:extLst>
          </p:cNvPr>
          <p:cNvSpPr/>
          <p:nvPr/>
        </p:nvSpPr>
        <p:spPr>
          <a:xfrm>
            <a:off x="6332240" y="4502448"/>
            <a:ext cx="2566500" cy="237600"/>
          </a:xfrm>
          <a:prstGeom prst="rect">
            <a:avLst/>
          </a:prstGeom>
          <a:solidFill>
            <a:srgbClr val="EF8600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numerical difficulty</a:t>
            </a:r>
            <a:endParaRPr sz="1600" b="1" i="1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350385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092976" y="144443"/>
            <a:ext cx="270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WarpX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PIC code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800786-846C-55FF-F9F7-F641DA5B6A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495"/>
          <a:stretch/>
        </p:blipFill>
        <p:spPr>
          <a:xfrm>
            <a:off x="91426" y="1328929"/>
            <a:ext cx="896114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74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092976" y="144443"/>
            <a:ext cx="270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WarpX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PIC code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8A1C3432-5A0D-9048-D506-B357DF9FAB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r="3149"/>
          <a:stretch/>
        </p:blipFill>
        <p:spPr>
          <a:xfrm>
            <a:off x="101567" y="1179445"/>
            <a:ext cx="8940866" cy="518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4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8D45CEC-98F3-F3DC-1B5F-D64DD2790B1A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1: SF and NP-QED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105FEB-580B-EA26-CA84-D2BF596CCFDF}"/>
              </a:ext>
            </a:extLst>
          </p:cNvPr>
          <p:cNvSpPr txBox="1"/>
          <p:nvPr/>
        </p:nvSpPr>
        <p:spPr>
          <a:xfrm>
            <a:off x="4032433" y="126889"/>
            <a:ext cx="39796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>
                    <a:alpha val="40000"/>
                  </a:schemeClr>
                </a:solidFill>
              </a:rPr>
              <a:t>Challenge 2: compact </a:t>
            </a:r>
            <a:r>
              <a:rPr lang="fr-FR" sz="2100" b="1" dirty="0" err="1">
                <a:solidFill>
                  <a:schemeClr val="bg1">
                    <a:alpha val="40000"/>
                  </a:schemeClr>
                </a:solidFill>
              </a:rPr>
              <a:t>accelerators</a:t>
            </a:r>
            <a:endParaRPr lang="fr-FR" sz="2100" b="1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9" name="Rectangle à coins arrondis 53">
            <a:extLst>
              <a:ext uri="{FF2B5EF4-FFF2-40B4-BE49-F238E27FC236}">
                <a16:creationId xmlns:a16="http://schemas.microsoft.com/office/drawing/2014/main" id="{340432CB-8634-A9BE-B1D0-5248D10F6D2B}"/>
              </a:ext>
            </a:extLst>
          </p:cNvPr>
          <p:cNvSpPr/>
          <p:nvPr/>
        </p:nvSpPr>
        <p:spPr>
          <a:xfrm>
            <a:off x="248519" y="888890"/>
            <a:ext cx="8659954" cy="5167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068C0-B215-4829-3A91-C5E38CD421BA}"/>
              </a:ext>
            </a:extLst>
          </p:cNvPr>
          <p:cNvSpPr txBox="1"/>
          <p:nvPr/>
        </p:nvSpPr>
        <p:spPr>
          <a:xfrm>
            <a:off x="4241374" y="1958579"/>
            <a:ext cx="5813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Asia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9D24684-47B7-B329-83E6-A3592F5441C4}"/>
              </a:ext>
            </a:extLst>
          </p:cNvPr>
          <p:cNvSpPr txBox="1"/>
          <p:nvPr/>
        </p:nvSpPr>
        <p:spPr>
          <a:xfrm>
            <a:off x="6622976" y="1978862"/>
            <a:ext cx="5720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USA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727DE42-7663-F59D-CA78-9AF11121C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649" y="1248088"/>
            <a:ext cx="1108720" cy="34386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C97DF0E-B5A0-4BEC-56FB-1B21351A8B5E}"/>
              </a:ext>
            </a:extLst>
          </p:cNvPr>
          <p:cNvSpPr txBox="1"/>
          <p:nvPr/>
        </p:nvSpPr>
        <p:spPr>
          <a:xfrm>
            <a:off x="1639285" y="1941832"/>
            <a:ext cx="8051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Europe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398820-94D5-1A4D-7DC2-02184F534471}"/>
              </a:ext>
            </a:extLst>
          </p:cNvPr>
          <p:cNvSpPr/>
          <p:nvPr/>
        </p:nvSpPr>
        <p:spPr>
          <a:xfrm>
            <a:off x="3312801" y="2264997"/>
            <a:ext cx="2121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err="1">
                <a:solidFill>
                  <a:srgbClr val="C00000"/>
                </a:solidFill>
                <a:latin typeface="Calibri" panose="020F0502020204030204"/>
              </a:rPr>
              <a:t>Danson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 et al, HPLSE,  2019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E21C666-5BE9-6268-529E-58186F611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126" y="1053412"/>
            <a:ext cx="948331" cy="9483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8717B7A-98DD-4EC7-8E2D-4ACB08FA0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07" y="1317460"/>
            <a:ext cx="1345049" cy="63539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DC8A3E1-9EDF-4B78-674A-622EDB71B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615" y="1376475"/>
            <a:ext cx="1464186" cy="491405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7FCF0A5D-98F0-AE27-A73D-40FD964BF9F6}"/>
              </a:ext>
            </a:extLst>
          </p:cNvPr>
          <p:cNvSpPr txBox="1"/>
          <p:nvPr/>
        </p:nvSpPr>
        <p:spPr>
          <a:xfrm>
            <a:off x="374238" y="2646763"/>
            <a:ext cx="85212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00" b="1" dirty="0">
                <a:solidFill>
                  <a:srgbClr val="C00000"/>
                </a:solidFill>
              </a:rPr>
              <a:t>Can </a:t>
            </a:r>
            <a:r>
              <a:rPr lang="fr-FR" sz="2100" b="1" dirty="0" err="1">
                <a:solidFill>
                  <a:srgbClr val="C00000"/>
                </a:solidFill>
              </a:rPr>
              <a:t>we</a:t>
            </a:r>
            <a:r>
              <a:rPr lang="fr-FR" sz="2100" b="1" dirty="0">
                <a:solidFill>
                  <a:srgbClr val="C00000"/>
                </a:solidFill>
              </a:rPr>
              <a:t> probe QED in the </a:t>
            </a:r>
            <a:r>
              <a:rPr lang="fr-FR" sz="2100" b="1" dirty="0" err="1">
                <a:solidFill>
                  <a:srgbClr val="C00000"/>
                </a:solidFill>
              </a:rPr>
              <a:t>strong-field</a:t>
            </a:r>
            <a:r>
              <a:rPr lang="fr-FR" sz="2100" b="1" dirty="0">
                <a:solidFill>
                  <a:srgbClr val="C00000"/>
                </a:solidFill>
              </a:rPr>
              <a:t> and </a:t>
            </a:r>
            <a:r>
              <a:rPr lang="fr-FR" sz="2100" b="1" dirty="0" err="1">
                <a:solidFill>
                  <a:srgbClr val="C00000"/>
                </a:solidFill>
              </a:rPr>
              <a:t>fully</a:t>
            </a:r>
            <a:r>
              <a:rPr lang="fr-FR" sz="2100" b="1" dirty="0">
                <a:solidFill>
                  <a:srgbClr val="C00000"/>
                </a:solidFill>
              </a:rPr>
              <a:t>-non </a:t>
            </a:r>
            <a:r>
              <a:rPr lang="fr-FR" sz="2100" b="1" dirty="0" err="1">
                <a:solidFill>
                  <a:srgbClr val="C00000"/>
                </a:solidFill>
              </a:rPr>
              <a:t>perturbative</a:t>
            </a:r>
            <a:r>
              <a:rPr lang="fr-FR" sz="2100" b="1" dirty="0">
                <a:solidFill>
                  <a:srgbClr val="C00000"/>
                </a:solidFill>
              </a:rPr>
              <a:t> </a:t>
            </a:r>
            <a:r>
              <a:rPr lang="fr-FR" sz="2100" b="1" dirty="0" err="1">
                <a:solidFill>
                  <a:srgbClr val="C00000"/>
                </a:solidFill>
              </a:rPr>
              <a:t>regimes</a:t>
            </a:r>
            <a:r>
              <a:rPr lang="fr-FR" sz="2100" b="1" dirty="0">
                <a:solidFill>
                  <a:srgbClr val="C00000"/>
                </a:solidFill>
              </a:rPr>
              <a:t> ?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C4633F4-4B93-BBB4-233F-AC59D549002B}"/>
              </a:ext>
            </a:extLst>
          </p:cNvPr>
          <p:cNvSpPr txBox="1"/>
          <p:nvPr/>
        </p:nvSpPr>
        <p:spPr>
          <a:xfrm>
            <a:off x="458910" y="3190586"/>
            <a:ext cx="795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a typeface="Cambria Math" panose="02040503050406030204" pitchFamily="18" charset="0"/>
              </a:rPr>
              <a:t>QED : </a:t>
            </a:r>
            <a:r>
              <a:rPr lang="fr-FR" dirty="0" err="1">
                <a:ea typeface="Cambria Math" panose="02040503050406030204" pitchFamily="18" charset="0"/>
              </a:rPr>
              <a:t>most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accurate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predictions</a:t>
            </a:r>
            <a:r>
              <a:rPr lang="fr-FR" dirty="0">
                <a:ea typeface="Cambria Math" panose="02040503050406030204" pitchFamily="18" charset="0"/>
              </a:rPr>
              <a:t> of modern </a:t>
            </a:r>
            <a:r>
              <a:rPr lang="fr-FR" dirty="0" err="1">
                <a:ea typeface="Cambria Math" panose="02040503050406030204" pitchFamily="18" charset="0"/>
              </a:rPr>
              <a:t>physics</a:t>
            </a:r>
            <a:r>
              <a:rPr lang="fr-FR" dirty="0">
                <a:ea typeface="Cambria Math" panose="02040503050406030204" pitchFamily="18" charset="0"/>
              </a:rPr>
              <a:t> in the </a:t>
            </a:r>
            <a:r>
              <a:rPr lang="fr-FR" dirty="0" err="1">
                <a:ea typeface="Cambria Math" panose="02040503050406030204" pitchFamily="18" charset="0"/>
              </a:rPr>
              <a:t>perturbative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regime</a:t>
            </a:r>
            <a:r>
              <a:rPr lang="fr-FR" dirty="0">
                <a:ea typeface="Cambria Math" panose="02040503050406030204" pitchFamily="18" charset="0"/>
              </a:rPr>
              <a:t>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9203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092976" y="144443"/>
            <a:ext cx="270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WarpX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PIC code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4350E3-DC5B-3D4D-B9E4-C3721570F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/>
          <a:stretch/>
        </p:blipFill>
        <p:spPr>
          <a:xfrm>
            <a:off x="35458" y="1219200"/>
            <a:ext cx="9073083" cy="50623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B38700-4E24-1C7A-BB27-C728A5E06A76}"/>
              </a:ext>
            </a:extLst>
          </p:cNvPr>
          <p:cNvSpPr txBox="1"/>
          <p:nvPr/>
        </p:nvSpPr>
        <p:spPr>
          <a:xfrm>
            <a:off x="1236536" y="6412984"/>
            <a:ext cx="710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See</a:t>
            </a:r>
            <a:r>
              <a:rPr lang="fr-FR" b="1" dirty="0">
                <a:solidFill>
                  <a:srgbClr val="C00000"/>
                </a:solidFill>
              </a:rPr>
              <a:t> J-L. </a:t>
            </a:r>
            <a:r>
              <a:rPr lang="fr-FR" b="1" dirty="0" err="1">
                <a:solidFill>
                  <a:srgbClr val="C00000"/>
                </a:solidFill>
              </a:rPr>
              <a:t>Vay</a:t>
            </a:r>
            <a:r>
              <a:rPr lang="fr-FR" b="1" dirty="0">
                <a:solidFill>
                  <a:srgbClr val="C00000"/>
                </a:solidFill>
              </a:rPr>
              <a:t> and A. </a:t>
            </a:r>
            <a:r>
              <a:rPr lang="fr-FR" b="1" dirty="0" err="1">
                <a:solidFill>
                  <a:srgbClr val="C00000"/>
                </a:solidFill>
              </a:rPr>
              <a:t>Huebl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presentations</a:t>
            </a:r>
            <a:r>
              <a:rPr lang="fr-FR" b="1" dirty="0">
                <a:solidFill>
                  <a:srgbClr val="C00000"/>
                </a:solidFill>
              </a:rPr>
              <a:t> on </a:t>
            </a:r>
            <a:r>
              <a:rPr lang="fr-FR" b="1" dirty="0" err="1">
                <a:solidFill>
                  <a:srgbClr val="C00000"/>
                </a:solidFill>
              </a:rPr>
              <a:t>WarpX</a:t>
            </a:r>
            <a:r>
              <a:rPr lang="fr-FR" b="1" dirty="0">
                <a:solidFill>
                  <a:srgbClr val="C00000"/>
                </a:solidFill>
              </a:rPr>
              <a:t> on </a:t>
            </a:r>
            <a:r>
              <a:rPr lang="fr-FR" b="1" dirty="0" err="1">
                <a:solidFill>
                  <a:srgbClr val="C00000"/>
                </a:solidFill>
              </a:rPr>
              <a:t>Wednesday</a:t>
            </a:r>
            <a:r>
              <a:rPr lang="fr-FR" b="1" dirty="0">
                <a:solidFill>
                  <a:srgbClr val="C00000"/>
                </a:solidFill>
              </a:rPr>
              <a:t> (WG3)</a:t>
            </a:r>
          </a:p>
        </p:txBody>
      </p:sp>
    </p:spTree>
    <p:extLst>
      <p:ext uri="{BB962C8B-B14F-4D97-AF65-F5344CB8AC3E}">
        <p14:creationId xmlns:p14="http://schemas.microsoft.com/office/powerpoint/2010/main" val="60528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092976" y="144443"/>
            <a:ext cx="270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The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WarpX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PIC code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9B664A-0387-32EB-62C0-BE7CCF0D4E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1" r="25434"/>
          <a:stretch/>
        </p:blipFill>
        <p:spPr>
          <a:xfrm>
            <a:off x="80620" y="1539562"/>
            <a:ext cx="4215078" cy="452445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37BF668-299F-A832-B510-27F028A3D689}"/>
              </a:ext>
            </a:extLst>
          </p:cNvPr>
          <p:cNvSpPr txBox="1"/>
          <p:nvPr/>
        </p:nvSpPr>
        <p:spPr>
          <a:xfrm>
            <a:off x="4695809" y="2085711"/>
            <a:ext cx="3315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Scaling</a:t>
            </a:r>
            <a:r>
              <a:rPr lang="fr-FR" dirty="0"/>
              <a:t> of the code at </a:t>
            </a:r>
            <a:r>
              <a:rPr lang="fr-FR" b="1" dirty="0" err="1"/>
              <a:t>exascale</a:t>
            </a:r>
            <a:endParaRPr lang="fr-FR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593013-C835-48E6-5CF7-9CB2D38B25F8}"/>
              </a:ext>
            </a:extLst>
          </p:cNvPr>
          <p:cNvSpPr txBox="1"/>
          <p:nvPr/>
        </p:nvSpPr>
        <p:spPr>
          <a:xfrm>
            <a:off x="4709721" y="5035958"/>
            <a:ext cx="334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Mesh</a:t>
            </a:r>
            <a:r>
              <a:rPr lang="fr-FR" dirty="0"/>
              <a:t> </a:t>
            </a:r>
            <a:r>
              <a:rPr lang="fr-FR" dirty="0" err="1"/>
              <a:t>refinement</a:t>
            </a:r>
            <a:r>
              <a:rPr lang="fr-FR" dirty="0"/>
              <a:t> </a:t>
            </a:r>
            <a:r>
              <a:rPr lang="fr-FR" dirty="0" err="1"/>
              <a:t>enabled</a:t>
            </a:r>
            <a:r>
              <a:rPr lang="fr-FR" dirty="0"/>
              <a:t> a x4</a:t>
            </a:r>
            <a:br>
              <a:rPr lang="fr-FR" dirty="0"/>
            </a:br>
            <a:r>
              <a:rPr lang="fr-FR" dirty="0"/>
              <a:t> time-to-solution speed-up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7ED4A0-3951-5F2E-A802-FD7A3E012AA0}"/>
              </a:ext>
            </a:extLst>
          </p:cNvPr>
          <p:cNvSpPr txBox="1"/>
          <p:nvPr/>
        </p:nvSpPr>
        <p:spPr>
          <a:xfrm>
            <a:off x="4695809" y="1413956"/>
            <a:ext cx="405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Validation of the concept 3D simulations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CE10D8-6B1A-2A01-32AC-F5654D10DD2E}"/>
              </a:ext>
            </a:extLst>
          </p:cNvPr>
          <p:cNvSpPr/>
          <p:nvPr/>
        </p:nvSpPr>
        <p:spPr>
          <a:xfrm>
            <a:off x="4444275" y="1322408"/>
            <a:ext cx="4304438" cy="4741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Google Shape;1129;p62">
            <a:extLst>
              <a:ext uri="{FF2B5EF4-FFF2-40B4-BE49-F238E27FC236}">
                <a16:creationId xmlns:a16="http://schemas.microsoft.com/office/drawing/2014/main" id="{CE43CCCC-E388-BD4F-95F1-DD6F86AF4E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7078" y="2889437"/>
            <a:ext cx="1707990" cy="62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30;p62">
            <a:extLst>
              <a:ext uri="{FF2B5EF4-FFF2-40B4-BE49-F238E27FC236}">
                <a16:creationId xmlns:a16="http://schemas.microsoft.com/office/drawing/2014/main" id="{16ECC275-AA5B-EA7D-AFF4-465978D424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88512" y="2889431"/>
            <a:ext cx="1660090" cy="62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131;p62">
            <a:extLst>
              <a:ext uri="{FF2B5EF4-FFF2-40B4-BE49-F238E27FC236}">
                <a16:creationId xmlns:a16="http://schemas.microsoft.com/office/drawing/2014/main" id="{2447AFAB-BD6D-ECD6-58B8-096D17656A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9651" y="3513009"/>
            <a:ext cx="1776614" cy="9020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60A7F8-115D-8C64-F40F-92DCEA4AF2AA}"/>
              </a:ext>
            </a:extLst>
          </p:cNvPr>
          <p:cNvSpPr txBox="1"/>
          <p:nvPr/>
        </p:nvSpPr>
        <p:spPr>
          <a:xfrm>
            <a:off x="2642783" y="5787022"/>
            <a:ext cx="1151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rgbClr val="C00000"/>
                </a:solidFill>
              </a:rPr>
              <a:t>Movie</a:t>
            </a:r>
            <a:r>
              <a:rPr lang="fr-FR" sz="1200" i="1" dirty="0">
                <a:solidFill>
                  <a:srgbClr val="C00000"/>
                </a:solidFill>
              </a:rPr>
              <a:t>: L. </a:t>
            </a:r>
            <a:r>
              <a:rPr lang="fr-FR" sz="1200" i="1" dirty="0" err="1">
                <a:solidFill>
                  <a:srgbClr val="C00000"/>
                </a:solidFill>
              </a:rPr>
              <a:t>Fedeli</a:t>
            </a:r>
            <a:endParaRPr lang="fr-FR" sz="1200" i="1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72CDBB-7D51-9F89-41D0-09FC941F4CB7}"/>
              </a:ext>
            </a:extLst>
          </p:cNvPr>
          <p:cNvSpPr txBox="1"/>
          <p:nvPr/>
        </p:nvSpPr>
        <p:spPr>
          <a:xfrm>
            <a:off x="5285072" y="5746243"/>
            <a:ext cx="2768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rgbClr val="C00000"/>
                </a:solidFill>
              </a:rPr>
              <a:t>L. </a:t>
            </a:r>
            <a:r>
              <a:rPr lang="fr-FR" sz="1200" i="1" dirty="0" err="1">
                <a:solidFill>
                  <a:srgbClr val="C00000"/>
                </a:solidFill>
              </a:rPr>
              <a:t>Fedeli</a:t>
            </a:r>
            <a:r>
              <a:rPr lang="fr-FR" sz="1200" i="1" dirty="0">
                <a:solidFill>
                  <a:srgbClr val="C00000"/>
                </a:solidFill>
              </a:rPr>
              <a:t>, A. </a:t>
            </a:r>
            <a:r>
              <a:rPr lang="fr-FR" sz="1200" i="1" dirty="0" err="1">
                <a:solidFill>
                  <a:srgbClr val="C00000"/>
                </a:solidFill>
              </a:rPr>
              <a:t>Huebl</a:t>
            </a:r>
            <a:r>
              <a:rPr lang="fr-FR" sz="1200" i="1" dirty="0">
                <a:solidFill>
                  <a:srgbClr val="C00000"/>
                </a:solidFill>
              </a:rPr>
              <a:t> et al, Proc. SC22 (2022)</a:t>
            </a:r>
          </a:p>
        </p:txBody>
      </p:sp>
    </p:spTree>
    <p:extLst>
      <p:ext uri="{BB962C8B-B14F-4D97-AF65-F5344CB8AC3E}">
        <p14:creationId xmlns:p14="http://schemas.microsoft.com/office/powerpoint/2010/main" val="1625626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2671375" y="115816"/>
            <a:ext cx="3696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ACM Gordon Bell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Prize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2022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0F3022-AFE0-9C3C-3CD7-42DF15430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1"/>
            <a:ext cx="9144000" cy="6172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FD5698-F1AA-7520-7085-2AC6B697F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255" y="3274270"/>
            <a:ext cx="3483745" cy="222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25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33737" y="150167"/>
            <a:ext cx="4739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First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experimental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validations at LOA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6DE2F3-6AF8-7530-B752-E3C32C5877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"/>
          <a:stretch/>
        </p:blipFill>
        <p:spPr>
          <a:xfrm>
            <a:off x="111732" y="1022350"/>
            <a:ext cx="8920536" cy="47975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CA2DAC-5217-8436-6F32-708C37B1DDCE}"/>
              </a:ext>
            </a:extLst>
          </p:cNvPr>
          <p:cNvSpPr txBox="1"/>
          <p:nvPr/>
        </p:nvSpPr>
        <p:spPr>
          <a:xfrm>
            <a:off x="4940827" y="5941737"/>
            <a:ext cx="2079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rgbClr val="C00000"/>
                </a:solidFill>
              </a:rPr>
              <a:t>A. Leblanc et al, in </a:t>
            </a:r>
            <a:r>
              <a:rPr lang="fr-FR" sz="1200" i="1" dirty="0" err="1">
                <a:solidFill>
                  <a:srgbClr val="C00000"/>
                </a:solidFill>
              </a:rPr>
              <a:t>prep</a:t>
            </a:r>
            <a:r>
              <a:rPr lang="fr-FR" sz="1200" i="1" dirty="0">
                <a:solidFill>
                  <a:srgbClr val="C00000"/>
                </a:solidFill>
              </a:rPr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24802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1D498587-2F2D-6C54-3AFF-89C832D20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3" y="740582"/>
            <a:ext cx="7315200" cy="3657600"/>
          </a:xfrm>
          <a:prstGeom prst="rect">
            <a:avLst/>
          </a:prstGeom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1933737" y="150167"/>
            <a:ext cx="4739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First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experimental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validations at LOA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F13054-8423-5E14-888F-2243F0B83556}"/>
              </a:ext>
            </a:extLst>
          </p:cNvPr>
          <p:cNvSpPr txBox="1"/>
          <p:nvPr/>
        </p:nvSpPr>
        <p:spPr>
          <a:xfrm>
            <a:off x="249014" y="5717308"/>
            <a:ext cx="8499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C00000"/>
                </a:solidFill>
              </a:rPr>
              <a:t>We</a:t>
            </a:r>
            <a:r>
              <a:rPr lang="fr-FR" sz="2000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solidFill>
                  <a:srgbClr val="C00000"/>
                </a:solidFill>
              </a:rPr>
              <a:t>expect</a:t>
            </a:r>
            <a:r>
              <a:rPr lang="fr-FR" sz="2000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solidFill>
                  <a:srgbClr val="C00000"/>
                </a:solidFill>
              </a:rPr>
              <a:t>nC</a:t>
            </a:r>
            <a:r>
              <a:rPr lang="fr-FR" sz="2000" dirty="0">
                <a:solidFill>
                  <a:srgbClr val="C00000"/>
                </a:solidFill>
              </a:rPr>
              <a:t> charge at </a:t>
            </a:r>
            <a:r>
              <a:rPr lang="fr-FR" sz="2000" dirty="0" err="1">
                <a:solidFill>
                  <a:srgbClr val="C00000"/>
                </a:solidFill>
              </a:rPr>
              <a:t>GeV-level</a:t>
            </a:r>
            <a:r>
              <a:rPr lang="fr-FR" sz="2000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solidFill>
                  <a:srgbClr val="C00000"/>
                </a:solidFill>
              </a:rPr>
              <a:t>with</a:t>
            </a:r>
            <a:r>
              <a:rPr lang="fr-FR" sz="2000" dirty="0">
                <a:solidFill>
                  <a:srgbClr val="C00000"/>
                </a:solidFill>
              </a:rPr>
              <a:t> % </a:t>
            </a:r>
            <a:r>
              <a:rPr lang="fr-FR" sz="2000" dirty="0" err="1">
                <a:solidFill>
                  <a:srgbClr val="C00000"/>
                </a:solidFill>
              </a:rPr>
              <a:t>energy</a:t>
            </a:r>
            <a:r>
              <a:rPr lang="fr-FR" sz="2000" dirty="0">
                <a:solidFill>
                  <a:srgbClr val="C00000"/>
                </a:solidFill>
              </a:rPr>
              <a:t> spread </a:t>
            </a:r>
            <a:r>
              <a:rPr lang="fr-FR" sz="2000" dirty="0" err="1">
                <a:solidFill>
                  <a:srgbClr val="C00000"/>
                </a:solidFill>
              </a:rPr>
              <a:t>with</a:t>
            </a:r>
            <a:r>
              <a:rPr lang="fr-FR" sz="2000" dirty="0">
                <a:solidFill>
                  <a:srgbClr val="C00000"/>
                </a:solidFill>
              </a:rPr>
              <a:t> a PW-class laser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0A8BFF3-202D-8379-9A68-7A8C9C0426DF}"/>
              </a:ext>
            </a:extLst>
          </p:cNvPr>
          <p:cNvSpPr txBox="1"/>
          <p:nvPr/>
        </p:nvSpPr>
        <p:spPr>
          <a:xfrm>
            <a:off x="249014" y="4959034"/>
            <a:ext cx="6347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C00000"/>
                </a:solidFill>
              </a:rPr>
              <a:t>Good agreement </a:t>
            </a:r>
            <a:r>
              <a:rPr lang="fr-FR" sz="2000" dirty="0" err="1">
                <a:solidFill>
                  <a:srgbClr val="C00000"/>
                </a:solidFill>
              </a:rPr>
              <a:t>between</a:t>
            </a:r>
            <a:r>
              <a:rPr lang="fr-FR" sz="2000" dirty="0">
                <a:solidFill>
                  <a:srgbClr val="C00000"/>
                </a:solidFill>
              </a:rPr>
              <a:t> PIC and </a:t>
            </a:r>
            <a:r>
              <a:rPr lang="fr-FR" sz="2000" dirty="0" err="1">
                <a:solidFill>
                  <a:srgbClr val="C00000"/>
                </a:solidFill>
              </a:rPr>
              <a:t>experiments</a:t>
            </a:r>
            <a:r>
              <a:rPr lang="fr-FR" sz="2000" dirty="0">
                <a:solidFill>
                  <a:srgbClr val="C00000"/>
                </a:solidFill>
              </a:rPr>
              <a:t> at 20TW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4763828-7E62-4FF2-250C-BFFB3A0599C2}"/>
              </a:ext>
            </a:extLst>
          </p:cNvPr>
          <p:cNvSpPr txBox="1"/>
          <p:nvPr/>
        </p:nvSpPr>
        <p:spPr>
          <a:xfrm>
            <a:off x="5315712" y="1979926"/>
            <a:ext cx="20844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 TW</a:t>
            </a:r>
          </a:p>
          <a:p>
            <a:r>
              <a:rPr lang="fr-FR" dirty="0"/>
              <a:t>80 </a:t>
            </a:r>
            <a:r>
              <a:rPr lang="fr-FR" dirty="0" err="1"/>
              <a:t>pC</a:t>
            </a:r>
            <a:endParaRPr lang="fr-FR" dirty="0"/>
          </a:p>
          <a:p>
            <a:r>
              <a:rPr lang="fr-FR" dirty="0"/>
              <a:t>300 MeV</a:t>
            </a:r>
          </a:p>
          <a:p>
            <a:r>
              <a:rPr lang="fr-FR" dirty="0"/>
              <a:t>&lt;10% </a:t>
            </a:r>
            <a:r>
              <a:rPr lang="fr-FR" dirty="0" err="1"/>
              <a:t>energy</a:t>
            </a:r>
            <a:r>
              <a:rPr lang="fr-FR" dirty="0"/>
              <a:t> spread</a:t>
            </a:r>
          </a:p>
          <a:p>
            <a:r>
              <a:rPr lang="fr-FR" dirty="0" err="1"/>
              <a:t>mrad</a:t>
            </a:r>
            <a:r>
              <a:rPr lang="fr-FR" dirty="0"/>
              <a:t> divergence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3166F0-8C4B-0FCA-4E67-FFF75186CD5E}"/>
              </a:ext>
            </a:extLst>
          </p:cNvPr>
          <p:cNvSpPr txBox="1"/>
          <p:nvPr/>
        </p:nvSpPr>
        <p:spPr>
          <a:xfrm>
            <a:off x="5844470" y="4364454"/>
            <a:ext cx="2079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rgbClr val="C00000"/>
                </a:solidFill>
              </a:rPr>
              <a:t>A. Leblanc et al, in </a:t>
            </a:r>
            <a:r>
              <a:rPr lang="fr-FR" sz="1200" i="1" dirty="0" err="1">
                <a:solidFill>
                  <a:srgbClr val="C00000"/>
                </a:solidFill>
              </a:rPr>
              <a:t>prep</a:t>
            </a:r>
            <a:r>
              <a:rPr lang="fr-FR" sz="1200" i="1" dirty="0">
                <a:solidFill>
                  <a:srgbClr val="C00000"/>
                </a:solidFill>
              </a:rPr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149390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892444" y="150167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Outline</a:t>
            </a:r>
            <a:endParaRPr lang="fr-FR" sz="2400" dirty="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1588623-FB29-B449-A1BC-B2606696C5F4}"/>
              </a:ext>
            </a:extLst>
          </p:cNvPr>
          <p:cNvSpPr txBox="1"/>
          <p:nvPr/>
        </p:nvSpPr>
        <p:spPr>
          <a:xfrm>
            <a:off x="622319" y="3328259"/>
            <a:ext cx="7588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/>
              <a:t>II. </a:t>
            </a:r>
            <a:r>
              <a:rPr lang="fr-FR" sz="2200" i="1" dirty="0" err="1"/>
              <a:t>Reaching</a:t>
            </a:r>
            <a:r>
              <a:rPr lang="fr-FR" sz="2200" i="1" dirty="0"/>
              <a:t> SF and NP QED </a:t>
            </a:r>
            <a:r>
              <a:rPr lang="fr-FR" sz="2200" i="1" dirty="0" err="1"/>
              <a:t>regimes</a:t>
            </a:r>
            <a:r>
              <a:rPr lang="fr-FR" sz="2200" i="1" dirty="0"/>
              <a:t> </a:t>
            </a:r>
            <a:r>
              <a:rPr lang="fr-FR" sz="2200" i="1" dirty="0" err="1"/>
              <a:t>with</a:t>
            </a:r>
            <a:r>
              <a:rPr lang="fr-FR" sz="2200" i="1" dirty="0"/>
              <a:t>  Doppler-</a:t>
            </a:r>
            <a:r>
              <a:rPr lang="fr-FR" sz="2200" i="1" dirty="0" err="1"/>
              <a:t>boosted</a:t>
            </a:r>
            <a:r>
              <a:rPr lang="fr-FR" sz="2200" i="1" dirty="0"/>
              <a:t> </a:t>
            </a:r>
            <a:r>
              <a:rPr lang="fr-FR" sz="2200" i="1" dirty="0" err="1"/>
              <a:t>beams</a:t>
            </a:r>
            <a:endParaRPr lang="fr-FR" sz="2200" i="1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40232C1-7C57-7A46-A3EC-3D3FCE34D3D5}"/>
              </a:ext>
            </a:extLst>
          </p:cNvPr>
          <p:cNvSpPr txBox="1"/>
          <p:nvPr/>
        </p:nvSpPr>
        <p:spPr>
          <a:xfrm>
            <a:off x="623247" y="5096850"/>
            <a:ext cx="2956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solidFill>
                  <a:schemeClr val="bg2"/>
                </a:solidFill>
              </a:rPr>
              <a:t>III. Conclusion/prospects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C4FFF22-30DA-D543-AAEC-D416B1608A64}"/>
              </a:ext>
            </a:extLst>
          </p:cNvPr>
          <p:cNvSpPr txBox="1"/>
          <p:nvPr/>
        </p:nvSpPr>
        <p:spPr>
          <a:xfrm>
            <a:off x="623247" y="1545706"/>
            <a:ext cx="7085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>
                <a:solidFill>
                  <a:schemeClr val="bg2"/>
                </a:solidFill>
              </a:rPr>
              <a:t>I. Plasma </a:t>
            </a:r>
            <a:r>
              <a:rPr lang="fr-FR" sz="2200" i="1" dirty="0" err="1">
                <a:solidFill>
                  <a:schemeClr val="bg2"/>
                </a:solidFill>
              </a:rPr>
              <a:t>mirrors</a:t>
            </a:r>
            <a:r>
              <a:rPr lang="fr-FR" sz="2200" i="1" dirty="0">
                <a:solidFill>
                  <a:schemeClr val="bg2"/>
                </a:solidFill>
              </a:rPr>
              <a:t> as high-charge, high-</a:t>
            </a:r>
            <a:r>
              <a:rPr lang="fr-FR" sz="2200" i="1" dirty="0" err="1">
                <a:solidFill>
                  <a:schemeClr val="bg2"/>
                </a:solidFill>
              </a:rPr>
              <a:t>precision</a:t>
            </a:r>
            <a:r>
              <a:rPr lang="fr-FR" sz="2200" i="1" dirty="0">
                <a:solidFill>
                  <a:schemeClr val="bg2"/>
                </a:solidFill>
              </a:rPr>
              <a:t> </a:t>
            </a:r>
            <a:r>
              <a:rPr lang="fr-FR" sz="2200" i="1" dirty="0" err="1">
                <a:solidFill>
                  <a:schemeClr val="bg2"/>
                </a:solidFill>
              </a:rPr>
              <a:t>injectors</a:t>
            </a:r>
            <a:r>
              <a:rPr lang="fr-FR" sz="2200" i="1" dirty="0">
                <a:solidFill>
                  <a:schemeClr val="bg2"/>
                </a:solidFill>
              </a:rPr>
              <a:t> for</a:t>
            </a:r>
          </a:p>
          <a:p>
            <a:r>
              <a:rPr lang="fr-FR" sz="2200" i="1" dirty="0">
                <a:solidFill>
                  <a:schemeClr val="bg2"/>
                </a:solidFill>
              </a:rPr>
              <a:t> laser-plasma </a:t>
            </a:r>
            <a:r>
              <a:rPr lang="fr-FR" sz="2200" i="1" dirty="0" err="1">
                <a:solidFill>
                  <a:schemeClr val="bg2"/>
                </a:solidFill>
              </a:rPr>
              <a:t>accelerators</a:t>
            </a:r>
            <a:endParaRPr lang="fr-FR" sz="2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74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8DA0F644-D7CF-4440-A959-6645E58E5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12489" r="10141" b="11055"/>
          <a:stretch/>
        </p:blipFill>
        <p:spPr>
          <a:xfrm rot="10800000" flipV="1">
            <a:off x="0" y="3293"/>
            <a:ext cx="9144000" cy="6885850"/>
          </a:xfrm>
          <a:prstGeom prst="rect">
            <a:avLst/>
          </a:prstGeom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33199BF-0B61-6F42-9399-4FB54584A7F8}"/>
              </a:ext>
            </a:extLst>
          </p:cNvPr>
          <p:cNvSpPr txBox="1"/>
          <p:nvPr/>
        </p:nvSpPr>
        <p:spPr>
          <a:xfrm>
            <a:off x="8702854" y="648537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B6AD43A-13DD-F94E-80FF-24500667CA91}"/>
              </a:ext>
            </a:extLst>
          </p:cNvPr>
          <p:cNvSpPr txBox="1"/>
          <p:nvPr/>
        </p:nvSpPr>
        <p:spPr>
          <a:xfrm>
            <a:off x="115134" y="129464"/>
            <a:ext cx="813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Relativistic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plasma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mirrors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: a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feasible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implementation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 of a CRM</a:t>
            </a:r>
          </a:p>
        </p:txBody>
      </p:sp>
      <p:sp>
        <p:nvSpPr>
          <p:cNvPr id="17" name="Rectangle à coins arrondis 53">
            <a:extLst>
              <a:ext uri="{FF2B5EF4-FFF2-40B4-BE49-F238E27FC236}">
                <a16:creationId xmlns:a16="http://schemas.microsoft.com/office/drawing/2014/main" id="{12CB4FB8-17DA-4242-99F9-7256C6BC7AF8}"/>
              </a:ext>
            </a:extLst>
          </p:cNvPr>
          <p:cNvSpPr/>
          <p:nvPr/>
        </p:nvSpPr>
        <p:spPr>
          <a:xfrm>
            <a:off x="756596" y="1610041"/>
            <a:ext cx="7630808" cy="1715270"/>
          </a:xfrm>
          <a:prstGeom prst="roundRect">
            <a:avLst/>
          </a:prstGeom>
          <a:solidFill>
            <a:srgbClr val="DDDDDD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err="1">
                <a:solidFill>
                  <a:srgbClr val="C00000"/>
                </a:solidFill>
              </a:rPr>
              <a:t>What</a:t>
            </a:r>
            <a:r>
              <a:rPr lang="fr-FR" sz="2200" b="1" dirty="0">
                <a:solidFill>
                  <a:srgbClr val="C00000"/>
                </a:solidFill>
              </a:rPr>
              <a:t> are the maximum </a:t>
            </a:r>
            <a:r>
              <a:rPr lang="fr-FR" sz="2200" b="1" dirty="0" err="1">
                <a:solidFill>
                  <a:srgbClr val="C00000"/>
                </a:solidFill>
              </a:rPr>
              <a:t>intensities</a:t>
            </a:r>
            <a:r>
              <a:rPr lang="fr-FR" sz="2200" b="1" dirty="0">
                <a:solidFill>
                  <a:srgbClr val="C00000"/>
                </a:solidFill>
              </a:rPr>
              <a:t> </a:t>
            </a:r>
            <a:r>
              <a:rPr lang="fr-FR" sz="2200" b="1" dirty="0" err="1">
                <a:solidFill>
                  <a:srgbClr val="C00000"/>
                </a:solidFill>
              </a:rPr>
              <a:t>attainable</a:t>
            </a:r>
            <a:r>
              <a:rPr lang="fr-FR" sz="2200" b="1" dirty="0">
                <a:solidFill>
                  <a:srgbClr val="C00000"/>
                </a:solidFill>
              </a:rPr>
              <a:t> at the focus of a </a:t>
            </a:r>
            <a:r>
              <a:rPr lang="fr-FR" sz="2200" b="1" dirty="0" err="1">
                <a:solidFill>
                  <a:srgbClr val="C00000"/>
                </a:solidFill>
              </a:rPr>
              <a:t>curved</a:t>
            </a:r>
            <a:r>
              <a:rPr lang="fr-FR" sz="2200" b="1" dirty="0">
                <a:solidFill>
                  <a:srgbClr val="C00000"/>
                </a:solidFill>
              </a:rPr>
              <a:t> plasma </a:t>
            </a:r>
            <a:r>
              <a:rPr lang="fr-FR" sz="2200" b="1" dirty="0" err="1">
                <a:solidFill>
                  <a:srgbClr val="C00000"/>
                </a:solidFill>
              </a:rPr>
              <a:t>mirror</a:t>
            </a:r>
            <a:r>
              <a:rPr lang="fr-FR" sz="2200" b="1" dirty="0">
                <a:solidFill>
                  <a:srgbClr val="C00000"/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027225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70" y="2282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26"/>
          <p:cNvSpPr txBox="1">
            <a:spLocks noChangeArrowheads="1"/>
          </p:cNvSpPr>
          <p:nvPr/>
        </p:nvSpPr>
        <p:spPr bwMode="auto">
          <a:xfrm>
            <a:off x="403084" y="126839"/>
            <a:ext cx="8070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What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intensity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could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we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achieve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with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Doppler-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boosted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beams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?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BBAB595-ED46-1048-A546-A52358FFBF75}"/>
              </a:ext>
            </a:extLst>
          </p:cNvPr>
          <p:cNvSpPr txBox="1"/>
          <p:nvPr/>
        </p:nvSpPr>
        <p:spPr>
          <a:xfrm>
            <a:off x="8759566" y="645188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7E4479A-9F2B-D742-B5BF-369D5A78FD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106" y="1156672"/>
            <a:ext cx="6447479" cy="4935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63CA843-F8E7-954D-B395-82FF82794AED}"/>
              </a:ext>
            </a:extLst>
          </p:cNvPr>
          <p:cNvSpPr/>
          <p:nvPr/>
        </p:nvSpPr>
        <p:spPr>
          <a:xfrm>
            <a:off x="6802748" y="2501973"/>
            <a:ext cx="1956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F. </a:t>
            </a:r>
            <a:r>
              <a:rPr lang="fr-FR" sz="1400" i="1" dirty="0" err="1">
                <a:solidFill>
                  <a:srgbClr val="C00000"/>
                </a:solidFill>
                <a:latin typeface="Calibri" panose="020F0502020204030204"/>
              </a:rPr>
              <a:t>Quéré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 and </a:t>
            </a:r>
            <a:r>
              <a:rPr lang="fr-FR" sz="1400" i="1" dirty="0" err="1">
                <a:solidFill>
                  <a:srgbClr val="C00000"/>
                </a:solidFill>
                <a:latin typeface="Calibri" panose="020F0502020204030204"/>
              </a:rPr>
              <a:t>H.Vincenti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,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HPLSE, (2021</a:t>
            </a:r>
            <a:r>
              <a:rPr lang="fr-FR" sz="1400" b="1" i="1" dirty="0">
                <a:solidFill>
                  <a:srgbClr val="C00000"/>
                </a:solidFill>
                <a:latin typeface="Calibri" panose="020F0502020204030204"/>
              </a:rPr>
              <a:t>)</a:t>
            </a:r>
            <a:endParaRPr lang="fr-FR" sz="1400" i="1" dirty="0">
              <a:solidFill>
                <a:srgbClr val="C00000"/>
              </a:solidFill>
              <a:latin typeface="Calibri" panose="020F0502020204030204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85E00E5-CB68-A641-A24C-A87D97A2A68D}"/>
              </a:ext>
            </a:extLst>
          </p:cNvPr>
          <p:cNvCxnSpPr/>
          <p:nvPr/>
        </p:nvCxnSpPr>
        <p:spPr>
          <a:xfrm flipH="1" flipV="1">
            <a:off x="5365856" y="4227456"/>
            <a:ext cx="1712890" cy="386366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1271C471-84E9-C247-B47A-EBC561B76BCD}"/>
              </a:ext>
            </a:extLst>
          </p:cNvPr>
          <p:cNvSpPr txBox="1"/>
          <p:nvPr/>
        </p:nvSpPr>
        <p:spPr>
          <a:xfrm>
            <a:off x="7078746" y="4446396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Present</a:t>
            </a:r>
            <a:r>
              <a:rPr lang="fr-FR" b="1" dirty="0">
                <a:solidFill>
                  <a:srgbClr val="C00000"/>
                </a:solidFill>
              </a:rPr>
              <a:t> record</a:t>
            </a:r>
          </a:p>
          <a:p>
            <a:pPr algn="ctr"/>
            <a:r>
              <a:rPr lang="fr-FR" b="1" dirty="0" err="1">
                <a:solidFill>
                  <a:srgbClr val="C00000"/>
                </a:solidFill>
              </a:rPr>
              <a:t>Corels</a:t>
            </a:r>
            <a:r>
              <a:rPr lang="fr-FR" b="1" dirty="0">
                <a:solidFill>
                  <a:srgbClr val="C00000"/>
                </a:solidFill>
              </a:rPr>
              <a:t> (</a:t>
            </a:r>
            <a:r>
              <a:rPr lang="fr-FR" b="1" dirty="0" err="1">
                <a:solidFill>
                  <a:srgbClr val="C00000"/>
                </a:solidFill>
              </a:rPr>
              <a:t>Korea</a:t>
            </a:r>
            <a:r>
              <a:rPr lang="fr-FR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0A96C9-89C7-46C9-EC2C-46D00ED9536A}"/>
              </a:ext>
            </a:extLst>
          </p:cNvPr>
          <p:cNvSpPr txBox="1"/>
          <p:nvPr/>
        </p:nvSpPr>
        <p:spPr bwMode="auto">
          <a:xfrm>
            <a:off x="825429" y="6156081"/>
            <a:ext cx="7493142" cy="4308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fr-FR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mirrors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fr-FR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  <a:r>
              <a:rPr lang="fr-FR" sz="2200" b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10</a:t>
            </a:r>
            <a:r>
              <a:rPr lang="fr-FR" sz="2200" b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intensitification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fr-F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730583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70" y="2282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26"/>
          <p:cNvSpPr txBox="1">
            <a:spLocks noChangeArrowheads="1"/>
          </p:cNvSpPr>
          <p:nvPr/>
        </p:nvSpPr>
        <p:spPr bwMode="auto">
          <a:xfrm>
            <a:off x="403084" y="126839"/>
            <a:ext cx="7531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How to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reach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SF and NP-QED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with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Doppler-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boosted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lasers ?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923B380-68F1-87DD-DB9E-CB301A0612B2}"/>
              </a:ext>
            </a:extLst>
          </p:cNvPr>
          <p:cNvSpPr/>
          <p:nvPr/>
        </p:nvSpPr>
        <p:spPr>
          <a:xfrm>
            <a:off x="250502" y="1139688"/>
            <a:ext cx="4321497" cy="448584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D107AC-24C9-AB8E-B8A9-22F84ADED9A2}"/>
              </a:ext>
            </a:extLst>
          </p:cNvPr>
          <p:cNvSpPr/>
          <p:nvPr/>
        </p:nvSpPr>
        <p:spPr>
          <a:xfrm>
            <a:off x="1162811" y="1117100"/>
            <a:ext cx="2398643" cy="24547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Configuration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53E4C4B-B99B-E7E2-3D26-6229C427D290}"/>
              </a:ext>
            </a:extLst>
          </p:cNvPr>
          <p:cNvSpPr txBox="1"/>
          <p:nvPr/>
        </p:nvSpPr>
        <p:spPr>
          <a:xfrm>
            <a:off x="735039" y="4553981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Focusing</a:t>
            </a:r>
            <a:r>
              <a:rPr lang="fr-FR" i="1" dirty="0"/>
              <a:t> on a </a:t>
            </a:r>
            <a:r>
              <a:rPr lang="fr-FR" i="1" dirty="0" err="1"/>
              <a:t>secondary</a:t>
            </a:r>
            <a:r>
              <a:rPr lang="fr-FR" i="1" dirty="0"/>
              <a:t> </a:t>
            </a:r>
            <a:br>
              <a:rPr lang="fr-FR" i="1" dirty="0"/>
            </a:br>
            <a:r>
              <a:rPr lang="fr-FR" i="1" dirty="0" err="1"/>
              <a:t>solid</a:t>
            </a:r>
            <a:r>
              <a:rPr lang="fr-FR" i="1" dirty="0"/>
              <a:t> </a:t>
            </a:r>
            <a:r>
              <a:rPr lang="fr-FR" i="1" dirty="0" err="1"/>
              <a:t>target</a:t>
            </a:r>
            <a:endParaRPr lang="fr-FR" i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3BE3AB8-A86A-93D4-6FD8-1301991A8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55" r="5195"/>
          <a:stretch/>
        </p:blipFill>
        <p:spPr>
          <a:xfrm>
            <a:off x="3271654" y="1989668"/>
            <a:ext cx="1141319" cy="131012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6FE34F-A429-3C7A-FB4D-8797214D8D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" r="51167"/>
          <a:stretch/>
        </p:blipFill>
        <p:spPr>
          <a:xfrm>
            <a:off x="403084" y="1661091"/>
            <a:ext cx="2826414" cy="289289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566A56C-A805-6AC1-A20D-B3304E9AAFEC}"/>
              </a:ext>
            </a:extLst>
          </p:cNvPr>
          <p:cNvSpPr txBox="1"/>
          <p:nvPr/>
        </p:nvSpPr>
        <p:spPr>
          <a:xfrm>
            <a:off x="570616" y="5838145"/>
            <a:ext cx="3583032" cy="646331"/>
          </a:xfrm>
          <a:prstGeom prst="rect">
            <a:avLst/>
          </a:prstGeom>
          <a:solidFill>
            <a:srgbClr val="C00000">
              <a:alpha val="14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rgbClr val="C00000"/>
                </a:solidFill>
              </a:rPr>
              <a:t>SF-QED </a:t>
            </a:r>
            <a:r>
              <a:rPr lang="fr-FR" b="1" i="1" dirty="0" err="1">
                <a:solidFill>
                  <a:srgbClr val="C00000"/>
                </a:solidFill>
              </a:rPr>
              <a:t>probing</a:t>
            </a:r>
            <a:endParaRPr lang="fr-FR" b="1" i="1" dirty="0">
              <a:solidFill>
                <a:srgbClr val="C00000"/>
              </a:solidFill>
            </a:endParaRPr>
          </a:p>
          <a:p>
            <a:pPr algn="ctr"/>
            <a:r>
              <a:rPr lang="fr-FR" b="1" i="1" dirty="0" err="1">
                <a:solidFill>
                  <a:srgbClr val="C00000"/>
                </a:solidFill>
              </a:rPr>
              <a:t>Study</a:t>
            </a:r>
            <a:r>
              <a:rPr lang="fr-FR" b="1" i="1" dirty="0">
                <a:solidFill>
                  <a:srgbClr val="C00000"/>
                </a:solidFill>
              </a:rPr>
              <a:t> of SF-QED pair plasmas </a:t>
            </a:r>
          </a:p>
        </p:txBody>
      </p:sp>
    </p:spTree>
    <p:extLst>
      <p:ext uri="{BB962C8B-B14F-4D97-AF65-F5344CB8AC3E}">
        <p14:creationId xmlns:p14="http://schemas.microsoft.com/office/powerpoint/2010/main" val="3687483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70" y="2282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26"/>
          <p:cNvSpPr txBox="1">
            <a:spLocks noChangeArrowheads="1"/>
          </p:cNvSpPr>
          <p:nvPr/>
        </p:nvSpPr>
        <p:spPr bwMode="auto">
          <a:xfrm>
            <a:off x="403084" y="126839"/>
            <a:ext cx="7531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How to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reach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SF and NP-QED 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with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Doppler-</a:t>
            </a:r>
            <a:r>
              <a:rPr lang="fr-FR" sz="2400" dirty="0" err="1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boosted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/>
                <a:cs typeface="MS PGothic"/>
              </a:rPr>
              <a:t> lasers ?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F8F3795-E4E6-6E1A-0FF0-BED62F6642B6}"/>
              </a:ext>
            </a:extLst>
          </p:cNvPr>
          <p:cNvSpPr/>
          <p:nvPr/>
        </p:nvSpPr>
        <p:spPr>
          <a:xfrm>
            <a:off x="4830597" y="1135506"/>
            <a:ext cx="4159252" cy="450328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5B6610-5535-8846-C20C-25D582D958E3}"/>
              </a:ext>
            </a:extLst>
          </p:cNvPr>
          <p:cNvSpPr/>
          <p:nvPr/>
        </p:nvSpPr>
        <p:spPr>
          <a:xfrm>
            <a:off x="5677012" y="1133224"/>
            <a:ext cx="2398643" cy="24547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Configuration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FBDCEB-5C7B-4436-E6F8-DFCD3918C7F9}"/>
              </a:ext>
            </a:extLst>
          </p:cNvPr>
          <p:cNvSpPr txBox="1"/>
          <p:nvPr/>
        </p:nvSpPr>
        <p:spPr>
          <a:xfrm>
            <a:off x="5779143" y="5838145"/>
            <a:ext cx="2262159" cy="646331"/>
          </a:xfrm>
          <a:prstGeom prst="rect">
            <a:avLst/>
          </a:prstGeom>
          <a:solidFill>
            <a:srgbClr val="C00000">
              <a:alpha val="1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rgbClr val="C00000"/>
                </a:solidFill>
              </a:rPr>
              <a:t>SF- QED validation</a:t>
            </a:r>
          </a:p>
          <a:p>
            <a:pPr algn="ctr"/>
            <a:r>
              <a:rPr lang="fr-FR" b="1" i="1" dirty="0">
                <a:solidFill>
                  <a:srgbClr val="C00000"/>
                </a:solidFill>
              </a:rPr>
              <a:t>NP-QED </a:t>
            </a:r>
            <a:r>
              <a:rPr lang="fr-FR" b="1" i="1" dirty="0" err="1">
                <a:solidFill>
                  <a:srgbClr val="C00000"/>
                </a:solidFill>
              </a:rPr>
              <a:t>probing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DBFEFDB-1C0B-922B-4355-E4ADC6712222}"/>
              </a:ext>
            </a:extLst>
          </p:cNvPr>
          <p:cNvSpPr txBox="1"/>
          <p:nvPr/>
        </p:nvSpPr>
        <p:spPr>
          <a:xfrm>
            <a:off x="5298896" y="4893764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Collision </a:t>
            </a:r>
            <a:r>
              <a:rPr lang="fr-FR" i="1" dirty="0" err="1"/>
              <a:t>with</a:t>
            </a:r>
            <a:r>
              <a:rPr lang="fr-FR" i="1" dirty="0"/>
              <a:t> a </a:t>
            </a:r>
            <a:r>
              <a:rPr lang="fr-FR" i="1" dirty="0" err="1"/>
              <a:t>relativistic</a:t>
            </a:r>
            <a:r>
              <a:rPr lang="fr-FR" i="1" dirty="0"/>
              <a:t> e-</a:t>
            </a:r>
            <a:br>
              <a:rPr lang="fr-FR" i="1" dirty="0"/>
            </a:br>
            <a:r>
              <a:rPr lang="fr-FR" i="1" dirty="0" err="1"/>
              <a:t>beam</a:t>
            </a: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B3D314-FB47-EE1D-B52F-9154ACF068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1" t="1169" r="952" b="1"/>
          <a:stretch/>
        </p:blipFill>
        <p:spPr>
          <a:xfrm>
            <a:off x="5478852" y="1378697"/>
            <a:ext cx="2963390" cy="326266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FCD40D4-8713-6B30-E408-A157EF16234B}"/>
              </a:ext>
            </a:extLst>
          </p:cNvPr>
          <p:cNvSpPr/>
          <p:nvPr/>
        </p:nvSpPr>
        <p:spPr>
          <a:xfrm>
            <a:off x="250502" y="1139688"/>
            <a:ext cx="4321497" cy="448584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09D482-3F31-3028-2582-AC000B9C1C14}"/>
              </a:ext>
            </a:extLst>
          </p:cNvPr>
          <p:cNvSpPr/>
          <p:nvPr/>
        </p:nvSpPr>
        <p:spPr>
          <a:xfrm>
            <a:off x="1162811" y="1117100"/>
            <a:ext cx="2398643" cy="24547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Configuration 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BE92293-4AAC-C33A-1084-253CCCA9C4C7}"/>
              </a:ext>
            </a:extLst>
          </p:cNvPr>
          <p:cNvSpPr txBox="1"/>
          <p:nvPr/>
        </p:nvSpPr>
        <p:spPr>
          <a:xfrm>
            <a:off x="735039" y="4553981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Focusing</a:t>
            </a:r>
            <a:r>
              <a:rPr lang="fr-FR" i="1" dirty="0"/>
              <a:t> on a </a:t>
            </a:r>
            <a:r>
              <a:rPr lang="fr-FR" i="1" dirty="0" err="1"/>
              <a:t>secondary</a:t>
            </a:r>
            <a:r>
              <a:rPr lang="fr-FR" i="1" dirty="0"/>
              <a:t> </a:t>
            </a:r>
            <a:br>
              <a:rPr lang="fr-FR" i="1" dirty="0"/>
            </a:br>
            <a:r>
              <a:rPr lang="fr-FR" i="1" dirty="0" err="1"/>
              <a:t>solid</a:t>
            </a:r>
            <a:r>
              <a:rPr lang="fr-FR" i="1" dirty="0"/>
              <a:t> </a:t>
            </a:r>
            <a:r>
              <a:rPr lang="fr-FR" i="1" dirty="0" err="1"/>
              <a:t>target</a:t>
            </a:r>
            <a:endParaRPr lang="fr-FR" i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6611676-9F5F-60B4-3FF6-8F60CBEA1A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55" r="5195"/>
          <a:stretch/>
        </p:blipFill>
        <p:spPr>
          <a:xfrm>
            <a:off x="3271654" y="1989668"/>
            <a:ext cx="1141319" cy="131012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46587E4-3A5C-C998-2CDC-8DB3B67F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" r="51167"/>
          <a:stretch/>
        </p:blipFill>
        <p:spPr>
          <a:xfrm>
            <a:off x="403084" y="1661091"/>
            <a:ext cx="2826414" cy="289289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60910F7-14FD-D070-3E5C-5C25ABA49D6F}"/>
              </a:ext>
            </a:extLst>
          </p:cNvPr>
          <p:cNvSpPr txBox="1"/>
          <p:nvPr/>
        </p:nvSpPr>
        <p:spPr>
          <a:xfrm>
            <a:off x="570616" y="5838145"/>
            <a:ext cx="3583032" cy="646331"/>
          </a:xfrm>
          <a:prstGeom prst="rect">
            <a:avLst/>
          </a:prstGeom>
          <a:solidFill>
            <a:srgbClr val="C00000">
              <a:alpha val="14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rgbClr val="C00000"/>
                </a:solidFill>
              </a:rPr>
              <a:t>SF-QED </a:t>
            </a:r>
            <a:r>
              <a:rPr lang="fr-FR" b="1" i="1" dirty="0" err="1">
                <a:solidFill>
                  <a:srgbClr val="C00000"/>
                </a:solidFill>
              </a:rPr>
              <a:t>probing</a:t>
            </a:r>
            <a:endParaRPr lang="fr-FR" b="1" i="1" dirty="0">
              <a:solidFill>
                <a:srgbClr val="C00000"/>
              </a:solidFill>
            </a:endParaRPr>
          </a:p>
          <a:p>
            <a:pPr algn="ctr"/>
            <a:r>
              <a:rPr lang="fr-FR" b="1" i="1" dirty="0" err="1">
                <a:solidFill>
                  <a:srgbClr val="C00000"/>
                </a:solidFill>
              </a:rPr>
              <a:t>Study</a:t>
            </a:r>
            <a:r>
              <a:rPr lang="fr-FR" b="1" i="1" dirty="0">
                <a:solidFill>
                  <a:srgbClr val="C00000"/>
                </a:solidFill>
              </a:rPr>
              <a:t> of SF-QED pair plasmas </a:t>
            </a:r>
          </a:p>
        </p:txBody>
      </p:sp>
    </p:spTree>
    <p:extLst>
      <p:ext uri="{BB962C8B-B14F-4D97-AF65-F5344CB8AC3E}">
        <p14:creationId xmlns:p14="http://schemas.microsoft.com/office/powerpoint/2010/main" val="1505160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8D45CEC-98F3-F3DC-1B5F-D64DD2790B1A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1: SF and NP-QED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105FEB-580B-EA26-CA84-D2BF596CCFDF}"/>
              </a:ext>
            </a:extLst>
          </p:cNvPr>
          <p:cNvSpPr txBox="1"/>
          <p:nvPr/>
        </p:nvSpPr>
        <p:spPr>
          <a:xfrm>
            <a:off x="4032433" y="126889"/>
            <a:ext cx="39796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>
                    <a:alpha val="40000"/>
                  </a:schemeClr>
                </a:solidFill>
              </a:rPr>
              <a:t>Challenge 2: compact </a:t>
            </a:r>
            <a:r>
              <a:rPr lang="fr-FR" sz="2100" b="1" dirty="0" err="1">
                <a:solidFill>
                  <a:schemeClr val="bg1">
                    <a:alpha val="40000"/>
                  </a:schemeClr>
                </a:solidFill>
              </a:rPr>
              <a:t>accelerators</a:t>
            </a:r>
            <a:endParaRPr lang="fr-FR" sz="2100" b="1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9" name="Rectangle à coins arrondis 53">
            <a:extLst>
              <a:ext uri="{FF2B5EF4-FFF2-40B4-BE49-F238E27FC236}">
                <a16:creationId xmlns:a16="http://schemas.microsoft.com/office/drawing/2014/main" id="{340432CB-8634-A9BE-B1D0-5248D10F6D2B}"/>
              </a:ext>
            </a:extLst>
          </p:cNvPr>
          <p:cNvSpPr/>
          <p:nvPr/>
        </p:nvSpPr>
        <p:spPr>
          <a:xfrm>
            <a:off x="248519" y="888890"/>
            <a:ext cx="8659954" cy="5167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441703A-EF50-DFFD-554E-BEE81821F330}"/>
                  </a:ext>
                </a:extLst>
              </p:cNvPr>
              <p:cNvSpPr txBox="1"/>
              <p:nvPr/>
            </p:nvSpPr>
            <p:spPr>
              <a:xfrm>
                <a:off x="2992424" y="4217403"/>
                <a:ext cx="2762488" cy="657681"/>
              </a:xfrm>
              <a:prstGeom prst="rect">
                <a:avLst/>
              </a:prstGeom>
              <a:solidFill>
                <a:srgbClr val="C00000">
                  <a:alpha val="6888"/>
                </a:srgb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441703A-EF50-DFFD-554E-BEE81821F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424" y="4217403"/>
                <a:ext cx="2762488" cy="6576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BE8068C0-B215-4829-3A91-C5E38CD421BA}"/>
              </a:ext>
            </a:extLst>
          </p:cNvPr>
          <p:cNvSpPr txBox="1"/>
          <p:nvPr/>
        </p:nvSpPr>
        <p:spPr>
          <a:xfrm>
            <a:off x="4241374" y="1958579"/>
            <a:ext cx="5813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Asia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9D24684-47B7-B329-83E6-A3592F5441C4}"/>
              </a:ext>
            </a:extLst>
          </p:cNvPr>
          <p:cNvSpPr txBox="1"/>
          <p:nvPr/>
        </p:nvSpPr>
        <p:spPr>
          <a:xfrm>
            <a:off x="6622976" y="1978862"/>
            <a:ext cx="5720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USA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727DE42-7663-F59D-CA78-9AF11121C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649" y="1248088"/>
            <a:ext cx="1108720" cy="34386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C97DF0E-B5A0-4BEC-56FB-1B21351A8B5E}"/>
              </a:ext>
            </a:extLst>
          </p:cNvPr>
          <p:cNvSpPr txBox="1"/>
          <p:nvPr/>
        </p:nvSpPr>
        <p:spPr>
          <a:xfrm>
            <a:off x="1639285" y="1941832"/>
            <a:ext cx="8051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Europe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398820-94D5-1A4D-7DC2-02184F534471}"/>
              </a:ext>
            </a:extLst>
          </p:cNvPr>
          <p:cNvSpPr/>
          <p:nvPr/>
        </p:nvSpPr>
        <p:spPr>
          <a:xfrm>
            <a:off x="3312801" y="2264997"/>
            <a:ext cx="2121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err="1">
                <a:solidFill>
                  <a:srgbClr val="C00000"/>
                </a:solidFill>
                <a:latin typeface="Calibri" panose="020F0502020204030204"/>
              </a:rPr>
              <a:t>Danson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 et al, HPLSE,  2019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E21C666-5BE9-6268-529E-58186F611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26" y="1053412"/>
            <a:ext cx="948331" cy="94833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8717B7A-98DD-4EC7-8E2D-4ACB08FA0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407" y="1317460"/>
            <a:ext cx="1345049" cy="63539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DC8A3E1-9EDF-4B78-674A-622EDB71BB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8615" y="1376475"/>
            <a:ext cx="1464186" cy="4914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8BAEAE2-73EA-A81F-3B1C-930B748A958E}"/>
              </a:ext>
            </a:extLst>
          </p:cNvPr>
          <p:cNvSpPr txBox="1"/>
          <p:nvPr/>
        </p:nvSpPr>
        <p:spPr>
          <a:xfrm>
            <a:off x="374238" y="2646763"/>
            <a:ext cx="85212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00" b="1" dirty="0">
                <a:solidFill>
                  <a:srgbClr val="C00000"/>
                </a:solidFill>
              </a:rPr>
              <a:t>Can </a:t>
            </a:r>
            <a:r>
              <a:rPr lang="fr-FR" sz="2100" b="1" dirty="0" err="1">
                <a:solidFill>
                  <a:srgbClr val="C00000"/>
                </a:solidFill>
              </a:rPr>
              <a:t>we</a:t>
            </a:r>
            <a:r>
              <a:rPr lang="fr-FR" sz="2100" b="1" dirty="0">
                <a:solidFill>
                  <a:srgbClr val="C00000"/>
                </a:solidFill>
              </a:rPr>
              <a:t> probe QED in the </a:t>
            </a:r>
            <a:r>
              <a:rPr lang="fr-FR" sz="2100" b="1" dirty="0" err="1">
                <a:solidFill>
                  <a:srgbClr val="C00000"/>
                </a:solidFill>
              </a:rPr>
              <a:t>strong-field</a:t>
            </a:r>
            <a:r>
              <a:rPr lang="fr-FR" sz="2100" b="1" dirty="0">
                <a:solidFill>
                  <a:srgbClr val="C00000"/>
                </a:solidFill>
              </a:rPr>
              <a:t> and </a:t>
            </a:r>
            <a:r>
              <a:rPr lang="fr-FR" sz="2100" b="1" dirty="0" err="1">
                <a:solidFill>
                  <a:srgbClr val="C00000"/>
                </a:solidFill>
              </a:rPr>
              <a:t>fully</a:t>
            </a:r>
            <a:r>
              <a:rPr lang="fr-FR" sz="2100" b="1" dirty="0">
                <a:solidFill>
                  <a:srgbClr val="C00000"/>
                </a:solidFill>
              </a:rPr>
              <a:t>-non </a:t>
            </a:r>
            <a:r>
              <a:rPr lang="fr-FR" sz="2100" b="1" dirty="0" err="1">
                <a:solidFill>
                  <a:srgbClr val="C00000"/>
                </a:solidFill>
              </a:rPr>
              <a:t>perturbative</a:t>
            </a:r>
            <a:r>
              <a:rPr lang="fr-FR" sz="2100" b="1" dirty="0">
                <a:solidFill>
                  <a:srgbClr val="C00000"/>
                </a:solidFill>
              </a:rPr>
              <a:t> </a:t>
            </a:r>
            <a:r>
              <a:rPr lang="fr-FR" sz="2100" b="1" dirty="0" err="1">
                <a:solidFill>
                  <a:srgbClr val="C00000"/>
                </a:solidFill>
              </a:rPr>
              <a:t>regimes</a:t>
            </a:r>
            <a:r>
              <a:rPr lang="fr-FR" sz="2100" b="1" dirty="0">
                <a:solidFill>
                  <a:srgbClr val="C00000"/>
                </a:solidFill>
              </a:rPr>
              <a:t>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B66AE8-3967-EC35-4765-99CADD656CD3}"/>
              </a:ext>
            </a:extLst>
          </p:cNvPr>
          <p:cNvSpPr txBox="1"/>
          <p:nvPr/>
        </p:nvSpPr>
        <p:spPr>
          <a:xfrm>
            <a:off x="458910" y="3190586"/>
            <a:ext cx="795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a typeface="Cambria Math" panose="02040503050406030204" pitchFamily="18" charset="0"/>
              </a:rPr>
              <a:t>QED : </a:t>
            </a:r>
            <a:r>
              <a:rPr lang="fr-FR" dirty="0" err="1">
                <a:ea typeface="Cambria Math" panose="02040503050406030204" pitchFamily="18" charset="0"/>
              </a:rPr>
              <a:t>most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accurate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predictions</a:t>
            </a:r>
            <a:r>
              <a:rPr lang="fr-FR" dirty="0">
                <a:ea typeface="Cambria Math" panose="02040503050406030204" pitchFamily="18" charset="0"/>
              </a:rPr>
              <a:t> of modern </a:t>
            </a:r>
            <a:r>
              <a:rPr lang="fr-FR" dirty="0" err="1">
                <a:ea typeface="Cambria Math" panose="02040503050406030204" pitchFamily="18" charset="0"/>
              </a:rPr>
              <a:t>physics</a:t>
            </a:r>
            <a:r>
              <a:rPr lang="fr-FR" dirty="0">
                <a:ea typeface="Cambria Math" panose="02040503050406030204" pitchFamily="18" charset="0"/>
              </a:rPr>
              <a:t> in the </a:t>
            </a:r>
            <a:r>
              <a:rPr lang="fr-FR" dirty="0" err="1">
                <a:ea typeface="Cambria Math" panose="02040503050406030204" pitchFamily="18" charset="0"/>
              </a:rPr>
              <a:t>perturbative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regime</a:t>
            </a:r>
            <a:r>
              <a:rPr lang="fr-FR" dirty="0">
                <a:ea typeface="Cambria Math" panose="02040503050406030204" pitchFamily="18" charset="0"/>
              </a:rPr>
              <a:t> 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BEEA40-F1AF-D7DD-DB62-1876E2D329DE}"/>
              </a:ext>
            </a:extLst>
          </p:cNvPr>
          <p:cNvSpPr txBox="1"/>
          <p:nvPr/>
        </p:nvSpPr>
        <p:spPr>
          <a:xfrm>
            <a:off x="468882" y="3639925"/>
            <a:ext cx="82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ea typeface="Cambria Math" panose="02040503050406030204" pitchFamily="18" charset="0"/>
              </a:rPr>
              <a:t>QED : </a:t>
            </a:r>
            <a:r>
              <a:rPr lang="fr-FR" b="1" dirty="0" err="1">
                <a:ea typeface="Cambria Math" panose="02040503050406030204" pitchFamily="18" charset="0"/>
              </a:rPr>
              <a:t>almost</a:t>
            </a:r>
            <a:r>
              <a:rPr lang="fr-FR" b="1" dirty="0">
                <a:ea typeface="Cambria Math" panose="02040503050406030204" pitchFamily="18" charset="0"/>
              </a:rPr>
              <a:t> terra </a:t>
            </a:r>
            <a:r>
              <a:rPr lang="fr-FR" b="1" dirty="0" err="1">
                <a:ea typeface="Cambria Math" panose="02040503050406030204" pitchFamily="18" charset="0"/>
              </a:rPr>
              <a:t>incognita</a:t>
            </a:r>
            <a:r>
              <a:rPr lang="fr-FR" b="1" dirty="0">
                <a:ea typeface="Cambria Math" panose="02040503050406030204" pitchFamily="18" charset="0"/>
              </a:rPr>
              <a:t> </a:t>
            </a:r>
            <a:r>
              <a:rPr lang="fr-FR" b="1" dirty="0" err="1">
                <a:ea typeface="Cambria Math" panose="02040503050406030204" pitchFamily="18" charset="0"/>
              </a:rPr>
              <a:t>when</a:t>
            </a:r>
            <a:r>
              <a:rPr lang="fr-FR" b="1" dirty="0">
                <a:ea typeface="Cambria Math" panose="02040503050406030204" pitchFamily="18" charset="0"/>
              </a:rPr>
              <a:t> </a:t>
            </a:r>
            <a:r>
              <a:rPr lang="fr-FR" b="1" dirty="0" err="1">
                <a:ea typeface="Cambria Math" panose="02040503050406030204" pitchFamily="18" charset="0"/>
              </a:rPr>
              <a:t>particles</a:t>
            </a:r>
            <a:r>
              <a:rPr lang="fr-FR" b="1" dirty="0">
                <a:ea typeface="Cambria Math" panose="02040503050406030204" pitchFamily="18" charset="0"/>
              </a:rPr>
              <a:t> </a:t>
            </a:r>
            <a:r>
              <a:rPr lang="fr-FR" b="1" dirty="0" err="1">
                <a:ea typeface="Cambria Math" panose="02040503050406030204" pitchFamily="18" charset="0"/>
              </a:rPr>
              <a:t>interact</a:t>
            </a:r>
            <a:r>
              <a:rPr lang="fr-FR" b="1" dirty="0">
                <a:ea typeface="Cambria Math" panose="02040503050406030204" pitchFamily="18" charset="0"/>
              </a:rPr>
              <a:t> in a </a:t>
            </a:r>
            <a:r>
              <a:rPr lang="fr-FR" b="1" dirty="0" err="1">
                <a:ea typeface="Cambria Math" panose="02040503050406030204" pitchFamily="18" charset="0"/>
              </a:rPr>
              <a:t>strong</a:t>
            </a:r>
            <a:r>
              <a:rPr lang="fr-FR" b="1" dirty="0">
                <a:ea typeface="Cambria Math" panose="02040503050406030204" pitchFamily="18" charset="0"/>
              </a:rPr>
              <a:t> background </a:t>
            </a:r>
            <a:r>
              <a:rPr lang="fr-FR" b="1" dirty="0" err="1">
                <a:ea typeface="Cambria Math" panose="02040503050406030204" pitchFamily="18" charset="0"/>
              </a:rPr>
              <a:t>field</a:t>
            </a:r>
            <a:r>
              <a:rPr lang="fr-FR" b="1" dirty="0">
                <a:ea typeface="Cambria Math" panose="02040503050406030204" pitchFamily="18" charset="0"/>
              </a:rPr>
              <a:t> 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80302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70" y="2282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26"/>
              <p:cNvSpPr txBox="1">
                <a:spLocks noChangeArrowheads="1"/>
              </p:cNvSpPr>
              <p:nvPr/>
            </p:nvSpPr>
            <p:spPr bwMode="auto">
              <a:xfrm>
                <a:off x="269545" y="150167"/>
                <a:ext cx="637161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fr-FR" sz="2400" dirty="0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What </a:t>
                </a:r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S PGothic"/>
                      </a:rPr>
                      <m:t>𝜒</m:t>
                    </m:r>
                  </m:oMath>
                </a14:m>
                <a:r>
                  <a:rPr lang="fr-FR" sz="2400" dirty="0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 </a:t>
                </a:r>
                <a:r>
                  <a:rPr lang="fr-FR" sz="2400" dirty="0" err="1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parameter-space</a:t>
                </a:r>
                <a:r>
                  <a:rPr lang="fr-FR" sz="2400" dirty="0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 can </a:t>
                </a:r>
                <a:r>
                  <a:rPr lang="fr-FR" sz="2400" dirty="0" err="1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we</a:t>
                </a:r>
                <a:r>
                  <a:rPr lang="fr-FR" sz="2400" dirty="0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 </a:t>
                </a:r>
                <a:r>
                  <a:rPr lang="fr-FR" sz="2400" dirty="0" err="1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reach</a:t>
                </a:r>
                <a:r>
                  <a:rPr lang="fr-FR" sz="2400" dirty="0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 </a:t>
                </a:r>
                <a:r>
                  <a:rPr lang="fr-FR" sz="2400" dirty="0" err="1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with</a:t>
                </a:r>
                <a:r>
                  <a:rPr lang="fr-FR" sz="2400" dirty="0">
                    <a:solidFill>
                      <a:schemeClr val="bg1"/>
                    </a:solidFill>
                    <a:latin typeface="Calibri" pitchFamily="34" charset="0"/>
                    <a:ea typeface="MS PGothic"/>
                    <a:cs typeface="MS PGothic"/>
                  </a:rPr>
                  <a:t> DBB?</a:t>
                </a:r>
              </a:p>
            </p:txBody>
          </p:sp>
        </mc:Choice>
        <mc:Fallback xmlns="">
          <p:sp>
            <p:nvSpPr>
              <p:cNvPr id="19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545" y="150167"/>
                <a:ext cx="6371616" cy="461665"/>
              </a:xfrm>
              <a:prstGeom prst="rect">
                <a:avLst/>
              </a:prstGeom>
              <a:blipFill>
                <a:blip r:embed="rId4"/>
                <a:stretch>
                  <a:fillRect l="-1594" t="-8333" r="-598" b="-3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80E9626E-A3AA-E490-6214-43600723F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191"/>
            <a:ext cx="8720269" cy="52999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1C5FAA-AE8C-A41F-9A39-22A7690C1915}"/>
              </a:ext>
            </a:extLst>
          </p:cNvPr>
          <p:cNvSpPr/>
          <p:nvPr/>
        </p:nvSpPr>
        <p:spPr>
          <a:xfrm>
            <a:off x="4657344" y="2182368"/>
            <a:ext cx="536448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F3429D-9A3B-1FE3-83F4-067AC3D8A89E}"/>
              </a:ext>
            </a:extLst>
          </p:cNvPr>
          <p:cNvSpPr/>
          <p:nvPr/>
        </p:nvSpPr>
        <p:spPr>
          <a:xfrm>
            <a:off x="4657344" y="2990466"/>
            <a:ext cx="536448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BFEC907-EACF-89AC-FC9A-FE317787BAEB}"/>
              </a:ext>
            </a:extLst>
          </p:cNvPr>
          <p:cNvSpPr/>
          <p:nvPr/>
        </p:nvSpPr>
        <p:spPr>
          <a:xfrm>
            <a:off x="4126180" y="1883614"/>
            <a:ext cx="3233531" cy="1722782"/>
          </a:xfrm>
          <a:prstGeom prst="ellipse">
            <a:avLst/>
          </a:prstGeom>
          <a:solidFill>
            <a:srgbClr val="FF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CA74F5-7570-E37D-A097-E3EF46012A26}"/>
              </a:ext>
            </a:extLst>
          </p:cNvPr>
          <p:cNvSpPr txBox="1"/>
          <p:nvPr/>
        </p:nvSpPr>
        <p:spPr>
          <a:xfrm>
            <a:off x="5530734" y="6189178"/>
            <a:ext cx="2677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rgbClr val="C00000"/>
                </a:solidFill>
              </a:rPr>
              <a:t>Fedotov</a:t>
            </a:r>
            <a:r>
              <a:rPr lang="fr-FR" sz="1200" i="1" dirty="0">
                <a:solidFill>
                  <a:srgbClr val="C00000"/>
                </a:solidFill>
              </a:rPr>
              <a:t> </a:t>
            </a:r>
            <a:r>
              <a:rPr lang="fr-FR" sz="1200" dirty="0">
                <a:solidFill>
                  <a:srgbClr val="C00000"/>
                </a:solidFill>
              </a:rPr>
              <a:t>et al</a:t>
            </a:r>
            <a:r>
              <a:rPr lang="fr-FR" sz="1200" i="1" dirty="0">
                <a:solidFill>
                  <a:srgbClr val="C00000"/>
                </a:solidFill>
              </a:rPr>
              <a:t>, </a:t>
            </a:r>
            <a:r>
              <a:rPr lang="fr-FR" sz="1200" i="1" dirty="0" err="1">
                <a:solidFill>
                  <a:srgbClr val="C00000"/>
                </a:solidFill>
              </a:rPr>
              <a:t>Physics</a:t>
            </a:r>
            <a:r>
              <a:rPr lang="fr-FR" sz="1200" i="1" dirty="0">
                <a:solidFill>
                  <a:srgbClr val="C00000"/>
                </a:solidFill>
              </a:rPr>
              <a:t> Report (2022)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873C89-691C-5017-7662-CBF813E5262F}"/>
              </a:ext>
            </a:extLst>
          </p:cNvPr>
          <p:cNvSpPr txBox="1"/>
          <p:nvPr/>
        </p:nvSpPr>
        <p:spPr>
          <a:xfrm>
            <a:off x="7052235" y="5691809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 err="1"/>
              <a:t>Courtesy</a:t>
            </a:r>
            <a:r>
              <a:rPr lang="fr-FR" sz="1200" b="1" i="1" dirty="0"/>
              <a:t> of B. King</a:t>
            </a:r>
          </a:p>
        </p:txBody>
      </p:sp>
    </p:spTree>
    <p:extLst>
      <p:ext uri="{BB962C8B-B14F-4D97-AF65-F5344CB8AC3E}">
        <p14:creationId xmlns:p14="http://schemas.microsoft.com/office/powerpoint/2010/main" val="3649696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9"/>
          <p:cNvSpPr/>
          <p:nvPr/>
        </p:nvSpPr>
        <p:spPr>
          <a:xfrm>
            <a:off x="198000" y="934200"/>
            <a:ext cx="8676000" cy="5515200"/>
          </a:xfrm>
          <a:prstGeom prst="roundRect">
            <a:avLst>
              <a:gd name="adj" fmla="val 10500"/>
            </a:avLst>
          </a:prstGeom>
          <a:noFill/>
          <a:ln w="25400" cap="flat" cmpd="sng">
            <a:solidFill>
              <a:srgbClr val="A500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xx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" name="Google Shape;7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600" y="1353600"/>
            <a:ext cx="7336800" cy="487915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9"/>
          <p:cNvSpPr/>
          <p:nvPr/>
        </p:nvSpPr>
        <p:spPr>
          <a:xfrm>
            <a:off x="0" y="0"/>
            <a:ext cx="8210100" cy="761700"/>
          </a:xfrm>
          <a:prstGeom prst="rect">
            <a:avLst/>
          </a:prstGeom>
          <a:gradFill>
            <a:gsLst>
              <a:gs pos="0">
                <a:srgbClr val="C4161C"/>
              </a:gs>
              <a:gs pos="100000">
                <a:srgbClr val="C00000"/>
              </a:gs>
            </a:gsLst>
            <a:lin ang="2039993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4" name="Google Shape;714;p59" descr="C:\Users\hvincent\Desktop\logo_ce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8000" y="2160"/>
            <a:ext cx="933120" cy="76176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9"/>
          <p:cNvSpPr/>
          <p:nvPr/>
        </p:nvSpPr>
        <p:spPr>
          <a:xfrm>
            <a:off x="27240" y="150120"/>
            <a:ext cx="72969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signatures could we expect ? </a:t>
            </a:r>
            <a:endParaRPr sz="24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59"/>
          <p:cNvSpPr/>
          <p:nvPr/>
        </p:nvSpPr>
        <p:spPr>
          <a:xfrm>
            <a:off x="2926080" y="934200"/>
            <a:ext cx="2843700" cy="25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SF-QED signatures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Google Shape;71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550" y="1888075"/>
            <a:ext cx="57150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6FCEFD-C7D2-0E69-210C-5901D7A9B878}"/>
              </a:ext>
            </a:extLst>
          </p:cNvPr>
          <p:cNvSpPr txBox="1"/>
          <p:nvPr/>
        </p:nvSpPr>
        <p:spPr>
          <a:xfrm>
            <a:off x="6513464" y="5504400"/>
            <a:ext cx="1802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rgbClr val="C00000"/>
                </a:solidFill>
              </a:rPr>
              <a:t>Fedeli</a:t>
            </a:r>
            <a:r>
              <a:rPr lang="fr-FR" sz="1200" i="1" dirty="0">
                <a:solidFill>
                  <a:srgbClr val="C00000"/>
                </a:solidFill>
              </a:rPr>
              <a:t> </a:t>
            </a:r>
            <a:r>
              <a:rPr lang="fr-FR" sz="1200" dirty="0">
                <a:solidFill>
                  <a:srgbClr val="C00000"/>
                </a:solidFill>
              </a:rPr>
              <a:t>et al</a:t>
            </a:r>
            <a:r>
              <a:rPr lang="fr-FR" sz="1200" i="1" dirty="0">
                <a:solidFill>
                  <a:srgbClr val="C00000"/>
                </a:solidFill>
              </a:rPr>
              <a:t>, PRL (2021)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9"/>
          <p:cNvSpPr/>
          <p:nvPr/>
        </p:nvSpPr>
        <p:spPr>
          <a:xfrm>
            <a:off x="198000" y="934200"/>
            <a:ext cx="8676000" cy="5515200"/>
          </a:xfrm>
          <a:prstGeom prst="roundRect">
            <a:avLst>
              <a:gd name="adj" fmla="val 10500"/>
            </a:avLst>
          </a:prstGeom>
          <a:noFill/>
          <a:ln w="25400" cap="flat" cmpd="sng">
            <a:solidFill>
              <a:srgbClr val="A500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xx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59"/>
          <p:cNvSpPr/>
          <p:nvPr/>
        </p:nvSpPr>
        <p:spPr>
          <a:xfrm>
            <a:off x="0" y="0"/>
            <a:ext cx="8210100" cy="761700"/>
          </a:xfrm>
          <a:prstGeom prst="rect">
            <a:avLst/>
          </a:prstGeom>
          <a:gradFill>
            <a:gsLst>
              <a:gs pos="0">
                <a:srgbClr val="C4161C"/>
              </a:gs>
              <a:gs pos="100000">
                <a:srgbClr val="C00000"/>
              </a:gs>
            </a:gsLst>
            <a:lin ang="2039993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4" name="Google Shape;714;p59" descr="C:\Users\hvincent\Desktop\logo_ce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8000" y="2160"/>
            <a:ext cx="933120" cy="76176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9"/>
          <p:cNvSpPr/>
          <p:nvPr/>
        </p:nvSpPr>
        <p:spPr>
          <a:xfrm>
            <a:off x="27240" y="150120"/>
            <a:ext cx="72969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signatures could we expect ? </a:t>
            </a:r>
            <a:endParaRPr sz="24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59"/>
          <p:cNvSpPr/>
          <p:nvPr/>
        </p:nvSpPr>
        <p:spPr>
          <a:xfrm>
            <a:off x="2926080" y="934200"/>
            <a:ext cx="2843700" cy="25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6F9DED-B478-A90B-49E8-555C5D0B24A5}"/>
              </a:ext>
            </a:extLst>
          </p:cNvPr>
          <p:cNvSpPr txBox="1"/>
          <p:nvPr/>
        </p:nvSpPr>
        <p:spPr>
          <a:xfrm>
            <a:off x="76320" y="1593406"/>
            <a:ext cx="8869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800000"/>
                </a:solidFill>
                <a:latin typeface="Calibri" panose="020F0502020204030204"/>
              </a:rPr>
              <a:t>Result #1 </a:t>
            </a:r>
            <a:r>
              <a:rPr lang="en-GB" sz="24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</a:t>
            </a:r>
            <a:endParaRPr lang="en-GB" sz="900" b="1" dirty="0">
              <a:solidFill>
                <a:srgbClr val="800000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0066"/>
                </a:solidFill>
                <a:latin typeface="Calibri" panose="020F0502020204030204"/>
              </a:rPr>
              <a:t>DBB can increase SF-QED signal by orders of magnitude with existing</a:t>
            </a:r>
            <a:br>
              <a:rPr lang="en-GB" sz="2400" dirty="0">
                <a:solidFill>
                  <a:srgbClr val="000066"/>
                </a:solidFill>
                <a:latin typeface="Calibri" panose="020F0502020204030204"/>
              </a:rPr>
            </a:br>
            <a:r>
              <a:rPr lang="en-GB" sz="2400" dirty="0">
                <a:solidFill>
                  <a:srgbClr val="000066"/>
                </a:solidFill>
                <a:latin typeface="Calibri" panose="020F0502020204030204"/>
              </a:rPr>
              <a:t>lasers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CEB9C-4559-21DC-05F2-E22D6D7D5327}"/>
              </a:ext>
            </a:extLst>
          </p:cNvPr>
          <p:cNvSpPr/>
          <p:nvPr/>
        </p:nvSpPr>
        <p:spPr>
          <a:xfrm>
            <a:off x="1133468" y="2810126"/>
            <a:ext cx="18816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err="1">
                <a:solidFill>
                  <a:srgbClr val="C00000"/>
                </a:solidFill>
                <a:latin typeface="Calibri" panose="020F0502020204030204"/>
              </a:rPr>
              <a:t>Fedeli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fr-FR" sz="1400" dirty="0">
                <a:solidFill>
                  <a:srgbClr val="C00000"/>
                </a:solidFill>
                <a:latin typeface="Calibri" panose="020F0502020204030204"/>
              </a:rPr>
              <a:t>et al, PRL,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(2021)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0E9BD3-72F0-AE77-60B8-C3C6624FB677}"/>
              </a:ext>
            </a:extLst>
          </p:cNvPr>
          <p:cNvSpPr/>
          <p:nvPr/>
        </p:nvSpPr>
        <p:spPr>
          <a:xfrm>
            <a:off x="5659871" y="2806872"/>
            <a:ext cx="2843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Zaïm et al</a:t>
            </a:r>
            <a:r>
              <a:rPr lang="fr-FR" sz="1400" dirty="0">
                <a:solidFill>
                  <a:srgbClr val="C00000"/>
                </a:solidFill>
                <a:latin typeface="Calibri" panose="020F0502020204030204"/>
              </a:rPr>
              <a:t>, ArXiv:2303.17581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(2023)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76AF8C-FF7B-2215-A993-80736EB1385C}"/>
              </a:ext>
            </a:extLst>
          </p:cNvPr>
          <p:cNvSpPr/>
          <p:nvPr/>
        </p:nvSpPr>
        <p:spPr>
          <a:xfrm>
            <a:off x="3149492" y="2808377"/>
            <a:ext cx="23968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Sainte-Marie </a:t>
            </a:r>
            <a:r>
              <a:rPr lang="fr-FR" sz="1400" dirty="0">
                <a:solidFill>
                  <a:srgbClr val="C00000"/>
                </a:solidFill>
                <a:latin typeface="Calibri" panose="020F0502020204030204"/>
              </a:rPr>
              <a:t>et al, NJP,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3707506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9"/>
          <p:cNvSpPr/>
          <p:nvPr/>
        </p:nvSpPr>
        <p:spPr>
          <a:xfrm>
            <a:off x="198000" y="934200"/>
            <a:ext cx="8676000" cy="5515200"/>
          </a:xfrm>
          <a:prstGeom prst="roundRect">
            <a:avLst>
              <a:gd name="adj" fmla="val 10500"/>
            </a:avLst>
          </a:prstGeom>
          <a:noFill/>
          <a:ln w="25400" cap="flat" cmpd="sng">
            <a:solidFill>
              <a:srgbClr val="A500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xx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59"/>
          <p:cNvSpPr/>
          <p:nvPr/>
        </p:nvSpPr>
        <p:spPr>
          <a:xfrm>
            <a:off x="0" y="0"/>
            <a:ext cx="8210100" cy="761700"/>
          </a:xfrm>
          <a:prstGeom prst="rect">
            <a:avLst/>
          </a:prstGeom>
          <a:gradFill>
            <a:gsLst>
              <a:gs pos="0">
                <a:srgbClr val="C4161C"/>
              </a:gs>
              <a:gs pos="100000">
                <a:srgbClr val="C00000"/>
              </a:gs>
            </a:gsLst>
            <a:lin ang="2039993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4" name="Google Shape;714;p59" descr="C:\Users\hvincent\Desktop\logo_ce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8000" y="2160"/>
            <a:ext cx="933120" cy="76176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9"/>
          <p:cNvSpPr/>
          <p:nvPr/>
        </p:nvSpPr>
        <p:spPr>
          <a:xfrm>
            <a:off x="27240" y="150120"/>
            <a:ext cx="72969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signatures could we expect ? </a:t>
            </a:r>
            <a:endParaRPr sz="24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59"/>
          <p:cNvSpPr/>
          <p:nvPr/>
        </p:nvSpPr>
        <p:spPr>
          <a:xfrm>
            <a:off x="2926080" y="934200"/>
            <a:ext cx="2843700" cy="250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6F9DED-B478-A90B-49E8-555C5D0B24A5}"/>
              </a:ext>
            </a:extLst>
          </p:cNvPr>
          <p:cNvSpPr txBox="1"/>
          <p:nvPr/>
        </p:nvSpPr>
        <p:spPr>
          <a:xfrm>
            <a:off x="76320" y="1593406"/>
            <a:ext cx="8869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800000"/>
                </a:solidFill>
                <a:latin typeface="Calibri" panose="020F0502020204030204"/>
              </a:rPr>
              <a:t>Result #1 </a:t>
            </a:r>
            <a:r>
              <a:rPr lang="en-GB" sz="24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</a:t>
            </a:r>
            <a:endParaRPr lang="en-GB" sz="900" b="1" dirty="0">
              <a:solidFill>
                <a:srgbClr val="800000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0066"/>
                </a:solidFill>
                <a:latin typeface="Calibri" panose="020F0502020204030204"/>
              </a:rPr>
              <a:t>DBB can increase SF-QED signal by orders of magnitude with existing</a:t>
            </a:r>
            <a:br>
              <a:rPr lang="en-GB" sz="2400" dirty="0">
                <a:solidFill>
                  <a:srgbClr val="000066"/>
                </a:solidFill>
                <a:latin typeface="Calibri" panose="020F0502020204030204"/>
              </a:rPr>
            </a:br>
            <a:r>
              <a:rPr lang="en-GB" sz="2400" dirty="0">
                <a:solidFill>
                  <a:srgbClr val="000066"/>
                </a:solidFill>
                <a:latin typeface="Calibri" panose="020F0502020204030204"/>
              </a:rPr>
              <a:t>lasers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0DA73B7-2826-41A8-52BA-E94269638DF4}"/>
                  </a:ext>
                </a:extLst>
              </p:cNvPr>
              <p:cNvSpPr txBox="1"/>
              <p:nvPr/>
            </p:nvSpPr>
            <p:spPr>
              <a:xfrm>
                <a:off x="27240" y="3937101"/>
                <a:ext cx="886968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400" b="1" dirty="0">
                    <a:solidFill>
                      <a:srgbClr val="800000"/>
                    </a:solidFill>
                    <a:latin typeface="Calibri" panose="020F0502020204030204"/>
                  </a:rPr>
                  <a:t>Result #2 </a:t>
                </a:r>
                <a:r>
                  <a:rPr lang="en-GB" sz="2400" b="1" dirty="0">
                    <a:solidFill>
                      <a:srgbClr val="800000"/>
                    </a:solidFill>
                    <a:latin typeface="Calibri" panose="020F0502020204030204"/>
                    <a:sym typeface="Symbol" panose="05050102010706020507" pitchFamily="18" charset="2"/>
                  </a:rPr>
                  <a:t></a:t>
                </a:r>
                <a:endParaRPr lang="en-GB" sz="900" b="1" dirty="0">
                  <a:solidFill>
                    <a:srgbClr val="800000"/>
                  </a:solidFill>
                  <a:latin typeface="Calibri" panose="020F0502020204030204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400" dirty="0">
                    <a:solidFill>
                      <a:srgbClr val="000066"/>
                    </a:solidFill>
                    <a:latin typeface="Calibri" panose="020F0502020204030204"/>
                  </a:rPr>
                  <a:t>We can reach the onset of the fully NP regime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400" b="1" dirty="0"/>
                  <a:t> </a:t>
                </a:r>
                <a14:m>
                  <m:oMath xmlns:m="http://schemas.openxmlformats.org/officeDocument/2006/math">
                    <m:r>
                      <a:rPr 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</m:oMath>
                </a14:m>
                <a:r>
                  <a:rPr lang="en-GB" sz="2400" dirty="0">
                    <a:solidFill>
                      <a:srgbClr val="000066"/>
                    </a:solidFill>
                    <a:latin typeface="Calibri" panose="020F0502020204030204"/>
                  </a:rPr>
                  <a:t>&gt;100 with a multi-GeV beam and a 100TW DBB laser</a:t>
                </a:r>
              </a:p>
              <a:p>
                <a:pPr algn="ctr">
                  <a:defRPr/>
                </a:pPr>
                <a:r>
                  <a:rPr lang="fr-FR" sz="2400" b="1" dirty="0"/>
                  <a:t> </a:t>
                </a:r>
                <a14:m>
                  <m:oMath xmlns:m="http://schemas.openxmlformats.org/officeDocument/2006/math">
                    <m:r>
                      <a:rPr lang="fr-F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</m:oMath>
                </a14:m>
                <a:r>
                  <a:rPr lang="en-GB" sz="2400" dirty="0">
                    <a:solidFill>
                      <a:srgbClr val="000066"/>
                    </a:solidFill>
                    <a:latin typeface="Calibri" panose="020F0502020204030204"/>
                  </a:rPr>
                  <a:t>&gt;1600 with a 10GeV beam and a PW DBB laser 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0DA73B7-2826-41A8-52BA-E94269638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0" y="3937101"/>
                <a:ext cx="8869680" cy="1569660"/>
              </a:xfrm>
              <a:prstGeom prst="rect">
                <a:avLst/>
              </a:prstGeom>
              <a:blipFill>
                <a:blip r:embed="rId4"/>
                <a:stretch>
                  <a:fillRect t="-4032" b="-80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19CE869-81EA-4C4D-B783-1CD6AE0E035E}"/>
              </a:ext>
            </a:extLst>
          </p:cNvPr>
          <p:cNvSpPr/>
          <p:nvPr/>
        </p:nvSpPr>
        <p:spPr>
          <a:xfrm>
            <a:off x="1133468" y="2810126"/>
            <a:ext cx="18816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err="1">
                <a:solidFill>
                  <a:srgbClr val="C00000"/>
                </a:solidFill>
                <a:latin typeface="Calibri" panose="020F0502020204030204"/>
              </a:rPr>
              <a:t>Fedeli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fr-FR" sz="1400" dirty="0">
                <a:solidFill>
                  <a:srgbClr val="C00000"/>
                </a:solidFill>
                <a:latin typeface="Calibri" panose="020F0502020204030204"/>
              </a:rPr>
              <a:t>et al, PRL,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(2021)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5CB407-68E0-2FF5-366B-10010E2710F8}"/>
              </a:ext>
            </a:extLst>
          </p:cNvPr>
          <p:cNvSpPr/>
          <p:nvPr/>
        </p:nvSpPr>
        <p:spPr>
          <a:xfrm>
            <a:off x="5659871" y="2806872"/>
            <a:ext cx="2843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Zaïm et al</a:t>
            </a:r>
            <a:r>
              <a:rPr lang="fr-FR" sz="1400" dirty="0">
                <a:solidFill>
                  <a:srgbClr val="C00000"/>
                </a:solidFill>
                <a:latin typeface="Calibri" panose="020F0502020204030204"/>
              </a:rPr>
              <a:t>, ArXiv:2303.17581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(2023)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EB07B0-AC3D-7EA0-A91A-12E5CE2CC48F}"/>
              </a:ext>
            </a:extLst>
          </p:cNvPr>
          <p:cNvSpPr/>
          <p:nvPr/>
        </p:nvSpPr>
        <p:spPr>
          <a:xfrm>
            <a:off x="3149492" y="2808377"/>
            <a:ext cx="23968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Sainte-Marie </a:t>
            </a:r>
            <a:r>
              <a:rPr lang="fr-FR" sz="1400" dirty="0">
                <a:solidFill>
                  <a:srgbClr val="C00000"/>
                </a:solidFill>
                <a:latin typeface="Calibri" panose="020F0502020204030204"/>
              </a:rPr>
              <a:t>et al, NJP,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(2022)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12120-1E45-7110-BA94-FC566A62E1F0}"/>
              </a:ext>
            </a:extLst>
          </p:cNvPr>
          <p:cNvSpPr/>
          <p:nvPr/>
        </p:nvSpPr>
        <p:spPr>
          <a:xfrm>
            <a:off x="3015137" y="5645420"/>
            <a:ext cx="2843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Zaïm et al</a:t>
            </a:r>
            <a:r>
              <a:rPr lang="fr-FR" sz="1400" dirty="0">
                <a:solidFill>
                  <a:srgbClr val="C00000"/>
                </a:solidFill>
                <a:latin typeface="Calibri" panose="020F0502020204030204"/>
              </a:rPr>
              <a:t>, ArXiv:2303.17581 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3645345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F872F93-E754-49E3-807B-40DEE0BDBAF7}"/>
              </a:ext>
            </a:extLst>
          </p:cNvPr>
          <p:cNvSpPr txBox="1"/>
          <p:nvPr/>
        </p:nvSpPr>
        <p:spPr>
          <a:xfrm>
            <a:off x="0" y="1624150"/>
            <a:ext cx="88696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800000"/>
                </a:solidFill>
                <a:latin typeface="Calibri" panose="020F0502020204030204"/>
              </a:rPr>
              <a:t>Message #1 </a:t>
            </a:r>
            <a:r>
              <a:rPr lang="en-GB" sz="24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</a:t>
            </a:r>
            <a:endParaRPr lang="en-GB" sz="900" b="1" dirty="0">
              <a:solidFill>
                <a:srgbClr val="800000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0066"/>
                </a:solidFill>
                <a:latin typeface="Calibri" panose="020F0502020204030204"/>
              </a:rPr>
              <a:t>Plasma mirrors can act as high-quality high-charge injectors to level-up the charge accelerated by LWFA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000066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000066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000066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000066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800000"/>
                </a:solidFill>
                <a:latin typeface="Calibri" panose="020F0502020204030204"/>
              </a:rPr>
              <a:t>Message #2</a:t>
            </a:r>
            <a:r>
              <a:rPr lang="en-GB" sz="24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 </a:t>
            </a:r>
            <a:endParaRPr lang="en-GB" sz="900" b="1" dirty="0">
              <a:solidFill>
                <a:srgbClr val="800000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0066"/>
                </a:solidFill>
                <a:latin typeface="Calibri" panose="020F0502020204030204"/>
              </a:rPr>
              <a:t>Plasma mirrors can act as intensity boosters to reach SF/NP QED </a:t>
            </a:r>
            <a:br>
              <a:rPr lang="en-GB" sz="2400" dirty="0">
                <a:solidFill>
                  <a:srgbClr val="000066"/>
                </a:solidFill>
                <a:latin typeface="Calibri" panose="020F0502020204030204"/>
              </a:rPr>
            </a:br>
            <a:r>
              <a:rPr lang="en-GB" sz="2400" dirty="0">
                <a:solidFill>
                  <a:srgbClr val="000066"/>
                </a:solidFill>
                <a:latin typeface="Calibri" panose="020F0502020204030204"/>
              </a:rPr>
              <a:t>regimes with existing laser technology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F729-3F06-4F46-9726-B2EE938683AE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68000">
                <a:srgbClr val="C00000"/>
              </a:gs>
              <a:gs pos="100000">
                <a:schemeClr val="bg1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i="0">
              <a:solidFill>
                <a:srgbClr val="FFFFFF"/>
              </a:solidFill>
            </a:endParaRPr>
          </a:p>
        </p:txBody>
      </p:sp>
      <p:sp>
        <p:nvSpPr>
          <p:cNvPr id="5" name="ZoneTexte 26">
            <a:extLst>
              <a:ext uri="{FF2B5EF4-FFF2-40B4-BE49-F238E27FC236}">
                <a16:creationId xmlns:a16="http://schemas.microsoft.com/office/drawing/2014/main" id="{68B0D7FF-0298-48D8-B235-41B153C6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69" y="107911"/>
            <a:ext cx="15488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altLang="fr-FR" sz="2400" i="0" dirty="0">
                <a:solidFill>
                  <a:prstClr val="white"/>
                </a:solidFill>
                <a:latin typeface="Calibri"/>
              </a:rPr>
              <a:t>Conclusion</a:t>
            </a:r>
          </a:p>
        </p:txBody>
      </p:sp>
      <p:pic>
        <p:nvPicPr>
          <p:cNvPr id="10" name="Picture 2" descr="C:\Users\hvincent\Desktop\logo_cea.png">
            <a:extLst>
              <a:ext uri="{FF2B5EF4-FFF2-40B4-BE49-F238E27FC236}">
                <a16:creationId xmlns:a16="http://schemas.microsoft.com/office/drawing/2014/main" id="{8B410831-668F-FD61-E842-05D56763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260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C3F729-3F06-4F46-9726-B2EE938683AE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68000">
                <a:srgbClr val="C00000"/>
              </a:gs>
              <a:gs pos="100000">
                <a:schemeClr val="bg1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i="0">
              <a:solidFill>
                <a:srgbClr val="FFFFFF"/>
              </a:solidFill>
            </a:endParaRPr>
          </a:p>
        </p:txBody>
      </p:sp>
      <p:sp>
        <p:nvSpPr>
          <p:cNvPr id="5" name="ZoneTexte 26">
            <a:extLst>
              <a:ext uri="{FF2B5EF4-FFF2-40B4-BE49-F238E27FC236}">
                <a16:creationId xmlns:a16="http://schemas.microsoft.com/office/drawing/2014/main" id="{68B0D7FF-0298-48D8-B235-41B153C6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69" y="107911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altLang="fr-FR" sz="2400" i="0" dirty="0" err="1">
                <a:solidFill>
                  <a:prstClr val="white"/>
                </a:solidFill>
                <a:latin typeface="Calibri"/>
              </a:rPr>
              <a:t>Looking</a:t>
            </a:r>
            <a:r>
              <a:rPr lang="fr-FR" altLang="fr-FR" sz="2400" i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altLang="fr-FR" sz="2400" i="0" dirty="0" err="1">
                <a:solidFill>
                  <a:prstClr val="white"/>
                </a:solidFill>
                <a:latin typeface="Calibri"/>
              </a:rPr>
              <a:t>ahead</a:t>
            </a:r>
            <a:endParaRPr lang="fr-FR" altLang="fr-FR" sz="2400" i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2" descr="C:\Users\hvincent\Desktop\logo_cea.png">
            <a:extLst>
              <a:ext uri="{FF2B5EF4-FFF2-40B4-BE49-F238E27FC236}">
                <a16:creationId xmlns:a16="http://schemas.microsoft.com/office/drawing/2014/main" id="{8B410831-668F-FD61-E842-05D56763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B5C16C-70DA-5529-B940-BC3B98BD1CB4}"/>
              </a:ext>
            </a:extLst>
          </p:cNvPr>
          <p:cNvSpPr txBox="1"/>
          <p:nvPr/>
        </p:nvSpPr>
        <p:spPr>
          <a:xfrm>
            <a:off x="0" y="1095380"/>
            <a:ext cx="886968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800000"/>
                </a:solidFill>
                <a:latin typeface="Calibri" panose="020F0502020204030204"/>
              </a:rPr>
              <a:t>Project #1 </a:t>
            </a:r>
            <a: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 ANR </a:t>
            </a:r>
            <a:r>
              <a:rPr lang="en-GB" sz="2800" b="1" dirty="0" err="1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FemtoDose</a:t>
            </a:r>
            <a: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 (lead PI: H. </a:t>
            </a:r>
            <a:r>
              <a:rPr lang="en-GB" sz="2800" b="1" dirty="0" err="1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Vincenti</a:t>
            </a:r>
            <a: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, CEA</a:t>
            </a:r>
            <a:b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</a:br>
            <a: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co-PIs: A. Leblanc/ A. Flacco, LOA)</a:t>
            </a:r>
            <a:b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</a:br>
            <a:r>
              <a:rPr lang="en-GB" sz="2400" b="1" i="1" dirty="0">
                <a:solidFill>
                  <a:srgbClr val="000066"/>
                </a:solidFill>
                <a:latin typeface="Calibri" panose="020F0502020204030204"/>
                <a:sym typeface="Symbol" panose="05050102010706020507" pitchFamily="18" charset="2"/>
              </a:rPr>
              <a:t>collab: LBNL</a:t>
            </a:r>
            <a:endParaRPr lang="en-GB" sz="2400" i="1" dirty="0">
              <a:solidFill>
                <a:srgbClr val="800000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i="1" dirty="0">
                <a:solidFill>
                  <a:srgbClr val="000066"/>
                </a:solidFill>
                <a:latin typeface="Calibri" panose="020F0502020204030204"/>
              </a:rPr>
              <a:t>Hybrid target from 100TW to PW</a:t>
            </a:r>
          </a:p>
        </p:txBody>
      </p:sp>
      <p:sp>
        <p:nvSpPr>
          <p:cNvPr id="6" name="Google Shape;711;p59">
            <a:extLst>
              <a:ext uri="{FF2B5EF4-FFF2-40B4-BE49-F238E27FC236}">
                <a16:creationId xmlns:a16="http://schemas.microsoft.com/office/drawing/2014/main" id="{8BBE4C9C-9043-7793-3F06-94F6F99348A0}"/>
              </a:ext>
            </a:extLst>
          </p:cNvPr>
          <p:cNvSpPr/>
          <p:nvPr/>
        </p:nvSpPr>
        <p:spPr>
          <a:xfrm>
            <a:off x="198000" y="934200"/>
            <a:ext cx="8676000" cy="5387087"/>
          </a:xfrm>
          <a:prstGeom prst="roundRect">
            <a:avLst>
              <a:gd name="adj" fmla="val 10500"/>
            </a:avLst>
          </a:prstGeom>
          <a:noFill/>
          <a:ln w="25400" cap="flat" cmpd="sng">
            <a:solidFill>
              <a:srgbClr val="A500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xx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E5764C4-DAE0-BB9C-5252-1F80EC623746}"/>
              </a:ext>
            </a:extLst>
          </p:cNvPr>
          <p:cNvSpPr txBox="1"/>
          <p:nvPr/>
        </p:nvSpPr>
        <p:spPr bwMode="auto">
          <a:xfrm>
            <a:off x="13945571" y="-206932"/>
            <a:ext cx="74935" cy="77753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fr-FR" i="1" dirty="0" err="1">
              <a:solidFill>
                <a:srgbClr val="C00000"/>
              </a:solidFill>
              <a:latin typeface="Albertus Medium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5EC72A-8F96-7818-50F8-76125F037FF4}"/>
              </a:ext>
            </a:extLst>
          </p:cNvPr>
          <p:cNvSpPr txBox="1"/>
          <p:nvPr/>
        </p:nvSpPr>
        <p:spPr bwMode="auto">
          <a:xfrm>
            <a:off x="510272" y="2967335"/>
            <a:ext cx="7849136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itchFamily="2" charset="2"/>
              <a:buChar char="à"/>
            </a:pPr>
            <a:r>
              <a:rPr lang="fr-FR" sz="2400" b="1" i="1" u="sng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fr-FR" sz="24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b="1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demonstrate</a:t>
            </a:r>
            <a:r>
              <a:rPr lang="fr-FR" sz="24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PM injection up to PW and Hz rep rate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E872DA-7A0D-1D6A-4778-C94CD620F8FC}"/>
              </a:ext>
            </a:extLst>
          </p:cNvPr>
          <p:cNvSpPr/>
          <p:nvPr/>
        </p:nvSpPr>
        <p:spPr>
          <a:xfrm>
            <a:off x="420053" y="3701860"/>
            <a:ext cx="8273373" cy="2327879"/>
          </a:xfrm>
          <a:prstGeom prst="rect">
            <a:avLst/>
          </a:prstGeom>
          <a:solidFill>
            <a:srgbClr val="C00000">
              <a:alpha val="659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FE368C-B11A-1CB5-F71B-91AA5F68510F}"/>
              </a:ext>
            </a:extLst>
          </p:cNvPr>
          <p:cNvSpPr txBox="1"/>
          <p:nvPr/>
        </p:nvSpPr>
        <p:spPr bwMode="auto">
          <a:xfrm>
            <a:off x="510272" y="4237120"/>
            <a:ext cx="7901009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100TW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at Salle Jaune (LOA) and UHI100 (CEA)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85377E-24B6-D959-14B9-B1054EF742A6}"/>
              </a:ext>
            </a:extLst>
          </p:cNvPr>
          <p:cNvSpPr txBox="1"/>
          <p:nvPr/>
        </p:nvSpPr>
        <p:spPr bwMode="auto">
          <a:xfrm>
            <a:off x="510272" y="5063848"/>
            <a:ext cx="5057282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PW-class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at APOLLON  </a:t>
            </a:r>
          </a:p>
        </p:txBody>
      </p:sp>
    </p:spTree>
    <p:extLst>
      <p:ext uri="{BB962C8B-B14F-4D97-AF65-F5344CB8AC3E}">
        <p14:creationId xmlns:p14="http://schemas.microsoft.com/office/powerpoint/2010/main" val="2942514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3B6A6EC-A890-30FA-0788-0FE2CB70F0EB}"/>
              </a:ext>
            </a:extLst>
          </p:cNvPr>
          <p:cNvSpPr/>
          <p:nvPr/>
        </p:nvSpPr>
        <p:spPr>
          <a:xfrm>
            <a:off x="420053" y="3429000"/>
            <a:ext cx="8273373" cy="2600739"/>
          </a:xfrm>
          <a:prstGeom prst="rect">
            <a:avLst/>
          </a:prstGeom>
          <a:solidFill>
            <a:srgbClr val="C00000">
              <a:alpha val="659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F729-3F06-4F46-9726-B2EE938683AE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68000">
                <a:srgbClr val="C00000"/>
              </a:gs>
              <a:gs pos="100000">
                <a:schemeClr val="bg1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i="0">
              <a:solidFill>
                <a:srgbClr val="FFFFFF"/>
              </a:solidFill>
            </a:endParaRPr>
          </a:p>
        </p:txBody>
      </p:sp>
      <p:sp>
        <p:nvSpPr>
          <p:cNvPr id="5" name="ZoneTexte 26">
            <a:extLst>
              <a:ext uri="{FF2B5EF4-FFF2-40B4-BE49-F238E27FC236}">
                <a16:creationId xmlns:a16="http://schemas.microsoft.com/office/drawing/2014/main" id="{68B0D7FF-0298-48D8-B235-41B153C6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69" y="107911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altLang="fr-FR" sz="2400" i="0" dirty="0" err="1">
                <a:solidFill>
                  <a:prstClr val="white"/>
                </a:solidFill>
                <a:latin typeface="Calibri"/>
              </a:rPr>
              <a:t>Looking</a:t>
            </a:r>
            <a:r>
              <a:rPr lang="fr-FR" altLang="fr-FR" sz="2400" i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altLang="fr-FR" sz="2400" i="0" dirty="0" err="1">
                <a:solidFill>
                  <a:prstClr val="white"/>
                </a:solidFill>
                <a:latin typeface="Calibri"/>
              </a:rPr>
              <a:t>ahead</a:t>
            </a:r>
            <a:endParaRPr lang="fr-FR" altLang="fr-FR" sz="2400" i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2" descr="C:\Users\hvincent\Desktop\logo_cea.png">
            <a:extLst>
              <a:ext uri="{FF2B5EF4-FFF2-40B4-BE49-F238E27FC236}">
                <a16:creationId xmlns:a16="http://schemas.microsoft.com/office/drawing/2014/main" id="{8B410831-668F-FD61-E842-05D56763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B5C16C-70DA-5529-B940-BC3B98BD1CB4}"/>
              </a:ext>
            </a:extLst>
          </p:cNvPr>
          <p:cNvSpPr txBox="1"/>
          <p:nvPr/>
        </p:nvSpPr>
        <p:spPr>
          <a:xfrm>
            <a:off x="0" y="1095380"/>
            <a:ext cx="886968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800000"/>
                </a:solidFill>
                <a:latin typeface="Calibri" panose="020F0502020204030204"/>
              </a:rPr>
              <a:t>Project #2 </a:t>
            </a:r>
            <a: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 ERC STG EXAFIELD (PI: A. Leblanc, LOA)</a:t>
            </a:r>
            <a:b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</a:br>
            <a:r>
              <a:rPr lang="en-GB" sz="2200" b="1" i="1" dirty="0">
                <a:solidFill>
                  <a:srgbClr val="000066"/>
                </a:solidFill>
                <a:latin typeface="Calibri" panose="020F0502020204030204"/>
                <a:sym typeface="Symbol" panose="05050102010706020507" pitchFamily="18" charset="2"/>
              </a:rPr>
              <a:t>collab: CEA, LBNL</a:t>
            </a:r>
            <a:endParaRPr lang="en-GB" sz="2200" b="1" i="1" dirty="0">
              <a:solidFill>
                <a:srgbClr val="000066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i="1" dirty="0">
                <a:solidFill>
                  <a:srgbClr val="000066"/>
                </a:solidFill>
                <a:latin typeface="Calibri" panose="020F0502020204030204"/>
              </a:rPr>
              <a:t>100TW DBB experiments at LOA</a:t>
            </a:r>
          </a:p>
        </p:txBody>
      </p:sp>
      <p:sp>
        <p:nvSpPr>
          <p:cNvPr id="6" name="Google Shape;711;p59">
            <a:extLst>
              <a:ext uri="{FF2B5EF4-FFF2-40B4-BE49-F238E27FC236}">
                <a16:creationId xmlns:a16="http://schemas.microsoft.com/office/drawing/2014/main" id="{8BBE4C9C-9043-7793-3F06-94F6F99348A0}"/>
              </a:ext>
            </a:extLst>
          </p:cNvPr>
          <p:cNvSpPr/>
          <p:nvPr/>
        </p:nvSpPr>
        <p:spPr>
          <a:xfrm>
            <a:off x="198000" y="934200"/>
            <a:ext cx="8676000" cy="5387087"/>
          </a:xfrm>
          <a:prstGeom prst="roundRect">
            <a:avLst>
              <a:gd name="adj" fmla="val 10500"/>
            </a:avLst>
          </a:prstGeom>
          <a:noFill/>
          <a:ln w="25400" cap="flat" cmpd="sng">
            <a:solidFill>
              <a:srgbClr val="A500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34948FD-9044-C5F8-43D5-C7B79857AE68}"/>
                  </a:ext>
                </a:extLst>
              </p:cNvPr>
              <p:cNvSpPr txBox="1"/>
              <p:nvPr/>
            </p:nvSpPr>
            <p:spPr bwMode="auto">
              <a:xfrm>
                <a:off x="7330929" y="4522496"/>
                <a:ext cx="1153970" cy="523220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rgbClr val="C00000"/>
                </a:solidFill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S PGothic"/>
                        </a:rPr>
                        <m:t>𝜒</m:t>
                      </m:r>
                      <m:r>
                        <a:rPr lang="fr-F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S PGothic"/>
                        </a:rPr>
                        <m:t>&lt;1</m:t>
                      </m:r>
                    </m:oMath>
                  </m:oMathPara>
                </a14:m>
                <a:endParaRPr lang="fr-FR" sz="2800" i="1" dirty="0" err="1">
                  <a:solidFill>
                    <a:schemeClr val="tx1"/>
                  </a:solidFill>
                  <a:latin typeface="Albertus Medium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34948FD-9044-C5F8-43D5-C7B79857A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0929" y="4522496"/>
                <a:ext cx="1153970" cy="523220"/>
              </a:xfrm>
              <a:prstGeom prst="rect">
                <a:avLst/>
              </a:prstGeom>
              <a:blipFill>
                <a:blip r:embed="rId4"/>
                <a:stretch>
                  <a:fillRect b="-4651"/>
                </a:stretch>
              </a:blipFill>
              <a:ln w="12700">
                <a:solidFill>
                  <a:srgbClr val="C000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41DDB8CE-ADC9-C7A0-DBDD-542A3B9C5833}"/>
              </a:ext>
            </a:extLst>
          </p:cNvPr>
          <p:cNvSpPr txBox="1"/>
          <p:nvPr/>
        </p:nvSpPr>
        <p:spPr bwMode="auto">
          <a:xfrm>
            <a:off x="1160889" y="4355430"/>
            <a:ext cx="3729419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L-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shaped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at 100TW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8DA55D-1B6E-45D6-F07D-6257C9B88FDD}"/>
              </a:ext>
            </a:extLst>
          </p:cNvPr>
          <p:cNvSpPr txBox="1"/>
          <p:nvPr/>
        </p:nvSpPr>
        <p:spPr bwMode="auto">
          <a:xfrm>
            <a:off x="1160889" y="4972469"/>
            <a:ext cx="5561459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100TW DBB/ 100MeV LPA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collision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E5764C4-DAE0-BB9C-5252-1F80EC623746}"/>
              </a:ext>
            </a:extLst>
          </p:cNvPr>
          <p:cNvSpPr txBox="1"/>
          <p:nvPr/>
        </p:nvSpPr>
        <p:spPr bwMode="auto">
          <a:xfrm>
            <a:off x="13945571" y="-206932"/>
            <a:ext cx="74935" cy="77753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fr-FR" i="1" dirty="0" err="1">
              <a:solidFill>
                <a:srgbClr val="C00000"/>
              </a:solidFill>
              <a:latin typeface="Albertus Medium" pitchFamily="34" charset="0"/>
            </a:endParaRPr>
          </a:p>
        </p:txBody>
      </p:sp>
      <p:pic>
        <p:nvPicPr>
          <p:cNvPr id="1026" name="Picture 2" descr="European Research Council - Wikipedia">
            <a:extLst>
              <a:ext uri="{FF2B5EF4-FFF2-40B4-BE49-F238E27FC236}">
                <a16:creationId xmlns:a16="http://schemas.microsoft.com/office/drawing/2014/main" id="{E7E8F8CB-9515-54B4-C7A5-922985B56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52" y="1769554"/>
            <a:ext cx="1153971" cy="11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B5EC72A-8F96-7818-50F8-76125F037FF4}"/>
              </a:ext>
            </a:extLst>
          </p:cNvPr>
          <p:cNvSpPr txBox="1"/>
          <p:nvPr/>
        </p:nvSpPr>
        <p:spPr bwMode="auto">
          <a:xfrm>
            <a:off x="822229" y="2684297"/>
            <a:ext cx="6796541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itchFamily="2" charset="2"/>
              <a:buChar char="à"/>
            </a:pPr>
            <a:r>
              <a:rPr lang="fr-FR" sz="2400" b="1" i="1" u="sng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fr-FR" sz="24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b="1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fr-FR" sz="24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2400" b="1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onset</a:t>
            </a:r>
            <a:r>
              <a:rPr lang="fr-FR" sz="24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SF-QED </a:t>
            </a:r>
            <a:r>
              <a:rPr lang="fr-FR" sz="2400" b="1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4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100TW DBB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803FF9B-0728-E278-5574-813D3D891AA9}"/>
              </a:ext>
            </a:extLst>
          </p:cNvPr>
          <p:cNvSpPr txBox="1"/>
          <p:nvPr/>
        </p:nvSpPr>
        <p:spPr bwMode="auto">
          <a:xfrm>
            <a:off x="822229" y="3646285"/>
            <a:ext cx="5909823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configurations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explored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937972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7665AE-F12B-301F-F2D5-731610EEDB19}"/>
              </a:ext>
            </a:extLst>
          </p:cNvPr>
          <p:cNvSpPr/>
          <p:nvPr/>
        </p:nvSpPr>
        <p:spPr>
          <a:xfrm>
            <a:off x="420053" y="3701860"/>
            <a:ext cx="8273373" cy="2327879"/>
          </a:xfrm>
          <a:prstGeom prst="rect">
            <a:avLst/>
          </a:prstGeom>
          <a:solidFill>
            <a:srgbClr val="C00000">
              <a:alpha val="659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F729-3F06-4F46-9726-B2EE938683AE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68000">
                <a:srgbClr val="C00000"/>
              </a:gs>
              <a:gs pos="100000">
                <a:schemeClr val="bg1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i="0">
              <a:solidFill>
                <a:srgbClr val="FFFFFF"/>
              </a:solidFill>
            </a:endParaRPr>
          </a:p>
        </p:txBody>
      </p:sp>
      <p:sp>
        <p:nvSpPr>
          <p:cNvPr id="5" name="ZoneTexte 26">
            <a:extLst>
              <a:ext uri="{FF2B5EF4-FFF2-40B4-BE49-F238E27FC236}">
                <a16:creationId xmlns:a16="http://schemas.microsoft.com/office/drawing/2014/main" id="{68B0D7FF-0298-48D8-B235-41B153C6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969" y="107911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altLang="fr-FR" sz="2400" i="0" dirty="0" err="1">
                <a:solidFill>
                  <a:prstClr val="white"/>
                </a:solidFill>
                <a:latin typeface="Calibri"/>
              </a:rPr>
              <a:t>Looking</a:t>
            </a:r>
            <a:r>
              <a:rPr lang="fr-FR" altLang="fr-FR" sz="2400" i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altLang="fr-FR" sz="2400" i="0" dirty="0" err="1">
                <a:solidFill>
                  <a:prstClr val="white"/>
                </a:solidFill>
                <a:latin typeface="Calibri"/>
              </a:rPr>
              <a:t>ahead</a:t>
            </a:r>
            <a:endParaRPr lang="fr-FR" altLang="fr-FR" sz="2400" i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2" descr="C:\Users\hvincent\Desktop\logo_cea.png">
            <a:extLst>
              <a:ext uri="{FF2B5EF4-FFF2-40B4-BE49-F238E27FC236}">
                <a16:creationId xmlns:a16="http://schemas.microsoft.com/office/drawing/2014/main" id="{8B410831-668F-FD61-E842-05D56763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9491F9-4628-2A73-8D55-DF2BE848CE2A}"/>
              </a:ext>
            </a:extLst>
          </p:cNvPr>
          <p:cNvSpPr txBox="1"/>
          <p:nvPr/>
        </p:nvSpPr>
        <p:spPr>
          <a:xfrm>
            <a:off x="134227" y="1328941"/>
            <a:ext cx="889540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800000"/>
                </a:solidFill>
                <a:latin typeface="Calibri" panose="020F0502020204030204"/>
              </a:rPr>
              <a:t>Project #3 </a:t>
            </a:r>
            <a: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 CEA/DESY/</a:t>
            </a:r>
            <a:r>
              <a:rPr lang="en-GB" sz="2800" b="1" dirty="0" err="1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Univ</a:t>
            </a:r>
            <a: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  <a:t> Rochester</a:t>
            </a:r>
            <a:br>
              <a:rPr lang="en-GB" sz="2800" b="1" dirty="0">
                <a:solidFill>
                  <a:srgbClr val="800000"/>
                </a:solidFill>
                <a:latin typeface="Calibri" panose="020F0502020204030204"/>
                <a:sym typeface="Symbol" panose="05050102010706020507" pitchFamily="18" charset="2"/>
              </a:rPr>
            </a:br>
            <a:r>
              <a:rPr lang="en-GB" sz="2200" b="1" i="1" dirty="0">
                <a:solidFill>
                  <a:srgbClr val="000066"/>
                </a:solidFill>
                <a:latin typeface="Calibri" panose="020F0502020204030204"/>
                <a:sym typeface="Symbol" panose="05050102010706020507" pitchFamily="18" charset="2"/>
              </a:rPr>
              <a:t>collab: LBNL, LOA</a:t>
            </a:r>
            <a:endParaRPr lang="en-GB" sz="2200" b="1" i="1" dirty="0">
              <a:solidFill>
                <a:srgbClr val="000066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i="1" dirty="0">
                <a:solidFill>
                  <a:srgbClr val="000066"/>
                </a:solidFill>
                <a:latin typeface="Calibri" panose="020F0502020204030204"/>
              </a:rPr>
              <a:t>High-precision DBB experiments at up to 1Hz</a:t>
            </a:r>
          </a:p>
        </p:txBody>
      </p:sp>
      <p:sp>
        <p:nvSpPr>
          <p:cNvPr id="7" name="Google Shape;711;p59">
            <a:extLst>
              <a:ext uri="{FF2B5EF4-FFF2-40B4-BE49-F238E27FC236}">
                <a16:creationId xmlns:a16="http://schemas.microsoft.com/office/drawing/2014/main" id="{9EF1133E-E151-1290-EDF3-1EA4A2890F7E}"/>
              </a:ext>
            </a:extLst>
          </p:cNvPr>
          <p:cNvSpPr/>
          <p:nvPr/>
        </p:nvSpPr>
        <p:spPr>
          <a:xfrm>
            <a:off x="76318" y="1067073"/>
            <a:ext cx="8991364" cy="5683015"/>
          </a:xfrm>
          <a:prstGeom prst="roundRect">
            <a:avLst>
              <a:gd name="adj" fmla="val 10500"/>
            </a:avLst>
          </a:prstGeom>
          <a:noFill/>
          <a:ln w="25400" cap="flat" cmpd="sng">
            <a:solidFill>
              <a:srgbClr val="A500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6F04085-9C59-4C29-9D56-E04642C87B4D}"/>
                  </a:ext>
                </a:extLst>
              </p:cNvPr>
              <p:cNvSpPr txBox="1"/>
              <p:nvPr/>
            </p:nvSpPr>
            <p:spPr bwMode="auto">
              <a:xfrm>
                <a:off x="6078397" y="4566476"/>
                <a:ext cx="2219134" cy="523220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rgbClr val="C00000"/>
                </a:solidFill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S PGothic"/>
                        </a:rPr>
                        <m:t>1&lt;</m:t>
                      </m:r>
                      <m:r>
                        <a:rPr lang="fr-F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S PGothic"/>
                        </a:rPr>
                        <m:t>𝜒</m:t>
                      </m:r>
                      <m:r>
                        <a:rPr lang="fr-F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S PGothic"/>
                        </a:rPr>
                        <m:t>&lt;100</m:t>
                      </m:r>
                    </m:oMath>
                  </m:oMathPara>
                </a14:m>
                <a:endParaRPr lang="fr-FR" sz="2800" i="1" dirty="0" err="1">
                  <a:solidFill>
                    <a:schemeClr val="tx1"/>
                  </a:solidFill>
                  <a:latin typeface="Albertus Medium" pitchFamily="34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6F04085-9C59-4C29-9D56-E04642C87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8397" y="4566476"/>
                <a:ext cx="2219134" cy="523220"/>
              </a:xfrm>
              <a:prstGeom prst="rect">
                <a:avLst/>
              </a:prstGeom>
              <a:blipFill>
                <a:blip r:embed="rId4"/>
                <a:stretch>
                  <a:fillRect b="-4651"/>
                </a:stretch>
              </a:blipFill>
              <a:ln w="12700">
                <a:solidFill>
                  <a:srgbClr val="C000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05CC7D9-DB96-B5AF-0C26-5A07980A5339}"/>
                  </a:ext>
                </a:extLst>
              </p:cNvPr>
              <p:cNvSpPr txBox="1"/>
              <p:nvPr/>
            </p:nvSpPr>
            <p:spPr bwMode="auto">
              <a:xfrm>
                <a:off x="6078397" y="5374730"/>
                <a:ext cx="2020361" cy="523220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rgbClr val="C00000"/>
                </a:solidFill>
              </a:ln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S PGothic"/>
                        </a:rPr>
                        <m:t>1&lt;</m:t>
                      </m:r>
                      <m:r>
                        <a:rPr lang="fr-F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S PGothic"/>
                        </a:rPr>
                        <m:t>𝜒</m:t>
                      </m:r>
                      <m:r>
                        <a:rPr lang="fr-F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S PGothic"/>
                        </a:rPr>
                        <m:t>&lt;30</m:t>
                      </m:r>
                    </m:oMath>
                  </m:oMathPara>
                </a14:m>
                <a:endParaRPr lang="fr-FR" sz="2800" i="1" dirty="0" err="1">
                  <a:solidFill>
                    <a:schemeClr val="tx1"/>
                  </a:solidFill>
                  <a:latin typeface="Albertus Medium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05CC7D9-DB96-B5AF-0C26-5A07980A5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8397" y="5374730"/>
                <a:ext cx="2020361" cy="523220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  <a:ln w="12700">
                <a:solidFill>
                  <a:srgbClr val="C000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EF154300-FE53-6242-1CE2-6FCB8BF3BF5C}"/>
              </a:ext>
            </a:extLst>
          </p:cNvPr>
          <p:cNvSpPr txBox="1"/>
          <p:nvPr/>
        </p:nvSpPr>
        <p:spPr bwMode="auto">
          <a:xfrm>
            <a:off x="507117" y="4608264"/>
            <a:ext cx="5029903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1Hz 200TW DBB / 6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Kaldera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LPA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174ED4E-55F4-2E4C-C37C-B306A88CD86B}"/>
              </a:ext>
            </a:extLst>
          </p:cNvPr>
          <p:cNvSpPr txBox="1"/>
          <p:nvPr/>
        </p:nvSpPr>
        <p:spPr bwMode="auto">
          <a:xfrm>
            <a:off x="507117" y="5405507"/>
            <a:ext cx="5413598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Single-shot L-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shaped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up to 10PW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F2F6263-FCD6-D17A-106D-D68F3A35E9C5}"/>
              </a:ext>
            </a:extLst>
          </p:cNvPr>
          <p:cNvSpPr txBox="1"/>
          <p:nvPr/>
        </p:nvSpPr>
        <p:spPr bwMode="auto">
          <a:xfrm>
            <a:off x="507117" y="2912823"/>
            <a:ext cx="7284366" cy="4308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itchFamily="2" charset="2"/>
              <a:buChar char="à"/>
            </a:pPr>
            <a:r>
              <a:rPr lang="fr-FR" sz="2200" b="1" i="1" u="sng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fr-FR" sz="22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Probe the SF and </a:t>
            </a:r>
            <a:r>
              <a:rPr lang="fr-FR" sz="2200" b="1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fully</a:t>
            </a:r>
            <a:r>
              <a:rPr lang="fr-FR" sz="22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NP </a:t>
            </a:r>
            <a:r>
              <a:rPr lang="fr-FR" sz="2200" b="1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regimes</a:t>
            </a:r>
            <a:r>
              <a:rPr lang="fr-FR" sz="22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QED </a:t>
            </a:r>
            <a:r>
              <a:rPr lang="fr-FR" sz="2200" b="1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fr-FR" sz="22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DBB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D63B8A6-F89E-1FEA-7F58-B0F09533C5C4}"/>
              </a:ext>
            </a:extLst>
          </p:cNvPr>
          <p:cNvSpPr txBox="1"/>
          <p:nvPr/>
        </p:nvSpPr>
        <p:spPr bwMode="auto">
          <a:xfrm>
            <a:off x="507117" y="3861186"/>
            <a:ext cx="5909823" cy="4616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configurations </a:t>
            </a:r>
            <a:r>
              <a:rPr lang="fr-F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explored</a:t>
            </a:r>
            <a:r>
              <a:rPr lang="fr-FR" sz="24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73941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ZoneTexte 65"/>
          <p:cNvSpPr txBox="1"/>
          <p:nvPr/>
        </p:nvSpPr>
        <p:spPr>
          <a:xfrm>
            <a:off x="3509978" y="150167"/>
            <a:ext cx="167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THANK YOU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A9A208-BECF-0B49-BA82-842D4682FA39}"/>
              </a:ext>
            </a:extLst>
          </p:cNvPr>
          <p:cNvSpPr txBox="1"/>
          <p:nvPr/>
        </p:nvSpPr>
        <p:spPr>
          <a:xfrm>
            <a:off x="3138145" y="2968276"/>
            <a:ext cx="2696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2600" i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r>
              <a:rPr lang="fr-FR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MS PGothic" pitchFamily="34" charset="-128"/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123829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53">
            <a:extLst>
              <a:ext uri="{FF2B5EF4-FFF2-40B4-BE49-F238E27FC236}">
                <a16:creationId xmlns:a16="http://schemas.microsoft.com/office/drawing/2014/main" id="{B2C7EB75-63CC-21B0-B36C-530AF1F4A64B}"/>
              </a:ext>
            </a:extLst>
          </p:cNvPr>
          <p:cNvSpPr/>
          <p:nvPr/>
        </p:nvSpPr>
        <p:spPr>
          <a:xfrm>
            <a:off x="248519" y="888890"/>
            <a:ext cx="8659954" cy="5167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8D45CEC-98F3-F3DC-1B5F-D64DD2790B1A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1: SF and NP-QED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105FEB-580B-EA26-CA84-D2BF596CCFDF}"/>
              </a:ext>
            </a:extLst>
          </p:cNvPr>
          <p:cNvSpPr txBox="1"/>
          <p:nvPr/>
        </p:nvSpPr>
        <p:spPr>
          <a:xfrm>
            <a:off x="4032433" y="126889"/>
            <a:ext cx="39796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>
                    <a:alpha val="40000"/>
                  </a:schemeClr>
                </a:solidFill>
              </a:rPr>
              <a:t>Challenge 2: compact </a:t>
            </a:r>
            <a:r>
              <a:rPr lang="fr-FR" sz="2100" b="1" dirty="0" err="1">
                <a:solidFill>
                  <a:schemeClr val="bg1">
                    <a:alpha val="40000"/>
                  </a:schemeClr>
                </a:solidFill>
              </a:rPr>
              <a:t>accelerators</a:t>
            </a:r>
            <a:endParaRPr lang="fr-FR" sz="2100" b="1" dirty="0">
              <a:solidFill>
                <a:schemeClr val="bg1">
                  <a:alpha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31221D2-155C-5BA1-D188-5D07D931FF04}"/>
                  </a:ext>
                </a:extLst>
              </p:cNvPr>
              <p:cNvSpPr txBox="1"/>
              <p:nvPr/>
            </p:nvSpPr>
            <p:spPr>
              <a:xfrm>
                <a:off x="2992424" y="4217403"/>
                <a:ext cx="2762488" cy="657681"/>
              </a:xfrm>
              <a:prstGeom prst="rect">
                <a:avLst/>
              </a:prstGeom>
              <a:solidFill>
                <a:srgbClr val="C00000">
                  <a:alpha val="6888"/>
                </a:srgb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31221D2-155C-5BA1-D188-5D07D931F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424" y="4217403"/>
                <a:ext cx="2762488" cy="6576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837CCEE-DD86-D25E-AE04-0E2D5F2C2C57}"/>
                  </a:ext>
                </a:extLst>
              </p:cNvPr>
              <p:cNvSpPr txBox="1"/>
              <p:nvPr/>
            </p:nvSpPr>
            <p:spPr>
              <a:xfrm>
                <a:off x="476922" y="7050718"/>
                <a:ext cx="7562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ea typeface="Cambria Math" panose="02040503050406030204" pitchFamily="18" charset="0"/>
                  </a:rPr>
                  <a:t>Theory </a:t>
                </a:r>
                <a:r>
                  <a:rPr lang="fr-FR" dirty="0" err="1">
                    <a:ea typeface="Cambria Math" panose="02040503050406030204" pitchFamily="18" charset="0"/>
                  </a:rPr>
                  <a:t>needs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:r>
                  <a:rPr lang="fr-FR" dirty="0" err="1">
                    <a:ea typeface="Cambria Math" panose="02040503050406030204" pitchFamily="18" charset="0"/>
                  </a:rPr>
                  <a:t>experimental</a:t>
                </a:r>
                <a:r>
                  <a:rPr lang="fr-FR" dirty="0">
                    <a:ea typeface="Cambria Math" panose="02040503050406030204" pitchFamily="18" charset="0"/>
                  </a:rPr>
                  <a:t> validation in the </a:t>
                </a:r>
                <a:r>
                  <a:rPr lang="fr-FR" dirty="0" err="1">
                    <a:ea typeface="Cambria Math" panose="02040503050406030204" pitchFamily="18" charset="0"/>
                  </a:rPr>
                  <a:t>strong-field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:r>
                  <a:rPr lang="fr-FR" dirty="0" err="1">
                    <a:ea typeface="Cambria Math" panose="02040503050406030204" pitchFamily="18" charset="0"/>
                  </a:rPr>
                  <a:t>regime</a:t>
                </a:r>
                <a:r>
                  <a:rPr lang="fr-FR" dirty="0">
                    <a:ea typeface="Cambria Math" panose="02040503050406030204" pitchFamily="18" charset="0"/>
                  </a:rPr>
                  <a:t> (SF):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837CCEE-DD86-D25E-AE04-0E2D5F2C2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22" y="7050718"/>
                <a:ext cx="7562263" cy="369332"/>
              </a:xfrm>
              <a:prstGeom prst="rect">
                <a:avLst/>
              </a:prstGeom>
              <a:blipFill>
                <a:blip r:embed="rId5"/>
                <a:stretch>
                  <a:fillRect l="-503" t="-10000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1EA65F6F-AC37-EE14-F1E8-7699A536F102}"/>
              </a:ext>
            </a:extLst>
          </p:cNvPr>
          <p:cNvSpPr txBox="1"/>
          <p:nvPr/>
        </p:nvSpPr>
        <p:spPr>
          <a:xfrm>
            <a:off x="4241374" y="1958579"/>
            <a:ext cx="5813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Asia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F26B6-6DE6-F8D7-069C-072396695A03}"/>
              </a:ext>
            </a:extLst>
          </p:cNvPr>
          <p:cNvSpPr txBox="1"/>
          <p:nvPr/>
        </p:nvSpPr>
        <p:spPr>
          <a:xfrm>
            <a:off x="6622976" y="1978862"/>
            <a:ext cx="5720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USA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D34F5D-D557-AD1E-67E4-C173CC5D2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649" y="1248088"/>
            <a:ext cx="1108720" cy="3438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05851A-4CA1-0158-7E7F-66230CED5114}"/>
              </a:ext>
            </a:extLst>
          </p:cNvPr>
          <p:cNvSpPr txBox="1"/>
          <p:nvPr/>
        </p:nvSpPr>
        <p:spPr>
          <a:xfrm>
            <a:off x="1639285" y="1941832"/>
            <a:ext cx="8051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Europe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6AAD11-B058-E4FD-1656-DB6B3D2F739C}"/>
              </a:ext>
            </a:extLst>
          </p:cNvPr>
          <p:cNvSpPr/>
          <p:nvPr/>
        </p:nvSpPr>
        <p:spPr>
          <a:xfrm>
            <a:off x="3312801" y="2264997"/>
            <a:ext cx="2121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err="1">
                <a:solidFill>
                  <a:srgbClr val="C00000"/>
                </a:solidFill>
                <a:latin typeface="Calibri" panose="020F0502020204030204"/>
              </a:rPr>
              <a:t>Danson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 et al, HPLSE,  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E76F13-B367-F851-EB82-7D0843DBF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126" y="1053412"/>
            <a:ext cx="948331" cy="9483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895B2F-D9CC-ECC7-1934-BB1225DAF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407" y="1317460"/>
            <a:ext cx="1345049" cy="6353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99343FA-B84F-A785-FC12-A7F0134C3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615" y="1376475"/>
            <a:ext cx="1464186" cy="491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8D92A40-B0F0-5DF3-E641-EED639494E70}"/>
                  </a:ext>
                </a:extLst>
              </p:cNvPr>
              <p:cNvSpPr txBox="1"/>
              <p:nvPr/>
            </p:nvSpPr>
            <p:spPr>
              <a:xfrm>
                <a:off x="790868" y="5076023"/>
                <a:ext cx="61675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ea typeface="Cambria Math" panose="02040503050406030204" pitchFamily="18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 </m:t>
                    </m:r>
                  </m:oMath>
                </a14:m>
                <a:r>
                  <a:rPr lang="fr-FR" dirty="0"/>
                  <a:t>: </a:t>
                </a:r>
                <a:r>
                  <a:rPr lang="fr-FR" dirty="0" err="1"/>
                  <a:t>theory</a:t>
                </a:r>
                <a:r>
                  <a:rPr lang="fr-FR" dirty="0"/>
                  <a:t> </a:t>
                </a:r>
                <a:r>
                  <a:rPr lang="fr-FR" dirty="0" err="1"/>
                  <a:t>developed</a:t>
                </a:r>
                <a:r>
                  <a:rPr lang="fr-FR" dirty="0"/>
                  <a:t> but </a:t>
                </a:r>
                <a:r>
                  <a:rPr lang="fr-FR" dirty="0" err="1"/>
                  <a:t>needs</a:t>
                </a:r>
                <a:r>
                  <a:rPr lang="fr-FR" dirty="0"/>
                  <a:t> </a:t>
                </a:r>
                <a:r>
                  <a:rPr lang="fr-FR" dirty="0" err="1"/>
                  <a:t>experimental</a:t>
                </a:r>
                <a:r>
                  <a:rPr lang="fr-FR" dirty="0"/>
                  <a:t> validation 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8D92A40-B0F0-5DF3-E641-EED639494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68" y="5076023"/>
                <a:ext cx="6167586" cy="369332"/>
              </a:xfrm>
              <a:prstGeom prst="rect">
                <a:avLst/>
              </a:prstGeom>
              <a:blipFill>
                <a:blip r:embed="rId10"/>
                <a:stretch>
                  <a:fillRect l="-823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B7427CD-AF80-BF89-3EB1-D4F9354EF7B6}"/>
                  </a:ext>
                </a:extLst>
              </p:cNvPr>
              <p:cNvSpPr txBox="1"/>
              <p:nvPr/>
            </p:nvSpPr>
            <p:spPr>
              <a:xfrm>
                <a:off x="790868" y="5488661"/>
                <a:ext cx="7844199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ea typeface="Cambria Math" panose="02040503050406030204" pitchFamily="18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2/3</m:t>
                        </m:r>
                      </m:sup>
                    </m:sSup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dirty="0"/>
                  <a:t>,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.,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fr-FR" dirty="0"/>
                  <a:t>1600) : </a:t>
                </a:r>
                <a:r>
                  <a:rPr lang="fr-FR" dirty="0" err="1"/>
                  <a:t>fully</a:t>
                </a:r>
                <a:r>
                  <a:rPr lang="fr-FR" dirty="0"/>
                  <a:t> non-</a:t>
                </a:r>
                <a:r>
                  <a:rPr lang="fr-FR" dirty="0" err="1"/>
                  <a:t>perturbative</a:t>
                </a:r>
                <a:r>
                  <a:rPr lang="fr-FR" dirty="0"/>
                  <a:t> </a:t>
                </a:r>
                <a:r>
                  <a:rPr lang="fr-FR" dirty="0" err="1"/>
                  <a:t>regime</a:t>
                </a:r>
                <a:r>
                  <a:rPr lang="fr-FR" dirty="0"/>
                  <a:t> (no </a:t>
                </a:r>
                <a:r>
                  <a:rPr lang="fr-FR" dirty="0" err="1"/>
                  <a:t>accepted</a:t>
                </a:r>
                <a:r>
                  <a:rPr lang="fr-FR" dirty="0"/>
                  <a:t> </a:t>
                </a:r>
                <a:r>
                  <a:rPr lang="fr-FR" dirty="0" err="1"/>
                  <a:t>theory</a:t>
                </a:r>
                <a:r>
                  <a:rPr lang="fr-FR" dirty="0"/>
                  <a:t>) 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B7427CD-AF80-BF89-3EB1-D4F9354EF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68" y="5488661"/>
                <a:ext cx="7844199" cy="379656"/>
              </a:xfrm>
              <a:prstGeom prst="rect">
                <a:avLst/>
              </a:prstGeom>
              <a:blipFill>
                <a:blip r:embed="rId11"/>
                <a:stretch>
                  <a:fillRect l="-646" t="-3226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2504648D-9808-258B-7FA6-A4FC15BBEF72}"/>
              </a:ext>
            </a:extLst>
          </p:cNvPr>
          <p:cNvSpPr txBox="1"/>
          <p:nvPr/>
        </p:nvSpPr>
        <p:spPr>
          <a:xfrm>
            <a:off x="374238" y="2646763"/>
            <a:ext cx="85212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00" b="1" dirty="0">
                <a:solidFill>
                  <a:srgbClr val="C00000"/>
                </a:solidFill>
              </a:rPr>
              <a:t>Can </a:t>
            </a:r>
            <a:r>
              <a:rPr lang="fr-FR" sz="2100" b="1" dirty="0" err="1">
                <a:solidFill>
                  <a:srgbClr val="C00000"/>
                </a:solidFill>
              </a:rPr>
              <a:t>we</a:t>
            </a:r>
            <a:r>
              <a:rPr lang="fr-FR" sz="2100" b="1" dirty="0">
                <a:solidFill>
                  <a:srgbClr val="C00000"/>
                </a:solidFill>
              </a:rPr>
              <a:t> probe QED in the </a:t>
            </a:r>
            <a:r>
              <a:rPr lang="fr-FR" sz="2100" b="1" dirty="0" err="1">
                <a:solidFill>
                  <a:srgbClr val="C00000"/>
                </a:solidFill>
              </a:rPr>
              <a:t>strong-field</a:t>
            </a:r>
            <a:r>
              <a:rPr lang="fr-FR" sz="2100" b="1" dirty="0">
                <a:solidFill>
                  <a:srgbClr val="C00000"/>
                </a:solidFill>
              </a:rPr>
              <a:t> and </a:t>
            </a:r>
            <a:r>
              <a:rPr lang="fr-FR" sz="2100" b="1" dirty="0" err="1">
                <a:solidFill>
                  <a:srgbClr val="C00000"/>
                </a:solidFill>
              </a:rPr>
              <a:t>fully</a:t>
            </a:r>
            <a:r>
              <a:rPr lang="fr-FR" sz="2100" b="1" dirty="0">
                <a:solidFill>
                  <a:srgbClr val="C00000"/>
                </a:solidFill>
              </a:rPr>
              <a:t>-non </a:t>
            </a:r>
            <a:r>
              <a:rPr lang="fr-FR" sz="2100" b="1" dirty="0" err="1">
                <a:solidFill>
                  <a:srgbClr val="C00000"/>
                </a:solidFill>
              </a:rPr>
              <a:t>perturbative</a:t>
            </a:r>
            <a:r>
              <a:rPr lang="fr-FR" sz="2100" b="1" dirty="0">
                <a:solidFill>
                  <a:srgbClr val="C00000"/>
                </a:solidFill>
              </a:rPr>
              <a:t> </a:t>
            </a:r>
            <a:r>
              <a:rPr lang="fr-FR" sz="2100" b="1" dirty="0" err="1">
                <a:solidFill>
                  <a:srgbClr val="C00000"/>
                </a:solidFill>
              </a:rPr>
              <a:t>regimes</a:t>
            </a:r>
            <a:r>
              <a:rPr lang="fr-FR" sz="2100" b="1" dirty="0">
                <a:solidFill>
                  <a:srgbClr val="C00000"/>
                </a:solidFill>
              </a:rPr>
              <a:t> ?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7012605-78A4-AF4E-83F1-AA562D2CE82E}"/>
              </a:ext>
            </a:extLst>
          </p:cNvPr>
          <p:cNvSpPr txBox="1"/>
          <p:nvPr/>
        </p:nvSpPr>
        <p:spPr>
          <a:xfrm>
            <a:off x="458910" y="3190586"/>
            <a:ext cx="795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a typeface="Cambria Math" panose="02040503050406030204" pitchFamily="18" charset="0"/>
              </a:rPr>
              <a:t>QED : </a:t>
            </a:r>
            <a:r>
              <a:rPr lang="fr-FR" dirty="0" err="1">
                <a:ea typeface="Cambria Math" panose="02040503050406030204" pitchFamily="18" charset="0"/>
              </a:rPr>
              <a:t>most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accurate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predictions</a:t>
            </a:r>
            <a:r>
              <a:rPr lang="fr-FR" dirty="0">
                <a:ea typeface="Cambria Math" panose="02040503050406030204" pitchFamily="18" charset="0"/>
              </a:rPr>
              <a:t> of modern </a:t>
            </a:r>
            <a:r>
              <a:rPr lang="fr-FR" dirty="0" err="1">
                <a:ea typeface="Cambria Math" panose="02040503050406030204" pitchFamily="18" charset="0"/>
              </a:rPr>
              <a:t>physics</a:t>
            </a:r>
            <a:r>
              <a:rPr lang="fr-FR" dirty="0">
                <a:ea typeface="Cambria Math" panose="02040503050406030204" pitchFamily="18" charset="0"/>
              </a:rPr>
              <a:t> in the </a:t>
            </a:r>
            <a:r>
              <a:rPr lang="fr-FR" dirty="0" err="1">
                <a:ea typeface="Cambria Math" panose="02040503050406030204" pitchFamily="18" charset="0"/>
              </a:rPr>
              <a:t>perturbative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regime</a:t>
            </a:r>
            <a:r>
              <a:rPr lang="fr-FR" dirty="0">
                <a:ea typeface="Cambria Math" panose="02040503050406030204" pitchFamily="18" charset="0"/>
              </a:rPr>
              <a:t>  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C23D606-F7B7-2FC0-8B4F-C1CF4FA64AA3}"/>
              </a:ext>
            </a:extLst>
          </p:cNvPr>
          <p:cNvSpPr txBox="1"/>
          <p:nvPr/>
        </p:nvSpPr>
        <p:spPr>
          <a:xfrm>
            <a:off x="468882" y="3639925"/>
            <a:ext cx="82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ea typeface="Cambria Math" panose="02040503050406030204" pitchFamily="18" charset="0"/>
              </a:rPr>
              <a:t>QED : </a:t>
            </a:r>
            <a:r>
              <a:rPr lang="fr-FR" b="1" dirty="0" err="1">
                <a:ea typeface="Cambria Math" panose="02040503050406030204" pitchFamily="18" charset="0"/>
              </a:rPr>
              <a:t>almost</a:t>
            </a:r>
            <a:r>
              <a:rPr lang="fr-FR" b="1" dirty="0">
                <a:ea typeface="Cambria Math" panose="02040503050406030204" pitchFamily="18" charset="0"/>
              </a:rPr>
              <a:t> terra </a:t>
            </a:r>
            <a:r>
              <a:rPr lang="fr-FR" b="1" dirty="0" err="1">
                <a:ea typeface="Cambria Math" panose="02040503050406030204" pitchFamily="18" charset="0"/>
              </a:rPr>
              <a:t>incognita</a:t>
            </a:r>
            <a:r>
              <a:rPr lang="fr-FR" b="1" dirty="0">
                <a:ea typeface="Cambria Math" panose="02040503050406030204" pitchFamily="18" charset="0"/>
              </a:rPr>
              <a:t> </a:t>
            </a:r>
            <a:r>
              <a:rPr lang="fr-FR" b="1" dirty="0" err="1">
                <a:ea typeface="Cambria Math" panose="02040503050406030204" pitchFamily="18" charset="0"/>
              </a:rPr>
              <a:t>when</a:t>
            </a:r>
            <a:r>
              <a:rPr lang="fr-FR" b="1" dirty="0">
                <a:ea typeface="Cambria Math" panose="02040503050406030204" pitchFamily="18" charset="0"/>
              </a:rPr>
              <a:t> </a:t>
            </a:r>
            <a:r>
              <a:rPr lang="fr-FR" b="1" dirty="0" err="1">
                <a:ea typeface="Cambria Math" panose="02040503050406030204" pitchFamily="18" charset="0"/>
              </a:rPr>
              <a:t>particles</a:t>
            </a:r>
            <a:r>
              <a:rPr lang="fr-FR" b="1" dirty="0">
                <a:ea typeface="Cambria Math" panose="02040503050406030204" pitchFamily="18" charset="0"/>
              </a:rPr>
              <a:t> </a:t>
            </a:r>
            <a:r>
              <a:rPr lang="fr-FR" b="1" dirty="0" err="1">
                <a:ea typeface="Cambria Math" panose="02040503050406030204" pitchFamily="18" charset="0"/>
              </a:rPr>
              <a:t>interact</a:t>
            </a:r>
            <a:r>
              <a:rPr lang="fr-FR" b="1" dirty="0">
                <a:ea typeface="Cambria Math" panose="02040503050406030204" pitchFamily="18" charset="0"/>
              </a:rPr>
              <a:t> in a </a:t>
            </a:r>
            <a:r>
              <a:rPr lang="fr-FR" b="1" dirty="0" err="1">
                <a:ea typeface="Cambria Math" panose="02040503050406030204" pitchFamily="18" charset="0"/>
              </a:rPr>
              <a:t>strong</a:t>
            </a:r>
            <a:r>
              <a:rPr lang="fr-FR" b="1" dirty="0">
                <a:ea typeface="Cambria Math" panose="02040503050406030204" pitchFamily="18" charset="0"/>
              </a:rPr>
              <a:t> background </a:t>
            </a:r>
            <a:r>
              <a:rPr lang="fr-FR" b="1" dirty="0" err="1">
                <a:ea typeface="Cambria Math" panose="02040503050406030204" pitchFamily="18" charset="0"/>
              </a:rPr>
              <a:t>field</a:t>
            </a:r>
            <a:r>
              <a:rPr lang="fr-FR" b="1" dirty="0">
                <a:ea typeface="Cambria Math" panose="02040503050406030204" pitchFamily="18" charset="0"/>
              </a:rPr>
              <a:t> 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72566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53">
            <a:extLst>
              <a:ext uri="{FF2B5EF4-FFF2-40B4-BE49-F238E27FC236}">
                <a16:creationId xmlns:a16="http://schemas.microsoft.com/office/drawing/2014/main" id="{B2C7EB75-63CC-21B0-B36C-530AF1F4A64B}"/>
              </a:ext>
            </a:extLst>
          </p:cNvPr>
          <p:cNvSpPr/>
          <p:nvPr/>
        </p:nvSpPr>
        <p:spPr>
          <a:xfrm>
            <a:off x="248519" y="888890"/>
            <a:ext cx="8659954" cy="5167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8D45CEC-98F3-F3DC-1B5F-D64DD2790B1A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1: SF and NP-QED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AD93BBA-85AB-D310-A86C-E5BC6392A98E}"/>
              </a:ext>
            </a:extLst>
          </p:cNvPr>
          <p:cNvSpPr txBox="1"/>
          <p:nvPr/>
        </p:nvSpPr>
        <p:spPr>
          <a:xfrm>
            <a:off x="374238" y="2646763"/>
            <a:ext cx="85212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00" b="1" dirty="0">
                <a:solidFill>
                  <a:srgbClr val="C00000"/>
                </a:solidFill>
              </a:rPr>
              <a:t>Can </a:t>
            </a:r>
            <a:r>
              <a:rPr lang="fr-FR" sz="2100" b="1" dirty="0" err="1">
                <a:solidFill>
                  <a:srgbClr val="C00000"/>
                </a:solidFill>
              </a:rPr>
              <a:t>we</a:t>
            </a:r>
            <a:r>
              <a:rPr lang="fr-FR" sz="2100" b="1" dirty="0">
                <a:solidFill>
                  <a:srgbClr val="C00000"/>
                </a:solidFill>
              </a:rPr>
              <a:t> probe QED in the </a:t>
            </a:r>
            <a:r>
              <a:rPr lang="fr-FR" sz="2100" b="1" dirty="0" err="1">
                <a:solidFill>
                  <a:srgbClr val="C00000"/>
                </a:solidFill>
              </a:rPr>
              <a:t>strong-field</a:t>
            </a:r>
            <a:r>
              <a:rPr lang="fr-FR" sz="2100" b="1" dirty="0">
                <a:solidFill>
                  <a:srgbClr val="C00000"/>
                </a:solidFill>
              </a:rPr>
              <a:t> and </a:t>
            </a:r>
            <a:r>
              <a:rPr lang="fr-FR" sz="2100" b="1" dirty="0" err="1">
                <a:solidFill>
                  <a:srgbClr val="C00000"/>
                </a:solidFill>
              </a:rPr>
              <a:t>fully</a:t>
            </a:r>
            <a:r>
              <a:rPr lang="fr-FR" sz="2100" b="1" dirty="0">
                <a:solidFill>
                  <a:srgbClr val="C00000"/>
                </a:solidFill>
              </a:rPr>
              <a:t>-non </a:t>
            </a:r>
            <a:r>
              <a:rPr lang="fr-FR" sz="2100" b="1" dirty="0" err="1">
                <a:solidFill>
                  <a:srgbClr val="C00000"/>
                </a:solidFill>
              </a:rPr>
              <a:t>perturbative</a:t>
            </a:r>
            <a:r>
              <a:rPr lang="fr-FR" sz="2100" b="1" dirty="0">
                <a:solidFill>
                  <a:srgbClr val="C00000"/>
                </a:solidFill>
              </a:rPr>
              <a:t> </a:t>
            </a:r>
            <a:r>
              <a:rPr lang="fr-FR" sz="2100" b="1" dirty="0" err="1">
                <a:solidFill>
                  <a:srgbClr val="C00000"/>
                </a:solidFill>
              </a:rPr>
              <a:t>regimes</a:t>
            </a:r>
            <a:r>
              <a:rPr lang="fr-FR" sz="2100" b="1" dirty="0">
                <a:solidFill>
                  <a:srgbClr val="C00000"/>
                </a:solidFill>
              </a:rPr>
              <a:t> ?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105FEB-580B-EA26-CA84-D2BF596CCFDF}"/>
              </a:ext>
            </a:extLst>
          </p:cNvPr>
          <p:cNvSpPr txBox="1"/>
          <p:nvPr/>
        </p:nvSpPr>
        <p:spPr>
          <a:xfrm>
            <a:off x="4032433" y="126889"/>
            <a:ext cx="39796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>
                    <a:alpha val="40000"/>
                  </a:schemeClr>
                </a:solidFill>
              </a:rPr>
              <a:t>Challenge 2: compact </a:t>
            </a:r>
            <a:r>
              <a:rPr lang="fr-FR" sz="2100" b="1" dirty="0" err="1">
                <a:solidFill>
                  <a:schemeClr val="bg1">
                    <a:alpha val="40000"/>
                  </a:schemeClr>
                </a:solidFill>
              </a:rPr>
              <a:t>accelerators</a:t>
            </a:r>
            <a:endParaRPr lang="fr-FR" sz="2100" b="1" dirty="0">
              <a:solidFill>
                <a:schemeClr val="bg1">
                  <a:alpha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31221D2-155C-5BA1-D188-5D07D931FF04}"/>
                  </a:ext>
                </a:extLst>
              </p:cNvPr>
              <p:cNvSpPr txBox="1"/>
              <p:nvPr/>
            </p:nvSpPr>
            <p:spPr>
              <a:xfrm>
                <a:off x="2992424" y="4217403"/>
                <a:ext cx="2762488" cy="657681"/>
              </a:xfrm>
              <a:prstGeom prst="rect">
                <a:avLst/>
              </a:prstGeom>
              <a:solidFill>
                <a:srgbClr val="C00000">
                  <a:alpha val="6888"/>
                </a:srgb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331221D2-155C-5BA1-D188-5D07D931F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424" y="4217403"/>
                <a:ext cx="2762488" cy="6576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837CCEE-DD86-D25E-AE04-0E2D5F2C2C57}"/>
                  </a:ext>
                </a:extLst>
              </p:cNvPr>
              <p:cNvSpPr txBox="1"/>
              <p:nvPr/>
            </p:nvSpPr>
            <p:spPr>
              <a:xfrm>
                <a:off x="476922" y="7050718"/>
                <a:ext cx="7562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ea typeface="Cambria Math" panose="02040503050406030204" pitchFamily="18" charset="0"/>
                  </a:rPr>
                  <a:t>Theory </a:t>
                </a:r>
                <a:r>
                  <a:rPr lang="fr-FR" dirty="0" err="1">
                    <a:ea typeface="Cambria Math" panose="02040503050406030204" pitchFamily="18" charset="0"/>
                  </a:rPr>
                  <a:t>needs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:r>
                  <a:rPr lang="fr-FR" dirty="0" err="1">
                    <a:ea typeface="Cambria Math" panose="02040503050406030204" pitchFamily="18" charset="0"/>
                  </a:rPr>
                  <a:t>experimental</a:t>
                </a:r>
                <a:r>
                  <a:rPr lang="fr-FR" dirty="0">
                    <a:ea typeface="Cambria Math" panose="02040503050406030204" pitchFamily="18" charset="0"/>
                  </a:rPr>
                  <a:t> validation in the </a:t>
                </a:r>
                <a:r>
                  <a:rPr lang="fr-FR" dirty="0" err="1">
                    <a:ea typeface="Cambria Math" panose="02040503050406030204" pitchFamily="18" charset="0"/>
                  </a:rPr>
                  <a:t>strong-field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:r>
                  <a:rPr lang="fr-FR" dirty="0" err="1">
                    <a:ea typeface="Cambria Math" panose="02040503050406030204" pitchFamily="18" charset="0"/>
                  </a:rPr>
                  <a:t>regime</a:t>
                </a:r>
                <a:r>
                  <a:rPr lang="fr-FR" dirty="0">
                    <a:ea typeface="Cambria Math" panose="02040503050406030204" pitchFamily="18" charset="0"/>
                  </a:rPr>
                  <a:t> (SF):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837CCEE-DD86-D25E-AE04-0E2D5F2C2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22" y="7050718"/>
                <a:ext cx="7562263" cy="369332"/>
              </a:xfrm>
              <a:prstGeom prst="rect">
                <a:avLst/>
              </a:prstGeom>
              <a:blipFill>
                <a:blip r:embed="rId5"/>
                <a:stretch>
                  <a:fillRect l="-503" t="-10000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ZoneTexte 41">
            <a:extLst>
              <a:ext uri="{FF2B5EF4-FFF2-40B4-BE49-F238E27FC236}">
                <a16:creationId xmlns:a16="http://schemas.microsoft.com/office/drawing/2014/main" id="{D41059D8-B5BF-5B5D-2878-A0A8D17FAD46}"/>
              </a:ext>
            </a:extLst>
          </p:cNvPr>
          <p:cNvSpPr txBox="1"/>
          <p:nvPr/>
        </p:nvSpPr>
        <p:spPr>
          <a:xfrm>
            <a:off x="458910" y="3190586"/>
            <a:ext cx="795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a typeface="Cambria Math" panose="02040503050406030204" pitchFamily="18" charset="0"/>
              </a:rPr>
              <a:t>QED : </a:t>
            </a:r>
            <a:r>
              <a:rPr lang="fr-FR" dirty="0" err="1">
                <a:ea typeface="Cambria Math" panose="02040503050406030204" pitchFamily="18" charset="0"/>
              </a:rPr>
              <a:t>most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accurate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predictions</a:t>
            </a:r>
            <a:r>
              <a:rPr lang="fr-FR" dirty="0">
                <a:ea typeface="Cambria Math" panose="02040503050406030204" pitchFamily="18" charset="0"/>
              </a:rPr>
              <a:t> of modern </a:t>
            </a:r>
            <a:r>
              <a:rPr lang="fr-FR" dirty="0" err="1">
                <a:ea typeface="Cambria Math" panose="02040503050406030204" pitchFamily="18" charset="0"/>
              </a:rPr>
              <a:t>physics</a:t>
            </a:r>
            <a:r>
              <a:rPr lang="fr-FR" dirty="0">
                <a:ea typeface="Cambria Math" panose="02040503050406030204" pitchFamily="18" charset="0"/>
              </a:rPr>
              <a:t> in the </a:t>
            </a:r>
            <a:r>
              <a:rPr lang="fr-FR" dirty="0" err="1">
                <a:ea typeface="Cambria Math" panose="02040503050406030204" pitchFamily="18" charset="0"/>
              </a:rPr>
              <a:t>perturbative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regime</a:t>
            </a:r>
            <a:r>
              <a:rPr lang="fr-FR" dirty="0">
                <a:ea typeface="Cambria Math" panose="02040503050406030204" pitchFamily="18" charset="0"/>
              </a:rPr>
              <a:t> 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A65F6F-AC37-EE14-F1E8-7699A536F102}"/>
              </a:ext>
            </a:extLst>
          </p:cNvPr>
          <p:cNvSpPr txBox="1"/>
          <p:nvPr/>
        </p:nvSpPr>
        <p:spPr>
          <a:xfrm>
            <a:off x="4241374" y="1958579"/>
            <a:ext cx="5813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Asia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F26B6-6DE6-F8D7-069C-072396695A03}"/>
              </a:ext>
            </a:extLst>
          </p:cNvPr>
          <p:cNvSpPr txBox="1"/>
          <p:nvPr/>
        </p:nvSpPr>
        <p:spPr>
          <a:xfrm>
            <a:off x="6622976" y="1978862"/>
            <a:ext cx="5720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USA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D34F5D-D557-AD1E-67E4-C173CC5D2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649" y="1248088"/>
            <a:ext cx="1108720" cy="3438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05851A-4CA1-0158-7E7F-66230CED5114}"/>
              </a:ext>
            </a:extLst>
          </p:cNvPr>
          <p:cNvSpPr txBox="1"/>
          <p:nvPr/>
        </p:nvSpPr>
        <p:spPr>
          <a:xfrm>
            <a:off x="1639285" y="1941832"/>
            <a:ext cx="8051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i="1" dirty="0"/>
              <a:t>Europe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6AAD11-B058-E4FD-1656-DB6B3D2F739C}"/>
              </a:ext>
            </a:extLst>
          </p:cNvPr>
          <p:cNvSpPr/>
          <p:nvPr/>
        </p:nvSpPr>
        <p:spPr>
          <a:xfrm>
            <a:off x="3312801" y="2264997"/>
            <a:ext cx="2121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err="1">
                <a:solidFill>
                  <a:srgbClr val="C00000"/>
                </a:solidFill>
                <a:latin typeface="Calibri" panose="020F0502020204030204"/>
              </a:rPr>
              <a:t>Danson</a:t>
            </a:r>
            <a:r>
              <a:rPr lang="fr-FR" sz="1400" i="1" dirty="0">
                <a:solidFill>
                  <a:srgbClr val="C00000"/>
                </a:solidFill>
                <a:latin typeface="Calibri" panose="020F0502020204030204"/>
              </a:rPr>
              <a:t> et al, HPLSE,  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E76F13-B367-F851-EB82-7D0843DBF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126" y="1053412"/>
            <a:ext cx="948331" cy="9483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895B2F-D9CC-ECC7-1934-BB1225DAF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407" y="1317460"/>
            <a:ext cx="1345049" cy="6353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99343FA-B84F-A785-FC12-A7F0134C3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615" y="1376475"/>
            <a:ext cx="1464186" cy="4914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C052A4-51B8-5021-2137-0B73E7F02259}"/>
              </a:ext>
            </a:extLst>
          </p:cNvPr>
          <p:cNvSpPr txBox="1"/>
          <p:nvPr/>
        </p:nvSpPr>
        <p:spPr>
          <a:xfrm>
            <a:off x="468882" y="3639925"/>
            <a:ext cx="82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ea typeface="Cambria Math" panose="02040503050406030204" pitchFamily="18" charset="0"/>
              </a:rPr>
              <a:t>QED : </a:t>
            </a:r>
            <a:r>
              <a:rPr lang="fr-FR" b="1" dirty="0" err="1">
                <a:ea typeface="Cambria Math" panose="02040503050406030204" pitchFamily="18" charset="0"/>
              </a:rPr>
              <a:t>almost</a:t>
            </a:r>
            <a:r>
              <a:rPr lang="fr-FR" b="1" dirty="0">
                <a:ea typeface="Cambria Math" panose="02040503050406030204" pitchFamily="18" charset="0"/>
              </a:rPr>
              <a:t> terra </a:t>
            </a:r>
            <a:r>
              <a:rPr lang="fr-FR" b="1" dirty="0" err="1">
                <a:ea typeface="Cambria Math" panose="02040503050406030204" pitchFamily="18" charset="0"/>
              </a:rPr>
              <a:t>incognita</a:t>
            </a:r>
            <a:r>
              <a:rPr lang="fr-FR" b="1" dirty="0">
                <a:ea typeface="Cambria Math" panose="02040503050406030204" pitchFamily="18" charset="0"/>
              </a:rPr>
              <a:t> </a:t>
            </a:r>
            <a:r>
              <a:rPr lang="fr-FR" b="1" dirty="0" err="1">
                <a:ea typeface="Cambria Math" panose="02040503050406030204" pitchFamily="18" charset="0"/>
              </a:rPr>
              <a:t>when</a:t>
            </a:r>
            <a:r>
              <a:rPr lang="fr-FR" b="1" dirty="0">
                <a:ea typeface="Cambria Math" panose="02040503050406030204" pitchFamily="18" charset="0"/>
              </a:rPr>
              <a:t> </a:t>
            </a:r>
            <a:r>
              <a:rPr lang="fr-FR" b="1" dirty="0" err="1">
                <a:ea typeface="Cambria Math" panose="02040503050406030204" pitchFamily="18" charset="0"/>
              </a:rPr>
              <a:t>particles</a:t>
            </a:r>
            <a:r>
              <a:rPr lang="fr-FR" b="1" dirty="0">
                <a:ea typeface="Cambria Math" panose="02040503050406030204" pitchFamily="18" charset="0"/>
              </a:rPr>
              <a:t> </a:t>
            </a:r>
            <a:r>
              <a:rPr lang="fr-FR" b="1" dirty="0" err="1">
                <a:ea typeface="Cambria Math" panose="02040503050406030204" pitchFamily="18" charset="0"/>
              </a:rPr>
              <a:t>interact</a:t>
            </a:r>
            <a:r>
              <a:rPr lang="fr-FR" b="1" dirty="0">
                <a:ea typeface="Cambria Math" panose="02040503050406030204" pitchFamily="18" charset="0"/>
              </a:rPr>
              <a:t> in a </a:t>
            </a:r>
            <a:r>
              <a:rPr lang="fr-FR" b="1" dirty="0" err="1">
                <a:ea typeface="Cambria Math" panose="02040503050406030204" pitchFamily="18" charset="0"/>
              </a:rPr>
              <a:t>strong</a:t>
            </a:r>
            <a:r>
              <a:rPr lang="fr-FR" b="1" dirty="0">
                <a:ea typeface="Cambria Math" panose="02040503050406030204" pitchFamily="18" charset="0"/>
              </a:rPr>
              <a:t> background </a:t>
            </a:r>
            <a:r>
              <a:rPr lang="fr-FR" b="1" dirty="0" err="1">
                <a:ea typeface="Cambria Math" panose="02040503050406030204" pitchFamily="18" charset="0"/>
              </a:rPr>
              <a:t>field</a:t>
            </a:r>
            <a:r>
              <a:rPr lang="fr-FR" b="1" dirty="0">
                <a:ea typeface="Cambria Math" panose="02040503050406030204" pitchFamily="18" charset="0"/>
              </a:rPr>
              <a:t> E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EE9A500-6424-71D0-55C9-0BE09BE38A0D}"/>
                  </a:ext>
                </a:extLst>
              </p:cNvPr>
              <p:cNvSpPr/>
              <p:nvPr/>
            </p:nvSpPr>
            <p:spPr>
              <a:xfrm>
                <a:off x="969622" y="6264701"/>
                <a:ext cx="785663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200" b="1" dirty="0">
                    <a:solidFill>
                      <a:srgbClr val="C00000"/>
                    </a:solidFill>
                  </a:rPr>
                  <a:t>Major limitation: hard </a:t>
                </a:r>
                <a:r>
                  <a:rPr lang="fr-FR" sz="2200" b="1" dirty="0" err="1">
                    <a:solidFill>
                      <a:srgbClr val="C00000"/>
                    </a:solidFill>
                  </a:rPr>
                  <a:t>with</a:t>
                </a:r>
                <a:r>
                  <a:rPr lang="fr-FR" sz="2200" b="1" dirty="0">
                    <a:solidFill>
                      <a:srgbClr val="C00000"/>
                    </a:solidFill>
                  </a:rPr>
                  <a:t> </a:t>
                </a:r>
                <a:r>
                  <a:rPr lang="fr-FR" sz="2200" b="1" dirty="0" err="1">
                    <a:solidFill>
                      <a:srgbClr val="C00000"/>
                    </a:solidFill>
                  </a:rPr>
                  <a:t>conventional</a:t>
                </a:r>
                <a:r>
                  <a:rPr lang="fr-FR" sz="2200" b="1" dirty="0">
                    <a:solidFill>
                      <a:srgbClr val="C00000"/>
                    </a:solidFill>
                  </a:rPr>
                  <a:t> laser </a:t>
                </a:r>
                <a:r>
                  <a:rPr lang="fr-FR" sz="2200" b="1" dirty="0" err="1">
                    <a:solidFill>
                      <a:srgbClr val="C00000"/>
                    </a:solidFill>
                  </a:rPr>
                  <a:t>technology</a:t>
                </a:r>
                <a:r>
                  <a:rPr lang="fr-FR" sz="2200" b="1" dirty="0">
                    <a:solidFill>
                      <a:srgbClr val="C00000"/>
                    </a:solidFill>
                  </a:rPr>
                  <a:t> (E</a:t>
                </a:r>
                <a14:m>
                  <m:oMath xmlns:m="http://schemas.openxmlformats.org/officeDocument/2006/math">
                    <m:r>
                      <a:rPr lang="fr-FR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fr-FR" sz="2200" b="1" dirty="0">
                    <a:solidFill>
                      <a:srgbClr val="C00000"/>
                    </a:solidFill>
                  </a:rPr>
                  <a:t>E</a:t>
                </a:r>
                <a:r>
                  <a:rPr lang="fr-FR" sz="2200" b="1" baseline="-25000" dirty="0">
                    <a:solidFill>
                      <a:srgbClr val="C00000"/>
                    </a:solidFill>
                  </a:rPr>
                  <a:t>S</a:t>
                </a:r>
                <a:r>
                  <a:rPr lang="fr-FR" sz="2200" b="1" dirty="0">
                    <a:solidFill>
                      <a:srgbClr val="C00000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EE9A500-6424-71D0-55C9-0BE09BE38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22" y="6264701"/>
                <a:ext cx="7856638" cy="430887"/>
              </a:xfrm>
              <a:prstGeom prst="rect">
                <a:avLst/>
              </a:prstGeom>
              <a:blipFill>
                <a:blip r:embed="rId10"/>
                <a:stretch>
                  <a:fillRect l="-484" t="-8571" r="-323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0C3722F8-8230-B3F7-A4C2-9ACA948CA9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5" y="6157418"/>
            <a:ext cx="701951" cy="552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5D129E3-23BE-E03C-B427-995E49839C75}"/>
                  </a:ext>
                </a:extLst>
              </p:cNvPr>
              <p:cNvSpPr txBox="1"/>
              <p:nvPr/>
            </p:nvSpPr>
            <p:spPr>
              <a:xfrm>
                <a:off x="790868" y="5076023"/>
                <a:ext cx="61675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ea typeface="Cambria Math" panose="02040503050406030204" pitchFamily="18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 </m:t>
                    </m:r>
                  </m:oMath>
                </a14:m>
                <a:r>
                  <a:rPr lang="fr-FR" dirty="0"/>
                  <a:t>: </a:t>
                </a:r>
                <a:r>
                  <a:rPr lang="fr-FR" dirty="0" err="1"/>
                  <a:t>theory</a:t>
                </a:r>
                <a:r>
                  <a:rPr lang="fr-FR" dirty="0"/>
                  <a:t> </a:t>
                </a:r>
                <a:r>
                  <a:rPr lang="fr-FR" dirty="0" err="1"/>
                  <a:t>developed</a:t>
                </a:r>
                <a:r>
                  <a:rPr lang="fr-FR" dirty="0"/>
                  <a:t> but </a:t>
                </a:r>
                <a:r>
                  <a:rPr lang="fr-FR" dirty="0" err="1"/>
                  <a:t>needs</a:t>
                </a:r>
                <a:r>
                  <a:rPr lang="fr-FR" dirty="0"/>
                  <a:t> </a:t>
                </a:r>
                <a:r>
                  <a:rPr lang="fr-FR" dirty="0" err="1"/>
                  <a:t>experimental</a:t>
                </a:r>
                <a:r>
                  <a:rPr lang="fr-FR" dirty="0"/>
                  <a:t> validation 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5D129E3-23BE-E03C-B427-995E49839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68" y="5076023"/>
                <a:ext cx="6167586" cy="369332"/>
              </a:xfrm>
              <a:prstGeom prst="rect">
                <a:avLst/>
              </a:prstGeom>
              <a:blipFill>
                <a:blip r:embed="rId12"/>
                <a:stretch>
                  <a:fillRect l="-823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58BD166-3511-BFCF-F66B-8A470796D938}"/>
                  </a:ext>
                </a:extLst>
              </p:cNvPr>
              <p:cNvSpPr txBox="1"/>
              <p:nvPr/>
            </p:nvSpPr>
            <p:spPr>
              <a:xfrm>
                <a:off x="790868" y="5488661"/>
                <a:ext cx="7844199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ea typeface="Cambria Math" panose="02040503050406030204" pitchFamily="18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2/3</m:t>
                        </m:r>
                      </m:sup>
                    </m:sSup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dirty="0"/>
                  <a:t>,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.,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fr-FR" dirty="0"/>
                  <a:t>1600) : </a:t>
                </a:r>
                <a:r>
                  <a:rPr lang="fr-FR" dirty="0" err="1"/>
                  <a:t>fully</a:t>
                </a:r>
                <a:r>
                  <a:rPr lang="fr-FR" dirty="0"/>
                  <a:t> non-</a:t>
                </a:r>
                <a:r>
                  <a:rPr lang="fr-FR" dirty="0" err="1"/>
                  <a:t>perturbative</a:t>
                </a:r>
                <a:r>
                  <a:rPr lang="fr-FR" dirty="0"/>
                  <a:t> </a:t>
                </a:r>
                <a:r>
                  <a:rPr lang="fr-FR" dirty="0" err="1"/>
                  <a:t>regime</a:t>
                </a:r>
                <a:r>
                  <a:rPr lang="fr-FR" dirty="0"/>
                  <a:t> (no </a:t>
                </a:r>
                <a:r>
                  <a:rPr lang="fr-FR" dirty="0" err="1"/>
                  <a:t>accepted</a:t>
                </a:r>
                <a:r>
                  <a:rPr lang="fr-FR" dirty="0"/>
                  <a:t> </a:t>
                </a:r>
                <a:r>
                  <a:rPr lang="fr-FR" dirty="0" err="1"/>
                  <a:t>theory</a:t>
                </a:r>
                <a:r>
                  <a:rPr lang="fr-FR" dirty="0"/>
                  <a:t>) 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58BD166-3511-BFCF-F66B-8A470796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68" y="5488661"/>
                <a:ext cx="7844199" cy="379656"/>
              </a:xfrm>
              <a:prstGeom prst="rect">
                <a:avLst/>
              </a:prstGeom>
              <a:blipFill>
                <a:blip r:embed="rId13"/>
                <a:stretch>
                  <a:fillRect l="-646" t="-3226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841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à coins arrondis 53">
            <a:extLst>
              <a:ext uri="{FF2B5EF4-FFF2-40B4-BE49-F238E27FC236}">
                <a16:creationId xmlns:a16="http://schemas.microsoft.com/office/drawing/2014/main" id="{E8BA83F9-0711-C815-B385-F0A850FA0D52}"/>
              </a:ext>
            </a:extLst>
          </p:cNvPr>
          <p:cNvSpPr/>
          <p:nvPr/>
        </p:nvSpPr>
        <p:spPr>
          <a:xfrm>
            <a:off x="324254" y="932291"/>
            <a:ext cx="8659954" cy="24320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52B3A0CA-6112-8960-4D90-668EF5137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70" y="1516102"/>
            <a:ext cx="1557191" cy="1167894"/>
          </a:xfrm>
          <a:prstGeom prst="rect">
            <a:avLst/>
          </a:prstGeom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8D45CEC-98F3-F3DC-1B5F-D64DD2790B1A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1: SF and NP-QED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105FEB-580B-EA26-CA84-D2BF596CCFDF}"/>
              </a:ext>
            </a:extLst>
          </p:cNvPr>
          <p:cNvSpPr txBox="1"/>
          <p:nvPr/>
        </p:nvSpPr>
        <p:spPr>
          <a:xfrm>
            <a:off x="4032433" y="126889"/>
            <a:ext cx="39796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>
                    <a:alpha val="40000"/>
                  </a:schemeClr>
                </a:solidFill>
              </a:rPr>
              <a:t>Challenge 2: compact </a:t>
            </a:r>
            <a:r>
              <a:rPr lang="fr-FR" sz="2100" b="1" dirty="0" err="1">
                <a:solidFill>
                  <a:schemeClr val="bg1">
                    <a:alpha val="40000"/>
                  </a:schemeClr>
                </a:solidFill>
              </a:rPr>
              <a:t>accelerators</a:t>
            </a:r>
            <a:endParaRPr lang="fr-FR" sz="2100" b="1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608EE1EF-DF9C-D889-1A54-D47DBAC10B75}"/>
              </a:ext>
            </a:extLst>
          </p:cNvPr>
          <p:cNvSpPr/>
          <p:nvPr/>
        </p:nvSpPr>
        <p:spPr>
          <a:xfrm>
            <a:off x="3238114" y="1930526"/>
            <a:ext cx="978408" cy="299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3A7E31CC-D4F3-8D4E-1B35-34F0A817B68E}"/>
              </a:ext>
            </a:extLst>
          </p:cNvPr>
          <p:cNvSpPr/>
          <p:nvPr/>
        </p:nvSpPr>
        <p:spPr>
          <a:xfrm rot="10800000">
            <a:off x="5024083" y="1923881"/>
            <a:ext cx="978408" cy="299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2DBBF3-73C3-DA35-5F35-E7496B4BE902}"/>
              </a:ext>
            </a:extLst>
          </p:cNvPr>
          <p:cNvSpPr txBox="1"/>
          <p:nvPr/>
        </p:nvSpPr>
        <p:spPr>
          <a:xfrm>
            <a:off x="1417714" y="1212739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Laser pulse, 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6608EAA-7BD3-A855-A53B-629E061CC74B}"/>
              </a:ext>
            </a:extLst>
          </p:cNvPr>
          <p:cNvSpPr/>
          <p:nvPr/>
        </p:nvSpPr>
        <p:spPr>
          <a:xfrm>
            <a:off x="6500090" y="1974401"/>
            <a:ext cx="180000" cy="18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 useBgFill="1"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B10ADC5-EA49-C0BA-EEC9-B8BBE127FE4C}"/>
                  </a:ext>
                </a:extLst>
              </p:cNvPr>
              <p:cNvSpPr txBox="1"/>
              <p:nvPr/>
            </p:nvSpPr>
            <p:spPr>
              <a:xfrm>
                <a:off x="6066424" y="1498848"/>
                <a:ext cx="1247265" cy="36933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e-  </a:t>
                </a:r>
                <a:r>
                  <a:rPr lang="fr-FR" dirty="0" err="1"/>
                  <a:t>beam</a:t>
                </a:r>
                <a:r>
                  <a:rPr lang="fr-FR" dirty="0"/>
                  <a:t>,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fr-FR" dirty="0"/>
              </a:p>
            </p:txBody>
          </p:sp>
        </mc:Choice>
        <mc:Fallback xmlns="">
          <p:sp useBgFill="1"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B10ADC5-EA49-C0BA-EEC9-B8BBE127F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424" y="1498848"/>
                <a:ext cx="1247265" cy="369332"/>
              </a:xfrm>
              <a:prstGeom prst="rect">
                <a:avLst/>
              </a:prstGeom>
              <a:blipFill>
                <a:blip r:embed="rId5"/>
                <a:stretch>
                  <a:fillRect l="-4040" t="-10345" b="-31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89C8B04-C0F1-ACEB-E9ED-E5CFCF792BBA}"/>
                  </a:ext>
                </a:extLst>
              </p:cNvPr>
              <p:cNvSpPr txBox="1"/>
              <p:nvPr/>
            </p:nvSpPr>
            <p:spPr>
              <a:xfrm>
                <a:off x="2943480" y="2417850"/>
                <a:ext cx="3299749" cy="802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E </a:t>
                </a:r>
                <a:r>
                  <a:rPr lang="fr-FR" b="1" dirty="0" err="1"/>
                  <a:t>increased</a:t>
                </a:r>
                <a:r>
                  <a:rPr lang="fr-FR" b="1" dirty="0"/>
                  <a:t> by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/>
                  <a:t>in e- </a:t>
                </a:r>
                <a:r>
                  <a:rPr lang="fr-FR" b="1" dirty="0" err="1"/>
                  <a:t>rest</a:t>
                </a:r>
                <a:r>
                  <a:rPr lang="fr-FR" b="1" dirty="0"/>
                  <a:t> frame </a:t>
                </a:r>
              </a:p>
              <a:p>
                <a:pPr algn="ctr"/>
                <a:r>
                  <a:rPr lang="fr-FR" b="1" dirty="0"/>
                  <a:t>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den>
                    </m:f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89C8B04-C0F1-ACEB-E9ED-E5CFCF792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480" y="2417850"/>
                <a:ext cx="3299749" cy="802207"/>
              </a:xfrm>
              <a:prstGeom prst="rect">
                <a:avLst/>
              </a:prstGeom>
              <a:blipFill>
                <a:blip r:embed="rId6"/>
                <a:stretch>
                  <a:fillRect l="-1533" t="-3125" r="-3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AC5A1DA5-78EA-462D-7D0C-EBE734BED144}"/>
              </a:ext>
            </a:extLst>
          </p:cNvPr>
          <p:cNvSpPr/>
          <p:nvPr/>
        </p:nvSpPr>
        <p:spPr>
          <a:xfrm>
            <a:off x="3302325" y="936510"/>
            <a:ext cx="2691686" cy="29974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Collisions </a:t>
            </a:r>
            <a:r>
              <a:rPr lang="fr-FR" dirty="0" err="1"/>
              <a:t>with</a:t>
            </a:r>
            <a:r>
              <a:rPr lang="fr-FR" dirty="0"/>
              <a:t> e- </a:t>
            </a:r>
            <a:r>
              <a:rPr lang="fr-FR" dirty="0" err="1"/>
              <a:t>beams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24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à coins arrondis 53">
            <a:extLst>
              <a:ext uri="{FF2B5EF4-FFF2-40B4-BE49-F238E27FC236}">
                <a16:creationId xmlns:a16="http://schemas.microsoft.com/office/drawing/2014/main" id="{E8BA83F9-0711-C815-B385-F0A850FA0D52}"/>
              </a:ext>
            </a:extLst>
          </p:cNvPr>
          <p:cNvSpPr/>
          <p:nvPr/>
        </p:nvSpPr>
        <p:spPr>
          <a:xfrm>
            <a:off x="324254" y="932291"/>
            <a:ext cx="8659954" cy="24320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52B3A0CA-6112-8960-4D90-668EF5137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70" y="1516102"/>
            <a:ext cx="1557191" cy="1167894"/>
          </a:xfrm>
          <a:prstGeom prst="rect">
            <a:avLst/>
          </a:prstGeom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8D45CEC-98F3-F3DC-1B5F-D64DD2790B1A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1: SF and NP-QED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105FEB-580B-EA26-CA84-D2BF596CCFDF}"/>
              </a:ext>
            </a:extLst>
          </p:cNvPr>
          <p:cNvSpPr txBox="1"/>
          <p:nvPr/>
        </p:nvSpPr>
        <p:spPr>
          <a:xfrm>
            <a:off x="4032433" y="126889"/>
            <a:ext cx="39796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>
                    <a:alpha val="40000"/>
                  </a:schemeClr>
                </a:solidFill>
              </a:rPr>
              <a:t>Challenge 2: compact </a:t>
            </a:r>
            <a:r>
              <a:rPr lang="fr-FR" sz="2100" b="1" dirty="0" err="1">
                <a:solidFill>
                  <a:schemeClr val="bg1">
                    <a:alpha val="40000"/>
                  </a:schemeClr>
                </a:solidFill>
              </a:rPr>
              <a:t>accelerators</a:t>
            </a:r>
            <a:endParaRPr lang="fr-FR" sz="2100" b="1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608EE1EF-DF9C-D889-1A54-D47DBAC10B75}"/>
              </a:ext>
            </a:extLst>
          </p:cNvPr>
          <p:cNvSpPr/>
          <p:nvPr/>
        </p:nvSpPr>
        <p:spPr>
          <a:xfrm>
            <a:off x="3238114" y="1930526"/>
            <a:ext cx="978408" cy="299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3A7E31CC-D4F3-8D4E-1B35-34F0A817B68E}"/>
              </a:ext>
            </a:extLst>
          </p:cNvPr>
          <p:cNvSpPr/>
          <p:nvPr/>
        </p:nvSpPr>
        <p:spPr>
          <a:xfrm rot="10800000">
            <a:off x="5024083" y="1923881"/>
            <a:ext cx="978408" cy="299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2DBBF3-73C3-DA35-5F35-E7496B4BE902}"/>
              </a:ext>
            </a:extLst>
          </p:cNvPr>
          <p:cNvSpPr txBox="1"/>
          <p:nvPr/>
        </p:nvSpPr>
        <p:spPr>
          <a:xfrm>
            <a:off x="1417714" y="1212739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Laser pulse, 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6608EAA-7BD3-A855-A53B-629E061CC74B}"/>
              </a:ext>
            </a:extLst>
          </p:cNvPr>
          <p:cNvSpPr/>
          <p:nvPr/>
        </p:nvSpPr>
        <p:spPr>
          <a:xfrm>
            <a:off x="6500090" y="1974401"/>
            <a:ext cx="180000" cy="18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 useBgFill="1"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B10ADC5-EA49-C0BA-EEC9-B8BBE127FE4C}"/>
                  </a:ext>
                </a:extLst>
              </p:cNvPr>
              <p:cNvSpPr txBox="1"/>
              <p:nvPr/>
            </p:nvSpPr>
            <p:spPr>
              <a:xfrm>
                <a:off x="6066424" y="1498848"/>
                <a:ext cx="1247265" cy="36933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e-  </a:t>
                </a:r>
                <a:r>
                  <a:rPr lang="fr-FR" dirty="0" err="1"/>
                  <a:t>beam</a:t>
                </a:r>
                <a:r>
                  <a:rPr lang="fr-FR" dirty="0"/>
                  <a:t>,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fr-FR" dirty="0"/>
              </a:p>
            </p:txBody>
          </p:sp>
        </mc:Choice>
        <mc:Fallback xmlns="">
          <p:sp useBgFill="1"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B10ADC5-EA49-C0BA-EEC9-B8BBE127F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424" y="1498848"/>
                <a:ext cx="1247265" cy="369332"/>
              </a:xfrm>
              <a:prstGeom prst="rect">
                <a:avLst/>
              </a:prstGeom>
              <a:blipFill>
                <a:blip r:embed="rId5"/>
                <a:stretch>
                  <a:fillRect l="-4040" t="-10345" b="-31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89C8B04-C0F1-ACEB-E9ED-E5CFCF792BBA}"/>
                  </a:ext>
                </a:extLst>
              </p:cNvPr>
              <p:cNvSpPr txBox="1"/>
              <p:nvPr/>
            </p:nvSpPr>
            <p:spPr>
              <a:xfrm>
                <a:off x="2943480" y="2417850"/>
                <a:ext cx="3299749" cy="802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E </a:t>
                </a:r>
                <a:r>
                  <a:rPr lang="fr-FR" b="1" dirty="0" err="1"/>
                  <a:t>increased</a:t>
                </a:r>
                <a:r>
                  <a:rPr lang="fr-FR" b="1" dirty="0"/>
                  <a:t> by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/>
                  <a:t>in e- </a:t>
                </a:r>
                <a:r>
                  <a:rPr lang="fr-FR" b="1" dirty="0" err="1"/>
                  <a:t>rest</a:t>
                </a:r>
                <a:r>
                  <a:rPr lang="fr-FR" b="1" dirty="0"/>
                  <a:t> frame </a:t>
                </a:r>
              </a:p>
              <a:p>
                <a:pPr algn="ctr"/>
                <a:r>
                  <a:rPr lang="fr-FR" b="1" dirty="0"/>
                  <a:t>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den>
                    </m:f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89C8B04-C0F1-ACEB-E9ED-E5CFCF792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480" y="2417850"/>
                <a:ext cx="3299749" cy="802207"/>
              </a:xfrm>
              <a:prstGeom prst="rect">
                <a:avLst/>
              </a:prstGeom>
              <a:blipFill>
                <a:blip r:embed="rId6"/>
                <a:stretch>
                  <a:fillRect l="-1533" t="-3125" r="-3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AC5A1DA5-78EA-462D-7D0C-EBE734BED144}"/>
              </a:ext>
            </a:extLst>
          </p:cNvPr>
          <p:cNvSpPr/>
          <p:nvPr/>
        </p:nvSpPr>
        <p:spPr>
          <a:xfrm>
            <a:off x="3302325" y="936510"/>
            <a:ext cx="2691686" cy="29974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Collisions </a:t>
            </a:r>
            <a:r>
              <a:rPr lang="fr-FR" dirty="0" err="1"/>
              <a:t>with</a:t>
            </a:r>
            <a:r>
              <a:rPr lang="fr-FR" dirty="0"/>
              <a:t> e- </a:t>
            </a:r>
            <a:r>
              <a:rPr lang="fr-FR" dirty="0" err="1"/>
              <a:t>beams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6A2825F4-466A-D6C7-6016-1301F6EDA27F}"/>
                  </a:ext>
                </a:extLst>
              </p:cNvPr>
              <p:cNvSpPr txBox="1"/>
              <p:nvPr/>
            </p:nvSpPr>
            <p:spPr>
              <a:xfrm>
                <a:off x="6368407" y="540205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6A2825F4-466A-D6C7-6016-1301F6EDA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407" y="5402059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051861B-2242-FC94-EBAF-B81B62303991}"/>
              </a:ext>
            </a:extLst>
          </p:cNvPr>
          <p:cNvCxnSpPr/>
          <p:nvPr/>
        </p:nvCxnSpPr>
        <p:spPr>
          <a:xfrm>
            <a:off x="678403" y="5358206"/>
            <a:ext cx="8012478" cy="0"/>
          </a:xfrm>
          <a:prstGeom prst="straightConnector1">
            <a:avLst/>
          </a:prstGeom>
          <a:ln w="127000"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A823A84A-CC6C-5BC8-C777-D472C6B9560E}"/>
              </a:ext>
            </a:extLst>
          </p:cNvPr>
          <p:cNvGrpSpPr/>
          <p:nvPr/>
        </p:nvGrpSpPr>
        <p:grpSpPr>
          <a:xfrm>
            <a:off x="358311" y="4362787"/>
            <a:ext cx="1691489" cy="1670299"/>
            <a:chOff x="1010771" y="2933895"/>
            <a:chExt cx="1691489" cy="167029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A109DCA-8F6A-E7D4-21B4-BEB9C666CBC4}"/>
                </a:ext>
              </a:extLst>
            </p:cNvPr>
            <p:cNvGrpSpPr/>
            <p:nvPr/>
          </p:nvGrpSpPr>
          <p:grpSpPr>
            <a:xfrm>
              <a:off x="1010771" y="2933895"/>
              <a:ext cx="1691489" cy="1058327"/>
              <a:chOff x="1010771" y="2933895"/>
              <a:chExt cx="1691489" cy="1058327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974F0D0-B00D-5EF0-8FFA-1A25FEFAC709}"/>
                  </a:ext>
                </a:extLst>
              </p:cNvPr>
              <p:cNvSpPr txBox="1"/>
              <p:nvPr/>
            </p:nvSpPr>
            <p:spPr>
              <a:xfrm>
                <a:off x="1390605" y="3568472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0.3</a:t>
                </a: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DB484E18-3660-36E1-C429-E9F3171F362A}"/>
                  </a:ext>
                </a:extLst>
              </p:cNvPr>
              <p:cNvCxnSpPr/>
              <p:nvPr/>
            </p:nvCxnSpPr>
            <p:spPr>
              <a:xfrm>
                <a:off x="1828493" y="3611440"/>
                <a:ext cx="1" cy="380782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CE38AA5-7DD2-89A3-6EC2-A57D558F0FE6}"/>
                  </a:ext>
                </a:extLst>
              </p:cNvPr>
              <p:cNvSpPr txBox="1"/>
              <p:nvPr/>
            </p:nvSpPr>
            <p:spPr>
              <a:xfrm>
                <a:off x="1010771" y="2933895"/>
                <a:ext cx="1691489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E144 (1994)</a:t>
                </a:r>
              </a:p>
              <a:p>
                <a:pPr algn="ctr"/>
                <a:r>
                  <a:rPr lang="fr-FR" sz="1600" dirty="0"/>
                  <a:t>46.6GeV e- + 1TW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8E24201-F5B5-40A4-0DD1-8F445FCA862B}"/>
                </a:ext>
              </a:extLst>
            </p:cNvPr>
            <p:cNvSpPr txBox="1"/>
            <p:nvPr/>
          </p:nvSpPr>
          <p:spPr>
            <a:xfrm>
              <a:off x="1243116" y="4080974"/>
              <a:ext cx="10417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400" i="1" dirty="0">
                  <a:solidFill>
                    <a:srgbClr val="C00000"/>
                  </a:solidFill>
                  <a:latin typeface="Calibri" panose="020F0502020204030204"/>
                </a:rPr>
                <a:t>Burke et al,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400" i="1" dirty="0">
                  <a:solidFill>
                    <a:srgbClr val="C00000"/>
                  </a:solidFill>
                  <a:latin typeface="Calibri" panose="020F0502020204030204"/>
                </a:rPr>
                <a:t> (1994)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31696A91-01F0-75A6-168F-04974F5346BA}"/>
              </a:ext>
            </a:extLst>
          </p:cNvPr>
          <p:cNvSpPr txBox="1"/>
          <p:nvPr/>
        </p:nvSpPr>
        <p:spPr>
          <a:xfrm>
            <a:off x="7101842" y="542960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1600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2923A13-5F2F-93D9-C0B7-501E8AED5482}"/>
              </a:ext>
            </a:extLst>
          </p:cNvPr>
          <p:cNvCxnSpPr/>
          <p:nvPr/>
        </p:nvCxnSpPr>
        <p:spPr>
          <a:xfrm>
            <a:off x="7454662" y="5040332"/>
            <a:ext cx="1" cy="38078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D7C011E-D829-B548-423F-ED8E0DAC6C68}"/>
              </a:ext>
            </a:extLst>
          </p:cNvPr>
          <p:cNvSpPr txBox="1"/>
          <p:nvPr/>
        </p:nvSpPr>
        <p:spPr>
          <a:xfrm>
            <a:off x="7069482" y="4362787"/>
            <a:ext cx="94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NP-QED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1413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96875" y="260350"/>
            <a:ext cx="8351838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210550" cy="762000"/>
          </a:xfrm>
          <a:prstGeom prst="rect">
            <a:avLst/>
          </a:prstGeom>
          <a:gradFill>
            <a:gsLst>
              <a:gs pos="0">
                <a:srgbClr val="C4161C"/>
              </a:gs>
              <a:gs pos="50000">
                <a:srgbClr val="C00000"/>
              </a:gs>
              <a:gs pos="100000">
                <a:srgbClr val="E51B22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2" descr="C:\Users\hvincent\Desktop\logo_c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8D45CEC-98F3-F3DC-1B5F-D64DD2790B1A}"/>
              </a:ext>
            </a:extLst>
          </p:cNvPr>
          <p:cNvSpPr txBox="1"/>
          <p:nvPr/>
        </p:nvSpPr>
        <p:spPr>
          <a:xfrm>
            <a:off x="377612" y="148456"/>
            <a:ext cx="32857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</a:rPr>
              <a:t>Challenge 1: SF and NP-QED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C105FEB-580B-EA26-CA84-D2BF596CCFDF}"/>
              </a:ext>
            </a:extLst>
          </p:cNvPr>
          <p:cNvSpPr txBox="1"/>
          <p:nvPr/>
        </p:nvSpPr>
        <p:spPr>
          <a:xfrm>
            <a:off x="4032433" y="126889"/>
            <a:ext cx="39796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b="1" dirty="0">
                <a:solidFill>
                  <a:schemeClr val="bg1">
                    <a:alpha val="40000"/>
                  </a:schemeClr>
                </a:solidFill>
              </a:rPr>
              <a:t>Challenge 2: compact </a:t>
            </a:r>
            <a:r>
              <a:rPr lang="fr-FR" sz="2100" b="1" dirty="0" err="1">
                <a:solidFill>
                  <a:schemeClr val="bg1">
                    <a:alpha val="40000"/>
                  </a:schemeClr>
                </a:solidFill>
              </a:rPr>
              <a:t>accelerators</a:t>
            </a:r>
            <a:endParaRPr lang="fr-FR" sz="2100" b="1" dirty="0">
              <a:solidFill>
                <a:schemeClr val="bg1">
                  <a:alpha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7788D9E0-E723-7AE7-7AB5-18C02E8165F4}"/>
                  </a:ext>
                </a:extLst>
              </p:cNvPr>
              <p:cNvSpPr txBox="1"/>
              <p:nvPr/>
            </p:nvSpPr>
            <p:spPr>
              <a:xfrm>
                <a:off x="6368407" y="540205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7788D9E0-E723-7AE7-7AB5-18C02E816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407" y="5402059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0BEE97B-3EBD-8463-C653-B0A62B14BE9B}"/>
              </a:ext>
            </a:extLst>
          </p:cNvPr>
          <p:cNvCxnSpPr/>
          <p:nvPr/>
        </p:nvCxnSpPr>
        <p:spPr>
          <a:xfrm>
            <a:off x="678403" y="5358206"/>
            <a:ext cx="8012478" cy="0"/>
          </a:xfrm>
          <a:prstGeom prst="straightConnector1">
            <a:avLst/>
          </a:prstGeom>
          <a:ln w="127000"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711D3BD4-7F8A-F347-AA5C-4109A1832B79}"/>
              </a:ext>
            </a:extLst>
          </p:cNvPr>
          <p:cNvGrpSpPr/>
          <p:nvPr/>
        </p:nvGrpSpPr>
        <p:grpSpPr>
          <a:xfrm>
            <a:off x="358311" y="4362787"/>
            <a:ext cx="1691489" cy="1670299"/>
            <a:chOff x="1010771" y="2933895"/>
            <a:chExt cx="1691489" cy="1670299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4735DC72-570A-D9A6-D008-7649D3C8E008}"/>
                </a:ext>
              </a:extLst>
            </p:cNvPr>
            <p:cNvGrpSpPr/>
            <p:nvPr/>
          </p:nvGrpSpPr>
          <p:grpSpPr>
            <a:xfrm>
              <a:off x="1010771" y="2933895"/>
              <a:ext cx="1691489" cy="1058327"/>
              <a:chOff x="1010771" y="2933895"/>
              <a:chExt cx="1691489" cy="1058327"/>
            </a:xfrm>
          </p:grpSpPr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F34F4321-A044-B6B0-D981-6C3320FF00AC}"/>
                  </a:ext>
                </a:extLst>
              </p:cNvPr>
              <p:cNvSpPr txBox="1"/>
              <p:nvPr/>
            </p:nvSpPr>
            <p:spPr>
              <a:xfrm>
                <a:off x="1390605" y="3568472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0.3</a:t>
                </a:r>
              </a:p>
            </p:txBody>
          </p: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6279ACC0-A580-801A-0F0B-DFA2948D2721}"/>
                  </a:ext>
                </a:extLst>
              </p:cNvPr>
              <p:cNvCxnSpPr/>
              <p:nvPr/>
            </p:nvCxnSpPr>
            <p:spPr>
              <a:xfrm>
                <a:off x="1828493" y="3611440"/>
                <a:ext cx="1" cy="380782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3BBD927-C381-86ED-CDAE-E5023B4C2DE2}"/>
                  </a:ext>
                </a:extLst>
              </p:cNvPr>
              <p:cNvSpPr txBox="1"/>
              <p:nvPr/>
            </p:nvSpPr>
            <p:spPr>
              <a:xfrm>
                <a:off x="1010771" y="2933895"/>
                <a:ext cx="1691489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E144 (1994)</a:t>
                </a:r>
              </a:p>
              <a:p>
                <a:pPr algn="ctr"/>
                <a:r>
                  <a:rPr lang="fr-FR" sz="1600" dirty="0"/>
                  <a:t>46.6GeV e- + 1TW</a:t>
                </a:r>
              </a:p>
            </p:txBody>
          </p:sp>
        </p:grp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65D07836-7D89-D03F-78E7-61B97E544338}"/>
                </a:ext>
              </a:extLst>
            </p:cNvPr>
            <p:cNvSpPr txBox="1"/>
            <p:nvPr/>
          </p:nvSpPr>
          <p:spPr>
            <a:xfrm>
              <a:off x="1243116" y="4080974"/>
              <a:ext cx="10417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400" i="1" dirty="0">
                  <a:solidFill>
                    <a:srgbClr val="C00000"/>
                  </a:solidFill>
                  <a:latin typeface="Calibri" panose="020F0502020204030204"/>
                </a:rPr>
                <a:t>Burke et al,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400" i="1" dirty="0">
                  <a:solidFill>
                    <a:srgbClr val="C00000"/>
                  </a:solidFill>
                  <a:latin typeface="Calibri" panose="020F0502020204030204"/>
                </a:rPr>
                <a:t> (1994)</a:t>
              </a:r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9DABEDF8-0F8D-9D42-F848-69E716503C15}"/>
              </a:ext>
            </a:extLst>
          </p:cNvPr>
          <p:cNvSpPr txBox="1"/>
          <p:nvPr/>
        </p:nvSpPr>
        <p:spPr>
          <a:xfrm>
            <a:off x="7101842" y="542960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1600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84A52DF-A447-E636-1392-CA38388C54B0}"/>
              </a:ext>
            </a:extLst>
          </p:cNvPr>
          <p:cNvCxnSpPr/>
          <p:nvPr/>
        </p:nvCxnSpPr>
        <p:spPr>
          <a:xfrm>
            <a:off x="7454662" y="5040332"/>
            <a:ext cx="1" cy="38078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04B7634-FE78-FBC0-0EC4-33E216FD9C61}"/>
              </a:ext>
            </a:extLst>
          </p:cNvPr>
          <p:cNvSpPr txBox="1"/>
          <p:nvPr/>
        </p:nvSpPr>
        <p:spPr>
          <a:xfrm>
            <a:off x="7069482" y="4362787"/>
            <a:ext cx="94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NP-QED</a:t>
            </a:r>
            <a:endParaRPr lang="fr-FR" sz="1600" dirty="0"/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61F01080-DA30-E25B-02EF-E48BEB240883}"/>
              </a:ext>
            </a:extLst>
          </p:cNvPr>
          <p:cNvGrpSpPr/>
          <p:nvPr/>
        </p:nvGrpSpPr>
        <p:grpSpPr>
          <a:xfrm>
            <a:off x="2293724" y="4581086"/>
            <a:ext cx="2365720" cy="1489147"/>
            <a:chOff x="1912497" y="3147931"/>
            <a:chExt cx="2365720" cy="1489147"/>
          </a:xfrm>
        </p:grpSpPr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5FFF7AB8-CB45-4BE5-7724-0A58929E36DF}"/>
                </a:ext>
              </a:extLst>
            </p:cNvPr>
            <p:cNvSpPr txBox="1"/>
            <p:nvPr/>
          </p:nvSpPr>
          <p:spPr>
            <a:xfrm>
              <a:off x="1912497" y="3147931"/>
              <a:ext cx="2202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E320 </a:t>
              </a:r>
              <a:r>
                <a:rPr lang="fr-FR" sz="1600" dirty="0"/>
                <a:t>13 </a:t>
              </a:r>
              <a:r>
                <a:rPr lang="fr-FR" sz="1600" dirty="0" err="1"/>
                <a:t>GeV</a:t>
              </a:r>
              <a:r>
                <a:rPr lang="fr-FR" sz="1600" dirty="0"/>
                <a:t> e- + 20TW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931A7CF8-946B-4FC2-780E-94878C2A00F5}"/>
                </a:ext>
              </a:extLst>
            </p:cNvPr>
            <p:cNvSpPr txBox="1"/>
            <p:nvPr/>
          </p:nvSpPr>
          <p:spPr>
            <a:xfrm>
              <a:off x="2788963" y="4113858"/>
              <a:ext cx="14892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400" i="1" dirty="0" err="1">
                  <a:solidFill>
                    <a:srgbClr val="C00000"/>
                  </a:solidFill>
                  <a:latin typeface="Calibri" panose="020F0502020204030204"/>
                </a:rPr>
                <a:t>Abramowicz</a:t>
              </a:r>
              <a:r>
                <a:rPr lang="fr-FR" sz="1400" i="1" dirty="0">
                  <a:solidFill>
                    <a:srgbClr val="C00000"/>
                  </a:solidFill>
                  <a:latin typeface="Calibri" panose="020F0502020204030204"/>
                </a:rPr>
                <a:t> et al,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400" i="1" dirty="0">
                  <a:solidFill>
                    <a:srgbClr val="C00000"/>
                  </a:solidFill>
                  <a:latin typeface="Calibri" panose="020F0502020204030204"/>
                </a:rPr>
                <a:t>(2021)</a:t>
              </a:r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5A659F3F-5E7D-4957-B865-CD9FD0F882DE}"/>
              </a:ext>
            </a:extLst>
          </p:cNvPr>
          <p:cNvGrpSpPr/>
          <p:nvPr/>
        </p:nvGrpSpPr>
        <p:grpSpPr>
          <a:xfrm>
            <a:off x="2123496" y="4347422"/>
            <a:ext cx="2494903" cy="1728429"/>
            <a:chOff x="3271650" y="2923301"/>
            <a:chExt cx="2494903" cy="1728429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73CFAF11-9209-AAE9-17B2-3911B0BA8303}"/>
                </a:ext>
              </a:extLst>
            </p:cNvPr>
            <p:cNvGrpSpPr/>
            <p:nvPr/>
          </p:nvGrpSpPr>
          <p:grpSpPr>
            <a:xfrm>
              <a:off x="3279205" y="2923301"/>
              <a:ext cx="2487348" cy="1068921"/>
              <a:chOff x="3279205" y="2923301"/>
              <a:chExt cx="2487348" cy="1068921"/>
            </a:xfrm>
          </p:grpSpPr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31600321-352D-A65D-B533-C8DBFA2AC166}"/>
                  </a:ext>
                </a:extLst>
              </p:cNvPr>
              <p:cNvCxnSpPr/>
              <p:nvPr/>
            </p:nvCxnSpPr>
            <p:spPr>
              <a:xfrm>
                <a:off x="4044989" y="3611440"/>
                <a:ext cx="1" cy="380782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DB6588A6-148A-26D8-C8B3-156E2EF28AEF}"/>
                      </a:ext>
                    </a:extLst>
                  </p:cNvPr>
                  <p:cNvSpPr txBox="1"/>
                  <p:nvPr/>
                </p:nvSpPr>
                <p:spPr>
                  <a:xfrm>
                    <a:off x="4001263" y="3522182"/>
                    <a:ext cx="5196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 </a:t>
                    </a:r>
                    <a14:m>
                      <m:oMath xmlns:m="http://schemas.openxmlformats.org/officeDocument/2006/math"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</m:oMath>
                    </a14:m>
                    <a:r>
                      <a:rPr lang="fr-FR" dirty="0"/>
                      <a:t>1</a:t>
                    </a:r>
                  </a:p>
                </p:txBody>
              </p:sp>
            </mc:Choice>
            <mc:Fallback xmlns=""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DB6588A6-148A-26D8-C8B3-156E2EF28A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01263" y="3522182"/>
                    <a:ext cx="519694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6667" r="-9524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727AD3C2-C9B2-B22F-B046-027778A3204F}"/>
                  </a:ext>
                </a:extLst>
              </p:cNvPr>
              <p:cNvSpPr txBox="1"/>
              <p:nvPr/>
            </p:nvSpPr>
            <p:spPr>
              <a:xfrm>
                <a:off x="3279205" y="2923301"/>
                <a:ext cx="2487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LUXE  </a:t>
                </a:r>
                <a:r>
                  <a:rPr lang="fr-FR" sz="1600" dirty="0"/>
                  <a:t>16.5GeV e- + 350TW</a:t>
                </a:r>
              </a:p>
            </p:txBody>
          </p:sp>
        </p:grp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08010C7D-95B6-D4E0-E043-828E47756EFE}"/>
                </a:ext>
              </a:extLst>
            </p:cNvPr>
            <p:cNvSpPr txBox="1"/>
            <p:nvPr/>
          </p:nvSpPr>
          <p:spPr>
            <a:xfrm>
              <a:off x="3271650" y="4128510"/>
              <a:ext cx="11150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400" i="1" dirty="0" err="1">
                  <a:solidFill>
                    <a:srgbClr val="C00000"/>
                  </a:solidFill>
                  <a:latin typeface="Calibri" panose="020F0502020204030204"/>
                </a:rPr>
                <a:t>Meuren</a:t>
              </a:r>
              <a:r>
                <a:rPr lang="fr-FR" sz="1400" i="1" dirty="0">
                  <a:solidFill>
                    <a:srgbClr val="C00000"/>
                  </a:solidFill>
                  <a:latin typeface="Calibri" panose="020F0502020204030204"/>
                </a:rPr>
                <a:t> et al</a:t>
              </a:r>
              <a:br>
                <a:rPr lang="fr-FR" sz="1400" i="1" dirty="0">
                  <a:solidFill>
                    <a:srgbClr val="C00000"/>
                  </a:solidFill>
                  <a:latin typeface="Calibri" panose="020F0502020204030204"/>
                </a:rPr>
              </a:br>
              <a:r>
                <a:rPr lang="fr-FR" sz="1400" i="1" dirty="0">
                  <a:solidFill>
                    <a:srgbClr val="C00000"/>
                  </a:solidFill>
                  <a:latin typeface="Calibri" panose="020F0502020204030204"/>
                </a:rPr>
                <a:t>(2020)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6E59F1D1-03E2-F472-46C4-5DC70E0991D4}"/>
              </a:ext>
            </a:extLst>
          </p:cNvPr>
          <p:cNvSpPr/>
          <p:nvPr/>
        </p:nvSpPr>
        <p:spPr>
          <a:xfrm>
            <a:off x="2086161" y="4347422"/>
            <a:ext cx="2573284" cy="1823382"/>
          </a:xfrm>
          <a:prstGeom prst="rect">
            <a:avLst/>
          </a:prstGeom>
          <a:noFill/>
          <a:ln w="476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7A32786-4E97-248E-D246-F77FC62D5A83}"/>
              </a:ext>
            </a:extLst>
          </p:cNvPr>
          <p:cNvSpPr txBox="1"/>
          <p:nvPr/>
        </p:nvSpPr>
        <p:spPr>
          <a:xfrm>
            <a:off x="2233988" y="3921478"/>
            <a:ext cx="220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Planned</a:t>
            </a:r>
            <a:r>
              <a:rPr lang="fr-FR" b="1" dirty="0"/>
              <a:t> </a:t>
            </a:r>
            <a:r>
              <a:rPr lang="fr-FR" b="1" dirty="0" err="1"/>
              <a:t>experiments</a:t>
            </a:r>
            <a:endParaRPr lang="fr-FR" b="1" dirty="0"/>
          </a:p>
        </p:txBody>
      </p:sp>
      <p:sp>
        <p:nvSpPr>
          <p:cNvPr id="79" name="Rectangle à coins arrondis 53">
            <a:extLst>
              <a:ext uri="{FF2B5EF4-FFF2-40B4-BE49-F238E27FC236}">
                <a16:creationId xmlns:a16="http://schemas.microsoft.com/office/drawing/2014/main" id="{6398390C-BD31-B163-2F76-9B5A318CA107}"/>
              </a:ext>
            </a:extLst>
          </p:cNvPr>
          <p:cNvSpPr/>
          <p:nvPr/>
        </p:nvSpPr>
        <p:spPr>
          <a:xfrm>
            <a:off x="324254" y="932291"/>
            <a:ext cx="8659954" cy="24320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67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A5592719-B8DE-60CA-3E78-496799338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70" y="1516102"/>
            <a:ext cx="1557191" cy="1167894"/>
          </a:xfrm>
          <a:prstGeom prst="rect">
            <a:avLst/>
          </a:prstGeom>
        </p:spPr>
      </p:pic>
      <p:sp>
        <p:nvSpPr>
          <p:cNvPr id="81" name="Flèche vers la droite 80">
            <a:extLst>
              <a:ext uri="{FF2B5EF4-FFF2-40B4-BE49-F238E27FC236}">
                <a16:creationId xmlns:a16="http://schemas.microsoft.com/office/drawing/2014/main" id="{4205F5FA-B46A-B3D6-4F33-3E83ACC617C5}"/>
              </a:ext>
            </a:extLst>
          </p:cNvPr>
          <p:cNvSpPr/>
          <p:nvPr/>
        </p:nvSpPr>
        <p:spPr>
          <a:xfrm>
            <a:off x="3238114" y="1930526"/>
            <a:ext cx="978408" cy="299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lèche vers la droite 81">
            <a:extLst>
              <a:ext uri="{FF2B5EF4-FFF2-40B4-BE49-F238E27FC236}">
                <a16:creationId xmlns:a16="http://schemas.microsoft.com/office/drawing/2014/main" id="{6950E502-407D-EABD-12CF-BC77875B27FF}"/>
              </a:ext>
            </a:extLst>
          </p:cNvPr>
          <p:cNvSpPr/>
          <p:nvPr/>
        </p:nvSpPr>
        <p:spPr>
          <a:xfrm rot="10800000">
            <a:off x="5024083" y="1923881"/>
            <a:ext cx="978408" cy="299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2470CB7A-9DC2-C878-893F-388CDAF4A53A}"/>
              </a:ext>
            </a:extLst>
          </p:cNvPr>
          <p:cNvSpPr txBox="1"/>
          <p:nvPr/>
        </p:nvSpPr>
        <p:spPr>
          <a:xfrm>
            <a:off x="1417714" y="1212739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Laser pulse, E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1A70AD8-EF1F-7CDE-F1BD-249B60A9B18E}"/>
              </a:ext>
            </a:extLst>
          </p:cNvPr>
          <p:cNvSpPr/>
          <p:nvPr/>
        </p:nvSpPr>
        <p:spPr>
          <a:xfrm>
            <a:off x="6500090" y="1974401"/>
            <a:ext cx="180000" cy="18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 useBgFill="1"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EA3D6D7C-42E1-D15D-D25A-00A2CFF1FBA5}"/>
                  </a:ext>
                </a:extLst>
              </p:cNvPr>
              <p:cNvSpPr txBox="1"/>
              <p:nvPr/>
            </p:nvSpPr>
            <p:spPr>
              <a:xfrm>
                <a:off x="6066424" y="1498848"/>
                <a:ext cx="1247265" cy="369332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e-  </a:t>
                </a:r>
                <a:r>
                  <a:rPr lang="fr-FR" dirty="0" err="1"/>
                  <a:t>beam</a:t>
                </a:r>
                <a:r>
                  <a:rPr lang="fr-FR" dirty="0"/>
                  <a:t>,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fr-FR" dirty="0"/>
              </a:p>
            </p:txBody>
          </p:sp>
        </mc:Choice>
        <mc:Fallback xmlns="">
          <p:sp useBgFill="1"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EA3D6D7C-42E1-D15D-D25A-00A2CFF1F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424" y="1498848"/>
                <a:ext cx="1247265" cy="369332"/>
              </a:xfrm>
              <a:prstGeom prst="rect">
                <a:avLst/>
              </a:prstGeom>
              <a:blipFill>
                <a:blip r:embed="rId7"/>
                <a:stretch>
                  <a:fillRect l="-4040" t="-10345" b="-31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5552BF9B-76E3-2B62-D042-9828F73F0161}"/>
                  </a:ext>
                </a:extLst>
              </p:cNvPr>
              <p:cNvSpPr txBox="1"/>
              <p:nvPr/>
            </p:nvSpPr>
            <p:spPr>
              <a:xfrm>
                <a:off x="2943480" y="2417850"/>
                <a:ext cx="3299749" cy="802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E </a:t>
                </a:r>
                <a:r>
                  <a:rPr lang="fr-FR" b="1" dirty="0" err="1"/>
                  <a:t>increased</a:t>
                </a:r>
                <a:r>
                  <a:rPr lang="fr-FR" b="1" dirty="0"/>
                  <a:t> by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/>
                  <a:t>in e- </a:t>
                </a:r>
                <a:r>
                  <a:rPr lang="fr-FR" b="1" dirty="0" err="1"/>
                  <a:t>rest</a:t>
                </a:r>
                <a:r>
                  <a:rPr lang="fr-FR" b="1" dirty="0"/>
                  <a:t> frame </a:t>
                </a:r>
              </a:p>
              <a:p>
                <a:pPr algn="ctr"/>
                <a:r>
                  <a:rPr lang="fr-FR" b="1" dirty="0"/>
                  <a:t>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den>
                    </m:f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5552BF9B-76E3-2B62-D042-9828F73F0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480" y="2417850"/>
                <a:ext cx="3299749" cy="802207"/>
              </a:xfrm>
              <a:prstGeom prst="rect">
                <a:avLst/>
              </a:prstGeom>
              <a:blipFill>
                <a:blip r:embed="rId8"/>
                <a:stretch>
                  <a:fillRect l="-1533" t="-3125" r="-3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6EA7B0B7-3F47-BD51-EDBC-36B86B216DC0}"/>
              </a:ext>
            </a:extLst>
          </p:cNvPr>
          <p:cNvSpPr/>
          <p:nvPr/>
        </p:nvSpPr>
        <p:spPr>
          <a:xfrm>
            <a:off x="3302325" y="936510"/>
            <a:ext cx="2691686" cy="29974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Collisions </a:t>
            </a:r>
            <a:r>
              <a:rPr lang="fr-FR" dirty="0" err="1"/>
              <a:t>with</a:t>
            </a:r>
            <a:r>
              <a:rPr lang="fr-FR" dirty="0"/>
              <a:t> e- </a:t>
            </a:r>
            <a:r>
              <a:rPr lang="fr-FR" dirty="0" err="1"/>
              <a:t>beams</a:t>
            </a:r>
            <a:endParaRPr lang="fr-FR" dirty="0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C1610B68-AF64-8A5C-9B57-602B7066E7E6}"/>
              </a:ext>
            </a:extLst>
          </p:cNvPr>
          <p:cNvSpPr txBox="1"/>
          <p:nvPr/>
        </p:nvSpPr>
        <p:spPr>
          <a:xfrm>
            <a:off x="5725230" y="3824140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/>
              <a:t>?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1D841EF9-2DE3-7448-E209-881ADDDD6B88}"/>
              </a:ext>
            </a:extLst>
          </p:cNvPr>
          <p:cNvCxnSpPr/>
          <p:nvPr/>
        </p:nvCxnSpPr>
        <p:spPr>
          <a:xfrm flipV="1">
            <a:off x="5855609" y="5194025"/>
            <a:ext cx="198782" cy="3457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58B00CB3-1CEC-8E3B-25EB-600113817409}"/>
              </a:ext>
            </a:extLst>
          </p:cNvPr>
          <p:cNvCxnSpPr/>
          <p:nvPr/>
        </p:nvCxnSpPr>
        <p:spPr>
          <a:xfrm flipV="1">
            <a:off x="5939574" y="5201233"/>
            <a:ext cx="198782" cy="3457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399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FFFFCC"/>
        </a:solidFill>
        <a:ln w="12700">
          <a:solidFill>
            <a:srgbClr val="C00000"/>
          </a:solidFill>
        </a:ln>
        <a:effectLst/>
      </a:spPr>
      <a:bodyPr wrap="none">
        <a:spAutoFit/>
      </a:bodyPr>
      <a:lstStyle>
        <a:defPPr>
          <a:spcBef>
            <a:spcPct val="0"/>
          </a:spcBef>
          <a:buFontTx/>
          <a:buNone/>
          <a:defRPr i="1" dirty="0" err="1" smtClean="0">
            <a:solidFill>
              <a:srgbClr val="C00000"/>
            </a:solidFill>
            <a:latin typeface="Albertus Medium" pitchFamily="34" charset="0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37539</TotalTime>
  <Words>2610</Words>
  <Application>Microsoft Macintosh PowerPoint</Application>
  <PresentationFormat>Affichage à l'écran (4:3)</PresentationFormat>
  <Paragraphs>462</Paragraphs>
  <Slides>48</Slides>
  <Notes>47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48</vt:i4>
      </vt:variant>
    </vt:vector>
  </HeadingPairs>
  <TitlesOfParts>
    <vt:vector size="60" baseType="lpstr">
      <vt:lpstr>Albertus Medium</vt:lpstr>
      <vt:lpstr>Arial</vt:lpstr>
      <vt:lpstr>Barlow</vt:lpstr>
      <vt:lpstr>Calibri</vt:lpstr>
      <vt:lpstr>Calibri Light</vt:lpstr>
      <vt:lpstr>Cambria Math</vt:lpstr>
      <vt:lpstr>Garamond</vt:lpstr>
      <vt:lpstr>Symbol</vt:lpstr>
      <vt:lpstr>Times New Roman</vt:lpstr>
      <vt:lpstr>Wingdings</vt:lpstr>
      <vt:lpstr>Thème Office</vt:lpstr>
      <vt:lpstr>2_Modèle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QUERE Fabien</dc:creator>
  <cp:lastModifiedBy>Henri VINCENTI</cp:lastModifiedBy>
  <cp:revision>868</cp:revision>
  <dcterms:created xsi:type="dcterms:W3CDTF">2019-05-14T15:24:07Z</dcterms:created>
  <dcterms:modified xsi:type="dcterms:W3CDTF">2023-09-17T22:43:00Z</dcterms:modified>
</cp:coreProperties>
</file>