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4206" r:id="rId2"/>
    <p:sldId id="4262" r:id="rId3"/>
    <p:sldId id="4099" r:id="rId4"/>
    <p:sldId id="4100" r:id="rId5"/>
    <p:sldId id="4101" r:id="rId6"/>
    <p:sldId id="661" r:id="rId7"/>
    <p:sldId id="4256" r:id="rId8"/>
    <p:sldId id="2096" r:id="rId9"/>
    <p:sldId id="4228" r:id="rId10"/>
    <p:sldId id="4229" r:id="rId11"/>
    <p:sldId id="4208" r:id="rId12"/>
    <p:sldId id="4232" r:id="rId13"/>
    <p:sldId id="4230" r:id="rId14"/>
    <p:sldId id="4233" r:id="rId15"/>
    <p:sldId id="256" r:id="rId16"/>
    <p:sldId id="4231" r:id="rId17"/>
    <p:sldId id="4235" r:id="rId18"/>
    <p:sldId id="4234" r:id="rId19"/>
    <p:sldId id="4255" r:id="rId20"/>
    <p:sldId id="288" r:id="rId21"/>
    <p:sldId id="291" r:id="rId22"/>
    <p:sldId id="1192" r:id="rId23"/>
    <p:sldId id="4210" r:id="rId24"/>
    <p:sldId id="257" r:id="rId25"/>
    <p:sldId id="4258" r:id="rId26"/>
    <p:sldId id="4260" r:id="rId27"/>
    <p:sldId id="4261" r:id="rId28"/>
    <p:sldId id="4257" r:id="rId2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581"/>
    <a:srgbClr val="D92F49"/>
    <a:srgbClr val="F78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9C467-1E0E-B342-810A-8BE58F159E40}" v="498" dt="2023-09-22T06:19:11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0"/>
    <p:restoredTop sz="95579"/>
  </p:normalViewPr>
  <p:slideViewPr>
    <p:cSldViewPr snapToGrid="0">
      <p:cViewPr varScale="1">
        <p:scale>
          <a:sx n="108" d="100"/>
          <a:sy n="108" d="100"/>
        </p:scale>
        <p:origin x="22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1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athil, Rajeev (STFC,RAL,CLF)" userId="e93f1ebc-1396-4bcc-8909-61cd154e605f" providerId="ADAL" clId="{49E9C467-1E0E-B342-810A-8BE58F159E40}"/>
    <pc:docChg chg="undo custSel addSld delSld modSld sldOrd">
      <pc:chgData name="Pattathil, Rajeev (STFC,RAL,CLF)" userId="e93f1ebc-1396-4bcc-8909-61cd154e605f" providerId="ADAL" clId="{49E9C467-1E0E-B342-810A-8BE58F159E40}" dt="2023-09-22T06:22:38.787" v="1215" actId="20577"/>
      <pc:docMkLst>
        <pc:docMk/>
      </pc:docMkLst>
      <pc:sldChg chg="addSp modSp mod ord">
        <pc:chgData name="Pattathil, Rajeev (STFC,RAL,CLF)" userId="e93f1ebc-1396-4bcc-8909-61cd154e605f" providerId="ADAL" clId="{49E9C467-1E0E-B342-810A-8BE58F159E40}" dt="2023-09-22T06:17:40.108" v="1143" actId="20578"/>
        <pc:sldMkLst>
          <pc:docMk/>
          <pc:sldMk cId="0" sldId="257"/>
        </pc:sldMkLst>
        <pc:spChg chg="add mod">
          <ac:chgData name="Pattathil, Rajeev (STFC,RAL,CLF)" userId="e93f1ebc-1396-4bcc-8909-61cd154e605f" providerId="ADAL" clId="{49E9C467-1E0E-B342-810A-8BE58F159E40}" dt="2023-09-22T06:16:59.616" v="1141" actId="207"/>
          <ac:spMkLst>
            <pc:docMk/>
            <pc:sldMk cId="0" sldId="257"/>
            <ac:spMk id="2" creationId="{74877FDF-4FDD-DD5C-DA82-D52161752A35}"/>
          </ac:spMkLst>
        </pc:spChg>
        <pc:spChg chg="add mod">
          <ac:chgData name="Pattathil, Rajeev (STFC,RAL,CLF)" userId="e93f1ebc-1396-4bcc-8909-61cd154e605f" providerId="ADAL" clId="{49E9C467-1E0E-B342-810A-8BE58F159E40}" dt="2023-09-22T06:16:59.616" v="1141" actId="207"/>
          <ac:spMkLst>
            <pc:docMk/>
            <pc:sldMk cId="0" sldId="257"/>
            <ac:spMk id="3" creationId="{9EFF3B54-6E40-7FCE-533E-B39810090951}"/>
          </ac:spMkLst>
        </pc:spChg>
      </pc:sldChg>
      <pc:sldChg chg="addSp modSp mod">
        <pc:chgData name="Pattathil, Rajeev (STFC,RAL,CLF)" userId="e93f1ebc-1396-4bcc-8909-61cd154e605f" providerId="ADAL" clId="{49E9C467-1E0E-B342-810A-8BE58F159E40}" dt="2023-09-22T06:02:44.847" v="982" actId="20577"/>
        <pc:sldMkLst>
          <pc:docMk/>
          <pc:sldMk cId="0" sldId="291"/>
        </pc:sldMkLst>
        <pc:spChg chg="add mod">
          <ac:chgData name="Pattathil, Rajeev (STFC,RAL,CLF)" userId="e93f1ebc-1396-4bcc-8909-61cd154e605f" providerId="ADAL" clId="{49E9C467-1E0E-B342-810A-8BE58F159E40}" dt="2023-09-21T22:05:03.272" v="866" actId="207"/>
          <ac:spMkLst>
            <pc:docMk/>
            <pc:sldMk cId="0" sldId="291"/>
            <ac:spMk id="7" creationId="{673A5628-C24F-B989-2B03-289800354FB4}"/>
          </ac:spMkLst>
        </pc:spChg>
        <pc:spChg chg="mod">
          <ac:chgData name="Pattathil, Rajeev (STFC,RAL,CLF)" userId="e93f1ebc-1396-4bcc-8909-61cd154e605f" providerId="ADAL" clId="{49E9C467-1E0E-B342-810A-8BE58F159E40}" dt="2023-09-22T06:02:44.847" v="982" actId="20577"/>
          <ac:spMkLst>
            <pc:docMk/>
            <pc:sldMk cId="0" sldId="291"/>
            <ac:spMk id="11" creationId="{F533BEF8-C55D-8240-CB5A-7A5EC1C76BA9}"/>
          </ac:spMkLst>
        </pc:spChg>
      </pc:sldChg>
      <pc:sldChg chg="addSp modSp mod">
        <pc:chgData name="Pattathil, Rajeev (STFC,RAL,CLF)" userId="e93f1ebc-1396-4bcc-8909-61cd154e605f" providerId="ADAL" clId="{49E9C467-1E0E-B342-810A-8BE58F159E40}" dt="2023-09-22T06:04:11.269" v="984" actId="207"/>
        <pc:sldMkLst>
          <pc:docMk/>
          <pc:sldMk cId="2175965475" sldId="1192"/>
        </pc:sldMkLst>
        <pc:spChg chg="add mod">
          <ac:chgData name="Pattathil, Rajeev (STFC,RAL,CLF)" userId="e93f1ebc-1396-4bcc-8909-61cd154e605f" providerId="ADAL" clId="{49E9C467-1E0E-B342-810A-8BE58F159E40}" dt="2023-09-21T21:50:05.290" v="756" actId="208"/>
          <ac:spMkLst>
            <pc:docMk/>
            <pc:sldMk cId="2175965475" sldId="1192"/>
            <ac:spMk id="2" creationId="{BE6F97AE-1279-C2E3-9938-6742ADDA2AAB}"/>
          </ac:spMkLst>
        </pc:spChg>
        <pc:spChg chg="mod">
          <ac:chgData name="Pattathil, Rajeev (STFC,RAL,CLF)" userId="e93f1ebc-1396-4bcc-8909-61cd154e605f" providerId="ADAL" clId="{49E9C467-1E0E-B342-810A-8BE58F159E40}" dt="2023-09-22T06:04:11.269" v="984" actId="207"/>
          <ac:spMkLst>
            <pc:docMk/>
            <pc:sldMk cId="2175965475" sldId="1192"/>
            <ac:spMk id="14" creationId="{D9C17EBD-5B8D-ACAC-3428-8C38FE5B35F1}"/>
          </ac:spMkLst>
        </pc:spChg>
      </pc:sldChg>
      <pc:sldChg chg="ord">
        <pc:chgData name="Pattathil, Rajeev (STFC,RAL,CLF)" userId="e93f1ebc-1396-4bcc-8909-61cd154e605f" providerId="ADAL" clId="{49E9C467-1E0E-B342-810A-8BE58F159E40}" dt="2023-09-21T21:25:52.869" v="528" actId="20578"/>
        <pc:sldMkLst>
          <pc:docMk/>
          <pc:sldMk cId="2583728584" sldId="4099"/>
        </pc:sldMkLst>
      </pc:sldChg>
      <pc:sldChg chg="modSp mod">
        <pc:chgData name="Pattathil, Rajeev (STFC,RAL,CLF)" userId="e93f1ebc-1396-4bcc-8909-61cd154e605f" providerId="ADAL" clId="{49E9C467-1E0E-B342-810A-8BE58F159E40}" dt="2023-09-22T05:18:44.736" v="868" actId="1076"/>
        <pc:sldMkLst>
          <pc:docMk/>
          <pc:sldMk cId="478231389" sldId="4101"/>
        </pc:sldMkLst>
        <pc:spChg chg="mod">
          <ac:chgData name="Pattathil, Rajeev (STFC,RAL,CLF)" userId="e93f1ebc-1396-4bcc-8909-61cd154e605f" providerId="ADAL" clId="{49E9C467-1E0E-B342-810A-8BE58F159E40}" dt="2023-09-22T05:18:44.736" v="868" actId="1076"/>
          <ac:spMkLst>
            <pc:docMk/>
            <pc:sldMk cId="478231389" sldId="4101"/>
            <ac:spMk id="13" creationId="{0E17CC94-A9B4-5A51-B0C4-981BEBB58387}"/>
          </ac:spMkLst>
        </pc:spChg>
        <pc:cxnChg chg="mod">
          <ac:chgData name="Pattathil, Rajeev (STFC,RAL,CLF)" userId="e93f1ebc-1396-4bcc-8909-61cd154e605f" providerId="ADAL" clId="{49E9C467-1E0E-B342-810A-8BE58F159E40}" dt="2023-09-22T05:18:39.839" v="867" actId="1076"/>
          <ac:cxnSpMkLst>
            <pc:docMk/>
            <pc:sldMk cId="478231389" sldId="4101"/>
            <ac:cxnSpMk id="11" creationId="{9FBF2BC1-CF0F-0D50-7648-A0F7E16CBBF2}"/>
          </ac:cxnSpMkLst>
        </pc:cxnChg>
      </pc:sldChg>
      <pc:sldChg chg="addSp modSp mod">
        <pc:chgData name="Pattathil, Rajeev (STFC,RAL,CLF)" userId="e93f1ebc-1396-4bcc-8909-61cd154e605f" providerId="ADAL" clId="{49E9C467-1E0E-B342-810A-8BE58F159E40}" dt="2023-09-21T21:13:48.536" v="443" actId="14100"/>
        <pc:sldMkLst>
          <pc:docMk/>
          <pc:sldMk cId="2661374019" sldId="4206"/>
        </pc:sldMkLst>
        <pc:grpChg chg="mod">
          <ac:chgData name="Pattathil, Rajeev (STFC,RAL,CLF)" userId="e93f1ebc-1396-4bcc-8909-61cd154e605f" providerId="ADAL" clId="{49E9C467-1E0E-B342-810A-8BE58F159E40}" dt="2023-09-21T21:13:43.754" v="441" actId="1076"/>
          <ac:grpSpMkLst>
            <pc:docMk/>
            <pc:sldMk cId="2661374019" sldId="4206"/>
            <ac:grpSpMk id="24" creationId="{A0080477-E45A-40B2-840C-64ED829EA896}"/>
          </ac:grpSpMkLst>
        </pc:grpChg>
        <pc:picChg chg="add mod">
          <ac:chgData name="Pattathil, Rajeev (STFC,RAL,CLF)" userId="e93f1ebc-1396-4bcc-8909-61cd154e605f" providerId="ADAL" clId="{49E9C467-1E0E-B342-810A-8BE58F159E40}" dt="2023-09-21T21:13:48.536" v="443" actId="14100"/>
          <ac:picMkLst>
            <pc:docMk/>
            <pc:sldMk cId="2661374019" sldId="4206"/>
            <ac:picMk id="26" creationId="{2EF6B33E-3741-FB26-40F9-EB0BDB99AB01}"/>
          </ac:picMkLst>
        </pc:picChg>
      </pc:sldChg>
      <pc:sldChg chg="addSp modSp mod">
        <pc:chgData name="Pattathil, Rajeev (STFC,RAL,CLF)" userId="e93f1ebc-1396-4bcc-8909-61cd154e605f" providerId="ADAL" clId="{49E9C467-1E0E-B342-810A-8BE58F159E40}" dt="2023-09-22T05:44:10.339" v="940" actId="207"/>
        <pc:sldMkLst>
          <pc:docMk/>
          <pc:sldMk cId="2194092995" sldId="4208"/>
        </pc:sldMkLst>
        <pc:spChg chg="add mod">
          <ac:chgData name="Pattathil, Rajeev (STFC,RAL,CLF)" userId="e93f1ebc-1396-4bcc-8909-61cd154e605f" providerId="ADAL" clId="{49E9C467-1E0E-B342-810A-8BE58F159E40}" dt="2023-09-22T05:44:10.339" v="940" actId="207"/>
          <ac:spMkLst>
            <pc:docMk/>
            <pc:sldMk cId="2194092995" sldId="4208"/>
            <ac:spMk id="2" creationId="{0AB1776C-4CE0-E35A-9A0F-A59BE36C16B0}"/>
          </ac:spMkLst>
        </pc:spChg>
        <pc:spChg chg="mod">
          <ac:chgData name="Pattathil, Rajeev (STFC,RAL,CLF)" userId="e93f1ebc-1396-4bcc-8909-61cd154e605f" providerId="ADAL" clId="{49E9C467-1E0E-B342-810A-8BE58F159E40}" dt="2023-09-22T05:41:12.210" v="914" actId="20577"/>
          <ac:spMkLst>
            <pc:docMk/>
            <pc:sldMk cId="2194092995" sldId="4208"/>
            <ac:spMk id="7" creationId="{41A14E88-4B3D-1307-8A86-120CF730E4BD}"/>
          </ac:spMkLst>
        </pc:spChg>
      </pc:sldChg>
      <pc:sldChg chg="modSp mod">
        <pc:chgData name="Pattathil, Rajeev (STFC,RAL,CLF)" userId="e93f1ebc-1396-4bcc-8909-61cd154e605f" providerId="ADAL" clId="{49E9C467-1E0E-B342-810A-8BE58F159E40}" dt="2023-09-22T06:05:49.532" v="993" actId="1036"/>
        <pc:sldMkLst>
          <pc:docMk/>
          <pc:sldMk cId="2669234525" sldId="4210"/>
        </pc:sldMkLst>
        <pc:spChg chg="mod">
          <ac:chgData name="Pattathil, Rajeev (STFC,RAL,CLF)" userId="e93f1ebc-1396-4bcc-8909-61cd154e605f" providerId="ADAL" clId="{49E9C467-1E0E-B342-810A-8BE58F159E40}" dt="2023-09-22T06:05:49.532" v="993" actId="1036"/>
          <ac:spMkLst>
            <pc:docMk/>
            <pc:sldMk cId="2669234525" sldId="4210"/>
            <ac:spMk id="5" creationId="{4AB3CFED-DA23-09DE-6A8E-687F3066A800}"/>
          </ac:spMkLst>
        </pc:spChg>
        <pc:spChg chg="mod">
          <ac:chgData name="Pattathil, Rajeev (STFC,RAL,CLF)" userId="e93f1ebc-1396-4bcc-8909-61cd154e605f" providerId="ADAL" clId="{49E9C467-1E0E-B342-810A-8BE58F159E40}" dt="2023-09-22T06:04:52.951" v="985" actId="20577"/>
          <ac:spMkLst>
            <pc:docMk/>
            <pc:sldMk cId="2669234525" sldId="4210"/>
            <ac:spMk id="7" creationId="{ED1EB4DA-3681-AD89-A326-62B29483F483}"/>
          </ac:spMkLst>
        </pc:spChg>
        <pc:spChg chg="mod">
          <ac:chgData name="Pattathil, Rajeev (STFC,RAL,CLF)" userId="e93f1ebc-1396-4bcc-8909-61cd154e605f" providerId="ADAL" clId="{49E9C467-1E0E-B342-810A-8BE58F159E40}" dt="2023-09-22T06:05:38.849" v="990" actId="207"/>
          <ac:spMkLst>
            <pc:docMk/>
            <pc:sldMk cId="2669234525" sldId="4210"/>
            <ac:spMk id="27" creationId="{79D8D268-D3D3-F0FD-8B30-38F1492843B1}"/>
          </ac:spMkLst>
        </pc:spChg>
      </pc:sldChg>
      <pc:sldChg chg="modSp mod">
        <pc:chgData name="Pattathil, Rajeev (STFC,RAL,CLF)" userId="e93f1ebc-1396-4bcc-8909-61cd154e605f" providerId="ADAL" clId="{49E9C467-1E0E-B342-810A-8BE58F159E40}" dt="2023-09-21T21:47:47.127" v="725" actId="20577"/>
        <pc:sldMkLst>
          <pc:docMk/>
          <pc:sldMk cId="2762071026" sldId="4229"/>
        </pc:sldMkLst>
        <pc:spChg chg="mod">
          <ac:chgData name="Pattathil, Rajeev (STFC,RAL,CLF)" userId="e93f1ebc-1396-4bcc-8909-61cd154e605f" providerId="ADAL" clId="{49E9C467-1E0E-B342-810A-8BE58F159E40}" dt="2023-09-21T21:47:47.127" v="725" actId="20577"/>
          <ac:spMkLst>
            <pc:docMk/>
            <pc:sldMk cId="2762071026" sldId="4229"/>
            <ac:spMk id="13" creationId="{926354CC-C1BF-EF7A-1F1D-92A0508EA6A4}"/>
          </ac:spMkLst>
        </pc:spChg>
      </pc:sldChg>
      <pc:sldChg chg="addSp modSp mod">
        <pc:chgData name="Pattathil, Rajeev (STFC,RAL,CLF)" userId="e93f1ebc-1396-4bcc-8909-61cd154e605f" providerId="ADAL" clId="{49E9C467-1E0E-B342-810A-8BE58F159E40}" dt="2023-09-21T22:02:04.187" v="834" actId="207"/>
        <pc:sldMkLst>
          <pc:docMk/>
          <pc:sldMk cId="2383822368" sldId="4230"/>
        </pc:sldMkLst>
        <pc:spChg chg="add mod">
          <ac:chgData name="Pattathil, Rajeev (STFC,RAL,CLF)" userId="e93f1ebc-1396-4bcc-8909-61cd154e605f" providerId="ADAL" clId="{49E9C467-1E0E-B342-810A-8BE58F159E40}" dt="2023-09-21T22:02:04.187" v="834" actId="207"/>
          <ac:spMkLst>
            <pc:docMk/>
            <pc:sldMk cId="2383822368" sldId="4230"/>
            <ac:spMk id="5" creationId="{CD53A86D-AD60-AE3E-A47A-96F6F54939D7}"/>
          </ac:spMkLst>
        </pc:spChg>
        <pc:spChg chg="mod">
          <ac:chgData name="Pattathil, Rajeev (STFC,RAL,CLF)" userId="e93f1ebc-1396-4bcc-8909-61cd154e605f" providerId="ADAL" clId="{49E9C467-1E0E-B342-810A-8BE58F159E40}" dt="2023-09-21T22:01:11.025" v="820" actId="20577"/>
          <ac:spMkLst>
            <pc:docMk/>
            <pc:sldMk cId="2383822368" sldId="4230"/>
            <ac:spMk id="7" creationId="{41A14E88-4B3D-1307-8A86-120CF730E4BD}"/>
          </ac:spMkLst>
        </pc:spChg>
      </pc:sldChg>
      <pc:sldChg chg="modSp mod">
        <pc:chgData name="Pattathil, Rajeev (STFC,RAL,CLF)" userId="e93f1ebc-1396-4bcc-8909-61cd154e605f" providerId="ADAL" clId="{49E9C467-1E0E-B342-810A-8BE58F159E40}" dt="2023-09-22T05:48:22.337" v="942"/>
        <pc:sldMkLst>
          <pc:docMk/>
          <pc:sldMk cId="2736866661" sldId="4232"/>
        </pc:sldMkLst>
        <pc:spChg chg="mod">
          <ac:chgData name="Pattathil, Rajeev (STFC,RAL,CLF)" userId="e93f1ebc-1396-4bcc-8909-61cd154e605f" providerId="ADAL" clId="{49E9C467-1E0E-B342-810A-8BE58F159E40}" dt="2023-09-22T05:48:22.337" v="942"/>
          <ac:spMkLst>
            <pc:docMk/>
            <pc:sldMk cId="2736866661" sldId="4232"/>
            <ac:spMk id="8" creationId="{F253BA2C-A206-C769-2D2D-E03CDF8CAD74}"/>
          </ac:spMkLst>
        </pc:spChg>
      </pc:sldChg>
      <pc:sldChg chg="addSp modSp mod">
        <pc:chgData name="Pattathil, Rajeev (STFC,RAL,CLF)" userId="e93f1ebc-1396-4bcc-8909-61cd154e605f" providerId="ADAL" clId="{49E9C467-1E0E-B342-810A-8BE58F159E40}" dt="2023-09-22T06:01:17.504" v="981" actId="20577"/>
        <pc:sldMkLst>
          <pc:docMk/>
          <pc:sldMk cId="2261534629" sldId="4234"/>
        </pc:sldMkLst>
        <pc:spChg chg="add mod">
          <ac:chgData name="Pattathil, Rajeev (STFC,RAL,CLF)" userId="e93f1ebc-1396-4bcc-8909-61cd154e605f" providerId="ADAL" clId="{49E9C467-1E0E-B342-810A-8BE58F159E40}" dt="2023-09-22T06:01:17.504" v="981" actId="20577"/>
          <ac:spMkLst>
            <pc:docMk/>
            <pc:sldMk cId="2261534629" sldId="4234"/>
            <ac:spMk id="2" creationId="{228EA9AC-ACB6-F30A-333D-A3EB2F828C44}"/>
          </ac:spMkLst>
        </pc:spChg>
      </pc:sldChg>
      <pc:sldChg chg="addSp modSp mod">
        <pc:chgData name="Pattathil, Rajeev (STFC,RAL,CLF)" userId="e93f1ebc-1396-4bcc-8909-61cd154e605f" providerId="ADAL" clId="{49E9C467-1E0E-B342-810A-8BE58F159E40}" dt="2023-09-22T05:58:31.532" v="979" actId="313"/>
        <pc:sldMkLst>
          <pc:docMk/>
          <pc:sldMk cId="63802579" sldId="4235"/>
        </pc:sldMkLst>
        <pc:spChg chg="add mod">
          <ac:chgData name="Pattathil, Rajeev (STFC,RAL,CLF)" userId="e93f1ebc-1396-4bcc-8909-61cd154e605f" providerId="ADAL" clId="{49E9C467-1E0E-B342-810A-8BE58F159E40}" dt="2023-09-22T05:58:11.449" v="968" actId="207"/>
          <ac:spMkLst>
            <pc:docMk/>
            <pc:sldMk cId="63802579" sldId="4235"/>
            <ac:spMk id="2" creationId="{81C810A3-933F-131A-B7A1-A73D153B9369}"/>
          </ac:spMkLst>
        </pc:spChg>
        <pc:spChg chg="add mod">
          <ac:chgData name="Pattathil, Rajeev (STFC,RAL,CLF)" userId="e93f1ebc-1396-4bcc-8909-61cd154e605f" providerId="ADAL" clId="{49E9C467-1E0E-B342-810A-8BE58F159E40}" dt="2023-09-22T05:58:31.532" v="979" actId="313"/>
          <ac:spMkLst>
            <pc:docMk/>
            <pc:sldMk cId="63802579" sldId="4235"/>
            <ac:spMk id="3" creationId="{026A04E1-FF1C-5AA9-90B0-B7412542E84C}"/>
          </ac:spMkLst>
        </pc:spChg>
      </pc:sldChg>
      <pc:sldChg chg="modSp mod">
        <pc:chgData name="Pattathil, Rajeev (STFC,RAL,CLF)" userId="e93f1ebc-1396-4bcc-8909-61cd154e605f" providerId="ADAL" clId="{49E9C467-1E0E-B342-810A-8BE58F159E40}" dt="2023-09-21T21:50:32.879" v="767" actId="1038"/>
        <pc:sldMkLst>
          <pc:docMk/>
          <pc:sldMk cId="4123206627" sldId="4255"/>
        </pc:sldMkLst>
        <pc:grpChg chg="mod">
          <ac:chgData name="Pattathil, Rajeev (STFC,RAL,CLF)" userId="e93f1ebc-1396-4bcc-8909-61cd154e605f" providerId="ADAL" clId="{49E9C467-1E0E-B342-810A-8BE58F159E40}" dt="2023-09-21T21:50:32.879" v="767" actId="1038"/>
          <ac:grpSpMkLst>
            <pc:docMk/>
            <pc:sldMk cId="4123206627" sldId="4255"/>
            <ac:grpSpMk id="16" creationId="{25296D02-61F7-4A10-B2EA-A543DC57FED4}"/>
          </ac:grpSpMkLst>
        </pc:grpChg>
      </pc:sldChg>
      <pc:sldChg chg="addSp modSp mod">
        <pc:chgData name="Pattathil, Rajeev (STFC,RAL,CLF)" userId="e93f1ebc-1396-4bcc-8909-61cd154e605f" providerId="ADAL" clId="{49E9C467-1E0E-B342-810A-8BE58F159E40}" dt="2023-09-22T05:26:07.087" v="892" actId="1076"/>
        <pc:sldMkLst>
          <pc:docMk/>
          <pc:sldMk cId="3691488745" sldId="4256"/>
        </pc:sldMkLst>
        <pc:spChg chg="mod">
          <ac:chgData name="Pattathil, Rajeev (STFC,RAL,CLF)" userId="e93f1ebc-1396-4bcc-8909-61cd154e605f" providerId="ADAL" clId="{49E9C467-1E0E-B342-810A-8BE58F159E40}" dt="2023-09-22T05:25:31.483" v="870" actId="1076"/>
          <ac:spMkLst>
            <pc:docMk/>
            <pc:sldMk cId="3691488745" sldId="4256"/>
            <ac:spMk id="2" creationId="{E56E5DE9-C7F6-9B77-5BDA-AEBC590E36C5}"/>
          </ac:spMkLst>
        </pc:spChg>
        <pc:spChg chg="add mod">
          <ac:chgData name="Pattathil, Rajeev (STFC,RAL,CLF)" userId="e93f1ebc-1396-4bcc-8909-61cd154e605f" providerId="ADAL" clId="{49E9C467-1E0E-B342-810A-8BE58F159E40}" dt="2023-09-22T05:26:07.087" v="892" actId="1076"/>
          <ac:spMkLst>
            <pc:docMk/>
            <pc:sldMk cId="3691488745" sldId="4256"/>
            <ac:spMk id="3" creationId="{40B08E01-8A42-F73B-45DF-DE9E5D2D0871}"/>
          </ac:spMkLst>
        </pc:spChg>
        <pc:spChg chg="mod">
          <ac:chgData name="Pattathil, Rajeev (STFC,RAL,CLF)" userId="e93f1ebc-1396-4bcc-8909-61cd154e605f" providerId="ADAL" clId="{49E9C467-1E0E-B342-810A-8BE58F159E40}" dt="2023-09-21T17:58:02.361" v="433" actId="14"/>
          <ac:spMkLst>
            <pc:docMk/>
            <pc:sldMk cId="3691488745" sldId="4256"/>
            <ac:spMk id="7" creationId="{30D68BEA-3D37-BD76-2A2E-EDDD6F0F3009}"/>
          </ac:spMkLst>
        </pc:spChg>
      </pc:sldChg>
      <pc:sldChg chg="addSp modSp mod">
        <pc:chgData name="Pattathil, Rajeev (STFC,RAL,CLF)" userId="e93f1ebc-1396-4bcc-8909-61cd154e605f" providerId="ADAL" clId="{49E9C467-1E0E-B342-810A-8BE58F159E40}" dt="2023-09-22T06:19:35.461" v="1195" actId="1076"/>
        <pc:sldMkLst>
          <pc:docMk/>
          <pc:sldMk cId="1257382223" sldId="4257"/>
        </pc:sldMkLst>
        <pc:spChg chg="add mod">
          <ac:chgData name="Pattathil, Rajeev (STFC,RAL,CLF)" userId="e93f1ebc-1396-4bcc-8909-61cd154e605f" providerId="ADAL" clId="{49E9C467-1E0E-B342-810A-8BE58F159E40}" dt="2023-09-22T06:19:35.461" v="1195" actId="1076"/>
          <ac:spMkLst>
            <pc:docMk/>
            <pc:sldMk cId="1257382223" sldId="4257"/>
            <ac:spMk id="5" creationId="{42CBFD13-6C56-7CC3-43FB-3F2EEDBC6AC9}"/>
          </ac:spMkLst>
        </pc:spChg>
        <pc:spChg chg="mod">
          <ac:chgData name="Pattathil, Rajeev (STFC,RAL,CLF)" userId="e93f1ebc-1396-4bcc-8909-61cd154e605f" providerId="ADAL" clId="{49E9C467-1E0E-B342-810A-8BE58F159E40}" dt="2023-09-21T21:32:02.467" v="548" actId="20577"/>
          <ac:spMkLst>
            <pc:docMk/>
            <pc:sldMk cId="1257382223" sldId="4257"/>
            <ac:spMk id="8" creationId="{21252169-50F4-BC12-1E6F-A707C42BB701}"/>
          </ac:spMkLst>
        </pc:spChg>
        <pc:picChg chg="mod">
          <ac:chgData name="Pattathil, Rajeev (STFC,RAL,CLF)" userId="e93f1ebc-1396-4bcc-8909-61cd154e605f" providerId="ADAL" clId="{49E9C467-1E0E-B342-810A-8BE58F159E40}" dt="2023-09-21T21:32:13.345" v="550" actId="14100"/>
          <ac:picMkLst>
            <pc:docMk/>
            <pc:sldMk cId="1257382223" sldId="4257"/>
            <ac:picMk id="3" creationId="{A56CFAE2-B7CF-7C3A-3310-19A45AEC7EFD}"/>
          </ac:picMkLst>
        </pc:picChg>
      </pc:sldChg>
      <pc:sldChg chg="addSp modSp mod">
        <pc:chgData name="Pattathil, Rajeev (STFC,RAL,CLF)" userId="e93f1ebc-1396-4bcc-8909-61cd154e605f" providerId="ADAL" clId="{49E9C467-1E0E-B342-810A-8BE58F159E40}" dt="2023-09-22T06:22:38.787" v="1215" actId="20577"/>
        <pc:sldMkLst>
          <pc:docMk/>
          <pc:sldMk cId="3480266439" sldId="4258"/>
        </pc:sldMkLst>
        <pc:spChg chg="add mod">
          <ac:chgData name="Pattathil, Rajeev (STFC,RAL,CLF)" userId="e93f1ebc-1396-4bcc-8909-61cd154e605f" providerId="ADAL" clId="{49E9C467-1E0E-B342-810A-8BE58F159E40}" dt="2023-09-22T06:22:38.787" v="1215" actId="20577"/>
          <ac:spMkLst>
            <pc:docMk/>
            <pc:sldMk cId="3480266439" sldId="4258"/>
            <ac:spMk id="2" creationId="{C3EF5ABF-8C71-1467-874F-5E7D68D7847E}"/>
          </ac:spMkLst>
        </pc:spChg>
      </pc:sldChg>
      <pc:sldChg chg="addSp delSp modSp mod delAnim modAnim">
        <pc:chgData name="Pattathil, Rajeev (STFC,RAL,CLF)" userId="e93f1ebc-1396-4bcc-8909-61cd154e605f" providerId="ADAL" clId="{49E9C467-1E0E-B342-810A-8BE58F159E40}" dt="2023-09-21T17:45:35.449" v="54"/>
        <pc:sldMkLst>
          <pc:docMk/>
          <pc:sldMk cId="1073263058" sldId="4260"/>
        </pc:sldMkLst>
        <pc:spChg chg="add del mod">
          <ac:chgData name="Pattathil, Rajeev (STFC,RAL,CLF)" userId="e93f1ebc-1396-4bcc-8909-61cd154e605f" providerId="ADAL" clId="{49E9C467-1E0E-B342-810A-8BE58F159E40}" dt="2023-09-21T17:42:50.349" v="2"/>
          <ac:spMkLst>
            <pc:docMk/>
            <pc:sldMk cId="1073263058" sldId="4260"/>
            <ac:spMk id="8" creationId="{697BE319-BD44-A548-85A8-269C62A4699E}"/>
          </ac:spMkLst>
        </pc:spChg>
        <pc:grpChg chg="del">
          <ac:chgData name="Pattathil, Rajeev (STFC,RAL,CLF)" userId="e93f1ebc-1396-4bcc-8909-61cd154e605f" providerId="ADAL" clId="{49E9C467-1E0E-B342-810A-8BE58F159E40}" dt="2023-09-21T17:42:39.407" v="0" actId="478"/>
          <ac:grpSpMkLst>
            <pc:docMk/>
            <pc:sldMk cId="1073263058" sldId="4260"/>
            <ac:grpSpMk id="2" creationId="{DBEEF0FF-DCDB-D968-FF8E-DFFD9BDC4DEA}"/>
          </ac:grpSpMkLst>
        </pc:grpChg>
        <pc:graphicFrameChg chg="add del mod">
          <ac:chgData name="Pattathil, Rajeev (STFC,RAL,CLF)" userId="e93f1ebc-1396-4bcc-8909-61cd154e605f" providerId="ADAL" clId="{49E9C467-1E0E-B342-810A-8BE58F159E40}" dt="2023-09-21T17:42:50.349" v="2"/>
          <ac:graphicFrameMkLst>
            <pc:docMk/>
            <pc:sldMk cId="1073263058" sldId="4260"/>
            <ac:graphicFrameMk id="7" creationId="{F4F96A88-4901-7DE1-140E-EC0408E90EDD}"/>
          </ac:graphicFrameMkLst>
        </pc:graphicFrameChg>
        <pc:picChg chg="add del mod">
          <ac:chgData name="Pattathil, Rajeev (STFC,RAL,CLF)" userId="e93f1ebc-1396-4bcc-8909-61cd154e605f" providerId="ADAL" clId="{49E9C467-1E0E-B342-810A-8BE58F159E40}" dt="2023-09-21T17:43:44.943" v="7" actId="478"/>
          <ac:picMkLst>
            <pc:docMk/>
            <pc:sldMk cId="1073263058" sldId="4260"/>
            <ac:picMk id="9" creationId="{5A530DD4-467C-27C1-9228-433C7C0B5820}"/>
          </ac:picMkLst>
        </pc:picChg>
        <pc:picChg chg="add mod">
          <ac:chgData name="Pattathil, Rajeev (STFC,RAL,CLF)" userId="e93f1ebc-1396-4bcc-8909-61cd154e605f" providerId="ADAL" clId="{49E9C467-1E0E-B342-810A-8BE58F159E40}" dt="2023-09-21T17:44:49.347" v="50" actId="1036"/>
          <ac:picMkLst>
            <pc:docMk/>
            <pc:sldMk cId="1073263058" sldId="4260"/>
            <ac:picMk id="10" creationId="{F0DC64E6-1BBE-B571-2E8D-62836533F0A9}"/>
          </ac:picMkLst>
        </pc:picChg>
      </pc:sldChg>
      <pc:sldChg chg="modSp mod modAnim">
        <pc:chgData name="Pattathil, Rajeev (STFC,RAL,CLF)" userId="e93f1ebc-1396-4bcc-8909-61cd154e605f" providerId="ADAL" clId="{49E9C467-1E0E-B342-810A-8BE58F159E40}" dt="2023-09-22T06:18:31.521" v="1144" actId="20577"/>
        <pc:sldMkLst>
          <pc:docMk/>
          <pc:sldMk cId="3146194720" sldId="4261"/>
        </pc:sldMkLst>
        <pc:spChg chg="mod">
          <ac:chgData name="Pattathil, Rajeev (STFC,RAL,CLF)" userId="e93f1ebc-1396-4bcc-8909-61cd154e605f" providerId="ADAL" clId="{49E9C467-1E0E-B342-810A-8BE58F159E40}" dt="2023-09-22T06:18:31.521" v="1144" actId="20577"/>
          <ac:spMkLst>
            <pc:docMk/>
            <pc:sldMk cId="3146194720" sldId="4261"/>
            <ac:spMk id="2" creationId="{71FDB075-D9CA-A988-81E0-53DC574003A3}"/>
          </ac:spMkLst>
        </pc:spChg>
        <pc:spChg chg="mod">
          <ac:chgData name="Pattathil, Rajeev (STFC,RAL,CLF)" userId="e93f1ebc-1396-4bcc-8909-61cd154e605f" providerId="ADAL" clId="{49E9C467-1E0E-B342-810A-8BE58F159E40}" dt="2023-09-21T17:57:18.139" v="430" actId="1076"/>
          <ac:spMkLst>
            <pc:docMk/>
            <pc:sldMk cId="3146194720" sldId="4261"/>
            <ac:spMk id="7" creationId="{926E61DA-7DBA-211D-93AE-604917FD2E70}"/>
          </ac:spMkLst>
        </pc:spChg>
      </pc:sldChg>
      <pc:sldChg chg="new del">
        <pc:chgData name="Pattathil, Rajeev (STFC,RAL,CLF)" userId="e93f1ebc-1396-4bcc-8909-61cd154e605f" providerId="ADAL" clId="{49E9C467-1E0E-B342-810A-8BE58F159E40}" dt="2023-09-21T21:17:06.064" v="445" actId="2696"/>
        <pc:sldMkLst>
          <pc:docMk/>
          <pc:sldMk cId="282138547" sldId="4262"/>
        </pc:sldMkLst>
      </pc:sldChg>
      <pc:sldChg chg="addSp delSp modSp add mod ord">
        <pc:chgData name="Pattathil, Rajeev (STFC,RAL,CLF)" userId="e93f1ebc-1396-4bcc-8909-61cd154e605f" providerId="ADAL" clId="{49E9C467-1E0E-B342-810A-8BE58F159E40}" dt="2023-09-22T05:18:55.031" v="869" actId="20578"/>
        <pc:sldMkLst>
          <pc:docMk/>
          <pc:sldMk cId="1912932394" sldId="4262"/>
        </pc:sldMkLst>
        <pc:spChg chg="del">
          <ac:chgData name="Pattathil, Rajeev (STFC,RAL,CLF)" userId="e93f1ebc-1396-4bcc-8909-61cd154e605f" providerId="ADAL" clId="{49E9C467-1E0E-B342-810A-8BE58F159E40}" dt="2023-09-21T21:17:18.751" v="448" actId="478"/>
          <ac:spMkLst>
            <pc:docMk/>
            <pc:sldMk cId="1912932394" sldId="4262"/>
            <ac:spMk id="9" creationId="{497ED9F3-9EA9-38A8-45E2-A60B81D45DBB}"/>
          </ac:spMkLst>
        </pc:spChg>
        <pc:spChg chg="add del mod">
          <ac:chgData name="Pattathil, Rajeev (STFC,RAL,CLF)" userId="e93f1ebc-1396-4bcc-8909-61cd154e605f" providerId="ADAL" clId="{49E9C467-1E0E-B342-810A-8BE58F159E40}" dt="2023-09-21T21:23:59.420" v="511" actId="478"/>
          <ac:spMkLst>
            <pc:docMk/>
            <pc:sldMk cId="1912932394" sldId="4262"/>
            <ac:spMk id="13" creationId="{31ECB785-3BFA-8F39-CD74-013875FE26FD}"/>
          </ac:spMkLst>
        </pc:spChg>
        <pc:spChg chg="add del">
          <ac:chgData name="Pattathil, Rajeev (STFC,RAL,CLF)" userId="e93f1ebc-1396-4bcc-8909-61cd154e605f" providerId="ADAL" clId="{49E9C467-1E0E-B342-810A-8BE58F159E40}" dt="2023-09-21T21:24:08.158" v="513" actId="478"/>
          <ac:spMkLst>
            <pc:docMk/>
            <pc:sldMk cId="1912932394" sldId="4262"/>
            <ac:spMk id="14" creationId="{9C0923FA-B19D-DC0F-597B-FE2B6D760077}"/>
          </ac:spMkLst>
        </pc:spChg>
        <pc:spChg chg="add del">
          <ac:chgData name="Pattathil, Rajeev (STFC,RAL,CLF)" userId="e93f1ebc-1396-4bcc-8909-61cd154e605f" providerId="ADAL" clId="{49E9C467-1E0E-B342-810A-8BE58F159E40}" dt="2023-09-21T21:24:14.882" v="515" actId="478"/>
          <ac:spMkLst>
            <pc:docMk/>
            <pc:sldMk cId="1912932394" sldId="4262"/>
            <ac:spMk id="15" creationId="{E611E031-952E-B809-F832-CC5FB760CF28}"/>
          </ac:spMkLst>
        </pc:spChg>
        <pc:spChg chg="add mod">
          <ac:chgData name="Pattathil, Rajeev (STFC,RAL,CLF)" userId="e93f1ebc-1396-4bcc-8909-61cd154e605f" providerId="ADAL" clId="{49E9C467-1E0E-B342-810A-8BE58F159E40}" dt="2023-09-21T21:27:31.891" v="530" actId="1076"/>
          <ac:spMkLst>
            <pc:docMk/>
            <pc:sldMk cId="1912932394" sldId="4262"/>
            <ac:spMk id="16" creationId="{9DA13886-E5BB-B2A4-137E-FF9A8A57EE8F}"/>
          </ac:spMkLst>
        </pc:spChg>
        <pc:grpChg chg="add mod">
          <ac:chgData name="Pattathil, Rajeev (STFC,RAL,CLF)" userId="e93f1ebc-1396-4bcc-8909-61cd154e605f" providerId="ADAL" clId="{49E9C467-1E0E-B342-810A-8BE58F159E40}" dt="2023-09-21T21:27:57.436" v="534" actId="1076"/>
          <ac:grpSpMkLst>
            <pc:docMk/>
            <pc:sldMk cId="1912932394" sldId="4262"/>
            <ac:grpSpMk id="12" creationId="{004B8349-02C6-DCE5-142C-D581591E1D5F}"/>
          </ac:grpSpMkLst>
        </pc:grpChg>
        <pc:picChg chg="add mod modCrop">
          <ac:chgData name="Pattathil, Rajeev (STFC,RAL,CLF)" userId="e93f1ebc-1396-4bcc-8909-61cd154e605f" providerId="ADAL" clId="{49E9C467-1E0E-B342-810A-8BE58F159E40}" dt="2023-09-21T21:28:12.763" v="537" actId="1076"/>
          <ac:picMkLst>
            <pc:docMk/>
            <pc:sldMk cId="1912932394" sldId="4262"/>
            <ac:picMk id="3" creationId="{EEDEA445-E0D2-08C5-C1DF-9F1FE82DA177}"/>
          </ac:picMkLst>
        </pc:picChg>
        <pc:picChg chg="add mod">
          <ac:chgData name="Pattathil, Rajeev (STFC,RAL,CLF)" userId="e93f1ebc-1396-4bcc-8909-61cd154e605f" providerId="ADAL" clId="{49E9C467-1E0E-B342-810A-8BE58F159E40}" dt="2023-09-21T21:21:50.662" v="492" actId="1038"/>
          <ac:picMkLst>
            <pc:docMk/>
            <pc:sldMk cId="1912932394" sldId="4262"/>
            <ac:picMk id="6" creationId="{F59DD037-23AF-BE95-6CD1-6657C552C776}"/>
          </ac:picMkLst>
        </pc:picChg>
        <pc:picChg chg="mod">
          <ac:chgData name="Pattathil, Rajeev (STFC,RAL,CLF)" userId="e93f1ebc-1396-4bcc-8909-61cd154e605f" providerId="ADAL" clId="{49E9C467-1E0E-B342-810A-8BE58F159E40}" dt="2023-09-21T21:28:04.260" v="535" actId="166"/>
          <ac:picMkLst>
            <pc:docMk/>
            <pc:sldMk cId="1912932394" sldId="4262"/>
            <ac:picMk id="7" creationId="{E5D3EA27-8878-4507-E70B-F5C64D148C0D}"/>
          </ac:picMkLst>
        </pc:picChg>
        <pc:picChg chg="add mod">
          <ac:chgData name="Pattathil, Rajeev (STFC,RAL,CLF)" userId="e93f1ebc-1396-4bcc-8909-61cd154e605f" providerId="ADAL" clId="{49E9C467-1E0E-B342-810A-8BE58F159E40}" dt="2023-09-21T21:20:12.756" v="472" actId="1076"/>
          <ac:picMkLst>
            <pc:docMk/>
            <pc:sldMk cId="1912932394" sldId="4262"/>
            <ac:picMk id="10" creationId="{2A49E4BB-F4D7-B06A-CAB0-5B853580613B}"/>
          </ac:picMkLst>
        </pc:picChg>
        <pc:picChg chg="add mod modCrop">
          <ac:chgData name="Pattathil, Rajeev (STFC,RAL,CLF)" userId="e93f1ebc-1396-4bcc-8909-61cd154e605f" providerId="ADAL" clId="{49E9C467-1E0E-B342-810A-8BE58F159E40}" dt="2023-09-21T21:27:50.407" v="533" actId="14100"/>
          <ac:picMkLst>
            <pc:docMk/>
            <pc:sldMk cId="1912932394" sldId="4262"/>
            <ac:picMk id="11" creationId="{7B1896CC-FCA6-88D9-B384-FECD13462F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183D41-65FF-1EA6-D4BB-4C37FB6831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12E94-F541-8EC4-6F61-3956A5A393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A4E71-CC63-5C4F-896F-8CF244DDD7A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49BAE-33D9-C3F3-F11A-9B09DC6D78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59926-F7D4-5B11-0099-ADE849540C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744B7-68A8-6D42-A020-C03046A0B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5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43244-0BA7-8540-A124-5F2FCD405E6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FCE6B-6993-C14A-9E61-38FB59890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1125A-4948-B548-87A0-44E7B95800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3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9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65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15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215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1D3F-96FE-0B09-E4F1-CE81D98A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8CCF8-16D7-2E3A-C674-326F297BB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B09F2-2F51-4EE8-F854-556A07EB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E73E-8A82-4E4A-B7AB-3F6F47BE81AD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F6ADE-322B-569C-7883-0E26538B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43E60-39DB-1FB1-3400-5775805A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DEFC-A9B6-A946-AD65-4AEC1EAD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9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5BE2-2DDE-CE27-8D59-EE0DCA4E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9C9E-BFA7-39F1-F849-8CF8F6A1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7B95-79F8-4494-94EF-E653C1D257A6}" type="datetimeFigureOut">
              <a:rPr lang="en-GB" smtClean="0"/>
              <a:t>22/09/2023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91E71-97B2-3E11-B577-34E0D546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D1FBB-CF3F-26B4-7532-8449C599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251F-A18D-48EF-83F9-5C3488139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1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04664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9" descr="Grafi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3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5" cy="45109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13335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Page 00"/>
          <p:cNvSpPr txBox="1"/>
          <p:nvPr/>
        </p:nvSpPr>
        <p:spPr>
          <a:xfrm>
            <a:off x="10680563" y="6597691"/>
            <a:ext cx="1016592" cy="123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91440" lvl="3" indent="514350" algn="r" defTabSz="914400">
              <a:buClr>
                <a:srgbClr val="929292"/>
              </a:buClr>
              <a:buFont typeface="Arial"/>
              <a:defRPr sz="34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800" b="1"/>
              <a:t>Page </a:t>
            </a:r>
            <a:r>
              <a:rPr sz="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00 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3208" y="6602261"/>
            <a:ext cx="119330" cy="117703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800">
                <a:solidFill>
                  <a:srgbClr val="9D9D9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|  Jens Osterhoff  |  MBI Berlin  |  October 12, 2022"/>
          <p:cNvSpPr txBox="1"/>
          <p:nvPr/>
        </p:nvSpPr>
        <p:spPr>
          <a:xfrm>
            <a:off x="132486" y="6554674"/>
            <a:ext cx="3157596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pPr marL="91440" lvl="3" indent="514350" defTabSz="914400">
              <a:buClr>
                <a:srgbClr val="929292"/>
              </a:buClr>
              <a:buFont typeface="Arial"/>
              <a:defRPr sz="34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800"/>
              <a:t>|  </a:t>
            </a:r>
            <a:r>
              <a:rPr sz="800" b="1"/>
              <a:t>Jens Osterhoff  </a:t>
            </a:r>
            <a:r>
              <a:rPr sz="800"/>
              <a:t>|  MBI Berlin  |  October 12, 2022</a:t>
            </a:r>
          </a:p>
        </p:txBody>
      </p:sp>
    </p:spTree>
    <p:extLst>
      <p:ext uri="{BB962C8B-B14F-4D97-AF65-F5344CB8AC3E}">
        <p14:creationId xmlns:p14="http://schemas.microsoft.com/office/powerpoint/2010/main" val="7707275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438327-12E8-B682-3F8C-27A46418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E73E-8A82-4E4A-B7AB-3F6F47BE81AD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70C9E-EC5F-A313-634F-1E957456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67E0C-B78D-89E3-9112-30CC566B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DEFC-A9B6-A946-AD65-4AEC1EAD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2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5">
            <a:extLst>
              <a:ext uri="{FF2B5EF4-FFF2-40B4-BE49-F238E27FC236}">
                <a16:creationId xmlns:a16="http://schemas.microsoft.com/office/drawing/2014/main" id="{30A36664-3BDF-3446-0694-EE66A05A9464}"/>
              </a:ext>
            </a:extLst>
          </p:cNvPr>
          <p:cNvGrpSpPr/>
          <p:nvPr userDrawn="1"/>
        </p:nvGrpSpPr>
        <p:grpSpPr>
          <a:xfrm>
            <a:off x="-22578" y="-73530"/>
            <a:ext cx="12271022" cy="1479957"/>
            <a:chOff x="0" y="-139189"/>
            <a:chExt cx="12192000" cy="1479957"/>
          </a:xfrm>
        </p:grpSpPr>
        <p:sp>
          <p:nvSpPr>
            <p:cNvPr id="5" name="Rechteck: abgerundete Ecken 7">
              <a:extLst>
                <a:ext uri="{FF2B5EF4-FFF2-40B4-BE49-F238E27FC236}">
                  <a16:creationId xmlns:a16="http://schemas.microsoft.com/office/drawing/2014/main" id="{048CF9FD-DC86-3819-CA51-771D9F4C99AC}"/>
                </a:ext>
              </a:extLst>
            </p:cNvPr>
            <p:cNvSpPr/>
            <p:nvPr/>
          </p:nvSpPr>
          <p:spPr>
            <a:xfrm>
              <a:off x="0" y="-139189"/>
              <a:ext cx="12192000" cy="1479957"/>
            </a:xfrm>
            <a:prstGeom prst="roundRect">
              <a:avLst>
                <a:gd name="adj" fmla="val 6923"/>
              </a:avLst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8" name="Grafik 9">
              <a:extLst>
                <a:ext uri="{FF2B5EF4-FFF2-40B4-BE49-F238E27FC236}">
                  <a16:creationId xmlns:a16="http://schemas.microsoft.com/office/drawing/2014/main" id="{45F993EC-A808-1113-C3F6-D30D1E413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9742" y="-91226"/>
              <a:ext cx="2662258" cy="1431994"/>
            </a:xfrm>
            <a:prstGeom prst="roundRect">
              <a:avLst>
                <a:gd name="adj" fmla="val 8031"/>
              </a:avLst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427E4B2-AC28-443E-BE04-5CD55098A90B}" type="slidenum">
              <a:rPr lang="de-DE" sz="1000" b="1" smtClean="0"/>
              <a:pPr algn="r"/>
              <a:t>‹#›</a:t>
            </a:fld>
            <a:endParaRPr lang="de-DE" sz="10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6BAE03-8DE8-4C55-80CD-31B50F5D37F6}"/>
              </a:ext>
            </a:extLst>
          </p:cNvPr>
          <p:cNvSpPr txBox="1">
            <a:spLocks/>
          </p:cNvSpPr>
          <p:nvPr userDrawn="1"/>
        </p:nvSpPr>
        <p:spPr>
          <a:xfrm>
            <a:off x="407987" y="6580799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Update on ESPP Roadmap – EAAC 2003 -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Wim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Leemans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Rajeev Pattathil</a:t>
            </a:r>
          </a:p>
        </p:txBody>
      </p:sp>
    </p:spTree>
    <p:extLst>
      <p:ext uri="{BB962C8B-B14F-4D97-AF65-F5344CB8AC3E}">
        <p14:creationId xmlns:p14="http://schemas.microsoft.com/office/powerpoint/2010/main" val="37811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g"/><Relationship Id="rId21" Type="http://schemas.microsoft.com/office/2007/relationships/hdphoto" Target="../media/hdphoto2.wdp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emf"/><Relationship Id="rId14" Type="http://schemas.openxmlformats.org/officeDocument/2006/relationships/image" Target="../media/image14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link.aps.org/doi/10.1103/PhysRevX.8.01102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indico.cern.ch/event/119371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303.10150.pdf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C77B8D0-EA0F-4B2F-ADEF-18611DD9F8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5FCA9-A7D0-0477-BB5F-65FC17D19D32}"/>
              </a:ext>
            </a:extLst>
          </p:cNvPr>
          <p:cNvSpPr/>
          <p:nvPr/>
        </p:nvSpPr>
        <p:spPr>
          <a:xfrm>
            <a:off x="0" y="6080166"/>
            <a:ext cx="12192000" cy="777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1">
            <a:extLst>
              <a:ext uri="{FF2B5EF4-FFF2-40B4-BE49-F238E27FC236}">
                <a16:creationId xmlns:a16="http://schemas.microsoft.com/office/drawing/2014/main" id="{8E4E6FC1-DB66-2830-5BDC-9997652C4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00"/>
          <a:stretch/>
        </p:blipFill>
        <p:spPr>
          <a:xfrm flipH="1">
            <a:off x="17975" y="1823366"/>
            <a:ext cx="8019874" cy="50346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4D83077-0D2C-4510-982C-FB9D2DAD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2" y="278357"/>
            <a:ext cx="11940417" cy="13667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ESPP Roadmap Update – Plasma Accelerators</a:t>
            </a:r>
            <a:endParaRPr lang="de-DE" sz="2400" dirty="0">
              <a:solidFill>
                <a:srgbClr val="F7A58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D9D7E87-C55F-4B8E-8699-6C78960D9A96}"/>
              </a:ext>
            </a:extLst>
          </p:cNvPr>
          <p:cNvGrpSpPr/>
          <p:nvPr/>
        </p:nvGrpSpPr>
        <p:grpSpPr>
          <a:xfrm>
            <a:off x="7318499" y="5486311"/>
            <a:ext cx="4762842" cy="1229166"/>
            <a:chOff x="5049495" y="5185697"/>
            <a:chExt cx="4762842" cy="122916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5B150C9-0184-428D-8A3C-7C7CC941D239}"/>
                </a:ext>
              </a:extLst>
            </p:cNvPr>
            <p:cNvSpPr/>
            <p:nvPr/>
          </p:nvSpPr>
          <p:spPr>
            <a:xfrm>
              <a:off x="5049495" y="5185697"/>
              <a:ext cx="47628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Wim </a:t>
              </a:r>
              <a:r>
                <a:rPr lang="en-US" b="1" dirty="0" err="1">
                  <a:solidFill>
                    <a:schemeClr val="bg1"/>
                  </a:solidFill>
                </a:rPr>
                <a:t>Leemans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Accelerator Division, DESY</a:t>
              </a:r>
            </a:p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Rajeev </a:t>
              </a:r>
              <a:r>
                <a:rPr lang="en-US" b="1" dirty="0" err="1">
                  <a:solidFill>
                    <a:schemeClr val="bg1"/>
                  </a:solidFill>
                </a:rPr>
                <a:t>Pattathil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STFC UKRI, RAL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2A457FA-83D6-49D0-8A39-58A0A8ED483B}"/>
                </a:ext>
              </a:extLst>
            </p:cNvPr>
            <p:cNvSpPr/>
            <p:nvPr/>
          </p:nvSpPr>
          <p:spPr>
            <a:xfrm>
              <a:off x="7835707" y="5953198"/>
              <a:ext cx="19766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wim.leemans@desy.de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rajeev.pattathil@stfc.ac.uk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0080477-E45A-40B2-840C-64ED829EA896}"/>
              </a:ext>
            </a:extLst>
          </p:cNvPr>
          <p:cNvGrpSpPr/>
          <p:nvPr/>
        </p:nvGrpSpPr>
        <p:grpSpPr>
          <a:xfrm>
            <a:off x="7499482" y="2189707"/>
            <a:ext cx="4581859" cy="3064688"/>
            <a:chOff x="-22737" y="3852603"/>
            <a:chExt cx="4581859" cy="30646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28F22AB-5701-6AE2-EB00-D8D242A35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88414" y="6236707"/>
              <a:ext cx="636309" cy="63630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1A05DCA-609C-FE43-A3BC-49D9E970D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1876"/>
            <a:stretch/>
          </p:blipFill>
          <p:spPr>
            <a:xfrm>
              <a:off x="934108" y="5531580"/>
              <a:ext cx="738281" cy="714286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0DE3B4-F514-8A5A-B0B6-7CD2B0AC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3888" y="6268776"/>
              <a:ext cx="1923883" cy="566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0059CD-3144-3FBB-4826-81D237751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83" y="4864753"/>
              <a:ext cx="1391412" cy="539242"/>
            </a:xfrm>
            <a:prstGeom prst="rect">
              <a:avLst/>
            </a:prstGeom>
          </p:spPr>
        </p:pic>
        <p:pic>
          <p:nvPicPr>
            <p:cNvPr id="13" name="Picture 1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4964367-154F-93DE-6131-772338231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2192" y="4883626"/>
              <a:ext cx="544381" cy="54438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6B27398A-E28F-4BE5-39B7-AD95890C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82289" y="4837706"/>
              <a:ext cx="629335" cy="767955"/>
            </a:xfrm>
            <a:prstGeom prst="rect">
              <a:avLst/>
            </a:prstGeom>
          </p:spPr>
        </p:pic>
        <p:pic>
          <p:nvPicPr>
            <p:cNvPr id="15" name="Picture 14" descr="Logo, icon&#10;&#10;Description automatically generated">
              <a:extLst>
                <a:ext uri="{FF2B5EF4-FFF2-40B4-BE49-F238E27FC236}">
                  <a16:creationId xmlns:a16="http://schemas.microsoft.com/office/drawing/2014/main" id="{CC4EA86F-596F-0532-284C-68A3F0B75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616" r="24344"/>
            <a:stretch/>
          </p:blipFill>
          <p:spPr>
            <a:xfrm>
              <a:off x="0" y="5428007"/>
              <a:ext cx="865690" cy="884718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A78C3444-8432-D043-2170-21ADEB19D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3331" y="4837706"/>
              <a:ext cx="896864" cy="882321"/>
            </a:xfrm>
            <a:prstGeom prst="rect">
              <a:avLst/>
            </a:prstGeom>
          </p:spPr>
        </p:pic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1B60F19-FAA2-6D29-C202-83335BB5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61332" y="5710300"/>
              <a:ext cx="1656983" cy="434077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1EAFFAA1-F615-7B4E-2332-56C757FDB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06497" y="6144377"/>
              <a:ext cx="1952625" cy="772914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6F55A432-B919-067E-AE2E-AF333522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82809" y="5307252"/>
              <a:ext cx="837125" cy="837125"/>
            </a:xfrm>
            <a:prstGeom prst="rect">
              <a:avLst/>
            </a:prstGeom>
          </p:spPr>
        </p:pic>
        <p:pic>
          <p:nvPicPr>
            <p:cNvPr id="20" name="Picture 19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4596A835-B69A-997B-6FE5-83DA3E7A2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737" y="3990425"/>
              <a:ext cx="1922463" cy="658105"/>
            </a:xfrm>
            <a:prstGeom prst="rect">
              <a:avLst/>
            </a:prstGeom>
          </p:spPr>
        </p:pic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9CB34862-F1EE-87D6-A2F8-A30C08F99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7670" y="3852603"/>
              <a:ext cx="1194314" cy="968824"/>
            </a:xfrm>
            <a:prstGeom prst="rect">
              <a:avLst/>
            </a:prstGeom>
          </p:spPr>
        </p:pic>
        <p:pic>
          <p:nvPicPr>
            <p:cNvPr id="22" name="Picture 21" descr="A red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03DC32DF-380E-71C4-3892-FAEAA1BE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59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62433" y="4017552"/>
              <a:ext cx="1370580" cy="581757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C68457CD-962D-49D0-9CA7-2694428508DC}"/>
              </a:ext>
            </a:extLst>
          </p:cNvPr>
          <p:cNvSpPr/>
          <p:nvPr/>
        </p:nvSpPr>
        <p:spPr>
          <a:xfrm>
            <a:off x="260731" y="1601615"/>
            <a:ext cx="5511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7A581"/>
                </a:solidFill>
              </a:rPr>
              <a:t>Status of Plasma Accelerator Efforts</a:t>
            </a:r>
            <a:endParaRPr lang="de-DE" sz="2400" b="1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110B3DF-E801-4837-90DA-2C3DD1DC3099}"/>
              </a:ext>
            </a:extLst>
          </p:cNvPr>
          <p:cNvSpPr/>
          <p:nvPr/>
        </p:nvSpPr>
        <p:spPr>
          <a:xfrm>
            <a:off x="260731" y="6059731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F7A581"/>
                </a:solidFill>
              </a:rPr>
              <a:t>EAAC 2023, Elba</a:t>
            </a:r>
            <a:endParaRPr lang="de-DE" sz="1600" b="1" i="1" dirty="0"/>
          </a:p>
        </p:txBody>
      </p:sp>
      <p:pic>
        <p:nvPicPr>
          <p:cNvPr id="26" name="Picture 25" descr="A red circle with a person holding a harp&#10;&#10;Description automatically generated">
            <a:extLst>
              <a:ext uri="{FF2B5EF4-FFF2-40B4-BE49-F238E27FC236}">
                <a16:creationId xmlns:a16="http://schemas.microsoft.com/office/drawing/2014/main" id="{2EF6B33E-3741-FB26-40F9-EB0BDB99AB0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77367" y="2985634"/>
            <a:ext cx="751630" cy="7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7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93C441C7-AD3C-7904-4BFB-6DDAA2B5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1466339"/>
            <a:ext cx="6954982" cy="1756249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29A38465-6518-731F-E2C7-0B50A2878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61"/>
          <a:stretch/>
        </p:blipFill>
        <p:spPr>
          <a:xfrm>
            <a:off x="5237015" y="3145222"/>
            <a:ext cx="6954983" cy="1867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354CC-C1BF-EF7A-1F1D-92A0508EA6A4}"/>
              </a:ext>
            </a:extLst>
          </p:cNvPr>
          <p:cNvSpPr txBox="1"/>
          <p:nvPr/>
        </p:nvSpPr>
        <p:spPr>
          <a:xfrm>
            <a:off x="1" y="1381656"/>
            <a:ext cx="5237014" cy="718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Higgs Factory at potentially ~1/4</a:t>
            </a:r>
            <a:r>
              <a:rPr lang="en-US" sz="1600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of the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Plasma accelerator arm of HALHF can be beam-driven or laser-driven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First generation to consider PWFA from </a:t>
            </a: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 technological readiness level (TRL) perspective and LPA stages can be incorporated later, 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providing an even more compact architecture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sz="16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synergies between all plasma accelerator technologies</a:t>
            </a: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(laser-, electron-, and proton-driven), and all will contribute to the pre-CDR. 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aseline="300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aseline="300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C4394C-6962-EE38-0D7B-11EC7A7717B6}"/>
              </a:ext>
            </a:extLst>
          </p:cNvPr>
          <p:cNvSpPr/>
          <p:nvPr/>
        </p:nvSpPr>
        <p:spPr>
          <a:xfrm>
            <a:off x="5016500" y="5196109"/>
            <a:ext cx="7096719" cy="1314612"/>
          </a:xfrm>
          <a:prstGeom prst="roundRect">
            <a:avLst>
              <a:gd name="adj" fmla="val 13769"/>
            </a:avLst>
          </a:prstGeom>
          <a:solidFill>
            <a:srgbClr val="FFFF00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LL plasma accelerator concepts, and associated technologies should continue to be developed to ensure that synergies can be leveraged</a:t>
            </a:r>
          </a:p>
          <a:p>
            <a:endParaRPr lang="en-US" sz="1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Potential upgrade paths for HALHF remain open.</a:t>
            </a:r>
            <a:endParaRPr lang="en-GB" sz="1600" b="1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49AC897-CE43-4CD3-A754-9B1FB3B83E72}"/>
              </a:ext>
            </a:extLst>
          </p:cNvPr>
          <p:cNvSpPr txBox="1"/>
          <p:nvPr/>
        </p:nvSpPr>
        <p:spPr>
          <a:xfrm>
            <a:off x="335361" y="74441"/>
            <a:ext cx="9289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Opportunity to build a pre-CDR case around HALHF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7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4E88-4B3D-1307-8A86-120CF730E4BD}"/>
              </a:ext>
            </a:extLst>
          </p:cNvPr>
          <p:cNvSpPr txBox="1">
            <a:spLocks/>
          </p:cNvSpPr>
          <p:nvPr/>
        </p:nvSpPr>
        <p:spPr>
          <a:xfrm>
            <a:off x="-229775" y="1689878"/>
            <a:ext cx="5740729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600" b="1" dirty="0"/>
              <a:t>WP </a:t>
            </a:r>
            <a:r>
              <a:rPr lang="en-DE" sz="1600" b="1" dirty="0"/>
              <a:t>1.1: Overall collider concepts </a:t>
            </a:r>
            <a:r>
              <a:rPr lang="en-GB" sz="1600" b="1" dirty="0"/>
              <a:t>(Carl </a:t>
            </a:r>
            <a:r>
              <a:rPr lang="en-GB" sz="1600" b="1" dirty="0" err="1"/>
              <a:t>Lindstrøm</a:t>
            </a:r>
            <a:r>
              <a:rPr lang="en-GB" sz="1600" b="1" dirty="0"/>
              <a:t>, Brian Foster, Richard D’Arcy) + Zulfikar Najmudin</a:t>
            </a:r>
            <a:endParaRPr lang="en-DE" sz="1600" b="1" dirty="0"/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</a:pPr>
            <a:r>
              <a:rPr lang="en-US" sz="1600" dirty="0"/>
              <a:t>Provides crucial input to the development of HALHF into pre-CDR</a:t>
            </a:r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600" dirty="0">
              <a:solidFill>
                <a:srgbClr val="00B050"/>
              </a:solidFill>
            </a:endParaRP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rgbClr val="00B050"/>
              </a:solidFill>
            </a:endParaRPr>
          </a:p>
          <a:p>
            <a:pPr marL="190500" indent="0">
              <a:spcAft>
                <a:spcPts val="0"/>
              </a:spcAft>
              <a:buNone/>
            </a:pPr>
            <a:r>
              <a:rPr lang="en-US" sz="1600" b="1" dirty="0"/>
              <a:t>	WP </a:t>
            </a:r>
            <a:r>
              <a:rPr lang="en-DE" sz="1600" b="1" dirty="0"/>
              <a:t>1.2</a:t>
            </a:r>
            <a:r>
              <a:rPr lang="en-GB" sz="1600" b="1" dirty="0"/>
              <a:t>: </a:t>
            </a:r>
            <a:r>
              <a:rPr lang="en-DE" sz="1600" b="1" dirty="0"/>
              <a:t>Beam</a:t>
            </a:r>
            <a:r>
              <a:rPr lang="en-GB" sz="1600" b="1" dirty="0"/>
              <a:t> </a:t>
            </a:r>
            <a:r>
              <a:rPr lang="en-DE" sz="1600" b="1" dirty="0"/>
              <a:t>driven electron linac</a:t>
            </a:r>
            <a:r>
              <a:rPr lang="en-GB" sz="1600" b="1" dirty="0"/>
              <a:t>s (Erik Adli, Carl 	</a:t>
            </a:r>
            <a:r>
              <a:rPr lang="en-GB" sz="1600" b="1" dirty="0" err="1"/>
              <a:t>Lindstrøm</a:t>
            </a:r>
            <a:r>
              <a:rPr lang="en-GB" sz="1600" b="1" dirty="0"/>
              <a:t>)</a:t>
            </a:r>
          </a:p>
          <a:p>
            <a:pPr marL="742950" lvl="1" indent="-285750">
              <a:spcAft>
                <a:spcPts val="0"/>
              </a:spcAft>
            </a:pPr>
            <a:r>
              <a:rPr lang="en-GB" sz="1600" dirty="0"/>
              <a:t>Simulations to underpin HALHF design</a:t>
            </a:r>
          </a:p>
          <a:p>
            <a:pPr marL="742950" lvl="1" indent="-285750">
              <a:spcAft>
                <a:spcPts val="0"/>
              </a:spcAft>
            </a:pPr>
            <a:r>
              <a:rPr lang="en-GB" sz="1600" dirty="0"/>
              <a:t>Develop single stage and interstage models with all the relevant physics needed</a:t>
            </a:r>
          </a:p>
          <a:p>
            <a:pPr marL="742950" lvl="1" indent="-285750">
              <a:spcAft>
                <a:spcPts val="0"/>
              </a:spcAft>
            </a:pPr>
            <a:r>
              <a:rPr lang="en-GB" sz="1600" dirty="0"/>
              <a:t>Tolerance checks/self-correction concepts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US" sz="1600" dirty="0"/>
          </a:p>
          <a:p>
            <a:pPr marL="361950" lvl="1" indent="0">
              <a:buNone/>
            </a:pPr>
            <a:endParaRPr lang="en-DE" sz="1600" b="1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757C0B7-EAF5-E4E1-FE99-AAAB9B1B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095" y="3966067"/>
            <a:ext cx="6046170" cy="23869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D28C7E0-8D15-2752-03BC-AE4749E8B117}"/>
              </a:ext>
            </a:extLst>
          </p:cNvPr>
          <p:cNvSpPr txBox="1">
            <a:spLocks/>
          </p:cNvSpPr>
          <p:nvPr/>
        </p:nvSpPr>
        <p:spPr>
          <a:xfrm>
            <a:off x="335361" y="8229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Theory/simulation – based works</a:t>
            </a:r>
            <a:endParaRPr lang="en-DE" b="1" dirty="0">
              <a:solidFill>
                <a:srgbClr val="F7A58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20E1C-DF2D-BB56-5180-B56278ED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984" y="1698437"/>
            <a:ext cx="3010063" cy="1391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3BCDD-A85E-0E61-CE2A-116714C6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30" y="1871907"/>
            <a:ext cx="1640799" cy="1036922"/>
          </a:xfrm>
          <a:prstGeom prst="rect">
            <a:avLst/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D8925AD6-6311-324A-6E96-BA633B63FF82}"/>
              </a:ext>
            </a:extLst>
          </p:cNvPr>
          <p:cNvSpPr/>
          <p:nvPr/>
        </p:nvSpPr>
        <p:spPr>
          <a:xfrm>
            <a:off x="7872772" y="2191913"/>
            <a:ext cx="978408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19A44-2643-160B-28DE-153B46A0A4EB}"/>
              </a:ext>
            </a:extLst>
          </p:cNvPr>
          <p:cNvSpPr txBox="1"/>
          <p:nvPr/>
        </p:nvSpPr>
        <p:spPr>
          <a:xfrm>
            <a:off x="5934536" y="3098894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Single-stage physics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B7A5CC-0D26-F2E2-1CAD-1F54CDF0EC89}"/>
              </a:ext>
            </a:extLst>
          </p:cNvPr>
          <p:cNvSpPr txBox="1"/>
          <p:nvPr/>
        </p:nvSpPr>
        <p:spPr>
          <a:xfrm>
            <a:off x="8632203" y="3167537"/>
            <a:ext cx="3257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Drive beam generation and distribution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C9D347D7-2084-4C0D-8B58-3330D877D17A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B1776C-4CE0-E35A-9A0F-A59BE36C16B0}"/>
              </a:ext>
            </a:extLst>
          </p:cNvPr>
          <p:cNvSpPr txBox="1"/>
          <p:nvPr/>
        </p:nvSpPr>
        <p:spPr>
          <a:xfrm>
            <a:off x="6816436" y="6460177"/>
            <a:ext cx="245451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Talks in WG10 yesterday</a:t>
            </a:r>
          </a:p>
        </p:txBody>
      </p:sp>
    </p:spTree>
    <p:extLst>
      <p:ext uri="{BB962C8B-B14F-4D97-AF65-F5344CB8AC3E}">
        <p14:creationId xmlns:p14="http://schemas.microsoft.com/office/powerpoint/2010/main" val="219409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2C8B-8097-B72C-C867-018B781E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A9E9854-9339-2C3A-D407-0F46F63F7ECE}"/>
              </a:ext>
            </a:extLst>
          </p:cNvPr>
          <p:cNvSpPr txBox="1">
            <a:spLocks/>
          </p:cNvSpPr>
          <p:nvPr/>
        </p:nvSpPr>
        <p:spPr>
          <a:xfrm>
            <a:off x="335361" y="8229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Theory/simulation – based works</a:t>
            </a:r>
            <a:endParaRPr lang="en-DE" b="1" dirty="0">
              <a:solidFill>
                <a:srgbClr val="F7A58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34FC7-8F98-E2FC-9D87-595A16405E22}"/>
              </a:ext>
            </a:extLst>
          </p:cNvPr>
          <p:cNvSpPr txBox="1"/>
          <p:nvPr/>
        </p:nvSpPr>
        <p:spPr>
          <a:xfrm>
            <a:off x="7240657" y="4989253"/>
            <a:ext cx="3894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/>
              <a:t>Common topics: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P</a:t>
            </a:r>
            <a:r>
              <a:rPr lang="en-DE" sz="1600" dirty="0"/>
              <a:t>re- and post-driver plasma modeling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Multi-time and length scales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Radiation and mass transport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Ionization and MHD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Heat management</a:t>
            </a:r>
          </a:p>
        </p:txBody>
      </p:sp>
      <p:pic>
        <p:nvPicPr>
          <p:cNvPr id="11" name="Picture 10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E0EAE8F-6558-ABA8-C7D1-0DD610055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64" y="1984267"/>
            <a:ext cx="6780936" cy="2585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53BA2C-A206-C769-2D2D-E03CDF8CAD74}"/>
              </a:ext>
            </a:extLst>
          </p:cNvPr>
          <p:cNvSpPr txBox="1"/>
          <p:nvPr/>
        </p:nvSpPr>
        <p:spPr>
          <a:xfrm>
            <a:off x="-313602" y="1849932"/>
            <a:ext cx="622751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GB" sz="1800" b="1" dirty="0"/>
              <a:t>WP 1.3: Laser</a:t>
            </a:r>
            <a:r>
              <a:rPr lang="en-DE" sz="1800" b="1" dirty="0"/>
              <a:t> driven electron linac</a:t>
            </a:r>
            <a:r>
              <a:rPr lang="en-GB" sz="1800" b="1" dirty="0"/>
              <a:t>s 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n-GB" sz="1800" b="1" dirty="0"/>
              <a:t>(Jorge Viera, </a:t>
            </a:r>
            <a:r>
              <a:rPr lang="en-GB" sz="1800" b="1" dirty="0" err="1"/>
              <a:t>Maxence</a:t>
            </a:r>
            <a:r>
              <a:rPr lang="en-GB" sz="1800" b="1" dirty="0"/>
              <a:t> </a:t>
            </a:r>
            <a:r>
              <a:rPr lang="en-GB" sz="1800" b="1" dirty="0" err="1"/>
              <a:t>Thévenet</a:t>
            </a:r>
            <a:r>
              <a:rPr lang="en-GB" sz="1800" b="1" dirty="0"/>
              <a:t>, Brigitte Cros, Zulfikar Najmudin)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GB" sz="1800" b="1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Looking out for fundamental show-stoppers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Improving reduced models with additional physics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Simulate 2 stages, starting with reduced model &amp; coupling and conﬁrm with full-3D simulation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Could underpin future plasma-based collider designs/upgrades to HALHF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Experimental verification via </a:t>
            </a:r>
            <a:r>
              <a:rPr lang="en-GB" sz="1800" b="1" dirty="0"/>
              <a:t>2.4</a:t>
            </a:r>
            <a:r>
              <a:rPr lang="en-GB" sz="1800" dirty="0"/>
              <a:t> and in-kind contributions at LPA facilities</a:t>
            </a:r>
            <a:endParaRPr lang="en-GB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E0509C4-9B01-569C-8363-A17B3FC66568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6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4E88-4B3D-1307-8A86-120CF730E4BD}"/>
              </a:ext>
            </a:extLst>
          </p:cNvPr>
          <p:cNvSpPr txBox="1">
            <a:spLocks/>
          </p:cNvSpPr>
          <p:nvPr/>
        </p:nvSpPr>
        <p:spPr>
          <a:xfrm>
            <a:off x="-240767" y="1659219"/>
            <a:ext cx="8091502" cy="4124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WP </a:t>
            </a:r>
            <a:r>
              <a:rPr lang="en-DE" sz="1600" b="1" dirty="0"/>
              <a:t>1.4: Positron </a:t>
            </a:r>
            <a:r>
              <a:rPr lang="en-GB" sz="1600" b="1" dirty="0"/>
              <a:t>acceleration (Gianluca </a:t>
            </a:r>
            <a:r>
              <a:rPr lang="en-GB" sz="1600" b="1" dirty="0" err="1"/>
              <a:t>Sarri</a:t>
            </a:r>
            <a:r>
              <a:rPr lang="en-GB" sz="1600" b="1" dirty="0"/>
              <a:t>, Severin </a:t>
            </a:r>
            <a:r>
              <a:rPr lang="en-GB" sz="1600" b="1" dirty="0" err="1"/>
              <a:t>Diederichs</a:t>
            </a:r>
            <a:r>
              <a:rPr lang="en-GB" sz="1600" b="1" dirty="0"/>
              <a:t>)</a:t>
            </a:r>
          </a:p>
          <a:p>
            <a:pPr lvl="2">
              <a:spcAft>
                <a:spcPts val="0"/>
              </a:spcAft>
            </a:pPr>
            <a:r>
              <a:rPr lang="en-GB" sz="1600" dirty="0"/>
              <a:t>Important to continue effort. A few potential schemes have recently emerged – need to investigate tolerances etc. before experimental realisation</a:t>
            </a:r>
          </a:p>
          <a:p>
            <a:pPr lvl="2">
              <a:spcAft>
                <a:spcPts val="0"/>
              </a:spcAft>
            </a:pPr>
            <a:r>
              <a:rPr lang="en-GB" sz="1600" i="0" u="none" strike="noStrike" dirty="0">
                <a:solidFill>
                  <a:srgbClr val="000000"/>
                </a:solidFill>
                <a:effectLst/>
              </a:rPr>
              <a:t>Development of experimental areas where positron wakefield acceleration can be studied</a:t>
            </a:r>
            <a:endParaRPr lang="en-GB" sz="1600" dirty="0">
              <a:solidFill>
                <a:srgbClr val="000000"/>
              </a:solidFill>
            </a:endParaRPr>
          </a:p>
          <a:p>
            <a:pPr lvl="2">
              <a:spcAft>
                <a:spcPts val="0"/>
              </a:spcAft>
            </a:pPr>
            <a:r>
              <a:rPr lang="en-GB" sz="1600" i="0" u="none" strike="noStrike" dirty="0">
                <a:solidFill>
                  <a:srgbClr val="000000"/>
                </a:solidFill>
                <a:effectLst/>
              </a:rPr>
              <a:t>Systematic simulation studies and improvements of simulation codes: </a:t>
            </a:r>
            <a:endParaRPr lang="en-GB" sz="1600" dirty="0"/>
          </a:p>
          <a:p>
            <a:pPr marL="628650" lvl="2" indent="0">
              <a:spcAft>
                <a:spcPts val="0"/>
              </a:spcAft>
              <a:buNone/>
            </a:pPr>
            <a:endParaRPr lang="en-US" sz="1600" dirty="0"/>
          </a:p>
          <a:p>
            <a:pPr marL="628650" lvl="2" indent="0">
              <a:spcAft>
                <a:spcPts val="0"/>
              </a:spcAft>
              <a:buNone/>
            </a:pPr>
            <a:endParaRPr lang="en-US" sz="1600" dirty="0"/>
          </a:p>
          <a:p>
            <a:pPr marL="628650" lvl="2" indent="0">
              <a:spcAft>
                <a:spcPts val="0"/>
              </a:spcAft>
              <a:buNone/>
            </a:pPr>
            <a:endParaRPr lang="en-US" sz="1600" dirty="0"/>
          </a:p>
          <a:p>
            <a:pPr marL="628650" lvl="2" indent="0">
              <a:spcAft>
                <a:spcPts val="0"/>
              </a:spcAft>
              <a:buNone/>
            </a:pPr>
            <a:endParaRPr lang="en-US" sz="1600" dirty="0"/>
          </a:p>
          <a:p>
            <a:pPr marL="628650" lvl="2" indent="0">
              <a:spcAft>
                <a:spcPts val="0"/>
              </a:spcAft>
              <a:buNone/>
            </a:pPr>
            <a:endParaRPr lang="en-US" sz="1600" dirty="0"/>
          </a:p>
          <a:p>
            <a:pPr marL="190500" indent="0">
              <a:spcAft>
                <a:spcPts val="0"/>
              </a:spcAft>
              <a:buNone/>
            </a:pPr>
            <a:r>
              <a:rPr lang="en-US" sz="1600" b="1" dirty="0"/>
              <a:t>	WP </a:t>
            </a:r>
            <a:r>
              <a:rPr lang="en-DE" sz="1600" b="1" dirty="0"/>
              <a:t>1.</a:t>
            </a:r>
            <a:r>
              <a:rPr lang="en-GB" sz="1600" b="1" dirty="0"/>
              <a:t>5: </a:t>
            </a:r>
            <a:r>
              <a:rPr lang="en-DE" sz="1600" b="1" dirty="0"/>
              <a:t>Spin and polarization preservation </a:t>
            </a:r>
            <a:r>
              <a:rPr lang="en-GB" sz="1600" b="1" dirty="0"/>
              <a:t>(Kristjan </a:t>
            </a:r>
            <a:r>
              <a:rPr lang="en-GB" sz="1600" b="1" dirty="0" err="1"/>
              <a:t>Põder</a:t>
            </a:r>
            <a:r>
              <a:rPr lang="en-GB" sz="1600" b="1" dirty="0"/>
              <a:t>)</a:t>
            </a:r>
          </a:p>
          <a:p>
            <a:pPr lvl="2">
              <a:spcAft>
                <a:spcPts val="0"/>
              </a:spcAft>
            </a:pPr>
            <a:r>
              <a:rPr lang="en-GB" sz="1600" dirty="0"/>
              <a:t>Important to continue effort</a:t>
            </a:r>
          </a:p>
          <a:p>
            <a:pPr lvl="2">
              <a:spcAft>
                <a:spcPts val="0"/>
              </a:spcAft>
            </a:pPr>
            <a:r>
              <a:rPr lang="en-GB" sz="1600" dirty="0"/>
              <a:t>A few potential schemes – need experimental realisation (</a:t>
            </a:r>
            <a:r>
              <a:rPr lang="en-GB" sz="1600" dirty="0" err="1"/>
              <a:t>eg.</a:t>
            </a:r>
            <a:r>
              <a:rPr lang="en-GB" sz="1600" dirty="0"/>
              <a:t> </a:t>
            </a:r>
            <a:r>
              <a:rPr lang="en-US" sz="1600" dirty="0">
                <a:ea typeface="Helvetica Neue Light" panose="02000403000000020004" pitchFamily="2" charset="0"/>
                <a:cs typeface="Helvetica Neue" panose="02000503000000020004" pitchFamily="2" charset="0"/>
              </a:rPr>
              <a:t>LEAP project)</a:t>
            </a:r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marL="361950" lvl="1" indent="0">
              <a:buNone/>
            </a:pPr>
            <a:endParaRPr lang="en-DE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46429-C7B9-8535-3469-4AE951FCD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10575" b="906"/>
          <a:stretch/>
        </p:blipFill>
        <p:spPr>
          <a:xfrm>
            <a:off x="7850735" y="1506435"/>
            <a:ext cx="4331159" cy="130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980E9-A525-7606-F887-0FF3A514C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32" y="3166936"/>
            <a:ext cx="3735347" cy="210113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F59AC0A-C077-5063-BA75-98F97AFE06D8}"/>
              </a:ext>
            </a:extLst>
          </p:cNvPr>
          <p:cNvSpPr txBox="1">
            <a:spLocks/>
          </p:cNvSpPr>
          <p:nvPr/>
        </p:nvSpPr>
        <p:spPr>
          <a:xfrm>
            <a:off x="335361" y="8356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Requires theory/simulations along with experimental verifications</a:t>
            </a:r>
            <a:endParaRPr lang="en-DE" b="1" dirty="0">
              <a:solidFill>
                <a:srgbClr val="F7A58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77D7D-F518-8290-FF85-D172A55DDAA1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3A86D-AD60-AE3E-A47A-96F6F54939D7}"/>
              </a:ext>
            </a:extLst>
          </p:cNvPr>
          <p:cNvSpPr txBox="1"/>
          <p:nvPr/>
        </p:nvSpPr>
        <p:spPr>
          <a:xfrm>
            <a:off x="568036" y="3429000"/>
            <a:ext cx="318654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628650" lvl="2" indent="0">
              <a:spcAft>
                <a:spcPts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S. </a:t>
            </a:r>
            <a:r>
              <a:rPr lang="en-US" sz="1600" dirty="0" err="1">
                <a:solidFill>
                  <a:srgbClr val="C00000"/>
                </a:solidFill>
              </a:rPr>
              <a:t>Diederichs</a:t>
            </a:r>
            <a:r>
              <a:rPr lang="en-US" sz="1600" dirty="0">
                <a:solidFill>
                  <a:srgbClr val="C00000"/>
                </a:solidFill>
              </a:rPr>
              <a:t> – Wed</a:t>
            </a:r>
          </a:p>
          <a:p>
            <a:pPr marL="628650" lvl="2" indent="0">
              <a:spcAft>
                <a:spcPts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Spencer Gessner – Thurs</a:t>
            </a:r>
          </a:p>
          <a:p>
            <a:pPr marL="628650" lvl="2" indent="0">
              <a:spcAft>
                <a:spcPts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Sébastien </a:t>
            </a:r>
            <a:r>
              <a:rPr lang="en-US" sz="1600" dirty="0" err="1">
                <a:solidFill>
                  <a:srgbClr val="C00000"/>
                </a:solidFill>
              </a:rPr>
              <a:t>Corde</a:t>
            </a:r>
            <a:r>
              <a:rPr lang="en-US" sz="1600" dirty="0">
                <a:solidFill>
                  <a:srgbClr val="C00000"/>
                </a:solidFill>
              </a:rPr>
              <a:t> - Thurs</a:t>
            </a:r>
          </a:p>
        </p:txBody>
      </p:sp>
    </p:spTree>
    <p:extLst>
      <p:ext uri="{BB962C8B-B14F-4D97-AF65-F5344CB8AC3E}">
        <p14:creationId xmlns:p14="http://schemas.microsoft.com/office/powerpoint/2010/main" val="2383822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6D4FE-D0C3-9069-BC7A-D4B9C5C6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90075D0-EFD9-99B7-4577-70AA68704303}"/>
              </a:ext>
            </a:extLst>
          </p:cNvPr>
          <p:cNvSpPr txBox="1">
            <a:spLocks/>
          </p:cNvSpPr>
          <p:nvPr/>
        </p:nvSpPr>
        <p:spPr>
          <a:xfrm>
            <a:off x="335361" y="8356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Requires theory/simulations along with experimental verifications</a:t>
            </a:r>
            <a:endParaRPr lang="en-DE" b="1" dirty="0">
              <a:solidFill>
                <a:srgbClr val="F7A58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E5A98-E94F-D6E1-DFDE-ABBEBEC2CA00}"/>
              </a:ext>
            </a:extLst>
          </p:cNvPr>
          <p:cNvSpPr txBox="1"/>
          <p:nvPr/>
        </p:nvSpPr>
        <p:spPr>
          <a:xfrm>
            <a:off x="-172475" y="1726694"/>
            <a:ext cx="58775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1.6: </a:t>
            </a:r>
            <a:r>
              <a:rPr lang="en-DE" sz="1600" b="1" dirty="0"/>
              <a:t>Assess final-focus system concepts</a:t>
            </a:r>
            <a:r>
              <a:rPr lang="en-DE" sz="1600" dirty="0"/>
              <a:t>; </a:t>
            </a: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>
              <a:solidFill>
                <a:srgbClr val="C00000"/>
              </a:solidFill>
            </a:endParaRP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Explore other technologies (</a:t>
            </a:r>
            <a:r>
              <a:rPr lang="en-GB" sz="1600" dirty="0" err="1"/>
              <a:t>eg.</a:t>
            </a:r>
            <a:r>
              <a:rPr lang="en-GB" sz="1600" dirty="0"/>
              <a:t> </a:t>
            </a:r>
            <a:r>
              <a:rPr lang="en-DE" sz="1600" dirty="0"/>
              <a:t>adiabatic plasma lens.</a:t>
            </a:r>
            <a:r>
              <a:rPr lang="en-GB" sz="1600" dirty="0"/>
              <a:t>) that could underpin future upgrades to HALHF</a:t>
            </a:r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</p:txBody>
      </p:sp>
      <p:pic>
        <p:nvPicPr>
          <p:cNvPr id="11" name="Picture 10" descr="Diagram of a diagram of a force and a diagram of a force&#10;&#10;Description automatically generated">
            <a:extLst>
              <a:ext uri="{FF2B5EF4-FFF2-40B4-BE49-F238E27FC236}">
                <a16:creationId xmlns:a16="http://schemas.microsoft.com/office/drawing/2014/main" id="{07131C66-27A4-C6E3-B8FA-97598578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35" y="1520128"/>
            <a:ext cx="6213695" cy="2752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AB5D8D-19F7-F9A3-50EA-7EB0171355A7}"/>
              </a:ext>
            </a:extLst>
          </p:cNvPr>
          <p:cNvSpPr txBox="1"/>
          <p:nvPr/>
        </p:nvSpPr>
        <p:spPr>
          <a:xfrm>
            <a:off x="5896741" y="4329479"/>
            <a:ext cx="5588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Active plasma lenses can work independent of beam shape</a:t>
            </a:r>
          </a:p>
          <a:p>
            <a:r>
              <a:rPr lang="en-US" sz="1600" dirty="0"/>
              <a:t>Both for electrons and positrons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026E359-0AEA-50FF-3488-B307C963397E}"/>
              </a:ext>
            </a:extLst>
          </p:cNvPr>
          <p:cNvSpPr/>
          <p:nvPr/>
        </p:nvSpPr>
        <p:spPr>
          <a:xfrm>
            <a:off x="443187" y="5131306"/>
            <a:ext cx="8040413" cy="1278828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</a:rPr>
              <a:t>This might result in making HALHF upgrades more compact.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00000"/>
                </a:solidFill>
              </a:rPr>
              <a:t>Need to find someone to lead this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78FD4BA-F779-7BB7-AD7D-59CE2FA48710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4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F92B-C869-72D8-A375-A03B04B8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00635"/>
            <a:ext cx="11518900" cy="456132"/>
          </a:xfrm>
        </p:spPr>
        <p:txBody>
          <a:bodyPr/>
          <a:lstStyle/>
          <a:p>
            <a:r>
              <a:rPr lang="en-US" b="1" dirty="0"/>
              <a:t>Sustainability and environmental impact study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351DD-6A7E-605D-4316-F2FD7FA6A6B9}"/>
              </a:ext>
            </a:extLst>
          </p:cNvPr>
          <p:cNvSpPr txBox="1"/>
          <p:nvPr/>
        </p:nvSpPr>
        <p:spPr>
          <a:xfrm>
            <a:off x="267525" y="858366"/>
            <a:ext cx="960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7A581"/>
                </a:solidFill>
              </a:rPr>
              <a:t>WP 1.7 Coordinated by D. Voelker (DESY) &amp; M. Turner (CERN)</a:t>
            </a:r>
            <a:endParaRPr lang="en-GB" b="1" dirty="0">
              <a:solidFill>
                <a:srgbClr val="F7A58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EACD2-6B1A-311A-4641-7A66170C7F08}"/>
              </a:ext>
            </a:extLst>
          </p:cNvPr>
          <p:cNvSpPr txBox="1"/>
          <p:nvPr/>
        </p:nvSpPr>
        <p:spPr>
          <a:xfrm>
            <a:off x="112486" y="1406451"/>
            <a:ext cx="8526188" cy="509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Development of guidelines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that allow comparison of the environmental impact of the proposed HALHF and ILC Higgs-factory design.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input will assure incorporation of different stakeholder views, help prioritize guiding criteria and continuation of existing efforts.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outreach will help gathering reliable data from similar previous projects and synergistic efforts (e.g. CLIC efforts,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iFAST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,...).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External consultancy will ensure conformity with European legislation and industry standards in methods and criteria.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Application of the developed guidelines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 the environmental impact comparison of the HALHF and ILC Higgs-factory proposal. 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facility-wide energy consumption assessment for electron, proton and laser drivers.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ommunicate, share and spread analysis results.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stablish platforms that enable networking, exchanges and cooperation between accelerator physics, other scientific areas and industry.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dentify highest impact R&amp;D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that would allow to reduce the environmental footprint of future accelerators. 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7C937-558C-0F3A-3CDD-EF44ADFB75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780" y="3458350"/>
            <a:ext cx="2421620" cy="2896675"/>
          </a:xfrm>
          <a:prstGeom prst="rect">
            <a:avLst/>
          </a:prstGeom>
        </p:spPr>
      </p:pic>
      <p:pic>
        <p:nvPicPr>
          <p:cNvPr id="6" name="power_consumption.png" descr="power_consumption.png">
            <a:extLst>
              <a:ext uri="{FF2B5EF4-FFF2-40B4-BE49-F238E27FC236}">
                <a16:creationId xmlns:a16="http://schemas.microsoft.com/office/drawing/2014/main" id="{B7548377-16A7-3352-B25E-615890A06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321" y="1575240"/>
            <a:ext cx="3665315" cy="11454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185 kW">
            <a:extLst>
              <a:ext uri="{FF2B5EF4-FFF2-40B4-BE49-F238E27FC236}">
                <a16:creationId xmlns:a16="http://schemas.microsoft.com/office/drawing/2014/main" id="{70E4E3FE-7609-A1E5-6285-B9E750DB98E1}"/>
              </a:ext>
            </a:extLst>
          </p:cNvPr>
          <p:cNvSpPr txBox="1"/>
          <p:nvPr/>
        </p:nvSpPr>
        <p:spPr>
          <a:xfrm>
            <a:off x="9139091" y="2720651"/>
            <a:ext cx="1377300" cy="276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A7E0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sz="1200" dirty="0"/>
              <a:t>225</a:t>
            </a:r>
            <a:r>
              <a:rPr sz="1200" dirty="0"/>
              <a:t> kW</a:t>
            </a:r>
            <a:r>
              <a:rPr lang="en-US" sz="1200" dirty="0"/>
              <a:t> (estimate)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69588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4E88-4B3D-1307-8A86-120CF730E4BD}"/>
              </a:ext>
            </a:extLst>
          </p:cNvPr>
          <p:cNvSpPr txBox="1">
            <a:spLocks/>
          </p:cNvSpPr>
          <p:nvPr/>
        </p:nvSpPr>
        <p:spPr>
          <a:xfrm>
            <a:off x="0" y="1518527"/>
            <a:ext cx="68741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WP 2.1: High-repetition rate laser-driven plasma module (coordination) (Leo </a:t>
            </a:r>
            <a:r>
              <a:rPr lang="en-GB" sz="1600" b="1" dirty="0" err="1"/>
              <a:t>Gizzi</a:t>
            </a:r>
            <a:r>
              <a:rPr lang="en-GB" sz="1600" b="1" dirty="0"/>
              <a:t>, Andi Maier)</a:t>
            </a:r>
          </a:p>
          <a:p>
            <a:pPr lvl="3">
              <a:spcAft>
                <a:spcPts val="0"/>
              </a:spcAft>
            </a:pPr>
            <a:r>
              <a:rPr lang="en-GB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Plan a joint workshop</a:t>
            </a:r>
            <a:r>
              <a:rPr lang="en-GB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en-GB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develop concepts</a:t>
            </a: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and carry out R&amp;D (lasers, plasma targets, facility aspects)</a:t>
            </a:r>
          </a:p>
          <a:p>
            <a:pPr lvl="3">
              <a:spcAft>
                <a:spcPts val="0"/>
              </a:spcAft>
            </a:pPr>
            <a:r>
              <a:rPr lang="en-GB" sz="1600" dirty="0"/>
              <a:t>Focus on inter-stage technology R&amp;D</a:t>
            </a:r>
          </a:p>
          <a:p>
            <a:pPr marL="895350" lvl="3" indent="0">
              <a:spcAft>
                <a:spcPts val="0"/>
              </a:spcAft>
              <a:buNone/>
            </a:pPr>
            <a:endParaRPr lang="en-GB" sz="1600" dirty="0"/>
          </a:p>
          <a:p>
            <a:pPr lvl="3">
              <a:spcAft>
                <a:spcPts val="0"/>
              </a:spcAft>
            </a:pPr>
            <a:endParaRPr lang="en-GB" sz="1600" b="1" dirty="0"/>
          </a:p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WP </a:t>
            </a:r>
            <a:r>
              <a:rPr lang="en-DE" sz="1600" b="1" dirty="0"/>
              <a:t>2.2: </a:t>
            </a:r>
            <a:r>
              <a:rPr lang="en-GB" sz="1600" b="1" dirty="0"/>
              <a:t>Development of high-rep rate, high-efficiency lasers (Paul Mason, Andi Maier)</a:t>
            </a:r>
          </a:p>
          <a:p>
            <a:pPr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Important for laser plasma accelerator developments and fusion drivers </a:t>
            </a:r>
          </a:p>
          <a:p>
            <a:pPr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lot of development towards industrial applications – need to channel this to our advantage</a:t>
            </a:r>
          </a:p>
          <a:p>
            <a:pPr marL="895350" lvl="3" indent="0">
              <a:spcAft>
                <a:spcPts val="0"/>
              </a:spcAft>
              <a:buNone/>
            </a:pPr>
            <a:endParaRPr lang="en-GB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GB" sz="1600" dirty="0"/>
          </a:p>
          <a:p>
            <a:pPr lvl="1"/>
            <a:endParaRPr lang="en-DE" sz="16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90D0F8D-02EB-47C0-A8EF-79C2DC4EB034}"/>
              </a:ext>
            </a:extLst>
          </p:cNvPr>
          <p:cNvSpPr txBox="1"/>
          <p:nvPr/>
        </p:nvSpPr>
        <p:spPr>
          <a:xfrm>
            <a:off x="94061" y="73785"/>
            <a:ext cx="97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Technology developments need to continue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A20CA80-49B0-4753-B008-01760BB726FB}"/>
              </a:ext>
            </a:extLst>
          </p:cNvPr>
          <p:cNvGrpSpPr/>
          <p:nvPr/>
        </p:nvGrpSpPr>
        <p:grpSpPr>
          <a:xfrm>
            <a:off x="6874125" y="1448812"/>
            <a:ext cx="5317875" cy="2607882"/>
            <a:chOff x="6513457" y="1347212"/>
            <a:chExt cx="5678543" cy="27358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8DAD0F-7AB4-FCF1-CB77-54A8011A1AA5}"/>
                </a:ext>
              </a:extLst>
            </p:cNvPr>
            <p:cNvGrpSpPr/>
            <p:nvPr/>
          </p:nvGrpSpPr>
          <p:grpSpPr>
            <a:xfrm>
              <a:off x="6513457" y="1658133"/>
              <a:ext cx="2126690" cy="2424926"/>
              <a:chOff x="7880615" y="1141502"/>
              <a:chExt cx="2673289" cy="316413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4BEE326-65D2-900D-4DB4-2A0637A3D74B}"/>
                  </a:ext>
                </a:extLst>
              </p:cNvPr>
              <p:cNvGrpSpPr/>
              <p:nvPr/>
            </p:nvGrpSpPr>
            <p:grpSpPr>
              <a:xfrm>
                <a:off x="7880615" y="1141502"/>
                <a:ext cx="2530513" cy="2219824"/>
                <a:chOff x="8420170" y="1141502"/>
                <a:chExt cx="2887925" cy="253335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A3DE4EAE-22BA-7734-4DC6-CA030CCCA6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15" t="9271"/>
                <a:stretch/>
              </p:blipFill>
              <p:spPr>
                <a:xfrm>
                  <a:off x="9083528" y="1203787"/>
                  <a:ext cx="2224567" cy="2471069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74EF127-752C-478E-6154-F584DEC0ED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" t="8727" r="96894" b="40215"/>
                <a:stretch/>
              </p:blipFill>
              <p:spPr>
                <a:xfrm>
                  <a:off x="8801289" y="1275232"/>
                  <a:ext cx="193446" cy="2086094"/>
                </a:xfrm>
                <a:prstGeom prst="rect">
                  <a:avLst/>
                </a:prstGeom>
              </p:spPr>
            </p:pic>
            <p:sp>
              <p:nvSpPr>
                <p:cNvPr id="14" name="TextBox 38">
                  <a:extLst>
                    <a:ext uri="{FF2B5EF4-FFF2-40B4-BE49-F238E27FC236}">
                      <a16:creationId xmlns:a16="http://schemas.microsoft.com/office/drawing/2014/main" id="{819EA8B7-5197-1A5D-0CAA-329209EED15C}"/>
                    </a:ext>
                  </a:extLst>
                </p:cNvPr>
                <p:cNvSpPr txBox="1"/>
                <p:nvPr/>
              </p:nvSpPr>
              <p:spPr>
                <a:xfrm>
                  <a:off x="8420170" y="1141502"/>
                  <a:ext cx="706748" cy="366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000" b="1" dirty="0"/>
                    <a:t>316</a:t>
                  </a:r>
                </a:p>
              </p:txBody>
            </p:sp>
            <p:sp>
              <p:nvSpPr>
                <p:cNvPr id="15" name="TextBox 39">
                  <a:extLst>
                    <a:ext uri="{FF2B5EF4-FFF2-40B4-BE49-F238E27FC236}">
                      <a16:creationId xmlns:a16="http://schemas.microsoft.com/office/drawing/2014/main" id="{A5B843B0-9305-CDF4-86F4-00D9F50AC4BF}"/>
                    </a:ext>
                  </a:extLst>
                </p:cNvPr>
                <p:cNvSpPr txBox="1"/>
                <p:nvPr/>
              </p:nvSpPr>
              <p:spPr>
                <a:xfrm>
                  <a:off x="8423584" y="2954864"/>
                  <a:ext cx="706748" cy="366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000" b="1" dirty="0"/>
                    <a:t>300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6C8283-DDCC-E6A3-BD1A-C00E2F0A04B3}"/>
                  </a:ext>
                </a:extLst>
              </p:cNvPr>
              <p:cNvSpPr txBox="1"/>
              <p:nvPr/>
            </p:nvSpPr>
            <p:spPr>
              <a:xfrm>
                <a:off x="8033517" y="3552639"/>
                <a:ext cx="2520387" cy="75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>
                    <a:solidFill>
                      <a:srgbClr val="000000"/>
                    </a:solidFill>
                  </a:rPr>
                  <a:t>Gas-cooled clad Ti:Sa slab pumped at 1.4 kW @ 10 Hz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699FD8-92E3-298E-A002-9352055D1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4" t="17987" r="14383" b="9296"/>
            <a:stretch/>
          </p:blipFill>
          <p:spPr>
            <a:xfrm>
              <a:off x="8690236" y="1755116"/>
              <a:ext cx="1408569" cy="184693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F20B5CA-D9C7-8C02-8A3A-CD3FABA9FD5F}"/>
                </a:ext>
              </a:extLst>
            </p:cNvPr>
            <p:cNvSpPr/>
            <p:nvPr/>
          </p:nvSpPr>
          <p:spPr>
            <a:xfrm>
              <a:off x="8618687" y="1699959"/>
              <a:ext cx="1581862" cy="1942339"/>
            </a:xfrm>
            <a:prstGeom prst="rect">
              <a:avLst/>
            </a:prstGeom>
            <a:noFill/>
            <a:ln w="158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52E007-22B3-71C2-3029-818986B229E9}"/>
                </a:ext>
              </a:extLst>
            </p:cNvPr>
            <p:cNvSpPr txBox="1"/>
            <p:nvPr/>
          </p:nvSpPr>
          <p:spPr>
            <a:xfrm>
              <a:off x="8867634" y="1388519"/>
              <a:ext cx="10537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Ti:Sa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5F71DCB-C07C-7E49-8F01-FD678FC242AE}"/>
                </a:ext>
              </a:extLst>
            </p:cNvPr>
            <p:cNvGrpSpPr/>
            <p:nvPr/>
          </p:nvGrpSpPr>
          <p:grpSpPr>
            <a:xfrm>
              <a:off x="10249169" y="1755273"/>
              <a:ext cx="1900216" cy="1727228"/>
              <a:chOff x="10452592" y="1328854"/>
              <a:chExt cx="1441089" cy="1727228"/>
            </a:xfrm>
          </p:grpSpPr>
          <p:pic>
            <p:nvPicPr>
              <p:cNvPr id="41" name="Picture 40" descr="Diagram, schematic">
                <a:extLst>
                  <a:ext uri="{FF2B5EF4-FFF2-40B4-BE49-F238E27FC236}">
                    <a16:creationId xmlns:a16="http://schemas.microsoft.com/office/drawing/2014/main" id="{F6A8E7FE-624E-F819-6369-7AFE38CB70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507" t="6437" r="32729"/>
              <a:stretch/>
            </p:blipFill>
            <p:spPr>
              <a:xfrm>
                <a:off x="10512963" y="1365149"/>
                <a:ext cx="1234564" cy="1603171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AAF52AA-A799-4529-E893-B173C0305DEA}"/>
                  </a:ext>
                </a:extLst>
              </p:cNvPr>
              <p:cNvSpPr/>
              <p:nvPr/>
            </p:nvSpPr>
            <p:spPr>
              <a:xfrm>
                <a:off x="10452592" y="1328854"/>
                <a:ext cx="1441089" cy="1727228"/>
              </a:xfrm>
              <a:prstGeom prst="rect">
                <a:avLst/>
              </a:prstGeom>
              <a:noFill/>
              <a:ln w="158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C4F8AB-F4AB-92B4-CB00-DD3B94460F48}"/>
                </a:ext>
              </a:extLst>
            </p:cNvPr>
            <p:cNvSpPr txBox="1"/>
            <p:nvPr/>
          </p:nvSpPr>
          <p:spPr>
            <a:xfrm>
              <a:off x="10541619" y="1347212"/>
              <a:ext cx="1650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rgbClr val="000000"/>
                  </a:solidFill>
                </a:rPr>
                <a:t>Tm:X</a:t>
              </a:r>
              <a:r>
                <a:rPr lang="en-GB" sz="1600" b="1" dirty="0">
                  <a:solidFill>
                    <a:srgbClr val="000000"/>
                  </a:solidFill>
                </a:rPr>
                <a:t> (2µm)</a:t>
              </a:r>
            </a:p>
          </p:txBody>
        </p:sp>
      </p:grpSp>
      <p:sp>
        <p:nvSpPr>
          <p:cNvPr id="46" name="Plan covers major plasma accelerator challenges">
            <a:extLst>
              <a:ext uri="{FF2B5EF4-FFF2-40B4-BE49-F238E27FC236}">
                <a16:creationId xmlns:a16="http://schemas.microsoft.com/office/drawing/2014/main" id="{6925DB25-2E58-C33B-4137-71A5F16BEF26}"/>
              </a:ext>
            </a:extLst>
          </p:cNvPr>
          <p:cNvSpPr txBox="1">
            <a:spLocks/>
          </p:cNvSpPr>
          <p:nvPr/>
        </p:nvSpPr>
        <p:spPr>
          <a:xfrm>
            <a:off x="207578" y="685742"/>
            <a:ext cx="9228522" cy="8389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Can address major plasma accelerator challenges – need extra resources for aligning activities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72D46A4-9383-8893-BAD0-318FBA565F37}"/>
              </a:ext>
            </a:extLst>
          </p:cNvPr>
          <p:cNvSpPr/>
          <p:nvPr/>
        </p:nvSpPr>
        <p:spPr>
          <a:xfrm>
            <a:off x="485703" y="5814065"/>
            <a:ext cx="5408810" cy="71638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Potential synergy with laser-fusion drivers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279CC-2081-3734-6B08-7D2EAEB91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037" y="4072083"/>
            <a:ext cx="5050969" cy="21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A4BD6-25D1-D949-EB76-FB326A9F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C9374-7108-ED8A-9895-4E55C765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7044" y="4551658"/>
            <a:ext cx="3427768" cy="131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6C9A373A-096B-BB9D-4AA4-4F62BB9CA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3" b="4569"/>
          <a:stretch/>
        </p:blipFill>
        <p:spPr>
          <a:xfrm>
            <a:off x="7712827" y="1470887"/>
            <a:ext cx="4479173" cy="490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6F1CF1-BE7B-8529-BB27-26D42E5F27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95" y="4551657"/>
            <a:ext cx="4049050" cy="188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CBF533-B1FD-5EBE-24F9-FC8474939B79}"/>
              </a:ext>
            </a:extLst>
          </p:cNvPr>
          <p:cNvSpPr txBox="1"/>
          <p:nvPr/>
        </p:nvSpPr>
        <p:spPr>
          <a:xfrm>
            <a:off x="4285058" y="5863272"/>
            <a:ext cx="3427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LPA-based facilities are under construction – requires resources to align with the CDR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B69E9F3-717D-45E1-9B47-324391634FCB}"/>
              </a:ext>
            </a:extLst>
          </p:cNvPr>
          <p:cNvSpPr txBox="1"/>
          <p:nvPr/>
        </p:nvSpPr>
        <p:spPr>
          <a:xfrm>
            <a:off x="94061" y="73785"/>
            <a:ext cx="97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Technology developments need to continue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5" name="Plan covers major plasma accelerator challenges">
            <a:extLst>
              <a:ext uri="{FF2B5EF4-FFF2-40B4-BE49-F238E27FC236}">
                <a16:creationId xmlns:a16="http://schemas.microsoft.com/office/drawing/2014/main" id="{2AF63769-C0C8-4A1B-B285-F5F7B6C1876D}"/>
              </a:ext>
            </a:extLst>
          </p:cNvPr>
          <p:cNvSpPr txBox="1">
            <a:spLocks/>
          </p:cNvSpPr>
          <p:nvPr/>
        </p:nvSpPr>
        <p:spPr>
          <a:xfrm>
            <a:off x="207578" y="685742"/>
            <a:ext cx="9228522" cy="8389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Can address major plasma accelerator challenges – need extra resources for aligning activities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3AC1F-2134-C659-57ED-37483A74882B}"/>
              </a:ext>
            </a:extLst>
          </p:cNvPr>
          <p:cNvSpPr txBox="1"/>
          <p:nvPr/>
        </p:nvSpPr>
        <p:spPr>
          <a:xfrm>
            <a:off x="-254000" y="1470887"/>
            <a:ext cx="82104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1" indent="0">
              <a:spcAft>
                <a:spcPts val="0"/>
              </a:spcAft>
              <a:buNone/>
            </a:pPr>
            <a:r>
              <a:rPr lang="en-US" sz="1600" b="1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WP 2.3: Plasma source technology (Simon Hooker, Brigitte Cros)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Developing gas cells and HOFI channels</a:t>
            </a: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including PWFA-relevant targets</a:t>
            </a:r>
            <a:endParaRPr lang="en-US" sz="1600" kern="1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Solutions for heat load management in plasma sources and multi-time and 	length scale modeling aimed at pre- and post-driver interactions 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600" kern="100" dirty="0">
                <a:solidFill>
                  <a:srgbClr val="000000"/>
                </a:solidFill>
                <a:cs typeface="Calibri" panose="020F0502020204030204" pitchFamily="34" charset="0"/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  <a:p>
            <a:pPr lvl="3">
              <a:spcAft>
                <a:spcPts val="0"/>
              </a:spcAft>
            </a:pPr>
            <a:endParaRPr lang="en-US" sz="1600" kern="1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61950" lvl="1"/>
            <a:r>
              <a:rPr lang="en-US" sz="16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WP 2.4: Experimental LPA Facility Developments:  (Dan Symes, Andreas </a:t>
            </a:r>
            <a:r>
              <a:rPr lang="en-US" sz="16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Döpp</a:t>
            </a:r>
            <a:r>
              <a:rPr lang="en-US" sz="16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01700"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Experimental verifications and prototyping: beam manipulation and propagation, stability optimization and feedback control, plasma mirrors and driver removal, staging demonstrations</a:t>
            </a:r>
          </a:p>
          <a:p>
            <a:pPr marL="901700"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Aspects important for </a:t>
            </a:r>
            <a:r>
              <a:rPr lang="en-U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1.1</a:t>
            </a: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1.3</a:t>
            </a:r>
          </a:p>
          <a:p>
            <a:pPr lvl="3">
              <a:spcAft>
                <a:spcPts val="0"/>
              </a:spcAft>
            </a:pPr>
            <a:endParaRPr lang="en-US" sz="1600" kern="1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810A3-933F-131A-B7A1-A73D153B9369}"/>
              </a:ext>
            </a:extLst>
          </p:cNvPr>
          <p:cNvSpPr txBox="1"/>
          <p:nvPr/>
        </p:nvSpPr>
        <p:spPr>
          <a:xfrm>
            <a:off x="617517" y="2513440"/>
            <a:ext cx="216597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Aaron’s talk - Monday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A04E1-FF1C-5AA9-90B0-B7412542E84C}"/>
              </a:ext>
            </a:extLst>
          </p:cNvPr>
          <p:cNvSpPr txBox="1"/>
          <p:nvPr/>
        </p:nvSpPr>
        <p:spPr>
          <a:xfrm>
            <a:off x="4359853" y="4026935"/>
            <a:ext cx="227658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Andreas’ talk - Monday</a:t>
            </a:r>
          </a:p>
        </p:txBody>
      </p:sp>
    </p:spTree>
    <p:extLst>
      <p:ext uri="{BB962C8B-B14F-4D97-AF65-F5344CB8AC3E}">
        <p14:creationId xmlns:p14="http://schemas.microsoft.com/office/powerpoint/2010/main" val="638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E8C6D-38FC-2C5A-2CBC-5F4A60EE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A7B9E-3A88-C3AF-505F-41443EC6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513" y="1481297"/>
            <a:ext cx="9104587" cy="5121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7192C-BD16-23D8-29FF-0D5810BED2B1}"/>
              </a:ext>
            </a:extLst>
          </p:cNvPr>
          <p:cNvSpPr txBox="1"/>
          <p:nvPr/>
        </p:nvSpPr>
        <p:spPr>
          <a:xfrm>
            <a:off x="126125" y="1807779"/>
            <a:ext cx="2638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kHz, multi-GeV accelerators are already under development based on novel schemes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CB3DEF2-A1B0-491C-B816-6CDD60677CAF}"/>
              </a:ext>
            </a:extLst>
          </p:cNvPr>
          <p:cNvSpPr txBox="1"/>
          <p:nvPr/>
        </p:nvSpPr>
        <p:spPr>
          <a:xfrm>
            <a:off x="94061" y="73785"/>
            <a:ext cx="97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Technology developments need to continue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0" name="Plan covers major plasma accelerator challenges">
            <a:extLst>
              <a:ext uri="{FF2B5EF4-FFF2-40B4-BE49-F238E27FC236}">
                <a16:creationId xmlns:a16="http://schemas.microsoft.com/office/drawing/2014/main" id="{C649797F-4665-477D-BA25-845113BC0FC0}"/>
              </a:ext>
            </a:extLst>
          </p:cNvPr>
          <p:cNvSpPr txBox="1">
            <a:spLocks/>
          </p:cNvSpPr>
          <p:nvPr/>
        </p:nvSpPr>
        <p:spPr>
          <a:xfrm>
            <a:off x="207578" y="685742"/>
            <a:ext cx="9228522" cy="8389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Can address major plasma accelerator challenges – need extra resources for aligning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EA9AC-ACB6-F30A-333D-A3EB2F828C44}"/>
              </a:ext>
            </a:extLst>
          </p:cNvPr>
          <p:cNvSpPr txBox="1"/>
          <p:nvPr/>
        </p:nvSpPr>
        <p:spPr>
          <a:xfrm>
            <a:off x="126125" y="3602182"/>
            <a:ext cx="231653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Simon Hooker, Monday</a:t>
            </a:r>
          </a:p>
        </p:txBody>
      </p:sp>
    </p:spTree>
    <p:extLst>
      <p:ext uri="{BB962C8B-B14F-4D97-AF65-F5344CB8AC3E}">
        <p14:creationId xmlns:p14="http://schemas.microsoft.com/office/powerpoint/2010/main" val="2261534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6B846B0-0787-4D25-BF74-812D5FB3B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2"/>
          <a:stretch/>
        </p:blipFill>
        <p:spPr>
          <a:xfrm>
            <a:off x="0" y="1326775"/>
            <a:ext cx="12199080" cy="553122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5A288BA-3043-435A-9C7F-1FAD35F6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9390979" cy="451098"/>
          </a:xfrm>
        </p:spPr>
        <p:txBody>
          <a:bodyPr/>
          <a:lstStyle/>
          <a:p>
            <a:r>
              <a:rPr lang="en-US" dirty="0">
                <a:solidFill>
                  <a:srgbClr val="009FDF"/>
                </a:solidFill>
              </a:rPr>
              <a:t>KALDERA </a:t>
            </a:r>
            <a:r>
              <a:rPr lang="en-US" dirty="0" err="1">
                <a:solidFill>
                  <a:srgbClr val="009FDF"/>
                </a:solidFill>
              </a:rPr>
              <a:t>LaserLab</a:t>
            </a:r>
            <a:r>
              <a:rPr lang="en-US" dirty="0">
                <a:solidFill>
                  <a:srgbClr val="009FDF"/>
                </a:solidFill>
              </a:rPr>
              <a:t> @DESY completed, and laser development has started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5296D02-61F7-4A10-B2EA-A543DC57FED4}"/>
              </a:ext>
            </a:extLst>
          </p:cNvPr>
          <p:cNvGrpSpPr/>
          <p:nvPr/>
        </p:nvGrpSpPr>
        <p:grpSpPr>
          <a:xfrm>
            <a:off x="-4614" y="1981049"/>
            <a:ext cx="3725482" cy="2275420"/>
            <a:chOff x="-253999" y="1756930"/>
            <a:chExt cx="3725482" cy="219216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9E79C2CF-4903-47F4-B092-44F280CCDB5B}"/>
                </a:ext>
              </a:extLst>
            </p:cNvPr>
            <p:cNvSpPr/>
            <p:nvPr/>
          </p:nvSpPr>
          <p:spPr>
            <a:xfrm>
              <a:off x="-253999" y="1756930"/>
              <a:ext cx="3725482" cy="2185954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073C402-F877-4B4C-A29D-05E0C2718E4F}"/>
                </a:ext>
              </a:extLst>
            </p:cNvPr>
            <p:cNvSpPr txBox="1"/>
            <p:nvPr/>
          </p:nvSpPr>
          <p:spPr>
            <a:xfrm>
              <a:off x="107328" y="1794654"/>
              <a:ext cx="336415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sz="3600"/>
              </a:pPr>
              <a:r>
                <a:rPr lang="en-US" sz="1400" b="1" dirty="0">
                  <a:solidFill>
                    <a:schemeClr val="accent1"/>
                  </a:solidFill>
                </a:rPr>
                <a:t>KALDERA</a:t>
              </a:r>
            </a:p>
            <a:p>
              <a:pPr>
                <a:defRPr sz="3600"/>
              </a:pPr>
              <a:endParaRPr lang="en-US" sz="1200" b="1" dirty="0"/>
            </a:p>
            <a:p>
              <a:pPr>
                <a:defRPr sz="3600"/>
              </a:pPr>
              <a:r>
                <a:rPr lang="en-US" sz="1200" b="1" dirty="0"/>
                <a:t>Science Case: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Active Stabilization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Competitive Technology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Technology Demonstrator</a:t>
              </a:r>
            </a:p>
            <a:p>
              <a:pPr marL="338599" indent="-338599">
                <a:buSzPct val="100000"/>
                <a:buAutoNum type="arabicPeriod"/>
                <a:defRPr sz="3600"/>
              </a:pPr>
              <a:endParaRPr lang="en-US" sz="1200" dirty="0"/>
            </a:p>
            <a:p>
              <a:pPr>
                <a:defRPr sz="3600"/>
              </a:pPr>
              <a:r>
                <a:rPr lang="en-US" sz="1200" b="1" dirty="0"/>
                <a:t>Specifically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New LPA Drive Laser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100 TW at 1 kHz rep rate, 3 J in 30 fs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Goal: FEL-quality electron beams @ 1 GeV</a:t>
              </a: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61BD24DE-8AFA-4894-80E5-53D850745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35" y="811537"/>
            <a:ext cx="4742873" cy="816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5A90656-902D-42AD-8E7A-12F81706EEFD}"/>
              </a:ext>
            </a:extLst>
          </p:cNvPr>
          <p:cNvSpPr txBox="1"/>
          <p:nvPr/>
        </p:nvSpPr>
        <p:spPr>
          <a:xfrm>
            <a:off x="10848528" y="6580802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427E4B2-AC28-443E-BE04-5CD55098A90B}" type="slidenum">
              <a:rPr lang="en-US" sz="1000" b="1" noProof="0" smtClean="0">
                <a:solidFill>
                  <a:schemeClr val="bg1"/>
                </a:solidFill>
              </a:rPr>
              <a:pPr algn="r"/>
              <a:t>19</a:t>
            </a:fld>
            <a:endParaRPr lang="en-US" sz="1000" b="1" noProof="0" dirty="0">
              <a:solidFill>
                <a:schemeClr val="bg1"/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0308E54-C39E-40EC-93C3-C23FE4FA1DC1}"/>
              </a:ext>
            </a:extLst>
          </p:cNvPr>
          <p:cNvGrpSpPr/>
          <p:nvPr/>
        </p:nvGrpSpPr>
        <p:grpSpPr>
          <a:xfrm>
            <a:off x="2183407" y="1725715"/>
            <a:ext cx="9808139" cy="4824536"/>
            <a:chOff x="2183407" y="1725715"/>
            <a:chExt cx="9808139" cy="482453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E555C350-8AA7-49C7-9152-AF9CCDC4B308}"/>
                </a:ext>
              </a:extLst>
            </p:cNvPr>
            <p:cNvGrpSpPr/>
            <p:nvPr/>
          </p:nvGrpSpPr>
          <p:grpSpPr>
            <a:xfrm>
              <a:off x="2183407" y="1725715"/>
              <a:ext cx="9808139" cy="4824536"/>
              <a:chOff x="2183407" y="1725715"/>
              <a:chExt cx="9808139" cy="4824536"/>
            </a:xfrm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3EF5FD2A-4DE2-DAFD-D41D-45C41F7CD7DC}"/>
                  </a:ext>
                </a:extLst>
              </p:cNvPr>
              <p:cNvGrpSpPr/>
              <p:nvPr/>
            </p:nvGrpSpPr>
            <p:grpSpPr>
              <a:xfrm>
                <a:off x="2183407" y="1725715"/>
                <a:ext cx="9808139" cy="4824536"/>
                <a:chOff x="2229873" y="1484784"/>
                <a:chExt cx="9808139" cy="4824536"/>
              </a:xfrm>
            </p:grpSpPr>
            <p:grpSp>
              <p:nvGrpSpPr>
                <p:cNvPr id="4" name="Gruppieren 3">
                  <a:extLst>
                    <a:ext uri="{FF2B5EF4-FFF2-40B4-BE49-F238E27FC236}">
                      <a16:creationId xmlns:a16="http://schemas.microsoft.com/office/drawing/2014/main" id="{9545DD6D-AB53-B3D6-967E-EBEB026FBFB7}"/>
                    </a:ext>
                  </a:extLst>
                </p:cNvPr>
                <p:cNvGrpSpPr/>
                <p:nvPr/>
              </p:nvGrpSpPr>
              <p:grpSpPr>
                <a:xfrm>
                  <a:off x="2229873" y="1484784"/>
                  <a:ext cx="9808139" cy="4824536"/>
                  <a:chOff x="2229873" y="1484784"/>
                  <a:chExt cx="9808139" cy="4824536"/>
                </a:xfrm>
              </p:grpSpPr>
              <p:grpSp>
                <p:nvGrpSpPr>
                  <p:cNvPr id="21" name="Gruppieren 20">
                    <a:extLst>
                      <a:ext uri="{FF2B5EF4-FFF2-40B4-BE49-F238E27FC236}">
                        <a16:creationId xmlns:a16="http://schemas.microsoft.com/office/drawing/2014/main" id="{06D25AB5-AACB-4FD6-A84E-866BDF312953}"/>
                      </a:ext>
                    </a:extLst>
                  </p:cNvPr>
                  <p:cNvGrpSpPr/>
                  <p:nvPr/>
                </p:nvGrpSpPr>
                <p:grpSpPr>
                  <a:xfrm>
                    <a:off x="2326758" y="1484784"/>
                    <a:ext cx="9711254" cy="4824536"/>
                    <a:chOff x="562998" y="1070611"/>
                    <a:chExt cx="10813026" cy="5371894"/>
                  </a:xfrm>
                </p:grpSpPr>
                <p:sp>
                  <p:nvSpPr>
                    <p:cNvPr id="23" name="Rechteck 22">
                      <a:extLst>
                        <a:ext uri="{FF2B5EF4-FFF2-40B4-BE49-F238E27FC236}">
                          <a16:creationId xmlns:a16="http://schemas.microsoft.com/office/drawing/2014/main" id="{05300936-5B80-4231-B445-542A93815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998" y="1070611"/>
                      <a:ext cx="10813026" cy="537189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00" dirty="0" err="1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24" name="Gruppieren 23">
                      <a:extLst>
                        <a:ext uri="{FF2B5EF4-FFF2-40B4-BE49-F238E27FC236}">
                          <a16:creationId xmlns:a16="http://schemas.microsoft.com/office/drawing/2014/main" id="{A06B9A7C-D41F-4DFF-9C4E-D3AE26F8D9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0532" y="1322029"/>
                      <a:ext cx="10475492" cy="4557153"/>
                      <a:chOff x="900532" y="1322029"/>
                      <a:chExt cx="10475492" cy="4557153"/>
                    </a:xfrm>
                  </p:grpSpPr>
                  <p:grpSp>
                    <p:nvGrpSpPr>
                      <p:cNvPr id="25" name="Gruppieren 24">
                        <a:extLst>
                          <a:ext uri="{FF2B5EF4-FFF2-40B4-BE49-F238E27FC236}">
                            <a16:creationId xmlns:a16="http://schemas.microsoft.com/office/drawing/2014/main" id="{94DC5C70-CDFF-48FE-9101-3D7BD65BAC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50684" y="1322029"/>
                        <a:ext cx="5925340" cy="4557153"/>
                        <a:chOff x="5450684" y="1322029"/>
                        <a:chExt cx="5925340" cy="4557153"/>
                      </a:xfrm>
                    </p:grpSpPr>
                    <p:sp>
                      <p:nvSpPr>
                        <p:cNvPr id="32" name="Kaldera Tunnel…">
                          <a:extLst>
                            <a:ext uri="{FF2B5EF4-FFF2-40B4-BE49-F238E27FC236}">
                              <a16:creationId xmlns:a16="http://schemas.microsoft.com/office/drawing/2014/main" id="{862594FD-1EC9-42B7-B865-1BDFCFDB4AE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507907" y="4355414"/>
                          <a:ext cx="2868117" cy="1523768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 wrap="square" lIns="26126" tIns="26126" rIns="26126" bIns="26126">
                          <a:spAutoFit/>
                        </a:bodyPr>
                        <a:lstStyle/>
                        <a:p>
                          <a:pPr algn="l">
                            <a:defRPr sz="2800" b="1">
                              <a:latin typeface="Helvetica Neue"/>
                              <a:ea typeface="Helvetica Neue"/>
                              <a:cs typeface="Helvetica Neue"/>
                              <a:sym typeface="Helvetica Neue"/>
                            </a:defRPr>
                          </a:pPr>
                          <a:r>
                            <a:rPr sz="1200" cap="small" dirty="0" err="1"/>
                            <a:t>Kaldera</a:t>
                          </a:r>
                          <a:r>
                            <a:rPr sz="1200" dirty="0"/>
                            <a:t> Tunnel</a:t>
                          </a:r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sz="1050" dirty="0"/>
                            <a:t>Generic infrastructure for experiments</a:t>
                          </a:r>
                          <a:br>
                            <a:rPr sz="1050" dirty="0"/>
                          </a:br>
                          <a:r>
                            <a:rPr sz="1050" dirty="0"/>
                            <a:t>(many different experiments over time)</a:t>
                          </a:r>
                          <a:endParaRPr lang="de-DE" sz="1050" dirty="0"/>
                        </a:p>
                        <a:p>
                          <a:pPr>
                            <a:buClr>
                              <a:srgbClr val="F39041"/>
                            </a:buClr>
                            <a:buSzPct val="100000"/>
                            <a:defRPr sz="2200"/>
                          </a:pPr>
                          <a:endParaRPr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sz="1050" dirty="0"/>
                            <a:t>Supports up to 1GeV @ 1kHz</a:t>
                          </a:r>
                          <a:endParaRPr lang="de-DE" sz="1050" dirty="0"/>
                        </a:p>
                        <a:p>
                          <a:pPr>
                            <a:buClr>
                              <a:srgbClr val="F39041"/>
                            </a:buClr>
                            <a:buSzPct val="100000"/>
                            <a:defRPr sz="2200"/>
                          </a:pP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 err="1"/>
                            <a:t>Started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installation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of</a:t>
                          </a:r>
                          <a:r>
                            <a:rPr lang="de-DE" sz="1050" dirty="0"/>
                            <a:t> interlock </a:t>
                          </a:r>
                          <a:r>
                            <a:rPr lang="de-DE" sz="1050" dirty="0" err="1"/>
                            <a:t>systems</a:t>
                          </a:r>
                          <a:r>
                            <a:rPr lang="de-DE" sz="1050" dirty="0"/>
                            <a:t>, </a:t>
                          </a:r>
                          <a:r>
                            <a:rPr lang="de-DE" sz="1050" dirty="0" err="1"/>
                            <a:t>new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venting</a:t>
                          </a:r>
                          <a:r>
                            <a:rPr lang="de-DE" sz="1050" dirty="0"/>
                            <a:t>, IT and </a:t>
                          </a:r>
                          <a:r>
                            <a:rPr lang="de-DE" sz="1050" dirty="0" err="1"/>
                            <a:t>electricity</a:t>
                          </a:r>
                          <a:endParaRPr sz="1050" dirty="0"/>
                        </a:p>
                      </p:txBody>
                    </p:sp>
                    <p:pic>
                      <p:nvPicPr>
                        <p:cNvPr id="33" name="Bild" descr="Bild">
                          <a:extLst>
                            <a:ext uri="{FF2B5EF4-FFF2-40B4-BE49-F238E27FC236}">
                              <a16:creationId xmlns:a16="http://schemas.microsoft.com/office/drawing/2014/main" id="{C2E214D9-FB6A-4BCC-A17B-0A8667BD249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 cstate="hq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378763" y="4229710"/>
                          <a:ext cx="1983840" cy="1546027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ffectLst>
                          <a:outerShdw blurRad="355600" rotWithShape="0">
                            <a:srgbClr val="000000">
                              <a:alpha val="75000"/>
                            </a:srgbClr>
                          </a:outerShdw>
                        </a:effectLst>
                      </p:spPr>
                    </p:pic>
                    <p:sp>
                      <p:nvSpPr>
                        <p:cNvPr id="34" name="Linie">
                          <a:extLst>
                            <a:ext uri="{FF2B5EF4-FFF2-40B4-BE49-F238E27FC236}">
                              <a16:creationId xmlns:a16="http://schemas.microsoft.com/office/drawing/2014/main" id="{BC72DE5F-1D5E-4D74-A864-BD51E43F8F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7263537" y="3613837"/>
                          <a:ext cx="459148" cy="1191021"/>
                        </a:xfrm>
                        <a:prstGeom prst="line">
                          <a:avLst/>
                        </a:prstGeom>
                        <a:ln w="50800">
                          <a:solidFill>
                            <a:srgbClr val="FF2600"/>
                          </a:solidFill>
                          <a:miter lim="400000"/>
                          <a:tailEnd type="triangle"/>
                        </a:ln>
                      </p:spPr>
                      <p:txBody>
                        <a:bodyPr lIns="26126" tIns="26126" rIns="26126" bIns="26126" anchor="ctr"/>
                        <a:lstStyle/>
                        <a:p>
                          <a:pPr>
                            <a:defRPr sz="4800"/>
                          </a:pPr>
                          <a:endParaRPr sz="4000"/>
                        </a:p>
                      </p:txBody>
                    </p:sp>
                    <p:grpSp>
                      <p:nvGrpSpPr>
                        <p:cNvPr id="35" name="Gruppieren 34">
                          <a:extLst>
                            <a:ext uri="{FF2B5EF4-FFF2-40B4-BE49-F238E27FC236}">
                              <a16:creationId xmlns:a16="http://schemas.microsoft.com/office/drawing/2014/main" id="{A9D88606-BD21-4999-9013-CA4C1A404F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50684" y="1322029"/>
                          <a:ext cx="5624454" cy="2818464"/>
                          <a:chOff x="5450684" y="1322029"/>
                          <a:chExt cx="5624454" cy="2818464"/>
                        </a:xfrm>
                      </p:grpSpPr>
                      <p:pic>
                        <p:nvPicPr>
                          <p:cNvPr id="36" name="2022-02-23 AnnualReport_2021 fig1_3D.png" descr="2022-02-23 AnnualReport_2021 fig1_3D.png">
                            <a:extLst>
                              <a:ext uri="{FF2B5EF4-FFF2-40B4-BE49-F238E27FC236}">
                                <a16:creationId xmlns:a16="http://schemas.microsoft.com/office/drawing/2014/main" id="{55B8BD11-EBC2-4C09-970A-D5B5BB4E20A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hq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>
                          <a:xfrm>
                            <a:off x="5450684" y="1411246"/>
                            <a:ext cx="5624454" cy="272924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561" h="21577" extrusionOk="0">
                                <a:moveTo>
                                  <a:pt x="5006" y="0"/>
                                </a:moveTo>
                                <a:cubicBezTo>
                                  <a:pt x="4992" y="-1"/>
                                  <a:pt x="4975" y="3"/>
                                  <a:pt x="4953" y="12"/>
                                </a:cubicBezTo>
                                <a:cubicBezTo>
                                  <a:pt x="4885" y="39"/>
                                  <a:pt x="4843" y="117"/>
                                  <a:pt x="4843" y="223"/>
                                </a:cubicBezTo>
                                <a:cubicBezTo>
                                  <a:pt x="4843" y="470"/>
                                  <a:pt x="4752" y="543"/>
                                  <a:pt x="4723" y="318"/>
                                </a:cubicBezTo>
                                <a:cubicBezTo>
                                  <a:pt x="4693" y="78"/>
                                  <a:pt x="4702" y="78"/>
                                  <a:pt x="4105" y="356"/>
                                </a:cubicBezTo>
                                <a:cubicBezTo>
                                  <a:pt x="3527" y="626"/>
                                  <a:pt x="2982" y="984"/>
                                  <a:pt x="2686" y="1289"/>
                                </a:cubicBezTo>
                                <a:cubicBezTo>
                                  <a:pt x="2570" y="1408"/>
                                  <a:pt x="2452" y="1507"/>
                                  <a:pt x="2425" y="1507"/>
                                </a:cubicBezTo>
                                <a:cubicBezTo>
                                  <a:pt x="2353" y="1507"/>
                                  <a:pt x="1621" y="2243"/>
                                  <a:pt x="1494" y="2443"/>
                                </a:cubicBezTo>
                                <a:cubicBezTo>
                                  <a:pt x="1435" y="2534"/>
                                  <a:pt x="1368" y="2585"/>
                                  <a:pt x="1345" y="2555"/>
                                </a:cubicBezTo>
                                <a:cubicBezTo>
                                  <a:pt x="1322" y="2525"/>
                                  <a:pt x="1279" y="2567"/>
                                  <a:pt x="1249" y="2648"/>
                                </a:cubicBezTo>
                                <a:cubicBezTo>
                                  <a:pt x="1220" y="2729"/>
                                  <a:pt x="1136" y="2809"/>
                                  <a:pt x="1062" y="2827"/>
                                </a:cubicBezTo>
                                <a:cubicBezTo>
                                  <a:pt x="988" y="2844"/>
                                  <a:pt x="876" y="2913"/>
                                  <a:pt x="816" y="2980"/>
                                </a:cubicBezTo>
                                <a:cubicBezTo>
                                  <a:pt x="597" y="3221"/>
                                  <a:pt x="109" y="3996"/>
                                  <a:pt x="77" y="4154"/>
                                </a:cubicBezTo>
                                <a:cubicBezTo>
                                  <a:pt x="59" y="4242"/>
                                  <a:pt x="34" y="4732"/>
                                  <a:pt x="22" y="5241"/>
                                </a:cubicBezTo>
                                <a:lnTo>
                                  <a:pt x="0" y="6166"/>
                                </a:lnTo>
                                <a:lnTo>
                                  <a:pt x="182" y="6280"/>
                                </a:lnTo>
                                <a:cubicBezTo>
                                  <a:pt x="401" y="6415"/>
                                  <a:pt x="445" y="6530"/>
                                  <a:pt x="357" y="6738"/>
                                </a:cubicBezTo>
                                <a:cubicBezTo>
                                  <a:pt x="271" y="6939"/>
                                  <a:pt x="230" y="7740"/>
                                  <a:pt x="291" y="8015"/>
                                </a:cubicBezTo>
                                <a:cubicBezTo>
                                  <a:pt x="321" y="8151"/>
                                  <a:pt x="377" y="8229"/>
                                  <a:pt x="444" y="8229"/>
                                </a:cubicBezTo>
                                <a:cubicBezTo>
                                  <a:pt x="512" y="8229"/>
                                  <a:pt x="659" y="8435"/>
                                  <a:pt x="851" y="8799"/>
                                </a:cubicBezTo>
                                <a:cubicBezTo>
                                  <a:pt x="1220" y="9500"/>
                                  <a:pt x="1217" y="9491"/>
                                  <a:pt x="1220" y="9886"/>
                                </a:cubicBezTo>
                                <a:cubicBezTo>
                                  <a:pt x="1222" y="10180"/>
                                  <a:pt x="1255" y="10258"/>
                                  <a:pt x="1590" y="10775"/>
                                </a:cubicBezTo>
                                <a:cubicBezTo>
                                  <a:pt x="1819" y="11129"/>
                                  <a:pt x="2167" y="11536"/>
                                  <a:pt x="2516" y="11859"/>
                                </a:cubicBezTo>
                                <a:cubicBezTo>
                                  <a:pt x="2823" y="12145"/>
                                  <a:pt x="3115" y="12457"/>
                                  <a:pt x="3165" y="12554"/>
                                </a:cubicBezTo>
                                <a:cubicBezTo>
                                  <a:pt x="3215" y="12651"/>
                                  <a:pt x="3369" y="12834"/>
                                  <a:pt x="3508" y="12961"/>
                                </a:cubicBezTo>
                                <a:cubicBezTo>
                                  <a:pt x="3814" y="13239"/>
                                  <a:pt x="3855" y="13350"/>
                                  <a:pt x="3705" y="13491"/>
                                </a:cubicBezTo>
                                <a:cubicBezTo>
                                  <a:pt x="3642" y="13550"/>
                                  <a:pt x="3591" y="13634"/>
                                  <a:pt x="3591" y="13676"/>
                                </a:cubicBezTo>
                                <a:cubicBezTo>
                                  <a:pt x="3591" y="13816"/>
                                  <a:pt x="3725" y="13756"/>
                                  <a:pt x="3957" y="13514"/>
                                </a:cubicBezTo>
                                <a:cubicBezTo>
                                  <a:pt x="4144" y="13319"/>
                                  <a:pt x="4205" y="13294"/>
                                  <a:pt x="4291" y="13375"/>
                                </a:cubicBezTo>
                                <a:cubicBezTo>
                                  <a:pt x="4349" y="13429"/>
                                  <a:pt x="4396" y="13550"/>
                                  <a:pt x="4396" y="13645"/>
                                </a:cubicBezTo>
                                <a:cubicBezTo>
                                  <a:pt x="4396" y="13778"/>
                                  <a:pt x="4578" y="13988"/>
                                  <a:pt x="5212" y="14583"/>
                                </a:cubicBezTo>
                                <a:cubicBezTo>
                                  <a:pt x="5661" y="15005"/>
                                  <a:pt x="6052" y="15404"/>
                                  <a:pt x="6079" y="15470"/>
                                </a:cubicBezTo>
                                <a:cubicBezTo>
                                  <a:pt x="6106" y="15537"/>
                                  <a:pt x="6139" y="15568"/>
                                  <a:pt x="6154" y="15539"/>
                                </a:cubicBezTo>
                                <a:cubicBezTo>
                                  <a:pt x="6168" y="15509"/>
                                  <a:pt x="6236" y="15548"/>
                                  <a:pt x="6306" y="15625"/>
                                </a:cubicBezTo>
                                <a:cubicBezTo>
                                  <a:pt x="6375" y="15702"/>
                                  <a:pt x="6853" y="16161"/>
                                  <a:pt x="7366" y="16644"/>
                                </a:cubicBezTo>
                                <a:cubicBezTo>
                                  <a:pt x="8119" y="17353"/>
                                  <a:pt x="8317" y="17504"/>
                                  <a:pt x="8385" y="17428"/>
                                </a:cubicBezTo>
                                <a:cubicBezTo>
                                  <a:pt x="8453" y="17354"/>
                                  <a:pt x="8575" y="17432"/>
                                  <a:pt x="8973" y="17805"/>
                                </a:cubicBezTo>
                                <a:cubicBezTo>
                                  <a:pt x="9249" y="18063"/>
                                  <a:pt x="9505" y="18347"/>
                                  <a:pt x="9542" y="18437"/>
                                </a:cubicBezTo>
                                <a:cubicBezTo>
                                  <a:pt x="9639" y="18670"/>
                                  <a:pt x="11417" y="20321"/>
                                  <a:pt x="11869" y="20598"/>
                                </a:cubicBezTo>
                                <a:cubicBezTo>
                                  <a:pt x="12078" y="20726"/>
                                  <a:pt x="12365" y="20877"/>
                                  <a:pt x="12506" y="20935"/>
                                </a:cubicBezTo>
                                <a:lnTo>
                                  <a:pt x="12762" y="21039"/>
                                </a:lnTo>
                                <a:lnTo>
                                  <a:pt x="13016" y="20665"/>
                                </a:lnTo>
                                <a:cubicBezTo>
                                  <a:pt x="13300" y="20246"/>
                                  <a:pt x="13395" y="20210"/>
                                  <a:pt x="13521" y="20468"/>
                                </a:cubicBezTo>
                                <a:cubicBezTo>
                                  <a:pt x="13568" y="20565"/>
                                  <a:pt x="13703" y="20732"/>
                                  <a:pt x="13821" y="20839"/>
                                </a:cubicBezTo>
                                <a:lnTo>
                                  <a:pt x="14035" y="21033"/>
                                </a:lnTo>
                                <a:lnTo>
                                  <a:pt x="14164" y="20838"/>
                                </a:lnTo>
                                <a:cubicBezTo>
                                  <a:pt x="14288" y="20650"/>
                                  <a:pt x="14337" y="20642"/>
                                  <a:pt x="15307" y="20653"/>
                                </a:cubicBezTo>
                                <a:cubicBezTo>
                                  <a:pt x="15864" y="20659"/>
                                  <a:pt x="16482" y="20620"/>
                                  <a:pt x="16679" y="20566"/>
                                </a:cubicBezTo>
                                <a:lnTo>
                                  <a:pt x="17037" y="20469"/>
                                </a:lnTo>
                                <a:lnTo>
                                  <a:pt x="17171" y="20782"/>
                                </a:lnTo>
                                <a:cubicBezTo>
                                  <a:pt x="17245" y="20954"/>
                                  <a:pt x="17406" y="21201"/>
                                  <a:pt x="17529" y="21332"/>
                                </a:cubicBezTo>
                                <a:cubicBezTo>
                                  <a:pt x="17652" y="21463"/>
                                  <a:pt x="17757" y="21574"/>
                                  <a:pt x="17762" y="21576"/>
                                </a:cubicBezTo>
                                <a:cubicBezTo>
                                  <a:pt x="17814" y="21599"/>
                                  <a:pt x="18652" y="20398"/>
                                  <a:pt x="19204" y="19512"/>
                                </a:cubicBezTo>
                                <a:cubicBezTo>
                                  <a:pt x="19584" y="18902"/>
                                  <a:pt x="19932" y="18348"/>
                                  <a:pt x="19978" y="18281"/>
                                </a:cubicBezTo>
                                <a:cubicBezTo>
                                  <a:pt x="20041" y="18186"/>
                                  <a:pt x="20093" y="18181"/>
                                  <a:pt x="20201" y="18258"/>
                                </a:cubicBezTo>
                                <a:cubicBezTo>
                                  <a:pt x="20350" y="18365"/>
                                  <a:pt x="20383" y="18338"/>
                                  <a:pt x="20660" y="17868"/>
                                </a:cubicBezTo>
                                <a:cubicBezTo>
                                  <a:pt x="20765" y="17688"/>
                                  <a:pt x="20782" y="17616"/>
                                  <a:pt x="20740" y="17513"/>
                                </a:cubicBezTo>
                                <a:cubicBezTo>
                                  <a:pt x="20699" y="17409"/>
                                  <a:pt x="20737" y="17285"/>
                                  <a:pt x="20935" y="16882"/>
                                </a:cubicBezTo>
                                <a:cubicBezTo>
                                  <a:pt x="21244" y="16252"/>
                                  <a:pt x="21428" y="15487"/>
                                  <a:pt x="21489" y="14582"/>
                                </a:cubicBezTo>
                                <a:cubicBezTo>
                                  <a:pt x="21591" y="13054"/>
                                  <a:pt x="21600" y="13220"/>
                                  <a:pt x="21411" y="13114"/>
                                </a:cubicBezTo>
                                <a:cubicBezTo>
                                  <a:pt x="21100" y="12939"/>
                                  <a:pt x="20488" y="12411"/>
                                  <a:pt x="20471" y="12302"/>
                                </a:cubicBezTo>
                                <a:cubicBezTo>
                                  <a:pt x="20461" y="12243"/>
                                  <a:pt x="20615" y="11954"/>
                                  <a:pt x="20813" y="11661"/>
                                </a:cubicBezTo>
                                <a:lnTo>
                                  <a:pt x="21173" y="11128"/>
                                </a:lnTo>
                                <a:lnTo>
                                  <a:pt x="21174" y="10673"/>
                                </a:lnTo>
                                <a:cubicBezTo>
                                  <a:pt x="21176" y="10322"/>
                                  <a:pt x="21164" y="10242"/>
                                  <a:pt x="21123" y="10326"/>
                                </a:cubicBezTo>
                                <a:cubicBezTo>
                                  <a:pt x="21055" y="10465"/>
                                  <a:pt x="20907" y="10216"/>
                                  <a:pt x="20907" y="9964"/>
                                </a:cubicBezTo>
                                <a:cubicBezTo>
                                  <a:pt x="20907" y="9870"/>
                                  <a:pt x="20892" y="9788"/>
                                  <a:pt x="20874" y="9782"/>
                                </a:cubicBezTo>
                                <a:cubicBezTo>
                                  <a:pt x="20855" y="9775"/>
                                  <a:pt x="20799" y="9761"/>
                                  <a:pt x="20749" y="9750"/>
                                </a:cubicBezTo>
                                <a:cubicBezTo>
                                  <a:pt x="20660" y="9730"/>
                                  <a:pt x="20271" y="9210"/>
                                  <a:pt x="20071" y="8844"/>
                                </a:cubicBezTo>
                                <a:cubicBezTo>
                                  <a:pt x="19995" y="8707"/>
                                  <a:pt x="19978" y="8602"/>
                                  <a:pt x="19998" y="8396"/>
                                </a:cubicBezTo>
                                <a:lnTo>
                                  <a:pt x="20025" y="8124"/>
                                </a:lnTo>
                                <a:lnTo>
                                  <a:pt x="19758" y="8186"/>
                                </a:lnTo>
                                <a:cubicBezTo>
                                  <a:pt x="19536" y="8238"/>
                                  <a:pt x="19460" y="8217"/>
                                  <a:pt x="19308" y="8057"/>
                                </a:cubicBezTo>
                                <a:cubicBezTo>
                                  <a:pt x="19207" y="7952"/>
                                  <a:pt x="18122" y="7115"/>
                                  <a:pt x="16895" y="6198"/>
                                </a:cubicBezTo>
                                <a:cubicBezTo>
                                  <a:pt x="15669" y="5282"/>
                                  <a:pt x="14646" y="4493"/>
                                  <a:pt x="14623" y="4446"/>
                                </a:cubicBezTo>
                                <a:cubicBezTo>
                                  <a:pt x="14596" y="4392"/>
                                  <a:pt x="14599" y="4322"/>
                                  <a:pt x="14632" y="4255"/>
                                </a:cubicBezTo>
                                <a:cubicBezTo>
                                  <a:pt x="14670" y="4176"/>
                                  <a:pt x="14718" y="4180"/>
                                  <a:pt x="14822" y="4269"/>
                                </a:cubicBezTo>
                                <a:cubicBezTo>
                                  <a:pt x="14914" y="4348"/>
                                  <a:pt x="14976" y="4357"/>
                                  <a:pt x="15005" y="4296"/>
                                </a:cubicBezTo>
                                <a:cubicBezTo>
                                  <a:pt x="15035" y="4236"/>
                                  <a:pt x="14820" y="4085"/>
                                  <a:pt x="14368" y="3849"/>
                                </a:cubicBezTo>
                                <a:cubicBezTo>
                                  <a:pt x="13889" y="3598"/>
                                  <a:pt x="13654" y="3429"/>
                                  <a:pt x="13576" y="3282"/>
                                </a:cubicBezTo>
                                <a:cubicBezTo>
                                  <a:pt x="13516" y="3166"/>
                                  <a:pt x="13424" y="3076"/>
                                  <a:pt x="13372" y="3080"/>
                                </a:cubicBezTo>
                                <a:cubicBezTo>
                                  <a:pt x="13297" y="3086"/>
                                  <a:pt x="13306" y="3112"/>
                                  <a:pt x="13420" y="3215"/>
                                </a:cubicBezTo>
                                <a:cubicBezTo>
                                  <a:pt x="13591" y="3369"/>
                                  <a:pt x="13644" y="3515"/>
                                  <a:pt x="13554" y="3586"/>
                                </a:cubicBezTo>
                                <a:cubicBezTo>
                                  <a:pt x="13517" y="3615"/>
                                  <a:pt x="12817" y="3138"/>
                                  <a:pt x="11998" y="2528"/>
                                </a:cubicBezTo>
                                <a:cubicBezTo>
                                  <a:pt x="10690" y="1553"/>
                                  <a:pt x="10500" y="1434"/>
                                  <a:pt x="10438" y="1550"/>
                                </a:cubicBezTo>
                                <a:cubicBezTo>
                                  <a:pt x="10341" y="1730"/>
                                  <a:pt x="10155" y="1539"/>
                                  <a:pt x="10124" y="1228"/>
                                </a:cubicBezTo>
                                <a:cubicBezTo>
                                  <a:pt x="10105" y="1035"/>
                                  <a:pt x="10074" y="997"/>
                                  <a:pt x="9922" y="985"/>
                                </a:cubicBezTo>
                                <a:cubicBezTo>
                                  <a:pt x="9824" y="978"/>
                                  <a:pt x="9722" y="1009"/>
                                  <a:pt x="9696" y="1052"/>
                                </a:cubicBezTo>
                                <a:cubicBezTo>
                                  <a:pt x="9668" y="1098"/>
                                  <a:pt x="9521" y="1053"/>
                                  <a:pt x="9344" y="943"/>
                                </a:cubicBezTo>
                                <a:cubicBezTo>
                                  <a:pt x="9176" y="839"/>
                                  <a:pt x="8998" y="777"/>
                                  <a:pt x="8948" y="803"/>
                                </a:cubicBezTo>
                                <a:cubicBezTo>
                                  <a:pt x="8898" y="830"/>
                                  <a:pt x="8755" y="768"/>
                                  <a:pt x="8630" y="665"/>
                                </a:cubicBezTo>
                                <a:cubicBezTo>
                                  <a:pt x="8342" y="432"/>
                                  <a:pt x="6934" y="47"/>
                                  <a:pt x="6284" y="24"/>
                                </a:cubicBezTo>
                                <a:cubicBezTo>
                                  <a:pt x="5909" y="10"/>
                                  <a:pt x="5776" y="39"/>
                                  <a:pt x="5691" y="151"/>
                                </a:cubicBezTo>
                                <a:cubicBezTo>
                                  <a:pt x="5631" y="231"/>
                                  <a:pt x="5471" y="309"/>
                                  <a:pt x="5336" y="323"/>
                                </a:cubicBezTo>
                                <a:cubicBezTo>
                                  <a:pt x="5117" y="346"/>
                                  <a:pt x="5088" y="328"/>
                                  <a:pt x="5076" y="159"/>
                                </a:cubicBezTo>
                                <a:cubicBezTo>
                                  <a:pt x="5068" y="49"/>
                                  <a:pt x="5051" y="2"/>
                                  <a:pt x="5006" y="0"/>
                                </a:cubicBezTo>
                                <a:close/>
                                <a:moveTo>
                                  <a:pt x="16097" y="5188"/>
                                </a:moveTo>
                                <a:lnTo>
                                  <a:pt x="16231" y="5323"/>
                                </a:lnTo>
                                <a:cubicBezTo>
                                  <a:pt x="16388" y="5480"/>
                                  <a:pt x="16471" y="5507"/>
                                  <a:pt x="16408" y="5381"/>
                                </a:cubicBezTo>
                                <a:cubicBezTo>
                                  <a:pt x="16385" y="5334"/>
                                  <a:pt x="16305" y="5270"/>
                                  <a:pt x="16231" y="5241"/>
                                </a:cubicBezTo>
                                <a:lnTo>
                                  <a:pt x="16097" y="5188"/>
                                </a:lnTo>
                                <a:close/>
                                <a:moveTo>
                                  <a:pt x="21285" y="11376"/>
                                </a:moveTo>
                                <a:cubicBezTo>
                                  <a:pt x="21279" y="11360"/>
                                  <a:pt x="21142" y="11544"/>
                                  <a:pt x="20979" y="11784"/>
                                </a:cubicBezTo>
                                <a:cubicBezTo>
                                  <a:pt x="20817" y="12024"/>
                                  <a:pt x="20689" y="12230"/>
                                  <a:pt x="20695" y="12242"/>
                                </a:cubicBezTo>
                                <a:cubicBezTo>
                                  <a:pt x="20701" y="12254"/>
                                  <a:pt x="20857" y="12388"/>
                                  <a:pt x="21041" y="12539"/>
                                </a:cubicBezTo>
                                <a:cubicBezTo>
                                  <a:pt x="21226" y="12690"/>
                                  <a:pt x="21384" y="12800"/>
                                  <a:pt x="21393" y="12783"/>
                                </a:cubicBezTo>
                                <a:cubicBezTo>
                                  <a:pt x="21408" y="12754"/>
                                  <a:pt x="21307" y="11436"/>
                                  <a:pt x="21285" y="11376"/>
                                </a:cubicBezTo>
                                <a:close/>
                              </a:path>
                            </a:pathLst>
                          </a:custGeom>
                          <a:ln w="12700">
                            <a:miter lim="400000"/>
                          </a:ln>
                        </p:spPr>
                      </p:pic>
                      <p:pic>
                        <p:nvPicPr>
                          <p:cNvPr id="37" name="Bild" descr="Bild">
                            <a:extLst>
                              <a:ext uri="{FF2B5EF4-FFF2-40B4-BE49-F238E27FC236}">
                                <a16:creationId xmlns:a16="http://schemas.microsoft.com/office/drawing/2014/main" id="{0114A3A5-4B56-47AA-8F46-E643CBDDB0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445148" y="1322029"/>
                            <a:ext cx="1403199" cy="260595"/>
                          </a:xfrm>
                          <a:prstGeom prst="rect">
                            <a:avLst/>
                          </a:prstGeom>
                          <a:ln w="12700">
                            <a:miter lim="400000"/>
                          </a:ln>
                        </p:spPr>
                      </p:pic>
                    </p:grpSp>
                  </p:grpSp>
                  <p:grpSp>
                    <p:nvGrpSpPr>
                      <p:cNvPr id="28" name="Gruppieren 27">
                        <a:extLst>
                          <a:ext uri="{FF2B5EF4-FFF2-40B4-BE49-F238E27FC236}">
                            <a16:creationId xmlns:a16="http://schemas.microsoft.com/office/drawing/2014/main" id="{719EBBD2-62A0-409B-8E8E-15EB729F32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0532" y="3168472"/>
                        <a:ext cx="5332926" cy="2524539"/>
                        <a:chOff x="900532" y="3168473"/>
                        <a:chExt cx="5332926" cy="2524538"/>
                      </a:xfrm>
                    </p:grpSpPr>
                    <p:sp>
                      <p:nvSpPr>
                        <p:cNvPr id="29" name="Laser Lab…">
                          <a:extLst>
                            <a:ext uri="{FF2B5EF4-FFF2-40B4-BE49-F238E27FC236}">
                              <a16:creationId xmlns:a16="http://schemas.microsoft.com/office/drawing/2014/main" id="{7B81E5BB-B5D7-477A-9334-576A79BEEC5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0532" y="3168473"/>
                          <a:ext cx="2319119" cy="688812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 lIns="26126" tIns="26126" rIns="26126" bIns="26126"/>
                        <a:lstStyle/>
                        <a:p>
                          <a:pPr algn="l">
                            <a:defRPr sz="2800" b="1">
                              <a:latin typeface="Helvetica Neue"/>
                              <a:ea typeface="Helvetica Neue"/>
                              <a:cs typeface="Helvetica Neue"/>
                              <a:sym typeface="Helvetica Neue"/>
                            </a:defRPr>
                          </a:pPr>
                          <a:r>
                            <a:rPr sz="1200" dirty="0"/>
                            <a:t>Laser Lab</a:t>
                          </a:r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sz="1050" dirty="0"/>
                            <a:t>400m</a:t>
                          </a:r>
                          <a:r>
                            <a:rPr sz="1050" baseline="31999" dirty="0"/>
                            <a:t>2</a:t>
                          </a:r>
                          <a:r>
                            <a:rPr sz="1050" dirty="0"/>
                            <a:t> ISO5/6 clean room</a:t>
                          </a: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/>
                            <a:t>0.1° </a:t>
                          </a:r>
                          <a:r>
                            <a:rPr lang="de-DE" sz="1050" dirty="0" err="1"/>
                            <a:t>temperature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stability</a:t>
                          </a: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/>
                            <a:t>Lab </a:t>
                          </a:r>
                          <a:r>
                            <a:rPr lang="de-DE" sz="1050" dirty="0" err="1"/>
                            <a:t>completed</a:t>
                          </a:r>
                          <a:r>
                            <a:rPr lang="de-DE" sz="1050" dirty="0"/>
                            <a:t> end 2022</a:t>
                          </a:r>
                          <a:endParaRPr sz="1050" dirty="0"/>
                        </a:p>
                      </p:txBody>
                    </p:sp>
                    <p:sp>
                      <p:nvSpPr>
                        <p:cNvPr id="31" name="Laser (under dev.)…">
                          <a:extLst>
                            <a:ext uri="{FF2B5EF4-FFF2-40B4-BE49-F238E27FC236}">
                              <a16:creationId xmlns:a16="http://schemas.microsoft.com/office/drawing/2014/main" id="{FE10E968-BB26-4731-BE5E-BCFDBFB00BD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399653" y="3989329"/>
                          <a:ext cx="2833805" cy="1703682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 wrap="square" lIns="26126" tIns="26126" rIns="26126" bIns="26126" anchor="ctr">
                          <a:spAutoFit/>
                        </a:bodyPr>
                        <a:lstStyle/>
                        <a:p>
                          <a:pPr algn="l">
                            <a:defRPr sz="2800" b="1">
                              <a:latin typeface="Helvetica Neue"/>
                              <a:ea typeface="Helvetica Neue"/>
                              <a:cs typeface="Helvetica Neue"/>
                              <a:sym typeface="Helvetica Neue"/>
                            </a:defRPr>
                          </a:pPr>
                          <a:r>
                            <a:rPr sz="1200" dirty="0"/>
                            <a:t>Laser </a:t>
                          </a:r>
                          <a:endParaRPr lang="de-DE" sz="120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/>
                            <a:t>Setting </a:t>
                          </a:r>
                          <a:r>
                            <a:rPr lang="de-DE" sz="1050" dirty="0" err="1"/>
                            <a:t>up</a:t>
                          </a:r>
                          <a:r>
                            <a:rPr lang="de-DE" sz="1050" dirty="0"/>
                            <a:t> seed </a:t>
                          </a:r>
                          <a:r>
                            <a:rPr lang="de-DE" sz="1050" dirty="0" err="1"/>
                            <a:t>laser</a:t>
                          </a:r>
                          <a:r>
                            <a:rPr lang="de-DE" sz="1050" dirty="0"/>
                            <a:t>, </a:t>
                          </a:r>
                          <a:r>
                            <a:rPr lang="de-DE" sz="1050" dirty="0" err="1"/>
                            <a:t>stretcher</a:t>
                          </a:r>
                          <a:r>
                            <a:rPr lang="de-DE" sz="1050" dirty="0"/>
                            <a:t>, and </a:t>
                          </a:r>
                          <a:r>
                            <a:rPr lang="de-DE" sz="1050" dirty="0" err="1"/>
                            <a:t>preamp</a:t>
                          </a:r>
                          <a:r>
                            <a:rPr lang="de-DE" sz="1050" dirty="0"/>
                            <a:t> in parallel</a:t>
                          </a:r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 err="1"/>
                            <a:t>Finalizing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concept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for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main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amplifier</a:t>
                          </a:r>
                          <a:r>
                            <a:rPr lang="de-DE" sz="1050" dirty="0"/>
                            <a:t>, </a:t>
                          </a:r>
                          <a:r>
                            <a:rPr lang="de-DE" sz="1050" dirty="0" err="1"/>
                            <a:t>including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compressor</a:t>
                          </a:r>
                          <a:r>
                            <a:rPr lang="de-DE" sz="1050" dirty="0"/>
                            <a:t> and pump </a:t>
                          </a:r>
                          <a:r>
                            <a:rPr lang="de-DE" sz="1050" dirty="0" err="1"/>
                            <a:t>laser</a:t>
                          </a:r>
                          <a:endParaRPr lang="de-DE" sz="1050" dirty="0"/>
                        </a:p>
                        <a:p>
                          <a:pPr>
                            <a:buClr>
                              <a:srgbClr val="F39041"/>
                            </a:buClr>
                            <a:buSzPct val="100000"/>
                            <a:defRPr sz="2200"/>
                          </a:pP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 err="1"/>
                            <a:t>Developing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feedback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mechanism</a:t>
                          </a:r>
                          <a:r>
                            <a:rPr lang="de-DE" sz="1050" dirty="0"/>
                            <a:t> also </a:t>
                          </a:r>
                          <a:r>
                            <a:rPr lang="de-DE" sz="1050" dirty="0" err="1"/>
                            <a:t>as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part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of</a:t>
                          </a:r>
                          <a:r>
                            <a:rPr lang="de-DE" sz="1050" dirty="0"/>
                            <a:t> HI-ACTS </a:t>
                          </a:r>
                          <a:r>
                            <a:rPr lang="de-DE" sz="1050" dirty="0" err="1"/>
                            <a:t>innovation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plattform</a:t>
                          </a:r>
                          <a:endParaRPr sz="1050" dirty="0"/>
                        </a:p>
                      </p:txBody>
                    </p:sp>
                  </p:grpSp>
                </p:grpSp>
              </p:grpSp>
              <p:pic>
                <p:nvPicPr>
                  <p:cNvPr id="2" name="Grafik 1">
                    <a:extLst>
                      <a:ext uri="{FF2B5EF4-FFF2-40B4-BE49-F238E27FC236}">
                        <a16:creationId xmlns:a16="http://schemas.microsoft.com/office/drawing/2014/main" id="{3CF8A5B7-5B51-1730-A1FB-69668003E2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29873" y="1790711"/>
                    <a:ext cx="2576152" cy="15243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694F4BDD-346D-EB1B-342D-6895CB4E01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2728" y="4384149"/>
                  <a:ext cx="2223297" cy="1411493"/>
                </a:xfrm>
                <a:prstGeom prst="rect">
                  <a:avLst/>
                </a:prstGeom>
              </p:spPr>
            </p:pic>
          </p:grp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47465DBF-6B2A-4E10-8C22-A5B6F08752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0213" y="2026982"/>
                <a:ext cx="1909952" cy="1285714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4CAEB72E-8591-439B-A4D0-875B40994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20213" y="3402889"/>
                <a:ext cx="1909952" cy="838723"/>
              </a:xfrm>
              <a:prstGeom prst="rect">
                <a:avLst/>
              </a:prstGeom>
            </p:spPr>
          </p:pic>
        </p:grpSp>
        <p:sp>
          <p:nvSpPr>
            <p:cNvPr id="40" name="Linie">
              <a:extLst>
                <a:ext uri="{FF2B5EF4-FFF2-40B4-BE49-F238E27FC236}">
                  <a16:creationId xmlns:a16="http://schemas.microsoft.com/office/drawing/2014/main" id="{474DCA56-7540-4F1D-9136-7741B6A256EE}"/>
                </a:ext>
              </a:extLst>
            </p:cNvPr>
            <p:cNvSpPr/>
            <p:nvPr/>
          </p:nvSpPr>
          <p:spPr>
            <a:xfrm>
              <a:off x="4236720" y="3307626"/>
              <a:ext cx="4378960" cy="15230"/>
            </a:xfrm>
            <a:prstGeom prst="line">
              <a:avLst/>
            </a:prstGeom>
            <a:ln w="50800">
              <a:solidFill>
                <a:srgbClr val="FF2600"/>
              </a:solidFill>
              <a:miter lim="400000"/>
              <a:tailEnd type="triangle"/>
            </a:ln>
          </p:spPr>
          <p:txBody>
            <a:bodyPr lIns="26126" tIns="26126" rIns="26126" bIns="26126" anchor="ctr"/>
            <a:lstStyle/>
            <a:p>
              <a:pPr>
                <a:defRPr sz="4800"/>
              </a:pPr>
              <a:endParaRPr sz="4000"/>
            </a:p>
          </p:txBody>
        </p:sp>
      </p:grpSp>
    </p:spTree>
    <p:extLst>
      <p:ext uri="{BB962C8B-B14F-4D97-AF65-F5344CB8AC3E}">
        <p14:creationId xmlns:p14="http://schemas.microsoft.com/office/powerpoint/2010/main" val="41232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FA695-8CF6-899C-CC21-50974B76B4AB}"/>
              </a:ext>
            </a:extLst>
          </p:cNvPr>
          <p:cNvSpPr txBox="1"/>
          <p:nvPr/>
        </p:nvSpPr>
        <p:spPr>
          <a:xfrm>
            <a:off x="184107" y="72818"/>
            <a:ext cx="3536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BC5F1"/>
                </a:solidFill>
              </a:rPr>
              <a:t>ESPP Roadmap</a:t>
            </a:r>
          </a:p>
        </p:txBody>
      </p:sp>
      <p:pic>
        <p:nvPicPr>
          <p:cNvPr id="3" name="Picture 2" descr="A list of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EEDEA445-E0D2-08C5-C1DF-9F1FE82DA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721" b="24869"/>
          <a:stretch/>
        </p:blipFill>
        <p:spPr>
          <a:xfrm>
            <a:off x="8326" y="1498818"/>
            <a:ext cx="5034189" cy="52371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4B8349-02C6-DCE5-142C-D581591E1D5F}"/>
              </a:ext>
            </a:extLst>
          </p:cNvPr>
          <p:cNvGrpSpPr/>
          <p:nvPr/>
        </p:nvGrpSpPr>
        <p:grpSpPr>
          <a:xfrm>
            <a:off x="5062693" y="3216758"/>
            <a:ext cx="5590875" cy="2009545"/>
            <a:chOff x="5013060" y="1540300"/>
            <a:chExt cx="5688396" cy="21892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9DD037-23AF-BE95-6CD1-6657C552C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5356" y="1540300"/>
              <a:ext cx="5626100" cy="685800"/>
            </a:xfrm>
            <a:prstGeom prst="rect">
              <a:avLst/>
            </a:prstGeom>
          </p:spPr>
        </p:pic>
        <p:pic>
          <p:nvPicPr>
            <p:cNvPr id="10" name="Picture 9" descr="A close-up of a list of text&#10;&#10;Description automatically generated">
              <a:extLst>
                <a:ext uri="{FF2B5EF4-FFF2-40B4-BE49-F238E27FC236}">
                  <a16:creationId xmlns:a16="http://schemas.microsoft.com/office/drawing/2014/main" id="{2A49E4BB-F4D7-B06A-CAB0-5B8535806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3060" y="2040425"/>
              <a:ext cx="4648200" cy="1689100"/>
            </a:xfrm>
            <a:prstGeom prst="rect">
              <a:avLst/>
            </a:prstGeom>
          </p:spPr>
        </p:pic>
      </p:grpSp>
      <p:pic>
        <p:nvPicPr>
          <p:cNvPr id="11" name="Picture 10" descr="A list of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7B1896CC-FCA6-88D9-B384-FECD13462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35"/>
          <a:stretch/>
        </p:blipFill>
        <p:spPr>
          <a:xfrm>
            <a:off x="4955307" y="1401568"/>
            <a:ext cx="5885277" cy="18151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DA13886-E5BB-B2A4-137E-FF9A8A57EE8F}"/>
              </a:ext>
            </a:extLst>
          </p:cNvPr>
          <p:cNvSpPr/>
          <p:nvPr/>
        </p:nvSpPr>
        <p:spPr>
          <a:xfrm>
            <a:off x="-96643" y="4913680"/>
            <a:ext cx="5529647" cy="1247724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D3EA27-8878-4507-E70B-F5C64D14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746" y="1443398"/>
            <a:ext cx="1518254" cy="18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2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3290311-6D66-47D0-9844-3A60CD8BFBE4}"/>
              </a:ext>
            </a:extLst>
          </p:cNvPr>
          <p:cNvSpPr txBox="1"/>
          <p:nvPr/>
        </p:nvSpPr>
        <p:spPr>
          <a:xfrm>
            <a:off x="50800" y="4828507"/>
            <a:ext cx="6660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to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beam-driven PWFA/Plasma photocathode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source development/plasma-based beam diagnostics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injection LPA, Trojan Horse, …</a:t>
            </a:r>
          </a:p>
        </p:txBody>
      </p:sp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8C0D9721-BE04-AF1C-B30C-C020FD816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6951" y="1475652"/>
            <a:ext cx="3805475" cy="25853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F99E62-5FCE-A10A-370B-12DC9D1BE93E}"/>
              </a:ext>
            </a:extLst>
          </p:cNvPr>
          <p:cNvSpPr txBox="1"/>
          <p:nvPr/>
        </p:nvSpPr>
        <p:spPr>
          <a:xfrm>
            <a:off x="139573" y="1629534"/>
            <a:ext cx="706874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CLARA is an ultrabright, electron beam test facility under development at STFC Daresbury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FEBE will combine CLARA with a Plasma Wakefield Accelerator stage driven by a 100TW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FLASHForward</a:t>
            </a:r>
            <a:r>
              <a:rPr lang="en-GB" dirty="0"/>
              <a:t> at DESY explores high energy, high power PWFAs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Frascati (INFN) explores PWFA based light sources and applications (EuPRAXIA)</a:t>
            </a:r>
            <a:endParaRPr lang="en-GB" sz="1800" dirty="0"/>
          </a:p>
        </p:txBody>
      </p:sp>
      <p:sp>
        <p:nvSpPr>
          <p:cNvPr id="19" name="Plan covers major plasma accelerator challenges">
            <a:extLst>
              <a:ext uri="{FF2B5EF4-FFF2-40B4-BE49-F238E27FC236}">
                <a16:creationId xmlns:a16="http://schemas.microsoft.com/office/drawing/2014/main" id="{8191F925-25FC-4B75-853E-4CA04F3D1045}"/>
              </a:ext>
            </a:extLst>
          </p:cNvPr>
          <p:cNvSpPr txBox="1">
            <a:spLocks/>
          </p:cNvSpPr>
          <p:nvPr/>
        </p:nvSpPr>
        <p:spPr>
          <a:xfrm>
            <a:off x="50800" y="765683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7A581"/>
                </a:solidFill>
              </a:rPr>
              <a:t>Plan covers major plasma accelerator challenges – need extra resources for coordination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137A9B84-5C23-42D6-A64F-D156F7819D48}"/>
              </a:ext>
            </a:extLst>
          </p:cNvPr>
          <p:cNvSpPr txBox="1">
            <a:spLocks/>
          </p:cNvSpPr>
          <p:nvPr/>
        </p:nvSpPr>
        <p:spPr>
          <a:xfrm>
            <a:off x="50800" y="225520"/>
            <a:ext cx="11376025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Strategies of PWFA facilities align with pre-CDR work</a:t>
            </a:r>
          </a:p>
        </p:txBody>
      </p:sp>
      <p:pic>
        <p:nvPicPr>
          <p:cNvPr id="3" name="Picture 2" descr="A machine with many pipes and wires&#10;&#10;Description automatically generated">
            <a:extLst>
              <a:ext uri="{FF2B5EF4-FFF2-40B4-BE49-F238E27FC236}">
                <a16:creationId xmlns:a16="http://schemas.microsoft.com/office/drawing/2014/main" id="{B9201470-00F8-BCE7-69F1-BAC5DC193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4446278"/>
            <a:ext cx="3945049" cy="2389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B5564-B771-A8DA-B8FB-6511DC70792E}"/>
              </a:ext>
            </a:extLst>
          </p:cNvPr>
          <p:cNvSpPr txBox="1"/>
          <p:nvPr/>
        </p:nvSpPr>
        <p:spPr>
          <a:xfrm rot="16200000">
            <a:off x="6958941" y="2626329"/>
            <a:ext cx="174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CLARA beamline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8FC95-5928-DF10-70B0-71330BD42448}"/>
              </a:ext>
            </a:extLst>
          </p:cNvPr>
          <p:cNvSpPr txBox="1"/>
          <p:nvPr/>
        </p:nvSpPr>
        <p:spPr>
          <a:xfrm rot="16200000">
            <a:off x="6771212" y="5265229"/>
            <a:ext cx="2144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INFN PWFA chamber</a:t>
            </a:r>
          </a:p>
        </p:txBody>
      </p:sp>
    </p:spTree>
    <p:extLst>
      <p:ext uri="{BB962C8B-B14F-4D97-AF65-F5344CB8AC3E}">
        <p14:creationId xmlns:p14="http://schemas.microsoft.com/office/powerpoint/2010/main" val="1019454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CB420E-D7FF-7935-8541-6C84AD04D164}"/>
              </a:ext>
            </a:extLst>
          </p:cNvPr>
          <p:cNvSpPr/>
          <p:nvPr/>
        </p:nvSpPr>
        <p:spPr>
          <a:xfrm>
            <a:off x="4694566" y="2107380"/>
            <a:ext cx="12192000" cy="777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95" name="Plan covers major plasma accelerator challenges"/>
          <p:cNvSpPr txBox="1">
            <a:spLocks noGrp="1"/>
          </p:cNvSpPr>
          <p:nvPr>
            <p:ph type="body" sz="quarter" idx="1"/>
          </p:nvPr>
        </p:nvSpPr>
        <p:spPr>
          <a:xfrm>
            <a:off x="139574" y="818968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solidFill>
                  <a:srgbClr val="F7A581"/>
                </a:solidFill>
              </a:rPr>
              <a:t>Plan covers major plasma accelerator challenges</a:t>
            </a:r>
            <a:r>
              <a:rPr lang="en-GB" dirty="0">
                <a:solidFill>
                  <a:srgbClr val="F7A581"/>
                </a:solidFill>
              </a:rPr>
              <a:t> – need extra resources for coordination</a:t>
            </a:r>
            <a:endParaRPr dirty="0">
              <a:solidFill>
                <a:srgbClr val="F7A581"/>
              </a:solidFill>
            </a:endParaRPr>
          </a:p>
        </p:txBody>
      </p:sp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3208" y="6791442"/>
            <a:ext cx="119330" cy="11770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1070" name="Connection Line"/>
          <p:cNvSpPr/>
          <p:nvPr/>
        </p:nvSpPr>
        <p:spPr>
          <a:xfrm>
            <a:off x="1081605" y="1590227"/>
            <a:ext cx="8621552" cy="4229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93" extrusionOk="0">
                <a:moveTo>
                  <a:pt x="21600" y="21283"/>
                </a:moveTo>
                <a:cubicBezTo>
                  <a:pt x="9702" y="21600"/>
                  <a:pt x="2502" y="14506"/>
                  <a:pt x="0" y="0"/>
                </a:cubicBezTo>
              </a:path>
            </a:pathLst>
          </a:custGeom>
          <a:ln w="101600" cap="rnd">
            <a:solidFill>
              <a:srgbClr val="5C5C5C"/>
            </a:solidFill>
            <a:custDash>
              <a:ds d="100000" sp="200000"/>
            </a:custDash>
            <a:headEnd type="triangle"/>
            <a:tailEnd type="triangle" len="sm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sz="900"/>
          </a:p>
        </p:txBody>
      </p:sp>
      <p:sp>
        <p:nvSpPr>
          <p:cNvPr id="998" name="2018"/>
          <p:cNvSpPr txBox="1"/>
          <p:nvPr/>
        </p:nvSpPr>
        <p:spPr>
          <a:xfrm>
            <a:off x="296418" y="1448528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 dirty="0"/>
              <a:t>2018</a:t>
            </a:r>
          </a:p>
        </p:txBody>
      </p:sp>
      <p:sp>
        <p:nvSpPr>
          <p:cNvPr id="999" name="2030"/>
          <p:cNvSpPr txBox="1"/>
          <p:nvPr/>
        </p:nvSpPr>
        <p:spPr>
          <a:xfrm>
            <a:off x="9785153" y="5634752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2030</a:t>
            </a:r>
          </a:p>
        </p:txBody>
      </p:sp>
      <p:grpSp>
        <p:nvGrpSpPr>
          <p:cNvPr id="1003" name="Group"/>
          <p:cNvGrpSpPr/>
          <p:nvPr/>
        </p:nvGrpSpPr>
        <p:grpSpPr>
          <a:xfrm>
            <a:off x="2138936" y="3239091"/>
            <a:ext cx="4638831" cy="635001"/>
            <a:chOff x="76200" y="274066"/>
            <a:chExt cx="9277660" cy="1270000"/>
          </a:xfrm>
        </p:grpSpPr>
        <p:sp>
          <p:nvSpPr>
            <p:cNvPr id="1000" name="Line"/>
            <p:cNvSpPr/>
            <p:nvPr/>
          </p:nvSpPr>
          <p:spPr>
            <a:xfrm flipH="1" flipV="1">
              <a:off x="76200" y="606616"/>
              <a:ext cx="9277661" cy="1"/>
            </a:xfrm>
            <a:prstGeom prst="line">
              <a:avLst/>
            </a:prstGeom>
            <a:noFill/>
            <a:ln w="50800" cap="flat">
              <a:solidFill>
                <a:srgbClr val="367AB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01" name="Energy spread preservation by beam loading control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Energy spread preservation by beam loading control</a:t>
              </a:r>
            </a:p>
          </p:txBody>
        </p:sp>
        <p:sp>
          <p:nvSpPr>
            <p:cNvPr id="1002" name="Lindstrøm et al., PRL 126, 014801 (2021)"/>
            <p:cNvSpPr txBox="1"/>
            <p:nvPr/>
          </p:nvSpPr>
          <p:spPr>
            <a:xfrm>
              <a:off x="589088" y="668985"/>
              <a:ext cx="5823756" cy="6448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/>
                <a:t>Lindstrøm </a:t>
              </a:r>
              <a:r>
                <a:rPr sz="1100" i="1"/>
                <a:t>et al.</a:t>
              </a:r>
              <a:r>
                <a:rPr sz="1100"/>
                <a:t>, 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PRL</a:t>
              </a:r>
              <a:r>
                <a:rPr sz="1100"/>
                <a:t> 126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, 014801 </a:t>
              </a:r>
              <a:r>
                <a:rPr sz="1100"/>
                <a:t>(2021)</a:t>
              </a:r>
            </a:p>
          </p:txBody>
        </p:sp>
      </p:grpSp>
      <p:sp>
        <p:nvSpPr>
          <p:cNvPr id="1004" name="2019"/>
          <p:cNvSpPr txBox="1"/>
          <p:nvPr/>
        </p:nvSpPr>
        <p:spPr>
          <a:xfrm>
            <a:off x="490380" y="1945515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2019</a:t>
            </a:r>
          </a:p>
        </p:txBody>
      </p:sp>
      <p:sp>
        <p:nvSpPr>
          <p:cNvPr id="1005" name="Rectangle"/>
          <p:cNvSpPr/>
          <p:nvPr/>
        </p:nvSpPr>
        <p:spPr>
          <a:xfrm rot="3762292">
            <a:off x="1246827" y="1981535"/>
            <a:ext cx="53623" cy="199978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08" name="Group"/>
          <p:cNvGrpSpPr/>
          <p:nvPr/>
        </p:nvGrpSpPr>
        <p:grpSpPr>
          <a:xfrm>
            <a:off x="4802182" y="4984688"/>
            <a:ext cx="2707838" cy="635001"/>
            <a:chOff x="76199" y="274066"/>
            <a:chExt cx="5415674" cy="1270000"/>
          </a:xfrm>
        </p:grpSpPr>
        <p:sp>
          <p:nvSpPr>
            <p:cNvPr id="1006" name="Line"/>
            <p:cNvSpPr/>
            <p:nvPr/>
          </p:nvSpPr>
          <p:spPr>
            <a:xfrm flipH="1" flipV="1">
              <a:off x="76199" y="606616"/>
              <a:ext cx="5415675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07" name="kHz-to-GHz plasma response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defTabSz="40005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500" b="1" dirty="0"/>
                <a:t>kHz-to-</a:t>
              </a:r>
              <a:r>
                <a:rPr sz="1500" b="1" dirty="0">
                  <a:solidFill>
                    <a:srgbClr val="057CC5"/>
                  </a:solidFill>
                </a:rPr>
                <a:t>GHz</a:t>
              </a:r>
              <a:r>
                <a:rPr sz="1500" b="1" dirty="0"/>
                <a:t> </a:t>
              </a:r>
              <a:r>
                <a:rPr sz="1500" b="1" dirty="0">
                  <a:solidFill>
                    <a:srgbClr val="057CC5"/>
                  </a:solidFill>
                </a:rPr>
                <a:t>plasma response</a:t>
              </a:r>
            </a:p>
          </p:txBody>
        </p:sp>
      </p:grpSp>
      <p:grpSp>
        <p:nvGrpSpPr>
          <p:cNvPr id="1012" name="Group"/>
          <p:cNvGrpSpPr/>
          <p:nvPr/>
        </p:nvGrpSpPr>
        <p:grpSpPr>
          <a:xfrm>
            <a:off x="2764592" y="3856370"/>
            <a:ext cx="3758300" cy="635001"/>
            <a:chOff x="76199" y="274066"/>
            <a:chExt cx="7516598" cy="1270000"/>
          </a:xfrm>
        </p:grpSpPr>
        <p:sp>
          <p:nvSpPr>
            <p:cNvPr id="1009" name="Line"/>
            <p:cNvSpPr/>
            <p:nvPr/>
          </p:nvSpPr>
          <p:spPr>
            <a:xfrm flipH="1" flipV="1">
              <a:off x="76199" y="606616"/>
              <a:ext cx="4250092" cy="1"/>
            </a:xfrm>
            <a:prstGeom prst="line">
              <a:avLst/>
            </a:prstGeom>
            <a:noFill/>
            <a:ln w="50800" cap="flat">
              <a:solidFill>
                <a:srgbClr val="057CC5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10" name="Emittance preservation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Emittance preservation</a:t>
              </a:r>
            </a:p>
          </p:txBody>
        </p:sp>
        <p:sp>
          <p:nvSpPr>
            <p:cNvPr id="1011" name="Lindstrøm et al., submitted (2022)"/>
            <p:cNvSpPr txBox="1"/>
            <p:nvPr/>
          </p:nvSpPr>
          <p:spPr>
            <a:xfrm>
              <a:off x="873801" y="670838"/>
              <a:ext cx="6718998" cy="6448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 dirty="0" err="1"/>
                <a:t>Lindstrøm</a:t>
              </a:r>
              <a:r>
                <a:rPr sz="1100" dirty="0"/>
                <a:t> </a:t>
              </a:r>
              <a:r>
                <a:rPr sz="1100" i="1" dirty="0"/>
                <a:t>et al.</a:t>
              </a:r>
              <a:r>
                <a:rPr sz="1100" dirty="0"/>
                <a:t>, submitted</a:t>
              </a:r>
              <a:r>
                <a:rPr sz="11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1100" dirty="0"/>
                <a:t>(2022)</a:t>
              </a:r>
            </a:p>
          </p:txBody>
        </p:sp>
      </p:grpSp>
      <p:grpSp>
        <p:nvGrpSpPr>
          <p:cNvPr id="1015" name="Group"/>
          <p:cNvGrpSpPr/>
          <p:nvPr/>
        </p:nvGrpSpPr>
        <p:grpSpPr>
          <a:xfrm>
            <a:off x="6075289" y="5330980"/>
            <a:ext cx="2590062" cy="635001"/>
            <a:chOff x="76200" y="274066"/>
            <a:chExt cx="5180121" cy="1270000"/>
          </a:xfrm>
        </p:grpSpPr>
        <p:sp>
          <p:nvSpPr>
            <p:cNvPr id="1013" name="Line"/>
            <p:cNvSpPr/>
            <p:nvPr/>
          </p:nvSpPr>
          <p:spPr>
            <a:xfrm flipH="1" flipV="1">
              <a:off x="76200" y="606616"/>
              <a:ext cx="5180122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14" name="10 kW avg. power operation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10 kW avg. power operation</a:t>
              </a:r>
            </a:p>
          </p:txBody>
        </p:sp>
      </p:grpSp>
      <p:sp>
        <p:nvSpPr>
          <p:cNvPr id="1016" name="2022"/>
          <p:cNvSpPr txBox="1"/>
          <p:nvPr/>
        </p:nvSpPr>
        <p:spPr>
          <a:xfrm>
            <a:off x="2240530" y="4171393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 dirty="0"/>
              <a:t>2022</a:t>
            </a:r>
          </a:p>
        </p:txBody>
      </p:sp>
      <p:sp>
        <p:nvSpPr>
          <p:cNvPr id="1017" name="Rectangle"/>
          <p:cNvSpPr/>
          <p:nvPr/>
        </p:nvSpPr>
        <p:spPr>
          <a:xfrm rot="2120094">
            <a:off x="2963632" y="4110889"/>
            <a:ext cx="53624" cy="199977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sp>
        <p:nvSpPr>
          <p:cNvPr id="1018" name="2024"/>
          <p:cNvSpPr txBox="1"/>
          <p:nvPr/>
        </p:nvSpPr>
        <p:spPr>
          <a:xfrm>
            <a:off x="3714788" y="5038526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2024</a:t>
            </a:r>
          </a:p>
        </p:txBody>
      </p:sp>
      <p:sp>
        <p:nvSpPr>
          <p:cNvPr id="1019" name="Rectangle"/>
          <p:cNvSpPr/>
          <p:nvPr/>
        </p:nvSpPr>
        <p:spPr>
          <a:xfrm rot="1545637">
            <a:off x="4412489" y="4927222"/>
            <a:ext cx="53623" cy="199977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22" name="Group"/>
          <p:cNvGrpSpPr/>
          <p:nvPr/>
        </p:nvGrpSpPr>
        <p:grpSpPr>
          <a:xfrm>
            <a:off x="3723323" y="4496519"/>
            <a:ext cx="5004336" cy="635001"/>
            <a:chOff x="76199" y="274066"/>
            <a:chExt cx="10008669" cy="1270000"/>
          </a:xfrm>
        </p:grpSpPr>
        <p:sp>
          <p:nvSpPr>
            <p:cNvPr id="1020" name="Line"/>
            <p:cNvSpPr/>
            <p:nvPr/>
          </p:nvSpPr>
          <p:spPr>
            <a:xfrm flipH="1" flipV="1">
              <a:off x="76199" y="606616"/>
              <a:ext cx="10008671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21" name="High gain and overall efficiency for sustainable operation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High gain and overall efficiency for sustainable operation</a:t>
              </a:r>
            </a:p>
          </p:txBody>
        </p:sp>
      </p:grpSp>
      <p:sp>
        <p:nvSpPr>
          <p:cNvPr id="1023" name="2026"/>
          <p:cNvSpPr txBox="1"/>
          <p:nvPr/>
        </p:nvSpPr>
        <p:spPr>
          <a:xfrm>
            <a:off x="5023077" y="5493482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2026</a:t>
            </a:r>
          </a:p>
        </p:txBody>
      </p:sp>
      <p:sp>
        <p:nvSpPr>
          <p:cNvPr id="1024" name="Rectangle"/>
          <p:cNvSpPr/>
          <p:nvPr/>
        </p:nvSpPr>
        <p:spPr>
          <a:xfrm rot="919574">
            <a:off x="5711355" y="5334553"/>
            <a:ext cx="53623" cy="199978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29" name="Group"/>
          <p:cNvGrpSpPr/>
          <p:nvPr/>
        </p:nvGrpSpPr>
        <p:grpSpPr>
          <a:xfrm>
            <a:off x="1162300" y="1636245"/>
            <a:ext cx="3166485" cy="635001"/>
            <a:chOff x="76199" y="274066"/>
            <a:chExt cx="6332968" cy="1270000"/>
          </a:xfrm>
        </p:grpSpPr>
        <p:grpSp>
          <p:nvGrpSpPr>
            <p:cNvPr id="1027" name="Group"/>
            <p:cNvGrpSpPr/>
            <p:nvPr/>
          </p:nvGrpSpPr>
          <p:grpSpPr>
            <a:xfrm>
              <a:off x="76199" y="274066"/>
              <a:ext cx="3319040" cy="1270001"/>
              <a:chOff x="76199" y="274066"/>
              <a:chExt cx="3319038" cy="1270000"/>
            </a:xfrm>
          </p:grpSpPr>
          <p:sp>
            <p:nvSpPr>
              <p:cNvPr id="1025" name="Line"/>
              <p:cNvSpPr/>
              <p:nvPr/>
            </p:nvSpPr>
            <p:spPr>
              <a:xfrm flipH="1" flipV="1">
                <a:off x="76199" y="606616"/>
                <a:ext cx="3319040" cy="1"/>
              </a:xfrm>
              <a:prstGeom prst="line">
                <a:avLst/>
              </a:prstGeom>
              <a:noFill/>
              <a:ln w="50800" cap="flat">
                <a:solidFill>
                  <a:srgbClr val="027CC5"/>
                </a:solidFill>
                <a:prstDash val="solid"/>
                <a:miter lim="400000"/>
                <a:tailEnd type="oval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00050">
                  <a:defRPr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400"/>
              </a:p>
            </p:txBody>
          </p:sp>
          <p:sp>
            <p:nvSpPr>
              <p:cNvPr id="1026" name="Plasma dechirper"/>
              <p:cNvSpPr/>
              <p:nvPr/>
            </p:nvSpPr>
            <p:spPr>
              <a:xfrm>
                <a:off x="303911" y="27406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800100">
                  <a:defRPr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500" b="1" dirty="0"/>
                  <a:t>Plasma </a:t>
                </a:r>
                <a:r>
                  <a:rPr sz="1500" b="1" dirty="0" err="1"/>
                  <a:t>dechirper</a:t>
                </a:r>
                <a:endParaRPr sz="1500" b="1" dirty="0"/>
              </a:p>
            </p:txBody>
          </p:sp>
        </p:grpSp>
        <p:sp>
          <p:nvSpPr>
            <p:cNvPr id="1028" name="Group"/>
            <p:cNvSpPr txBox="1"/>
            <p:nvPr/>
          </p:nvSpPr>
          <p:spPr>
            <a:xfrm>
              <a:off x="585413" y="667924"/>
              <a:ext cx="5823756" cy="6298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/>
                <a:t>D’Arcy </a:t>
              </a:r>
              <a:r>
                <a:rPr sz="1100" i="1"/>
                <a:t>et al.</a:t>
              </a:r>
              <a:r>
                <a:rPr sz="1100"/>
                <a:t>, 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PRL</a:t>
              </a:r>
              <a:r>
                <a:rPr sz="1100"/>
                <a:t> 122, 034801 (2019)</a:t>
              </a:r>
            </a:p>
          </p:txBody>
        </p:sp>
      </p:grpSp>
      <p:grpSp>
        <p:nvGrpSpPr>
          <p:cNvPr id="1032" name="Group"/>
          <p:cNvGrpSpPr/>
          <p:nvPr/>
        </p:nvGrpSpPr>
        <p:grpSpPr>
          <a:xfrm>
            <a:off x="1447385" y="2218557"/>
            <a:ext cx="3464249" cy="635001"/>
            <a:chOff x="76199" y="274066"/>
            <a:chExt cx="6928495" cy="1270000"/>
          </a:xfrm>
        </p:grpSpPr>
        <p:sp>
          <p:nvSpPr>
            <p:cNvPr id="1030" name="Line"/>
            <p:cNvSpPr/>
            <p:nvPr/>
          </p:nvSpPr>
          <p:spPr>
            <a:xfrm flipH="1" flipV="1">
              <a:off x="76199" y="606616"/>
              <a:ext cx="6928497" cy="1"/>
            </a:xfrm>
            <a:prstGeom prst="line">
              <a:avLst/>
            </a:prstGeom>
            <a:noFill/>
            <a:ln w="50800" cap="flat">
              <a:solidFill>
                <a:srgbClr val="027CC5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31" name="Energy depletion and energy doubling"/>
            <p:cNvSpPr/>
            <p:nvPr/>
          </p:nvSpPr>
          <p:spPr>
            <a:xfrm>
              <a:off x="303911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Energy depletion and energy doubling</a:t>
              </a:r>
            </a:p>
          </p:txBody>
        </p:sp>
      </p:grpSp>
      <p:grpSp>
        <p:nvGrpSpPr>
          <p:cNvPr id="1036" name="Group"/>
          <p:cNvGrpSpPr/>
          <p:nvPr/>
        </p:nvGrpSpPr>
        <p:grpSpPr>
          <a:xfrm>
            <a:off x="1668210" y="2634633"/>
            <a:ext cx="3594598" cy="635001"/>
            <a:chOff x="76199" y="274066"/>
            <a:chExt cx="7189193" cy="1270000"/>
          </a:xfrm>
        </p:grpSpPr>
        <p:sp>
          <p:nvSpPr>
            <p:cNvPr id="1033" name="Line"/>
            <p:cNvSpPr/>
            <p:nvPr/>
          </p:nvSpPr>
          <p:spPr>
            <a:xfrm flipH="1" flipV="1">
              <a:off x="76199" y="606616"/>
              <a:ext cx="3628935" cy="1"/>
            </a:xfrm>
            <a:prstGeom prst="line">
              <a:avLst/>
            </a:prstGeom>
            <a:noFill/>
            <a:ln w="50800" cap="flat">
              <a:solidFill>
                <a:srgbClr val="027CC5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34" name="Wakefield sampling"/>
            <p:cNvSpPr/>
            <p:nvPr/>
          </p:nvSpPr>
          <p:spPr>
            <a:xfrm>
              <a:off x="303911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Wakefield sampling</a:t>
              </a:r>
            </a:p>
          </p:txBody>
        </p:sp>
        <p:sp>
          <p:nvSpPr>
            <p:cNvPr id="1035" name="Group"/>
            <p:cNvSpPr txBox="1"/>
            <p:nvPr/>
          </p:nvSpPr>
          <p:spPr>
            <a:xfrm>
              <a:off x="576156" y="644716"/>
              <a:ext cx="6689238" cy="5088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/>
                <a:t>Schröder </a:t>
              </a:r>
              <a:r>
                <a:rPr sz="1100" i="1"/>
                <a:t>et al.</a:t>
              </a:r>
              <a:r>
                <a:rPr sz="1100"/>
                <a:t>, 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Nat. Commun. 11 5984 </a:t>
              </a:r>
              <a:r>
                <a:rPr sz="1100"/>
                <a:t>(2020)</a:t>
              </a:r>
            </a:p>
          </p:txBody>
        </p:sp>
      </p:grpSp>
      <p:sp>
        <p:nvSpPr>
          <p:cNvPr id="1037" name="2020"/>
          <p:cNvSpPr txBox="1"/>
          <p:nvPr/>
        </p:nvSpPr>
        <p:spPr>
          <a:xfrm>
            <a:off x="1107774" y="3034679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2020</a:t>
            </a:r>
          </a:p>
        </p:txBody>
      </p:sp>
      <p:sp>
        <p:nvSpPr>
          <p:cNvPr id="1038" name="Rectangle"/>
          <p:cNvSpPr/>
          <p:nvPr/>
        </p:nvSpPr>
        <p:spPr>
          <a:xfrm rot="3027393">
            <a:off x="1857872" y="3026249"/>
            <a:ext cx="53623" cy="199978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61" name="Group"/>
          <p:cNvGrpSpPr/>
          <p:nvPr/>
        </p:nvGrpSpPr>
        <p:grpSpPr>
          <a:xfrm>
            <a:off x="7714593" y="1476800"/>
            <a:ext cx="4365017" cy="2810264"/>
            <a:chOff x="0" y="0"/>
            <a:chExt cx="9421575" cy="6329984"/>
          </a:xfrm>
        </p:grpSpPr>
        <p:pic>
          <p:nvPicPr>
            <p:cNvPr id="1042" name="powerplot.pdf" descr="powerplot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421575" cy="632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3" name="Oval"/>
            <p:cNvSpPr/>
            <p:nvPr/>
          </p:nvSpPr>
          <p:spPr>
            <a:xfrm rot="19539060">
              <a:off x="2561178" y="3172308"/>
              <a:ext cx="5132890" cy="715256"/>
            </a:xfrm>
            <a:prstGeom prst="ellipse">
              <a:avLst/>
            </a:prstGeom>
            <a:solidFill>
              <a:srgbClr val="357AC0">
                <a:alpha val="24559"/>
              </a:srgbClr>
            </a:solidFill>
            <a:ln w="50800" cap="flat">
              <a:solidFill>
                <a:srgbClr val="FF3A34">
                  <a:alpha val="57985"/>
                </a:srgb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44" name="Square"/>
            <p:cNvSpPr/>
            <p:nvPr/>
          </p:nvSpPr>
          <p:spPr>
            <a:xfrm>
              <a:off x="6302578" y="2741667"/>
              <a:ext cx="168212" cy="168454"/>
            </a:xfrm>
            <a:prstGeom prst="rect">
              <a:avLst/>
            </a:prstGeom>
            <a:solidFill>
              <a:srgbClr val="FFF1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45" name="Square"/>
            <p:cNvSpPr/>
            <p:nvPr/>
          </p:nvSpPr>
          <p:spPr>
            <a:xfrm>
              <a:off x="5463570" y="3007126"/>
              <a:ext cx="168212" cy="168454"/>
            </a:xfrm>
            <a:prstGeom prst="rect">
              <a:avLst/>
            </a:prstGeom>
            <a:solidFill>
              <a:srgbClr val="FFF1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46" name="Square"/>
            <p:cNvSpPr/>
            <p:nvPr/>
          </p:nvSpPr>
          <p:spPr>
            <a:xfrm>
              <a:off x="5490771" y="3034366"/>
              <a:ext cx="113811" cy="1139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47" name="10 kW FLASHForward"/>
            <p:cNvSpPr txBox="1"/>
            <p:nvPr/>
          </p:nvSpPr>
          <p:spPr>
            <a:xfrm>
              <a:off x="6563019" y="2740625"/>
              <a:ext cx="2650308" cy="4034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/>
            <a:p>
              <a: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950"/>
                <a:t>10 kW FLASHForward</a:t>
              </a:r>
            </a:p>
          </p:txBody>
        </p:sp>
        <p:sp>
          <p:nvSpPr>
            <p:cNvPr id="1048" name="KALDERA"/>
            <p:cNvSpPr txBox="1"/>
            <p:nvPr/>
          </p:nvSpPr>
          <p:spPr>
            <a:xfrm>
              <a:off x="4268193" y="3087982"/>
              <a:ext cx="1347984" cy="416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KALDERA</a:t>
              </a:r>
            </a:p>
          </p:txBody>
        </p:sp>
        <p:sp>
          <p:nvSpPr>
            <p:cNvPr id="1049" name="Square"/>
            <p:cNvSpPr/>
            <p:nvPr/>
          </p:nvSpPr>
          <p:spPr>
            <a:xfrm>
              <a:off x="3659260" y="4340412"/>
              <a:ext cx="168212" cy="168454"/>
            </a:xfrm>
            <a:prstGeom prst="rect">
              <a:avLst/>
            </a:prstGeom>
            <a:solidFill>
              <a:srgbClr val="FFF1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0" name="Square"/>
            <p:cNvSpPr/>
            <p:nvPr/>
          </p:nvSpPr>
          <p:spPr>
            <a:xfrm>
              <a:off x="3379316" y="4467412"/>
              <a:ext cx="168212" cy="168454"/>
            </a:xfrm>
            <a:prstGeom prst="rect">
              <a:avLst/>
            </a:prstGeom>
            <a:solidFill>
              <a:srgbClr val="FFF1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1" name="Rectangle"/>
            <p:cNvSpPr/>
            <p:nvPr/>
          </p:nvSpPr>
          <p:spPr>
            <a:xfrm>
              <a:off x="7975894" y="1080031"/>
              <a:ext cx="284844" cy="294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2" name="Rectangle"/>
            <p:cNvSpPr/>
            <p:nvPr/>
          </p:nvSpPr>
          <p:spPr>
            <a:xfrm>
              <a:off x="8283824" y="1096728"/>
              <a:ext cx="268302" cy="2354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3" name="Rectangle"/>
            <p:cNvSpPr/>
            <p:nvPr/>
          </p:nvSpPr>
          <p:spPr>
            <a:xfrm>
              <a:off x="6457557" y="1080031"/>
              <a:ext cx="284845" cy="294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4" name="Rectangle"/>
            <p:cNvSpPr/>
            <p:nvPr/>
          </p:nvSpPr>
          <p:spPr>
            <a:xfrm>
              <a:off x="5797284" y="1067331"/>
              <a:ext cx="651105" cy="294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5" name="ILC"/>
            <p:cNvSpPr txBox="1"/>
            <p:nvPr/>
          </p:nvSpPr>
          <p:spPr>
            <a:xfrm>
              <a:off x="6312286" y="974092"/>
              <a:ext cx="569386" cy="4770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ILC</a:t>
              </a:r>
            </a:p>
          </p:txBody>
        </p:sp>
        <p:sp>
          <p:nvSpPr>
            <p:cNvPr id="1056" name="LCLS-II"/>
            <p:cNvSpPr txBox="1"/>
            <p:nvPr/>
          </p:nvSpPr>
          <p:spPr>
            <a:xfrm>
              <a:off x="7821446" y="986792"/>
              <a:ext cx="1031052" cy="4770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LCLS-II</a:t>
              </a:r>
            </a:p>
          </p:txBody>
        </p:sp>
        <p:sp>
          <p:nvSpPr>
            <p:cNvPr id="1057" name="Line"/>
            <p:cNvSpPr/>
            <p:nvPr/>
          </p:nvSpPr>
          <p:spPr>
            <a:xfrm flipV="1">
              <a:off x="4375485" y="2897214"/>
              <a:ext cx="1943448" cy="1404010"/>
            </a:xfrm>
            <a:prstGeom prst="line">
              <a:avLst/>
            </a:prstGeom>
            <a:noFill/>
            <a:ln w="63500" cap="flat">
              <a:solidFill>
                <a:srgbClr val="EA3323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058" name="FL"/>
            <p:cNvSpPr txBox="1"/>
            <p:nvPr/>
          </p:nvSpPr>
          <p:spPr>
            <a:xfrm>
              <a:off x="4534934" y="3977476"/>
              <a:ext cx="2650307" cy="4034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>
                <a:defRPr sz="1900" cap="small" spc="57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FL</a:t>
              </a:r>
            </a:p>
          </p:txBody>
        </p:sp>
        <p:sp>
          <p:nvSpPr>
            <p:cNvPr id="1059" name="Square"/>
            <p:cNvSpPr/>
            <p:nvPr/>
          </p:nvSpPr>
          <p:spPr>
            <a:xfrm>
              <a:off x="4293068" y="4207515"/>
              <a:ext cx="168212" cy="168454"/>
            </a:xfrm>
            <a:prstGeom prst="rect">
              <a:avLst/>
            </a:prstGeom>
            <a:solidFill>
              <a:srgbClr val="FFF1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60" name="Square"/>
            <p:cNvSpPr/>
            <p:nvPr/>
          </p:nvSpPr>
          <p:spPr>
            <a:xfrm>
              <a:off x="6329778" y="2768907"/>
              <a:ext cx="113811" cy="1139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</p:grpSp>
      <p:sp>
        <p:nvSpPr>
          <p:cNvPr id="1062" name="D’Arcy et al., Nature 603, 58 (2022)"/>
          <p:cNvSpPr txBox="1"/>
          <p:nvPr/>
        </p:nvSpPr>
        <p:spPr>
          <a:xfrm>
            <a:off x="7551108" y="4897262"/>
            <a:ext cx="3359499" cy="3224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126" tIns="26126" rIns="26126" bIns="26126"/>
          <a:lstStyle/>
          <a:p>
            <a:pPr marL="259443" marR="40640" lvl="2" indent="-119743">
              <a:spcBef>
                <a:spcPts val="150"/>
              </a:spcBef>
              <a:buClr>
                <a:srgbClr val="C50C18"/>
              </a:buClr>
              <a:buSzPct val="100000"/>
              <a:buChar char="•"/>
              <a:defRPr sz="2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100" dirty="0"/>
              <a:t>D’Arcy </a:t>
            </a:r>
            <a:r>
              <a:rPr sz="1100" i="1" dirty="0"/>
              <a:t>et al.</a:t>
            </a:r>
            <a:r>
              <a:rPr sz="1100" dirty="0"/>
              <a:t>, </a:t>
            </a:r>
            <a:r>
              <a:rPr sz="1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Nature 603</a:t>
            </a:r>
            <a:r>
              <a:rPr sz="1100" dirty="0"/>
              <a:t>, 58</a:t>
            </a:r>
            <a:r>
              <a:rPr sz="1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100" dirty="0"/>
              <a:t>(2022)</a:t>
            </a:r>
          </a:p>
        </p:txBody>
      </p:sp>
      <p:grpSp>
        <p:nvGrpSpPr>
          <p:cNvPr id="1065" name="Group"/>
          <p:cNvGrpSpPr/>
          <p:nvPr/>
        </p:nvGrpSpPr>
        <p:grpSpPr>
          <a:xfrm>
            <a:off x="6020285" y="1815426"/>
            <a:ext cx="897038" cy="278749"/>
            <a:chOff x="90932" y="-5211"/>
            <a:chExt cx="1794074" cy="557496"/>
          </a:xfrm>
        </p:grpSpPr>
        <p:sp>
          <p:nvSpPr>
            <p:cNvPr id="1063" name="Line"/>
            <p:cNvSpPr/>
            <p:nvPr/>
          </p:nvSpPr>
          <p:spPr>
            <a:xfrm flipH="1" flipV="1">
              <a:off x="90932" y="552284"/>
              <a:ext cx="1751168" cy="1"/>
            </a:xfrm>
            <a:prstGeom prst="line">
              <a:avLst/>
            </a:prstGeom>
            <a:noFill/>
            <a:ln w="50800" cap="flat">
              <a:solidFill>
                <a:srgbClr val="367AB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064" name="Low-emittance beams from plasma"/>
            <p:cNvSpPr txBox="1"/>
            <p:nvPr/>
          </p:nvSpPr>
          <p:spPr>
            <a:xfrm>
              <a:off x="237394" y="-5211"/>
              <a:ext cx="1647612" cy="5364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126" tIns="26126" rIns="26126" bIns="26126" numCol="1" anchor="ctr">
              <a:spAutoFit/>
            </a:bodyPr>
            <a:lstStyle>
              <a:lvl1pPr algn="r" defTabSz="822982"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400" dirty="0"/>
                <a:t>complete</a:t>
              </a:r>
            </a:p>
          </p:txBody>
        </p:sp>
      </p:grpSp>
      <p:grpSp>
        <p:nvGrpSpPr>
          <p:cNvPr id="1068" name="Group"/>
          <p:cNvGrpSpPr/>
          <p:nvPr/>
        </p:nvGrpSpPr>
        <p:grpSpPr>
          <a:xfrm>
            <a:off x="6035274" y="2182949"/>
            <a:ext cx="897038" cy="275294"/>
            <a:chOff x="90932" y="-5211"/>
            <a:chExt cx="1794074" cy="550586"/>
          </a:xfrm>
        </p:grpSpPr>
        <p:sp>
          <p:nvSpPr>
            <p:cNvPr id="1066" name="Line"/>
            <p:cNvSpPr/>
            <p:nvPr/>
          </p:nvSpPr>
          <p:spPr>
            <a:xfrm flipH="1" flipV="1">
              <a:off x="90932" y="545374"/>
              <a:ext cx="1751168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067" name="Low-emittance beams from plasma"/>
            <p:cNvSpPr txBox="1"/>
            <p:nvPr/>
          </p:nvSpPr>
          <p:spPr>
            <a:xfrm>
              <a:off x="448990" y="-5211"/>
              <a:ext cx="1436016" cy="5364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126" tIns="26126" rIns="26126" bIns="26126" numCol="1" anchor="ctr">
              <a:spAutoFit/>
            </a:bodyPr>
            <a:lstStyle>
              <a:lvl1pPr algn="r" defTabSz="822982"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400"/>
                <a:t>planned</a:t>
              </a:r>
            </a:p>
          </p:txBody>
        </p:sp>
      </p:grpSp>
      <p:pic>
        <p:nvPicPr>
          <p:cNvPr id="1069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502" y="1866024"/>
            <a:ext cx="808077" cy="80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92A57-CF10-D975-EAF6-53827C294C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355" y="5565892"/>
            <a:ext cx="3172894" cy="103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DC13C-C518-B43E-F90C-93BE99884811}"/>
              </a:ext>
            </a:extLst>
          </p:cNvPr>
          <p:cNvSpPr txBox="1"/>
          <p:nvPr/>
        </p:nvSpPr>
        <p:spPr>
          <a:xfrm>
            <a:off x="9276848" y="5955563"/>
            <a:ext cx="2591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/>
              <a:t>➞ FLASH: increase FEL energies,</a:t>
            </a:r>
          </a:p>
          <a:p>
            <a:r>
              <a:rPr lang="en-DE" sz="1400"/>
              <a:t>access </a:t>
            </a:r>
            <a:r>
              <a:rPr lang="en-DE" sz="1400" dirty="0"/>
              <a:t>oxygen </a:t>
            </a:r>
            <a:r>
              <a:rPr lang="en-DE" sz="1400"/>
              <a:t>K-edge at</a:t>
            </a:r>
            <a:endParaRPr lang="en-US" sz="1400" dirty="0"/>
          </a:p>
          <a:p>
            <a:r>
              <a:rPr lang="en-DE" sz="1400"/>
              <a:t>2.33 </a:t>
            </a:r>
            <a:r>
              <a:rPr lang="en-DE" sz="1400" dirty="0"/>
              <a:t>nm wavelength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5E32C-20D6-8AA9-AC7D-31D187D6158D}"/>
              </a:ext>
            </a:extLst>
          </p:cNvPr>
          <p:cNvSpPr txBox="1"/>
          <p:nvPr/>
        </p:nvSpPr>
        <p:spPr>
          <a:xfrm>
            <a:off x="4946180" y="1451092"/>
            <a:ext cx="251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cap="small" dirty="0" err="1">
                <a:solidFill>
                  <a:srgbClr val="469DD8"/>
                </a:solidFill>
                <a:latin typeface="+mn-lt"/>
              </a:rPr>
              <a:t>FLASHForward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1667DD-DF98-8962-6732-F87C6CE6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74" y="266105"/>
            <a:ext cx="11376025" cy="451098"/>
          </a:xfrm>
        </p:spPr>
        <p:txBody>
          <a:bodyPr/>
          <a:lstStyle/>
          <a:p>
            <a:r>
              <a:rPr lang="en-US" dirty="0"/>
              <a:t>Strategies of PWFA facilities align with pre-CDR work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539A14D-F3D8-2C93-A60A-033A0EA6C997}"/>
              </a:ext>
            </a:extLst>
          </p:cNvPr>
          <p:cNvSpPr/>
          <p:nvPr/>
        </p:nvSpPr>
        <p:spPr>
          <a:xfrm>
            <a:off x="9009" y="5353021"/>
            <a:ext cx="4952173" cy="11433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3BEF8-C55D-8240-CB5A-7A5EC1C76BA9}"/>
              </a:ext>
            </a:extLst>
          </p:cNvPr>
          <p:cNvSpPr txBox="1"/>
          <p:nvPr/>
        </p:nvSpPr>
        <p:spPr>
          <a:xfrm>
            <a:off x="-10158" y="5366257"/>
            <a:ext cx="50796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WP 3.1 </a:t>
            </a:r>
            <a:r>
              <a:rPr lang="en-US" sz="1600" dirty="0"/>
              <a:t>Electron-beam driven PWFA  experiments (Jens </a:t>
            </a:r>
            <a:r>
              <a:rPr lang="en-US" sz="1600" dirty="0" err="1"/>
              <a:t>Osterhoff</a:t>
            </a:r>
            <a:r>
              <a:rPr lang="en-US" sz="1600" dirty="0"/>
              <a:t>, Richard D’Arcy)</a:t>
            </a:r>
          </a:p>
          <a:p>
            <a:r>
              <a:rPr lang="en-US" sz="1400" dirty="0"/>
              <a:t>Scaling to HALHF-relevant  energies  and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A5628-C24F-B989-2B03-289800354FB4}"/>
              </a:ext>
            </a:extLst>
          </p:cNvPr>
          <p:cNvSpPr txBox="1"/>
          <p:nvPr/>
        </p:nvSpPr>
        <p:spPr>
          <a:xfrm>
            <a:off x="139574" y="4022645"/>
            <a:ext cx="15840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  <a:effectLst/>
                <a:latin typeface="ArialMT"/>
              </a:rPr>
              <a:t>F. </a:t>
            </a:r>
            <a:r>
              <a:rPr lang="en-GB" sz="1800" dirty="0" err="1">
                <a:solidFill>
                  <a:srgbClr val="C00000"/>
                </a:solidFill>
                <a:effectLst/>
                <a:latin typeface="ArialMT"/>
              </a:rPr>
              <a:t>Peña</a:t>
            </a:r>
            <a:r>
              <a:rPr lang="en-GB" sz="1800" dirty="0">
                <a:solidFill>
                  <a:srgbClr val="C00000"/>
                </a:solidFill>
                <a:effectLst/>
                <a:latin typeface="ArialMT"/>
              </a:rPr>
              <a:t>) </a:t>
            </a:r>
            <a:r>
              <a:rPr lang="en-US" sz="1600" dirty="0">
                <a:solidFill>
                  <a:srgbClr val="C00000"/>
                </a:solidFill>
                <a:effectLst/>
                <a:latin typeface="ArialMT"/>
              </a:rPr>
              <a:t> Wed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 advAuto="0"/>
      <p:bldP spid="1008" grpId="0" animBg="1" advAuto="0"/>
      <p:bldP spid="1012" grpId="0" animBg="1" advAuto="0"/>
      <p:bldP spid="1015" grpId="0" animBg="1" advAuto="0"/>
      <p:bldP spid="1022" grpId="0" animBg="1" advAuto="0"/>
      <p:bldP spid="1029" grpId="0" animBg="1" advAuto="0"/>
      <p:bldP spid="1032" grpId="0" animBg="1" advAuto="0"/>
      <p:bldP spid="1036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71D159B-891E-A0C4-BC7F-6F3246293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67623" y="1232282"/>
            <a:ext cx="2486735" cy="49805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6E160-28C1-6A0F-9727-86CA432C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52" y="1415759"/>
            <a:ext cx="11720792" cy="1446812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è"/>
            </a:pPr>
            <a:r>
              <a:rPr lang="en-US" b="1" dirty="0"/>
              <a:t>CERN is committed to AWAKE and included in the Mid Term Plan</a:t>
            </a:r>
          </a:p>
          <a:p>
            <a:pPr>
              <a:buFont typeface="Wingdings" pitchFamily="2" charset="2"/>
              <a:buChar char="è"/>
            </a:pPr>
            <a:r>
              <a:rPr lang="en-US" b="1" dirty="0"/>
              <a:t>AWAKE Has developed </a:t>
            </a:r>
            <a:r>
              <a:rPr lang="en-CH" b="1" dirty="0"/>
              <a:t>a clear scientific roadmap towards first particle physics applications within the next decade!</a:t>
            </a:r>
          </a:p>
          <a:p>
            <a:pPr>
              <a:buFont typeface="Wingdings" pitchFamily="2" charset="2"/>
              <a:buChar char="è"/>
            </a:pPr>
            <a:r>
              <a:rPr lang="en-CH" b="1" dirty="0"/>
              <a:t>AWAKE achieved all milestones so far. Many general issues </a:t>
            </a:r>
            <a:r>
              <a:rPr lang="en-GB" b="1" dirty="0"/>
              <a:t>are </a:t>
            </a:r>
            <a:r>
              <a:rPr lang="en-CH" b="1" dirty="0"/>
              <a:t>studied, which are relevant for concepts that are based on plasma wakefield </a:t>
            </a:r>
            <a:r>
              <a:rPr lang="en-GB" b="1" dirty="0"/>
              <a:t>acceleration</a:t>
            </a:r>
            <a:r>
              <a:rPr lang="en-CH" b="1" dirty="0"/>
              <a:t> </a:t>
            </a:r>
            <a:r>
              <a:rPr lang="en-CH" b="1" i="1" dirty="0"/>
              <a:t>(external electron injection, scalable plasma sources, emittance control, etc.) </a:t>
            </a:r>
            <a:endParaRPr lang="en-CH" b="1" i="1" dirty="0">
              <a:sym typeface="Wingdings" pitchFamily="2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1489D-200D-BCA4-7EE1-49FF8E29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1EE0-6949-4F2E-8F68-46F7424C488D}" type="slidenum">
              <a:rPr lang="en-US" smtClean="0"/>
              <a:t>22</a:t>
            </a:fld>
            <a:endParaRPr lang="en-US"/>
          </a:p>
        </p:txBody>
      </p:sp>
      <p:pic>
        <p:nvPicPr>
          <p:cNvPr id="10" name="Google Shape;10;p1">
            <a:extLst>
              <a:ext uri="{FF2B5EF4-FFF2-40B4-BE49-F238E27FC236}">
                <a16:creationId xmlns:a16="http://schemas.microsoft.com/office/drawing/2014/main" id="{CF5DBE60-4274-F343-369D-76CB8F4479E5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611" y="6351590"/>
            <a:ext cx="805901" cy="4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;p1">
            <a:extLst>
              <a:ext uri="{FF2B5EF4-FFF2-40B4-BE49-F238E27FC236}">
                <a16:creationId xmlns:a16="http://schemas.microsoft.com/office/drawing/2014/main" id="{514D16AE-A82E-56EC-56B2-9089715663F8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478" y="6367575"/>
            <a:ext cx="434602" cy="4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3CCE4-CA62-D587-443A-546C289FCB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52" y="2761014"/>
            <a:ext cx="4380163" cy="116133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2A6866-CBA2-A1E7-3F86-9FB00B089C4C}"/>
              </a:ext>
            </a:extLst>
          </p:cNvPr>
          <p:cNvSpPr txBox="1">
            <a:spLocks/>
          </p:cNvSpPr>
          <p:nvPr/>
        </p:nvSpPr>
        <p:spPr>
          <a:xfrm>
            <a:off x="273574" y="3887058"/>
            <a:ext cx="10426180" cy="2142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H" sz="1600" b="1" dirty="0">
                <a:solidFill>
                  <a:srgbClr val="0432FF"/>
                </a:solidFill>
                <a:latin typeface="+mj-lt"/>
              </a:rPr>
              <a:t>Milestones for AWAKE Run 2</a:t>
            </a:r>
          </a:p>
          <a:p>
            <a:pPr marL="0" indent="0">
              <a:buNone/>
            </a:pPr>
            <a:r>
              <a:rPr lang="en-CH" sz="1600" b="1" dirty="0">
                <a:solidFill>
                  <a:srgbClr val="00B050"/>
                </a:solidFill>
                <a:latin typeface="+mj-lt"/>
              </a:rPr>
              <a:t>✔️ Run 2a (2021-2022): demonstrate the seeding of the self-modulation of the entire proton bunch with an electron bunch</a:t>
            </a:r>
          </a:p>
          <a:p>
            <a:r>
              <a:rPr lang="en-CH" sz="1600" dirty="0">
                <a:latin typeface="+mj-lt"/>
              </a:rPr>
              <a:t>Run 2b (2023-2024): maintain large wakefield amplitudes over long plasma distances</a:t>
            </a:r>
          </a:p>
          <a:p>
            <a:r>
              <a:rPr lang="en-CH" sz="1600" dirty="0">
                <a:latin typeface="+mj-lt"/>
              </a:rPr>
              <a:t>LS3: CNGS dismantling, installation of Run 2c</a:t>
            </a:r>
          </a:p>
          <a:p>
            <a:r>
              <a:rPr lang="en-CH" sz="1600" dirty="0">
                <a:latin typeface="+mj-lt"/>
              </a:rPr>
              <a:t>Run 2c (2028-2029): demonstrate electron acceleration and emittance preservation of externally injected electrons. </a:t>
            </a:r>
          </a:p>
          <a:p>
            <a:r>
              <a:rPr lang="en-CH" sz="1600" dirty="0">
                <a:latin typeface="+mj-lt"/>
              </a:rPr>
              <a:t>Run 2d (2021- ): development of scalable plasma sources to 100s meters length with sub-% level plasma density uniformity.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H" sz="1600" b="1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 Propose first applications for particle physics experiments with 50-200 GeV electron bunches!</a:t>
            </a:r>
            <a:endParaRPr lang="en-CH" sz="1600" b="1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9" name="Plan covers major plasma accelerator challenges">
            <a:extLst>
              <a:ext uri="{FF2B5EF4-FFF2-40B4-BE49-F238E27FC236}">
                <a16:creationId xmlns:a16="http://schemas.microsoft.com/office/drawing/2014/main" id="{3D523948-B084-A811-1F16-923F6B3AEFA0}"/>
              </a:ext>
            </a:extLst>
          </p:cNvPr>
          <p:cNvSpPr txBox="1">
            <a:spLocks/>
          </p:cNvSpPr>
          <p:nvPr/>
        </p:nvSpPr>
        <p:spPr>
          <a:xfrm>
            <a:off x="50800" y="765683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7A581"/>
                </a:solidFill>
              </a:rPr>
              <a:t>Plan covers major plasma accelerator challenges – need extra resources for coordination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65FB478-A887-361E-E867-DF7D9116DA66}"/>
              </a:ext>
            </a:extLst>
          </p:cNvPr>
          <p:cNvSpPr txBox="1">
            <a:spLocks/>
          </p:cNvSpPr>
          <p:nvPr/>
        </p:nvSpPr>
        <p:spPr>
          <a:xfrm>
            <a:off x="50800" y="225520"/>
            <a:ext cx="11376025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Strategies of PWFA facilities align with pre-CDR 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17EBD-5B8D-ACAC-3428-8C38FE5B35F1}"/>
              </a:ext>
            </a:extLst>
          </p:cNvPr>
          <p:cNvSpPr txBox="1"/>
          <p:nvPr/>
        </p:nvSpPr>
        <p:spPr>
          <a:xfrm>
            <a:off x="273574" y="5942537"/>
            <a:ext cx="908418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WP 3.2 </a:t>
            </a:r>
            <a:r>
              <a:rPr lang="en-US" dirty="0"/>
              <a:t>Proton-beam driven PWFA – AWAKE (Edda Gschwendtner, </a:t>
            </a:r>
            <a:r>
              <a:rPr lang="en-US" dirty="0" err="1"/>
              <a:t>Patric</a:t>
            </a:r>
            <a:r>
              <a:rPr lang="en-US" dirty="0"/>
              <a:t> </a:t>
            </a:r>
            <a:r>
              <a:rPr lang="en-US" dirty="0" err="1"/>
              <a:t>Muggli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F97AE-1279-C2E3-9938-6742ADDA2AAB}"/>
              </a:ext>
            </a:extLst>
          </p:cNvPr>
          <p:cNvSpPr txBox="1"/>
          <p:nvPr/>
        </p:nvSpPr>
        <p:spPr>
          <a:xfrm>
            <a:off x="5071264" y="3493724"/>
            <a:ext cx="243573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Edda’s talks: Tue, Thurs </a:t>
            </a:r>
          </a:p>
        </p:txBody>
      </p:sp>
    </p:spTree>
    <p:extLst>
      <p:ext uri="{BB962C8B-B14F-4D97-AF65-F5344CB8AC3E}">
        <p14:creationId xmlns:p14="http://schemas.microsoft.com/office/powerpoint/2010/main" val="217596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EB4DA-3681-AD89-A326-62B29483F483}"/>
              </a:ext>
            </a:extLst>
          </p:cNvPr>
          <p:cNvSpPr txBox="1"/>
          <p:nvPr/>
        </p:nvSpPr>
        <p:spPr>
          <a:xfrm>
            <a:off x="243136" y="1638878"/>
            <a:ext cx="87805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4.1 </a:t>
            </a:r>
            <a:r>
              <a:rPr lang="en-DE" sz="2000" b="1" dirty="0">
                <a:solidFill>
                  <a:srgbClr val="002060"/>
                </a:solidFill>
              </a:rPr>
              <a:t>Early particle physics with advanced accelerators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(Matt </a:t>
            </a:r>
            <a:r>
              <a:rPr lang="en-GB" sz="2000" b="1" dirty="0" err="1">
                <a:solidFill>
                  <a:srgbClr val="002060"/>
                </a:solidFill>
              </a:rPr>
              <a:t>Zepf</a:t>
            </a:r>
            <a:r>
              <a:rPr lang="en-GB" sz="2000" b="1" dirty="0">
                <a:solidFill>
                  <a:srgbClr val="002060"/>
                </a:solidFill>
              </a:rPr>
              <a:t>, Brian Foster, Stuart Mangles, </a:t>
            </a:r>
            <a:r>
              <a:rPr lang="en-GB" sz="20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Marija</a:t>
            </a:r>
            <a:r>
              <a:rPr lang="en-GB" sz="20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Vranic</a:t>
            </a:r>
            <a:r>
              <a:rPr lang="en-GB" sz="20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DE" sz="2000" dirty="0"/>
              <a:t>Non-linear QED using plasma mirrors</a:t>
            </a:r>
            <a:r>
              <a:rPr lang="en-GB" sz="2000" dirty="0"/>
              <a:t>: EPAC, CALA, ELI, DESY,…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F</a:t>
            </a:r>
            <a:r>
              <a:rPr lang="en-DE" sz="2000" dirty="0"/>
              <a:t>ixed target experiments</a:t>
            </a:r>
            <a:r>
              <a:rPr lang="en-GB" sz="2000" dirty="0"/>
              <a:t> – AWAKE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Some experiments are already planned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7C6EC-77C7-F6AF-2C49-8B187779ABE9}"/>
              </a:ext>
            </a:extLst>
          </p:cNvPr>
          <p:cNvSpPr/>
          <p:nvPr/>
        </p:nvSpPr>
        <p:spPr>
          <a:xfrm>
            <a:off x="9186041" y="3772544"/>
            <a:ext cx="2273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u="sng" dirty="0">
                <a:solidFill>
                  <a:schemeClr val="accent5">
                    <a:lumMod val="50000"/>
                  </a:schemeClr>
                </a:solidFill>
              </a:rPr>
              <a:t>Phys. Rev. X </a:t>
            </a:r>
            <a:r>
              <a:rPr lang="sk-SK" sz="1200" b="1" u="sng" dirty="0">
                <a:solidFill>
                  <a:schemeClr val="accent5">
                    <a:lumMod val="50000"/>
                  </a:schemeClr>
                </a:solidFill>
              </a:rPr>
              <a:t>8</a:t>
            </a:r>
            <a:r>
              <a:rPr lang="sk-SK" sz="1200" u="sng" dirty="0">
                <a:solidFill>
                  <a:schemeClr val="accent5">
                    <a:lumMod val="50000"/>
                  </a:schemeClr>
                </a:solidFill>
              </a:rPr>
              <a:t>, 031004 (2018)</a:t>
            </a:r>
            <a:endParaRPr lang="en-US" sz="12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DED31-7C72-2E34-2BB7-28AB41A3A669}"/>
              </a:ext>
            </a:extLst>
          </p:cNvPr>
          <p:cNvSpPr/>
          <p:nvPr/>
        </p:nvSpPr>
        <p:spPr>
          <a:xfrm>
            <a:off x="9186041" y="4097071"/>
            <a:ext cx="2261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u="sng" dirty="0">
                <a:solidFill>
                  <a:srgbClr val="000000"/>
                </a:solidFill>
                <a:hlinkClick r:id="rId2"/>
              </a:rPr>
              <a:t>Phys. Rev. X 8, 011020 (2018)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978F6-2695-5824-0D6A-A733701D209E}"/>
              </a:ext>
            </a:extLst>
          </p:cNvPr>
          <p:cNvSpPr txBox="1"/>
          <p:nvPr/>
        </p:nvSpPr>
        <p:spPr>
          <a:xfrm>
            <a:off x="9162528" y="3433990"/>
            <a:ext cx="1750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Radiation Reaction</a:t>
            </a:r>
          </a:p>
        </p:txBody>
      </p:sp>
      <p:pic>
        <p:nvPicPr>
          <p:cNvPr id="11" name="Picture 10" descr="Diagram, shape&#10;&#10;Description automatically generated">
            <a:extLst>
              <a:ext uri="{FF2B5EF4-FFF2-40B4-BE49-F238E27FC236}">
                <a16:creationId xmlns:a16="http://schemas.microsoft.com/office/drawing/2014/main" id="{CD82D518-62E8-F70E-FDA2-09759996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572" y="1464038"/>
            <a:ext cx="2869391" cy="1983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92433-F391-60FF-B238-F9872D549072}"/>
              </a:ext>
            </a:extLst>
          </p:cNvPr>
          <p:cNvSpPr txBox="1"/>
          <p:nvPr/>
        </p:nvSpPr>
        <p:spPr>
          <a:xfrm>
            <a:off x="243136" y="67336"/>
            <a:ext cx="9464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Early Particle Physics-relevant </a:t>
            </a:r>
            <a:r>
              <a:rPr lang="en-GB" sz="36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xperiments are already being planned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D5D7A-2769-A6E6-A4C2-C5CA660F1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7716" y="4670666"/>
            <a:ext cx="3980891" cy="1927954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651385-8196-F68D-24C8-41F714FD06B2}"/>
              </a:ext>
            </a:extLst>
          </p:cNvPr>
          <p:cNvGrpSpPr/>
          <p:nvPr/>
        </p:nvGrpSpPr>
        <p:grpSpPr>
          <a:xfrm>
            <a:off x="5208166" y="3167658"/>
            <a:ext cx="3407757" cy="2651193"/>
            <a:chOff x="306685" y="2584621"/>
            <a:chExt cx="4255790" cy="3618938"/>
          </a:xfrm>
        </p:grpSpPr>
        <p:pic>
          <p:nvPicPr>
            <p:cNvPr id="4" name="Picture 3" descr="A picture containing indoor, floor, wall, bedroom&#10;&#10;Description automatically generated">
              <a:extLst>
                <a:ext uri="{FF2B5EF4-FFF2-40B4-BE49-F238E27FC236}">
                  <a16:creationId xmlns:a16="http://schemas.microsoft.com/office/drawing/2014/main" id="{398872BA-4382-084A-0ED3-E93FAA29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01" y="3140968"/>
              <a:ext cx="4178974" cy="30625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B3CFED-DA23-09DE-6A8E-687F3066A800}"/>
                </a:ext>
              </a:extLst>
            </p:cNvPr>
            <p:cNvSpPr txBox="1"/>
            <p:nvPr/>
          </p:nvSpPr>
          <p:spPr>
            <a:xfrm>
              <a:off x="306685" y="2584621"/>
              <a:ext cx="4178974" cy="4201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Detection region construction at CALA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87B4897-2845-D346-172C-0D09AB747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93" y="3871609"/>
            <a:ext cx="4975189" cy="25230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9D8D268-D3D3-F0FD-8B30-38F1492843B1}"/>
              </a:ext>
            </a:extLst>
          </p:cNvPr>
          <p:cNvSpPr txBox="1"/>
          <p:nvPr/>
        </p:nvSpPr>
        <p:spPr>
          <a:xfrm>
            <a:off x="10782553" y="4729478"/>
            <a:ext cx="1902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EPAC</a:t>
            </a:r>
          </a:p>
        </p:txBody>
      </p:sp>
    </p:spTree>
    <p:extLst>
      <p:ext uri="{BB962C8B-B14F-4D97-AF65-F5344CB8AC3E}">
        <p14:creationId xmlns:p14="http://schemas.microsoft.com/office/powerpoint/2010/main" val="2669234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776F84-1025-532A-E430-45137B941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244" y="1451215"/>
            <a:ext cx="8976756" cy="5115273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5BC6CFA0-F981-7E2C-7ED3-F2987E1D78DE}"/>
              </a:ext>
            </a:extLst>
          </p:cNvPr>
          <p:cNvSpPr txBox="1"/>
          <p:nvPr/>
        </p:nvSpPr>
        <p:spPr>
          <a:xfrm>
            <a:off x="195661" y="126603"/>
            <a:ext cx="9289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Work packages aim to address some of the major R&amp;D challenges towards future colliders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7E70BB-1CEE-81FC-8DF0-9143AAA3D8E1}"/>
              </a:ext>
            </a:extLst>
          </p:cNvPr>
          <p:cNvSpPr txBox="1"/>
          <p:nvPr/>
        </p:nvSpPr>
        <p:spPr>
          <a:xfrm>
            <a:off x="12701" y="1869804"/>
            <a:ext cx="32152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of the key R&amp;D challenges for future plasma-based colliders will be addressed by the laser-, electron- and proton-driven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 packages aim to address a number of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CDR will exploit the synergies amongst these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key developments will be beyond the scope of this roadmap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77FDF-4FDD-DD5C-DA82-D52161752A35}"/>
              </a:ext>
            </a:extLst>
          </p:cNvPr>
          <p:cNvSpPr txBox="1"/>
          <p:nvPr/>
        </p:nvSpPr>
        <p:spPr>
          <a:xfrm>
            <a:off x="7238117" y="3313584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2.4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F3B54-6E40-7FCE-533E-B39810090951}"/>
              </a:ext>
            </a:extLst>
          </p:cNvPr>
          <p:cNvSpPr txBox="1"/>
          <p:nvPr/>
        </p:nvSpPr>
        <p:spPr>
          <a:xfrm>
            <a:off x="9056601" y="3313584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2.4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088C490-48C3-9B44-FCD2-E67C8047FA57}"/>
              </a:ext>
            </a:extLst>
          </p:cNvPr>
          <p:cNvSpPr txBox="1"/>
          <p:nvPr/>
        </p:nvSpPr>
        <p:spPr>
          <a:xfrm>
            <a:off x="195661" y="88189"/>
            <a:ext cx="9563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Timelines for R&amp;D on plasma-based colliders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365D6-BCA1-DE6C-E362-C4AC7425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1" y="1426508"/>
            <a:ext cx="10651414" cy="1568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9111EA-379E-AF33-32DC-EEBBD70A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61" y="3083073"/>
            <a:ext cx="10651413" cy="22239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F5ABF-8C71-1467-874F-5E7D68D7847E}"/>
              </a:ext>
            </a:extLst>
          </p:cNvPr>
          <p:cNvSpPr txBox="1"/>
          <p:nvPr/>
        </p:nvSpPr>
        <p:spPr>
          <a:xfrm>
            <a:off x="195661" y="5593278"/>
            <a:ext cx="4804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is the eventual scenario but not the full picture</a:t>
            </a:r>
          </a:p>
        </p:txBody>
      </p:sp>
    </p:spTree>
    <p:extLst>
      <p:ext uri="{BB962C8B-B14F-4D97-AF65-F5344CB8AC3E}">
        <p14:creationId xmlns:p14="http://schemas.microsoft.com/office/powerpoint/2010/main" val="348026643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088C490-48C3-9B44-FCD2-E67C8047FA57}"/>
              </a:ext>
            </a:extLst>
          </p:cNvPr>
          <p:cNvSpPr txBox="1"/>
          <p:nvPr/>
        </p:nvSpPr>
        <p:spPr>
          <a:xfrm>
            <a:off x="195661" y="88189"/>
            <a:ext cx="9580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Timelines for R&amp;D on plasma-based colliders: how does the other HALF fit in?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365D6-BCA1-DE6C-E362-C4AC7425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1" y="1426508"/>
            <a:ext cx="10651414" cy="1568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9111EA-379E-AF33-32DC-EEBBD70A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61" y="3083073"/>
            <a:ext cx="10651413" cy="2223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7D98F-16B0-3AD0-E427-3EB22B1F4F30}"/>
              </a:ext>
            </a:extLst>
          </p:cNvPr>
          <p:cNvSpPr txBox="1"/>
          <p:nvPr/>
        </p:nvSpPr>
        <p:spPr>
          <a:xfrm>
            <a:off x="6365976" y="3093886"/>
            <a:ext cx="4762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R&amp;D on EuPRAXIA will de-risk HALHF and other plasma-based collider concepts considerably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C64E6-1BBE-B571-2E8D-62836533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7" y="3023671"/>
            <a:ext cx="4600931" cy="11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63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195 0.1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B075-D9CA-A988-81E0-53DC5740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189" y="25688"/>
            <a:ext cx="8852391" cy="451098"/>
          </a:xfrm>
        </p:spPr>
        <p:txBody>
          <a:bodyPr/>
          <a:lstStyle/>
          <a:p>
            <a:r>
              <a:rPr lang="en-US" dirty="0"/>
              <a:t>EuPRAXIA could be a major stepping-stone towards this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162E3-AD35-5E5C-49E9-8F0FD403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BC3AA-CFD5-BE84-F7DF-AD03635ECA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6" y="-5463"/>
            <a:ext cx="1887249" cy="830998"/>
          </a:xfrm>
          <a:prstGeom prst="rect">
            <a:avLst/>
          </a:prstGeom>
        </p:spPr>
      </p:pic>
      <p:pic>
        <p:nvPicPr>
          <p:cNvPr id="6" name="Picture 5" descr="The inside of a building&#10;&#10;Description automatically generated">
            <a:extLst>
              <a:ext uri="{FF2B5EF4-FFF2-40B4-BE49-F238E27FC236}">
                <a16:creationId xmlns:a16="http://schemas.microsoft.com/office/drawing/2014/main" id="{1A443052-6711-B420-7494-3F3014B7A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6" y="1165523"/>
            <a:ext cx="12168054" cy="6373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E61DA-7DBA-211D-93AE-604917FD2E70}"/>
              </a:ext>
            </a:extLst>
          </p:cNvPr>
          <p:cNvSpPr txBox="1"/>
          <p:nvPr/>
        </p:nvSpPr>
        <p:spPr>
          <a:xfrm>
            <a:off x="151787" y="1515704"/>
            <a:ext cx="7278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EuPRAXIA will drive plasma accelerators producing multi-GeV electron beams at 100 Hz</a:t>
            </a:r>
          </a:p>
          <a:p>
            <a:endParaRPr lang="en-GB" dirty="0"/>
          </a:p>
          <a:p>
            <a:r>
              <a:rPr lang="en-GB" dirty="0"/>
              <a:t>This is now on ESFRI roadmap – has/will attract funding</a:t>
            </a:r>
          </a:p>
          <a:p>
            <a:endParaRPr lang="en-GB" dirty="0"/>
          </a:p>
          <a:p>
            <a:r>
              <a:rPr lang="en-GB" dirty="0"/>
              <a:t>Will address some of the key issues regarding the suitability of plasma accelerators for future colliders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Low emittance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Reliable facility-mode operation – 24/7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Staging/positron beams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Energy upgrades limited only by funding</a:t>
            </a:r>
          </a:p>
          <a:p>
            <a:endParaRPr lang="en-US" dirty="0"/>
          </a:p>
        </p:txBody>
      </p:sp>
      <p:pic>
        <p:nvPicPr>
          <p:cNvPr id="8" name="Grafik 16">
            <a:extLst>
              <a:ext uri="{FF2B5EF4-FFF2-40B4-BE49-F238E27FC236}">
                <a16:creationId xmlns:a16="http://schemas.microsoft.com/office/drawing/2014/main" id="{C5AAB03E-A1AF-66EC-A3C3-4FF978E640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566" y="1453152"/>
            <a:ext cx="4761434" cy="2222256"/>
          </a:xfrm>
          <a:prstGeom prst="rect">
            <a:avLst/>
          </a:prstGeom>
        </p:spPr>
      </p:pic>
      <p:pic>
        <p:nvPicPr>
          <p:cNvPr id="9" name="Grafik 39">
            <a:extLst>
              <a:ext uri="{FF2B5EF4-FFF2-40B4-BE49-F238E27FC236}">
                <a16:creationId xmlns:a16="http://schemas.microsoft.com/office/drawing/2014/main" id="{04F29287-54F0-D928-4E06-282B68CFAE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565" y="3772867"/>
            <a:ext cx="4761435" cy="19196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D50BE2-78A1-00C1-0D92-3DD77055EB02}"/>
              </a:ext>
            </a:extLst>
          </p:cNvPr>
          <p:cNvSpPr/>
          <p:nvPr/>
        </p:nvSpPr>
        <p:spPr>
          <a:xfrm>
            <a:off x="25019" y="826968"/>
            <a:ext cx="1182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A flagship international research facility for propelling laser-driven plasma accelerators to transformative 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4619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D9153-08CC-52BF-CB98-71BCE836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CB25DFE-FCE2-42E0-5DDC-67C76954705A}"/>
              </a:ext>
            </a:extLst>
          </p:cNvPr>
          <p:cNvSpPr txBox="1"/>
          <p:nvPr/>
        </p:nvSpPr>
        <p:spPr>
          <a:xfrm>
            <a:off x="180550" y="87258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3600" b="1">
                <a:solidFill>
                  <a:schemeClr val="accent1"/>
                </a:solidFill>
              </a:rPr>
              <a:t>Funding </a:t>
            </a:r>
            <a:r>
              <a:rPr lang="en-GB" sz="3600" b="1" dirty="0">
                <a:solidFill>
                  <a:schemeClr val="accent1"/>
                </a:solidFill>
              </a:rPr>
              <a:t>required for activities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63452F-342B-CEAF-7EA7-379FA05149EF}"/>
              </a:ext>
            </a:extLst>
          </p:cNvPr>
          <p:cNvSpPr txBox="1">
            <a:spLocks/>
          </p:cNvSpPr>
          <p:nvPr/>
        </p:nvSpPr>
        <p:spPr>
          <a:xfrm>
            <a:off x="5846618" y="1427855"/>
            <a:ext cx="6544992" cy="4021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DE" b="1" dirty="0">
                <a:solidFill>
                  <a:schemeClr val="accent1"/>
                </a:solidFill>
              </a:rPr>
              <a:t>Opportunity:</a:t>
            </a:r>
          </a:p>
          <a:p>
            <a:pPr lvl="1">
              <a:lnSpc>
                <a:spcPct val="100000"/>
              </a:lnSpc>
            </a:pPr>
            <a:r>
              <a:rPr lang="en-DE" dirty="0"/>
              <a:t>We have a compelling list of goals and activities that we aim at achieving in the </a:t>
            </a:r>
            <a:r>
              <a:rPr lang="en-DE"/>
              <a:t>next </a:t>
            </a:r>
            <a:r>
              <a:rPr lang="en-GB" dirty="0"/>
              <a:t>2</a:t>
            </a:r>
            <a:r>
              <a:rPr lang="en-DE"/>
              <a:t> </a:t>
            </a:r>
            <a:r>
              <a:rPr lang="en-DE" dirty="0"/>
              <a:t>years but time is ticking…</a:t>
            </a:r>
          </a:p>
          <a:p>
            <a:pPr lvl="1">
              <a:lnSpc>
                <a:spcPct val="100000"/>
              </a:lnSpc>
            </a:pPr>
            <a:r>
              <a:rPr lang="en-DE" dirty="0"/>
              <a:t>New activities are leveraged by at times very significant in-house activities by major labs</a:t>
            </a:r>
            <a:endParaRPr lang="en-DE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52169-50F4-BC12-1E6F-A707C42BB701}"/>
              </a:ext>
            </a:extLst>
          </p:cNvPr>
          <p:cNvSpPr txBox="1"/>
          <p:nvPr/>
        </p:nvSpPr>
        <p:spPr>
          <a:xfrm>
            <a:off x="5846618" y="3170805"/>
            <a:ext cx="52125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DE" b="1" dirty="0">
                <a:solidFill>
                  <a:schemeClr val="accent1"/>
                </a:solidFill>
              </a:rPr>
              <a:t>Key </a:t>
            </a:r>
            <a:r>
              <a:rPr lang="en-DE" b="1">
                <a:solidFill>
                  <a:schemeClr val="accent1"/>
                </a:solidFill>
              </a:rPr>
              <a:t>challenge:</a:t>
            </a:r>
            <a:endParaRPr lang="en-GB" b="1" dirty="0">
              <a:solidFill>
                <a:schemeClr val="accent1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/>
              <a:t>We </a:t>
            </a:r>
            <a:r>
              <a:rPr lang="en-DE" dirty="0"/>
              <a:t>need to secure funding on the order </a:t>
            </a:r>
            <a:r>
              <a:rPr lang="en-DE"/>
              <a:t>of </a:t>
            </a:r>
            <a:r>
              <a:rPr lang="en-GB" dirty="0"/>
              <a:t>3</a:t>
            </a:r>
            <a:r>
              <a:rPr lang="en-DE"/>
              <a:t>M</a:t>
            </a:r>
            <a:r>
              <a:rPr lang="en-DE" dirty="0"/>
              <a:t>€</a:t>
            </a:r>
            <a:r>
              <a:rPr lang="en-DE"/>
              <a:t>/a</a:t>
            </a:r>
            <a:r>
              <a:rPr lang="en-GB" dirty="0"/>
              <a:t> to do everything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Will sufficient, suitably qualified students/post-docs be available?</a:t>
            </a: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CFAE2-B7CF-7C3A-3310-19A45AEC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5" y="1427855"/>
            <a:ext cx="5586153" cy="3984662"/>
          </a:xfrm>
          <a:prstGeom prst="rect">
            <a:avLst/>
          </a:prstGeom>
        </p:spPr>
      </p:pic>
      <p:pic>
        <p:nvPicPr>
          <p:cNvPr id="10" name="Picture 9" descr="A blue and black text&#10;&#10;Description automatically generated">
            <a:extLst>
              <a:ext uri="{FF2B5EF4-FFF2-40B4-BE49-F238E27FC236}">
                <a16:creationId xmlns:a16="http://schemas.microsoft.com/office/drawing/2014/main" id="{A62DBAB1-C3E5-1BEB-73DE-457DB5F56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06" y="4915638"/>
            <a:ext cx="2858194" cy="534107"/>
          </a:xfrm>
          <a:prstGeom prst="rect">
            <a:avLst/>
          </a:prstGeom>
        </p:spPr>
      </p:pic>
      <p:pic>
        <p:nvPicPr>
          <p:cNvPr id="14" name="Picture 13" descr="A blue and grey square with a star and a circle with white text&#10;&#10;Description automatically generated">
            <a:extLst>
              <a:ext uri="{FF2B5EF4-FFF2-40B4-BE49-F238E27FC236}">
                <a16:creationId xmlns:a16="http://schemas.microsoft.com/office/drawing/2014/main" id="{CB2B0D45-7A9C-80FF-5A83-6FD2F98BF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638" y="5417343"/>
            <a:ext cx="1418705" cy="1418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B963A7-4018-9380-2C92-2F8F16741777}"/>
              </a:ext>
            </a:extLst>
          </p:cNvPr>
          <p:cNvSpPr txBox="1"/>
          <p:nvPr/>
        </p:nvSpPr>
        <p:spPr>
          <a:xfrm>
            <a:off x="4047817" y="5960570"/>
            <a:ext cx="665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Workshop on developing HALHF concept: 23</a:t>
            </a:r>
            <a:r>
              <a:rPr lang="en-US" baseline="30000" dirty="0">
                <a:solidFill>
                  <a:srgbClr val="C00000"/>
                </a:solidFill>
              </a:rPr>
              <a:t>rd</a:t>
            </a:r>
            <a:r>
              <a:rPr lang="en-US" dirty="0">
                <a:solidFill>
                  <a:srgbClr val="C00000"/>
                </a:solidFill>
              </a:rPr>
              <a:t> October - DESY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BFD13-6C56-7CC3-43FB-3F2EEDBC6AC9}"/>
              </a:ext>
            </a:extLst>
          </p:cNvPr>
          <p:cNvSpPr txBox="1"/>
          <p:nvPr/>
        </p:nvSpPr>
        <p:spPr>
          <a:xfrm>
            <a:off x="5831843" y="5394085"/>
            <a:ext cx="4594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Exploring funding options via STFC, Helmholtz…</a:t>
            </a:r>
          </a:p>
        </p:txBody>
      </p:sp>
    </p:spTree>
    <p:extLst>
      <p:ext uri="{BB962C8B-B14F-4D97-AF65-F5344CB8AC3E}">
        <p14:creationId xmlns:p14="http://schemas.microsoft.com/office/powerpoint/2010/main" val="125738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FA695-8CF6-899C-CC21-50974B76B4AB}"/>
              </a:ext>
            </a:extLst>
          </p:cNvPr>
          <p:cNvSpPr txBox="1"/>
          <p:nvPr/>
        </p:nvSpPr>
        <p:spPr>
          <a:xfrm>
            <a:off x="184107" y="72818"/>
            <a:ext cx="3536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BC5F1"/>
                </a:solidFill>
              </a:rPr>
              <a:t>ESPP Roadmap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D3EA27-8878-4507-E70B-F5C64D14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3" y="1443398"/>
            <a:ext cx="4223657" cy="5049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ED9F3-9EA9-38A8-45E2-A60B81D45DBB}"/>
              </a:ext>
            </a:extLst>
          </p:cNvPr>
          <p:cNvSpPr txBox="1"/>
          <p:nvPr/>
        </p:nvSpPr>
        <p:spPr>
          <a:xfrm>
            <a:off x="184107" y="1460647"/>
            <a:ext cx="60960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develop R&amp;D for the next generation of particle accelerators and colliders (beyond 2045)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Commissioned by Lab Directors’ Group –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provide an agreed structure for a coordinated and intensiﬁed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in consultation with the community and expert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Coordinate with international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Specify a series of concrete deliverables, including demonstrators, over the next decade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372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4529771-E2EC-6DC2-CA66-B1BBA2D1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01" y="1515218"/>
            <a:ext cx="6227899" cy="4787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EDA30-F51F-6AF1-CC9D-EC4E13DCA1FD}"/>
              </a:ext>
            </a:extLst>
          </p:cNvPr>
          <p:cNvSpPr txBox="1"/>
          <p:nvPr/>
        </p:nvSpPr>
        <p:spPr>
          <a:xfrm>
            <a:off x="400050" y="1100138"/>
            <a:ext cx="5927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Identified 5 topics for R&amp;D – 5 panels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development of </a:t>
            </a:r>
            <a:r>
              <a:rPr lang="en-US" dirty="0">
                <a:solidFill>
                  <a:srgbClr val="C00000"/>
                </a:solidFill>
              </a:rPr>
              <a:t>high-ﬁeld superconducting magnet</a:t>
            </a:r>
            <a:r>
              <a:rPr lang="en-US" dirty="0"/>
              <a:t>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technologies for superconducting and normal-conducting </a:t>
            </a:r>
            <a:r>
              <a:rPr lang="en-US" dirty="0">
                <a:solidFill>
                  <a:srgbClr val="C00000"/>
                </a:solidFill>
              </a:rPr>
              <a:t>radio-frequency (RF) accelerating structures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and exploitation of </a:t>
            </a:r>
            <a:r>
              <a:rPr lang="en-US" dirty="0">
                <a:solidFill>
                  <a:srgbClr val="C00000"/>
                </a:solidFill>
              </a:rPr>
              <a:t>laser / plasma acceleration techniques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and development towards future bright </a:t>
            </a:r>
            <a:r>
              <a:rPr lang="en-US" dirty="0">
                <a:solidFill>
                  <a:srgbClr val="C00000"/>
                </a:solidFill>
              </a:rPr>
              <a:t>muon beams and muon colliders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Advancement and exploitation of </a:t>
            </a:r>
            <a:r>
              <a:rPr lang="en-US" dirty="0">
                <a:solidFill>
                  <a:srgbClr val="C00000"/>
                </a:solidFill>
              </a:rPr>
              <a:t>energy-recovery linear accelerator technology</a:t>
            </a:r>
            <a:r>
              <a:rPr lang="en-US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569C7-35C1-0217-6FB3-6BF3992EAAB9}"/>
              </a:ext>
            </a:extLst>
          </p:cNvPr>
          <p:cNvSpPr txBox="1"/>
          <p:nvPr/>
        </p:nvSpPr>
        <p:spPr>
          <a:xfrm>
            <a:off x="184107" y="72818"/>
            <a:ext cx="3536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BC5F1"/>
                </a:solidFill>
              </a:rPr>
              <a:t>ESPP Roadmap</a:t>
            </a:r>
          </a:p>
        </p:txBody>
      </p:sp>
    </p:spTree>
    <p:extLst>
      <p:ext uri="{BB962C8B-B14F-4D97-AF65-F5344CB8AC3E}">
        <p14:creationId xmlns:p14="http://schemas.microsoft.com/office/powerpoint/2010/main" val="256882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4917AF-D5BB-3FE6-CD00-BC5BB23A791E}"/>
              </a:ext>
            </a:extLst>
          </p:cNvPr>
          <p:cNvSpPr txBox="1"/>
          <p:nvPr/>
        </p:nvSpPr>
        <p:spPr>
          <a:xfrm>
            <a:off x="184107" y="72818"/>
            <a:ext cx="871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BC5F1"/>
                </a:solidFill>
              </a:rPr>
              <a:t>ESPP Roadmap – Process &amp;  Timescales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EDA30-F51F-6AF1-CC9D-EC4E13DCA1FD}"/>
              </a:ext>
            </a:extLst>
          </p:cNvPr>
          <p:cNvSpPr txBox="1"/>
          <p:nvPr/>
        </p:nvSpPr>
        <p:spPr>
          <a:xfrm>
            <a:off x="530557" y="831587"/>
            <a:ext cx="6967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significant collaborative effort through expert panels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Identifying key R&amp;D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Weighted under indicative funding scenarios: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‘minimal’ scenario: achieved with restricted resources (only if current activities already align)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‘nominal’ scenario: extra funding conditions continue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‘aspirational’: significant additional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FB89E6-F759-E271-2AE0-512B904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105" y="1414816"/>
            <a:ext cx="3590837" cy="53703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143B2D9-DF68-1668-5388-5EE2737080B6}"/>
              </a:ext>
            </a:extLst>
          </p:cNvPr>
          <p:cNvSpPr/>
          <p:nvPr/>
        </p:nvSpPr>
        <p:spPr>
          <a:xfrm>
            <a:off x="7898021" y="3957774"/>
            <a:ext cx="4293979" cy="28959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BF2BC1-CF0F-0D50-7648-A0F7E16CBBF2}"/>
              </a:ext>
            </a:extLst>
          </p:cNvPr>
          <p:cNvCxnSpPr>
            <a:cxnSpLocks/>
          </p:cNvCxnSpPr>
          <p:nvPr/>
        </p:nvCxnSpPr>
        <p:spPr>
          <a:xfrm>
            <a:off x="10427304" y="4819111"/>
            <a:ext cx="74809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17CC94-A9B4-5A51-B0C4-981BEBB58387}"/>
              </a:ext>
            </a:extLst>
          </p:cNvPr>
          <p:cNvSpPr txBox="1"/>
          <p:nvPr/>
        </p:nvSpPr>
        <p:spPr>
          <a:xfrm>
            <a:off x="11175398" y="46172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182224-D34C-43C6-90CB-CD68BC5C66F4}"/>
              </a:ext>
            </a:extLst>
          </p:cNvPr>
          <p:cNvSpPr txBox="1"/>
          <p:nvPr/>
        </p:nvSpPr>
        <p:spPr>
          <a:xfrm>
            <a:off x="501065" y="4234148"/>
            <a:ext cx="6552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Doesn’t identify a ring-fenced funding pot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Doesn’t provide recommendations between technologies (i.e. no prioritization)</a:t>
            </a:r>
          </a:p>
        </p:txBody>
      </p:sp>
    </p:spTree>
    <p:extLst>
      <p:ext uri="{BB962C8B-B14F-4D97-AF65-F5344CB8AC3E}">
        <p14:creationId xmlns:p14="http://schemas.microsoft.com/office/powerpoint/2010/main" val="47823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647C41-831E-111E-2F70-F7C430A93DD3}"/>
              </a:ext>
            </a:extLst>
          </p:cNvPr>
          <p:cNvSpPr txBox="1"/>
          <p:nvPr/>
        </p:nvSpPr>
        <p:spPr>
          <a:xfrm>
            <a:off x="184107" y="72818"/>
            <a:ext cx="97849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R&amp;D Coordination Panel: Plasma Accelerators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25F14C-AE68-08F9-B379-A83FE0EB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4144" y="4011885"/>
            <a:ext cx="3404894" cy="25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A1DEE7-D0F2-A6B3-D92D-B37924575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991">
            <a:off x="9727793" y="1587087"/>
            <a:ext cx="1584788" cy="2237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55D072-DA36-AF32-7341-C979303F5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195944"/>
              </p:ext>
            </p:extLst>
          </p:nvPr>
        </p:nvGraphicFramePr>
        <p:xfrm>
          <a:off x="184107" y="1929802"/>
          <a:ext cx="8067110" cy="3765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8261">
                  <a:extLst>
                    <a:ext uri="{9D8B030D-6E8A-4147-A177-3AD203B41FA5}">
                      <a16:colId xmlns:a16="http://schemas.microsoft.com/office/drawing/2014/main" val="4071691199"/>
                    </a:ext>
                  </a:extLst>
                </a:gridCol>
                <a:gridCol w="798849">
                  <a:extLst>
                    <a:ext uri="{9D8B030D-6E8A-4147-A177-3AD203B41FA5}">
                      <a16:colId xmlns:a16="http://schemas.microsoft.com/office/drawing/2014/main" val="3450668400"/>
                    </a:ext>
                  </a:extLst>
                </a:gridCol>
              </a:tblGrid>
              <a:tr h="63854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Deliverable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Due by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385850209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Electron High Energy Case Study (from 175GeV to 190GeV)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Jun-24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444759479"/>
                  </a:ext>
                </a:extLst>
              </a:tr>
              <a:tr h="40996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Positron High Energy Case Study (similar to above)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Jun-25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1239164733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Spin-Polarised Beams in Plasma Accelerators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284642896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Physics Case of an Advanced Collider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>
                          <a:effectLst/>
                        </a:rPr>
                        <a:t>Jun-24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2967087584"/>
                  </a:ext>
                </a:extLst>
              </a:tr>
              <a:tr h="352299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Low Energy Study Cases for Electrons and Positrons (15-50GeV)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Jun-25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840501425"/>
                  </a:ext>
                </a:extLst>
              </a:tr>
              <a:tr h="29873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Report: Pre-CDR and Collider Feasibility Report</a:t>
                      </a:r>
                      <a:endParaRPr lang="en-GB" sz="17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303899631"/>
                  </a:ext>
                </a:extLst>
              </a:tr>
              <a:tr h="352299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Experiment: High-Repetition Rate (Laser) Plasma Accelerator Module (kHz)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1667115967"/>
                  </a:ext>
                </a:extLst>
              </a:tr>
              <a:tr h="590870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Experiment: High-Efﬁciency, Electron/Proton-Driven Plasma Accelerator Module with High Beam Quality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547476675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7DC0063-0588-3BDB-6D9C-A0173CC27262}"/>
              </a:ext>
            </a:extLst>
          </p:cNvPr>
          <p:cNvSpPr txBox="1">
            <a:spLocks/>
          </p:cNvSpPr>
          <p:nvPr/>
        </p:nvSpPr>
        <p:spPr>
          <a:xfrm>
            <a:off x="213290" y="70502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b="1" dirty="0">
                <a:solidFill>
                  <a:srgbClr val="F7A581"/>
                </a:solidFill>
              </a:rPr>
              <a:t>EPPS Roadmap exercise aims at delivering a pre-CDR study by December 2025</a:t>
            </a:r>
          </a:p>
        </p:txBody>
      </p:sp>
    </p:spTree>
    <p:extLst>
      <p:ext uri="{BB962C8B-B14F-4D97-AF65-F5344CB8AC3E}">
        <p14:creationId xmlns:p14="http://schemas.microsoft.com/office/powerpoint/2010/main" val="392068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CDB45-A42A-B9EC-A74A-39FC3F40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EDEDE-5876-A2D0-8BD5-95FEECCF8A04}"/>
              </a:ext>
            </a:extLst>
          </p:cNvPr>
          <p:cNvSpPr txBox="1"/>
          <p:nvPr/>
        </p:nvSpPr>
        <p:spPr>
          <a:xfrm>
            <a:off x="63790" y="72818"/>
            <a:ext cx="1013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Shaping a multi-decadal program towards plasma based colliders and experiments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68BEA-3D37-BD76-2A2E-EDDD6F0F3009}"/>
              </a:ext>
            </a:extLst>
          </p:cNvPr>
          <p:cNvSpPr/>
          <p:nvPr/>
        </p:nvSpPr>
        <p:spPr>
          <a:xfrm>
            <a:off x="0" y="1297306"/>
            <a:ext cx="47796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FF0000"/>
              </a:solidFill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badi MT Condensed Extra Bold"/>
              </a:rPr>
              <a:t>Current research in LPA and e-PWFA concentrated on producing high-quality beams for light sources and their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badi MT Condensed Extra Bold"/>
              </a:rPr>
              <a:t>AWAKE has a programmatic path towards HEP relevant energies</a:t>
            </a:r>
          </a:p>
          <a:p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cs typeface="Abadi MT Condensed Extra Bold"/>
              </a:rPr>
              <a:t>Dedicated R&amp;D is critical for a future plasma-based collider</a:t>
            </a:r>
          </a:p>
          <a:p>
            <a:endParaRPr lang="en-US" sz="2000" dirty="0">
              <a:solidFill>
                <a:srgbClr val="C00000"/>
              </a:solidFill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cs typeface="Abadi MT Condensed Extra Bold"/>
              </a:rPr>
              <a:t>Need a program (and funding)</a:t>
            </a:r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badi MT Condensed Extra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DA844-BA99-3998-DEAF-BF4FDC0D5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7" t="-1" r="6443" b="193"/>
          <a:stretch/>
        </p:blipFill>
        <p:spPr>
          <a:xfrm>
            <a:off x="5249620" y="3247265"/>
            <a:ext cx="6977449" cy="3147848"/>
          </a:xfrm>
          <a:prstGeom prst="rect">
            <a:avLst/>
          </a:prstGeom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8A3FE6DF-1D3A-5351-AB56-C653CD769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07428"/>
              </p:ext>
            </p:extLst>
          </p:nvPr>
        </p:nvGraphicFramePr>
        <p:xfrm>
          <a:off x="5249620" y="1455672"/>
          <a:ext cx="6597305" cy="16992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6669">
                  <a:extLst>
                    <a:ext uri="{9D8B030D-6E8A-4147-A177-3AD203B41FA5}">
                      <a16:colId xmlns:a16="http://schemas.microsoft.com/office/drawing/2014/main" val="4252753697"/>
                    </a:ext>
                  </a:extLst>
                </a:gridCol>
                <a:gridCol w="1872328">
                  <a:extLst>
                    <a:ext uri="{9D8B030D-6E8A-4147-A177-3AD203B41FA5}">
                      <a16:colId xmlns:a16="http://schemas.microsoft.com/office/drawing/2014/main" val="2838393711"/>
                    </a:ext>
                  </a:extLst>
                </a:gridCol>
                <a:gridCol w="1978308">
                  <a:extLst>
                    <a:ext uri="{9D8B030D-6E8A-4147-A177-3AD203B41FA5}">
                      <a16:colId xmlns:a16="http://schemas.microsoft.com/office/drawing/2014/main" val="2174548966"/>
                    </a:ext>
                  </a:extLst>
                </a:gridCol>
              </a:tblGrid>
              <a:tr h="1593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0-10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20-30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202208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Demonstration of:</a:t>
                      </a:r>
                    </a:p>
                    <a:p>
                      <a:pPr algn="ctr"/>
                      <a:r>
                        <a:rPr lang="en-US" sz="1000" dirty="0"/>
                        <a:t>Preserved beam quality, acceleration in very long plasmas, plasma uniformity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/>
                        <a:t>Fixed-target experiment (AWAKE)</a:t>
                      </a:r>
                    </a:p>
                    <a:p>
                      <a:pPr algn="ctr"/>
                      <a:r>
                        <a:rPr lang="en-US" sz="1000" dirty="0"/>
                        <a:t>Dark-Photon search, strong-field QED </a:t>
                      </a:r>
                      <a:r>
                        <a:rPr lang="en-US" sz="1000" dirty="0" err="1"/>
                        <a:t>etc</a:t>
                      </a:r>
                      <a:r>
                        <a:rPr lang="en-US" sz="1000" dirty="0"/>
                        <a:t>, </a:t>
                      </a:r>
                    </a:p>
                    <a:p>
                      <a:pPr algn="ctr"/>
                      <a:r>
                        <a:rPr lang="en-US" sz="1000" dirty="0"/>
                        <a:t>(50-200GeV e</a:t>
                      </a:r>
                      <a:r>
                        <a:rPr lang="en-US" sz="1000" baseline="30000" dirty="0"/>
                        <a:t>-</a:t>
                      </a:r>
                      <a:r>
                        <a:rPr lang="en-US" sz="1000" baseline="0" dirty="0"/>
                        <a:t>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74523"/>
                  </a:ext>
                </a:extLst>
              </a:tr>
              <a:tr h="322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Demonstration of: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of LHC beams,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acceleration, beam delivery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Energy-frontier collider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c.o.m.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electron-proton collider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736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AC82F6-C0AF-F057-5265-03B987B6A8B9}"/>
              </a:ext>
            </a:extLst>
          </p:cNvPr>
          <p:cNvSpPr txBox="1"/>
          <p:nvPr/>
        </p:nvSpPr>
        <p:spPr>
          <a:xfrm rot="16200000">
            <a:off x="4463813" y="2120635"/>
            <a:ext cx="100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9D234-FA51-9B64-A524-5E4F2B9D00A3}"/>
              </a:ext>
            </a:extLst>
          </p:cNvPr>
          <p:cNvSpPr txBox="1"/>
          <p:nvPr/>
        </p:nvSpPr>
        <p:spPr>
          <a:xfrm rot="16200000">
            <a:off x="3445573" y="4564509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LPA and e-PWFA Programs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D2462-D125-EF23-F7C2-F1AFBEE3119B}"/>
              </a:ext>
            </a:extLst>
          </p:cNvPr>
          <p:cNvSpPr/>
          <p:nvPr/>
        </p:nvSpPr>
        <p:spPr>
          <a:xfrm>
            <a:off x="7588469" y="3154932"/>
            <a:ext cx="3026980" cy="3332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E5DE9-C7F6-9B77-5BDA-AEBC590E36C5}"/>
              </a:ext>
            </a:extLst>
          </p:cNvPr>
          <p:cNvSpPr txBox="1"/>
          <p:nvPr/>
        </p:nvSpPr>
        <p:spPr>
          <a:xfrm>
            <a:off x="8611435" y="4682689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EuPRAXIA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08E01-8A42-F73B-45DF-DE9E5D2D0871}"/>
              </a:ext>
            </a:extLst>
          </p:cNvPr>
          <p:cNvSpPr txBox="1"/>
          <p:nvPr/>
        </p:nvSpPr>
        <p:spPr>
          <a:xfrm>
            <a:off x="5196619" y="6410502"/>
            <a:ext cx="2385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PWASC Roadmap 2019</a:t>
            </a:r>
          </a:p>
        </p:txBody>
      </p:sp>
    </p:spTree>
    <p:extLst>
      <p:ext uri="{BB962C8B-B14F-4D97-AF65-F5344CB8AC3E}">
        <p14:creationId xmlns:p14="http://schemas.microsoft.com/office/powerpoint/2010/main" val="369148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9EE-9D98-1B47-9E9B-A6CCA05EC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90" y="1505642"/>
            <a:ext cx="7576457" cy="501024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DE" b="1" dirty="0"/>
              <a:t>Analysis of a pre-conceptual (straw-person) model of a collider and fixed target experiments</a:t>
            </a:r>
            <a:endParaRPr lang="en-DE" sz="500" dirty="0"/>
          </a:p>
          <a:p>
            <a:pPr>
              <a:spcAft>
                <a:spcPts val="600"/>
              </a:spcAft>
            </a:pPr>
            <a:r>
              <a:rPr lang="en-DE" b="1" dirty="0"/>
              <a:t>Collider building block analysis:</a:t>
            </a:r>
            <a:endParaRPr lang="en-GB" b="1" dirty="0"/>
          </a:p>
          <a:p>
            <a:pPr lvl="1">
              <a:spcAft>
                <a:spcPts val="600"/>
              </a:spcAft>
            </a:pPr>
            <a:r>
              <a:rPr lang="en-DE" dirty="0"/>
              <a:t>Injector (electron and positron, spin</a:t>
            </a:r>
            <a:r>
              <a:rPr lang="de-DE" dirty="0"/>
              <a:t>-</a:t>
            </a:r>
            <a:r>
              <a:rPr lang="en-DE" dirty="0"/>
              <a:t>polarized,….)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DE" dirty="0"/>
              <a:t>Accelerator stages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DE" dirty="0"/>
              <a:t>Beam transport and final focus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DE" dirty="0"/>
              <a:t>Power sources (laser and/or particle drivers)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/>
              <a:t>Experimental studies on laser/electron/proton-driven plasma accelerator concepts towards solving some key R&amp;D Challenge</a:t>
            </a:r>
            <a:endParaRPr lang="en-DE" sz="500" dirty="0"/>
          </a:p>
          <a:p>
            <a:pPr marL="0" indent="0">
              <a:spcAft>
                <a:spcPts val="600"/>
              </a:spcAft>
              <a:buNone/>
            </a:pPr>
            <a:r>
              <a:rPr lang="en-GB" b="1" dirty="0">
                <a:solidFill>
                  <a:schemeClr val="accent1"/>
                </a:solidFill>
              </a:rPr>
              <a:t>Goal: </a:t>
            </a:r>
            <a:r>
              <a:rPr lang="en-DE" b="1" dirty="0">
                <a:solidFill>
                  <a:schemeClr val="accent1"/>
                </a:solidFill>
              </a:rPr>
              <a:t>Prepare for start of a CDR in second half of the decade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DC0D70F-E21B-48A1-8083-1833FBB2E691}"/>
              </a:ext>
            </a:extLst>
          </p:cNvPr>
          <p:cNvSpPr txBox="1"/>
          <p:nvPr/>
        </p:nvSpPr>
        <p:spPr>
          <a:xfrm>
            <a:off x="213290" y="63065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3600" b="1" dirty="0">
                <a:solidFill>
                  <a:schemeClr val="accent1"/>
                </a:solidFill>
              </a:rPr>
              <a:t>Kick-off meeting at ALEGRO</a:t>
            </a:r>
            <a:r>
              <a:rPr lang="en-GB" sz="3600" b="1" dirty="0">
                <a:solidFill>
                  <a:schemeClr val="accent1"/>
                </a:solidFill>
              </a:rPr>
              <a:t> – March ‘23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128467-9955-98A8-4248-DA52A9D3B75C}"/>
              </a:ext>
            </a:extLst>
          </p:cNvPr>
          <p:cNvSpPr txBox="1">
            <a:spLocks/>
          </p:cNvSpPr>
          <p:nvPr/>
        </p:nvSpPr>
        <p:spPr>
          <a:xfrm>
            <a:off x="213290" y="76852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First Community Meeting to put together a program of work </a:t>
            </a:r>
            <a:endParaRPr lang="en-DE" b="1" dirty="0">
              <a:solidFill>
                <a:srgbClr val="F7A581"/>
              </a:solidFill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C9CC68A-257C-10E8-E01B-C76AFB94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96" y="1741818"/>
            <a:ext cx="4396503" cy="485255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49693A-D39C-5432-2754-E10566411109}"/>
              </a:ext>
            </a:extLst>
          </p:cNvPr>
          <p:cNvSpPr/>
          <p:nvPr/>
        </p:nvSpPr>
        <p:spPr>
          <a:xfrm>
            <a:off x="101600" y="5175350"/>
            <a:ext cx="7243947" cy="120032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AEBDE-B405-46B0-223B-01D41AFD79FE}"/>
              </a:ext>
            </a:extLst>
          </p:cNvPr>
          <p:cNvSpPr txBox="1"/>
          <p:nvPr/>
        </p:nvSpPr>
        <p:spPr>
          <a:xfrm>
            <a:off x="314890" y="5035138"/>
            <a:ext cx="7030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dedicated sessions for ESPP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Representation from almost all work packages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Brief presentations on proposed activities and resources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73EFE77-FDA2-4C9B-8AC2-244EB0390018}"/>
              </a:ext>
            </a:extLst>
          </p:cNvPr>
          <p:cNvGrpSpPr/>
          <p:nvPr/>
        </p:nvGrpSpPr>
        <p:grpSpPr>
          <a:xfrm>
            <a:off x="8297670" y="50365"/>
            <a:ext cx="3960440" cy="1654864"/>
            <a:chOff x="7974992" y="4293096"/>
            <a:chExt cx="3960440" cy="1654864"/>
          </a:xfrm>
        </p:grpSpPr>
        <p:sp>
          <p:nvSpPr>
            <p:cNvPr id="15" name="Rechteck 10">
              <a:extLst>
                <a:ext uri="{FF2B5EF4-FFF2-40B4-BE49-F238E27FC236}">
                  <a16:creationId xmlns:a16="http://schemas.microsoft.com/office/drawing/2014/main" id="{4296A435-5FAC-4A72-8FB9-A4423D22E827}"/>
                </a:ext>
              </a:extLst>
            </p:cNvPr>
            <p:cNvSpPr/>
            <p:nvPr/>
          </p:nvSpPr>
          <p:spPr>
            <a:xfrm>
              <a:off x="7974992" y="5594017"/>
              <a:ext cx="3960440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700" b="1" dirty="0">
                  <a:solidFill>
                    <a:schemeClr val="accent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https://indico.cern.ch/event/1193719/</a:t>
              </a:r>
              <a:endParaRPr lang="de-DE" sz="17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6" name="Grafik 12">
              <a:extLst>
                <a:ext uri="{FF2B5EF4-FFF2-40B4-BE49-F238E27FC236}">
                  <a16:creationId xmlns:a16="http://schemas.microsoft.com/office/drawing/2014/main" id="{DD3C966A-0233-4DFB-B179-777FFD11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451" y="4293096"/>
              <a:ext cx="2690088" cy="1263088"/>
            </a:xfrm>
            <a:prstGeom prst="roundRect">
              <a:avLst>
                <a:gd name="adj" fmla="val 4601"/>
              </a:avLst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399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93C441C7-AD3C-7904-4BFB-6DDAA2B5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1466339"/>
            <a:ext cx="6954982" cy="1756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354CC-C1BF-EF7A-1F1D-92A0508EA6A4}"/>
              </a:ext>
            </a:extLst>
          </p:cNvPr>
          <p:cNvSpPr txBox="1"/>
          <p:nvPr/>
        </p:nvSpPr>
        <p:spPr>
          <a:xfrm>
            <a:off x="3" y="1512443"/>
            <a:ext cx="52370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end-to-end preliminary collider design presented by Brian Foster, Richard D’Arcy and Carl </a:t>
            </a:r>
            <a:r>
              <a:rPr lang="en-US" sz="1600" dirty="0" err="1"/>
              <a:t>Lindstrøm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Asymmetric energy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e+e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collider design with a 500GeV electron arm and a 31GeV positron arm.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lasma-accelerator driven electron arm and a positron-arm based on conventional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Credible, yet novel (asymmetric) design concept with some key parameters required for colliders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arameters, tolerance levels, technical feasibility etc. need to be scrutinized through extensive modelling and simulations</a:t>
            </a:r>
            <a:r>
              <a:rPr lang="en-GB" sz="1600" dirty="0">
                <a:solidFill>
                  <a:srgbClr val="C00000"/>
                </a:solidFill>
                <a:effectLst/>
              </a:rPr>
              <a:t> (and experimental prototypes)</a:t>
            </a:r>
          </a:p>
          <a:p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/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E81FD9A6-B243-8991-A980-19FD89F13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5" y="3182162"/>
            <a:ext cx="3234066" cy="3378802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47DEE3D-51DB-6637-0C64-2AA971C2E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796" y="3273689"/>
            <a:ext cx="2930465" cy="32872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0FD5EF4-7B51-4268-9AED-4A3E03190FBD}"/>
              </a:ext>
            </a:extLst>
          </p:cNvPr>
          <p:cNvSpPr/>
          <p:nvPr/>
        </p:nvSpPr>
        <p:spPr>
          <a:xfrm>
            <a:off x="145644" y="5802807"/>
            <a:ext cx="494573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Previous Talk by Carl </a:t>
            </a:r>
            <a:r>
              <a:rPr lang="en-US" b="1" dirty="0" err="1">
                <a:solidFill>
                  <a:srgbClr val="C00000"/>
                </a:solidFill>
              </a:rPr>
              <a:t>Lindstrøm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CCE1D9D-AA7F-4995-99D6-4189B90B7B28}"/>
              </a:ext>
            </a:extLst>
          </p:cNvPr>
          <p:cNvSpPr/>
          <p:nvPr/>
        </p:nvSpPr>
        <p:spPr>
          <a:xfrm>
            <a:off x="7339174" y="6529201"/>
            <a:ext cx="33392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MR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500" b="1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MR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GB" sz="1400" b="1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MR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.org/pdf/2303.10150.pdf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C3B15FB-02FC-4C85-8D39-7B216721FCD9}"/>
              </a:ext>
            </a:extLst>
          </p:cNvPr>
          <p:cNvSpPr txBox="1"/>
          <p:nvPr/>
        </p:nvSpPr>
        <p:spPr>
          <a:xfrm>
            <a:off x="324851" y="74441"/>
            <a:ext cx="9289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A new proposal: HALHF – a plasma accelerator scheme for a Higgs Factory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36487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de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0325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7" id="{0B7018F8-3E54-854F-825C-861CB9C985FD}" vid="{23A3D491-2AA3-9D47-8EDD-038F888178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2688</Words>
  <Application>Microsoft Macintosh PowerPoint</Application>
  <PresentationFormat>Widescreen</PresentationFormat>
  <Paragraphs>397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ArialMT</vt:lpstr>
      <vt:lpstr>Calibri</vt:lpstr>
      <vt:lpstr>Courier New</vt:lpstr>
      <vt:lpstr>Helvetica Neue</vt:lpstr>
      <vt:lpstr>Helvetica Neue Light</vt:lpstr>
      <vt:lpstr>Helvetica Neue Medium</vt:lpstr>
      <vt:lpstr>Wingdings</vt:lpstr>
      <vt:lpstr>DESY_PowerPoint_16x9_de</vt:lpstr>
      <vt:lpstr>ESPP Roadmap Update – Plasma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and environmental impact study</vt:lpstr>
      <vt:lpstr>PowerPoint Presentation</vt:lpstr>
      <vt:lpstr>PowerPoint Presentation</vt:lpstr>
      <vt:lpstr>PowerPoint Presentation</vt:lpstr>
      <vt:lpstr>KALDERA LaserLab @DESY completed, and laser development has started</vt:lpstr>
      <vt:lpstr>PowerPoint Presentation</vt:lpstr>
      <vt:lpstr>Strategies of PWFA facilities align with pre-CDR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EuPRAXIA could be a major stepping-stone towards this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Kick-off meeting at ALEGRO</dc:title>
  <dc:creator>wim.leemans@desy.de</dc:creator>
  <cp:lastModifiedBy>Pattathil, Rajeev (STFC,RAL,CLF)</cp:lastModifiedBy>
  <cp:revision>110</cp:revision>
  <dcterms:created xsi:type="dcterms:W3CDTF">2023-02-09T09:04:48Z</dcterms:created>
  <dcterms:modified xsi:type="dcterms:W3CDTF">2023-09-22T06:22:44Z</dcterms:modified>
</cp:coreProperties>
</file>