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475" r:id="rId2"/>
    <p:sldId id="446" r:id="rId3"/>
    <p:sldId id="476" r:id="rId4"/>
    <p:sldId id="451" r:id="rId5"/>
    <p:sldId id="456" r:id="rId6"/>
    <p:sldId id="290" r:id="rId7"/>
    <p:sldId id="295" r:id="rId8"/>
    <p:sldId id="477" r:id="rId9"/>
    <p:sldId id="478" r:id="rId10"/>
    <p:sldId id="4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96676-65A0-354D-9F8D-369C69BB875C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49F21-B642-BF4A-9AA1-6C73D875F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40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64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34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1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85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2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25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2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7" y="5419084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3" y="5634382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893653" y="5573407"/>
            <a:ext cx="3994435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499330A-F446-E402-816D-8F197B86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87515"/>
            <a:ext cx="45911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C00000"/>
                </a:solidFill>
              </a:defRPr>
            </a:lvl1pPr>
          </a:lstStyle>
          <a:p>
            <a:fld id="{F7A1A58B-7BA1-7E42-8231-6D1CB1C760B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43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5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137800" cy="920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660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667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129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4742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0514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819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E0C21EA-FA05-7048-AA70-4DED716611A1}" type="datetimeFigureOut">
              <a:rPr lang="en-US" smtClean="0"/>
              <a:pPr/>
              <a:t>9/18/23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I.FAST Period 1 Review, 9 February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11424" y="2025504"/>
            <a:ext cx="10800678" cy="1180836"/>
          </a:xfrm>
        </p:spPr>
        <p:txBody>
          <a:bodyPr/>
          <a:lstStyle/>
          <a:p>
            <a:r>
              <a:rPr lang="fr-CH" sz="4400" b="1" dirty="0"/>
              <a:t>WP6 - </a:t>
            </a:r>
            <a:r>
              <a:rPr lang="fr-CH" sz="4400" b="1" dirty="0" err="1"/>
              <a:t>Task</a:t>
            </a:r>
            <a:r>
              <a:rPr lang="fr-CH" sz="4400" b="1" dirty="0"/>
              <a:t> 6.2:</a:t>
            </a:r>
          </a:p>
          <a:p>
            <a:r>
              <a:rPr lang="en-US" sz="3200" b="1" i="1" dirty="0" err="1">
                <a:latin typeface="+mn-lt"/>
                <a:ea typeface="Arial" charset="0"/>
                <a:cs typeface="Arial" charset="0"/>
              </a:rPr>
              <a:t>LASers</a:t>
            </a:r>
            <a:r>
              <a:rPr lang="en-US" sz="3200" b="1" i="1" dirty="0">
                <a:latin typeface="+mn-lt"/>
                <a:ea typeface="Arial" charset="0"/>
                <a:cs typeface="Arial" charset="0"/>
              </a:rPr>
              <a:t> for </a:t>
            </a:r>
            <a:r>
              <a:rPr lang="en-US" sz="3200" b="1" i="1" dirty="0" err="1">
                <a:latin typeface="+mn-lt"/>
                <a:ea typeface="Arial" charset="0"/>
                <a:cs typeface="Arial" charset="0"/>
              </a:rPr>
              <a:t>PLAsma</a:t>
            </a:r>
            <a:r>
              <a:rPr lang="en-US" sz="3200" b="1" i="1" dirty="0">
                <a:latin typeface="+mn-lt"/>
                <a:ea typeface="Arial" charset="0"/>
                <a:cs typeface="Arial" charset="0"/>
              </a:rPr>
              <a:t> accelerators (LASPLA)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66432" y="3741728"/>
            <a:ext cx="9186521" cy="768344"/>
          </a:xfrm>
        </p:spPr>
        <p:txBody>
          <a:bodyPr>
            <a:normAutofit/>
          </a:bodyPr>
          <a:lstStyle/>
          <a:p>
            <a:r>
              <a:rPr lang="en-GB" sz="2400" b="1" dirty="0"/>
              <a:t>Task Leader: Leonida A. GIZZI </a:t>
            </a:r>
            <a:r>
              <a:rPr lang="mr-IN" sz="2400" b="1" dirty="0"/>
              <a:t>–</a:t>
            </a:r>
            <a:r>
              <a:rPr lang="en-GB" sz="2400" b="1" dirty="0"/>
              <a:t> CNR-INO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6386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8CC41-7BC5-F999-EA7A-71EE8F0FE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24" y="1867541"/>
            <a:ext cx="10046269" cy="40365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9C9E25D-51D0-C331-4C09-94289702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</p:spPr>
        <p:txBody>
          <a:bodyPr>
            <a:noAutofit/>
          </a:bodyPr>
          <a:lstStyle/>
          <a:p>
            <a:r>
              <a:rPr lang="en-IT" sz="2800" dirty="0"/>
              <a:t>EAAC 2023 – </a:t>
            </a:r>
            <a:r>
              <a:rPr lang="en-GB" sz="2800" dirty="0"/>
              <a:t>WG2: Laser technology (WP6 - Task2)</a:t>
            </a:r>
            <a:endParaRPr lang="en-IT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21525-3D63-0444-E80D-CB51990AE41A}"/>
              </a:ext>
            </a:extLst>
          </p:cNvPr>
          <p:cNvSpPr txBox="1"/>
          <p:nvPr/>
        </p:nvSpPr>
        <p:spPr>
          <a:xfrm>
            <a:off x="3138310" y="1167616"/>
            <a:ext cx="560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Thursday, 21 September 2023, H. 16.20 – 19.00</a:t>
            </a:r>
            <a:endParaRPr lang="en-IT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2DD6B-4350-456A-1A53-18FC3752252D}"/>
              </a:ext>
            </a:extLst>
          </p:cNvPr>
          <p:cNvSpPr txBox="1"/>
          <p:nvPr/>
        </p:nvSpPr>
        <p:spPr>
          <a:xfrm>
            <a:off x="8292056" y="1972332"/>
            <a:ext cx="1944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GIZZI, Leonida Antonio</a:t>
            </a:r>
          </a:p>
        </p:txBody>
      </p:sp>
    </p:spTree>
    <p:extLst>
      <p:ext uri="{BB962C8B-B14F-4D97-AF65-F5344CB8AC3E}">
        <p14:creationId xmlns:p14="http://schemas.microsoft.com/office/powerpoint/2010/main" val="384967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Task 6.2 (LASPLA):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63" y="1363688"/>
            <a:ext cx="7663774" cy="3016711"/>
          </a:xfrm>
        </p:spPr>
        <p:txBody>
          <a:bodyPr>
            <a:normAutofit/>
          </a:bodyPr>
          <a:lstStyle/>
          <a:p>
            <a:r>
              <a:rPr lang="it-IT" sz="1800" dirty="0" err="1"/>
              <a:t>Establish</a:t>
            </a:r>
            <a:r>
              <a:rPr lang="it-IT" sz="1800" dirty="0"/>
              <a:t> a </a:t>
            </a:r>
            <a:r>
              <a:rPr lang="it-IT" sz="1800" dirty="0" err="1"/>
              <a:t>roadmap</a:t>
            </a:r>
            <a:r>
              <a:rPr lang="it-IT" sz="1800" dirty="0"/>
              <a:t> to </a:t>
            </a:r>
            <a:r>
              <a:rPr lang="it-IT" sz="1800" dirty="0" err="1"/>
              <a:t>foster</a:t>
            </a:r>
            <a:r>
              <a:rPr lang="it-IT" sz="1800" dirty="0"/>
              <a:t> delivery of </a:t>
            </a:r>
            <a:r>
              <a:rPr lang="it-IT" sz="1800" b="1" dirty="0" err="1"/>
              <a:t>advanced</a:t>
            </a:r>
            <a:r>
              <a:rPr lang="it-IT" sz="1800" b="1" dirty="0"/>
              <a:t> industrial laser drivers</a:t>
            </a:r>
            <a:r>
              <a:rPr lang="it-IT" sz="1800" dirty="0"/>
              <a:t> with high-repetition rate and </a:t>
            </a:r>
            <a:r>
              <a:rPr lang="it-IT" sz="1800" dirty="0" err="1"/>
              <a:t>higher</a:t>
            </a:r>
            <a:r>
              <a:rPr lang="it-IT" sz="1800" dirty="0"/>
              <a:t> </a:t>
            </a:r>
            <a:r>
              <a:rPr lang="it-IT" sz="1800" dirty="0" err="1"/>
              <a:t>efficiency</a:t>
            </a:r>
            <a:r>
              <a:rPr lang="it-IT" sz="1800" dirty="0"/>
              <a:t>, for the first </a:t>
            </a:r>
            <a:r>
              <a:rPr lang="it-IT" sz="1800" dirty="0" err="1"/>
              <a:t>user</a:t>
            </a:r>
            <a:r>
              <a:rPr lang="it-IT" sz="1800" dirty="0"/>
              <a:t> laser-plasma </a:t>
            </a:r>
            <a:r>
              <a:rPr lang="it-IT" sz="1800" dirty="0" err="1"/>
              <a:t>based</a:t>
            </a:r>
            <a:r>
              <a:rPr lang="it-IT" sz="1800" dirty="0"/>
              <a:t> </a:t>
            </a:r>
            <a:r>
              <a:rPr lang="it-IT" sz="1800" dirty="0" err="1"/>
              <a:t>accelerators</a:t>
            </a:r>
            <a:r>
              <a:rPr lang="it-IT" sz="1800" dirty="0"/>
              <a:t>.</a:t>
            </a:r>
          </a:p>
          <a:p>
            <a:r>
              <a:rPr lang="it-IT" sz="1800" dirty="0" err="1"/>
              <a:t>Establish</a:t>
            </a:r>
            <a:r>
              <a:rPr lang="it-IT" sz="1800" dirty="0"/>
              <a:t> a </a:t>
            </a:r>
            <a:r>
              <a:rPr lang="it-IT" sz="1800" b="1" dirty="0" err="1"/>
              <a:t>coordination</a:t>
            </a:r>
            <a:r>
              <a:rPr lang="it-IT" sz="1800" b="1" dirty="0"/>
              <a:t> </a:t>
            </a:r>
            <a:r>
              <a:rPr lang="it-IT" sz="1800" b="1" dirty="0" err="1"/>
              <a:t>activity</a:t>
            </a:r>
            <a:r>
              <a:rPr lang="it-IT" sz="1800" b="1" dirty="0"/>
              <a:t> with networking </a:t>
            </a:r>
            <a:r>
              <a:rPr lang="it-IT" sz="1800" dirty="0"/>
              <a:t>and training of </a:t>
            </a:r>
            <a:r>
              <a:rPr lang="it-IT" sz="1800" b="1" dirty="0"/>
              <a:t>main laser </a:t>
            </a:r>
            <a:r>
              <a:rPr lang="it-IT" sz="1800" b="1" dirty="0" err="1"/>
              <a:t>labs</a:t>
            </a:r>
            <a:r>
              <a:rPr lang="it-IT" sz="1800" b="1" dirty="0"/>
              <a:t> and industrial </a:t>
            </a:r>
            <a:r>
              <a:rPr lang="it-IT" sz="1800" b="1" dirty="0" err="1"/>
              <a:t>partners</a:t>
            </a:r>
            <a:r>
              <a:rPr lang="it-IT" sz="1800" dirty="0"/>
              <a:t>, </a:t>
            </a:r>
            <a:r>
              <a:rPr lang="it-IT" sz="1800" dirty="0" err="1"/>
              <a:t>focused</a:t>
            </a:r>
            <a:r>
              <a:rPr lang="it-IT" sz="1800" dirty="0"/>
              <a:t> on laser-driver R&amp;D.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404" y="465385"/>
            <a:ext cx="3378740" cy="1339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544" y="1912802"/>
            <a:ext cx="1752600" cy="219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404" y="2343781"/>
            <a:ext cx="1449415" cy="1363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B156F-57EE-914F-9C29-3E9673E46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849" y="4188327"/>
            <a:ext cx="3342002" cy="19862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B8CF60-D5D7-944D-BF8A-0A62C3792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56" y="3114147"/>
            <a:ext cx="5954740" cy="28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837" y="1442195"/>
            <a:ext cx="5573523" cy="4209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152128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TASK 6.2 (LASPLA): </a:t>
            </a:r>
            <a:r>
              <a:rPr lang="en-GB" sz="3600" b="1" i="1" dirty="0"/>
              <a:t>warm up </a:t>
            </a:r>
            <a:r>
              <a:rPr lang="en-GB" sz="3600" b="1" dirty="0"/>
              <a:t>technical meetings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96400" y="6129202"/>
            <a:ext cx="16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4" name="Oval 10"/>
          <p:cNvSpPr/>
          <p:nvPr/>
        </p:nvSpPr>
        <p:spPr>
          <a:xfrm>
            <a:off x="6427133" y="3020291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8" name="Oval 10"/>
          <p:cNvSpPr/>
          <p:nvPr/>
        </p:nvSpPr>
        <p:spPr>
          <a:xfrm>
            <a:off x="5563037" y="3090759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6" name="Oval 10"/>
          <p:cNvSpPr/>
          <p:nvPr/>
        </p:nvSpPr>
        <p:spPr>
          <a:xfrm>
            <a:off x="5783337" y="3524347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7" name="Oval 10"/>
          <p:cNvSpPr/>
          <p:nvPr/>
        </p:nvSpPr>
        <p:spPr>
          <a:xfrm>
            <a:off x="6320240" y="3187827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8" name="Oval 10"/>
          <p:cNvSpPr/>
          <p:nvPr/>
        </p:nvSpPr>
        <p:spPr>
          <a:xfrm>
            <a:off x="8227333" y="4705014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1" name="Oval 10"/>
          <p:cNvSpPr/>
          <p:nvPr/>
        </p:nvSpPr>
        <p:spPr>
          <a:xfrm>
            <a:off x="5159896" y="4071233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2" name="Oval 10"/>
          <p:cNvSpPr/>
          <p:nvPr/>
        </p:nvSpPr>
        <p:spPr>
          <a:xfrm>
            <a:off x="7435245" y="4564629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3" name="Oval 10"/>
          <p:cNvSpPr/>
          <p:nvPr/>
        </p:nvSpPr>
        <p:spPr>
          <a:xfrm>
            <a:off x="3978861" y="4063570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cxnSp>
        <p:nvCxnSpPr>
          <p:cNvPr id="44" name="Connettore 2 43"/>
          <p:cNvCxnSpPr>
            <a:stCxn id="43" idx="2"/>
          </p:cNvCxnSpPr>
          <p:nvPr/>
        </p:nvCxnSpPr>
        <p:spPr>
          <a:xfrm flipH="1">
            <a:off x="3209680" y="4137129"/>
            <a:ext cx="769181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365489" y="4249364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LLNL, LBNL, LLE (US)</a:t>
            </a:r>
          </a:p>
        </p:txBody>
      </p:sp>
      <p:sp>
        <p:nvSpPr>
          <p:cNvPr id="45" name="Oval 10"/>
          <p:cNvSpPr/>
          <p:nvPr/>
        </p:nvSpPr>
        <p:spPr>
          <a:xfrm>
            <a:off x="5495137" y="3052761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6" name="Oval 10"/>
          <p:cNvSpPr/>
          <p:nvPr/>
        </p:nvSpPr>
        <p:spPr>
          <a:xfrm>
            <a:off x="6278398" y="2943642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7" name="Oval 10"/>
          <p:cNvSpPr/>
          <p:nvPr/>
        </p:nvSpPr>
        <p:spPr>
          <a:xfrm>
            <a:off x="6456040" y="3807142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9" name="Oval 10"/>
          <p:cNvSpPr/>
          <p:nvPr/>
        </p:nvSpPr>
        <p:spPr>
          <a:xfrm>
            <a:off x="6392093" y="3821873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8" name="Oval 10"/>
          <p:cNvSpPr/>
          <p:nvPr/>
        </p:nvSpPr>
        <p:spPr>
          <a:xfrm>
            <a:off x="5820797" y="3578290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5" name="CasellaDiTesto 24"/>
          <p:cNvSpPr txBox="1"/>
          <p:nvPr/>
        </p:nvSpPr>
        <p:spPr>
          <a:xfrm>
            <a:off x="2444410" y="5761955"/>
            <a:ext cx="829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Very</a:t>
            </a:r>
            <a:r>
              <a:rPr lang="it-IT" sz="2000" b="1" dirty="0"/>
              <a:t> positive feedback from </a:t>
            </a:r>
            <a:r>
              <a:rPr lang="it-IT" sz="2000" b="1" dirty="0" err="1"/>
              <a:t>participants</a:t>
            </a:r>
            <a:r>
              <a:rPr lang="it-IT" sz="2000" b="1" dirty="0"/>
              <a:t>: informative and </a:t>
            </a:r>
            <a:r>
              <a:rPr lang="it-IT" sz="2000" b="1" dirty="0" err="1"/>
              <a:t>effective</a:t>
            </a:r>
            <a:endParaRPr lang="it-IT" sz="20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789915" y="2911108"/>
            <a:ext cx="2066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Up to 50 </a:t>
            </a:r>
            <a:r>
              <a:rPr lang="it-IT" dirty="0" err="1"/>
              <a:t>attendees</a:t>
            </a:r>
            <a:r>
              <a:rPr lang="it-IT" dirty="0"/>
              <a:t> to the 2</a:t>
            </a:r>
            <a:r>
              <a:rPr lang="it-IT" baseline="30000" dirty="0"/>
              <a:t>nd</a:t>
            </a:r>
            <a:r>
              <a:rPr lang="it-IT" dirty="0"/>
              <a:t> technical meeting</a:t>
            </a:r>
          </a:p>
        </p:txBody>
      </p:sp>
      <p:sp>
        <p:nvSpPr>
          <p:cNvPr id="49" name="Oval 10"/>
          <p:cNvSpPr/>
          <p:nvPr/>
        </p:nvSpPr>
        <p:spPr>
          <a:xfrm>
            <a:off x="6680280" y="3261385"/>
            <a:ext cx="135800" cy="147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8918" y="1112975"/>
            <a:ext cx="314714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Warm up technical meetings on Laser Development for Plasma Acceleration (online)</a:t>
            </a:r>
          </a:p>
          <a:p>
            <a:endParaRPr lang="en-GB" sz="1600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Technical Meeting </a:t>
            </a:r>
            <a:r>
              <a:rPr lang="mr-IN" dirty="0"/>
              <a:t>–</a:t>
            </a:r>
            <a:r>
              <a:rPr lang="en-GB" dirty="0"/>
              <a:t> 23</a:t>
            </a:r>
            <a:r>
              <a:rPr lang="en-GB" baseline="30000" dirty="0"/>
              <a:t>rd</a:t>
            </a:r>
            <a:r>
              <a:rPr lang="en-GB" dirty="0"/>
              <a:t> June 2021</a:t>
            </a:r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Technical Meeting </a:t>
            </a:r>
            <a:r>
              <a:rPr lang="mr-IN" dirty="0"/>
              <a:t>–</a:t>
            </a:r>
            <a:r>
              <a:rPr lang="en-GB" dirty="0"/>
              <a:t> 7th October 2021</a:t>
            </a:r>
          </a:p>
          <a:p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8B5C6-F089-0F49-BF2A-4D23CCE22FA4}"/>
              </a:ext>
            </a:extLst>
          </p:cNvPr>
          <p:cNvSpPr txBox="1"/>
          <p:nvPr/>
        </p:nvSpPr>
        <p:spPr>
          <a:xfrm>
            <a:off x="466455" y="4737675"/>
            <a:ext cx="2743225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Strong </a:t>
            </a:r>
            <a:r>
              <a:rPr lang="it-IT" sz="1600" b="1" dirty="0" err="1"/>
              <a:t>participation</a:t>
            </a:r>
            <a:r>
              <a:rPr lang="it-IT" sz="1600" b="1" dirty="0"/>
              <a:t> from laser industrial </a:t>
            </a:r>
            <a:r>
              <a:rPr lang="it-IT" sz="1600" b="1" dirty="0" err="1"/>
              <a:t>partners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9581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7EB55397-2ADA-3A10-52FD-CB610235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29" y="1302368"/>
            <a:ext cx="5684981" cy="25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0152B1D3-5B42-D570-872B-9602AE1F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89" y="3671762"/>
            <a:ext cx="3678885" cy="23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1521280" cy="768971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/>
              <a:t>TASK 6.2 (LASPLA): </a:t>
            </a:r>
            <a:r>
              <a:rPr lang="en-US" sz="2000" b="1" dirty="0"/>
              <a:t>Laser Workshop (in presence), April 20-22, 2022, </a:t>
            </a:r>
            <a:r>
              <a:rPr lang="en-US" sz="2000" b="1" dirty="0" err="1"/>
              <a:t>Palaiseau</a:t>
            </a:r>
            <a:r>
              <a:rPr lang="en-US" sz="2000" b="1" dirty="0"/>
              <a:t> (FR)</a:t>
            </a:r>
            <a:endParaRPr lang="en-GB" sz="2000" b="1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96400" y="6129202"/>
            <a:ext cx="16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483270"/>
            <a:ext cx="4805465" cy="14333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360" y="3230270"/>
            <a:ext cx="4586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 a roadmap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foster delivery of advanced industrial laser drivers with high-repetition rate and higher efficiency;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Highlight laser requirements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user plasma-based accelerators and other key high power, high intensity laser applications: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Promote a coordination activity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networking and training of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laser labs and industry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focused on laser-driver R&amp;D.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4A396F-EDD9-7A12-F700-1326B948F9E3}"/>
              </a:ext>
            </a:extLst>
          </p:cNvPr>
          <p:cNvSpPr txBox="1"/>
          <p:nvPr/>
        </p:nvSpPr>
        <p:spPr>
          <a:xfrm>
            <a:off x="8191034" y="4310951"/>
            <a:ext cx="338437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52 registred participants in presence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626435-9637-166A-8AE9-B51E63B2A5C2}"/>
              </a:ext>
            </a:extLst>
          </p:cNvPr>
          <p:cNvSpPr txBox="1"/>
          <p:nvPr/>
        </p:nvSpPr>
        <p:spPr>
          <a:xfrm>
            <a:off x="8184232" y="5086959"/>
            <a:ext cx="3550027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&gt;100 participants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&gt;300 connections per 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37AD-7ACA-C142-8904-4A0386BF4981}"/>
              </a:ext>
            </a:extLst>
          </p:cNvPr>
          <p:cNvSpPr/>
          <p:nvPr/>
        </p:nvSpPr>
        <p:spPr>
          <a:xfrm>
            <a:off x="335360" y="1072105"/>
            <a:ext cx="5330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Laser </a:t>
            </a:r>
            <a:r>
              <a:rPr lang="de-DE" sz="1600" dirty="0" err="1"/>
              <a:t>workshop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towards</a:t>
            </a:r>
            <a:r>
              <a:rPr lang="de-DE" sz="1600" dirty="0"/>
              <a:t> </a:t>
            </a:r>
            <a:r>
              <a:rPr lang="de-DE" sz="1600" b="1" dirty="0" err="1"/>
              <a:t>milestone</a:t>
            </a:r>
            <a:r>
              <a:rPr lang="de-DE" sz="1600" b="1" dirty="0"/>
              <a:t> MS22 (M30)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5997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IFAST Laser Workshop (in presence), April 20-22, 2022, </a:t>
            </a:r>
            <a:r>
              <a:rPr lang="en-US" sz="2800" b="1" kern="1200" dirty="0" err="1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Palaiseau</a:t>
            </a:r>
            <a:endParaRPr lang="en-US" sz="2800" b="1" kern="1200" dirty="0">
              <a:solidFill>
                <a:schemeClr val="accent5"/>
              </a:solidFill>
              <a:latin typeface="Montserrat ExtraBold" panose="00000900000000000000" pitchFamily="2" charset="0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0FABE4-0D15-1FD3-DEBE-68A5A42BD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r="1448"/>
          <a:stretch/>
        </p:blipFill>
        <p:spPr bwMode="auto">
          <a:xfrm>
            <a:off x="1277225" y="3640560"/>
            <a:ext cx="3382455" cy="245682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FF24A5-3832-F792-1B9E-36B4D3AFC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3295" r="4239" b="10503"/>
          <a:stretch/>
        </p:blipFill>
        <p:spPr bwMode="auto">
          <a:xfrm>
            <a:off x="5097294" y="1334522"/>
            <a:ext cx="6400800" cy="35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12D2DC-3A5B-7C0E-9ECC-1C0A8BE45077}"/>
              </a:ext>
            </a:extLst>
          </p:cNvPr>
          <p:cNvSpPr txBox="1"/>
          <p:nvPr/>
        </p:nvSpPr>
        <p:spPr>
          <a:xfrm>
            <a:off x="4751083" y="4959651"/>
            <a:ext cx="6747011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OUTCOME</a:t>
            </a:r>
          </a:p>
          <a:p>
            <a:pPr marL="285750" indent="-285750">
              <a:buFont typeface="Arial" charset="0"/>
              <a:buChar char="•"/>
            </a:pPr>
            <a:r>
              <a:rPr lang="x-none" sz="1400" b="1" dirty="0">
                <a:latin typeface="Arial" charset="0"/>
                <a:ea typeface="Arial" charset="0"/>
                <a:cs typeface="Arial" charset="0"/>
              </a:rPr>
              <a:t>New and major </a:t>
            </a:r>
            <a:r>
              <a:rPr lang="x-none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laser-based facilities progressing fast and going online</a:t>
            </a:r>
            <a:endParaRPr lang="x-none" sz="1400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x-none" sz="1400" b="1" dirty="0">
                <a:latin typeface="Arial" charset="0"/>
                <a:ea typeface="Arial" charset="0"/>
                <a:cs typeface="Arial" charset="0"/>
              </a:rPr>
              <a:t>Key Labs </a:t>
            </a:r>
            <a:r>
              <a:rPr lang="x-none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delivering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r</a:t>
            </a:r>
            <a:r>
              <a:rPr lang="x-none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epetitive operation of LPA </a:t>
            </a:r>
            <a:r>
              <a:rPr lang="x-none" sz="1400" b="1" dirty="0">
                <a:latin typeface="Arial" charset="0"/>
                <a:ea typeface="Arial" charset="0"/>
                <a:cs typeface="Arial" charset="0"/>
              </a:rPr>
              <a:t>with quality and stability</a:t>
            </a:r>
          </a:p>
          <a:p>
            <a:pPr marL="285750" indent="-285750">
              <a:buFont typeface="Arial" charset="0"/>
              <a:buChar char="•"/>
            </a:pPr>
            <a:r>
              <a:rPr lang="x-none" sz="1400" b="1" dirty="0">
                <a:latin typeface="Arial" charset="0"/>
                <a:ea typeface="Arial" charset="0"/>
                <a:cs typeface="Arial" charset="0"/>
              </a:rPr>
              <a:t>Laser developments addressing </a:t>
            </a:r>
            <a:r>
              <a:rPr lang="x-none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high repetition rate and high efficiency</a:t>
            </a:r>
            <a:endParaRPr lang="x-none" sz="1400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x-none" sz="1400" b="1" dirty="0">
                <a:latin typeface="Arial" charset="0"/>
                <a:ea typeface="Arial" charset="0"/>
                <a:cs typeface="Arial" charset="0"/>
              </a:rPr>
              <a:t>Major </a:t>
            </a:r>
            <a:r>
              <a:rPr lang="x-none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cases </a:t>
            </a:r>
            <a:r>
              <a:rPr lang="x-none" sz="14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medical and industrial </a:t>
            </a:r>
            <a:r>
              <a:rPr lang="x-none" sz="14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applications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being established</a:t>
            </a:r>
            <a:endParaRPr lang="x-none" sz="1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2F6475D-8DD1-AD81-5F4E-B0D4F6A37D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6" y="1730181"/>
            <a:ext cx="4261984" cy="2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-1" y="0"/>
            <a:ext cx="12276667" cy="686754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9416" y="1400768"/>
            <a:ext cx="11089232" cy="1125436"/>
          </a:xfrm>
        </p:spPr>
        <p:txBody>
          <a:bodyPr/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SUMMARY of Special Topic S-ST3: </a:t>
            </a:r>
          </a:p>
          <a:p>
            <a:r>
              <a:rPr lang="en-US" sz="3600" b="1" i="1" dirty="0">
                <a:latin typeface="Arial" charset="0"/>
                <a:ea typeface="Arial" charset="0"/>
                <a:cs typeface="Arial" charset="0"/>
              </a:rPr>
              <a:t>Laser Technology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and LPA Results (e-, p+, ion)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20483" y="272343"/>
            <a:ext cx="10358160" cy="93610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EURONNAC Special Topics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18–24 Sep 2022, Hotel Hermitage, La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Biodola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Bay, Isola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d'Elba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Italy</a:t>
            </a:r>
          </a:p>
          <a:p>
            <a:endParaRPr lang="en-GB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31E12-7B12-7D4A-68C7-47FEE78EB30A}"/>
              </a:ext>
            </a:extLst>
          </p:cNvPr>
          <p:cNvSpPr txBox="1"/>
          <p:nvPr/>
        </p:nvSpPr>
        <p:spPr>
          <a:xfrm>
            <a:off x="2225310" y="4847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9416" y="3212976"/>
            <a:ext cx="9991377" cy="1397676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Conveners: </a:t>
            </a:r>
          </a:p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Leonida Antonio GIZZI (CNR-INO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also at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INFN, Pisa)</a:t>
            </a:r>
          </a:p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Stefan KARSCH (LMU, </a:t>
            </a:r>
            <a:r>
              <a:rPr lang="en-US" sz="2800" b="1" dirty="0" err="1">
                <a:latin typeface="Arial" charset="0"/>
                <a:ea typeface="Arial" charset="0"/>
                <a:cs typeface="Arial" charset="0"/>
              </a:rPr>
              <a:t>München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9246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032104" y="5853484"/>
            <a:ext cx="421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3200" u="sng" dirty="0" err="1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ifast-project.eu</a:t>
            </a:r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C9E25D-51D0-C331-4C09-94289702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</p:spPr>
        <p:txBody>
          <a:bodyPr/>
          <a:lstStyle/>
          <a:p>
            <a:r>
              <a:rPr lang="en-IT" dirty="0"/>
              <a:t>Part 1 – Laser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E2442-BE50-9DC5-A364-B9922EED220E}"/>
              </a:ext>
            </a:extLst>
          </p:cNvPr>
          <p:cNvSpPr txBox="1"/>
          <p:nvPr/>
        </p:nvSpPr>
        <p:spPr>
          <a:xfrm>
            <a:off x="294639" y="1251209"/>
            <a:ext cx="110553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Progress on industrial scientific laser development towards ≈ kW regime of Ti:Sa systems for prototype development and EuPRAXIA baseline  </a:t>
            </a:r>
            <a:r>
              <a:rPr lang="en-IT" b="1" dirty="0"/>
              <a:t>(F. Falcoz, C. Simon-Boisson)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Robust industrial multi kW, thin disk laser technology entering rapidly the contest for LPA laser-driver, via NL compression or plasma-modulation resonant wakefield </a:t>
            </a:r>
            <a:r>
              <a:rPr lang="en-IT" b="1" dirty="0"/>
              <a:t>(T. Metzger, R. Walczak).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Fiber coherent combination aiming at few cycle, 100 Hz, with self-phase modulation and J-scale pulses with multi-core fibers. Highlight on efficiency (30%) </a:t>
            </a:r>
            <a:r>
              <a:rPr lang="en-IT" b="1" dirty="0"/>
              <a:t>(J. Limpert).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OPCPA efficient and ”cold”. Relies on robust and high beam quality pump lasers. 100 TW scale in progress </a:t>
            </a:r>
            <a:r>
              <a:rPr lang="en-IT" b="1" dirty="0"/>
              <a:t>(T. Green)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b="1" dirty="0"/>
              <a:t>Pump lasers also a key issue, along with other major blocks (compressor gratings, kW amplifiers) for Ti:Sa systems for user LPA (EuPRAXIA, Kaldera, EPAC …)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Direct diode-pumping of new materials (sesquioxides) now in development phase and needs coordinated effort across labs for materials and architecture </a:t>
            </a:r>
            <a:r>
              <a:rPr lang="en-IT" b="1" dirty="0"/>
              <a:t>(L. Labate)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8766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9E25D-51D0-C331-4C09-94289702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</p:spPr>
        <p:txBody>
          <a:bodyPr>
            <a:noAutofit/>
          </a:bodyPr>
          <a:lstStyle/>
          <a:p>
            <a:r>
              <a:rPr lang="en-IT" sz="2800" dirty="0"/>
              <a:t>EAAC 2023 – </a:t>
            </a:r>
            <a:r>
              <a:rPr lang="en-GB" sz="2800" dirty="0"/>
              <a:t>WG2: Laser technology (WP6 - Task2)</a:t>
            </a:r>
            <a:endParaRPr lang="en-IT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4758CE-62D9-9E39-E5B8-367537B7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44" y="1730850"/>
            <a:ext cx="9090378" cy="4157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B21525-3D63-0444-E80D-CB51990AE41A}"/>
              </a:ext>
            </a:extLst>
          </p:cNvPr>
          <p:cNvSpPr txBox="1"/>
          <p:nvPr/>
        </p:nvSpPr>
        <p:spPr>
          <a:xfrm>
            <a:off x="3138310" y="1167616"/>
            <a:ext cx="545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Monday, 18 September 2023, H. 16.20 – 19.00</a:t>
            </a:r>
            <a:endParaRPr lang="en-IT" b="1" dirty="0"/>
          </a:p>
        </p:txBody>
      </p:sp>
    </p:spTree>
    <p:extLst>
      <p:ext uri="{BB962C8B-B14F-4D97-AF65-F5344CB8AC3E}">
        <p14:creationId xmlns:p14="http://schemas.microsoft.com/office/powerpoint/2010/main" val="34463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9E25D-51D0-C331-4C09-94289702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</p:spPr>
        <p:txBody>
          <a:bodyPr>
            <a:noAutofit/>
          </a:bodyPr>
          <a:lstStyle/>
          <a:p>
            <a:r>
              <a:rPr lang="en-IT" sz="2800" dirty="0"/>
              <a:t>EAAC 2023 – </a:t>
            </a:r>
            <a:r>
              <a:rPr lang="en-GB" sz="2800" dirty="0"/>
              <a:t>WG2: Laser technology (WP6 - Task2)</a:t>
            </a:r>
            <a:endParaRPr lang="en-IT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21525-3D63-0444-E80D-CB51990AE41A}"/>
              </a:ext>
            </a:extLst>
          </p:cNvPr>
          <p:cNvSpPr txBox="1"/>
          <p:nvPr/>
        </p:nvSpPr>
        <p:spPr>
          <a:xfrm>
            <a:off x="3138310" y="1167616"/>
            <a:ext cx="549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Tuesday, 19 September 2023, H. 16.20 – 19.00</a:t>
            </a:r>
            <a:endParaRPr lang="en-IT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C39D-3370-A19B-2AD5-75BE1203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64266"/>
            <a:ext cx="10454524" cy="3626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2DD6B-4350-456A-1A53-18FC3752252D}"/>
              </a:ext>
            </a:extLst>
          </p:cNvPr>
          <p:cNvSpPr txBox="1"/>
          <p:nvPr/>
        </p:nvSpPr>
        <p:spPr>
          <a:xfrm>
            <a:off x="8596856" y="2186820"/>
            <a:ext cx="2448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SIMON-BOISSON, Christophe</a:t>
            </a:r>
          </a:p>
        </p:txBody>
      </p:sp>
    </p:spTree>
    <p:extLst>
      <p:ext uri="{BB962C8B-B14F-4D97-AF65-F5344CB8AC3E}">
        <p14:creationId xmlns:p14="http://schemas.microsoft.com/office/powerpoint/2010/main" val="1753846791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636</Words>
  <Application>Microsoft Macintosh PowerPoint</Application>
  <PresentationFormat>Widescreen</PresentationFormat>
  <Paragraphs>61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Montserrat</vt:lpstr>
      <vt:lpstr>Montserrat ExtraBold</vt:lpstr>
      <vt:lpstr>Montserrat SemiBold</vt:lpstr>
      <vt:lpstr>I.FAST Custom Slides</vt:lpstr>
      <vt:lpstr>PowerPoint Presentation</vt:lpstr>
      <vt:lpstr>Task 6.2 (LASPLA): Objectives</vt:lpstr>
      <vt:lpstr>TASK 6.2 (LASPLA): warm up technical meetings</vt:lpstr>
      <vt:lpstr>TASK 6.2 (LASPLA): Laser Workshop (in presence), April 20-22, 2022, Palaiseau (FR)</vt:lpstr>
      <vt:lpstr>PowerPoint Presentation</vt:lpstr>
      <vt:lpstr>PowerPoint Presentation</vt:lpstr>
      <vt:lpstr>Part 1 – Laser Challenges</vt:lpstr>
      <vt:lpstr>EAAC 2023 – WG2: Laser technology (WP6 - Task2)</vt:lpstr>
      <vt:lpstr>EAAC 2023 – WG2: Laser technology (WP6 - Task2)</vt:lpstr>
      <vt:lpstr>EAAC 2023 – WG2: Laser technology (WP6 - Task2)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Maurizio Vretenar</dc:creator>
  <cp:keywords/>
  <dc:description/>
  <cp:lastModifiedBy>Leo Gizzi</cp:lastModifiedBy>
  <cp:revision>134</cp:revision>
  <cp:lastPrinted>2023-02-09T10:13:56Z</cp:lastPrinted>
  <dcterms:created xsi:type="dcterms:W3CDTF">2023-01-30T09:21:40Z</dcterms:created>
  <dcterms:modified xsi:type="dcterms:W3CDTF">2023-09-18T12:56:31Z</dcterms:modified>
  <cp:category/>
</cp:coreProperties>
</file>