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64" r:id="rId2"/>
  </p:sldMasterIdLst>
  <p:notesMasterIdLst>
    <p:notesMasterId r:id="rId17"/>
  </p:notesMasterIdLst>
  <p:sldIdLst>
    <p:sldId id="293" r:id="rId3"/>
    <p:sldId id="294" r:id="rId4"/>
    <p:sldId id="277" r:id="rId5"/>
    <p:sldId id="279" r:id="rId6"/>
    <p:sldId id="302" r:id="rId7"/>
    <p:sldId id="303" r:id="rId8"/>
    <p:sldId id="300" r:id="rId9"/>
    <p:sldId id="304" r:id="rId10"/>
    <p:sldId id="301" r:id="rId11"/>
    <p:sldId id="295" r:id="rId12"/>
    <p:sldId id="296" r:id="rId13"/>
    <p:sldId id="299" r:id="rId14"/>
    <p:sldId id="297" r:id="rId15"/>
    <p:sldId id="29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6"/>
    <p:restoredTop sz="84927" autoAdjust="0"/>
  </p:normalViewPr>
  <p:slideViewPr>
    <p:cSldViewPr snapToGrid="0">
      <p:cViewPr varScale="1">
        <p:scale>
          <a:sx n="81" d="100"/>
          <a:sy n="81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2990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189FE-47B6-1549-ADBC-A1CB77C5F9A7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F0AB0-7A48-2F41-BC97-2DF8EC1C1D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19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F0AB0-7A48-2F41-BC97-2DF8EC1C1D5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98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79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112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536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F0AB0-7A48-2F41-BC97-2DF8EC1C1D5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865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F0AB0-7A48-2F41-BC97-2DF8EC1C1D5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32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F0AB0-7A48-2F41-BC97-2DF8EC1C1D5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9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018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15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57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9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8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98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5570F-7257-487B-8929-C52D0B060C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9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1">
            <a:extLst>
              <a:ext uri="{FF2B5EF4-FFF2-40B4-BE49-F238E27FC236}">
                <a16:creationId xmlns:a16="http://schemas.microsoft.com/office/drawing/2014/main" id="{0ACAE57B-C783-5857-FB16-46B847D8E210}"/>
              </a:ext>
            </a:extLst>
          </p:cNvPr>
          <p:cNvSpPr/>
          <p:nvPr userDrawn="1"/>
        </p:nvSpPr>
        <p:spPr>
          <a:xfrm>
            <a:off x="-1" y="2050628"/>
            <a:ext cx="11361129" cy="12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66B3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9694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366DD-B012-4664-9797-3338FC2A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D7B703-3666-00A4-D479-E583036F1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A66525-B111-7A07-1315-FB05A674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120ABD-60B2-084A-E8F6-9F33CD57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E034C-CC06-EEDA-D8A3-7E179337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15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E335E3-BF84-2C8E-C59B-4AFB2BCCB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7DFE60-68CA-B875-1DF4-1F6211DC9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BD4057-9730-6DDB-7247-FDED3101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8FDA4B-D3B8-E4A4-CF7D-C314C53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F48805-A6E1-4C9D-8654-BA356A80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60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F06F4-FD20-0F88-9C19-00D7D87A2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577B94-D2C5-4FA0-5B5D-56BBE4728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6F18D7-EEA4-362C-CA14-BE89B1982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697BFC-E186-9E3F-2056-162BA085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278594-84CC-781E-02F7-F95ECF93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735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7B7649-8EEA-3323-F48F-44831507A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A83609-F01E-5B08-B974-343FEEFC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AC2F4E-1A42-AF25-8E72-49495731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D1303F-51AA-83D9-B749-B3AD99457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E12018-2D8E-E508-4F3B-91700CDA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07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D73272-6E31-A8FD-BA38-256E03F93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581793-2876-4C38-9BFD-1ED710257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2A0174-EA9F-FB83-FFD9-48D87D51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8D6241-1A46-D7E9-7888-4ABA8385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9C0D94-C90B-BA61-4EFC-0E86C8A8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156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DC8756-A00A-5D1D-258E-EE2232F2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677B17-3F4F-1F08-5FDE-393947E66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A50E79-F513-F755-3F27-0992F92A3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DD051E-D4BC-0598-5F0D-C2E9C1DC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3B8273-718F-B465-B50E-079A1360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15C958-0AA4-C0F6-0D64-BFAB8073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706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0C290-73FA-2693-5169-37FA2634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EB31C6-1137-DF30-8669-0F73A3B8D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0DDA49-4BA7-D4E1-83F9-0DAB72732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61A7402-B492-B7D0-C27B-96EF62B3F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77037D1-B930-A8BA-014F-A85E59EC0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B8F5B65-1B38-7F19-EF50-AC07F382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B6C6182-CDA3-9F55-CF95-9399BCEC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FBB00-11F0-BA62-0621-FE0E022F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89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1DDD1D-DAFA-BB8B-AFA4-90F3378B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140BBD-55FB-838E-9207-E9363843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E392C6-A77D-DC46-EA88-C60BD79F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39C42E-F96A-EC82-DBC9-FD2D3BD81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11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AEDED9-F949-7A7B-F3FF-C7BB773C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3FFFDB-2833-7F68-26B5-1DBF2CD1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0FB447-6A20-B1C0-CB16-095CEFF8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685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4FF33C-18E5-0A1E-62CA-0F21149AE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B503F9-958A-2362-1411-E3D1D4A3F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C68936-5CF3-51AA-34EF-04B2A6975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1ED608-6270-5739-1899-6D74BA54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2A8480-DA1C-6B04-11FD-811B5F32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4A26C3-0E85-9AEB-FF6B-3A4460DAF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15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B457A-BAF1-F082-85C6-DC12F7F2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0DDB5B-E924-CD89-2BBD-FB9F41B71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2798C7-5E17-3928-B074-B5A85AA1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7CD491-AEF0-CB75-AE54-DF2612B6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CDFD7B-05D8-7546-2C75-DFF24E00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95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BDD29-37D7-8A1D-2AED-EA8ED7780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10DF288-CA85-DC2A-5ED7-7089F2898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2BBF3A-AA0A-9C91-820D-987D8F263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D3D2E0-1512-A096-3C4A-C9FEFD5E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DF48C2-E888-8EC9-3F56-C0FA9CE2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8A78B3-51B0-55CC-4F31-6DA4A9F39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93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5246A-FD50-8AB1-5737-DF0330673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D2025D-1B32-7BE6-CEFF-A8853850A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2E7706-E8FF-7B33-DEBB-6E99B820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2C8E37-A9D2-B768-2CC6-99AEC477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D0E7B-4E40-C597-7122-543780FC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52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38D78A-55B8-0002-8471-BF551148B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1E25592-E2E7-5F39-375B-D54B6AC1F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3FCCBB-C8DD-DD19-7276-0FD389D5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0C5618-CBF4-A646-B5B0-EF69CD8E9DF8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0EED4F-C79B-8AC4-FBA6-3E5DEFE0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37500C-8848-8BCD-9931-7606E625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7D384-1F17-D246-8EAB-62A1E227F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97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7904F-A996-9A52-81A5-4AED0CF7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892291-B4E1-4489-C527-8DABD5107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776783-B85C-423C-A5B6-EEE8E477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2476BD-0A73-9F91-57C1-FA6B0230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086CE4-3597-25BF-A396-E71F04D2F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83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629B4-A7C8-CB76-B396-B8754EB5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D152C9-3E72-490D-DEB2-1D4F75939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0F60DE-D0B8-EC84-3915-9B7250350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3FCF97-5DAC-0C90-54A8-3245571A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ECA613-012C-6AEA-9FA3-1DEE6A1A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4280B5-86AF-CCB7-6022-B8C6FF0B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1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281DB-C0B0-3222-1821-1615A3463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F483AA-D72C-CCD6-9059-20C37FCDD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97133E-B2EA-A6BD-6A18-095585B9C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ACD8559-7528-FE03-1E6F-F579AF48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75713D6-7571-C2D3-92D8-EFB39F2B0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C04C08B-0088-00E3-C425-A41D5DEA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9BF89EF-C6CE-B07B-430B-8B4816943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8976B5-751E-3A9E-4348-71BC30F3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99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5CEF61-3F80-F640-57FB-0E66BD20B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36905A-885F-B7BE-214F-4C0D4A3B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7305A6-133B-345C-EED5-416FB3D3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38C79A-063D-9B52-2E38-C11AF769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40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7DC0EC-B48F-36EA-B4D9-74E615C6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5CA48D-7946-D1FD-DCB7-25697D67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03D43A-F8C2-B13F-1767-52680170C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50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71AFE-F423-1E29-39AA-B8DCA683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74CB87-2C7C-4B62-F54B-A0AA35D0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26E923-9CE9-60D0-B30A-E38E0B2EB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4ED972-C84F-456C-A47E-B6F750D49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595EED-BF42-74A3-CE6F-7A347EBF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FC8E04-93FA-DB3F-C84B-8A005E800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77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0161ED-D110-60B5-BA91-3EEAD100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B4AF71-903C-CEAF-1B5A-5CB01D86B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4A180A-AF38-FD1C-0652-E075AE96B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120EA8-4BE8-3A3C-4BDB-4B5782A6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0F64E7-5929-9B28-97F7-71DC0D53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26C6F6-30B8-E720-D20F-B530EBB8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98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6E7E00-F192-A228-F4EC-A46B6399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CCEAF6-4D02-54C9-750A-21666FB19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46E9C0-8FA0-B7DA-4237-DC3814146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4619D-CFC1-6C41-BC52-3C18B8487DE1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DA663-8B84-4B9E-CBA9-615F949AB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A5CC68-C547-AD81-EDF7-B222BD67B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DDCE9-5024-6148-8511-23874CBC9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74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1">
            <a:extLst>
              <a:ext uri="{FF2B5EF4-FFF2-40B4-BE49-F238E27FC236}">
                <a16:creationId xmlns:a16="http://schemas.microsoft.com/office/drawing/2014/main" id="{645D8D31-16F4-E9C8-4770-FBB3A8F95B6B}"/>
              </a:ext>
            </a:extLst>
          </p:cNvPr>
          <p:cNvSpPr/>
          <p:nvPr userDrawn="1"/>
        </p:nvSpPr>
        <p:spPr>
          <a:xfrm>
            <a:off x="0" y="4179679"/>
            <a:ext cx="11361129" cy="12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66B3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3655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3.emf"/><Relationship Id="rId5" Type="http://schemas.openxmlformats.org/officeDocument/2006/relationships/image" Target="../media/image31.png"/><Relationship Id="rId10" Type="http://schemas.openxmlformats.org/officeDocument/2006/relationships/image" Target="../media/image2.jpg"/><Relationship Id="rId4" Type="http://schemas.openxmlformats.org/officeDocument/2006/relationships/image" Target="../media/image9.gif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41.jp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9.gif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49.jpg"/><Relationship Id="rId3" Type="http://schemas.openxmlformats.org/officeDocument/2006/relationships/image" Target="../media/image9.gif"/><Relationship Id="rId7" Type="http://schemas.openxmlformats.org/officeDocument/2006/relationships/image" Target="../media/image45.jp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8.jpg"/><Relationship Id="rId5" Type="http://schemas.openxmlformats.org/officeDocument/2006/relationships/image" Target="../media/image8.jpeg"/><Relationship Id="rId15" Type="http://schemas.openxmlformats.org/officeDocument/2006/relationships/image" Target="../media/image24.png"/><Relationship Id="rId10" Type="http://schemas.openxmlformats.org/officeDocument/2006/relationships/image" Target="../media/image47.jpg"/><Relationship Id="rId4" Type="http://schemas.openxmlformats.org/officeDocument/2006/relationships/image" Target="../media/image43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0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9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8.jpe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9.gif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D67B457D-A294-2B2A-A6AE-DEC5F9AF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0" y="-187787"/>
            <a:ext cx="4191363" cy="174126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57D1342-56A3-4D92-9666-78EB351DC736}"/>
              </a:ext>
            </a:extLst>
          </p:cNvPr>
          <p:cNvSpPr txBox="1">
            <a:spLocks/>
          </p:cNvSpPr>
          <p:nvPr/>
        </p:nvSpPr>
        <p:spPr>
          <a:xfrm>
            <a:off x="-5539" y="2263463"/>
            <a:ext cx="11169408" cy="812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</a:rPr>
              <a:t>Beam Dynamics Simulation of a High Brightness </a:t>
            </a:r>
          </a:p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</a:rPr>
              <a:t>RF C-band Photoinjector for Future EuPRAXIA@SPARC_LAB Upgrade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16B216F-64D5-0F3D-5019-2DADFBA9779B}"/>
              </a:ext>
            </a:extLst>
          </p:cNvPr>
          <p:cNvSpPr txBox="1">
            <a:spLocks/>
          </p:cNvSpPr>
          <p:nvPr/>
        </p:nvSpPr>
        <p:spPr>
          <a:xfrm>
            <a:off x="2620917" y="3436918"/>
            <a:ext cx="7388995" cy="806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"/>
              </a:spcAft>
              <a:buNone/>
            </a:pPr>
            <a:r>
              <a:rPr lang="en-US" sz="2200" dirty="0"/>
              <a:t>Gilles Jacopo Silvi (Sapienza University of Rome - INFN Roma1)</a:t>
            </a:r>
          </a:p>
          <a:p>
            <a:pPr marL="0" indent="0">
              <a:spcAft>
                <a:spcPts val="100"/>
              </a:spcAft>
              <a:buNone/>
            </a:pPr>
            <a:r>
              <a:rPr lang="en-US" sz="2200" u="sng" dirty="0">
                <a:solidFill>
                  <a:schemeClr val="accent1"/>
                </a:solidFill>
              </a:rPr>
              <a:t>gillesjacopo.silvi@uniroma1.it</a:t>
            </a:r>
            <a:endParaRPr lang="en-US" sz="1600" u="sng" dirty="0">
              <a:solidFill>
                <a:schemeClr val="accent1"/>
              </a:solidFill>
              <a:latin typeface="Source Sans Pro Light" pitchFamily="34"/>
            </a:endParaRPr>
          </a:p>
          <a:p>
            <a:pPr algn="just"/>
            <a:endParaRPr lang="en-US" sz="1600" dirty="0">
              <a:latin typeface="Source Sans Pro Light" pitchFamily="3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20BCD9-5EEF-730A-1A3C-D8B3C9C4AAF6}"/>
              </a:ext>
            </a:extLst>
          </p:cNvPr>
          <p:cNvSpPr txBox="1"/>
          <p:nvPr/>
        </p:nvSpPr>
        <p:spPr>
          <a:xfrm>
            <a:off x="291574" y="1511464"/>
            <a:ext cx="4206705" cy="66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dirty="0"/>
              <a:t>European Advanced Accelerator Concepts Workshop </a:t>
            </a:r>
            <a:r>
              <a:rPr lang="en-US" sz="2200" dirty="0">
                <a:ea typeface="DejaVu Sans" pitchFamily="2"/>
                <a:cs typeface="DejaVu Sans" pitchFamily="2"/>
              </a:rPr>
              <a:t>Elba Island, Italy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6415AF-8ED1-CCBD-9C5B-388E5A894DDF}"/>
              </a:ext>
            </a:extLst>
          </p:cNvPr>
          <p:cNvSpPr txBox="1"/>
          <p:nvPr/>
        </p:nvSpPr>
        <p:spPr>
          <a:xfrm>
            <a:off x="3151097" y="5378519"/>
            <a:ext cx="4976640" cy="440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i="1" dirty="0">
                <a:ea typeface="DejaVu Sans" pitchFamily="2"/>
                <a:cs typeface="DejaVu Sans" pitchFamily="2"/>
              </a:rPr>
              <a:t>On behalf of the SPARC_LAB collaboration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64DE68-512A-FDD5-E8D1-4FF8DB7F85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460" t="17638" r="6922" b="17658"/>
          <a:stretch>
            <a:fillRect/>
          </a:stretch>
        </p:blipFill>
        <p:spPr>
          <a:xfrm>
            <a:off x="8282633" y="5729969"/>
            <a:ext cx="3736800" cy="10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7D9C643-91B6-1EDC-A45B-58C068FF611A}"/>
              </a:ext>
            </a:extLst>
          </p:cNvPr>
          <p:cNvCxnSpPr>
            <a:cxnSpLocks/>
          </p:cNvCxnSpPr>
          <p:nvPr/>
        </p:nvCxnSpPr>
        <p:spPr>
          <a:xfrm>
            <a:off x="122248" y="5311509"/>
            <a:ext cx="1189718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7BF8CF-5E22-576E-BEAE-1D0EA63E1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48" y="5659272"/>
            <a:ext cx="1945941" cy="1079997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27BCAC-73DF-318A-415F-639FD3F44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737" y="4161778"/>
            <a:ext cx="3594100" cy="914400"/>
          </a:xfrm>
          <a:prstGeom prst="rect">
            <a:avLst/>
          </a:prstGeom>
        </p:spPr>
      </p:pic>
      <p:pic>
        <p:nvPicPr>
          <p:cNvPr id="2" name="Picture 2" descr="EuPRAXIA - Home">
            <a:extLst>
              <a:ext uri="{FF2B5EF4-FFF2-40B4-BE49-F238E27FC236}">
                <a16:creationId xmlns:a16="http://schemas.microsoft.com/office/drawing/2014/main" id="{F5BE7D3E-5E44-BB46-B6BB-327C4B78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67" y="137444"/>
            <a:ext cx="3295094" cy="14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1C83588-4BC8-6DED-F43F-1DDA61FFE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1" y="3993457"/>
            <a:ext cx="2028476" cy="12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66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8D4B9DA-4E70-5E54-88FF-8C3AEE342C33}"/>
              </a:ext>
            </a:extLst>
          </p:cNvPr>
          <p:cNvSpPr txBox="1"/>
          <p:nvPr/>
        </p:nvSpPr>
        <p:spPr>
          <a:xfrm>
            <a:off x="2726503" y="3006874"/>
            <a:ext cx="6359723" cy="29561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0372" y="131548"/>
            <a:ext cx="98128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EuPRAXIA@SPARC_LAB</a:t>
            </a:r>
            <a:r>
              <a:rPr lang="en-US" sz="4000" b="1" dirty="0"/>
              <a:t>  full C-band RF injector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10</a:t>
            </a:fld>
            <a:endParaRPr lang="en-US"/>
          </a:p>
        </p:txBody>
      </p: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2AED9DD-005F-1506-3B34-AF52C70B8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60" y="1226417"/>
            <a:ext cx="6232208" cy="1256262"/>
          </a:xfrm>
          <a:prstGeom prst="rect">
            <a:avLst/>
          </a:prstGeom>
        </p:spPr>
      </p:pic>
      <p:pic>
        <p:nvPicPr>
          <p:cNvPr id="7" name="Immagine 6" descr="Immagine che contiene macchina, ingegneria, industria, fabbrica&#10;&#10;Descrizione generata automaticamente">
            <a:extLst>
              <a:ext uri="{FF2B5EF4-FFF2-40B4-BE49-F238E27FC236}">
                <a16:creationId xmlns:a16="http://schemas.microsoft.com/office/drawing/2014/main" id="{099D7284-F09E-F479-7999-CDF35F8235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0" t="-1297" r="26227" b="639"/>
          <a:stretch/>
        </p:blipFill>
        <p:spPr>
          <a:xfrm>
            <a:off x="2984751" y="3095809"/>
            <a:ext cx="1985912" cy="25073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E43F33-B4B6-5752-1D06-26C8BB144BFA}"/>
              </a:ext>
            </a:extLst>
          </p:cNvPr>
          <p:cNvSpPr txBox="1"/>
          <p:nvPr/>
        </p:nvSpPr>
        <p:spPr>
          <a:xfrm>
            <a:off x="2844584" y="5592361"/>
            <a:ext cx="28233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A. Giribono PRAB 26, 083402, 2023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4D2B70-94DF-6323-EB6F-380668E8291F}"/>
              </a:ext>
            </a:extLst>
          </p:cNvPr>
          <p:cNvSpPr txBox="1"/>
          <p:nvPr/>
        </p:nvSpPr>
        <p:spPr>
          <a:xfrm>
            <a:off x="2428578" y="1156650"/>
            <a:ext cx="1797271" cy="14109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DA44BED4-5821-B8B5-6556-7262A4A81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11" y="2659313"/>
            <a:ext cx="1943268" cy="76968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7A38562A-A438-EF57-6031-8A4919BF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48" y="4127426"/>
            <a:ext cx="1776530" cy="109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uPRAXIA - Home">
            <a:extLst>
              <a:ext uri="{FF2B5EF4-FFF2-40B4-BE49-F238E27FC236}">
                <a16:creationId xmlns:a16="http://schemas.microsoft.com/office/drawing/2014/main" id="{A186DAEF-9E94-3FE6-504B-81ECEB07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039" y="2505909"/>
            <a:ext cx="1653733" cy="7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D64B763-C424-C923-5522-4A1DD15ED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 l="5460" t="17638" r="6922" b="17658"/>
          <a:stretch>
            <a:fillRect/>
          </a:stretch>
        </p:blipFill>
        <p:spPr>
          <a:xfrm>
            <a:off x="9369412" y="4352090"/>
            <a:ext cx="2236302" cy="646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02DF95-3010-FAD2-BB3A-D9A07ACFC40F}"/>
              </a:ext>
            </a:extLst>
          </p:cNvPr>
          <p:cNvSpPr txBox="1"/>
          <p:nvPr/>
        </p:nvSpPr>
        <p:spPr>
          <a:xfrm>
            <a:off x="8585931" y="2135809"/>
            <a:ext cx="60949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11.5 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6865E0-423D-A178-15D7-848BC6028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9424" y="3079061"/>
            <a:ext cx="4236389" cy="27481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E93D05-41CA-BF92-10EC-63012DBF4645}"/>
              </a:ext>
            </a:extLst>
          </p:cNvPr>
          <p:cNvSpPr txBox="1"/>
          <p:nvPr/>
        </p:nvSpPr>
        <p:spPr>
          <a:xfrm>
            <a:off x="6775336" y="3326297"/>
            <a:ext cx="12807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 </a:t>
            </a:r>
          </a:p>
          <a:p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F. Cardelli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CD7521-42A2-4281-4645-AAF8D5A36351}"/>
              </a:ext>
            </a:extLst>
          </p:cNvPr>
          <p:cNvSpPr txBox="1"/>
          <p:nvPr/>
        </p:nvSpPr>
        <p:spPr>
          <a:xfrm>
            <a:off x="4616458" y="78988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Velocity bunching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D1387CD-CC6C-A694-A468-D2701809F58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970663" y="1159220"/>
            <a:ext cx="674495" cy="4012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7F2875C-41AA-351C-7B35-F575DC9B9776}"/>
              </a:ext>
            </a:extLst>
          </p:cNvPr>
          <p:cNvCxnSpPr>
            <a:cxnSpLocks/>
          </p:cNvCxnSpPr>
          <p:nvPr/>
        </p:nvCxnSpPr>
        <p:spPr>
          <a:xfrm>
            <a:off x="5667960" y="1166606"/>
            <a:ext cx="597758" cy="3859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FFC8F6B-DACA-8C7A-0800-76895EB18CF7}"/>
              </a:ext>
            </a:extLst>
          </p:cNvPr>
          <p:cNvSpPr txBox="1"/>
          <p:nvPr/>
        </p:nvSpPr>
        <p:spPr>
          <a:xfrm>
            <a:off x="4356158" y="2506453"/>
            <a:ext cx="343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Emittance compensation solenoids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5D29CC4-BEA5-2660-9E6A-8168D44F146B}"/>
              </a:ext>
            </a:extLst>
          </p:cNvPr>
          <p:cNvCxnSpPr>
            <a:cxnSpLocks/>
          </p:cNvCxnSpPr>
          <p:nvPr/>
        </p:nvCxnSpPr>
        <p:spPr>
          <a:xfrm flipH="1" flipV="1">
            <a:off x="4730662" y="2084646"/>
            <a:ext cx="1053266" cy="5124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1C185236-3605-7198-4F64-0CF976BFEC53}"/>
              </a:ext>
            </a:extLst>
          </p:cNvPr>
          <p:cNvCxnSpPr>
            <a:cxnSpLocks/>
          </p:cNvCxnSpPr>
          <p:nvPr/>
        </p:nvCxnSpPr>
        <p:spPr>
          <a:xfrm flipV="1">
            <a:off x="5783928" y="2076765"/>
            <a:ext cx="575308" cy="503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574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C17251-364D-C917-A08E-E1ECA8804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01"/>
          <a:stretch/>
        </p:blipFill>
        <p:spPr>
          <a:xfrm>
            <a:off x="838200" y="879328"/>
            <a:ext cx="2986538" cy="2442673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31205" y="111481"/>
            <a:ext cx="53295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Single bunch simulations</a:t>
            </a:r>
            <a:endParaRPr lang="en-US" sz="4000" b="1" dirty="0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11</a:t>
            </a:fld>
            <a:endParaRPr lang="en-US"/>
          </a:p>
        </p:txBody>
      </p:sp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1A9E9CD-3C2C-D5A0-6E03-F5AFA5C7DF94}"/>
              </a:ext>
            </a:extLst>
          </p:cNvPr>
          <p:cNvSpPr txBox="1"/>
          <p:nvPr/>
        </p:nvSpPr>
        <p:spPr>
          <a:xfrm>
            <a:off x="4193439" y="2445353"/>
            <a:ext cx="3805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Beam parameters @ injector exit for single bunch simulations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ED28778-D81D-3ADB-9C40-873D42654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641" y="3154065"/>
            <a:ext cx="3812718" cy="28595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218DBEE-1AAC-6CDE-EC4C-2700C70BB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116" y="5672811"/>
            <a:ext cx="1961636" cy="34079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143A98C-4D98-2E27-E334-D626C95A6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335" y="5410733"/>
            <a:ext cx="461320" cy="340792"/>
          </a:xfrm>
          <a:prstGeom prst="rect">
            <a:avLst/>
          </a:prstGeom>
        </p:spPr>
      </p:pic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ACF0591-A0F6-EB99-ABB6-733E94DAB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6532" y="1327855"/>
            <a:ext cx="799544" cy="278102"/>
          </a:xfrm>
          <a:prstGeom prst="rect">
            <a:avLst/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7A4F86DE-5732-F987-0506-73B73DE40BCE}"/>
              </a:ext>
            </a:extLst>
          </p:cNvPr>
          <p:cNvGrpSpPr/>
          <p:nvPr/>
        </p:nvGrpSpPr>
        <p:grpSpPr>
          <a:xfrm>
            <a:off x="8396816" y="937334"/>
            <a:ext cx="2956984" cy="2529551"/>
            <a:chOff x="9053016" y="1533839"/>
            <a:chExt cx="2527134" cy="218784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07754C8-6808-AE5A-539F-A1B967664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6970"/>
            <a:stretch/>
          </p:blipFill>
          <p:spPr>
            <a:xfrm>
              <a:off x="9053016" y="1533839"/>
              <a:ext cx="2527134" cy="2037348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2529D53F-73B1-2F12-5E60-8D5231CBF5AE}"/>
                </a:ext>
              </a:extLst>
            </p:cNvPr>
            <p:cNvSpPr txBox="1"/>
            <p:nvPr/>
          </p:nvSpPr>
          <p:spPr>
            <a:xfrm>
              <a:off x="9739277" y="3352347"/>
              <a:ext cx="13792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DFC1D2B0-A923-12D8-F02C-5215E0224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87990" y="3477884"/>
              <a:ext cx="1297757" cy="186606"/>
            </a:xfrm>
            <a:prstGeom prst="rect">
              <a:avLst/>
            </a:prstGeom>
          </p:spPr>
        </p:pic>
      </p:grpSp>
      <p:pic>
        <p:nvPicPr>
          <p:cNvPr id="15" name="Immagine 1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885358F-F907-D115-A719-957C90C5D8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4742" y="3647277"/>
            <a:ext cx="3411441" cy="2558581"/>
          </a:xfrm>
          <a:prstGeom prst="rect">
            <a:avLst/>
          </a:prstGeom>
        </p:spPr>
      </p:pic>
      <p:pic>
        <p:nvPicPr>
          <p:cNvPr id="20" name="Immagine 19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777E98BD-7474-E7F5-EF31-78A112E13E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765" y="3783787"/>
            <a:ext cx="3185596" cy="2389198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21B29F63-652C-CEA6-6935-6A33B6D02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1757" y="1100559"/>
            <a:ext cx="3588486" cy="12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6879" y="68815"/>
            <a:ext cx="76409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Driver and Witness beam dynamics</a:t>
            </a:r>
            <a:r>
              <a:rPr lang="en-US" sz="4000" b="1" i="0" dirty="0">
                <a:effectLst/>
              </a:rPr>
              <a:t> </a:t>
            </a:r>
            <a:endParaRPr lang="en-US" sz="4000" b="1" dirty="0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12</a:t>
            </a:fld>
            <a:endParaRPr lang="en-US"/>
          </a:p>
        </p:txBody>
      </p:sp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9E595C28-4DCE-4E0A-2049-3764634974F1}"/>
              </a:ext>
            </a:extLst>
          </p:cNvPr>
          <p:cNvGrpSpPr/>
          <p:nvPr/>
        </p:nvGrpSpPr>
        <p:grpSpPr>
          <a:xfrm>
            <a:off x="4353173" y="4665054"/>
            <a:ext cx="3485652" cy="1568146"/>
            <a:chOff x="881525" y="30610913"/>
            <a:chExt cx="7178662" cy="2644369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D30F928-B188-E002-22BF-863A560A9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525" y="30610913"/>
              <a:ext cx="7178662" cy="2644369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D10DE51-991B-0B4A-34D2-B13A7957E5BC}"/>
                </a:ext>
              </a:extLst>
            </p:cNvPr>
            <p:cNvSpPr/>
            <p:nvPr/>
          </p:nvSpPr>
          <p:spPr>
            <a:xfrm>
              <a:off x="6757562" y="31314899"/>
              <a:ext cx="1081918" cy="32534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014C0BF3-81C0-A9F3-BB01-4A0B4BDDF1AE}"/>
                </a:ext>
              </a:extLst>
            </p:cNvPr>
            <p:cNvSpPr/>
            <p:nvPr/>
          </p:nvSpPr>
          <p:spPr>
            <a:xfrm>
              <a:off x="5442204" y="32342073"/>
              <a:ext cx="1069791" cy="3600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D8A5A7B-C9FB-341E-80EA-8E419F40A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902" y="706462"/>
            <a:ext cx="3478064" cy="1105431"/>
          </a:xfrm>
          <a:prstGeom prst="rect">
            <a:avLst/>
          </a:prstGeom>
        </p:spPr>
      </p:pic>
      <p:pic>
        <p:nvPicPr>
          <p:cNvPr id="23" name="Immagine 2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3111110-7A85-CD91-591F-D4A79B1CA9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0"/>
          <a:stretch/>
        </p:blipFill>
        <p:spPr>
          <a:xfrm>
            <a:off x="8082180" y="3472577"/>
            <a:ext cx="3572548" cy="2950234"/>
          </a:xfrm>
          <a:prstGeom prst="rect">
            <a:avLst/>
          </a:prstGeom>
        </p:spPr>
      </p:pic>
      <p:pic>
        <p:nvPicPr>
          <p:cNvPr id="34" name="Immagine 33" descr="Immagine che contiene linea, Diagramma, testo, schermata&#10;&#10;Descrizione generata automaticamente">
            <a:extLst>
              <a:ext uri="{FF2B5EF4-FFF2-40B4-BE49-F238E27FC236}">
                <a16:creationId xmlns:a16="http://schemas.microsoft.com/office/drawing/2014/main" id="{F1C2F389-CCE4-8E2E-E124-0F8B7AFEAD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1"/>
          <a:stretch/>
        </p:blipFill>
        <p:spPr>
          <a:xfrm>
            <a:off x="391863" y="3483111"/>
            <a:ext cx="3579972" cy="2950234"/>
          </a:xfrm>
          <a:prstGeom prst="rect">
            <a:avLst/>
          </a:prstGeom>
        </p:spPr>
      </p:pic>
      <p:pic>
        <p:nvPicPr>
          <p:cNvPr id="40" name="Immagine 39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FDCC4FE3-36D8-D913-250C-20D615E931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61" y="3793762"/>
            <a:ext cx="1088928" cy="569052"/>
          </a:xfrm>
          <a:prstGeom prst="rect">
            <a:avLst/>
          </a:prstGeom>
        </p:spPr>
      </p:pic>
      <p:pic>
        <p:nvPicPr>
          <p:cNvPr id="42" name="Immagine 41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2E8A5605-2B58-1B74-73D0-C2D9FA1AF6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07" y="936680"/>
            <a:ext cx="3323093" cy="2492320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4F2F7C7-B506-D96C-D695-37585F5F8074}"/>
              </a:ext>
            </a:extLst>
          </p:cNvPr>
          <p:cNvSpPr txBox="1"/>
          <p:nvPr/>
        </p:nvSpPr>
        <p:spPr>
          <a:xfrm>
            <a:off x="9915439" y="1165562"/>
            <a:ext cx="1018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2423DF"/>
                </a:solidFill>
              </a:rPr>
              <a:t>Driver comb</a:t>
            </a:r>
          </a:p>
          <a:p>
            <a:r>
              <a:rPr lang="en-GB" sz="1200" b="1" dirty="0">
                <a:solidFill>
                  <a:srgbClr val="0F9DFE"/>
                </a:solidFill>
              </a:rPr>
              <a:t>Driver</a:t>
            </a:r>
          </a:p>
        </p:txBody>
      </p:sp>
      <p:pic>
        <p:nvPicPr>
          <p:cNvPr id="44" name="Immagine 43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2F8803A4-CE9C-790A-5950-32151573A2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0" y="964062"/>
            <a:ext cx="3323093" cy="2492320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52882A6-556A-040F-3B4E-FF5D2B3ACD41}"/>
              </a:ext>
            </a:extLst>
          </p:cNvPr>
          <p:cNvSpPr txBox="1"/>
          <p:nvPr/>
        </p:nvSpPr>
        <p:spPr>
          <a:xfrm>
            <a:off x="1701256" y="1793862"/>
            <a:ext cx="1120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E8393E"/>
                </a:solidFill>
              </a:rPr>
              <a:t>Witness comb</a:t>
            </a:r>
          </a:p>
          <a:p>
            <a:r>
              <a:rPr lang="en-GB" sz="1200" b="1" dirty="0">
                <a:solidFill>
                  <a:srgbClr val="FA672F"/>
                </a:solidFill>
              </a:rPr>
              <a:t>Witness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C89CE3ED-813F-42CA-4D21-0925CB508D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5491" y="6195950"/>
            <a:ext cx="1549594" cy="222818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4B9C5E64-C048-9114-F722-9C23A859CD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4558" y="6205601"/>
            <a:ext cx="1549594" cy="222818"/>
          </a:xfrm>
          <a:prstGeom prst="rect">
            <a:avLst/>
          </a:prstGeom>
        </p:spPr>
      </p:pic>
      <p:grpSp>
        <p:nvGrpSpPr>
          <p:cNvPr id="51" name="Gruppo 50">
            <a:extLst>
              <a:ext uri="{FF2B5EF4-FFF2-40B4-BE49-F238E27FC236}">
                <a16:creationId xmlns:a16="http://schemas.microsoft.com/office/drawing/2014/main" id="{AB8E925C-E256-7EE3-1033-DBEC54C91878}"/>
              </a:ext>
            </a:extLst>
          </p:cNvPr>
          <p:cNvGrpSpPr/>
          <p:nvPr/>
        </p:nvGrpSpPr>
        <p:grpSpPr>
          <a:xfrm>
            <a:off x="4334805" y="1931000"/>
            <a:ext cx="3382786" cy="2512520"/>
            <a:chOff x="4473801" y="1915070"/>
            <a:chExt cx="3382786" cy="2512520"/>
          </a:xfrm>
        </p:grpSpPr>
        <p:pic>
          <p:nvPicPr>
            <p:cNvPr id="49" name="Immagine 48" descr="Immagine che contiene testo, linea, Diagramma, schermata&#10;&#10;Descrizione generata automaticamente">
              <a:extLst>
                <a:ext uri="{FF2B5EF4-FFF2-40B4-BE49-F238E27FC236}">
                  <a16:creationId xmlns:a16="http://schemas.microsoft.com/office/drawing/2014/main" id="{402116D3-ACDE-A800-D779-F458251D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201" t="3364" r="16997"/>
            <a:stretch/>
          </p:blipFill>
          <p:spPr>
            <a:xfrm>
              <a:off x="4473801" y="1915070"/>
              <a:ext cx="2785082" cy="2498128"/>
            </a:xfrm>
            <a:prstGeom prst="rect">
              <a:avLst/>
            </a:prstGeom>
          </p:spPr>
        </p:pic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1FE82641-6BE6-B13D-7FFB-F4294826A568}"/>
                </a:ext>
              </a:extLst>
            </p:cNvPr>
            <p:cNvGrpSpPr/>
            <p:nvPr/>
          </p:nvGrpSpPr>
          <p:grpSpPr>
            <a:xfrm>
              <a:off x="5413668" y="3760308"/>
              <a:ext cx="2442919" cy="667282"/>
              <a:chOff x="10662222" y="28557120"/>
              <a:chExt cx="3366475" cy="904832"/>
            </a:xfrm>
          </p:grpSpPr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76013E0E-EF58-833D-7248-43171E119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662222" y="29013884"/>
                <a:ext cx="2579127" cy="448068"/>
              </a:xfrm>
              <a:prstGeom prst="rect">
                <a:avLst/>
              </a:prstGeom>
            </p:spPr>
          </p:pic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FB68F9E3-4578-C168-6BD1-668CD8085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199906" y="28557120"/>
                <a:ext cx="828791" cy="438211"/>
              </a:xfrm>
              <a:prstGeom prst="rect">
                <a:avLst/>
              </a:prstGeom>
            </p:spPr>
          </p:pic>
        </p:grpSp>
        <p:pic>
          <p:nvPicPr>
            <p:cNvPr id="50" name="Immagine 49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4F4204D7-B980-9369-3139-E8379159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764" y="2101922"/>
              <a:ext cx="875981" cy="457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7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27BCAC-73DF-318A-415F-639FD3F44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333" y="4187880"/>
            <a:ext cx="3594100" cy="914400"/>
          </a:xfrm>
          <a:prstGeom prst="rect">
            <a:avLst/>
          </a:prstGeom>
        </p:spPr>
      </p:pic>
      <p:pic>
        <p:nvPicPr>
          <p:cNvPr id="3" name="Immagine 2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D67B457D-A294-2B2A-A6AE-DEC5F9AF7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0" y="-187787"/>
            <a:ext cx="4191363" cy="174126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57D1342-56A3-4D92-9666-78EB351DC736}"/>
              </a:ext>
            </a:extLst>
          </p:cNvPr>
          <p:cNvSpPr txBox="1">
            <a:spLocks/>
          </p:cNvSpPr>
          <p:nvPr/>
        </p:nvSpPr>
        <p:spPr>
          <a:xfrm>
            <a:off x="520173" y="2263463"/>
            <a:ext cx="10643695" cy="812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  <a:latin typeface="+mn-lt"/>
              </a:rPr>
              <a:t>Conclusions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20BCD9-5EEF-730A-1A3C-D8B3C9C4AAF6}"/>
              </a:ext>
            </a:extLst>
          </p:cNvPr>
          <p:cNvSpPr txBox="1"/>
          <p:nvPr/>
        </p:nvSpPr>
        <p:spPr>
          <a:xfrm>
            <a:off x="291574" y="1511464"/>
            <a:ext cx="4206705" cy="66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dirty="0"/>
              <a:t>European Advanced Accelerator Concepts Workshop </a:t>
            </a:r>
            <a:r>
              <a:rPr lang="en-US" sz="2200" dirty="0">
                <a:ea typeface="DejaVu Sans" pitchFamily="2"/>
                <a:cs typeface="DejaVu Sans" pitchFamily="2"/>
              </a:rPr>
              <a:t>Elba Island, Italy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6415AF-8ED1-CCBD-9C5B-388E5A894DDF}"/>
              </a:ext>
            </a:extLst>
          </p:cNvPr>
          <p:cNvSpPr txBox="1"/>
          <p:nvPr/>
        </p:nvSpPr>
        <p:spPr>
          <a:xfrm>
            <a:off x="3171878" y="5827205"/>
            <a:ext cx="4976640" cy="440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i="1" dirty="0">
                <a:ea typeface="DejaVu Sans" pitchFamily="2"/>
                <a:cs typeface="DejaVu Sans" pitchFamily="2"/>
              </a:rPr>
              <a:t>On behalf of the SPARC_LAB collaboration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7D9C643-91B6-1EDC-A45B-58C068FF611A}"/>
              </a:ext>
            </a:extLst>
          </p:cNvPr>
          <p:cNvCxnSpPr>
            <a:cxnSpLocks/>
          </p:cNvCxnSpPr>
          <p:nvPr/>
        </p:nvCxnSpPr>
        <p:spPr>
          <a:xfrm>
            <a:off x="163811" y="5811180"/>
            <a:ext cx="1189718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7BF8CF-5E22-576E-BEAE-1D0EA63E1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04" y="5622336"/>
            <a:ext cx="1945941" cy="1079997"/>
          </a:xfrm>
          <a:prstGeom prst="rect">
            <a:avLst/>
          </a:prstGeom>
        </p:spPr>
      </p:pic>
      <p:pic>
        <p:nvPicPr>
          <p:cNvPr id="2" name="Picture 2" descr="EuPRAXIA - Home">
            <a:extLst>
              <a:ext uri="{FF2B5EF4-FFF2-40B4-BE49-F238E27FC236}">
                <a16:creationId xmlns:a16="http://schemas.microsoft.com/office/drawing/2014/main" id="{F5BE7D3E-5E44-BB46-B6BB-327C4B78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67" y="137444"/>
            <a:ext cx="3295094" cy="14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6007C5F-E7E4-0664-C059-C945508C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1" y="3993457"/>
            <a:ext cx="2028476" cy="12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46F90EBF-5CCD-B8D8-7113-658D9789851D}"/>
              </a:ext>
            </a:extLst>
          </p:cNvPr>
          <p:cNvSpPr txBox="1">
            <a:spLocks/>
          </p:cNvSpPr>
          <p:nvPr/>
        </p:nvSpPr>
        <p:spPr>
          <a:xfrm>
            <a:off x="2620916" y="3274115"/>
            <a:ext cx="6367219" cy="24558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Single bunch simulations show that is possible to generate a high-brightness bea</a:t>
            </a:r>
            <a:r>
              <a:rPr lang="en-US" sz="1600" dirty="0"/>
              <a:t>m with a full C-band injector.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Comb simulations are ongoing, but the preliminary results are promising to think of a proposal for an upgrade for the EuPRAXIA@SPARC_LAB injector going through the high repetition rate high gradient operations.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optimizations is ongoing working on cathode distributions i.e., charge, separation, and length as well as the degree of compression achievable in the VB structures. Design of a new layout of the injector.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64DE68-512A-FDD5-E8D1-4FF8DB7F852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5460" t="17638" r="6922" b="17658"/>
          <a:stretch>
            <a:fillRect/>
          </a:stretch>
        </p:blipFill>
        <p:spPr>
          <a:xfrm>
            <a:off x="8282633" y="5729969"/>
            <a:ext cx="37368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27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D67B457D-A294-2B2A-A6AE-DEC5F9AF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0" y="-187787"/>
            <a:ext cx="4191363" cy="174126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57D1342-56A3-4D92-9666-78EB351DC736}"/>
              </a:ext>
            </a:extLst>
          </p:cNvPr>
          <p:cNvSpPr txBox="1">
            <a:spLocks/>
          </p:cNvSpPr>
          <p:nvPr/>
        </p:nvSpPr>
        <p:spPr>
          <a:xfrm>
            <a:off x="-5539" y="2263463"/>
            <a:ext cx="11169408" cy="812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16B216F-64D5-0F3D-5019-2DADFBA9779B}"/>
              </a:ext>
            </a:extLst>
          </p:cNvPr>
          <p:cNvSpPr txBox="1">
            <a:spLocks/>
          </p:cNvSpPr>
          <p:nvPr/>
        </p:nvSpPr>
        <p:spPr>
          <a:xfrm>
            <a:off x="2620917" y="3436918"/>
            <a:ext cx="7388995" cy="806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"/>
              </a:spcAft>
              <a:buNone/>
            </a:pPr>
            <a:r>
              <a:rPr lang="en-US" sz="2200" dirty="0"/>
              <a:t>Gilles Jacopo Silvi (Sapienza University of Rome - INFN Roma1)</a:t>
            </a:r>
          </a:p>
          <a:p>
            <a:pPr marL="0" indent="0">
              <a:spcAft>
                <a:spcPts val="100"/>
              </a:spcAft>
              <a:buNone/>
            </a:pPr>
            <a:r>
              <a:rPr lang="en-US" sz="2200" u="sng" dirty="0">
                <a:solidFill>
                  <a:schemeClr val="accent1"/>
                </a:solidFill>
              </a:rPr>
              <a:t>gillesjacopo.silvi@uniroma1.it</a:t>
            </a:r>
            <a:endParaRPr lang="en-US" sz="1600" u="sng" dirty="0">
              <a:solidFill>
                <a:schemeClr val="accent1"/>
              </a:solidFill>
              <a:latin typeface="Source Sans Pro Light" pitchFamily="34"/>
            </a:endParaRPr>
          </a:p>
          <a:p>
            <a:pPr algn="just"/>
            <a:endParaRPr lang="en-US" sz="1600" dirty="0">
              <a:latin typeface="Source Sans Pro Light" pitchFamily="3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20BCD9-5EEF-730A-1A3C-D8B3C9C4AAF6}"/>
              </a:ext>
            </a:extLst>
          </p:cNvPr>
          <p:cNvSpPr txBox="1"/>
          <p:nvPr/>
        </p:nvSpPr>
        <p:spPr>
          <a:xfrm>
            <a:off x="291574" y="1511464"/>
            <a:ext cx="4206705" cy="66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dirty="0"/>
              <a:t>European Advanced Accelerator Concepts Workshop </a:t>
            </a:r>
            <a:r>
              <a:rPr lang="en-US" sz="2200" dirty="0">
                <a:ea typeface="DejaVu Sans" pitchFamily="2"/>
                <a:cs typeface="DejaVu Sans" pitchFamily="2"/>
              </a:rPr>
              <a:t>Elba Island, Italy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6415AF-8ED1-CCBD-9C5B-388E5A894DDF}"/>
              </a:ext>
            </a:extLst>
          </p:cNvPr>
          <p:cNvSpPr txBox="1"/>
          <p:nvPr/>
        </p:nvSpPr>
        <p:spPr>
          <a:xfrm>
            <a:off x="3151097" y="5378519"/>
            <a:ext cx="4976640" cy="440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i="1" dirty="0">
                <a:ea typeface="DejaVu Sans" pitchFamily="2"/>
                <a:cs typeface="DejaVu Sans" pitchFamily="2"/>
              </a:rPr>
              <a:t>On behalf of the SPARC_LAB collaboration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64DE68-512A-FDD5-E8D1-4FF8DB7F85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460" t="17638" r="6922" b="17658"/>
          <a:stretch>
            <a:fillRect/>
          </a:stretch>
        </p:blipFill>
        <p:spPr>
          <a:xfrm>
            <a:off x="8282633" y="5729969"/>
            <a:ext cx="3736800" cy="10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7D9C643-91B6-1EDC-A45B-58C068FF611A}"/>
              </a:ext>
            </a:extLst>
          </p:cNvPr>
          <p:cNvCxnSpPr>
            <a:cxnSpLocks/>
          </p:cNvCxnSpPr>
          <p:nvPr/>
        </p:nvCxnSpPr>
        <p:spPr>
          <a:xfrm>
            <a:off x="122248" y="5311509"/>
            <a:ext cx="1189718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7BF8CF-5E22-576E-BEAE-1D0EA63E1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48" y="5659272"/>
            <a:ext cx="1945941" cy="1079997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27BCAC-73DF-318A-415F-639FD3F44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737" y="4161778"/>
            <a:ext cx="3594100" cy="914400"/>
          </a:xfrm>
          <a:prstGeom prst="rect">
            <a:avLst/>
          </a:prstGeom>
        </p:spPr>
      </p:pic>
      <p:pic>
        <p:nvPicPr>
          <p:cNvPr id="2" name="Picture 2" descr="EuPRAXIA - Home">
            <a:extLst>
              <a:ext uri="{FF2B5EF4-FFF2-40B4-BE49-F238E27FC236}">
                <a16:creationId xmlns:a16="http://schemas.microsoft.com/office/drawing/2014/main" id="{F5BE7D3E-5E44-BB46-B6BB-327C4B78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67" y="137444"/>
            <a:ext cx="3295094" cy="14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1C83588-4BC8-6DED-F43F-1DDA61FFE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1" y="3993457"/>
            <a:ext cx="2028476" cy="12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6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D67B457D-A294-2B2A-A6AE-DEC5F9AF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0" y="-187787"/>
            <a:ext cx="4191363" cy="174126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57D1342-56A3-4D92-9666-78EB351DC736}"/>
              </a:ext>
            </a:extLst>
          </p:cNvPr>
          <p:cNvSpPr txBox="1">
            <a:spLocks/>
          </p:cNvSpPr>
          <p:nvPr/>
        </p:nvSpPr>
        <p:spPr>
          <a:xfrm>
            <a:off x="520173" y="2263463"/>
            <a:ext cx="10643695" cy="812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  <a:latin typeface="+mn-lt"/>
              </a:rPr>
              <a:t>OUTLINE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16B216F-64D5-0F3D-5019-2DADFBA9779B}"/>
              </a:ext>
            </a:extLst>
          </p:cNvPr>
          <p:cNvSpPr txBox="1">
            <a:spLocks/>
          </p:cNvSpPr>
          <p:nvPr/>
        </p:nvSpPr>
        <p:spPr>
          <a:xfrm>
            <a:off x="2741425" y="3314906"/>
            <a:ext cx="6201189" cy="22484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EuPRAXIA@SPARC_LAB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EuPRAXIA@SPARC_LAB</a:t>
            </a:r>
            <a:r>
              <a:rPr lang="en-US" sz="1800" dirty="0"/>
              <a:t>  full S-band RF injector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Upgrade to a </a:t>
            </a:r>
            <a:r>
              <a:rPr lang="en-US" sz="1800" dirty="0"/>
              <a:t>full C-band RF injector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Single beam and driver and witness  beam dynamics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Conclusions</a:t>
            </a:r>
            <a:endParaRPr lang="en-US" sz="1800" dirty="0">
              <a:latin typeface="Source Sans Pro Light" pitchFamily="3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20BCD9-5EEF-730A-1A3C-D8B3C9C4AAF6}"/>
              </a:ext>
            </a:extLst>
          </p:cNvPr>
          <p:cNvSpPr txBox="1"/>
          <p:nvPr/>
        </p:nvSpPr>
        <p:spPr>
          <a:xfrm>
            <a:off x="291574" y="1511464"/>
            <a:ext cx="8515996" cy="66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dirty="0"/>
              <a:t>European Advanced Accelerator Concepts Workshop </a:t>
            </a:r>
            <a:r>
              <a:rPr lang="en-US" sz="2200" dirty="0">
                <a:ea typeface="DejaVu Sans" pitchFamily="2"/>
                <a:cs typeface="DejaVu Sans" pitchFamily="2"/>
              </a:rPr>
              <a:t>Elba Island, Italy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6415AF-8ED1-CCBD-9C5B-388E5A894DDF}"/>
              </a:ext>
            </a:extLst>
          </p:cNvPr>
          <p:cNvSpPr txBox="1"/>
          <p:nvPr/>
        </p:nvSpPr>
        <p:spPr>
          <a:xfrm>
            <a:off x="3100078" y="5564586"/>
            <a:ext cx="4976640" cy="440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r>
              <a:rPr lang="en-US" sz="2200" i="1" dirty="0">
                <a:ea typeface="DejaVu Sans" pitchFamily="2"/>
                <a:cs typeface="DejaVu Sans" pitchFamily="2"/>
              </a:rPr>
              <a:t>On behalf of the SPARC_LAB collaboration</a:t>
            </a:r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27BCAC-73DF-318A-415F-639FD3F44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333" y="4187880"/>
            <a:ext cx="3594100" cy="914400"/>
          </a:xfrm>
          <a:prstGeom prst="rect">
            <a:avLst/>
          </a:prstGeom>
        </p:spPr>
      </p:pic>
      <p:pic>
        <p:nvPicPr>
          <p:cNvPr id="2" name="Picture 2" descr="EuPRAXIA - Home">
            <a:extLst>
              <a:ext uri="{FF2B5EF4-FFF2-40B4-BE49-F238E27FC236}">
                <a16:creationId xmlns:a16="http://schemas.microsoft.com/office/drawing/2014/main" id="{F5BE7D3E-5E44-BB46-B6BB-327C4B78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67" y="137444"/>
            <a:ext cx="3295094" cy="14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0354E22-619E-5EF3-C491-9EE31F5E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1" y="3993457"/>
            <a:ext cx="2028476" cy="12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7D9C643-91B6-1EDC-A45B-58C068FF611A}"/>
              </a:ext>
            </a:extLst>
          </p:cNvPr>
          <p:cNvCxnSpPr>
            <a:cxnSpLocks/>
          </p:cNvCxnSpPr>
          <p:nvPr/>
        </p:nvCxnSpPr>
        <p:spPr>
          <a:xfrm>
            <a:off x="147407" y="5564586"/>
            <a:ext cx="1189718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7BF8CF-5E22-576E-BEAE-1D0EA63E1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64" y="5641525"/>
            <a:ext cx="1945941" cy="10799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D64DE68-512A-FDD5-E8D1-4FF8DB7F852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5460" t="17638" r="6922" b="17658"/>
          <a:stretch>
            <a:fillRect/>
          </a:stretch>
        </p:blipFill>
        <p:spPr>
          <a:xfrm>
            <a:off x="8282633" y="5650434"/>
            <a:ext cx="37368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47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86F1BD-1651-2E08-4043-264D0D6E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110" y="71946"/>
            <a:ext cx="5602046" cy="942241"/>
          </a:xfrm>
        </p:spPr>
        <p:txBody>
          <a:bodyPr>
            <a:normAutofit/>
          </a:bodyPr>
          <a:lstStyle/>
          <a:p>
            <a:r>
              <a:rPr lang="en-US" sz="3600" b="0" i="0" dirty="0">
                <a:effectLst/>
                <a:latin typeface="Arial" panose="020B0604020202020204" pitchFamily="34" charset="0"/>
              </a:rPr>
              <a:t>EuPRAXIA@SPARC_LAB</a:t>
            </a:r>
            <a:endParaRPr lang="en-GB" sz="3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9B6E57-85F0-2AB2-3FD8-D1C59134A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42" y="842964"/>
            <a:ext cx="8729627" cy="22165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0DF48D-C892-B354-DC74-E847D45DA1D6}"/>
              </a:ext>
            </a:extLst>
          </p:cNvPr>
          <p:cNvSpPr txBox="1"/>
          <p:nvPr/>
        </p:nvSpPr>
        <p:spPr>
          <a:xfrm>
            <a:off x="203719" y="3487975"/>
            <a:ext cx="1178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0" i="0" dirty="0">
                <a:effectLst/>
              </a:rPr>
              <a:t>EuPRAXIA@SPARC_LAB is the first European research infrastructure to demonstrate</a:t>
            </a:r>
            <a:r>
              <a:rPr lang="en-US" dirty="0"/>
              <a:t> </a:t>
            </a:r>
            <a:r>
              <a:rPr lang="en-US" b="0" i="0" dirty="0">
                <a:effectLst/>
              </a:rPr>
              <a:t>the usability of a plasma accelerator combining a high-brightness GeV–range electron beam</a:t>
            </a:r>
            <a:r>
              <a:rPr lang="en-US" dirty="0"/>
              <a:t> </a:t>
            </a:r>
            <a:r>
              <a:rPr lang="en-US" b="0" i="0" dirty="0">
                <a:effectLst/>
              </a:rPr>
              <a:t>generated in a state-of-the-art linac, and a 0.5 PW–class laser system.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945074-CAFE-0CD3-0CFD-80676C2940A6}"/>
              </a:ext>
            </a:extLst>
          </p:cNvPr>
          <p:cNvSpPr txBox="1"/>
          <p:nvPr/>
        </p:nvSpPr>
        <p:spPr>
          <a:xfrm>
            <a:off x="4319688" y="5798104"/>
            <a:ext cx="241725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</a:rPr>
              <a:t>X-band RF booster linac</a:t>
            </a:r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31065C-F9D8-3C14-F8C9-303A632B8426}"/>
              </a:ext>
            </a:extLst>
          </p:cNvPr>
          <p:cNvSpPr txBox="1"/>
          <p:nvPr/>
        </p:nvSpPr>
        <p:spPr>
          <a:xfrm>
            <a:off x="764329" y="5802098"/>
            <a:ext cx="25358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</a:rPr>
              <a:t>S-band RF photo-injector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D2506B-121E-6062-3BA6-B42872B816A4}"/>
              </a:ext>
            </a:extLst>
          </p:cNvPr>
          <p:cNvSpPr txBox="1"/>
          <p:nvPr/>
        </p:nvSpPr>
        <p:spPr>
          <a:xfrm>
            <a:off x="271511" y="4351829"/>
            <a:ext cx="1125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</a:rPr>
              <a:t>EuPRAXIA@SPARC_LAB wil</a:t>
            </a:r>
            <a:r>
              <a:rPr lang="en-US" dirty="0"/>
              <a:t>l be a </a:t>
            </a:r>
            <a:r>
              <a:rPr lang="en-US" sz="1800" b="0" i="0" dirty="0">
                <a:effectLst/>
              </a:rPr>
              <a:t>user facility dedicated for instance to the production of a high-brightness plasma</a:t>
            </a:r>
            <a:r>
              <a:rPr lang="en-US" sz="1800" dirty="0"/>
              <a:t> </a:t>
            </a:r>
            <a:r>
              <a:rPr lang="en-US" sz="1800" b="0" i="0" dirty="0">
                <a:effectLst/>
              </a:rPr>
              <a:t>accelerated beam to induce Self Amplified Spontaneous Emission (SASE) in an FEL undulator.</a:t>
            </a:r>
            <a:r>
              <a:rPr lang="en-US" sz="1800" dirty="0"/>
              <a:t> 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EA1E4F-1651-018C-C29B-EE62F9EB5E8C}"/>
              </a:ext>
            </a:extLst>
          </p:cNvPr>
          <p:cNvSpPr txBox="1"/>
          <p:nvPr/>
        </p:nvSpPr>
        <p:spPr>
          <a:xfrm>
            <a:off x="7602039" y="5795028"/>
            <a:ext cx="153296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</a:rPr>
              <a:t>Plasma Stage 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09A9A9-9866-7FE7-47CB-4956523023AF}"/>
              </a:ext>
            </a:extLst>
          </p:cNvPr>
          <p:cNvSpPr txBox="1"/>
          <p:nvPr/>
        </p:nvSpPr>
        <p:spPr>
          <a:xfrm>
            <a:off x="9839708" y="5790006"/>
            <a:ext cx="1160806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</a:rPr>
              <a:t>Undulator</a:t>
            </a:r>
            <a:endParaRPr lang="en-GB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C65274C-6C6F-2D96-B1E2-A9F0F8112EE8}"/>
              </a:ext>
            </a:extLst>
          </p:cNvPr>
          <p:cNvCxnSpPr>
            <a:cxnSpLocks/>
            <a:stCxn id="5" idx="3"/>
            <a:endCxn id="3" idx="1"/>
          </p:cNvCxnSpPr>
          <p:nvPr/>
        </p:nvCxnSpPr>
        <p:spPr>
          <a:xfrm flipV="1">
            <a:off x="3300135" y="5982770"/>
            <a:ext cx="1019553" cy="3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CD494AF-3A41-409C-881A-120455EBA6B2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736947" y="5982770"/>
            <a:ext cx="8768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9F20E09-1A55-08C0-3A67-1B4A7482773F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9138775" y="5974672"/>
            <a:ext cx="70093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3195C9F-FFD1-3D56-72EF-FE4A0EA91179}"/>
              </a:ext>
            </a:extLst>
          </p:cNvPr>
          <p:cNvSpPr txBox="1"/>
          <p:nvPr/>
        </p:nvSpPr>
        <p:spPr>
          <a:xfrm>
            <a:off x="1748089" y="5209417"/>
            <a:ext cx="398138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0" dirty="0">
                <a:effectLst/>
              </a:rPr>
              <a:t>ultra-short, high-quality electron beams</a:t>
            </a:r>
            <a:endParaRPr lang="en-GB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B1B1622-F422-7241-518D-3CF5F0DCB864}"/>
              </a:ext>
            </a:extLst>
          </p:cNvPr>
          <p:cNvCxnSpPr>
            <a:cxnSpLocks/>
          </p:cNvCxnSpPr>
          <p:nvPr/>
        </p:nvCxnSpPr>
        <p:spPr>
          <a:xfrm>
            <a:off x="3738783" y="5600037"/>
            <a:ext cx="0" cy="380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45C24344-71B2-B8AB-18A0-70955C2A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017C4D9A-7C13-7DC8-EB3D-EFA47454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AAEAD21A-5915-A1B0-7C26-6EAD4F7C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3</a:t>
            </a:fld>
            <a:endParaRPr lang="en-US"/>
          </a:p>
        </p:txBody>
      </p:sp>
      <p:pic>
        <p:nvPicPr>
          <p:cNvPr id="23" name="Picture 2" descr="C. De Michele Web">
            <a:extLst>
              <a:ext uri="{FF2B5EF4-FFF2-40B4-BE49-F238E27FC236}">
                <a16:creationId xmlns:a16="http://schemas.microsoft.com/office/drawing/2014/main" id="{8535B965-6812-E42B-3D3D-2F635901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NFN Frascati (Roma) | Future Circular Collider">
            <a:extLst>
              <a:ext uri="{FF2B5EF4-FFF2-40B4-BE49-F238E27FC236}">
                <a16:creationId xmlns:a16="http://schemas.microsoft.com/office/drawing/2014/main" id="{CB3C29A5-173C-3278-6290-41AA84D8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4DDCE5-FD4A-6D42-9FE5-9ACA747F1988}"/>
              </a:ext>
            </a:extLst>
          </p:cNvPr>
          <p:cNvSpPr txBox="1"/>
          <p:nvPr/>
        </p:nvSpPr>
        <p:spPr>
          <a:xfrm>
            <a:off x="1754842" y="3053426"/>
            <a:ext cx="6125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M. Ferrario et al., EuPRAXIA@SPARC_LAB Conceptual Design Report, LNF Technical Note 18-03.</a:t>
            </a:r>
          </a:p>
          <a:p>
            <a:r>
              <a:rPr lang="en-GB" sz="800" dirty="0"/>
              <a:t>Assmann, R.W., Weikum, M.K., Akhter, T. et al. EuPRAXIA Conceptual Design Report. Eur. Phys. J. Spec. Top. 229, 3675–4284 (2020). </a:t>
            </a:r>
          </a:p>
        </p:txBody>
      </p:sp>
    </p:spTree>
    <p:extLst>
      <p:ext uri="{BB962C8B-B14F-4D97-AF65-F5344CB8AC3E}">
        <p14:creationId xmlns:p14="http://schemas.microsoft.com/office/powerpoint/2010/main" val="357805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0372" y="131548"/>
            <a:ext cx="98128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EuPRAXIA@SPARC_LAB</a:t>
            </a:r>
            <a:r>
              <a:rPr lang="en-US" sz="4000" b="1" dirty="0"/>
              <a:t>  full S-band RF injector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4904B7E0-82DE-419E-8EC5-43297D638C9E}"/>
              </a:ext>
            </a:extLst>
          </p:cNvPr>
          <p:cNvGrpSpPr/>
          <p:nvPr/>
        </p:nvGrpSpPr>
        <p:grpSpPr>
          <a:xfrm>
            <a:off x="1608654" y="790856"/>
            <a:ext cx="8417440" cy="2776258"/>
            <a:chOff x="553364" y="1110861"/>
            <a:chExt cx="7600036" cy="2818109"/>
          </a:xfrm>
        </p:grpSpPr>
        <p:pic>
          <p:nvPicPr>
            <p:cNvPr id="3" name="Picture 2" descr="https://ars.els-cdn.com/content/image/1-s2.0-S0168900218303267-gr1_lrg.jpg">
              <a:extLst>
                <a:ext uri="{FF2B5EF4-FFF2-40B4-BE49-F238E27FC236}">
                  <a16:creationId xmlns:a16="http://schemas.microsoft.com/office/drawing/2014/main" id="{7EA3C389-CFC5-4292-ABAE-92C143219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64" y="1110861"/>
              <a:ext cx="7600036" cy="252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13686B1-3035-4F6C-AE44-22D0A0D35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773"/>
            <a:stretch/>
          </p:blipFill>
          <p:spPr>
            <a:xfrm>
              <a:off x="553364" y="2539901"/>
              <a:ext cx="5925404" cy="1389068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B91CE57-4040-437D-A045-AF0E010E57DF}"/>
                </a:ext>
              </a:extLst>
            </p:cNvPr>
            <p:cNvSpPr/>
            <p:nvPr/>
          </p:nvSpPr>
          <p:spPr>
            <a:xfrm>
              <a:off x="553364" y="2539901"/>
              <a:ext cx="5982971" cy="1389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88D6DEE-83FD-0C9D-CBA0-0731ABE3BBFB}"/>
                </a:ext>
              </a:extLst>
            </p:cNvPr>
            <p:cNvSpPr/>
            <p:nvPr/>
          </p:nvSpPr>
          <p:spPr>
            <a:xfrm>
              <a:off x="2520277" y="1477614"/>
              <a:ext cx="289711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F32A1B70-9153-401F-058B-492A0664DF2C}"/>
                </a:ext>
              </a:extLst>
            </p:cNvPr>
            <p:cNvSpPr/>
            <p:nvPr/>
          </p:nvSpPr>
          <p:spPr>
            <a:xfrm>
              <a:off x="4216658" y="1474583"/>
              <a:ext cx="408077" cy="685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4</a:t>
            </a:fld>
            <a:endParaRPr lang="en-US"/>
          </a:p>
        </p:txBody>
      </p: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4559581-15B7-A7A9-FB55-8F2383E65C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0" r="1746"/>
          <a:stretch/>
        </p:blipFill>
        <p:spPr>
          <a:xfrm>
            <a:off x="1657882" y="3643479"/>
            <a:ext cx="2807420" cy="25923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887235-9CC7-5A0C-2837-7148046EC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284" y="3777839"/>
            <a:ext cx="2414891" cy="25080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2AADAA-CBBC-1555-7CC3-E1C2CCE3A440}"/>
              </a:ext>
            </a:extLst>
          </p:cNvPr>
          <p:cNvSpPr txBox="1"/>
          <p:nvPr/>
        </p:nvSpPr>
        <p:spPr>
          <a:xfrm>
            <a:off x="4464503" y="5451544"/>
            <a:ext cx="1109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 </a:t>
            </a:r>
          </a:p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D. Alesini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C1CEFE-577A-CBCF-BA6B-5E6791F8E352}"/>
              </a:ext>
            </a:extLst>
          </p:cNvPr>
          <p:cNvSpPr txBox="1"/>
          <p:nvPr/>
        </p:nvSpPr>
        <p:spPr>
          <a:xfrm>
            <a:off x="2929397" y="3778856"/>
            <a:ext cx="196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Velocity bunching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8D25E86-9FD1-0DA5-C76D-E6B0BEBF69C3}"/>
              </a:ext>
            </a:extLst>
          </p:cNvPr>
          <p:cNvSpPr txBox="1"/>
          <p:nvPr/>
        </p:nvSpPr>
        <p:spPr>
          <a:xfrm>
            <a:off x="7482967" y="4754867"/>
            <a:ext cx="4293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L. Serafini and M. Ferrario, AIP Conf. Proc. No. 581 (AIP, New York, 2001), p. 87. </a:t>
            </a:r>
          </a:p>
          <a:p>
            <a:r>
              <a:rPr lang="it-IT" sz="1000" dirty="0"/>
              <a:t>M. Ferrario et al., Phys. Rev. Lett. 104, 054801 (2010) 3.</a:t>
            </a:r>
          </a:p>
          <a:p>
            <a:r>
              <a:rPr lang="it-IT" sz="1000" dirty="0"/>
              <a:t>S. G. Anderson et al., Phys. Rev. ST Accel. Beams 8, 014401 (2005)</a:t>
            </a:r>
            <a:endParaRPr lang="en-GB" sz="1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DC107C0-3CAF-886A-B62C-A92868996D69}"/>
              </a:ext>
            </a:extLst>
          </p:cNvPr>
          <p:cNvSpPr txBox="1"/>
          <p:nvPr/>
        </p:nvSpPr>
        <p:spPr>
          <a:xfrm>
            <a:off x="8236866" y="3112897"/>
            <a:ext cx="2071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A. Giribono et al. https://doi.org/10.1016/j.nima.2018.03.009</a:t>
            </a:r>
          </a:p>
        </p:txBody>
      </p:sp>
    </p:spTree>
    <p:extLst>
      <p:ext uri="{BB962C8B-B14F-4D97-AF65-F5344CB8AC3E}">
        <p14:creationId xmlns:p14="http://schemas.microsoft.com/office/powerpoint/2010/main" val="21006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6020" y="138947"/>
            <a:ext cx="80236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Driver and witness configuration</a:t>
            </a:r>
            <a:endParaRPr lang="en-US" sz="4000" b="1" dirty="0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5</a:t>
            </a:fld>
            <a:endParaRPr lang="en-US"/>
          </a:p>
        </p:txBody>
      </p: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Marcello Rossetti Conti _ Microsoft Teams 2023-01-26 13-46-37">
            <a:hlinkClick r:id="" action="ppaction://media"/>
            <a:extLst>
              <a:ext uri="{FF2B5EF4-FFF2-40B4-BE49-F238E27FC236}">
                <a16:creationId xmlns:a16="http://schemas.microsoft.com/office/drawing/2014/main" id="{4720976F-914A-0385-D473-3BA252071A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3"/>
                </p14:media>
              </p:ext>
            </p:extLst>
          </p:nvPr>
        </p:nvPicPr>
        <p:blipFill rotWithShape="1">
          <a:blip r:embed="rId8"/>
          <a:srcRect l="56903" t="23204" r="24587" b="47611"/>
          <a:stretch>
            <a:fillRect/>
          </a:stretch>
        </p:blipFill>
        <p:spPr>
          <a:xfrm>
            <a:off x="8518563" y="3631972"/>
            <a:ext cx="2808897" cy="2195221"/>
          </a:xfrm>
          <a:prstGeom prst="rect">
            <a:avLst/>
          </a:prstGeom>
        </p:spPr>
      </p:pic>
      <p:pic>
        <p:nvPicPr>
          <p:cNvPr id="74" name="Marcello Rossetti Conti _ Microsoft Teams 2023-01-26 13-53-08">
            <a:hlinkClick r:id="" action="ppaction://media"/>
            <a:extLst>
              <a:ext uri="{FF2B5EF4-FFF2-40B4-BE49-F238E27FC236}">
                <a16:creationId xmlns:a16="http://schemas.microsoft.com/office/drawing/2014/main" id="{FAE17C6B-21C0-E626-4055-89378CC17D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496"/>
                </p14:media>
              </p:ext>
            </p:extLst>
          </p:nvPr>
        </p:nvPicPr>
        <p:blipFill rotWithShape="1">
          <a:blip r:embed="rId9"/>
          <a:srcRect l="37706" t="23228" r="42546" b="47428"/>
          <a:stretch>
            <a:fillRect/>
          </a:stretch>
        </p:blipFill>
        <p:spPr>
          <a:xfrm>
            <a:off x="8516757" y="1078815"/>
            <a:ext cx="2880430" cy="219522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28F1470-74E1-3503-2AB0-EB0C9B396C31}"/>
              </a:ext>
            </a:extLst>
          </p:cNvPr>
          <p:cNvSpPr txBox="1"/>
          <p:nvPr/>
        </p:nvSpPr>
        <p:spPr>
          <a:xfrm>
            <a:off x="9221264" y="3240290"/>
            <a:ext cx="2096769" cy="24622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M. Rossetti Conti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6E8CD17-315B-7415-3080-E509EC3ED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813" y="1118352"/>
            <a:ext cx="7517428" cy="4621296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CEBA36EE-0D69-87D4-B2D3-7E94468F526A}"/>
              </a:ext>
            </a:extLst>
          </p:cNvPr>
          <p:cNvSpPr/>
          <p:nvPr/>
        </p:nvSpPr>
        <p:spPr>
          <a:xfrm>
            <a:off x="521369" y="1069388"/>
            <a:ext cx="316831" cy="467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9BCFBC4-C83E-C852-D7EA-C9E0E81CCD53}"/>
              </a:ext>
            </a:extLst>
          </p:cNvPr>
          <p:cNvSpPr/>
          <p:nvPr/>
        </p:nvSpPr>
        <p:spPr>
          <a:xfrm rot="16200000">
            <a:off x="2774632" y="3497316"/>
            <a:ext cx="316831" cy="467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5FAB801-CB20-E1FF-79DC-CCE976DB88B2}"/>
              </a:ext>
            </a:extLst>
          </p:cNvPr>
          <p:cNvSpPr txBox="1"/>
          <p:nvPr/>
        </p:nvSpPr>
        <p:spPr>
          <a:xfrm>
            <a:off x="1910992" y="5920666"/>
            <a:ext cx="2096769" cy="24622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Courtesy of  E.Chiadroni</a:t>
            </a:r>
          </a:p>
        </p:txBody>
      </p:sp>
      <p:pic>
        <p:nvPicPr>
          <p:cNvPr id="2" name="Immagine 1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58A2E7C5-9643-43A5-EC7F-2CB9EAA898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73" y="2056927"/>
            <a:ext cx="556804" cy="2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3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9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1436" y="69373"/>
            <a:ext cx="63091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Matching condition in plasma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European Advanced Accelerator Concepts Workshop Elba Iland, 21/09/2023</a:t>
            </a:r>
            <a:endParaRPr lang="en-US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6</a:t>
            </a:fld>
            <a:endParaRPr lang="en-US"/>
          </a:p>
        </p:txBody>
      </p: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19AFE13-E8CA-0A57-DC30-1D2A2C628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96" y="872434"/>
            <a:ext cx="10798476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6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1299" y="37534"/>
            <a:ext cx="9587125" cy="13665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GAs optimization of driver and witness bunches dynamics</a:t>
            </a:r>
            <a:br>
              <a:rPr lang="en-US" sz="4000" b="1" dirty="0"/>
            </a:br>
            <a:r>
              <a:rPr lang="en-GB" sz="1050" b="0" i="0" dirty="0">
                <a:effectLst/>
                <a:latin typeface="+mn-lt"/>
              </a:rPr>
              <a:t>Bacci A, Rossetti Conti M and Petrillo V 2016 Giotto: A genetic code for demanding beam-dynamics </a:t>
            </a:r>
            <a:r>
              <a:rPr lang="en-GB" sz="1000" b="0" i="0" dirty="0">
                <a:effectLst/>
                <a:latin typeface="+mn-lt"/>
              </a:rPr>
              <a:t>optimizations</a:t>
            </a:r>
            <a:endParaRPr lang="en-US" sz="4000" b="1" dirty="0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7</a:t>
            </a:fld>
            <a:endParaRPr lang="en-US"/>
          </a:p>
        </p:txBody>
      </p: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ED9CE610-B420-3652-A555-CC3A72C7D74A}"/>
              </a:ext>
            </a:extLst>
          </p:cNvPr>
          <p:cNvGrpSpPr/>
          <p:nvPr/>
        </p:nvGrpSpPr>
        <p:grpSpPr>
          <a:xfrm>
            <a:off x="1129975" y="1305861"/>
            <a:ext cx="10114797" cy="4992483"/>
            <a:chOff x="821725" y="1618951"/>
            <a:chExt cx="10584988" cy="4450699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151DF882-6AF9-487E-C255-27897FE59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978" y="3986228"/>
              <a:ext cx="2776735" cy="2082552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057007AC-59AF-61DC-EDCB-78EA735AC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725" y="1790858"/>
              <a:ext cx="3884920" cy="1801278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8C5C6B8C-699F-8365-8262-FF4E689B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504" y="1618951"/>
              <a:ext cx="3043721" cy="2282791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35807BDA-4480-18F5-13F4-736F2AED3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945" y="1618952"/>
              <a:ext cx="3043721" cy="2282791"/>
            </a:xfrm>
            <a:prstGeom prst="rect">
              <a:avLst/>
            </a:prstGeom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B761E221-0D45-247A-5141-B01452BB1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929" y="3986228"/>
              <a:ext cx="2776735" cy="2082552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8F14D198-C66E-C1E0-9CA4-D2A307D1C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54513" y="5592438"/>
              <a:ext cx="431446" cy="228120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4B423B1F-43F0-9CB6-59AA-2A9803EAF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" r="4022"/>
            <a:stretch/>
          </p:blipFill>
          <p:spPr>
            <a:xfrm>
              <a:off x="821725" y="3719812"/>
              <a:ext cx="3770085" cy="2101267"/>
            </a:xfrm>
            <a:prstGeom prst="rect">
              <a:avLst/>
            </a:prstGeom>
          </p:spPr>
        </p:pic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ED9BA8BC-990B-5787-00E2-34A88D5E081A}"/>
                </a:ext>
              </a:extLst>
            </p:cNvPr>
            <p:cNvSpPr/>
            <p:nvPr/>
          </p:nvSpPr>
          <p:spPr>
            <a:xfrm>
              <a:off x="2924070" y="4587852"/>
              <a:ext cx="680150" cy="2295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C17F6FB2-D559-3C86-9531-56EF34C54D4B}"/>
                </a:ext>
              </a:extLst>
            </p:cNvPr>
            <p:cNvSpPr/>
            <p:nvPr/>
          </p:nvSpPr>
          <p:spPr>
            <a:xfrm>
              <a:off x="3827853" y="4587851"/>
              <a:ext cx="746831" cy="22957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B4DC7488-75B4-4FF6-B13A-7C1943653EEB}"/>
                </a:ext>
              </a:extLst>
            </p:cNvPr>
            <p:cNvSpPr/>
            <p:nvPr/>
          </p:nvSpPr>
          <p:spPr>
            <a:xfrm>
              <a:off x="2918344" y="4841133"/>
              <a:ext cx="680150" cy="186371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82D16C89-E265-7921-C6E7-DA4733B6E4FD}"/>
                </a:ext>
              </a:extLst>
            </p:cNvPr>
            <p:cNvSpPr/>
            <p:nvPr/>
          </p:nvSpPr>
          <p:spPr>
            <a:xfrm>
              <a:off x="2918344" y="5030351"/>
              <a:ext cx="680150" cy="22957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1FB859FE-3F2D-6D89-C8AE-4229EF42FD15}"/>
                </a:ext>
              </a:extLst>
            </p:cNvPr>
            <p:cNvSpPr/>
            <p:nvPr/>
          </p:nvSpPr>
          <p:spPr>
            <a:xfrm>
              <a:off x="3827851" y="4841133"/>
              <a:ext cx="746831" cy="186371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4CFD5C51-C197-2FBC-EF0E-F090CAC94F0F}"/>
                </a:ext>
              </a:extLst>
            </p:cNvPr>
            <p:cNvSpPr/>
            <p:nvPr/>
          </p:nvSpPr>
          <p:spPr>
            <a:xfrm>
              <a:off x="3827852" y="5047001"/>
              <a:ext cx="746831" cy="22957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0DE744C1-4545-1A01-ECCB-9DF0C8BAE9F3}"/>
                </a:ext>
              </a:extLst>
            </p:cNvPr>
            <p:cNvSpPr/>
            <p:nvPr/>
          </p:nvSpPr>
          <p:spPr>
            <a:xfrm>
              <a:off x="2924888" y="5293244"/>
              <a:ext cx="680150" cy="194946"/>
            </a:xfrm>
            <a:prstGeom prst="rect">
              <a:avLst/>
            </a:pr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E8008D81-232A-33E4-4D1B-AC91A8ADCEEC}"/>
                </a:ext>
              </a:extLst>
            </p:cNvPr>
            <p:cNvSpPr/>
            <p:nvPr/>
          </p:nvSpPr>
          <p:spPr>
            <a:xfrm>
              <a:off x="2779023" y="2530145"/>
              <a:ext cx="812069" cy="1916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CB8938D5-3C2B-259F-A5F0-6AC6C3F046B5}"/>
                </a:ext>
              </a:extLst>
            </p:cNvPr>
            <p:cNvSpPr/>
            <p:nvPr/>
          </p:nvSpPr>
          <p:spPr>
            <a:xfrm>
              <a:off x="3723057" y="2539303"/>
              <a:ext cx="851625" cy="19165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087D81C3-EE7B-3890-71A6-0F088F1577CB}"/>
                </a:ext>
              </a:extLst>
            </p:cNvPr>
            <p:cNvSpPr/>
            <p:nvPr/>
          </p:nvSpPr>
          <p:spPr>
            <a:xfrm>
              <a:off x="2779024" y="2741818"/>
              <a:ext cx="819470" cy="186371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C9319E01-996B-BB38-F7B9-37F40F0C0643}"/>
                </a:ext>
              </a:extLst>
            </p:cNvPr>
            <p:cNvSpPr/>
            <p:nvPr/>
          </p:nvSpPr>
          <p:spPr>
            <a:xfrm>
              <a:off x="2779024" y="2954895"/>
              <a:ext cx="812070" cy="14872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CBE1E5AE-DBA3-2748-1540-68B643EC5F7E}"/>
                </a:ext>
              </a:extLst>
            </p:cNvPr>
            <p:cNvSpPr/>
            <p:nvPr/>
          </p:nvSpPr>
          <p:spPr>
            <a:xfrm>
              <a:off x="3723057" y="2729114"/>
              <a:ext cx="851625" cy="186371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0424CBFF-B829-4F8A-2B63-58039B67801B}"/>
                </a:ext>
              </a:extLst>
            </p:cNvPr>
            <p:cNvSpPr/>
            <p:nvPr/>
          </p:nvSpPr>
          <p:spPr>
            <a:xfrm>
              <a:off x="3723057" y="2928878"/>
              <a:ext cx="851625" cy="18637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CC49C622-26B3-6C79-A091-14C79D8D911D}"/>
                </a:ext>
              </a:extLst>
            </p:cNvPr>
            <p:cNvSpPr/>
            <p:nvPr/>
          </p:nvSpPr>
          <p:spPr>
            <a:xfrm>
              <a:off x="2779023" y="3127325"/>
              <a:ext cx="812069" cy="194946"/>
            </a:xfrm>
            <a:prstGeom prst="rect">
              <a:avLst/>
            </a:pr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769C3E10-EB4B-BE95-F833-4DAE281BBAFD}"/>
                </a:ext>
              </a:extLst>
            </p:cNvPr>
            <p:cNvSpPr txBox="1"/>
            <p:nvPr/>
          </p:nvSpPr>
          <p:spPr>
            <a:xfrm>
              <a:off x="1544641" y="5691412"/>
              <a:ext cx="4232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Reference Injector parameters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72FBEE0-95C9-A72C-D83F-7197241DF70D}"/>
                </a:ext>
              </a:extLst>
            </p:cNvPr>
            <p:cNvSpPr txBox="1"/>
            <p:nvPr/>
          </p:nvSpPr>
          <p:spPr>
            <a:xfrm>
              <a:off x="1250732" y="3546024"/>
              <a:ext cx="42320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Injector parameters optimized with GIOTTO</a:t>
              </a:r>
            </a:p>
          </p:txBody>
        </p:sp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8E6AC9E9-394F-59A1-E893-E1CCAA95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66010" y="5828428"/>
              <a:ext cx="1388503" cy="24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235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4746" y="89160"/>
            <a:ext cx="80225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Motivation of an RF injector upgrade</a:t>
            </a:r>
            <a:endParaRPr lang="en-US" sz="4000" b="1" dirty="0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8</a:t>
            </a:fld>
            <a:endParaRPr lang="en-US"/>
          </a:p>
        </p:txBody>
      </p: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6343192B-D34D-3AA9-F8AE-EEEC298A93C3}"/>
              </a:ext>
            </a:extLst>
          </p:cNvPr>
          <p:cNvSpPr/>
          <p:nvPr/>
        </p:nvSpPr>
        <p:spPr>
          <a:xfrm>
            <a:off x="2277239" y="673554"/>
            <a:ext cx="7192169" cy="5346144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C-band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Higher achievable cathode, and cavity peak field as high as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160-180 MV/m and 40 MV/m</a:t>
            </a:r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Higher efficiency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, so it is suitable for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requiring repetition rates in the 200 Hz÷1 kHz range</a:t>
            </a:r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Reduce injector footprint by maintaining high-quality high-brightness beams.</a:t>
            </a:r>
          </a:p>
        </p:txBody>
      </p:sp>
    </p:spTree>
    <p:extLst>
      <p:ext uri="{BB962C8B-B14F-4D97-AF65-F5344CB8AC3E}">
        <p14:creationId xmlns:p14="http://schemas.microsoft.com/office/powerpoint/2010/main" val="356375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F0818F0-A243-418C-A1CB-C39D90140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8379" y="62957"/>
            <a:ext cx="70688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>
                <a:effectLst/>
              </a:rPr>
              <a:t>Driver-like beam dynamics</a:t>
            </a:r>
            <a:endParaRPr lang="en-US" sz="4000" b="1" dirty="0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B3628C2A-EF04-01F3-EDC1-D613C527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G.J Silvi</a:t>
            </a:r>
            <a:endParaRPr lang="en-US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79A3BA27-BB67-E2BA-9E69-FF27CB7B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European Advanced Accelerator Concepts Workshop Elba Iland, 21/09/2023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39B24D6-AB66-BEBE-2F23-02E4AE8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D94-40DC-45AA-81EC-2788314D4EC6}" type="slidenum">
              <a:rPr lang="en-US" smtClean="0"/>
              <a:t>9</a:t>
            </a:fld>
            <a:endParaRPr lang="en-US"/>
          </a:p>
        </p:txBody>
      </p:sp>
      <p:pic>
        <p:nvPicPr>
          <p:cNvPr id="19" name="Picture 2" descr="C. De Michele Web">
            <a:extLst>
              <a:ext uri="{FF2B5EF4-FFF2-40B4-BE49-F238E27FC236}">
                <a16:creationId xmlns:a16="http://schemas.microsoft.com/office/drawing/2014/main" id="{B8353506-DCE6-A96C-0DCF-C539FCEF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69373"/>
            <a:ext cx="736344" cy="86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FN Frascati (Roma) | Future Circular Collider">
            <a:extLst>
              <a:ext uri="{FF2B5EF4-FFF2-40B4-BE49-F238E27FC236}">
                <a16:creationId xmlns:a16="http://schemas.microsoft.com/office/drawing/2014/main" id="{377D1513-F413-D3AB-EBCF-BEC0ADA5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61" y="127381"/>
            <a:ext cx="1062822" cy="7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2175EE07-3DBA-37E8-4C3F-E847209C0B6C}"/>
              </a:ext>
            </a:extLst>
          </p:cNvPr>
          <p:cNvGrpSpPr/>
          <p:nvPr/>
        </p:nvGrpSpPr>
        <p:grpSpPr>
          <a:xfrm>
            <a:off x="2209800" y="762249"/>
            <a:ext cx="7768707" cy="1887188"/>
            <a:chOff x="5809319" y="5239284"/>
            <a:chExt cx="3115544" cy="982415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22B086F6-5B48-F495-DD2C-ABC52646D714}"/>
                </a:ext>
              </a:extLst>
            </p:cNvPr>
            <p:cNvSpPr txBox="1"/>
            <p:nvPr/>
          </p:nvSpPr>
          <p:spPr>
            <a:xfrm>
              <a:off x="5809319" y="5239284"/>
              <a:ext cx="3115544" cy="9824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7130A49-6600-B6E6-0F93-49991A06D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7648" y="5373596"/>
              <a:ext cx="2877756" cy="713792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B85F76AD-912D-E26A-8445-FEB628375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640" y="3118218"/>
            <a:ext cx="5469150" cy="31747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AD000E7-70E7-9753-5DAA-09FC85346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11" y="3054802"/>
            <a:ext cx="4950336" cy="32297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033288-691D-28B5-4D12-68B21D2A83D5}"/>
              </a:ext>
            </a:extLst>
          </p:cNvPr>
          <p:cNvSpPr txBox="1">
            <a:spLocks/>
          </p:cNvSpPr>
          <p:nvPr/>
        </p:nvSpPr>
        <p:spPr>
          <a:xfrm>
            <a:off x="2304592" y="2409714"/>
            <a:ext cx="2553616" cy="14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A. Giribono PRAB 26, 083402, 2023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53AC06-6367-0327-6220-329A21B4C148}"/>
              </a:ext>
            </a:extLst>
          </p:cNvPr>
          <p:cNvSpPr txBox="1">
            <a:spLocks/>
          </p:cNvSpPr>
          <p:nvPr/>
        </p:nvSpPr>
        <p:spPr>
          <a:xfrm>
            <a:off x="5409194" y="2721801"/>
            <a:ext cx="5907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Slice analysis for different degrees of compression for a 200 pC Beam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9A72524-DAE7-0705-CFA9-DCA43F545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22" y="1264114"/>
            <a:ext cx="1943268" cy="7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1848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865</Words>
  <Application>Microsoft Office PowerPoint</Application>
  <PresentationFormat>Widescreen</PresentationFormat>
  <Paragraphs>118</Paragraphs>
  <Slides>14</Slides>
  <Notes>14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Source Sans Pro</vt:lpstr>
      <vt:lpstr>Source Sans Pro Light</vt:lpstr>
      <vt:lpstr>Personalizza struttura</vt:lpstr>
      <vt:lpstr>1_Personalizza struttura</vt:lpstr>
      <vt:lpstr>Presentazione standard di PowerPoint</vt:lpstr>
      <vt:lpstr>Presentazione standard di PowerPoint</vt:lpstr>
      <vt:lpstr>EuPRAXIA@SPARC_LAB</vt:lpstr>
      <vt:lpstr>EuPRAXIA@SPARC_LAB  full S-band RF injector</vt:lpstr>
      <vt:lpstr>Driver and witness configuration</vt:lpstr>
      <vt:lpstr>Matching condition in plasma</vt:lpstr>
      <vt:lpstr>GAs optimization of driver and witness bunches dynamics Bacci A, Rossetti Conti M and Petrillo V 2016 Giotto: A genetic code for demanding beam-dynamics optimizations</vt:lpstr>
      <vt:lpstr>Motivation of an RF injector upgrade</vt:lpstr>
      <vt:lpstr>Driver-like beam dynamics</vt:lpstr>
      <vt:lpstr>EuPRAXIA@SPARC_LAB  full C-band RF injector</vt:lpstr>
      <vt:lpstr>Single bunch simulations</vt:lpstr>
      <vt:lpstr>Driver and Witness beam dynamics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gilles jacopo silvi</cp:lastModifiedBy>
  <cp:revision>134</cp:revision>
  <dcterms:created xsi:type="dcterms:W3CDTF">2022-09-20T12:18:39Z</dcterms:created>
  <dcterms:modified xsi:type="dcterms:W3CDTF">2023-09-21T10:00:33Z</dcterms:modified>
</cp:coreProperties>
</file>