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2" r:id="rId2"/>
    <p:sldId id="265" r:id="rId3"/>
    <p:sldId id="286" r:id="rId4"/>
    <p:sldId id="287" r:id="rId5"/>
    <p:sldId id="257" r:id="rId6"/>
    <p:sldId id="258" r:id="rId7"/>
    <p:sldId id="259" r:id="rId8"/>
    <p:sldId id="266" r:id="rId9"/>
    <p:sldId id="278" r:id="rId10"/>
    <p:sldId id="260" r:id="rId11"/>
    <p:sldId id="271" r:id="rId12"/>
    <p:sldId id="283" r:id="rId13"/>
    <p:sldId id="436" r:id="rId14"/>
    <p:sldId id="263" r:id="rId15"/>
    <p:sldId id="284" r:id="rId16"/>
    <p:sldId id="285" r:id="rId17"/>
    <p:sldId id="273" r:id="rId18"/>
    <p:sldId id="275" r:id="rId19"/>
    <p:sldId id="288" r:id="rId20"/>
    <p:sldId id="267" r:id="rId21"/>
    <p:sldId id="268" r:id="rId22"/>
    <p:sldId id="269" r:id="rId23"/>
    <p:sldId id="270" r:id="rId24"/>
    <p:sldId id="289" r:id="rId25"/>
    <p:sldId id="325" r:id="rId26"/>
    <p:sldId id="272" r:id="rId27"/>
    <p:sldId id="274" r:id="rId28"/>
    <p:sldId id="276" r:id="rId29"/>
    <p:sldId id="435" r:id="rId30"/>
    <p:sldId id="277" r:id="rId31"/>
    <p:sldId id="281" r:id="rId32"/>
    <p:sldId id="43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4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3BA28-267D-4984-AD36-746FFB623CA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A006-500A-4FA4-AA05-E05735BD10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16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9700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8841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63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408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63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069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446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264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25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436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F8DB-5F66-D24B-8E12-D1A6C39DF8D7}" type="slidenum">
              <a:rPr lang="en-ES" smtClean="0"/>
              <a:t>21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94042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4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LET: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 of energy deposition along the radiation track.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RBE: measures the effects of the irradiation. Protons = 1.1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hincapié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órganos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móviles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9F8DB-5F66-D24B-8E12-D1A6C39DF8D7}" type="slidenum">
              <a:rPr lang="en-ES" smtClean="0"/>
              <a:t>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940527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33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515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869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https://www.sciencedirect.com/topics/engineering/dielectric-loss-tangent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20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5494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34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a-C</a:t>
            </a:r>
            <a:r>
              <a:rPr lang="en-GB" baseline="0" dirty="0"/>
              <a:t> -&gt; Amorphous Carbon</a:t>
            </a:r>
          </a:p>
          <a:p>
            <a:r>
              <a:rPr lang="en-GB" baseline="0" dirty="0"/>
              <a:t>DLC -&gt; Diamond-Like Carbon -&gt; above 1 </a:t>
            </a:r>
            <a:r>
              <a:rPr lang="en-GB" baseline="0" dirty="0" err="1"/>
              <a:t>MOhm</a:t>
            </a:r>
            <a:r>
              <a:rPr lang="en-GB" baseline="0" dirty="0"/>
              <a:t> per square ~500 nm</a:t>
            </a:r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97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34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571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62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05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5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39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49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2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014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9DFF2-C809-5C4B-AA7D-404B4EC4560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7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94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963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15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 Conector recto"/>
          <p:cNvCxnSpPr/>
          <p:nvPr userDrawn="1"/>
        </p:nvCxnSpPr>
        <p:spPr>
          <a:xfrm>
            <a:off x="-14393" y="1331913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1"/>
          </p:nvPr>
        </p:nvSpPr>
        <p:spPr>
          <a:xfrm>
            <a:off x="6000751" y="6453188"/>
            <a:ext cx="1219200" cy="9144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13" name="Imagen 12" descr="Imagen que contiene objeto&#10;&#10;Descripción generada automáticamente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142757" y="204625"/>
            <a:ext cx="2838568" cy="90692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145" y="126242"/>
            <a:ext cx="1626299" cy="1063688"/>
          </a:xfrm>
          <a:prstGeom prst="rect">
            <a:avLst/>
          </a:prstGeom>
        </p:spPr>
      </p:pic>
      <p:pic>
        <p:nvPicPr>
          <p:cNvPr id="15" name="Imagen 14"/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8891239" y="319089"/>
            <a:ext cx="2858135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04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4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08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5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7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621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4421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43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88ED-91ED-4239-B940-28748835B031}" type="datetimeFigureOut">
              <a:rPr lang="en-GB" smtClean="0"/>
              <a:t>18/09/2023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79C7-A594-4271-A48C-816A78681C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1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8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10" Type="http://schemas.openxmlformats.org/officeDocument/2006/relationships/image" Target="../media/image67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ericanelements.com/magnesium-titanate-12032-30-3" TargetMode="External"/><Relationship Id="rId3" Type="http://schemas.openxmlformats.org/officeDocument/2006/relationships/image" Target="../media/image440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hyperlink" Target="https://accuratus.com/alumox.html" TargetMode="External"/><Relationship Id="rId4" Type="http://schemas.openxmlformats.org/officeDocument/2006/relationships/image" Target="../media/image450.png"/><Relationship Id="rId9" Type="http://schemas.openxmlformats.org/officeDocument/2006/relationships/hyperlink" Target="https://www.makeitfrom.com/material-properties/Magnesium-Titanate-IEC-60672-Type-C-32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0.png"/><Relationship Id="rId3" Type="http://schemas.openxmlformats.org/officeDocument/2006/relationships/image" Target="../media/image72.png"/><Relationship Id="rId7" Type="http://schemas.openxmlformats.org/officeDocument/2006/relationships/image" Target="../media/image19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0.png"/><Relationship Id="rId5" Type="http://schemas.openxmlformats.org/officeDocument/2006/relationships/image" Target="../media/image2040.png"/><Relationship Id="rId4" Type="http://schemas.openxmlformats.org/officeDocument/2006/relationships/image" Target="../media/image73.png"/><Relationship Id="rId9" Type="http://schemas.openxmlformats.org/officeDocument/2006/relationships/image" Target="../media/image20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wmf"/><Relationship Id="rId3" Type="http://schemas.openxmlformats.org/officeDocument/2006/relationships/image" Target="../media/image8.png"/><Relationship Id="rId7" Type="http://schemas.openxmlformats.org/officeDocument/2006/relationships/image" Target="../media/image76.wmf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7.wmf"/><Relationship Id="rId5" Type="http://schemas.openxmlformats.org/officeDocument/2006/relationships/image" Target="../media/image75.png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74.png"/><Relationship Id="rId9" Type="http://schemas.openxmlformats.org/officeDocument/2006/relationships/image" Target="../media/image101.png"/><Relationship Id="rId1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1.png"/><Relationship Id="rId3" Type="http://schemas.openxmlformats.org/officeDocument/2006/relationships/image" Target="../media/image88.png"/><Relationship Id="rId7" Type="http://schemas.openxmlformats.org/officeDocument/2006/relationships/image" Target="../media/image8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0.png"/><Relationship Id="rId11" Type="http://schemas.openxmlformats.org/officeDocument/2006/relationships/image" Target="../media/image1410.png"/><Relationship Id="rId5" Type="http://schemas.openxmlformats.org/officeDocument/2006/relationships/image" Target="../media/image1590.png"/><Relationship Id="rId10" Type="http://schemas.openxmlformats.org/officeDocument/2006/relationships/image" Target="../media/image1310.png"/><Relationship Id="rId4" Type="http://schemas.openxmlformats.org/officeDocument/2006/relationships/image" Target="../media/image89.png"/><Relationship Id="rId9" Type="http://schemas.openxmlformats.org/officeDocument/2006/relationships/image" Target="../media/image12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8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0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1.jpg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wmf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hyperlink" Target="https://www.makeitfrom.com/material-properties/Magnesium-Titanate-IEC-60672-Type-C-320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ericanelements.com/magnesium-titanate-12032-30-3" TargetMode="External"/><Relationship Id="rId5" Type="http://schemas.openxmlformats.org/officeDocument/2006/relationships/image" Target="NUL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99.png"/><Relationship Id="rId3" Type="http://schemas.openxmlformats.org/officeDocument/2006/relationships/image" Target="../media/image97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98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1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1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1.png"/><Relationship Id="rId3" Type="http://schemas.openxmlformats.org/officeDocument/2006/relationships/image" Target="../media/image20.png"/><Relationship Id="rId7" Type="http://schemas.openxmlformats.org/officeDocument/2006/relationships/image" Target="../media/image19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1.png"/><Relationship Id="rId11" Type="http://schemas.openxmlformats.org/officeDocument/2006/relationships/image" Target="../media/image2311.png"/><Relationship Id="rId5" Type="http://schemas.openxmlformats.org/officeDocument/2006/relationships/image" Target="../media/image1710.png"/><Relationship Id="rId10" Type="http://schemas.openxmlformats.org/officeDocument/2006/relationships/image" Target="../media/image2212.png"/><Relationship Id="rId4" Type="http://schemas.openxmlformats.org/officeDocument/2006/relationships/image" Target="../media/image22.png"/><Relationship Id="rId9" Type="http://schemas.openxmlformats.org/officeDocument/2006/relationships/image" Target="../media/image21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1642092" y="6275543"/>
            <a:ext cx="8363272" cy="634217"/>
          </a:xfrm>
        </p:spPr>
        <p:txBody>
          <a:bodyPr>
            <a:normAutofit fontScale="90000"/>
          </a:bodyPr>
          <a:lstStyle/>
          <a:p>
            <a:pPr fontAlgn="t"/>
            <a: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  <a:t>6th EUROPEAN ADVANCED ACCELERATOR CONCEPTS WORKSHOP</a:t>
            </a:r>
            <a:br>
              <a:rPr lang="en-GB" sz="1600" b="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400" b="0" dirty="0">
                <a:solidFill>
                  <a:schemeClr val="accent1">
                    <a:lumMod val="75000"/>
                  </a:schemeClr>
                </a:solidFill>
              </a:rPr>
              <a:t>17-23 </a:t>
            </a:r>
            <a:r>
              <a:rPr lang="en-GB" sz="1400" b="0" dirty="0" err="1">
                <a:solidFill>
                  <a:schemeClr val="accent1">
                    <a:lumMod val="75000"/>
                  </a:schemeClr>
                </a:solidFill>
              </a:rPr>
              <a:t>september</a:t>
            </a:r>
            <a:r>
              <a:rPr lang="en-GB" sz="1400" b="0" dirty="0">
                <a:solidFill>
                  <a:schemeClr val="accent1">
                    <a:lumMod val="75000"/>
                  </a:schemeClr>
                </a:solidFill>
              </a:rPr>
              <a:t> 2023, LA BIODOLA BAY (ELBA), ITALY</a:t>
            </a:r>
            <a:br>
              <a:rPr lang="en-GB" b="0" dirty="0"/>
            </a:br>
            <a:br>
              <a:rPr lang="en-GB" sz="1800" cap="none" dirty="0">
                <a:solidFill>
                  <a:schemeClr val="bg2">
                    <a:lumMod val="25000"/>
                  </a:schemeClr>
                </a:solidFill>
              </a:rPr>
            </a:br>
            <a:endParaRPr lang="en-GB" sz="1800" cap="none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>
          <a:xfrm>
            <a:off x="1642092" y="1892968"/>
            <a:ext cx="8928992" cy="3941775"/>
          </a:xfrm>
          <a:solidFill>
            <a:srgbClr val="FFFFFF"/>
          </a:solidFill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GB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Assist Accelerating (DAA) structures for compact linear accelerators of low energy particles in </a:t>
            </a:r>
            <a:r>
              <a:rPr lang="en-GB" sz="29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hadrontherapy</a:t>
            </a:r>
            <a:r>
              <a:rPr lang="en-GB" sz="2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treatments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endParaRPr lang="en-GB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Martinez-Reviriego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Grudiev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Esperante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B. Gimeno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Blanch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 Fuster-Martínez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D. Gonzalez-Iglesias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Martín-Luna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E. Martinez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spcBef>
                <a:spcPts val="0"/>
              </a:spcBef>
            </a:pP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Menendez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J. Fuster</a:t>
            </a:r>
            <a:r>
              <a:rPr lang="en-GB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>
              <a:spcBef>
                <a:spcPts val="0"/>
              </a:spcBef>
            </a:pPr>
            <a:endParaRPr lang="en-GB" sz="24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solidFill>
                <a:schemeClr val="tx1"/>
              </a:solidFill>
            </a:endParaRPr>
          </a:p>
          <a:p>
            <a:r>
              <a:rPr lang="en-GB" sz="1200" dirty="0">
                <a:solidFill>
                  <a:schemeClr val="tx1"/>
                </a:solidFill>
              </a:rPr>
              <a:t>1 </a:t>
            </a:r>
            <a:r>
              <a:rPr lang="en-GB" sz="1200" dirty="0" err="1">
                <a:solidFill>
                  <a:schemeClr val="tx1"/>
                </a:solidFill>
              </a:rPr>
              <a:t>Instituto</a:t>
            </a:r>
            <a:r>
              <a:rPr lang="en-GB" sz="1200" dirty="0">
                <a:solidFill>
                  <a:schemeClr val="tx1"/>
                </a:solidFill>
              </a:rPr>
              <a:t> de </a:t>
            </a:r>
            <a:r>
              <a:rPr lang="en-GB" sz="1200" dirty="0" err="1">
                <a:solidFill>
                  <a:schemeClr val="tx1"/>
                </a:solidFill>
              </a:rPr>
              <a:t>Física</a:t>
            </a:r>
            <a:r>
              <a:rPr lang="en-GB" sz="1200" dirty="0">
                <a:solidFill>
                  <a:schemeClr val="tx1"/>
                </a:solidFill>
              </a:rPr>
              <a:t> Corpuscular (IFIC), CSIC-University of Valencia, </a:t>
            </a:r>
            <a:r>
              <a:rPr lang="en-GB" sz="1200" dirty="0" err="1">
                <a:solidFill>
                  <a:schemeClr val="tx1"/>
                </a:solidFill>
              </a:rPr>
              <a:t>Parque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  <a:r>
              <a:rPr lang="en-GB" sz="1200" dirty="0" err="1">
                <a:solidFill>
                  <a:schemeClr val="tx1"/>
                </a:solidFill>
              </a:rPr>
              <a:t>Científico</a:t>
            </a:r>
            <a:r>
              <a:rPr lang="en-GB" sz="1200" dirty="0">
                <a:solidFill>
                  <a:schemeClr val="tx1"/>
                </a:solidFill>
              </a:rPr>
              <a:t>, C/ </a:t>
            </a:r>
            <a:r>
              <a:rPr lang="en-GB" sz="1200" dirty="0" err="1">
                <a:solidFill>
                  <a:schemeClr val="tx1"/>
                </a:solidFill>
              </a:rPr>
              <a:t>Catedrático</a:t>
            </a:r>
            <a:r>
              <a:rPr lang="en-GB" sz="1200" dirty="0">
                <a:solidFill>
                  <a:schemeClr val="tx1"/>
                </a:solidFill>
              </a:rPr>
              <a:t> José </a:t>
            </a:r>
            <a:r>
              <a:rPr lang="en-GB" sz="1200" dirty="0" err="1">
                <a:solidFill>
                  <a:schemeClr val="tx1"/>
                </a:solidFill>
              </a:rPr>
              <a:t>Beltrán</a:t>
            </a:r>
            <a:r>
              <a:rPr lang="en-GB" sz="1200" dirty="0">
                <a:solidFill>
                  <a:schemeClr val="tx1"/>
                </a:solidFill>
              </a:rPr>
              <a:t>, 2 46980 </a:t>
            </a:r>
            <a:r>
              <a:rPr lang="en-GB" sz="1200" dirty="0" err="1">
                <a:solidFill>
                  <a:schemeClr val="tx1"/>
                </a:solidFill>
              </a:rPr>
              <a:t>Paterna</a:t>
            </a:r>
            <a:r>
              <a:rPr lang="en-GB" sz="1200" dirty="0">
                <a:solidFill>
                  <a:schemeClr val="tx1"/>
                </a:solidFill>
              </a:rPr>
              <a:t> (Valencia) </a:t>
            </a:r>
          </a:p>
          <a:p>
            <a:r>
              <a:rPr lang="en-GB" sz="1200" dirty="0">
                <a:solidFill>
                  <a:schemeClr val="tx1"/>
                </a:solidFill>
              </a:rPr>
              <a:t>2 Electronics Engineering Department, University of </a:t>
            </a:r>
            <a:r>
              <a:rPr lang="en-GB" sz="1200" dirty="0" err="1">
                <a:solidFill>
                  <a:schemeClr val="tx1"/>
                </a:solidFill>
              </a:rPr>
              <a:t>València</a:t>
            </a:r>
            <a:r>
              <a:rPr lang="en-GB" sz="1200" dirty="0">
                <a:solidFill>
                  <a:schemeClr val="tx1"/>
                </a:solidFill>
              </a:rPr>
              <a:t>, 46100 </a:t>
            </a:r>
            <a:r>
              <a:rPr lang="en-GB" sz="1200" dirty="0" err="1">
                <a:solidFill>
                  <a:schemeClr val="tx1"/>
                </a:solidFill>
              </a:rPr>
              <a:t>Burjassot</a:t>
            </a:r>
            <a:r>
              <a:rPr lang="en-GB" sz="1200" dirty="0">
                <a:solidFill>
                  <a:schemeClr val="tx1"/>
                </a:solidFill>
              </a:rPr>
              <a:t>, Spain</a:t>
            </a:r>
          </a:p>
          <a:p>
            <a:r>
              <a:rPr lang="en-GB" sz="1200" dirty="0">
                <a:solidFill>
                  <a:schemeClr val="tx1"/>
                </a:solidFill>
              </a:rPr>
              <a:t>3 CERN, 01631 </a:t>
            </a:r>
            <a:r>
              <a:rPr lang="en-GB" sz="1200" dirty="0" err="1">
                <a:solidFill>
                  <a:schemeClr val="tx1"/>
                </a:solidFill>
              </a:rPr>
              <a:t>Meyrin</a:t>
            </a:r>
            <a:r>
              <a:rPr lang="en-GB" sz="1200" dirty="0">
                <a:solidFill>
                  <a:schemeClr val="tx1"/>
                </a:solidFill>
              </a:rPr>
              <a:t>, Switzerland</a:t>
            </a:r>
          </a:p>
          <a:p>
            <a:endParaRPr lang="en-GB" sz="1200" dirty="0">
              <a:solidFill>
                <a:schemeClr val="tx1"/>
              </a:solidFill>
            </a:endParaRP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66C81E0-917B-4B8D-B95E-61ED38C1633A}" type="slidenum">
              <a:rPr lang="es-ES" smtClean="0"/>
              <a:pPr>
                <a:defRPr/>
              </a:pPr>
              <a:t>1</a:t>
            </a:fld>
            <a:endParaRPr lang="es-ES" dirty="0"/>
          </a:p>
        </p:txBody>
      </p:sp>
      <p:pic>
        <p:nvPicPr>
          <p:cNvPr id="5" name="Imagen 8" descr="Un dibujo de una caricatura&#10;&#10;Descripción generada automáticamente con confianza baja">
            <a:extLst>
              <a:ext uri="{FF2B5EF4-FFF2-40B4-BE49-F238E27FC236}">
                <a16:creationId xmlns:a16="http://schemas.microsoft.com/office/drawing/2014/main" id="{D7956368-B0BC-BF04-6196-12963BC5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93" y="6256213"/>
            <a:ext cx="1985901" cy="58269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4EA9F9-DCCB-CA4D-AE32-BA45EE74F3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00" y="126638"/>
            <a:ext cx="1201193" cy="1174917"/>
          </a:xfrm>
          <a:prstGeom prst="rect">
            <a:avLst/>
          </a:prstGeom>
        </p:spPr>
      </p:pic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45E302-B1DA-3FED-3F6B-E8E62477B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996" y="5481592"/>
            <a:ext cx="2330736" cy="592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472D7A-B343-E957-8813-9B8F797CDA81}"/>
              </a:ext>
            </a:extLst>
          </p:cNvPr>
          <p:cNvSpPr txBox="1"/>
          <p:nvPr/>
        </p:nvSpPr>
        <p:spPr>
          <a:xfrm>
            <a:off x="3069144" y="5573682"/>
            <a:ext cx="60537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kern="0" dirty="0">
                <a:solidFill>
                  <a:prstClr val="black"/>
                </a:solidFill>
              </a:rPr>
              <a:t>ACKNOWLEDGEMENT - This presentation has received support from the European Union’s Horizon 2020 Research and Innovation programme under Grant Agreement No 101004730</a:t>
            </a:r>
            <a:endParaRPr lang="es-ES" sz="1200" i="1" kern="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pic>
        <p:nvPicPr>
          <p:cNvPr id="9" name="Picture 8" descr="A logo with black text&#10;&#10;Description automatically generated">
            <a:extLst>
              <a:ext uri="{FF2B5EF4-FFF2-40B4-BE49-F238E27FC236}">
                <a16:creationId xmlns:a16="http://schemas.microsoft.com/office/drawing/2014/main" id="{1ACB0C52-9E42-D6EF-DAC8-5FF663CAF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16" y="5333581"/>
            <a:ext cx="14351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00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10</a:t>
            </a:fld>
            <a:endParaRPr lang="es-E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6" y="758335"/>
            <a:ext cx="4183738" cy="3194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35" y="2237194"/>
            <a:ext cx="5039878" cy="38624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Energy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range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for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hadrontherapy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6281616" y="758335"/>
                <a:ext cx="4883516" cy="990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Protons: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70−230 </m:t>
                    </m:r>
                  </m:oMath>
                </a14:m>
                <a:r>
                  <a:rPr lang="en-US" dirty="0"/>
                  <a:t>MeV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:0.37−0.6</m:t>
                    </m:r>
                  </m:oMath>
                </a14:m>
                <a:endParaRPr lang="es-E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/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6+</m:t>
                        </m:r>
                      </m:sup>
                    </m:sSup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100−430 </m:t>
                    </m:r>
                  </m:oMath>
                </a14:m>
                <a:r>
                  <a:rPr lang="en-US" dirty="0"/>
                  <a:t>MeV/u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:0.43−0.73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616" y="758335"/>
                <a:ext cx="4883516" cy="990143"/>
              </a:xfrm>
              <a:prstGeom prst="rect">
                <a:avLst/>
              </a:prstGeom>
              <a:blipFill>
                <a:blip r:embed="rId5"/>
                <a:stretch>
                  <a:fillRect l="-873" t="-3067" b="-61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/>
          <p:cNvSpPr txBox="1"/>
          <p:nvPr/>
        </p:nvSpPr>
        <p:spPr>
          <a:xfrm>
            <a:off x="5840552" y="1681665"/>
            <a:ext cx="5870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err="1"/>
              <a:t>Bencini</a:t>
            </a:r>
            <a:r>
              <a:rPr lang="en-GB" sz="1000" dirty="0"/>
              <a:t>, V. (2020). </a:t>
            </a:r>
            <a:r>
              <a:rPr lang="en-GB" sz="1000" i="1" dirty="0"/>
              <a:t>Design of a novel linear accelerator for carbon ion therapy</a:t>
            </a:r>
            <a:r>
              <a:rPr lang="en-GB" sz="1000" dirty="0"/>
              <a:t> (Doctoral dissertation, Rome U.).</a:t>
            </a:r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uadroTexto 20"/>
              <p:cNvSpPr txBox="1"/>
              <p:nvPr/>
            </p:nvSpPr>
            <p:spPr>
              <a:xfrm>
                <a:off x="8397521" y="2046071"/>
                <a:ext cx="3175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7521" y="2046071"/>
                <a:ext cx="317586" cy="276999"/>
              </a:xfrm>
              <a:prstGeom prst="rect">
                <a:avLst/>
              </a:prstGeom>
              <a:blipFill>
                <a:blip r:embed="rId6"/>
                <a:stretch>
                  <a:fillRect l="-19231" r="-3846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uadroTexto 23"/>
              <p:cNvSpPr txBox="1"/>
              <p:nvPr/>
            </p:nvSpPr>
            <p:spPr>
              <a:xfrm>
                <a:off x="9191474" y="2056537"/>
                <a:ext cx="4334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6+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CuadroTexto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1474" y="2056537"/>
                <a:ext cx="433452" cy="276999"/>
              </a:xfrm>
              <a:prstGeom prst="rect">
                <a:avLst/>
              </a:prstGeom>
              <a:blipFill>
                <a:blip r:embed="rId7"/>
                <a:stretch>
                  <a:fillRect l="-11429" t="-4348" r="-5714" b="-8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36" y="3612164"/>
            <a:ext cx="4219185" cy="324583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E6363D-2B86-42C7-F1C9-DA2B0EC8DC5E}"/>
              </a:ext>
            </a:extLst>
          </p:cNvPr>
          <p:cNvCxnSpPr/>
          <p:nvPr/>
        </p:nvCxnSpPr>
        <p:spPr>
          <a:xfrm>
            <a:off x="6281616" y="6356350"/>
            <a:ext cx="15365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912B6F-1493-F8B8-EBB0-18BB72855B74}"/>
              </a:ext>
            </a:extLst>
          </p:cNvPr>
          <p:cNvCxnSpPr/>
          <p:nvPr/>
        </p:nvCxnSpPr>
        <p:spPr>
          <a:xfrm>
            <a:off x="6281616" y="6645910"/>
            <a:ext cx="1536504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4BDEE5C-98E3-0470-1F3F-402A1969B6B9}"/>
              </a:ext>
            </a:extLst>
          </p:cNvPr>
          <p:cNvSpPr txBox="1"/>
          <p:nvPr/>
        </p:nvSpPr>
        <p:spPr>
          <a:xfrm>
            <a:off x="7991466" y="6165079"/>
            <a:ext cx="1416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Real material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516A56-39C8-42FB-0ECF-55AAF2853540}"/>
              </a:ext>
            </a:extLst>
          </p:cNvPr>
          <p:cNvSpPr txBox="1"/>
          <p:nvPr/>
        </p:nvSpPr>
        <p:spPr>
          <a:xfrm>
            <a:off x="7993380" y="6443277"/>
            <a:ext cx="147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Ideal material</a:t>
            </a:r>
          </a:p>
        </p:txBody>
      </p:sp>
    </p:spTree>
    <p:extLst>
      <p:ext uri="{BB962C8B-B14F-4D97-AF65-F5344CB8AC3E}">
        <p14:creationId xmlns:p14="http://schemas.microsoft.com/office/powerpoint/2010/main" val="105627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Scan in losses 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11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2" y="3429000"/>
            <a:ext cx="5845511" cy="3165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56" y="707390"/>
            <a:ext cx="4130833" cy="3041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57" y="3713747"/>
            <a:ext cx="4130833" cy="314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5">
                <a:extLst>
                  <a:ext uri="{FF2B5EF4-FFF2-40B4-BE49-F238E27FC236}">
                    <a16:creationId xmlns:a16="http://schemas.microsoft.com/office/drawing/2014/main" id="{3BDF22EB-76B4-35BB-8665-8ABF59AE28C9}"/>
                  </a:ext>
                </a:extLst>
              </p:cNvPr>
              <p:cNvSpPr/>
              <p:nvPr/>
            </p:nvSpPr>
            <p:spPr>
              <a:xfrm>
                <a:off x="1800556" y="1067690"/>
                <a:ext cx="2406205" cy="8188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ángulo 5">
                <a:extLst>
                  <a:ext uri="{FF2B5EF4-FFF2-40B4-BE49-F238E27FC236}">
                    <a16:creationId xmlns:a16="http://schemas.microsoft.com/office/drawing/2014/main" id="{3BDF22EB-76B4-35BB-8665-8ABF59AE28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556" y="1067690"/>
                <a:ext cx="2406205" cy="81887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6">
                <a:extLst>
                  <a:ext uri="{FF2B5EF4-FFF2-40B4-BE49-F238E27FC236}">
                    <a16:creationId xmlns:a16="http://schemas.microsoft.com/office/drawing/2014/main" id="{4936E018-EF76-D095-D80A-0ED0B5B13472}"/>
                  </a:ext>
                </a:extLst>
              </p:cNvPr>
              <p:cNvSpPr txBox="1"/>
              <p:nvPr/>
            </p:nvSpPr>
            <p:spPr>
              <a:xfrm>
                <a:off x="1965030" y="2007968"/>
                <a:ext cx="2842573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6">
                <a:extLst>
                  <a:ext uri="{FF2B5EF4-FFF2-40B4-BE49-F238E27FC236}">
                    <a16:creationId xmlns:a16="http://schemas.microsoft.com/office/drawing/2014/main" id="{4936E018-EF76-D095-D80A-0ED0B5B13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030" y="2007968"/>
                <a:ext cx="2842573" cy="7265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81D7C621-582D-966A-A83E-3F5C7CE713DF}"/>
              </a:ext>
            </a:extLst>
          </p:cNvPr>
          <p:cNvSpPr txBox="1"/>
          <p:nvPr/>
        </p:nvSpPr>
        <p:spPr>
          <a:xfrm>
            <a:off x="729916" y="1249315"/>
            <a:ext cx="1285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Conductor: 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C50C6-2639-5D7A-A076-83BD3939DF1F}"/>
              </a:ext>
            </a:extLst>
          </p:cNvPr>
          <p:cNvSpPr txBox="1"/>
          <p:nvPr/>
        </p:nvSpPr>
        <p:spPr>
          <a:xfrm>
            <a:off x="780090" y="215449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Dielectric: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894614-E7A5-1688-A274-9785695333CA}"/>
                  </a:ext>
                </a:extLst>
              </p:cNvPr>
              <p:cNvSpPr txBox="1"/>
              <p:nvPr/>
            </p:nvSpPr>
            <p:spPr>
              <a:xfrm>
                <a:off x="4333657" y="1021779"/>
                <a:ext cx="1985860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2894614-E7A5-1688-A274-978569533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657" y="1021779"/>
                <a:ext cx="1985860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131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SEY Measurements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5183" r="34873"/>
          <a:stretch/>
        </p:blipFill>
        <p:spPr>
          <a:xfrm rot="5400000">
            <a:off x="2291181" y="-821104"/>
            <a:ext cx="1810328" cy="55567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9589" r="8522"/>
          <a:stretch/>
        </p:blipFill>
        <p:spPr>
          <a:xfrm>
            <a:off x="6261496" y="2622970"/>
            <a:ext cx="5523345" cy="42350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83552C-84A4-E219-F519-8E873C60FC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42424" r="38367" b="31717"/>
          <a:stretch/>
        </p:blipFill>
        <p:spPr>
          <a:xfrm>
            <a:off x="7108740" y="1042541"/>
            <a:ext cx="1891137" cy="162097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CA00812-BA29-99E3-835D-A10CE1D759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45791" r="49462" b="25252"/>
          <a:stretch/>
        </p:blipFill>
        <p:spPr>
          <a:xfrm>
            <a:off x="9747905" y="1024792"/>
            <a:ext cx="1605895" cy="1620974"/>
          </a:xfrm>
          <a:prstGeom prst="rect">
            <a:avLst/>
          </a:prstGeom>
        </p:spPr>
      </p:pic>
      <p:sp>
        <p:nvSpPr>
          <p:cNvPr id="9" name="CuadroTexto 9">
            <a:extLst>
              <a:ext uri="{FF2B5EF4-FFF2-40B4-BE49-F238E27FC236}">
                <a16:creationId xmlns:a16="http://schemas.microsoft.com/office/drawing/2014/main" id="{D94AB17D-98F3-B534-077F-71B779D523B2}"/>
              </a:ext>
            </a:extLst>
          </p:cNvPr>
          <p:cNvSpPr txBox="1"/>
          <p:nvPr/>
        </p:nvSpPr>
        <p:spPr>
          <a:xfrm>
            <a:off x="7403832" y="700906"/>
            <a:ext cx="131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DLC Coating</a:t>
            </a:r>
          </a:p>
        </p:txBody>
      </p:sp>
      <p:sp>
        <p:nvSpPr>
          <p:cNvPr id="10" name="CuadroTexto 14">
            <a:extLst>
              <a:ext uri="{FF2B5EF4-FFF2-40B4-BE49-F238E27FC236}">
                <a16:creationId xmlns:a16="http://schemas.microsoft.com/office/drawing/2014/main" id="{64BB27F2-0106-314D-C2CB-7376DA3DF6AA}"/>
              </a:ext>
            </a:extLst>
          </p:cNvPr>
          <p:cNvSpPr txBox="1"/>
          <p:nvPr/>
        </p:nvSpPr>
        <p:spPr>
          <a:xfrm>
            <a:off x="10133586" y="707390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pic>
        <p:nvPicPr>
          <p:cNvPr id="11" name="Imagen 15">
            <a:extLst>
              <a:ext uri="{FF2B5EF4-FFF2-40B4-BE49-F238E27FC236}">
                <a16:creationId xmlns:a16="http://schemas.microsoft.com/office/drawing/2014/main" id="{EFD98B8D-81E2-A094-EA33-223570A5B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4" y="2980058"/>
            <a:ext cx="3496163" cy="2162477"/>
          </a:xfrm>
          <a:prstGeom prst="rect">
            <a:avLst/>
          </a:prstGeom>
        </p:spPr>
      </p:pic>
      <p:sp>
        <p:nvSpPr>
          <p:cNvPr id="12" name="CuadroTexto 16">
            <a:extLst>
              <a:ext uri="{FF2B5EF4-FFF2-40B4-BE49-F238E27FC236}">
                <a16:creationId xmlns:a16="http://schemas.microsoft.com/office/drawing/2014/main" id="{A0A86604-040F-C51C-484F-052A7F3E7199}"/>
              </a:ext>
            </a:extLst>
          </p:cNvPr>
          <p:cNvSpPr txBox="1"/>
          <p:nvPr/>
        </p:nvSpPr>
        <p:spPr>
          <a:xfrm>
            <a:off x="4477779" y="4029032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Metals</a:t>
            </a:r>
          </a:p>
        </p:txBody>
      </p:sp>
      <p:sp>
        <p:nvSpPr>
          <p:cNvPr id="13" name="CuadroTexto 18">
            <a:extLst>
              <a:ext uri="{FF2B5EF4-FFF2-40B4-BE49-F238E27FC236}">
                <a16:creationId xmlns:a16="http://schemas.microsoft.com/office/drawing/2014/main" id="{D543F252-B1DD-8FCF-9017-8C9BD381C6E7}"/>
              </a:ext>
            </a:extLst>
          </p:cNvPr>
          <p:cNvSpPr txBox="1"/>
          <p:nvPr/>
        </p:nvSpPr>
        <p:spPr>
          <a:xfrm>
            <a:off x="4477778" y="558388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  <p:cxnSp>
        <p:nvCxnSpPr>
          <p:cNvPr id="14" name="Conector recto 19">
            <a:extLst>
              <a:ext uri="{FF2B5EF4-FFF2-40B4-BE49-F238E27FC236}">
                <a16:creationId xmlns:a16="http://schemas.microsoft.com/office/drawing/2014/main" id="{998533AF-2333-AB45-D54C-B1AF593A7B9F}"/>
              </a:ext>
            </a:extLst>
          </p:cNvPr>
          <p:cNvCxnSpPr/>
          <p:nvPr/>
        </p:nvCxnSpPr>
        <p:spPr>
          <a:xfrm>
            <a:off x="1903895" y="6262401"/>
            <a:ext cx="1740141" cy="0"/>
          </a:xfrm>
          <a:prstGeom prst="line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21">
            <a:extLst>
              <a:ext uri="{FF2B5EF4-FFF2-40B4-BE49-F238E27FC236}">
                <a16:creationId xmlns:a16="http://schemas.microsoft.com/office/drawing/2014/main" id="{0AE8D701-22D7-2DA4-AD1D-776B19B867A7}"/>
              </a:ext>
            </a:extLst>
          </p:cNvPr>
          <p:cNvCxnSpPr/>
          <p:nvPr/>
        </p:nvCxnSpPr>
        <p:spPr>
          <a:xfrm>
            <a:off x="2161398" y="5882394"/>
            <a:ext cx="1246909" cy="0"/>
          </a:xfrm>
          <a:prstGeom prst="line">
            <a:avLst/>
          </a:prstGeom>
          <a:ln w="571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Más 22">
            <a:extLst>
              <a:ext uri="{FF2B5EF4-FFF2-40B4-BE49-F238E27FC236}">
                <a16:creationId xmlns:a16="http://schemas.microsoft.com/office/drawing/2014/main" id="{FA8F8E14-743A-CF23-3E98-D19E62FA99BB}"/>
              </a:ext>
            </a:extLst>
          </p:cNvPr>
          <p:cNvSpPr/>
          <p:nvPr/>
        </p:nvSpPr>
        <p:spPr>
          <a:xfrm>
            <a:off x="2210198" y="559010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ás 24">
            <a:extLst>
              <a:ext uri="{FF2B5EF4-FFF2-40B4-BE49-F238E27FC236}">
                <a16:creationId xmlns:a16="http://schemas.microsoft.com/office/drawing/2014/main" id="{DB619CA5-89B4-EC6C-BAE7-2963938F0976}"/>
              </a:ext>
            </a:extLst>
          </p:cNvPr>
          <p:cNvSpPr/>
          <p:nvPr/>
        </p:nvSpPr>
        <p:spPr>
          <a:xfrm>
            <a:off x="2512534" y="559010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ás 25">
            <a:extLst>
              <a:ext uri="{FF2B5EF4-FFF2-40B4-BE49-F238E27FC236}">
                <a16:creationId xmlns:a16="http://schemas.microsoft.com/office/drawing/2014/main" id="{5340CE52-4E18-30FD-5446-DDEB9E111032}"/>
              </a:ext>
            </a:extLst>
          </p:cNvPr>
          <p:cNvSpPr/>
          <p:nvPr/>
        </p:nvSpPr>
        <p:spPr>
          <a:xfrm>
            <a:off x="2791072" y="5600872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Más 26">
            <a:extLst>
              <a:ext uri="{FF2B5EF4-FFF2-40B4-BE49-F238E27FC236}">
                <a16:creationId xmlns:a16="http://schemas.microsoft.com/office/drawing/2014/main" id="{C2027E2D-BD32-78CA-DEED-612359DECF23}"/>
              </a:ext>
            </a:extLst>
          </p:cNvPr>
          <p:cNvSpPr/>
          <p:nvPr/>
        </p:nvSpPr>
        <p:spPr>
          <a:xfrm>
            <a:off x="3083569" y="5600872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enos 23">
            <a:extLst>
              <a:ext uri="{FF2B5EF4-FFF2-40B4-BE49-F238E27FC236}">
                <a16:creationId xmlns:a16="http://schemas.microsoft.com/office/drawing/2014/main" id="{E613199B-EDB2-B97F-FCEF-8D55F592FC00}"/>
              </a:ext>
            </a:extLst>
          </p:cNvPr>
          <p:cNvSpPr/>
          <p:nvPr/>
        </p:nvSpPr>
        <p:spPr>
          <a:xfrm>
            <a:off x="2175077" y="6112614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enos 28">
            <a:extLst>
              <a:ext uri="{FF2B5EF4-FFF2-40B4-BE49-F238E27FC236}">
                <a16:creationId xmlns:a16="http://schemas.microsoft.com/office/drawing/2014/main" id="{6022E006-4D26-275A-C142-E880C9D67A63}"/>
              </a:ext>
            </a:extLst>
          </p:cNvPr>
          <p:cNvSpPr/>
          <p:nvPr/>
        </p:nvSpPr>
        <p:spPr>
          <a:xfrm>
            <a:off x="2496205" y="6111621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enos 29">
            <a:extLst>
              <a:ext uri="{FF2B5EF4-FFF2-40B4-BE49-F238E27FC236}">
                <a16:creationId xmlns:a16="http://schemas.microsoft.com/office/drawing/2014/main" id="{079294B7-E2AF-D654-E140-50457938FE76}"/>
              </a:ext>
            </a:extLst>
          </p:cNvPr>
          <p:cNvSpPr/>
          <p:nvPr/>
        </p:nvSpPr>
        <p:spPr>
          <a:xfrm>
            <a:off x="2799317" y="6113079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enos 30">
            <a:extLst>
              <a:ext uri="{FF2B5EF4-FFF2-40B4-BE49-F238E27FC236}">
                <a16:creationId xmlns:a16="http://schemas.microsoft.com/office/drawing/2014/main" id="{40D916A9-FF04-C42E-B248-5AFE5DCCE839}"/>
              </a:ext>
            </a:extLst>
          </p:cNvPr>
          <p:cNvSpPr/>
          <p:nvPr/>
        </p:nvSpPr>
        <p:spPr>
          <a:xfrm>
            <a:off x="3102340" y="6113079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7">
                <a:extLst>
                  <a:ext uri="{FF2B5EF4-FFF2-40B4-BE49-F238E27FC236}">
                    <a16:creationId xmlns:a16="http://schemas.microsoft.com/office/drawing/2014/main" id="{59B6642A-7B08-799D-C804-D80737A007EC}"/>
                  </a:ext>
                </a:extLst>
              </p:cNvPr>
              <p:cNvSpPr txBox="1"/>
              <p:nvPr/>
            </p:nvSpPr>
            <p:spPr>
              <a:xfrm>
                <a:off x="569226" y="5550733"/>
                <a:ext cx="808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𝑉𝐶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uadroTexto 27">
                <a:extLst>
                  <a:ext uri="{FF2B5EF4-FFF2-40B4-BE49-F238E27FC236}">
                    <a16:creationId xmlns:a16="http://schemas.microsoft.com/office/drawing/2014/main" id="{59B6642A-7B08-799D-C804-D80737A007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26" y="5550733"/>
                <a:ext cx="808748" cy="276999"/>
              </a:xfrm>
              <a:prstGeom prst="rect">
                <a:avLst/>
              </a:prstGeom>
              <a:blipFill>
                <a:blip r:embed="rId8"/>
                <a:stretch>
                  <a:fillRect l="-9023" r="-6015" b="-3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32">
                <a:extLst>
                  <a:ext uri="{FF2B5EF4-FFF2-40B4-BE49-F238E27FC236}">
                    <a16:creationId xmlns:a16="http://schemas.microsoft.com/office/drawing/2014/main" id="{8D1A05EE-EFFE-86CE-48F8-218CF5C1B8EA}"/>
                  </a:ext>
                </a:extLst>
              </p:cNvPr>
              <p:cNvSpPr txBox="1"/>
              <p:nvPr/>
            </p:nvSpPr>
            <p:spPr>
              <a:xfrm>
                <a:off x="564775" y="6128320"/>
                <a:ext cx="105535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CuadroTexto 32">
                <a:extLst>
                  <a:ext uri="{FF2B5EF4-FFF2-40B4-BE49-F238E27FC236}">
                    <a16:creationId xmlns:a16="http://schemas.microsoft.com/office/drawing/2014/main" id="{8D1A05EE-EFFE-86CE-48F8-218CF5C1B8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775" y="6128320"/>
                <a:ext cx="1055353" cy="5203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ector recto 33">
            <a:extLst>
              <a:ext uri="{FF2B5EF4-FFF2-40B4-BE49-F238E27FC236}">
                <a16:creationId xmlns:a16="http://schemas.microsoft.com/office/drawing/2014/main" id="{392019AC-7777-8645-C917-21AACE70745B}"/>
              </a:ext>
            </a:extLst>
          </p:cNvPr>
          <p:cNvCxnSpPr/>
          <p:nvPr/>
        </p:nvCxnSpPr>
        <p:spPr>
          <a:xfrm>
            <a:off x="2773965" y="6356350"/>
            <a:ext cx="10887" cy="36512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36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Multipactor</a:t>
            </a:r>
            <a:r>
              <a:rPr lang="en-GB" b="1" dirty="0">
                <a:solidFill>
                  <a:schemeClr val="bg1"/>
                </a:solidFill>
              </a:rPr>
              <a:t> in the DAA structure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13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BDCFFD-8906-AE6E-C720-818B5461F53D}"/>
              </a:ext>
            </a:extLst>
          </p:cNvPr>
          <p:cNvSpPr txBox="1">
            <a:spLocks/>
          </p:cNvSpPr>
          <p:nvPr/>
        </p:nvSpPr>
        <p:spPr bwMode="auto">
          <a:xfrm>
            <a:off x="26587" y="784700"/>
            <a:ext cx="8913218" cy="527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742950" lvl="1" indent="-28575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400" i="0" dirty="0">
                <a:latin typeface="Times New Roman" pitchFamily="18" charset="0"/>
              </a:rPr>
              <a:t>Some of the main results of the </a:t>
            </a:r>
            <a:r>
              <a:rPr lang="en-US" sz="1400" i="0" dirty="0" err="1">
                <a:latin typeface="Times New Roman" pitchFamily="18" charset="0"/>
              </a:rPr>
              <a:t>multipactor</a:t>
            </a:r>
            <a:r>
              <a:rPr lang="en-US" sz="1400" i="0" dirty="0">
                <a:latin typeface="Times New Roman" pitchFamily="18" charset="0"/>
              </a:rPr>
              <a:t> simulations in the DAA cell are summarized on this slide 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</p:txBody>
      </p:sp>
      <p:sp>
        <p:nvSpPr>
          <p:cNvPr id="198" name="13 CuadroTexto">
            <a:extLst>
              <a:ext uri="{FF2B5EF4-FFF2-40B4-BE49-F238E27FC236}">
                <a16:creationId xmlns:a16="http://schemas.microsoft.com/office/drawing/2014/main" id="{FEB25207-B503-4D2E-A255-592C4E180500}"/>
              </a:ext>
            </a:extLst>
          </p:cNvPr>
          <p:cNvSpPr txBox="1"/>
          <p:nvPr/>
        </p:nvSpPr>
        <p:spPr>
          <a:xfrm>
            <a:off x="426256" y="3525561"/>
            <a:ext cx="5821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200" i="0" dirty="0" err="1"/>
              <a:t>Multipactor</a:t>
            </a:r>
            <a:r>
              <a:rPr lang="en-US" sz="1200" i="0" dirty="0"/>
              <a:t> growth factor</a:t>
            </a:r>
            <a:r>
              <a:rPr lang="en-US" sz="1200" i="0" dirty="0">
                <a:latin typeface="Times New Roman" pitchFamily="18" charset="0"/>
              </a:rPr>
              <a:t> σ</a:t>
            </a:r>
            <a:r>
              <a:rPr lang="en-US" sz="1200" i="0" dirty="0"/>
              <a:t> as a function of the RF electric field amplitude at the cell axis in the down zone (left) and up zone (right)</a:t>
            </a:r>
          </a:p>
        </p:txBody>
      </p:sp>
      <p:pic>
        <p:nvPicPr>
          <p:cNvPr id="199" name="Imagen 6">
            <a:extLst>
              <a:ext uri="{FF2B5EF4-FFF2-40B4-BE49-F238E27FC236}">
                <a16:creationId xmlns:a16="http://schemas.microsoft.com/office/drawing/2014/main" id="{1BC68A07-8B3A-4269-B94F-97E9BE21A7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334" y="1141460"/>
            <a:ext cx="2779889" cy="2374944"/>
          </a:xfrm>
          <a:prstGeom prst="rect">
            <a:avLst/>
          </a:prstGeom>
        </p:spPr>
      </p:pic>
      <p:pic>
        <p:nvPicPr>
          <p:cNvPr id="200" name="Imagen 7">
            <a:extLst>
              <a:ext uri="{FF2B5EF4-FFF2-40B4-BE49-F238E27FC236}">
                <a16:creationId xmlns:a16="http://schemas.microsoft.com/office/drawing/2014/main" id="{68122BDB-2B20-494C-A759-4DEA39443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24" y="1125608"/>
            <a:ext cx="2779889" cy="23555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Rectángulo 8">
                <a:extLst>
                  <a:ext uri="{FF2B5EF4-FFF2-40B4-BE49-F238E27FC236}">
                    <a16:creationId xmlns:a16="http://schemas.microsoft.com/office/drawing/2014/main" id="{0C3284C5-BDD9-4E49-A09F-8C7C2E02F60D}"/>
                  </a:ext>
                </a:extLst>
              </p:cNvPr>
              <p:cNvSpPr/>
              <p:nvPr/>
            </p:nvSpPr>
            <p:spPr>
              <a:xfrm>
                <a:off x="5977759" y="1613593"/>
                <a:ext cx="1784656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es-E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i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GB" sz="1600" i="0"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type m:val="lin"/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en-GB" sz="1600" i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16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GB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1600">
                              <a:latin typeface="Cambria Math" panose="02040503050406030204" pitchFamily="18" charset="0"/>
                            </a:rPr>
                            <m:t>𝜎</m:t>
                          </m:r>
                          <m:f>
                            <m:fPr>
                              <m:ctrlPr>
                                <a:rPr lang="en-GB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160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sz="1600" dirty="0"/>
              </a:p>
            </p:txBody>
          </p:sp>
        </mc:Choice>
        <mc:Fallback xmlns="">
          <p:sp>
            <p:nvSpPr>
              <p:cNvPr id="201" name="Rectángulo 8">
                <a:extLst>
                  <a:ext uri="{FF2B5EF4-FFF2-40B4-BE49-F238E27FC236}">
                    <a16:creationId xmlns:a16="http://schemas.microsoft.com/office/drawing/2014/main" id="{0C3284C5-BDD9-4E49-A09F-8C7C2E02F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759" y="1613593"/>
                <a:ext cx="1784656" cy="446276"/>
              </a:xfrm>
              <a:prstGeom prst="rect">
                <a:avLst/>
              </a:prstGeom>
              <a:blipFill>
                <a:blip r:embed="rId7"/>
                <a:stretch>
                  <a:fillRect t="-52055" b="-1273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13 CuadroTexto">
            <a:extLst>
              <a:ext uri="{FF2B5EF4-FFF2-40B4-BE49-F238E27FC236}">
                <a16:creationId xmlns:a16="http://schemas.microsoft.com/office/drawing/2014/main" id="{DBA94B8E-523D-41DE-9E2F-1BA7F0816A0D}"/>
              </a:ext>
            </a:extLst>
          </p:cNvPr>
          <p:cNvSpPr txBox="1"/>
          <p:nvPr/>
        </p:nvSpPr>
        <p:spPr>
          <a:xfrm>
            <a:off x="5990246" y="2217023"/>
            <a:ext cx="15343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900" i="0" dirty="0"/>
              <a:t>N</a:t>
            </a:r>
            <a:r>
              <a:rPr lang="es-ES" sz="900" i="0" baseline="-25000" dirty="0"/>
              <a:t>e</a:t>
            </a:r>
            <a:r>
              <a:rPr lang="es-ES" sz="900" i="0" dirty="0"/>
              <a:t> , number of electrons</a:t>
            </a:r>
          </a:p>
          <a:p>
            <a:r>
              <a:rPr lang="es-ES" sz="900" i="0" dirty="0"/>
              <a:t>N</a:t>
            </a:r>
            <a:r>
              <a:rPr lang="es-ES" sz="900" i="0" baseline="-25000" dirty="0"/>
              <a:t>0</a:t>
            </a:r>
            <a:r>
              <a:rPr lang="es-ES" sz="900" i="0" dirty="0"/>
              <a:t> , initial electron number</a:t>
            </a:r>
          </a:p>
          <a:p>
            <a:r>
              <a:rPr lang="es-ES" sz="900" i="0" dirty="0"/>
              <a:t>growth factor</a:t>
            </a:r>
          </a:p>
        </p:txBody>
      </p:sp>
      <p:pic>
        <p:nvPicPr>
          <p:cNvPr id="203" name="Imagen 11">
            <a:extLst>
              <a:ext uri="{FF2B5EF4-FFF2-40B4-BE49-F238E27FC236}">
                <a16:creationId xmlns:a16="http://schemas.microsoft.com/office/drawing/2014/main" id="{70C27305-F756-4AE6-A640-71F81430F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813" y="4252938"/>
            <a:ext cx="2332984" cy="1891609"/>
          </a:xfrm>
          <a:prstGeom prst="rect">
            <a:avLst/>
          </a:prstGeom>
        </p:spPr>
      </p:pic>
      <p:pic>
        <p:nvPicPr>
          <p:cNvPr id="204" name="Imagen 12">
            <a:extLst>
              <a:ext uri="{FF2B5EF4-FFF2-40B4-BE49-F238E27FC236}">
                <a16:creationId xmlns:a16="http://schemas.microsoft.com/office/drawing/2014/main" id="{78795557-7A9F-4FE1-A6DB-9EA49B647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493" y="4252680"/>
            <a:ext cx="2402583" cy="1891867"/>
          </a:xfrm>
          <a:prstGeom prst="rect">
            <a:avLst/>
          </a:prstGeom>
        </p:spPr>
      </p:pic>
      <p:sp>
        <p:nvSpPr>
          <p:cNvPr id="207" name="13 CuadroTexto">
            <a:extLst>
              <a:ext uri="{FF2B5EF4-FFF2-40B4-BE49-F238E27FC236}">
                <a16:creationId xmlns:a16="http://schemas.microsoft.com/office/drawing/2014/main" id="{44FCC913-833D-42CB-B1D9-625ED5388E0F}"/>
              </a:ext>
            </a:extLst>
          </p:cNvPr>
          <p:cNvSpPr txBox="1"/>
          <p:nvPr/>
        </p:nvSpPr>
        <p:spPr>
          <a:xfrm>
            <a:off x="264624" y="6123939"/>
            <a:ext cx="27660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s-ES" sz="1000" i="0" dirty="0"/>
              <a:t>a) Number of electrons in the structure as a function of time normalised to the period of the RF signal. </a:t>
            </a:r>
          </a:p>
        </p:txBody>
      </p:sp>
      <p:sp>
        <p:nvSpPr>
          <p:cNvPr id="208" name="13 CuadroTexto">
            <a:extLst>
              <a:ext uri="{FF2B5EF4-FFF2-40B4-BE49-F238E27FC236}">
                <a16:creationId xmlns:a16="http://schemas.microsoft.com/office/drawing/2014/main" id="{D5DFFEB7-4604-49F3-8FBE-D840136678CD}"/>
              </a:ext>
            </a:extLst>
          </p:cNvPr>
          <p:cNvSpPr txBox="1"/>
          <p:nvPr/>
        </p:nvSpPr>
        <p:spPr>
          <a:xfrm>
            <a:off x="382393" y="4014100"/>
            <a:ext cx="3771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for E</a:t>
            </a:r>
            <a:r>
              <a:rPr lang="en-GB" sz="1400" i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sz="14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MV/m (down zone)</a:t>
            </a:r>
            <a:endParaRPr lang="es-ES" sz="1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" name="13 CuadroTexto">
            <a:extLst>
              <a:ext uri="{FF2B5EF4-FFF2-40B4-BE49-F238E27FC236}">
                <a16:creationId xmlns:a16="http://schemas.microsoft.com/office/drawing/2014/main" id="{586B6926-5FFA-40AA-B984-C74EE7A06106}"/>
              </a:ext>
            </a:extLst>
          </p:cNvPr>
          <p:cNvSpPr txBox="1"/>
          <p:nvPr/>
        </p:nvSpPr>
        <p:spPr>
          <a:xfrm>
            <a:off x="8019432" y="6377509"/>
            <a:ext cx="254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000" i="0" dirty="0" err="1"/>
              <a:t>Multipactor</a:t>
            </a:r>
            <a:r>
              <a:rPr lang="en-US" sz="1000" i="0" dirty="0"/>
              <a:t> simulation in the down zone for E</a:t>
            </a:r>
            <a:r>
              <a:rPr lang="en-US" sz="1000" i="0" baseline="-25000" dirty="0"/>
              <a:t>0</a:t>
            </a:r>
            <a:r>
              <a:rPr lang="en-US" sz="1000" i="0" dirty="0"/>
              <a:t> = 1 MV/m</a:t>
            </a:r>
          </a:p>
        </p:txBody>
      </p:sp>
      <p:pic>
        <p:nvPicPr>
          <p:cNvPr id="211" name="1MVm">
            <a:hlinkClick r:id="" action="ppaction://media"/>
            <a:extLst>
              <a:ext uri="{FF2B5EF4-FFF2-40B4-BE49-F238E27FC236}">
                <a16:creationId xmlns:a16="http://schemas.microsoft.com/office/drawing/2014/main" id="{934623CF-D41E-2475-D904-3EF8D537E6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42330" y="2822981"/>
            <a:ext cx="4697053" cy="352279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8E4270EF-4B99-B202-D22D-DBCF7EDAE4D7}"/>
              </a:ext>
            </a:extLst>
          </p:cNvPr>
          <p:cNvSpPr txBox="1"/>
          <p:nvPr/>
        </p:nvSpPr>
        <p:spPr>
          <a:xfrm>
            <a:off x="3423634" y="6127153"/>
            <a:ext cx="321592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b) Colour map with the number of electrons impacting at each wall position being able to generate two or more secondary electrons.</a:t>
            </a:r>
          </a:p>
        </p:txBody>
      </p:sp>
      <p:pic>
        <p:nvPicPr>
          <p:cNvPr id="216" name="Imagen 8">
            <a:extLst>
              <a:ext uri="{FF2B5EF4-FFF2-40B4-BE49-F238E27FC236}">
                <a16:creationId xmlns:a16="http://schemas.microsoft.com/office/drawing/2014/main" id="{FF30A127-2B91-C457-24A0-067CD53D4C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70270" y="703408"/>
            <a:ext cx="2041413" cy="2095706"/>
          </a:xfrm>
          <a:prstGeom prst="rect">
            <a:avLst/>
          </a:prstGeom>
        </p:spPr>
      </p:pic>
      <p:sp>
        <p:nvSpPr>
          <p:cNvPr id="217" name="TextBox 216">
            <a:extLst>
              <a:ext uri="{FF2B5EF4-FFF2-40B4-BE49-F238E27FC236}">
                <a16:creationId xmlns:a16="http://schemas.microsoft.com/office/drawing/2014/main" id="{25BF5C31-3E69-F70A-4EDA-65D8913166DB}"/>
              </a:ext>
            </a:extLst>
          </p:cNvPr>
          <p:cNvSpPr txBox="1"/>
          <p:nvPr/>
        </p:nvSpPr>
        <p:spPr>
          <a:xfrm>
            <a:off x="7829321" y="2722535"/>
            <a:ext cx="2806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Courtesy of Daniel Gonzalez-Iglesias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16669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00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Coating losses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14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7" y="3026049"/>
            <a:ext cx="6079569" cy="354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439" y="1741430"/>
            <a:ext cx="5855349" cy="4395537"/>
          </a:xfrm>
          <a:prstGeom prst="rect">
            <a:avLst/>
          </a:prstGeom>
        </p:spPr>
      </p:pic>
      <p:sp>
        <p:nvSpPr>
          <p:cNvPr id="11" name="TextBox 26">
            <a:extLst>
              <a:ext uri="{FF2B5EF4-FFF2-40B4-BE49-F238E27FC236}">
                <a16:creationId xmlns:a16="http://schemas.microsoft.com/office/drawing/2014/main" id="{AB80C477-C6CA-4575-ACB9-A38DDA8AC3D5}"/>
              </a:ext>
            </a:extLst>
          </p:cNvPr>
          <p:cNvSpPr txBox="1"/>
          <p:nvPr/>
        </p:nvSpPr>
        <p:spPr>
          <a:xfrm>
            <a:off x="6930189" y="6260243"/>
            <a:ext cx="4936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1" u="none" strike="noStrike" baseline="0" dirty="0">
                <a:latin typeface="Times-Roman"/>
              </a:rPr>
              <a:t>Amorphous and diamond-like carbon coatings for </a:t>
            </a:r>
            <a:r>
              <a:rPr lang="en-GB" sz="800" b="0" i="1" u="none" strike="noStrike" baseline="0" dirty="0" err="1">
                <a:latin typeface="Times-Roman"/>
              </a:rPr>
              <a:t>sey</a:t>
            </a:r>
            <a:r>
              <a:rPr lang="en-GB" sz="800" b="0" i="1" u="none" strike="noStrike" baseline="0" dirty="0">
                <a:latin typeface="Times-Roman"/>
              </a:rPr>
              <a:t> reduction of dielectric material for accelerating structure application</a:t>
            </a:r>
            <a:r>
              <a:rPr lang="en-GB" sz="800" i="1" dirty="0">
                <a:latin typeface="Times-Roman"/>
              </a:rPr>
              <a:t>. </a:t>
            </a:r>
            <a:r>
              <a:rPr lang="en-GB" sz="800" dirty="0">
                <a:latin typeface="Times-Roman"/>
              </a:rPr>
              <a:t>A. </a:t>
            </a:r>
            <a:r>
              <a:rPr lang="en-GB" sz="800" dirty="0" err="1">
                <a:latin typeface="Times-Roman"/>
              </a:rPr>
              <a:t>Grudiev</a:t>
            </a:r>
            <a:r>
              <a:rPr lang="en-GB" sz="800" dirty="0">
                <a:latin typeface="Times-Roman"/>
              </a:rPr>
              <a:t> </a:t>
            </a:r>
            <a:r>
              <a:rPr lang="en-GB" sz="800" i="1" dirty="0">
                <a:latin typeface="Times-Roman"/>
              </a:rPr>
              <a:t>et al.</a:t>
            </a:r>
            <a:r>
              <a:rPr lang="en-GB" sz="800" dirty="0">
                <a:latin typeface="Times-Roman"/>
              </a:rPr>
              <a:t> Tech. Rep. 2022.</a:t>
            </a:r>
            <a:endParaRPr lang="en-GB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07450103-C92B-4FDF-0547-4067FC53C422}"/>
                  </a:ext>
                </a:extLst>
              </p:cNvPr>
              <p:cNvSpPr txBox="1"/>
              <p:nvPr/>
            </p:nvSpPr>
            <p:spPr>
              <a:xfrm>
                <a:off x="2422949" y="1741430"/>
                <a:ext cx="3086232" cy="7265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07450103-C92B-4FDF-0547-4067FC53C4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949" y="1741430"/>
                <a:ext cx="3086232" cy="7265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46AF016-8B51-F76C-C070-564B6310758D}"/>
              </a:ext>
            </a:extLst>
          </p:cNvPr>
          <p:cNvSpPr txBox="1"/>
          <p:nvPr/>
        </p:nvSpPr>
        <p:spPr>
          <a:xfrm>
            <a:off x="966363" y="1865868"/>
            <a:ext cx="15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Coating losses: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F52A9-F881-47CC-76FB-97BBC2E945F4}"/>
              </a:ext>
            </a:extLst>
          </p:cNvPr>
          <p:cNvSpPr txBox="1"/>
          <p:nvPr/>
        </p:nvSpPr>
        <p:spPr>
          <a:xfrm>
            <a:off x="5052870" y="4883533"/>
            <a:ext cx="91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E73DEC-A29D-CF25-31E0-B6424B2B8721}"/>
              </a:ext>
            </a:extLst>
          </p:cNvPr>
          <p:cNvSpPr txBox="1"/>
          <p:nvPr/>
        </p:nvSpPr>
        <p:spPr>
          <a:xfrm>
            <a:off x="3205635" y="5864255"/>
            <a:ext cx="952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8B07055-D2ED-E567-C005-3C71ABD428A8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681663" y="4379495"/>
            <a:ext cx="1371207" cy="68870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6A4142E-71B3-870F-D772-8B889D82EF4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1875005" y="5522478"/>
            <a:ext cx="1330630" cy="5264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7FF20D5-AB00-E3B2-74AC-3550A9FC1391}"/>
              </a:ext>
            </a:extLst>
          </p:cNvPr>
          <p:cNvSpPr txBox="1"/>
          <p:nvPr/>
        </p:nvSpPr>
        <p:spPr>
          <a:xfrm>
            <a:off x="473242" y="938463"/>
            <a:ext cx="880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/>
              <a:t>a-C coating can reduce </a:t>
            </a:r>
            <a:r>
              <a:rPr lang="en-US" dirty="0" err="1"/>
              <a:t>multipactor</a:t>
            </a:r>
            <a:r>
              <a:rPr lang="en-US" dirty="0"/>
              <a:t> but it has an impact on electromagnetic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3319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Coupling and dispersion curve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0" y="1422085"/>
            <a:ext cx="4056388" cy="3073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034" y="707390"/>
            <a:ext cx="4291099" cy="3249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70" y="3651950"/>
            <a:ext cx="4300663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24824-9F62-220B-6960-5833E713C54D}"/>
                  </a:ext>
                </a:extLst>
              </p:cNvPr>
              <p:cNvSpPr txBox="1"/>
              <p:nvPr/>
            </p:nvSpPr>
            <p:spPr>
              <a:xfrm>
                <a:off x="1608867" y="822158"/>
                <a:ext cx="2234907" cy="5751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100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24824-9F62-220B-6960-5833E713C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8867" y="822158"/>
                <a:ext cx="2234907" cy="5751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1C9407-EAE8-63A1-2EF2-5601AA2ECA54}"/>
                  </a:ext>
                </a:extLst>
              </p:cNvPr>
              <p:cNvSpPr txBox="1"/>
              <p:nvPr/>
            </p:nvSpPr>
            <p:spPr>
              <a:xfrm>
                <a:off x="729916" y="4820653"/>
                <a:ext cx="4463786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High electrical coupling between cells.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No need for coupling cells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leads to dispersion curves crossing.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Thicker irises lead to mode overlapping.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1C9407-EAE8-63A1-2EF2-5601AA2EC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16" y="4820653"/>
                <a:ext cx="4463786" cy="2031325"/>
              </a:xfrm>
              <a:prstGeom prst="rect">
                <a:avLst/>
              </a:prstGeom>
              <a:blipFill>
                <a:blip r:embed="rId7"/>
                <a:stretch>
                  <a:fillRect l="-956" t="-1802" r="-4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4DABEC-0FEF-2A06-5849-71F26E21156D}"/>
                  </a:ext>
                </a:extLst>
              </p:cNvPr>
              <p:cNvSpPr txBox="1"/>
              <p:nvPr/>
            </p:nvSpPr>
            <p:spPr>
              <a:xfrm>
                <a:off x="10683835" y="1145086"/>
                <a:ext cx="6021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4DABEC-0FEF-2A06-5849-71F26E2115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35" y="1145086"/>
                <a:ext cx="602153" cy="276999"/>
              </a:xfrm>
              <a:prstGeom prst="rect">
                <a:avLst/>
              </a:prstGeom>
              <a:blipFill>
                <a:blip r:embed="rId8"/>
                <a:stretch>
                  <a:fillRect l="-13265" t="-2222" r="-918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B8F399-33D3-DBC9-5D72-5AC7E095D968}"/>
                  </a:ext>
                </a:extLst>
              </p:cNvPr>
              <p:cNvSpPr txBox="1"/>
              <p:nvPr/>
            </p:nvSpPr>
            <p:spPr>
              <a:xfrm>
                <a:off x="10727951" y="3957000"/>
                <a:ext cx="7784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B8F399-33D3-DBC9-5D72-5AC7E095D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7951" y="3957000"/>
                <a:ext cx="778483" cy="276999"/>
              </a:xfrm>
              <a:prstGeom prst="rect">
                <a:avLst/>
              </a:prstGeom>
              <a:blipFill>
                <a:blip r:embed="rId9"/>
                <a:stretch>
                  <a:fillRect l="-10156" t="-2174" r="-7031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32570-6F38-EB06-606C-37CF7AC5D5FC}"/>
                  </a:ext>
                </a:extLst>
              </p:cNvPr>
              <p:cNvSpPr txBox="1"/>
              <p:nvPr/>
            </p:nvSpPr>
            <p:spPr>
              <a:xfrm>
                <a:off x="4823081" y="868087"/>
                <a:ext cx="12396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dirty="0"/>
                  <a:t>D16,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32570-6F38-EB06-606C-37CF7AC5D5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081" y="868087"/>
                <a:ext cx="1239698" cy="276999"/>
              </a:xfrm>
              <a:prstGeom prst="rect">
                <a:avLst/>
              </a:prstGeom>
              <a:blipFill>
                <a:blip r:embed="rId10"/>
                <a:stretch>
                  <a:fillRect l="-11275" t="-28261" r="-5882" b="-5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74478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Thermal simulation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16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3067632" y="3465382"/>
            <a:ext cx="265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Boundary condition: 22 ºC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295938" y="861089"/>
            <a:ext cx="3703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load: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Heat flux: Surface losses in copper.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Heat generation: Volumetric losses in dielectric.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/>
              <p:cNvSpPr txBox="1"/>
              <p:nvPr/>
            </p:nvSpPr>
            <p:spPr>
              <a:xfrm>
                <a:off x="255180" y="2155681"/>
                <a:ext cx="370331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Electromagnetic normalization: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=50 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𝑀𝑉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DUT = </a:t>
                </a:r>
                <a14:m>
                  <m:oMath xmlns:m="http://schemas.openxmlformats.org/officeDocument/2006/math">
                    <m:r>
                      <a:rPr lang="es-ES" b="0" i="0" smtClean="0">
                        <a:latin typeface="Cambria Math" panose="02040503050406030204" pitchFamily="18" charset="0"/>
                      </a:rPr>
                      <m:t>0,0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75×</m:t>
                    </m:r>
                    <m:sSup>
                      <m:sSup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3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80" y="2155681"/>
                <a:ext cx="3703319" cy="923330"/>
              </a:xfrm>
              <a:prstGeom prst="rect">
                <a:avLst/>
              </a:prstGeom>
              <a:blipFill>
                <a:blip r:embed="rId3"/>
                <a:stretch>
                  <a:fillRect l="-1483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7811F86-A2AE-4BE7-85BF-8AE565388673}"/>
                  </a:ext>
                </a:extLst>
              </p:cNvPr>
              <p:cNvSpPr txBox="1"/>
              <p:nvPr/>
            </p:nvSpPr>
            <p:spPr>
              <a:xfrm>
                <a:off x="467054" y="3557715"/>
                <a:ext cx="8052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77811F86-A2AE-4BE7-85BF-8AE565388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54" y="3557715"/>
                <a:ext cx="805285" cy="276999"/>
              </a:xfrm>
              <a:prstGeom prst="rect">
                <a:avLst/>
              </a:prstGeom>
              <a:blipFill>
                <a:blip r:embed="rId4"/>
                <a:stretch>
                  <a:fillRect l="-9848" t="-4444" r="-6818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1" y="3976980"/>
            <a:ext cx="5800062" cy="2566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54" y="752521"/>
            <a:ext cx="6877290" cy="1509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456" y="2773267"/>
            <a:ext cx="5400037" cy="4041286"/>
          </a:xfrm>
          <a:prstGeom prst="rect">
            <a:avLst/>
          </a:prstGeom>
        </p:spPr>
      </p:pic>
      <p:sp>
        <p:nvSpPr>
          <p:cNvPr id="12" name="CuadroTexto 20"/>
          <p:cNvSpPr txBox="1"/>
          <p:nvPr/>
        </p:nvSpPr>
        <p:spPr>
          <a:xfrm>
            <a:off x="5315930" y="2050095"/>
            <a:ext cx="5133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hlinkClick r:id="rId8"/>
              </a:rPr>
              <a:t>https://www.americanelements.com/magnesium-titanate-12032-30-3</a:t>
            </a:r>
            <a:endParaRPr lang="en-US" sz="1000" i="1" dirty="0"/>
          </a:p>
          <a:p>
            <a:r>
              <a:rPr lang="en-US" sz="1000" i="1" dirty="0">
                <a:hlinkClick r:id="rId9"/>
              </a:rPr>
              <a:t>https://www.makeitfrom.com/material-properties/Magnesium-Titanate-IEC-60672-Type-C-320</a:t>
            </a:r>
            <a:endParaRPr lang="en-US" sz="1000" i="1" dirty="0"/>
          </a:p>
          <a:p>
            <a:r>
              <a:rPr lang="en-US" sz="1000" i="1" u="sng" dirty="0">
                <a:solidFill>
                  <a:schemeClr val="accent5"/>
                </a:solidFill>
                <a:hlinkClick r:id="rId10"/>
              </a:rPr>
              <a:t>https://accuratus.com/alumox.html</a:t>
            </a:r>
            <a:endParaRPr lang="en-US" sz="1000" i="1" u="sng" dirty="0">
              <a:solidFill>
                <a:schemeClr val="accent5"/>
              </a:solidFill>
            </a:endParaRPr>
          </a:p>
          <a:p>
            <a:endParaRPr lang="en-US" sz="1000" i="1" u="sng" dirty="0"/>
          </a:p>
        </p:txBody>
      </p:sp>
    </p:spTree>
    <p:extLst>
      <p:ext uri="{BB962C8B-B14F-4D97-AF65-F5344CB8AC3E}">
        <p14:creationId xmlns:p14="http://schemas.microsoft.com/office/powerpoint/2010/main" val="1555039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Critical points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17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8" name="Picture 4" descr="Calendar&#10;&#10;Description automatically generated with low confidence">
            <a:extLst>
              <a:ext uri="{FF2B5EF4-FFF2-40B4-BE49-F238E27FC236}">
                <a16:creationId xmlns:a16="http://schemas.microsoft.com/office/drawing/2014/main" id="{27DDA9AA-927F-35B1-05B6-A184D4FB0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25" y="972109"/>
            <a:ext cx="2720987" cy="565498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346037" y="1246906"/>
            <a:ext cx="166255" cy="184727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ylindrical triple junction of metal-dielectric vacuum. The real device...  | Download Scientific Diagr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17"/>
          <a:stretch/>
        </p:blipFill>
        <p:spPr bwMode="auto">
          <a:xfrm>
            <a:off x="3480666" y="1786421"/>
            <a:ext cx="8096250" cy="35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359564" y="923740"/>
            <a:ext cx="6012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Triple junction points can lead to </a:t>
            </a:r>
            <a:r>
              <a:rPr lang="en-US" b="1" dirty="0"/>
              <a:t>instabilities and singularities </a:t>
            </a:r>
            <a:r>
              <a:rPr lang="en-US" dirty="0"/>
              <a:t>in electric field in the neighborhood of the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4397456" y="5813801"/>
                <a:ext cx="62564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 the surroundings of the junction,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dirty="0"/>
                  <a:t> so we can use a 2D constant field approach.</a:t>
                </a:r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456" y="5813801"/>
                <a:ext cx="6256482" cy="646331"/>
              </a:xfrm>
              <a:prstGeom prst="rect">
                <a:avLst/>
              </a:prstGeom>
              <a:blipFill>
                <a:blip r:embed="rId5"/>
                <a:stretch>
                  <a:fillRect l="-779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2722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969" y="940596"/>
            <a:ext cx="6424826" cy="479854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Analytical approach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984"/>
            <a:ext cx="5249008" cy="24101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7855" y="3461647"/>
            <a:ext cx="43965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err="1"/>
              <a:t>Techaumnat</a:t>
            </a:r>
            <a:r>
              <a:rPr lang="en-GB" sz="1100" i="1" dirty="0"/>
              <a:t>, B., Hamada, S., &amp; Takuma, T. (2002). Effect of conductivity in triple-junction problems. Journal of electrostatics, 56(1), 67-76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5671128" y="888237"/>
                <a:ext cx="3054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cot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func>
                            <m:func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cot</m:t>
                              </m:r>
                            </m:fName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func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128" y="888237"/>
                <a:ext cx="305410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544946" y="4090184"/>
                <a:ext cx="160338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𝑎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4090184"/>
                <a:ext cx="1603388" cy="299569"/>
              </a:xfrm>
              <a:prstGeom prst="rect">
                <a:avLst/>
              </a:prstGeom>
              <a:blipFill>
                <a:blip r:embed="rId6"/>
                <a:stretch>
                  <a:fillRect l="-4183" r="-2662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544946" y="4582672"/>
                <a:ext cx="22211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𝑏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4582672"/>
                <a:ext cx="2221121" cy="276999"/>
              </a:xfrm>
              <a:prstGeom prst="rect">
                <a:avLst/>
              </a:prstGeom>
              <a:blipFill>
                <a:blip r:embed="rId7"/>
                <a:stretch>
                  <a:fillRect l="-3014" t="-2222" r="-3288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544946" y="5121671"/>
                <a:ext cx="11644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𝑗𝑚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946" y="5121671"/>
                <a:ext cx="1164486" cy="276999"/>
              </a:xfrm>
              <a:prstGeom prst="rect">
                <a:avLst/>
              </a:prstGeom>
              <a:blipFill>
                <a:blip r:embed="rId8"/>
                <a:stretch>
                  <a:fillRect l="-2618" t="-2174" r="-680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/>
              <p:cNvSpPr txBox="1"/>
              <p:nvPr/>
            </p:nvSpPr>
            <p:spPr>
              <a:xfrm>
                <a:off x="415637" y="5797120"/>
                <a:ext cx="10510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contact-point electric field will be </a:t>
                </a:r>
                <a:r>
                  <a:rPr lang="en-US" b="1" dirty="0"/>
                  <a:t>infinitely large if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and will be </a:t>
                </a:r>
                <a:r>
                  <a:rPr lang="en-US" b="1" dirty="0"/>
                  <a:t>zero if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s-ES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dirty="0"/>
                  <a:t>. A non-zero and non-singular value will exist only if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3" name="CuadroTexto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37" y="5797120"/>
                <a:ext cx="10510982" cy="646331"/>
              </a:xfrm>
              <a:prstGeom prst="rect">
                <a:avLst/>
              </a:prstGeom>
              <a:blipFill>
                <a:blip r:embed="rId9"/>
                <a:stretch>
                  <a:fillRect l="-464" t="-5660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1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 Conclusions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19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423AFE-2F28-186D-B04A-8517E1381839}"/>
                  </a:ext>
                </a:extLst>
              </p:cNvPr>
              <p:cNvSpPr txBox="1"/>
              <p:nvPr/>
            </p:nvSpPr>
            <p:spPr>
              <a:xfrm>
                <a:off x="113487" y="878718"/>
                <a:ext cx="10546542" cy="51005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DAA have extremely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Results are better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/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Lower input power needed.</a:t>
                </a:r>
              </a:p>
              <a:p>
                <a:pPr lvl="2"/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worse than copper structures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Higher total energy needed.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Iris length is an important parameter to add in the optimization process.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 err="1"/>
                  <a:t>Multipactor</a:t>
                </a:r>
                <a:r>
                  <a:rPr lang="en-US" dirty="0"/>
                  <a:t> must be suppressed by coatings with high sheet resistivity.</a:t>
                </a:r>
              </a:p>
              <a:p>
                <a:pPr lvl="2"/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Very high coupling between cells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Modes overlapping can be a problem for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1200150" lvl="2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Very low thermal conductivity can be a source of mechanical problems.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Triple junction point and sharp corners must be carefully studied to avoid singularities and instabilities.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423AFE-2F28-186D-B04A-8517E138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87" y="878718"/>
                <a:ext cx="10546542" cy="5100563"/>
              </a:xfrm>
              <a:prstGeom prst="rect">
                <a:avLst/>
              </a:prstGeom>
              <a:blipFill>
                <a:blip r:embed="rId3"/>
                <a:stretch>
                  <a:fillRect t="-4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44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55D292-9A70-E94D-A098-4ABD82FC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83" y="1191748"/>
            <a:ext cx="10515600" cy="5075237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endParaRPr lang="en-GB" sz="10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Linear accelerators for </a:t>
            </a:r>
            <a:r>
              <a:rPr lang="en-GB" sz="2200" dirty="0" err="1"/>
              <a:t>hadrontherapy</a:t>
            </a:r>
            <a:r>
              <a:rPr lang="en-GB" sz="2200" dirty="0"/>
              <a:t> treatments</a:t>
            </a:r>
          </a:p>
          <a:p>
            <a:pPr marL="0" indent="0">
              <a:buNone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Dielectric Assist Accelerating (DAA) structure design procedure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Comparison for different materials and particle velocity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</a:t>
            </a:r>
            <a:r>
              <a:rPr lang="en-GB" sz="2200" dirty="0" err="1"/>
              <a:t>Multipactor</a:t>
            </a:r>
            <a:r>
              <a:rPr lang="en-GB" sz="2200" dirty="0"/>
              <a:t> analysis</a:t>
            </a:r>
          </a:p>
          <a:p>
            <a:pPr>
              <a:buFont typeface="Wingdings" pitchFamily="2" charset="2"/>
              <a:buChar char="q"/>
            </a:pPr>
            <a:endParaRPr lang="en-GB" sz="2200" dirty="0"/>
          </a:p>
          <a:p>
            <a:pPr>
              <a:buFont typeface="Wingdings" pitchFamily="2" charset="2"/>
              <a:buChar char="q"/>
            </a:pPr>
            <a:r>
              <a:rPr lang="en-GB" sz="2200" dirty="0"/>
              <a:t> Electromagnetic performance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588E477-E8EA-5B4B-A31A-8CB8E8BB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956934D-E657-074B-8B1B-EAF87924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454-1FA2-8D44-B16B-40E6D685F0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943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54" y="2786397"/>
            <a:ext cx="3703782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Back up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73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C7E323-C598-1D47-A252-F4848916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t>21</a:t>
            </a:fld>
            <a:endParaRPr lang="en-GB" dirty="0"/>
          </a:p>
        </p:txBody>
      </p:sp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8F75E76-801A-2948-8C12-844E8DF3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84" y="8028668"/>
            <a:ext cx="7556500" cy="351790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D9B1235C-6774-4141-BF51-818054CB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Standing Wave Acceleration Cavities</a:t>
            </a:r>
          </a:p>
        </p:txBody>
      </p:sp>
      <p:pic>
        <p:nvPicPr>
          <p:cNvPr id="56" name="Picture 6" descr="C:\Users\David\Desktop\MASTER LEZIONI\CAS_2016\bnl2.png">
            <a:extLst>
              <a:ext uri="{FF2B5EF4-FFF2-40B4-BE49-F238E27FC236}">
                <a16:creationId xmlns:a16="http://schemas.microsoft.com/office/drawing/2014/main" id="{7BD00FE8-5885-8D4F-A3D6-AF00EEDF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423" y="1278110"/>
            <a:ext cx="2506552" cy="8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Freccia in giù 58">
            <a:extLst>
              <a:ext uri="{FF2B5EF4-FFF2-40B4-BE49-F238E27FC236}">
                <a16:creationId xmlns:a16="http://schemas.microsoft.com/office/drawing/2014/main" id="{947C58E4-DDAE-A942-B929-0AD9A27CC90B}"/>
              </a:ext>
            </a:extLst>
          </p:cNvPr>
          <p:cNvSpPr/>
          <p:nvPr/>
        </p:nvSpPr>
        <p:spPr>
          <a:xfrm>
            <a:off x="517431" y="1079236"/>
            <a:ext cx="144016" cy="23083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CasellaDiTesto 59">
            <a:extLst>
              <a:ext uri="{FF2B5EF4-FFF2-40B4-BE49-F238E27FC236}">
                <a16:creationId xmlns:a16="http://schemas.microsoft.com/office/drawing/2014/main" id="{F4C340B0-3E79-7244-BDCC-EA3644F94B46}"/>
              </a:ext>
            </a:extLst>
          </p:cNvPr>
          <p:cNvSpPr txBox="1"/>
          <p:nvPr/>
        </p:nvSpPr>
        <p:spPr>
          <a:xfrm>
            <a:off x="309948" y="675450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 RF in</a:t>
            </a:r>
          </a:p>
        </p:txBody>
      </p:sp>
      <p:pic>
        <p:nvPicPr>
          <p:cNvPr id="70" name="Picture 10">
            <a:extLst>
              <a:ext uri="{FF2B5EF4-FFF2-40B4-BE49-F238E27FC236}">
                <a16:creationId xmlns:a16="http://schemas.microsoft.com/office/drawing/2014/main" id="{5D0C623A-05A5-0942-BB2B-F60686376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4"/>
          <a:stretch/>
        </p:blipFill>
        <p:spPr bwMode="auto">
          <a:xfrm>
            <a:off x="4136785" y="2486299"/>
            <a:ext cx="4001012" cy="2190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Connettore 2 164">
            <a:extLst>
              <a:ext uri="{FF2B5EF4-FFF2-40B4-BE49-F238E27FC236}">
                <a16:creationId xmlns:a16="http://schemas.microsoft.com/office/drawing/2014/main" id="{F3D6BCAB-B10E-7B42-9407-5BAF547C5944}"/>
              </a:ext>
            </a:extLst>
          </p:cNvPr>
          <p:cNvCxnSpPr/>
          <p:nvPr/>
        </p:nvCxnSpPr>
        <p:spPr>
          <a:xfrm flipV="1">
            <a:off x="6285295" y="4768216"/>
            <a:ext cx="474518" cy="1039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ttore 1 166">
            <a:extLst>
              <a:ext uri="{FF2B5EF4-FFF2-40B4-BE49-F238E27FC236}">
                <a16:creationId xmlns:a16="http://schemas.microsoft.com/office/drawing/2014/main" id="{192161C7-966C-0B45-BF11-9CBA27F77D12}"/>
              </a:ext>
            </a:extLst>
          </p:cNvPr>
          <p:cNvCxnSpPr/>
          <p:nvPr/>
        </p:nvCxnSpPr>
        <p:spPr>
          <a:xfrm flipV="1">
            <a:off x="6285295" y="4227889"/>
            <a:ext cx="0" cy="67541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1 170">
            <a:extLst>
              <a:ext uri="{FF2B5EF4-FFF2-40B4-BE49-F238E27FC236}">
                <a16:creationId xmlns:a16="http://schemas.microsoft.com/office/drawing/2014/main" id="{1BE4B27D-B214-814A-8E31-33DAACFDECE2}"/>
              </a:ext>
            </a:extLst>
          </p:cNvPr>
          <p:cNvCxnSpPr/>
          <p:nvPr/>
        </p:nvCxnSpPr>
        <p:spPr>
          <a:xfrm flipV="1">
            <a:off x="6759813" y="4227889"/>
            <a:ext cx="0" cy="67541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3" name="Oggetto 168">
            <a:extLst>
              <a:ext uri="{FF2B5EF4-FFF2-40B4-BE49-F238E27FC236}">
                <a16:creationId xmlns:a16="http://schemas.microsoft.com/office/drawing/2014/main" id="{17C0B617-2568-454C-B67A-686849CA98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7939" y="4814134"/>
          <a:ext cx="1810772" cy="692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1130040" imgH="431640" progId="Equation.3">
                  <p:embed/>
                </p:oleObj>
              </mc:Choice>
              <mc:Fallback>
                <p:oleObj name="Equazione" r:id="rId6" imgW="1130040" imgH="431640" progId="Equation.3">
                  <p:embed/>
                  <p:pic>
                    <p:nvPicPr>
                      <p:cNvPr id="103" name="Oggetto 168">
                        <a:extLst>
                          <a:ext uri="{FF2B5EF4-FFF2-40B4-BE49-F238E27FC236}">
                            <a16:creationId xmlns:a16="http://schemas.microsoft.com/office/drawing/2014/main" id="{17C0B617-2568-454C-B67A-686849CA98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939" y="4814134"/>
                        <a:ext cx="1810772" cy="6929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4" name="Connettore 2 33">
            <a:extLst>
              <a:ext uri="{FF2B5EF4-FFF2-40B4-BE49-F238E27FC236}">
                <a16:creationId xmlns:a16="http://schemas.microsoft.com/office/drawing/2014/main" id="{C0B154E6-9C62-8648-B250-571C2CA1D307}"/>
              </a:ext>
            </a:extLst>
          </p:cNvPr>
          <p:cNvCxnSpPr/>
          <p:nvPr/>
        </p:nvCxnSpPr>
        <p:spPr>
          <a:xfrm>
            <a:off x="631511" y="4029267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ttore 2 35">
            <a:extLst>
              <a:ext uri="{FF2B5EF4-FFF2-40B4-BE49-F238E27FC236}">
                <a16:creationId xmlns:a16="http://schemas.microsoft.com/office/drawing/2014/main" id="{38C7DDF4-1413-C04A-A3E0-E93996414E9A}"/>
              </a:ext>
            </a:extLst>
          </p:cNvPr>
          <p:cNvCxnSpPr/>
          <p:nvPr/>
        </p:nvCxnSpPr>
        <p:spPr>
          <a:xfrm flipV="1">
            <a:off x="631511" y="3407874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CasellaDiTesto 39">
            <a:extLst>
              <a:ext uri="{FF2B5EF4-FFF2-40B4-BE49-F238E27FC236}">
                <a16:creationId xmlns:a16="http://schemas.microsoft.com/office/drawing/2014/main" id="{0D7BC718-471A-684F-9A40-107E5B89922B}"/>
              </a:ext>
            </a:extLst>
          </p:cNvPr>
          <p:cNvSpPr txBox="1"/>
          <p:nvPr/>
        </p:nvSpPr>
        <p:spPr>
          <a:xfrm>
            <a:off x="2889038" y="3886481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07" name="Figura a mano libera 3">
            <a:extLst>
              <a:ext uri="{FF2B5EF4-FFF2-40B4-BE49-F238E27FC236}">
                <a16:creationId xmlns:a16="http://schemas.microsoft.com/office/drawing/2014/main" id="{01B0C88B-FC42-164A-B2FC-AA1D273D2C38}"/>
              </a:ext>
            </a:extLst>
          </p:cNvPr>
          <p:cNvSpPr/>
          <p:nvPr/>
        </p:nvSpPr>
        <p:spPr>
          <a:xfrm>
            <a:off x="1213190" y="3487593"/>
            <a:ext cx="1258340" cy="544027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888" h="544027">
                <a:moveTo>
                  <a:pt x="0" y="544027"/>
                </a:moveTo>
                <a:cubicBezTo>
                  <a:pt x="44521" y="328269"/>
                  <a:pt x="143995" y="20120"/>
                  <a:pt x="233969" y="7459"/>
                </a:cubicBezTo>
                <a:cubicBezTo>
                  <a:pt x="323943" y="-5202"/>
                  <a:pt x="434026" y="469264"/>
                  <a:pt x="539844" y="468062"/>
                </a:cubicBezTo>
                <a:cubicBezTo>
                  <a:pt x="645662" y="466860"/>
                  <a:pt x="772701" y="-12415"/>
                  <a:pt x="868875" y="246"/>
                </a:cubicBezTo>
                <a:cubicBezTo>
                  <a:pt x="965049" y="12907"/>
                  <a:pt x="1065345" y="302755"/>
                  <a:pt x="1116888" y="544027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uppo 18">
            <a:extLst>
              <a:ext uri="{FF2B5EF4-FFF2-40B4-BE49-F238E27FC236}">
                <a16:creationId xmlns:a16="http://schemas.microsoft.com/office/drawing/2014/main" id="{56DFF3C8-43BA-014D-8BC9-E0B8C2095A39}"/>
              </a:ext>
            </a:extLst>
          </p:cNvPr>
          <p:cNvGrpSpPr/>
          <p:nvPr/>
        </p:nvGrpSpPr>
        <p:grpSpPr>
          <a:xfrm>
            <a:off x="515127" y="2492442"/>
            <a:ext cx="2694534" cy="813610"/>
            <a:chOff x="6290310" y="512270"/>
            <a:chExt cx="2694534" cy="813610"/>
          </a:xfrm>
        </p:grpSpPr>
        <p:cxnSp>
          <p:nvCxnSpPr>
            <p:cNvPr id="109" name="Connettore 1 5">
              <a:extLst>
                <a:ext uri="{FF2B5EF4-FFF2-40B4-BE49-F238E27FC236}">
                  <a16:creationId xmlns:a16="http://schemas.microsoft.com/office/drawing/2014/main" id="{D069DFAF-E41C-E84D-8CB0-992715844192}"/>
                </a:ext>
              </a:extLst>
            </p:cNvPr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2">
              <a:extLst>
                <a:ext uri="{FF2B5EF4-FFF2-40B4-BE49-F238E27FC236}">
                  <a16:creationId xmlns:a16="http://schemas.microsoft.com/office/drawing/2014/main" id="{EC724656-1557-D14C-9E55-C60A44637409}"/>
                </a:ext>
              </a:extLst>
            </p:cNvPr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Figura a mano libera 15">
              <a:extLst>
                <a:ext uri="{FF2B5EF4-FFF2-40B4-BE49-F238E27FC236}">
                  <a16:creationId xmlns:a16="http://schemas.microsoft.com/office/drawing/2014/main" id="{4D169416-2AB2-FB46-81C1-8D6F0739B10A}"/>
                </a:ext>
              </a:extLst>
            </p:cNvPr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igura a mano libera 52">
              <a:extLst>
                <a:ext uri="{FF2B5EF4-FFF2-40B4-BE49-F238E27FC236}">
                  <a16:creationId xmlns:a16="http://schemas.microsoft.com/office/drawing/2014/main" id="{DF472FCC-1309-A04D-B26B-19BFA0A27A62}"/>
                </a:ext>
              </a:extLst>
            </p:cNvPr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Connettore 1 53">
              <a:extLst>
                <a:ext uri="{FF2B5EF4-FFF2-40B4-BE49-F238E27FC236}">
                  <a16:creationId xmlns:a16="http://schemas.microsoft.com/office/drawing/2014/main" id="{1AE2D1DA-165C-404A-B218-8DF39D3D125C}"/>
                </a:ext>
              </a:extLst>
            </p:cNvPr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54">
              <a:extLst>
                <a:ext uri="{FF2B5EF4-FFF2-40B4-BE49-F238E27FC236}">
                  <a16:creationId xmlns:a16="http://schemas.microsoft.com/office/drawing/2014/main" id="{0D49EF7C-5F2A-0345-A9A7-BB8F47EAD189}"/>
                </a:ext>
              </a:extLst>
            </p:cNvPr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55">
              <a:extLst>
                <a:ext uri="{FF2B5EF4-FFF2-40B4-BE49-F238E27FC236}">
                  <a16:creationId xmlns:a16="http://schemas.microsoft.com/office/drawing/2014/main" id="{D0E924A0-6A1B-634E-97D5-7A1ABC4D687D}"/>
                </a:ext>
              </a:extLst>
            </p:cNvPr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uppo 110">
            <a:extLst>
              <a:ext uri="{FF2B5EF4-FFF2-40B4-BE49-F238E27FC236}">
                <a16:creationId xmlns:a16="http://schemas.microsoft.com/office/drawing/2014/main" id="{0B435DA7-8F41-5F43-8B81-B6CC6B2BC466}"/>
              </a:ext>
            </a:extLst>
          </p:cNvPr>
          <p:cNvGrpSpPr/>
          <p:nvPr/>
        </p:nvGrpSpPr>
        <p:grpSpPr>
          <a:xfrm>
            <a:off x="1134629" y="2582152"/>
            <a:ext cx="1447800" cy="662537"/>
            <a:chOff x="6810375" y="739644"/>
            <a:chExt cx="1447800" cy="662537"/>
          </a:xfrm>
        </p:grpSpPr>
        <p:grpSp>
          <p:nvGrpSpPr>
            <p:cNvPr id="117" name="Gruppo 60">
              <a:extLst>
                <a:ext uri="{FF2B5EF4-FFF2-40B4-BE49-F238E27FC236}">
                  <a16:creationId xmlns:a16="http://schemas.microsoft.com/office/drawing/2014/main" id="{985C312F-A310-D645-864D-8BBEF53E9046}"/>
                </a:ext>
              </a:extLst>
            </p:cNvPr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22" name="Figura a mano libera 19">
                <a:extLst>
                  <a:ext uri="{FF2B5EF4-FFF2-40B4-BE49-F238E27FC236}">
                    <a16:creationId xmlns:a16="http://schemas.microsoft.com/office/drawing/2014/main" id="{60E51A40-F44C-B147-AC30-DACA769707A9}"/>
                  </a:ext>
                </a:extLst>
              </p:cNvPr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igura a mano libera 20">
                <a:extLst>
                  <a:ext uri="{FF2B5EF4-FFF2-40B4-BE49-F238E27FC236}">
                    <a16:creationId xmlns:a16="http://schemas.microsoft.com/office/drawing/2014/main" id="{23B072FE-EB35-BD41-AFDA-85F17DE2780A}"/>
                  </a:ext>
                </a:extLst>
              </p:cNvPr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igura a mano libera 56">
                <a:extLst>
                  <a:ext uri="{FF2B5EF4-FFF2-40B4-BE49-F238E27FC236}">
                    <a16:creationId xmlns:a16="http://schemas.microsoft.com/office/drawing/2014/main" id="{16B9A119-0DCC-B84B-9BC1-A7E1304D6682}"/>
                  </a:ext>
                </a:extLst>
              </p:cNvPr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igura a mano libera 57">
                <a:extLst>
                  <a:ext uri="{FF2B5EF4-FFF2-40B4-BE49-F238E27FC236}">
                    <a16:creationId xmlns:a16="http://schemas.microsoft.com/office/drawing/2014/main" id="{C7E3A4C8-67A8-D144-9124-B7DD265D72C3}"/>
                  </a:ext>
                </a:extLst>
              </p:cNvPr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Figura a mano libera 97">
              <a:extLst>
                <a:ext uri="{FF2B5EF4-FFF2-40B4-BE49-F238E27FC236}">
                  <a16:creationId xmlns:a16="http://schemas.microsoft.com/office/drawing/2014/main" id="{DDFF03B7-CBED-B842-B535-616DDA09FFE4}"/>
                </a:ext>
              </a:extLst>
            </p:cNvPr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Figura a mano libera 107">
              <a:extLst>
                <a:ext uri="{FF2B5EF4-FFF2-40B4-BE49-F238E27FC236}">
                  <a16:creationId xmlns:a16="http://schemas.microsoft.com/office/drawing/2014/main" id="{2EEF066E-224A-6A4A-BCE9-80A9306FC2AA}"/>
                </a:ext>
              </a:extLst>
            </p:cNvPr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Figura a mano libera 108">
              <a:extLst>
                <a:ext uri="{FF2B5EF4-FFF2-40B4-BE49-F238E27FC236}">
                  <a16:creationId xmlns:a16="http://schemas.microsoft.com/office/drawing/2014/main" id="{D2D4902B-4FA0-B84C-912B-104B08A428C6}"/>
                </a:ext>
              </a:extLst>
            </p:cNvPr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igura a mano libera 109">
              <a:extLst>
                <a:ext uri="{FF2B5EF4-FFF2-40B4-BE49-F238E27FC236}">
                  <a16:creationId xmlns:a16="http://schemas.microsoft.com/office/drawing/2014/main" id="{8D48F400-1294-1241-899B-1085E8C396B8}"/>
                </a:ext>
              </a:extLst>
            </p:cNvPr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7" name="Connettore 2 124">
            <a:extLst>
              <a:ext uri="{FF2B5EF4-FFF2-40B4-BE49-F238E27FC236}">
                <a16:creationId xmlns:a16="http://schemas.microsoft.com/office/drawing/2014/main" id="{35BDA9C9-4DF9-F34D-B3C2-D1D3FBE38446}"/>
              </a:ext>
            </a:extLst>
          </p:cNvPr>
          <p:cNvCxnSpPr/>
          <p:nvPr/>
        </p:nvCxnSpPr>
        <p:spPr>
          <a:xfrm>
            <a:off x="703013" y="6240526"/>
            <a:ext cx="2310167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125">
            <a:extLst>
              <a:ext uri="{FF2B5EF4-FFF2-40B4-BE49-F238E27FC236}">
                <a16:creationId xmlns:a16="http://schemas.microsoft.com/office/drawing/2014/main" id="{323C7958-C41F-3144-BF9C-0F8F7D9E405C}"/>
              </a:ext>
            </a:extLst>
          </p:cNvPr>
          <p:cNvCxnSpPr/>
          <p:nvPr/>
        </p:nvCxnSpPr>
        <p:spPr>
          <a:xfrm flipV="1">
            <a:off x="703013" y="5619133"/>
            <a:ext cx="0" cy="621394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asellaDiTesto 126">
            <a:extLst>
              <a:ext uri="{FF2B5EF4-FFF2-40B4-BE49-F238E27FC236}">
                <a16:creationId xmlns:a16="http://schemas.microsoft.com/office/drawing/2014/main" id="{1E5E2379-BB8A-CD43-84B6-65107799269C}"/>
              </a:ext>
            </a:extLst>
          </p:cNvPr>
          <p:cNvSpPr txBox="1"/>
          <p:nvPr/>
        </p:nvSpPr>
        <p:spPr>
          <a:xfrm>
            <a:off x="364056" y="556049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sp>
        <p:nvSpPr>
          <p:cNvPr id="140" name="CasellaDiTesto 127">
            <a:extLst>
              <a:ext uri="{FF2B5EF4-FFF2-40B4-BE49-F238E27FC236}">
                <a16:creationId xmlns:a16="http://schemas.microsoft.com/office/drawing/2014/main" id="{230EE4C3-7AFE-1E46-A562-E6542C1A7335}"/>
              </a:ext>
            </a:extLst>
          </p:cNvPr>
          <p:cNvSpPr txBox="1"/>
          <p:nvPr/>
        </p:nvSpPr>
        <p:spPr>
          <a:xfrm>
            <a:off x="2960540" y="609774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41" name="Figura a mano libera 128">
            <a:extLst>
              <a:ext uri="{FF2B5EF4-FFF2-40B4-BE49-F238E27FC236}">
                <a16:creationId xmlns:a16="http://schemas.microsoft.com/office/drawing/2014/main" id="{2369143A-B30E-9F47-883E-AA1CDB41235B}"/>
              </a:ext>
            </a:extLst>
          </p:cNvPr>
          <p:cNvSpPr/>
          <p:nvPr/>
        </p:nvSpPr>
        <p:spPr>
          <a:xfrm>
            <a:off x="1284692" y="5693765"/>
            <a:ext cx="1258340" cy="1092019"/>
          </a:xfrm>
          <a:custGeom>
            <a:avLst/>
            <a:gdLst>
              <a:gd name="connsiteX0" fmla="*/ 0 w 1150705"/>
              <a:gd name="connsiteY0" fmla="*/ 562998 h 562998"/>
              <a:gd name="connsiteX1" fmla="*/ 184934 w 1150705"/>
              <a:gd name="connsiteY1" fmla="*/ 49290 h 562998"/>
              <a:gd name="connsiteX2" fmla="*/ 575352 w 1150705"/>
              <a:gd name="connsiteY2" fmla="*/ 69838 h 562998"/>
              <a:gd name="connsiteX3" fmla="*/ 924674 w 1150705"/>
              <a:gd name="connsiteY3" fmla="*/ 28742 h 562998"/>
              <a:gd name="connsiteX4" fmla="*/ 1150705 w 1150705"/>
              <a:gd name="connsiteY4" fmla="*/ 562998 h 562998"/>
              <a:gd name="connsiteX0" fmla="*/ 0 w 1150705"/>
              <a:gd name="connsiteY0" fmla="*/ 564518 h 564518"/>
              <a:gd name="connsiteX1" fmla="*/ 178171 w 1150705"/>
              <a:gd name="connsiteY1" fmla="*/ 27950 h 564518"/>
              <a:gd name="connsiteX2" fmla="*/ 575352 w 1150705"/>
              <a:gd name="connsiteY2" fmla="*/ 71358 h 564518"/>
              <a:gd name="connsiteX3" fmla="*/ 924674 w 1150705"/>
              <a:gd name="connsiteY3" fmla="*/ 30262 h 564518"/>
              <a:gd name="connsiteX4" fmla="*/ 1150705 w 1150705"/>
              <a:gd name="connsiteY4" fmla="*/ 564518 h 564518"/>
              <a:gd name="connsiteX0" fmla="*/ 0 w 1150705"/>
              <a:gd name="connsiteY0" fmla="*/ 556659 h 556659"/>
              <a:gd name="connsiteX1" fmla="*/ 178171 w 1150705"/>
              <a:gd name="connsiteY1" fmla="*/ 20091 h 556659"/>
              <a:gd name="connsiteX2" fmla="*/ 558443 w 1150705"/>
              <a:gd name="connsiteY2" fmla="*/ 105409 h 556659"/>
              <a:gd name="connsiteX3" fmla="*/ 924674 w 1150705"/>
              <a:gd name="connsiteY3" fmla="*/ 22403 h 556659"/>
              <a:gd name="connsiteX4" fmla="*/ 1150705 w 1150705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56659 h 556659"/>
              <a:gd name="connsiteX1" fmla="*/ 178171 w 1116888"/>
              <a:gd name="connsiteY1" fmla="*/ 20091 h 556659"/>
              <a:gd name="connsiteX2" fmla="*/ 558443 w 1116888"/>
              <a:gd name="connsiteY2" fmla="*/ 105409 h 556659"/>
              <a:gd name="connsiteX3" fmla="*/ 924674 w 1116888"/>
              <a:gd name="connsiteY3" fmla="*/ 22403 h 556659"/>
              <a:gd name="connsiteX4" fmla="*/ 1116888 w 1116888"/>
              <a:gd name="connsiteY4" fmla="*/ 556659 h 556659"/>
              <a:gd name="connsiteX0" fmla="*/ 0 w 1116888"/>
              <a:gd name="connsiteY0" fmla="*/ 536818 h 536818"/>
              <a:gd name="connsiteX1" fmla="*/ 178171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36818 h 536818"/>
              <a:gd name="connsiteX1" fmla="*/ 233969 w 1116888"/>
              <a:gd name="connsiteY1" fmla="*/ 250 h 536818"/>
              <a:gd name="connsiteX2" fmla="*/ 539844 w 1116888"/>
              <a:gd name="connsiteY2" fmla="*/ 460853 h 536818"/>
              <a:gd name="connsiteX3" fmla="*/ 924674 w 1116888"/>
              <a:gd name="connsiteY3" fmla="*/ 2562 h 536818"/>
              <a:gd name="connsiteX4" fmla="*/ 1116888 w 1116888"/>
              <a:gd name="connsiteY4" fmla="*/ 536818 h 536818"/>
              <a:gd name="connsiteX0" fmla="*/ 0 w 1116888"/>
              <a:gd name="connsiteY0" fmla="*/ 544027 h 544027"/>
              <a:gd name="connsiteX1" fmla="*/ 233969 w 1116888"/>
              <a:gd name="connsiteY1" fmla="*/ 7459 h 544027"/>
              <a:gd name="connsiteX2" fmla="*/ 539844 w 1116888"/>
              <a:gd name="connsiteY2" fmla="*/ 468062 h 544027"/>
              <a:gd name="connsiteX3" fmla="*/ 868875 w 1116888"/>
              <a:gd name="connsiteY3" fmla="*/ 246 h 544027"/>
              <a:gd name="connsiteX4" fmla="*/ 1116888 w 1116888"/>
              <a:gd name="connsiteY4" fmla="*/ 544027 h 544027"/>
              <a:gd name="connsiteX0" fmla="*/ 0 w 1116888"/>
              <a:gd name="connsiteY0" fmla="*/ 536966 h 1084898"/>
              <a:gd name="connsiteX1" fmla="*/ 233969 w 1116888"/>
              <a:gd name="connsiteY1" fmla="*/ 398 h 1084898"/>
              <a:gd name="connsiteX2" fmla="*/ 539844 w 1116888"/>
              <a:gd name="connsiteY2" fmla="*/ 461001 h 1084898"/>
              <a:gd name="connsiteX3" fmla="*/ 867185 w 1116888"/>
              <a:gd name="connsiteY3" fmla="*/ 1084750 h 1084898"/>
              <a:gd name="connsiteX4" fmla="*/ 1116888 w 1116888"/>
              <a:gd name="connsiteY4" fmla="*/ 536966 h 1084898"/>
              <a:gd name="connsiteX0" fmla="*/ 0 w 1116888"/>
              <a:gd name="connsiteY0" fmla="*/ 549564 h 1097496"/>
              <a:gd name="connsiteX1" fmla="*/ 233969 w 1116888"/>
              <a:gd name="connsiteY1" fmla="*/ 12996 h 1097496"/>
              <a:gd name="connsiteX2" fmla="*/ 867185 w 1116888"/>
              <a:gd name="connsiteY2" fmla="*/ 1097348 h 1097496"/>
              <a:gd name="connsiteX3" fmla="*/ 1116888 w 1116888"/>
              <a:gd name="connsiteY3" fmla="*/ 549564 h 1097496"/>
              <a:gd name="connsiteX0" fmla="*/ 0 w 1116888"/>
              <a:gd name="connsiteY0" fmla="*/ 549564 h 1097630"/>
              <a:gd name="connsiteX1" fmla="*/ 233969 w 1116888"/>
              <a:gd name="connsiteY1" fmla="*/ 12996 h 1097630"/>
              <a:gd name="connsiteX2" fmla="*/ 867185 w 1116888"/>
              <a:gd name="connsiteY2" fmla="*/ 1097348 h 1097630"/>
              <a:gd name="connsiteX3" fmla="*/ 1116888 w 1116888"/>
              <a:gd name="connsiteY3" fmla="*/ 549564 h 1097630"/>
              <a:gd name="connsiteX0" fmla="*/ 0 w 1116888"/>
              <a:gd name="connsiteY0" fmla="*/ 549115 h 1085758"/>
              <a:gd name="connsiteX1" fmla="*/ 233969 w 1116888"/>
              <a:gd name="connsiteY1" fmla="*/ 12547 h 1085758"/>
              <a:gd name="connsiteX2" fmla="*/ 868876 w 1116888"/>
              <a:gd name="connsiteY2" fmla="*/ 1085469 h 1085758"/>
              <a:gd name="connsiteX3" fmla="*/ 1116888 w 1116888"/>
              <a:gd name="connsiteY3" fmla="*/ 549115 h 1085758"/>
              <a:gd name="connsiteX0" fmla="*/ 0 w 1116888"/>
              <a:gd name="connsiteY0" fmla="*/ 549115 h 1092019"/>
              <a:gd name="connsiteX1" fmla="*/ 233969 w 1116888"/>
              <a:gd name="connsiteY1" fmla="*/ 12547 h 1092019"/>
              <a:gd name="connsiteX2" fmla="*/ 868876 w 1116888"/>
              <a:gd name="connsiteY2" fmla="*/ 1085469 h 1092019"/>
              <a:gd name="connsiteX3" fmla="*/ 1116888 w 1116888"/>
              <a:gd name="connsiteY3" fmla="*/ 549115 h 109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6888" h="1092019">
                <a:moveTo>
                  <a:pt x="0" y="549115"/>
                </a:moveTo>
                <a:cubicBezTo>
                  <a:pt x="44521" y="333357"/>
                  <a:pt x="89156" y="-76845"/>
                  <a:pt x="233969" y="12547"/>
                </a:cubicBezTo>
                <a:cubicBezTo>
                  <a:pt x="378782" y="101939"/>
                  <a:pt x="726796" y="1018901"/>
                  <a:pt x="868876" y="1085469"/>
                </a:cubicBezTo>
                <a:cubicBezTo>
                  <a:pt x="1010956" y="1152037"/>
                  <a:pt x="1089017" y="692653"/>
                  <a:pt x="1116888" y="549115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uppo 129">
            <a:extLst>
              <a:ext uri="{FF2B5EF4-FFF2-40B4-BE49-F238E27FC236}">
                <a16:creationId xmlns:a16="http://schemas.microsoft.com/office/drawing/2014/main" id="{6F69A5C7-E9AF-5F44-8D3B-600D2FE43404}"/>
              </a:ext>
            </a:extLst>
          </p:cNvPr>
          <p:cNvGrpSpPr/>
          <p:nvPr/>
        </p:nvGrpSpPr>
        <p:grpSpPr>
          <a:xfrm>
            <a:off x="532424" y="4756581"/>
            <a:ext cx="2694534" cy="813610"/>
            <a:chOff x="6290310" y="512270"/>
            <a:chExt cx="2694534" cy="813610"/>
          </a:xfrm>
        </p:grpSpPr>
        <p:cxnSp>
          <p:nvCxnSpPr>
            <p:cNvPr id="143" name="Connettore 1 130">
              <a:extLst>
                <a:ext uri="{FF2B5EF4-FFF2-40B4-BE49-F238E27FC236}">
                  <a16:creationId xmlns:a16="http://schemas.microsoft.com/office/drawing/2014/main" id="{EC9BE370-B87F-1348-869F-7840C1239AE5}"/>
                </a:ext>
              </a:extLst>
            </p:cNvPr>
            <p:cNvCxnSpPr/>
            <p:nvPr/>
          </p:nvCxnSpPr>
          <p:spPr>
            <a:xfrm flipV="1">
              <a:off x="6290310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31">
              <a:extLst>
                <a:ext uri="{FF2B5EF4-FFF2-40B4-BE49-F238E27FC236}">
                  <a16:creationId xmlns:a16="http://schemas.microsoft.com/office/drawing/2014/main" id="{69D9490F-989C-C247-A01F-1330D707DD5C}"/>
                </a:ext>
              </a:extLst>
            </p:cNvPr>
            <p:cNvCxnSpPr/>
            <p:nvPr/>
          </p:nvCxnSpPr>
          <p:spPr>
            <a:xfrm>
              <a:off x="6294120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Figura a mano libera 132">
              <a:extLst>
                <a:ext uri="{FF2B5EF4-FFF2-40B4-BE49-F238E27FC236}">
                  <a16:creationId xmlns:a16="http://schemas.microsoft.com/office/drawing/2014/main" id="{ACF04214-C4F3-2348-B9E7-55E4083DCD67}"/>
                </a:ext>
              </a:extLst>
            </p:cNvPr>
            <p:cNvSpPr/>
            <p:nvPr/>
          </p:nvSpPr>
          <p:spPr>
            <a:xfrm>
              <a:off x="6899910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igura a mano libera 133">
              <a:extLst>
                <a:ext uri="{FF2B5EF4-FFF2-40B4-BE49-F238E27FC236}">
                  <a16:creationId xmlns:a16="http://schemas.microsoft.com/office/drawing/2014/main" id="{C908AB62-E8BA-B745-A1E9-3288579D5505}"/>
                </a:ext>
              </a:extLst>
            </p:cNvPr>
            <p:cNvSpPr/>
            <p:nvPr/>
          </p:nvSpPr>
          <p:spPr>
            <a:xfrm flipH="1">
              <a:off x="7637145" y="512270"/>
              <a:ext cx="737235" cy="550719"/>
            </a:xfrm>
            <a:custGeom>
              <a:avLst/>
              <a:gdLst>
                <a:gd name="connsiteX0" fmla="*/ 0 w 784860"/>
                <a:gd name="connsiteY0" fmla="*/ 591946 h 629504"/>
                <a:gd name="connsiteX1" fmla="*/ 114300 w 784860"/>
                <a:gd name="connsiteY1" fmla="*/ 473836 h 629504"/>
                <a:gd name="connsiteX2" fmla="*/ 281940 w 784860"/>
                <a:gd name="connsiteY2" fmla="*/ 100456 h 629504"/>
                <a:gd name="connsiteX3" fmla="*/ 529590 w 784860"/>
                <a:gd name="connsiteY3" fmla="*/ 31876 h 629504"/>
                <a:gd name="connsiteX4" fmla="*/ 674370 w 784860"/>
                <a:gd name="connsiteY4" fmla="*/ 546226 h 629504"/>
                <a:gd name="connsiteX5" fmla="*/ 784860 w 784860"/>
                <a:gd name="connsiteY5" fmla="*/ 622426 h 629504"/>
                <a:gd name="connsiteX0" fmla="*/ 0 w 784860"/>
                <a:gd name="connsiteY0" fmla="*/ 547430 h 583133"/>
                <a:gd name="connsiteX1" fmla="*/ 114300 w 784860"/>
                <a:gd name="connsiteY1" fmla="*/ 429320 h 583133"/>
                <a:gd name="connsiteX2" fmla="*/ 281940 w 784860"/>
                <a:gd name="connsiteY2" fmla="*/ 55940 h 583133"/>
                <a:gd name="connsiteX3" fmla="*/ 525780 w 784860"/>
                <a:gd name="connsiteY3" fmla="*/ 48320 h 583133"/>
                <a:gd name="connsiteX4" fmla="*/ 674370 w 784860"/>
                <a:gd name="connsiteY4" fmla="*/ 501710 h 583133"/>
                <a:gd name="connsiteX5" fmla="*/ 784860 w 784860"/>
                <a:gd name="connsiteY5" fmla="*/ 577910 h 583133"/>
                <a:gd name="connsiteX0" fmla="*/ 0 w 750570"/>
                <a:gd name="connsiteY0" fmla="*/ 547430 h 579937"/>
                <a:gd name="connsiteX1" fmla="*/ 114300 w 750570"/>
                <a:gd name="connsiteY1" fmla="*/ 429320 h 579937"/>
                <a:gd name="connsiteX2" fmla="*/ 281940 w 750570"/>
                <a:gd name="connsiteY2" fmla="*/ 55940 h 579937"/>
                <a:gd name="connsiteX3" fmla="*/ 525780 w 750570"/>
                <a:gd name="connsiteY3" fmla="*/ 48320 h 579937"/>
                <a:gd name="connsiteX4" fmla="*/ 674370 w 750570"/>
                <a:gd name="connsiteY4" fmla="*/ 501710 h 579937"/>
                <a:gd name="connsiteX5" fmla="*/ 750570 w 750570"/>
                <a:gd name="connsiteY5" fmla="*/ 574100 h 579937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47430 h 574100"/>
                <a:gd name="connsiteX1" fmla="*/ 114300 w 750570"/>
                <a:gd name="connsiteY1" fmla="*/ 429320 h 574100"/>
                <a:gd name="connsiteX2" fmla="*/ 281940 w 750570"/>
                <a:gd name="connsiteY2" fmla="*/ 55940 h 574100"/>
                <a:gd name="connsiteX3" fmla="*/ 525780 w 750570"/>
                <a:gd name="connsiteY3" fmla="*/ 48320 h 574100"/>
                <a:gd name="connsiteX4" fmla="*/ 674370 w 750570"/>
                <a:gd name="connsiteY4" fmla="*/ 501710 h 574100"/>
                <a:gd name="connsiteX5" fmla="*/ 750570 w 750570"/>
                <a:gd name="connsiteY5" fmla="*/ 574100 h 574100"/>
                <a:gd name="connsiteX0" fmla="*/ 0 w 750570"/>
                <a:gd name="connsiteY0" fmla="*/ 538289 h 564959"/>
                <a:gd name="connsiteX1" fmla="*/ 114300 w 750570"/>
                <a:gd name="connsiteY1" fmla="*/ 420179 h 564959"/>
                <a:gd name="connsiteX2" fmla="*/ 281940 w 750570"/>
                <a:gd name="connsiteY2" fmla="*/ 46799 h 564959"/>
                <a:gd name="connsiteX3" fmla="*/ 525780 w 750570"/>
                <a:gd name="connsiteY3" fmla="*/ 39179 h 564959"/>
                <a:gd name="connsiteX4" fmla="*/ 640080 w 750570"/>
                <a:gd name="connsiteY4" fmla="*/ 353504 h 564959"/>
                <a:gd name="connsiteX5" fmla="*/ 750570 w 750570"/>
                <a:gd name="connsiteY5" fmla="*/ 564959 h 564959"/>
                <a:gd name="connsiteX0" fmla="*/ 0 w 756285"/>
                <a:gd name="connsiteY0" fmla="*/ 538289 h 538306"/>
                <a:gd name="connsiteX1" fmla="*/ 114300 w 756285"/>
                <a:gd name="connsiteY1" fmla="*/ 420179 h 538306"/>
                <a:gd name="connsiteX2" fmla="*/ 281940 w 756285"/>
                <a:gd name="connsiteY2" fmla="*/ 46799 h 538306"/>
                <a:gd name="connsiteX3" fmla="*/ 525780 w 756285"/>
                <a:gd name="connsiteY3" fmla="*/ 39179 h 538306"/>
                <a:gd name="connsiteX4" fmla="*/ 640080 w 756285"/>
                <a:gd name="connsiteY4" fmla="*/ 353504 h 538306"/>
                <a:gd name="connsiteX5" fmla="*/ 756285 w 756285"/>
                <a:gd name="connsiteY5" fmla="*/ 534479 h 538306"/>
                <a:gd name="connsiteX0" fmla="*/ 0 w 741045"/>
                <a:gd name="connsiteY0" fmla="*/ 538289 h 564959"/>
                <a:gd name="connsiteX1" fmla="*/ 114300 w 741045"/>
                <a:gd name="connsiteY1" fmla="*/ 420179 h 564959"/>
                <a:gd name="connsiteX2" fmla="*/ 281940 w 741045"/>
                <a:gd name="connsiteY2" fmla="*/ 46799 h 564959"/>
                <a:gd name="connsiteX3" fmla="*/ 525780 w 741045"/>
                <a:gd name="connsiteY3" fmla="*/ 39179 h 564959"/>
                <a:gd name="connsiteX4" fmla="*/ 640080 w 741045"/>
                <a:gd name="connsiteY4" fmla="*/ 353504 h 564959"/>
                <a:gd name="connsiteX5" fmla="*/ 741045 w 741045"/>
                <a:gd name="connsiteY5" fmla="*/ 564959 h 564959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1045"/>
                <a:gd name="connsiteY0" fmla="*/ 538892 h 565562"/>
                <a:gd name="connsiteX1" fmla="*/ 114300 w 741045"/>
                <a:gd name="connsiteY1" fmla="*/ 420782 h 565562"/>
                <a:gd name="connsiteX2" fmla="*/ 281940 w 741045"/>
                <a:gd name="connsiteY2" fmla="*/ 47402 h 565562"/>
                <a:gd name="connsiteX3" fmla="*/ 525780 w 741045"/>
                <a:gd name="connsiteY3" fmla="*/ 39782 h 565562"/>
                <a:gd name="connsiteX4" fmla="*/ 636270 w 741045"/>
                <a:gd name="connsiteY4" fmla="*/ 363632 h 565562"/>
                <a:gd name="connsiteX5" fmla="*/ 741045 w 741045"/>
                <a:gd name="connsiteY5" fmla="*/ 565562 h 565562"/>
                <a:gd name="connsiteX0" fmla="*/ 0 w 748665"/>
                <a:gd name="connsiteY0" fmla="*/ 538892 h 565562"/>
                <a:gd name="connsiteX1" fmla="*/ 114300 w 748665"/>
                <a:gd name="connsiteY1" fmla="*/ 420782 h 565562"/>
                <a:gd name="connsiteX2" fmla="*/ 281940 w 748665"/>
                <a:gd name="connsiteY2" fmla="*/ 47402 h 565562"/>
                <a:gd name="connsiteX3" fmla="*/ 525780 w 748665"/>
                <a:gd name="connsiteY3" fmla="*/ 39782 h 565562"/>
                <a:gd name="connsiteX4" fmla="*/ 636270 w 748665"/>
                <a:gd name="connsiteY4" fmla="*/ 363632 h 565562"/>
                <a:gd name="connsiteX5" fmla="*/ 748665 w 748665"/>
                <a:gd name="connsiteY5" fmla="*/ 565562 h 565562"/>
                <a:gd name="connsiteX0" fmla="*/ 0 w 737235"/>
                <a:gd name="connsiteY0" fmla="*/ 538892 h 565562"/>
                <a:gd name="connsiteX1" fmla="*/ 114300 w 737235"/>
                <a:gd name="connsiteY1" fmla="*/ 420782 h 565562"/>
                <a:gd name="connsiteX2" fmla="*/ 281940 w 737235"/>
                <a:gd name="connsiteY2" fmla="*/ 47402 h 565562"/>
                <a:gd name="connsiteX3" fmla="*/ 525780 w 737235"/>
                <a:gd name="connsiteY3" fmla="*/ 39782 h 565562"/>
                <a:gd name="connsiteX4" fmla="*/ 636270 w 737235"/>
                <a:gd name="connsiteY4" fmla="*/ 363632 h 565562"/>
                <a:gd name="connsiteX5" fmla="*/ 737235 w 737235"/>
                <a:gd name="connsiteY5" fmla="*/ 565562 h 565562"/>
                <a:gd name="connsiteX0" fmla="*/ 0 w 737235"/>
                <a:gd name="connsiteY0" fmla="*/ 532670 h 559340"/>
                <a:gd name="connsiteX1" fmla="*/ 114300 w 737235"/>
                <a:gd name="connsiteY1" fmla="*/ 414560 h 559340"/>
                <a:gd name="connsiteX2" fmla="*/ 281940 w 737235"/>
                <a:gd name="connsiteY2" fmla="*/ 41180 h 559340"/>
                <a:gd name="connsiteX3" fmla="*/ 520065 w 737235"/>
                <a:gd name="connsiteY3" fmla="*/ 44990 h 559340"/>
                <a:gd name="connsiteX4" fmla="*/ 636270 w 737235"/>
                <a:gd name="connsiteY4" fmla="*/ 357410 h 559340"/>
                <a:gd name="connsiteX5" fmla="*/ 737235 w 737235"/>
                <a:gd name="connsiteY5" fmla="*/ 559340 h 559340"/>
                <a:gd name="connsiteX0" fmla="*/ 0 w 737235"/>
                <a:gd name="connsiteY0" fmla="*/ 532923 h 559593"/>
                <a:gd name="connsiteX1" fmla="*/ 125730 w 737235"/>
                <a:gd name="connsiteY1" fmla="*/ 418623 h 559593"/>
                <a:gd name="connsiteX2" fmla="*/ 281940 w 737235"/>
                <a:gd name="connsiteY2" fmla="*/ 41433 h 559593"/>
                <a:gd name="connsiteX3" fmla="*/ 520065 w 737235"/>
                <a:gd name="connsiteY3" fmla="*/ 45243 h 559593"/>
                <a:gd name="connsiteX4" fmla="*/ 636270 w 737235"/>
                <a:gd name="connsiteY4" fmla="*/ 357663 h 559593"/>
                <a:gd name="connsiteX5" fmla="*/ 737235 w 737235"/>
                <a:gd name="connsiteY5" fmla="*/ 559593 h 559593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5546 h 552216"/>
                <a:gd name="connsiteX1" fmla="*/ 171450 w 737235"/>
                <a:gd name="connsiteY1" fmla="*/ 296946 h 552216"/>
                <a:gd name="connsiteX2" fmla="*/ 281940 w 737235"/>
                <a:gd name="connsiteY2" fmla="*/ 34056 h 552216"/>
                <a:gd name="connsiteX3" fmla="*/ 520065 w 737235"/>
                <a:gd name="connsiteY3" fmla="*/ 37866 h 552216"/>
                <a:gd name="connsiteX4" fmla="*/ 636270 w 737235"/>
                <a:gd name="connsiteY4" fmla="*/ 350286 h 552216"/>
                <a:gd name="connsiteX5" fmla="*/ 737235 w 737235"/>
                <a:gd name="connsiteY5" fmla="*/ 552216 h 552216"/>
                <a:gd name="connsiteX0" fmla="*/ 0 w 737235"/>
                <a:gd name="connsiteY0" fmla="*/ 526494 h 553164"/>
                <a:gd name="connsiteX1" fmla="*/ 150495 w 737235"/>
                <a:gd name="connsiteY1" fmla="*/ 313134 h 553164"/>
                <a:gd name="connsiteX2" fmla="*/ 281940 w 737235"/>
                <a:gd name="connsiteY2" fmla="*/ 35004 h 553164"/>
                <a:gd name="connsiteX3" fmla="*/ 520065 w 737235"/>
                <a:gd name="connsiteY3" fmla="*/ 38814 h 553164"/>
                <a:gd name="connsiteX4" fmla="*/ 636270 w 737235"/>
                <a:gd name="connsiteY4" fmla="*/ 351234 h 553164"/>
                <a:gd name="connsiteX5" fmla="*/ 737235 w 737235"/>
                <a:gd name="connsiteY5" fmla="*/ 553164 h 553164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508 h 551178"/>
                <a:gd name="connsiteX1" fmla="*/ 150495 w 737235"/>
                <a:gd name="connsiteY1" fmla="*/ 311148 h 551178"/>
                <a:gd name="connsiteX2" fmla="*/ 281940 w 737235"/>
                <a:gd name="connsiteY2" fmla="*/ 33018 h 551178"/>
                <a:gd name="connsiteX3" fmla="*/ 520065 w 737235"/>
                <a:gd name="connsiteY3" fmla="*/ 36828 h 551178"/>
                <a:gd name="connsiteX4" fmla="*/ 641985 w 737235"/>
                <a:gd name="connsiteY4" fmla="*/ 316863 h 551178"/>
                <a:gd name="connsiteX5" fmla="*/ 737235 w 737235"/>
                <a:gd name="connsiteY5" fmla="*/ 551178 h 551178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  <a:gd name="connsiteX0" fmla="*/ 0 w 737235"/>
                <a:gd name="connsiteY0" fmla="*/ 524049 h 550719"/>
                <a:gd name="connsiteX1" fmla="*/ 150495 w 737235"/>
                <a:gd name="connsiteY1" fmla="*/ 310689 h 550719"/>
                <a:gd name="connsiteX2" fmla="*/ 281940 w 737235"/>
                <a:gd name="connsiteY2" fmla="*/ 32559 h 550719"/>
                <a:gd name="connsiteX3" fmla="*/ 520065 w 737235"/>
                <a:gd name="connsiteY3" fmla="*/ 36369 h 550719"/>
                <a:gd name="connsiteX4" fmla="*/ 632460 w 737235"/>
                <a:gd name="connsiteY4" fmla="*/ 308784 h 550719"/>
                <a:gd name="connsiteX5" fmla="*/ 737235 w 737235"/>
                <a:gd name="connsiteY5" fmla="*/ 550719 h 550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7235" h="550719">
                  <a:moveTo>
                    <a:pt x="0" y="524049"/>
                  </a:moveTo>
                  <a:cubicBezTo>
                    <a:pt x="58420" y="525001"/>
                    <a:pt x="103505" y="409749"/>
                    <a:pt x="150495" y="310689"/>
                  </a:cubicBezTo>
                  <a:cubicBezTo>
                    <a:pt x="197485" y="211629"/>
                    <a:pt x="220345" y="78279"/>
                    <a:pt x="281940" y="32559"/>
                  </a:cubicBezTo>
                  <a:cubicBezTo>
                    <a:pt x="343535" y="-13161"/>
                    <a:pt x="461645" y="-9669"/>
                    <a:pt x="520065" y="36369"/>
                  </a:cubicBezTo>
                  <a:cubicBezTo>
                    <a:pt x="578485" y="82407"/>
                    <a:pt x="607695" y="215439"/>
                    <a:pt x="632460" y="308784"/>
                  </a:cubicBezTo>
                  <a:cubicBezTo>
                    <a:pt x="657225" y="402129"/>
                    <a:pt x="678497" y="548496"/>
                    <a:pt x="737235" y="550719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Connettore 1 134">
              <a:extLst>
                <a:ext uri="{FF2B5EF4-FFF2-40B4-BE49-F238E27FC236}">
                  <a16:creationId xmlns:a16="http://schemas.microsoft.com/office/drawing/2014/main" id="{4761BD54-2464-8948-BC8D-25CEB2694C52}"/>
                </a:ext>
              </a:extLst>
            </p:cNvPr>
            <p:cNvCxnSpPr/>
            <p:nvPr/>
          </p:nvCxnSpPr>
          <p:spPr>
            <a:xfrm>
              <a:off x="8379054" y="1036320"/>
              <a:ext cx="60579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35">
              <a:extLst>
                <a:ext uri="{FF2B5EF4-FFF2-40B4-BE49-F238E27FC236}">
                  <a16:creationId xmlns:a16="http://schemas.microsoft.com/office/drawing/2014/main" id="{D6AFB237-9CD1-8844-BCA4-B0DC4B54FDBA}"/>
                </a:ext>
              </a:extLst>
            </p:cNvPr>
            <p:cNvCxnSpPr/>
            <p:nvPr/>
          </p:nvCxnSpPr>
          <p:spPr>
            <a:xfrm flipV="1">
              <a:off x="8981034" y="1036320"/>
              <a:ext cx="3810" cy="2895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36">
              <a:extLst>
                <a:ext uri="{FF2B5EF4-FFF2-40B4-BE49-F238E27FC236}">
                  <a16:creationId xmlns:a16="http://schemas.microsoft.com/office/drawing/2014/main" id="{E9EE1314-B17B-5A42-984C-F6BF781A6864}"/>
                </a:ext>
              </a:extLst>
            </p:cNvPr>
            <p:cNvCxnSpPr/>
            <p:nvPr/>
          </p:nvCxnSpPr>
          <p:spPr>
            <a:xfrm>
              <a:off x="6290310" y="1325880"/>
              <a:ext cx="2690724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uppo 137">
            <a:extLst>
              <a:ext uri="{FF2B5EF4-FFF2-40B4-BE49-F238E27FC236}">
                <a16:creationId xmlns:a16="http://schemas.microsoft.com/office/drawing/2014/main" id="{50D50DE3-D350-4440-9DC2-8AA124F8A20A}"/>
              </a:ext>
            </a:extLst>
          </p:cNvPr>
          <p:cNvGrpSpPr/>
          <p:nvPr/>
        </p:nvGrpSpPr>
        <p:grpSpPr>
          <a:xfrm>
            <a:off x="1149644" y="4846354"/>
            <a:ext cx="1447800" cy="662537"/>
            <a:chOff x="6810375" y="739644"/>
            <a:chExt cx="1447800" cy="662537"/>
          </a:xfrm>
        </p:grpSpPr>
        <p:grpSp>
          <p:nvGrpSpPr>
            <p:cNvPr id="151" name="Gruppo 138">
              <a:extLst>
                <a:ext uri="{FF2B5EF4-FFF2-40B4-BE49-F238E27FC236}">
                  <a16:creationId xmlns:a16="http://schemas.microsoft.com/office/drawing/2014/main" id="{3B2F7534-6860-EE41-A8A7-DBD124605009}"/>
                </a:ext>
              </a:extLst>
            </p:cNvPr>
            <p:cNvGrpSpPr/>
            <p:nvPr/>
          </p:nvGrpSpPr>
          <p:grpSpPr>
            <a:xfrm>
              <a:off x="6960493" y="739644"/>
              <a:ext cx="1139190" cy="274320"/>
              <a:chOff x="7059930" y="601980"/>
              <a:chExt cx="1139190" cy="274320"/>
            </a:xfrm>
          </p:grpSpPr>
          <p:sp>
            <p:nvSpPr>
              <p:cNvPr id="156" name="Figura a mano libera 143">
                <a:extLst>
                  <a:ext uri="{FF2B5EF4-FFF2-40B4-BE49-F238E27FC236}">
                    <a16:creationId xmlns:a16="http://schemas.microsoft.com/office/drawing/2014/main" id="{C30B3D36-5D1D-7D46-914D-D137DBBFC915}"/>
                  </a:ext>
                </a:extLst>
              </p:cNvPr>
              <p:cNvSpPr/>
              <p:nvPr/>
            </p:nvSpPr>
            <p:spPr>
              <a:xfrm>
                <a:off x="7059930" y="792480"/>
                <a:ext cx="464820" cy="83820"/>
              </a:xfrm>
              <a:custGeom>
                <a:avLst/>
                <a:gdLst>
                  <a:gd name="connsiteX0" fmla="*/ 0 w 464820"/>
                  <a:gd name="connsiteY0" fmla="*/ 0 h 83820"/>
                  <a:gd name="connsiteX1" fmla="*/ 213360 w 464820"/>
                  <a:gd name="connsiteY1" fmla="*/ 83820 h 83820"/>
                  <a:gd name="connsiteX2" fmla="*/ 464820 w 464820"/>
                  <a:gd name="connsiteY2" fmla="*/ 0 h 83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64820" h="83820">
                    <a:moveTo>
                      <a:pt x="0" y="0"/>
                    </a:moveTo>
                    <a:cubicBezTo>
                      <a:pt x="67945" y="41910"/>
                      <a:pt x="135890" y="83820"/>
                      <a:pt x="213360" y="83820"/>
                    </a:cubicBezTo>
                    <a:cubicBezTo>
                      <a:pt x="290830" y="83820"/>
                      <a:pt x="377825" y="41910"/>
                      <a:pt x="464820" y="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igura a mano libera 144">
                <a:extLst>
                  <a:ext uri="{FF2B5EF4-FFF2-40B4-BE49-F238E27FC236}">
                    <a16:creationId xmlns:a16="http://schemas.microsoft.com/office/drawing/2014/main" id="{27EA3BA6-6E98-A94A-BEBB-32D8554EC7E2}"/>
                  </a:ext>
                </a:extLst>
              </p:cNvPr>
              <p:cNvSpPr/>
              <p:nvPr/>
            </p:nvSpPr>
            <p:spPr>
              <a:xfrm>
                <a:off x="7749540" y="788670"/>
                <a:ext cx="449580" cy="72398"/>
              </a:xfrm>
              <a:custGeom>
                <a:avLst/>
                <a:gdLst>
                  <a:gd name="connsiteX0" fmla="*/ 0 w 449580"/>
                  <a:gd name="connsiteY0" fmla="*/ 0 h 72398"/>
                  <a:gd name="connsiteX1" fmla="*/ 232410 w 449580"/>
                  <a:gd name="connsiteY1" fmla="*/ 72390 h 72398"/>
                  <a:gd name="connsiteX2" fmla="*/ 449580 w 449580"/>
                  <a:gd name="connsiteY2" fmla="*/ 3810 h 7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9580" h="72398">
                    <a:moveTo>
                      <a:pt x="0" y="0"/>
                    </a:moveTo>
                    <a:cubicBezTo>
                      <a:pt x="78740" y="35877"/>
                      <a:pt x="157480" y="71755"/>
                      <a:pt x="232410" y="72390"/>
                    </a:cubicBezTo>
                    <a:cubicBezTo>
                      <a:pt x="307340" y="73025"/>
                      <a:pt x="378460" y="38417"/>
                      <a:pt x="44958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igura a mano libera 145">
                <a:extLst>
                  <a:ext uri="{FF2B5EF4-FFF2-40B4-BE49-F238E27FC236}">
                    <a16:creationId xmlns:a16="http://schemas.microsoft.com/office/drawing/2014/main" id="{4D724425-1AB9-E545-8185-994B53E86F5D}"/>
                  </a:ext>
                </a:extLst>
              </p:cNvPr>
              <p:cNvSpPr/>
              <p:nvPr/>
            </p:nvSpPr>
            <p:spPr>
              <a:xfrm>
                <a:off x="7143750" y="601980"/>
                <a:ext cx="320040" cy="49583"/>
              </a:xfrm>
              <a:custGeom>
                <a:avLst/>
                <a:gdLst>
                  <a:gd name="connsiteX0" fmla="*/ 0 w 320040"/>
                  <a:gd name="connsiteY0" fmla="*/ 0 h 49583"/>
                  <a:gd name="connsiteX1" fmla="*/ 144780 w 320040"/>
                  <a:gd name="connsiteY1" fmla="*/ 49530 h 49583"/>
                  <a:gd name="connsiteX2" fmla="*/ 320040 w 320040"/>
                  <a:gd name="connsiteY2" fmla="*/ 7620 h 49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0040" h="49583">
                    <a:moveTo>
                      <a:pt x="0" y="0"/>
                    </a:moveTo>
                    <a:cubicBezTo>
                      <a:pt x="45720" y="24130"/>
                      <a:pt x="91440" y="48260"/>
                      <a:pt x="144780" y="49530"/>
                    </a:cubicBezTo>
                    <a:cubicBezTo>
                      <a:pt x="198120" y="50800"/>
                      <a:pt x="259080" y="29210"/>
                      <a:pt x="320040" y="762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igura a mano libera 146">
                <a:extLst>
                  <a:ext uri="{FF2B5EF4-FFF2-40B4-BE49-F238E27FC236}">
                    <a16:creationId xmlns:a16="http://schemas.microsoft.com/office/drawing/2014/main" id="{2985D235-F6BC-424C-B049-04482DFA3262}"/>
                  </a:ext>
                </a:extLst>
              </p:cNvPr>
              <p:cNvSpPr/>
              <p:nvPr/>
            </p:nvSpPr>
            <p:spPr>
              <a:xfrm>
                <a:off x="7810500" y="617220"/>
                <a:ext cx="327660" cy="34308"/>
              </a:xfrm>
              <a:custGeom>
                <a:avLst/>
                <a:gdLst>
                  <a:gd name="connsiteX0" fmla="*/ 0 w 327660"/>
                  <a:gd name="connsiteY0" fmla="*/ 0 h 34308"/>
                  <a:gd name="connsiteX1" fmla="*/ 182880 w 327660"/>
                  <a:gd name="connsiteY1" fmla="*/ 34290 h 34308"/>
                  <a:gd name="connsiteX2" fmla="*/ 327660 w 327660"/>
                  <a:gd name="connsiteY2" fmla="*/ 3810 h 3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27660" h="34308">
                    <a:moveTo>
                      <a:pt x="0" y="0"/>
                    </a:moveTo>
                    <a:cubicBezTo>
                      <a:pt x="64135" y="16827"/>
                      <a:pt x="128270" y="33655"/>
                      <a:pt x="182880" y="34290"/>
                    </a:cubicBezTo>
                    <a:cubicBezTo>
                      <a:pt x="237490" y="34925"/>
                      <a:pt x="282575" y="19367"/>
                      <a:pt x="327660" y="3810"/>
                    </a:cubicBezTo>
                  </a:path>
                </a:pathLst>
              </a:custGeom>
              <a:ln>
                <a:solidFill>
                  <a:srgbClr val="FF000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2" name="Figura a mano libera 139">
              <a:extLst>
                <a:ext uri="{FF2B5EF4-FFF2-40B4-BE49-F238E27FC236}">
                  <a16:creationId xmlns:a16="http://schemas.microsoft.com/office/drawing/2014/main" id="{D239B6F4-C333-4148-A041-1B96C32D0416}"/>
                </a:ext>
              </a:extLst>
            </p:cNvPr>
            <p:cNvSpPr/>
            <p:nvPr/>
          </p:nvSpPr>
          <p:spPr>
            <a:xfrm>
              <a:off x="6890385" y="1089660"/>
              <a:ext cx="584835" cy="120627"/>
            </a:xfrm>
            <a:custGeom>
              <a:avLst/>
              <a:gdLst>
                <a:gd name="connsiteX0" fmla="*/ 0 w 584835"/>
                <a:gd name="connsiteY0" fmla="*/ 0 h 120627"/>
                <a:gd name="connsiteX1" fmla="*/ 272415 w 584835"/>
                <a:gd name="connsiteY1" fmla="*/ 120015 h 120627"/>
                <a:gd name="connsiteX2" fmla="*/ 584835 w 584835"/>
                <a:gd name="connsiteY2" fmla="*/ 38100 h 12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4835" h="120627">
                  <a:moveTo>
                    <a:pt x="0" y="0"/>
                  </a:moveTo>
                  <a:cubicBezTo>
                    <a:pt x="87471" y="56832"/>
                    <a:pt x="174943" y="113665"/>
                    <a:pt x="272415" y="120015"/>
                  </a:cubicBezTo>
                  <a:cubicBezTo>
                    <a:pt x="369887" y="126365"/>
                    <a:pt x="477361" y="82232"/>
                    <a:pt x="584835" y="38100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igura a mano libera 140">
              <a:extLst>
                <a:ext uri="{FF2B5EF4-FFF2-40B4-BE49-F238E27FC236}">
                  <a16:creationId xmlns:a16="http://schemas.microsoft.com/office/drawing/2014/main" id="{BEC88B84-E23C-204E-99B6-BE5CB644FF89}"/>
                </a:ext>
              </a:extLst>
            </p:cNvPr>
            <p:cNvSpPr/>
            <p:nvPr/>
          </p:nvSpPr>
          <p:spPr>
            <a:xfrm>
              <a:off x="7599045" y="1122045"/>
              <a:ext cx="603885" cy="78180"/>
            </a:xfrm>
            <a:custGeom>
              <a:avLst/>
              <a:gdLst>
                <a:gd name="connsiteX0" fmla="*/ 0 w 603885"/>
                <a:gd name="connsiteY0" fmla="*/ 11430 h 78180"/>
                <a:gd name="connsiteX1" fmla="*/ 289560 w 603885"/>
                <a:gd name="connsiteY1" fmla="*/ 78105 h 78180"/>
                <a:gd name="connsiteX2" fmla="*/ 603885 w 603885"/>
                <a:gd name="connsiteY2" fmla="*/ 0 h 78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3885" h="78180">
                  <a:moveTo>
                    <a:pt x="0" y="11430"/>
                  </a:moveTo>
                  <a:cubicBezTo>
                    <a:pt x="94456" y="45720"/>
                    <a:pt x="188913" y="80010"/>
                    <a:pt x="289560" y="78105"/>
                  </a:cubicBezTo>
                  <a:cubicBezTo>
                    <a:pt x="390207" y="76200"/>
                    <a:pt x="497046" y="38100"/>
                    <a:pt x="60388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igura a mano libera 141">
              <a:extLst>
                <a:ext uri="{FF2B5EF4-FFF2-40B4-BE49-F238E27FC236}">
                  <a16:creationId xmlns:a16="http://schemas.microsoft.com/office/drawing/2014/main" id="{6D106798-9C99-1E45-895B-B8603FD6D846}"/>
                </a:ext>
              </a:extLst>
            </p:cNvPr>
            <p:cNvSpPr/>
            <p:nvPr/>
          </p:nvSpPr>
          <p:spPr>
            <a:xfrm>
              <a:off x="6810375" y="1177290"/>
              <a:ext cx="710565" cy="223049"/>
            </a:xfrm>
            <a:custGeom>
              <a:avLst/>
              <a:gdLst>
                <a:gd name="connsiteX0" fmla="*/ 0 w 710565"/>
                <a:gd name="connsiteY0" fmla="*/ 0 h 223049"/>
                <a:gd name="connsiteX1" fmla="*/ 293370 w 710565"/>
                <a:gd name="connsiteY1" fmla="*/ 222885 h 223049"/>
                <a:gd name="connsiteX2" fmla="*/ 710565 w 710565"/>
                <a:gd name="connsiteY2" fmla="*/ 28575 h 22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0565" h="223049">
                  <a:moveTo>
                    <a:pt x="0" y="0"/>
                  </a:moveTo>
                  <a:cubicBezTo>
                    <a:pt x="87471" y="109061"/>
                    <a:pt x="174943" y="218123"/>
                    <a:pt x="293370" y="222885"/>
                  </a:cubicBezTo>
                  <a:cubicBezTo>
                    <a:pt x="411797" y="227647"/>
                    <a:pt x="561181" y="128111"/>
                    <a:pt x="710565" y="28575"/>
                  </a:cubicBezTo>
                </a:path>
              </a:pathLst>
            </a:cu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igura a mano libera 142">
              <a:extLst>
                <a:ext uri="{FF2B5EF4-FFF2-40B4-BE49-F238E27FC236}">
                  <a16:creationId xmlns:a16="http://schemas.microsoft.com/office/drawing/2014/main" id="{1D30FA55-09DC-1E46-9ECC-5378F5AD5883}"/>
                </a:ext>
              </a:extLst>
            </p:cNvPr>
            <p:cNvSpPr/>
            <p:nvPr/>
          </p:nvSpPr>
          <p:spPr>
            <a:xfrm>
              <a:off x="7559040" y="1175385"/>
              <a:ext cx="699135" cy="226796"/>
            </a:xfrm>
            <a:custGeom>
              <a:avLst/>
              <a:gdLst>
                <a:gd name="connsiteX0" fmla="*/ 0 w 699135"/>
                <a:gd name="connsiteY0" fmla="*/ 22860 h 226796"/>
                <a:gd name="connsiteX1" fmla="*/ 333375 w 699135"/>
                <a:gd name="connsiteY1" fmla="*/ 226695 h 226796"/>
                <a:gd name="connsiteX2" fmla="*/ 699135 w 699135"/>
                <a:gd name="connsiteY2" fmla="*/ 0 h 226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9135" h="226796">
                  <a:moveTo>
                    <a:pt x="0" y="22860"/>
                  </a:moveTo>
                  <a:cubicBezTo>
                    <a:pt x="108426" y="126682"/>
                    <a:pt x="216853" y="230505"/>
                    <a:pt x="333375" y="226695"/>
                  </a:cubicBezTo>
                  <a:cubicBezTo>
                    <a:pt x="449897" y="222885"/>
                    <a:pt x="574516" y="111442"/>
                    <a:pt x="699135" y="0"/>
                  </a:cubicBezTo>
                </a:path>
              </a:pathLst>
            </a:custGeom>
            <a:ln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CasellaDiTesto 161">
            <a:extLst>
              <a:ext uri="{FF2B5EF4-FFF2-40B4-BE49-F238E27FC236}">
                <a16:creationId xmlns:a16="http://schemas.microsoft.com/office/drawing/2014/main" id="{94C4E827-A9B1-B74F-B3D9-973E3DBE7194}"/>
              </a:ext>
            </a:extLst>
          </p:cNvPr>
          <p:cNvSpPr txBox="1"/>
          <p:nvPr/>
        </p:nvSpPr>
        <p:spPr>
          <a:xfrm>
            <a:off x="351423" y="466168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dirty="0"/>
              <a:t> mode</a:t>
            </a:r>
          </a:p>
        </p:txBody>
      </p:sp>
      <p:sp>
        <p:nvSpPr>
          <p:cNvPr id="172" name="CasellaDiTesto 158">
            <a:extLst>
              <a:ext uri="{FF2B5EF4-FFF2-40B4-BE49-F238E27FC236}">
                <a16:creationId xmlns:a16="http://schemas.microsoft.com/office/drawing/2014/main" id="{3D3B8FB8-7865-0341-97E7-82C582DFECAB}"/>
              </a:ext>
            </a:extLst>
          </p:cNvPr>
          <p:cNvSpPr txBox="1"/>
          <p:nvPr/>
        </p:nvSpPr>
        <p:spPr>
          <a:xfrm>
            <a:off x="186784" y="2289542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 mode</a:t>
            </a:r>
          </a:p>
        </p:txBody>
      </p:sp>
      <p:sp>
        <p:nvSpPr>
          <p:cNvPr id="173" name="CasellaDiTesto 126">
            <a:extLst>
              <a:ext uri="{FF2B5EF4-FFF2-40B4-BE49-F238E27FC236}">
                <a16:creationId xmlns:a16="http://schemas.microsoft.com/office/drawing/2014/main" id="{B3AA3201-FC05-4A40-9748-341E0BE1E16E}"/>
              </a:ext>
            </a:extLst>
          </p:cNvPr>
          <p:cNvSpPr txBox="1"/>
          <p:nvPr/>
        </p:nvSpPr>
        <p:spPr>
          <a:xfrm>
            <a:off x="275627" y="330120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</a:t>
            </a:r>
            <a:r>
              <a:rPr lang="en-US" baseline="-25000" dirty="0" err="1"/>
              <a:t>z</a:t>
            </a:r>
            <a:endParaRPr lang="en-US" baseline="-25000" dirty="0"/>
          </a:p>
        </p:txBody>
      </p:sp>
      <p:sp>
        <p:nvSpPr>
          <p:cNvPr id="174" name="Título 1">
            <a:extLst>
              <a:ext uri="{FF2B5EF4-FFF2-40B4-BE49-F238E27FC236}">
                <a16:creationId xmlns:a16="http://schemas.microsoft.com/office/drawing/2014/main" id="{B0F8120C-F59D-AB41-A422-8855DF65104F}"/>
              </a:ext>
            </a:extLst>
          </p:cNvPr>
          <p:cNvSpPr txBox="1">
            <a:spLocks/>
          </p:cNvSpPr>
          <p:nvPr/>
        </p:nvSpPr>
        <p:spPr>
          <a:xfrm>
            <a:off x="4817688" y="1740066"/>
            <a:ext cx="3160501" cy="420415"/>
          </a:xfrm>
          <a:prstGeom prst="rect">
            <a:avLst/>
          </a:prstGeom>
          <a:solidFill>
            <a:srgbClr val="2566DB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1800" b="1" dirty="0">
                <a:solidFill>
                  <a:schemeClr val="bg1"/>
                </a:solidFill>
              </a:rPr>
              <a:t>Synchronization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7B0DD-2C32-954D-B8E6-17DC0AD56DB2}"/>
                  </a:ext>
                </a:extLst>
              </p:cNvPr>
              <p:cNvSpPr txBox="1"/>
              <p:nvPr/>
            </p:nvSpPr>
            <p:spPr>
              <a:xfrm>
                <a:off x="5244512" y="5632206"/>
                <a:ext cx="2556084" cy="11079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ES" dirty="0"/>
                  <a:t>: particle velocity</a:t>
                </a:r>
              </a:p>
              <a:p>
                <a:r>
                  <a:rPr lang="en-GB" i="1" dirty="0"/>
                  <a:t>d: </a:t>
                </a:r>
                <a:r>
                  <a:rPr lang="en-GB" dirty="0"/>
                  <a:t>distance between cells</a:t>
                </a:r>
              </a:p>
              <a:p>
                <a:r>
                  <a:rPr lang="en-GB" i="1" dirty="0" err="1"/>
                  <a:t>f</a:t>
                </a:r>
                <a:r>
                  <a:rPr lang="en-GB" i="1" baseline="-25000" dirty="0" err="1"/>
                  <a:t>RF</a:t>
                </a:r>
                <a:r>
                  <a:rPr lang="en-GB" i="1" dirty="0"/>
                  <a:t>: </a:t>
                </a:r>
                <a:r>
                  <a:rPr lang="en-GB" dirty="0"/>
                  <a:t>RF frequency</a:t>
                </a:r>
              </a:p>
              <a:p>
                <a:r>
                  <a:rPr lang="en-GB" i="1" dirty="0"/>
                  <a:t>c: </a:t>
                </a:r>
                <a:r>
                  <a:rPr lang="en-GB" dirty="0"/>
                  <a:t>speed of light in vacuum</a:t>
                </a:r>
                <a:r>
                  <a:rPr lang="en-GB" i="1" dirty="0"/>
                  <a:t> </a:t>
                </a:r>
                <a:endParaRPr lang="en-ES" i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37B0DD-2C32-954D-B8E6-17DC0AD56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512" y="5632206"/>
                <a:ext cx="2556084" cy="1107996"/>
              </a:xfrm>
              <a:prstGeom prst="rect">
                <a:avLst/>
              </a:prstGeom>
              <a:blipFill>
                <a:blip r:embed="rId9"/>
                <a:stretch>
                  <a:fillRect l="-5419" t="-6818" r="-2463" b="-12500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CasellaDiTesto 4">
            <a:extLst>
              <a:ext uri="{FF2B5EF4-FFF2-40B4-BE49-F238E27FC236}">
                <a16:creationId xmlns:a16="http://schemas.microsoft.com/office/drawing/2014/main" id="{7B528C0D-2432-5E4B-922E-CB42E9099BDD}"/>
              </a:ext>
            </a:extLst>
          </p:cNvPr>
          <p:cNvSpPr txBox="1"/>
          <p:nvPr/>
        </p:nvSpPr>
        <p:spPr>
          <a:xfrm>
            <a:off x="4257434" y="905312"/>
            <a:ext cx="4111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ym typeface="Symbol"/>
              </a:rPr>
              <a:t>Cylindrical single (or multiple cavities) </a:t>
            </a:r>
            <a:r>
              <a:rPr lang="en-US" sz="1600" dirty="0">
                <a:sym typeface="Symbol"/>
              </a:rPr>
              <a:t>working on the </a:t>
            </a:r>
            <a:r>
              <a:rPr lang="en-US" sz="1600" b="1" dirty="0">
                <a:sym typeface="Symbol"/>
              </a:rPr>
              <a:t>TM</a:t>
            </a:r>
            <a:r>
              <a:rPr lang="en-US" sz="1600" b="1" baseline="-25000" dirty="0">
                <a:sym typeface="Symbol"/>
              </a:rPr>
              <a:t>010</a:t>
            </a:r>
            <a:r>
              <a:rPr lang="en-US" sz="1600" b="1" dirty="0">
                <a:sym typeface="Symbol"/>
              </a:rPr>
              <a:t>-like</a:t>
            </a:r>
            <a:r>
              <a:rPr lang="en-US" sz="1600" dirty="0">
                <a:sym typeface="Symbol"/>
              </a:rPr>
              <a:t> mode are used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08D502-DB28-7D43-BE6D-D57E9833798E}"/>
              </a:ext>
            </a:extLst>
          </p:cNvPr>
          <p:cNvSpPr txBox="1"/>
          <p:nvPr/>
        </p:nvSpPr>
        <p:spPr>
          <a:xfrm>
            <a:off x="8838476" y="951771"/>
            <a:ext cx="3148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Figures of </a:t>
            </a:r>
            <a:r>
              <a:rPr lang="es-ES" dirty="0" err="1"/>
              <a:t>merit</a:t>
            </a:r>
            <a:r>
              <a:rPr lang="en-ES" dirty="0"/>
              <a:t>:</a:t>
            </a:r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Shunt impedance: efficiency of the acceleration mode.</a:t>
            </a:r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endParaRPr lang="en-ES" dirty="0"/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Quality factor: efficiency to store RF energy .</a:t>
            </a:r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R/Q: pure geometric qualification factor.</a:t>
            </a:r>
          </a:p>
        </p:txBody>
      </p:sp>
      <p:graphicFrame>
        <p:nvGraphicFramePr>
          <p:cNvPr id="177" name="Oggetto 25">
            <a:extLst>
              <a:ext uri="{FF2B5EF4-FFF2-40B4-BE49-F238E27FC236}">
                <a16:creationId xmlns:a16="http://schemas.microsoft.com/office/drawing/2014/main" id="{6BA62A9B-4935-4244-9860-5E29E4264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56750" y="2189163"/>
          <a:ext cx="1625600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10" imgW="1054080" imgH="469800" progId="Equation.3">
                  <p:embed/>
                </p:oleObj>
              </mc:Choice>
              <mc:Fallback>
                <p:oleObj name="Ecuación" r:id="rId10" imgW="1054080" imgH="469800" progId="Equation.3">
                  <p:embed/>
                  <p:pic>
                    <p:nvPicPr>
                      <p:cNvPr id="177" name="Oggetto 25">
                        <a:extLst>
                          <a:ext uri="{FF2B5EF4-FFF2-40B4-BE49-F238E27FC236}">
                            <a16:creationId xmlns:a16="http://schemas.microsoft.com/office/drawing/2014/main" id="{6BA62A9B-4935-4244-9860-5E29E42644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6750" y="2189163"/>
                        <a:ext cx="1625600" cy="73183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" name="Oggetto 135">
            <a:extLst>
              <a:ext uri="{FF2B5EF4-FFF2-40B4-BE49-F238E27FC236}">
                <a16:creationId xmlns:a16="http://schemas.microsoft.com/office/drawing/2014/main" id="{EEFC1F84-9EFB-0847-96A6-6401F4F85C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74603" y="4154697"/>
          <a:ext cx="1439667" cy="64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965160" imgH="431640" progId="Equation.3">
                  <p:embed/>
                </p:oleObj>
              </mc:Choice>
              <mc:Fallback>
                <p:oleObj name="Equazione" r:id="rId12" imgW="965160" imgH="431640" progId="Equation.3">
                  <p:embed/>
                  <p:pic>
                    <p:nvPicPr>
                      <p:cNvPr id="178" name="Oggetto 135">
                        <a:extLst>
                          <a:ext uri="{FF2B5EF4-FFF2-40B4-BE49-F238E27FC236}">
                            <a16:creationId xmlns:a16="http://schemas.microsoft.com/office/drawing/2014/main" id="{EEFC1F84-9EFB-0847-96A6-6401F4F85C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4603" y="4154697"/>
                        <a:ext cx="1439667" cy="64118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" name="Rettangolo 158">
            <a:extLst>
              <a:ext uri="{FF2B5EF4-FFF2-40B4-BE49-F238E27FC236}">
                <a16:creationId xmlns:a16="http://schemas.microsoft.com/office/drawing/2014/main" id="{BC9F8BFD-A3ED-7C4A-93B9-A46357AFC33A}"/>
              </a:ext>
            </a:extLst>
          </p:cNvPr>
          <p:cNvSpPr/>
          <p:nvPr/>
        </p:nvSpPr>
        <p:spPr>
          <a:xfrm>
            <a:off x="8998084" y="3070908"/>
            <a:ext cx="1794463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cavity 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1M</a:t>
            </a:r>
          </a:p>
        </p:txBody>
      </p:sp>
      <p:sp>
        <p:nvSpPr>
          <p:cNvPr id="180" name="Rettangolo 24">
            <a:extLst>
              <a:ext uri="{FF2B5EF4-FFF2-40B4-BE49-F238E27FC236}">
                <a16:creationId xmlns:a16="http://schemas.microsoft.com/office/drawing/2014/main" id="{E5FCC49F-CD03-6B45-A1B8-1E2D91382A28}"/>
              </a:ext>
            </a:extLst>
          </p:cNvPr>
          <p:cNvSpPr/>
          <p:nvPr/>
        </p:nvSpPr>
        <p:spPr>
          <a:xfrm>
            <a:off x="10533583" y="3086425"/>
            <a:ext cx="1453181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cavity 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1T</a:t>
            </a:r>
          </a:p>
        </p:txBody>
      </p:sp>
      <p:sp>
        <p:nvSpPr>
          <p:cNvPr id="181" name="Rettangolo 158">
            <a:extLst>
              <a:ext uri="{FF2B5EF4-FFF2-40B4-BE49-F238E27FC236}">
                <a16:creationId xmlns:a16="http://schemas.microsoft.com/office/drawing/2014/main" id="{F7757349-5F63-824A-84DE-0670B6EABEA4}"/>
              </a:ext>
            </a:extLst>
          </p:cNvPr>
          <p:cNvSpPr/>
          <p:nvPr/>
        </p:nvSpPr>
        <p:spPr>
          <a:xfrm>
            <a:off x="8998084" y="4778090"/>
            <a:ext cx="1794463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NC cavity 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10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4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sp>
        <p:nvSpPr>
          <p:cNvPr id="182" name="Rettangolo 24">
            <a:extLst>
              <a:ext uri="{FF2B5EF4-FFF2-40B4-BE49-F238E27FC236}">
                <a16:creationId xmlns:a16="http://schemas.microsoft.com/office/drawing/2014/main" id="{9E1A567C-FFFF-2546-A137-BC6C597390C0}"/>
              </a:ext>
            </a:extLst>
          </p:cNvPr>
          <p:cNvSpPr/>
          <p:nvPr/>
        </p:nvSpPr>
        <p:spPr>
          <a:xfrm>
            <a:off x="10533583" y="4793607"/>
            <a:ext cx="1453181" cy="331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 cavity Q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10</a:t>
            </a:r>
            <a:r>
              <a:rPr kumimoji="0" lang="en-GB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10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  <p:graphicFrame>
        <p:nvGraphicFramePr>
          <p:cNvPr id="183" name="Oggetto 157">
            <a:extLst>
              <a:ext uri="{FF2B5EF4-FFF2-40B4-BE49-F238E27FC236}">
                <a16:creationId xmlns:a16="http://schemas.microsoft.com/office/drawing/2014/main" id="{1BF31C4A-EB40-8D4D-BBF5-4506B3B304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74263" y="5670550"/>
          <a:ext cx="985837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14" imgW="749160" imgH="469800" progId="Equation.3">
                  <p:embed/>
                </p:oleObj>
              </mc:Choice>
              <mc:Fallback>
                <p:oleObj name="Ecuación" r:id="rId14" imgW="749160" imgH="469800" progId="Equation.3">
                  <p:embed/>
                  <p:pic>
                    <p:nvPicPr>
                      <p:cNvPr id="183" name="Oggetto 157">
                        <a:extLst>
                          <a:ext uri="{FF2B5EF4-FFF2-40B4-BE49-F238E27FC236}">
                            <a16:creationId xmlns:a16="http://schemas.microsoft.com/office/drawing/2014/main" id="{1BF31C4A-EB40-8D4D-BBF5-4506B3B304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74263" y="5670550"/>
                        <a:ext cx="985837" cy="76835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B4788-9468-BC47-AE26-0A62F136B9F0}"/>
                  </a:ext>
                </a:extLst>
              </p:cNvPr>
              <p:cNvSpPr txBox="1"/>
              <p:nvPr/>
            </p:nvSpPr>
            <p:spPr>
              <a:xfrm>
                <a:off x="10909756" y="5870442"/>
                <a:ext cx="910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E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ES" dirty="0"/>
                  <a:t>100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b="0" i="0" smtClean="0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endParaRPr lang="en-E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3B4788-9468-BC47-AE26-0A62F136B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9756" y="5870442"/>
                <a:ext cx="910827" cy="369332"/>
              </a:xfrm>
              <a:prstGeom prst="rect">
                <a:avLst/>
              </a:prstGeom>
              <a:blipFill>
                <a:blip r:embed="rId1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CasellaDiTesto 161">
            <a:extLst>
              <a:ext uri="{FF2B5EF4-FFF2-40B4-BE49-F238E27FC236}">
                <a16:creationId xmlns:a16="http://schemas.microsoft.com/office/drawing/2014/main" id="{53B24CF8-A4B7-8E42-AD11-48B80B168DCB}"/>
              </a:ext>
            </a:extLst>
          </p:cNvPr>
          <p:cNvSpPr txBox="1"/>
          <p:nvPr/>
        </p:nvSpPr>
        <p:spPr>
          <a:xfrm>
            <a:off x="4224048" y="2190148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/>
              </a:rPr>
              <a:t></a:t>
            </a:r>
            <a:r>
              <a:rPr lang="en-US" dirty="0"/>
              <a:t> mode</a:t>
            </a:r>
          </a:p>
        </p:txBody>
      </p:sp>
    </p:spTree>
    <p:extLst>
      <p:ext uri="{BB962C8B-B14F-4D97-AF65-F5344CB8AC3E}">
        <p14:creationId xmlns:p14="http://schemas.microsoft.com/office/powerpoint/2010/main" val="31381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HG-CCL Copper structure single cell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/>
              <p:nvPr/>
            </p:nvSpPr>
            <p:spPr>
              <a:xfrm>
                <a:off x="7556487" y="866926"/>
                <a:ext cx="25361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=0.38</m:t>
                    </m:r>
                  </m:oMath>
                </a14:m>
                <a:r>
                  <a:rPr lang="en-GB" dirty="0"/>
                  <a:t>, mode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487" y="866926"/>
                <a:ext cx="2536144" cy="276999"/>
              </a:xfrm>
              <a:prstGeom prst="rect">
                <a:avLst/>
              </a:prstGeom>
              <a:blipFill>
                <a:blip r:embed="rId3"/>
                <a:stretch>
                  <a:fillRect l="-4327" t="-28261" r="-1442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B288B-6E04-4905-1123-A13022AB9798}"/>
              </a:ext>
            </a:extLst>
          </p:cNvPr>
          <p:cNvGrpSpPr/>
          <p:nvPr/>
        </p:nvGrpSpPr>
        <p:grpSpPr>
          <a:xfrm>
            <a:off x="9055530" y="1795443"/>
            <a:ext cx="2612153" cy="4139132"/>
            <a:chOff x="6351338" y="1591330"/>
            <a:chExt cx="2657528" cy="4595504"/>
          </a:xfrm>
        </p:grpSpPr>
        <p:pic>
          <p:nvPicPr>
            <p:cNvPr id="14" name="Picture 13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554A4ADC-2186-A9BB-4ECD-1C27674C71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162" r="41745"/>
            <a:stretch/>
          </p:blipFill>
          <p:spPr>
            <a:xfrm>
              <a:off x="6351338" y="1591330"/>
              <a:ext cx="1597525" cy="4595504"/>
            </a:xfrm>
            <a:prstGeom prst="rect">
              <a:avLst/>
            </a:prstGeom>
          </p:spPr>
        </p:pic>
        <p:pic>
          <p:nvPicPr>
            <p:cNvPr id="41" name="Picture 40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65884A4B-6C29-10D9-F277-D5790A548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306"/>
            <a:stretch/>
          </p:blipFill>
          <p:spPr>
            <a:xfrm>
              <a:off x="7948863" y="1591330"/>
              <a:ext cx="1060003" cy="459550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34DAF9-03BA-651B-888D-267F4376F43D}"/>
              </a:ext>
            </a:extLst>
          </p:cNvPr>
          <p:cNvGrpSpPr/>
          <p:nvPr/>
        </p:nvGrpSpPr>
        <p:grpSpPr>
          <a:xfrm>
            <a:off x="6357746" y="1795442"/>
            <a:ext cx="2444803" cy="4244902"/>
            <a:chOff x="9145222" y="1555106"/>
            <a:chExt cx="2521455" cy="4595504"/>
          </a:xfrm>
        </p:grpSpPr>
        <p:pic>
          <p:nvPicPr>
            <p:cNvPr id="12" name="Picture 1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AB6E9B0D-00C7-8003-76DA-23AB94173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6579" r="41447"/>
            <a:stretch/>
          </p:blipFill>
          <p:spPr>
            <a:xfrm>
              <a:off x="9145222" y="1555106"/>
              <a:ext cx="1459833" cy="4595504"/>
            </a:xfrm>
            <a:prstGeom prst="rect">
              <a:avLst/>
            </a:prstGeom>
          </p:spPr>
        </p:pic>
        <p:pic>
          <p:nvPicPr>
            <p:cNvPr id="42" name="Picture 4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6594582-4582-104C-65B5-9C73678F2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217"/>
            <a:stretch/>
          </p:blipFill>
          <p:spPr>
            <a:xfrm>
              <a:off x="10595811" y="1555106"/>
              <a:ext cx="1070866" cy="459550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6691830" y="1254267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9261931" y="1254267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5" r="43225"/>
          <a:stretch/>
        </p:blipFill>
        <p:spPr>
          <a:xfrm>
            <a:off x="2407254" y="1795442"/>
            <a:ext cx="2110245" cy="40723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r="44725"/>
          <a:stretch/>
        </p:blipFill>
        <p:spPr>
          <a:xfrm>
            <a:off x="154674" y="1795442"/>
            <a:ext cx="2012062" cy="4087237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492092" y="1274902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2729000" y="1275849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1499796" y="829966"/>
                <a:ext cx="2076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Pillbox cavity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01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796" y="829966"/>
                <a:ext cx="2076659" cy="369332"/>
              </a:xfrm>
              <a:prstGeom prst="rect">
                <a:avLst/>
              </a:prstGeom>
              <a:blipFill>
                <a:blip r:embed="rId8"/>
                <a:stretch>
                  <a:fillRect l="-23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ector recto de flecha 10"/>
          <p:cNvCxnSpPr/>
          <p:nvPr/>
        </p:nvCxnSpPr>
        <p:spPr>
          <a:xfrm>
            <a:off x="4690120" y="3839060"/>
            <a:ext cx="1536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4787206" y="3321089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2776725" y="6064062"/>
            <a:ext cx="663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High losses in metallic walls: low RF efficiency.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High peak electric field in metal: field emission and RF breakdown.</a:t>
            </a:r>
          </a:p>
        </p:txBody>
      </p:sp>
    </p:spTree>
    <p:extLst>
      <p:ext uri="{BB962C8B-B14F-4D97-AF65-F5344CB8AC3E}">
        <p14:creationId xmlns:p14="http://schemas.microsoft.com/office/powerpoint/2010/main" val="766854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23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7418582" y="117176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0E816-77AC-2041-7194-C7BBAA480C20}"/>
              </a:ext>
            </a:extLst>
          </p:cNvPr>
          <p:cNvSpPr txBox="1"/>
          <p:nvPr/>
        </p:nvSpPr>
        <p:spPr>
          <a:xfrm>
            <a:off x="9862281" y="1194735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4740C0-1A89-39BA-2D37-1C2B5439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03" r="42231"/>
          <a:stretch/>
        </p:blipFill>
        <p:spPr>
          <a:xfrm>
            <a:off x="7184439" y="1564067"/>
            <a:ext cx="1805513" cy="4444221"/>
          </a:xfrm>
          <a:prstGeom prst="rect">
            <a:avLst/>
          </a:prstGeom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1192ECF-4815-E9B3-77A4-3C89139129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434" r="42233"/>
          <a:stretch/>
        </p:blipFill>
        <p:spPr>
          <a:xfrm>
            <a:off x="9794087" y="1564067"/>
            <a:ext cx="1809694" cy="4444221"/>
          </a:xfrm>
          <a:prstGeom prst="rect">
            <a:avLst/>
          </a:prstGeom>
        </p:spPr>
      </p:pic>
      <p:sp>
        <p:nvSpPr>
          <p:cNvPr id="26" name="TextBox 16">
            <a:extLst>
              <a:ext uri="{FF2B5EF4-FFF2-40B4-BE49-F238E27FC236}">
                <a16:creationId xmlns:a16="http://schemas.microsoft.com/office/drawing/2014/main" id="{A6D6C928-4E39-3233-2C0C-2B38353F2E76}"/>
              </a:ext>
            </a:extLst>
          </p:cNvPr>
          <p:cNvSpPr txBox="1"/>
          <p:nvPr/>
        </p:nvSpPr>
        <p:spPr>
          <a:xfrm>
            <a:off x="1225262" y="1171768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6FBB08E1-DE1B-699F-FEE6-361D622B03DD}"/>
              </a:ext>
            </a:extLst>
          </p:cNvPr>
          <p:cNvSpPr txBox="1"/>
          <p:nvPr/>
        </p:nvSpPr>
        <p:spPr>
          <a:xfrm>
            <a:off x="3462170" y="1172715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2232966" y="726832"/>
                <a:ext cx="20766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Pillbox cavity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966" y="726832"/>
                <a:ext cx="2076659" cy="369332"/>
              </a:xfrm>
              <a:prstGeom prst="rect">
                <a:avLst/>
              </a:prstGeom>
              <a:blipFill>
                <a:blip r:embed="rId5"/>
                <a:stretch>
                  <a:fillRect l="-234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ector recto de flecha 28"/>
          <p:cNvCxnSpPr/>
          <p:nvPr/>
        </p:nvCxnSpPr>
        <p:spPr>
          <a:xfrm>
            <a:off x="5423290" y="3735926"/>
            <a:ext cx="153619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5485942" y="3064698"/>
            <a:ext cx="177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and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/>
              <p:nvPr/>
            </p:nvSpPr>
            <p:spPr>
              <a:xfrm>
                <a:off x="8160198" y="823706"/>
                <a:ext cx="20625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DAA mode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1" name="TextBox 9">
                <a:extLst>
                  <a:ext uri="{FF2B5EF4-FFF2-40B4-BE49-F238E27FC236}">
                    <a16:creationId xmlns:a16="http://schemas.microsoft.com/office/drawing/2014/main" id="{247C1E88-AAE2-691A-A346-C7FEB30456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0198" y="823706"/>
                <a:ext cx="2062552" cy="276999"/>
              </a:xfrm>
              <a:prstGeom prst="rect">
                <a:avLst/>
              </a:prstGeom>
              <a:blipFill>
                <a:blip r:embed="rId6"/>
                <a:stretch>
                  <a:fillRect l="-7101" t="-28261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8" r="44327"/>
          <a:stretch/>
        </p:blipFill>
        <p:spPr>
          <a:xfrm>
            <a:off x="636929" y="1541100"/>
            <a:ext cx="2224454" cy="458798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3" r="45120"/>
          <a:stretch/>
        </p:blipFill>
        <p:spPr>
          <a:xfrm>
            <a:off x="3228437" y="1541099"/>
            <a:ext cx="2022232" cy="4587983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4579632" y="6124078"/>
            <a:ext cx="350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Low losses in metallic walls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dirty="0"/>
              <a:t>Low peak electric field in metal.</a:t>
            </a:r>
          </a:p>
        </p:txBody>
      </p:sp>
    </p:spTree>
    <p:extLst>
      <p:ext uri="{BB962C8B-B14F-4D97-AF65-F5344CB8AC3E}">
        <p14:creationId xmlns:p14="http://schemas.microsoft.com/office/powerpoint/2010/main" val="3752326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CST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24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𝑍𝑇𝑇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blipFill>
                <a:blip r:embed="rId3"/>
                <a:stretch>
                  <a:fillRect l="-1683" t="-9489" b="-160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7A7FF30-48BF-DF3A-2596-9049DF2693A4}"/>
              </a:ext>
            </a:extLst>
          </p:cNvPr>
          <p:cNvSpPr txBox="1"/>
          <p:nvPr/>
        </p:nvSpPr>
        <p:spPr>
          <a:xfrm>
            <a:off x="491149" y="2161689"/>
            <a:ext cx="9767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CST the minimum volume to simulate is 1/8 of the total volume using symmetry planes in XY, XZ, YZ.</a:t>
            </a:r>
          </a:p>
          <a:p>
            <a:r>
              <a:rPr lang="en-US" dirty="0"/>
              <a:t>Then the mode we are interested in is mixed with many modes with no revolution symmetry</a:t>
            </a:r>
            <a:endParaRPr lang="en-GB" dirty="0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905C0A5-349B-BC3F-F9E2-6704CCDF7D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84" r="32171"/>
          <a:stretch/>
        </p:blipFill>
        <p:spPr>
          <a:xfrm>
            <a:off x="1155032" y="3179608"/>
            <a:ext cx="3178616" cy="326417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A1AAE8B-3F62-2C0C-3E82-8B6E66D2279C}"/>
              </a:ext>
            </a:extLst>
          </p:cNvPr>
          <p:cNvGrpSpPr/>
          <p:nvPr/>
        </p:nvGrpSpPr>
        <p:grpSpPr>
          <a:xfrm>
            <a:off x="6618561" y="3063542"/>
            <a:ext cx="2807368" cy="3475370"/>
            <a:chOff x="5614737" y="1784552"/>
            <a:chExt cx="3668013" cy="4591065"/>
          </a:xfrm>
        </p:grpSpPr>
        <p:pic>
          <p:nvPicPr>
            <p:cNvPr id="24" name="Picture 23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1D6B5F8E-3BC2-3C98-04A0-0DA32212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947" r="44605"/>
            <a:stretch/>
          </p:blipFill>
          <p:spPr>
            <a:xfrm>
              <a:off x="5614737" y="1784802"/>
              <a:ext cx="2614864" cy="4590815"/>
            </a:xfrm>
            <a:prstGeom prst="rect">
              <a:avLst/>
            </a:prstGeom>
          </p:spPr>
        </p:pic>
        <p:pic>
          <p:nvPicPr>
            <p:cNvPr id="35" name="Picture 34" descr="A picture containing company name&#10;&#10;Description automatically generated">
              <a:extLst>
                <a:ext uri="{FF2B5EF4-FFF2-40B4-BE49-F238E27FC236}">
                  <a16:creationId xmlns:a16="http://schemas.microsoft.com/office/drawing/2014/main" id="{1F835F1A-BFB3-8855-F2E6-EA980E93B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361" r="1"/>
            <a:stretch/>
          </p:blipFill>
          <p:spPr>
            <a:xfrm>
              <a:off x="8229601" y="1784552"/>
              <a:ext cx="1053149" cy="4590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1782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</a:t>
            </a:r>
            <a:r>
              <a:rPr lang="en-GB" b="1" dirty="0" err="1">
                <a:solidFill>
                  <a:schemeClr val="bg1"/>
                </a:solidFill>
              </a:rPr>
              <a:t>Superfish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𝑍𝑇𝑇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30997"/>
              </a:xfrm>
              <a:prstGeom prst="rect">
                <a:avLst/>
              </a:prstGeom>
              <a:blipFill>
                <a:blip r:embed="rId3"/>
                <a:stretch>
                  <a:fillRect l="-1683" t="-9489" b="-160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Calendar&#10;&#10;Description automatically generated with low confidence">
            <a:extLst>
              <a:ext uri="{FF2B5EF4-FFF2-40B4-BE49-F238E27FC236}">
                <a16:creationId xmlns:a16="http://schemas.microsoft.com/office/drawing/2014/main" id="{C4FCA87F-2EFE-AE03-F33F-32D3CDE7D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5768" y="1553597"/>
            <a:ext cx="2525028" cy="5247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4B961-B3B2-03FD-DEB2-1166BFC1F80F}"/>
              </a:ext>
            </a:extLst>
          </p:cNvPr>
          <p:cNvSpPr txBox="1"/>
          <p:nvPr/>
        </p:nvSpPr>
        <p:spPr>
          <a:xfrm>
            <a:off x="491149" y="2540899"/>
            <a:ext cx="655211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Superfish</a:t>
            </a:r>
            <a:r>
              <a:rPr lang="en-US" dirty="0"/>
              <a:t>: 2D electromagnetic solver for axial symmetric RF cavities.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Fast.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Low computational cost.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/>
              <a:t>Free.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b="1" dirty="0"/>
              <a:t>Reduce the number of solutions due to the symmetry</a:t>
            </a:r>
            <a:r>
              <a:rPr lang="en-US" dirty="0"/>
              <a:t>.</a:t>
            </a:r>
          </a:p>
        </p:txBody>
      </p:sp>
      <p:sp>
        <p:nvSpPr>
          <p:cNvPr id="5" name="Arrow: Curved Down 4">
            <a:extLst>
              <a:ext uri="{FF2B5EF4-FFF2-40B4-BE49-F238E27FC236}">
                <a16:creationId xmlns:a16="http://schemas.microsoft.com/office/drawing/2014/main" id="{D7F6DC71-5FAF-3F34-D9EA-91115AFAE859}"/>
              </a:ext>
            </a:extLst>
          </p:cNvPr>
          <p:cNvSpPr/>
          <p:nvPr/>
        </p:nvSpPr>
        <p:spPr>
          <a:xfrm>
            <a:off x="8022245" y="6136967"/>
            <a:ext cx="275130" cy="5907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317583-A438-C788-C9B1-BE61737A10B2}"/>
              </a:ext>
            </a:extLst>
          </p:cNvPr>
          <p:cNvSpPr txBox="1"/>
          <p:nvPr/>
        </p:nvSpPr>
        <p:spPr>
          <a:xfrm>
            <a:off x="10605326" y="1350253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wall</a:t>
            </a:r>
            <a:endParaRPr lang="en-GB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8BC130-8C84-586C-43FC-EA9263DA7B78}"/>
              </a:ext>
            </a:extLst>
          </p:cNvPr>
          <p:cNvCxnSpPr/>
          <p:nvPr/>
        </p:nvCxnSpPr>
        <p:spPr>
          <a:xfrm flipV="1">
            <a:off x="10605326" y="1790102"/>
            <a:ext cx="553591" cy="11715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A8FB1E-8AE5-0EBB-5BA0-04173F2BE615}"/>
              </a:ext>
            </a:extLst>
          </p:cNvPr>
          <p:cNvSpPr txBox="1"/>
          <p:nvPr/>
        </p:nvSpPr>
        <p:spPr>
          <a:xfrm>
            <a:off x="6881042" y="1796168"/>
            <a:ext cx="1302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wall</a:t>
            </a:r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2447EC-9B7E-C021-D0D5-DE2394EFBED9}"/>
              </a:ext>
            </a:extLst>
          </p:cNvPr>
          <p:cNvCxnSpPr>
            <a:cxnSpLocks/>
          </p:cNvCxnSpPr>
          <p:nvPr/>
        </p:nvCxnSpPr>
        <p:spPr>
          <a:xfrm flipH="1" flipV="1">
            <a:off x="7842211" y="2165500"/>
            <a:ext cx="848046" cy="11473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1B38E3-6440-FAC2-149C-1C06AF0521AF}"/>
              </a:ext>
            </a:extLst>
          </p:cNvPr>
          <p:cNvSpPr txBox="1"/>
          <p:nvPr/>
        </p:nvSpPr>
        <p:spPr>
          <a:xfrm rot="16200000">
            <a:off x="7896919" y="4101823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B2B95B-9F0F-90E1-AEEE-D802255CC18B}"/>
              </a:ext>
            </a:extLst>
          </p:cNvPr>
          <p:cNvSpPr txBox="1"/>
          <p:nvPr/>
        </p:nvSpPr>
        <p:spPr>
          <a:xfrm>
            <a:off x="9515406" y="656593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3015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HFSS Results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26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151560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5058"/>
            <a:ext cx="4814806" cy="30024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86909"/>
            <a:ext cx="4879865" cy="3042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a 9"/>
              <p:cNvGraphicFramePr>
                <a:graphicFrameLocks noGrp="1"/>
              </p:cNvGraphicFramePr>
              <p:nvPr/>
            </p:nvGraphicFramePr>
            <p:xfrm>
              <a:off x="4842920" y="1255017"/>
              <a:ext cx="731213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4722">
                      <a:extLst>
                        <a:ext uri="{9D8B030D-6E8A-4147-A177-3AD203B41FA5}">
                          <a16:colId xmlns:a16="http://schemas.microsoft.com/office/drawing/2014/main" val="242479263"/>
                        </a:ext>
                      </a:extLst>
                    </a:gridCol>
                    <a:gridCol w="974173">
                      <a:extLst>
                        <a:ext uri="{9D8B030D-6E8A-4147-A177-3AD203B41FA5}">
                          <a16:colId xmlns:a16="http://schemas.microsoft.com/office/drawing/2014/main" val="3826767872"/>
                        </a:ext>
                      </a:extLst>
                    </a:gridCol>
                    <a:gridCol w="800470">
                      <a:extLst>
                        <a:ext uri="{9D8B030D-6E8A-4147-A177-3AD203B41FA5}">
                          <a16:colId xmlns:a16="http://schemas.microsoft.com/office/drawing/2014/main" val="3418853679"/>
                        </a:ext>
                      </a:extLst>
                    </a:gridCol>
                    <a:gridCol w="1255466">
                      <a:extLst>
                        <a:ext uri="{9D8B030D-6E8A-4147-A177-3AD203B41FA5}">
                          <a16:colId xmlns:a16="http://schemas.microsoft.com/office/drawing/2014/main" val="3705367779"/>
                        </a:ext>
                      </a:extLst>
                    </a:gridCol>
                    <a:gridCol w="968186">
                      <a:extLst>
                        <a:ext uri="{9D8B030D-6E8A-4147-A177-3AD203B41FA5}">
                          <a16:colId xmlns:a16="http://schemas.microsoft.com/office/drawing/2014/main" val="2259630022"/>
                        </a:ext>
                      </a:extLst>
                    </a:gridCol>
                    <a:gridCol w="779083">
                      <a:extLst>
                        <a:ext uri="{9D8B030D-6E8A-4147-A177-3AD203B41FA5}">
                          <a16:colId xmlns:a16="http://schemas.microsoft.com/office/drawing/2014/main" val="664585569"/>
                        </a:ext>
                      </a:extLst>
                    </a:gridCol>
                    <a:gridCol w="1330035">
                      <a:extLst>
                        <a:ext uri="{9D8B030D-6E8A-4147-A177-3AD203B41FA5}">
                          <a16:colId xmlns:a16="http://schemas.microsoft.com/office/drawing/2014/main" val="14700297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Geometry</a:t>
                          </a:r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SUPERFISH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HFSS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712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dirty="0"/>
                            <a:t> (MHz)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oMath>
                          </a14:m>
                          <a:r>
                            <a:rPr lang="en-US" dirty="0"/>
                            <a:t> (MHz)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933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edge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46949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2998.2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47444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949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595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=2</m:t>
                              </m:r>
                            </m:oMath>
                          </a14:m>
                          <a:r>
                            <a:rPr lang="en-US" dirty="0"/>
                            <a:t> mm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2999.3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47316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2999.1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47755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960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68333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a 9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842920" y="1255017"/>
              <a:ext cx="731213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4722">
                      <a:extLst>
                        <a:ext uri="{9D8B030D-6E8A-4147-A177-3AD203B41FA5}">
                          <a16:colId xmlns:a16="http://schemas.microsoft.com/office/drawing/2014/main" val="242479263"/>
                        </a:ext>
                      </a:extLst>
                    </a:gridCol>
                    <a:gridCol w="974173">
                      <a:extLst>
                        <a:ext uri="{9D8B030D-6E8A-4147-A177-3AD203B41FA5}">
                          <a16:colId xmlns:a16="http://schemas.microsoft.com/office/drawing/2014/main" val="3826767872"/>
                        </a:ext>
                      </a:extLst>
                    </a:gridCol>
                    <a:gridCol w="800470">
                      <a:extLst>
                        <a:ext uri="{9D8B030D-6E8A-4147-A177-3AD203B41FA5}">
                          <a16:colId xmlns:a16="http://schemas.microsoft.com/office/drawing/2014/main" val="3418853679"/>
                        </a:ext>
                      </a:extLst>
                    </a:gridCol>
                    <a:gridCol w="1255466">
                      <a:extLst>
                        <a:ext uri="{9D8B030D-6E8A-4147-A177-3AD203B41FA5}">
                          <a16:colId xmlns:a16="http://schemas.microsoft.com/office/drawing/2014/main" val="3705367779"/>
                        </a:ext>
                      </a:extLst>
                    </a:gridCol>
                    <a:gridCol w="968186">
                      <a:extLst>
                        <a:ext uri="{9D8B030D-6E8A-4147-A177-3AD203B41FA5}">
                          <a16:colId xmlns:a16="http://schemas.microsoft.com/office/drawing/2014/main" val="2259630022"/>
                        </a:ext>
                      </a:extLst>
                    </a:gridCol>
                    <a:gridCol w="779083">
                      <a:extLst>
                        <a:ext uri="{9D8B030D-6E8A-4147-A177-3AD203B41FA5}">
                          <a16:colId xmlns:a16="http://schemas.microsoft.com/office/drawing/2014/main" val="664585569"/>
                        </a:ext>
                      </a:extLst>
                    </a:gridCol>
                    <a:gridCol w="1330035">
                      <a:extLst>
                        <a:ext uri="{9D8B030D-6E8A-4147-A177-3AD203B41FA5}">
                          <a16:colId xmlns:a16="http://schemas.microsoft.com/office/drawing/2014/main" val="14700297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Geometry</a:t>
                          </a:r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SUPERFISH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HFSS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7127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24375" t="-106452" r="-52937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74046" t="-106452" r="-54656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37864" t="-106452" r="-247573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37736" t="-106452" r="-220755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67969" t="-106452" r="-174219" b="-2193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450917" t="-106452" r="-2294" b="-2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9334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edge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2998.7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46949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2998.2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47444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949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305955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05" t="-309836" r="-508586" b="-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2999.3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47316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959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2999.1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47755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960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2683331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6633084" y="825058"/>
                <a:ext cx="4720716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D16, </a:t>
                </a:r>
                <a14:m>
                  <m:oMath xmlns:m="http://schemas.openxmlformats.org/officeDocument/2006/math">
                    <m:r>
                      <a:rPr lang="es-E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s-ES" b="0" i="1" smtClean="0">
                        <a:latin typeface="Cambria Math" panose="02040503050406030204" pitchFamily="18" charset="0"/>
                      </a:rPr>
                      <m:t>=0.4,  </m:t>
                    </m:r>
                    <m:sSub>
                      <m:sSub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s-ES" b="0" i="1" smtClean="0">
                        <a:latin typeface="Cambria Math" panose="02040503050406030204" pitchFamily="18" charset="0"/>
                      </a:rPr>
                      <m:t>=16.66,</m:t>
                    </m:r>
                    <m:func>
                      <m:funcPr>
                        <m:ctrlPr>
                          <a:rPr lang="es-E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s-ES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s-ES" b="0" i="1" smtClean="0">
                            <a:latin typeface="Cambria Math" panose="02040503050406030204" pitchFamily="18" charset="0"/>
                          </a:rPr>
                          <m:t>=3.43×</m:t>
                        </m:r>
                        <m:sSup>
                          <m:sSupPr>
                            <m:ctrlPr>
                              <a:rPr lang="es-E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sup>
                        </m:sSup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084" y="825058"/>
                <a:ext cx="4720716" cy="372410"/>
              </a:xfrm>
              <a:prstGeom prst="rect">
                <a:avLst/>
              </a:prstGeom>
              <a:blipFill>
                <a:blip r:embed="rId6"/>
                <a:stretch>
                  <a:fillRect l="-1032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o 11"/>
          <p:cNvGrpSpPr/>
          <p:nvPr/>
        </p:nvGrpSpPr>
        <p:grpSpPr>
          <a:xfrm>
            <a:off x="6256116" y="4320134"/>
            <a:ext cx="4813305" cy="2026267"/>
            <a:chOff x="6256116" y="4320134"/>
            <a:chExt cx="4813305" cy="20262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ángulo 5"/>
                <p:cNvSpPr/>
                <p:nvPr/>
              </p:nvSpPr>
              <p:spPr>
                <a:xfrm>
                  <a:off x="6256116" y="4320134"/>
                  <a:ext cx="4813305" cy="6560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0" dirty="0"/>
                    <a:t>Conductor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a14:m>
                  <a:r>
                    <a:rPr lang="en-US" dirty="0"/>
                    <a:t>  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s-E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S" b="0" i="1" dirty="0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sSub>
                                <m:sSubPr>
                                  <m:ctrlP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s-E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ra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Rectángulo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6116" y="4320134"/>
                  <a:ext cx="4813305" cy="656013"/>
                </a:xfrm>
                <a:prstGeom prst="rect">
                  <a:avLst/>
                </a:prstGeom>
                <a:blipFill>
                  <a:blip r:embed="rId7"/>
                  <a:stretch>
                    <a:fillRect l="-10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CuadroTexto 6"/>
                <p:cNvSpPr txBox="1"/>
                <p:nvPr/>
              </p:nvSpPr>
              <p:spPr>
                <a:xfrm>
                  <a:off x="6831116" y="5151560"/>
                  <a:ext cx="3708644" cy="43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Dielectric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func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CuadroTexto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116" y="5151560"/>
                  <a:ext cx="3708644" cy="430118"/>
                </a:xfrm>
                <a:prstGeom prst="rect">
                  <a:avLst/>
                </a:prstGeom>
                <a:blipFill>
                  <a:blip r:embed="rId8"/>
                  <a:stretch>
                    <a:fillRect l="-3947" b="-197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CuadroTexto 7"/>
                <p:cNvSpPr txBox="1"/>
                <p:nvPr/>
              </p:nvSpPr>
              <p:spPr>
                <a:xfrm>
                  <a:off x="7301562" y="5916283"/>
                  <a:ext cx="2781659" cy="4301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b="0" dirty="0"/>
                    <a:t>Coating</a:t>
                  </a:r>
                  <a:r>
                    <a:rPr lang="es-ES" b="0" dirty="0"/>
                    <a:t>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</m:acc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×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e>
                      </m:nary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CuadroTexto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1562" y="5916283"/>
                  <a:ext cx="2781659" cy="430118"/>
                </a:xfrm>
                <a:prstGeom prst="rect">
                  <a:avLst/>
                </a:prstGeom>
                <a:blipFill>
                  <a:blip r:embed="rId9"/>
                  <a:stretch>
                    <a:fillRect l="-526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/>
              <p:cNvSpPr txBox="1"/>
              <p:nvPr/>
            </p:nvSpPr>
            <p:spPr>
              <a:xfrm>
                <a:off x="7944758" y="2913790"/>
                <a:ext cx="1048684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uadroTexto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4758" y="2913790"/>
                <a:ext cx="1048684" cy="51674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ángulo 13"/>
              <p:cNvSpPr/>
              <p:nvPr/>
            </p:nvSpPr>
            <p:spPr>
              <a:xfrm>
                <a:off x="6958908" y="3527125"/>
                <a:ext cx="3580852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ángulo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8908" y="3527125"/>
                <a:ext cx="3580852" cy="818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33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9EDB3818-F44F-F9A5-0575-4189A41AE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625" y="3768506"/>
            <a:ext cx="4125769" cy="3097228"/>
          </a:xfrm>
          <a:prstGeom prst="rect">
            <a:avLst/>
          </a:prstGeom>
        </p:spPr>
      </p:pic>
      <p:pic>
        <p:nvPicPr>
          <p:cNvPr id="9" name="Picture 8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2513141E-4AA1-9681-F60F-245FB68B7E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3" y="714692"/>
            <a:ext cx="4042811" cy="305381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Rounded </a:t>
            </a:r>
            <a:r>
              <a:rPr lang="es-ES" b="1" dirty="0" err="1">
                <a:solidFill>
                  <a:schemeClr val="bg1"/>
                </a:solidFill>
              </a:rPr>
              <a:t>points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27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49" y="815688"/>
            <a:ext cx="2660060" cy="5979814"/>
          </a:xfrm>
          <a:prstGeom prst="rect">
            <a:avLst/>
          </a:prstGeom>
        </p:spPr>
      </p:pic>
      <p:sp>
        <p:nvSpPr>
          <p:cNvPr id="34" name="Elipse 33"/>
          <p:cNvSpPr/>
          <p:nvPr/>
        </p:nvSpPr>
        <p:spPr>
          <a:xfrm>
            <a:off x="3540037" y="3048032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Elipse 36"/>
          <p:cNvSpPr/>
          <p:nvPr/>
        </p:nvSpPr>
        <p:spPr>
          <a:xfrm>
            <a:off x="3550749" y="3462228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Elipse 38"/>
          <p:cNvSpPr/>
          <p:nvPr/>
        </p:nvSpPr>
        <p:spPr>
          <a:xfrm>
            <a:off x="4027414" y="1089931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Elipse 39"/>
          <p:cNvSpPr/>
          <p:nvPr/>
        </p:nvSpPr>
        <p:spPr>
          <a:xfrm>
            <a:off x="4400944" y="6357227"/>
            <a:ext cx="117695" cy="9053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adroTexto 35"/>
          <p:cNvSpPr txBox="1"/>
          <p:nvPr/>
        </p:nvSpPr>
        <p:spPr>
          <a:xfrm>
            <a:off x="3269670" y="326845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4475965" y="620054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3269670" y="292305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3948961" y="757397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676693" y="858192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758"/>
            <a:ext cx="2660060" cy="5979814"/>
          </a:xfrm>
          <a:prstGeom prst="rect">
            <a:avLst/>
          </a:prstGeom>
        </p:spPr>
      </p:pic>
      <p:sp>
        <p:nvSpPr>
          <p:cNvPr id="30" name="Elipse 29"/>
          <p:cNvSpPr/>
          <p:nvPr/>
        </p:nvSpPr>
        <p:spPr>
          <a:xfrm>
            <a:off x="289710" y="2525917"/>
            <a:ext cx="778598" cy="5522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ipse 30"/>
          <p:cNvSpPr/>
          <p:nvPr/>
        </p:nvSpPr>
        <p:spPr>
          <a:xfrm>
            <a:off x="280657" y="3492375"/>
            <a:ext cx="778598" cy="55226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recto 31"/>
          <p:cNvCxnSpPr/>
          <p:nvPr/>
        </p:nvCxnSpPr>
        <p:spPr>
          <a:xfrm>
            <a:off x="570368" y="3087232"/>
            <a:ext cx="4979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1077361" y="2802048"/>
            <a:ext cx="0" cy="28518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endCxn id="31" idx="6"/>
          </p:cNvCxnSpPr>
          <p:nvPr/>
        </p:nvCxnSpPr>
        <p:spPr>
          <a:xfrm>
            <a:off x="1057744" y="3467475"/>
            <a:ext cx="1511" cy="3010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570368" y="3472759"/>
            <a:ext cx="49794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>
            <a:endCxn id="30" idx="7"/>
          </p:cNvCxnSpPr>
          <p:nvPr/>
        </p:nvCxnSpPr>
        <p:spPr>
          <a:xfrm flipV="1">
            <a:off x="642796" y="2606794"/>
            <a:ext cx="311489" cy="1952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uadroTexto 44"/>
              <p:cNvSpPr txBox="1"/>
              <p:nvPr/>
            </p:nvSpPr>
            <p:spPr>
              <a:xfrm>
                <a:off x="669956" y="2479233"/>
                <a:ext cx="1669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CuadroTexto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6" y="2479233"/>
                <a:ext cx="166969" cy="276999"/>
              </a:xfrm>
              <a:prstGeom prst="rect">
                <a:avLst/>
              </a:prstGeom>
              <a:blipFill>
                <a:blip r:embed="rId6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uadroTexto 45"/>
              <p:cNvSpPr txBox="1"/>
              <p:nvPr/>
            </p:nvSpPr>
            <p:spPr>
              <a:xfrm>
                <a:off x="679009" y="3038513"/>
                <a:ext cx="5965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CuadroTex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09" y="3038513"/>
                <a:ext cx="596574" cy="276999"/>
              </a:xfrm>
              <a:prstGeom prst="rect">
                <a:avLst/>
              </a:prstGeom>
              <a:blipFill>
                <a:blip r:embed="rId7"/>
                <a:stretch>
                  <a:fillRect l="-5102" r="-9184"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uadroTexto 46"/>
          <p:cNvSpPr txBox="1"/>
          <p:nvPr/>
        </p:nvSpPr>
        <p:spPr>
          <a:xfrm>
            <a:off x="8676693" y="385057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</a:t>
            </a:r>
          </a:p>
        </p:txBody>
      </p:sp>
    </p:spTree>
    <p:extLst>
      <p:ext uri="{BB962C8B-B14F-4D97-AF65-F5344CB8AC3E}">
        <p14:creationId xmlns:p14="http://schemas.microsoft.com/office/powerpoint/2010/main" val="1958306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SEY Measurements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7" t="5183" r="34873"/>
          <a:stretch/>
        </p:blipFill>
        <p:spPr>
          <a:xfrm rot="5400000">
            <a:off x="2283159" y="-699751"/>
            <a:ext cx="1810328" cy="55567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42424" r="38367" b="31717"/>
          <a:stretch/>
        </p:blipFill>
        <p:spPr>
          <a:xfrm>
            <a:off x="6982691" y="1021044"/>
            <a:ext cx="2068946" cy="177338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5" t="45791" r="49462" b="25252"/>
          <a:stretch/>
        </p:blipFill>
        <p:spPr>
          <a:xfrm>
            <a:off x="9757305" y="1021044"/>
            <a:ext cx="1756885" cy="177338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6940" y="3152053"/>
            <a:ext cx="64377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DISK 2: </a:t>
            </a:r>
            <a:r>
              <a:rPr lang="es-ES" dirty="0" err="1"/>
              <a:t>Sample</a:t>
            </a:r>
            <a:r>
              <a:rPr lang="es-ES" dirty="0"/>
              <a:t> 5: </a:t>
            </a:r>
            <a:r>
              <a:rPr lang="es-ES" dirty="0" err="1"/>
              <a:t>MgTiO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(US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D16-2: </a:t>
            </a:r>
            <a:r>
              <a:rPr lang="es-ES" dirty="0" err="1"/>
              <a:t>Sample</a:t>
            </a:r>
            <a:r>
              <a:rPr lang="es-ES" dirty="0"/>
              <a:t> 9: D16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</a:t>
            </a:r>
            <a:r>
              <a:rPr lang="es-ES" dirty="0" err="1"/>
              <a:t>Japan</a:t>
            </a:r>
            <a:r>
              <a:rPr lang="es-ES" dirty="0"/>
              <a:t>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 err="1"/>
              <a:t>MgTiO</a:t>
            </a:r>
            <a:r>
              <a:rPr lang="es-ES" dirty="0"/>
              <a:t>: </a:t>
            </a:r>
            <a:r>
              <a:rPr lang="es-ES" dirty="0" err="1"/>
              <a:t>Sample</a:t>
            </a:r>
            <a:r>
              <a:rPr lang="es-ES" dirty="0"/>
              <a:t> 4: </a:t>
            </a:r>
            <a:r>
              <a:rPr lang="es-ES" dirty="0" err="1"/>
              <a:t>MgTi</a:t>
            </a:r>
            <a:r>
              <a:rPr lang="es-ES" dirty="0"/>
              <a:t> Oxide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Conductive</a:t>
            </a:r>
            <a:r>
              <a:rPr lang="es-ES" dirty="0"/>
              <a:t> </a:t>
            </a:r>
            <a:r>
              <a:rPr lang="es-ES" dirty="0" err="1"/>
              <a:t>Ceramic</a:t>
            </a:r>
            <a:r>
              <a:rPr lang="es-ES" dirty="0"/>
              <a:t> </a:t>
            </a:r>
            <a:r>
              <a:rPr lang="es-ES" dirty="0" err="1"/>
              <a:t>uncoated</a:t>
            </a:r>
            <a:r>
              <a:rPr lang="es-ES" dirty="0"/>
              <a:t>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DISK 7: </a:t>
            </a:r>
            <a:r>
              <a:rPr lang="es-ES" dirty="0" err="1"/>
              <a:t>Sample</a:t>
            </a:r>
            <a:r>
              <a:rPr lang="es-ES" dirty="0"/>
              <a:t> 6: </a:t>
            </a:r>
            <a:r>
              <a:rPr lang="es-ES" dirty="0" err="1"/>
              <a:t>MgTiO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</a:t>
            </a:r>
            <a:r>
              <a:rPr lang="es-ES" dirty="0" err="1"/>
              <a:t>Japan</a:t>
            </a:r>
            <a:r>
              <a:rPr lang="es-ES" dirty="0"/>
              <a:t>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s-ES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s-ES" dirty="0"/>
              <a:t>D16-1: </a:t>
            </a:r>
            <a:r>
              <a:rPr lang="es-ES" dirty="0" err="1"/>
              <a:t>Sample</a:t>
            </a:r>
            <a:r>
              <a:rPr lang="es-ES" dirty="0"/>
              <a:t> 8: D16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side</a:t>
            </a:r>
            <a:r>
              <a:rPr lang="es-ES" dirty="0"/>
              <a:t> DLC </a:t>
            </a:r>
            <a:r>
              <a:rPr lang="es-ES" dirty="0" err="1"/>
              <a:t>coated</a:t>
            </a:r>
            <a:r>
              <a:rPr lang="es-ES" dirty="0"/>
              <a:t> (US </a:t>
            </a:r>
            <a:r>
              <a:rPr lang="es-ES" dirty="0" err="1"/>
              <a:t>vendor</a:t>
            </a:r>
            <a:r>
              <a:rPr lang="es-ES" dirty="0"/>
              <a:t>).</a:t>
            </a:r>
          </a:p>
          <a:p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7567618" y="708299"/>
            <a:ext cx="89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Coating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10133586" y="707390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518" y="3017002"/>
            <a:ext cx="3496163" cy="216247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0605863" y="4065976"/>
            <a:ext cx="823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Metals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10605862" y="562083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Dielectric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8031979" y="6299345"/>
            <a:ext cx="1740141" cy="0"/>
          </a:xfrm>
          <a:prstGeom prst="line">
            <a:avLst/>
          </a:prstGeom>
          <a:ln w="1905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8289482" y="5919338"/>
            <a:ext cx="1246909" cy="0"/>
          </a:xfrm>
          <a:prstGeom prst="line">
            <a:avLst/>
          </a:prstGeom>
          <a:ln w="5715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Más 22"/>
          <p:cNvSpPr/>
          <p:nvPr/>
        </p:nvSpPr>
        <p:spPr>
          <a:xfrm>
            <a:off x="8338282" y="5627050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ás 24"/>
          <p:cNvSpPr/>
          <p:nvPr/>
        </p:nvSpPr>
        <p:spPr>
          <a:xfrm>
            <a:off x="8640618" y="5627050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ás 25"/>
          <p:cNvSpPr/>
          <p:nvPr/>
        </p:nvSpPr>
        <p:spPr>
          <a:xfrm>
            <a:off x="8919156" y="563781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ás 26"/>
          <p:cNvSpPr/>
          <p:nvPr/>
        </p:nvSpPr>
        <p:spPr>
          <a:xfrm>
            <a:off x="9211653" y="5637816"/>
            <a:ext cx="272318" cy="254173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enos 23"/>
          <p:cNvSpPr/>
          <p:nvPr/>
        </p:nvSpPr>
        <p:spPr>
          <a:xfrm>
            <a:off x="8303161" y="6149558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enos 28"/>
          <p:cNvSpPr/>
          <p:nvPr/>
        </p:nvSpPr>
        <p:spPr>
          <a:xfrm>
            <a:off x="8624289" y="6148565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Menos 29"/>
          <p:cNvSpPr/>
          <p:nvPr/>
        </p:nvSpPr>
        <p:spPr>
          <a:xfrm>
            <a:off x="8927401" y="6150023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enos 30"/>
          <p:cNvSpPr/>
          <p:nvPr/>
        </p:nvSpPr>
        <p:spPr>
          <a:xfrm>
            <a:off x="9230424" y="6150023"/>
            <a:ext cx="337457" cy="318179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6697310" y="5587677"/>
                <a:ext cx="8087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𝑉𝐶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310" y="5587677"/>
                <a:ext cx="808748" cy="276999"/>
              </a:xfrm>
              <a:prstGeom prst="rect">
                <a:avLst/>
              </a:prstGeom>
              <a:blipFill>
                <a:blip r:embed="rId7"/>
                <a:stretch>
                  <a:fillRect l="-9091" r="-6061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uadroTexto 32"/>
              <p:cNvSpPr txBox="1"/>
              <p:nvPr/>
            </p:nvSpPr>
            <p:spPr>
              <a:xfrm>
                <a:off x="6692859" y="6165264"/>
                <a:ext cx="105535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Cuadro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859" y="6165264"/>
                <a:ext cx="1055353" cy="5203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Conector recto 33"/>
          <p:cNvCxnSpPr/>
          <p:nvPr/>
        </p:nvCxnSpPr>
        <p:spPr>
          <a:xfrm>
            <a:off x="8902049" y="6393294"/>
            <a:ext cx="10887" cy="365125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68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chemeClr val="bg1"/>
                </a:solidFill>
              </a:rPr>
              <a:t>Multipactor</a:t>
            </a:r>
            <a:r>
              <a:rPr lang="en-GB" b="1" dirty="0">
                <a:solidFill>
                  <a:schemeClr val="bg1"/>
                </a:solidFill>
              </a:rPr>
              <a:t> in the DAA structure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29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DCB430-7653-7E6C-8314-A1E9E72DCED8}"/>
              </a:ext>
            </a:extLst>
          </p:cNvPr>
          <p:cNvSpPr txBox="1">
            <a:spLocks/>
          </p:cNvSpPr>
          <p:nvPr/>
        </p:nvSpPr>
        <p:spPr bwMode="auto">
          <a:xfrm>
            <a:off x="1608660" y="793291"/>
            <a:ext cx="8913218" cy="527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i="0" dirty="0" err="1">
                <a:latin typeface="Times New Roman" pitchFamily="18" charset="0"/>
              </a:rPr>
              <a:t>Multipactor</a:t>
            </a:r>
            <a:r>
              <a:rPr lang="en-GB" sz="1400" i="0" dirty="0">
                <a:latin typeface="Times New Roman" pitchFamily="18" charset="0"/>
              </a:rPr>
              <a:t> breakdown is an electron avalanche-like discharge occurring in components operating under vacuum conditions and high-power RF electromagnetic fields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400" i="0" dirty="0">
                <a:latin typeface="Times New Roman" pitchFamily="18" charset="0"/>
              </a:rPr>
              <a:t>The onset of </a:t>
            </a:r>
            <a:r>
              <a:rPr lang="en-GB" sz="1400" i="0" dirty="0" err="1">
                <a:latin typeface="Times New Roman" pitchFamily="18" charset="0"/>
              </a:rPr>
              <a:t>multipactor</a:t>
            </a:r>
            <a:r>
              <a:rPr lang="en-GB" sz="1400" i="0" dirty="0">
                <a:latin typeface="Times New Roman" pitchFamily="18" charset="0"/>
              </a:rPr>
              <a:t> discharge leads to various detrimental effects that degrade the device performance. Thus, this phenomenon poses a significant limitation on the maximum RF power handling capability of devices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i="0" dirty="0">
                <a:latin typeface="Times New Roman" pitchFamily="18" charset="0"/>
              </a:rPr>
              <a:t>The risk of suffering a </a:t>
            </a:r>
            <a:r>
              <a:rPr lang="en-US" sz="1400" i="0" dirty="0" err="1">
                <a:latin typeface="Times New Roman" pitchFamily="18" charset="0"/>
              </a:rPr>
              <a:t>multipactor</a:t>
            </a:r>
            <a:r>
              <a:rPr lang="en-US" sz="1400" i="0" dirty="0">
                <a:latin typeface="Times New Roman" pitchFamily="18" charset="0"/>
              </a:rPr>
              <a:t> discharge in the DAA structures was analyzed by means of numerical simulations with an in-house developed code based on the Monte-Carlo method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</a:pPr>
            <a:endParaRPr lang="es-ES" sz="1400" i="0" dirty="0">
              <a:latin typeface="Times New Roman" pitchFamily="18" charset="0"/>
            </a:endParaRPr>
          </a:p>
        </p:txBody>
      </p:sp>
      <p:sp>
        <p:nvSpPr>
          <p:cNvPr id="6" name="Text Box 42">
            <a:extLst>
              <a:ext uri="{FF2B5EF4-FFF2-40B4-BE49-F238E27FC236}">
                <a16:creationId xmlns:a16="http://schemas.microsoft.com/office/drawing/2014/main" id="{2E19A2F6-12AF-4F5F-9AF7-8635CBE7C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0498" y="4493711"/>
            <a:ext cx="20939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Primary electron (free)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Secondary electron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DD375055-8522-46C4-A24A-32CC76EC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934" y="2826157"/>
            <a:ext cx="2041413" cy="2095706"/>
          </a:xfrm>
          <a:prstGeom prst="rect">
            <a:avLst/>
          </a:prstGeom>
        </p:spPr>
      </p:pic>
      <p:sp>
        <p:nvSpPr>
          <p:cNvPr id="8" name="13 CuadroTexto">
            <a:extLst>
              <a:ext uri="{FF2B5EF4-FFF2-40B4-BE49-F238E27FC236}">
                <a16:creationId xmlns:a16="http://schemas.microsoft.com/office/drawing/2014/main" id="{CB98E9C3-EEF1-469C-8FBB-148C8A9BC9C4}"/>
              </a:ext>
            </a:extLst>
          </p:cNvPr>
          <p:cNvSpPr txBox="1"/>
          <p:nvPr/>
        </p:nvSpPr>
        <p:spPr>
          <a:xfrm>
            <a:off x="8783139" y="4923258"/>
            <a:ext cx="18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s-ES" sz="1000" i="0" dirty="0"/>
              <a:t>Diagram of the DAA cell</a:t>
            </a:r>
          </a:p>
        </p:txBody>
      </p:sp>
      <p:pic>
        <p:nvPicPr>
          <p:cNvPr id="9" name="92 Imagen">
            <a:extLst>
              <a:ext uri="{FF2B5EF4-FFF2-40B4-BE49-F238E27FC236}">
                <a16:creationId xmlns:a16="http://schemas.microsoft.com/office/drawing/2014/main" id="{080A8DA6-9D4D-4FAE-AE50-0C9409BB5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60" y="2963361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2 Imagen">
            <a:extLst>
              <a:ext uri="{FF2B5EF4-FFF2-40B4-BE49-F238E27FC236}">
                <a16:creationId xmlns:a16="http://schemas.microsoft.com/office/drawing/2014/main" id="{33D6E892-402B-4B3F-82A9-6E4E2ACE7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60" y="2958599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92 Imagen">
            <a:extLst>
              <a:ext uri="{FF2B5EF4-FFF2-40B4-BE49-F238E27FC236}">
                <a16:creationId xmlns:a16="http://schemas.microsoft.com/office/drawing/2014/main" id="{A330F713-3050-41D1-AFFE-C05C82265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585" y="2955424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92 Imagen">
            <a:extLst>
              <a:ext uri="{FF2B5EF4-FFF2-40B4-BE49-F238E27FC236}">
                <a16:creationId xmlns:a16="http://schemas.microsoft.com/office/drawing/2014/main" id="{6D3684BC-196D-4ACF-9BDD-BC5F6CD6E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85" y="2949074"/>
            <a:ext cx="5000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60">
            <a:extLst>
              <a:ext uri="{FF2B5EF4-FFF2-40B4-BE49-F238E27FC236}">
                <a16:creationId xmlns:a16="http://schemas.microsoft.com/office/drawing/2014/main" id="{980EBDDC-863B-465A-B599-7602173C5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223" y="3496761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vacuum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87BFD7-0699-A8B7-BFD0-C97964F7F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448" y="3277686"/>
            <a:ext cx="1524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14">
            <a:extLst>
              <a:ext uri="{FF2B5EF4-FFF2-40B4-BE49-F238E27FC236}">
                <a16:creationId xmlns:a16="http://schemas.microsoft.com/office/drawing/2014/main" id="{BE20138D-33C4-418C-BEF9-8713BA2B5A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035" y="3142749"/>
            <a:ext cx="3384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16" name="Line 15">
            <a:extLst>
              <a:ext uri="{FF2B5EF4-FFF2-40B4-BE49-F238E27FC236}">
                <a16:creationId xmlns:a16="http://schemas.microsoft.com/office/drawing/2014/main" id="{FE91C416-5D60-4A90-A9DB-686AE56EAC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035" y="4942974"/>
            <a:ext cx="33845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BC29E1-23AB-48D6-8F56-0590E88FA118}"/>
              </a:ext>
            </a:extLst>
          </p:cNvPr>
          <p:cNvGrpSpPr>
            <a:grpSpLocks/>
          </p:cNvGrpSpPr>
          <p:nvPr/>
        </p:nvGrpSpPr>
        <p:grpSpPr bwMode="auto">
          <a:xfrm>
            <a:off x="6035883" y="4768351"/>
            <a:ext cx="288926" cy="246063"/>
            <a:chOff x="1751" y="349"/>
            <a:chExt cx="182" cy="155"/>
          </a:xfrm>
        </p:grpSpPr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D231F0C-EF4B-498E-A1C4-702C43D3B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6" name="Text Box 21">
              <a:extLst>
                <a:ext uri="{FF2B5EF4-FFF2-40B4-BE49-F238E27FC236}">
                  <a16:creationId xmlns:a16="http://schemas.microsoft.com/office/drawing/2014/main" id="{E5B79D2D-81E7-40BE-B650-54442DA70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170ED4C-7B45-447E-BB10-C5B2D9417A9E}"/>
              </a:ext>
            </a:extLst>
          </p:cNvPr>
          <p:cNvGrpSpPr>
            <a:grpSpLocks/>
          </p:cNvGrpSpPr>
          <p:nvPr/>
        </p:nvGrpSpPr>
        <p:grpSpPr bwMode="auto">
          <a:xfrm>
            <a:off x="6035878" y="4498479"/>
            <a:ext cx="288926" cy="246063"/>
            <a:chOff x="842" y="802"/>
            <a:chExt cx="182" cy="15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8536FE71-34CC-4DEF-AD67-604A0D739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4" name="Text Box 41">
              <a:extLst>
                <a:ext uri="{FF2B5EF4-FFF2-40B4-BE49-F238E27FC236}">
                  <a16:creationId xmlns:a16="http://schemas.microsoft.com/office/drawing/2014/main" id="{F5F7988D-A984-4BC1-B5E4-8122E8B51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19" name="Line 43">
            <a:extLst>
              <a:ext uri="{FF2B5EF4-FFF2-40B4-BE49-F238E27FC236}">
                <a16:creationId xmlns:a16="http://schemas.microsoft.com/office/drawing/2014/main" id="{94912913-6590-4E60-8805-93B8F9A0B4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56498" y="3142749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20" name="Line 47">
            <a:extLst>
              <a:ext uri="{FF2B5EF4-FFF2-40B4-BE49-F238E27FC236}">
                <a16:creationId xmlns:a16="http://schemas.microsoft.com/office/drawing/2014/main" id="{AB29ABFE-1B58-41EE-977F-E9F7E3CD59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0335" y="3142749"/>
            <a:ext cx="0" cy="1800225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s-ES"/>
          </a:p>
        </p:txBody>
      </p:sp>
      <p:sp>
        <p:nvSpPr>
          <p:cNvPr id="21" name="Text Box 48">
            <a:extLst>
              <a:ext uri="{FF2B5EF4-FFF2-40B4-BE49-F238E27FC236}">
                <a16:creationId xmlns:a16="http://schemas.microsoft.com/office/drawing/2014/main" id="{3BACFEA7-3AC5-4FE4-8D4A-512319FD0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960" y="3861886"/>
            <a:ext cx="215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es-ES" sz="1400">
                <a:latin typeface="Arial" charset="0"/>
                <a:cs typeface="Arial" charset="0"/>
              </a:rPr>
              <a:t>d</a:t>
            </a:r>
          </a:p>
        </p:txBody>
      </p:sp>
      <p:sp>
        <p:nvSpPr>
          <p:cNvPr id="22" name="Text Box 407">
            <a:extLst>
              <a:ext uri="{FF2B5EF4-FFF2-40B4-BE49-F238E27FC236}">
                <a16:creationId xmlns:a16="http://schemas.microsoft.com/office/drawing/2014/main" id="{DDBEF085-4670-4A44-8BA5-B10D8ED51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685" y="2907799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Waveguide wall</a:t>
            </a:r>
          </a:p>
        </p:txBody>
      </p:sp>
      <p:sp>
        <p:nvSpPr>
          <p:cNvPr id="23" name="Text Box 408">
            <a:extLst>
              <a:ext uri="{FF2B5EF4-FFF2-40B4-BE49-F238E27FC236}">
                <a16:creationId xmlns:a16="http://schemas.microsoft.com/office/drawing/2014/main" id="{27FFAD92-185E-462C-8A7A-A76E57B38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223" y="4868361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s-ES" sz="1200" dirty="0">
                <a:latin typeface="Arial" charset="0"/>
                <a:cs typeface="Arial" charset="0"/>
              </a:rPr>
              <a:t>Waveguide wall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655D3B-E2CD-4364-B7DB-264DE0F65A11}"/>
              </a:ext>
            </a:extLst>
          </p:cNvPr>
          <p:cNvGrpSpPr>
            <a:grpSpLocks/>
          </p:cNvGrpSpPr>
          <p:nvPr/>
        </p:nvGrpSpPr>
        <p:grpSpPr bwMode="auto">
          <a:xfrm>
            <a:off x="2621165" y="3558679"/>
            <a:ext cx="288926" cy="246063"/>
            <a:chOff x="842" y="802"/>
            <a:chExt cx="182" cy="155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C018614C-C152-4833-8668-FAD093ABE3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2" name="Text Box 32">
              <a:extLst>
                <a:ext uri="{FF2B5EF4-FFF2-40B4-BE49-F238E27FC236}">
                  <a16:creationId xmlns:a16="http://schemas.microsoft.com/office/drawing/2014/main" id="{1A5C443D-3141-45C4-A82B-7F3C1316D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644C9B-3D5F-48D0-A487-F55FA9CF37B5}"/>
              </a:ext>
            </a:extLst>
          </p:cNvPr>
          <p:cNvGrpSpPr>
            <a:grpSpLocks/>
          </p:cNvGrpSpPr>
          <p:nvPr/>
        </p:nvGrpSpPr>
        <p:grpSpPr bwMode="auto">
          <a:xfrm>
            <a:off x="3695903" y="4301629"/>
            <a:ext cx="288926" cy="246063"/>
            <a:chOff x="842" y="802"/>
            <a:chExt cx="182" cy="15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CC3E94D-E62F-4E62-BE3B-AC11F3785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90" name="Text Box 35">
              <a:extLst>
                <a:ext uri="{FF2B5EF4-FFF2-40B4-BE49-F238E27FC236}">
                  <a16:creationId xmlns:a16="http://schemas.microsoft.com/office/drawing/2014/main" id="{BE3B99F1-43A7-4C5B-BBE3-238C149EA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DB9374-3232-4456-BADF-51AD1216EF58}"/>
              </a:ext>
            </a:extLst>
          </p:cNvPr>
          <p:cNvGrpSpPr>
            <a:grpSpLocks/>
          </p:cNvGrpSpPr>
          <p:nvPr/>
        </p:nvGrpSpPr>
        <p:grpSpPr bwMode="auto">
          <a:xfrm>
            <a:off x="4630940" y="3798386"/>
            <a:ext cx="288926" cy="246063"/>
            <a:chOff x="842" y="802"/>
            <a:chExt cx="182" cy="155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C28A421A-8837-487F-95B0-7EAE9CDD0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845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0066FF"/>
                </a:gs>
                <a:gs pos="100000">
                  <a:srgbClr val="002F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8" name="Text Box 38">
              <a:extLst>
                <a:ext uri="{FF2B5EF4-FFF2-40B4-BE49-F238E27FC236}">
                  <a16:creationId xmlns:a16="http://schemas.microsoft.com/office/drawing/2014/main" id="{9E050001-CC38-4472-91B9-AE334A4EE5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2" y="802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5109E2-58F4-4FAD-B68E-C2204413DC74}"/>
              </a:ext>
            </a:extLst>
          </p:cNvPr>
          <p:cNvGrpSpPr>
            <a:grpSpLocks/>
          </p:cNvGrpSpPr>
          <p:nvPr/>
        </p:nvGrpSpPr>
        <p:grpSpPr bwMode="auto">
          <a:xfrm>
            <a:off x="2687845" y="3077661"/>
            <a:ext cx="288926" cy="246063"/>
            <a:chOff x="1751" y="349"/>
            <a:chExt cx="182" cy="15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F531A232-CBD5-425F-AB73-626DE2C98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6" name="Text Box 53">
              <a:extLst>
                <a:ext uri="{FF2B5EF4-FFF2-40B4-BE49-F238E27FC236}">
                  <a16:creationId xmlns:a16="http://schemas.microsoft.com/office/drawing/2014/main" id="{D49DCE8A-26D1-455E-85D6-2B1DBF6DC3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94B04A-B677-46D7-BEEA-F04B819B2B73}"/>
              </a:ext>
            </a:extLst>
          </p:cNvPr>
          <p:cNvGrpSpPr>
            <a:grpSpLocks/>
          </p:cNvGrpSpPr>
          <p:nvPr/>
        </p:nvGrpSpPr>
        <p:grpSpPr bwMode="auto">
          <a:xfrm>
            <a:off x="2751345" y="3077661"/>
            <a:ext cx="288926" cy="246063"/>
            <a:chOff x="1751" y="349"/>
            <a:chExt cx="182" cy="155"/>
          </a:xfrm>
        </p:grpSpPr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92BAD776-6F84-4D86-9374-C0C3DC503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4" name="Text Box 56">
              <a:extLst>
                <a:ext uri="{FF2B5EF4-FFF2-40B4-BE49-F238E27FC236}">
                  <a16:creationId xmlns:a16="http://schemas.microsoft.com/office/drawing/2014/main" id="{4E844229-41CD-4C05-8061-07D5CF78C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A39D6C-7B02-4270-9CDD-0E905B3D706A}"/>
              </a:ext>
            </a:extLst>
          </p:cNvPr>
          <p:cNvGrpSpPr>
            <a:grpSpLocks/>
          </p:cNvGrpSpPr>
          <p:nvPr/>
        </p:nvGrpSpPr>
        <p:grpSpPr bwMode="auto">
          <a:xfrm>
            <a:off x="4819858" y="3077661"/>
            <a:ext cx="288926" cy="246063"/>
            <a:chOff x="1751" y="349"/>
            <a:chExt cx="182" cy="15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FCBD949B-FF66-4DC6-9B64-F0B3503FA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2" name="Text Box 59">
              <a:extLst>
                <a:ext uri="{FF2B5EF4-FFF2-40B4-BE49-F238E27FC236}">
                  <a16:creationId xmlns:a16="http://schemas.microsoft.com/office/drawing/2014/main" id="{3F36FC68-79DF-472B-8669-08C38D3B4A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3E5527-F301-445A-824C-A528296FCADC}"/>
              </a:ext>
            </a:extLst>
          </p:cNvPr>
          <p:cNvGrpSpPr>
            <a:grpSpLocks/>
          </p:cNvGrpSpPr>
          <p:nvPr/>
        </p:nvGrpSpPr>
        <p:grpSpPr bwMode="auto">
          <a:xfrm>
            <a:off x="4848433" y="3077661"/>
            <a:ext cx="288926" cy="246063"/>
            <a:chOff x="1751" y="349"/>
            <a:chExt cx="182" cy="155"/>
          </a:xfrm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C62BE665-68B9-476F-B35B-D865BD509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80" name="Text Box 62">
              <a:extLst>
                <a:ext uri="{FF2B5EF4-FFF2-40B4-BE49-F238E27FC236}">
                  <a16:creationId xmlns:a16="http://schemas.microsoft.com/office/drawing/2014/main" id="{396E1391-511C-4FB4-B4A7-C581FF65BA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94D783E-C3DE-4755-A1EA-DCEBEEEA581F}"/>
              </a:ext>
            </a:extLst>
          </p:cNvPr>
          <p:cNvGrpSpPr>
            <a:grpSpLocks/>
          </p:cNvGrpSpPr>
          <p:nvPr/>
        </p:nvGrpSpPr>
        <p:grpSpPr bwMode="auto">
          <a:xfrm>
            <a:off x="2616408" y="4733426"/>
            <a:ext cx="288926" cy="246063"/>
            <a:chOff x="1751" y="349"/>
            <a:chExt cx="182" cy="15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45B93C67-A3F7-45DF-9C1C-F65FE9294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8" name="Text Box 65">
              <a:extLst>
                <a:ext uri="{FF2B5EF4-FFF2-40B4-BE49-F238E27FC236}">
                  <a16:creationId xmlns:a16="http://schemas.microsoft.com/office/drawing/2014/main" id="{76FEA0E3-D277-4A21-961D-9E7858C8F0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6C8BDD7-D9D9-49EA-9923-93D45625A389}"/>
              </a:ext>
            </a:extLst>
          </p:cNvPr>
          <p:cNvGrpSpPr>
            <a:grpSpLocks/>
          </p:cNvGrpSpPr>
          <p:nvPr/>
        </p:nvGrpSpPr>
        <p:grpSpPr bwMode="auto">
          <a:xfrm>
            <a:off x="2544970" y="4733426"/>
            <a:ext cx="288926" cy="246063"/>
            <a:chOff x="1751" y="349"/>
            <a:chExt cx="182" cy="155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53AC752B-F745-4BEB-96F8-166CA4394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6" name="Text Box 68">
              <a:extLst>
                <a:ext uri="{FF2B5EF4-FFF2-40B4-BE49-F238E27FC236}">
                  <a16:creationId xmlns:a16="http://schemas.microsoft.com/office/drawing/2014/main" id="{9289B320-74E8-41AB-8EFE-856BFBC1EE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BEFF7F-EFA3-4A16-8C46-C746B9634A2C}"/>
              </a:ext>
            </a:extLst>
          </p:cNvPr>
          <p:cNvGrpSpPr>
            <a:grpSpLocks/>
          </p:cNvGrpSpPr>
          <p:nvPr/>
        </p:nvGrpSpPr>
        <p:grpSpPr bwMode="auto">
          <a:xfrm>
            <a:off x="2587833" y="4733426"/>
            <a:ext cx="288926" cy="246063"/>
            <a:chOff x="1751" y="349"/>
            <a:chExt cx="182" cy="15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9DE0175D-7A3C-4027-B0BB-5CBE0913C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4" name="Text Box 71">
              <a:extLst>
                <a:ext uri="{FF2B5EF4-FFF2-40B4-BE49-F238E27FC236}">
                  <a16:creationId xmlns:a16="http://schemas.microsoft.com/office/drawing/2014/main" id="{556D1A30-FBF9-48DB-8E17-E880CC4A1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7BFBE9-6046-4CB8-9D11-A293BA516962}"/>
              </a:ext>
            </a:extLst>
          </p:cNvPr>
          <p:cNvGrpSpPr>
            <a:grpSpLocks/>
          </p:cNvGrpSpPr>
          <p:nvPr/>
        </p:nvGrpSpPr>
        <p:grpSpPr bwMode="auto">
          <a:xfrm>
            <a:off x="2832308" y="4733426"/>
            <a:ext cx="288926" cy="246063"/>
            <a:chOff x="1751" y="349"/>
            <a:chExt cx="182" cy="155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7E9DD012-A630-4F3E-AED6-5BD86FFE0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2" name="Text Box 74">
              <a:extLst>
                <a:ext uri="{FF2B5EF4-FFF2-40B4-BE49-F238E27FC236}">
                  <a16:creationId xmlns:a16="http://schemas.microsoft.com/office/drawing/2014/main" id="{10F1BFE1-F7FE-401F-B04C-CB8CD4E87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D33FD2A-E5E1-418C-A4A8-3509D8FC5B54}"/>
              </a:ext>
            </a:extLst>
          </p:cNvPr>
          <p:cNvGrpSpPr>
            <a:grpSpLocks/>
          </p:cNvGrpSpPr>
          <p:nvPr/>
        </p:nvGrpSpPr>
        <p:grpSpPr bwMode="auto">
          <a:xfrm>
            <a:off x="2760870" y="4733426"/>
            <a:ext cx="288926" cy="246063"/>
            <a:chOff x="1751" y="349"/>
            <a:chExt cx="182" cy="15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B8175C2D-D31F-495B-8106-7C6A8DA9F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70" name="Text Box 77">
              <a:extLst>
                <a:ext uri="{FF2B5EF4-FFF2-40B4-BE49-F238E27FC236}">
                  <a16:creationId xmlns:a16="http://schemas.microsoft.com/office/drawing/2014/main" id="{BF417E33-5F3E-4AAD-9372-940996D2F5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267A029-BBEC-4C7B-80E6-B7C59513F8D0}"/>
              </a:ext>
            </a:extLst>
          </p:cNvPr>
          <p:cNvGrpSpPr>
            <a:grpSpLocks/>
          </p:cNvGrpSpPr>
          <p:nvPr/>
        </p:nvGrpSpPr>
        <p:grpSpPr bwMode="auto">
          <a:xfrm>
            <a:off x="2803733" y="4733426"/>
            <a:ext cx="288926" cy="246063"/>
            <a:chOff x="1751" y="349"/>
            <a:chExt cx="182" cy="155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9A9AB713-1269-4D73-8AE3-43D0314F1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8" name="Text Box 80">
              <a:extLst>
                <a:ext uri="{FF2B5EF4-FFF2-40B4-BE49-F238E27FC236}">
                  <a16:creationId xmlns:a16="http://schemas.microsoft.com/office/drawing/2014/main" id="{29CE22B8-9110-4790-A0A5-D81075577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B7A9E3-2611-4F63-938F-409F990F9E08}"/>
              </a:ext>
            </a:extLst>
          </p:cNvPr>
          <p:cNvGrpSpPr>
            <a:grpSpLocks/>
          </p:cNvGrpSpPr>
          <p:nvPr/>
        </p:nvGrpSpPr>
        <p:grpSpPr bwMode="auto">
          <a:xfrm>
            <a:off x="3553033" y="4733426"/>
            <a:ext cx="288926" cy="246063"/>
            <a:chOff x="1751" y="349"/>
            <a:chExt cx="182" cy="15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E880DF69-E245-4461-AE25-ED80F0CD0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6" name="Text Box 83">
              <a:extLst>
                <a:ext uri="{FF2B5EF4-FFF2-40B4-BE49-F238E27FC236}">
                  <a16:creationId xmlns:a16="http://schemas.microsoft.com/office/drawing/2014/main" id="{58CC374D-62D2-47CA-A96E-35C1C83F6B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8A70D5-3BB2-417B-86AF-B19D308A1071}"/>
              </a:ext>
            </a:extLst>
          </p:cNvPr>
          <p:cNvGrpSpPr>
            <a:grpSpLocks/>
          </p:cNvGrpSpPr>
          <p:nvPr/>
        </p:nvGrpSpPr>
        <p:grpSpPr bwMode="auto">
          <a:xfrm>
            <a:off x="4775408" y="4733426"/>
            <a:ext cx="288926" cy="246063"/>
            <a:chOff x="1751" y="349"/>
            <a:chExt cx="182" cy="155"/>
          </a:xfrm>
        </p:grpSpPr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A8DC4751-CE1B-4186-A3C9-09BFF5976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4" name="Text Box 86">
              <a:extLst>
                <a:ext uri="{FF2B5EF4-FFF2-40B4-BE49-F238E27FC236}">
                  <a16:creationId xmlns:a16="http://schemas.microsoft.com/office/drawing/2014/main" id="{78679822-B8FC-486B-AA90-3B3B3793C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304A5F1-64B5-40E9-A935-64BB7941FDBD}"/>
              </a:ext>
            </a:extLst>
          </p:cNvPr>
          <p:cNvGrpSpPr>
            <a:grpSpLocks/>
          </p:cNvGrpSpPr>
          <p:nvPr/>
        </p:nvGrpSpPr>
        <p:grpSpPr bwMode="auto">
          <a:xfrm>
            <a:off x="5064333" y="4733426"/>
            <a:ext cx="288926" cy="246063"/>
            <a:chOff x="1751" y="349"/>
            <a:chExt cx="182" cy="15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9568A9BE-0560-4F62-8844-48FC0DB14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2" name="Text Box 89">
              <a:extLst>
                <a:ext uri="{FF2B5EF4-FFF2-40B4-BE49-F238E27FC236}">
                  <a16:creationId xmlns:a16="http://schemas.microsoft.com/office/drawing/2014/main" id="{550E3717-34CE-4C93-8CB5-4E4886CB0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82628C0-7AC3-4E83-BC1C-FF50F4A64383}"/>
              </a:ext>
            </a:extLst>
          </p:cNvPr>
          <p:cNvGrpSpPr>
            <a:grpSpLocks/>
          </p:cNvGrpSpPr>
          <p:nvPr/>
        </p:nvGrpSpPr>
        <p:grpSpPr bwMode="auto">
          <a:xfrm>
            <a:off x="4848433" y="4733426"/>
            <a:ext cx="288926" cy="246063"/>
            <a:chOff x="1751" y="349"/>
            <a:chExt cx="182" cy="155"/>
          </a:xfrm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F651BF2-3380-4DC9-B463-8EAD193FE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60" name="Text Box 92">
              <a:extLst>
                <a:ext uri="{FF2B5EF4-FFF2-40B4-BE49-F238E27FC236}">
                  <a16:creationId xmlns:a16="http://schemas.microsoft.com/office/drawing/2014/main" id="{2214A9A0-737C-4F9A-AE9A-6241B1107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F78A79B-B414-4EE2-AD91-81B83A2D7F96}"/>
              </a:ext>
            </a:extLst>
          </p:cNvPr>
          <p:cNvGrpSpPr>
            <a:grpSpLocks/>
          </p:cNvGrpSpPr>
          <p:nvPr/>
        </p:nvGrpSpPr>
        <p:grpSpPr bwMode="auto">
          <a:xfrm>
            <a:off x="5135770" y="4733426"/>
            <a:ext cx="288926" cy="246063"/>
            <a:chOff x="1751" y="349"/>
            <a:chExt cx="182" cy="15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7118DDC8-7125-42CD-ADC8-942B61104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8" name="Text Box 95">
              <a:extLst>
                <a:ext uri="{FF2B5EF4-FFF2-40B4-BE49-F238E27FC236}">
                  <a16:creationId xmlns:a16="http://schemas.microsoft.com/office/drawing/2014/main" id="{9359A6C9-3DEE-409F-A23B-D766DBE91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DC646E5-AF07-4EBD-B9A1-3DF0E8E6C2AD}"/>
              </a:ext>
            </a:extLst>
          </p:cNvPr>
          <p:cNvGrpSpPr>
            <a:grpSpLocks/>
          </p:cNvGrpSpPr>
          <p:nvPr/>
        </p:nvGrpSpPr>
        <p:grpSpPr bwMode="auto">
          <a:xfrm>
            <a:off x="5088145" y="4733426"/>
            <a:ext cx="288926" cy="246063"/>
            <a:chOff x="1751" y="349"/>
            <a:chExt cx="182" cy="155"/>
          </a:xfrm>
        </p:grpSpPr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B9D592E6-9229-4EC0-A548-B4BD113D2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6" name="Text Box 98">
              <a:extLst>
                <a:ext uri="{FF2B5EF4-FFF2-40B4-BE49-F238E27FC236}">
                  <a16:creationId xmlns:a16="http://schemas.microsoft.com/office/drawing/2014/main" id="{62DA4862-9A37-4342-BF09-42D6577403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87D6B8-5B64-4EB2-AF3A-F7A3DF2216C5}"/>
              </a:ext>
            </a:extLst>
          </p:cNvPr>
          <p:cNvGrpSpPr>
            <a:grpSpLocks/>
          </p:cNvGrpSpPr>
          <p:nvPr/>
        </p:nvGrpSpPr>
        <p:grpSpPr bwMode="auto">
          <a:xfrm>
            <a:off x="2329070" y="3057026"/>
            <a:ext cx="288926" cy="246063"/>
            <a:chOff x="1751" y="349"/>
            <a:chExt cx="182" cy="15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781937FB-CC67-40D2-9DB5-90DF369C90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4" name="Text Box 101">
              <a:extLst>
                <a:ext uri="{FF2B5EF4-FFF2-40B4-BE49-F238E27FC236}">
                  <a16:creationId xmlns:a16="http://schemas.microsoft.com/office/drawing/2014/main" id="{6B01553D-1944-450C-A2FC-A2919EB39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EB7349-8F65-4D33-90BD-124213DABEC6}"/>
              </a:ext>
            </a:extLst>
          </p:cNvPr>
          <p:cNvGrpSpPr>
            <a:grpSpLocks/>
          </p:cNvGrpSpPr>
          <p:nvPr/>
        </p:nvGrpSpPr>
        <p:grpSpPr bwMode="auto">
          <a:xfrm>
            <a:off x="2376695" y="3057026"/>
            <a:ext cx="288926" cy="246063"/>
            <a:chOff x="1751" y="349"/>
            <a:chExt cx="182" cy="155"/>
          </a:xfrm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9CFAE687-3572-4E32-A028-59F510898D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2" name="Text Box 104">
              <a:extLst>
                <a:ext uri="{FF2B5EF4-FFF2-40B4-BE49-F238E27FC236}">
                  <a16:creationId xmlns:a16="http://schemas.microsoft.com/office/drawing/2014/main" id="{5E5D0C34-8C24-4A27-A0B3-7B799E84CF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08D8DB-4F7E-483B-B117-4F7535FF90DC}"/>
              </a:ext>
            </a:extLst>
          </p:cNvPr>
          <p:cNvGrpSpPr>
            <a:grpSpLocks/>
          </p:cNvGrpSpPr>
          <p:nvPr/>
        </p:nvGrpSpPr>
        <p:grpSpPr bwMode="auto">
          <a:xfrm>
            <a:off x="2564020" y="3057026"/>
            <a:ext cx="288926" cy="246063"/>
            <a:chOff x="1751" y="349"/>
            <a:chExt cx="182" cy="15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E6673BEF-E306-45E0-9A5F-CDCF09C2B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50" name="Text Box 107">
              <a:extLst>
                <a:ext uri="{FF2B5EF4-FFF2-40B4-BE49-F238E27FC236}">
                  <a16:creationId xmlns:a16="http://schemas.microsoft.com/office/drawing/2014/main" id="{477FB7D3-A84B-446E-B4C6-840FD33F3B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046225F-2011-42E7-9B67-5975DCFD6617}"/>
              </a:ext>
            </a:extLst>
          </p:cNvPr>
          <p:cNvGrpSpPr>
            <a:grpSpLocks/>
          </p:cNvGrpSpPr>
          <p:nvPr/>
        </p:nvGrpSpPr>
        <p:grpSpPr bwMode="auto">
          <a:xfrm>
            <a:off x="2711658" y="3057026"/>
            <a:ext cx="288926" cy="246063"/>
            <a:chOff x="1751" y="349"/>
            <a:chExt cx="182" cy="155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2C421F08-5AB1-4527-A327-2DF78D018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8" name="Text Box 110">
              <a:extLst>
                <a:ext uri="{FF2B5EF4-FFF2-40B4-BE49-F238E27FC236}">
                  <a16:creationId xmlns:a16="http://schemas.microsoft.com/office/drawing/2014/main" id="{373A808D-B49A-4271-AD98-9EA977B4FC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8559533-CBF0-4037-82E1-2A98F72E6CEC}"/>
              </a:ext>
            </a:extLst>
          </p:cNvPr>
          <p:cNvGrpSpPr>
            <a:grpSpLocks/>
          </p:cNvGrpSpPr>
          <p:nvPr/>
        </p:nvGrpSpPr>
        <p:grpSpPr bwMode="auto">
          <a:xfrm>
            <a:off x="2760870" y="3057026"/>
            <a:ext cx="288926" cy="246063"/>
            <a:chOff x="1751" y="349"/>
            <a:chExt cx="182" cy="15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1D701DF6-B012-4B57-9A02-6FCD42164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6" name="Text Box 113">
              <a:extLst>
                <a:ext uri="{FF2B5EF4-FFF2-40B4-BE49-F238E27FC236}">
                  <a16:creationId xmlns:a16="http://schemas.microsoft.com/office/drawing/2014/main" id="{C9876465-4EF0-41FF-9A17-C7D306D2A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38A37D-DD68-4146-B0D7-56227B238EE0}"/>
              </a:ext>
            </a:extLst>
          </p:cNvPr>
          <p:cNvGrpSpPr>
            <a:grpSpLocks/>
          </p:cNvGrpSpPr>
          <p:nvPr/>
        </p:nvGrpSpPr>
        <p:grpSpPr bwMode="auto">
          <a:xfrm>
            <a:off x="2803733" y="3057026"/>
            <a:ext cx="288926" cy="246063"/>
            <a:chOff x="1751" y="349"/>
            <a:chExt cx="182" cy="155"/>
          </a:xfrm>
        </p:grpSpPr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032C28A-F1B1-4F68-8831-D32E2CA32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4" name="Text Box 116">
              <a:extLst>
                <a:ext uri="{FF2B5EF4-FFF2-40B4-BE49-F238E27FC236}">
                  <a16:creationId xmlns:a16="http://schemas.microsoft.com/office/drawing/2014/main" id="{BF86F07B-51A0-4938-A17D-AF200D2632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8C7BED-F5AC-46B4-A14D-DC7AC0BF1D09}"/>
              </a:ext>
            </a:extLst>
          </p:cNvPr>
          <p:cNvGrpSpPr>
            <a:grpSpLocks/>
          </p:cNvGrpSpPr>
          <p:nvPr/>
        </p:nvGrpSpPr>
        <p:grpSpPr bwMode="auto">
          <a:xfrm>
            <a:off x="2886283" y="3061786"/>
            <a:ext cx="288926" cy="246063"/>
            <a:chOff x="1751" y="349"/>
            <a:chExt cx="182" cy="15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6240D7C0-DE00-4CA7-8558-CFE109B28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2" name="Text Box 119">
              <a:extLst>
                <a:ext uri="{FF2B5EF4-FFF2-40B4-BE49-F238E27FC236}">
                  <a16:creationId xmlns:a16="http://schemas.microsoft.com/office/drawing/2014/main" id="{6A7AB372-7B12-46CC-B1C1-DBE31C00E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22C9980-1C13-4773-A2B1-87BF374953D7}"/>
              </a:ext>
            </a:extLst>
          </p:cNvPr>
          <p:cNvGrpSpPr>
            <a:grpSpLocks/>
          </p:cNvGrpSpPr>
          <p:nvPr/>
        </p:nvGrpSpPr>
        <p:grpSpPr bwMode="auto">
          <a:xfrm>
            <a:off x="2919620" y="3057026"/>
            <a:ext cx="288926" cy="246063"/>
            <a:chOff x="1751" y="349"/>
            <a:chExt cx="182" cy="155"/>
          </a:xfrm>
        </p:grpSpPr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1C969697-B1DF-4000-A8FC-382A81F50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40" name="Text Box 122">
              <a:extLst>
                <a:ext uri="{FF2B5EF4-FFF2-40B4-BE49-F238E27FC236}">
                  <a16:creationId xmlns:a16="http://schemas.microsoft.com/office/drawing/2014/main" id="{02CC750B-7299-4FA8-B81F-ECF3752DF7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77E222E-DFF7-427D-B890-F286E470B625}"/>
              </a:ext>
            </a:extLst>
          </p:cNvPr>
          <p:cNvGrpSpPr>
            <a:grpSpLocks/>
          </p:cNvGrpSpPr>
          <p:nvPr/>
        </p:nvGrpSpPr>
        <p:grpSpPr bwMode="auto">
          <a:xfrm>
            <a:off x="2951370" y="3057026"/>
            <a:ext cx="288926" cy="246063"/>
            <a:chOff x="1751" y="349"/>
            <a:chExt cx="182" cy="155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0830968B-13F6-41B8-9511-91E7E4FCCD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8" name="Text Box 125">
              <a:extLst>
                <a:ext uri="{FF2B5EF4-FFF2-40B4-BE49-F238E27FC236}">
                  <a16:creationId xmlns:a16="http://schemas.microsoft.com/office/drawing/2014/main" id="{756109EE-101D-4F1F-B7D3-51B7207E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3ED46FF-C84A-41DA-800C-1ECFC2ED07E4}"/>
              </a:ext>
            </a:extLst>
          </p:cNvPr>
          <p:cNvGrpSpPr>
            <a:grpSpLocks/>
          </p:cNvGrpSpPr>
          <p:nvPr/>
        </p:nvGrpSpPr>
        <p:grpSpPr bwMode="auto">
          <a:xfrm>
            <a:off x="3029158" y="3057026"/>
            <a:ext cx="288926" cy="246063"/>
            <a:chOff x="1751" y="349"/>
            <a:chExt cx="182" cy="155"/>
          </a:xfrm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C8ADF03-3800-46B4-88F2-FD0EE1903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6" name="Text Box 128">
              <a:extLst>
                <a:ext uri="{FF2B5EF4-FFF2-40B4-BE49-F238E27FC236}">
                  <a16:creationId xmlns:a16="http://schemas.microsoft.com/office/drawing/2014/main" id="{17EAB050-06EE-4162-A86B-B0EAEAA204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147901-4314-4236-9790-1ADE858DB785}"/>
              </a:ext>
            </a:extLst>
          </p:cNvPr>
          <p:cNvGrpSpPr>
            <a:grpSpLocks/>
          </p:cNvGrpSpPr>
          <p:nvPr/>
        </p:nvGrpSpPr>
        <p:grpSpPr bwMode="auto">
          <a:xfrm>
            <a:off x="3000583" y="3057026"/>
            <a:ext cx="288926" cy="246063"/>
            <a:chOff x="1751" y="349"/>
            <a:chExt cx="182" cy="15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B448744B-E561-4FF2-8E6A-3F38711BE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4" name="Text Box 131">
              <a:extLst>
                <a:ext uri="{FF2B5EF4-FFF2-40B4-BE49-F238E27FC236}">
                  <a16:creationId xmlns:a16="http://schemas.microsoft.com/office/drawing/2014/main" id="{B5767021-22D5-4D79-B33F-4005C3364F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EEBCB6-51FD-40AA-ACBC-0D1EDADDF392}"/>
              </a:ext>
            </a:extLst>
          </p:cNvPr>
          <p:cNvGrpSpPr>
            <a:grpSpLocks/>
          </p:cNvGrpSpPr>
          <p:nvPr/>
        </p:nvGrpSpPr>
        <p:grpSpPr bwMode="auto">
          <a:xfrm>
            <a:off x="3048208" y="3057026"/>
            <a:ext cx="288926" cy="246063"/>
            <a:chOff x="1751" y="349"/>
            <a:chExt cx="182" cy="155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C1FA5195-1E42-494E-A7BB-351306130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2" name="Text Box 134">
              <a:extLst>
                <a:ext uri="{FF2B5EF4-FFF2-40B4-BE49-F238E27FC236}">
                  <a16:creationId xmlns:a16="http://schemas.microsoft.com/office/drawing/2014/main" id="{104BC92A-3DE3-4851-AD44-C7497C78F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4881A2-7620-4BA0-A2F9-F9621CBC869A}"/>
              </a:ext>
            </a:extLst>
          </p:cNvPr>
          <p:cNvGrpSpPr>
            <a:grpSpLocks/>
          </p:cNvGrpSpPr>
          <p:nvPr/>
        </p:nvGrpSpPr>
        <p:grpSpPr bwMode="auto">
          <a:xfrm>
            <a:off x="3095833" y="3057026"/>
            <a:ext cx="288926" cy="246063"/>
            <a:chOff x="1751" y="349"/>
            <a:chExt cx="182" cy="15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879B935-286F-43B4-BDD2-07DFE3357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30" name="Text Box 137">
              <a:extLst>
                <a:ext uri="{FF2B5EF4-FFF2-40B4-BE49-F238E27FC236}">
                  <a16:creationId xmlns:a16="http://schemas.microsoft.com/office/drawing/2014/main" id="{39F7F568-769C-4A74-AF71-0B8F13E0F8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32550FF-2E94-40A3-A927-AFB58396ACB1}"/>
              </a:ext>
            </a:extLst>
          </p:cNvPr>
          <p:cNvGrpSpPr>
            <a:grpSpLocks/>
          </p:cNvGrpSpPr>
          <p:nvPr/>
        </p:nvGrpSpPr>
        <p:grpSpPr bwMode="auto">
          <a:xfrm>
            <a:off x="3311733" y="3068136"/>
            <a:ext cx="288926" cy="246063"/>
            <a:chOff x="1751" y="349"/>
            <a:chExt cx="182" cy="155"/>
          </a:xfrm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04905772-936E-47FF-B8D8-9474848547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8" name="Text Box 140">
              <a:extLst>
                <a:ext uri="{FF2B5EF4-FFF2-40B4-BE49-F238E27FC236}">
                  <a16:creationId xmlns:a16="http://schemas.microsoft.com/office/drawing/2014/main" id="{8D14F90A-7C3C-4ED7-A3B4-619EDA840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3A31434-AE6D-4886-BEF3-1FEA036D96F4}"/>
              </a:ext>
            </a:extLst>
          </p:cNvPr>
          <p:cNvGrpSpPr>
            <a:grpSpLocks/>
          </p:cNvGrpSpPr>
          <p:nvPr/>
        </p:nvGrpSpPr>
        <p:grpSpPr bwMode="auto">
          <a:xfrm>
            <a:off x="3349833" y="3057026"/>
            <a:ext cx="288926" cy="246063"/>
            <a:chOff x="1751" y="349"/>
            <a:chExt cx="182" cy="15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67919487-9B17-4F9F-8CC2-D1675B779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6" name="Text Box 143">
              <a:extLst>
                <a:ext uri="{FF2B5EF4-FFF2-40B4-BE49-F238E27FC236}">
                  <a16:creationId xmlns:a16="http://schemas.microsoft.com/office/drawing/2014/main" id="{C79AABF2-3E8D-4FE7-A0D7-A86F753874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1776786-06DB-40CF-BDA5-CF29C74F1D6D}"/>
              </a:ext>
            </a:extLst>
          </p:cNvPr>
          <p:cNvGrpSpPr>
            <a:grpSpLocks/>
          </p:cNvGrpSpPr>
          <p:nvPr/>
        </p:nvGrpSpPr>
        <p:grpSpPr bwMode="auto">
          <a:xfrm>
            <a:off x="3399045" y="3057026"/>
            <a:ext cx="288926" cy="246063"/>
            <a:chOff x="1751" y="349"/>
            <a:chExt cx="182" cy="155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93DED339-AF7F-4C4F-B3B7-897779373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4" name="Text Box 146">
              <a:extLst>
                <a:ext uri="{FF2B5EF4-FFF2-40B4-BE49-F238E27FC236}">
                  <a16:creationId xmlns:a16="http://schemas.microsoft.com/office/drawing/2014/main" id="{DBEC7D90-7DC5-4F14-A750-8A612AA96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1AE322A-AEA4-488B-ADFE-2DAD8A500E09}"/>
              </a:ext>
            </a:extLst>
          </p:cNvPr>
          <p:cNvGrpSpPr>
            <a:grpSpLocks/>
          </p:cNvGrpSpPr>
          <p:nvPr/>
        </p:nvGrpSpPr>
        <p:grpSpPr bwMode="auto">
          <a:xfrm>
            <a:off x="3580020" y="3057026"/>
            <a:ext cx="288926" cy="246063"/>
            <a:chOff x="1751" y="349"/>
            <a:chExt cx="182" cy="15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D87A6C59-83DF-4F31-A9F1-4DB01B905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2" name="Text Box 149">
              <a:extLst>
                <a:ext uri="{FF2B5EF4-FFF2-40B4-BE49-F238E27FC236}">
                  <a16:creationId xmlns:a16="http://schemas.microsoft.com/office/drawing/2014/main" id="{CA1751C3-3F82-40D1-96DC-81DCE34318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288DC71-7FB9-4103-AC86-5370F82525C3}"/>
              </a:ext>
            </a:extLst>
          </p:cNvPr>
          <p:cNvGrpSpPr>
            <a:grpSpLocks/>
          </p:cNvGrpSpPr>
          <p:nvPr/>
        </p:nvGrpSpPr>
        <p:grpSpPr bwMode="auto">
          <a:xfrm>
            <a:off x="3624470" y="3057026"/>
            <a:ext cx="288926" cy="246063"/>
            <a:chOff x="1751" y="349"/>
            <a:chExt cx="182" cy="155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9C31946-1920-4C77-B79D-8CA36542A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20" name="Text Box 152">
              <a:extLst>
                <a:ext uri="{FF2B5EF4-FFF2-40B4-BE49-F238E27FC236}">
                  <a16:creationId xmlns:a16="http://schemas.microsoft.com/office/drawing/2014/main" id="{497F7D1B-E0EF-4719-97A8-197706B49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7FDFFF7-F6D9-48F7-9EB2-A637BA832B2A}"/>
              </a:ext>
            </a:extLst>
          </p:cNvPr>
          <p:cNvGrpSpPr>
            <a:grpSpLocks/>
          </p:cNvGrpSpPr>
          <p:nvPr/>
        </p:nvGrpSpPr>
        <p:grpSpPr bwMode="auto">
          <a:xfrm>
            <a:off x="4157870" y="3057026"/>
            <a:ext cx="288926" cy="246063"/>
            <a:chOff x="1751" y="349"/>
            <a:chExt cx="182" cy="15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E13C5C95-A458-4425-A43D-44E65D297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8" name="Text Box 155">
              <a:extLst>
                <a:ext uri="{FF2B5EF4-FFF2-40B4-BE49-F238E27FC236}">
                  <a16:creationId xmlns:a16="http://schemas.microsoft.com/office/drawing/2014/main" id="{5E3C3A4F-68C1-49B1-852E-7F650BA71D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19C2B43-A80F-4284-B9AD-F90D51AEBFD0}"/>
              </a:ext>
            </a:extLst>
          </p:cNvPr>
          <p:cNvGrpSpPr>
            <a:grpSpLocks/>
          </p:cNvGrpSpPr>
          <p:nvPr/>
        </p:nvGrpSpPr>
        <p:grpSpPr bwMode="auto">
          <a:xfrm>
            <a:off x="4488070" y="3057026"/>
            <a:ext cx="288926" cy="246063"/>
            <a:chOff x="1751" y="349"/>
            <a:chExt cx="182" cy="155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F5CECE4-7482-4883-9DD9-EE9F8A4AA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6" name="Text Box 158">
              <a:extLst>
                <a:ext uri="{FF2B5EF4-FFF2-40B4-BE49-F238E27FC236}">
                  <a16:creationId xmlns:a16="http://schemas.microsoft.com/office/drawing/2014/main" id="{3CE18A53-2F14-40C1-AEBF-CBAD375733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587A683-EBFC-4AAD-A286-C686A2DCBBA1}"/>
              </a:ext>
            </a:extLst>
          </p:cNvPr>
          <p:cNvGrpSpPr>
            <a:grpSpLocks/>
          </p:cNvGrpSpPr>
          <p:nvPr/>
        </p:nvGrpSpPr>
        <p:grpSpPr bwMode="auto">
          <a:xfrm>
            <a:off x="4521408" y="3057026"/>
            <a:ext cx="288926" cy="246063"/>
            <a:chOff x="1751" y="349"/>
            <a:chExt cx="182" cy="15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3F9442F5-5A15-4C96-ACEE-7CE439E49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4" name="Text Box 161">
              <a:extLst>
                <a:ext uri="{FF2B5EF4-FFF2-40B4-BE49-F238E27FC236}">
                  <a16:creationId xmlns:a16="http://schemas.microsoft.com/office/drawing/2014/main" id="{66B88B51-B268-4DDC-9FC8-0A1E692400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82B1C27-F667-4A9D-8F13-F05043B3C8CB}"/>
              </a:ext>
            </a:extLst>
          </p:cNvPr>
          <p:cNvGrpSpPr>
            <a:grpSpLocks/>
          </p:cNvGrpSpPr>
          <p:nvPr/>
        </p:nvGrpSpPr>
        <p:grpSpPr bwMode="auto">
          <a:xfrm>
            <a:off x="4565858" y="3057026"/>
            <a:ext cx="288926" cy="246063"/>
            <a:chOff x="1751" y="349"/>
            <a:chExt cx="182" cy="155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FF2538B4-3FF5-4CE6-AA42-06B6C57425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2" name="Text Box 164">
              <a:extLst>
                <a:ext uri="{FF2B5EF4-FFF2-40B4-BE49-F238E27FC236}">
                  <a16:creationId xmlns:a16="http://schemas.microsoft.com/office/drawing/2014/main" id="{AD983AE4-F2F7-4B6B-B0C5-19CD1FA45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403A758-54B1-4AD8-998E-7E26308D9551}"/>
              </a:ext>
            </a:extLst>
          </p:cNvPr>
          <p:cNvGrpSpPr>
            <a:grpSpLocks/>
          </p:cNvGrpSpPr>
          <p:nvPr/>
        </p:nvGrpSpPr>
        <p:grpSpPr bwMode="auto">
          <a:xfrm>
            <a:off x="4765883" y="3057026"/>
            <a:ext cx="288926" cy="246063"/>
            <a:chOff x="1751" y="349"/>
            <a:chExt cx="182" cy="15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463C2D78-B16B-4695-A053-CF1E136D2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10" name="Text Box 167">
              <a:extLst>
                <a:ext uri="{FF2B5EF4-FFF2-40B4-BE49-F238E27FC236}">
                  <a16:creationId xmlns:a16="http://schemas.microsoft.com/office/drawing/2014/main" id="{CE85A5E4-DE5A-48F3-B849-123B92A41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900CA43-BEBC-4143-B86B-0439A3186914}"/>
              </a:ext>
            </a:extLst>
          </p:cNvPr>
          <p:cNvGrpSpPr>
            <a:grpSpLocks/>
          </p:cNvGrpSpPr>
          <p:nvPr/>
        </p:nvGrpSpPr>
        <p:grpSpPr bwMode="auto">
          <a:xfrm>
            <a:off x="4737308" y="3057026"/>
            <a:ext cx="288926" cy="246063"/>
            <a:chOff x="1751" y="349"/>
            <a:chExt cx="182" cy="155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2A9E7BC-B3A5-4C9D-AE0B-1CC442D0D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8" name="Text Box 170">
              <a:extLst>
                <a:ext uri="{FF2B5EF4-FFF2-40B4-BE49-F238E27FC236}">
                  <a16:creationId xmlns:a16="http://schemas.microsoft.com/office/drawing/2014/main" id="{D2805FEB-BD62-4A05-A978-387349B64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C33B671-80C2-4EFA-86C1-B95E084AF02C}"/>
              </a:ext>
            </a:extLst>
          </p:cNvPr>
          <p:cNvGrpSpPr>
            <a:grpSpLocks/>
          </p:cNvGrpSpPr>
          <p:nvPr/>
        </p:nvGrpSpPr>
        <p:grpSpPr bwMode="auto">
          <a:xfrm>
            <a:off x="4705558" y="3057026"/>
            <a:ext cx="288926" cy="246063"/>
            <a:chOff x="1751" y="349"/>
            <a:chExt cx="182" cy="15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118AF03-A339-42BD-B7FB-D8A93EB947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6" name="Text Box 173">
              <a:extLst>
                <a:ext uri="{FF2B5EF4-FFF2-40B4-BE49-F238E27FC236}">
                  <a16:creationId xmlns:a16="http://schemas.microsoft.com/office/drawing/2014/main" id="{088011BE-1E7D-4F17-B469-DA269A576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C79967D-C6CF-4CDD-A17E-5EC2E7808387}"/>
              </a:ext>
            </a:extLst>
          </p:cNvPr>
          <p:cNvGrpSpPr>
            <a:grpSpLocks/>
          </p:cNvGrpSpPr>
          <p:nvPr/>
        </p:nvGrpSpPr>
        <p:grpSpPr bwMode="auto">
          <a:xfrm>
            <a:off x="4991308" y="3057026"/>
            <a:ext cx="288926" cy="246063"/>
            <a:chOff x="1751" y="349"/>
            <a:chExt cx="182" cy="155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101D56FF-0E28-4AF9-9C76-4D0FCE5CC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4" name="Text Box 176">
              <a:extLst>
                <a:ext uri="{FF2B5EF4-FFF2-40B4-BE49-F238E27FC236}">
                  <a16:creationId xmlns:a16="http://schemas.microsoft.com/office/drawing/2014/main" id="{E3D60AE6-FE06-4D64-87A0-F40D73DEF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365A7CE-6BC3-4EB6-9559-49D9037F8546}"/>
              </a:ext>
            </a:extLst>
          </p:cNvPr>
          <p:cNvGrpSpPr>
            <a:grpSpLocks/>
          </p:cNvGrpSpPr>
          <p:nvPr/>
        </p:nvGrpSpPr>
        <p:grpSpPr bwMode="auto">
          <a:xfrm>
            <a:off x="5064333" y="3057026"/>
            <a:ext cx="288926" cy="246063"/>
            <a:chOff x="1751" y="349"/>
            <a:chExt cx="182" cy="15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ECB389C-7B36-46AE-A29D-7245649858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2" name="Text Box 179">
              <a:extLst>
                <a:ext uri="{FF2B5EF4-FFF2-40B4-BE49-F238E27FC236}">
                  <a16:creationId xmlns:a16="http://schemas.microsoft.com/office/drawing/2014/main" id="{E78380DE-A340-48F9-91B3-B9540BDACE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029C3FE-A343-4676-AF5D-25DBB6FB762B}"/>
              </a:ext>
            </a:extLst>
          </p:cNvPr>
          <p:cNvGrpSpPr>
            <a:grpSpLocks/>
          </p:cNvGrpSpPr>
          <p:nvPr/>
        </p:nvGrpSpPr>
        <p:grpSpPr bwMode="auto">
          <a:xfrm>
            <a:off x="5280233" y="3057026"/>
            <a:ext cx="288926" cy="246063"/>
            <a:chOff x="1751" y="349"/>
            <a:chExt cx="182" cy="155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53C8F94C-2B6E-43BA-8234-F292E8599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100" name="Text Box 182">
              <a:extLst>
                <a:ext uri="{FF2B5EF4-FFF2-40B4-BE49-F238E27FC236}">
                  <a16:creationId xmlns:a16="http://schemas.microsoft.com/office/drawing/2014/main" id="{1E000AF3-86BD-4293-BF72-632E90B402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0F65566-573D-41CA-8F5D-E4B81C64627C}"/>
              </a:ext>
            </a:extLst>
          </p:cNvPr>
          <p:cNvGrpSpPr>
            <a:grpSpLocks/>
          </p:cNvGrpSpPr>
          <p:nvPr/>
        </p:nvGrpSpPr>
        <p:grpSpPr bwMode="auto">
          <a:xfrm>
            <a:off x="5242133" y="3057026"/>
            <a:ext cx="288926" cy="246063"/>
            <a:chOff x="1751" y="349"/>
            <a:chExt cx="182" cy="15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77EDE2DA-0A3E-40D0-9CA8-1D1FB78F2D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391"/>
              <a:ext cx="91" cy="90"/>
            </a:xfrm>
            <a:prstGeom prst="ellipse">
              <a:avLst/>
            </a:prstGeom>
            <a:gradFill rotWithShape="1">
              <a:gsLst>
                <a:gs pos="0">
                  <a:srgbClr val="FF5050"/>
                </a:gs>
                <a:gs pos="100000">
                  <a:srgbClr val="762525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>
                <a:buFontTx/>
                <a:buNone/>
              </a:pPr>
              <a:endParaRPr lang="es-ES" altLang="es-ES" sz="2400">
                <a:solidFill>
                  <a:srgbClr val="B4C9E2"/>
                </a:solidFill>
                <a:latin typeface="Times New Roman" pitchFamily="18" charset="0"/>
              </a:endParaRPr>
            </a:p>
          </p:txBody>
        </p:sp>
        <p:sp>
          <p:nvSpPr>
            <p:cNvPr id="98" name="Text Box 185">
              <a:extLst>
                <a:ext uri="{FF2B5EF4-FFF2-40B4-BE49-F238E27FC236}">
                  <a16:creationId xmlns:a16="http://schemas.microsoft.com/office/drawing/2014/main" id="{6109658F-BA8E-430C-B9F0-0A777CD89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1" y="349"/>
              <a:ext cx="18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s-E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es-ES" sz="800">
                  <a:solidFill>
                    <a:srgbClr val="FFFFFF"/>
                  </a:solidFill>
                  <a:latin typeface="Arial" charset="0"/>
                  <a:cs typeface="Arial" charset="0"/>
                </a:rPr>
                <a:t>e</a:t>
              </a:r>
              <a:r>
                <a:rPr lang="de-DE" altLang="es-ES" sz="1000">
                  <a:solidFill>
                    <a:srgbClr val="FFFFFF"/>
                  </a:solidFill>
                  <a:latin typeface="Arial" charset="0"/>
                  <a:cs typeface="Arial" charset="0"/>
                </a:rPr>
                <a:t>-</a:t>
              </a:r>
            </a:p>
          </p:txBody>
        </p:sp>
      </p:grpSp>
      <p:sp>
        <p:nvSpPr>
          <p:cNvPr id="73" name="AutoShape 214">
            <a:extLst>
              <a:ext uri="{FF2B5EF4-FFF2-40B4-BE49-F238E27FC236}">
                <a16:creationId xmlns:a16="http://schemas.microsoft.com/office/drawing/2014/main" id="{0F8C1C35-EB4E-4D4B-9BA3-0FC5474D01ED}"/>
              </a:ext>
            </a:extLst>
          </p:cNvPr>
          <p:cNvSpPr>
            <a:spLocks noChangeArrowheads="1"/>
          </p:cNvSpPr>
          <p:nvPr/>
        </p:nvSpPr>
        <p:spPr bwMode="auto">
          <a:xfrm rot="632700">
            <a:off x="3632398" y="3477711"/>
            <a:ext cx="722312" cy="1250950"/>
          </a:xfrm>
          <a:prstGeom prst="lightningBol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es-ES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74" name="179 Rectángulo">
            <a:extLst>
              <a:ext uri="{FF2B5EF4-FFF2-40B4-BE49-F238E27FC236}">
                <a16:creationId xmlns:a16="http://schemas.microsoft.com/office/drawing/2014/main" id="{1C7F4A50-8B51-403C-AFC6-B3A03890C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109" y="3722813"/>
            <a:ext cx="2270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s-ES" sz="1200" dirty="0">
                <a:latin typeface="Times New Roman" pitchFamily="18" charset="0"/>
              </a:rPr>
              <a:t>t</a:t>
            </a:r>
            <a:endParaRPr lang="es-ES" altLang="es-ES" sz="1200" dirty="0">
              <a:latin typeface="Times New Roman" pitchFamily="18" charset="0"/>
            </a:endParaRPr>
          </a:p>
        </p:txBody>
      </p:sp>
      <p:cxnSp>
        <p:nvCxnSpPr>
          <p:cNvPr id="75" name="181 Conector recto">
            <a:extLst>
              <a:ext uri="{FF2B5EF4-FFF2-40B4-BE49-F238E27FC236}">
                <a16:creationId xmlns:a16="http://schemas.microsoft.com/office/drawing/2014/main" id="{E5470000-D2A1-440F-9E4C-139248347528}"/>
              </a:ext>
            </a:extLst>
          </p:cNvPr>
          <p:cNvCxnSpPr/>
          <p:nvPr/>
        </p:nvCxnSpPr>
        <p:spPr bwMode="auto">
          <a:xfrm>
            <a:off x="7504310" y="3893636"/>
            <a:ext cx="0" cy="2063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76" name="182 CuadroTexto">
            <a:extLst>
              <a:ext uri="{FF2B5EF4-FFF2-40B4-BE49-F238E27FC236}">
                <a16:creationId xmlns:a16="http://schemas.microsoft.com/office/drawing/2014/main" id="{D805E7BC-6A8F-407D-810F-BC98E36352CD}"/>
              </a:ext>
            </a:extLst>
          </p:cNvPr>
          <p:cNvSpPr txBox="1"/>
          <p:nvPr/>
        </p:nvSpPr>
        <p:spPr bwMode="auto">
          <a:xfrm>
            <a:off x="6945510" y="4068261"/>
            <a:ext cx="868363" cy="3063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4"/>
                </a:solidFill>
                <a:latin typeface="+mn-lt"/>
              </a:rPr>
              <a:t>5 T</a:t>
            </a:r>
            <a:r>
              <a:rPr lang="en-US" sz="1400" baseline="-25000" dirty="0">
                <a:solidFill>
                  <a:schemeClr val="accent4"/>
                </a:solidFill>
                <a:latin typeface="+mn-lt"/>
              </a:rPr>
              <a:t>RF</a:t>
            </a:r>
            <a:r>
              <a:rPr lang="en-US" sz="1400" dirty="0">
                <a:solidFill>
                  <a:schemeClr val="accent4"/>
                </a:solidFill>
              </a:rPr>
              <a:t>/2</a:t>
            </a:r>
            <a:endParaRPr lang="en-US" sz="1400" dirty="0">
              <a:solidFill>
                <a:schemeClr val="accent4"/>
              </a:solidFill>
              <a:latin typeface="+mn-lt"/>
            </a:endParaRPr>
          </a:p>
        </p:txBody>
      </p:sp>
      <p:cxnSp>
        <p:nvCxnSpPr>
          <p:cNvPr id="77" name="183 Conector recto">
            <a:extLst>
              <a:ext uri="{FF2B5EF4-FFF2-40B4-BE49-F238E27FC236}">
                <a16:creationId xmlns:a16="http://schemas.microsoft.com/office/drawing/2014/main" id="{0F8F0E86-88B4-461B-9515-C1C5D7559430}"/>
              </a:ext>
            </a:extLst>
          </p:cNvPr>
          <p:cNvCxnSpPr/>
          <p:nvPr/>
        </p:nvCxnSpPr>
        <p:spPr bwMode="auto">
          <a:xfrm rot="5400000">
            <a:off x="6914554" y="3945230"/>
            <a:ext cx="32861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184 Conector recto">
            <a:extLst>
              <a:ext uri="{FF2B5EF4-FFF2-40B4-BE49-F238E27FC236}">
                <a16:creationId xmlns:a16="http://schemas.microsoft.com/office/drawing/2014/main" id="{67957A1B-4D8E-4E62-BA2D-A3468899F56E}"/>
              </a:ext>
            </a:extLst>
          </p:cNvPr>
          <p:cNvCxnSpPr/>
          <p:nvPr/>
        </p:nvCxnSpPr>
        <p:spPr bwMode="auto">
          <a:xfrm>
            <a:off x="5948560" y="3725361"/>
            <a:ext cx="259238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9" name="100 CuadroTexto">
            <a:extLst>
              <a:ext uri="{FF2B5EF4-FFF2-40B4-BE49-F238E27FC236}">
                <a16:creationId xmlns:a16="http://schemas.microsoft.com/office/drawing/2014/main" id="{83D53E1D-3ACB-426F-B646-88334F065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7460" y="3695199"/>
            <a:ext cx="2071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s-ES" altLang="es-ES" sz="1200">
                <a:latin typeface="Arial" charset="0"/>
                <a:cs typeface="Arial" charset="0"/>
              </a:rPr>
              <a:t>0  1  2  3  4  5  6  7  8  9 10</a:t>
            </a:r>
          </a:p>
        </p:txBody>
      </p:sp>
      <p:sp>
        <p:nvSpPr>
          <p:cNvPr id="80" name="109 CuadroTexto">
            <a:extLst>
              <a:ext uri="{FF2B5EF4-FFF2-40B4-BE49-F238E27FC236}">
                <a16:creationId xmlns:a16="http://schemas.microsoft.com/office/drawing/2014/main" id="{56D181D4-6E6C-4428-870A-0E331B442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410" y="3041149"/>
            <a:ext cx="215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s-ES" sz="1200">
                <a:solidFill>
                  <a:srgbClr val="FF0000"/>
                </a:solidFill>
                <a:latin typeface="Arial" charset="0"/>
                <a:cs typeface="Arial" charset="0"/>
              </a:rPr>
              <a:t>Wall collisions</a:t>
            </a:r>
          </a:p>
        </p:txBody>
      </p:sp>
      <p:sp>
        <p:nvSpPr>
          <p:cNvPr id="81" name="108 Conector">
            <a:extLst>
              <a:ext uri="{FF2B5EF4-FFF2-40B4-BE49-F238E27FC236}">
                <a16:creationId xmlns:a16="http://schemas.microsoft.com/office/drawing/2014/main" id="{FFCD53D8-29FD-41CE-A22F-C0894684C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323" y="3695199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cxnSp>
        <p:nvCxnSpPr>
          <p:cNvPr id="82" name="194 Conector recto">
            <a:extLst>
              <a:ext uri="{FF2B5EF4-FFF2-40B4-BE49-F238E27FC236}">
                <a16:creationId xmlns:a16="http://schemas.microsoft.com/office/drawing/2014/main" id="{EC07D641-D886-42A4-AE9F-8472FCB21F8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6523" y="3687261"/>
            <a:ext cx="0" cy="7143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195 Conector recto">
            <a:extLst>
              <a:ext uri="{FF2B5EF4-FFF2-40B4-BE49-F238E27FC236}">
                <a16:creationId xmlns:a16="http://schemas.microsoft.com/office/drawing/2014/main" id="{838FCA89-72A6-45D4-8241-8F0B084886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26385" y="3687261"/>
            <a:ext cx="0" cy="71438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196 Conector recto">
            <a:extLst>
              <a:ext uri="{FF2B5EF4-FFF2-40B4-BE49-F238E27FC236}">
                <a16:creationId xmlns:a16="http://schemas.microsoft.com/office/drawing/2014/main" id="{DF1CE949-523B-4B1B-B56A-A08FDC12E1A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994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" name="198 Conector recto">
            <a:extLst>
              <a:ext uri="{FF2B5EF4-FFF2-40B4-BE49-F238E27FC236}">
                <a16:creationId xmlns:a16="http://schemas.microsoft.com/office/drawing/2014/main" id="{C6C88534-45FA-4F98-BEAE-D9D2251B2A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59760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199 Conector recto">
            <a:extLst>
              <a:ext uri="{FF2B5EF4-FFF2-40B4-BE49-F238E27FC236}">
                <a16:creationId xmlns:a16="http://schemas.microsoft.com/office/drawing/2014/main" id="{397EB26F-F2B8-4F79-AF39-EC2CEDDF24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296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200 Conector recto">
            <a:extLst>
              <a:ext uri="{FF2B5EF4-FFF2-40B4-BE49-F238E27FC236}">
                <a16:creationId xmlns:a16="http://schemas.microsoft.com/office/drawing/2014/main" id="{568F45E4-84BB-4D9F-BBDE-D94572011BA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947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201 Conector recto">
            <a:extLst>
              <a:ext uri="{FF2B5EF4-FFF2-40B4-BE49-F238E27FC236}">
                <a16:creationId xmlns:a16="http://schemas.microsoft.com/office/drawing/2014/main" id="{50C237F5-AE01-4634-921A-D9F51BCC6A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64585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202 Conector recto">
            <a:extLst>
              <a:ext uri="{FF2B5EF4-FFF2-40B4-BE49-F238E27FC236}">
                <a16:creationId xmlns:a16="http://schemas.microsoft.com/office/drawing/2014/main" id="{24998C0E-4440-4442-84D5-08064050E4D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376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203 Conector recto">
            <a:extLst>
              <a:ext uri="{FF2B5EF4-FFF2-40B4-BE49-F238E27FC236}">
                <a16:creationId xmlns:a16="http://schemas.microsoft.com/office/drawing/2014/main" id="{A4E5C62E-E98B-4B39-93C3-3B39B00AD3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497960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204 Conector recto">
            <a:extLst>
              <a:ext uri="{FF2B5EF4-FFF2-40B4-BE49-F238E27FC236}">
                <a16:creationId xmlns:a16="http://schemas.microsoft.com/office/drawing/2014/main" id="{EAFA0B21-5B7A-4A52-BC25-AC55D3CE84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67823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205 Conector recto">
            <a:extLst>
              <a:ext uri="{FF2B5EF4-FFF2-40B4-BE49-F238E27FC236}">
                <a16:creationId xmlns:a16="http://schemas.microsoft.com/office/drawing/2014/main" id="{A31D2DAF-2CF5-4D2B-9008-5FC10E39070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9748" y="3695199"/>
            <a:ext cx="0" cy="71437"/>
          </a:xfrm>
          <a:prstGeom prst="line">
            <a:avLst/>
          </a:prstGeom>
          <a:noFill/>
          <a:ln w="158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3" name="108 Conector">
            <a:extLst>
              <a:ext uri="{FF2B5EF4-FFF2-40B4-BE49-F238E27FC236}">
                <a16:creationId xmlns:a16="http://schemas.microsoft.com/office/drawing/2014/main" id="{C548F0D1-49CB-418A-A84D-F96A8191D5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598" y="3685674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94" name="108 Conector">
            <a:extLst>
              <a:ext uri="{FF2B5EF4-FFF2-40B4-BE49-F238E27FC236}">
                <a16:creationId xmlns:a16="http://schemas.microsoft.com/office/drawing/2014/main" id="{481BFE42-26AB-4E03-97A8-93C7C63C4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5998" y="3685674"/>
            <a:ext cx="71437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sp>
        <p:nvSpPr>
          <p:cNvPr id="95" name="108 Conector">
            <a:extLst>
              <a:ext uri="{FF2B5EF4-FFF2-40B4-BE49-F238E27FC236}">
                <a16:creationId xmlns:a16="http://schemas.microsoft.com/office/drawing/2014/main" id="{D0006A51-4E7C-4D3D-8991-C7F088E48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385" y="3685674"/>
            <a:ext cx="71438" cy="71437"/>
          </a:xfrm>
          <a:prstGeom prst="flowChartConnector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29" tIns="45715" rIns="91429" bIns="45715" anchor="ctr">
            <a:spAutoFit/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endParaRPr lang="de-DE" altLang="es-ES" sz="2400">
              <a:solidFill>
                <a:srgbClr val="B4C9E2"/>
              </a:solidFill>
              <a:latin typeface="Times New Roman" pitchFamily="18" charset="0"/>
            </a:endParaRPr>
          </a:p>
        </p:txBody>
      </p:sp>
      <p:cxnSp>
        <p:nvCxnSpPr>
          <p:cNvPr id="96" name="94 Conector recto">
            <a:extLst>
              <a:ext uri="{FF2B5EF4-FFF2-40B4-BE49-F238E27FC236}">
                <a16:creationId xmlns:a16="http://schemas.microsoft.com/office/drawing/2014/main" id="{7BF96263-53C0-4FBB-8B43-B8C1CB8D266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80448" y="4103186"/>
            <a:ext cx="42862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845E6F5C-D295-4CEE-B9DD-95EC651BB980}"/>
              </a:ext>
            </a:extLst>
          </p:cNvPr>
          <p:cNvSpPr txBox="1">
            <a:spLocks/>
          </p:cNvSpPr>
          <p:nvPr/>
        </p:nvSpPr>
        <p:spPr bwMode="auto">
          <a:xfrm>
            <a:off x="1853049" y="5439867"/>
            <a:ext cx="8499008" cy="12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The simulations explore RF electric </a:t>
            </a:r>
            <a:r>
              <a:rPr lang="es-ES" sz="1400" i="0" dirty="0" err="1">
                <a:latin typeface="Times New Roman" pitchFamily="18" charset="0"/>
              </a:rPr>
              <a:t>field</a:t>
            </a:r>
            <a:r>
              <a:rPr lang="es-ES" sz="1400" i="0" dirty="0">
                <a:latin typeface="Times New Roman" pitchFamily="18" charset="0"/>
              </a:rPr>
              <a:t> amplitudes in the range E</a:t>
            </a:r>
            <a:r>
              <a:rPr lang="es-ES" sz="1400" i="0" baseline="-25000" dirty="0">
                <a:latin typeface="Times New Roman" pitchFamily="18" charset="0"/>
              </a:rPr>
              <a:t>0 </a:t>
            </a:r>
            <a:r>
              <a:rPr lang="es-ES" sz="1400" i="0" dirty="0">
                <a:latin typeface="Times New Roman" pitchFamily="18" charset="0"/>
              </a:rPr>
              <a:t> = [0.01, 200] MV/m</a:t>
            </a: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The cell is divided into two zones: up and </a:t>
            </a:r>
            <a:r>
              <a:rPr lang="es-ES" sz="1400" i="0" dirty="0" err="1">
                <a:latin typeface="Times New Roman" pitchFamily="18" charset="0"/>
              </a:rPr>
              <a:t>down</a:t>
            </a:r>
            <a:r>
              <a:rPr lang="es-ES" sz="1400" i="0" dirty="0">
                <a:latin typeface="Times New Roman" pitchFamily="18" charset="0"/>
              </a:rPr>
              <a:t>, </a:t>
            </a:r>
            <a:r>
              <a:rPr lang="es-ES" sz="1400" i="0" dirty="0" err="1">
                <a:latin typeface="Times New Roman" pitchFamily="18" charset="0"/>
              </a:rPr>
              <a:t>with</a:t>
            </a:r>
            <a:r>
              <a:rPr lang="es-ES" sz="1400" i="0" dirty="0">
                <a:latin typeface="Times New Roman" pitchFamily="18" charset="0"/>
              </a:rPr>
              <a:t> separate simulations launched for </a:t>
            </a:r>
            <a:r>
              <a:rPr lang="es-ES" sz="1400" i="0" dirty="0" err="1">
                <a:latin typeface="Times New Roman" pitchFamily="18" charset="0"/>
              </a:rPr>
              <a:t>each</a:t>
            </a:r>
            <a:r>
              <a:rPr lang="es-ES" sz="1400" i="0" dirty="0">
                <a:latin typeface="Times New Roman" pitchFamily="18" charset="0"/>
              </a:rPr>
              <a:t> </a:t>
            </a:r>
            <a:r>
              <a:rPr lang="es-ES" sz="1400" i="0" dirty="0" err="1">
                <a:latin typeface="Times New Roman" pitchFamily="18" charset="0"/>
              </a:rPr>
              <a:t>zone</a:t>
            </a:r>
            <a:endParaRPr lang="es-E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400" i="0" dirty="0">
              <a:latin typeface="Times New Roman" pitchFamily="18" charset="0"/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s-ES" sz="1400" i="0" dirty="0">
                <a:latin typeface="Times New Roman" pitchFamily="18" charset="0"/>
              </a:rPr>
              <a:t>In the DAA cell </a:t>
            </a:r>
            <a:r>
              <a:rPr lang="es-ES" sz="1400" i="0" dirty="0" err="1">
                <a:latin typeface="Times New Roman" pitchFamily="18" charset="0"/>
              </a:rPr>
              <a:t>multipactor</a:t>
            </a:r>
            <a:r>
              <a:rPr lang="es-ES" sz="1400" i="0" dirty="0">
                <a:latin typeface="Times New Roman" pitchFamily="18" charset="0"/>
              </a:rPr>
              <a:t> appears in the range 1-200 MV/m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0ECD17-CEA8-09C8-3328-5458EF9260A4}"/>
              </a:ext>
            </a:extLst>
          </p:cNvPr>
          <p:cNvSpPr txBox="1"/>
          <p:nvPr/>
        </p:nvSpPr>
        <p:spPr>
          <a:xfrm>
            <a:off x="7468534" y="6367963"/>
            <a:ext cx="344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Daniel </a:t>
            </a:r>
            <a:r>
              <a:rPr lang="en-US" dirty="0" err="1"/>
              <a:t>Gonzlez</a:t>
            </a:r>
            <a:r>
              <a:rPr lang="en-US" dirty="0"/>
              <a:t>-Iglesias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4171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AC7E323-C598-1D47-A252-F4848916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1E1D9-0A0A-3542-8DB3-5262E90B6C91}" type="slidenum">
              <a:rPr lang="en-GB" smtClean="0"/>
              <a:t>3</a:t>
            </a:fld>
            <a:endParaRPr lang="en-GB"/>
          </a:p>
        </p:txBody>
      </p:sp>
      <p:pic>
        <p:nvPicPr>
          <p:cNvPr id="15" name="Imagen 14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28F75E76-801A-2948-8C12-844E8DF3F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84" y="8028668"/>
            <a:ext cx="7556500" cy="3517900"/>
          </a:xfrm>
          <a:prstGeom prst="rect">
            <a:avLst/>
          </a:prstGeom>
        </p:spPr>
      </p:pic>
      <p:pic>
        <p:nvPicPr>
          <p:cNvPr id="19" name="Imagen 18" descr="Diagrama&#10;&#10;Descripción generada automáticamente">
            <a:extLst>
              <a:ext uri="{FF2B5EF4-FFF2-40B4-BE49-F238E27FC236}">
                <a16:creationId xmlns:a16="http://schemas.microsoft.com/office/drawing/2014/main" id="{873D6BAC-7415-1448-9537-1F8CD960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" t="10205" r="6879" b="10298"/>
          <a:stretch/>
        </p:blipFill>
        <p:spPr>
          <a:xfrm>
            <a:off x="399138" y="678519"/>
            <a:ext cx="4229662" cy="3140772"/>
          </a:xfrm>
          <a:prstGeom prst="rect">
            <a:avLst/>
          </a:prstGeom>
        </p:spPr>
      </p:pic>
      <p:graphicFrame>
        <p:nvGraphicFramePr>
          <p:cNvPr id="10" name="Content Placeholder 25">
            <a:extLst>
              <a:ext uri="{FF2B5EF4-FFF2-40B4-BE49-F238E27FC236}">
                <a16:creationId xmlns:a16="http://schemas.microsoft.com/office/drawing/2014/main" id="{4D2E13B3-3FED-F14A-A312-942EA7D924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0646" y="786928"/>
          <a:ext cx="6826102" cy="2679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13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146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Accelerator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Beam always present during treatment?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noProof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variation by electronic means?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Time needed for varying the energy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160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Cyclotron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80-100 ms (*)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3526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Synchrotron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/>
                        <a:t>1-2 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Linac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>
                          <a:solidFill>
                            <a:schemeClr val="tx1"/>
                          </a:solidFill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noProof="0" dirty="0">
                          <a:solidFill>
                            <a:schemeClr val="tx1"/>
                          </a:solidFill>
                        </a:rPr>
                        <a:t>1-2 </a:t>
                      </a:r>
                      <a:r>
                        <a:rPr lang="en-GB" sz="1600" b="1" noProof="0" dirty="0" err="1">
                          <a:solidFill>
                            <a:schemeClr val="tx1"/>
                          </a:solidFill>
                        </a:rPr>
                        <a:t>ms</a:t>
                      </a:r>
                      <a:endParaRPr lang="en-GB" sz="16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FA977D-37E1-8649-8138-F35E464C6C80}"/>
              </a:ext>
            </a:extLst>
          </p:cNvPr>
          <p:cNvSpPr txBox="1"/>
          <p:nvPr/>
        </p:nvSpPr>
        <p:spPr>
          <a:xfrm>
            <a:off x="518359" y="4079889"/>
            <a:ext cx="39912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Relative Biological Effectiveness (RBE)</a:t>
            </a:r>
          </a:p>
          <a:p>
            <a:endParaRPr lang="en-ES" dirty="0"/>
          </a:p>
          <a:p>
            <a:pPr marL="285750" indent="-285750">
              <a:buFont typeface="Wingdings" pitchFamily="2" charset="2"/>
              <a:buChar char="q"/>
            </a:pPr>
            <a:r>
              <a:rPr lang="en-GB" dirty="0"/>
              <a:t>Linear Energy Transfer (LET)</a:t>
            </a:r>
          </a:p>
          <a:p>
            <a:endParaRPr lang="en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D3B49-C72B-8D42-88F2-FC720F6E8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11" t="3903"/>
          <a:stretch/>
        </p:blipFill>
        <p:spPr>
          <a:xfrm>
            <a:off x="5456065" y="3725920"/>
            <a:ext cx="6309069" cy="29391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BEDF89A-6A44-E040-9E6D-50BE09963D3E}"/>
              </a:ext>
            </a:extLst>
          </p:cNvPr>
          <p:cNvSpPr txBox="1"/>
          <p:nvPr/>
        </p:nvSpPr>
        <p:spPr>
          <a:xfrm>
            <a:off x="8153400" y="6609765"/>
            <a:ext cx="61177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/>
              <a:t>Marx, V. (2014, April 4). Sharp shooters. 508. Nature, p. 137</a:t>
            </a:r>
            <a:endParaRPr lang="en-E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404E01-E8A7-724E-BA40-B30C6A152922}"/>
              </a:ext>
            </a:extLst>
          </p:cNvPr>
          <p:cNvSpPr txBox="1"/>
          <p:nvPr/>
        </p:nvSpPr>
        <p:spPr>
          <a:xfrm>
            <a:off x="620486" y="6013743"/>
            <a:ext cx="372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ES" dirty="0"/>
              <a:t>Compact </a:t>
            </a:r>
            <a:r>
              <a:rPr lang="en-US" dirty="0"/>
              <a:t>and efficient </a:t>
            </a:r>
            <a:r>
              <a:rPr lang="en-ES" dirty="0"/>
              <a:t>accelerators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CDD7E-E01C-D14B-9117-AFFEFF27C5F3}"/>
              </a:ext>
            </a:extLst>
          </p:cNvPr>
          <p:cNvSpPr txBox="1"/>
          <p:nvPr/>
        </p:nvSpPr>
        <p:spPr>
          <a:xfrm>
            <a:off x="620486" y="5451293"/>
            <a:ext cx="2790764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Physics challenges for linacs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60AEE2-C080-B044-B39A-DFE37EA1A253}"/>
              </a:ext>
            </a:extLst>
          </p:cNvPr>
          <p:cNvSpPr/>
          <p:nvPr/>
        </p:nvSpPr>
        <p:spPr>
          <a:xfrm>
            <a:off x="5110646" y="2975098"/>
            <a:ext cx="6558840" cy="480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9B1235C-6774-4141-BF51-818054CB1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>
                <a:solidFill>
                  <a:schemeClr val="bg1"/>
                </a:solidFill>
              </a:rPr>
              <a:t>Hadrontherapy</a:t>
            </a:r>
          </a:p>
        </p:txBody>
      </p:sp>
    </p:spTree>
    <p:extLst>
      <p:ext uri="{BB962C8B-B14F-4D97-AF65-F5344CB8AC3E}">
        <p14:creationId xmlns:p14="http://schemas.microsoft.com/office/powerpoint/2010/main" val="5490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ANSYS Workbench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30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6" y="1163937"/>
            <a:ext cx="5211456" cy="23445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l="19671"/>
          <a:stretch/>
        </p:blipFill>
        <p:spPr>
          <a:xfrm>
            <a:off x="165059" y="4046312"/>
            <a:ext cx="4995610" cy="265642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769424" y="4253611"/>
            <a:ext cx="94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Ceramic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319092" y="4946026"/>
            <a:ext cx="84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</a:t>
            </a:r>
          </a:p>
        </p:txBody>
      </p:sp>
      <p:cxnSp>
        <p:nvCxnSpPr>
          <p:cNvPr id="16" name="Conector recto de flecha 15"/>
          <p:cNvCxnSpPr>
            <a:cxnSpLocks/>
          </p:cNvCxnSpPr>
          <p:nvPr/>
        </p:nvCxnSpPr>
        <p:spPr>
          <a:xfrm flipH="1">
            <a:off x="1983179" y="4622943"/>
            <a:ext cx="249382" cy="5726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cxnSpLocks/>
            <a:stCxn id="15" idx="2"/>
          </p:cNvCxnSpPr>
          <p:nvPr/>
        </p:nvCxnSpPr>
        <p:spPr>
          <a:xfrm flipH="1">
            <a:off x="3468635" y="5315358"/>
            <a:ext cx="1271246" cy="6579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a 19"/>
              <p:cNvGraphicFramePr>
                <a:graphicFrameLocks noGrp="1"/>
              </p:cNvGraphicFramePr>
              <p:nvPr/>
            </p:nvGraphicFramePr>
            <p:xfrm>
              <a:off x="5268592" y="1163827"/>
              <a:ext cx="6885973" cy="48108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7274">
                      <a:extLst>
                        <a:ext uri="{9D8B030D-6E8A-4147-A177-3AD203B41FA5}">
                          <a16:colId xmlns:a16="http://schemas.microsoft.com/office/drawing/2014/main" val="2792489672"/>
                        </a:ext>
                      </a:extLst>
                    </a:gridCol>
                    <a:gridCol w="1153078">
                      <a:extLst>
                        <a:ext uri="{9D8B030D-6E8A-4147-A177-3AD203B41FA5}">
                          <a16:colId xmlns:a16="http://schemas.microsoft.com/office/drawing/2014/main" val="2621518450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815158168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2056720637"/>
                        </a:ext>
                      </a:extLst>
                    </a:gridCol>
                    <a:gridCol w="1341318">
                      <a:extLst>
                        <a:ext uri="{9D8B030D-6E8A-4147-A177-3AD203B41FA5}">
                          <a16:colId xmlns:a16="http://schemas.microsoft.com/office/drawing/2014/main" val="3350790547"/>
                        </a:ext>
                      </a:extLst>
                    </a:gridCol>
                    <a:gridCol w="1003099">
                      <a:extLst>
                        <a:ext uri="{9D8B030D-6E8A-4147-A177-3AD203B41FA5}">
                          <a16:colId xmlns:a16="http://schemas.microsoft.com/office/drawing/2014/main" val="545847040"/>
                        </a:ext>
                      </a:extLst>
                    </a:gridCol>
                  </a:tblGrid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MgTiO</a:t>
                          </a:r>
                          <a:r>
                            <a:rPr lang="en-US" sz="800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1" i="1" dirty="0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sSub>
                                <m:sSubPr>
                                  <m:ctrlP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𝒍</m:t>
                                  </m:r>
                                </m:e>
                                <m:sub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𝑶</m:t>
                                  </m:r>
                                </m:e>
                                <m:sub>
                                  <m:r>
                                    <a:rPr lang="es-ES" b="1" i="1" dirty="0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99.5%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TiO2-doped Al2O3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CVD Diamond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Copper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08926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Density (g/cm^3)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8,933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9818902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conductivity (W/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0912092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expansion (µm/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17,7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2832756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s-ES" b="0" i="0" smtClean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</m:e>
                                </m:func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3.43×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2×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1×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−   </m:t>
                                </m:r>
                              </m:oMath>
                            </m:oMathPara>
                          </a14:m>
                          <a:endParaRPr lang="es-ES" b="0" i="1" dirty="0">
                            <a:latin typeface="Cambria Math" panose="020405030504060302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6×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3×</m:t>
                                </m:r>
                                <m:sSup>
                                  <m:sSup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441813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65633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a 1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6705467"/>
                  </p:ext>
                </p:extLst>
              </p:nvPr>
            </p:nvGraphicFramePr>
            <p:xfrm>
              <a:off x="5268592" y="1163827"/>
              <a:ext cx="6885973" cy="48108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47274">
                      <a:extLst>
                        <a:ext uri="{9D8B030D-6E8A-4147-A177-3AD203B41FA5}">
                          <a16:colId xmlns:a16="http://schemas.microsoft.com/office/drawing/2014/main" val="2792489672"/>
                        </a:ext>
                      </a:extLst>
                    </a:gridCol>
                    <a:gridCol w="1153078">
                      <a:extLst>
                        <a:ext uri="{9D8B030D-6E8A-4147-A177-3AD203B41FA5}">
                          <a16:colId xmlns:a16="http://schemas.microsoft.com/office/drawing/2014/main" val="2621518450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815158168"/>
                        </a:ext>
                      </a:extLst>
                    </a:gridCol>
                    <a:gridCol w="1070602">
                      <a:extLst>
                        <a:ext uri="{9D8B030D-6E8A-4147-A177-3AD203B41FA5}">
                          <a16:colId xmlns:a16="http://schemas.microsoft.com/office/drawing/2014/main" val="2056720637"/>
                        </a:ext>
                      </a:extLst>
                    </a:gridCol>
                    <a:gridCol w="1341318">
                      <a:extLst>
                        <a:ext uri="{9D8B030D-6E8A-4147-A177-3AD203B41FA5}">
                          <a16:colId xmlns:a16="http://schemas.microsoft.com/office/drawing/2014/main" val="3350790547"/>
                        </a:ext>
                      </a:extLst>
                    </a:gridCol>
                    <a:gridCol w="1003099">
                      <a:extLst>
                        <a:ext uri="{9D8B030D-6E8A-4147-A177-3AD203B41FA5}">
                          <a16:colId xmlns:a16="http://schemas.microsoft.com/office/drawing/2014/main" val="545847040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Material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MgTiO</a:t>
                          </a:r>
                          <a:r>
                            <a:rPr lang="en-US" sz="800" dirty="0"/>
                            <a:t>3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226190" t="-2778" r="-323810" b="-4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TiO2-doped Al2O3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CVD Diamond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Copper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7308926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Density (g/cm^3)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3.89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3.52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8,933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2981890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conductivity (W/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3,8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400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10912092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Thermal expansion (µm/</a:t>
                          </a:r>
                          <a:r>
                            <a:rPr lang="en-US" dirty="0" err="1"/>
                            <a:t>m·K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8,0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17,7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42832756"/>
                      </a:ext>
                    </a:extLst>
                  </a:tr>
                  <a:tr h="917448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t="-368493" r="-451515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108791" t="-368493" r="-391209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226190" t="-368493" r="-323810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322353" t="-368493" r="-220000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l="-338679" t="-368493" r="-76415" b="-561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9441813"/>
                      </a:ext>
                    </a:extLst>
                  </a:tr>
                  <a:tr h="510114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5"/>
                          <a:stretch>
                            <a:fillRect t="-855000" r="-451515" b="-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16.66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9.64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965633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1" name="CuadroTexto 20"/>
          <p:cNvSpPr txBox="1"/>
          <p:nvPr/>
        </p:nvSpPr>
        <p:spPr>
          <a:xfrm>
            <a:off x="6950320" y="6022453"/>
            <a:ext cx="51331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hlinkClick r:id="rId6"/>
              </a:rPr>
              <a:t>https://www.americanelements.com/magnesium-titanate-12032-30-3</a:t>
            </a:r>
            <a:endParaRPr lang="en-US" sz="1000" i="1" dirty="0"/>
          </a:p>
          <a:p>
            <a:r>
              <a:rPr lang="en-US" sz="1000" i="1" dirty="0">
                <a:hlinkClick r:id="rId7"/>
              </a:rPr>
              <a:t>https://www.makeitfrom.com/material-properties/Magnesium-Titanate-IEC-60672-Type-C-320</a:t>
            </a:r>
            <a:endParaRPr lang="en-US" sz="1000" i="1" dirty="0"/>
          </a:p>
          <a:p>
            <a:r>
              <a:rPr lang="en-US" sz="1000" i="1" u="sng" dirty="0">
                <a:solidFill>
                  <a:schemeClr val="accent5"/>
                </a:solidFill>
              </a:rPr>
              <a:t>https://</a:t>
            </a:r>
            <a:r>
              <a:rPr lang="en-US" sz="1000" i="1" u="sng" dirty="0" err="1">
                <a:solidFill>
                  <a:schemeClr val="accent5"/>
                </a:solidFill>
              </a:rPr>
              <a:t>accuratus.com</a:t>
            </a:r>
            <a:r>
              <a:rPr lang="en-US" sz="1000" i="1" u="sng" dirty="0">
                <a:solidFill>
                  <a:schemeClr val="accent5"/>
                </a:solidFill>
              </a:rPr>
              <a:t>/</a:t>
            </a:r>
            <a:r>
              <a:rPr lang="en-US" sz="1000" i="1" u="sng" dirty="0" err="1">
                <a:solidFill>
                  <a:schemeClr val="accent5"/>
                </a:solidFill>
              </a:rPr>
              <a:t>alumox.html</a:t>
            </a:r>
            <a:endParaRPr lang="en-US" sz="1000" i="1" u="sng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930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s-ES" b="1" dirty="0" err="1">
                <a:solidFill>
                  <a:schemeClr val="bg1"/>
                </a:solidFill>
              </a:rPr>
              <a:t>Tolerance</a:t>
            </a:r>
            <a:r>
              <a:rPr lang="es-ES" b="1" dirty="0">
                <a:solidFill>
                  <a:schemeClr val="bg1"/>
                </a:solidFill>
              </a:rPr>
              <a:t> </a:t>
            </a:r>
            <a:r>
              <a:rPr lang="es-ES" b="1" dirty="0" err="1">
                <a:solidFill>
                  <a:schemeClr val="bg1"/>
                </a:solidFill>
              </a:rPr>
              <a:t>studies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31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39684EB0-4507-51C7-674B-8B0410C01F7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692761" y="2068017"/>
              <a:ext cx="8344937" cy="34588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427">
                      <a:extLst>
                        <a:ext uri="{9D8B030D-6E8A-4147-A177-3AD203B41FA5}">
                          <a16:colId xmlns:a16="http://schemas.microsoft.com/office/drawing/2014/main" val="122519313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95151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27250506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181324229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30802936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922201145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427449763"/>
                        </a:ext>
                      </a:extLst>
                    </a:gridCol>
                  </a:tblGrid>
                  <a:tr h="4179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s-ES" b="1" i="1" smtClean="0">
                                      <a:latin typeface="Cambria Math" panose="02040503050406030204" pitchFamily="18" charset="0"/>
                                    </a:rPr>
                                    <m:t>𝒅𝒇</m:t>
                                  </m:r>
                                </m:num>
                                <m:den>
                                  <m:r>
                                    <a:rPr lang="es-ES" b="1" i="1" smtClean="0">
                                      <a:latin typeface="Cambria Math" panose="02040503050406030204" pitchFamily="18" charset="0"/>
                                    </a:rPr>
                                    <m:t>𝒅𝒍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dirty="0"/>
                            <a:t> (kHz/</a:t>
                          </a:r>
                          <a14:m>
                            <m:oMath xmlns:m="http://schemas.openxmlformats.org/officeDocument/2006/math"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oMath>
                          </a14:m>
                          <a:r>
                            <a:rPr lang="en-GB" dirty="0"/>
                            <a:t>m)</a:t>
                          </a: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49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material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D9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D16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D50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531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4324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4.0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907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-11.0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-42.8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-28.0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-51.8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-63.9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9355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S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-5.5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-2.2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2976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-29.5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-39.1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-34.5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-12.6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9170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0.8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1852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-71.3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-4.8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-38.8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-10.3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/>
                            <a:t>-1.2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7670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9">
                <a:extLst>
                  <a:ext uri="{FF2B5EF4-FFF2-40B4-BE49-F238E27FC236}">
                    <a16:creationId xmlns:a16="http://schemas.microsoft.com/office/drawing/2014/main" id="{39684EB0-4507-51C7-674B-8B0410C01F7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83057"/>
                  </p:ext>
                </p:extLst>
              </p:nvPr>
            </p:nvGraphicFramePr>
            <p:xfrm>
              <a:off x="3692761" y="2068017"/>
              <a:ext cx="8344937" cy="34588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427">
                      <a:extLst>
                        <a:ext uri="{9D8B030D-6E8A-4147-A177-3AD203B41FA5}">
                          <a16:colId xmlns:a16="http://schemas.microsoft.com/office/drawing/2014/main" val="122519313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95151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627250506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181324229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3080293687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2922201145"/>
                        </a:ext>
                      </a:extLst>
                    </a:gridCol>
                    <a:gridCol w="1190585">
                      <a:extLst>
                        <a:ext uri="{9D8B030D-6E8A-4147-A177-3AD203B41FA5}">
                          <a16:colId xmlns:a16="http://schemas.microsoft.com/office/drawing/2014/main" val="427449763"/>
                        </a:ext>
                      </a:extLst>
                    </a:gridCol>
                  </a:tblGrid>
                  <a:tr h="4921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 gridSpan="6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6880" t="-6173" r="-341" b="-61975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649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material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D9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D16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D50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15316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240984" r="-597462" b="-6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0.4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</a:t>
                          </a:r>
                          <a:endParaRPr lang="en-GB" dirty="0"/>
                        </a:p>
                      </a:txBody>
                      <a:tcP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43249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340984" r="-597462" b="-5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4.0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2.7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209074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448333" r="-597462" b="-43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-11.0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-42.8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-28.0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-51.8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-63.9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09355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539344" r="-597462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-5.5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-2.2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-1.4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129762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639344" r="-597462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-29.5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-39.1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-34.5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-12.6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091709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739344" r="-59746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1.4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1.6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1.1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2.0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0.8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501852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508" t="-839344" r="-597462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-71.3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-4.8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-38.8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-3.1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-10.3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s-ES" dirty="0" smtClean="0"/>
                            <a:t>-1.2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2876705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8" descr="Chart, diagram, histogram&#10;&#10;Description automatically generated">
            <a:extLst>
              <a:ext uri="{FF2B5EF4-FFF2-40B4-BE49-F238E27FC236}">
                <a16:creationId xmlns:a16="http://schemas.microsoft.com/office/drawing/2014/main" id="{46F19AB3-E2A3-4956-8947-1F12710C1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061" y="1897330"/>
            <a:ext cx="3248478" cy="362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5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5" y="707390"/>
            <a:ext cx="2749748" cy="615061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Dielectric Disk Loaded Accelerating (DDA) Cavity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32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7" name="Conector recto de flecha 6"/>
          <p:cNvCxnSpPr/>
          <p:nvPr/>
        </p:nvCxnSpPr>
        <p:spPr>
          <a:xfrm>
            <a:off x="2789257" y="1021859"/>
            <a:ext cx="18473" cy="5504439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2879648" y="3644195"/>
                <a:ext cx="25507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648" y="3644195"/>
                <a:ext cx="255070" cy="276999"/>
              </a:xfrm>
              <a:prstGeom prst="rect">
                <a:avLst/>
              </a:prstGeom>
              <a:blipFill>
                <a:blip r:embed="rId4"/>
                <a:stretch>
                  <a:fillRect l="-14286" r="-7143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ector recto de flecha 14"/>
          <p:cNvCxnSpPr/>
          <p:nvPr/>
        </p:nvCxnSpPr>
        <p:spPr>
          <a:xfrm>
            <a:off x="1806114" y="1674934"/>
            <a:ext cx="859887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1971048" y="1272476"/>
                <a:ext cx="5300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048" y="1272476"/>
                <a:ext cx="530017" cy="276999"/>
              </a:xfrm>
              <a:prstGeom prst="rect">
                <a:avLst/>
              </a:prstGeom>
              <a:blipFill>
                <a:blip r:embed="rId5"/>
                <a:stretch>
                  <a:fillRect l="-10345" t="-4444" r="-11494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/>
              <p:cNvSpPr txBox="1"/>
              <p:nvPr/>
            </p:nvSpPr>
            <p:spPr>
              <a:xfrm>
                <a:off x="3151755" y="977972"/>
                <a:ext cx="1239314" cy="589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ad>
                            <m:radPr>
                              <m:degHide m:val="on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uadroTex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755" y="977972"/>
                <a:ext cx="1239314" cy="589007"/>
              </a:xfrm>
              <a:prstGeom prst="rect">
                <a:avLst/>
              </a:prstGeom>
              <a:blipFill>
                <a:blip r:embed="rId6"/>
                <a:stretch>
                  <a:fillRect b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035985" y="5609625"/>
            <a:ext cx="542254" cy="6202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10723" y="5076886"/>
            <a:ext cx="77127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c 11"/>
          <p:cNvSpPr/>
          <p:nvPr/>
        </p:nvSpPr>
        <p:spPr>
          <a:xfrm>
            <a:off x="1274522" y="4871948"/>
            <a:ext cx="270345" cy="409875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516814" y="4659389"/>
                <a:ext cx="1977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6814" y="4659389"/>
                <a:ext cx="197746" cy="276999"/>
              </a:xfrm>
              <a:prstGeom prst="rect">
                <a:avLst/>
              </a:prstGeom>
              <a:blipFill>
                <a:blip r:embed="rId7"/>
                <a:stretch>
                  <a:fillRect l="-18750" r="-15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>
            <a:off x="1307112" y="5919726"/>
            <a:ext cx="27112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359190" y="5642727"/>
                <a:ext cx="1669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9190" y="5642727"/>
                <a:ext cx="166969" cy="276999"/>
              </a:xfrm>
              <a:prstGeom prst="rect">
                <a:avLst/>
              </a:prstGeom>
              <a:blipFill>
                <a:blip r:embed="rId8"/>
                <a:stretch>
                  <a:fillRect l="-22222" r="-185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ector recto de flecha 14"/>
          <p:cNvCxnSpPr/>
          <p:nvPr/>
        </p:nvCxnSpPr>
        <p:spPr>
          <a:xfrm>
            <a:off x="718352" y="5983338"/>
            <a:ext cx="317633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-31804" y="5798672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Gap/2</a:t>
            </a:r>
            <a:endParaRPr lang="en-GB" dirty="0"/>
          </a:p>
        </p:txBody>
      </p:sp>
      <p:cxnSp>
        <p:nvCxnSpPr>
          <p:cNvPr id="30" name="Conector recto de flecha 6"/>
          <p:cNvCxnSpPr/>
          <p:nvPr/>
        </p:nvCxnSpPr>
        <p:spPr>
          <a:xfrm>
            <a:off x="2098085" y="6229827"/>
            <a:ext cx="0" cy="29647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200902" y="6229827"/>
                <a:ext cx="24384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902" y="6229827"/>
                <a:ext cx="243849" cy="276999"/>
              </a:xfrm>
              <a:prstGeom prst="rect">
                <a:avLst/>
              </a:prstGeom>
              <a:blipFill>
                <a:blip r:embed="rId9"/>
                <a:stretch>
                  <a:fillRect l="-15000" r="-10000" b="-1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a 13"/>
              <p:cNvGraphicFramePr>
                <a:graphicFrameLocks noGrp="1"/>
              </p:cNvGraphicFramePr>
              <p:nvPr/>
            </p:nvGraphicFramePr>
            <p:xfrm>
              <a:off x="6028575" y="1466346"/>
              <a:ext cx="5190771" cy="22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9841">
                      <a:extLst>
                        <a:ext uri="{9D8B030D-6E8A-4147-A177-3AD203B41FA5}">
                          <a16:colId xmlns:a16="http://schemas.microsoft.com/office/drawing/2014/main" val="948136814"/>
                        </a:ext>
                      </a:extLst>
                    </a:gridCol>
                    <a:gridCol w="1686754">
                      <a:extLst>
                        <a:ext uri="{9D8B030D-6E8A-4147-A177-3AD203B41FA5}">
                          <a16:colId xmlns:a16="http://schemas.microsoft.com/office/drawing/2014/main" val="1941038712"/>
                        </a:ext>
                      </a:extLst>
                    </a:gridCol>
                    <a:gridCol w="1704176">
                      <a:extLst>
                        <a:ext uri="{9D8B030D-6E8A-4147-A177-3AD203B41FA5}">
                          <a16:colId xmlns:a16="http://schemas.microsoft.com/office/drawing/2014/main" val="1806542694"/>
                        </a:ext>
                      </a:extLst>
                    </a:gridCol>
                  </a:tblGrid>
                  <a:tr h="33517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With nose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Without nose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0944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S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20299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787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2154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1234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0464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s-ES" b="0" i="0" dirty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45.6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25.0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152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0.9076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0.8055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9124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85913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a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8004813"/>
                  </p:ext>
                </p:extLst>
              </p:nvPr>
            </p:nvGraphicFramePr>
            <p:xfrm>
              <a:off x="6028575" y="1466346"/>
              <a:ext cx="5190771" cy="223608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99841">
                      <a:extLst>
                        <a:ext uri="{9D8B030D-6E8A-4147-A177-3AD203B41FA5}">
                          <a16:colId xmlns:a16="http://schemas.microsoft.com/office/drawing/2014/main" val="948136814"/>
                        </a:ext>
                      </a:extLst>
                    </a:gridCol>
                    <a:gridCol w="1686754">
                      <a:extLst>
                        <a:ext uri="{9D8B030D-6E8A-4147-A177-3AD203B41FA5}">
                          <a16:colId xmlns:a16="http://schemas.microsoft.com/office/drawing/2014/main" val="1941038712"/>
                        </a:ext>
                      </a:extLst>
                    </a:gridCol>
                    <a:gridCol w="1704176">
                      <a:extLst>
                        <a:ext uri="{9D8B030D-6E8A-4147-A177-3AD203B41FA5}">
                          <a16:colId xmlns:a16="http://schemas.microsoft.com/office/drawing/2014/main" val="1806542694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With nose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Without nose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90944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106557" r="-189527" b="-4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21180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20299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87876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206557" r="-189527" b="-3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2154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1234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046469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306557" r="-189527" b="-2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45.6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25.0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8515203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0.9076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0.8055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4912450"/>
                      </a:ext>
                    </a:extLst>
                  </a:tr>
                  <a:tr h="38696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0"/>
                          <a:stretch>
                            <a:fillRect l="-338" t="-482813" r="-189527" b="-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6.27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2.38</a:t>
                          </a:r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185913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8" y="3804270"/>
            <a:ext cx="3940139" cy="29551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431210" y="3795548"/>
                <a:ext cx="797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1210" y="3795548"/>
                <a:ext cx="797719" cy="276999"/>
              </a:xfrm>
              <a:prstGeom prst="rect">
                <a:avLst/>
              </a:prstGeom>
              <a:blipFill>
                <a:blip r:embed="rId12"/>
                <a:stretch>
                  <a:fillRect l="-17557" t="-28889" r="-8397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1"/>
          <a:stretch/>
        </p:blipFill>
        <p:spPr>
          <a:xfrm>
            <a:off x="3387900" y="2033768"/>
            <a:ext cx="2183624" cy="4687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uadroTexto 22"/>
              <p:cNvSpPr txBox="1"/>
              <p:nvPr/>
            </p:nvSpPr>
            <p:spPr>
              <a:xfrm>
                <a:off x="6440794" y="813685"/>
                <a:ext cx="4650312" cy="5570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 i="1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16, </m:t>
                      </m:r>
                      <m:func>
                        <m:func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=0.4,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s-E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s-ES" b="0" i="0" smtClean="0">
                              <a:latin typeface="Cambria Math" panose="02040503050406030204" pitchFamily="18" charset="0"/>
                            </a:rPr>
                            <m:t>=16.66, </m:t>
                          </m:r>
                          <m:r>
                            <m:rPr>
                              <m:sty m:val="p"/>
                            </m:rPr>
                            <a:rPr lang="es-E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=3.43×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sup>
                          </m:s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𝑔𝑎𝑖𝑛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=1.5,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𝑔𝑎𝑝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=0.3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=0.2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Cuadro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794" y="813685"/>
                <a:ext cx="4650312" cy="557076"/>
              </a:xfrm>
              <a:prstGeom prst="rect">
                <a:avLst/>
              </a:prstGeom>
              <a:blipFill>
                <a:blip r:embed="rId14"/>
                <a:stretch>
                  <a:fillRect l="-1312" t="-2174" r="-394" b="-163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2237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8">
            <a:extLst>
              <a:ext uri="{FF2B5EF4-FFF2-40B4-BE49-F238E27FC236}">
                <a16:creationId xmlns:a16="http://schemas.microsoft.com/office/drawing/2014/main" id="{043EBBF5-4458-744D-8A72-D554A0B2C94C}"/>
              </a:ext>
            </a:extLst>
          </p:cNvPr>
          <p:cNvGrpSpPr/>
          <p:nvPr/>
        </p:nvGrpSpPr>
        <p:grpSpPr>
          <a:xfrm>
            <a:off x="84750" y="3402334"/>
            <a:ext cx="6207685" cy="3105040"/>
            <a:chOff x="5828099" y="3828502"/>
            <a:chExt cx="5326333" cy="2951423"/>
          </a:xfrm>
        </p:grpSpPr>
        <p:pic>
          <p:nvPicPr>
            <p:cNvPr id="19" name="Imagen 6" descr="Interfaz de usuario gráfica&#10;&#10;Descripción generada automáticamente">
              <a:extLst>
                <a:ext uri="{FF2B5EF4-FFF2-40B4-BE49-F238E27FC236}">
                  <a16:creationId xmlns:a16="http://schemas.microsoft.com/office/drawing/2014/main" id="{00B4C173-95D7-6145-93DF-D2F01956E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15" t="29430" r="1585" b="32485"/>
            <a:stretch/>
          </p:blipFill>
          <p:spPr>
            <a:xfrm>
              <a:off x="5828099" y="3828502"/>
              <a:ext cx="5326333" cy="2951423"/>
            </a:xfrm>
            <a:prstGeom prst="rect">
              <a:avLst/>
            </a:prstGeom>
          </p:spPr>
        </p:pic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21DDADF7-D8D3-AB4F-AAB2-BBF1474EA5B6}"/>
                </a:ext>
              </a:extLst>
            </p:cNvPr>
            <p:cNvSpPr txBox="1"/>
            <p:nvPr/>
          </p:nvSpPr>
          <p:spPr>
            <a:xfrm>
              <a:off x="10146393" y="4503250"/>
              <a:ext cx="825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~ 28 m</a:t>
              </a:r>
            </a:p>
          </p:txBody>
        </p:sp>
        <p:sp>
          <p:nvSpPr>
            <p:cNvPr id="22" name="TextBox 14">
              <a:extLst>
                <a:ext uri="{FF2B5EF4-FFF2-40B4-BE49-F238E27FC236}">
                  <a16:creationId xmlns:a16="http://schemas.microsoft.com/office/drawing/2014/main" id="{D0216936-6C8E-2A41-9DB0-59B2DE73B0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10600" y="4027137"/>
              <a:ext cx="1535793" cy="63155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107287" tIns="53643" rIns="107287" bIns="53643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l"/>
                <a:defRPr sz="2000"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Char char="–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Char char="l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–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•"/>
                <a:defRPr>
                  <a:solidFill>
                    <a:schemeClr val="folHlink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dirty="0">
                  <a:solidFill>
                    <a:schemeClr val="bg1"/>
                  </a:solidFill>
                  <a:latin typeface="+mn-lt"/>
                </a:rPr>
                <a:t>proton pulses           </a:t>
              </a:r>
              <a:r>
                <a:rPr lang="en-GB" altLang="en-US" sz="1600" dirty="0">
                  <a:solidFill>
                    <a:schemeClr val="bg1"/>
                  </a:solidFill>
                  <a:latin typeface="+mn-lt"/>
                </a:rPr>
                <a:t>2.5us @ 200 Hz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8733B-E91D-9240-99E9-DC7C5F1F01E7}"/>
              </a:ext>
            </a:extLst>
          </p:cNvPr>
          <p:cNvSpPr txBox="1"/>
          <p:nvPr/>
        </p:nvSpPr>
        <p:spPr>
          <a:xfrm>
            <a:off x="2493337" y="3044928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18-20 MV/m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50752D-D3E4-E149-8A28-2F1DB44B2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838" y="3402334"/>
            <a:ext cx="5346700" cy="3352800"/>
          </a:xfrm>
          <a:prstGeom prst="rect">
            <a:avLst/>
          </a:prstGeom>
        </p:spPr>
      </p:pic>
      <p:pic>
        <p:nvPicPr>
          <p:cNvPr id="14" name="Imagen 18" descr="Imagen que contiene peine&#10;&#10;Descripción generada automáticamente">
            <a:extLst>
              <a:ext uri="{FF2B5EF4-FFF2-40B4-BE49-F238E27FC236}">
                <a16:creationId xmlns:a16="http://schemas.microsoft.com/office/drawing/2014/main" id="{CEA37D2C-8041-CB4D-8FAC-12ACFF8B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57" r="75673" b="8824"/>
          <a:stretch/>
        </p:blipFill>
        <p:spPr>
          <a:xfrm>
            <a:off x="6266273" y="5985994"/>
            <a:ext cx="1600200" cy="87200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76BC2517-1343-AA4C-8339-0E9311ED50C6}"/>
              </a:ext>
            </a:extLst>
          </p:cNvPr>
          <p:cNvSpPr/>
          <p:nvPr/>
        </p:nvSpPr>
        <p:spPr>
          <a:xfrm>
            <a:off x="9817020" y="2614041"/>
            <a:ext cx="2348753" cy="86177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000" i="1">
                <a:latin typeface="Arial" charset="0"/>
              </a:rPr>
              <a:t>LINAC Conference 2014, </a:t>
            </a:r>
            <a:endParaRPr lang="en-GB" sz="1000">
              <a:latin typeface="Arial" charset="0"/>
            </a:endParaRPr>
          </a:p>
          <a:p>
            <a:pPr algn="ctr"/>
            <a:r>
              <a:rPr lang="en-GB" sz="1000">
                <a:latin typeface="Arial" charset="0"/>
              </a:rPr>
              <a:t>S. Benedetti et al. </a:t>
            </a:r>
          </a:p>
          <a:p>
            <a:pPr algn="ctr"/>
            <a:r>
              <a:rPr lang="en-GB" sz="1000" b="1">
                <a:latin typeface="Calibri" charset="0"/>
              </a:rPr>
              <a:t>RF DESIGN OF A NOVEL BACKWARD TRAVELLING WAVE LINAC FOR PROTON THERAPY </a:t>
            </a:r>
            <a:endParaRPr lang="en-GB" sz="1000">
              <a:latin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C154D7-5B07-3547-AF2B-7B994D6CC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32" t="15733" r="9433" b="27734"/>
          <a:stretch/>
        </p:blipFill>
        <p:spPr>
          <a:xfrm>
            <a:off x="7062341" y="980177"/>
            <a:ext cx="2198915" cy="1953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58074-6E06-5C46-98F0-D2A88EEB39DA}"/>
              </a:ext>
            </a:extLst>
          </p:cNvPr>
          <p:cNvSpPr txBox="1"/>
          <p:nvPr/>
        </p:nvSpPr>
        <p:spPr>
          <a:xfrm>
            <a:off x="9442995" y="1424017"/>
            <a:ext cx="27490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dirty="0"/>
              <a:t>Backward Travelling Wave (BTW) High Gradient cavity testing at IFIC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9E6E2C-3058-924C-A734-D90A22F11F29}"/>
              </a:ext>
            </a:extLst>
          </p:cNvPr>
          <p:cNvCxnSpPr>
            <a:cxnSpLocks/>
          </p:cNvCxnSpPr>
          <p:nvPr/>
        </p:nvCxnSpPr>
        <p:spPr>
          <a:xfrm>
            <a:off x="8360520" y="2421125"/>
            <a:ext cx="663737" cy="13235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0F22068-7030-3B4F-99C6-2FDA2260EC51}"/>
              </a:ext>
            </a:extLst>
          </p:cNvPr>
          <p:cNvSpPr txBox="1"/>
          <p:nvPr/>
        </p:nvSpPr>
        <p:spPr>
          <a:xfrm>
            <a:off x="929031" y="1766664"/>
            <a:ext cx="4797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>
                <a:solidFill>
                  <a:srgbClr val="1C19DE"/>
                </a:solidFill>
              </a:rPr>
              <a:t>ADAM,</a:t>
            </a:r>
            <a:r>
              <a:rPr lang="en-GB"/>
              <a:t> </a:t>
            </a:r>
            <a:r>
              <a:rPr lang="en-GB" b="1">
                <a:solidFill>
                  <a:srgbClr val="1C19DE"/>
                </a:solidFill>
              </a:rPr>
              <a:t>spin-off of CERN and TERA foundation </a:t>
            </a:r>
            <a:r>
              <a:rPr lang="en-GB"/>
              <a:t>is developing a </a:t>
            </a:r>
            <a:r>
              <a:rPr lang="en-GB" b="1">
                <a:solidFill>
                  <a:srgbClr val="1C19DE"/>
                </a:solidFill>
              </a:rPr>
              <a:t>proton linear accelerator </a:t>
            </a:r>
            <a:r>
              <a:rPr lang="en-GB"/>
              <a:t>to be installed in a hospital in England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8DD983-CA1D-A74B-9CD1-D2F189C49238}"/>
              </a:ext>
            </a:extLst>
          </p:cNvPr>
          <p:cNvSpPr txBox="1"/>
          <p:nvPr/>
        </p:nvSpPr>
        <p:spPr>
          <a:xfrm>
            <a:off x="2359197" y="1014577"/>
            <a:ext cx="1658787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Normal Cavities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07B5F3-3997-AF45-8156-5032AE8E4980}"/>
              </a:ext>
            </a:extLst>
          </p:cNvPr>
          <p:cNvSpPr txBox="1"/>
          <p:nvPr/>
        </p:nvSpPr>
        <p:spPr>
          <a:xfrm>
            <a:off x="9442995" y="829911"/>
            <a:ext cx="227709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ES" dirty="0">
                <a:solidFill>
                  <a:schemeClr val="bg1"/>
                </a:solidFill>
              </a:rPr>
              <a:t>High-Gradient Cavities</a:t>
            </a:r>
          </a:p>
        </p:txBody>
      </p:sp>
      <p:sp>
        <p:nvSpPr>
          <p:cNvPr id="24" name="Título 1">
            <a:extLst>
              <a:ext uri="{FF2B5EF4-FFF2-40B4-BE49-F238E27FC236}">
                <a16:creationId xmlns:a16="http://schemas.microsoft.com/office/drawing/2014/main" id="{3941FE8B-93C8-CF49-93CF-68C358C81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Linear Accelerators for </a:t>
            </a:r>
            <a:r>
              <a:rPr lang="en-GB" b="1" dirty="0" err="1">
                <a:solidFill>
                  <a:schemeClr val="bg1"/>
                </a:solidFill>
              </a:rPr>
              <a:t>Hadrontherapy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A60399-5522-1344-B7F5-3A8B4338D19B}"/>
              </a:ext>
            </a:extLst>
          </p:cNvPr>
          <p:cNvSpPr txBox="1"/>
          <p:nvPr/>
        </p:nvSpPr>
        <p:spPr>
          <a:xfrm>
            <a:off x="7338714" y="3033002"/>
            <a:ext cx="108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dirty="0"/>
              <a:t>50 MV/m</a:t>
            </a:r>
          </a:p>
        </p:txBody>
      </p:sp>
    </p:spTree>
    <p:extLst>
      <p:ext uri="{BB962C8B-B14F-4D97-AF65-F5344CB8AC3E}">
        <p14:creationId xmlns:p14="http://schemas.microsoft.com/office/powerpoint/2010/main" val="1070184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Dielectric Assist Accelerating (DAA) cavity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5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3AD522C-FE61-5590-51DA-0190FBBAC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90" y="886459"/>
            <a:ext cx="5630061" cy="3734321"/>
          </a:xfrm>
          <a:prstGeom prst="rect">
            <a:avLst/>
          </a:prstGeom>
        </p:spPr>
      </p:pic>
      <p:pic>
        <p:nvPicPr>
          <p:cNvPr id="9" name="Picture 8" descr="Chart, diagram, histogram&#10;&#10;Description automatically generated">
            <a:extLst>
              <a:ext uri="{FF2B5EF4-FFF2-40B4-BE49-F238E27FC236}">
                <a16:creationId xmlns:a16="http://schemas.microsoft.com/office/drawing/2014/main" id="{46F19AB3-E2A3-4956-8947-1F12710C1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23" y="707390"/>
            <a:ext cx="3248478" cy="36295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3CB6D-3598-340C-D73D-47CF2828A5D1}"/>
              </a:ext>
            </a:extLst>
          </p:cNvPr>
          <p:cNvSpPr txBox="1"/>
          <p:nvPr/>
        </p:nvSpPr>
        <p:spPr>
          <a:xfrm>
            <a:off x="6440794" y="126130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AC1439-E575-BF53-B650-8C50FDC0E531}"/>
                  </a:ext>
                </a:extLst>
              </p:cNvPr>
              <p:cNvSpPr txBox="1"/>
              <p:nvPr/>
            </p:nvSpPr>
            <p:spPr>
              <a:xfrm>
                <a:off x="6501462" y="2205218"/>
                <a:ext cx="1402050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Dielectric: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7AC1439-E575-BF53-B650-8C50FDC0E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462" y="2205218"/>
                <a:ext cx="1402050" cy="1200329"/>
              </a:xfrm>
              <a:prstGeom prst="rect">
                <a:avLst/>
              </a:prstGeom>
              <a:blipFill>
                <a:blip r:embed="rId5"/>
                <a:stretch>
                  <a:fillRect l="-3913" t="-30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663B6D-4F08-DD75-0C3E-EA778EA67C99}"/>
              </a:ext>
            </a:extLst>
          </p:cNvPr>
          <p:cNvCxnSpPr>
            <a:stCxn id="11" idx="3"/>
          </p:cNvCxnSpPr>
          <p:nvPr/>
        </p:nvCxnSpPr>
        <p:spPr>
          <a:xfrm>
            <a:off x="7309943" y="1445973"/>
            <a:ext cx="130065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B5116D-3FD8-9292-FED1-1791683FD49A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638800" y="1445973"/>
            <a:ext cx="8019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6F977D8-2C8D-17C9-3685-193AA7A735B8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903512" y="2522156"/>
            <a:ext cx="707088" cy="28322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59EF274-43D9-AEEB-E445-ECB69711130B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149516" y="1683260"/>
            <a:ext cx="1351946" cy="11221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497B781-F19D-56FE-27E5-9D835FD566DD}"/>
              </a:ext>
            </a:extLst>
          </p:cNvPr>
          <p:cNvSpPr txBox="1"/>
          <p:nvPr/>
        </p:nvSpPr>
        <p:spPr>
          <a:xfrm>
            <a:off x="240990" y="4479338"/>
            <a:ext cx="5542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0" u="none" strike="noStrike" baseline="0" dirty="0">
                <a:latin typeface="Times-Roman"/>
              </a:rPr>
              <a:t>Investigations Into </a:t>
            </a:r>
            <a:r>
              <a:rPr lang="en-GB" sz="800" b="0" i="1" u="none" strike="noStrike" baseline="0" dirty="0">
                <a:latin typeface="Times-Italic"/>
              </a:rPr>
              <a:t>X</a:t>
            </a:r>
            <a:r>
              <a:rPr lang="en-GB" sz="800" b="0" i="0" u="none" strike="noStrike" baseline="0" dirty="0">
                <a:latin typeface="Times-Roman"/>
              </a:rPr>
              <a:t>-Band Dielectric Assist Accelerating Structures for Future Linear Accelerators. </a:t>
            </a:r>
            <a:r>
              <a:rPr lang="en-GB" sz="800" b="0" i="0" u="none" strike="noStrike" baseline="0" dirty="0" err="1">
                <a:latin typeface="Times-Roman"/>
              </a:rPr>
              <a:t>Yelong</a:t>
            </a:r>
            <a:r>
              <a:rPr lang="en-GB" sz="800" b="0" i="0" u="none" strike="noStrike" baseline="0" dirty="0">
                <a:latin typeface="Times-Roman"/>
              </a:rPr>
              <a:t> Wei, </a:t>
            </a:r>
            <a:r>
              <a:rPr lang="en-GB" sz="800" b="0" i="0" u="none" strike="noStrike" baseline="0" dirty="0" err="1">
                <a:latin typeface="Times-Roman"/>
              </a:rPr>
              <a:t>Alexej</a:t>
            </a:r>
            <a:r>
              <a:rPr lang="en-GB" sz="800" b="0" i="0" u="none" strike="noStrike" baseline="0" dirty="0">
                <a:latin typeface="Times-Roman"/>
              </a:rPr>
              <a:t> </a:t>
            </a:r>
            <a:r>
              <a:rPr lang="en-GB" sz="800" b="0" i="0" u="none" strike="noStrike" baseline="0" dirty="0" err="1">
                <a:latin typeface="Times-Roman"/>
              </a:rPr>
              <a:t>Grudiev</a:t>
            </a:r>
            <a:r>
              <a:rPr lang="en-GB" sz="800" b="0" i="0" u="none" strike="noStrike" baseline="0" dirty="0">
                <a:latin typeface="Times-Roman"/>
              </a:rPr>
              <a:t>.</a:t>
            </a:r>
            <a:endParaRPr lang="en-GB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E663C9FF-AC1D-ACC1-6C71-F4658E6074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348654"/>
                  </p:ext>
                </p:extLst>
              </p:nvPr>
            </p:nvGraphicFramePr>
            <p:xfrm>
              <a:off x="521962" y="4837178"/>
              <a:ext cx="550136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0681">
                      <a:extLst>
                        <a:ext uri="{9D8B030D-6E8A-4147-A177-3AD203B41FA5}">
                          <a16:colId xmlns:a16="http://schemas.microsoft.com/office/drawing/2014/main" val="3358679119"/>
                        </a:ext>
                      </a:extLst>
                    </a:gridCol>
                    <a:gridCol w="2750681">
                      <a:extLst>
                        <a:ext uri="{9D8B030D-6E8A-4147-A177-3AD203B41FA5}">
                          <a16:colId xmlns:a16="http://schemas.microsoft.com/office/drawing/2014/main" val="18274130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Calculation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506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0490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𝜖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sub>
                                        </m:sSub>
                                      </m:e>
                                    </m:rad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𝜉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7455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51202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a14:m>
                          <a:r>
                            <a:rPr lang="en-GB" dirty="0"/>
                            <a:t> mm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087465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29">
                <a:extLst>
                  <a:ext uri="{FF2B5EF4-FFF2-40B4-BE49-F238E27FC236}">
                    <a16:creationId xmlns:a16="http://schemas.microsoft.com/office/drawing/2014/main" id="{E663C9FF-AC1D-ACC1-6C71-F4658E6074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20348654"/>
                  </p:ext>
                </p:extLst>
              </p:nvPr>
            </p:nvGraphicFramePr>
            <p:xfrm>
              <a:off x="521962" y="4837178"/>
              <a:ext cx="5501362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0681">
                      <a:extLst>
                        <a:ext uri="{9D8B030D-6E8A-4147-A177-3AD203B41FA5}">
                          <a16:colId xmlns:a16="http://schemas.microsoft.com/office/drawing/2014/main" val="3358679119"/>
                        </a:ext>
                      </a:extLst>
                    </a:gridCol>
                    <a:gridCol w="2750681">
                      <a:extLst>
                        <a:ext uri="{9D8B030D-6E8A-4147-A177-3AD203B41FA5}">
                          <a16:colId xmlns:a16="http://schemas.microsoft.com/office/drawing/2014/main" val="182741301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Parameter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Calculation</a:t>
                          </a:r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775065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103333" r="-100922" b="-3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103333" r="-922" b="-3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0490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210345" r="-100922" b="-2310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210345" r="-922" b="-2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74555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300000" r="-100922" b="-1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300000" r="-922" b="-12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512020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461" t="-413793" r="-100922" b="-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ES"/>
                        </a:p>
                      </a:txBody>
                      <a:tcPr>
                        <a:blipFill>
                          <a:blip r:embed="rId6"/>
                          <a:stretch>
                            <a:fillRect l="-100461" t="-413793" r="-922" b="-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087465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6993176" y="6062726"/>
                <a:ext cx="435757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176" y="6062726"/>
                <a:ext cx="4357576" cy="553998"/>
              </a:xfrm>
              <a:prstGeom prst="rect">
                <a:avLst/>
              </a:prstGeom>
              <a:blipFill>
                <a:blip r:embed="rId7"/>
                <a:stretch>
                  <a:fillRect l="-3217" t="-14444" r="-2657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A33A75-B207-8E02-F650-4EDDDD2F6336}"/>
                  </a:ext>
                </a:extLst>
              </p:cNvPr>
              <p:cNvSpPr txBox="1"/>
              <p:nvPr/>
            </p:nvSpPr>
            <p:spPr>
              <a:xfrm>
                <a:off x="6993176" y="4562901"/>
                <a:ext cx="4357576" cy="13849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Working under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b="0" dirty="0"/>
                  <a:t> mode: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Dielectric helps to decrease cavity size.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electric field in metal.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Axial symmetry </a:t>
                </a:r>
                <a:endParaRPr lang="en-GB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A33A75-B207-8E02-F650-4EDDDD2F6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176" y="4562901"/>
                <a:ext cx="4357576" cy="1384995"/>
              </a:xfrm>
              <a:prstGeom prst="rect">
                <a:avLst/>
              </a:prstGeom>
              <a:blipFill>
                <a:blip r:embed="rId8"/>
                <a:stretch>
                  <a:fillRect l="-3217" t="-5727" r="-3217" b="-92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759EE5-13B5-F3CE-7FE4-AA0CCDCA9209}"/>
                  </a:ext>
                </a:extLst>
              </p:cNvPr>
              <p:cNvSpPr txBox="1"/>
              <p:nvPr/>
            </p:nvSpPr>
            <p:spPr>
              <a:xfrm>
                <a:off x="685800" y="707390"/>
                <a:ext cx="16541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Low </a:t>
                </a:r>
                <a14:m>
                  <m:oMath xmlns:m="http://schemas.openxmlformats.org/officeDocument/2006/math">
                    <m:r>
                      <a:rPr lang="es-ES" b="1" i="1" smtClean="0">
                        <a:latin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GB" b="1" dirty="0"/>
                  <a:t> particles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0759EE5-13B5-F3CE-7FE4-AA0CCDCA9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707390"/>
                <a:ext cx="1654171" cy="369332"/>
              </a:xfrm>
              <a:prstGeom prst="rect">
                <a:avLst/>
              </a:prstGeom>
              <a:blipFill>
                <a:blip r:embed="rId9"/>
                <a:stretch>
                  <a:fillRect l="-3817" t="-6667" r="-229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A4083CB-7BB8-28D5-AD4E-1CF20AD0C707}"/>
              </a:ext>
            </a:extLst>
          </p:cNvPr>
          <p:cNvSpPr txBox="1"/>
          <p:nvPr/>
        </p:nvSpPr>
        <p:spPr>
          <a:xfrm>
            <a:off x="3916402" y="707390"/>
            <a:ext cx="847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S-band</a:t>
            </a:r>
          </a:p>
        </p:txBody>
      </p:sp>
    </p:spTree>
    <p:extLst>
      <p:ext uri="{BB962C8B-B14F-4D97-AF65-F5344CB8AC3E}">
        <p14:creationId xmlns:p14="http://schemas.microsoft.com/office/powerpoint/2010/main" val="2396076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6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759849" y="1015960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50E816-77AC-2041-7194-C7BBAA480C20}"/>
              </a:ext>
            </a:extLst>
          </p:cNvPr>
          <p:cNvSpPr txBox="1"/>
          <p:nvPr/>
        </p:nvSpPr>
        <p:spPr>
          <a:xfrm>
            <a:off x="3957905" y="1015960"/>
            <a:ext cx="1531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Magnetic field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28B7-3614-5D99-4C1B-5F6632BBEE6D}"/>
              </a:ext>
            </a:extLst>
          </p:cNvPr>
          <p:cNvGrpSpPr/>
          <p:nvPr/>
        </p:nvGrpSpPr>
        <p:grpSpPr>
          <a:xfrm>
            <a:off x="180847" y="1693862"/>
            <a:ext cx="2976461" cy="4590815"/>
            <a:chOff x="328212" y="1698552"/>
            <a:chExt cx="2976461" cy="4590815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69DA7-453F-3007-A455-260EFF34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341" r="1"/>
            <a:stretch/>
          </p:blipFill>
          <p:spPr>
            <a:xfrm>
              <a:off x="2127109" y="1698552"/>
              <a:ext cx="1177564" cy="4590815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4740C0-1A89-39BA-2D37-1C2B5439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03" r="42231"/>
            <a:stretch/>
          </p:blipFill>
          <p:spPr>
            <a:xfrm>
              <a:off x="328212" y="1698552"/>
              <a:ext cx="1885600" cy="459081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AFCDEFB-F81C-3134-149D-0F676BF33E6A}"/>
              </a:ext>
            </a:extLst>
          </p:cNvPr>
          <p:cNvGrpSpPr/>
          <p:nvPr/>
        </p:nvGrpSpPr>
        <p:grpSpPr>
          <a:xfrm>
            <a:off x="3483735" y="1693862"/>
            <a:ext cx="2797135" cy="4590815"/>
            <a:chOff x="4005198" y="1698552"/>
            <a:chExt cx="2797135" cy="4590815"/>
          </a:xfrm>
        </p:grpSpPr>
        <p:pic>
          <p:nvPicPr>
            <p:cNvPr id="10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7FF20F1-D70E-D23D-D36A-68F290A0B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053" r="-1"/>
            <a:stretch/>
          </p:blipFill>
          <p:spPr>
            <a:xfrm>
              <a:off x="5711471" y="1698552"/>
              <a:ext cx="1090862" cy="4590815"/>
            </a:xfrm>
            <a:prstGeom prst="rect">
              <a:avLst/>
            </a:prstGeom>
          </p:spPr>
        </p:pic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61192ECF-4815-E9B3-77A4-3C89139129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434" r="42233"/>
            <a:stretch/>
          </p:blipFill>
          <p:spPr>
            <a:xfrm>
              <a:off x="4005198" y="1698552"/>
              <a:ext cx="1869385" cy="459081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59393" y="2863516"/>
                <a:ext cx="4539047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Electric field focus on accelerating area.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field on metallic surface: </a:t>
                </a:r>
              </a:p>
              <a:p>
                <a:pPr lvl="1"/>
                <a:r>
                  <a:rPr lang="en-US" dirty="0"/>
                  <a:t>	High breakdown limit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/>
                  <a:t>Magnetic field concentrated on vacuum.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/>
                  <a:t>Low losses on metal:</a:t>
                </a:r>
              </a:p>
              <a:p>
                <a:pPr lvl="2"/>
                <a:r>
                  <a:rPr lang="en-US" dirty="0"/>
                  <a:t>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9393" y="2863516"/>
                <a:ext cx="4539047" cy="2308324"/>
              </a:xfrm>
              <a:prstGeom prst="rect">
                <a:avLst/>
              </a:prstGeom>
              <a:blipFill>
                <a:blip r:embed="rId5"/>
                <a:stretch>
                  <a:fillRect l="-805" t="-1587" b="-3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375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solution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7</a:t>
            </a:fld>
            <a:endParaRPr lang="es-ES" dirty="0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AE46DB-F966-ACD5-F698-A040C885C7A7}"/>
              </a:ext>
            </a:extLst>
          </p:cNvPr>
          <p:cNvSpPr txBox="1"/>
          <p:nvPr/>
        </p:nvSpPr>
        <p:spPr>
          <a:xfrm>
            <a:off x="642518" y="1455721"/>
            <a:ext cx="1337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28B7-3614-5D99-4C1B-5F6632BBEE6D}"/>
              </a:ext>
            </a:extLst>
          </p:cNvPr>
          <p:cNvGrpSpPr/>
          <p:nvPr/>
        </p:nvGrpSpPr>
        <p:grpSpPr>
          <a:xfrm>
            <a:off x="180847" y="2148973"/>
            <a:ext cx="2976461" cy="4590815"/>
            <a:chOff x="328212" y="1698552"/>
            <a:chExt cx="2976461" cy="4590815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69DA7-453F-3007-A455-260EFF34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0341" r="1"/>
            <a:stretch/>
          </p:blipFill>
          <p:spPr>
            <a:xfrm>
              <a:off x="2127109" y="1698552"/>
              <a:ext cx="1177564" cy="4590815"/>
            </a:xfrm>
            <a:prstGeom prst="rect">
              <a:avLst/>
            </a:prstGeom>
          </p:spPr>
        </p:pic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D4740C0-1A89-39BA-2D37-1C2B54399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303" r="42231"/>
            <a:stretch/>
          </p:blipFill>
          <p:spPr>
            <a:xfrm>
              <a:off x="328212" y="1698552"/>
              <a:ext cx="1885600" cy="459081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264888-337B-DFAD-361A-BE1EC8B6C8BF}"/>
              </a:ext>
            </a:extLst>
          </p:cNvPr>
          <p:cNvGrpSpPr/>
          <p:nvPr/>
        </p:nvGrpSpPr>
        <p:grpSpPr>
          <a:xfrm>
            <a:off x="3157308" y="2148973"/>
            <a:ext cx="2838742" cy="4595504"/>
            <a:chOff x="7206188" y="1632954"/>
            <a:chExt cx="2838742" cy="4595504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4F55A7F-406D-4414-E852-B663D82A7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544" r="43120"/>
            <a:stretch/>
          </p:blipFill>
          <p:spPr>
            <a:xfrm>
              <a:off x="7206188" y="1632954"/>
              <a:ext cx="1747880" cy="4595504"/>
            </a:xfrm>
            <a:prstGeom prst="rect">
              <a:avLst/>
            </a:prstGeom>
          </p:spPr>
        </p:pic>
        <p:pic>
          <p:nvPicPr>
            <p:cNvPr id="19" name="Picture 1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23DBAF0-0B9E-14F1-14F6-1FFCBB0F1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1052" r="1"/>
            <a:stretch/>
          </p:blipFill>
          <p:spPr>
            <a:xfrm>
              <a:off x="8954068" y="1632954"/>
              <a:ext cx="1090862" cy="459550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9C3D11F-B7B4-D050-8294-D580E61B1BAF}"/>
              </a:ext>
            </a:extLst>
          </p:cNvPr>
          <p:cNvSpPr txBox="1"/>
          <p:nvPr/>
        </p:nvSpPr>
        <p:spPr>
          <a:xfrm>
            <a:off x="3528533" y="1455721"/>
            <a:ext cx="1563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Energy</a:t>
            </a:r>
            <a:endParaRPr lang="en-GB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1513783-534C-0AFC-33D6-F29E03364169}"/>
              </a:ext>
            </a:extLst>
          </p:cNvPr>
          <p:cNvCxnSpPr>
            <a:cxnSpLocks/>
          </p:cNvCxnSpPr>
          <p:nvPr/>
        </p:nvCxnSpPr>
        <p:spPr>
          <a:xfrm flipH="1">
            <a:off x="4304963" y="3028378"/>
            <a:ext cx="2354782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241580-725A-8ED0-8BD4-71D1269DA6AA}"/>
              </a:ext>
            </a:extLst>
          </p:cNvPr>
          <p:cNvSpPr txBox="1"/>
          <p:nvPr/>
        </p:nvSpPr>
        <p:spPr>
          <a:xfrm>
            <a:off x="6861363" y="2834889"/>
            <a:ext cx="2232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Parallel boundary</a:t>
            </a:r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6F170F-2C21-4DEB-A388-36B50BBE9620}"/>
              </a:ext>
            </a:extLst>
          </p:cNvPr>
          <p:cNvCxnSpPr>
            <a:cxnSpLocks/>
          </p:cNvCxnSpPr>
          <p:nvPr/>
        </p:nvCxnSpPr>
        <p:spPr>
          <a:xfrm flipH="1">
            <a:off x="4750025" y="3673561"/>
            <a:ext cx="190972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DD2A42-06B3-CCCB-24E1-76817E918780}"/>
                  </a:ext>
                </a:extLst>
              </p:cNvPr>
              <p:cNvSpPr txBox="1"/>
              <p:nvPr/>
            </p:nvSpPr>
            <p:spPr>
              <a:xfrm>
                <a:off x="6887466" y="3470530"/>
                <a:ext cx="38650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is conserved along the dielectric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DD2A42-06B3-CCCB-24E1-76817E918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466" y="3470530"/>
                <a:ext cx="3865032" cy="369332"/>
              </a:xfrm>
              <a:prstGeom prst="rect">
                <a:avLst/>
              </a:prstGeom>
              <a:blipFill>
                <a:blip r:embed="rId5"/>
                <a:stretch>
                  <a:fillRect l="-1420" t="-8197" r="-63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C9B4ABC-2043-1325-9264-A6E0013D2447}"/>
              </a:ext>
            </a:extLst>
          </p:cNvPr>
          <p:cNvCxnSpPr>
            <a:cxnSpLocks/>
          </p:cNvCxnSpPr>
          <p:nvPr/>
        </p:nvCxnSpPr>
        <p:spPr>
          <a:xfrm flipH="1">
            <a:off x="4702821" y="4277469"/>
            <a:ext cx="1956924" cy="97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E63CB67B-0CF1-4FE2-0D2D-85A551CD5DC0}"/>
              </a:ext>
            </a:extLst>
          </p:cNvPr>
          <p:cNvSpPr txBox="1"/>
          <p:nvPr/>
        </p:nvSpPr>
        <p:spPr>
          <a:xfrm>
            <a:off x="6861363" y="4060416"/>
            <a:ext cx="286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: Perpendicular boundary</a:t>
            </a:r>
            <a:endParaRPr lang="en-GB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8DA74D05-CCBF-A2D5-1D31-BFF0FE5DD668}"/>
              </a:ext>
            </a:extLst>
          </p:cNvPr>
          <p:cNvSpPr/>
          <p:nvPr/>
        </p:nvSpPr>
        <p:spPr>
          <a:xfrm>
            <a:off x="9030967" y="2758051"/>
            <a:ext cx="262470" cy="56988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0E15E1-0DFF-E859-2E6D-4B5A17A5EE26}"/>
                  </a:ext>
                </a:extLst>
              </p:cNvPr>
              <p:cNvSpPr txBox="1"/>
              <p:nvPr/>
            </p:nvSpPr>
            <p:spPr>
              <a:xfrm>
                <a:off x="9340671" y="2573385"/>
                <a:ext cx="13945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is constant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0E15E1-0DFF-E859-2E6D-4B5A17A5E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671" y="2573385"/>
                <a:ext cx="1394549" cy="369332"/>
              </a:xfrm>
              <a:prstGeom prst="rect">
                <a:avLst/>
              </a:prstGeom>
              <a:blipFill>
                <a:blip r:embed="rId6"/>
                <a:stretch>
                  <a:fillRect t="-8197" r="-436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46F526-C6FC-AB65-B241-2D1492487B88}"/>
                  </a:ext>
                </a:extLst>
              </p:cNvPr>
              <p:cNvSpPr txBox="1"/>
              <p:nvPr/>
            </p:nvSpPr>
            <p:spPr>
              <a:xfrm>
                <a:off x="8663468" y="905872"/>
                <a:ext cx="7820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46F526-C6FC-AB65-B241-2D1492487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468" y="905872"/>
                <a:ext cx="782009" cy="276999"/>
              </a:xfrm>
              <a:prstGeom prst="rect">
                <a:avLst/>
              </a:prstGeom>
              <a:blipFill>
                <a:blip r:embed="rId7"/>
                <a:stretch>
                  <a:fillRect l="-6250" r="-703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FA0A5E-00E2-6025-591E-97BDF5C0B559}"/>
                  </a:ext>
                </a:extLst>
              </p:cNvPr>
              <p:cNvSpPr txBox="1"/>
              <p:nvPr/>
            </p:nvSpPr>
            <p:spPr>
              <a:xfrm>
                <a:off x="9340671" y="3101198"/>
                <a:ext cx="2357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inside dielectric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FA0A5E-00E2-6025-591E-97BDF5C0B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0671" y="3101198"/>
                <a:ext cx="2357056" cy="369332"/>
              </a:xfrm>
              <a:prstGeom prst="rect">
                <a:avLst/>
              </a:prstGeom>
              <a:blipFill>
                <a:blip r:embed="rId8"/>
                <a:stretch>
                  <a:fillRect l="-2067" t="-10000" r="-180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eft Brace 35">
            <a:extLst>
              <a:ext uri="{FF2B5EF4-FFF2-40B4-BE49-F238E27FC236}">
                <a16:creationId xmlns:a16="http://schemas.microsoft.com/office/drawing/2014/main" id="{3EF73389-C018-505C-0779-8C9670EF6BB0}"/>
              </a:ext>
            </a:extLst>
          </p:cNvPr>
          <p:cNvSpPr/>
          <p:nvPr/>
        </p:nvSpPr>
        <p:spPr>
          <a:xfrm>
            <a:off x="9727084" y="3993790"/>
            <a:ext cx="262470" cy="56988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056B5D-DFCE-51E9-900D-C682D3994425}"/>
                  </a:ext>
                </a:extLst>
              </p:cNvPr>
              <p:cNvSpPr txBox="1"/>
              <p:nvPr/>
            </p:nvSpPr>
            <p:spPr>
              <a:xfrm>
                <a:off x="10036788" y="3809124"/>
                <a:ext cx="1408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dirty="0"/>
                  <a:t> is constant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0056B5D-DFCE-51E9-900D-C682D3994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788" y="3809124"/>
                <a:ext cx="1408271" cy="369332"/>
              </a:xfrm>
              <a:prstGeom prst="rect">
                <a:avLst/>
              </a:prstGeom>
              <a:blipFill>
                <a:blip r:embed="rId9"/>
                <a:stretch>
                  <a:fillRect t="-10000" r="-4329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76F578-5B9B-4733-2EBC-54739B675009}"/>
                  </a:ext>
                </a:extLst>
              </p:cNvPr>
              <p:cNvSpPr txBox="1"/>
              <p:nvPr/>
            </p:nvSpPr>
            <p:spPr>
              <a:xfrm>
                <a:off x="10036788" y="4336937"/>
                <a:ext cx="18365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/>
                  <a:t> in vacuum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676F578-5B9B-4733-2EBC-54739B675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6788" y="4336937"/>
                <a:ext cx="1836593" cy="369332"/>
              </a:xfrm>
              <a:prstGeom prst="rect">
                <a:avLst/>
              </a:prstGeom>
              <a:blipFill>
                <a:blip r:embed="rId10"/>
                <a:stretch>
                  <a:fillRect l="-2649" t="-8197" r="-198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337DFC-CE47-295D-7333-B7BFE2A4D339}"/>
                  </a:ext>
                </a:extLst>
              </p:cNvPr>
              <p:cNvSpPr txBox="1"/>
              <p:nvPr/>
            </p:nvSpPr>
            <p:spPr>
              <a:xfrm>
                <a:off x="8663468" y="1330270"/>
                <a:ext cx="1079463" cy="341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337DFC-CE47-295D-7333-B7BFE2A4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3468" y="1330270"/>
                <a:ext cx="1079463" cy="341697"/>
              </a:xfrm>
              <a:prstGeom prst="rect">
                <a:avLst/>
              </a:prstGeom>
              <a:blipFill>
                <a:blip r:embed="rId11"/>
                <a:stretch>
                  <a:fillRect l="-4520" r="-2260"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FEFC99-719A-00D2-F57D-545DCB37E649}"/>
                  </a:ext>
                </a:extLst>
              </p:cNvPr>
              <p:cNvSpPr txBox="1"/>
              <p:nvPr/>
            </p:nvSpPr>
            <p:spPr>
              <a:xfrm>
                <a:off x="8668954" y="1919731"/>
                <a:ext cx="1189365" cy="325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FEFC99-719A-00D2-F57D-545DCB37E6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954" y="1919731"/>
                <a:ext cx="1189365" cy="325282"/>
              </a:xfrm>
              <a:prstGeom prst="rect">
                <a:avLst/>
              </a:prstGeom>
              <a:blipFill>
                <a:blip r:embed="rId12"/>
                <a:stretch>
                  <a:fillRect l="-4103" r="-2051" b="-113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006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design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8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/>
              <p:nvPr/>
            </p:nvSpPr>
            <p:spPr>
              <a:xfrm>
                <a:off x="491149" y="959105"/>
                <a:ext cx="8692955" cy="8532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/>
                  <a:t>Resonant frequency for t</a:t>
                </a:r>
                <a:r>
                  <a:rPr lang="en-US" b="0" dirty="0"/>
                  <a:t>he mode depends on the combination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:</a:t>
                </a:r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Scan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and we look for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makes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=(3000±2)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err="1"/>
                  <a:t>MHz.</a:t>
                </a:r>
                <a:endParaRPr lang="en-GB" dirty="0"/>
              </a:p>
              <a:p>
                <a:pPr marL="742950" lvl="1" indent="-285750">
                  <a:buFont typeface="Wingdings" panose="05000000000000000000" pitchFamily="2" charset="2"/>
                  <a:buChar char="q"/>
                </a:pPr>
                <a:r>
                  <a:rPr lang="en-GB" dirty="0"/>
                  <a:t>Look for the 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dirty="0"/>
                  <a:t> that maximizes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ECFB512-801E-4AD9-F398-35A5B1275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959105"/>
                <a:ext cx="8692955" cy="853247"/>
              </a:xfrm>
              <a:prstGeom prst="rect">
                <a:avLst/>
              </a:prstGeom>
              <a:blipFill>
                <a:blip r:embed="rId3"/>
                <a:stretch>
                  <a:fillRect l="-1683" t="-9286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45754-3C8F-7CE9-5D74-337FD877AF30}"/>
                  </a:ext>
                </a:extLst>
              </p:cNvPr>
              <p:cNvSpPr txBox="1"/>
              <p:nvPr/>
            </p:nvSpPr>
            <p:spPr>
              <a:xfrm>
                <a:off x="491149" y="1976956"/>
                <a:ext cx="60592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Example for ideal material: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=16.66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func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=0.6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545754-3C8F-7CE9-5D74-337FD877A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9" y="1976956"/>
                <a:ext cx="6059287" cy="369332"/>
              </a:xfrm>
              <a:prstGeom prst="rect">
                <a:avLst/>
              </a:prstGeom>
              <a:blipFill>
                <a:blip r:embed="rId4"/>
                <a:stretch>
                  <a:fillRect l="-905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49" y="2566570"/>
            <a:ext cx="5660905" cy="40965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268" y="2626532"/>
            <a:ext cx="5534725" cy="4154905"/>
          </a:xfrm>
          <a:prstGeom prst="rect">
            <a:avLst/>
          </a:prstGeom>
        </p:spPr>
      </p:pic>
      <p:pic>
        <p:nvPicPr>
          <p:cNvPr id="5" name="Picture 4" descr="Chart, diagram, histogram&#10;&#10;Description automatically generated">
            <a:extLst>
              <a:ext uri="{FF2B5EF4-FFF2-40B4-BE49-F238E27FC236}">
                <a16:creationId xmlns:a16="http://schemas.microsoft.com/office/drawing/2014/main" id="{CED6E9FA-67D9-EF47-360A-9668AE6E4E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9717" y="720955"/>
            <a:ext cx="1736535" cy="194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35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B061F-8C39-1F42-9EA9-4ED62872B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79"/>
            <a:ext cx="12192000" cy="710269"/>
          </a:xfrm>
          <a:solidFill>
            <a:srgbClr val="1837FA"/>
          </a:solidFill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DAA cavity single cell iris optimization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1D23E0A-DD6B-664C-9675-13CE9013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3DB35-2C9E-034C-8E64-7B6ED6954F61}" type="slidenum">
              <a:rPr lang="es-ES" smtClean="0"/>
              <a:t>9</a:t>
            </a:fld>
            <a:endParaRPr lang="es-ES"/>
          </a:p>
        </p:txBody>
      </p:sp>
      <p:sp>
        <p:nvSpPr>
          <p:cNvPr id="65" name="Content Placeholder 7">
            <a:extLst>
              <a:ext uri="{FF2B5EF4-FFF2-40B4-BE49-F238E27FC236}">
                <a16:creationId xmlns:a16="http://schemas.microsoft.com/office/drawing/2014/main" id="{B12A57ED-0643-DB41-9B2F-CEA094C80E3A}"/>
              </a:ext>
            </a:extLst>
          </p:cNvPr>
          <p:cNvSpPr txBox="1">
            <a:spLocks/>
          </p:cNvSpPr>
          <p:nvPr/>
        </p:nvSpPr>
        <p:spPr>
          <a:xfrm>
            <a:off x="6440794" y="5260171"/>
            <a:ext cx="5501361" cy="175359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B274193-A8D5-04F1-5BC8-FE31241B41E8}"/>
              </a:ext>
            </a:extLst>
          </p:cNvPr>
          <p:cNvCxnSpPr>
            <a:cxnSpLocks/>
          </p:cNvCxnSpPr>
          <p:nvPr/>
        </p:nvCxnSpPr>
        <p:spPr>
          <a:xfrm>
            <a:off x="1317617" y="1245207"/>
            <a:ext cx="1225057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3C9ECA-E2D2-F6AC-F100-E00B4BB96AF4}"/>
                  </a:ext>
                </a:extLst>
              </p:cNvPr>
              <p:cNvSpPr txBox="1"/>
              <p:nvPr/>
            </p:nvSpPr>
            <p:spPr>
              <a:xfrm>
                <a:off x="6201100" y="707390"/>
                <a:ext cx="3781100" cy="3765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Scan in iris thickness: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/(4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93C9ECA-E2D2-F6AC-F100-E00B4BB96A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100" y="707390"/>
                <a:ext cx="3781100" cy="376513"/>
              </a:xfrm>
              <a:prstGeom prst="rect">
                <a:avLst/>
              </a:prstGeom>
              <a:blipFill>
                <a:blip r:embed="rId4"/>
                <a:stretch>
                  <a:fillRect l="-1288" t="-6452" b="-24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E7D63-F2DC-A5F1-B17D-19AF4E54A636}"/>
                  </a:ext>
                </a:extLst>
              </p:cNvPr>
              <p:cNvSpPr txBox="1"/>
              <p:nvPr/>
            </p:nvSpPr>
            <p:spPr>
              <a:xfrm>
                <a:off x="7170896" y="1106708"/>
                <a:ext cx="1854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b="0" dirty="0"/>
                  <a:t>Iris thickness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𝜉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BDE7D63-F2DC-A5F1-B17D-19AF4E54A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896" y="1106708"/>
                <a:ext cx="1854034" cy="276999"/>
              </a:xfrm>
              <a:prstGeom prst="rect">
                <a:avLst/>
              </a:prstGeom>
              <a:blipFill>
                <a:blip r:embed="rId5"/>
                <a:stretch>
                  <a:fillRect l="-7566" t="-28889" r="-4934" b="-5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2B28F-665B-8A89-C8C2-B78FF632AB5E}"/>
                  </a:ext>
                </a:extLst>
              </p:cNvPr>
              <p:cNvSpPr txBox="1"/>
              <p:nvPr/>
            </p:nvSpPr>
            <p:spPr>
              <a:xfrm>
                <a:off x="3738932" y="916739"/>
                <a:ext cx="19663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=16.66,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=0.6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2B28F-665B-8A89-C8C2-B78FF632A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932" y="916739"/>
                <a:ext cx="1966308" cy="276999"/>
              </a:xfrm>
              <a:prstGeom prst="rect">
                <a:avLst/>
              </a:prstGeom>
              <a:blipFill>
                <a:blip r:embed="rId6"/>
                <a:stretch>
                  <a:fillRect l="-1238" t="-2174" r="-2477" b="-326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"/>
          <a:stretch/>
        </p:blipFill>
        <p:spPr>
          <a:xfrm>
            <a:off x="5319362" y="1383707"/>
            <a:ext cx="5334376" cy="3687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931" y="5021141"/>
            <a:ext cx="4864613" cy="1631034"/>
          </a:xfrm>
          <a:prstGeom prst="rect">
            <a:avLst/>
          </a:prstGeom>
        </p:spPr>
      </p:pic>
      <p:sp>
        <p:nvSpPr>
          <p:cNvPr id="16" name="TextBox 26">
            <a:extLst>
              <a:ext uri="{FF2B5EF4-FFF2-40B4-BE49-F238E27FC236}">
                <a16:creationId xmlns:a16="http://schemas.microsoft.com/office/drawing/2014/main" id="{B8B3EDA5-40EF-489F-A6FC-9866A9F90C38}"/>
              </a:ext>
            </a:extLst>
          </p:cNvPr>
          <p:cNvSpPr txBox="1"/>
          <p:nvPr/>
        </p:nvSpPr>
        <p:spPr>
          <a:xfrm>
            <a:off x="4032452" y="6608350"/>
            <a:ext cx="3989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800" b="0" i="1" u="none" strike="noStrike" baseline="0" dirty="0">
                <a:latin typeface="Times-Roman"/>
              </a:rPr>
              <a:t>High Power Test Results of X-Band Dielectric Disk Accelerating Structures</a:t>
            </a:r>
            <a:r>
              <a:rPr lang="en-GB" sz="800" b="0" i="0" u="none" strike="noStrike" baseline="0" dirty="0">
                <a:latin typeface="Times-Roman"/>
              </a:rPr>
              <a:t>. </a:t>
            </a:r>
            <a:r>
              <a:rPr lang="en-GB" sz="800" dirty="0">
                <a:latin typeface="Times-Roman"/>
              </a:rPr>
              <a:t>Ben </a:t>
            </a:r>
            <a:r>
              <a:rPr lang="en-GB" sz="800" dirty="0" err="1">
                <a:latin typeface="Times-Roman"/>
              </a:rPr>
              <a:t>Freemire</a:t>
            </a:r>
            <a:endParaRPr lang="en-GB" sz="800" dirty="0"/>
          </a:p>
        </p:txBody>
      </p:sp>
      <p:pic>
        <p:nvPicPr>
          <p:cNvPr id="8" name="Picture 7" descr="A diagram of a cross&#10;&#10;Description automatically generated">
            <a:extLst>
              <a:ext uri="{FF2B5EF4-FFF2-40B4-BE49-F238E27FC236}">
                <a16:creationId xmlns:a16="http://schemas.microsoft.com/office/drawing/2014/main" id="{300E41C0-0374-956F-4593-14C98175DB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" y="1295902"/>
            <a:ext cx="3481280" cy="5527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ED587-E89C-4B81-562A-7D959CCEA8E1}"/>
                  </a:ext>
                </a:extLst>
              </p:cNvPr>
              <p:cNvSpPr txBox="1"/>
              <p:nvPr/>
            </p:nvSpPr>
            <p:spPr>
              <a:xfrm>
                <a:off x="9274392" y="5669761"/>
                <a:ext cx="18889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={0.4, 0.5, …,1}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D1ED587-E89C-4B81-562A-7D959CCEA8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392" y="5669761"/>
                <a:ext cx="1888915" cy="276999"/>
              </a:xfrm>
              <a:prstGeom prst="rect">
                <a:avLst/>
              </a:prstGeom>
              <a:blipFill>
                <a:blip r:embed="rId10"/>
                <a:stretch>
                  <a:fillRect l="-3871" t="-2174" r="-4516" b="-369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4CAF7-E7F5-3517-D61B-072A87B88240}"/>
                  </a:ext>
                </a:extLst>
              </p:cNvPr>
              <p:cNvSpPr txBox="1"/>
              <p:nvPr/>
            </p:nvSpPr>
            <p:spPr>
              <a:xfrm>
                <a:off x="1723678" y="895646"/>
                <a:ext cx="4129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64CAF7-E7F5-3517-D61B-072A87B88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678" y="895646"/>
                <a:ext cx="412934" cy="276999"/>
              </a:xfrm>
              <a:prstGeom prst="rect">
                <a:avLst/>
              </a:prstGeom>
              <a:blipFill>
                <a:blip r:embed="rId11"/>
                <a:stretch>
                  <a:fillRect l="-13433" t="-2222" r="-20896" b="-355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245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2558</Words>
  <Application>Microsoft Macintosh PowerPoint</Application>
  <PresentationFormat>Widescreen</PresentationFormat>
  <Paragraphs>642</Paragraphs>
  <Slides>32</Slides>
  <Notes>29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Courier New</vt:lpstr>
      <vt:lpstr>Times New Roman</vt:lpstr>
      <vt:lpstr>Times-Italic</vt:lpstr>
      <vt:lpstr>Times-Roman</vt:lpstr>
      <vt:lpstr>Wingdings</vt:lpstr>
      <vt:lpstr>Office Theme</vt:lpstr>
      <vt:lpstr>Equazione</vt:lpstr>
      <vt:lpstr>Ecuación</vt:lpstr>
      <vt:lpstr>6th EUROPEAN ADVANCED ACCELERATOR CONCEPTS WORKSHOP 17-23 september 2023, LA BIODOLA BAY (ELBA), ITALY  </vt:lpstr>
      <vt:lpstr>Outline</vt:lpstr>
      <vt:lpstr>Hadrontherapy</vt:lpstr>
      <vt:lpstr>Linear Accelerators for Hadrontherapy</vt:lpstr>
      <vt:lpstr>Dielectric Assist Accelerating (DAA) cavity</vt:lpstr>
      <vt:lpstr>DAA cavity single cell solution</vt:lpstr>
      <vt:lpstr>DAA cavity single cell solution</vt:lpstr>
      <vt:lpstr>DAA cavity single cell design</vt:lpstr>
      <vt:lpstr>DAA cavity single cell iris optimization</vt:lpstr>
      <vt:lpstr>Energy range for hadrontherapy</vt:lpstr>
      <vt:lpstr> Scan in losses </vt:lpstr>
      <vt:lpstr>SEY Measurements</vt:lpstr>
      <vt:lpstr>Multipactor in the DAA structure</vt:lpstr>
      <vt:lpstr>Coating losses</vt:lpstr>
      <vt:lpstr>Coupling and dispersion curve</vt:lpstr>
      <vt:lpstr>Thermal simulation</vt:lpstr>
      <vt:lpstr>Critical points</vt:lpstr>
      <vt:lpstr>Analytical approach</vt:lpstr>
      <vt:lpstr> Conclusions</vt:lpstr>
      <vt:lpstr>Back up</vt:lpstr>
      <vt:lpstr>Standing Wave Acceleration Cavities</vt:lpstr>
      <vt:lpstr>HG-CCL Copper structure single cell</vt:lpstr>
      <vt:lpstr>DAA cavity single cell solution</vt:lpstr>
      <vt:lpstr>DAA cavity single cell CST</vt:lpstr>
      <vt:lpstr>DAA cavity single cell Superfish</vt:lpstr>
      <vt:lpstr>HFSS Results</vt:lpstr>
      <vt:lpstr>Rounded points</vt:lpstr>
      <vt:lpstr>SEY Measurements</vt:lpstr>
      <vt:lpstr>Multipactor in the DAA structure</vt:lpstr>
      <vt:lpstr>ANSYS Workbench</vt:lpstr>
      <vt:lpstr>Tolerance studies</vt:lpstr>
      <vt:lpstr>Dielectric Disk Loaded Accelerating (DDA) Cavity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DAA cavity</dc:title>
  <dc:creator>Pablo Martinez Reviriego</dc:creator>
  <cp:lastModifiedBy>Pablo Martínez Reviriego</cp:lastModifiedBy>
  <cp:revision>91</cp:revision>
  <dcterms:created xsi:type="dcterms:W3CDTF">2023-09-01T14:40:26Z</dcterms:created>
  <dcterms:modified xsi:type="dcterms:W3CDTF">2023-09-18T12:11:32Z</dcterms:modified>
</cp:coreProperties>
</file>