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910" r:id="rId2"/>
    <p:sldId id="1890" r:id="rId3"/>
    <p:sldId id="1891" r:id="rId4"/>
    <p:sldId id="1907" r:id="rId5"/>
    <p:sldId id="294" r:id="rId6"/>
    <p:sldId id="1908" r:id="rId7"/>
    <p:sldId id="297" r:id="rId8"/>
    <p:sldId id="1911" r:id="rId9"/>
    <p:sldId id="1909" r:id="rId10"/>
    <p:sldId id="1901" r:id="rId11"/>
    <p:sldId id="1898" r:id="rId12"/>
    <p:sldId id="1906" r:id="rId13"/>
    <p:sldId id="184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1E"/>
    <a:srgbClr val="00152B"/>
    <a:srgbClr val="052C4F"/>
    <a:srgbClr val="023759"/>
    <a:srgbClr val="E9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9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E287-AF22-B24F-A686-69D992297AD5}" type="datetimeFigureOut">
              <a:rPr lang="ja-JP" altLang="en-US" smtClean="0"/>
              <a:t>2023/9/16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04706-0B96-C34E-89CC-CBE708F37B42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6984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59450-672F-BD48-823F-7F89C98AA8F1}" type="datetimeFigureOut">
              <a:rPr lang="ja-JP" altLang="en-US" smtClean="0"/>
              <a:t>2023/9/16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E76C3-518C-7C46-BF4F-3A082AF0FF15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360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64A-F227-4915-AB10-8E39F8D06239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52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0582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title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r="1525"/>
          <a:stretch/>
        </p:blipFill>
        <p:spPr>
          <a:xfrm>
            <a:off x="-30136" y="1431059"/>
            <a:ext cx="9204272" cy="2499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693" y="1748689"/>
            <a:ext cx="8215922" cy="18394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692" y="4217494"/>
            <a:ext cx="8225693" cy="18296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79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 descr="title4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8" b="3543"/>
          <a:stretch/>
        </p:blipFill>
        <p:spPr>
          <a:xfrm>
            <a:off x="-33638" y="-13368"/>
            <a:ext cx="9217742" cy="962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22" y="215599"/>
            <a:ext cx="8245232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3" y="1082842"/>
            <a:ext cx="8245231" cy="52366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8434" y="6559294"/>
            <a:ext cx="58273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76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 flip="none" rotWithShape="1">
          <a:gsLst>
            <a:gs pos="0">
              <a:srgbClr val="052C4F"/>
            </a:gs>
            <a:gs pos="100000">
              <a:srgbClr val="00121E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コネクタ 10"/>
          <p:cNvCxnSpPr/>
          <p:nvPr userDrawn="1"/>
        </p:nvCxnSpPr>
        <p:spPr>
          <a:xfrm>
            <a:off x="0" y="6568548"/>
            <a:ext cx="7978775" cy="0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8407400" y="6566354"/>
            <a:ext cx="736600" cy="2194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8434" y="6559294"/>
            <a:ext cx="58273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68922" y="215599"/>
            <a:ext cx="8245232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89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8434" y="6559294"/>
            <a:ext cx="58273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0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0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0" y="6584951"/>
            <a:ext cx="9144000" cy="273050"/>
          </a:xfrm>
          <a:prstGeom prst="rect">
            <a:avLst/>
          </a:prstGeom>
          <a:solidFill>
            <a:srgbClr val="052C4F"/>
          </a:solidFill>
          <a:ln>
            <a:solidFill>
              <a:srgbClr val="052C4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図 23" descr="Logo-English-DarkBackGround-Transparent.pd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42" y="6188933"/>
            <a:ext cx="771772" cy="640491"/>
          </a:xfrm>
          <a:prstGeom prst="rect">
            <a:avLst/>
          </a:prstGeom>
        </p:spPr>
      </p:pic>
      <p:pic>
        <p:nvPicPr>
          <p:cNvPr id="25" name="図 24" descr="Logo_FAU_DinA4_RGB_Negativ.pn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908" b="-1"/>
          <a:stretch/>
        </p:blipFill>
        <p:spPr>
          <a:xfrm>
            <a:off x="475287" y="6616271"/>
            <a:ext cx="502529" cy="200425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8434" y="6559294"/>
            <a:ext cx="58273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Footer Placeholder 4"/>
          <p:cNvSpPr txBox="1">
            <a:spLocks/>
          </p:cNvSpPr>
          <p:nvPr userDrawn="1"/>
        </p:nvSpPr>
        <p:spPr>
          <a:xfrm>
            <a:off x="2324001" y="6530225"/>
            <a:ext cx="544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EAAC 2023</a:t>
            </a:r>
            <a:endParaRPr lang="en-GB" dirty="0"/>
          </a:p>
        </p:txBody>
      </p:sp>
      <p:sp>
        <p:nvSpPr>
          <p:cNvPr id="28" name="Footer Placeholder 4"/>
          <p:cNvSpPr txBox="1">
            <a:spLocks/>
          </p:cNvSpPr>
          <p:nvPr userDrawn="1"/>
        </p:nvSpPr>
        <p:spPr>
          <a:xfrm>
            <a:off x="1091478" y="6530225"/>
            <a:ext cx="1421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/>
              <a:t>Tomáš Chlouba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42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55.png"/><Relationship Id="rId3" Type="http://schemas.openxmlformats.org/officeDocument/2006/relationships/image" Target="../media/image40.jpe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tiff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19" Type="http://schemas.openxmlformats.org/officeDocument/2006/relationships/image" Target="../media/image56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2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8409D-7FA7-E8B7-CC72-2EB5EF3E9E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Coherent</a:t>
            </a:r>
            <a:r>
              <a:rPr lang="cs-CZ" dirty="0"/>
              <a:t> </a:t>
            </a:r>
            <a:r>
              <a:rPr lang="cs-CZ" dirty="0" err="1"/>
              <a:t>Nanophotonic</a:t>
            </a:r>
            <a:r>
              <a:rPr lang="cs-CZ" dirty="0"/>
              <a:t> </a:t>
            </a:r>
            <a:r>
              <a:rPr lang="cs-CZ" dirty="0" err="1"/>
              <a:t>Electron</a:t>
            </a:r>
            <a:r>
              <a:rPr lang="cs-CZ" dirty="0"/>
              <a:t> </a:t>
            </a:r>
            <a:r>
              <a:rPr lang="cs-CZ" dirty="0" err="1"/>
              <a:t>Accelerator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A1F5CB-B6E3-9F24-2582-F613873A790F}"/>
              </a:ext>
            </a:extLst>
          </p:cNvPr>
          <p:cNvSpPr txBox="1">
            <a:spLocks/>
          </p:cNvSpPr>
          <p:nvPr/>
        </p:nvSpPr>
        <p:spPr>
          <a:xfrm>
            <a:off x="478693" y="3170041"/>
            <a:ext cx="8215922" cy="89181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cs-CZ" sz="2000" b="1" u="sng" dirty="0"/>
              <a:t>Tomáš Chlouba</a:t>
            </a:r>
            <a:r>
              <a:rPr lang="cs-CZ" sz="2000" dirty="0"/>
              <a:t>, Roy </a:t>
            </a:r>
            <a:r>
              <a:rPr lang="cs-CZ" sz="2000" dirty="0" err="1"/>
              <a:t>Shiloh</a:t>
            </a:r>
            <a:r>
              <a:rPr lang="cs-CZ" sz="2000" dirty="0"/>
              <a:t>, Stefanie Kraus, Leon Brückner, Julian </a:t>
            </a:r>
            <a:r>
              <a:rPr lang="cs-CZ" sz="2000" dirty="0" err="1"/>
              <a:t>Litzel</a:t>
            </a:r>
            <a:r>
              <a:rPr lang="cs-CZ" sz="2000" dirty="0"/>
              <a:t> and Peter </a:t>
            </a:r>
            <a:r>
              <a:rPr lang="cs-CZ" sz="2000" dirty="0" err="1"/>
              <a:t>Hommelhoff</a:t>
            </a:r>
            <a:endParaRPr lang="en-GB" sz="2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D301A3B-5202-ECF3-10EA-0F9EB711232F}"/>
              </a:ext>
            </a:extLst>
          </p:cNvPr>
          <p:cNvSpPr txBox="1">
            <a:spLocks/>
          </p:cNvSpPr>
          <p:nvPr/>
        </p:nvSpPr>
        <p:spPr>
          <a:xfrm>
            <a:off x="4212003" y="4564810"/>
            <a:ext cx="4717774" cy="11680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Friedrich-Alexander-Universität Erlangen-Nürnberg (FAU)</a:t>
            </a:r>
            <a:endParaRPr lang="cs-CZ" sz="18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www.laserphysik.nat.fau.de</a:t>
            </a:r>
            <a:endParaRPr lang="cs-CZ" sz="18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cs-CZ" sz="18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tomas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chlouba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@fau.de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2C8B5463-F698-D45E-B5E6-39000DC33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2836" y="53343"/>
            <a:ext cx="1338706" cy="13429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0A3582-0DB0-82B0-894D-F156E1F50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0" y="-843563"/>
            <a:ext cx="3136754" cy="31367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09D5719-1FD3-CC28-10C5-0B2D92677F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13" b="59218"/>
          <a:stretch/>
        </p:blipFill>
        <p:spPr>
          <a:xfrm>
            <a:off x="203102" y="-50005"/>
            <a:ext cx="3193242" cy="159109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2397518-392C-AEA1-AE05-5E03D2ED28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438" r="1518" b="30765"/>
          <a:stretch/>
        </p:blipFill>
        <p:spPr>
          <a:xfrm>
            <a:off x="336766" y="4551113"/>
            <a:ext cx="3375402" cy="1626360"/>
          </a:xfrm>
          <a:prstGeom prst="roundRect">
            <a:avLst>
              <a:gd name="adj" fmla="val 240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DE67205-74D6-C735-7A28-27E9376F5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53" y="4033407"/>
            <a:ext cx="7681905" cy="4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93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Coherent laser acceleration of electrons - results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24" y="704267"/>
            <a:ext cx="5618519" cy="547253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94810" y="4802385"/>
            <a:ext cx="2151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Max. energy gain observed: 12.5 keV (45% energy increase)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94810" y="951602"/>
            <a:ext cx="2151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Initial beam energy: 28.4 keV (inside of SEM)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84918" y="1187714"/>
            <a:ext cx="1154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200µm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84918" y="2522824"/>
            <a:ext cx="1154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300µm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4918" y="3879399"/>
            <a:ext cx="1154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400µm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84918" y="5240266"/>
            <a:ext cx="1154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500µm</a:t>
            </a:r>
          </a:p>
        </p:txBody>
      </p:sp>
      <p:sp>
        <p:nvSpPr>
          <p:cNvPr id="13" name="Textfeld 8"/>
          <p:cNvSpPr txBox="1">
            <a:spLocks noChangeArrowheads="1"/>
          </p:cNvSpPr>
          <p:nvPr/>
        </p:nvSpPr>
        <p:spPr bwMode="auto">
          <a:xfrm>
            <a:off x="279691" y="6277970"/>
            <a:ext cx="6507795" cy="27699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T. Chlouba*, R. Shiloh*, S. Kraus*, L.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</a:rPr>
              <a:t>Brückner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*, J.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</a:rPr>
              <a:t>Litzel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, P. Hommelhoff, </a:t>
            </a:r>
            <a:r>
              <a:rPr lang="cs-CZ" sz="1200" dirty="0" err="1">
                <a:solidFill>
                  <a:schemeClr val="bg1"/>
                </a:solidFill>
                <a:latin typeface="Calibri" pitchFamily="34" charset="0"/>
              </a:rPr>
              <a:t>accepted</a:t>
            </a:r>
            <a:r>
              <a:rPr lang="cs-CZ" sz="12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Calibri" pitchFamily="34" charset="0"/>
              </a:rPr>
              <a:t>for</a:t>
            </a:r>
            <a:r>
              <a:rPr lang="cs-CZ" sz="12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Calibri" pitchFamily="34" charset="0"/>
              </a:rPr>
              <a:t>Nature</a:t>
            </a:r>
            <a:r>
              <a:rPr lang="cs-CZ" sz="1200" dirty="0">
                <a:solidFill>
                  <a:schemeClr val="bg1"/>
                </a:solidFill>
                <a:latin typeface="Calibri" pitchFamily="34" charset="0"/>
              </a:rPr>
              <a:t> (2023).</a:t>
            </a:r>
            <a:endParaRPr lang="en-US" sz="1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99" y="222762"/>
            <a:ext cx="8891752" cy="643215"/>
          </a:xfrm>
        </p:spPr>
        <p:txBody>
          <a:bodyPr>
            <a:noAutofit/>
          </a:bodyPr>
          <a:lstStyle/>
          <a:p>
            <a:r>
              <a:rPr lang="en-US" dirty="0"/>
              <a:t>Acceleration structures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02" y="1031846"/>
            <a:ext cx="7197407" cy="53980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E20848-7822-CC09-32A3-C9BC39F3A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4" y="1177306"/>
            <a:ext cx="8775607" cy="165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CB630D-DD18-EB70-2A9D-F3C0F459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Acceleration</a:t>
            </a:r>
            <a:r>
              <a:rPr lang="cs-CZ" dirty="0"/>
              <a:t> </a:t>
            </a:r>
            <a:r>
              <a:rPr lang="cs-CZ" dirty="0" err="1"/>
              <a:t>structures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3D1EF9-8014-1109-8CBD-B63E23845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AD98CF-9670-F8E0-8EB1-FE19748566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3" b="24445"/>
          <a:stretch/>
        </p:blipFill>
        <p:spPr>
          <a:xfrm>
            <a:off x="0" y="923881"/>
            <a:ext cx="9144000" cy="563541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025701B-6236-EA59-3BC0-C930E820F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616" y="4664278"/>
            <a:ext cx="6567867" cy="10344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0E105CE-AA74-3E7A-8337-7AE8B3981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446" y="1779417"/>
            <a:ext cx="2143424" cy="28197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A42729C-562C-BD89-A27B-8F1AC3BB1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616" y="5688887"/>
            <a:ext cx="6567866" cy="2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9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18" y="59863"/>
            <a:ext cx="5811014" cy="29030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14048" r="1354" b="7739"/>
          <a:stretch/>
        </p:blipFill>
        <p:spPr>
          <a:xfrm>
            <a:off x="7694677" y="-3626297"/>
            <a:ext cx="5393340" cy="3015371"/>
          </a:xfrm>
          <a:prstGeom prst="rect">
            <a:avLst/>
          </a:prstGeom>
        </p:spPr>
      </p:pic>
      <p:pic>
        <p:nvPicPr>
          <p:cNvPr id="29698" name="Picture 2" descr="Gruppenbild Juni 20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1611"/>
          <a:stretch/>
        </p:blipFill>
        <p:spPr bwMode="auto">
          <a:xfrm>
            <a:off x="2360326" y="-4165777"/>
            <a:ext cx="5034750" cy="34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875942" y="2769130"/>
            <a:ext cx="32610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Calibri" pitchFamily="34" charset="0"/>
                <a:cs typeface="Calibri" pitchFamily="34" charset="0"/>
              </a:rPr>
              <a:t>Partners/</a:t>
            </a:r>
          </a:p>
          <a:p>
            <a:pPr algn="r"/>
            <a:r>
              <a:rPr lang="en-US" sz="1200" b="1" dirty="0">
                <a:latin typeface="Calibri" pitchFamily="34" charset="0"/>
                <a:cs typeface="Calibri" pitchFamily="34" charset="0"/>
              </a:rPr>
              <a:t>collaborations: 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ACHIP collaboration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iQCE collaboration</a:t>
            </a:r>
          </a:p>
          <a:p>
            <a:pPr algn="r"/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J. </a:t>
            </a:r>
            <a:r>
              <a:rPr lang="en-US" sz="1200" dirty="0" err="1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Rosenzweig</a:t>
            </a:r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, UCLA</a:t>
            </a:r>
          </a:p>
          <a:p>
            <a:pPr algn="r"/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I. Franco, Rochester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I. Kaminer, Technion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Ph. Russell, MPL</a:t>
            </a:r>
          </a:p>
          <a:p>
            <a:pPr algn="r"/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Th. Fennel, Rostock</a:t>
            </a:r>
          </a:p>
          <a:p>
            <a:pPr algn="r"/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A. </a:t>
            </a:r>
            <a:r>
              <a:rPr lang="en-US" sz="1200" dirty="0" err="1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Leitensdorfer</a:t>
            </a:r>
            <a:r>
              <a:rPr lang="en-US" sz="1200" dirty="0">
                <a:solidFill>
                  <a:srgbClr val="B31219"/>
                </a:solidFill>
                <a:latin typeface="Calibri" pitchFamily="34" charset="0"/>
                <a:cs typeface="Calibri" pitchFamily="34" charset="0"/>
              </a:rPr>
              <a:t>, Konstanz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FAU Applied Physics: H. Weber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M. Kling, LMU/MPQ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R. L. Byer + coll., Stanford / SLAC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C. Lemell, J. Burgdörfer, TU Vienna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M.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Stockman</a:t>
            </a:r>
            <a:r>
              <a:rPr lang="en-US" sz="1200" baseline="30000" dirty="0" err="1">
                <a:latin typeface="Calibri" pitchFamily="34" charset="0"/>
                <a:cs typeface="Calibri" pitchFamily="34" charset="0"/>
              </a:rPr>
              <a:t>Ϯ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 Georgia State</a:t>
            </a:r>
          </a:p>
          <a:p>
            <a:pPr algn="r"/>
            <a:r>
              <a:rPr lang="en-US" sz="1200" dirty="0">
                <a:latin typeface="Calibri" pitchFamily="34" charset="0"/>
                <a:cs typeface="Calibri" pitchFamily="34" charset="0"/>
              </a:rPr>
              <a:t>G. G. Paulus, Jena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147356" y="382331"/>
            <a:ext cx="11507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B31219"/>
                </a:solidFill>
                <a:latin typeface="+mn-lt"/>
              </a:rPr>
              <a:t>Open</a:t>
            </a:r>
          </a:p>
          <a:p>
            <a:r>
              <a:rPr lang="en-US" sz="1600" b="1" i="1" dirty="0">
                <a:solidFill>
                  <a:srgbClr val="B31219"/>
                </a:solidFill>
                <a:latin typeface="+mn-lt"/>
              </a:rPr>
              <a:t>PhD student and postdoc positions! Pls. get in touch.</a:t>
            </a:r>
          </a:p>
        </p:txBody>
      </p:sp>
      <p:pic>
        <p:nvPicPr>
          <p:cNvPr id="16390" name="Picture 6" descr="C:\Users\PHommelhoff\Präsentationen\Vorlagen\Bayern_Wappe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805" y="5800740"/>
            <a:ext cx="513745" cy="6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PHommelhoff\Präsentationen\Vorlagen\european_fl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99252" y="3277265"/>
            <a:ext cx="675653" cy="44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PHommelhoff\Präsentationen\Vorlagen\CD_MAP_Logo_v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6896" y="6203878"/>
            <a:ext cx="1188788" cy="4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:\Users\PHommelhoff\Präsentationen\Vorlagen\imprs-aps_ss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7138" y="5807832"/>
            <a:ext cx="1202602" cy="25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C:\Users\PHommelhoff\Präsentationen\Vorlagen\DARP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866" y="5330496"/>
            <a:ext cx="526900" cy="2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Hommelhoff\Präsentationen\erc_logo_long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2112" y="5558676"/>
            <a:ext cx="1015302" cy="95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PHommelhoff\Präsentationen\Vorlagen\MPG\LOGO_328_gw_s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30" y="5544138"/>
            <a:ext cx="607798" cy="48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feld 15"/>
          <p:cNvSpPr txBox="1">
            <a:spLocks noChangeArrowheads="1"/>
          </p:cNvSpPr>
          <p:nvPr/>
        </p:nvSpPr>
        <p:spPr bwMode="auto">
          <a:xfrm>
            <a:off x="29659" y="0"/>
            <a:ext cx="226695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Tobias Boolakee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Leon Brückner</a:t>
            </a:r>
          </a:p>
          <a:p>
            <a:pPr algn="r">
              <a:defRPr/>
            </a:pP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Tomás</a:t>
            </a: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 Chlouba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Julian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Freier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Jonas Heimerl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Martin Hundhausen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Johannes Illmer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Manuel Konrad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Stefanie Kraus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Julian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Litzel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Bastian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Löhrl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Felix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Lopéz</a:t>
            </a: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 Hoffmann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Matthias Meier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Stefan Meier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Annika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Michalak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Jonathan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Pölloth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Jürgen Ristein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Roy Shiloh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Franz Schmidt-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Kaler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Timo</a:t>
            </a: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 Wirth</a:t>
            </a:r>
          </a:p>
          <a:p>
            <a:pPr algn="r">
              <a:defRPr/>
            </a:pPr>
            <a:r>
              <a:rPr lang="en-US" sz="16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Simon </a:t>
            </a:r>
            <a:r>
              <a:rPr lang="en-US" sz="1600" b="1" dirty="0" err="1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Wittigschlager</a:t>
            </a:r>
            <a:endParaRPr lang="en-US" sz="1600" b="1" dirty="0">
              <a:solidFill>
                <a:srgbClr val="05447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feld 15"/>
          <p:cNvSpPr txBox="1">
            <a:spLocks noChangeArrowheads="1"/>
          </p:cNvSpPr>
          <p:nvPr/>
        </p:nvSpPr>
        <p:spPr bwMode="auto">
          <a:xfrm>
            <a:off x="2640513" y="3901985"/>
            <a:ext cx="24289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308348" y="3057739"/>
            <a:ext cx="4539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latin typeface="Calibri" pitchFamily="34" charset="0"/>
                <a:cs typeface="Calibri" pitchFamily="34" charset="0"/>
              </a:rPr>
              <a:t>Former members:</a:t>
            </a:r>
          </a:p>
          <a:p>
            <a:pPr>
              <a:defRPr/>
            </a:pPr>
            <a:r>
              <a:rPr lang="en-US" sz="1200" i="1" dirty="0">
                <a:latin typeface="Calibri" pitchFamily="34" charset="0"/>
                <a:cs typeface="Calibri" pitchFamily="34" charset="0"/>
              </a:rPr>
              <a:t>PhDs: J. Breuer   Ph.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Dienstbier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M.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Förster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C.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Gerner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J. Hammer  C. Heide  J.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Hoffrogge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M. Krüger  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Ang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Li   M. Schenk  M.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Seidling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T.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Paschen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A.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Tafel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N. Schönenberger  S. Thomas  (Ph. Weber)  P. Yousefi </a:t>
            </a:r>
            <a:r>
              <a:rPr lang="en-US" sz="1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R. Zimmermann</a:t>
            </a:r>
            <a:r>
              <a:rPr lang="cs-CZ" sz="1200" i="1" dirty="0">
                <a:latin typeface="Calibri" pitchFamily="34" charset="0"/>
                <a:cs typeface="Calibri" pitchFamily="34" charset="0"/>
              </a:rPr>
              <a:t> M. </a:t>
            </a:r>
            <a:r>
              <a:rPr lang="cs-CZ" sz="1200" i="1" dirty="0" err="1">
                <a:latin typeface="Calibri" pitchFamily="34" charset="0"/>
                <a:cs typeface="Calibri" pitchFamily="34" charset="0"/>
              </a:rPr>
              <a:t>Sirotin</a:t>
            </a:r>
            <a:endParaRPr lang="en-US" sz="1200" i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200" i="1" dirty="0">
                <a:latin typeface="Calibri" pitchFamily="34" charset="0"/>
                <a:cs typeface="Calibri" pitchFamily="34" charset="0"/>
              </a:rPr>
              <a:t>Postdocs: A.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Aghajani-Talesh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P. Dombi  M. Kozák  J. </a:t>
            </a:r>
            <a:r>
              <a:rPr lang="en-US" sz="1200" i="1" dirty="0" err="1">
                <a:latin typeface="Calibri" pitchFamily="34" charset="0"/>
                <a:cs typeface="Calibri" pitchFamily="34" charset="0"/>
              </a:rPr>
              <a:t>McNeur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  Y. Morimoto  T. Higuchi</a:t>
            </a:r>
            <a:r>
              <a:rPr lang="cs-CZ" sz="1200" i="1" dirty="0">
                <a:latin typeface="Calibri" pitchFamily="34" charset="0"/>
                <a:cs typeface="Calibri" pitchFamily="34" charset="0"/>
              </a:rPr>
              <a:t> </a:t>
            </a:r>
            <a:endParaRPr lang="en-US" sz="1200" i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200" dirty="0">
                <a:latin typeface="Calibri" pitchFamily="34" charset="0"/>
                <a:cs typeface="Calibri" pitchFamily="34" charset="0"/>
              </a:rPr>
              <a:t>Master students: D. Ehberger  T. Eckstein  M.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Eisele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R. Fröhlich  U. Häusler  R.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Heinreich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S. Heinrich   H.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Kaupp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A. Kirchner  M.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Knauft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A. Liehl  L.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Maisenbacher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 J.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Martinek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A. Mittelbach  F.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Najafi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 C. Nauk   H.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Ramadas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T. Sattler  E. Schmidt  J.-P. Stein  H.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Strzalka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 Y.-H. M. Tan  Di Zhang</a:t>
            </a:r>
          </a:p>
        </p:txBody>
      </p:sp>
      <p:pic>
        <p:nvPicPr>
          <p:cNvPr id="27652" name="Picture 4" descr="https://encrypted-tbn2.gstatic.com/images?q=tbn:ANd9GcTT6liVKryzVbeFeTeizeKPj9JAVCxtldcGcf2MNFThG4xAQlVH8g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9" b="23694"/>
          <a:stretch/>
        </p:blipFill>
        <p:spPr bwMode="auto">
          <a:xfrm>
            <a:off x="-1583908" y="4591779"/>
            <a:ext cx="1371600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3891" y="5678141"/>
            <a:ext cx="960213" cy="39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logo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40" y="5776996"/>
            <a:ext cx="1290226" cy="5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6"/>
          <a:srcRect l="59286" t="13694" r="34855" b="82263"/>
          <a:stretch/>
        </p:blipFill>
        <p:spPr>
          <a:xfrm>
            <a:off x="6435156" y="6127666"/>
            <a:ext cx="926621" cy="3596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9" b="33640"/>
          <a:stretch/>
        </p:blipFill>
        <p:spPr>
          <a:xfrm>
            <a:off x="5089097" y="6108324"/>
            <a:ext cx="1231948" cy="413082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226094" y="6953272"/>
            <a:ext cx="215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achip.fau.de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466824" y="6899050"/>
            <a:ext cx="3896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latin typeface="Calibri" pitchFamily="34" charset="0"/>
                <a:cs typeface="Calibri" pitchFamily="34" charset="0"/>
              </a:rPr>
              <a:t>Former members (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master thesis,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PhDs; 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postdocs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):</a:t>
            </a:r>
          </a:p>
          <a:p>
            <a:pPr>
              <a:defRPr/>
            </a:pPr>
            <a:r>
              <a:rPr lang="en-US" sz="1400" i="1" u="sng" dirty="0">
                <a:latin typeface="Calibri" pitchFamily="34" charset="0"/>
                <a:cs typeface="Calibri" pitchFamily="34" charset="0"/>
              </a:rPr>
              <a:t>A. </a:t>
            </a:r>
            <a:r>
              <a:rPr lang="en-US" sz="1400" i="1" u="sng" dirty="0" err="1">
                <a:latin typeface="Calibri" pitchFamily="34" charset="0"/>
                <a:cs typeface="Calibri" pitchFamily="34" charset="0"/>
              </a:rPr>
              <a:t>Aghajani-Talesh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J. Breuer   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P. Dombi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D. Ehberger  M.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Eisele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M. Förster 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R.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Fröhlich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J. Hammer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S. Heinrich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J. Hoffrogge 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H.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Kaupp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M. Kozák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M. Krüger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A. Liehl   </a:t>
            </a:r>
            <a:r>
              <a:rPr lang="en-US" sz="1400" i="1" u="sng" dirty="0">
                <a:latin typeface="Calibri" pitchFamily="34" charset="0"/>
                <a:cs typeface="Calibri" pitchFamily="34" charset="0"/>
              </a:rPr>
              <a:t>J. McNeur</a:t>
            </a:r>
          </a:p>
          <a:p>
            <a:pPr>
              <a:defRPr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 L. Maisenbacher   F.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Najafi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   H.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Ramadas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 T. Sattler  Ella Schmidt 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M. Schenk  </a:t>
            </a:r>
            <a:r>
              <a:rPr lang="en-US" sz="1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L. Seitz  J.-P. Stein H.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Strzalka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  Y.-H. M. Tan  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S. Thomas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Di Zhang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8" y="5778229"/>
            <a:ext cx="660084" cy="6662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97" y="5674902"/>
            <a:ext cx="1246725" cy="3116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095" y="507258"/>
            <a:ext cx="2889401" cy="1473594"/>
          </a:xfrm>
          <a:prstGeom prst="rect">
            <a:avLst/>
          </a:prstGeom>
        </p:spPr>
      </p:pic>
      <p:pic>
        <p:nvPicPr>
          <p:cNvPr id="1026" name="Picture 2" descr="QuCoLiMa - Quantum Cooperativity of Light and Matter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41" y="6145535"/>
            <a:ext cx="1302718" cy="35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el 1"/>
          <p:cNvSpPr txBox="1">
            <a:spLocks/>
          </p:cNvSpPr>
          <p:nvPr/>
        </p:nvSpPr>
        <p:spPr bwMode="auto">
          <a:xfrm>
            <a:off x="2234104" y="2484302"/>
            <a:ext cx="3235247" cy="5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effectLst>
                  <a:outerShdw blurRad="76200" dist="25400" dir="24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A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Tahoma" pitchFamily="34" charset="0"/>
              </a:defRPr>
            </a:lvl9pPr>
          </a:lstStyle>
          <a:p>
            <a:pPr>
              <a:tabLst>
                <a:tab pos="1257300" algn="l"/>
              </a:tabLst>
              <a:defRPr/>
            </a:pPr>
            <a:r>
              <a:rPr lang="en-US" b="1" kern="0" dirty="0">
                <a:solidFill>
                  <a:srgbClr val="E9FEE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FAU’s Laser Physics</a:t>
            </a:r>
          </a:p>
        </p:txBody>
      </p:sp>
    </p:spTree>
    <p:extLst>
      <p:ext uri="{BB962C8B-B14F-4D97-AF65-F5344CB8AC3E}">
        <p14:creationId xmlns:p14="http://schemas.microsoft.com/office/powerpoint/2010/main" val="18811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885" y="93591"/>
            <a:ext cx="8843649" cy="643215"/>
          </a:xfrm>
        </p:spPr>
        <p:txBody>
          <a:bodyPr>
            <a:noAutofit/>
          </a:bodyPr>
          <a:lstStyle/>
          <a:p>
            <a:r>
              <a:rPr lang="en-US" sz="2800" dirty="0"/>
              <a:t>Laser particle accelerators: from RF </a:t>
            </a:r>
            <a:r>
              <a:rPr lang="en-US" sz="2800" dirty="0">
                <a:sym typeface="Wingdings" pitchFamily="2" charset="2"/>
              </a:rPr>
              <a:t>to laser drive – </a:t>
            </a:r>
            <a:br>
              <a:rPr lang="en-US" sz="2800" dirty="0">
                <a:sym typeface="Wingdings" pitchFamily="2" charset="2"/>
              </a:rPr>
            </a:br>
            <a:r>
              <a:rPr lang="en-US" sz="2800" dirty="0">
                <a:sym typeface="Wingdings" pitchFamily="2" charset="2"/>
              </a:rPr>
              <a:t>based on the same operating principle: “structured vacuum”</a:t>
            </a:r>
            <a:endParaRPr lang="en-US" sz="2800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108" y="981207"/>
            <a:ext cx="2459317" cy="18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3815049" y="2801525"/>
            <a:ext cx="1679691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RF cavity (TESLA, DESY)</a:t>
            </a:r>
          </a:p>
        </p:txBody>
      </p:sp>
      <p:sp>
        <p:nvSpPr>
          <p:cNvPr id="225" name="Textfeld 224"/>
          <p:cNvSpPr txBox="1"/>
          <p:nvPr/>
        </p:nvSpPr>
        <p:spPr>
          <a:xfrm>
            <a:off x="3224634" y="3255321"/>
            <a:ext cx="2046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Conventional linear</a:t>
            </a:r>
          </a:p>
          <a:p>
            <a:r>
              <a:rPr lang="en-US" b="1" dirty="0">
                <a:latin typeface="Calibri" pitchFamily="34" charset="0"/>
              </a:rPr>
              <a:t>accelerator (RF)</a:t>
            </a:r>
          </a:p>
        </p:txBody>
      </p:sp>
      <p:sp>
        <p:nvSpPr>
          <p:cNvPr id="296" name="Textfeld 295"/>
          <p:cNvSpPr txBox="1"/>
          <p:nvPr/>
        </p:nvSpPr>
        <p:spPr>
          <a:xfrm>
            <a:off x="5763592" y="3255321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Laser-based dielectric</a:t>
            </a:r>
          </a:p>
          <a:p>
            <a:r>
              <a:rPr lang="en-US" b="1" dirty="0">
                <a:latin typeface="Calibri" pitchFamily="34" charset="0"/>
              </a:rPr>
              <a:t>accelerator (optical)</a:t>
            </a:r>
          </a:p>
        </p:txBody>
      </p:sp>
      <p:sp>
        <p:nvSpPr>
          <p:cNvPr id="226" name="Textfeld 225"/>
          <p:cNvSpPr txBox="1"/>
          <p:nvPr/>
        </p:nvSpPr>
        <p:spPr>
          <a:xfrm>
            <a:off x="791187" y="400488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Based on</a:t>
            </a:r>
          </a:p>
        </p:txBody>
      </p:sp>
      <p:sp>
        <p:nvSpPr>
          <p:cNvPr id="297" name="Textfeld 296"/>
          <p:cNvSpPr txBox="1"/>
          <p:nvPr/>
        </p:nvSpPr>
        <p:spPr>
          <a:xfrm>
            <a:off x="791187" y="4578492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Peak field limited by</a:t>
            </a:r>
          </a:p>
        </p:txBody>
      </p:sp>
      <p:sp>
        <p:nvSpPr>
          <p:cNvPr id="306" name="Textfeld 305"/>
          <p:cNvSpPr txBox="1"/>
          <p:nvPr/>
        </p:nvSpPr>
        <p:spPr>
          <a:xfrm>
            <a:off x="791187" y="5080245"/>
            <a:ext cx="1752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Max. achievable </a:t>
            </a:r>
          </a:p>
          <a:p>
            <a:r>
              <a:rPr lang="en-US" dirty="0">
                <a:latin typeface="Calibri" pitchFamily="34" charset="0"/>
              </a:rPr>
              <a:t>gradients</a:t>
            </a:r>
          </a:p>
        </p:txBody>
      </p:sp>
      <p:sp>
        <p:nvSpPr>
          <p:cNvPr id="307" name="Textfeld 306"/>
          <p:cNvSpPr txBox="1"/>
          <p:nvPr/>
        </p:nvSpPr>
        <p:spPr>
          <a:xfrm>
            <a:off x="3038878" y="4004888"/>
            <a:ext cx="241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</a:rPr>
              <a:t>Supercond</a:t>
            </a:r>
            <a:r>
              <a:rPr lang="en-US" dirty="0">
                <a:latin typeface="Calibri" pitchFamily="34" charset="0"/>
              </a:rPr>
              <a:t>.) RF cavities</a:t>
            </a:r>
          </a:p>
        </p:txBody>
      </p:sp>
      <p:sp>
        <p:nvSpPr>
          <p:cNvPr id="308" name="Textfeld 307"/>
          <p:cNvSpPr txBox="1"/>
          <p:nvPr/>
        </p:nvSpPr>
        <p:spPr>
          <a:xfrm>
            <a:off x="5627145" y="4004888"/>
            <a:ext cx="2525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Quartz grating structures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3202802" y="4439993"/>
            <a:ext cx="2089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Surface breakdown:</a:t>
            </a:r>
          </a:p>
          <a:p>
            <a:r>
              <a:rPr lang="en-US" b="1" dirty="0">
                <a:latin typeface="Calibri" pitchFamily="34" charset="0"/>
              </a:rPr>
              <a:t>200 MV/m</a:t>
            </a:r>
          </a:p>
        </p:txBody>
      </p:sp>
      <p:sp>
        <p:nvSpPr>
          <p:cNvPr id="310" name="Textfeld 309"/>
          <p:cNvSpPr txBox="1"/>
          <p:nvPr/>
        </p:nvSpPr>
        <p:spPr>
          <a:xfrm>
            <a:off x="5889556" y="4437557"/>
            <a:ext cx="2000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Damage threshold:</a:t>
            </a:r>
          </a:p>
          <a:p>
            <a:r>
              <a:rPr lang="cs-CZ" b="1" dirty="0">
                <a:latin typeface="Calibri" pitchFamily="34" charset="0"/>
              </a:rPr>
              <a:t>1</a:t>
            </a:r>
            <a:r>
              <a:rPr lang="en-US" b="1" dirty="0">
                <a:latin typeface="Calibri" pitchFamily="34" charset="0"/>
              </a:rPr>
              <a:t>0 GV/m</a:t>
            </a:r>
          </a:p>
        </p:txBody>
      </p:sp>
      <p:sp>
        <p:nvSpPr>
          <p:cNvPr id="311" name="Textfeld 310"/>
          <p:cNvSpPr txBox="1"/>
          <p:nvPr/>
        </p:nvSpPr>
        <p:spPr>
          <a:xfrm>
            <a:off x="3202802" y="5095323"/>
            <a:ext cx="1765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100 MeV/m </a:t>
            </a:r>
          </a:p>
          <a:p>
            <a:r>
              <a:rPr lang="en-US" sz="1600" b="1" dirty="0">
                <a:latin typeface="Calibri" pitchFamily="34" charset="0"/>
              </a:rPr>
              <a:t>= 0.1 GeV/m</a:t>
            </a:r>
          </a:p>
        </p:txBody>
      </p:sp>
      <p:sp>
        <p:nvSpPr>
          <p:cNvPr id="312" name="Textfeld 311"/>
          <p:cNvSpPr txBox="1"/>
          <p:nvPr/>
        </p:nvSpPr>
        <p:spPr>
          <a:xfrm>
            <a:off x="5889556" y="5095165"/>
            <a:ext cx="1492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Calibri" pitchFamily="34" charset="0"/>
              </a:rPr>
              <a:t>5</a:t>
            </a:r>
            <a:r>
              <a:rPr lang="en-US" sz="2400" b="1" dirty="0">
                <a:latin typeface="Calibri" pitchFamily="34" charset="0"/>
              </a:rPr>
              <a:t> GeV/m</a:t>
            </a:r>
          </a:p>
          <a:p>
            <a:r>
              <a:rPr lang="en-US" sz="1600" b="1" dirty="0">
                <a:latin typeface="Calibri" pitchFamily="34" charset="0"/>
              </a:rPr>
              <a:t>= </a:t>
            </a:r>
            <a:r>
              <a:rPr lang="cs-CZ" sz="1600" b="1" dirty="0">
                <a:latin typeface="Calibri" pitchFamily="34" charset="0"/>
              </a:rPr>
              <a:t>5</a:t>
            </a:r>
            <a:r>
              <a:rPr lang="en-US" sz="1600" b="1" dirty="0">
                <a:latin typeface="Calibri" pitchFamily="34" charset="0"/>
              </a:rPr>
              <a:t> 000 MeV/m</a:t>
            </a:r>
          </a:p>
        </p:txBody>
      </p:sp>
      <p:sp>
        <p:nvSpPr>
          <p:cNvPr id="243" name="Rechteck 242"/>
          <p:cNvSpPr/>
          <p:nvPr/>
        </p:nvSpPr>
        <p:spPr>
          <a:xfrm>
            <a:off x="2957430" y="3181572"/>
            <a:ext cx="2538718" cy="25957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hteck 312"/>
          <p:cNvSpPr/>
          <p:nvPr/>
        </p:nvSpPr>
        <p:spPr>
          <a:xfrm>
            <a:off x="5494740" y="3181572"/>
            <a:ext cx="3031532" cy="259571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hteck 313"/>
          <p:cNvSpPr/>
          <p:nvPr/>
        </p:nvSpPr>
        <p:spPr>
          <a:xfrm>
            <a:off x="693174" y="3181572"/>
            <a:ext cx="2263719" cy="25957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840" name="Gerade Verbindung 35839"/>
          <p:cNvCxnSpPr/>
          <p:nvPr/>
        </p:nvCxnSpPr>
        <p:spPr>
          <a:xfrm flipH="1">
            <a:off x="693175" y="3901652"/>
            <a:ext cx="483088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Gerade Verbindung 314"/>
          <p:cNvCxnSpPr>
            <a:stCxn id="313" idx="1"/>
            <a:endCxn id="314" idx="1"/>
          </p:cNvCxnSpPr>
          <p:nvPr/>
        </p:nvCxnSpPr>
        <p:spPr>
          <a:xfrm flipH="1">
            <a:off x="693174" y="4479430"/>
            <a:ext cx="4801566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Gerade Verbindung 315"/>
          <p:cNvCxnSpPr/>
          <p:nvPr/>
        </p:nvCxnSpPr>
        <p:spPr>
          <a:xfrm flipH="1">
            <a:off x="693175" y="5042509"/>
            <a:ext cx="4802973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Gerade Verbindung 325"/>
          <p:cNvCxnSpPr/>
          <p:nvPr/>
        </p:nvCxnSpPr>
        <p:spPr>
          <a:xfrm flipH="1">
            <a:off x="5509216" y="3901652"/>
            <a:ext cx="30051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Gerade Verbindung 327"/>
          <p:cNvCxnSpPr/>
          <p:nvPr/>
        </p:nvCxnSpPr>
        <p:spPr>
          <a:xfrm flipH="1">
            <a:off x="5509216" y="4480096"/>
            <a:ext cx="30051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Gerade Verbindung 328"/>
          <p:cNvCxnSpPr/>
          <p:nvPr/>
        </p:nvCxnSpPr>
        <p:spPr>
          <a:xfrm flipH="1">
            <a:off x="5509216" y="5046105"/>
            <a:ext cx="30051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212" b="23119"/>
          <a:stretch/>
        </p:blipFill>
        <p:spPr>
          <a:xfrm>
            <a:off x="5740822" y="1010951"/>
            <a:ext cx="2404987" cy="1844420"/>
          </a:xfrm>
          <a:prstGeom prst="rect">
            <a:avLst/>
          </a:prstGeom>
        </p:spPr>
      </p:pic>
      <p:sp>
        <p:nvSpPr>
          <p:cNvPr id="327" name="Textfeld 326"/>
          <p:cNvSpPr txBox="1"/>
          <p:nvPr/>
        </p:nvSpPr>
        <p:spPr>
          <a:xfrm>
            <a:off x="939433" y="5823674"/>
            <a:ext cx="7213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Principle: a nearfield scheme generates the required electromagnetic mode to continuously accelerate charged particles in vacuum – the particle is surfing the mode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: Eddie Aikau Big Wave Invitatio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6" y="1292678"/>
            <a:ext cx="2431673" cy="162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497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308" grpId="0"/>
      <p:bldP spid="310" grpId="0"/>
      <p:bldP spid="312" grpId="0"/>
      <p:bldP spid="3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Proof-of-concept experiments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6960594" y="934456"/>
            <a:ext cx="2048190" cy="203132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E. Peralta, K. Soong, R. J. England, E. Colby, Z. Wu, B.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Montazeri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C. McGuinness, J. McNeur, K. Leedle, D.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Walz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E.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Sozer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B. Cowan, B. Schwartz, G.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Travish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R. L. Byer, </a:t>
            </a:r>
            <a:r>
              <a:rPr lang="de-DE" sz="1400" dirty="0">
                <a:solidFill>
                  <a:schemeClr val="bg1"/>
                </a:solidFill>
                <a:latin typeface="Calibri" pitchFamily="34" charset="0"/>
              </a:rPr>
              <a:t>Nature 503, 91 (2013)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5" t="58152" r="29475" b="8045"/>
          <a:stretch/>
        </p:blipFill>
        <p:spPr bwMode="auto">
          <a:xfrm>
            <a:off x="4068520" y="1459211"/>
            <a:ext cx="2490086" cy="12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8697" t="71745" r="70382" b="6950"/>
          <a:stretch/>
        </p:blipFill>
        <p:spPr>
          <a:xfrm>
            <a:off x="468922" y="3926286"/>
            <a:ext cx="1716140" cy="1113211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468922" y="1447514"/>
            <a:ext cx="1748807" cy="2378815"/>
            <a:chOff x="1652169" y="1049949"/>
            <a:chExt cx="1189984" cy="1618676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/>
            <a:srcRect l="35519" t="7507" r="42894" b="46394"/>
            <a:stretch/>
          </p:blipFill>
          <p:spPr>
            <a:xfrm>
              <a:off x="1652169" y="1049949"/>
              <a:ext cx="1189984" cy="1618676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2585605" y="1172779"/>
              <a:ext cx="251047" cy="2847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2585605" y="2121996"/>
              <a:ext cx="251047" cy="2847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4004810" y="2690926"/>
            <a:ext cx="333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Dual-sided silica structure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en-US" sz="1600" baseline="30000" dirty="0">
                <a:solidFill>
                  <a:schemeClr val="bg1"/>
                </a:solidFill>
                <a:latin typeface="Calibri" pitchFamily="34" charset="0"/>
              </a:rPr>
              <a:t>st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spatial harmonic: &gt; 250 MeV/m 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965489" y="782685"/>
            <a:ext cx="2892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60 MeV electron beam at 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SLAC’s NLCTA</a:t>
            </a:r>
          </a:p>
          <a:p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2351" y="744072"/>
            <a:ext cx="32263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30 keV electron beam of an electron microscope column</a:t>
            </a:r>
          </a:p>
          <a:p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51039" y="5051555"/>
            <a:ext cx="2441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Single-sided silica structure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en-US" sz="1600" baseline="30000" dirty="0">
                <a:solidFill>
                  <a:schemeClr val="bg1"/>
                </a:solidFill>
                <a:latin typeface="Calibri" pitchFamily="34" charset="0"/>
              </a:rPr>
              <a:t>rd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spatial harmonic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25 MeV/m </a:t>
            </a: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194935" y="5894611"/>
            <a:ext cx="2398011" cy="52322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Calibri" pitchFamily="34" charset="0"/>
              </a:rPr>
              <a:t>J. Breuer, P. Hommelhoff, PRL 111, 134803 (2013)</a:t>
            </a:r>
          </a:p>
        </p:txBody>
      </p: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1575304" y="6915048"/>
            <a:ext cx="5823206" cy="27699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Exp. evidence with 600 GHz radiation: K. Mizuno et al., Nature 328, 45 (1987) </a:t>
            </a:r>
          </a:p>
        </p:txBody>
      </p:sp>
      <p:grpSp>
        <p:nvGrpSpPr>
          <p:cNvPr id="20" name="Group 9"/>
          <p:cNvGrpSpPr/>
          <p:nvPr/>
        </p:nvGrpSpPr>
        <p:grpSpPr>
          <a:xfrm>
            <a:off x="4004811" y="4177557"/>
            <a:ext cx="2752370" cy="2238789"/>
            <a:chOff x="4428934" y="1337102"/>
            <a:chExt cx="4202034" cy="3407500"/>
          </a:xfrm>
          <a:solidFill>
            <a:schemeClr val="bg1"/>
          </a:solidFill>
        </p:grpSpPr>
        <p:pic>
          <p:nvPicPr>
            <p:cNvPr id="21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428934" y="1337102"/>
              <a:ext cx="4202034" cy="3407500"/>
            </a:xfrm>
            <a:prstGeom prst="rect">
              <a:avLst/>
            </a:prstGeom>
            <a:grpFill/>
          </p:spPr>
        </p:pic>
        <p:cxnSp>
          <p:nvCxnSpPr>
            <p:cNvPr id="23" name="Straight Connector 16"/>
            <p:cNvCxnSpPr/>
            <p:nvPr/>
          </p:nvCxnSpPr>
          <p:spPr>
            <a:xfrm flipV="1">
              <a:off x="5396062" y="2188437"/>
              <a:ext cx="2939350" cy="11758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>
          <a:xfrm>
            <a:off x="3965489" y="3441416"/>
            <a:ext cx="27622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6 MeV electron beam at 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UCLA’s Pegasus</a:t>
            </a:r>
          </a:p>
          <a:p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911249" y="3855990"/>
            <a:ext cx="219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1.8 GeV/m peak gradient </a:t>
            </a: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6973176" y="4518877"/>
            <a:ext cx="2048190" cy="1815882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D. Cesar, S.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Custodio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J.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Maxson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P.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Musumeci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X. Shen, E.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Threlkeld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R. J. England, A.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Hanuka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I. V.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Makasyuk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, E. A. Peralta, K. P. Wootton &amp; Z. Wu, </a:t>
            </a:r>
            <a:r>
              <a:rPr lang="de-DE" sz="1400" dirty="0" err="1">
                <a:solidFill>
                  <a:schemeClr val="bg1"/>
                </a:solidFill>
                <a:latin typeface="Calibri" pitchFamily="34" charset="0"/>
              </a:rPr>
              <a:t>Comm</a:t>
            </a:r>
            <a:r>
              <a:rPr lang="de-DE" sz="1400" dirty="0">
                <a:solidFill>
                  <a:schemeClr val="bg1"/>
                </a:solidFill>
                <a:latin typeface="Calibri" pitchFamily="34" charset="0"/>
              </a:rPr>
              <a:t>. Phys. 1, 46  (2018)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2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09345-AF21-D046-4EF9-0CE62AD1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Accelerator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evolution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175584-935B-B5F2-0942-62CF5CBC2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2CAB7A8-920B-1751-B9FC-848B97A2B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34" y="1018664"/>
            <a:ext cx="4237323" cy="175770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A9884F5-7ED7-4B3E-BD88-E467E594A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234" y="2856293"/>
            <a:ext cx="3384378" cy="17577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2CF770-4D75-C281-CACA-A3BEA337D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34" y="4693923"/>
            <a:ext cx="5527602" cy="184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0423F8FC-0BC5-8A13-A5E8-69FD1167D815}"/>
              </a:ext>
            </a:extLst>
          </p:cNvPr>
          <p:cNvSpPr txBox="1"/>
          <p:nvPr/>
        </p:nvSpPr>
        <p:spPr>
          <a:xfrm>
            <a:off x="0" y="1018664"/>
            <a:ext cx="35472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2013 –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Bonded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silica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gratings</a:t>
            </a:r>
            <a:endParaRPr lang="cs-CZ" b="0" i="0" dirty="0">
              <a:solidFill>
                <a:srgbClr val="222222"/>
              </a:solidFill>
              <a:effectLst/>
              <a:latin typeface="Calibri "/>
            </a:endParaRPr>
          </a:p>
          <a:p>
            <a:endParaRPr lang="cs-CZ" b="0" i="0" dirty="0">
              <a:solidFill>
                <a:srgbClr val="222222"/>
              </a:solidFill>
              <a:effectLst/>
              <a:latin typeface="Calibri "/>
            </a:endParaRPr>
          </a:p>
          <a:p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Peralta, E., Soong, K., England, R.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libri "/>
              </a:rPr>
              <a:t>et</a:t>
            </a:r>
            <a:r>
              <a:rPr lang="cs-CZ" sz="1200" b="0" i="1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libri "/>
              </a:rPr>
              <a:t>al.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 Demonstration of electron acceleration in a laser-driven dielectric microstructure.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libri "/>
              </a:rPr>
              <a:t>Nature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Calibri "/>
              </a:rPr>
              <a:t>503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, 91–94 (2013).</a:t>
            </a:r>
            <a:endParaRPr lang="en-GB" sz="1200" dirty="0">
              <a:latin typeface="Calibri 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AC1BB1E-94DB-CDB7-3918-93124C084D06}"/>
              </a:ext>
            </a:extLst>
          </p:cNvPr>
          <p:cNvSpPr txBox="1"/>
          <p:nvPr/>
        </p:nvSpPr>
        <p:spPr>
          <a:xfrm>
            <a:off x="0" y="2859294"/>
            <a:ext cx="35472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2015 – Silicon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pillar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structures</a:t>
            </a:r>
            <a:endParaRPr lang="cs-CZ" b="0" i="0" dirty="0">
              <a:solidFill>
                <a:srgbClr val="222222"/>
              </a:solidFill>
              <a:effectLst/>
              <a:latin typeface="Calibri "/>
            </a:endParaRPr>
          </a:p>
          <a:p>
            <a:endParaRPr lang="cs-CZ" b="0" i="0" dirty="0">
              <a:solidFill>
                <a:srgbClr val="222222"/>
              </a:solidFill>
              <a:effectLst/>
              <a:latin typeface="Calibri "/>
            </a:endParaRPr>
          </a:p>
          <a:p>
            <a:r>
              <a:rPr lang="cs-CZ" sz="1200" b="0" i="0" dirty="0">
                <a:solidFill>
                  <a:srgbClr val="222222"/>
                </a:solidFill>
                <a:effectLst/>
                <a:latin typeface="Calibri "/>
              </a:rPr>
              <a:t>K. </a:t>
            </a:r>
            <a:r>
              <a:rPr lang="cs-CZ" sz="1200" b="0" i="0" dirty="0" err="1">
                <a:solidFill>
                  <a:srgbClr val="222222"/>
                </a:solidFill>
                <a:effectLst/>
                <a:latin typeface="Calibri "/>
              </a:rPr>
              <a:t>Leedle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, A</a:t>
            </a:r>
            <a:r>
              <a:rPr lang="cs-CZ" sz="1200" b="0" i="0" dirty="0">
                <a:solidFill>
                  <a:srgbClr val="222222"/>
                </a:solidFill>
                <a:effectLst/>
                <a:latin typeface="Calibri "/>
              </a:rPr>
              <a:t>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 Ceballos, H</a:t>
            </a:r>
            <a:r>
              <a:rPr lang="cs-CZ" sz="1200" b="0" i="0" dirty="0">
                <a:solidFill>
                  <a:srgbClr val="222222"/>
                </a:solidFill>
                <a:effectLst/>
                <a:latin typeface="Calibri "/>
              </a:rPr>
              <a:t>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 Deng, O</a:t>
            </a:r>
            <a:r>
              <a:rPr lang="cs-CZ" sz="1200" b="0" i="0" dirty="0">
                <a:solidFill>
                  <a:srgbClr val="222222"/>
                </a:solidFill>
                <a:effectLst/>
                <a:latin typeface="Calibri "/>
              </a:rPr>
              <a:t>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Calibri "/>
              </a:rPr>
              <a:t>Solgaard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, R. Pease, R</a:t>
            </a:r>
            <a:r>
              <a:rPr lang="cs-CZ" sz="1200" b="0" i="0" dirty="0">
                <a:solidFill>
                  <a:srgbClr val="222222"/>
                </a:solidFill>
                <a:effectLst/>
                <a:latin typeface="Calibri "/>
              </a:rPr>
              <a:t>.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Byer, and J</a:t>
            </a:r>
            <a:r>
              <a:rPr lang="cs-CZ" sz="1200" b="0" i="0" dirty="0">
                <a:solidFill>
                  <a:srgbClr val="222222"/>
                </a:solidFill>
                <a:effectLst/>
                <a:latin typeface="Calibri "/>
              </a:rPr>
              <a:t>.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Harris, "Dielectric laser acceleration of sub-100 keV electrons with silicon dual-pillar grating structures," Opt. Lett. 40, 4344-4347 (2015)</a:t>
            </a:r>
            <a:endParaRPr lang="en-GB" sz="1200" dirty="0">
              <a:latin typeface="Calibri 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4E26079-1210-E2D6-59D8-D217E5F43F65}"/>
              </a:ext>
            </a:extLst>
          </p:cNvPr>
          <p:cNvSpPr txBox="1"/>
          <p:nvPr/>
        </p:nvSpPr>
        <p:spPr>
          <a:xfrm>
            <a:off x="0" y="4693922"/>
            <a:ext cx="35472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2021 –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Vertical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pumping</a:t>
            </a:r>
            <a:endParaRPr lang="cs-CZ" b="0" i="0" dirty="0">
              <a:solidFill>
                <a:srgbClr val="222222"/>
              </a:solidFill>
              <a:effectLst/>
              <a:latin typeface="Calibri "/>
            </a:endParaRPr>
          </a:p>
          <a:p>
            <a:endParaRPr lang="cs-CZ" b="0" i="0" dirty="0">
              <a:solidFill>
                <a:srgbClr val="222222"/>
              </a:solidFill>
              <a:effectLst/>
              <a:latin typeface="Calibri "/>
            </a:endParaRPr>
          </a:p>
          <a:p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R. Shiloh, T. Chlouba, P.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Calibri "/>
              </a:rPr>
              <a:t>Yousefi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, and P.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Calibri "/>
              </a:rPr>
              <a:t>Hommelhoff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libri "/>
              </a:rPr>
              <a:t>, "Particle acceleration using top-illuminated nanophotonic dielectric structures," Opt. Express 29, 14403-14411 (2021)</a:t>
            </a:r>
            <a:endParaRPr lang="en-GB" sz="12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3312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09345-AF21-D046-4EF9-0CE62AD1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Nearfield</a:t>
            </a:r>
            <a:r>
              <a:rPr lang="cs-CZ" dirty="0"/>
              <a:t> </a:t>
            </a:r>
            <a:r>
              <a:rPr lang="cs-CZ" dirty="0" err="1"/>
              <a:t>profiles</a:t>
            </a:r>
            <a:endParaRPr lang="en-GB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0DE2496-D70C-760E-2CB9-C567EF551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27575" r="25601" b="31324"/>
          <a:stretch/>
        </p:blipFill>
        <p:spPr>
          <a:xfrm>
            <a:off x="215211" y="1105698"/>
            <a:ext cx="1065402" cy="991228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175584-935B-B5F2-0942-62CF5CBC2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Zástupný obsah 5">
            <a:extLst>
              <a:ext uri="{FF2B5EF4-FFF2-40B4-BE49-F238E27FC236}">
                <a16:creationId xmlns:a16="http://schemas.microsoft.com/office/drawing/2014/main" id="{CC59C64D-2CC8-82D3-03E7-B34038AFC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27575" r="25601" b="31324"/>
          <a:stretch/>
        </p:blipFill>
        <p:spPr>
          <a:xfrm>
            <a:off x="1263327" y="1106794"/>
            <a:ext cx="1065402" cy="991228"/>
          </a:xfrm>
          <a:prstGeom prst="rect">
            <a:avLst/>
          </a:prstGeom>
        </p:spPr>
      </p:pic>
      <p:pic>
        <p:nvPicPr>
          <p:cNvPr id="8" name="Zástupný obsah 5">
            <a:extLst>
              <a:ext uri="{FF2B5EF4-FFF2-40B4-BE49-F238E27FC236}">
                <a16:creationId xmlns:a16="http://schemas.microsoft.com/office/drawing/2014/main" id="{7FE9F46A-8CD9-EB2C-5D35-B66041CFA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27575" r="25601" b="31324"/>
          <a:stretch/>
        </p:blipFill>
        <p:spPr>
          <a:xfrm>
            <a:off x="206748" y="2113780"/>
            <a:ext cx="1065402" cy="991228"/>
          </a:xfrm>
          <a:prstGeom prst="rect">
            <a:avLst/>
          </a:prstGeom>
        </p:spPr>
      </p:pic>
      <p:pic>
        <p:nvPicPr>
          <p:cNvPr id="9" name="Zástupný obsah 5">
            <a:extLst>
              <a:ext uri="{FF2B5EF4-FFF2-40B4-BE49-F238E27FC236}">
                <a16:creationId xmlns:a16="http://schemas.microsoft.com/office/drawing/2014/main" id="{3CCEF3B7-3A91-40FB-6309-EBC95C81E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27575" r="25601" b="31324"/>
          <a:stretch/>
        </p:blipFill>
        <p:spPr>
          <a:xfrm>
            <a:off x="1263327" y="2113780"/>
            <a:ext cx="1065402" cy="991228"/>
          </a:xfrm>
          <a:prstGeom prst="rect">
            <a:avLst/>
          </a:prstGeom>
        </p:spPr>
      </p:pic>
      <p:pic>
        <p:nvPicPr>
          <p:cNvPr id="10" name="Zástupný obsah 5">
            <a:extLst>
              <a:ext uri="{FF2B5EF4-FFF2-40B4-BE49-F238E27FC236}">
                <a16:creationId xmlns:a16="http://schemas.microsoft.com/office/drawing/2014/main" id="{40B7E7B4-0913-6C71-4254-6ADABB04EC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27575" r="25601" b="31324"/>
          <a:stretch/>
        </p:blipFill>
        <p:spPr>
          <a:xfrm>
            <a:off x="198072" y="3105008"/>
            <a:ext cx="1065402" cy="991228"/>
          </a:xfrm>
          <a:prstGeom prst="rect">
            <a:avLst/>
          </a:prstGeom>
        </p:spPr>
      </p:pic>
      <p:pic>
        <p:nvPicPr>
          <p:cNvPr id="11" name="Zástupný obsah 5">
            <a:extLst>
              <a:ext uri="{FF2B5EF4-FFF2-40B4-BE49-F238E27FC236}">
                <a16:creationId xmlns:a16="http://schemas.microsoft.com/office/drawing/2014/main" id="{85D3CB2F-A9DC-B1E7-F9CA-6E91C54188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27575" r="25601" b="31324"/>
          <a:stretch/>
        </p:blipFill>
        <p:spPr>
          <a:xfrm>
            <a:off x="1263327" y="3089092"/>
            <a:ext cx="1065402" cy="991228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9B4DC6C-5319-C201-7170-BC2C553BFDEC}"/>
              </a:ext>
            </a:extLst>
          </p:cNvPr>
          <p:cNvCxnSpPr>
            <a:cxnSpLocks/>
          </p:cNvCxnSpPr>
          <p:nvPr/>
        </p:nvCxnSpPr>
        <p:spPr>
          <a:xfrm>
            <a:off x="1264342" y="1105698"/>
            <a:ext cx="0" cy="28934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0">
            <a:extLst>
              <a:ext uri="{FF2B5EF4-FFF2-40B4-BE49-F238E27FC236}">
                <a16:creationId xmlns:a16="http://schemas.microsoft.com/office/drawing/2014/main" id="{5F94CA73-A254-96AF-DEE2-735DE4D150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509"/>
          <a:stretch/>
        </p:blipFill>
        <p:spPr>
          <a:xfrm>
            <a:off x="80053" y="5055632"/>
            <a:ext cx="6312451" cy="1440396"/>
          </a:xfrm>
          <a:prstGeom prst="rect">
            <a:avLst/>
          </a:prstGeom>
        </p:spPr>
      </p:pic>
      <p:pic>
        <p:nvPicPr>
          <p:cNvPr id="19" name="Grafik 2">
            <a:extLst>
              <a:ext uri="{FF2B5EF4-FFF2-40B4-BE49-F238E27FC236}">
                <a16:creationId xmlns:a16="http://schemas.microsoft.com/office/drawing/2014/main" id="{F5C64DC5-0BAB-7ADD-A1C6-5343EF589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278" y="5493992"/>
            <a:ext cx="2623669" cy="991228"/>
          </a:xfrm>
          <a:prstGeom prst="rect">
            <a:avLst/>
          </a:prstGeom>
        </p:spPr>
      </p:pic>
      <p:pic>
        <p:nvPicPr>
          <p:cNvPr id="3" name="unitcell_fullfields.fsp.mat_Exy">
            <a:hlinkClick r:id="" action="ppaction://media"/>
            <a:extLst>
              <a:ext uri="{FF2B5EF4-FFF2-40B4-BE49-F238E27FC236}">
                <a16:creationId xmlns:a16="http://schemas.microsoft.com/office/drawing/2014/main" id="{7F145FD3-62AC-5123-13E8-C631DE979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6402" r="6402" b="48397"/>
          <a:stretch/>
        </p:blipFill>
        <p:spPr bwMode="auto">
          <a:xfrm>
            <a:off x="3313441" y="1159731"/>
            <a:ext cx="5523524" cy="1276887"/>
          </a:xfrm>
          <a:prstGeom prst="rect">
            <a:avLst/>
          </a:prstGeom>
          <a:ln>
            <a:solidFill>
              <a:schemeClr val="tx1">
                <a:alpha val="50000"/>
              </a:schemeClr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6494442-C9F8-7229-C20B-C03794655A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55249" r="43604" b="22094"/>
          <a:stretch/>
        </p:blipFill>
        <p:spPr>
          <a:xfrm>
            <a:off x="3313440" y="2566191"/>
            <a:ext cx="5523523" cy="1028939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A3A0AADB-6904-DFAF-A13D-05DD4359EDFC}"/>
              </a:ext>
            </a:extLst>
          </p:cNvPr>
          <p:cNvSpPr txBox="1"/>
          <p:nvPr/>
        </p:nvSpPr>
        <p:spPr>
          <a:xfrm>
            <a:off x="3748227" y="3584476"/>
            <a:ext cx="5088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Top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view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in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electron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microscope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–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pillars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colored</a:t>
            </a:r>
            <a:endParaRPr lang="en-GB" sz="1200" dirty="0">
              <a:latin typeface="Calibri 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330CEEF-7E05-2892-0848-8FD60FAEEC82}"/>
              </a:ext>
            </a:extLst>
          </p:cNvPr>
          <p:cNvSpPr txBox="1"/>
          <p:nvPr/>
        </p:nvSpPr>
        <p:spPr>
          <a:xfrm>
            <a:off x="149248" y="4724029"/>
            <a:ext cx="5088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Transverse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force</a:t>
            </a:r>
            <a:endParaRPr lang="en-GB" sz="1200" dirty="0">
              <a:latin typeface="Calibri 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E570A9E-1B55-836C-D824-603F5C4A726A}"/>
              </a:ext>
            </a:extLst>
          </p:cNvPr>
          <p:cNvSpPr txBox="1"/>
          <p:nvPr/>
        </p:nvSpPr>
        <p:spPr>
          <a:xfrm>
            <a:off x="4317727" y="4728538"/>
            <a:ext cx="2042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Accelerating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force</a:t>
            </a:r>
            <a:endParaRPr lang="en-GB" sz="1200" dirty="0">
              <a:latin typeface="Calibri "/>
            </a:endParaRPr>
          </a:p>
        </p:txBody>
      </p:sp>
      <p:pic>
        <p:nvPicPr>
          <p:cNvPr id="23" name="Grafik 8">
            <a:extLst>
              <a:ext uri="{FF2B5EF4-FFF2-40B4-BE49-F238E27FC236}">
                <a16:creationId xmlns:a16="http://schemas.microsoft.com/office/drawing/2014/main" id="{CC828140-1230-9331-9183-FCCC96B1AE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63204" r="76346" b="27448"/>
          <a:stretch/>
        </p:blipFill>
        <p:spPr>
          <a:xfrm>
            <a:off x="6501595" y="4548789"/>
            <a:ext cx="2501033" cy="825575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5FF3E427-97E6-8EB7-3FD4-05CDD6113780}"/>
              </a:ext>
            </a:extLst>
          </p:cNvPr>
          <p:cNvSpPr txBox="1"/>
          <p:nvPr/>
        </p:nvSpPr>
        <p:spPr>
          <a:xfrm>
            <a:off x="6828282" y="4135388"/>
            <a:ext cx="2008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Combined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force</a:t>
            </a:r>
            <a:endParaRPr lang="en-GB" sz="1200" dirty="0">
              <a:latin typeface="Calibri 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72E5124-CC9D-D99C-5503-63A84A164C06}"/>
              </a:ext>
            </a:extLst>
          </p:cNvPr>
          <p:cNvSpPr txBox="1"/>
          <p:nvPr/>
        </p:nvSpPr>
        <p:spPr>
          <a:xfrm>
            <a:off x="555112" y="4038082"/>
            <a:ext cx="3547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Standing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wave</a:t>
            </a:r>
            <a:endParaRPr lang="en-GB" sz="12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38235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1" grpId="0"/>
      <p:bldP spid="22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BEBDEF-C88D-4CDC-89A9-EF3FC7BD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Guiding</a:t>
            </a:r>
            <a:r>
              <a:rPr lang="cs-CZ" dirty="0"/>
              <a:t> – </a:t>
            </a:r>
            <a:r>
              <a:rPr lang="cs-CZ" dirty="0" err="1"/>
              <a:t>alternating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</a:t>
            </a:r>
            <a:r>
              <a:rPr lang="cs-CZ" dirty="0" err="1"/>
              <a:t>focusing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41D3D8E-BDAC-D8C6-7E84-87CC53EBD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00C780C7-22AC-701B-C271-F0F1045F1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038"/>
          <a:stretch/>
        </p:blipFill>
        <p:spPr>
          <a:xfrm>
            <a:off x="730757" y="2649719"/>
            <a:ext cx="7721561" cy="1558561"/>
          </a:xfrm>
          <a:prstGeom prst="rect">
            <a:avLst/>
          </a:prstGeom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A8C74D82-226F-47A2-D4C0-FD813BFDF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6" y="1097875"/>
            <a:ext cx="5132816" cy="145054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A44D591-BA96-24F9-CD63-B013C9F8670D}"/>
              </a:ext>
            </a:extLst>
          </p:cNvPr>
          <p:cNvSpPr txBox="1"/>
          <p:nvPr/>
        </p:nvSpPr>
        <p:spPr>
          <a:xfrm>
            <a:off x="5528345" y="1097875"/>
            <a:ext cx="3547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Calibri "/>
              </a:rPr>
              <a:t>Shiloh, R., </a:t>
            </a:r>
            <a:r>
              <a:rPr lang="en-US" sz="1200" dirty="0" err="1">
                <a:solidFill>
                  <a:srgbClr val="222222"/>
                </a:solidFill>
                <a:latin typeface="Calibri "/>
              </a:rPr>
              <a:t>Illmer</a:t>
            </a:r>
            <a:r>
              <a:rPr lang="en-US" sz="1200" dirty="0">
                <a:solidFill>
                  <a:srgbClr val="222222"/>
                </a:solidFill>
                <a:latin typeface="Calibri "/>
              </a:rPr>
              <a:t>, J., Chlouba, T. et al. </a:t>
            </a:r>
            <a:r>
              <a:rPr lang="en-US" sz="1200" i="1" dirty="0">
                <a:solidFill>
                  <a:srgbClr val="222222"/>
                </a:solidFill>
                <a:latin typeface="Calibri "/>
              </a:rPr>
              <a:t>Electron phase-space control in photonic chip-based particle acceleration</a:t>
            </a:r>
            <a:r>
              <a:rPr lang="en-US" sz="1200" dirty="0">
                <a:solidFill>
                  <a:srgbClr val="222222"/>
                </a:solidFill>
                <a:latin typeface="Calibri "/>
              </a:rPr>
              <a:t>. Nature 597, 498–502 (2021). </a:t>
            </a:r>
            <a:endParaRPr lang="en-GB" sz="1200" dirty="0">
              <a:latin typeface="Calibri "/>
            </a:endParaRPr>
          </a:p>
        </p:txBody>
      </p:sp>
      <p:pic>
        <p:nvPicPr>
          <p:cNvPr id="9" name="Grafik 19">
            <a:extLst>
              <a:ext uri="{FF2B5EF4-FFF2-40B4-BE49-F238E27FC236}">
                <a16:creationId xmlns:a16="http://schemas.microsoft.com/office/drawing/2014/main" id="{40466EA8-19A7-9AF8-0A23-58AC479A7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0" t="10001" r="3648" b="67326"/>
          <a:stretch/>
        </p:blipFill>
        <p:spPr>
          <a:xfrm>
            <a:off x="730757" y="4546833"/>
            <a:ext cx="7703316" cy="771185"/>
          </a:xfrm>
          <a:prstGeom prst="rect">
            <a:avLst/>
          </a:prstGeom>
        </p:spPr>
      </p:pic>
      <p:pic>
        <p:nvPicPr>
          <p:cNvPr id="8" name="Grafik 18">
            <a:extLst>
              <a:ext uri="{FF2B5EF4-FFF2-40B4-BE49-F238E27FC236}">
                <a16:creationId xmlns:a16="http://schemas.microsoft.com/office/drawing/2014/main" id="{F0102E24-3CC4-E5F4-4030-26CDC4D3C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56" y="2649719"/>
            <a:ext cx="7721561" cy="40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BEF33-4AE4-C2DE-702F-F5F40FEA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67" y="215599"/>
            <a:ext cx="9021032" cy="643215"/>
          </a:xfrm>
        </p:spPr>
        <p:txBody>
          <a:bodyPr>
            <a:noAutofit/>
          </a:bodyPr>
          <a:lstStyle/>
          <a:p>
            <a:r>
              <a:rPr lang="cs-CZ" sz="3600" dirty="0" err="1"/>
              <a:t>Acceleration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APF</a:t>
            </a:r>
            <a:endParaRPr lang="en-GB" sz="3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283917-770B-198A-EE55-0D84640B5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FE09ECB-B39A-35DE-5FAB-60E892D49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38557" r="32575" b="4746"/>
          <a:stretch/>
        </p:blipFill>
        <p:spPr>
          <a:xfrm rot="5400000">
            <a:off x="5854491" y="3279214"/>
            <a:ext cx="5363648" cy="883922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:a16="http://schemas.microsoft.com/office/drawing/2014/main" id="{F71CFBCE-8F04-6100-CC49-1F6F7A2E3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5" b="37891"/>
          <a:stretch/>
        </p:blipFill>
        <p:spPr>
          <a:xfrm>
            <a:off x="175306" y="1030962"/>
            <a:ext cx="3836570" cy="3331313"/>
          </a:xfrm>
          <a:prstGeom prst="rect">
            <a:avLst/>
          </a:prstGeom>
        </p:spPr>
      </p:pic>
      <p:pic>
        <p:nvPicPr>
          <p:cNvPr id="10" name="Grafik 6">
            <a:extLst>
              <a:ext uri="{FF2B5EF4-FFF2-40B4-BE49-F238E27FC236}">
                <a16:creationId xmlns:a16="http://schemas.microsoft.com/office/drawing/2014/main" id="{B0E30EA6-7DDF-B76C-1211-EE2641745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48"/>
          <a:stretch/>
        </p:blipFill>
        <p:spPr>
          <a:xfrm>
            <a:off x="175306" y="1039351"/>
            <a:ext cx="7846508" cy="3322924"/>
          </a:xfrm>
          <a:prstGeom prst="rect">
            <a:avLst/>
          </a:prstGeom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9D3AFD18-EEAA-9749-E9A1-668A38E0FA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8"/>
          <a:stretch/>
        </p:blipFill>
        <p:spPr>
          <a:xfrm>
            <a:off x="175306" y="1039351"/>
            <a:ext cx="7846508" cy="4514161"/>
          </a:xfrm>
          <a:prstGeom prst="rect">
            <a:avLst/>
          </a:prstGeom>
        </p:spPr>
      </p:pic>
      <p:pic>
        <p:nvPicPr>
          <p:cNvPr id="12" name="Grafik 8">
            <a:extLst>
              <a:ext uri="{FF2B5EF4-FFF2-40B4-BE49-F238E27FC236}">
                <a16:creationId xmlns:a16="http://schemas.microsoft.com/office/drawing/2014/main" id="{A10276DF-23AF-4184-BF2F-77D88C51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6" y="1039351"/>
            <a:ext cx="7846508" cy="53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3E718-348B-48EA-63BE-95104A20D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Phase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behaviour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7326F4-4C5B-B304-696C-11D3F6C35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5" name="Extended Data Movie 1">
            <a:hlinkClick r:id="" action="ppaction://media"/>
            <a:extLst>
              <a:ext uri="{FF2B5EF4-FFF2-40B4-BE49-F238E27FC236}">
                <a16:creationId xmlns:a16="http://schemas.microsoft.com/office/drawing/2014/main" id="{E6D640A8-A8E4-80EE-C71F-AF7A232B1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615475"/>
            <a:ext cx="4789531" cy="3193021"/>
          </a:xfrm>
          <a:prstGeom prst="rect">
            <a:avLst/>
          </a:prstGeom>
        </p:spPr>
      </p:pic>
      <p:pic>
        <p:nvPicPr>
          <p:cNvPr id="6" name="Extended Data Movie 2">
            <a:hlinkClick r:id="" action="ppaction://media"/>
            <a:extLst>
              <a:ext uri="{FF2B5EF4-FFF2-40B4-BE49-F238E27FC236}">
                <a16:creationId xmlns:a16="http://schemas.microsoft.com/office/drawing/2014/main" id="{AD4E373B-6DA6-B10B-8121-7AA0ED0E94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4468" y="1615475"/>
            <a:ext cx="4789532" cy="3193021"/>
          </a:xfrm>
          <a:prstGeom prst="rect">
            <a:avLst/>
          </a:prstGeom>
        </p:spPr>
      </p:pic>
      <p:sp>
        <p:nvSpPr>
          <p:cNvPr id="7" name="Textfeld 8">
            <a:extLst>
              <a:ext uri="{FF2B5EF4-FFF2-40B4-BE49-F238E27FC236}">
                <a16:creationId xmlns:a16="http://schemas.microsoft.com/office/drawing/2014/main" id="{BD9467F6-919A-2AD3-464F-F4DFC391B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66" y="5154044"/>
            <a:ext cx="6507795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T. Chlouba*, R. Shiloh*, S. Kraus*, L.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Brückner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*, J.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Litzel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, P.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Hommelhoff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,</a:t>
            </a:r>
            <a:r>
              <a:rPr lang="cs-CZ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200" i="1" dirty="0" err="1">
                <a:solidFill>
                  <a:schemeClr val="tx1"/>
                </a:solidFill>
                <a:latin typeface="Calibri" pitchFamily="34" charset="0"/>
              </a:rPr>
              <a:t>Coherent</a:t>
            </a:r>
            <a:r>
              <a:rPr lang="cs-CZ" sz="12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200" i="1" dirty="0" err="1">
                <a:solidFill>
                  <a:schemeClr val="tx1"/>
                </a:solidFill>
                <a:latin typeface="Calibri" pitchFamily="34" charset="0"/>
              </a:rPr>
              <a:t>Nanophotonic</a:t>
            </a:r>
            <a:r>
              <a:rPr lang="cs-CZ" sz="12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200" i="1" dirty="0" err="1">
                <a:solidFill>
                  <a:schemeClr val="tx1"/>
                </a:solidFill>
                <a:latin typeface="Calibri" pitchFamily="34" charset="0"/>
              </a:rPr>
              <a:t>Electron</a:t>
            </a:r>
            <a:r>
              <a:rPr lang="cs-CZ" sz="12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200" i="1" dirty="0" err="1">
                <a:solidFill>
                  <a:schemeClr val="tx1"/>
                </a:solidFill>
                <a:latin typeface="Calibri" pitchFamily="34" charset="0"/>
              </a:rPr>
              <a:t>Accelerator</a:t>
            </a:r>
            <a:r>
              <a:rPr lang="cs-CZ" sz="1200" dirty="0">
                <a:solidFill>
                  <a:schemeClr val="tx1"/>
                </a:solidFill>
                <a:latin typeface="Calibri" pitchFamily="34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tx1"/>
                </a:solidFill>
                <a:latin typeface="Calibri" pitchFamily="34" charset="0"/>
              </a:rPr>
              <a:t>accepted</a:t>
            </a:r>
            <a:r>
              <a:rPr lang="cs-CZ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tx1"/>
                </a:solidFill>
                <a:latin typeface="Calibri" pitchFamily="34" charset="0"/>
              </a:rPr>
              <a:t>for</a:t>
            </a:r>
            <a:r>
              <a:rPr lang="cs-CZ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tx1"/>
                </a:solidFill>
                <a:latin typeface="Calibri" pitchFamily="34" charset="0"/>
              </a:rPr>
              <a:t>Nature</a:t>
            </a:r>
            <a:r>
              <a:rPr lang="cs-CZ" sz="1200" dirty="0">
                <a:solidFill>
                  <a:schemeClr val="tx1"/>
                </a:solidFill>
                <a:latin typeface="Calibri" pitchFamily="34" charset="0"/>
              </a:rPr>
              <a:t> (2023).</a:t>
            </a:r>
            <a:endParaRPr lang="en-US" sz="12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E0B25-429A-2763-851A-2F8A1B8D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Experimental</a:t>
            </a:r>
            <a:r>
              <a:rPr lang="cs-CZ" dirty="0"/>
              <a:t> setup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2ADD59-ED3B-5F45-79EC-E3EA084A7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C5D6461D-4174-F1FA-B3D2-1CF796539B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35" y="2306972"/>
            <a:ext cx="3647598" cy="4134876"/>
          </a:xfrm>
          <a:prstGeom prst="rect">
            <a:avLst/>
          </a:prstGeom>
          <a:ln>
            <a:solidFill>
              <a:schemeClr val="tx1">
                <a:alpha val="50000"/>
              </a:schemeClr>
            </a:solidFill>
          </a:ln>
          <a:effectLst/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9575ECD4-E901-DC8E-17DA-0115BB384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499" y="2306972"/>
            <a:ext cx="3048000" cy="30099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FAFFC41-6273-47B7-C219-F068C973179B}"/>
              </a:ext>
            </a:extLst>
          </p:cNvPr>
          <p:cNvSpPr txBox="1"/>
          <p:nvPr/>
        </p:nvSpPr>
        <p:spPr>
          <a:xfrm>
            <a:off x="203734" y="936561"/>
            <a:ext cx="9027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 err="1">
                <a:solidFill>
                  <a:srgbClr val="222222"/>
                </a:solidFill>
                <a:latin typeface="Calibri "/>
              </a:rPr>
              <a:t>Scanning</a:t>
            </a:r>
            <a:r>
              <a:rPr lang="cs-CZ" b="1" i="0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b="1" i="0" dirty="0" err="1">
                <a:solidFill>
                  <a:srgbClr val="222222"/>
                </a:solidFill>
                <a:latin typeface="Calibri "/>
              </a:rPr>
              <a:t>electron</a:t>
            </a:r>
            <a:r>
              <a:rPr lang="cs-CZ" b="1" i="0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b="1" i="0" dirty="0" err="1">
                <a:solidFill>
                  <a:srgbClr val="222222"/>
                </a:solidFill>
                <a:latin typeface="Calibri "/>
              </a:rPr>
              <a:t>microscope</a:t>
            </a:r>
            <a:r>
              <a:rPr lang="cs-CZ" b="1" i="0" dirty="0">
                <a:solidFill>
                  <a:srgbClr val="222222"/>
                </a:solidFill>
                <a:latin typeface="Calibri "/>
              </a:rPr>
              <a:t> (SEM) 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– 0.5 – 30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keV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Calibri "/>
              </a:rPr>
              <a:t>electrons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 (</a:t>
            </a:r>
            <a:r>
              <a:rPr lang="de-DE" b="0" i="0" dirty="0">
                <a:solidFill>
                  <a:srgbClr val="222222"/>
                </a:solidFill>
                <a:effectLst/>
                <a:latin typeface="Calibri "/>
              </a:rPr>
              <a:t>ß</a:t>
            </a:r>
            <a:r>
              <a:rPr lang="en-GB" b="0" i="0" dirty="0">
                <a:solidFill>
                  <a:srgbClr val="222222"/>
                </a:solidFill>
                <a:effectLst/>
                <a:latin typeface="Calibri "/>
              </a:rPr>
              <a:t> = 0.32</a:t>
            </a:r>
            <a:r>
              <a:rPr lang="cs-CZ" b="0" i="0" dirty="0">
                <a:solidFill>
                  <a:srgbClr val="222222"/>
                </a:solidFill>
                <a:effectLst/>
                <a:latin typeface="Calibri 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22222"/>
                </a:solidFill>
                <a:latin typeface="Calibri "/>
              </a:rPr>
              <a:t>Electron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emission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triggered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by UV (257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nm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) laser pulse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22222"/>
                </a:solidFill>
                <a:latin typeface="Calibri "/>
              </a:rPr>
              <a:t>Synchronized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with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accelerator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driving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pulse (1.93 </a:t>
            </a:r>
            <a:r>
              <a:rPr lang="el-GR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cs-CZ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inside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the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chamber</a:t>
            </a:r>
            <a:endParaRPr lang="cs-CZ" dirty="0">
              <a:solidFill>
                <a:srgbClr val="222222"/>
              </a:solidFill>
              <a:latin typeface="Calibri 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22222"/>
                </a:solidFill>
                <a:latin typeface="Calibri "/>
              </a:rPr>
              <a:t>Detection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by MCP and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magnetic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spectrometer</a:t>
            </a:r>
            <a:endParaRPr lang="en-GB" dirty="0">
              <a:latin typeface="Calibri "/>
            </a:endParaRP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49EA3F6B-85CF-9E7C-E481-F594456051A9}"/>
              </a:ext>
            </a:extLst>
          </p:cNvPr>
          <p:cNvSpPr txBox="1"/>
          <p:nvPr/>
        </p:nvSpPr>
        <p:spPr>
          <a:xfrm>
            <a:off x="6020497" y="5476417"/>
            <a:ext cx="304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M. </a:t>
            </a:r>
            <a:r>
              <a:rPr lang="de-DE" sz="1200" dirty="0" err="1"/>
              <a:t>Kozák</a:t>
            </a:r>
            <a:r>
              <a:rPr lang="de-DE" sz="1200" dirty="0"/>
              <a:t>, J. </a:t>
            </a:r>
            <a:r>
              <a:rPr lang="de-DE" sz="1200" dirty="0" err="1"/>
              <a:t>McNeur</a:t>
            </a:r>
            <a:r>
              <a:rPr lang="de-DE" sz="1200" dirty="0"/>
              <a:t>, N. Schönenberger, J. Illmer, A. Li, A. Tafel, P. Yousefi, T. Eckstein, P. Hommelhoff; </a:t>
            </a:r>
            <a:r>
              <a:rPr lang="de-DE" sz="1200" i="1" dirty="0"/>
              <a:t>Journal of Applied </a:t>
            </a:r>
            <a:r>
              <a:rPr lang="de-DE" sz="1200" i="1" dirty="0" err="1"/>
              <a:t>Physics</a:t>
            </a:r>
            <a:r>
              <a:rPr lang="de-DE" sz="1200" dirty="0"/>
              <a:t> 124 (2018)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DF315C6-8159-1EE8-8993-7C89B892C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r="28762"/>
          <a:stretch/>
        </p:blipFill>
        <p:spPr>
          <a:xfrm>
            <a:off x="3974707" y="2706954"/>
            <a:ext cx="1922418" cy="166745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4C7A149-F0B5-BF04-0485-18D2351E93E2}"/>
              </a:ext>
            </a:extLst>
          </p:cNvPr>
          <p:cNvSpPr txBox="1"/>
          <p:nvPr/>
        </p:nvSpPr>
        <p:spPr>
          <a:xfrm>
            <a:off x="3901144" y="4361851"/>
            <a:ext cx="20709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i="0" dirty="0" err="1">
                <a:solidFill>
                  <a:srgbClr val="222222"/>
                </a:solidFill>
                <a:latin typeface="Calibri "/>
              </a:rPr>
              <a:t>Optical</a:t>
            </a:r>
            <a:r>
              <a:rPr lang="cs-CZ" i="0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i="0" dirty="0" err="1">
                <a:solidFill>
                  <a:srgbClr val="222222"/>
                </a:solidFill>
                <a:latin typeface="Calibri "/>
              </a:rPr>
              <a:t>parametric</a:t>
            </a:r>
            <a:r>
              <a:rPr lang="cs-CZ" i="0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i="0" dirty="0" err="1">
                <a:solidFill>
                  <a:srgbClr val="222222"/>
                </a:solidFill>
                <a:latin typeface="Calibri "/>
              </a:rPr>
              <a:t>amplifier</a:t>
            </a:r>
            <a:endParaRPr lang="cs-CZ" i="0" dirty="0">
              <a:solidFill>
                <a:srgbClr val="222222"/>
              </a:solidFill>
              <a:latin typeface="Calibri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22222"/>
                </a:solidFill>
                <a:latin typeface="Calibri "/>
              </a:rPr>
              <a:t>Generates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required</a:t>
            </a:r>
            <a:r>
              <a:rPr lang="cs-CZ" dirty="0">
                <a:solidFill>
                  <a:srgbClr val="222222"/>
                </a:solidFill>
                <a:latin typeface="Calibri "/>
              </a:rPr>
              <a:t> </a:t>
            </a:r>
            <a:r>
              <a:rPr lang="cs-CZ" dirty="0" err="1">
                <a:solidFill>
                  <a:srgbClr val="222222"/>
                </a:solidFill>
                <a:latin typeface="Calibri "/>
              </a:rPr>
              <a:t>wavelengths</a:t>
            </a:r>
            <a:endParaRPr lang="en-GB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380541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1203</Words>
  <Application>Microsoft Office PowerPoint</Application>
  <PresentationFormat>Předvádění na obrazovce (4:3)</PresentationFormat>
  <Paragraphs>140</Paragraphs>
  <Slides>13</Slides>
  <Notes>2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</vt:lpstr>
      <vt:lpstr>Calibri Light</vt:lpstr>
      <vt:lpstr>Century Gothic</vt:lpstr>
      <vt:lpstr>Office Theme</vt:lpstr>
      <vt:lpstr>Coherent Nanophotonic Electron Accelerator</vt:lpstr>
      <vt:lpstr>Laser particle accelerators: from RF to laser drive –  based on the same operating principle: “structured vacuum”</vt:lpstr>
      <vt:lpstr>Proof-of-concept experiments</vt:lpstr>
      <vt:lpstr>Accelerator structure evolution</vt:lpstr>
      <vt:lpstr>Nearfield profiles</vt:lpstr>
      <vt:lpstr>Guiding – alternating phase focusing</vt:lpstr>
      <vt:lpstr>Acceleration with APF</vt:lpstr>
      <vt:lpstr>Phase space behaviour</vt:lpstr>
      <vt:lpstr>Experimental setup</vt:lpstr>
      <vt:lpstr>Coherent laser acceleration of electrons - results</vt:lpstr>
      <vt:lpstr>Acceleration structures</vt:lpstr>
      <vt:lpstr>Acceleration structures</vt:lpstr>
      <vt:lpstr>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SimPC</dc:creator>
  <cp:lastModifiedBy>Tomas Chlouba</cp:lastModifiedBy>
  <cp:revision>96</cp:revision>
  <dcterms:created xsi:type="dcterms:W3CDTF">2018-02-22T14:31:40Z</dcterms:created>
  <dcterms:modified xsi:type="dcterms:W3CDTF">2023-09-16T16:21:39Z</dcterms:modified>
</cp:coreProperties>
</file>