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7"/>
  </p:notesMasterIdLst>
  <p:sldIdLst>
    <p:sldId id="270" r:id="rId3"/>
    <p:sldId id="277" r:id="rId4"/>
    <p:sldId id="357" r:id="rId5"/>
    <p:sldId id="289" r:id="rId6"/>
    <p:sldId id="265" r:id="rId7"/>
    <p:sldId id="368" r:id="rId8"/>
    <p:sldId id="317" r:id="rId9"/>
    <p:sldId id="337" r:id="rId10"/>
    <p:sldId id="339" r:id="rId11"/>
    <p:sldId id="315" r:id="rId12"/>
    <p:sldId id="328" r:id="rId13"/>
    <p:sldId id="362" r:id="rId14"/>
    <p:sldId id="367" r:id="rId15"/>
    <p:sldId id="366" r:id="rId16"/>
    <p:sldId id="359" r:id="rId17"/>
    <p:sldId id="358" r:id="rId18"/>
    <p:sldId id="360" r:id="rId19"/>
    <p:sldId id="332" r:id="rId20"/>
    <p:sldId id="361" r:id="rId21"/>
    <p:sldId id="356" r:id="rId22"/>
    <p:sldId id="341" r:id="rId23"/>
    <p:sldId id="274" r:id="rId24"/>
    <p:sldId id="322"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852D70-431B-410F-9D34-D04101EE70E0}">
          <p14:sldIdLst>
            <p14:sldId id="270"/>
            <p14:sldId id="277"/>
            <p14:sldId id="357"/>
            <p14:sldId id="289"/>
            <p14:sldId id="265"/>
            <p14:sldId id="368"/>
            <p14:sldId id="317"/>
            <p14:sldId id="337"/>
            <p14:sldId id="339"/>
            <p14:sldId id="315"/>
            <p14:sldId id="328"/>
            <p14:sldId id="362"/>
            <p14:sldId id="367"/>
            <p14:sldId id="366"/>
            <p14:sldId id="359"/>
            <p14:sldId id="358"/>
            <p14:sldId id="360"/>
            <p14:sldId id="332"/>
            <p14:sldId id="361"/>
          </p14:sldIdLst>
        </p14:section>
        <p14:section name="Backup" id="{8600B396-2FE8-454C-852C-B84C5F7A66C2}">
          <p14:sldIdLst>
            <p14:sldId id="356"/>
            <p14:sldId id="341"/>
            <p14:sldId id="274"/>
            <p14:sldId id="322"/>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CC9900"/>
    <a:srgbClr val="000000"/>
    <a:srgbClr val="006600"/>
    <a:srgbClr val="FF00FF"/>
    <a:srgbClr val="E9EBF5"/>
    <a:srgbClr val="C00000"/>
    <a:srgbClr val="2774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523" autoAdjust="0"/>
  </p:normalViewPr>
  <p:slideViewPr>
    <p:cSldViewPr snapToGrid="0">
      <p:cViewPr>
        <p:scale>
          <a:sx n="53" d="100"/>
          <a:sy n="53" d="100"/>
        </p:scale>
        <p:origin x="1205" y="269"/>
      </p:cViewPr>
      <p:guideLst/>
    </p:cSldViewPr>
  </p:slideViewPr>
  <p:notesTextViewPr>
    <p:cViewPr>
      <p:scale>
        <a:sx n="3" d="2"/>
        <a:sy n="3" d="2"/>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98C85-E7D3-4B60-92D1-0CBA4DE6B8B8}" type="datetimeFigureOut">
              <a:rPr lang="en-US" smtClean="0"/>
              <a:t>9/16/2023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3BD0-7836-4031-A0B9-FC20C962E267}" type="slidenum">
              <a:rPr lang="en-US" smtClean="0"/>
              <a:t>‹#›</a:t>
            </a:fld>
            <a:endParaRPr lang="en-US"/>
          </a:p>
        </p:txBody>
      </p:sp>
    </p:spTree>
    <p:extLst>
      <p:ext uri="{BB962C8B-B14F-4D97-AF65-F5344CB8AC3E}">
        <p14:creationId xmlns:p14="http://schemas.microsoft.com/office/powerpoint/2010/main" val="3752308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logos</a:t>
            </a:r>
          </a:p>
        </p:txBody>
      </p:sp>
      <p:sp>
        <p:nvSpPr>
          <p:cNvPr id="4" name="Slide Number Placeholder 3"/>
          <p:cNvSpPr>
            <a:spLocks noGrp="1"/>
          </p:cNvSpPr>
          <p:nvPr>
            <p:ph type="sldNum" sz="quarter" idx="5"/>
          </p:nvPr>
        </p:nvSpPr>
        <p:spPr/>
        <p:txBody>
          <a:bodyPr/>
          <a:lstStyle/>
          <a:p>
            <a:fld id="{FA183BD0-7836-4031-A0B9-FC20C962E267}" type="slidenum">
              <a:rPr lang="en-US" smtClean="0"/>
              <a:t>1</a:t>
            </a:fld>
            <a:endParaRPr lang="en-US"/>
          </a:p>
        </p:txBody>
      </p:sp>
    </p:spTree>
    <p:extLst>
      <p:ext uri="{BB962C8B-B14F-4D97-AF65-F5344CB8AC3E}">
        <p14:creationId xmlns:p14="http://schemas.microsoft.com/office/powerpoint/2010/main" val="1848306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3BD0-7836-4031-A0B9-FC20C962E267}" type="slidenum">
              <a:rPr lang="en-US" smtClean="0"/>
              <a:t>15</a:t>
            </a:fld>
            <a:endParaRPr lang="en-US"/>
          </a:p>
        </p:txBody>
      </p:sp>
    </p:spTree>
    <p:extLst>
      <p:ext uri="{BB962C8B-B14F-4D97-AF65-F5344CB8AC3E}">
        <p14:creationId xmlns:p14="http://schemas.microsoft.com/office/powerpoint/2010/main" val="3812236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B2C18-592F-4F8F-B753-A7FCCB861A01}" type="slidenum">
              <a:rPr lang="en-US" smtClean="0"/>
              <a:t>22</a:t>
            </a:fld>
            <a:endParaRPr lang="en-US"/>
          </a:p>
        </p:txBody>
      </p:sp>
    </p:spTree>
    <p:extLst>
      <p:ext uri="{BB962C8B-B14F-4D97-AF65-F5344CB8AC3E}">
        <p14:creationId xmlns:p14="http://schemas.microsoft.com/office/powerpoint/2010/main" val="1877391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Ody</a:t>
            </a:r>
            <a:r>
              <a:rPr lang="en-US" sz="1200" dirty="0"/>
              <a:t>, A et al., </a:t>
            </a:r>
            <a:r>
              <a:rPr lang="en-US" sz="1200" i="1" dirty="0"/>
              <a:t>NIMA</a:t>
            </a:r>
            <a:r>
              <a:rPr lang="en-US" sz="1200" dirty="0"/>
              <a:t>, </a:t>
            </a:r>
            <a:r>
              <a:rPr lang="en-US" sz="1200" i="1" dirty="0"/>
              <a:t>1013, 165635 (2021)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Site </a:t>
            </a:r>
            <a:r>
              <a:rPr lang="en-US" sz="1200" i="1" dirty="0" err="1"/>
              <a:t>uwe</a:t>
            </a:r>
            <a:r>
              <a:rPr lang="en-US" sz="1200" i="1" dirty="0"/>
              <a:t>, too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If there is no phase modulation, capture rate is 0; some particles are focused, but none reach the top energy</a:t>
            </a:r>
            <a:endParaRPr lang="en-US" sz="1200" dirty="0"/>
          </a:p>
          <a:p>
            <a:endParaRPr lang="en-US" dirty="0"/>
          </a:p>
        </p:txBody>
      </p:sp>
      <p:sp>
        <p:nvSpPr>
          <p:cNvPr id="4" name="Slide Number Placeholder 3"/>
          <p:cNvSpPr>
            <a:spLocks noGrp="1"/>
          </p:cNvSpPr>
          <p:nvPr>
            <p:ph type="sldNum" sz="quarter" idx="5"/>
          </p:nvPr>
        </p:nvSpPr>
        <p:spPr/>
        <p:txBody>
          <a:bodyPr/>
          <a:lstStyle/>
          <a:p>
            <a:fld id="{FA183BD0-7836-4031-A0B9-FC20C962E267}" type="slidenum">
              <a:rPr lang="en-US" smtClean="0"/>
              <a:t>23</a:t>
            </a:fld>
            <a:endParaRPr lang="en-US"/>
          </a:p>
        </p:txBody>
      </p:sp>
    </p:spTree>
    <p:extLst>
      <p:ext uri="{BB962C8B-B14F-4D97-AF65-F5344CB8AC3E}">
        <p14:creationId xmlns:p14="http://schemas.microsoft.com/office/powerpoint/2010/main" val="17490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Delta </a:t>
                </a:r>
                <a:r>
                  <a:rPr lang="en-US" dirty="0" err="1"/>
                  <a:t>csi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Maximum Incident Intensity = 193 </a:t>
                </a:r>
                <a:r>
                  <a:rPr lang="en-US" dirty="0" err="1"/>
                  <a:t>mJ</a:t>
                </a:r>
                <a:r>
                  <a:rPr lang="en-US" dirty="0"/>
                  <a:t>/cm^2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342900" indent="-342900">
                  <a:buFont typeface="Arial" panose="020B0604020202020204" pitchFamily="34" charset="0"/>
                  <a:buChar char="•"/>
                </a:pPr>
                <a:r>
                  <a:rPr lang="en-US" dirty="0"/>
                  <a:t>For this experiment, the phase matching condition </a:t>
                </a:r>
              </a:p>
              <a:p>
                <a:pPr algn="ct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𝑔</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𝑙</m:t>
                            </m:r>
                          </m:sub>
                        </m:sSub>
                      </m:num>
                      <m:den>
                        <m:r>
                          <a:rPr lang="en-US" b="0" i="1" smtClean="0">
                            <a:latin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𝛽</m:t>
                        </m:r>
                      </m:den>
                    </m:f>
                    <m:r>
                      <a:rPr lang="en-US" b="0" i="1" smtClean="0">
                        <a:latin typeface="Cambria Math" panose="02040503050406030204" pitchFamily="18" charset="0"/>
                      </a:rPr>
                      <m:t>+</m:t>
                    </m:r>
                  </m:oMath>
                </a14:m>
                <a:r>
                  <a:rPr lang="en-US" dirty="0"/>
                  <a:t>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rPr>
                              <m:t>𝑙</m:t>
                            </m:r>
                          </m:sub>
                        </m:sSub>
                      </m:num>
                      <m:den>
                        <m:r>
                          <a:rPr lang="en-US" i="1">
                            <a:latin typeface="Cambria Math" panose="02040503050406030204" pitchFamily="18" charset="0"/>
                          </a:rPr>
                          <m:t>𝑐</m:t>
                        </m:r>
                      </m:den>
                    </m:f>
                    <m:func>
                      <m:funcPr>
                        <m:ctrlPr>
                          <a:rPr lang="en-US" i="1" smtClean="0">
                            <a:latin typeface="Cambria Math" panose="02040503050406030204" pitchFamily="18" charset="0"/>
                            <a:ea typeface="Cambria Math" panose="02040503050406030204" pitchFamily="18" charset="0"/>
                          </a:rPr>
                        </m:ctrlPr>
                      </m:funcPr>
                      <m:fName>
                        <m:r>
                          <m:rPr>
                            <m:sty m:val="p"/>
                          </m:rPr>
                          <a:rPr lang="en-US" i="0" smtClean="0">
                            <a:latin typeface="Cambria Math" panose="02040503050406030204" pitchFamily="18" charset="0"/>
                            <a:ea typeface="Cambria Math" panose="02040503050406030204" pitchFamily="18" charset="0"/>
                          </a:rPr>
                          <m:t>sin</m:t>
                        </m:r>
                      </m:fName>
                      <m:e>
                        <m:r>
                          <a:rPr lang="en-US" i="1" smtClean="0">
                            <a:latin typeface="Cambria Math" panose="02040503050406030204" pitchFamily="18" charset="0"/>
                            <a:ea typeface="Cambria Math" panose="02040503050406030204" pitchFamily="18" charset="0"/>
                          </a:rPr>
                          <m:t>𝜃</m:t>
                        </m:r>
                      </m:e>
                    </m:func>
                    <m:r>
                      <a:rPr lang="en-US" b="0" i="1" smtClean="0">
                        <a:latin typeface="Cambria Math" panose="02040503050406030204" pitchFamily="18" charset="0"/>
                        <a:ea typeface="Cambria Math" panose="02040503050406030204" pitchFamily="18" charset="0"/>
                      </a:rPr>
                      <m:t>=0</m:t>
                    </m:r>
                  </m:oMath>
                </a14:m>
                <a:r>
                  <a:rPr lang="en-US" dirty="0"/>
                  <a:t> </a:t>
                </a:r>
              </a:p>
              <a:p>
                <a:r>
                  <a:rPr lang="en-US" dirty="0"/>
                  <a:t>     is satisfied by </a:t>
                </a:r>
                <a14:m>
                  <m:oMath xmlns:m="http://schemas.openxmlformats.org/officeDocument/2006/math">
                    <m:r>
                      <a:rPr lang="en-US"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=29</m:t>
                    </m:r>
                  </m:oMath>
                </a14:m>
                <a:r>
                  <a:rPr lang="en-US" dirty="0"/>
                  <a:t>mrad</a:t>
                </a:r>
              </a:p>
              <a:p>
                <a:pPr marL="342900" indent="-342900">
                  <a:buFont typeface="Arial" panose="020B0604020202020204" pitchFamily="34" charset="0"/>
                  <a:buChar char="•"/>
                </a:pPr>
                <a:r>
                  <a:rPr lang="en-US" dirty="0"/>
                  <a:t>By operating at an angle 10mrad below this, the Kerr effect saturation occurs at higher incident field</a:t>
                </a:r>
              </a:p>
              <a:p>
                <a:pPr algn="ct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ΔΦ</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𝐼</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𝑘</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𝑑</m:t>
                      </m:r>
                    </m:oMath>
                  </m:oMathPara>
                </a14:m>
                <a:endParaRPr lang="en-US" dirty="0"/>
              </a:p>
              <a:p>
                <a:pPr marL="342900" indent="-342900">
                  <a:buFont typeface="Arial" panose="020B0604020202020204" pitchFamily="34" charset="0"/>
                  <a:buChar char="•"/>
                </a:pPr>
                <a:r>
                  <a:rPr lang="en-US" dirty="0"/>
                  <a:t>600MeV/m gradient established, with a structure factor of 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mc:Choice>
        <mc:Fallback xmlns="">
          <p:sp>
            <p:nvSpPr>
              <p:cNvPr id="3" name="Notes Placeholder 2"/>
              <p:cNvSpPr>
                <a:spLocks noGrp="1"/>
              </p:cNvSpPr>
              <p:nvPr>
                <p:ph type="body" idx="1"/>
              </p:nvPr>
            </p:nvSpPr>
            <p:spPr/>
            <p:txBody>
              <a:bodyPr/>
              <a:lstStyle/>
              <a:p>
                <a:r>
                  <a:rPr lang="en-US" dirty="0"/>
                  <a:t>Delta </a:t>
                </a:r>
                <a:r>
                  <a:rPr lang="en-US" dirty="0" err="1"/>
                  <a:t>csi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Maximum Incident Intensity = 193 </a:t>
                </a:r>
                <a:r>
                  <a:rPr lang="en-US" dirty="0" err="1"/>
                  <a:t>mJ</a:t>
                </a:r>
                <a:r>
                  <a:rPr lang="en-US" dirty="0"/>
                  <a:t>/cm^2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342900" indent="-342900">
                  <a:buFont typeface="Arial" panose="020B0604020202020204" pitchFamily="34" charset="0"/>
                  <a:buChar char="•"/>
                </a:pPr>
                <a:r>
                  <a:rPr lang="en-US" dirty="0"/>
                  <a:t>For this experiment, the phase matching condition </a:t>
                </a:r>
              </a:p>
              <a:p>
                <a:pPr algn="ctr"/>
                <a:r>
                  <a:rPr lang="en-US" b="0" i="0">
                    <a:latin typeface="Cambria Math" panose="02040503050406030204" pitchFamily="18" charset="0"/>
                  </a:rPr>
                  <a:t>𝑘_𝑔−</a:t>
                </a:r>
                <a:r>
                  <a:rPr lang="en-US" b="0" i="0">
                    <a:latin typeface="Cambria Math" panose="02040503050406030204" pitchFamily="18" charset="0"/>
                    <a:ea typeface="Cambria Math" panose="02040503050406030204" pitchFamily="18" charset="0"/>
                  </a:rPr>
                  <a:t>𝜔_</a:t>
                </a:r>
                <a:r>
                  <a:rPr lang="en-US" b="0" i="0">
                    <a:latin typeface="Cambria Math" panose="02040503050406030204" pitchFamily="18" charset="0"/>
                  </a:rPr>
                  <a:t>𝑙/𝑐</a:t>
                </a:r>
                <a:r>
                  <a:rPr lang="en-US" b="0" i="0">
                    <a:latin typeface="Cambria Math" panose="02040503050406030204" pitchFamily="18" charset="0"/>
                    <a:ea typeface="Cambria Math" panose="02040503050406030204" pitchFamily="18" charset="0"/>
                  </a:rPr>
                  <a:t>𝛽</a:t>
                </a:r>
                <a:r>
                  <a:rPr lang="en-US" b="0" i="0">
                    <a:latin typeface="Cambria Math" panose="02040503050406030204" pitchFamily="18" charset="0"/>
                  </a:rPr>
                  <a:t>+</a:t>
                </a:r>
                <a:r>
                  <a:rPr lang="en-US" dirty="0"/>
                  <a:t> </a:t>
                </a:r>
                <a:r>
                  <a:rPr lang="en-US" i="0">
                    <a:latin typeface="Cambria Math" panose="02040503050406030204" pitchFamily="18" charset="0"/>
                    <a:ea typeface="Cambria Math" panose="02040503050406030204" pitchFamily="18" charset="0"/>
                  </a:rPr>
                  <a:t>𝜔_</a:t>
                </a:r>
                <a:r>
                  <a:rPr lang="en-US" i="0">
                    <a:latin typeface="Cambria Math" panose="02040503050406030204" pitchFamily="18" charset="0"/>
                  </a:rPr>
                  <a:t>𝑙/𝑐</a:t>
                </a:r>
                <a:r>
                  <a:rPr lang="en-US" i="0">
                    <a:latin typeface="Cambria Math" panose="02040503050406030204" pitchFamily="18" charset="0"/>
                    <a:ea typeface="Cambria Math" panose="02040503050406030204" pitchFamily="18" charset="0"/>
                  </a:rPr>
                  <a:t>  sin⁡𝜃</a:t>
                </a:r>
                <a:r>
                  <a:rPr lang="en-US" b="0" i="0">
                    <a:latin typeface="Cambria Math" panose="02040503050406030204" pitchFamily="18" charset="0"/>
                    <a:ea typeface="Cambria Math" panose="02040503050406030204" pitchFamily="18" charset="0"/>
                  </a:rPr>
                  <a:t>=0</a:t>
                </a:r>
                <a:r>
                  <a:rPr lang="en-US" dirty="0"/>
                  <a:t> </a:t>
                </a:r>
              </a:p>
              <a:p>
                <a:r>
                  <a:rPr lang="en-US" dirty="0"/>
                  <a:t>     is satisfied by </a:t>
                </a:r>
                <a:r>
                  <a:rPr lang="en-US" i="0">
                    <a:latin typeface="Cambria Math" panose="02040503050406030204" pitchFamily="18" charset="0"/>
                    <a:ea typeface="Cambria Math" panose="02040503050406030204" pitchFamily="18" charset="0"/>
                  </a:rPr>
                  <a:t>𝜃</a:t>
                </a:r>
                <a:r>
                  <a:rPr lang="en-US" b="0" i="0">
                    <a:latin typeface="Cambria Math" panose="02040503050406030204" pitchFamily="18" charset="0"/>
                    <a:ea typeface="Cambria Math" panose="02040503050406030204" pitchFamily="18" charset="0"/>
                  </a:rPr>
                  <a:t>=29</a:t>
                </a:r>
                <a:r>
                  <a:rPr lang="en-US" dirty="0"/>
                  <a:t>mrad</a:t>
                </a:r>
              </a:p>
              <a:p>
                <a:pPr marL="342900" indent="-342900">
                  <a:buFont typeface="Arial" panose="020B0604020202020204" pitchFamily="34" charset="0"/>
                  <a:buChar char="•"/>
                </a:pPr>
                <a:r>
                  <a:rPr lang="en-US" dirty="0"/>
                  <a:t>By operating at an angle 10mrad below this, the Kerr effect saturation occurs at higher incident field</a:t>
                </a:r>
              </a:p>
              <a:p>
                <a:pPr algn="ctr"/>
                <a:r>
                  <a:rPr lang="el-GR" i="0">
                    <a:latin typeface="Cambria Math" panose="02040503050406030204" pitchFamily="18" charset="0"/>
                    <a:ea typeface="Cambria Math" panose="02040503050406030204" pitchFamily="18" charset="0"/>
                  </a:rPr>
                  <a:t>ΔΦ</a:t>
                </a:r>
                <a:r>
                  <a:rPr lang="en-US" b="0" i="0">
                    <a:latin typeface="Cambria Math" panose="02040503050406030204" pitchFamily="18" charset="0"/>
                    <a:ea typeface="Cambria Math" panose="02040503050406030204" pitchFamily="18" charset="0"/>
                  </a:rPr>
                  <a:t>= 𝑛_2 𝐼𝑘_0 𝑑</a:t>
                </a:r>
                <a:endParaRPr lang="en-US" dirty="0"/>
              </a:p>
              <a:p>
                <a:pPr marL="342900" indent="-342900">
                  <a:buFont typeface="Arial" panose="020B0604020202020204" pitchFamily="34" charset="0"/>
                  <a:buChar char="•"/>
                </a:pPr>
                <a:r>
                  <a:rPr lang="en-US" dirty="0"/>
                  <a:t>600MeV/m gradient established, with a structure factor of 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449B2C18-592F-4F8F-B753-A7FCCB861A01}" type="slidenum">
              <a:rPr lang="en-US" smtClean="0"/>
              <a:t>24</a:t>
            </a:fld>
            <a:endParaRPr lang="en-US"/>
          </a:p>
        </p:txBody>
      </p:sp>
    </p:spTree>
    <p:extLst>
      <p:ext uri="{BB962C8B-B14F-4D97-AF65-F5344CB8AC3E}">
        <p14:creationId xmlns:p14="http://schemas.microsoft.com/office/powerpoint/2010/main" val="81743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Stanford, SLAC logos</a:t>
            </a:r>
          </a:p>
        </p:txBody>
      </p:sp>
      <p:sp>
        <p:nvSpPr>
          <p:cNvPr id="4" name="Slide Number Placeholder 3"/>
          <p:cNvSpPr>
            <a:spLocks noGrp="1"/>
          </p:cNvSpPr>
          <p:nvPr>
            <p:ph type="sldNum" sz="quarter" idx="5"/>
          </p:nvPr>
        </p:nvSpPr>
        <p:spPr/>
        <p:txBody>
          <a:bodyPr/>
          <a:lstStyle/>
          <a:p>
            <a:fld id="{FA183BD0-7836-4031-A0B9-FC20C962E267}" type="slidenum">
              <a:rPr lang="en-US" smtClean="0"/>
              <a:t>2</a:t>
            </a:fld>
            <a:endParaRPr lang="en-US"/>
          </a:p>
        </p:txBody>
      </p:sp>
    </p:spTree>
    <p:extLst>
      <p:ext uri="{BB962C8B-B14F-4D97-AF65-F5344CB8AC3E}">
        <p14:creationId xmlns:p14="http://schemas.microsoft.com/office/powerpoint/2010/main" val="3309898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DLA Features: </a:t>
            </a:r>
          </a:p>
          <a:p>
            <a:pPr marL="940293" lvl="1" indent="-342900"/>
            <a:r>
              <a:rPr lang="en-US" dirty="0"/>
              <a:t>Compactness (cm Scale)</a:t>
            </a:r>
          </a:p>
          <a:p>
            <a:pPr marL="940293" lvl="1" indent="-342900"/>
            <a:r>
              <a:rPr lang="en-US" dirty="0"/>
              <a:t>Efficiency (solid state lasers)</a:t>
            </a:r>
          </a:p>
          <a:p>
            <a:pPr marL="940293" lvl="1" indent="-342900"/>
            <a:r>
              <a:rPr lang="en-US" dirty="0"/>
              <a:t>Bunch Format (</a:t>
            </a:r>
            <a:r>
              <a:rPr lang="en-US" dirty="0" err="1"/>
              <a:t>fC</a:t>
            </a:r>
            <a:r>
              <a:rPr lang="en-US" dirty="0"/>
              <a:t> charge, MHz rep rate)</a:t>
            </a:r>
          </a:p>
          <a:p>
            <a:pPr marL="940293" lvl="1" indent="-342900"/>
            <a:r>
              <a:rPr lang="en-US" dirty="0"/>
              <a:t>Attosecond Time Scale – intrinsic optical bunching</a:t>
            </a:r>
          </a:p>
          <a:p>
            <a:r>
              <a:rPr lang="en-US" sz="1200" dirty="0"/>
              <a:t>DLA for HEP:</a:t>
            </a:r>
          </a:p>
          <a:p>
            <a:r>
              <a:rPr lang="en-US" sz="1200" dirty="0"/>
              <a:t>Works for positrons, better bremsstrahlung, efficiency</a:t>
            </a:r>
          </a:p>
          <a:p>
            <a:r>
              <a:rPr lang="en-US" sz="1200" dirty="0"/>
              <a:t>https://indico.fnal.gov/event/45651/contributions/197917/attachments/134830/166994/Snowmass_AF6_DLA_England.pdf</a:t>
            </a:r>
          </a:p>
          <a:p>
            <a:r>
              <a:rPr lang="en-US" sz="1200" dirty="0"/>
              <a:t>Linear Collider:</a:t>
            </a:r>
          </a:p>
          <a:p>
            <a:pPr marL="0" indent="0">
              <a:buFont typeface="Arial" panose="020B0604020202020204" pitchFamily="34" charset="0"/>
              <a:buNone/>
            </a:pPr>
            <a:r>
              <a:rPr lang="en-US" dirty="0"/>
              <a:t>Key Advantages of Dielectric Laser Accelerator</a:t>
            </a:r>
          </a:p>
          <a:p>
            <a:pPr marL="171450" indent="-171450">
              <a:buFont typeface="Arial" panose="020B0604020202020204" pitchFamily="34" charset="0"/>
              <a:buChar char="•"/>
            </a:pPr>
            <a:r>
              <a:rPr lang="en-US" dirty="0"/>
              <a:t>Linear acceleration mechanism in a static structure with vacuum channel. </a:t>
            </a:r>
          </a:p>
          <a:p>
            <a:pPr marL="171450" indent="-171450">
              <a:buFont typeface="Arial" panose="020B0604020202020204" pitchFamily="34" charset="0"/>
              <a:buChar char="•"/>
            </a:pPr>
            <a:r>
              <a:rPr lang="en-US" dirty="0"/>
              <a:t>Critical technologies (laser development, </a:t>
            </a:r>
            <a:r>
              <a:rPr lang="en-US" dirty="0" err="1"/>
              <a:t>nanofab</a:t>
            </a:r>
            <a:r>
              <a:rPr lang="en-US" dirty="0"/>
              <a:t>) already near LC requirements. </a:t>
            </a:r>
          </a:p>
          <a:p>
            <a:pPr marL="171450" indent="-171450">
              <a:buFont typeface="Arial" panose="020B0604020202020204" pitchFamily="34" charset="0"/>
              <a:buChar char="•"/>
            </a:pPr>
            <a:r>
              <a:rPr lang="en-US" dirty="0"/>
              <a:t>Unique bunch format (</a:t>
            </a:r>
            <a:r>
              <a:rPr lang="en-US" dirty="0" err="1"/>
              <a:t>fC</a:t>
            </a:r>
            <a:r>
              <a:rPr lang="en-US" dirty="0"/>
              <a:t> charge at 10 to 50 MHz rep rate) with </a:t>
            </a:r>
            <a:r>
              <a:rPr lang="en-US" dirty="0" err="1"/>
              <a:t>beamstrahlung</a:t>
            </a:r>
            <a:r>
              <a:rPr lang="en-US" dirty="0"/>
              <a:t> loss ~ 1% </a:t>
            </a:r>
          </a:p>
          <a:p>
            <a:pPr marL="171450" indent="-171450">
              <a:buFont typeface="Arial" panose="020B0604020202020204" pitchFamily="34" charset="0"/>
              <a:buChar char="•"/>
            </a:pPr>
            <a:r>
              <a:rPr lang="en-US" dirty="0"/>
              <a:t>High fiber laser efficiencies (30 to 50% </a:t>
            </a:r>
            <a:r>
              <a:rPr lang="en-US" dirty="0" err="1"/>
              <a:t>wallplug</a:t>
            </a:r>
            <a:r>
              <a:rPr lang="en-US" dirty="0"/>
              <a:t>) facilitate modest power consumption.</a:t>
            </a:r>
          </a:p>
          <a:p>
            <a:r>
              <a:rPr lang="en-US" dirty="0"/>
              <a:t>tors (DLA) for </a:t>
            </a:r>
            <a:r>
              <a:rPr lang="en-US" dirty="0" err="1"/>
              <a:t>e+e</a:t>
            </a:r>
            <a:r>
              <a:rPr lang="en-US" dirty="0"/>
              <a:t>- linear collider (LC): </a:t>
            </a:r>
          </a:p>
          <a:p>
            <a:pPr marL="0" indent="0">
              <a:buFont typeface="Arial" panose="020B0604020202020204" pitchFamily="34" charset="0"/>
              <a:buNone/>
            </a:pPr>
            <a:r>
              <a:rPr lang="en-US" dirty="0"/>
              <a:t>Primary Challenges for a DLA Collider: </a:t>
            </a:r>
          </a:p>
          <a:p>
            <a:pPr marL="171450" indent="-171450">
              <a:buFont typeface="Arial" panose="020B0604020202020204" pitchFamily="34" charset="0"/>
              <a:buChar char="•"/>
            </a:pPr>
            <a:r>
              <a:rPr lang="en-US" dirty="0"/>
              <a:t>Small beam apertures à challenge with regard to wakes, halo, and long-distance transport. </a:t>
            </a:r>
          </a:p>
          <a:p>
            <a:pPr marL="171450" indent="-171450">
              <a:buFont typeface="Arial" panose="020B0604020202020204" pitchFamily="34" charset="0"/>
              <a:buChar char="•"/>
            </a:pPr>
            <a:r>
              <a:rPr lang="en-US" dirty="0"/>
              <a:t>Need high-rep (10 – 50 MHz) low charge (</a:t>
            </a:r>
            <a:r>
              <a:rPr lang="en-US" dirty="0" err="1"/>
              <a:t>fC</a:t>
            </a:r>
            <a:r>
              <a:rPr lang="en-US" dirty="0"/>
              <a:t>) normalized emittance (&lt; 1 nm) e- and e+ sources. </a:t>
            </a:r>
          </a:p>
          <a:p>
            <a:pPr marL="171450" indent="-171450">
              <a:buFont typeface="Arial" panose="020B0604020202020204" pitchFamily="34" charset="0"/>
              <a:buChar char="•"/>
            </a:pPr>
            <a:r>
              <a:rPr lang="en-US" dirty="0"/>
              <a:t>Funding for this area of research is not directly focused on HEP applications. </a:t>
            </a:r>
          </a:p>
          <a:p>
            <a:pPr marL="0" indent="0">
              <a:buFont typeface="Arial" panose="020B0604020202020204" pitchFamily="34" charset="0"/>
              <a:buNone/>
            </a:pPr>
            <a:r>
              <a:rPr lang="en-US" dirty="0"/>
              <a:t>Takeaway Points: </a:t>
            </a:r>
          </a:p>
          <a:p>
            <a:pPr marL="171450" indent="-171450">
              <a:buFont typeface="Arial" panose="020B0604020202020204" pitchFamily="34" charset="0"/>
              <a:buChar char="•"/>
            </a:pPr>
            <a:r>
              <a:rPr lang="en-US" dirty="0"/>
              <a:t>DLA has compelling advantages that position it as a competitive LC technology</a:t>
            </a:r>
          </a:p>
          <a:p>
            <a:pPr marL="171450" indent="-171450">
              <a:buFont typeface="Arial" panose="020B0604020202020204" pitchFamily="34" charset="0"/>
              <a:buChar char="•"/>
            </a:pPr>
            <a:r>
              <a:rPr lang="en-US" dirty="0"/>
              <a:t>Requirements of a LC impose major technical challenges for all advanced concepts</a:t>
            </a:r>
          </a:p>
          <a:p>
            <a:pPr marL="171450" indent="-171450">
              <a:buFont typeface="Arial" panose="020B0604020202020204" pitchFamily="34" charset="0"/>
              <a:buChar char="•"/>
            </a:pPr>
            <a:r>
              <a:rPr lang="en-US" dirty="0"/>
              <a:t>DLA’s challenges are distinct from other concepts but not necessarily less surmountable</a:t>
            </a:r>
            <a:endParaRPr lang="en-US" sz="1200" dirty="0"/>
          </a:p>
          <a:p>
            <a:endParaRPr lang="en-US" dirty="0"/>
          </a:p>
        </p:txBody>
      </p:sp>
      <p:sp>
        <p:nvSpPr>
          <p:cNvPr id="4" name="Slide Number Placeholder 3"/>
          <p:cNvSpPr>
            <a:spLocks noGrp="1"/>
          </p:cNvSpPr>
          <p:nvPr>
            <p:ph type="sldNum" sz="quarter" idx="5"/>
          </p:nvPr>
        </p:nvSpPr>
        <p:spPr/>
        <p:txBody>
          <a:bodyPr/>
          <a:lstStyle/>
          <a:p>
            <a:fld id="{449B2C18-592F-4F8F-B753-A7FCCB861A01}" type="slidenum">
              <a:rPr lang="en-US" smtClean="0"/>
              <a:t>4</a:t>
            </a:fld>
            <a:endParaRPr lang="en-US"/>
          </a:p>
        </p:txBody>
      </p:sp>
    </p:spTree>
    <p:extLst>
      <p:ext uri="{BB962C8B-B14F-4D97-AF65-F5344CB8AC3E}">
        <p14:creationId xmlns:p14="http://schemas.microsoft.com/office/powerpoint/2010/main" val="269898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Aim to achieve entirely on-chip electron source to relativistic electron</a:t>
            </a:r>
          </a:p>
          <a:p>
            <a:pPr marL="342900" indent="-342900">
              <a:buFont typeface="Arial" panose="020B0604020202020204" pitchFamily="34" charset="0"/>
              <a:buChar char="•"/>
            </a:pPr>
            <a:r>
              <a:rPr lang="en-US" dirty="0"/>
              <a:t>So far, each step is being researched independently</a:t>
            </a:r>
          </a:p>
          <a:p>
            <a:pPr marL="342900" indent="-342900">
              <a:buFont typeface="Arial" panose="020B0604020202020204" pitchFamily="34" charset="0"/>
              <a:buChar char="•"/>
            </a:pPr>
            <a:r>
              <a:rPr lang="en-US" dirty="0"/>
              <a:t>Relativistic regime demonstration remains critical to demonstrate scalable accelerator</a:t>
            </a:r>
          </a:p>
          <a:p>
            <a:endParaRPr lang="en-US" dirty="0"/>
          </a:p>
          <a:p>
            <a:endParaRPr lang="en-US" dirty="0"/>
          </a:p>
          <a:p>
            <a:r>
              <a:rPr lang="en-US" dirty="0"/>
              <a:t>This is a quick overview of the final concept design of a Dielectric Laser Accelerator. The idea is that you have an entirely on chip electron source by way of nanotips, then a buncher and first accel stage. The buncher and first accel are separated because in the non-relativistic regime maintaining the laser field in sync with the electrons as they swiftly accelerate is extremely difficult. In fact, the part of ACHIP tasked with pursuing this regime is aiming for energy doubling within the next year, from around 100 to 200 keV, but this will merely be a proof of concept for future non-relativistic work. After this, the relativistic regime will require a complex waveguide system to allow power distribution to the accelerator structure. The actual relativistic acceleration component is the subject of this presentation, but research into power distribution is also ongoing. </a:t>
            </a:r>
          </a:p>
          <a:p>
            <a:r>
              <a:rPr lang="en-US" dirty="0"/>
              <a:t>In Practice, the relativistic structures we are going to talk about today are mostly dual grating structures, illuminated on top by a pulse front tilted IR laser. This PFT provides the necessary phase velocity matching, such that a slice of the electrons travelling through the structure will feel the effects of the laser pulse. These structures tend to be judged by their total energy gain, their ability to couple the incoming laser power to the electron acceleration, and finally when dynamic effects come into play, by their capture rate.</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49B2C18-592F-4F8F-B753-A7FCCB861A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683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PFT imperative to accelerating over long length scales. Previously, 315keV was measured. We seek to reach 1MeV, which will require a much longer interaction. Longer interactions require a number of changes, some simple, like increasing the energy via a new laser, and some more complicated, obtaining a structure longer than 1mm with the requisite gap, 800 nm, and compensating for dynamic effects in this energy regime.</a:t>
            </a:r>
          </a:p>
          <a:p>
            <a:r>
              <a:rPr lang="en-US" dirty="0"/>
              <a:t>Our goal is to extend this interaction length beyond 1mm, and towards 2cm. This requires </a:t>
            </a:r>
          </a:p>
        </p:txBody>
      </p:sp>
      <p:sp>
        <p:nvSpPr>
          <p:cNvPr id="4" name="Slide Number Placeholder 3"/>
          <p:cNvSpPr>
            <a:spLocks noGrp="1"/>
          </p:cNvSpPr>
          <p:nvPr>
            <p:ph type="sldNum" sz="quarter" idx="5"/>
          </p:nvPr>
        </p:nvSpPr>
        <p:spPr/>
        <p:txBody>
          <a:bodyPr/>
          <a:lstStyle/>
          <a:p>
            <a:fld id="{449B2C18-592F-4F8F-B753-A7FCCB861A01}" type="slidenum">
              <a:rPr lang="en-US" smtClean="0"/>
              <a:t>7</a:t>
            </a:fld>
            <a:endParaRPr lang="en-US"/>
          </a:p>
        </p:txBody>
      </p:sp>
    </p:spTree>
    <p:extLst>
      <p:ext uri="{BB962C8B-B14F-4D97-AF65-F5344CB8AC3E}">
        <p14:creationId xmlns:p14="http://schemas.microsoft.com/office/powerpoint/2010/main" val="4012300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3BD0-7836-4031-A0B9-FC20C962E267}" type="slidenum">
              <a:rPr lang="en-US" smtClean="0"/>
              <a:t>8</a:t>
            </a:fld>
            <a:endParaRPr lang="en-US"/>
          </a:p>
        </p:txBody>
      </p:sp>
    </p:spTree>
    <p:extLst>
      <p:ext uri="{BB962C8B-B14F-4D97-AF65-F5344CB8AC3E}">
        <p14:creationId xmlns:p14="http://schemas.microsoft.com/office/powerpoint/2010/main" val="2807044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why we’ve gone down the route of assembling the structures ourselves – difficulty of bonding the structures; only functional structures were Peralta’s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Flatness established via coarse cage alignment and 3 12 um range PI </a:t>
            </a:r>
            <a:r>
              <a:rPr lang="en-US" dirty="0" err="1"/>
              <a:t>piezos</a:t>
            </a:r>
            <a:r>
              <a:rPr lang="en-US" dirty="0"/>
              <a:t> by removing visible fringes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Lack of fringes indicates &lt;0.02 </a:t>
            </a:r>
            <a:r>
              <a:rPr lang="en-US" dirty="0" err="1"/>
              <a:t>mrad</a:t>
            </a:r>
            <a:r>
              <a:rPr lang="en-US" dirty="0"/>
              <a:t> flatness, 20 nm deviation along 1 cm window</a:t>
            </a:r>
          </a:p>
          <a:p>
            <a:endParaRPr lang="en-US" dirty="0"/>
          </a:p>
        </p:txBody>
      </p:sp>
      <p:sp>
        <p:nvSpPr>
          <p:cNvPr id="4" name="Slide Number Placeholder 3"/>
          <p:cNvSpPr>
            <a:spLocks noGrp="1"/>
          </p:cNvSpPr>
          <p:nvPr>
            <p:ph type="sldNum" sz="quarter" idx="5"/>
          </p:nvPr>
        </p:nvSpPr>
        <p:spPr/>
        <p:txBody>
          <a:bodyPr/>
          <a:lstStyle/>
          <a:p>
            <a:fld id="{449B2C18-592F-4F8F-B753-A7FCCB861A01}" type="slidenum">
              <a:rPr lang="en-US" smtClean="0"/>
              <a:t>10</a:t>
            </a:fld>
            <a:endParaRPr lang="en-US"/>
          </a:p>
        </p:txBody>
      </p:sp>
    </p:spTree>
    <p:extLst>
      <p:ext uri="{BB962C8B-B14F-4D97-AF65-F5344CB8AC3E}">
        <p14:creationId xmlns:p14="http://schemas.microsoft.com/office/powerpoint/2010/main" val="3685330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two plots, plus structure factor sim (define structure factor)</a:t>
            </a:r>
          </a:p>
        </p:txBody>
      </p:sp>
      <p:sp>
        <p:nvSpPr>
          <p:cNvPr id="4" name="Slide Number Placeholder 3"/>
          <p:cNvSpPr>
            <a:spLocks noGrp="1"/>
          </p:cNvSpPr>
          <p:nvPr>
            <p:ph type="sldNum" sz="quarter" idx="5"/>
          </p:nvPr>
        </p:nvSpPr>
        <p:spPr/>
        <p:txBody>
          <a:bodyPr/>
          <a:lstStyle/>
          <a:p>
            <a:fld id="{FA183BD0-7836-4031-A0B9-FC20C962E267}" type="slidenum">
              <a:rPr lang="en-US" smtClean="0"/>
              <a:t>11</a:t>
            </a:fld>
            <a:endParaRPr lang="en-US"/>
          </a:p>
        </p:txBody>
      </p:sp>
    </p:spTree>
    <p:extLst>
      <p:ext uri="{BB962C8B-B14F-4D97-AF65-F5344CB8AC3E}">
        <p14:creationId xmlns:p14="http://schemas.microsoft.com/office/powerpoint/2010/main" val="1893931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Optical system features:</a:t>
            </a:r>
          </a:p>
          <a:p>
            <a:r>
              <a:rPr lang="en-US" dirty="0"/>
              <a:t>600 ln/mm imaged in 2.08:1 configuration to enable 44.3 degree pulse front tilt</a:t>
            </a:r>
          </a:p>
          <a:p>
            <a:r>
              <a:rPr lang="en-US" dirty="0"/>
              <a:t>3 imaging planes: PFT grating, piezo mirror, </a:t>
            </a:r>
            <a:r>
              <a:rPr lang="en-US" dirty="0" err="1"/>
              <a:t>dla</a:t>
            </a:r>
            <a:r>
              <a:rPr lang="en-US" dirty="0"/>
              <a:t> interaction point</a:t>
            </a:r>
          </a:p>
        </p:txBody>
      </p:sp>
      <p:sp>
        <p:nvSpPr>
          <p:cNvPr id="4" name="Slide Number Placeholder 3"/>
          <p:cNvSpPr>
            <a:spLocks noGrp="1"/>
          </p:cNvSpPr>
          <p:nvPr>
            <p:ph type="sldNum" sz="quarter" idx="5"/>
          </p:nvPr>
        </p:nvSpPr>
        <p:spPr/>
        <p:txBody>
          <a:bodyPr/>
          <a:lstStyle/>
          <a:p>
            <a:fld id="{FA183BD0-7836-4031-A0B9-FC20C962E267}" type="slidenum">
              <a:rPr lang="en-US" smtClean="0"/>
              <a:t>14</a:t>
            </a:fld>
            <a:endParaRPr lang="en-US"/>
          </a:p>
        </p:txBody>
      </p:sp>
    </p:spTree>
    <p:extLst>
      <p:ext uri="{BB962C8B-B14F-4D97-AF65-F5344CB8AC3E}">
        <p14:creationId xmlns:p14="http://schemas.microsoft.com/office/powerpoint/2010/main" val="56753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C858-89CA-200D-5B4A-DFA8A34FA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FA0D15-3F24-F2B5-4CBC-B480D1DFE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E7663-BB46-D33E-C0DC-BD7F35391BDC}"/>
              </a:ext>
            </a:extLst>
          </p:cNvPr>
          <p:cNvSpPr>
            <a:spLocks noGrp="1"/>
          </p:cNvSpPr>
          <p:nvPr>
            <p:ph type="dt" sz="half" idx="10"/>
          </p:nvPr>
        </p:nvSpPr>
        <p:spPr/>
        <p:txBody>
          <a:bodyPr/>
          <a:lstStyle/>
          <a:p>
            <a:fld id="{17CD058B-4E67-41E0-A42A-C8543C06DE5B}" type="datetimeFigureOut">
              <a:rPr lang="en-US" smtClean="0"/>
              <a:t>9/16/2023</a:t>
            </a:fld>
            <a:endParaRPr lang="en-US"/>
          </a:p>
        </p:txBody>
      </p:sp>
      <p:sp>
        <p:nvSpPr>
          <p:cNvPr id="5" name="Footer Placeholder 4">
            <a:extLst>
              <a:ext uri="{FF2B5EF4-FFF2-40B4-BE49-F238E27FC236}">
                <a16:creationId xmlns:a16="http://schemas.microsoft.com/office/drawing/2014/main" id="{AB068B61-4317-367F-BB39-5C5FDAF57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8FCD6-972D-F786-30B0-AEC28E7AEC5A}"/>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389920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E659-3059-AC29-54DD-F3C7270E73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D1E7BA-3DF0-ABAC-9D5C-201732242C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CA71-733C-A63D-1450-BB1C2CB5383A}"/>
              </a:ext>
            </a:extLst>
          </p:cNvPr>
          <p:cNvSpPr>
            <a:spLocks noGrp="1"/>
          </p:cNvSpPr>
          <p:nvPr>
            <p:ph type="dt" sz="half" idx="10"/>
          </p:nvPr>
        </p:nvSpPr>
        <p:spPr/>
        <p:txBody>
          <a:bodyPr/>
          <a:lstStyle/>
          <a:p>
            <a:fld id="{17CD058B-4E67-41E0-A42A-C8543C06DE5B}" type="datetimeFigureOut">
              <a:rPr lang="en-US" smtClean="0"/>
              <a:t>9/16/2023</a:t>
            </a:fld>
            <a:endParaRPr lang="en-US"/>
          </a:p>
        </p:txBody>
      </p:sp>
      <p:sp>
        <p:nvSpPr>
          <p:cNvPr id="5" name="Footer Placeholder 4">
            <a:extLst>
              <a:ext uri="{FF2B5EF4-FFF2-40B4-BE49-F238E27FC236}">
                <a16:creationId xmlns:a16="http://schemas.microsoft.com/office/drawing/2014/main" id="{26EC74AD-EB91-664B-2A59-0955D85A7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7A5F7-953C-9C24-DDC6-C25F250BC425}"/>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42257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AD7291-CEC2-6C0B-89F7-C73B4E422A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7A50CA-F9AB-203D-6B80-B4DE240B47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BF77E-72F4-558A-594F-A5177720B524}"/>
              </a:ext>
            </a:extLst>
          </p:cNvPr>
          <p:cNvSpPr>
            <a:spLocks noGrp="1"/>
          </p:cNvSpPr>
          <p:nvPr>
            <p:ph type="dt" sz="half" idx="10"/>
          </p:nvPr>
        </p:nvSpPr>
        <p:spPr/>
        <p:txBody>
          <a:bodyPr/>
          <a:lstStyle/>
          <a:p>
            <a:fld id="{17CD058B-4E67-41E0-A42A-C8543C06DE5B}" type="datetimeFigureOut">
              <a:rPr lang="en-US" smtClean="0"/>
              <a:t>9/16/2023</a:t>
            </a:fld>
            <a:endParaRPr lang="en-US"/>
          </a:p>
        </p:txBody>
      </p:sp>
      <p:sp>
        <p:nvSpPr>
          <p:cNvPr id="5" name="Footer Placeholder 4">
            <a:extLst>
              <a:ext uri="{FF2B5EF4-FFF2-40B4-BE49-F238E27FC236}">
                <a16:creationId xmlns:a16="http://schemas.microsoft.com/office/drawing/2014/main" id="{1FA5C0F1-787C-38B4-FDB1-3C4DB602D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F917D-D47E-B97B-B446-48EFCBE0B91B}"/>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224750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pener">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5" name="Background">
            <a:extLst>
              <a:ext uri="{FF2B5EF4-FFF2-40B4-BE49-F238E27FC236}">
                <a16:creationId xmlns:a16="http://schemas.microsoft.com/office/drawing/2014/main" id="{4C1E4286-FD2F-814C-A4E5-B50094C0B6DB}"/>
              </a:ext>
            </a:extLst>
          </p:cNvPr>
          <p:cNvSpPr>
            <a:spLocks noChangeAspect="1"/>
          </p:cNvSpPr>
          <p:nvPr/>
        </p:nvSpPr>
        <p:spPr>
          <a:xfrm>
            <a:off x="0" y="1"/>
            <a:ext cx="12192000" cy="6868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26" name="Content Placeholder 22">
            <a:extLst>
              <a:ext uri="{FF2B5EF4-FFF2-40B4-BE49-F238E27FC236}">
                <a16:creationId xmlns:a16="http://schemas.microsoft.com/office/drawing/2014/main" id="{C424A90F-84FD-434F-AF04-DB8738AB4794}"/>
              </a:ext>
            </a:extLst>
          </p:cNvPr>
          <p:cNvSpPr>
            <a:spLocks noGrp="1"/>
          </p:cNvSpPr>
          <p:nvPr>
            <p:ph sz="quarter" idx="22" hasCustomPrompt="1"/>
          </p:nvPr>
        </p:nvSpPr>
        <p:spPr>
          <a:xfrm>
            <a:off x="853440" y="6219032"/>
            <a:ext cx="1034514"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AAC 2022</a:t>
            </a:r>
          </a:p>
        </p:txBody>
      </p:sp>
      <p:sp>
        <p:nvSpPr>
          <p:cNvPr id="28" name="Content Placeholder 22">
            <a:extLst>
              <a:ext uri="{FF2B5EF4-FFF2-40B4-BE49-F238E27FC236}">
                <a16:creationId xmlns:a16="http://schemas.microsoft.com/office/drawing/2014/main" id="{6013CCDF-D30B-8B49-870C-487BC9166588}"/>
              </a:ext>
            </a:extLst>
          </p:cNvPr>
          <p:cNvSpPr>
            <a:spLocks noGrp="1"/>
          </p:cNvSpPr>
          <p:nvPr>
            <p:ph sz="quarter" idx="23" hasCustomPrompt="1"/>
          </p:nvPr>
        </p:nvSpPr>
        <p:spPr>
          <a:xfrm>
            <a:off x="853440" y="5975192"/>
            <a:ext cx="1181029"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Sophie Crisp</a:t>
            </a:r>
          </a:p>
        </p:txBody>
      </p:sp>
      <p:sp>
        <p:nvSpPr>
          <p:cNvPr id="15" name="Header rule">
            <a:extLst>
              <a:ext uri="{FF2B5EF4-FFF2-40B4-BE49-F238E27FC236}">
                <a16:creationId xmlns:a16="http://schemas.microsoft.com/office/drawing/2014/main" id="{9D6D4E19-3FBE-DF40-B8C1-98D35A8D9F51}"/>
              </a:ext>
            </a:extLst>
          </p:cNvPr>
          <p:cNvSpPr/>
          <p:nvPr/>
        </p:nvSpPr>
        <p:spPr>
          <a:xfrm>
            <a:off x="853440" y="402336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7" name="Header rule">
            <a:extLst>
              <a:ext uri="{FF2B5EF4-FFF2-40B4-BE49-F238E27FC236}">
                <a16:creationId xmlns:a16="http://schemas.microsoft.com/office/drawing/2014/main" id="{09B1960F-507A-E84C-8B64-1891B754A975}"/>
              </a:ext>
            </a:extLst>
          </p:cNvPr>
          <p:cNvSpPr/>
          <p:nvPr/>
        </p:nvSpPr>
        <p:spPr>
          <a:xfrm>
            <a:off x="853440" y="243840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pic>
        <p:nvPicPr>
          <p:cNvPr id="3" name="logo lockup" hidden="1">
            <a:extLst>
              <a:ext uri="{FF2B5EF4-FFF2-40B4-BE49-F238E27FC236}">
                <a16:creationId xmlns:a16="http://schemas.microsoft.com/office/drawing/2014/main" id="{A0682890-AF0C-4247-AD31-1CB6F62F7850}"/>
              </a:ext>
            </a:extLst>
          </p:cNvPr>
          <p:cNvPicPr>
            <a:picLocks noChangeAspect="1"/>
          </p:cNvPicPr>
          <p:nvPr/>
        </p:nvPicPr>
        <p:blipFill>
          <a:blip r:embed="rId2"/>
          <a:stretch>
            <a:fillRect/>
          </a:stretch>
        </p:blipFill>
        <p:spPr>
          <a:xfrm>
            <a:off x="853440" y="631500"/>
            <a:ext cx="4572000" cy="508000"/>
          </a:xfrm>
          <a:prstGeom prst="rect">
            <a:avLst/>
          </a:prstGeom>
        </p:spPr>
      </p:pic>
      <p:sp>
        <p:nvSpPr>
          <p:cNvPr id="13" name="Picture Placeholder 5">
            <a:extLst>
              <a:ext uri="{FF2B5EF4-FFF2-40B4-BE49-F238E27FC236}">
                <a16:creationId xmlns:a16="http://schemas.microsoft.com/office/drawing/2014/main" id="{4C1BE7FB-0098-1444-898A-9FEDB68EF2C5}"/>
              </a:ext>
            </a:extLst>
          </p:cNvPr>
          <p:cNvSpPr>
            <a:spLocks noGrp="1"/>
          </p:cNvSpPr>
          <p:nvPr>
            <p:ph type="pic" sz="quarter" idx="24" hasCustomPrompt="1"/>
          </p:nvPr>
        </p:nvSpPr>
        <p:spPr>
          <a:xfrm>
            <a:off x="863598" y="635002"/>
            <a:ext cx="7419517" cy="1375519"/>
          </a:xfrm>
          <a:prstGeom prst="rect">
            <a:avLst/>
          </a:prstGeom>
        </p:spPr>
        <p:txBody>
          <a:bodyPr wrap="square" lIns="0" tIns="0" rIns="0" anchor="t" anchorCtr="0">
            <a:noAutofit/>
          </a:bodyPr>
          <a:lstStyle>
            <a:lvl1pPr marL="0" indent="0" algn="l">
              <a:buNone/>
              <a:defRPr sz="1333" u="none"/>
            </a:lvl1pPr>
          </a:lstStyle>
          <a:p>
            <a:r>
              <a:rPr lang="en-US" dirty="0"/>
              <a:t>Click the icon to insert the </a:t>
            </a:r>
            <a:r>
              <a:rPr lang="en-US" dirty="0" err="1"/>
              <a:t>Bxd-blk</a:t>
            </a:r>
            <a:r>
              <a:rPr lang="en-US" dirty="0"/>
              <a:t> or Boxed-</a:t>
            </a:r>
            <a:r>
              <a:rPr lang="en-US" dirty="0" err="1"/>
              <a:t>BlackType</a:t>
            </a:r>
            <a:r>
              <a:rPr lang="en-US" dirty="0"/>
              <a:t>, </a:t>
            </a:r>
            <a:r>
              <a:rPr lang="en-US" dirty="0" err="1"/>
              <a:t>svg</a:t>
            </a:r>
            <a:r>
              <a:rPr lang="en-US" dirty="0"/>
              <a:t> or </a:t>
            </a:r>
            <a:r>
              <a:rPr lang="en-US" dirty="0" err="1"/>
              <a:t>png</a:t>
            </a:r>
            <a:r>
              <a:rPr lang="en-US" dirty="0"/>
              <a:t> format version of your department logo. Follow the pink instructions.</a:t>
            </a:r>
          </a:p>
        </p:txBody>
      </p:sp>
      <p:sp>
        <p:nvSpPr>
          <p:cNvPr id="12" name="TextBox 11" hidden="1">
            <a:extLst>
              <a:ext uri="{FF2B5EF4-FFF2-40B4-BE49-F238E27FC236}">
                <a16:creationId xmlns:a16="http://schemas.microsoft.com/office/drawing/2014/main" id="{992A067E-6CB9-C14C-9A18-33F98E6EF3A7}"/>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85000"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6" name="Text Placeholder 5">
            <a:extLst>
              <a:ext uri="{FF2B5EF4-FFF2-40B4-BE49-F238E27FC236}">
                <a16:creationId xmlns:a16="http://schemas.microsoft.com/office/drawing/2014/main" id="{D1A3CCD6-7C87-3540-AD4F-C4E375A40A67}"/>
              </a:ext>
            </a:extLst>
          </p:cNvPr>
          <p:cNvSpPr>
            <a:spLocks noGrp="1"/>
          </p:cNvSpPr>
          <p:nvPr>
            <p:ph type="body" sz="quarter" idx="25" hasCustomPrompt="1"/>
          </p:nvPr>
        </p:nvSpPr>
        <p:spPr>
          <a:xfrm>
            <a:off x="853440" y="2194560"/>
            <a:ext cx="4474815" cy="147797"/>
          </a:xfrm>
          <a:prstGeom prst="rect">
            <a:avLst/>
          </a:prstGeom>
        </p:spPr>
        <p:txBody>
          <a:bodyPr wrap="none" lIns="18288">
            <a:spAutoFit/>
          </a:bodyPr>
          <a:lstStyle>
            <a:lvl1pPr marL="0" indent="0">
              <a:buNone/>
              <a:defRPr sz="1067" cap="all" baseline="0">
                <a:latin typeface="+mn-lt"/>
              </a:defRPr>
            </a:lvl1pPr>
            <a:lvl2pPr marL="0" indent="0">
              <a:buFont typeface="Arial" panose="020B0604020202020204" pitchFamily="34" charset="0"/>
              <a:buNone/>
              <a:defRPr sz="1067">
                <a:latin typeface="+mn-lt"/>
              </a:defRPr>
            </a:lvl2pPr>
            <a:lvl3pPr marL="484620" indent="0">
              <a:buNone/>
              <a:defRPr sz="1067">
                <a:latin typeface="+mn-lt"/>
              </a:defRPr>
            </a:lvl3pPr>
            <a:lvl4pPr marL="0" indent="0">
              <a:buNone/>
              <a:defRPr sz="1067">
                <a:latin typeface="+mn-lt"/>
              </a:defRPr>
            </a:lvl4pPr>
            <a:lvl5pPr marL="0" indent="0">
              <a:buNone/>
              <a:defRPr sz="1067">
                <a:latin typeface="+mn-lt"/>
              </a:defRPr>
            </a:lvl5pPr>
          </a:lstStyle>
          <a:p>
            <a:pPr lvl="0"/>
            <a:r>
              <a:rPr lang="en-US" dirty="0"/>
              <a:t>JOB # GOES HERE [REMOVE FOR LIVE AUDIENCE PRESENTATION]</a:t>
            </a:r>
          </a:p>
        </p:txBody>
      </p:sp>
      <p:sp>
        <p:nvSpPr>
          <p:cNvPr id="2" name="TextBox 1">
            <a:extLst>
              <a:ext uri="{FF2B5EF4-FFF2-40B4-BE49-F238E27FC236}">
                <a16:creationId xmlns:a16="http://schemas.microsoft.com/office/drawing/2014/main" id="{E2AB141D-50D8-B545-AC99-DA856384CC5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
        <p:nvSpPr>
          <p:cNvPr id="10" name="Text Placeholder 9">
            <a:extLst>
              <a:ext uri="{FF2B5EF4-FFF2-40B4-BE49-F238E27FC236}">
                <a16:creationId xmlns:a16="http://schemas.microsoft.com/office/drawing/2014/main" id="{E60C41A6-45A6-5B44-9CEC-EBB9C50F73C1}"/>
              </a:ext>
            </a:extLst>
          </p:cNvPr>
          <p:cNvSpPr>
            <a:spLocks noGrp="1"/>
          </p:cNvSpPr>
          <p:nvPr>
            <p:ph type="body" sz="quarter" idx="27" hasCustomPrompt="1"/>
          </p:nvPr>
        </p:nvSpPr>
        <p:spPr>
          <a:xfrm>
            <a:off x="4706470" y="4256635"/>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 GUIDES – To make sure guides are visible, inside the View ribbon, click the Guides checkbox. Then click the icon inside the picture frame to add your logo.</a:t>
            </a:r>
          </a:p>
        </p:txBody>
      </p:sp>
      <p:sp>
        <p:nvSpPr>
          <p:cNvPr id="22" name="Text Placeholder 9">
            <a:extLst>
              <a:ext uri="{FF2B5EF4-FFF2-40B4-BE49-F238E27FC236}">
                <a16:creationId xmlns:a16="http://schemas.microsoft.com/office/drawing/2014/main" id="{A7DA1E21-D79E-F544-A510-7244E006EC4A}"/>
              </a:ext>
            </a:extLst>
          </p:cNvPr>
          <p:cNvSpPr>
            <a:spLocks noGrp="1"/>
          </p:cNvSpPr>
          <p:nvPr>
            <p:ph type="body" sz="quarter" idx="28" hasCustomPrompt="1"/>
          </p:nvPr>
        </p:nvSpPr>
        <p:spPr>
          <a:xfrm>
            <a:off x="4706470" y="4700563"/>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Bxd-blk</a:t>
            </a:r>
            <a:r>
              <a:rPr lang="en-US" dirty="0"/>
              <a:t> or Boxed-</a:t>
            </a:r>
            <a:r>
              <a:rPr lang="en-US" dirty="0" err="1"/>
              <a:t>BlackType</a:t>
            </a:r>
            <a:r>
              <a:rPr lang="en-US" dirty="0"/>
              <a:t> version and it will appear in the picture frame.</a:t>
            </a:r>
          </a:p>
        </p:txBody>
      </p:sp>
      <p:sp>
        <p:nvSpPr>
          <p:cNvPr id="23" name="Text Placeholder 9">
            <a:extLst>
              <a:ext uri="{FF2B5EF4-FFF2-40B4-BE49-F238E27FC236}">
                <a16:creationId xmlns:a16="http://schemas.microsoft.com/office/drawing/2014/main" id="{624A8DDF-AAAB-5F4B-94B6-2B8F1EAAD0A7}"/>
              </a:ext>
            </a:extLst>
          </p:cNvPr>
          <p:cNvSpPr>
            <a:spLocks noGrp="1"/>
          </p:cNvSpPr>
          <p:nvPr>
            <p:ph type="body" sz="quarter" idx="29" hasCustomPrompt="1"/>
          </p:nvPr>
        </p:nvSpPr>
        <p:spPr>
          <a:xfrm>
            <a:off x="4706470" y="5144491"/>
            <a:ext cx="6510169" cy="955048"/>
          </a:xfrm>
          <a:prstGeom prst="rect">
            <a:avLst/>
          </a:prstGeom>
        </p:spPr>
        <p:txBody>
          <a:bodyPr lIns="0" tIns="45720" rIns="91440" bIns="4572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blue UCLA logo box should match up with the top and bottom guides.</a:t>
            </a:r>
          </a:p>
        </p:txBody>
      </p:sp>
      <p:sp>
        <p:nvSpPr>
          <p:cNvPr id="24" name="Text Placeholder 9">
            <a:extLst>
              <a:ext uri="{FF2B5EF4-FFF2-40B4-BE49-F238E27FC236}">
                <a16:creationId xmlns:a16="http://schemas.microsoft.com/office/drawing/2014/main" id="{780DC648-A60E-984C-B078-E1226FC92945}"/>
              </a:ext>
            </a:extLst>
          </p:cNvPr>
          <p:cNvSpPr>
            <a:spLocks noGrp="1"/>
          </p:cNvSpPr>
          <p:nvPr>
            <p:ph type="body" sz="quarter" idx="30" hasCustomPrompt="1"/>
          </p:nvPr>
        </p:nvSpPr>
        <p:spPr>
          <a:xfrm>
            <a:off x="4706470" y="6208237"/>
            <a:ext cx="6510169" cy="1671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4. POSITION – Align the blue UCLA logo box to meet the left guide. </a:t>
            </a:r>
          </a:p>
        </p:txBody>
      </p:sp>
      <p:sp>
        <p:nvSpPr>
          <p:cNvPr id="8" name="Text Placeholder 7">
            <a:extLst>
              <a:ext uri="{FF2B5EF4-FFF2-40B4-BE49-F238E27FC236}">
                <a16:creationId xmlns:a16="http://schemas.microsoft.com/office/drawing/2014/main" id="{2FA6F6D3-C084-D543-B260-D6C73FE285CF}"/>
              </a:ext>
            </a:extLst>
          </p:cNvPr>
          <p:cNvSpPr>
            <a:spLocks noGrp="1"/>
          </p:cNvSpPr>
          <p:nvPr>
            <p:ph type="body" sz="quarter" idx="31" hasCustomPrompt="1"/>
          </p:nvPr>
        </p:nvSpPr>
        <p:spPr>
          <a:xfrm>
            <a:off x="853440" y="2523744"/>
            <a:ext cx="10363200" cy="1470061"/>
          </a:xfrm>
          <a:prstGeom prst="rect">
            <a:avLst/>
          </a:prstGeom>
        </p:spPr>
        <p:txBody>
          <a:bodyPr wrap="square" anchor="ctr" anchorCtr="0">
            <a:spAutoFit/>
          </a:bodyPr>
          <a:lstStyle>
            <a:lvl1pPr marL="0" indent="0">
              <a:buNone/>
              <a:defRPr sz="4800" b="1">
                <a:latin typeface="+mj-lt"/>
              </a:defRPr>
            </a:lvl1pPr>
            <a:lvl2pPr marL="0" indent="0">
              <a:buFont typeface="Arial" panose="020B0604020202020204" pitchFamily="34" charset="0"/>
              <a:buNone/>
              <a:defRPr sz="4800" b="1">
                <a:latin typeface="+mj-lt"/>
              </a:defRPr>
            </a:lvl2pPr>
            <a:lvl3pPr marL="484620" indent="0">
              <a:buNone/>
              <a:defRPr sz="4800" b="1">
                <a:latin typeface="+mj-lt"/>
              </a:defRPr>
            </a:lvl3pPr>
            <a:lvl4pPr marL="0" indent="0">
              <a:buNone/>
              <a:defRPr sz="4800" b="1">
                <a:latin typeface="+mj-lt"/>
              </a:defRPr>
            </a:lvl4pPr>
            <a:lvl5pPr marL="0" indent="0">
              <a:buNone/>
              <a:defRPr sz="4800" b="1">
                <a:latin typeface="+mj-lt"/>
              </a:defRPr>
            </a:lvl5pPr>
          </a:lstStyle>
          <a:p>
            <a:pPr lvl="0"/>
            <a:r>
              <a:rPr lang="en-US" dirty="0"/>
              <a:t>Presentation Opener Title</a:t>
            </a:r>
          </a:p>
          <a:p>
            <a:pPr lvl="0"/>
            <a:r>
              <a:rPr lang="en-US" dirty="0"/>
              <a:t>Goes Here</a:t>
            </a:r>
          </a:p>
        </p:txBody>
      </p:sp>
      <p:sp>
        <p:nvSpPr>
          <p:cNvPr id="19" name="TextBox 18" hidden="1">
            <a:extLst>
              <a:ext uri="{FF2B5EF4-FFF2-40B4-BE49-F238E27FC236}">
                <a16:creationId xmlns:a16="http://schemas.microsoft.com/office/drawing/2014/main" id="{DAEABCCE-008D-444A-9E36-5D3414A07090}"/>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85000"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20" name="TextBox 19">
            <a:extLst>
              <a:ext uri="{FF2B5EF4-FFF2-40B4-BE49-F238E27FC236}">
                <a16:creationId xmlns:a16="http://schemas.microsoft.com/office/drawing/2014/main" id="{7B98486D-C649-D848-B5F6-E86CD533633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2427711444"/>
      </p:ext>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pener">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5" name="Background">
            <a:extLst>
              <a:ext uri="{FF2B5EF4-FFF2-40B4-BE49-F238E27FC236}">
                <a16:creationId xmlns:a16="http://schemas.microsoft.com/office/drawing/2014/main" id="{4C1E4286-FD2F-814C-A4E5-B50094C0B6DB}"/>
              </a:ext>
            </a:extLst>
          </p:cNvPr>
          <p:cNvSpPr>
            <a:spLocks noChangeAspect="1"/>
          </p:cNvSpPr>
          <p:nvPr/>
        </p:nvSpPr>
        <p:spPr>
          <a:xfrm>
            <a:off x="0" y="1"/>
            <a:ext cx="12192000" cy="6868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26" name="Content Placeholder 22">
            <a:extLst>
              <a:ext uri="{FF2B5EF4-FFF2-40B4-BE49-F238E27FC236}">
                <a16:creationId xmlns:a16="http://schemas.microsoft.com/office/drawing/2014/main" id="{C424A90F-84FD-434F-AF04-DB8738AB4794}"/>
              </a:ext>
            </a:extLst>
          </p:cNvPr>
          <p:cNvSpPr>
            <a:spLocks noGrp="1"/>
          </p:cNvSpPr>
          <p:nvPr>
            <p:ph sz="quarter" idx="22" hasCustomPrompt="1"/>
          </p:nvPr>
        </p:nvSpPr>
        <p:spPr>
          <a:xfrm>
            <a:off x="853440" y="6219032"/>
            <a:ext cx="3630289"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Relativistic Dielectric Laser Acceleration</a:t>
            </a:r>
          </a:p>
        </p:txBody>
      </p:sp>
      <p:sp>
        <p:nvSpPr>
          <p:cNvPr id="28" name="Content Placeholder 22">
            <a:extLst>
              <a:ext uri="{FF2B5EF4-FFF2-40B4-BE49-F238E27FC236}">
                <a16:creationId xmlns:a16="http://schemas.microsoft.com/office/drawing/2014/main" id="{6013CCDF-D30B-8B49-870C-487BC9166588}"/>
              </a:ext>
            </a:extLst>
          </p:cNvPr>
          <p:cNvSpPr>
            <a:spLocks noGrp="1"/>
          </p:cNvSpPr>
          <p:nvPr>
            <p:ph sz="quarter" idx="23" hasCustomPrompt="1"/>
          </p:nvPr>
        </p:nvSpPr>
        <p:spPr>
          <a:xfrm>
            <a:off x="853440" y="5975192"/>
            <a:ext cx="1181029"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Sophie Crisp</a:t>
            </a:r>
          </a:p>
        </p:txBody>
      </p:sp>
      <p:sp>
        <p:nvSpPr>
          <p:cNvPr id="15" name="Header rule">
            <a:extLst>
              <a:ext uri="{FF2B5EF4-FFF2-40B4-BE49-F238E27FC236}">
                <a16:creationId xmlns:a16="http://schemas.microsoft.com/office/drawing/2014/main" id="{9D6D4E19-3FBE-DF40-B8C1-98D35A8D9F51}"/>
              </a:ext>
            </a:extLst>
          </p:cNvPr>
          <p:cNvSpPr/>
          <p:nvPr/>
        </p:nvSpPr>
        <p:spPr>
          <a:xfrm>
            <a:off x="853440" y="402336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7" name="Header rule">
            <a:extLst>
              <a:ext uri="{FF2B5EF4-FFF2-40B4-BE49-F238E27FC236}">
                <a16:creationId xmlns:a16="http://schemas.microsoft.com/office/drawing/2014/main" id="{09B1960F-507A-E84C-8B64-1891B754A975}"/>
              </a:ext>
            </a:extLst>
          </p:cNvPr>
          <p:cNvSpPr/>
          <p:nvPr/>
        </p:nvSpPr>
        <p:spPr>
          <a:xfrm>
            <a:off x="853440" y="243840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pic>
        <p:nvPicPr>
          <p:cNvPr id="3" name="logo lockup" hidden="1">
            <a:extLst>
              <a:ext uri="{FF2B5EF4-FFF2-40B4-BE49-F238E27FC236}">
                <a16:creationId xmlns:a16="http://schemas.microsoft.com/office/drawing/2014/main" id="{A0682890-AF0C-4247-AD31-1CB6F62F7850}"/>
              </a:ext>
            </a:extLst>
          </p:cNvPr>
          <p:cNvPicPr>
            <a:picLocks noChangeAspect="1"/>
          </p:cNvPicPr>
          <p:nvPr/>
        </p:nvPicPr>
        <p:blipFill>
          <a:blip r:embed="rId2"/>
          <a:stretch>
            <a:fillRect/>
          </a:stretch>
        </p:blipFill>
        <p:spPr>
          <a:xfrm>
            <a:off x="853440" y="631500"/>
            <a:ext cx="4572000" cy="508000"/>
          </a:xfrm>
          <a:prstGeom prst="rect">
            <a:avLst/>
          </a:prstGeom>
        </p:spPr>
      </p:pic>
      <p:sp>
        <p:nvSpPr>
          <p:cNvPr id="13" name="Picture Placeholder 5">
            <a:extLst>
              <a:ext uri="{FF2B5EF4-FFF2-40B4-BE49-F238E27FC236}">
                <a16:creationId xmlns:a16="http://schemas.microsoft.com/office/drawing/2014/main" id="{4C1BE7FB-0098-1444-898A-9FEDB68EF2C5}"/>
              </a:ext>
            </a:extLst>
          </p:cNvPr>
          <p:cNvSpPr>
            <a:spLocks noGrp="1"/>
          </p:cNvSpPr>
          <p:nvPr>
            <p:ph type="pic" sz="quarter" idx="24" hasCustomPrompt="1"/>
          </p:nvPr>
        </p:nvSpPr>
        <p:spPr>
          <a:xfrm>
            <a:off x="863598" y="635002"/>
            <a:ext cx="7419517" cy="1375519"/>
          </a:xfrm>
          <a:prstGeom prst="rect">
            <a:avLst/>
          </a:prstGeom>
        </p:spPr>
        <p:txBody>
          <a:bodyPr wrap="square" lIns="0" tIns="0" rIns="0" anchor="t" anchorCtr="0">
            <a:noAutofit/>
          </a:bodyPr>
          <a:lstStyle>
            <a:lvl1pPr marL="0" indent="0" algn="l">
              <a:buNone/>
              <a:defRPr sz="1333" u="none"/>
            </a:lvl1pPr>
          </a:lstStyle>
          <a:p>
            <a:r>
              <a:rPr lang="en-US" dirty="0"/>
              <a:t>Click the icon to insert the </a:t>
            </a:r>
            <a:r>
              <a:rPr lang="en-US" dirty="0" err="1"/>
              <a:t>Bxd-blk</a:t>
            </a:r>
            <a:r>
              <a:rPr lang="en-US" dirty="0"/>
              <a:t> or Boxed-</a:t>
            </a:r>
            <a:r>
              <a:rPr lang="en-US" dirty="0" err="1"/>
              <a:t>BlackType</a:t>
            </a:r>
            <a:r>
              <a:rPr lang="en-US" dirty="0"/>
              <a:t>, </a:t>
            </a:r>
            <a:r>
              <a:rPr lang="en-US" dirty="0" err="1"/>
              <a:t>svg</a:t>
            </a:r>
            <a:r>
              <a:rPr lang="en-US" dirty="0"/>
              <a:t> or </a:t>
            </a:r>
            <a:r>
              <a:rPr lang="en-US" dirty="0" err="1"/>
              <a:t>png</a:t>
            </a:r>
            <a:r>
              <a:rPr lang="en-US" dirty="0"/>
              <a:t> format version of your department logo. Follow the pink instructions.</a:t>
            </a:r>
          </a:p>
        </p:txBody>
      </p:sp>
      <p:sp>
        <p:nvSpPr>
          <p:cNvPr id="12" name="TextBox 11" hidden="1">
            <a:extLst>
              <a:ext uri="{FF2B5EF4-FFF2-40B4-BE49-F238E27FC236}">
                <a16:creationId xmlns:a16="http://schemas.microsoft.com/office/drawing/2014/main" id="{992A067E-6CB9-C14C-9A18-33F98E6EF3A7}"/>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6" name="Text Placeholder 5">
            <a:extLst>
              <a:ext uri="{FF2B5EF4-FFF2-40B4-BE49-F238E27FC236}">
                <a16:creationId xmlns:a16="http://schemas.microsoft.com/office/drawing/2014/main" id="{D1A3CCD6-7C87-3540-AD4F-C4E375A40A67}"/>
              </a:ext>
            </a:extLst>
          </p:cNvPr>
          <p:cNvSpPr>
            <a:spLocks noGrp="1"/>
          </p:cNvSpPr>
          <p:nvPr>
            <p:ph type="body" sz="quarter" idx="25" hasCustomPrompt="1"/>
          </p:nvPr>
        </p:nvSpPr>
        <p:spPr>
          <a:xfrm>
            <a:off x="853440" y="2194560"/>
            <a:ext cx="4474815" cy="147797"/>
          </a:xfrm>
          <a:prstGeom prst="rect">
            <a:avLst/>
          </a:prstGeom>
        </p:spPr>
        <p:txBody>
          <a:bodyPr wrap="none" lIns="18288">
            <a:spAutoFit/>
          </a:bodyPr>
          <a:lstStyle>
            <a:lvl1pPr marL="0" indent="0">
              <a:buNone/>
              <a:defRPr sz="1067" cap="all" baseline="0">
                <a:latin typeface="+mn-lt"/>
              </a:defRPr>
            </a:lvl1pPr>
            <a:lvl2pPr marL="0" indent="0">
              <a:buFont typeface="Arial" panose="020B0604020202020204" pitchFamily="34" charset="0"/>
              <a:buNone/>
              <a:defRPr sz="1067">
                <a:latin typeface="+mn-lt"/>
              </a:defRPr>
            </a:lvl2pPr>
            <a:lvl3pPr marL="484620" indent="0">
              <a:buNone/>
              <a:defRPr sz="1067">
                <a:latin typeface="+mn-lt"/>
              </a:defRPr>
            </a:lvl3pPr>
            <a:lvl4pPr marL="0" indent="0">
              <a:buNone/>
              <a:defRPr sz="1067">
                <a:latin typeface="+mn-lt"/>
              </a:defRPr>
            </a:lvl4pPr>
            <a:lvl5pPr marL="0" indent="0">
              <a:buNone/>
              <a:defRPr sz="1067">
                <a:latin typeface="+mn-lt"/>
              </a:defRPr>
            </a:lvl5pPr>
          </a:lstStyle>
          <a:p>
            <a:pPr lvl="0"/>
            <a:r>
              <a:rPr lang="en-US" dirty="0"/>
              <a:t>JOB # GOES HERE [REMOVE FOR LIVE AUDIENCE PRESENTATION]</a:t>
            </a:r>
          </a:p>
        </p:txBody>
      </p:sp>
      <p:sp>
        <p:nvSpPr>
          <p:cNvPr id="2" name="TextBox 1">
            <a:extLst>
              <a:ext uri="{FF2B5EF4-FFF2-40B4-BE49-F238E27FC236}">
                <a16:creationId xmlns:a16="http://schemas.microsoft.com/office/drawing/2014/main" id="{E2AB141D-50D8-B545-AC99-DA856384CC5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
        <p:nvSpPr>
          <p:cNvPr id="10" name="Text Placeholder 9">
            <a:extLst>
              <a:ext uri="{FF2B5EF4-FFF2-40B4-BE49-F238E27FC236}">
                <a16:creationId xmlns:a16="http://schemas.microsoft.com/office/drawing/2014/main" id="{E60C41A6-45A6-5B44-9CEC-EBB9C50F73C1}"/>
              </a:ext>
            </a:extLst>
          </p:cNvPr>
          <p:cNvSpPr>
            <a:spLocks noGrp="1"/>
          </p:cNvSpPr>
          <p:nvPr>
            <p:ph type="body" sz="quarter" idx="27" hasCustomPrompt="1"/>
          </p:nvPr>
        </p:nvSpPr>
        <p:spPr>
          <a:xfrm>
            <a:off x="4706470" y="4256635"/>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 GUIDES – To make sure guides are visible, inside the View ribbon, click the Guides checkbox. Then click the icon inside the picture frame to add your logo.</a:t>
            </a:r>
          </a:p>
        </p:txBody>
      </p:sp>
      <p:sp>
        <p:nvSpPr>
          <p:cNvPr id="22" name="Text Placeholder 9">
            <a:extLst>
              <a:ext uri="{FF2B5EF4-FFF2-40B4-BE49-F238E27FC236}">
                <a16:creationId xmlns:a16="http://schemas.microsoft.com/office/drawing/2014/main" id="{A7DA1E21-D79E-F544-A510-7244E006EC4A}"/>
              </a:ext>
            </a:extLst>
          </p:cNvPr>
          <p:cNvSpPr>
            <a:spLocks noGrp="1"/>
          </p:cNvSpPr>
          <p:nvPr>
            <p:ph type="body" sz="quarter" idx="28" hasCustomPrompt="1"/>
          </p:nvPr>
        </p:nvSpPr>
        <p:spPr>
          <a:xfrm>
            <a:off x="4706470" y="4700563"/>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Bxd-blk</a:t>
            </a:r>
            <a:r>
              <a:rPr lang="en-US" dirty="0"/>
              <a:t> or Boxed-</a:t>
            </a:r>
            <a:r>
              <a:rPr lang="en-US" dirty="0" err="1"/>
              <a:t>BlackType</a:t>
            </a:r>
            <a:r>
              <a:rPr lang="en-US" dirty="0"/>
              <a:t> version and it will appear in the picture frame.</a:t>
            </a:r>
          </a:p>
        </p:txBody>
      </p:sp>
      <p:sp>
        <p:nvSpPr>
          <p:cNvPr id="23" name="Text Placeholder 9">
            <a:extLst>
              <a:ext uri="{FF2B5EF4-FFF2-40B4-BE49-F238E27FC236}">
                <a16:creationId xmlns:a16="http://schemas.microsoft.com/office/drawing/2014/main" id="{624A8DDF-AAAB-5F4B-94B6-2B8F1EAAD0A7}"/>
              </a:ext>
            </a:extLst>
          </p:cNvPr>
          <p:cNvSpPr>
            <a:spLocks noGrp="1"/>
          </p:cNvSpPr>
          <p:nvPr>
            <p:ph type="body" sz="quarter" idx="29" hasCustomPrompt="1"/>
          </p:nvPr>
        </p:nvSpPr>
        <p:spPr>
          <a:xfrm>
            <a:off x="4706470" y="5144491"/>
            <a:ext cx="6510169" cy="955048"/>
          </a:xfrm>
          <a:prstGeom prst="rect">
            <a:avLst/>
          </a:prstGeom>
        </p:spPr>
        <p:txBody>
          <a:bodyPr lIns="0" tIns="45720" rIns="91440" bIns="4572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blue UCLA logo box should match up with the top and bottom guides.</a:t>
            </a:r>
          </a:p>
        </p:txBody>
      </p:sp>
      <p:sp>
        <p:nvSpPr>
          <p:cNvPr id="24" name="Text Placeholder 9">
            <a:extLst>
              <a:ext uri="{FF2B5EF4-FFF2-40B4-BE49-F238E27FC236}">
                <a16:creationId xmlns:a16="http://schemas.microsoft.com/office/drawing/2014/main" id="{780DC648-A60E-984C-B078-E1226FC92945}"/>
              </a:ext>
            </a:extLst>
          </p:cNvPr>
          <p:cNvSpPr>
            <a:spLocks noGrp="1"/>
          </p:cNvSpPr>
          <p:nvPr>
            <p:ph type="body" sz="quarter" idx="30" hasCustomPrompt="1"/>
          </p:nvPr>
        </p:nvSpPr>
        <p:spPr>
          <a:xfrm>
            <a:off x="4706470" y="6208237"/>
            <a:ext cx="6510169" cy="1671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4. POSITION – Align the blue UCLA logo box to meet the left guide. </a:t>
            </a:r>
          </a:p>
        </p:txBody>
      </p:sp>
      <p:sp>
        <p:nvSpPr>
          <p:cNvPr id="8" name="Text Placeholder 7">
            <a:extLst>
              <a:ext uri="{FF2B5EF4-FFF2-40B4-BE49-F238E27FC236}">
                <a16:creationId xmlns:a16="http://schemas.microsoft.com/office/drawing/2014/main" id="{2FA6F6D3-C084-D543-B260-D6C73FE285CF}"/>
              </a:ext>
            </a:extLst>
          </p:cNvPr>
          <p:cNvSpPr>
            <a:spLocks noGrp="1"/>
          </p:cNvSpPr>
          <p:nvPr>
            <p:ph type="body" sz="quarter" idx="31" hasCustomPrompt="1"/>
          </p:nvPr>
        </p:nvSpPr>
        <p:spPr>
          <a:xfrm>
            <a:off x="853440" y="2523744"/>
            <a:ext cx="10363200" cy="1470061"/>
          </a:xfrm>
          <a:prstGeom prst="rect">
            <a:avLst/>
          </a:prstGeom>
        </p:spPr>
        <p:txBody>
          <a:bodyPr wrap="square" anchor="ctr" anchorCtr="0">
            <a:spAutoFit/>
          </a:bodyPr>
          <a:lstStyle>
            <a:lvl1pPr marL="0" indent="0">
              <a:buNone/>
              <a:defRPr sz="4800" b="1">
                <a:latin typeface="+mj-lt"/>
              </a:defRPr>
            </a:lvl1pPr>
            <a:lvl2pPr marL="0" indent="0">
              <a:buFont typeface="Arial" panose="020B0604020202020204" pitchFamily="34" charset="0"/>
              <a:buNone/>
              <a:defRPr sz="4800" b="1">
                <a:latin typeface="+mj-lt"/>
              </a:defRPr>
            </a:lvl2pPr>
            <a:lvl3pPr marL="484620" indent="0">
              <a:buNone/>
              <a:defRPr sz="4800" b="1">
                <a:latin typeface="+mj-lt"/>
              </a:defRPr>
            </a:lvl3pPr>
            <a:lvl4pPr marL="0" indent="0">
              <a:buNone/>
              <a:defRPr sz="4800" b="1">
                <a:latin typeface="+mj-lt"/>
              </a:defRPr>
            </a:lvl4pPr>
            <a:lvl5pPr marL="0" indent="0">
              <a:buNone/>
              <a:defRPr sz="4800" b="1">
                <a:latin typeface="+mj-lt"/>
              </a:defRPr>
            </a:lvl5pPr>
          </a:lstStyle>
          <a:p>
            <a:pPr lvl="0"/>
            <a:r>
              <a:rPr lang="en-US" dirty="0"/>
              <a:t>Presentation Opener Title</a:t>
            </a:r>
          </a:p>
          <a:p>
            <a:pPr lvl="0"/>
            <a:r>
              <a:rPr lang="en-US" dirty="0"/>
              <a:t>Goes Here</a:t>
            </a:r>
          </a:p>
        </p:txBody>
      </p:sp>
      <p:sp>
        <p:nvSpPr>
          <p:cNvPr id="19" name="TextBox 18" hidden="1">
            <a:extLst>
              <a:ext uri="{FF2B5EF4-FFF2-40B4-BE49-F238E27FC236}">
                <a16:creationId xmlns:a16="http://schemas.microsoft.com/office/drawing/2014/main" id="{DAEABCCE-008D-444A-9E36-5D3414A07090}"/>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20" name="TextBox 19">
            <a:extLst>
              <a:ext uri="{FF2B5EF4-FFF2-40B4-BE49-F238E27FC236}">
                <a16:creationId xmlns:a16="http://schemas.microsoft.com/office/drawing/2014/main" id="{7B98486D-C649-D848-B5F6-E86CD533633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2964487754"/>
      </p:ext>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860922175"/>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4" name="Text Placeholder 3">
            <a:extLst>
              <a:ext uri="{FF2B5EF4-FFF2-40B4-BE49-F238E27FC236}">
                <a16:creationId xmlns:a16="http://schemas.microsoft.com/office/drawing/2014/main" id="{DF2C5F55-93C0-9344-9E3D-94935F3D2760}"/>
              </a:ext>
            </a:extLst>
          </p:cNvPr>
          <p:cNvSpPr>
            <a:spLocks noGrp="1"/>
          </p:cNvSpPr>
          <p:nvPr>
            <p:ph type="body" sz="quarter" idx="20" hasCustomPrompt="1"/>
          </p:nvPr>
        </p:nvSpPr>
        <p:spPr>
          <a:xfrm>
            <a:off x="853439" y="3535680"/>
            <a:ext cx="10363200" cy="295402"/>
          </a:xfrm>
          <a:prstGeom prst="rect">
            <a:avLst/>
          </a:prstGeom>
        </p:spPr>
        <p:txBody>
          <a:bodyPr>
            <a:spAutoFit/>
          </a:bodyPr>
          <a:lstStyle>
            <a:lvl1pPr marL="0" indent="0">
              <a:buFontTx/>
              <a:buNone/>
              <a:defRPr sz="2133" b="1" i="0" cap="all" baseline="0">
                <a:latin typeface="Helvetica" pitchFamily="2" charset="0"/>
              </a:defRPr>
            </a:lvl1pPr>
            <a:lvl2pPr>
              <a:buFontTx/>
              <a:buNone/>
              <a:defRPr b="1"/>
            </a:lvl2pPr>
            <a:lvl3pPr marL="914377" indent="0">
              <a:buFontTx/>
              <a:buNone/>
              <a:defRPr b="1"/>
            </a:lvl3pPr>
            <a:lvl4pPr marL="1371566" indent="0">
              <a:buFontTx/>
              <a:buNone/>
              <a:defRPr b="1"/>
            </a:lvl4pPr>
            <a:lvl5pPr marL="1828754" indent="0">
              <a:buFontTx/>
              <a:buNone/>
              <a:defRPr b="1"/>
            </a:lvl5pPr>
          </a:lstStyle>
          <a:p>
            <a:pPr lvl="0"/>
            <a:r>
              <a:rPr lang="en-US" dirty="0"/>
              <a:t>ADDITIONAL TEXT GOES HERE </a:t>
            </a:r>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graphicFrame>
        <p:nvGraphicFramePr>
          <p:cNvPr id="9" name="Table 8" hidden="1">
            <a:extLst>
              <a:ext uri="{FF2B5EF4-FFF2-40B4-BE49-F238E27FC236}">
                <a16:creationId xmlns:a16="http://schemas.microsoft.com/office/drawing/2014/main" id="{D23CA481-98CA-0745-833B-EFD0DBCDDA4E}"/>
              </a:ext>
            </a:extLst>
          </p:cNvPr>
          <p:cNvGraphicFramePr>
            <a:graphicFrameLocks noGrp="1"/>
          </p:cNvGraphicFramePr>
          <p:nvPr>
            <p:extLst>
              <p:ext uri="{D42A27DB-BD31-4B8C-83A1-F6EECF244321}">
                <p14:modId xmlns:p14="http://schemas.microsoft.com/office/powerpoint/2010/main" val="3341679549"/>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0" name="TextBox 9">
            <a:extLst>
              <a:ext uri="{FF2B5EF4-FFF2-40B4-BE49-F238E27FC236}">
                <a16:creationId xmlns:a16="http://schemas.microsoft.com/office/drawing/2014/main" id="{4E4989E6-36D9-5E4D-A8F4-C8D9759B609B}"/>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graphicFrame>
        <p:nvGraphicFramePr>
          <p:cNvPr id="12" name="Table 11" hidden="1">
            <a:extLst>
              <a:ext uri="{FF2B5EF4-FFF2-40B4-BE49-F238E27FC236}">
                <a16:creationId xmlns:a16="http://schemas.microsoft.com/office/drawing/2014/main" id="{EF7DC21F-99F8-4F48-9203-63793CFF7D9C}"/>
              </a:ext>
            </a:extLst>
          </p:cNvPr>
          <p:cNvGraphicFramePr>
            <a:graphicFrameLocks noGrp="1"/>
          </p:cNvGraphicFramePr>
          <p:nvPr>
            <p:extLst>
              <p:ext uri="{D42A27DB-BD31-4B8C-83A1-F6EECF244321}">
                <p14:modId xmlns:p14="http://schemas.microsoft.com/office/powerpoint/2010/main" val="1625515878"/>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3" name="TextBox 12">
            <a:extLst>
              <a:ext uri="{FF2B5EF4-FFF2-40B4-BE49-F238E27FC236}">
                <a16:creationId xmlns:a16="http://schemas.microsoft.com/office/drawing/2014/main" id="{39DA3775-34D5-1E49-AF02-9E34A316EF51}"/>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spTree>
    <p:extLst>
      <p:ext uri="{BB962C8B-B14F-4D97-AF65-F5344CB8AC3E}">
        <p14:creationId xmlns:p14="http://schemas.microsoft.com/office/powerpoint/2010/main" val="336343436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853436" y="489869"/>
            <a:ext cx="10363200" cy="519972"/>
          </a:xfrm>
        </p:spPr>
        <p:txBody>
          <a:bodyPr anchor="b" anchorCtr="0"/>
          <a:lstStyle/>
          <a:p>
            <a:r>
              <a:rPr lang="en-US" dirty="0"/>
              <a:t>Header w/copy</a:t>
            </a:r>
          </a:p>
        </p:txBody>
      </p:sp>
    </p:spTree>
    <p:extLst>
      <p:ext uri="{BB962C8B-B14F-4D97-AF65-F5344CB8AC3E}">
        <p14:creationId xmlns:p14="http://schemas.microsoft.com/office/powerpoint/2010/main" val="696169463"/>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FEB3799F-3DE7-0C45-B34C-091D879B69B2}"/>
              </a:ext>
            </a:extLst>
          </p:cNvPr>
          <p:cNvSpPr>
            <a:spLocks noGrp="1"/>
          </p:cNvSpPr>
          <p:nvPr>
            <p:ph type="body" sz="quarter" idx="21" hasCustomPrompt="1"/>
          </p:nvPr>
        </p:nvSpPr>
        <p:spPr>
          <a:xfrm>
            <a:off x="1463041" y="3048001"/>
            <a:ext cx="9144000" cy="51851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398039704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70560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70560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Tree>
    <p:extLst>
      <p:ext uri="{BB962C8B-B14F-4D97-AF65-F5344CB8AC3E}">
        <p14:creationId xmlns:p14="http://schemas.microsoft.com/office/powerpoint/2010/main" val="734213923"/>
      </p:ext>
    </p:extLst>
  </p:cSld>
  <p:clrMapOvr>
    <a:masterClrMapping/>
  </p:clrMapOvr>
  <p:extLst>
    <p:ext uri="{DCECCB84-F9BA-43D5-87BE-67443E8EF086}">
      <p15:sldGuideLst xmlns:p15="http://schemas.microsoft.com/office/powerpoint/2012/main">
        <p15:guide id="1" pos="2880">
          <p15:clr>
            <a:srgbClr val="FBAE40"/>
          </p15:clr>
        </p15:guide>
        <p15:guide id="2" pos="309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463040" y="1584960"/>
            <a:ext cx="8534400" cy="258597"/>
          </a:xfrm>
          <a:prstGeom prst="rect">
            <a:avLst/>
          </a:prstGeom>
          <a:solidFill>
            <a:srgbClr val="DBE7F5"/>
          </a:solidFill>
        </p:spPr>
        <p:txBody>
          <a:bodyPr anchor="t" anchorCtr="1"/>
          <a:lstStyle>
            <a:lvl1pPr marL="0" indent="0" algn="ctr">
              <a:buNone/>
              <a:defRPr>
                <a:solidFill>
                  <a:srgbClr val="898989"/>
                </a:solidFill>
              </a:defRPr>
            </a:lvl1pPr>
          </a:lstStyle>
          <a:p>
            <a:r>
              <a:rPr lang="en-US"/>
              <a:t>Click icon to add table</a:t>
            </a:r>
            <a:endParaRPr lang="en-US" dirty="0"/>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10319746" y="1584961"/>
            <a:ext cx="1262655" cy="1805623"/>
          </a:xfrm>
          <a:prstGeom prst="rect">
            <a:avLst/>
          </a:prstGeom>
        </p:spPr>
        <p:txBody>
          <a:bodyPr wrap="square" lIns="0">
            <a:spAutoFit/>
          </a:bodyPr>
          <a:lstStyle>
            <a:lvl1pPr marL="0" indent="0" algn="l">
              <a:lnSpc>
                <a:spcPct val="100000"/>
              </a:lnSpc>
              <a:buNone/>
              <a:defRPr sz="1067" b="0">
                <a:solidFill>
                  <a:srgbClr val="FC28FC"/>
                </a:solidFill>
              </a:defRPr>
            </a:lvl1pPr>
            <a:lvl2pPr marL="457189" indent="0">
              <a:buNone/>
              <a:defRPr>
                <a:solidFill>
                  <a:srgbClr val="FF0000"/>
                </a:solidFill>
              </a:defRPr>
            </a:lvl2pPr>
            <a:lvl3pPr marL="914377" indent="0">
              <a:buNone/>
              <a:defRPr>
                <a:solidFill>
                  <a:srgbClr val="FF0000"/>
                </a:solidFill>
              </a:defRPr>
            </a:lvl3pPr>
            <a:lvl4pPr marL="1371566" indent="0">
              <a:buNone/>
              <a:defRPr>
                <a:solidFill>
                  <a:srgbClr val="FF0000"/>
                </a:solidFill>
              </a:defRPr>
            </a:lvl4pPr>
            <a:lvl5pPr marL="1828754" indent="0">
              <a:buNone/>
              <a:defRPr>
                <a:solidFill>
                  <a:srgbClr val="FF0000"/>
                </a:solidFill>
              </a:defRPr>
            </a:lvl5pPr>
          </a:lstStyle>
          <a:p>
            <a:pPr lvl="0"/>
            <a:r>
              <a:rPr lang="en-US" dirty="0"/>
              <a:t>Input data using the custom table. If you’re not sure you’ll need this table, we recommend HIDING the slide temporarily instead of deleting it. Once deleted, the custom table can be recovered from the master source file. </a:t>
            </a:r>
          </a:p>
        </p:txBody>
      </p:sp>
    </p:spTree>
    <p:extLst>
      <p:ext uri="{BB962C8B-B14F-4D97-AF65-F5344CB8AC3E}">
        <p14:creationId xmlns:p14="http://schemas.microsoft.com/office/powerpoint/2010/main" val="330876762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096000" y="2072640"/>
            <a:ext cx="5120637" cy="1551579"/>
          </a:xfrm>
          <a:prstGeom prst="rect">
            <a:avLst/>
          </a:prstGeom>
        </p:spPr>
        <p:txBody>
          <a:bodyPr l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095999" y="1584960"/>
            <a:ext cx="5120639" cy="287259"/>
          </a:xfrm>
          <a:prstGeom prst="rect">
            <a:avLst/>
          </a:prstGeom>
        </p:spPr>
        <p:txBody>
          <a:bodyPr lIns="365760" rIns="0">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853440"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3263301631"/>
      </p:ext>
    </p:extLst>
  </p:cSld>
  <p:clrMapOvr>
    <a:masterClrMapping/>
  </p:clrMapOvr>
  <p:extLst>
    <p:ext uri="{DCECCB84-F9BA-43D5-87BE-67443E8EF086}">
      <p15:sldGuideLst xmlns:p15="http://schemas.microsoft.com/office/powerpoint/2012/main">
        <p15:guide id="1" pos="288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1586-25A7-0F4F-7E15-EBA014416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83F3C-46F0-1265-8173-42008403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8F955-DB04-DA31-7687-AD275755E274}"/>
              </a:ext>
            </a:extLst>
          </p:cNvPr>
          <p:cNvSpPr>
            <a:spLocks noGrp="1"/>
          </p:cNvSpPr>
          <p:nvPr>
            <p:ph type="dt" sz="half" idx="10"/>
          </p:nvPr>
        </p:nvSpPr>
        <p:spPr/>
        <p:txBody>
          <a:bodyPr/>
          <a:lstStyle/>
          <a:p>
            <a:fld id="{17CD058B-4E67-41E0-A42A-C8543C06DE5B}" type="datetimeFigureOut">
              <a:rPr lang="en-US" smtClean="0"/>
              <a:t>9/16/2023</a:t>
            </a:fld>
            <a:endParaRPr lang="en-US"/>
          </a:p>
        </p:txBody>
      </p:sp>
      <p:sp>
        <p:nvSpPr>
          <p:cNvPr id="5" name="Footer Placeholder 4">
            <a:extLst>
              <a:ext uri="{FF2B5EF4-FFF2-40B4-BE49-F238E27FC236}">
                <a16:creationId xmlns:a16="http://schemas.microsoft.com/office/drawing/2014/main" id="{8889176D-E7BF-2A8A-31A3-D05D5CD61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4678E-E86C-A6D4-5D72-E99680A06385}"/>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710544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39" y="2072640"/>
            <a:ext cx="5120640" cy="1551579"/>
          </a:xfrm>
          <a:prstGeom prst="rect">
            <a:avLst/>
          </a:prstGeom>
        </p:spPr>
        <p:txBody>
          <a:bodyPr lIns="0" r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853441" y="1584960"/>
            <a:ext cx="5120639" cy="292608"/>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5974079"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337416729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083852"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13" name="Picture Placeholder 2">
            <a:extLst>
              <a:ext uri="{FF2B5EF4-FFF2-40B4-BE49-F238E27FC236}">
                <a16:creationId xmlns:a16="http://schemas.microsoft.com/office/drawing/2014/main" id="{9C652879-E485-9847-B5DA-F17C66D89A13}"/>
              </a:ext>
            </a:extLst>
          </p:cNvPr>
          <p:cNvSpPr>
            <a:spLocks noGrp="1"/>
          </p:cNvSpPr>
          <p:nvPr>
            <p:ph type="pic" sz="quarter" idx="29"/>
          </p:nvPr>
        </p:nvSpPr>
        <p:spPr>
          <a:xfrm>
            <a:off x="7448503"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4" name="Text Placeholder 19">
            <a:extLst>
              <a:ext uri="{FF2B5EF4-FFF2-40B4-BE49-F238E27FC236}">
                <a16:creationId xmlns:a16="http://schemas.microsoft.com/office/drawing/2014/main" id="{3075D6A2-6D65-FC47-AC64-35561CC02CFD}"/>
              </a:ext>
            </a:extLst>
          </p:cNvPr>
          <p:cNvSpPr>
            <a:spLocks noGrp="1"/>
          </p:cNvSpPr>
          <p:nvPr>
            <p:ph type="body" sz="quarter" idx="30" hasCustomPrompt="1"/>
          </p:nvPr>
        </p:nvSpPr>
        <p:spPr>
          <a:xfrm>
            <a:off x="621792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229292980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mall header w/two captioned images caption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2" name="Rectangle 1">
            <a:extLst>
              <a:ext uri="{FF2B5EF4-FFF2-40B4-BE49-F238E27FC236}">
                <a16:creationId xmlns:a16="http://schemas.microsoft.com/office/drawing/2014/main" id="{3735DA87-8D0D-5646-9263-BA8534F57B0F}"/>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CD6FC555-1AA9-E647-94A1-A53C5C1DD7CF}"/>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6" name="Header rule">
            <a:extLst>
              <a:ext uri="{FF2B5EF4-FFF2-40B4-BE49-F238E27FC236}">
                <a16:creationId xmlns:a16="http://schemas.microsoft.com/office/drawing/2014/main" id="{A64E2F76-6F70-6E41-8E67-76251B3CBB36}"/>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9" name="Text Placeholder 8">
            <a:extLst>
              <a:ext uri="{FF2B5EF4-FFF2-40B4-BE49-F238E27FC236}">
                <a16:creationId xmlns:a16="http://schemas.microsoft.com/office/drawing/2014/main" id="{8D21123F-3052-7448-8323-EBC781A2C598}"/>
              </a:ext>
            </a:extLst>
          </p:cNvPr>
          <p:cNvSpPr>
            <a:spLocks noGrp="1"/>
          </p:cNvSpPr>
          <p:nvPr>
            <p:ph type="body" sz="quarter" idx="24" hasCustomPrompt="1"/>
          </p:nvPr>
        </p:nvSpPr>
        <p:spPr>
          <a:xfrm>
            <a:off x="853267"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1" name="Rectangle 10">
            <a:extLst>
              <a:ext uri="{FF2B5EF4-FFF2-40B4-BE49-F238E27FC236}">
                <a16:creationId xmlns:a16="http://schemas.microsoft.com/office/drawing/2014/main" id="{15ECEDA9-F4E9-D546-AADD-9E9431B373F9}"/>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
            <a:extLst>
              <a:ext uri="{FF2B5EF4-FFF2-40B4-BE49-F238E27FC236}">
                <a16:creationId xmlns:a16="http://schemas.microsoft.com/office/drawing/2014/main" id="{30B111C0-E62E-C246-80CF-91DB63D57A70}"/>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13" name="Header rule">
            <a:extLst>
              <a:ext uri="{FF2B5EF4-FFF2-40B4-BE49-F238E27FC236}">
                <a16:creationId xmlns:a16="http://schemas.microsoft.com/office/drawing/2014/main" id="{89329647-72E2-B74F-AFC5-F88F766072F0}"/>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10" name="Picture Placeholder 2">
            <a:extLst>
              <a:ext uri="{FF2B5EF4-FFF2-40B4-BE49-F238E27FC236}">
                <a16:creationId xmlns:a16="http://schemas.microsoft.com/office/drawing/2014/main" id="{3B0E2BCC-7E9A-8848-B8C5-2789C328FDF4}"/>
              </a:ext>
            </a:extLst>
          </p:cNvPr>
          <p:cNvSpPr>
            <a:spLocks noGrp="1"/>
          </p:cNvSpPr>
          <p:nvPr>
            <p:ph type="pic" sz="quarter" idx="23"/>
          </p:nvPr>
        </p:nvSpPr>
        <p:spPr>
          <a:xfrm>
            <a:off x="853269"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8">
            <a:extLst>
              <a:ext uri="{FF2B5EF4-FFF2-40B4-BE49-F238E27FC236}">
                <a16:creationId xmlns:a16="http://schemas.microsoft.com/office/drawing/2014/main" id="{B9DA235E-5166-4A4E-85BC-FDE49E99E6E3}"/>
              </a:ext>
            </a:extLst>
          </p:cNvPr>
          <p:cNvSpPr>
            <a:spLocks noGrp="1"/>
          </p:cNvSpPr>
          <p:nvPr>
            <p:ph type="body" sz="quarter" idx="25" hasCustomPrompt="1"/>
          </p:nvPr>
        </p:nvSpPr>
        <p:spPr>
          <a:xfrm>
            <a:off x="6217919"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7" name="Picture Placeholder 2">
            <a:extLst>
              <a:ext uri="{FF2B5EF4-FFF2-40B4-BE49-F238E27FC236}">
                <a16:creationId xmlns:a16="http://schemas.microsoft.com/office/drawing/2014/main" id="{2298A9C0-48AD-FD43-A59A-12E1524D052B}"/>
              </a:ext>
            </a:extLst>
          </p:cNvPr>
          <p:cNvSpPr>
            <a:spLocks noGrp="1"/>
          </p:cNvSpPr>
          <p:nvPr>
            <p:ph type="pic" sz="quarter" idx="26"/>
          </p:nvPr>
        </p:nvSpPr>
        <p:spPr>
          <a:xfrm>
            <a:off x="6217921"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Tree>
    <p:extLst>
      <p:ext uri="{BB962C8B-B14F-4D97-AF65-F5344CB8AC3E}">
        <p14:creationId xmlns:p14="http://schemas.microsoft.com/office/powerpoint/2010/main" val="289676000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1230412" y="1584960"/>
            <a:ext cx="2537553"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792480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7924800"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438912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4389035"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Tree>
    <p:extLst>
      <p:ext uri="{BB962C8B-B14F-4D97-AF65-F5344CB8AC3E}">
        <p14:creationId xmlns:p14="http://schemas.microsoft.com/office/powerpoint/2010/main" val="163875881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40" y="4876801"/>
            <a:ext cx="10363200" cy="701859"/>
          </a:xfrm>
          <a:prstGeom prst="rect">
            <a:avLst/>
          </a:prstGeom>
        </p:spPr>
        <p:txBody>
          <a:bodyPr lIns="0" tIns="18288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853440" y="1584960"/>
            <a:ext cx="10363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5255079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438400" y="1584960"/>
            <a:ext cx="7315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100945265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7559040" y="2072641"/>
            <a:ext cx="3657600" cy="1292983"/>
          </a:xfrm>
          <a:prstGeom prst="rect">
            <a:avLst/>
          </a:prstGeom>
        </p:spPr>
        <p:txBody>
          <a:bodyPr lIns="365760" r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7559040" y="1584960"/>
            <a:ext cx="3657600" cy="287259"/>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853440" y="1584960"/>
            <a:ext cx="67056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 and copy</a:t>
            </a:r>
          </a:p>
        </p:txBody>
      </p:sp>
    </p:spTree>
    <p:extLst>
      <p:ext uri="{BB962C8B-B14F-4D97-AF65-F5344CB8AC3E}">
        <p14:creationId xmlns:p14="http://schemas.microsoft.com/office/powerpoint/2010/main" val="245671814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tatement w/white background">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1"/>
            <a:ext cx="12192000" cy="6132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6" name="Title 3" hidden="1">
            <a:extLst>
              <a:ext uri="{FF2B5EF4-FFF2-40B4-BE49-F238E27FC236}">
                <a16:creationId xmlns:a16="http://schemas.microsoft.com/office/drawing/2014/main" id="{47BA5E82-2DE4-214E-A6B1-6C2A16953F79}"/>
              </a:ext>
            </a:extLst>
          </p:cNvPr>
          <p:cNvSpPr txBox="1">
            <a:spLocks/>
          </p:cNvSpPr>
          <p:nvPr/>
        </p:nvSpPr>
        <p:spPr>
          <a:xfrm>
            <a:off x="1828800" y="1828896"/>
            <a:ext cx="8534400" cy="2462021"/>
          </a:xfrm>
          <a:prstGeom prst="rect">
            <a:avLst/>
          </a:prstGeom>
          <a:solidFill>
            <a:schemeClr val="bg1"/>
          </a:solidFill>
        </p:spPr>
        <p:txBody>
          <a:bodyPr vert="horz" wrap="square" lIns="0" tIns="0" rIns="0" bIns="0" rtlCol="0" anchor="ctr" anchorCtr="1">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spcBef>
                <a:spcPts val="0"/>
              </a:spcBef>
            </a:pPr>
            <a:r>
              <a:rPr lang="en-US" sz="5333" b="0" i="0" dirty="0">
                <a:solidFill>
                  <a:srgbClr val="2774AE"/>
                </a:solidFill>
                <a:latin typeface="Helvetica Regular" pitchFamily="2" charset="0"/>
              </a:rPr>
              <a:t>Lorem ipsum dolor sit </a:t>
            </a:r>
            <a:r>
              <a:rPr lang="en-US" sz="5333" b="0" i="0" dirty="0" err="1">
                <a:solidFill>
                  <a:srgbClr val="2774AE"/>
                </a:solidFill>
                <a:latin typeface="Helvetica Regular" pitchFamily="2" charset="0"/>
              </a:rPr>
              <a:t>amet</a:t>
            </a:r>
            <a:r>
              <a:rPr lang="en-US" sz="5333" b="0" i="0" dirty="0">
                <a:solidFill>
                  <a:srgbClr val="2774AE"/>
                </a:solidFill>
                <a:latin typeface="Helvetica Regular" pitchFamily="2" charset="0"/>
              </a:rPr>
              <a:t> ex </a:t>
            </a:r>
            <a:r>
              <a:rPr lang="en-US" sz="5333" b="0" i="0" dirty="0" err="1">
                <a:solidFill>
                  <a:srgbClr val="2774AE"/>
                </a:solidFill>
                <a:latin typeface="Helvetica Regular" pitchFamily="2" charset="0"/>
              </a:rPr>
              <a:t>eum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reque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graece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nam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harum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vonsequat</a:t>
            </a:r>
            <a:endParaRPr lang="en-US" sz="5333" b="0" i="0" dirty="0">
              <a:solidFill>
                <a:srgbClr val="2774AE"/>
              </a:solidFill>
              <a:latin typeface="Helvetica Regular" pitchFamily="2" charset="0"/>
            </a:endParaRPr>
          </a:p>
        </p:txBody>
      </p:sp>
      <p:sp>
        <p:nvSpPr>
          <p:cNvPr id="4" name="Text Placeholder 3">
            <a:extLst>
              <a:ext uri="{FF2B5EF4-FFF2-40B4-BE49-F238E27FC236}">
                <a16:creationId xmlns:a16="http://schemas.microsoft.com/office/drawing/2014/main" id="{9D1F839A-7F1F-7444-AF82-48ECCE4F3858}"/>
              </a:ext>
            </a:extLst>
          </p:cNvPr>
          <p:cNvSpPr>
            <a:spLocks noGrp="1"/>
          </p:cNvSpPr>
          <p:nvPr>
            <p:ph type="body" sz="quarter" idx="21" hasCustomPrompt="1"/>
          </p:nvPr>
        </p:nvSpPr>
        <p:spPr>
          <a:xfrm>
            <a:off x="1828800" y="1828801"/>
            <a:ext cx="8534400" cy="2220095"/>
          </a:xfrm>
        </p:spPr>
        <p:txBody>
          <a:bodyPr anchor="ctr" anchorCtr="0"/>
          <a:lstStyle>
            <a:lvl1pPr marL="0" indent="0" algn="ctr">
              <a:buNone/>
              <a:defRPr sz="5333">
                <a:solidFill>
                  <a:srgbClr val="2774AE"/>
                </a:solidFill>
              </a:defRPr>
            </a:lvl1pPr>
            <a:lvl2pPr marL="365751" indent="0" algn="ctr">
              <a:buNone/>
              <a:defRPr sz="5333">
                <a:solidFill>
                  <a:srgbClr val="2774AE"/>
                </a:solidFill>
              </a:defRPr>
            </a:lvl2pPr>
            <a:lvl3pPr marL="731502" indent="0" algn="ctr">
              <a:buNone/>
              <a:defRPr sz="5333">
                <a:solidFill>
                  <a:srgbClr val="2774AE"/>
                </a:solidFill>
              </a:defRPr>
            </a:lvl3pPr>
            <a:lvl4pPr marL="1097253" indent="0" algn="ctr">
              <a:buNone/>
              <a:defRPr sz="5333">
                <a:solidFill>
                  <a:srgbClr val="2774AE"/>
                </a:solidFill>
              </a:defRPr>
            </a:lvl4pPr>
            <a:lvl5pPr marL="1463003" indent="0" algn="ctr">
              <a:buNone/>
              <a:defRPr sz="5333">
                <a:solidFill>
                  <a:srgbClr val="2774AE"/>
                </a:solidFill>
              </a:defRPr>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220789158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3638658966"/>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9/16/2023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graphicFrame>
        <p:nvGraphicFramePr>
          <p:cNvPr id="8" name="Table 7" hidden="1">
            <a:extLst>
              <a:ext uri="{FF2B5EF4-FFF2-40B4-BE49-F238E27FC236}">
                <a16:creationId xmlns:a16="http://schemas.microsoft.com/office/drawing/2014/main" id="{3E58A6EC-219D-294A-BBEF-94C49557B0E2}"/>
              </a:ext>
            </a:extLst>
          </p:cNvPr>
          <p:cNvGraphicFramePr>
            <a:graphicFrameLocks noGrp="1"/>
          </p:cNvGraphicFramePr>
          <p:nvPr>
            <p:extLst>
              <p:ext uri="{D42A27DB-BD31-4B8C-83A1-F6EECF244321}">
                <p14:modId xmlns:p14="http://schemas.microsoft.com/office/powerpoint/2010/main" val="1810830639"/>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9" name="TextBox 8">
            <a:extLst>
              <a:ext uri="{FF2B5EF4-FFF2-40B4-BE49-F238E27FC236}">
                <a16:creationId xmlns:a16="http://schemas.microsoft.com/office/drawing/2014/main" id="{4DAC7F78-240E-AF4B-89D8-273442F5E4BE}"/>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graphicFrame>
        <p:nvGraphicFramePr>
          <p:cNvPr id="10" name="Table 9" hidden="1">
            <a:extLst>
              <a:ext uri="{FF2B5EF4-FFF2-40B4-BE49-F238E27FC236}">
                <a16:creationId xmlns:a16="http://schemas.microsoft.com/office/drawing/2014/main" id="{C425352E-7739-E248-9E50-3F3E8D851A47}"/>
              </a:ext>
            </a:extLst>
          </p:cNvPr>
          <p:cNvGraphicFramePr>
            <a:graphicFrameLocks noGrp="1"/>
          </p:cNvGraphicFramePr>
          <p:nvPr>
            <p:extLst>
              <p:ext uri="{D42A27DB-BD31-4B8C-83A1-F6EECF244321}">
                <p14:modId xmlns:p14="http://schemas.microsoft.com/office/powerpoint/2010/main" val="1985896400"/>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2" name="TextBox 11">
            <a:extLst>
              <a:ext uri="{FF2B5EF4-FFF2-40B4-BE49-F238E27FC236}">
                <a16:creationId xmlns:a16="http://schemas.microsoft.com/office/drawing/2014/main" id="{07F6C067-AD68-524C-91AC-545B0A590C4C}"/>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Tree>
    <p:extLst>
      <p:ext uri="{BB962C8B-B14F-4D97-AF65-F5344CB8AC3E}">
        <p14:creationId xmlns:p14="http://schemas.microsoft.com/office/powerpoint/2010/main" val="124523585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BE8B-22EC-426C-85DD-9C6D384ECC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69B257-3094-4171-AF79-2B56BE9C97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919C0F-F6A6-4DCB-B7BA-FFE1A98244A1}"/>
              </a:ext>
            </a:extLst>
          </p:cNvPr>
          <p:cNvSpPr>
            <a:spLocks noGrp="1"/>
          </p:cNvSpPr>
          <p:nvPr>
            <p:ph type="dt" sz="half" idx="10"/>
          </p:nvPr>
        </p:nvSpPr>
        <p:spPr/>
        <p:txBody>
          <a:bodyPr/>
          <a:lstStyle/>
          <a:p>
            <a:fld id="{DBFF113A-6DFF-4777-9DD5-FF99B7E91276}" type="datetimeFigureOut">
              <a:rPr lang="en-US" smtClean="0"/>
              <a:t>9/16/2023</a:t>
            </a:fld>
            <a:endParaRPr lang="en-US"/>
          </a:p>
        </p:txBody>
      </p:sp>
      <p:sp>
        <p:nvSpPr>
          <p:cNvPr id="5" name="Footer Placeholder 4">
            <a:extLst>
              <a:ext uri="{FF2B5EF4-FFF2-40B4-BE49-F238E27FC236}">
                <a16:creationId xmlns:a16="http://schemas.microsoft.com/office/drawing/2014/main" id="{E6DA58BF-736B-4C91-AC3E-5904B2669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25CA8-7B23-4544-8DC0-C6DC1E98C3B4}"/>
              </a:ext>
            </a:extLst>
          </p:cNvPr>
          <p:cNvSpPr>
            <a:spLocks noGrp="1"/>
          </p:cNvSpPr>
          <p:nvPr>
            <p:ph type="sldNum" sz="quarter" idx="12"/>
          </p:nvPr>
        </p:nvSpPr>
        <p:spPr>
          <a:xfrm>
            <a:off x="11582400" y="6339840"/>
            <a:ext cx="609600" cy="422744"/>
          </a:xfrm>
          <a:prstGeom prst="rect">
            <a:avLst/>
          </a:prstGeom>
        </p:spPr>
        <p:txBody>
          <a:bodyPr/>
          <a:lstStyle/>
          <a:p>
            <a:fld id="{47BCAE14-5E02-497E-85B3-826956D8D934}" type="slidenum">
              <a:rPr lang="en-US" smtClean="0"/>
              <a:t>‹#›</a:t>
            </a:fld>
            <a:endParaRPr lang="en-US"/>
          </a:p>
        </p:txBody>
      </p:sp>
    </p:spTree>
    <p:extLst>
      <p:ext uri="{BB962C8B-B14F-4D97-AF65-F5344CB8AC3E}">
        <p14:creationId xmlns:p14="http://schemas.microsoft.com/office/powerpoint/2010/main" val="3482683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D198-799F-44B1-20A5-E41A939BE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A2608-CA72-5B48-5544-FF2F56A81D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217AB-05DF-5B5C-2DB0-7A7DB9909EDF}"/>
              </a:ext>
            </a:extLst>
          </p:cNvPr>
          <p:cNvSpPr>
            <a:spLocks noGrp="1"/>
          </p:cNvSpPr>
          <p:nvPr>
            <p:ph type="dt" sz="half" idx="10"/>
          </p:nvPr>
        </p:nvSpPr>
        <p:spPr/>
        <p:txBody>
          <a:bodyPr/>
          <a:lstStyle/>
          <a:p>
            <a:fld id="{17CD058B-4E67-41E0-A42A-C8543C06DE5B}" type="datetimeFigureOut">
              <a:rPr lang="en-US" smtClean="0"/>
              <a:t>9/16/2023</a:t>
            </a:fld>
            <a:endParaRPr lang="en-US"/>
          </a:p>
        </p:txBody>
      </p:sp>
      <p:sp>
        <p:nvSpPr>
          <p:cNvPr id="5" name="Footer Placeholder 4">
            <a:extLst>
              <a:ext uri="{FF2B5EF4-FFF2-40B4-BE49-F238E27FC236}">
                <a16:creationId xmlns:a16="http://schemas.microsoft.com/office/drawing/2014/main" id="{9FF76523-5412-349D-B7CE-99240B40F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0BC84-2F20-5C68-B838-478743032D1D}"/>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561886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99293-89B0-422A-A28F-11D0B287E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DF175-C7A4-4718-BC60-6424B7BD5E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A0E6E-60F1-411A-9DD4-1B443B34FFD4}"/>
              </a:ext>
            </a:extLst>
          </p:cNvPr>
          <p:cNvSpPr>
            <a:spLocks noGrp="1"/>
          </p:cNvSpPr>
          <p:nvPr>
            <p:ph type="dt" sz="half" idx="10"/>
          </p:nvPr>
        </p:nvSpPr>
        <p:spPr/>
        <p:txBody>
          <a:bodyPr/>
          <a:lstStyle/>
          <a:p>
            <a:fld id="{715249F4-9F07-4582-862F-590C240E5318}" type="datetimeFigureOut">
              <a:rPr lang="en-US" smtClean="0"/>
              <a:t>9/16/2023</a:t>
            </a:fld>
            <a:endParaRPr lang="en-US"/>
          </a:p>
        </p:txBody>
      </p:sp>
      <p:sp>
        <p:nvSpPr>
          <p:cNvPr id="5" name="Footer Placeholder 4">
            <a:extLst>
              <a:ext uri="{FF2B5EF4-FFF2-40B4-BE49-F238E27FC236}">
                <a16:creationId xmlns:a16="http://schemas.microsoft.com/office/drawing/2014/main" id="{4DBF98E4-5BC1-427D-9A2D-FFE09BAFD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D9ECC-871C-40E0-88F2-43DF6889A149}"/>
              </a:ext>
            </a:extLst>
          </p:cNvPr>
          <p:cNvSpPr>
            <a:spLocks noGrp="1"/>
          </p:cNvSpPr>
          <p:nvPr>
            <p:ph type="sldNum" sz="quarter" idx="12"/>
          </p:nvPr>
        </p:nvSpPr>
        <p:spPr/>
        <p:txBody>
          <a:bodyPr/>
          <a:lstStyle/>
          <a:p>
            <a:fld id="{B39D6181-6E98-47FF-AFF3-FDC0C258908D}" type="slidenum">
              <a:rPr lang="en-US" smtClean="0"/>
              <a:t>‹#›</a:t>
            </a:fld>
            <a:endParaRPr lang="en-US"/>
          </a:p>
        </p:txBody>
      </p:sp>
    </p:spTree>
    <p:extLst>
      <p:ext uri="{BB962C8B-B14F-4D97-AF65-F5344CB8AC3E}">
        <p14:creationId xmlns:p14="http://schemas.microsoft.com/office/powerpoint/2010/main" val="103546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09F0-2446-4D14-019A-07A1E7BEB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E3EE14-10BA-75FE-26FE-B14F3B7CF0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0741A4-2A70-70FA-075A-44F715BA3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14048-94BE-70CB-3AD0-89A00DCBC06C}"/>
              </a:ext>
            </a:extLst>
          </p:cNvPr>
          <p:cNvSpPr>
            <a:spLocks noGrp="1"/>
          </p:cNvSpPr>
          <p:nvPr>
            <p:ph type="dt" sz="half" idx="10"/>
          </p:nvPr>
        </p:nvSpPr>
        <p:spPr/>
        <p:txBody>
          <a:bodyPr/>
          <a:lstStyle/>
          <a:p>
            <a:fld id="{17CD058B-4E67-41E0-A42A-C8543C06DE5B}" type="datetimeFigureOut">
              <a:rPr lang="en-US" smtClean="0"/>
              <a:t>9/16/2023</a:t>
            </a:fld>
            <a:endParaRPr lang="en-US"/>
          </a:p>
        </p:txBody>
      </p:sp>
      <p:sp>
        <p:nvSpPr>
          <p:cNvPr id="6" name="Footer Placeholder 5">
            <a:extLst>
              <a:ext uri="{FF2B5EF4-FFF2-40B4-BE49-F238E27FC236}">
                <a16:creationId xmlns:a16="http://schemas.microsoft.com/office/drawing/2014/main" id="{C63E1EA0-F2FD-2E88-E176-E3CCBC1321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01FBA-59A6-8C91-10B9-9AA4826EAE2B}"/>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501599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1219-2F68-DDEF-CD30-26099F11FF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B84A58-527D-BC97-C805-92E6E5D6E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7A6F1C-49AF-1C37-73BF-D15562E14E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B6CED-2366-7D7A-1EB8-F89CE98BE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FD9BA-7EF0-5062-07FF-7114954079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7C5148-DDB7-0AD0-3080-F436D00C9FF8}"/>
              </a:ext>
            </a:extLst>
          </p:cNvPr>
          <p:cNvSpPr>
            <a:spLocks noGrp="1"/>
          </p:cNvSpPr>
          <p:nvPr>
            <p:ph type="dt" sz="half" idx="10"/>
          </p:nvPr>
        </p:nvSpPr>
        <p:spPr/>
        <p:txBody>
          <a:bodyPr/>
          <a:lstStyle/>
          <a:p>
            <a:fld id="{17CD058B-4E67-41E0-A42A-C8543C06DE5B}" type="datetimeFigureOut">
              <a:rPr lang="en-US" smtClean="0"/>
              <a:t>9/16/2023</a:t>
            </a:fld>
            <a:endParaRPr lang="en-US"/>
          </a:p>
        </p:txBody>
      </p:sp>
      <p:sp>
        <p:nvSpPr>
          <p:cNvPr id="8" name="Footer Placeholder 7">
            <a:extLst>
              <a:ext uri="{FF2B5EF4-FFF2-40B4-BE49-F238E27FC236}">
                <a16:creationId xmlns:a16="http://schemas.microsoft.com/office/drawing/2014/main" id="{CF6C7F35-75E3-9469-6CC2-03C1195AB5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F40989-27EC-076F-B6A6-E169BEE2E8F2}"/>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21758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9D3A-F07E-BF4B-1716-9E5B5CE07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1DFB95-F1E1-CA51-8965-DA1D95EEEB7E}"/>
              </a:ext>
            </a:extLst>
          </p:cNvPr>
          <p:cNvSpPr>
            <a:spLocks noGrp="1"/>
          </p:cNvSpPr>
          <p:nvPr>
            <p:ph type="dt" sz="half" idx="10"/>
          </p:nvPr>
        </p:nvSpPr>
        <p:spPr/>
        <p:txBody>
          <a:bodyPr/>
          <a:lstStyle/>
          <a:p>
            <a:fld id="{17CD058B-4E67-41E0-A42A-C8543C06DE5B}" type="datetimeFigureOut">
              <a:rPr lang="en-US" smtClean="0"/>
              <a:t>9/16/2023</a:t>
            </a:fld>
            <a:endParaRPr lang="en-US"/>
          </a:p>
        </p:txBody>
      </p:sp>
      <p:sp>
        <p:nvSpPr>
          <p:cNvPr id="4" name="Footer Placeholder 3">
            <a:extLst>
              <a:ext uri="{FF2B5EF4-FFF2-40B4-BE49-F238E27FC236}">
                <a16:creationId xmlns:a16="http://schemas.microsoft.com/office/drawing/2014/main" id="{0B794433-E89E-3BDB-F0AB-512FFC0FA4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05ED9B-984B-928D-3A58-FC89819B6368}"/>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33224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FA1EB3-5D0D-FA5C-5F41-9131DDF6A35C}"/>
              </a:ext>
            </a:extLst>
          </p:cNvPr>
          <p:cNvSpPr>
            <a:spLocks noGrp="1"/>
          </p:cNvSpPr>
          <p:nvPr>
            <p:ph type="dt" sz="half" idx="10"/>
          </p:nvPr>
        </p:nvSpPr>
        <p:spPr/>
        <p:txBody>
          <a:bodyPr/>
          <a:lstStyle/>
          <a:p>
            <a:fld id="{17CD058B-4E67-41E0-A42A-C8543C06DE5B}" type="datetimeFigureOut">
              <a:rPr lang="en-US" smtClean="0"/>
              <a:t>9/16/2023</a:t>
            </a:fld>
            <a:endParaRPr lang="en-US"/>
          </a:p>
        </p:txBody>
      </p:sp>
      <p:sp>
        <p:nvSpPr>
          <p:cNvPr id="3" name="Footer Placeholder 2">
            <a:extLst>
              <a:ext uri="{FF2B5EF4-FFF2-40B4-BE49-F238E27FC236}">
                <a16:creationId xmlns:a16="http://schemas.microsoft.com/office/drawing/2014/main" id="{FE3EF835-9D6E-2451-1EF4-192AA2FE11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7B6ADD-909C-2334-2236-554BC44799F9}"/>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60168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5CB3F-DB0B-629A-920B-21CA4DD42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DEF82E-0310-70D7-E1E1-46527B0E50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75D5D-EEC4-1C1F-FE3F-0F5F8780B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56EA31-45D2-EB02-BCF8-E247C5846AE3}"/>
              </a:ext>
            </a:extLst>
          </p:cNvPr>
          <p:cNvSpPr>
            <a:spLocks noGrp="1"/>
          </p:cNvSpPr>
          <p:nvPr>
            <p:ph type="dt" sz="half" idx="10"/>
          </p:nvPr>
        </p:nvSpPr>
        <p:spPr/>
        <p:txBody>
          <a:bodyPr/>
          <a:lstStyle/>
          <a:p>
            <a:fld id="{17CD058B-4E67-41E0-A42A-C8543C06DE5B}" type="datetimeFigureOut">
              <a:rPr lang="en-US" smtClean="0"/>
              <a:t>9/16/2023</a:t>
            </a:fld>
            <a:endParaRPr lang="en-US"/>
          </a:p>
        </p:txBody>
      </p:sp>
      <p:sp>
        <p:nvSpPr>
          <p:cNvPr id="6" name="Footer Placeholder 5">
            <a:extLst>
              <a:ext uri="{FF2B5EF4-FFF2-40B4-BE49-F238E27FC236}">
                <a16:creationId xmlns:a16="http://schemas.microsoft.com/office/drawing/2014/main" id="{E8E1611C-F1F5-0866-C436-3B0661F96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9BEBE-5901-34FE-395C-ECCB4028DFE2}"/>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889000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2D16-28B9-D633-82D3-118D486E1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A882E4-DC46-72E4-D9F1-4896B00B6C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A8E2EA-1E26-0E2C-5BCE-54F9DDD48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DBFAD-487A-FCE6-A2EE-0B87FB87A181}"/>
              </a:ext>
            </a:extLst>
          </p:cNvPr>
          <p:cNvSpPr>
            <a:spLocks noGrp="1"/>
          </p:cNvSpPr>
          <p:nvPr>
            <p:ph type="dt" sz="half" idx="10"/>
          </p:nvPr>
        </p:nvSpPr>
        <p:spPr/>
        <p:txBody>
          <a:bodyPr/>
          <a:lstStyle/>
          <a:p>
            <a:fld id="{17CD058B-4E67-41E0-A42A-C8543C06DE5B}" type="datetimeFigureOut">
              <a:rPr lang="en-US" smtClean="0"/>
              <a:t>9/16/2023</a:t>
            </a:fld>
            <a:endParaRPr lang="en-US"/>
          </a:p>
        </p:txBody>
      </p:sp>
      <p:sp>
        <p:nvSpPr>
          <p:cNvPr id="6" name="Footer Placeholder 5">
            <a:extLst>
              <a:ext uri="{FF2B5EF4-FFF2-40B4-BE49-F238E27FC236}">
                <a16:creationId xmlns:a16="http://schemas.microsoft.com/office/drawing/2014/main" id="{FED135B6-6DF9-2D35-A81A-E4170D55A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BA35A-571F-2DF4-5EDC-3C22149B4330}"/>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70763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3.sv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63150F-D79D-E114-8B44-4027FF7893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FC89A9-67CB-6BF5-6A70-4F9780127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6B720-CAC5-1883-ADBE-22499BEDF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D058B-4E67-41E0-A42A-C8543C06DE5B}" type="datetimeFigureOut">
              <a:rPr lang="en-US" smtClean="0"/>
              <a:t>9/16/2023</a:t>
            </a:fld>
            <a:endParaRPr lang="en-US"/>
          </a:p>
        </p:txBody>
      </p:sp>
      <p:sp>
        <p:nvSpPr>
          <p:cNvPr id="5" name="Footer Placeholder 4">
            <a:extLst>
              <a:ext uri="{FF2B5EF4-FFF2-40B4-BE49-F238E27FC236}">
                <a16:creationId xmlns:a16="http://schemas.microsoft.com/office/drawing/2014/main" id="{0A285E8A-3C38-3E0A-2636-DA3D4D93D3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351EA0-A4FB-BC40-5595-C6BC7D847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EFB2C-3159-4F58-8C6E-80C5985AED36}" type="slidenum">
              <a:rPr lang="en-US" smtClean="0"/>
              <a:t>‹#›</a:t>
            </a:fld>
            <a:endParaRPr lang="en-US"/>
          </a:p>
        </p:txBody>
      </p:sp>
    </p:spTree>
    <p:extLst>
      <p:ext uri="{BB962C8B-B14F-4D97-AF65-F5344CB8AC3E}">
        <p14:creationId xmlns:p14="http://schemas.microsoft.com/office/powerpoint/2010/main" val="1384030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Brand logo">
            <a:extLst>
              <a:ext uri="{FF2B5EF4-FFF2-40B4-BE49-F238E27FC236}">
                <a16:creationId xmlns:a16="http://schemas.microsoft.com/office/drawing/2014/main" id="{B905BEBE-FC81-0D47-9AF4-9E365522863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57201" y="6299713"/>
            <a:ext cx="564305" cy="182033"/>
          </a:xfrm>
          <a:prstGeom prst="rect">
            <a:avLst/>
          </a:prstGeom>
        </p:spPr>
      </p:pic>
      <p:sp>
        <p:nvSpPr>
          <p:cNvPr id="17" name="Header rule">
            <a:extLst>
              <a:ext uri="{FF2B5EF4-FFF2-40B4-BE49-F238E27FC236}">
                <a16:creationId xmlns:a16="http://schemas.microsoft.com/office/drawing/2014/main" id="{98E6E0B5-9270-574F-A10E-09DA8982DB02}"/>
              </a:ext>
            </a:extLst>
          </p:cNvPr>
          <p:cNvSpPr/>
          <p:nvPr/>
        </p:nvSpPr>
        <p:spPr>
          <a:xfrm>
            <a:off x="853440" y="1095523"/>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853439" y="489869"/>
            <a:ext cx="10363200" cy="51997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9876712" y="6339840"/>
            <a:ext cx="1255776" cy="422744"/>
          </a:xfrm>
          <a:prstGeom prst="rect">
            <a:avLst/>
          </a:prstGeom>
        </p:spPr>
        <p:txBody>
          <a:bodyPr vert="horz" wrap="square" lIns="0" tIns="0" rIns="0" bIns="256032" rtlCol="0" anchor="t" anchorCtr="0">
            <a:spAutoFit/>
          </a:bodyPr>
          <a:lstStyle>
            <a:lvl1pPr algn="r">
              <a:lnSpc>
                <a:spcPct val="100000"/>
              </a:lnSpc>
              <a:defRPr sz="1067" b="0" i="0">
                <a:solidFill>
                  <a:srgbClr val="B9B9B9"/>
                </a:solidFill>
                <a:latin typeface="Helvetica Regular" pitchFamily="2" charset="0"/>
              </a:defRPr>
            </a:lvl1pPr>
          </a:lstStyle>
          <a:p>
            <a:fld id="{DBFF113A-6DFF-4777-9DD5-FF99B7E91276}" type="datetimeFigureOut">
              <a:rPr lang="en-US" smtClean="0"/>
              <a:pPr/>
              <a:t>9/16/2023</a:t>
            </a:fld>
            <a:endParaRPr lang="en-US" dirty="0"/>
          </a:p>
        </p:txBody>
      </p:sp>
      <p:sp>
        <p:nvSpPr>
          <p:cNvPr id="9" name="Text Placeholder-left">
            <a:extLst>
              <a:ext uri="{FF2B5EF4-FFF2-40B4-BE49-F238E27FC236}">
                <a16:creationId xmlns:a16="http://schemas.microsoft.com/office/drawing/2014/main" id="{780A88FB-C016-B145-BF42-9CAF49E61B24}"/>
              </a:ext>
            </a:extLst>
          </p:cNvPr>
          <p:cNvSpPr txBox="1">
            <a:spLocks/>
          </p:cNvSpPr>
          <p:nvPr/>
        </p:nvSpPr>
        <p:spPr>
          <a:xfrm>
            <a:off x="1463040" y="6364224"/>
            <a:ext cx="3535680" cy="492507"/>
          </a:xfrm>
          <a:prstGeom prst="rect">
            <a:avLst/>
          </a:prstGeom>
        </p:spPr>
        <p:txBody>
          <a:bodyPr wrap="square" lIns="0" tIns="0" rIns="0" bIns="341376">
            <a:spAutoFit/>
          </a:bodyPr>
          <a:lstStyle>
            <a:lvl1pPr marL="0" indent="0" algn="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067" b="0" i="0" dirty="0">
                <a:latin typeface="Helvetica Regular" pitchFamily="2" charset="0"/>
              </a:rPr>
              <a:t>Physics and Astronomy</a:t>
            </a:r>
          </a:p>
        </p:txBody>
      </p:sp>
      <p:sp>
        <p:nvSpPr>
          <p:cNvPr id="10" name="Text Placeholder-middle">
            <a:extLst>
              <a:ext uri="{FF2B5EF4-FFF2-40B4-BE49-F238E27FC236}">
                <a16:creationId xmlns:a16="http://schemas.microsoft.com/office/drawing/2014/main" id="{1D05E4E6-3004-4849-9241-63072375FC1B}"/>
              </a:ext>
            </a:extLst>
          </p:cNvPr>
          <p:cNvSpPr txBox="1">
            <a:spLocks/>
          </p:cNvSpPr>
          <p:nvPr/>
        </p:nvSpPr>
        <p:spPr>
          <a:xfrm>
            <a:off x="0" y="6364224"/>
            <a:ext cx="12192000" cy="492507"/>
          </a:xfrm>
          <a:prstGeom prst="rect">
            <a:avLst/>
          </a:prstGeom>
        </p:spPr>
        <p:txBody>
          <a:bodyPr wrap="square" lIns="0" tIns="0" rIns="0" bIns="341376">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67" b="0" i="0" dirty="0">
                <a:latin typeface="Helvetica Regular" pitchFamily="2" charset="0"/>
              </a:rPr>
              <a:t>EAAC 2023</a:t>
            </a:r>
          </a:p>
        </p:txBody>
      </p:sp>
      <p:sp>
        <p:nvSpPr>
          <p:cNvPr id="4" name="Text Placeholder 3">
            <a:extLst>
              <a:ext uri="{FF2B5EF4-FFF2-40B4-BE49-F238E27FC236}">
                <a16:creationId xmlns:a16="http://schemas.microsoft.com/office/drawing/2014/main" id="{883B9C53-1485-764E-86F1-EF642FC86547}"/>
              </a:ext>
            </a:extLst>
          </p:cNvPr>
          <p:cNvSpPr>
            <a:spLocks noGrp="1"/>
          </p:cNvSpPr>
          <p:nvPr>
            <p:ph type="body" idx="1"/>
          </p:nvPr>
        </p:nvSpPr>
        <p:spPr>
          <a:xfrm>
            <a:off x="1463041" y="1584961"/>
            <a:ext cx="9753599" cy="1567695"/>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6454C98D-65B5-408B-873D-CEC284678A3D}"/>
              </a:ext>
            </a:extLst>
          </p:cNvPr>
          <p:cNvSpPr txBox="1"/>
          <p:nvPr userDrawn="1"/>
        </p:nvSpPr>
        <p:spPr>
          <a:xfrm>
            <a:off x="11564881" y="6339840"/>
            <a:ext cx="169918" cy="164660"/>
          </a:xfrm>
          <a:prstGeom prst="rect">
            <a:avLst/>
          </a:prstGeom>
          <a:noFill/>
        </p:spPr>
        <p:txBody>
          <a:bodyPr wrap="none" lIns="0" tIns="0" rIns="0" bIns="0" rtlCol="0">
            <a:spAutoFit/>
          </a:bodyPr>
          <a:lstStyle/>
          <a:p>
            <a:pPr algn="l"/>
            <a:fld id="{9CDB6B5F-D1D6-4A33-9F95-2E7985FF3381}" type="slidenum">
              <a:rPr lang="en-US" sz="1070" smtClean="0">
                <a:solidFill>
                  <a:srgbClr val="B9B9B9"/>
                </a:solidFill>
              </a:rPr>
              <a:t>‹#›</a:t>
            </a:fld>
            <a:endParaRPr lang="en-US" sz="1070" dirty="0" err="1">
              <a:solidFill>
                <a:srgbClr val="B9B9B9"/>
              </a:solidFill>
            </a:endParaRPr>
          </a:p>
        </p:txBody>
      </p:sp>
    </p:spTree>
    <p:extLst>
      <p:ext uri="{BB962C8B-B14F-4D97-AF65-F5344CB8AC3E}">
        <p14:creationId xmlns:p14="http://schemas.microsoft.com/office/powerpoint/2010/main" val="203119664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1" r:id="rId18"/>
  </p:sldLayoutIdLst>
  <p:txStyles>
    <p:titleStyle>
      <a:lvl1pPr algn="l" defTabSz="914377" rtl="0" eaLnBrk="1" latinLnBrk="0" hangingPunct="1">
        <a:lnSpc>
          <a:spcPct val="90000"/>
        </a:lnSpc>
        <a:spcBef>
          <a:spcPct val="0"/>
        </a:spcBef>
        <a:buNone/>
        <a:defRPr sz="3733" b="1" i="0" kern="1200" baseline="0">
          <a:solidFill>
            <a:srgbClr val="58595B"/>
          </a:solidFill>
          <a:latin typeface="Helvetica"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867" b="0" kern="1200">
          <a:solidFill>
            <a:srgbClr val="58595B"/>
          </a:solidFill>
          <a:latin typeface="+mn-lt"/>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0.xml"/><Relationship Id="rId1" Type="http://schemas.openxmlformats.org/officeDocument/2006/relationships/tags" Target="../tags/tag4.xml"/><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9.png"/><Relationship Id="rId2" Type="http://schemas.openxmlformats.org/officeDocument/2006/relationships/slideLayout" Target="../slideLayouts/slideLayout30.xml"/><Relationship Id="rId1" Type="http://schemas.openxmlformats.org/officeDocument/2006/relationships/tags" Target="../tags/tag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48.gif"/><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47.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0.xml"/><Relationship Id="rId1" Type="http://schemas.openxmlformats.org/officeDocument/2006/relationships/tags" Target="../tags/tag7.xml"/><Relationship Id="rId5" Type="http://schemas.openxmlformats.org/officeDocument/2006/relationships/image" Target="../media/image40.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gif"/><Relationship Id="rId5" Type="http://schemas.openxmlformats.org/officeDocument/2006/relationships/image" Target="../media/image7.jpeg"/><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50.png"/><Relationship Id="rId7" Type="http://schemas.openxmlformats.org/officeDocument/2006/relationships/image" Target="../media/image19.png"/><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420.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6.png"/><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47.jpeg"/><Relationship Id="rId5" Type="http://schemas.microsoft.com/office/2007/relationships/hdphoto" Target="../media/hdphoto2.wdp"/><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7.png"/><Relationship Id="rId7" Type="http://schemas.openxmlformats.org/officeDocument/2006/relationships/image" Target="../media/image380.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3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11" Type="http://schemas.openxmlformats.org/officeDocument/2006/relationships/image" Target="../media/image16.png"/><Relationship Id="rId10" Type="http://schemas.openxmlformats.org/officeDocument/2006/relationships/image" Target="../media/image23.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15.png"/><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25.png"/><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30.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2892147F-6B8A-4A04-95AA-9D594725A6CD}"/>
              </a:ext>
            </a:extLst>
          </p:cNvPr>
          <p:cNvSpPr>
            <a:spLocks noGrp="1"/>
          </p:cNvSpPr>
          <p:nvPr>
            <p:ph sz="quarter" idx="22"/>
          </p:nvPr>
        </p:nvSpPr>
        <p:spPr>
          <a:xfrm>
            <a:off x="853440" y="5673241"/>
            <a:ext cx="2132571" cy="767390"/>
          </a:xfrm>
        </p:spPr>
        <p:txBody>
          <a:bodyPr/>
          <a:lstStyle/>
          <a:p>
            <a:r>
              <a:rPr lang="en-US" dirty="0"/>
              <a:t>Sophie Crisp</a:t>
            </a:r>
          </a:p>
          <a:p>
            <a:r>
              <a:rPr lang="en-US" dirty="0"/>
              <a:t>EAAC 2022</a:t>
            </a:r>
          </a:p>
          <a:p>
            <a:r>
              <a:rPr lang="en-US" dirty="0"/>
              <a:t>September 19th, 2023</a:t>
            </a:r>
          </a:p>
        </p:txBody>
      </p:sp>
      <p:sp>
        <p:nvSpPr>
          <p:cNvPr id="22" name="Text Placeholder 21">
            <a:extLst>
              <a:ext uri="{FF2B5EF4-FFF2-40B4-BE49-F238E27FC236}">
                <a16:creationId xmlns:a16="http://schemas.microsoft.com/office/drawing/2014/main" id="{A9E46CA5-04FF-4ED9-AE28-561CA69B24CC}"/>
              </a:ext>
            </a:extLst>
          </p:cNvPr>
          <p:cNvSpPr>
            <a:spLocks noGrp="1"/>
          </p:cNvSpPr>
          <p:nvPr>
            <p:ph type="body" sz="quarter" idx="31"/>
          </p:nvPr>
        </p:nvSpPr>
        <p:spPr>
          <a:xfrm>
            <a:off x="853440" y="2547809"/>
            <a:ext cx="11088774" cy="1421928"/>
          </a:xfrm>
        </p:spPr>
        <p:txBody>
          <a:bodyPr/>
          <a:lstStyle/>
          <a:p>
            <a:r>
              <a:rPr lang="en-US" dirty="0"/>
              <a:t>Extended Interaction Length Laser-Driven Acceleration in a Tunable Dielectric Structure</a:t>
            </a:r>
          </a:p>
        </p:txBody>
      </p:sp>
      <p:pic>
        <p:nvPicPr>
          <p:cNvPr id="25" name="Picture 2" descr="http://brand.ucla.edu/wp-content/uploads/2013/08/ucla-logotype-main-11.jpg">
            <a:extLst>
              <a:ext uri="{FF2B5EF4-FFF2-40B4-BE49-F238E27FC236}">
                <a16:creationId xmlns:a16="http://schemas.microsoft.com/office/drawing/2014/main" id="{D02554AA-83FB-46E8-AE78-57AF9E8A12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9014" y="5596645"/>
            <a:ext cx="2053200" cy="978692"/>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itle 2">
            <a:extLst>
              <a:ext uri="{FF2B5EF4-FFF2-40B4-BE49-F238E27FC236}">
                <a16:creationId xmlns:a16="http://schemas.microsoft.com/office/drawing/2014/main" id="{86E4C109-6FBD-46F2-BDEC-8D74D03463D9}"/>
              </a:ext>
            </a:extLst>
          </p:cNvPr>
          <p:cNvSpPr txBox="1">
            <a:spLocks/>
          </p:cNvSpPr>
          <p:nvPr/>
        </p:nvSpPr>
        <p:spPr>
          <a:xfrm>
            <a:off x="853440" y="4188929"/>
            <a:ext cx="10363200" cy="519972"/>
          </a:xfrm>
          <a:prstGeom prst="rect">
            <a:avLst/>
          </a:prstGeom>
        </p:spPr>
        <p:txBody>
          <a:bodyPr/>
          <a:lstStyle>
            <a:lvl1pPr algn="l" defTabSz="914377" rtl="0" eaLnBrk="1" latinLnBrk="0" hangingPunct="1">
              <a:lnSpc>
                <a:spcPct val="90000"/>
              </a:lnSpc>
              <a:spcBef>
                <a:spcPct val="0"/>
              </a:spcBef>
              <a:buNone/>
              <a:defRPr sz="3733" b="1" i="0" kern="1200" baseline="0">
                <a:solidFill>
                  <a:srgbClr val="58595B"/>
                </a:solidFill>
                <a:latin typeface="Helvetica" pitchFamily="2" charset="0"/>
                <a:ea typeface="+mj-ea"/>
                <a:cs typeface="+mj-cs"/>
              </a:defRPr>
            </a:lvl1pPr>
          </a:lstStyle>
          <a:p>
            <a:endParaRPr lang="en-US" b="0" dirty="0"/>
          </a:p>
        </p:txBody>
      </p:sp>
      <p:pic>
        <p:nvPicPr>
          <p:cNvPr id="7" name="Picture 6">
            <a:extLst>
              <a:ext uri="{FF2B5EF4-FFF2-40B4-BE49-F238E27FC236}">
                <a16:creationId xmlns:a16="http://schemas.microsoft.com/office/drawing/2014/main" id="{BC37E744-D337-EBC8-0193-C14D4713D1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6682" y="5517368"/>
            <a:ext cx="1143000" cy="923263"/>
          </a:xfrm>
          <a:prstGeom prst="rect">
            <a:avLst/>
          </a:prstGeom>
        </p:spPr>
      </p:pic>
      <p:pic>
        <p:nvPicPr>
          <p:cNvPr id="8" name="Picture 7">
            <a:extLst>
              <a:ext uri="{FF2B5EF4-FFF2-40B4-BE49-F238E27FC236}">
                <a16:creationId xmlns:a16="http://schemas.microsoft.com/office/drawing/2014/main" id="{3B451AEF-E20C-FEA4-8198-9FA773A263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7388" y="5701406"/>
            <a:ext cx="1905000" cy="739225"/>
          </a:xfrm>
          <a:prstGeom prst="rect">
            <a:avLst/>
          </a:prstGeom>
        </p:spPr>
      </p:pic>
    </p:spTree>
    <p:extLst>
      <p:ext uri="{BB962C8B-B14F-4D97-AF65-F5344CB8AC3E}">
        <p14:creationId xmlns:p14="http://schemas.microsoft.com/office/powerpoint/2010/main" val="2120949268"/>
      </p:ext>
    </p:extLst>
  </p:cSld>
  <p:clrMapOvr>
    <a:masterClrMapping/>
  </p:clrMapOvr>
  <mc:AlternateContent xmlns:mc="http://schemas.openxmlformats.org/markup-compatibility/2006">
    <mc:Choice xmlns:p14="http://schemas.microsoft.com/office/powerpoint/2010/main" Requires="p14">
      <p:transition spd="slow" p14:dur="2000" advTm="49841"/>
    </mc:Choice>
    <mc:Fallback>
      <p:transition spd="slow" advTm="4984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4A6D3-9AA9-483B-A90B-42BCD5E825BE}"/>
              </a:ext>
            </a:extLst>
          </p:cNvPr>
          <p:cNvSpPr>
            <a:spLocks noGrp="1"/>
          </p:cNvSpPr>
          <p:nvPr>
            <p:ph type="title"/>
          </p:nvPr>
        </p:nvSpPr>
        <p:spPr>
          <a:xfrm>
            <a:off x="853438" y="-24160"/>
            <a:ext cx="11033762" cy="1034001"/>
          </a:xfrm>
        </p:spPr>
        <p:txBody>
          <a:bodyPr/>
          <a:lstStyle/>
          <a:p>
            <a:r>
              <a:rPr lang="en-US" dirty="0"/>
              <a:t>4mm Tunable Structures Have Been Assembled</a:t>
            </a:r>
          </a:p>
        </p:txBody>
      </p:sp>
      <p:sp>
        <p:nvSpPr>
          <p:cNvPr id="15" name="Content Placeholder 14">
            <a:extLst>
              <a:ext uri="{FF2B5EF4-FFF2-40B4-BE49-F238E27FC236}">
                <a16:creationId xmlns:a16="http://schemas.microsoft.com/office/drawing/2014/main" id="{C4257109-8E6F-D85F-D300-87EBD5B82F64}"/>
              </a:ext>
            </a:extLst>
          </p:cNvPr>
          <p:cNvSpPr>
            <a:spLocks noGrp="1"/>
          </p:cNvSpPr>
          <p:nvPr>
            <p:ph idx="1"/>
          </p:nvPr>
        </p:nvSpPr>
        <p:spPr>
          <a:xfrm>
            <a:off x="1039250" y="1589121"/>
            <a:ext cx="5593660" cy="1162626"/>
          </a:xfrm>
        </p:spPr>
        <p:txBody>
          <a:bodyPr/>
          <a:lstStyle/>
          <a:p>
            <a:r>
              <a:rPr lang="en-US" dirty="0"/>
              <a:t>Commercial gratings are mounted entirely independently</a:t>
            </a:r>
          </a:p>
          <a:p>
            <a:r>
              <a:rPr lang="en-US" dirty="0"/>
              <a:t>Lower grating is mounted on a </a:t>
            </a:r>
            <a:r>
              <a:rPr lang="en-US" dirty="0">
                <a:solidFill>
                  <a:srgbClr val="FF00FF"/>
                </a:solidFill>
              </a:rPr>
              <a:t>3-piezo stage </a:t>
            </a:r>
            <a:r>
              <a:rPr lang="en-US" dirty="0"/>
              <a:t>with 12um total travel, to nm precision alignment</a:t>
            </a:r>
          </a:p>
        </p:txBody>
      </p:sp>
      <p:grpSp>
        <p:nvGrpSpPr>
          <p:cNvPr id="2" name="Group 1">
            <a:extLst>
              <a:ext uri="{FF2B5EF4-FFF2-40B4-BE49-F238E27FC236}">
                <a16:creationId xmlns:a16="http://schemas.microsoft.com/office/drawing/2014/main" id="{0F8E4CE7-AF63-EF3A-30E3-29D4999A9717}"/>
              </a:ext>
            </a:extLst>
          </p:cNvPr>
          <p:cNvGrpSpPr/>
          <p:nvPr/>
        </p:nvGrpSpPr>
        <p:grpSpPr>
          <a:xfrm>
            <a:off x="7870776" y="1423799"/>
            <a:ext cx="3142592" cy="4464729"/>
            <a:chOff x="-1786071" y="799845"/>
            <a:chExt cx="3142592" cy="4464729"/>
          </a:xfrm>
        </p:grpSpPr>
        <p:pic>
          <p:nvPicPr>
            <p:cNvPr id="3" name="Picture 2">
              <a:extLst>
                <a:ext uri="{FF2B5EF4-FFF2-40B4-BE49-F238E27FC236}">
                  <a16:creationId xmlns:a16="http://schemas.microsoft.com/office/drawing/2014/main" id="{8199C9D4-900D-1E57-52F0-34DAA39CC896}"/>
                </a:ext>
              </a:extLst>
            </p:cNvPr>
            <p:cNvPicPr>
              <a:picLocks noChangeAspect="1"/>
            </p:cNvPicPr>
            <p:nvPr/>
          </p:nvPicPr>
          <p:blipFill>
            <a:blip r:embed="rId4"/>
            <a:stretch>
              <a:fillRect/>
            </a:stretch>
          </p:blipFill>
          <p:spPr>
            <a:xfrm>
              <a:off x="-1505425" y="844345"/>
              <a:ext cx="2473997" cy="4410682"/>
            </a:xfrm>
            <a:prstGeom prst="rect">
              <a:avLst/>
            </a:prstGeom>
          </p:spPr>
        </p:pic>
        <p:sp>
          <p:nvSpPr>
            <p:cNvPr id="5" name="Oval 4">
              <a:extLst>
                <a:ext uri="{FF2B5EF4-FFF2-40B4-BE49-F238E27FC236}">
                  <a16:creationId xmlns:a16="http://schemas.microsoft.com/office/drawing/2014/main" id="{1F139CA8-7888-0E36-5DE9-F567E12C183D}"/>
                </a:ext>
              </a:extLst>
            </p:cNvPr>
            <p:cNvSpPr/>
            <p:nvPr/>
          </p:nvSpPr>
          <p:spPr>
            <a:xfrm>
              <a:off x="-452127" y="2549961"/>
              <a:ext cx="739140" cy="29242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D671F1BE-6D95-D32D-DF44-6ED296BBD156}"/>
                </a:ext>
              </a:extLst>
            </p:cNvPr>
            <p:cNvSpPr txBox="1"/>
            <p:nvPr/>
          </p:nvSpPr>
          <p:spPr>
            <a:xfrm>
              <a:off x="189535" y="2951019"/>
              <a:ext cx="1166986" cy="523220"/>
            </a:xfrm>
            <a:prstGeom prst="rect">
              <a:avLst/>
            </a:prstGeom>
            <a:noFill/>
          </p:spPr>
          <p:txBody>
            <a:bodyPr wrap="none" rtlCol="0">
              <a:spAutoFit/>
            </a:bodyPr>
            <a:lstStyle/>
            <a:p>
              <a:r>
                <a:rPr lang="en-US" sz="1400" dirty="0">
                  <a:solidFill>
                    <a:srgbClr val="FF00FF"/>
                  </a:solidFill>
                </a:rPr>
                <a:t>Fine y, x’, z’ </a:t>
              </a:r>
            </a:p>
            <a:p>
              <a:r>
                <a:rPr lang="en-US" sz="1400" dirty="0">
                  <a:solidFill>
                    <a:srgbClr val="FF00FF"/>
                  </a:solidFill>
                </a:rPr>
                <a:t>(12um range)</a:t>
              </a:r>
              <a:endParaRPr lang="en-US" sz="1400" dirty="0">
                <a:solidFill>
                  <a:srgbClr val="92D050"/>
                </a:solidFill>
              </a:endParaRPr>
            </a:p>
          </p:txBody>
        </p:sp>
        <p:grpSp>
          <p:nvGrpSpPr>
            <p:cNvPr id="7" name="Group 6">
              <a:extLst>
                <a:ext uri="{FF2B5EF4-FFF2-40B4-BE49-F238E27FC236}">
                  <a16:creationId xmlns:a16="http://schemas.microsoft.com/office/drawing/2014/main" id="{42368299-3F4E-D49F-CEEB-F7CA861B4E47}"/>
                </a:ext>
              </a:extLst>
            </p:cNvPr>
            <p:cNvGrpSpPr/>
            <p:nvPr/>
          </p:nvGrpSpPr>
          <p:grpSpPr>
            <a:xfrm>
              <a:off x="-1786071" y="4345797"/>
              <a:ext cx="1063152" cy="918777"/>
              <a:chOff x="944878" y="4097469"/>
              <a:chExt cx="1063152" cy="918777"/>
            </a:xfrm>
          </p:grpSpPr>
          <p:grpSp>
            <p:nvGrpSpPr>
              <p:cNvPr id="12" name="Group 11">
                <a:extLst>
                  <a:ext uri="{FF2B5EF4-FFF2-40B4-BE49-F238E27FC236}">
                    <a16:creationId xmlns:a16="http://schemas.microsoft.com/office/drawing/2014/main" id="{D0581C17-FB91-B69F-061F-A4A21C6CF3CE}"/>
                  </a:ext>
                </a:extLst>
              </p:cNvPr>
              <p:cNvGrpSpPr/>
              <p:nvPr/>
            </p:nvGrpSpPr>
            <p:grpSpPr>
              <a:xfrm>
                <a:off x="944878" y="4192164"/>
                <a:ext cx="861471" cy="696256"/>
                <a:chOff x="8551769" y="3612054"/>
                <a:chExt cx="1164129" cy="940869"/>
              </a:xfrm>
            </p:grpSpPr>
            <p:cxnSp>
              <p:nvCxnSpPr>
                <p:cNvPr id="17" name="Straight Arrow Connector 16">
                  <a:extLst>
                    <a:ext uri="{FF2B5EF4-FFF2-40B4-BE49-F238E27FC236}">
                      <a16:creationId xmlns:a16="http://schemas.microsoft.com/office/drawing/2014/main" id="{6C4E072F-5C2A-9B1F-E13B-A944707562FB}"/>
                    </a:ext>
                  </a:extLst>
                </p:cNvPr>
                <p:cNvCxnSpPr>
                  <a:cxnSpLocks/>
                </p:cNvCxnSpPr>
                <p:nvPr/>
              </p:nvCxnSpPr>
              <p:spPr>
                <a:xfrm flipV="1">
                  <a:off x="9209394" y="3612054"/>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CE1D86D-2BCC-47C8-D5C6-D6F01F81CE16}"/>
                    </a:ext>
                  </a:extLst>
                </p:cNvPr>
                <p:cNvCxnSpPr>
                  <a:cxnSpLocks/>
                </p:cNvCxnSpPr>
                <p:nvPr/>
              </p:nvCxnSpPr>
              <p:spPr>
                <a:xfrm>
                  <a:off x="9201849" y="4297854"/>
                  <a:ext cx="514049" cy="255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2974539-67D9-6AD0-7A33-5920419FB08E}"/>
                    </a:ext>
                  </a:extLst>
                </p:cNvPr>
                <p:cNvCxnSpPr>
                  <a:cxnSpLocks/>
                </p:cNvCxnSpPr>
                <p:nvPr/>
              </p:nvCxnSpPr>
              <p:spPr>
                <a:xfrm flipH="1">
                  <a:off x="8551769" y="4297854"/>
                  <a:ext cx="662535" cy="148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64241E1E-ED66-73C6-F618-5EBEA1EAA5A5}"/>
                  </a:ext>
                </a:extLst>
              </p:cNvPr>
              <p:cNvSpPr txBox="1"/>
              <p:nvPr/>
            </p:nvSpPr>
            <p:spPr>
              <a:xfrm>
                <a:off x="1431529" y="4097469"/>
                <a:ext cx="266420" cy="307777"/>
              </a:xfrm>
              <a:prstGeom prst="rect">
                <a:avLst/>
              </a:prstGeom>
              <a:noFill/>
            </p:spPr>
            <p:txBody>
              <a:bodyPr wrap="none" rtlCol="0">
                <a:spAutoFit/>
              </a:bodyPr>
              <a:lstStyle/>
              <a:p>
                <a:r>
                  <a:rPr lang="en-US" sz="1400" dirty="0"/>
                  <a:t>y</a:t>
                </a:r>
              </a:p>
            </p:txBody>
          </p:sp>
          <p:sp>
            <p:nvSpPr>
              <p:cNvPr id="14" name="TextBox 13">
                <a:extLst>
                  <a:ext uri="{FF2B5EF4-FFF2-40B4-BE49-F238E27FC236}">
                    <a16:creationId xmlns:a16="http://schemas.microsoft.com/office/drawing/2014/main" id="{BE4EE3F6-9A4A-1A86-8119-C044C6E8ABA8}"/>
                  </a:ext>
                </a:extLst>
              </p:cNvPr>
              <p:cNvSpPr txBox="1"/>
              <p:nvPr/>
            </p:nvSpPr>
            <p:spPr>
              <a:xfrm>
                <a:off x="957981" y="4426424"/>
                <a:ext cx="255198" cy="307777"/>
              </a:xfrm>
              <a:prstGeom prst="rect">
                <a:avLst/>
              </a:prstGeom>
              <a:noFill/>
            </p:spPr>
            <p:txBody>
              <a:bodyPr wrap="none" rtlCol="0">
                <a:spAutoFit/>
              </a:bodyPr>
              <a:lstStyle/>
              <a:p>
                <a:r>
                  <a:rPr lang="en-US" sz="1400" dirty="0"/>
                  <a:t>z</a:t>
                </a:r>
              </a:p>
            </p:txBody>
          </p:sp>
          <p:sp>
            <p:nvSpPr>
              <p:cNvPr id="16" name="TextBox 15">
                <a:extLst>
                  <a:ext uri="{FF2B5EF4-FFF2-40B4-BE49-F238E27FC236}">
                    <a16:creationId xmlns:a16="http://schemas.microsoft.com/office/drawing/2014/main" id="{D9A0240E-D3F0-62F4-F5B3-0C3039E44BD6}"/>
                  </a:ext>
                </a:extLst>
              </p:cNvPr>
              <p:cNvSpPr txBox="1"/>
              <p:nvPr/>
            </p:nvSpPr>
            <p:spPr>
              <a:xfrm>
                <a:off x="1744816" y="4708469"/>
                <a:ext cx="263214" cy="307777"/>
              </a:xfrm>
              <a:prstGeom prst="rect">
                <a:avLst/>
              </a:prstGeom>
              <a:noFill/>
            </p:spPr>
            <p:txBody>
              <a:bodyPr wrap="none" rtlCol="0">
                <a:spAutoFit/>
              </a:bodyPr>
              <a:lstStyle/>
              <a:p>
                <a:r>
                  <a:rPr lang="en-US" sz="1400" dirty="0"/>
                  <a:t>x</a:t>
                </a:r>
              </a:p>
            </p:txBody>
          </p:sp>
        </p:grpSp>
        <p:sp>
          <p:nvSpPr>
            <p:cNvPr id="8" name="TextBox 7">
              <a:extLst>
                <a:ext uri="{FF2B5EF4-FFF2-40B4-BE49-F238E27FC236}">
                  <a16:creationId xmlns:a16="http://schemas.microsoft.com/office/drawing/2014/main" id="{8892247C-F8B4-EB61-3A33-0FBC0279CEC6}"/>
                </a:ext>
              </a:extLst>
            </p:cNvPr>
            <p:cNvSpPr txBox="1"/>
            <p:nvPr/>
          </p:nvSpPr>
          <p:spPr>
            <a:xfrm>
              <a:off x="-1654131" y="799845"/>
              <a:ext cx="2133392" cy="523220"/>
            </a:xfrm>
            <a:prstGeom prst="rect">
              <a:avLst/>
            </a:prstGeom>
            <a:noFill/>
          </p:spPr>
          <p:txBody>
            <a:bodyPr wrap="square" rtlCol="0">
              <a:spAutoFit/>
            </a:bodyPr>
            <a:lstStyle/>
            <a:p>
              <a:r>
                <a:rPr lang="en-US" sz="1400" dirty="0">
                  <a:solidFill>
                    <a:srgbClr val="C00000"/>
                  </a:solidFill>
                </a:rPr>
                <a:t>Course x’, z’, y</a:t>
              </a:r>
            </a:p>
            <a:p>
              <a:endParaRPr lang="en-US" sz="1400" dirty="0">
                <a:solidFill>
                  <a:srgbClr val="C00000"/>
                </a:solidFill>
              </a:endParaRPr>
            </a:p>
          </p:txBody>
        </p:sp>
        <p:sp>
          <p:nvSpPr>
            <p:cNvPr id="9" name="TextBox 8">
              <a:extLst>
                <a:ext uri="{FF2B5EF4-FFF2-40B4-BE49-F238E27FC236}">
                  <a16:creationId xmlns:a16="http://schemas.microsoft.com/office/drawing/2014/main" id="{0A99EB1D-0B3A-05C1-7EAF-22E7C0A38781}"/>
                </a:ext>
              </a:extLst>
            </p:cNvPr>
            <p:cNvSpPr txBox="1"/>
            <p:nvPr/>
          </p:nvSpPr>
          <p:spPr>
            <a:xfrm>
              <a:off x="348009" y="2360994"/>
              <a:ext cx="901209" cy="523220"/>
            </a:xfrm>
            <a:prstGeom prst="rect">
              <a:avLst/>
            </a:prstGeom>
            <a:noFill/>
          </p:spPr>
          <p:txBody>
            <a:bodyPr wrap="none" rtlCol="0">
              <a:spAutoFit/>
            </a:bodyPr>
            <a:lstStyle/>
            <a:p>
              <a:r>
                <a:rPr lang="en-US" sz="1400" dirty="0">
                  <a:solidFill>
                    <a:schemeClr val="accent6">
                      <a:lumMod val="50000"/>
                    </a:schemeClr>
                  </a:solidFill>
                </a:rPr>
                <a:t>Course x</a:t>
              </a:r>
            </a:p>
            <a:p>
              <a:endParaRPr lang="en-US" sz="1400" dirty="0"/>
            </a:p>
          </p:txBody>
        </p:sp>
        <p:sp>
          <p:nvSpPr>
            <p:cNvPr id="10" name="TextBox 9">
              <a:extLst>
                <a:ext uri="{FF2B5EF4-FFF2-40B4-BE49-F238E27FC236}">
                  <a16:creationId xmlns:a16="http://schemas.microsoft.com/office/drawing/2014/main" id="{0AAE7C02-53F4-F27F-DD36-9F3F7CF81115}"/>
                </a:ext>
              </a:extLst>
            </p:cNvPr>
            <p:cNvSpPr txBox="1"/>
            <p:nvPr/>
          </p:nvSpPr>
          <p:spPr>
            <a:xfrm>
              <a:off x="-838193" y="4248719"/>
              <a:ext cx="316753" cy="307777"/>
            </a:xfrm>
            <a:prstGeom prst="rect">
              <a:avLst/>
            </a:prstGeom>
            <a:noFill/>
          </p:spPr>
          <p:txBody>
            <a:bodyPr wrap="none" rtlCol="0">
              <a:spAutoFit/>
            </a:bodyPr>
            <a:lstStyle/>
            <a:p>
              <a:r>
                <a:rPr lang="en-US" sz="1400" dirty="0">
                  <a:solidFill>
                    <a:srgbClr val="00B0F0"/>
                  </a:solidFill>
                </a:rPr>
                <a:t>y’</a:t>
              </a:r>
            </a:p>
          </p:txBody>
        </p:sp>
        <p:sp>
          <p:nvSpPr>
            <p:cNvPr id="11" name="TextBox 10">
              <a:extLst>
                <a:ext uri="{FF2B5EF4-FFF2-40B4-BE49-F238E27FC236}">
                  <a16:creationId xmlns:a16="http://schemas.microsoft.com/office/drawing/2014/main" id="{DB96E2B5-AE6E-9513-72DA-92CB35F330B8}"/>
                </a:ext>
              </a:extLst>
            </p:cNvPr>
            <p:cNvSpPr txBox="1"/>
            <p:nvPr/>
          </p:nvSpPr>
          <p:spPr>
            <a:xfrm>
              <a:off x="-1697563" y="3603139"/>
              <a:ext cx="803553" cy="307777"/>
            </a:xfrm>
            <a:prstGeom prst="rect">
              <a:avLst/>
            </a:prstGeom>
            <a:noFill/>
          </p:spPr>
          <p:txBody>
            <a:bodyPr wrap="none" rtlCol="0">
              <a:spAutoFit/>
            </a:bodyPr>
            <a:lstStyle/>
            <a:p>
              <a:r>
                <a:rPr lang="en-US" sz="1400" dirty="0">
                  <a:solidFill>
                    <a:schemeClr val="accent6">
                      <a:lumMod val="50000"/>
                    </a:schemeClr>
                  </a:solidFill>
                </a:rPr>
                <a:t>Coarse y</a:t>
              </a:r>
            </a:p>
          </p:txBody>
        </p:sp>
      </p:grpSp>
      <p:sp>
        <p:nvSpPr>
          <p:cNvPr id="23" name="TextBox 22">
            <a:extLst>
              <a:ext uri="{FF2B5EF4-FFF2-40B4-BE49-F238E27FC236}">
                <a16:creationId xmlns:a16="http://schemas.microsoft.com/office/drawing/2014/main" id="{21944381-9983-696A-299A-DE5A72C84B8C}"/>
              </a:ext>
            </a:extLst>
          </p:cNvPr>
          <p:cNvSpPr txBox="1"/>
          <p:nvPr/>
        </p:nvSpPr>
        <p:spPr>
          <a:xfrm>
            <a:off x="7381875" y="2954381"/>
            <a:ext cx="6096000" cy="369332"/>
          </a:xfrm>
          <a:prstGeom prst="rect">
            <a:avLst/>
          </a:prstGeom>
          <a:noFill/>
        </p:spPr>
        <p:txBody>
          <a:bodyPr wrap="square">
            <a:spAutoFit/>
          </a:bodyPr>
          <a:lstStyle/>
          <a:p>
            <a:r>
              <a:rPr lang="en-US" sz="1800" dirty="0">
                <a:solidFill>
                  <a:schemeClr val="accent4">
                    <a:lumMod val="75000"/>
                  </a:schemeClr>
                </a:solidFill>
              </a:rPr>
              <a:t>Fine z</a:t>
            </a:r>
          </a:p>
        </p:txBody>
      </p:sp>
      <p:sp>
        <p:nvSpPr>
          <p:cNvPr id="24" name="TextBox 23">
            <a:extLst>
              <a:ext uri="{FF2B5EF4-FFF2-40B4-BE49-F238E27FC236}">
                <a16:creationId xmlns:a16="http://schemas.microsoft.com/office/drawing/2014/main" id="{0F5F19E2-B941-F1C6-DAC2-F3EA02DD1DBD}"/>
              </a:ext>
            </a:extLst>
          </p:cNvPr>
          <p:cNvSpPr txBox="1"/>
          <p:nvPr/>
        </p:nvSpPr>
        <p:spPr>
          <a:xfrm>
            <a:off x="9619861" y="6148873"/>
            <a:ext cx="1721625" cy="215444"/>
          </a:xfrm>
          <a:prstGeom prst="rect">
            <a:avLst/>
          </a:prstGeom>
          <a:noFill/>
        </p:spPr>
        <p:txBody>
          <a:bodyPr wrap="none" lIns="0" tIns="0" rIns="0" bIns="0" rtlCol="0">
            <a:spAutoFit/>
          </a:bodyPr>
          <a:lstStyle/>
          <a:p>
            <a:pPr algn="l"/>
            <a:r>
              <a:rPr lang="en-US" sz="1400" dirty="0">
                <a:solidFill>
                  <a:srgbClr val="FF0000"/>
                </a:solidFill>
              </a:rPr>
              <a:t>Cite </a:t>
            </a:r>
            <a:r>
              <a:rPr lang="en-US" sz="1400" dirty="0" err="1">
                <a:solidFill>
                  <a:srgbClr val="FF0000"/>
                </a:solidFill>
              </a:rPr>
              <a:t>ipac</a:t>
            </a:r>
            <a:r>
              <a:rPr lang="en-US" sz="1400" dirty="0">
                <a:solidFill>
                  <a:srgbClr val="FF0000"/>
                </a:solidFill>
              </a:rPr>
              <a:t> proceedings</a:t>
            </a:r>
          </a:p>
        </p:txBody>
      </p:sp>
      <p:grpSp>
        <p:nvGrpSpPr>
          <p:cNvPr id="20" name="Group 19">
            <a:extLst>
              <a:ext uri="{FF2B5EF4-FFF2-40B4-BE49-F238E27FC236}">
                <a16:creationId xmlns:a16="http://schemas.microsoft.com/office/drawing/2014/main" id="{7F6EB7B6-2836-1A3D-08E6-2DFCF1D95480}"/>
              </a:ext>
            </a:extLst>
          </p:cNvPr>
          <p:cNvGrpSpPr/>
          <p:nvPr/>
        </p:nvGrpSpPr>
        <p:grpSpPr>
          <a:xfrm>
            <a:off x="2248140" y="3309182"/>
            <a:ext cx="2629277" cy="2292066"/>
            <a:chOff x="8038723" y="3124686"/>
            <a:chExt cx="2629277" cy="2292066"/>
          </a:xfrm>
        </p:grpSpPr>
        <p:pic>
          <p:nvPicPr>
            <p:cNvPr id="21" name="Picture 2">
              <a:extLst>
                <a:ext uri="{FF2B5EF4-FFF2-40B4-BE49-F238E27FC236}">
                  <a16:creationId xmlns:a16="http://schemas.microsoft.com/office/drawing/2014/main" id="{C9E1F1FB-C3C5-8913-9B15-9A28423929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507" t="39802" r="27159" b="30534"/>
            <a:stretch/>
          </p:blipFill>
          <p:spPr bwMode="auto">
            <a:xfrm>
              <a:off x="8038723" y="3124686"/>
              <a:ext cx="2629277" cy="2292066"/>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1DAB82E6-00FC-08AD-6BE8-75D1C1E26195}"/>
                </a:ext>
              </a:extLst>
            </p:cNvPr>
            <p:cNvCxnSpPr/>
            <p:nvPr/>
          </p:nvCxnSpPr>
          <p:spPr>
            <a:xfrm flipV="1">
              <a:off x="9154160" y="4013201"/>
              <a:ext cx="599440" cy="617452"/>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3668B5F-AB00-F955-BB88-85F9F70F89E0}"/>
                </a:ext>
              </a:extLst>
            </p:cNvPr>
            <p:cNvCxnSpPr>
              <a:cxnSpLocks/>
            </p:cNvCxnSpPr>
            <p:nvPr/>
          </p:nvCxnSpPr>
          <p:spPr>
            <a:xfrm flipH="1" flipV="1">
              <a:off x="9088488" y="3351850"/>
              <a:ext cx="665112" cy="61745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CE7084C-BB79-B5A0-B4BE-6B81B01FA9BC}"/>
                </a:ext>
              </a:extLst>
            </p:cNvPr>
            <p:cNvSpPr txBox="1"/>
            <p:nvPr/>
          </p:nvSpPr>
          <p:spPr>
            <a:xfrm>
              <a:off x="9219197" y="3307955"/>
              <a:ext cx="697627" cy="369332"/>
            </a:xfrm>
            <a:prstGeom prst="rect">
              <a:avLst/>
            </a:prstGeom>
            <a:noFill/>
          </p:spPr>
          <p:txBody>
            <a:bodyPr wrap="none" rtlCol="0">
              <a:spAutoFit/>
            </a:bodyPr>
            <a:lstStyle/>
            <a:p>
              <a:r>
                <a:rPr lang="en-US" sz="1800" dirty="0"/>
                <a:t>4mm</a:t>
              </a:r>
            </a:p>
          </p:txBody>
        </p:sp>
        <p:sp>
          <p:nvSpPr>
            <p:cNvPr id="27" name="TextBox 26">
              <a:extLst>
                <a:ext uri="{FF2B5EF4-FFF2-40B4-BE49-F238E27FC236}">
                  <a16:creationId xmlns:a16="http://schemas.microsoft.com/office/drawing/2014/main" id="{713ED922-D5E8-1242-509E-870333BC85ED}"/>
                </a:ext>
              </a:extLst>
            </p:cNvPr>
            <p:cNvSpPr txBox="1"/>
            <p:nvPr/>
          </p:nvSpPr>
          <p:spPr>
            <a:xfrm>
              <a:off x="8900161" y="3921816"/>
              <a:ext cx="697627" cy="369332"/>
            </a:xfrm>
            <a:prstGeom prst="rect">
              <a:avLst/>
            </a:prstGeom>
            <a:noFill/>
          </p:spPr>
          <p:txBody>
            <a:bodyPr wrap="none" rtlCol="0">
              <a:spAutoFit/>
            </a:bodyPr>
            <a:lstStyle/>
            <a:p>
              <a:r>
                <a:rPr lang="en-US" sz="1800" dirty="0">
                  <a:solidFill>
                    <a:schemeClr val="bg1"/>
                  </a:solidFill>
                </a:rPr>
                <a:t>4mm</a:t>
              </a:r>
            </a:p>
          </p:txBody>
        </p:sp>
      </p:grpSp>
    </p:spTree>
    <p:custDataLst>
      <p:tags r:id="rId1"/>
    </p:custDataLst>
    <p:extLst>
      <p:ext uri="{BB962C8B-B14F-4D97-AF65-F5344CB8AC3E}">
        <p14:creationId xmlns:p14="http://schemas.microsoft.com/office/powerpoint/2010/main" val="9375830"/>
      </p:ext>
    </p:extLst>
  </p:cSld>
  <p:clrMapOvr>
    <a:masterClrMapping/>
  </p:clrMapOvr>
  <mc:AlternateContent xmlns:mc="http://schemas.openxmlformats.org/markup-compatibility/2006">
    <mc:Choice xmlns:p14="http://schemas.microsoft.com/office/powerpoint/2010/main" Requires="p14">
      <p:transition spd="slow" p14:dur="2000" advTm="635"/>
    </mc:Choice>
    <mc:Fallback>
      <p:transition spd="slow" advTm="63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4CA3D6FA-A86E-0D4D-5E61-B8319C1D59B6}"/>
                  </a:ext>
                </a:extLst>
              </p:cNvPr>
              <p:cNvSpPr>
                <a:spLocks noGrp="1"/>
              </p:cNvSpPr>
              <p:nvPr>
                <p:ph type="body" sz="quarter" idx="13"/>
              </p:nvPr>
            </p:nvSpPr>
            <p:spPr>
              <a:xfrm>
                <a:off x="937550" y="1339577"/>
                <a:ext cx="6288750" cy="1405769"/>
              </a:xfrm>
            </p:spPr>
            <p:txBody>
              <a:bodyPr/>
              <a:lstStyle/>
              <a:p>
                <a:pPr marL="342900" indent="-342900">
                  <a:buFont typeface="Arial" panose="020B0604020202020204" pitchFamily="34" charset="0"/>
                  <a:buChar char="•"/>
                </a:pPr>
                <a:r>
                  <a:rPr lang="en-US" dirty="0"/>
                  <a:t>635 nm diode laser characterization</a:t>
                </a:r>
              </a:p>
              <a:p>
                <a:pPr marL="342900" indent="-342900">
                  <a:buFont typeface="Arial" panose="020B0604020202020204" pitchFamily="34" charset="0"/>
                  <a:buChar char="•"/>
                </a:pPr>
                <a:r>
                  <a:rPr lang="en-US" dirty="0"/>
                  <a:t>Diffraction based diagnostic using the ratio of m =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1 diffraction orders</a:t>
                </a:r>
              </a:p>
              <a:p>
                <a:pPr marL="342900" indent="-342900">
                  <a:buFont typeface="Arial" panose="020B0604020202020204" pitchFamily="34" charset="0"/>
                  <a:buChar char="•"/>
                </a:pPr>
                <a:endParaRPr lang="en-US" dirty="0"/>
              </a:p>
            </p:txBody>
          </p:sp>
        </mc:Choice>
        <mc:Fallback>
          <p:sp>
            <p:nvSpPr>
              <p:cNvPr id="2" name="Text Placeholder 1">
                <a:extLst>
                  <a:ext uri="{FF2B5EF4-FFF2-40B4-BE49-F238E27FC236}">
                    <a16:creationId xmlns:a16="http://schemas.microsoft.com/office/drawing/2014/main" id="{4CA3D6FA-A86E-0D4D-5E61-B8319C1D59B6}"/>
                  </a:ext>
                </a:extLst>
              </p:cNvPr>
              <p:cNvSpPr>
                <a:spLocks noGrp="1" noRot="1" noChangeAspect="1" noMove="1" noResize="1" noEditPoints="1" noAdjustHandles="1" noChangeArrowheads="1" noChangeShapeType="1" noTextEdit="1"/>
              </p:cNvSpPr>
              <p:nvPr>
                <p:ph type="body" sz="quarter" idx="13"/>
              </p:nvPr>
            </p:nvSpPr>
            <p:spPr>
              <a:xfrm>
                <a:off x="937550" y="1339577"/>
                <a:ext cx="6288750" cy="1405769"/>
              </a:xfrm>
              <a:blipFill>
                <a:blip r:embed="rId3"/>
                <a:stretch>
                  <a:fillRect l="-2134" t="-565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38E84A60-1206-1A64-C08A-9E20F9A8227B}"/>
              </a:ext>
            </a:extLst>
          </p:cNvPr>
          <p:cNvGrpSpPr/>
          <p:nvPr/>
        </p:nvGrpSpPr>
        <p:grpSpPr>
          <a:xfrm>
            <a:off x="7416800" y="1400537"/>
            <a:ext cx="3590728" cy="4960095"/>
            <a:chOff x="7416800" y="1400537"/>
            <a:chExt cx="3590728" cy="4960095"/>
          </a:xfrm>
        </p:grpSpPr>
        <p:pic>
          <p:nvPicPr>
            <p:cNvPr id="8" name="Picture 4">
              <a:extLst>
                <a:ext uri="{FF2B5EF4-FFF2-40B4-BE49-F238E27FC236}">
                  <a16:creationId xmlns:a16="http://schemas.microsoft.com/office/drawing/2014/main" id="{D5FE65ED-60C0-AE98-E461-1A7A7857BC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228" y="1400537"/>
              <a:ext cx="3578300" cy="476959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8E3BCDE4-7DBD-04CA-E0F2-2E4125E9418E}"/>
                </a:ext>
              </a:extLst>
            </p:cNvPr>
            <p:cNvCxnSpPr>
              <a:cxnSpLocks/>
            </p:cNvCxnSpPr>
            <p:nvPr/>
          </p:nvCxnSpPr>
          <p:spPr>
            <a:xfrm>
              <a:off x="9043211" y="1400537"/>
              <a:ext cx="12700" cy="27015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F520048-23FE-98FB-1300-6099D69FF37E}"/>
                </a:ext>
              </a:extLst>
            </p:cNvPr>
            <p:cNvCxnSpPr>
              <a:cxnSpLocks/>
            </p:cNvCxnSpPr>
            <p:nvPr/>
          </p:nvCxnSpPr>
          <p:spPr>
            <a:xfrm>
              <a:off x="9023725" y="3990059"/>
              <a:ext cx="1459149" cy="17564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E07C920-566B-C81D-784D-738B87ADB5C7}"/>
                </a:ext>
              </a:extLst>
            </p:cNvPr>
            <p:cNvCxnSpPr>
              <a:cxnSpLocks/>
            </p:cNvCxnSpPr>
            <p:nvPr/>
          </p:nvCxnSpPr>
          <p:spPr>
            <a:xfrm flipH="1">
              <a:off x="7416800" y="3991228"/>
              <a:ext cx="1639111" cy="23694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itle 3">
            <a:extLst>
              <a:ext uri="{FF2B5EF4-FFF2-40B4-BE49-F238E27FC236}">
                <a16:creationId xmlns:a16="http://schemas.microsoft.com/office/drawing/2014/main" id="{25794212-7C6E-4247-B3E6-579283520951}"/>
              </a:ext>
            </a:extLst>
          </p:cNvPr>
          <p:cNvSpPr>
            <a:spLocks noGrp="1"/>
          </p:cNvSpPr>
          <p:nvPr>
            <p:ph type="title"/>
          </p:nvPr>
        </p:nvSpPr>
        <p:spPr>
          <a:xfrm>
            <a:off x="854075" y="490538"/>
            <a:ext cx="10363200" cy="519112"/>
          </a:xfrm>
        </p:spPr>
        <p:txBody>
          <a:bodyPr/>
          <a:lstStyle/>
          <a:p>
            <a:r>
              <a:rPr lang="en-US" dirty="0">
                <a:solidFill>
                  <a:schemeClr val="tx1"/>
                </a:solidFill>
              </a:rPr>
              <a:t>Structures are Characterized Optically</a:t>
            </a:r>
          </a:p>
        </p:txBody>
      </p:sp>
      <p:grpSp>
        <p:nvGrpSpPr>
          <p:cNvPr id="21" name="Group 20">
            <a:extLst>
              <a:ext uri="{FF2B5EF4-FFF2-40B4-BE49-F238E27FC236}">
                <a16:creationId xmlns:a16="http://schemas.microsoft.com/office/drawing/2014/main" id="{0F438FBA-9399-3D69-BDD4-D0BB08731C86}"/>
              </a:ext>
            </a:extLst>
          </p:cNvPr>
          <p:cNvGrpSpPr/>
          <p:nvPr/>
        </p:nvGrpSpPr>
        <p:grpSpPr>
          <a:xfrm>
            <a:off x="1297852" y="4730520"/>
            <a:ext cx="4539486" cy="1645908"/>
            <a:chOff x="7150944" y="1189890"/>
            <a:chExt cx="4539486" cy="1645908"/>
          </a:xfrm>
        </p:grpSpPr>
        <p:pic>
          <p:nvPicPr>
            <p:cNvPr id="22" name="Picture 21">
              <a:extLst>
                <a:ext uri="{FF2B5EF4-FFF2-40B4-BE49-F238E27FC236}">
                  <a16:creationId xmlns:a16="http://schemas.microsoft.com/office/drawing/2014/main" id="{9700989D-4119-F75D-D993-31D6587D6EC6}"/>
                </a:ext>
              </a:extLst>
            </p:cNvPr>
            <p:cNvPicPr>
              <a:picLocks noChangeAspect="1"/>
            </p:cNvPicPr>
            <p:nvPr/>
          </p:nvPicPr>
          <p:blipFill rotWithShape="1">
            <a:blip r:embed="rId5"/>
            <a:srcRect t="53262"/>
            <a:stretch/>
          </p:blipFill>
          <p:spPr>
            <a:xfrm>
              <a:off x="7150944" y="1189890"/>
              <a:ext cx="4539486" cy="1645908"/>
            </a:xfrm>
            <a:prstGeom prst="rect">
              <a:avLst/>
            </a:prstGeom>
          </p:spPr>
        </p:pic>
        <p:sp>
          <p:nvSpPr>
            <p:cNvPr id="23" name="Rectangle 22">
              <a:extLst>
                <a:ext uri="{FF2B5EF4-FFF2-40B4-BE49-F238E27FC236}">
                  <a16:creationId xmlns:a16="http://schemas.microsoft.com/office/drawing/2014/main" id="{25B46EF2-BC4E-4A49-CB56-655F28EF792C}"/>
                </a:ext>
              </a:extLst>
            </p:cNvPr>
            <p:cNvSpPr/>
            <p:nvPr/>
          </p:nvSpPr>
          <p:spPr>
            <a:xfrm>
              <a:off x="7373073" y="1189890"/>
              <a:ext cx="428264" cy="411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3C5D3A14-03A1-FD71-3693-43AC5857DD08}"/>
              </a:ext>
            </a:extLst>
          </p:cNvPr>
          <p:cNvGrpSpPr/>
          <p:nvPr/>
        </p:nvGrpSpPr>
        <p:grpSpPr>
          <a:xfrm>
            <a:off x="870461" y="2317061"/>
            <a:ext cx="2362316" cy="2392186"/>
            <a:chOff x="870461" y="2128379"/>
            <a:chExt cx="2362316" cy="2392186"/>
          </a:xfrm>
        </p:grpSpPr>
        <p:pic>
          <p:nvPicPr>
            <p:cNvPr id="3" name="Picture 2">
              <a:extLst>
                <a:ext uri="{FF2B5EF4-FFF2-40B4-BE49-F238E27FC236}">
                  <a16:creationId xmlns:a16="http://schemas.microsoft.com/office/drawing/2014/main" id="{03EBD3CE-6D69-DE23-3D59-108CBEAA60FD}"/>
                </a:ext>
              </a:extLst>
            </p:cNvPr>
            <p:cNvPicPr>
              <a:picLocks noChangeAspect="1"/>
            </p:cNvPicPr>
            <p:nvPr/>
          </p:nvPicPr>
          <p:blipFill rotWithShape="1">
            <a:blip r:embed="rId6"/>
            <a:srcRect l="34" t="1" r="13078" b="-879"/>
            <a:stretch/>
          </p:blipFill>
          <p:spPr>
            <a:xfrm>
              <a:off x="870461" y="2371725"/>
              <a:ext cx="2362316" cy="2148840"/>
            </a:xfrm>
            <a:prstGeom prst="rect">
              <a:avLst/>
            </a:prstGeom>
          </p:spPr>
        </p:pic>
        <p:pic>
          <p:nvPicPr>
            <p:cNvPr id="4" name="Picture 3">
              <a:extLst>
                <a:ext uri="{FF2B5EF4-FFF2-40B4-BE49-F238E27FC236}">
                  <a16:creationId xmlns:a16="http://schemas.microsoft.com/office/drawing/2014/main" id="{2E4F796C-6E46-0CEA-564C-60960201C51F}"/>
                </a:ext>
              </a:extLst>
            </p:cNvPr>
            <p:cNvPicPr>
              <a:picLocks noChangeAspect="1"/>
            </p:cNvPicPr>
            <p:nvPr/>
          </p:nvPicPr>
          <p:blipFill rotWithShape="1">
            <a:blip r:embed="rId7">
              <a:clrChange>
                <a:clrFrom>
                  <a:srgbClr val="F0F0F0"/>
                </a:clrFrom>
                <a:clrTo>
                  <a:srgbClr val="F0F0F0">
                    <a:alpha val="0"/>
                  </a:srgbClr>
                </a:clrTo>
              </a:clrChange>
            </a:blip>
            <a:srcRect l="14191" r="62930" b="94583"/>
            <a:stretch/>
          </p:blipFill>
          <p:spPr>
            <a:xfrm>
              <a:off x="1343657" y="2128379"/>
              <a:ext cx="1554958" cy="262008"/>
            </a:xfrm>
            <a:prstGeom prst="rect">
              <a:avLst/>
            </a:prstGeom>
          </p:spPr>
        </p:pic>
      </p:grpSp>
      <p:grpSp>
        <p:nvGrpSpPr>
          <p:cNvPr id="13" name="Group 12">
            <a:extLst>
              <a:ext uri="{FF2B5EF4-FFF2-40B4-BE49-F238E27FC236}">
                <a16:creationId xmlns:a16="http://schemas.microsoft.com/office/drawing/2014/main" id="{A9F317CB-0C54-9F8E-AB79-F4C18383863C}"/>
              </a:ext>
            </a:extLst>
          </p:cNvPr>
          <p:cNvGrpSpPr/>
          <p:nvPr/>
        </p:nvGrpSpPr>
        <p:grpSpPr>
          <a:xfrm>
            <a:off x="3523206" y="2298399"/>
            <a:ext cx="2195526" cy="2394635"/>
            <a:chOff x="4502922" y="2109717"/>
            <a:chExt cx="2195526" cy="2394635"/>
          </a:xfrm>
        </p:grpSpPr>
        <p:pic>
          <p:nvPicPr>
            <p:cNvPr id="19" name="Picture 18">
              <a:extLst>
                <a:ext uri="{FF2B5EF4-FFF2-40B4-BE49-F238E27FC236}">
                  <a16:creationId xmlns:a16="http://schemas.microsoft.com/office/drawing/2014/main" id="{2A22642C-27D6-4627-66D0-7D8080045B6E}"/>
                </a:ext>
              </a:extLst>
            </p:cNvPr>
            <p:cNvPicPr>
              <a:picLocks noChangeAspect="1"/>
            </p:cNvPicPr>
            <p:nvPr/>
          </p:nvPicPr>
          <p:blipFill rotWithShape="1">
            <a:blip r:embed="rId7">
              <a:clrChange>
                <a:clrFrom>
                  <a:srgbClr val="F0F0F0"/>
                </a:clrFrom>
                <a:clrTo>
                  <a:srgbClr val="F0F0F0">
                    <a:alpha val="0"/>
                  </a:srgbClr>
                </a:clrTo>
              </a:clrChange>
            </a:blip>
            <a:srcRect l="67061" r="17172" b="94583"/>
            <a:stretch/>
          </p:blipFill>
          <p:spPr>
            <a:xfrm>
              <a:off x="4852988" y="2109717"/>
              <a:ext cx="1071562" cy="262008"/>
            </a:xfrm>
            <a:prstGeom prst="rect">
              <a:avLst/>
            </a:prstGeom>
          </p:spPr>
        </p:pic>
        <p:pic>
          <p:nvPicPr>
            <p:cNvPr id="12" name="Picture 11">
              <a:extLst>
                <a:ext uri="{FF2B5EF4-FFF2-40B4-BE49-F238E27FC236}">
                  <a16:creationId xmlns:a16="http://schemas.microsoft.com/office/drawing/2014/main" id="{C0D15FAE-C4E6-5D83-F452-FEF8D3BC7D3D}"/>
                </a:ext>
              </a:extLst>
            </p:cNvPr>
            <p:cNvPicPr>
              <a:picLocks noChangeAspect="1"/>
            </p:cNvPicPr>
            <p:nvPr/>
          </p:nvPicPr>
          <p:blipFill rotWithShape="1">
            <a:blip r:embed="rId8"/>
            <a:srcRect l="19749"/>
            <a:stretch/>
          </p:blipFill>
          <p:spPr>
            <a:xfrm>
              <a:off x="4502922" y="2355512"/>
              <a:ext cx="2195526" cy="2148840"/>
            </a:xfrm>
            <a:prstGeom prst="rect">
              <a:avLst/>
            </a:prstGeom>
          </p:spPr>
        </p:pic>
      </p:grpSp>
    </p:spTree>
    <p:extLst>
      <p:ext uri="{BB962C8B-B14F-4D97-AF65-F5344CB8AC3E}">
        <p14:creationId xmlns:p14="http://schemas.microsoft.com/office/powerpoint/2010/main" val="670599706"/>
      </p:ext>
    </p:extLst>
  </p:cSld>
  <p:clrMapOvr>
    <a:masterClrMapping/>
  </p:clrMapOvr>
  <mc:AlternateContent xmlns:mc="http://schemas.openxmlformats.org/markup-compatibility/2006">
    <mc:Choice xmlns:p14="http://schemas.microsoft.com/office/powerpoint/2010/main" Requires="p14">
      <p:transition spd="slow" p14:dur="2000" advTm="5179"/>
    </mc:Choice>
    <mc:Fallback>
      <p:transition spd="slow" advTm="517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F7E608-0D6D-2E3B-CAEF-3DA4F1E8A85B}"/>
              </a:ext>
            </a:extLst>
          </p:cNvPr>
          <p:cNvPicPr>
            <a:picLocks noChangeAspect="1"/>
          </p:cNvPicPr>
          <p:nvPr/>
        </p:nvPicPr>
        <p:blipFill>
          <a:blip r:embed="rId2"/>
          <a:stretch>
            <a:fillRect/>
          </a:stretch>
        </p:blipFill>
        <p:spPr>
          <a:xfrm>
            <a:off x="5283494" y="1975742"/>
            <a:ext cx="954530" cy="1103517"/>
          </a:xfrm>
          <a:prstGeom prst="rect">
            <a:avLst/>
          </a:prstGeom>
        </p:spPr>
      </p:pic>
      <p:grpSp>
        <p:nvGrpSpPr>
          <p:cNvPr id="20" name="Group 19">
            <a:extLst>
              <a:ext uri="{FF2B5EF4-FFF2-40B4-BE49-F238E27FC236}">
                <a16:creationId xmlns:a16="http://schemas.microsoft.com/office/drawing/2014/main" id="{5CB3F4E6-A5E9-B6CD-6244-B5D61FA60272}"/>
              </a:ext>
            </a:extLst>
          </p:cNvPr>
          <p:cNvGrpSpPr/>
          <p:nvPr/>
        </p:nvGrpSpPr>
        <p:grpSpPr>
          <a:xfrm>
            <a:off x="7914036" y="1501602"/>
            <a:ext cx="770403" cy="1233149"/>
            <a:chOff x="3568999" y="2424450"/>
            <a:chExt cx="770403" cy="1233149"/>
          </a:xfrm>
        </p:grpSpPr>
        <p:grpSp>
          <p:nvGrpSpPr>
            <p:cNvPr id="21" name="Group 20">
              <a:extLst>
                <a:ext uri="{FF2B5EF4-FFF2-40B4-BE49-F238E27FC236}">
                  <a16:creationId xmlns:a16="http://schemas.microsoft.com/office/drawing/2014/main" id="{014DE8E5-1CD1-D8DA-CEEF-71E024729296}"/>
                </a:ext>
              </a:extLst>
            </p:cNvPr>
            <p:cNvGrpSpPr/>
            <p:nvPr/>
          </p:nvGrpSpPr>
          <p:grpSpPr>
            <a:xfrm>
              <a:off x="3568999" y="2424450"/>
              <a:ext cx="770403" cy="1233149"/>
              <a:chOff x="3568999" y="2424450"/>
              <a:chExt cx="770403" cy="1233149"/>
            </a:xfrm>
          </p:grpSpPr>
          <p:grpSp>
            <p:nvGrpSpPr>
              <p:cNvPr id="24" name="Group 23">
                <a:extLst>
                  <a:ext uri="{FF2B5EF4-FFF2-40B4-BE49-F238E27FC236}">
                    <a16:creationId xmlns:a16="http://schemas.microsoft.com/office/drawing/2014/main" id="{C490E72D-B0CF-C711-2982-0A1F9852C5F5}"/>
                  </a:ext>
                </a:extLst>
              </p:cNvPr>
              <p:cNvGrpSpPr/>
              <p:nvPr/>
            </p:nvGrpSpPr>
            <p:grpSpPr>
              <a:xfrm>
                <a:off x="3640529" y="3200399"/>
                <a:ext cx="611957" cy="457200"/>
                <a:chOff x="4117546" y="2276572"/>
                <a:chExt cx="611957" cy="457200"/>
              </a:xfrm>
            </p:grpSpPr>
            <p:sp>
              <p:nvSpPr>
                <p:cNvPr id="26" name="Rectangle 25">
                  <a:extLst>
                    <a:ext uri="{FF2B5EF4-FFF2-40B4-BE49-F238E27FC236}">
                      <a16:creationId xmlns:a16="http://schemas.microsoft.com/office/drawing/2014/main" id="{15FD811C-8D38-95AD-3AA9-F619AEEB3D6A}"/>
                    </a:ext>
                  </a:extLst>
                </p:cNvPr>
                <p:cNvSpPr/>
                <p:nvPr/>
              </p:nvSpPr>
              <p:spPr>
                <a:xfrm>
                  <a:off x="4117546" y="2276572"/>
                  <a:ext cx="228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 name="Rectangle 26">
                  <a:extLst>
                    <a:ext uri="{FF2B5EF4-FFF2-40B4-BE49-F238E27FC236}">
                      <a16:creationId xmlns:a16="http://schemas.microsoft.com/office/drawing/2014/main" id="{4DE1364E-F4FB-F04E-54A1-F355453B2309}"/>
                    </a:ext>
                  </a:extLst>
                </p:cNvPr>
                <p:cNvSpPr/>
                <p:nvPr/>
              </p:nvSpPr>
              <p:spPr>
                <a:xfrm>
                  <a:off x="4500903" y="2276572"/>
                  <a:ext cx="228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5" name="TextBox 24">
                <a:extLst>
                  <a:ext uri="{FF2B5EF4-FFF2-40B4-BE49-F238E27FC236}">
                    <a16:creationId xmlns:a16="http://schemas.microsoft.com/office/drawing/2014/main" id="{ABEB8649-8693-31F2-185E-A5107E7B7804}"/>
                  </a:ext>
                </a:extLst>
              </p:cNvPr>
              <p:cNvSpPr txBox="1"/>
              <p:nvPr/>
            </p:nvSpPr>
            <p:spPr>
              <a:xfrm>
                <a:off x="3568999" y="2424450"/>
                <a:ext cx="770403" cy="523220"/>
              </a:xfrm>
              <a:prstGeom prst="rect">
                <a:avLst/>
              </a:prstGeom>
              <a:noFill/>
            </p:spPr>
            <p:txBody>
              <a:bodyPr wrap="none" rtlCol="0">
                <a:spAutoFit/>
              </a:bodyPr>
              <a:lstStyle/>
              <a:p>
                <a:pPr algn="ctr"/>
                <a:r>
                  <a:rPr lang="en-US" sz="1400" dirty="0"/>
                  <a:t>Quad</a:t>
                </a:r>
              </a:p>
              <a:p>
                <a:pPr algn="ctr"/>
                <a:r>
                  <a:rPr lang="en-US" sz="1400" dirty="0"/>
                  <a:t>Doublet</a:t>
                </a:r>
              </a:p>
            </p:txBody>
          </p:sp>
        </p:grpSp>
        <p:cxnSp>
          <p:nvCxnSpPr>
            <p:cNvPr id="22" name="Straight Connector 21">
              <a:extLst>
                <a:ext uri="{FF2B5EF4-FFF2-40B4-BE49-F238E27FC236}">
                  <a16:creationId xmlns:a16="http://schemas.microsoft.com/office/drawing/2014/main" id="{EBC9EA4E-ED7B-6D59-358E-0F5D609521BF}"/>
                </a:ext>
              </a:extLst>
            </p:cNvPr>
            <p:cNvCxnSpPr>
              <a:stCxn id="27" idx="0"/>
              <a:endCxn id="25" idx="2"/>
            </p:cNvCxnSpPr>
            <p:nvPr/>
          </p:nvCxnSpPr>
          <p:spPr>
            <a:xfrm flipH="1" flipV="1">
              <a:off x="3954201" y="2947670"/>
              <a:ext cx="183985" cy="252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10A9BF0-FE97-8632-4F47-D77AE65FB30A}"/>
                </a:ext>
              </a:extLst>
            </p:cNvPr>
            <p:cNvCxnSpPr>
              <a:cxnSpLocks/>
              <a:stCxn id="26" idx="0"/>
              <a:endCxn id="25" idx="2"/>
            </p:cNvCxnSpPr>
            <p:nvPr/>
          </p:nvCxnSpPr>
          <p:spPr>
            <a:xfrm flipV="1">
              <a:off x="3754829" y="2947670"/>
              <a:ext cx="199372" cy="25272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3B1A698-4186-0425-1A64-125780D3A92B}"/>
              </a:ext>
            </a:extLst>
          </p:cNvPr>
          <p:cNvGrpSpPr/>
          <p:nvPr/>
        </p:nvGrpSpPr>
        <p:grpSpPr>
          <a:xfrm>
            <a:off x="4773994" y="1362609"/>
            <a:ext cx="2430540" cy="1974632"/>
            <a:chOff x="4991752" y="2360613"/>
            <a:chExt cx="2278631" cy="2819703"/>
          </a:xfrm>
        </p:grpSpPr>
        <p:sp>
          <p:nvSpPr>
            <p:cNvPr id="38" name="Rectangle 37">
              <a:extLst>
                <a:ext uri="{FF2B5EF4-FFF2-40B4-BE49-F238E27FC236}">
                  <a16:creationId xmlns:a16="http://schemas.microsoft.com/office/drawing/2014/main" id="{DB3AF114-B6FB-B64E-1EA2-5C26C6B5F8F1}"/>
                </a:ext>
              </a:extLst>
            </p:cNvPr>
            <p:cNvSpPr/>
            <p:nvPr/>
          </p:nvSpPr>
          <p:spPr>
            <a:xfrm>
              <a:off x="4991752" y="2718936"/>
              <a:ext cx="2278631" cy="246138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a:extLst>
                <a:ext uri="{FF2B5EF4-FFF2-40B4-BE49-F238E27FC236}">
                  <a16:creationId xmlns:a16="http://schemas.microsoft.com/office/drawing/2014/main" id="{F21DB3C1-EBAF-16DE-6A62-7BF8F8ED608E}"/>
                </a:ext>
              </a:extLst>
            </p:cNvPr>
            <p:cNvSpPr txBox="1"/>
            <p:nvPr/>
          </p:nvSpPr>
          <p:spPr>
            <a:xfrm>
              <a:off x="4991752" y="2360613"/>
              <a:ext cx="1385536" cy="439494"/>
            </a:xfrm>
            <a:prstGeom prst="rect">
              <a:avLst/>
            </a:prstGeom>
            <a:noFill/>
          </p:spPr>
          <p:txBody>
            <a:bodyPr wrap="none" rtlCol="0">
              <a:spAutoFit/>
            </a:bodyPr>
            <a:lstStyle/>
            <a:p>
              <a:r>
                <a:rPr lang="en-US" sz="1400" dirty="0"/>
                <a:t>Vacuum Chamber</a:t>
              </a:r>
            </a:p>
          </p:txBody>
        </p:sp>
      </p:grpSp>
      <p:sp>
        <p:nvSpPr>
          <p:cNvPr id="42" name="TextBox 41">
            <a:extLst>
              <a:ext uri="{FF2B5EF4-FFF2-40B4-BE49-F238E27FC236}">
                <a16:creationId xmlns:a16="http://schemas.microsoft.com/office/drawing/2014/main" id="{0DA97E86-207D-526D-8872-51A91F9B5404}"/>
              </a:ext>
            </a:extLst>
          </p:cNvPr>
          <p:cNvSpPr txBox="1"/>
          <p:nvPr/>
        </p:nvSpPr>
        <p:spPr>
          <a:xfrm>
            <a:off x="8741735" y="1933454"/>
            <a:ext cx="657552" cy="307777"/>
          </a:xfrm>
          <a:prstGeom prst="rect">
            <a:avLst/>
          </a:prstGeom>
          <a:noFill/>
        </p:spPr>
        <p:txBody>
          <a:bodyPr wrap="none" rtlCol="0">
            <a:spAutoFit/>
          </a:bodyPr>
          <a:lstStyle/>
          <a:p>
            <a:r>
              <a:rPr lang="en-US" sz="1400" dirty="0"/>
              <a:t>Dipole</a:t>
            </a:r>
          </a:p>
        </p:txBody>
      </p:sp>
      <p:grpSp>
        <p:nvGrpSpPr>
          <p:cNvPr id="45" name="Group 44">
            <a:extLst>
              <a:ext uri="{FF2B5EF4-FFF2-40B4-BE49-F238E27FC236}">
                <a16:creationId xmlns:a16="http://schemas.microsoft.com/office/drawing/2014/main" id="{C73B5675-B6AA-84C0-3ECA-43EE887B7B4B}"/>
              </a:ext>
            </a:extLst>
          </p:cNvPr>
          <p:cNvGrpSpPr/>
          <p:nvPr/>
        </p:nvGrpSpPr>
        <p:grpSpPr>
          <a:xfrm>
            <a:off x="9939405" y="1293232"/>
            <a:ext cx="927403" cy="523220"/>
            <a:chOff x="9714238" y="628753"/>
            <a:chExt cx="927403" cy="523220"/>
          </a:xfrm>
        </p:grpSpPr>
        <p:sp>
          <p:nvSpPr>
            <p:cNvPr id="47" name="TextBox 46">
              <a:extLst>
                <a:ext uri="{FF2B5EF4-FFF2-40B4-BE49-F238E27FC236}">
                  <a16:creationId xmlns:a16="http://schemas.microsoft.com/office/drawing/2014/main" id="{FD92FE57-20A1-07BC-744A-4196DCCB89C1}"/>
                </a:ext>
              </a:extLst>
            </p:cNvPr>
            <p:cNvSpPr txBox="1"/>
            <p:nvPr/>
          </p:nvSpPr>
          <p:spPr>
            <a:xfrm>
              <a:off x="9823597" y="628753"/>
              <a:ext cx="818044" cy="523220"/>
            </a:xfrm>
            <a:prstGeom prst="rect">
              <a:avLst/>
            </a:prstGeom>
            <a:noFill/>
          </p:spPr>
          <p:txBody>
            <a:bodyPr wrap="square" rtlCol="0">
              <a:spAutoFit/>
            </a:bodyPr>
            <a:lstStyle/>
            <a:p>
              <a:pPr algn="ctr"/>
              <a:r>
                <a:rPr lang="en-US" sz="1400" dirty="0"/>
                <a:t>YAG</a:t>
              </a:r>
            </a:p>
            <a:p>
              <a:pPr algn="ctr"/>
              <a:r>
                <a:rPr lang="en-US" sz="1400" dirty="0"/>
                <a:t>Screen</a:t>
              </a:r>
            </a:p>
          </p:txBody>
        </p:sp>
        <p:sp>
          <p:nvSpPr>
            <p:cNvPr id="46" name="Oval 45">
              <a:extLst>
                <a:ext uri="{FF2B5EF4-FFF2-40B4-BE49-F238E27FC236}">
                  <a16:creationId xmlns:a16="http://schemas.microsoft.com/office/drawing/2014/main" id="{65260A25-DCCB-C28F-0353-6E9A640BEECF}"/>
                </a:ext>
              </a:extLst>
            </p:cNvPr>
            <p:cNvSpPr/>
            <p:nvPr/>
          </p:nvSpPr>
          <p:spPr>
            <a:xfrm>
              <a:off x="9714238" y="733936"/>
              <a:ext cx="244326" cy="260282"/>
            </a:xfrm>
            <a:prstGeom prst="ellipse">
              <a:avLst/>
            </a:prstGeom>
            <a:solidFill>
              <a:srgbClr val="FFC000"/>
            </a:solidFill>
            <a:ln>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p>
          </p:txBody>
        </p:sp>
      </p:grpSp>
      <p:grpSp>
        <p:nvGrpSpPr>
          <p:cNvPr id="48" name="Group 47">
            <a:extLst>
              <a:ext uri="{FF2B5EF4-FFF2-40B4-BE49-F238E27FC236}">
                <a16:creationId xmlns:a16="http://schemas.microsoft.com/office/drawing/2014/main" id="{2D9A1120-60BE-F4CE-14AD-496EFEBCA62D}"/>
              </a:ext>
            </a:extLst>
          </p:cNvPr>
          <p:cNvGrpSpPr/>
          <p:nvPr/>
        </p:nvGrpSpPr>
        <p:grpSpPr>
          <a:xfrm>
            <a:off x="8874926" y="1349705"/>
            <a:ext cx="1177117" cy="307777"/>
            <a:chOff x="8489144" y="674871"/>
            <a:chExt cx="1177117" cy="307777"/>
          </a:xfrm>
        </p:grpSpPr>
        <p:grpSp>
          <p:nvGrpSpPr>
            <p:cNvPr id="49" name="Group 48">
              <a:extLst>
                <a:ext uri="{FF2B5EF4-FFF2-40B4-BE49-F238E27FC236}">
                  <a16:creationId xmlns:a16="http://schemas.microsoft.com/office/drawing/2014/main" id="{2E8BC4AC-44CC-B652-4609-48180B6A74A8}"/>
                </a:ext>
              </a:extLst>
            </p:cNvPr>
            <p:cNvGrpSpPr/>
            <p:nvPr/>
          </p:nvGrpSpPr>
          <p:grpSpPr>
            <a:xfrm>
              <a:off x="8826085" y="684980"/>
              <a:ext cx="670541" cy="281778"/>
              <a:chOff x="2240539" y="1242085"/>
              <a:chExt cx="670541" cy="281778"/>
            </a:xfrm>
          </p:grpSpPr>
          <p:sp>
            <p:nvSpPr>
              <p:cNvPr id="51" name="Rectangle 50">
                <a:extLst>
                  <a:ext uri="{FF2B5EF4-FFF2-40B4-BE49-F238E27FC236}">
                    <a16:creationId xmlns:a16="http://schemas.microsoft.com/office/drawing/2014/main" id="{F47AC8A0-E6BA-4626-7F2C-92FE41242B09}"/>
                  </a:ext>
                </a:extLst>
              </p:cNvPr>
              <p:cNvSpPr/>
              <p:nvPr/>
            </p:nvSpPr>
            <p:spPr>
              <a:xfrm>
                <a:off x="2240539" y="1242085"/>
                <a:ext cx="508306" cy="28177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dirty="0"/>
              </a:p>
            </p:txBody>
          </p:sp>
          <p:sp>
            <p:nvSpPr>
              <p:cNvPr id="52" name="Trapezoid 51">
                <a:extLst>
                  <a:ext uri="{FF2B5EF4-FFF2-40B4-BE49-F238E27FC236}">
                    <a16:creationId xmlns:a16="http://schemas.microsoft.com/office/drawing/2014/main" id="{C91E9D06-C5A2-35CF-D04C-9658880867EA}"/>
                  </a:ext>
                </a:extLst>
              </p:cNvPr>
              <p:cNvSpPr/>
              <p:nvPr/>
            </p:nvSpPr>
            <p:spPr>
              <a:xfrm rot="16200000">
                <a:off x="2755229" y="1299736"/>
                <a:ext cx="155851" cy="155851"/>
              </a:xfrm>
              <a:prstGeom prst="trapezoi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dirty="0"/>
              </a:p>
            </p:txBody>
          </p:sp>
        </p:grpSp>
        <p:sp>
          <p:nvSpPr>
            <p:cNvPr id="50" name="TextBox 49">
              <a:extLst>
                <a:ext uri="{FF2B5EF4-FFF2-40B4-BE49-F238E27FC236}">
                  <a16:creationId xmlns:a16="http://schemas.microsoft.com/office/drawing/2014/main" id="{9390C613-D5C1-CAC9-7246-EB29103066A8}"/>
                </a:ext>
              </a:extLst>
            </p:cNvPr>
            <p:cNvSpPr txBox="1"/>
            <p:nvPr/>
          </p:nvSpPr>
          <p:spPr>
            <a:xfrm>
              <a:off x="8489144" y="674871"/>
              <a:ext cx="1177117" cy="307777"/>
            </a:xfrm>
            <a:prstGeom prst="rect">
              <a:avLst/>
            </a:prstGeom>
            <a:noFill/>
          </p:spPr>
          <p:txBody>
            <a:bodyPr wrap="square" rtlCol="0">
              <a:spAutoFit/>
            </a:bodyPr>
            <a:lstStyle/>
            <a:p>
              <a:pPr algn="ctr"/>
              <a:r>
                <a:rPr lang="en-US" sz="1400" dirty="0"/>
                <a:t>ICCD</a:t>
              </a:r>
            </a:p>
          </p:txBody>
        </p:sp>
      </p:grpSp>
      <p:grpSp>
        <p:nvGrpSpPr>
          <p:cNvPr id="79" name="Group 78">
            <a:extLst>
              <a:ext uri="{FF2B5EF4-FFF2-40B4-BE49-F238E27FC236}">
                <a16:creationId xmlns:a16="http://schemas.microsoft.com/office/drawing/2014/main" id="{9E236FC1-71B7-20FA-3983-79EE19F31D46}"/>
              </a:ext>
            </a:extLst>
          </p:cNvPr>
          <p:cNvGrpSpPr/>
          <p:nvPr/>
        </p:nvGrpSpPr>
        <p:grpSpPr>
          <a:xfrm>
            <a:off x="7204368" y="1809725"/>
            <a:ext cx="998991" cy="1158144"/>
            <a:chOff x="1937151" y="1680303"/>
            <a:chExt cx="998991" cy="1158144"/>
          </a:xfrm>
        </p:grpSpPr>
        <p:grpSp>
          <p:nvGrpSpPr>
            <p:cNvPr id="80" name="Group 79">
              <a:extLst>
                <a:ext uri="{FF2B5EF4-FFF2-40B4-BE49-F238E27FC236}">
                  <a16:creationId xmlns:a16="http://schemas.microsoft.com/office/drawing/2014/main" id="{92E1E0C9-20FF-60FE-D423-54ED582B6247}"/>
                </a:ext>
              </a:extLst>
            </p:cNvPr>
            <p:cNvGrpSpPr/>
            <p:nvPr/>
          </p:nvGrpSpPr>
          <p:grpSpPr>
            <a:xfrm>
              <a:off x="2075409" y="1924047"/>
              <a:ext cx="457200" cy="914400"/>
              <a:chOff x="2364162" y="2971799"/>
              <a:chExt cx="457200" cy="914400"/>
            </a:xfrm>
          </p:grpSpPr>
          <p:sp>
            <p:nvSpPr>
              <p:cNvPr id="82" name="Rectangle 81">
                <a:extLst>
                  <a:ext uri="{FF2B5EF4-FFF2-40B4-BE49-F238E27FC236}">
                    <a16:creationId xmlns:a16="http://schemas.microsoft.com/office/drawing/2014/main" id="{9B381BAF-AE9E-D0EB-8C83-08EF531E14D0}"/>
                  </a:ext>
                </a:extLst>
              </p:cNvPr>
              <p:cNvSpPr/>
              <p:nvPr/>
            </p:nvSpPr>
            <p:spPr>
              <a:xfrm>
                <a:off x="2364162" y="2971799"/>
                <a:ext cx="457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3" name="Rectangle 82">
                <a:extLst>
                  <a:ext uri="{FF2B5EF4-FFF2-40B4-BE49-F238E27FC236}">
                    <a16:creationId xmlns:a16="http://schemas.microsoft.com/office/drawing/2014/main" id="{8B2237DC-2800-FB94-8A12-54784031F0B7}"/>
                  </a:ext>
                </a:extLst>
              </p:cNvPr>
              <p:cNvSpPr/>
              <p:nvPr/>
            </p:nvSpPr>
            <p:spPr>
              <a:xfrm>
                <a:off x="2364162" y="3200399"/>
                <a:ext cx="4572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81" name="TextBox 80">
              <a:extLst>
                <a:ext uri="{FF2B5EF4-FFF2-40B4-BE49-F238E27FC236}">
                  <a16:creationId xmlns:a16="http://schemas.microsoft.com/office/drawing/2014/main" id="{DC1C1D0D-9887-746F-0296-DF74AFB7F917}"/>
                </a:ext>
              </a:extLst>
            </p:cNvPr>
            <p:cNvSpPr txBox="1"/>
            <p:nvPr/>
          </p:nvSpPr>
          <p:spPr>
            <a:xfrm>
              <a:off x="1937151" y="1680303"/>
              <a:ext cx="998991" cy="307777"/>
            </a:xfrm>
            <a:prstGeom prst="rect">
              <a:avLst/>
            </a:prstGeom>
            <a:noFill/>
          </p:spPr>
          <p:txBody>
            <a:bodyPr wrap="square" rtlCol="0">
              <a:spAutoFit/>
            </a:bodyPr>
            <a:lstStyle/>
            <a:p>
              <a:r>
                <a:rPr lang="en-US" sz="1400" dirty="0"/>
                <a:t>Solenoid</a:t>
              </a:r>
            </a:p>
          </p:txBody>
        </p:sp>
      </p:grpSp>
      <p:sp>
        <p:nvSpPr>
          <p:cNvPr id="69" name="TextBox 68">
            <a:extLst>
              <a:ext uri="{FF2B5EF4-FFF2-40B4-BE49-F238E27FC236}">
                <a16:creationId xmlns:a16="http://schemas.microsoft.com/office/drawing/2014/main" id="{43421239-36CE-F3FB-61BA-E8861FB11439}"/>
              </a:ext>
            </a:extLst>
          </p:cNvPr>
          <p:cNvSpPr txBox="1"/>
          <p:nvPr/>
        </p:nvSpPr>
        <p:spPr>
          <a:xfrm>
            <a:off x="4371878" y="2190921"/>
            <a:ext cx="311304" cy="307777"/>
          </a:xfrm>
          <a:prstGeom prst="rect">
            <a:avLst/>
          </a:prstGeom>
          <a:noFill/>
        </p:spPr>
        <p:txBody>
          <a:bodyPr wrap="none" rtlCol="0">
            <a:spAutoFit/>
          </a:bodyPr>
          <a:lstStyle/>
          <a:p>
            <a:r>
              <a:rPr lang="en-US" sz="1400" dirty="0"/>
              <a:t>e</a:t>
            </a:r>
            <a:r>
              <a:rPr lang="en-US" sz="1400" baseline="30000" dirty="0"/>
              <a:t>-</a:t>
            </a:r>
            <a:endParaRPr lang="en-US" sz="1400" dirty="0"/>
          </a:p>
        </p:txBody>
      </p:sp>
      <p:sp>
        <p:nvSpPr>
          <p:cNvPr id="71" name="TextBox 70">
            <a:extLst>
              <a:ext uri="{FF2B5EF4-FFF2-40B4-BE49-F238E27FC236}">
                <a16:creationId xmlns:a16="http://schemas.microsoft.com/office/drawing/2014/main" id="{6CE53FC9-05B2-56EA-DFE9-4BEDEB6EA88D}"/>
              </a:ext>
            </a:extLst>
          </p:cNvPr>
          <p:cNvSpPr txBox="1"/>
          <p:nvPr/>
        </p:nvSpPr>
        <p:spPr>
          <a:xfrm>
            <a:off x="5343918" y="2969856"/>
            <a:ext cx="915187" cy="307777"/>
          </a:xfrm>
          <a:prstGeom prst="rect">
            <a:avLst/>
          </a:prstGeom>
          <a:noFill/>
        </p:spPr>
        <p:txBody>
          <a:bodyPr wrap="none" rtlCol="0">
            <a:spAutoFit/>
          </a:bodyPr>
          <a:lstStyle/>
          <a:p>
            <a:r>
              <a:rPr lang="en-US" sz="1400" dirty="0"/>
              <a:t>DLA Stage</a:t>
            </a:r>
          </a:p>
        </p:txBody>
      </p:sp>
      <p:sp>
        <p:nvSpPr>
          <p:cNvPr id="109" name="Star: 5 Points 108">
            <a:extLst>
              <a:ext uri="{FF2B5EF4-FFF2-40B4-BE49-F238E27FC236}">
                <a16:creationId xmlns:a16="http://schemas.microsoft.com/office/drawing/2014/main" id="{7C3731BC-FFEC-B62E-EABF-84BFA8BFD895}"/>
              </a:ext>
            </a:extLst>
          </p:cNvPr>
          <p:cNvSpPr/>
          <p:nvPr/>
        </p:nvSpPr>
        <p:spPr>
          <a:xfrm>
            <a:off x="5828138" y="2423560"/>
            <a:ext cx="182253" cy="182253"/>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grpSp>
        <p:nvGrpSpPr>
          <p:cNvPr id="59" name="Group 58">
            <a:extLst>
              <a:ext uri="{FF2B5EF4-FFF2-40B4-BE49-F238E27FC236}">
                <a16:creationId xmlns:a16="http://schemas.microsoft.com/office/drawing/2014/main" id="{B4FC01FC-5402-1232-117B-310CE6AC2670}"/>
              </a:ext>
            </a:extLst>
          </p:cNvPr>
          <p:cNvGrpSpPr/>
          <p:nvPr/>
        </p:nvGrpSpPr>
        <p:grpSpPr>
          <a:xfrm>
            <a:off x="1739147" y="1757793"/>
            <a:ext cx="998991" cy="1226104"/>
            <a:chOff x="1804513" y="1612343"/>
            <a:chExt cx="998991" cy="1226104"/>
          </a:xfrm>
        </p:grpSpPr>
        <p:grpSp>
          <p:nvGrpSpPr>
            <p:cNvPr id="60" name="Group 59">
              <a:extLst>
                <a:ext uri="{FF2B5EF4-FFF2-40B4-BE49-F238E27FC236}">
                  <a16:creationId xmlns:a16="http://schemas.microsoft.com/office/drawing/2014/main" id="{55659625-BCCA-4148-8630-2D4FFAE28452}"/>
                </a:ext>
              </a:extLst>
            </p:cNvPr>
            <p:cNvGrpSpPr/>
            <p:nvPr/>
          </p:nvGrpSpPr>
          <p:grpSpPr>
            <a:xfrm>
              <a:off x="2075409" y="1924047"/>
              <a:ext cx="457200" cy="914400"/>
              <a:chOff x="2364162" y="2971799"/>
              <a:chExt cx="457200" cy="914400"/>
            </a:xfrm>
          </p:grpSpPr>
          <p:sp>
            <p:nvSpPr>
              <p:cNvPr id="62" name="Rectangle 61">
                <a:extLst>
                  <a:ext uri="{FF2B5EF4-FFF2-40B4-BE49-F238E27FC236}">
                    <a16:creationId xmlns:a16="http://schemas.microsoft.com/office/drawing/2014/main" id="{5A6D9C87-5295-61BE-4CF2-E70073946D72}"/>
                  </a:ext>
                </a:extLst>
              </p:cNvPr>
              <p:cNvSpPr/>
              <p:nvPr/>
            </p:nvSpPr>
            <p:spPr>
              <a:xfrm>
                <a:off x="2364162" y="2971799"/>
                <a:ext cx="457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0" name="Rectangle 69">
                <a:extLst>
                  <a:ext uri="{FF2B5EF4-FFF2-40B4-BE49-F238E27FC236}">
                    <a16:creationId xmlns:a16="http://schemas.microsoft.com/office/drawing/2014/main" id="{5E71CFFB-47B3-CBD5-13B1-59AEA14DC4D7}"/>
                  </a:ext>
                </a:extLst>
              </p:cNvPr>
              <p:cNvSpPr/>
              <p:nvPr/>
            </p:nvSpPr>
            <p:spPr>
              <a:xfrm>
                <a:off x="2364162" y="3200399"/>
                <a:ext cx="4572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61" name="TextBox 60">
              <a:extLst>
                <a:ext uri="{FF2B5EF4-FFF2-40B4-BE49-F238E27FC236}">
                  <a16:creationId xmlns:a16="http://schemas.microsoft.com/office/drawing/2014/main" id="{3AF11344-BFDC-C45D-27A0-DF446A4267CA}"/>
                </a:ext>
              </a:extLst>
            </p:cNvPr>
            <p:cNvSpPr txBox="1"/>
            <p:nvPr/>
          </p:nvSpPr>
          <p:spPr>
            <a:xfrm>
              <a:off x="1804513" y="1612343"/>
              <a:ext cx="998991" cy="307777"/>
            </a:xfrm>
            <a:prstGeom prst="rect">
              <a:avLst/>
            </a:prstGeom>
            <a:noFill/>
          </p:spPr>
          <p:txBody>
            <a:bodyPr wrap="square" rtlCol="0">
              <a:spAutoFit/>
            </a:bodyPr>
            <a:lstStyle/>
            <a:p>
              <a:r>
                <a:rPr lang="en-US" sz="1400" dirty="0"/>
                <a:t>Solenoid</a:t>
              </a:r>
            </a:p>
          </p:txBody>
        </p:sp>
      </p:grpSp>
      <p:sp>
        <p:nvSpPr>
          <p:cNvPr id="75" name="Rectangle 74">
            <a:extLst>
              <a:ext uri="{FF2B5EF4-FFF2-40B4-BE49-F238E27FC236}">
                <a16:creationId xmlns:a16="http://schemas.microsoft.com/office/drawing/2014/main" id="{0835280D-960F-9063-09D3-4FAC10A4EA20}"/>
              </a:ext>
            </a:extLst>
          </p:cNvPr>
          <p:cNvSpPr/>
          <p:nvPr/>
        </p:nvSpPr>
        <p:spPr>
          <a:xfrm>
            <a:off x="2620260" y="2380216"/>
            <a:ext cx="923826" cy="273378"/>
          </a:xfrm>
          <a:prstGeom prst="rect">
            <a:avLst/>
          </a:prstGeom>
          <a:solidFill>
            <a:srgbClr val="CC99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dirty="0"/>
          </a:p>
        </p:txBody>
      </p:sp>
      <p:grpSp>
        <p:nvGrpSpPr>
          <p:cNvPr id="84" name="Group 83">
            <a:extLst>
              <a:ext uri="{FF2B5EF4-FFF2-40B4-BE49-F238E27FC236}">
                <a16:creationId xmlns:a16="http://schemas.microsoft.com/office/drawing/2014/main" id="{A18EB0EB-7C30-7697-39F4-853A46DCD863}"/>
              </a:ext>
            </a:extLst>
          </p:cNvPr>
          <p:cNvGrpSpPr/>
          <p:nvPr/>
        </p:nvGrpSpPr>
        <p:grpSpPr>
          <a:xfrm>
            <a:off x="3673560" y="1513200"/>
            <a:ext cx="995314" cy="1233149"/>
            <a:chOff x="3640529" y="2424450"/>
            <a:chExt cx="995314" cy="1233149"/>
          </a:xfrm>
        </p:grpSpPr>
        <p:grpSp>
          <p:nvGrpSpPr>
            <p:cNvPr id="85" name="Group 84">
              <a:extLst>
                <a:ext uri="{FF2B5EF4-FFF2-40B4-BE49-F238E27FC236}">
                  <a16:creationId xmlns:a16="http://schemas.microsoft.com/office/drawing/2014/main" id="{3CB983B0-493C-B27F-F5AA-B3F995A747FC}"/>
                </a:ext>
              </a:extLst>
            </p:cNvPr>
            <p:cNvGrpSpPr/>
            <p:nvPr/>
          </p:nvGrpSpPr>
          <p:grpSpPr>
            <a:xfrm>
              <a:off x="3640529" y="2424450"/>
              <a:ext cx="995314" cy="1233149"/>
              <a:chOff x="3640529" y="2424450"/>
              <a:chExt cx="995314" cy="1233149"/>
            </a:xfrm>
          </p:grpSpPr>
          <p:grpSp>
            <p:nvGrpSpPr>
              <p:cNvPr id="89" name="Group 88">
                <a:extLst>
                  <a:ext uri="{FF2B5EF4-FFF2-40B4-BE49-F238E27FC236}">
                    <a16:creationId xmlns:a16="http://schemas.microsoft.com/office/drawing/2014/main" id="{B4E742B1-E2C7-C696-5E6A-3B10BABB1BAE}"/>
                  </a:ext>
                </a:extLst>
              </p:cNvPr>
              <p:cNvGrpSpPr/>
              <p:nvPr/>
            </p:nvGrpSpPr>
            <p:grpSpPr>
              <a:xfrm>
                <a:off x="3640529" y="3200399"/>
                <a:ext cx="995314" cy="457200"/>
                <a:chOff x="4117546" y="2276572"/>
                <a:chExt cx="995314" cy="457200"/>
              </a:xfrm>
            </p:grpSpPr>
            <p:sp>
              <p:nvSpPr>
                <p:cNvPr id="97" name="Rectangle 96">
                  <a:extLst>
                    <a:ext uri="{FF2B5EF4-FFF2-40B4-BE49-F238E27FC236}">
                      <a16:creationId xmlns:a16="http://schemas.microsoft.com/office/drawing/2014/main" id="{DEE387DA-B6DB-401C-E5FB-F03074329A7C}"/>
                    </a:ext>
                  </a:extLst>
                </p:cNvPr>
                <p:cNvSpPr/>
                <p:nvPr/>
              </p:nvSpPr>
              <p:spPr>
                <a:xfrm>
                  <a:off x="4117546" y="2276572"/>
                  <a:ext cx="228600" cy="457200"/>
                </a:xfrm>
                <a:prstGeom prst="rect">
                  <a:avLst/>
                </a:prstGeom>
                <a:solidFill>
                  <a:srgbClr val="0066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p>
              </p:txBody>
            </p:sp>
            <p:sp>
              <p:nvSpPr>
                <p:cNvPr id="119" name="Rectangle 118">
                  <a:extLst>
                    <a:ext uri="{FF2B5EF4-FFF2-40B4-BE49-F238E27FC236}">
                      <a16:creationId xmlns:a16="http://schemas.microsoft.com/office/drawing/2014/main" id="{9949DB7D-4064-C000-8E87-7383E061D6CE}"/>
                    </a:ext>
                  </a:extLst>
                </p:cNvPr>
                <p:cNvSpPr/>
                <p:nvPr/>
              </p:nvSpPr>
              <p:spPr>
                <a:xfrm>
                  <a:off x="4500903" y="2276572"/>
                  <a:ext cx="228600" cy="457200"/>
                </a:xfrm>
                <a:prstGeom prst="rect">
                  <a:avLst/>
                </a:prstGeom>
                <a:solidFill>
                  <a:srgbClr val="0066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p>
              </p:txBody>
            </p:sp>
            <p:sp>
              <p:nvSpPr>
                <p:cNvPr id="121" name="Rectangle 120">
                  <a:extLst>
                    <a:ext uri="{FF2B5EF4-FFF2-40B4-BE49-F238E27FC236}">
                      <a16:creationId xmlns:a16="http://schemas.microsoft.com/office/drawing/2014/main" id="{DEAC0D2A-EC60-E0B1-BE89-BA27E9AB40C5}"/>
                    </a:ext>
                  </a:extLst>
                </p:cNvPr>
                <p:cNvSpPr/>
                <p:nvPr/>
              </p:nvSpPr>
              <p:spPr>
                <a:xfrm>
                  <a:off x="4884260" y="2276572"/>
                  <a:ext cx="228600" cy="457200"/>
                </a:xfrm>
                <a:prstGeom prst="rect">
                  <a:avLst/>
                </a:prstGeom>
                <a:solidFill>
                  <a:srgbClr val="0066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p>
              </p:txBody>
            </p:sp>
          </p:grpSp>
          <p:sp>
            <p:nvSpPr>
              <p:cNvPr id="90" name="TextBox 89">
                <a:extLst>
                  <a:ext uri="{FF2B5EF4-FFF2-40B4-BE49-F238E27FC236}">
                    <a16:creationId xmlns:a16="http://schemas.microsoft.com/office/drawing/2014/main" id="{EB7B9F04-12F2-4FB6-ADE0-C3B565B96018}"/>
                  </a:ext>
                </a:extLst>
              </p:cNvPr>
              <p:cNvSpPr txBox="1"/>
              <p:nvPr/>
            </p:nvSpPr>
            <p:spPr>
              <a:xfrm>
                <a:off x="3800722" y="2424450"/>
                <a:ext cx="674928" cy="523220"/>
              </a:xfrm>
              <a:prstGeom prst="rect">
                <a:avLst/>
              </a:prstGeom>
              <a:noFill/>
            </p:spPr>
            <p:txBody>
              <a:bodyPr wrap="none" rtlCol="0">
                <a:spAutoFit/>
              </a:bodyPr>
              <a:lstStyle/>
              <a:p>
                <a:pPr algn="ctr"/>
                <a:r>
                  <a:rPr lang="en-US" sz="1400" dirty="0"/>
                  <a:t>Quad</a:t>
                </a:r>
              </a:p>
              <a:p>
                <a:pPr algn="ctr"/>
                <a:r>
                  <a:rPr lang="en-US" sz="1400" dirty="0"/>
                  <a:t>Triplet</a:t>
                </a:r>
              </a:p>
            </p:txBody>
          </p:sp>
        </p:grpSp>
        <p:cxnSp>
          <p:nvCxnSpPr>
            <p:cNvPr id="86" name="Straight Connector 85">
              <a:extLst>
                <a:ext uri="{FF2B5EF4-FFF2-40B4-BE49-F238E27FC236}">
                  <a16:creationId xmlns:a16="http://schemas.microsoft.com/office/drawing/2014/main" id="{D3B68441-FDC1-E209-C1D3-2EAEBD109D6B}"/>
                </a:ext>
              </a:extLst>
            </p:cNvPr>
            <p:cNvCxnSpPr>
              <a:stCxn id="119" idx="0"/>
              <a:endCxn id="90" idx="2"/>
            </p:cNvCxnSpPr>
            <p:nvPr/>
          </p:nvCxnSpPr>
          <p:spPr>
            <a:xfrm flipV="1">
              <a:off x="4138186" y="2947670"/>
              <a:ext cx="0" cy="252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DE4D64B-1361-1F71-5445-5857BC86181E}"/>
                </a:ext>
              </a:extLst>
            </p:cNvPr>
            <p:cNvCxnSpPr>
              <a:cxnSpLocks/>
              <a:stCxn id="97" idx="0"/>
              <a:endCxn id="90" idx="2"/>
            </p:cNvCxnSpPr>
            <p:nvPr/>
          </p:nvCxnSpPr>
          <p:spPr>
            <a:xfrm flipV="1">
              <a:off x="3754829" y="2947670"/>
              <a:ext cx="383357" cy="252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87BCD0D-F7BC-267F-CDB5-A32A9A684725}"/>
                </a:ext>
              </a:extLst>
            </p:cNvPr>
            <p:cNvCxnSpPr>
              <a:stCxn id="90" idx="2"/>
              <a:endCxn id="121" idx="0"/>
            </p:cNvCxnSpPr>
            <p:nvPr/>
          </p:nvCxnSpPr>
          <p:spPr>
            <a:xfrm>
              <a:off x="4138186" y="2947670"/>
              <a:ext cx="383357" cy="25272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4DB0E687-86B9-1817-6AAC-FCA6C8424620}"/>
              </a:ext>
            </a:extLst>
          </p:cNvPr>
          <p:cNvGrpSpPr/>
          <p:nvPr/>
        </p:nvGrpSpPr>
        <p:grpSpPr>
          <a:xfrm>
            <a:off x="1650985" y="2516535"/>
            <a:ext cx="7054736" cy="6179"/>
            <a:chOff x="950515" y="908632"/>
            <a:chExt cx="7054736" cy="6179"/>
          </a:xfrm>
        </p:grpSpPr>
        <p:cxnSp>
          <p:nvCxnSpPr>
            <p:cNvPr id="67" name="Straight Connector 66">
              <a:extLst>
                <a:ext uri="{FF2B5EF4-FFF2-40B4-BE49-F238E27FC236}">
                  <a16:creationId xmlns:a16="http://schemas.microsoft.com/office/drawing/2014/main" id="{E2272267-4064-7F75-694D-1BEEF45EA33F}"/>
                </a:ext>
              </a:extLst>
            </p:cNvPr>
            <p:cNvCxnSpPr>
              <a:cxnSpLocks/>
            </p:cNvCxnSpPr>
            <p:nvPr/>
          </p:nvCxnSpPr>
          <p:spPr>
            <a:xfrm>
              <a:off x="950515" y="914811"/>
              <a:ext cx="7054736"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050F88E-A262-2916-3005-0A651E957E3A}"/>
                </a:ext>
              </a:extLst>
            </p:cNvPr>
            <p:cNvCxnSpPr>
              <a:cxnSpLocks/>
            </p:cNvCxnSpPr>
            <p:nvPr/>
          </p:nvCxnSpPr>
          <p:spPr>
            <a:xfrm>
              <a:off x="1059671" y="908632"/>
              <a:ext cx="4998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4" name="Block Arc 73">
            <a:extLst>
              <a:ext uri="{FF2B5EF4-FFF2-40B4-BE49-F238E27FC236}">
                <a16:creationId xmlns:a16="http://schemas.microsoft.com/office/drawing/2014/main" id="{32D58634-FF5D-0F79-B214-6C71F053C399}"/>
              </a:ext>
            </a:extLst>
          </p:cNvPr>
          <p:cNvSpPr/>
          <p:nvPr/>
        </p:nvSpPr>
        <p:spPr>
          <a:xfrm rot="5400000">
            <a:off x="7875461" y="804534"/>
            <a:ext cx="1884256" cy="2018103"/>
          </a:xfrm>
          <a:prstGeom prst="blockArc">
            <a:avLst>
              <a:gd name="adj1" fmla="val 19496987"/>
              <a:gd name="adj2" fmla="val 0"/>
              <a:gd name="adj3" fmla="val 25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7" name="Block Arc 76">
            <a:extLst>
              <a:ext uri="{FF2B5EF4-FFF2-40B4-BE49-F238E27FC236}">
                <a16:creationId xmlns:a16="http://schemas.microsoft.com/office/drawing/2014/main" id="{4A707F7D-203B-F1B6-036F-9AC4D508FF7D}"/>
              </a:ext>
            </a:extLst>
          </p:cNvPr>
          <p:cNvSpPr/>
          <p:nvPr/>
        </p:nvSpPr>
        <p:spPr>
          <a:xfrm rot="5400000">
            <a:off x="8018732" y="957906"/>
            <a:ext cx="1617869" cy="1732793"/>
          </a:xfrm>
          <a:prstGeom prst="blockArc">
            <a:avLst>
              <a:gd name="adj1" fmla="val 19496987"/>
              <a:gd name="adj2" fmla="val 21599982"/>
              <a:gd name="adj3" fmla="val 14216"/>
            </a:avLst>
          </a:prstGeom>
          <a:solidFill>
            <a:schemeClr val="bg2"/>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63" name="Group 62">
            <a:extLst>
              <a:ext uri="{FF2B5EF4-FFF2-40B4-BE49-F238E27FC236}">
                <a16:creationId xmlns:a16="http://schemas.microsoft.com/office/drawing/2014/main" id="{710609A3-E5ED-16EE-4896-37AB95A57866}"/>
              </a:ext>
            </a:extLst>
          </p:cNvPr>
          <p:cNvGrpSpPr/>
          <p:nvPr/>
        </p:nvGrpSpPr>
        <p:grpSpPr>
          <a:xfrm flipV="1">
            <a:off x="8104110" y="1545303"/>
            <a:ext cx="1935811" cy="971232"/>
            <a:chOff x="2105897" y="2346273"/>
            <a:chExt cx="1935811" cy="971232"/>
          </a:xfrm>
        </p:grpSpPr>
        <p:sp>
          <p:nvSpPr>
            <p:cNvPr id="64" name="Arc 63">
              <a:extLst>
                <a:ext uri="{FF2B5EF4-FFF2-40B4-BE49-F238E27FC236}">
                  <a16:creationId xmlns:a16="http://schemas.microsoft.com/office/drawing/2014/main" id="{A7491E47-7EE8-A3FF-B6DD-911304B915FF}"/>
                </a:ext>
              </a:extLst>
            </p:cNvPr>
            <p:cNvSpPr/>
            <p:nvPr/>
          </p:nvSpPr>
          <p:spPr>
            <a:xfrm>
              <a:off x="2105897" y="2346273"/>
              <a:ext cx="1143756" cy="345132"/>
            </a:xfrm>
            <a:prstGeom prst="arc">
              <a:avLst>
                <a:gd name="adj1" fmla="val 16461109"/>
                <a:gd name="adj2" fmla="val 21194946"/>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65" name="Straight Connector 64">
              <a:extLst>
                <a:ext uri="{FF2B5EF4-FFF2-40B4-BE49-F238E27FC236}">
                  <a16:creationId xmlns:a16="http://schemas.microsoft.com/office/drawing/2014/main" id="{1BFFF8E0-593E-BBB1-8856-89C4D5BCB917}"/>
                </a:ext>
              </a:extLst>
            </p:cNvPr>
            <p:cNvCxnSpPr>
              <a:cxnSpLocks/>
              <a:stCxn id="64" idx="2"/>
            </p:cNvCxnSpPr>
            <p:nvPr/>
          </p:nvCxnSpPr>
          <p:spPr>
            <a:xfrm>
              <a:off x="3210155" y="2455819"/>
              <a:ext cx="831553" cy="861686"/>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0497A532-E507-85FD-6C72-E2D0D384A436}"/>
              </a:ext>
            </a:extLst>
          </p:cNvPr>
          <p:cNvSpPr/>
          <p:nvPr/>
        </p:nvSpPr>
        <p:spPr>
          <a:xfrm>
            <a:off x="4158657" y="3429000"/>
            <a:ext cx="848914" cy="1739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itle 3">
            <a:extLst>
              <a:ext uri="{FF2B5EF4-FFF2-40B4-BE49-F238E27FC236}">
                <a16:creationId xmlns:a16="http://schemas.microsoft.com/office/drawing/2014/main" id="{924043A3-03B5-F548-69D7-666210078517}"/>
              </a:ext>
            </a:extLst>
          </p:cNvPr>
          <p:cNvSpPr>
            <a:spLocks noGrp="1"/>
          </p:cNvSpPr>
          <p:nvPr>
            <p:ph type="title"/>
          </p:nvPr>
        </p:nvSpPr>
        <p:spPr>
          <a:xfrm>
            <a:off x="853439" y="489869"/>
            <a:ext cx="10363200" cy="519972"/>
          </a:xfrm>
        </p:spPr>
        <p:txBody>
          <a:bodyPr>
            <a:normAutofit fontScale="90000"/>
          </a:bodyPr>
          <a:lstStyle/>
          <a:p>
            <a:r>
              <a:rPr lang="en-US" dirty="0"/>
              <a:t>Experiments Take Place at the Pegasus Beamline</a:t>
            </a:r>
          </a:p>
        </p:txBody>
      </p:sp>
      <p:sp>
        <p:nvSpPr>
          <p:cNvPr id="73" name="Rectangle 72">
            <a:extLst>
              <a:ext uri="{FF2B5EF4-FFF2-40B4-BE49-F238E27FC236}">
                <a16:creationId xmlns:a16="http://schemas.microsoft.com/office/drawing/2014/main" id="{1F9FE555-2C68-8404-51B5-58BF719B46AB}"/>
              </a:ext>
            </a:extLst>
          </p:cNvPr>
          <p:cNvSpPr/>
          <p:nvPr/>
        </p:nvSpPr>
        <p:spPr>
          <a:xfrm>
            <a:off x="1396461" y="2168479"/>
            <a:ext cx="254524" cy="716437"/>
          </a:xfrm>
          <a:prstGeom prst="rect">
            <a:avLst/>
          </a:prstGeom>
          <a:solidFill>
            <a:srgbClr val="CC99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a:p>
        </p:txBody>
      </p:sp>
      <p:sp>
        <p:nvSpPr>
          <p:cNvPr id="76" name="TextBox 75">
            <a:extLst>
              <a:ext uri="{FF2B5EF4-FFF2-40B4-BE49-F238E27FC236}">
                <a16:creationId xmlns:a16="http://schemas.microsoft.com/office/drawing/2014/main" id="{28DB6093-1434-304F-AE0E-562C1E5F4D3E}"/>
              </a:ext>
            </a:extLst>
          </p:cNvPr>
          <p:cNvSpPr txBox="1"/>
          <p:nvPr/>
        </p:nvSpPr>
        <p:spPr>
          <a:xfrm>
            <a:off x="2710761" y="2009696"/>
            <a:ext cx="744050" cy="307777"/>
          </a:xfrm>
          <a:prstGeom prst="rect">
            <a:avLst/>
          </a:prstGeom>
          <a:noFill/>
        </p:spPr>
        <p:txBody>
          <a:bodyPr wrap="square" rtlCol="0">
            <a:spAutoFit/>
          </a:bodyPr>
          <a:lstStyle/>
          <a:p>
            <a:r>
              <a:rPr lang="en-US" sz="1400" dirty="0"/>
              <a:t>LINAC</a:t>
            </a:r>
          </a:p>
        </p:txBody>
      </p:sp>
      <p:sp>
        <p:nvSpPr>
          <p:cNvPr id="78" name="TextBox 77">
            <a:extLst>
              <a:ext uri="{FF2B5EF4-FFF2-40B4-BE49-F238E27FC236}">
                <a16:creationId xmlns:a16="http://schemas.microsoft.com/office/drawing/2014/main" id="{35E255A7-8296-08C3-2BCB-C7579BE511DE}"/>
              </a:ext>
            </a:extLst>
          </p:cNvPr>
          <p:cNvSpPr txBox="1"/>
          <p:nvPr/>
        </p:nvSpPr>
        <p:spPr>
          <a:xfrm>
            <a:off x="1236625" y="1866410"/>
            <a:ext cx="574196" cy="307777"/>
          </a:xfrm>
          <a:prstGeom prst="rect">
            <a:avLst/>
          </a:prstGeom>
          <a:noFill/>
        </p:spPr>
        <p:txBody>
          <a:bodyPr wrap="square" rtlCol="0">
            <a:spAutoFit/>
          </a:bodyPr>
          <a:lstStyle/>
          <a:p>
            <a:r>
              <a:rPr lang="en-US" sz="1400" dirty="0"/>
              <a:t>Gun</a:t>
            </a:r>
          </a:p>
        </p:txBody>
      </p:sp>
      <p:sp>
        <p:nvSpPr>
          <p:cNvPr id="123" name="TextBox 122">
            <a:extLst>
              <a:ext uri="{FF2B5EF4-FFF2-40B4-BE49-F238E27FC236}">
                <a16:creationId xmlns:a16="http://schemas.microsoft.com/office/drawing/2014/main" id="{B54D0FD2-98B3-B483-2250-E4205F4CC92F}"/>
              </a:ext>
            </a:extLst>
          </p:cNvPr>
          <p:cNvSpPr txBox="1"/>
          <p:nvPr/>
        </p:nvSpPr>
        <p:spPr>
          <a:xfrm>
            <a:off x="2677294" y="2605813"/>
            <a:ext cx="702436" cy="307777"/>
          </a:xfrm>
          <a:prstGeom prst="rect">
            <a:avLst/>
          </a:prstGeom>
          <a:noFill/>
        </p:spPr>
        <p:txBody>
          <a:bodyPr wrap="none" rtlCol="0">
            <a:spAutoFit/>
          </a:bodyPr>
          <a:lstStyle/>
          <a:p>
            <a:r>
              <a:rPr lang="en-US" sz="1400" dirty="0"/>
              <a:t>6 MeV</a:t>
            </a:r>
          </a:p>
        </p:txBody>
      </p:sp>
      <p:sp>
        <p:nvSpPr>
          <p:cNvPr id="125" name="TextBox 124">
            <a:extLst>
              <a:ext uri="{FF2B5EF4-FFF2-40B4-BE49-F238E27FC236}">
                <a16:creationId xmlns:a16="http://schemas.microsoft.com/office/drawing/2014/main" id="{E3FBE0D2-319C-5763-070C-0F401303D908}"/>
              </a:ext>
            </a:extLst>
          </p:cNvPr>
          <p:cNvSpPr txBox="1"/>
          <p:nvPr/>
        </p:nvSpPr>
        <p:spPr>
          <a:xfrm>
            <a:off x="1685545" y="2193983"/>
            <a:ext cx="324128" cy="307777"/>
          </a:xfrm>
          <a:prstGeom prst="rect">
            <a:avLst/>
          </a:prstGeom>
          <a:noFill/>
        </p:spPr>
        <p:txBody>
          <a:bodyPr wrap="none" rtlCol="0">
            <a:spAutoFit/>
          </a:bodyPr>
          <a:lstStyle/>
          <a:p>
            <a:r>
              <a:rPr lang="en-US" sz="1400" dirty="0"/>
              <a:t>e</a:t>
            </a:r>
            <a:r>
              <a:rPr lang="en-US" sz="1400" baseline="30000" dirty="0"/>
              <a:t>-</a:t>
            </a:r>
            <a:endParaRPr lang="en-US" sz="1400" dirty="0"/>
          </a:p>
        </p:txBody>
      </p:sp>
      <p:sp>
        <p:nvSpPr>
          <p:cNvPr id="5" name="Rectangle 4">
            <a:extLst>
              <a:ext uri="{FF2B5EF4-FFF2-40B4-BE49-F238E27FC236}">
                <a16:creationId xmlns:a16="http://schemas.microsoft.com/office/drawing/2014/main" id="{595CF524-B1DA-7EEF-5C76-15A754C561C9}"/>
              </a:ext>
            </a:extLst>
          </p:cNvPr>
          <p:cNvSpPr/>
          <p:nvPr/>
        </p:nvSpPr>
        <p:spPr>
          <a:xfrm>
            <a:off x="825126" y="1311839"/>
            <a:ext cx="10101936" cy="2227684"/>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80D85C5-BB6C-AFC6-9DB1-67A802A1F28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280252" y="1972500"/>
            <a:ext cx="954530" cy="1103517"/>
          </a:xfrm>
          <a:prstGeom prst="rect">
            <a:avLst/>
          </a:prstGeom>
        </p:spPr>
      </p:pic>
      <p:sp>
        <p:nvSpPr>
          <p:cNvPr id="8" name="TextBox 7">
            <a:extLst>
              <a:ext uri="{FF2B5EF4-FFF2-40B4-BE49-F238E27FC236}">
                <a16:creationId xmlns:a16="http://schemas.microsoft.com/office/drawing/2014/main" id="{9B0F4187-54B5-75A4-EE71-1B9AC896C7FD}"/>
              </a:ext>
            </a:extLst>
          </p:cNvPr>
          <p:cNvSpPr txBox="1"/>
          <p:nvPr/>
        </p:nvSpPr>
        <p:spPr>
          <a:xfrm>
            <a:off x="5340676" y="2966614"/>
            <a:ext cx="915187" cy="307777"/>
          </a:xfrm>
          <a:prstGeom prst="rect">
            <a:avLst/>
          </a:prstGeom>
          <a:noFill/>
        </p:spPr>
        <p:txBody>
          <a:bodyPr wrap="none" rtlCol="0">
            <a:spAutoFit/>
          </a:bodyPr>
          <a:lstStyle/>
          <a:p>
            <a:r>
              <a:rPr lang="en-US" sz="1400" dirty="0"/>
              <a:t>DLA Stage</a:t>
            </a:r>
          </a:p>
        </p:txBody>
      </p:sp>
    </p:spTree>
    <p:extLst>
      <p:ext uri="{BB962C8B-B14F-4D97-AF65-F5344CB8AC3E}">
        <p14:creationId xmlns:p14="http://schemas.microsoft.com/office/powerpoint/2010/main" val="3317703556"/>
      </p:ext>
    </p:extLst>
  </p:cSld>
  <p:clrMapOvr>
    <a:masterClrMapping/>
  </p:clrMapOvr>
  <mc:AlternateContent xmlns:mc="http://schemas.openxmlformats.org/markup-compatibility/2006">
    <mc:Choice xmlns:p14="http://schemas.microsoft.com/office/powerpoint/2010/main" Requires="p14">
      <p:transition spd="slow" p14:dur="2000" advTm="3594"/>
    </mc:Choice>
    <mc:Fallback>
      <p:transition spd="slow" advTm="359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F7E608-0D6D-2E3B-CAEF-3DA4F1E8A85B}"/>
              </a:ext>
            </a:extLst>
          </p:cNvPr>
          <p:cNvPicPr>
            <a:picLocks noChangeAspect="1"/>
          </p:cNvPicPr>
          <p:nvPr/>
        </p:nvPicPr>
        <p:blipFill>
          <a:blip r:embed="rId2"/>
          <a:stretch>
            <a:fillRect/>
          </a:stretch>
        </p:blipFill>
        <p:spPr>
          <a:xfrm>
            <a:off x="5283494" y="1975742"/>
            <a:ext cx="954530" cy="1103517"/>
          </a:xfrm>
          <a:prstGeom prst="rect">
            <a:avLst/>
          </a:prstGeom>
        </p:spPr>
      </p:pic>
      <p:grpSp>
        <p:nvGrpSpPr>
          <p:cNvPr id="20" name="Group 19">
            <a:extLst>
              <a:ext uri="{FF2B5EF4-FFF2-40B4-BE49-F238E27FC236}">
                <a16:creationId xmlns:a16="http://schemas.microsoft.com/office/drawing/2014/main" id="{5CB3F4E6-A5E9-B6CD-6244-B5D61FA60272}"/>
              </a:ext>
            </a:extLst>
          </p:cNvPr>
          <p:cNvGrpSpPr/>
          <p:nvPr/>
        </p:nvGrpSpPr>
        <p:grpSpPr>
          <a:xfrm>
            <a:off x="7914036" y="1501602"/>
            <a:ext cx="770403" cy="1233149"/>
            <a:chOff x="3568999" y="2424450"/>
            <a:chExt cx="770403" cy="1233149"/>
          </a:xfrm>
        </p:grpSpPr>
        <p:grpSp>
          <p:nvGrpSpPr>
            <p:cNvPr id="21" name="Group 20">
              <a:extLst>
                <a:ext uri="{FF2B5EF4-FFF2-40B4-BE49-F238E27FC236}">
                  <a16:creationId xmlns:a16="http://schemas.microsoft.com/office/drawing/2014/main" id="{014DE8E5-1CD1-D8DA-CEEF-71E024729296}"/>
                </a:ext>
              </a:extLst>
            </p:cNvPr>
            <p:cNvGrpSpPr/>
            <p:nvPr/>
          </p:nvGrpSpPr>
          <p:grpSpPr>
            <a:xfrm>
              <a:off x="3568999" y="2424450"/>
              <a:ext cx="770403" cy="1233149"/>
              <a:chOff x="3568999" y="2424450"/>
              <a:chExt cx="770403" cy="1233149"/>
            </a:xfrm>
          </p:grpSpPr>
          <p:grpSp>
            <p:nvGrpSpPr>
              <p:cNvPr id="24" name="Group 23">
                <a:extLst>
                  <a:ext uri="{FF2B5EF4-FFF2-40B4-BE49-F238E27FC236}">
                    <a16:creationId xmlns:a16="http://schemas.microsoft.com/office/drawing/2014/main" id="{C490E72D-B0CF-C711-2982-0A1F9852C5F5}"/>
                  </a:ext>
                </a:extLst>
              </p:cNvPr>
              <p:cNvGrpSpPr/>
              <p:nvPr/>
            </p:nvGrpSpPr>
            <p:grpSpPr>
              <a:xfrm>
                <a:off x="3640529" y="3200399"/>
                <a:ext cx="611957" cy="457200"/>
                <a:chOff x="4117546" y="2276572"/>
                <a:chExt cx="611957" cy="457200"/>
              </a:xfrm>
            </p:grpSpPr>
            <p:sp>
              <p:nvSpPr>
                <p:cNvPr id="26" name="Rectangle 25">
                  <a:extLst>
                    <a:ext uri="{FF2B5EF4-FFF2-40B4-BE49-F238E27FC236}">
                      <a16:creationId xmlns:a16="http://schemas.microsoft.com/office/drawing/2014/main" id="{15FD811C-8D38-95AD-3AA9-F619AEEB3D6A}"/>
                    </a:ext>
                  </a:extLst>
                </p:cNvPr>
                <p:cNvSpPr/>
                <p:nvPr/>
              </p:nvSpPr>
              <p:spPr>
                <a:xfrm>
                  <a:off x="4117546" y="2276572"/>
                  <a:ext cx="228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 name="Rectangle 26">
                  <a:extLst>
                    <a:ext uri="{FF2B5EF4-FFF2-40B4-BE49-F238E27FC236}">
                      <a16:creationId xmlns:a16="http://schemas.microsoft.com/office/drawing/2014/main" id="{4DE1364E-F4FB-F04E-54A1-F355453B2309}"/>
                    </a:ext>
                  </a:extLst>
                </p:cNvPr>
                <p:cNvSpPr/>
                <p:nvPr/>
              </p:nvSpPr>
              <p:spPr>
                <a:xfrm>
                  <a:off x="4500903" y="2276572"/>
                  <a:ext cx="228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5" name="TextBox 24">
                <a:extLst>
                  <a:ext uri="{FF2B5EF4-FFF2-40B4-BE49-F238E27FC236}">
                    <a16:creationId xmlns:a16="http://schemas.microsoft.com/office/drawing/2014/main" id="{ABEB8649-8693-31F2-185E-A5107E7B7804}"/>
                  </a:ext>
                </a:extLst>
              </p:cNvPr>
              <p:cNvSpPr txBox="1"/>
              <p:nvPr/>
            </p:nvSpPr>
            <p:spPr>
              <a:xfrm>
                <a:off x="3568999" y="2424450"/>
                <a:ext cx="770403" cy="523220"/>
              </a:xfrm>
              <a:prstGeom prst="rect">
                <a:avLst/>
              </a:prstGeom>
              <a:noFill/>
            </p:spPr>
            <p:txBody>
              <a:bodyPr wrap="none" rtlCol="0">
                <a:spAutoFit/>
              </a:bodyPr>
              <a:lstStyle/>
              <a:p>
                <a:pPr algn="ctr"/>
                <a:r>
                  <a:rPr lang="en-US" sz="1400" dirty="0"/>
                  <a:t>Quad</a:t>
                </a:r>
              </a:p>
              <a:p>
                <a:pPr algn="ctr"/>
                <a:r>
                  <a:rPr lang="en-US" sz="1400" dirty="0"/>
                  <a:t>Doublet</a:t>
                </a:r>
              </a:p>
            </p:txBody>
          </p:sp>
        </p:grpSp>
        <p:cxnSp>
          <p:nvCxnSpPr>
            <p:cNvPr id="22" name="Straight Connector 21">
              <a:extLst>
                <a:ext uri="{FF2B5EF4-FFF2-40B4-BE49-F238E27FC236}">
                  <a16:creationId xmlns:a16="http://schemas.microsoft.com/office/drawing/2014/main" id="{EBC9EA4E-ED7B-6D59-358E-0F5D609521BF}"/>
                </a:ext>
              </a:extLst>
            </p:cNvPr>
            <p:cNvCxnSpPr>
              <a:stCxn id="27" idx="0"/>
              <a:endCxn id="25" idx="2"/>
            </p:cNvCxnSpPr>
            <p:nvPr/>
          </p:nvCxnSpPr>
          <p:spPr>
            <a:xfrm flipH="1" flipV="1">
              <a:off x="3954201" y="2947670"/>
              <a:ext cx="183985" cy="252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10A9BF0-FE97-8632-4F47-D77AE65FB30A}"/>
                </a:ext>
              </a:extLst>
            </p:cNvPr>
            <p:cNvCxnSpPr>
              <a:cxnSpLocks/>
              <a:stCxn id="26" idx="0"/>
              <a:endCxn id="25" idx="2"/>
            </p:cNvCxnSpPr>
            <p:nvPr/>
          </p:nvCxnSpPr>
          <p:spPr>
            <a:xfrm flipV="1">
              <a:off x="3754829" y="2947670"/>
              <a:ext cx="199372" cy="25272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3B1A698-4186-0425-1A64-125780D3A92B}"/>
              </a:ext>
            </a:extLst>
          </p:cNvPr>
          <p:cNvGrpSpPr/>
          <p:nvPr/>
        </p:nvGrpSpPr>
        <p:grpSpPr>
          <a:xfrm>
            <a:off x="4773994" y="1362609"/>
            <a:ext cx="2430540" cy="1974632"/>
            <a:chOff x="4991752" y="2360613"/>
            <a:chExt cx="2278631" cy="2819703"/>
          </a:xfrm>
        </p:grpSpPr>
        <p:sp>
          <p:nvSpPr>
            <p:cNvPr id="38" name="Rectangle 37">
              <a:extLst>
                <a:ext uri="{FF2B5EF4-FFF2-40B4-BE49-F238E27FC236}">
                  <a16:creationId xmlns:a16="http://schemas.microsoft.com/office/drawing/2014/main" id="{DB3AF114-B6FB-B64E-1EA2-5C26C6B5F8F1}"/>
                </a:ext>
              </a:extLst>
            </p:cNvPr>
            <p:cNvSpPr/>
            <p:nvPr/>
          </p:nvSpPr>
          <p:spPr>
            <a:xfrm>
              <a:off x="4991752" y="2718936"/>
              <a:ext cx="2278631" cy="246138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a:extLst>
                <a:ext uri="{FF2B5EF4-FFF2-40B4-BE49-F238E27FC236}">
                  <a16:creationId xmlns:a16="http://schemas.microsoft.com/office/drawing/2014/main" id="{F21DB3C1-EBAF-16DE-6A62-7BF8F8ED608E}"/>
                </a:ext>
              </a:extLst>
            </p:cNvPr>
            <p:cNvSpPr txBox="1"/>
            <p:nvPr/>
          </p:nvSpPr>
          <p:spPr>
            <a:xfrm>
              <a:off x="4991752" y="2360613"/>
              <a:ext cx="1385536" cy="439494"/>
            </a:xfrm>
            <a:prstGeom prst="rect">
              <a:avLst/>
            </a:prstGeom>
            <a:noFill/>
          </p:spPr>
          <p:txBody>
            <a:bodyPr wrap="none" rtlCol="0">
              <a:spAutoFit/>
            </a:bodyPr>
            <a:lstStyle/>
            <a:p>
              <a:r>
                <a:rPr lang="en-US" sz="1400" dirty="0"/>
                <a:t>Vacuum Chamber</a:t>
              </a:r>
            </a:p>
          </p:txBody>
        </p:sp>
      </p:grpSp>
      <p:sp>
        <p:nvSpPr>
          <p:cNvPr id="42" name="TextBox 41">
            <a:extLst>
              <a:ext uri="{FF2B5EF4-FFF2-40B4-BE49-F238E27FC236}">
                <a16:creationId xmlns:a16="http://schemas.microsoft.com/office/drawing/2014/main" id="{0DA97E86-207D-526D-8872-51A91F9B5404}"/>
              </a:ext>
            </a:extLst>
          </p:cNvPr>
          <p:cNvSpPr txBox="1"/>
          <p:nvPr/>
        </p:nvSpPr>
        <p:spPr>
          <a:xfrm>
            <a:off x="8741735" y="1933454"/>
            <a:ext cx="657552" cy="307777"/>
          </a:xfrm>
          <a:prstGeom prst="rect">
            <a:avLst/>
          </a:prstGeom>
          <a:noFill/>
        </p:spPr>
        <p:txBody>
          <a:bodyPr wrap="none" rtlCol="0">
            <a:spAutoFit/>
          </a:bodyPr>
          <a:lstStyle/>
          <a:p>
            <a:r>
              <a:rPr lang="en-US" sz="1400" dirty="0"/>
              <a:t>Dipole</a:t>
            </a:r>
          </a:p>
        </p:txBody>
      </p:sp>
      <p:grpSp>
        <p:nvGrpSpPr>
          <p:cNvPr id="45" name="Group 44">
            <a:extLst>
              <a:ext uri="{FF2B5EF4-FFF2-40B4-BE49-F238E27FC236}">
                <a16:creationId xmlns:a16="http://schemas.microsoft.com/office/drawing/2014/main" id="{C73B5675-B6AA-84C0-3ECA-43EE887B7B4B}"/>
              </a:ext>
            </a:extLst>
          </p:cNvPr>
          <p:cNvGrpSpPr/>
          <p:nvPr/>
        </p:nvGrpSpPr>
        <p:grpSpPr>
          <a:xfrm>
            <a:off x="9939405" y="1293232"/>
            <a:ext cx="927403" cy="523220"/>
            <a:chOff x="9714238" y="628753"/>
            <a:chExt cx="927403" cy="523220"/>
          </a:xfrm>
        </p:grpSpPr>
        <p:sp>
          <p:nvSpPr>
            <p:cNvPr id="47" name="TextBox 46">
              <a:extLst>
                <a:ext uri="{FF2B5EF4-FFF2-40B4-BE49-F238E27FC236}">
                  <a16:creationId xmlns:a16="http://schemas.microsoft.com/office/drawing/2014/main" id="{FD92FE57-20A1-07BC-744A-4196DCCB89C1}"/>
                </a:ext>
              </a:extLst>
            </p:cNvPr>
            <p:cNvSpPr txBox="1"/>
            <p:nvPr/>
          </p:nvSpPr>
          <p:spPr>
            <a:xfrm>
              <a:off x="9823597" y="628753"/>
              <a:ext cx="818044" cy="523220"/>
            </a:xfrm>
            <a:prstGeom prst="rect">
              <a:avLst/>
            </a:prstGeom>
            <a:noFill/>
          </p:spPr>
          <p:txBody>
            <a:bodyPr wrap="square" rtlCol="0">
              <a:spAutoFit/>
            </a:bodyPr>
            <a:lstStyle/>
            <a:p>
              <a:pPr algn="ctr"/>
              <a:r>
                <a:rPr lang="en-US" sz="1400" dirty="0"/>
                <a:t>YAG</a:t>
              </a:r>
            </a:p>
            <a:p>
              <a:pPr algn="ctr"/>
              <a:r>
                <a:rPr lang="en-US" sz="1400" dirty="0"/>
                <a:t>Screen</a:t>
              </a:r>
            </a:p>
          </p:txBody>
        </p:sp>
        <p:sp>
          <p:nvSpPr>
            <p:cNvPr id="46" name="Oval 45">
              <a:extLst>
                <a:ext uri="{FF2B5EF4-FFF2-40B4-BE49-F238E27FC236}">
                  <a16:creationId xmlns:a16="http://schemas.microsoft.com/office/drawing/2014/main" id="{65260A25-DCCB-C28F-0353-6E9A640BEECF}"/>
                </a:ext>
              </a:extLst>
            </p:cNvPr>
            <p:cNvSpPr/>
            <p:nvPr/>
          </p:nvSpPr>
          <p:spPr>
            <a:xfrm>
              <a:off x="9714238" y="733936"/>
              <a:ext cx="244326" cy="260282"/>
            </a:xfrm>
            <a:prstGeom prst="ellipse">
              <a:avLst/>
            </a:prstGeom>
            <a:solidFill>
              <a:srgbClr val="FFC000"/>
            </a:solidFill>
            <a:ln>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p>
          </p:txBody>
        </p:sp>
      </p:grpSp>
      <p:grpSp>
        <p:nvGrpSpPr>
          <p:cNvPr id="48" name="Group 47">
            <a:extLst>
              <a:ext uri="{FF2B5EF4-FFF2-40B4-BE49-F238E27FC236}">
                <a16:creationId xmlns:a16="http://schemas.microsoft.com/office/drawing/2014/main" id="{2D9A1120-60BE-F4CE-14AD-496EFEBCA62D}"/>
              </a:ext>
            </a:extLst>
          </p:cNvPr>
          <p:cNvGrpSpPr/>
          <p:nvPr/>
        </p:nvGrpSpPr>
        <p:grpSpPr>
          <a:xfrm>
            <a:off x="8874926" y="1349705"/>
            <a:ext cx="1177117" cy="307777"/>
            <a:chOff x="8489144" y="674871"/>
            <a:chExt cx="1177117" cy="307777"/>
          </a:xfrm>
        </p:grpSpPr>
        <p:grpSp>
          <p:nvGrpSpPr>
            <p:cNvPr id="49" name="Group 48">
              <a:extLst>
                <a:ext uri="{FF2B5EF4-FFF2-40B4-BE49-F238E27FC236}">
                  <a16:creationId xmlns:a16="http://schemas.microsoft.com/office/drawing/2014/main" id="{2E8BC4AC-44CC-B652-4609-48180B6A74A8}"/>
                </a:ext>
              </a:extLst>
            </p:cNvPr>
            <p:cNvGrpSpPr/>
            <p:nvPr/>
          </p:nvGrpSpPr>
          <p:grpSpPr>
            <a:xfrm>
              <a:off x="8826085" y="684980"/>
              <a:ext cx="670541" cy="281778"/>
              <a:chOff x="2240539" y="1242085"/>
              <a:chExt cx="670541" cy="281778"/>
            </a:xfrm>
          </p:grpSpPr>
          <p:sp>
            <p:nvSpPr>
              <p:cNvPr id="51" name="Rectangle 50">
                <a:extLst>
                  <a:ext uri="{FF2B5EF4-FFF2-40B4-BE49-F238E27FC236}">
                    <a16:creationId xmlns:a16="http://schemas.microsoft.com/office/drawing/2014/main" id="{F47AC8A0-E6BA-4626-7F2C-92FE41242B09}"/>
                  </a:ext>
                </a:extLst>
              </p:cNvPr>
              <p:cNvSpPr/>
              <p:nvPr/>
            </p:nvSpPr>
            <p:spPr>
              <a:xfrm>
                <a:off x="2240539" y="1242085"/>
                <a:ext cx="508306" cy="28177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dirty="0"/>
              </a:p>
            </p:txBody>
          </p:sp>
          <p:sp>
            <p:nvSpPr>
              <p:cNvPr id="52" name="Trapezoid 51">
                <a:extLst>
                  <a:ext uri="{FF2B5EF4-FFF2-40B4-BE49-F238E27FC236}">
                    <a16:creationId xmlns:a16="http://schemas.microsoft.com/office/drawing/2014/main" id="{C91E9D06-C5A2-35CF-D04C-9658880867EA}"/>
                  </a:ext>
                </a:extLst>
              </p:cNvPr>
              <p:cNvSpPr/>
              <p:nvPr/>
            </p:nvSpPr>
            <p:spPr>
              <a:xfrm rot="16200000">
                <a:off x="2755229" y="1299736"/>
                <a:ext cx="155851" cy="155851"/>
              </a:xfrm>
              <a:prstGeom prst="trapezoi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dirty="0"/>
              </a:p>
            </p:txBody>
          </p:sp>
        </p:grpSp>
        <p:sp>
          <p:nvSpPr>
            <p:cNvPr id="50" name="TextBox 49">
              <a:extLst>
                <a:ext uri="{FF2B5EF4-FFF2-40B4-BE49-F238E27FC236}">
                  <a16:creationId xmlns:a16="http://schemas.microsoft.com/office/drawing/2014/main" id="{9390C613-D5C1-CAC9-7246-EB29103066A8}"/>
                </a:ext>
              </a:extLst>
            </p:cNvPr>
            <p:cNvSpPr txBox="1"/>
            <p:nvPr/>
          </p:nvSpPr>
          <p:spPr>
            <a:xfrm>
              <a:off x="8489144" y="674871"/>
              <a:ext cx="1177117" cy="307777"/>
            </a:xfrm>
            <a:prstGeom prst="rect">
              <a:avLst/>
            </a:prstGeom>
            <a:noFill/>
          </p:spPr>
          <p:txBody>
            <a:bodyPr wrap="square" rtlCol="0">
              <a:spAutoFit/>
            </a:bodyPr>
            <a:lstStyle/>
            <a:p>
              <a:pPr algn="ctr"/>
              <a:r>
                <a:rPr lang="en-US" sz="1400" dirty="0"/>
                <a:t>ICCD</a:t>
              </a:r>
            </a:p>
          </p:txBody>
        </p:sp>
      </p:grpSp>
      <p:grpSp>
        <p:nvGrpSpPr>
          <p:cNvPr id="79" name="Group 78">
            <a:extLst>
              <a:ext uri="{FF2B5EF4-FFF2-40B4-BE49-F238E27FC236}">
                <a16:creationId xmlns:a16="http://schemas.microsoft.com/office/drawing/2014/main" id="{9E236FC1-71B7-20FA-3983-79EE19F31D46}"/>
              </a:ext>
            </a:extLst>
          </p:cNvPr>
          <p:cNvGrpSpPr/>
          <p:nvPr/>
        </p:nvGrpSpPr>
        <p:grpSpPr>
          <a:xfrm>
            <a:off x="7204368" y="1809725"/>
            <a:ext cx="998991" cy="1158144"/>
            <a:chOff x="1937151" y="1680303"/>
            <a:chExt cx="998991" cy="1158144"/>
          </a:xfrm>
        </p:grpSpPr>
        <p:grpSp>
          <p:nvGrpSpPr>
            <p:cNvPr id="80" name="Group 79">
              <a:extLst>
                <a:ext uri="{FF2B5EF4-FFF2-40B4-BE49-F238E27FC236}">
                  <a16:creationId xmlns:a16="http://schemas.microsoft.com/office/drawing/2014/main" id="{92E1E0C9-20FF-60FE-D423-54ED582B6247}"/>
                </a:ext>
              </a:extLst>
            </p:cNvPr>
            <p:cNvGrpSpPr/>
            <p:nvPr/>
          </p:nvGrpSpPr>
          <p:grpSpPr>
            <a:xfrm>
              <a:off x="2075409" y="1924047"/>
              <a:ext cx="457200" cy="914400"/>
              <a:chOff x="2364162" y="2971799"/>
              <a:chExt cx="457200" cy="914400"/>
            </a:xfrm>
          </p:grpSpPr>
          <p:sp>
            <p:nvSpPr>
              <p:cNvPr id="82" name="Rectangle 81">
                <a:extLst>
                  <a:ext uri="{FF2B5EF4-FFF2-40B4-BE49-F238E27FC236}">
                    <a16:creationId xmlns:a16="http://schemas.microsoft.com/office/drawing/2014/main" id="{9B381BAF-AE9E-D0EB-8C83-08EF531E14D0}"/>
                  </a:ext>
                </a:extLst>
              </p:cNvPr>
              <p:cNvSpPr/>
              <p:nvPr/>
            </p:nvSpPr>
            <p:spPr>
              <a:xfrm>
                <a:off x="2364162" y="2971799"/>
                <a:ext cx="457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3" name="Rectangle 82">
                <a:extLst>
                  <a:ext uri="{FF2B5EF4-FFF2-40B4-BE49-F238E27FC236}">
                    <a16:creationId xmlns:a16="http://schemas.microsoft.com/office/drawing/2014/main" id="{8B2237DC-2800-FB94-8A12-54784031F0B7}"/>
                  </a:ext>
                </a:extLst>
              </p:cNvPr>
              <p:cNvSpPr/>
              <p:nvPr/>
            </p:nvSpPr>
            <p:spPr>
              <a:xfrm>
                <a:off x="2364162" y="3200399"/>
                <a:ext cx="4572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81" name="TextBox 80">
              <a:extLst>
                <a:ext uri="{FF2B5EF4-FFF2-40B4-BE49-F238E27FC236}">
                  <a16:creationId xmlns:a16="http://schemas.microsoft.com/office/drawing/2014/main" id="{DC1C1D0D-9887-746F-0296-DF74AFB7F917}"/>
                </a:ext>
              </a:extLst>
            </p:cNvPr>
            <p:cNvSpPr txBox="1"/>
            <p:nvPr/>
          </p:nvSpPr>
          <p:spPr>
            <a:xfrm>
              <a:off x="1937151" y="1680303"/>
              <a:ext cx="998991" cy="307777"/>
            </a:xfrm>
            <a:prstGeom prst="rect">
              <a:avLst/>
            </a:prstGeom>
            <a:noFill/>
          </p:spPr>
          <p:txBody>
            <a:bodyPr wrap="square" rtlCol="0">
              <a:spAutoFit/>
            </a:bodyPr>
            <a:lstStyle/>
            <a:p>
              <a:r>
                <a:rPr lang="en-US" sz="1400" dirty="0"/>
                <a:t>Solenoid</a:t>
              </a:r>
            </a:p>
          </p:txBody>
        </p:sp>
      </p:grpSp>
      <p:sp>
        <p:nvSpPr>
          <p:cNvPr id="69" name="TextBox 68">
            <a:extLst>
              <a:ext uri="{FF2B5EF4-FFF2-40B4-BE49-F238E27FC236}">
                <a16:creationId xmlns:a16="http://schemas.microsoft.com/office/drawing/2014/main" id="{43421239-36CE-F3FB-61BA-E8861FB11439}"/>
              </a:ext>
            </a:extLst>
          </p:cNvPr>
          <p:cNvSpPr txBox="1"/>
          <p:nvPr/>
        </p:nvSpPr>
        <p:spPr>
          <a:xfrm>
            <a:off x="4371878" y="2190921"/>
            <a:ext cx="311304" cy="307777"/>
          </a:xfrm>
          <a:prstGeom prst="rect">
            <a:avLst/>
          </a:prstGeom>
          <a:noFill/>
        </p:spPr>
        <p:txBody>
          <a:bodyPr wrap="none" rtlCol="0">
            <a:spAutoFit/>
          </a:bodyPr>
          <a:lstStyle/>
          <a:p>
            <a:r>
              <a:rPr lang="en-US" sz="1400" dirty="0"/>
              <a:t>e</a:t>
            </a:r>
            <a:r>
              <a:rPr lang="en-US" sz="1400" baseline="30000" dirty="0"/>
              <a:t>-</a:t>
            </a:r>
            <a:endParaRPr lang="en-US" sz="1400" dirty="0"/>
          </a:p>
        </p:txBody>
      </p:sp>
      <p:sp>
        <p:nvSpPr>
          <p:cNvPr id="71" name="TextBox 70">
            <a:extLst>
              <a:ext uri="{FF2B5EF4-FFF2-40B4-BE49-F238E27FC236}">
                <a16:creationId xmlns:a16="http://schemas.microsoft.com/office/drawing/2014/main" id="{6CE53FC9-05B2-56EA-DFE9-4BEDEB6EA88D}"/>
              </a:ext>
            </a:extLst>
          </p:cNvPr>
          <p:cNvSpPr txBox="1"/>
          <p:nvPr/>
        </p:nvSpPr>
        <p:spPr>
          <a:xfrm>
            <a:off x="5343918" y="2969856"/>
            <a:ext cx="915187" cy="307777"/>
          </a:xfrm>
          <a:prstGeom prst="rect">
            <a:avLst/>
          </a:prstGeom>
          <a:noFill/>
        </p:spPr>
        <p:txBody>
          <a:bodyPr wrap="none" rtlCol="0">
            <a:spAutoFit/>
          </a:bodyPr>
          <a:lstStyle/>
          <a:p>
            <a:r>
              <a:rPr lang="en-US" sz="1400" dirty="0"/>
              <a:t>DLA Stage</a:t>
            </a:r>
          </a:p>
        </p:txBody>
      </p:sp>
      <p:sp>
        <p:nvSpPr>
          <p:cNvPr id="109" name="Star: 5 Points 108">
            <a:extLst>
              <a:ext uri="{FF2B5EF4-FFF2-40B4-BE49-F238E27FC236}">
                <a16:creationId xmlns:a16="http://schemas.microsoft.com/office/drawing/2014/main" id="{7C3731BC-FFEC-B62E-EABF-84BFA8BFD895}"/>
              </a:ext>
            </a:extLst>
          </p:cNvPr>
          <p:cNvSpPr/>
          <p:nvPr/>
        </p:nvSpPr>
        <p:spPr>
          <a:xfrm>
            <a:off x="5828138" y="2423560"/>
            <a:ext cx="182253" cy="182253"/>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grpSp>
        <p:nvGrpSpPr>
          <p:cNvPr id="59" name="Group 58">
            <a:extLst>
              <a:ext uri="{FF2B5EF4-FFF2-40B4-BE49-F238E27FC236}">
                <a16:creationId xmlns:a16="http://schemas.microsoft.com/office/drawing/2014/main" id="{B4FC01FC-5402-1232-117B-310CE6AC2670}"/>
              </a:ext>
            </a:extLst>
          </p:cNvPr>
          <p:cNvGrpSpPr/>
          <p:nvPr/>
        </p:nvGrpSpPr>
        <p:grpSpPr>
          <a:xfrm>
            <a:off x="1739147" y="1757793"/>
            <a:ext cx="998991" cy="1226104"/>
            <a:chOff x="1804513" y="1612343"/>
            <a:chExt cx="998991" cy="1226104"/>
          </a:xfrm>
        </p:grpSpPr>
        <p:grpSp>
          <p:nvGrpSpPr>
            <p:cNvPr id="60" name="Group 59">
              <a:extLst>
                <a:ext uri="{FF2B5EF4-FFF2-40B4-BE49-F238E27FC236}">
                  <a16:creationId xmlns:a16="http://schemas.microsoft.com/office/drawing/2014/main" id="{55659625-BCCA-4148-8630-2D4FFAE28452}"/>
                </a:ext>
              </a:extLst>
            </p:cNvPr>
            <p:cNvGrpSpPr/>
            <p:nvPr/>
          </p:nvGrpSpPr>
          <p:grpSpPr>
            <a:xfrm>
              <a:off x="2075409" y="1924047"/>
              <a:ext cx="457200" cy="914400"/>
              <a:chOff x="2364162" y="2971799"/>
              <a:chExt cx="457200" cy="914400"/>
            </a:xfrm>
          </p:grpSpPr>
          <p:sp>
            <p:nvSpPr>
              <p:cNvPr id="62" name="Rectangle 61">
                <a:extLst>
                  <a:ext uri="{FF2B5EF4-FFF2-40B4-BE49-F238E27FC236}">
                    <a16:creationId xmlns:a16="http://schemas.microsoft.com/office/drawing/2014/main" id="{5A6D9C87-5295-61BE-4CF2-E70073946D72}"/>
                  </a:ext>
                </a:extLst>
              </p:cNvPr>
              <p:cNvSpPr/>
              <p:nvPr/>
            </p:nvSpPr>
            <p:spPr>
              <a:xfrm>
                <a:off x="2364162" y="2971799"/>
                <a:ext cx="457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0" name="Rectangle 69">
                <a:extLst>
                  <a:ext uri="{FF2B5EF4-FFF2-40B4-BE49-F238E27FC236}">
                    <a16:creationId xmlns:a16="http://schemas.microsoft.com/office/drawing/2014/main" id="{5E71CFFB-47B3-CBD5-13B1-59AEA14DC4D7}"/>
                  </a:ext>
                </a:extLst>
              </p:cNvPr>
              <p:cNvSpPr/>
              <p:nvPr/>
            </p:nvSpPr>
            <p:spPr>
              <a:xfrm>
                <a:off x="2364162" y="3200399"/>
                <a:ext cx="4572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61" name="TextBox 60">
              <a:extLst>
                <a:ext uri="{FF2B5EF4-FFF2-40B4-BE49-F238E27FC236}">
                  <a16:creationId xmlns:a16="http://schemas.microsoft.com/office/drawing/2014/main" id="{3AF11344-BFDC-C45D-27A0-DF446A4267CA}"/>
                </a:ext>
              </a:extLst>
            </p:cNvPr>
            <p:cNvSpPr txBox="1"/>
            <p:nvPr/>
          </p:nvSpPr>
          <p:spPr>
            <a:xfrm>
              <a:off x="1804513" y="1612343"/>
              <a:ext cx="998991" cy="307777"/>
            </a:xfrm>
            <a:prstGeom prst="rect">
              <a:avLst/>
            </a:prstGeom>
            <a:noFill/>
          </p:spPr>
          <p:txBody>
            <a:bodyPr wrap="square" rtlCol="0">
              <a:spAutoFit/>
            </a:bodyPr>
            <a:lstStyle/>
            <a:p>
              <a:r>
                <a:rPr lang="en-US" sz="1400" dirty="0"/>
                <a:t>Solenoid</a:t>
              </a:r>
            </a:p>
          </p:txBody>
        </p:sp>
      </p:grpSp>
      <p:sp>
        <p:nvSpPr>
          <p:cNvPr id="75" name="Rectangle 74">
            <a:extLst>
              <a:ext uri="{FF2B5EF4-FFF2-40B4-BE49-F238E27FC236}">
                <a16:creationId xmlns:a16="http://schemas.microsoft.com/office/drawing/2014/main" id="{0835280D-960F-9063-09D3-4FAC10A4EA20}"/>
              </a:ext>
            </a:extLst>
          </p:cNvPr>
          <p:cNvSpPr/>
          <p:nvPr/>
        </p:nvSpPr>
        <p:spPr>
          <a:xfrm>
            <a:off x="2620260" y="2380216"/>
            <a:ext cx="923826" cy="273378"/>
          </a:xfrm>
          <a:prstGeom prst="rect">
            <a:avLst/>
          </a:prstGeom>
          <a:solidFill>
            <a:srgbClr val="CC99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dirty="0"/>
          </a:p>
        </p:txBody>
      </p:sp>
      <p:grpSp>
        <p:nvGrpSpPr>
          <p:cNvPr id="84" name="Group 83">
            <a:extLst>
              <a:ext uri="{FF2B5EF4-FFF2-40B4-BE49-F238E27FC236}">
                <a16:creationId xmlns:a16="http://schemas.microsoft.com/office/drawing/2014/main" id="{A18EB0EB-7C30-7697-39F4-853A46DCD863}"/>
              </a:ext>
            </a:extLst>
          </p:cNvPr>
          <p:cNvGrpSpPr/>
          <p:nvPr/>
        </p:nvGrpSpPr>
        <p:grpSpPr>
          <a:xfrm>
            <a:off x="3673560" y="1513200"/>
            <a:ext cx="995314" cy="1233149"/>
            <a:chOff x="3640529" y="2424450"/>
            <a:chExt cx="995314" cy="1233149"/>
          </a:xfrm>
        </p:grpSpPr>
        <p:grpSp>
          <p:nvGrpSpPr>
            <p:cNvPr id="85" name="Group 84">
              <a:extLst>
                <a:ext uri="{FF2B5EF4-FFF2-40B4-BE49-F238E27FC236}">
                  <a16:creationId xmlns:a16="http://schemas.microsoft.com/office/drawing/2014/main" id="{3CB983B0-493C-B27F-F5AA-B3F995A747FC}"/>
                </a:ext>
              </a:extLst>
            </p:cNvPr>
            <p:cNvGrpSpPr/>
            <p:nvPr/>
          </p:nvGrpSpPr>
          <p:grpSpPr>
            <a:xfrm>
              <a:off x="3640529" y="2424450"/>
              <a:ext cx="995314" cy="1233149"/>
              <a:chOff x="3640529" y="2424450"/>
              <a:chExt cx="995314" cy="1233149"/>
            </a:xfrm>
          </p:grpSpPr>
          <p:grpSp>
            <p:nvGrpSpPr>
              <p:cNvPr id="89" name="Group 88">
                <a:extLst>
                  <a:ext uri="{FF2B5EF4-FFF2-40B4-BE49-F238E27FC236}">
                    <a16:creationId xmlns:a16="http://schemas.microsoft.com/office/drawing/2014/main" id="{B4E742B1-E2C7-C696-5E6A-3B10BABB1BAE}"/>
                  </a:ext>
                </a:extLst>
              </p:cNvPr>
              <p:cNvGrpSpPr/>
              <p:nvPr/>
            </p:nvGrpSpPr>
            <p:grpSpPr>
              <a:xfrm>
                <a:off x="3640529" y="3200399"/>
                <a:ext cx="995314" cy="457200"/>
                <a:chOff x="4117546" y="2276572"/>
                <a:chExt cx="995314" cy="457200"/>
              </a:xfrm>
            </p:grpSpPr>
            <p:sp>
              <p:nvSpPr>
                <p:cNvPr id="97" name="Rectangle 96">
                  <a:extLst>
                    <a:ext uri="{FF2B5EF4-FFF2-40B4-BE49-F238E27FC236}">
                      <a16:creationId xmlns:a16="http://schemas.microsoft.com/office/drawing/2014/main" id="{DEE387DA-B6DB-401C-E5FB-F03074329A7C}"/>
                    </a:ext>
                  </a:extLst>
                </p:cNvPr>
                <p:cNvSpPr/>
                <p:nvPr/>
              </p:nvSpPr>
              <p:spPr>
                <a:xfrm>
                  <a:off x="4117546" y="2276572"/>
                  <a:ext cx="228600" cy="457200"/>
                </a:xfrm>
                <a:prstGeom prst="rect">
                  <a:avLst/>
                </a:prstGeom>
                <a:solidFill>
                  <a:srgbClr val="0066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p>
              </p:txBody>
            </p:sp>
            <p:sp>
              <p:nvSpPr>
                <p:cNvPr id="119" name="Rectangle 118">
                  <a:extLst>
                    <a:ext uri="{FF2B5EF4-FFF2-40B4-BE49-F238E27FC236}">
                      <a16:creationId xmlns:a16="http://schemas.microsoft.com/office/drawing/2014/main" id="{9949DB7D-4064-C000-8E87-7383E061D6CE}"/>
                    </a:ext>
                  </a:extLst>
                </p:cNvPr>
                <p:cNvSpPr/>
                <p:nvPr/>
              </p:nvSpPr>
              <p:spPr>
                <a:xfrm>
                  <a:off x="4500903" y="2276572"/>
                  <a:ext cx="228600" cy="457200"/>
                </a:xfrm>
                <a:prstGeom prst="rect">
                  <a:avLst/>
                </a:prstGeom>
                <a:solidFill>
                  <a:srgbClr val="0066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p>
              </p:txBody>
            </p:sp>
            <p:sp>
              <p:nvSpPr>
                <p:cNvPr id="121" name="Rectangle 120">
                  <a:extLst>
                    <a:ext uri="{FF2B5EF4-FFF2-40B4-BE49-F238E27FC236}">
                      <a16:creationId xmlns:a16="http://schemas.microsoft.com/office/drawing/2014/main" id="{DEAC0D2A-EC60-E0B1-BE89-BA27E9AB40C5}"/>
                    </a:ext>
                  </a:extLst>
                </p:cNvPr>
                <p:cNvSpPr/>
                <p:nvPr/>
              </p:nvSpPr>
              <p:spPr>
                <a:xfrm>
                  <a:off x="4884260" y="2276572"/>
                  <a:ext cx="228600" cy="457200"/>
                </a:xfrm>
                <a:prstGeom prst="rect">
                  <a:avLst/>
                </a:prstGeom>
                <a:solidFill>
                  <a:srgbClr val="0066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p>
              </p:txBody>
            </p:sp>
          </p:grpSp>
          <p:sp>
            <p:nvSpPr>
              <p:cNvPr id="90" name="TextBox 89">
                <a:extLst>
                  <a:ext uri="{FF2B5EF4-FFF2-40B4-BE49-F238E27FC236}">
                    <a16:creationId xmlns:a16="http://schemas.microsoft.com/office/drawing/2014/main" id="{EB7B9F04-12F2-4FB6-ADE0-C3B565B96018}"/>
                  </a:ext>
                </a:extLst>
              </p:cNvPr>
              <p:cNvSpPr txBox="1"/>
              <p:nvPr/>
            </p:nvSpPr>
            <p:spPr>
              <a:xfrm>
                <a:off x="3800722" y="2424450"/>
                <a:ext cx="674928" cy="523220"/>
              </a:xfrm>
              <a:prstGeom prst="rect">
                <a:avLst/>
              </a:prstGeom>
              <a:noFill/>
            </p:spPr>
            <p:txBody>
              <a:bodyPr wrap="none" rtlCol="0">
                <a:spAutoFit/>
              </a:bodyPr>
              <a:lstStyle/>
              <a:p>
                <a:pPr algn="ctr"/>
                <a:r>
                  <a:rPr lang="en-US" sz="1400" dirty="0"/>
                  <a:t>Quad</a:t>
                </a:r>
              </a:p>
              <a:p>
                <a:pPr algn="ctr"/>
                <a:r>
                  <a:rPr lang="en-US" sz="1400" dirty="0"/>
                  <a:t>Triplet</a:t>
                </a:r>
              </a:p>
            </p:txBody>
          </p:sp>
        </p:grpSp>
        <p:cxnSp>
          <p:nvCxnSpPr>
            <p:cNvPr id="86" name="Straight Connector 85">
              <a:extLst>
                <a:ext uri="{FF2B5EF4-FFF2-40B4-BE49-F238E27FC236}">
                  <a16:creationId xmlns:a16="http://schemas.microsoft.com/office/drawing/2014/main" id="{D3B68441-FDC1-E209-C1D3-2EAEBD109D6B}"/>
                </a:ext>
              </a:extLst>
            </p:cNvPr>
            <p:cNvCxnSpPr>
              <a:stCxn id="119" idx="0"/>
              <a:endCxn id="90" idx="2"/>
            </p:cNvCxnSpPr>
            <p:nvPr/>
          </p:nvCxnSpPr>
          <p:spPr>
            <a:xfrm flipV="1">
              <a:off x="4138186" y="2947670"/>
              <a:ext cx="0" cy="252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DE4D64B-1361-1F71-5445-5857BC86181E}"/>
                </a:ext>
              </a:extLst>
            </p:cNvPr>
            <p:cNvCxnSpPr>
              <a:cxnSpLocks/>
              <a:stCxn id="97" idx="0"/>
              <a:endCxn id="90" idx="2"/>
            </p:cNvCxnSpPr>
            <p:nvPr/>
          </p:nvCxnSpPr>
          <p:spPr>
            <a:xfrm flipV="1">
              <a:off x="3754829" y="2947670"/>
              <a:ext cx="383357" cy="252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87BCD0D-F7BC-267F-CDB5-A32A9A684725}"/>
                </a:ext>
              </a:extLst>
            </p:cNvPr>
            <p:cNvCxnSpPr>
              <a:stCxn id="90" idx="2"/>
              <a:endCxn id="121" idx="0"/>
            </p:cNvCxnSpPr>
            <p:nvPr/>
          </p:nvCxnSpPr>
          <p:spPr>
            <a:xfrm>
              <a:off x="4138186" y="2947670"/>
              <a:ext cx="383357" cy="25272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4DB0E687-86B9-1817-6AAC-FCA6C8424620}"/>
              </a:ext>
            </a:extLst>
          </p:cNvPr>
          <p:cNvGrpSpPr/>
          <p:nvPr/>
        </p:nvGrpSpPr>
        <p:grpSpPr>
          <a:xfrm>
            <a:off x="1650985" y="2516535"/>
            <a:ext cx="7054736" cy="6179"/>
            <a:chOff x="950515" y="908632"/>
            <a:chExt cx="7054736" cy="6179"/>
          </a:xfrm>
        </p:grpSpPr>
        <p:cxnSp>
          <p:nvCxnSpPr>
            <p:cNvPr id="67" name="Straight Connector 66">
              <a:extLst>
                <a:ext uri="{FF2B5EF4-FFF2-40B4-BE49-F238E27FC236}">
                  <a16:creationId xmlns:a16="http://schemas.microsoft.com/office/drawing/2014/main" id="{E2272267-4064-7F75-694D-1BEEF45EA33F}"/>
                </a:ext>
              </a:extLst>
            </p:cNvPr>
            <p:cNvCxnSpPr>
              <a:cxnSpLocks/>
            </p:cNvCxnSpPr>
            <p:nvPr/>
          </p:nvCxnSpPr>
          <p:spPr>
            <a:xfrm>
              <a:off x="950515" y="914811"/>
              <a:ext cx="7054736"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050F88E-A262-2916-3005-0A651E957E3A}"/>
                </a:ext>
              </a:extLst>
            </p:cNvPr>
            <p:cNvCxnSpPr>
              <a:cxnSpLocks/>
            </p:cNvCxnSpPr>
            <p:nvPr/>
          </p:nvCxnSpPr>
          <p:spPr>
            <a:xfrm>
              <a:off x="1059671" y="908632"/>
              <a:ext cx="4998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4" name="Block Arc 73">
            <a:extLst>
              <a:ext uri="{FF2B5EF4-FFF2-40B4-BE49-F238E27FC236}">
                <a16:creationId xmlns:a16="http://schemas.microsoft.com/office/drawing/2014/main" id="{32D58634-FF5D-0F79-B214-6C71F053C399}"/>
              </a:ext>
            </a:extLst>
          </p:cNvPr>
          <p:cNvSpPr/>
          <p:nvPr/>
        </p:nvSpPr>
        <p:spPr>
          <a:xfrm rot="5400000">
            <a:off x="7875461" y="804534"/>
            <a:ext cx="1884256" cy="2018103"/>
          </a:xfrm>
          <a:prstGeom prst="blockArc">
            <a:avLst>
              <a:gd name="adj1" fmla="val 19496987"/>
              <a:gd name="adj2" fmla="val 0"/>
              <a:gd name="adj3" fmla="val 25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7" name="Block Arc 76">
            <a:extLst>
              <a:ext uri="{FF2B5EF4-FFF2-40B4-BE49-F238E27FC236}">
                <a16:creationId xmlns:a16="http://schemas.microsoft.com/office/drawing/2014/main" id="{4A707F7D-203B-F1B6-036F-9AC4D508FF7D}"/>
              </a:ext>
            </a:extLst>
          </p:cNvPr>
          <p:cNvSpPr/>
          <p:nvPr/>
        </p:nvSpPr>
        <p:spPr>
          <a:xfrm rot="5400000">
            <a:off x="8018732" y="957906"/>
            <a:ext cx="1617869" cy="1732793"/>
          </a:xfrm>
          <a:prstGeom prst="blockArc">
            <a:avLst>
              <a:gd name="adj1" fmla="val 19496987"/>
              <a:gd name="adj2" fmla="val 21599982"/>
              <a:gd name="adj3" fmla="val 14216"/>
            </a:avLst>
          </a:prstGeom>
          <a:solidFill>
            <a:schemeClr val="bg2"/>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63" name="Group 62">
            <a:extLst>
              <a:ext uri="{FF2B5EF4-FFF2-40B4-BE49-F238E27FC236}">
                <a16:creationId xmlns:a16="http://schemas.microsoft.com/office/drawing/2014/main" id="{710609A3-E5ED-16EE-4896-37AB95A57866}"/>
              </a:ext>
            </a:extLst>
          </p:cNvPr>
          <p:cNvGrpSpPr/>
          <p:nvPr/>
        </p:nvGrpSpPr>
        <p:grpSpPr>
          <a:xfrm flipV="1">
            <a:off x="8104110" y="1545303"/>
            <a:ext cx="1935811" cy="971232"/>
            <a:chOff x="2105897" y="2346273"/>
            <a:chExt cx="1935811" cy="971232"/>
          </a:xfrm>
        </p:grpSpPr>
        <p:sp>
          <p:nvSpPr>
            <p:cNvPr id="64" name="Arc 63">
              <a:extLst>
                <a:ext uri="{FF2B5EF4-FFF2-40B4-BE49-F238E27FC236}">
                  <a16:creationId xmlns:a16="http://schemas.microsoft.com/office/drawing/2014/main" id="{A7491E47-7EE8-A3FF-B6DD-911304B915FF}"/>
                </a:ext>
              </a:extLst>
            </p:cNvPr>
            <p:cNvSpPr/>
            <p:nvPr/>
          </p:nvSpPr>
          <p:spPr>
            <a:xfrm>
              <a:off x="2105897" y="2346273"/>
              <a:ext cx="1143756" cy="345132"/>
            </a:xfrm>
            <a:prstGeom prst="arc">
              <a:avLst>
                <a:gd name="adj1" fmla="val 16461109"/>
                <a:gd name="adj2" fmla="val 21194946"/>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65" name="Straight Connector 64">
              <a:extLst>
                <a:ext uri="{FF2B5EF4-FFF2-40B4-BE49-F238E27FC236}">
                  <a16:creationId xmlns:a16="http://schemas.microsoft.com/office/drawing/2014/main" id="{1BFFF8E0-593E-BBB1-8856-89C4D5BCB917}"/>
                </a:ext>
              </a:extLst>
            </p:cNvPr>
            <p:cNvCxnSpPr>
              <a:cxnSpLocks/>
              <a:stCxn id="64" idx="2"/>
            </p:cNvCxnSpPr>
            <p:nvPr/>
          </p:nvCxnSpPr>
          <p:spPr>
            <a:xfrm>
              <a:off x="3210155" y="2455819"/>
              <a:ext cx="831553" cy="861686"/>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0497A532-E507-85FD-6C72-E2D0D384A436}"/>
              </a:ext>
            </a:extLst>
          </p:cNvPr>
          <p:cNvSpPr/>
          <p:nvPr/>
        </p:nvSpPr>
        <p:spPr>
          <a:xfrm>
            <a:off x="4158657" y="3429000"/>
            <a:ext cx="848914" cy="1739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itle 3">
            <a:extLst>
              <a:ext uri="{FF2B5EF4-FFF2-40B4-BE49-F238E27FC236}">
                <a16:creationId xmlns:a16="http://schemas.microsoft.com/office/drawing/2014/main" id="{924043A3-03B5-F548-69D7-666210078517}"/>
              </a:ext>
            </a:extLst>
          </p:cNvPr>
          <p:cNvSpPr>
            <a:spLocks noGrp="1"/>
          </p:cNvSpPr>
          <p:nvPr>
            <p:ph type="title"/>
          </p:nvPr>
        </p:nvSpPr>
        <p:spPr>
          <a:xfrm>
            <a:off x="853439" y="489869"/>
            <a:ext cx="10363200" cy="519972"/>
          </a:xfrm>
        </p:spPr>
        <p:txBody>
          <a:bodyPr>
            <a:normAutofit fontScale="90000"/>
          </a:bodyPr>
          <a:lstStyle/>
          <a:p>
            <a:r>
              <a:rPr lang="en-US" dirty="0"/>
              <a:t>Experiments Take Place at the Pegasus Beamline</a:t>
            </a:r>
          </a:p>
        </p:txBody>
      </p:sp>
      <p:sp>
        <p:nvSpPr>
          <p:cNvPr id="73" name="Rectangle 72">
            <a:extLst>
              <a:ext uri="{FF2B5EF4-FFF2-40B4-BE49-F238E27FC236}">
                <a16:creationId xmlns:a16="http://schemas.microsoft.com/office/drawing/2014/main" id="{1F9FE555-2C68-8404-51B5-58BF719B46AB}"/>
              </a:ext>
            </a:extLst>
          </p:cNvPr>
          <p:cNvSpPr/>
          <p:nvPr/>
        </p:nvSpPr>
        <p:spPr>
          <a:xfrm>
            <a:off x="1396461" y="2168479"/>
            <a:ext cx="254524" cy="716437"/>
          </a:xfrm>
          <a:prstGeom prst="rect">
            <a:avLst/>
          </a:prstGeom>
          <a:solidFill>
            <a:srgbClr val="CC99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a:p>
        </p:txBody>
      </p:sp>
      <p:sp>
        <p:nvSpPr>
          <p:cNvPr id="76" name="TextBox 75">
            <a:extLst>
              <a:ext uri="{FF2B5EF4-FFF2-40B4-BE49-F238E27FC236}">
                <a16:creationId xmlns:a16="http://schemas.microsoft.com/office/drawing/2014/main" id="{28DB6093-1434-304F-AE0E-562C1E5F4D3E}"/>
              </a:ext>
            </a:extLst>
          </p:cNvPr>
          <p:cNvSpPr txBox="1"/>
          <p:nvPr/>
        </p:nvSpPr>
        <p:spPr>
          <a:xfrm>
            <a:off x="2710761" y="2009696"/>
            <a:ext cx="744050" cy="307777"/>
          </a:xfrm>
          <a:prstGeom prst="rect">
            <a:avLst/>
          </a:prstGeom>
          <a:noFill/>
        </p:spPr>
        <p:txBody>
          <a:bodyPr wrap="square" rtlCol="0">
            <a:spAutoFit/>
          </a:bodyPr>
          <a:lstStyle/>
          <a:p>
            <a:r>
              <a:rPr lang="en-US" sz="1400" dirty="0"/>
              <a:t>LINAC</a:t>
            </a:r>
          </a:p>
        </p:txBody>
      </p:sp>
      <p:sp>
        <p:nvSpPr>
          <p:cNvPr id="78" name="TextBox 77">
            <a:extLst>
              <a:ext uri="{FF2B5EF4-FFF2-40B4-BE49-F238E27FC236}">
                <a16:creationId xmlns:a16="http://schemas.microsoft.com/office/drawing/2014/main" id="{35E255A7-8296-08C3-2BCB-C7579BE511DE}"/>
              </a:ext>
            </a:extLst>
          </p:cNvPr>
          <p:cNvSpPr txBox="1"/>
          <p:nvPr/>
        </p:nvSpPr>
        <p:spPr>
          <a:xfrm>
            <a:off x="1236625" y="1866410"/>
            <a:ext cx="574196" cy="307777"/>
          </a:xfrm>
          <a:prstGeom prst="rect">
            <a:avLst/>
          </a:prstGeom>
          <a:noFill/>
        </p:spPr>
        <p:txBody>
          <a:bodyPr wrap="square" rtlCol="0">
            <a:spAutoFit/>
          </a:bodyPr>
          <a:lstStyle/>
          <a:p>
            <a:r>
              <a:rPr lang="en-US" sz="1400" dirty="0"/>
              <a:t>Gun</a:t>
            </a:r>
          </a:p>
        </p:txBody>
      </p:sp>
      <p:sp>
        <p:nvSpPr>
          <p:cNvPr id="123" name="TextBox 122">
            <a:extLst>
              <a:ext uri="{FF2B5EF4-FFF2-40B4-BE49-F238E27FC236}">
                <a16:creationId xmlns:a16="http://schemas.microsoft.com/office/drawing/2014/main" id="{B54D0FD2-98B3-B483-2250-E4205F4CC92F}"/>
              </a:ext>
            </a:extLst>
          </p:cNvPr>
          <p:cNvSpPr txBox="1"/>
          <p:nvPr/>
        </p:nvSpPr>
        <p:spPr>
          <a:xfrm>
            <a:off x="2677294" y="2605813"/>
            <a:ext cx="702436" cy="307777"/>
          </a:xfrm>
          <a:prstGeom prst="rect">
            <a:avLst/>
          </a:prstGeom>
          <a:noFill/>
        </p:spPr>
        <p:txBody>
          <a:bodyPr wrap="none" rtlCol="0">
            <a:spAutoFit/>
          </a:bodyPr>
          <a:lstStyle/>
          <a:p>
            <a:r>
              <a:rPr lang="en-US" sz="1400" dirty="0"/>
              <a:t>6 MeV</a:t>
            </a:r>
          </a:p>
        </p:txBody>
      </p:sp>
      <p:sp>
        <p:nvSpPr>
          <p:cNvPr id="125" name="TextBox 124">
            <a:extLst>
              <a:ext uri="{FF2B5EF4-FFF2-40B4-BE49-F238E27FC236}">
                <a16:creationId xmlns:a16="http://schemas.microsoft.com/office/drawing/2014/main" id="{E3FBE0D2-319C-5763-070C-0F401303D908}"/>
              </a:ext>
            </a:extLst>
          </p:cNvPr>
          <p:cNvSpPr txBox="1"/>
          <p:nvPr/>
        </p:nvSpPr>
        <p:spPr>
          <a:xfrm>
            <a:off x="1685545" y="2193983"/>
            <a:ext cx="324128" cy="307777"/>
          </a:xfrm>
          <a:prstGeom prst="rect">
            <a:avLst/>
          </a:prstGeom>
          <a:noFill/>
        </p:spPr>
        <p:txBody>
          <a:bodyPr wrap="none" rtlCol="0">
            <a:spAutoFit/>
          </a:bodyPr>
          <a:lstStyle/>
          <a:p>
            <a:r>
              <a:rPr lang="en-US" sz="1400" dirty="0"/>
              <a:t>e</a:t>
            </a:r>
            <a:r>
              <a:rPr lang="en-US" sz="1400" baseline="30000" dirty="0"/>
              <a:t>-</a:t>
            </a:r>
            <a:endParaRPr lang="en-US" sz="1400" dirty="0"/>
          </a:p>
        </p:txBody>
      </p:sp>
      <p:pic>
        <p:nvPicPr>
          <p:cNvPr id="6" name="Picture 5">
            <a:extLst>
              <a:ext uri="{FF2B5EF4-FFF2-40B4-BE49-F238E27FC236}">
                <a16:creationId xmlns:a16="http://schemas.microsoft.com/office/drawing/2014/main" id="{480D85C5-BB6C-AFC6-9DB1-67A802A1F28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280252" y="1972500"/>
            <a:ext cx="954530" cy="1103517"/>
          </a:xfrm>
          <a:prstGeom prst="rect">
            <a:avLst/>
          </a:prstGeom>
        </p:spPr>
      </p:pic>
      <p:sp>
        <p:nvSpPr>
          <p:cNvPr id="8" name="TextBox 7">
            <a:extLst>
              <a:ext uri="{FF2B5EF4-FFF2-40B4-BE49-F238E27FC236}">
                <a16:creationId xmlns:a16="http://schemas.microsoft.com/office/drawing/2014/main" id="{9B0F4187-54B5-75A4-EE71-1B9AC896C7FD}"/>
              </a:ext>
            </a:extLst>
          </p:cNvPr>
          <p:cNvSpPr txBox="1"/>
          <p:nvPr/>
        </p:nvSpPr>
        <p:spPr>
          <a:xfrm>
            <a:off x="5340676" y="2966614"/>
            <a:ext cx="915187" cy="307777"/>
          </a:xfrm>
          <a:prstGeom prst="rect">
            <a:avLst/>
          </a:prstGeom>
          <a:noFill/>
        </p:spPr>
        <p:txBody>
          <a:bodyPr wrap="none" rtlCol="0">
            <a:spAutoFit/>
          </a:bodyPr>
          <a:lstStyle/>
          <a:p>
            <a:r>
              <a:rPr lang="en-US" sz="1400" dirty="0"/>
              <a:t>DLA Stage</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DBC0FF42-D848-323E-6D9C-B4D6683D3E61}"/>
                  </a:ext>
                </a:extLst>
              </p:cNvPr>
              <p:cNvSpPr txBox="1"/>
              <p:nvPr/>
            </p:nvSpPr>
            <p:spPr>
              <a:xfrm flipH="1">
                <a:off x="1357259" y="3802506"/>
                <a:ext cx="2430601" cy="861774"/>
              </a:xfrm>
              <a:prstGeom prst="rect">
                <a:avLst/>
              </a:prstGeom>
              <a:noFill/>
            </p:spPr>
            <p:txBody>
              <a:bodyPr wrap="square" lIns="0" tIns="0" rIns="0" bIns="0" rtlCol="0">
                <a:spAutoFit/>
              </a:bodyPr>
              <a:lstStyle/>
              <a:p>
                <a:pPr algn="l"/>
                <a:r>
                  <a:rPr lang="en-US" sz="1400" dirty="0"/>
                  <a:t>Key Parameters:</a:t>
                </a:r>
              </a:p>
              <a:p>
                <a:pPr marL="285750" indent="-285750" algn="l">
                  <a:buFont typeface="Arial" panose="020B0604020202020204" pitchFamily="34" charset="0"/>
                  <a:buChar char="•"/>
                </a:pPr>
                <a:r>
                  <a:rPr lang="en-US" sz="1400" dirty="0"/>
                  <a:t>1 </a:t>
                </a:r>
                <a:r>
                  <a:rPr lang="en-US" sz="1400" dirty="0" err="1"/>
                  <a:t>pC</a:t>
                </a:r>
                <a:endParaRPr lang="en-US" sz="1400" dirty="0"/>
              </a:p>
              <a:p>
                <a:pPr marL="285750" indent="-285750" algn="l">
                  <a:buFont typeface="Arial" panose="020B0604020202020204" pitchFamily="34" charset="0"/>
                  <a:buChar char="•"/>
                </a:pP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𝑥</m:t>
                        </m:r>
                      </m:sub>
                    </m:sSub>
                    <m:r>
                      <a:rPr lang="en-US" sz="1400" b="0" i="1" smtClean="0">
                        <a:latin typeface="Cambria Math" panose="02040503050406030204" pitchFamily="18" charset="0"/>
                      </a:rPr>
                      <m:t>=100 </m:t>
                    </m:r>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𝑚</m:t>
                    </m:r>
                  </m:oMath>
                </a14:m>
                <a:endParaRPr lang="en-US" sz="1400" dirty="0"/>
              </a:p>
              <a:p>
                <a:pPr marL="285750" indent="-285750" algn="l">
                  <a:buFont typeface="Arial" panose="020B0604020202020204" pitchFamily="34" charset="0"/>
                  <a:buChar char="•"/>
                </a:pPr>
                <a:r>
                  <a:rPr lang="en-US" sz="1400" dirty="0"/>
                  <a:t>6 MeV</a:t>
                </a:r>
              </a:p>
            </p:txBody>
          </p:sp>
        </mc:Choice>
        <mc:Fallback>
          <p:sp>
            <p:nvSpPr>
              <p:cNvPr id="2" name="TextBox 1">
                <a:extLst>
                  <a:ext uri="{FF2B5EF4-FFF2-40B4-BE49-F238E27FC236}">
                    <a16:creationId xmlns:a16="http://schemas.microsoft.com/office/drawing/2014/main" id="{DBC0FF42-D848-323E-6D9C-B4D6683D3E61}"/>
                  </a:ext>
                </a:extLst>
              </p:cNvPr>
              <p:cNvSpPr txBox="1">
                <a:spLocks noRot="1" noChangeAspect="1" noMove="1" noResize="1" noEditPoints="1" noAdjustHandles="1" noChangeArrowheads="1" noChangeShapeType="1" noTextEdit="1"/>
              </p:cNvSpPr>
              <p:nvPr/>
            </p:nvSpPr>
            <p:spPr>
              <a:xfrm flipH="1">
                <a:off x="1357259" y="3802506"/>
                <a:ext cx="2430601" cy="861774"/>
              </a:xfrm>
              <a:prstGeom prst="rect">
                <a:avLst/>
              </a:prstGeom>
              <a:blipFill>
                <a:blip r:embed="rId3"/>
                <a:stretch>
                  <a:fillRect l="-4523" t="-6383" b="-12057"/>
                </a:stretch>
              </a:blipFill>
            </p:spPr>
            <p:txBody>
              <a:bodyPr/>
              <a:lstStyle/>
              <a:p>
                <a:r>
                  <a:rPr lang="en-US">
                    <a:noFill/>
                  </a:rPr>
                  <a:t> </a:t>
                </a:r>
              </a:p>
            </p:txBody>
          </p:sp>
        </mc:Fallback>
      </mc:AlternateContent>
    </p:spTree>
    <p:extLst>
      <p:ext uri="{BB962C8B-B14F-4D97-AF65-F5344CB8AC3E}">
        <p14:creationId xmlns:p14="http://schemas.microsoft.com/office/powerpoint/2010/main" val="77030495"/>
      </p:ext>
    </p:extLst>
  </p:cSld>
  <p:clrMapOvr>
    <a:masterClrMapping/>
  </p:clrMapOvr>
  <mc:AlternateContent xmlns:mc="http://schemas.openxmlformats.org/markup-compatibility/2006">
    <mc:Choice xmlns:p14="http://schemas.microsoft.com/office/powerpoint/2010/main" Requires="p14">
      <p:transition spd="slow" p14:dur="2000" advTm="3594"/>
    </mc:Choice>
    <mc:Fallback>
      <p:transition spd="slow" advTm="359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F7E608-0D6D-2E3B-CAEF-3DA4F1E8A85B}"/>
              </a:ext>
            </a:extLst>
          </p:cNvPr>
          <p:cNvPicPr>
            <a:picLocks noChangeAspect="1"/>
          </p:cNvPicPr>
          <p:nvPr/>
        </p:nvPicPr>
        <p:blipFill>
          <a:blip r:embed="rId4"/>
          <a:stretch>
            <a:fillRect/>
          </a:stretch>
        </p:blipFill>
        <p:spPr>
          <a:xfrm>
            <a:off x="5283494" y="1975742"/>
            <a:ext cx="954530" cy="1103517"/>
          </a:xfrm>
          <a:prstGeom prst="rect">
            <a:avLst/>
          </a:prstGeom>
        </p:spPr>
      </p:pic>
      <p:grpSp>
        <p:nvGrpSpPr>
          <p:cNvPr id="20" name="Group 19">
            <a:extLst>
              <a:ext uri="{FF2B5EF4-FFF2-40B4-BE49-F238E27FC236}">
                <a16:creationId xmlns:a16="http://schemas.microsoft.com/office/drawing/2014/main" id="{5CB3F4E6-A5E9-B6CD-6244-B5D61FA60272}"/>
              </a:ext>
            </a:extLst>
          </p:cNvPr>
          <p:cNvGrpSpPr/>
          <p:nvPr/>
        </p:nvGrpSpPr>
        <p:grpSpPr>
          <a:xfrm>
            <a:off x="7914036" y="1501602"/>
            <a:ext cx="770403" cy="1233149"/>
            <a:chOff x="3568999" y="2424450"/>
            <a:chExt cx="770403" cy="1233149"/>
          </a:xfrm>
        </p:grpSpPr>
        <p:grpSp>
          <p:nvGrpSpPr>
            <p:cNvPr id="21" name="Group 20">
              <a:extLst>
                <a:ext uri="{FF2B5EF4-FFF2-40B4-BE49-F238E27FC236}">
                  <a16:creationId xmlns:a16="http://schemas.microsoft.com/office/drawing/2014/main" id="{014DE8E5-1CD1-D8DA-CEEF-71E024729296}"/>
                </a:ext>
              </a:extLst>
            </p:cNvPr>
            <p:cNvGrpSpPr/>
            <p:nvPr/>
          </p:nvGrpSpPr>
          <p:grpSpPr>
            <a:xfrm>
              <a:off x="3568999" y="2424450"/>
              <a:ext cx="770403" cy="1233149"/>
              <a:chOff x="3568999" y="2424450"/>
              <a:chExt cx="770403" cy="1233149"/>
            </a:xfrm>
          </p:grpSpPr>
          <p:grpSp>
            <p:nvGrpSpPr>
              <p:cNvPr id="24" name="Group 23">
                <a:extLst>
                  <a:ext uri="{FF2B5EF4-FFF2-40B4-BE49-F238E27FC236}">
                    <a16:creationId xmlns:a16="http://schemas.microsoft.com/office/drawing/2014/main" id="{C490E72D-B0CF-C711-2982-0A1F9852C5F5}"/>
                  </a:ext>
                </a:extLst>
              </p:cNvPr>
              <p:cNvGrpSpPr/>
              <p:nvPr/>
            </p:nvGrpSpPr>
            <p:grpSpPr>
              <a:xfrm>
                <a:off x="3640529" y="3200399"/>
                <a:ext cx="611957" cy="457200"/>
                <a:chOff x="4117546" y="2276572"/>
                <a:chExt cx="611957" cy="457200"/>
              </a:xfrm>
            </p:grpSpPr>
            <p:sp>
              <p:nvSpPr>
                <p:cNvPr id="26" name="Rectangle 25">
                  <a:extLst>
                    <a:ext uri="{FF2B5EF4-FFF2-40B4-BE49-F238E27FC236}">
                      <a16:creationId xmlns:a16="http://schemas.microsoft.com/office/drawing/2014/main" id="{15FD811C-8D38-95AD-3AA9-F619AEEB3D6A}"/>
                    </a:ext>
                  </a:extLst>
                </p:cNvPr>
                <p:cNvSpPr/>
                <p:nvPr/>
              </p:nvSpPr>
              <p:spPr>
                <a:xfrm>
                  <a:off x="4117546" y="2276572"/>
                  <a:ext cx="228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 name="Rectangle 26">
                  <a:extLst>
                    <a:ext uri="{FF2B5EF4-FFF2-40B4-BE49-F238E27FC236}">
                      <a16:creationId xmlns:a16="http://schemas.microsoft.com/office/drawing/2014/main" id="{4DE1364E-F4FB-F04E-54A1-F355453B2309}"/>
                    </a:ext>
                  </a:extLst>
                </p:cNvPr>
                <p:cNvSpPr/>
                <p:nvPr/>
              </p:nvSpPr>
              <p:spPr>
                <a:xfrm>
                  <a:off x="4500903" y="2276572"/>
                  <a:ext cx="228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5" name="TextBox 24">
                <a:extLst>
                  <a:ext uri="{FF2B5EF4-FFF2-40B4-BE49-F238E27FC236}">
                    <a16:creationId xmlns:a16="http://schemas.microsoft.com/office/drawing/2014/main" id="{ABEB8649-8693-31F2-185E-A5107E7B7804}"/>
                  </a:ext>
                </a:extLst>
              </p:cNvPr>
              <p:cNvSpPr txBox="1"/>
              <p:nvPr/>
            </p:nvSpPr>
            <p:spPr>
              <a:xfrm>
                <a:off x="3568999" y="2424450"/>
                <a:ext cx="770403" cy="523220"/>
              </a:xfrm>
              <a:prstGeom prst="rect">
                <a:avLst/>
              </a:prstGeom>
              <a:noFill/>
            </p:spPr>
            <p:txBody>
              <a:bodyPr wrap="none" rtlCol="0">
                <a:spAutoFit/>
              </a:bodyPr>
              <a:lstStyle/>
              <a:p>
                <a:pPr algn="ctr"/>
                <a:r>
                  <a:rPr lang="en-US" sz="1400" dirty="0"/>
                  <a:t>Quad</a:t>
                </a:r>
              </a:p>
              <a:p>
                <a:pPr algn="ctr"/>
                <a:r>
                  <a:rPr lang="en-US" sz="1400" dirty="0"/>
                  <a:t>Doublet</a:t>
                </a:r>
              </a:p>
            </p:txBody>
          </p:sp>
        </p:grpSp>
        <p:cxnSp>
          <p:nvCxnSpPr>
            <p:cNvPr id="22" name="Straight Connector 21">
              <a:extLst>
                <a:ext uri="{FF2B5EF4-FFF2-40B4-BE49-F238E27FC236}">
                  <a16:creationId xmlns:a16="http://schemas.microsoft.com/office/drawing/2014/main" id="{EBC9EA4E-ED7B-6D59-358E-0F5D609521BF}"/>
                </a:ext>
              </a:extLst>
            </p:cNvPr>
            <p:cNvCxnSpPr>
              <a:stCxn id="27" idx="0"/>
              <a:endCxn id="25" idx="2"/>
            </p:cNvCxnSpPr>
            <p:nvPr/>
          </p:nvCxnSpPr>
          <p:spPr>
            <a:xfrm flipH="1" flipV="1">
              <a:off x="3954201" y="2947670"/>
              <a:ext cx="183985" cy="252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10A9BF0-FE97-8632-4F47-D77AE65FB30A}"/>
                </a:ext>
              </a:extLst>
            </p:cNvPr>
            <p:cNvCxnSpPr>
              <a:cxnSpLocks/>
              <a:stCxn id="26" idx="0"/>
              <a:endCxn id="25" idx="2"/>
            </p:cNvCxnSpPr>
            <p:nvPr/>
          </p:nvCxnSpPr>
          <p:spPr>
            <a:xfrm flipV="1">
              <a:off x="3754829" y="2947670"/>
              <a:ext cx="199372" cy="25272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3B1A698-4186-0425-1A64-125780D3A92B}"/>
              </a:ext>
            </a:extLst>
          </p:cNvPr>
          <p:cNvGrpSpPr/>
          <p:nvPr/>
        </p:nvGrpSpPr>
        <p:grpSpPr>
          <a:xfrm>
            <a:off x="4773994" y="1362609"/>
            <a:ext cx="2430540" cy="1974632"/>
            <a:chOff x="4991752" y="2360613"/>
            <a:chExt cx="2278631" cy="2819703"/>
          </a:xfrm>
        </p:grpSpPr>
        <p:sp>
          <p:nvSpPr>
            <p:cNvPr id="38" name="Rectangle 37">
              <a:extLst>
                <a:ext uri="{FF2B5EF4-FFF2-40B4-BE49-F238E27FC236}">
                  <a16:creationId xmlns:a16="http://schemas.microsoft.com/office/drawing/2014/main" id="{DB3AF114-B6FB-B64E-1EA2-5C26C6B5F8F1}"/>
                </a:ext>
              </a:extLst>
            </p:cNvPr>
            <p:cNvSpPr/>
            <p:nvPr/>
          </p:nvSpPr>
          <p:spPr>
            <a:xfrm>
              <a:off x="4991752" y="2718936"/>
              <a:ext cx="2278631" cy="246138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a:extLst>
                <a:ext uri="{FF2B5EF4-FFF2-40B4-BE49-F238E27FC236}">
                  <a16:creationId xmlns:a16="http://schemas.microsoft.com/office/drawing/2014/main" id="{F21DB3C1-EBAF-16DE-6A62-7BF8F8ED608E}"/>
                </a:ext>
              </a:extLst>
            </p:cNvPr>
            <p:cNvSpPr txBox="1"/>
            <p:nvPr/>
          </p:nvSpPr>
          <p:spPr>
            <a:xfrm>
              <a:off x="4991752" y="2360613"/>
              <a:ext cx="1385536" cy="439494"/>
            </a:xfrm>
            <a:prstGeom prst="rect">
              <a:avLst/>
            </a:prstGeom>
            <a:noFill/>
          </p:spPr>
          <p:txBody>
            <a:bodyPr wrap="none" rtlCol="0">
              <a:spAutoFit/>
            </a:bodyPr>
            <a:lstStyle/>
            <a:p>
              <a:r>
                <a:rPr lang="en-US" sz="1400" dirty="0"/>
                <a:t>Vacuum Chamber</a:t>
              </a:r>
            </a:p>
          </p:txBody>
        </p:sp>
      </p:grpSp>
      <p:sp>
        <p:nvSpPr>
          <p:cNvPr id="42" name="TextBox 41">
            <a:extLst>
              <a:ext uri="{FF2B5EF4-FFF2-40B4-BE49-F238E27FC236}">
                <a16:creationId xmlns:a16="http://schemas.microsoft.com/office/drawing/2014/main" id="{0DA97E86-207D-526D-8872-51A91F9B5404}"/>
              </a:ext>
            </a:extLst>
          </p:cNvPr>
          <p:cNvSpPr txBox="1"/>
          <p:nvPr/>
        </p:nvSpPr>
        <p:spPr>
          <a:xfrm>
            <a:off x="8741735" y="1933454"/>
            <a:ext cx="657552" cy="307777"/>
          </a:xfrm>
          <a:prstGeom prst="rect">
            <a:avLst/>
          </a:prstGeom>
          <a:noFill/>
        </p:spPr>
        <p:txBody>
          <a:bodyPr wrap="none" rtlCol="0">
            <a:spAutoFit/>
          </a:bodyPr>
          <a:lstStyle/>
          <a:p>
            <a:r>
              <a:rPr lang="en-US" sz="1400" dirty="0"/>
              <a:t>Dipole</a:t>
            </a:r>
          </a:p>
        </p:txBody>
      </p:sp>
      <p:grpSp>
        <p:nvGrpSpPr>
          <p:cNvPr id="45" name="Group 44">
            <a:extLst>
              <a:ext uri="{FF2B5EF4-FFF2-40B4-BE49-F238E27FC236}">
                <a16:creationId xmlns:a16="http://schemas.microsoft.com/office/drawing/2014/main" id="{C73B5675-B6AA-84C0-3ECA-43EE887B7B4B}"/>
              </a:ext>
            </a:extLst>
          </p:cNvPr>
          <p:cNvGrpSpPr/>
          <p:nvPr/>
        </p:nvGrpSpPr>
        <p:grpSpPr>
          <a:xfrm>
            <a:off x="9939405" y="1293232"/>
            <a:ext cx="927403" cy="523220"/>
            <a:chOff x="9714238" y="628753"/>
            <a:chExt cx="927403" cy="523220"/>
          </a:xfrm>
        </p:grpSpPr>
        <p:sp>
          <p:nvSpPr>
            <p:cNvPr id="47" name="TextBox 46">
              <a:extLst>
                <a:ext uri="{FF2B5EF4-FFF2-40B4-BE49-F238E27FC236}">
                  <a16:creationId xmlns:a16="http://schemas.microsoft.com/office/drawing/2014/main" id="{FD92FE57-20A1-07BC-744A-4196DCCB89C1}"/>
                </a:ext>
              </a:extLst>
            </p:cNvPr>
            <p:cNvSpPr txBox="1"/>
            <p:nvPr/>
          </p:nvSpPr>
          <p:spPr>
            <a:xfrm>
              <a:off x="9823597" y="628753"/>
              <a:ext cx="818044" cy="523220"/>
            </a:xfrm>
            <a:prstGeom prst="rect">
              <a:avLst/>
            </a:prstGeom>
            <a:noFill/>
          </p:spPr>
          <p:txBody>
            <a:bodyPr wrap="square" rtlCol="0">
              <a:spAutoFit/>
            </a:bodyPr>
            <a:lstStyle/>
            <a:p>
              <a:pPr algn="ctr"/>
              <a:r>
                <a:rPr lang="en-US" sz="1400" dirty="0"/>
                <a:t>YAG</a:t>
              </a:r>
            </a:p>
            <a:p>
              <a:pPr algn="ctr"/>
              <a:r>
                <a:rPr lang="en-US" sz="1400" dirty="0"/>
                <a:t>Screen</a:t>
              </a:r>
            </a:p>
          </p:txBody>
        </p:sp>
        <p:sp>
          <p:nvSpPr>
            <p:cNvPr id="46" name="Oval 45">
              <a:extLst>
                <a:ext uri="{FF2B5EF4-FFF2-40B4-BE49-F238E27FC236}">
                  <a16:creationId xmlns:a16="http://schemas.microsoft.com/office/drawing/2014/main" id="{65260A25-DCCB-C28F-0353-6E9A640BEECF}"/>
                </a:ext>
              </a:extLst>
            </p:cNvPr>
            <p:cNvSpPr/>
            <p:nvPr/>
          </p:nvSpPr>
          <p:spPr>
            <a:xfrm>
              <a:off x="9714238" y="733936"/>
              <a:ext cx="244326" cy="260282"/>
            </a:xfrm>
            <a:prstGeom prst="ellipse">
              <a:avLst/>
            </a:prstGeom>
            <a:solidFill>
              <a:srgbClr val="FFC000"/>
            </a:solidFill>
            <a:ln>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p>
          </p:txBody>
        </p:sp>
      </p:grpSp>
      <p:grpSp>
        <p:nvGrpSpPr>
          <p:cNvPr id="48" name="Group 47">
            <a:extLst>
              <a:ext uri="{FF2B5EF4-FFF2-40B4-BE49-F238E27FC236}">
                <a16:creationId xmlns:a16="http://schemas.microsoft.com/office/drawing/2014/main" id="{2D9A1120-60BE-F4CE-14AD-496EFEBCA62D}"/>
              </a:ext>
            </a:extLst>
          </p:cNvPr>
          <p:cNvGrpSpPr/>
          <p:nvPr/>
        </p:nvGrpSpPr>
        <p:grpSpPr>
          <a:xfrm>
            <a:off x="8874926" y="1349705"/>
            <a:ext cx="1177117" cy="307777"/>
            <a:chOff x="8489144" y="674871"/>
            <a:chExt cx="1177117" cy="307777"/>
          </a:xfrm>
        </p:grpSpPr>
        <p:grpSp>
          <p:nvGrpSpPr>
            <p:cNvPr id="49" name="Group 48">
              <a:extLst>
                <a:ext uri="{FF2B5EF4-FFF2-40B4-BE49-F238E27FC236}">
                  <a16:creationId xmlns:a16="http://schemas.microsoft.com/office/drawing/2014/main" id="{2E8BC4AC-44CC-B652-4609-48180B6A74A8}"/>
                </a:ext>
              </a:extLst>
            </p:cNvPr>
            <p:cNvGrpSpPr/>
            <p:nvPr/>
          </p:nvGrpSpPr>
          <p:grpSpPr>
            <a:xfrm>
              <a:off x="8826085" y="684980"/>
              <a:ext cx="670541" cy="281778"/>
              <a:chOff x="2240539" y="1242085"/>
              <a:chExt cx="670541" cy="281778"/>
            </a:xfrm>
          </p:grpSpPr>
          <p:sp>
            <p:nvSpPr>
              <p:cNvPr id="51" name="Rectangle 50">
                <a:extLst>
                  <a:ext uri="{FF2B5EF4-FFF2-40B4-BE49-F238E27FC236}">
                    <a16:creationId xmlns:a16="http://schemas.microsoft.com/office/drawing/2014/main" id="{F47AC8A0-E6BA-4626-7F2C-92FE41242B09}"/>
                  </a:ext>
                </a:extLst>
              </p:cNvPr>
              <p:cNvSpPr/>
              <p:nvPr/>
            </p:nvSpPr>
            <p:spPr>
              <a:xfrm>
                <a:off x="2240539" y="1242085"/>
                <a:ext cx="508306" cy="28177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dirty="0"/>
              </a:p>
            </p:txBody>
          </p:sp>
          <p:sp>
            <p:nvSpPr>
              <p:cNvPr id="52" name="Trapezoid 51">
                <a:extLst>
                  <a:ext uri="{FF2B5EF4-FFF2-40B4-BE49-F238E27FC236}">
                    <a16:creationId xmlns:a16="http://schemas.microsoft.com/office/drawing/2014/main" id="{C91E9D06-C5A2-35CF-D04C-9658880867EA}"/>
                  </a:ext>
                </a:extLst>
              </p:cNvPr>
              <p:cNvSpPr/>
              <p:nvPr/>
            </p:nvSpPr>
            <p:spPr>
              <a:xfrm rot="16200000">
                <a:off x="2755229" y="1299736"/>
                <a:ext cx="155851" cy="155851"/>
              </a:xfrm>
              <a:prstGeom prst="trapezoi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dirty="0"/>
              </a:p>
            </p:txBody>
          </p:sp>
        </p:grpSp>
        <p:sp>
          <p:nvSpPr>
            <p:cNvPr id="50" name="TextBox 49">
              <a:extLst>
                <a:ext uri="{FF2B5EF4-FFF2-40B4-BE49-F238E27FC236}">
                  <a16:creationId xmlns:a16="http://schemas.microsoft.com/office/drawing/2014/main" id="{9390C613-D5C1-CAC9-7246-EB29103066A8}"/>
                </a:ext>
              </a:extLst>
            </p:cNvPr>
            <p:cNvSpPr txBox="1"/>
            <p:nvPr/>
          </p:nvSpPr>
          <p:spPr>
            <a:xfrm>
              <a:off x="8489144" y="674871"/>
              <a:ext cx="1177117" cy="307777"/>
            </a:xfrm>
            <a:prstGeom prst="rect">
              <a:avLst/>
            </a:prstGeom>
            <a:noFill/>
          </p:spPr>
          <p:txBody>
            <a:bodyPr wrap="square" rtlCol="0">
              <a:spAutoFit/>
            </a:bodyPr>
            <a:lstStyle/>
            <a:p>
              <a:pPr algn="ctr"/>
              <a:r>
                <a:rPr lang="en-US" sz="1400" dirty="0"/>
                <a:t>ICCD</a:t>
              </a:r>
            </a:p>
          </p:txBody>
        </p:sp>
      </p:grpSp>
      <p:grpSp>
        <p:nvGrpSpPr>
          <p:cNvPr id="79" name="Group 78">
            <a:extLst>
              <a:ext uri="{FF2B5EF4-FFF2-40B4-BE49-F238E27FC236}">
                <a16:creationId xmlns:a16="http://schemas.microsoft.com/office/drawing/2014/main" id="{9E236FC1-71B7-20FA-3983-79EE19F31D46}"/>
              </a:ext>
            </a:extLst>
          </p:cNvPr>
          <p:cNvGrpSpPr/>
          <p:nvPr/>
        </p:nvGrpSpPr>
        <p:grpSpPr>
          <a:xfrm>
            <a:off x="7204368" y="1809725"/>
            <a:ext cx="998991" cy="1158144"/>
            <a:chOff x="1937151" y="1680303"/>
            <a:chExt cx="998991" cy="1158144"/>
          </a:xfrm>
        </p:grpSpPr>
        <p:grpSp>
          <p:nvGrpSpPr>
            <p:cNvPr id="80" name="Group 79">
              <a:extLst>
                <a:ext uri="{FF2B5EF4-FFF2-40B4-BE49-F238E27FC236}">
                  <a16:creationId xmlns:a16="http://schemas.microsoft.com/office/drawing/2014/main" id="{92E1E0C9-20FF-60FE-D423-54ED582B6247}"/>
                </a:ext>
              </a:extLst>
            </p:cNvPr>
            <p:cNvGrpSpPr/>
            <p:nvPr/>
          </p:nvGrpSpPr>
          <p:grpSpPr>
            <a:xfrm>
              <a:off x="2075409" y="1924047"/>
              <a:ext cx="457200" cy="914400"/>
              <a:chOff x="2364162" y="2971799"/>
              <a:chExt cx="457200" cy="914400"/>
            </a:xfrm>
          </p:grpSpPr>
          <p:sp>
            <p:nvSpPr>
              <p:cNvPr id="82" name="Rectangle 81">
                <a:extLst>
                  <a:ext uri="{FF2B5EF4-FFF2-40B4-BE49-F238E27FC236}">
                    <a16:creationId xmlns:a16="http://schemas.microsoft.com/office/drawing/2014/main" id="{9B381BAF-AE9E-D0EB-8C83-08EF531E14D0}"/>
                  </a:ext>
                </a:extLst>
              </p:cNvPr>
              <p:cNvSpPr/>
              <p:nvPr/>
            </p:nvSpPr>
            <p:spPr>
              <a:xfrm>
                <a:off x="2364162" y="2971799"/>
                <a:ext cx="457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3" name="Rectangle 82">
                <a:extLst>
                  <a:ext uri="{FF2B5EF4-FFF2-40B4-BE49-F238E27FC236}">
                    <a16:creationId xmlns:a16="http://schemas.microsoft.com/office/drawing/2014/main" id="{8B2237DC-2800-FB94-8A12-54784031F0B7}"/>
                  </a:ext>
                </a:extLst>
              </p:cNvPr>
              <p:cNvSpPr/>
              <p:nvPr/>
            </p:nvSpPr>
            <p:spPr>
              <a:xfrm>
                <a:off x="2364162" y="3200399"/>
                <a:ext cx="4572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81" name="TextBox 80">
              <a:extLst>
                <a:ext uri="{FF2B5EF4-FFF2-40B4-BE49-F238E27FC236}">
                  <a16:creationId xmlns:a16="http://schemas.microsoft.com/office/drawing/2014/main" id="{DC1C1D0D-9887-746F-0296-DF74AFB7F917}"/>
                </a:ext>
              </a:extLst>
            </p:cNvPr>
            <p:cNvSpPr txBox="1"/>
            <p:nvPr/>
          </p:nvSpPr>
          <p:spPr>
            <a:xfrm>
              <a:off x="1937151" y="1680303"/>
              <a:ext cx="998991" cy="307777"/>
            </a:xfrm>
            <a:prstGeom prst="rect">
              <a:avLst/>
            </a:prstGeom>
            <a:noFill/>
          </p:spPr>
          <p:txBody>
            <a:bodyPr wrap="square" rtlCol="0">
              <a:spAutoFit/>
            </a:bodyPr>
            <a:lstStyle/>
            <a:p>
              <a:r>
                <a:rPr lang="en-US" sz="1400" dirty="0"/>
                <a:t>Solenoid</a:t>
              </a:r>
            </a:p>
          </p:txBody>
        </p:sp>
      </p:grpSp>
      <p:sp>
        <p:nvSpPr>
          <p:cNvPr id="69" name="TextBox 68">
            <a:extLst>
              <a:ext uri="{FF2B5EF4-FFF2-40B4-BE49-F238E27FC236}">
                <a16:creationId xmlns:a16="http://schemas.microsoft.com/office/drawing/2014/main" id="{43421239-36CE-F3FB-61BA-E8861FB11439}"/>
              </a:ext>
            </a:extLst>
          </p:cNvPr>
          <p:cNvSpPr txBox="1"/>
          <p:nvPr/>
        </p:nvSpPr>
        <p:spPr>
          <a:xfrm>
            <a:off x="4371878" y="2190921"/>
            <a:ext cx="311304" cy="307777"/>
          </a:xfrm>
          <a:prstGeom prst="rect">
            <a:avLst/>
          </a:prstGeom>
          <a:noFill/>
        </p:spPr>
        <p:txBody>
          <a:bodyPr wrap="none" rtlCol="0">
            <a:spAutoFit/>
          </a:bodyPr>
          <a:lstStyle/>
          <a:p>
            <a:r>
              <a:rPr lang="en-US" sz="1400" dirty="0"/>
              <a:t>e</a:t>
            </a:r>
            <a:r>
              <a:rPr lang="en-US" sz="1400" baseline="30000" dirty="0"/>
              <a:t>-</a:t>
            </a:r>
            <a:endParaRPr lang="en-US" sz="1400" dirty="0"/>
          </a:p>
        </p:txBody>
      </p:sp>
      <p:sp>
        <p:nvSpPr>
          <p:cNvPr id="71" name="TextBox 70">
            <a:extLst>
              <a:ext uri="{FF2B5EF4-FFF2-40B4-BE49-F238E27FC236}">
                <a16:creationId xmlns:a16="http://schemas.microsoft.com/office/drawing/2014/main" id="{6CE53FC9-05B2-56EA-DFE9-4BEDEB6EA88D}"/>
              </a:ext>
            </a:extLst>
          </p:cNvPr>
          <p:cNvSpPr txBox="1"/>
          <p:nvPr/>
        </p:nvSpPr>
        <p:spPr>
          <a:xfrm>
            <a:off x="5343918" y="2969856"/>
            <a:ext cx="915187" cy="307777"/>
          </a:xfrm>
          <a:prstGeom prst="rect">
            <a:avLst/>
          </a:prstGeom>
          <a:noFill/>
        </p:spPr>
        <p:txBody>
          <a:bodyPr wrap="none" rtlCol="0">
            <a:spAutoFit/>
          </a:bodyPr>
          <a:lstStyle/>
          <a:p>
            <a:r>
              <a:rPr lang="en-US" sz="1400" dirty="0"/>
              <a:t>DLA Stage</a:t>
            </a:r>
          </a:p>
        </p:txBody>
      </p:sp>
      <p:sp>
        <p:nvSpPr>
          <p:cNvPr id="109" name="Star: 5 Points 108">
            <a:extLst>
              <a:ext uri="{FF2B5EF4-FFF2-40B4-BE49-F238E27FC236}">
                <a16:creationId xmlns:a16="http://schemas.microsoft.com/office/drawing/2014/main" id="{7C3731BC-FFEC-B62E-EABF-84BFA8BFD895}"/>
              </a:ext>
            </a:extLst>
          </p:cNvPr>
          <p:cNvSpPr/>
          <p:nvPr/>
        </p:nvSpPr>
        <p:spPr>
          <a:xfrm>
            <a:off x="5828138" y="2423560"/>
            <a:ext cx="182253" cy="182253"/>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grpSp>
        <p:nvGrpSpPr>
          <p:cNvPr id="59" name="Group 58">
            <a:extLst>
              <a:ext uri="{FF2B5EF4-FFF2-40B4-BE49-F238E27FC236}">
                <a16:creationId xmlns:a16="http://schemas.microsoft.com/office/drawing/2014/main" id="{B4FC01FC-5402-1232-117B-310CE6AC2670}"/>
              </a:ext>
            </a:extLst>
          </p:cNvPr>
          <p:cNvGrpSpPr/>
          <p:nvPr/>
        </p:nvGrpSpPr>
        <p:grpSpPr>
          <a:xfrm>
            <a:off x="1739147" y="1757793"/>
            <a:ext cx="998991" cy="1226104"/>
            <a:chOff x="1804513" y="1612343"/>
            <a:chExt cx="998991" cy="1226104"/>
          </a:xfrm>
        </p:grpSpPr>
        <p:grpSp>
          <p:nvGrpSpPr>
            <p:cNvPr id="60" name="Group 59">
              <a:extLst>
                <a:ext uri="{FF2B5EF4-FFF2-40B4-BE49-F238E27FC236}">
                  <a16:creationId xmlns:a16="http://schemas.microsoft.com/office/drawing/2014/main" id="{55659625-BCCA-4148-8630-2D4FFAE28452}"/>
                </a:ext>
              </a:extLst>
            </p:cNvPr>
            <p:cNvGrpSpPr/>
            <p:nvPr/>
          </p:nvGrpSpPr>
          <p:grpSpPr>
            <a:xfrm>
              <a:off x="2075409" y="1924047"/>
              <a:ext cx="457200" cy="914400"/>
              <a:chOff x="2364162" y="2971799"/>
              <a:chExt cx="457200" cy="914400"/>
            </a:xfrm>
          </p:grpSpPr>
          <p:sp>
            <p:nvSpPr>
              <p:cNvPr id="62" name="Rectangle 61">
                <a:extLst>
                  <a:ext uri="{FF2B5EF4-FFF2-40B4-BE49-F238E27FC236}">
                    <a16:creationId xmlns:a16="http://schemas.microsoft.com/office/drawing/2014/main" id="{5A6D9C87-5295-61BE-4CF2-E70073946D72}"/>
                  </a:ext>
                </a:extLst>
              </p:cNvPr>
              <p:cNvSpPr/>
              <p:nvPr/>
            </p:nvSpPr>
            <p:spPr>
              <a:xfrm>
                <a:off x="2364162" y="2971799"/>
                <a:ext cx="457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0" name="Rectangle 69">
                <a:extLst>
                  <a:ext uri="{FF2B5EF4-FFF2-40B4-BE49-F238E27FC236}">
                    <a16:creationId xmlns:a16="http://schemas.microsoft.com/office/drawing/2014/main" id="{5E71CFFB-47B3-CBD5-13B1-59AEA14DC4D7}"/>
                  </a:ext>
                </a:extLst>
              </p:cNvPr>
              <p:cNvSpPr/>
              <p:nvPr/>
            </p:nvSpPr>
            <p:spPr>
              <a:xfrm>
                <a:off x="2364162" y="3200399"/>
                <a:ext cx="4572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61" name="TextBox 60">
              <a:extLst>
                <a:ext uri="{FF2B5EF4-FFF2-40B4-BE49-F238E27FC236}">
                  <a16:creationId xmlns:a16="http://schemas.microsoft.com/office/drawing/2014/main" id="{3AF11344-BFDC-C45D-27A0-DF446A4267CA}"/>
                </a:ext>
              </a:extLst>
            </p:cNvPr>
            <p:cNvSpPr txBox="1"/>
            <p:nvPr/>
          </p:nvSpPr>
          <p:spPr>
            <a:xfrm>
              <a:off x="1804513" y="1612343"/>
              <a:ext cx="998991" cy="307777"/>
            </a:xfrm>
            <a:prstGeom prst="rect">
              <a:avLst/>
            </a:prstGeom>
            <a:noFill/>
          </p:spPr>
          <p:txBody>
            <a:bodyPr wrap="square" rtlCol="0">
              <a:spAutoFit/>
            </a:bodyPr>
            <a:lstStyle/>
            <a:p>
              <a:r>
                <a:rPr lang="en-US" sz="1400" dirty="0"/>
                <a:t>Solenoid</a:t>
              </a:r>
            </a:p>
          </p:txBody>
        </p:sp>
      </p:grpSp>
      <p:sp>
        <p:nvSpPr>
          <p:cNvPr id="75" name="Rectangle 74">
            <a:extLst>
              <a:ext uri="{FF2B5EF4-FFF2-40B4-BE49-F238E27FC236}">
                <a16:creationId xmlns:a16="http://schemas.microsoft.com/office/drawing/2014/main" id="{0835280D-960F-9063-09D3-4FAC10A4EA20}"/>
              </a:ext>
            </a:extLst>
          </p:cNvPr>
          <p:cNvSpPr/>
          <p:nvPr/>
        </p:nvSpPr>
        <p:spPr>
          <a:xfrm>
            <a:off x="2620260" y="2380216"/>
            <a:ext cx="923826" cy="273378"/>
          </a:xfrm>
          <a:prstGeom prst="rect">
            <a:avLst/>
          </a:prstGeom>
          <a:solidFill>
            <a:srgbClr val="CC99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dirty="0"/>
          </a:p>
        </p:txBody>
      </p:sp>
      <p:grpSp>
        <p:nvGrpSpPr>
          <p:cNvPr id="84" name="Group 83">
            <a:extLst>
              <a:ext uri="{FF2B5EF4-FFF2-40B4-BE49-F238E27FC236}">
                <a16:creationId xmlns:a16="http://schemas.microsoft.com/office/drawing/2014/main" id="{A18EB0EB-7C30-7697-39F4-853A46DCD863}"/>
              </a:ext>
            </a:extLst>
          </p:cNvPr>
          <p:cNvGrpSpPr/>
          <p:nvPr/>
        </p:nvGrpSpPr>
        <p:grpSpPr>
          <a:xfrm>
            <a:off x="3673560" y="1513200"/>
            <a:ext cx="995314" cy="1233149"/>
            <a:chOff x="3640529" y="2424450"/>
            <a:chExt cx="995314" cy="1233149"/>
          </a:xfrm>
        </p:grpSpPr>
        <p:grpSp>
          <p:nvGrpSpPr>
            <p:cNvPr id="85" name="Group 84">
              <a:extLst>
                <a:ext uri="{FF2B5EF4-FFF2-40B4-BE49-F238E27FC236}">
                  <a16:creationId xmlns:a16="http://schemas.microsoft.com/office/drawing/2014/main" id="{3CB983B0-493C-B27F-F5AA-B3F995A747FC}"/>
                </a:ext>
              </a:extLst>
            </p:cNvPr>
            <p:cNvGrpSpPr/>
            <p:nvPr/>
          </p:nvGrpSpPr>
          <p:grpSpPr>
            <a:xfrm>
              <a:off x="3640529" y="2424450"/>
              <a:ext cx="995314" cy="1233149"/>
              <a:chOff x="3640529" y="2424450"/>
              <a:chExt cx="995314" cy="1233149"/>
            </a:xfrm>
          </p:grpSpPr>
          <p:grpSp>
            <p:nvGrpSpPr>
              <p:cNvPr id="89" name="Group 88">
                <a:extLst>
                  <a:ext uri="{FF2B5EF4-FFF2-40B4-BE49-F238E27FC236}">
                    <a16:creationId xmlns:a16="http://schemas.microsoft.com/office/drawing/2014/main" id="{B4E742B1-E2C7-C696-5E6A-3B10BABB1BAE}"/>
                  </a:ext>
                </a:extLst>
              </p:cNvPr>
              <p:cNvGrpSpPr/>
              <p:nvPr/>
            </p:nvGrpSpPr>
            <p:grpSpPr>
              <a:xfrm>
                <a:off x="3640529" y="3200399"/>
                <a:ext cx="995314" cy="457200"/>
                <a:chOff x="4117546" y="2276572"/>
                <a:chExt cx="995314" cy="457200"/>
              </a:xfrm>
            </p:grpSpPr>
            <p:sp>
              <p:nvSpPr>
                <p:cNvPr id="97" name="Rectangle 96">
                  <a:extLst>
                    <a:ext uri="{FF2B5EF4-FFF2-40B4-BE49-F238E27FC236}">
                      <a16:creationId xmlns:a16="http://schemas.microsoft.com/office/drawing/2014/main" id="{DEE387DA-B6DB-401C-E5FB-F03074329A7C}"/>
                    </a:ext>
                  </a:extLst>
                </p:cNvPr>
                <p:cNvSpPr/>
                <p:nvPr/>
              </p:nvSpPr>
              <p:spPr>
                <a:xfrm>
                  <a:off x="4117546" y="2276572"/>
                  <a:ext cx="228600" cy="457200"/>
                </a:xfrm>
                <a:prstGeom prst="rect">
                  <a:avLst/>
                </a:prstGeom>
                <a:solidFill>
                  <a:srgbClr val="0066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p>
              </p:txBody>
            </p:sp>
            <p:sp>
              <p:nvSpPr>
                <p:cNvPr id="119" name="Rectangle 118">
                  <a:extLst>
                    <a:ext uri="{FF2B5EF4-FFF2-40B4-BE49-F238E27FC236}">
                      <a16:creationId xmlns:a16="http://schemas.microsoft.com/office/drawing/2014/main" id="{9949DB7D-4064-C000-8E87-7383E061D6CE}"/>
                    </a:ext>
                  </a:extLst>
                </p:cNvPr>
                <p:cNvSpPr/>
                <p:nvPr/>
              </p:nvSpPr>
              <p:spPr>
                <a:xfrm>
                  <a:off x="4500903" y="2276572"/>
                  <a:ext cx="228600" cy="457200"/>
                </a:xfrm>
                <a:prstGeom prst="rect">
                  <a:avLst/>
                </a:prstGeom>
                <a:solidFill>
                  <a:srgbClr val="0066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p>
              </p:txBody>
            </p:sp>
            <p:sp>
              <p:nvSpPr>
                <p:cNvPr id="121" name="Rectangle 120">
                  <a:extLst>
                    <a:ext uri="{FF2B5EF4-FFF2-40B4-BE49-F238E27FC236}">
                      <a16:creationId xmlns:a16="http://schemas.microsoft.com/office/drawing/2014/main" id="{DEAC0D2A-EC60-E0B1-BE89-BA27E9AB40C5}"/>
                    </a:ext>
                  </a:extLst>
                </p:cNvPr>
                <p:cNvSpPr/>
                <p:nvPr/>
              </p:nvSpPr>
              <p:spPr>
                <a:xfrm>
                  <a:off x="4884260" y="2276572"/>
                  <a:ext cx="228600" cy="457200"/>
                </a:xfrm>
                <a:prstGeom prst="rect">
                  <a:avLst/>
                </a:prstGeom>
                <a:solidFill>
                  <a:srgbClr val="0066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dirty="0"/>
                </a:p>
              </p:txBody>
            </p:sp>
          </p:grpSp>
          <p:sp>
            <p:nvSpPr>
              <p:cNvPr id="90" name="TextBox 89">
                <a:extLst>
                  <a:ext uri="{FF2B5EF4-FFF2-40B4-BE49-F238E27FC236}">
                    <a16:creationId xmlns:a16="http://schemas.microsoft.com/office/drawing/2014/main" id="{EB7B9F04-12F2-4FB6-ADE0-C3B565B96018}"/>
                  </a:ext>
                </a:extLst>
              </p:cNvPr>
              <p:cNvSpPr txBox="1"/>
              <p:nvPr/>
            </p:nvSpPr>
            <p:spPr>
              <a:xfrm>
                <a:off x="3800722" y="2424450"/>
                <a:ext cx="674928" cy="523220"/>
              </a:xfrm>
              <a:prstGeom prst="rect">
                <a:avLst/>
              </a:prstGeom>
              <a:noFill/>
            </p:spPr>
            <p:txBody>
              <a:bodyPr wrap="none" rtlCol="0">
                <a:spAutoFit/>
              </a:bodyPr>
              <a:lstStyle/>
              <a:p>
                <a:pPr algn="ctr"/>
                <a:r>
                  <a:rPr lang="en-US" sz="1400" dirty="0"/>
                  <a:t>Quad</a:t>
                </a:r>
              </a:p>
              <a:p>
                <a:pPr algn="ctr"/>
                <a:r>
                  <a:rPr lang="en-US" sz="1400" dirty="0"/>
                  <a:t>Triplet</a:t>
                </a:r>
              </a:p>
            </p:txBody>
          </p:sp>
        </p:grpSp>
        <p:cxnSp>
          <p:nvCxnSpPr>
            <p:cNvPr id="86" name="Straight Connector 85">
              <a:extLst>
                <a:ext uri="{FF2B5EF4-FFF2-40B4-BE49-F238E27FC236}">
                  <a16:creationId xmlns:a16="http://schemas.microsoft.com/office/drawing/2014/main" id="{D3B68441-FDC1-E209-C1D3-2EAEBD109D6B}"/>
                </a:ext>
              </a:extLst>
            </p:cNvPr>
            <p:cNvCxnSpPr>
              <a:stCxn id="119" idx="0"/>
              <a:endCxn id="90" idx="2"/>
            </p:cNvCxnSpPr>
            <p:nvPr/>
          </p:nvCxnSpPr>
          <p:spPr>
            <a:xfrm flipV="1">
              <a:off x="4138186" y="2947670"/>
              <a:ext cx="0" cy="252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DE4D64B-1361-1F71-5445-5857BC86181E}"/>
                </a:ext>
              </a:extLst>
            </p:cNvPr>
            <p:cNvCxnSpPr>
              <a:cxnSpLocks/>
              <a:stCxn id="97" idx="0"/>
              <a:endCxn id="90" idx="2"/>
            </p:cNvCxnSpPr>
            <p:nvPr/>
          </p:nvCxnSpPr>
          <p:spPr>
            <a:xfrm flipV="1">
              <a:off x="3754829" y="2947670"/>
              <a:ext cx="383357" cy="252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87BCD0D-F7BC-267F-CDB5-A32A9A684725}"/>
                </a:ext>
              </a:extLst>
            </p:cNvPr>
            <p:cNvCxnSpPr>
              <a:stCxn id="90" idx="2"/>
              <a:endCxn id="121" idx="0"/>
            </p:cNvCxnSpPr>
            <p:nvPr/>
          </p:nvCxnSpPr>
          <p:spPr>
            <a:xfrm>
              <a:off x="4138186" y="2947670"/>
              <a:ext cx="383357" cy="25272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4DB0E687-86B9-1817-6AAC-FCA6C8424620}"/>
              </a:ext>
            </a:extLst>
          </p:cNvPr>
          <p:cNvGrpSpPr/>
          <p:nvPr/>
        </p:nvGrpSpPr>
        <p:grpSpPr>
          <a:xfrm>
            <a:off x="1650985" y="2516535"/>
            <a:ext cx="7054736" cy="6179"/>
            <a:chOff x="950515" y="908632"/>
            <a:chExt cx="7054736" cy="6179"/>
          </a:xfrm>
        </p:grpSpPr>
        <p:cxnSp>
          <p:nvCxnSpPr>
            <p:cNvPr id="67" name="Straight Connector 66">
              <a:extLst>
                <a:ext uri="{FF2B5EF4-FFF2-40B4-BE49-F238E27FC236}">
                  <a16:creationId xmlns:a16="http://schemas.microsoft.com/office/drawing/2014/main" id="{E2272267-4064-7F75-694D-1BEEF45EA33F}"/>
                </a:ext>
              </a:extLst>
            </p:cNvPr>
            <p:cNvCxnSpPr>
              <a:cxnSpLocks/>
            </p:cNvCxnSpPr>
            <p:nvPr/>
          </p:nvCxnSpPr>
          <p:spPr>
            <a:xfrm>
              <a:off x="950515" y="914811"/>
              <a:ext cx="7054736"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050F88E-A262-2916-3005-0A651E957E3A}"/>
                </a:ext>
              </a:extLst>
            </p:cNvPr>
            <p:cNvCxnSpPr>
              <a:cxnSpLocks/>
            </p:cNvCxnSpPr>
            <p:nvPr/>
          </p:nvCxnSpPr>
          <p:spPr>
            <a:xfrm>
              <a:off x="1059671" y="908632"/>
              <a:ext cx="4998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4" name="Block Arc 73">
            <a:extLst>
              <a:ext uri="{FF2B5EF4-FFF2-40B4-BE49-F238E27FC236}">
                <a16:creationId xmlns:a16="http://schemas.microsoft.com/office/drawing/2014/main" id="{32D58634-FF5D-0F79-B214-6C71F053C399}"/>
              </a:ext>
            </a:extLst>
          </p:cNvPr>
          <p:cNvSpPr/>
          <p:nvPr/>
        </p:nvSpPr>
        <p:spPr>
          <a:xfrm rot="5400000">
            <a:off x="7875461" y="804534"/>
            <a:ext cx="1884256" cy="2018103"/>
          </a:xfrm>
          <a:prstGeom prst="blockArc">
            <a:avLst>
              <a:gd name="adj1" fmla="val 19496987"/>
              <a:gd name="adj2" fmla="val 0"/>
              <a:gd name="adj3" fmla="val 25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7" name="Block Arc 76">
            <a:extLst>
              <a:ext uri="{FF2B5EF4-FFF2-40B4-BE49-F238E27FC236}">
                <a16:creationId xmlns:a16="http://schemas.microsoft.com/office/drawing/2014/main" id="{4A707F7D-203B-F1B6-036F-9AC4D508FF7D}"/>
              </a:ext>
            </a:extLst>
          </p:cNvPr>
          <p:cNvSpPr/>
          <p:nvPr/>
        </p:nvSpPr>
        <p:spPr>
          <a:xfrm rot="5400000">
            <a:off x="8018732" y="957906"/>
            <a:ext cx="1617869" cy="1732793"/>
          </a:xfrm>
          <a:prstGeom prst="blockArc">
            <a:avLst>
              <a:gd name="adj1" fmla="val 19496987"/>
              <a:gd name="adj2" fmla="val 21599982"/>
              <a:gd name="adj3" fmla="val 14216"/>
            </a:avLst>
          </a:prstGeom>
          <a:solidFill>
            <a:schemeClr val="bg2"/>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63" name="Group 62">
            <a:extLst>
              <a:ext uri="{FF2B5EF4-FFF2-40B4-BE49-F238E27FC236}">
                <a16:creationId xmlns:a16="http://schemas.microsoft.com/office/drawing/2014/main" id="{710609A3-E5ED-16EE-4896-37AB95A57866}"/>
              </a:ext>
            </a:extLst>
          </p:cNvPr>
          <p:cNvGrpSpPr/>
          <p:nvPr/>
        </p:nvGrpSpPr>
        <p:grpSpPr>
          <a:xfrm flipV="1">
            <a:off x="8104110" y="1545303"/>
            <a:ext cx="1935811" cy="971232"/>
            <a:chOff x="2105897" y="2346273"/>
            <a:chExt cx="1935811" cy="971232"/>
          </a:xfrm>
        </p:grpSpPr>
        <p:sp>
          <p:nvSpPr>
            <p:cNvPr id="64" name="Arc 63">
              <a:extLst>
                <a:ext uri="{FF2B5EF4-FFF2-40B4-BE49-F238E27FC236}">
                  <a16:creationId xmlns:a16="http://schemas.microsoft.com/office/drawing/2014/main" id="{A7491E47-7EE8-A3FF-B6DD-911304B915FF}"/>
                </a:ext>
              </a:extLst>
            </p:cNvPr>
            <p:cNvSpPr/>
            <p:nvPr/>
          </p:nvSpPr>
          <p:spPr>
            <a:xfrm>
              <a:off x="2105897" y="2346273"/>
              <a:ext cx="1143756" cy="345132"/>
            </a:xfrm>
            <a:prstGeom prst="arc">
              <a:avLst>
                <a:gd name="adj1" fmla="val 16461109"/>
                <a:gd name="adj2" fmla="val 21194946"/>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cxnSp>
          <p:nvCxnSpPr>
            <p:cNvPr id="65" name="Straight Connector 64">
              <a:extLst>
                <a:ext uri="{FF2B5EF4-FFF2-40B4-BE49-F238E27FC236}">
                  <a16:creationId xmlns:a16="http://schemas.microsoft.com/office/drawing/2014/main" id="{1BFFF8E0-593E-BBB1-8856-89C4D5BCB917}"/>
                </a:ext>
              </a:extLst>
            </p:cNvPr>
            <p:cNvCxnSpPr>
              <a:cxnSpLocks/>
              <a:stCxn id="64" idx="2"/>
            </p:cNvCxnSpPr>
            <p:nvPr/>
          </p:nvCxnSpPr>
          <p:spPr>
            <a:xfrm>
              <a:off x="3210155" y="2455819"/>
              <a:ext cx="831553" cy="861686"/>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0497A532-E507-85FD-6C72-E2D0D384A436}"/>
              </a:ext>
            </a:extLst>
          </p:cNvPr>
          <p:cNvSpPr/>
          <p:nvPr/>
        </p:nvSpPr>
        <p:spPr>
          <a:xfrm>
            <a:off x="4158657" y="3429000"/>
            <a:ext cx="848914" cy="1739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itle 3">
            <a:extLst>
              <a:ext uri="{FF2B5EF4-FFF2-40B4-BE49-F238E27FC236}">
                <a16:creationId xmlns:a16="http://schemas.microsoft.com/office/drawing/2014/main" id="{924043A3-03B5-F548-69D7-666210078517}"/>
              </a:ext>
            </a:extLst>
          </p:cNvPr>
          <p:cNvSpPr>
            <a:spLocks noGrp="1"/>
          </p:cNvSpPr>
          <p:nvPr>
            <p:ph type="title"/>
          </p:nvPr>
        </p:nvSpPr>
        <p:spPr>
          <a:xfrm>
            <a:off x="853439" y="489869"/>
            <a:ext cx="10363200" cy="519972"/>
          </a:xfrm>
        </p:spPr>
        <p:txBody>
          <a:bodyPr>
            <a:normAutofit/>
          </a:bodyPr>
          <a:lstStyle/>
          <a:p>
            <a:r>
              <a:rPr lang="en-US" dirty="0"/>
              <a:t>Pulse Front Optical System is Employed</a:t>
            </a:r>
          </a:p>
        </p:txBody>
      </p:sp>
      <p:sp>
        <p:nvSpPr>
          <p:cNvPr id="73" name="Rectangle 72">
            <a:extLst>
              <a:ext uri="{FF2B5EF4-FFF2-40B4-BE49-F238E27FC236}">
                <a16:creationId xmlns:a16="http://schemas.microsoft.com/office/drawing/2014/main" id="{1F9FE555-2C68-8404-51B5-58BF719B46AB}"/>
              </a:ext>
            </a:extLst>
          </p:cNvPr>
          <p:cNvSpPr/>
          <p:nvPr/>
        </p:nvSpPr>
        <p:spPr>
          <a:xfrm>
            <a:off x="1396461" y="2168479"/>
            <a:ext cx="254524" cy="716437"/>
          </a:xfrm>
          <a:prstGeom prst="rect">
            <a:avLst/>
          </a:prstGeom>
          <a:solidFill>
            <a:srgbClr val="CC99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a:p>
        </p:txBody>
      </p:sp>
      <p:sp>
        <p:nvSpPr>
          <p:cNvPr id="76" name="TextBox 75">
            <a:extLst>
              <a:ext uri="{FF2B5EF4-FFF2-40B4-BE49-F238E27FC236}">
                <a16:creationId xmlns:a16="http://schemas.microsoft.com/office/drawing/2014/main" id="{28DB6093-1434-304F-AE0E-562C1E5F4D3E}"/>
              </a:ext>
            </a:extLst>
          </p:cNvPr>
          <p:cNvSpPr txBox="1"/>
          <p:nvPr/>
        </p:nvSpPr>
        <p:spPr>
          <a:xfrm>
            <a:off x="2710761" y="2009696"/>
            <a:ext cx="744050" cy="307777"/>
          </a:xfrm>
          <a:prstGeom prst="rect">
            <a:avLst/>
          </a:prstGeom>
          <a:noFill/>
        </p:spPr>
        <p:txBody>
          <a:bodyPr wrap="square" rtlCol="0">
            <a:spAutoFit/>
          </a:bodyPr>
          <a:lstStyle/>
          <a:p>
            <a:r>
              <a:rPr lang="en-US" sz="1400" dirty="0"/>
              <a:t>LINAC</a:t>
            </a:r>
          </a:p>
        </p:txBody>
      </p:sp>
      <p:sp>
        <p:nvSpPr>
          <p:cNvPr id="78" name="TextBox 77">
            <a:extLst>
              <a:ext uri="{FF2B5EF4-FFF2-40B4-BE49-F238E27FC236}">
                <a16:creationId xmlns:a16="http://schemas.microsoft.com/office/drawing/2014/main" id="{35E255A7-8296-08C3-2BCB-C7579BE511DE}"/>
              </a:ext>
            </a:extLst>
          </p:cNvPr>
          <p:cNvSpPr txBox="1"/>
          <p:nvPr/>
        </p:nvSpPr>
        <p:spPr>
          <a:xfrm>
            <a:off x="1236625" y="1866410"/>
            <a:ext cx="574196" cy="307777"/>
          </a:xfrm>
          <a:prstGeom prst="rect">
            <a:avLst/>
          </a:prstGeom>
          <a:noFill/>
        </p:spPr>
        <p:txBody>
          <a:bodyPr wrap="square" rtlCol="0">
            <a:spAutoFit/>
          </a:bodyPr>
          <a:lstStyle/>
          <a:p>
            <a:r>
              <a:rPr lang="en-US" sz="1400" dirty="0"/>
              <a:t>Gun</a:t>
            </a:r>
          </a:p>
        </p:txBody>
      </p:sp>
      <p:sp>
        <p:nvSpPr>
          <p:cNvPr id="123" name="TextBox 122">
            <a:extLst>
              <a:ext uri="{FF2B5EF4-FFF2-40B4-BE49-F238E27FC236}">
                <a16:creationId xmlns:a16="http://schemas.microsoft.com/office/drawing/2014/main" id="{B54D0FD2-98B3-B483-2250-E4205F4CC92F}"/>
              </a:ext>
            </a:extLst>
          </p:cNvPr>
          <p:cNvSpPr txBox="1"/>
          <p:nvPr/>
        </p:nvSpPr>
        <p:spPr>
          <a:xfrm>
            <a:off x="2677294" y="2605813"/>
            <a:ext cx="702436" cy="307777"/>
          </a:xfrm>
          <a:prstGeom prst="rect">
            <a:avLst/>
          </a:prstGeom>
          <a:noFill/>
        </p:spPr>
        <p:txBody>
          <a:bodyPr wrap="none" rtlCol="0">
            <a:spAutoFit/>
          </a:bodyPr>
          <a:lstStyle/>
          <a:p>
            <a:r>
              <a:rPr lang="en-US" sz="1400" dirty="0"/>
              <a:t>6 MeV</a:t>
            </a:r>
          </a:p>
        </p:txBody>
      </p:sp>
      <p:sp>
        <p:nvSpPr>
          <p:cNvPr id="125" name="TextBox 124">
            <a:extLst>
              <a:ext uri="{FF2B5EF4-FFF2-40B4-BE49-F238E27FC236}">
                <a16:creationId xmlns:a16="http://schemas.microsoft.com/office/drawing/2014/main" id="{E3FBE0D2-319C-5763-070C-0F401303D908}"/>
              </a:ext>
            </a:extLst>
          </p:cNvPr>
          <p:cNvSpPr txBox="1"/>
          <p:nvPr/>
        </p:nvSpPr>
        <p:spPr>
          <a:xfrm>
            <a:off x="1685545" y="2193983"/>
            <a:ext cx="324128" cy="307777"/>
          </a:xfrm>
          <a:prstGeom prst="rect">
            <a:avLst/>
          </a:prstGeom>
          <a:noFill/>
        </p:spPr>
        <p:txBody>
          <a:bodyPr wrap="none" rtlCol="0">
            <a:spAutoFit/>
          </a:bodyPr>
          <a:lstStyle/>
          <a:p>
            <a:r>
              <a:rPr lang="en-US" sz="1400" dirty="0"/>
              <a:t>e</a:t>
            </a:r>
            <a:r>
              <a:rPr lang="en-US" sz="1400" baseline="30000" dirty="0"/>
              <a:t>-</a:t>
            </a:r>
            <a:endParaRPr lang="en-US" sz="1400" dirty="0"/>
          </a:p>
        </p:txBody>
      </p:sp>
      <p:sp>
        <p:nvSpPr>
          <p:cNvPr id="2" name="Rectangle 1">
            <a:extLst>
              <a:ext uri="{FF2B5EF4-FFF2-40B4-BE49-F238E27FC236}">
                <a16:creationId xmlns:a16="http://schemas.microsoft.com/office/drawing/2014/main" id="{32C460F5-073E-9C34-19C3-77BB0050C09D}"/>
              </a:ext>
            </a:extLst>
          </p:cNvPr>
          <p:cNvSpPr/>
          <p:nvPr/>
        </p:nvSpPr>
        <p:spPr>
          <a:xfrm>
            <a:off x="825126" y="1311838"/>
            <a:ext cx="10101936" cy="4047253"/>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BA3B64CC-5CA0-FB7C-F58B-4EB5A91B1890}"/>
              </a:ext>
            </a:extLst>
          </p:cNvPr>
          <p:cNvPicPr>
            <a:picLocks noChangeAspect="1"/>
          </p:cNvPicPr>
          <p:nvPr/>
        </p:nvPicPr>
        <p:blipFill rotWithShape="1">
          <a:blip r:embed="rId5">
            <a:clrChange>
              <a:clrFrom>
                <a:srgbClr val="FFFFFF"/>
              </a:clrFrom>
              <a:clrTo>
                <a:srgbClr val="FFFFFF">
                  <a:alpha val="0"/>
                </a:srgbClr>
              </a:clrTo>
            </a:clrChange>
          </a:blip>
          <a:srcRect t="2430" b="10765"/>
          <a:stretch/>
        </p:blipFill>
        <p:spPr>
          <a:xfrm>
            <a:off x="3896641" y="1671592"/>
            <a:ext cx="3703641" cy="4068322"/>
          </a:xfrm>
          <a:prstGeom prst="rect">
            <a:avLst/>
          </a:prstGeom>
        </p:spPr>
      </p:pic>
      <p:grpSp>
        <p:nvGrpSpPr>
          <p:cNvPr id="31" name="Group 30">
            <a:extLst>
              <a:ext uri="{FF2B5EF4-FFF2-40B4-BE49-F238E27FC236}">
                <a16:creationId xmlns:a16="http://schemas.microsoft.com/office/drawing/2014/main" id="{BA5CD5F3-40A1-56DE-5B4C-E8821E24940B}"/>
              </a:ext>
            </a:extLst>
          </p:cNvPr>
          <p:cNvGrpSpPr/>
          <p:nvPr/>
        </p:nvGrpSpPr>
        <p:grpSpPr>
          <a:xfrm>
            <a:off x="4773994" y="1362609"/>
            <a:ext cx="2430540" cy="1974632"/>
            <a:chOff x="4991752" y="2360613"/>
            <a:chExt cx="2278631" cy="2819703"/>
          </a:xfrm>
        </p:grpSpPr>
        <p:sp>
          <p:nvSpPr>
            <p:cNvPr id="32" name="Rectangle 31">
              <a:extLst>
                <a:ext uri="{FF2B5EF4-FFF2-40B4-BE49-F238E27FC236}">
                  <a16:creationId xmlns:a16="http://schemas.microsoft.com/office/drawing/2014/main" id="{040D8159-C327-184C-ED84-75EF0D6DBECD}"/>
                </a:ext>
              </a:extLst>
            </p:cNvPr>
            <p:cNvSpPr/>
            <p:nvPr/>
          </p:nvSpPr>
          <p:spPr>
            <a:xfrm>
              <a:off x="4991752" y="2718936"/>
              <a:ext cx="2278631" cy="246138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TextBox 33">
              <a:extLst>
                <a:ext uri="{FF2B5EF4-FFF2-40B4-BE49-F238E27FC236}">
                  <a16:creationId xmlns:a16="http://schemas.microsoft.com/office/drawing/2014/main" id="{A679500C-5303-0713-DADD-2086B8BF2C29}"/>
                </a:ext>
              </a:extLst>
            </p:cNvPr>
            <p:cNvSpPr txBox="1"/>
            <p:nvPr/>
          </p:nvSpPr>
          <p:spPr>
            <a:xfrm>
              <a:off x="4991752" y="2360613"/>
              <a:ext cx="1385536" cy="439494"/>
            </a:xfrm>
            <a:prstGeom prst="rect">
              <a:avLst/>
            </a:prstGeom>
            <a:noFill/>
          </p:spPr>
          <p:txBody>
            <a:bodyPr wrap="none" rtlCol="0">
              <a:spAutoFit/>
            </a:bodyPr>
            <a:lstStyle/>
            <a:p>
              <a:r>
                <a:rPr lang="en-US" sz="1400" dirty="0"/>
                <a:t>Vacuum Chamber</a:t>
              </a:r>
            </a:p>
          </p:txBody>
        </p:sp>
      </p:grpSp>
      <p:sp>
        <p:nvSpPr>
          <p:cNvPr id="55" name="TextBox 54">
            <a:extLst>
              <a:ext uri="{FF2B5EF4-FFF2-40B4-BE49-F238E27FC236}">
                <a16:creationId xmlns:a16="http://schemas.microsoft.com/office/drawing/2014/main" id="{E6413473-ECBF-F457-BB68-ECE90E58000B}"/>
              </a:ext>
            </a:extLst>
          </p:cNvPr>
          <p:cNvSpPr txBox="1"/>
          <p:nvPr/>
        </p:nvSpPr>
        <p:spPr>
          <a:xfrm>
            <a:off x="6040285" y="3757795"/>
            <a:ext cx="989373" cy="523220"/>
          </a:xfrm>
          <a:prstGeom prst="rect">
            <a:avLst/>
          </a:prstGeom>
          <a:noFill/>
        </p:spPr>
        <p:txBody>
          <a:bodyPr wrap="none" rtlCol="0">
            <a:spAutoFit/>
          </a:bodyPr>
          <a:lstStyle/>
          <a:p>
            <a:r>
              <a:rPr lang="en-US" sz="1400" dirty="0"/>
              <a:t>Grating</a:t>
            </a:r>
          </a:p>
          <a:p>
            <a:r>
              <a:rPr lang="en-US" sz="1400" dirty="0"/>
              <a:t>600 ln/mm</a:t>
            </a:r>
          </a:p>
        </p:txBody>
      </p:sp>
      <p:sp>
        <p:nvSpPr>
          <p:cNvPr id="56" name="TextBox 55">
            <a:extLst>
              <a:ext uri="{FF2B5EF4-FFF2-40B4-BE49-F238E27FC236}">
                <a16:creationId xmlns:a16="http://schemas.microsoft.com/office/drawing/2014/main" id="{71E5856D-2CF0-FA4C-AA86-2807753EA2E5}"/>
              </a:ext>
            </a:extLst>
          </p:cNvPr>
          <p:cNvSpPr txBox="1"/>
          <p:nvPr/>
        </p:nvSpPr>
        <p:spPr>
          <a:xfrm>
            <a:off x="7450594" y="4886601"/>
            <a:ext cx="659476" cy="523220"/>
          </a:xfrm>
          <a:prstGeom prst="rect">
            <a:avLst/>
          </a:prstGeom>
          <a:noFill/>
        </p:spPr>
        <p:txBody>
          <a:bodyPr wrap="none" rtlCol="0">
            <a:spAutoFit/>
          </a:bodyPr>
          <a:lstStyle/>
          <a:p>
            <a:r>
              <a:rPr lang="en-US" sz="1400" dirty="0"/>
              <a:t>Piezo</a:t>
            </a:r>
          </a:p>
          <a:p>
            <a:r>
              <a:rPr lang="en-US" sz="1400" dirty="0"/>
              <a:t>Mirror</a:t>
            </a:r>
          </a:p>
        </p:txBody>
      </p:sp>
      <p:sp>
        <p:nvSpPr>
          <p:cNvPr id="57" name="Star: 5 Points 56">
            <a:extLst>
              <a:ext uri="{FF2B5EF4-FFF2-40B4-BE49-F238E27FC236}">
                <a16:creationId xmlns:a16="http://schemas.microsoft.com/office/drawing/2014/main" id="{39C3F792-7EC5-C300-F5B0-1FD7AA494C36}"/>
              </a:ext>
            </a:extLst>
          </p:cNvPr>
          <p:cNvSpPr/>
          <p:nvPr/>
        </p:nvSpPr>
        <p:spPr>
          <a:xfrm>
            <a:off x="6362700" y="3500120"/>
            <a:ext cx="182253" cy="182253"/>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58" name="Star: 5 Points 57">
            <a:extLst>
              <a:ext uri="{FF2B5EF4-FFF2-40B4-BE49-F238E27FC236}">
                <a16:creationId xmlns:a16="http://schemas.microsoft.com/office/drawing/2014/main" id="{1CF7C365-D043-1AB6-8C3A-481878622BBD}"/>
              </a:ext>
            </a:extLst>
          </p:cNvPr>
          <p:cNvSpPr/>
          <p:nvPr/>
        </p:nvSpPr>
        <p:spPr>
          <a:xfrm>
            <a:off x="5828138" y="2423560"/>
            <a:ext cx="182253" cy="182253"/>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72" name="Star: 5 Points 71">
            <a:extLst>
              <a:ext uri="{FF2B5EF4-FFF2-40B4-BE49-F238E27FC236}">
                <a16:creationId xmlns:a16="http://schemas.microsoft.com/office/drawing/2014/main" id="{07F69CF0-0705-504F-7738-85C64AC00266}"/>
              </a:ext>
            </a:extLst>
          </p:cNvPr>
          <p:cNvSpPr/>
          <p:nvPr/>
        </p:nvSpPr>
        <p:spPr>
          <a:xfrm>
            <a:off x="7242601" y="4911273"/>
            <a:ext cx="182253" cy="182253"/>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91" name="Rectangle 90">
            <a:extLst>
              <a:ext uri="{FF2B5EF4-FFF2-40B4-BE49-F238E27FC236}">
                <a16:creationId xmlns:a16="http://schemas.microsoft.com/office/drawing/2014/main" id="{CD5C8526-7B83-F709-B922-DA3266D52D04}"/>
              </a:ext>
            </a:extLst>
          </p:cNvPr>
          <p:cNvSpPr/>
          <p:nvPr/>
        </p:nvSpPr>
        <p:spPr>
          <a:xfrm rot="20427752">
            <a:off x="5639314" y="5206177"/>
            <a:ext cx="473561"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2" name="Oval 91">
            <a:extLst>
              <a:ext uri="{FF2B5EF4-FFF2-40B4-BE49-F238E27FC236}">
                <a16:creationId xmlns:a16="http://schemas.microsoft.com/office/drawing/2014/main" id="{4CDFA978-8BF9-8321-89EF-33AE55AAA9C9}"/>
              </a:ext>
            </a:extLst>
          </p:cNvPr>
          <p:cNvSpPr/>
          <p:nvPr/>
        </p:nvSpPr>
        <p:spPr>
          <a:xfrm rot="20427752">
            <a:off x="5737873" y="5304309"/>
            <a:ext cx="45719" cy="262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3" name="Oval 92">
            <a:extLst>
              <a:ext uri="{FF2B5EF4-FFF2-40B4-BE49-F238E27FC236}">
                <a16:creationId xmlns:a16="http://schemas.microsoft.com/office/drawing/2014/main" id="{5738A12B-56EF-98A4-C8E1-E295067F15B4}"/>
              </a:ext>
            </a:extLst>
          </p:cNvPr>
          <p:cNvSpPr/>
          <p:nvPr/>
        </p:nvSpPr>
        <p:spPr>
          <a:xfrm rot="20427752">
            <a:off x="5948742" y="5228109"/>
            <a:ext cx="45719" cy="262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4" name="TextBox 93">
            <a:extLst>
              <a:ext uri="{FF2B5EF4-FFF2-40B4-BE49-F238E27FC236}">
                <a16:creationId xmlns:a16="http://schemas.microsoft.com/office/drawing/2014/main" id="{C92E3B0D-D80B-1AEA-CF1B-21FCD0F239F4}"/>
              </a:ext>
            </a:extLst>
          </p:cNvPr>
          <p:cNvSpPr txBox="1"/>
          <p:nvPr/>
        </p:nvSpPr>
        <p:spPr>
          <a:xfrm>
            <a:off x="5876094" y="5490173"/>
            <a:ext cx="1032655" cy="307777"/>
          </a:xfrm>
          <a:prstGeom prst="rect">
            <a:avLst/>
          </a:prstGeom>
          <a:noFill/>
        </p:spPr>
        <p:txBody>
          <a:bodyPr wrap="none" rtlCol="0">
            <a:spAutoFit/>
          </a:bodyPr>
          <a:lstStyle/>
          <a:p>
            <a:r>
              <a:rPr lang="en-US" sz="1400" dirty="0"/>
              <a:t>HWP + PBS </a:t>
            </a:r>
          </a:p>
        </p:txBody>
      </p:sp>
      <p:sp>
        <p:nvSpPr>
          <p:cNvPr id="106" name="Rectangle 105">
            <a:extLst>
              <a:ext uri="{FF2B5EF4-FFF2-40B4-BE49-F238E27FC236}">
                <a16:creationId xmlns:a16="http://schemas.microsoft.com/office/drawing/2014/main" id="{9D30B7C1-89D7-764E-C5B2-8E3295E01A27}"/>
              </a:ext>
            </a:extLst>
          </p:cNvPr>
          <p:cNvSpPr/>
          <p:nvPr/>
        </p:nvSpPr>
        <p:spPr>
          <a:xfrm rot="20463551">
            <a:off x="4647757" y="5470173"/>
            <a:ext cx="898214" cy="4210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dirty="0"/>
          </a:p>
        </p:txBody>
      </p:sp>
      <p:sp>
        <p:nvSpPr>
          <p:cNvPr id="107" name="Rectangle 106">
            <a:extLst>
              <a:ext uri="{FF2B5EF4-FFF2-40B4-BE49-F238E27FC236}">
                <a16:creationId xmlns:a16="http://schemas.microsoft.com/office/drawing/2014/main" id="{663826D9-8472-93F4-78B5-C85C0136D344}"/>
              </a:ext>
            </a:extLst>
          </p:cNvPr>
          <p:cNvSpPr/>
          <p:nvPr/>
        </p:nvSpPr>
        <p:spPr>
          <a:xfrm>
            <a:off x="4158657" y="3429000"/>
            <a:ext cx="848914" cy="1739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8" name="Picture 107">
            <a:extLst>
              <a:ext uri="{FF2B5EF4-FFF2-40B4-BE49-F238E27FC236}">
                <a16:creationId xmlns:a16="http://schemas.microsoft.com/office/drawing/2014/main" id="{63627BFC-6B55-14B2-2792-E3FEEB19BD8A}"/>
              </a:ext>
            </a:extLst>
          </p:cNvPr>
          <p:cNvPicPr>
            <a:picLocks noChangeAspect="1"/>
          </p:cNvPicPr>
          <p:nvPr/>
        </p:nvPicPr>
        <p:blipFill rotWithShape="1">
          <a:blip r:embed="rId5">
            <a:clrChange>
              <a:clrFrom>
                <a:srgbClr val="FFFFFF"/>
              </a:clrFrom>
              <a:clrTo>
                <a:srgbClr val="FFFFFF">
                  <a:alpha val="0"/>
                </a:srgbClr>
              </a:clrTo>
            </a:clrChange>
          </a:blip>
          <a:srcRect t="38772" r="82209" b="20380"/>
          <a:stretch/>
        </p:blipFill>
        <p:spPr>
          <a:xfrm>
            <a:off x="4652399" y="3368687"/>
            <a:ext cx="660903" cy="1920240"/>
          </a:xfrm>
          <a:prstGeom prst="rect">
            <a:avLst/>
          </a:prstGeom>
        </p:spPr>
      </p:pic>
      <p:sp>
        <p:nvSpPr>
          <p:cNvPr id="110" name="TextBox 109">
            <a:extLst>
              <a:ext uri="{FF2B5EF4-FFF2-40B4-BE49-F238E27FC236}">
                <a16:creationId xmlns:a16="http://schemas.microsoft.com/office/drawing/2014/main" id="{426CB400-F054-A63F-E49C-97033C9823A0}"/>
              </a:ext>
            </a:extLst>
          </p:cNvPr>
          <p:cNvSpPr txBox="1"/>
          <p:nvPr/>
        </p:nvSpPr>
        <p:spPr>
          <a:xfrm>
            <a:off x="4823742" y="5510390"/>
            <a:ext cx="1211299" cy="307777"/>
          </a:xfrm>
          <a:prstGeom prst="rect">
            <a:avLst/>
          </a:prstGeom>
          <a:noFill/>
        </p:spPr>
        <p:txBody>
          <a:bodyPr wrap="square" rtlCol="0">
            <a:spAutoFit/>
          </a:bodyPr>
          <a:lstStyle/>
          <a:p>
            <a:r>
              <a:rPr lang="en-US" sz="1400" dirty="0">
                <a:solidFill>
                  <a:schemeClr val="bg1"/>
                </a:solidFill>
              </a:rPr>
              <a:t>Laser</a:t>
            </a:r>
          </a:p>
        </p:txBody>
      </p:sp>
      <p:sp>
        <p:nvSpPr>
          <p:cNvPr id="120" name="Star: 5 Points 119">
            <a:extLst>
              <a:ext uri="{FF2B5EF4-FFF2-40B4-BE49-F238E27FC236}">
                <a16:creationId xmlns:a16="http://schemas.microsoft.com/office/drawing/2014/main" id="{5CEE121B-1C92-2A4F-35C3-DB17402D6D97}"/>
              </a:ext>
            </a:extLst>
          </p:cNvPr>
          <p:cNvSpPr/>
          <p:nvPr/>
        </p:nvSpPr>
        <p:spPr>
          <a:xfrm>
            <a:off x="887022" y="3641564"/>
            <a:ext cx="182253" cy="182253"/>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122" name="TextBox 121">
            <a:extLst>
              <a:ext uri="{FF2B5EF4-FFF2-40B4-BE49-F238E27FC236}">
                <a16:creationId xmlns:a16="http://schemas.microsoft.com/office/drawing/2014/main" id="{7775979A-31E7-8028-ECFC-8F83B3CF232F}"/>
              </a:ext>
            </a:extLst>
          </p:cNvPr>
          <p:cNvSpPr txBox="1"/>
          <p:nvPr/>
        </p:nvSpPr>
        <p:spPr>
          <a:xfrm>
            <a:off x="1108540" y="3648973"/>
            <a:ext cx="3715202" cy="861774"/>
          </a:xfrm>
          <a:prstGeom prst="rect">
            <a:avLst/>
          </a:prstGeom>
          <a:noFill/>
        </p:spPr>
        <p:txBody>
          <a:bodyPr wrap="square" lIns="0" tIns="0" rIns="0" bIns="0" rtlCol="0">
            <a:spAutoFit/>
          </a:bodyPr>
          <a:lstStyle/>
          <a:p>
            <a:pPr algn="l"/>
            <a:r>
              <a:rPr lang="en-US" sz="1400" dirty="0"/>
              <a:t>3 Imaging Planes</a:t>
            </a:r>
          </a:p>
          <a:p>
            <a:pPr algn="l"/>
            <a:endParaRPr lang="en-US" sz="1400" dirty="0"/>
          </a:p>
          <a:p>
            <a:pPr algn="l"/>
            <a:r>
              <a:rPr lang="en-US" sz="1400" dirty="0"/>
              <a:t>Not pictured: parallel flat laser line</a:t>
            </a:r>
          </a:p>
          <a:p>
            <a:pPr algn="l"/>
            <a:r>
              <a:rPr lang="en-US" sz="1400" dirty="0"/>
              <a:t> enables interferometric measurement of PFT</a:t>
            </a:r>
          </a:p>
        </p:txBody>
      </p:sp>
      <p:grpSp>
        <p:nvGrpSpPr>
          <p:cNvPr id="124" name="Group 123">
            <a:extLst>
              <a:ext uri="{FF2B5EF4-FFF2-40B4-BE49-F238E27FC236}">
                <a16:creationId xmlns:a16="http://schemas.microsoft.com/office/drawing/2014/main" id="{5768FE6E-37CD-7580-82D4-F2B8B274723F}"/>
              </a:ext>
            </a:extLst>
          </p:cNvPr>
          <p:cNvGrpSpPr/>
          <p:nvPr/>
        </p:nvGrpSpPr>
        <p:grpSpPr>
          <a:xfrm>
            <a:off x="8500549" y="1967560"/>
            <a:ext cx="3096430" cy="4306174"/>
            <a:chOff x="7171520" y="531467"/>
            <a:chExt cx="4167044" cy="5795066"/>
          </a:xfrm>
        </p:grpSpPr>
        <p:pic>
          <p:nvPicPr>
            <p:cNvPr id="126" name="Picture 125" descr="A close up of the moon&#10;&#10;Description automatically generated with medium confidence">
              <a:extLst>
                <a:ext uri="{FF2B5EF4-FFF2-40B4-BE49-F238E27FC236}">
                  <a16:creationId xmlns:a16="http://schemas.microsoft.com/office/drawing/2014/main" id="{699FBF2C-CDB4-2DBC-363D-2548583C45B3}"/>
                </a:ext>
              </a:extLst>
            </p:cNvPr>
            <p:cNvPicPr>
              <a:picLocks noChangeAspect="1"/>
            </p:cNvPicPr>
            <p:nvPr/>
          </p:nvPicPr>
          <p:blipFill rotWithShape="1">
            <a:blip r:embed="rId6">
              <a:extLst>
                <a:ext uri="{28A0092B-C50C-407E-A947-70E740481C1C}">
                  <a14:useLocalDpi xmlns:a14="http://schemas.microsoft.com/office/drawing/2010/main" val="0"/>
                </a:ext>
              </a:extLst>
            </a:blip>
            <a:srcRect l="24840" t="38727" r="50223" b="15032"/>
            <a:stretch/>
          </p:blipFill>
          <p:spPr>
            <a:xfrm>
              <a:off x="7171520" y="531467"/>
              <a:ext cx="4167044" cy="5795066"/>
            </a:xfrm>
            <a:prstGeom prst="rect">
              <a:avLst/>
            </a:prstGeom>
          </p:spPr>
        </p:pic>
        <p:cxnSp>
          <p:nvCxnSpPr>
            <p:cNvPr id="127" name="Straight Arrow Connector 126">
              <a:extLst>
                <a:ext uri="{FF2B5EF4-FFF2-40B4-BE49-F238E27FC236}">
                  <a16:creationId xmlns:a16="http://schemas.microsoft.com/office/drawing/2014/main" id="{95594D5A-669B-F4D2-99D1-2D01BCE9FADC}"/>
                </a:ext>
              </a:extLst>
            </p:cNvPr>
            <p:cNvCxnSpPr>
              <a:cxnSpLocks/>
            </p:cNvCxnSpPr>
            <p:nvPr/>
          </p:nvCxnSpPr>
          <p:spPr>
            <a:xfrm flipV="1">
              <a:off x="9017390" y="1641905"/>
              <a:ext cx="1420837" cy="21699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3E73BC8E-6862-1DBE-EF1F-A98A6029AAEB}"/>
                </a:ext>
              </a:extLst>
            </p:cNvPr>
            <p:cNvSpPr/>
            <p:nvPr/>
          </p:nvSpPr>
          <p:spPr>
            <a:xfrm rot="1834375">
              <a:off x="8181399" y="3908136"/>
              <a:ext cx="1378634" cy="71036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FDDAF305-EE24-EE65-6FBB-D07AF1A376A6}"/>
                </a:ext>
              </a:extLst>
            </p:cNvPr>
            <p:cNvSpPr txBox="1"/>
            <p:nvPr/>
          </p:nvSpPr>
          <p:spPr>
            <a:xfrm rot="18121219">
              <a:off x="9065860" y="2935789"/>
              <a:ext cx="1194238" cy="215444"/>
            </a:xfrm>
            <a:prstGeom prst="rect">
              <a:avLst/>
            </a:prstGeom>
            <a:noFill/>
          </p:spPr>
          <p:txBody>
            <a:bodyPr wrap="none" lIns="0" tIns="0" rIns="0" bIns="0" rtlCol="0">
              <a:spAutoFit/>
            </a:bodyPr>
            <a:lstStyle/>
            <a:p>
              <a:pPr algn="l"/>
              <a:r>
                <a:rPr lang="en-US" sz="1400" dirty="0">
                  <a:solidFill>
                    <a:srgbClr val="C00000"/>
                  </a:solidFill>
                </a:rPr>
                <a:t>Fringe Position</a:t>
              </a:r>
            </a:p>
          </p:txBody>
        </p:sp>
      </p:grpSp>
      <p:pic>
        <p:nvPicPr>
          <p:cNvPr id="130" name="Picture 129">
            <a:extLst>
              <a:ext uri="{FF2B5EF4-FFF2-40B4-BE49-F238E27FC236}">
                <a16:creationId xmlns:a16="http://schemas.microsoft.com/office/drawing/2014/main" id="{3759EA3A-F7C4-19F5-B4AF-06032B0462F2}"/>
              </a:ext>
            </a:extLst>
          </p:cNvPr>
          <p:cNvPicPr>
            <a:picLocks noChangeAspect="1"/>
          </p:cNvPicPr>
          <p:nvPr/>
        </p:nvPicPr>
        <p:blipFill>
          <a:blip r:embed="rId7"/>
          <a:stretch>
            <a:fillRect/>
          </a:stretch>
        </p:blipFill>
        <p:spPr>
          <a:xfrm>
            <a:off x="7798716" y="1428471"/>
            <a:ext cx="2145427" cy="2078383"/>
          </a:xfrm>
          <a:prstGeom prst="rect">
            <a:avLst/>
          </a:prstGeom>
          <a:ln>
            <a:solidFill>
              <a:schemeClr val="tx1"/>
            </a:solidFill>
          </a:ln>
        </p:spPr>
      </p:pic>
      <p:sp>
        <p:nvSpPr>
          <p:cNvPr id="132" name="Textfeld 8">
            <a:extLst>
              <a:ext uri="{FF2B5EF4-FFF2-40B4-BE49-F238E27FC236}">
                <a16:creationId xmlns:a16="http://schemas.microsoft.com/office/drawing/2014/main" id="{28141067-B59A-A6AA-B011-5BDC3084C24E}"/>
              </a:ext>
            </a:extLst>
          </p:cNvPr>
          <p:cNvSpPr txBox="1">
            <a:spLocks noChangeArrowheads="1"/>
          </p:cNvSpPr>
          <p:nvPr/>
        </p:nvSpPr>
        <p:spPr bwMode="auto">
          <a:xfrm>
            <a:off x="623094" y="5826031"/>
            <a:ext cx="3535563" cy="276999"/>
          </a:xfrm>
          <a:prstGeom prst="rect">
            <a:avLst/>
          </a:prstGeom>
          <a:noFill/>
          <a:ln>
            <a:noFill/>
            <a:headEnd/>
            <a:tailEnd/>
          </a:ln>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200" dirty="0">
                <a:solidFill>
                  <a:schemeClr val="tx1"/>
                </a:solidFill>
              </a:rPr>
              <a:t>D. Cesar et al. NIM A, 2018</a:t>
            </a:r>
          </a:p>
        </p:txBody>
      </p:sp>
    </p:spTree>
    <p:custDataLst>
      <p:tags r:id="rId1"/>
    </p:custDataLst>
    <p:extLst>
      <p:ext uri="{BB962C8B-B14F-4D97-AF65-F5344CB8AC3E}">
        <p14:creationId xmlns:p14="http://schemas.microsoft.com/office/powerpoint/2010/main" val="3752839630"/>
      </p:ext>
    </p:extLst>
  </p:cSld>
  <p:clrMapOvr>
    <a:masterClrMapping/>
  </p:clrMapOvr>
  <mc:AlternateContent xmlns:mc="http://schemas.openxmlformats.org/markup-compatibility/2006">
    <mc:Choice xmlns:p14="http://schemas.microsoft.com/office/powerpoint/2010/main" Requires="p14">
      <p:transition spd="slow" p14:dur="2000" advTm="46109"/>
    </mc:Choice>
    <mc:Fallback>
      <p:transition spd="slow" advTm="461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mph" presetSubtype="2" fill="hold" nodeType="withEffect">
                                  <p:stCondLst>
                                    <p:cond delay="0"/>
                                  </p:stCondLst>
                                  <p:childTnLst>
                                    <p:animClr clrSpc="rgb" dir="cw">
                                      <p:cBhvr>
                                        <p:cTn id="8" dur="500" fill="hold"/>
                                        <p:tgtEl>
                                          <p:spTgt spid="58"/>
                                        </p:tgtEl>
                                        <p:attrNameLst>
                                          <p:attrName>fillcolor</p:attrName>
                                        </p:attrNameLst>
                                      </p:cBhvr>
                                      <p:to>
                                        <a:srgbClr val="F61CDC"/>
                                      </p:to>
                                    </p:animClr>
                                    <p:set>
                                      <p:cBhvr>
                                        <p:cTn id="9" dur="500" fill="hold"/>
                                        <p:tgtEl>
                                          <p:spTgt spid="58"/>
                                        </p:tgtEl>
                                        <p:attrNameLst>
                                          <p:attrName>fill.type</p:attrName>
                                        </p:attrNameLst>
                                      </p:cBhvr>
                                      <p:to>
                                        <p:strVal val="solid"/>
                                      </p:to>
                                    </p:set>
                                    <p:set>
                                      <p:cBhvr>
                                        <p:cTn id="10" dur="500" fill="hold"/>
                                        <p:tgtEl>
                                          <p:spTgt spid="58"/>
                                        </p:tgtEl>
                                        <p:attrNameLst>
                                          <p:attrName>fill.on</p:attrName>
                                        </p:attrNameLst>
                                      </p:cBhvr>
                                      <p:to>
                                        <p:strVal val="true"/>
                                      </p:to>
                                    </p:set>
                                  </p:childTnLst>
                                </p:cTn>
                              </p:par>
                              <p:par>
                                <p:cTn id="11" presetID="1" presetClass="emph" presetSubtype="2" fill="hold" nodeType="withEffect">
                                  <p:stCondLst>
                                    <p:cond delay="0"/>
                                  </p:stCondLst>
                                  <p:childTnLst>
                                    <p:animClr clrSpc="rgb" dir="cw">
                                      <p:cBhvr>
                                        <p:cTn id="12" dur="500" fill="hold"/>
                                        <p:tgtEl>
                                          <p:spTgt spid="57"/>
                                        </p:tgtEl>
                                        <p:attrNameLst>
                                          <p:attrName>fillcolor</p:attrName>
                                        </p:attrNameLst>
                                      </p:cBhvr>
                                      <p:to>
                                        <a:srgbClr val="F61CDC"/>
                                      </p:to>
                                    </p:animClr>
                                    <p:set>
                                      <p:cBhvr>
                                        <p:cTn id="13" dur="500" fill="hold"/>
                                        <p:tgtEl>
                                          <p:spTgt spid="57"/>
                                        </p:tgtEl>
                                        <p:attrNameLst>
                                          <p:attrName>fill.type</p:attrName>
                                        </p:attrNameLst>
                                      </p:cBhvr>
                                      <p:to>
                                        <p:strVal val="solid"/>
                                      </p:to>
                                    </p:set>
                                    <p:set>
                                      <p:cBhvr>
                                        <p:cTn id="14" dur="500" fill="hold"/>
                                        <p:tgtEl>
                                          <p:spTgt spid="57"/>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500" fill="hold"/>
                                        <p:tgtEl>
                                          <p:spTgt spid="72"/>
                                        </p:tgtEl>
                                        <p:attrNameLst>
                                          <p:attrName>fillcolor</p:attrName>
                                        </p:attrNameLst>
                                      </p:cBhvr>
                                      <p:to>
                                        <a:srgbClr val="F61CDC"/>
                                      </p:to>
                                    </p:animClr>
                                    <p:set>
                                      <p:cBhvr>
                                        <p:cTn id="17" dur="500" fill="hold"/>
                                        <p:tgtEl>
                                          <p:spTgt spid="72"/>
                                        </p:tgtEl>
                                        <p:attrNameLst>
                                          <p:attrName>fill.type</p:attrName>
                                        </p:attrNameLst>
                                      </p:cBhvr>
                                      <p:to>
                                        <p:strVal val="solid"/>
                                      </p:to>
                                    </p:set>
                                    <p:set>
                                      <p:cBhvr>
                                        <p:cTn id="18" dur="500" fill="hold"/>
                                        <p:tgtEl>
                                          <p:spTgt spid="72"/>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500" fill="hold"/>
                                        <p:tgtEl>
                                          <p:spTgt spid="120"/>
                                        </p:tgtEl>
                                        <p:attrNameLst>
                                          <p:attrName>fillcolor</p:attrName>
                                        </p:attrNameLst>
                                      </p:cBhvr>
                                      <p:to>
                                        <a:srgbClr val="F61CDC"/>
                                      </p:to>
                                    </p:animClr>
                                    <p:set>
                                      <p:cBhvr>
                                        <p:cTn id="21" dur="500" fill="hold"/>
                                        <p:tgtEl>
                                          <p:spTgt spid="120"/>
                                        </p:tgtEl>
                                        <p:attrNameLst>
                                          <p:attrName>fill.type</p:attrName>
                                        </p:attrNameLst>
                                      </p:cBhvr>
                                      <p:to>
                                        <p:strVal val="solid"/>
                                      </p:to>
                                    </p:set>
                                    <p:set>
                                      <p:cBhvr>
                                        <p:cTn id="22" dur="500" fill="hold"/>
                                        <p:tgtEl>
                                          <p:spTgt spid="120"/>
                                        </p:tgtEl>
                                        <p:attrNameLst>
                                          <p:attrName>fill.on</p:attrName>
                                        </p:attrNameLst>
                                      </p:cBhvr>
                                      <p:to>
                                        <p:strVal val="true"/>
                                      </p:to>
                                    </p:set>
                                  </p:childTnLst>
                                </p:cTn>
                              </p:par>
                              <p:par>
                                <p:cTn id="23" presetID="1" presetClass="entr" presetSubtype="0" fill="hold" nodeType="withEffect">
                                  <p:stCondLst>
                                    <p:cond delay="0"/>
                                  </p:stCondLst>
                                  <p:childTnLst>
                                    <p:set>
                                      <p:cBhvr>
                                        <p:cTn id="24" dur="1" fill="hold">
                                          <p:stCondLst>
                                            <p:cond delay="0"/>
                                          </p:stCondLst>
                                        </p:cTn>
                                        <p:tgtEl>
                                          <p:spTgt spid="12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2">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827D205-131E-A201-BE24-28FB394ABD37}"/>
              </a:ext>
            </a:extLst>
          </p:cNvPr>
          <p:cNvPicPr>
            <a:picLocks noChangeAspect="1"/>
          </p:cNvPicPr>
          <p:nvPr/>
        </p:nvPicPr>
        <p:blipFill>
          <a:blip r:embed="rId4"/>
          <a:stretch>
            <a:fillRect/>
          </a:stretch>
        </p:blipFill>
        <p:spPr>
          <a:xfrm>
            <a:off x="6096000" y="2294749"/>
            <a:ext cx="3471780" cy="2926080"/>
          </a:xfrm>
          <a:prstGeom prst="rect">
            <a:avLst/>
          </a:prstGeom>
        </p:spPr>
      </p:pic>
      <p:sp>
        <p:nvSpPr>
          <p:cNvPr id="4" name="Title 3">
            <a:extLst>
              <a:ext uri="{FF2B5EF4-FFF2-40B4-BE49-F238E27FC236}">
                <a16:creationId xmlns:a16="http://schemas.microsoft.com/office/drawing/2014/main" id="{89A1A122-6130-EC0E-33B3-AFF004FC45B5}"/>
              </a:ext>
            </a:extLst>
          </p:cNvPr>
          <p:cNvSpPr>
            <a:spLocks noGrp="1"/>
          </p:cNvSpPr>
          <p:nvPr>
            <p:ph type="title"/>
          </p:nvPr>
        </p:nvSpPr>
        <p:spPr/>
        <p:txBody>
          <a:bodyPr/>
          <a:lstStyle/>
          <a:p>
            <a:r>
              <a:rPr lang="en-US" dirty="0"/>
              <a:t>Structures are tunable on the nm scale</a:t>
            </a:r>
          </a:p>
        </p:txBody>
      </p:sp>
      <p:pic>
        <p:nvPicPr>
          <p:cNvPr id="5" name="Picture 4">
            <a:extLst>
              <a:ext uri="{FF2B5EF4-FFF2-40B4-BE49-F238E27FC236}">
                <a16:creationId xmlns:a16="http://schemas.microsoft.com/office/drawing/2014/main" id="{235AC8B5-3F20-7EEB-9EAD-514C9050864D}"/>
              </a:ext>
            </a:extLst>
          </p:cNvPr>
          <p:cNvPicPr>
            <a:picLocks noChangeAspect="1"/>
          </p:cNvPicPr>
          <p:nvPr/>
        </p:nvPicPr>
        <p:blipFill>
          <a:blip r:embed="rId5"/>
          <a:stretch>
            <a:fillRect/>
          </a:stretch>
        </p:blipFill>
        <p:spPr>
          <a:xfrm>
            <a:off x="2310188" y="2294749"/>
            <a:ext cx="3051005" cy="2926080"/>
          </a:xfrm>
          <a:prstGeom prst="rect">
            <a:avLst/>
          </a:prstGeom>
        </p:spPr>
      </p:pic>
      <p:sp>
        <p:nvSpPr>
          <p:cNvPr id="7" name="TextBox 6">
            <a:extLst>
              <a:ext uri="{FF2B5EF4-FFF2-40B4-BE49-F238E27FC236}">
                <a16:creationId xmlns:a16="http://schemas.microsoft.com/office/drawing/2014/main" id="{E72295E8-45B5-21B4-976F-EC62464B0875}"/>
              </a:ext>
            </a:extLst>
          </p:cNvPr>
          <p:cNvSpPr txBox="1"/>
          <p:nvPr/>
        </p:nvSpPr>
        <p:spPr>
          <a:xfrm>
            <a:off x="2693504" y="2078115"/>
            <a:ext cx="2769925" cy="215444"/>
          </a:xfrm>
          <a:prstGeom prst="rect">
            <a:avLst/>
          </a:prstGeom>
          <a:noFill/>
        </p:spPr>
        <p:txBody>
          <a:bodyPr wrap="none" lIns="0" tIns="0" rIns="0" bIns="0" rtlCol="0">
            <a:spAutoFit/>
          </a:bodyPr>
          <a:lstStyle/>
          <a:p>
            <a:pPr algn="l"/>
            <a:r>
              <a:rPr lang="en-US" sz="1400" dirty="0"/>
              <a:t>FOM (Laser On – Laser off / noise)</a:t>
            </a:r>
          </a:p>
        </p:txBody>
      </p:sp>
      <p:sp>
        <p:nvSpPr>
          <p:cNvPr id="8" name="Oval 7">
            <a:extLst>
              <a:ext uri="{FF2B5EF4-FFF2-40B4-BE49-F238E27FC236}">
                <a16:creationId xmlns:a16="http://schemas.microsoft.com/office/drawing/2014/main" id="{84068211-730D-7449-68A4-42E4F4EDD519}"/>
              </a:ext>
            </a:extLst>
          </p:cNvPr>
          <p:cNvSpPr/>
          <p:nvPr/>
        </p:nvSpPr>
        <p:spPr>
          <a:xfrm>
            <a:off x="7079911" y="4084983"/>
            <a:ext cx="944217" cy="106348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AC703E3-DADF-81B3-72E6-49BB2E53528F}"/>
              </a:ext>
            </a:extLst>
          </p:cNvPr>
          <p:cNvSpPr txBox="1"/>
          <p:nvPr/>
        </p:nvSpPr>
        <p:spPr>
          <a:xfrm>
            <a:off x="7397963" y="5337314"/>
            <a:ext cx="3720570" cy="215444"/>
          </a:xfrm>
          <a:prstGeom prst="rect">
            <a:avLst/>
          </a:prstGeom>
          <a:noFill/>
        </p:spPr>
        <p:txBody>
          <a:bodyPr wrap="none" lIns="0" tIns="0" rIns="0" bIns="0" rtlCol="0">
            <a:spAutoFit/>
          </a:bodyPr>
          <a:lstStyle/>
          <a:p>
            <a:pPr algn="l"/>
            <a:r>
              <a:rPr lang="en-US" sz="1400" dirty="0"/>
              <a:t>Clear transmission depression at periodic gaps</a:t>
            </a:r>
          </a:p>
        </p:txBody>
      </p:sp>
      <p:pic>
        <p:nvPicPr>
          <p:cNvPr id="12" name="Picture 11">
            <a:extLst>
              <a:ext uri="{FF2B5EF4-FFF2-40B4-BE49-F238E27FC236}">
                <a16:creationId xmlns:a16="http://schemas.microsoft.com/office/drawing/2014/main" id="{6E9C335A-607A-5249-F255-EEF0491BF373}"/>
              </a:ext>
            </a:extLst>
          </p:cNvPr>
          <p:cNvPicPr>
            <a:picLocks noChangeAspect="1"/>
          </p:cNvPicPr>
          <p:nvPr/>
        </p:nvPicPr>
        <p:blipFill rotWithShape="1">
          <a:blip r:embed="rId6"/>
          <a:srcRect l="88371"/>
          <a:stretch/>
        </p:blipFill>
        <p:spPr>
          <a:xfrm>
            <a:off x="5492667" y="2078115"/>
            <a:ext cx="430846" cy="3657600"/>
          </a:xfrm>
          <a:prstGeom prst="rect">
            <a:avLst/>
          </a:prstGeom>
        </p:spPr>
      </p:pic>
      <p:sp>
        <p:nvSpPr>
          <p:cNvPr id="10" name="Oval 9">
            <a:extLst>
              <a:ext uri="{FF2B5EF4-FFF2-40B4-BE49-F238E27FC236}">
                <a16:creationId xmlns:a16="http://schemas.microsoft.com/office/drawing/2014/main" id="{8382646D-1B66-06AD-10C7-7E0CF695989F}"/>
              </a:ext>
            </a:extLst>
          </p:cNvPr>
          <p:cNvSpPr/>
          <p:nvPr/>
        </p:nvSpPr>
        <p:spPr>
          <a:xfrm>
            <a:off x="2641298" y="3429000"/>
            <a:ext cx="3051005" cy="14946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B7E777-4C82-6CC2-32B1-23A09AE2C373}"/>
              </a:ext>
            </a:extLst>
          </p:cNvPr>
          <p:cNvSpPr txBox="1"/>
          <p:nvPr/>
        </p:nvSpPr>
        <p:spPr>
          <a:xfrm flipH="1">
            <a:off x="3937180" y="4184204"/>
            <a:ext cx="1611291" cy="215444"/>
          </a:xfrm>
          <a:prstGeom prst="rect">
            <a:avLst/>
          </a:prstGeom>
          <a:noFill/>
        </p:spPr>
        <p:txBody>
          <a:bodyPr wrap="square" lIns="0" tIns="0" rIns="0" bIns="0" rtlCol="0">
            <a:spAutoFit/>
          </a:bodyPr>
          <a:lstStyle/>
          <a:p>
            <a:pPr algn="l"/>
            <a:r>
              <a:rPr lang="en-US" sz="1400" dirty="0"/>
              <a:t>Peak depletion</a:t>
            </a:r>
          </a:p>
        </p:txBody>
      </p:sp>
    </p:spTree>
    <p:custDataLst>
      <p:tags r:id="rId1"/>
    </p:custDataLst>
    <p:extLst>
      <p:ext uri="{BB962C8B-B14F-4D97-AF65-F5344CB8AC3E}">
        <p14:creationId xmlns:p14="http://schemas.microsoft.com/office/powerpoint/2010/main" val="3594393602"/>
      </p:ext>
    </p:extLst>
  </p:cSld>
  <p:clrMapOvr>
    <a:masterClrMapping/>
  </p:clrMapOvr>
  <mc:AlternateContent xmlns:mc="http://schemas.openxmlformats.org/markup-compatibility/2006">
    <mc:Choice xmlns:p14="http://schemas.microsoft.com/office/powerpoint/2010/main" Requires="p14">
      <p:transition spd="slow" p14:dur="2000" advTm="57364"/>
    </mc:Choice>
    <mc:Fallback>
      <p:transition spd="slow" advTm="573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661EF7-5DE3-5A62-7579-E03CB3960D70}"/>
              </a:ext>
            </a:extLst>
          </p:cNvPr>
          <p:cNvSpPr>
            <a:spLocks noGrp="1"/>
          </p:cNvSpPr>
          <p:nvPr>
            <p:ph type="title"/>
          </p:nvPr>
        </p:nvSpPr>
        <p:spPr/>
        <p:txBody>
          <a:bodyPr/>
          <a:lstStyle/>
          <a:p>
            <a:r>
              <a:rPr lang="en-US" dirty="0"/>
              <a:t>Observed energy gain over up to 1.24 mm</a:t>
            </a:r>
          </a:p>
        </p:txBody>
      </p:sp>
      <p:pic>
        <p:nvPicPr>
          <p:cNvPr id="5" name="Content Placeholder 10">
            <a:extLst>
              <a:ext uri="{FF2B5EF4-FFF2-40B4-BE49-F238E27FC236}">
                <a16:creationId xmlns:a16="http://schemas.microsoft.com/office/drawing/2014/main" id="{9B9DB76F-DEE0-116D-7AA2-375A4E4F5E08}"/>
              </a:ext>
            </a:extLst>
          </p:cNvPr>
          <p:cNvPicPr>
            <a:picLocks noChangeAspect="1"/>
          </p:cNvPicPr>
          <p:nvPr/>
        </p:nvPicPr>
        <p:blipFill>
          <a:blip r:embed="rId2"/>
          <a:stretch>
            <a:fillRect/>
          </a:stretch>
        </p:blipFill>
        <p:spPr>
          <a:xfrm>
            <a:off x="1827472" y="2023669"/>
            <a:ext cx="4014204" cy="3657600"/>
          </a:xfrm>
          <a:prstGeom prst="rect">
            <a:avLst/>
          </a:prstGeom>
        </p:spPr>
      </p:pic>
      <p:pic>
        <p:nvPicPr>
          <p:cNvPr id="6" name="Picture 5">
            <a:extLst>
              <a:ext uri="{FF2B5EF4-FFF2-40B4-BE49-F238E27FC236}">
                <a16:creationId xmlns:a16="http://schemas.microsoft.com/office/drawing/2014/main" id="{E70FCE80-F449-0E42-BAAD-0685F1EE0D99}"/>
              </a:ext>
            </a:extLst>
          </p:cNvPr>
          <p:cNvPicPr>
            <a:picLocks noChangeAspect="1"/>
          </p:cNvPicPr>
          <p:nvPr/>
        </p:nvPicPr>
        <p:blipFill>
          <a:blip r:embed="rId3"/>
          <a:stretch>
            <a:fillRect/>
          </a:stretch>
        </p:blipFill>
        <p:spPr>
          <a:xfrm>
            <a:off x="5978354" y="2023669"/>
            <a:ext cx="4024810" cy="3657600"/>
          </a:xfrm>
          <a:prstGeom prst="rect">
            <a:avLst/>
          </a:prstGeom>
        </p:spPr>
      </p:pic>
      <p:pic>
        <p:nvPicPr>
          <p:cNvPr id="7" name="Picture 6">
            <a:extLst>
              <a:ext uri="{FF2B5EF4-FFF2-40B4-BE49-F238E27FC236}">
                <a16:creationId xmlns:a16="http://schemas.microsoft.com/office/drawing/2014/main" id="{72FC99BD-A4A5-E98D-8FB4-0119D08B3F98}"/>
              </a:ext>
            </a:extLst>
          </p:cNvPr>
          <p:cNvPicPr>
            <a:picLocks noChangeAspect="1"/>
          </p:cNvPicPr>
          <p:nvPr/>
        </p:nvPicPr>
        <p:blipFill rotWithShape="1">
          <a:blip r:embed="rId4"/>
          <a:srcRect l="90572"/>
          <a:stretch/>
        </p:blipFill>
        <p:spPr>
          <a:xfrm>
            <a:off x="10139842" y="2023669"/>
            <a:ext cx="374920" cy="3657600"/>
          </a:xfrm>
          <a:prstGeom prst="rect">
            <a:avLst/>
          </a:prstGeom>
        </p:spPr>
      </p:pic>
    </p:spTree>
    <p:extLst>
      <p:ext uri="{BB962C8B-B14F-4D97-AF65-F5344CB8AC3E}">
        <p14:creationId xmlns:p14="http://schemas.microsoft.com/office/powerpoint/2010/main" val="3483657832"/>
      </p:ext>
    </p:extLst>
  </p:cSld>
  <p:clrMapOvr>
    <a:masterClrMapping/>
  </p:clrMapOvr>
  <mc:AlternateContent xmlns:mc="http://schemas.openxmlformats.org/markup-compatibility/2006">
    <mc:Choice xmlns:p14="http://schemas.microsoft.com/office/powerpoint/2010/main" Requires="p14">
      <p:transition spd="slow" p14:dur="2000" advTm="1689"/>
    </mc:Choice>
    <mc:Fallback>
      <p:transition spd="slow" advTm="16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3FC63B-81D8-C2ED-E8C9-B2618782F99A}"/>
              </a:ext>
            </a:extLst>
          </p:cNvPr>
          <p:cNvSpPr>
            <a:spLocks noGrp="1"/>
          </p:cNvSpPr>
          <p:nvPr>
            <p:ph type="body" sz="quarter" idx="13"/>
          </p:nvPr>
        </p:nvSpPr>
        <p:spPr>
          <a:xfrm>
            <a:off x="853436" y="1307327"/>
            <a:ext cx="9144000" cy="1348318"/>
          </a:xfrm>
        </p:spPr>
        <p:txBody>
          <a:bodyPr/>
          <a:lstStyle/>
          <a:p>
            <a:pPr marL="342900" indent="-342900">
              <a:buFont typeface="Arial" panose="020B0604020202020204" pitchFamily="34" charset="0"/>
              <a:buChar char="•"/>
            </a:pPr>
            <a:r>
              <a:rPr lang="en-US" dirty="0"/>
              <a:t>Optical system – implementing phase control (just swap a mirror for an SLM)</a:t>
            </a:r>
          </a:p>
          <a:p>
            <a:pPr marL="342900" indent="-342900">
              <a:buFont typeface="Arial" panose="020B0604020202020204" pitchFamily="34" charset="0"/>
              <a:buChar char="•"/>
            </a:pPr>
            <a:r>
              <a:rPr lang="en-US" dirty="0"/>
              <a:t>Structure – custom gratings have already been obtained, mounting in progress</a:t>
            </a:r>
          </a:p>
          <a:p>
            <a:pPr marL="940293" lvl="1" indent="-342900"/>
            <a:r>
              <a:rPr lang="en-US" dirty="0"/>
              <a:t>4 mm -&gt; 5 mm</a:t>
            </a:r>
          </a:p>
          <a:p>
            <a:pPr marL="940293" lvl="1" indent="-342900"/>
            <a:r>
              <a:rPr lang="en-US" dirty="0"/>
              <a:t>Asymmetric structures</a:t>
            </a:r>
          </a:p>
        </p:txBody>
      </p:sp>
      <p:sp>
        <p:nvSpPr>
          <p:cNvPr id="4" name="Title 3">
            <a:extLst>
              <a:ext uri="{FF2B5EF4-FFF2-40B4-BE49-F238E27FC236}">
                <a16:creationId xmlns:a16="http://schemas.microsoft.com/office/drawing/2014/main" id="{1E9269AC-9128-69A2-DA4C-7622CF5CC727}"/>
              </a:ext>
            </a:extLst>
          </p:cNvPr>
          <p:cNvSpPr>
            <a:spLocks noGrp="1"/>
          </p:cNvSpPr>
          <p:nvPr>
            <p:ph type="title"/>
          </p:nvPr>
        </p:nvSpPr>
        <p:spPr/>
        <p:txBody>
          <a:bodyPr/>
          <a:lstStyle/>
          <a:p>
            <a:r>
              <a:rPr lang="en-US" dirty="0"/>
              <a:t>What is Next? The Journey to 1 MeV</a:t>
            </a:r>
          </a:p>
        </p:txBody>
      </p:sp>
      <p:grpSp>
        <p:nvGrpSpPr>
          <p:cNvPr id="8" name="Group 7">
            <a:extLst>
              <a:ext uri="{FF2B5EF4-FFF2-40B4-BE49-F238E27FC236}">
                <a16:creationId xmlns:a16="http://schemas.microsoft.com/office/drawing/2014/main" id="{198579CD-86E4-CBA1-A035-530770DE890C}"/>
              </a:ext>
            </a:extLst>
          </p:cNvPr>
          <p:cNvGrpSpPr/>
          <p:nvPr/>
        </p:nvGrpSpPr>
        <p:grpSpPr>
          <a:xfrm>
            <a:off x="8294479" y="2010212"/>
            <a:ext cx="2655764" cy="1828948"/>
            <a:chOff x="6881913" y="3064400"/>
            <a:chExt cx="3840480" cy="2644826"/>
          </a:xfrm>
        </p:grpSpPr>
        <p:pic>
          <p:nvPicPr>
            <p:cNvPr id="5" name="Picture 4">
              <a:extLst>
                <a:ext uri="{FF2B5EF4-FFF2-40B4-BE49-F238E27FC236}">
                  <a16:creationId xmlns:a16="http://schemas.microsoft.com/office/drawing/2014/main" id="{0FEA41E1-8F4C-B032-7FA3-FE6620D736E3}"/>
                </a:ext>
              </a:extLst>
            </p:cNvPr>
            <p:cNvPicPr>
              <a:picLocks noChangeAspect="1"/>
            </p:cNvPicPr>
            <p:nvPr/>
          </p:nvPicPr>
          <p:blipFill rotWithShape="1">
            <a:blip r:embed="rId2"/>
            <a:srcRect b="51092"/>
            <a:stretch/>
          </p:blipFill>
          <p:spPr>
            <a:xfrm>
              <a:off x="7444045" y="4490352"/>
              <a:ext cx="2743200" cy="505220"/>
            </a:xfrm>
            <a:prstGeom prst="rect">
              <a:avLst/>
            </a:prstGeom>
          </p:spPr>
        </p:pic>
        <p:sp>
          <p:nvSpPr>
            <p:cNvPr id="6" name="Oval 5">
              <a:extLst>
                <a:ext uri="{FF2B5EF4-FFF2-40B4-BE49-F238E27FC236}">
                  <a16:creationId xmlns:a16="http://schemas.microsoft.com/office/drawing/2014/main" id="{C4676CA4-A38E-016F-8AD3-D9CC1CF74FAE}"/>
                </a:ext>
              </a:extLst>
            </p:cNvPr>
            <p:cNvSpPr/>
            <p:nvPr/>
          </p:nvSpPr>
          <p:spPr>
            <a:xfrm rot="18900000">
              <a:off x="6881913" y="3064400"/>
              <a:ext cx="3840480" cy="1765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22AC82E-CE49-7A57-6F46-DAF658F9D287}"/>
                </a:ext>
              </a:extLst>
            </p:cNvPr>
            <p:cNvPicPr>
              <a:picLocks noChangeAspect="1"/>
            </p:cNvPicPr>
            <p:nvPr/>
          </p:nvPicPr>
          <p:blipFill rotWithShape="1">
            <a:blip r:embed="rId2"/>
            <a:srcRect t="53284" b="-1"/>
            <a:stretch/>
          </p:blipFill>
          <p:spPr>
            <a:xfrm>
              <a:off x="7441437" y="5070763"/>
              <a:ext cx="2743200" cy="638463"/>
            </a:xfrm>
            <a:prstGeom prst="rect">
              <a:avLst/>
            </a:prstGeom>
          </p:spPr>
        </p:pic>
      </p:grpSp>
      <p:pic>
        <p:nvPicPr>
          <p:cNvPr id="42" name="Picture 41" descr="Chart, scatter chart&#10;&#10;Description automatically generated">
            <a:extLst>
              <a:ext uri="{FF2B5EF4-FFF2-40B4-BE49-F238E27FC236}">
                <a16:creationId xmlns:a16="http://schemas.microsoft.com/office/drawing/2014/main" id="{DFA338BE-C50F-8CC8-6A78-74AC72B92A40}"/>
              </a:ext>
            </a:extLst>
          </p:cNvPr>
          <p:cNvPicPr>
            <a:picLocks noChangeAspect="1"/>
          </p:cNvPicPr>
          <p:nvPr/>
        </p:nvPicPr>
        <p:blipFill rotWithShape="1">
          <a:blip r:embed="rId3">
            <a:extLst>
              <a:ext uri="{28A0092B-C50C-407E-A947-70E740481C1C}">
                <a14:useLocalDpi xmlns:a14="http://schemas.microsoft.com/office/drawing/2010/main" val="0"/>
              </a:ext>
            </a:extLst>
          </a:blip>
          <a:srcRect t="2766" b="50982"/>
          <a:stretch/>
        </p:blipFill>
        <p:spPr>
          <a:xfrm>
            <a:off x="161476" y="2679485"/>
            <a:ext cx="3901437" cy="2510406"/>
          </a:xfrm>
          <a:prstGeom prst="rect">
            <a:avLst/>
          </a:prstGeom>
        </p:spPr>
      </p:pic>
      <p:grpSp>
        <p:nvGrpSpPr>
          <p:cNvPr id="49" name="Group 48">
            <a:extLst>
              <a:ext uri="{FF2B5EF4-FFF2-40B4-BE49-F238E27FC236}">
                <a16:creationId xmlns:a16="http://schemas.microsoft.com/office/drawing/2014/main" id="{A443814D-FF0C-08AE-E8A5-9296D71E5A1B}"/>
              </a:ext>
            </a:extLst>
          </p:cNvPr>
          <p:cNvGrpSpPr/>
          <p:nvPr/>
        </p:nvGrpSpPr>
        <p:grpSpPr>
          <a:xfrm>
            <a:off x="4289543" y="2469878"/>
            <a:ext cx="4261888" cy="4203195"/>
            <a:chOff x="4652399" y="1671592"/>
            <a:chExt cx="4261888" cy="4203195"/>
          </a:xfrm>
        </p:grpSpPr>
        <p:pic>
          <p:nvPicPr>
            <p:cNvPr id="45" name="Picture 44">
              <a:extLst>
                <a:ext uri="{FF2B5EF4-FFF2-40B4-BE49-F238E27FC236}">
                  <a16:creationId xmlns:a16="http://schemas.microsoft.com/office/drawing/2014/main" id="{832AE46B-7F76-31D2-D7A2-94398F933D62}"/>
                </a:ext>
              </a:extLst>
            </p:cNvPr>
            <p:cNvPicPr>
              <a:picLocks noChangeAspect="1"/>
            </p:cNvPicPr>
            <p:nvPr/>
          </p:nvPicPr>
          <p:blipFill rotWithShape="1">
            <a:blip r:embed="rId4">
              <a:clrChange>
                <a:clrFrom>
                  <a:srgbClr val="FFFFFF"/>
                </a:clrFrom>
                <a:clrTo>
                  <a:srgbClr val="FFFFFF">
                    <a:alpha val="0"/>
                  </a:srgbClr>
                </a:clrTo>
              </a:clrChange>
            </a:blip>
            <a:srcRect l="36409" t="2430" b="10765"/>
            <a:stretch/>
          </p:blipFill>
          <p:spPr>
            <a:xfrm>
              <a:off x="5245113" y="1671592"/>
              <a:ext cx="2355169" cy="4068322"/>
            </a:xfrm>
            <a:prstGeom prst="rect">
              <a:avLst/>
            </a:prstGeom>
          </p:spPr>
        </p:pic>
        <p:pic>
          <p:nvPicPr>
            <p:cNvPr id="46" name="Picture 45">
              <a:extLst>
                <a:ext uri="{FF2B5EF4-FFF2-40B4-BE49-F238E27FC236}">
                  <a16:creationId xmlns:a16="http://schemas.microsoft.com/office/drawing/2014/main" id="{2476831C-8C75-BEBF-42AD-81C510AB9488}"/>
                </a:ext>
              </a:extLst>
            </p:cNvPr>
            <p:cNvPicPr>
              <a:picLocks noChangeAspect="1"/>
            </p:cNvPicPr>
            <p:nvPr/>
          </p:nvPicPr>
          <p:blipFill rotWithShape="1">
            <a:blip r:embed="rId4">
              <a:clrChange>
                <a:clrFrom>
                  <a:srgbClr val="FFFFFF"/>
                </a:clrFrom>
                <a:clrTo>
                  <a:srgbClr val="FFFFFF">
                    <a:alpha val="0"/>
                  </a:srgbClr>
                </a:clrTo>
              </a:clrChange>
            </a:blip>
            <a:srcRect t="38772" r="82209" b="20380"/>
            <a:stretch/>
          </p:blipFill>
          <p:spPr>
            <a:xfrm>
              <a:off x="4652399" y="3368687"/>
              <a:ext cx="660903" cy="1920240"/>
            </a:xfrm>
            <a:prstGeom prst="rect">
              <a:avLst/>
            </a:prstGeom>
          </p:spPr>
        </p:pic>
        <p:pic>
          <p:nvPicPr>
            <p:cNvPr id="41" name="Picture 2">
              <a:extLst>
                <a:ext uri="{FF2B5EF4-FFF2-40B4-BE49-F238E27FC236}">
                  <a16:creationId xmlns:a16="http://schemas.microsoft.com/office/drawing/2014/main" id="{5E7890C5-9397-D1C3-B07E-43DD5E491BC0}"/>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9192" t="39197" r="33166" b="4856"/>
            <a:stretch/>
          </p:blipFill>
          <p:spPr bwMode="auto">
            <a:xfrm>
              <a:off x="7129355" y="4277616"/>
              <a:ext cx="1784932" cy="1462298"/>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7FEE89B5-9C78-10A2-5FE7-A23FDAD4D240}"/>
                </a:ext>
              </a:extLst>
            </p:cNvPr>
            <p:cNvSpPr/>
            <p:nvPr/>
          </p:nvSpPr>
          <p:spPr>
            <a:xfrm rot="20463551">
              <a:off x="4696410" y="5453769"/>
              <a:ext cx="898214" cy="4210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dirty="0"/>
            </a:p>
          </p:txBody>
        </p:sp>
        <p:sp>
          <p:nvSpPr>
            <p:cNvPr id="47" name="TextBox 46">
              <a:extLst>
                <a:ext uri="{FF2B5EF4-FFF2-40B4-BE49-F238E27FC236}">
                  <a16:creationId xmlns:a16="http://schemas.microsoft.com/office/drawing/2014/main" id="{C113B144-CDFB-76FA-A3E8-BFA71040D0C7}"/>
                </a:ext>
              </a:extLst>
            </p:cNvPr>
            <p:cNvSpPr txBox="1"/>
            <p:nvPr/>
          </p:nvSpPr>
          <p:spPr>
            <a:xfrm>
              <a:off x="4823742" y="5510390"/>
              <a:ext cx="1211299" cy="307777"/>
            </a:xfrm>
            <a:prstGeom prst="rect">
              <a:avLst/>
            </a:prstGeom>
            <a:noFill/>
          </p:spPr>
          <p:txBody>
            <a:bodyPr wrap="square" rtlCol="0">
              <a:spAutoFit/>
            </a:bodyPr>
            <a:lstStyle/>
            <a:p>
              <a:r>
                <a:rPr lang="en-US" sz="1400" dirty="0">
                  <a:solidFill>
                    <a:schemeClr val="bg1"/>
                  </a:solidFill>
                </a:rPr>
                <a:t>Laser</a:t>
              </a:r>
            </a:p>
          </p:txBody>
        </p:sp>
      </p:grpSp>
      <p:pic>
        <p:nvPicPr>
          <p:cNvPr id="51" name="Picture 50">
            <a:extLst>
              <a:ext uri="{FF2B5EF4-FFF2-40B4-BE49-F238E27FC236}">
                <a16:creationId xmlns:a16="http://schemas.microsoft.com/office/drawing/2014/main" id="{7034745B-7B45-8FA7-5C3C-40056C9345E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005034" y="2924277"/>
            <a:ext cx="954530" cy="1103517"/>
          </a:xfrm>
          <a:prstGeom prst="rect">
            <a:avLst/>
          </a:prstGeom>
        </p:spPr>
      </p:pic>
      <p:pic>
        <p:nvPicPr>
          <p:cNvPr id="53" name="Picture 52" descr="A diagram of a graph&#10;&#10;Description automatically generated">
            <a:extLst>
              <a:ext uri="{FF2B5EF4-FFF2-40B4-BE49-F238E27FC236}">
                <a16:creationId xmlns:a16="http://schemas.microsoft.com/office/drawing/2014/main" id="{8B3D7B85-F57A-E4F9-77E6-338F86A78CD4}"/>
              </a:ext>
            </a:extLst>
          </p:cNvPr>
          <p:cNvPicPr>
            <a:picLocks noChangeAspect="1"/>
          </p:cNvPicPr>
          <p:nvPr/>
        </p:nvPicPr>
        <p:blipFill rotWithShape="1">
          <a:blip r:embed="rId7">
            <a:extLst>
              <a:ext uri="{28A0092B-C50C-407E-A947-70E740481C1C}">
                <a14:useLocalDpi xmlns:a14="http://schemas.microsoft.com/office/drawing/2010/main" val="0"/>
              </a:ext>
            </a:extLst>
          </a:blip>
          <a:srcRect l="3840" r="7465" b="11720"/>
          <a:stretch/>
        </p:blipFill>
        <p:spPr>
          <a:xfrm>
            <a:off x="8728144" y="3973528"/>
            <a:ext cx="3427019" cy="1614465"/>
          </a:xfrm>
          <a:prstGeom prst="rect">
            <a:avLst/>
          </a:prstGeom>
        </p:spPr>
      </p:pic>
    </p:spTree>
    <p:extLst>
      <p:ext uri="{BB962C8B-B14F-4D97-AF65-F5344CB8AC3E}">
        <p14:creationId xmlns:p14="http://schemas.microsoft.com/office/powerpoint/2010/main" val="159067183"/>
      </p:ext>
    </p:extLst>
  </p:cSld>
  <p:clrMapOvr>
    <a:masterClrMapping/>
  </p:clrMapOvr>
  <mc:AlternateContent xmlns:mc="http://schemas.openxmlformats.org/markup-compatibility/2006">
    <mc:Choice xmlns:p14="http://schemas.microsoft.com/office/powerpoint/2010/main" Requires="p14">
      <p:transition spd="slow" p14:dur="2000" advTm="2397"/>
    </mc:Choice>
    <mc:Fallback>
      <p:transition spd="slow" advTm="2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53FBB6-EE49-E19F-AC1C-E2EB5BC9D1EB}"/>
              </a:ext>
            </a:extLst>
          </p:cNvPr>
          <p:cNvSpPr>
            <a:spLocks noGrp="1"/>
          </p:cNvSpPr>
          <p:nvPr>
            <p:ph type="title"/>
          </p:nvPr>
        </p:nvSpPr>
        <p:spPr/>
        <p:txBody>
          <a:bodyPr/>
          <a:lstStyle/>
          <a:p>
            <a:r>
              <a:rPr lang="en-US" dirty="0">
                <a:solidFill>
                  <a:schemeClr val="tx1"/>
                </a:solidFill>
              </a:rPr>
              <a:t>Conclusion</a:t>
            </a:r>
          </a:p>
        </p:txBody>
      </p:sp>
      <p:sp>
        <p:nvSpPr>
          <p:cNvPr id="5" name="Content Placeholder 4">
            <a:extLst>
              <a:ext uri="{FF2B5EF4-FFF2-40B4-BE49-F238E27FC236}">
                <a16:creationId xmlns:a16="http://schemas.microsoft.com/office/drawing/2014/main" id="{F93DE017-AD8D-0A75-3B4E-7F22A32B2AA0}"/>
              </a:ext>
            </a:extLst>
          </p:cNvPr>
          <p:cNvSpPr>
            <a:spLocks noGrp="1"/>
          </p:cNvSpPr>
          <p:nvPr>
            <p:ph idx="1"/>
          </p:nvPr>
        </p:nvSpPr>
        <p:spPr>
          <a:xfrm>
            <a:off x="853439" y="1270000"/>
            <a:ext cx="10363201" cy="2323136"/>
          </a:xfrm>
        </p:spPr>
        <p:txBody>
          <a:bodyPr/>
          <a:lstStyle/>
          <a:p>
            <a:r>
              <a:rPr lang="en-US" dirty="0"/>
              <a:t>Demonstrated nm-scale tunable structures</a:t>
            </a:r>
          </a:p>
          <a:p>
            <a:pPr lvl="1"/>
            <a:r>
              <a:rPr lang="en-US" dirty="0"/>
              <a:t>Optical diagnostic allows for out of vacuum structure building</a:t>
            </a:r>
          </a:p>
          <a:p>
            <a:pPr lvl="1"/>
            <a:r>
              <a:rPr lang="en-US" dirty="0"/>
              <a:t>Piezo mounting allows for in-situ tuning for maximal modulation</a:t>
            </a:r>
          </a:p>
          <a:p>
            <a:r>
              <a:rPr lang="en-US" dirty="0"/>
              <a:t>Demonstrated longest (to our knowledge) interaction in a DLA</a:t>
            </a:r>
          </a:p>
          <a:p>
            <a:pPr marL="0" indent="0">
              <a:buNone/>
            </a:pPr>
            <a:r>
              <a:rPr lang="en-US" dirty="0"/>
              <a:t>On the way:</a:t>
            </a:r>
          </a:p>
          <a:p>
            <a:pPr lvl="1"/>
            <a:r>
              <a:rPr lang="en-US" dirty="0"/>
              <a:t>Implementation of Soft Tuning to Address Dephasing and Defocusing</a:t>
            </a:r>
          </a:p>
          <a:p>
            <a:pPr lvl="1"/>
            <a:endParaRPr lang="en-US" dirty="0"/>
          </a:p>
        </p:txBody>
      </p:sp>
      <p:pic>
        <p:nvPicPr>
          <p:cNvPr id="3" name="Content Placeholder 10">
            <a:extLst>
              <a:ext uri="{FF2B5EF4-FFF2-40B4-BE49-F238E27FC236}">
                <a16:creationId xmlns:a16="http://schemas.microsoft.com/office/drawing/2014/main" id="{ADC6F34B-80DE-B75E-2559-D935867E3368}"/>
              </a:ext>
            </a:extLst>
          </p:cNvPr>
          <p:cNvPicPr>
            <a:picLocks noChangeAspect="1"/>
          </p:cNvPicPr>
          <p:nvPr/>
        </p:nvPicPr>
        <p:blipFill>
          <a:blip r:embed="rId3"/>
          <a:stretch>
            <a:fillRect/>
          </a:stretch>
        </p:blipFill>
        <p:spPr>
          <a:xfrm>
            <a:off x="6101813" y="3586129"/>
            <a:ext cx="2910298" cy="2651760"/>
          </a:xfrm>
          <a:prstGeom prst="rect">
            <a:avLst/>
          </a:prstGeom>
        </p:spPr>
      </p:pic>
      <p:grpSp>
        <p:nvGrpSpPr>
          <p:cNvPr id="14" name="Group 13">
            <a:extLst>
              <a:ext uri="{FF2B5EF4-FFF2-40B4-BE49-F238E27FC236}">
                <a16:creationId xmlns:a16="http://schemas.microsoft.com/office/drawing/2014/main" id="{EAAE09E4-3261-1193-6E52-82CBBEF1A4AE}"/>
              </a:ext>
            </a:extLst>
          </p:cNvPr>
          <p:cNvGrpSpPr/>
          <p:nvPr/>
        </p:nvGrpSpPr>
        <p:grpSpPr>
          <a:xfrm>
            <a:off x="9184020" y="1270000"/>
            <a:ext cx="1874684" cy="2589617"/>
            <a:chOff x="7416800" y="1400537"/>
            <a:chExt cx="3590728" cy="4960095"/>
          </a:xfrm>
        </p:grpSpPr>
        <p:pic>
          <p:nvPicPr>
            <p:cNvPr id="15" name="Picture 4">
              <a:extLst>
                <a:ext uri="{FF2B5EF4-FFF2-40B4-BE49-F238E27FC236}">
                  <a16:creationId xmlns:a16="http://schemas.microsoft.com/office/drawing/2014/main" id="{7067FA77-5D1C-5A33-A454-96C6C4241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228" y="1400537"/>
              <a:ext cx="3578300" cy="476959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966F6D3B-E8DE-483A-CAFA-9F1EF6457F35}"/>
                </a:ext>
              </a:extLst>
            </p:cNvPr>
            <p:cNvCxnSpPr>
              <a:cxnSpLocks/>
            </p:cNvCxnSpPr>
            <p:nvPr/>
          </p:nvCxnSpPr>
          <p:spPr>
            <a:xfrm>
              <a:off x="9043211" y="1400537"/>
              <a:ext cx="12700" cy="27015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F33BD92-994A-4A68-C199-A3A8C987B8DC}"/>
                </a:ext>
              </a:extLst>
            </p:cNvPr>
            <p:cNvCxnSpPr>
              <a:cxnSpLocks/>
            </p:cNvCxnSpPr>
            <p:nvPr/>
          </p:nvCxnSpPr>
          <p:spPr>
            <a:xfrm>
              <a:off x="9023725" y="3990059"/>
              <a:ext cx="1459149" cy="17564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C7D9921-C512-2D95-2AD1-5CF7FE231ECD}"/>
                </a:ext>
              </a:extLst>
            </p:cNvPr>
            <p:cNvCxnSpPr>
              <a:cxnSpLocks/>
            </p:cNvCxnSpPr>
            <p:nvPr/>
          </p:nvCxnSpPr>
          <p:spPr>
            <a:xfrm flipH="1">
              <a:off x="7416800" y="3991228"/>
              <a:ext cx="1639111" cy="23694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E6265881-D537-44F2-66CF-344C130643C9}"/>
              </a:ext>
            </a:extLst>
          </p:cNvPr>
          <p:cNvPicPr>
            <a:picLocks noChangeAspect="1"/>
          </p:cNvPicPr>
          <p:nvPr/>
        </p:nvPicPr>
        <p:blipFill>
          <a:blip r:embed="rId5"/>
          <a:stretch>
            <a:fillRect/>
          </a:stretch>
        </p:blipFill>
        <p:spPr>
          <a:xfrm>
            <a:off x="2370565" y="3615018"/>
            <a:ext cx="3146300" cy="2651760"/>
          </a:xfrm>
          <a:prstGeom prst="rect">
            <a:avLst/>
          </a:prstGeom>
        </p:spPr>
      </p:pic>
    </p:spTree>
    <p:custDataLst>
      <p:tags r:id="rId1"/>
    </p:custDataLst>
    <p:extLst>
      <p:ext uri="{BB962C8B-B14F-4D97-AF65-F5344CB8AC3E}">
        <p14:creationId xmlns:p14="http://schemas.microsoft.com/office/powerpoint/2010/main" val="3219599809"/>
      </p:ext>
    </p:extLst>
  </p:cSld>
  <p:clrMapOvr>
    <a:masterClrMapping/>
  </p:clrMapOvr>
  <mc:AlternateContent xmlns:mc="http://schemas.openxmlformats.org/markup-compatibility/2006">
    <mc:Choice xmlns:p14="http://schemas.microsoft.com/office/powerpoint/2010/main" Requires="p14">
      <p:transition spd="slow" p14:dur="2000" advTm="3500"/>
    </mc:Choice>
    <mc:Fallback>
      <p:transition spd="slow" advTm="3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310670"/>
      </p:ext>
    </p:extLst>
  </p:cSld>
  <p:clrMapOvr>
    <a:masterClrMapping/>
  </p:clrMapOvr>
  <mc:AlternateContent xmlns:mc="http://schemas.openxmlformats.org/markup-compatibility/2006">
    <mc:Choice xmlns:p14="http://schemas.microsoft.com/office/powerpoint/2010/main" Requires="p14">
      <p:transition spd="slow" p14:dur="2000" advTm="942"/>
    </mc:Choice>
    <mc:Fallback>
      <p:transition spd="slow" advTm="94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DED049-ED4A-4857-BFA6-7CDC8608F899}"/>
              </a:ext>
            </a:extLst>
          </p:cNvPr>
          <p:cNvSpPr>
            <a:spLocks noGrp="1"/>
          </p:cNvSpPr>
          <p:nvPr>
            <p:ph type="body" sz="quarter" idx="13"/>
          </p:nvPr>
        </p:nvSpPr>
        <p:spPr>
          <a:xfrm>
            <a:off x="1338753" y="1520823"/>
            <a:ext cx="9144000" cy="4027385"/>
          </a:xfrm>
        </p:spPr>
        <p:txBody>
          <a:bodyPr/>
          <a:lstStyle/>
          <a:p>
            <a:r>
              <a:rPr lang="en-US" dirty="0"/>
              <a:t>Thank you to:</a:t>
            </a:r>
          </a:p>
          <a:p>
            <a:pPr marL="342900" indent="-342900">
              <a:buFont typeface="Arial" panose="020B0604020202020204" pitchFamily="34" charset="0"/>
              <a:buChar char="•"/>
            </a:pPr>
            <a:r>
              <a:rPr lang="en-US" dirty="0"/>
              <a:t>Pietro </a:t>
            </a:r>
            <a:r>
              <a:rPr lang="en-US" dirty="0" err="1"/>
              <a:t>Musumeci</a:t>
            </a:r>
            <a:r>
              <a:rPr lang="en-US" dirty="0"/>
              <a:t> (UCLA)</a:t>
            </a:r>
          </a:p>
          <a:p>
            <a:pPr marL="342900" indent="-342900">
              <a:buFont typeface="Arial" panose="020B0604020202020204" pitchFamily="34" charset="0"/>
              <a:buChar char="•"/>
            </a:pPr>
            <a:r>
              <a:rPr lang="en-US" dirty="0"/>
              <a:t>Alexander </a:t>
            </a:r>
            <a:r>
              <a:rPr lang="en-US" dirty="0" err="1"/>
              <a:t>Ody</a:t>
            </a:r>
            <a:r>
              <a:rPr lang="en-US" dirty="0"/>
              <a:t> (UCLA)</a:t>
            </a:r>
          </a:p>
          <a:p>
            <a:pPr marL="342900" indent="-342900">
              <a:buFont typeface="Arial" panose="020B0604020202020204" pitchFamily="34" charset="0"/>
              <a:buChar char="•"/>
            </a:pPr>
            <a:r>
              <a:rPr lang="en-US" dirty="0"/>
              <a:t>Joel England (SLAC)</a:t>
            </a:r>
          </a:p>
          <a:p>
            <a:pPr marL="342900" indent="-342900">
              <a:buFont typeface="Arial" panose="020B0604020202020204" pitchFamily="34" charset="0"/>
              <a:buChar char="•"/>
            </a:pPr>
            <a:r>
              <a:rPr lang="en-US" dirty="0"/>
              <a:t>Kenneth </a:t>
            </a:r>
            <a:r>
              <a:rPr lang="en-US" dirty="0" err="1"/>
              <a:t>Leedle</a:t>
            </a:r>
            <a:r>
              <a:rPr lang="en-US" dirty="0"/>
              <a:t> (Stanford)</a:t>
            </a:r>
          </a:p>
          <a:p>
            <a:pPr marL="342900" indent="-342900">
              <a:buFont typeface="Arial" panose="020B0604020202020204" pitchFamily="34" charset="0"/>
              <a:buChar char="•"/>
            </a:pPr>
            <a:r>
              <a:rPr lang="en-US" dirty="0"/>
              <a:t>David Cesar (SLAC)</a:t>
            </a:r>
          </a:p>
          <a:p>
            <a:pPr marL="342900" indent="-342900">
              <a:buFont typeface="Arial" panose="020B0604020202020204" pitchFamily="34" charset="0"/>
              <a:buChar char="•"/>
            </a:pPr>
            <a:r>
              <a:rPr lang="en-US" dirty="0"/>
              <a:t>Eric </a:t>
            </a:r>
            <a:r>
              <a:rPr lang="en-US" dirty="0" err="1"/>
              <a:t>Cropp</a:t>
            </a:r>
            <a:r>
              <a:rPr lang="en-US" dirty="0"/>
              <a:t> (UCLA/LBNL)</a:t>
            </a:r>
          </a:p>
          <a:p>
            <a:pPr marL="342900" indent="-342900">
              <a:buFont typeface="Arial" panose="020B0604020202020204" pitchFamily="34" charset="0"/>
              <a:buChar char="•"/>
            </a:pPr>
            <a:r>
              <a:rPr lang="en-US" dirty="0"/>
              <a:t>Andrew Fisher (UCLA)</a:t>
            </a:r>
          </a:p>
          <a:p>
            <a:pPr marL="342900" indent="-342900">
              <a:buFont typeface="Arial" panose="020B0604020202020204" pitchFamily="34" charset="0"/>
              <a:buChar char="•"/>
            </a:pPr>
            <a:r>
              <a:rPr lang="en-US" dirty="0"/>
              <a:t>Maximillian Lenz (UCLA)</a:t>
            </a:r>
          </a:p>
          <a:p>
            <a:pPr marL="342900" indent="-3429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C2AB83F6-CDEC-4662-8EF6-9FF873749C61}"/>
              </a:ext>
            </a:extLst>
          </p:cNvPr>
          <p:cNvSpPr>
            <a:spLocks noGrp="1"/>
          </p:cNvSpPr>
          <p:nvPr>
            <p:ph type="title"/>
          </p:nvPr>
        </p:nvSpPr>
        <p:spPr/>
        <p:txBody>
          <a:bodyPr/>
          <a:lstStyle/>
          <a:p>
            <a:r>
              <a:rPr lang="en-US" dirty="0"/>
              <a:t>Acknowledgements</a:t>
            </a:r>
          </a:p>
        </p:txBody>
      </p:sp>
      <p:pic>
        <p:nvPicPr>
          <p:cNvPr id="6" name="Picture 5">
            <a:extLst>
              <a:ext uri="{FF2B5EF4-FFF2-40B4-BE49-F238E27FC236}">
                <a16:creationId xmlns:a16="http://schemas.microsoft.com/office/drawing/2014/main" id="{7CF457F4-CFDC-40E7-A176-9725741BF0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17492" y="2544554"/>
            <a:ext cx="1143000" cy="923263"/>
          </a:xfrm>
          <a:prstGeom prst="rect">
            <a:avLst/>
          </a:prstGeom>
        </p:spPr>
      </p:pic>
      <p:pic>
        <p:nvPicPr>
          <p:cNvPr id="7" name="Picture 6">
            <a:extLst>
              <a:ext uri="{FF2B5EF4-FFF2-40B4-BE49-F238E27FC236}">
                <a16:creationId xmlns:a16="http://schemas.microsoft.com/office/drawing/2014/main" id="{FC0101A1-1310-4E75-9E46-55E34ABE33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2340" y="2728592"/>
            <a:ext cx="1905000" cy="739225"/>
          </a:xfrm>
          <a:prstGeom prst="rect">
            <a:avLst/>
          </a:prstGeom>
        </p:spPr>
      </p:pic>
      <p:pic>
        <p:nvPicPr>
          <p:cNvPr id="8" name="Picture 2" descr="P:\Div_Resources\NSF Logos\nsf1.jpg">
            <a:extLst>
              <a:ext uri="{FF2B5EF4-FFF2-40B4-BE49-F238E27FC236}">
                <a16:creationId xmlns:a16="http://schemas.microsoft.com/office/drawing/2014/main" id="{29D6AA6F-6A3C-4227-BEC4-1201FB64EB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9910" y="3568696"/>
            <a:ext cx="1092180" cy="109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2DCFEF87-C482-4EA3-ADD4-493165790853}"/>
              </a:ext>
            </a:extLst>
          </p:cNvPr>
          <p:cNvGrpSpPr>
            <a:grpSpLocks noChangeAspect="1"/>
          </p:cNvGrpSpPr>
          <p:nvPr/>
        </p:nvGrpSpPr>
        <p:grpSpPr>
          <a:xfrm>
            <a:off x="9367101" y="519053"/>
            <a:ext cx="2510945" cy="1202323"/>
            <a:chOff x="548640" y="3266237"/>
            <a:chExt cx="2245740" cy="1075334"/>
          </a:xfrm>
          <a:solidFill>
            <a:schemeClr val="bg1"/>
          </a:solidFill>
        </p:grpSpPr>
        <p:sp>
          <p:nvSpPr>
            <p:cNvPr id="10" name="Pentagon 9">
              <a:extLst>
                <a:ext uri="{FF2B5EF4-FFF2-40B4-BE49-F238E27FC236}">
                  <a16:creationId xmlns:a16="http://schemas.microsoft.com/office/drawing/2014/main" id="{50E3771A-64F4-4CE4-9580-E35A4F3C5CE6}"/>
                </a:ext>
              </a:extLst>
            </p:cNvPr>
            <p:cNvSpPr/>
            <p:nvPr/>
          </p:nvSpPr>
          <p:spPr>
            <a:xfrm flipH="1">
              <a:off x="548640" y="3502152"/>
              <a:ext cx="1328928" cy="597220"/>
            </a:xfrm>
            <a:prstGeom prst="homePlate">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pic>
          <p:nvPicPr>
            <p:cNvPr id="11" name="Picture 10" descr="http://pbpl.physics.ucla.edu/_resources/imgs/banner.gif">
              <a:extLst>
                <a:ext uri="{FF2B5EF4-FFF2-40B4-BE49-F238E27FC236}">
                  <a16:creationId xmlns:a16="http://schemas.microsoft.com/office/drawing/2014/main" id="{799B6DB7-621B-4628-996F-07897DC7264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933" r="71067"/>
            <a:stretch/>
          </p:blipFill>
          <p:spPr bwMode="auto">
            <a:xfrm>
              <a:off x="858520" y="3543796"/>
              <a:ext cx="1066798" cy="523875"/>
            </a:xfrm>
            <a:prstGeom prst="rect">
              <a:avLst/>
            </a:prstGeom>
            <a:grpFill/>
          </p:spPr>
        </p:pic>
        <p:grpSp>
          <p:nvGrpSpPr>
            <p:cNvPr id="12" name="Group 11">
              <a:extLst>
                <a:ext uri="{FF2B5EF4-FFF2-40B4-BE49-F238E27FC236}">
                  <a16:creationId xmlns:a16="http://schemas.microsoft.com/office/drawing/2014/main" id="{221EB586-C7E5-4383-8135-F03D3F746D47}"/>
                </a:ext>
              </a:extLst>
            </p:cNvPr>
            <p:cNvGrpSpPr/>
            <p:nvPr/>
          </p:nvGrpSpPr>
          <p:grpSpPr>
            <a:xfrm>
              <a:off x="1719046" y="3266237"/>
              <a:ext cx="1075334" cy="1075334"/>
              <a:chOff x="3182112" y="3941064"/>
              <a:chExt cx="1075334" cy="1075334"/>
            </a:xfrm>
            <a:grpFill/>
          </p:grpSpPr>
          <p:pic>
            <p:nvPicPr>
              <p:cNvPr id="13" name="Picture 12" descr="C:\Users\scobywan\Dropbox\PBPL\Equipment Documentation\PegasusTee.png">
                <a:extLst>
                  <a:ext uri="{FF2B5EF4-FFF2-40B4-BE49-F238E27FC236}">
                    <a16:creationId xmlns:a16="http://schemas.microsoft.com/office/drawing/2014/main" id="{F45D90E3-0ECC-48EF-8EC2-8D70BAFDFE3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337560" y="4096512"/>
                <a:ext cx="768096" cy="768096"/>
              </a:xfrm>
              <a:prstGeom prst="rect">
                <a:avLst/>
              </a:prstGeom>
              <a:grpFill/>
            </p:spPr>
          </p:pic>
          <p:sp>
            <p:nvSpPr>
              <p:cNvPr id="14" name="Donut 13">
                <a:extLst>
                  <a:ext uri="{FF2B5EF4-FFF2-40B4-BE49-F238E27FC236}">
                    <a16:creationId xmlns:a16="http://schemas.microsoft.com/office/drawing/2014/main" id="{0BF6460D-D62C-4743-AF6F-3392AB067B2A}"/>
                  </a:ext>
                </a:extLst>
              </p:cNvPr>
              <p:cNvSpPr/>
              <p:nvPr/>
            </p:nvSpPr>
            <p:spPr>
              <a:xfrm>
                <a:off x="3182112" y="3941064"/>
                <a:ext cx="1075334" cy="1075334"/>
              </a:xfrm>
              <a:prstGeom prst="donut">
                <a:avLst>
                  <a:gd name="adj" fmla="val 13606"/>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black"/>
                  </a:solidFill>
                </a:endParaRPr>
              </a:p>
            </p:txBody>
          </p:sp>
        </p:grpSp>
      </p:grpSp>
      <p:pic>
        <p:nvPicPr>
          <p:cNvPr id="15" name="Picture 14">
            <a:extLst>
              <a:ext uri="{FF2B5EF4-FFF2-40B4-BE49-F238E27FC236}">
                <a16:creationId xmlns:a16="http://schemas.microsoft.com/office/drawing/2014/main" id="{2ED8749B-5919-3CFC-EC6C-6438A3438D76}"/>
              </a:ext>
            </a:extLst>
          </p:cNvPr>
          <p:cNvPicPr>
            <a:picLocks noChangeAspect="1"/>
          </p:cNvPicPr>
          <p:nvPr/>
        </p:nvPicPr>
        <p:blipFill>
          <a:blip r:embed="rId8"/>
          <a:stretch>
            <a:fillRect/>
          </a:stretch>
        </p:blipFill>
        <p:spPr>
          <a:xfrm>
            <a:off x="9440306" y="3625724"/>
            <a:ext cx="1464431" cy="822960"/>
          </a:xfrm>
          <a:prstGeom prst="rect">
            <a:avLst/>
          </a:prstGeom>
        </p:spPr>
      </p:pic>
      <p:pic>
        <p:nvPicPr>
          <p:cNvPr id="16" name="Picture 2" descr="http://brand.ucla.edu/wp-content/uploads/2013/08/ucla-logotype-main-11.jpg">
            <a:extLst>
              <a:ext uri="{FF2B5EF4-FFF2-40B4-BE49-F238E27FC236}">
                <a16:creationId xmlns:a16="http://schemas.microsoft.com/office/drawing/2014/main" id="{8FD3A156-EE91-70CE-EED2-41FE8877F2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53695" y="2590004"/>
            <a:ext cx="2053200" cy="97869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a16="http://schemas.microsoft.com/office/drawing/2014/main" id="{553F3C86-4F20-4725-5FE0-AED5541C42F6}"/>
              </a:ext>
            </a:extLst>
          </p:cNvPr>
          <p:cNvPicPr>
            <a:picLocks noChangeAspect="1"/>
          </p:cNvPicPr>
          <p:nvPr/>
        </p:nvPicPr>
        <p:blipFill>
          <a:blip r:embed="rId10"/>
          <a:stretch>
            <a:fillRect/>
          </a:stretch>
        </p:blipFill>
        <p:spPr>
          <a:xfrm>
            <a:off x="6708280" y="3896766"/>
            <a:ext cx="2214211" cy="365760"/>
          </a:xfrm>
          <a:prstGeom prst="rect">
            <a:avLst/>
          </a:prstGeom>
        </p:spPr>
      </p:pic>
      <p:sp>
        <p:nvSpPr>
          <p:cNvPr id="3" name="TextBox 2">
            <a:extLst>
              <a:ext uri="{FF2B5EF4-FFF2-40B4-BE49-F238E27FC236}">
                <a16:creationId xmlns:a16="http://schemas.microsoft.com/office/drawing/2014/main" id="{68956855-C1C5-FC95-A9CD-3F9076250A76}"/>
              </a:ext>
            </a:extLst>
          </p:cNvPr>
          <p:cNvSpPr txBox="1"/>
          <p:nvPr/>
        </p:nvSpPr>
        <p:spPr>
          <a:xfrm>
            <a:off x="2982581" y="5627951"/>
            <a:ext cx="8294303" cy="646331"/>
          </a:xfrm>
          <a:prstGeom prst="rect">
            <a:avLst/>
          </a:prstGeom>
          <a:noFill/>
        </p:spPr>
        <p:txBody>
          <a:bodyPr wrap="square" lIns="0" tIns="0" rIns="0" bIns="0" rtlCol="0">
            <a:spAutoFit/>
          </a:bodyPr>
          <a:lstStyle/>
          <a:p>
            <a:pPr algn="l"/>
            <a:r>
              <a:rPr lang="en-US" sz="1400" b="0" i="0" dirty="0">
                <a:effectLst/>
                <a:latin typeface="Arial" panose="020B0604020202020204" pitchFamily="34" charset="0"/>
              </a:rPr>
              <a:t>ACHIP grant from the Gordon and Betty Moore Foundation: GBMF4744</a:t>
            </a:r>
          </a:p>
          <a:p>
            <a:pPr algn="l"/>
            <a:r>
              <a:rPr lang="en-US" sz="1400" b="0" i="0" dirty="0">
                <a:effectLst/>
                <a:latin typeface="Arial" panose="020B0604020202020204" pitchFamily="34" charset="0"/>
              </a:rPr>
              <a:t>U.S. Department of Energy Grant No. DE-AC02-76SF00515</a:t>
            </a:r>
            <a:endParaRPr lang="en-US" sz="1400" dirty="0">
              <a:latin typeface="Arial" panose="020B0604020202020204" pitchFamily="34" charset="0"/>
            </a:endParaRPr>
          </a:p>
          <a:p>
            <a:pPr algn="l"/>
            <a:r>
              <a:rPr lang="en-US" sz="1400" b="0" i="0" dirty="0">
                <a:effectLst/>
                <a:latin typeface="Arial" panose="020B0604020202020204" pitchFamily="34" charset="0"/>
              </a:rPr>
              <a:t>National Science Foundation Graduate Research Fellowship Program under Grant No. DGE-165060</a:t>
            </a:r>
            <a:endParaRPr lang="en-US" sz="1400" dirty="0"/>
          </a:p>
        </p:txBody>
      </p:sp>
    </p:spTree>
    <p:extLst>
      <p:ext uri="{BB962C8B-B14F-4D97-AF65-F5344CB8AC3E}">
        <p14:creationId xmlns:p14="http://schemas.microsoft.com/office/powerpoint/2010/main" val="2642419777"/>
      </p:ext>
    </p:extLst>
  </p:cSld>
  <p:clrMapOvr>
    <a:masterClrMapping/>
  </p:clrMapOvr>
  <mc:AlternateContent xmlns:mc="http://schemas.openxmlformats.org/markup-compatibility/2006">
    <mc:Choice xmlns:p14="http://schemas.microsoft.com/office/powerpoint/2010/main" Requires="p14">
      <p:transition spd="slow" p14:dur="2000" advTm="36872"/>
    </mc:Choice>
    <mc:Fallback>
      <p:transition spd="slow" advTm="3687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5C9FE-0BC5-3757-CF77-A98FBAB894A5}"/>
              </a:ext>
            </a:extLst>
          </p:cNvPr>
          <p:cNvSpPr>
            <a:spLocks noGrp="1"/>
          </p:cNvSpPr>
          <p:nvPr>
            <p:ph type="title"/>
          </p:nvPr>
        </p:nvSpPr>
        <p:spPr>
          <a:xfrm>
            <a:off x="853436" y="492840"/>
            <a:ext cx="10363200" cy="517001"/>
          </a:xfrm>
        </p:spPr>
        <p:txBody>
          <a:bodyPr/>
          <a:lstStyle/>
          <a:p>
            <a:r>
              <a:rPr lang="en-US" dirty="0"/>
              <a:t>Phase Matching in the Ballistic Model</a:t>
            </a:r>
          </a:p>
        </p:txBody>
      </p:sp>
      <p:pic>
        <p:nvPicPr>
          <p:cNvPr id="14" name="Picture 13">
            <a:extLst>
              <a:ext uri="{FF2B5EF4-FFF2-40B4-BE49-F238E27FC236}">
                <a16:creationId xmlns:a16="http://schemas.microsoft.com/office/drawing/2014/main" id="{EC0CF48D-A429-2C02-08C9-049D7135AF8A}"/>
              </a:ext>
            </a:extLst>
          </p:cNvPr>
          <p:cNvPicPr>
            <a:picLocks noChangeAspect="1"/>
          </p:cNvPicPr>
          <p:nvPr/>
        </p:nvPicPr>
        <p:blipFill>
          <a:blip r:embed="rId2"/>
          <a:stretch>
            <a:fillRect/>
          </a:stretch>
        </p:blipFill>
        <p:spPr>
          <a:xfrm>
            <a:off x="2708276" y="1316991"/>
            <a:ext cx="6690940" cy="1272650"/>
          </a:xfrm>
          <a:prstGeom prst="rect">
            <a:avLst/>
          </a:prstGeom>
        </p:spPr>
      </p:pic>
      <p:pic>
        <p:nvPicPr>
          <p:cNvPr id="22" name="Picture 21">
            <a:extLst>
              <a:ext uri="{FF2B5EF4-FFF2-40B4-BE49-F238E27FC236}">
                <a16:creationId xmlns:a16="http://schemas.microsoft.com/office/drawing/2014/main" id="{F3CFF709-1679-CFFB-98AC-3298E3CA5A70}"/>
              </a:ext>
            </a:extLst>
          </p:cNvPr>
          <p:cNvPicPr>
            <a:picLocks noChangeAspect="1"/>
          </p:cNvPicPr>
          <p:nvPr/>
        </p:nvPicPr>
        <p:blipFill>
          <a:blip r:embed="rId3"/>
          <a:stretch>
            <a:fillRect/>
          </a:stretch>
        </p:blipFill>
        <p:spPr>
          <a:xfrm>
            <a:off x="306924" y="2497170"/>
            <a:ext cx="4971720" cy="517002"/>
          </a:xfrm>
          <a:prstGeom prst="rect">
            <a:avLst/>
          </a:prstGeom>
        </p:spPr>
      </p:pic>
      <p:grpSp>
        <p:nvGrpSpPr>
          <p:cNvPr id="23" name="Group 22">
            <a:extLst>
              <a:ext uri="{FF2B5EF4-FFF2-40B4-BE49-F238E27FC236}">
                <a16:creationId xmlns:a16="http://schemas.microsoft.com/office/drawing/2014/main" id="{97674928-1492-0E8A-B9C7-747F409992AC}"/>
              </a:ext>
            </a:extLst>
          </p:cNvPr>
          <p:cNvGrpSpPr/>
          <p:nvPr/>
        </p:nvGrpSpPr>
        <p:grpSpPr>
          <a:xfrm>
            <a:off x="7305025" y="3543272"/>
            <a:ext cx="3477469" cy="2680308"/>
            <a:chOff x="1934492" y="3741637"/>
            <a:chExt cx="4940763" cy="3883814"/>
          </a:xfrm>
        </p:grpSpPr>
        <p:pic>
          <p:nvPicPr>
            <p:cNvPr id="25" name="Picture 24" descr="Chart, line chart&#10;&#10;Description automatically generated">
              <a:extLst>
                <a:ext uri="{FF2B5EF4-FFF2-40B4-BE49-F238E27FC236}">
                  <a16:creationId xmlns:a16="http://schemas.microsoft.com/office/drawing/2014/main" id="{F2EA190D-4B3A-1DB6-4100-E186195CC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492" y="3741637"/>
              <a:ext cx="4940763" cy="3883814"/>
            </a:xfrm>
            <a:prstGeom prst="rect">
              <a:avLst/>
            </a:prstGeom>
          </p:spPr>
        </p:pic>
        <p:pic>
          <p:nvPicPr>
            <p:cNvPr id="26" name="Picture 25">
              <a:extLst>
                <a:ext uri="{FF2B5EF4-FFF2-40B4-BE49-F238E27FC236}">
                  <a16:creationId xmlns:a16="http://schemas.microsoft.com/office/drawing/2014/main" id="{8178869D-5E45-712B-2BA5-82958D995222}"/>
                </a:ext>
              </a:extLst>
            </p:cNvPr>
            <p:cNvPicPr>
              <a:picLocks noChangeAspect="1"/>
            </p:cNvPicPr>
            <p:nvPr/>
          </p:nvPicPr>
          <p:blipFill rotWithShape="1">
            <a:blip r:embed="rId5"/>
            <a:srcRect b="91928"/>
            <a:stretch/>
          </p:blipFill>
          <p:spPr>
            <a:xfrm>
              <a:off x="5672067" y="4049563"/>
              <a:ext cx="1112616" cy="229429"/>
            </a:xfrm>
            <a:prstGeom prst="rect">
              <a:avLst/>
            </a:prstGeom>
          </p:spPr>
        </p:pic>
        <p:pic>
          <p:nvPicPr>
            <p:cNvPr id="27" name="Picture 26">
              <a:extLst>
                <a:ext uri="{FF2B5EF4-FFF2-40B4-BE49-F238E27FC236}">
                  <a16:creationId xmlns:a16="http://schemas.microsoft.com/office/drawing/2014/main" id="{49565307-340E-D47A-7221-3CC0907610B0}"/>
                </a:ext>
              </a:extLst>
            </p:cNvPr>
            <p:cNvPicPr>
              <a:picLocks noChangeAspect="1"/>
            </p:cNvPicPr>
            <p:nvPr/>
          </p:nvPicPr>
          <p:blipFill rotWithShape="1">
            <a:blip r:embed="rId5"/>
            <a:srcRect t="91929"/>
            <a:stretch/>
          </p:blipFill>
          <p:spPr>
            <a:xfrm>
              <a:off x="5672067" y="4278992"/>
              <a:ext cx="1112616" cy="229429"/>
            </a:xfrm>
            <a:prstGeom prst="rect">
              <a:avLst/>
            </a:prstGeom>
          </p:spPr>
        </p:pic>
      </p:grpSp>
      <p:sp>
        <p:nvSpPr>
          <p:cNvPr id="28" name="Oval 27">
            <a:extLst>
              <a:ext uri="{FF2B5EF4-FFF2-40B4-BE49-F238E27FC236}">
                <a16:creationId xmlns:a16="http://schemas.microsoft.com/office/drawing/2014/main" id="{9A6BDCE2-D4C1-6E4B-4C77-8308186E6370}"/>
              </a:ext>
            </a:extLst>
          </p:cNvPr>
          <p:cNvSpPr/>
          <p:nvPr/>
        </p:nvSpPr>
        <p:spPr>
          <a:xfrm>
            <a:off x="5903943" y="1536632"/>
            <a:ext cx="1712068" cy="59739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 Placeholder 1">
                <a:extLst>
                  <a:ext uri="{FF2B5EF4-FFF2-40B4-BE49-F238E27FC236}">
                    <a16:creationId xmlns:a16="http://schemas.microsoft.com/office/drawing/2014/main" id="{A190CBF2-2800-5B0B-8F84-6A363056EF4C}"/>
                  </a:ext>
                </a:extLst>
              </p:cNvPr>
              <p:cNvSpPr txBox="1">
                <a:spLocks/>
              </p:cNvSpPr>
              <p:nvPr/>
            </p:nvSpPr>
            <p:spPr>
              <a:xfrm>
                <a:off x="975364" y="3003642"/>
                <a:ext cx="4662871" cy="1409360"/>
              </a:xfrm>
              <a:prstGeom prst="rect">
                <a:avLst/>
              </a:prstGeom>
            </p:spPr>
            <p:txBody>
              <a:bodyPr vert="horz" wrap="square" lIns="0" tIns="0" rIns="0" bIns="0" rtlCol="0">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baseline="0">
                    <a:solidFill>
                      <a:srgbClr val="58595B"/>
                    </a:solidFill>
                    <a:latin typeface="Helvetica Regular" pitchFamily="2" charset="0"/>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a:lstStyle>
              <a:p>
                <a:pPr algn="ct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𝑘</m:t>
                        </m:r>
                      </m:e>
                      <m:sub>
                        <m:r>
                          <a:rPr lang="en-US" i="1" smtClean="0">
                            <a:latin typeface="Cambria Math" panose="02040503050406030204" pitchFamily="18" charset="0"/>
                          </a:rPr>
                          <m:t>𝑔</m:t>
                        </m:r>
                      </m:sub>
                    </m:sSub>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i="1" smtClean="0">
                                <a:latin typeface="Cambria Math" panose="02040503050406030204" pitchFamily="18" charset="0"/>
                              </a:rPr>
                              <m:t>𝑙</m:t>
                            </m:r>
                          </m:sub>
                        </m:sSub>
                      </m:num>
                      <m:den>
                        <m:r>
                          <a:rPr lang="en-US" i="1" smtClean="0">
                            <a:latin typeface="Cambria Math" panose="02040503050406030204" pitchFamily="18" charset="0"/>
                          </a:rPr>
                          <m:t>𝑐</m:t>
                        </m:r>
                        <m:r>
                          <a:rPr lang="en-US" i="1" smtClean="0">
                            <a:latin typeface="Cambria Math" panose="02040503050406030204" pitchFamily="18" charset="0"/>
                            <a:ea typeface="Cambria Math" panose="02040503050406030204" pitchFamily="18" charset="0"/>
                          </a:rPr>
                          <m:t>𝛽</m:t>
                        </m:r>
                      </m:den>
                    </m:f>
                    <m:r>
                      <a:rPr lang="en-US" i="1" smtClean="0">
                        <a:latin typeface="Cambria Math" panose="02040503050406030204" pitchFamily="18" charset="0"/>
                      </a:rPr>
                      <m:t>+</m:t>
                    </m:r>
                  </m:oMath>
                </a14:m>
                <a:r>
                  <a:rPr lang="en-US" dirty="0"/>
                  <a:t>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rPr>
                              <m:t>𝑙</m:t>
                            </m:r>
                          </m:sub>
                        </m:sSub>
                      </m:num>
                      <m:den>
                        <m:r>
                          <a:rPr lang="en-US" i="1">
                            <a:latin typeface="Cambria Math" panose="02040503050406030204" pitchFamily="18" charset="0"/>
                          </a:rPr>
                          <m:t>𝑐</m:t>
                        </m:r>
                      </m:den>
                    </m:f>
                    <m:func>
                      <m:funcPr>
                        <m:ctrlPr>
                          <a:rPr lang="en-US" i="1" smtClean="0">
                            <a:latin typeface="Cambria Math" panose="02040503050406030204" pitchFamily="18" charset="0"/>
                            <a:ea typeface="Cambria Math" panose="02040503050406030204" pitchFamily="18" charset="0"/>
                          </a:rPr>
                        </m:ctrlPr>
                      </m:funcPr>
                      <m:fName>
                        <m:r>
                          <m:rPr>
                            <m:sty m:val="p"/>
                          </m:rPr>
                          <a:rPr lang="en-US" smtClean="0">
                            <a:latin typeface="Cambria Math" panose="02040503050406030204" pitchFamily="18" charset="0"/>
                            <a:ea typeface="Cambria Math" panose="02040503050406030204" pitchFamily="18" charset="0"/>
                          </a:rPr>
                          <m:t>sin</m:t>
                        </m:r>
                      </m:fName>
                      <m:e>
                        <m:r>
                          <a:rPr lang="en-US" i="1" smtClean="0">
                            <a:latin typeface="Cambria Math" panose="02040503050406030204" pitchFamily="18" charset="0"/>
                            <a:ea typeface="Cambria Math" panose="02040503050406030204" pitchFamily="18" charset="0"/>
                          </a:rPr>
                          <m:t>𝜃</m:t>
                        </m:r>
                      </m:e>
                    </m:func>
                    <m:r>
                      <a:rPr lang="en-US" i="1" smtClean="0">
                        <a:latin typeface="Cambria Math" panose="02040503050406030204" pitchFamily="18" charset="0"/>
                        <a:ea typeface="Cambria Math" panose="02040503050406030204" pitchFamily="18" charset="0"/>
                      </a:rPr>
                      <m:t>=0</m:t>
                    </m:r>
                  </m:oMath>
                </a14:m>
                <a:r>
                  <a:rPr lang="en-US" dirty="0"/>
                  <a:t> </a:t>
                </a:r>
              </a:p>
              <a:p>
                <a:r>
                  <a:rPr lang="en-US" dirty="0"/>
                  <a:t>For  a 780 nm laser and 800nm grating, phase advance over a grating period is satisfied by </a:t>
                </a:r>
                <a14:m>
                  <m:oMath xmlns:m="http://schemas.openxmlformats.org/officeDocument/2006/math">
                    <m:r>
                      <a:rPr lang="en-US" i="1" smtClean="0">
                        <a:latin typeface="Cambria Math" panose="02040503050406030204" pitchFamily="18" charset="0"/>
                        <a:ea typeface="Cambria Math" panose="02040503050406030204" pitchFamily="18" charset="0"/>
                      </a:rPr>
                      <m:t>𝜃</m:t>
                    </m:r>
                    <m:r>
                      <a:rPr lang="en-US" i="1" smtClean="0">
                        <a:latin typeface="Cambria Math" panose="02040503050406030204" pitchFamily="18" charset="0"/>
                        <a:ea typeface="Cambria Math" panose="02040503050406030204" pitchFamily="18" charset="0"/>
                      </a:rPr>
                      <m:t>=29</m:t>
                    </m:r>
                  </m:oMath>
                </a14:m>
                <a:r>
                  <a:rPr lang="en-US" dirty="0"/>
                  <a:t>mrad</a:t>
                </a:r>
              </a:p>
            </p:txBody>
          </p:sp>
        </mc:Choice>
        <mc:Fallback xmlns="">
          <p:sp>
            <p:nvSpPr>
              <p:cNvPr id="29" name="Text Placeholder 1">
                <a:extLst>
                  <a:ext uri="{FF2B5EF4-FFF2-40B4-BE49-F238E27FC236}">
                    <a16:creationId xmlns:a16="http://schemas.microsoft.com/office/drawing/2014/main" id="{A190CBF2-2800-5B0B-8F84-6A363056EF4C}"/>
                  </a:ext>
                </a:extLst>
              </p:cNvPr>
              <p:cNvSpPr txBox="1">
                <a:spLocks noRot="1" noChangeAspect="1" noMove="1" noResize="1" noEditPoints="1" noAdjustHandles="1" noChangeArrowheads="1" noChangeShapeType="1" noTextEdit="1"/>
              </p:cNvSpPr>
              <p:nvPr/>
            </p:nvSpPr>
            <p:spPr>
              <a:xfrm>
                <a:off x="975364" y="3003642"/>
                <a:ext cx="4662871" cy="1409360"/>
              </a:xfrm>
              <a:prstGeom prst="rect">
                <a:avLst/>
              </a:prstGeom>
              <a:blipFill>
                <a:blip r:embed="rId6"/>
                <a:stretch>
                  <a:fillRect l="-3137" b="-9524"/>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2FA64C35-B728-BFAC-6DA2-912EA90CBCD6}"/>
              </a:ext>
            </a:extLst>
          </p:cNvPr>
          <p:cNvCxnSpPr>
            <a:cxnSpLocks/>
          </p:cNvCxnSpPr>
          <p:nvPr/>
        </p:nvCxnSpPr>
        <p:spPr>
          <a:xfrm rot="20443736">
            <a:off x="10481754" y="1729856"/>
            <a:ext cx="512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D87D353-0D84-DC36-FEBC-8DB571765459}"/>
              </a:ext>
            </a:extLst>
          </p:cNvPr>
          <p:cNvSpPr txBox="1"/>
          <p:nvPr/>
        </p:nvSpPr>
        <p:spPr>
          <a:xfrm>
            <a:off x="10504282" y="1814520"/>
            <a:ext cx="278212" cy="215444"/>
          </a:xfrm>
          <a:prstGeom prst="rect">
            <a:avLst/>
          </a:prstGeom>
          <a:noFill/>
        </p:spPr>
        <p:txBody>
          <a:bodyPr wrap="square" lIns="0" tIns="0" rIns="0" bIns="0" rtlCol="0">
            <a:spAutoFit/>
          </a:bodyPr>
          <a:lstStyle/>
          <a:p>
            <a:pPr algn="l"/>
            <a:r>
              <a:rPr lang="en-US" sz="1400" b="1" dirty="0"/>
              <a:t>k</a:t>
            </a:r>
            <a:r>
              <a:rPr lang="en-US" sz="1400" b="1" baseline="-25000" dirty="0"/>
              <a:t>0</a:t>
            </a:r>
            <a:endParaRPr lang="en-US" sz="1400" b="1" dirty="0"/>
          </a:p>
        </p:txBody>
      </p:sp>
      <p:cxnSp>
        <p:nvCxnSpPr>
          <p:cNvPr id="32" name="Straight Arrow Connector 31">
            <a:extLst>
              <a:ext uri="{FF2B5EF4-FFF2-40B4-BE49-F238E27FC236}">
                <a16:creationId xmlns:a16="http://schemas.microsoft.com/office/drawing/2014/main" id="{85A64EE3-048E-C7FF-11A1-1793168D0EB3}"/>
              </a:ext>
            </a:extLst>
          </p:cNvPr>
          <p:cNvCxnSpPr>
            <a:cxnSpLocks/>
          </p:cNvCxnSpPr>
          <p:nvPr/>
        </p:nvCxnSpPr>
        <p:spPr>
          <a:xfrm rot="20443736">
            <a:off x="10387415" y="166732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7232DF2-4801-206B-A727-0CD4C32C5096}"/>
              </a:ext>
            </a:extLst>
          </p:cNvPr>
          <p:cNvSpPr txBox="1"/>
          <p:nvPr/>
        </p:nvSpPr>
        <p:spPr>
          <a:xfrm>
            <a:off x="10669037" y="1334259"/>
            <a:ext cx="278212" cy="215444"/>
          </a:xfrm>
          <a:prstGeom prst="rect">
            <a:avLst/>
          </a:prstGeom>
          <a:noFill/>
        </p:spPr>
        <p:txBody>
          <a:bodyPr wrap="square" lIns="0" tIns="0" rIns="0" bIns="0" rtlCol="0">
            <a:spAutoFit/>
          </a:bodyPr>
          <a:lstStyle/>
          <a:p>
            <a:pPr algn="l"/>
            <a:r>
              <a:rPr lang="en-US" sz="1400" b="1" dirty="0"/>
              <a:t>E</a:t>
            </a:r>
            <a:r>
              <a:rPr lang="en-US" sz="1400" b="1" baseline="-25000" dirty="0"/>
              <a:t>0</a:t>
            </a:r>
            <a:endParaRPr lang="en-US" sz="1400" b="1" dirty="0"/>
          </a:p>
        </p:txBody>
      </p:sp>
      <p:sp>
        <p:nvSpPr>
          <p:cNvPr id="34" name="Oval 33">
            <a:extLst>
              <a:ext uri="{FF2B5EF4-FFF2-40B4-BE49-F238E27FC236}">
                <a16:creationId xmlns:a16="http://schemas.microsoft.com/office/drawing/2014/main" id="{748AAEFF-4413-59B7-64D6-6B2086FB7583}"/>
              </a:ext>
            </a:extLst>
          </p:cNvPr>
          <p:cNvSpPr/>
          <p:nvPr/>
        </p:nvSpPr>
        <p:spPr>
          <a:xfrm rot="20443736">
            <a:off x="9786485" y="1703724"/>
            <a:ext cx="1319960" cy="68161"/>
          </a:xfrm>
          <a:prstGeom prst="ellipse">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6D3CE97D-6CED-8661-5CBD-A8956313E6BF}"/>
              </a:ext>
            </a:extLst>
          </p:cNvPr>
          <p:cNvPicPr>
            <a:picLocks noChangeAspect="1"/>
          </p:cNvPicPr>
          <p:nvPr/>
        </p:nvPicPr>
        <p:blipFill>
          <a:blip r:embed="rId7"/>
          <a:stretch>
            <a:fillRect/>
          </a:stretch>
        </p:blipFill>
        <p:spPr>
          <a:xfrm>
            <a:off x="9843225" y="2326829"/>
            <a:ext cx="1373411" cy="684230"/>
          </a:xfrm>
          <a:prstGeom prst="rect">
            <a:avLst/>
          </a:prstGeom>
        </p:spPr>
      </p:pic>
      <p:cxnSp>
        <p:nvCxnSpPr>
          <p:cNvPr id="36" name="Straight Connector 35">
            <a:extLst>
              <a:ext uri="{FF2B5EF4-FFF2-40B4-BE49-F238E27FC236}">
                <a16:creationId xmlns:a16="http://schemas.microsoft.com/office/drawing/2014/main" id="{5B5A3674-624F-A6D8-985F-02C91F46E56E}"/>
              </a:ext>
            </a:extLst>
          </p:cNvPr>
          <p:cNvCxnSpPr>
            <a:cxnSpLocks/>
          </p:cNvCxnSpPr>
          <p:nvPr/>
        </p:nvCxnSpPr>
        <p:spPr>
          <a:xfrm>
            <a:off x="10400223" y="1469966"/>
            <a:ext cx="0" cy="97301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7" name="Arc 36">
            <a:extLst>
              <a:ext uri="{FF2B5EF4-FFF2-40B4-BE49-F238E27FC236}">
                <a16:creationId xmlns:a16="http://schemas.microsoft.com/office/drawing/2014/main" id="{2128F410-294B-F55C-1B8D-FC62DA0E501A}"/>
              </a:ext>
            </a:extLst>
          </p:cNvPr>
          <p:cNvSpPr/>
          <p:nvPr/>
        </p:nvSpPr>
        <p:spPr>
          <a:xfrm rot="6427095">
            <a:off x="10331732" y="1929856"/>
            <a:ext cx="182880" cy="182880"/>
          </a:xfrm>
          <a:prstGeom prst="arc">
            <a:avLst>
              <a:gd name="adj1" fmla="val 16212944"/>
              <a:gd name="adj2" fmla="val 0"/>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BD3FF5E-3B59-70D5-2F64-C4DE8077F1D5}"/>
                  </a:ext>
                </a:extLst>
              </p:cNvPr>
              <p:cNvSpPr txBox="1"/>
              <p:nvPr/>
            </p:nvSpPr>
            <p:spPr>
              <a:xfrm>
                <a:off x="10150146" y="1975686"/>
                <a:ext cx="278212" cy="215444"/>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ea typeface="Cambria Math" panose="02040503050406030204" pitchFamily="18" charset="0"/>
                        </a:rPr>
                        <m:t>𝜽</m:t>
                      </m:r>
                    </m:oMath>
                  </m:oMathPara>
                </a14:m>
                <a:endParaRPr lang="en-US" sz="1400" b="1" dirty="0"/>
              </a:p>
            </p:txBody>
          </p:sp>
        </mc:Choice>
        <mc:Fallback xmlns="">
          <p:sp>
            <p:nvSpPr>
              <p:cNvPr id="38" name="TextBox 37">
                <a:extLst>
                  <a:ext uri="{FF2B5EF4-FFF2-40B4-BE49-F238E27FC236}">
                    <a16:creationId xmlns:a16="http://schemas.microsoft.com/office/drawing/2014/main" id="{ABD3FF5E-3B59-70D5-2F64-C4DE8077F1D5}"/>
                  </a:ext>
                </a:extLst>
              </p:cNvPr>
              <p:cNvSpPr txBox="1">
                <a:spLocks noRot="1" noChangeAspect="1" noMove="1" noResize="1" noEditPoints="1" noAdjustHandles="1" noChangeArrowheads="1" noChangeShapeType="1" noTextEdit="1"/>
              </p:cNvSpPr>
              <p:nvPr/>
            </p:nvSpPr>
            <p:spPr>
              <a:xfrm>
                <a:off x="10150146" y="1975686"/>
                <a:ext cx="278212" cy="215444"/>
              </a:xfrm>
              <a:prstGeom prst="rect">
                <a:avLst/>
              </a:prstGeom>
              <a:blipFill>
                <a:blip r:embed="rId8"/>
                <a:stretch>
                  <a:fillRect b="-11429"/>
                </a:stretch>
              </a:blipFill>
            </p:spPr>
            <p:txBody>
              <a:bodyPr/>
              <a:lstStyle/>
              <a:p>
                <a:r>
                  <a:rPr lang="en-US">
                    <a:noFill/>
                  </a:rPr>
                  <a:t> </a:t>
                </a:r>
              </a:p>
            </p:txBody>
          </p:sp>
        </mc:Fallback>
      </mc:AlternateContent>
      <p:pic>
        <p:nvPicPr>
          <p:cNvPr id="39" name="Picture 38">
            <a:extLst>
              <a:ext uri="{FF2B5EF4-FFF2-40B4-BE49-F238E27FC236}">
                <a16:creationId xmlns:a16="http://schemas.microsoft.com/office/drawing/2014/main" id="{83730FD3-5910-9FD8-8601-7C9BB65ED442}"/>
              </a:ext>
            </a:extLst>
          </p:cNvPr>
          <p:cNvPicPr>
            <a:picLocks noChangeAspect="1"/>
          </p:cNvPicPr>
          <p:nvPr/>
        </p:nvPicPr>
        <p:blipFill>
          <a:blip r:embed="rId9"/>
          <a:stretch>
            <a:fillRect/>
          </a:stretch>
        </p:blipFill>
        <p:spPr>
          <a:xfrm>
            <a:off x="637060" y="5251534"/>
            <a:ext cx="6177284" cy="865607"/>
          </a:xfrm>
          <a:prstGeom prst="rect">
            <a:avLst/>
          </a:prstGeom>
          <a:ln>
            <a:solidFill>
              <a:srgbClr val="2774AE"/>
            </a:solidFill>
          </a:ln>
        </p:spPr>
      </p:pic>
    </p:spTree>
    <p:extLst>
      <p:ext uri="{BB962C8B-B14F-4D97-AF65-F5344CB8AC3E}">
        <p14:creationId xmlns:p14="http://schemas.microsoft.com/office/powerpoint/2010/main" val="2682402295"/>
      </p:ext>
    </p:extLst>
  </p:cSld>
  <p:clrMapOvr>
    <a:masterClrMapping/>
  </p:clrMapOvr>
  <mc:AlternateContent xmlns:mc="http://schemas.openxmlformats.org/markup-compatibility/2006">
    <mc:Choice xmlns:p14="http://schemas.microsoft.com/office/powerpoint/2010/main" Requires="p14">
      <p:transition spd="slow" p14:dur="2000" advTm="2054"/>
    </mc:Choice>
    <mc:Fallback>
      <p:transition spd="slow" advTm="20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CA8C2-EF90-5E91-D3C8-0B1DC85F3523}"/>
              </a:ext>
            </a:extLst>
          </p:cNvPr>
          <p:cNvSpPr>
            <a:spLocks noGrp="1"/>
          </p:cNvSpPr>
          <p:nvPr>
            <p:ph type="title"/>
          </p:nvPr>
        </p:nvSpPr>
        <p:spPr/>
        <p:txBody>
          <a:bodyPr/>
          <a:lstStyle/>
          <a:p>
            <a:r>
              <a:rPr lang="en-US" dirty="0"/>
              <a:t>Structure Parameters</a:t>
            </a:r>
          </a:p>
        </p:txBody>
      </p:sp>
      <p:graphicFrame>
        <p:nvGraphicFramePr>
          <p:cNvPr id="4" name="Table 7">
            <a:extLst>
              <a:ext uri="{FF2B5EF4-FFF2-40B4-BE49-F238E27FC236}">
                <a16:creationId xmlns:a16="http://schemas.microsoft.com/office/drawing/2014/main" id="{2C7BC317-629E-F150-DE20-AEA20DF757C4}"/>
              </a:ext>
            </a:extLst>
          </p:cNvPr>
          <p:cNvGraphicFramePr>
            <a:graphicFrameLocks noGrp="1"/>
          </p:cNvGraphicFramePr>
          <p:nvPr>
            <p:extLst>
              <p:ext uri="{D42A27DB-BD31-4B8C-83A1-F6EECF244321}">
                <p14:modId xmlns:p14="http://schemas.microsoft.com/office/powerpoint/2010/main" val="3539018379"/>
              </p:ext>
            </p:extLst>
          </p:nvPr>
        </p:nvGraphicFramePr>
        <p:xfrm>
          <a:off x="3393494" y="1426131"/>
          <a:ext cx="4267201" cy="1854200"/>
        </p:xfrm>
        <a:graphic>
          <a:graphicData uri="http://schemas.openxmlformats.org/drawingml/2006/table">
            <a:tbl>
              <a:tblPr firstRow="1" bandRow="1">
                <a:tableStyleId>{C083E6E3-FA7D-4D7B-A595-EF9225AFEA82}</a:tableStyleId>
              </a:tblPr>
              <a:tblGrid>
                <a:gridCol w="2560319">
                  <a:extLst>
                    <a:ext uri="{9D8B030D-6E8A-4147-A177-3AD203B41FA5}">
                      <a16:colId xmlns:a16="http://schemas.microsoft.com/office/drawing/2014/main" val="3719824769"/>
                    </a:ext>
                  </a:extLst>
                </a:gridCol>
                <a:gridCol w="1706882">
                  <a:extLst>
                    <a:ext uri="{9D8B030D-6E8A-4147-A177-3AD203B41FA5}">
                      <a16:colId xmlns:a16="http://schemas.microsoft.com/office/drawing/2014/main" val="1487491225"/>
                    </a:ext>
                  </a:extLst>
                </a:gridCol>
              </a:tblGrid>
              <a:tr h="370840">
                <a:tc>
                  <a:txBody>
                    <a:bodyPr/>
                    <a:lstStyle/>
                    <a:p>
                      <a:r>
                        <a:rPr lang="en-US" dirty="0"/>
                        <a:t>Parameter</a:t>
                      </a:r>
                    </a:p>
                  </a:txBody>
                  <a:tcPr/>
                </a:tc>
                <a:tc>
                  <a:txBody>
                    <a:bodyPr/>
                    <a:lstStyle/>
                    <a:p>
                      <a:r>
                        <a:rPr lang="en-US" dirty="0"/>
                        <a:t>Value</a:t>
                      </a:r>
                    </a:p>
                  </a:txBody>
                  <a:tcPr/>
                </a:tc>
                <a:extLst>
                  <a:ext uri="{0D108BD9-81ED-4DB2-BD59-A6C34878D82A}">
                    <a16:rowId xmlns:a16="http://schemas.microsoft.com/office/drawing/2014/main" val="4033599469"/>
                  </a:ext>
                </a:extLst>
              </a:tr>
              <a:tr h="370840">
                <a:tc>
                  <a:txBody>
                    <a:bodyPr/>
                    <a:lstStyle/>
                    <a:p>
                      <a:r>
                        <a:rPr lang="en-US" dirty="0"/>
                        <a:t>Grating Periodicity</a:t>
                      </a:r>
                    </a:p>
                  </a:txBody>
                  <a:tcPr/>
                </a:tc>
                <a:tc>
                  <a:txBody>
                    <a:bodyPr/>
                    <a:lstStyle/>
                    <a:p>
                      <a:r>
                        <a:rPr lang="en-US" dirty="0"/>
                        <a:t>800nm</a:t>
                      </a:r>
                    </a:p>
                  </a:txBody>
                  <a:tcPr/>
                </a:tc>
                <a:extLst>
                  <a:ext uri="{0D108BD9-81ED-4DB2-BD59-A6C34878D82A}">
                    <a16:rowId xmlns:a16="http://schemas.microsoft.com/office/drawing/2014/main" val="471683617"/>
                  </a:ext>
                </a:extLst>
              </a:tr>
              <a:tr h="370840">
                <a:tc>
                  <a:txBody>
                    <a:bodyPr/>
                    <a:lstStyle/>
                    <a:p>
                      <a:r>
                        <a:rPr lang="en-US" dirty="0">
                          <a:solidFill>
                            <a:schemeClr val="tx1"/>
                          </a:solidFill>
                        </a:rPr>
                        <a:t>Tooth Height</a:t>
                      </a:r>
                    </a:p>
                  </a:txBody>
                  <a:tcPr/>
                </a:tc>
                <a:tc>
                  <a:txBody>
                    <a:bodyPr/>
                    <a:lstStyle/>
                    <a:p>
                      <a:r>
                        <a:rPr lang="en-US" dirty="0"/>
                        <a:t>855 nm</a:t>
                      </a:r>
                    </a:p>
                  </a:txBody>
                  <a:tcPr/>
                </a:tc>
                <a:extLst>
                  <a:ext uri="{0D108BD9-81ED-4DB2-BD59-A6C34878D82A}">
                    <a16:rowId xmlns:a16="http://schemas.microsoft.com/office/drawing/2014/main" val="745742099"/>
                  </a:ext>
                </a:extLst>
              </a:tr>
              <a:tr h="370840">
                <a:tc>
                  <a:txBody>
                    <a:bodyPr/>
                    <a:lstStyle/>
                    <a:p>
                      <a:r>
                        <a:rPr lang="en-US" dirty="0"/>
                        <a:t>Tooth Width</a:t>
                      </a:r>
                    </a:p>
                  </a:txBody>
                  <a:tcPr/>
                </a:tc>
                <a:tc>
                  <a:txBody>
                    <a:bodyPr/>
                    <a:lstStyle/>
                    <a:p>
                      <a:r>
                        <a:rPr lang="en-US" dirty="0"/>
                        <a:t>536 nm</a:t>
                      </a:r>
                    </a:p>
                  </a:txBody>
                  <a:tcPr/>
                </a:tc>
                <a:extLst>
                  <a:ext uri="{0D108BD9-81ED-4DB2-BD59-A6C34878D82A}">
                    <a16:rowId xmlns:a16="http://schemas.microsoft.com/office/drawing/2014/main" val="396070320"/>
                  </a:ext>
                </a:extLst>
              </a:tr>
              <a:tr h="370840">
                <a:tc>
                  <a:txBody>
                    <a:bodyPr/>
                    <a:lstStyle/>
                    <a:p>
                      <a:r>
                        <a:rPr lang="en-US" dirty="0"/>
                        <a:t>Gap Size</a:t>
                      </a:r>
                    </a:p>
                  </a:txBody>
                  <a:tcPr/>
                </a:tc>
                <a:tc>
                  <a:txBody>
                    <a:bodyPr/>
                    <a:lstStyle/>
                    <a:p>
                      <a:r>
                        <a:rPr lang="en-US" dirty="0"/>
                        <a:t>800nm-&gt;6um</a:t>
                      </a:r>
                    </a:p>
                  </a:txBody>
                  <a:tcPr/>
                </a:tc>
                <a:extLst>
                  <a:ext uri="{0D108BD9-81ED-4DB2-BD59-A6C34878D82A}">
                    <a16:rowId xmlns:a16="http://schemas.microsoft.com/office/drawing/2014/main" val="3613965028"/>
                  </a:ext>
                </a:extLst>
              </a:tr>
            </a:tbl>
          </a:graphicData>
        </a:graphic>
      </p:graphicFrame>
      <p:pic>
        <p:nvPicPr>
          <p:cNvPr id="5" name="Picture 4">
            <a:extLst>
              <a:ext uri="{FF2B5EF4-FFF2-40B4-BE49-F238E27FC236}">
                <a16:creationId xmlns:a16="http://schemas.microsoft.com/office/drawing/2014/main" id="{87A4A877-E6AB-1B0E-3839-4EA2E12719AA}"/>
              </a:ext>
            </a:extLst>
          </p:cNvPr>
          <p:cNvPicPr>
            <a:picLocks noChangeAspect="1"/>
          </p:cNvPicPr>
          <p:nvPr/>
        </p:nvPicPr>
        <p:blipFill>
          <a:blip r:embed="rId2"/>
          <a:stretch>
            <a:fillRect/>
          </a:stretch>
        </p:blipFill>
        <p:spPr>
          <a:xfrm>
            <a:off x="1262421" y="3727776"/>
            <a:ext cx="10150217" cy="2646766"/>
          </a:xfrm>
          <a:prstGeom prst="rect">
            <a:avLst/>
          </a:prstGeom>
        </p:spPr>
      </p:pic>
    </p:spTree>
    <p:extLst>
      <p:ext uri="{BB962C8B-B14F-4D97-AF65-F5344CB8AC3E}">
        <p14:creationId xmlns:p14="http://schemas.microsoft.com/office/powerpoint/2010/main" val="3315388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585528-3113-410F-AF60-3D42F58045C0}"/>
              </a:ext>
            </a:extLst>
          </p:cNvPr>
          <p:cNvSpPr>
            <a:spLocks noGrp="1"/>
          </p:cNvSpPr>
          <p:nvPr>
            <p:ph type="body" sz="quarter" idx="13"/>
          </p:nvPr>
        </p:nvSpPr>
        <p:spPr>
          <a:xfrm>
            <a:off x="853435" y="1356541"/>
            <a:ext cx="6377864" cy="2433487"/>
          </a:xfrm>
        </p:spPr>
        <p:txBody>
          <a:bodyPr/>
          <a:lstStyle/>
          <a:p>
            <a:pPr marL="342900" indent="-342900">
              <a:buFont typeface="Arial" panose="020B0604020202020204" pitchFamily="34" charset="0"/>
              <a:buChar char="•"/>
            </a:pPr>
            <a:r>
              <a:rPr lang="en-US" dirty="0"/>
              <a:t>Grating profile is imaged onto spatial light modulation (SLM), and then sample plane, for requisite pulse front tilt</a:t>
            </a:r>
          </a:p>
          <a:p>
            <a:pPr marL="342900" indent="-342900">
              <a:buFont typeface="Arial" panose="020B0604020202020204" pitchFamily="34" charset="0"/>
              <a:buChar char="•"/>
            </a:pPr>
            <a:r>
              <a:rPr lang="en-US" dirty="0"/>
              <a:t>Liquid crystal mask </a:t>
            </a:r>
            <a:r>
              <a:rPr lang="en-US" dirty="0">
                <a:solidFill>
                  <a:schemeClr val="tx1"/>
                </a:solidFill>
              </a:rPr>
              <a:t>is imaged in the electron travel direction, so any profile </a:t>
            </a:r>
            <a:r>
              <a:rPr lang="en-US" dirty="0"/>
              <a:t>can be transported to the electrons</a:t>
            </a:r>
          </a:p>
          <a:p>
            <a:pPr marL="940293" lvl="1" indent="-342900"/>
            <a:r>
              <a:rPr lang="en-US" dirty="0"/>
              <a:t>By not imaging in the transverse dimension, we can introduce amplitude modulation</a:t>
            </a:r>
          </a:p>
        </p:txBody>
      </p:sp>
      <p:sp>
        <p:nvSpPr>
          <p:cNvPr id="4" name="Title 3">
            <a:extLst>
              <a:ext uri="{FF2B5EF4-FFF2-40B4-BE49-F238E27FC236}">
                <a16:creationId xmlns:a16="http://schemas.microsoft.com/office/drawing/2014/main" id="{7B6B115C-D34A-4C0D-BCCA-DFC146FABE59}"/>
              </a:ext>
            </a:extLst>
          </p:cNvPr>
          <p:cNvSpPr>
            <a:spLocks noGrp="1"/>
          </p:cNvSpPr>
          <p:nvPr>
            <p:ph type="title"/>
          </p:nvPr>
        </p:nvSpPr>
        <p:spPr>
          <a:xfrm>
            <a:off x="853436" y="492840"/>
            <a:ext cx="10363200" cy="517001"/>
          </a:xfrm>
        </p:spPr>
        <p:txBody>
          <a:bodyPr/>
          <a:lstStyle/>
          <a:p>
            <a:r>
              <a:rPr lang="en-US" dirty="0"/>
              <a:t>Soft Tuning of Phase and Amplitude</a:t>
            </a:r>
          </a:p>
        </p:txBody>
      </p:sp>
      <p:pic>
        <p:nvPicPr>
          <p:cNvPr id="22" name="Picture 21" descr="A picture containing light, night sky&#10;&#10;Description automatically generated">
            <a:extLst>
              <a:ext uri="{FF2B5EF4-FFF2-40B4-BE49-F238E27FC236}">
                <a16:creationId xmlns:a16="http://schemas.microsoft.com/office/drawing/2014/main" id="{FB45BD02-4ACA-4E3A-B475-24A349B54C2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4687" t="47917" r="55000" b="15815"/>
          <a:stretch/>
        </p:blipFill>
        <p:spPr>
          <a:xfrm>
            <a:off x="10544238" y="1584561"/>
            <a:ext cx="1344796" cy="1800856"/>
          </a:xfrm>
          <a:prstGeom prst="rect">
            <a:avLst/>
          </a:prstGeom>
        </p:spPr>
      </p:pic>
      <p:grpSp>
        <p:nvGrpSpPr>
          <p:cNvPr id="13" name="Group 12">
            <a:extLst>
              <a:ext uri="{FF2B5EF4-FFF2-40B4-BE49-F238E27FC236}">
                <a16:creationId xmlns:a16="http://schemas.microsoft.com/office/drawing/2014/main" id="{022081B5-DD5E-9288-1A15-FB281C10AD82}"/>
              </a:ext>
            </a:extLst>
          </p:cNvPr>
          <p:cNvGrpSpPr/>
          <p:nvPr/>
        </p:nvGrpSpPr>
        <p:grpSpPr>
          <a:xfrm>
            <a:off x="2174892" y="3843931"/>
            <a:ext cx="9347556" cy="2098013"/>
            <a:chOff x="202790" y="2341520"/>
            <a:chExt cx="11220350" cy="3040012"/>
          </a:xfrm>
        </p:grpSpPr>
        <p:sp>
          <p:nvSpPr>
            <p:cNvPr id="17" name="Rectangle 16">
              <a:extLst>
                <a:ext uri="{FF2B5EF4-FFF2-40B4-BE49-F238E27FC236}">
                  <a16:creationId xmlns:a16="http://schemas.microsoft.com/office/drawing/2014/main" id="{8DBCDB0F-CE84-4AC7-E69F-C53DF8E608D9}"/>
                </a:ext>
              </a:extLst>
            </p:cNvPr>
            <p:cNvSpPr/>
            <p:nvPr/>
          </p:nvSpPr>
          <p:spPr>
            <a:xfrm>
              <a:off x="202790" y="4562382"/>
              <a:ext cx="819150" cy="8191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32D75EF-C3CB-E071-1945-1D4D43ED82CF}"/>
                </a:ext>
              </a:extLst>
            </p:cNvPr>
            <p:cNvCxnSpPr>
              <a:cxnSpLocks/>
            </p:cNvCxnSpPr>
            <p:nvPr/>
          </p:nvCxnSpPr>
          <p:spPr>
            <a:xfrm>
              <a:off x="1034097" y="4952516"/>
              <a:ext cx="20068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0145B627-5E4D-E393-C6E9-284ECE0139D4}"/>
                </a:ext>
              </a:extLst>
            </p:cNvPr>
            <p:cNvCxnSpPr>
              <a:cxnSpLocks/>
            </p:cNvCxnSpPr>
            <p:nvPr/>
          </p:nvCxnSpPr>
          <p:spPr>
            <a:xfrm rot="5400000">
              <a:off x="2620717" y="3011874"/>
              <a:ext cx="712663" cy="712663"/>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36EC8DD-9FE5-CB57-8DB6-54B47A532BBC}"/>
                </a:ext>
              </a:extLst>
            </p:cNvPr>
            <p:cNvCxnSpPr>
              <a:cxnSpLocks/>
            </p:cNvCxnSpPr>
            <p:nvPr/>
          </p:nvCxnSpPr>
          <p:spPr>
            <a:xfrm>
              <a:off x="3040899" y="3272750"/>
              <a:ext cx="414500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6D074646-D94E-30DD-C666-6138E9CA693F}"/>
                </a:ext>
              </a:extLst>
            </p:cNvPr>
            <p:cNvCxnSpPr>
              <a:cxnSpLocks/>
            </p:cNvCxnSpPr>
            <p:nvPr/>
          </p:nvCxnSpPr>
          <p:spPr>
            <a:xfrm flipV="1">
              <a:off x="3040899" y="3313095"/>
              <a:ext cx="0" cy="165886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5" name="Rectangle 24">
              <a:extLst>
                <a:ext uri="{FF2B5EF4-FFF2-40B4-BE49-F238E27FC236}">
                  <a16:creationId xmlns:a16="http://schemas.microsoft.com/office/drawing/2014/main" id="{17ABE14E-774C-23F1-577B-2426236E38DB}"/>
                </a:ext>
              </a:extLst>
            </p:cNvPr>
            <p:cNvSpPr/>
            <p:nvPr/>
          </p:nvSpPr>
          <p:spPr>
            <a:xfrm>
              <a:off x="3547822" y="2863173"/>
              <a:ext cx="234240" cy="81915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9" name="Rectangle 28">
              <a:extLst>
                <a:ext uri="{FF2B5EF4-FFF2-40B4-BE49-F238E27FC236}">
                  <a16:creationId xmlns:a16="http://schemas.microsoft.com/office/drawing/2014/main" id="{F93EDD05-6413-7556-2F4D-7D4EB4B16C4B}"/>
                </a:ext>
              </a:extLst>
            </p:cNvPr>
            <p:cNvSpPr/>
            <p:nvPr/>
          </p:nvSpPr>
          <p:spPr>
            <a:xfrm>
              <a:off x="5747945" y="2839859"/>
              <a:ext cx="234240" cy="81915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F77C72D-936F-D310-7F6B-39F3EF5D9B84}"/>
                </a:ext>
              </a:extLst>
            </p:cNvPr>
            <p:cNvSpPr txBox="1"/>
            <p:nvPr/>
          </p:nvSpPr>
          <p:spPr>
            <a:xfrm>
              <a:off x="3029899" y="2381998"/>
              <a:ext cx="1129870" cy="535161"/>
            </a:xfrm>
            <a:prstGeom prst="rect">
              <a:avLst/>
            </a:prstGeom>
            <a:noFill/>
          </p:spPr>
          <p:txBody>
            <a:bodyPr wrap="none" rtlCol="0">
              <a:spAutoFit/>
            </a:bodyPr>
            <a:lstStyle/>
            <a:p>
              <a:r>
                <a:rPr lang="en-US" dirty="0">
                  <a:solidFill>
                    <a:srgbClr val="00B050"/>
                  </a:solidFill>
                </a:rPr>
                <a:t>Grating</a:t>
              </a:r>
            </a:p>
          </p:txBody>
        </p:sp>
        <p:sp>
          <p:nvSpPr>
            <p:cNvPr id="32" name="TextBox 31">
              <a:extLst>
                <a:ext uri="{FF2B5EF4-FFF2-40B4-BE49-F238E27FC236}">
                  <a16:creationId xmlns:a16="http://schemas.microsoft.com/office/drawing/2014/main" id="{88723EB6-8A72-2226-C78B-E41E75E55600}"/>
                </a:ext>
              </a:extLst>
            </p:cNvPr>
            <p:cNvSpPr txBox="1"/>
            <p:nvPr/>
          </p:nvSpPr>
          <p:spPr>
            <a:xfrm>
              <a:off x="4299033" y="2379884"/>
              <a:ext cx="609462" cy="369332"/>
            </a:xfrm>
            <a:prstGeom prst="rect">
              <a:avLst/>
            </a:prstGeom>
            <a:noFill/>
          </p:spPr>
          <p:txBody>
            <a:bodyPr wrap="none" rtlCol="0">
              <a:spAutoFit/>
            </a:bodyPr>
            <a:lstStyle/>
            <a:p>
              <a:pPr algn="ctr"/>
              <a:r>
                <a:rPr lang="en-US" dirty="0"/>
                <a:t>Lens</a:t>
              </a:r>
            </a:p>
          </p:txBody>
        </p:sp>
        <p:sp>
          <p:nvSpPr>
            <p:cNvPr id="33" name="TextBox 32">
              <a:extLst>
                <a:ext uri="{FF2B5EF4-FFF2-40B4-BE49-F238E27FC236}">
                  <a16:creationId xmlns:a16="http://schemas.microsoft.com/office/drawing/2014/main" id="{4C6A27EE-D30A-71E9-0210-41B1521E4583}"/>
                </a:ext>
              </a:extLst>
            </p:cNvPr>
            <p:cNvSpPr txBox="1"/>
            <p:nvPr/>
          </p:nvSpPr>
          <p:spPr>
            <a:xfrm>
              <a:off x="5481037" y="2341520"/>
              <a:ext cx="791217" cy="535161"/>
            </a:xfrm>
            <a:prstGeom prst="rect">
              <a:avLst/>
            </a:prstGeom>
            <a:noFill/>
          </p:spPr>
          <p:txBody>
            <a:bodyPr wrap="none" rtlCol="0">
              <a:spAutoFit/>
            </a:bodyPr>
            <a:lstStyle/>
            <a:p>
              <a:r>
                <a:rPr lang="en-US" dirty="0">
                  <a:solidFill>
                    <a:srgbClr val="00B050"/>
                  </a:solidFill>
                </a:rPr>
                <a:t>SLM</a:t>
              </a:r>
            </a:p>
          </p:txBody>
        </p:sp>
        <p:sp>
          <p:nvSpPr>
            <p:cNvPr id="35" name="Oval 34">
              <a:extLst>
                <a:ext uri="{FF2B5EF4-FFF2-40B4-BE49-F238E27FC236}">
                  <a16:creationId xmlns:a16="http://schemas.microsoft.com/office/drawing/2014/main" id="{F4E5DCF9-4363-ABE5-0C0C-E252AD1F6886}"/>
                </a:ext>
              </a:extLst>
            </p:cNvPr>
            <p:cNvSpPr/>
            <p:nvPr/>
          </p:nvSpPr>
          <p:spPr>
            <a:xfrm>
              <a:off x="4455646" y="2850225"/>
              <a:ext cx="230541" cy="819148"/>
            </a:xfrm>
            <a:prstGeom prst="ellipse">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36" name="Straight Connector 35">
              <a:extLst>
                <a:ext uri="{FF2B5EF4-FFF2-40B4-BE49-F238E27FC236}">
                  <a16:creationId xmlns:a16="http://schemas.microsoft.com/office/drawing/2014/main" id="{F086D12B-4FFC-10B1-BA27-462C94752C10}"/>
                </a:ext>
              </a:extLst>
            </p:cNvPr>
            <p:cNvCxnSpPr>
              <a:cxnSpLocks/>
            </p:cNvCxnSpPr>
            <p:nvPr/>
          </p:nvCxnSpPr>
          <p:spPr>
            <a:xfrm>
              <a:off x="7185900" y="3272748"/>
              <a:ext cx="3361946" cy="0"/>
            </a:xfrm>
            <a:prstGeom prst="line">
              <a:avLst/>
            </a:prstGeom>
            <a:ln w="28575">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7" name="TextBox 36">
              <a:extLst>
                <a:ext uri="{FF2B5EF4-FFF2-40B4-BE49-F238E27FC236}">
                  <a16:creationId xmlns:a16="http://schemas.microsoft.com/office/drawing/2014/main" id="{4F252E79-005B-BE2E-5A86-EDB464EFBB45}"/>
                </a:ext>
              </a:extLst>
            </p:cNvPr>
            <p:cNvSpPr txBox="1"/>
            <p:nvPr/>
          </p:nvSpPr>
          <p:spPr>
            <a:xfrm>
              <a:off x="9324671" y="3677686"/>
              <a:ext cx="1396773" cy="936531"/>
            </a:xfrm>
            <a:prstGeom prst="rect">
              <a:avLst/>
            </a:prstGeom>
            <a:noFill/>
          </p:spPr>
          <p:txBody>
            <a:bodyPr wrap="square" rtlCol="0">
              <a:spAutoFit/>
            </a:bodyPr>
            <a:lstStyle/>
            <a:p>
              <a:r>
                <a:rPr lang="en-US" dirty="0">
                  <a:solidFill>
                    <a:srgbClr val="00B050"/>
                  </a:solidFill>
                </a:rPr>
                <a:t>DLA Plane</a:t>
              </a:r>
            </a:p>
          </p:txBody>
        </p:sp>
        <p:grpSp>
          <p:nvGrpSpPr>
            <p:cNvPr id="38" name="Group 37">
              <a:extLst>
                <a:ext uri="{FF2B5EF4-FFF2-40B4-BE49-F238E27FC236}">
                  <a16:creationId xmlns:a16="http://schemas.microsoft.com/office/drawing/2014/main" id="{093D42EE-31C6-184B-D43F-6ACB71FB4EDA}"/>
                </a:ext>
              </a:extLst>
            </p:cNvPr>
            <p:cNvGrpSpPr/>
            <p:nvPr/>
          </p:nvGrpSpPr>
          <p:grpSpPr>
            <a:xfrm>
              <a:off x="10416001" y="2808406"/>
              <a:ext cx="976544" cy="928684"/>
              <a:chOff x="10608815" y="920575"/>
              <a:chExt cx="976544" cy="928684"/>
            </a:xfrm>
          </p:grpSpPr>
          <p:cxnSp>
            <p:nvCxnSpPr>
              <p:cNvPr id="59" name="Straight Connector 58">
                <a:extLst>
                  <a:ext uri="{FF2B5EF4-FFF2-40B4-BE49-F238E27FC236}">
                    <a16:creationId xmlns:a16="http://schemas.microsoft.com/office/drawing/2014/main" id="{4C0AFBDD-EC50-7EEA-940D-9C9043F1E49B}"/>
                  </a:ext>
                </a:extLst>
              </p:cNvPr>
              <p:cNvCxnSpPr>
                <a:cxnSpLocks/>
              </p:cNvCxnSpPr>
              <p:nvPr/>
            </p:nvCxnSpPr>
            <p:spPr>
              <a:xfrm flipV="1">
                <a:off x="10608816" y="1384917"/>
                <a:ext cx="976543" cy="464342"/>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C4173D71-0EAA-C49A-5F80-107463234050}"/>
                  </a:ext>
                </a:extLst>
              </p:cNvPr>
              <p:cNvCxnSpPr/>
              <p:nvPr/>
            </p:nvCxnSpPr>
            <p:spPr>
              <a:xfrm>
                <a:off x="10608815" y="920575"/>
                <a:ext cx="976543" cy="464342"/>
              </a:xfrm>
              <a:prstGeom prst="line">
                <a:avLst/>
              </a:prstGeom>
              <a:ln w="19050"/>
            </p:spPr>
            <p:style>
              <a:lnRef idx="1">
                <a:schemeClr val="dk1"/>
              </a:lnRef>
              <a:fillRef idx="0">
                <a:schemeClr val="dk1"/>
              </a:fillRef>
              <a:effectRef idx="0">
                <a:schemeClr val="dk1"/>
              </a:effectRef>
              <a:fontRef idx="minor">
                <a:schemeClr val="tx1"/>
              </a:fontRef>
            </p:style>
          </p:cxnSp>
        </p:grpSp>
        <p:sp>
          <p:nvSpPr>
            <p:cNvPr id="39" name="Arc 38">
              <a:extLst>
                <a:ext uri="{FF2B5EF4-FFF2-40B4-BE49-F238E27FC236}">
                  <a16:creationId xmlns:a16="http://schemas.microsoft.com/office/drawing/2014/main" id="{5DEEE6FD-B5DB-7381-6426-269AA86BDF29}"/>
                </a:ext>
              </a:extLst>
            </p:cNvPr>
            <p:cNvSpPr/>
            <p:nvPr/>
          </p:nvSpPr>
          <p:spPr>
            <a:xfrm rot="13500000">
              <a:off x="10575051" y="2875636"/>
              <a:ext cx="927857" cy="768321"/>
            </a:xfrm>
            <a:prstGeom prst="arc">
              <a:avLst>
                <a:gd name="adj1" fmla="val 16329752"/>
                <a:gd name="adj2" fmla="val 2137024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Oval 42">
              <a:extLst>
                <a:ext uri="{FF2B5EF4-FFF2-40B4-BE49-F238E27FC236}">
                  <a16:creationId xmlns:a16="http://schemas.microsoft.com/office/drawing/2014/main" id="{B2C85257-E2D0-45C5-05DA-A3BA9DE8AEAB}"/>
                </a:ext>
              </a:extLst>
            </p:cNvPr>
            <p:cNvSpPr/>
            <p:nvPr/>
          </p:nvSpPr>
          <p:spPr>
            <a:xfrm>
              <a:off x="9004416" y="2847619"/>
              <a:ext cx="72122" cy="819148"/>
            </a:xfrm>
            <a:prstGeom prst="ellipse">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96A55E58-6C74-D26D-B8F0-3E43DC0A4887}"/>
                </a:ext>
              </a:extLst>
            </p:cNvPr>
            <p:cNvSpPr/>
            <p:nvPr/>
          </p:nvSpPr>
          <p:spPr>
            <a:xfrm>
              <a:off x="6533418" y="2858538"/>
              <a:ext cx="72122" cy="819148"/>
            </a:xfrm>
            <a:prstGeom prst="ellipse">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45" name="Connector: Elbow 44">
              <a:extLst>
                <a:ext uri="{FF2B5EF4-FFF2-40B4-BE49-F238E27FC236}">
                  <a16:creationId xmlns:a16="http://schemas.microsoft.com/office/drawing/2014/main" id="{34F5EA40-34A8-D28A-3D9B-FE525273EA68}"/>
                </a:ext>
              </a:extLst>
            </p:cNvPr>
            <p:cNvCxnSpPr>
              <a:cxnSpLocks/>
              <a:endCxn id="47" idx="1"/>
            </p:cNvCxnSpPr>
            <p:nvPr/>
          </p:nvCxnSpPr>
          <p:spPr>
            <a:xfrm>
              <a:off x="6568722" y="3712240"/>
              <a:ext cx="617179" cy="41501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B34903F-90DE-7817-3DEE-CDBA6C63604D}"/>
                </a:ext>
              </a:extLst>
            </p:cNvPr>
            <p:cNvCxnSpPr>
              <a:cxnSpLocks/>
              <a:stCxn id="43" idx="4"/>
              <a:endCxn id="47" idx="3"/>
            </p:cNvCxnSpPr>
            <p:nvPr/>
          </p:nvCxnSpPr>
          <p:spPr>
            <a:xfrm rot="5400000">
              <a:off x="8663090" y="3749864"/>
              <a:ext cx="460485" cy="29429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57807AD-428C-6A57-E524-A1B1C9D69F20}"/>
                </a:ext>
              </a:extLst>
            </p:cNvPr>
            <p:cNvSpPr txBox="1"/>
            <p:nvPr/>
          </p:nvSpPr>
          <p:spPr>
            <a:xfrm>
              <a:off x="7185900" y="3859671"/>
              <a:ext cx="1560287" cy="535160"/>
            </a:xfrm>
            <a:prstGeom prst="rect">
              <a:avLst/>
            </a:prstGeom>
            <a:noFill/>
          </p:spPr>
          <p:txBody>
            <a:bodyPr wrap="square" rtlCol="0">
              <a:spAutoFit/>
            </a:bodyPr>
            <a:lstStyle/>
            <a:p>
              <a:pPr algn="ctr"/>
              <a:r>
                <a:rPr lang="en-US" dirty="0"/>
                <a:t>Telescope</a:t>
              </a:r>
            </a:p>
          </p:txBody>
        </p:sp>
        <p:cxnSp>
          <p:nvCxnSpPr>
            <p:cNvPr id="50" name="Straight Connector 49">
              <a:extLst>
                <a:ext uri="{FF2B5EF4-FFF2-40B4-BE49-F238E27FC236}">
                  <a16:creationId xmlns:a16="http://schemas.microsoft.com/office/drawing/2014/main" id="{A4F31C7B-FEDD-97CF-B21E-48A542FC6E77}"/>
                </a:ext>
              </a:extLst>
            </p:cNvPr>
            <p:cNvCxnSpPr>
              <a:cxnSpLocks/>
            </p:cNvCxnSpPr>
            <p:nvPr/>
          </p:nvCxnSpPr>
          <p:spPr>
            <a:xfrm>
              <a:off x="9681297" y="2739747"/>
              <a:ext cx="0" cy="920329"/>
            </a:xfrm>
            <a:prstGeom prst="line">
              <a:avLst/>
            </a:prstGeom>
            <a:ln/>
          </p:spPr>
          <p:style>
            <a:lnRef idx="3">
              <a:schemeClr val="dk1"/>
            </a:lnRef>
            <a:fillRef idx="0">
              <a:schemeClr val="dk1"/>
            </a:fillRef>
            <a:effectRef idx="2">
              <a:schemeClr val="dk1"/>
            </a:effectRef>
            <a:fontRef idx="minor">
              <a:schemeClr val="tx1"/>
            </a:fontRef>
          </p:style>
        </p:cxnSp>
        <p:grpSp>
          <p:nvGrpSpPr>
            <p:cNvPr id="51" name="Group 50">
              <a:extLst>
                <a:ext uri="{FF2B5EF4-FFF2-40B4-BE49-F238E27FC236}">
                  <a16:creationId xmlns:a16="http://schemas.microsoft.com/office/drawing/2014/main" id="{DA994219-52D1-0F77-125E-17C4771C8620}"/>
                </a:ext>
              </a:extLst>
            </p:cNvPr>
            <p:cNvGrpSpPr/>
            <p:nvPr/>
          </p:nvGrpSpPr>
          <p:grpSpPr>
            <a:xfrm>
              <a:off x="1498079" y="4562382"/>
              <a:ext cx="538121" cy="780255"/>
              <a:chOff x="1647825" y="3162207"/>
              <a:chExt cx="538121" cy="780255"/>
            </a:xfrm>
          </p:grpSpPr>
          <p:sp>
            <p:nvSpPr>
              <p:cNvPr id="56" name="Rectangle 55">
                <a:extLst>
                  <a:ext uri="{FF2B5EF4-FFF2-40B4-BE49-F238E27FC236}">
                    <a16:creationId xmlns:a16="http://schemas.microsoft.com/office/drawing/2014/main" id="{DC749020-8153-11A9-D9D9-B67497B934AF}"/>
                  </a:ext>
                </a:extLst>
              </p:cNvPr>
              <p:cNvSpPr/>
              <p:nvPr/>
            </p:nvSpPr>
            <p:spPr>
              <a:xfrm>
                <a:off x="1750655" y="3190296"/>
                <a:ext cx="230541" cy="71266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90080DD-90FF-1287-BB31-5C0C3234DF0E}"/>
                  </a:ext>
                </a:extLst>
              </p:cNvPr>
              <p:cNvSpPr/>
              <p:nvPr/>
            </p:nvSpPr>
            <p:spPr>
              <a:xfrm>
                <a:off x="1666875" y="3162207"/>
                <a:ext cx="519071" cy="84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9857F5B-6E49-04D3-879E-1B558D87E2DE}"/>
                  </a:ext>
                </a:extLst>
              </p:cNvPr>
              <p:cNvSpPr/>
              <p:nvPr/>
            </p:nvSpPr>
            <p:spPr>
              <a:xfrm>
                <a:off x="1647825" y="3857532"/>
                <a:ext cx="519071" cy="84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a:extLst>
                <a:ext uri="{FF2B5EF4-FFF2-40B4-BE49-F238E27FC236}">
                  <a16:creationId xmlns:a16="http://schemas.microsoft.com/office/drawing/2014/main" id="{88239B40-C30B-D468-703D-F724E156C2AB}"/>
                </a:ext>
              </a:extLst>
            </p:cNvPr>
            <p:cNvSpPr txBox="1"/>
            <p:nvPr/>
          </p:nvSpPr>
          <p:spPr>
            <a:xfrm>
              <a:off x="1021941" y="3679801"/>
              <a:ext cx="2525881" cy="1007583"/>
            </a:xfrm>
            <a:prstGeom prst="rect">
              <a:avLst/>
            </a:prstGeom>
            <a:noFill/>
          </p:spPr>
          <p:txBody>
            <a:bodyPr wrap="square" rtlCol="0">
              <a:spAutoFit/>
            </a:bodyPr>
            <a:lstStyle/>
            <a:p>
              <a:r>
                <a:rPr lang="en-US" dirty="0"/>
                <a:t>12 m </a:t>
              </a:r>
            </a:p>
            <a:p>
              <a:r>
                <a:rPr lang="en-US" dirty="0"/>
                <a:t>Transport</a:t>
              </a:r>
            </a:p>
          </p:txBody>
        </p:sp>
      </p:grpSp>
      <p:sp>
        <p:nvSpPr>
          <p:cNvPr id="62" name="TextBox 61">
            <a:extLst>
              <a:ext uri="{FF2B5EF4-FFF2-40B4-BE49-F238E27FC236}">
                <a16:creationId xmlns:a16="http://schemas.microsoft.com/office/drawing/2014/main" id="{6FBE016B-4394-9D69-31B1-D6E8EAE5F481}"/>
              </a:ext>
            </a:extLst>
          </p:cNvPr>
          <p:cNvSpPr txBox="1"/>
          <p:nvPr/>
        </p:nvSpPr>
        <p:spPr>
          <a:xfrm>
            <a:off x="1344547" y="4730290"/>
            <a:ext cx="1599327" cy="646331"/>
          </a:xfrm>
          <a:prstGeom prst="rect">
            <a:avLst/>
          </a:prstGeom>
          <a:noFill/>
        </p:spPr>
        <p:txBody>
          <a:bodyPr wrap="square">
            <a:spAutoFit/>
          </a:bodyPr>
          <a:lstStyle/>
          <a:p>
            <a:r>
              <a:rPr lang="en-US" dirty="0"/>
              <a:t>20mJ</a:t>
            </a:r>
          </a:p>
          <a:p>
            <a:r>
              <a:rPr lang="en-US" dirty="0" err="1"/>
              <a:t>Ti:Sapphire</a:t>
            </a:r>
            <a:endParaRPr lang="en-US" dirty="0"/>
          </a:p>
        </p:txBody>
      </p:sp>
      <p:pic>
        <p:nvPicPr>
          <p:cNvPr id="65" name="Picture 2">
            <a:extLst>
              <a:ext uri="{FF2B5EF4-FFF2-40B4-BE49-F238E27FC236}">
                <a16:creationId xmlns:a16="http://schemas.microsoft.com/office/drawing/2014/main" id="{2DF4C42C-7778-D954-AD9F-C2AB8B9D64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192" t="39197" r="33166" b="4856"/>
          <a:stretch/>
        </p:blipFill>
        <p:spPr bwMode="auto">
          <a:xfrm>
            <a:off x="5893690" y="4798397"/>
            <a:ext cx="1784932" cy="146229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3BD56F57-D68D-1563-8AE7-D767F722176E}"/>
              </a:ext>
            </a:extLst>
          </p:cNvPr>
          <p:cNvGrpSpPr/>
          <p:nvPr/>
        </p:nvGrpSpPr>
        <p:grpSpPr>
          <a:xfrm>
            <a:off x="7688141" y="1455451"/>
            <a:ext cx="2399255" cy="2082323"/>
            <a:chOff x="9097704" y="1248819"/>
            <a:chExt cx="2399255" cy="2082323"/>
          </a:xfrm>
        </p:grpSpPr>
        <p:pic>
          <p:nvPicPr>
            <p:cNvPr id="6" name="Picture 5" descr="A picture containing text, window blind, building, silhouette&#10;&#10;Description automatically generated">
              <a:extLst>
                <a:ext uri="{FF2B5EF4-FFF2-40B4-BE49-F238E27FC236}">
                  <a16:creationId xmlns:a16="http://schemas.microsoft.com/office/drawing/2014/main" id="{DA8C4E84-3DA3-B0A7-3650-2C04BE6ABC1A}"/>
                </a:ext>
              </a:extLst>
            </p:cNvPr>
            <p:cNvPicPr>
              <a:picLocks noChangeAspect="1"/>
            </p:cNvPicPr>
            <p:nvPr/>
          </p:nvPicPr>
          <p:blipFill rotWithShape="1">
            <a:blip r:embed="rId7">
              <a:extLst>
                <a:ext uri="{28A0092B-C50C-407E-A947-70E740481C1C}">
                  <a14:useLocalDpi xmlns:a14="http://schemas.microsoft.com/office/drawing/2010/main" val="0"/>
                </a:ext>
              </a:extLst>
            </a:blip>
            <a:srcRect l="13437" t="7553" r="9696" b="11708"/>
            <a:stretch/>
          </p:blipFill>
          <p:spPr>
            <a:xfrm>
              <a:off x="9106829" y="1621633"/>
              <a:ext cx="2390130" cy="1259191"/>
            </a:xfrm>
            <a:prstGeom prst="rect">
              <a:avLst/>
            </a:prstGeom>
          </p:spPr>
        </p:pic>
        <p:cxnSp>
          <p:nvCxnSpPr>
            <p:cNvPr id="55" name="Straight Arrow Connector 54">
              <a:extLst>
                <a:ext uri="{FF2B5EF4-FFF2-40B4-BE49-F238E27FC236}">
                  <a16:creationId xmlns:a16="http://schemas.microsoft.com/office/drawing/2014/main" id="{FE750540-E08E-C397-56C4-2931951E6349}"/>
                </a:ext>
              </a:extLst>
            </p:cNvPr>
            <p:cNvCxnSpPr>
              <a:cxnSpLocks/>
            </p:cNvCxnSpPr>
            <p:nvPr/>
          </p:nvCxnSpPr>
          <p:spPr>
            <a:xfrm>
              <a:off x="9688010" y="1478033"/>
              <a:ext cx="25464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1733E895-942B-0CD0-6D81-DFC97643F635}"/>
                </a:ext>
              </a:extLst>
            </p:cNvPr>
            <p:cNvSpPr/>
            <p:nvPr/>
          </p:nvSpPr>
          <p:spPr>
            <a:xfrm rot="16200000">
              <a:off x="9313865" y="2715523"/>
              <a:ext cx="185478" cy="6178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Left Brace 62">
              <a:extLst>
                <a:ext uri="{FF2B5EF4-FFF2-40B4-BE49-F238E27FC236}">
                  <a16:creationId xmlns:a16="http://schemas.microsoft.com/office/drawing/2014/main" id="{1DB276F8-0DE9-93A5-CFF2-2043359DD376}"/>
                </a:ext>
              </a:extLst>
            </p:cNvPr>
            <p:cNvSpPr/>
            <p:nvPr/>
          </p:nvSpPr>
          <p:spPr>
            <a:xfrm rot="16200000">
              <a:off x="10598926" y="2217668"/>
              <a:ext cx="185478" cy="161058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92168647-F8A1-3FFA-2075-E91420861FED}"/>
                </a:ext>
              </a:extLst>
            </p:cNvPr>
            <p:cNvSpPr txBox="1"/>
            <p:nvPr/>
          </p:nvSpPr>
          <p:spPr>
            <a:xfrm>
              <a:off x="9507434" y="3115698"/>
              <a:ext cx="1033937" cy="215444"/>
            </a:xfrm>
            <a:prstGeom prst="rect">
              <a:avLst/>
            </a:prstGeom>
            <a:noFill/>
          </p:spPr>
          <p:txBody>
            <a:bodyPr wrap="none" lIns="0" tIns="0" rIns="0" bIns="0" rtlCol="0">
              <a:spAutoFit/>
            </a:bodyPr>
            <a:lstStyle/>
            <a:p>
              <a:pPr algn="l"/>
              <a:r>
                <a:rPr lang="en-US" sz="1400" dirty="0"/>
                <a:t>Fresnel Lens</a:t>
              </a:r>
            </a:p>
          </p:txBody>
        </p:sp>
        <p:sp>
          <p:nvSpPr>
            <p:cNvPr id="64" name="TextBox 63">
              <a:extLst>
                <a:ext uri="{FF2B5EF4-FFF2-40B4-BE49-F238E27FC236}">
                  <a16:creationId xmlns:a16="http://schemas.microsoft.com/office/drawing/2014/main" id="{CA8A6E6D-D1EC-A62F-C125-4110A20E9BCD}"/>
                </a:ext>
              </a:extLst>
            </p:cNvPr>
            <p:cNvSpPr txBox="1"/>
            <p:nvPr/>
          </p:nvSpPr>
          <p:spPr>
            <a:xfrm>
              <a:off x="9651023" y="1248819"/>
              <a:ext cx="328616" cy="215444"/>
            </a:xfrm>
            <a:prstGeom prst="rect">
              <a:avLst/>
            </a:prstGeom>
            <a:noFill/>
          </p:spPr>
          <p:txBody>
            <a:bodyPr wrap="none" lIns="0" tIns="0" rIns="0" bIns="0" rtlCol="0">
              <a:spAutoFit/>
            </a:bodyPr>
            <a:lstStyle/>
            <a:p>
              <a:pPr algn="l"/>
              <a:r>
                <a:rPr lang="en-US" sz="1400" dirty="0"/>
                <a:t>Drift</a:t>
              </a:r>
            </a:p>
          </p:txBody>
        </p:sp>
      </p:grpSp>
    </p:spTree>
    <p:custDataLst>
      <p:tags r:id="rId1"/>
    </p:custDataLst>
    <p:extLst>
      <p:ext uri="{BB962C8B-B14F-4D97-AF65-F5344CB8AC3E}">
        <p14:creationId xmlns:p14="http://schemas.microsoft.com/office/powerpoint/2010/main" val="1858863986"/>
      </p:ext>
    </p:extLst>
  </p:cSld>
  <p:clrMapOvr>
    <a:masterClrMapping/>
  </p:clrMapOvr>
  <mc:AlternateContent xmlns:mc="http://schemas.openxmlformats.org/markup-compatibility/2006" xmlns:p14="http://schemas.microsoft.com/office/powerpoint/2010/main">
    <mc:Choice Requires="p14">
      <p:transition spd="slow" p14:dur="2000" advTm="9425"/>
    </mc:Choice>
    <mc:Fallback xmlns="">
      <p:transition spd="slow" advTm="9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B18ED5-8516-7189-8727-BBC57A42F953}"/>
              </a:ext>
            </a:extLst>
          </p:cNvPr>
          <p:cNvSpPr>
            <a:spLocks noGrp="1"/>
          </p:cNvSpPr>
          <p:nvPr>
            <p:ph type="body" sz="quarter" idx="13"/>
          </p:nvPr>
        </p:nvSpPr>
        <p:spPr>
          <a:xfrm>
            <a:off x="853436" y="1270000"/>
            <a:ext cx="6096000" cy="2068964"/>
          </a:xfrm>
        </p:spPr>
        <p:txBody>
          <a:bodyPr/>
          <a:lstStyle/>
          <a:p>
            <a:pPr marL="342900" indent="-342900">
              <a:buFont typeface="Arial" panose="020B0604020202020204" pitchFamily="34" charset="0"/>
              <a:buChar char="•"/>
            </a:pPr>
            <a:r>
              <a:rPr lang="en-US" dirty="0"/>
              <a:t>Spatial Harmonic based simulation code to test possible phase and amplitude modulation</a:t>
            </a:r>
          </a:p>
          <a:p>
            <a:pPr marL="940293" lvl="1" indent="-342900"/>
            <a:r>
              <a:rPr lang="en-US" sz="1600" dirty="0"/>
              <a:t>Based on </a:t>
            </a:r>
            <a:r>
              <a:rPr lang="en-US" sz="1600" dirty="0" err="1"/>
              <a:t>Ody</a:t>
            </a:r>
            <a:r>
              <a:rPr lang="en-US" sz="1600" dirty="0"/>
              <a:t>, A et al., </a:t>
            </a:r>
            <a:r>
              <a:rPr lang="en-US" sz="1600" i="1" dirty="0"/>
              <a:t>NIMA</a:t>
            </a:r>
            <a:r>
              <a:rPr lang="en-US" sz="1600" dirty="0"/>
              <a:t>, </a:t>
            </a:r>
            <a:r>
              <a:rPr lang="en-US" sz="1600" i="1" dirty="0"/>
              <a:t>1013, 165635 (2021) </a:t>
            </a:r>
            <a:r>
              <a:rPr lang="en-US" sz="1600" dirty="0"/>
              <a:t>and </a:t>
            </a:r>
            <a:r>
              <a:rPr lang="en-US" sz="1600" dirty="0" err="1"/>
              <a:t>Niedermayer</a:t>
            </a:r>
            <a:r>
              <a:rPr lang="en-US" sz="1600" dirty="0"/>
              <a:t> et al., Phys. Rev. Lett., 121, 214801 (2018)</a:t>
            </a:r>
          </a:p>
          <a:p>
            <a:pPr marL="940293" lvl="1" indent="-342900"/>
            <a:endParaRPr lang="en-US" sz="1600" dirty="0">
              <a:solidFill>
                <a:srgbClr val="FF0000"/>
              </a:solidFill>
            </a:endParaRPr>
          </a:p>
          <a:p>
            <a:pPr marL="940293" lvl="1" indent="-342900"/>
            <a:endParaRPr lang="en-US" sz="1600" dirty="0"/>
          </a:p>
          <a:p>
            <a:pPr marL="342900" indent="-3429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B3DFAE8D-E9FC-630F-F220-1C9A104FA43C}"/>
              </a:ext>
            </a:extLst>
          </p:cNvPr>
          <p:cNvSpPr>
            <a:spLocks noGrp="1"/>
          </p:cNvSpPr>
          <p:nvPr>
            <p:ph type="title"/>
          </p:nvPr>
        </p:nvSpPr>
        <p:spPr>
          <a:xfrm>
            <a:off x="853436" y="-24160"/>
            <a:ext cx="10363200" cy="1034001"/>
          </a:xfrm>
        </p:spPr>
        <p:txBody>
          <a:bodyPr/>
          <a:lstStyle/>
          <a:p>
            <a:r>
              <a:rPr lang="en-US" dirty="0"/>
              <a:t>Alternate phase focusing allows acceleration over mm-scale interactions</a:t>
            </a:r>
          </a:p>
        </p:txBody>
      </p:sp>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75B718A0-6C70-7664-EB21-454D6BEBFB75}"/>
                  </a:ext>
                </a:extLst>
              </p:cNvPr>
              <p:cNvGraphicFramePr>
                <a:graphicFrameLocks noGrp="1"/>
              </p:cNvGraphicFramePr>
              <p:nvPr>
                <p:extLst>
                  <p:ext uri="{D42A27DB-BD31-4B8C-83A1-F6EECF244321}">
                    <p14:modId xmlns:p14="http://schemas.microsoft.com/office/powerpoint/2010/main" val="393233776"/>
                  </p:ext>
                </p:extLst>
              </p:nvPr>
            </p:nvGraphicFramePr>
            <p:xfrm>
              <a:off x="1767835" y="2689665"/>
              <a:ext cx="4267201" cy="3337560"/>
            </p:xfrm>
            <a:graphic>
              <a:graphicData uri="http://schemas.openxmlformats.org/drawingml/2006/table">
                <a:tbl>
                  <a:tblPr firstRow="1" bandRow="1">
                    <a:tableStyleId>{C083E6E3-FA7D-4D7B-A595-EF9225AFEA82}</a:tableStyleId>
                  </a:tblPr>
                  <a:tblGrid>
                    <a:gridCol w="2560319">
                      <a:extLst>
                        <a:ext uri="{9D8B030D-6E8A-4147-A177-3AD203B41FA5}">
                          <a16:colId xmlns:a16="http://schemas.microsoft.com/office/drawing/2014/main" val="3719824769"/>
                        </a:ext>
                      </a:extLst>
                    </a:gridCol>
                    <a:gridCol w="1706882">
                      <a:extLst>
                        <a:ext uri="{9D8B030D-6E8A-4147-A177-3AD203B41FA5}">
                          <a16:colId xmlns:a16="http://schemas.microsoft.com/office/drawing/2014/main" val="1487491225"/>
                        </a:ext>
                      </a:extLst>
                    </a:gridCol>
                  </a:tblGrid>
                  <a:tr h="370840">
                    <a:tc>
                      <a:txBody>
                        <a:bodyPr/>
                        <a:lstStyle/>
                        <a:p>
                          <a:r>
                            <a:rPr lang="en-US" dirty="0"/>
                            <a:t>Parameter</a:t>
                          </a:r>
                        </a:p>
                      </a:txBody>
                      <a:tcPr/>
                    </a:tc>
                    <a:tc>
                      <a:txBody>
                        <a:bodyPr/>
                        <a:lstStyle/>
                        <a:p>
                          <a:r>
                            <a:rPr lang="en-US" dirty="0"/>
                            <a:t>Value</a:t>
                          </a:r>
                        </a:p>
                      </a:txBody>
                      <a:tcPr/>
                    </a:tc>
                    <a:extLst>
                      <a:ext uri="{0D108BD9-81ED-4DB2-BD59-A6C34878D82A}">
                        <a16:rowId xmlns:a16="http://schemas.microsoft.com/office/drawing/2014/main" val="4033599469"/>
                      </a:ext>
                    </a:extLst>
                  </a:tr>
                  <a:tr h="370840">
                    <a:tc>
                      <a:txBody>
                        <a:bodyPr/>
                        <a:lstStyle/>
                        <a:p>
                          <a:r>
                            <a:rPr lang="en-US" dirty="0">
                              <a:solidFill>
                                <a:schemeClr val="tx1"/>
                              </a:solidFill>
                            </a:rPr>
                            <a:t>Initial Energy</a:t>
                          </a:r>
                        </a:p>
                      </a:txBody>
                      <a:tcPr/>
                    </a:tc>
                    <a:tc>
                      <a:txBody>
                        <a:bodyPr/>
                        <a:lstStyle/>
                        <a:p>
                          <a:r>
                            <a:rPr lang="en-US" dirty="0"/>
                            <a:t>6.5 MeV</a:t>
                          </a:r>
                        </a:p>
                      </a:txBody>
                      <a:tcPr/>
                    </a:tc>
                    <a:extLst>
                      <a:ext uri="{0D108BD9-81ED-4DB2-BD59-A6C34878D82A}">
                        <a16:rowId xmlns:a16="http://schemas.microsoft.com/office/drawing/2014/main" val="471683617"/>
                      </a:ext>
                    </a:extLst>
                  </a:tr>
                  <a:tr h="370840">
                    <a:tc>
                      <a:txBody>
                        <a:bodyPr/>
                        <a:lstStyle/>
                        <a:p>
                          <a:r>
                            <a:rPr lang="en-US" dirty="0">
                              <a:solidFill>
                                <a:schemeClr val="tx1"/>
                              </a:solidFill>
                            </a:rPr>
                            <a:t>Emittance</a:t>
                          </a:r>
                        </a:p>
                      </a:txBody>
                      <a:tcPr/>
                    </a:tc>
                    <a:tc>
                      <a:txBody>
                        <a:bodyPr/>
                        <a:lstStyle/>
                        <a:p>
                          <a:r>
                            <a:rPr lang="en-US" dirty="0"/>
                            <a:t>0.5 nm</a:t>
                          </a:r>
                        </a:p>
                      </a:txBody>
                      <a:tcPr/>
                    </a:tc>
                    <a:extLst>
                      <a:ext uri="{0D108BD9-81ED-4DB2-BD59-A6C34878D82A}">
                        <a16:rowId xmlns:a16="http://schemas.microsoft.com/office/drawing/2014/main" val="3731885476"/>
                      </a:ext>
                    </a:extLst>
                  </a:tr>
                  <a:tr h="370840">
                    <a:tc>
                      <a:txBody>
                        <a:bodyPr/>
                        <a:lstStyle/>
                        <a:p>
                          <a:r>
                            <a:rPr lang="en-US" dirty="0">
                              <a:solidFill>
                                <a:schemeClr val="tx1"/>
                              </a:solidFill>
                            </a:rPr>
                            <a:t>Laser Wavelength</a:t>
                          </a:r>
                        </a:p>
                      </a:txBody>
                      <a:tcPr/>
                    </a:tc>
                    <a:tc>
                      <a:txBody>
                        <a:bodyPr/>
                        <a:lstStyle/>
                        <a:p>
                          <a:r>
                            <a:rPr lang="en-US" dirty="0"/>
                            <a:t>780 nm</a:t>
                          </a:r>
                        </a:p>
                      </a:txBody>
                      <a:tcPr/>
                    </a:tc>
                    <a:extLst>
                      <a:ext uri="{0D108BD9-81ED-4DB2-BD59-A6C34878D82A}">
                        <a16:rowId xmlns:a16="http://schemas.microsoft.com/office/drawing/2014/main" val="745742099"/>
                      </a:ext>
                    </a:extLst>
                  </a:tr>
                  <a:tr h="370840">
                    <a:tc>
                      <a:txBody>
                        <a:bodyPr/>
                        <a:lstStyle/>
                        <a:p>
                          <a:r>
                            <a:rPr lang="en-US" dirty="0"/>
                            <a:t>Peak Field</a:t>
                          </a:r>
                        </a:p>
                      </a:txBody>
                      <a:tcPr/>
                    </a:tc>
                    <a:tc>
                      <a:txBody>
                        <a:bodyPr/>
                        <a:lstStyle/>
                        <a:p>
                          <a:r>
                            <a:rPr lang="en-US" dirty="0"/>
                            <a:t>2 GV/m</a:t>
                          </a:r>
                        </a:p>
                      </a:txBody>
                      <a:tcPr/>
                    </a:tc>
                    <a:extLst>
                      <a:ext uri="{0D108BD9-81ED-4DB2-BD59-A6C34878D82A}">
                        <a16:rowId xmlns:a16="http://schemas.microsoft.com/office/drawing/2014/main" val="396070320"/>
                      </a:ext>
                    </a:extLst>
                  </a:tr>
                  <a:tr h="370840">
                    <a:tc>
                      <a:txBody>
                        <a:bodyPr/>
                        <a:lstStyle/>
                        <a:p>
                          <a:r>
                            <a:rPr lang="en-US" dirty="0"/>
                            <a:t>Buncher Length</a:t>
                          </a:r>
                        </a:p>
                      </a:txBody>
                      <a:tcPr/>
                    </a:tc>
                    <a:tc>
                      <a:txBody>
                        <a:bodyPr/>
                        <a:lstStyle/>
                        <a:p>
                          <a:r>
                            <a:rPr lang="en-US" dirty="0"/>
                            <a:t>0.15 mm</a:t>
                          </a:r>
                        </a:p>
                      </a:txBody>
                      <a:tcPr/>
                    </a:tc>
                    <a:extLst>
                      <a:ext uri="{0D108BD9-81ED-4DB2-BD59-A6C34878D82A}">
                        <a16:rowId xmlns:a16="http://schemas.microsoft.com/office/drawing/2014/main" val="3613965028"/>
                      </a:ext>
                    </a:extLst>
                  </a:tr>
                  <a:tr h="370840">
                    <a:tc>
                      <a:txBody>
                        <a:bodyPr/>
                        <a:lstStyle/>
                        <a:p>
                          <a:r>
                            <a:rPr lang="en-US" dirty="0"/>
                            <a:t>Resonant Phase</a:t>
                          </a:r>
                        </a:p>
                      </a:txBody>
                      <a:tcPr/>
                    </a:tc>
                    <a:tc>
                      <a:txBody>
                        <a:bodyPr/>
                        <a:lstStyle/>
                        <a:p>
                          <a:r>
                            <a:rPr lang="en-US" dirty="0"/>
                            <a:t>-</a:t>
                          </a:r>
                          <a14:m>
                            <m:oMath xmlns:m="http://schemas.openxmlformats.org/officeDocument/2006/math">
                              <m:r>
                                <a:rPr lang="en-US" smtClean="0">
                                  <a:latin typeface="Cambria Math" panose="02040503050406030204" pitchFamily="18" charset="0"/>
                                </a:rPr>
                                <m:t>𝜋</m:t>
                              </m:r>
                            </m:oMath>
                          </a14:m>
                          <a:r>
                            <a:rPr lang="en-US" dirty="0"/>
                            <a:t>/4</a:t>
                          </a:r>
                        </a:p>
                      </a:txBody>
                      <a:tcPr/>
                    </a:tc>
                    <a:extLst>
                      <a:ext uri="{0D108BD9-81ED-4DB2-BD59-A6C34878D82A}">
                        <a16:rowId xmlns:a16="http://schemas.microsoft.com/office/drawing/2014/main" val="3318889738"/>
                      </a:ext>
                    </a:extLst>
                  </a:tr>
                  <a:tr h="370840">
                    <a:tc>
                      <a:txBody>
                        <a:bodyPr/>
                        <a:lstStyle/>
                        <a:p>
                          <a:r>
                            <a:rPr lang="en-US" dirty="0">
                              <a:solidFill>
                                <a:srgbClr val="00B050"/>
                              </a:solidFill>
                            </a:rPr>
                            <a:t>Energy</a:t>
                          </a:r>
                          <a:r>
                            <a:rPr lang="en-US" baseline="0" dirty="0">
                              <a:solidFill>
                                <a:srgbClr val="00B050"/>
                              </a:solidFill>
                            </a:rPr>
                            <a:t> Gain</a:t>
                          </a:r>
                          <a:endParaRPr lang="en-US" dirty="0">
                            <a:solidFill>
                              <a:srgbClr val="00B050"/>
                            </a:solidFill>
                          </a:endParaRPr>
                        </a:p>
                      </a:txBody>
                      <a:tcPr/>
                    </a:tc>
                    <a:tc>
                      <a:txBody>
                        <a:bodyPr/>
                        <a:lstStyle/>
                        <a:p>
                          <a:r>
                            <a:rPr lang="en-US" dirty="0">
                              <a:solidFill>
                                <a:srgbClr val="00B050"/>
                              </a:solidFill>
                            </a:rPr>
                            <a:t>4.8 MeV</a:t>
                          </a:r>
                        </a:p>
                      </a:txBody>
                      <a:tcPr/>
                    </a:tc>
                    <a:extLst>
                      <a:ext uri="{0D108BD9-81ED-4DB2-BD59-A6C34878D82A}">
                        <a16:rowId xmlns:a16="http://schemas.microsoft.com/office/drawing/2014/main" val="1163416807"/>
                      </a:ext>
                    </a:extLst>
                  </a:tr>
                  <a:tr h="370840">
                    <a:tc>
                      <a:txBody>
                        <a:bodyPr/>
                        <a:lstStyle/>
                        <a:p>
                          <a:r>
                            <a:rPr lang="en-US" dirty="0"/>
                            <a:t>Percent Capture</a:t>
                          </a:r>
                        </a:p>
                      </a:txBody>
                      <a:tcPr/>
                    </a:tc>
                    <a:tc>
                      <a:txBody>
                        <a:bodyPr/>
                        <a:lstStyle/>
                        <a:p>
                          <a:r>
                            <a:rPr lang="en-US" dirty="0"/>
                            <a:t>&lt;7%</a:t>
                          </a:r>
                        </a:p>
                      </a:txBody>
                      <a:tcPr/>
                    </a:tc>
                    <a:extLst>
                      <a:ext uri="{0D108BD9-81ED-4DB2-BD59-A6C34878D82A}">
                        <a16:rowId xmlns:a16="http://schemas.microsoft.com/office/drawing/2014/main" val="2689187535"/>
                      </a:ext>
                    </a:extLst>
                  </a:tr>
                </a:tbl>
              </a:graphicData>
            </a:graphic>
          </p:graphicFrame>
        </mc:Choice>
        <mc:Fallback xmlns="">
          <p:graphicFrame>
            <p:nvGraphicFramePr>
              <p:cNvPr id="7" name="Table 7">
                <a:extLst>
                  <a:ext uri="{FF2B5EF4-FFF2-40B4-BE49-F238E27FC236}">
                    <a16:creationId xmlns:a16="http://schemas.microsoft.com/office/drawing/2014/main" id="{75B718A0-6C70-7664-EB21-454D6BEBFB75}"/>
                  </a:ext>
                </a:extLst>
              </p:cNvPr>
              <p:cNvGraphicFramePr>
                <a:graphicFrameLocks noGrp="1"/>
              </p:cNvGraphicFramePr>
              <p:nvPr>
                <p:extLst>
                  <p:ext uri="{D42A27DB-BD31-4B8C-83A1-F6EECF244321}">
                    <p14:modId xmlns:p14="http://schemas.microsoft.com/office/powerpoint/2010/main" val="393233776"/>
                  </p:ext>
                </p:extLst>
              </p:nvPr>
            </p:nvGraphicFramePr>
            <p:xfrm>
              <a:off x="1767835" y="2689665"/>
              <a:ext cx="4267201" cy="3337560"/>
            </p:xfrm>
            <a:graphic>
              <a:graphicData uri="http://schemas.openxmlformats.org/drawingml/2006/table">
                <a:tbl>
                  <a:tblPr firstRow="1" bandRow="1">
                    <a:tableStyleId>{C083E6E3-FA7D-4D7B-A595-EF9225AFEA82}</a:tableStyleId>
                  </a:tblPr>
                  <a:tblGrid>
                    <a:gridCol w="2560319">
                      <a:extLst>
                        <a:ext uri="{9D8B030D-6E8A-4147-A177-3AD203B41FA5}">
                          <a16:colId xmlns:a16="http://schemas.microsoft.com/office/drawing/2014/main" val="3719824769"/>
                        </a:ext>
                      </a:extLst>
                    </a:gridCol>
                    <a:gridCol w="1706882">
                      <a:extLst>
                        <a:ext uri="{9D8B030D-6E8A-4147-A177-3AD203B41FA5}">
                          <a16:colId xmlns:a16="http://schemas.microsoft.com/office/drawing/2014/main" val="1487491225"/>
                        </a:ext>
                      </a:extLst>
                    </a:gridCol>
                  </a:tblGrid>
                  <a:tr h="370840">
                    <a:tc>
                      <a:txBody>
                        <a:bodyPr/>
                        <a:lstStyle/>
                        <a:p>
                          <a:r>
                            <a:rPr lang="en-US" dirty="0"/>
                            <a:t>Parameter</a:t>
                          </a:r>
                        </a:p>
                      </a:txBody>
                      <a:tcPr/>
                    </a:tc>
                    <a:tc>
                      <a:txBody>
                        <a:bodyPr/>
                        <a:lstStyle/>
                        <a:p>
                          <a:r>
                            <a:rPr lang="en-US" dirty="0"/>
                            <a:t>Value</a:t>
                          </a:r>
                        </a:p>
                      </a:txBody>
                      <a:tcPr/>
                    </a:tc>
                    <a:extLst>
                      <a:ext uri="{0D108BD9-81ED-4DB2-BD59-A6C34878D82A}">
                        <a16:rowId xmlns:a16="http://schemas.microsoft.com/office/drawing/2014/main" val="4033599469"/>
                      </a:ext>
                    </a:extLst>
                  </a:tr>
                  <a:tr h="370840">
                    <a:tc>
                      <a:txBody>
                        <a:bodyPr/>
                        <a:lstStyle/>
                        <a:p>
                          <a:r>
                            <a:rPr lang="en-US" dirty="0">
                              <a:solidFill>
                                <a:schemeClr val="tx1"/>
                              </a:solidFill>
                            </a:rPr>
                            <a:t>Initial Energy</a:t>
                          </a:r>
                        </a:p>
                      </a:txBody>
                      <a:tcPr/>
                    </a:tc>
                    <a:tc>
                      <a:txBody>
                        <a:bodyPr/>
                        <a:lstStyle/>
                        <a:p>
                          <a:r>
                            <a:rPr lang="en-US" dirty="0"/>
                            <a:t>6.5 MeV</a:t>
                          </a:r>
                        </a:p>
                      </a:txBody>
                      <a:tcPr/>
                    </a:tc>
                    <a:extLst>
                      <a:ext uri="{0D108BD9-81ED-4DB2-BD59-A6C34878D82A}">
                        <a16:rowId xmlns:a16="http://schemas.microsoft.com/office/drawing/2014/main" val="471683617"/>
                      </a:ext>
                    </a:extLst>
                  </a:tr>
                  <a:tr h="370840">
                    <a:tc>
                      <a:txBody>
                        <a:bodyPr/>
                        <a:lstStyle/>
                        <a:p>
                          <a:r>
                            <a:rPr lang="en-US" dirty="0">
                              <a:solidFill>
                                <a:schemeClr val="tx1"/>
                              </a:solidFill>
                            </a:rPr>
                            <a:t>Emittance</a:t>
                          </a:r>
                        </a:p>
                      </a:txBody>
                      <a:tcPr/>
                    </a:tc>
                    <a:tc>
                      <a:txBody>
                        <a:bodyPr/>
                        <a:lstStyle/>
                        <a:p>
                          <a:r>
                            <a:rPr lang="en-US" dirty="0"/>
                            <a:t>0.5 nm</a:t>
                          </a:r>
                        </a:p>
                      </a:txBody>
                      <a:tcPr/>
                    </a:tc>
                    <a:extLst>
                      <a:ext uri="{0D108BD9-81ED-4DB2-BD59-A6C34878D82A}">
                        <a16:rowId xmlns:a16="http://schemas.microsoft.com/office/drawing/2014/main" val="3731885476"/>
                      </a:ext>
                    </a:extLst>
                  </a:tr>
                  <a:tr h="370840">
                    <a:tc>
                      <a:txBody>
                        <a:bodyPr/>
                        <a:lstStyle/>
                        <a:p>
                          <a:r>
                            <a:rPr lang="en-US" dirty="0">
                              <a:solidFill>
                                <a:schemeClr val="tx1"/>
                              </a:solidFill>
                            </a:rPr>
                            <a:t>Laser Wavelength</a:t>
                          </a:r>
                        </a:p>
                      </a:txBody>
                      <a:tcPr/>
                    </a:tc>
                    <a:tc>
                      <a:txBody>
                        <a:bodyPr/>
                        <a:lstStyle/>
                        <a:p>
                          <a:r>
                            <a:rPr lang="en-US" dirty="0"/>
                            <a:t>780 nm</a:t>
                          </a:r>
                        </a:p>
                      </a:txBody>
                      <a:tcPr/>
                    </a:tc>
                    <a:extLst>
                      <a:ext uri="{0D108BD9-81ED-4DB2-BD59-A6C34878D82A}">
                        <a16:rowId xmlns:a16="http://schemas.microsoft.com/office/drawing/2014/main" val="745742099"/>
                      </a:ext>
                    </a:extLst>
                  </a:tr>
                  <a:tr h="370840">
                    <a:tc>
                      <a:txBody>
                        <a:bodyPr/>
                        <a:lstStyle/>
                        <a:p>
                          <a:r>
                            <a:rPr lang="en-US" dirty="0"/>
                            <a:t>Peak Field</a:t>
                          </a:r>
                        </a:p>
                      </a:txBody>
                      <a:tcPr/>
                    </a:tc>
                    <a:tc>
                      <a:txBody>
                        <a:bodyPr/>
                        <a:lstStyle/>
                        <a:p>
                          <a:r>
                            <a:rPr lang="en-US" dirty="0"/>
                            <a:t>2 GV/m</a:t>
                          </a:r>
                        </a:p>
                      </a:txBody>
                      <a:tcPr/>
                    </a:tc>
                    <a:extLst>
                      <a:ext uri="{0D108BD9-81ED-4DB2-BD59-A6C34878D82A}">
                        <a16:rowId xmlns:a16="http://schemas.microsoft.com/office/drawing/2014/main" val="396070320"/>
                      </a:ext>
                    </a:extLst>
                  </a:tr>
                  <a:tr h="370840">
                    <a:tc>
                      <a:txBody>
                        <a:bodyPr/>
                        <a:lstStyle/>
                        <a:p>
                          <a:r>
                            <a:rPr lang="en-US" dirty="0"/>
                            <a:t>Buncher Length</a:t>
                          </a:r>
                        </a:p>
                      </a:txBody>
                      <a:tcPr/>
                    </a:tc>
                    <a:tc>
                      <a:txBody>
                        <a:bodyPr/>
                        <a:lstStyle/>
                        <a:p>
                          <a:r>
                            <a:rPr lang="en-US" dirty="0"/>
                            <a:t>0.15 mm</a:t>
                          </a:r>
                        </a:p>
                      </a:txBody>
                      <a:tcPr/>
                    </a:tc>
                    <a:extLst>
                      <a:ext uri="{0D108BD9-81ED-4DB2-BD59-A6C34878D82A}">
                        <a16:rowId xmlns:a16="http://schemas.microsoft.com/office/drawing/2014/main" val="3613965028"/>
                      </a:ext>
                    </a:extLst>
                  </a:tr>
                  <a:tr h="370840">
                    <a:tc>
                      <a:txBody>
                        <a:bodyPr/>
                        <a:lstStyle/>
                        <a:p>
                          <a:r>
                            <a:rPr lang="en-US" dirty="0"/>
                            <a:t>Resonant Phase</a:t>
                          </a:r>
                        </a:p>
                      </a:txBody>
                      <a:tcPr/>
                    </a:tc>
                    <a:tc>
                      <a:txBody>
                        <a:bodyPr/>
                        <a:lstStyle/>
                        <a:p>
                          <a:endParaRPr lang="en-US"/>
                        </a:p>
                      </a:txBody>
                      <a:tcPr>
                        <a:blipFill>
                          <a:blip r:embed="rId3"/>
                          <a:stretch>
                            <a:fillRect l="-150000" t="-606557" r="-714" b="-224590"/>
                          </a:stretch>
                        </a:blipFill>
                      </a:tcPr>
                    </a:tc>
                    <a:extLst>
                      <a:ext uri="{0D108BD9-81ED-4DB2-BD59-A6C34878D82A}">
                        <a16:rowId xmlns:a16="http://schemas.microsoft.com/office/drawing/2014/main" val="3318889738"/>
                      </a:ext>
                    </a:extLst>
                  </a:tr>
                  <a:tr h="370840">
                    <a:tc>
                      <a:txBody>
                        <a:bodyPr/>
                        <a:lstStyle/>
                        <a:p>
                          <a:r>
                            <a:rPr lang="en-US" dirty="0">
                              <a:solidFill>
                                <a:srgbClr val="00B050"/>
                              </a:solidFill>
                            </a:rPr>
                            <a:t>Energy</a:t>
                          </a:r>
                          <a:r>
                            <a:rPr lang="en-US" baseline="0" dirty="0">
                              <a:solidFill>
                                <a:srgbClr val="00B050"/>
                              </a:solidFill>
                            </a:rPr>
                            <a:t> Gain</a:t>
                          </a:r>
                          <a:endParaRPr lang="en-US" dirty="0">
                            <a:solidFill>
                              <a:srgbClr val="00B050"/>
                            </a:solidFill>
                          </a:endParaRPr>
                        </a:p>
                      </a:txBody>
                      <a:tcPr/>
                    </a:tc>
                    <a:tc>
                      <a:txBody>
                        <a:bodyPr/>
                        <a:lstStyle/>
                        <a:p>
                          <a:r>
                            <a:rPr lang="en-US" dirty="0">
                              <a:solidFill>
                                <a:srgbClr val="00B050"/>
                              </a:solidFill>
                            </a:rPr>
                            <a:t>4.8 MeV</a:t>
                          </a:r>
                        </a:p>
                      </a:txBody>
                      <a:tcPr/>
                    </a:tc>
                    <a:extLst>
                      <a:ext uri="{0D108BD9-81ED-4DB2-BD59-A6C34878D82A}">
                        <a16:rowId xmlns:a16="http://schemas.microsoft.com/office/drawing/2014/main" val="1163416807"/>
                      </a:ext>
                    </a:extLst>
                  </a:tr>
                  <a:tr h="370840">
                    <a:tc>
                      <a:txBody>
                        <a:bodyPr/>
                        <a:lstStyle/>
                        <a:p>
                          <a:r>
                            <a:rPr lang="en-US" dirty="0"/>
                            <a:t>Percent Capture</a:t>
                          </a:r>
                        </a:p>
                      </a:txBody>
                      <a:tcPr/>
                    </a:tc>
                    <a:tc>
                      <a:txBody>
                        <a:bodyPr/>
                        <a:lstStyle/>
                        <a:p>
                          <a:r>
                            <a:rPr lang="en-US" dirty="0"/>
                            <a:t>&lt;7%</a:t>
                          </a:r>
                        </a:p>
                      </a:txBody>
                      <a:tcPr/>
                    </a:tc>
                    <a:extLst>
                      <a:ext uri="{0D108BD9-81ED-4DB2-BD59-A6C34878D82A}">
                        <a16:rowId xmlns:a16="http://schemas.microsoft.com/office/drawing/2014/main" val="2689187535"/>
                      </a:ext>
                    </a:extLst>
                  </a:tr>
                </a:tbl>
              </a:graphicData>
            </a:graphic>
          </p:graphicFrame>
        </mc:Fallback>
      </mc:AlternateContent>
      <p:pic>
        <p:nvPicPr>
          <p:cNvPr id="6" name="Picture 5" descr="Chart, scatter chart&#10;&#10;Description automatically generated">
            <a:extLst>
              <a:ext uri="{FF2B5EF4-FFF2-40B4-BE49-F238E27FC236}">
                <a16:creationId xmlns:a16="http://schemas.microsoft.com/office/drawing/2014/main" id="{261CEDC2-ED2F-3C11-58F6-115ACD746AE4}"/>
              </a:ext>
            </a:extLst>
          </p:cNvPr>
          <p:cNvPicPr>
            <a:picLocks noChangeAspect="1"/>
          </p:cNvPicPr>
          <p:nvPr/>
        </p:nvPicPr>
        <p:blipFill rotWithShape="1">
          <a:blip r:embed="rId4">
            <a:extLst>
              <a:ext uri="{28A0092B-C50C-407E-A947-70E740481C1C}">
                <a14:useLocalDpi xmlns:a14="http://schemas.microsoft.com/office/drawing/2010/main" val="0"/>
              </a:ext>
            </a:extLst>
          </a:blip>
          <a:srcRect t="2766" b="3116"/>
          <a:stretch/>
        </p:blipFill>
        <p:spPr>
          <a:xfrm>
            <a:off x="7071362" y="1231899"/>
            <a:ext cx="3901437" cy="5108390"/>
          </a:xfrm>
          <a:prstGeom prst="rect">
            <a:avLst/>
          </a:prstGeom>
        </p:spPr>
      </p:pic>
    </p:spTree>
    <p:extLst>
      <p:ext uri="{BB962C8B-B14F-4D97-AF65-F5344CB8AC3E}">
        <p14:creationId xmlns:p14="http://schemas.microsoft.com/office/powerpoint/2010/main" val="2816968438"/>
      </p:ext>
    </p:extLst>
  </p:cSld>
  <p:clrMapOvr>
    <a:masterClrMapping/>
  </p:clrMapOvr>
  <mc:AlternateContent xmlns:mc="http://schemas.openxmlformats.org/markup-compatibility/2006" xmlns:p14="http://schemas.microsoft.com/office/powerpoint/2010/main">
    <mc:Choice Requires="p14">
      <p:transition spd="slow" p14:dur="2000" advTm="26217"/>
    </mc:Choice>
    <mc:Fallback xmlns="">
      <p:transition spd="slow" advTm="2621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0F4D41-7035-4289-AA9D-FA7F23448FEC}"/>
              </a:ext>
            </a:extLst>
          </p:cNvPr>
          <p:cNvSpPr>
            <a:spLocks noGrp="1"/>
          </p:cNvSpPr>
          <p:nvPr>
            <p:ph type="body" sz="quarter" idx="13"/>
          </p:nvPr>
        </p:nvSpPr>
        <p:spPr>
          <a:xfrm>
            <a:off x="853436" y="1371600"/>
            <a:ext cx="4929263" cy="990207"/>
          </a:xfrm>
        </p:spPr>
        <p:txBody>
          <a:bodyPr/>
          <a:lstStyle/>
          <a:p>
            <a:pPr marL="342900" indent="-342900">
              <a:buFont typeface="Arial" panose="020B0604020202020204" pitchFamily="34" charset="0"/>
              <a:buChar char="•"/>
            </a:pPr>
            <a:r>
              <a:rPr lang="en-US" dirty="0"/>
              <a:t>Mismatched: 780nm laser wavelength, 800nm grating wavelength </a:t>
            </a:r>
          </a:p>
          <a:p>
            <a:pPr marL="342900" indent="-3429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2F3131BF-4BFC-4A30-A9F4-EACA0BD1290B}"/>
              </a:ext>
            </a:extLst>
          </p:cNvPr>
          <p:cNvSpPr>
            <a:spLocks noGrp="1"/>
          </p:cNvSpPr>
          <p:nvPr>
            <p:ph type="title"/>
          </p:nvPr>
        </p:nvSpPr>
        <p:spPr>
          <a:xfrm>
            <a:off x="853436" y="-24160"/>
            <a:ext cx="10363200" cy="1034001"/>
          </a:xfrm>
        </p:spPr>
        <p:txBody>
          <a:bodyPr/>
          <a:lstStyle/>
          <a:p>
            <a:r>
              <a:rPr lang="en-US" dirty="0"/>
              <a:t>Modulation Recovered using Peralta Dual Grating Structures</a:t>
            </a:r>
          </a:p>
        </p:txBody>
      </p:sp>
      <p:pic>
        <p:nvPicPr>
          <p:cNvPr id="8" name="Picture 7">
            <a:extLst>
              <a:ext uri="{FF2B5EF4-FFF2-40B4-BE49-F238E27FC236}">
                <a16:creationId xmlns:a16="http://schemas.microsoft.com/office/drawing/2014/main" id="{E7E6E0E5-C659-4B7A-82ED-EB5D444FCBE3}"/>
              </a:ext>
            </a:extLst>
          </p:cNvPr>
          <p:cNvPicPr>
            <a:picLocks noChangeAspect="1"/>
          </p:cNvPicPr>
          <p:nvPr/>
        </p:nvPicPr>
        <p:blipFill>
          <a:blip r:embed="rId3"/>
          <a:stretch>
            <a:fillRect/>
          </a:stretch>
        </p:blipFill>
        <p:spPr>
          <a:xfrm>
            <a:off x="706530" y="2045495"/>
            <a:ext cx="5076169" cy="2767010"/>
          </a:xfrm>
          <a:prstGeom prst="rect">
            <a:avLst/>
          </a:prstGeom>
        </p:spPr>
      </p:pic>
      <p:grpSp>
        <p:nvGrpSpPr>
          <p:cNvPr id="32" name="Group 31">
            <a:extLst>
              <a:ext uri="{FF2B5EF4-FFF2-40B4-BE49-F238E27FC236}">
                <a16:creationId xmlns:a16="http://schemas.microsoft.com/office/drawing/2014/main" id="{8272D8BE-04C2-877A-AAD9-DA15241D49A7}"/>
              </a:ext>
            </a:extLst>
          </p:cNvPr>
          <p:cNvGrpSpPr/>
          <p:nvPr/>
        </p:nvGrpSpPr>
        <p:grpSpPr>
          <a:xfrm>
            <a:off x="7495332" y="1311890"/>
            <a:ext cx="3477469" cy="2680308"/>
            <a:chOff x="1934492" y="3741637"/>
            <a:chExt cx="4940763" cy="3883814"/>
          </a:xfrm>
        </p:grpSpPr>
        <p:pic>
          <p:nvPicPr>
            <p:cNvPr id="33" name="Picture 32" descr="Chart, line chart&#10;&#10;Description automatically generated">
              <a:extLst>
                <a:ext uri="{FF2B5EF4-FFF2-40B4-BE49-F238E27FC236}">
                  <a16:creationId xmlns:a16="http://schemas.microsoft.com/office/drawing/2014/main" id="{5A789040-BAE2-C9B7-BE0E-BE3EDD9E6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492" y="3741637"/>
              <a:ext cx="4940763" cy="3883814"/>
            </a:xfrm>
            <a:prstGeom prst="rect">
              <a:avLst/>
            </a:prstGeom>
          </p:spPr>
        </p:pic>
        <p:pic>
          <p:nvPicPr>
            <p:cNvPr id="34" name="Picture 33">
              <a:extLst>
                <a:ext uri="{FF2B5EF4-FFF2-40B4-BE49-F238E27FC236}">
                  <a16:creationId xmlns:a16="http://schemas.microsoft.com/office/drawing/2014/main" id="{5C77AF03-DD5E-41E0-FA29-12ECCE532C06}"/>
                </a:ext>
              </a:extLst>
            </p:cNvPr>
            <p:cNvPicPr>
              <a:picLocks noChangeAspect="1"/>
            </p:cNvPicPr>
            <p:nvPr/>
          </p:nvPicPr>
          <p:blipFill rotWithShape="1">
            <a:blip r:embed="rId5"/>
            <a:srcRect b="91928"/>
            <a:stretch/>
          </p:blipFill>
          <p:spPr>
            <a:xfrm>
              <a:off x="5672067" y="4049563"/>
              <a:ext cx="1112616" cy="229429"/>
            </a:xfrm>
            <a:prstGeom prst="rect">
              <a:avLst/>
            </a:prstGeom>
          </p:spPr>
        </p:pic>
        <p:pic>
          <p:nvPicPr>
            <p:cNvPr id="35" name="Picture 34">
              <a:extLst>
                <a:ext uri="{FF2B5EF4-FFF2-40B4-BE49-F238E27FC236}">
                  <a16:creationId xmlns:a16="http://schemas.microsoft.com/office/drawing/2014/main" id="{6077DA67-7DB7-8625-C4B0-F550FD0533F1}"/>
                </a:ext>
              </a:extLst>
            </p:cNvPr>
            <p:cNvPicPr>
              <a:picLocks noChangeAspect="1"/>
            </p:cNvPicPr>
            <p:nvPr/>
          </p:nvPicPr>
          <p:blipFill rotWithShape="1">
            <a:blip r:embed="rId5"/>
            <a:srcRect t="91929"/>
            <a:stretch/>
          </p:blipFill>
          <p:spPr>
            <a:xfrm>
              <a:off x="5672067" y="4278992"/>
              <a:ext cx="1112616" cy="229429"/>
            </a:xfrm>
            <a:prstGeom prst="rect">
              <a:avLst/>
            </a:prstGeom>
          </p:spPr>
        </p:pic>
      </p:grpSp>
      <mc:AlternateContent xmlns:mc="http://schemas.openxmlformats.org/markup-compatibility/2006" xmlns:a14="http://schemas.microsoft.com/office/drawing/2010/main">
        <mc:Choice Requires="a14">
          <p:sp>
            <p:nvSpPr>
              <p:cNvPr id="36" name="Text Placeholder 1">
                <a:extLst>
                  <a:ext uri="{FF2B5EF4-FFF2-40B4-BE49-F238E27FC236}">
                    <a16:creationId xmlns:a16="http://schemas.microsoft.com/office/drawing/2014/main" id="{F171FE43-FA3E-6BB5-B0FB-E999A1BB304A}"/>
                  </a:ext>
                </a:extLst>
              </p:cNvPr>
              <p:cNvSpPr txBox="1">
                <a:spLocks/>
              </p:cNvSpPr>
              <p:nvPr/>
            </p:nvSpPr>
            <p:spPr>
              <a:xfrm>
                <a:off x="6495833" y="4074572"/>
                <a:ext cx="6177284" cy="1250279"/>
              </a:xfrm>
              <a:prstGeom prst="rect">
                <a:avLst/>
              </a:prstGeom>
            </p:spPr>
            <p:txBody>
              <a:bodyPr vert="horz" wrap="square" lIns="0" tIns="0" rIns="0" bIns="0" rtlCol="0">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baseline="0">
                    <a:solidFill>
                      <a:srgbClr val="58595B"/>
                    </a:solidFill>
                    <a:latin typeface="Helvetica Regular" pitchFamily="2" charset="0"/>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a:lstStyle>
              <a:p>
                <a:pPr marL="342900" indent="-342900">
                  <a:buFont typeface="Arial" panose="020B0604020202020204" pitchFamily="34" charset="0"/>
                  <a:buChar char="•"/>
                </a:pPr>
                <a:r>
                  <a:rPr lang="en-US" dirty="0"/>
                  <a:t>Phase matching condition </a:t>
                </a:r>
              </a:p>
              <a:p>
                <a:pPr algn="ct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𝑘</m:t>
                        </m:r>
                      </m:e>
                      <m:sub>
                        <m:r>
                          <a:rPr lang="en-US" i="1" smtClean="0">
                            <a:latin typeface="Cambria Math" panose="02040503050406030204" pitchFamily="18" charset="0"/>
                          </a:rPr>
                          <m:t>𝑔</m:t>
                        </m:r>
                      </m:sub>
                    </m:sSub>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i="1" smtClean="0">
                                <a:latin typeface="Cambria Math" panose="02040503050406030204" pitchFamily="18" charset="0"/>
                              </a:rPr>
                              <m:t>𝑙</m:t>
                            </m:r>
                          </m:sub>
                        </m:sSub>
                      </m:num>
                      <m:den>
                        <m:r>
                          <a:rPr lang="en-US" i="1" smtClean="0">
                            <a:latin typeface="Cambria Math" panose="02040503050406030204" pitchFamily="18" charset="0"/>
                          </a:rPr>
                          <m:t>𝑐</m:t>
                        </m:r>
                        <m:r>
                          <a:rPr lang="en-US" i="1" smtClean="0">
                            <a:latin typeface="Cambria Math" panose="02040503050406030204" pitchFamily="18" charset="0"/>
                            <a:ea typeface="Cambria Math" panose="02040503050406030204" pitchFamily="18" charset="0"/>
                          </a:rPr>
                          <m:t>𝛽</m:t>
                        </m:r>
                      </m:den>
                    </m:f>
                    <m:r>
                      <a:rPr lang="en-US" i="1" smtClean="0">
                        <a:latin typeface="Cambria Math" panose="02040503050406030204" pitchFamily="18" charset="0"/>
                      </a:rPr>
                      <m:t>+</m:t>
                    </m:r>
                  </m:oMath>
                </a14:m>
                <a:r>
                  <a:rPr lang="en-US" dirty="0"/>
                  <a:t>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rPr>
                              <m:t>𝑙</m:t>
                            </m:r>
                          </m:sub>
                        </m:sSub>
                      </m:num>
                      <m:den>
                        <m:r>
                          <a:rPr lang="en-US" i="1">
                            <a:latin typeface="Cambria Math" panose="02040503050406030204" pitchFamily="18" charset="0"/>
                          </a:rPr>
                          <m:t>𝑐</m:t>
                        </m:r>
                      </m:den>
                    </m:f>
                    <m:func>
                      <m:funcPr>
                        <m:ctrlPr>
                          <a:rPr lang="en-US" i="1" smtClean="0">
                            <a:latin typeface="Cambria Math" panose="02040503050406030204" pitchFamily="18" charset="0"/>
                            <a:ea typeface="Cambria Math" panose="02040503050406030204" pitchFamily="18" charset="0"/>
                          </a:rPr>
                        </m:ctrlPr>
                      </m:funcPr>
                      <m:fName>
                        <m:r>
                          <m:rPr>
                            <m:sty m:val="p"/>
                          </m:rPr>
                          <a:rPr lang="en-US" smtClean="0">
                            <a:latin typeface="Cambria Math" panose="02040503050406030204" pitchFamily="18" charset="0"/>
                            <a:ea typeface="Cambria Math" panose="02040503050406030204" pitchFamily="18" charset="0"/>
                          </a:rPr>
                          <m:t>sin</m:t>
                        </m:r>
                      </m:fName>
                      <m:e>
                        <m:r>
                          <a:rPr lang="en-US" i="1" smtClean="0">
                            <a:latin typeface="Cambria Math" panose="02040503050406030204" pitchFamily="18" charset="0"/>
                            <a:ea typeface="Cambria Math" panose="02040503050406030204" pitchFamily="18" charset="0"/>
                          </a:rPr>
                          <m:t>𝜃</m:t>
                        </m:r>
                      </m:e>
                    </m:func>
                    <m:r>
                      <a:rPr lang="en-US" i="1" smtClean="0">
                        <a:latin typeface="Cambria Math" panose="02040503050406030204" pitchFamily="18" charset="0"/>
                        <a:ea typeface="Cambria Math" panose="02040503050406030204" pitchFamily="18" charset="0"/>
                      </a:rPr>
                      <m:t>=0</m:t>
                    </m:r>
                  </m:oMath>
                </a14:m>
                <a:r>
                  <a:rPr lang="en-US" dirty="0"/>
                  <a:t> </a:t>
                </a:r>
              </a:p>
              <a:p>
                <a:r>
                  <a:rPr lang="en-US" dirty="0"/>
                  <a:t>     satisfied here by </a:t>
                </a:r>
                <a14:m>
                  <m:oMath xmlns:m="http://schemas.openxmlformats.org/officeDocument/2006/math">
                    <m:r>
                      <a:rPr lang="en-US" i="1" smtClean="0">
                        <a:latin typeface="Cambria Math" panose="02040503050406030204" pitchFamily="18" charset="0"/>
                        <a:ea typeface="Cambria Math" panose="02040503050406030204" pitchFamily="18" charset="0"/>
                      </a:rPr>
                      <m:t>𝜃</m:t>
                    </m:r>
                    <m:r>
                      <a:rPr lang="en-US" i="1" smtClean="0">
                        <a:latin typeface="Cambria Math" panose="02040503050406030204" pitchFamily="18" charset="0"/>
                        <a:ea typeface="Cambria Math" panose="02040503050406030204" pitchFamily="18" charset="0"/>
                      </a:rPr>
                      <m:t>=29</m:t>
                    </m:r>
                  </m:oMath>
                </a14:m>
                <a:r>
                  <a:rPr lang="en-US" dirty="0"/>
                  <a:t>mrad</a:t>
                </a:r>
              </a:p>
            </p:txBody>
          </p:sp>
        </mc:Choice>
        <mc:Fallback xmlns="">
          <p:sp>
            <p:nvSpPr>
              <p:cNvPr id="36" name="Text Placeholder 1">
                <a:extLst>
                  <a:ext uri="{FF2B5EF4-FFF2-40B4-BE49-F238E27FC236}">
                    <a16:creationId xmlns:a16="http://schemas.microsoft.com/office/drawing/2014/main" id="{F171FE43-FA3E-6BB5-B0FB-E999A1BB304A}"/>
                  </a:ext>
                </a:extLst>
              </p:cNvPr>
              <p:cNvSpPr txBox="1">
                <a:spLocks noRot="1" noChangeAspect="1" noMove="1" noResize="1" noEditPoints="1" noAdjustHandles="1" noChangeArrowheads="1" noChangeShapeType="1" noTextEdit="1"/>
              </p:cNvSpPr>
              <p:nvPr/>
            </p:nvSpPr>
            <p:spPr>
              <a:xfrm>
                <a:off x="6495833" y="4074572"/>
                <a:ext cx="6177284" cy="1250279"/>
              </a:xfrm>
              <a:prstGeom prst="rect">
                <a:avLst/>
              </a:prstGeom>
              <a:blipFill>
                <a:blip r:embed="rId7"/>
                <a:stretch>
                  <a:fillRect l="-2172" t="-5854" b="-10732"/>
                </a:stretch>
              </a:blipFill>
            </p:spPr>
            <p:txBody>
              <a:bodyPr/>
              <a:lstStyle/>
              <a:p>
                <a:r>
                  <a:rPr lang="en-US">
                    <a:noFill/>
                  </a:rPr>
                  <a:t> </a:t>
                </a:r>
              </a:p>
            </p:txBody>
          </p:sp>
        </mc:Fallback>
      </mc:AlternateContent>
      <p:sp>
        <p:nvSpPr>
          <p:cNvPr id="37" name="Text Placeholder 1">
            <a:extLst>
              <a:ext uri="{FF2B5EF4-FFF2-40B4-BE49-F238E27FC236}">
                <a16:creationId xmlns:a16="http://schemas.microsoft.com/office/drawing/2014/main" id="{378FF39B-260F-0885-2A16-934024B49F4B}"/>
              </a:ext>
            </a:extLst>
          </p:cNvPr>
          <p:cNvSpPr txBox="1">
            <a:spLocks/>
          </p:cNvSpPr>
          <p:nvPr/>
        </p:nvSpPr>
        <p:spPr>
          <a:xfrm>
            <a:off x="6495833" y="5375707"/>
            <a:ext cx="5242564" cy="574644"/>
          </a:xfrm>
          <a:prstGeom prst="rect">
            <a:avLst/>
          </a:prstGeom>
        </p:spPr>
        <p:txBody>
          <a:bodyPr vert="horz" lIns="0" tIns="0" rIns="0" bIns="0" rtlCol="0">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baseline="0">
                <a:solidFill>
                  <a:srgbClr val="58595B"/>
                </a:solidFill>
                <a:latin typeface="Helvetica Regular" pitchFamily="2" charset="0"/>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a:lstStyle>
          <a:p>
            <a:pPr marL="342900" indent="-342900">
              <a:buFont typeface="Arial" panose="020B0604020202020204" pitchFamily="34" charset="0"/>
              <a:buChar char="•"/>
            </a:pPr>
            <a:r>
              <a:rPr lang="en-US" dirty="0"/>
              <a:t>600MeV/m gradient established, with a structure factor of 0.18</a:t>
            </a:r>
          </a:p>
        </p:txBody>
      </p:sp>
      <p:cxnSp>
        <p:nvCxnSpPr>
          <p:cNvPr id="13" name="Straight Arrow Connector 12">
            <a:extLst>
              <a:ext uri="{FF2B5EF4-FFF2-40B4-BE49-F238E27FC236}">
                <a16:creationId xmlns:a16="http://schemas.microsoft.com/office/drawing/2014/main" id="{32D8F0DF-7347-D10F-D98C-AC04E9E16522}"/>
              </a:ext>
            </a:extLst>
          </p:cNvPr>
          <p:cNvCxnSpPr>
            <a:cxnSpLocks/>
          </p:cNvCxnSpPr>
          <p:nvPr/>
        </p:nvCxnSpPr>
        <p:spPr>
          <a:xfrm rot="20443736">
            <a:off x="6177529" y="2126593"/>
            <a:ext cx="512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6CE2174-CB45-C167-9F0B-0D7B2AB46C1A}"/>
              </a:ext>
            </a:extLst>
          </p:cNvPr>
          <p:cNvSpPr txBox="1"/>
          <p:nvPr/>
        </p:nvSpPr>
        <p:spPr>
          <a:xfrm>
            <a:off x="6200057" y="2211257"/>
            <a:ext cx="278212" cy="215444"/>
          </a:xfrm>
          <a:prstGeom prst="rect">
            <a:avLst/>
          </a:prstGeom>
          <a:noFill/>
        </p:spPr>
        <p:txBody>
          <a:bodyPr wrap="square" lIns="0" tIns="0" rIns="0" bIns="0" rtlCol="0">
            <a:spAutoFit/>
          </a:bodyPr>
          <a:lstStyle/>
          <a:p>
            <a:pPr algn="l"/>
            <a:r>
              <a:rPr lang="en-US" sz="1400" b="1" dirty="0"/>
              <a:t>k</a:t>
            </a:r>
            <a:r>
              <a:rPr lang="en-US" sz="1400" b="1" baseline="-25000" dirty="0"/>
              <a:t>0</a:t>
            </a:r>
            <a:endParaRPr lang="en-US" sz="1400" b="1" dirty="0"/>
          </a:p>
        </p:txBody>
      </p:sp>
      <p:cxnSp>
        <p:nvCxnSpPr>
          <p:cNvPr id="15" name="Straight Arrow Connector 14">
            <a:extLst>
              <a:ext uri="{FF2B5EF4-FFF2-40B4-BE49-F238E27FC236}">
                <a16:creationId xmlns:a16="http://schemas.microsoft.com/office/drawing/2014/main" id="{08222244-E662-4D2C-16DE-54400A3F59A8}"/>
              </a:ext>
            </a:extLst>
          </p:cNvPr>
          <p:cNvCxnSpPr>
            <a:cxnSpLocks/>
          </p:cNvCxnSpPr>
          <p:nvPr/>
        </p:nvCxnSpPr>
        <p:spPr>
          <a:xfrm rot="20443736">
            <a:off x="6083190" y="2064057"/>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AAF14C-64EC-21B3-5B7F-7579C423DD20}"/>
              </a:ext>
            </a:extLst>
          </p:cNvPr>
          <p:cNvSpPr txBox="1"/>
          <p:nvPr/>
        </p:nvSpPr>
        <p:spPr>
          <a:xfrm>
            <a:off x="6364812" y="1730996"/>
            <a:ext cx="278212" cy="215444"/>
          </a:xfrm>
          <a:prstGeom prst="rect">
            <a:avLst/>
          </a:prstGeom>
          <a:noFill/>
        </p:spPr>
        <p:txBody>
          <a:bodyPr wrap="square" lIns="0" tIns="0" rIns="0" bIns="0" rtlCol="0">
            <a:spAutoFit/>
          </a:bodyPr>
          <a:lstStyle/>
          <a:p>
            <a:pPr algn="l"/>
            <a:r>
              <a:rPr lang="en-US" sz="1400" b="1" dirty="0"/>
              <a:t>E</a:t>
            </a:r>
            <a:r>
              <a:rPr lang="en-US" sz="1400" b="1" baseline="-25000" dirty="0"/>
              <a:t>0</a:t>
            </a:r>
            <a:endParaRPr lang="en-US" sz="1400" b="1" dirty="0"/>
          </a:p>
        </p:txBody>
      </p:sp>
      <p:sp>
        <p:nvSpPr>
          <p:cNvPr id="17" name="Oval 16">
            <a:extLst>
              <a:ext uri="{FF2B5EF4-FFF2-40B4-BE49-F238E27FC236}">
                <a16:creationId xmlns:a16="http://schemas.microsoft.com/office/drawing/2014/main" id="{BA110F97-B388-9D28-5F07-42149A6DDA20}"/>
              </a:ext>
            </a:extLst>
          </p:cNvPr>
          <p:cNvSpPr/>
          <p:nvPr/>
        </p:nvSpPr>
        <p:spPr>
          <a:xfrm rot="20443736">
            <a:off x="5482260" y="2100461"/>
            <a:ext cx="1319960" cy="68161"/>
          </a:xfrm>
          <a:prstGeom prst="ellipse">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276CDB9-39DB-70C5-7D89-AF749B13E40F}"/>
              </a:ext>
            </a:extLst>
          </p:cNvPr>
          <p:cNvPicPr>
            <a:picLocks noChangeAspect="1"/>
          </p:cNvPicPr>
          <p:nvPr/>
        </p:nvPicPr>
        <p:blipFill>
          <a:blip r:embed="rId8"/>
          <a:stretch>
            <a:fillRect/>
          </a:stretch>
        </p:blipFill>
        <p:spPr>
          <a:xfrm>
            <a:off x="5539000" y="2723566"/>
            <a:ext cx="1373411" cy="684230"/>
          </a:xfrm>
          <a:prstGeom prst="rect">
            <a:avLst/>
          </a:prstGeom>
        </p:spPr>
      </p:pic>
      <p:cxnSp>
        <p:nvCxnSpPr>
          <p:cNvPr id="11" name="Straight Connector 10">
            <a:extLst>
              <a:ext uri="{FF2B5EF4-FFF2-40B4-BE49-F238E27FC236}">
                <a16:creationId xmlns:a16="http://schemas.microsoft.com/office/drawing/2014/main" id="{1E4D7E9E-391B-4501-C839-D6E0E696515B}"/>
              </a:ext>
            </a:extLst>
          </p:cNvPr>
          <p:cNvCxnSpPr>
            <a:cxnSpLocks/>
          </p:cNvCxnSpPr>
          <p:nvPr/>
        </p:nvCxnSpPr>
        <p:spPr>
          <a:xfrm>
            <a:off x="6095998" y="1866703"/>
            <a:ext cx="0" cy="97301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Arc 27">
            <a:extLst>
              <a:ext uri="{FF2B5EF4-FFF2-40B4-BE49-F238E27FC236}">
                <a16:creationId xmlns:a16="http://schemas.microsoft.com/office/drawing/2014/main" id="{ABCDA525-7ED5-56B5-D721-6B9DE26AF576}"/>
              </a:ext>
            </a:extLst>
          </p:cNvPr>
          <p:cNvSpPr/>
          <p:nvPr/>
        </p:nvSpPr>
        <p:spPr>
          <a:xfrm rot="6427095">
            <a:off x="6027507" y="2326593"/>
            <a:ext cx="182880" cy="182880"/>
          </a:xfrm>
          <a:prstGeom prst="arc">
            <a:avLst>
              <a:gd name="adj1" fmla="val 16212944"/>
              <a:gd name="adj2" fmla="val 0"/>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8C5C93C-A9A4-150B-7AC6-4FD8AA8D2B4A}"/>
                  </a:ext>
                </a:extLst>
              </p:cNvPr>
              <p:cNvSpPr txBox="1"/>
              <p:nvPr/>
            </p:nvSpPr>
            <p:spPr>
              <a:xfrm>
                <a:off x="5845921" y="2372423"/>
                <a:ext cx="278212" cy="215444"/>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ea typeface="Cambria Math" panose="02040503050406030204" pitchFamily="18" charset="0"/>
                        </a:rPr>
                        <m:t>𝜽</m:t>
                      </m:r>
                    </m:oMath>
                  </m:oMathPara>
                </a14:m>
                <a:endParaRPr lang="en-US" sz="1400" b="1" dirty="0"/>
              </a:p>
            </p:txBody>
          </p:sp>
        </mc:Choice>
        <mc:Fallback xmlns="">
          <p:sp>
            <p:nvSpPr>
              <p:cNvPr id="29" name="TextBox 28">
                <a:extLst>
                  <a:ext uri="{FF2B5EF4-FFF2-40B4-BE49-F238E27FC236}">
                    <a16:creationId xmlns:a16="http://schemas.microsoft.com/office/drawing/2014/main" id="{C8C5C93C-A9A4-150B-7AC6-4FD8AA8D2B4A}"/>
                  </a:ext>
                </a:extLst>
              </p:cNvPr>
              <p:cNvSpPr txBox="1">
                <a:spLocks noRot="1" noChangeAspect="1" noMove="1" noResize="1" noEditPoints="1" noAdjustHandles="1" noChangeArrowheads="1" noChangeShapeType="1" noTextEdit="1"/>
              </p:cNvSpPr>
              <p:nvPr/>
            </p:nvSpPr>
            <p:spPr>
              <a:xfrm>
                <a:off x="5845921" y="2372423"/>
                <a:ext cx="278212" cy="215444"/>
              </a:xfrm>
              <a:prstGeom prst="rect">
                <a:avLst/>
              </a:prstGeom>
              <a:blipFill>
                <a:blip r:embed="rId9"/>
                <a:stretch>
                  <a:fillRect b="-8333"/>
                </a:stretch>
              </a:blipFill>
            </p:spPr>
            <p:txBody>
              <a:bodyPr/>
              <a:lstStyle/>
              <a:p>
                <a:r>
                  <a:rPr lang="en-US">
                    <a:noFill/>
                  </a:rPr>
                  <a:t> </a:t>
                </a:r>
              </a:p>
            </p:txBody>
          </p:sp>
        </mc:Fallback>
      </mc:AlternateContent>
    </p:spTree>
    <p:extLst>
      <p:ext uri="{BB962C8B-B14F-4D97-AF65-F5344CB8AC3E}">
        <p14:creationId xmlns:p14="http://schemas.microsoft.com/office/powerpoint/2010/main" val="29524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p:bldP spid="3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1840E1-6548-4B29-C26A-15C3AE97A4AB}"/>
              </a:ext>
            </a:extLst>
          </p:cNvPr>
          <p:cNvSpPr>
            <a:spLocks noGrp="1"/>
          </p:cNvSpPr>
          <p:nvPr>
            <p:ph type="body" sz="quarter" idx="13"/>
          </p:nvPr>
        </p:nvSpPr>
        <p:spPr>
          <a:xfrm>
            <a:off x="853436" y="1478604"/>
            <a:ext cx="9753604" cy="1534010"/>
          </a:xfrm>
        </p:spPr>
        <p:txBody>
          <a:bodyPr/>
          <a:lstStyle/>
          <a:p>
            <a:pPr marL="342900" indent="-342900">
              <a:buFont typeface="Arial" panose="020B0604020202020204" pitchFamily="34" charset="0"/>
              <a:buChar char="•"/>
            </a:pPr>
            <a:r>
              <a:rPr lang="en-US" b="1" dirty="0"/>
              <a:t>Motivation:</a:t>
            </a:r>
            <a:r>
              <a:rPr lang="en-US" dirty="0"/>
              <a:t> Why Dielectric Laser Accelerators</a:t>
            </a:r>
          </a:p>
          <a:p>
            <a:pPr marL="342900" indent="-342900">
              <a:buFont typeface="Arial" panose="020B0604020202020204" pitchFamily="34" charset="0"/>
              <a:buChar char="•"/>
            </a:pPr>
            <a:r>
              <a:rPr lang="en-US" b="1" dirty="0"/>
              <a:t>Experimental Setup: </a:t>
            </a:r>
            <a:r>
              <a:rPr lang="en-US" dirty="0"/>
              <a:t>Structure, optics, beamline</a:t>
            </a:r>
            <a:endParaRPr lang="en-US" b="1" dirty="0"/>
          </a:p>
          <a:p>
            <a:pPr marL="342900" indent="-342900">
              <a:buFont typeface="Arial" panose="020B0604020202020204" pitchFamily="34" charset="0"/>
              <a:buChar char="•"/>
            </a:pPr>
            <a:r>
              <a:rPr lang="en-US" b="1" dirty="0"/>
              <a:t>Results: </a:t>
            </a:r>
            <a:r>
              <a:rPr lang="en-US" dirty="0"/>
              <a:t>&gt;1 mm interaction length in a tunable structure</a:t>
            </a:r>
          </a:p>
          <a:p>
            <a:pPr marL="342900" indent="-342900">
              <a:buFont typeface="Arial" panose="020B0604020202020204" pitchFamily="34" charset="0"/>
              <a:buChar char="•"/>
            </a:pPr>
            <a:r>
              <a:rPr lang="en-US" b="1" dirty="0"/>
              <a:t>Future: </a:t>
            </a:r>
            <a:r>
              <a:rPr lang="en-US" dirty="0"/>
              <a:t>Soft tunable DLA… with 1 MeV energy gain</a:t>
            </a:r>
            <a:endParaRPr lang="en-US" b="1" dirty="0"/>
          </a:p>
        </p:txBody>
      </p:sp>
      <p:sp>
        <p:nvSpPr>
          <p:cNvPr id="4" name="Title 3">
            <a:extLst>
              <a:ext uri="{FF2B5EF4-FFF2-40B4-BE49-F238E27FC236}">
                <a16:creationId xmlns:a16="http://schemas.microsoft.com/office/drawing/2014/main" id="{00373864-BC45-2B26-BB99-3FB7BE0A86EA}"/>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830301134"/>
      </p:ext>
    </p:extLst>
  </p:cSld>
  <p:clrMapOvr>
    <a:masterClrMapping/>
  </p:clrMapOvr>
  <mc:AlternateContent xmlns:mc="http://schemas.openxmlformats.org/markup-compatibility/2006">
    <mc:Choice xmlns:p14="http://schemas.microsoft.com/office/powerpoint/2010/main" Requires="p14">
      <p:transition spd="slow" p14:dur="2000" advTm="66032"/>
    </mc:Choice>
    <mc:Fallback>
      <p:transition spd="slow" advTm="6603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9CF627-22E6-4E68-A7D9-66028E622FA6}"/>
              </a:ext>
            </a:extLst>
          </p:cNvPr>
          <p:cNvSpPr>
            <a:spLocks noGrp="1"/>
          </p:cNvSpPr>
          <p:nvPr>
            <p:ph type="body" sz="quarter" idx="13"/>
          </p:nvPr>
        </p:nvSpPr>
        <p:spPr>
          <a:xfrm>
            <a:off x="853436" y="1362088"/>
            <a:ext cx="5709551" cy="4193136"/>
          </a:xfrm>
        </p:spPr>
        <p:txBody>
          <a:bodyPr/>
          <a:lstStyle/>
          <a:p>
            <a:r>
              <a:rPr lang="en-US" dirty="0"/>
              <a:t>Many applications for a compact, ultrafast source:</a:t>
            </a:r>
          </a:p>
          <a:p>
            <a:pPr marL="342900" indent="-342900">
              <a:buFont typeface="Arial" panose="020B0604020202020204" pitchFamily="34" charset="0"/>
              <a:buChar char="•"/>
            </a:pPr>
            <a:r>
              <a:rPr lang="en-US" dirty="0"/>
              <a:t>Catheterized high energy electron source</a:t>
            </a:r>
          </a:p>
          <a:p>
            <a:pPr marL="342900" indent="-342900">
              <a:buFont typeface="Arial" panose="020B0604020202020204" pitchFamily="34" charset="0"/>
              <a:buChar char="•"/>
            </a:pPr>
            <a:r>
              <a:rPr lang="en-US" dirty="0"/>
              <a:t>UED/UEM Source</a:t>
            </a:r>
          </a:p>
          <a:p>
            <a:pPr marL="342900" indent="-342900">
              <a:buFont typeface="Arial" panose="020B0604020202020204" pitchFamily="34" charset="0"/>
              <a:buChar char="•"/>
            </a:pPr>
            <a:r>
              <a:rPr lang="en-US" dirty="0"/>
              <a:t>Compact incoherent x-ray source</a:t>
            </a:r>
          </a:p>
          <a:p>
            <a:pPr marL="342900" indent="-342900">
              <a:buFont typeface="Arial" panose="020B0604020202020204" pitchFamily="34" charset="0"/>
              <a:buChar char="•"/>
            </a:pPr>
            <a:endParaRPr lang="en-US" dirty="0"/>
          </a:p>
          <a:p>
            <a:r>
              <a:rPr lang="en-US" dirty="0"/>
              <a:t>Why DLA?</a:t>
            </a:r>
          </a:p>
          <a:p>
            <a:pPr marL="342900" indent="-342900">
              <a:buFont typeface="Arial" panose="020B0604020202020204" pitchFamily="34" charset="0"/>
              <a:buChar char="•"/>
            </a:pPr>
            <a:r>
              <a:rPr lang="en-US" dirty="0"/>
              <a:t>Silicon manufacture is ubiquitous</a:t>
            </a:r>
          </a:p>
          <a:p>
            <a:pPr marL="940293" lvl="1" indent="-342900"/>
            <a:r>
              <a:rPr lang="en-US" dirty="0"/>
              <a:t>High damage threshold leads to GeV/m gradients</a:t>
            </a:r>
          </a:p>
          <a:p>
            <a:pPr marL="342900" indent="-342900">
              <a:buFont typeface="Arial" panose="020B0604020202020204" pitchFamily="34" charset="0"/>
              <a:buChar char="•"/>
            </a:pPr>
            <a:r>
              <a:rPr lang="en-US" dirty="0"/>
              <a:t>Laser </a:t>
            </a:r>
            <a:r>
              <a:rPr lang="en-US" dirty="0">
                <a:solidFill>
                  <a:schemeClr val="tx1"/>
                </a:solidFill>
              </a:rPr>
              <a:t>technology</a:t>
            </a:r>
            <a:r>
              <a:rPr lang="en-US" dirty="0"/>
              <a:t> readily available</a:t>
            </a:r>
          </a:p>
          <a:p>
            <a:endParaRPr lang="en-US" dirty="0"/>
          </a:p>
        </p:txBody>
      </p:sp>
      <p:sp>
        <p:nvSpPr>
          <p:cNvPr id="4" name="Title 3">
            <a:extLst>
              <a:ext uri="{FF2B5EF4-FFF2-40B4-BE49-F238E27FC236}">
                <a16:creationId xmlns:a16="http://schemas.microsoft.com/office/drawing/2014/main" id="{BC96EA03-13A2-45CA-979C-F022E8E764DB}"/>
              </a:ext>
            </a:extLst>
          </p:cNvPr>
          <p:cNvSpPr>
            <a:spLocks noGrp="1"/>
          </p:cNvSpPr>
          <p:nvPr>
            <p:ph type="title"/>
          </p:nvPr>
        </p:nvSpPr>
        <p:spPr/>
        <p:txBody>
          <a:bodyPr/>
          <a:lstStyle/>
          <a:p>
            <a:r>
              <a:rPr lang="en-US" dirty="0"/>
              <a:t>The Case for Smaller Accelerators</a:t>
            </a:r>
          </a:p>
        </p:txBody>
      </p:sp>
      <p:grpSp>
        <p:nvGrpSpPr>
          <p:cNvPr id="8" name="Group 7">
            <a:extLst>
              <a:ext uri="{FF2B5EF4-FFF2-40B4-BE49-F238E27FC236}">
                <a16:creationId xmlns:a16="http://schemas.microsoft.com/office/drawing/2014/main" id="{675DF872-3AE4-4FC4-A4AC-D1C2AC448807}"/>
              </a:ext>
            </a:extLst>
          </p:cNvPr>
          <p:cNvGrpSpPr/>
          <p:nvPr/>
        </p:nvGrpSpPr>
        <p:grpSpPr>
          <a:xfrm>
            <a:off x="6671733" y="2259513"/>
            <a:ext cx="4864954" cy="2471330"/>
            <a:chOff x="5225019" y="1368726"/>
            <a:chExt cx="5991617" cy="3043659"/>
          </a:xfrm>
        </p:grpSpPr>
        <p:pic>
          <p:nvPicPr>
            <p:cNvPr id="5" name="Picture 4">
              <a:extLst>
                <a:ext uri="{FF2B5EF4-FFF2-40B4-BE49-F238E27FC236}">
                  <a16:creationId xmlns:a16="http://schemas.microsoft.com/office/drawing/2014/main" id="{6FD5BE47-0DDC-4F33-B98F-522FB26AE04B}"/>
                </a:ext>
              </a:extLst>
            </p:cNvPr>
            <p:cNvPicPr>
              <a:picLocks noChangeAspect="1"/>
            </p:cNvPicPr>
            <p:nvPr/>
          </p:nvPicPr>
          <p:blipFill>
            <a:blip r:embed="rId4"/>
            <a:stretch>
              <a:fillRect/>
            </a:stretch>
          </p:blipFill>
          <p:spPr>
            <a:xfrm>
              <a:off x="5225019" y="1368726"/>
              <a:ext cx="5991617" cy="3043659"/>
            </a:xfrm>
            <a:prstGeom prst="rect">
              <a:avLst/>
            </a:prstGeom>
          </p:spPr>
        </p:pic>
        <p:sp>
          <p:nvSpPr>
            <p:cNvPr id="6" name="TextBox 5">
              <a:extLst>
                <a:ext uri="{FF2B5EF4-FFF2-40B4-BE49-F238E27FC236}">
                  <a16:creationId xmlns:a16="http://schemas.microsoft.com/office/drawing/2014/main" id="{F4E4C705-9536-486A-8CD7-C1C4BFCEC3B6}"/>
                </a:ext>
              </a:extLst>
            </p:cNvPr>
            <p:cNvSpPr txBox="1"/>
            <p:nvPr/>
          </p:nvSpPr>
          <p:spPr>
            <a:xfrm>
              <a:off x="6609952" y="4176080"/>
              <a:ext cx="3804384" cy="199004"/>
            </a:xfrm>
            <a:prstGeom prst="rect">
              <a:avLst/>
            </a:prstGeom>
            <a:noFill/>
          </p:spPr>
          <p:txBody>
            <a:bodyPr wrap="square" lIns="0" tIns="0" rIns="0" bIns="0" rtlCol="0">
              <a:spAutoFit/>
            </a:bodyPr>
            <a:lstStyle/>
            <a:p>
              <a:pPr algn="l"/>
              <a:r>
                <a:rPr lang="en-US" sz="1050" dirty="0"/>
                <a:t>England et al., </a:t>
              </a:r>
              <a:r>
                <a:rPr lang="en-US" sz="1050" i="1" dirty="0"/>
                <a:t>Rev. Mod. Phys.</a:t>
              </a:r>
              <a:r>
                <a:rPr lang="en-US" sz="1050" dirty="0"/>
                <a:t> 86, 1337 (2014)</a:t>
              </a:r>
            </a:p>
          </p:txBody>
        </p:sp>
      </p:grpSp>
      <p:sp>
        <p:nvSpPr>
          <p:cNvPr id="13" name="TextBox 12">
            <a:extLst>
              <a:ext uri="{FF2B5EF4-FFF2-40B4-BE49-F238E27FC236}">
                <a16:creationId xmlns:a16="http://schemas.microsoft.com/office/drawing/2014/main" id="{0A7C3A1C-5F67-4CC5-A03B-005380739556}"/>
              </a:ext>
            </a:extLst>
          </p:cNvPr>
          <p:cNvSpPr txBox="1"/>
          <p:nvPr/>
        </p:nvSpPr>
        <p:spPr>
          <a:xfrm>
            <a:off x="6968300" y="4885482"/>
            <a:ext cx="4671151" cy="161583"/>
          </a:xfrm>
          <a:prstGeom prst="rect">
            <a:avLst/>
          </a:prstGeom>
          <a:noFill/>
        </p:spPr>
        <p:txBody>
          <a:bodyPr wrap="none" lIns="0" tIns="0" rIns="0" bIns="0" rtlCol="0">
            <a:spAutoFit/>
          </a:bodyPr>
          <a:lstStyle/>
          <a:p>
            <a:pPr algn="l"/>
            <a:r>
              <a:rPr lang="en-US" sz="1050" dirty="0"/>
              <a:t>England et al., “Dielectric Laser Accelerators”, </a:t>
            </a:r>
            <a:r>
              <a:rPr lang="en-US" sz="1050" i="1" dirty="0"/>
              <a:t>Snowmass AF6 Meeting </a:t>
            </a:r>
            <a:r>
              <a:rPr lang="en-US" sz="1050" dirty="0"/>
              <a:t>(2020)</a:t>
            </a:r>
          </a:p>
        </p:txBody>
      </p:sp>
    </p:spTree>
    <p:custDataLst>
      <p:tags r:id="rId1"/>
    </p:custDataLst>
    <p:extLst>
      <p:ext uri="{BB962C8B-B14F-4D97-AF65-F5344CB8AC3E}">
        <p14:creationId xmlns:p14="http://schemas.microsoft.com/office/powerpoint/2010/main" val="3764018021"/>
      </p:ext>
    </p:extLst>
  </p:cSld>
  <p:clrMapOvr>
    <a:masterClrMapping/>
  </p:clrMapOvr>
  <mc:AlternateContent xmlns:mc="http://schemas.openxmlformats.org/markup-compatibility/2006">
    <mc:Choice xmlns:p14="http://schemas.microsoft.com/office/powerpoint/2010/main" Requires="p14">
      <p:transition spd="slow" p14:dur="2000" advTm="88685"/>
    </mc:Choice>
    <mc:Fallback>
      <p:transition spd="slow" advTm="8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2CD5C84-B2EA-47F6-97B7-D5CC2BD4A1BF}"/>
              </a:ext>
            </a:extLst>
          </p:cNvPr>
          <p:cNvSpPr>
            <a:spLocks noGrp="1"/>
          </p:cNvSpPr>
          <p:nvPr>
            <p:ph type="body" sz="quarter" idx="13"/>
          </p:nvPr>
        </p:nvSpPr>
        <p:spPr>
          <a:xfrm>
            <a:off x="7898860" y="1636715"/>
            <a:ext cx="4114800" cy="3098284"/>
          </a:xfrm>
        </p:spPr>
        <p:txBody>
          <a:bodyPr/>
          <a:lstStyle/>
          <a:p>
            <a:pPr marL="342900" indent="-342900">
              <a:buFont typeface="Arial" panose="020B0604020202020204" pitchFamily="34" charset="0"/>
              <a:buChar char="•"/>
            </a:pPr>
            <a:r>
              <a:rPr lang="en-US" sz="1200" dirty="0"/>
              <a:t>Hirano et al., “A compact electron source for the dielectric laser accelerator”, Appl. Phys. Lett. (2020)</a:t>
            </a:r>
          </a:p>
          <a:p>
            <a:pPr marL="342900" indent="-342900">
              <a:buFont typeface="Arial" panose="020B0604020202020204" pitchFamily="34" charset="0"/>
              <a:buChar char="•"/>
            </a:pPr>
            <a:r>
              <a:rPr lang="en-US" sz="1200" dirty="0" err="1"/>
              <a:t>Schonenberger</a:t>
            </a:r>
            <a:r>
              <a:rPr lang="en-US" sz="1200" dirty="0"/>
              <a:t> et al., “Generation and Characterization of Attosecond </a:t>
            </a:r>
            <a:r>
              <a:rPr lang="en-US" sz="1200" dirty="0" err="1"/>
              <a:t>Microbunched</a:t>
            </a:r>
            <a:r>
              <a:rPr lang="en-US" sz="1200" dirty="0"/>
              <a:t> Electron Pulse Trains via Dielectric Laser Acceleration”, Phys. Rev. Lett. 123, 264803 (2019)</a:t>
            </a:r>
          </a:p>
          <a:p>
            <a:pPr marL="342900" indent="-342900">
              <a:buFont typeface="Arial" panose="020B0604020202020204" pitchFamily="34" charset="0"/>
              <a:buChar char="•"/>
            </a:pPr>
            <a:r>
              <a:rPr lang="en-US" sz="1200" dirty="0"/>
              <a:t>Black et al., “Net Acceleration and Direct Measurement of Attosecond Electron Pulses in a Silicon Dielectric Laser Accelerator”, Phys. Rev. Lett. (2019)</a:t>
            </a:r>
          </a:p>
          <a:p>
            <a:pPr marL="342900" indent="-342900">
              <a:buFont typeface="Arial" panose="020B0604020202020204" pitchFamily="34" charset="0"/>
              <a:buChar char="•"/>
            </a:pPr>
            <a:r>
              <a:rPr lang="en-US" sz="1200" dirty="0" err="1"/>
              <a:t>Niedermayer</a:t>
            </a:r>
            <a:r>
              <a:rPr lang="en-US" sz="1200" dirty="0"/>
              <a:t> et al., “Three Dimensional Alternating-Phase Focusing for Dielectric-Laser Electron Accelerators”, Phys. Rev. Lett., 125, 164801 (2020)</a:t>
            </a:r>
          </a:p>
          <a:p>
            <a:pPr marL="342900" indent="-342900">
              <a:buFont typeface="Arial" panose="020B0604020202020204" pitchFamily="34" charset="0"/>
              <a:buChar char="•"/>
            </a:pPr>
            <a:r>
              <a:rPr lang="en-US" sz="1200" dirty="0" err="1"/>
              <a:t>Sapra</a:t>
            </a:r>
            <a:r>
              <a:rPr lang="en-US" sz="1200" dirty="0"/>
              <a:t> et al., “On-chip integrated laser-driven particle accelerator”, Science, 367, 6473 (2020)</a:t>
            </a:r>
          </a:p>
        </p:txBody>
      </p:sp>
      <p:sp>
        <p:nvSpPr>
          <p:cNvPr id="4" name="Title 3">
            <a:extLst>
              <a:ext uri="{FF2B5EF4-FFF2-40B4-BE49-F238E27FC236}">
                <a16:creationId xmlns:a16="http://schemas.microsoft.com/office/drawing/2014/main" id="{9A8F9CA6-88C0-4CAD-B180-AC699B3EE16A}"/>
              </a:ext>
            </a:extLst>
          </p:cNvPr>
          <p:cNvSpPr>
            <a:spLocks noGrp="1"/>
          </p:cNvSpPr>
          <p:nvPr>
            <p:ph type="title"/>
          </p:nvPr>
        </p:nvSpPr>
        <p:spPr/>
        <p:txBody>
          <a:bodyPr/>
          <a:lstStyle/>
          <a:p>
            <a:r>
              <a:rPr lang="en-US" dirty="0"/>
              <a:t>Overview of a Dielectric Laser Accelerator</a:t>
            </a:r>
          </a:p>
        </p:txBody>
      </p:sp>
      <p:pic>
        <p:nvPicPr>
          <p:cNvPr id="5" name="Picture 4">
            <a:extLst>
              <a:ext uri="{FF2B5EF4-FFF2-40B4-BE49-F238E27FC236}">
                <a16:creationId xmlns:a16="http://schemas.microsoft.com/office/drawing/2014/main" id="{B73B4923-31A3-40F5-86A6-8A6B2CFF0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80" y="1332690"/>
            <a:ext cx="7452219" cy="4828940"/>
          </a:xfrm>
          <a:prstGeom prst="rect">
            <a:avLst/>
          </a:prstGeom>
        </p:spPr>
      </p:pic>
      <p:sp>
        <p:nvSpPr>
          <p:cNvPr id="8" name="Rectangle 7">
            <a:extLst>
              <a:ext uri="{FF2B5EF4-FFF2-40B4-BE49-F238E27FC236}">
                <a16:creationId xmlns:a16="http://schemas.microsoft.com/office/drawing/2014/main" id="{BCC38201-8BF0-44A3-B9CC-6193AE1B1830}"/>
              </a:ext>
            </a:extLst>
          </p:cNvPr>
          <p:cNvSpPr/>
          <p:nvPr/>
        </p:nvSpPr>
        <p:spPr>
          <a:xfrm>
            <a:off x="7736699" y="5422966"/>
            <a:ext cx="4229100" cy="73866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7585B"/>
                </a:solidFill>
                <a:effectLst/>
                <a:uLnTx/>
                <a:uFillTx/>
                <a:latin typeface="Helvetica"/>
                <a:ea typeface="+mn-ea"/>
                <a:cs typeface="+mn-cs"/>
              </a:rPr>
              <a:t>From SLAC newsroom: “$13.5M Moore Grant to Develop Working ‘Accelerator on a Chip’ Prototype” (November 19, 2015)</a:t>
            </a:r>
          </a:p>
        </p:txBody>
      </p:sp>
    </p:spTree>
    <p:custDataLst>
      <p:tags r:id="rId1"/>
    </p:custDataLst>
    <p:extLst>
      <p:ext uri="{BB962C8B-B14F-4D97-AF65-F5344CB8AC3E}">
        <p14:creationId xmlns:p14="http://schemas.microsoft.com/office/powerpoint/2010/main" val="2626119615"/>
      </p:ext>
    </p:extLst>
  </p:cSld>
  <p:clrMapOvr>
    <a:masterClrMapping/>
  </p:clrMapOvr>
  <mc:AlternateContent xmlns:mc="http://schemas.openxmlformats.org/markup-compatibility/2006">
    <mc:Choice xmlns:p14="http://schemas.microsoft.com/office/powerpoint/2010/main" Requires="p14">
      <p:transition spd="slow" p14:dur="2000" advTm="50588"/>
    </mc:Choice>
    <mc:Fallback>
      <p:transition spd="slow" advTm="505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CAAAAD2A-2304-7FA9-6E62-A824071976A0}"/>
                  </a:ext>
                </a:extLst>
              </p:cNvPr>
              <p:cNvSpPr>
                <a:spLocks noGrp="1"/>
              </p:cNvSpPr>
              <p:nvPr>
                <p:ph type="body" sz="quarter" idx="13"/>
              </p:nvPr>
            </p:nvSpPr>
            <p:spPr>
              <a:xfrm>
                <a:off x="5140195" y="1709782"/>
                <a:ext cx="6230167" cy="5385962"/>
              </a:xfrm>
            </p:spPr>
            <p:txBody>
              <a:bodyPr/>
              <a:lstStyle/>
              <a:p>
                <a:pPr marL="342900" indent="-342900">
                  <a:buFont typeface="Arial" panose="020B0604020202020204" pitchFamily="34" charset="0"/>
                  <a:buChar char="•"/>
                </a:pPr>
                <a:r>
                  <a:rPr lang="en-US" dirty="0"/>
                  <a:t>Dual grating (or dual pillar) dielectric structure</a:t>
                </a:r>
              </a:p>
              <a:p>
                <a:pPr marL="342900" indent="-342900">
                  <a:buFont typeface="Arial" panose="020B0604020202020204" pitchFamily="34" charset="0"/>
                  <a:buChar char="•"/>
                </a:pPr>
                <a:r>
                  <a:rPr lang="en-US" dirty="0"/>
                  <a:t>Driven by a laser</a:t>
                </a:r>
              </a:p>
              <a:p>
                <a:pPr marL="342900" indent="-342900">
                  <a:buFont typeface="Arial" panose="020B0604020202020204" pitchFamily="34" charset="0"/>
                  <a:buChar char="•"/>
                </a:pPr>
                <a:r>
                  <a:rPr lang="en-US" dirty="0"/>
                  <a:t>Excites an evanescent accelerating field of the form</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Energy gain limited by the phase matching condition: </a:t>
                </a:r>
              </a:p>
              <a:p>
                <a:pPr algn="ct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𝑘</m:t>
                        </m:r>
                      </m:e>
                      <m:sub>
                        <m:r>
                          <a:rPr lang="en-US" i="1" smtClean="0">
                            <a:latin typeface="Cambria Math" panose="02040503050406030204" pitchFamily="18" charset="0"/>
                          </a:rPr>
                          <m:t>𝑔</m:t>
                        </m:r>
                      </m:sub>
                    </m:sSub>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i="1" smtClean="0">
                                <a:latin typeface="Cambria Math" panose="02040503050406030204" pitchFamily="18" charset="0"/>
                              </a:rPr>
                              <m:t>𝑙</m:t>
                            </m:r>
                          </m:sub>
                        </m:sSub>
                      </m:num>
                      <m:den>
                        <m:r>
                          <a:rPr lang="en-US" i="1" smtClean="0">
                            <a:latin typeface="Cambria Math" panose="02040503050406030204" pitchFamily="18" charset="0"/>
                          </a:rPr>
                          <m:t>𝑐</m:t>
                        </m:r>
                        <m:r>
                          <a:rPr lang="en-US" i="1" smtClean="0">
                            <a:latin typeface="Cambria Math" panose="02040503050406030204" pitchFamily="18" charset="0"/>
                            <a:ea typeface="Cambria Math" panose="02040503050406030204" pitchFamily="18" charset="0"/>
                          </a:rPr>
                          <m:t>𝛽</m:t>
                        </m:r>
                      </m:den>
                    </m:f>
                    <m:r>
                      <a:rPr lang="en-US" i="1" smtClean="0">
                        <a:latin typeface="Cambria Math" panose="02040503050406030204" pitchFamily="18" charset="0"/>
                      </a:rPr>
                      <m:t>+</m:t>
                    </m:r>
                  </m:oMath>
                </a14:m>
                <a:r>
                  <a:rPr lang="en-US" dirty="0"/>
                  <a:t>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rPr>
                              <m:t>𝑙</m:t>
                            </m:r>
                          </m:sub>
                        </m:sSub>
                      </m:num>
                      <m:den>
                        <m:r>
                          <a:rPr lang="en-US" i="1">
                            <a:latin typeface="Cambria Math" panose="02040503050406030204" pitchFamily="18" charset="0"/>
                          </a:rPr>
                          <m:t>𝑐</m:t>
                        </m:r>
                      </m:den>
                    </m:f>
                    <m:func>
                      <m:funcPr>
                        <m:ctrlPr>
                          <a:rPr lang="en-US" i="1" smtClean="0">
                            <a:latin typeface="Cambria Math" panose="02040503050406030204" pitchFamily="18" charset="0"/>
                            <a:ea typeface="Cambria Math" panose="02040503050406030204" pitchFamily="18" charset="0"/>
                          </a:rPr>
                        </m:ctrlPr>
                      </m:funcPr>
                      <m:fName>
                        <m:r>
                          <m:rPr>
                            <m:sty m:val="p"/>
                          </m:rPr>
                          <a:rPr lang="en-US" smtClean="0">
                            <a:latin typeface="Cambria Math" panose="02040503050406030204" pitchFamily="18" charset="0"/>
                            <a:ea typeface="Cambria Math" panose="02040503050406030204" pitchFamily="18" charset="0"/>
                          </a:rPr>
                          <m:t>sin</m:t>
                        </m:r>
                      </m:fName>
                      <m:e>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𝐼</m:t>
                            </m:r>
                          </m:sub>
                        </m:sSub>
                      </m:e>
                    </m:func>
                    <m:r>
                      <a:rPr lang="en-US" i="1" smtClean="0">
                        <a:latin typeface="Cambria Math" panose="02040503050406030204" pitchFamily="18" charset="0"/>
                        <a:ea typeface="Cambria Math" panose="02040503050406030204" pitchFamily="18" charset="0"/>
                      </a:rPr>
                      <m:t>=0</m:t>
                    </m:r>
                  </m:oMath>
                </a14:m>
                <a:r>
                  <a:rPr lang="en-US" dirty="0"/>
                  <a:t> (ballistic)</a:t>
                </a:r>
              </a:p>
              <a:p>
                <a:r>
                  <a:rPr lang="en-US" dirty="0"/>
                  <a:t>Key dimensions:</a:t>
                </a:r>
              </a:p>
              <a:p>
                <a:pPr marL="940293" lvl="1" indent="-342900"/>
                <a:r>
                  <a:rPr lang="en-US" dirty="0"/>
                  <a:t>Structure gap of order of the drive wavelength</a:t>
                </a:r>
              </a:p>
              <a:p>
                <a:pPr marL="940293" lvl="1" indent="-342900"/>
                <a:r>
                  <a:rPr lang="en-US" dirty="0"/>
                  <a:t>Laser wavelength close (or equal) to structure wavelength</a:t>
                </a:r>
              </a:p>
              <a:p>
                <a:pPr marL="940293" lvl="1" indent="-342900"/>
                <a:r>
                  <a:rPr lang="en-US" dirty="0"/>
                  <a:t>Ultrashort (~100fs) laser pulse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mc:Choice>
        <mc:Fallback>
          <p:sp>
            <p:nvSpPr>
              <p:cNvPr id="2" name="Text Placeholder 1">
                <a:extLst>
                  <a:ext uri="{FF2B5EF4-FFF2-40B4-BE49-F238E27FC236}">
                    <a16:creationId xmlns:a16="http://schemas.microsoft.com/office/drawing/2014/main" id="{CAAAAD2A-2304-7FA9-6E62-A824071976A0}"/>
                  </a:ext>
                </a:extLst>
              </p:cNvPr>
              <p:cNvSpPr>
                <a:spLocks noGrp="1" noRot="1" noChangeAspect="1" noMove="1" noResize="1" noEditPoints="1" noAdjustHandles="1" noChangeArrowheads="1" noChangeShapeType="1" noTextEdit="1"/>
              </p:cNvSpPr>
              <p:nvPr>
                <p:ph type="body" sz="quarter" idx="13"/>
              </p:nvPr>
            </p:nvSpPr>
            <p:spPr>
              <a:xfrm>
                <a:off x="5140195" y="1709782"/>
                <a:ext cx="6230167" cy="5385962"/>
              </a:xfrm>
              <a:blipFill>
                <a:blip r:embed="rId2"/>
                <a:stretch>
                  <a:fillRect l="-2348" t="-1357"/>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8E330AC6-6E7F-5DB5-04DC-A116AC59C2DA}"/>
              </a:ext>
            </a:extLst>
          </p:cNvPr>
          <p:cNvSpPr>
            <a:spLocks noGrp="1"/>
          </p:cNvSpPr>
          <p:nvPr>
            <p:ph type="title"/>
          </p:nvPr>
        </p:nvSpPr>
        <p:spPr/>
        <p:txBody>
          <a:bodyPr/>
          <a:lstStyle/>
          <a:p>
            <a:r>
              <a:rPr lang="en-US" dirty="0"/>
              <a:t>What is a Dielectric Laser Accelerator?</a:t>
            </a:r>
          </a:p>
        </p:txBody>
      </p:sp>
      <p:grpSp>
        <p:nvGrpSpPr>
          <p:cNvPr id="5" name="Group 4">
            <a:extLst>
              <a:ext uri="{FF2B5EF4-FFF2-40B4-BE49-F238E27FC236}">
                <a16:creationId xmlns:a16="http://schemas.microsoft.com/office/drawing/2014/main" id="{4F81D55B-A5F1-2961-BB18-559086D88683}"/>
              </a:ext>
            </a:extLst>
          </p:cNvPr>
          <p:cNvGrpSpPr/>
          <p:nvPr/>
        </p:nvGrpSpPr>
        <p:grpSpPr>
          <a:xfrm>
            <a:off x="323981" y="1741714"/>
            <a:ext cx="4657546" cy="3776263"/>
            <a:chOff x="2427972" y="2836024"/>
            <a:chExt cx="3720859" cy="3016812"/>
          </a:xfrm>
        </p:grpSpPr>
        <p:pic>
          <p:nvPicPr>
            <p:cNvPr id="6" name="Picture 5">
              <a:extLst>
                <a:ext uri="{FF2B5EF4-FFF2-40B4-BE49-F238E27FC236}">
                  <a16:creationId xmlns:a16="http://schemas.microsoft.com/office/drawing/2014/main" id="{05888035-667F-FBE6-3D4E-047DAFA1E355}"/>
                </a:ext>
              </a:extLst>
            </p:cNvPr>
            <p:cNvPicPr>
              <a:picLocks noChangeAspect="1"/>
            </p:cNvPicPr>
            <p:nvPr/>
          </p:nvPicPr>
          <p:blipFill>
            <a:blip r:embed="rId3"/>
            <a:stretch>
              <a:fillRect/>
            </a:stretch>
          </p:blipFill>
          <p:spPr>
            <a:xfrm>
              <a:off x="3090075" y="4571232"/>
              <a:ext cx="2398815" cy="914400"/>
            </a:xfrm>
            <a:prstGeom prst="rect">
              <a:avLst/>
            </a:prstGeom>
          </p:spPr>
        </p:pic>
        <p:sp>
          <p:nvSpPr>
            <p:cNvPr id="7" name="Oval 6">
              <a:extLst>
                <a:ext uri="{FF2B5EF4-FFF2-40B4-BE49-F238E27FC236}">
                  <a16:creationId xmlns:a16="http://schemas.microsoft.com/office/drawing/2014/main" id="{873B17D3-AC82-8D7C-EA36-3D4833C115B9}"/>
                </a:ext>
              </a:extLst>
            </p:cNvPr>
            <p:cNvSpPr/>
            <p:nvPr/>
          </p:nvSpPr>
          <p:spPr>
            <a:xfrm rot="19800000">
              <a:off x="2850941" y="3552820"/>
              <a:ext cx="2917448" cy="1875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8" name="Straight Connector 7">
              <a:extLst>
                <a:ext uri="{FF2B5EF4-FFF2-40B4-BE49-F238E27FC236}">
                  <a16:creationId xmlns:a16="http://schemas.microsoft.com/office/drawing/2014/main" id="{AC415499-C6C9-E7AF-087A-8E0CB0FCB6E4}"/>
                </a:ext>
              </a:extLst>
            </p:cNvPr>
            <p:cNvCxnSpPr>
              <a:cxnSpLocks/>
            </p:cNvCxnSpPr>
            <p:nvPr/>
          </p:nvCxnSpPr>
          <p:spPr>
            <a:xfrm flipV="1">
              <a:off x="2907453" y="2836024"/>
              <a:ext cx="2795121" cy="1613763"/>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9" name="Group 8">
              <a:extLst>
                <a:ext uri="{FF2B5EF4-FFF2-40B4-BE49-F238E27FC236}">
                  <a16:creationId xmlns:a16="http://schemas.microsoft.com/office/drawing/2014/main" id="{317E5397-13EA-59B6-9EE7-A96FC3540A2F}"/>
                </a:ext>
              </a:extLst>
            </p:cNvPr>
            <p:cNvGrpSpPr/>
            <p:nvPr/>
          </p:nvGrpSpPr>
          <p:grpSpPr>
            <a:xfrm>
              <a:off x="4066993" y="3187055"/>
              <a:ext cx="1373712" cy="1352075"/>
              <a:chOff x="3434110" y="2812726"/>
              <a:chExt cx="1373712" cy="1352075"/>
            </a:xfrm>
          </p:grpSpPr>
          <p:sp>
            <p:nvSpPr>
              <p:cNvPr id="30" name="TextBox 29">
                <a:extLst>
                  <a:ext uri="{FF2B5EF4-FFF2-40B4-BE49-F238E27FC236}">
                    <a16:creationId xmlns:a16="http://schemas.microsoft.com/office/drawing/2014/main" id="{710B8DB9-FE02-DA70-B637-81BFA291134C}"/>
                  </a:ext>
                </a:extLst>
              </p:cNvPr>
              <p:cNvSpPr txBox="1"/>
              <p:nvPr/>
            </p:nvSpPr>
            <p:spPr>
              <a:xfrm>
                <a:off x="3887967" y="3881865"/>
                <a:ext cx="240855" cy="184666"/>
              </a:xfrm>
              <a:prstGeom prst="rect">
                <a:avLst/>
              </a:prstGeom>
              <a:noFill/>
            </p:spPr>
            <p:txBody>
              <a:bodyPr wrap="square" lIns="0" tIns="0" rIns="0" bIns="0" rtlCol="0">
                <a:spAutoFit/>
              </a:bodyPr>
              <a:lstStyle/>
              <a:p>
                <a:pPr algn="l"/>
                <a:r>
                  <a:rPr lang="en-US" sz="1200" b="1" dirty="0"/>
                  <a:t>k</a:t>
                </a:r>
                <a:r>
                  <a:rPr lang="en-US" sz="1200" b="1" baseline="-25000" dirty="0"/>
                  <a:t>0</a:t>
                </a:r>
                <a:endParaRPr lang="en-US" sz="1200" b="1" dirty="0"/>
              </a:p>
            </p:txBody>
          </p:sp>
          <p:sp>
            <p:nvSpPr>
              <p:cNvPr id="31" name="TextBox 30">
                <a:extLst>
                  <a:ext uri="{FF2B5EF4-FFF2-40B4-BE49-F238E27FC236}">
                    <a16:creationId xmlns:a16="http://schemas.microsoft.com/office/drawing/2014/main" id="{8EFF40A2-02CC-9A3E-68BC-044433CD9091}"/>
                  </a:ext>
                </a:extLst>
              </p:cNvPr>
              <p:cNvSpPr txBox="1"/>
              <p:nvPr/>
            </p:nvSpPr>
            <p:spPr>
              <a:xfrm>
                <a:off x="4526954" y="3138168"/>
                <a:ext cx="278212" cy="184666"/>
              </a:xfrm>
              <a:prstGeom prst="rect">
                <a:avLst/>
              </a:prstGeom>
              <a:noFill/>
            </p:spPr>
            <p:txBody>
              <a:bodyPr wrap="square" lIns="0" tIns="0" rIns="0" bIns="0" rtlCol="0">
                <a:spAutoFit/>
              </a:bodyPr>
              <a:lstStyle/>
              <a:p>
                <a:pPr algn="l"/>
                <a:r>
                  <a:rPr lang="en-US" sz="1200" b="1" dirty="0"/>
                  <a:t>E</a:t>
                </a:r>
                <a:r>
                  <a:rPr lang="en-US" sz="1200" b="1" baseline="-25000" dirty="0"/>
                  <a:t>0</a:t>
                </a:r>
                <a:endParaRPr lang="en-US" sz="1200" b="1" dirty="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F2EC7D4-3DDB-78B9-39A9-2C87FDC7FA0E}"/>
                      </a:ext>
                    </a:extLst>
                  </p:cNvPr>
                  <p:cNvSpPr txBox="1"/>
                  <p:nvPr/>
                </p:nvSpPr>
                <p:spPr>
                  <a:xfrm>
                    <a:off x="4529610" y="2864761"/>
                    <a:ext cx="278212" cy="184666"/>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𝜃</m:t>
                              </m:r>
                            </m:e>
                            <m:sub>
                              <m:r>
                                <a:rPr lang="en-US" sz="1200" b="0" i="1" smtClean="0">
                                  <a:latin typeface="Cambria Math" panose="02040503050406030204" pitchFamily="18" charset="0"/>
                                </a:rPr>
                                <m:t>𝑃𝐹𝑇</m:t>
                              </m:r>
                            </m:sub>
                          </m:sSub>
                        </m:oMath>
                      </m:oMathPara>
                    </a14:m>
                    <a:endParaRPr lang="en-US" sz="1200" dirty="0"/>
                  </a:p>
                </p:txBody>
              </p:sp>
            </mc:Choice>
            <mc:Fallback xmlns="">
              <p:sp>
                <p:nvSpPr>
                  <p:cNvPr id="15" name="TextBox 14">
                    <a:extLst>
                      <a:ext uri="{FF2B5EF4-FFF2-40B4-BE49-F238E27FC236}">
                        <a16:creationId xmlns:a16="http://schemas.microsoft.com/office/drawing/2014/main" id="{0FB6D3B3-D02A-7141-E8AF-BEC49C794BFD}"/>
                      </a:ext>
                    </a:extLst>
                  </p:cNvPr>
                  <p:cNvSpPr txBox="1">
                    <a:spLocks noRot="1" noChangeAspect="1" noMove="1" noResize="1" noEditPoints="1" noAdjustHandles="1" noChangeArrowheads="1" noChangeShapeType="1" noTextEdit="1"/>
                  </p:cNvSpPr>
                  <p:nvPr/>
                </p:nvSpPr>
                <p:spPr>
                  <a:xfrm>
                    <a:off x="4529610" y="2864761"/>
                    <a:ext cx="278212" cy="184666"/>
                  </a:xfrm>
                  <a:prstGeom prst="rect">
                    <a:avLst/>
                  </a:prstGeom>
                  <a:blipFill>
                    <a:blip r:embed="rId8"/>
                    <a:stretch>
                      <a:fillRect l="-20000" r="-17778" b="-16667"/>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47DCFE67-0CE6-5500-AC16-AA0AF7CB54B4}"/>
                  </a:ext>
                </a:extLst>
              </p:cNvPr>
              <p:cNvGrpSpPr/>
              <p:nvPr/>
            </p:nvGrpSpPr>
            <p:grpSpPr>
              <a:xfrm>
                <a:off x="3717246" y="3160735"/>
                <a:ext cx="914400" cy="1004066"/>
                <a:chOff x="4507492" y="3281415"/>
                <a:chExt cx="914400" cy="1004066"/>
              </a:xfrm>
            </p:grpSpPr>
            <p:cxnSp>
              <p:nvCxnSpPr>
                <p:cNvPr id="38" name="Straight Arrow Connector 37">
                  <a:extLst>
                    <a:ext uri="{FF2B5EF4-FFF2-40B4-BE49-F238E27FC236}">
                      <a16:creationId xmlns:a16="http://schemas.microsoft.com/office/drawing/2014/main" id="{B5F408E0-5975-9B22-443B-A742A1AC40C4}"/>
                    </a:ext>
                  </a:extLst>
                </p:cNvPr>
                <p:cNvCxnSpPr>
                  <a:cxnSpLocks/>
                </p:cNvCxnSpPr>
                <p:nvPr/>
              </p:nvCxnSpPr>
              <p:spPr>
                <a:xfrm rot="21000000">
                  <a:off x="4593791" y="3359543"/>
                  <a:ext cx="512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96FFC8D-96D5-F5E1-079F-5E9BC4584207}"/>
                    </a:ext>
                  </a:extLst>
                </p:cNvPr>
                <p:cNvCxnSpPr>
                  <a:cxnSpLocks/>
                </p:cNvCxnSpPr>
                <p:nvPr/>
              </p:nvCxnSpPr>
              <p:spPr>
                <a:xfrm rot="21000000">
                  <a:off x="4507492" y="3281415"/>
                  <a:ext cx="91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92FD37B-8E70-3CCB-D65B-475494170D8B}"/>
                    </a:ext>
                  </a:extLst>
                </p:cNvPr>
                <p:cNvCxnSpPr>
                  <a:cxnSpLocks/>
                </p:cNvCxnSpPr>
                <p:nvPr/>
              </p:nvCxnSpPr>
              <p:spPr>
                <a:xfrm>
                  <a:off x="4514438" y="3371081"/>
                  <a:ext cx="5120" cy="91440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4" name="Arc 33">
                <a:extLst>
                  <a:ext uri="{FF2B5EF4-FFF2-40B4-BE49-F238E27FC236}">
                    <a16:creationId xmlns:a16="http://schemas.microsoft.com/office/drawing/2014/main" id="{8D527AD7-AA1D-901B-939E-EC80ACD41268}"/>
                  </a:ext>
                </a:extLst>
              </p:cNvPr>
              <p:cNvSpPr/>
              <p:nvPr/>
            </p:nvSpPr>
            <p:spPr>
              <a:xfrm rot="5400000">
                <a:off x="3434110" y="3272043"/>
                <a:ext cx="580162" cy="580162"/>
              </a:xfrm>
              <a:prstGeom prst="arc">
                <a:avLst>
                  <a:gd name="adj1" fmla="val 20256645"/>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5A27F31-0222-BF34-726A-140089625749}"/>
                      </a:ext>
                    </a:extLst>
                  </p:cNvPr>
                  <p:cNvSpPr txBox="1"/>
                  <p:nvPr/>
                </p:nvSpPr>
                <p:spPr>
                  <a:xfrm>
                    <a:off x="3479257" y="3689457"/>
                    <a:ext cx="30464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i="1" smtClean="0">
                                  <a:latin typeface="Cambria Math" panose="02040503050406030204" pitchFamily="18" charset="0"/>
                                  <a:ea typeface="Cambria Math" panose="02040503050406030204" pitchFamily="18" charset="0"/>
                                </a:rPr>
                                <m:t>𝜃</m:t>
                              </m:r>
                            </m:e>
                            <m:sub>
                              <m:r>
                                <a:rPr lang="en-US" sz="1200" b="0" i="1" smtClean="0">
                                  <a:latin typeface="Cambria Math" panose="02040503050406030204" pitchFamily="18" charset="0"/>
                                </a:rPr>
                                <m:t>𝐼</m:t>
                              </m:r>
                            </m:sub>
                          </m:sSub>
                        </m:oMath>
                      </m:oMathPara>
                    </a14:m>
                    <a:endParaRPr lang="en-US" sz="1200" dirty="0"/>
                  </a:p>
                </p:txBody>
              </p:sp>
            </mc:Choice>
            <mc:Fallback xmlns="">
              <p:sp>
                <p:nvSpPr>
                  <p:cNvPr id="18" name="TextBox 17">
                    <a:extLst>
                      <a:ext uri="{FF2B5EF4-FFF2-40B4-BE49-F238E27FC236}">
                        <a16:creationId xmlns:a16="http://schemas.microsoft.com/office/drawing/2014/main" id="{76CB6754-BC0D-4168-BB54-4151CE07F244}"/>
                      </a:ext>
                    </a:extLst>
                  </p:cNvPr>
                  <p:cNvSpPr txBox="1">
                    <a:spLocks noRot="1" noChangeAspect="1" noMove="1" noResize="1" noEditPoints="1" noAdjustHandles="1" noChangeArrowheads="1" noChangeShapeType="1" noTextEdit="1"/>
                  </p:cNvSpPr>
                  <p:nvPr/>
                </p:nvSpPr>
                <p:spPr>
                  <a:xfrm>
                    <a:off x="3479257" y="3689457"/>
                    <a:ext cx="304649" cy="276999"/>
                  </a:xfrm>
                  <a:prstGeom prst="rect">
                    <a:avLst/>
                  </a:prstGeom>
                  <a:blipFill>
                    <a:blip r:embed="rId9"/>
                    <a:stretch>
                      <a:fillRect/>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34CD60D5-1FA5-DF48-5D65-E3A997D27607}"/>
                  </a:ext>
                </a:extLst>
              </p:cNvPr>
              <p:cNvSpPr/>
              <p:nvPr/>
            </p:nvSpPr>
            <p:spPr>
              <a:xfrm rot="-600000">
                <a:off x="3730891" y="3235756"/>
                <a:ext cx="91440" cy="9144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Arc 36">
                <a:extLst>
                  <a:ext uri="{FF2B5EF4-FFF2-40B4-BE49-F238E27FC236}">
                    <a16:creationId xmlns:a16="http://schemas.microsoft.com/office/drawing/2014/main" id="{3237E871-827B-46FE-D2F1-0644CEDAF693}"/>
                  </a:ext>
                </a:extLst>
              </p:cNvPr>
              <p:cNvSpPr/>
              <p:nvPr/>
            </p:nvSpPr>
            <p:spPr>
              <a:xfrm rot="221140">
                <a:off x="3839380" y="2812726"/>
                <a:ext cx="580162" cy="580162"/>
              </a:xfrm>
              <a:prstGeom prst="arc">
                <a:avLst>
                  <a:gd name="adj1" fmla="val 1866703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sp>
          <p:nvSpPr>
            <p:cNvPr id="10" name="Oval 9">
              <a:extLst>
                <a:ext uri="{FF2B5EF4-FFF2-40B4-BE49-F238E27FC236}">
                  <a16:creationId xmlns:a16="http://schemas.microsoft.com/office/drawing/2014/main" id="{5462413D-AAAB-374D-1798-1C65E23463C3}"/>
                </a:ext>
              </a:extLst>
            </p:cNvPr>
            <p:cNvSpPr/>
            <p:nvPr/>
          </p:nvSpPr>
          <p:spPr>
            <a:xfrm>
              <a:off x="2427972" y="4952016"/>
              <a:ext cx="218558" cy="2364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extBox 10">
              <a:extLst>
                <a:ext uri="{FF2B5EF4-FFF2-40B4-BE49-F238E27FC236}">
                  <a16:creationId xmlns:a16="http://schemas.microsoft.com/office/drawing/2014/main" id="{99AD6AA9-9673-8965-E017-CF6BE4533951}"/>
                </a:ext>
              </a:extLst>
            </p:cNvPr>
            <p:cNvSpPr txBox="1"/>
            <p:nvPr/>
          </p:nvSpPr>
          <p:spPr>
            <a:xfrm>
              <a:off x="2542084" y="4757673"/>
              <a:ext cx="364202" cy="276999"/>
            </a:xfrm>
            <a:prstGeom prst="rect">
              <a:avLst/>
            </a:prstGeom>
            <a:noFill/>
          </p:spPr>
          <p:txBody>
            <a:bodyPr wrap="none" rtlCol="0">
              <a:spAutoFit/>
            </a:bodyPr>
            <a:lstStyle/>
            <a:p>
              <a:r>
                <a:rPr lang="en-US" sz="1200" dirty="0"/>
                <a:t> e-</a:t>
              </a:r>
            </a:p>
          </p:txBody>
        </p:sp>
        <p:cxnSp>
          <p:nvCxnSpPr>
            <p:cNvPr id="12" name="Straight Arrow Connector 11">
              <a:extLst>
                <a:ext uri="{FF2B5EF4-FFF2-40B4-BE49-F238E27FC236}">
                  <a16:creationId xmlns:a16="http://schemas.microsoft.com/office/drawing/2014/main" id="{146F633D-443F-CC94-AF27-DF61E0DFF376}"/>
                </a:ext>
              </a:extLst>
            </p:cNvPr>
            <p:cNvCxnSpPr/>
            <p:nvPr/>
          </p:nvCxnSpPr>
          <p:spPr>
            <a:xfrm>
              <a:off x="2683408" y="5055480"/>
              <a:ext cx="3405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3" name="Group 12">
              <a:extLst>
                <a:ext uri="{FF2B5EF4-FFF2-40B4-BE49-F238E27FC236}">
                  <a16:creationId xmlns:a16="http://schemas.microsoft.com/office/drawing/2014/main" id="{293CE879-8905-4763-039D-302E0AAC966D}"/>
                </a:ext>
              </a:extLst>
            </p:cNvPr>
            <p:cNvGrpSpPr/>
            <p:nvPr/>
          </p:nvGrpSpPr>
          <p:grpSpPr>
            <a:xfrm>
              <a:off x="2895595" y="4571232"/>
              <a:ext cx="517860" cy="488509"/>
              <a:chOff x="4727063" y="4403197"/>
              <a:chExt cx="517860" cy="488509"/>
            </a:xfrm>
          </p:grpSpPr>
          <p:cxnSp>
            <p:nvCxnSpPr>
              <p:cNvPr id="26" name="Straight Arrow Connector 25">
                <a:extLst>
                  <a:ext uri="{FF2B5EF4-FFF2-40B4-BE49-F238E27FC236}">
                    <a16:creationId xmlns:a16="http://schemas.microsoft.com/office/drawing/2014/main" id="{9212BF17-5AEE-52BB-C1A6-537BF7D8AEA8}"/>
                  </a:ext>
                </a:extLst>
              </p:cNvPr>
              <p:cNvCxnSpPr>
                <a:cxnSpLocks/>
              </p:cNvCxnSpPr>
              <p:nvPr/>
            </p:nvCxnSpPr>
            <p:spPr>
              <a:xfrm>
                <a:off x="4893219" y="4835749"/>
                <a:ext cx="2052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2F927CB-0DF4-B930-BB51-866FE57B3965}"/>
                  </a:ext>
                </a:extLst>
              </p:cNvPr>
              <p:cNvCxnSpPr>
                <a:cxnSpLocks/>
              </p:cNvCxnSpPr>
              <p:nvPr/>
            </p:nvCxnSpPr>
            <p:spPr>
              <a:xfrm flipV="1">
                <a:off x="4893219" y="4599311"/>
                <a:ext cx="0" cy="236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E1903F6-7E63-F25B-924E-58BCAAA4DA17}"/>
                  </a:ext>
                </a:extLst>
              </p:cNvPr>
              <p:cNvSpPr txBox="1"/>
              <p:nvPr/>
            </p:nvSpPr>
            <p:spPr>
              <a:xfrm>
                <a:off x="4727063" y="4403197"/>
                <a:ext cx="261610" cy="276999"/>
              </a:xfrm>
              <a:prstGeom prst="rect">
                <a:avLst/>
              </a:prstGeom>
              <a:noFill/>
              <a:ln>
                <a:noFill/>
              </a:ln>
            </p:spPr>
            <p:txBody>
              <a:bodyPr wrap="none" rtlCol="0">
                <a:spAutoFit/>
              </a:bodyPr>
              <a:lstStyle/>
              <a:p>
                <a:r>
                  <a:rPr lang="en-US" sz="1200" dirty="0"/>
                  <a:t>y</a:t>
                </a:r>
              </a:p>
            </p:txBody>
          </p:sp>
          <p:sp>
            <p:nvSpPr>
              <p:cNvPr id="29" name="TextBox 28">
                <a:extLst>
                  <a:ext uri="{FF2B5EF4-FFF2-40B4-BE49-F238E27FC236}">
                    <a16:creationId xmlns:a16="http://schemas.microsoft.com/office/drawing/2014/main" id="{9658F9A4-74E4-5F66-380F-7D6234D47E0F}"/>
                  </a:ext>
                </a:extLst>
              </p:cNvPr>
              <p:cNvSpPr txBox="1"/>
              <p:nvPr/>
            </p:nvSpPr>
            <p:spPr>
              <a:xfrm>
                <a:off x="4983313" y="4614707"/>
                <a:ext cx="261610" cy="276999"/>
              </a:xfrm>
              <a:prstGeom prst="rect">
                <a:avLst/>
              </a:prstGeom>
              <a:noFill/>
            </p:spPr>
            <p:txBody>
              <a:bodyPr wrap="none" rtlCol="0">
                <a:spAutoFit/>
              </a:bodyPr>
              <a:lstStyle/>
              <a:p>
                <a:r>
                  <a:rPr lang="en-US" sz="1200" dirty="0"/>
                  <a:t>z</a:t>
                </a:r>
              </a:p>
            </p:txBody>
          </p:sp>
        </p:grpSp>
        <p:cxnSp>
          <p:nvCxnSpPr>
            <p:cNvPr id="14" name="Straight Arrow Connector 13">
              <a:extLst>
                <a:ext uri="{FF2B5EF4-FFF2-40B4-BE49-F238E27FC236}">
                  <a16:creationId xmlns:a16="http://schemas.microsoft.com/office/drawing/2014/main" id="{D12A86A9-D129-46B5-63B3-7CDA6655C23D}"/>
                </a:ext>
              </a:extLst>
            </p:cNvPr>
            <p:cNvCxnSpPr>
              <a:cxnSpLocks/>
            </p:cNvCxnSpPr>
            <p:nvPr/>
          </p:nvCxnSpPr>
          <p:spPr>
            <a:xfrm>
              <a:off x="5530634" y="4931587"/>
              <a:ext cx="0" cy="201168"/>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DEEF447D-171B-19B2-ABB2-AA5EEE27353D}"/>
                </a:ext>
              </a:extLst>
            </p:cNvPr>
            <p:cNvSpPr txBox="1"/>
            <p:nvPr/>
          </p:nvSpPr>
          <p:spPr>
            <a:xfrm>
              <a:off x="5507209" y="4889932"/>
              <a:ext cx="641622" cy="276999"/>
            </a:xfrm>
            <a:prstGeom prst="rect">
              <a:avLst/>
            </a:prstGeom>
            <a:noFill/>
          </p:spPr>
          <p:txBody>
            <a:bodyPr wrap="square" rtlCol="0">
              <a:spAutoFit/>
            </a:bodyPr>
            <a:lstStyle/>
            <a:p>
              <a:r>
                <a:rPr lang="en-US" sz="1200" dirty="0"/>
                <a:t>Gap</a:t>
              </a:r>
            </a:p>
          </p:txBody>
        </p:sp>
        <p:cxnSp>
          <p:nvCxnSpPr>
            <p:cNvPr id="16" name="Straight Connector 15">
              <a:extLst>
                <a:ext uri="{FF2B5EF4-FFF2-40B4-BE49-F238E27FC236}">
                  <a16:creationId xmlns:a16="http://schemas.microsoft.com/office/drawing/2014/main" id="{9A7B25D2-41AE-2901-C254-63C851CDF96C}"/>
                </a:ext>
              </a:extLst>
            </p:cNvPr>
            <p:cNvCxnSpPr>
              <a:cxnSpLocks/>
            </p:cNvCxnSpPr>
            <p:nvPr/>
          </p:nvCxnSpPr>
          <p:spPr>
            <a:xfrm>
              <a:off x="4308389" y="4847461"/>
              <a:ext cx="0" cy="747555"/>
            </a:xfrm>
            <a:prstGeom prst="line">
              <a:avLst/>
            </a:prstGeom>
            <a:ln w="9525">
              <a:solidFill>
                <a:schemeClr val="tx1">
                  <a:lumMod val="85000"/>
                  <a:lumOff val="15000"/>
                </a:schemeClr>
              </a:solidFill>
            </a:ln>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3B5E8280-B457-2102-C9D1-EC546CA5DBE8}"/>
                </a:ext>
              </a:extLst>
            </p:cNvPr>
            <p:cNvCxnSpPr>
              <a:cxnSpLocks/>
            </p:cNvCxnSpPr>
            <p:nvPr/>
          </p:nvCxnSpPr>
          <p:spPr>
            <a:xfrm>
              <a:off x="4609273" y="5128051"/>
              <a:ext cx="0" cy="457200"/>
            </a:xfrm>
            <a:prstGeom prst="line">
              <a:avLst/>
            </a:prstGeom>
            <a:ln w="9525">
              <a:solidFill>
                <a:schemeClr val="tx1">
                  <a:lumMod val="85000"/>
                  <a:lumOff val="15000"/>
                </a:schemeClr>
              </a:solidFill>
            </a:ln>
          </p:spPr>
          <p:style>
            <a:lnRef idx="3">
              <a:schemeClr val="accent5"/>
            </a:lnRef>
            <a:fillRef idx="0">
              <a:schemeClr val="accent5"/>
            </a:fillRef>
            <a:effectRef idx="2">
              <a:schemeClr val="accent5"/>
            </a:effectRef>
            <a:fontRef idx="minor">
              <a:schemeClr val="tx1"/>
            </a:fontRef>
          </p:style>
        </p:cxnSp>
        <p:cxnSp>
          <p:nvCxnSpPr>
            <p:cNvPr id="18" name="Straight Arrow Connector 17">
              <a:extLst>
                <a:ext uri="{FF2B5EF4-FFF2-40B4-BE49-F238E27FC236}">
                  <a16:creationId xmlns:a16="http://schemas.microsoft.com/office/drawing/2014/main" id="{A2AE71E0-DF7B-DC58-67EC-653E52D23484}"/>
                </a:ext>
              </a:extLst>
            </p:cNvPr>
            <p:cNvCxnSpPr>
              <a:cxnSpLocks/>
            </p:cNvCxnSpPr>
            <p:nvPr/>
          </p:nvCxnSpPr>
          <p:spPr>
            <a:xfrm flipH="1" flipV="1">
              <a:off x="4305013" y="5540266"/>
              <a:ext cx="301752"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C04357B6-B47C-8048-20B7-41C748E9CFE6}"/>
                </a:ext>
              </a:extLst>
            </p:cNvPr>
            <p:cNvSpPr txBox="1"/>
            <p:nvPr/>
          </p:nvSpPr>
          <p:spPr>
            <a:xfrm>
              <a:off x="4194608" y="5575837"/>
              <a:ext cx="593881" cy="276999"/>
            </a:xfrm>
            <a:prstGeom prst="rect">
              <a:avLst/>
            </a:prstGeom>
            <a:noFill/>
          </p:spPr>
          <p:txBody>
            <a:bodyPr wrap="none" rtlCol="0">
              <a:spAutoFit/>
            </a:bodyPr>
            <a:lstStyle/>
            <a:p>
              <a:r>
                <a:rPr lang="en-US" sz="1200" dirty="0"/>
                <a:t>Offset</a:t>
              </a:r>
            </a:p>
          </p:txBody>
        </p:sp>
        <p:cxnSp>
          <p:nvCxnSpPr>
            <p:cNvPr id="20" name="Straight Arrow Connector 19">
              <a:extLst>
                <a:ext uri="{FF2B5EF4-FFF2-40B4-BE49-F238E27FC236}">
                  <a16:creationId xmlns:a16="http://schemas.microsoft.com/office/drawing/2014/main" id="{46BB8A6D-02A6-FFA1-85C8-2EC12003C3A4}"/>
                </a:ext>
              </a:extLst>
            </p:cNvPr>
            <p:cNvCxnSpPr>
              <a:cxnSpLocks/>
            </p:cNvCxnSpPr>
            <p:nvPr/>
          </p:nvCxnSpPr>
          <p:spPr>
            <a:xfrm flipH="1">
              <a:off x="3171044" y="5549300"/>
              <a:ext cx="475488"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7BBA5B8-4BC0-C16B-F80A-15DF5E87CBC6}"/>
                </a:ext>
              </a:extLst>
            </p:cNvPr>
            <p:cNvCxnSpPr>
              <a:cxnSpLocks/>
            </p:cNvCxnSpPr>
            <p:nvPr/>
          </p:nvCxnSpPr>
          <p:spPr>
            <a:xfrm>
              <a:off x="3170903" y="5189121"/>
              <a:ext cx="0" cy="443999"/>
            </a:xfrm>
            <a:prstGeom prst="line">
              <a:avLst/>
            </a:prstGeom>
            <a:ln w="9525">
              <a:solidFill>
                <a:schemeClr val="tx1">
                  <a:lumMod val="85000"/>
                  <a:lumOff val="15000"/>
                </a:schemeClr>
              </a:solidFill>
            </a:ln>
          </p:spPr>
          <p:style>
            <a:lnRef idx="3">
              <a:schemeClr val="accent5"/>
            </a:lnRef>
            <a:fillRef idx="0">
              <a:schemeClr val="accent5"/>
            </a:fillRef>
            <a:effectRef idx="2">
              <a:schemeClr val="accent5"/>
            </a:effectRef>
            <a:fontRef idx="minor">
              <a:schemeClr val="tx1"/>
            </a:fontRef>
          </p:style>
        </p:cxnSp>
        <p:cxnSp>
          <p:nvCxnSpPr>
            <p:cNvPr id="22" name="Straight Connector 21">
              <a:extLst>
                <a:ext uri="{FF2B5EF4-FFF2-40B4-BE49-F238E27FC236}">
                  <a16:creationId xmlns:a16="http://schemas.microsoft.com/office/drawing/2014/main" id="{7347D379-F9E4-368E-821B-83A9F67FC677}"/>
                </a:ext>
              </a:extLst>
            </p:cNvPr>
            <p:cNvCxnSpPr>
              <a:cxnSpLocks/>
            </p:cNvCxnSpPr>
            <p:nvPr/>
          </p:nvCxnSpPr>
          <p:spPr>
            <a:xfrm>
              <a:off x="3648447" y="5183377"/>
              <a:ext cx="0" cy="443999"/>
            </a:xfrm>
            <a:prstGeom prst="line">
              <a:avLst/>
            </a:prstGeom>
            <a:ln w="9525">
              <a:solidFill>
                <a:schemeClr val="tx1">
                  <a:lumMod val="85000"/>
                  <a:lumOff val="15000"/>
                </a:schemeClr>
              </a:solidFill>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C1569F6-81E4-978D-5FD6-BC412520D033}"/>
                    </a:ext>
                  </a:extLst>
                </p:cNvPr>
                <p:cNvSpPr txBox="1"/>
                <p:nvPr/>
              </p:nvSpPr>
              <p:spPr>
                <a:xfrm>
                  <a:off x="3267001" y="5540266"/>
                  <a:ext cx="304649" cy="2920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i="1" smtClean="0">
                                <a:latin typeface="Cambria Math" panose="02040503050406030204" pitchFamily="18" charset="0"/>
                                <a:ea typeface="Cambria Math" panose="02040503050406030204" pitchFamily="18" charset="0"/>
                              </a:rPr>
                              <m:t>𝜆</m:t>
                            </m:r>
                          </m:e>
                          <m:sub>
                            <m:r>
                              <a:rPr lang="en-US" sz="1200" b="0" i="1" smtClean="0">
                                <a:latin typeface="Cambria Math" panose="02040503050406030204" pitchFamily="18" charset="0"/>
                              </a:rPr>
                              <m:t>𝑔</m:t>
                            </m:r>
                          </m:sub>
                        </m:sSub>
                      </m:oMath>
                    </m:oMathPara>
                  </a14:m>
                  <a:endParaRPr lang="en-US" sz="1200" dirty="0"/>
                </a:p>
              </p:txBody>
            </p:sp>
          </mc:Choice>
          <mc:Fallback xmlns="">
            <p:sp>
              <p:nvSpPr>
                <p:cNvPr id="41" name="TextBox 40">
                  <a:extLst>
                    <a:ext uri="{FF2B5EF4-FFF2-40B4-BE49-F238E27FC236}">
                      <a16:creationId xmlns:a16="http://schemas.microsoft.com/office/drawing/2014/main" id="{C8E65910-F20A-302C-64A4-4D986D460AB6}"/>
                    </a:ext>
                  </a:extLst>
                </p:cNvPr>
                <p:cNvSpPr txBox="1">
                  <a:spLocks noRot="1" noChangeAspect="1" noMove="1" noResize="1" noEditPoints="1" noAdjustHandles="1" noChangeArrowheads="1" noChangeShapeType="1" noTextEdit="1"/>
                </p:cNvSpPr>
                <p:nvPr/>
              </p:nvSpPr>
              <p:spPr>
                <a:xfrm>
                  <a:off x="3267001" y="5540266"/>
                  <a:ext cx="304649" cy="292068"/>
                </a:xfrm>
                <a:prstGeom prst="rect">
                  <a:avLst/>
                </a:prstGeom>
                <a:blipFill>
                  <a:blip r:embed="rId10"/>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D1120DEB-066D-7C20-8425-BE097007AF4F}"/>
                </a:ext>
              </a:extLst>
            </p:cNvPr>
            <p:cNvCxnSpPr>
              <a:cxnSpLocks/>
            </p:cNvCxnSpPr>
            <p:nvPr/>
          </p:nvCxnSpPr>
          <p:spPr>
            <a:xfrm rot="5400000">
              <a:off x="5447572" y="5013751"/>
              <a:ext cx="0" cy="228600"/>
            </a:xfrm>
            <a:prstGeom prst="line">
              <a:avLst/>
            </a:prstGeom>
            <a:ln w="9525">
              <a:solidFill>
                <a:schemeClr val="tx1">
                  <a:lumMod val="85000"/>
                  <a:lumOff val="15000"/>
                </a:schemeClr>
              </a:solidFill>
            </a:ln>
          </p:spPr>
          <p:style>
            <a:lnRef idx="3">
              <a:schemeClr val="accent5"/>
            </a:lnRef>
            <a:fillRef idx="0">
              <a:schemeClr val="accent5"/>
            </a:fillRef>
            <a:effectRef idx="2">
              <a:schemeClr val="accent5"/>
            </a:effectRef>
            <a:fontRef idx="minor">
              <a:schemeClr val="tx1"/>
            </a:fontRef>
          </p:style>
        </p:cxnSp>
        <p:cxnSp>
          <p:nvCxnSpPr>
            <p:cNvPr id="25" name="Straight Connector 24">
              <a:extLst>
                <a:ext uri="{FF2B5EF4-FFF2-40B4-BE49-F238E27FC236}">
                  <a16:creationId xmlns:a16="http://schemas.microsoft.com/office/drawing/2014/main" id="{23997F12-AD7A-13F6-16BA-85EDAD2F39E9}"/>
                </a:ext>
              </a:extLst>
            </p:cNvPr>
            <p:cNvCxnSpPr>
              <a:cxnSpLocks/>
            </p:cNvCxnSpPr>
            <p:nvPr/>
          </p:nvCxnSpPr>
          <p:spPr>
            <a:xfrm rot="5400000">
              <a:off x="5459365" y="4817287"/>
              <a:ext cx="0" cy="228600"/>
            </a:xfrm>
            <a:prstGeom prst="line">
              <a:avLst/>
            </a:prstGeom>
            <a:ln w="9525">
              <a:solidFill>
                <a:schemeClr val="tx1">
                  <a:lumMod val="85000"/>
                  <a:lumOff val="15000"/>
                </a:schemeClr>
              </a:solidFill>
            </a:ln>
          </p:spPr>
          <p:style>
            <a:lnRef idx="3">
              <a:schemeClr val="accent5"/>
            </a:lnRef>
            <a:fillRef idx="0">
              <a:schemeClr val="accent5"/>
            </a:fillRef>
            <a:effectRef idx="2">
              <a:schemeClr val="accent5"/>
            </a:effectRef>
            <a:fontRef idx="minor">
              <a:schemeClr val="tx1"/>
            </a:fontRef>
          </p:style>
        </p:cxnSp>
      </p:grpSp>
      <p:pic>
        <p:nvPicPr>
          <p:cNvPr id="41" name="Picture 40">
            <a:extLst>
              <a:ext uri="{FF2B5EF4-FFF2-40B4-BE49-F238E27FC236}">
                <a16:creationId xmlns:a16="http://schemas.microsoft.com/office/drawing/2014/main" id="{FF6CB77E-E4DE-5ECA-588A-0813A40339B3}"/>
              </a:ext>
            </a:extLst>
          </p:cNvPr>
          <p:cNvPicPr>
            <a:picLocks noChangeAspect="1"/>
          </p:cNvPicPr>
          <p:nvPr/>
        </p:nvPicPr>
        <p:blipFill>
          <a:blip r:embed="rId11"/>
          <a:stretch>
            <a:fillRect/>
          </a:stretch>
        </p:blipFill>
        <p:spPr>
          <a:xfrm>
            <a:off x="5317549" y="2995992"/>
            <a:ext cx="5545554" cy="476013"/>
          </a:xfrm>
          <a:prstGeom prst="rect">
            <a:avLst/>
          </a:prstGeom>
        </p:spPr>
      </p:pic>
    </p:spTree>
    <p:extLst>
      <p:ext uri="{BB962C8B-B14F-4D97-AF65-F5344CB8AC3E}">
        <p14:creationId xmlns:p14="http://schemas.microsoft.com/office/powerpoint/2010/main" val="82729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AF1799-6616-4376-BFA3-7F021533CEFC}"/>
              </a:ext>
            </a:extLst>
          </p:cNvPr>
          <p:cNvSpPr>
            <a:spLocks noGrp="1"/>
          </p:cNvSpPr>
          <p:nvPr>
            <p:ph type="title"/>
          </p:nvPr>
        </p:nvSpPr>
        <p:spPr>
          <a:xfrm>
            <a:off x="853440" y="4113"/>
            <a:ext cx="10363200" cy="1034001"/>
          </a:xfrm>
        </p:spPr>
        <p:txBody>
          <a:bodyPr/>
          <a:lstStyle/>
          <a:p>
            <a:r>
              <a:rPr lang="en-US" dirty="0"/>
              <a:t>Previously, Record Energy Gain, Gradient Reached at UCLA</a:t>
            </a:r>
          </a:p>
        </p:txBody>
      </p:sp>
      <p:grpSp>
        <p:nvGrpSpPr>
          <p:cNvPr id="5" name="Group 4">
            <a:extLst>
              <a:ext uri="{FF2B5EF4-FFF2-40B4-BE49-F238E27FC236}">
                <a16:creationId xmlns:a16="http://schemas.microsoft.com/office/drawing/2014/main" id="{2C22C42C-D43D-4AA5-BDEC-9029AAFCA36C}"/>
              </a:ext>
            </a:extLst>
          </p:cNvPr>
          <p:cNvGrpSpPr/>
          <p:nvPr/>
        </p:nvGrpSpPr>
        <p:grpSpPr>
          <a:xfrm>
            <a:off x="8742828" y="1855562"/>
            <a:ext cx="2903558" cy="3802662"/>
            <a:chOff x="8889773" y="2980086"/>
            <a:chExt cx="2903558" cy="3802662"/>
          </a:xfrm>
        </p:grpSpPr>
        <p:pic>
          <p:nvPicPr>
            <p:cNvPr id="6" name="Picture 5" descr="D:\Dropbox\PBPL\SLAC DLA\March2017\plots\maxhuntpresentation.png">
              <a:extLst>
                <a:ext uri="{FF2B5EF4-FFF2-40B4-BE49-F238E27FC236}">
                  <a16:creationId xmlns:a16="http://schemas.microsoft.com/office/drawing/2014/main" id="{8777783E-D84B-4475-BFA1-4B269509FA91}"/>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8920683" y="3626417"/>
              <a:ext cx="2360439" cy="3156331"/>
            </a:xfrm>
            <a:prstGeom prst="rect">
              <a:avLst/>
            </a:prstGeom>
            <a:noFill/>
            <a:ln>
              <a:noFill/>
            </a:ln>
          </p:spPr>
        </p:pic>
        <p:cxnSp>
          <p:nvCxnSpPr>
            <p:cNvPr id="7" name="Straight Arrow Connector 6">
              <a:extLst>
                <a:ext uri="{FF2B5EF4-FFF2-40B4-BE49-F238E27FC236}">
                  <a16:creationId xmlns:a16="http://schemas.microsoft.com/office/drawing/2014/main" id="{6B9770A0-4FC2-43A0-8D15-9976E6E3D992}"/>
                </a:ext>
              </a:extLst>
            </p:cNvPr>
            <p:cNvCxnSpPr/>
            <p:nvPr/>
          </p:nvCxnSpPr>
          <p:spPr>
            <a:xfrm>
              <a:off x="10548032" y="4540585"/>
              <a:ext cx="0" cy="1219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02D7AFA-6C0C-4F5F-AD44-38CC07845A0B}"/>
                </a:ext>
              </a:extLst>
            </p:cNvPr>
            <p:cNvSpPr txBox="1"/>
            <p:nvPr/>
          </p:nvSpPr>
          <p:spPr>
            <a:xfrm>
              <a:off x="8889773" y="2980086"/>
              <a:ext cx="2903558" cy="646331"/>
            </a:xfrm>
            <a:prstGeom prst="rect">
              <a:avLst/>
            </a:prstGeom>
            <a:noFill/>
            <a:ln w="38100">
              <a:solidFill>
                <a:srgbClr val="7030A0"/>
              </a:solidFill>
            </a:ln>
          </p:spPr>
          <p:txBody>
            <a:bodyPr wrap="square" rtlCol="0">
              <a:spAutoFit/>
            </a:bodyPr>
            <a:lstStyle/>
            <a:p>
              <a:r>
                <a:rPr lang="en-US" dirty="0">
                  <a:latin typeface="Helvetica Regular"/>
                </a:rPr>
                <a:t>315 keV energy gain</a:t>
              </a:r>
            </a:p>
            <a:p>
              <a:r>
                <a:rPr lang="en-US" dirty="0">
                  <a:latin typeface="Helvetica Regular"/>
                </a:rPr>
                <a:t>700 um Interaction Length</a:t>
              </a:r>
            </a:p>
          </p:txBody>
        </p:sp>
      </p:grpSp>
      <p:sp>
        <p:nvSpPr>
          <p:cNvPr id="9" name="Textfeld 8">
            <a:extLst>
              <a:ext uri="{FF2B5EF4-FFF2-40B4-BE49-F238E27FC236}">
                <a16:creationId xmlns:a16="http://schemas.microsoft.com/office/drawing/2014/main" id="{E8F4A91A-40A1-4136-BDDC-72CA161F5153}"/>
              </a:ext>
            </a:extLst>
          </p:cNvPr>
          <p:cNvSpPr txBox="1">
            <a:spLocks noChangeArrowheads="1"/>
          </p:cNvSpPr>
          <p:nvPr/>
        </p:nvSpPr>
        <p:spPr bwMode="auto">
          <a:xfrm>
            <a:off x="7955339" y="6115838"/>
            <a:ext cx="3535563" cy="461665"/>
          </a:xfrm>
          <a:prstGeom prst="rect">
            <a:avLst/>
          </a:prstGeom>
          <a:noFill/>
          <a:ln>
            <a:noFill/>
            <a:headEnd/>
            <a:tailEnd/>
          </a:ln>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200" dirty="0">
                <a:solidFill>
                  <a:schemeClr val="tx1"/>
                </a:solidFill>
              </a:rPr>
              <a:t>D. Cesar et al. Opt. Exp., 2018</a:t>
            </a:r>
          </a:p>
          <a:p>
            <a:r>
              <a:rPr lang="en-US" sz="1200" dirty="0">
                <a:solidFill>
                  <a:schemeClr val="tx1"/>
                </a:solidFill>
              </a:rPr>
              <a:t>D. Cesar et al. Communications Physics, 2018</a:t>
            </a:r>
          </a:p>
        </p:txBody>
      </p:sp>
      <p:grpSp>
        <p:nvGrpSpPr>
          <p:cNvPr id="27" name="Group 26">
            <a:extLst>
              <a:ext uri="{FF2B5EF4-FFF2-40B4-BE49-F238E27FC236}">
                <a16:creationId xmlns:a16="http://schemas.microsoft.com/office/drawing/2014/main" id="{EBB783AE-4D86-793B-125D-95EADB54B25F}"/>
              </a:ext>
            </a:extLst>
          </p:cNvPr>
          <p:cNvGrpSpPr/>
          <p:nvPr/>
        </p:nvGrpSpPr>
        <p:grpSpPr>
          <a:xfrm>
            <a:off x="4464153" y="2126901"/>
            <a:ext cx="3952755" cy="3740388"/>
            <a:chOff x="6035040" y="1562582"/>
            <a:chExt cx="3952755" cy="3740388"/>
          </a:xfrm>
        </p:grpSpPr>
        <p:pic>
          <p:nvPicPr>
            <p:cNvPr id="24" name="Picture 23">
              <a:extLst>
                <a:ext uri="{FF2B5EF4-FFF2-40B4-BE49-F238E27FC236}">
                  <a16:creationId xmlns:a16="http://schemas.microsoft.com/office/drawing/2014/main" id="{5AF1C1F3-BBF2-79B8-C3F8-103EFFE28D57}"/>
                </a:ext>
              </a:extLst>
            </p:cNvPr>
            <p:cNvPicPr>
              <a:picLocks noChangeAspect="1"/>
            </p:cNvPicPr>
            <p:nvPr/>
          </p:nvPicPr>
          <p:blipFill>
            <a:blip r:embed="rId4"/>
            <a:stretch>
              <a:fillRect/>
            </a:stretch>
          </p:blipFill>
          <p:spPr>
            <a:xfrm>
              <a:off x="6096000" y="1637941"/>
              <a:ext cx="3891795" cy="3665029"/>
            </a:xfrm>
            <a:prstGeom prst="rect">
              <a:avLst/>
            </a:prstGeom>
          </p:spPr>
        </p:pic>
        <p:sp>
          <p:nvSpPr>
            <p:cNvPr id="25" name="Rectangle 24">
              <a:extLst>
                <a:ext uri="{FF2B5EF4-FFF2-40B4-BE49-F238E27FC236}">
                  <a16:creationId xmlns:a16="http://schemas.microsoft.com/office/drawing/2014/main" id="{420092BF-C566-7CA7-478C-3C955A6AC04D}"/>
                </a:ext>
              </a:extLst>
            </p:cNvPr>
            <p:cNvSpPr/>
            <p:nvPr/>
          </p:nvSpPr>
          <p:spPr>
            <a:xfrm>
              <a:off x="6035040" y="1562582"/>
              <a:ext cx="504656" cy="42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FF826ADA-72CE-3894-998C-63CA08752B41}"/>
              </a:ext>
            </a:extLst>
          </p:cNvPr>
          <p:cNvSpPr txBox="1"/>
          <p:nvPr/>
        </p:nvSpPr>
        <p:spPr>
          <a:xfrm>
            <a:off x="5225245" y="1853336"/>
            <a:ext cx="2903559" cy="369332"/>
          </a:xfrm>
          <a:prstGeom prst="rect">
            <a:avLst/>
          </a:prstGeom>
          <a:noFill/>
          <a:ln w="38100">
            <a:solidFill>
              <a:srgbClr val="00B050"/>
            </a:solidFill>
          </a:ln>
        </p:spPr>
        <p:txBody>
          <a:bodyPr wrap="square" rtlCol="0">
            <a:spAutoFit/>
          </a:bodyPr>
          <a:lstStyle/>
          <a:p>
            <a:r>
              <a:rPr lang="en-US" dirty="0">
                <a:latin typeface="Helvetica Regular"/>
              </a:rPr>
              <a:t>1.8 GeV/m Peak Gradient </a:t>
            </a:r>
          </a:p>
        </p:txBody>
      </p:sp>
      <p:pic>
        <p:nvPicPr>
          <p:cNvPr id="43" name="Picture 42">
            <a:extLst>
              <a:ext uri="{FF2B5EF4-FFF2-40B4-BE49-F238E27FC236}">
                <a16:creationId xmlns:a16="http://schemas.microsoft.com/office/drawing/2014/main" id="{0DE9320F-5730-1256-3737-4D0D7A60EFC5}"/>
              </a:ext>
            </a:extLst>
          </p:cNvPr>
          <p:cNvPicPr>
            <a:picLocks noChangeAspect="1"/>
          </p:cNvPicPr>
          <p:nvPr/>
        </p:nvPicPr>
        <p:blipFill>
          <a:blip r:embed="rId5"/>
          <a:stretch>
            <a:fillRect/>
          </a:stretch>
        </p:blipFill>
        <p:spPr>
          <a:xfrm>
            <a:off x="870545" y="4263002"/>
            <a:ext cx="2743200" cy="1366656"/>
          </a:xfrm>
          <a:prstGeom prst="rect">
            <a:avLst/>
          </a:prstGeom>
        </p:spPr>
      </p:pic>
      <p:sp>
        <p:nvSpPr>
          <p:cNvPr id="44" name="Oval 43">
            <a:extLst>
              <a:ext uri="{FF2B5EF4-FFF2-40B4-BE49-F238E27FC236}">
                <a16:creationId xmlns:a16="http://schemas.microsoft.com/office/drawing/2014/main" id="{7A38A3B2-BE79-FB53-17D7-7C4A2822D1F6}"/>
              </a:ext>
            </a:extLst>
          </p:cNvPr>
          <p:cNvSpPr/>
          <p:nvPr/>
        </p:nvSpPr>
        <p:spPr>
          <a:xfrm rot="18900000">
            <a:off x="308413" y="2984833"/>
            <a:ext cx="3840480" cy="176514"/>
          </a:xfrm>
          <a:prstGeom prst="ellipse">
            <a:avLst/>
          </a:prstGeom>
          <a:solidFill>
            <a:srgbClr val="C00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FD6C150-545A-12F6-F9F6-3404D34E02E1}"/>
              </a:ext>
            </a:extLst>
          </p:cNvPr>
          <p:cNvSpPr/>
          <p:nvPr/>
        </p:nvSpPr>
        <p:spPr>
          <a:xfrm>
            <a:off x="294936" y="4919554"/>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88F68BC2-7C54-2874-9490-15DFC6594B2C}"/>
              </a:ext>
            </a:extLst>
          </p:cNvPr>
          <p:cNvCxnSpPr>
            <a:cxnSpLocks/>
          </p:cNvCxnSpPr>
          <p:nvPr/>
        </p:nvCxnSpPr>
        <p:spPr>
          <a:xfrm>
            <a:off x="2274550" y="3028817"/>
            <a:ext cx="512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620AF20-575C-F3B5-D3E6-A56E8590691D}"/>
              </a:ext>
            </a:extLst>
          </p:cNvPr>
          <p:cNvSpPr txBox="1"/>
          <p:nvPr/>
        </p:nvSpPr>
        <p:spPr>
          <a:xfrm>
            <a:off x="2322727" y="3326005"/>
            <a:ext cx="278212" cy="215444"/>
          </a:xfrm>
          <a:prstGeom prst="rect">
            <a:avLst/>
          </a:prstGeom>
          <a:noFill/>
        </p:spPr>
        <p:txBody>
          <a:bodyPr wrap="square" lIns="0" tIns="0" rIns="0" bIns="0" rtlCol="0">
            <a:spAutoFit/>
          </a:bodyPr>
          <a:lstStyle/>
          <a:p>
            <a:pPr algn="l"/>
            <a:r>
              <a:rPr lang="en-US" sz="1400" b="1" dirty="0"/>
              <a:t>k</a:t>
            </a:r>
            <a:r>
              <a:rPr lang="en-US" sz="1400" b="1" baseline="-25000" dirty="0"/>
              <a:t>0</a:t>
            </a:r>
            <a:endParaRPr lang="en-US" sz="1400" b="1" dirty="0"/>
          </a:p>
        </p:txBody>
      </p:sp>
      <p:sp>
        <p:nvSpPr>
          <p:cNvPr id="48" name="Arc 47">
            <a:extLst>
              <a:ext uri="{FF2B5EF4-FFF2-40B4-BE49-F238E27FC236}">
                <a16:creationId xmlns:a16="http://schemas.microsoft.com/office/drawing/2014/main" id="{3F7E280C-6307-DF77-C070-517C5E40EEC4}"/>
              </a:ext>
            </a:extLst>
          </p:cNvPr>
          <p:cNvSpPr/>
          <p:nvPr/>
        </p:nvSpPr>
        <p:spPr>
          <a:xfrm rot="900000">
            <a:off x="2265024" y="2451741"/>
            <a:ext cx="914400" cy="914400"/>
          </a:xfrm>
          <a:prstGeom prst="arc">
            <a:avLst>
              <a:gd name="adj1" fmla="val 16212944"/>
              <a:gd name="adj2" fmla="val 0"/>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93F256B9-8E66-6712-2CC1-B76CCC2ECB5A}"/>
              </a:ext>
            </a:extLst>
          </p:cNvPr>
          <p:cNvSpPr txBox="1"/>
          <p:nvPr/>
        </p:nvSpPr>
        <p:spPr>
          <a:xfrm>
            <a:off x="101108" y="4838608"/>
            <a:ext cx="158698" cy="215444"/>
          </a:xfrm>
          <a:prstGeom prst="rect">
            <a:avLst/>
          </a:prstGeom>
          <a:noFill/>
        </p:spPr>
        <p:txBody>
          <a:bodyPr wrap="none" lIns="0" tIns="0" rIns="0" bIns="0" rtlCol="0">
            <a:spAutoFit/>
          </a:bodyPr>
          <a:lstStyle/>
          <a:p>
            <a:pPr algn="l"/>
            <a:r>
              <a:rPr lang="en-US" sz="1400" dirty="0"/>
              <a:t>e-</a:t>
            </a:r>
          </a:p>
        </p:txBody>
      </p:sp>
      <p:cxnSp>
        <p:nvCxnSpPr>
          <p:cNvPr id="50" name="Straight Arrow Connector 49">
            <a:extLst>
              <a:ext uri="{FF2B5EF4-FFF2-40B4-BE49-F238E27FC236}">
                <a16:creationId xmlns:a16="http://schemas.microsoft.com/office/drawing/2014/main" id="{E8D2EE96-7950-FBBF-2533-539606CD6749}"/>
              </a:ext>
            </a:extLst>
          </p:cNvPr>
          <p:cNvCxnSpPr/>
          <p:nvPr/>
        </p:nvCxnSpPr>
        <p:spPr>
          <a:xfrm>
            <a:off x="3675545" y="4595303"/>
            <a:ext cx="0" cy="269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ABB686D-40B4-D70C-2F62-33351A63B842}"/>
              </a:ext>
            </a:extLst>
          </p:cNvPr>
          <p:cNvCxnSpPr>
            <a:cxnSpLocks/>
          </p:cNvCxnSpPr>
          <p:nvPr/>
        </p:nvCxnSpPr>
        <p:spPr>
          <a:xfrm flipV="1">
            <a:off x="3675690" y="5075363"/>
            <a:ext cx="0" cy="269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AC2F951-A381-B87C-3687-4085B22D12ED}"/>
              </a:ext>
            </a:extLst>
          </p:cNvPr>
          <p:cNvCxnSpPr/>
          <p:nvPr/>
        </p:nvCxnSpPr>
        <p:spPr>
          <a:xfrm>
            <a:off x="548660" y="4972025"/>
            <a:ext cx="137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D92AC7E-94F9-8C54-3748-A33EFC168787}"/>
              </a:ext>
            </a:extLst>
          </p:cNvPr>
          <p:cNvSpPr txBox="1"/>
          <p:nvPr/>
        </p:nvSpPr>
        <p:spPr>
          <a:xfrm>
            <a:off x="382805" y="3541449"/>
            <a:ext cx="89768" cy="215444"/>
          </a:xfrm>
          <a:prstGeom prst="rect">
            <a:avLst/>
          </a:prstGeom>
          <a:noFill/>
        </p:spPr>
        <p:txBody>
          <a:bodyPr wrap="none" lIns="0" tIns="0" rIns="0" bIns="0" rtlCol="0">
            <a:spAutoFit/>
          </a:bodyPr>
          <a:lstStyle/>
          <a:p>
            <a:pPr algn="l"/>
            <a:r>
              <a:rPr lang="en-US" sz="1400" dirty="0"/>
              <a:t>y</a:t>
            </a:r>
          </a:p>
        </p:txBody>
      </p:sp>
      <p:cxnSp>
        <p:nvCxnSpPr>
          <p:cNvPr id="54" name="Straight Arrow Connector 53">
            <a:extLst>
              <a:ext uri="{FF2B5EF4-FFF2-40B4-BE49-F238E27FC236}">
                <a16:creationId xmlns:a16="http://schemas.microsoft.com/office/drawing/2014/main" id="{AD0BFC0C-368C-D4C1-A304-A1D3A00FF98E}"/>
              </a:ext>
            </a:extLst>
          </p:cNvPr>
          <p:cNvCxnSpPr>
            <a:cxnSpLocks/>
          </p:cNvCxnSpPr>
          <p:nvPr/>
        </p:nvCxnSpPr>
        <p:spPr>
          <a:xfrm flipV="1">
            <a:off x="548660" y="3600425"/>
            <a:ext cx="0" cy="137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EBA2EF9-A3F1-0805-4FA9-EFA27C1F3BE5}"/>
              </a:ext>
            </a:extLst>
          </p:cNvPr>
          <p:cNvSpPr txBox="1"/>
          <p:nvPr/>
        </p:nvSpPr>
        <p:spPr>
          <a:xfrm>
            <a:off x="1738197" y="4745371"/>
            <a:ext cx="89768" cy="215444"/>
          </a:xfrm>
          <a:prstGeom prst="rect">
            <a:avLst/>
          </a:prstGeom>
          <a:noFill/>
        </p:spPr>
        <p:txBody>
          <a:bodyPr wrap="none" lIns="0" tIns="0" rIns="0" bIns="0" rtlCol="0">
            <a:spAutoFit/>
          </a:bodyPr>
          <a:lstStyle/>
          <a:p>
            <a:pPr algn="l"/>
            <a:r>
              <a:rPr lang="en-US" sz="1400" dirty="0"/>
              <a:t>z</a:t>
            </a:r>
          </a:p>
        </p:txBody>
      </p:sp>
      <p:sp>
        <p:nvSpPr>
          <p:cNvPr id="56" name="TextBox 55">
            <a:extLst>
              <a:ext uri="{FF2B5EF4-FFF2-40B4-BE49-F238E27FC236}">
                <a16:creationId xmlns:a16="http://schemas.microsoft.com/office/drawing/2014/main" id="{9D684FFC-B975-F30F-E9C9-5D28F2C07681}"/>
              </a:ext>
            </a:extLst>
          </p:cNvPr>
          <p:cNvSpPr txBox="1"/>
          <p:nvPr/>
        </p:nvSpPr>
        <p:spPr>
          <a:xfrm>
            <a:off x="3697642" y="1545146"/>
            <a:ext cx="874983" cy="215444"/>
          </a:xfrm>
          <a:prstGeom prst="rect">
            <a:avLst/>
          </a:prstGeom>
          <a:noFill/>
        </p:spPr>
        <p:txBody>
          <a:bodyPr wrap="none" lIns="0" tIns="0" rIns="0" bIns="0" rtlCol="0">
            <a:spAutoFit/>
          </a:bodyPr>
          <a:lstStyle/>
          <a:p>
            <a:pPr algn="l"/>
            <a:r>
              <a:rPr lang="en-US" sz="1400" dirty="0"/>
              <a:t>Laser, 45fs</a:t>
            </a:r>
          </a:p>
        </p:txBody>
      </p:sp>
      <p:sp>
        <p:nvSpPr>
          <p:cNvPr id="57" name="Oval 56">
            <a:extLst>
              <a:ext uri="{FF2B5EF4-FFF2-40B4-BE49-F238E27FC236}">
                <a16:creationId xmlns:a16="http://schemas.microsoft.com/office/drawing/2014/main" id="{8FC6A539-E975-9684-B59D-FFDC3C0B113E}"/>
              </a:ext>
            </a:extLst>
          </p:cNvPr>
          <p:cNvSpPr/>
          <p:nvPr/>
        </p:nvSpPr>
        <p:spPr>
          <a:xfrm>
            <a:off x="358713" y="2937912"/>
            <a:ext cx="3840480" cy="176514"/>
          </a:xfrm>
          <a:prstGeom prst="ellipse">
            <a:avLst/>
          </a:prstGeom>
          <a:solidFill>
            <a:srgbClr val="C00000">
              <a:alpha val="50196"/>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57CD421B-64DD-F660-E7A6-57435A92DA8B}"/>
              </a:ext>
            </a:extLst>
          </p:cNvPr>
          <p:cNvCxnSpPr>
            <a:cxnSpLocks/>
          </p:cNvCxnSpPr>
          <p:nvPr/>
        </p:nvCxnSpPr>
        <p:spPr>
          <a:xfrm>
            <a:off x="2272645" y="3028817"/>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2D0A804-B97B-F02D-7F86-4D047F3307E5}"/>
              </a:ext>
            </a:extLst>
          </p:cNvPr>
          <p:cNvSpPr txBox="1"/>
          <p:nvPr/>
        </p:nvSpPr>
        <p:spPr>
          <a:xfrm>
            <a:off x="2621943" y="3028816"/>
            <a:ext cx="278212" cy="215444"/>
          </a:xfrm>
          <a:prstGeom prst="rect">
            <a:avLst/>
          </a:prstGeom>
          <a:noFill/>
        </p:spPr>
        <p:txBody>
          <a:bodyPr wrap="square" lIns="0" tIns="0" rIns="0" bIns="0" rtlCol="0">
            <a:spAutoFit/>
          </a:bodyPr>
          <a:lstStyle/>
          <a:p>
            <a:pPr algn="l"/>
            <a:r>
              <a:rPr lang="en-US" sz="1400" b="1" dirty="0"/>
              <a:t>E</a:t>
            </a:r>
            <a:r>
              <a:rPr lang="en-US" sz="1400" b="1" baseline="-25000" dirty="0"/>
              <a:t>0</a:t>
            </a:r>
            <a:endParaRPr lang="en-US" sz="1400" b="1" dirty="0"/>
          </a:p>
        </p:txBody>
      </p:sp>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ACB84A59-C6F8-14D1-5874-55910D1AC048}"/>
                  </a:ext>
                </a:extLst>
              </p:cNvPr>
              <p:cNvSpPr txBox="1"/>
              <p:nvPr/>
            </p:nvSpPr>
            <p:spPr>
              <a:xfrm>
                <a:off x="3150692" y="2500066"/>
                <a:ext cx="278212" cy="215444"/>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ea typeface="Cambria Math" panose="02040503050406030204" pitchFamily="18" charset="0"/>
                            </a:rPr>
                            <m:t>𝜽</m:t>
                          </m:r>
                        </m:e>
                        <m:sub>
                          <m:r>
                            <a:rPr lang="en-US" sz="1400" b="1" i="1" smtClean="0">
                              <a:latin typeface="Cambria Math" panose="02040503050406030204" pitchFamily="18" charset="0"/>
                            </a:rPr>
                            <m:t>𝑷𝑭𝑻</m:t>
                          </m:r>
                        </m:sub>
                      </m:sSub>
                    </m:oMath>
                  </m:oMathPara>
                </a14:m>
                <a:endParaRPr lang="en-US" sz="1400" b="1" dirty="0"/>
              </a:p>
            </p:txBody>
          </p:sp>
        </mc:Choice>
        <mc:Fallback>
          <p:sp>
            <p:nvSpPr>
              <p:cNvPr id="60" name="TextBox 59">
                <a:extLst>
                  <a:ext uri="{FF2B5EF4-FFF2-40B4-BE49-F238E27FC236}">
                    <a16:creationId xmlns:a16="http://schemas.microsoft.com/office/drawing/2014/main" id="{ACB84A59-C6F8-14D1-5874-55910D1AC048}"/>
                  </a:ext>
                </a:extLst>
              </p:cNvPr>
              <p:cNvSpPr txBox="1">
                <a:spLocks noRot="1" noChangeAspect="1" noMove="1" noResize="1" noEditPoints="1" noAdjustHandles="1" noChangeArrowheads="1" noChangeShapeType="1" noTextEdit="1"/>
              </p:cNvSpPr>
              <p:nvPr/>
            </p:nvSpPr>
            <p:spPr>
              <a:xfrm>
                <a:off x="3150692" y="2500066"/>
                <a:ext cx="278212" cy="215444"/>
              </a:xfrm>
              <a:prstGeom prst="rect">
                <a:avLst/>
              </a:prstGeom>
              <a:blipFill>
                <a:blip r:embed="rId6"/>
                <a:stretch>
                  <a:fillRect l="-24444" r="-46667" b="-20000"/>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C503AA4B-139D-DAB7-B38E-3F6D05137C75}"/>
              </a:ext>
            </a:extLst>
          </p:cNvPr>
          <p:cNvCxnSpPr>
            <a:cxnSpLocks/>
          </p:cNvCxnSpPr>
          <p:nvPr/>
        </p:nvCxnSpPr>
        <p:spPr>
          <a:xfrm>
            <a:off x="2675275" y="3028816"/>
            <a:ext cx="9144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Connector 61">
            <a:extLst>
              <a:ext uri="{FF2B5EF4-FFF2-40B4-BE49-F238E27FC236}">
                <a16:creationId xmlns:a16="http://schemas.microsoft.com/office/drawing/2014/main" id="{63D3C3A7-0DD6-60D1-A556-19E8733FB13C}"/>
              </a:ext>
            </a:extLst>
          </p:cNvPr>
          <p:cNvCxnSpPr>
            <a:cxnSpLocks/>
            <a:stCxn id="44" idx="2"/>
            <a:endCxn id="44" idx="6"/>
          </p:cNvCxnSpPr>
          <p:nvPr/>
        </p:nvCxnSpPr>
        <p:spPr>
          <a:xfrm flipV="1">
            <a:off x="870838" y="1715275"/>
            <a:ext cx="2715630" cy="271563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3" name="Oval 62">
            <a:extLst>
              <a:ext uri="{FF2B5EF4-FFF2-40B4-BE49-F238E27FC236}">
                <a16:creationId xmlns:a16="http://schemas.microsoft.com/office/drawing/2014/main" id="{D9C1B367-4A75-F460-869A-2D75E7D2D572}"/>
              </a:ext>
            </a:extLst>
          </p:cNvPr>
          <p:cNvSpPr/>
          <p:nvPr/>
        </p:nvSpPr>
        <p:spPr>
          <a:xfrm>
            <a:off x="294936" y="4919554"/>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4DBC1819-5195-4A73-63A4-9550F6A17FDB}"/>
              </a:ext>
            </a:extLst>
          </p:cNvPr>
          <p:cNvSpPr txBox="1"/>
          <p:nvPr/>
        </p:nvSpPr>
        <p:spPr>
          <a:xfrm>
            <a:off x="3202297" y="5641888"/>
            <a:ext cx="1769394" cy="215444"/>
          </a:xfrm>
          <a:prstGeom prst="rect">
            <a:avLst/>
          </a:prstGeom>
          <a:noFill/>
        </p:spPr>
        <p:txBody>
          <a:bodyPr wrap="square" lIns="0" tIns="0" rIns="0" bIns="0" rtlCol="0">
            <a:spAutoFit/>
          </a:bodyPr>
          <a:lstStyle/>
          <a:p>
            <a:pPr algn="l"/>
            <a:r>
              <a:rPr lang="en-US" sz="1400" dirty="0"/>
              <a:t>g (= 400, 800 nm)</a:t>
            </a:r>
          </a:p>
        </p:txBody>
      </p:sp>
    </p:spTree>
    <p:extLst>
      <p:ext uri="{BB962C8B-B14F-4D97-AF65-F5344CB8AC3E}">
        <p14:creationId xmlns:p14="http://schemas.microsoft.com/office/powerpoint/2010/main" val="2436716083"/>
      </p:ext>
    </p:extLst>
  </p:cSld>
  <p:clrMapOvr>
    <a:masterClrMapping/>
  </p:clrMapOvr>
  <mc:AlternateContent xmlns:mc="http://schemas.openxmlformats.org/markup-compatibility/2006">
    <mc:Choice xmlns:p14="http://schemas.microsoft.com/office/powerpoint/2010/main" Requires="p14">
      <p:transition spd="slow" p14:dur="2000" advTm="43461"/>
    </mc:Choice>
    <mc:Fallback>
      <p:transition spd="slow" advTm="434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167E-6 -3.7037E-6 L 1.04167E-6 0.48264 " pathEditMode="relative" rAng="0" ptsTypes="AA">
                                      <p:cBhvr>
                                        <p:cTn id="6" dur="5000" fill="hold"/>
                                        <p:tgtEl>
                                          <p:spTgt spid="57"/>
                                        </p:tgtEl>
                                        <p:attrNameLst>
                                          <p:attrName>ppt_x</p:attrName>
                                          <p:attrName>ppt_y</p:attrName>
                                        </p:attrNameLst>
                                      </p:cBhvr>
                                      <p:rCtr x="0" y="24120"/>
                                    </p:animMotion>
                                  </p:childTnLst>
                                </p:cTn>
                              </p:par>
                              <p:par>
                                <p:cTn id="7" presetID="63" presetClass="path" presetSubtype="0" accel="50000" decel="50000" fill="hold" grpId="0" nodeType="withEffect">
                                  <p:stCondLst>
                                    <p:cond delay="0"/>
                                  </p:stCondLst>
                                  <p:childTnLst>
                                    <p:animMotion origin="layout" path="M -4.58333E-6 -4.07407E-6 L 0.2724 -4.07407E-6 " pathEditMode="relative" rAng="0" ptsTypes="AA">
                                      <p:cBhvr>
                                        <p:cTn id="8" dur="5000" fill="hold"/>
                                        <p:tgtEl>
                                          <p:spTgt spid="63"/>
                                        </p:tgtEl>
                                        <p:attrNameLst>
                                          <p:attrName>ppt_x</p:attrName>
                                          <p:attrName>ppt_y</p:attrName>
                                        </p:attrNameLst>
                                      </p:cBhvr>
                                      <p:rCtr x="13620" y="0"/>
                                    </p:animMotion>
                                  </p:childTnLst>
                                </p:cTn>
                              </p:par>
                            </p:childTnLst>
                          </p:cTn>
                        </p:par>
                        <p:par>
                          <p:cTn id="9" fill="hold">
                            <p:stCondLst>
                              <p:cond delay="5000"/>
                            </p:stCondLst>
                            <p:childTnLst>
                              <p:par>
                                <p:cTn id="10" presetID="1" presetClass="exit" presetSubtype="0" fill="hold" grpId="1" nodeType="afterEffect">
                                  <p:stCondLst>
                                    <p:cond delay="0"/>
                                  </p:stCondLst>
                                  <p:childTnLst>
                                    <p:set>
                                      <p:cBhvr>
                                        <p:cTn id="11" dur="1" fill="hold">
                                          <p:stCondLst>
                                            <p:cond delay="0"/>
                                          </p:stCondLst>
                                        </p:cTn>
                                        <p:tgtEl>
                                          <p:spTgt spid="6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42" presetClass="path" presetSubtype="0" accel="50000" decel="50000" fill="hold" grpId="0" nodeType="withEffect">
                                  <p:stCondLst>
                                    <p:cond delay="0"/>
                                  </p:stCondLst>
                                  <p:childTnLst>
                                    <p:animMotion origin="layout" path="M -2.29167E-6 3.33333E-6 L -2.29167E-6 0.48264 " pathEditMode="relative" rAng="0" ptsTypes="AA">
                                      <p:cBhvr>
                                        <p:cTn id="17" dur="5000" fill="hold"/>
                                        <p:tgtEl>
                                          <p:spTgt spid="44"/>
                                        </p:tgtEl>
                                        <p:attrNameLst>
                                          <p:attrName>ppt_x</p:attrName>
                                          <p:attrName>ppt_y</p:attrName>
                                        </p:attrNameLst>
                                      </p:cBhvr>
                                      <p:rCtr x="0" y="24120"/>
                                    </p:animMotion>
                                  </p:childTnLst>
                                </p:cTn>
                              </p:par>
                              <p:par>
                                <p:cTn id="18" presetID="63" presetClass="path" presetSubtype="0" accel="50000" decel="50000" fill="hold" grpId="0" nodeType="withEffect">
                                  <p:stCondLst>
                                    <p:cond delay="0"/>
                                  </p:stCondLst>
                                  <p:childTnLst>
                                    <p:animMotion origin="layout" path="M -4.58333E-6 -4.07407E-6 L 0.2724 -4.07407E-6 " pathEditMode="relative" rAng="0" ptsTypes="AA">
                                      <p:cBhvr>
                                        <p:cTn id="19" dur="5000" fill="hold"/>
                                        <p:tgtEl>
                                          <p:spTgt spid="45"/>
                                        </p:tgtEl>
                                        <p:attrNameLst>
                                          <p:attrName>ppt_x</p:attrName>
                                          <p:attrName>ppt_y</p:attrName>
                                        </p:attrNameLst>
                                      </p:cBhvr>
                                      <p:rCtr x="1362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5" grpId="1" animBg="1"/>
      <p:bldP spid="57" grpId="0" animBg="1"/>
      <p:bldP spid="63" grpId="0" animBg="1"/>
      <p:bldP spid="6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504EC9-4A9E-DA9A-29D4-6C71DBEAD5BE}"/>
              </a:ext>
            </a:extLst>
          </p:cNvPr>
          <p:cNvSpPr>
            <a:spLocks noGrp="1"/>
          </p:cNvSpPr>
          <p:nvPr>
            <p:ph type="title"/>
          </p:nvPr>
        </p:nvSpPr>
        <p:spPr/>
        <p:txBody>
          <a:bodyPr/>
          <a:lstStyle/>
          <a:p>
            <a:r>
              <a:rPr lang="en-US" dirty="0"/>
              <a:t>Limiting Factors for MeV Energy Gain</a:t>
            </a:r>
          </a:p>
        </p:txBody>
      </p:sp>
      <p:sp>
        <p:nvSpPr>
          <p:cNvPr id="5" name="Text Placeholder 1">
            <a:extLst>
              <a:ext uri="{FF2B5EF4-FFF2-40B4-BE49-F238E27FC236}">
                <a16:creationId xmlns:a16="http://schemas.microsoft.com/office/drawing/2014/main" id="{BFAA1BCD-9269-8239-96D5-E806E4BD4D0B}"/>
              </a:ext>
            </a:extLst>
          </p:cNvPr>
          <p:cNvSpPr txBox="1">
            <a:spLocks/>
          </p:cNvSpPr>
          <p:nvPr/>
        </p:nvSpPr>
        <p:spPr>
          <a:xfrm>
            <a:off x="853440" y="1372368"/>
            <a:ext cx="7865258" cy="1118448"/>
          </a:xfrm>
          <a:prstGeom prst="rect">
            <a:avLst/>
          </a:prstGeom>
        </p:spPr>
        <p:txBody>
          <a:bodyPr vert="horz" lIns="0" tIns="0" rIns="0" bIns="0" rtlCol="0">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baseline="0">
                <a:solidFill>
                  <a:srgbClr val="58595B"/>
                </a:solidFill>
                <a:latin typeface="Helvetica Regular" pitchFamily="2" charset="0"/>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a:lstStyle>
          <a:p>
            <a:pPr marL="342900" indent="-342900">
              <a:buFont typeface="Arial" panose="020B0604020202020204" pitchFamily="34" charset="0"/>
              <a:buChar char="•"/>
            </a:pPr>
            <a:r>
              <a:rPr lang="en-US" dirty="0"/>
              <a:t>Total structure length</a:t>
            </a:r>
          </a:p>
          <a:p>
            <a:pPr marL="342900" indent="-342900">
              <a:buFont typeface="Arial" panose="020B0604020202020204" pitchFamily="34" charset="0"/>
              <a:buChar char="•"/>
            </a:pPr>
            <a:r>
              <a:rPr lang="en-US" dirty="0"/>
              <a:t>Laser-electron interaction time </a:t>
            </a:r>
          </a:p>
          <a:p>
            <a:pPr marL="342900" indent="-342900">
              <a:buFont typeface="Arial" panose="020B0604020202020204" pitchFamily="34" charset="0"/>
              <a:buChar char="•"/>
            </a:pPr>
            <a:r>
              <a:rPr lang="en-US" dirty="0"/>
              <a:t>Dynamic effects – over longer lengths, e- will defocus</a:t>
            </a:r>
          </a:p>
        </p:txBody>
      </p:sp>
      <p:pic>
        <p:nvPicPr>
          <p:cNvPr id="7" name="Picture 6">
            <a:extLst>
              <a:ext uri="{FF2B5EF4-FFF2-40B4-BE49-F238E27FC236}">
                <a16:creationId xmlns:a16="http://schemas.microsoft.com/office/drawing/2014/main" id="{5735D624-0BE4-D6B6-1437-64846172AFC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56899" t="33438" r="38483" b="48108"/>
          <a:stretch/>
        </p:blipFill>
        <p:spPr>
          <a:xfrm rot="10800000">
            <a:off x="1442664" y="3102305"/>
            <a:ext cx="821934" cy="2463529"/>
          </a:xfrm>
          <a:prstGeom prst="rect">
            <a:avLst/>
          </a:prstGeom>
          <a:ln w="38100">
            <a:noFill/>
          </a:ln>
        </p:spPr>
      </p:pic>
      <p:cxnSp>
        <p:nvCxnSpPr>
          <p:cNvPr id="8" name="Straight Arrow Connector 7">
            <a:extLst>
              <a:ext uri="{FF2B5EF4-FFF2-40B4-BE49-F238E27FC236}">
                <a16:creationId xmlns:a16="http://schemas.microsoft.com/office/drawing/2014/main" id="{B5740515-3E4B-B991-4A70-9E5F573C13E4}"/>
              </a:ext>
            </a:extLst>
          </p:cNvPr>
          <p:cNvCxnSpPr>
            <a:cxnSpLocks/>
          </p:cNvCxnSpPr>
          <p:nvPr/>
        </p:nvCxnSpPr>
        <p:spPr>
          <a:xfrm>
            <a:off x="1659208" y="5563481"/>
            <a:ext cx="33598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DE679CE-8799-BE84-61F1-E11425CE5746}"/>
              </a:ext>
            </a:extLst>
          </p:cNvPr>
          <p:cNvSpPr txBox="1"/>
          <p:nvPr/>
        </p:nvSpPr>
        <p:spPr>
          <a:xfrm>
            <a:off x="1648423" y="5568186"/>
            <a:ext cx="397545" cy="215444"/>
          </a:xfrm>
          <a:prstGeom prst="rect">
            <a:avLst/>
          </a:prstGeom>
          <a:noFill/>
        </p:spPr>
        <p:txBody>
          <a:bodyPr wrap="none" lIns="0" tIns="0" rIns="0" bIns="0" rtlCol="0">
            <a:spAutoFit/>
          </a:bodyPr>
          <a:lstStyle/>
          <a:p>
            <a:pPr algn="l"/>
            <a:r>
              <a:rPr lang="en-US" sz="1400" dirty="0"/>
              <a:t>1mm</a:t>
            </a:r>
          </a:p>
        </p:txBody>
      </p:sp>
      <p:pic>
        <p:nvPicPr>
          <p:cNvPr id="12" name="Picture 11">
            <a:extLst>
              <a:ext uri="{FF2B5EF4-FFF2-40B4-BE49-F238E27FC236}">
                <a16:creationId xmlns:a16="http://schemas.microsoft.com/office/drawing/2014/main" id="{459C963B-F59D-6E87-6C3C-3562EDDC25D8}"/>
              </a:ext>
            </a:extLst>
          </p:cNvPr>
          <p:cNvPicPr>
            <a:picLocks noChangeAspect="1"/>
          </p:cNvPicPr>
          <p:nvPr/>
        </p:nvPicPr>
        <p:blipFill>
          <a:blip r:embed="rId6"/>
          <a:stretch>
            <a:fillRect/>
          </a:stretch>
        </p:blipFill>
        <p:spPr>
          <a:xfrm>
            <a:off x="7219879" y="2983317"/>
            <a:ext cx="3996757" cy="2895087"/>
          </a:xfrm>
          <a:prstGeom prst="rect">
            <a:avLst/>
          </a:prstGeom>
        </p:spPr>
      </p:pic>
      <p:grpSp>
        <p:nvGrpSpPr>
          <p:cNvPr id="51" name="Group 50">
            <a:extLst>
              <a:ext uri="{FF2B5EF4-FFF2-40B4-BE49-F238E27FC236}">
                <a16:creationId xmlns:a16="http://schemas.microsoft.com/office/drawing/2014/main" id="{95A47E1B-545E-F09F-D3EF-29DF3A5C2E70}"/>
              </a:ext>
            </a:extLst>
          </p:cNvPr>
          <p:cNvGrpSpPr/>
          <p:nvPr/>
        </p:nvGrpSpPr>
        <p:grpSpPr>
          <a:xfrm>
            <a:off x="3292667" y="2833017"/>
            <a:ext cx="3720859" cy="3016812"/>
            <a:chOff x="2427972" y="2836024"/>
            <a:chExt cx="3720859" cy="3016812"/>
          </a:xfrm>
        </p:grpSpPr>
        <p:pic>
          <p:nvPicPr>
            <p:cNvPr id="2" name="Picture 1">
              <a:extLst>
                <a:ext uri="{FF2B5EF4-FFF2-40B4-BE49-F238E27FC236}">
                  <a16:creationId xmlns:a16="http://schemas.microsoft.com/office/drawing/2014/main" id="{757958FE-0D4C-5FF0-C23B-E23830F13227}"/>
                </a:ext>
              </a:extLst>
            </p:cNvPr>
            <p:cNvPicPr>
              <a:picLocks noChangeAspect="1"/>
            </p:cNvPicPr>
            <p:nvPr/>
          </p:nvPicPr>
          <p:blipFill>
            <a:blip r:embed="rId7"/>
            <a:stretch>
              <a:fillRect/>
            </a:stretch>
          </p:blipFill>
          <p:spPr>
            <a:xfrm>
              <a:off x="3090075" y="4571232"/>
              <a:ext cx="2398815" cy="914400"/>
            </a:xfrm>
            <a:prstGeom prst="rect">
              <a:avLst/>
            </a:prstGeom>
          </p:spPr>
        </p:pic>
        <p:sp>
          <p:nvSpPr>
            <p:cNvPr id="3" name="Oval 2">
              <a:extLst>
                <a:ext uri="{FF2B5EF4-FFF2-40B4-BE49-F238E27FC236}">
                  <a16:creationId xmlns:a16="http://schemas.microsoft.com/office/drawing/2014/main" id="{0B6D50F9-96A2-0265-4A08-A290F46BDF8B}"/>
                </a:ext>
              </a:extLst>
            </p:cNvPr>
            <p:cNvSpPr/>
            <p:nvPr/>
          </p:nvSpPr>
          <p:spPr>
            <a:xfrm rot="19800000">
              <a:off x="2850941" y="3552820"/>
              <a:ext cx="2917448" cy="1875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0" name="Straight Connector 9">
              <a:extLst>
                <a:ext uri="{FF2B5EF4-FFF2-40B4-BE49-F238E27FC236}">
                  <a16:creationId xmlns:a16="http://schemas.microsoft.com/office/drawing/2014/main" id="{960DB5C2-B6D2-AC12-B436-B157F542BBC0}"/>
                </a:ext>
              </a:extLst>
            </p:cNvPr>
            <p:cNvCxnSpPr>
              <a:cxnSpLocks/>
            </p:cNvCxnSpPr>
            <p:nvPr/>
          </p:nvCxnSpPr>
          <p:spPr>
            <a:xfrm flipV="1">
              <a:off x="2907453" y="2836024"/>
              <a:ext cx="2795121" cy="1613763"/>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1" name="Group 10">
              <a:extLst>
                <a:ext uri="{FF2B5EF4-FFF2-40B4-BE49-F238E27FC236}">
                  <a16:creationId xmlns:a16="http://schemas.microsoft.com/office/drawing/2014/main" id="{07588B41-4F0D-1BA8-ECD2-6AD914ED4B26}"/>
                </a:ext>
              </a:extLst>
            </p:cNvPr>
            <p:cNvGrpSpPr/>
            <p:nvPr/>
          </p:nvGrpSpPr>
          <p:grpSpPr>
            <a:xfrm>
              <a:off x="4066993" y="3187055"/>
              <a:ext cx="1373712" cy="1352075"/>
              <a:chOff x="3434110" y="2812726"/>
              <a:chExt cx="1373712" cy="1352075"/>
            </a:xfrm>
          </p:grpSpPr>
          <p:sp>
            <p:nvSpPr>
              <p:cNvPr id="13" name="TextBox 12">
                <a:extLst>
                  <a:ext uri="{FF2B5EF4-FFF2-40B4-BE49-F238E27FC236}">
                    <a16:creationId xmlns:a16="http://schemas.microsoft.com/office/drawing/2014/main" id="{84DFE71F-B813-E45E-4EA6-4F727F69BF04}"/>
                  </a:ext>
                </a:extLst>
              </p:cNvPr>
              <p:cNvSpPr txBox="1"/>
              <p:nvPr/>
            </p:nvSpPr>
            <p:spPr>
              <a:xfrm>
                <a:off x="3887967" y="3881865"/>
                <a:ext cx="240855" cy="184666"/>
              </a:xfrm>
              <a:prstGeom prst="rect">
                <a:avLst/>
              </a:prstGeom>
              <a:noFill/>
            </p:spPr>
            <p:txBody>
              <a:bodyPr wrap="square" lIns="0" tIns="0" rIns="0" bIns="0" rtlCol="0">
                <a:spAutoFit/>
              </a:bodyPr>
              <a:lstStyle/>
              <a:p>
                <a:pPr algn="l"/>
                <a:r>
                  <a:rPr lang="en-US" sz="1200" b="1" dirty="0"/>
                  <a:t>k</a:t>
                </a:r>
                <a:r>
                  <a:rPr lang="en-US" sz="1200" b="1" baseline="-25000" dirty="0"/>
                  <a:t>0</a:t>
                </a:r>
                <a:endParaRPr lang="en-US" sz="1200" b="1" dirty="0"/>
              </a:p>
            </p:txBody>
          </p:sp>
          <p:sp>
            <p:nvSpPr>
              <p:cNvPr id="14" name="TextBox 13">
                <a:extLst>
                  <a:ext uri="{FF2B5EF4-FFF2-40B4-BE49-F238E27FC236}">
                    <a16:creationId xmlns:a16="http://schemas.microsoft.com/office/drawing/2014/main" id="{9C634EAE-29AF-5E8F-A51C-1A41EE68F324}"/>
                  </a:ext>
                </a:extLst>
              </p:cNvPr>
              <p:cNvSpPr txBox="1"/>
              <p:nvPr/>
            </p:nvSpPr>
            <p:spPr>
              <a:xfrm>
                <a:off x="4526954" y="3138168"/>
                <a:ext cx="278212" cy="184666"/>
              </a:xfrm>
              <a:prstGeom prst="rect">
                <a:avLst/>
              </a:prstGeom>
              <a:noFill/>
            </p:spPr>
            <p:txBody>
              <a:bodyPr wrap="square" lIns="0" tIns="0" rIns="0" bIns="0" rtlCol="0">
                <a:spAutoFit/>
              </a:bodyPr>
              <a:lstStyle/>
              <a:p>
                <a:pPr algn="l"/>
                <a:r>
                  <a:rPr lang="en-US" sz="1200" b="1" dirty="0"/>
                  <a:t>E</a:t>
                </a:r>
                <a:r>
                  <a:rPr lang="en-US" sz="1200" b="1" baseline="-25000" dirty="0"/>
                  <a:t>0</a:t>
                </a:r>
                <a:endParaRPr lang="en-US" sz="1200" b="1"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FB6D3B3-D02A-7141-E8AF-BEC49C794BFD}"/>
                      </a:ext>
                    </a:extLst>
                  </p:cNvPr>
                  <p:cNvSpPr txBox="1"/>
                  <p:nvPr/>
                </p:nvSpPr>
                <p:spPr>
                  <a:xfrm>
                    <a:off x="4529610" y="2864761"/>
                    <a:ext cx="278212" cy="184666"/>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𝜃</m:t>
                              </m:r>
                            </m:e>
                            <m:sub>
                              <m:r>
                                <a:rPr lang="en-US" sz="1200" b="0" i="1" smtClean="0">
                                  <a:latin typeface="Cambria Math" panose="02040503050406030204" pitchFamily="18" charset="0"/>
                                </a:rPr>
                                <m:t>𝑃𝐹𝑇</m:t>
                              </m:r>
                            </m:sub>
                          </m:sSub>
                        </m:oMath>
                      </m:oMathPara>
                    </a14:m>
                    <a:endParaRPr lang="en-US" sz="1200" dirty="0"/>
                  </a:p>
                </p:txBody>
              </p:sp>
            </mc:Choice>
            <mc:Fallback xmlns="">
              <p:sp>
                <p:nvSpPr>
                  <p:cNvPr id="15" name="TextBox 14">
                    <a:extLst>
                      <a:ext uri="{FF2B5EF4-FFF2-40B4-BE49-F238E27FC236}">
                        <a16:creationId xmlns:a16="http://schemas.microsoft.com/office/drawing/2014/main" id="{0FB6D3B3-D02A-7141-E8AF-BEC49C794BFD}"/>
                      </a:ext>
                    </a:extLst>
                  </p:cNvPr>
                  <p:cNvSpPr txBox="1">
                    <a:spLocks noRot="1" noChangeAspect="1" noMove="1" noResize="1" noEditPoints="1" noAdjustHandles="1" noChangeArrowheads="1" noChangeShapeType="1" noTextEdit="1"/>
                  </p:cNvSpPr>
                  <p:nvPr/>
                </p:nvSpPr>
                <p:spPr>
                  <a:xfrm>
                    <a:off x="4529610" y="2864761"/>
                    <a:ext cx="278212" cy="184666"/>
                  </a:xfrm>
                  <a:prstGeom prst="rect">
                    <a:avLst/>
                  </a:prstGeom>
                  <a:blipFill>
                    <a:blip r:embed="rId8"/>
                    <a:stretch>
                      <a:fillRect l="-20000" r="-17778" b="-16667"/>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9F8E0498-9C51-E003-B873-BA6845D3BFDF}"/>
                  </a:ext>
                </a:extLst>
              </p:cNvPr>
              <p:cNvGrpSpPr/>
              <p:nvPr/>
            </p:nvGrpSpPr>
            <p:grpSpPr>
              <a:xfrm>
                <a:off x="3717246" y="3160735"/>
                <a:ext cx="914400" cy="1004066"/>
                <a:chOff x="4507492" y="3281415"/>
                <a:chExt cx="914400" cy="1004066"/>
              </a:xfrm>
            </p:grpSpPr>
            <p:cxnSp>
              <p:nvCxnSpPr>
                <p:cNvPr id="21" name="Straight Arrow Connector 20">
                  <a:extLst>
                    <a:ext uri="{FF2B5EF4-FFF2-40B4-BE49-F238E27FC236}">
                      <a16:creationId xmlns:a16="http://schemas.microsoft.com/office/drawing/2014/main" id="{2C030829-8508-B2DC-B188-A5C409B86505}"/>
                    </a:ext>
                  </a:extLst>
                </p:cNvPr>
                <p:cNvCxnSpPr>
                  <a:cxnSpLocks/>
                </p:cNvCxnSpPr>
                <p:nvPr/>
              </p:nvCxnSpPr>
              <p:spPr>
                <a:xfrm rot="21000000">
                  <a:off x="4593791" y="3359543"/>
                  <a:ext cx="512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FC8231E-9ACC-5662-6EFE-478036F76847}"/>
                    </a:ext>
                  </a:extLst>
                </p:cNvPr>
                <p:cNvCxnSpPr>
                  <a:cxnSpLocks/>
                </p:cNvCxnSpPr>
                <p:nvPr/>
              </p:nvCxnSpPr>
              <p:spPr>
                <a:xfrm rot="21000000">
                  <a:off x="4507492" y="3281415"/>
                  <a:ext cx="91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308B358-DB16-60FF-18B4-D185AE75B460}"/>
                    </a:ext>
                  </a:extLst>
                </p:cNvPr>
                <p:cNvCxnSpPr>
                  <a:cxnSpLocks/>
                </p:cNvCxnSpPr>
                <p:nvPr/>
              </p:nvCxnSpPr>
              <p:spPr>
                <a:xfrm>
                  <a:off x="4514438" y="3371081"/>
                  <a:ext cx="5120" cy="91440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7" name="Arc 16">
                <a:extLst>
                  <a:ext uri="{FF2B5EF4-FFF2-40B4-BE49-F238E27FC236}">
                    <a16:creationId xmlns:a16="http://schemas.microsoft.com/office/drawing/2014/main" id="{AD7950BC-4151-CF05-7ABB-89F6A208B09A}"/>
                  </a:ext>
                </a:extLst>
              </p:cNvPr>
              <p:cNvSpPr/>
              <p:nvPr/>
            </p:nvSpPr>
            <p:spPr>
              <a:xfrm rot="5400000">
                <a:off x="3434110" y="3272043"/>
                <a:ext cx="580162" cy="580162"/>
              </a:xfrm>
              <a:prstGeom prst="arc">
                <a:avLst>
                  <a:gd name="adj1" fmla="val 20256645"/>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6CB6754-BC0D-4168-BB54-4151CE07F244}"/>
                      </a:ext>
                    </a:extLst>
                  </p:cNvPr>
                  <p:cNvSpPr txBox="1"/>
                  <p:nvPr/>
                </p:nvSpPr>
                <p:spPr>
                  <a:xfrm>
                    <a:off x="3479257" y="3689457"/>
                    <a:ext cx="30464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i="1" smtClean="0">
                                  <a:latin typeface="Cambria Math" panose="02040503050406030204" pitchFamily="18" charset="0"/>
                                  <a:ea typeface="Cambria Math" panose="02040503050406030204" pitchFamily="18" charset="0"/>
                                </a:rPr>
                                <m:t>𝜃</m:t>
                              </m:r>
                            </m:e>
                            <m:sub>
                              <m:r>
                                <a:rPr lang="en-US" sz="1200" b="0" i="1" smtClean="0">
                                  <a:latin typeface="Cambria Math" panose="02040503050406030204" pitchFamily="18" charset="0"/>
                                </a:rPr>
                                <m:t>𝐼</m:t>
                              </m:r>
                            </m:sub>
                          </m:sSub>
                        </m:oMath>
                      </m:oMathPara>
                    </a14:m>
                    <a:endParaRPr lang="en-US" sz="1200" dirty="0"/>
                  </a:p>
                </p:txBody>
              </p:sp>
            </mc:Choice>
            <mc:Fallback xmlns="">
              <p:sp>
                <p:nvSpPr>
                  <p:cNvPr id="18" name="TextBox 17">
                    <a:extLst>
                      <a:ext uri="{FF2B5EF4-FFF2-40B4-BE49-F238E27FC236}">
                        <a16:creationId xmlns:a16="http://schemas.microsoft.com/office/drawing/2014/main" id="{76CB6754-BC0D-4168-BB54-4151CE07F244}"/>
                      </a:ext>
                    </a:extLst>
                  </p:cNvPr>
                  <p:cNvSpPr txBox="1">
                    <a:spLocks noRot="1" noChangeAspect="1" noMove="1" noResize="1" noEditPoints="1" noAdjustHandles="1" noChangeArrowheads="1" noChangeShapeType="1" noTextEdit="1"/>
                  </p:cNvSpPr>
                  <p:nvPr/>
                </p:nvSpPr>
                <p:spPr>
                  <a:xfrm>
                    <a:off x="3479257" y="3689457"/>
                    <a:ext cx="304649" cy="276999"/>
                  </a:xfrm>
                  <a:prstGeom prst="rect">
                    <a:avLst/>
                  </a:prstGeom>
                  <a:blipFill>
                    <a:blip r:embed="rId9"/>
                    <a:stretch>
                      <a:fillRect/>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61585677-31A7-141F-FF4A-32D0C7D0DD62}"/>
                  </a:ext>
                </a:extLst>
              </p:cNvPr>
              <p:cNvSpPr/>
              <p:nvPr/>
            </p:nvSpPr>
            <p:spPr>
              <a:xfrm rot="-600000">
                <a:off x="3730891" y="3235756"/>
                <a:ext cx="91440" cy="9144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Arc 19">
                <a:extLst>
                  <a:ext uri="{FF2B5EF4-FFF2-40B4-BE49-F238E27FC236}">
                    <a16:creationId xmlns:a16="http://schemas.microsoft.com/office/drawing/2014/main" id="{C845EB3D-6C16-D76A-88CD-96DE8189C034}"/>
                  </a:ext>
                </a:extLst>
              </p:cNvPr>
              <p:cNvSpPr/>
              <p:nvPr/>
            </p:nvSpPr>
            <p:spPr>
              <a:xfrm rot="221140">
                <a:off x="3839380" y="2812726"/>
                <a:ext cx="580162" cy="580162"/>
              </a:xfrm>
              <a:prstGeom prst="arc">
                <a:avLst>
                  <a:gd name="adj1" fmla="val 1866703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sp>
          <p:nvSpPr>
            <p:cNvPr id="24" name="Oval 23">
              <a:extLst>
                <a:ext uri="{FF2B5EF4-FFF2-40B4-BE49-F238E27FC236}">
                  <a16:creationId xmlns:a16="http://schemas.microsoft.com/office/drawing/2014/main" id="{F45BD5E8-844D-41BF-775F-504973ACD88E}"/>
                </a:ext>
              </a:extLst>
            </p:cNvPr>
            <p:cNvSpPr/>
            <p:nvPr/>
          </p:nvSpPr>
          <p:spPr>
            <a:xfrm>
              <a:off x="2427972" y="4952016"/>
              <a:ext cx="218558" cy="2364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5" name="TextBox 24">
              <a:extLst>
                <a:ext uri="{FF2B5EF4-FFF2-40B4-BE49-F238E27FC236}">
                  <a16:creationId xmlns:a16="http://schemas.microsoft.com/office/drawing/2014/main" id="{4A87CE54-CCA0-0A87-93E3-ED675C0AC165}"/>
                </a:ext>
              </a:extLst>
            </p:cNvPr>
            <p:cNvSpPr txBox="1"/>
            <p:nvPr/>
          </p:nvSpPr>
          <p:spPr>
            <a:xfrm>
              <a:off x="2542084" y="4757673"/>
              <a:ext cx="364202" cy="276999"/>
            </a:xfrm>
            <a:prstGeom prst="rect">
              <a:avLst/>
            </a:prstGeom>
            <a:noFill/>
          </p:spPr>
          <p:txBody>
            <a:bodyPr wrap="none" rtlCol="0">
              <a:spAutoFit/>
            </a:bodyPr>
            <a:lstStyle/>
            <a:p>
              <a:r>
                <a:rPr lang="en-US" sz="1200" dirty="0"/>
                <a:t> e-</a:t>
              </a:r>
            </a:p>
          </p:txBody>
        </p:sp>
        <p:cxnSp>
          <p:nvCxnSpPr>
            <p:cNvPr id="26" name="Straight Arrow Connector 25">
              <a:extLst>
                <a:ext uri="{FF2B5EF4-FFF2-40B4-BE49-F238E27FC236}">
                  <a16:creationId xmlns:a16="http://schemas.microsoft.com/office/drawing/2014/main" id="{1B9403D3-740A-AAF5-5FC5-7CBC55382B6A}"/>
                </a:ext>
              </a:extLst>
            </p:cNvPr>
            <p:cNvCxnSpPr/>
            <p:nvPr/>
          </p:nvCxnSpPr>
          <p:spPr>
            <a:xfrm>
              <a:off x="2683408" y="5055480"/>
              <a:ext cx="3405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27" name="Group 26">
              <a:extLst>
                <a:ext uri="{FF2B5EF4-FFF2-40B4-BE49-F238E27FC236}">
                  <a16:creationId xmlns:a16="http://schemas.microsoft.com/office/drawing/2014/main" id="{E1BB0A42-FDC1-74A1-273B-555EDD508F75}"/>
                </a:ext>
              </a:extLst>
            </p:cNvPr>
            <p:cNvGrpSpPr/>
            <p:nvPr/>
          </p:nvGrpSpPr>
          <p:grpSpPr>
            <a:xfrm>
              <a:off x="2895595" y="4571232"/>
              <a:ext cx="517860" cy="488509"/>
              <a:chOff x="4727063" y="4403197"/>
              <a:chExt cx="517860" cy="488509"/>
            </a:xfrm>
          </p:grpSpPr>
          <p:cxnSp>
            <p:nvCxnSpPr>
              <p:cNvPr id="28" name="Straight Arrow Connector 27">
                <a:extLst>
                  <a:ext uri="{FF2B5EF4-FFF2-40B4-BE49-F238E27FC236}">
                    <a16:creationId xmlns:a16="http://schemas.microsoft.com/office/drawing/2014/main" id="{E8AF9AD3-ECCD-59B2-E3D4-BEC0FA14F25D}"/>
                  </a:ext>
                </a:extLst>
              </p:cNvPr>
              <p:cNvCxnSpPr>
                <a:cxnSpLocks/>
              </p:cNvCxnSpPr>
              <p:nvPr/>
            </p:nvCxnSpPr>
            <p:spPr>
              <a:xfrm>
                <a:off x="4893219" y="4835749"/>
                <a:ext cx="2052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4C962A5-7880-93D3-04BA-C2DD848B13C2}"/>
                  </a:ext>
                </a:extLst>
              </p:cNvPr>
              <p:cNvCxnSpPr>
                <a:cxnSpLocks/>
              </p:cNvCxnSpPr>
              <p:nvPr/>
            </p:nvCxnSpPr>
            <p:spPr>
              <a:xfrm flipV="1">
                <a:off x="4893219" y="4599311"/>
                <a:ext cx="0" cy="236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9688350-4382-1A59-D449-11FC2F1F5940}"/>
                  </a:ext>
                </a:extLst>
              </p:cNvPr>
              <p:cNvSpPr txBox="1"/>
              <p:nvPr/>
            </p:nvSpPr>
            <p:spPr>
              <a:xfrm>
                <a:off x="4727063" y="4403197"/>
                <a:ext cx="261610" cy="276999"/>
              </a:xfrm>
              <a:prstGeom prst="rect">
                <a:avLst/>
              </a:prstGeom>
              <a:noFill/>
              <a:ln>
                <a:noFill/>
              </a:ln>
            </p:spPr>
            <p:txBody>
              <a:bodyPr wrap="none" rtlCol="0">
                <a:spAutoFit/>
              </a:bodyPr>
              <a:lstStyle/>
              <a:p>
                <a:r>
                  <a:rPr lang="en-US" sz="1200" dirty="0"/>
                  <a:t>y</a:t>
                </a:r>
              </a:p>
            </p:txBody>
          </p:sp>
          <p:sp>
            <p:nvSpPr>
              <p:cNvPr id="31" name="TextBox 30">
                <a:extLst>
                  <a:ext uri="{FF2B5EF4-FFF2-40B4-BE49-F238E27FC236}">
                    <a16:creationId xmlns:a16="http://schemas.microsoft.com/office/drawing/2014/main" id="{55B88D45-4C8E-963D-0854-918BF1DE11F1}"/>
                  </a:ext>
                </a:extLst>
              </p:cNvPr>
              <p:cNvSpPr txBox="1"/>
              <p:nvPr/>
            </p:nvSpPr>
            <p:spPr>
              <a:xfrm>
                <a:off x="4983313" y="4614707"/>
                <a:ext cx="261610" cy="276999"/>
              </a:xfrm>
              <a:prstGeom prst="rect">
                <a:avLst/>
              </a:prstGeom>
              <a:noFill/>
            </p:spPr>
            <p:txBody>
              <a:bodyPr wrap="none" rtlCol="0">
                <a:spAutoFit/>
              </a:bodyPr>
              <a:lstStyle/>
              <a:p>
                <a:r>
                  <a:rPr lang="en-US" sz="1200" dirty="0"/>
                  <a:t>z</a:t>
                </a:r>
              </a:p>
            </p:txBody>
          </p:sp>
        </p:grpSp>
        <p:cxnSp>
          <p:nvCxnSpPr>
            <p:cNvPr id="32" name="Straight Arrow Connector 31">
              <a:extLst>
                <a:ext uri="{FF2B5EF4-FFF2-40B4-BE49-F238E27FC236}">
                  <a16:creationId xmlns:a16="http://schemas.microsoft.com/office/drawing/2014/main" id="{6C799EA8-6E46-779E-377D-2D50D60DE706}"/>
                </a:ext>
              </a:extLst>
            </p:cNvPr>
            <p:cNvCxnSpPr>
              <a:cxnSpLocks/>
            </p:cNvCxnSpPr>
            <p:nvPr/>
          </p:nvCxnSpPr>
          <p:spPr>
            <a:xfrm>
              <a:off x="5530634" y="4931587"/>
              <a:ext cx="0" cy="201168"/>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BC3C1D0E-BA39-4DF4-9568-DBCE76A7D357}"/>
                </a:ext>
              </a:extLst>
            </p:cNvPr>
            <p:cNvSpPr txBox="1"/>
            <p:nvPr/>
          </p:nvSpPr>
          <p:spPr>
            <a:xfrm>
              <a:off x="5507209" y="4889932"/>
              <a:ext cx="641622" cy="276999"/>
            </a:xfrm>
            <a:prstGeom prst="rect">
              <a:avLst/>
            </a:prstGeom>
            <a:noFill/>
          </p:spPr>
          <p:txBody>
            <a:bodyPr wrap="square" rtlCol="0">
              <a:spAutoFit/>
            </a:bodyPr>
            <a:lstStyle/>
            <a:p>
              <a:r>
                <a:rPr lang="en-US" sz="1200" dirty="0"/>
                <a:t>Gap</a:t>
              </a:r>
            </a:p>
          </p:txBody>
        </p:sp>
        <p:cxnSp>
          <p:nvCxnSpPr>
            <p:cNvPr id="34" name="Straight Connector 33">
              <a:extLst>
                <a:ext uri="{FF2B5EF4-FFF2-40B4-BE49-F238E27FC236}">
                  <a16:creationId xmlns:a16="http://schemas.microsoft.com/office/drawing/2014/main" id="{111D7C76-F746-07B5-96EC-33EF1215D300}"/>
                </a:ext>
              </a:extLst>
            </p:cNvPr>
            <p:cNvCxnSpPr>
              <a:cxnSpLocks/>
            </p:cNvCxnSpPr>
            <p:nvPr/>
          </p:nvCxnSpPr>
          <p:spPr>
            <a:xfrm>
              <a:off x="4308389" y="4847461"/>
              <a:ext cx="0" cy="747555"/>
            </a:xfrm>
            <a:prstGeom prst="line">
              <a:avLst/>
            </a:prstGeom>
            <a:ln w="9525">
              <a:solidFill>
                <a:schemeClr val="tx1">
                  <a:lumMod val="85000"/>
                  <a:lumOff val="15000"/>
                </a:schemeClr>
              </a:solidFill>
            </a:ln>
          </p:spPr>
          <p:style>
            <a:lnRef idx="3">
              <a:schemeClr val="accent5"/>
            </a:lnRef>
            <a:fillRef idx="0">
              <a:schemeClr val="accent5"/>
            </a:fillRef>
            <a:effectRef idx="2">
              <a:schemeClr val="accent5"/>
            </a:effectRef>
            <a:fontRef idx="minor">
              <a:schemeClr val="tx1"/>
            </a:fontRef>
          </p:style>
        </p:cxnSp>
        <p:cxnSp>
          <p:nvCxnSpPr>
            <p:cNvPr id="35" name="Straight Connector 34">
              <a:extLst>
                <a:ext uri="{FF2B5EF4-FFF2-40B4-BE49-F238E27FC236}">
                  <a16:creationId xmlns:a16="http://schemas.microsoft.com/office/drawing/2014/main" id="{9D70EFD3-89CB-C632-2976-639B751313C7}"/>
                </a:ext>
              </a:extLst>
            </p:cNvPr>
            <p:cNvCxnSpPr>
              <a:cxnSpLocks/>
            </p:cNvCxnSpPr>
            <p:nvPr/>
          </p:nvCxnSpPr>
          <p:spPr>
            <a:xfrm>
              <a:off x="4609273" y="5128051"/>
              <a:ext cx="0" cy="457200"/>
            </a:xfrm>
            <a:prstGeom prst="line">
              <a:avLst/>
            </a:prstGeom>
            <a:ln w="9525">
              <a:solidFill>
                <a:schemeClr val="tx1">
                  <a:lumMod val="85000"/>
                  <a:lumOff val="15000"/>
                </a:schemeClr>
              </a:solidFill>
            </a:ln>
          </p:spPr>
          <p:style>
            <a:lnRef idx="3">
              <a:schemeClr val="accent5"/>
            </a:lnRef>
            <a:fillRef idx="0">
              <a:schemeClr val="accent5"/>
            </a:fillRef>
            <a:effectRef idx="2">
              <a:schemeClr val="accent5"/>
            </a:effectRef>
            <a:fontRef idx="minor">
              <a:schemeClr val="tx1"/>
            </a:fontRef>
          </p:style>
        </p:cxnSp>
        <p:cxnSp>
          <p:nvCxnSpPr>
            <p:cNvPr id="36" name="Straight Arrow Connector 35">
              <a:extLst>
                <a:ext uri="{FF2B5EF4-FFF2-40B4-BE49-F238E27FC236}">
                  <a16:creationId xmlns:a16="http://schemas.microsoft.com/office/drawing/2014/main" id="{6D6B96E0-552C-ECA4-3013-32C5CC6C90F7}"/>
                </a:ext>
              </a:extLst>
            </p:cNvPr>
            <p:cNvCxnSpPr>
              <a:cxnSpLocks/>
            </p:cNvCxnSpPr>
            <p:nvPr/>
          </p:nvCxnSpPr>
          <p:spPr>
            <a:xfrm flipH="1" flipV="1">
              <a:off x="4305013" y="5540266"/>
              <a:ext cx="301752"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2E239D4D-1D2C-510D-7474-B39647CCA8A5}"/>
                </a:ext>
              </a:extLst>
            </p:cNvPr>
            <p:cNvSpPr txBox="1"/>
            <p:nvPr/>
          </p:nvSpPr>
          <p:spPr>
            <a:xfrm>
              <a:off x="4194608" y="5575837"/>
              <a:ext cx="593881" cy="276999"/>
            </a:xfrm>
            <a:prstGeom prst="rect">
              <a:avLst/>
            </a:prstGeom>
            <a:noFill/>
          </p:spPr>
          <p:txBody>
            <a:bodyPr wrap="none" rtlCol="0">
              <a:spAutoFit/>
            </a:bodyPr>
            <a:lstStyle/>
            <a:p>
              <a:r>
                <a:rPr lang="en-US" sz="1200" dirty="0"/>
                <a:t>Offset</a:t>
              </a:r>
            </a:p>
          </p:txBody>
        </p:sp>
        <p:cxnSp>
          <p:nvCxnSpPr>
            <p:cNvPr id="38" name="Straight Arrow Connector 37">
              <a:extLst>
                <a:ext uri="{FF2B5EF4-FFF2-40B4-BE49-F238E27FC236}">
                  <a16:creationId xmlns:a16="http://schemas.microsoft.com/office/drawing/2014/main" id="{4646CBE4-65AF-7756-64BA-59BCB736F78A}"/>
                </a:ext>
              </a:extLst>
            </p:cNvPr>
            <p:cNvCxnSpPr>
              <a:cxnSpLocks/>
            </p:cNvCxnSpPr>
            <p:nvPr/>
          </p:nvCxnSpPr>
          <p:spPr>
            <a:xfrm flipH="1">
              <a:off x="3171044" y="5549300"/>
              <a:ext cx="475488"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B2F1112-E0A3-B662-BFCA-40350718678C}"/>
                </a:ext>
              </a:extLst>
            </p:cNvPr>
            <p:cNvCxnSpPr>
              <a:cxnSpLocks/>
            </p:cNvCxnSpPr>
            <p:nvPr/>
          </p:nvCxnSpPr>
          <p:spPr>
            <a:xfrm>
              <a:off x="3170903" y="5189121"/>
              <a:ext cx="0" cy="443999"/>
            </a:xfrm>
            <a:prstGeom prst="line">
              <a:avLst/>
            </a:prstGeom>
            <a:ln w="9525">
              <a:solidFill>
                <a:schemeClr val="tx1">
                  <a:lumMod val="85000"/>
                  <a:lumOff val="15000"/>
                </a:schemeClr>
              </a:solidFill>
            </a:ln>
          </p:spPr>
          <p:style>
            <a:lnRef idx="3">
              <a:schemeClr val="accent5"/>
            </a:lnRef>
            <a:fillRef idx="0">
              <a:schemeClr val="accent5"/>
            </a:fillRef>
            <a:effectRef idx="2">
              <a:schemeClr val="accent5"/>
            </a:effectRef>
            <a:fontRef idx="minor">
              <a:schemeClr val="tx1"/>
            </a:fontRef>
          </p:style>
        </p:cxnSp>
        <p:cxnSp>
          <p:nvCxnSpPr>
            <p:cNvPr id="40" name="Straight Connector 39">
              <a:extLst>
                <a:ext uri="{FF2B5EF4-FFF2-40B4-BE49-F238E27FC236}">
                  <a16:creationId xmlns:a16="http://schemas.microsoft.com/office/drawing/2014/main" id="{A54087F0-C860-6779-8A07-1B4E543B152D}"/>
                </a:ext>
              </a:extLst>
            </p:cNvPr>
            <p:cNvCxnSpPr>
              <a:cxnSpLocks/>
            </p:cNvCxnSpPr>
            <p:nvPr/>
          </p:nvCxnSpPr>
          <p:spPr>
            <a:xfrm>
              <a:off x="3648447" y="5183377"/>
              <a:ext cx="0" cy="443999"/>
            </a:xfrm>
            <a:prstGeom prst="line">
              <a:avLst/>
            </a:prstGeom>
            <a:ln w="9525">
              <a:solidFill>
                <a:schemeClr val="tx1">
                  <a:lumMod val="85000"/>
                  <a:lumOff val="15000"/>
                </a:schemeClr>
              </a:solidFill>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8E65910-F20A-302C-64A4-4D986D460AB6}"/>
                    </a:ext>
                  </a:extLst>
                </p:cNvPr>
                <p:cNvSpPr txBox="1"/>
                <p:nvPr/>
              </p:nvSpPr>
              <p:spPr>
                <a:xfrm>
                  <a:off x="3267001" y="5540266"/>
                  <a:ext cx="304649" cy="2920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i="1" smtClean="0">
                                <a:latin typeface="Cambria Math" panose="02040503050406030204" pitchFamily="18" charset="0"/>
                                <a:ea typeface="Cambria Math" panose="02040503050406030204" pitchFamily="18" charset="0"/>
                              </a:rPr>
                              <m:t>𝜆</m:t>
                            </m:r>
                          </m:e>
                          <m:sub>
                            <m:r>
                              <a:rPr lang="en-US" sz="1200" b="0" i="1" smtClean="0">
                                <a:latin typeface="Cambria Math" panose="02040503050406030204" pitchFamily="18" charset="0"/>
                              </a:rPr>
                              <m:t>𝑔</m:t>
                            </m:r>
                          </m:sub>
                        </m:sSub>
                      </m:oMath>
                    </m:oMathPara>
                  </a14:m>
                  <a:endParaRPr lang="en-US" sz="1200" dirty="0"/>
                </a:p>
              </p:txBody>
            </p:sp>
          </mc:Choice>
          <mc:Fallback xmlns="">
            <p:sp>
              <p:nvSpPr>
                <p:cNvPr id="41" name="TextBox 40">
                  <a:extLst>
                    <a:ext uri="{FF2B5EF4-FFF2-40B4-BE49-F238E27FC236}">
                      <a16:creationId xmlns:a16="http://schemas.microsoft.com/office/drawing/2014/main" id="{C8E65910-F20A-302C-64A4-4D986D460AB6}"/>
                    </a:ext>
                  </a:extLst>
                </p:cNvPr>
                <p:cNvSpPr txBox="1">
                  <a:spLocks noRot="1" noChangeAspect="1" noMove="1" noResize="1" noEditPoints="1" noAdjustHandles="1" noChangeArrowheads="1" noChangeShapeType="1" noTextEdit="1"/>
                </p:cNvSpPr>
                <p:nvPr/>
              </p:nvSpPr>
              <p:spPr>
                <a:xfrm>
                  <a:off x="3267001" y="5540266"/>
                  <a:ext cx="304649" cy="292068"/>
                </a:xfrm>
                <a:prstGeom prst="rect">
                  <a:avLst/>
                </a:prstGeom>
                <a:blipFill>
                  <a:blip r:embed="rId10"/>
                  <a:stretch>
                    <a:fillRect/>
                  </a:stretch>
                </a:blipFill>
              </p:spPr>
              <p:txBody>
                <a:bodyPr/>
                <a:lstStyle/>
                <a:p>
                  <a:r>
                    <a:rPr lang="en-US">
                      <a:noFill/>
                    </a:rPr>
                    <a:t> </a:t>
                  </a:r>
                </a:p>
              </p:txBody>
            </p:sp>
          </mc:Fallback>
        </mc:AlternateContent>
        <p:cxnSp>
          <p:nvCxnSpPr>
            <p:cNvPr id="48" name="Straight Connector 47">
              <a:extLst>
                <a:ext uri="{FF2B5EF4-FFF2-40B4-BE49-F238E27FC236}">
                  <a16:creationId xmlns:a16="http://schemas.microsoft.com/office/drawing/2014/main" id="{CF3E4B0E-613C-BD4D-C3DC-E7519D8A683A}"/>
                </a:ext>
              </a:extLst>
            </p:cNvPr>
            <p:cNvCxnSpPr>
              <a:cxnSpLocks/>
            </p:cNvCxnSpPr>
            <p:nvPr/>
          </p:nvCxnSpPr>
          <p:spPr>
            <a:xfrm rot="5400000">
              <a:off x="5447572" y="5013751"/>
              <a:ext cx="0" cy="228600"/>
            </a:xfrm>
            <a:prstGeom prst="line">
              <a:avLst/>
            </a:prstGeom>
            <a:ln w="9525">
              <a:solidFill>
                <a:schemeClr val="tx1">
                  <a:lumMod val="85000"/>
                  <a:lumOff val="15000"/>
                </a:schemeClr>
              </a:solidFill>
            </a:ln>
          </p:spPr>
          <p:style>
            <a:lnRef idx="3">
              <a:schemeClr val="accent5"/>
            </a:lnRef>
            <a:fillRef idx="0">
              <a:schemeClr val="accent5"/>
            </a:fillRef>
            <a:effectRef idx="2">
              <a:schemeClr val="accent5"/>
            </a:effectRef>
            <a:fontRef idx="minor">
              <a:schemeClr val="tx1"/>
            </a:fontRef>
          </p:style>
        </p:cxnSp>
        <p:cxnSp>
          <p:nvCxnSpPr>
            <p:cNvPr id="50" name="Straight Connector 49">
              <a:extLst>
                <a:ext uri="{FF2B5EF4-FFF2-40B4-BE49-F238E27FC236}">
                  <a16:creationId xmlns:a16="http://schemas.microsoft.com/office/drawing/2014/main" id="{C4AD0961-1260-AAA4-83C4-011EBA940068}"/>
                </a:ext>
              </a:extLst>
            </p:cNvPr>
            <p:cNvCxnSpPr>
              <a:cxnSpLocks/>
            </p:cNvCxnSpPr>
            <p:nvPr/>
          </p:nvCxnSpPr>
          <p:spPr>
            <a:xfrm rot="5400000">
              <a:off x="5459365" y="4817287"/>
              <a:ext cx="0" cy="228600"/>
            </a:xfrm>
            <a:prstGeom prst="line">
              <a:avLst/>
            </a:prstGeom>
            <a:ln w="9525">
              <a:solidFill>
                <a:schemeClr val="tx1">
                  <a:lumMod val="85000"/>
                  <a:lumOff val="15000"/>
                </a:schemeClr>
              </a:solidFill>
            </a:ln>
          </p:spPr>
          <p:style>
            <a:lnRef idx="3">
              <a:schemeClr val="accent5"/>
            </a:lnRef>
            <a:fillRef idx="0">
              <a:schemeClr val="accent5"/>
            </a:fillRef>
            <a:effectRef idx="2">
              <a:schemeClr val="accent5"/>
            </a:effectRef>
            <a:fontRef idx="minor">
              <a:schemeClr val="tx1"/>
            </a:fontRef>
          </p:style>
        </p:cxnSp>
      </p:grpSp>
    </p:spTree>
    <p:custDataLst>
      <p:tags r:id="rId1"/>
    </p:custDataLst>
    <p:extLst>
      <p:ext uri="{BB962C8B-B14F-4D97-AF65-F5344CB8AC3E}">
        <p14:creationId xmlns:p14="http://schemas.microsoft.com/office/powerpoint/2010/main" val="1769422185"/>
      </p:ext>
    </p:extLst>
  </p:cSld>
  <p:clrMapOvr>
    <a:masterClrMapping/>
  </p:clrMapOvr>
  <mc:AlternateContent xmlns:mc="http://schemas.openxmlformats.org/markup-compatibility/2006">
    <mc:Choice xmlns:p14="http://schemas.microsoft.com/office/powerpoint/2010/main" Requires="p14">
      <p:transition spd="slow" p14:dur="2000" advTm="118947"/>
    </mc:Choice>
    <mc:Fallback>
      <p:transition spd="slow" advTm="1189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uiExpan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4FDF41-E54A-F91E-51C8-A7DBA8403A8E}"/>
              </a:ext>
            </a:extLst>
          </p:cNvPr>
          <p:cNvSpPr>
            <a:spLocks noGrp="1"/>
          </p:cNvSpPr>
          <p:nvPr>
            <p:ph type="title"/>
          </p:nvPr>
        </p:nvSpPr>
        <p:spPr/>
        <p:txBody>
          <a:bodyPr/>
          <a:lstStyle/>
          <a:p>
            <a:r>
              <a:rPr lang="en-US" dirty="0"/>
              <a:t>Extending Structure Length Proved Non-Trivial</a:t>
            </a:r>
          </a:p>
        </p:txBody>
      </p:sp>
      <p:sp>
        <p:nvSpPr>
          <p:cNvPr id="8" name="Content Placeholder 7">
            <a:extLst>
              <a:ext uri="{FF2B5EF4-FFF2-40B4-BE49-F238E27FC236}">
                <a16:creationId xmlns:a16="http://schemas.microsoft.com/office/drawing/2014/main" id="{C57BBE14-0964-F835-B3FA-942E0C158297}"/>
              </a:ext>
            </a:extLst>
          </p:cNvPr>
          <p:cNvSpPr>
            <a:spLocks noGrp="1"/>
          </p:cNvSpPr>
          <p:nvPr>
            <p:ph idx="1"/>
          </p:nvPr>
        </p:nvSpPr>
        <p:spPr>
          <a:xfrm>
            <a:off x="853439" y="1363523"/>
            <a:ext cx="5242561" cy="775790"/>
          </a:xfrm>
        </p:spPr>
        <p:txBody>
          <a:bodyPr/>
          <a:lstStyle/>
          <a:p>
            <a:r>
              <a:rPr lang="en-US" dirty="0"/>
              <a:t>Thin film interference shows bonding was non-uniform, introducing many microns of separation</a:t>
            </a:r>
          </a:p>
        </p:txBody>
      </p:sp>
      <p:pic>
        <p:nvPicPr>
          <p:cNvPr id="5" name="Picture 4">
            <a:extLst>
              <a:ext uri="{FF2B5EF4-FFF2-40B4-BE49-F238E27FC236}">
                <a16:creationId xmlns:a16="http://schemas.microsoft.com/office/drawing/2014/main" id="{27F27800-B1BF-539A-7C68-024A721988A7}"/>
              </a:ext>
            </a:extLst>
          </p:cNvPr>
          <p:cNvPicPr>
            <a:picLocks noChangeAspect="1"/>
          </p:cNvPicPr>
          <p:nvPr/>
        </p:nvPicPr>
        <p:blipFill rotWithShape="1">
          <a:blip r:embed="rId2">
            <a:extLst>
              <a:ext uri="{28A0092B-C50C-407E-A947-70E740481C1C}">
                <a14:useLocalDpi xmlns:a14="http://schemas.microsoft.com/office/drawing/2010/main" val="0"/>
              </a:ext>
            </a:extLst>
          </a:blip>
          <a:srcRect l="25506" t="18996" r="10486" b="26103"/>
          <a:stretch/>
        </p:blipFill>
        <p:spPr bwMode="auto">
          <a:xfrm>
            <a:off x="6522906" y="1751418"/>
            <a:ext cx="4462235" cy="3355164"/>
          </a:xfrm>
          <a:prstGeom prst="rect">
            <a:avLst/>
          </a:prstGeom>
          <a:noFill/>
        </p:spPr>
      </p:pic>
      <p:pic>
        <p:nvPicPr>
          <p:cNvPr id="6" name="Picture 5">
            <a:extLst>
              <a:ext uri="{FF2B5EF4-FFF2-40B4-BE49-F238E27FC236}">
                <a16:creationId xmlns:a16="http://schemas.microsoft.com/office/drawing/2014/main" id="{25F5B69C-54C0-6293-B07D-77A327BBB6C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56899" t="33438" r="38483" b="48108"/>
          <a:stretch/>
        </p:blipFill>
        <p:spPr>
          <a:xfrm rot="10800000">
            <a:off x="2312851" y="2332873"/>
            <a:ext cx="821934" cy="2463529"/>
          </a:xfrm>
          <a:prstGeom prst="rect">
            <a:avLst/>
          </a:prstGeom>
          <a:ln w="38100">
            <a:noFill/>
          </a:ln>
        </p:spPr>
      </p:pic>
      <p:sp>
        <p:nvSpPr>
          <p:cNvPr id="7" name="Arrow: Right 6">
            <a:extLst>
              <a:ext uri="{FF2B5EF4-FFF2-40B4-BE49-F238E27FC236}">
                <a16:creationId xmlns:a16="http://schemas.microsoft.com/office/drawing/2014/main" id="{BB735580-2483-CD33-49B7-F2E0E94FC584}"/>
              </a:ext>
            </a:extLst>
          </p:cNvPr>
          <p:cNvSpPr/>
          <p:nvPr/>
        </p:nvSpPr>
        <p:spPr>
          <a:xfrm>
            <a:off x="3807541" y="2855093"/>
            <a:ext cx="1551008" cy="1446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860205"/>
      </p:ext>
    </p:extLst>
  </p:cSld>
  <p:clrMapOvr>
    <a:masterClrMapping/>
  </p:clrMapOvr>
  <mc:AlternateContent xmlns:mc="http://schemas.openxmlformats.org/markup-compatibility/2006">
    <mc:Choice xmlns:p14="http://schemas.microsoft.com/office/powerpoint/2010/main" Requires="p14">
      <p:transition spd="slow" p14:dur="2000" advTm="62250"/>
    </mc:Choice>
    <mc:Fallback>
      <p:transition spd="slow" advTm="6225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6.5|1.7|12.7|6.5"/>
</p:tagLst>
</file>

<file path=ppt/tags/tag2.xml><?xml version="1.0" encoding="utf-8"?>
<p:tagLst xmlns:a="http://schemas.openxmlformats.org/drawingml/2006/main" xmlns:r="http://schemas.openxmlformats.org/officeDocument/2006/relationships" xmlns:p="http://schemas.openxmlformats.org/presentationml/2006/main">
  <p:tag name="TIMING" val="|5.1|0.1|0.1|0.1|0.3"/>
</p:tagLst>
</file>

<file path=ppt/tags/tag3.xml><?xml version="1.0" encoding="utf-8"?>
<p:tagLst xmlns:a="http://schemas.openxmlformats.org/drawingml/2006/main" xmlns:r="http://schemas.openxmlformats.org/officeDocument/2006/relationships" xmlns:p="http://schemas.openxmlformats.org/presentationml/2006/main">
  <p:tag name="TIMING" val="|3.3|27.3|26"/>
</p:tagLst>
</file>

<file path=ppt/tags/tag4.xml><?xml version="1.0" encoding="utf-8"?>
<p:tagLst xmlns:a="http://schemas.openxmlformats.org/drawingml/2006/main" xmlns:r="http://schemas.openxmlformats.org/officeDocument/2006/relationships" xmlns:p="http://schemas.openxmlformats.org/presentationml/2006/main">
  <p:tag name="TIMING" val="|45.1"/>
</p:tagLst>
</file>

<file path=ppt/tags/tag5.xml><?xml version="1.0" encoding="utf-8"?>
<p:tagLst xmlns:a="http://schemas.openxmlformats.org/drawingml/2006/main" xmlns:r="http://schemas.openxmlformats.org/officeDocument/2006/relationships" xmlns:p="http://schemas.openxmlformats.org/presentationml/2006/main">
  <p:tag name="TIMING" val="|16.1|20.4"/>
</p:tagLst>
</file>

<file path=ppt/tags/tag6.xml><?xml version="1.0" encoding="utf-8"?>
<p:tagLst xmlns:a="http://schemas.openxmlformats.org/drawingml/2006/main" xmlns:r="http://schemas.openxmlformats.org/officeDocument/2006/relationships" xmlns:p="http://schemas.openxmlformats.org/presentationml/2006/main">
  <p:tag name="TIMING" val="|56.1"/>
</p:tagLst>
</file>

<file path=ppt/tags/tag7.xml><?xml version="1.0" encoding="utf-8"?>
<p:tagLst xmlns:a="http://schemas.openxmlformats.org/drawingml/2006/main" xmlns:r="http://schemas.openxmlformats.org/officeDocument/2006/relationships" xmlns:p="http://schemas.openxmlformats.org/presentationml/2006/main">
  <p:tag name="TIMING" val="|0.7|0.4|0.8|0.4|0.3|0.3"/>
</p:tagLst>
</file>

<file path=ppt/tags/tag8.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01-light">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1" id="{3E04E8B8-11FA-E649-9371-C7E26FFEAA93}" vid="{F579B5EC-11F9-A448-A60F-FC626C1FC1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27535</TotalTime>
  <Words>2057</Words>
  <Application>Microsoft Office PowerPoint</Application>
  <PresentationFormat>Widescreen</PresentationFormat>
  <Paragraphs>333</Paragraphs>
  <Slides>24</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Calibri Light</vt:lpstr>
      <vt:lpstr>Cambria Math</vt:lpstr>
      <vt:lpstr>Helvetica</vt:lpstr>
      <vt:lpstr>Helvetica Regular</vt:lpstr>
      <vt:lpstr>Office Theme</vt:lpstr>
      <vt:lpstr>presentation-01-light</vt:lpstr>
      <vt:lpstr>PowerPoint Presentation</vt:lpstr>
      <vt:lpstr>Acknowledgements</vt:lpstr>
      <vt:lpstr>Outline</vt:lpstr>
      <vt:lpstr>The Case for Smaller Accelerators</vt:lpstr>
      <vt:lpstr>Overview of a Dielectric Laser Accelerator</vt:lpstr>
      <vt:lpstr>What is a Dielectric Laser Accelerator?</vt:lpstr>
      <vt:lpstr>Previously, Record Energy Gain, Gradient Reached at UCLA</vt:lpstr>
      <vt:lpstr>Limiting Factors for MeV Energy Gain</vt:lpstr>
      <vt:lpstr>Extending Structure Length Proved Non-Trivial</vt:lpstr>
      <vt:lpstr>4mm Tunable Structures Have Been Assembled</vt:lpstr>
      <vt:lpstr>Structures are Characterized Optically</vt:lpstr>
      <vt:lpstr>Experiments Take Place at the Pegasus Beamline</vt:lpstr>
      <vt:lpstr>Experiments Take Place at the Pegasus Beamline</vt:lpstr>
      <vt:lpstr>Pulse Front Optical System is Employed</vt:lpstr>
      <vt:lpstr>Structures are tunable on the nm scale</vt:lpstr>
      <vt:lpstr>Observed energy gain over up to 1.24 mm</vt:lpstr>
      <vt:lpstr>What is Next? The Journey to 1 MeV</vt:lpstr>
      <vt:lpstr>Conclusion</vt:lpstr>
      <vt:lpstr>PowerPoint Presentation</vt:lpstr>
      <vt:lpstr>Phase Matching in the Ballistic Model</vt:lpstr>
      <vt:lpstr>Structure Parameters</vt:lpstr>
      <vt:lpstr>Soft Tuning of Phase and Amplitude</vt:lpstr>
      <vt:lpstr>Alternate phase focusing allows acceleration over mm-scale interactions</vt:lpstr>
      <vt:lpstr>Modulation Recovered using Peralta Dual Grating Structures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Crisp</dc:creator>
  <cp:lastModifiedBy>Sophie Crisp</cp:lastModifiedBy>
  <cp:revision>78</cp:revision>
  <dcterms:created xsi:type="dcterms:W3CDTF">2022-05-25T19:33:07Z</dcterms:created>
  <dcterms:modified xsi:type="dcterms:W3CDTF">2023-09-19T10:11:16Z</dcterms:modified>
</cp:coreProperties>
</file>