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19" r:id="rId2"/>
    <p:sldId id="517" r:id="rId3"/>
    <p:sldId id="499" r:id="rId4"/>
    <p:sldId id="518" r:id="rId5"/>
    <p:sldId id="509" r:id="rId6"/>
    <p:sldId id="519" r:id="rId7"/>
    <p:sldId id="440" r:id="rId8"/>
    <p:sldId id="474" r:id="rId9"/>
    <p:sldId id="432" r:id="rId10"/>
    <p:sldId id="457" r:id="rId11"/>
    <p:sldId id="458" r:id="rId12"/>
    <p:sldId id="494" r:id="rId13"/>
    <p:sldId id="476" r:id="rId14"/>
    <p:sldId id="465" r:id="rId15"/>
    <p:sldId id="527" r:id="rId16"/>
    <p:sldId id="479" r:id="rId17"/>
    <p:sldId id="520" r:id="rId18"/>
    <p:sldId id="521" r:id="rId19"/>
    <p:sldId id="522" r:id="rId20"/>
    <p:sldId id="524" r:id="rId21"/>
    <p:sldId id="523" r:id="rId22"/>
    <p:sldId id="525" r:id="rId23"/>
    <p:sldId id="526" r:id="rId24"/>
    <p:sldId id="528" r:id="rId25"/>
  </p:sldIdLst>
  <p:sldSz cx="9144000" cy="6858000" type="screen4x3"/>
  <p:notesSz cx="6797675" cy="9926638"/>
  <p:custDataLst>
    <p:tags r:id="rId2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3453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aevert" initials="s" lastIdx="1" clrIdx="0">
    <p:extLst>
      <p:ext uri="{19B8F6BF-5375-455C-9EA6-DF929625EA0E}">
        <p15:presenceInfo xmlns:p15="http://schemas.microsoft.com/office/powerpoint/2012/main" userId="saev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58221"/>
    <a:srgbClr val="30A435"/>
    <a:srgbClr val="AA328D"/>
    <a:srgbClr val="E32BE3"/>
    <a:srgbClr val="4A7EBB"/>
    <a:srgbClr val="272729"/>
    <a:srgbClr val="FFFF18"/>
    <a:srgbClr val="312F11"/>
    <a:srgbClr val="DCD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2" autoAdjust="0"/>
    <p:restoredTop sz="96091" autoAdjust="0"/>
  </p:normalViewPr>
  <p:slideViewPr>
    <p:cSldViewPr snapToGrid="0">
      <p:cViewPr varScale="1">
        <p:scale>
          <a:sx n="148" d="100"/>
          <a:sy n="148" d="100"/>
        </p:scale>
        <p:origin x="1576" y="184"/>
      </p:cViewPr>
      <p:guideLst>
        <p:guide orient="horz" pos="1525"/>
        <p:guide pos="2857"/>
        <p:guide orient="horz" pos="3453"/>
        <p:guide orient="horz" pos="216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568" y="-9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19.09.23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48AD3-E9A8-48C8-AAB5-31B7CF889FA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89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Thomas </a:t>
            </a:r>
            <a:r>
              <a:rPr lang="de-DE" dirty="0" err="1"/>
              <a:t>Stöhlker</a:t>
            </a:r>
            <a:r>
              <a:rPr lang="de-DE" dirty="0"/>
              <a:t>, </a:t>
            </a:r>
            <a:r>
              <a:rPr lang="de-DE" baseline="0" dirty="0"/>
              <a:t>Friedrich Schiller Universität, GSI parental </a:t>
            </a:r>
            <a:r>
              <a:rPr lang="de-DE" baseline="0" dirty="0" err="1"/>
              <a:t>instute</a:t>
            </a:r>
            <a:r>
              <a:rPr lang="de-DE" baseline="0" dirty="0"/>
              <a:t> </a:t>
            </a:r>
            <a:r>
              <a:rPr lang="de-DE" baseline="0" dirty="0" err="1"/>
              <a:t>accounting</a:t>
            </a:r>
            <a:r>
              <a:rPr lang="de-DE" baseline="0" dirty="0"/>
              <a:t>/ legal </a:t>
            </a:r>
            <a:r>
              <a:rPr lang="de-DE" baseline="0" dirty="0" err="1"/>
              <a:t>department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via GSI /</a:t>
            </a:r>
            <a:r>
              <a:rPr lang="de-DE" baseline="0" dirty="0" err="1"/>
              <a:t>mothership</a:t>
            </a:r>
            <a:r>
              <a:rPr lang="de-DE" baseline="0" dirty="0"/>
              <a:t>, but </a:t>
            </a:r>
            <a:r>
              <a:rPr lang="de-DE" baseline="0" dirty="0" err="1"/>
              <a:t>local</a:t>
            </a:r>
            <a:r>
              <a:rPr lang="de-DE" baseline="0" dirty="0"/>
              <a:t> </a:t>
            </a:r>
            <a:r>
              <a:rPr lang="de-DE" baseline="0" dirty="0" err="1"/>
              <a:t>administration</a:t>
            </a:r>
            <a:r>
              <a:rPr lang="de-DE" baseline="0" dirty="0"/>
              <a:t> -&gt; </a:t>
            </a:r>
            <a:r>
              <a:rPr lang="de-DE" baseline="0" dirty="0" err="1"/>
              <a:t>head</a:t>
            </a:r>
            <a:r>
              <a:rPr lang="de-DE" baseline="0" dirty="0"/>
              <a:t> Thomas</a:t>
            </a:r>
          </a:p>
          <a:p>
            <a:r>
              <a:rPr lang="en-GB" dirty="0"/>
              <a:t>Additional partner institutes are the Helmholtz </a:t>
            </a:r>
            <a:r>
              <a:rPr lang="en-GB" dirty="0" err="1"/>
              <a:t>centers</a:t>
            </a:r>
            <a:r>
              <a:rPr lang="en-GB" dirty="0"/>
              <a:t> DESY and HZDR.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46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70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978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139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64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-1"/>
            <a:ext cx="9141982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6343781"/>
            <a:ext cx="9143989" cy="5140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"/>
            <a:ext cx="9144000" cy="1263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5" y="2057400"/>
            <a:ext cx="7772400" cy="69172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5" y="2750659"/>
            <a:ext cx="64008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47F96E-202B-4B08-810B-1D795A11C781}" type="datetime1">
              <a:rPr lang="de-DE" smtClean="0"/>
              <a:t>19.09.23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5158B-00A1-41B4-A97F-A628BB9758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6" y="227508"/>
            <a:ext cx="1507115" cy="594781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984239"/>
            <a:ext cx="64008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6" y="5334000"/>
            <a:ext cx="5572125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6" y="4800600"/>
            <a:ext cx="5572125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59450" r="19869" b="22700"/>
          <a:stretch/>
        </p:blipFill>
        <p:spPr>
          <a:xfrm>
            <a:off x="100978" y="130289"/>
            <a:ext cx="4977479" cy="641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DD095F-31DA-497A-807A-5F4EB029236A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1E79EA-4045-40FC-97BF-B5137CC489D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C63B79-F12D-4494-839B-96FE61FAAF28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225C22-F749-4C93-83CE-6B49F3053D7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2CFCA3-2305-4C44-B7A3-8595FFBC8E23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7D3452-5AB7-4160-A6E8-C0A4E2A16D63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1038D-8393-4323-ABC5-C59B03CA4B68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DC91E6-4AB8-4480-B212-0C3E32068A85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C2D000-830D-417D-AA29-D1BD5E5A0991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4C34A1-FDF9-4FB7-8D41-5E393648FE9C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A15070-BE19-4399-8CDF-0F5573D52D03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AF3B3B-3AFF-402F-9FF9-457A752FB042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2C50AD-3696-4D13-BA89-6245477FE7D8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782"/>
            <a:ext cx="9144000" cy="5140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"/>
            <a:ext cx="9144001" cy="97971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-1"/>
            <a:ext cx="82296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2152" y="656907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A12C50AD-3696-4D13-BA89-6245477FE7D8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675" y="6569077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3675" y="656907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86" y="5748833"/>
            <a:ext cx="1507115" cy="594781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6543675" y="6343882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www.hi-jena.de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30" r:id="rId7"/>
    <p:sldLayoutId id="2147483731" r:id="rId8"/>
    <p:sldLayoutId id="2147483733" r:id="rId9"/>
    <p:sldLayoutId id="2147483732" r:id="rId1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675" y="2057401"/>
            <a:ext cx="7772400" cy="1926839"/>
          </a:xfrm>
        </p:spPr>
        <p:txBody>
          <a:bodyPr/>
          <a:lstStyle/>
          <a:p>
            <a:r>
              <a:rPr lang="en-GB" dirty="0"/>
              <a:t>Current status and future development of high-power lasers at FSU Jena and HI-Jena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baseline="30000" dirty="0"/>
              <a:t>th</a:t>
            </a:r>
            <a:r>
              <a:rPr lang="de-DE" dirty="0"/>
              <a:t> EAAC, September 19</a:t>
            </a:r>
            <a:r>
              <a:rPr lang="de-DE" baseline="30000" dirty="0"/>
              <a:t>th</a:t>
            </a:r>
            <a:r>
              <a:rPr lang="de-DE" dirty="0"/>
              <a:t> 2023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7675" y="3984238"/>
            <a:ext cx="7066308" cy="381000"/>
          </a:xfrm>
        </p:spPr>
        <p:txBody>
          <a:bodyPr/>
          <a:lstStyle/>
          <a:p>
            <a:r>
              <a:rPr lang="de-DE" dirty="0"/>
              <a:t>Malte C. Kaluza</a:t>
            </a:r>
            <a:br>
              <a:rPr lang="de-DE" dirty="0"/>
            </a:br>
            <a:r>
              <a:rPr lang="de-DE" sz="1600" dirty="0"/>
              <a:t>Helmholtz-Institute Jena, Germany</a:t>
            </a:r>
            <a:br>
              <a:rPr lang="de-DE" sz="1600" dirty="0"/>
            </a:br>
            <a:r>
              <a:rPr lang="de-DE" sz="1600" dirty="0"/>
              <a:t>Friedrich-Schiller-University Jena, Germany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Radiation </a:t>
            </a:r>
            <a:r>
              <a:rPr lang="de-DE" sz="3200" dirty="0" err="1"/>
              <a:t>safety</a:t>
            </a:r>
            <a:r>
              <a:rPr lang="de-DE" sz="3200" dirty="0"/>
              <a:t> </a:t>
            </a:r>
            <a:r>
              <a:rPr lang="de-DE" sz="3200" dirty="0" err="1"/>
              <a:t>calculations</a:t>
            </a:r>
            <a:r>
              <a:rPr lang="de-DE" sz="3200" dirty="0"/>
              <a:t>: 10 </a:t>
            </a:r>
            <a:r>
              <a:rPr lang="de-DE" sz="3200" dirty="0" err="1"/>
              <a:t>GeV</a:t>
            </a:r>
            <a:r>
              <a:rPr lang="de-DE" sz="3200" dirty="0"/>
              <a:t> </a:t>
            </a:r>
            <a:r>
              <a:rPr lang="de-DE" sz="3200" dirty="0" err="1"/>
              <a:t>electrons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521" y="1054038"/>
            <a:ext cx="7906958" cy="42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feil nach rechts 7"/>
          <p:cNvSpPr/>
          <p:nvPr/>
        </p:nvSpPr>
        <p:spPr bwMode="auto">
          <a:xfrm rot="993031">
            <a:off x="3486378" y="3277946"/>
            <a:ext cx="1607675" cy="1230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97946" y="2582776"/>
            <a:ext cx="191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Electron</a:t>
            </a:r>
            <a:r>
              <a:rPr lang="de-DE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beam</a:t>
            </a:r>
            <a:br>
              <a:rPr lang="de-DE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</a:br>
            <a:r>
              <a:rPr lang="de-DE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10 </a:t>
            </a:r>
            <a:r>
              <a:rPr lang="de-DE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GeV</a:t>
            </a:r>
            <a:endParaRPr lang="de-DE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9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Grafik 6"/>
          <p:cNvPicPr/>
          <p:nvPr/>
        </p:nvPicPr>
        <p:blipFill>
          <a:blip r:embed="rId2"/>
          <a:stretch>
            <a:fillRect/>
          </a:stretch>
        </p:blipFill>
        <p:spPr>
          <a:xfrm>
            <a:off x="1895475" y="1456978"/>
            <a:ext cx="5370564" cy="2057749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 rotWithShape="1">
          <a:blip r:embed="rId3"/>
          <a:srcRect l="827" t="1724" r="775" b="1724"/>
          <a:stretch/>
        </p:blipFill>
        <p:spPr bwMode="auto">
          <a:xfrm>
            <a:off x="1877962" y="3429000"/>
            <a:ext cx="5388079" cy="2755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039949" y="1087644"/>
            <a:ext cx="266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Background </a:t>
            </a:r>
            <a:r>
              <a:rPr lang="de-DE" dirty="0" err="1">
                <a:solidFill>
                  <a:srgbClr val="FF0000"/>
                </a:solidFill>
              </a:rPr>
              <a:t>radiation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Radiation </a:t>
            </a:r>
            <a:r>
              <a:rPr lang="de-DE" sz="3200" dirty="0" err="1"/>
              <a:t>safety</a:t>
            </a:r>
            <a:r>
              <a:rPr lang="de-DE" sz="3200" dirty="0"/>
              <a:t> </a:t>
            </a:r>
            <a:r>
              <a:rPr lang="de-DE" sz="3200" dirty="0" err="1"/>
              <a:t>calculations</a:t>
            </a:r>
            <a:r>
              <a:rPr lang="de-DE" sz="3200" dirty="0"/>
              <a:t>: 250 </a:t>
            </a:r>
            <a:r>
              <a:rPr lang="de-DE" sz="3200" dirty="0" err="1"/>
              <a:t>MeV</a:t>
            </a:r>
            <a:r>
              <a:rPr lang="de-DE" sz="3200" dirty="0"/>
              <a:t> </a:t>
            </a:r>
            <a:r>
              <a:rPr lang="de-DE" sz="3200" dirty="0" err="1"/>
              <a:t>protons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50830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Target Area (May 2023)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1250830"/>
            <a:ext cx="8527829" cy="447711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5274" y="5825343"/>
            <a:ext cx="330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Experimental </a:t>
            </a:r>
            <a:r>
              <a:rPr lang="de-DE" b="1" dirty="0" err="1"/>
              <a:t>target</a:t>
            </a:r>
            <a:r>
              <a:rPr lang="de-DE" b="1" dirty="0"/>
              <a:t> </a:t>
            </a:r>
            <a:r>
              <a:rPr lang="de-DE" b="1" dirty="0" err="1"/>
              <a:t>chamber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dirty="0"/>
              <a:t>6 m x 2.5 m x 1 m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1" y="5768654"/>
            <a:ext cx="164782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3146" r="7661" b="21032"/>
          <a:stretch/>
        </p:blipFill>
        <p:spPr>
          <a:xfrm>
            <a:off x="680026" y="1473999"/>
            <a:ext cx="7056976" cy="29578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Target Area Fraunhofer -TAF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03002" y="4643067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Beam-</a:t>
            </a:r>
            <a:r>
              <a:rPr lang="de-DE" b="1" dirty="0" err="1"/>
              <a:t>shaping</a:t>
            </a:r>
            <a:r>
              <a:rPr lang="de-DE" b="1" dirty="0"/>
              <a:t> </a:t>
            </a:r>
            <a:r>
              <a:rPr lang="de-DE" b="1" dirty="0" err="1"/>
              <a:t>chamber</a:t>
            </a:r>
            <a:endParaRPr lang="de-DE" b="1" dirty="0"/>
          </a:p>
          <a:p>
            <a:r>
              <a:rPr lang="de-DE" dirty="0"/>
              <a:t>6 m x 2 m x 2 m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603871" y="4610244"/>
            <a:ext cx="234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Experimental </a:t>
            </a:r>
            <a:r>
              <a:rPr lang="de-DE" b="1" dirty="0" err="1"/>
              <a:t>chamber</a:t>
            </a:r>
            <a:br>
              <a:rPr lang="de-DE" b="1" dirty="0"/>
            </a:br>
            <a:r>
              <a:rPr lang="de-DE" dirty="0"/>
              <a:t>6 m x 2.5 m x 1 m</a:t>
            </a:r>
            <a:endParaRPr lang="en-GB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7" b="-10351"/>
          <a:stretch/>
        </p:blipFill>
        <p:spPr>
          <a:xfrm>
            <a:off x="3811635" y="5573186"/>
            <a:ext cx="1692528" cy="58668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21" y="5457720"/>
            <a:ext cx="1362468" cy="6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Beam-</a:t>
            </a:r>
            <a:r>
              <a:rPr lang="de-DE" dirty="0" err="1"/>
              <a:t>shaping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54264" y="1216454"/>
            <a:ext cx="5244836" cy="4256088"/>
            <a:chOff x="279664" y="1012696"/>
            <a:chExt cx="5589411" cy="4519742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/>
            <a:srcRect r="22370"/>
            <a:stretch/>
          </p:blipFill>
          <p:spPr>
            <a:xfrm>
              <a:off x="279664" y="1012696"/>
              <a:ext cx="5589411" cy="4519742"/>
            </a:xfrm>
            <a:prstGeom prst="rect">
              <a:avLst/>
            </a:prstGeom>
          </p:spPr>
        </p:pic>
        <p:sp>
          <p:nvSpPr>
            <p:cNvPr id="8" name="Pfeil nach links und rechts 7"/>
            <p:cNvSpPr/>
            <p:nvPr/>
          </p:nvSpPr>
          <p:spPr bwMode="auto">
            <a:xfrm rot="847835">
              <a:off x="4093886" y="3812988"/>
              <a:ext cx="800847" cy="310777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Pfeil nach links und rechts 8"/>
            <p:cNvSpPr/>
            <p:nvPr/>
          </p:nvSpPr>
          <p:spPr bwMode="auto">
            <a:xfrm rot="847835">
              <a:off x="4357149" y="3495539"/>
              <a:ext cx="583624" cy="310777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Pfeil nach links und rechts 9"/>
            <p:cNvSpPr/>
            <p:nvPr/>
          </p:nvSpPr>
          <p:spPr bwMode="auto">
            <a:xfrm rot="847835">
              <a:off x="3614760" y="4019799"/>
              <a:ext cx="442072" cy="167740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Pfeil nach links und rechts 10"/>
            <p:cNvSpPr/>
            <p:nvPr/>
          </p:nvSpPr>
          <p:spPr bwMode="auto">
            <a:xfrm rot="847835">
              <a:off x="3612207" y="3103356"/>
              <a:ext cx="442072" cy="167740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feil nach links und rechts 11"/>
            <p:cNvSpPr/>
            <p:nvPr/>
          </p:nvSpPr>
          <p:spPr bwMode="auto">
            <a:xfrm rot="19914500">
              <a:off x="3885651" y="3143789"/>
              <a:ext cx="568848" cy="167740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871723" y="3940501"/>
              <a:ext cx="620803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b.fix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921965" y="4004287"/>
              <a:ext cx="586637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s.fix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969878" y="2961009"/>
              <a:ext cx="620803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b.fix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988274" y="3435580"/>
              <a:ext cx="620803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b.fix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190934" y="2953189"/>
              <a:ext cx="586637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s.fix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738258" y="2189219"/>
              <a:ext cx="920373" cy="39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sp.kard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Gerade Verbindung mit Pfeil 19"/>
            <p:cNvCxnSpPr>
              <a:stCxn id="18" idx="2"/>
              <a:endCxn id="11" idx="0"/>
            </p:cNvCxnSpPr>
            <p:nvPr/>
          </p:nvCxnSpPr>
          <p:spPr>
            <a:xfrm flipH="1">
              <a:off x="3986520" y="2581430"/>
              <a:ext cx="211925" cy="5577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stCxn id="18" idx="2"/>
            </p:cNvCxnSpPr>
            <p:nvPr/>
          </p:nvCxnSpPr>
          <p:spPr>
            <a:xfrm>
              <a:off x="4198444" y="2581430"/>
              <a:ext cx="50362" cy="3108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feil nach links und rechts 24"/>
            <p:cNvSpPr/>
            <p:nvPr/>
          </p:nvSpPr>
          <p:spPr bwMode="auto">
            <a:xfrm rot="847835">
              <a:off x="4814338" y="2507102"/>
              <a:ext cx="583624" cy="310777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Pfeil nach links und rechts 25"/>
            <p:cNvSpPr/>
            <p:nvPr/>
          </p:nvSpPr>
          <p:spPr bwMode="auto">
            <a:xfrm rot="9116441">
              <a:off x="4240704" y="2537567"/>
              <a:ext cx="662590" cy="310777"/>
            </a:xfrm>
            <a:prstGeom prst="leftRigh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5729305" y="1497840"/>
            <a:ext cx="3364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Beam-</a:t>
            </a:r>
            <a:r>
              <a:rPr lang="de-DE" dirty="0" err="1"/>
              <a:t>shaping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/>
              <a:t>switch </a:t>
            </a:r>
            <a:r>
              <a:rPr lang="de-DE" dirty="0" err="1"/>
              <a:t>yard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r>
              <a:rPr lang="de-DE" dirty="0"/>
              <a:t>: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double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POLARIS </a:t>
            </a:r>
            <a:r>
              <a:rPr lang="de-DE" dirty="0" err="1"/>
              <a:t>or</a:t>
            </a:r>
            <a:r>
              <a:rPr lang="de-DE" dirty="0"/>
              <a:t> JETi200</a:t>
            </a:r>
            <a:br>
              <a:rPr lang="de-DE" dirty="0"/>
            </a:b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focal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(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17 m)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POLARIS </a:t>
            </a:r>
            <a:r>
              <a:rPr lang="de-DE" dirty="0" err="1"/>
              <a:t>or</a:t>
            </a:r>
            <a:r>
              <a:rPr lang="de-DE" dirty="0"/>
              <a:t> JETi200</a:t>
            </a:r>
            <a:br>
              <a:rPr lang="de-DE" dirty="0"/>
            </a:b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pulse </a:t>
            </a:r>
            <a:r>
              <a:rPr lang="de-DE" dirty="0" err="1"/>
              <a:t>shortening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decrease</a:t>
            </a:r>
            <a:r>
              <a:rPr lang="de-DE" dirty="0"/>
              <a:t> pulse </a:t>
            </a:r>
            <a:r>
              <a:rPr lang="de-DE" dirty="0" err="1"/>
              <a:t>duration</a:t>
            </a:r>
            <a:r>
              <a:rPr lang="de-DE" dirty="0"/>
              <a:t> and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peak</a:t>
            </a:r>
            <a:r>
              <a:rPr lang="de-DE" dirty="0"/>
              <a:t> power </a:t>
            </a:r>
            <a:br>
              <a:rPr lang="de-DE" dirty="0"/>
            </a:br>
            <a:r>
              <a:rPr lang="de-DE" dirty="0"/>
              <a:t>POLARIS: &lt; 30 </a:t>
            </a:r>
            <a:r>
              <a:rPr lang="de-DE" dirty="0" err="1"/>
              <a:t>fs</a:t>
            </a:r>
            <a:br>
              <a:rPr lang="de-DE" dirty="0"/>
            </a:br>
            <a:r>
              <a:rPr lang="de-DE" dirty="0"/>
              <a:t>JETi200: &lt; 10 </a:t>
            </a:r>
            <a:r>
              <a:rPr lang="de-DE" dirty="0" err="1"/>
              <a:t>fs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33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3146" r="7661" b="21032"/>
          <a:stretch/>
        </p:blipFill>
        <p:spPr>
          <a:xfrm>
            <a:off x="680026" y="1473999"/>
            <a:ext cx="7056976" cy="29578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Target Area Fraunhofer -TAF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03002" y="4643067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Beam-</a:t>
            </a:r>
            <a:r>
              <a:rPr lang="de-DE" b="1" dirty="0" err="1"/>
              <a:t>shaping</a:t>
            </a:r>
            <a:r>
              <a:rPr lang="de-DE" b="1" dirty="0"/>
              <a:t> </a:t>
            </a:r>
            <a:r>
              <a:rPr lang="de-DE" b="1" dirty="0" err="1"/>
              <a:t>chamber</a:t>
            </a:r>
            <a:endParaRPr lang="de-DE" b="1" dirty="0"/>
          </a:p>
          <a:p>
            <a:r>
              <a:rPr lang="de-DE" dirty="0"/>
              <a:t>6 m x 2 m x 2 m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603871" y="4610244"/>
            <a:ext cx="234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Experimental </a:t>
            </a:r>
            <a:r>
              <a:rPr lang="de-DE" b="1" dirty="0" err="1"/>
              <a:t>chamber</a:t>
            </a:r>
            <a:br>
              <a:rPr lang="de-DE" b="1" dirty="0"/>
            </a:br>
            <a:r>
              <a:rPr lang="de-DE" dirty="0"/>
              <a:t>6 m x 2.5 m x 1 m</a:t>
            </a:r>
            <a:endParaRPr lang="en-GB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5889626" y="2542843"/>
            <a:ext cx="1730374" cy="1737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5705602" y="1828800"/>
            <a:ext cx="9398" cy="592138"/>
          </a:xfrm>
          <a:prstGeom prst="straightConnector1">
            <a:avLst/>
          </a:prstGeom>
          <a:ln w="57150">
            <a:solidFill>
              <a:srgbClr val="E32BE3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5819902" y="1651000"/>
            <a:ext cx="9398" cy="592138"/>
          </a:xfrm>
          <a:prstGeom prst="straightConnector1">
            <a:avLst/>
          </a:prstGeom>
          <a:ln w="38100">
            <a:solidFill>
              <a:srgbClr val="F3A7F3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6736409" y="2281043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F0"/>
                </a:solidFill>
              </a:rPr>
              <a:t>POLARIS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819904" y="156195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3A7F3"/>
                </a:solidFill>
              </a:rPr>
              <a:t>JETi</a:t>
            </a:r>
            <a:r>
              <a:rPr lang="de-DE" b="1" dirty="0">
                <a:solidFill>
                  <a:srgbClr val="F3A7F3"/>
                </a:solidFill>
              </a:rPr>
              <a:t> ONE</a:t>
            </a:r>
            <a:endParaRPr lang="en-GB" b="1" dirty="0">
              <a:solidFill>
                <a:srgbClr val="F3A7F3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767307" y="166313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E32BE3"/>
                </a:solidFill>
              </a:rPr>
              <a:t>JETi</a:t>
            </a:r>
            <a:r>
              <a:rPr lang="de-DE" b="1" dirty="0">
                <a:solidFill>
                  <a:srgbClr val="E32BE3"/>
                </a:solidFill>
              </a:rPr>
              <a:t> 200</a:t>
            </a:r>
            <a:endParaRPr lang="en-GB" b="1" dirty="0">
              <a:solidFill>
                <a:srgbClr val="E32BE3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9502" t="12454" r="27636" b="11346"/>
          <a:stretch/>
        </p:blipFill>
        <p:spPr>
          <a:xfrm>
            <a:off x="6736409" y="3210965"/>
            <a:ext cx="2356243" cy="23562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7" b="-10351"/>
          <a:stretch/>
        </p:blipFill>
        <p:spPr>
          <a:xfrm>
            <a:off x="3811635" y="5573186"/>
            <a:ext cx="1692528" cy="58668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21" y="5457720"/>
            <a:ext cx="1362468" cy="6414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2BB5AEB-594D-8D9E-FFB7-D1BB554ECE63}"/>
              </a:ext>
            </a:extLst>
          </p:cNvPr>
          <p:cNvSpPr txBox="1"/>
          <p:nvPr/>
        </p:nvSpPr>
        <p:spPr>
          <a:xfrm>
            <a:off x="291102" y="5384001"/>
            <a:ext cx="3066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6"/>
                </a:solidFill>
              </a:rPr>
              <a:t>Spatial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and</a:t>
            </a:r>
            <a:r>
              <a:rPr lang="de-DE" b="1" dirty="0">
                <a:solidFill>
                  <a:schemeClr val="accent6"/>
                </a:solidFill>
              </a:rPr>
              <a:t> temporal </a:t>
            </a:r>
            <a:r>
              <a:rPr lang="de-DE" b="1" dirty="0" err="1">
                <a:solidFill>
                  <a:schemeClr val="accent6"/>
                </a:solidFill>
              </a:rPr>
              <a:t>overlap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between</a:t>
            </a:r>
            <a:r>
              <a:rPr lang="de-DE" b="1" dirty="0">
                <a:solidFill>
                  <a:schemeClr val="accent6"/>
                </a:solidFill>
              </a:rPr>
              <a:t> POLARIS </a:t>
            </a:r>
            <a:r>
              <a:rPr lang="de-DE" b="1" dirty="0" err="1">
                <a:solidFill>
                  <a:schemeClr val="accent6"/>
                </a:solidFill>
              </a:rPr>
              <a:t>and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JETi</a:t>
            </a:r>
            <a:r>
              <a:rPr lang="de-DE" b="1" dirty="0">
                <a:solidFill>
                  <a:schemeClr val="accent6"/>
                </a:solidFill>
              </a:rPr>
              <a:t> 200 </a:t>
            </a:r>
            <a:r>
              <a:rPr lang="de-DE" b="1" dirty="0" err="1">
                <a:solidFill>
                  <a:schemeClr val="accent6"/>
                </a:solidFill>
              </a:rPr>
              <a:t>laser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pulses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needs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to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be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ensured</a:t>
            </a:r>
            <a:r>
              <a:rPr lang="de-DE" b="1" dirty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A38D1A8-4899-B8CE-5864-EE7D7B09E7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3" y="1183226"/>
            <a:ext cx="2956660" cy="2493900"/>
          </a:xfrm>
          <a:prstGeom prst="rect">
            <a:avLst/>
          </a:prstGeom>
        </p:spPr>
      </p:pic>
      <p:sp>
        <p:nvSpPr>
          <p:cNvPr id="10" name="Ellipse 17">
            <a:extLst>
              <a:ext uri="{FF2B5EF4-FFF2-40B4-BE49-F238E27FC236}">
                <a16:creationId xmlns:a16="http://schemas.microsoft.com/office/drawing/2014/main" id="{3B415439-10B2-6332-70CC-7815D6BBFC9E}"/>
              </a:ext>
            </a:extLst>
          </p:cNvPr>
          <p:cNvSpPr/>
          <p:nvPr/>
        </p:nvSpPr>
        <p:spPr bwMode="auto">
          <a:xfrm>
            <a:off x="5511370" y="2346763"/>
            <a:ext cx="416744" cy="47011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28E6F6-A40A-6F40-DBA4-81383FB6F397}"/>
              </a:ext>
            </a:extLst>
          </p:cNvPr>
          <p:cNvSpPr txBox="1"/>
          <p:nvPr/>
        </p:nvSpPr>
        <p:spPr>
          <a:xfrm>
            <a:off x="4252555" y="2839805"/>
            <a:ext cx="224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79646"/>
                </a:solidFill>
              </a:rPr>
              <a:t>wedding</a:t>
            </a:r>
            <a:r>
              <a:rPr lang="de-DE" dirty="0">
                <a:solidFill>
                  <a:srgbClr val="F79646"/>
                </a:solidFill>
              </a:rPr>
              <a:t> </a:t>
            </a:r>
            <a:r>
              <a:rPr lang="de-DE" dirty="0" err="1">
                <a:solidFill>
                  <a:srgbClr val="F79646"/>
                </a:solidFill>
              </a:rPr>
              <a:t>chamber</a:t>
            </a:r>
            <a:endParaRPr lang="en-GB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7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Outlook I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040612" y="2797953"/>
            <a:ext cx="675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time </a:t>
            </a:r>
            <a:r>
              <a:rPr lang="de-DE" dirty="0" err="1"/>
              <a:t>stabilization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beam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separat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1040610" y="3652912"/>
            <a:ext cx="706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Implement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Learning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compensate</a:t>
            </a:r>
            <a:r>
              <a:rPr lang="de-DE" dirty="0"/>
              <a:t> </a:t>
            </a:r>
            <a:r>
              <a:rPr lang="de-DE" dirty="0" err="1"/>
              <a:t>jitter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drift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overcome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repetition</a:t>
            </a:r>
            <a:r>
              <a:rPr lang="de-DE" dirty="0"/>
              <a:t> </a:t>
            </a:r>
            <a:r>
              <a:rPr lang="de-DE" dirty="0" err="1"/>
              <a:t>rates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1040611" y="1996713"/>
            <a:ext cx="706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Major </a:t>
            </a:r>
            <a:r>
              <a:rPr lang="de-DE" dirty="0" err="1"/>
              <a:t>upgrades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at HI Jena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First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in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in 2025.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99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2.4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21943" y="4372921"/>
            <a:ext cx="4429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absorption: 6x10</a:t>
            </a:r>
            <a:r>
              <a:rPr lang="en-GB" baseline="30000" dirty="0"/>
              <a:t>-20</a:t>
            </a:r>
            <a:r>
              <a:rPr lang="en-GB" dirty="0"/>
              <a:t> cm² @ 500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emission: 	39x10</a:t>
            </a:r>
            <a:r>
              <a:rPr lang="en-GB" baseline="30000" dirty="0"/>
              <a:t>-20</a:t>
            </a:r>
            <a:r>
              <a:rPr lang="en-GB" dirty="0"/>
              <a:t> cm² @ 800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Fluorescence lifetime: 3.2 </a:t>
            </a:r>
            <a:r>
              <a:rPr lang="el-GR" dirty="0"/>
              <a:t>μ</a:t>
            </a:r>
            <a:r>
              <a:rPr lang="en-GB" dirty="0"/>
              <a:t>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40C097-62E8-A1AC-B866-3E73CA06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9" y="1556955"/>
            <a:ext cx="4005773" cy="21943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7DAD99-22EA-5A44-68A5-BB7CA08A9F2E}"/>
              </a:ext>
            </a:extLst>
          </p:cNvPr>
          <p:cNvSpPr txBox="1"/>
          <p:nvPr/>
        </p:nvSpPr>
        <p:spPr>
          <a:xfrm>
            <a:off x="4891609" y="118583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Cr:ZnS</a:t>
            </a:r>
            <a:r>
              <a:rPr lang="en-GB" dirty="0"/>
              <a:t> or </a:t>
            </a:r>
            <a:r>
              <a:rPr lang="en-GB" dirty="0" err="1"/>
              <a:t>Cr:ZnSe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06F941-47E0-E184-BB31-9B081340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00" y="1555165"/>
            <a:ext cx="4932200" cy="23551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E75E32-D0DE-12F6-6AEB-F076DD34C313}"/>
              </a:ext>
            </a:extLst>
          </p:cNvPr>
          <p:cNvSpPr txBox="1"/>
          <p:nvPr/>
        </p:nvSpPr>
        <p:spPr>
          <a:xfrm>
            <a:off x="221943" y="118583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Ti:Sapphire</a:t>
            </a:r>
            <a:endParaRPr lang="en-GB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A285A3-ABC1-111B-4804-9FE763CFD62C}"/>
              </a:ext>
            </a:extLst>
          </p:cNvPr>
          <p:cNvSpPr txBox="1"/>
          <p:nvPr/>
        </p:nvSpPr>
        <p:spPr>
          <a:xfrm>
            <a:off x="4509857" y="4374400"/>
            <a:ext cx="4607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absorption: 100x10</a:t>
            </a:r>
            <a:r>
              <a:rPr lang="en-GB" baseline="30000" dirty="0"/>
              <a:t>-20</a:t>
            </a:r>
            <a:r>
              <a:rPr lang="en-GB" dirty="0"/>
              <a:t> cm² @ 1700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emission: 	130x10</a:t>
            </a:r>
            <a:r>
              <a:rPr lang="en-GB" baseline="30000" dirty="0"/>
              <a:t>-20</a:t>
            </a:r>
            <a:r>
              <a:rPr lang="en-GB" dirty="0"/>
              <a:t> cm² @2400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Fluorescence lifetime: 5.5 </a:t>
            </a:r>
            <a:r>
              <a:rPr lang="el-GR" dirty="0"/>
              <a:t>μ</a:t>
            </a:r>
            <a:r>
              <a:rPr lang="en-GB" dirty="0"/>
              <a:t>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E121CE-4E02-BBE5-064C-9FA05C75420C}"/>
              </a:ext>
            </a:extLst>
          </p:cNvPr>
          <p:cNvSpPr txBox="1"/>
          <p:nvPr/>
        </p:nvSpPr>
        <p:spPr>
          <a:xfrm>
            <a:off x="3595457" y="870466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Comparison:</a:t>
            </a:r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2.4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06F941-47E0-E184-BB31-9B081340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800" y="1555165"/>
            <a:ext cx="4932200" cy="23551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BA285A3-ABC1-111B-4804-9FE763CFD62C}"/>
              </a:ext>
            </a:extLst>
          </p:cNvPr>
          <p:cNvSpPr txBox="1"/>
          <p:nvPr/>
        </p:nvSpPr>
        <p:spPr>
          <a:xfrm>
            <a:off x="17745" y="3912761"/>
            <a:ext cx="46075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Vibronic</a:t>
            </a:r>
            <a:r>
              <a:rPr lang="de-DE" dirty="0"/>
              <a:t> </a:t>
            </a:r>
            <a:r>
              <a:rPr lang="de-DE" dirty="0" err="1"/>
              <a:t>broadening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ceramic and mono crystalline available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doping concentrations: 6x10</a:t>
            </a:r>
            <a:r>
              <a:rPr lang="en-GB" baseline="30000" dirty="0"/>
              <a:t>18</a:t>
            </a:r>
            <a:r>
              <a:rPr lang="en-GB" dirty="0"/>
              <a:t> /cm</a:t>
            </a:r>
            <a:r>
              <a:rPr lang="en-GB" baseline="30000" dirty="0"/>
              <a:t>3</a:t>
            </a:r>
            <a:r>
              <a:rPr lang="en-GB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good thermal properties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refr</a:t>
            </a:r>
            <a:r>
              <a:rPr lang="de-DE" dirty="0"/>
              <a:t>. </a:t>
            </a:r>
            <a:r>
              <a:rPr lang="de-DE" dirty="0" err="1"/>
              <a:t>index</a:t>
            </a:r>
            <a:r>
              <a:rPr lang="de-DE" dirty="0"/>
              <a:t> </a:t>
            </a:r>
            <a:r>
              <a:rPr lang="de-DE" dirty="0" err="1"/>
              <a:t>n</a:t>
            </a:r>
            <a:r>
              <a:rPr lang="de-DE" dirty="0"/>
              <a:t> = 2.44 @ 2400 </a:t>
            </a:r>
            <a:r>
              <a:rPr lang="de-DE" dirty="0" err="1"/>
              <a:t>nm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Goal: 100 </a:t>
            </a:r>
            <a:r>
              <a:rPr lang="en-GB" dirty="0" err="1"/>
              <a:t>mJ</a:t>
            </a:r>
            <a:r>
              <a:rPr lang="en-GB" dirty="0"/>
              <a:t> in 100 fs → 1TW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saturation fluence + LIDT: </a:t>
            </a:r>
            <a:br>
              <a:rPr lang="en-GB" dirty="0"/>
            </a:br>
            <a:r>
              <a:rPr lang="en-GB" dirty="0"/>
              <a:t>CPA with &gt;100 </a:t>
            </a:r>
            <a:r>
              <a:rPr lang="en-GB" dirty="0" err="1"/>
              <a:t>ps</a:t>
            </a:r>
            <a:r>
              <a:rPr lang="en-GB" dirty="0"/>
              <a:t> stretching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E7BB84-B496-1C4E-4669-FD7BFC80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497850"/>
            <a:ext cx="2182668" cy="19311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C723C48-708C-3B1A-A30E-05ACEEC7362B}"/>
              </a:ext>
            </a:extLst>
          </p:cNvPr>
          <p:cNvSpPr txBox="1"/>
          <p:nvPr/>
        </p:nvSpPr>
        <p:spPr>
          <a:xfrm>
            <a:off x="4509857" y="4374400"/>
            <a:ext cx="4607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absorption: 100x10</a:t>
            </a:r>
            <a:r>
              <a:rPr lang="en-GB" baseline="30000" dirty="0"/>
              <a:t>-20</a:t>
            </a:r>
            <a:r>
              <a:rPr lang="en-GB" dirty="0"/>
              <a:t> cm² @ 1700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Peak emission: 	130x10</a:t>
            </a:r>
            <a:r>
              <a:rPr lang="en-GB" baseline="30000" dirty="0"/>
              <a:t>-20</a:t>
            </a:r>
            <a:r>
              <a:rPr lang="en-GB" dirty="0"/>
              <a:t> cm² @2400 nm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Fluorescence lifetime: 5.5 </a:t>
            </a:r>
            <a:r>
              <a:rPr lang="el-GR" dirty="0"/>
              <a:t>μ</a:t>
            </a:r>
            <a:r>
              <a:rPr lang="en-GB" dirty="0"/>
              <a:t>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5E49DA-09FD-749A-BC8A-CF5B98CBCFA5}"/>
              </a:ext>
            </a:extLst>
          </p:cNvPr>
          <p:cNvSpPr txBox="1"/>
          <p:nvPr/>
        </p:nvSpPr>
        <p:spPr>
          <a:xfrm>
            <a:off x="4891609" y="118583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Cr:ZnS</a:t>
            </a:r>
            <a:r>
              <a:rPr lang="en-GB" dirty="0"/>
              <a:t> or </a:t>
            </a:r>
            <a:r>
              <a:rPr lang="en-GB" dirty="0" err="1"/>
              <a:t>Cr:ZnSe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9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2.4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DA4ED8-592C-6C55-0653-6C02EFC0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11" y="1255090"/>
            <a:ext cx="6793662" cy="25122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B03F8A8-873A-C786-543C-1529BEA89A19}"/>
              </a:ext>
            </a:extLst>
          </p:cNvPr>
          <p:cNvSpPr txBox="1"/>
          <p:nvPr/>
        </p:nvSpPr>
        <p:spPr>
          <a:xfrm>
            <a:off x="221943" y="118583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Planned setup: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8E8CB13-01A7-75D5-F32C-956197BF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595" y="3957677"/>
            <a:ext cx="4030461" cy="140731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7A00A19-F9A6-ED82-ECBA-F3DD80B581AC}"/>
              </a:ext>
            </a:extLst>
          </p:cNvPr>
          <p:cNvSpPr txBox="1"/>
          <p:nvPr/>
        </p:nvSpPr>
        <p:spPr>
          <a:xfrm>
            <a:off x="17745" y="3912761"/>
            <a:ext cx="460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Seed </a:t>
            </a:r>
            <a:r>
              <a:rPr lang="de-DE" dirty="0" err="1"/>
              <a:t>laser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Cr:ZnSe</a:t>
            </a:r>
            <a:r>
              <a:rPr lang="en-GB" dirty="0"/>
              <a:t> based Kerr Lens mode locked Erbium </a:t>
            </a:r>
            <a:r>
              <a:rPr lang="en-GB" dirty="0" err="1"/>
              <a:t>fiber</a:t>
            </a:r>
            <a:r>
              <a:rPr lang="en-GB" dirty="0"/>
              <a:t> pumped laser head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Central wavelength: 2.4 µm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duration: 38 fs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energy: 17 </a:t>
            </a:r>
            <a:r>
              <a:rPr lang="en-GB" dirty="0" err="1"/>
              <a:t>nJ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 rate: 79 MHz 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C3C635C-B63C-D4B9-50BC-73FC2A9EF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5" y="1821844"/>
            <a:ext cx="2222811" cy="18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69455" y="1996713"/>
            <a:ext cx="83078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High-power </a:t>
            </a:r>
            <a:r>
              <a:rPr lang="de-DE" dirty="0" err="1"/>
              <a:t>lasers</a:t>
            </a:r>
            <a:r>
              <a:rPr lang="de-DE" dirty="0"/>
              <a:t>: indispensable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&amp; </a:t>
            </a:r>
            <a:r>
              <a:rPr lang="de-DE" dirty="0" err="1"/>
              <a:t>realizing</a:t>
            </a:r>
            <a:r>
              <a:rPr lang="de-DE" dirty="0"/>
              <a:t> 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particle-acceleration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Adapt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intended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own in-house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program</a:t>
            </a:r>
            <a:r>
              <a:rPr lang="de-DE" dirty="0"/>
              <a:t> @ HI-Jena and IOQ Jena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operating</a:t>
            </a:r>
            <a:r>
              <a:rPr lang="de-DE" dirty="0"/>
              <a:t> high-power </a:t>
            </a:r>
            <a:r>
              <a:rPr lang="de-DE" dirty="0" err="1"/>
              <a:t>lasers</a:t>
            </a:r>
            <a:r>
              <a:rPr lang="de-DE" dirty="0"/>
              <a:t> at HI-Jena/IOQ Jena: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JETi200 and POLARIS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stand-</a:t>
            </a:r>
            <a:r>
              <a:rPr lang="de-DE" dirty="0" err="1"/>
              <a:t>alone</a:t>
            </a:r>
            <a:r>
              <a:rPr lang="de-DE" dirty="0"/>
              <a:t> probe pulse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JETi</a:t>
            </a:r>
            <a:r>
              <a:rPr lang="de-DE" dirty="0"/>
              <a:t>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Future </a:t>
            </a:r>
            <a:r>
              <a:rPr lang="de-DE" dirty="0" err="1"/>
              <a:t>plans</a:t>
            </a:r>
            <a:r>
              <a:rPr lang="de-DE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synchronization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3 ultra-</a:t>
            </a:r>
            <a:r>
              <a:rPr lang="de-DE" dirty="0" err="1"/>
              <a:t>short</a:t>
            </a:r>
            <a:r>
              <a:rPr lang="de-DE" dirty="0"/>
              <a:t> 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multi-beam </a:t>
            </a:r>
            <a:r>
              <a:rPr lang="de-DE" dirty="0" err="1"/>
              <a:t>experiments</a:t>
            </a:r>
            <a:r>
              <a:rPr lang="de-DE" dirty="0"/>
              <a:t> in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program for laser-development of </a:t>
            </a:r>
            <a:br>
              <a:rPr lang="en-GB" dirty="0"/>
            </a:br>
            <a:r>
              <a:rPr lang="en-GB" dirty="0"/>
              <a:t>ultra-short, &gt;1 TW laser system @ 2.4 µm</a:t>
            </a:r>
          </a:p>
        </p:txBody>
      </p:sp>
    </p:spTree>
    <p:extLst>
      <p:ext uri="{BB962C8B-B14F-4D97-AF65-F5344CB8AC3E}">
        <p14:creationId xmlns:p14="http://schemas.microsoft.com/office/powerpoint/2010/main" val="32467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2…4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03F8A8-873A-C786-543C-1529BEA89A19}"/>
              </a:ext>
            </a:extLst>
          </p:cNvPr>
          <p:cNvSpPr txBox="1"/>
          <p:nvPr/>
        </p:nvSpPr>
        <p:spPr>
          <a:xfrm>
            <a:off x="221942" y="1185833"/>
            <a:ext cx="435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Pulse stretcher: is currently setup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A00A19-F9A6-ED82-ECBA-F3DD80B581AC}"/>
              </a:ext>
            </a:extLst>
          </p:cNvPr>
          <p:cNvSpPr txBox="1"/>
          <p:nvPr/>
        </p:nvSpPr>
        <p:spPr>
          <a:xfrm>
            <a:off x="17745" y="4543076"/>
            <a:ext cx="509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Stretching factor: 38 fs -&gt; 150 </a:t>
            </a:r>
            <a:r>
              <a:rPr lang="en-GB" dirty="0" err="1"/>
              <a:t>ps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Grating efficiency: 90% per pass (65% overall)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DF9A55-C514-966E-1D9A-F785BCCA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6" y="1555165"/>
            <a:ext cx="7772400" cy="28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2.4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03F8A8-873A-C786-543C-1529BEA89A19}"/>
              </a:ext>
            </a:extLst>
          </p:cNvPr>
          <p:cNvSpPr txBox="1"/>
          <p:nvPr/>
        </p:nvSpPr>
        <p:spPr>
          <a:xfrm>
            <a:off x="2992607" y="100556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Tm:YAG-pump</a:t>
            </a:r>
            <a:r>
              <a:rPr lang="en-GB" dirty="0"/>
              <a:t> lasers (2 stages):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A00A19-F9A6-ED82-ECBA-F3DD80B581AC}"/>
              </a:ext>
            </a:extLst>
          </p:cNvPr>
          <p:cNvSpPr txBox="1"/>
          <p:nvPr/>
        </p:nvSpPr>
        <p:spPr>
          <a:xfrm>
            <a:off x="17745" y="4543076"/>
            <a:ext cx="4864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Pump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CPA </a:t>
            </a:r>
            <a:r>
              <a:rPr lang="de-DE" dirty="0" err="1"/>
              <a:t>amplifier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Diode-pumped, cryogenically cooled </a:t>
            </a:r>
            <a:r>
              <a:rPr lang="en-GB" dirty="0" err="1"/>
              <a:t>Tm:YAG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energy: 15 </a:t>
            </a:r>
            <a:r>
              <a:rPr lang="en-GB" dirty="0" err="1"/>
              <a:t>mJ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duration: 100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1883 nm wavelength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525BC5-104C-5215-0D4B-FE2F37B3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0" y="1555165"/>
            <a:ext cx="3816428" cy="28623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880A17-266F-B1B8-E764-99BFCC5C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628" y="1555165"/>
            <a:ext cx="3816429" cy="28623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0CD159C-E1FC-EF91-0C54-F91447C0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191" y="1555165"/>
            <a:ext cx="1805866" cy="135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735A8E-D543-21D9-68DB-52B568FE0E4F}"/>
              </a:ext>
            </a:extLst>
          </p:cNvPr>
          <p:cNvSpPr txBox="1"/>
          <p:nvPr/>
        </p:nvSpPr>
        <p:spPr>
          <a:xfrm>
            <a:off x="5123899" y="4544556"/>
            <a:ext cx="400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Pump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CPA </a:t>
            </a:r>
            <a:r>
              <a:rPr lang="de-DE" dirty="0" err="1"/>
              <a:t>amplifier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energy: 300 </a:t>
            </a:r>
            <a:r>
              <a:rPr lang="en-GB" dirty="0" err="1"/>
              <a:t>mJ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pulse duration: 100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1883 nm wavelength</a:t>
            </a:r>
          </a:p>
        </p:txBody>
      </p:sp>
    </p:spTree>
    <p:extLst>
      <p:ext uri="{BB962C8B-B14F-4D97-AF65-F5344CB8AC3E}">
        <p14:creationId xmlns:p14="http://schemas.microsoft.com/office/powerpoint/2010/main" val="2818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2.4 µm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03F8A8-873A-C786-543C-1529BEA89A19}"/>
              </a:ext>
            </a:extLst>
          </p:cNvPr>
          <p:cNvSpPr txBox="1"/>
          <p:nvPr/>
        </p:nvSpPr>
        <p:spPr>
          <a:xfrm>
            <a:off x="5637334" y="1185833"/>
            <a:ext cx="316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Second (multi-pass) amplifier: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A00A19-F9A6-ED82-ECBA-F3DD80B581AC}"/>
              </a:ext>
            </a:extLst>
          </p:cNvPr>
          <p:cNvSpPr txBox="1"/>
          <p:nvPr/>
        </p:nvSpPr>
        <p:spPr>
          <a:xfrm>
            <a:off x="5293609" y="5226655"/>
            <a:ext cx="389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 size A = 75 mm</a:t>
            </a:r>
            <a:r>
              <a:rPr lang="en-GB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Pump: 300 </a:t>
            </a:r>
            <a:r>
              <a:rPr lang="en-GB" dirty="0" err="1"/>
              <a:t>mJ</a:t>
            </a:r>
            <a:r>
              <a:rPr lang="en-GB" dirty="0"/>
              <a:t> from </a:t>
            </a:r>
            <a:r>
              <a:rPr lang="en-GB" dirty="0" err="1"/>
              <a:t>Tm:YAG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Sim. output @ 2.4 µm: </a:t>
            </a:r>
            <a:br>
              <a:rPr lang="en-GB" dirty="0"/>
            </a:br>
            <a:r>
              <a:rPr lang="en-GB" dirty="0"/>
              <a:t>120 </a:t>
            </a:r>
            <a:r>
              <a:rPr lang="en-GB" dirty="0" err="1"/>
              <a:t>mJ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7491F8-69CA-1B48-82FE-E0183085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2" y="1511472"/>
            <a:ext cx="3088073" cy="35929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091CA5-6DE0-68EE-3E68-EC930BD115D1}"/>
              </a:ext>
            </a:extLst>
          </p:cNvPr>
          <p:cNvSpPr txBox="1"/>
          <p:nvPr/>
        </p:nvSpPr>
        <p:spPr>
          <a:xfrm>
            <a:off x="2309675" y="3619794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Cr:ZnSe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crystal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0AC509-C630-518F-CD9E-B51472ADF38D}"/>
              </a:ext>
            </a:extLst>
          </p:cNvPr>
          <p:cNvSpPr txBox="1"/>
          <p:nvPr/>
        </p:nvSpPr>
        <p:spPr>
          <a:xfrm>
            <a:off x="2474434" y="4410558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pump laser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B143B6-93CC-44D0-8857-B6C67397CCD4}"/>
              </a:ext>
            </a:extLst>
          </p:cNvPr>
          <p:cNvSpPr txBox="1"/>
          <p:nvPr/>
        </p:nvSpPr>
        <p:spPr>
          <a:xfrm>
            <a:off x="730902" y="3304273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Pockels cell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4E2D1A6-D12E-DED3-23BF-9A73FB632CC3}"/>
              </a:ext>
            </a:extLst>
          </p:cNvPr>
          <p:cNvSpPr txBox="1"/>
          <p:nvPr/>
        </p:nvSpPr>
        <p:spPr>
          <a:xfrm>
            <a:off x="142041" y="2246558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in/out TFP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EFFD8B5-65DC-A7F5-8E2C-FAA80744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747" y="1511472"/>
            <a:ext cx="3160903" cy="361900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85E3672-CD5C-95C2-BB99-CFD17A3DB8AE}"/>
              </a:ext>
            </a:extLst>
          </p:cNvPr>
          <p:cNvSpPr txBox="1"/>
          <p:nvPr/>
        </p:nvSpPr>
        <p:spPr>
          <a:xfrm>
            <a:off x="221943" y="1185833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(regenerative) amplifier: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BF05A33-D8B4-BAA8-F1BB-94C2472B4B90}"/>
              </a:ext>
            </a:extLst>
          </p:cNvPr>
          <p:cNvSpPr txBox="1"/>
          <p:nvPr/>
        </p:nvSpPr>
        <p:spPr>
          <a:xfrm>
            <a:off x="7789448" y="2493810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Cr:ZnSe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crystal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E1CA94-2106-99B0-7492-0647E80DCAD8}"/>
              </a:ext>
            </a:extLst>
          </p:cNvPr>
          <p:cNvSpPr txBox="1"/>
          <p:nvPr/>
        </p:nvSpPr>
        <p:spPr>
          <a:xfrm>
            <a:off x="7988946" y="1451345"/>
            <a:ext cx="10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pump laser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6F7E12-9002-6A26-DC4A-930AF7017D92}"/>
              </a:ext>
            </a:extLst>
          </p:cNvPr>
          <p:cNvSpPr txBox="1"/>
          <p:nvPr/>
        </p:nvSpPr>
        <p:spPr>
          <a:xfrm>
            <a:off x="6026874" y="4451478"/>
            <a:ext cx="111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 + telescope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080605-A60B-195C-0FA4-42CC57961A24}"/>
              </a:ext>
            </a:extLst>
          </p:cNvPr>
          <p:cNvSpPr txBox="1"/>
          <p:nvPr/>
        </p:nvSpPr>
        <p:spPr>
          <a:xfrm>
            <a:off x="7746423" y="4305713"/>
            <a:ext cx="111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B9A1454-3EA1-F912-9D09-5181DA2D5732}"/>
              </a:ext>
            </a:extLst>
          </p:cNvPr>
          <p:cNvSpPr txBox="1"/>
          <p:nvPr/>
        </p:nvSpPr>
        <p:spPr>
          <a:xfrm>
            <a:off x="17745" y="5226655"/>
            <a:ext cx="5095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 size A = 5 mm</a:t>
            </a:r>
            <a:r>
              <a:rPr lang="en-GB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pump: 15 </a:t>
            </a:r>
            <a:r>
              <a:rPr lang="en-GB" dirty="0" err="1"/>
              <a:t>mJ</a:t>
            </a:r>
            <a:r>
              <a:rPr lang="en-GB" dirty="0"/>
              <a:t> from </a:t>
            </a:r>
            <a:r>
              <a:rPr lang="en-GB" dirty="0" err="1"/>
              <a:t>Tm:YAG</a:t>
            </a:r>
            <a:r>
              <a:rPr lang="en-GB" dirty="0"/>
              <a:t> @ 1883 nm in 100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simulated output @ 2.4 µm: 4 </a:t>
            </a:r>
            <a:r>
              <a:rPr lang="en-GB" dirty="0" err="1"/>
              <a:t>mJ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E56062-2C43-AD49-67DD-229FE9877E35}"/>
              </a:ext>
            </a:extLst>
          </p:cNvPr>
          <p:cNvSpPr txBox="1"/>
          <p:nvPr/>
        </p:nvSpPr>
        <p:spPr>
          <a:xfrm>
            <a:off x="6372831" y="1942200"/>
            <a:ext cx="154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Relay-imaging setup</a:t>
            </a:r>
          </a:p>
        </p:txBody>
      </p:sp>
    </p:spTree>
    <p:extLst>
      <p:ext uri="{BB962C8B-B14F-4D97-AF65-F5344CB8AC3E}">
        <p14:creationId xmlns:p14="http://schemas.microsoft.com/office/powerpoint/2010/main" val="14752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7" grpId="0"/>
      <p:bldP spid="8" grpId="0"/>
      <p:bldP spid="9" grpId="0"/>
      <p:bldP spid="11" grpId="0"/>
      <p:bldP spid="15" grpId="0"/>
      <p:bldP spid="17" grpId="0"/>
      <p:bldP spid="18" grpId="0"/>
      <p:bldP spid="19" grpId="0"/>
      <p:bldP spid="20" grpId="0"/>
      <p:bldP spid="2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Outlook II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040611" y="1919078"/>
            <a:ext cx="7062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components</a:t>
            </a:r>
            <a:r>
              <a:rPr lang="de-DE" dirty="0"/>
              <a:t> and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1 TW, 2.4 µm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Cr:ZnSe</a:t>
            </a:r>
            <a:r>
              <a:rPr lang="de-DE" dirty="0"/>
              <a:t> </a:t>
            </a:r>
            <a:r>
              <a:rPr lang="de-DE" dirty="0" err="1"/>
              <a:t>pumped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Tm-</a:t>
            </a:r>
            <a:r>
              <a:rPr lang="de-DE" dirty="0" err="1"/>
              <a:t>doped</a:t>
            </a:r>
            <a:r>
              <a:rPr lang="de-DE" dirty="0"/>
              <a:t> </a:t>
            </a:r>
            <a:r>
              <a:rPr lang="de-DE" dirty="0" err="1"/>
              <a:t>ns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@ 1883 </a:t>
            </a:r>
            <a:r>
              <a:rPr lang="de-DE" dirty="0" err="1"/>
              <a:t>nm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Stretcher</a:t>
            </a:r>
            <a:r>
              <a:rPr lang="de-DE" dirty="0"/>
              <a:t> and pulse </a:t>
            </a:r>
            <a:r>
              <a:rPr lang="de-DE" dirty="0" err="1"/>
              <a:t>picker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end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Both </a:t>
            </a:r>
            <a:r>
              <a:rPr lang="de-DE" dirty="0" err="1"/>
              <a:t>amplifiers</a:t>
            </a:r>
            <a:r>
              <a:rPr lang="de-DE" dirty="0"/>
              <a:t> and </a:t>
            </a:r>
            <a:r>
              <a:rPr lang="de-DE" dirty="0" err="1"/>
              <a:t>compressor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end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8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all </a:t>
            </a:r>
            <a:r>
              <a:rPr lang="de-DE" dirty="0" err="1"/>
              <a:t>Collaborators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351161" y="1375618"/>
            <a:ext cx="19268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A. </a:t>
            </a:r>
            <a:r>
              <a:rPr lang="de-DE" dirty="0" err="1"/>
              <a:t>Sävert</a:t>
            </a:r>
            <a:endParaRPr lang="de-DE" dirty="0"/>
          </a:p>
          <a:p>
            <a:r>
              <a:rPr lang="de-DE" dirty="0"/>
              <a:t>P. </a:t>
            </a:r>
            <a:r>
              <a:rPr lang="de-DE" dirty="0" err="1"/>
              <a:t>Hilz</a:t>
            </a:r>
            <a:br>
              <a:rPr lang="de-DE" dirty="0"/>
            </a:br>
            <a:r>
              <a:rPr lang="de-DE" dirty="0"/>
              <a:t>M. Hornung</a:t>
            </a:r>
          </a:p>
          <a:p>
            <a:r>
              <a:rPr lang="de-DE" dirty="0"/>
              <a:t>D. Hollatz</a:t>
            </a:r>
          </a:p>
          <a:p>
            <a:r>
              <a:rPr lang="de-DE" dirty="0"/>
              <a:t>A. Kessler</a:t>
            </a:r>
            <a:br>
              <a:rPr lang="de-DE" dirty="0"/>
            </a:br>
            <a:r>
              <a:rPr lang="de-DE" dirty="0"/>
              <a:t>T. Köhler</a:t>
            </a:r>
          </a:p>
          <a:p>
            <a:r>
              <a:rPr lang="de-DE" dirty="0"/>
              <a:t>H. </a:t>
            </a:r>
            <a:r>
              <a:rPr lang="de-DE" dirty="0" err="1"/>
              <a:t>Wöhl</a:t>
            </a:r>
            <a:br>
              <a:rPr lang="de-DE" dirty="0"/>
            </a:br>
            <a:r>
              <a:rPr lang="de-DE" dirty="0"/>
              <a:t>F. Schorcht</a:t>
            </a:r>
          </a:p>
          <a:p>
            <a:r>
              <a:rPr lang="de-DE" dirty="0"/>
              <a:t>M. Zepf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AA5FDA-90EF-BA7E-D6DD-2281906473EE}"/>
              </a:ext>
            </a:extLst>
          </p:cNvPr>
          <p:cNvSpPr txBox="1"/>
          <p:nvPr/>
        </p:nvSpPr>
        <p:spPr>
          <a:xfrm>
            <a:off x="5992155" y="1375618"/>
            <a:ext cx="1926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C. Anschütz</a:t>
            </a:r>
            <a:br>
              <a:rPr lang="de-DE" dirty="0"/>
            </a:br>
            <a:r>
              <a:rPr lang="de-DE" dirty="0"/>
              <a:t>J. Körner</a:t>
            </a:r>
            <a:br>
              <a:rPr lang="de-DE" dirty="0"/>
            </a:br>
            <a:r>
              <a:rPr lang="de-DE" dirty="0"/>
              <a:t>J. Reiter</a:t>
            </a:r>
            <a:br>
              <a:rPr lang="de-DE" dirty="0"/>
            </a:br>
            <a:r>
              <a:rPr lang="de-DE" dirty="0"/>
              <a:t>D. Klöpfel</a:t>
            </a:r>
            <a:br>
              <a:rPr lang="de-DE" dirty="0"/>
            </a:br>
            <a:r>
              <a:rPr lang="de-DE" dirty="0"/>
              <a:t>J. Hein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292EFE5-CA36-2740-1FD6-CAE442FBD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342325"/>
            <a:ext cx="2032620" cy="11292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97D9FC-9230-8296-5E4D-7ED03A500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25" y="5657984"/>
            <a:ext cx="1777419" cy="595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2D37EE-1492-D675-B4B3-822D42CE43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7" b="-10351"/>
          <a:stretch/>
        </p:blipFill>
        <p:spPr>
          <a:xfrm>
            <a:off x="3448811" y="5093624"/>
            <a:ext cx="1692528" cy="5866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D802FC-888E-8D3A-A849-7717F8DBA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39" y="5020684"/>
            <a:ext cx="1362468" cy="6414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5D3BF97-5F10-FFB8-8368-A9A65EADF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17" y="5147053"/>
            <a:ext cx="1722821" cy="36435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2A87D86-C9AD-4C47-C0E0-9AD218ABEC5C}"/>
              </a:ext>
            </a:extLst>
          </p:cNvPr>
          <p:cNvSpPr txBox="1"/>
          <p:nvPr/>
        </p:nvSpPr>
        <p:spPr>
          <a:xfrm>
            <a:off x="1293566" y="4209874"/>
            <a:ext cx="631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FF0000"/>
                </a:solidFill>
              </a:rPr>
              <a:t>Thank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you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for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your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attention</a:t>
            </a:r>
            <a:r>
              <a:rPr lang="de-DE" sz="2400" b="1" dirty="0">
                <a:solidFill>
                  <a:srgbClr val="FF0000"/>
                </a:solidFill>
              </a:rPr>
              <a:t>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6951" r="4741" b="6074"/>
          <a:stretch/>
        </p:blipFill>
        <p:spPr>
          <a:xfrm>
            <a:off x="873025" y="1097279"/>
            <a:ext cx="3198601" cy="4439331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Helmholtz-Institute Jena and IOQ Jena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ABE30-56B3-4FB0-A1EF-D5A1CD4FEBB1}" type="datetime1">
              <a:rPr lang="de-DE" smtClean="0"/>
              <a:t>19.09.23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3" y="1910780"/>
            <a:ext cx="3942715" cy="2638334"/>
          </a:xfrm>
          <a:prstGeom prst="rect">
            <a:avLst/>
          </a:prstGeom>
        </p:spPr>
      </p:pic>
      <p:pic>
        <p:nvPicPr>
          <p:cNvPr id="10" name="Bild 17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0" y="4369114"/>
            <a:ext cx="1079997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7" y="1341120"/>
            <a:ext cx="473940" cy="473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-12833" r="-3753" b="61500"/>
          <a:stretch/>
        </p:blipFill>
        <p:spPr>
          <a:xfrm>
            <a:off x="3573210" y="3429000"/>
            <a:ext cx="966411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11324" b="35407"/>
          <a:stretch/>
        </p:blipFill>
        <p:spPr>
          <a:xfrm>
            <a:off x="4926624" y="2249088"/>
            <a:ext cx="1224137" cy="3841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feld 13"/>
          <p:cNvSpPr txBox="1"/>
          <p:nvPr/>
        </p:nvSpPr>
        <p:spPr>
          <a:xfrm>
            <a:off x="296743" y="5593734"/>
            <a:ext cx="3657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Close collaboration between HI-Jena </a:t>
            </a:r>
            <a:br>
              <a:rPr lang="en-GB" dirty="0"/>
            </a:br>
            <a:r>
              <a:rPr lang="en-GB" dirty="0"/>
              <a:t>and Institute of Optics and Quantum </a:t>
            </a:r>
            <a:br>
              <a:rPr lang="en-GB" dirty="0"/>
            </a:br>
            <a:r>
              <a:rPr lang="en-GB" dirty="0"/>
              <a:t>Electronics, FSU Jena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55" y="5639269"/>
            <a:ext cx="2349349" cy="786521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>
          <a:xfrm flipH="1">
            <a:off x="2786897" y="2603833"/>
            <a:ext cx="1883140" cy="8329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2" idx="0"/>
          </p:cNvCxnSpPr>
          <p:nvPr/>
        </p:nvCxnSpPr>
        <p:spPr>
          <a:xfrm flipH="1" flipV="1">
            <a:off x="3497961" y="3285588"/>
            <a:ext cx="558455" cy="14341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1765137" y="1677795"/>
            <a:ext cx="544105" cy="30426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909519" y="3911600"/>
            <a:ext cx="914836" cy="45751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8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4" y="-1"/>
            <a:ext cx="8696325" cy="685801"/>
          </a:xfrm>
        </p:spPr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lasers</a:t>
            </a:r>
            <a:r>
              <a:rPr lang="de-DE" dirty="0"/>
              <a:t> @  HI Jena &amp; IOQ (2023)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134412" y="1052738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JETi200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20272" y="1052738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POLARIS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28" y="1628242"/>
            <a:ext cx="2234128" cy="16812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47020" y="3717032"/>
            <a:ext cx="27414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Wavelength: 	800 nm</a:t>
            </a:r>
          </a:p>
          <a:p>
            <a:r>
              <a:rPr lang="en-GB" dirty="0"/>
              <a:t>Energy on target:	5 J</a:t>
            </a:r>
          </a:p>
          <a:p>
            <a:r>
              <a:rPr lang="en-GB" dirty="0"/>
              <a:t>Pulse duration:   	17 fs</a:t>
            </a:r>
            <a:br>
              <a:rPr lang="en-GB" dirty="0"/>
            </a:br>
            <a:r>
              <a:rPr lang="en-GB" dirty="0"/>
              <a:t>Peak power:	300 TW</a:t>
            </a:r>
          </a:p>
          <a:p>
            <a:r>
              <a:rPr lang="en-GB" dirty="0"/>
              <a:t>Repetition rate: 	5 Hz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30298" y="3717032"/>
            <a:ext cx="3121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Wavelength: 	1030 nm</a:t>
            </a:r>
          </a:p>
          <a:p>
            <a:r>
              <a:rPr lang="en-GB" dirty="0"/>
              <a:t>Energy on target:	16.7 J (54 J)</a:t>
            </a:r>
          </a:p>
          <a:p>
            <a:r>
              <a:rPr lang="en-GB" dirty="0"/>
              <a:t>Pulse duration:   	98 fs</a:t>
            </a:r>
          </a:p>
          <a:p>
            <a:r>
              <a:rPr lang="en-GB" dirty="0"/>
              <a:t>Peak power:	170 TW</a:t>
            </a:r>
            <a:br>
              <a:rPr lang="en-GB" dirty="0"/>
            </a:br>
            <a:r>
              <a:rPr lang="en-GB" dirty="0"/>
              <a:t>Repetition rate: 	1/50 Hz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l="7880" t="19041" r="19760" b="17600"/>
          <a:stretch/>
        </p:blipFill>
        <p:spPr>
          <a:xfrm>
            <a:off x="435029" y="1628242"/>
            <a:ext cx="2560009" cy="16812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706020A-2889-E1CF-1CC3-732F5C4F11C4}"/>
              </a:ext>
            </a:extLst>
          </p:cNvPr>
          <p:cNvSpPr txBox="1"/>
          <p:nvPr/>
        </p:nvSpPr>
        <p:spPr>
          <a:xfrm>
            <a:off x="1489997" y="5172157"/>
            <a:ext cx="631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Large-</a:t>
            </a:r>
            <a:r>
              <a:rPr lang="de-DE" sz="2400" b="1" dirty="0" err="1">
                <a:solidFill>
                  <a:srgbClr val="FF0000"/>
                </a:solidFill>
              </a:rPr>
              <a:t>scale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research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program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carried</a:t>
            </a:r>
            <a:r>
              <a:rPr lang="de-DE" sz="2400" b="1" dirty="0">
                <a:solidFill>
                  <a:srgbClr val="FF0000"/>
                </a:solidFill>
              </a:rPr>
              <a:t> out </a:t>
            </a:r>
            <a:r>
              <a:rPr lang="de-DE" sz="2400" b="1" dirty="0" err="1">
                <a:solidFill>
                  <a:srgbClr val="FF0000"/>
                </a:solidFill>
              </a:rPr>
              <a:t>with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each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laser</a:t>
            </a:r>
            <a:r>
              <a:rPr lang="de-DE" sz="2400" b="1" dirty="0">
                <a:solidFill>
                  <a:srgbClr val="FF0000"/>
                </a:solidFill>
              </a:rPr>
              <a:t>, </a:t>
            </a:r>
            <a:r>
              <a:rPr lang="de-DE" sz="2400" b="1" dirty="0" err="1">
                <a:solidFill>
                  <a:srgbClr val="FF0000"/>
                </a:solidFill>
              </a:rPr>
              <a:t>both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systems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equipped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with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their</a:t>
            </a:r>
            <a:r>
              <a:rPr lang="de-DE" sz="2400" b="1" dirty="0">
                <a:solidFill>
                  <a:srgbClr val="FF0000"/>
                </a:solidFill>
              </a:rPr>
              <a:t> own </a:t>
            </a:r>
            <a:r>
              <a:rPr lang="de-DE" sz="2400" b="1" dirty="0" err="1">
                <a:solidFill>
                  <a:srgbClr val="FF0000"/>
                </a:solidFill>
              </a:rPr>
              <a:t>few-cycle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probing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systems</a:t>
            </a:r>
            <a:r>
              <a:rPr lang="de-DE" sz="2400" b="1" dirty="0">
                <a:solidFill>
                  <a:srgbClr val="FF0000"/>
                </a:solidFill>
              </a:rPr>
              <a:t>.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4C7C37-6838-2511-8A3A-B9CCDB09462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3200" dirty="0"/>
              <a:t>Short Probe Pulses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Few</a:t>
            </a:r>
            <a:r>
              <a:rPr lang="de-DE" sz="3200" dirty="0"/>
              <a:t>-Cycle </a:t>
            </a:r>
            <a:r>
              <a:rPr lang="de-DE" sz="3200" dirty="0" err="1"/>
              <a:t>Microscopy</a:t>
            </a:r>
            <a:endParaRPr lang="zh-CN" altLang="en-US" sz="3200" dirty="0"/>
          </a:p>
        </p:txBody>
      </p:sp>
      <p:sp>
        <p:nvSpPr>
          <p:cNvPr id="17" name="Textfeld 16"/>
          <p:cNvSpPr txBox="1"/>
          <p:nvPr/>
        </p:nvSpPr>
        <p:spPr>
          <a:xfrm>
            <a:off x="40127" y="5992404"/>
            <a:ext cx="3303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M.B. Schwab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en-GB" sz="1400" dirty="0"/>
              <a:t>APL 103, 191118 (2013)</a:t>
            </a:r>
          </a:p>
          <a:p>
            <a:r>
              <a:rPr lang="de-DE" sz="1400" dirty="0"/>
              <a:t>D. Adolph </a:t>
            </a:r>
            <a:r>
              <a:rPr lang="de-DE" sz="1400" i="1" dirty="0"/>
              <a:t>et al. </a:t>
            </a:r>
            <a:r>
              <a:rPr lang="en-GB" sz="1400" dirty="0"/>
              <a:t>APL 110, 081105 (2017)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79" y="1786448"/>
            <a:ext cx="3642921" cy="328510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59" y="2091577"/>
            <a:ext cx="3473125" cy="241650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47675" y="1114620"/>
            <a:ext cx="7623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Generation &amp; </a:t>
            </a:r>
            <a:r>
              <a:rPr lang="de-DE" sz="2000" b="1" dirty="0" err="1"/>
              <a:t>characterization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synchronized</a:t>
            </a:r>
            <a:r>
              <a:rPr lang="de-DE" sz="2000" b="1" dirty="0"/>
              <a:t> </a:t>
            </a:r>
            <a:r>
              <a:rPr lang="de-DE" sz="2000" b="1" dirty="0" err="1"/>
              <a:t>few-cycle</a:t>
            </a:r>
            <a:r>
              <a:rPr lang="de-DE" sz="2000" b="1" dirty="0"/>
              <a:t> probe </a:t>
            </a:r>
            <a:r>
              <a:rPr lang="de-DE" sz="2000" b="1" dirty="0" err="1"/>
              <a:t>pulses</a:t>
            </a:r>
            <a:endParaRPr lang="en-GB" sz="2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687795" y="5266316"/>
            <a:ext cx="746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Neither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feasable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nor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economic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multi</a:t>
            </a:r>
            <a:r>
              <a:rPr lang="de-DE" b="1" dirty="0">
                <a:solidFill>
                  <a:srgbClr val="FF0000"/>
                </a:solidFill>
              </a:rPr>
              <a:t> 100 TW and PW </a:t>
            </a:r>
            <a:r>
              <a:rPr lang="de-DE" b="1" dirty="0" err="1">
                <a:solidFill>
                  <a:srgbClr val="FF0000"/>
                </a:solidFill>
              </a:rPr>
              <a:t>class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laser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systems</a:t>
            </a:r>
            <a:r>
              <a:rPr lang="de-DE" b="1" dirty="0">
                <a:solidFill>
                  <a:srgbClr val="FF0000"/>
                </a:solidFill>
              </a:rPr>
              <a:t>.</a:t>
            </a:r>
          </a:p>
          <a:p>
            <a:r>
              <a:rPr lang="de-DE" b="1" dirty="0">
                <a:solidFill>
                  <a:srgbClr val="FF0000"/>
                </a:solidFill>
              </a:rPr>
              <a:t>De-</a:t>
            </a:r>
            <a:r>
              <a:rPr lang="de-DE" b="1" dirty="0" err="1">
                <a:solidFill>
                  <a:srgbClr val="FF0000"/>
                </a:solidFill>
              </a:rPr>
              <a:t>couple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main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laser</a:t>
            </a:r>
            <a:r>
              <a:rPr lang="de-DE" b="1" dirty="0">
                <a:solidFill>
                  <a:srgbClr val="FF0000"/>
                </a:solidFill>
              </a:rPr>
              <a:t> pulse and probe beam </a:t>
            </a:r>
            <a:r>
              <a:rPr lang="de-DE" b="1" dirty="0" err="1">
                <a:solidFill>
                  <a:srgbClr val="FF0000"/>
                </a:solidFill>
              </a:rPr>
              <a:t>completely</a:t>
            </a:r>
            <a:r>
              <a:rPr lang="de-DE" b="1" dirty="0">
                <a:solidFill>
                  <a:srgbClr val="FF0000"/>
                </a:solidFill>
              </a:rPr>
              <a:t>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200" y="4532636"/>
            <a:ext cx="3271484" cy="7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4" y="-1"/>
            <a:ext cx="8696325" cy="685801"/>
          </a:xfrm>
        </p:spPr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lasers</a:t>
            </a:r>
            <a:r>
              <a:rPr lang="de-DE" dirty="0"/>
              <a:t> @  HI Jena &amp; IOQ (2023)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134412" y="1052738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JETi200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20272" y="1052738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POLARIS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28" y="1628242"/>
            <a:ext cx="2234128" cy="16812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47020" y="3717032"/>
            <a:ext cx="27414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Wavelength: 	800 nm</a:t>
            </a:r>
          </a:p>
          <a:p>
            <a:r>
              <a:rPr lang="en-GB" dirty="0"/>
              <a:t>Energy on target:	5 J</a:t>
            </a:r>
          </a:p>
          <a:p>
            <a:r>
              <a:rPr lang="en-GB" dirty="0"/>
              <a:t>Pulse duration:   	17 fs</a:t>
            </a:r>
            <a:br>
              <a:rPr lang="en-GB" dirty="0"/>
            </a:br>
            <a:r>
              <a:rPr lang="en-GB" dirty="0"/>
              <a:t>Peak power:	300 TW</a:t>
            </a:r>
          </a:p>
          <a:p>
            <a:r>
              <a:rPr lang="en-GB" dirty="0"/>
              <a:t>Repetition rate: 	5 Hz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l="7880" t="19041" r="19760" b="17600"/>
          <a:stretch/>
        </p:blipFill>
        <p:spPr>
          <a:xfrm>
            <a:off x="435029" y="1628242"/>
            <a:ext cx="2560009" cy="16812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4445" y="5793249"/>
            <a:ext cx="6086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Goal: </a:t>
            </a:r>
            <a:r>
              <a:rPr lang="de-DE" sz="2400" b="1" dirty="0" err="1">
                <a:solidFill>
                  <a:srgbClr val="FF0000"/>
                </a:solidFill>
              </a:rPr>
              <a:t>synchronization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of</a:t>
            </a:r>
            <a:r>
              <a:rPr lang="de-DE" sz="2400" b="1" dirty="0">
                <a:solidFill>
                  <a:srgbClr val="FF0000"/>
                </a:solidFill>
              </a:rPr>
              <a:t> all </a:t>
            </a:r>
            <a:r>
              <a:rPr lang="de-DE" sz="2400" b="1" dirty="0" err="1">
                <a:solidFill>
                  <a:srgbClr val="FF0000"/>
                </a:solidFill>
              </a:rPr>
              <a:t>lasers</a:t>
            </a:r>
            <a:r>
              <a:rPr lang="de-DE" sz="2400" b="1" dirty="0">
                <a:solidFill>
                  <a:srgbClr val="FF0000"/>
                </a:solidFill>
              </a:rPr>
              <a:t> &lt;20 </a:t>
            </a:r>
            <a:r>
              <a:rPr lang="de-DE" sz="2400" b="1" dirty="0" err="1">
                <a:solidFill>
                  <a:srgbClr val="FF0000"/>
                </a:solidFill>
              </a:rPr>
              <a:t>fs</a:t>
            </a:r>
            <a:r>
              <a:rPr lang="de-DE" sz="2400" b="1" dirty="0">
                <a:solidFill>
                  <a:srgbClr val="FF0000"/>
                </a:solidFill>
              </a:rPr>
              <a:t> (</a:t>
            </a:r>
            <a:r>
              <a:rPr lang="de-DE" sz="2400" b="1" dirty="0" err="1">
                <a:solidFill>
                  <a:srgbClr val="FF0000"/>
                </a:solidFill>
              </a:rPr>
              <a:t>rms</a:t>
            </a:r>
            <a:r>
              <a:rPr lang="de-DE" sz="2400" b="1" dirty="0">
                <a:solidFill>
                  <a:srgbClr val="FF0000"/>
                </a:solidFill>
              </a:rPr>
              <a:t>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D71585-14EA-FC1B-7523-D8E4299528B8}"/>
              </a:ext>
            </a:extLst>
          </p:cNvPr>
          <p:cNvSpPr txBox="1"/>
          <p:nvPr/>
        </p:nvSpPr>
        <p:spPr>
          <a:xfrm>
            <a:off x="4108479" y="1052738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JETi</a:t>
            </a:r>
            <a:r>
              <a:rPr lang="de-DE" sz="2400" dirty="0"/>
              <a:t> ONE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D58160-AA56-E166-82AD-F844271FB669}"/>
              </a:ext>
            </a:extLst>
          </p:cNvPr>
          <p:cNvSpPr txBox="1"/>
          <p:nvPr/>
        </p:nvSpPr>
        <p:spPr>
          <a:xfrm>
            <a:off x="3259133" y="3717032"/>
            <a:ext cx="2893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Wavelength: 	0.8-7 µm</a:t>
            </a:r>
          </a:p>
          <a:p>
            <a:r>
              <a:rPr lang="en-GB" dirty="0"/>
              <a:t>Energy on target:	0.5 </a:t>
            </a:r>
            <a:r>
              <a:rPr lang="en-GB" dirty="0" err="1"/>
              <a:t>mJ</a:t>
            </a:r>
            <a:endParaRPr lang="en-GB" dirty="0"/>
          </a:p>
          <a:p>
            <a:r>
              <a:rPr lang="en-GB" dirty="0"/>
              <a:t>Pulse duration:   	few cycle</a:t>
            </a:r>
          </a:p>
          <a:p>
            <a:r>
              <a:rPr lang="en-GB" dirty="0"/>
              <a:t>Peak power:	0.1 TW</a:t>
            </a:r>
          </a:p>
          <a:p>
            <a:r>
              <a:rPr lang="en-GB" dirty="0"/>
              <a:t>Repetition rate: 	1 kHz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050A890-89A1-C646-1EFA-C963F5726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2" b="17022"/>
          <a:stretch/>
        </p:blipFill>
        <p:spPr>
          <a:xfrm>
            <a:off x="3290710" y="1738183"/>
            <a:ext cx="2600862" cy="14613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142F24-73C3-7CCC-0AAA-4E241E30A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466" y="1509073"/>
            <a:ext cx="1722821" cy="3643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E4B7B86-9B5A-8A61-CFDE-39DEB3870CCD}"/>
              </a:ext>
            </a:extLst>
          </p:cNvPr>
          <p:cNvSpPr txBox="1"/>
          <p:nvPr/>
        </p:nvSpPr>
        <p:spPr>
          <a:xfrm>
            <a:off x="6130298" y="3717032"/>
            <a:ext cx="3121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Wavelength: 	1030 nm</a:t>
            </a:r>
          </a:p>
          <a:p>
            <a:r>
              <a:rPr lang="en-GB" dirty="0"/>
              <a:t>Energy on target:	16.7 J (54 J)</a:t>
            </a:r>
          </a:p>
          <a:p>
            <a:r>
              <a:rPr lang="en-GB" dirty="0"/>
              <a:t>Pulse duration:   	98 fs</a:t>
            </a:r>
          </a:p>
          <a:p>
            <a:r>
              <a:rPr lang="en-GB" dirty="0"/>
              <a:t>Peak power:	170 TW</a:t>
            </a:r>
            <a:br>
              <a:rPr lang="en-GB" dirty="0"/>
            </a:br>
            <a:r>
              <a:rPr lang="en-GB" dirty="0"/>
              <a:t>Repetition rate: 	1/50 Hz</a:t>
            </a:r>
          </a:p>
        </p:txBody>
      </p:sp>
    </p:spTree>
    <p:extLst>
      <p:ext uri="{BB962C8B-B14F-4D97-AF65-F5344CB8AC3E}">
        <p14:creationId xmlns:p14="http://schemas.microsoft.com/office/powerpoint/2010/main" val="16303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State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art</a:t>
            </a:r>
            <a:r>
              <a:rPr lang="de-DE" sz="3200" dirty="0"/>
              <a:t> </a:t>
            </a:r>
            <a:r>
              <a:rPr lang="de-DE" sz="3200" dirty="0" err="1"/>
              <a:t>synchronization</a:t>
            </a:r>
            <a:r>
              <a:rPr lang="de-DE" sz="3200" dirty="0"/>
              <a:t> &lt; 20 </a:t>
            </a:r>
            <a:r>
              <a:rPr lang="de-DE" sz="3200" dirty="0" err="1"/>
              <a:t>fs</a:t>
            </a:r>
            <a:r>
              <a:rPr lang="de-DE" sz="3200" dirty="0"/>
              <a:t> (2025)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58386" y="6059431"/>
            <a:ext cx="2133600" cy="365125"/>
          </a:xfrm>
        </p:spPr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028858" y="3028672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JETi</a:t>
            </a:r>
            <a:r>
              <a:rPr lang="de-DE" sz="2400" dirty="0"/>
              <a:t> ONE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55236" y="3049695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JETi200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20272" y="302867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POLARIS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28" y="3604176"/>
            <a:ext cx="2234128" cy="16812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7880" t="19041" r="19760" b="17600"/>
          <a:stretch/>
        </p:blipFill>
        <p:spPr>
          <a:xfrm>
            <a:off x="3255853" y="3625199"/>
            <a:ext cx="2560009" cy="1681200"/>
          </a:xfrm>
          <a:prstGeom prst="rect">
            <a:avLst/>
          </a:prstGeom>
        </p:spPr>
      </p:pic>
      <p:sp>
        <p:nvSpPr>
          <p:cNvPr id="20" name="Rechteckiger Pfeil 19"/>
          <p:cNvSpPr/>
          <p:nvPr/>
        </p:nvSpPr>
        <p:spPr bwMode="auto">
          <a:xfrm rot="5400000">
            <a:off x="6582056" y="1798899"/>
            <a:ext cx="876435" cy="1422975"/>
          </a:xfrm>
          <a:prstGeom prst="bentArrow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Rechteckiger Pfeil 20"/>
          <p:cNvSpPr/>
          <p:nvPr/>
        </p:nvSpPr>
        <p:spPr bwMode="auto">
          <a:xfrm rot="16200000" flipH="1">
            <a:off x="1500294" y="1798898"/>
            <a:ext cx="876435" cy="1422975"/>
          </a:xfrm>
          <a:prstGeom prst="bentArrow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6" name="Pfeil nach unten 15"/>
          <p:cNvSpPr/>
          <p:nvPr/>
        </p:nvSpPr>
        <p:spPr bwMode="auto">
          <a:xfrm>
            <a:off x="3878317" y="2457953"/>
            <a:ext cx="441435" cy="490648"/>
          </a:xfrm>
          <a:prstGeom prst="downArrow">
            <a:avLst/>
          </a:prstGeom>
          <a:solidFill>
            <a:srgbClr val="B7DEE8"/>
          </a:solidFill>
          <a:ln>
            <a:noFill/>
          </a:ln>
          <a:effec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89" y="894212"/>
            <a:ext cx="1404914" cy="93637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81" y="2543552"/>
            <a:ext cx="813716" cy="39500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84" y="2543552"/>
            <a:ext cx="813716" cy="39500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56" y="2552582"/>
            <a:ext cx="813716" cy="39500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2" b="17022"/>
          <a:stretch/>
        </p:blipFill>
        <p:spPr>
          <a:xfrm>
            <a:off x="447675" y="3735140"/>
            <a:ext cx="2600862" cy="146132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73851" y="1965802"/>
            <a:ext cx="271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stabilized</a:t>
            </a:r>
            <a:r>
              <a:rPr lang="de-DE" dirty="0"/>
              <a:t>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links</a:t>
            </a:r>
            <a:endParaRPr lang="en-GB" dirty="0"/>
          </a:p>
        </p:txBody>
      </p:sp>
      <p:sp>
        <p:nvSpPr>
          <p:cNvPr id="26" name="Pfeil nach unten 25"/>
          <p:cNvSpPr>
            <a:spLocks noChangeAspect="1"/>
          </p:cNvSpPr>
          <p:nvPr/>
        </p:nvSpPr>
        <p:spPr bwMode="auto">
          <a:xfrm rot="10800000" flipV="1">
            <a:off x="4341142" y="5411723"/>
            <a:ext cx="309005" cy="33811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Rechteckiger Pfeil 26"/>
          <p:cNvSpPr>
            <a:spLocks noChangeAspect="1"/>
          </p:cNvSpPr>
          <p:nvPr/>
        </p:nvSpPr>
        <p:spPr bwMode="auto">
          <a:xfrm rot="10800000" flipH="1">
            <a:off x="1333208" y="5411723"/>
            <a:ext cx="1440664" cy="627852"/>
          </a:xfrm>
          <a:prstGeom prst="ben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2823167" y="5734824"/>
            <a:ext cx="3541853" cy="45186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kern="0" dirty="0">
                <a:solidFill>
                  <a:srgbClr val="FF0000"/>
                </a:solidFill>
              </a:rPr>
              <a:t>New 140 m</a:t>
            </a:r>
            <a:r>
              <a:rPr lang="de-DE" sz="2000" b="1" kern="0" baseline="30000" dirty="0">
                <a:solidFill>
                  <a:srgbClr val="FF0000"/>
                </a:solidFill>
              </a:rPr>
              <a:t>2</a:t>
            </a:r>
            <a:r>
              <a:rPr lang="de-DE" sz="2000" b="1" kern="0" dirty="0">
                <a:solidFill>
                  <a:srgbClr val="FF0000"/>
                </a:solidFill>
              </a:rPr>
              <a:t> Target Area</a:t>
            </a:r>
            <a:endParaRPr lang="en-GB" sz="2000" b="1" kern="0" dirty="0">
              <a:solidFill>
                <a:srgbClr val="FF0000"/>
              </a:solidFill>
            </a:endParaRPr>
          </a:p>
        </p:txBody>
      </p:sp>
      <p:sp>
        <p:nvSpPr>
          <p:cNvPr id="29" name="Rechteckiger Pfeil 28"/>
          <p:cNvSpPr>
            <a:spLocks noChangeAspect="1"/>
          </p:cNvSpPr>
          <p:nvPr/>
        </p:nvSpPr>
        <p:spPr bwMode="auto">
          <a:xfrm rot="10800000">
            <a:off x="6442328" y="5411723"/>
            <a:ext cx="1440664" cy="627852"/>
          </a:xfrm>
          <a:prstGeom prst="ben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649999" y="1893132"/>
            <a:ext cx="3658787" cy="564823"/>
          </a:xfrm>
          <a:prstGeom prst="rect">
            <a:avLst/>
          </a:prstGeom>
          <a:noFill/>
          <a:ln w="28575">
            <a:solidFill>
              <a:srgbClr val="B7DEE8"/>
            </a:solidFill>
          </a:ln>
          <a:effec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344831" y="825042"/>
            <a:ext cx="3060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MASTER </a:t>
            </a:r>
            <a:r>
              <a:rPr lang="de-DE" b="1" dirty="0" err="1">
                <a:solidFill>
                  <a:srgbClr val="0070C0"/>
                </a:solidFill>
              </a:rPr>
              <a:t>oscillator</a:t>
            </a:r>
            <a:r>
              <a:rPr lang="de-DE" b="1" dirty="0">
                <a:solidFill>
                  <a:srgbClr val="0070C0"/>
                </a:solidFill>
              </a:rPr>
              <a:t> @ 1550 </a:t>
            </a:r>
            <a:r>
              <a:rPr lang="de-DE" b="1" dirty="0" err="1">
                <a:solidFill>
                  <a:srgbClr val="0070C0"/>
                </a:solidFill>
              </a:rPr>
              <a:t>nm</a:t>
            </a:r>
            <a:endParaRPr lang="de-DE" b="1" dirty="0">
              <a:solidFill>
                <a:srgbClr val="0070C0"/>
              </a:solidFill>
            </a:endParaRPr>
          </a:p>
          <a:p>
            <a:pPr algn="ctr"/>
            <a:r>
              <a:rPr lang="de-DE" b="1" dirty="0">
                <a:solidFill>
                  <a:srgbClr val="0070C0"/>
                </a:solidFill>
              </a:rPr>
              <a:t>(</a:t>
            </a:r>
            <a:r>
              <a:rPr lang="de-DE" b="1" dirty="0" err="1">
                <a:solidFill>
                  <a:srgbClr val="0070C0"/>
                </a:solidFill>
              </a:rPr>
              <a:t>lowest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noise</a:t>
            </a:r>
            <a:r>
              <a:rPr lang="de-DE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7" b="-10351"/>
          <a:stretch/>
        </p:blipFill>
        <p:spPr>
          <a:xfrm>
            <a:off x="182592" y="1147970"/>
            <a:ext cx="1692528" cy="58668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52" y="1032504"/>
            <a:ext cx="1362468" cy="6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0" grpId="0" animBg="1"/>
      <p:bldP spid="21" grpId="0" animBg="1"/>
      <p:bldP spid="16" grpId="0" animBg="1"/>
      <p:bldP spid="11" grpId="0"/>
      <p:bldP spid="26" grpId="0" animBg="1"/>
      <p:bldP spid="27" grpId="0" animBg="1"/>
      <p:bldP spid="28" grpId="0" animBg="1"/>
      <p:bldP spid="29" grpId="0" animBg="1"/>
      <p:bldP spid="18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829904" y="1319846"/>
            <a:ext cx="6772890" cy="3933645"/>
          </a:xfrm>
          <a:prstGeom prst="rect">
            <a:avLst/>
          </a:prstGeom>
          <a:blipFill dpi="0" rotWithShape="1">
            <a:blip r:embed="rId3"/>
            <a:srcRect/>
            <a:stretch>
              <a:fillRect l="-6812" t="-20693" r="-8992" b="-34935"/>
            </a:stretch>
          </a:blip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 Jena </a:t>
            </a:r>
            <a:r>
              <a:rPr lang="de-DE" dirty="0" err="1"/>
              <a:t>extension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218583" y="4374287"/>
            <a:ext cx="3541853" cy="1160650"/>
            <a:chOff x="3218583" y="4529558"/>
            <a:chExt cx="3541853" cy="1160650"/>
          </a:xfrm>
        </p:grpSpPr>
        <p:sp>
          <p:nvSpPr>
            <p:cNvPr id="14" name="Trapezoid 13"/>
            <p:cNvSpPr/>
            <p:nvPr/>
          </p:nvSpPr>
          <p:spPr bwMode="auto">
            <a:xfrm rot="5400000">
              <a:off x="5475330" y="4487189"/>
              <a:ext cx="602881" cy="687620"/>
            </a:xfrm>
            <a:prstGeom prst="trapezoid">
              <a:avLst>
                <a:gd name="adj" fmla="val 8215"/>
              </a:avLst>
            </a:prstGeom>
            <a:noFill/>
            <a:ln w="28575" cmpd="sng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rgbClr val="FF0000"/>
                </a:solidFill>
              </a:endParaRPr>
            </a:p>
          </p:txBody>
        </p:sp>
        <p:sp>
          <p:nvSpPr>
            <p:cNvPr id="15" name="Trapezoid 14"/>
            <p:cNvSpPr/>
            <p:nvPr/>
          </p:nvSpPr>
          <p:spPr bwMode="auto">
            <a:xfrm rot="16200000" flipH="1">
              <a:off x="4242942" y="3942421"/>
              <a:ext cx="597307" cy="1782732"/>
            </a:xfrm>
            <a:prstGeom prst="trapezoid">
              <a:avLst>
                <a:gd name="adj" fmla="val 14899"/>
              </a:avLst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kern="0">
                <a:solidFill>
                  <a:srgbClr val="FF0000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3218583" y="5238346"/>
              <a:ext cx="3541853" cy="451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000" b="1" kern="0" dirty="0">
                  <a:solidFill>
                    <a:srgbClr val="FF0000"/>
                  </a:solidFill>
                </a:rPr>
                <a:t>New 140 m</a:t>
              </a:r>
              <a:r>
                <a:rPr lang="de-DE" sz="2000" b="1" kern="0" baseline="30000" dirty="0">
                  <a:solidFill>
                    <a:srgbClr val="FF0000"/>
                  </a:solidFill>
                </a:rPr>
                <a:t>2</a:t>
              </a:r>
              <a:r>
                <a:rPr lang="de-DE" sz="2000" b="1" kern="0" dirty="0">
                  <a:solidFill>
                    <a:srgbClr val="FF0000"/>
                  </a:solidFill>
                </a:rPr>
                <a:t> Target Area</a:t>
              </a:r>
              <a:endParaRPr lang="en-GB" sz="2000" b="1" kern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FD4ED0EC-FD30-BD83-AD0B-36CC8217F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342325"/>
            <a:ext cx="2032620" cy="11292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9F711D-50B0-BA92-866E-4318809F6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25" y="5657984"/>
            <a:ext cx="1777419" cy="5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Target Area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19.09.23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55" y="1662899"/>
            <a:ext cx="6690851" cy="3738133"/>
          </a:xfrm>
        </p:spPr>
      </p:pic>
      <p:cxnSp>
        <p:nvCxnSpPr>
          <p:cNvPr id="10" name="Gerade Verbindung mit Pfeil 9"/>
          <p:cNvCxnSpPr/>
          <p:nvPr/>
        </p:nvCxnSpPr>
        <p:spPr>
          <a:xfrm flipV="1">
            <a:off x="4909144" y="3653486"/>
            <a:ext cx="2603216" cy="1024410"/>
          </a:xfrm>
          <a:prstGeom prst="straightConnector1">
            <a:avLst/>
          </a:prstGeom>
          <a:ln w="76200">
            <a:solidFill>
              <a:srgbClr val="DA2C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270265" y="1787701"/>
            <a:ext cx="3425839" cy="1614894"/>
          </a:xfrm>
          <a:prstGeom prst="straightConnector1">
            <a:avLst/>
          </a:prstGeom>
          <a:ln w="76200">
            <a:solidFill>
              <a:srgbClr val="DA2C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983185" y="2282011"/>
            <a:ext cx="92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17 m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57521" y="4113868"/>
            <a:ext cx="92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8 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852310" y="1021381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Beam </a:t>
            </a:r>
            <a:r>
              <a:rPr lang="de-DE" b="1" dirty="0" err="1"/>
              <a:t>shaping</a:t>
            </a:r>
            <a:r>
              <a:rPr lang="de-DE" b="1" dirty="0"/>
              <a:t> </a:t>
            </a:r>
            <a:r>
              <a:rPr lang="de-DE" b="1" dirty="0" err="1"/>
              <a:t>chamber</a:t>
            </a:r>
            <a:endParaRPr lang="de-DE" b="1" dirty="0"/>
          </a:p>
          <a:p>
            <a:r>
              <a:rPr lang="de-DE" dirty="0"/>
              <a:t>6 m x 2 m x 2 m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6358231" y="1405491"/>
            <a:ext cx="234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Experimental </a:t>
            </a:r>
            <a:r>
              <a:rPr lang="de-DE" b="1" dirty="0" err="1"/>
              <a:t>chamber</a:t>
            </a:r>
            <a:br>
              <a:rPr lang="de-DE" b="1" dirty="0"/>
            </a:br>
            <a:r>
              <a:rPr lang="de-DE" dirty="0"/>
              <a:t>6 m x 2.5 m x 1 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778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 - &amp;quot;JETi  200&amp;quot;&quot;/&gt;&lt;property id=&quot;20307&quot; value=&quot;419&quot;/&gt;&lt;/object&gt;&lt;object type=&quot;3&quot; unique_id=&quot;10005&quot;&gt;&lt;property id=&quot;20148&quot; value=&quot;5&quot;/&gt;&lt;property id=&quot;20300&quot; value=&quot;Folie 2 - &amp;quot;Helmholtz Institute Jena&amp;quot;&quot;/&gt;&lt;property id=&quot;20307&quot; value=&quot;420&quot;/&gt;&lt;/object&gt;&lt;object type=&quot;3&quot; unique_id=&quot;10034&quot;&gt;&lt;property id=&quot;20148&quot; value=&quot;5&quot;/&gt;&lt;property id=&quot;20300&quot; value=&quot;Folie 3 - &amp;quot;High intensity lasers @  HI Jena &amp;amp; IOQ&amp;quot;&quot;/&gt;&lt;property id=&quot;20307&quot; value=&quot;421&quot;/&gt;&lt;/object&gt;&lt;object type=&quot;3&quot; unique_id=&quot;10130&quot;&gt;&lt;property id=&quot;20148&quot; value=&quot;5&quot;/&gt;&lt;property id=&quot;20300&quot; value=&quot;Folie 4 - &amp;quot;JETi 200 – Jenaer Titan Saphir Laser&amp;quot;&quot;/&gt;&lt;property id=&quot;20307&quot; value=&quot;422&quot;/&gt;&lt;/object&gt;&lt;object type=&quot;3&quot; unique_id=&quot;10132&quot;&gt;&lt;property id=&quot;20148&quot; value=&quot;5&quot;/&gt;&lt;property id=&quot;20300&quot; value=&quot;Folie 7 - &amp;quot;Target Area 1 (TA2 in preparation)&amp;quot;&quot;/&gt;&lt;property id=&quot;20307&quot; value=&quot;424&quot;/&gt;&lt;/object&gt;&lt;object type=&quot;3&quot; unique_id=&quot;10133&quot;&gt;&lt;property id=&quot;20148&quot; value=&quot;5&quot;/&gt;&lt;property id=&quot;20300&quot; value=&quot;Folie 10 - &amp;quot;Unique probing options&amp;quot;&quot;/&gt;&lt;property id=&quot;20307&quot; value=&quot;425&quot;/&gt;&lt;/object&gt;&lt;object type=&quot;3&quot; unique_id=&quot;10134&quot;&gt;&lt;property id=&quot;20148&quot; value=&quot;5&quot;/&gt;&lt;property id=&quot;20300&quot; value=&quot;Folie 11 - &amp;quot;Measurement and application&amp;quot;&quot;/&gt;&lt;property id=&quot;20307&quot; value=&quot;426&quot;/&gt;&lt;/object&gt;&lt;object type=&quot;3&quot; unique_id=&quot;10145&quot;&gt;&lt;property id=&quot;20148&quot; value=&quot;5&quot;/&gt;&lt;property id=&quot;20300&quot; value=&quot;Folie 12 - &amp;quot;Probing with SWIR/MIR few cycle pulses&amp;quot;&quot;/&gt;&lt;property id=&quot;20307&quot; value=&quot;427&quot;/&gt;&lt;/object&gt;&lt;object type=&quot;3&quot; unique_id=&quot;10365&quot;&gt;&lt;property id=&quot;20148&quot; value=&quot;5&quot;/&gt;&lt;property id=&quot;20300&quot; value=&quot;Folie 9 - &amp;quot;Laser Wakefield Acceleration&amp;quot;&quot;/&gt;&lt;property id=&quot;20307&quot; value=&quot;428&quot;/&gt;&lt;/object&gt;&lt;object type=&quot;3&quot; unique_id=&quot;10486&quot;&gt;&lt;property id=&quot;20148&quot; value=&quot;5&quot;/&gt;&lt;property id=&quot;20300&quot; value=&quot;Folie 8 - &amp;quot;High intensity experiments - SHHG&amp;quot;&quot;/&gt;&lt;property id=&quot;20307&quot; value=&quot;429&quot;/&gt;&lt;/object&gt;&lt;object type=&quot;3&quot; unique_id=&quot;62615&quot;&gt;&lt;property id=&quot;20148&quot; value=&quot;5&quot;/&gt;&lt;property id=&quot;20300&quot; value=&quot;Folie 6 - &amp;quot; Temporal Intensity Contrast improvements&amp;quot;&quot;/&gt;&lt;property id=&quot;20307&quot; value=&quot;430&quot;/&gt;&lt;/object&gt;&lt;object type=&quot;3&quot; unique_id=&quot;62798&quot;&gt;&lt;property id=&quot;20148&quot; value=&quot;5&quot;/&gt;&lt;property id=&quot;20300&quot; value=&quot;Folie 5 - &amp;quot;Deformable mirror&amp;quot;&quot;/&gt;&lt;property id=&quot;20307&quot; value=&quot;431&quot;/&gt;&lt;/object&gt;&lt;object type=&quot;3&quot; unique_id=&quot;63079&quot;&gt;&lt;property id=&quot;20148&quot; value=&quot;5&quot;/&gt;&lt;property id=&quot;20300&quot; value=&quot;Folie 13 - &amp;quot;Outlook&amp;quot;&quot;/&gt;&lt;property id=&quot;20307&quot; value=&quot;432&quot;/&gt;&lt;/object&gt;&lt;object type=&quot;3&quot; unique_id=&quot;64714&quot;&gt;&lt;property id=&quot;20148&quot; value=&quot;5&quot;/&gt;&lt;property id=&quot;20300&quot; value=&quot;Folie 14 - &amp;quot;Acknowledgements&amp;quot;&quot;/&gt;&lt;property id=&quot;20307&quot; value=&quot;43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mso_new" id="{444968BD-4A96-4EB7-95CC-71A30503D3EB}" vid="{A24A5DAF-453D-4664-A927-6C887856E96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hij_template_talk_mso</Template>
  <TotalTime>0</TotalTime>
  <Words>1322</Words>
  <Application>Microsoft Macintosh PowerPoint</Application>
  <PresentationFormat>Bildschirmpräsentation (4:3)</PresentationFormat>
  <Paragraphs>226</Paragraphs>
  <Slides>24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Office</vt:lpstr>
      <vt:lpstr>Current status and future development of high-power lasers at FSU Jena and HI-Jena</vt:lpstr>
      <vt:lpstr>Outline</vt:lpstr>
      <vt:lpstr>Helmholtz-Institute Jena and IOQ Jena</vt:lpstr>
      <vt:lpstr>High intensity lasers @  HI Jena &amp; IOQ (2023)</vt:lpstr>
      <vt:lpstr>Short Probe Pulses for Few-Cycle Microscopy</vt:lpstr>
      <vt:lpstr>High intensity lasers @  HI Jena &amp; IOQ (2023)</vt:lpstr>
      <vt:lpstr>State of the art synchronization &lt; 20 fs (2025)</vt:lpstr>
      <vt:lpstr>HI Jena extension</vt:lpstr>
      <vt:lpstr>New Target Area</vt:lpstr>
      <vt:lpstr>Radiation safety calculations: 10 GeV electrons</vt:lpstr>
      <vt:lpstr>Radiation safety calculations: 250 MeV protons</vt:lpstr>
      <vt:lpstr>New Target Area (May 2023)</vt:lpstr>
      <vt:lpstr>Target Area Fraunhofer -TAF</vt:lpstr>
      <vt:lpstr>Beam-shaping chamber</vt:lpstr>
      <vt:lpstr>Target Area Fraunhofer -TAF</vt:lpstr>
      <vt:lpstr>Summary &amp; Outlook I</vt:lpstr>
      <vt:lpstr>High-power laser development at 2.4 µm</vt:lpstr>
      <vt:lpstr>High-power laser development at 2.4 µm</vt:lpstr>
      <vt:lpstr>High-power laser development at 2.4 µm</vt:lpstr>
      <vt:lpstr>High-power laser development at 2…4 µm</vt:lpstr>
      <vt:lpstr>High-power laser development at 2.4 µm</vt:lpstr>
      <vt:lpstr>High-power laser development at 2.4 µm</vt:lpstr>
      <vt:lpstr>Summary &amp; Outlook II</vt:lpstr>
      <vt:lpstr>Thanks to all 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saevert</dc:creator>
  <cp:lastModifiedBy>Malte Christoph Kaluza</cp:lastModifiedBy>
  <cp:revision>556</cp:revision>
  <cp:lastPrinted>2012-01-10T11:59:57Z</cp:lastPrinted>
  <dcterms:created xsi:type="dcterms:W3CDTF">2018-05-18T11:35:13Z</dcterms:created>
  <dcterms:modified xsi:type="dcterms:W3CDTF">2023-09-19T07:59:14Z</dcterms:modified>
</cp:coreProperties>
</file>