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333" r:id="rId3"/>
    <p:sldId id="343" r:id="rId4"/>
    <p:sldId id="372" r:id="rId5"/>
    <p:sldId id="395" r:id="rId6"/>
    <p:sldId id="373" r:id="rId7"/>
    <p:sldId id="374" r:id="rId8"/>
    <p:sldId id="265" r:id="rId9"/>
    <p:sldId id="356" r:id="rId10"/>
    <p:sldId id="353" r:id="rId11"/>
    <p:sldId id="35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55" r:id="rId32"/>
    <p:sldId id="394" r:id="rId33"/>
    <p:sldId id="396" r:id="rId34"/>
  </p:sldIdLst>
  <p:sldSz cx="9144000" cy="5143500" type="screen16x9"/>
  <p:notesSz cx="6858000" cy="9144000"/>
  <p:defaultText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ED0"/>
    <a:srgbClr val="FF0000"/>
    <a:srgbClr val="F3F303"/>
    <a:srgbClr val="EFFFD0"/>
    <a:srgbClr val="C2348F"/>
    <a:srgbClr val="FEFBD0"/>
    <a:srgbClr val="FEFBD4"/>
    <a:srgbClr val="2D3A84"/>
    <a:srgbClr val="9E6958"/>
    <a:srgbClr val="120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95354" autoAdjust="0"/>
  </p:normalViewPr>
  <p:slideViewPr>
    <p:cSldViewPr>
      <p:cViewPr varScale="1">
        <p:scale>
          <a:sx n="135" d="100"/>
          <a:sy n="135" d="100"/>
        </p:scale>
        <p:origin x="168" y="30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23045-62E1-423E-95BD-74C8F6DDECBF}" type="datetimeFigureOut">
              <a:rPr lang="en-GB" smtClean="0"/>
              <a:t>19/09/2023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D360-123F-4A65-95FD-0405FD1E1B02}" type="slidenum">
              <a:rPr lang="en-GB" smtClean="0"/>
              <a:t>‹#›</a:t>
            </a:fld>
            <a:endParaRPr lang="en-GB"/>
          </a:p>
        </p:txBody>
      </p:sp>
    </p:spTree>
    <p:extLst>
      <p:ext uri="{BB962C8B-B14F-4D97-AF65-F5344CB8AC3E}">
        <p14:creationId xmlns:p14="http://schemas.microsoft.com/office/powerpoint/2010/main" val="354640289"/>
      </p:ext>
    </p:extLst>
  </p:cSld>
  <p:clrMap bg1="lt1" tx1="dk1" bg2="lt2" tx2="dk2" accent1="accent1" accent2="accent2" accent3="accent3" accent4="accent4" accent5="accent5" accent6="accent6" hlink="hlink" folHlink="folHlink"/>
  <p:notesStyle>
    <a:lvl1pPr marL="0" algn="l" defTabSz="779233" rtl="0" eaLnBrk="1" latinLnBrk="0" hangingPunct="1">
      <a:defRPr sz="1100" kern="1200">
        <a:solidFill>
          <a:schemeClr val="tx1"/>
        </a:solidFill>
        <a:latin typeface="+mn-lt"/>
        <a:ea typeface="+mn-ea"/>
        <a:cs typeface="+mn-cs"/>
      </a:defRPr>
    </a:lvl1pPr>
    <a:lvl2pPr marL="389616" algn="l" defTabSz="779233" rtl="0" eaLnBrk="1" latinLnBrk="0" hangingPunct="1">
      <a:defRPr sz="1100" kern="1200">
        <a:solidFill>
          <a:schemeClr val="tx1"/>
        </a:solidFill>
        <a:latin typeface="+mn-lt"/>
        <a:ea typeface="+mn-ea"/>
        <a:cs typeface="+mn-cs"/>
      </a:defRPr>
    </a:lvl2pPr>
    <a:lvl3pPr marL="779233" algn="l" defTabSz="779233" rtl="0" eaLnBrk="1" latinLnBrk="0" hangingPunct="1">
      <a:defRPr sz="1100" kern="1200">
        <a:solidFill>
          <a:schemeClr val="tx1"/>
        </a:solidFill>
        <a:latin typeface="+mn-lt"/>
        <a:ea typeface="+mn-ea"/>
        <a:cs typeface="+mn-cs"/>
      </a:defRPr>
    </a:lvl3pPr>
    <a:lvl4pPr marL="1168849" algn="l" defTabSz="779233" rtl="0" eaLnBrk="1" latinLnBrk="0" hangingPunct="1">
      <a:defRPr sz="1100" kern="1200">
        <a:solidFill>
          <a:schemeClr val="tx1"/>
        </a:solidFill>
        <a:latin typeface="+mn-lt"/>
        <a:ea typeface="+mn-ea"/>
        <a:cs typeface="+mn-cs"/>
      </a:defRPr>
    </a:lvl4pPr>
    <a:lvl5pPr marL="1558464" algn="l" defTabSz="779233" rtl="0" eaLnBrk="1" latinLnBrk="0" hangingPunct="1">
      <a:defRPr sz="1100" kern="1200">
        <a:solidFill>
          <a:schemeClr val="tx1"/>
        </a:solidFill>
        <a:latin typeface="+mn-lt"/>
        <a:ea typeface="+mn-ea"/>
        <a:cs typeface="+mn-cs"/>
      </a:defRPr>
    </a:lvl5pPr>
    <a:lvl6pPr marL="1948080" algn="l" defTabSz="779233" rtl="0" eaLnBrk="1" latinLnBrk="0" hangingPunct="1">
      <a:defRPr sz="1100" kern="1200">
        <a:solidFill>
          <a:schemeClr val="tx1"/>
        </a:solidFill>
        <a:latin typeface="+mn-lt"/>
        <a:ea typeface="+mn-ea"/>
        <a:cs typeface="+mn-cs"/>
      </a:defRPr>
    </a:lvl6pPr>
    <a:lvl7pPr marL="2337697" algn="l" defTabSz="779233" rtl="0" eaLnBrk="1" latinLnBrk="0" hangingPunct="1">
      <a:defRPr sz="1100" kern="1200">
        <a:solidFill>
          <a:schemeClr val="tx1"/>
        </a:solidFill>
        <a:latin typeface="+mn-lt"/>
        <a:ea typeface="+mn-ea"/>
        <a:cs typeface="+mn-cs"/>
      </a:defRPr>
    </a:lvl7pPr>
    <a:lvl8pPr marL="2727313" algn="l" defTabSz="779233" rtl="0" eaLnBrk="1" latinLnBrk="0" hangingPunct="1">
      <a:defRPr sz="1100" kern="1200">
        <a:solidFill>
          <a:schemeClr val="tx1"/>
        </a:solidFill>
        <a:latin typeface="+mn-lt"/>
        <a:ea typeface="+mn-ea"/>
        <a:cs typeface="+mn-cs"/>
      </a:defRPr>
    </a:lvl8pPr>
    <a:lvl9pPr marL="3116929" algn="l" defTabSz="7792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0F73C1-2BD6-684E-AA1B-49165E0DF4BD}" type="slidenum">
              <a:rPr lang="en-GB" smtClean="0"/>
              <a:pPr/>
              <a:t>3</a:t>
            </a:fld>
            <a:endParaRPr lang="en-GB"/>
          </a:p>
        </p:txBody>
      </p:sp>
    </p:spTree>
    <p:extLst>
      <p:ext uri="{BB962C8B-B14F-4D97-AF65-F5344CB8AC3E}">
        <p14:creationId xmlns:p14="http://schemas.microsoft.com/office/powerpoint/2010/main" val="163161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16</a:t>
            </a:fld>
            <a:endParaRPr lang="en-GB"/>
          </a:p>
        </p:txBody>
      </p:sp>
    </p:spTree>
    <p:extLst>
      <p:ext uri="{BB962C8B-B14F-4D97-AF65-F5344CB8AC3E}">
        <p14:creationId xmlns:p14="http://schemas.microsoft.com/office/powerpoint/2010/main" val="130450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17</a:t>
            </a:fld>
            <a:endParaRPr lang="en-GB"/>
          </a:p>
        </p:txBody>
      </p:sp>
    </p:spTree>
    <p:extLst>
      <p:ext uri="{BB962C8B-B14F-4D97-AF65-F5344CB8AC3E}">
        <p14:creationId xmlns:p14="http://schemas.microsoft.com/office/powerpoint/2010/main" val="116024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18</a:t>
            </a:fld>
            <a:endParaRPr lang="en-GB"/>
          </a:p>
        </p:txBody>
      </p:sp>
    </p:spTree>
    <p:extLst>
      <p:ext uri="{BB962C8B-B14F-4D97-AF65-F5344CB8AC3E}">
        <p14:creationId xmlns:p14="http://schemas.microsoft.com/office/powerpoint/2010/main" val="105877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19</a:t>
            </a:fld>
            <a:endParaRPr lang="en-GB"/>
          </a:p>
        </p:txBody>
      </p:sp>
    </p:spTree>
    <p:extLst>
      <p:ext uri="{BB962C8B-B14F-4D97-AF65-F5344CB8AC3E}">
        <p14:creationId xmlns:p14="http://schemas.microsoft.com/office/powerpoint/2010/main" val="71832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20</a:t>
            </a:fld>
            <a:endParaRPr lang="en-GB"/>
          </a:p>
        </p:txBody>
      </p:sp>
    </p:spTree>
    <p:extLst>
      <p:ext uri="{BB962C8B-B14F-4D97-AF65-F5344CB8AC3E}">
        <p14:creationId xmlns:p14="http://schemas.microsoft.com/office/powerpoint/2010/main" val="193765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21</a:t>
            </a:fld>
            <a:endParaRPr lang="en-GB"/>
          </a:p>
        </p:txBody>
      </p:sp>
    </p:spTree>
    <p:extLst>
      <p:ext uri="{BB962C8B-B14F-4D97-AF65-F5344CB8AC3E}">
        <p14:creationId xmlns:p14="http://schemas.microsoft.com/office/powerpoint/2010/main" val="171048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22</a:t>
            </a:fld>
            <a:endParaRPr lang="en-GB"/>
          </a:p>
        </p:txBody>
      </p:sp>
    </p:spTree>
    <p:extLst>
      <p:ext uri="{BB962C8B-B14F-4D97-AF65-F5344CB8AC3E}">
        <p14:creationId xmlns:p14="http://schemas.microsoft.com/office/powerpoint/2010/main" val="192232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23</a:t>
            </a:fld>
            <a:endParaRPr lang="en-GB"/>
          </a:p>
        </p:txBody>
      </p:sp>
    </p:spTree>
    <p:extLst>
      <p:ext uri="{BB962C8B-B14F-4D97-AF65-F5344CB8AC3E}">
        <p14:creationId xmlns:p14="http://schemas.microsoft.com/office/powerpoint/2010/main" val="171764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24</a:t>
            </a:fld>
            <a:endParaRPr lang="en-GB"/>
          </a:p>
        </p:txBody>
      </p:sp>
    </p:spTree>
    <p:extLst>
      <p:ext uri="{BB962C8B-B14F-4D97-AF65-F5344CB8AC3E}">
        <p14:creationId xmlns:p14="http://schemas.microsoft.com/office/powerpoint/2010/main" val="206794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25</a:t>
            </a:fld>
            <a:endParaRPr lang="en-GB"/>
          </a:p>
        </p:txBody>
      </p:sp>
    </p:spTree>
    <p:extLst>
      <p:ext uri="{BB962C8B-B14F-4D97-AF65-F5344CB8AC3E}">
        <p14:creationId xmlns:p14="http://schemas.microsoft.com/office/powerpoint/2010/main" val="110738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6</a:t>
            </a:fld>
            <a:endParaRPr lang="en-GB"/>
          </a:p>
        </p:txBody>
      </p:sp>
    </p:spTree>
    <p:extLst>
      <p:ext uri="{BB962C8B-B14F-4D97-AF65-F5344CB8AC3E}">
        <p14:creationId xmlns:p14="http://schemas.microsoft.com/office/powerpoint/2010/main" val="100409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26</a:t>
            </a:fld>
            <a:endParaRPr lang="en-GB"/>
          </a:p>
        </p:txBody>
      </p:sp>
    </p:spTree>
    <p:extLst>
      <p:ext uri="{BB962C8B-B14F-4D97-AF65-F5344CB8AC3E}">
        <p14:creationId xmlns:p14="http://schemas.microsoft.com/office/powerpoint/2010/main" val="1671098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27</a:t>
            </a:fld>
            <a:endParaRPr lang="en-GB"/>
          </a:p>
        </p:txBody>
      </p:sp>
    </p:spTree>
    <p:extLst>
      <p:ext uri="{BB962C8B-B14F-4D97-AF65-F5344CB8AC3E}">
        <p14:creationId xmlns:p14="http://schemas.microsoft.com/office/powerpoint/2010/main" val="135733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28</a:t>
            </a:fld>
            <a:endParaRPr lang="en-GB"/>
          </a:p>
        </p:txBody>
      </p:sp>
    </p:spTree>
    <p:extLst>
      <p:ext uri="{BB962C8B-B14F-4D97-AF65-F5344CB8AC3E}">
        <p14:creationId xmlns:p14="http://schemas.microsoft.com/office/powerpoint/2010/main" val="4688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29</a:t>
            </a:fld>
            <a:endParaRPr lang="en-GB"/>
          </a:p>
        </p:txBody>
      </p:sp>
    </p:spTree>
    <p:extLst>
      <p:ext uri="{BB962C8B-B14F-4D97-AF65-F5344CB8AC3E}">
        <p14:creationId xmlns:p14="http://schemas.microsoft.com/office/powerpoint/2010/main" val="1980977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30</a:t>
            </a:fld>
            <a:endParaRPr lang="en-GB"/>
          </a:p>
        </p:txBody>
      </p:sp>
    </p:spTree>
    <p:extLst>
      <p:ext uri="{BB962C8B-B14F-4D97-AF65-F5344CB8AC3E}">
        <p14:creationId xmlns:p14="http://schemas.microsoft.com/office/powerpoint/2010/main" val="185692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578903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32</a:t>
            </a:fld>
            <a:endParaRPr lang="en-GB"/>
          </a:p>
        </p:txBody>
      </p:sp>
    </p:spTree>
    <p:extLst>
      <p:ext uri="{BB962C8B-B14F-4D97-AF65-F5344CB8AC3E}">
        <p14:creationId xmlns:p14="http://schemas.microsoft.com/office/powerpoint/2010/main" val="205567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33</a:t>
            </a:fld>
            <a:endParaRPr lang="en-GB"/>
          </a:p>
        </p:txBody>
      </p:sp>
    </p:spTree>
    <p:extLst>
      <p:ext uri="{BB962C8B-B14F-4D97-AF65-F5344CB8AC3E}">
        <p14:creationId xmlns:p14="http://schemas.microsoft.com/office/powerpoint/2010/main" val="12163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7</a:t>
            </a:fld>
            <a:endParaRPr lang="en-GB"/>
          </a:p>
        </p:txBody>
      </p:sp>
    </p:spTree>
    <p:extLst>
      <p:ext uri="{BB962C8B-B14F-4D97-AF65-F5344CB8AC3E}">
        <p14:creationId xmlns:p14="http://schemas.microsoft.com/office/powerpoint/2010/main" val="94126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12</a:t>
            </a:fld>
            <a:endParaRPr lang="en-GB"/>
          </a:p>
        </p:txBody>
      </p:sp>
    </p:spTree>
    <p:extLst>
      <p:ext uri="{BB962C8B-B14F-4D97-AF65-F5344CB8AC3E}">
        <p14:creationId xmlns:p14="http://schemas.microsoft.com/office/powerpoint/2010/main" val="139264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13</a:t>
            </a:fld>
            <a:endParaRPr lang="en-GB"/>
          </a:p>
        </p:txBody>
      </p:sp>
    </p:spTree>
    <p:extLst>
      <p:ext uri="{BB962C8B-B14F-4D97-AF65-F5344CB8AC3E}">
        <p14:creationId xmlns:p14="http://schemas.microsoft.com/office/powerpoint/2010/main" val="77624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14</a:t>
            </a:fld>
            <a:endParaRPr lang="en-GB"/>
          </a:p>
        </p:txBody>
      </p:sp>
    </p:spTree>
    <p:extLst>
      <p:ext uri="{BB962C8B-B14F-4D97-AF65-F5344CB8AC3E}">
        <p14:creationId xmlns:p14="http://schemas.microsoft.com/office/powerpoint/2010/main" val="41363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15</a:t>
            </a:fld>
            <a:endParaRPr lang="en-GB"/>
          </a:p>
        </p:txBody>
      </p:sp>
    </p:spTree>
    <p:extLst>
      <p:ext uri="{BB962C8B-B14F-4D97-AF65-F5344CB8AC3E}">
        <p14:creationId xmlns:p14="http://schemas.microsoft.com/office/powerpoint/2010/main" val="18682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Box 9"/>
          <p:cNvSpPr txBox="1"/>
          <p:nvPr userDrawn="1"/>
        </p:nvSpPr>
        <p:spPr>
          <a:xfrm>
            <a:off x="8214040" y="380320"/>
            <a:ext cx="1086566" cy="215442"/>
          </a:xfrm>
          <a:prstGeom prst="rect">
            <a:avLst/>
          </a:prstGeom>
          <a:noFill/>
        </p:spPr>
        <p:txBody>
          <a:bodyPr wrap="square" lIns="91438" tIns="45719" rIns="91438" bIns="45719" rtlCol="0">
            <a:spAutoFit/>
          </a:bodyPr>
          <a:lstStyle/>
          <a:p>
            <a:pPr algn="ctr"/>
            <a:r>
              <a:rPr lang="en-GB" sz="800" dirty="0">
                <a:solidFill>
                  <a:srgbClr val="0070C0"/>
                </a:solidFill>
              </a:rPr>
              <a:t>ESFRI 2021</a:t>
            </a:r>
          </a:p>
        </p:txBody>
      </p:sp>
      <p:sp>
        <p:nvSpPr>
          <p:cNvPr id="2" name="Title 1"/>
          <p:cNvSpPr>
            <a:spLocks noGrp="1"/>
          </p:cNvSpPr>
          <p:nvPr>
            <p:ph type="title"/>
          </p:nvPr>
        </p:nvSpPr>
        <p:spPr>
          <a:xfrm>
            <a:off x="2025071" y="-128550"/>
            <a:ext cx="5067211" cy="857250"/>
          </a:xfrm>
        </p:spPr>
        <p:txBody>
          <a:bodyPr>
            <a:normAutofit/>
          </a:bodyPr>
          <a:lstStyle>
            <a:lvl1pPr algn="ctr">
              <a:defRPr sz="2600">
                <a:solidFill>
                  <a:srgbClr val="2D3A8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665185"/>
            <a:ext cx="8229600" cy="4113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Slide Number Placeholder 17"/>
          <p:cNvSpPr>
            <a:spLocks noGrp="1"/>
          </p:cNvSpPr>
          <p:nvPr>
            <p:ph type="sldNum" sz="quarter" idx="12"/>
          </p:nvPr>
        </p:nvSpPr>
        <p:spPr>
          <a:xfrm>
            <a:off x="8820472" y="4869656"/>
            <a:ext cx="323528" cy="273844"/>
          </a:xfrm>
          <a:prstGeom prst="rect">
            <a:avLst/>
          </a:prstGeom>
        </p:spPr>
        <p:txBody>
          <a:bodyPr/>
          <a:lstStyle>
            <a:lvl1pPr>
              <a:defRPr>
                <a:solidFill>
                  <a:srgbClr val="2D3A84"/>
                </a:solidFill>
              </a:defRPr>
            </a:lvl1pPr>
          </a:lstStyle>
          <a:p>
            <a:fld id="{7C8D6F1B-0912-4E83-AA89-4880E3586760}" type="slidenum">
              <a:rPr lang="en-GB" smtClean="0"/>
              <a:pPr/>
              <a:t>‹#›</a:t>
            </a:fld>
            <a:endParaRPr lang="en-GB" dirty="0"/>
          </a:p>
        </p:txBody>
      </p:sp>
    </p:spTree>
    <p:extLst>
      <p:ext uri="{BB962C8B-B14F-4D97-AF65-F5344CB8AC3E}">
        <p14:creationId xmlns:p14="http://schemas.microsoft.com/office/powerpoint/2010/main" val="21403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6512" y="-35273"/>
            <a:ext cx="9217024" cy="5266300"/>
          </a:xfrm>
          <a:prstGeom prst="rect">
            <a:avLst/>
          </a:prstGeom>
        </p:spPr>
      </p:pic>
      <p:sp>
        <p:nvSpPr>
          <p:cNvPr id="2" name="Title 1"/>
          <p:cNvSpPr>
            <a:spLocks noGrp="1"/>
          </p:cNvSpPr>
          <p:nvPr>
            <p:ph type="ctrTitle"/>
          </p:nvPr>
        </p:nvSpPr>
        <p:spPr>
          <a:xfrm>
            <a:off x="2195736" y="1599644"/>
            <a:ext cx="6624736" cy="699559"/>
          </a:xfrm>
        </p:spPr>
        <p:txBody>
          <a:bodyPr>
            <a:normAutofit/>
          </a:bodyPr>
          <a:lstStyle>
            <a:lvl1pPr algn="l">
              <a:defRPr sz="21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195738" y="2385123"/>
            <a:ext cx="6624735" cy="348647"/>
          </a:xfrm>
        </p:spPr>
        <p:txBody>
          <a:bodyPr>
            <a:normAutofit/>
          </a:bodyPr>
          <a:lstStyle>
            <a:lvl1pPr marL="0" indent="0" algn="l">
              <a:buNone/>
              <a:defRPr sz="1100" baseline="0">
                <a:solidFill>
                  <a:srgbClr val="FFC0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add author / institute</a:t>
            </a:r>
            <a:r>
              <a:rPr lang="en-GB" dirty="0"/>
              <a:t> and occasion</a:t>
            </a:r>
            <a:endParaRPr lang="en-US" dirty="0"/>
          </a:p>
        </p:txBody>
      </p:sp>
      <p:sp>
        <p:nvSpPr>
          <p:cNvPr id="8" name="Rectangle 3"/>
          <p:cNvSpPr>
            <a:spLocks noChangeArrowheads="1"/>
          </p:cNvSpPr>
          <p:nvPr userDrawn="1"/>
        </p:nvSpPr>
        <p:spPr bwMode="auto">
          <a:xfrm>
            <a:off x="395537" y="136677"/>
            <a:ext cx="2562671" cy="1400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8" tIns="45719" rIns="91438" bIns="45719">
            <a:spAutoFit/>
          </a:bodyPr>
          <a:lstStyle/>
          <a:p>
            <a:r>
              <a:rPr lang="en-GB" altLang="en-US" sz="1700" dirty="0">
                <a:solidFill>
                  <a:srgbClr val="3399FF"/>
                </a:solidFill>
                <a:latin typeface="Arial Narrow" pitchFamily="34" charset="0"/>
              </a:rPr>
              <a:t>EUROPEAN</a:t>
            </a:r>
          </a:p>
          <a:p>
            <a:r>
              <a:rPr lang="en-GB" altLang="en-US" sz="1700" dirty="0">
                <a:solidFill>
                  <a:srgbClr val="33CCFF"/>
                </a:solidFill>
                <a:latin typeface="Arial Narrow" pitchFamily="34" charset="0"/>
              </a:rPr>
              <a:t>PLASMA RESEARCH</a:t>
            </a:r>
          </a:p>
          <a:p>
            <a:r>
              <a:rPr lang="en-GB" altLang="en-US" sz="1700" dirty="0">
                <a:solidFill>
                  <a:srgbClr val="33CCFF"/>
                </a:solidFill>
                <a:latin typeface="Arial Narrow" pitchFamily="34" charset="0"/>
              </a:rPr>
              <a:t>ACCELERATOR WITH</a:t>
            </a:r>
          </a:p>
          <a:p>
            <a:r>
              <a:rPr lang="en-GB" altLang="en-US" sz="1700" dirty="0">
                <a:solidFill>
                  <a:schemeClr val="bg1"/>
                </a:solidFill>
                <a:latin typeface="Arial Narrow" pitchFamily="34" charset="0"/>
              </a:rPr>
              <a:t>EXCELLENCE IN</a:t>
            </a:r>
          </a:p>
          <a:p>
            <a:r>
              <a:rPr lang="en-GB" altLang="en-US" sz="1700" dirty="0">
                <a:solidFill>
                  <a:schemeClr val="bg1"/>
                </a:solidFill>
                <a:latin typeface="Arial Narrow" pitchFamily="34" charset="0"/>
              </a:rPr>
              <a:t>APPLICATIONS</a:t>
            </a:r>
          </a:p>
        </p:txBody>
      </p:sp>
      <p:sp>
        <p:nvSpPr>
          <p:cNvPr id="29" name="TextBox 28"/>
          <p:cNvSpPr txBox="1"/>
          <p:nvPr userDrawn="1"/>
        </p:nvSpPr>
        <p:spPr>
          <a:xfrm>
            <a:off x="902494" y="4829543"/>
            <a:ext cx="3309467" cy="276999"/>
          </a:xfrm>
          <a:prstGeom prst="rect">
            <a:avLst/>
          </a:prstGeom>
          <a:noFill/>
        </p:spPr>
        <p:txBody>
          <a:bodyPr wrap="square" lIns="91438" tIns="45719" rIns="91438" bIns="45719" rtlCol="0">
            <a:spAutoFit/>
          </a:bodyPr>
          <a:lstStyle/>
          <a:p>
            <a:r>
              <a:rPr lang="en-GB" sz="600" dirty="0">
                <a:solidFill>
                  <a:schemeClr val="bg1"/>
                </a:solidFill>
              </a:rPr>
              <a:t>This project has received funding from the European Union’s Horizon 2020 research and innovation programme under grant agreement No 653782.</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14230" y="221671"/>
            <a:ext cx="2788151" cy="945925"/>
          </a:xfrm>
          <a:prstGeom prst="rect">
            <a:avLst/>
          </a:prstGeom>
        </p:spPr>
      </p:pic>
      <p:pic>
        <p:nvPicPr>
          <p:cNvPr id="44" name="Picture 43"/>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368104" y="4839777"/>
            <a:ext cx="472110" cy="216250"/>
          </a:xfrm>
          <a:prstGeom prst="rect">
            <a:avLst/>
          </a:prstGeom>
          <a:ln>
            <a:noFill/>
          </a:ln>
          <a:effectLst>
            <a:outerShdw blurRad="292100" dist="139700" dir="2700000" algn="tl" rotWithShape="0">
              <a:srgbClr val="333333">
                <a:alpha val="65000"/>
              </a:srgbClr>
            </a:outerShdw>
          </a:effectLst>
        </p:spPr>
      </p:pic>
      <p:grpSp>
        <p:nvGrpSpPr>
          <p:cNvPr id="13" name="Group 12"/>
          <p:cNvGrpSpPr/>
          <p:nvPr userDrawn="1"/>
        </p:nvGrpSpPr>
        <p:grpSpPr>
          <a:xfrm>
            <a:off x="251520" y="3921898"/>
            <a:ext cx="4032448" cy="864098"/>
            <a:chOff x="755576" y="5229198"/>
            <a:chExt cx="4032448" cy="1152130"/>
          </a:xfrm>
        </p:grpSpPr>
        <p:sp>
          <p:nvSpPr>
            <p:cNvPr id="21" name="Rectangle 20"/>
            <p:cNvSpPr/>
            <p:nvPr userDrawn="1"/>
          </p:nvSpPr>
          <p:spPr>
            <a:xfrm rot="5400000">
              <a:off x="2195735" y="3789039"/>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2" name="Group 11"/>
            <p:cNvGrpSpPr/>
            <p:nvPr userDrawn="1"/>
          </p:nvGrpSpPr>
          <p:grpSpPr>
            <a:xfrm>
              <a:off x="864463" y="5363056"/>
              <a:ext cx="3814672" cy="898636"/>
              <a:chOff x="894080" y="5363056"/>
              <a:chExt cx="3814672" cy="898636"/>
            </a:xfrm>
          </p:grpSpPr>
          <p:pic>
            <p:nvPicPr>
              <p:cNvPr id="45" name="Picture 44" descr="de.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894080" y="5363056"/>
                <a:ext cx="568800" cy="360000"/>
              </a:xfrm>
              <a:prstGeom prst="rect">
                <a:avLst/>
              </a:prstGeom>
              <a:ln>
                <a:noFill/>
              </a:ln>
              <a:effectLst>
                <a:outerShdw blurRad="292100" dist="139700" dir="2700000" algn="tl" rotWithShape="0">
                  <a:srgbClr val="333333">
                    <a:alpha val="65000"/>
                  </a:srgbClr>
                </a:outerShdw>
              </a:effectLst>
            </p:spPr>
          </p:pic>
          <p:pic>
            <p:nvPicPr>
              <p:cNvPr id="46" name="Picture 45" descr="gb.png"/>
              <p:cNvPicPr>
                <a:picLocks/>
              </p:cNvPicPr>
              <p:nvPr userDrawn="1"/>
            </p:nvPicPr>
            <p:blipFill>
              <a:blip r:embed="rId6" cstate="print">
                <a:extLst>
                  <a:ext uri="{28A0092B-C50C-407E-A947-70E740481C1C}">
                    <a14:useLocalDpi xmlns:a14="http://schemas.microsoft.com/office/drawing/2010/main"/>
                  </a:ext>
                </a:extLst>
              </a:blip>
              <a:stretch>
                <a:fillRect/>
              </a:stretch>
            </p:blipFill>
            <p:spPr>
              <a:xfrm>
                <a:off x="2195736" y="5363056"/>
                <a:ext cx="568800" cy="360000"/>
              </a:xfrm>
              <a:prstGeom prst="rect">
                <a:avLst/>
              </a:prstGeom>
              <a:ln>
                <a:noFill/>
              </a:ln>
              <a:effectLst>
                <a:outerShdw blurRad="292100" dist="139700" dir="2700000" algn="tl" rotWithShape="0">
                  <a:srgbClr val="333333">
                    <a:alpha val="65000"/>
                  </a:srgbClr>
                </a:outerShdw>
              </a:effectLst>
            </p:spPr>
          </p:pic>
          <p:pic>
            <p:nvPicPr>
              <p:cNvPr id="47" name="Picture 46" descr="fr.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43808" y="5363056"/>
                <a:ext cx="568165" cy="360000"/>
              </a:xfrm>
              <a:prstGeom prst="rect">
                <a:avLst/>
              </a:prstGeom>
              <a:ln>
                <a:noFill/>
              </a:ln>
              <a:effectLst>
                <a:outerShdw blurRad="292100" dist="139700" dir="2700000" algn="tl" rotWithShape="0">
                  <a:srgbClr val="333333">
                    <a:alpha val="65000"/>
                  </a:srgbClr>
                </a:outerShdw>
              </a:effectLst>
            </p:spPr>
          </p:pic>
          <p:pic>
            <p:nvPicPr>
              <p:cNvPr id="48" name="Picture 47" descr="it.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55562" y="5363056"/>
                <a:ext cx="568166" cy="360000"/>
              </a:xfrm>
              <a:prstGeom prst="rect">
                <a:avLst/>
              </a:prstGeom>
              <a:ln>
                <a:noFill/>
              </a:ln>
              <a:effectLst>
                <a:outerShdw blurRad="292100" dist="139700" dir="2700000" algn="tl" rotWithShape="0">
                  <a:srgbClr val="333333">
                    <a:alpha val="65000"/>
                  </a:srgbClr>
                </a:outerShdw>
              </a:effectLst>
            </p:spPr>
          </p:pic>
          <p:pic>
            <p:nvPicPr>
              <p:cNvPr id="49" name="Picture 48" descr="pt.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491880" y="5363056"/>
                <a:ext cx="568165" cy="360000"/>
              </a:xfrm>
              <a:prstGeom prst="rect">
                <a:avLst/>
              </a:prstGeom>
              <a:ln>
                <a:noFill/>
              </a:ln>
              <a:effectLst>
                <a:outerShdw blurRad="292100" dist="139700" dir="2700000" algn="tl" rotWithShape="0">
                  <a:srgbClr val="333333">
                    <a:alpha val="65000"/>
                  </a:srgbClr>
                </a:outerShdw>
              </a:effectLst>
            </p:spPr>
          </p:pic>
          <p:pic>
            <p:nvPicPr>
              <p:cNvPr id="50" name="Picture 49" descr="jp.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195736" y="5900228"/>
                <a:ext cx="568165" cy="360000"/>
              </a:xfrm>
              <a:prstGeom prst="rect">
                <a:avLst/>
              </a:prstGeom>
              <a:ln>
                <a:noFill/>
              </a:ln>
              <a:effectLst>
                <a:outerShdw blurRad="292100" dist="139700" dir="2700000" algn="tl" rotWithShape="0">
                  <a:srgbClr val="333333">
                    <a:alpha val="65000"/>
                  </a:srgbClr>
                </a:outerShdw>
              </a:effectLst>
            </p:spPr>
          </p:pic>
          <p:pic>
            <p:nvPicPr>
              <p:cNvPr id="52" name="Picture 51" descr="us.png"/>
              <p:cNvPicPr>
                <a:picLocks/>
              </p:cNvPicPr>
              <p:nvPr userDrawn="1"/>
            </p:nvPicPr>
            <p:blipFill>
              <a:blip r:embed="rId11" cstate="print">
                <a:extLst>
                  <a:ext uri="{28A0092B-C50C-407E-A947-70E740481C1C}">
                    <a14:useLocalDpi xmlns:a14="http://schemas.microsoft.com/office/drawing/2010/main"/>
                  </a:ext>
                </a:extLst>
              </a:blip>
              <a:stretch>
                <a:fillRect/>
              </a:stretch>
            </p:blipFill>
            <p:spPr>
              <a:xfrm>
                <a:off x="1547664" y="5900228"/>
                <a:ext cx="568800" cy="360000"/>
              </a:xfrm>
              <a:prstGeom prst="rect">
                <a:avLst/>
              </a:prstGeom>
              <a:ln>
                <a:noFill/>
              </a:ln>
              <a:effectLst>
                <a:outerShdw blurRad="292100" dist="139700" dir="2700000" algn="tl" rotWithShape="0">
                  <a:srgbClr val="333333">
                    <a:alpha val="65000"/>
                  </a:srgbClr>
                </a:outerShdw>
              </a:effectLst>
            </p:spPr>
          </p:pic>
          <p:pic>
            <p:nvPicPr>
              <p:cNvPr id="53" name="Picture 52" descr="hu.png"/>
              <p:cNvPicPr>
                <a:picLocks/>
              </p:cNvPicPr>
              <p:nvPr userDrawn="1"/>
            </p:nvPicPr>
            <p:blipFill>
              <a:blip r:embed="rId12" cstate="print">
                <a:extLst>
                  <a:ext uri="{28A0092B-C50C-407E-A947-70E740481C1C}">
                    <a14:useLocalDpi xmlns:a14="http://schemas.microsoft.com/office/drawing/2010/main"/>
                  </a:ext>
                </a:extLst>
              </a:blip>
              <a:stretch>
                <a:fillRect/>
              </a:stretch>
            </p:blipFill>
            <p:spPr>
              <a:xfrm>
                <a:off x="894080" y="5900228"/>
                <a:ext cx="568800" cy="360000"/>
              </a:xfrm>
              <a:prstGeom prst="rect">
                <a:avLst/>
              </a:prstGeom>
              <a:ln>
                <a:noFill/>
              </a:ln>
              <a:effectLst>
                <a:outerShdw blurRad="292100" dist="139700" dir="2700000" algn="tl" rotWithShape="0">
                  <a:srgbClr val="333333">
                    <a:alpha val="65000"/>
                  </a:srgbClr>
                </a:outerShdw>
              </a:effectLst>
            </p:spPr>
          </p:pic>
          <p:pic>
            <p:nvPicPr>
              <p:cNvPr id="54" name="Picture 53" descr="se.png"/>
              <p:cNvPicPr>
                <a:picLocks/>
              </p:cNvPicPr>
              <p:nvPr userDrawn="1"/>
            </p:nvPicPr>
            <p:blipFill>
              <a:blip r:embed="rId13" cstate="print">
                <a:extLst>
                  <a:ext uri="{28A0092B-C50C-407E-A947-70E740481C1C}">
                    <a14:useLocalDpi xmlns:a14="http://schemas.microsoft.com/office/drawing/2010/main"/>
                  </a:ext>
                </a:extLst>
              </a:blip>
              <a:stretch>
                <a:fillRect/>
              </a:stretch>
            </p:blipFill>
            <p:spPr>
              <a:xfrm>
                <a:off x="4139952" y="5363056"/>
                <a:ext cx="568800" cy="360000"/>
              </a:xfrm>
              <a:prstGeom prst="rect">
                <a:avLst/>
              </a:prstGeom>
              <a:ln>
                <a:noFill/>
              </a:ln>
              <a:effectLst>
                <a:outerShdw blurRad="292100" dist="139700" dir="2700000" algn="tl" rotWithShape="0">
                  <a:srgbClr val="333333">
                    <a:alpha val="65000"/>
                  </a:srgbClr>
                </a:outerShdw>
              </a:effectLst>
            </p:spPr>
          </p:pic>
          <p:pic>
            <p:nvPicPr>
              <p:cNvPr id="55" name="Picture 54" descr="cn.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843808" y="5900228"/>
                <a:ext cx="568165" cy="360000"/>
              </a:xfrm>
              <a:prstGeom prst="rect">
                <a:avLst/>
              </a:prstGeom>
              <a:ln>
                <a:noFill/>
              </a:ln>
              <a:effectLst>
                <a:outerShdw blurRad="292100" dist="139700" dir="2700000" algn="tl" rotWithShape="0">
                  <a:srgbClr val="333333">
                    <a:alpha val="65000"/>
                  </a:srgbClr>
                </a:outerShdw>
              </a:effectLst>
            </p:spPr>
          </p:pic>
          <p:pic>
            <p:nvPicPr>
              <p:cNvPr id="4" name="Picture 3"/>
              <p:cNvPicPr>
                <a:picLocks/>
              </p:cNvPicPr>
              <p:nvPr userDrawn="1"/>
            </p:nvPicPr>
            <p:blipFill>
              <a:blip r:embed="rId15" cstate="hqprint">
                <a:extLst>
                  <a:ext uri="{28A0092B-C50C-407E-A947-70E740481C1C}">
                    <a14:useLocalDpi xmlns:a14="http://schemas.microsoft.com/office/drawing/2010/main"/>
                  </a:ext>
                </a:extLst>
              </a:blip>
              <a:stretch>
                <a:fillRect/>
              </a:stretch>
            </p:blipFill>
            <p:spPr>
              <a:xfrm>
                <a:off x="3491880" y="5900228"/>
                <a:ext cx="568800" cy="36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139952" y="5898764"/>
                <a:ext cx="568800" cy="362928"/>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99269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5071" y="-128550"/>
            <a:ext cx="5067211" cy="857250"/>
          </a:xfrm>
        </p:spPr>
        <p:txBody>
          <a:bodyPr>
            <a:normAutofit/>
          </a:bodyPr>
          <a:lstStyle>
            <a:lvl1pPr algn="ctr">
              <a:defRPr sz="2600">
                <a:solidFill>
                  <a:srgbClr val="2D3A8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665185"/>
            <a:ext cx="8229600" cy="4113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367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Insert author and occasion via slide master</a:t>
            </a:r>
          </a:p>
        </p:txBody>
      </p:sp>
      <p:sp>
        <p:nvSpPr>
          <p:cNvPr id="7" name="Slide Number Placeholder 6"/>
          <p:cNvSpPr>
            <a:spLocks noGrp="1"/>
          </p:cNvSpPr>
          <p:nvPr>
            <p:ph type="sldNum" sz="quarter" idx="12"/>
          </p:nvPr>
        </p:nvSpPr>
        <p:spPr>
          <a:xfrm>
            <a:off x="8764356" y="4869656"/>
            <a:ext cx="370384" cy="273844"/>
          </a:xfrm>
          <a:prstGeom prst="rect">
            <a:avLst/>
          </a:prstGeom>
        </p:spPr>
        <p:txBody>
          <a:bodyPr/>
          <a:lstStyle/>
          <a:p>
            <a:fld id="{7C8D6F1B-0912-4E83-AA89-4880E3586760}" type="slidenum">
              <a:rPr lang="en-GB" smtClean="0"/>
              <a:t>‹#›</a:t>
            </a:fld>
            <a:endParaRPr lang="en-GB"/>
          </a:p>
        </p:txBody>
      </p:sp>
    </p:spTree>
    <p:extLst>
      <p:ext uri="{BB962C8B-B14F-4D97-AF65-F5344CB8AC3E}">
        <p14:creationId xmlns:p14="http://schemas.microsoft.com/office/powerpoint/2010/main" val="403997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p:nvPr>
        </p:nvSpPr>
        <p:spPr>
          <a:xfrm>
            <a:off x="628650" y="1369220"/>
            <a:ext cx="7886700" cy="28227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2412000" y="4596903"/>
            <a:ext cx="4320000" cy="273844"/>
          </a:xfrm>
        </p:spPr>
        <p:txBody>
          <a:bodyPr/>
          <a:lstStyle>
            <a:lvl1pPr>
              <a:defRPr sz="900">
                <a:solidFill>
                  <a:schemeClr val="accent5"/>
                </a:solidFill>
              </a:defRPr>
            </a:lvl1pPr>
          </a:lstStyle>
          <a:p>
            <a:endParaRPr lang="en-US" dirty="0"/>
          </a:p>
        </p:txBody>
      </p:sp>
      <p:sp>
        <p:nvSpPr>
          <p:cNvPr id="6" name="Slide Number Placeholder 3">
            <a:extLst>
              <a:ext uri="{FF2B5EF4-FFF2-40B4-BE49-F238E27FC236}">
                <a16:creationId xmlns:a16="http://schemas.microsoft.com/office/drawing/2014/main" id="{0E4AC6EE-6B15-347E-F171-6EC4D5784BEC}"/>
              </a:ext>
            </a:extLst>
          </p:cNvPr>
          <p:cNvSpPr>
            <a:spLocks noGrp="1"/>
          </p:cNvSpPr>
          <p:nvPr>
            <p:ph type="sldNum" sz="quarter" idx="12"/>
          </p:nvPr>
        </p:nvSpPr>
        <p:spPr>
          <a:xfrm>
            <a:off x="8892480" y="4876006"/>
            <a:ext cx="249852" cy="273844"/>
          </a:xfrm>
          <a:prstGeom prst="rect">
            <a:avLst/>
          </a:prstGeom>
        </p:spPr>
        <p:txBody>
          <a:bodyPr/>
          <a:lstStyle>
            <a:lvl1pPr>
              <a:defRPr sz="900">
                <a:solidFill>
                  <a:schemeClr val="accent5"/>
                </a:solidFill>
              </a:defRPr>
            </a:lvl1pPr>
          </a:lstStyle>
          <a:p>
            <a:fld id="{F7A1A58B-7BA1-7E42-8231-6D1CB1C760B1}" type="slidenum">
              <a:rPr lang="en-US" smtClean="0"/>
              <a:pPr/>
              <a:t>‹#›</a:t>
            </a:fld>
            <a:endParaRPr lang="en-US" dirty="0"/>
          </a:p>
        </p:txBody>
      </p:sp>
    </p:spTree>
    <p:extLst>
      <p:ext uri="{BB962C8B-B14F-4D97-AF65-F5344CB8AC3E}">
        <p14:creationId xmlns:p14="http://schemas.microsoft.com/office/powerpoint/2010/main" val="4556086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en-US"/>
              <a:t>Fare clic per modificare stile</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Fare clic per modificare lo stile del sottotitolo dello schema</a:t>
            </a:r>
            <a:endParaRPr lang="it-IT"/>
          </a:p>
        </p:txBody>
      </p:sp>
      <p:sp>
        <p:nvSpPr>
          <p:cNvPr id="4" name="Segnaposto data 3"/>
          <p:cNvSpPr>
            <a:spLocks noGrp="1"/>
          </p:cNvSpPr>
          <p:nvPr>
            <p:ph type="dt" sz="half" idx="10"/>
          </p:nvPr>
        </p:nvSpPr>
        <p:spPr/>
        <p:txBody>
          <a:bodyPr/>
          <a:lstStyle/>
          <a:p>
            <a:fld id="{3821D8FE-493B-9344-B43F-9465CA29F414}" type="datetimeFigureOut">
              <a:rPr lang="it-IT" smtClean="0"/>
              <a:t>19/09/23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8764356" y="4869656"/>
            <a:ext cx="370384" cy="273844"/>
          </a:xfrm>
          <a:prstGeom prst="rect">
            <a:avLst/>
          </a:prstGeom>
        </p:spPr>
        <p:txBody>
          <a:bodyPr/>
          <a:lstStyle>
            <a:lvl1pPr>
              <a:defRPr/>
            </a:lvl1pPr>
          </a:lstStyle>
          <a:p>
            <a:fld id="{E4A34ED4-4FAB-4B42-B695-EB42D4318690}" type="slidenum">
              <a:rPr lang="it-IT" smtClean="0"/>
              <a:pPr/>
              <a:t>‹#›</a:t>
            </a:fld>
            <a:endParaRPr lang="it-IT" dirty="0"/>
          </a:p>
        </p:txBody>
      </p:sp>
    </p:spTree>
    <p:extLst>
      <p:ext uri="{BB962C8B-B14F-4D97-AF65-F5344CB8AC3E}">
        <p14:creationId xmlns:p14="http://schemas.microsoft.com/office/powerpoint/2010/main" val="393663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tiff"/><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900">
                <a:solidFill>
                  <a:schemeClr val="tx1">
                    <a:tint val="75000"/>
                  </a:schemeClr>
                </a:solidFill>
              </a:defRPr>
            </a:lvl1pPr>
          </a:lstStyle>
          <a:p>
            <a:r>
              <a:rPr lang="en-GB" dirty="0"/>
              <a:t>Insert author and occasion via slide master</a:t>
            </a:r>
          </a:p>
        </p:txBody>
      </p:sp>
      <p:sp>
        <p:nvSpPr>
          <p:cNvPr id="7" name="Rectangle 6"/>
          <p:cNvSpPr/>
          <p:nvPr userDrawn="1"/>
        </p:nvSpPr>
        <p:spPr>
          <a:xfrm>
            <a:off x="0" y="-20537"/>
            <a:ext cx="9144000" cy="6023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sz="1400"/>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7505" y="7262"/>
            <a:ext cx="1224136" cy="457935"/>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460432" y="87475"/>
            <a:ext cx="607848" cy="336860"/>
          </a:xfrm>
          <a:prstGeom prst="rect">
            <a:avLst/>
          </a:prstGeom>
        </p:spPr>
      </p:pic>
      <p:sp>
        <p:nvSpPr>
          <p:cNvPr id="2" name="Title Placeholder 1"/>
          <p:cNvSpPr>
            <a:spLocks noGrp="1"/>
          </p:cNvSpPr>
          <p:nvPr>
            <p:ph type="title"/>
          </p:nvPr>
        </p:nvSpPr>
        <p:spPr>
          <a:xfrm>
            <a:off x="539553" y="2"/>
            <a:ext cx="8147248" cy="555525"/>
          </a:xfrm>
          <a:prstGeom prst="rect">
            <a:avLst/>
          </a:prstGeom>
        </p:spPr>
        <p:txBody>
          <a:bodyPr vert="horz" lIns="91438" tIns="45719" rIns="91438" bIns="45719" rtlCol="0" anchor="ctr">
            <a:noAutofit/>
          </a:bodyPr>
          <a:lstStyle/>
          <a:p>
            <a:r>
              <a:rPr lang="en-US"/>
              <a:t>Click to edit Master title style</a:t>
            </a:r>
            <a:endParaRPr lang="en-GB"/>
          </a:p>
        </p:txBody>
      </p:sp>
      <p:sp>
        <p:nvSpPr>
          <p:cNvPr id="11" name="TextBox 9"/>
          <p:cNvSpPr txBox="1"/>
          <p:nvPr userDrawn="1"/>
        </p:nvSpPr>
        <p:spPr>
          <a:xfrm>
            <a:off x="8214040" y="380320"/>
            <a:ext cx="1086566" cy="215442"/>
          </a:xfrm>
          <a:prstGeom prst="rect">
            <a:avLst/>
          </a:prstGeom>
          <a:noFill/>
        </p:spPr>
        <p:txBody>
          <a:bodyPr wrap="square" lIns="91438" tIns="45719" rIns="91438" bIns="45719" rtlCol="0">
            <a:spAutoFit/>
          </a:bodyPr>
          <a:lstStyle/>
          <a:p>
            <a:pPr algn="ctr"/>
            <a:r>
              <a:rPr lang="en-GB" sz="800" dirty="0">
                <a:solidFill>
                  <a:srgbClr val="0070C0"/>
                </a:solidFill>
              </a:rPr>
              <a:t>ESFRI 2021</a:t>
            </a:r>
          </a:p>
        </p:txBody>
      </p:sp>
      <p:pic>
        <p:nvPicPr>
          <p:cNvPr id="12" name="Immagine 11"/>
          <p:cNvPicPr>
            <a:picLocks noChangeAspect="1"/>
          </p:cNvPicPr>
          <p:nvPr userDrawn="1"/>
        </p:nvPicPr>
        <p:blipFill>
          <a:blip r:embed="rId10"/>
          <a:stretch>
            <a:fillRect/>
          </a:stretch>
        </p:blipFill>
        <p:spPr>
          <a:xfrm>
            <a:off x="8591808" y="4803998"/>
            <a:ext cx="300672" cy="300672"/>
          </a:xfrm>
          <a:prstGeom prst="rect">
            <a:avLst/>
          </a:prstGeom>
        </p:spPr>
      </p:pic>
      <p:pic>
        <p:nvPicPr>
          <p:cNvPr id="13" name="Picture 1"/>
          <p:cNvPicPr>
            <a:picLocks noChangeAspect="1"/>
          </p:cNvPicPr>
          <p:nvPr userDrawn="1"/>
        </p:nvPicPr>
        <p:blipFill>
          <a:blip r:embed="rId11"/>
          <a:stretch>
            <a:fillRect/>
          </a:stretch>
        </p:blipFill>
        <p:spPr>
          <a:xfrm>
            <a:off x="7511688" y="4838697"/>
            <a:ext cx="1016083" cy="300627"/>
          </a:xfrm>
          <a:prstGeom prst="rect">
            <a:avLst/>
          </a:prstGeom>
        </p:spPr>
      </p:pic>
      <p:sp>
        <p:nvSpPr>
          <p:cNvPr id="14" name="TextBox 13">
            <a:extLst>
              <a:ext uri="{FF2B5EF4-FFF2-40B4-BE49-F238E27FC236}">
                <a16:creationId xmlns:a16="http://schemas.microsoft.com/office/drawing/2014/main" id="{DE89E17F-3611-5452-C979-BB7C293BA955}"/>
              </a:ext>
            </a:extLst>
          </p:cNvPr>
          <p:cNvSpPr txBox="1"/>
          <p:nvPr userDrawn="1"/>
        </p:nvSpPr>
        <p:spPr>
          <a:xfrm>
            <a:off x="811375" y="334816"/>
            <a:ext cx="494046" cy="261610"/>
          </a:xfrm>
          <a:prstGeom prst="rect">
            <a:avLst/>
          </a:prstGeom>
          <a:noFill/>
        </p:spPr>
        <p:txBody>
          <a:bodyPr wrap="none" rtlCol="0">
            <a:spAutoFit/>
          </a:bodyPr>
          <a:lstStyle/>
          <a:p>
            <a:r>
              <a:rPr lang="en-IT" sz="1050" dirty="0"/>
              <a:t>ESFRI</a:t>
            </a:r>
          </a:p>
        </p:txBody>
      </p:sp>
      <p:sp>
        <p:nvSpPr>
          <p:cNvPr id="16" name="Slide Number Placeholder 3">
            <a:extLst>
              <a:ext uri="{FF2B5EF4-FFF2-40B4-BE49-F238E27FC236}">
                <a16:creationId xmlns:a16="http://schemas.microsoft.com/office/drawing/2014/main" id="{F6C0CD8F-0B9A-6A8D-6016-84C70F0BF477}"/>
              </a:ext>
            </a:extLst>
          </p:cNvPr>
          <p:cNvSpPr txBox="1">
            <a:spLocks/>
          </p:cNvSpPr>
          <p:nvPr userDrawn="1"/>
        </p:nvSpPr>
        <p:spPr>
          <a:xfrm>
            <a:off x="8820472" y="4962202"/>
            <a:ext cx="397438" cy="273844"/>
          </a:xfrm>
          <a:prstGeom prst="rect">
            <a:avLst/>
          </a:prstGeom>
        </p:spPr>
        <p:txBody>
          <a:bodyPr/>
          <a:lst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a:lstStyle>
          <a:p>
            <a:pPr algn="r"/>
            <a:fld id="{7C8D6F1B-0912-4E83-AA89-4880E3586760}" type="slidenum">
              <a:rPr lang="en-GB" sz="1000" smtClean="0">
                <a:solidFill>
                  <a:schemeClr val="tx1">
                    <a:lumMod val="85000"/>
                    <a:lumOff val="15000"/>
                  </a:schemeClr>
                </a:solidFill>
              </a:rPr>
              <a:pPr algn="r"/>
              <a:t>‹#›</a:t>
            </a:fld>
            <a:endParaRPr lang="en-GB" sz="1000" dirty="0">
              <a:solidFill>
                <a:schemeClr val="tx1">
                  <a:lumMod val="85000"/>
                  <a:lumOff val="15000"/>
                </a:schemeClr>
              </a:solidFill>
            </a:endParaRPr>
          </a:p>
        </p:txBody>
      </p:sp>
    </p:spTree>
    <p:extLst>
      <p:ext uri="{BB962C8B-B14F-4D97-AF65-F5344CB8AC3E}">
        <p14:creationId xmlns:p14="http://schemas.microsoft.com/office/powerpoint/2010/main" val="165709932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52" r:id="rId4"/>
    <p:sldLayoutId id="2147483661" r:id="rId5"/>
    <p:sldLayoutId id="2147483662" r:id="rId6"/>
  </p:sldLayoutIdLst>
  <p:hf hdr="0" dt="0"/>
  <p:txStyles>
    <p:titleStyle>
      <a:lvl1pPr algn="ctr" defTabSz="685783" rtl="0" eaLnBrk="1" latinLnBrk="0" hangingPunct="1">
        <a:spcBef>
          <a:spcPct val="0"/>
        </a:spcBef>
        <a:buNone/>
        <a:defRPr sz="28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agenda.infn.it/event/35577/" TargetMode="External"/><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8.wmf"/><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doi.org/10.1140/epjst/e2020-000127-8" TargetMode="External"/><Relationship Id="rId5" Type="http://schemas.openxmlformats.org/officeDocument/2006/relationships/image" Target="../media/image24.png"/><Relationship Id="rId4" Type="http://schemas.openxmlformats.org/officeDocument/2006/relationships/image" Target="../media/image23.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9.emf"/><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0696" y="2103736"/>
            <a:ext cx="6683304" cy="699559"/>
          </a:xfrm>
        </p:spPr>
        <p:txBody>
          <a:bodyPr>
            <a:normAutofit fontScale="90000"/>
          </a:bodyPr>
          <a:lstStyle/>
          <a:p>
            <a:pPr algn="ctr"/>
            <a:r>
              <a:rPr lang="en-GB" sz="2000" dirty="0"/>
              <a:t>EuPRAXIA laser requirements and current conceptual design issues </a:t>
            </a:r>
            <a:endParaRPr lang="it-IT" sz="2800" dirty="0"/>
          </a:p>
        </p:txBody>
      </p:sp>
      <p:sp>
        <p:nvSpPr>
          <p:cNvPr id="4" name="Subtitle 3"/>
          <p:cNvSpPr>
            <a:spLocks noGrp="1"/>
          </p:cNvSpPr>
          <p:nvPr>
            <p:ph type="subTitle" idx="1"/>
          </p:nvPr>
        </p:nvSpPr>
        <p:spPr>
          <a:xfrm>
            <a:off x="2627783" y="2640032"/>
            <a:ext cx="5562618" cy="923109"/>
          </a:xfrm>
        </p:spPr>
        <p:txBody>
          <a:bodyPr>
            <a:noAutofit/>
          </a:bodyPr>
          <a:lstStyle/>
          <a:p>
            <a:r>
              <a:rPr lang="en-GB" sz="1500" b="1" dirty="0"/>
              <a:t>Leonida Antonio GIZZI (CNR, Pisa, Italy)</a:t>
            </a:r>
          </a:p>
          <a:p>
            <a:r>
              <a:rPr lang="en-GB" sz="1200" b="1" dirty="0"/>
              <a:t>with </a:t>
            </a:r>
          </a:p>
          <a:p>
            <a:r>
              <a:rPr lang="en-GB" sz="1200" b="1" dirty="0"/>
              <a:t>Paul CRUMP, (FBH, Germany)</a:t>
            </a:r>
          </a:p>
          <a:p>
            <a:r>
              <a:rPr lang="en-GB" sz="1200" b="1" dirty="0"/>
              <a:t>Luca LABATE, (CNR, Pisa, Italy)</a:t>
            </a:r>
          </a:p>
          <a:p>
            <a:r>
              <a:rPr lang="en-GB" sz="1200" b="1" dirty="0"/>
              <a:t>Guido TOCI (CNR, Firenze, Italy)</a:t>
            </a:r>
          </a:p>
          <a:p>
            <a:endParaRPr lang="en-GB" sz="1500" b="1" dirty="0"/>
          </a:p>
        </p:txBody>
      </p:sp>
      <p:sp>
        <p:nvSpPr>
          <p:cNvPr id="5" name="TextBox 4"/>
          <p:cNvSpPr txBox="1"/>
          <p:nvPr/>
        </p:nvSpPr>
        <p:spPr>
          <a:xfrm>
            <a:off x="4946113" y="4515966"/>
            <a:ext cx="3146311" cy="415498"/>
          </a:xfrm>
          <a:prstGeom prst="rect">
            <a:avLst/>
          </a:prstGeom>
          <a:noFill/>
        </p:spPr>
        <p:txBody>
          <a:bodyPr wrap="none" lIns="91438" tIns="45719" rIns="91438" bIns="45719" rtlCol="0">
            <a:spAutoFit/>
          </a:bodyPr>
          <a:lstStyle/>
          <a:p>
            <a:r>
              <a:rPr lang="en-US" sz="2100" b="1" dirty="0">
                <a:solidFill>
                  <a:schemeClr val="bg1"/>
                </a:solidFill>
                <a:effectLst>
                  <a:glow rad="152400">
                    <a:srgbClr val="3A437E">
                      <a:alpha val="75000"/>
                    </a:srgbClr>
                  </a:glow>
                </a:effectLst>
              </a:rPr>
              <a:t>http://</a:t>
            </a:r>
            <a:r>
              <a:rPr lang="en-US" sz="2100" b="1" dirty="0" err="1">
                <a:solidFill>
                  <a:schemeClr val="bg1"/>
                </a:solidFill>
                <a:effectLst>
                  <a:glow rad="152400">
                    <a:srgbClr val="3A437E">
                      <a:alpha val="75000"/>
                    </a:srgbClr>
                  </a:glow>
                </a:effectLst>
              </a:rPr>
              <a:t>eupraxia-project.eu</a:t>
            </a:r>
            <a:endParaRPr lang="en-US" sz="2100" b="1" dirty="0">
              <a:solidFill>
                <a:schemeClr val="bg1"/>
              </a:solidFill>
              <a:effectLst>
                <a:glow rad="152400">
                  <a:srgbClr val="3A437E">
                    <a:alpha val="75000"/>
                  </a:srgbClr>
                </a:glow>
              </a:effectLst>
            </a:endParaRPr>
          </a:p>
        </p:txBody>
      </p:sp>
      <p:grpSp>
        <p:nvGrpSpPr>
          <p:cNvPr id="9" name="Group 8">
            <a:extLst>
              <a:ext uri="{FF2B5EF4-FFF2-40B4-BE49-F238E27FC236}">
                <a16:creationId xmlns:a16="http://schemas.microsoft.com/office/drawing/2014/main" id="{3CB7A756-6661-5FA4-DEB4-76DBDE900E6A}"/>
              </a:ext>
            </a:extLst>
          </p:cNvPr>
          <p:cNvGrpSpPr/>
          <p:nvPr/>
        </p:nvGrpSpPr>
        <p:grpSpPr>
          <a:xfrm>
            <a:off x="2570355" y="576732"/>
            <a:ext cx="3095671" cy="565330"/>
            <a:chOff x="2570355" y="576732"/>
            <a:chExt cx="3095671" cy="565330"/>
          </a:xfrm>
        </p:grpSpPr>
        <p:pic>
          <p:nvPicPr>
            <p:cNvPr id="6" name="Immagine 11"/>
            <p:cNvPicPr>
              <a:picLocks noChangeAspect="1"/>
            </p:cNvPicPr>
            <p:nvPr/>
          </p:nvPicPr>
          <p:blipFill>
            <a:blip r:embed="rId2"/>
            <a:stretch>
              <a:fillRect/>
            </a:stretch>
          </p:blipFill>
          <p:spPr>
            <a:xfrm>
              <a:off x="5105174" y="581210"/>
              <a:ext cx="560852" cy="560852"/>
            </a:xfrm>
            <a:prstGeom prst="rect">
              <a:avLst/>
            </a:prstGeom>
          </p:spPr>
        </p:pic>
        <p:pic>
          <p:nvPicPr>
            <p:cNvPr id="7" name="Picture 1"/>
            <p:cNvPicPr>
              <a:picLocks noChangeAspect="1"/>
            </p:cNvPicPr>
            <p:nvPr/>
          </p:nvPicPr>
          <p:blipFill>
            <a:blip r:embed="rId3">
              <a:extLst>
                <a:ext uri="{BEBA8EAE-BF5A-486C-A8C5-ECC9F3942E4B}">
                  <a14:imgProps xmlns:a14="http://schemas.microsoft.com/office/drawing/2010/main">
                    <a14:imgLayer r:embed="rId4">
                      <a14:imgEffect>
                        <a14:saturation sat="265000"/>
                      </a14:imgEffect>
                      <a14:imgEffect>
                        <a14:brightnessContrast bright="54000" contrast="31000"/>
                      </a14:imgEffect>
                    </a14:imgLayer>
                  </a14:imgProps>
                </a:ext>
              </a:extLst>
            </a:blip>
            <a:stretch>
              <a:fillRect/>
            </a:stretch>
          </p:blipFill>
          <p:spPr>
            <a:xfrm>
              <a:off x="2570355" y="576732"/>
              <a:ext cx="2501530" cy="562847"/>
            </a:xfrm>
            <a:prstGeom prst="rect">
              <a:avLst/>
            </a:prstGeom>
          </p:spPr>
        </p:pic>
        <p:sp>
          <p:nvSpPr>
            <p:cNvPr id="8" name="Rectangle 7">
              <a:extLst>
                <a:ext uri="{FF2B5EF4-FFF2-40B4-BE49-F238E27FC236}">
                  <a16:creationId xmlns:a16="http://schemas.microsoft.com/office/drawing/2014/main" id="{896DF67B-6DE7-EA65-8C42-07C079EEC33F}"/>
                </a:ext>
              </a:extLst>
            </p:cNvPr>
            <p:cNvSpPr/>
            <p:nvPr/>
          </p:nvSpPr>
          <p:spPr>
            <a:xfrm>
              <a:off x="2570355" y="576732"/>
              <a:ext cx="3095671" cy="5628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grpSp>
        <p:nvGrpSpPr>
          <p:cNvPr id="11" name="Group 10">
            <a:extLst>
              <a:ext uri="{FF2B5EF4-FFF2-40B4-BE49-F238E27FC236}">
                <a16:creationId xmlns:a16="http://schemas.microsoft.com/office/drawing/2014/main" id="{EF297877-1AD9-A144-EA57-85B30A16B478}"/>
              </a:ext>
            </a:extLst>
          </p:cNvPr>
          <p:cNvGrpSpPr/>
          <p:nvPr/>
        </p:nvGrpSpPr>
        <p:grpSpPr>
          <a:xfrm>
            <a:off x="482648" y="1694659"/>
            <a:ext cx="1784316" cy="1784316"/>
            <a:chOff x="482648" y="1694659"/>
            <a:chExt cx="1784316" cy="1784316"/>
          </a:xfrm>
        </p:grpSpPr>
        <p:pic>
          <p:nvPicPr>
            <p:cNvPr id="1026" name="Picture 2" descr="https://www.esfri.eu/sites/default/files/esfri_news_rm_2019_09_25_0.png?slideshow=true&amp;slideshowAuto=false&amp;slideshowSpeed=4000&amp;speed=350&amp;transition=f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48" y="1694659"/>
              <a:ext cx="1784316" cy="17843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D61F34-7B7C-6FD6-5B6D-A0A9A539CB1E}"/>
                </a:ext>
              </a:extLst>
            </p:cNvPr>
            <p:cNvSpPr txBox="1"/>
            <p:nvPr/>
          </p:nvSpPr>
          <p:spPr>
            <a:xfrm>
              <a:off x="1331640" y="1694948"/>
              <a:ext cx="858120" cy="461665"/>
            </a:xfrm>
            <a:prstGeom prst="rect">
              <a:avLst/>
            </a:prstGeom>
            <a:noFill/>
          </p:spPr>
          <p:txBody>
            <a:bodyPr wrap="none" rtlCol="0">
              <a:spAutoFit/>
            </a:bodyPr>
            <a:lstStyle/>
            <a:p>
              <a:r>
                <a:rPr lang="en-IT" sz="2400" dirty="0">
                  <a:solidFill>
                    <a:schemeClr val="accent1">
                      <a:lumMod val="40000"/>
                      <a:lumOff val="60000"/>
                    </a:schemeClr>
                  </a:solidFill>
                </a:rPr>
                <a:t>ESFRI</a:t>
              </a:r>
            </a:p>
          </p:txBody>
        </p:sp>
      </p:grpSp>
      <p:sp>
        <p:nvSpPr>
          <p:cNvPr id="12" name="TextBox 11">
            <a:extLst>
              <a:ext uri="{FF2B5EF4-FFF2-40B4-BE49-F238E27FC236}">
                <a16:creationId xmlns:a16="http://schemas.microsoft.com/office/drawing/2014/main" id="{5860048B-3C70-1EB8-89C4-D832DC90B625}"/>
              </a:ext>
            </a:extLst>
          </p:cNvPr>
          <p:cNvSpPr txBox="1"/>
          <p:nvPr/>
        </p:nvSpPr>
        <p:spPr>
          <a:xfrm>
            <a:off x="2570355" y="1360405"/>
            <a:ext cx="6060087" cy="1477328"/>
          </a:xfrm>
          <a:prstGeom prst="rect">
            <a:avLst/>
          </a:prstGeom>
          <a:noFill/>
        </p:spPr>
        <p:txBody>
          <a:bodyPr wrap="square">
            <a:spAutoFit/>
          </a:bodyPr>
          <a:lstStyle/>
          <a:p>
            <a:r>
              <a:rPr lang="en-GB" b="1" u="sng" dirty="0">
                <a:solidFill>
                  <a:schemeClr val="bg1"/>
                </a:solidFill>
                <a:hlinkClick r:id="rId6">
                  <a:extLst>
                    <a:ext uri="{A12FA001-AC4F-418D-AE19-62706E023703}">
                      <ahyp:hlinkClr xmlns:ahyp="http://schemas.microsoft.com/office/drawing/2018/hyperlinkcolor" val="tx"/>
                    </a:ext>
                  </a:extLst>
                </a:hlinkClick>
              </a:rPr>
              <a:t>6th European Advanced Accelerator Concepts Workshop</a:t>
            </a:r>
          </a:p>
          <a:p>
            <a:r>
              <a:rPr lang="en-GB" dirty="0">
                <a:solidFill>
                  <a:schemeClr val="bg1"/>
                </a:solidFill>
              </a:rPr>
              <a:t>17–23 Sept 2023 </a:t>
            </a:r>
          </a:p>
          <a:p>
            <a:r>
              <a:rPr lang="en-GB" dirty="0">
                <a:solidFill>
                  <a:schemeClr val="bg1"/>
                </a:solidFill>
              </a:rPr>
              <a:t>Hotel Hermitage, La </a:t>
            </a:r>
            <a:r>
              <a:rPr lang="en-GB" dirty="0" err="1">
                <a:solidFill>
                  <a:schemeClr val="bg1"/>
                </a:solidFill>
              </a:rPr>
              <a:t>Biodola</a:t>
            </a:r>
            <a:r>
              <a:rPr lang="en-GB" dirty="0">
                <a:solidFill>
                  <a:schemeClr val="bg1"/>
                </a:solidFill>
              </a:rPr>
              <a:t> Bay, Isola </a:t>
            </a:r>
            <a:r>
              <a:rPr lang="en-GB" dirty="0" err="1">
                <a:solidFill>
                  <a:schemeClr val="bg1"/>
                </a:solidFill>
              </a:rPr>
              <a:t>d'Elba</a:t>
            </a:r>
            <a:r>
              <a:rPr lang="en-GB" dirty="0">
                <a:solidFill>
                  <a:schemeClr val="bg1"/>
                </a:solidFill>
              </a:rPr>
              <a:t>, Italy</a:t>
            </a:r>
          </a:p>
          <a:p>
            <a:r>
              <a:rPr lang="en-GB" b="1" dirty="0">
                <a:solidFill>
                  <a:schemeClr val="bg1"/>
                </a:solidFill>
                <a:hlinkClick r:id="rId6">
                  <a:extLst>
                    <a:ext uri="{A12FA001-AC4F-418D-AE19-62706E023703}">
                      <ahyp:hlinkClr xmlns:ahyp="http://schemas.microsoft.com/office/drawing/2018/hyperlinkcolor" val="tx"/>
                    </a:ext>
                  </a:extLst>
                </a:hlinkClick>
              </a:rPr>
              <a:t> </a:t>
            </a:r>
            <a:endParaRPr lang="en-GB" b="1" dirty="0">
              <a:solidFill>
                <a:schemeClr val="bg1"/>
              </a:solidFill>
            </a:endParaRPr>
          </a:p>
          <a:p>
            <a:endParaRPr lang="it-IT" dirty="0">
              <a:solidFill>
                <a:schemeClr val="bg1"/>
              </a:solidFill>
            </a:endParaRPr>
          </a:p>
        </p:txBody>
      </p:sp>
    </p:spTree>
    <p:extLst>
      <p:ext uri="{BB962C8B-B14F-4D97-AF65-F5344CB8AC3E}">
        <p14:creationId xmlns:p14="http://schemas.microsoft.com/office/powerpoint/2010/main" val="21263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714" y="-128550"/>
            <a:ext cx="5404251" cy="857250"/>
          </a:xfrm>
        </p:spPr>
        <p:txBody>
          <a:bodyPr>
            <a:normAutofit/>
          </a:bodyPr>
          <a:lstStyle/>
          <a:p>
            <a:r>
              <a:rPr lang="en-US" sz="1800" b="1" dirty="0">
                <a:latin typeface="HP Simplified Light" panose="020B0404020204020204" pitchFamily="34" charset="0"/>
              </a:rPr>
              <a:t>Compressor: grating technology</a:t>
            </a:r>
          </a:p>
        </p:txBody>
      </p:sp>
      <p:sp>
        <p:nvSpPr>
          <p:cNvPr id="70" name="Text Box 32"/>
          <p:cNvSpPr txBox="1">
            <a:spLocks noChangeArrowheads="1"/>
          </p:cNvSpPr>
          <p:nvPr/>
        </p:nvSpPr>
        <p:spPr bwMode="auto">
          <a:xfrm>
            <a:off x="857250" y="627020"/>
            <a:ext cx="7429500"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125" dirty="0">
                <a:latin typeface="HP Simplified Light" panose="020B0406020204020204" pitchFamily="34" charset="0"/>
                <a:cs typeface="Arial" pitchFamily="34" charset="0"/>
              </a:rPr>
              <a:t>Different technologies under evaluation to address main issues with higher repetition rate. Strategy includes </a:t>
            </a:r>
            <a:r>
              <a:rPr lang="en-GB" altLang="en-US" sz="1125" b="1" dirty="0">
                <a:solidFill>
                  <a:srgbClr val="FF0000"/>
                </a:solidFill>
                <a:latin typeface="HP Simplified Light" panose="020B0406020204020204" pitchFamily="34" charset="0"/>
                <a:cs typeface="Arial" pitchFamily="34" charset="0"/>
              </a:rPr>
              <a:t>reduction</a:t>
            </a:r>
            <a:r>
              <a:rPr lang="en-GB" altLang="en-US" sz="1125" dirty="0">
                <a:latin typeface="HP Simplified Light" panose="020B0406020204020204" pitchFamily="34" charset="0"/>
                <a:cs typeface="Arial" pitchFamily="34" charset="0"/>
              </a:rPr>
              <a:t> of the thermal load at high average power, </a:t>
            </a:r>
            <a:r>
              <a:rPr lang="en-GB" altLang="en-US" sz="1125" b="1" dirty="0">
                <a:solidFill>
                  <a:srgbClr val="FF0000"/>
                </a:solidFill>
                <a:latin typeface="HP Simplified Light" panose="020B0406020204020204" pitchFamily="34" charset="0"/>
                <a:cs typeface="Arial" pitchFamily="34" charset="0"/>
              </a:rPr>
              <a:t>cooling</a:t>
            </a:r>
            <a:r>
              <a:rPr lang="en-GB" altLang="en-US" sz="1125" dirty="0">
                <a:latin typeface="HP Simplified Light" panose="020B0406020204020204" pitchFamily="34" charset="0"/>
                <a:cs typeface="Arial" pitchFamily="34" charset="0"/>
              </a:rPr>
              <a:t> of residual heat and </a:t>
            </a:r>
            <a:r>
              <a:rPr lang="en-GB" altLang="en-US" sz="1125" b="1" dirty="0">
                <a:solidFill>
                  <a:srgbClr val="FF0000"/>
                </a:solidFill>
                <a:latin typeface="HP Simplified Light" panose="020B0406020204020204" pitchFamily="34" charset="0"/>
                <a:cs typeface="Arial" pitchFamily="34" charset="0"/>
              </a:rPr>
              <a:t>control</a:t>
            </a:r>
            <a:r>
              <a:rPr lang="en-GB" altLang="en-US" sz="1125" dirty="0">
                <a:solidFill>
                  <a:srgbClr val="FF0000"/>
                </a:solidFill>
                <a:latin typeface="HP Simplified Light" panose="020B0406020204020204" pitchFamily="34" charset="0"/>
                <a:cs typeface="Arial" pitchFamily="34" charset="0"/>
              </a:rPr>
              <a:t> </a:t>
            </a:r>
            <a:r>
              <a:rPr lang="en-GB" altLang="en-US" sz="1125" dirty="0">
                <a:latin typeface="HP Simplified Light" panose="020B0406020204020204" pitchFamily="34" charset="0"/>
                <a:cs typeface="Arial" pitchFamily="34" charset="0"/>
              </a:rPr>
              <a:t>of thermal effects on compression quality.</a:t>
            </a:r>
          </a:p>
        </p:txBody>
      </p:sp>
      <p:pic>
        <p:nvPicPr>
          <p:cNvPr id="71" name="Image 36"/>
          <p:cNvPicPr>
            <a:picLocks noChangeAspect="1"/>
          </p:cNvPicPr>
          <p:nvPr/>
        </p:nvPicPr>
        <p:blipFill>
          <a:blip r:embed="rId3" cstate="print"/>
          <a:stretch>
            <a:fillRect/>
          </a:stretch>
        </p:blipFill>
        <p:spPr>
          <a:xfrm>
            <a:off x="1475656" y="1203598"/>
            <a:ext cx="5625234" cy="3727812"/>
          </a:xfrm>
          <a:prstGeom prst="rect">
            <a:avLst/>
          </a:prstGeom>
        </p:spPr>
      </p:pic>
    </p:spTree>
    <p:extLst>
      <p:ext uri="{BB962C8B-B14F-4D97-AF65-F5344CB8AC3E}">
        <p14:creationId xmlns:p14="http://schemas.microsoft.com/office/powerpoint/2010/main" val="320273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714" y="-128550"/>
            <a:ext cx="5404251" cy="857250"/>
          </a:xfrm>
        </p:spPr>
        <p:txBody>
          <a:bodyPr>
            <a:normAutofit/>
          </a:bodyPr>
          <a:lstStyle/>
          <a:p>
            <a:r>
              <a:rPr lang="en-US" sz="2400" b="1" dirty="0">
                <a:latin typeface="HP Simplified Light" panose="020B0404020204020204" pitchFamily="34" charset="0"/>
              </a:rPr>
              <a:t>Beam Pointing Stability</a:t>
            </a:r>
          </a:p>
        </p:txBody>
      </p:sp>
      <p:pic>
        <p:nvPicPr>
          <p:cNvPr id="6" name="Image 39"/>
          <p:cNvPicPr>
            <a:picLocks noChangeAspect="1"/>
          </p:cNvPicPr>
          <p:nvPr/>
        </p:nvPicPr>
        <p:blipFill rotWithShape="1">
          <a:blip r:embed="rId3" cstate="print"/>
          <a:srcRect l="32" b="1865"/>
          <a:stretch/>
        </p:blipFill>
        <p:spPr>
          <a:xfrm>
            <a:off x="1115616" y="1383618"/>
            <a:ext cx="1928561" cy="1207307"/>
          </a:xfrm>
          <a:prstGeom prst="roundRect">
            <a:avLst>
              <a:gd name="adj" fmla="val 10989"/>
            </a:avLst>
          </a:prstGeom>
          <a:solidFill>
            <a:schemeClr val="bg1"/>
          </a:solidFill>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35"/>
          <a:stretch/>
        </p:blipFill>
        <p:spPr bwMode="auto">
          <a:xfrm>
            <a:off x="3738142" y="1479285"/>
            <a:ext cx="1329943" cy="1098111"/>
          </a:xfrm>
          <a:prstGeom prst="roundRect">
            <a:avLst>
              <a:gd name="adj" fmla="val 12789"/>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680"/>
          <a:stretch/>
        </p:blipFill>
        <p:spPr bwMode="auto">
          <a:xfrm>
            <a:off x="6200094" y="1437624"/>
            <a:ext cx="1072207" cy="867175"/>
          </a:xfrm>
          <a:prstGeom prst="roundRect">
            <a:avLst>
              <a:gd name="adj" fmla="val 11144"/>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084"/>
          <a:stretch/>
        </p:blipFill>
        <p:spPr bwMode="auto">
          <a:xfrm>
            <a:off x="6138175" y="2463740"/>
            <a:ext cx="1026114" cy="844470"/>
          </a:xfrm>
          <a:prstGeom prst="roundRect">
            <a:avLst>
              <a:gd name="adj" fmla="val 12998"/>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0" name="CasellaDiTesto 10"/>
          <p:cNvSpPr txBox="1"/>
          <p:nvPr/>
        </p:nvSpPr>
        <p:spPr>
          <a:xfrm>
            <a:off x="7326306" y="2895787"/>
            <a:ext cx="906438" cy="64633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effectLst>
                  <a:glow rad="63500">
                    <a:schemeClr val="bg1"/>
                  </a:glow>
                  <a:outerShdw blurRad="38100" dist="38100" dir="2700000" algn="tl">
                    <a:srgbClr val="000000">
                      <a:alpha val="43137"/>
                    </a:srgbClr>
                  </a:outerShdw>
                </a:effectLst>
                <a:latin typeface="HP Simplified Light" panose="020B0406020204020204" pitchFamily="34" charset="0"/>
              </a:rPr>
              <a:t>Environmental angular noise of about 30 nano-rad</a:t>
            </a:r>
          </a:p>
        </p:txBody>
      </p:sp>
      <p:sp>
        <p:nvSpPr>
          <p:cNvPr id="11" name="Rectangle 44"/>
          <p:cNvSpPr/>
          <p:nvPr/>
        </p:nvSpPr>
        <p:spPr>
          <a:xfrm rot="20034707">
            <a:off x="4462560" y="1677378"/>
            <a:ext cx="789062" cy="369332"/>
          </a:xfrm>
          <a:prstGeom prst="rect">
            <a:avLst/>
          </a:prstGeom>
        </p:spPr>
        <p:txBody>
          <a:bodyPr wrap="none">
            <a:spAutoFit/>
          </a:bodyPr>
          <a:lstStyle/>
          <a:p>
            <a:r>
              <a:rPr lang="it-IT"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rPr>
              <a:t>1 µrad</a:t>
            </a:r>
            <a:endParaRPr lang="en-GB"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endParaRPr>
          </a:p>
        </p:txBody>
      </p:sp>
      <p:sp>
        <p:nvSpPr>
          <p:cNvPr id="13" name="Rectangle 46"/>
          <p:cNvSpPr/>
          <p:nvPr/>
        </p:nvSpPr>
        <p:spPr>
          <a:xfrm>
            <a:off x="3275856" y="2625756"/>
            <a:ext cx="2430270" cy="553998"/>
          </a:xfrm>
          <a:prstGeom prst="rect">
            <a:avLst/>
          </a:prstGeom>
          <a:effectLst/>
        </p:spPr>
        <p:txBody>
          <a:bodyPr wrap="square">
            <a:spAutoFit/>
          </a:bodyPr>
          <a:lstStyle/>
          <a:p>
            <a:r>
              <a:rPr lang="it-IT" dirty="0">
                <a:ln w="15875">
                  <a:solidFill>
                    <a:schemeClr val="tx1"/>
                  </a:solidFill>
                </a:ln>
                <a:effectLst>
                  <a:glow rad="127000">
                    <a:srgbClr val="89FFE9"/>
                  </a:glow>
                </a:effectLst>
                <a:latin typeface="HP Simplified Light" panose="020B0406020204020204" pitchFamily="34" charset="0"/>
              </a:rPr>
              <a:t>Laser angular fluctuations footprints at 150 Hz</a:t>
            </a:r>
          </a:p>
        </p:txBody>
      </p:sp>
      <p:cxnSp>
        <p:nvCxnSpPr>
          <p:cNvPr id="14" name="Connecteur droit avec flèche 47"/>
          <p:cNvCxnSpPr/>
          <p:nvPr/>
        </p:nvCxnSpPr>
        <p:spPr>
          <a:xfrm flipH="1" flipV="1">
            <a:off x="5166067" y="2139702"/>
            <a:ext cx="148589" cy="281635"/>
          </a:xfrm>
          <a:prstGeom prst="straightConnector1">
            <a:avLst/>
          </a:prstGeom>
          <a:ln w="22225">
            <a:solidFill>
              <a:schemeClr val="tx1"/>
            </a:solidFill>
            <a:tailEnd type="triangle"/>
          </a:ln>
          <a:effectLst>
            <a:glow rad="127000">
              <a:srgbClr val="8AFEB6"/>
            </a:glo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52"/>
          <p:cNvCxnSpPr/>
          <p:nvPr/>
        </p:nvCxnSpPr>
        <p:spPr>
          <a:xfrm flipV="1">
            <a:off x="5490102" y="2355726"/>
            <a:ext cx="540060" cy="283119"/>
          </a:xfrm>
          <a:prstGeom prst="straightConnector1">
            <a:avLst/>
          </a:prstGeom>
          <a:ln w="22225">
            <a:solidFill>
              <a:schemeClr val="tx1"/>
            </a:solidFill>
            <a:tailEnd type="triangle"/>
          </a:ln>
          <a:effectLst>
            <a:glow rad="127000">
              <a:srgbClr val="8AFEB6"/>
            </a:glow>
          </a:effectLst>
        </p:spPr>
        <p:style>
          <a:lnRef idx="1">
            <a:schemeClr val="accent1"/>
          </a:lnRef>
          <a:fillRef idx="0">
            <a:schemeClr val="accent1"/>
          </a:fillRef>
          <a:effectRef idx="0">
            <a:schemeClr val="accent1"/>
          </a:effectRef>
          <a:fontRef idx="minor">
            <a:schemeClr val="tx1"/>
          </a:fontRef>
        </p:style>
      </p:cxnSp>
      <p:cxnSp>
        <p:nvCxnSpPr>
          <p:cNvPr id="16" name="Connecteur droit avec flèche 53"/>
          <p:cNvCxnSpPr/>
          <p:nvPr/>
        </p:nvCxnSpPr>
        <p:spPr>
          <a:xfrm>
            <a:off x="5436096" y="3003799"/>
            <a:ext cx="506089" cy="86147"/>
          </a:xfrm>
          <a:prstGeom prst="straightConnector1">
            <a:avLst/>
          </a:prstGeom>
          <a:ln w="22225">
            <a:solidFill>
              <a:schemeClr val="tx1"/>
            </a:solidFill>
            <a:tailEnd type="triangle"/>
          </a:ln>
          <a:effectLst>
            <a:glow rad="127000">
              <a:srgbClr val="8AFEB6"/>
            </a:glow>
          </a:effectLst>
        </p:spPr>
        <p:style>
          <a:lnRef idx="1">
            <a:schemeClr val="accent1"/>
          </a:lnRef>
          <a:fillRef idx="0">
            <a:schemeClr val="accent1"/>
          </a:fillRef>
          <a:effectRef idx="0">
            <a:schemeClr val="accent1"/>
          </a:effectRef>
          <a:fontRef idx="minor">
            <a:schemeClr val="tx1"/>
          </a:fontRef>
        </p:style>
      </p:cxnSp>
      <p:sp>
        <p:nvSpPr>
          <p:cNvPr id="17" name="Rectangle 54"/>
          <p:cNvSpPr/>
          <p:nvPr/>
        </p:nvSpPr>
        <p:spPr>
          <a:xfrm rot="20034707">
            <a:off x="6654509" y="1561822"/>
            <a:ext cx="963790" cy="369332"/>
          </a:xfrm>
          <a:prstGeom prst="rect">
            <a:avLst/>
          </a:prstGeom>
        </p:spPr>
        <p:txBody>
          <a:bodyPr wrap="none">
            <a:spAutoFit/>
          </a:bodyPr>
          <a:lstStyle/>
          <a:p>
            <a:r>
              <a:rPr lang="it-IT"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rPr>
              <a:t>0,1 µrad</a:t>
            </a:r>
            <a:endParaRPr lang="en-GB"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endParaRPr>
          </a:p>
        </p:txBody>
      </p:sp>
      <p:sp>
        <p:nvSpPr>
          <p:cNvPr id="18" name="Rectangle 55"/>
          <p:cNvSpPr/>
          <p:nvPr/>
        </p:nvSpPr>
        <p:spPr>
          <a:xfrm rot="20034707">
            <a:off x="6845190" y="2398203"/>
            <a:ext cx="901272" cy="369332"/>
          </a:xfrm>
          <a:prstGeom prst="rect">
            <a:avLst/>
          </a:prstGeom>
        </p:spPr>
        <p:txBody>
          <a:bodyPr wrap="none">
            <a:spAutoFit/>
          </a:bodyPr>
          <a:lstStyle/>
          <a:p>
            <a:r>
              <a:rPr lang="it-IT"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rPr>
              <a:t>50 nrad</a:t>
            </a:r>
            <a:endParaRPr lang="en-GB" sz="1800" dirty="0">
              <a:ln w="15875">
                <a:solidFill>
                  <a:schemeClr val="tx1">
                    <a:alpha val="15000"/>
                  </a:schemeClr>
                </a:solidFill>
              </a:ln>
              <a:solidFill>
                <a:schemeClr val="tx1">
                  <a:alpha val="15000"/>
                </a:schemeClr>
              </a:solidFill>
              <a:effectLst>
                <a:glow rad="127000">
                  <a:srgbClr val="89FFE9">
                    <a:alpha val="40000"/>
                  </a:srgbClr>
                </a:glow>
              </a:effectLst>
              <a:latin typeface="HP Simplified Light" panose="020B0406020204020204" pitchFamily="34" charset="0"/>
            </a:endParaRPr>
          </a:p>
        </p:txBody>
      </p:sp>
      <p:sp>
        <p:nvSpPr>
          <p:cNvPr id="19" name="Rectangle 38"/>
          <p:cNvSpPr/>
          <p:nvPr/>
        </p:nvSpPr>
        <p:spPr>
          <a:xfrm>
            <a:off x="1169622" y="3381840"/>
            <a:ext cx="2538282" cy="1200329"/>
          </a:xfrm>
          <a:custGeom>
            <a:avLst/>
            <a:gdLst>
              <a:gd name="connsiteX0" fmla="*/ 0 w 8208845"/>
              <a:gd name="connsiteY0" fmla="*/ 0 h 3046988"/>
              <a:gd name="connsiteX1" fmla="*/ 8208845 w 8208845"/>
              <a:gd name="connsiteY1" fmla="*/ 0 h 3046988"/>
              <a:gd name="connsiteX2" fmla="*/ 8208845 w 8208845"/>
              <a:gd name="connsiteY2" fmla="*/ 3046988 h 3046988"/>
              <a:gd name="connsiteX3" fmla="*/ 0 w 8208845"/>
              <a:gd name="connsiteY3" fmla="*/ 3046988 h 3046988"/>
              <a:gd name="connsiteX4" fmla="*/ 0 w 8208845"/>
              <a:gd name="connsiteY4" fmla="*/ 0 h 3046988"/>
              <a:gd name="connsiteX0" fmla="*/ 0 w 8208845"/>
              <a:gd name="connsiteY0" fmla="*/ 0 h 3046988"/>
              <a:gd name="connsiteX1" fmla="*/ 8208845 w 8208845"/>
              <a:gd name="connsiteY1" fmla="*/ 0 h 3046988"/>
              <a:gd name="connsiteX2" fmla="*/ 5072106 w 8208845"/>
              <a:gd name="connsiteY2" fmla="*/ 986694 h 3046988"/>
              <a:gd name="connsiteX3" fmla="*/ 0 w 8208845"/>
              <a:gd name="connsiteY3" fmla="*/ 3046988 h 3046988"/>
              <a:gd name="connsiteX4" fmla="*/ 0 w 8208845"/>
              <a:gd name="connsiteY4" fmla="*/ 0 h 3046988"/>
              <a:gd name="connsiteX0" fmla="*/ 0 w 8208845"/>
              <a:gd name="connsiteY0" fmla="*/ 0 h 3046988"/>
              <a:gd name="connsiteX1" fmla="*/ 8208845 w 8208845"/>
              <a:gd name="connsiteY1" fmla="*/ 0 h 3046988"/>
              <a:gd name="connsiteX2" fmla="*/ 5072106 w 8208845"/>
              <a:gd name="connsiteY2" fmla="*/ 986694 h 3046988"/>
              <a:gd name="connsiteX3" fmla="*/ 0 w 8208845"/>
              <a:gd name="connsiteY3" fmla="*/ 3046988 h 3046988"/>
              <a:gd name="connsiteX4" fmla="*/ 0 w 8208845"/>
              <a:gd name="connsiteY4" fmla="*/ 0 h 3046988"/>
              <a:gd name="connsiteX0" fmla="*/ 0 w 8208845"/>
              <a:gd name="connsiteY0" fmla="*/ 0 h 3046988"/>
              <a:gd name="connsiteX1" fmla="*/ 8208845 w 8208845"/>
              <a:gd name="connsiteY1" fmla="*/ 0 h 3046988"/>
              <a:gd name="connsiteX2" fmla="*/ 5072106 w 8208845"/>
              <a:gd name="connsiteY2" fmla="*/ 986694 h 3046988"/>
              <a:gd name="connsiteX3" fmla="*/ 0 w 8208845"/>
              <a:gd name="connsiteY3" fmla="*/ 3046988 h 3046988"/>
              <a:gd name="connsiteX4" fmla="*/ 0 w 8208845"/>
              <a:gd name="connsiteY4" fmla="*/ 0 h 3046988"/>
              <a:gd name="connsiteX0" fmla="*/ 0 w 8208845"/>
              <a:gd name="connsiteY0" fmla="*/ 0 h 3053285"/>
              <a:gd name="connsiteX1" fmla="*/ 8208845 w 8208845"/>
              <a:gd name="connsiteY1" fmla="*/ 0 h 3053285"/>
              <a:gd name="connsiteX2" fmla="*/ 5072106 w 8208845"/>
              <a:gd name="connsiteY2" fmla="*/ 986694 h 3053285"/>
              <a:gd name="connsiteX3" fmla="*/ 0 w 8208845"/>
              <a:gd name="connsiteY3" fmla="*/ 3046988 h 3053285"/>
              <a:gd name="connsiteX4" fmla="*/ 0 w 8208845"/>
              <a:gd name="connsiteY4" fmla="*/ 0 h 3053285"/>
              <a:gd name="connsiteX0" fmla="*/ 0 w 8208845"/>
              <a:gd name="connsiteY0" fmla="*/ 0 h 3258550"/>
              <a:gd name="connsiteX1" fmla="*/ 8208845 w 8208845"/>
              <a:gd name="connsiteY1" fmla="*/ 0 h 3258550"/>
              <a:gd name="connsiteX2" fmla="*/ 5072106 w 8208845"/>
              <a:gd name="connsiteY2" fmla="*/ 986694 h 3258550"/>
              <a:gd name="connsiteX3" fmla="*/ 4668429 w 8208845"/>
              <a:gd name="connsiteY3" fmla="*/ 2775490 h 3258550"/>
              <a:gd name="connsiteX4" fmla="*/ 0 w 8208845"/>
              <a:gd name="connsiteY4" fmla="*/ 3046988 h 3258550"/>
              <a:gd name="connsiteX5" fmla="*/ 0 w 8208845"/>
              <a:gd name="connsiteY5" fmla="*/ 0 h 3258550"/>
              <a:gd name="connsiteX0" fmla="*/ 0 w 8208845"/>
              <a:gd name="connsiteY0" fmla="*/ 0 h 3291549"/>
              <a:gd name="connsiteX1" fmla="*/ 8208845 w 8208845"/>
              <a:gd name="connsiteY1" fmla="*/ 0 h 3291549"/>
              <a:gd name="connsiteX2" fmla="*/ 5072106 w 8208845"/>
              <a:gd name="connsiteY2" fmla="*/ 986694 h 3291549"/>
              <a:gd name="connsiteX3" fmla="*/ 4899922 w 8208845"/>
              <a:gd name="connsiteY3" fmla="*/ 2891236 h 3291549"/>
              <a:gd name="connsiteX4" fmla="*/ 0 w 8208845"/>
              <a:gd name="connsiteY4" fmla="*/ 3046988 h 3291549"/>
              <a:gd name="connsiteX5" fmla="*/ 0 w 8208845"/>
              <a:gd name="connsiteY5" fmla="*/ 0 h 3291549"/>
              <a:gd name="connsiteX0" fmla="*/ 0 w 8208845"/>
              <a:gd name="connsiteY0" fmla="*/ 0 h 3291549"/>
              <a:gd name="connsiteX1" fmla="*/ 8208845 w 8208845"/>
              <a:gd name="connsiteY1" fmla="*/ 0 h 3291549"/>
              <a:gd name="connsiteX2" fmla="*/ 5072106 w 8208845"/>
              <a:gd name="connsiteY2" fmla="*/ 986694 h 3291549"/>
              <a:gd name="connsiteX3" fmla="*/ 4899922 w 8208845"/>
              <a:gd name="connsiteY3" fmla="*/ 2891236 h 3291549"/>
              <a:gd name="connsiteX4" fmla="*/ 0 w 8208845"/>
              <a:gd name="connsiteY4" fmla="*/ 3046988 h 3291549"/>
              <a:gd name="connsiteX5" fmla="*/ 0 w 8208845"/>
              <a:gd name="connsiteY5" fmla="*/ 0 h 3291549"/>
              <a:gd name="connsiteX0" fmla="*/ 0 w 8208845"/>
              <a:gd name="connsiteY0" fmla="*/ 0 h 3400258"/>
              <a:gd name="connsiteX1" fmla="*/ 8208845 w 8208845"/>
              <a:gd name="connsiteY1" fmla="*/ 0 h 3400258"/>
              <a:gd name="connsiteX2" fmla="*/ 5072106 w 8208845"/>
              <a:gd name="connsiteY2" fmla="*/ 986694 h 3400258"/>
              <a:gd name="connsiteX3" fmla="*/ 4899922 w 8208845"/>
              <a:gd name="connsiteY3" fmla="*/ 2891236 h 3400258"/>
              <a:gd name="connsiteX4" fmla="*/ 0 w 8208845"/>
              <a:gd name="connsiteY4" fmla="*/ 3046988 h 3400258"/>
              <a:gd name="connsiteX5" fmla="*/ 0 w 8208845"/>
              <a:gd name="connsiteY5" fmla="*/ 0 h 3400258"/>
              <a:gd name="connsiteX0" fmla="*/ 0 w 8208845"/>
              <a:gd name="connsiteY0" fmla="*/ 0 h 3400258"/>
              <a:gd name="connsiteX1" fmla="*/ 8208845 w 8208845"/>
              <a:gd name="connsiteY1" fmla="*/ 0 h 3400258"/>
              <a:gd name="connsiteX2" fmla="*/ 5072106 w 8208845"/>
              <a:gd name="connsiteY2" fmla="*/ 986694 h 3400258"/>
              <a:gd name="connsiteX3" fmla="*/ 4899922 w 8208845"/>
              <a:gd name="connsiteY3" fmla="*/ 2891236 h 3400258"/>
              <a:gd name="connsiteX4" fmla="*/ 0 w 8208845"/>
              <a:gd name="connsiteY4" fmla="*/ 3046988 h 3400258"/>
              <a:gd name="connsiteX5" fmla="*/ 0 w 8208845"/>
              <a:gd name="connsiteY5" fmla="*/ 0 h 3400258"/>
              <a:gd name="connsiteX0" fmla="*/ 0 w 8208845"/>
              <a:gd name="connsiteY0" fmla="*/ 0 h 3259059"/>
              <a:gd name="connsiteX1" fmla="*/ 8208845 w 8208845"/>
              <a:gd name="connsiteY1" fmla="*/ 0 h 3259059"/>
              <a:gd name="connsiteX2" fmla="*/ 5072106 w 8208845"/>
              <a:gd name="connsiteY2" fmla="*/ 986694 h 3259059"/>
              <a:gd name="connsiteX3" fmla="*/ 4899922 w 8208845"/>
              <a:gd name="connsiteY3" fmla="*/ 2891236 h 3259059"/>
              <a:gd name="connsiteX4" fmla="*/ 0 w 8208845"/>
              <a:gd name="connsiteY4" fmla="*/ 3046988 h 3259059"/>
              <a:gd name="connsiteX5" fmla="*/ 0 w 8208845"/>
              <a:gd name="connsiteY5" fmla="*/ 0 h 3259059"/>
              <a:gd name="connsiteX0" fmla="*/ 0 w 8208845"/>
              <a:gd name="connsiteY0" fmla="*/ 0 h 3293562"/>
              <a:gd name="connsiteX1" fmla="*/ 8208845 w 8208845"/>
              <a:gd name="connsiteY1" fmla="*/ 0 h 3293562"/>
              <a:gd name="connsiteX2" fmla="*/ 5072106 w 8208845"/>
              <a:gd name="connsiteY2" fmla="*/ 986694 h 3293562"/>
              <a:gd name="connsiteX3" fmla="*/ 4888347 w 8208845"/>
              <a:gd name="connsiteY3" fmla="*/ 3006983 h 3293562"/>
              <a:gd name="connsiteX4" fmla="*/ 0 w 8208845"/>
              <a:gd name="connsiteY4" fmla="*/ 3046988 h 3293562"/>
              <a:gd name="connsiteX5" fmla="*/ 0 w 8208845"/>
              <a:gd name="connsiteY5" fmla="*/ 0 h 3293562"/>
              <a:gd name="connsiteX0" fmla="*/ 0 w 8208845"/>
              <a:gd name="connsiteY0" fmla="*/ 0 h 3258261"/>
              <a:gd name="connsiteX1" fmla="*/ 8208845 w 8208845"/>
              <a:gd name="connsiteY1" fmla="*/ 0 h 3258261"/>
              <a:gd name="connsiteX2" fmla="*/ 5072106 w 8208845"/>
              <a:gd name="connsiteY2" fmla="*/ 986694 h 3258261"/>
              <a:gd name="connsiteX3" fmla="*/ 4888347 w 8208845"/>
              <a:gd name="connsiteY3" fmla="*/ 3006983 h 3258261"/>
              <a:gd name="connsiteX4" fmla="*/ 0 w 8208845"/>
              <a:gd name="connsiteY4" fmla="*/ 3046988 h 3258261"/>
              <a:gd name="connsiteX5" fmla="*/ 0 w 8208845"/>
              <a:gd name="connsiteY5" fmla="*/ 0 h 3258261"/>
              <a:gd name="connsiteX0" fmla="*/ 0 w 8208845"/>
              <a:gd name="connsiteY0" fmla="*/ 0 h 3058598"/>
              <a:gd name="connsiteX1" fmla="*/ 8208845 w 8208845"/>
              <a:gd name="connsiteY1" fmla="*/ 0 h 3058598"/>
              <a:gd name="connsiteX2" fmla="*/ 5072106 w 8208845"/>
              <a:gd name="connsiteY2" fmla="*/ 986694 h 3058598"/>
              <a:gd name="connsiteX3" fmla="*/ 4888347 w 8208845"/>
              <a:gd name="connsiteY3" fmla="*/ 3006983 h 3058598"/>
              <a:gd name="connsiteX4" fmla="*/ 0 w 8208845"/>
              <a:gd name="connsiteY4" fmla="*/ 3046988 h 3058598"/>
              <a:gd name="connsiteX5" fmla="*/ 0 w 8208845"/>
              <a:gd name="connsiteY5" fmla="*/ 0 h 3058598"/>
              <a:gd name="connsiteX0" fmla="*/ 0 w 8208845"/>
              <a:gd name="connsiteY0" fmla="*/ 0 h 3070496"/>
              <a:gd name="connsiteX1" fmla="*/ 8208845 w 8208845"/>
              <a:gd name="connsiteY1" fmla="*/ 0 h 3070496"/>
              <a:gd name="connsiteX2" fmla="*/ 5072106 w 8208845"/>
              <a:gd name="connsiteY2" fmla="*/ 986694 h 3070496"/>
              <a:gd name="connsiteX3" fmla="*/ 4888347 w 8208845"/>
              <a:gd name="connsiteY3" fmla="*/ 3030133 h 3070496"/>
              <a:gd name="connsiteX4" fmla="*/ 0 w 8208845"/>
              <a:gd name="connsiteY4" fmla="*/ 3046988 h 3070496"/>
              <a:gd name="connsiteX5" fmla="*/ 0 w 8208845"/>
              <a:gd name="connsiteY5" fmla="*/ 0 h 3070496"/>
              <a:gd name="connsiteX0" fmla="*/ 0 w 8208845"/>
              <a:gd name="connsiteY0" fmla="*/ 0 h 3051048"/>
              <a:gd name="connsiteX1" fmla="*/ 8208845 w 8208845"/>
              <a:gd name="connsiteY1" fmla="*/ 0 h 3051048"/>
              <a:gd name="connsiteX2" fmla="*/ 5072106 w 8208845"/>
              <a:gd name="connsiteY2" fmla="*/ 986694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5072106 w 8208845"/>
              <a:gd name="connsiteY2" fmla="*/ 986694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5072106 w 8208845"/>
              <a:gd name="connsiteY2" fmla="*/ 986694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4898485 w 8208845"/>
              <a:gd name="connsiteY2" fmla="*/ 917246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4898485 w 8208845"/>
              <a:gd name="connsiteY2" fmla="*/ 917246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4852187 w 8208845"/>
              <a:gd name="connsiteY2" fmla="*/ 766775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4852187 w 8208845"/>
              <a:gd name="connsiteY2" fmla="*/ 766775 h 3051048"/>
              <a:gd name="connsiteX3" fmla="*/ 4888347 w 8208845"/>
              <a:gd name="connsiteY3" fmla="*/ 3030133 h 3051048"/>
              <a:gd name="connsiteX4" fmla="*/ 0 w 8208845"/>
              <a:gd name="connsiteY4" fmla="*/ 3046988 h 3051048"/>
              <a:gd name="connsiteX5" fmla="*/ 0 w 8208845"/>
              <a:gd name="connsiteY5" fmla="*/ 0 h 3051048"/>
              <a:gd name="connsiteX0" fmla="*/ 0 w 8208845"/>
              <a:gd name="connsiteY0" fmla="*/ 0 h 3051048"/>
              <a:gd name="connsiteX1" fmla="*/ 8208845 w 8208845"/>
              <a:gd name="connsiteY1" fmla="*/ 0 h 3051048"/>
              <a:gd name="connsiteX2" fmla="*/ 6474080 w 8208845"/>
              <a:gd name="connsiteY2" fmla="*/ 414253 h 3051048"/>
              <a:gd name="connsiteX3" fmla="*/ 4852187 w 8208845"/>
              <a:gd name="connsiteY3" fmla="*/ 766775 h 3051048"/>
              <a:gd name="connsiteX4" fmla="*/ 4888347 w 8208845"/>
              <a:gd name="connsiteY4" fmla="*/ 3030133 h 3051048"/>
              <a:gd name="connsiteX5" fmla="*/ 0 w 8208845"/>
              <a:gd name="connsiteY5" fmla="*/ 3046988 h 3051048"/>
              <a:gd name="connsiteX6" fmla="*/ 0 w 8208845"/>
              <a:gd name="connsiteY6" fmla="*/ 0 h 3051048"/>
              <a:gd name="connsiteX0" fmla="*/ 0 w 8208845"/>
              <a:gd name="connsiteY0" fmla="*/ 0 h 3051048"/>
              <a:gd name="connsiteX1" fmla="*/ 8208845 w 8208845"/>
              <a:gd name="connsiteY1" fmla="*/ 0 h 3051048"/>
              <a:gd name="connsiteX2" fmla="*/ 7735721 w 8208845"/>
              <a:gd name="connsiteY2" fmla="*/ 622598 h 3051048"/>
              <a:gd name="connsiteX3" fmla="*/ 4852187 w 8208845"/>
              <a:gd name="connsiteY3" fmla="*/ 766775 h 3051048"/>
              <a:gd name="connsiteX4" fmla="*/ 4888347 w 8208845"/>
              <a:gd name="connsiteY4" fmla="*/ 3030133 h 3051048"/>
              <a:gd name="connsiteX5" fmla="*/ 0 w 8208845"/>
              <a:gd name="connsiteY5" fmla="*/ 3046988 h 3051048"/>
              <a:gd name="connsiteX6" fmla="*/ 0 w 8208845"/>
              <a:gd name="connsiteY6" fmla="*/ 0 h 3051048"/>
              <a:gd name="connsiteX0" fmla="*/ 0 w 7735721"/>
              <a:gd name="connsiteY0" fmla="*/ 0 h 3051048"/>
              <a:gd name="connsiteX1" fmla="*/ 7514364 w 7735721"/>
              <a:gd name="connsiteY1" fmla="*/ 11575 h 3051048"/>
              <a:gd name="connsiteX2" fmla="*/ 7735721 w 7735721"/>
              <a:gd name="connsiteY2" fmla="*/ 622598 h 3051048"/>
              <a:gd name="connsiteX3" fmla="*/ 4852187 w 7735721"/>
              <a:gd name="connsiteY3" fmla="*/ 766775 h 3051048"/>
              <a:gd name="connsiteX4" fmla="*/ 4888347 w 7735721"/>
              <a:gd name="connsiteY4" fmla="*/ 3030133 h 3051048"/>
              <a:gd name="connsiteX5" fmla="*/ 0 w 7735721"/>
              <a:gd name="connsiteY5" fmla="*/ 3046988 h 3051048"/>
              <a:gd name="connsiteX6" fmla="*/ 0 w 7735721"/>
              <a:gd name="connsiteY6" fmla="*/ 0 h 3051048"/>
              <a:gd name="connsiteX0" fmla="*/ 0 w 7562101"/>
              <a:gd name="connsiteY0" fmla="*/ 0 h 3051048"/>
              <a:gd name="connsiteX1" fmla="*/ 7514364 w 7562101"/>
              <a:gd name="connsiteY1" fmla="*/ 11575 h 3051048"/>
              <a:gd name="connsiteX2" fmla="*/ 7562101 w 7562101"/>
              <a:gd name="connsiteY2" fmla="*/ 622598 h 3051048"/>
              <a:gd name="connsiteX3" fmla="*/ 4852187 w 7562101"/>
              <a:gd name="connsiteY3" fmla="*/ 766775 h 3051048"/>
              <a:gd name="connsiteX4" fmla="*/ 4888347 w 7562101"/>
              <a:gd name="connsiteY4" fmla="*/ 3030133 h 3051048"/>
              <a:gd name="connsiteX5" fmla="*/ 0 w 7562101"/>
              <a:gd name="connsiteY5" fmla="*/ 3046988 h 3051048"/>
              <a:gd name="connsiteX6" fmla="*/ 0 w 7562101"/>
              <a:gd name="connsiteY6" fmla="*/ 0 h 3051048"/>
              <a:gd name="connsiteX0" fmla="*/ 0 w 7550526"/>
              <a:gd name="connsiteY0" fmla="*/ 0 h 3051048"/>
              <a:gd name="connsiteX1" fmla="*/ 7514364 w 7550526"/>
              <a:gd name="connsiteY1" fmla="*/ 11575 h 3051048"/>
              <a:gd name="connsiteX2" fmla="*/ 7550526 w 7550526"/>
              <a:gd name="connsiteY2" fmla="*/ 680471 h 3051048"/>
              <a:gd name="connsiteX3" fmla="*/ 4852187 w 7550526"/>
              <a:gd name="connsiteY3" fmla="*/ 766775 h 3051048"/>
              <a:gd name="connsiteX4" fmla="*/ 4888347 w 7550526"/>
              <a:gd name="connsiteY4" fmla="*/ 3030133 h 3051048"/>
              <a:gd name="connsiteX5" fmla="*/ 0 w 7550526"/>
              <a:gd name="connsiteY5" fmla="*/ 3046988 h 3051048"/>
              <a:gd name="connsiteX6" fmla="*/ 0 w 7550526"/>
              <a:gd name="connsiteY6" fmla="*/ 0 h 3051048"/>
              <a:gd name="connsiteX0" fmla="*/ 0 w 7550526"/>
              <a:gd name="connsiteY0" fmla="*/ 0 h 3051048"/>
              <a:gd name="connsiteX1" fmla="*/ 7514364 w 7550526"/>
              <a:gd name="connsiteY1" fmla="*/ 11575 h 3051048"/>
              <a:gd name="connsiteX2" fmla="*/ 7550526 w 7550526"/>
              <a:gd name="connsiteY2" fmla="*/ 680471 h 3051048"/>
              <a:gd name="connsiteX3" fmla="*/ 4863761 w 7550526"/>
              <a:gd name="connsiteY3" fmla="*/ 697327 h 3051048"/>
              <a:gd name="connsiteX4" fmla="*/ 4888347 w 7550526"/>
              <a:gd name="connsiteY4" fmla="*/ 3030133 h 3051048"/>
              <a:gd name="connsiteX5" fmla="*/ 0 w 7550526"/>
              <a:gd name="connsiteY5" fmla="*/ 3046988 h 3051048"/>
              <a:gd name="connsiteX6" fmla="*/ 0 w 7550526"/>
              <a:gd name="connsiteY6" fmla="*/ 0 h 3051048"/>
              <a:gd name="connsiteX0" fmla="*/ 0 w 7514364"/>
              <a:gd name="connsiteY0" fmla="*/ 0 h 3051048"/>
              <a:gd name="connsiteX1" fmla="*/ 7514364 w 7514364"/>
              <a:gd name="connsiteY1" fmla="*/ 11575 h 3051048"/>
              <a:gd name="connsiteX2" fmla="*/ 4863761 w 7514364"/>
              <a:gd name="connsiteY2" fmla="*/ 697327 h 3051048"/>
              <a:gd name="connsiteX3" fmla="*/ 4888347 w 7514364"/>
              <a:gd name="connsiteY3" fmla="*/ 3030133 h 3051048"/>
              <a:gd name="connsiteX4" fmla="*/ 0 w 7514364"/>
              <a:gd name="connsiteY4" fmla="*/ 3046988 h 3051048"/>
              <a:gd name="connsiteX5" fmla="*/ 0 w 7514364"/>
              <a:gd name="connsiteY5" fmla="*/ 0 h 3051048"/>
              <a:gd name="connsiteX0" fmla="*/ 0 w 7514364"/>
              <a:gd name="connsiteY0" fmla="*/ 0 h 3051048"/>
              <a:gd name="connsiteX1" fmla="*/ 7514364 w 7514364"/>
              <a:gd name="connsiteY1" fmla="*/ 11575 h 3051048"/>
              <a:gd name="connsiteX2" fmla="*/ 4888347 w 7514364"/>
              <a:gd name="connsiteY2" fmla="*/ 3030133 h 3051048"/>
              <a:gd name="connsiteX3" fmla="*/ 0 w 7514364"/>
              <a:gd name="connsiteY3" fmla="*/ 3046988 h 3051048"/>
              <a:gd name="connsiteX4" fmla="*/ 0 w 7514364"/>
              <a:gd name="connsiteY4" fmla="*/ 0 h 3051048"/>
              <a:gd name="connsiteX0" fmla="*/ 0 w 5517924"/>
              <a:gd name="connsiteY0" fmla="*/ 0 h 3051048"/>
              <a:gd name="connsiteX1" fmla="*/ 5517924 w 5517924"/>
              <a:gd name="connsiteY1" fmla="*/ 11575 h 3051048"/>
              <a:gd name="connsiteX2" fmla="*/ 4888347 w 5517924"/>
              <a:gd name="connsiteY2" fmla="*/ 3030133 h 3051048"/>
              <a:gd name="connsiteX3" fmla="*/ 0 w 5517924"/>
              <a:gd name="connsiteY3" fmla="*/ 3046988 h 3051048"/>
              <a:gd name="connsiteX4" fmla="*/ 0 w 5517924"/>
              <a:gd name="connsiteY4" fmla="*/ 0 h 3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24" h="3051048">
                <a:moveTo>
                  <a:pt x="0" y="0"/>
                </a:moveTo>
                <a:lnTo>
                  <a:pt x="5517924" y="11575"/>
                </a:lnTo>
                <a:lnTo>
                  <a:pt x="4888347" y="3030133"/>
                </a:lnTo>
                <a:cubicBezTo>
                  <a:pt x="96044" y="3044223"/>
                  <a:pt x="3463399" y="3058157"/>
                  <a:pt x="0" y="3046988"/>
                </a:cubicBezTo>
                <a:lnTo>
                  <a:pt x="0" y="0"/>
                </a:lnTo>
                <a:close/>
              </a:path>
            </a:pathLst>
          </a:custGeom>
          <a:solidFill>
            <a:schemeClr val="bg1"/>
          </a:solidFill>
          <a:effectLst>
            <a:glow rad="127000">
              <a:srgbClr val="89FFE9"/>
            </a:glow>
          </a:effectLst>
        </p:spPr>
        <p:txBody>
          <a:bodyPr wrap="square">
            <a:spAutoFit/>
          </a:bodyPr>
          <a:lstStyle/>
          <a:p>
            <a:pPr lvl="0"/>
            <a:r>
              <a:rPr lang="it-IT" dirty="0">
                <a:ln w="31750">
                  <a:solidFill>
                    <a:prstClr val="black"/>
                  </a:solidFill>
                </a:ln>
                <a:solidFill>
                  <a:prstClr val="black"/>
                </a:solidFill>
                <a:latin typeface="HP Simplified Light" panose="020B0406020204020204" pitchFamily="34" charset="0"/>
              </a:rPr>
              <a:t>We </a:t>
            </a:r>
            <a:r>
              <a:rPr lang="it-IT" dirty="0" err="1">
                <a:ln w="31750">
                  <a:solidFill>
                    <a:prstClr val="black"/>
                  </a:solidFill>
                </a:ln>
                <a:solidFill>
                  <a:prstClr val="black"/>
                </a:solidFill>
                <a:latin typeface="HP Simplified Light" panose="020B0406020204020204" pitchFamily="34" charset="0"/>
              </a:rPr>
              <a:t>already</a:t>
            </a:r>
            <a:r>
              <a:rPr lang="it-IT" dirty="0">
                <a:ln w="31750">
                  <a:solidFill>
                    <a:prstClr val="black"/>
                  </a:solidFill>
                </a:ln>
                <a:solidFill>
                  <a:prstClr val="black"/>
                </a:solidFill>
                <a:latin typeface="HP Simplified Light" panose="020B0406020204020204" pitchFamily="34" charset="0"/>
              </a:rPr>
              <a:t> </a:t>
            </a:r>
            <a:r>
              <a:rPr lang="it-IT" dirty="0" err="1">
                <a:ln w="31750">
                  <a:solidFill>
                    <a:prstClr val="black"/>
                  </a:solidFill>
                </a:ln>
                <a:solidFill>
                  <a:prstClr val="black"/>
                </a:solidFill>
                <a:latin typeface="HP Simplified Light" panose="020B0406020204020204" pitchFamily="34" charset="0"/>
              </a:rPr>
              <a:t>detect</a:t>
            </a:r>
            <a:endParaRPr lang="it-IT" dirty="0">
              <a:ln w="31750">
                <a:solidFill>
                  <a:prstClr val="black"/>
                </a:solidFill>
              </a:ln>
              <a:solidFill>
                <a:prstClr val="black"/>
              </a:solidFill>
              <a:latin typeface="HP Simplified Light" panose="020B0406020204020204" pitchFamily="34" charset="0"/>
            </a:endParaRPr>
          </a:p>
          <a:p>
            <a:pPr lvl="0"/>
            <a:r>
              <a:rPr lang="it-IT" dirty="0">
                <a:ln w="31750">
                  <a:solidFill>
                    <a:srgbClr val="FF0000"/>
                  </a:solidFill>
                </a:ln>
                <a:solidFill>
                  <a:srgbClr val="FF0000"/>
                </a:solidFill>
                <a:latin typeface="HP Simplified Light" panose="020B0406020204020204" pitchFamily="34" charset="0"/>
              </a:rPr>
              <a:t>&lt;100nrad</a:t>
            </a:r>
            <a:r>
              <a:rPr lang="it-IT" dirty="0">
                <a:ln w="31750">
                  <a:solidFill>
                    <a:prstClr val="black"/>
                  </a:solidFill>
                </a:ln>
                <a:solidFill>
                  <a:srgbClr val="FF0000"/>
                </a:solidFill>
                <a:latin typeface="HP Simplified Light" panose="020B0406020204020204" pitchFamily="34" charset="0"/>
              </a:rPr>
              <a:t> </a:t>
            </a:r>
            <a:r>
              <a:rPr lang="it-IT" dirty="0">
                <a:ln w="31750">
                  <a:solidFill>
                    <a:srgbClr val="FF0000"/>
                  </a:solidFill>
                </a:ln>
                <a:solidFill>
                  <a:srgbClr val="FF0000"/>
                </a:solidFill>
                <a:latin typeface="HP Simplified Light" panose="020B0406020204020204" pitchFamily="34" charset="0"/>
              </a:rPr>
              <a:t>fluctuations</a:t>
            </a:r>
          </a:p>
          <a:p>
            <a:pPr lvl="0"/>
            <a:r>
              <a:rPr lang="it-IT" sz="1050" dirty="0">
                <a:ln w="31750">
                  <a:noFill/>
                </a:ln>
                <a:solidFill>
                  <a:prstClr val="black"/>
                </a:solidFill>
                <a:effectLst>
                  <a:glow rad="38100">
                    <a:prstClr val="white"/>
                  </a:glow>
                  <a:outerShdw blurRad="38100" dist="38100" dir="2700000" algn="tl">
                    <a:srgbClr val="000000">
                      <a:alpha val="43137"/>
                    </a:srgbClr>
                  </a:outerShdw>
                </a:effectLst>
                <a:latin typeface="HP Simplified Light" panose="020B0406020204020204" pitchFamily="34" charset="0"/>
              </a:rPr>
              <a:t>Z. Mazzotta, F. Mathieu</a:t>
            </a:r>
            <a:endParaRPr lang="it-IT" sz="1050" dirty="0">
              <a:ln w="31750">
                <a:noFill/>
              </a:ln>
              <a:solidFill>
                <a:prstClr val="black"/>
              </a:solidFill>
              <a:latin typeface="HP Simplified Light" panose="020B0406020204020204" pitchFamily="34" charset="0"/>
            </a:endParaRPr>
          </a:p>
          <a:p>
            <a:pPr lvl="0"/>
            <a:r>
              <a:rPr lang="it-IT" sz="1050" dirty="0">
                <a:ln w="31750">
                  <a:noFill/>
                </a:ln>
                <a:solidFill>
                  <a:prstClr val="black"/>
                </a:solidFill>
                <a:latin typeface="HP Simplified Light" panose="020B0406020204020204" pitchFamily="34" charset="0"/>
              </a:rPr>
              <a:t>in collaboration with</a:t>
            </a:r>
          </a:p>
          <a:p>
            <a:pPr lvl="0"/>
            <a:r>
              <a:rPr lang="it-IT" sz="1050" dirty="0">
                <a:ln w="31750">
                  <a:noFill/>
                </a:ln>
                <a:solidFill>
                  <a:prstClr val="black"/>
                </a:solidFill>
                <a:effectLst>
                  <a:glow rad="38100">
                    <a:prstClr val="white"/>
                  </a:glow>
                  <a:outerShdw blurRad="38100" dist="38100" dir="2700000" algn="tl">
                    <a:srgbClr val="000000">
                      <a:alpha val="43137"/>
                    </a:srgbClr>
                  </a:outerShdw>
                </a:effectLst>
                <a:latin typeface="HP Simplified Light" panose="020B0406020204020204" pitchFamily="34" charset="0"/>
              </a:rPr>
              <a:t>S. Cialdi, D. Cipriani, S. Capra</a:t>
            </a:r>
          </a:p>
          <a:p>
            <a:pPr lvl="0"/>
            <a:r>
              <a:rPr lang="it-IT" sz="1050" dirty="0">
                <a:ln w="31750">
                  <a:noFill/>
                </a:ln>
                <a:solidFill>
                  <a:prstClr val="black"/>
                </a:solidFill>
                <a:latin typeface="HP Simplified Light" panose="020B0406020204020204" pitchFamily="34" charset="0"/>
              </a:rPr>
              <a:t>of Università degli studi di Milano.</a:t>
            </a:r>
            <a:endParaRPr lang="it-IT" sz="1200" dirty="0">
              <a:ln w="31750">
                <a:noFill/>
              </a:ln>
              <a:solidFill>
                <a:prstClr val="black"/>
              </a:solidFill>
              <a:latin typeface="HP Simplified Light" panose="020B0406020204020204" pitchFamily="34" charset="0"/>
            </a:endParaRPr>
          </a:p>
        </p:txBody>
      </p:sp>
      <p:sp>
        <p:nvSpPr>
          <p:cNvPr id="20" name="CasellaDiTesto 11"/>
          <p:cNvSpPr txBox="1"/>
          <p:nvPr/>
        </p:nvSpPr>
        <p:spPr>
          <a:xfrm>
            <a:off x="3869922" y="4461960"/>
            <a:ext cx="1566174" cy="461665"/>
          </a:xfrm>
          <a:prstGeom prst="rect">
            <a:avLst/>
          </a:prstGeom>
          <a:noFill/>
        </p:spPr>
        <p:txBody>
          <a:bodyPr wrap="square" rtlCol="0">
            <a:spAutoFit/>
          </a:bodyPr>
          <a:lstStyle>
            <a:defPPr>
              <a:defRPr lang="en-US"/>
            </a:defPPr>
            <a:lvl1pPr defTabSz="914400">
              <a:defRPr>
                <a:solidFill>
                  <a:schemeClr val="bg1"/>
                </a:solidFill>
                <a:effectLst>
                  <a:glow rad="38100">
                    <a:schemeClr val="bg1"/>
                  </a:glow>
                </a:effectLst>
                <a:latin typeface="HP Simplified Light" panose="020B0406020204020204" pitchFamily="34" charset="0"/>
              </a:defRPr>
            </a:lvl1pPr>
            <a:lvl2pPr defTabSz="914400"/>
            <a:lvl3pPr defTabSz="914400"/>
            <a:lvl4pPr defTabSz="914400"/>
            <a:lvl5pPr defTabSz="914400"/>
            <a:lvl6pPr defTabSz="914400"/>
            <a:lvl7pPr defTabSz="914400"/>
            <a:lvl8pPr defTabSz="914400"/>
            <a:lvl9pPr defTabSz="914400"/>
          </a:lstStyle>
          <a:p>
            <a:r>
              <a:rPr lang="it-IT" sz="1200" dirty="0">
                <a:ln w="15875">
                  <a:solidFill>
                    <a:schemeClr val="tx1"/>
                  </a:solidFill>
                </a:ln>
                <a:solidFill>
                  <a:schemeClr val="tx1"/>
                </a:solidFill>
                <a:effectLst>
                  <a:glow rad="127000">
                    <a:srgbClr val="89FFE9"/>
                  </a:glow>
                </a:effectLst>
              </a:rPr>
              <a:t>Spectral analysis of the laser fluctuation.</a:t>
            </a:r>
          </a:p>
        </p:txBody>
      </p:sp>
      <p:grpSp>
        <p:nvGrpSpPr>
          <p:cNvPr id="21" name="Groupe 58"/>
          <p:cNvGrpSpPr/>
          <p:nvPr/>
        </p:nvGrpSpPr>
        <p:grpSpPr>
          <a:xfrm>
            <a:off x="5586573" y="3705875"/>
            <a:ext cx="2228401" cy="1304439"/>
            <a:chOff x="10925738" y="35695353"/>
            <a:chExt cx="5745379" cy="3603344"/>
          </a:xfrm>
        </p:grpSpPr>
        <p:pic>
          <p:nvPicPr>
            <p:cNvPr id="22" name="Image 59"/>
            <p:cNvPicPr>
              <a:picLocks noChangeAspect="1"/>
            </p:cNvPicPr>
            <p:nvPr/>
          </p:nvPicPr>
          <p:blipFill rotWithShape="1">
            <a:blip r:embed="rId7" cstate="print"/>
            <a:srcRect l="-13177" t="-3319" r="-6721" b="-19777"/>
            <a:stretch/>
          </p:blipFill>
          <p:spPr>
            <a:xfrm>
              <a:off x="10962643" y="35758099"/>
              <a:ext cx="5504181" cy="3301998"/>
            </a:xfrm>
            <a:prstGeom prst="roundRect">
              <a:avLst>
                <a:gd name="adj" fmla="val 13590"/>
              </a:avLst>
            </a:prstGeom>
            <a:solidFill>
              <a:schemeClr val="bg1"/>
            </a:solidFill>
            <a:ln>
              <a:solidFill>
                <a:schemeClr val="tx1"/>
              </a:solidFill>
            </a:ln>
          </p:spPr>
        </p:pic>
        <p:sp>
          <p:nvSpPr>
            <p:cNvPr id="23" name="Forme libre 60"/>
            <p:cNvSpPr/>
            <p:nvPr/>
          </p:nvSpPr>
          <p:spPr>
            <a:xfrm>
              <a:off x="12229306" y="36120542"/>
              <a:ext cx="1103042" cy="813123"/>
            </a:xfrm>
            <a:custGeom>
              <a:avLst/>
              <a:gdLst>
                <a:gd name="connsiteX0" fmla="*/ 1899138 w 1899138"/>
                <a:gd name="connsiteY0" fmla="*/ 279193 h 771562"/>
                <a:gd name="connsiteX1" fmla="*/ 890954 w 1899138"/>
                <a:gd name="connsiteY1" fmla="*/ 21285 h 771562"/>
                <a:gd name="connsiteX2" fmla="*/ 0 w 1899138"/>
                <a:gd name="connsiteY2" fmla="*/ 771562 h 771562"/>
                <a:gd name="connsiteX0" fmla="*/ 1882267 w 1882267"/>
                <a:gd name="connsiteY0" fmla="*/ 139693 h 804782"/>
                <a:gd name="connsiteX1" fmla="*/ 890954 w 1882267"/>
                <a:gd name="connsiteY1" fmla="*/ 54505 h 804782"/>
                <a:gd name="connsiteX2" fmla="*/ 0 w 1882267"/>
                <a:gd name="connsiteY2" fmla="*/ 804782 h 804782"/>
                <a:gd name="connsiteX0" fmla="*/ 1882267 w 1882267"/>
                <a:gd name="connsiteY0" fmla="*/ 139693 h 804782"/>
                <a:gd name="connsiteX1" fmla="*/ 890954 w 1882267"/>
                <a:gd name="connsiteY1" fmla="*/ 54505 h 804782"/>
                <a:gd name="connsiteX2" fmla="*/ 0 w 1882267"/>
                <a:gd name="connsiteY2" fmla="*/ 804782 h 804782"/>
                <a:gd name="connsiteX0" fmla="*/ 1831653 w 1831653"/>
                <a:gd name="connsiteY0" fmla="*/ 91309 h 857998"/>
                <a:gd name="connsiteX1" fmla="*/ 890954 w 1831653"/>
                <a:gd name="connsiteY1" fmla="*/ 107721 h 857998"/>
                <a:gd name="connsiteX2" fmla="*/ 0 w 1831653"/>
                <a:gd name="connsiteY2" fmla="*/ 857998 h 857998"/>
                <a:gd name="connsiteX0" fmla="*/ 1831653 w 1831653"/>
                <a:gd name="connsiteY0" fmla="*/ 60892 h 827581"/>
                <a:gd name="connsiteX1" fmla="*/ 890954 w 1831653"/>
                <a:gd name="connsiteY1" fmla="*/ 77304 h 827581"/>
                <a:gd name="connsiteX2" fmla="*/ 0 w 1831653"/>
                <a:gd name="connsiteY2" fmla="*/ 827581 h 827581"/>
                <a:gd name="connsiteX0" fmla="*/ 1831653 w 1831653"/>
                <a:gd name="connsiteY0" fmla="*/ 52521 h 819210"/>
                <a:gd name="connsiteX1" fmla="*/ 890954 w 1831653"/>
                <a:gd name="connsiteY1" fmla="*/ 68933 h 819210"/>
                <a:gd name="connsiteX2" fmla="*/ 0 w 1831653"/>
                <a:gd name="connsiteY2" fmla="*/ 819210 h 819210"/>
                <a:gd name="connsiteX0" fmla="*/ 1831653 w 1831653"/>
                <a:gd name="connsiteY0" fmla="*/ 46435 h 813124"/>
                <a:gd name="connsiteX1" fmla="*/ 890954 w 1831653"/>
                <a:gd name="connsiteY1" fmla="*/ 62847 h 813124"/>
                <a:gd name="connsiteX2" fmla="*/ 0 w 1831653"/>
                <a:gd name="connsiteY2" fmla="*/ 813124 h 813124"/>
              </a:gdLst>
              <a:ahLst/>
              <a:cxnLst>
                <a:cxn ang="0">
                  <a:pos x="connsiteX0" y="connsiteY0"/>
                </a:cxn>
                <a:cxn ang="0">
                  <a:pos x="connsiteX1" y="connsiteY1"/>
                </a:cxn>
                <a:cxn ang="0">
                  <a:pos x="connsiteX2" y="connsiteY2"/>
                </a:cxn>
              </a:cxnLst>
              <a:rect l="l" t="t" r="r" b="b"/>
              <a:pathLst>
                <a:path w="1831653" h="813124">
                  <a:moveTo>
                    <a:pt x="1831653" y="46435"/>
                  </a:moveTo>
                  <a:cubicBezTo>
                    <a:pt x="1393031" y="-16870"/>
                    <a:pt x="1207477" y="-19214"/>
                    <a:pt x="890954" y="62847"/>
                  </a:cubicBezTo>
                  <a:cubicBezTo>
                    <a:pt x="574431" y="144908"/>
                    <a:pt x="287215" y="479016"/>
                    <a:pt x="0" y="813124"/>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solidFill>
                  <a:srgbClr val="FF0000"/>
                </a:solidFill>
                <a:latin typeface="HP Simplified Light" panose="020B0406020204020204" pitchFamily="34" charset="0"/>
              </a:endParaRPr>
            </a:p>
          </p:txBody>
        </p:sp>
        <p:sp>
          <p:nvSpPr>
            <p:cNvPr id="24" name="Forme libre 61"/>
            <p:cNvSpPr/>
            <p:nvPr/>
          </p:nvSpPr>
          <p:spPr>
            <a:xfrm>
              <a:off x="12991608" y="36726309"/>
              <a:ext cx="1067972" cy="1326118"/>
            </a:xfrm>
            <a:custGeom>
              <a:avLst/>
              <a:gdLst>
                <a:gd name="connsiteX0" fmla="*/ 1570892 w 1570892"/>
                <a:gd name="connsiteY0" fmla="*/ 134708 h 720862"/>
                <a:gd name="connsiteX1" fmla="*/ 750277 w 1570892"/>
                <a:gd name="connsiteY1" fmla="*/ 40924 h 720862"/>
                <a:gd name="connsiteX2" fmla="*/ 0 w 1570892"/>
                <a:gd name="connsiteY2" fmla="*/ 720862 h 720862"/>
                <a:gd name="connsiteX0" fmla="*/ 1113692 w 1113692"/>
                <a:gd name="connsiteY0" fmla="*/ 56348 h 773699"/>
                <a:gd name="connsiteX1" fmla="*/ 750277 w 1113692"/>
                <a:gd name="connsiteY1" fmla="*/ 93761 h 773699"/>
                <a:gd name="connsiteX2" fmla="*/ 0 w 1113692"/>
                <a:gd name="connsiteY2" fmla="*/ 773699 h 773699"/>
                <a:gd name="connsiteX0" fmla="*/ 1113692 w 1113692"/>
                <a:gd name="connsiteY0" fmla="*/ 18237 h 735588"/>
                <a:gd name="connsiteX1" fmla="*/ 750277 w 1113692"/>
                <a:gd name="connsiteY1" fmla="*/ 55650 h 735588"/>
                <a:gd name="connsiteX2" fmla="*/ 0 w 1113692"/>
                <a:gd name="connsiteY2" fmla="*/ 735588 h 735588"/>
                <a:gd name="connsiteX0" fmla="*/ 1067972 w 1067972"/>
                <a:gd name="connsiteY0" fmla="*/ 859 h 761943"/>
                <a:gd name="connsiteX1" fmla="*/ 750277 w 1067972"/>
                <a:gd name="connsiteY1" fmla="*/ 82005 h 761943"/>
                <a:gd name="connsiteX2" fmla="*/ 0 w 1067972"/>
                <a:gd name="connsiteY2" fmla="*/ 761943 h 761943"/>
                <a:gd name="connsiteX0" fmla="*/ 1067972 w 1067972"/>
                <a:gd name="connsiteY0" fmla="*/ 0 h 761084"/>
                <a:gd name="connsiteX1" fmla="*/ 750277 w 1067972"/>
                <a:gd name="connsiteY1" fmla="*/ 81146 h 761084"/>
                <a:gd name="connsiteX2" fmla="*/ 0 w 1067972"/>
                <a:gd name="connsiteY2" fmla="*/ 761084 h 761084"/>
                <a:gd name="connsiteX0" fmla="*/ 1067972 w 1067972"/>
                <a:gd name="connsiteY0" fmla="*/ 0 h 761084"/>
                <a:gd name="connsiteX1" fmla="*/ 750277 w 1067972"/>
                <a:gd name="connsiteY1" fmla="*/ 81146 h 761084"/>
                <a:gd name="connsiteX2" fmla="*/ 0 w 1067972"/>
                <a:gd name="connsiteY2" fmla="*/ 761084 h 761084"/>
                <a:gd name="connsiteX0" fmla="*/ 1067972 w 1067972"/>
                <a:gd name="connsiteY0" fmla="*/ 0 h 761084"/>
                <a:gd name="connsiteX1" fmla="*/ 750277 w 1067972"/>
                <a:gd name="connsiteY1" fmla="*/ 81146 h 761084"/>
                <a:gd name="connsiteX2" fmla="*/ 0 w 1067972"/>
                <a:gd name="connsiteY2" fmla="*/ 761084 h 761084"/>
              </a:gdLst>
              <a:ahLst/>
              <a:cxnLst>
                <a:cxn ang="0">
                  <a:pos x="connsiteX0" y="connsiteY0"/>
                </a:cxn>
                <a:cxn ang="0">
                  <a:pos x="connsiteX1" y="connsiteY1"/>
                </a:cxn>
                <a:cxn ang="0">
                  <a:pos x="connsiteX2" y="connsiteY2"/>
                </a:cxn>
              </a:cxnLst>
              <a:rect l="l" t="t" r="r" b="b"/>
              <a:pathLst>
                <a:path w="1067972" h="761084">
                  <a:moveTo>
                    <a:pt x="1067972" y="0"/>
                  </a:moveTo>
                  <a:cubicBezTo>
                    <a:pt x="885092" y="38374"/>
                    <a:pt x="1012092" y="-16546"/>
                    <a:pt x="750277" y="81146"/>
                  </a:cubicBezTo>
                  <a:cubicBezTo>
                    <a:pt x="488462" y="178838"/>
                    <a:pt x="244231" y="469961"/>
                    <a:pt x="0" y="761084"/>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latin typeface="HP Simplified Light" panose="020B0406020204020204" pitchFamily="34" charset="0"/>
              </a:endParaRPr>
            </a:p>
          </p:txBody>
        </p:sp>
        <p:sp>
          <p:nvSpPr>
            <p:cNvPr id="25" name="Forme libre 62"/>
            <p:cNvSpPr/>
            <p:nvPr/>
          </p:nvSpPr>
          <p:spPr>
            <a:xfrm rot="16200000" flipV="1">
              <a:off x="13718356" y="37251570"/>
              <a:ext cx="1280927" cy="507798"/>
            </a:xfrm>
            <a:custGeom>
              <a:avLst/>
              <a:gdLst>
                <a:gd name="connsiteX0" fmla="*/ 1453662 w 1453662"/>
                <a:gd name="connsiteY0" fmla="*/ 0 h 633047"/>
                <a:gd name="connsiteX1" fmla="*/ 586154 w 1453662"/>
                <a:gd name="connsiteY1" fmla="*/ 117231 h 633047"/>
                <a:gd name="connsiteX2" fmla="*/ 0 w 1453662"/>
                <a:gd name="connsiteY2" fmla="*/ 633047 h 633047"/>
              </a:gdLst>
              <a:ahLst/>
              <a:cxnLst>
                <a:cxn ang="0">
                  <a:pos x="connsiteX0" y="connsiteY0"/>
                </a:cxn>
                <a:cxn ang="0">
                  <a:pos x="connsiteX1" y="connsiteY1"/>
                </a:cxn>
                <a:cxn ang="0">
                  <a:pos x="connsiteX2" y="connsiteY2"/>
                </a:cxn>
              </a:cxnLst>
              <a:rect l="l" t="t" r="r" b="b"/>
              <a:pathLst>
                <a:path w="1453662" h="633047">
                  <a:moveTo>
                    <a:pt x="1453662" y="0"/>
                  </a:moveTo>
                  <a:cubicBezTo>
                    <a:pt x="1141046" y="5861"/>
                    <a:pt x="828431" y="11723"/>
                    <a:pt x="586154" y="117231"/>
                  </a:cubicBezTo>
                  <a:cubicBezTo>
                    <a:pt x="343877" y="222739"/>
                    <a:pt x="171938" y="427893"/>
                    <a:pt x="0" y="633047"/>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latin typeface="HP Simplified Light" panose="020B0406020204020204" pitchFamily="34" charset="0"/>
              </a:endParaRPr>
            </a:p>
          </p:txBody>
        </p:sp>
        <p:sp>
          <p:nvSpPr>
            <p:cNvPr id="26" name="ZoneTexte 63"/>
            <p:cNvSpPr txBox="1"/>
            <p:nvPr/>
          </p:nvSpPr>
          <p:spPr>
            <a:xfrm>
              <a:off x="12273107" y="38513783"/>
              <a:ext cx="848080" cy="573880"/>
            </a:xfrm>
            <a:prstGeom prst="rect">
              <a:avLst/>
            </a:prstGeom>
            <a:noFill/>
          </p:spPr>
          <p:txBody>
            <a:bodyPr wrap="none" rtlCol="0">
              <a:spAutoFit/>
            </a:bodyPr>
            <a:lstStyle/>
            <a:p>
              <a:r>
                <a:rPr lang="en-GB" sz="750" dirty="0">
                  <a:latin typeface="HP Simplified Light" panose="020B0406020204020204" pitchFamily="34" charset="0"/>
                </a:rPr>
                <a:t>100</a:t>
              </a:r>
            </a:p>
          </p:txBody>
        </p:sp>
        <p:cxnSp>
          <p:nvCxnSpPr>
            <p:cNvPr id="27" name="Connecteur droit 64"/>
            <p:cNvCxnSpPr/>
            <p:nvPr/>
          </p:nvCxnSpPr>
          <p:spPr>
            <a:xfrm>
              <a:off x="12536780" y="38354055"/>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65"/>
            <p:cNvCxnSpPr/>
            <p:nvPr/>
          </p:nvCxnSpPr>
          <p:spPr>
            <a:xfrm>
              <a:off x="13461340" y="38346435"/>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66"/>
            <p:cNvSpPr txBox="1"/>
            <p:nvPr/>
          </p:nvSpPr>
          <p:spPr>
            <a:xfrm>
              <a:off x="13173419" y="38509858"/>
              <a:ext cx="848080" cy="573880"/>
            </a:xfrm>
            <a:prstGeom prst="rect">
              <a:avLst/>
            </a:prstGeom>
            <a:noFill/>
          </p:spPr>
          <p:txBody>
            <a:bodyPr wrap="none" rtlCol="0">
              <a:spAutoFit/>
            </a:bodyPr>
            <a:lstStyle/>
            <a:p>
              <a:r>
                <a:rPr lang="en-GB" sz="750" dirty="0">
                  <a:latin typeface="HP Simplified Light" panose="020B0406020204020204" pitchFamily="34" charset="0"/>
                </a:rPr>
                <a:t>200</a:t>
              </a:r>
            </a:p>
          </p:txBody>
        </p:sp>
        <p:cxnSp>
          <p:nvCxnSpPr>
            <p:cNvPr id="30" name="Connecteur droit 67"/>
            <p:cNvCxnSpPr/>
            <p:nvPr/>
          </p:nvCxnSpPr>
          <p:spPr>
            <a:xfrm>
              <a:off x="14358821" y="38343597"/>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ZoneTexte 68"/>
            <p:cNvSpPr txBox="1"/>
            <p:nvPr/>
          </p:nvSpPr>
          <p:spPr>
            <a:xfrm>
              <a:off x="14083885" y="38499385"/>
              <a:ext cx="848080" cy="573880"/>
            </a:xfrm>
            <a:prstGeom prst="rect">
              <a:avLst/>
            </a:prstGeom>
            <a:noFill/>
          </p:spPr>
          <p:txBody>
            <a:bodyPr wrap="none" rtlCol="0">
              <a:spAutoFit/>
            </a:bodyPr>
            <a:lstStyle/>
            <a:p>
              <a:r>
                <a:rPr lang="en-GB" sz="750" dirty="0">
                  <a:latin typeface="HP Simplified Light" panose="020B0406020204020204" pitchFamily="34" charset="0"/>
                </a:rPr>
                <a:t>300</a:t>
              </a:r>
            </a:p>
          </p:txBody>
        </p:sp>
        <p:cxnSp>
          <p:nvCxnSpPr>
            <p:cNvPr id="32" name="Connecteur droit 69"/>
            <p:cNvCxnSpPr/>
            <p:nvPr/>
          </p:nvCxnSpPr>
          <p:spPr>
            <a:xfrm>
              <a:off x="15251497" y="38346605"/>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70"/>
            <p:cNvSpPr txBox="1"/>
            <p:nvPr/>
          </p:nvSpPr>
          <p:spPr>
            <a:xfrm>
              <a:off x="14970566" y="38506852"/>
              <a:ext cx="848080" cy="573880"/>
            </a:xfrm>
            <a:prstGeom prst="rect">
              <a:avLst/>
            </a:prstGeom>
            <a:noFill/>
          </p:spPr>
          <p:txBody>
            <a:bodyPr wrap="none" rtlCol="0">
              <a:spAutoFit/>
            </a:bodyPr>
            <a:lstStyle/>
            <a:p>
              <a:r>
                <a:rPr lang="en-GB" sz="750" dirty="0">
                  <a:latin typeface="HP Simplified Light" panose="020B0406020204020204" pitchFamily="34" charset="0"/>
                </a:rPr>
                <a:t>400</a:t>
              </a:r>
            </a:p>
          </p:txBody>
        </p:sp>
        <p:cxnSp>
          <p:nvCxnSpPr>
            <p:cNvPr id="34" name="Connecteur droit 71"/>
            <p:cNvCxnSpPr/>
            <p:nvPr/>
          </p:nvCxnSpPr>
          <p:spPr>
            <a:xfrm>
              <a:off x="11599343" y="38354144"/>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72"/>
            <p:cNvSpPr txBox="1"/>
            <p:nvPr/>
          </p:nvSpPr>
          <p:spPr>
            <a:xfrm>
              <a:off x="11385928" y="38490272"/>
              <a:ext cx="600104" cy="573880"/>
            </a:xfrm>
            <a:prstGeom prst="rect">
              <a:avLst/>
            </a:prstGeom>
            <a:noFill/>
          </p:spPr>
          <p:txBody>
            <a:bodyPr wrap="none" rtlCol="0">
              <a:spAutoFit/>
            </a:bodyPr>
            <a:lstStyle/>
            <a:p>
              <a:r>
                <a:rPr lang="en-GB" sz="750" dirty="0">
                  <a:latin typeface="HP Simplified Light" panose="020B0406020204020204" pitchFamily="34" charset="0"/>
                </a:rPr>
                <a:t>0</a:t>
              </a:r>
            </a:p>
          </p:txBody>
        </p:sp>
        <p:cxnSp>
          <p:nvCxnSpPr>
            <p:cNvPr id="36" name="Connecteur droit 73"/>
            <p:cNvCxnSpPr/>
            <p:nvPr/>
          </p:nvCxnSpPr>
          <p:spPr>
            <a:xfrm>
              <a:off x="16133996" y="38343597"/>
              <a:ext cx="2" cy="226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74"/>
            <p:cNvSpPr txBox="1"/>
            <p:nvPr/>
          </p:nvSpPr>
          <p:spPr>
            <a:xfrm>
              <a:off x="15823037" y="38489225"/>
              <a:ext cx="848080" cy="573880"/>
            </a:xfrm>
            <a:prstGeom prst="rect">
              <a:avLst/>
            </a:prstGeom>
            <a:noFill/>
          </p:spPr>
          <p:txBody>
            <a:bodyPr wrap="none" rtlCol="0">
              <a:spAutoFit/>
            </a:bodyPr>
            <a:lstStyle/>
            <a:p>
              <a:r>
                <a:rPr lang="en-GB" sz="750" dirty="0">
                  <a:latin typeface="HP Simplified Light" panose="020B0406020204020204" pitchFamily="34" charset="0"/>
                </a:rPr>
                <a:t>500</a:t>
              </a:r>
            </a:p>
          </p:txBody>
        </p:sp>
        <p:cxnSp>
          <p:nvCxnSpPr>
            <p:cNvPr id="38" name="Connecteur droit 75"/>
            <p:cNvCxnSpPr/>
            <p:nvPr/>
          </p:nvCxnSpPr>
          <p:spPr>
            <a:xfrm>
              <a:off x="11542788" y="37838597"/>
              <a:ext cx="1992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ZoneTexte 76"/>
            <p:cNvSpPr txBox="1"/>
            <p:nvPr/>
          </p:nvSpPr>
          <p:spPr>
            <a:xfrm>
              <a:off x="13372984" y="38788581"/>
              <a:ext cx="1691202" cy="510116"/>
            </a:xfrm>
            <a:prstGeom prst="rect">
              <a:avLst/>
            </a:prstGeom>
            <a:noFill/>
          </p:spPr>
          <p:txBody>
            <a:bodyPr wrap="none" rtlCol="0">
              <a:spAutoFit/>
            </a:bodyPr>
            <a:lstStyle/>
            <a:p>
              <a:r>
                <a:rPr lang="en-GB" sz="600" dirty="0">
                  <a:latin typeface="HP Simplified Light" panose="020B0406020204020204" pitchFamily="34" charset="0"/>
                </a:rPr>
                <a:t>Frequency (Hz)</a:t>
              </a:r>
            </a:p>
          </p:txBody>
        </p:sp>
        <p:sp>
          <p:nvSpPr>
            <p:cNvPr id="40" name="ZoneTexte 77"/>
            <p:cNvSpPr txBox="1"/>
            <p:nvPr/>
          </p:nvSpPr>
          <p:spPr>
            <a:xfrm rot="16200000">
              <a:off x="10538281" y="37060098"/>
              <a:ext cx="1072485" cy="297572"/>
            </a:xfrm>
            <a:prstGeom prst="rect">
              <a:avLst/>
            </a:prstGeom>
            <a:noFill/>
          </p:spPr>
          <p:txBody>
            <a:bodyPr wrap="none" rtlCol="0">
              <a:spAutoFit/>
            </a:bodyPr>
            <a:lstStyle/>
            <a:p>
              <a:r>
                <a:rPr lang="en-GB" sz="150" dirty="0">
                  <a:latin typeface="HP Simplified Light" panose="020B0406020204020204" pitchFamily="34" charset="0"/>
                </a:rPr>
                <a:t>Angular fluctuation (</a:t>
              </a:r>
              <a:r>
                <a:rPr lang="en-GB" sz="150" dirty="0" err="1">
                  <a:latin typeface="HP Simplified Light" panose="020B0406020204020204" pitchFamily="34" charset="0"/>
                </a:rPr>
                <a:t>nrad</a:t>
              </a:r>
              <a:r>
                <a:rPr lang="en-GB" sz="150" dirty="0">
                  <a:latin typeface="HP Simplified Light" panose="020B0406020204020204" pitchFamily="34" charset="0"/>
                </a:rPr>
                <a:t>)</a:t>
              </a:r>
            </a:p>
          </p:txBody>
        </p:sp>
        <p:sp>
          <p:nvSpPr>
            <p:cNvPr id="41" name="ZoneTexte 78"/>
            <p:cNvSpPr txBox="1"/>
            <p:nvPr/>
          </p:nvSpPr>
          <p:spPr>
            <a:xfrm>
              <a:off x="11202936" y="37653937"/>
              <a:ext cx="724092" cy="573880"/>
            </a:xfrm>
            <a:prstGeom prst="rect">
              <a:avLst/>
            </a:prstGeom>
            <a:noFill/>
          </p:spPr>
          <p:txBody>
            <a:bodyPr wrap="none" rtlCol="0">
              <a:spAutoFit/>
            </a:bodyPr>
            <a:lstStyle/>
            <a:p>
              <a:r>
                <a:rPr lang="en-GB" sz="750" dirty="0">
                  <a:latin typeface="HP Simplified Light" panose="020B0406020204020204" pitchFamily="34" charset="0"/>
                </a:rPr>
                <a:t>16</a:t>
              </a:r>
            </a:p>
          </p:txBody>
        </p:sp>
        <p:sp>
          <p:nvSpPr>
            <p:cNvPr id="42" name="ZoneTexte 79"/>
            <p:cNvSpPr txBox="1"/>
            <p:nvPr/>
          </p:nvSpPr>
          <p:spPr>
            <a:xfrm>
              <a:off x="11194840" y="36978753"/>
              <a:ext cx="724092" cy="573880"/>
            </a:xfrm>
            <a:prstGeom prst="rect">
              <a:avLst/>
            </a:prstGeom>
            <a:noFill/>
          </p:spPr>
          <p:txBody>
            <a:bodyPr wrap="none" rtlCol="0">
              <a:spAutoFit/>
            </a:bodyPr>
            <a:lstStyle/>
            <a:p>
              <a:r>
                <a:rPr lang="en-GB" sz="750" dirty="0">
                  <a:latin typeface="HP Simplified Light" panose="020B0406020204020204" pitchFamily="34" charset="0"/>
                </a:rPr>
                <a:t>32</a:t>
              </a:r>
            </a:p>
          </p:txBody>
        </p:sp>
        <p:sp>
          <p:nvSpPr>
            <p:cNvPr id="43" name="ZoneTexte 80"/>
            <p:cNvSpPr txBox="1"/>
            <p:nvPr/>
          </p:nvSpPr>
          <p:spPr>
            <a:xfrm>
              <a:off x="11186190" y="36356985"/>
              <a:ext cx="724092" cy="573880"/>
            </a:xfrm>
            <a:prstGeom prst="rect">
              <a:avLst/>
            </a:prstGeom>
            <a:noFill/>
          </p:spPr>
          <p:txBody>
            <a:bodyPr wrap="none" rtlCol="0">
              <a:spAutoFit/>
            </a:bodyPr>
            <a:lstStyle/>
            <a:p>
              <a:r>
                <a:rPr lang="en-GB" sz="750" dirty="0">
                  <a:latin typeface="HP Simplified Light" panose="020B0406020204020204" pitchFamily="34" charset="0"/>
                </a:rPr>
                <a:t>48</a:t>
              </a:r>
            </a:p>
          </p:txBody>
        </p:sp>
        <p:cxnSp>
          <p:nvCxnSpPr>
            <p:cNvPr id="44" name="Connecteur droit 81"/>
            <p:cNvCxnSpPr/>
            <p:nvPr/>
          </p:nvCxnSpPr>
          <p:spPr>
            <a:xfrm>
              <a:off x="11551041" y="37193187"/>
              <a:ext cx="1992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82"/>
            <p:cNvCxnSpPr/>
            <p:nvPr/>
          </p:nvCxnSpPr>
          <p:spPr>
            <a:xfrm>
              <a:off x="11545961" y="36537730"/>
              <a:ext cx="1992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83"/>
            <p:cNvCxnSpPr/>
            <p:nvPr/>
          </p:nvCxnSpPr>
          <p:spPr>
            <a:xfrm>
              <a:off x="11529772" y="38513790"/>
              <a:ext cx="1992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84"/>
            <p:cNvCxnSpPr/>
            <p:nvPr/>
          </p:nvCxnSpPr>
          <p:spPr>
            <a:xfrm>
              <a:off x="11535278" y="35880025"/>
              <a:ext cx="1992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ZoneTexte 85"/>
            <p:cNvSpPr txBox="1"/>
            <p:nvPr/>
          </p:nvSpPr>
          <p:spPr>
            <a:xfrm>
              <a:off x="11179912" y="35695353"/>
              <a:ext cx="724092" cy="573880"/>
            </a:xfrm>
            <a:prstGeom prst="rect">
              <a:avLst/>
            </a:prstGeom>
            <a:noFill/>
          </p:spPr>
          <p:txBody>
            <a:bodyPr wrap="none" rtlCol="0">
              <a:spAutoFit/>
            </a:bodyPr>
            <a:lstStyle/>
            <a:p>
              <a:r>
                <a:rPr lang="en-GB" sz="750" dirty="0">
                  <a:latin typeface="HP Simplified Light" panose="020B0406020204020204" pitchFamily="34" charset="0"/>
                </a:rPr>
                <a:t>64</a:t>
              </a:r>
            </a:p>
          </p:txBody>
        </p:sp>
        <p:sp>
          <p:nvSpPr>
            <p:cNvPr id="49" name="Rectangle 86"/>
            <p:cNvSpPr/>
            <p:nvPr/>
          </p:nvSpPr>
          <p:spPr>
            <a:xfrm>
              <a:off x="13320911" y="35956759"/>
              <a:ext cx="1377098" cy="573880"/>
            </a:xfrm>
            <a:prstGeom prst="rect">
              <a:avLst/>
            </a:prstGeom>
          </p:spPr>
          <p:txBody>
            <a:bodyPr wrap="none">
              <a:spAutoFit/>
            </a:bodyPr>
            <a:lstStyle/>
            <a:p>
              <a:r>
                <a:rPr lang="it-IT" sz="750" dirty="0">
                  <a:ln w="15875">
                    <a:solidFill>
                      <a:schemeClr val="tx1"/>
                    </a:solidFill>
                  </a:ln>
                  <a:effectLst>
                    <a:glow rad="127000">
                      <a:srgbClr val="89FFE9"/>
                    </a:glow>
                  </a:effectLst>
                  <a:latin typeface="HP Simplified Light" panose="020B0406020204020204" pitchFamily="34" charset="0"/>
                </a:rPr>
                <a:t>~40nrad </a:t>
              </a:r>
              <a:endParaRPr lang="en-GB" sz="750" dirty="0">
                <a:latin typeface="HP Simplified Light" panose="020B0406020204020204" pitchFamily="34" charset="0"/>
              </a:endParaRPr>
            </a:p>
          </p:txBody>
        </p:sp>
        <p:sp>
          <p:nvSpPr>
            <p:cNvPr id="50" name="Rectangle 87"/>
            <p:cNvSpPr/>
            <p:nvPr/>
          </p:nvSpPr>
          <p:spPr>
            <a:xfrm>
              <a:off x="13913419" y="36567704"/>
              <a:ext cx="1377098" cy="573880"/>
            </a:xfrm>
            <a:prstGeom prst="rect">
              <a:avLst/>
            </a:prstGeom>
          </p:spPr>
          <p:txBody>
            <a:bodyPr wrap="none">
              <a:spAutoFit/>
            </a:bodyPr>
            <a:lstStyle/>
            <a:p>
              <a:r>
                <a:rPr lang="it-IT" sz="750" dirty="0">
                  <a:ln w="15875">
                    <a:solidFill>
                      <a:schemeClr val="tx1"/>
                    </a:solidFill>
                  </a:ln>
                  <a:effectLst>
                    <a:glow rad="127000">
                      <a:srgbClr val="89FFE9"/>
                    </a:glow>
                  </a:effectLst>
                  <a:latin typeface="HP Simplified Light" panose="020B0406020204020204" pitchFamily="34" charset="0"/>
                </a:rPr>
                <a:t>~10nrad </a:t>
              </a:r>
              <a:endParaRPr lang="en-GB" sz="750" dirty="0">
                <a:latin typeface="HP Simplified Light" panose="020B0406020204020204" pitchFamily="34" charset="0"/>
              </a:endParaRPr>
            </a:p>
          </p:txBody>
        </p:sp>
        <p:cxnSp>
          <p:nvCxnSpPr>
            <p:cNvPr id="51" name="Connecteur droit 88"/>
            <p:cNvCxnSpPr/>
            <p:nvPr/>
          </p:nvCxnSpPr>
          <p:spPr>
            <a:xfrm>
              <a:off x="11967689" y="36996413"/>
              <a:ext cx="527394"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89"/>
            <p:cNvCxnSpPr/>
            <p:nvPr/>
          </p:nvCxnSpPr>
          <p:spPr>
            <a:xfrm>
              <a:off x="12727911" y="38124988"/>
              <a:ext cx="527394"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droit 90"/>
            <p:cNvCxnSpPr/>
            <p:nvPr/>
          </p:nvCxnSpPr>
          <p:spPr>
            <a:xfrm>
              <a:off x="13767012" y="38135765"/>
              <a:ext cx="527394"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Rectangle 91"/>
            <p:cNvSpPr/>
            <p:nvPr/>
          </p:nvSpPr>
          <p:spPr>
            <a:xfrm>
              <a:off x="11631167" y="35892626"/>
              <a:ext cx="435577" cy="311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latin typeface="HP Simplified Light" panose="020B0406020204020204" pitchFamily="34" charset="0"/>
              </a:endParaRPr>
            </a:p>
          </p:txBody>
        </p:sp>
      </p:grpSp>
      <p:sp>
        <p:nvSpPr>
          <p:cNvPr id="56" name="Rectangle 93"/>
          <p:cNvSpPr/>
          <p:nvPr/>
        </p:nvSpPr>
        <p:spPr>
          <a:xfrm rot="19778565">
            <a:off x="3896212" y="3515490"/>
            <a:ext cx="1573486" cy="553998"/>
          </a:xfrm>
          <a:prstGeom prst="rect">
            <a:avLst/>
          </a:prstGeom>
        </p:spPr>
        <p:txBody>
          <a:bodyPr wrap="square">
            <a:spAutoFit/>
          </a:bodyPr>
          <a:lstStyle/>
          <a:p>
            <a:pPr algn="ctr"/>
            <a:r>
              <a:rPr lang="it-IT" dirty="0">
                <a:ln w="15875">
                  <a:solidFill>
                    <a:schemeClr val="tx1"/>
                  </a:solidFill>
                </a:ln>
                <a:effectLst>
                  <a:glow rad="444500">
                    <a:schemeClr val="bg1"/>
                  </a:glow>
                </a:effectLst>
                <a:latin typeface="HP Simplified Light" panose="020B0406020204020204" pitchFamily="34" charset="0"/>
              </a:rPr>
              <a:t> up to the </a:t>
            </a:r>
            <a:r>
              <a:rPr lang="it-IT" dirty="0">
                <a:ln w="31750">
                  <a:solidFill>
                    <a:srgbClr val="0070C0"/>
                  </a:solidFill>
                </a:ln>
                <a:solidFill>
                  <a:srgbClr val="FF0000"/>
                </a:solidFill>
                <a:effectLst>
                  <a:glow rad="444500">
                    <a:schemeClr val="bg1"/>
                  </a:glow>
                </a:effectLst>
                <a:latin typeface="HP Simplified Light" panose="020B0406020204020204" pitchFamily="34" charset="0"/>
              </a:rPr>
              <a:t>MHz regime</a:t>
            </a:r>
            <a:r>
              <a:rPr lang="it-IT" dirty="0">
                <a:ln w="15875">
                  <a:solidFill>
                    <a:schemeClr val="tx1"/>
                  </a:solidFill>
                </a:ln>
                <a:effectLst>
                  <a:glow rad="444500">
                    <a:schemeClr val="bg1"/>
                  </a:glow>
                </a:effectLst>
                <a:latin typeface="HP Simplified Light" panose="020B0406020204020204" pitchFamily="34" charset="0"/>
              </a:rPr>
              <a:t> and more </a:t>
            </a:r>
            <a:endParaRPr lang="en-GB" dirty="0">
              <a:effectLst>
                <a:glow rad="444500">
                  <a:schemeClr val="bg1"/>
                </a:glow>
              </a:effectLst>
              <a:latin typeface="HP Simplified Light" panose="020B0406020204020204" pitchFamily="34" charset="0"/>
            </a:endParaRPr>
          </a:p>
        </p:txBody>
      </p:sp>
      <p:sp>
        <p:nvSpPr>
          <p:cNvPr id="58" name="Text Box 32"/>
          <p:cNvSpPr txBox="1">
            <a:spLocks noChangeArrowheads="1"/>
          </p:cNvSpPr>
          <p:nvPr/>
        </p:nvSpPr>
        <p:spPr bwMode="auto">
          <a:xfrm>
            <a:off x="857250" y="627534"/>
            <a:ext cx="7429501" cy="61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altLang="en-US" sz="1125" dirty="0" err="1">
                <a:latin typeface="HP Simplified Light" panose="020B0406020204020204" pitchFamily="34" charset="0"/>
                <a:cs typeface="Arial" pitchFamily="34" charset="0"/>
              </a:rPr>
              <a:t>Eupraxia</a:t>
            </a:r>
            <a:r>
              <a:rPr lang="en-AU" altLang="en-US" sz="1125" dirty="0">
                <a:latin typeface="HP Simplified Light" panose="020B0406020204020204" pitchFamily="34" charset="0"/>
                <a:cs typeface="Arial" pitchFamily="34" charset="0"/>
              </a:rPr>
              <a:t> requirements for beam pointing stability are extremely demanding. Both passive and active control will be required. Prior to the implementation of control strategies, tools are being developed to </a:t>
            </a:r>
            <a:r>
              <a:rPr lang="en-AU" altLang="en-US" sz="1125" b="1" dirty="0">
                <a:solidFill>
                  <a:srgbClr val="FF0000"/>
                </a:solidFill>
                <a:latin typeface="HP Simplified Light" panose="020B0406020204020204" pitchFamily="34" charset="0"/>
                <a:cs typeface="Arial" pitchFamily="34" charset="0"/>
              </a:rPr>
              <a:t>measure pointing stability </a:t>
            </a:r>
            <a:r>
              <a:rPr lang="en-AU" altLang="en-US" sz="1125" dirty="0">
                <a:latin typeface="HP Simplified Light" panose="020B0406020204020204" pitchFamily="34" charset="0"/>
                <a:cs typeface="Arial" pitchFamily="34" charset="0"/>
              </a:rPr>
              <a:t>performances at </a:t>
            </a:r>
            <a:r>
              <a:rPr lang="en-AU" altLang="en-US" sz="1125" dirty="0" err="1">
                <a:latin typeface="HP Simplified Light" panose="020B0406020204020204" pitchFamily="34" charset="0"/>
                <a:cs typeface="Arial" pitchFamily="34" charset="0"/>
              </a:rPr>
              <a:t>EuPRAXIA</a:t>
            </a:r>
            <a:r>
              <a:rPr lang="en-AU" altLang="en-US" sz="1125" dirty="0">
                <a:latin typeface="HP Simplified Light" panose="020B0406020204020204" pitchFamily="34" charset="0"/>
                <a:cs typeface="Arial" pitchFamily="34" charset="0"/>
              </a:rPr>
              <a:t> facilities and labs.</a:t>
            </a:r>
          </a:p>
        </p:txBody>
      </p:sp>
    </p:spTree>
    <p:extLst>
      <p:ext uri="{BB962C8B-B14F-4D97-AF65-F5344CB8AC3E}">
        <p14:creationId xmlns:p14="http://schemas.microsoft.com/office/powerpoint/2010/main" val="372645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4988540" cy="600150"/>
          </a:xfrm>
        </p:spPr>
        <p:txBody>
          <a:bodyPr>
            <a:normAutofit fontScale="90000"/>
          </a:bodyPr>
          <a:lstStyle/>
          <a:p>
            <a:r>
              <a:rPr lang="en-US" sz="2400" b="1" dirty="0"/>
              <a:t>AMPLIFICATION CHAIN: REQUIREMENTS</a:t>
            </a:r>
          </a:p>
        </p:txBody>
      </p:sp>
      <p:graphicFrame>
        <p:nvGraphicFramePr>
          <p:cNvPr id="5" name="Tabella 4"/>
          <p:cNvGraphicFramePr>
            <a:graphicFrameLocks noGrp="1"/>
          </p:cNvGraphicFramePr>
          <p:nvPr/>
        </p:nvGraphicFramePr>
        <p:xfrm>
          <a:off x="1223628" y="627534"/>
          <a:ext cx="3240361" cy="1735079"/>
        </p:xfrm>
        <a:graphic>
          <a:graphicData uri="http://schemas.openxmlformats.org/drawingml/2006/table">
            <a:tbl>
              <a:tblPr/>
              <a:tblGrid>
                <a:gridCol w="2052228">
                  <a:extLst>
                    <a:ext uri="{9D8B030D-6E8A-4147-A177-3AD203B41FA5}">
                      <a16:colId xmlns:a16="http://schemas.microsoft.com/office/drawing/2014/main" val="20000"/>
                    </a:ext>
                  </a:extLst>
                </a:gridCol>
                <a:gridCol w="378042">
                  <a:extLst>
                    <a:ext uri="{9D8B030D-6E8A-4147-A177-3AD203B41FA5}">
                      <a16:colId xmlns:a16="http://schemas.microsoft.com/office/drawing/2014/main" val="20001"/>
                    </a:ext>
                  </a:extLst>
                </a:gridCol>
                <a:gridCol w="354415">
                  <a:extLst>
                    <a:ext uri="{9D8B030D-6E8A-4147-A177-3AD203B41FA5}">
                      <a16:colId xmlns:a16="http://schemas.microsoft.com/office/drawing/2014/main" val="20002"/>
                    </a:ext>
                  </a:extLst>
                </a:gridCol>
                <a:gridCol w="455676">
                  <a:extLst>
                    <a:ext uri="{9D8B030D-6E8A-4147-A177-3AD203B41FA5}">
                      <a16:colId xmlns:a16="http://schemas.microsoft.com/office/drawing/2014/main" val="20003"/>
                    </a:ext>
                  </a:extLst>
                </a:gridCol>
              </a:tblGrid>
              <a:tr h="289179">
                <a:tc>
                  <a:txBody>
                    <a:bodyPr/>
                    <a:lstStyle/>
                    <a:p>
                      <a:pPr algn="ctr">
                        <a:lnSpc>
                          <a:spcPct val="115000"/>
                        </a:lnSpc>
                        <a:spcAft>
                          <a:spcPts val="0"/>
                        </a:spcAft>
                      </a:pPr>
                      <a:br>
                        <a:rPr lang="en-GB" sz="800" dirty="0">
                          <a:latin typeface="Calibri"/>
                          <a:ea typeface="Times New Roman"/>
                          <a:cs typeface="Times New Roman"/>
                        </a:rPr>
                      </a:br>
                      <a:r>
                        <a:rPr lang="en-GB" sz="800" dirty="0">
                          <a:solidFill>
                            <a:srgbClr val="000000"/>
                          </a:solidFill>
                          <a:latin typeface="Calibri"/>
                          <a:ea typeface="Times New Roman"/>
                          <a:cs typeface="Calibri"/>
                        </a:rPr>
                        <a:t>LASER 1 -  Injector 150 </a:t>
                      </a:r>
                      <a:r>
                        <a:rPr lang="en-GB" sz="800" dirty="0" err="1">
                          <a:solidFill>
                            <a:srgbClr val="000000"/>
                          </a:solidFill>
                          <a:latin typeface="Calibri"/>
                          <a:ea typeface="Times New Roman"/>
                          <a:cs typeface="Calibri"/>
                        </a:rPr>
                        <a:t>MeV</a:t>
                      </a:r>
                      <a:r>
                        <a:rPr lang="en-GB" sz="800" dirty="0">
                          <a:solidFill>
                            <a:srgbClr val="000000"/>
                          </a:solidFill>
                          <a:latin typeface="Calibri"/>
                          <a:ea typeface="Times New Roman"/>
                          <a:cs typeface="Calibri"/>
                        </a:rPr>
                        <a:t> </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144590">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590">
                <a:tc>
                  <a:txBody>
                    <a:bodyPr/>
                    <a:lstStyle/>
                    <a:p>
                      <a:pPr algn="ctr">
                        <a:lnSpc>
                          <a:spcPct val="115000"/>
                        </a:lnSpc>
                        <a:spcAft>
                          <a:spcPts val="0"/>
                        </a:spcAft>
                      </a:pPr>
                      <a:r>
                        <a:rPr lang="en-GB" sz="800">
                          <a:solidFill>
                            <a:srgbClr val="000000"/>
                          </a:solidFill>
                          <a:latin typeface="Calibri"/>
                          <a:ea typeface="Times New Roman"/>
                          <a:cs typeface="Calibri"/>
                        </a:rPr>
                        <a:t>Parameter</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Label</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P0</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P1</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4590">
                <a:tc>
                  <a:txBody>
                    <a:bodyPr/>
                    <a:lstStyle/>
                    <a:p>
                      <a:pPr>
                        <a:lnSpc>
                          <a:spcPct val="115000"/>
                        </a:lnSpc>
                        <a:spcAft>
                          <a:spcPts val="0"/>
                        </a:spcAft>
                      </a:pPr>
                      <a:r>
                        <a:rPr lang="en-GB" sz="800">
                          <a:solidFill>
                            <a:srgbClr val="000000"/>
                          </a:solidFill>
                          <a:latin typeface="Calibri"/>
                          <a:ea typeface="Times New Roman"/>
                          <a:cs typeface="Calibri"/>
                        </a:rPr>
                        <a:t>Wavelength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λ</a:t>
                      </a:r>
                      <a:r>
                        <a:rPr lang="en-GB" sz="800" baseline="-25000">
                          <a:solidFill>
                            <a:srgbClr val="000000"/>
                          </a:solidFill>
                          <a:latin typeface="Calibri"/>
                          <a:ea typeface="Times New Roman"/>
                          <a:cs typeface="Calibri"/>
                        </a:rPr>
                        <a:t>1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4590">
                <a:tc>
                  <a:txBody>
                    <a:bodyPr/>
                    <a:lstStyle/>
                    <a:p>
                      <a:pPr>
                        <a:lnSpc>
                          <a:spcPct val="115000"/>
                        </a:lnSpc>
                        <a:spcAft>
                          <a:spcPts val="0"/>
                        </a:spcAft>
                      </a:pPr>
                      <a:r>
                        <a:rPr lang="en-GB" sz="800">
                          <a:solidFill>
                            <a:srgbClr val="000000"/>
                          </a:solidFill>
                          <a:latin typeface="Calibri"/>
                          <a:ea typeface="Times New Roman"/>
                          <a:cs typeface="Calibri"/>
                        </a:rPr>
                        <a:t>Maximum energy on target (J)</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E</a:t>
                      </a:r>
                      <a:r>
                        <a:rPr lang="en-GB" sz="800" baseline="-25000">
                          <a:solidFill>
                            <a:srgbClr val="000000"/>
                          </a:solidFill>
                          <a:latin typeface="Calibri"/>
                          <a:ea typeface="Times New Roman"/>
                          <a:cs typeface="Calibri"/>
                        </a:rPr>
                        <a:t>target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5</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7</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4590">
                <a:tc>
                  <a:txBody>
                    <a:bodyPr/>
                    <a:lstStyle/>
                    <a:p>
                      <a:pPr>
                        <a:lnSpc>
                          <a:spcPct val="115000"/>
                        </a:lnSpc>
                        <a:spcAft>
                          <a:spcPts val="0"/>
                        </a:spcAft>
                      </a:pPr>
                      <a:r>
                        <a:rPr lang="en-GB" sz="800" dirty="0">
                          <a:solidFill>
                            <a:srgbClr val="000000"/>
                          </a:solidFill>
                          <a:latin typeface="Calibri"/>
                          <a:ea typeface="Times New Roman"/>
                          <a:cs typeface="Calibri"/>
                        </a:rPr>
                        <a:t>Maximum output energy (J)</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err="1">
                          <a:solidFill>
                            <a:srgbClr val="000000"/>
                          </a:solidFill>
                          <a:latin typeface="Calibri"/>
                          <a:ea typeface="Times New Roman"/>
                          <a:cs typeface="Calibri"/>
                        </a:rPr>
                        <a:t>E</a:t>
                      </a:r>
                      <a:r>
                        <a:rPr lang="en-GB" sz="800" baseline="-25000" dirty="0" err="1">
                          <a:solidFill>
                            <a:srgbClr val="000000"/>
                          </a:solidFill>
                          <a:latin typeface="Calibri"/>
                          <a:ea typeface="Times New Roman"/>
                          <a:cs typeface="Calibri"/>
                        </a:rPr>
                        <a:t>out</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8.8</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12.5</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44590">
                <a:tc>
                  <a:txBody>
                    <a:bodyPr/>
                    <a:lstStyle/>
                    <a:p>
                      <a:pPr>
                        <a:lnSpc>
                          <a:spcPct val="115000"/>
                        </a:lnSpc>
                        <a:spcAft>
                          <a:spcPts val="0"/>
                        </a:spcAft>
                      </a:pPr>
                      <a:r>
                        <a:rPr lang="en-GB" sz="800">
                          <a:solidFill>
                            <a:srgbClr val="000000"/>
                          </a:solidFill>
                          <a:latin typeface="Calibri"/>
                          <a:ea typeface="Times New Roman"/>
                          <a:cs typeface="Calibri"/>
                        </a:rPr>
                        <a:t>Energy tuning resolution (% of targeted value)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dE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7</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5</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44590">
                <a:tc>
                  <a:txBody>
                    <a:bodyPr/>
                    <a:lstStyle/>
                    <a:p>
                      <a:pPr>
                        <a:lnSpc>
                          <a:spcPct val="115000"/>
                        </a:lnSpc>
                        <a:spcAft>
                          <a:spcPts val="0"/>
                        </a:spcAft>
                      </a:pPr>
                      <a:r>
                        <a:rPr lang="en-GB" sz="800">
                          <a:solidFill>
                            <a:srgbClr val="000000"/>
                          </a:solidFill>
                          <a:latin typeface="Calibri"/>
                          <a:ea typeface="Times New Roman"/>
                          <a:cs typeface="Calibri"/>
                        </a:rPr>
                        <a:t>Total output energy  (incl. Diagnostic beams) </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E</a:t>
                      </a:r>
                      <a:r>
                        <a:rPr lang="en-GB" sz="800" baseline="-25000">
                          <a:solidFill>
                            <a:srgbClr val="000000"/>
                          </a:solidFill>
                          <a:latin typeface="Calibri"/>
                          <a:ea typeface="Times New Roman"/>
                          <a:cs typeface="Calibri"/>
                        </a:rPr>
                        <a:t>tot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7</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10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4590">
                <a:tc>
                  <a:txBody>
                    <a:bodyPr/>
                    <a:lstStyle/>
                    <a:p>
                      <a:pPr>
                        <a:lnSpc>
                          <a:spcPct val="115000"/>
                        </a:lnSpc>
                        <a:spcAft>
                          <a:spcPts val="0"/>
                        </a:spcAft>
                      </a:pPr>
                      <a:r>
                        <a:rPr lang="en-GB" sz="800">
                          <a:solidFill>
                            <a:srgbClr val="000000"/>
                          </a:solidFill>
                          <a:latin typeface="Calibri"/>
                          <a:ea typeface="Times New Roman"/>
                          <a:cs typeface="Calibri"/>
                        </a:rPr>
                        <a:t>Pulse length (FWHM) (fs)</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τ</a:t>
                      </a:r>
                      <a:r>
                        <a:rPr lang="en-GB" sz="800" baseline="-25000">
                          <a:solidFill>
                            <a:srgbClr val="000000"/>
                          </a:solidFill>
                          <a:latin typeface="Calibri"/>
                          <a:ea typeface="Times New Roman"/>
                          <a:cs typeface="Calibri"/>
                        </a:rPr>
                        <a:t>1</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30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20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44590">
                <a:tc>
                  <a:txBody>
                    <a:bodyPr/>
                    <a:lstStyle/>
                    <a:p>
                      <a:pPr>
                        <a:lnSpc>
                          <a:spcPct val="115000"/>
                        </a:lnSpc>
                        <a:spcAft>
                          <a:spcPts val="0"/>
                        </a:spcAft>
                      </a:pPr>
                      <a:r>
                        <a:rPr lang="en-GB" sz="800">
                          <a:solidFill>
                            <a:srgbClr val="000000"/>
                          </a:solidFill>
                          <a:latin typeface="Calibri"/>
                          <a:ea typeface="Times New Roman"/>
                          <a:cs typeface="Calibri"/>
                        </a:rPr>
                        <a:t>Repetition rate (Hz)</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f</a:t>
                      </a:r>
                      <a:r>
                        <a:rPr lang="en-GB" sz="800" baseline="-25000">
                          <a:solidFill>
                            <a:srgbClr val="000000"/>
                          </a:solidFill>
                          <a:latin typeface="Calibri"/>
                          <a:ea typeface="Times New Roman"/>
                          <a:cs typeface="Calibri"/>
                        </a:rPr>
                        <a:t>1</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20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100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44590">
                <a:tc>
                  <a:txBody>
                    <a:bodyPr/>
                    <a:lstStyle/>
                    <a:p>
                      <a:pPr>
                        <a:lnSpc>
                          <a:spcPct val="115000"/>
                        </a:lnSpc>
                        <a:spcAft>
                          <a:spcPts val="0"/>
                        </a:spcAft>
                      </a:pPr>
                      <a:r>
                        <a:rPr lang="en-GB" sz="800">
                          <a:latin typeface="Calibri"/>
                          <a:ea typeface="Times New Roman"/>
                          <a:cs typeface="Times New Roman"/>
                        </a:rPr>
                        <a:t>Requirement on energy stability (RMS) %</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latin typeface="Calibri"/>
                          <a:ea typeface="Times New Roman"/>
                          <a:cs typeface="Times New Roman"/>
                        </a:rPr>
                        <a:t>σ</a:t>
                      </a:r>
                      <a:r>
                        <a:rPr lang="en-GB" sz="800" baseline="-25000">
                          <a:latin typeface="Calibri"/>
                          <a:ea typeface="Times New Roman"/>
                          <a:cs typeface="Times New Roman"/>
                        </a:rPr>
                        <a:t>&lt;E&gt;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latin typeface="Calibri"/>
                          <a:ea typeface="Times New Roman"/>
                          <a:cs typeface="Times New Roman"/>
                        </a:rPr>
                        <a:t>1</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dirty="0">
                          <a:latin typeface="Calibri"/>
                          <a:ea typeface="Times New Roman"/>
                          <a:cs typeface="Times New Roman"/>
                        </a:rPr>
                        <a:t>0.6</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graphicFrame>
        <p:nvGraphicFramePr>
          <p:cNvPr id="7" name="Tabella 6"/>
          <p:cNvGraphicFramePr>
            <a:graphicFrameLocks noGrp="1"/>
          </p:cNvGraphicFramePr>
          <p:nvPr/>
        </p:nvGraphicFramePr>
        <p:xfrm>
          <a:off x="4680012" y="627535"/>
          <a:ext cx="3320988" cy="1590489"/>
        </p:xfrm>
        <a:graphic>
          <a:graphicData uri="http://schemas.openxmlformats.org/drawingml/2006/table">
            <a:tbl>
              <a:tblPr/>
              <a:tblGrid>
                <a:gridCol w="2106234">
                  <a:extLst>
                    <a:ext uri="{9D8B030D-6E8A-4147-A177-3AD203B41FA5}">
                      <a16:colId xmlns:a16="http://schemas.microsoft.com/office/drawing/2014/main" val="20000"/>
                    </a:ext>
                  </a:extLst>
                </a:gridCol>
                <a:gridCol w="378042">
                  <a:extLst>
                    <a:ext uri="{9D8B030D-6E8A-4147-A177-3AD203B41FA5}">
                      <a16:colId xmlns:a16="http://schemas.microsoft.com/office/drawing/2014/main" val="20001"/>
                    </a:ext>
                  </a:extLst>
                </a:gridCol>
                <a:gridCol w="378042">
                  <a:extLst>
                    <a:ext uri="{9D8B030D-6E8A-4147-A177-3AD203B41FA5}">
                      <a16:colId xmlns:a16="http://schemas.microsoft.com/office/drawing/2014/main" val="20002"/>
                    </a:ext>
                  </a:extLst>
                </a:gridCol>
                <a:gridCol w="458670">
                  <a:extLst>
                    <a:ext uri="{9D8B030D-6E8A-4147-A177-3AD203B41FA5}">
                      <a16:colId xmlns:a16="http://schemas.microsoft.com/office/drawing/2014/main" val="20003"/>
                    </a:ext>
                  </a:extLst>
                </a:gridCol>
              </a:tblGrid>
              <a:tr h="289179">
                <a:tc>
                  <a:txBody>
                    <a:bodyPr/>
                    <a:lstStyle/>
                    <a:p>
                      <a:pPr algn="ctr">
                        <a:lnSpc>
                          <a:spcPct val="115000"/>
                        </a:lnSpc>
                        <a:spcAft>
                          <a:spcPts val="0"/>
                        </a:spcAft>
                      </a:pPr>
                      <a:endParaRPr lang="en-GB" sz="800" dirty="0">
                        <a:solidFill>
                          <a:srgbClr val="000000"/>
                        </a:solidFill>
                        <a:latin typeface="Calibri"/>
                        <a:ea typeface="Times New Roman"/>
                        <a:cs typeface="Calibri"/>
                      </a:endParaRPr>
                    </a:p>
                    <a:p>
                      <a:pPr algn="ctr">
                        <a:lnSpc>
                          <a:spcPct val="115000"/>
                        </a:lnSpc>
                        <a:spcAft>
                          <a:spcPts val="0"/>
                        </a:spcAft>
                      </a:pPr>
                      <a:r>
                        <a:rPr lang="en-GB" sz="800" dirty="0">
                          <a:solidFill>
                            <a:srgbClr val="000000"/>
                          </a:solidFill>
                          <a:latin typeface="Calibri"/>
                          <a:ea typeface="Times New Roman"/>
                          <a:cs typeface="Calibri"/>
                        </a:rPr>
                        <a:t>LASER 2 - Injector 1 </a:t>
                      </a:r>
                      <a:r>
                        <a:rPr lang="en-GB" sz="800" dirty="0" err="1">
                          <a:solidFill>
                            <a:srgbClr val="000000"/>
                          </a:solidFill>
                          <a:latin typeface="Calibri"/>
                          <a:ea typeface="Times New Roman"/>
                          <a:cs typeface="Calibri"/>
                        </a:rPr>
                        <a:t>GeV</a:t>
                      </a:r>
                      <a:r>
                        <a:rPr lang="en-GB" sz="800" dirty="0">
                          <a:solidFill>
                            <a:srgbClr val="000000"/>
                          </a:solidFill>
                          <a:latin typeface="Calibri"/>
                          <a:ea typeface="Times New Roman"/>
                          <a:cs typeface="Calibri"/>
                        </a:rPr>
                        <a:t> </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144590">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590">
                <a:tc>
                  <a:txBody>
                    <a:bodyPr/>
                    <a:lstStyle/>
                    <a:p>
                      <a:pPr algn="ctr">
                        <a:lnSpc>
                          <a:spcPct val="115000"/>
                        </a:lnSpc>
                        <a:spcAft>
                          <a:spcPts val="0"/>
                        </a:spcAft>
                      </a:pPr>
                      <a:r>
                        <a:rPr lang="en-GB" sz="800">
                          <a:solidFill>
                            <a:srgbClr val="000000"/>
                          </a:solidFill>
                          <a:latin typeface="Calibri"/>
                          <a:ea typeface="Times New Roman"/>
                          <a:cs typeface="Calibri"/>
                        </a:rPr>
                        <a:t>Parameter</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Label</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P0</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P1</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4590">
                <a:tc>
                  <a:txBody>
                    <a:bodyPr/>
                    <a:lstStyle/>
                    <a:p>
                      <a:pPr>
                        <a:lnSpc>
                          <a:spcPct val="115000"/>
                        </a:lnSpc>
                        <a:spcAft>
                          <a:spcPts val="0"/>
                        </a:spcAft>
                      </a:pPr>
                      <a:r>
                        <a:rPr lang="en-GB" sz="800">
                          <a:solidFill>
                            <a:srgbClr val="000000"/>
                          </a:solidFill>
                          <a:latin typeface="Calibri"/>
                          <a:ea typeface="Times New Roman"/>
                          <a:cs typeface="Calibri"/>
                        </a:rPr>
                        <a:t>Wavelength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λ</a:t>
                      </a:r>
                      <a:r>
                        <a:rPr lang="en-GB" sz="800" baseline="-25000">
                          <a:solidFill>
                            <a:srgbClr val="000000"/>
                          </a:solidFill>
                          <a:latin typeface="Calibri"/>
                          <a:ea typeface="Times New Roman"/>
                          <a:cs typeface="Calibri"/>
                        </a:rPr>
                        <a:t>2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4590">
                <a:tc>
                  <a:txBody>
                    <a:bodyPr/>
                    <a:lstStyle/>
                    <a:p>
                      <a:pPr>
                        <a:lnSpc>
                          <a:spcPct val="115000"/>
                        </a:lnSpc>
                        <a:spcAft>
                          <a:spcPts val="0"/>
                        </a:spcAft>
                      </a:pPr>
                      <a:r>
                        <a:rPr lang="en-GB" sz="800">
                          <a:solidFill>
                            <a:srgbClr val="000000"/>
                          </a:solidFill>
                          <a:latin typeface="Calibri"/>
                          <a:ea typeface="Times New Roman"/>
                          <a:cs typeface="Calibri"/>
                        </a:rPr>
                        <a:t>Maximum energy on target (J)</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E</a:t>
                      </a:r>
                      <a:r>
                        <a:rPr lang="en-GB" sz="800" baseline="-25000">
                          <a:solidFill>
                            <a:srgbClr val="000000"/>
                          </a:solidFill>
                          <a:latin typeface="Calibri"/>
                          <a:ea typeface="Times New Roman"/>
                          <a:cs typeface="Calibri"/>
                        </a:rPr>
                        <a:t>target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15</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30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4590">
                <a:tc>
                  <a:txBody>
                    <a:bodyPr/>
                    <a:lstStyle/>
                    <a:p>
                      <a:pPr>
                        <a:lnSpc>
                          <a:spcPct val="115000"/>
                        </a:lnSpc>
                        <a:spcAft>
                          <a:spcPts val="0"/>
                        </a:spcAft>
                      </a:pPr>
                      <a:r>
                        <a:rPr lang="en-GB" sz="800" dirty="0">
                          <a:solidFill>
                            <a:srgbClr val="000000"/>
                          </a:solidFill>
                          <a:latin typeface="Calibri"/>
                          <a:ea typeface="Times New Roman"/>
                          <a:cs typeface="Calibri"/>
                        </a:rPr>
                        <a:t>Maximum output energy (J)</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err="1">
                          <a:solidFill>
                            <a:srgbClr val="000000"/>
                          </a:solidFill>
                          <a:latin typeface="Calibri"/>
                          <a:ea typeface="Times New Roman"/>
                          <a:cs typeface="Calibri"/>
                        </a:rPr>
                        <a:t>E</a:t>
                      </a:r>
                      <a:r>
                        <a:rPr lang="en-GB" sz="800" baseline="-25000" dirty="0" err="1">
                          <a:solidFill>
                            <a:srgbClr val="000000"/>
                          </a:solidFill>
                          <a:latin typeface="Calibri"/>
                          <a:ea typeface="Times New Roman"/>
                          <a:cs typeface="Calibri"/>
                        </a:rPr>
                        <a:t>out</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18.8</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37.5</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44590">
                <a:tc>
                  <a:txBody>
                    <a:bodyPr/>
                    <a:lstStyle/>
                    <a:p>
                      <a:pPr>
                        <a:lnSpc>
                          <a:spcPct val="115000"/>
                        </a:lnSpc>
                        <a:spcAft>
                          <a:spcPts val="0"/>
                        </a:spcAft>
                      </a:pPr>
                      <a:r>
                        <a:rPr lang="en-GB" sz="800">
                          <a:solidFill>
                            <a:srgbClr val="000000"/>
                          </a:solidFill>
                          <a:latin typeface="Calibri"/>
                          <a:ea typeface="Times New Roman"/>
                          <a:cs typeface="Calibri"/>
                        </a:rPr>
                        <a:t>Energy tuning resolution (% of targeted value)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dE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7</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5</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44590">
                <a:tc>
                  <a:txBody>
                    <a:bodyPr/>
                    <a:lstStyle/>
                    <a:p>
                      <a:pPr>
                        <a:lnSpc>
                          <a:spcPct val="115000"/>
                        </a:lnSpc>
                        <a:spcAft>
                          <a:spcPts val="0"/>
                        </a:spcAft>
                      </a:pPr>
                      <a:r>
                        <a:rPr lang="en-GB" sz="800">
                          <a:solidFill>
                            <a:srgbClr val="000000"/>
                          </a:solidFill>
                          <a:latin typeface="Calibri"/>
                          <a:ea typeface="Times New Roman"/>
                          <a:cs typeface="Calibri"/>
                        </a:rPr>
                        <a:t>Shortest pulse length (FWHM) (fs)</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τ</a:t>
                      </a:r>
                      <a:r>
                        <a:rPr lang="en-GB" sz="800" baseline="-25000">
                          <a:solidFill>
                            <a:srgbClr val="000000"/>
                          </a:solidFill>
                          <a:latin typeface="Calibri"/>
                          <a:ea typeface="Times New Roman"/>
                          <a:cs typeface="Calibri"/>
                        </a:rPr>
                        <a:t>2</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30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20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4590">
                <a:tc>
                  <a:txBody>
                    <a:bodyPr/>
                    <a:lstStyle/>
                    <a:p>
                      <a:pPr>
                        <a:lnSpc>
                          <a:spcPct val="115000"/>
                        </a:lnSpc>
                        <a:spcAft>
                          <a:spcPts val="0"/>
                        </a:spcAft>
                      </a:pPr>
                      <a:r>
                        <a:rPr lang="en-GB" sz="800">
                          <a:solidFill>
                            <a:srgbClr val="000000"/>
                          </a:solidFill>
                          <a:latin typeface="Calibri"/>
                          <a:ea typeface="Times New Roman"/>
                          <a:cs typeface="Calibri"/>
                        </a:rPr>
                        <a:t>Repetition rate (Hz)</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f</a:t>
                      </a:r>
                      <a:r>
                        <a:rPr lang="en-GB" sz="800" baseline="-25000">
                          <a:solidFill>
                            <a:srgbClr val="000000"/>
                          </a:solidFill>
                          <a:latin typeface="Calibri"/>
                          <a:ea typeface="Times New Roman"/>
                          <a:cs typeface="Calibri"/>
                        </a:rPr>
                        <a:t>2</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20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solidFill>
                            <a:srgbClr val="000000"/>
                          </a:solidFill>
                          <a:latin typeface="Calibri"/>
                          <a:ea typeface="Times New Roman"/>
                          <a:cs typeface="Calibri"/>
                        </a:rPr>
                        <a:t>100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44590">
                <a:tc>
                  <a:txBody>
                    <a:bodyPr/>
                    <a:lstStyle/>
                    <a:p>
                      <a:pPr>
                        <a:lnSpc>
                          <a:spcPct val="115000"/>
                        </a:lnSpc>
                        <a:spcAft>
                          <a:spcPts val="0"/>
                        </a:spcAft>
                      </a:pPr>
                      <a:r>
                        <a:rPr lang="en-GB" sz="800">
                          <a:latin typeface="Calibri"/>
                          <a:ea typeface="Times New Roman"/>
                          <a:cs typeface="Times New Roman"/>
                        </a:rPr>
                        <a:t>Requirement on energy stability (RMS) %</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latin typeface="Calibri"/>
                          <a:ea typeface="Times New Roman"/>
                          <a:cs typeface="Times New Roman"/>
                        </a:rPr>
                        <a:t>σ</a:t>
                      </a:r>
                      <a:r>
                        <a:rPr lang="en-GB" sz="800" baseline="-25000">
                          <a:latin typeface="Calibri"/>
                          <a:ea typeface="Times New Roman"/>
                          <a:cs typeface="Times New Roman"/>
                        </a:rPr>
                        <a:t>&lt;E&gt;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a:latin typeface="Calibri"/>
                          <a:ea typeface="Times New Roman"/>
                          <a:cs typeface="Times New Roman"/>
                        </a:rPr>
                        <a:t>1</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800" dirty="0">
                          <a:latin typeface="Calibri"/>
                          <a:ea typeface="Times New Roman"/>
                          <a:cs typeface="Times New Roman"/>
                        </a:rPr>
                        <a:t>0.6</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8" name="Tabella 7"/>
          <p:cNvGraphicFramePr>
            <a:graphicFrameLocks noGrp="1"/>
          </p:cNvGraphicFramePr>
          <p:nvPr/>
        </p:nvGraphicFramePr>
        <p:xfrm>
          <a:off x="2529840" y="2571750"/>
          <a:ext cx="4084320" cy="1445900"/>
        </p:xfrm>
        <a:graphic>
          <a:graphicData uri="http://schemas.openxmlformats.org/drawingml/2006/table">
            <a:tbl>
              <a:tblPr/>
              <a:tblGrid>
                <a:gridCol w="2209324">
                  <a:extLst>
                    <a:ext uri="{9D8B030D-6E8A-4147-A177-3AD203B41FA5}">
                      <a16:colId xmlns:a16="http://schemas.microsoft.com/office/drawing/2014/main" val="20000"/>
                    </a:ext>
                  </a:extLst>
                </a:gridCol>
                <a:gridCol w="478631">
                  <a:extLst>
                    <a:ext uri="{9D8B030D-6E8A-4147-A177-3AD203B41FA5}">
                      <a16:colId xmlns:a16="http://schemas.microsoft.com/office/drawing/2014/main" val="20001"/>
                    </a:ext>
                  </a:extLst>
                </a:gridCol>
                <a:gridCol w="455295">
                  <a:extLst>
                    <a:ext uri="{9D8B030D-6E8A-4147-A177-3AD203B41FA5}">
                      <a16:colId xmlns:a16="http://schemas.microsoft.com/office/drawing/2014/main" val="20002"/>
                    </a:ext>
                  </a:extLst>
                </a:gridCol>
                <a:gridCol w="941070">
                  <a:extLst>
                    <a:ext uri="{9D8B030D-6E8A-4147-A177-3AD203B41FA5}">
                      <a16:colId xmlns:a16="http://schemas.microsoft.com/office/drawing/2014/main" val="20003"/>
                    </a:ext>
                  </a:extLst>
                </a:gridCol>
              </a:tblGrid>
              <a:tr h="144590">
                <a:tc>
                  <a:txBody>
                    <a:bodyPr/>
                    <a:lstStyle/>
                    <a:p>
                      <a:pPr algn="ctr">
                        <a:lnSpc>
                          <a:spcPct val="115000"/>
                        </a:lnSpc>
                        <a:spcAft>
                          <a:spcPts val="0"/>
                        </a:spcAft>
                      </a:pPr>
                      <a:r>
                        <a:rPr lang="en-GB" sz="800" dirty="0">
                          <a:solidFill>
                            <a:srgbClr val="000000"/>
                          </a:solidFill>
                          <a:latin typeface="Calibri"/>
                          <a:ea typeface="Times New Roman"/>
                          <a:cs typeface="Calibri"/>
                        </a:rPr>
                        <a:t>LASER 3 - Driver  5 </a:t>
                      </a:r>
                      <a:r>
                        <a:rPr lang="en-GB" sz="800" dirty="0" err="1">
                          <a:solidFill>
                            <a:srgbClr val="000000"/>
                          </a:solidFill>
                          <a:latin typeface="Calibri"/>
                          <a:ea typeface="Times New Roman"/>
                          <a:cs typeface="Calibri"/>
                        </a:rPr>
                        <a:t>GeV</a:t>
                      </a:r>
                      <a:r>
                        <a:rPr lang="en-GB" sz="800" dirty="0">
                          <a:solidFill>
                            <a:srgbClr val="000000"/>
                          </a:solidFill>
                          <a:latin typeface="Calibri"/>
                          <a:ea typeface="Times New Roman"/>
                          <a:cs typeface="Calibri"/>
                        </a:rPr>
                        <a:t> </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4590">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800">
                        <a:solidFill>
                          <a:srgbClr val="000000"/>
                        </a:solidFill>
                        <a:latin typeface="Calibri"/>
                        <a:ea typeface="Times New Roman"/>
                        <a:cs typeface="Calibri"/>
                      </a:endParaRPr>
                    </a:p>
                  </a:txBody>
                  <a:tcPr marL="33338" marR="33338"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590">
                <a:tc>
                  <a:txBody>
                    <a:bodyPr/>
                    <a:lstStyle/>
                    <a:p>
                      <a:pPr algn="ctr">
                        <a:lnSpc>
                          <a:spcPct val="115000"/>
                        </a:lnSpc>
                        <a:spcAft>
                          <a:spcPts val="0"/>
                        </a:spcAft>
                      </a:pPr>
                      <a:r>
                        <a:rPr lang="en-GB" sz="800">
                          <a:solidFill>
                            <a:srgbClr val="000000"/>
                          </a:solidFill>
                          <a:latin typeface="Calibri"/>
                          <a:ea typeface="Times New Roman"/>
                          <a:cs typeface="Calibri"/>
                        </a:rPr>
                        <a:t>Parameter</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Label</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P0</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P1</a:t>
                      </a:r>
                      <a:endParaRPr lang="it-IT" sz="800">
                        <a:latin typeface="Calibri"/>
                        <a:ea typeface="Times New Roman"/>
                        <a:cs typeface="Times New Roman"/>
                      </a:endParaRPr>
                    </a:p>
                  </a:txBody>
                  <a:tcPr marL="33338" marR="33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90">
                <a:tc>
                  <a:txBody>
                    <a:bodyPr/>
                    <a:lstStyle/>
                    <a:p>
                      <a:pPr>
                        <a:lnSpc>
                          <a:spcPct val="115000"/>
                        </a:lnSpc>
                        <a:spcAft>
                          <a:spcPts val="0"/>
                        </a:spcAft>
                      </a:pPr>
                      <a:r>
                        <a:rPr lang="en-GB" sz="800">
                          <a:solidFill>
                            <a:srgbClr val="000000"/>
                          </a:solidFill>
                          <a:latin typeface="Calibri"/>
                          <a:ea typeface="Times New Roman"/>
                          <a:cs typeface="Calibri"/>
                        </a:rPr>
                        <a:t>Wavelength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λ</a:t>
                      </a:r>
                      <a:r>
                        <a:rPr lang="en-GB" sz="800" baseline="-25000">
                          <a:solidFill>
                            <a:srgbClr val="000000"/>
                          </a:solidFill>
                          <a:latin typeface="Calibri"/>
                          <a:ea typeface="Times New Roman"/>
                          <a:cs typeface="Calibri"/>
                        </a:rPr>
                        <a:t>2 (nm)</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800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590">
                <a:tc>
                  <a:txBody>
                    <a:bodyPr/>
                    <a:lstStyle/>
                    <a:p>
                      <a:pPr>
                        <a:lnSpc>
                          <a:spcPct val="115000"/>
                        </a:lnSpc>
                        <a:spcAft>
                          <a:spcPts val="0"/>
                        </a:spcAft>
                      </a:pPr>
                      <a:r>
                        <a:rPr lang="en-GB" sz="800">
                          <a:solidFill>
                            <a:srgbClr val="000000"/>
                          </a:solidFill>
                          <a:latin typeface="Calibri"/>
                          <a:ea typeface="Times New Roman"/>
                          <a:cs typeface="Calibri"/>
                        </a:rPr>
                        <a:t>Maximum energy on target (J) *</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E</a:t>
                      </a:r>
                      <a:r>
                        <a:rPr lang="en-GB" sz="800" baseline="-25000">
                          <a:solidFill>
                            <a:srgbClr val="000000"/>
                          </a:solidFill>
                          <a:latin typeface="Calibri"/>
                          <a:ea typeface="Times New Roman"/>
                          <a:cs typeface="Calibri"/>
                        </a:rPr>
                        <a:t>target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50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100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90">
                <a:tc>
                  <a:txBody>
                    <a:bodyPr/>
                    <a:lstStyle/>
                    <a:p>
                      <a:pPr>
                        <a:lnSpc>
                          <a:spcPct val="115000"/>
                        </a:lnSpc>
                        <a:spcAft>
                          <a:spcPts val="0"/>
                        </a:spcAft>
                      </a:pPr>
                      <a:r>
                        <a:rPr lang="en-GB" sz="800" dirty="0">
                          <a:solidFill>
                            <a:srgbClr val="000000"/>
                          </a:solidFill>
                          <a:latin typeface="Calibri"/>
                          <a:ea typeface="Times New Roman"/>
                          <a:cs typeface="Calibri"/>
                        </a:rPr>
                        <a:t>Maximum output energy (J)</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err="1">
                          <a:solidFill>
                            <a:srgbClr val="000000"/>
                          </a:solidFill>
                          <a:latin typeface="Calibri"/>
                          <a:ea typeface="Times New Roman"/>
                          <a:cs typeface="Calibri"/>
                        </a:rPr>
                        <a:t>E</a:t>
                      </a:r>
                      <a:r>
                        <a:rPr lang="en-GB" sz="800" baseline="-25000" dirty="0" err="1">
                          <a:solidFill>
                            <a:srgbClr val="000000"/>
                          </a:solidFill>
                          <a:latin typeface="Calibri"/>
                          <a:ea typeface="Times New Roman"/>
                          <a:cs typeface="Calibri"/>
                        </a:rPr>
                        <a:t>out</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62.5</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dirty="0">
                          <a:solidFill>
                            <a:srgbClr val="000000"/>
                          </a:solidFill>
                          <a:latin typeface="Calibri"/>
                          <a:ea typeface="Times New Roman"/>
                          <a:cs typeface="Calibri"/>
                        </a:rPr>
                        <a:t>125</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44590">
                <a:tc>
                  <a:txBody>
                    <a:bodyPr/>
                    <a:lstStyle/>
                    <a:p>
                      <a:pPr>
                        <a:lnSpc>
                          <a:spcPct val="115000"/>
                        </a:lnSpc>
                        <a:spcAft>
                          <a:spcPts val="0"/>
                        </a:spcAft>
                      </a:pPr>
                      <a:r>
                        <a:rPr lang="en-GB" sz="800">
                          <a:solidFill>
                            <a:srgbClr val="000000"/>
                          </a:solidFill>
                          <a:latin typeface="Calibri"/>
                          <a:ea typeface="Times New Roman"/>
                          <a:cs typeface="Calibri"/>
                        </a:rPr>
                        <a:t>Energy tuning resolution (% of targeted value)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dE</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7</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5</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590">
                <a:tc>
                  <a:txBody>
                    <a:bodyPr/>
                    <a:lstStyle/>
                    <a:p>
                      <a:pPr>
                        <a:lnSpc>
                          <a:spcPct val="115000"/>
                        </a:lnSpc>
                        <a:spcAft>
                          <a:spcPts val="0"/>
                        </a:spcAft>
                      </a:pPr>
                      <a:r>
                        <a:rPr lang="en-GB" sz="800">
                          <a:solidFill>
                            <a:srgbClr val="000000"/>
                          </a:solidFill>
                          <a:latin typeface="Calibri"/>
                          <a:ea typeface="Times New Roman"/>
                          <a:cs typeface="Calibri"/>
                        </a:rPr>
                        <a:t>Shortest pulse length (FWHM) (fs)</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τ</a:t>
                      </a:r>
                      <a:r>
                        <a:rPr lang="en-GB" sz="800" baseline="-25000">
                          <a:solidFill>
                            <a:srgbClr val="000000"/>
                          </a:solidFill>
                          <a:latin typeface="Calibri"/>
                          <a:ea typeface="Times New Roman"/>
                          <a:cs typeface="Calibri"/>
                        </a:rPr>
                        <a:t>2</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60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50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590">
                <a:tc>
                  <a:txBody>
                    <a:bodyPr/>
                    <a:lstStyle/>
                    <a:p>
                      <a:pPr>
                        <a:lnSpc>
                          <a:spcPct val="115000"/>
                        </a:lnSpc>
                        <a:spcAft>
                          <a:spcPts val="0"/>
                        </a:spcAft>
                      </a:pPr>
                      <a:r>
                        <a:rPr lang="en-GB" sz="800">
                          <a:solidFill>
                            <a:srgbClr val="000000"/>
                          </a:solidFill>
                          <a:latin typeface="Calibri"/>
                          <a:ea typeface="Times New Roman"/>
                          <a:cs typeface="Calibri"/>
                        </a:rPr>
                        <a:t>Repetition rate (Hz)</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f</a:t>
                      </a:r>
                      <a:r>
                        <a:rPr lang="en-GB" sz="800" baseline="-25000">
                          <a:solidFill>
                            <a:srgbClr val="000000"/>
                          </a:solidFill>
                          <a:latin typeface="Calibri"/>
                          <a:ea typeface="Times New Roman"/>
                          <a:cs typeface="Calibri"/>
                        </a:rPr>
                        <a:t>2</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20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latin typeface="Calibri"/>
                          <a:ea typeface="Times New Roman"/>
                          <a:cs typeface="Calibri"/>
                        </a:rPr>
                        <a:t>100</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4590">
                <a:tc>
                  <a:txBody>
                    <a:bodyPr/>
                    <a:lstStyle/>
                    <a:p>
                      <a:pPr>
                        <a:lnSpc>
                          <a:spcPct val="115000"/>
                        </a:lnSpc>
                        <a:spcAft>
                          <a:spcPts val="0"/>
                        </a:spcAft>
                      </a:pPr>
                      <a:r>
                        <a:rPr lang="en-GB" sz="800">
                          <a:latin typeface="Calibri"/>
                          <a:ea typeface="Times New Roman"/>
                          <a:cs typeface="Times New Roman"/>
                        </a:rPr>
                        <a:t>Requirement on energy stability (RMS) %</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latin typeface="Calibri"/>
                          <a:ea typeface="Times New Roman"/>
                          <a:cs typeface="Times New Roman"/>
                        </a:rPr>
                        <a:t>σ</a:t>
                      </a:r>
                      <a:r>
                        <a:rPr lang="en-GB" sz="800" baseline="-25000">
                          <a:latin typeface="Calibri"/>
                          <a:ea typeface="Times New Roman"/>
                          <a:cs typeface="Times New Roman"/>
                        </a:rPr>
                        <a:t>&lt;E&gt;</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latin typeface="Calibri"/>
                          <a:ea typeface="Times New Roman"/>
                          <a:cs typeface="Times New Roman"/>
                        </a:rPr>
                        <a:t>1</a:t>
                      </a:r>
                      <a:endParaRPr lang="it-IT" sz="80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latin typeface="Calibri"/>
                          <a:ea typeface="Times New Roman"/>
                          <a:cs typeface="Times New Roman"/>
                        </a:rPr>
                        <a:t>0.6</a:t>
                      </a:r>
                      <a:endParaRPr lang="it-IT" sz="800" dirty="0">
                        <a:latin typeface="Calibri"/>
                        <a:ea typeface="Times New Roman"/>
                        <a:cs typeface="Times New Roman"/>
                      </a:endParaRPr>
                    </a:p>
                  </a:txBody>
                  <a:tcPr marL="33338" marR="333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CasellaDiTesto 8"/>
          <p:cNvSpPr txBox="1"/>
          <p:nvPr/>
        </p:nvSpPr>
        <p:spPr>
          <a:xfrm>
            <a:off x="2195736" y="4268273"/>
            <a:ext cx="5209439" cy="738664"/>
          </a:xfrm>
          <a:prstGeom prst="rect">
            <a:avLst/>
          </a:prstGeom>
          <a:noFill/>
        </p:spPr>
        <p:txBody>
          <a:bodyPr wrap="none" rtlCol="0">
            <a:spAutoFit/>
          </a:bodyPr>
          <a:lstStyle/>
          <a:p>
            <a:r>
              <a:rPr lang="it-IT" sz="1400" dirty="0" err="1"/>
              <a:t>Maximum</a:t>
            </a:r>
            <a:r>
              <a:rPr lang="it-IT" sz="1400" dirty="0"/>
              <a:t> output </a:t>
            </a:r>
            <a:r>
              <a:rPr lang="it-IT" sz="1400" dirty="0" err="1"/>
              <a:t>energy</a:t>
            </a:r>
            <a:r>
              <a:rPr lang="it-IT" sz="1400" dirty="0"/>
              <a:t>: (Energy on Target)/(</a:t>
            </a:r>
            <a:r>
              <a:rPr lang="it-IT" sz="1400" dirty="0" err="1"/>
              <a:t>Compressor</a:t>
            </a:r>
            <a:r>
              <a:rPr lang="it-IT" sz="1400" dirty="0"/>
              <a:t> </a:t>
            </a:r>
            <a:r>
              <a:rPr lang="it-IT" sz="1400" dirty="0" err="1"/>
              <a:t>Efficiency</a:t>
            </a:r>
            <a:r>
              <a:rPr lang="it-IT" sz="1400" dirty="0"/>
              <a:t>)</a:t>
            </a:r>
          </a:p>
          <a:p>
            <a:r>
              <a:rPr lang="it-IT" sz="1400" dirty="0" err="1"/>
              <a:t>Compressor</a:t>
            </a:r>
            <a:r>
              <a:rPr lang="it-IT" sz="1400" dirty="0"/>
              <a:t> </a:t>
            </a:r>
            <a:r>
              <a:rPr lang="it-IT" sz="1400" dirty="0" err="1"/>
              <a:t>efficiency</a:t>
            </a:r>
            <a:r>
              <a:rPr lang="it-IT" sz="1400" dirty="0"/>
              <a:t> </a:t>
            </a:r>
            <a:r>
              <a:rPr lang="it-IT" sz="1400" dirty="0" err="1"/>
              <a:t>assumed</a:t>
            </a:r>
            <a:r>
              <a:rPr lang="it-IT" sz="1400" dirty="0"/>
              <a:t> </a:t>
            </a:r>
            <a:r>
              <a:rPr lang="it-IT" sz="1400" b="1" dirty="0"/>
              <a:t>80%</a:t>
            </a:r>
          </a:p>
          <a:p>
            <a:r>
              <a:rPr lang="it-IT" sz="1400" dirty="0" err="1"/>
              <a:t>Seed</a:t>
            </a:r>
            <a:r>
              <a:rPr lang="it-IT" sz="1400" dirty="0"/>
              <a:t> </a:t>
            </a:r>
            <a:r>
              <a:rPr lang="it-IT" sz="1400" dirty="0" err="1"/>
              <a:t>energy</a:t>
            </a:r>
            <a:r>
              <a:rPr lang="it-IT" sz="1400" dirty="0"/>
              <a:t>: 1.5 J</a:t>
            </a:r>
          </a:p>
        </p:txBody>
      </p:sp>
    </p:spTree>
    <p:extLst>
      <p:ext uri="{BB962C8B-B14F-4D97-AF65-F5344CB8AC3E}">
        <p14:creationId xmlns:p14="http://schemas.microsoft.com/office/powerpoint/2010/main" val="364389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770" y="-33434"/>
            <a:ext cx="4988540" cy="595010"/>
          </a:xfrm>
        </p:spPr>
        <p:txBody>
          <a:bodyPr>
            <a:normAutofit/>
          </a:bodyPr>
          <a:lstStyle/>
          <a:p>
            <a:r>
              <a:rPr lang="en-US" sz="2100" b="1" dirty="0"/>
              <a:t>AMPLIFIERS MODULAR ARCHITECTURE</a:t>
            </a:r>
          </a:p>
        </p:txBody>
      </p:sp>
      <p:sp>
        <p:nvSpPr>
          <p:cNvPr id="7" name="CasellaDiTesto 6"/>
          <p:cNvSpPr txBox="1"/>
          <p:nvPr/>
        </p:nvSpPr>
        <p:spPr>
          <a:xfrm>
            <a:off x="905019" y="4137925"/>
            <a:ext cx="6264696" cy="957955"/>
          </a:xfrm>
          <a:prstGeom prst="rect">
            <a:avLst/>
          </a:prstGeom>
          <a:noFill/>
        </p:spPr>
        <p:txBody>
          <a:bodyPr wrap="square" rtlCol="0">
            <a:spAutoFit/>
          </a:bodyPr>
          <a:lstStyle/>
          <a:p>
            <a:r>
              <a:rPr lang="it-IT" sz="1125" dirty="0"/>
              <a:t>Three </a:t>
            </a:r>
            <a:r>
              <a:rPr lang="it-IT" sz="1125" dirty="0" err="1"/>
              <a:t>main</a:t>
            </a:r>
            <a:r>
              <a:rPr lang="it-IT" sz="1125" dirty="0"/>
              <a:t> </a:t>
            </a:r>
            <a:r>
              <a:rPr lang="it-IT" sz="1125" dirty="0" err="1"/>
              <a:t>modules</a:t>
            </a:r>
            <a:r>
              <a:rPr lang="it-IT" sz="1125" dirty="0"/>
              <a:t>: LASER1, LASER2, LASER3</a:t>
            </a:r>
          </a:p>
          <a:p>
            <a:r>
              <a:rPr lang="it-IT" sz="1125" dirty="0"/>
              <a:t>LASER1: stand-alone </a:t>
            </a:r>
            <a:r>
              <a:rPr lang="it-IT" sz="1125" dirty="0" err="1"/>
              <a:t>for</a:t>
            </a:r>
            <a:r>
              <a:rPr lang="it-IT" sz="1125" dirty="0"/>
              <a:t> LPI 150 </a:t>
            </a:r>
            <a:r>
              <a:rPr lang="it-IT" sz="1125" dirty="0" err="1"/>
              <a:t>MeV</a:t>
            </a:r>
            <a:endParaRPr lang="it-IT" sz="1125" dirty="0"/>
          </a:p>
          <a:p>
            <a:r>
              <a:rPr lang="it-IT" sz="1125" dirty="0"/>
              <a:t>LASER2: output stage </a:t>
            </a:r>
            <a:r>
              <a:rPr lang="it-IT" sz="1125" dirty="0" err="1"/>
              <a:t>for</a:t>
            </a:r>
            <a:r>
              <a:rPr lang="it-IT" sz="1125" dirty="0"/>
              <a:t> LPI 1 </a:t>
            </a:r>
            <a:r>
              <a:rPr lang="it-IT" sz="1125" dirty="0" err="1"/>
              <a:t>GeV</a:t>
            </a:r>
            <a:r>
              <a:rPr lang="it-IT" sz="1125" dirty="0"/>
              <a:t>, </a:t>
            </a:r>
            <a:r>
              <a:rPr lang="it-IT" sz="1125" dirty="0" err="1"/>
              <a:t>second</a:t>
            </a:r>
            <a:r>
              <a:rPr lang="it-IT" sz="1125" dirty="0"/>
              <a:t> stage </a:t>
            </a:r>
            <a:r>
              <a:rPr lang="it-IT" sz="1125" dirty="0" err="1"/>
              <a:t>for</a:t>
            </a:r>
            <a:r>
              <a:rPr lang="it-IT" sz="1125" dirty="0"/>
              <a:t> LPA 5GeV</a:t>
            </a:r>
          </a:p>
          <a:p>
            <a:r>
              <a:rPr lang="it-IT" sz="1125" dirty="0"/>
              <a:t>LASER3: high </a:t>
            </a:r>
            <a:r>
              <a:rPr lang="it-IT" sz="1125" dirty="0" err="1"/>
              <a:t>energy</a:t>
            </a:r>
            <a:r>
              <a:rPr lang="it-IT" sz="1125" dirty="0"/>
              <a:t> stage </a:t>
            </a:r>
            <a:r>
              <a:rPr lang="it-IT" sz="1125" dirty="0" err="1"/>
              <a:t>for</a:t>
            </a:r>
            <a:r>
              <a:rPr lang="it-IT" sz="1125" dirty="0"/>
              <a:t> LPA 5GeV</a:t>
            </a:r>
          </a:p>
          <a:p>
            <a:r>
              <a:rPr lang="it-IT" sz="1125" dirty="0" err="1"/>
              <a:t>Two</a:t>
            </a:r>
            <a:r>
              <a:rPr lang="it-IT" sz="1125" dirty="0"/>
              <a:t> </a:t>
            </a:r>
            <a:r>
              <a:rPr lang="it-IT" sz="1125" dirty="0" err="1"/>
              <a:t>levels</a:t>
            </a:r>
            <a:r>
              <a:rPr lang="it-IT" sz="1125" dirty="0"/>
              <a:t> </a:t>
            </a:r>
            <a:r>
              <a:rPr lang="it-IT" sz="1125" dirty="0" err="1"/>
              <a:t>of</a:t>
            </a:r>
            <a:r>
              <a:rPr lang="it-IT" sz="1125" dirty="0"/>
              <a:t>  performance : P0 and P1</a:t>
            </a:r>
          </a:p>
        </p:txBody>
      </p:sp>
      <p:sp>
        <p:nvSpPr>
          <p:cNvPr id="8" name="Text Box 3"/>
          <p:cNvSpPr txBox="1">
            <a:spLocks noChangeArrowheads="1"/>
          </p:cNvSpPr>
          <p:nvPr/>
        </p:nvSpPr>
        <p:spPr bwMode="auto">
          <a:xfrm>
            <a:off x="1528491" y="987574"/>
            <a:ext cx="1359668" cy="369332"/>
          </a:xfrm>
          <a:prstGeom prst="rect">
            <a:avLst/>
          </a:prstGeom>
          <a:noFill/>
          <a:ln w="9525">
            <a:noFill/>
            <a:miter lim="800000"/>
            <a:headEnd/>
            <a:tailEnd/>
          </a:ln>
          <a:effectLst/>
        </p:spPr>
        <p:txBody>
          <a:bodyPr wrap="none">
            <a:spAutoFit/>
          </a:bodyPr>
          <a:lstStyle/>
          <a:p>
            <a:r>
              <a:rPr lang="it-IT" sz="1800"/>
              <a:t>LPI 150 MeV</a:t>
            </a:r>
          </a:p>
        </p:txBody>
      </p:sp>
      <p:sp>
        <p:nvSpPr>
          <p:cNvPr id="9" name="AutoShape 4"/>
          <p:cNvSpPr>
            <a:spLocks noChangeArrowheads="1"/>
          </p:cNvSpPr>
          <p:nvPr/>
        </p:nvSpPr>
        <p:spPr bwMode="auto">
          <a:xfrm>
            <a:off x="1150348" y="150201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10" name="Text Box 5"/>
          <p:cNvSpPr txBox="1">
            <a:spLocks noChangeArrowheads="1"/>
          </p:cNvSpPr>
          <p:nvPr/>
        </p:nvSpPr>
        <p:spPr bwMode="auto">
          <a:xfrm>
            <a:off x="688995" y="1211442"/>
            <a:ext cx="545488" cy="830997"/>
          </a:xfrm>
          <a:prstGeom prst="rect">
            <a:avLst/>
          </a:prstGeom>
          <a:noFill/>
          <a:ln w="9525">
            <a:noFill/>
            <a:miter lim="800000"/>
            <a:headEnd/>
            <a:tailEnd/>
          </a:ln>
          <a:effectLst/>
        </p:spPr>
        <p:txBody>
          <a:bodyPr>
            <a:spAutoFit/>
          </a:bodyPr>
          <a:lstStyle/>
          <a:p>
            <a:r>
              <a:rPr lang="it-IT" sz="1200" dirty="0"/>
              <a:t>From the </a:t>
            </a:r>
          </a:p>
          <a:p>
            <a:r>
              <a:rPr lang="it-IT" sz="1200" dirty="0"/>
              <a:t>front end</a:t>
            </a:r>
          </a:p>
        </p:txBody>
      </p:sp>
      <p:sp>
        <p:nvSpPr>
          <p:cNvPr id="11" name="Text Box 6"/>
          <p:cNvSpPr txBox="1">
            <a:spLocks noChangeArrowheads="1"/>
          </p:cNvSpPr>
          <p:nvPr/>
        </p:nvSpPr>
        <p:spPr bwMode="auto">
          <a:xfrm>
            <a:off x="1402752" y="1297371"/>
            <a:ext cx="1384059"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12" name="AutoShape 7"/>
          <p:cNvSpPr>
            <a:spLocks noChangeArrowheads="1"/>
          </p:cNvSpPr>
          <p:nvPr/>
        </p:nvSpPr>
        <p:spPr bwMode="auto">
          <a:xfrm>
            <a:off x="2828416" y="1365616"/>
            <a:ext cx="299556" cy="256657"/>
          </a:xfrm>
          <a:prstGeom prst="rightArrow">
            <a:avLst>
              <a:gd name="adj1" fmla="val 50000"/>
              <a:gd name="adj2" fmla="val 35683"/>
            </a:avLst>
          </a:prstGeom>
          <a:solidFill>
            <a:srgbClr val="FF0000"/>
          </a:solidFill>
          <a:ln w="9525">
            <a:solidFill>
              <a:schemeClr val="tx1"/>
            </a:solidFill>
            <a:miter lim="800000"/>
            <a:headEnd/>
            <a:tailEnd/>
          </a:ln>
          <a:effectLst/>
        </p:spPr>
        <p:txBody>
          <a:bodyPr wrap="none" anchor="ctr"/>
          <a:lstStyle/>
          <a:p>
            <a:endParaRPr lang="it-IT" sz="1125"/>
          </a:p>
        </p:txBody>
      </p:sp>
      <p:sp>
        <p:nvSpPr>
          <p:cNvPr id="13" name="Text Box 8"/>
          <p:cNvSpPr txBox="1">
            <a:spLocks noChangeArrowheads="1"/>
          </p:cNvSpPr>
          <p:nvPr/>
        </p:nvSpPr>
        <p:spPr bwMode="auto">
          <a:xfrm>
            <a:off x="3067497" y="1275836"/>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14" name="Text Box 9"/>
          <p:cNvSpPr txBox="1">
            <a:spLocks noChangeArrowheads="1"/>
          </p:cNvSpPr>
          <p:nvPr/>
        </p:nvSpPr>
        <p:spPr bwMode="auto">
          <a:xfrm>
            <a:off x="2451198" y="2023952"/>
            <a:ext cx="1021433" cy="369332"/>
          </a:xfrm>
          <a:prstGeom prst="rect">
            <a:avLst/>
          </a:prstGeom>
          <a:noFill/>
          <a:ln w="9525">
            <a:noFill/>
            <a:miter lim="800000"/>
            <a:headEnd/>
            <a:tailEnd/>
          </a:ln>
          <a:effectLst/>
        </p:spPr>
        <p:txBody>
          <a:bodyPr wrap="none">
            <a:spAutoFit/>
          </a:bodyPr>
          <a:lstStyle/>
          <a:p>
            <a:r>
              <a:rPr lang="it-IT" sz="1800"/>
              <a:t>LPI 1GeV</a:t>
            </a:r>
          </a:p>
        </p:txBody>
      </p:sp>
      <p:sp>
        <p:nvSpPr>
          <p:cNvPr id="15" name="AutoShape 10"/>
          <p:cNvSpPr>
            <a:spLocks noChangeArrowheads="1"/>
          </p:cNvSpPr>
          <p:nvPr/>
        </p:nvSpPr>
        <p:spPr bwMode="auto">
          <a:xfrm>
            <a:off x="1121043" y="246373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16" name="Text Box 11"/>
          <p:cNvSpPr txBox="1">
            <a:spLocks noChangeArrowheads="1"/>
          </p:cNvSpPr>
          <p:nvPr/>
        </p:nvSpPr>
        <p:spPr bwMode="auto">
          <a:xfrm>
            <a:off x="3013623" y="2339402"/>
            <a:ext cx="1509799" cy="369332"/>
          </a:xfrm>
          <a:prstGeom prst="rect">
            <a:avLst/>
          </a:prstGeom>
          <a:solidFill>
            <a:srgbClr val="FF9900"/>
          </a:solidFill>
          <a:ln w="9525">
            <a:noFill/>
            <a:miter lim="800000"/>
            <a:headEnd/>
            <a:tailEnd/>
          </a:ln>
          <a:effectLst/>
        </p:spPr>
        <p:txBody>
          <a:bodyPr>
            <a:spAutoFit/>
          </a:bodyPr>
          <a:lstStyle/>
          <a:p>
            <a:pPr algn="ctr"/>
            <a:r>
              <a:rPr lang="it-IT" sz="900" b="1" u="sng" dirty="0"/>
              <a:t>LASER2</a:t>
            </a:r>
          </a:p>
          <a:p>
            <a:pPr algn="ctr"/>
            <a:r>
              <a:rPr lang="it-IT" sz="900" dirty="0" err="1"/>
              <a:t>E</a:t>
            </a:r>
            <a:r>
              <a:rPr lang="it-IT" sz="900" baseline="-25000" dirty="0" err="1"/>
              <a:t>out</a:t>
            </a:r>
            <a:r>
              <a:rPr lang="it-IT" sz="900" dirty="0"/>
              <a:t> 18.8 J (P0) / 37.5 J (P1)</a:t>
            </a:r>
          </a:p>
        </p:txBody>
      </p:sp>
      <p:sp>
        <p:nvSpPr>
          <p:cNvPr id="17" name="AutoShape 12"/>
          <p:cNvSpPr>
            <a:spLocks noChangeArrowheads="1"/>
          </p:cNvSpPr>
          <p:nvPr/>
        </p:nvSpPr>
        <p:spPr bwMode="auto">
          <a:xfrm>
            <a:off x="4577427" y="2298469"/>
            <a:ext cx="299556" cy="435299"/>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18" name="AutoShape 13"/>
          <p:cNvSpPr>
            <a:spLocks noChangeArrowheads="1"/>
          </p:cNvSpPr>
          <p:nvPr/>
        </p:nvSpPr>
        <p:spPr bwMode="auto">
          <a:xfrm>
            <a:off x="2805303" y="2409732"/>
            <a:ext cx="148853" cy="25665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19" name="Text Box 14"/>
          <p:cNvSpPr txBox="1">
            <a:spLocks noChangeArrowheads="1"/>
          </p:cNvSpPr>
          <p:nvPr/>
        </p:nvSpPr>
        <p:spPr bwMode="auto">
          <a:xfrm>
            <a:off x="3224126" y="3057804"/>
            <a:ext cx="1079911" cy="369332"/>
          </a:xfrm>
          <a:prstGeom prst="rect">
            <a:avLst/>
          </a:prstGeom>
          <a:noFill/>
          <a:ln w="9525">
            <a:noFill/>
            <a:miter lim="800000"/>
            <a:headEnd/>
            <a:tailEnd/>
          </a:ln>
          <a:effectLst/>
        </p:spPr>
        <p:txBody>
          <a:bodyPr wrap="none">
            <a:spAutoFit/>
          </a:bodyPr>
          <a:lstStyle/>
          <a:p>
            <a:r>
              <a:rPr lang="it-IT" sz="1800"/>
              <a:t>LPA 5GeV</a:t>
            </a:r>
          </a:p>
        </p:txBody>
      </p:sp>
      <p:sp>
        <p:nvSpPr>
          <p:cNvPr id="20" name="Text Box 15"/>
          <p:cNvSpPr txBox="1">
            <a:spLocks noChangeArrowheads="1"/>
          </p:cNvSpPr>
          <p:nvPr/>
        </p:nvSpPr>
        <p:spPr bwMode="auto">
          <a:xfrm>
            <a:off x="1402752" y="3381840"/>
            <a:ext cx="1383135"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21" name="AutoShape 16"/>
          <p:cNvSpPr>
            <a:spLocks noChangeArrowheads="1"/>
          </p:cNvSpPr>
          <p:nvPr/>
        </p:nvSpPr>
        <p:spPr bwMode="auto">
          <a:xfrm>
            <a:off x="1085970" y="353235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22" name="Text Box 17"/>
          <p:cNvSpPr txBox="1">
            <a:spLocks noChangeArrowheads="1"/>
          </p:cNvSpPr>
          <p:nvPr/>
        </p:nvSpPr>
        <p:spPr bwMode="auto">
          <a:xfrm>
            <a:off x="2954156" y="3383430"/>
            <a:ext cx="1509799" cy="369332"/>
          </a:xfrm>
          <a:prstGeom prst="rect">
            <a:avLst/>
          </a:prstGeom>
          <a:solidFill>
            <a:srgbClr val="FF9900"/>
          </a:solidFill>
          <a:ln w="9525">
            <a:noFill/>
            <a:miter lim="800000"/>
            <a:headEnd/>
            <a:tailEnd/>
          </a:ln>
          <a:effectLst/>
        </p:spPr>
        <p:txBody>
          <a:bodyPr>
            <a:spAutoFit/>
          </a:bodyPr>
          <a:lstStyle/>
          <a:p>
            <a:pPr algn="ctr"/>
            <a:r>
              <a:rPr lang="it-IT" sz="900" b="1" u="sng" dirty="0"/>
              <a:t>LASER2</a:t>
            </a:r>
          </a:p>
          <a:p>
            <a:pPr algn="ctr"/>
            <a:r>
              <a:rPr lang="it-IT" sz="900" dirty="0" err="1"/>
              <a:t>E</a:t>
            </a:r>
            <a:r>
              <a:rPr lang="it-IT" sz="900" baseline="-25000" dirty="0" err="1"/>
              <a:t>out</a:t>
            </a:r>
            <a:r>
              <a:rPr lang="it-IT" sz="900" baseline="-25000" dirty="0"/>
              <a:t> </a:t>
            </a:r>
            <a:r>
              <a:rPr lang="it-IT" sz="900" dirty="0"/>
              <a:t>18.8 J (P0) / 37.5 J (P1)</a:t>
            </a:r>
          </a:p>
        </p:txBody>
      </p:sp>
      <p:sp>
        <p:nvSpPr>
          <p:cNvPr id="23" name="AutoShape 18"/>
          <p:cNvSpPr>
            <a:spLocks noChangeArrowheads="1"/>
          </p:cNvSpPr>
          <p:nvPr/>
        </p:nvSpPr>
        <p:spPr bwMode="auto">
          <a:xfrm>
            <a:off x="4500937" y="3381840"/>
            <a:ext cx="299556" cy="378042"/>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24" name="AutoShape 19"/>
          <p:cNvSpPr>
            <a:spLocks noChangeArrowheads="1"/>
          </p:cNvSpPr>
          <p:nvPr/>
        </p:nvSpPr>
        <p:spPr bwMode="auto">
          <a:xfrm>
            <a:off x="2804378" y="3449220"/>
            <a:ext cx="148853" cy="25665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25" name="Text Box 20"/>
          <p:cNvSpPr txBox="1">
            <a:spLocks noChangeArrowheads="1"/>
          </p:cNvSpPr>
          <p:nvPr/>
        </p:nvSpPr>
        <p:spPr bwMode="auto">
          <a:xfrm>
            <a:off x="4832852" y="3394736"/>
            <a:ext cx="1467269" cy="369332"/>
          </a:xfrm>
          <a:prstGeom prst="rect">
            <a:avLst/>
          </a:prstGeom>
          <a:solidFill>
            <a:srgbClr val="FF9900"/>
          </a:solidFill>
          <a:ln w="9525">
            <a:noFill/>
            <a:miter lim="800000"/>
            <a:headEnd/>
            <a:tailEnd/>
          </a:ln>
          <a:effectLst/>
        </p:spPr>
        <p:txBody>
          <a:bodyPr>
            <a:spAutoFit/>
          </a:bodyPr>
          <a:lstStyle/>
          <a:p>
            <a:pPr algn="ctr"/>
            <a:r>
              <a:rPr lang="it-IT" sz="900" b="1" u="sng" dirty="0"/>
              <a:t>LASER3</a:t>
            </a:r>
          </a:p>
          <a:p>
            <a:pPr algn="ctr"/>
            <a:r>
              <a:rPr lang="it-IT" sz="900" dirty="0" err="1"/>
              <a:t>E</a:t>
            </a:r>
            <a:r>
              <a:rPr lang="it-IT" sz="900" baseline="-25000" dirty="0" err="1"/>
              <a:t>out</a:t>
            </a:r>
            <a:r>
              <a:rPr lang="it-IT" sz="900" baseline="-25000" dirty="0"/>
              <a:t> </a:t>
            </a:r>
            <a:r>
              <a:rPr lang="it-IT" sz="900" dirty="0"/>
              <a:t> 62.5 J (P0) / 125 J (P1)</a:t>
            </a:r>
          </a:p>
        </p:txBody>
      </p:sp>
      <p:sp>
        <p:nvSpPr>
          <p:cNvPr id="26" name="AutoShape 21"/>
          <p:cNvSpPr>
            <a:spLocks noChangeArrowheads="1"/>
          </p:cNvSpPr>
          <p:nvPr/>
        </p:nvSpPr>
        <p:spPr bwMode="auto">
          <a:xfrm>
            <a:off x="6323235" y="3347250"/>
            <a:ext cx="299556" cy="466639"/>
          </a:xfrm>
          <a:prstGeom prst="rightArrow">
            <a:avLst>
              <a:gd name="adj1" fmla="val 74593"/>
              <a:gd name="adj2" fmla="val 41977"/>
            </a:avLst>
          </a:prstGeom>
          <a:solidFill>
            <a:srgbClr val="FF0000"/>
          </a:solidFill>
          <a:ln w="9525">
            <a:solidFill>
              <a:schemeClr val="tx1"/>
            </a:solidFill>
            <a:miter lim="800000"/>
            <a:headEnd/>
            <a:tailEnd/>
          </a:ln>
          <a:effectLst/>
        </p:spPr>
        <p:txBody>
          <a:bodyPr wrap="none" anchor="ctr"/>
          <a:lstStyle/>
          <a:p>
            <a:endParaRPr lang="it-IT" sz="1125"/>
          </a:p>
        </p:txBody>
      </p:sp>
      <p:sp>
        <p:nvSpPr>
          <p:cNvPr id="27" name="Text Box 22"/>
          <p:cNvSpPr txBox="1">
            <a:spLocks noChangeArrowheads="1"/>
          </p:cNvSpPr>
          <p:nvPr/>
        </p:nvSpPr>
        <p:spPr bwMode="auto">
          <a:xfrm>
            <a:off x="1402752" y="2348447"/>
            <a:ext cx="1384059"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28" name="Text Box 23"/>
          <p:cNvSpPr txBox="1">
            <a:spLocks noChangeArrowheads="1"/>
          </p:cNvSpPr>
          <p:nvPr/>
        </p:nvSpPr>
        <p:spPr bwMode="auto">
          <a:xfrm>
            <a:off x="683568" y="2085696"/>
            <a:ext cx="545488" cy="830997"/>
          </a:xfrm>
          <a:prstGeom prst="rect">
            <a:avLst/>
          </a:prstGeom>
          <a:noFill/>
          <a:ln w="9525">
            <a:noFill/>
            <a:miter lim="800000"/>
            <a:headEnd/>
            <a:tailEnd/>
          </a:ln>
          <a:effectLst/>
        </p:spPr>
        <p:txBody>
          <a:bodyPr>
            <a:spAutoFit/>
          </a:bodyPr>
          <a:lstStyle/>
          <a:p>
            <a:r>
              <a:rPr lang="it-IT" sz="1200" dirty="0" err="1"/>
              <a:t>From</a:t>
            </a:r>
            <a:r>
              <a:rPr lang="it-IT" sz="1200" dirty="0"/>
              <a:t> the </a:t>
            </a:r>
          </a:p>
          <a:p>
            <a:r>
              <a:rPr lang="it-IT" sz="1200" dirty="0" err="1"/>
              <a:t>front</a:t>
            </a:r>
            <a:r>
              <a:rPr lang="it-IT" sz="1200" dirty="0"/>
              <a:t> end</a:t>
            </a:r>
          </a:p>
        </p:txBody>
      </p:sp>
      <p:sp>
        <p:nvSpPr>
          <p:cNvPr id="29" name="Text Box 24"/>
          <p:cNvSpPr txBox="1">
            <a:spLocks noChangeArrowheads="1"/>
          </p:cNvSpPr>
          <p:nvPr/>
        </p:nvSpPr>
        <p:spPr bwMode="auto">
          <a:xfrm>
            <a:off x="688995" y="3219822"/>
            <a:ext cx="545488" cy="830997"/>
          </a:xfrm>
          <a:prstGeom prst="rect">
            <a:avLst/>
          </a:prstGeom>
          <a:noFill/>
          <a:ln w="9525">
            <a:noFill/>
            <a:miter lim="800000"/>
            <a:headEnd/>
            <a:tailEnd/>
          </a:ln>
          <a:effectLst/>
        </p:spPr>
        <p:txBody>
          <a:bodyPr>
            <a:spAutoFit/>
          </a:bodyPr>
          <a:lstStyle/>
          <a:p>
            <a:r>
              <a:rPr lang="it-IT" sz="1200"/>
              <a:t>From the </a:t>
            </a:r>
          </a:p>
          <a:p>
            <a:r>
              <a:rPr lang="it-IT" sz="1200"/>
              <a:t>front end</a:t>
            </a:r>
          </a:p>
        </p:txBody>
      </p:sp>
      <p:sp>
        <p:nvSpPr>
          <p:cNvPr id="30" name="Text Box 25"/>
          <p:cNvSpPr txBox="1">
            <a:spLocks noChangeArrowheads="1"/>
          </p:cNvSpPr>
          <p:nvPr/>
        </p:nvSpPr>
        <p:spPr bwMode="auto">
          <a:xfrm>
            <a:off x="4778602" y="2264551"/>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31" name="Text Box 26"/>
          <p:cNvSpPr txBox="1">
            <a:spLocks noChangeArrowheads="1"/>
          </p:cNvSpPr>
          <p:nvPr/>
        </p:nvSpPr>
        <p:spPr bwMode="auto">
          <a:xfrm>
            <a:off x="6533123" y="3381840"/>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32" name="Rettangolo 31"/>
          <p:cNvSpPr/>
          <p:nvPr/>
        </p:nvSpPr>
        <p:spPr>
          <a:xfrm>
            <a:off x="1201964" y="1635647"/>
            <a:ext cx="1933543" cy="276999"/>
          </a:xfrm>
          <a:prstGeom prst="rect">
            <a:avLst/>
          </a:prstGeom>
        </p:spPr>
        <p:txBody>
          <a:bodyPr wrap="none">
            <a:spAutoFit/>
          </a:bodyPr>
          <a:lstStyle/>
          <a:p>
            <a:pPr algn="ctr"/>
            <a:r>
              <a:rPr lang="it-IT" sz="1200" dirty="0" err="1"/>
              <a:t>E</a:t>
            </a:r>
            <a:r>
              <a:rPr lang="it-IT" sz="1200" baseline="-25000" dirty="0" err="1"/>
              <a:t>pump</a:t>
            </a:r>
            <a:r>
              <a:rPr lang="it-IT" sz="1200" dirty="0"/>
              <a:t>: 19.2J (P0)/ 25.7 J (P1)</a:t>
            </a:r>
          </a:p>
        </p:txBody>
      </p:sp>
      <p:sp>
        <p:nvSpPr>
          <p:cNvPr id="33" name="Rettangolo 32"/>
          <p:cNvSpPr/>
          <p:nvPr/>
        </p:nvSpPr>
        <p:spPr>
          <a:xfrm>
            <a:off x="2768929" y="2733769"/>
            <a:ext cx="1933543" cy="276999"/>
          </a:xfrm>
          <a:prstGeom prst="rect">
            <a:avLst/>
          </a:prstGeom>
        </p:spPr>
        <p:txBody>
          <a:bodyPr wrap="none">
            <a:spAutoFit/>
          </a:bodyPr>
          <a:lstStyle/>
          <a:p>
            <a:pPr algn="ctr"/>
            <a:r>
              <a:rPr lang="it-IT" sz="1200" dirty="0" err="1"/>
              <a:t>E</a:t>
            </a:r>
            <a:r>
              <a:rPr lang="it-IT" sz="1200" baseline="-25000" dirty="0" err="1"/>
              <a:t>pump</a:t>
            </a:r>
            <a:r>
              <a:rPr lang="it-IT" sz="1200" dirty="0"/>
              <a:t>: 37.2J (P0)/ 65.2 J (P1)</a:t>
            </a:r>
          </a:p>
        </p:txBody>
      </p:sp>
      <p:sp>
        <p:nvSpPr>
          <p:cNvPr id="34" name="Rettangolo 33"/>
          <p:cNvSpPr/>
          <p:nvPr/>
        </p:nvSpPr>
        <p:spPr>
          <a:xfrm>
            <a:off x="4492313" y="3759883"/>
            <a:ext cx="1856598" cy="276999"/>
          </a:xfrm>
          <a:prstGeom prst="rect">
            <a:avLst/>
          </a:prstGeom>
        </p:spPr>
        <p:txBody>
          <a:bodyPr wrap="none">
            <a:spAutoFit/>
          </a:bodyPr>
          <a:lstStyle/>
          <a:p>
            <a:pPr algn="ctr"/>
            <a:r>
              <a:rPr lang="it-IT" sz="1200" dirty="0" err="1"/>
              <a:t>E</a:t>
            </a:r>
            <a:r>
              <a:rPr lang="it-IT" sz="1200" baseline="-25000" dirty="0" err="1"/>
              <a:t>pump</a:t>
            </a:r>
            <a:r>
              <a:rPr lang="it-IT" sz="1200" dirty="0"/>
              <a:t>: 105J (P0)/ 197 J (P1)</a:t>
            </a:r>
          </a:p>
        </p:txBody>
      </p:sp>
      <p:sp>
        <p:nvSpPr>
          <p:cNvPr id="35" name="TextBox 34">
            <a:extLst>
              <a:ext uri="{FF2B5EF4-FFF2-40B4-BE49-F238E27FC236}">
                <a16:creationId xmlns:a16="http://schemas.microsoft.com/office/drawing/2014/main" id="{E9F4A3F3-67E8-775C-0C3E-0E3026171484}"/>
              </a:ext>
            </a:extLst>
          </p:cNvPr>
          <p:cNvSpPr txBox="1"/>
          <p:nvPr/>
        </p:nvSpPr>
        <p:spPr>
          <a:xfrm>
            <a:off x="2791176" y="577566"/>
            <a:ext cx="4650258" cy="338554"/>
          </a:xfrm>
          <a:prstGeom prst="rect">
            <a:avLst/>
          </a:prstGeom>
          <a:noFill/>
        </p:spPr>
        <p:txBody>
          <a:bodyPr wrap="square">
            <a:spAutoFit/>
          </a:bodyPr>
          <a:lstStyle/>
          <a:p>
            <a:r>
              <a:rPr lang="en-US" sz="1600" b="1" dirty="0"/>
              <a:t>Foreseen I/O energy and pump requirements</a:t>
            </a:r>
            <a:endParaRPr lang="en-IT" dirty="0"/>
          </a:p>
        </p:txBody>
      </p:sp>
    </p:spTree>
    <p:extLst>
      <p:ext uri="{BB962C8B-B14F-4D97-AF65-F5344CB8AC3E}">
        <p14:creationId xmlns:p14="http://schemas.microsoft.com/office/powerpoint/2010/main" val="364389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89353"/>
            <a:ext cx="4988540" cy="421444"/>
          </a:xfrm>
        </p:spPr>
        <p:txBody>
          <a:bodyPr>
            <a:noAutofit/>
          </a:bodyPr>
          <a:lstStyle/>
          <a:p>
            <a:r>
              <a:rPr lang="en-US" sz="2800" b="1" dirty="0">
                <a:latin typeface="+mn-lt"/>
              </a:rPr>
              <a:t>THERMAL MANAGEMENT</a:t>
            </a:r>
          </a:p>
        </p:txBody>
      </p:sp>
      <p:pic>
        <p:nvPicPr>
          <p:cNvPr id="1026" name="Picture 2"/>
          <p:cNvPicPr>
            <a:picLocks noChangeAspect="1" noChangeArrowheads="1"/>
          </p:cNvPicPr>
          <p:nvPr/>
        </p:nvPicPr>
        <p:blipFill>
          <a:blip r:embed="rId3" cstate="print"/>
          <a:srcRect/>
          <a:stretch>
            <a:fillRect/>
          </a:stretch>
        </p:blipFill>
        <p:spPr bwMode="auto">
          <a:xfrm>
            <a:off x="686683" y="1081962"/>
            <a:ext cx="1866297" cy="1242138"/>
          </a:xfrm>
          <a:prstGeom prst="rect">
            <a:avLst/>
          </a:prstGeom>
          <a:noFill/>
          <a:ln w="9525">
            <a:noFill/>
            <a:miter lim="800000"/>
            <a:headEnd/>
            <a:tailEnd/>
          </a:ln>
        </p:spPr>
      </p:pic>
      <p:sp>
        <p:nvSpPr>
          <p:cNvPr id="4" name="CasellaDiTesto 3"/>
          <p:cNvSpPr txBox="1"/>
          <p:nvPr/>
        </p:nvSpPr>
        <p:spPr>
          <a:xfrm>
            <a:off x="686683" y="592293"/>
            <a:ext cx="7588424" cy="338554"/>
          </a:xfrm>
          <a:prstGeom prst="rect">
            <a:avLst/>
          </a:prstGeom>
          <a:noFill/>
        </p:spPr>
        <p:txBody>
          <a:bodyPr wrap="none" rtlCol="0">
            <a:spAutoFit/>
          </a:bodyPr>
          <a:lstStyle/>
          <a:p>
            <a:r>
              <a:rPr lang="it-IT" sz="1600" dirty="0" err="1"/>
              <a:t>Expanding</a:t>
            </a:r>
            <a:r>
              <a:rPr lang="it-IT" sz="1600" dirty="0"/>
              <a:t> knowledge base for water </a:t>
            </a:r>
            <a:r>
              <a:rPr lang="it-IT" sz="1600" dirty="0" err="1"/>
              <a:t>cooled</a:t>
            </a:r>
            <a:r>
              <a:rPr lang="it-IT" sz="1600" dirty="0"/>
              <a:t> with "</a:t>
            </a:r>
            <a:r>
              <a:rPr lang="it-IT" sz="1600" dirty="0" err="1"/>
              <a:t>through</a:t>
            </a:r>
            <a:r>
              <a:rPr lang="it-IT" sz="1600" dirty="0"/>
              <a:t>" </a:t>
            </a:r>
            <a:r>
              <a:rPr lang="it-IT" sz="1600" dirty="0" err="1"/>
              <a:t>propagation</a:t>
            </a:r>
            <a:r>
              <a:rPr lang="it-IT" sz="1600" dirty="0"/>
              <a:t>: some </a:t>
            </a:r>
            <a:r>
              <a:rPr lang="it-IT" sz="1600" dirty="0" err="1"/>
              <a:t>examples</a:t>
            </a:r>
            <a:endParaRPr lang="it-IT" sz="1600" dirty="0"/>
          </a:p>
        </p:txBody>
      </p:sp>
      <p:sp>
        <p:nvSpPr>
          <p:cNvPr id="5" name="CasellaDiTesto 4"/>
          <p:cNvSpPr txBox="1"/>
          <p:nvPr/>
        </p:nvSpPr>
        <p:spPr>
          <a:xfrm>
            <a:off x="2915816" y="1241366"/>
            <a:ext cx="5760640" cy="923330"/>
          </a:xfrm>
          <a:prstGeom prst="rect">
            <a:avLst/>
          </a:prstGeom>
          <a:noFill/>
        </p:spPr>
        <p:txBody>
          <a:bodyPr wrap="square" rtlCol="0">
            <a:spAutoFit/>
          </a:bodyPr>
          <a:lstStyle/>
          <a:p>
            <a:r>
              <a:rPr lang="it-IT" sz="1800" dirty="0"/>
              <a:t>Water </a:t>
            </a:r>
            <a:r>
              <a:rPr lang="it-IT" sz="1800" dirty="0" err="1"/>
              <a:t>cooled</a:t>
            </a:r>
            <a:r>
              <a:rPr lang="it-IT" sz="1800" dirty="0"/>
              <a:t> Ti:Sa </a:t>
            </a:r>
            <a:r>
              <a:rPr lang="it-IT" sz="1800" dirty="0" err="1"/>
              <a:t>amplifier</a:t>
            </a:r>
            <a:r>
              <a:rPr lang="it-IT" sz="1800" dirty="0"/>
              <a:t> (“</a:t>
            </a:r>
            <a:r>
              <a:rPr lang="it-IT" sz="1800" dirty="0" err="1"/>
              <a:t>Active</a:t>
            </a:r>
            <a:r>
              <a:rPr lang="it-IT" sz="1800" dirty="0"/>
              <a:t> </a:t>
            </a:r>
            <a:r>
              <a:rPr lang="it-IT" sz="1800" dirty="0" err="1"/>
              <a:t>Mirror</a:t>
            </a:r>
            <a:r>
              <a:rPr lang="it-IT" sz="1800" dirty="0"/>
              <a:t>” </a:t>
            </a:r>
            <a:r>
              <a:rPr lang="it-IT" sz="1800" dirty="0" err="1"/>
              <a:t>configuration</a:t>
            </a:r>
            <a:r>
              <a:rPr lang="it-IT" sz="1800" dirty="0"/>
              <a:t>) under </a:t>
            </a:r>
            <a:r>
              <a:rPr lang="it-IT" sz="1800" dirty="0" err="1"/>
              <a:t>development</a:t>
            </a:r>
            <a:r>
              <a:rPr lang="it-IT" sz="1800" dirty="0"/>
              <a:t> at ELI-HU (</a:t>
            </a:r>
            <a:r>
              <a:rPr lang="it-IT" sz="1800" dirty="0" err="1"/>
              <a:t>After</a:t>
            </a:r>
            <a:r>
              <a:rPr lang="it-IT" sz="1800" dirty="0"/>
              <a:t> V. </a:t>
            </a:r>
            <a:r>
              <a:rPr lang="it-IT" sz="1800" dirty="0" err="1"/>
              <a:t>Cvhykov</a:t>
            </a:r>
            <a:r>
              <a:rPr lang="it-IT" sz="1800" dirty="0"/>
              <a:t> </a:t>
            </a:r>
            <a:r>
              <a:rPr lang="it-IT" sz="1800" i="1" dirty="0" err="1"/>
              <a:t>et</a:t>
            </a:r>
            <a:r>
              <a:rPr lang="it-IT" sz="1800" i="1" dirty="0"/>
              <a:t> al. </a:t>
            </a:r>
            <a:r>
              <a:rPr lang="it-IT" sz="1800" dirty="0"/>
              <a:t>, </a:t>
            </a:r>
            <a:r>
              <a:rPr lang="it-IT" sz="1800" dirty="0" err="1"/>
              <a:t>Opt</a:t>
            </a:r>
            <a:r>
              <a:rPr lang="it-IT" sz="1800" dirty="0"/>
              <a:t>. </a:t>
            </a:r>
            <a:r>
              <a:rPr lang="it-IT" sz="1800" dirty="0" err="1"/>
              <a:t>Lett</a:t>
            </a:r>
            <a:r>
              <a:rPr lang="it-IT" sz="1800" dirty="0"/>
              <a:t>, </a:t>
            </a:r>
            <a:r>
              <a:rPr lang="it-IT" sz="1800" b="1" dirty="0"/>
              <a:t>41, </a:t>
            </a:r>
            <a:r>
              <a:rPr lang="it-IT" sz="1800" dirty="0"/>
              <a:t>3017, 2016)</a:t>
            </a:r>
          </a:p>
        </p:txBody>
      </p:sp>
      <p:pic>
        <p:nvPicPr>
          <p:cNvPr id="1027" name="Picture 3"/>
          <p:cNvPicPr>
            <a:picLocks noChangeAspect="1" noChangeArrowheads="1"/>
          </p:cNvPicPr>
          <p:nvPr/>
        </p:nvPicPr>
        <p:blipFill>
          <a:blip r:embed="rId4" cstate="print"/>
          <a:srcRect/>
          <a:stretch>
            <a:fillRect/>
          </a:stretch>
        </p:blipFill>
        <p:spPr bwMode="auto">
          <a:xfrm>
            <a:off x="6351352" y="2324100"/>
            <a:ext cx="2325104" cy="1279587"/>
          </a:xfrm>
          <a:prstGeom prst="rect">
            <a:avLst/>
          </a:prstGeom>
          <a:noFill/>
          <a:ln w="9525">
            <a:noFill/>
            <a:miter lim="800000"/>
            <a:headEnd/>
            <a:tailEnd/>
          </a:ln>
        </p:spPr>
      </p:pic>
      <p:sp>
        <p:nvSpPr>
          <p:cNvPr id="7" name="CasellaDiTesto 6"/>
          <p:cNvSpPr txBox="1"/>
          <p:nvPr/>
        </p:nvSpPr>
        <p:spPr>
          <a:xfrm>
            <a:off x="675456" y="2756148"/>
            <a:ext cx="5922150" cy="646331"/>
          </a:xfrm>
          <a:prstGeom prst="rect">
            <a:avLst/>
          </a:prstGeom>
          <a:noFill/>
        </p:spPr>
        <p:txBody>
          <a:bodyPr wrap="square" rtlCol="0">
            <a:spAutoFit/>
          </a:bodyPr>
          <a:lstStyle/>
          <a:p>
            <a:r>
              <a:rPr lang="en-US" sz="1800" dirty="0"/>
              <a:t>Fluid (D</a:t>
            </a:r>
            <a:r>
              <a:rPr lang="en-US" sz="1800" baseline="-25000" dirty="0"/>
              <a:t>2</a:t>
            </a:r>
            <a:r>
              <a:rPr lang="en-US" sz="1800" dirty="0"/>
              <a:t>O ) cooled 3 kW Nd:YAG laser, 20 kW CW pump power, D</a:t>
            </a:r>
            <a:r>
              <a:rPr lang="en-US" sz="1800" baseline="-25000" dirty="0"/>
              <a:t>2</a:t>
            </a:r>
            <a:r>
              <a:rPr lang="en-US" sz="1800" dirty="0"/>
              <a:t>O (After X. Fu </a:t>
            </a:r>
            <a:r>
              <a:rPr lang="en-US" sz="1800" i="1" dirty="0"/>
              <a:t>et al. , </a:t>
            </a:r>
            <a:r>
              <a:rPr lang="en-US" sz="1800" dirty="0"/>
              <a:t>Opt. Express, </a:t>
            </a:r>
            <a:r>
              <a:rPr lang="en-US" sz="1800" b="1" dirty="0"/>
              <a:t>22</a:t>
            </a:r>
            <a:r>
              <a:rPr lang="en-US" sz="1800" dirty="0"/>
              <a:t>, 18421 (2014)</a:t>
            </a:r>
          </a:p>
        </p:txBody>
      </p:sp>
      <p:pic>
        <p:nvPicPr>
          <p:cNvPr id="1028" name="Picture 4"/>
          <p:cNvPicPr>
            <a:picLocks noChangeAspect="1" noChangeArrowheads="1"/>
          </p:cNvPicPr>
          <p:nvPr/>
        </p:nvPicPr>
        <p:blipFill>
          <a:blip r:embed="rId5" cstate="print"/>
          <a:srcRect/>
          <a:stretch>
            <a:fillRect/>
          </a:stretch>
        </p:blipFill>
        <p:spPr bwMode="auto">
          <a:xfrm>
            <a:off x="675456" y="3603687"/>
            <a:ext cx="2977081" cy="1134126"/>
          </a:xfrm>
          <a:prstGeom prst="rect">
            <a:avLst/>
          </a:prstGeom>
          <a:noFill/>
          <a:ln w="9525">
            <a:noFill/>
            <a:miter lim="800000"/>
            <a:headEnd/>
            <a:tailEnd/>
          </a:ln>
        </p:spPr>
      </p:pic>
      <p:sp>
        <p:nvSpPr>
          <p:cNvPr id="9" name="CasellaDiTesto 8"/>
          <p:cNvSpPr txBox="1"/>
          <p:nvPr/>
        </p:nvSpPr>
        <p:spPr>
          <a:xfrm>
            <a:off x="3843808" y="3857160"/>
            <a:ext cx="4644008" cy="923330"/>
          </a:xfrm>
          <a:prstGeom prst="rect">
            <a:avLst/>
          </a:prstGeom>
          <a:noFill/>
        </p:spPr>
        <p:txBody>
          <a:bodyPr wrap="square" rtlCol="0">
            <a:spAutoFit/>
          </a:bodyPr>
          <a:lstStyle/>
          <a:p>
            <a:r>
              <a:rPr lang="en-US" sz="1800" dirty="0"/>
              <a:t>Fluid (</a:t>
            </a:r>
            <a:r>
              <a:rPr lang="en-US" sz="1800" dirty="0" err="1"/>
              <a:t>Siloxane</a:t>
            </a:r>
            <a:r>
              <a:rPr lang="en-US" sz="1800" dirty="0"/>
              <a:t> ) cooled </a:t>
            </a:r>
            <a:r>
              <a:rPr lang="en-US" sz="1800" dirty="0" err="1"/>
              <a:t>Nd:YLF</a:t>
            </a:r>
            <a:r>
              <a:rPr lang="en-US" sz="1800" dirty="0"/>
              <a:t> laser, 5 kW CW pump power  (After Z. Ye </a:t>
            </a:r>
            <a:r>
              <a:rPr lang="en-US" sz="1800" i="1" dirty="0"/>
              <a:t>et al. , </a:t>
            </a:r>
            <a:r>
              <a:rPr lang="en-US" sz="1800" dirty="0"/>
              <a:t>Opt. Express, </a:t>
            </a:r>
            <a:r>
              <a:rPr lang="en-US" sz="1800" b="1" dirty="0"/>
              <a:t>24</a:t>
            </a:r>
            <a:r>
              <a:rPr lang="en-US" sz="1800" dirty="0"/>
              <a:t>, 1758 (2016)</a:t>
            </a:r>
            <a:endParaRPr lang="it-IT" sz="1800" i="1" dirty="0"/>
          </a:p>
        </p:txBody>
      </p:sp>
    </p:spTree>
    <p:extLst>
      <p:ext uri="{BB962C8B-B14F-4D97-AF65-F5344CB8AC3E}">
        <p14:creationId xmlns:p14="http://schemas.microsoft.com/office/powerpoint/2010/main" val="364389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635" y="-20538"/>
            <a:ext cx="6532742" cy="562640"/>
          </a:xfrm>
        </p:spPr>
        <p:txBody>
          <a:bodyPr>
            <a:normAutofit/>
          </a:bodyPr>
          <a:lstStyle/>
          <a:p>
            <a:r>
              <a:rPr lang="en-US" sz="2400" b="1" dirty="0"/>
              <a:t>AMPLIFICATION MODULES: CONCEPTUAL LAYOUT</a:t>
            </a:r>
          </a:p>
        </p:txBody>
      </p:sp>
      <p:grpSp>
        <p:nvGrpSpPr>
          <p:cNvPr id="3" name="Gruppo 7"/>
          <p:cNvGrpSpPr>
            <a:grpSpLocks noChangeAspect="1"/>
          </p:cNvGrpSpPr>
          <p:nvPr/>
        </p:nvGrpSpPr>
        <p:grpSpPr>
          <a:xfrm>
            <a:off x="1655677" y="1869672"/>
            <a:ext cx="5878137" cy="2410759"/>
            <a:chOff x="179512" y="1484784"/>
            <a:chExt cx="8708353" cy="3571494"/>
          </a:xfrm>
        </p:grpSpPr>
        <p:cxnSp>
          <p:nvCxnSpPr>
            <p:cNvPr id="9" name="Straight Connector 10"/>
            <p:cNvCxnSpPr/>
            <p:nvPr/>
          </p:nvCxnSpPr>
          <p:spPr>
            <a:xfrm>
              <a:off x="683568" y="1700808"/>
              <a:ext cx="5491718" cy="254728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10" name="Chevron 76"/>
            <p:cNvSpPr/>
            <p:nvPr/>
          </p:nvSpPr>
          <p:spPr>
            <a:xfrm rot="1466022">
              <a:off x="762273" y="1805293"/>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1" name="Straight Connector 18"/>
            <p:cNvCxnSpPr/>
            <p:nvPr/>
          </p:nvCxnSpPr>
          <p:spPr>
            <a:xfrm rot="5400000" flipH="1">
              <a:off x="5313578" y="3345604"/>
              <a:ext cx="1792690" cy="6927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2" name="Straight Connector 19"/>
            <p:cNvCxnSpPr/>
            <p:nvPr/>
          </p:nvCxnSpPr>
          <p:spPr>
            <a:xfrm flipH="1">
              <a:off x="2066926" y="3529013"/>
              <a:ext cx="2024062" cy="91916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3" name="Straight Connector 22"/>
            <p:cNvCxnSpPr/>
            <p:nvPr/>
          </p:nvCxnSpPr>
          <p:spPr>
            <a:xfrm rot="5400000" flipV="1">
              <a:off x="6138191" y="2303477"/>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24"/>
            <p:cNvCxnSpPr/>
            <p:nvPr/>
          </p:nvCxnSpPr>
          <p:spPr>
            <a:xfrm rot="5400000">
              <a:off x="6218404" y="431970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26"/>
            <p:cNvCxnSpPr/>
            <p:nvPr/>
          </p:nvCxnSpPr>
          <p:spPr>
            <a:xfrm rot="5400000" flipV="1">
              <a:off x="2105743" y="4391709"/>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28"/>
            <p:cNvCxnSpPr/>
            <p:nvPr/>
          </p:nvCxnSpPr>
          <p:spPr>
            <a:xfrm rot="5400000" flipH="1">
              <a:off x="1568280" y="3709399"/>
              <a:ext cx="1386154" cy="69273"/>
            </a:xfrm>
            <a:prstGeom prst="line">
              <a:avLst/>
            </a:prstGeom>
            <a:ln>
              <a:solidFill>
                <a:srgbClr val="FF0000">
                  <a:alpha val="10000"/>
                </a:srgb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7" name="Straight Connector 30"/>
            <p:cNvCxnSpPr>
              <a:endCxn id="62" idx="2"/>
            </p:cNvCxnSpPr>
            <p:nvPr/>
          </p:nvCxnSpPr>
          <p:spPr>
            <a:xfrm>
              <a:off x="2226721" y="3050958"/>
              <a:ext cx="1631174" cy="385047"/>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8" name="Straight Connector 34"/>
            <p:cNvCxnSpPr/>
            <p:nvPr/>
          </p:nvCxnSpPr>
          <p:spPr>
            <a:xfrm rot="5400000">
              <a:off x="2033735" y="287954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43"/>
            <p:cNvCxnSpPr/>
            <p:nvPr/>
          </p:nvCxnSpPr>
          <p:spPr>
            <a:xfrm rot="5400000">
              <a:off x="3482689" y="453391"/>
              <a:ext cx="1575175" cy="5888212"/>
            </a:xfrm>
            <a:prstGeom prst="line">
              <a:avLst/>
            </a:prstGeom>
            <a:ln>
              <a:solidFill>
                <a:schemeClr val="accent3">
                  <a:alpha val="10000"/>
                </a:schemeClr>
              </a:solidFill>
            </a:ln>
            <a:effectLst>
              <a:glow rad="228600">
                <a:schemeClr val="accent3">
                  <a:satMod val="175000"/>
                  <a:alpha val="40000"/>
                </a:schemeClr>
              </a:glow>
              <a:outerShdw dir="21540000" sx="101000" sy="101000" rotWithShape="0">
                <a:srgbClr val="92D050"/>
              </a:outerShdw>
            </a:effectLst>
          </p:spPr>
          <p:style>
            <a:lnRef idx="3">
              <a:schemeClr val="accent3"/>
            </a:lnRef>
            <a:fillRef idx="0">
              <a:schemeClr val="accent3"/>
            </a:fillRef>
            <a:effectRef idx="2">
              <a:schemeClr val="accent3"/>
            </a:effectRef>
            <a:fontRef idx="minor">
              <a:schemeClr val="tx1"/>
            </a:fontRef>
          </p:style>
        </p:cxnSp>
        <p:cxnSp>
          <p:nvCxnSpPr>
            <p:cNvPr id="20" name="Straight Connector 54"/>
            <p:cNvCxnSpPr/>
            <p:nvPr/>
          </p:nvCxnSpPr>
          <p:spPr>
            <a:xfrm rot="5400000" flipH="1">
              <a:off x="3394444" y="352614"/>
              <a:ext cx="1890210" cy="602675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1" name="Straight Connector 59"/>
            <p:cNvCxnSpPr/>
            <p:nvPr/>
          </p:nvCxnSpPr>
          <p:spPr>
            <a:xfrm flipH="1">
              <a:off x="7380312" y="4221088"/>
              <a:ext cx="72008" cy="288032"/>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68"/>
            <p:cNvCxnSpPr/>
            <p:nvPr/>
          </p:nvCxnSpPr>
          <p:spPr>
            <a:xfrm rot="5400000" flipV="1">
              <a:off x="1130883" y="4178818"/>
              <a:ext cx="252028" cy="138546"/>
            </a:xfrm>
            <a:prstGeom prst="line">
              <a:avLst/>
            </a:prstGeom>
          </p:spPr>
          <p:style>
            <a:lnRef idx="3">
              <a:schemeClr val="dk1"/>
            </a:lnRef>
            <a:fillRef idx="0">
              <a:schemeClr val="dk1"/>
            </a:fillRef>
            <a:effectRef idx="2">
              <a:schemeClr val="dk1"/>
            </a:effectRef>
            <a:fontRef idx="minor">
              <a:schemeClr val="tx1"/>
            </a:fontRef>
          </p:style>
        </p:cxnSp>
        <p:sp>
          <p:nvSpPr>
            <p:cNvPr id="23" name="Chevron 77"/>
            <p:cNvSpPr/>
            <p:nvPr/>
          </p:nvSpPr>
          <p:spPr>
            <a:xfrm rot="16200000">
              <a:off x="5977912" y="3349367"/>
              <a:ext cx="488792" cy="144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9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Chevron 78"/>
            <p:cNvSpPr/>
            <p:nvPr/>
          </p:nvSpPr>
          <p:spPr>
            <a:xfrm rot="9245647">
              <a:off x="5552857" y="2547700"/>
              <a:ext cx="537402" cy="14454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9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Chevron 79"/>
            <p:cNvSpPr/>
            <p:nvPr/>
          </p:nvSpPr>
          <p:spPr>
            <a:xfrm rot="16200000">
              <a:off x="2006196" y="3454238"/>
              <a:ext cx="441049" cy="138546"/>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Chevron 81"/>
            <p:cNvSpPr/>
            <p:nvPr/>
          </p:nvSpPr>
          <p:spPr>
            <a:xfrm rot="11810315">
              <a:off x="6803362" y="4157763"/>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Chevron 82"/>
            <p:cNvSpPr/>
            <p:nvPr/>
          </p:nvSpPr>
          <p:spPr>
            <a:xfrm rot="9790506">
              <a:off x="6767851" y="256647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Chevron 83"/>
            <p:cNvSpPr/>
            <p:nvPr/>
          </p:nvSpPr>
          <p:spPr>
            <a:xfrm rot="9165660">
              <a:off x="2573425" y="4074182"/>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9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9" name="Chevron 120"/>
            <p:cNvSpPr/>
            <p:nvPr/>
          </p:nvSpPr>
          <p:spPr>
            <a:xfrm rot="790294">
              <a:off x="2652572" y="3100714"/>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9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 name="Chevron 81"/>
            <p:cNvSpPr/>
            <p:nvPr/>
          </p:nvSpPr>
          <p:spPr>
            <a:xfrm rot="900000">
              <a:off x="1332865" y="242349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1" name="Chevron 81"/>
            <p:cNvSpPr/>
            <p:nvPr/>
          </p:nvSpPr>
          <p:spPr>
            <a:xfrm rot="20381357">
              <a:off x="1333813" y="4057706"/>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CasellaDiTesto 33"/>
            <p:cNvSpPr txBox="1"/>
            <p:nvPr/>
          </p:nvSpPr>
          <p:spPr>
            <a:xfrm>
              <a:off x="179512" y="2348880"/>
              <a:ext cx="1111891"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Pump</a:t>
              </a:r>
              <a:r>
                <a:rPr lang="it-IT" sz="900" dirty="0"/>
                <a:t> </a:t>
              </a:r>
              <a:r>
                <a:rPr lang="it-IT" sz="900" dirty="0" err="1"/>
                <a:t>beam</a:t>
              </a:r>
              <a:endParaRPr lang="it-IT" sz="900" dirty="0"/>
            </a:p>
          </p:txBody>
        </p:sp>
        <p:sp>
          <p:nvSpPr>
            <p:cNvPr id="33" name="CasellaDiTesto 37"/>
            <p:cNvSpPr txBox="1"/>
            <p:nvPr/>
          </p:nvSpPr>
          <p:spPr>
            <a:xfrm>
              <a:off x="395536" y="4365104"/>
              <a:ext cx="1373122" cy="547158"/>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Pump</a:t>
              </a:r>
              <a:r>
                <a:rPr lang="it-IT" sz="900" dirty="0"/>
                <a:t> </a:t>
              </a:r>
              <a:r>
                <a:rPr lang="it-IT" sz="900" dirty="0" err="1"/>
                <a:t>recycling</a:t>
              </a:r>
              <a:r>
                <a:rPr lang="it-IT" sz="900" dirty="0"/>
                <a:t> </a:t>
              </a:r>
            </a:p>
            <a:p>
              <a:r>
                <a:rPr lang="it-IT" sz="900" dirty="0" err="1"/>
                <a:t>mirror</a:t>
              </a:r>
              <a:endParaRPr lang="it-IT" sz="900" dirty="0"/>
            </a:p>
          </p:txBody>
        </p:sp>
        <p:sp>
          <p:nvSpPr>
            <p:cNvPr id="34" name="CasellaDiTesto 38"/>
            <p:cNvSpPr txBox="1"/>
            <p:nvPr/>
          </p:nvSpPr>
          <p:spPr>
            <a:xfrm>
              <a:off x="6876256" y="4509120"/>
              <a:ext cx="1375495" cy="547158"/>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Pump</a:t>
              </a:r>
              <a:r>
                <a:rPr lang="it-IT" sz="900" dirty="0"/>
                <a:t> </a:t>
              </a:r>
            </a:p>
            <a:p>
              <a:r>
                <a:rPr lang="it-IT" sz="900" dirty="0" err="1"/>
                <a:t>recycling</a:t>
              </a:r>
              <a:r>
                <a:rPr lang="it-IT" sz="900" dirty="0"/>
                <a:t> </a:t>
              </a:r>
              <a:r>
                <a:rPr lang="it-IT" sz="900" dirty="0" err="1"/>
                <a:t>mirror</a:t>
              </a:r>
              <a:endParaRPr lang="it-IT" sz="900" dirty="0"/>
            </a:p>
          </p:txBody>
        </p:sp>
        <p:sp>
          <p:nvSpPr>
            <p:cNvPr id="35" name="CasellaDiTesto 39"/>
            <p:cNvSpPr txBox="1"/>
            <p:nvPr/>
          </p:nvSpPr>
          <p:spPr>
            <a:xfrm>
              <a:off x="3096816" y="2151599"/>
              <a:ext cx="1095267" cy="547158"/>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00" dirty="0"/>
                <a:t>Ti:</a:t>
              </a:r>
              <a:r>
                <a:rPr lang="it-IT" sz="900" dirty="0" err="1"/>
                <a:t>Sapphire</a:t>
              </a:r>
              <a:r>
                <a:rPr lang="it-IT" sz="900" dirty="0"/>
                <a:t> </a:t>
              </a:r>
            </a:p>
            <a:p>
              <a:pPr algn="ctr"/>
              <a:r>
                <a:rPr lang="it-IT" sz="900" dirty="0" err="1"/>
                <a:t>crystals</a:t>
              </a:r>
              <a:endParaRPr lang="it-IT" sz="900" dirty="0"/>
            </a:p>
          </p:txBody>
        </p:sp>
        <p:sp>
          <p:nvSpPr>
            <p:cNvPr id="36" name="CasellaDiTesto 41"/>
            <p:cNvSpPr txBox="1"/>
            <p:nvPr/>
          </p:nvSpPr>
          <p:spPr>
            <a:xfrm>
              <a:off x="1043608" y="1484784"/>
              <a:ext cx="1076268"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t>Input </a:t>
              </a:r>
              <a:r>
                <a:rPr lang="it-IT" sz="900" dirty="0" err="1"/>
                <a:t>beam</a:t>
              </a:r>
              <a:endParaRPr lang="it-IT" sz="900" dirty="0"/>
            </a:p>
          </p:txBody>
        </p:sp>
        <p:sp>
          <p:nvSpPr>
            <p:cNvPr id="37" name="CasellaDiTesto 44"/>
            <p:cNvSpPr txBox="1"/>
            <p:nvPr/>
          </p:nvSpPr>
          <p:spPr>
            <a:xfrm>
              <a:off x="7740352" y="3645025"/>
              <a:ext cx="1147513"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Ouput</a:t>
              </a:r>
              <a:r>
                <a:rPr lang="it-IT" sz="900" dirty="0"/>
                <a:t> </a:t>
              </a:r>
              <a:r>
                <a:rPr lang="it-IT" sz="900" dirty="0" err="1"/>
                <a:t>beam</a:t>
              </a:r>
              <a:endParaRPr lang="it-IT" sz="900" dirty="0"/>
            </a:p>
          </p:txBody>
        </p:sp>
        <p:sp>
          <p:nvSpPr>
            <p:cNvPr id="38" name="Chevron 76"/>
            <p:cNvSpPr/>
            <p:nvPr/>
          </p:nvSpPr>
          <p:spPr>
            <a:xfrm rot="659169">
              <a:off x="7963074" y="421607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2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9" name="CasellaDiTesto 46"/>
            <p:cNvSpPr txBox="1"/>
            <p:nvPr/>
          </p:nvSpPr>
          <p:spPr>
            <a:xfrm>
              <a:off x="1577829" y="4639219"/>
              <a:ext cx="1335125"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Steering</a:t>
              </a:r>
              <a:r>
                <a:rPr lang="it-IT" sz="900" dirty="0"/>
                <a:t> </a:t>
              </a:r>
              <a:r>
                <a:rPr lang="it-IT" sz="900" dirty="0" err="1"/>
                <a:t>mirror</a:t>
              </a:r>
              <a:endParaRPr lang="it-IT" sz="900" dirty="0"/>
            </a:p>
          </p:txBody>
        </p:sp>
        <p:sp>
          <p:nvSpPr>
            <p:cNvPr id="40" name="CasellaDiTesto 47"/>
            <p:cNvSpPr txBox="1"/>
            <p:nvPr/>
          </p:nvSpPr>
          <p:spPr>
            <a:xfrm>
              <a:off x="5619567" y="4562386"/>
              <a:ext cx="1335125"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Steering</a:t>
              </a:r>
              <a:r>
                <a:rPr lang="it-IT" sz="900" dirty="0"/>
                <a:t> </a:t>
              </a:r>
              <a:r>
                <a:rPr lang="it-IT" sz="900" dirty="0" err="1"/>
                <a:t>mirror</a:t>
              </a:r>
              <a:endParaRPr lang="it-IT" sz="900" dirty="0"/>
            </a:p>
          </p:txBody>
        </p:sp>
        <p:sp>
          <p:nvSpPr>
            <p:cNvPr id="41" name="CasellaDiTesto 48"/>
            <p:cNvSpPr txBox="1"/>
            <p:nvPr/>
          </p:nvSpPr>
          <p:spPr>
            <a:xfrm>
              <a:off x="5148064" y="1988840"/>
              <a:ext cx="1335125"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Steering</a:t>
              </a:r>
              <a:r>
                <a:rPr lang="it-IT" sz="900" dirty="0"/>
                <a:t> </a:t>
              </a:r>
              <a:r>
                <a:rPr lang="it-IT" sz="900" dirty="0" err="1"/>
                <a:t>mirror</a:t>
              </a:r>
              <a:endParaRPr lang="it-IT" sz="900" dirty="0"/>
            </a:p>
          </p:txBody>
        </p:sp>
        <p:sp>
          <p:nvSpPr>
            <p:cNvPr id="42" name="CasellaDiTesto 49"/>
            <p:cNvSpPr txBox="1"/>
            <p:nvPr/>
          </p:nvSpPr>
          <p:spPr>
            <a:xfrm>
              <a:off x="683568" y="3121224"/>
              <a:ext cx="1335125" cy="341973"/>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Steering</a:t>
              </a:r>
              <a:r>
                <a:rPr lang="it-IT" sz="900" dirty="0"/>
                <a:t> </a:t>
              </a:r>
              <a:r>
                <a:rPr lang="it-IT" sz="900" dirty="0" err="1"/>
                <a:t>mirror</a:t>
              </a:r>
              <a:endParaRPr lang="it-IT" sz="900" dirty="0"/>
            </a:p>
          </p:txBody>
        </p:sp>
        <p:grpSp>
          <p:nvGrpSpPr>
            <p:cNvPr id="5" name="Gruppo 42"/>
            <p:cNvGrpSpPr/>
            <p:nvPr/>
          </p:nvGrpSpPr>
          <p:grpSpPr>
            <a:xfrm>
              <a:off x="2886309" y="1811339"/>
              <a:ext cx="2709858" cy="3061156"/>
              <a:chOff x="-4568591" y="-1655761"/>
              <a:chExt cx="2709858" cy="3061156"/>
            </a:xfrm>
          </p:grpSpPr>
          <p:grpSp>
            <p:nvGrpSpPr>
              <p:cNvPr id="6" name="Group 11"/>
              <p:cNvGrpSpPr>
                <a:grpSpLocks/>
              </p:cNvGrpSpPr>
              <p:nvPr/>
            </p:nvGrpSpPr>
            <p:grpSpPr bwMode="auto">
              <a:xfrm>
                <a:off x="-3785110" y="-667259"/>
                <a:ext cx="844396" cy="1272328"/>
                <a:chOff x="1882" y="1752"/>
                <a:chExt cx="817" cy="1134"/>
              </a:xfrm>
            </p:grpSpPr>
            <p:sp>
              <p:nvSpPr>
                <p:cNvPr id="61" name="Oval 12"/>
                <p:cNvSpPr>
                  <a:spLocks noChangeArrowheads="1"/>
                </p:cNvSpPr>
                <p:nvPr/>
              </p:nvSpPr>
              <p:spPr bwMode="auto">
                <a:xfrm>
                  <a:off x="1882"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62" name="Oval 13"/>
                <p:cNvSpPr>
                  <a:spLocks noChangeArrowheads="1"/>
                </p:cNvSpPr>
                <p:nvPr/>
              </p:nvSpPr>
              <p:spPr bwMode="auto">
                <a:xfrm>
                  <a:off x="2064" y="1752"/>
                  <a:ext cx="499" cy="1134"/>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63" name="Oval 14"/>
                <p:cNvSpPr>
                  <a:spLocks noChangeArrowheads="1"/>
                </p:cNvSpPr>
                <p:nvPr/>
              </p:nvSpPr>
              <p:spPr bwMode="auto">
                <a:xfrm>
                  <a:off x="2215" y="1918"/>
                  <a:ext cx="181" cy="771"/>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64" name="Oval 15"/>
                <p:cNvSpPr>
                  <a:spLocks noChangeArrowheads="1"/>
                </p:cNvSpPr>
                <p:nvPr/>
              </p:nvSpPr>
              <p:spPr bwMode="auto">
                <a:xfrm>
                  <a:off x="2200"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grpSp>
          <p:sp>
            <p:nvSpPr>
              <p:cNvPr id="49" name="AutoShape 17"/>
              <p:cNvSpPr>
                <a:spLocks noChangeArrowheads="1"/>
              </p:cNvSpPr>
              <p:nvPr/>
            </p:nvSpPr>
            <p:spPr bwMode="auto">
              <a:xfrm>
                <a:off x="-3551063" y="-1328918"/>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0" name="AutoShape 18"/>
              <p:cNvSpPr>
                <a:spLocks noChangeArrowheads="1"/>
              </p:cNvSpPr>
              <p:nvPr/>
            </p:nvSpPr>
            <p:spPr bwMode="auto">
              <a:xfrm flipH="1" flipV="1">
                <a:off x="-3217496" y="605069"/>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1" name="AutoShape 19"/>
              <p:cNvSpPr>
                <a:spLocks noChangeArrowheads="1"/>
              </p:cNvSpPr>
              <p:nvPr/>
            </p:nvSpPr>
            <p:spPr bwMode="auto">
              <a:xfrm flipH="1" flipV="1">
                <a:off x="-3785108" y="605069"/>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2" name="Text Box 29"/>
              <p:cNvSpPr txBox="1">
                <a:spLocks noChangeArrowheads="1"/>
              </p:cNvSpPr>
              <p:nvPr/>
            </p:nvSpPr>
            <p:spPr bwMode="auto">
              <a:xfrm>
                <a:off x="-4568591" y="1063422"/>
                <a:ext cx="1050145" cy="341973"/>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t>Water flow</a:t>
                </a:r>
              </a:p>
            </p:txBody>
          </p:sp>
          <p:sp>
            <p:nvSpPr>
              <p:cNvPr id="53" name="Text Box 31"/>
              <p:cNvSpPr txBox="1">
                <a:spLocks noChangeArrowheads="1"/>
              </p:cNvSpPr>
              <p:nvPr/>
            </p:nvSpPr>
            <p:spPr bwMode="auto">
              <a:xfrm>
                <a:off x="-3584259" y="-1655761"/>
                <a:ext cx="1050145" cy="341973"/>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t>Water flow</a:t>
                </a:r>
              </a:p>
            </p:txBody>
          </p:sp>
          <p:sp>
            <p:nvSpPr>
              <p:cNvPr id="54" name="Text Box 36"/>
              <p:cNvSpPr txBox="1">
                <a:spLocks noChangeArrowheads="1"/>
              </p:cNvSpPr>
              <p:nvPr/>
            </p:nvSpPr>
            <p:spPr bwMode="auto">
              <a:xfrm>
                <a:off x="-4160268" y="503089"/>
                <a:ext cx="857785" cy="341973"/>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a:t>Window</a:t>
                </a:r>
              </a:p>
            </p:txBody>
          </p:sp>
          <p:sp>
            <p:nvSpPr>
              <p:cNvPr id="55" name="Oval 7"/>
              <p:cNvSpPr>
                <a:spLocks noChangeArrowheads="1"/>
              </p:cNvSpPr>
              <p:nvPr/>
            </p:nvSpPr>
            <p:spPr bwMode="auto">
              <a:xfrm>
                <a:off x="-3232337" y="-667259"/>
                <a:ext cx="516434" cy="1272328"/>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6" name="Oval 5"/>
              <p:cNvSpPr>
                <a:spLocks noChangeArrowheads="1"/>
              </p:cNvSpPr>
              <p:nvPr/>
            </p:nvSpPr>
            <p:spPr bwMode="auto">
              <a:xfrm>
                <a:off x="-3076061" y="-481010"/>
                <a:ext cx="187324" cy="865048"/>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7" name="Oval 8"/>
              <p:cNvSpPr>
                <a:spLocks noChangeArrowheads="1"/>
              </p:cNvSpPr>
              <p:nvPr/>
            </p:nvSpPr>
            <p:spPr bwMode="auto">
              <a:xfrm>
                <a:off x="-3091585" y="-667259"/>
                <a:ext cx="516434" cy="1272328"/>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8" name="AutoShape 16"/>
              <p:cNvSpPr>
                <a:spLocks noChangeArrowheads="1"/>
              </p:cNvSpPr>
              <p:nvPr/>
            </p:nvSpPr>
            <p:spPr bwMode="auto">
              <a:xfrm>
                <a:off x="-3397642" y="-1328918"/>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900"/>
              </a:p>
            </p:txBody>
          </p:sp>
          <p:sp>
            <p:nvSpPr>
              <p:cNvPr id="59" name="Text Box 30"/>
              <p:cNvSpPr txBox="1">
                <a:spLocks noChangeArrowheads="1"/>
              </p:cNvSpPr>
              <p:nvPr/>
            </p:nvSpPr>
            <p:spPr bwMode="auto">
              <a:xfrm>
                <a:off x="-2908878" y="1038022"/>
                <a:ext cx="1050145" cy="341973"/>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t>Water flow</a:t>
                </a:r>
              </a:p>
            </p:txBody>
          </p:sp>
          <p:sp>
            <p:nvSpPr>
              <p:cNvPr id="60" name="Text Box 35"/>
              <p:cNvSpPr txBox="1">
                <a:spLocks noChangeArrowheads="1"/>
              </p:cNvSpPr>
              <p:nvPr/>
            </p:nvSpPr>
            <p:spPr bwMode="auto">
              <a:xfrm>
                <a:off x="-2856972" y="511966"/>
                <a:ext cx="857785" cy="341973"/>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err="1"/>
                  <a:t>Window</a:t>
                </a:r>
                <a:endParaRPr lang="it-IT" sz="900" dirty="0"/>
              </a:p>
            </p:txBody>
          </p:sp>
        </p:grpSp>
        <p:cxnSp>
          <p:nvCxnSpPr>
            <p:cNvPr id="44" name="Straight Connector 30"/>
            <p:cNvCxnSpPr/>
            <p:nvPr/>
          </p:nvCxnSpPr>
          <p:spPr>
            <a:xfrm>
              <a:off x="4536489" y="3506680"/>
              <a:ext cx="4220361" cy="938818"/>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5" name="Straight Connector 19"/>
            <p:cNvCxnSpPr>
              <a:endCxn id="55" idx="2"/>
            </p:cNvCxnSpPr>
            <p:nvPr/>
          </p:nvCxnSpPr>
          <p:spPr>
            <a:xfrm flipH="1">
              <a:off x="4222563" y="2557463"/>
              <a:ext cx="2178238" cy="87854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6" name="Connettore 2 45"/>
            <p:cNvCxnSpPr>
              <a:stCxn id="35" idx="2"/>
              <a:endCxn id="62" idx="1"/>
            </p:cNvCxnSpPr>
            <p:nvPr/>
          </p:nvCxnSpPr>
          <p:spPr>
            <a:xfrm>
              <a:off x="3644450" y="2698757"/>
              <a:ext cx="288970" cy="28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35" idx="2"/>
              <a:endCxn id="55" idx="1"/>
            </p:cNvCxnSpPr>
            <p:nvPr/>
          </p:nvCxnSpPr>
          <p:spPr>
            <a:xfrm>
              <a:off x="3644450" y="2698757"/>
              <a:ext cx="653742" cy="28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5" name="CasellaDiTesto 64"/>
          <p:cNvSpPr txBox="1"/>
          <p:nvPr/>
        </p:nvSpPr>
        <p:spPr>
          <a:xfrm>
            <a:off x="1344001" y="506029"/>
            <a:ext cx="6794168" cy="1015663"/>
          </a:xfrm>
          <a:prstGeom prst="rect">
            <a:avLst/>
          </a:prstGeom>
          <a:noFill/>
        </p:spPr>
        <p:txBody>
          <a:bodyPr wrap="none" rtlCol="0">
            <a:spAutoFit/>
          </a:bodyPr>
          <a:lstStyle/>
          <a:p>
            <a:r>
              <a:rPr lang="it-IT" sz="1200" b="1" dirty="0" err="1"/>
              <a:t>Two</a:t>
            </a:r>
            <a:r>
              <a:rPr lang="it-IT" sz="1200" b="1" dirty="0"/>
              <a:t> </a:t>
            </a:r>
            <a:r>
              <a:rPr lang="it-IT" sz="1200" b="1" dirty="0" err="1"/>
              <a:t>possible</a:t>
            </a:r>
            <a:r>
              <a:rPr lang="it-IT" sz="1200" b="1" dirty="0"/>
              <a:t> </a:t>
            </a:r>
            <a:r>
              <a:rPr lang="it-IT" sz="1200" b="1" dirty="0" err="1"/>
              <a:t>solutions</a:t>
            </a:r>
            <a:r>
              <a:rPr lang="it-IT" sz="1200" b="1" dirty="0"/>
              <a:t> </a:t>
            </a:r>
            <a:r>
              <a:rPr lang="it-IT" sz="1200" b="1" dirty="0" err="1"/>
              <a:t>envisaged</a:t>
            </a:r>
            <a:r>
              <a:rPr lang="it-IT" sz="1200" b="1" dirty="0"/>
              <a:t>, </a:t>
            </a:r>
            <a:r>
              <a:rPr lang="it-IT" sz="1200" b="1" dirty="0" err="1"/>
              <a:t>determined</a:t>
            </a:r>
            <a:r>
              <a:rPr lang="it-IT" sz="1200" b="1" dirty="0"/>
              <a:t> </a:t>
            </a:r>
            <a:r>
              <a:rPr lang="it-IT" sz="1200" b="1" dirty="0" err="1"/>
              <a:t>by</a:t>
            </a:r>
            <a:r>
              <a:rPr lang="it-IT" sz="1200" b="1" dirty="0"/>
              <a:t> </a:t>
            </a:r>
            <a:r>
              <a:rPr lang="it-IT" sz="1200" b="1" dirty="0" err="1"/>
              <a:t>thermal</a:t>
            </a:r>
            <a:r>
              <a:rPr lang="it-IT" sz="1200" b="1" dirty="0"/>
              <a:t> management </a:t>
            </a:r>
            <a:r>
              <a:rPr lang="it-IT" sz="1200" b="1" dirty="0" err="1"/>
              <a:t>considerations</a:t>
            </a:r>
            <a:endParaRPr lang="it-IT" sz="1200" b="1" dirty="0"/>
          </a:p>
          <a:p>
            <a:r>
              <a:rPr lang="it-IT" sz="1200" dirty="0"/>
              <a:t>Common features: 		- gas </a:t>
            </a:r>
            <a:r>
              <a:rPr lang="it-IT" sz="1200" dirty="0" err="1"/>
              <a:t>cooling</a:t>
            </a:r>
            <a:r>
              <a:rPr lang="it-IT" sz="1200" dirty="0"/>
              <a:t> </a:t>
            </a:r>
            <a:r>
              <a:rPr lang="it-IT" sz="1200" dirty="0" err="1"/>
              <a:t>found</a:t>
            </a:r>
            <a:r>
              <a:rPr lang="it-IT" sz="1200" dirty="0"/>
              <a:t> to be </a:t>
            </a:r>
            <a:r>
              <a:rPr lang="it-IT" sz="1200" dirty="0" err="1"/>
              <a:t>insufficient</a:t>
            </a:r>
            <a:r>
              <a:rPr lang="it-IT" sz="1200" dirty="0"/>
              <a:t> </a:t>
            </a:r>
            <a:r>
              <a:rPr lang="it-IT" sz="1200" dirty="0" err="1"/>
              <a:t>at</a:t>
            </a:r>
            <a:r>
              <a:rPr lang="it-IT" sz="1200" dirty="0"/>
              <a:t> the </a:t>
            </a:r>
            <a:r>
              <a:rPr lang="it-IT" sz="1200" dirty="0" err="1"/>
              <a:t>given</a:t>
            </a:r>
            <a:r>
              <a:rPr lang="it-IT" sz="1200" dirty="0"/>
              <a:t> power </a:t>
            </a:r>
            <a:r>
              <a:rPr lang="it-IT" sz="1200" dirty="0" err="1"/>
              <a:t>density</a:t>
            </a:r>
            <a:r>
              <a:rPr lang="it-IT" sz="1200" dirty="0"/>
              <a:t> </a:t>
            </a:r>
          </a:p>
          <a:p>
            <a:r>
              <a:rPr lang="it-IT" sz="1200" dirty="0"/>
              <a:t>			- face </a:t>
            </a:r>
            <a:r>
              <a:rPr lang="it-IT" sz="1200" dirty="0" err="1"/>
              <a:t>cooling</a:t>
            </a:r>
            <a:r>
              <a:rPr lang="it-IT" sz="1200" dirty="0"/>
              <a:t> of gain </a:t>
            </a:r>
            <a:r>
              <a:rPr lang="it-IT" sz="1200" dirty="0" err="1"/>
              <a:t>elements</a:t>
            </a:r>
            <a:r>
              <a:rPr lang="it-IT" sz="1200" dirty="0"/>
              <a:t> by water flow (</a:t>
            </a:r>
            <a:r>
              <a:rPr lang="it-IT" sz="1200" dirty="0" err="1"/>
              <a:t>longitudinal</a:t>
            </a:r>
            <a:r>
              <a:rPr lang="it-IT" sz="1200" dirty="0"/>
              <a:t> </a:t>
            </a:r>
            <a:r>
              <a:rPr lang="it-IT" sz="1200" dirty="0" err="1"/>
              <a:t>cooling</a:t>
            </a:r>
            <a:r>
              <a:rPr lang="it-IT" sz="1200" dirty="0"/>
              <a:t>)</a:t>
            </a:r>
          </a:p>
          <a:p>
            <a:r>
              <a:rPr lang="it-IT" sz="1200" dirty="0"/>
              <a:t>			- </a:t>
            </a:r>
            <a:r>
              <a:rPr lang="it-IT" sz="1200" dirty="0" err="1"/>
              <a:t>gain</a:t>
            </a:r>
            <a:r>
              <a:rPr lang="it-IT" sz="1200" dirty="0"/>
              <a:t> volume </a:t>
            </a:r>
            <a:r>
              <a:rPr lang="it-IT" sz="1200" dirty="0" err="1"/>
              <a:t>split</a:t>
            </a:r>
            <a:r>
              <a:rPr lang="it-IT" sz="1200" dirty="0"/>
              <a:t> in some </a:t>
            </a:r>
            <a:r>
              <a:rPr lang="it-IT" sz="1200" dirty="0" err="1"/>
              <a:t>sub-elements</a:t>
            </a:r>
            <a:r>
              <a:rPr lang="it-IT" sz="1200" dirty="0"/>
              <a:t> </a:t>
            </a:r>
            <a:r>
              <a:rPr lang="it-IT" sz="1200" dirty="0" err="1"/>
              <a:t>to</a:t>
            </a:r>
            <a:r>
              <a:rPr lang="it-IT" sz="1200" dirty="0"/>
              <a:t> </a:t>
            </a:r>
            <a:r>
              <a:rPr lang="it-IT" sz="1200" dirty="0" err="1"/>
              <a:t>increase</a:t>
            </a:r>
            <a:r>
              <a:rPr lang="it-IT" sz="1200" dirty="0"/>
              <a:t> </a:t>
            </a:r>
            <a:r>
              <a:rPr lang="it-IT" sz="1200" dirty="0" err="1"/>
              <a:t>cooling</a:t>
            </a:r>
            <a:r>
              <a:rPr lang="it-IT" sz="1200" dirty="0"/>
              <a:t> </a:t>
            </a:r>
            <a:r>
              <a:rPr lang="it-IT" sz="1200" dirty="0" err="1"/>
              <a:t>surface</a:t>
            </a:r>
            <a:endParaRPr lang="it-IT" sz="1200" dirty="0"/>
          </a:p>
          <a:p>
            <a:r>
              <a:rPr lang="it-IT" sz="1200" dirty="0"/>
              <a:t>			- </a:t>
            </a:r>
            <a:r>
              <a:rPr lang="it-IT" sz="1200" dirty="0" err="1"/>
              <a:t>multi-step</a:t>
            </a:r>
            <a:r>
              <a:rPr lang="it-IT" sz="1200" dirty="0"/>
              <a:t> </a:t>
            </a:r>
            <a:r>
              <a:rPr lang="it-IT" sz="1200" dirty="0" err="1"/>
              <a:t>pumping</a:t>
            </a:r>
            <a:r>
              <a:rPr lang="it-IT" sz="1200" dirty="0"/>
              <a:t> </a:t>
            </a:r>
            <a:r>
              <a:rPr lang="it-IT" sz="1200" dirty="0" err="1"/>
              <a:t>for</a:t>
            </a:r>
            <a:r>
              <a:rPr lang="it-IT" sz="1200" dirty="0"/>
              <a:t> </a:t>
            </a:r>
            <a:r>
              <a:rPr lang="it-IT" sz="1200" dirty="0" err="1"/>
              <a:t>parasitic</a:t>
            </a:r>
            <a:r>
              <a:rPr lang="it-IT" sz="1200" dirty="0"/>
              <a:t> laser management</a:t>
            </a:r>
          </a:p>
        </p:txBody>
      </p:sp>
      <p:sp>
        <p:nvSpPr>
          <p:cNvPr id="66" name="CasellaDiTesto 65"/>
          <p:cNvSpPr txBox="1"/>
          <p:nvPr/>
        </p:nvSpPr>
        <p:spPr>
          <a:xfrm>
            <a:off x="1601670" y="4248113"/>
            <a:ext cx="5185074" cy="830997"/>
          </a:xfrm>
          <a:prstGeom prst="rect">
            <a:avLst/>
          </a:prstGeom>
          <a:noFill/>
        </p:spPr>
        <p:txBody>
          <a:bodyPr wrap="none" rtlCol="0">
            <a:spAutoFit/>
          </a:bodyPr>
          <a:lstStyle/>
          <a:p>
            <a:r>
              <a:rPr lang="it-IT" sz="1200" dirty="0"/>
              <a:t>Double side, double pass </a:t>
            </a:r>
            <a:r>
              <a:rPr lang="it-IT" sz="1200" dirty="0" err="1"/>
              <a:t>pumping</a:t>
            </a:r>
            <a:endParaRPr lang="it-IT" sz="1200" dirty="0"/>
          </a:p>
          <a:p>
            <a:r>
              <a:rPr lang="it-IT" sz="1200" dirty="0"/>
              <a:t>Crystal </a:t>
            </a:r>
            <a:r>
              <a:rPr lang="it-IT" sz="1200" dirty="0" err="1"/>
              <a:t>split</a:t>
            </a:r>
            <a:r>
              <a:rPr lang="it-IT" sz="1200" dirty="0"/>
              <a:t> in 2 </a:t>
            </a:r>
            <a:r>
              <a:rPr lang="it-IT" sz="1200" dirty="0" err="1"/>
              <a:t>elements</a:t>
            </a:r>
            <a:r>
              <a:rPr lang="it-IT" sz="1200" dirty="0"/>
              <a:t>, face </a:t>
            </a:r>
            <a:r>
              <a:rPr lang="it-IT" sz="1200" dirty="0" err="1"/>
              <a:t>cooled</a:t>
            </a:r>
            <a:r>
              <a:rPr lang="it-IT" sz="1200" dirty="0"/>
              <a:t> </a:t>
            </a:r>
            <a:r>
              <a:rPr lang="it-IT" sz="1200" dirty="0" err="1"/>
              <a:t>by</a:t>
            </a:r>
            <a:r>
              <a:rPr lang="it-IT" sz="1200" dirty="0"/>
              <a:t> water flow, </a:t>
            </a:r>
            <a:r>
              <a:rPr lang="it-IT" sz="1200" dirty="0" err="1"/>
              <a:t>to</a:t>
            </a:r>
            <a:r>
              <a:rPr lang="it-IT" sz="1200" dirty="0"/>
              <a:t> </a:t>
            </a:r>
            <a:r>
              <a:rPr lang="it-IT" sz="1200" dirty="0" err="1"/>
              <a:t>increase</a:t>
            </a:r>
            <a:r>
              <a:rPr lang="it-IT" sz="1200" dirty="0"/>
              <a:t> </a:t>
            </a:r>
            <a:r>
              <a:rPr lang="it-IT" sz="1200" dirty="0" err="1"/>
              <a:t>cooling</a:t>
            </a:r>
            <a:r>
              <a:rPr lang="it-IT" sz="1200" dirty="0"/>
              <a:t> </a:t>
            </a:r>
            <a:r>
              <a:rPr lang="it-IT" sz="1200" dirty="0" err="1"/>
              <a:t>surface</a:t>
            </a:r>
            <a:endParaRPr lang="it-IT" sz="1200" dirty="0"/>
          </a:p>
          <a:p>
            <a:r>
              <a:rPr lang="it-IT" sz="1200" dirty="0" err="1"/>
              <a:t>Multipass</a:t>
            </a:r>
            <a:r>
              <a:rPr lang="it-IT" sz="1200" dirty="0"/>
              <a:t> </a:t>
            </a:r>
            <a:r>
              <a:rPr lang="it-IT" sz="1200" dirty="0" err="1"/>
              <a:t>amplification</a:t>
            </a:r>
            <a:r>
              <a:rPr lang="it-IT" sz="1200" dirty="0"/>
              <a:t> (4 </a:t>
            </a:r>
            <a:r>
              <a:rPr lang="it-IT" sz="1200" dirty="0" err="1"/>
              <a:t>to</a:t>
            </a:r>
            <a:r>
              <a:rPr lang="it-IT" sz="1200" dirty="0"/>
              <a:t> 6 </a:t>
            </a:r>
            <a:r>
              <a:rPr lang="it-IT" sz="1200" dirty="0" err="1"/>
              <a:t>depending</a:t>
            </a:r>
            <a:r>
              <a:rPr lang="it-IT" sz="1200" dirty="0"/>
              <a:t> on </a:t>
            </a:r>
            <a:r>
              <a:rPr lang="it-IT" sz="1200" dirty="0" err="1"/>
              <a:t>stages</a:t>
            </a:r>
            <a:r>
              <a:rPr lang="it-IT" sz="1200" dirty="0"/>
              <a:t>)</a:t>
            </a:r>
          </a:p>
          <a:p>
            <a:r>
              <a:rPr lang="it-IT" sz="1200" dirty="0" err="1"/>
              <a:t>Absorption</a:t>
            </a:r>
            <a:r>
              <a:rPr lang="it-IT" sz="1200" dirty="0"/>
              <a:t> </a:t>
            </a:r>
            <a:r>
              <a:rPr lang="it-IT" sz="1200" dirty="0" err="1"/>
              <a:t>layer</a:t>
            </a:r>
            <a:r>
              <a:rPr lang="it-IT" sz="1200" dirty="0"/>
              <a:t> on </a:t>
            </a:r>
            <a:r>
              <a:rPr lang="it-IT" sz="1200" dirty="0" err="1"/>
              <a:t>crystal</a:t>
            </a:r>
            <a:r>
              <a:rPr lang="it-IT" sz="1200" dirty="0"/>
              <a:t> </a:t>
            </a:r>
            <a:r>
              <a:rPr lang="it-IT" sz="1200" dirty="0" err="1"/>
              <a:t>sides</a:t>
            </a:r>
            <a:r>
              <a:rPr lang="it-IT" sz="1200" dirty="0"/>
              <a:t> </a:t>
            </a:r>
            <a:r>
              <a:rPr lang="it-IT" sz="1200" dirty="0" err="1"/>
              <a:t>for</a:t>
            </a:r>
            <a:r>
              <a:rPr lang="it-IT" sz="1200" dirty="0"/>
              <a:t> </a:t>
            </a:r>
            <a:r>
              <a:rPr lang="it-IT" sz="1200" dirty="0" err="1"/>
              <a:t>parasitic</a:t>
            </a:r>
            <a:r>
              <a:rPr lang="it-IT" sz="1200" dirty="0"/>
              <a:t> </a:t>
            </a:r>
            <a:r>
              <a:rPr lang="it-IT" sz="1200" dirty="0" err="1"/>
              <a:t>lasing</a:t>
            </a:r>
            <a:r>
              <a:rPr lang="it-IT" sz="1200" dirty="0"/>
              <a:t> </a:t>
            </a:r>
            <a:r>
              <a:rPr lang="it-IT" sz="1200" dirty="0" err="1"/>
              <a:t>suppression</a:t>
            </a:r>
            <a:endParaRPr lang="it-IT" sz="1200" dirty="0"/>
          </a:p>
        </p:txBody>
      </p:sp>
      <p:sp>
        <p:nvSpPr>
          <p:cNvPr id="67" name="Rettangolo 66"/>
          <p:cNvSpPr/>
          <p:nvPr/>
        </p:nvSpPr>
        <p:spPr>
          <a:xfrm>
            <a:off x="2627784" y="1599642"/>
            <a:ext cx="3996444" cy="265457"/>
          </a:xfrm>
          <a:prstGeom prst="rect">
            <a:avLst/>
          </a:prstGeom>
        </p:spPr>
        <p:txBody>
          <a:bodyPr wrap="square">
            <a:spAutoFit/>
          </a:bodyPr>
          <a:lstStyle/>
          <a:p>
            <a:r>
              <a:rPr lang="it-IT" sz="1125" b="1" dirty="0"/>
              <a:t>1 – </a:t>
            </a:r>
            <a:r>
              <a:rPr lang="it-IT" sz="1125" b="1" dirty="0" err="1"/>
              <a:t>Multipass</a:t>
            </a:r>
            <a:r>
              <a:rPr lang="it-IT" sz="1125" b="1" dirty="0"/>
              <a:t> </a:t>
            </a:r>
            <a:r>
              <a:rPr lang="it-IT" sz="1125" b="1" dirty="0" err="1"/>
              <a:t>amplification</a:t>
            </a:r>
            <a:r>
              <a:rPr lang="it-IT" sz="1125" b="1" dirty="0"/>
              <a:t> </a:t>
            </a:r>
            <a:r>
              <a:rPr lang="it-IT" sz="1125" b="1" dirty="0" err="1"/>
              <a:t>scheme</a:t>
            </a:r>
            <a:r>
              <a:rPr lang="it-IT" sz="1125" b="1" dirty="0"/>
              <a:t> in </a:t>
            </a:r>
            <a:r>
              <a:rPr lang="it-IT" sz="1125" b="1" dirty="0" err="1"/>
              <a:t>transmission</a:t>
            </a:r>
            <a:endParaRPr lang="it-IT" sz="1125" b="1" dirty="0"/>
          </a:p>
        </p:txBody>
      </p:sp>
    </p:spTree>
    <p:extLst>
      <p:ext uri="{BB962C8B-B14F-4D97-AF65-F5344CB8AC3E}">
        <p14:creationId xmlns:p14="http://schemas.microsoft.com/office/powerpoint/2010/main" val="193727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72" y="-164554"/>
            <a:ext cx="7684868" cy="857250"/>
          </a:xfrm>
        </p:spPr>
        <p:txBody>
          <a:bodyPr>
            <a:normAutofit/>
          </a:bodyPr>
          <a:lstStyle/>
          <a:p>
            <a:r>
              <a:rPr lang="en-US" sz="2400" b="1" dirty="0"/>
              <a:t>AMPLIFICATION MODULES: CONCEPTUAL LAYOUT</a:t>
            </a:r>
            <a:endParaRPr lang="en-GB" sz="2400" b="1" dirty="0"/>
          </a:p>
        </p:txBody>
      </p:sp>
      <p:sp>
        <p:nvSpPr>
          <p:cNvPr id="66" name="CasellaDiTesto 65"/>
          <p:cNvSpPr txBox="1"/>
          <p:nvPr/>
        </p:nvSpPr>
        <p:spPr>
          <a:xfrm>
            <a:off x="1547664" y="4029913"/>
            <a:ext cx="6016676" cy="1015663"/>
          </a:xfrm>
          <a:prstGeom prst="rect">
            <a:avLst/>
          </a:prstGeom>
          <a:noFill/>
        </p:spPr>
        <p:txBody>
          <a:bodyPr wrap="square" rtlCol="0">
            <a:spAutoFit/>
          </a:bodyPr>
          <a:lstStyle/>
          <a:p>
            <a:pPr marL="171450" indent="-171450">
              <a:buFont typeface="Arial" charset="0"/>
              <a:buChar char="•"/>
            </a:pPr>
            <a:r>
              <a:rPr lang="en-GB" sz="1200" dirty="0"/>
              <a:t> Multi-pass pumping scheme to ensure effective pump absorption</a:t>
            </a:r>
          </a:p>
          <a:p>
            <a:pPr marL="171450" indent="-171450">
              <a:buFont typeface="Arial" charset="0"/>
              <a:buChar char="•"/>
            </a:pPr>
            <a:r>
              <a:rPr lang="en-GB" sz="1200" dirty="0"/>
              <a:t>Overall pump energy equally divided among the 4 elements</a:t>
            </a:r>
          </a:p>
          <a:p>
            <a:pPr marL="171450" indent="-171450">
              <a:buFont typeface="Arial" charset="0"/>
              <a:buChar char="•"/>
            </a:pPr>
            <a:r>
              <a:rPr lang="en-GB" sz="1200" dirty="0"/>
              <a:t>Overall gain length split in 4 elements, water cooled on the back side </a:t>
            </a:r>
          </a:p>
          <a:p>
            <a:pPr marL="171450" indent="-171450">
              <a:buFont typeface="Arial" charset="0"/>
              <a:buChar char="•"/>
            </a:pPr>
            <a:r>
              <a:rPr lang="en-GB" sz="1200" dirty="0"/>
              <a:t>Multiple reflections required to obtain efficient energy extraction</a:t>
            </a:r>
          </a:p>
          <a:p>
            <a:pPr marL="171450" indent="-171450">
              <a:buFont typeface="Arial" charset="0"/>
              <a:buChar char="•"/>
            </a:pPr>
            <a:r>
              <a:rPr lang="en-GB" sz="1200" dirty="0"/>
              <a:t>Absorption layer on crystal sides for parasitic lasing suppression</a:t>
            </a:r>
          </a:p>
        </p:txBody>
      </p:sp>
      <p:grpSp>
        <p:nvGrpSpPr>
          <p:cNvPr id="3" name="Gruppo 66"/>
          <p:cNvGrpSpPr/>
          <p:nvPr/>
        </p:nvGrpSpPr>
        <p:grpSpPr>
          <a:xfrm>
            <a:off x="1331640" y="1703627"/>
            <a:ext cx="2869929" cy="2403375"/>
            <a:chOff x="209147" y="3194673"/>
            <a:chExt cx="3826571" cy="3204500"/>
          </a:xfrm>
        </p:grpSpPr>
        <p:sp>
          <p:nvSpPr>
            <p:cNvPr id="68" name="Oval 123"/>
            <p:cNvSpPr/>
            <p:nvPr/>
          </p:nvSpPr>
          <p:spPr>
            <a:xfrm>
              <a:off x="1429234" y="4937100"/>
              <a:ext cx="1263166" cy="1057300"/>
            </a:xfrm>
            <a:prstGeom prst="ellipse">
              <a:avLst/>
            </a:prstGeom>
            <a:solidFill>
              <a:schemeClr val="tx1">
                <a:lumMod val="65000"/>
                <a:lumOff val="35000"/>
                <a:alpha val="88000"/>
              </a:schemeClr>
            </a:solidFill>
            <a:ln w="34925">
              <a:solidFill>
                <a:srgbClr val="FFFFFF"/>
              </a:solidFill>
            </a:ln>
            <a:effectLst>
              <a:glow rad="63500">
                <a:schemeClr val="accent4">
                  <a:satMod val="175000"/>
                  <a:alpha val="40000"/>
                </a:schemeClr>
              </a:glow>
            </a:effectLst>
            <a:scene3d>
              <a:camera prst="perspectiveFront" fov="7200000">
                <a:rot lat="17435194" lon="19824091" rev="1800000"/>
              </a:camera>
              <a:lightRig rig="glow" dir="t"/>
            </a:scene3d>
            <a:sp3d extrusionH="38100" prstMaterial="clear">
              <a:bevelT w="6350" h="0" prst="softRound"/>
              <a:bevelB w="38100" h="0" prst="softRound"/>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69" name="Ovale 68"/>
            <p:cNvSpPr/>
            <p:nvPr/>
          </p:nvSpPr>
          <p:spPr>
            <a:xfrm>
              <a:off x="1614488" y="5371306"/>
              <a:ext cx="89899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70" name="CasellaDiTesto 69"/>
            <p:cNvSpPr txBox="1"/>
            <p:nvPr/>
          </p:nvSpPr>
          <p:spPr>
            <a:xfrm>
              <a:off x="2185302" y="3194673"/>
              <a:ext cx="1161001" cy="338555"/>
            </a:xfrm>
            <a:prstGeom prst="rect">
              <a:avLst/>
            </a:prstGeom>
            <a:noFill/>
          </p:spPr>
          <p:txBody>
            <a:bodyPr wrap="none" rtlCol="0">
              <a:spAutoFit/>
            </a:bodyPr>
            <a:lstStyle/>
            <a:p>
              <a:r>
                <a:rPr lang="en-GB" sz="1050" dirty="0" err="1"/>
                <a:t>Ouput</a:t>
              </a:r>
              <a:r>
                <a:rPr lang="en-GB" sz="1050" dirty="0"/>
                <a:t> beam</a:t>
              </a:r>
            </a:p>
          </p:txBody>
        </p:sp>
        <p:sp>
          <p:nvSpPr>
            <p:cNvPr id="71" name="CasellaDiTesto 70"/>
            <p:cNvSpPr txBox="1"/>
            <p:nvPr/>
          </p:nvSpPr>
          <p:spPr>
            <a:xfrm>
              <a:off x="1231900" y="5845176"/>
              <a:ext cx="1586332" cy="553997"/>
            </a:xfrm>
            <a:prstGeom prst="rect">
              <a:avLst/>
            </a:prstGeom>
            <a:noFill/>
          </p:spPr>
          <p:txBody>
            <a:bodyPr wrap="none" rtlCol="0">
              <a:spAutoFit/>
            </a:bodyPr>
            <a:lstStyle/>
            <a:p>
              <a:r>
                <a:rPr lang="en-GB" sz="1050" dirty="0"/>
                <a:t>Reflective  coating</a:t>
              </a:r>
            </a:p>
            <a:p>
              <a:r>
                <a:rPr lang="en-GB" sz="1050" dirty="0"/>
                <a:t> (cooled side)</a:t>
              </a:r>
            </a:p>
          </p:txBody>
        </p:sp>
        <p:sp>
          <p:nvSpPr>
            <p:cNvPr id="72" name="CasellaDiTesto 71"/>
            <p:cNvSpPr txBox="1"/>
            <p:nvPr/>
          </p:nvSpPr>
          <p:spPr>
            <a:xfrm>
              <a:off x="2920412" y="4637484"/>
              <a:ext cx="917345" cy="338555"/>
            </a:xfrm>
            <a:prstGeom prst="rect">
              <a:avLst/>
            </a:prstGeom>
            <a:noFill/>
          </p:spPr>
          <p:txBody>
            <a:bodyPr wrap="none" rtlCol="0">
              <a:spAutoFit/>
            </a:bodyPr>
            <a:lstStyle/>
            <a:p>
              <a:r>
                <a:rPr lang="en-GB" sz="1050" dirty="0"/>
                <a:t>Absorber</a:t>
              </a:r>
            </a:p>
          </p:txBody>
        </p:sp>
        <p:cxnSp>
          <p:nvCxnSpPr>
            <p:cNvPr id="73" name="Connettore 2 72"/>
            <p:cNvCxnSpPr/>
            <p:nvPr/>
          </p:nvCxnSpPr>
          <p:spPr>
            <a:xfrm flipH="1">
              <a:off x="2585683" y="4853928"/>
              <a:ext cx="2794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AutoShape 19"/>
            <p:cNvSpPr>
              <a:spLocks noChangeArrowheads="1"/>
            </p:cNvSpPr>
            <p:nvPr/>
          </p:nvSpPr>
          <p:spPr bwMode="auto">
            <a:xfrm rot="3567544" flipH="1" flipV="1">
              <a:off x="2330450" y="514667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en-GB" sz="1125" dirty="0"/>
            </a:p>
          </p:txBody>
        </p:sp>
        <p:sp>
          <p:nvSpPr>
            <p:cNvPr id="75" name="AutoShape 19"/>
            <p:cNvSpPr>
              <a:spLocks noChangeArrowheads="1"/>
            </p:cNvSpPr>
            <p:nvPr/>
          </p:nvSpPr>
          <p:spPr bwMode="auto">
            <a:xfrm rot="3567544" flipH="1" flipV="1">
              <a:off x="812800" y="512762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en-GB" sz="1125" dirty="0"/>
            </a:p>
          </p:txBody>
        </p:sp>
        <p:sp>
          <p:nvSpPr>
            <p:cNvPr id="76" name="Oval 123"/>
            <p:cNvSpPr/>
            <p:nvPr/>
          </p:nvSpPr>
          <p:spPr>
            <a:xfrm>
              <a:off x="1613384" y="4867250"/>
              <a:ext cx="900100" cy="937904"/>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contourW="635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77" name="CasellaDiTesto 76"/>
            <p:cNvSpPr txBox="1"/>
            <p:nvPr/>
          </p:nvSpPr>
          <p:spPr>
            <a:xfrm>
              <a:off x="209147" y="5481973"/>
              <a:ext cx="1150316" cy="338555"/>
            </a:xfrm>
            <a:prstGeom prst="rect">
              <a:avLst/>
            </a:prstGeom>
            <a:noFill/>
          </p:spPr>
          <p:txBody>
            <a:bodyPr wrap="none" rtlCol="0">
              <a:spAutoFit/>
            </a:bodyPr>
            <a:lstStyle/>
            <a:p>
              <a:r>
                <a:rPr lang="en-GB" sz="1050" dirty="0"/>
                <a:t>Cooling flow</a:t>
              </a:r>
            </a:p>
          </p:txBody>
        </p:sp>
        <p:cxnSp>
          <p:nvCxnSpPr>
            <p:cNvPr id="78" name="Connettore 2 77"/>
            <p:cNvCxnSpPr>
              <a:endCxn id="69" idx="4"/>
            </p:cNvCxnSpPr>
            <p:nvPr/>
          </p:nvCxnSpPr>
          <p:spPr>
            <a:xfrm flipH="1" flipV="1">
              <a:off x="2063986" y="5587330"/>
              <a:ext cx="44214" cy="318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CasellaDiTesto 78"/>
            <p:cNvSpPr txBox="1"/>
            <p:nvPr/>
          </p:nvSpPr>
          <p:spPr>
            <a:xfrm>
              <a:off x="2704697" y="5558173"/>
              <a:ext cx="1150316" cy="338555"/>
            </a:xfrm>
            <a:prstGeom prst="rect">
              <a:avLst/>
            </a:prstGeom>
            <a:noFill/>
          </p:spPr>
          <p:txBody>
            <a:bodyPr wrap="none" rtlCol="0">
              <a:spAutoFit/>
            </a:bodyPr>
            <a:lstStyle/>
            <a:p>
              <a:r>
                <a:rPr lang="en-GB" sz="1050" dirty="0"/>
                <a:t>Cooling flow</a:t>
              </a:r>
            </a:p>
          </p:txBody>
        </p:sp>
        <p:sp>
          <p:nvSpPr>
            <p:cNvPr id="80" name="Oval 123"/>
            <p:cNvSpPr/>
            <p:nvPr/>
          </p:nvSpPr>
          <p:spPr>
            <a:xfrm rot="14172063">
              <a:off x="2785105" y="3820116"/>
              <a:ext cx="329156"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cxnSp>
          <p:nvCxnSpPr>
            <p:cNvPr id="81" name="Straight Connector 54"/>
            <p:cNvCxnSpPr/>
            <p:nvPr/>
          </p:nvCxnSpPr>
          <p:spPr>
            <a:xfrm flipH="1" flipV="1">
              <a:off x="1088440" y="3969329"/>
              <a:ext cx="933450"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82" name="Chevron 83"/>
            <p:cNvSpPr/>
            <p:nvPr/>
          </p:nvSpPr>
          <p:spPr>
            <a:xfrm rot="4825917">
              <a:off x="1590439" y="4007276"/>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3" name="CasellaDiTesto 82"/>
            <p:cNvSpPr txBox="1"/>
            <p:nvPr/>
          </p:nvSpPr>
          <p:spPr>
            <a:xfrm>
              <a:off x="764187" y="3237828"/>
              <a:ext cx="1086196" cy="338555"/>
            </a:xfrm>
            <a:prstGeom prst="rect">
              <a:avLst/>
            </a:prstGeom>
            <a:noFill/>
          </p:spPr>
          <p:txBody>
            <a:bodyPr wrap="none" rtlCol="0">
              <a:spAutoFit/>
            </a:bodyPr>
            <a:lstStyle/>
            <a:p>
              <a:r>
                <a:rPr lang="en-GB" sz="1050" dirty="0"/>
                <a:t>Input beam</a:t>
              </a:r>
            </a:p>
          </p:txBody>
        </p:sp>
        <p:sp>
          <p:nvSpPr>
            <p:cNvPr id="84" name="Chevron 76"/>
            <p:cNvSpPr/>
            <p:nvPr/>
          </p:nvSpPr>
          <p:spPr>
            <a:xfrm rot="16762764">
              <a:off x="2005059" y="393561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5" name="CasellaDiTesto 84"/>
            <p:cNvSpPr txBox="1"/>
            <p:nvPr/>
          </p:nvSpPr>
          <p:spPr>
            <a:xfrm>
              <a:off x="3101274" y="3708700"/>
              <a:ext cx="934444" cy="769441"/>
            </a:xfrm>
            <a:prstGeom prst="rect">
              <a:avLst/>
            </a:prstGeom>
            <a:noFill/>
          </p:spPr>
          <p:txBody>
            <a:bodyPr wrap="none" rtlCol="0">
              <a:spAutoFit/>
            </a:bodyPr>
            <a:lstStyle/>
            <a:p>
              <a:r>
                <a:rPr lang="en-GB" sz="1050" dirty="0"/>
                <a:t>Pump </a:t>
              </a:r>
            </a:p>
            <a:p>
              <a:r>
                <a:rPr lang="en-GB" sz="1050" dirty="0"/>
                <a:t>recycling </a:t>
              </a:r>
            </a:p>
            <a:p>
              <a:r>
                <a:rPr lang="en-GB" sz="1050" dirty="0"/>
                <a:t>mirrors</a:t>
              </a:r>
            </a:p>
          </p:txBody>
        </p:sp>
        <p:cxnSp>
          <p:nvCxnSpPr>
            <p:cNvPr id="86" name="Straight Connector 54"/>
            <p:cNvCxnSpPr/>
            <p:nvPr/>
          </p:nvCxnSpPr>
          <p:spPr>
            <a:xfrm flipV="1">
              <a:off x="2040943" y="3969329"/>
              <a:ext cx="895347" cy="138112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7" name="Straight Connector 54"/>
            <p:cNvCxnSpPr/>
            <p:nvPr/>
          </p:nvCxnSpPr>
          <p:spPr>
            <a:xfrm>
              <a:off x="2660065" y="3912179"/>
              <a:ext cx="323850" cy="47626"/>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8" name="Straight Connector 54"/>
            <p:cNvCxnSpPr/>
            <p:nvPr/>
          </p:nvCxnSpPr>
          <p:spPr>
            <a:xfrm flipV="1">
              <a:off x="2059990" y="3921704"/>
              <a:ext cx="619125"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9" name="Straight Connector 54"/>
            <p:cNvCxnSpPr/>
            <p:nvPr/>
          </p:nvCxnSpPr>
          <p:spPr>
            <a:xfrm flipH="1" flipV="1">
              <a:off x="1498016" y="3969330"/>
              <a:ext cx="504824" cy="1362074"/>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0" name="Straight Connector 19"/>
            <p:cNvCxnSpPr/>
            <p:nvPr/>
          </p:nvCxnSpPr>
          <p:spPr>
            <a:xfrm>
              <a:off x="1757894" y="3659568"/>
              <a:ext cx="296416" cy="1592560"/>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91" name="Straight Connector 19"/>
            <p:cNvCxnSpPr/>
            <p:nvPr/>
          </p:nvCxnSpPr>
          <p:spPr>
            <a:xfrm flipH="1">
              <a:off x="1973918" y="3659568"/>
              <a:ext cx="432048" cy="1656184"/>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92" name="Connettore 2 91"/>
            <p:cNvCxnSpPr/>
            <p:nvPr/>
          </p:nvCxnSpPr>
          <p:spPr>
            <a:xfrm>
              <a:off x="1117015" y="4131254"/>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ttore 2 92"/>
            <p:cNvCxnSpPr/>
            <p:nvPr/>
          </p:nvCxnSpPr>
          <p:spPr>
            <a:xfrm flipH="1" flipV="1">
              <a:off x="1183691" y="4074105"/>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 name="Gruppo 104"/>
            <p:cNvGrpSpPr/>
            <p:nvPr/>
          </p:nvGrpSpPr>
          <p:grpSpPr>
            <a:xfrm rot="861620">
              <a:off x="1412290" y="3997906"/>
              <a:ext cx="323850" cy="409574"/>
              <a:chOff x="4248150" y="4829176"/>
              <a:chExt cx="323850" cy="409574"/>
            </a:xfrm>
          </p:grpSpPr>
          <p:cxnSp>
            <p:nvCxnSpPr>
              <p:cNvPr id="105" name="Connettore 2 104"/>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ttore 2 105"/>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o 105"/>
            <p:cNvGrpSpPr/>
            <p:nvPr/>
          </p:nvGrpSpPr>
          <p:grpSpPr>
            <a:xfrm rot="3835472">
              <a:off x="2574340" y="4083630"/>
              <a:ext cx="323850" cy="409574"/>
              <a:chOff x="4248150" y="4829176"/>
              <a:chExt cx="323850" cy="409574"/>
            </a:xfrm>
          </p:grpSpPr>
          <p:cxnSp>
            <p:nvCxnSpPr>
              <p:cNvPr id="103" name="Connettore 2 102"/>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ttore 2 103"/>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o 108"/>
            <p:cNvGrpSpPr/>
            <p:nvPr/>
          </p:nvGrpSpPr>
          <p:grpSpPr>
            <a:xfrm rot="3835472">
              <a:off x="2402890" y="3988380"/>
              <a:ext cx="323850" cy="409574"/>
              <a:chOff x="4248150" y="4829176"/>
              <a:chExt cx="323850" cy="409574"/>
            </a:xfrm>
          </p:grpSpPr>
          <p:cxnSp>
            <p:nvCxnSpPr>
              <p:cNvPr id="101" name="Connettore 2 100"/>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ttore 2 101"/>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97" name="CasellaDiTesto 96"/>
            <p:cNvSpPr txBox="1"/>
            <p:nvPr/>
          </p:nvSpPr>
          <p:spPr>
            <a:xfrm>
              <a:off x="516940" y="4169354"/>
              <a:ext cx="710024" cy="553997"/>
            </a:xfrm>
            <a:prstGeom prst="rect">
              <a:avLst/>
            </a:prstGeom>
            <a:noFill/>
          </p:spPr>
          <p:txBody>
            <a:bodyPr wrap="none" rtlCol="0">
              <a:spAutoFit/>
            </a:bodyPr>
            <a:lstStyle/>
            <a:p>
              <a:r>
                <a:rPr lang="en-GB" sz="1050" dirty="0"/>
                <a:t>Pump </a:t>
              </a:r>
            </a:p>
            <a:p>
              <a:r>
                <a:rPr lang="en-GB" sz="1050" dirty="0"/>
                <a:t>beam</a:t>
              </a:r>
            </a:p>
          </p:txBody>
        </p:sp>
        <p:sp>
          <p:nvSpPr>
            <p:cNvPr id="98" name="Oval 123"/>
            <p:cNvSpPr/>
            <p:nvPr/>
          </p:nvSpPr>
          <p:spPr>
            <a:xfrm rot="9059864">
              <a:off x="2526597" y="374351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99" name="Oval 123"/>
            <p:cNvSpPr/>
            <p:nvPr/>
          </p:nvSpPr>
          <p:spPr>
            <a:xfrm rot="9549926">
              <a:off x="1299777" y="384257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00" name="CasellaDiTesto 99"/>
            <p:cNvSpPr txBox="1"/>
            <p:nvPr/>
          </p:nvSpPr>
          <p:spPr>
            <a:xfrm>
              <a:off x="449650" y="4940328"/>
              <a:ext cx="1512316" cy="553997"/>
            </a:xfrm>
            <a:prstGeom prst="rect">
              <a:avLst/>
            </a:prstGeom>
            <a:noFill/>
          </p:spPr>
          <p:txBody>
            <a:bodyPr wrap="square" rtlCol="0">
              <a:spAutoFit/>
            </a:bodyPr>
            <a:lstStyle/>
            <a:p>
              <a:pPr algn="ctr"/>
              <a:r>
                <a:rPr lang="en-GB" sz="1050" dirty="0"/>
                <a:t>Ti:Sapphire </a:t>
              </a:r>
            </a:p>
            <a:p>
              <a:pPr algn="ctr"/>
              <a:r>
                <a:rPr lang="en-GB" sz="1050" dirty="0"/>
                <a:t>crystal</a:t>
              </a:r>
            </a:p>
          </p:txBody>
        </p:sp>
      </p:grpSp>
      <p:grpSp>
        <p:nvGrpSpPr>
          <p:cNvPr id="8" name="Gruppo 142"/>
          <p:cNvGrpSpPr/>
          <p:nvPr/>
        </p:nvGrpSpPr>
        <p:grpSpPr>
          <a:xfrm>
            <a:off x="4788024" y="2041751"/>
            <a:ext cx="2731750" cy="2047133"/>
            <a:chOff x="4860032" y="2079633"/>
            <a:chExt cx="3642333" cy="2729511"/>
          </a:xfrm>
        </p:grpSpPr>
        <p:sp>
          <p:nvSpPr>
            <p:cNvPr id="108" name="CasellaDiTesto 107"/>
            <p:cNvSpPr txBox="1"/>
            <p:nvPr/>
          </p:nvSpPr>
          <p:spPr>
            <a:xfrm>
              <a:off x="5068504" y="4470589"/>
              <a:ext cx="2892877" cy="338555"/>
            </a:xfrm>
            <a:prstGeom prst="rect">
              <a:avLst/>
            </a:prstGeom>
            <a:noFill/>
          </p:spPr>
          <p:txBody>
            <a:bodyPr wrap="square" rtlCol="0">
              <a:spAutoFit/>
            </a:bodyPr>
            <a:lstStyle/>
            <a:p>
              <a:pPr algn="ctr"/>
              <a:r>
                <a:rPr lang="en-GB" sz="1050" dirty="0"/>
                <a:t>Ti:Sapphire crystals</a:t>
              </a:r>
            </a:p>
          </p:txBody>
        </p:sp>
        <p:grpSp>
          <p:nvGrpSpPr>
            <p:cNvPr id="9" name="Gruppo 167"/>
            <p:cNvGrpSpPr/>
            <p:nvPr/>
          </p:nvGrpSpPr>
          <p:grpSpPr>
            <a:xfrm>
              <a:off x="4860032" y="2776167"/>
              <a:ext cx="1312681" cy="1398350"/>
              <a:chOff x="4328160" y="4350544"/>
              <a:chExt cx="1001078" cy="1052512"/>
            </a:xfrm>
          </p:grpSpPr>
          <p:cxnSp>
            <p:nvCxnSpPr>
              <p:cNvPr id="129" name="Straight Connector 19"/>
              <p:cNvCxnSpPr/>
              <p:nvPr/>
            </p:nvCxnSpPr>
            <p:spPr>
              <a:xfrm>
                <a:off x="4328160" y="4389120"/>
                <a:ext cx="342900" cy="986378"/>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30" name="Straight Connector 19"/>
              <p:cNvCxnSpPr/>
              <p:nvPr/>
            </p:nvCxnSpPr>
            <p:spPr>
              <a:xfrm flipH="1">
                <a:off x="4648202" y="4350544"/>
                <a:ext cx="385761" cy="1021556"/>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31" name="Straight Connector 19"/>
              <p:cNvCxnSpPr/>
              <p:nvPr/>
            </p:nvCxnSpPr>
            <p:spPr>
              <a:xfrm>
                <a:off x="4972050" y="4360069"/>
                <a:ext cx="357188" cy="1042987"/>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grpSp>
        <p:grpSp>
          <p:nvGrpSpPr>
            <p:cNvPr id="10" name="Gruppo 168"/>
            <p:cNvGrpSpPr/>
            <p:nvPr/>
          </p:nvGrpSpPr>
          <p:grpSpPr>
            <a:xfrm flipV="1">
              <a:off x="6117219" y="2769828"/>
              <a:ext cx="1312681" cy="1398350"/>
              <a:chOff x="4328160" y="4350544"/>
              <a:chExt cx="1001078" cy="1052512"/>
            </a:xfrm>
          </p:grpSpPr>
          <p:cxnSp>
            <p:nvCxnSpPr>
              <p:cNvPr id="126" name="Straight Connector 19"/>
              <p:cNvCxnSpPr/>
              <p:nvPr/>
            </p:nvCxnSpPr>
            <p:spPr>
              <a:xfrm>
                <a:off x="4328160" y="4389120"/>
                <a:ext cx="342900" cy="986378"/>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27" name="Straight Connector 19"/>
              <p:cNvCxnSpPr/>
              <p:nvPr/>
            </p:nvCxnSpPr>
            <p:spPr>
              <a:xfrm flipH="1">
                <a:off x="4648202" y="4350544"/>
                <a:ext cx="385761" cy="1021556"/>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28" name="Straight Connector 19"/>
              <p:cNvCxnSpPr/>
              <p:nvPr/>
            </p:nvCxnSpPr>
            <p:spPr>
              <a:xfrm>
                <a:off x="4972050" y="4360069"/>
                <a:ext cx="357188" cy="1042987"/>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grpSp>
        <p:cxnSp>
          <p:nvCxnSpPr>
            <p:cNvPr id="119" name="Straight Connector 19"/>
            <p:cNvCxnSpPr/>
            <p:nvPr/>
          </p:nvCxnSpPr>
          <p:spPr>
            <a:xfrm flipH="1">
              <a:off x="7779628" y="2826786"/>
              <a:ext cx="440252" cy="1262313"/>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20" name="Straight Connector 19"/>
            <p:cNvCxnSpPr/>
            <p:nvPr/>
          </p:nvCxnSpPr>
          <p:spPr>
            <a:xfrm>
              <a:off x="7359965" y="2783127"/>
              <a:ext cx="449634" cy="1310486"/>
            </a:xfrm>
            <a:prstGeom prst="line">
              <a:avLst/>
            </a:prstGeom>
            <a:ln w="28575">
              <a:solidFill>
                <a:schemeClr val="accent2">
                  <a:alpha val="10000"/>
                </a:schemeClr>
              </a:solidFill>
            </a:ln>
            <a:effectLst>
              <a:glow rad="101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grpSp>
          <p:nvGrpSpPr>
            <p:cNvPr id="11" name="Gruppo 140"/>
            <p:cNvGrpSpPr/>
            <p:nvPr/>
          </p:nvGrpSpPr>
          <p:grpSpPr>
            <a:xfrm>
              <a:off x="5364088" y="2443108"/>
              <a:ext cx="579726" cy="544156"/>
              <a:chOff x="4328009" y="5076824"/>
              <a:chExt cx="644355" cy="594979"/>
            </a:xfrm>
          </p:grpSpPr>
          <p:sp>
            <p:nvSpPr>
              <p:cNvPr id="138" name="Ovale 137"/>
              <p:cNvSpPr/>
              <p:nvPr/>
            </p:nvSpPr>
            <p:spPr>
              <a:xfrm>
                <a:off x="4329113" y="5316940"/>
                <a:ext cx="643251" cy="137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39" name="Oval 123"/>
              <p:cNvSpPr/>
              <p:nvPr/>
            </p:nvSpPr>
            <p:spPr>
              <a:xfrm>
                <a:off x="4328009" y="5076824"/>
                <a:ext cx="644041" cy="594979"/>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grpSp>
        <p:grpSp>
          <p:nvGrpSpPr>
            <p:cNvPr id="12" name="Gruppo 141"/>
            <p:cNvGrpSpPr/>
            <p:nvPr/>
          </p:nvGrpSpPr>
          <p:grpSpPr>
            <a:xfrm>
              <a:off x="6262107" y="2456395"/>
              <a:ext cx="579726" cy="544156"/>
              <a:chOff x="4328009" y="5076824"/>
              <a:chExt cx="644355" cy="594979"/>
            </a:xfrm>
          </p:grpSpPr>
          <p:sp>
            <p:nvSpPr>
              <p:cNvPr id="136" name="Ovale 135"/>
              <p:cNvSpPr/>
              <p:nvPr/>
            </p:nvSpPr>
            <p:spPr>
              <a:xfrm>
                <a:off x="4329113" y="5316940"/>
                <a:ext cx="643251" cy="137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37" name="Oval 123"/>
              <p:cNvSpPr/>
              <p:nvPr/>
            </p:nvSpPr>
            <p:spPr>
              <a:xfrm>
                <a:off x="4328009" y="5076824"/>
                <a:ext cx="644041" cy="594979"/>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grpSp>
        <p:grpSp>
          <p:nvGrpSpPr>
            <p:cNvPr id="13" name="Gruppo 144"/>
            <p:cNvGrpSpPr/>
            <p:nvPr/>
          </p:nvGrpSpPr>
          <p:grpSpPr>
            <a:xfrm>
              <a:off x="7123905" y="2487400"/>
              <a:ext cx="579726" cy="544156"/>
              <a:chOff x="4328009" y="5076824"/>
              <a:chExt cx="644355" cy="594979"/>
            </a:xfrm>
          </p:grpSpPr>
          <p:sp>
            <p:nvSpPr>
              <p:cNvPr id="134" name="Ovale 133"/>
              <p:cNvSpPr/>
              <p:nvPr/>
            </p:nvSpPr>
            <p:spPr>
              <a:xfrm>
                <a:off x="4329113" y="5316940"/>
                <a:ext cx="643251" cy="137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35" name="Oval 123"/>
              <p:cNvSpPr/>
              <p:nvPr/>
            </p:nvSpPr>
            <p:spPr>
              <a:xfrm>
                <a:off x="4328009" y="5076824"/>
                <a:ext cx="644041" cy="594979"/>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grpSp>
        <p:grpSp>
          <p:nvGrpSpPr>
            <p:cNvPr id="14" name="Gruppo 147"/>
            <p:cNvGrpSpPr/>
            <p:nvPr/>
          </p:nvGrpSpPr>
          <p:grpSpPr>
            <a:xfrm rot="884559">
              <a:off x="7922639" y="2488666"/>
              <a:ext cx="579726" cy="544156"/>
              <a:chOff x="4328009" y="5076824"/>
              <a:chExt cx="644355" cy="594979"/>
            </a:xfrm>
          </p:grpSpPr>
          <p:sp>
            <p:nvSpPr>
              <p:cNvPr id="132" name="Ovale 131"/>
              <p:cNvSpPr/>
              <p:nvPr/>
            </p:nvSpPr>
            <p:spPr>
              <a:xfrm>
                <a:off x="4329113" y="5316940"/>
                <a:ext cx="643251" cy="137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33" name="Oval 123"/>
              <p:cNvSpPr/>
              <p:nvPr/>
            </p:nvSpPr>
            <p:spPr>
              <a:xfrm>
                <a:off x="4328009" y="5076824"/>
                <a:ext cx="644041" cy="594979"/>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grpSp>
        <p:sp>
          <p:nvSpPr>
            <p:cNvPr id="121" name="Chevron 79"/>
            <p:cNvSpPr/>
            <p:nvPr/>
          </p:nvSpPr>
          <p:spPr>
            <a:xfrm rot="6505494">
              <a:off x="7906702" y="3083345"/>
              <a:ext cx="397404" cy="81373"/>
            </a:xfrm>
            <a:prstGeom prst="chevron">
              <a:avLst>
                <a:gd name="adj" fmla="val 189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2" name="CasellaDiTesto 121"/>
            <p:cNvSpPr txBox="1"/>
            <p:nvPr/>
          </p:nvSpPr>
          <p:spPr>
            <a:xfrm>
              <a:off x="5767063" y="2079633"/>
              <a:ext cx="1530761" cy="338555"/>
            </a:xfrm>
            <a:prstGeom prst="rect">
              <a:avLst/>
            </a:prstGeom>
            <a:noFill/>
          </p:spPr>
          <p:txBody>
            <a:bodyPr wrap="none" rtlCol="0">
              <a:spAutoFit/>
            </a:bodyPr>
            <a:lstStyle/>
            <a:p>
              <a:r>
                <a:rPr lang="en-GB" sz="1050" dirty="0" err="1"/>
                <a:t>Multipass</a:t>
              </a:r>
              <a:r>
                <a:rPr lang="en-GB" sz="1050" dirty="0"/>
                <a:t> mirrors</a:t>
              </a:r>
            </a:p>
          </p:txBody>
        </p:sp>
        <p:sp>
          <p:nvSpPr>
            <p:cNvPr id="123" name="Chevron 79"/>
            <p:cNvSpPr/>
            <p:nvPr/>
          </p:nvSpPr>
          <p:spPr>
            <a:xfrm rot="4499287">
              <a:off x="4763655" y="3013087"/>
              <a:ext cx="407003" cy="81373"/>
            </a:xfrm>
            <a:prstGeom prst="chevron">
              <a:avLst>
                <a:gd name="adj" fmla="val 189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4" name="Chevron 79"/>
            <p:cNvSpPr/>
            <p:nvPr/>
          </p:nvSpPr>
          <p:spPr>
            <a:xfrm rot="17239325">
              <a:off x="7706990" y="3788280"/>
              <a:ext cx="397404" cy="81373"/>
            </a:xfrm>
            <a:prstGeom prst="chevron">
              <a:avLst>
                <a:gd name="adj" fmla="val 189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0" name="Oval 123"/>
            <p:cNvSpPr/>
            <p:nvPr/>
          </p:nvSpPr>
          <p:spPr>
            <a:xfrm>
              <a:off x="7597320" y="4053796"/>
              <a:ext cx="441771" cy="311308"/>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14" name="Oval 123"/>
            <p:cNvSpPr/>
            <p:nvPr/>
          </p:nvSpPr>
          <p:spPr>
            <a:xfrm>
              <a:off x="6777988" y="4053796"/>
              <a:ext cx="441771" cy="311308"/>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15" name="Oval 123"/>
            <p:cNvSpPr/>
            <p:nvPr/>
          </p:nvSpPr>
          <p:spPr>
            <a:xfrm>
              <a:off x="5934507" y="4053796"/>
              <a:ext cx="441771" cy="311308"/>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16" name="Oval 123"/>
            <p:cNvSpPr/>
            <p:nvPr/>
          </p:nvSpPr>
          <p:spPr>
            <a:xfrm>
              <a:off x="5076056" y="4053796"/>
              <a:ext cx="441771" cy="311308"/>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p>
          </p:txBody>
        </p:sp>
        <p:sp>
          <p:nvSpPr>
            <p:cNvPr id="125" name="Chevron 79"/>
            <p:cNvSpPr/>
            <p:nvPr/>
          </p:nvSpPr>
          <p:spPr>
            <a:xfrm rot="15292450">
              <a:off x="4966271" y="3811299"/>
              <a:ext cx="407003" cy="81373"/>
            </a:xfrm>
            <a:prstGeom prst="chevron">
              <a:avLst>
                <a:gd name="adj" fmla="val 1893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125"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40" name="CasellaDiTesto 139"/>
          <p:cNvSpPr txBox="1"/>
          <p:nvPr/>
        </p:nvSpPr>
        <p:spPr>
          <a:xfrm>
            <a:off x="1601670" y="573528"/>
            <a:ext cx="6794168" cy="830997"/>
          </a:xfrm>
          <a:prstGeom prst="rect">
            <a:avLst/>
          </a:prstGeom>
          <a:noFill/>
        </p:spPr>
        <p:txBody>
          <a:bodyPr wrap="none" rtlCol="0">
            <a:spAutoFit/>
          </a:bodyPr>
          <a:lstStyle/>
          <a:p>
            <a:r>
              <a:rPr lang="en-GB" sz="1200" b="1" dirty="0"/>
              <a:t>Two possible solutions envisaged, determined by thermal management considerations</a:t>
            </a:r>
          </a:p>
          <a:p>
            <a:r>
              <a:rPr lang="en-GB" sz="1200" dirty="0"/>
              <a:t>Common features: 		- </a:t>
            </a:r>
            <a:r>
              <a:rPr lang="en-GB" sz="1200" b="1" dirty="0"/>
              <a:t>face cooling </a:t>
            </a:r>
            <a:r>
              <a:rPr lang="en-GB" sz="1200" dirty="0"/>
              <a:t>of gain elements by water flow (longitudinal </a:t>
            </a:r>
            <a:r>
              <a:rPr lang="en-GB" sz="1200" dirty="0" err="1"/>
              <a:t>coling</a:t>
            </a:r>
            <a:r>
              <a:rPr lang="en-GB" sz="1200" dirty="0"/>
              <a:t>)</a:t>
            </a:r>
          </a:p>
          <a:p>
            <a:r>
              <a:rPr lang="en-GB" sz="1200" dirty="0"/>
              <a:t>			- </a:t>
            </a:r>
            <a:r>
              <a:rPr lang="en-GB" sz="1200" b="1" dirty="0"/>
              <a:t>gain volume split </a:t>
            </a:r>
            <a:r>
              <a:rPr lang="en-GB" sz="1200" dirty="0"/>
              <a:t>in some sub-elements to increase cooling surface</a:t>
            </a:r>
          </a:p>
          <a:p>
            <a:r>
              <a:rPr lang="en-GB" sz="1200" dirty="0"/>
              <a:t>			- </a:t>
            </a:r>
            <a:r>
              <a:rPr lang="en-GB" sz="1200" b="1" dirty="0"/>
              <a:t>multi-step pumping </a:t>
            </a:r>
            <a:r>
              <a:rPr lang="en-GB" sz="1200" dirty="0"/>
              <a:t>for parasitic laser management</a:t>
            </a:r>
          </a:p>
        </p:txBody>
      </p:sp>
      <p:sp>
        <p:nvSpPr>
          <p:cNvPr id="144" name="Rettangolo 143"/>
          <p:cNvSpPr/>
          <p:nvPr/>
        </p:nvSpPr>
        <p:spPr>
          <a:xfrm>
            <a:off x="2357754" y="1437624"/>
            <a:ext cx="5373216" cy="265457"/>
          </a:xfrm>
          <a:prstGeom prst="rect">
            <a:avLst/>
          </a:prstGeom>
        </p:spPr>
        <p:txBody>
          <a:bodyPr wrap="square">
            <a:spAutoFit/>
          </a:bodyPr>
          <a:lstStyle/>
          <a:p>
            <a:r>
              <a:rPr lang="en-GB" sz="1125" b="1" dirty="0"/>
              <a:t>2 – </a:t>
            </a:r>
            <a:r>
              <a:rPr lang="en-GB" sz="1125" b="1" dirty="0" err="1"/>
              <a:t>Multipass</a:t>
            </a:r>
            <a:r>
              <a:rPr lang="en-GB" sz="1125" b="1" dirty="0"/>
              <a:t> amplification scheme in reflection (“Active mirror”)</a:t>
            </a:r>
          </a:p>
        </p:txBody>
      </p:sp>
    </p:spTree>
    <p:extLst>
      <p:ext uri="{BB962C8B-B14F-4D97-AF65-F5344CB8AC3E}">
        <p14:creationId xmlns:p14="http://schemas.microsoft.com/office/powerpoint/2010/main" val="364389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800" b="1" dirty="0"/>
              <a:t>CRITICAL DESIGN CROSSROAD</a:t>
            </a:r>
          </a:p>
        </p:txBody>
      </p:sp>
      <p:grpSp>
        <p:nvGrpSpPr>
          <p:cNvPr id="3" name="Gruppo 2"/>
          <p:cNvGrpSpPr>
            <a:grpSpLocks noChangeAspect="1"/>
          </p:cNvGrpSpPr>
          <p:nvPr/>
        </p:nvGrpSpPr>
        <p:grpSpPr>
          <a:xfrm>
            <a:off x="1143000" y="1167595"/>
            <a:ext cx="3026151" cy="1253293"/>
            <a:chOff x="179512" y="1484784"/>
            <a:chExt cx="9157803" cy="3792743"/>
          </a:xfrm>
        </p:grpSpPr>
        <p:cxnSp>
          <p:nvCxnSpPr>
            <p:cNvPr id="4" name="Straight Connector 10"/>
            <p:cNvCxnSpPr/>
            <p:nvPr/>
          </p:nvCxnSpPr>
          <p:spPr>
            <a:xfrm>
              <a:off x="683568" y="1700808"/>
              <a:ext cx="5491718" cy="254728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5" name="Chevron 76"/>
            <p:cNvSpPr/>
            <p:nvPr/>
          </p:nvSpPr>
          <p:spPr>
            <a:xfrm rot="1466022">
              <a:off x="762273" y="1805293"/>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6" name="Straight Connector 18"/>
            <p:cNvCxnSpPr/>
            <p:nvPr/>
          </p:nvCxnSpPr>
          <p:spPr>
            <a:xfrm rot="5400000" flipH="1">
              <a:off x="5313578" y="3345604"/>
              <a:ext cx="1792690" cy="6927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7" name="Straight Connector 19"/>
            <p:cNvCxnSpPr/>
            <p:nvPr/>
          </p:nvCxnSpPr>
          <p:spPr>
            <a:xfrm flipH="1">
              <a:off x="2066926" y="3529013"/>
              <a:ext cx="2024062" cy="91916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 name="Straight Connector 22"/>
            <p:cNvCxnSpPr/>
            <p:nvPr/>
          </p:nvCxnSpPr>
          <p:spPr>
            <a:xfrm rot="5400000" flipV="1">
              <a:off x="6138191" y="2303477"/>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24"/>
            <p:cNvCxnSpPr/>
            <p:nvPr/>
          </p:nvCxnSpPr>
          <p:spPr>
            <a:xfrm rot="5400000">
              <a:off x="6218404" y="431970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26"/>
            <p:cNvCxnSpPr/>
            <p:nvPr/>
          </p:nvCxnSpPr>
          <p:spPr>
            <a:xfrm rot="5400000" flipV="1">
              <a:off x="2105743" y="4391709"/>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28"/>
            <p:cNvCxnSpPr/>
            <p:nvPr/>
          </p:nvCxnSpPr>
          <p:spPr>
            <a:xfrm rot="5400000" flipH="1">
              <a:off x="1568280" y="3709399"/>
              <a:ext cx="1386154" cy="69273"/>
            </a:xfrm>
            <a:prstGeom prst="line">
              <a:avLst/>
            </a:prstGeom>
            <a:ln>
              <a:solidFill>
                <a:srgbClr val="FF0000">
                  <a:alpha val="10000"/>
                </a:srgb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2" name="Straight Connector 30"/>
            <p:cNvCxnSpPr>
              <a:endCxn id="57" idx="2"/>
            </p:cNvCxnSpPr>
            <p:nvPr/>
          </p:nvCxnSpPr>
          <p:spPr>
            <a:xfrm>
              <a:off x="2226721" y="3050958"/>
              <a:ext cx="1631174" cy="385047"/>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3" name="Straight Connector 34"/>
            <p:cNvCxnSpPr/>
            <p:nvPr/>
          </p:nvCxnSpPr>
          <p:spPr>
            <a:xfrm rot="5400000">
              <a:off x="2033735" y="287954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43"/>
            <p:cNvCxnSpPr/>
            <p:nvPr/>
          </p:nvCxnSpPr>
          <p:spPr>
            <a:xfrm rot="5400000">
              <a:off x="3482689" y="453391"/>
              <a:ext cx="1575175" cy="5888212"/>
            </a:xfrm>
            <a:prstGeom prst="line">
              <a:avLst/>
            </a:prstGeom>
            <a:ln>
              <a:solidFill>
                <a:schemeClr val="accent3">
                  <a:alpha val="10000"/>
                </a:schemeClr>
              </a:solidFill>
            </a:ln>
            <a:effectLst>
              <a:glow rad="228600">
                <a:schemeClr val="accent3">
                  <a:satMod val="175000"/>
                  <a:alpha val="40000"/>
                </a:schemeClr>
              </a:glow>
              <a:outerShdw dir="21540000" sx="101000" sy="101000" rotWithShape="0">
                <a:srgbClr val="92D050"/>
              </a:outerShdw>
            </a:effectLst>
          </p:spPr>
          <p:style>
            <a:lnRef idx="3">
              <a:schemeClr val="accent3"/>
            </a:lnRef>
            <a:fillRef idx="0">
              <a:schemeClr val="accent3"/>
            </a:fillRef>
            <a:effectRef idx="2">
              <a:schemeClr val="accent3"/>
            </a:effectRef>
            <a:fontRef idx="minor">
              <a:schemeClr val="tx1"/>
            </a:fontRef>
          </p:style>
        </p:cxnSp>
        <p:cxnSp>
          <p:nvCxnSpPr>
            <p:cNvPr id="15" name="Straight Connector 54"/>
            <p:cNvCxnSpPr/>
            <p:nvPr/>
          </p:nvCxnSpPr>
          <p:spPr>
            <a:xfrm rot="5400000" flipH="1">
              <a:off x="3394444" y="352614"/>
              <a:ext cx="1890210" cy="602675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6" name="Straight Connector 59"/>
            <p:cNvCxnSpPr/>
            <p:nvPr/>
          </p:nvCxnSpPr>
          <p:spPr>
            <a:xfrm flipH="1">
              <a:off x="7380312" y="4221088"/>
              <a:ext cx="72008" cy="288032"/>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68"/>
            <p:cNvCxnSpPr/>
            <p:nvPr/>
          </p:nvCxnSpPr>
          <p:spPr>
            <a:xfrm rot="5400000" flipV="1">
              <a:off x="1130883" y="4178818"/>
              <a:ext cx="252028" cy="138546"/>
            </a:xfrm>
            <a:prstGeom prst="line">
              <a:avLst/>
            </a:prstGeom>
          </p:spPr>
          <p:style>
            <a:lnRef idx="3">
              <a:schemeClr val="dk1"/>
            </a:lnRef>
            <a:fillRef idx="0">
              <a:schemeClr val="dk1"/>
            </a:fillRef>
            <a:effectRef idx="2">
              <a:schemeClr val="dk1"/>
            </a:effectRef>
            <a:fontRef idx="minor">
              <a:schemeClr val="tx1"/>
            </a:fontRef>
          </p:style>
        </p:cxnSp>
        <p:sp>
          <p:nvSpPr>
            <p:cNvPr id="18" name="Chevron 77"/>
            <p:cNvSpPr/>
            <p:nvPr/>
          </p:nvSpPr>
          <p:spPr>
            <a:xfrm rot="16200000">
              <a:off x="5977912" y="3349367"/>
              <a:ext cx="488792" cy="144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Chevron 78"/>
            <p:cNvSpPr/>
            <p:nvPr/>
          </p:nvSpPr>
          <p:spPr>
            <a:xfrm rot="9245647">
              <a:off x="5552857" y="2547700"/>
              <a:ext cx="537402" cy="14454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Chevron 79"/>
            <p:cNvSpPr/>
            <p:nvPr/>
          </p:nvSpPr>
          <p:spPr>
            <a:xfrm rot="16200000">
              <a:off x="2006196" y="3454238"/>
              <a:ext cx="441049" cy="138546"/>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Chevron 81"/>
            <p:cNvSpPr/>
            <p:nvPr/>
          </p:nvSpPr>
          <p:spPr>
            <a:xfrm rot="11810315">
              <a:off x="6803362" y="4157763"/>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Chevron 82"/>
            <p:cNvSpPr/>
            <p:nvPr/>
          </p:nvSpPr>
          <p:spPr>
            <a:xfrm rot="9790506">
              <a:off x="6767851" y="256647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Chevron 83"/>
            <p:cNvSpPr/>
            <p:nvPr/>
          </p:nvSpPr>
          <p:spPr>
            <a:xfrm rot="9165660">
              <a:off x="2573425" y="4074182"/>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Chevron 120"/>
            <p:cNvSpPr/>
            <p:nvPr/>
          </p:nvSpPr>
          <p:spPr>
            <a:xfrm rot="790294">
              <a:off x="2652572" y="3100714"/>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Chevron 81"/>
            <p:cNvSpPr/>
            <p:nvPr/>
          </p:nvSpPr>
          <p:spPr>
            <a:xfrm rot="900000">
              <a:off x="1332865" y="242349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Chevron 81"/>
            <p:cNvSpPr/>
            <p:nvPr/>
          </p:nvSpPr>
          <p:spPr>
            <a:xfrm rot="20381357">
              <a:off x="1333813" y="4057706"/>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CasellaDiTesto 33"/>
            <p:cNvSpPr txBox="1"/>
            <p:nvPr/>
          </p:nvSpPr>
          <p:spPr>
            <a:xfrm>
              <a:off x="179512" y="2348879"/>
              <a:ext cx="1558156"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r>
                <a:rPr lang="it-IT" sz="525" dirty="0" err="1"/>
                <a:t>beam</a:t>
              </a:r>
              <a:endParaRPr lang="it-IT" sz="525" dirty="0"/>
            </a:p>
          </p:txBody>
        </p:sp>
        <p:sp>
          <p:nvSpPr>
            <p:cNvPr id="28" name="CasellaDiTesto 37"/>
            <p:cNvSpPr txBox="1"/>
            <p:nvPr/>
          </p:nvSpPr>
          <p:spPr>
            <a:xfrm>
              <a:off x="395536" y="4365103"/>
              <a:ext cx="1873473"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r>
                <a:rPr lang="it-IT" sz="525" dirty="0" err="1"/>
                <a:t>recycling</a:t>
              </a:r>
              <a:r>
                <a:rPr lang="it-IT" sz="525" dirty="0"/>
                <a:t> </a:t>
              </a:r>
            </a:p>
            <a:p>
              <a:r>
                <a:rPr lang="it-IT" sz="525" dirty="0" err="1"/>
                <a:t>mirror</a:t>
              </a:r>
              <a:endParaRPr lang="it-IT" sz="525" dirty="0"/>
            </a:p>
          </p:txBody>
        </p:sp>
        <p:sp>
          <p:nvSpPr>
            <p:cNvPr id="29" name="CasellaDiTesto 38"/>
            <p:cNvSpPr txBox="1"/>
            <p:nvPr/>
          </p:nvSpPr>
          <p:spPr>
            <a:xfrm>
              <a:off x="6876256" y="4509121"/>
              <a:ext cx="1883175"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p>
            <a:p>
              <a:r>
                <a:rPr lang="it-IT" sz="525" dirty="0" err="1"/>
                <a:t>recycling</a:t>
              </a:r>
              <a:r>
                <a:rPr lang="it-IT" sz="525" dirty="0"/>
                <a:t> </a:t>
              </a:r>
              <a:r>
                <a:rPr lang="it-IT" sz="525" dirty="0" err="1"/>
                <a:t>mirror</a:t>
              </a:r>
              <a:endParaRPr lang="it-IT" sz="525" dirty="0"/>
            </a:p>
          </p:txBody>
        </p:sp>
        <p:sp>
          <p:nvSpPr>
            <p:cNvPr id="30" name="CasellaDiTesto 39"/>
            <p:cNvSpPr txBox="1"/>
            <p:nvPr/>
          </p:nvSpPr>
          <p:spPr>
            <a:xfrm>
              <a:off x="2877503" y="2151597"/>
              <a:ext cx="1533901"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525" dirty="0"/>
                <a:t>Ti:</a:t>
              </a:r>
              <a:r>
                <a:rPr lang="it-IT" sz="525" dirty="0" err="1"/>
                <a:t>Sapphire</a:t>
              </a:r>
              <a:r>
                <a:rPr lang="it-IT" sz="525" dirty="0"/>
                <a:t> </a:t>
              </a:r>
            </a:p>
            <a:p>
              <a:pPr algn="ctr"/>
              <a:r>
                <a:rPr lang="it-IT" sz="525" dirty="0" err="1"/>
                <a:t>crystals</a:t>
              </a:r>
              <a:endParaRPr lang="it-IT" sz="525" dirty="0"/>
            </a:p>
          </p:txBody>
        </p:sp>
        <p:sp>
          <p:nvSpPr>
            <p:cNvPr id="31" name="CasellaDiTesto 41"/>
            <p:cNvSpPr txBox="1"/>
            <p:nvPr/>
          </p:nvSpPr>
          <p:spPr>
            <a:xfrm>
              <a:off x="1043607" y="1484784"/>
              <a:ext cx="1514497"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Input </a:t>
              </a:r>
              <a:r>
                <a:rPr lang="it-IT" sz="525" dirty="0" err="1"/>
                <a:t>beam</a:t>
              </a:r>
              <a:endParaRPr lang="it-IT" sz="525" dirty="0"/>
            </a:p>
          </p:txBody>
        </p:sp>
        <p:sp>
          <p:nvSpPr>
            <p:cNvPr id="32" name="CasellaDiTesto 44"/>
            <p:cNvSpPr txBox="1"/>
            <p:nvPr/>
          </p:nvSpPr>
          <p:spPr>
            <a:xfrm>
              <a:off x="7740351" y="3645022"/>
              <a:ext cx="159696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Ouput</a:t>
              </a:r>
              <a:r>
                <a:rPr lang="it-IT" sz="525" dirty="0"/>
                <a:t> </a:t>
              </a:r>
              <a:r>
                <a:rPr lang="it-IT" sz="525" dirty="0" err="1"/>
                <a:t>beam</a:t>
              </a:r>
              <a:endParaRPr lang="it-IT" sz="525" dirty="0"/>
            </a:p>
          </p:txBody>
        </p:sp>
        <p:sp>
          <p:nvSpPr>
            <p:cNvPr id="33" name="Chevron 76"/>
            <p:cNvSpPr/>
            <p:nvPr/>
          </p:nvSpPr>
          <p:spPr>
            <a:xfrm rot="659169">
              <a:off x="7963074" y="421607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CasellaDiTesto 46"/>
            <p:cNvSpPr txBox="1"/>
            <p:nvPr/>
          </p:nvSpPr>
          <p:spPr>
            <a:xfrm>
              <a:off x="1577829" y="4639221"/>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5" name="CasellaDiTesto 47"/>
            <p:cNvSpPr txBox="1"/>
            <p:nvPr/>
          </p:nvSpPr>
          <p:spPr>
            <a:xfrm>
              <a:off x="5619569" y="4562385"/>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6" name="CasellaDiTesto 48"/>
            <p:cNvSpPr txBox="1"/>
            <p:nvPr/>
          </p:nvSpPr>
          <p:spPr>
            <a:xfrm>
              <a:off x="5148065" y="1988841"/>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7" name="CasellaDiTesto 49"/>
            <p:cNvSpPr txBox="1"/>
            <p:nvPr/>
          </p:nvSpPr>
          <p:spPr>
            <a:xfrm>
              <a:off x="683569" y="3121226"/>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grpSp>
          <p:nvGrpSpPr>
            <p:cNvPr id="38" name="Gruppo 37"/>
            <p:cNvGrpSpPr/>
            <p:nvPr/>
          </p:nvGrpSpPr>
          <p:grpSpPr>
            <a:xfrm>
              <a:off x="2886307" y="1811339"/>
              <a:ext cx="3145104" cy="3243094"/>
              <a:chOff x="-4568593" y="-1655761"/>
              <a:chExt cx="3145104" cy="3243094"/>
            </a:xfrm>
          </p:grpSpPr>
          <p:grpSp>
            <p:nvGrpSpPr>
              <p:cNvPr id="43" name="Group 11"/>
              <p:cNvGrpSpPr>
                <a:grpSpLocks/>
              </p:cNvGrpSpPr>
              <p:nvPr/>
            </p:nvGrpSpPr>
            <p:grpSpPr bwMode="auto">
              <a:xfrm>
                <a:off x="-3785110" y="-667259"/>
                <a:ext cx="844396" cy="1272328"/>
                <a:chOff x="1882" y="1752"/>
                <a:chExt cx="817" cy="1134"/>
              </a:xfrm>
            </p:grpSpPr>
            <p:sp>
              <p:nvSpPr>
                <p:cNvPr id="56" name="Oval 12"/>
                <p:cNvSpPr>
                  <a:spLocks noChangeArrowheads="1"/>
                </p:cNvSpPr>
                <p:nvPr/>
              </p:nvSpPr>
              <p:spPr bwMode="auto">
                <a:xfrm>
                  <a:off x="1882"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7" name="Oval 13"/>
                <p:cNvSpPr>
                  <a:spLocks noChangeArrowheads="1"/>
                </p:cNvSpPr>
                <p:nvPr/>
              </p:nvSpPr>
              <p:spPr bwMode="auto">
                <a:xfrm>
                  <a:off x="2064" y="1752"/>
                  <a:ext cx="499" cy="1134"/>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8" name="Oval 14"/>
                <p:cNvSpPr>
                  <a:spLocks noChangeArrowheads="1"/>
                </p:cNvSpPr>
                <p:nvPr/>
              </p:nvSpPr>
              <p:spPr bwMode="auto">
                <a:xfrm>
                  <a:off x="2215" y="1918"/>
                  <a:ext cx="181" cy="771"/>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9" name="Oval 15"/>
                <p:cNvSpPr>
                  <a:spLocks noChangeArrowheads="1"/>
                </p:cNvSpPr>
                <p:nvPr/>
              </p:nvSpPr>
              <p:spPr bwMode="auto">
                <a:xfrm>
                  <a:off x="2200"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grpSp>
          <p:sp>
            <p:nvSpPr>
              <p:cNvPr id="44" name="AutoShape 17"/>
              <p:cNvSpPr>
                <a:spLocks noChangeArrowheads="1"/>
              </p:cNvSpPr>
              <p:nvPr/>
            </p:nvSpPr>
            <p:spPr bwMode="auto">
              <a:xfrm>
                <a:off x="-3551063" y="-1328918"/>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5" name="AutoShape 18"/>
              <p:cNvSpPr>
                <a:spLocks noChangeArrowheads="1"/>
              </p:cNvSpPr>
              <p:nvPr/>
            </p:nvSpPr>
            <p:spPr bwMode="auto">
              <a:xfrm flipH="1" flipV="1">
                <a:off x="-3217496" y="605069"/>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6" name="AutoShape 19"/>
              <p:cNvSpPr>
                <a:spLocks noChangeArrowheads="1"/>
              </p:cNvSpPr>
              <p:nvPr/>
            </p:nvSpPr>
            <p:spPr bwMode="auto">
              <a:xfrm flipH="1" flipV="1">
                <a:off x="-3785108" y="605069"/>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7" name="Text Box 29"/>
              <p:cNvSpPr txBox="1">
                <a:spLocks noChangeArrowheads="1"/>
              </p:cNvSpPr>
              <p:nvPr/>
            </p:nvSpPr>
            <p:spPr bwMode="auto">
              <a:xfrm>
                <a:off x="-4568593" y="1063422"/>
                <a:ext cx="1485391" cy="523911"/>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48" name="Text Box 31"/>
              <p:cNvSpPr txBox="1">
                <a:spLocks noChangeArrowheads="1"/>
              </p:cNvSpPr>
              <p:nvPr/>
            </p:nvSpPr>
            <p:spPr bwMode="auto">
              <a:xfrm>
                <a:off x="-3584263" y="-1655761"/>
                <a:ext cx="148539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49" name="Text Box 36"/>
              <p:cNvSpPr txBox="1">
                <a:spLocks noChangeArrowheads="1"/>
              </p:cNvSpPr>
              <p:nvPr/>
            </p:nvSpPr>
            <p:spPr bwMode="auto">
              <a:xfrm>
                <a:off x="-4160268" y="503089"/>
                <a:ext cx="125254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a:t>Window</a:t>
                </a:r>
              </a:p>
            </p:txBody>
          </p:sp>
          <p:sp>
            <p:nvSpPr>
              <p:cNvPr id="50" name="Oval 7"/>
              <p:cNvSpPr>
                <a:spLocks noChangeArrowheads="1"/>
              </p:cNvSpPr>
              <p:nvPr/>
            </p:nvSpPr>
            <p:spPr bwMode="auto">
              <a:xfrm>
                <a:off x="-3232337" y="-667259"/>
                <a:ext cx="516434" cy="1272328"/>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1" name="Oval 5"/>
              <p:cNvSpPr>
                <a:spLocks noChangeArrowheads="1"/>
              </p:cNvSpPr>
              <p:nvPr/>
            </p:nvSpPr>
            <p:spPr bwMode="auto">
              <a:xfrm>
                <a:off x="-3076061" y="-481010"/>
                <a:ext cx="187324" cy="865048"/>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2" name="Oval 8"/>
              <p:cNvSpPr>
                <a:spLocks noChangeArrowheads="1"/>
              </p:cNvSpPr>
              <p:nvPr/>
            </p:nvSpPr>
            <p:spPr bwMode="auto">
              <a:xfrm>
                <a:off x="-3091585" y="-667259"/>
                <a:ext cx="516434" cy="1272328"/>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3" name="AutoShape 16"/>
              <p:cNvSpPr>
                <a:spLocks noChangeArrowheads="1"/>
              </p:cNvSpPr>
              <p:nvPr/>
            </p:nvSpPr>
            <p:spPr bwMode="auto">
              <a:xfrm>
                <a:off x="-3397642" y="-1328918"/>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4" name="Text Box 30"/>
              <p:cNvSpPr txBox="1">
                <a:spLocks noChangeArrowheads="1"/>
              </p:cNvSpPr>
              <p:nvPr/>
            </p:nvSpPr>
            <p:spPr bwMode="auto">
              <a:xfrm>
                <a:off x="-2908880" y="1038022"/>
                <a:ext cx="148539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55" name="Text Box 35"/>
              <p:cNvSpPr txBox="1">
                <a:spLocks noChangeArrowheads="1"/>
              </p:cNvSpPr>
              <p:nvPr/>
            </p:nvSpPr>
            <p:spPr bwMode="auto">
              <a:xfrm>
                <a:off x="-2856974" y="511968"/>
                <a:ext cx="125254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Window</a:t>
                </a:r>
                <a:endParaRPr lang="it-IT" sz="525" dirty="0"/>
              </a:p>
            </p:txBody>
          </p:sp>
        </p:grpSp>
        <p:cxnSp>
          <p:nvCxnSpPr>
            <p:cNvPr id="39" name="Straight Connector 30"/>
            <p:cNvCxnSpPr/>
            <p:nvPr/>
          </p:nvCxnSpPr>
          <p:spPr>
            <a:xfrm>
              <a:off x="4536489" y="3506680"/>
              <a:ext cx="4220361" cy="938818"/>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0" name="Straight Connector 19"/>
            <p:cNvCxnSpPr>
              <a:endCxn id="50" idx="2"/>
            </p:cNvCxnSpPr>
            <p:nvPr/>
          </p:nvCxnSpPr>
          <p:spPr>
            <a:xfrm flipH="1">
              <a:off x="4222563" y="2557463"/>
              <a:ext cx="2178238" cy="87854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1" name="Connettore 2 40"/>
            <p:cNvCxnSpPr>
              <a:stCxn id="30" idx="2"/>
              <a:endCxn id="57" idx="1"/>
            </p:cNvCxnSpPr>
            <p:nvPr/>
          </p:nvCxnSpPr>
          <p:spPr>
            <a:xfrm>
              <a:off x="3644454" y="2920003"/>
              <a:ext cx="288968" cy="66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30" idx="2"/>
              <a:endCxn id="50" idx="1"/>
            </p:cNvCxnSpPr>
            <p:nvPr/>
          </p:nvCxnSpPr>
          <p:spPr>
            <a:xfrm>
              <a:off x="3644454" y="2920003"/>
              <a:ext cx="653740" cy="66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0" name="CasellaDiTesto 59"/>
          <p:cNvSpPr txBox="1"/>
          <p:nvPr/>
        </p:nvSpPr>
        <p:spPr>
          <a:xfrm>
            <a:off x="3491880" y="681540"/>
            <a:ext cx="1742785" cy="265457"/>
          </a:xfrm>
          <a:prstGeom prst="rect">
            <a:avLst/>
          </a:prstGeom>
          <a:noFill/>
        </p:spPr>
        <p:txBody>
          <a:bodyPr wrap="none" rtlCol="0">
            <a:spAutoFit/>
          </a:bodyPr>
          <a:lstStyle/>
          <a:p>
            <a:r>
              <a:rPr lang="it-IT" sz="1125" dirty="0" err="1"/>
              <a:t>Which</a:t>
            </a:r>
            <a:r>
              <a:rPr lang="it-IT" sz="1125" dirty="0"/>
              <a:t> </a:t>
            </a:r>
            <a:r>
              <a:rPr lang="it-IT" sz="1125" dirty="0" err="1"/>
              <a:t>geometry</a:t>
            </a:r>
            <a:r>
              <a:rPr lang="it-IT" sz="1125" dirty="0"/>
              <a:t> </a:t>
            </a:r>
            <a:r>
              <a:rPr lang="it-IT" sz="1125" dirty="0" err="1"/>
              <a:t>is</a:t>
            </a:r>
            <a:r>
              <a:rPr lang="it-IT" sz="1125" dirty="0"/>
              <a:t> </a:t>
            </a:r>
            <a:r>
              <a:rPr lang="it-IT" sz="1125" dirty="0" err="1"/>
              <a:t>better</a:t>
            </a:r>
            <a:r>
              <a:rPr lang="it-IT" sz="1125" dirty="0"/>
              <a:t>?</a:t>
            </a:r>
          </a:p>
        </p:txBody>
      </p:sp>
      <p:sp>
        <p:nvSpPr>
          <p:cNvPr id="61" name="CasellaDiTesto 60"/>
          <p:cNvSpPr txBox="1"/>
          <p:nvPr/>
        </p:nvSpPr>
        <p:spPr>
          <a:xfrm>
            <a:off x="1925706" y="1005577"/>
            <a:ext cx="1657954" cy="276999"/>
          </a:xfrm>
          <a:prstGeom prst="rect">
            <a:avLst/>
          </a:prstGeom>
          <a:noFill/>
        </p:spPr>
        <p:txBody>
          <a:bodyPr wrap="none" rtlCol="0">
            <a:spAutoFit/>
          </a:bodyPr>
          <a:lstStyle/>
          <a:p>
            <a:r>
              <a:rPr lang="it-IT" sz="1200" dirty="0" err="1"/>
              <a:t>Multipass</a:t>
            </a:r>
            <a:r>
              <a:rPr lang="it-IT" sz="1200" dirty="0"/>
              <a:t> </a:t>
            </a:r>
            <a:r>
              <a:rPr lang="it-IT" sz="1200" dirty="0" err="1"/>
              <a:t>transmission</a:t>
            </a:r>
            <a:r>
              <a:rPr lang="it-IT" sz="1200" dirty="0"/>
              <a:t> </a:t>
            </a:r>
          </a:p>
        </p:txBody>
      </p:sp>
      <p:grpSp>
        <p:nvGrpSpPr>
          <p:cNvPr id="62" name="Gruppo 61"/>
          <p:cNvGrpSpPr/>
          <p:nvPr/>
        </p:nvGrpSpPr>
        <p:grpSpPr>
          <a:xfrm>
            <a:off x="5549564" y="1073314"/>
            <a:ext cx="1894237" cy="1527217"/>
            <a:chOff x="209147" y="3194673"/>
            <a:chExt cx="3967090" cy="3298651"/>
          </a:xfrm>
        </p:grpSpPr>
        <p:sp>
          <p:nvSpPr>
            <p:cNvPr id="63" name="Oval 123"/>
            <p:cNvSpPr/>
            <p:nvPr/>
          </p:nvSpPr>
          <p:spPr>
            <a:xfrm>
              <a:off x="1429234" y="4937100"/>
              <a:ext cx="1263166" cy="1057300"/>
            </a:xfrm>
            <a:prstGeom prst="ellipse">
              <a:avLst/>
            </a:prstGeom>
            <a:solidFill>
              <a:schemeClr val="tx1">
                <a:lumMod val="65000"/>
                <a:lumOff val="35000"/>
                <a:alpha val="88000"/>
              </a:schemeClr>
            </a:solidFill>
            <a:ln w="34925">
              <a:solidFill>
                <a:srgbClr val="FFFFFF"/>
              </a:solidFill>
            </a:ln>
            <a:effectLst>
              <a:glow rad="63500">
                <a:schemeClr val="accent4">
                  <a:satMod val="175000"/>
                  <a:alpha val="40000"/>
                </a:schemeClr>
              </a:glow>
            </a:effectLst>
            <a:scene3d>
              <a:camera prst="perspectiveFront" fov="7200000">
                <a:rot lat="17435194" lon="19824091" rev="1800000"/>
              </a:camera>
              <a:lightRig rig="glow" dir="t"/>
            </a:scene3d>
            <a:sp3d extrusionH="38100" prstMaterial="clear">
              <a:bevelT w="6350" h="0" prst="softRound"/>
              <a:bevelB w="38100" h="0" prst="softRound"/>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64" name="Ovale 63"/>
            <p:cNvSpPr/>
            <p:nvPr/>
          </p:nvSpPr>
          <p:spPr>
            <a:xfrm>
              <a:off x="1614488" y="5371306"/>
              <a:ext cx="89899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65" name="CasellaDiTesto 64"/>
            <p:cNvSpPr txBox="1"/>
            <p:nvPr/>
          </p:nvSpPr>
          <p:spPr>
            <a:xfrm>
              <a:off x="2185302" y="3194673"/>
              <a:ext cx="1306607" cy="423792"/>
            </a:xfrm>
            <a:prstGeom prst="rect">
              <a:avLst/>
            </a:prstGeom>
            <a:noFill/>
          </p:spPr>
          <p:txBody>
            <a:bodyPr wrap="none" rtlCol="0">
              <a:spAutoFit/>
            </a:bodyPr>
            <a:lstStyle/>
            <a:p>
              <a:r>
                <a:rPr lang="it-IT" sz="675" dirty="0" err="1"/>
                <a:t>Ouput</a:t>
              </a:r>
              <a:r>
                <a:rPr lang="it-IT" sz="675" dirty="0"/>
                <a:t> </a:t>
              </a:r>
              <a:r>
                <a:rPr lang="it-IT" sz="675" dirty="0" err="1"/>
                <a:t>beam</a:t>
              </a:r>
              <a:endParaRPr lang="it-IT" sz="675" dirty="0"/>
            </a:p>
          </p:txBody>
        </p:sp>
        <p:sp>
          <p:nvSpPr>
            <p:cNvPr id="66" name="CasellaDiTesto 65"/>
            <p:cNvSpPr txBox="1"/>
            <p:nvPr/>
          </p:nvSpPr>
          <p:spPr>
            <a:xfrm>
              <a:off x="1231900" y="5845174"/>
              <a:ext cx="1726254" cy="648150"/>
            </a:xfrm>
            <a:prstGeom prst="rect">
              <a:avLst/>
            </a:prstGeom>
            <a:noFill/>
          </p:spPr>
          <p:txBody>
            <a:bodyPr wrap="none" rtlCol="0">
              <a:spAutoFit/>
            </a:bodyPr>
            <a:lstStyle/>
            <a:p>
              <a:r>
                <a:rPr lang="it-IT" sz="675" dirty="0" err="1"/>
                <a:t>Reflective</a:t>
              </a:r>
              <a:r>
                <a:rPr lang="it-IT" sz="675" dirty="0"/>
                <a:t>  </a:t>
              </a:r>
              <a:r>
                <a:rPr lang="it-IT" sz="675" dirty="0" err="1"/>
                <a:t>coating</a:t>
              </a:r>
              <a:endParaRPr lang="it-IT" sz="675" dirty="0"/>
            </a:p>
            <a:p>
              <a:r>
                <a:rPr lang="it-IT" sz="675" dirty="0"/>
                <a:t> (</a:t>
              </a:r>
              <a:r>
                <a:rPr lang="it-IT" sz="675" dirty="0" err="1"/>
                <a:t>cooled</a:t>
              </a:r>
              <a:r>
                <a:rPr lang="it-IT" sz="675" dirty="0"/>
                <a:t> side)</a:t>
              </a:r>
            </a:p>
          </p:txBody>
        </p:sp>
        <p:sp>
          <p:nvSpPr>
            <p:cNvPr id="67" name="CasellaDiTesto 66"/>
            <p:cNvSpPr txBox="1"/>
            <p:nvPr/>
          </p:nvSpPr>
          <p:spPr>
            <a:xfrm>
              <a:off x="2920412" y="4637482"/>
              <a:ext cx="1061535" cy="423792"/>
            </a:xfrm>
            <a:prstGeom prst="rect">
              <a:avLst/>
            </a:prstGeom>
            <a:noFill/>
          </p:spPr>
          <p:txBody>
            <a:bodyPr wrap="none" rtlCol="0">
              <a:spAutoFit/>
            </a:bodyPr>
            <a:lstStyle/>
            <a:p>
              <a:r>
                <a:rPr lang="it-IT" sz="675" dirty="0" err="1"/>
                <a:t>Absorber</a:t>
              </a:r>
              <a:endParaRPr lang="it-IT" sz="675" dirty="0"/>
            </a:p>
          </p:txBody>
        </p:sp>
        <p:cxnSp>
          <p:nvCxnSpPr>
            <p:cNvPr id="68" name="Connettore 2 67"/>
            <p:cNvCxnSpPr/>
            <p:nvPr/>
          </p:nvCxnSpPr>
          <p:spPr>
            <a:xfrm flipH="1">
              <a:off x="2585683" y="4853928"/>
              <a:ext cx="2794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AutoShape 19"/>
            <p:cNvSpPr>
              <a:spLocks noChangeArrowheads="1"/>
            </p:cNvSpPr>
            <p:nvPr/>
          </p:nvSpPr>
          <p:spPr bwMode="auto">
            <a:xfrm rot="3567544" flipH="1" flipV="1">
              <a:off x="2330450" y="514667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788"/>
            </a:p>
          </p:txBody>
        </p:sp>
        <p:sp>
          <p:nvSpPr>
            <p:cNvPr id="70" name="AutoShape 19"/>
            <p:cNvSpPr>
              <a:spLocks noChangeArrowheads="1"/>
            </p:cNvSpPr>
            <p:nvPr/>
          </p:nvSpPr>
          <p:spPr bwMode="auto">
            <a:xfrm rot="3567544" flipH="1" flipV="1">
              <a:off x="812800" y="512762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788"/>
            </a:p>
          </p:txBody>
        </p:sp>
        <p:sp>
          <p:nvSpPr>
            <p:cNvPr id="71" name="Oval 123"/>
            <p:cNvSpPr/>
            <p:nvPr/>
          </p:nvSpPr>
          <p:spPr>
            <a:xfrm>
              <a:off x="1613384" y="4867250"/>
              <a:ext cx="900100" cy="937904"/>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contourW="635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72" name="CasellaDiTesto 71"/>
            <p:cNvSpPr txBox="1"/>
            <p:nvPr/>
          </p:nvSpPr>
          <p:spPr>
            <a:xfrm>
              <a:off x="209147" y="5481972"/>
              <a:ext cx="1289821" cy="423792"/>
            </a:xfrm>
            <a:prstGeom prst="rect">
              <a:avLst/>
            </a:prstGeom>
            <a:noFill/>
          </p:spPr>
          <p:txBody>
            <a:bodyPr wrap="none" rtlCol="0">
              <a:spAutoFit/>
            </a:bodyPr>
            <a:lstStyle/>
            <a:p>
              <a:r>
                <a:rPr lang="it-IT" sz="675" dirty="0" err="1"/>
                <a:t>Cooling</a:t>
              </a:r>
              <a:r>
                <a:rPr lang="it-IT" sz="675" dirty="0"/>
                <a:t> flow</a:t>
              </a:r>
            </a:p>
          </p:txBody>
        </p:sp>
        <p:cxnSp>
          <p:nvCxnSpPr>
            <p:cNvPr id="73" name="Connettore 2 72"/>
            <p:cNvCxnSpPr>
              <a:endCxn id="64" idx="4"/>
            </p:cNvCxnSpPr>
            <p:nvPr/>
          </p:nvCxnSpPr>
          <p:spPr>
            <a:xfrm flipH="1" flipV="1">
              <a:off x="2063986" y="5587330"/>
              <a:ext cx="44214" cy="318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2704698" y="5558174"/>
              <a:ext cx="1289821" cy="423792"/>
            </a:xfrm>
            <a:prstGeom prst="rect">
              <a:avLst/>
            </a:prstGeom>
            <a:noFill/>
          </p:spPr>
          <p:txBody>
            <a:bodyPr wrap="none" rtlCol="0">
              <a:spAutoFit/>
            </a:bodyPr>
            <a:lstStyle/>
            <a:p>
              <a:r>
                <a:rPr lang="it-IT" sz="675" dirty="0" err="1"/>
                <a:t>Cooling</a:t>
              </a:r>
              <a:r>
                <a:rPr lang="it-IT" sz="675" dirty="0"/>
                <a:t> flow</a:t>
              </a:r>
            </a:p>
          </p:txBody>
        </p:sp>
        <p:sp>
          <p:nvSpPr>
            <p:cNvPr id="75" name="Oval 123"/>
            <p:cNvSpPr/>
            <p:nvPr/>
          </p:nvSpPr>
          <p:spPr>
            <a:xfrm rot="14172063">
              <a:off x="2785105" y="3820116"/>
              <a:ext cx="329156"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cxnSp>
          <p:nvCxnSpPr>
            <p:cNvPr id="76" name="Straight Connector 54"/>
            <p:cNvCxnSpPr/>
            <p:nvPr/>
          </p:nvCxnSpPr>
          <p:spPr>
            <a:xfrm flipH="1" flipV="1">
              <a:off x="1088440" y="3969329"/>
              <a:ext cx="933450"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77" name="Chevron 83"/>
            <p:cNvSpPr/>
            <p:nvPr/>
          </p:nvSpPr>
          <p:spPr>
            <a:xfrm rot="4825917">
              <a:off x="1590439" y="4007276"/>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788"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CasellaDiTesto 77"/>
            <p:cNvSpPr txBox="1"/>
            <p:nvPr/>
          </p:nvSpPr>
          <p:spPr>
            <a:xfrm>
              <a:off x="764185" y="3237826"/>
              <a:ext cx="1232750" cy="423792"/>
            </a:xfrm>
            <a:prstGeom prst="rect">
              <a:avLst/>
            </a:prstGeom>
            <a:noFill/>
          </p:spPr>
          <p:txBody>
            <a:bodyPr wrap="none" rtlCol="0">
              <a:spAutoFit/>
            </a:bodyPr>
            <a:lstStyle/>
            <a:p>
              <a:r>
                <a:rPr lang="it-IT" sz="675" dirty="0"/>
                <a:t>Input </a:t>
              </a:r>
              <a:r>
                <a:rPr lang="it-IT" sz="675" dirty="0" err="1"/>
                <a:t>beam</a:t>
              </a:r>
              <a:endParaRPr lang="it-IT" sz="675" dirty="0"/>
            </a:p>
          </p:txBody>
        </p:sp>
        <p:sp>
          <p:nvSpPr>
            <p:cNvPr id="79" name="Chevron 76"/>
            <p:cNvSpPr/>
            <p:nvPr/>
          </p:nvSpPr>
          <p:spPr>
            <a:xfrm rot="16762764">
              <a:off x="2005059" y="393561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788"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0" name="CasellaDiTesto 79"/>
            <p:cNvSpPr txBox="1"/>
            <p:nvPr/>
          </p:nvSpPr>
          <p:spPr>
            <a:xfrm>
              <a:off x="3101273" y="3708699"/>
              <a:ext cx="1074964" cy="872511"/>
            </a:xfrm>
            <a:prstGeom prst="rect">
              <a:avLst/>
            </a:prstGeom>
            <a:noFill/>
          </p:spPr>
          <p:txBody>
            <a:bodyPr wrap="none" rtlCol="0">
              <a:spAutoFit/>
            </a:bodyPr>
            <a:lstStyle/>
            <a:p>
              <a:r>
                <a:rPr lang="it-IT" sz="675" dirty="0" err="1"/>
                <a:t>Pump</a:t>
              </a:r>
              <a:r>
                <a:rPr lang="it-IT" sz="675" dirty="0"/>
                <a:t> </a:t>
              </a:r>
            </a:p>
            <a:p>
              <a:r>
                <a:rPr lang="it-IT" sz="675" dirty="0" err="1"/>
                <a:t>recycling</a:t>
              </a:r>
              <a:r>
                <a:rPr lang="it-IT" sz="675" dirty="0"/>
                <a:t> </a:t>
              </a:r>
            </a:p>
            <a:p>
              <a:r>
                <a:rPr lang="it-IT" sz="675" dirty="0" err="1"/>
                <a:t>mirrors</a:t>
              </a:r>
              <a:endParaRPr lang="it-IT" sz="675" dirty="0"/>
            </a:p>
          </p:txBody>
        </p:sp>
        <p:cxnSp>
          <p:nvCxnSpPr>
            <p:cNvPr id="81" name="Straight Connector 54"/>
            <p:cNvCxnSpPr/>
            <p:nvPr/>
          </p:nvCxnSpPr>
          <p:spPr>
            <a:xfrm flipV="1">
              <a:off x="2040943" y="3969329"/>
              <a:ext cx="895347" cy="138112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2" name="Straight Connector 54"/>
            <p:cNvCxnSpPr/>
            <p:nvPr/>
          </p:nvCxnSpPr>
          <p:spPr>
            <a:xfrm>
              <a:off x="2660065" y="3912179"/>
              <a:ext cx="323850" cy="47626"/>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3" name="Straight Connector 54"/>
            <p:cNvCxnSpPr/>
            <p:nvPr/>
          </p:nvCxnSpPr>
          <p:spPr>
            <a:xfrm flipV="1">
              <a:off x="2059990" y="3921704"/>
              <a:ext cx="619125"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4" name="Straight Connector 54"/>
            <p:cNvCxnSpPr/>
            <p:nvPr/>
          </p:nvCxnSpPr>
          <p:spPr>
            <a:xfrm flipH="1" flipV="1">
              <a:off x="1498016" y="3969330"/>
              <a:ext cx="504824" cy="1362074"/>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5" name="Straight Connector 19"/>
            <p:cNvCxnSpPr/>
            <p:nvPr/>
          </p:nvCxnSpPr>
          <p:spPr>
            <a:xfrm>
              <a:off x="1757894" y="3659568"/>
              <a:ext cx="296416" cy="1592560"/>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6" name="Straight Connector 19"/>
            <p:cNvCxnSpPr/>
            <p:nvPr/>
          </p:nvCxnSpPr>
          <p:spPr>
            <a:xfrm flipH="1">
              <a:off x="1973918" y="3659568"/>
              <a:ext cx="432048" cy="1656184"/>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7" name="Connettore 2 86"/>
            <p:cNvCxnSpPr/>
            <p:nvPr/>
          </p:nvCxnSpPr>
          <p:spPr>
            <a:xfrm>
              <a:off x="1117015" y="4131254"/>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ttore 2 87"/>
            <p:cNvCxnSpPr/>
            <p:nvPr/>
          </p:nvCxnSpPr>
          <p:spPr>
            <a:xfrm flipH="1" flipV="1">
              <a:off x="1183691" y="4074105"/>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89" name="Gruppo 104"/>
            <p:cNvGrpSpPr/>
            <p:nvPr/>
          </p:nvGrpSpPr>
          <p:grpSpPr>
            <a:xfrm rot="861620">
              <a:off x="1412290" y="3997906"/>
              <a:ext cx="323850" cy="409574"/>
              <a:chOff x="4248150" y="4829176"/>
              <a:chExt cx="323850" cy="409574"/>
            </a:xfrm>
          </p:grpSpPr>
          <p:cxnSp>
            <p:nvCxnSpPr>
              <p:cNvPr id="100" name="Connettore 2 99"/>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0" name="Gruppo 105"/>
            <p:cNvGrpSpPr/>
            <p:nvPr/>
          </p:nvGrpSpPr>
          <p:grpSpPr>
            <a:xfrm rot="3835472">
              <a:off x="2574340" y="4083630"/>
              <a:ext cx="323850" cy="409574"/>
              <a:chOff x="4248150" y="4829176"/>
              <a:chExt cx="323850" cy="409574"/>
            </a:xfrm>
          </p:grpSpPr>
          <p:cxnSp>
            <p:nvCxnSpPr>
              <p:cNvPr id="98" name="Connettore 2 97"/>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1" name="Gruppo 108"/>
            <p:cNvGrpSpPr/>
            <p:nvPr/>
          </p:nvGrpSpPr>
          <p:grpSpPr>
            <a:xfrm rot="3835472">
              <a:off x="2402890" y="3988380"/>
              <a:ext cx="323850" cy="409574"/>
              <a:chOff x="4248150" y="4829176"/>
              <a:chExt cx="323850" cy="409574"/>
            </a:xfrm>
          </p:grpSpPr>
          <p:cxnSp>
            <p:nvCxnSpPr>
              <p:cNvPr id="96" name="Connettore 2 95"/>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ttore 2 96"/>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92" name="CasellaDiTesto 91"/>
            <p:cNvSpPr txBox="1"/>
            <p:nvPr/>
          </p:nvSpPr>
          <p:spPr>
            <a:xfrm>
              <a:off x="516941" y="4169354"/>
              <a:ext cx="853391" cy="648150"/>
            </a:xfrm>
            <a:prstGeom prst="rect">
              <a:avLst/>
            </a:prstGeom>
            <a:noFill/>
          </p:spPr>
          <p:txBody>
            <a:bodyPr wrap="none" rtlCol="0">
              <a:spAutoFit/>
            </a:bodyPr>
            <a:lstStyle/>
            <a:p>
              <a:r>
                <a:rPr lang="it-IT" sz="675" dirty="0" err="1"/>
                <a:t>Pump</a:t>
              </a:r>
              <a:r>
                <a:rPr lang="it-IT" sz="675" dirty="0"/>
                <a:t> </a:t>
              </a:r>
            </a:p>
            <a:p>
              <a:r>
                <a:rPr lang="it-IT" sz="675" dirty="0" err="1"/>
                <a:t>beam</a:t>
              </a:r>
              <a:endParaRPr lang="it-IT" sz="675" dirty="0"/>
            </a:p>
          </p:txBody>
        </p:sp>
        <p:sp>
          <p:nvSpPr>
            <p:cNvPr id="93" name="Oval 123"/>
            <p:cNvSpPr/>
            <p:nvPr/>
          </p:nvSpPr>
          <p:spPr>
            <a:xfrm rot="9059864">
              <a:off x="2526597" y="374351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94" name="Oval 123"/>
            <p:cNvSpPr/>
            <p:nvPr/>
          </p:nvSpPr>
          <p:spPr>
            <a:xfrm rot="9549926">
              <a:off x="1299777" y="384257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95" name="CasellaDiTesto 94"/>
            <p:cNvSpPr txBox="1"/>
            <p:nvPr/>
          </p:nvSpPr>
          <p:spPr>
            <a:xfrm>
              <a:off x="449649" y="4940327"/>
              <a:ext cx="1512317" cy="648150"/>
            </a:xfrm>
            <a:prstGeom prst="rect">
              <a:avLst/>
            </a:prstGeom>
            <a:noFill/>
          </p:spPr>
          <p:txBody>
            <a:bodyPr wrap="square" rtlCol="0">
              <a:spAutoFit/>
            </a:bodyPr>
            <a:lstStyle/>
            <a:p>
              <a:pPr algn="ctr"/>
              <a:r>
                <a:rPr lang="it-IT" sz="675" dirty="0"/>
                <a:t>Ti:</a:t>
              </a:r>
              <a:r>
                <a:rPr lang="it-IT" sz="675" dirty="0" err="1"/>
                <a:t>Sapphire</a:t>
              </a:r>
              <a:r>
                <a:rPr lang="it-IT" sz="675" dirty="0"/>
                <a:t> </a:t>
              </a:r>
            </a:p>
            <a:p>
              <a:pPr algn="ctr"/>
              <a:r>
                <a:rPr lang="it-IT" sz="675" dirty="0" err="1"/>
                <a:t>crystal</a:t>
              </a:r>
              <a:endParaRPr lang="it-IT" sz="675" dirty="0"/>
            </a:p>
          </p:txBody>
        </p:sp>
      </p:grpSp>
      <p:sp>
        <p:nvSpPr>
          <p:cNvPr id="102" name="CasellaDiTesto 101"/>
          <p:cNvSpPr txBox="1"/>
          <p:nvPr/>
        </p:nvSpPr>
        <p:spPr>
          <a:xfrm>
            <a:off x="5873380" y="857292"/>
            <a:ext cx="1463862" cy="276999"/>
          </a:xfrm>
          <a:prstGeom prst="rect">
            <a:avLst/>
          </a:prstGeom>
          <a:noFill/>
        </p:spPr>
        <p:txBody>
          <a:bodyPr wrap="none" rtlCol="0">
            <a:spAutoFit/>
          </a:bodyPr>
          <a:lstStyle/>
          <a:p>
            <a:r>
              <a:rPr lang="it-IT" sz="1200" dirty="0" err="1"/>
              <a:t>Multipass</a:t>
            </a:r>
            <a:r>
              <a:rPr lang="it-IT" sz="1200" dirty="0"/>
              <a:t> </a:t>
            </a:r>
            <a:r>
              <a:rPr lang="it-IT" sz="1200" dirty="0" err="1"/>
              <a:t>reflection</a:t>
            </a:r>
            <a:r>
              <a:rPr lang="it-IT" sz="1200" dirty="0"/>
              <a:t> </a:t>
            </a:r>
          </a:p>
        </p:txBody>
      </p:sp>
      <p:sp>
        <p:nvSpPr>
          <p:cNvPr id="103" name="CasellaDiTesto 102"/>
          <p:cNvSpPr txBox="1"/>
          <p:nvPr/>
        </p:nvSpPr>
        <p:spPr>
          <a:xfrm>
            <a:off x="1119396" y="2436010"/>
            <a:ext cx="3308919" cy="1546577"/>
          </a:xfrm>
          <a:prstGeom prst="rect">
            <a:avLst/>
          </a:prstGeom>
          <a:noFill/>
        </p:spPr>
        <p:txBody>
          <a:bodyPr wrap="none" rtlCol="0">
            <a:spAutoFit/>
          </a:bodyPr>
          <a:lstStyle/>
          <a:p>
            <a:pPr algn="ctr"/>
            <a:r>
              <a:rPr lang="it-IT" sz="1050" u="sng" dirty="0" err="1"/>
              <a:t>Pro’s</a:t>
            </a:r>
            <a:endParaRPr lang="it-IT" sz="1050" u="sng" dirty="0"/>
          </a:p>
          <a:p>
            <a:pPr>
              <a:buFontTx/>
              <a:buChar char="-"/>
            </a:pPr>
            <a:r>
              <a:rPr lang="it-IT" sz="1050" dirty="0"/>
              <a:t> </a:t>
            </a:r>
            <a:r>
              <a:rPr lang="it-IT" sz="1050" dirty="0" err="1"/>
              <a:t>Simpler</a:t>
            </a:r>
            <a:r>
              <a:rPr lang="it-IT" sz="1050" dirty="0"/>
              <a:t> </a:t>
            </a:r>
            <a:r>
              <a:rPr lang="it-IT" sz="1050" dirty="0" err="1"/>
              <a:t>scheme</a:t>
            </a:r>
            <a:r>
              <a:rPr lang="it-IT" sz="1050" dirty="0"/>
              <a:t> (up </a:t>
            </a:r>
            <a:r>
              <a:rPr lang="it-IT" sz="1050" dirty="0" err="1"/>
              <a:t>to</a:t>
            </a:r>
            <a:r>
              <a:rPr lang="it-IT" sz="1050" dirty="0"/>
              <a:t> 2 </a:t>
            </a:r>
            <a:r>
              <a:rPr lang="it-IT" sz="1050" dirty="0" err="1"/>
              <a:t>sub-crystals</a:t>
            </a:r>
            <a:r>
              <a:rPr lang="it-IT" sz="1050" dirty="0"/>
              <a:t>, single </a:t>
            </a:r>
            <a:r>
              <a:rPr lang="it-IT" sz="1050" dirty="0" err="1"/>
              <a:t>pump</a:t>
            </a:r>
            <a:r>
              <a:rPr lang="it-IT" sz="1050" dirty="0"/>
              <a:t> </a:t>
            </a:r>
            <a:r>
              <a:rPr lang="it-IT" sz="1050" dirty="0" err="1"/>
              <a:t>path</a:t>
            </a:r>
            <a:r>
              <a:rPr lang="it-IT" sz="1050" dirty="0"/>
              <a:t>)</a:t>
            </a:r>
          </a:p>
          <a:p>
            <a:pPr>
              <a:buFontTx/>
              <a:buChar char="-"/>
            </a:pPr>
            <a:r>
              <a:rPr lang="it-IT" sz="1050" dirty="0"/>
              <a:t> </a:t>
            </a:r>
            <a:r>
              <a:rPr lang="it-IT" sz="1050" dirty="0" err="1"/>
              <a:t>Broader</a:t>
            </a:r>
            <a:r>
              <a:rPr lang="it-IT" sz="1050" dirty="0"/>
              <a:t> </a:t>
            </a:r>
            <a:r>
              <a:rPr lang="it-IT" sz="1050" dirty="0" err="1"/>
              <a:t>cooling</a:t>
            </a:r>
            <a:r>
              <a:rPr lang="it-IT" sz="1050" dirty="0"/>
              <a:t> </a:t>
            </a:r>
            <a:r>
              <a:rPr lang="it-IT" sz="1050" dirty="0" err="1"/>
              <a:t>surface</a:t>
            </a:r>
            <a:r>
              <a:rPr lang="it-IT" sz="1050" dirty="0"/>
              <a:t> </a:t>
            </a:r>
            <a:r>
              <a:rPr lang="it-IT" sz="1050" dirty="0" err="1"/>
              <a:t>available</a:t>
            </a:r>
            <a:endParaRPr lang="it-IT" sz="1050" dirty="0"/>
          </a:p>
          <a:p>
            <a:pPr>
              <a:buFontTx/>
              <a:buChar char="-"/>
            </a:pPr>
            <a:r>
              <a:rPr lang="it-IT" sz="1050" dirty="0"/>
              <a:t> </a:t>
            </a:r>
            <a:r>
              <a:rPr lang="it-IT" sz="1050" dirty="0" err="1"/>
              <a:t>Less</a:t>
            </a:r>
            <a:r>
              <a:rPr lang="it-IT" sz="1050" dirty="0"/>
              <a:t> sensitive </a:t>
            </a:r>
            <a:r>
              <a:rPr lang="it-IT" sz="1050" dirty="0" err="1"/>
              <a:t>to</a:t>
            </a:r>
            <a:r>
              <a:rPr lang="it-IT" sz="1050" dirty="0"/>
              <a:t> </a:t>
            </a:r>
            <a:r>
              <a:rPr lang="it-IT" sz="1050" dirty="0" err="1"/>
              <a:t>mechanical</a:t>
            </a:r>
            <a:r>
              <a:rPr lang="it-IT" sz="1050" dirty="0"/>
              <a:t> </a:t>
            </a:r>
            <a:r>
              <a:rPr lang="it-IT" sz="1050" dirty="0" err="1"/>
              <a:t>vibrations</a:t>
            </a:r>
            <a:endParaRPr lang="it-IT" sz="1050" dirty="0"/>
          </a:p>
          <a:p>
            <a:pPr>
              <a:buFontTx/>
              <a:buChar char="-"/>
            </a:pPr>
            <a:r>
              <a:rPr lang="it-IT" sz="1050" dirty="0"/>
              <a:t> </a:t>
            </a:r>
            <a:r>
              <a:rPr lang="it-IT" sz="1050" dirty="0" err="1"/>
              <a:t>Less</a:t>
            </a:r>
            <a:r>
              <a:rPr lang="it-IT" sz="1050" dirty="0"/>
              <a:t> sensitive </a:t>
            </a:r>
            <a:r>
              <a:rPr lang="it-IT" sz="1050" dirty="0" err="1"/>
              <a:t>to</a:t>
            </a:r>
            <a:r>
              <a:rPr lang="it-IT" sz="1050" dirty="0"/>
              <a:t> </a:t>
            </a:r>
            <a:r>
              <a:rPr lang="it-IT" sz="1050" dirty="0" err="1"/>
              <a:t>parasitic</a:t>
            </a:r>
            <a:r>
              <a:rPr lang="it-IT" sz="1050" dirty="0"/>
              <a:t> </a:t>
            </a:r>
            <a:r>
              <a:rPr lang="it-IT" sz="1050" dirty="0" err="1"/>
              <a:t>reflections</a:t>
            </a:r>
            <a:r>
              <a:rPr lang="it-IT" sz="1050" dirty="0"/>
              <a:t> (</a:t>
            </a:r>
            <a:r>
              <a:rPr lang="it-IT" sz="1050" dirty="0" err="1"/>
              <a:t>contrast</a:t>
            </a:r>
            <a:r>
              <a:rPr lang="it-IT" sz="1050" dirty="0"/>
              <a:t> </a:t>
            </a:r>
            <a:r>
              <a:rPr lang="it-IT" sz="1050" dirty="0" err="1"/>
              <a:t>issues</a:t>
            </a:r>
            <a:r>
              <a:rPr lang="it-IT" sz="1050" dirty="0"/>
              <a:t>)</a:t>
            </a:r>
          </a:p>
          <a:p>
            <a:pPr>
              <a:buFontTx/>
              <a:buChar char="-"/>
            </a:pPr>
            <a:endParaRPr lang="it-IT" sz="1050" dirty="0"/>
          </a:p>
          <a:p>
            <a:pPr algn="ctr"/>
            <a:r>
              <a:rPr lang="it-IT" sz="1050" u="sng" dirty="0" err="1"/>
              <a:t>Con’s</a:t>
            </a:r>
            <a:endParaRPr lang="it-IT" sz="1050" u="sng" dirty="0"/>
          </a:p>
          <a:p>
            <a:pPr>
              <a:buFontTx/>
              <a:buChar char="-"/>
            </a:pPr>
            <a:r>
              <a:rPr lang="it-IT" sz="1050" b="1" dirty="0"/>
              <a:t> </a:t>
            </a:r>
            <a:r>
              <a:rPr lang="it-IT" sz="1050" b="1" dirty="0" err="1"/>
              <a:t>Aberrations</a:t>
            </a:r>
            <a:r>
              <a:rPr lang="it-IT" sz="1050" b="1" dirty="0"/>
              <a:t> </a:t>
            </a:r>
            <a:r>
              <a:rPr lang="it-IT" sz="1050" b="1" dirty="0" err="1"/>
              <a:t>from</a:t>
            </a:r>
            <a:r>
              <a:rPr lang="it-IT" sz="1050" b="1" dirty="0"/>
              <a:t> </a:t>
            </a:r>
            <a:r>
              <a:rPr lang="it-IT" sz="1050" b="1" dirty="0" err="1"/>
              <a:t>fluid</a:t>
            </a:r>
            <a:r>
              <a:rPr lang="it-IT" sz="1050" b="1" dirty="0"/>
              <a:t> </a:t>
            </a:r>
            <a:r>
              <a:rPr lang="it-IT" sz="1050" b="1" dirty="0" err="1"/>
              <a:t>turbulences</a:t>
            </a:r>
            <a:endParaRPr lang="it-IT" sz="1050" b="1" dirty="0"/>
          </a:p>
          <a:p>
            <a:pPr>
              <a:buFontTx/>
              <a:buChar char="-"/>
            </a:pPr>
            <a:r>
              <a:rPr lang="it-IT" sz="1050" b="1" dirty="0"/>
              <a:t> </a:t>
            </a:r>
            <a:r>
              <a:rPr lang="it-IT" sz="1050" b="1" dirty="0" err="1"/>
              <a:t>Very</a:t>
            </a:r>
            <a:r>
              <a:rPr lang="it-IT" sz="1050" b="1" dirty="0"/>
              <a:t> </a:t>
            </a:r>
            <a:r>
              <a:rPr lang="it-IT" sz="1050" b="1" dirty="0" err="1"/>
              <a:t>critical</a:t>
            </a:r>
            <a:r>
              <a:rPr lang="it-IT" sz="1050" b="1" dirty="0"/>
              <a:t> design </a:t>
            </a:r>
            <a:r>
              <a:rPr lang="it-IT" sz="1050" b="1" dirty="0" err="1"/>
              <a:t>of</a:t>
            </a:r>
            <a:r>
              <a:rPr lang="it-IT" sz="1050" b="1" dirty="0"/>
              <a:t> the </a:t>
            </a:r>
            <a:r>
              <a:rPr lang="it-IT" sz="1050" b="1" dirty="0" err="1"/>
              <a:t>fluid</a:t>
            </a:r>
            <a:r>
              <a:rPr lang="it-IT" sz="1050" b="1" dirty="0"/>
              <a:t> </a:t>
            </a:r>
            <a:r>
              <a:rPr lang="it-IT" sz="1050" b="1" dirty="0" err="1"/>
              <a:t>ducts</a:t>
            </a:r>
            <a:endParaRPr lang="it-IT" sz="1050" b="1" dirty="0"/>
          </a:p>
        </p:txBody>
      </p:sp>
      <p:sp>
        <p:nvSpPr>
          <p:cNvPr id="137" name="CasellaDiTesto 136"/>
          <p:cNvSpPr txBox="1"/>
          <p:nvPr/>
        </p:nvSpPr>
        <p:spPr>
          <a:xfrm>
            <a:off x="4347870" y="2461155"/>
            <a:ext cx="3653131" cy="1546577"/>
          </a:xfrm>
          <a:prstGeom prst="rect">
            <a:avLst/>
          </a:prstGeom>
          <a:noFill/>
        </p:spPr>
        <p:txBody>
          <a:bodyPr wrap="square" rtlCol="0">
            <a:spAutoFit/>
          </a:bodyPr>
          <a:lstStyle/>
          <a:p>
            <a:pPr algn="ctr"/>
            <a:r>
              <a:rPr lang="it-IT" sz="1050" u="sng" dirty="0" err="1"/>
              <a:t>Pro’s</a:t>
            </a:r>
            <a:endParaRPr lang="it-IT" sz="1050" u="sng" dirty="0"/>
          </a:p>
          <a:p>
            <a:pPr>
              <a:buFontTx/>
              <a:buChar char="-"/>
            </a:pPr>
            <a:r>
              <a:rPr lang="it-IT" sz="1050" dirty="0"/>
              <a:t>  </a:t>
            </a:r>
            <a:r>
              <a:rPr lang="it-IT" sz="1050" b="1" dirty="0"/>
              <a:t>No </a:t>
            </a:r>
            <a:r>
              <a:rPr lang="it-IT" sz="1050" b="1" dirty="0" err="1"/>
              <a:t>aberration</a:t>
            </a:r>
            <a:r>
              <a:rPr lang="it-IT" sz="1050" b="1" dirty="0"/>
              <a:t> </a:t>
            </a:r>
            <a:r>
              <a:rPr lang="it-IT" sz="1050" b="1" dirty="0" err="1"/>
              <a:t>from</a:t>
            </a:r>
            <a:r>
              <a:rPr lang="it-IT" sz="1050" b="1" dirty="0"/>
              <a:t> </a:t>
            </a:r>
            <a:r>
              <a:rPr lang="it-IT" sz="1050" b="1" dirty="0" err="1"/>
              <a:t>cooling</a:t>
            </a:r>
            <a:r>
              <a:rPr lang="it-IT" sz="1050" b="1" dirty="0"/>
              <a:t> </a:t>
            </a:r>
            <a:r>
              <a:rPr lang="it-IT" sz="1050" b="1" dirty="0" err="1"/>
              <a:t>fluid</a:t>
            </a:r>
            <a:endParaRPr lang="it-IT" sz="1050" b="1" dirty="0"/>
          </a:p>
          <a:p>
            <a:pPr>
              <a:buFontTx/>
              <a:buChar char="-"/>
            </a:pPr>
            <a:r>
              <a:rPr lang="it-IT" sz="1050" dirty="0"/>
              <a:t>  </a:t>
            </a:r>
            <a:r>
              <a:rPr lang="it-IT" sz="1050" dirty="0" err="1"/>
              <a:t>Modularity</a:t>
            </a:r>
            <a:endParaRPr lang="it-IT" sz="1050" dirty="0"/>
          </a:p>
          <a:p>
            <a:pPr>
              <a:buFontTx/>
              <a:buChar char="-"/>
            </a:pPr>
            <a:endParaRPr lang="it-IT" sz="1050" dirty="0"/>
          </a:p>
          <a:p>
            <a:pPr algn="ctr"/>
            <a:r>
              <a:rPr lang="it-IT" sz="1050" u="sng" dirty="0" err="1"/>
              <a:t>Con’s</a:t>
            </a:r>
            <a:endParaRPr lang="it-IT" sz="1050" u="sng" dirty="0"/>
          </a:p>
          <a:p>
            <a:pPr>
              <a:buFontTx/>
              <a:buChar char="-"/>
            </a:pPr>
            <a:r>
              <a:rPr lang="it-IT" sz="1050" dirty="0"/>
              <a:t> </a:t>
            </a:r>
            <a:r>
              <a:rPr lang="it-IT" sz="1050" dirty="0" err="1"/>
              <a:t>Less</a:t>
            </a:r>
            <a:r>
              <a:rPr lang="it-IT" sz="1050" dirty="0"/>
              <a:t> </a:t>
            </a:r>
            <a:r>
              <a:rPr lang="it-IT" sz="1050" dirty="0" err="1"/>
              <a:t>cooling</a:t>
            </a:r>
            <a:r>
              <a:rPr lang="it-IT" sz="1050" dirty="0"/>
              <a:t> </a:t>
            </a:r>
            <a:r>
              <a:rPr lang="it-IT" sz="1050" dirty="0" err="1"/>
              <a:t>capability</a:t>
            </a:r>
            <a:endParaRPr lang="it-IT" sz="1050" dirty="0"/>
          </a:p>
          <a:p>
            <a:pPr>
              <a:buFontTx/>
              <a:buChar char="-"/>
            </a:pPr>
            <a:r>
              <a:rPr lang="it-IT" sz="1050" dirty="0"/>
              <a:t> More </a:t>
            </a:r>
            <a:r>
              <a:rPr lang="it-IT" sz="1050" dirty="0" err="1"/>
              <a:t>complex</a:t>
            </a:r>
            <a:r>
              <a:rPr lang="it-IT" sz="1050" dirty="0"/>
              <a:t> set-up (up </a:t>
            </a:r>
            <a:r>
              <a:rPr lang="it-IT" sz="1050" dirty="0" err="1"/>
              <a:t>to</a:t>
            </a:r>
            <a:r>
              <a:rPr lang="it-IT" sz="1050" dirty="0"/>
              <a:t> 3 </a:t>
            </a:r>
            <a:r>
              <a:rPr lang="it-IT" sz="1050" dirty="0" err="1"/>
              <a:t>units</a:t>
            </a:r>
            <a:r>
              <a:rPr lang="it-IT" sz="1050" dirty="0"/>
              <a:t> </a:t>
            </a:r>
            <a:r>
              <a:rPr lang="it-IT" sz="1050" dirty="0" err="1"/>
              <a:t>required</a:t>
            </a:r>
            <a:r>
              <a:rPr lang="it-IT" sz="1050" dirty="0"/>
              <a:t> , </a:t>
            </a:r>
            <a:r>
              <a:rPr lang="it-IT" sz="1050" dirty="0" err="1"/>
              <a:t>pump</a:t>
            </a:r>
            <a:r>
              <a:rPr lang="it-IT" sz="1050" dirty="0"/>
              <a:t> </a:t>
            </a:r>
            <a:r>
              <a:rPr lang="it-IT" sz="1050" dirty="0" err="1"/>
              <a:t>splitting</a:t>
            </a:r>
            <a:r>
              <a:rPr lang="it-IT" sz="1050" dirty="0"/>
              <a:t>)</a:t>
            </a:r>
          </a:p>
          <a:p>
            <a:pPr>
              <a:buFontTx/>
              <a:buChar char="-"/>
            </a:pPr>
            <a:r>
              <a:rPr lang="it-IT" sz="1050" dirty="0"/>
              <a:t> More sensitive to </a:t>
            </a:r>
            <a:r>
              <a:rPr lang="it-IT" sz="1050" dirty="0" err="1"/>
              <a:t>mechanical</a:t>
            </a:r>
            <a:r>
              <a:rPr lang="it-IT" sz="1050" dirty="0"/>
              <a:t> </a:t>
            </a:r>
            <a:r>
              <a:rPr lang="it-IT" sz="1050" dirty="0" err="1"/>
              <a:t>vibrations</a:t>
            </a:r>
            <a:r>
              <a:rPr lang="it-IT" sz="1050" dirty="0"/>
              <a:t> </a:t>
            </a:r>
          </a:p>
          <a:p>
            <a:pPr>
              <a:buFontTx/>
              <a:buChar char="-"/>
            </a:pPr>
            <a:r>
              <a:rPr lang="it-IT" sz="1050" dirty="0"/>
              <a:t> </a:t>
            </a:r>
            <a:r>
              <a:rPr lang="it-IT" sz="1050" dirty="0" err="1"/>
              <a:t>Possible</a:t>
            </a:r>
            <a:r>
              <a:rPr lang="it-IT" sz="1050" dirty="0"/>
              <a:t> </a:t>
            </a:r>
            <a:r>
              <a:rPr lang="it-IT" sz="1050" dirty="0" err="1"/>
              <a:t>issues</a:t>
            </a:r>
            <a:r>
              <a:rPr lang="it-IT" sz="1050" dirty="0"/>
              <a:t> </a:t>
            </a:r>
            <a:r>
              <a:rPr lang="it-IT" sz="1050" dirty="0" err="1"/>
              <a:t>from</a:t>
            </a:r>
            <a:r>
              <a:rPr lang="it-IT" sz="1050" dirty="0"/>
              <a:t> </a:t>
            </a:r>
            <a:r>
              <a:rPr lang="it-IT" sz="1050" dirty="0" err="1"/>
              <a:t>parasitic</a:t>
            </a:r>
            <a:r>
              <a:rPr lang="it-IT" sz="1050" dirty="0"/>
              <a:t> </a:t>
            </a:r>
            <a:r>
              <a:rPr lang="it-IT" sz="1050" dirty="0" err="1"/>
              <a:t>reflections</a:t>
            </a:r>
            <a:r>
              <a:rPr lang="it-IT" sz="1050" dirty="0"/>
              <a:t> (</a:t>
            </a:r>
            <a:r>
              <a:rPr lang="it-IT" sz="1050" dirty="0" err="1"/>
              <a:t>pulse</a:t>
            </a:r>
            <a:r>
              <a:rPr lang="it-IT" sz="1050" dirty="0"/>
              <a:t> </a:t>
            </a:r>
            <a:r>
              <a:rPr lang="it-IT" sz="1050" dirty="0" err="1"/>
              <a:t>contrast</a:t>
            </a:r>
            <a:r>
              <a:rPr lang="it-IT" sz="1050" dirty="0"/>
              <a:t>)</a:t>
            </a:r>
          </a:p>
        </p:txBody>
      </p:sp>
      <p:sp>
        <p:nvSpPr>
          <p:cNvPr id="139" name="CasellaDiTesto 138"/>
          <p:cNvSpPr txBox="1"/>
          <p:nvPr/>
        </p:nvSpPr>
        <p:spPr>
          <a:xfrm>
            <a:off x="1143000" y="4153343"/>
            <a:ext cx="6858000" cy="830997"/>
          </a:xfrm>
          <a:prstGeom prst="rect">
            <a:avLst/>
          </a:prstGeom>
          <a:noFill/>
        </p:spPr>
        <p:txBody>
          <a:bodyPr wrap="square" rtlCol="0">
            <a:spAutoFit/>
          </a:bodyPr>
          <a:lstStyle/>
          <a:p>
            <a:r>
              <a:rPr lang="it-IT" sz="1200" dirty="0" err="1"/>
              <a:t>Both</a:t>
            </a:r>
            <a:r>
              <a:rPr lang="it-IT" sz="1200" dirty="0"/>
              <a:t> </a:t>
            </a:r>
            <a:r>
              <a:rPr lang="it-IT" sz="1200" dirty="0" err="1"/>
              <a:t>schemes</a:t>
            </a:r>
            <a:r>
              <a:rPr lang="it-IT" sz="1200" dirty="0"/>
              <a:t> </a:t>
            </a:r>
            <a:r>
              <a:rPr lang="it-IT" sz="1200" dirty="0" err="1"/>
              <a:t>equally</a:t>
            </a:r>
            <a:r>
              <a:rPr lang="it-IT" sz="1200" dirty="0"/>
              <a:t> </a:t>
            </a:r>
            <a:r>
              <a:rPr lang="it-IT" sz="1200" dirty="0" err="1"/>
              <a:t>studied</a:t>
            </a:r>
            <a:r>
              <a:rPr lang="it-IT" sz="1200" dirty="0"/>
              <a:t> in the </a:t>
            </a:r>
            <a:r>
              <a:rPr lang="it-IT" sz="1200" dirty="0" err="1"/>
              <a:t>preliminary</a:t>
            </a:r>
            <a:r>
              <a:rPr lang="it-IT" sz="1200" dirty="0"/>
              <a:t> design: </a:t>
            </a:r>
            <a:r>
              <a:rPr lang="it-IT" sz="1200" dirty="0" err="1"/>
              <a:t>equivalent</a:t>
            </a:r>
            <a:r>
              <a:rPr lang="it-IT" sz="1200" dirty="0"/>
              <a:t> </a:t>
            </a:r>
            <a:r>
              <a:rPr lang="it-IT" sz="1200" dirty="0" err="1"/>
              <a:t>perfomances</a:t>
            </a:r>
            <a:r>
              <a:rPr lang="it-IT" sz="1200" dirty="0"/>
              <a:t> </a:t>
            </a:r>
            <a:r>
              <a:rPr lang="it-IT" sz="1200" dirty="0" err="1"/>
              <a:t>from</a:t>
            </a:r>
            <a:r>
              <a:rPr lang="it-IT" sz="1200" dirty="0"/>
              <a:t> </a:t>
            </a:r>
            <a:r>
              <a:rPr lang="it-IT" sz="1200" dirty="0" err="1"/>
              <a:t>simulations</a:t>
            </a:r>
            <a:endParaRPr lang="it-IT" sz="1200" dirty="0"/>
          </a:p>
          <a:p>
            <a:r>
              <a:rPr lang="it-IT" sz="1200" dirty="0" err="1"/>
              <a:t>Critical</a:t>
            </a:r>
            <a:r>
              <a:rPr lang="it-IT" sz="1200" dirty="0"/>
              <a:t> </a:t>
            </a:r>
            <a:r>
              <a:rPr lang="it-IT" sz="1200" dirty="0" err="1"/>
              <a:t>aspects</a:t>
            </a:r>
            <a:r>
              <a:rPr lang="it-IT" sz="1200" dirty="0"/>
              <a:t> (i.e. </a:t>
            </a:r>
            <a:r>
              <a:rPr lang="it-IT" sz="1200" dirty="0" err="1"/>
              <a:t>optical</a:t>
            </a:r>
            <a:r>
              <a:rPr lang="it-IT" sz="1200" dirty="0"/>
              <a:t> </a:t>
            </a:r>
            <a:r>
              <a:rPr lang="it-IT" sz="1200" dirty="0" err="1"/>
              <a:t>aberrations</a:t>
            </a:r>
            <a:r>
              <a:rPr lang="it-IT" sz="1200" dirty="0"/>
              <a:t> </a:t>
            </a:r>
            <a:r>
              <a:rPr lang="it-IT" sz="1200" dirty="0" err="1"/>
              <a:t>from</a:t>
            </a:r>
            <a:r>
              <a:rPr lang="it-IT" sz="1200" dirty="0"/>
              <a:t> </a:t>
            </a:r>
            <a:r>
              <a:rPr lang="it-IT" sz="1200" dirty="0" err="1"/>
              <a:t>cooling</a:t>
            </a:r>
            <a:r>
              <a:rPr lang="it-IT" sz="1200" dirty="0"/>
              <a:t> </a:t>
            </a:r>
            <a:r>
              <a:rPr lang="it-IT" sz="1200" dirty="0" err="1"/>
              <a:t>fluid</a:t>
            </a:r>
            <a:r>
              <a:rPr lang="it-IT" sz="1200" dirty="0"/>
              <a:t>) </a:t>
            </a:r>
            <a:r>
              <a:rPr lang="it-IT" sz="1200" dirty="0" err="1"/>
              <a:t>beyond</a:t>
            </a:r>
            <a:r>
              <a:rPr lang="it-IT" sz="1200" dirty="0"/>
              <a:t> </a:t>
            </a:r>
            <a:r>
              <a:rPr lang="it-IT" sz="1200" dirty="0" err="1"/>
              <a:t>numerical</a:t>
            </a:r>
            <a:r>
              <a:rPr lang="it-IT" sz="1200" dirty="0"/>
              <a:t> </a:t>
            </a:r>
            <a:r>
              <a:rPr lang="it-IT" sz="1200" dirty="0" err="1"/>
              <a:t>simulations</a:t>
            </a:r>
            <a:r>
              <a:rPr lang="it-IT" sz="1200" dirty="0"/>
              <a:t> </a:t>
            </a:r>
            <a:r>
              <a:rPr lang="it-IT" sz="1200" dirty="0" err="1"/>
              <a:t>capabilities</a:t>
            </a:r>
            <a:endParaRPr lang="it-IT" sz="1200" dirty="0"/>
          </a:p>
          <a:p>
            <a:r>
              <a:rPr lang="it-IT" sz="1200" dirty="0" err="1"/>
              <a:t>Dedicated</a:t>
            </a:r>
            <a:r>
              <a:rPr lang="it-IT" sz="1200" dirty="0"/>
              <a:t> </a:t>
            </a:r>
            <a:r>
              <a:rPr lang="it-IT" sz="1200" dirty="0" err="1"/>
              <a:t>experimental</a:t>
            </a:r>
            <a:r>
              <a:rPr lang="it-IT" sz="1200" dirty="0"/>
              <a:t> </a:t>
            </a:r>
            <a:r>
              <a:rPr lang="it-IT" sz="1200" dirty="0" err="1"/>
              <a:t>development</a:t>
            </a:r>
            <a:r>
              <a:rPr lang="it-IT" sz="1200" dirty="0"/>
              <a:t> (i.e. </a:t>
            </a:r>
            <a:r>
              <a:rPr lang="it-IT" sz="1200" dirty="0" err="1"/>
              <a:t>realization</a:t>
            </a:r>
            <a:r>
              <a:rPr lang="it-IT" sz="1200" dirty="0"/>
              <a:t> and testing of small scale pilot devices) </a:t>
            </a:r>
            <a:r>
              <a:rPr lang="it-IT" sz="1200" dirty="0" err="1"/>
              <a:t>is</a:t>
            </a:r>
            <a:r>
              <a:rPr lang="it-IT" sz="1200" dirty="0"/>
              <a:t> </a:t>
            </a:r>
            <a:r>
              <a:rPr lang="it-IT" sz="1200" dirty="0" err="1"/>
              <a:t>required</a:t>
            </a:r>
            <a:r>
              <a:rPr lang="it-IT" sz="1200" dirty="0"/>
              <a:t> to </a:t>
            </a:r>
            <a:r>
              <a:rPr lang="it-IT" sz="1200" dirty="0" err="1"/>
              <a:t>address</a:t>
            </a:r>
            <a:r>
              <a:rPr lang="it-IT" sz="1200" dirty="0"/>
              <a:t> </a:t>
            </a:r>
            <a:r>
              <a:rPr lang="it-IT" sz="1200" dirty="0" err="1"/>
              <a:t>this</a:t>
            </a:r>
            <a:r>
              <a:rPr lang="it-IT" sz="1200" dirty="0"/>
              <a:t> design </a:t>
            </a:r>
            <a:r>
              <a:rPr lang="it-IT" sz="1200" dirty="0" err="1"/>
              <a:t>choice</a:t>
            </a:r>
            <a:r>
              <a:rPr lang="it-IT" sz="1200" dirty="0"/>
              <a:t> </a:t>
            </a:r>
          </a:p>
        </p:txBody>
      </p:sp>
    </p:spTree>
    <p:extLst>
      <p:ext uri="{BB962C8B-B14F-4D97-AF65-F5344CB8AC3E}">
        <p14:creationId xmlns:p14="http://schemas.microsoft.com/office/powerpoint/2010/main" val="364389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87" y="-32943"/>
            <a:ext cx="7367940" cy="666036"/>
          </a:xfrm>
        </p:spPr>
        <p:txBody>
          <a:bodyPr>
            <a:normAutofit/>
          </a:bodyPr>
          <a:lstStyle/>
          <a:p>
            <a:r>
              <a:rPr lang="en-US" sz="2000" b="1" dirty="0">
                <a:latin typeface="HP Simplified Light" panose="020B0404020204020204" pitchFamily="34" charset="0"/>
              </a:rPr>
              <a:t>EXAMPLE OF LAYOUT FOR  TRANSMISSION AMPLIFIERS</a:t>
            </a:r>
          </a:p>
        </p:txBody>
      </p:sp>
      <p:grpSp>
        <p:nvGrpSpPr>
          <p:cNvPr id="3" name="Gruppo 85"/>
          <p:cNvGrpSpPr/>
          <p:nvPr/>
        </p:nvGrpSpPr>
        <p:grpSpPr>
          <a:xfrm rot="5400000">
            <a:off x="2698161" y="-679751"/>
            <a:ext cx="509178" cy="3619500"/>
            <a:chOff x="1810296" y="1136650"/>
            <a:chExt cx="678904" cy="4826000"/>
          </a:xfrm>
        </p:grpSpPr>
        <p:sp>
          <p:nvSpPr>
            <p:cNvPr id="5" name="Rettangolo 4"/>
            <p:cNvSpPr/>
            <p:nvPr/>
          </p:nvSpPr>
          <p:spPr>
            <a:xfrm>
              <a:off x="1981200" y="359841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8" name="Connettore 1 7"/>
            <p:cNvCxnSpPr/>
            <p:nvPr/>
          </p:nvCxnSpPr>
          <p:spPr>
            <a:xfrm>
              <a:off x="1979712" y="1196752"/>
              <a:ext cx="216023" cy="4243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80000">
              <a:off x="2101520" y="1847291"/>
              <a:ext cx="0" cy="36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2005013" y="5445224"/>
              <a:ext cx="190723" cy="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907704" y="1844824"/>
              <a:ext cx="2880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rot="-360000">
              <a:off x="2094625" y="1844824"/>
              <a:ext cx="0" cy="3312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10800000">
              <a:off x="1964855" y="5413475"/>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2168055" y="18045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rot="5400000">
              <a:off x="2168055" y="541982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rot="5400000">
              <a:off x="1873796" y="18172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V="1">
              <a:off x="1935956" y="5152430"/>
              <a:ext cx="331788" cy="5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a:off x="1935093" y="2101850"/>
              <a:ext cx="312807" cy="3050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rot="5400000">
              <a:off x="2242345" y="511693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rot="10800000">
              <a:off x="1881511" y="512058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2225205" y="20585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V="1">
              <a:off x="1847850" y="2098824"/>
              <a:ext cx="405036" cy="30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1851609" y="2103158"/>
              <a:ext cx="447091" cy="28180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H="1">
              <a:off x="1902552" y="1200150"/>
              <a:ext cx="586648" cy="3715192"/>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rot="5400000">
              <a:off x="1810296" y="206491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rot="5400000">
              <a:off x="2274095" y="488198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rot="10800000">
              <a:off x="1848173" y="488483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a:off x="1897856" y="4912519"/>
              <a:ext cx="406181" cy="3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a:off x="2101850" y="1136650"/>
              <a:ext cx="0" cy="482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a:off x="1981200" y="1206500"/>
              <a:ext cx="31750" cy="488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5" name="CasellaDiTesto 84"/>
          <p:cNvSpPr txBox="1"/>
          <p:nvPr/>
        </p:nvSpPr>
        <p:spPr>
          <a:xfrm>
            <a:off x="5265733" y="705366"/>
            <a:ext cx="2784095" cy="1061829"/>
          </a:xfrm>
          <a:prstGeom prst="rect">
            <a:avLst/>
          </a:prstGeom>
          <a:noFill/>
        </p:spPr>
        <p:txBody>
          <a:bodyPr wrap="none" rtlCol="0">
            <a:spAutoFit/>
          </a:bodyPr>
          <a:lstStyle/>
          <a:p>
            <a:r>
              <a:rPr lang="it-IT" sz="1050" dirty="0"/>
              <a:t>6 </a:t>
            </a:r>
            <a:r>
              <a:rPr lang="it-IT" sz="1050" dirty="0" err="1"/>
              <a:t>passes</a:t>
            </a:r>
            <a:r>
              <a:rPr lang="it-IT" sz="1050" dirty="0"/>
              <a:t> </a:t>
            </a:r>
            <a:r>
              <a:rPr lang="it-IT" sz="1050" dirty="0" err="1"/>
              <a:t>configuration</a:t>
            </a:r>
            <a:r>
              <a:rPr lang="it-IT" sz="1050" dirty="0"/>
              <a:t>, </a:t>
            </a:r>
            <a:r>
              <a:rPr lang="it-IT" sz="1050" dirty="0" err="1"/>
              <a:t>bow-tie</a:t>
            </a:r>
            <a:r>
              <a:rPr lang="it-IT" sz="1050" dirty="0"/>
              <a:t> </a:t>
            </a:r>
            <a:r>
              <a:rPr lang="it-IT" sz="1050" dirty="0" err="1"/>
              <a:t>geometry</a:t>
            </a:r>
            <a:endParaRPr lang="it-IT" sz="1050" dirty="0"/>
          </a:p>
          <a:p>
            <a:r>
              <a:rPr lang="it-IT" sz="1050" dirty="0"/>
              <a:t>Angle </a:t>
            </a:r>
            <a:r>
              <a:rPr lang="it-IT" sz="1050" dirty="0" err="1"/>
              <a:t>between</a:t>
            </a:r>
            <a:r>
              <a:rPr lang="it-IT" sz="1050" dirty="0"/>
              <a:t> </a:t>
            </a:r>
            <a:r>
              <a:rPr lang="it-IT" sz="1050" dirty="0" err="1"/>
              <a:t>passes</a:t>
            </a:r>
            <a:r>
              <a:rPr lang="it-IT" sz="1050" dirty="0"/>
              <a:t>  	~ n x 1.2° (n=1,2,3)</a:t>
            </a:r>
          </a:p>
          <a:p>
            <a:r>
              <a:rPr lang="it-IT" sz="1050" dirty="0" err="1"/>
              <a:t>Footprint</a:t>
            </a:r>
            <a:r>
              <a:rPr lang="it-IT" sz="1050" dirty="0"/>
              <a:t> </a:t>
            </a:r>
            <a:r>
              <a:rPr lang="it-IT" sz="1050" dirty="0" err="1"/>
              <a:t>length</a:t>
            </a:r>
            <a:r>
              <a:rPr lang="it-IT" sz="1050" dirty="0"/>
              <a:t>: 	~ 4 </a:t>
            </a:r>
            <a:r>
              <a:rPr lang="it-IT" sz="1050" dirty="0" err="1"/>
              <a:t>mt</a:t>
            </a:r>
            <a:r>
              <a:rPr lang="it-IT" sz="1050" dirty="0"/>
              <a:t> (Laser 1)</a:t>
            </a:r>
          </a:p>
          <a:p>
            <a:r>
              <a:rPr lang="it-IT" sz="1050" dirty="0"/>
              <a:t>		~ 5 </a:t>
            </a:r>
            <a:r>
              <a:rPr lang="it-IT" sz="1050" dirty="0" err="1"/>
              <a:t>mt</a:t>
            </a:r>
            <a:r>
              <a:rPr lang="it-IT" sz="1050" dirty="0"/>
              <a:t> (Laser 2)</a:t>
            </a:r>
          </a:p>
          <a:p>
            <a:r>
              <a:rPr lang="it-IT" sz="1050" dirty="0"/>
              <a:t>		~ 8 </a:t>
            </a:r>
            <a:r>
              <a:rPr lang="it-IT" sz="1050" dirty="0" err="1"/>
              <a:t>mt</a:t>
            </a:r>
            <a:r>
              <a:rPr lang="it-IT" sz="1050" dirty="0"/>
              <a:t> (Laser 3)</a:t>
            </a:r>
          </a:p>
          <a:p>
            <a:r>
              <a:rPr lang="it-IT" sz="1050" dirty="0"/>
              <a:t>(</a:t>
            </a:r>
            <a:r>
              <a:rPr lang="it-IT" sz="1050" dirty="0" err="1"/>
              <a:t>to</a:t>
            </a:r>
            <a:r>
              <a:rPr lang="it-IT" sz="1050" dirty="0"/>
              <a:t> </a:t>
            </a:r>
            <a:r>
              <a:rPr lang="it-IT" sz="1050" dirty="0" err="1"/>
              <a:t>avoid</a:t>
            </a:r>
            <a:r>
              <a:rPr lang="it-IT" sz="1050" dirty="0"/>
              <a:t> </a:t>
            </a:r>
            <a:r>
              <a:rPr lang="it-IT" sz="1050" dirty="0" err="1"/>
              <a:t>beam</a:t>
            </a:r>
            <a:r>
              <a:rPr lang="it-IT" sz="1050" dirty="0"/>
              <a:t> </a:t>
            </a:r>
            <a:r>
              <a:rPr lang="it-IT" sz="1050" dirty="0" err="1"/>
              <a:t>superimposition</a:t>
            </a:r>
            <a:r>
              <a:rPr lang="it-IT" sz="1050" dirty="0"/>
              <a:t>)</a:t>
            </a:r>
          </a:p>
        </p:txBody>
      </p:sp>
      <p:sp>
        <p:nvSpPr>
          <p:cNvPr id="112" name="CasellaDiTesto 111"/>
          <p:cNvSpPr txBox="1"/>
          <p:nvPr/>
        </p:nvSpPr>
        <p:spPr>
          <a:xfrm>
            <a:off x="2183092" y="685800"/>
            <a:ext cx="1486865" cy="265457"/>
          </a:xfrm>
          <a:prstGeom prst="rect">
            <a:avLst/>
          </a:prstGeom>
          <a:noFill/>
        </p:spPr>
        <p:txBody>
          <a:bodyPr wrap="square" rtlCol="0">
            <a:spAutoFit/>
          </a:bodyPr>
          <a:lstStyle/>
          <a:p>
            <a:r>
              <a:rPr lang="it-IT" sz="1125" dirty="0" err="1"/>
              <a:t>Amplification</a:t>
            </a:r>
            <a:r>
              <a:rPr lang="it-IT" sz="1125" dirty="0"/>
              <a:t> </a:t>
            </a:r>
            <a:r>
              <a:rPr lang="it-IT" sz="1125" dirty="0" err="1"/>
              <a:t>path</a:t>
            </a:r>
            <a:endParaRPr lang="it-IT" sz="1125" dirty="0"/>
          </a:p>
        </p:txBody>
      </p:sp>
      <p:sp>
        <p:nvSpPr>
          <p:cNvPr id="115" name="CasellaDiTesto 114"/>
          <p:cNvSpPr txBox="1"/>
          <p:nvPr/>
        </p:nvSpPr>
        <p:spPr>
          <a:xfrm>
            <a:off x="1333661" y="1628000"/>
            <a:ext cx="3214341" cy="265457"/>
          </a:xfrm>
          <a:prstGeom prst="rect">
            <a:avLst/>
          </a:prstGeom>
          <a:noFill/>
        </p:spPr>
        <p:txBody>
          <a:bodyPr wrap="none" rtlCol="0">
            <a:spAutoFit/>
          </a:bodyPr>
          <a:lstStyle/>
          <a:p>
            <a:r>
              <a:rPr lang="it-IT" sz="1125" dirty="0" err="1"/>
              <a:t>Pumping</a:t>
            </a:r>
            <a:r>
              <a:rPr lang="it-IT" sz="1125" dirty="0"/>
              <a:t> </a:t>
            </a:r>
            <a:r>
              <a:rPr lang="it-IT" sz="1125" dirty="0" err="1"/>
              <a:t>path</a:t>
            </a:r>
            <a:r>
              <a:rPr lang="it-IT" sz="1125" dirty="0"/>
              <a:t> (single </a:t>
            </a:r>
            <a:r>
              <a:rPr lang="it-IT" sz="1125" dirty="0" err="1"/>
              <a:t>pump</a:t>
            </a:r>
            <a:r>
              <a:rPr lang="it-IT" sz="1125" dirty="0"/>
              <a:t> source, </a:t>
            </a:r>
            <a:r>
              <a:rPr lang="it-IT" sz="1125" dirty="0" err="1"/>
              <a:t>split</a:t>
            </a:r>
            <a:r>
              <a:rPr lang="it-IT" sz="1125" dirty="0"/>
              <a:t> in 2 </a:t>
            </a:r>
            <a:r>
              <a:rPr lang="it-IT" sz="1125" dirty="0" err="1"/>
              <a:t>pulses</a:t>
            </a:r>
            <a:r>
              <a:rPr lang="it-IT" sz="1125" dirty="0"/>
              <a:t>)</a:t>
            </a:r>
          </a:p>
        </p:txBody>
      </p:sp>
      <p:grpSp>
        <p:nvGrpSpPr>
          <p:cNvPr id="6" name="Gruppo 112"/>
          <p:cNvGrpSpPr/>
          <p:nvPr/>
        </p:nvGrpSpPr>
        <p:grpSpPr>
          <a:xfrm>
            <a:off x="1712350" y="1880542"/>
            <a:ext cx="2225705" cy="906530"/>
            <a:chOff x="759132" y="2705100"/>
            <a:chExt cx="2967607" cy="1208707"/>
          </a:xfrm>
        </p:grpSpPr>
        <p:sp>
          <p:nvSpPr>
            <p:cNvPr id="88" name="Rettangolo 87"/>
            <p:cNvSpPr/>
            <p:nvPr/>
          </p:nvSpPr>
          <p:spPr>
            <a:xfrm rot="5400000">
              <a:off x="2156955" y="370098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117" name="Connettore 1 116"/>
            <p:cNvCxnSpPr/>
            <p:nvPr/>
          </p:nvCxnSpPr>
          <p:spPr>
            <a:xfrm flipH="1">
              <a:off x="2240688" y="2792627"/>
              <a:ext cx="8238" cy="52207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Connettore 1 117"/>
            <p:cNvCxnSpPr/>
            <p:nvPr/>
          </p:nvCxnSpPr>
          <p:spPr>
            <a:xfrm rot="16200000">
              <a:off x="2211695" y="307507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Connettore 1 119"/>
            <p:cNvCxnSpPr/>
            <p:nvPr/>
          </p:nvCxnSpPr>
          <p:spPr>
            <a:xfrm rot="10800000">
              <a:off x="2200451" y="3263157"/>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Connettore 1 122"/>
            <p:cNvCxnSpPr/>
            <p:nvPr/>
          </p:nvCxnSpPr>
          <p:spPr>
            <a:xfrm flipH="1">
              <a:off x="802413" y="3100388"/>
              <a:ext cx="1433515"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Connettore 1 128"/>
            <p:cNvCxnSpPr/>
            <p:nvPr/>
          </p:nvCxnSpPr>
          <p:spPr>
            <a:xfrm rot="16200000">
              <a:off x="759132" y="3058405"/>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Connettore 1 129"/>
            <p:cNvCxnSpPr/>
            <p:nvPr/>
          </p:nvCxnSpPr>
          <p:spPr>
            <a:xfrm flipH="1">
              <a:off x="807176" y="3099808"/>
              <a:ext cx="1094" cy="76496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Connettore 1 131"/>
            <p:cNvCxnSpPr/>
            <p:nvPr/>
          </p:nvCxnSpPr>
          <p:spPr>
            <a:xfrm rot="10800000">
              <a:off x="766938" y="3841800"/>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Connettore 1 133"/>
            <p:cNvCxnSpPr/>
            <p:nvPr/>
          </p:nvCxnSpPr>
          <p:spPr>
            <a:xfrm flipH="1">
              <a:off x="811939" y="3602831"/>
              <a:ext cx="2690812" cy="26193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Connettore 1 135"/>
            <p:cNvCxnSpPr/>
            <p:nvPr/>
          </p:nvCxnSpPr>
          <p:spPr>
            <a:xfrm flipH="1" flipV="1">
              <a:off x="3505132" y="3545681"/>
              <a:ext cx="16669" cy="10001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Connettore 1 141"/>
            <p:cNvCxnSpPr/>
            <p:nvPr/>
          </p:nvCxnSpPr>
          <p:spPr>
            <a:xfrm flipH="1">
              <a:off x="2245451" y="3283744"/>
              <a:ext cx="1433515"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Connettore 1 142"/>
            <p:cNvCxnSpPr/>
            <p:nvPr/>
          </p:nvCxnSpPr>
          <p:spPr>
            <a:xfrm rot="10800000">
              <a:off x="3653014" y="323934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Connettore 1 143"/>
            <p:cNvCxnSpPr/>
            <p:nvPr/>
          </p:nvCxnSpPr>
          <p:spPr>
            <a:xfrm flipH="1">
              <a:off x="3683726" y="3295070"/>
              <a:ext cx="1095" cy="548268"/>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Connettore 1 146"/>
            <p:cNvCxnSpPr/>
            <p:nvPr/>
          </p:nvCxnSpPr>
          <p:spPr>
            <a:xfrm flipH="1" flipV="1">
              <a:off x="1026251" y="3624263"/>
              <a:ext cx="2662238" cy="22383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Connettore 1 154"/>
            <p:cNvCxnSpPr/>
            <p:nvPr/>
          </p:nvCxnSpPr>
          <p:spPr>
            <a:xfrm rot="16200000">
              <a:off x="3654732" y="3825167"/>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Connettore 1 155"/>
            <p:cNvCxnSpPr/>
            <p:nvPr/>
          </p:nvCxnSpPr>
          <p:spPr>
            <a:xfrm flipV="1">
              <a:off x="1011964" y="3567113"/>
              <a:ext cx="14287" cy="116683"/>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Connettore 2 159"/>
            <p:cNvCxnSpPr/>
            <p:nvPr/>
          </p:nvCxnSpPr>
          <p:spPr>
            <a:xfrm>
              <a:off x="2248308" y="2796540"/>
              <a:ext cx="0" cy="236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1" name="CasellaDiTesto 160"/>
            <p:cNvSpPr txBox="1"/>
            <p:nvPr/>
          </p:nvSpPr>
          <p:spPr>
            <a:xfrm>
              <a:off x="2294028" y="2705100"/>
              <a:ext cx="992152" cy="338555"/>
            </a:xfrm>
            <a:prstGeom prst="rect">
              <a:avLst/>
            </a:prstGeom>
            <a:noFill/>
          </p:spPr>
          <p:txBody>
            <a:bodyPr wrap="none" rtlCol="0">
              <a:spAutoFit/>
            </a:bodyPr>
            <a:lstStyle/>
            <a:p>
              <a:r>
                <a:rPr lang="it-IT" sz="1050" dirty="0"/>
                <a:t>First </a:t>
              </a:r>
              <a:r>
                <a:rPr lang="it-IT" sz="1050" dirty="0" err="1"/>
                <a:t>pulse</a:t>
              </a:r>
              <a:endParaRPr lang="it-IT" sz="1050" dirty="0"/>
            </a:p>
          </p:txBody>
        </p:sp>
      </p:grpSp>
      <p:grpSp>
        <p:nvGrpSpPr>
          <p:cNvPr id="7" name="Gruppo 183"/>
          <p:cNvGrpSpPr/>
          <p:nvPr/>
        </p:nvGrpSpPr>
        <p:grpSpPr>
          <a:xfrm flipH="1">
            <a:off x="1824629" y="2503476"/>
            <a:ext cx="3060442" cy="883319"/>
            <a:chOff x="-140898" y="3535680"/>
            <a:chExt cx="4080589" cy="1177758"/>
          </a:xfrm>
        </p:grpSpPr>
        <p:cxnSp>
          <p:nvCxnSpPr>
            <p:cNvPr id="167" name="Connettore 1 166"/>
            <p:cNvCxnSpPr/>
            <p:nvPr/>
          </p:nvCxnSpPr>
          <p:spPr>
            <a:xfrm flipH="1" flipV="1">
              <a:off x="2453640" y="4134787"/>
              <a:ext cx="8238" cy="52207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8" name="Connettore 1 167"/>
            <p:cNvCxnSpPr/>
            <p:nvPr/>
          </p:nvCxnSpPr>
          <p:spPr>
            <a:xfrm rot="5400000" flipV="1">
              <a:off x="2424647" y="4302407"/>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Connettore 1 168"/>
            <p:cNvCxnSpPr/>
            <p:nvPr/>
          </p:nvCxnSpPr>
          <p:spPr>
            <a:xfrm rot="10800000" flipV="1">
              <a:off x="2413403" y="411432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Connettore 1 169"/>
            <p:cNvCxnSpPr/>
            <p:nvPr/>
          </p:nvCxnSpPr>
          <p:spPr>
            <a:xfrm flipH="1" flipV="1">
              <a:off x="1015365" y="4349099"/>
              <a:ext cx="143351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1" name="Connettore 1 170"/>
            <p:cNvCxnSpPr/>
            <p:nvPr/>
          </p:nvCxnSpPr>
          <p:spPr>
            <a:xfrm rot="5400000" flipV="1">
              <a:off x="972084" y="4319075"/>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Connettore 1 171"/>
            <p:cNvCxnSpPr/>
            <p:nvPr/>
          </p:nvCxnSpPr>
          <p:spPr>
            <a:xfrm flipH="1" flipV="1">
              <a:off x="1020128" y="3584718"/>
              <a:ext cx="1094" cy="76496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3" name="Connettore 1 172"/>
            <p:cNvCxnSpPr/>
            <p:nvPr/>
          </p:nvCxnSpPr>
          <p:spPr>
            <a:xfrm rot="10800000" flipV="1">
              <a:off x="979890" y="3535680"/>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Connettore 1 173"/>
            <p:cNvCxnSpPr/>
            <p:nvPr/>
          </p:nvCxnSpPr>
          <p:spPr>
            <a:xfrm flipH="1" flipV="1">
              <a:off x="1024891" y="3584718"/>
              <a:ext cx="2690812" cy="26193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Connettore 1 174"/>
            <p:cNvCxnSpPr/>
            <p:nvPr/>
          </p:nvCxnSpPr>
          <p:spPr>
            <a:xfrm flipH="1">
              <a:off x="3718084" y="3803792"/>
              <a:ext cx="16669" cy="10001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Connettore 1 175"/>
            <p:cNvCxnSpPr/>
            <p:nvPr/>
          </p:nvCxnSpPr>
          <p:spPr>
            <a:xfrm flipH="1" flipV="1">
              <a:off x="2458403" y="4165743"/>
              <a:ext cx="143351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7" name="Connettore 1 176"/>
            <p:cNvCxnSpPr/>
            <p:nvPr/>
          </p:nvCxnSpPr>
          <p:spPr>
            <a:xfrm rot="10800000" flipV="1">
              <a:off x="3865966" y="413813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Connettore 1 177"/>
            <p:cNvCxnSpPr/>
            <p:nvPr/>
          </p:nvCxnSpPr>
          <p:spPr>
            <a:xfrm flipH="1" flipV="1">
              <a:off x="3896678" y="3606149"/>
              <a:ext cx="1095" cy="548268"/>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9" name="Connettore 1 178"/>
            <p:cNvCxnSpPr/>
            <p:nvPr/>
          </p:nvCxnSpPr>
          <p:spPr>
            <a:xfrm flipH="1">
              <a:off x="1239203" y="3601387"/>
              <a:ext cx="2662238" cy="22383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0" name="Connettore 1 179"/>
            <p:cNvCxnSpPr/>
            <p:nvPr/>
          </p:nvCxnSpPr>
          <p:spPr>
            <a:xfrm rot="5400000" flipV="1">
              <a:off x="3867684" y="355231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Connettore 1 180"/>
            <p:cNvCxnSpPr/>
            <p:nvPr/>
          </p:nvCxnSpPr>
          <p:spPr>
            <a:xfrm>
              <a:off x="1224916" y="3765691"/>
              <a:ext cx="14287" cy="116683"/>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Connettore 2 181"/>
            <p:cNvCxnSpPr/>
            <p:nvPr/>
          </p:nvCxnSpPr>
          <p:spPr>
            <a:xfrm flipV="1">
              <a:off x="2461260" y="4416727"/>
              <a:ext cx="0" cy="236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3" name="CasellaDiTesto 182"/>
            <p:cNvSpPr txBox="1"/>
            <p:nvPr/>
          </p:nvSpPr>
          <p:spPr>
            <a:xfrm rot="10800000" flipV="1">
              <a:off x="-140898" y="4374884"/>
              <a:ext cx="2573782" cy="338554"/>
            </a:xfrm>
            <a:prstGeom prst="rect">
              <a:avLst/>
            </a:prstGeom>
            <a:noFill/>
          </p:spPr>
          <p:txBody>
            <a:bodyPr wrap="none" rtlCol="0">
              <a:spAutoFit/>
            </a:bodyPr>
            <a:lstStyle/>
            <a:p>
              <a:r>
                <a:rPr lang="it-IT" sz="1050" dirty="0" err="1"/>
                <a:t>Second</a:t>
              </a:r>
              <a:r>
                <a:rPr lang="it-IT" sz="1050" dirty="0"/>
                <a:t> </a:t>
              </a:r>
              <a:r>
                <a:rPr lang="it-IT" sz="1050" dirty="0" err="1"/>
                <a:t>pulse</a:t>
              </a:r>
              <a:r>
                <a:rPr lang="it-IT" sz="1050" dirty="0"/>
                <a:t> (</a:t>
              </a:r>
              <a:r>
                <a:rPr lang="it-IT" sz="1050" dirty="0" err="1"/>
                <a:t>from</a:t>
              </a:r>
              <a:r>
                <a:rPr lang="it-IT" sz="1050" dirty="0"/>
                <a:t> a </a:t>
              </a:r>
              <a:r>
                <a:rPr lang="it-IT" sz="1050" dirty="0" err="1"/>
                <a:t>delay</a:t>
              </a:r>
              <a:r>
                <a:rPr lang="it-IT" sz="1050" dirty="0"/>
                <a:t> </a:t>
              </a:r>
              <a:r>
                <a:rPr lang="it-IT" sz="1050" dirty="0" err="1"/>
                <a:t>line</a:t>
              </a:r>
              <a:r>
                <a:rPr lang="it-IT" sz="1050" dirty="0"/>
                <a:t>)</a:t>
              </a:r>
            </a:p>
          </p:txBody>
        </p:sp>
      </p:grpSp>
      <p:sp>
        <p:nvSpPr>
          <p:cNvPr id="216" name="CasellaDiTesto 215"/>
          <p:cNvSpPr txBox="1"/>
          <p:nvPr/>
        </p:nvSpPr>
        <p:spPr>
          <a:xfrm>
            <a:off x="4436473" y="1924747"/>
            <a:ext cx="3652612" cy="1223412"/>
          </a:xfrm>
          <a:prstGeom prst="rect">
            <a:avLst/>
          </a:prstGeom>
          <a:noFill/>
        </p:spPr>
        <p:txBody>
          <a:bodyPr wrap="square" rtlCol="0">
            <a:spAutoFit/>
          </a:bodyPr>
          <a:lstStyle/>
          <a:p>
            <a:r>
              <a:rPr lang="it-IT" sz="1050" dirty="0" err="1"/>
              <a:t>Each</a:t>
            </a:r>
            <a:r>
              <a:rPr lang="it-IT" sz="1050" dirty="0"/>
              <a:t> </a:t>
            </a:r>
            <a:r>
              <a:rPr lang="it-IT" sz="1050" dirty="0" err="1"/>
              <a:t>pump</a:t>
            </a:r>
            <a:r>
              <a:rPr lang="it-IT" sz="1050" dirty="0"/>
              <a:t> </a:t>
            </a:r>
            <a:r>
              <a:rPr lang="it-IT" sz="1050" dirty="0" err="1"/>
              <a:t>pulses</a:t>
            </a:r>
            <a:r>
              <a:rPr lang="it-IT" sz="1050" dirty="0"/>
              <a:t> </a:t>
            </a:r>
            <a:r>
              <a:rPr lang="it-IT" sz="1050" dirty="0" err="1"/>
              <a:t>passes</a:t>
            </a:r>
            <a:r>
              <a:rPr lang="it-IT" sz="1050" dirty="0"/>
              <a:t> </a:t>
            </a:r>
            <a:r>
              <a:rPr lang="it-IT" sz="1050" dirty="0" err="1"/>
              <a:t>twice</a:t>
            </a:r>
            <a:r>
              <a:rPr lang="it-IT" sz="1050" dirty="0"/>
              <a:t> </a:t>
            </a:r>
            <a:r>
              <a:rPr lang="it-IT" sz="1050" dirty="0" err="1"/>
              <a:t>through</a:t>
            </a:r>
            <a:r>
              <a:rPr lang="it-IT" sz="1050" dirty="0"/>
              <a:t> the </a:t>
            </a:r>
            <a:r>
              <a:rPr lang="it-IT" sz="1050" dirty="0" err="1"/>
              <a:t>crystals</a:t>
            </a:r>
            <a:endParaRPr lang="it-IT" sz="1050" dirty="0"/>
          </a:p>
          <a:p>
            <a:r>
              <a:rPr lang="it-IT" sz="1050" dirty="0" err="1"/>
              <a:t>Pumping</a:t>
            </a:r>
            <a:r>
              <a:rPr lang="it-IT" sz="1050" dirty="0"/>
              <a:t> </a:t>
            </a:r>
            <a:r>
              <a:rPr lang="it-IT" sz="1050" dirty="0" err="1"/>
              <a:t>from</a:t>
            </a:r>
            <a:r>
              <a:rPr lang="it-IT" sz="1050" dirty="0"/>
              <a:t> </a:t>
            </a:r>
            <a:r>
              <a:rPr lang="it-IT" sz="1050" dirty="0" err="1"/>
              <a:t>both</a:t>
            </a:r>
            <a:r>
              <a:rPr lang="it-IT" sz="1050" dirty="0"/>
              <a:t> </a:t>
            </a:r>
            <a:r>
              <a:rPr lang="it-IT" sz="1050" dirty="0" err="1"/>
              <a:t>sides</a:t>
            </a:r>
            <a:r>
              <a:rPr lang="it-IT" sz="1050" dirty="0"/>
              <a:t> </a:t>
            </a:r>
            <a:r>
              <a:rPr lang="it-IT" sz="1050" dirty="0" err="1"/>
              <a:t>to</a:t>
            </a:r>
            <a:r>
              <a:rPr lang="it-IT" sz="1050" dirty="0"/>
              <a:t> reduce </a:t>
            </a:r>
            <a:r>
              <a:rPr lang="it-IT" sz="1050" dirty="0" err="1"/>
              <a:t>peak</a:t>
            </a:r>
            <a:r>
              <a:rPr lang="it-IT" sz="1050" dirty="0"/>
              <a:t> </a:t>
            </a:r>
            <a:r>
              <a:rPr lang="it-IT" sz="1050" dirty="0" err="1"/>
              <a:t>fluence</a:t>
            </a:r>
            <a:r>
              <a:rPr lang="it-IT" sz="1050" dirty="0"/>
              <a:t> and </a:t>
            </a:r>
            <a:r>
              <a:rPr lang="it-IT" sz="1050" dirty="0" err="1"/>
              <a:t>parasitic</a:t>
            </a:r>
            <a:r>
              <a:rPr lang="it-IT" sz="1050" dirty="0"/>
              <a:t> </a:t>
            </a:r>
            <a:r>
              <a:rPr lang="it-IT" sz="1050" dirty="0" err="1"/>
              <a:t>lasing</a:t>
            </a:r>
            <a:endParaRPr lang="it-IT" sz="1050" dirty="0"/>
          </a:p>
          <a:p>
            <a:endParaRPr lang="it-IT" sz="1050" dirty="0"/>
          </a:p>
          <a:p>
            <a:r>
              <a:rPr lang="it-IT" sz="1050" b="1" dirty="0" err="1"/>
              <a:t>Extraction</a:t>
            </a:r>
            <a:r>
              <a:rPr lang="it-IT" sz="1050" b="1" dirty="0"/>
              <a:t> </a:t>
            </a:r>
            <a:r>
              <a:rPr lang="it-IT" sz="1050" b="1" dirty="0" err="1"/>
              <a:t>During</a:t>
            </a:r>
            <a:r>
              <a:rPr lang="it-IT" sz="1050" b="1" dirty="0"/>
              <a:t> </a:t>
            </a:r>
            <a:r>
              <a:rPr lang="it-IT" sz="1050" b="1" dirty="0" err="1"/>
              <a:t>Puming</a:t>
            </a:r>
            <a:r>
              <a:rPr lang="it-IT" sz="1050" b="1" dirty="0"/>
              <a:t> (EDP) </a:t>
            </a:r>
            <a:r>
              <a:rPr lang="it-IT" sz="1050" b="1" dirty="0" err="1"/>
              <a:t>implementation</a:t>
            </a:r>
            <a:endParaRPr lang="it-IT" sz="1050" b="1" dirty="0"/>
          </a:p>
          <a:p>
            <a:r>
              <a:rPr lang="it-IT" sz="1050" dirty="0"/>
              <a:t>The </a:t>
            </a:r>
            <a:r>
              <a:rPr lang="it-IT" sz="1050" dirty="0" err="1"/>
              <a:t>pump</a:t>
            </a:r>
            <a:r>
              <a:rPr lang="it-IT" sz="1050" dirty="0"/>
              <a:t> </a:t>
            </a:r>
            <a:r>
              <a:rPr lang="it-IT" sz="1050" dirty="0" err="1"/>
              <a:t>pulse</a:t>
            </a:r>
            <a:r>
              <a:rPr lang="it-IT" sz="1050" dirty="0"/>
              <a:t> </a:t>
            </a:r>
            <a:r>
              <a:rPr lang="it-IT" sz="1050" dirty="0" err="1"/>
              <a:t>must</a:t>
            </a:r>
            <a:r>
              <a:rPr lang="it-IT" sz="1050" dirty="0"/>
              <a:t> </a:t>
            </a:r>
            <a:r>
              <a:rPr lang="it-IT" sz="1050" dirty="0" err="1"/>
              <a:t>be</a:t>
            </a:r>
            <a:r>
              <a:rPr lang="it-IT" sz="1050" dirty="0"/>
              <a:t> </a:t>
            </a:r>
            <a:r>
              <a:rPr lang="it-IT" sz="1050" dirty="0" err="1"/>
              <a:t>split</a:t>
            </a:r>
            <a:r>
              <a:rPr lang="it-IT" sz="1050" dirty="0"/>
              <a:t> </a:t>
            </a:r>
            <a:r>
              <a:rPr lang="it-IT" sz="1050" dirty="0" err="1"/>
              <a:t>before</a:t>
            </a:r>
            <a:r>
              <a:rPr lang="it-IT" sz="1050" dirty="0"/>
              <a:t> </a:t>
            </a:r>
            <a:r>
              <a:rPr lang="it-IT" sz="1050" dirty="0" err="1"/>
              <a:t>of</a:t>
            </a:r>
            <a:r>
              <a:rPr lang="it-IT" sz="1050" dirty="0"/>
              <a:t> the </a:t>
            </a:r>
            <a:r>
              <a:rPr lang="it-IT" sz="1050" dirty="0" err="1"/>
              <a:t>injection</a:t>
            </a:r>
            <a:r>
              <a:rPr lang="it-IT" sz="1050" dirty="0"/>
              <a:t>; </a:t>
            </a:r>
            <a:r>
              <a:rPr lang="it-IT" sz="1050" dirty="0" err="1"/>
              <a:t>one</a:t>
            </a:r>
            <a:r>
              <a:rPr lang="it-IT" sz="1050" dirty="0"/>
              <a:t> </a:t>
            </a:r>
            <a:r>
              <a:rPr lang="it-IT" sz="1050" dirty="0" err="1"/>
              <a:t>of</a:t>
            </a:r>
            <a:r>
              <a:rPr lang="it-IT" sz="1050" dirty="0"/>
              <a:t> the </a:t>
            </a:r>
            <a:r>
              <a:rPr lang="it-IT" sz="1050" dirty="0" err="1"/>
              <a:t>pulses</a:t>
            </a:r>
            <a:r>
              <a:rPr lang="it-IT" sz="1050" dirty="0"/>
              <a:t> </a:t>
            </a:r>
            <a:r>
              <a:rPr lang="it-IT" sz="1050" dirty="0" err="1"/>
              <a:t>goes</a:t>
            </a:r>
            <a:r>
              <a:rPr lang="it-IT" sz="1050" dirty="0"/>
              <a:t> </a:t>
            </a:r>
            <a:r>
              <a:rPr lang="it-IT" sz="1050" dirty="0" err="1"/>
              <a:t>through</a:t>
            </a:r>
            <a:r>
              <a:rPr lang="it-IT" sz="1050" dirty="0"/>
              <a:t> a </a:t>
            </a:r>
            <a:r>
              <a:rPr lang="it-IT" sz="1050" dirty="0" err="1"/>
              <a:t>delay</a:t>
            </a:r>
            <a:r>
              <a:rPr lang="it-IT" sz="1050" dirty="0"/>
              <a:t> </a:t>
            </a:r>
            <a:r>
              <a:rPr lang="it-IT" sz="1050" dirty="0" err="1"/>
              <a:t>line</a:t>
            </a:r>
            <a:r>
              <a:rPr lang="it-IT" sz="1050" dirty="0"/>
              <a:t> </a:t>
            </a:r>
            <a:r>
              <a:rPr lang="it-IT" sz="1050" dirty="0" err="1"/>
              <a:t>to</a:t>
            </a:r>
            <a:r>
              <a:rPr lang="it-IT" sz="1050" dirty="0"/>
              <a:t> </a:t>
            </a:r>
            <a:r>
              <a:rPr lang="it-IT" sz="1050" dirty="0" err="1"/>
              <a:t>implement</a:t>
            </a:r>
            <a:r>
              <a:rPr lang="it-IT" sz="1050" dirty="0"/>
              <a:t> the EDP</a:t>
            </a:r>
          </a:p>
        </p:txBody>
      </p:sp>
      <p:grpSp>
        <p:nvGrpSpPr>
          <p:cNvPr id="9" name="Gruppo 230"/>
          <p:cNvGrpSpPr/>
          <p:nvPr/>
        </p:nvGrpSpPr>
        <p:grpSpPr>
          <a:xfrm>
            <a:off x="1115616" y="519523"/>
            <a:ext cx="630034" cy="547029"/>
            <a:chOff x="-36512" y="692696"/>
            <a:chExt cx="840045" cy="729372"/>
          </a:xfrm>
        </p:grpSpPr>
        <p:cxnSp>
          <p:nvCxnSpPr>
            <p:cNvPr id="218" name="Connettore 2 217"/>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Connettore 2 222"/>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7" name="CasellaDiTesto 226"/>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228" name="CasellaDiTesto 227"/>
            <p:cNvSpPr txBox="1"/>
            <p:nvPr/>
          </p:nvSpPr>
          <p:spPr>
            <a:xfrm>
              <a:off x="179512" y="692696"/>
              <a:ext cx="338128" cy="369332"/>
            </a:xfrm>
            <a:prstGeom prst="rect">
              <a:avLst/>
            </a:prstGeom>
            <a:noFill/>
          </p:spPr>
          <p:txBody>
            <a:bodyPr wrap="none" rtlCol="0">
              <a:spAutoFit/>
            </a:bodyPr>
            <a:lstStyle/>
            <a:p>
              <a:r>
                <a:rPr lang="it-IT" sz="1200" dirty="0"/>
                <a:t>y</a:t>
              </a:r>
            </a:p>
          </p:txBody>
        </p:sp>
        <p:sp>
          <p:nvSpPr>
            <p:cNvPr id="229" name="Ovale 228"/>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30" name="CasellaDiTesto 229"/>
            <p:cNvSpPr txBox="1"/>
            <p:nvPr/>
          </p:nvSpPr>
          <p:spPr>
            <a:xfrm>
              <a:off x="-36512" y="1052736"/>
              <a:ext cx="327440" cy="369332"/>
            </a:xfrm>
            <a:prstGeom prst="rect">
              <a:avLst/>
            </a:prstGeom>
            <a:noFill/>
          </p:spPr>
          <p:txBody>
            <a:bodyPr wrap="none" rtlCol="0">
              <a:spAutoFit/>
            </a:bodyPr>
            <a:lstStyle/>
            <a:p>
              <a:r>
                <a:rPr lang="it-IT" sz="1200" dirty="0"/>
                <a:t>z</a:t>
              </a:r>
            </a:p>
          </p:txBody>
        </p:sp>
      </p:grpSp>
      <p:grpSp>
        <p:nvGrpSpPr>
          <p:cNvPr id="11" name="Gruppo 231"/>
          <p:cNvGrpSpPr/>
          <p:nvPr/>
        </p:nvGrpSpPr>
        <p:grpSpPr>
          <a:xfrm>
            <a:off x="1143000" y="1775395"/>
            <a:ext cx="630034" cy="547029"/>
            <a:chOff x="-36512" y="692696"/>
            <a:chExt cx="840045" cy="729372"/>
          </a:xfrm>
        </p:grpSpPr>
        <p:cxnSp>
          <p:nvCxnSpPr>
            <p:cNvPr id="233" name="Connettore 2 232"/>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Connettore 2 233"/>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 name="CasellaDiTesto 234"/>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236" name="CasellaDiTesto 235"/>
            <p:cNvSpPr txBox="1"/>
            <p:nvPr/>
          </p:nvSpPr>
          <p:spPr>
            <a:xfrm>
              <a:off x="179512" y="692696"/>
              <a:ext cx="338128" cy="369332"/>
            </a:xfrm>
            <a:prstGeom prst="rect">
              <a:avLst/>
            </a:prstGeom>
            <a:noFill/>
          </p:spPr>
          <p:txBody>
            <a:bodyPr wrap="none" rtlCol="0">
              <a:spAutoFit/>
            </a:bodyPr>
            <a:lstStyle/>
            <a:p>
              <a:r>
                <a:rPr lang="it-IT" sz="1200" dirty="0"/>
                <a:t>y</a:t>
              </a:r>
            </a:p>
          </p:txBody>
        </p:sp>
        <p:sp>
          <p:nvSpPr>
            <p:cNvPr id="237" name="Ovale 236"/>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38" name="CasellaDiTesto 237"/>
            <p:cNvSpPr txBox="1"/>
            <p:nvPr/>
          </p:nvSpPr>
          <p:spPr>
            <a:xfrm>
              <a:off x="-36512" y="1052736"/>
              <a:ext cx="327440" cy="369332"/>
            </a:xfrm>
            <a:prstGeom prst="rect">
              <a:avLst/>
            </a:prstGeom>
            <a:noFill/>
          </p:spPr>
          <p:txBody>
            <a:bodyPr wrap="none" rtlCol="0">
              <a:spAutoFit/>
            </a:bodyPr>
            <a:lstStyle/>
            <a:p>
              <a:r>
                <a:rPr lang="it-IT" sz="1200" dirty="0"/>
                <a:t>z</a:t>
              </a:r>
            </a:p>
          </p:txBody>
        </p:sp>
      </p:grpSp>
      <p:sp>
        <p:nvSpPr>
          <p:cNvPr id="111" name="CasellaDiTesto 110"/>
          <p:cNvSpPr txBox="1"/>
          <p:nvPr/>
        </p:nvSpPr>
        <p:spPr>
          <a:xfrm>
            <a:off x="2681413" y="1223318"/>
            <a:ext cx="442750" cy="253916"/>
          </a:xfrm>
          <a:prstGeom prst="rect">
            <a:avLst/>
          </a:prstGeom>
          <a:noFill/>
        </p:spPr>
        <p:txBody>
          <a:bodyPr wrap="none" rtlCol="0">
            <a:spAutoFit/>
          </a:bodyPr>
          <a:lstStyle/>
          <a:p>
            <a:r>
              <a:rPr lang="it-IT" sz="1050" dirty="0"/>
              <a:t>Ti:Sa</a:t>
            </a:r>
          </a:p>
        </p:txBody>
      </p:sp>
      <p:sp>
        <p:nvSpPr>
          <p:cNvPr id="114" name="CasellaDiTesto 113"/>
          <p:cNvSpPr txBox="1"/>
          <p:nvPr/>
        </p:nvSpPr>
        <p:spPr>
          <a:xfrm>
            <a:off x="2647432" y="2721572"/>
            <a:ext cx="442750" cy="253916"/>
          </a:xfrm>
          <a:prstGeom prst="rect">
            <a:avLst/>
          </a:prstGeom>
          <a:noFill/>
        </p:spPr>
        <p:txBody>
          <a:bodyPr wrap="none" rtlCol="0">
            <a:spAutoFit/>
          </a:bodyPr>
          <a:lstStyle/>
          <a:p>
            <a:r>
              <a:rPr lang="it-IT" sz="1050" dirty="0"/>
              <a:t>Ti:Sa</a:t>
            </a:r>
          </a:p>
        </p:txBody>
      </p:sp>
      <p:cxnSp>
        <p:nvCxnSpPr>
          <p:cNvPr id="121" name="Connettore 1 120"/>
          <p:cNvCxnSpPr/>
          <p:nvPr/>
        </p:nvCxnSpPr>
        <p:spPr>
          <a:xfrm flipH="1">
            <a:off x="1578534" y="4028593"/>
            <a:ext cx="2941818" cy="2465"/>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122" name="Rettangolo 121"/>
          <p:cNvSpPr/>
          <p:nvPr/>
        </p:nvSpPr>
        <p:spPr>
          <a:xfrm rot="16200000" flipV="1">
            <a:off x="2810918" y="4006219"/>
            <a:ext cx="176808" cy="49151"/>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4" name="Ovale 123"/>
          <p:cNvSpPr/>
          <p:nvPr/>
        </p:nvSpPr>
        <p:spPr>
          <a:xfrm flipV="1">
            <a:off x="1559269" y="3985750"/>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5" name="Ovale 124"/>
          <p:cNvSpPr/>
          <p:nvPr/>
        </p:nvSpPr>
        <p:spPr>
          <a:xfrm flipV="1">
            <a:off x="1673569" y="3978618"/>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6" name="Ovale 125"/>
          <p:cNvSpPr/>
          <p:nvPr/>
        </p:nvSpPr>
        <p:spPr>
          <a:xfrm flipV="1">
            <a:off x="1791453" y="3982190"/>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7" name="Ovale 126"/>
          <p:cNvSpPr/>
          <p:nvPr/>
        </p:nvSpPr>
        <p:spPr>
          <a:xfrm flipV="1">
            <a:off x="4509637" y="3982179"/>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8" name="Ovale 127"/>
          <p:cNvSpPr/>
          <p:nvPr/>
        </p:nvSpPr>
        <p:spPr>
          <a:xfrm flipV="1">
            <a:off x="4323900" y="3989322"/>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31" name="Ovale 130"/>
          <p:cNvSpPr/>
          <p:nvPr/>
        </p:nvSpPr>
        <p:spPr>
          <a:xfrm flipV="1">
            <a:off x="4138162" y="3989322"/>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133" name="Connettore 1 132"/>
          <p:cNvCxnSpPr/>
          <p:nvPr/>
        </p:nvCxnSpPr>
        <p:spPr>
          <a:xfrm flipV="1">
            <a:off x="1893094" y="3867894"/>
            <a:ext cx="2138846" cy="304056"/>
          </a:xfrm>
          <a:prstGeom prst="line">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1 134"/>
          <p:cNvCxnSpPr/>
          <p:nvPr/>
        </p:nvCxnSpPr>
        <p:spPr>
          <a:xfrm>
            <a:off x="4029112" y="3830743"/>
            <a:ext cx="10715" cy="7322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Ovale 136"/>
          <p:cNvSpPr/>
          <p:nvPr/>
        </p:nvSpPr>
        <p:spPr>
          <a:xfrm rot="20700000" flipV="1">
            <a:off x="1857387" y="4127498"/>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138" name="Connettore 1 137"/>
          <p:cNvCxnSpPr/>
          <p:nvPr/>
        </p:nvCxnSpPr>
        <p:spPr>
          <a:xfrm flipH="1" flipV="1">
            <a:off x="1789510" y="3854055"/>
            <a:ext cx="2246709" cy="346471"/>
          </a:xfrm>
          <a:prstGeom prst="line">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Connettore 1 138"/>
          <p:cNvCxnSpPr/>
          <p:nvPr/>
        </p:nvCxnSpPr>
        <p:spPr>
          <a:xfrm flipH="1">
            <a:off x="4038144" y="4166130"/>
            <a:ext cx="10715" cy="7322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40" name="Ovale 139"/>
          <p:cNvSpPr/>
          <p:nvPr/>
        </p:nvSpPr>
        <p:spPr>
          <a:xfrm rot="900000" flipH="1" flipV="1">
            <a:off x="1746436" y="3800043"/>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grpSp>
        <p:nvGrpSpPr>
          <p:cNvPr id="12" name="Gruppo 238"/>
          <p:cNvGrpSpPr/>
          <p:nvPr/>
        </p:nvGrpSpPr>
        <p:grpSpPr>
          <a:xfrm>
            <a:off x="1143000" y="3912967"/>
            <a:ext cx="630034" cy="547029"/>
            <a:chOff x="-36512" y="692696"/>
            <a:chExt cx="840045" cy="729372"/>
          </a:xfrm>
        </p:grpSpPr>
        <p:cxnSp>
          <p:nvCxnSpPr>
            <p:cNvPr id="145" name="Connettore 2 144"/>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ttore 2 145"/>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CasellaDiTesto 147"/>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149" name="CasellaDiTesto 148"/>
            <p:cNvSpPr txBox="1"/>
            <p:nvPr/>
          </p:nvSpPr>
          <p:spPr>
            <a:xfrm>
              <a:off x="179512" y="692696"/>
              <a:ext cx="327440" cy="369332"/>
            </a:xfrm>
            <a:prstGeom prst="rect">
              <a:avLst/>
            </a:prstGeom>
            <a:noFill/>
          </p:spPr>
          <p:txBody>
            <a:bodyPr wrap="none" rtlCol="0">
              <a:spAutoFit/>
            </a:bodyPr>
            <a:lstStyle/>
            <a:p>
              <a:r>
                <a:rPr lang="it-IT" sz="1200" dirty="0"/>
                <a:t>z</a:t>
              </a:r>
            </a:p>
          </p:txBody>
        </p:sp>
        <p:sp>
          <p:nvSpPr>
            <p:cNvPr id="150" name="Ovale 149"/>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51" name="CasellaDiTesto 150"/>
            <p:cNvSpPr txBox="1"/>
            <p:nvPr/>
          </p:nvSpPr>
          <p:spPr>
            <a:xfrm>
              <a:off x="-36512" y="1052736"/>
              <a:ext cx="338128" cy="369332"/>
            </a:xfrm>
            <a:prstGeom prst="rect">
              <a:avLst/>
            </a:prstGeom>
            <a:noFill/>
          </p:spPr>
          <p:txBody>
            <a:bodyPr wrap="none" rtlCol="0">
              <a:spAutoFit/>
            </a:bodyPr>
            <a:lstStyle/>
            <a:p>
              <a:r>
                <a:rPr lang="it-IT" sz="1200" dirty="0"/>
                <a:t>y</a:t>
              </a:r>
            </a:p>
          </p:txBody>
        </p:sp>
      </p:grpSp>
      <p:sp>
        <p:nvSpPr>
          <p:cNvPr id="152" name="CasellaDiTesto 151"/>
          <p:cNvSpPr txBox="1"/>
          <p:nvPr/>
        </p:nvSpPr>
        <p:spPr>
          <a:xfrm>
            <a:off x="4922658" y="3716114"/>
            <a:ext cx="3078342" cy="461665"/>
          </a:xfrm>
          <a:prstGeom prst="rect">
            <a:avLst/>
          </a:prstGeom>
          <a:noFill/>
        </p:spPr>
        <p:txBody>
          <a:bodyPr wrap="square" rtlCol="0">
            <a:spAutoFit/>
          </a:bodyPr>
          <a:lstStyle/>
          <a:p>
            <a:r>
              <a:rPr lang="it-IT" sz="1200" dirty="0" err="1"/>
              <a:t>Off-plane</a:t>
            </a:r>
            <a:r>
              <a:rPr lang="it-IT" sz="1200" dirty="0"/>
              <a:t> </a:t>
            </a:r>
            <a:r>
              <a:rPr lang="it-IT" sz="1200" dirty="0" err="1"/>
              <a:t>angular</a:t>
            </a:r>
            <a:r>
              <a:rPr lang="it-IT" sz="1200" dirty="0"/>
              <a:t> multiplexing </a:t>
            </a:r>
            <a:r>
              <a:rPr lang="it-IT" sz="1200" dirty="0" err="1"/>
              <a:t>of</a:t>
            </a:r>
            <a:r>
              <a:rPr lang="it-IT" sz="1200" dirty="0"/>
              <a:t> the </a:t>
            </a:r>
            <a:r>
              <a:rPr lang="it-IT" sz="1200" dirty="0" err="1"/>
              <a:t>pump</a:t>
            </a:r>
            <a:r>
              <a:rPr lang="it-IT" sz="1200" dirty="0"/>
              <a:t> </a:t>
            </a:r>
            <a:r>
              <a:rPr lang="it-IT" sz="1200" dirty="0" err="1"/>
              <a:t>beams</a:t>
            </a:r>
            <a:r>
              <a:rPr lang="it-IT" sz="1200" dirty="0"/>
              <a:t> </a:t>
            </a:r>
            <a:r>
              <a:rPr lang="it-IT" sz="1200" dirty="0" err="1"/>
              <a:t>to</a:t>
            </a:r>
            <a:r>
              <a:rPr lang="it-IT" sz="1200" dirty="0"/>
              <a:t> </a:t>
            </a:r>
            <a:r>
              <a:rPr lang="it-IT" sz="1200" dirty="0" err="1"/>
              <a:t>have</a:t>
            </a:r>
            <a:r>
              <a:rPr lang="it-IT" sz="1200" dirty="0"/>
              <a:t> more </a:t>
            </a:r>
            <a:r>
              <a:rPr lang="it-IT" sz="1200" dirty="0" err="1"/>
              <a:t>pump</a:t>
            </a:r>
            <a:r>
              <a:rPr lang="it-IT" sz="1200" dirty="0"/>
              <a:t> “</a:t>
            </a:r>
            <a:r>
              <a:rPr lang="it-IT" sz="1200" dirty="0" err="1"/>
              <a:t>gates</a:t>
            </a:r>
            <a:r>
              <a:rPr lang="it-IT" sz="1200" dirty="0"/>
              <a:t>” </a:t>
            </a:r>
            <a:r>
              <a:rPr lang="it-IT" sz="1200" dirty="0" err="1"/>
              <a:t>available</a:t>
            </a:r>
            <a:endParaRPr lang="it-IT" sz="1200" dirty="0"/>
          </a:p>
        </p:txBody>
      </p:sp>
      <p:cxnSp>
        <p:nvCxnSpPr>
          <p:cNvPr id="153" name="Connettore 1 152"/>
          <p:cNvCxnSpPr/>
          <p:nvPr/>
        </p:nvCxnSpPr>
        <p:spPr>
          <a:xfrm flipH="1" flipV="1">
            <a:off x="1771651" y="3846913"/>
            <a:ext cx="1125140" cy="14285"/>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4" name="Ovale 153"/>
          <p:cNvSpPr/>
          <p:nvPr/>
        </p:nvSpPr>
        <p:spPr>
          <a:xfrm flipV="1">
            <a:off x="2868217" y="3803584"/>
            <a:ext cx="50507"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157" name="Connettore 1 156"/>
          <p:cNvCxnSpPr/>
          <p:nvPr/>
        </p:nvCxnSpPr>
        <p:spPr>
          <a:xfrm flipV="1">
            <a:off x="1889523" y="4164807"/>
            <a:ext cx="996553" cy="10717"/>
          </a:xfrm>
          <a:prstGeom prst="line">
            <a:avLst/>
          </a:prstGeom>
          <a:ln>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8" name="Ovale 157"/>
          <p:cNvSpPr/>
          <p:nvPr/>
        </p:nvSpPr>
        <p:spPr>
          <a:xfrm flipV="1">
            <a:off x="2868217" y="4128625"/>
            <a:ext cx="50507"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59" name="CasellaDiTesto 158"/>
          <p:cNvSpPr txBox="1"/>
          <p:nvPr/>
        </p:nvSpPr>
        <p:spPr>
          <a:xfrm>
            <a:off x="1566333" y="4749801"/>
            <a:ext cx="4645824" cy="265457"/>
          </a:xfrm>
          <a:prstGeom prst="rect">
            <a:avLst/>
          </a:prstGeom>
          <a:noFill/>
        </p:spPr>
        <p:txBody>
          <a:bodyPr wrap="none" rtlCol="0">
            <a:spAutoFit/>
          </a:bodyPr>
          <a:lstStyle/>
          <a:p>
            <a:r>
              <a:rPr lang="it-IT" sz="1125" dirty="0" err="1"/>
              <a:t>Pump</a:t>
            </a:r>
            <a:r>
              <a:rPr lang="it-IT" sz="1125" dirty="0"/>
              <a:t> </a:t>
            </a:r>
            <a:r>
              <a:rPr lang="it-IT" sz="1125" dirty="0" err="1"/>
              <a:t>angular</a:t>
            </a:r>
            <a:r>
              <a:rPr lang="it-IT" sz="1125" dirty="0"/>
              <a:t> multiplexing: 2 </a:t>
            </a:r>
            <a:r>
              <a:rPr lang="it-IT" sz="1125" dirty="0" err="1"/>
              <a:t>pumping</a:t>
            </a:r>
            <a:r>
              <a:rPr lang="it-IT" sz="1125" dirty="0"/>
              <a:t> “</a:t>
            </a:r>
            <a:r>
              <a:rPr lang="it-IT" sz="1125" dirty="0" err="1"/>
              <a:t>gates</a:t>
            </a:r>
            <a:r>
              <a:rPr lang="it-IT" sz="1125" dirty="0"/>
              <a:t>” </a:t>
            </a:r>
            <a:r>
              <a:rPr lang="it-IT" sz="1125" dirty="0" err="1"/>
              <a:t>required</a:t>
            </a:r>
            <a:r>
              <a:rPr lang="it-IT" sz="1125" dirty="0"/>
              <a:t> </a:t>
            </a:r>
            <a:r>
              <a:rPr lang="it-IT" sz="1125" dirty="0" err="1"/>
              <a:t>for</a:t>
            </a:r>
            <a:r>
              <a:rPr lang="it-IT" sz="1125" dirty="0"/>
              <a:t> </a:t>
            </a:r>
            <a:r>
              <a:rPr lang="it-IT" sz="1125" dirty="0" err="1"/>
              <a:t>each</a:t>
            </a:r>
            <a:r>
              <a:rPr lang="it-IT" sz="1125" dirty="0"/>
              <a:t> </a:t>
            </a:r>
            <a:r>
              <a:rPr lang="it-IT" sz="1125" dirty="0" err="1"/>
              <a:t>pump</a:t>
            </a:r>
            <a:r>
              <a:rPr lang="it-IT" sz="1125" dirty="0"/>
              <a:t> laser</a:t>
            </a:r>
          </a:p>
        </p:txBody>
      </p:sp>
    </p:spTree>
    <p:extLst>
      <p:ext uri="{BB962C8B-B14F-4D97-AF65-F5344CB8AC3E}">
        <p14:creationId xmlns:p14="http://schemas.microsoft.com/office/powerpoint/2010/main" val="36438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iangolo isoscele 118"/>
          <p:cNvSpPr/>
          <p:nvPr/>
        </p:nvSpPr>
        <p:spPr>
          <a:xfrm>
            <a:off x="2334012" y="2205038"/>
            <a:ext cx="34289" cy="11803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 name="Title 1"/>
          <p:cNvSpPr>
            <a:spLocks noGrp="1"/>
          </p:cNvSpPr>
          <p:nvPr>
            <p:ph type="title"/>
          </p:nvPr>
        </p:nvSpPr>
        <p:spPr>
          <a:xfrm>
            <a:off x="1713311" y="-128550"/>
            <a:ext cx="6018292" cy="857250"/>
          </a:xfrm>
        </p:spPr>
        <p:txBody>
          <a:bodyPr>
            <a:normAutofit/>
          </a:bodyPr>
          <a:lstStyle/>
          <a:p>
            <a:r>
              <a:rPr lang="en-US" sz="2400" b="1" dirty="0">
                <a:latin typeface="HP Simplified Light" panose="020B0404020204020204" pitchFamily="34" charset="0"/>
              </a:rPr>
              <a:t>PUMP TIMING AND EDP ENERGY RIPARTITION</a:t>
            </a:r>
          </a:p>
        </p:txBody>
      </p:sp>
      <p:cxnSp>
        <p:nvCxnSpPr>
          <p:cNvPr id="111" name="Connettore 2 110"/>
          <p:cNvCxnSpPr/>
          <p:nvPr/>
        </p:nvCxnSpPr>
        <p:spPr>
          <a:xfrm flipV="1">
            <a:off x="2353962" y="1291281"/>
            <a:ext cx="0" cy="1124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a:off x="1736124" y="2329249"/>
            <a:ext cx="45781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CasellaDiTesto 120"/>
          <p:cNvSpPr txBox="1"/>
          <p:nvPr/>
        </p:nvSpPr>
        <p:spPr>
          <a:xfrm>
            <a:off x="6314303" y="2514600"/>
            <a:ext cx="232756" cy="265457"/>
          </a:xfrm>
          <a:prstGeom prst="rect">
            <a:avLst/>
          </a:prstGeom>
          <a:noFill/>
        </p:spPr>
        <p:txBody>
          <a:bodyPr wrap="none" rtlCol="0">
            <a:spAutoFit/>
          </a:bodyPr>
          <a:lstStyle/>
          <a:p>
            <a:r>
              <a:rPr lang="it-IT" sz="1125" dirty="0"/>
              <a:t>t</a:t>
            </a:r>
          </a:p>
        </p:txBody>
      </p:sp>
      <p:sp>
        <p:nvSpPr>
          <p:cNvPr id="122" name="Triangolo isoscele 121"/>
          <p:cNvSpPr/>
          <p:nvPr/>
        </p:nvSpPr>
        <p:spPr>
          <a:xfrm>
            <a:off x="2991237" y="2076450"/>
            <a:ext cx="34289" cy="2418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4" name="Triangolo isoscele 123"/>
          <p:cNvSpPr/>
          <p:nvPr/>
        </p:nvSpPr>
        <p:spPr>
          <a:xfrm>
            <a:off x="5115312" y="1681163"/>
            <a:ext cx="34289" cy="64667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5" name="Triangolo isoscele 124"/>
          <p:cNvSpPr/>
          <p:nvPr/>
        </p:nvSpPr>
        <p:spPr>
          <a:xfrm>
            <a:off x="5843974" y="1557338"/>
            <a:ext cx="34289" cy="76573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6" name="Triangolo isoscele 125"/>
          <p:cNvSpPr/>
          <p:nvPr/>
        </p:nvSpPr>
        <p:spPr>
          <a:xfrm>
            <a:off x="3615124" y="1933575"/>
            <a:ext cx="34289" cy="3942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27" name="Triangolo isoscele 126"/>
          <p:cNvSpPr/>
          <p:nvPr/>
        </p:nvSpPr>
        <p:spPr>
          <a:xfrm>
            <a:off x="4439037" y="1795463"/>
            <a:ext cx="34289" cy="52284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33" name="Trapezio 132"/>
          <p:cNvSpPr/>
          <p:nvPr/>
        </p:nvSpPr>
        <p:spPr>
          <a:xfrm>
            <a:off x="1900238" y="1862138"/>
            <a:ext cx="400050" cy="4667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35" name="CasellaDiTesto 134"/>
          <p:cNvSpPr txBox="1"/>
          <p:nvPr/>
        </p:nvSpPr>
        <p:spPr>
          <a:xfrm>
            <a:off x="1590675" y="1400175"/>
            <a:ext cx="771365" cy="415498"/>
          </a:xfrm>
          <a:prstGeom prst="rect">
            <a:avLst/>
          </a:prstGeom>
          <a:noFill/>
        </p:spPr>
        <p:txBody>
          <a:bodyPr wrap="none" rtlCol="0">
            <a:spAutoFit/>
          </a:bodyPr>
          <a:lstStyle/>
          <a:p>
            <a:r>
              <a:rPr lang="it-IT" sz="1050" dirty="0"/>
              <a:t>First </a:t>
            </a:r>
            <a:r>
              <a:rPr lang="it-IT" sz="1050" dirty="0" err="1"/>
              <a:t>pump</a:t>
            </a:r>
            <a:endParaRPr lang="it-IT" sz="1050" dirty="0"/>
          </a:p>
          <a:p>
            <a:r>
              <a:rPr lang="it-IT" sz="1050" dirty="0"/>
              <a:t> </a:t>
            </a:r>
            <a:r>
              <a:rPr lang="it-IT" sz="1050" dirty="0" err="1"/>
              <a:t>pulse</a:t>
            </a:r>
            <a:endParaRPr lang="it-IT" sz="1050" dirty="0"/>
          </a:p>
        </p:txBody>
      </p:sp>
      <p:sp>
        <p:nvSpPr>
          <p:cNvPr id="137" name="CasellaDiTesto 136"/>
          <p:cNvSpPr txBox="1"/>
          <p:nvPr/>
        </p:nvSpPr>
        <p:spPr>
          <a:xfrm>
            <a:off x="2266950" y="2409826"/>
            <a:ext cx="263214" cy="276999"/>
          </a:xfrm>
          <a:prstGeom prst="rect">
            <a:avLst/>
          </a:prstGeom>
          <a:noFill/>
        </p:spPr>
        <p:txBody>
          <a:bodyPr wrap="none" rtlCol="0">
            <a:spAutoFit/>
          </a:bodyPr>
          <a:lstStyle/>
          <a:p>
            <a:r>
              <a:rPr lang="it-IT" sz="1200" dirty="0"/>
              <a:t>0</a:t>
            </a:r>
          </a:p>
        </p:txBody>
      </p:sp>
      <p:sp>
        <p:nvSpPr>
          <p:cNvPr id="138" name="CasellaDiTesto 137"/>
          <p:cNvSpPr txBox="1"/>
          <p:nvPr/>
        </p:nvSpPr>
        <p:spPr>
          <a:xfrm>
            <a:off x="2886075" y="2343150"/>
            <a:ext cx="266420" cy="265457"/>
          </a:xfrm>
          <a:prstGeom prst="rect">
            <a:avLst/>
          </a:prstGeom>
          <a:noFill/>
        </p:spPr>
        <p:txBody>
          <a:bodyPr wrap="none" rtlCol="0">
            <a:spAutoFit/>
          </a:bodyPr>
          <a:lstStyle/>
          <a:p>
            <a:r>
              <a:rPr lang="it-IT" sz="1125" dirty="0" err="1"/>
              <a:t>t</a:t>
            </a:r>
            <a:r>
              <a:rPr lang="it-IT" sz="1125" baseline="-25000" dirty="0" err="1"/>
              <a:t>r</a:t>
            </a:r>
            <a:endParaRPr lang="it-IT" sz="1125" baseline="-25000" dirty="0"/>
          </a:p>
        </p:txBody>
      </p:sp>
      <p:sp>
        <p:nvSpPr>
          <p:cNvPr id="139" name="CasellaDiTesto 138"/>
          <p:cNvSpPr txBox="1"/>
          <p:nvPr/>
        </p:nvSpPr>
        <p:spPr>
          <a:xfrm>
            <a:off x="3476625" y="2371725"/>
            <a:ext cx="340158" cy="265457"/>
          </a:xfrm>
          <a:prstGeom prst="rect">
            <a:avLst/>
          </a:prstGeom>
          <a:noFill/>
        </p:spPr>
        <p:txBody>
          <a:bodyPr wrap="none" rtlCol="0">
            <a:spAutoFit/>
          </a:bodyPr>
          <a:lstStyle/>
          <a:p>
            <a:r>
              <a:rPr lang="it-IT" sz="1125" dirty="0"/>
              <a:t>2t</a:t>
            </a:r>
            <a:r>
              <a:rPr lang="it-IT" sz="1125" baseline="-25000" dirty="0"/>
              <a:t>r</a:t>
            </a:r>
          </a:p>
        </p:txBody>
      </p:sp>
      <p:sp>
        <p:nvSpPr>
          <p:cNvPr id="140" name="CasellaDiTesto 139"/>
          <p:cNvSpPr txBox="1"/>
          <p:nvPr/>
        </p:nvSpPr>
        <p:spPr>
          <a:xfrm>
            <a:off x="4329112" y="2390775"/>
            <a:ext cx="340158" cy="265457"/>
          </a:xfrm>
          <a:prstGeom prst="rect">
            <a:avLst/>
          </a:prstGeom>
          <a:noFill/>
        </p:spPr>
        <p:txBody>
          <a:bodyPr wrap="none" rtlCol="0">
            <a:spAutoFit/>
          </a:bodyPr>
          <a:lstStyle/>
          <a:p>
            <a:r>
              <a:rPr lang="it-IT" sz="1125" dirty="0"/>
              <a:t>3t</a:t>
            </a:r>
            <a:r>
              <a:rPr lang="it-IT" sz="1125" baseline="-25000" dirty="0"/>
              <a:t>r</a:t>
            </a:r>
          </a:p>
        </p:txBody>
      </p:sp>
      <p:sp>
        <p:nvSpPr>
          <p:cNvPr id="141" name="CasellaDiTesto 140"/>
          <p:cNvSpPr txBox="1"/>
          <p:nvPr/>
        </p:nvSpPr>
        <p:spPr>
          <a:xfrm>
            <a:off x="4957762" y="2376488"/>
            <a:ext cx="340158" cy="265457"/>
          </a:xfrm>
          <a:prstGeom prst="rect">
            <a:avLst/>
          </a:prstGeom>
          <a:noFill/>
        </p:spPr>
        <p:txBody>
          <a:bodyPr wrap="none" rtlCol="0">
            <a:spAutoFit/>
          </a:bodyPr>
          <a:lstStyle/>
          <a:p>
            <a:r>
              <a:rPr lang="it-IT" sz="1125" dirty="0"/>
              <a:t>4t</a:t>
            </a:r>
            <a:r>
              <a:rPr lang="it-IT" sz="1125" baseline="-25000" dirty="0"/>
              <a:t>r</a:t>
            </a:r>
          </a:p>
        </p:txBody>
      </p:sp>
      <p:sp>
        <p:nvSpPr>
          <p:cNvPr id="145" name="CasellaDiTesto 144"/>
          <p:cNvSpPr txBox="1"/>
          <p:nvPr/>
        </p:nvSpPr>
        <p:spPr>
          <a:xfrm>
            <a:off x="5710237" y="2362200"/>
            <a:ext cx="340158" cy="265457"/>
          </a:xfrm>
          <a:prstGeom prst="rect">
            <a:avLst/>
          </a:prstGeom>
          <a:noFill/>
        </p:spPr>
        <p:txBody>
          <a:bodyPr wrap="none" rtlCol="0">
            <a:spAutoFit/>
          </a:bodyPr>
          <a:lstStyle/>
          <a:p>
            <a:r>
              <a:rPr lang="it-IT" sz="1125" dirty="0"/>
              <a:t>5t</a:t>
            </a:r>
            <a:r>
              <a:rPr lang="it-IT" sz="1125" baseline="-25000" dirty="0"/>
              <a:t>r</a:t>
            </a:r>
          </a:p>
        </p:txBody>
      </p:sp>
      <p:sp>
        <p:nvSpPr>
          <p:cNvPr id="146" name="Trapezio 145"/>
          <p:cNvSpPr/>
          <p:nvPr/>
        </p:nvSpPr>
        <p:spPr>
          <a:xfrm>
            <a:off x="3857625" y="2109788"/>
            <a:ext cx="400050" cy="228600"/>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48" name="CasellaDiTesto 147"/>
          <p:cNvSpPr txBox="1"/>
          <p:nvPr/>
        </p:nvSpPr>
        <p:spPr>
          <a:xfrm>
            <a:off x="3576637" y="1266825"/>
            <a:ext cx="900113" cy="738664"/>
          </a:xfrm>
          <a:prstGeom prst="rect">
            <a:avLst/>
          </a:prstGeom>
          <a:noFill/>
        </p:spPr>
        <p:txBody>
          <a:bodyPr wrap="square" rtlCol="0">
            <a:spAutoFit/>
          </a:bodyPr>
          <a:lstStyle/>
          <a:p>
            <a:r>
              <a:rPr lang="it-IT" sz="1050" dirty="0" err="1"/>
              <a:t>Second</a:t>
            </a:r>
            <a:r>
              <a:rPr lang="it-IT" sz="1050" dirty="0"/>
              <a:t> </a:t>
            </a:r>
            <a:r>
              <a:rPr lang="it-IT" sz="1050" dirty="0" err="1"/>
              <a:t>pump</a:t>
            </a:r>
            <a:r>
              <a:rPr lang="it-IT" sz="1050" dirty="0"/>
              <a:t>  </a:t>
            </a:r>
            <a:r>
              <a:rPr lang="it-IT" sz="1050" dirty="0" err="1"/>
              <a:t>pulse</a:t>
            </a:r>
            <a:r>
              <a:rPr lang="it-IT" sz="1050" dirty="0"/>
              <a:t> (</a:t>
            </a:r>
            <a:r>
              <a:rPr lang="it-IT" sz="1050" dirty="0" err="1"/>
              <a:t>after</a:t>
            </a:r>
            <a:r>
              <a:rPr lang="it-IT" sz="1050" dirty="0"/>
              <a:t> </a:t>
            </a:r>
            <a:r>
              <a:rPr lang="it-IT" sz="1050" dirty="0" err="1"/>
              <a:t>delay</a:t>
            </a:r>
            <a:r>
              <a:rPr lang="it-IT" sz="1050" dirty="0"/>
              <a:t> </a:t>
            </a:r>
            <a:r>
              <a:rPr lang="it-IT" sz="1050" dirty="0" err="1"/>
              <a:t>line</a:t>
            </a:r>
            <a:r>
              <a:rPr lang="it-IT" sz="1050" dirty="0"/>
              <a:t>)</a:t>
            </a:r>
          </a:p>
        </p:txBody>
      </p:sp>
      <p:sp>
        <p:nvSpPr>
          <p:cNvPr id="150" name="CasellaDiTesto 149"/>
          <p:cNvSpPr txBox="1"/>
          <p:nvPr/>
        </p:nvSpPr>
        <p:spPr>
          <a:xfrm>
            <a:off x="1847850" y="2824162"/>
            <a:ext cx="5763912" cy="1200329"/>
          </a:xfrm>
          <a:prstGeom prst="rect">
            <a:avLst/>
          </a:prstGeom>
          <a:noFill/>
        </p:spPr>
        <p:txBody>
          <a:bodyPr wrap="square" rtlCol="0">
            <a:spAutoFit/>
          </a:bodyPr>
          <a:lstStyle/>
          <a:p>
            <a:r>
              <a:rPr lang="it-IT" sz="1200" dirty="0" err="1"/>
              <a:t>Pump</a:t>
            </a:r>
            <a:r>
              <a:rPr lang="it-IT" sz="1200" dirty="0"/>
              <a:t> </a:t>
            </a:r>
            <a:r>
              <a:rPr lang="it-IT" sz="1200" dirty="0" err="1"/>
              <a:t>pulse</a:t>
            </a:r>
            <a:r>
              <a:rPr lang="it-IT" sz="1200" dirty="0"/>
              <a:t> </a:t>
            </a:r>
            <a:r>
              <a:rPr lang="it-IT" sz="1200" dirty="0" err="1"/>
              <a:t>absorption</a:t>
            </a:r>
            <a:r>
              <a:rPr lang="it-IT" sz="1200" dirty="0"/>
              <a:t> </a:t>
            </a:r>
            <a:r>
              <a:rPr lang="it-IT" sz="1200" dirty="0" err="1"/>
              <a:t>time</a:t>
            </a:r>
            <a:r>
              <a:rPr lang="it-IT" sz="1200" dirty="0"/>
              <a:t> ~10 </a:t>
            </a:r>
            <a:r>
              <a:rPr lang="it-IT" sz="1200" dirty="0" err="1"/>
              <a:t>ns</a:t>
            </a:r>
            <a:endParaRPr lang="it-IT" sz="1200" dirty="0"/>
          </a:p>
          <a:p>
            <a:r>
              <a:rPr lang="it-IT" sz="1200" dirty="0" err="1"/>
              <a:t>t</a:t>
            </a:r>
            <a:r>
              <a:rPr lang="it-IT" sz="1200" baseline="-25000" dirty="0" err="1"/>
              <a:t>r</a:t>
            </a:r>
            <a:r>
              <a:rPr lang="it-IT" sz="1200" dirty="0"/>
              <a:t>: </a:t>
            </a:r>
            <a:r>
              <a:rPr lang="it-IT" sz="1200" dirty="0" err="1"/>
              <a:t>pulse</a:t>
            </a:r>
            <a:r>
              <a:rPr lang="it-IT" sz="1200" dirty="0"/>
              <a:t> round trip </a:t>
            </a:r>
            <a:r>
              <a:rPr lang="it-IT" sz="1200" dirty="0" err="1"/>
              <a:t>time</a:t>
            </a:r>
            <a:r>
              <a:rPr lang="it-IT" sz="1200" dirty="0"/>
              <a:t> </a:t>
            </a:r>
            <a:r>
              <a:rPr lang="it-IT" sz="1200" dirty="0" err="1"/>
              <a:t>between</a:t>
            </a:r>
            <a:r>
              <a:rPr lang="it-IT" sz="1200" dirty="0"/>
              <a:t> </a:t>
            </a:r>
            <a:r>
              <a:rPr lang="it-IT" sz="1200" dirty="0" err="1"/>
              <a:t>passes</a:t>
            </a:r>
            <a:r>
              <a:rPr lang="it-IT" sz="1200" dirty="0"/>
              <a:t>  </a:t>
            </a:r>
          </a:p>
          <a:p>
            <a:r>
              <a:rPr lang="it-IT" sz="1200" dirty="0"/>
              <a:t>(12 </a:t>
            </a:r>
            <a:r>
              <a:rPr lang="it-IT" sz="1200" dirty="0" err="1"/>
              <a:t>ns</a:t>
            </a:r>
            <a:r>
              <a:rPr lang="it-IT" sz="1200" dirty="0"/>
              <a:t>, 15 </a:t>
            </a:r>
            <a:r>
              <a:rPr lang="it-IT" sz="1200" dirty="0" err="1"/>
              <a:t>ns</a:t>
            </a:r>
            <a:r>
              <a:rPr lang="it-IT" sz="1200" dirty="0"/>
              <a:t>, 18 </a:t>
            </a:r>
            <a:r>
              <a:rPr lang="it-IT" sz="1200" dirty="0" err="1"/>
              <a:t>ns</a:t>
            </a:r>
            <a:r>
              <a:rPr lang="it-IT" sz="1200" dirty="0"/>
              <a:t> </a:t>
            </a:r>
            <a:r>
              <a:rPr lang="it-IT" sz="1200" dirty="0" err="1"/>
              <a:t>respectively</a:t>
            </a:r>
            <a:r>
              <a:rPr lang="it-IT" sz="1200" dirty="0"/>
              <a:t> </a:t>
            </a:r>
            <a:r>
              <a:rPr lang="it-IT" sz="1200" dirty="0" err="1"/>
              <a:t>for</a:t>
            </a:r>
            <a:r>
              <a:rPr lang="it-IT" sz="1200" dirty="0"/>
              <a:t> Laser 1, Laser2 and Laser3</a:t>
            </a:r>
          </a:p>
          <a:p>
            <a:endParaRPr lang="it-IT" sz="1200" dirty="0"/>
          </a:p>
          <a:p>
            <a:r>
              <a:rPr lang="it-IT" sz="1200" dirty="0"/>
              <a:t>The </a:t>
            </a:r>
            <a:r>
              <a:rPr lang="it-IT" sz="1200" dirty="0" err="1"/>
              <a:t>delay</a:t>
            </a:r>
            <a:r>
              <a:rPr lang="it-IT" sz="1200" dirty="0"/>
              <a:t> </a:t>
            </a:r>
            <a:r>
              <a:rPr lang="it-IT" sz="1200" dirty="0" err="1"/>
              <a:t>line</a:t>
            </a:r>
            <a:r>
              <a:rPr lang="it-IT" sz="1200" dirty="0"/>
              <a:t> </a:t>
            </a:r>
            <a:r>
              <a:rPr lang="it-IT" sz="1200" dirty="0" err="1"/>
              <a:t>of</a:t>
            </a:r>
            <a:r>
              <a:rPr lang="it-IT" sz="1200" dirty="0"/>
              <a:t> the </a:t>
            </a:r>
            <a:r>
              <a:rPr lang="it-IT" sz="1200" dirty="0" err="1"/>
              <a:t>second</a:t>
            </a:r>
            <a:r>
              <a:rPr lang="it-IT" sz="1200" dirty="0"/>
              <a:t> </a:t>
            </a:r>
            <a:r>
              <a:rPr lang="it-IT" sz="1200" dirty="0" err="1"/>
              <a:t>pump</a:t>
            </a:r>
            <a:r>
              <a:rPr lang="it-IT" sz="1200" dirty="0"/>
              <a:t> </a:t>
            </a:r>
            <a:r>
              <a:rPr lang="it-IT" sz="1200" dirty="0" err="1"/>
              <a:t>pulse</a:t>
            </a:r>
            <a:r>
              <a:rPr lang="it-IT" sz="1200" dirty="0"/>
              <a:t> </a:t>
            </a:r>
            <a:r>
              <a:rPr lang="it-IT" sz="1200" dirty="0" err="1"/>
              <a:t>has</a:t>
            </a:r>
            <a:r>
              <a:rPr lang="it-IT" sz="1200" dirty="0"/>
              <a:t> </a:t>
            </a:r>
            <a:r>
              <a:rPr lang="it-IT" sz="1200" dirty="0" err="1"/>
              <a:t>to</a:t>
            </a:r>
            <a:r>
              <a:rPr lang="it-IT" sz="1200" dirty="0"/>
              <a:t> </a:t>
            </a:r>
            <a:r>
              <a:rPr lang="it-IT" sz="1200" dirty="0" err="1"/>
              <a:t>to</a:t>
            </a:r>
            <a:r>
              <a:rPr lang="it-IT" sz="1200" dirty="0"/>
              <a:t> </a:t>
            </a:r>
            <a:r>
              <a:rPr lang="it-IT" sz="1200" dirty="0" err="1"/>
              <a:t>provide</a:t>
            </a:r>
            <a:r>
              <a:rPr lang="it-IT" sz="1200" dirty="0"/>
              <a:t> the </a:t>
            </a:r>
            <a:r>
              <a:rPr lang="it-IT" sz="1200" dirty="0" err="1"/>
              <a:t>proper</a:t>
            </a:r>
            <a:r>
              <a:rPr lang="it-IT" sz="1200" dirty="0"/>
              <a:t> </a:t>
            </a:r>
            <a:r>
              <a:rPr lang="it-IT" sz="1200" dirty="0" err="1"/>
              <a:t>delay</a:t>
            </a:r>
            <a:r>
              <a:rPr lang="it-IT" sz="1200" dirty="0"/>
              <a:t> </a:t>
            </a:r>
            <a:r>
              <a:rPr lang="it-IT" sz="1200" dirty="0" err="1"/>
              <a:t>between</a:t>
            </a:r>
            <a:r>
              <a:rPr lang="it-IT" sz="1200" dirty="0"/>
              <a:t> the </a:t>
            </a:r>
            <a:r>
              <a:rPr lang="it-IT" sz="1200" dirty="0" err="1"/>
              <a:t>two</a:t>
            </a:r>
            <a:r>
              <a:rPr lang="it-IT" sz="1200" dirty="0"/>
              <a:t> </a:t>
            </a:r>
            <a:r>
              <a:rPr lang="it-IT" sz="1200" dirty="0" err="1"/>
              <a:t>pulses</a:t>
            </a:r>
            <a:r>
              <a:rPr lang="it-IT" sz="1200" dirty="0"/>
              <a:t>.</a:t>
            </a:r>
          </a:p>
        </p:txBody>
      </p:sp>
      <p:sp>
        <p:nvSpPr>
          <p:cNvPr id="151" name="CasellaDiTesto 150"/>
          <p:cNvSpPr txBox="1"/>
          <p:nvPr/>
        </p:nvSpPr>
        <p:spPr>
          <a:xfrm>
            <a:off x="5126831" y="1135857"/>
            <a:ext cx="1095172" cy="265457"/>
          </a:xfrm>
          <a:prstGeom prst="rect">
            <a:avLst/>
          </a:prstGeom>
          <a:noFill/>
        </p:spPr>
        <p:txBody>
          <a:bodyPr wrap="none" rtlCol="0">
            <a:spAutoFit/>
          </a:bodyPr>
          <a:lstStyle/>
          <a:p>
            <a:r>
              <a:rPr lang="it-IT" sz="1125" dirty="0" err="1"/>
              <a:t>Amplified</a:t>
            </a:r>
            <a:r>
              <a:rPr lang="it-IT" sz="1125" dirty="0"/>
              <a:t> </a:t>
            </a:r>
            <a:r>
              <a:rPr lang="it-IT" sz="1125" dirty="0" err="1"/>
              <a:t>pulse</a:t>
            </a:r>
            <a:endParaRPr lang="it-IT" sz="1125" dirty="0"/>
          </a:p>
        </p:txBody>
      </p:sp>
      <p:sp>
        <p:nvSpPr>
          <p:cNvPr id="152" name="CasellaDiTesto 151"/>
          <p:cNvSpPr txBox="1"/>
          <p:nvPr/>
        </p:nvSpPr>
        <p:spPr>
          <a:xfrm>
            <a:off x="1871663" y="1014413"/>
            <a:ext cx="1276311" cy="265457"/>
          </a:xfrm>
          <a:prstGeom prst="rect">
            <a:avLst/>
          </a:prstGeom>
          <a:noFill/>
        </p:spPr>
        <p:txBody>
          <a:bodyPr wrap="none" rtlCol="0">
            <a:spAutoFit/>
          </a:bodyPr>
          <a:lstStyle/>
          <a:p>
            <a:r>
              <a:rPr lang="it-IT" sz="1125" dirty="0" err="1"/>
              <a:t>Seed</a:t>
            </a:r>
            <a:r>
              <a:rPr lang="it-IT" sz="1125" dirty="0"/>
              <a:t> </a:t>
            </a:r>
            <a:r>
              <a:rPr lang="it-IT" sz="1125" dirty="0" err="1"/>
              <a:t>pulse</a:t>
            </a:r>
            <a:r>
              <a:rPr lang="it-IT" sz="1125" dirty="0"/>
              <a:t> (at t=0)</a:t>
            </a:r>
          </a:p>
        </p:txBody>
      </p:sp>
      <p:sp>
        <p:nvSpPr>
          <p:cNvPr id="26" name="Triangolo isoscele 25"/>
          <p:cNvSpPr/>
          <p:nvPr/>
        </p:nvSpPr>
        <p:spPr>
          <a:xfrm>
            <a:off x="6850640" y="824865"/>
            <a:ext cx="23277" cy="3354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27" name="Trapezio 26"/>
          <p:cNvSpPr/>
          <p:nvPr/>
        </p:nvSpPr>
        <p:spPr>
          <a:xfrm>
            <a:off x="6555961" y="1265715"/>
            <a:ext cx="434683" cy="235823"/>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28" name="Rettangolo 27"/>
          <p:cNvSpPr/>
          <p:nvPr/>
        </p:nvSpPr>
        <p:spPr>
          <a:xfrm>
            <a:off x="6957032" y="896990"/>
            <a:ext cx="774571" cy="253916"/>
          </a:xfrm>
          <a:prstGeom prst="rect">
            <a:avLst/>
          </a:prstGeom>
        </p:spPr>
        <p:txBody>
          <a:bodyPr wrap="none">
            <a:spAutoFit/>
          </a:bodyPr>
          <a:lstStyle/>
          <a:p>
            <a:r>
              <a:rPr lang="it-IT" sz="1050" dirty="0" err="1"/>
              <a:t>Seed</a:t>
            </a:r>
            <a:r>
              <a:rPr lang="it-IT" sz="1050" dirty="0"/>
              <a:t> </a:t>
            </a:r>
            <a:r>
              <a:rPr lang="it-IT" sz="1050" dirty="0" err="1"/>
              <a:t>pulse</a:t>
            </a:r>
            <a:endParaRPr lang="it-IT" sz="1050" dirty="0"/>
          </a:p>
        </p:txBody>
      </p:sp>
      <p:sp>
        <p:nvSpPr>
          <p:cNvPr id="29" name="Rettangolo 28"/>
          <p:cNvSpPr/>
          <p:nvPr/>
        </p:nvSpPr>
        <p:spPr>
          <a:xfrm>
            <a:off x="7105622" y="1249726"/>
            <a:ext cx="968535" cy="253916"/>
          </a:xfrm>
          <a:prstGeom prst="rect">
            <a:avLst/>
          </a:prstGeom>
        </p:spPr>
        <p:txBody>
          <a:bodyPr wrap="none">
            <a:spAutoFit/>
          </a:bodyPr>
          <a:lstStyle/>
          <a:p>
            <a:r>
              <a:rPr lang="it-IT" sz="1050" dirty="0"/>
              <a:t>1° </a:t>
            </a:r>
            <a:r>
              <a:rPr lang="it-IT" sz="1050" dirty="0" err="1"/>
              <a:t>Pump</a:t>
            </a:r>
            <a:r>
              <a:rPr lang="it-IT" sz="1050" dirty="0"/>
              <a:t> </a:t>
            </a:r>
            <a:r>
              <a:rPr lang="it-IT" sz="1050" dirty="0" err="1"/>
              <a:t>pulse</a:t>
            </a:r>
            <a:endParaRPr lang="it-IT" sz="1050" dirty="0"/>
          </a:p>
        </p:txBody>
      </p:sp>
      <p:cxnSp>
        <p:nvCxnSpPr>
          <p:cNvPr id="30" name="Connettore 1 29"/>
          <p:cNvCxnSpPr/>
          <p:nvPr/>
        </p:nvCxnSpPr>
        <p:spPr>
          <a:xfrm>
            <a:off x="6555105" y="2144554"/>
            <a:ext cx="32720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6986877" y="1991201"/>
            <a:ext cx="954107" cy="253916"/>
          </a:xfrm>
          <a:prstGeom prst="rect">
            <a:avLst/>
          </a:prstGeom>
        </p:spPr>
        <p:txBody>
          <a:bodyPr wrap="none">
            <a:spAutoFit/>
          </a:bodyPr>
          <a:lstStyle/>
          <a:p>
            <a:r>
              <a:rPr lang="it-IT" sz="1050" dirty="0" err="1"/>
              <a:t>Stored</a:t>
            </a:r>
            <a:r>
              <a:rPr lang="it-IT" sz="1050" dirty="0"/>
              <a:t> </a:t>
            </a:r>
            <a:r>
              <a:rPr lang="it-IT" sz="1050" dirty="0" err="1"/>
              <a:t>energy</a:t>
            </a:r>
            <a:endParaRPr lang="it-IT" sz="1050" dirty="0"/>
          </a:p>
        </p:txBody>
      </p:sp>
      <p:sp>
        <p:nvSpPr>
          <p:cNvPr id="33" name="Rettangolo 32"/>
          <p:cNvSpPr/>
          <p:nvPr/>
        </p:nvSpPr>
        <p:spPr>
          <a:xfrm>
            <a:off x="7077047" y="1656920"/>
            <a:ext cx="968535" cy="253916"/>
          </a:xfrm>
          <a:prstGeom prst="rect">
            <a:avLst/>
          </a:prstGeom>
        </p:spPr>
        <p:txBody>
          <a:bodyPr wrap="none">
            <a:spAutoFit/>
          </a:bodyPr>
          <a:lstStyle/>
          <a:p>
            <a:r>
              <a:rPr lang="it-IT" sz="1050" dirty="0"/>
              <a:t>2° </a:t>
            </a:r>
            <a:r>
              <a:rPr lang="it-IT" sz="1050" dirty="0" err="1"/>
              <a:t>Pump</a:t>
            </a:r>
            <a:r>
              <a:rPr lang="it-IT" sz="1050" dirty="0"/>
              <a:t> </a:t>
            </a:r>
            <a:r>
              <a:rPr lang="it-IT" sz="1050" dirty="0" err="1"/>
              <a:t>pulse</a:t>
            </a:r>
            <a:endParaRPr lang="it-IT" sz="1050" dirty="0"/>
          </a:p>
        </p:txBody>
      </p:sp>
      <p:sp>
        <p:nvSpPr>
          <p:cNvPr id="34" name="Trapezio 33"/>
          <p:cNvSpPr/>
          <p:nvPr/>
        </p:nvSpPr>
        <p:spPr>
          <a:xfrm>
            <a:off x="6572250" y="1674019"/>
            <a:ext cx="400050" cy="228600"/>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36" name="Figura a mano libera 35"/>
          <p:cNvSpPr/>
          <p:nvPr/>
        </p:nvSpPr>
        <p:spPr>
          <a:xfrm>
            <a:off x="1907382" y="1834979"/>
            <a:ext cx="4221956" cy="501028"/>
          </a:xfrm>
          <a:custGeom>
            <a:avLst/>
            <a:gdLst>
              <a:gd name="connsiteX0" fmla="*/ 0 w 5629275"/>
              <a:gd name="connsiteY0" fmla="*/ 476250 h 476250"/>
              <a:gd name="connsiteX1" fmla="*/ 476250 w 5629275"/>
              <a:gd name="connsiteY1" fmla="*/ 0 h 476250"/>
              <a:gd name="connsiteX2" fmla="*/ 600075 w 5629275"/>
              <a:gd name="connsiteY2" fmla="*/ 0 h 476250"/>
              <a:gd name="connsiteX3" fmla="*/ 609600 w 5629275"/>
              <a:gd name="connsiteY3" fmla="*/ 57150 h 476250"/>
              <a:gd name="connsiteX4" fmla="*/ 1428750 w 5629275"/>
              <a:gd name="connsiteY4" fmla="*/ 57150 h 476250"/>
              <a:gd name="connsiteX5" fmla="*/ 1476375 w 5629275"/>
              <a:gd name="connsiteY5" fmla="*/ 219075 h 476250"/>
              <a:gd name="connsiteX6" fmla="*/ 2286000 w 5629275"/>
              <a:gd name="connsiteY6" fmla="*/ 219075 h 476250"/>
              <a:gd name="connsiteX7" fmla="*/ 2409825 w 5629275"/>
              <a:gd name="connsiteY7" fmla="*/ 333375 h 476250"/>
              <a:gd name="connsiteX8" fmla="*/ 2638425 w 5629275"/>
              <a:gd name="connsiteY8" fmla="*/ 342900 h 476250"/>
              <a:gd name="connsiteX9" fmla="*/ 3133725 w 5629275"/>
              <a:gd name="connsiteY9" fmla="*/ 76200 h 476250"/>
              <a:gd name="connsiteX10" fmla="*/ 3419475 w 5629275"/>
              <a:gd name="connsiteY10" fmla="*/ 76200 h 476250"/>
              <a:gd name="connsiteX11" fmla="*/ 3429000 w 5629275"/>
              <a:gd name="connsiteY11" fmla="*/ 209550 h 476250"/>
              <a:gd name="connsiteX12" fmla="*/ 4305300 w 5629275"/>
              <a:gd name="connsiteY12" fmla="*/ 209550 h 476250"/>
              <a:gd name="connsiteX13" fmla="*/ 4333875 w 5629275"/>
              <a:gd name="connsiteY13" fmla="*/ 304800 h 476250"/>
              <a:gd name="connsiteX14" fmla="*/ 5286375 w 5629275"/>
              <a:gd name="connsiteY14" fmla="*/ 304800 h 476250"/>
              <a:gd name="connsiteX15" fmla="*/ 5353050 w 5629275"/>
              <a:gd name="connsiteY15" fmla="*/ 438150 h 476250"/>
              <a:gd name="connsiteX16" fmla="*/ 5629275 w 5629275"/>
              <a:gd name="connsiteY16" fmla="*/ 438150 h 476250"/>
              <a:gd name="connsiteX0" fmla="*/ 0 w 5629275"/>
              <a:gd name="connsiteY0" fmla="*/ 476250 h 476250"/>
              <a:gd name="connsiteX1" fmla="*/ 476250 w 5629275"/>
              <a:gd name="connsiteY1" fmla="*/ 0 h 476250"/>
              <a:gd name="connsiteX2" fmla="*/ 600075 w 5629275"/>
              <a:gd name="connsiteY2" fmla="*/ 0 h 476250"/>
              <a:gd name="connsiteX3" fmla="*/ 609600 w 5629275"/>
              <a:gd name="connsiteY3" fmla="*/ 57150 h 476250"/>
              <a:gd name="connsiteX4" fmla="*/ 1428750 w 5629275"/>
              <a:gd name="connsiteY4" fmla="*/ 57150 h 476250"/>
              <a:gd name="connsiteX5" fmla="*/ 1476375 w 5629275"/>
              <a:gd name="connsiteY5" fmla="*/ 219075 h 476250"/>
              <a:gd name="connsiteX6" fmla="*/ 2286000 w 5629275"/>
              <a:gd name="connsiteY6" fmla="*/ 219075 h 476250"/>
              <a:gd name="connsiteX7" fmla="*/ 2362200 w 5629275"/>
              <a:gd name="connsiteY7" fmla="*/ 342900 h 476250"/>
              <a:gd name="connsiteX8" fmla="*/ 2638425 w 5629275"/>
              <a:gd name="connsiteY8" fmla="*/ 342900 h 476250"/>
              <a:gd name="connsiteX9" fmla="*/ 3133725 w 5629275"/>
              <a:gd name="connsiteY9" fmla="*/ 76200 h 476250"/>
              <a:gd name="connsiteX10" fmla="*/ 3419475 w 5629275"/>
              <a:gd name="connsiteY10" fmla="*/ 76200 h 476250"/>
              <a:gd name="connsiteX11" fmla="*/ 3429000 w 5629275"/>
              <a:gd name="connsiteY11" fmla="*/ 209550 h 476250"/>
              <a:gd name="connsiteX12" fmla="*/ 4305300 w 5629275"/>
              <a:gd name="connsiteY12" fmla="*/ 209550 h 476250"/>
              <a:gd name="connsiteX13" fmla="*/ 4333875 w 5629275"/>
              <a:gd name="connsiteY13" fmla="*/ 304800 h 476250"/>
              <a:gd name="connsiteX14" fmla="*/ 5286375 w 5629275"/>
              <a:gd name="connsiteY14" fmla="*/ 304800 h 476250"/>
              <a:gd name="connsiteX15" fmla="*/ 5353050 w 5629275"/>
              <a:gd name="connsiteY15" fmla="*/ 438150 h 476250"/>
              <a:gd name="connsiteX16" fmla="*/ 5629275 w 5629275"/>
              <a:gd name="connsiteY16" fmla="*/ 438150 h 476250"/>
              <a:gd name="connsiteX0" fmla="*/ 0 w 5629275"/>
              <a:gd name="connsiteY0" fmla="*/ 476250 h 476250"/>
              <a:gd name="connsiteX1" fmla="*/ 476250 w 5629275"/>
              <a:gd name="connsiteY1" fmla="*/ 0 h 476250"/>
              <a:gd name="connsiteX2" fmla="*/ 600075 w 5629275"/>
              <a:gd name="connsiteY2" fmla="*/ 0 h 476250"/>
              <a:gd name="connsiteX3" fmla="*/ 609600 w 5629275"/>
              <a:gd name="connsiteY3" fmla="*/ 57150 h 476250"/>
              <a:gd name="connsiteX4" fmla="*/ 1428750 w 5629275"/>
              <a:gd name="connsiteY4" fmla="*/ 57150 h 476250"/>
              <a:gd name="connsiteX5" fmla="*/ 1476375 w 5629275"/>
              <a:gd name="connsiteY5" fmla="*/ 219075 h 476250"/>
              <a:gd name="connsiteX6" fmla="*/ 2286000 w 5629275"/>
              <a:gd name="connsiteY6" fmla="*/ 219075 h 476250"/>
              <a:gd name="connsiteX7" fmla="*/ 2324100 w 5629275"/>
              <a:gd name="connsiteY7" fmla="*/ 371475 h 476250"/>
              <a:gd name="connsiteX8" fmla="*/ 2638425 w 5629275"/>
              <a:gd name="connsiteY8" fmla="*/ 342900 h 476250"/>
              <a:gd name="connsiteX9" fmla="*/ 3133725 w 5629275"/>
              <a:gd name="connsiteY9" fmla="*/ 76200 h 476250"/>
              <a:gd name="connsiteX10" fmla="*/ 3419475 w 5629275"/>
              <a:gd name="connsiteY10" fmla="*/ 76200 h 476250"/>
              <a:gd name="connsiteX11" fmla="*/ 3429000 w 5629275"/>
              <a:gd name="connsiteY11" fmla="*/ 209550 h 476250"/>
              <a:gd name="connsiteX12" fmla="*/ 4305300 w 5629275"/>
              <a:gd name="connsiteY12" fmla="*/ 209550 h 476250"/>
              <a:gd name="connsiteX13" fmla="*/ 4333875 w 5629275"/>
              <a:gd name="connsiteY13" fmla="*/ 304800 h 476250"/>
              <a:gd name="connsiteX14" fmla="*/ 5286375 w 5629275"/>
              <a:gd name="connsiteY14" fmla="*/ 304800 h 476250"/>
              <a:gd name="connsiteX15" fmla="*/ 5353050 w 5629275"/>
              <a:gd name="connsiteY15" fmla="*/ 438150 h 476250"/>
              <a:gd name="connsiteX16" fmla="*/ 5629275 w 5629275"/>
              <a:gd name="connsiteY16" fmla="*/ 438150 h 476250"/>
              <a:gd name="connsiteX0" fmla="*/ 0 w 5629275"/>
              <a:gd name="connsiteY0" fmla="*/ 476250 h 476250"/>
              <a:gd name="connsiteX1" fmla="*/ 476250 w 5629275"/>
              <a:gd name="connsiteY1" fmla="*/ 0 h 476250"/>
              <a:gd name="connsiteX2" fmla="*/ 600075 w 5629275"/>
              <a:gd name="connsiteY2" fmla="*/ 0 h 476250"/>
              <a:gd name="connsiteX3" fmla="*/ 609600 w 5629275"/>
              <a:gd name="connsiteY3" fmla="*/ 57150 h 476250"/>
              <a:gd name="connsiteX4" fmla="*/ 1428750 w 5629275"/>
              <a:gd name="connsiteY4" fmla="*/ 57150 h 476250"/>
              <a:gd name="connsiteX5" fmla="*/ 1476375 w 5629275"/>
              <a:gd name="connsiteY5" fmla="*/ 219075 h 476250"/>
              <a:gd name="connsiteX6" fmla="*/ 2286000 w 5629275"/>
              <a:gd name="connsiteY6" fmla="*/ 219075 h 476250"/>
              <a:gd name="connsiteX7" fmla="*/ 2333625 w 5629275"/>
              <a:gd name="connsiteY7" fmla="*/ 347662 h 476250"/>
              <a:gd name="connsiteX8" fmla="*/ 2638425 w 5629275"/>
              <a:gd name="connsiteY8" fmla="*/ 342900 h 476250"/>
              <a:gd name="connsiteX9" fmla="*/ 3133725 w 5629275"/>
              <a:gd name="connsiteY9" fmla="*/ 76200 h 476250"/>
              <a:gd name="connsiteX10" fmla="*/ 3419475 w 5629275"/>
              <a:gd name="connsiteY10" fmla="*/ 76200 h 476250"/>
              <a:gd name="connsiteX11" fmla="*/ 3429000 w 5629275"/>
              <a:gd name="connsiteY11" fmla="*/ 209550 h 476250"/>
              <a:gd name="connsiteX12" fmla="*/ 4305300 w 5629275"/>
              <a:gd name="connsiteY12" fmla="*/ 209550 h 476250"/>
              <a:gd name="connsiteX13" fmla="*/ 4333875 w 5629275"/>
              <a:gd name="connsiteY13" fmla="*/ 304800 h 476250"/>
              <a:gd name="connsiteX14" fmla="*/ 5286375 w 5629275"/>
              <a:gd name="connsiteY14" fmla="*/ 304800 h 476250"/>
              <a:gd name="connsiteX15" fmla="*/ 5353050 w 5629275"/>
              <a:gd name="connsiteY15" fmla="*/ 438150 h 476250"/>
              <a:gd name="connsiteX16" fmla="*/ 5629275 w 5629275"/>
              <a:gd name="connsiteY16" fmla="*/ 438150 h 476250"/>
              <a:gd name="connsiteX0" fmla="*/ 0 w 5629275"/>
              <a:gd name="connsiteY0" fmla="*/ 476250 h 476250"/>
              <a:gd name="connsiteX1" fmla="*/ 476250 w 5629275"/>
              <a:gd name="connsiteY1" fmla="*/ 0 h 476250"/>
              <a:gd name="connsiteX2" fmla="*/ 600075 w 5629275"/>
              <a:gd name="connsiteY2" fmla="*/ 0 h 476250"/>
              <a:gd name="connsiteX3" fmla="*/ 609600 w 5629275"/>
              <a:gd name="connsiteY3" fmla="*/ 57150 h 476250"/>
              <a:gd name="connsiteX4" fmla="*/ 1428750 w 5629275"/>
              <a:gd name="connsiteY4" fmla="*/ 57150 h 476250"/>
              <a:gd name="connsiteX5" fmla="*/ 1476375 w 5629275"/>
              <a:gd name="connsiteY5" fmla="*/ 219075 h 476250"/>
              <a:gd name="connsiteX6" fmla="*/ 2286000 w 5629275"/>
              <a:gd name="connsiteY6" fmla="*/ 219075 h 476250"/>
              <a:gd name="connsiteX7" fmla="*/ 2333625 w 5629275"/>
              <a:gd name="connsiteY7" fmla="*/ 347662 h 476250"/>
              <a:gd name="connsiteX8" fmla="*/ 2638425 w 5629275"/>
              <a:gd name="connsiteY8" fmla="*/ 342900 h 476250"/>
              <a:gd name="connsiteX9" fmla="*/ 3133725 w 5629275"/>
              <a:gd name="connsiteY9" fmla="*/ 76200 h 476250"/>
              <a:gd name="connsiteX10" fmla="*/ 3405187 w 5629275"/>
              <a:gd name="connsiteY10" fmla="*/ 71438 h 476250"/>
              <a:gd name="connsiteX11" fmla="*/ 3429000 w 5629275"/>
              <a:gd name="connsiteY11" fmla="*/ 209550 h 476250"/>
              <a:gd name="connsiteX12" fmla="*/ 4305300 w 5629275"/>
              <a:gd name="connsiteY12" fmla="*/ 209550 h 476250"/>
              <a:gd name="connsiteX13" fmla="*/ 4333875 w 5629275"/>
              <a:gd name="connsiteY13" fmla="*/ 304800 h 476250"/>
              <a:gd name="connsiteX14" fmla="*/ 5286375 w 5629275"/>
              <a:gd name="connsiteY14" fmla="*/ 304800 h 476250"/>
              <a:gd name="connsiteX15" fmla="*/ 5353050 w 5629275"/>
              <a:gd name="connsiteY15" fmla="*/ 438150 h 476250"/>
              <a:gd name="connsiteX16" fmla="*/ 5629275 w 5629275"/>
              <a:gd name="connsiteY16" fmla="*/ 4381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9275" h="476250">
                <a:moveTo>
                  <a:pt x="0" y="476250"/>
                </a:moveTo>
                <a:lnTo>
                  <a:pt x="476250" y="0"/>
                </a:lnTo>
                <a:lnTo>
                  <a:pt x="600075" y="0"/>
                </a:lnTo>
                <a:lnTo>
                  <a:pt x="609600" y="57150"/>
                </a:lnTo>
                <a:lnTo>
                  <a:pt x="1428750" y="57150"/>
                </a:lnTo>
                <a:lnTo>
                  <a:pt x="1476375" y="219075"/>
                </a:lnTo>
                <a:lnTo>
                  <a:pt x="2286000" y="219075"/>
                </a:lnTo>
                <a:lnTo>
                  <a:pt x="2333625" y="347662"/>
                </a:lnTo>
                <a:lnTo>
                  <a:pt x="2638425" y="342900"/>
                </a:lnTo>
                <a:lnTo>
                  <a:pt x="3133725" y="76200"/>
                </a:lnTo>
                <a:lnTo>
                  <a:pt x="3405187" y="71438"/>
                </a:lnTo>
                <a:lnTo>
                  <a:pt x="3429000" y="209550"/>
                </a:lnTo>
                <a:lnTo>
                  <a:pt x="4305300" y="209550"/>
                </a:lnTo>
                <a:lnTo>
                  <a:pt x="4333875" y="304800"/>
                </a:lnTo>
                <a:lnTo>
                  <a:pt x="5286375" y="304800"/>
                </a:lnTo>
                <a:lnTo>
                  <a:pt x="5353050" y="438150"/>
                </a:lnTo>
                <a:lnTo>
                  <a:pt x="5629275" y="438150"/>
                </a:lnTo>
              </a:path>
            </a:pathLst>
          </a:cu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125"/>
          </a:p>
        </p:txBody>
      </p:sp>
    </p:spTree>
    <p:extLst>
      <p:ext uri="{BB962C8B-B14F-4D97-AF65-F5344CB8AC3E}">
        <p14:creationId xmlns:p14="http://schemas.microsoft.com/office/powerpoint/2010/main" val="364389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1"/>
                </a:solidFill>
              </a:rPr>
              <a:t>Outline</a:t>
            </a:r>
          </a:p>
        </p:txBody>
      </p:sp>
      <p:sp>
        <p:nvSpPr>
          <p:cNvPr id="3" name="CasellaDiTesto 2"/>
          <p:cNvSpPr txBox="1"/>
          <p:nvPr/>
        </p:nvSpPr>
        <p:spPr>
          <a:xfrm>
            <a:off x="1403648" y="1203598"/>
            <a:ext cx="4329002" cy="3077764"/>
          </a:xfrm>
          <a:prstGeom prst="rect">
            <a:avLst/>
          </a:prstGeom>
          <a:noFill/>
        </p:spPr>
        <p:txBody>
          <a:bodyPr wrap="none" lIns="91438" tIns="45719" rIns="91438" bIns="45719" rtlCol="0">
            <a:spAutoFit/>
          </a:bodyPr>
          <a:lstStyle/>
          <a:p>
            <a:pPr marL="285743" indent="-285743">
              <a:spcAft>
                <a:spcPts val="1200"/>
              </a:spcAft>
              <a:buFont typeface="Arial"/>
              <a:buChar char="•"/>
            </a:pPr>
            <a:r>
              <a:rPr lang="it-IT" sz="2400" b="1" dirty="0"/>
              <a:t>EuPRAXIA laser </a:t>
            </a:r>
            <a:r>
              <a:rPr lang="it-IT" sz="2400" b="1" dirty="0" err="1"/>
              <a:t>requirements</a:t>
            </a:r>
            <a:endParaRPr lang="it-IT" sz="2400" b="1" dirty="0"/>
          </a:p>
          <a:p>
            <a:pPr marL="285743" indent="-285743">
              <a:spcAft>
                <a:spcPts val="1200"/>
              </a:spcAft>
              <a:buFont typeface="Arial"/>
              <a:buChar char="•"/>
            </a:pPr>
            <a:r>
              <a:rPr lang="it-IT" sz="2400" b="1" dirty="0"/>
              <a:t>Overall layout</a:t>
            </a:r>
          </a:p>
          <a:p>
            <a:pPr marL="285743" indent="-285743">
              <a:spcAft>
                <a:spcPts val="1200"/>
              </a:spcAft>
              <a:buFont typeface="Arial"/>
              <a:buChar char="•"/>
            </a:pPr>
            <a:r>
              <a:rPr lang="it-IT" sz="2400" b="1" dirty="0"/>
              <a:t>Thermal management options</a:t>
            </a:r>
          </a:p>
          <a:p>
            <a:pPr marL="285743" indent="-285743">
              <a:spcAft>
                <a:spcPts val="1200"/>
              </a:spcAft>
              <a:buFont typeface="Arial"/>
              <a:buChar char="•"/>
            </a:pPr>
            <a:r>
              <a:rPr lang="it-IT" sz="2400" b="1" dirty="0" err="1"/>
              <a:t>Modelling</a:t>
            </a:r>
            <a:endParaRPr lang="it-IT" sz="2400" b="1" dirty="0"/>
          </a:p>
          <a:p>
            <a:pPr marL="285743" indent="-285743">
              <a:spcAft>
                <a:spcPts val="1200"/>
              </a:spcAft>
              <a:buFont typeface="Arial"/>
              <a:buChar char="•"/>
            </a:pPr>
            <a:r>
              <a:rPr lang="it-IT" sz="2400" b="1" dirty="0"/>
              <a:t>Pump </a:t>
            </a:r>
            <a:r>
              <a:rPr lang="it-IT" sz="2400" b="1" dirty="0" err="1"/>
              <a:t>lasers</a:t>
            </a:r>
            <a:endParaRPr lang="it-IT" sz="2400" b="1" dirty="0"/>
          </a:p>
          <a:p>
            <a:pPr marL="285743" indent="-285743">
              <a:spcAft>
                <a:spcPts val="1200"/>
              </a:spcAft>
              <a:buFont typeface="Arial"/>
              <a:buChar char="•"/>
            </a:pPr>
            <a:r>
              <a:rPr lang="it-IT" sz="2400" b="1" dirty="0" err="1"/>
              <a:t>Summary</a:t>
            </a:r>
            <a:endParaRPr lang="it-IT" sz="2400" b="1" dirty="0"/>
          </a:p>
        </p:txBody>
      </p:sp>
    </p:spTree>
    <p:extLst>
      <p:ext uri="{BB962C8B-B14F-4D97-AF65-F5344CB8AC3E}">
        <p14:creationId xmlns:p14="http://schemas.microsoft.com/office/powerpoint/2010/main" val="194352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62" y="-128550"/>
            <a:ext cx="6035790" cy="857250"/>
          </a:xfrm>
        </p:spPr>
        <p:txBody>
          <a:bodyPr>
            <a:normAutofit/>
          </a:bodyPr>
          <a:lstStyle/>
          <a:p>
            <a:r>
              <a:rPr lang="en-US" sz="1800" b="1" dirty="0">
                <a:latin typeface="HP Simplified Light" panose="020B0404020204020204" pitchFamily="34" charset="0"/>
              </a:rPr>
              <a:t>EXAMPLE OF LAYOUT FOR  REFLECTION AMPLIFIERS</a:t>
            </a:r>
          </a:p>
        </p:txBody>
      </p:sp>
      <p:sp>
        <p:nvSpPr>
          <p:cNvPr id="85" name="CasellaDiTesto 84"/>
          <p:cNvSpPr txBox="1"/>
          <p:nvPr/>
        </p:nvSpPr>
        <p:spPr>
          <a:xfrm>
            <a:off x="5079996" y="714891"/>
            <a:ext cx="2604559" cy="1546577"/>
          </a:xfrm>
          <a:prstGeom prst="rect">
            <a:avLst/>
          </a:prstGeom>
          <a:noFill/>
        </p:spPr>
        <p:txBody>
          <a:bodyPr wrap="none" rtlCol="0">
            <a:spAutoFit/>
          </a:bodyPr>
          <a:lstStyle/>
          <a:p>
            <a:r>
              <a:rPr lang="it-IT" sz="1050" dirty="0"/>
              <a:t>3 </a:t>
            </a:r>
            <a:r>
              <a:rPr lang="it-IT" sz="1050" dirty="0" err="1"/>
              <a:t>disks</a:t>
            </a:r>
            <a:r>
              <a:rPr lang="it-IT" sz="1050" dirty="0"/>
              <a:t>, 2 </a:t>
            </a:r>
            <a:r>
              <a:rPr lang="it-IT" sz="1050" dirty="0" err="1"/>
              <a:t>double</a:t>
            </a:r>
            <a:r>
              <a:rPr lang="it-IT" sz="1050" dirty="0"/>
              <a:t> </a:t>
            </a:r>
            <a:r>
              <a:rPr lang="it-IT" sz="1050" dirty="0" err="1"/>
              <a:t>passes</a:t>
            </a:r>
            <a:r>
              <a:rPr lang="it-IT" sz="1050" dirty="0"/>
              <a:t> </a:t>
            </a:r>
            <a:r>
              <a:rPr lang="it-IT" sz="1050" dirty="0" err="1"/>
              <a:t>configuration</a:t>
            </a:r>
            <a:r>
              <a:rPr lang="it-IT" sz="1050" dirty="0"/>
              <a:t> </a:t>
            </a:r>
          </a:p>
          <a:p>
            <a:r>
              <a:rPr lang="it-IT" sz="1050" dirty="0" err="1"/>
              <a:t>Half</a:t>
            </a:r>
            <a:r>
              <a:rPr lang="it-IT" sz="1050" dirty="0"/>
              <a:t> angle </a:t>
            </a:r>
            <a:r>
              <a:rPr lang="it-IT" sz="1050" dirty="0" err="1"/>
              <a:t>between</a:t>
            </a:r>
            <a:r>
              <a:rPr lang="it-IT" sz="1050" dirty="0"/>
              <a:t> </a:t>
            </a:r>
            <a:r>
              <a:rPr lang="it-IT" sz="1050" dirty="0" err="1"/>
              <a:t>passes</a:t>
            </a:r>
            <a:r>
              <a:rPr lang="it-IT" sz="1050" dirty="0"/>
              <a:t>  	~ 1.2°-2.4 °</a:t>
            </a:r>
          </a:p>
          <a:p>
            <a:r>
              <a:rPr lang="it-IT" sz="1050" dirty="0" err="1"/>
              <a:t>Footprint</a:t>
            </a:r>
            <a:r>
              <a:rPr lang="it-IT" sz="1050" dirty="0"/>
              <a:t> </a:t>
            </a:r>
            <a:r>
              <a:rPr lang="it-IT" sz="1050" dirty="0" err="1"/>
              <a:t>length</a:t>
            </a:r>
            <a:r>
              <a:rPr lang="it-IT" sz="1050" dirty="0"/>
              <a:t>: 	~ 3 </a:t>
            </a:r>
            <a:r>
              <a:rPr lang="it-IT" sz="1050" dirty="0" err="1"/>
              <a:t>mt</a:t>
            </a:r>
            <a:r>
              <a:rPr lang="it-IT" sz="1050" dirty="0"/>
              <a:t> (Laser 1)</a:t>
            </a:r>
          </a:p>
          <a:p>
            <a:r>
              <a:rPr lang="it-IT" sz="1050" dirty="0"/>
              <a:t>		~ 5 </a:t>
            </a:r>
            <a:r>
              <a:rPr lang="it-IT" sz="1050" dirty="0" err="1"/>
              <a:t>mt</a:t>
            </a:r>
            <a:r>
              <a:rPr lang="it-IT" sz="1050" dirty="0"/>
              <a:t> (Laser 2)</a:t>
            </a:r>
          </a:p>
          <a:p>
            <a:r>
              <a:rPr lang="it-IT" sz="1050" dirty="0"/>
              <a:t>		~ 8 </a:t>
            </a:r>
            <a:r>
              <a:rPr lang="it-IT" sz="1050" dirty="0" err="1"/>
              <a:t>mt</a:t>
            </a:r>
            <a:r>
              <a:rPr lang="it-IT" sz="1050" dirty="0"/>
              <a:t> (Laser 3)</a:t>
            </a:r>
          </a:p>
          <a:p>
            <a:r>
              <a:rPr lang="it-IT" sz="1050" dirty="0"/>
              <a:t>(</a:t>
            </a:r>
            <a:r>
              <a:rPr lang="it-IT" sz="1050" dirty="0" err="1"/>
              <a:t>to</a:t>
            </a:r>
            <a:r>
              <a:rPr lang="it-IT" sz="1050" dirty="0"/>
              <a:t> </a:t>
            </a:r>
            <a:r>
              <a:rPr lang="it-IT" sz="1050" dirty="0" err="1"/>
              <a:t>avoid</a:t>
            </a:r>
            <a:r>
              <a:rPr lang="it-IT" sz="1050" dirty="0"/>
              <a:t> </a:t>
            </a:r>
            <a:r>
              <a:rPr lang="it-IT" sz="1050" dirty="0" err="1"/>
              <a:t>beam</a:t>
            </a:r>
            <a:r>
              <a:rPr lang="it-IT" sz="1050" dirty="0"/>
              <a:t> </a:t>
            </a:r>
            <a:r>
              <a:rPr lang="it-IT" sz="1050" dirty="0" err="1"/>
              <a:t>superimposition</a:t>
            </a:r>
            <a:r>
              <a:rPr lang="it-IT" sz="1050" dirty="0"/>
              <a:t>)</a:t>
            </a:r>
          </a:p>
          <a:p>
            <a:r>
              <a:rPr lang="it-IT" sz="1050" dirty="0" err="1"/>
              <a:t>Footprint</a:t>
            </a:r>
            <a:r>
              <a:rPr lang="it-IT" sz="1050" dirty="0"/>
              <a:t> </a:t>
            </a:r>
            <a:r>
              <a:rPr lang="it-IT" sz="1050" dirty="0" err="1"/>
              <a:t>width</a:t>
            </a:r>
            <a:r>
              <a:rPr lang="it-IT" sz="1050" dirty="0"/>
              <a:t> &lt; 1.5 m</a:t>
            </a:r>
          </a:p>
          <a:p>
            <a:endParaRPr lang="it-IT" sz="1050" dirty="0"/>
          </a:p>
          <a:p>
            <a:r>
              <a:rPr lang="it-IT" sz="1050" dirty="0" err="1"/>
              <a:t>Straightforward</a:t>
            </a:r>
            <a:r>
              <a:rPr lang="it-IT" sz="1050" dirty="0"/>
              <a:t> </a:t>
            </a:r>
            <a:r>
              <a:rPr lang="it-IT" sz="1050" dirty="0" err="1"/>
              <a:t>extension</a:t>
            </a:r>
            <a:r>
              <a:rPr lang="it-IT" sz="1050" dirty="0"/>
              <a:t> </a:t>
            </a:r>
            <a:r>
              <a:rPr lang="it-IT" sz="1050" dirty="0" err="1"/>
              <a:t>to</a:t>
            </a:r>
            <a:r>
              <a:rPr lang="it-IT" sz="1050" dirty="0"/>
              <a:t> 4 </a:t>
            </a:r>
            <a:r>
              <a:rPr lang="it-IT" sz="1050" dirty="0" err="1"/>
              <a:t>disks</a:t>
            </a:r>
            <a:endParaRPr lang="it-IT" sz="1050" dirty="0"/>
          </a:p>
        </p:txBody>
      </p:sp>
      <p:sp>
        <p:nvSpPr>
          <p:cNvPr id="112" name="CasellaDiTesto 111"/>
          <p:cNvSpPr txBox="1"/>
          <p:nvPr/>
        </p:nvSpPr>
        <p:spPr>
          <a:xfrm>
            <a:off x="2129546" y="594360"/>
            <a:ext cx="1486865" cy="265457"/>
          </a:xfrm>
          <a:prstGeom prst="rect">
            <a:avLst/>
          </a:prstGeom>
          <a:noFill/>
        </p:spPr>
        <p:txBody>
          <a:bodyPr wrap="square" rtlCol="0">
            <a:spAutoFit/>
          </a:bodyPr>
          <a:lstStyle/>
          <a:p>
            <a:r>
              <a:rPr lang="it-IT" sz="1125" dirty="0" err="1"/>
              <a:t>Amplification</a:t>
            </a:r>
            <a:r>
              <a:rPr lang="it-IT" sz="1125" dirty="0"/>
              <a:t> </a:t>
            </a:r>
            <a:r>
              <a:rPr lang="it-IT" sz="1125" dirty="0" err="1"/>
              <a:t>path</a:t>
            </a:r>
            <a:endParaRPr lang="it-IT" sz="1125" dirty="0"/>
          </a:p>
        </p:txBody>
      </p:sp>
      <p:sp>
        <p:nvSpPr>
          <p:cNvPr id="115" name="CasellaDiTesto 114"/>
          <p:cNvSpPr txBox="1"/>
          <p:nvPr/>
        </p:nvSpPr>
        <p:spPr>
          <a:xfrm>
            <a:off x="1303020" y="2462539"/>
            <a:ext cx="2252540" cy="265457"/>
          </a:xfrm>
          <a:prstGeom prst="rect">
            <a:avLst/>
          </a:prstGeom>
          <a:noFill/>
        </p:spPr>
        <p:txBody>
          <a:bodyPr wrap="none" rtlCol="0">
            <a:spAutoFit/>
          </a:bodyPr>
          <a:lstStyle/>
          <a:p>
            <a:r>
              <a:rPr lang="it-IT" sz="1125" dirty="0" err="1"/>
              <a:t>Pumping</a:t>
            </a:r>
            <a:r>
              <a:rPr lang="it-IT" sz="1125" dirty="0"/>
              <a:t> </a:t>
            </a:r>
            <a:r>
              <a:rPr lang="it-IT" sz="1125" dirty="0" err="1"/>
              <a:t>path</a:t>
            </a:r>
            <a:r>
              <a:rPr lang="it-IT" sz="1125" dirty="0"/>
              <a:t> (single </a:t>
            </a:r>
            <a:r>
              <a:rPr lang="it-IT" sz="1125" dirty="0" err="1"/>
              <a:t>pump</a:t>
            </a:r>
            <a:r>
              <a:rPr lang="it-IT" sz="1125" dirty="0"/>
              <a:t> source)</a:t>
            </a:r>
          </a:p>
        </p:txBody>
      </p:sp>
      <p:cxnSp>
        <p:nvCxnSpPr>
          <p:cNvPr id="105" name="Connettore 1 104"/>
          <p:cNvCxnSpPr/>
          <p:nvPr/>
        </p:nvCxnSpPr>
        <p:spPr>
          <a:xfrm flipH="1">
            <a:off x="2140964" y="4682030"/>
            <a:ext cx="1420913" cy="6007"/>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185" name="Rettangolo 184"/>
          <p:cNvSpPr/>
          <p:nvPr/>
        </p:nvSpPr>
        <p:spPr>
          <a:xfrm rot="16200000" flipV="1">
            <a:off x="2070328" y="4663197"/>
            <a:ext cx="176808" cy="49151"/>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92" name="Ovale 191"/>
          <p:cNvSpPr/>
          <p:nvPr/>
        </p:nvSpPr>
        <p:spPr>
          <a:xfrm flipV="1">
            <a:off x="3436148" y="4637013"/>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93" name="Ovale 192"/>
          <p:cNvSpPr/>
          <p:nvPr/>
        </p:nvSpPr>
        <p:spPr>
          <a:xfrm flipV="1">
            <a:off x="3550448" y="4629881"/>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208" name="Connettore 1 207"/>
          <p:cNvCxnSpPr/>
          <p:nvPr/>
        </p:nvCxnSpPr>
        <p:spPr>
          <a:xfrm flipH="1" flipV="1">
            <a:off x="2197635" y="4696362"/>
            <a:ext cx="1256585" cy="146445"/>
          </a:xfrm>
          <a:prstGeom prst="line">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0" name="Ovale 209"/>
          <p:cNvSpPr/>
          <p:nvPr/>
        </p:nvSpPr>
        <p:spPr>
          <a:xfrm rot="20700000" flipH="1">
            <a:off x="3509015" y="4479882"/>
            <a:ext cx="34289" cy="9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grpSp>
        <p:nvGrpSpPr>
          <p:cNvPr id="3" name="Gruppo 230"/>
          <p:cNvGrpSpPr/>
          <p:nvPr/>
        </p:nvGrpSpPr>
        <p:grpSpPr>
          <a:xfrm>
            <a:off x="1115616" y="519523"/>
            <a:ext cx="630034" cy="547029"/>
            <a:chOff x="-36512" y="692696"/>
            <a:chExt cx="840045" cy="729372"/>
          </a:xfrm>
        </p:grpSpPr>
        <p:cxnSp>
          <p:nvCxnSpPr>
            <p:cNvPr id="218" name="Connettore 2 217"/>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Connettore 2 222"/>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7" name="CasellaDiTesto 226"/>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228" name="CasellaDiTesto 227"/>
            <p:cNvSpPr txBox="1"/>
            <p:nvPr/>
          </p:nvSpPr>
          <p:spPr>
            <a:xfrm>
              <a:off x="179512" y="692696"/>
              <a:ext cx="338128" cy="369332"/>
            </a:xfrm>
            <a:prstGeom prst="rect">
              <a:avLst/>
            </a:prstGeom>
            <a:noFill/>
          </p:spPr>
          <p:txBody>
            <a:bodyPr wrap="none" rtlCol="0">
              <a:spAutoFit/>
            </a:bodyPr>
            <a:lstStyle/>
            <a:p>
              <a:r>
                <a:rPr lang="it-IT" sz="1200" dirty="0"/>
                <a:t>y</a:t>
              </a:r>
            </a:p>
          </p:txBody>
        </p:sp>
        <p:sp>
          <p:nvSpPr>
            <p:cNvPr id="229" name="Ovale 228"/>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30" name="CasellaDiTesto 229"/>
            <p:cNvSpPr txBox="1"/>
            <p:nvPr/>
          </p:nvSpPr>
          <p:spPr>
            <a:xfrm>
              <a:off x="-36512" y="1052736"/>
              <a:ext cx="327440" cy="369332"/>
            </a:xfrm>
            <a:prstGeom prst="rect">
              <a:avLst/>
            </a:prstGeom>
            <a:noFill/>
          </p:spPr>
          <p:txBody>
            <a:bodyPr wrap="none" rtlCol="0">
              <a:spAutoFit/>
            </a:bodyPr>
            <a:lstStyle/>
            <a:p>
              <a:r>
                <a:rPr lang="it-IT" sz="1200" dirty="0"/>
                <a:t>z</a:t>
              </a:r>
            </a:p>
          </p:txBody>
        </p:sp>
      </p:grpSp>
      <p:grpSp>
        <p:nvGrpSpPr>
          <p:cNvPr id="4" name="Gruppo 238"/>
          <p:cNvGrpSpPr/>
          <p:nvPr/>
        </p:nvGrpSpPr>
        <p:grpSpPr>
          <a:xfrm>
            <a:off x="1143000" y="4442014"/>
            <a:ext cx="630034" cy="547029"/>
            <a:chOff x="-36512" y="692696"/>
            <a:chExt cx="840045" cy="729372"/>
          </a:xfrm>
        </p:grpSpPr>
        <p:cxnSp>
          <p:nvCxnSpPr>
            <p:cNvPr id="240" name="Connettore 2 239"/>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Connettore 2 240"/>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2" name="CasellaDiTesto 241"/>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243" name="CasellaDiTesto 242"/>
            <p:cNvSpPr txBox="1"/>
            <p:nvPr/>
          </p:nvSpPr>
          <p:spPr>
            <a:xfrm>
              <a:off x="179512" y="692696"/>
              <a:ext cx="327440" cy="369332"/>
            </a:xfrm>
            <a:prstGeom prst="rect">
              <a:avLst/>
            </a:prstGeom>
            <a:noFill/>
          </p:spPr>
          <p:txBody>
            <a:bodyPr wrap="none" rtlCol="0">
              <a:spAutoFit/>
            </a:bodyPr>
            <a:lstStyle/>
            <a:p>
              <a:r>
                <a:rPr lang="it-IT" sz="1200" dirty="0"/>
                <a:t>z</a:t>
              </a:r>
            </a:p>
          </p:txBody>
        </p:sp>
        <p:sp>
          <p:nvSpPr>
            <p:cNvPr id="244" name="Ovale 243"/>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45" name="CasellaDiTesto 244"/>
            <p:cNvSpPr txBox="1"/>
            <p:nvPr/>
          </p:nvSpPr>
          <p:spPr>
            <a:xfrm>
              <a:off x="-36512" y="1052736"/>
              <a:ext cx="338128" cy="369332"/>
            </a:xfrm>
            <a:prstGeom prst="rect">
              <a:avLst/>
            </a:prstGeom>
            <a:noFill/>
          </p:spPr>
          <p:txBody>
            <a:bodyPr wrap="none" rtlCol="0">
              <a:spAutoFit/>
            </a:bodyPr>
            <a:lstStyle/>
            <a:p>
              <a:r>
                <a:rPr lang="it-IT" sz="1200" dirty="0"/>
                <a:t>y</a:t>
              </a:r>
            </a:p>
          </p:txBody>
        </p:sp>
      </p:grpSp>
      <p:sp>
        <p:nvSpPr>
          <p:cNvPr id="246" name="CasellaDiTesto 245"/>
          <p:cNvSpPr txBox="1"/>
          <p:nvPr/>
        </p:nvSpPr>
        <p:spPr>
          <a:xfrm>
            <a:off x="4127905" y="4387703"/>
            <a:ext cx="3873095" cy="461665"/>
          </a:xfrm>
          <a:prstGeom prst="rect">
            <a:avLst/>
          </a:prstGeom>
          <a:noFill/>
        </p:spPr>
        <p:txBody>
          <a:bodyPr wrap="square" rtlCol="0">
            <a:spAutoFit/>
          </a:bodyPr>
          <a:lstStyle/>
          <a:p>
            <a:r>
              <a:rPr lang="it-IT" sz="1200" dirty="0" err="1"/>
              <a:t>Off-plane</a:t>
            </a:r>
            <a:r>
              <a:rPr lang="it-IT" sz="1200" dirty="0"/>
              <a:t> </a:t>
            </a:r>
            <a:r>
              <a:rPr lang="it-IT" sz="1200" dirty="0" err="1"/>
              <a:t>pump</a:t>
            </a:r>
            <a:r>
              <a:rPr lang="it-IT" sz="1200" dirty="0"/>
              <a:t> </a:t>
            </a:r>
            <a:r>
              <a:rPr lang="it-IT" sz="1200" dirty="0" err="1"/>
              <a:t>injection</a:t>
            </a:r>
            <a:r>
              <a:rPr lang="it-IT" sz="1200" dirty="0"/>
              <a:t> </a:t>
            </a:r>
            <a:r>
              <a:rPr lang="it-IT" sz="1200" dirty="0" err="1"/>
              <a:t>to</a:t>
            </a:r>
            <a:r>
              <a:rPr lang="it-IT" sz="1200" dirty="0"/>
              <a:t> </a:t>
            </a:r>
            <a:r>
              <a:rPr lang="it-IT" sz="1200" dirty="0" err="1"/>
              <a:t>avoid</a:t>
            </a:r>
            <a:r>
              <a:rPr lang="it-IT" sz="1200" dirty="0"/>
              <a:t> </a:t>
            </a:r>
            <a:r>
              <a:rPr lang="it-IT" sz="1200" dirty="0" err="1"/>
              <a:t>beam</a:t>
            </a:r>
            <a:r>
              <a:rPr lang="it-IT" sz="1200" dirty="0"/>
              <a:t> </a:t>
            </a:r>
            <a:r>
              <a:rPr lang="it-IT" sz="1200" dirty="0" err="1"/>
              <a:t>path</a:t>
            </a:r>
            <a:r>
              <a:rPr lang="it-IT" sz="1200" dirty="0"/>
              <a:t> </a:t>
            </a:r>
            <a:r>
              <a:rPr lang="it-IT" sz="1200" dirty="0" err="1"/>
              <a:t>occlusions</a:t>
            </a:r>
            <a:endParaRPr lang="it-IT" sz="1200" dirty="0"/>
          </a:p>
          <a:p>
            <a:r>
              <a:rPr lang="it-IT" sz="1200" dirty="0" err="1"/>
              <a:t>One</a:t>
            </a:r>
            <a:r>
              <a:rPr lang="it-IT" sz="1200" dirty="0"/>
              <a:t> </a:t>
            </a:r>
            <a:r>
              <a:rPr lang="it-IT" sz="1200" dirty="0" err="1"/>
              <a:t>injection</a:t>
            </a:r>
            <a:r>
              <a:rPr lang="it-IT" sz="1200" dirty="0"/>
              <a:t> “</a:t>
            </a:r>
            <a:r>
              <a:rPr lang="it-IT" sz="1200" dirty="0" err="1"/>
              <a:t>gate</a:t>
            </a:r>
            <a:r>
              <a:rPr lang="it-IT" sz="1200" dirty="0"/>
              <a:t>“ </a:t>
            </a:r>
            <a:r>
              <a:rPr lang="it-IT" sz="1200" dirty="0" err="1"/>
              <a:t>for</a:t>
            </a:r>
            <a:r>
              <a:rPr lang="it-IT" sz="1200" dirty="0"/>
              <a:t> </a:t>
            </a:r>
            <a:r>
              <a:rPr lang="it-IT" sz="1200" dirty="0" err="1"/>
              <a:t>each</a:t>
            </a:r>
            <a:r>
              <a:rPr lang="it-IT" sz="1200" dirty="0"/>
              <a:t> </a:t>
            </a:r>
            <a:r>
              <a:rPr lang="it-IT" sz="1200" dirty="0" err="1"/>
              <a:t>pump</a:t>
            </a:r>
            <a:r>
              <a:rPr lang="it-IT" sz="1200" dirty="0"/>
              <a:t> source</a:t>
            </a:r>
          </a:p>
        </p:txBody>
      </p:sp>
      <p:cxnSp>
        <p:nvCxnSpPr>
          <p:cNvPr id="253" name="Connettore 1 252"/>
          <p:cNvCxnSpPr>
            <a:endCxn id="185" idx="0"/>
          </p:cNvCxnSpPr>
          <p:nvPr/>
        </p:nvCxnSpPr>
        <p:spPr>
          <a:xfrm flipH="1">
            <a:off x="2183307" y="4541036"/>
            <a:ext cx="1340327" cy="146736"/>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uppo 254"/>
          <p:cNvGrpSpPr/>
          <p:nvPr/>
        </p:nvGrpSpPr>
        <p:grpSpPr>
          <a:xfrm rot="5400000">
            <a:off x="2264569" y="956192"/>
            <a:ext cx="1216819" cy="1451799"/>
            <a:chOff x="1758950" y="1315468"/>
            <a:chExt cx="1622425" cy="1935732"/>
          </a:xfrm>
        </p:grpSpPr>
        <p:sp>
          <p:nvSpPr>
            <p:cNvPr id="258" name="Rettangolo 257"/>
            <p:cNvSpPr/>
            <p:nvPr/>
          </p:nvSpPr>
          <p:spPr>
            <a:xfrm rot="10800000">
              <a:off x="1826245" y="3179316"/>
              <a:ext cx="205755"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259" name="Rettangolo 258"/>
            <p:cNvSpPr/>
            <p:nvPr/>
          </p:nvSpPr>
          <p:spPr>
            <a:xfrm rot="10800000">
              <a:off x="2280270" y="318566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261" name="Connettore 1 260"/>
            <p:cNvCxnSpPr/>
            <p:nvPr/>
          </p:nvCxnSpPr>
          <p:spPr>
            <a:xfrm rot="180000" flipV="1">
              <a:off x="1980951" y="147435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62" name="Connettore 1 261"/>
            <p:cNvCxnSpPr/>
            <p:nvPr/>
          </p:nvCxnSpPr>
          <p:spPr>
            <a:xfrm rot="-180000" flipH="1" flipV="1">
              <a:off x="1889041" y="1478384"/>
              <a:ext cx="1" cy="1701800"/>
            </a:xfrm>
            <a:prstGeom prst="line">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3" name="Connettore 1 262"/>
            <p:cNvCxnSpPr/>
            <p:nvPr/>
          </p:nvCxnSpPr>
          <p:spPr>
            <a:xfrm>
              <a:off x="2025650" y="147955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64" name="Connettore 1 263"/>
            <p:cNvCxnSpPr/>
            <p:nvPr/>
          </p:nvCxnSpPr>
          <p:spPr>
            <a:xfrm rot="16200000">
              <a:off x="1979838" y="143164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Connettore 1 264"/>
            <p:cNvCxnSpPr/>
            <p:nvPr/>
          </p:nvCxnSpPr>
          <p:spPr>
            <a:xfrm>
              <a:off x="3130550" y="1377950"/>
              <a:ext cx="161023" cy="1796924"/>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66" name="Connettore 1 265"/>
            <p:cNvCxnSpPr/>
            <p:nvPr/>
          </p:nvCxnSpPr>
          <p:spPr>
            <a:xfrm rot="10800000">
              <a:off x="2270634" y="14329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7" name="Connettore 1 266"/>
            <p:cNvCxnSpPr/>
            <p:nvPr/>
          </p:nvCxnSpPr>
          <p:spPr>
            <a:xfrm rot="-180000" flipH="1" flipV="1">
              <a:off x="2343066" y="147436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268" name="Rettangolo 267"/>
            <p:cNvSpPr/>
            <p:nvPr/>
          </p:nvSpPr>
          <p:spPr>
            <a:xfrm rot="10800000">
              <a:off x="2724770" y="317931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269" name="Connettore 1 268"/>
            <p:cNvCxnSpPr/>
            <p:nvPr/>
          </p:nvCxnSpPr>
          <p:spPr>
            <a:xfrm rot="180000" flipV="1">
              <a:off x="2431801" y="148705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0" name="Connettore 1 269"/>
            <p:cNvCxnSpPr/>
            <p:nvPr/>
          </p:nvCxnSpPr>
          <p:spPr>
            <a:xfrm>
              <a:off x="2476500" y="149225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1" name="Connettore 1 270"/>
            <p:cNvCxnSpPr/>
            <p:nvPr/>
          </p:nvCxnSpPr>
          <p:spPr>
            <a:xfrm rot="16200000">
              <a:off x="2430688" y="144434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2" name="Connettore 1 271"/>
            <p:cNvCxnSpPr/>
            <p:nvPr/>
          </p:nvCxnSpPr>
          <p:spPr>
            <a:xfrm rot="10800000">
              <a:off x="2721484" y="14456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3" name="Connettore 1 272"/>
            <p:cNvCxnSpPr/>
            <p:nvPr/>
          </p:nvCxnSpPr>
          <p:spPr>
            <a:xfrm rot="-180000" flipH="1" flipV="1">
              <a:off x="2793916" y="148706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4" name="Connettore 1 273"/>
            <p:cNvCxnSpPr/>
            <p:nvPr/>
          </p:nvCxnSpPr>
          <p:spPr>
            <a:xfrm rot="180000" flipV="1">
              <a:off x="2889001" y="149340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5" name="Connettore 1 274"/>
            <p:cNvCxnSpPr/>
            <p:nvPr/>
          </p:nvCxnSpPr>
          <p:spPr>
            <a:xfrm>
              <a:off x="2933700" y="149860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6" name="Connettore 1 275"/>
            <p:cNvCxnSpPr/>
            <p:nvPr/>
          </p:nvCxnSpPr>
          <p:spPr>
            <a:xfrm rot="16200000">
              <a:off x="2887888" y="14506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7" name="Connettore 1 276"/>
            <p:cNvCxnSpPr/>
            <p:nvPr/>
          </p:nvCxnSpPr>
          <p:spPr>
            <a:xfrm rot="10800000">
              <a:off x="3178684" y="145199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8" name="Connettore 1 277"/>
            <p:cNvCxnSpPr/>
            <p:nvPr/>
          </p:nvCxnSpPr>
          <p:spPr>
            <a:xfrm rot="-180000" flipH="1" flipV="1">
              <a:off x="3251116" y="149341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79" name="Connettore 1 278"/>
            <p:cNvCxnSpPr/>
            <p:nvPr/>
          </p:nvCxnSpPr>
          <p:spPr>
            <a:xfrm flipV="1">
              <a:off x="3215609" y="3197225"/>
              <a:ext cx="165766" cy="10275"/>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0" name="Connettore 1 279"/>
            <p:cNvCxnSpPr/>
            <p:nvPr/>
          </p:nvCxnSpPr>
          <p:spPr>
            <a:xfrm rot="10800000">
              <a:off x="3096134" y="13313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Connettore 1 280"/>
            <p:cNvCxnSpPr/>
            <p:nvPr/>
          </p:nvCxnSpPr>
          <p:spPr>
            <a:xfrm rot="16200000">
              <a:off x="2989488" y="13363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Connettore 1 281"/>
            <p:cNvCxnSpPr>
              <a:stCxn id="268" idx="2"/>
            </p:cNvCxnSpPr>
            <p:nvPr/>
          </p:nvCxnSpPr>
          <p:spPr>
            <a:xfrm flipV="1">
              <a:off x="2842642" y="1368487"/>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83" name="Connettore 1 282"/>
            <p:cNvCxnSpPr/>
            <p:nvPr/>
          </p:nvCxnSpPr>
          <p:spPr>
            <a:xfrm>
              <a:off x="3035300" y="1371600"/>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84" name="Connettore 1 283"/>
            <p:cNvCxnSpPr/>
            <p:nvPr/>
          </p:nvCxnSpPr>
          <p:spPr>
            <a:xfrm rot="10800000">
              <a:off x="2642109" y="1315468"/>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5" name="Connettore 1 284"/>
            <p:cNvCxnSpPr/>
            <p:nvPr/>
          </p:nvCxnSpPr>
          <p:spPr>
            <a:xfrm rot="16200000">
              <a:off x="2535463" y="132051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6" name="Connettore 1 285"/>
            <p:cNvCxnSpPr/>
            <p:nvPr/>
          </p:nvCxnSpPr>
          <p:spPr>
            <a:xfrm flipV="1">
              <a:off x="2388617" y="1352612"/>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87" name="Connettore 1 286"/>
            <p:cNvCxnSpPr/>
            <p:nvPr/>
          </p:nvCxnSpPr>
          <p:spPr>
            <a:xfrm>
              <a:off x="2581275" y="1355725"/>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88" name="Connettore 1 287"/>
            <p:cNvCxnSpPr/>
            <p:nvPr/>
          </p:nvCxnSpPr>
          <p:spPr>
            <a:xfrm rot="10800000">
              <a:off x="2178559" y="13440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9" name="Connettore 1 288"/>
            <p:cNvCxnSpPr/>
            <p:nvPr/>
          </p:nvCxnSpPr>
          <p:spPr>
            <a:xfrm rot="16200000">
              <a:off x="2071913" y="13490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0" name="Connettore 1 289"/>
            <p:cNvCxnSpPr/>
            <p:nvPr/>
          </p:nvCxnSpPr>
          <p:spPr>
            <a:xfrm flipV="1">
              <a:off x="1925067" y="1381187"/>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91" name="Connettore 1 290"/>
            <p:cNvCxnSpPr/>
            <p:nvPr/>
          </p:nvCxnSpPr>
          <p:spPr>
            <a:xfrm>
              <a:off x="2117725" y="1384300"/>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92" name="Connettore 1 291"/>
            <p:cNvCxnSpPr/>
            <p:nvPr/>
          </p:nvCxnSpPr>
          <p:spPr>
            <a:xfrm>
              <a:off x="2673350" y="1355725"/>
              <a:ext cx="166237" cy="1819151"/>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93" name="Connettore 1 292"/>
            <p:cNvCxnSpPr/>
            <p:nvPr/>
          </p:nvCxnSpPr>
          <p:spPr>
            <a:xfrm>
              <a:off x="2213994" y="1384300"/>
              <a:ext cx="166237" cy="1819151"/>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294" name="Connettore 1 293"/>
            <p:cNvCxnSpPr/>
            <p:nvPr/>
          </p:nvCxnSpPr>
          <p:spPr>
            <a:xfrm>
              <a:off x="1758950" y="1368425"/>
              <a:ext cx="166237" cy="1819151"/>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95" name="Connettore 1 294"/>
            <p:cNvCxnSpPr>
              <a:endCxn id="258" idx="0"/>
            </p:cNvCxnSpPr>
            <p:nvPr/>
          </p:nvCxnSpPr>
          <p:spPr>
            <a:xfrm flipH="1">
              <a:off x="1929122" y="1320800"/>
              <a:ext cx="1278" cy="192405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321" name="CasellaDiTesto 320"/>
          <p:cNvSpPr txBox="1"/>
          <p:nvPr/>
        </p:nvSpPr>
        <p:spPr>
          <a:xfrm>
            <a:off x="2575181" y="2229185"/>
            <a:ext cx="646331" cy="230832"/>
          </a:xfrm>
          <a:prstGeom prst="rect">
            <a:avLst/>
          </a:prstGeom>
          <a:noFill/>
        </p:spPr>
        <p:txBody>
          <a:bodyPr wrap="none" rtlCol="0">
            <a:spAutoFit/>
          </a:bodyPr>
          <a:lstStyle/>
          <a:p>
            <a:r>
              <a:rPr lang="it-IT" sz="900" dirty="0" err="1"/>
              <a:t>Delay</a:t>
            </a:r>
            <a:r>
              <a:rPr lang="it-IT" sz="900" dirty="0"/>
              <a:t> </a:t>
            </a:r>
            <a:r>
              <a:rPr lang="it-IT" sz="900" dirty="0" err="1"/>
              <a:t>line</a:t>
            </a:r>
            <a:endParaRPr lang="it-IT" sz="900" dirty="0"/>
          </a:p>
        </p:txBody>
      </p:sp>
      <p:sp>
        <p:nvSpPr>
          <p:cNvPr id="322" name="CasellaDiTesto 321"/>
          <p:cNvSpPr txBox="1"/>
          <p:nvPr/>
        </p:nvSpPr>
        <p:spPr>
          <a:xfrm>
            <a:off x="1668781" y="2137410"/>
            <a:ext cx="492443" cy="230832"/>
          </a:xfrm>
          <a:prstGeom prst="rect">
            <a:avLst/>
          </a:prstGeom>
          <a:noFill/>
        </p:spPr>
        <p:txBody>
          <a:bodyPr wrap="none" rtlCol="0">
            <a:spAutoFit/>
          </a:bodyPr>
          <a:lstStyle/>
          <a:p>
            <a:r>
              <a:rPr lang="it-IT" sz="900" dirty="0" err="1"/>
              <a:t>Mirror</a:t>
            </a:r>
            <a:endParaRPr lang="it-IT" sz="900" dirty="0"/>
          </a:p>
        </p:txBody>
      </p:sp>
      <p:grpSp>
        <p:nvGrpSpPr>
          <p:cNvPr id="7" name="Gruppo 368"/>
          <p:cNvGrpSpPr/>
          <p:nvPr/>
        </p:nvGrpSpPr>
        <p:grpSpPr>
          <a:xfrm rot="5400000">
            <a:off x="2307643" y="2624641"/>
            <a:ext cx="1130672" cy="1447800"/>
            <a:chOff x="1265627" y="3981019"/>
            <a:chExt cx="1507562" cy="1930400"/>
          </a:xfrm>
        </p:grpSpPr>
        <p:cxnSp>
          <p:nvCxnSpPr>
            <p:cNvPr id="251" name="Connettore 1 250"/>
            <p:cNvCxnSpPr>
              <a:endCxn id="5" idx="0"/>
            </p:cNvCxnSpPr>
            <p:nvPr/>
          </p:nvCxnSpPr>
          <p:spPr>
            <a:xfrm flipH="1">
              <a:off x="1741797" y="3981019"/>
              <a:ext cx="1278" cy="193040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14" name="Connettore 1 313"/>
            <p:cNvCxnSpPr/>
            <p:nvPr/>
          </p:nvCxnSpPr>
          <p:spPr>
            <a:xfrm rot="16200000" flipV="1">
              <a:off x="1585258" y="3869987"/>
              <a:ext cx="112" cy="639373"/>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6" name="Connettore 1 315"/>
            <p:cNvCxnSpPr>
              <a:stCxn id="5" idx="2"/>
            </p:cNvCxnSpPr>
            <p:nvPr/>
          </p:nvCxnSpPr>
          <p:spPr>
            <a:xfrm flipH="1" flipV="1">
              <a:off x="1685925" y="4175285"/>
              <a:ext cx="55872" cy="16706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5" name="Connettore 1 314"/>
            <p:cNvCxnSpPr/>
            <p:nvPr/>
          </p:nvCxnSpPr>
          <p:spPr>
            <a:xfrm rot="10800000">
              <a:off x="1655094" y="4152603"/>
              <a:ext cx="72007" cy="72007"/>
            </a:xfrm>
            <a:prstGeom prst="line">
              <a:avLst/>
            </a:prstGeom>
            <a:ln w="25400" cmpd="sng">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23" name="Connettore 1 322"/>
            <p:cNvCxnSpPr/>
            <p:nvPr/>
          </p:nvCxnSpPr>
          <p:spPr>
            <a:xfrm flipV="1">
              <a:off x="1752591" y="4350068"/>
              <a:ext cx="66684" cy="149992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5" name="Connettore 1 324"/>
            <p:cNvCxnSpPr/>
            <p:nvPr/>
          </p:nvCxnSpPr>
          <p:spPr>
            <a:xfrm>
              <a:off x="1773528" y="4345783"/>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4" name="Connettore 1 333"/>
            <p:cNvCxnSpPr/>
            <p:nvPr/>
          </p:nvCxnSpPr>
          <p:spPr>
            <a:xfrm flipH="1" flipV="1">
              <a:off x="1898650" y="4190524"/>
              <a:ext cx="55872" cy="166425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2" name="Connettore 1 331"/>
            <p:cNvCxnSpPr/>
            <p:nvPr/>
          </p:nvCxnSpPr>
          <p:spPr>
            <a:xfrm rot="10800000">
              <a:off x="1877344" y="4155778"/>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7" name="Connettore 1 336"/>
            <p:cNvCxnSpPr/>
            <p:nvPr/>
          </p:nvCxnSpPr>
          <p:spPr>
            <a:xfrm flipH="1">
              <a:off x="1955800" y="4200049"/>
              <a:ext cx="55872" cy="166425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8" name="Connettore 1 337"/>
            <p:cNvCxnSpPr/>
            <p:nvPr/>
          </p:nvCxnSpPr>
          <p:spPr>
            <a:xfrm rot="10800000" flipV="1">
              <a:off x="1975769" y="4155778"/>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9" name="Connettore 1 338"/>
            <p:cNvCxnSpPr/>
            <p:nvPr/>
          </p:nvCxnSpPr>
          <p:spPr>
            <a:xfrm flipH="1" flipV="1">
              <a:off x="2012091" y="4197669"/>
              <a:ext cx="370747" cy="158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4" name="Connettore 1 343"/>
            <p:cNvCxnSpPr/>
            <p:nvPr/>
          </p:nvCxnSpPr>
          <p:spPr>
            <a:xfrm flipH="1" flipV="1">
              <a:off x="2139950" y="4193699"/>
              <a:ext cx="55872" cy="166425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3" name="Connettore 1 342"/>
            <p:cNvCxnSpPr/>
            <p:nvPr/>
          </p:nvCxnSpPr>
          <p:spPr>
            <a:xfrm rot="10800000">
              <a:off x="2112294" y="4162128"/>
              <a:ext cx="72007" cy="72007"/>
            </a:xfrm>
            <a:prstGeom prst="line">
              <a:avLst/>
            </a:prstGeom>
            <a:ln w="25400" cmpd="sng">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345" name="Connettore 1 344"/>
            <p:cNvCxnSpPr/>
            <p:nvPr/>
          </p:nvCxnSpPr>
          <p:spPr>
            <a:xfrm flipV="1">
              <a:off x="2200266" y="4362768"/>
              <a:ext cx="66684" cy="149992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6" name="Connettore 1 345"/>
            <p:cNvCxnSpPr/>
            <p:nvPr/>
          </p:nvCxnSpPr>
          <p:spPr>
            <a:xfrm>
              <a:off x="2218028" y="4355308"/>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Connettore 1 346"/>
            <p:cNvCxnSpPr/>
            <p:nvPr/>
          </p:nvCxnSpPr>
          <p:spPr>
            <a:xfrm flipH="1" flipV="1">
              <a:off x="2382838" y="4187349"/>
              <a:ext cx="55872" cy="166425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8" name="Connettore 1 347"/>
            <p:cNvCxnSpPr/>
            <p:nvPr/>
          </p:nvCxnSpPr>
          <p:spPr>
            <a:xfrm rot="10800000">
              <a:off x="2361532" y="415260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2" name="Connettore 1 351"/>
            <p:cNvCxnSpPr/>
            <p:nvPr/>
          </p:nvCxnSpPr>
          <p:spPr>
            <a:xfrm flipH="1">
              <a:off x="2451100" y="4196874"/>
              <a:ext cx="106672" cy="165973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4" name="Connettore 1 353"/>
            <p:cNvCxnSpPr>
              <a:stCxn id="151" idx="2"/>
            </p:cNvCxnSpPr>
            <p:nvPr/>
          </p:nvCxnSpPr>
          <p:spPr>
            <a:xfrm flipH="1" flipV="1">
              <a:off x="2568575" y="4168141"/>
              <a:ext cx="86742" cy="167774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5" name="Connettore 1 354"/>
            <p:cNvCxnSpPr>
              <a:stCxn id="151" idx="2"/>
            </p:cNvCxnSpPr>
            <p:nvPr/>
          </p:nvCxnSpPr>
          <p:spPr>
            <a:xfrm flipV="1">
              <a:off x="2655317" y="4328479"/>
              <a:ext cx="52958" cy="151740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6" name="Connettore 1 355"/>
            <p:cNvCxnSpPr/>
            <p:nvPr/>
          </p:nvCxnSpPr>
          <p:spPr>
            <a:xfrm>
              <a:off x="2662528" y="4339433"/>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1" name="Connettore 1 350"/>
            <p:cNvCxnSpPr/>
            <p:nvPr/>
          </p:nvCxnSpPr>
          <p:spPr>
            <a:xfrm>
              <a:off x="2521241" y="4187033"/>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rot="10800000">
              <a:off x="1638920" y="5845885"/>
              <a:ext cx="205755"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11" name="Rettangolo 110"/>
            <p:cNvSpPr/>
            <p:nvPr/>
          </p:nvSpPr>
          <p:spPr>
            <a:xfrm rot="10800000">
              <a:off x="2092945" y="5845885"/>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51" name="Rettangolo 150"/>
            <p:cNvSpPr/>
            <p:nvPr/>
          </p:nvSpPr>
          <p:spPr>
            <a:xfrm rot="10800000">
              <a:off x="2537445" y="5845885"/>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336" name="Connettore 1 335"/>
            <p:cNvCxnSpPr/>
            <p:nvPr/>
          </p:nvCxnSpPr>
          <p:spPr>
            <a:xfrm>
              <a:off x="1913228" y="5872958"/>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9" name="Connettore 1 348"/>
            <p:cNvCxnSpPr/>
            <p:nvPr/>
          </p:nvCxnSpPr>
          <p:spPr>
            <a:xfrm>
              <a:off x="2397416" y="5869783"/>
              <a:ext cx="91782" cy="2711"/>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6" name="CasellaDiTesto 365"/>
          <p:cNvSpPr txBox="1"/>
          <p:nvPr/>
        </p:nvSpPr>
        <p:spPr>
          <a:xfrm>
            <a:off x="1595674" y="3195020"/>
            <a:ext cx="646331" cy="230832"/>
          </a:xfrm>
          <a:prstGeom prst="rect">
            <a:avLst/>
          </a:prstGeom>
          <a:noFill/>
        </p:spPr>
        <p:txBody>
          <a:bodyPr wrap="none" rtlCol="0">
            <a:spAutoFit/>
          </a:bodyPr>
          <a:lstStyle/>
          <a:p>
            <a:r>
              <a:rPr lang="it-IT" sz="900" dirty="0" err="1"/>
              <a:t>Delay</a:t>
            </a:r>
            <a:r>
              <a:rPr lang="it-IT" sz="900" dirty="0"/>
              <a:t> </a:t>
            </a:r>
            <a:r>
              <a:rPr lang="it-IT" sz="900" dirty="0" err="1"/>
              <a:t>line</a:t>
            </a:r>
            <a:endParaRPr lang="it-IT" sz="900" dirty="0"/>
          </a:p>
        </p:txBody>
      </p:sp>
      <p:sp>
        <p:nvSpPr>
          <p:cNvPr id="367" name="CasellaDiTesto 366"/>
          <p:cNvSpPr txBox="1"/>
          <p:nvPr/>
        </p:nvSpPr>
        <p:spPr>
          <a:xfrm>
            <a:off x="1544239" y="3549350"/>
            <a:ext cx="646331" cy="230832"/>
          </a:xfrm>
          <a:prstGeom prst="rect">
            <a:avLst/>
          </a:prstGeom>
          <a:noFill/>
        </p:spPr>
        <p:txBody>
          <a:bodyPr wrap="none" rtlCol="0">
            <a:spAutoFit/>
          </a:bodyPr>
          <a:lstStyle/>
          <a:p>
            <a:r>
              <a:rPr lang="it-IT" sz="900" dirty="0" err="1"/>
              <a:t>Delay</a:t>
            </a:r>
            <a:r>
              <a:rPr lang="it-IT" sz="900" dirty="0"/>
              <a:t> </a:t>
            </a:r>
            <a:r>
              <a:rPr lang="it-IT" sz="900" dirty="0" err="1"/>
              <a:t>line</a:t>
            </a:r>
            <a:endParaRPr lang="it-IT" sz="900" dirty="0"/>
          </a:p>
        </p:txBody>
      </p:sp>
      <p:sp>
        <p:nvSpPr>
          <p:cNvPr id="371" name="CasellaDiTesto 370"/>
          <p:cNvSpPr txBox="1"/>
          <p:nvPr/>
        </p:nvSpPr>
        <p:spPr>
          <a:xfrm>
            <a:off x="3407329" y="2966420"/>
            <a:ext cx="787395" cy="230832"/>
          </a:xfrm>
          <a:prstGeom prst="rect">
            <a:avLst/>
          </a:prstGeom>
          <a:noFill/>
        </p:spPr>
        <p:txBody>
          <a:bodyPr wrap="none" rtlCol="0">
            <a:spAutoFit/>
          </a:bodyPr>
          <a:lstStyle/>
          <a:p>
            <a:r>
              <a:rPr lang="it-IT" sz="900" dirty="0" err="1"/>
              <a:t>Beamsplitter</a:t>
            </a:r>
            <a:endParaRPr lang="it-IT" sz="900" dirty="0"/>
          </a:p>
        </p:txBody>
      </p:sp>
      <p:sp>
        <p:nvSpPr>
          <p:cNvPr id="372" name="CasellaDiTesto 371"/>
          <p:cNvSpPr txBox="1"/>
          <p:nvPr/>
        </p:nvSpPr>
        <p:spPr>
          <a:xfrm>
            <a:off x="3395899" y="3332180"/>
            <a:ext cx="787395" cy="230832"/>
          </a:xfrm>
          <a:prstGeom prst="rect">
            <a:avLst/>
          </a:prstGeom>
          <a:noFill/>
        </p:spPr>
        <p:txBody>
          <a:bodyPr wrap="none" rtlCol="0">
            <a:spAutoFit/>
          </a:bodyPr>
          <a:lstStyle/>
          <a:p>
            <a:r>
              <a:rPr lang="it-IT" sz="900" dirty="0" err="1"/>
              <a:t>Beamsplitter</a:t>
            </a:r>
            <a:endParaRPr lang="it-IT" sz="900" dirty="0"/>
          </a:p>
        </p:txBody>
      </p:sp>
      <p:cxnSp>
        <p:nvCxnSpPr>
          <p:cNvPr id="374" name="Connettore 2 373"/>
          <p:cNvCxnSpPr/>
          <p:nvPr/>
        </p:nvCxnSpPr>
        <p:spPr>
          <a:xfrm flipH="1">
            <a:off x="3440430" y="2788920"/>
            <a:ext cx="5715" cy="23431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Connettore 2 377"/>
          <p:cNvCxnSpPr/>
          <p:nvPr/>
        </p:nvCxnSpPr>
        <p:spPr>
          <a:xfrm flipH="1">
            <a:off x="3221834" y="1139428"/>
            <a:ext cx="239314" cy="14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3" name="CasellaDiTesto 382"/>
          <p:cNvSpPr txBox="1"/>
          <p:nvPr/>
        </p:nvSpPr>
        <p:spPr>
          <a:xfrm>
            <a:off x="4345033" y="2680366"/>
            <a:ext cx="3652612" cy="1546577"/>
          </a:xfrm>
          <a:prstGeom prst="rect">
            <a:avLst/>
          </a:prstGeom>
          <a:noFill/>
        </p:spPr>
        <p:txBody>
          <a:bodyPr wrap="square" rtlCol="0">
            <a:spAutoFit/>
          </a:bodyPr>
          <a:lstStyle/>
          <a:p>
            <a:r>
              <a:rPr lang="it-IT" sz="1050" dirty="0" err="1"/>
              <a:t>Pump</a:t>
            </a:r>
            <a:r>
              <a:rPr lang="it-IT" sz="1050" dirty="0"/>
              <a:t> </a:t>
            </a:r>
            <a:r>
              <a:rPr lang="it-IT" sz="1050" dirty="0" err="1"/>
              <a:t>pulse</a:t>
            </a:r>
            <a:r>
              <a:rPr lang="it-IT" sz="1050" dirty="0"/>
              <a:t> </a:t>
            </a:r>
            <a:r>
              <a:rPr lang="it-IT" sz="1050" dirty="0" err="1"/>
              <a:t>energy</a:t>
            </a:r>
            <a:r>
              <a:rPr lang="it-IT" sz="1050" dirty="0"/>
              <a:t> </a:t>
            </a:r>
            <a:r>
              <a:rPr lang="it-IT" sz="1050" dirty="0" err="1"/>
              <a:t>is</a:t>
            </a:r>
            <a:r>
              <a:rPr lang="it-IT" sz="1050" dirty="0"/>
              <a:t> </a:t>
            </a:r>
            <a:r>
              <a:rPr lang="it-IT" sz="1050" dirty="0" err="1"/>
              <a:t>distributed</a:t>
            </a:r>
            <a:r>
              <a:rPr lang="it-IT" sz="1050" dirty="0"/>
              <a:t> </a:t>
            </a:r>
            <a:r>
              <a:rPr lang="it-IT" sz="1050" dirty="0" err="1"/>
              <a:t>among</a:t>
            </a:r>
            <a:r>
              <a:rPr lang="it-IT" sz="1050" dirty="0"/>
              <a:t> the </a:t>
            </a:r>
            <a:r>
              <a:rPr lang="it-IT" sz="1050" dirty="0" err="1"/>
              <a:t>disks</a:t>
            </a:r>
            <a:r>
              <a:rPr lang="it-IT" sz="1050" dirty="0"/>
              <a:t> </a:t>
            </a:r>
            <a:r>
              <a:rPr lang="it-IT" sz="1050" dirty="0" err="1"/>
              <a:t>by</a:t>
            </a:r>
            <a:r>
              <a:rPr lang="it-IT" sz="1050" dirty="0"/>
              <a:t> </a:t>
            </a:r>
            <a:r>
              <a:rPr lang="it-IT" sz="1050" dirty="0" err="1"/>
              <a:t>beamsplitters</a:t>
            </a:r>
            <a:r>
              <a:rPr lang="it-IT" sz="1050" dirty="0"/>
              <a:t> (or </a:t>
            </a:r>
            <a:r>
              <a:rPr lang="it-IT" sz="1050" dirty="0" err="1"/>
              <a:t>waveplates+polarizers</a:t>
            </a:r>
            <a:r>
              <a:rPr lang="it-IT" sz="1050" dirty="0"/>
              <a:t>)</a:t>
            </a:r>
          </a:p>
          <a:p>
            <a:r>
              <a:rPr lang="it-IT" sz="1050" dirty="0" err="1"/>
              <a:t>Each</a:t>
            </a:r>
            <a:r>
              <a:rPr lang="it-IT" sz="1050" dirty="0"/>
              <a:t> </a:t>
            </a:r>
            <a:r>
              <a:rPr lang="it-IT" sz="1050" dirty="0" err="1"/>
              <a:t>pump</a:t>
            </a:r>
            <a:r>
              <a:rPr lang="it-IT" sz="1050" dirty="0"/>
              <a:t> </a:t>
            </a:r>
            <a:r>
              <a:rPr lang="it-IT" sz="1050" dirty="0" err="1"/>
              <a:t>pulse</a:t>
            </a:r>
            <a:r>
              <a:rPr lang="it-IT" sz="1050" dirty="0"/>
              <a:t> </a:t>
            </a:r>
            <a:r>
              <a:rPr lang="it-IT" sz="1050" dirty="0" err="1"/>
              <a:t>passes</a:t>
            </a:r>
            <a:r>
              <a:rPr lang="it-IT" sz="1050" dirty="0"/>
              <a:t> </a:t>
            </a:r>
            <a:r>
              <a:rPr lang="it-IT" sz="1050" dirty="0" err="1"/>
              <a:t>twice</a:t>
            </a:r>
            <a:r>
              <a:rPr lang="it-IT" sz="1050" dirty="0"/>
              <a:t> </a:t>
            </a:r>
            <a:r>
              <a:rPr lang="it-IT" sz="1050" dirty="0" err="1"/>
              <a:t>through</a:t>
            </a:r>
            <a:r>
              <a:rPr lang="it-IT" sz="1050" dirty="0"/>
              <a:t> the </a:t>
            </a:r>
            <a:r>
              <a:rPr lang="it-IT" sz="1050" dirty="0" err="1"/>
              <a:t>crystals</a:t>
            </a:r>
            <a:endParaRPr lang="it-IT" sz="1050" dirty="0"/>
          </a:p>
          <a:p>
            <a:endParaRPr lang="it-IT" sz="1050" dirty="0"/>
          </a:p>
          <a:p>
            <a:r>
              <a:rPr lang="it-IT" sz="1050" b="1" dirty="0"/>
              <a:t>EDP </a:t>
            </a:r>
            <a:r>
              <a:rPr lang="it-IT" sz="1050" b="1" dirty="0" err="1"/>
              <a:t>implementation</a:t>
            </a:r>
            <a:endParaRPr lang="it-IT" sz="1050" b="1" dirty="0"/>
          </a:p>
          <a:p>
            <a:r>
              <a:rPr lang="it-IT" sz="1050" dirty="0"/>
              <a:t>The </a:t>
            </a:r>
            <a:r>
              <a:rPr lang="it-IT" sz="1050" dirty="0" err="1"/>
              <a:t>arrival</a:t>
            </a:r>
            <a:r>
              <a:rPr lang="it-IT" sz="1050" dirty="0"/>
              <a:t> </a:t>
            </a:r>
            <a:r>
              <a:rPr lang="it-IT" sz="1050" dirty="0" err="1"/>
              <a:t>of</a:t>
            </a:r>
            <a:r>
              <a:rPr lang="it-IT" sz="1050" dirty="0"/>
              <a:t> the </a:t>
            </a:r>
            <a:r>
              <a:rPr lang="it-IT" sz="1050" dirty="0" err="1"/>
              <a:t>pump</a:t>
            </a:r>
            <a:r>
              <a:rPr lang="it-IT" sz="1050" dirty="0"/>
              <a:t> </a:t>
            </a:r>
            <a:r>
              <a:rPr lang="it-IT" sz="1050" dirty="0" err="1"/>
              <a:t>pulse</a:t>
            </a:r>
            <a:r>
              <a:rPr lang="it-IT" sz="1050" dirty="0"/>
              <a:t> </a:t>
            </a:r>
            <a:r>
              <a:rPr lang="it-IT" sz="1050" dirty="0" err="1"/>
              <a:t>is</a:t>
            </a:r>
            <a:r>
              <a:rPr lang="it-IT" sz="1050" dirty="0"/>
              <a:t> </a:t>
            </a:r>
            <a:r>
              <a:rPr lang="it-IT" sz="1050" dirty="0" err="1"/>
              <a:t>synchronized</a:t>
            </a:r>
            <a:r>
              <a:rPr lang="it-IT" sz="1050" dirty="0"/>
              <a:t> </a:t>
            </a:r>
            <a:r>
              <a:rPr lang="it-IT" sz="1050" dirty="0" err="1"/>
              <a:t>with</a:t>
            </a:r>
            <a:r>
              <a:rPr lang="it-IT" sz="1050" dirty="0"/>
              <a:t> the </a:t>
            </a:r>
            <a:r>
              <a:rPr lang="it-IT" sz="1050" dirty="0" err="1"/>
              <a:t>arrival</a:t>
            </a:r>
            <a:r>
              <a:rPr lang="it-IT" sz="1050" dirty="0"/>
              <a:t> </a:t>
            </a:r>
            <a:r>
              <a:rPr lang="it-IT" sz="1050" dirty="0" err="1"/>
              <a:t>of</a:t>
            </a:r>
            <a:r>
              <a:rPr lang="it-IT" sz="1050" dirty="0"/>
              <a:t> the </a:t>
            </a:r>
            <a:r>
              <a:rPr lang="it-IT" sz="1050" dirty="0" err="1"/>
              <a:t>amplified</a:t>
            </a:r>
            <a:r>
              <a:rPr lang="it-IT" sz="1050" dirty="0"/>
              <a:t> </a:t>
            </a:r>
            <a:r>
              <a:rPr lang="it-IT" sz="1050" dirty="0" err="1"/>
              <a:t>pulse</a:t>
            </a:r>
            <a:r>
              <a:rPr lang="it-IT" sz="1050" dirty="0"/>
              <a:t> </a:t>
            </a:r>
            <a:r>
              <a:rPr lang="it-IT" sz="1050" dirty="0" err="1"/>
              <a:t>by</a:t>
            </a:r>
            <a:r>
              <a:rPr lang="it-IT" sz="1050" dirty="0"/>
              <a:t> </a:t>
            </a:r>
            <a:r>
              <a:rPr lang="it-IT" sz="1050" dirty="0" err="1"/>
              <a:t>means</a:t>
            </a:r>
            <a:r>
              <a:rPr lang="it-IT" sz="1050" dirty="0"/>
              <a:t> </a:t>
            </a:r>
            <a:r>
              <a:rPr lang="it-IT" sz="1050" dirty="0" err="1"/>
              <a:t>of</a:t>
            </a:r>
            <a:r>
              <a:rPr lang="it-IT" sz="1050" dirty="0"/>
              <a:t> </a:t>
            </a:r>
            <a:r>
              <a:rPr lang="it-IT" sz="1050" dirty="0" err="1"/>
              <a:t>fixed</a:t>
            </a:r>
            <a:r>
              <a:rPr lang="it-IT" sz="1050" dirty="0"/>
              <a:t> </a:t>
            </a:r>
            <a:r>
              <a:rPr lang="it-IT" sz="1050" dirty="0" err="1"/>
              <a:t>delay</a:t>
            </a:r>
            <a:r>
              <a:rPr lang="it-IT" sz="1050" dirty="0"/>
              <a:t> </a:t>
            </a:r>
            <a:r>
              <a:rPr lang="it-IT" sz="1050" dirty="0" err="1"/>
              <a:t>lines</a:t>
            </a:r>
            <a:r>
              <a:rPr lang="it-IT" sz="1050" dirty="0"/>
              <a:t> (</a:t>
            </a:r>
            <a:r>
              <a:rPr lang="it-IT" sz="1050" dirty="0" err="1"/>
              <a:t>equal</a:t>
            </a:r>
            <a:r>
              <a:rPr lang="it-IT" sz="1050" dirty="0"/>
              <a:t> </a:t>
            </a:r>
            <a:r>
              <a:rPr lang="it-IT" sz="1050" dirty="0" err="1"/>
              <a:t>path</a:t>
            </a:r>
            <a:r>
              <a:rPr lang="it-IT" sz="1050" dirty="0"/>
              <a:t> </a:t>
            </a:r>
            <a:r>
              <a:rPr lang="it-IT" sz="1050" dirty="0" err="1"/>
              <a:t>length</a:t>
            </a:r>
            <a:r>
              <a:rPr lang="it-IT" sz="1050" dirty="0"/>
              <a:t>) . Energy </a:t>
            </a:r>
            <a:r>
              <a:rPr lang="it-IT" sz="1050" dirty="0" err="1"/>
              <a:t>repartition</a:t>
            </a:r>
            <a:r>
              <a:rPr lang="it-IT" sz="1050" dirty="0"/>
              <a:t> </a:t>
            </a:r>
            <a:r>
              <a:rPr lang="it-IT" sz="1050" dirty="0" err="1"/>
              <a:t>between</a:t>
            </a:r>
            <a:r>
              <a:rPr lang="it-IT" sz="1050" dirty="0"/>
              <a:t> the </a:t>
            </a:r>
            <a:r>
              <a:rPr lang="it-IT" sz="1050" dirty="0" err="1"/>
              <a:t>passes</a:t>
            </a:r>
            <a:r>
              <a:rPr lang="it-IT" sz="1050" dirty="0"/>
              <a:t> </a:t>
            </a:r>
            <a:r>
              <a:rPr lang="it-IT" sz="1050" dirty="0" err="1"/>
              <a:t>is</a:t>
            </a:r>
            <a:r>
              <a:rPr lang="it-IT" sz="1050" dirty="0"/>
              <a:t> </a:t>
            </a:r>
            <a:r>
              <a:rPr lang="it-IT" sz="1050" dirty="0" err="1"/>
              <a:t>achieved</a:t>
            </a:r>
            <a:r>
              <a:rPr lang="it-IT" sz="1050" dirty="0"/>
              <a:t> </a:t>
            </a:r>
            <a:r>
              <a:rPr lang="it-IT" sz="1050" dirty="0" err="1"/>
              <a:t>by</a:t>
            </a:r>
            <a:r>
              <a:rPr lang="it-IT" sz="1050" dirty="0"/>
              <a:t> fine </a:t>
            </a:r>
            <a:r>
              <a:rPr lang="it-IT" sz="1050" dirty="0" err="1"/>
              <a:t>tuning</a:t>
            </a:r>
            <a:r>
              <a:rPr lang="it-IT" sz="1050" dirty="0"/>
              <a:t> </a:t>
            </a:r>
            <a:r>
              <a:rPr lang="it-IT" sz="1050" dirty="0" err="1"/>
              <a:t>of</a:t>
            </a:r>
            <a:r>
              <a:rPr lang="it-IT" sz="1050" dirty="0"/>
              <a:t> the </a:t>
            </a:r>
            <a:r>
              <a:rPr lang="it-IT" sz="1050" dirty="0" err="1"/>
              <a:t>delay</a:t>
            </a:r>
            <a:endParaRPr lang="it-IT" sz="1050" dirty="0"/>
          </a:p>
        </p:txBody>
      </p:sp>
      <p:grpSp>
        <p:nvGrpSpPr>
          <p:cNvPr id="8" name="Gruppo 231"/>
          <p:cNvGrpSpPr/>
          <p:nvPr/>
        </p:nvGrpSpPr>
        <p:grpSpPr>
          <a:xfrm>
            <a:off x="1143000" y="2689489"/>
            <a:ext cx="630034" cy="547029"/>
            <a:chOff x="-36512" y="692696"/>
            <a:chExt cx="840045" cy="729372"/>
          </a:xfrm>
        </p:grpSpPr>
        <p:cxnSp>
          <p:nvCxnSpPr>
            <p:cNvPr id="385" name="Connettore 2 384"/>
            <p:cNvCxnSpPr/>
            <p:nvPr/>
          </p:nvCxnSpPr>
          <p:spPr>
            <a:xfrm flipV="1">
              <a:off x="179512" y="836712"/>
              <a:ext cx="1"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Connettore 2 385"/>
            <p:cNvCxnSpPr/>
            <p:nvPr/>
          </p:nvCxnSpPr>
          <p:spPr>
            <a:xfrm>
              <a:off x="179512" y="119675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7" name="CasellaDiTesto 386"/>
            <p:cNvSpPr txBox="1"/>
            <p:nvPr/>
          </p:nvSpPr>
          <p:spPr>
            <a:xfrm>
              <a:off x="467544" y="980728"/>
              <a:ext cx="335989" cy="369332"/>
            </a:xfrm>
            <a:prstGeom prst="rect">
              <a:avLst/>
            </a:prstGeom>
            <a:noFill/>
          </p:spPr>
          <p:txBody>
            <a:bodyPr wrap="none" rtlCol="0">
              <a:spAutoFit/>
            </a:bodyPr>
            <a:lstStyle/>
            <a:p>
              <a:r>
                <a:rPr lang="it-IT" sz="1200" dirty="0"/>
                <a:t>x</a:t>
              </a:r>
            </a:p>
          </p:txBody>
        </p:sp>
        <p:sp>
          <p:nvSpPr>
            <p:cNvPr id="388" name="CasellaDiTesto 387"/>
            <p:cNvSpPr txBox="1"/>
            <p:nvPr/>
          </p:nvSpPr>
          <p:spPr>
            <a:xfrm>
              <a:off x="179512" y="692696"/>
              <a:ext cx="338128" cy="369332"/>
            </a:xfrm>
            <a:prstGeom prst="rect">
              <a:avLst/>
            </a:prstGeom>
            <a:noFill/>
          </p:spPr>
          <p:txBody>
            <a:bodyPr wrap="none" rtlCol="0">
              <a:spAutoFit/>
            </a:bodyPr>
            <a:lstStyle/>
            <a:p>
              <a:r>
                <a:rPr lang="it-IT" sz="1200" dirty="0"/>
                <a:t>y</a:t>
              </a:r>
            </a:p>
          </p:txBody>
        </p:sp>
        <p:sp>
          <p:nvSpPr>
            <p:cNvPr id="389" name="Ovale 388"/>
            <p:cNvSpPr/>
            <p:nvPr/>
          </p:nvSpPr>
          <p:spPr>
            <a:xfrm>
              <a:off x="147762" y="115966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390" name="CasellaDiTesto 389"/>
            <p:cNvSpPr txBox="1"/>
            <p:nvPr/>
          </p:nvSpPr>
          <p:spPr>
            <a:xfrm>
              <a:off x="-36512" y="1052736"/>
              <a:ext cx="327440" cy="369332"/>
            </a:xfrm>
            <a:prstGeom prst="rect">
              <a:avLst/>
            </a:prstGeom>
            <a:noFill/>
          </p:spPr>
          <p:txBody>
            <a:bodyPr wrap="none" rtlCol="0">
              <a:spAutoFit/>
            </a:bodyPr>
            <a:lstStyle/>
            <a:p>
              <a:r>
                <a:rPr lang="it-IT" sz="1200" dirty="0"/>
                <a:t>z</a:t>
              </a:r>
            </a:p>
          </p:txBody>
        </p:sp>
      </p:grpSp>
      <p:cxnSp>
        <p:nvCxnSpPr>
          <p:cNvPr id="394" name="Connettore 1 393"/>
          <p:cNvCxnSpPr/>
          <p:nvPr/>
        </p:nvCxnSpPr>
        <p:spPr>
          <a:xfrm flipH="1">
            <a:off x="3446143" y="4805963"/>
            <a:ext cx="10715" cy="7322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8" name="Connettore 1 397"/>
          <p:cNvCxnSpPr/>
          <p:nvPr/>
        </p:nvCxnSpPr>
        <p:spPr>
          <a:xfrm flipH="1">
            <a:off x="2186349" y="4482049"/>
            <a:ext cx="3190" cy="94004"/>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2" name="Connettore 1 401"/>
          <p:cNvCxnSpPr>
            <a:stCxn id="210" idx="6"/>
          </p:cNvCxnSpPr>
          <p:nvPr/>
        </p:nvCxnSpPr>
        <p:spPr>
          <a:xfrm flipH="1">
            <a:off x="2189538" y="4530753"/>
            <a:ext cx="1320061" cy="12017"/>
          </a:xfrm>
          <a:prstGeom prst="line">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CasellaDiTesto 112"/>
          <p:cNvSpPr txBox="1"/>
          <p:nvPr/>
        </p:nvSpPr>
        <p:spPr>
          <a:xfrm>
            <a:off x="1742299" y="1105928"/>
            <a:ext cx="442750" cy="253916"/>
          </a:xfrm>
          <a:prstGeom prst="rect">
            <a:avLst/>
          </a:prstGeom>
          <a:noFill/>
        </p:spPr>
        <p:txBody>
          <a:bodyPr wrap="none" rtlCol="0">
            <a:spAutoFit/>
          </a:bodyPr>
          <a:lstStyle/>
          <a:p>
            <a:r>
              <a:rPr lang="it-IT" sz="1050" dirty="0"/>
              <a:t>Ti:Sa</a:t>
            </a:r>
          </a:p>
        </p:txBody>
      </p:sp>
      <p:sp>
        <p:nvSpPr>
          <p:cNvPr id="114" name="CasellaDiTesto 113"/>
          <p:cNvSpPr txBox="1"/>
          <p:nvPr/>
        </p:nvSpPr>
        <p:spPr>
          <a:xfrm>
            <a:off x="1748477" y="1439561"/>
            <a:ext cx="442750" cy="253916"/>
          </a:xfrm>
          <a:prstGeom prst="rect">
            <a:avLst/>
          </a:prstGeom>
          <a:noFill/>
        </p:spPr>
        <p:txBody>
          <a:bodyPr wrap="none" rtlCol="0">
            <a:spAutoFit/>
          </a:bodyPr>
          <a:lstStyle/>
          <a:p>
            <a:r>
              <a:rPr lang="it-IT" sz="1050" dirty="0"/>
              <a:t>Ti:Sa</a:t>
            </a:r>
          </a:p>
        </p:txBody>
      </p:sp>
      <p:sp>
        <p:nvSpPr>
          <p:cNvPr id="116" name="CasellaDiTesto 115"/>
          <p:cNvSpPr txBox="1"/>
          <p:nvPr/>
        </p:nvSpPr>
        <p:spPr>
          <a:xfrm>
            <a:off x="1736121" y="1791728"/>
            <a:ext cx="442750" cy="253916"/>
          </a:xfrm>
          <a:prstGeom prst="rect">
            <a:avLst/>
          </a:prstGeom>
          <a:noFill/>
        </p:spPr>
        <p:txBody>
          <a:bodyPr wrap="none" rtlCol="0">
            <a:spAutoFit/>
          </a:bodyPr>
          <a:lstStyle/>
          <a:p>
            <a:r>
              <a:rPr lang="it-IT" sz="1050" dirty="0"/>
              <a:t>Ti:Sa</a:t>
            </a:r>
          </a:p>
        </p:txBody>
      </p:sp>
    </p:spTree>
    <p:extLst>
      <p:ext uri="{BB962C8B-B14F-4D97-AF65-F5344CB8AC3E}">
        <p14:creationId xmlns:p14="http://schemas.microsoft.com/office/powerpoint/2010/main" val="364389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62" y="-128550"/>
            <a:ext cx="6035790" cy="857250"/>
          </a:xfrm>
        </p:spPr>
        <p:txBody>
          <a:bodyPr>
            <a:normAutofit/>
          </a:bodyPr>
          <a:lstStyle/>
          <a:p>
            <a:r>
              <a:rPr lang="en-US" sz="2400" b="1" dirty="0">
                <a:latin typeface="HP Simplified Light" panose="020B0404020204020204" pitchFamily="34" charset="0"/>
              </a:rPr>
              <a:t>PUMP TIMING AND EDP ENERGY RIPARTITION</a:t>
            </a:r>
          </a:p>
        </p:txBody>
      </p:sp>
      <p:sp>
        <p:nvSpPr>
          <p:cNvPr id="150" name="CasellaDiTesto 149"/>
          <p:cNvSpPr txBox="1"/>
          <p:nvPr/>
        </p:nvSpPr>
        <p:spPr>
          <a:xfrm>
            <a:off x="1219200" y="3551396"/>
            <a:ext cx="6617494" cy="1200329"/>
          </a:xfrm>
          <a:prstGeom prst="rect">
            <a:avLst/>
          </a:prstGeom>
          <a:noFill/>
        </p:spPr>
        <p:txBody>
          <a:bodyPr wrap="square" rtlCol="0">
            <a:spAutoFit/>
          </a:bodyPr>
          <a:lstStyle/>
          <a:p>
            <a:r>
              <a:rPr lang="it-IT" sz="1200" dirty="0" err="1"/>
              <a:t>t</a:t>
            </a:r>
            <a:r>
              <a:rPr lang="it-IT" sz="1200" baseline="-25000" dirty="0" err="1"/>
              <a:t>r</a:t>
            </a:r>
            <a:r>
              <a:rPr lang="it-IT" sz="1200" dirty="0"/>
              <a:t>: </a:t>
            </a:r>
            <a:r>
              <a:rPr lang="it-IT" sz="1200" dirty="0" err="1"/>
              <a:t>pulse</a:t>
            </a:r>
            <a:r>
              <a:rPr lang="it-IT" sz="1200" dirty="0"/>
              <a:t> round trip </a:t>
            </a:r>
            <a:r>
              <a:rPr lang="it-IT" sz="1200" dirty="0" err="1"/>
              <a:t>time</a:t>
            </a:r>
            <a:r>
              <a:rPr lang="it-IT" sz="1200" dirty="0"/>
              <a:t> </a:t>
            </a:r>
            <a:r>
              <a:rPr lang="it-IT" sz="1200" dirty="0" err="1"/>
              <a:t>between</a:t>
            </a:r>
            <a:r>
              <a:rPr lang="it-IT" sz="1200" dirty="0"/>
              <a:t> </a:t>
            </a:r>
            <a:r>
              <a:rPr lang="it-IT" sz="1200" dirty="0" err="1"/>
              <a:t>passes</a:t>
            </a:r>
            <a:r>
              <a:rPr lang="it-IT" sz="1200" dirty="0"/>
              <a:t>  </a:t>
            </a:r>
          </a:p>
          <a:p>
            <a:r>
              <a:rPr lang="it-IT" sz="1200" dirty="0"/>
              <a:t>(12 </a:t>
            </a:r>
            <a:r>
              <a:rPr lang="it-IT" sz="1200" dirty="0" err="1"/>
              <a:t>ns</a:t>
            </a:r>
            <a:r>
              <a:rPr lang="it-IT" sz="1200" dirty="0"/>
              <a:t>, 15 </a:t>
            </a:r>
            <a:r>
              <a:rPr lang="it-IT" sz="1200" dirty="0" err="1"/>
              <a:t>ns</a:t>
            </a:r>
            <a:r>
              <a:rPr lang="it-IT" sz="1200" dirty="0"/>
              <a:t>, 18 </a:t>
            </a:r>
            <a:r>
              <a:rPr lang="it-IT" sz="1200" dirty="0" err="1"/>
              <a:t>ns</a:t>
            </a:r>
            <a:r>
              <a:rPr lang="it-IT" sz="1200" dirty="0"/>
              <a:t> </a:t>
            </a:r>
            <a:r>
              <a:rPr lang="it-IT" sz="1200" dirty="0" err="1"/>
              <a:t>respectively</a:t>
            </a:r>
            <a:r>
              <a:rPr lang="it-IT" sz="1200" dirty="0"/>
              <a:t> </a:t>
            </a:r>
            <a:r>
              <a:rPr lang="it-IT" sz="1200" dirty="0" err="1"/>
              <a:t>for</a:t>
            </a:r>
            <a:r>
              <a:rPr lang="it-IT" sz="1200" dirty="0"/>
              <a:t> Laser 1, Laser2 and Laser3</a:t>
            </a:r>
          </a:p>
          <a:p>
            <a:endParaRPr lang="it-IT" sz="1200" dirty="0"/>
          </a:p>
          <a:p>
            <a:r>
              <a:rPr lang="it-IT" sz="1200" dirty="0"/>
              <a:t>The </a:t>
            </a:r>
            <a:r>
              <a:rPr lang="it-IT" sz="1200" dirty="0" err="1"/>
              <a:t>delay</a:t>
            </a:r>
            <a:r>
              <a:rPr lang="it-IT" sz="1200" dirty="0"/>
              <a:t> </a:t>
            </a:r>
            <a:r>
              <a:rPr lang="it-IT" sz="1200" dirty="0" err="1"/>
              <a:t>lines</a:t>
            </a:r>
            <a:r>
              <a:rPr lang="it-IT" sz="1200" dirty="0"/>
              <a:t> </a:t>
            </a:r>
            <a:r>
              <a:rPr lang="it-IT" sz="1200" dirty="0" err="1"/>
              <a:t>of</a:t>
            </a:r>
            <a:r>
              <a:rPr lang="it-IT" sz="1200" dirty="0"/>
              <a:t> the </a:t>
            </a:r>
            <a:r>
              <a:rPr lang="it-IT" sz="1200" dirty="0" err="1"/>
              <a:t>pump</a:t>
            </a:r>
            <a:r>
              <a:rPr lang="it-IT" sz="1200" dirty="0"/>
              <a:t> </a:t>
            </a:r>
            <a:r>
              <a:rPr lang="it-IT" sz="1200" dirty="0" err="1"/>
              <a:t>between</a:t>
            </a:r>
            <a:r>
              <a:rPr lang="it-IT" sz="1200" dirty="0"/>
              <a:t> the disk </a:t>
            </a:r>
            <a:r>
              <a:rPr lang="it-IT" sz="1200" dirty="0" err="1"/>
              <a:t>ensures</a:t>
            </a:r>
            <a:r>
              <a:rPr lang="it-IT" sz="1200" dirty="0"/>
              <a:t> </a:t>
            </a:r>
            <a:r>
              <a:rPr lang="it-IT" sz="1200" b="1" dirty="0" err="1"/>
              <a:t>synchronization</a:t>
            </a:r>
            <a:r>
              <a:rPr lang="it-IT" sz="1200" b="1" dirty="0"/>
              <a:t> </a:t>
            </a:r>
            <a:r>
              <a:rPr lang="it-IT" sz="1200" b="1" dirty="0" err="1"/>
              <a:t>of</a:t>
            </a:r>
            <a:r>
              <a:rPr lang="it-IT" sz="1200" b="1" dirty="0"/>
              <a:t> </a:t>
            </a:r>
            <a:r>
              <a:rPr lang="it-IT" sz="1200" b="1" dirty="0" err="1"/>
              <a:t>pump</a:t>
            </a:r>
            <a:r>
              <a:rPr lang="it-IT" sz="1200" b="1" dirty="0"/>
              <a:t> </a:t>
            </a:r>
            <a:r>
              <a:rPr lang="it-IT" sz="1200" b="1" dirty="0" err="1"/>
              <a:t>arrival</a:t>
            </a:r>
            <a:r>
              <a:rPr lang="it-IT" sz="1200" b="1" dirty="0"/>
              <a:t> </a:t>
            </a:r>
            <a:r>
              <a:rPr lang="it-IT" sz="1200" dirty="0" err="1"/>
              <a:t>with</a:t>
            </a:r>
            <a:r>
              <a:rPr lang="it-IT" sz="1200" dirty="0"/>
              <a:t> the </a:t>
            </a:r>
            <a:r>
              <a:rPr lang="it-IT" sz="1200" dirty="0" err="1"/>
              <a:t>seed</a:t>
            </a:r>
            <a:r>
              <a:rPr lang="it-IT" sz="1200" dirty="0"/>
              <a:t> </a:t>
            </a:r>
            <a:r>
              <a:rPr lang="it-IT" sz="1200" dirty="0" err="1"/>
              <a:t>pulse</a:t>
            </a:r>
            <a:r>
              <a:rPr lang="it-IT" sz="1200" dirty="0"/>
              <a:t>. </a:t>
            </a:r>
            <a:r>
              <a:rPr lang="it-IT" sz="1200" dirty="0" err="1"/>
              <a:t>Fraction</a:t>
            </a:r>
            <a:r>
              <a:rPr lang="it-IT" sz="1200" dirty="0"/>
              <a:t> f</a:t>
            </a:r>
            <a:r>
              <a:rPr lang="it-IT" sz="1200" baseline="-25000" dirty="0"/>
              <a:t>1</a:t>
            </a:r>
            <a:r>
              <a:rPr lang="it-IT" sz="1200" dirty="0"/>
              <a:t> </a:t>
            </a:r>
            <a:r>
              <a:rPr lang="it-IT" sz="1200" dirty="0" err="1"/>
              <a:t>of</a:t>
            </a:r>
            <a:r>
              <a:rPr lang="it-IT" sz="1200" dirty="0"/>
              <a:t> </a:t>
            </a:r>
            <a:r>
              <a:rPr lang="it-IT" sz="1200" dirty="0" err="1"/>
              <a:t>pump</a:t>
            </a:r>
            <a:r>
              <a:rPr lang="it-IT" sz="1200" dirty="0"/>
              <a:t> </a:t>
            </a:r>
            <a:r>
              <a:rPr lang="it-IT" sz="1200" dirty="0" err="1"/>
              <a:t>pulse</a:t>
            </a:r>
            <a:r>
              <a:rPr lang="it-IT" sz="1200" dirty="0"/>
              <a:t> </a:t>
            </a:r>
            <a:r>
              <a:rPr lang="it-IT" sz="1200" dirty="0" err="1"/>
              <a:t>energy</a:t>
            </a:r>
            <a:r>
              <a:rPr lang="it-IT" sz="1200" dirty="0"/>
              <a:t> </a:t>
            </a:r>
            <a:r>
              <a:rPr lang="it-IT" sz="1200" dirty="0" err="1"/>
              <a:t>is</a:t>
            </a:r>
            <a:r>
              <a:rPr lang="it-IT" sz="1200" dirty="0"/>
              <a:t> </a:t>
            </a:r>
            <a:r>
              <a:rPr lang="it-IT" sz="1200" dirty="0" err="1"/>
              <a:t>available</a:t>
            </a:r>
            <a:r>
              <a:rPr lang="it-IT" sz="1200" dirty="0"/>
              <a:t> </a:t>
            </a:r>
            <a:r>
              <a:rPr lang="it-IT" sz="1200" dirty="0" err="1"/>
              <a:t>for</a:t>
            </a:r>
            <a:r>
              <a:rPr lang="it-IT" sz="1200" dirty="0"/>
              <a:t> 1° pass </a:t>
            </a:r>
            <a:r>
              <a:rPr lang="it-IT" sz="1200" dirty="0" err="1"/>
              <a:t>amplification</a:t>
            </a:r>
            <a:r>
              <a:rPr lang="it-IT" sz="1200" dirty="0"/>
              <a:t>, </a:t>
            </a:r>
            <a:r>
              <a:rPr lang="it-IT" sz="1200" dirty="0" err="1"/>
              <a:t>fraction</a:t>
            </a:r>
            <a:r>
              <a:rPr lang="it-IT" sz="1200" dirty="0"/>
              <a:t> f</a:t>
            </a:r>
            <a:r>
              <a:rPr lang="it-IT" sz="1200" baseline="-25000" dirty="0"/>
              <a:t>2</a:t>
            </a:r>
            <a:r>
              <a:rPr lang="it-IT" sz="1200" dirty="0"/>
              <a:t> </a:t>
            </a:r>
            <a:r>
              <a:rPr lang="it-IT" sz="1200" dirty="0" err="1"/>
              <a:t>for</a:t>
            </a:r>
            <a:r>
              <a:rPr lang="it-IT" sz="1200" dirty="0"/>
              <a:t> the 2° pass. </a:t>
            </a:r>
          </a:p>
          <a:p>
            <a:r>
              <a:rPr lang="it-IT" sz="1200" dirty="0"/>
              <a:t>The </a:t>
            </a:r>
            <a:r>
              <a:rPr lang="it-IT" sz="1200" dirty="0" err="1"/>
              <a:t>ratio</a:t>
            </a:r>
            <a:r>
              <a:rPr lang="it-IT" sz="1200" dirty="0"/>
              <a:t> f</a:t>
            </a:r>
            <a:r>
              <a:rPr lang="it-IT" sz="1200" baseline="-25000" dirty="0"/>
              <a:t>1</a:t>
            </a:r>
            <a:r>
              <a:rPr lang="it-IT" sz="1200" dirty="0"/>
              <a:t>/f</a:t>
            </a:r>
            <a:r>
              <a:rPr lang="it-IT" sz="1200" baseline="-25000" dirty="0"/>
              <a:t>2</a:t>
            </a:r>
            <a:r>
              <a:rPr lang="it-IT" sz="1200" dirty="0"/>
              <a:t> can </a:t>
            </a:r>
            <a:r>
              <a:rPr lang="it-IT" sz="1200" dirty="0" err="1"/>
              <a:t>be</a:t>
            </a:r>
            <a:r>
              <a:rPr lang="it-IT" sz="1200" dirty="0"/>
              <a:t> </a:t>
            </a:r>
            <a:r>
              <a:rPr lang="it-IT" sz="1200" dirty="0" err="1"/>
              <a:t>adjusted</a:t>
            </a:r>
            <a:r>
              <a:rPr lang="it-IT" sz="1200" dirty="0"/>
              <a:t> </a:t>
            </a:r>
            <a:r>
              <a:rPr lang="it-IT" sz="1200" dirty="0" err="1"/>
              <a:t>by</a:t>
            </a:r>
            <a:r>
              <a:rPr lang="it-IT" sz="1200" dirty="0"/>
              <a:t> </a:t>
            </a:r>
            <a:r>
              <a:rPr lang="it-IT" sz="1200" dirty="0" err="1"/>
              <a:t>finely</a:t>
            </a:r>
            <a:r>
              <a:rPr lang="it-IT" sz="1200" dirty="0"/>
              <a:t> </a:t>
            </a:r>
            <a:r>
              <a:rPr lang="it-IT" sz="1200" dirty="0" err="1"/>
              <a:t>tuning</a:t>
            </a:r>
            <a:r>
              <a:rPr lang="it-IT" sz="1200" dirty="0"/>
              <a:t> the </a:t>
            </a:r>
            <a:r>
              <a:rPr lang="it-IT" sz="1200" dirty="0" err="1"/>
              <a:t>delay</a:t>
            </a:r>
            <a:r>
              <a:rPr lang="it-IT" sz="1200" dirty="0"/>
              <a:t> </a:t>
            </a:r>
            <a:r>
              <a:rPr lang="it-IT" sz="1200" dirty="0" err="1"/>
              <a:t>between</a:t>
            </a:r>
            <a:r>
              <a:rPr lang="it-IT" sz="1200" dirty="0"/>
              <a:t> the </a:t>
            </a:r>
            <a:r>
              <a:rPr lang="it-IT" sz="1200" dirty="0" err="1"/>
              <a:t>pump</a:t>
            </a:r>
            <a:r>
              <a:rPr lang="it-IT" sz="1200" dirty="0"/>
              <a:t> and the </a:t>
            </a:r>
            <a:r>
              <a:rPr lang="it-IT" sz="1200" dirty="0" err="1"/>
              <a:t>seed</a:t>
            </a:r>
            <a:r>
              <a:rPr lang="it-IT" sz="1200" dirty="0"/>
              <a:t> </a:t>
            </a:r>
            <a:r>
              <a:rPr lang="it-IT" sz="1200" dirty="0" err="1"/>
              <a:t>pulse</a:t>
            </a:r>
            <a:r>
              <a:rPr lang="it-IT" sz="1200" dirty="0"/>
              <a:t> </a:t>
            </a:r>
          </a:p>
        </p:txBody>
      </p:sp>
      <p:sp>
        <p:nvSpPr>
          <p:cNvPr id="152" name="CasellaDiTesto 151"/>
          <p:cNvSpPr txBox="1"/>
          <p:nvPr/>
        </p:nvSpPr>
        <p:spPr>
          <a:xfrm>
            <a:off x="1235497" y="632639"/>
            <a:ext cx="1276311" cy="265457"/>
          </a:xfrm>
          <a:prstGeom prst="rect">
            <a:avLst/>
          </a:prstGeom>
          <a:noFill/>
        </p:spPr>
        <p:txBody>
          <a:bodyPr wrap="none" rtlCol="0">
            <a:spAutoFit/>
          </a:bodyPr>
          <a:lstStyle/>
          <a:p>
            <a:r>
              <a:rPr lang="it-IT" sz="1125" dirty="0" err="1"/>
              <a:t>Seed</a:t>
            </a:r>
            <a:r>
              <a:rPr lang="it-IT" sz="1125" dirty="0"/>
              <a:t> </a:t>
            </a:r>
            <a:r>
              <a:rPr lang="it-IT" sz="1125" dirty="0" err="1"/>
              <a:t>pulse</a:t>
            </a:r>
            <a:r>
              <a:rPr lang="it-IT" sz="1125" dirty="0"/>
              <a:t> (at t=0)</a:t>
            </a:r>
          </a:p>
        </p:txBody>
      </p:sp>
      <p:sp>
        <p:nvSpPr>
          <p:cNvPr id="43" name="Triangolo isoscele 42"/>
          <p:cNvSpPr/>
          <p:nvPr/>
        </p:nvSpPr>
        <p:spPr>
          <a:xfrm>
            <a:off x="6850640" y="824865"/>
            <a:ext cx="23277" cy="3354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86" name="Trapezio 85"/>
          <p:cNvSpPr/>
          <p:nvPr/>
        </p:nvSpPr>
        <p:spPr>
          <a:xfrm>
            <a:off x="6555961" y="1265715"/>
            <a:ext cx="434683" cy="235823"/>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87" name="Rettangolo 86"/>
          <p:cNvSpPr/>
          <p:nvPr/>
        </p:nvSpPr>
        <p:spPr>
          <a:xfrm>
            <a:off x="7012639" y="896990"/>
            <a:ext cx="857927" cy="276999"/>
          </a:xfrm>
          <a:prstGeom prst="rect">
            <a:avLst/>
          </a:prstGeom>
        </p:spPr>
        <p:txBody>
          <a:bodyPr wrap="none">
            <a:spAutoFit/>
          </a:bodyPr>
          <a:lstStyle/>
          <a:p>
            <a:r>
              <a:rPr lang="it-IT" sz="1200" dirty="0" err="1"/>
              <a:t>Seed</a:t>
            </a:r>
            <a:r>
              <a:rPr lang="it-IT" sz="1200" dirty="0"/>
              <a:t> </a:t>
            </a:r>
            <a:r>
              <a:rPr lang="it-IT" sz="1200" dirty="0" err="1"/>
              <a:t>pulse</a:t>
            </a:r>
            <a:endParaRPr lang="it-IT" sz="1200" dirty="0"/>
          </a:p>
        </p:txBody>
      </p:sp>
      <p:sp>
        <p:nvSpPr>
          <p:cNvPr id="88" name="Rettangolo 87"/>
          <p:cNvSpPr/>
          <p:nvPr/>
        </p:nvSpPr>
        <p:spPr>
          <a:xfrm>
            <a:off x="7006766" y="1249726"/>
            <a:ext cx="917239" cy="276999"/>
          </a:xfrm>
          <a:prstGeom prst="rect">
            <a:avLst/>
          </a:prstGeom>
        </p:spPr>
        <p:txBody>
          <a:bodyPr wrap="none">
            <a:spAutoFit/>
          </a:bodyPr>
          <a:lstStyle/>
          <a:p>
            <a:r>
              <a:rPr lang="it-IT" sz="1200" dirty="0" err="1"/>
              <a:t>Pump</a:t>
            </a:r>
            <a:r>
              <a:rPr lang="it-IT" sz="1200" dirty="0"/>
              <a:t> </a:t>
            </a:r>
            <a:r>
              <a:rPr lang="it-IT" sz="1200" dirty="0" err="1"/>
              <a:t>pulse</a:t>
            </a:r>
            <a:endParaRPr lang="it-IT" sz="1200" dirty="0"/>
          </a:p>
        </p:txBody>
      </p:sp>
      <p:cxnSp>
        <p:nvCxnSpPr>
          <p:cNvPr id="90" name="Connettore 1 89"/>
          <p:cNvCxnSpPr/>
          <p:nvPr/>
        </p:nvCxnSpPr>
        <p:spPr>
          <a:xfrm>
            <a:off x="6555105" y="1737360"/>
            <a:ext cx="32720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Rettangolo 92"/>
          <p:cNvSpPr/>
          <p:nvPr/>
        </p:nvSpPr>
        <p:spPr>
          <a:xfrm>
            <a:off x="6986877" y="1584008"/>
            <a:ext cx="1056123" cy="276999"/>
          </a:xfrm>
          <a:prstGeom prst="rect">
            <a:avLst/>
          </a:prstGeom>
        </p:spPr>
        <p:txBody>
          <a:bodyPr wrap="none">
            <a:spAutoFit/>
          </a:bodyPr>
          <a:lstStyle/>
          <a:p>
            <a:r>
              <a:rPr lang="it-IT" sz="1200" dirty="0" err="1"/>
              <a:t>Stored</a:t>
            </a:r>
            <a:r>
              <a:rPr lang="it-IT" sz="1200" dirty="0"/>
              <a:t> </a:t>
            </a:r>
            <a:r>
              <a:rPr lang="it-IT" sz="1200" dirty="0" err="1"/>
              <a:t>energy</a:t>
            </a:r>
            <a:endParaRPr lang="it-IT" sz="1200" dirty="0"/>
          </a:p>
        </p:txBody>
      </p:sp>
      <p:grpSp>
        <p:nvGrpSpPr>
          <p:cNvPr id="3" name="Gruppo 103"/>
          <p:cNvGrpSpPr/>
          <p:nvPr/>
        </p:nvGrpSpPr>
        <p:grpSpPr>
          <a:xfrm>
            <a:off x="1367423" y="892969"/>
            <a:ext cx="4686950" cy="2738626"/>
            <a:chOff x="-15928" y="1200150"/>
            <a:chExt cx="6593419" cy="3884088"/>
          </a:xfrm>
        </p:grpSpPr>
        <p:sp>
          <p:nvSpPr>
            <p:cNvPr id="103" name="Trapezio 102"/>
            <p:cNvSpPr/>
            <p:nvPr/>
          </p:nvSpPr>
          <p:spPr>
            <a:xfrm>
              <a:off x="1847499" y="4189095"/>
              <a:ext cx="1057625" cy="369570"/>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02" name="Trapezio 101"/>
            <p:cNvSpPr/>
            <p:nvPr/>
          </p:nvSpPr>
          <p:spPr>
            <a:xfrm>
              <a:off x="1075974" y="3027045"/>
              <a:ext cx="1057625" cy="369570"/>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33" name="Trapezio 132"/>
            <p:cNvSpPr/>
            <p:nvPr/>
          </p:nvSpPr>
          <p:spPr>
            <a:xfrm>
              <a:off x="256824" y="1874520"/>
              <a:ext cx="1057625" cy="369570"/>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119" name="Triangolo isoscele 118"/>
            <p:cNvSpPr/>
            <p:nvPr/>
          </p:nvSpPr>
          <p:spPr>
            <a:xfrm>
              <a:off x="855556" y="1958340"/>
              <a:ext cx="42283" cy="27040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111" name="Connettore 2 110"/>
            <p:cNvCxnSpPr/>
            <p:nvPr/>
          </p:nvCxnSpPr>
          <p:spPr>
            <a:xfrm flipV="1">
              <a:off x="871818" y="1303020"/>
              <a:ext cx="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a:off x="422842" y="2232660"/>
              <a:ext cx="58211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CasellaDiTesto 120"/>
            <p:cNvSpPr txBox="1"/>
            <p:nvPr/>
          </p:nvSpPr>
          <p:spPr>
            <a:xfrm>
              <a:off x="6250059" y="2171700"/>
              <a:ext cx="327432" cy="376487"/>
            </a:xfrm>
            <a:prstGeom prst="rect">
              <a:avLst/>
            </a:prstGeom>
            <a:noFill/>
          </p:spPr>
          <p:txBody>
            <a:bodyPr wrap="none" rtlCol="0">
              <a:spAutoFit/>
            </a:bodyPr>
            <a:lstStyle/>
            <a:p>
              <a:r>
                <a:rPr lang="it-IT" sz="1125" dirty="0"/>
                <a:t>t</a:t>
              </a:r>
            </a:p>
          </p:txBody>
        </p:sp>
        <p:sp>
          <p:nvSpPr>
            <p:cNvPr id="137" name="CasellaDiTesto 136"/>
            <p:cNvSpPr txBox="1"/>
            <p:nvPr/>
          </p:nvSpPr>
          <p:spPr>
            <a:xfrm>
              <a:off x="850676" y="2237740"/>
              <a:ext cx="370279" cy="392857"/>
            </a:xfrm>
            <a:prstGeom prst="rect">
              <a:avLst/>
            </a:prstGeom>
            <a:noFill/>
          </p:spPr>
          <p:txBody>
            <a:bodyPr wrap="none" rtlCol="0">
              <a:spAutoFit/>
            </a:bodyPr>
            <a:lstStyle/>
            <a:p>
              <a:r>
                <a:rPr lang="it-IT" sz="1200" dirty="0"/>
                <a:t>0</a:t>
              </a:r>
            </a:p>
          </p:txBody>
        </p:sp>
        <p:sp>
          <p:nvSpPr>
            <p:cNvPr id="32" name="CasellaDiTesto 31"/>
            <p:cNvSpPr txBox="1"/>
            <p:nvPr/>
          </p:nvSpPr>
          <p:spPr>
            <a:xfrm rot="16200000">
              <a:off x="-207972" y="1666727"/>
              <a:ext cx="757523" cy="373435"/>
            </a:xfrm>
            <a:prstGeom prst="rect">
              <a:avLst/>
            </a:prstGeom>
            <a:noFill/>
          </p:spPr>
          <p:txBody>
            <a:bodyPr wrap="none" rtlCol="0">
              <a:spAutoFit/>
            </a:bodyPr>
            <a:lstStyle/>
            <a:p>
              <a:r>
                <a:rPr lang="it-IT" sz="1125" dirty="0"/>
                <a:t>Disk 1</a:t>
              </a:r>
            </a:p>
          </p:txBody>
        </p:sp>
        <p:sp>
          <p:nvSpPr>
            <p:cNvPr id="33" name="CasellaDiTesto 32"/>
            <p:cNvSpPr txBox="1"/>
            <p:nvPr/>
          </p:nvSpPr>
          <p:spPr>
            <a:xfrm>
              <a:off x="450050" y="1485900"/>
              <a:ext cx="388320" cy="376487"/>
            </a:xfrm>
            <a:prstGeom prst="rect">
              <a:avLst/>
            </a:prstGeom>
            <a:noFill/>
          </p:spPr>
          <p:txBody>
            <a:bodyPr wrap="none" rtlCol="0">
              <a:spAutoFit/>
            </a:bodyPr>
            <a:lstStyle/>
            <a:p>
              <a:r>
                <a:rPr lang="it-IT" sz="1125" dirty="0"/>
                <a:t>f</a:t>
              </a:r>
              <a:r>
                <a:rPr lang="it-IT" sz="1125" baseline="-25000" dirty="0"/>
                <a:t>1</a:t>
              </a:r>
            </a:p>
          </p:txBody>
        </p:sp>
        <p:sp>
          <p:nvSpPr>
            <p:cNvPr id="34" name="CasellaDiTesto 33"/>
            <p:cNvSpPr txBox="1"/>
            <p:nvPr/>
          </p:nvSpPr>
          <p:spPr>
            <a:xfrm>
              <a:off x="871818" y="1485900"/>
              <a:ext cx="388320" cy="376487"/>
            </a:xfrm>
            <a:prstGeom prst="rect">
              <a:avLst/>
            </a:prstGeom>
            <a:noFill/>
          </p:spPr>
          <p:txBody>
            <a:bodyPr wrap="none" rtlCol="0">
              <a:spAutoFit/>
            </a:bodyPr>
            <a:lstStyle/>
            <a:p>
              <a:r>
                <a:rPr lang="it-IT" sz="1125" dirty="0"/>
                <a:t>f</a:t>
              </a:r>
              <a:r>
                <a:rPr lang="it-IT" sz="1125" baseline="-25000" dirty="0"/>
                <a:t>2</a:t>
              </a:r>
            </a:p>
          </p:txBody>
        </p:sp>
        <p:cxnSp>
          <p:nvCxnSpPr>
            <p:cNvPr id="37" name="Connettore 2 36"/>
            <p:cNvCxnSpPr/>
            <p:nvPr/>
          </p:nvCxnSpPr>
          <p:spPr>
            <a:xfrm flipV="1">
              <a:off x="871818" y="2667000"/>
              <a:ext cx="2055" cy="830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422842" y="3398520"/>
              <a:ext cx="5799981"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6221870" y="3429000"/>
              <a:ext cx="327432" cy="376487"/>
            </a:xfrm>
            <a:prstGeom prst="rect">
              <a:avLst/>
            </a:prstGeom>
            <a:noFill/>
          </p:spPr>
          <p:txBody>
            <a:bodyPr wrap="none" rtlCol="0">
              <a:spAutoFit/>
            </a:bodyPr>
            <a:lstStyle/>
            <a:p>
              <a:r>
                <a:rPr lang="it-IT" sz="1125" dirty="0"/>
                <a:t>t</a:t>
              </a:r>
            </a:p>
          </p:txBody>
        </p:sp>
        <p:sp>
          <p:nvSpPr>
            <p:cNvPr id="40" name="Triangolo isoscele 39"/>
            <p:cNvSpPr/>
            <p:nvPr/>
          </p:nvSpPr>
          <p:spPr>
            <a:xfrm>
              <a:off x="1651909" y="3032760"/>
              <a:ext cx="42283" cy="35549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42" name="Triangolo isoscele 41"/>
            <p:cNvSpPr/>
            <p:nvPr/>
          </p:nvSpPr>
          <p:spPr>
            <a:xfrm>
              <a:off x="5169718" y="2575560"/>
              <a:ext cx="42283" cy="81904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45" name="CasellaDiTesto 44"/>
            <p:cNvSpPr txBox="1"/>
            <p:nvPr/>
          </p:nvSpPr>
          <p:spPr>
            <a:xfrm>
              <a:off x="871818" y="3540759"/>
              <a:ext cx="370279" cy="392857"/>
            </a:xfrm>
            <a:prstGeom prst="rect">
              <a:avLst/>
            </a:prstGeom>
            <a:noFill/>
          </p:spPr>
          <p:txBody>
            <a:bodyPr wrap="none" rtlCol="0">
              <a:spAutoFit/>
            </a:bodyPr>
            <a:lstStyle/>
            <a:p>
              <a:r>
                <a:rPr lang="it-IT" sz="1200" dirty="0"/>
                <a:t>0</a:t>
              </a:r>
            </a:p>
          </p:txBody>
        </p:sp>
        <p:sp>
          <p:nvSpPr>
            <p:cNvPr id="46" name="CasellaDiTesto 45"/>
            <p:cNvSpPr txBox="1"/>
            <p:nvPr/>
          </p:nvSpPr>
          <p:spPr>
            <a:xfrm>
              <a:off x="1522232" y="3421380"/>
              <a:ext cx="374789" cy="376487"/>
            </a:xfrm>
            <a:prstGeom prst="rect">
              <a:avLst/>
            </a:prstGeom>
            <a:noFill/>
          </p:spPr>
          <p:txBody>
            <a:bodyPr wrap="none" rtlCol="0">
              <a:spAutoFit/>
            </a:bodyPr>
            <a:lstStyle/>
            <a:p>
              <a:r>
                <a:rPr lang="it-IT" sz="1125" dirty="0" err="1"/>
                <a:t>t</a:t>
              </a:r>
              <a:r>
                <a:rPr lang="it-IT" sz="1125" baseline="-25000" dirty="0" err="1"/>
                <a:t>r</a:t>
              </a:r>
              <a:endParaRPr lang="it-IT" sz="1125" baseline="-25000" dirty="0"/>
            </a:p>
          </p:txBody>
        </p:sp>
        <p:sp>
          <p:nvSpPr>
            <p:cNvPr id="50" name="CasellaDiTesto 49"/>
            <p:cNvSpPr txBox="1"/>
            <p:nvPr/>
          </p:nvSpPr>
          <p:spPr>
            <a:xfrm>
              <a:off x="5004802" y="3446780"/>
              <a:ext cx="478521" cy="376487"/>
            </a:xfrm>
            <a:prstGeom prst="rect">
              <a:avLst/>
            </a:prstGeom>
            <a:noFill/>
          </p:spPr>
          <p:txBody>
            <a:bodyPr wrap="none" rtlCol="0">
              <a:spAutoFit/>
            </a:bodyPr>
            <a:lstStyle/>
            <a:p>
              <a:r>
                <a:rPr lang="it-IT" sz="1125" dirty="0"/>
                <a:t>5t</a:t>
              </a:r>
              <a:r>
                <a:rPr lang="it-IT" sz="1125" baseline="-25000" dirty="0"/>
                <a:t>r</a:t>
              </a:r>
            </a:p>
          </p:txBody>
        </p:sp>
        <p:sp>
          <p:nvSpPr>
            <p:cNvPr id="52" name="CasellaDiTesto 51"/>
            <p:cNvSpPr txBox="1"/>
            <p:nvPr/>
          </p:nvSpPr>
          <p:spPr>
            <a:xfrm rot="16200000">
              <a:off x="-207972" y="2710668"/>
              <a:ext cx="757523" cy="373435"/>
            </a:xfrm>
            <a:prstGeom prst="rect">
              <a:avLst/>
            </a:prstGeom>
            <a:noFill/>
          </p:spPr>
          <p:txBody>
            <a:bodyPr wrap="none" rtlCol="0">
              <a:spAutoFit/>
            </a:bodyPr>
            <a:lstStyle/>
            <a:p>
              <a:r>
                <a:rPr lang="it-IT" sz="1125" dirty="0"/>
                <a:t>Disk 2</a:t>
              </a:r>
            </a:p>
          </p:txBody>
        </p:sp>
        <p:sp>
          <p:nvSpPr>
            <p:cNvPr id="57" name="Triangolo isoscele 56"/>
            <p:cNvSpPr/>
            <p:nvPr/>
          </p:nvSpPr>
          <p:spPr>
            <a:xfrm>
              <a:off x="6015402" y="1200150"/>
              <a:ext cx="42283" cy="10209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59" name="CasellaDiTesto 58"/>
            <p:cNvSpPr txBox="1"/>
            <p:nvPr/>
          </p:nvSpPr>
          <p:spPr>
            <a:xfrm>
              <a:off x="5843439" y="2242820"/>
              <a:ext cx="478521" cy="376487"/>
            </a:xfrm>
            <a:prstGeom prst="rect">
              <a:avLst/>
            </a:prstGeom>
            <a:noFill/>
          </p:spPr>
          <p:txBody>
            <a:bodyPr wrap="none" rtlCol="0">
              <a:spAutoFit/>
            </a:bodyPr>
            <a:lstStyle/>
            <a:p>
              <a:r>
                <a:rPr lang="it-IT" sz="1125" dirty="0"/>
                <a:t>6t</a:t>
              </a:r>
              <a:r>
                <a:rPr lang="it-IT" sz="1125" baseline="-25000" dirty="0"/>
                <a:t>r</a:t>
              </a:r>
            </a:p>
          </p:txBody>
        </p:sp>
        <p:sp>
          <p:nvSpPr>
            <p:cNvPr id="61" name="CasellaDiTesto 60"/>
            <p:cNvSpPr txBox="1"/>
            <p:nvPr/>
          </p:nvSpPr>
          <p:spPr>
            <a:xfrm>
              <a:off x="1260498" y="2628899"/>
              <a:ext cx="388320" cy="376487"/>
            </a:xfrm>
            <a:prstGeom prst="rect">
              <a:avLst/>
            </a:prstGeom>
            <a:noFill/>
          </p:spPr>
          <p:txBody>
            <a:bodyPr wrap="none" rtlCol="0">
              <a:spAutoFit/>
            </a:bodyPr>
            <a:lstStyle/>
            <a:p>
              <a:r>
                <a:rPr lang="it-IT" sz="1125" dirty="0"/>
                <a:t>f</a:t>
              </a:r>
              <a:r>
                <a:rPr lang="it-IT" sz="1125" baseline="-25000" dirty="0"/>
                <a:t>1</a:t>
              </a:r>
            </a:p>
          </p:txBody>
        </p:sp>
        <p:sp>
          <p:nvSpPr>
            <p:cNvPr id="62" name="CasellaDiTesto 61"/>
            <p:cNvSpPr txBox="1"/>
            <p:nvPr/>
          </p:nvSpPr>
          <p:spPr>
            <a:xfrm>
              <a:off x="1682265" y="2628899"/>
              <a:ext cx="388320" cy="376487"/>
            </a:xfrm>
            <a:prstGeom prst="rect">
              <a:avLst/>
            </a:prstGeom>
            <a:noFill/>
          </p:spPr>
          <p:txBody>
            <a:bodyPr wrap="none" rtlCol="0">
              <a:spAutoFit/>
            </a:bodyPr>
            <a:lstStyle/>
            <a:p>
              <a:r>
                <a:rPr lang="it-IT" sz="1125" dirty="0"/>
                <a:t>f</a:t>
              </a:r>
              <a:r>
                <a:rPr lang="it-IT" sz="1125" baseline="-25000" dirty="0"/>
                <a:t>2</a:t>
              </a:r>
            </a:p>
          </p:txBody>
        </p:sp>
        <p:cxnSp>
          <p:nvCxnSpPr>
            <p:cNvPr id="65" name="Connettore 2 64"/>
            <p:cNvCxnSpPr/>
            <p:nvPr/>
          </p:nvCxnSpPr>
          <p:spPr>
            <a:xfrm flipV="1">
              <a:off x="871818" y="3870960"/>
              <a:ext cx="2055" cy="777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a:off x="422842" y="4549140"/>
              <a:ext cx="5799981"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CasellaDiTesto 66"/>
            <p:cNvSpPr txBox="1"/>
            <p:nvPr/>
          </p:nvSpPr>
          <p:spPr>
            <a:xfrm>
              <a:off x="6221870" y="4579620"/>
              <a:ext cx="327432" cy="376487"/>
            </a:xfrm>
            <a:prstGeom prst="rect">
              <a:avLst/>
            </a:prstGeom>
            <a:noFill/>
          </p:spPr>
          <p:txBody>
            <a:bodyPr wrap="none" rtlCol="0">
              <a:spAutoFit/>
            </a:bodyPr>
            <a:lstStyle/>
            <a:p>
              <a:r>
                <a:rPr lang="it-IT" sz="1125" dirty="0"/>
                <a:t>t</a:t>
              </a:r>
            </a:p>
          </p:txBody>
        </p:sp>
        <p:sp>
          <p:nvSpPr>
            <p:cNvPr id="68" name="Triangolo isoscele 67"/>
            <p:cNvSpPr/>
            <p:nvPr/>
          </p:nvSpPr>
          <p:spPr>
            <a:xfrm>
              <a:off x="2469403" y="4015740"/>
              <a:ext cx="53553" cy="5231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69" name="Triangolo isoscele 68"/>
            <p:cNvSpPr/>
            <p:nvPr/>
          </p:nvSpPr>
          <p:spPr>
            <a:xfrm>
              <a:off x="4472029" y="3825240"/>
              <a:ext cx="45332" cy="71998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70" name="CasellaDiTesto 69"/>
            <p:cNvSpPr txBox="1"/>
            <p:nvPr/>
          </p:nvSpPr>
          <p:spPr>
            <a:xfrm>
              <a:off x="871818" y="4691381"/>
              <a:ext cx="370279" cy="392857"/>
            </a:xfrm>
            <a:prstGeom prst="rect">
              <a:avLst/>
            </a:prstGeom>
            <a:noFill/>
          </p:spPr>
          <p:txBody>
            <a:bodyPr wrap="none" rtlCol="0">
              <a:spAutoFit/>
            </a:bodyPr>
            <a:lstStyle/>
            <a:p>
              <a:r>
                <a:rPr lang="it-IT" sz="1200" dirty="0"/>
                <a:t>0</a:t>
              </a:r>
            </a:p>
          </p:txBody>
        </p:sp>
        <p:sp>
          <p:nvSpPr>
            <p:cNvPr id="71" name="CasellaDiTesto 70"/>
            <p:cNvSpPr txBox="1"/>
            <p:nvPr/>
          </p:nvSpPr>
          <p:spPr>
            <a:xfrm>
              <a:off x="2339724" y="4572000"/>
              <a:ext cx="478521" cy="376487"/>
            </a:xfrm>
            <a:prstGeom prst="rect">
              <a:avLst/>
            </a:prstGeom>
            <a:noFill/>
          </p:spPr>
          <p:txBody>
            <a:bodyPr wrap="none" rtlCol="0">
              <a:spAutoFit/>
            </a:bodyPr>
            <a:lstStyle/>
            <a:p>
              <a:r>
                <a:rPr lang="it-IT" sz="1125" dirty="0"/>
                <a:t>2t</a:t>
              </a:r>
              <a:r>
                <a:rPr lang="it-IT" sz="1125" baseline="-25000" dirty="0"/>
                <a:t>r</a:t>
              </a:r>
            </a:p>
          </p:txBody>
        </p:sp>
        <p:sp>
          <p:nvSpPr>
            <p:cNvPr id="72" name="CasellaDiTesto 71"/>
            <p:cNvSpPr txBox="1"/>
            <p:nvPr/>
          </p:nvSpPr>
          <p:spPr>
            <a:xfrm>
              <a:off x="4307114" y="4597400"/>
              <a:ext cx="478521" cy="376487"/>
            </a:xfrm>
            <a:prstGeom prst="rect">
              <a:avLst/>
            </a:prstGeom>
            <a:noFill/>
          </p:spPr>
          <p:txBody>
            <a:bodyPr wrap="none" rtlCol="0">
              <a:spAutoFit/>
            </a:bodyPr>
            <a:lstStyle/>
            <a:p>
              <a:r>
                <a:rPr lang="it-IT" sz="1125" dirty="0"/>
                <a:t>4t</a:t>
              </a:r>
              <a:r>
                <a:rPr lang="it-IT" sz="1125" baseline="-25000" dirty="0"/>
                <a:t>r</a:t>
              </a:r>
            </a:p>
          </p:txBody>
        </p:sp>
        <p:sp>
          <p:nvSpPr>
            <p:cNvPr id="73" name="CasellaDiTesto 72"/>
            <p:cNvSpPr txBox="1"/>
            <p:nvPr/>
          </p:nvSpPr>
          <p:spPr>
            <a:xfrm rot="16200000">
              <a:off x="-207972" y="3929868"/>
              <a:ext cx="757523" cy="373435"/>
            </a:xfrm>
            <a:prstGeom prst="rect">
              <a:avLst/>
            </a:prstGeom>
            <a:noFill/>
          </p:spPr>
          <p:txBody>
            <a:bodyPr wrap="none" rtlCol="0">
              <a:spAutoFit/>
            </a:bodyPr>
            <a:lstStyle/>
            <a:p>
              <a:r>
                <a:rPr lang="it-IT" sz="1125" dirty="0"/>
                <a:t>Disk 3</a:t>
              </a:r>
            </a:p>
          </p:txBody>
        </p:sp>
        <p:sp>
          <p:nvSpPr>
            <p:cNvPr id="74" name="CasellaDiTesto 73"/>
            <p:cNvSpPr txBox="1"/>
            <p:nvPr/>
          </p:nvSpPr>
          <p:spPr>
            <a:xfrm>
              <a:off x="2077992" y="3779520"/>
              <a:ext cx="388320" cy="376487"/>
            </a:xfrm>
            <a:prstGeom prst="rect">
              <a:avLst/>
            </a:prstGeom>
            <a:noFill/>
          </p:spPr>
          <p:txBody>
            <a:bodyPr wrap="none" rtlCol="0">
              <a:spAutoFit/>
            </a:bodyPr>
            <a:lstStyle/>
            <a:p>
              <a:r>
                <a:rPr lang="it-IT" sz="1125" dirty="0"/>
                <a:t>f</a:t>
              </a:r>
              <a:r>
                <a:rPr lang="it-IT" sz="1125" baseline="-25000" dirty="0"/>
                <a:t>1</a:t>
              </a:r>
            </a:p>
          </p:txBody>
        </p:sp>
        <p:sp>
          <p:nvSpPr>
            <p:cNvPr id="75" name="CasellaDiTesto 74"/>
            <p:cNvSpPr txBox="1"/>
            <p:nvPr/>
          </p:nvSpPr>
          <p:spPr>
            <a:xfrm>
              <a:off x="2499759" y="3779520"/>
              <a:ext cx="388320" cy="376487"/>
            </a:xfrm>
            <a:prstGeom prst="rect">
              <a:avLst/>
            </a:prstGeom>
            <a:noFill/>
          </p:spPr>
          <p:txBody>
            <a:bodyPr wrap="none" rtlCol="0">
              <a:spAutoFit/>
            </a:bodyPr>
            <a:lstStyle/>
            <a:p>
              <a:r>
                <a:rPr lang="it-IT" sz="1125" dirty="0"/>
                <a:t>f</a:t>
              </a:r>
              <a:r>
                <a:rPr lang="it-IT" sz="1125" baseline="-25000" dirty="0"/>
                <a:t>2</a:t>
              </a:r>
            </a:p>
          </p:txBody>
        </p:sp>
        <p:sp>
          <p:nvSpPr>
            <p:cNvPr id="99" name="Figura a mano libera 98"/>
            <p:cNvSpPr/>
            <p:nvPr/>
          </p:nvSpPr>
          <p:spPr>
            <a:xfrm>
              <a:off x="358140" y="1790700"/>
              <a:ext cx="5737860" cy="464820"/>
            </a:xfrm>
            <a:custGeom>
              <a:avLst/>
              <a:gdLst>
                <a:gd name="connsiteX0" fmla="*/ 0 w 5737860"/>
                <a:gd name="connsiteY0" fmla="*/ 518160 h 541020"/>
                <a:gd name="connsiteX1" fmla="*/ 518160 w 5737860"/>
                <a:gd name="connsiteY1" fmla="*/ 0 h 541020"/>
                <a:gd name="connsiteX2" fmla="*/ 548640 w 5737860"/>
                <a:gd name="connsiteY2" fmla="*/ 449580 h 541020"/>
                <a:gd name="connsiteX3" fmla="*/ 723900 w 5737860"/>
                <a:gd name="connsiteY3" fmla="*/ 358140 h 541020"/>
                <a:gd name="connsiteX4" fmla="*/ 5684520 w 5737860"/>
                <a:gd name="connsiteY4" fmla="*/ 342900 h 541020"/>
                <a:gd name="connsiteX5" fmla="*/ 5737860 w 5737860"/>
                <a:gd name="connsiteY5" fmla="*/ 541020 h 541020"/>
                <a:gd name="connsiteX0" fmla="*/ 0 w 5737860"/>
                <a:gd name="connsiteY0" fmla="*/ 518160 h 541020"/>
                <a:gd name="connsiteX1" fmla="*/ 518160 w 5737860"/>
                <a:gd name="connsiteY1" fmla="*/ 0 h 541020"/>
                <a:gd name="connsiteX2" fmla="*/ 548640 w 5737860"/>
                <a:gd name="connsiteY2" fmla="*/ 449580 h 541020"/>
                <a:gd name="connsiteX3" fmla="*/ 731520 w 5737860"/>
                <a:gd name="connsiteY3" fmla="*/ 266700 h 541020"/>
                <a:gd name="connsiteX4" fmla="*/ 5684520 w 5737860"/>
                <a:gd name="connsiteY4" fmla="*/ 342900 h 541020"/>
                <a:gd name="connsiteX5" fmla="*/ 5737860 w 5737860"/>
                <a:gd name="connsiteY5" fmla="*/ 541020 h 541020"/>
                <a:gd name="connsiteX0" fmla="*/ 0 w 5737860"/>
                <a:gd name="connsiteY0" fmla="*/ 518160 h 541020"/>
                <a:gd name="connsiteX1" fmla="*/ 518160 w 5737860"/>
                <a:gd name="connsiteY1" fmla="*/ 0 h 541020"/>
                <a:gd name="connsiteX2" fmla="*/ 548640 w 5737860"/>
                <a:gd name="connsiteY2" fmla="*/ 449580 h 541020"/>
                <a:gd name="connsiteX3" fmla="*/ 731520 w 5737860"/>
                <a:gd name="connsiteY3" fmla="*/ 266700 h 541020"/>
                <a:gd name="connsiteX4" fmla="*/ 5684520 w 5737860"/>
                <a:gd name="connsiteY4" fmla="*/ 259080 h 541020"/>
                <a:gd name="connsiteX5" fmla="*/ 5737860 w 5737860"/>
                <a:gd name="connsiteY5" fmla="*/ 541020 h 541020"/>
                <a:gd name="connsiteX0" fmla="*/ 0 w 5737860"/>
                <a:gd name="connsiteY0" fmla="*/ 464820 h 487680"/>
                <a:gd name="connsiteX1" fmla="*/ 518160 w 5737860"/>
                <a:gd name="connsiteY1" fmla="*/ 0 h 487680"/>
                <a:gd name="connsiteX2" fmla="*/ 548640 w 5737860"/>
                <a:gd name="connsiteY2" fmla="*/ 396240 h 487680"/>
                <a:gd name="connsiteX3" fmla="*/ 731520 w 5737860"/>
                <a:gd name="connsiteY3" fmla="*/ 213360 h 487680"/>
                <a:gd name="connsiteX4" fmla="*/ 5684520 w 5737860"/>
                <a:gd name="connsiteY4" fmla="*/ 205740 h 487680"/>
                <a:gd name="connsiteX5" fmla="*/ 5737860 w 5737860"/>
                <a:gd name="connsiteY5" fmla="*/ 487680 h 487680"/>
                <a:gd name="connsiteX0" fmla="*/ 0 w 5737860"/>
                <a:gd name="connsiteY0" fmla="*/ 441960 h 464820"/>
                <a:gd name="connsiteX1" fmla="*/ 518160 w 5737860"/>
                <a:gd name="connsiteY1" fmla="*/ 0 h 464820"/>
                <a:gd name="connsiteX2" fmla="*/ 548640 w 5737860"/>
                <a:gd name="connsiteY2" fmla="*/ 373380 h 464820"/>
                <a:gd name="connsiteX3" fmla="*/ 731520 w 5737860"/>
                <a:gd name="connsiteY3" fmla="*/ 190500 h 464820"/>
                <a:gd name="connsiteX4" fmla="*/ 5684520 w 5737860"/>
                <a:gd name="connsiteY4" fmla="*/ 182880 h 464820"/>
                <a:gd name="connsiteX5" fmla="*/ 5737860 w 5737860"/>
                <a:gd name="connsiteY5" fmla="*/ 464820 h 464820"/>
                <a:gd name="connsiteX0" fmla="*/ 0 w 5737860"/>
                <a:gd name="connsiteY0" fmla="*/ 441960 h 464820"/>
                <a:gd name="connsiteX1" fmla="*/ 518160 w 5737860"/>
                <a:gd name="connsiteY1" fmla="*/ 0 h 464820"/>
                <a:gd name="connsiteX2" fmla="*/ 548640 w 5737860"/>
                <a:gd name="connsiteY2" fmla="*/ 373380 h 464820"/>
                <a:gd name="connsiteX3" fmla="*/ 746760 w 5737860"/>
                <a:gd name="connsiteY3" fmla="*/ 76200 h 464820"/>
                <a:gd name="connsiteX4" fmla="*/ 5684520 w 5737860"/>
                <a:gd name="connsiteY4" fmla="*/ 182880 h 464820"/>
                <a:gd name="connsiteX5" fmla="*/ 5737860 w 5737860"/>
                <a:gd name="connsiteY5" fmla="*/ 464820 h 464820"/>
                <a:gd name="connsiteX0" fmla="*/ 0 w 5737860"/>
                <a:gd name="connsiteY0" fmla="*/ 441960 h 464820"/>
                <a:gd name="connsiteX1" fmla="*/ 518160 w 5737860"/>
                <a:gd name="connsiteY1" fmla="*/ 0 h 464820"/>
                <a:gd name="connsiteX2" fmla="*/ 548640 w 5737860"/>
                <a:gd name="connsiteY2" fmla="*/ 373380 h 464820"/>
                <a:gd name="connsiteX3" fmla="*/ 746760 w 5737860"/>
                <a:gd name="connsiteY3" fmla="*/ 76200 h 464820"/>
                <a:gd name="connsiteX4" fmla="*/ 5707380 w 5737860"/>
                <a:gd name="connsiteY4" fmla="*/ 83820 h 464820"/>
                <a:gd name="connsiteX5" fmla="*/ 5737860 w 5737860"/>
                <a:gd name="connsiteY5" fmla="*/ 46482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7860" h="464820">
                  <a:moveTo>
                    <a:pt x="0" y="441960"/>
                  </a:moveTo>
                  <a:lnTo>
                    <a:pt x="518160" y="0"/>
                  </a:lnTo>
                  <a:lnTo>
                    <a:pt x="548640" y="373380"/>
                  </a:lnTo>
                  <a:lnTo>
                    <a:pt x="746760" y="76200"/>
                  </a:lnTo>
                  <a:lnTo>
                    <a:pt x="5707380" y="83820"/>
                  </a:lnTo>
                  <a:lnTo>
                    <a:pt x="5737860" y="464820"/>
                  </a:lnTo>
                </a:path>
              </a:pathLst>
            </a:cu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125"/>
            </a:p>
          </p:txBody>
        </p:sp>
        <p:sp>
          <p:nvSpPr>
            <p:cNvPr id="100" name="Figura a mano libera 99"/>
            <p:cNvSpPr/>
            <p:nvPr/>
          </p:nvSpPr>
          <p:spPr>
            <a:xfrm>
              <a:off x="1160462" y="2948940"/>
              <a:ext cx="4099560" cy="449580"/>
            </a:xfrm>
            <a:custGeom>
              <a:avLst/>
              <a:gdLst>
                <a:gd name="connsiteX0" fmla="*/ 0 w 5737860"/>
                <a:gd name="connsiteY0" fmla="*/ 518160 h 541020"/>
                <a:gd name="connsiteX1" fmla="*/ 518160 w 5737860"/>
                <a:gd name="connsiteY1" fmla="*/ 0 h 541020"/>
                <a:gd name="connsiteX2" fmla="*/ 548640 w 5737860"/>
                <a:gd name="connsiteY2" fmla="*/ 449580 h 541020"/>
                <a:gd name="connsiteX3" fmla="*/ 723900 w 5737860"/>
                <a:gd name="connsiteY3" fmla="*/ 358140 h 541020"/>
                <a:gd name="connsiteX4" fmla="*/ 5684520 w 5737860"/>
                <a:gd name="connsiteY4" fmla="*/ 342900 h 541020"/>
                <a:gd name="connsiteX5" fmla="*/ 5737860 w 5737860"/>
                <a:gd name="connsiteY5" fmla="*/ 541020 h 541020"/>
                <a:gd name="connsiteX0" fmla="*/ 0 w 5737860"/>
                <a:gd name="connsiteY0" fmla="*/ 518160 h 541020"/>
                <a:gd name="connsiteX1" fmla="*/ 518160 w 5737860"/>
                <a:gd name="connsiteY1" fmla="*/ 0 h 541020"/>
                <a:gd name="connsiteX2" fmla="*/ 548640 w 5737860"/>
                <a:gd name="connsiteY2" fmla="*/ 449580 h 541020"/>
                <a:gd name="connsiteX3" fmla="*/ 723900 w 5737860"/>
                <a:gd name="connsiteY3" fmla="*/ 358140 h 541020"/>
                <a:gd name="connsiteX4" fmla="*/ 4069080 w 5737860"/>
                <a:gd name="connsiteY4" fmla="*/ 358140 h 541020"/>
                <a:gd name="connsiteX5" fmla="*/ 5737860 w 5737860"/>
                <a:gd name="connsiteY5" fmla="*/ 541020 h 541020"/>
                <a:gd name="connsiteX0" fmla="*/ 0 w 4099560"/>
                <a:gd name="connsiteY0" fmla="*/ 518160 h 518160"/>
                <a:gd name="connsiteX1" fmla="*/ 518160 w 4099560"/>
                <a:gd name="connsiteY1" fmla="*/ 0 h 518160"/>
                <a:gd name="connsiteX2" fmla="*/ 548640 w 4099560"/>
                <a:gd name="connsiteY2" fmla="*/ 449580 h 518160"/>
                <a:gd name="connsiteX3" fmla="*/ 723900 w 4099560"/>
                <a:gd name="connsiteY3" fmla="*/ 358140 h 518160"/>
                <a:gd name="connsiteX4" fmla="*/ 4069080 w 4099560"/>
                <a:gd name="connsiteY4" fmla="*/ 358140 h 518160"/>
                <a:gd name="connsiteX5" fmla="*/ 4099560 w 4099560"/>
                <a:gd name="connsiteY5" fmla="*/ 502920 h 51816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289560 h 449580"/>
                <a:gd name="connsiteX4" fmla="*/ 4069080 w 4099560"/>
                <a:gd name="connsiteY4" fmla="*/ 28956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69080 w 4099560"/>
                <a:gd name="connsiteY4" fmla="*/ 28956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38600 w 4099560"/>
                <a:gd name="connsiteY4" fmla="*/ 15240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30980 w 4099560"/>
                <a:gd name="connsiteY4" fmla="*/ 129540 h 449580"/>
                <a:gd name="connsiteX5" fmla="*/ 4099560 w 4099560"/>
                <a:gd name="connsiteY5" fmla="*/ 43434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9560" h="449580">
                  <a:moveTo>
                    <a:pt x="0" y="449580"/>
                  </a:moveTo>
                  <a:lnTo>
                    <a:pt x="460376" y="0"/>
                  </a:lnTo>
                  <a:lnTo>
                    <a:pt x="548640" y="381000"/>
                  </a:lnTo>
                  <a:lnTo>
                    <a:pt x="723900" y="137160"/>
                  </a:lnTo>
                  <a:lnTo>
                    <a:pt x="4030980" y="129540"/>
                  </a:lnTo>
                  <a:lnTo>
                    <a:pt x="4099560" y="434340"/>
                  </a:lnTo>
                </a:path>
              </a:pathLst>
            </a:cu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125"/>
            </a:p>
          </p:txBody>
        </p:sp>
        <p:sp>
          <p:nvSpPr>
            <p:cNvPr id="101" name="Figura a mano libera 100"/>
            <p:cNvSpPr/>
            <p:nvPr/>
          </p:nvSpPr>
          <p:spPr>
            <a:xfrm>
              <a:off x="2036762" y="4114800"/>
              <a:ext cx="2504758" cy="441960"/>
            </a:xfrm>
            <a:custGeom>
              <a:avLst/>
              <a:gdLst>
                <a:gd name="connsiteX0" fmla="*/ 0 w 5737860"/>
                <a:gd name="connsiteY0" fmla="*/ 518160 h 541020"/>
                <a:gd name="connsiteX1" fmla="*/ 518160 w 5737860"/>
                <a:gd name="connsiteY1" fmla="*/ 0 h 541020"/>
                <a:gd name="connsiteX2" fmla="*/ 548640 w 5737860"/>
                <a:gd name="connsiteY2" fmla="*/ 449580 h 541020"/>
                <a:gd name="connsiteX3" fmla="*/ 723900 w 5737860"/>
                <a:gd name="connsiteY3" fmla="*/ 358140 h 541020"/>
                <a:gd name="connsiteX4" fmla="*/ 5684520 w 5737860"/>
                <a:gd name="connsiteY4" fmla="*/ 342900 h 541020"/>
                <a:gd name="connsiteX5" fmla="*/ 5737860 w 5737860"/>
                <a:gd name="connsiteY5" fmla="*/ 541020 h 541020"/>
                <a:gd name="connsiteX0" fmla="*/ 0 w 5737860"/>
                <a:gd name="connsiteY0" fmla="*/ 518160 h 541020"/>
                <a:gd name="connsiteX1" fmla="*/ 518160 w 5737860"/>
                <a:gd name="connsiteY1" fmla="*/ 0 h 541020"/>
                <a:gd name="connsiteX2" fmla="*/ 548640 w 5737860"/>
                <a:gd name="connsiteY2" fmla="*/ 449580 h 541020"/>
                <a:gd name="connsiteX3" fmla="*/ 723900 w 5737860"/>
                <a:gd name="connsiteY3" fmla="*/ 358140 h 541020"/>
                <a:gd name="connsiteX4" fmla="*/ 4069080 w 5737860"/>
                <a:gd name="connsiteY4" fmla="*/ 358140 h 541020"/>
                <a:gd name="connsiteX5" fmla="*/ 5737860 w 5737860"/>
                <a:gd name="connsiteY5" fmla="*/ 541020 h 541020"/>
                <a:gd name="connsiteX0" fmla="*/ 0 w 4099560"/>
                <a:gd name="connsiteY0" fmla="*/ 518160 h 518160"/>
                <a:gd name="connsiteX1" fmla="*/ 518160 w 4099560"/>
                <a:gd name="connsiteY1" fmla="*/ 0 h 518160"/>
                <a:gd name="connsiteX2" fmla="*/ 548640 w 4099560"/>
                <a:gd name="connsiteY2" fmla="*/ 449580 h 518160"/>
                <a:gd name="connsiteX3" fmla="*/ 723900 w 4099560"/>
                <a:gd name="connsiteY3" fmla="*/ 358140 h 518160"/>
                <a:gd name="connsiteX4" fmla="*/ 4069080 w 4099560"/>
                <a:gd name="connsiteY4" fmla="*/ 358140 h 518160"/>
                <a:gd name="connsiteX5" fmla="*/ 4099560 w 4099560"/>
                <a:gd name="connsiteY5" fmla="*/ 502920 h 51816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289560 h 449580"/>
                <a:gd name="connsiteX4" fmla="*/ 4069080 w 4099560"/>
                <a:gd name="connsiteY4" fmla="*/ 28956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69080 w 4099560"/>
                <a:gd name="connsiteY4" fmla="*/ 28956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38600 w 4099560"/>
                <a:gd name="connsiteY4" fmla="*/ 15240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723900 w 4099560"/>
                <a:gd name="connsiteY3" fmla="*/ 137160 h 449580"/>
                <a:gd name="connsiteX4" fmla="*/ 4030980 w 4099560"/>
                <a:gd name="connsiteY4" fmla="*/ 129540 h 449580"/>
                <a:gd name="connsiteX5" fmla="*/ 4099560 w 4099560"/>
                <a:gd name="connsiteY5" fmla="*/ 434340 h 449580"/>
                <a:gd name="connsiteX0" fmla="*/ 0 w 4099560"/>
                <a:gd name="connsiteY0" fmla="*/ 449580 h 449580"/>
                <a:gd name="connsiteX1" fmla="*/ 460376 w 4099560"/>
                <a:gd name="connsiteY1" fmla="*/ 0 h 449580"/>
                <a:gd name="connsiteX2" fmla="*/ 548640 w 4099560"/>
                <a:gd name="connsiteY2" fmla="*/ 381000 h 449580"/>
                <a:gd name="connsiteX3" fmla="*/ 1098052 w 4099560"/>
                <a:gd name="connsiteY3" fmla="*/ 121920 h 449580"/>
                <a:gd name="connsiteX4" fmla="*/ 4030980 w 4099560"/>
                <a:gd name="connsiteY4" fmla="*/ 129540 h 449580"/>
                <a:gd name="connsiteX5" fmla="*/ 4099560 w 4099560"/>
                <a:gd name="connsiteY5" fmla="*/ 434340 h 449580"/>
                <a:gd name="connsiteX0" fmla="*/ 0 w 4099560"/>
                <a:gd name="connsiteY0" fmla="*/ 449580 h 449580"/>
                <a:gd name="connsiteX1" fmla="*/ 460376 w 4099560"/>
                <a:gd name="connsiteY1" fmla="*/ 0 h 449580"/>
                <a:gd name="connsiteX2" fmla="*/ 748187 w 4099560"/>
                <a:gd name="connsiteY2" fmla="*/ 365760 h 449580"/>
                <a:gd name="connsiteX3" fmla="*/ 1098052 w 4099560"/>
                <a:gd name="connsiteY3" fmla="*/ 121920 h 449580"/>
                <a:gd name="connsiteX4" fmla="*/ 4030980 w 4099560"/>
                <a:gd name="connsiteY4" fmla="*/ 129540 h 449580"/>
                <a:gd name="connsiteX5" fmla="*/ 4099560 w 4099560"/>
                <a:gd name="connsiteY5" fmla="*/ 434340 h 449580"/>
                <a:gd name="connsiteX0" fmla="*/ 0 w 4099560"/>
                <a:gd name="connsiteY0" fmla="*/ 441960 h 441960"/>
                <a:gd name="connsiteX1" fmla="*/ 697340 w 4099560"/>
                <a:gd name="connsiteY1" fmla="*/ 0 h 441960"/>
                <a:gd name="connsiteX2" fmla="*/ 748187 w 4099560"/>
                <a:gd name="connsiteY2" fmla="*/ 358140 h 441960"/>
                <a:gd name="connsiteX3" fmla="*/ 1098052 w 4099560"/>
                <a:gd name="connsiteY3" fmla="*/ 114300 h 441960"/>
                <a:gd name="connsiteX4" fmla="*/ 4030980 w 4099560"/>
                <a:gd name="connsiteY4" fmla="*/ 121920 h 441960"/>
                <a:gd name="connsiteX5" fmla="*/ 4099560 w 4099560"/>
                <a:gd name="connsiteY5" fmla="*/ 426720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9560" h="441960">
                  <a:moveTo>
                    <a:pt x="0" y="441960"/>
                  </a:moveTo>
                  <a:lnTo>
                    <a:pt x="697340" y="0"/>
                  </a:lnTo>
                  <a:lnTo>
                    <a:pt x="748187" y="358140"/>
                  </a:lnTo>
                  <a:lnTo>
                    <a:pt x="1098052" y="114300"/>
                  </a:lnTo>
                  <a:lnTo>
                    <a:pt x="4030980" y="121920"/>
                  </a:lnTo>
                  <a:lnTo>
                    <a:pt x="4099560" y="426720"/>
                  </a:lnTo>
                </a:path>
              </a:pathLst>
            </a:cu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125"/>
            </a:p>
          </p:txBody>
        </p:sp>
      </p:grpSp>
    </p:spTree>
    <p:extLst>
      <p:ext uri="{BB962C8B-B14F-4D97-AF65-F5344CB8AC3E}">
        <p14:creationId xmlns:p14="http://schemas.microsoft.com/office/powerpoint/2010/main" val="364389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670" y="-128550"/>
            <a:ext cx="6642738" cy="857250"/>
          </a:xfrm>
        </p:spPr>
        <p:txBody>
          <a:bodyPr>
            <a:normAutofit/>
          </a:bodyPr>
          <a:lstStyle/>
          <a:p>
            <a:r>
              <a:rPr lang="en-US" sz="2100" b="1" dirty="0">
                <a:latin typeface="HP Simplified Light" panose="020B0404020204020204" pitchFamily="34" charset="0"/>
              </a:rPr>
              <a:t>NUMERICAL SIMULATION OF AMPLIFICATION MODULES</a:t>
            </a:r>
          </a:p>
        </p:txBody>
      </p:sp>
      <p:sp>
        <p:nvSpPr>
          <p:cNvPr id="6" name="CasellaDiTesto 5"/>
          <p:cNvSpPr txBox="1"/>
          <p:nvPr/>
        </p:nvSpPr>
        <p:spPr>
          <a:xfrm>
            <a:off x="341061" y="1445095"/>
            <a:ext cx="5130570" cy="3108543"/>
          </a:xfrm>
          <a:prstGeom prst="rect">
            <a:avLst/>
          </a:prstGeom>
          <a:noFill/>
        </p:spPr>
        <p:txBody>
          <a:bodyPr wrap="square" rtlCol="0">
            <a:spAutoFit/>
          </a:bodyPr>
          <a:lstStyle/>
          <a:p>
            <a:r>
              <a:rPr lang="it-IT" sz="1400" dirty="0"/>
              <a:t>The </a:t>
            </a:r>
            <a:r>
              <a:rPr lang="it-IT" sz="1400" dirty="0" err="1"/>
              <a:t>different</a:t>
            </a:r>
            <a:r>
              <a:rPr lang="it-IT" sz="1400" dirty="0"/>
              <a:t> </a:t>
            </a:r>
            <a:r>
              <a:rPr lang="it-IT" sz="1400" dirty="0" err="1"/>
              <a:t>amplification</a:t>
            </a:r>
            <a:r>
              <a:rPr lang="it-IT" sz="1400" dirty="0"/>
              <a:t> </a:t>
            </a:r>
            <a:r>
              <a:rPr lang="it-IT" sz="1400" dirty="0" err="1"/>
              <a:t>stages</a:t>
            </a:r>
            <a:r>
              <a:rPr lang="it-IT" sz="1400" dirty="0"/>
              <a:t> </a:t>
            </a:r>
            <a:r>
              <a:rPr lang="it-IT" sz="1400" dirty="0" err="1"/>
              <a:t>were</a:t>
            </a:r>
            <a:r>
              <a:rPr lang="it-IT" sz="1400" dirty="0"/>
              <a:t> </a:t>
            </a:r>
            <a:r>
              <a:rPr lang="it-IT" sz="1400" dirty="0" err="1"/>
              <a:t>extensively</a:t>
            </a:r>
            <a:r>
              <a:rPr lang="it-IT" sz="1400" dirty="0"/>
              <a:t> </a:t>
            </a:r>
            <a:r>
              <a:rPr lang="it-IT" sz="1400" dirty="0" err="1"/>
              <a:t>analyzed</a:t>
            </a:r>
            <a:r>
              <a:rPr lang="it-IT" sz="1400" dirty="0"/>
              <a:t> in the </a:t>
            </a:r>
            <a:r>
              <a:rPr lang="it-IT" sz="1400" dirty="0" err="1"/>
              <a:t>different</a:t>
            </a:r>
            <a:r>
              <a:rPr lang="it-IT" sz="1400" dirty="0"/>
              <a:t>  </a:t>
            </a:r>
            <a:r>
              <a:rPr lang="it-IT" sz="1400" dirty="0" err="1"/>
              <a:t>architectures</a:t>
            </a:r>
            <a:r>
              <a:rPr lang="it-IT" sz="1400" dirty="0"/>
              <a:t> (</a:t>
            </a:r>
            <a:r>
              <a:rPr lang="it-IT" sz="1400" dirty="0" err="1"/>
              <a:t>transmission</a:t>
            </a:r>
            <a:r>
              <a:rPr lang="it-IT" sz="1400" dirty="0"/>
              <a:t> vs </a:t>
            </a:r>
            <a:r>
              <a:rPr lang="it-IT" sz="1400" dirty="0" err="1"/>
              <a:t>reflection</a:t>
            </a:r>
            <a:r>
              <a:rPr lang="it-IT" sz="1400" dirty="0"/>
              <a:t> </a:t>
            </a:r>
            <a:r>
              <a:rPr lang="it-IT" sz="1400" dirty="0" err="1"/>
              <a:t>scheme</a:t>
            </a:r>
            <a:r>
              <a:rPr lang="it-IT" sz="1400" dirty="0"/>
              <a:t>) </a:t>
            </a:r>
          </a:p>
          <a:p>
            <a:endParaRPr lang="it-IT" sz="1400" dirty="0"/>
          </a:p>
          <a:p>
            <a:r>
              <a:rPr lang="it-IT" sz="1400" dirty="0" err="1"/>
              <a:t>Simulations</a:t>
            </a:r>
            <a:r>
              <a:rPr lang="it-IT" sz="1400" dirty="0"/>
              <a:t> </a:t>
            </a:r>
            <a:r>
              <a:rPr lang="it-IT" sz="1400" dirty="0" err="1"/>
              <a:t>for</a:t>
            </a:r>
            <a:r>
              <a:rPr lang="it-IT" sz="1400" dirty="0"/>
              <a:t> the </a:t>
            </a:r>
            <a:r>
              <a:rPr lang="it-IT" sz="1400" dirty="0" err="1"/>
              <a:t>two</a:t>
            </a:r>
            <a:r>
              <a:rPr lang="it-IT" sz="1400" dirty="0"/>
              <a:t> </a:t>
            </a:r>
            <a:r>
              <a:rPr lang="it-IT" sz="1400" dirty="0" err="1"/>
              <a:t>architectures</a:t>
            </a:r>
            <a:r>
              <a:rPr lang="it-IT" sz="1400" dirty="0"/>
              <a:t> </a:t>
            </a:r>
            <a:r>
              <a:rPr lang="it-IT" sz="1400" dirty="0" err="1"/>
              <a:t>implemented</a:t>
            </a:r>
            <a:r>
              <a:rPr lang="it-IT" sz="1400" dirty="0"/>
              <a:t>:</a:t>
            </a:r>
          </a:p>
          <a:p>
            <a:pPr>
              <a:buFontTx/>
              <a:buChar char="-"/>
            </a:pPr>
            <a:r>
              <a:rPr lang="it-IT" sz="1400" dirty="0"/>
              <a:t> </a:t>
            </a:r>
            <a:r>
              <a:rPr lang="it-IT" sz="1400" dirty="0" err="1"/>
              <a:t>same</a:t>
            </a:r>
            <a:r>
              <a:rPr lang="it-IT" sz="1400" dirty="0"/>
              <a:t> </a:t>
            </a:r>
            <a:r>
              <a:rPr lang="it-IT" sz="1400" dirty="0" err="1"/>
              <a:t>overall</a:t>
            </a:r>
            <a:r>
              <a:rPr lang="it-IT" sz="1400" dirty="0"/>
              <a:t> </a:t>
            </a:r>
            <a:r>
              <a:rPr lang="it-IT" sz="1400" dirty="0" err="1"/>
              <a:t>gain</a:t>
            </a:r>
            <a:r>
              <a:rPr lang="it-IT" sz="1400" dirty="0"/>
              <a:t> </a:t>
            </a:r>
            <a:r>
              <a:rPr lang="it-IT" sz="1400" dirty="0" err="1"/>
              <a:t>length</a:t>
            </a:r>
            <a:r>
              <a:rPr lang="it-IT" sz="1400" dirty="0"/>
              <a:t>, </a:t>
            </a:r>
            <a:r>
              <a:rPr lang="it-IT" sz="1400" dirty="0" err="1"/>
              <a:t>number</a:t>
            </a:r>
            <a:r>
              <a:rPr lang="it-IT" sz="1400" dirty="0"/>
              <a:t> </a:t>
            </a:r>
            <a:r>
              <a:rPr lang="it-IT" sz="1400" dirty="0" err="1"/>
              <a:t>of</a:t>
            </a:r>
            <a:r>
              <a:rPr lang="it-IT" sz="1400" dirty="0"/>
              <a:t> </a:t>
            </a:r>
            <a:r>
              <a:rPr lang="it-IT" sz="1400" dirty="0" err="1"/>
              <a:t>passes</a:t>
            </a:r>
            <a:endParaRPr lang="it-IT" sz="1400" dirty="0"/>
          </a:p>
          <a:p>
            <a:pPr>
              <a:buFontTx/>
              <a:buChar char="-"/>
            </a:pPr>
            <a:r>
              <a:rPr lang="it-IT" sz="1400" dirty="0"/>
              <a:t> </a:t>
            </a:r>
            <a:r>
              <a:rPr lang="it-IT" sz="1400" dirty="0" err="1"/>
              <a:t>same</a:t>
            </a:r>
            <a:r>
              <a:rPr lang="it-IT" sz="1400" dirty="0"/>
              <a:t> doping </a:t>
            </a:r>
            <a:r>
              <a:rPr lang="it-IT" sz="1400" dirty="0" err="1"/>
              <a:t>level</a:t>
            </a:r>
            <a:endParaRPr lang="it-IT" sz="1400" dirty="0"/>
          </a:p>
          <a:p>
            <a:pPr>
              <a:buFontTx/>
              <a:buChar char="-"/>
            </a:pPr>
            <a:r>
              <a:rPr lang="it-IT" sz="1400" dirty="0"/>
              <a:t> </a:t>
            </a:r>
            <a:r>
              <a:rPr lang="it-IT" sz="1400" dirty="0" err="1"/>
              <a:t>same</a:t>
            </a:r>
            <a:r>
              <a:rPr lang="it-IT" sz="1400" dirty="0"/>
              <a:t> </a:t>
            </a:r>
            <a:r>
              <a:rPr lang="it-IT" sz="1400" dirty="0" err="1"/>
              <a:t>overall</a:t>
            </a:r>
            <a:r>
              <a:rPr lang="it-IT" sz="1400" dirty="0"/>
              <a:t> </a:t>
            </a:r>
            <a:r>
              <a:rPr lang="it-IT" sz="1400" dirty="0" err="1"/>
              <a:t>pump</a:t>
            </a:r>
            <a:r>
              <a:rPr lang="it-IT" sz="1400" dirty="0"/>
              <a:t> </a:t>
            </a:r>
            <a:r>
              <a:rPr lang="it-IT" sz="1400" dirty="0" err="1"/>
              <a:t>energy</a:t>
            </a:r>
            <a:endParaRPr lang="it-IT" sz="1400" dirty="0"/>
          </a:p>
          <a:p>
            <a:pPr>
              <a:buFontTx/>
              <a:buChar char="-"/>
            </a:pPr>
            <a:r>
              <a:rPr lang="it-IT" sz="1400" dirty="0"/>
              <a:t> </a:t>
            </a:r>
            <a:r>
              <a:rPr lang="it-IT" sz="1400" dirty="0" err="1"/>
              <a:t>same</a:t>
            </a:r>
            <a:r>
              <a:rPr lang="it-IT" sz="1400" dirty="0"/>
              <a:t> </a:t>
            </a:r>
            <a:r>
              <a:rPr lang="it-IT" sz="1400" dirty="0" err="1"/>
              <a:t>beam</a:t>
            </a:r>
            <a:r>
              <a:rPr lang="it-IT" sz="1400" dirty="0"/>
              <a:t> cross </a:t>
            </a:r>
            <a:r>
              <a:rPr lang="it-IT" sz="1400" dirty="0" err="1"/>
              <a:t>section</a:t>
            </a:r>
            <a:endParaRPr lang="it-IT" sz="1400" dirty="0"/>
          </a:p>
          <a:p>
            <a:endParaRPr lang="it-IT" sz="1400" dirty="0"/>
          </a:p>
          <a:p>
            <a:r>
              <a:rPr lang="it-IT" sz="1400" dirty="0" err="1"/>
              <a:t>We</a:t>
            </a:r>
            <a:r>
              <a:rPr lang="it-IT" sz="1400" dirty="0"/>
              <a:t> </a:t>
            </a:r>
            <a:r>
              <a:rPr lang="it-IT" sz="1400" dirty="0" err="1"/>
              <a:t>obtained</a:t>
            </a:r>
            <a:r>
              <a:rPr lang="it-IT" sz="1400" dirty="0"/>
              <a:t>:</a:t>
            </a:r>
          </a:p>
          <a:p>
            <a:r>
              <a:rPr lang="it-IT" sz="1400" dirty="0"/>
              <a:t>- </a:t>
            </a:r>
            <a:r>
              <a:rPr lang="it-IT" sz="1400" dirty="0" err="1"/>
              <a:t>Very</a:t>
            </a:r>
            <a:r>
              <a:rPr lang="it-IT" sz="1400" dirty="0"/>
              <a:t> </a:t>
            </a:r>
            <a:r>
              <a:rPr lang="it-IT" sz="1400" dirty="0" err="1"/>
              <a:t>similar</a:t>
            </a:r>
            <a:r>
              <a:rPr lang="it-IT" sz="1400" dirty="0"/>
              <a:t> </a:t>
            </a:r>
            <a:r>
              <a:rPr lang="it-IT" sz="1400" dirty="0" err="1"/>
              <a:t>energy</a:t>
            </a:r>
            <a:r>
              <a:rPr lang="it-IT" sz="1400" dirty="0"/>
              <a:t> </a:t>
            </a:r>
            <a:r>
              <a:rPr lang="it-IT" sz="1400" dirty="0" err="1"/>
              <a:t>extraction</a:t>
            </a:r>
            <a:r>
              <a:rPr lang="it-IT" sz="1400" dirty="0"/>
              <a:t> performance </a:t>
            </a:r>
            <a:r>
              <a:rPr lang="it-IT" sz="1400" dirty="0" err="1"/>
              <a:t>for</a:t>
            </a:r>
            <a:r>
              <a:rPr lang="it-IT" sz="1400" dirty="0"/>
              <a:t> the </a:t>
            </a:r>
            <a:r>
              <a:rPr lang="it-IT" sz="1400" dirty="0" err="1"/>
              <a:t>two</a:t>
            </a:r>
            <a:r>
              <a:rPr lang="it-IT" sz="1400" dirty="0"/>
              <a:t> </a:t>
            </a:r>
            <a:r>
              <a:rPr lang="it-IT" sz="1400" dirty="0" err="1"/>
              <a:t>schemes</a:t>
            </a:r>
            <a:endParaRPr lang="it-IT" sz="1400" dirty="0"/>
          </a:p>
          <a:p>
            <a:r>
              <a:rPr lang="it-IT" sz="1400" dirty="0"/>
              <a:t>- </a:t>
            </a:r>
            <a:r>
              <a:rPr lang="it-IT" sz="1400" dirty="0" err="1"/>
              <a:t>Very</a:t>
            </a:r>
            <a:r>
              <a:rPr lang="it-IT" sz="1400" dirty="0"/>
              <a:t> </a:t>
            </a:r>
            <a:r>
              <a:rPr lang="it-IT" sz="1400" dirty="0" err="1"/>
              <a:t>similar</a:t>
            </a:r>
            <a:r>
              <a:rPr lang="it-IT" sz="1400" dirty="0"/>
              <a:t> </a:t>
            </a:r>
            <a:r>
              <a:rPr lang="it-IT" sz="1400" dirty="0" err="1"/>
              <a:t>sensitivity</a:t>
            </a:r>
            <a:r>
              <a:rPr lang="it-IT" sz="1400" dirty="0"/>
              <a:t> </a:t>
            </a:r>
            <a:r>
              <a:rPr lang="it-IT" sz="1400" dirty="0" err="1"/>
              <a:t>of</a:t>
            </a:r>
            <a:r>
              <a:rPr lang="it-IT" sz="1400" dirty="0"/>
              <a:t> output </a:t>
            </a:r>
            <a:r>
              <a:rPr lang="it-IT" sz="1400" dirty="0" err="1"/>
              <a:t>energy</a:t>
            </a:r>
            <a:r>
              <a:rPr lang="it-IT" sz="1400" dirty="0"/>
              <a:t>  vs </a:t>
            </a:r>
            <a:r>
              <a:rPr lang="it-IT" sz="1400" dirty="0" err="1"/>
              <a:t>seed</a:t>
            </a:r>
            <a:r>
              <a:rPr lang="it-IT" sz="1400" dirty="0"/>
              <a:t>, </a:t>
            </a:r>
            <a:r>
              <a:rPr lang="it-IT" sz="1400" dirty="0" err="1"/>
              <a:t>pump</a:t>
            </a:r>
            <a:r>
              <a:rPr lang="it-IT" sz="1400" dirty="0"/>
              <a:t> </a:t>
            </a:r>
            <a:r>
              <a:rPr lang="it-IT" sz="1400" dirty="0" err="1"/>
              <a:t>energy</a:t>
            </a:r>
            <a:endParaRPr lang="it-IT" sz="1400" dirty="0"/>
          </a:p>
          <a:p>
            <a:endParaRPr lang="it-IT" sz="1400" dirty="0"/>
          </a:p>
          <a:p>
            <a:r>
              <a:rPr lang="it-IT" sz="1400" dirty="0" err="1"/>
              <a:t>Results</a:t>
            </a:r>
            <a:r>
              <a:rPr lang="it-IT" sz="1400" dirty="0"/>
              <a:t> are </a:t>
            </a:r>
            <a:r>
              <a:rPr lang="it-IT" sz="1400" dirty="0" err="1"/>
              <a:t>summarized</a:t>
            </a:r>
            <a:r>
              <a:rPr lang="it-IT" sz="1400" dirty="0"/>
              <a:t> in the </a:t>
            </a:r>
            <a:r>
              <a:rPr lang="it-IT" sz="1400" dirty="0" err="1"/>
              <a:t>following</a:t>
            </a:r>
            <a:r>
              <a:rPr lang="it-IT" sz="1400" dirty="0"/>
              <a:t> </a:t>
            </a:r>
            <a:r>
              <a:rPr lang="it-IT" sz="1400" dirty="0" err="1"/>
              <a:t>slides</a:t>
            </a:r>
            <a:endParaRPr lang="it-IT" sz="1400" dirty="0"/>
          </a:p>
        </p:txBody>
      </p:sp>
      <p:sp>
        <p:nvSpPr>
          <p:cNvPr id="5" name="CasellaDiTesto 4"/>
          <p:cNvSpPr txBox="1"/>
          <p:nvPr/>
        </p:nvSpPr>
        <p:spPr>
          <a:xfrm>
            <a:off x="367993" y="627534"/>
            <a:ext cx="6261537" cy="738664"/>
          </a:xfrm>
          <a:prstGeom prst="rect">
            <a:avLst/>
          </a:prstGeom>
          <a:noFill/>
        </p:spPr>
        <p:txBody>
          <a:bodyPr wrap="square" rtlCol="0">
            <a:spAutoFit/>
          </a:bodyPr>
          <a:lstStyle/>
          <a:p>
            <a:r>
              <a:rPr lang="it-IT" sz="1400" dirty="0"/>
              <a:t>The </a:t>
            </a:r>
            <a:r>
              <a:rPr lang="it-IT" sz="1400" dirty="0" err="1"/>
              <a:t>amplification</a:t>
            </a:r>
            <a:r>
              <a:rPr lang="it-IT" sz="1400" dirty="0"/>
              <a:t> stages </a:t>
            </a:r>
            <a:r>
              <a:rPr lang="it-IT" sz="1400" dirty="0" err="1"/>
              <a:t>were</a:t>
            </a:r>
            <a:r>
              <a:rPr lang="it-IT" sz="1400" dirty="0"/>
              <a:t> </a:t>
            </a:r>
            <a:r>
              <a:rPr lang="it-IT" sz="1400" dirty="0" err="1"/>
              <a:t>numerically</a:t>
            </a:r>
            <a:r>
              <a:rPr lang="it-IT" sz="1400" dirty="0"/>
              <a:t> </a:t>
            </a:r>
            <a:r>
              <a:rPr lang="it-IT" sz="1400" dirty="0" err="1"/>
              <a:t>simulated</a:t>
            </a:r>
            <a:r>
              <a:rPr lang="it-IT" sz="1400" dirty="0"/>
              <a:t> (MIRO - CEA)</a:t>
            </a:r>
          </a:p>
          <a:p>
            <a:r>
              <a:rPr lang="it-IT" sz="1400" dirty="0"/>
              <a:t>The code </a:t>
            </a:r>
            <a:r>
              <a:rPr lang="it-IT" sz="1400" dirty="0" err="1"/>
              <a:t>allows</a:t>
            </a:r>
            <a:r>
              <a:rPr lang="it-IT" sz="1400" dirty="0"/>
              <a:t> </a:t>
            </a:r>
            <a:r>
              <a:rPr lang="it-IT" sz="1400" dirty="0" err="1"/>
              <a:t>for</a:t>
            </a:r>
            <a:r>
              <a:rPr lang="it-IT" sz="1400" dirty="0"/>
              <a:t> the </a:t>
            </a:r>
            <a:r>
              <a:rPr lang="it-IT" sz="1400" dirty="0" err="1"/>
              <a:t>simulation</a:t>
            </a:r>
            <a:r>
              <a:rPr lang="it-IT" sz="1400" dirty="0"/>
              <a:t> </a:t>
            </a:r>
            <a:r>
              <a:rPr lang="it-IT" sz="1400" dirty="0" err="1"/>
              <a:t>of</a:t>
            </a:r>
            <a:r>
              <a:rPr lang="it-IT" sz="1400" dirty="0"/>
              <a:t>  </a:t>
            </a:r>
            <a:r>
              <a:rPr lang="it-IT" sz="1400" dirty="0" err="1"/>
              <a:t>amplification</a:t>
            </a:r>
            <a:r>
              <a:rPr lang="it-IT" sz="1400" dirty="0"/>
              <a:t> </a:t>
            </a:r>
            <a:r>
              <a:rPr lang="it-IT" sz="1400" dirty="0" err="1"/>
              <a:t>of</a:t>
            </a:r>
            <a:r>
              <a:rPr lang="it-IT" sz="1400" dirty="0"/>
              <a:t> ultrashort </a:t>
            </a:r>
            <a:r>
              <a:rPr lang="it-IT" sz="1400" dirty="0" err="1"/>
              <a:t>pulses</a:t>
            </a:r>
            <a:r>
              <a:rPr lang="it-IT" sz="1400" dirty="0"/>
              <a:t>, accounting </a:t>
            </a:r>
            <a:r>
              <a:rPr lang="it-IT" sz="1400" dirty="0" err="1"/>
              <a:t>for</a:t>
            </a:r>
            <a:r>
              <a:rPr lang="it-IT" sz="1400" dirty="0"/>
              <a:t> GVD, </a:t>
            </a:r>
            <a:r>
              <a:rPr lang="it-IT" sz="1400" dirty="0" err="1"/>
              <a:t>nonlinear</a:t>
            </a:r>
            <a:r>
              <a:rPr lang="it-IT" sz="1400" dirty="0"/>
              <a:t> </a:t>
            </a:r>
            <a:r>
              <a:rPr lang="it-IT" sz="1400" dirty="0" err="1"/>
              <a:t>effects</a:t>
            </a:r>
            <a:r>
              <a:rPr lang="it-IT" sz="1400" dirty="0"/>
              <a:t>, </a:t>
            </a:r>
            <a:r>
              <a:rPr lang="it-IT" sz="1400" dirty="0" err="1"/>
              <a:t>spectral</a:t>
            </a:r>
            <a:r>
              <a:rPr lang="it-IT" sz="1400" dirty="0"/>
              <a:t> </a:t>
            </a:r>
            <a:r>
              <a:rPr lang="it-IT" sz="1400" dirty="0" err="1"/>
              <a:t>narrowing</a:t>
            </a:r>
            <a:r>
              <a:rPr lang="it-IT" sz="1400" dirty="0"/>
              <a:t> </a:t>
            </a:r>
            <a:r>
              <a:rPr lang="it-IT" sz="1400" dirty="0" err="1"/>
              <a:t>effects</a:t>
            </a:r>
            <a:r>
              <a:rPr lang="it-IT" sz="1400" dirty="0"/>
              <a:t> and so on </a:t>
            </a:r>
          </a:p>
        </p:txBody>
      </p:sp>
      <p:grpSp>
        <p:nvGrpSpPr>
          <p:cNvPr id="32" name="Gruppo 85">
            <a:extLst>
              <a:ext uri="{FF2B5EF4-FFF2-40B4-BE49-F238E27FC236}">
                <a16:creationId xmlns:a16="http://schemas.microsoft.com/office/drawing/2014/main" id="{010B4B76-AB6B-158C-0B73-856AC0EB626A}"/>
              </a:ext>
            </a:extLst>
          </p:cNvPr>
          <p:cNvGrpSpPr/>
          <p:nvPr/>
        </p:nvGrpSpPr>
        <p:grpSpPr>
          <a:xfrm rot="5400000">
            <a:off x="6478200" y="567121"/>
            <a:ext cx="509178" cy="3619500"/>
            <a:chOff x="1810296" y="1136650"/>
            <a:chExt cx="678904" cy="4826000"/>
          </a:xfrm>
        </p:grpSpPr>
        <p:sp>
          <p:nvSpPr>
            <p:cNvPr id="33" name="Rettangolo 4">
              <a:extLst>
                <a:ext uri="{FF2B5EF4-FFF2-40B4-BE49-F238E27FC236}">
                  <a16:creationId xmlns:a16="http://schemas.microsoft.com/office/drawing/2014/main" id="{7ED5A646-A470-3A15-A597-CFAD0A0F74C2}"/>
                </a:ext>
              </a:extLst>
            </p:cNvPr>
            <p:cNvSpPr/>
            <p:nvPr/>
          </p:nvSpPr>
          <p:spPr>
            <a:xfrm>
              <a:off x="1981200" y="359841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34" name="Connettore 1 7">
              <a:extLst>
                <a:ext uri="{FF2B5EF4-FFF2-40B4-BE49-F238E27FC236}">
                  <a16:creationId xmlns:a16="http://schemas.microsoft.com/office/drawing/2014/main" id="{C747408B-14BD-C66C-6B96-F08B5A36B1BB}"/>
                </a:ext>
              </a:extLst>
            </p:cNvPr>
            <p:cNvCxnSpPr/>
            <p:nvPr/>
          </p:nvCxnSpPr>
          <p:spPr>
            <a:xfrm>
              <a:off x="1979712" y="1196752"/>
              <a:ext cx="216023" cy="4243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1 9">
              <a:extLst>
                <a:ext uri="{FF2B5EF4-FFF2-40B4-BE49-F238E27FC236}">
                  <a16:creationId xmlns:a16="http://schemas.microsoft.com/office/drawing/2014/main" id="{9AC346E2-9108-7DA8-3A69-087BC80ADD66}"/>
                </a:ext>
              </a:extLst>
            </p:cNvPr>
            <p:cNvCxnSpPr/>
            <p:nvPr/>
          </p:nvCxnSpPr>
          <p:spPr>
            <a:xfrm rot="180000">
              <a:off x="2101520" y="1847291"/>
              <a:ext cx="0" cy="36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ttore 1 16">
              <a:extLst>
                <a:ext uri="{FF2B5EF4-FFF2-40B4-BE49-F238E27FC236}">
                  <a16:creationId xmlns:a16="http://schemas.microsoft.com/office/drawing/2014/main" id="{BC1F42BB-D3CB-5018-EA9E-B747A347DE79}"/>
                </a:ext>
              </a:extLst>
            </p:cNvPr>
            <p:cNvCxnSpPr/>
            <p:nvPr/>
          </p:nvCxnSpPr>
          <p:spPr>
            <a:xfrm flipV="1">
              <a:off x="2005013" y="5445224"/>
              <a:ext cx="190723" cy="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ttore 1 20">
              <a:extLst>
                <a:ext uri="{FF2B5EF4-FFF2-40B4-BE49-F238E27FC236}">
                  <a16:creationId xmlns:a16="http://schemas.microsoft.com/office/drawing/2014/main" id="{D8E434FB-5503-6DFF-CB5D-26ED31A03542}"/>
                </a:ext>
              </a:extLst>
            </p:cNvPr>
            <p:cNvCxnSpPr/>
            <p:nvPr/>
          </p:nvCxnSpPr>
          <p:spPr>
            <a:xfrm>
              <a:off x="1907704" y="1844824"/>
              <a:ext cx="2880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1 22">
              <a:extLst>
                <a:ext uri="{FF2B5EF4-FFF2-40B4-BE49-F238E27FC236}">
                  <a16:creationId xmlns:a16="http://schemas.microsoft.com/office/drawing/2014/main" id="{0041CA53-613D-E11D-F8A9-DE4B07C24EF8}"/>
                </a:ext>
              </a:extLst>
            </p:cNvPr>
            <p:cNvCxnSpPr/>
            <p:nvPr/>
          </p:nvCxnSpPr>
          <p:spPr>
            <a:xfrm rot="-360000">
              <a:off x="2094625" y="1844824"/>
              <a:ext cx="0" cy="3312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ttore 1 14">
              <a:extLst>
                <a:ext uri="{FF2B5EF4-FFF2-40B4-BE49-F238E27FC236}">
                  <a16:creationId xmlns:a16="http://schemas.microsoft.com/office/drawing/2014/main" id="{0314C7D6-674E-57CD-940E-F053204841EE}"/>
                </a:ext>
              </a:extLst>
            </p:cNvPr>
            <p:cNvCxnSpPr/>
            <p:nvPr/>
          </p:nvCxnSpPr>
          <p:spPr>
            <a:xfrm rot="10800000">
              <a:off x="1964855" y="5413475"/>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ttore 1 37">
              <a:extLst>
                <a:ext uri="{FF2B5EF4-FFF2-40B4-BE49-F238E27FC236}">
                  <a16:creationId xmlns:a16="http://schemas.microsoft.com/office/drawing/2014/main" id="{73423C16-E641-B4A7-AE0E-34AD00F0B159}"/>
                </a:ext>
              </a:extLst>
            </p:cNvPr>
            <p:cNvCxnSpPr/>
            <p:nvPr/>
          </p:nvCxnSpPr>
          <p:spPr>
            <a:xfrm>
              <a:off x="2168055" y="18045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Connettore 1 38">
              <a:extLst>
                <a:ext uri="{FF2B5EF4-FFF2-40B4-BE49-F238E27FC236}">
                  <a16:creationId xmlns:a16="http://schemas.microsoft.com/office/drawing/2014/main" id="{2A11CF1D-44AB-398D-D947-CADE4BFC9573}"/>
                </a:ext>
              </a:extLst>
            </p:cNvPr>
            <p:cNvCxnSpPr/>
            <p:nvPr/>
          </p:nvCxnSpPr>
          <p:spPr>
            <a:xfrm rot="5400000">
              <a:off x="2168055" y="541982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nettore 1 39">
              <a:extLst>
                <a:ext uri="{FF2B5EF4-FFF2-40B4-BE49-F238E27FC236}">
                  <a16:creationId xmlns:a16="http://schemas.microsoft.com/office/drawing/2014/main" id="{BC9F19DB-662C-E34A-81E4-5369F8BA0FBE}"/>
                </a:ext>
              </a:extLst>
            </p:cNvPr>
            <p:cNvCxnSpPr/>
            <p:nvPr/>
          </p:nvCxnSpPr>
          <p:spPr>
            <a:xfrm rot="5400000">
              <a:off x="1873796" y="18172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Connettore 1 41">
              <a:extLst>
                <a:ext uri="{FF2B5EF4-FFF2-40B4-BE49-F238E27FC236}">
                  <a16:creationId xmlns:a16="http://schemas.microsoft.com/office/drawing/2014/main" id="{1E69073C-71FD-8CA6-DEE4-D2464B90AED9}"/>
                </a:ext>
              </a:extLst>
            </p:cNvPr>
            <p:cNvCxnSpPr/>
            <p:nvPr/>
          </p:nvCxnSpPr>
          <p:spPr>
            <a:xfrm flipV="1">
              <a:off x="1935956" y="5152430"/>
              <a:ext cx="331788" cy="5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ttore 1 43">
              <a:extLst>
                <a:ext uri="{FF2B5EF4-FFF2-40B4-BE49-F238E27FC236}">
                  <a16:creationId xmlns:a16="http://schemas.microsoft.com/office/drawing/2014/main" id="{A7D64DEE-9619-A86B-95BA-0D0E652F0EC6}"/>
                </a:ext>
              </a:extLst>
            </p:cNvPr>
            <p:cNvCxnSpPr/>
            <p:nvPr/>
          </p:nvCxnSpPr>
          <p:spPr>
            <a:xfrm flipH="1">
              <a:off x="1935093" y="2101850"/>
              <a:ext cx="312807" cy="3050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1 40">
              <a:extLst>
                <a:ext uri="{FF2B5EF4-FFF2-40B4-BE49-F238E27FC236}">
                  <a16:creationId xmlns:a16="http://schemas.microsoft.com/office/drawing/2014/main" id="{E360BDC2-B95F-C816-B56B-50E5C3C047E8}"/>
                </a:ext>
              </a:extLst>
            </p:cNvPr>
            <p:cNvCxnSpPr/>
            <p:nvPr/>
          </p:nvCxnSpPr>
          <p:spPr>
            <a:xfrm rot="5400000">
              <a:off x="2242345" y="511693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Connettore 1 52">
              <a:extLst>
                <a:ext uri="{FF2B5EF4-FFF2-40B4-BE49-F238E27FC236}">
                  <a16:creationId xmlns:a16="http://schemas.microsoft.com/office/drawing/2014/main" id="{F528045E-48C5-FC5C-3E59-94FEEECB2F96}"/>
                </a:ext>
              </a:extLst>
            </p:cNvPr>
            <p:cNvCxnSpPr/>
            <p:nvPr/>
          </p:nvCxnSpPr>
          <p:spPr>
            <a:xfrm rot="10800000">
              <a:off x="1881511" y="512058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Connettore 1 55">
              <a:extLst>
                <a:ext uri="{FF2B5EF4-FFF2-40B4-BE49-F238E27FC236}">
                  <a16:creationId xmlns:a16="http://schemas.microsoft.com/office/drawing/2014/main" id="{16D278C8-A90E-AD9E-CC32-E8975AA6AA14}"/>
                </a:ext>
              </a:extLst>
            </p:cNvPr>
            <p:cNvCxnSpPr/>
            <p:nvPr/>
          </p:nvCxnSpPr>
          <p:spPr>
            <a:xfrm>
              <a:off x="2225205" y="205856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Connettore 1 56">
              <a:extLst>
                <a:ext uri="{FF2B5EF4-FFF2-40B4-BE49-F238E27FC236}">
                  <a16:creationId xmlns:a16="http://schemas.microsoft.com/office/drawing/2014/main" id="{CB8A811A-A331-8BBD-91C1-A386EC2F3466}"/>
                </a:ext>
              </a:extLst>
            </p:cNvPr>
            <p:cNvCxnSpPr/>
            <p:nvPr/>
          </p:nvCxnSpPr>
          <p:spPr>
            <a:xfrm flipV="1">
              <a:off x="1847850" y="2098824"/>
              <a:ext cx="405036" cy="30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ttore 1 59">
              <a:extLst>
                <a:ext uri="{FF2B5EF4-FFF2-40B4-BE49-F238E27FC236}">
                  <a16:creationId xmlns:a16="http://schemas.microsoft.com/office/drawing/2014/main" id="{13D656CC-0756-D784-D2F0-6F7B1F3834EB}"/>
                </a:ext>
              </a:extLst>
            </p:cNvPr>
            <p:cNvCxnSpPr/>
            <p:nvPr/>
          </p:nvCxnSpPr>
          <p:spPr>
            <a:xfrm>
              <a:off x="1851609" y="2103158"/>
              <a:ext cx="447091" cy="28180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1 61">
              <a:extLst>
                <a:ext uri="{FF2B5EF4-FFF2-40B4-BE49-F238E27FC236}">
                  <a16:creationId xmlns:a16="http://schemas.microsoft.com/office/drawing/2014/main" id="{C5310CE2-D2A2-C818-ACE2-282B4D45386B}"/>
                </a:ext>
              </a:extLst>
            </p:cNvPr>
            <p:cNvCxnSpPr/>
            <p:nvPr/>
          </p:nvCxnSpPr>
          <p:spPr>
            <a:xfrm flipH="1">
              <a:off x="1902552" y="1200150"/>
              <a:ext cx="586648" cy="3715192"/>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51" name="Connettore 1 62">
              <a:extLst>
                <a:ext uri="{FF2B5EF4-FFF2-40B4-BE49-F238E27FC236}">
                  <a16:creationId xmlns:a16="http://schemas.microsoft.com/office/drawing/2014/main" id="{FB703D48-AD80-9378-50D8-12ACF86EE052}"/>
                </a:ext>
              </a:extLst>
            </p:cNvPr>
            <p:cNvCxnSpPr/>
            <p:nvPr/>
          </p:nvCxnSpPr>
          <p:spPr>
            <a:xfrm rot="5400000">
              <a:off x="1810296" y="206491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Connettore 1 64">
              <a:extLst>
                <a:ext uri="{FF2B5EF4-FFF2-40B4-BE49-F238E27FC236}">
                  <a16:creationId xmlns:a16="http://schemas.microsoft.com/office/drawing/2014/main" id="{C1E3B305-DC14-5375-496A-FC0CC42316A2}"/>
                </a:ext>
              </a:extLst>
            </p:cNvPr>
            <p:cNvCxnSpPr/>
            <p:nvPr/>
          </p:nvCxnSpPr>
          <p:spPr>
            <a:xfrm rot="5400000">
              <a:off x="2274095" y="488198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Connettore 1 65">
              <a:extLst>
                <a:ext uri="{FF2B5EF4-FFF2-40B4-BE49-F238E27FC236}">
                  <a16:creationId xmlns:a16="http://schemas.microsoft.com/office/drawing/2014/main" id="{55767569-6737-49D2-3FAC-EE969327D0DC}"/>
                </a:ext>
              </a:extLst>
            </p:cNvPr>
            <p:cNvCxnSpPr/>
            <p:nvPr/>
          </p:nvCxnSpPr>
          <p:spPr>
            <a:xfrm rot="10800000">
              <a:off x="1848173" y="4884834"/>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Connettore 1 66">
              <a:extLst>
                <a:ext uri="{FF2B5EF4-FFF2-40B4-BE49-F238E27FC236}">
                  <a16:creationId xmlns:a16="http://schemas.microsoft.com/office/drawing/2014/main" id="{1F42238E-CA55-4E92-C87A-B4EBC825148D}"/>
                </a:ext>
              </a:extLst>
            </p:cNvPr>
            <p:cNvCxnSpPr/>
            <p:nvPr/>
          </p:nvCxnSpPr>
          <p:spPr>
            <a:xfrm>
              <a:off x="1897856" y="4912519"/>
              <a:ext cx="406181" cy="3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ttore 1 76">
              <a:extLst>
                <a:ext uri="{FF2B5EF4-FFF2-40B4-BE49-F238E27FC236}">
                  <a16:creationId xmlns:a16="http://schemas.microsoft.com/office/drawing/2014/main" id="{7C614655-2ABB-1A00-6A01-B96E6FF5C13E}"/>
                </a:ext>
              </a:extLst>
            </p:cNvPr>
            <p:cNvCxnSpPr/>
            <p:nvPr/>
          </p:nvCxnSpPr>
          <p:spPr>
            <a:xfrm>
              <a:off x="2101850" y="1136650"/>
              <a:ext cx="0" cy="482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ttore 2 80">
              <a:extLst>
                <a:ext uri="{FF2B5EF4-FFF2-40B4-BE49-F238E27FC236}">
                  <a16:creationId xmlns:a16="http://schemas.microsoft.com/office/drawing/2014/main" id="{D076187A-AE2A-E510-9B54-A521B462CEE3}"/>
                </a:ext>
              </a:extLst>
            </p:cNvPr>
            <p:cNvCxnSpPr/>
            <p:nvPr/>
          </p:nvCxnSpPr>
          <p:spPr>
            <a:xfrm>
              <a:off x="1981200" y="1206500"/>
              <a:ext cx="31750" cy="488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uppo 254">
            <a:extLst>
              <a:ext uri="{FF2B5EF4-FFF2-40B4-BE49-F238E27FC236}">
                <a16:creationId xmlns:a16="http://schemas.microsoft.com/office/drawing/2014/main" id="{EB0EF28F-A32D-18F9-1648-909913402557}"/>
              </a:ext>
            </a:extLst>
          </p:cNvPr>
          <p:cNvGrpSpPr/>
          <p:nvPr/>
        </p:nvGrpSpPr>
        <p:grpSpPr>
          <a:xfrm rot="5400000">
            <a:off x="6152463" y="3051277"/>
            <a:ext cx="1216819" cy="1451799"/>
            <a:chOff x="1758950" y="1315468"/>
            <a:chExt cx="1622425" cy="1935732"/>
          </a:xfrm>
        </p:grpSpPr>
        <p:sp>
          <p:nvSpPr>
            <p:cNvPr id="58" name="Rettangolo 257">
              <a:extLst>
                <a:ext uri="{FF2B5EF4-FFF2-40B4-BE49-F238E27FC236}">
                  <a16:creationId xmlns:a16="http://schemas.microsoft.com/office/drawing/2014/main" id="{9649EF8E-8EEF-7470-1E22-7D9EABF1DFF3}"/>
                </a:ext>
              </a:extLst>
            </p:cNvPr>
            <p:cNvSpPr/>
            <p:nvPr/>
          </p:nvSpPr>
          <p:spPr>
            <a:xfrm rot="10800000">
              <a:off x="1826245" y="3179316"/>
              <a:ext cx="205755"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sp>
          <p:nvSpPr>
            <p:cNvPr id="59" name="Rettangolo 258">
              <a:extLst>
                <a:ext uri="{FF2B5EF4-FFF2-40B4-BE49-F238E27FC236}">
                  <a16:creationId xmlns:a16="http://schemas.microsoft.com/office/drawing/2014/main" id="{06AC1589-872D-FA34-DE14-B4667CB4AFE7}"/>
                </a:ext>
              </a:extLst>
            </p:cNvPr>
            <p:cNvSpPr/>
            <p:nvPr/>
          </p:nvSpPr>
          <p:spPr>
            <a:xfrm rot="10800000">
              <a:off x="2280270" y="318566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60" name="Connettore 1 260">
              <a:extLst>
                <a:ext uri="{FF2B5EF4-FFF2-40B4-BE49-F238E27FC236}">
                  <a16:creationId xmlns:a16="http://schemas.microsoft.com/office/drawing/2014/main" id="{CE4CEF90-33E4-D7E2-82E0-BC4AE417CC40}"/>
                </a:ext>
              </a:extLst>
            </p:cNvPr>
            <p:cNvCxnSpPr/>
            <p:nvPr/>
          </p:nvCxnSpPr>
          <p:spPr>
            <a:xfrm rot="180000" flipV="1">
              <a:off x="1980951" y="147435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1" name="Connettore 1 261">
              <a:extLst>
                <a:ext uri="{FF2B5EF4-FFF2-40B4-BE49-F238E27FC236}">
                  <a16:creationId xmlns:a16="http://schemas.microsoft.com/office/drawing/2014/main" id="{89BCC147-E766-53CD-0AE5-8EB59328F039}"/>
                </a:ext>
              </a:extLst>
            </p:cNvPr>
            <p:cNvCxnSpPr/>
            <p:nvPr/>
          </p:nvCxnSpPr>
          <p:spPr>
            <a:xfrm rot="-180000" flipH="1" flipV="1">
              <a:off x="1889041" y="1478384"/>
              <a:ext cx="1" cy="1701800"/>
            </a:xfrm>
            <a:prstGeom prst="line">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Connettore 1 262">
              <a:extLst>
                <a:ext uri="{FF2B5EF4-FFF2-40B4-BE49-F238E27FC236}">
                  <a16:creationId xmlns:a16="http://schemas.microsoft.com/office/drawing/2014/main" id="{AE650BFD-B0B0-2170-AD9A-EF86E43ACB18}"/>
                </a:ext>
              </a:extLst>
            </p:cNvPr>
            <p:cNvCxnSpPr/>
            <p:nvPr/>
          </p:nvCxnSpPr>
          <p:spPr>
            <a:xfrm>
              <a:off x="2025650" y="147955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3" name="Connettore 1 263">
              <a:extLst>
                <a:ext uri="{FF2B5EF4-FFF2-40B4-BE49-F238E27FC236}">
                  <a16:creationId xmlns:a16="http://schemas.microsoft.com/office/drawing/2014/main" id="{2F487EA0-F68F-4AA2-BFA8-9879BC7E718B}"/>
                </a:ext>
              </a:extLst>
            </p:cNvPr>
            <p:cNvCxnSpPr/>
            <p:nvPr/>
          </p:nvCxnSpPr>
          <p:spPr>
            <a:xfrm rot="16200000">
              <a:off x="1979838" y="143164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nettore 1 264">
              <a:extLst>
                <a:ext uri="{FF2B5EF4-FFF2-40B4-BE49-F238E27FC236}">
                  <a16:creationId xmlns:a16="http://schemas.microsoft.com/office/drawing/2014/main" id="{C08AC934-903C-A0A8-2ECD-46926F009ACF}"/>
                </a:ext>
              </a:extLst>
            </p:cNvPr>
            <p:cNvCxnSpPr/>
            <p:nvPr/>
          </p:nvCxnSpPr>
          <p:spPr>
            <a:xfrm>
              <a:off x="3130550" y="1377950"/>
              <a:ext cx="161023" cy="1796924"/>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5" name="Connettore 1 265">
              <a:extLst>
                <a:ext uri="{FF2B5EF4-FFF2-40B4-BE49-F238E27FC236}">
                  <a16:creationId xmlns:a16="http://schemas.microsoft.com/office/drawing/2014/main" id="{5D108F1F-20A6-8A1C-12F9-FF1D7085E8E5}"/>
                </a:ext>
              </a:extLst>
            </p:cNvPr>
            <p:cNvCxnSpPr/>
            <p:nvPr/>
          </p:nvCxnSpPr>
          <p:spPr>
            <a:xfrm rot="10800000">
              <a:off x="2270634" y="14329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nettore 1 266">
              <a:extLst>
                <a:ext uri="{FF2B5EF4-FFF2-40B4-BE49-F238E27FC236}">
                  <a16:creationId xmlns:a16="http://schemas.microsoft.com/office/drawing/2014/main" id="{F87FE341-6EBF-04C3-17FA-E9600EF1F1E2}"/>
                </a:ext>
              </a:extLst>
            </p:cNvPr>
            <p:cNvCxnSpPr/>
            <p:nvPr/>
          </p:nvCxnSpPr>
          <p:spPr>
            <a:xfrm rot="-180000" flipH="1" flipV="1">
              <a:off x="2343066" y="147436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67" name="Rettangolo 267">
              <a:extLst>
                <a:ext uri="{FF2B5EF4-FFF2-40B4-BE49-F238E27FC236}">
                  <a16:creationId xmlns:a16="http://schemas.microsoft.com/office/drawing/2014/main" id="{967AC61D-E859-2A63-6D56-909668C73987}"/>
                </a:ext>
              </a:extLst>
            </p:cNvPr>
            <p:cNvSpPr/>
            <p:nvPr/>
          </p:nvSpPr>
          <p:spPr>
            <a:xfrm rot="10800000">
              <a:off x="2724770" y="3179316"/>
              <a:ext cx="235744" cy="65534"/>
            </a:xfrm>
            <a:prstGeom prst="rect">
              <a:avLst/>
            </a:prstGeom>
            <a:solidFill>
              <a:srgbClr val="DA3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cxnSp>
          <p:nvCxnSpPr>
            <p:cNvPr id="68" name="Connettore 1 268">
              <a:extLst>
                <a:ext uri="{FF2B5EF4-FFF2-40B4-BE49-F238E27FC236}">
                  <a16:creationId xmlns:a16="http://schemas.microsoft.com/office/drawing/2014/main" id="{95481DBD-19FA-5BA8-2468-5DB432715A91}"/>
                </a:ext>
              </a:extLst>
            </p:cNvPr>
            <p:cNvCxnSpPr/>
            <p:nvPr/>
          </p:nvCxnSpPr>
          <p:spPr>
            <a:xfrm rot="180000" flipV="1">
              <a:off x="2431801" y="148705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9" name="Connettore 1 269">
              <a:extLst>
                <a:ext uri="{FF2B5EF4-FFF2-40B4-BE49-F238E27FC236}">
                  <a16:creationId xmlns:a16="http://schemas.microsoft.com/office/drawing/2014/main" id="{DCACC751-9B50-241E-EA66-69DD35D0259C}"/>
                </a:ext>
              </a:extLst>
            </p:cNvPr>
            <p:cNvCxnSpPr/>
            <p:nvPr/>
          </p:nvCxnSpPr>
          <p:spPr>
            <a:xfrm>
              <a:off x="2476500" y="149225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0" name="Connettore 1 270">
              <a:extLst>
                <a:ext uri="{FF2B5EF4-FFF2-40B4-BE49-F238E27FC236}">
                  <a16:creationId xmlns:a16="http://schemas.microsoft.com/office/drawing/2014/main" id="{867A144C-99E8-11D1-7692-3588B7CFB024}"/>
                </a:ext>
              </a:extLst>
            </p:cNvPr>
            <p:cNvCxnSpPr/>
            <p:nvPr/>
          </p:nvCxnSpPr>
          <p:spPr>
            <a:xfrm rot="16200000">
              <a:off x="2430688" y="144434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Connettore 1 271">
              <a:extLst>
                <a:ext uri="{FF2B5EF4-FFF2-40B4-BE49-F238E27FC236}">
                  <a16:creationId xmlns:a16="http://schemas.microsoft.com/office/drawing/2014/main" id="{5BB592DF-A389-30E3-C242-4003752FE92F}"/>
                </a:ext>
              </a:extLst>
            </p:cNvPr>
            <p:cNvCxnSpPr/>
            <p:nvPr/>
          </p:nvCxnSpPr>
          <p:spPr>
            <a:xfrm rot="10800000">
              <a:off x="2721484" y="14456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nettore 1 272">
              <a:extLst>
                <a:ext uri="{FF2B5EF4-FFF2-40B4-BE49-F238E27FC236}">
                  <a16:creationId xmlns:a16="http://schemas.microsoft.com/office/drawing/2014/main" id="{7CB06EE8-A334-668B-C660-5F8178B23B4A}"/>
                </a:ext>
              </a:extLst>
            </p:cNvPr>
            <p:cNvCxnSpPr/>
            <p:nvPr/>
          </p:nvCxnSpPr>
          <p:spPr>
            <a:xfrm rot="-180000" flipH="1" flipV="1">
              <a:off x="2793916" y="148706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3" name="Connettore 1 273">
              <a:extLst>
                <a:ext uri="{FF2B5EF4-FFF2-40B4-BE49-F238E27FC236}">
                  <a16:creationId xmlns:a16="http://schemas.microsoft.com/office/drawing/2014/main" id="{A5E80D92-00B7-F0ED-502F-3D7B4D2A1F48}"/>
                </a:ext>
              </a:extLst>
            </p:cNvPr>
            <p:cNvCxnSpPr/>
            <p:nvPr/>
          </p:nvCxnSpPr>
          <p:spPr>
            <a:xfrm rot="180000" flipV="1">
              <a:off x="2889001" y="1493406"/>
              <a:ext cx="0" cy="16891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4" name="Connettore 1 274">
              <a:extLst>
                <a:ext uri="{FF2B5EF4-FFF2-40B4-BE49-F238E27FC236}">
                  <a16:creationId xmlns:a16="http://schemas.microsoft.com/office/drawing/2014/main" id="{15336957-EE7E-5695-1682-0AF8CBC93E21}"/>
                </a:ext>
              </a:extLst>
            </p:cNvPr>
            <p:cNvCxnSpPr/>
            <p:nvPr/>
          </p:nvCxnSpPr>
          <p:spPr>
            <a:xfrm>
              <a:off x="2933700" y="1498600"/>
              <a:ext cx="280988"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5" name="Connettore 1 275">
              <a:extLst>
                <a:ext uri="{FF2B5EF4-FFF2-40B4-BE49-F238E27FC236}">
                  <a16:creationId xmlns:a16="http://schemas.microsoft.com/office/drawing/2014/main" id="{3B61AF7D-5742-0ED8-804D-96CACD671A32}"/>
                </a:ext>
              </a:extLst>
            </p:cNvPr>
            <p:cNvCxnSpPr/>
            <p:nvPr/>
          </p:nvCxnSpPr>
          <p:spPr>
            <a:xfrm rot="16200000">
              <a:off x="2887888" y="14506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Connettore 1 276">
              <a:extLst>
                <a:ext uri="{FF2B5EF4-FFF2-40B4-BE49-F238E27FC236}">
                  <a16:creationId xmlns:a16="http://schemas.microsoft.com/office/drawing/2014/main" id="{C647698F-49E5-E997-F2B5-C7AD0F065003}"/>
                </a:ext>
              </a:extLst>
            </p:cNvPr>
            <p:cNvCxnSpPr/>
            <p:nvPr/>
          </p:nvCxnSpPr>
          <p:spPr>
            <a:xfrm rot="10800000">
              <a:off x="3178684" y="145199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ttore 1 277">
              <a:extLst>
                <a:ext uri="{FF2B5EF4-FFF2-40B4-BE49-F238E27FC236}">
                  <a16:creationId xmlns:a16="http://schemas.microsoft.com/office/drawing/2014/main" id="{552EE592-F11C-B6B0-C812-729B1204764C}"/>
                </a:ext>
              </a:extLst>
            </p:cNvPr>
            <p:cNvCxnSpPr/>
            <p:nvPr/>
          </p:nvCxnSpPr>
          <p:spPr>
            <a:xfrm rot="-180000" flipH="1" flipV="1">
              <a:off x="3251116" y="1493416"/>
              <a:ext cx="1" cy="170180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8" name="Connettore 1 278">
              <a:extLst>
                <a:ext uri="{FF2B5EF4-FFF2-40B4-BE49-F238E27FC236}">
                  <a16:creationId xmlns:a16="http://schemas.microsoft.com/office/drawing/2014/main" id="{B270A158-E55F-7FE1-D728-4D72F1C61FAC}"/>
                </a:ext>
              </a:extLst>
            </p:cNvPr>
            <p:cNvCxnSpPr/>
            <p:nvPr/>
          </p:nvCxnSpPr>
          <p:spPr>
            <a:xfrm flipV="1">
              <a:off x="3215609" y="3197225"/>
              <a:ext cx="165766" cy="10275"/>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Connettore 1 279">
              <a:extLst>
                <a:ext uri="{FF2B5EF4-FFF2-40B4-BE49-F238E27FC236}">
                  <a16:creationId xmlns:a16="http://schemas.microsoft.com/office/drawing/2014/main" id="{C7A053B3-101A-FCC2-A8B5-DD1A1058629C}"/>
                </a:ext>
              </a:extLst>
            </p:cNvPr>
            <p:cNvCxnSpPr/>
            <p:nvPr/>
          </p:nvCxnSpPr>
          <p:spPr>
            <a:xfrm rot="10800000">
              <a:off x="3096134" y="13313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Connettore 1 280">
              <a:extLst>
                <a:ext uri="{FF2B5EF4-FFF2-40B4-BE49-F238E27FC236}">
                  <a16:creationId xmlns:a16="http://schemas.microsoft.com/office/drawing/2014/main" id="{39969211-3298-4C66-A632-97CE95E69445}"/>
                </a:ext>
              </a:extLst>
            </p:cNvPr>
            <p:cNvCxnSpPr/>
            <p:nvPr/>
          </p:nvCxnSpPr>
          <p:spPr>
            <a:xfrm rot="16200000">
              <a:off x="2989488" y="13363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Connettore 1 281">
              <a:extLst>
                <a:ext uri="{FF2B5EF4-FFF2-40B4-BE49-F238E27FC236}">
                  <a16:creationId xmlns:a16="http://schemas.microsoft.com/office/drawing/2014/main" id="{3BFDDA6C-33B2-A0BC-4DF5-E8C99DE54B2E}"/>
                </a:ext>
              </a:extLst>
            </p:cNvPr>
            <p:cNvCxnSpPr>
              <a:stCxn id="67" idx="2"/>
            </p:cNvCxnSpPr>
            <p:nvPr/>
          </p:nvCxnSpPr>
          <p:spPr>
            <a:xfrm flipV="1">
              <a:off x="2842642" y="1368487"/>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82" name="Connettore 1 282">
              <a:extLst>
                <a:ext uri="{FF2B5EF4-FFF2-40B4-BE49-F238E27FC236}">
                  <a16:creationId xmlns:a16="http://schemas.microsoft.com/office/drawing/2014/main" id="{848C26D5-8166-4D15-EEC4-6EF7B9FC78C1}"/>
                </a:ext>
              </a:extLst>
            </p:cNvPr>
            <p:cNvCxnSpPr/>
            <p:nvPr/>
          </p:nvCxnSpPr>
          <p:spPr>
            <a:xfrm>
              <a:off x="3035300" y="1371600"/>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83" name="Connettore 1 283">
              <a:extLst>
                <a:ext uri="{FF2B5EF4-FFF2-40B4-BE49-F238E27FC236}">
                  <a16:creationId xmlns:a16="http://schemas.microsoft.com/office/drawing/2014/main" id="{C310974C-00C9-EE2E-46C1-073DE3DF66B1}"/>
                </a:ext>
              </a:extLst>
            </p:cNvPr>
            <p:cNvCxnSpPr/>
            <p:nvPr/>
          </p:nvCxnSpPr>
          <p:spPr>
            <a:xfrm rot="10800000">
              <a:off x="2642109" y="1315468"/>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Connettore 1 284">
              <a:extLst>
                <a:ext uri="{FF2B5EF4-FFF2-40B4-BE49-F238E27FC236}">
                  <a16:creationId xmlns:a16="http://schemas.microsoft.com/office/drawing/2014/main" id="{81DEA7DF-60DC-5EED-8738-28A0C88912B4}"/>
                </a:ext>
              </a:extLst>
            </p:cNvPr>
            <p:cNvCxnSpPr/>
            <p:nvPr/>
          </p:nvCxnSpPr>
          <p:spPr>
            <a:xfrm rot="16200000">
              <a:off x="2535463" y="1320516"/>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Connettore 1 285">
              <a:extLst>
                <a:ext uri="{FF2B5EF4-FFF2-40B4-BE49-F238E27FC236}">
                  <a16:creationId xmlns:a16="http://schemas.microsoft.com/office/drawing/2014/main" id="{5424E181-F673-8355-0247-4CBBFF35B484}"/>
                </a:ext>
              </a:extLst>
            </p:cNvPr>
            <p:cNvCxnSpPr/>
            <p:nvPr/>
          </p:nvCxnSpPr>
          <p:spPr>
            <a:xfrm flipV="1">
              <a:off x="2388617" y="1352612"/>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86" name="Connettore 1 286">
              <a:extLst>
                <a:ext uri="{FF2B5EF4-FFF2-40B4-BE49-F238E27FC236}">
                  <a16:creationId xmlns:a16="http://schemas.microsoft.com/office/drawing/2014/main" id="{931B554C-783F-FC7A-DA20-CBE82AAC208E}"/>
                </a:ext>
              </a:extLst>
            </p:cNvPr>
            <p:cNvCxnSpPr/>
            <p:nvPr/>
          </p:nvCxnSpPr>
          <p:spPr>
            <a:xfrm>
              <a:off x="2581275" y="1355725"/>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87" name="Connettore 1 287">
              <a:extLst>
                <a:ext uri="{FF2B5EF4-FFF2-40B4-BE49-F238E27FC236}">
                  <a16:creationId xmlns:a16="http://schemas.microsoft.com/office/drawing/2014/main" id="{DF7376EB-ACBD-C9FE-E3B7-46680D808465}"/>
                </a:ext>
              </a:extLst>
            </p:cNvPr>
            <p:cNvCxnSpPr/>
            <p:nvPr/>
          </p:nvCxnSpPr>
          <p:spPr>
            <a:xfrm rot="10800000">
              <a:off x="2178559" y="1344043"/>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Connettore 1 288">
              <a:extLst>
                <a:ext uri="{FF2B5EF4-FFF2-40B4-BE49-F238E27FC236}">
                  <a16:creationId xmlns:a16="http://schemas.microsoft.com/office/drawing/2014/main" id="{BF0A64B6-E1A6-7436-5F3D-31C7142A8663}"/>
                </a:ext>
              </a:extLst>
            </p:cNvPr>
            <p:cNvCxnSpPr/>
            <p:nvPr/>
          </p:nvCxnSpPr>
          <p:spPr>
            <a:xfrm rot="16200000">
              <a:off x="2071913" y="1349091"/>
              <a:ext cx="72007" cy="72007"/>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Connettore 1 289">
              <a:extLst>
                <a:ext uri="{FF2B5EF4-FFF2-40B4-BE49-F238E27FC236}">
                  <a16:creationId xmlns:a16="http://schemas.microsoft.com/office/drawing/2014/main" id="{1FF570E9-8A92-31D8-35B0-2559EA76F3C4}"/>
                </a:ext>
              </a:extLst>
            </p:cNvPr>
            <p:cNvCxnSpPr/>
            <p:nvPr/>
          </p:nvCxnSpPr>
          <p:spPr>
            <a:xfrm flipV="1">
              <a:off x="1925067" y="1381187"/>
              <a:ext cx="196971" cy="1810829"/>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0" name="Connettore 1 290">
              <a:extLst>
                <a:ext uri="{FF2B5EF4-FFF2-40B4-BE49-F238E27FC236}">
                  <a16:creationId xmlns:a16="http://schemas.microsoft.com/office/drawing/2014/main" id="{3EB25830-8A22-6C33-46F4-8AEA3ACDC1D5}"/>
                </a:ext>
              </a:extLst>
            </p:cNvPr>
            <p:cNvCxnSpPr/>
            <p:nvPr/>
          </p:nvCxnSpPr>
          <p:spPr>
            <a:xfrm>
              <a:off x="2117725" y="1384300"/>
              <a:ext cx="98425" cy="0"/>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1" name="Connettore 1 291">
              <a:extLst>
                <a:ext uri="{FF2B5EF4-FFF2-40B4-BE49-F238E27FC236}">
                  <a16:creationId xmlns:a16="http://schemas.microsoft.com/office/drawing/2014/main" id="{766EF579-E231-21B3-061A-CA1A8B4A2AF6}"/>
                </a:ext>
              </a:extLst>
            </p:cNvPr>
            <p:cNvCxnSpPr/>
            <p:nvPr/>
          </p:nvCxnSpPr>
          <p:spPr>
            <a:xfrm>
              <a:off x="2673350" y="1355725"/>
              <a:ext cx="166237" cy="1819151"/>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2" name="Connettore 1 292">
              <a:extLst>
                <a:ext uri="{FF2B5EF4-FFF2-40B4-BE49-F238E27FC236}">
                  <a16:creationId xmlns:a16="http://schemas.microsoft.com/office/drawing/2014/main" id="{C3A7F361-5758-FE24-0938-5BA2EFB9837C}"/>
                </a:ext>
              </a:extLst>
            </p:cNvPr>
            <p:cNvCxnSpPr/>
            <p:nvPr/>
          </p:nvCxnSpPr>
          <p:spPr>
            <a:xfrm>
              <a:off x="2213994" y="1384300"/>
              <a:ext cx="166237" cy="1819151"/>
            </a:xfrm>
            <a:prstGeom prst="line">
              <a:avLst/>
            </a:prstGeom>
            <a:ln>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3" name="Connettore 1 293">
              <a:extLst>
                <a:ext uri="{FF2B5EF4-FFF2-40B4-BE49-F238E27FC236}">
                  <a16:creationId xmlns:a16="http://schemas.microsoft.com/office/drawing/2014/main" id="{02F9E276-AE50-B988-4802-FE68FD22A428}"/>
                </a:ext>
              </a:extLst>
            </p:cNvPr>
            <p:cNvCxnSpPr/>
            <p:nvPr/>
          </p:nvCxnSpPr>
          <p:spPr>
            <a:xfrm>
              <a:off x="1758950" y="1368425"/>
              <a:ext cx="166237" cy="1819151"/>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94" name="Connettore 1 294">
              <a:extLst>
                <a:ext uri="{FF2B5EF4-FFF2-40B4-BE49-F238E27FC236}">
                  <a16:creationId xmlns:a16="http://schemas.microsoft.com/office/drawing/2014/main" id="{A54E4406-0F23-E2A7-4214-7872067246BE}"/>
                </a:ext>
              </a:extLst>
            </p:cNvPr>
            <p:cNvCxnSpPr>
              <a:endCxn id="58" idx="0"/>
            </p:cNvCxnSpPr>
            <p:nvPr/>
          </p:nvCxnSpPr>
          <p:spPr>
            <a:xfrm flipH="1">
              <a:off x="1929122" y="1320800"/>
              <a:ext cx="1278" cy="192405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4F319E3-AA81-5A43-AD0C-C8A20F77165C}"/>
              </a:ext>
            </a:extLst>
          </p:cNvPr>
          <p:cNvSpPr txBox="1"/>
          <p:nvPr/>
        </p:nvSpPr>
        <p:spPr>
          <a:xfrm>
            <a:off x="6512309" y="2701641"/>
            <a:ext cx="393826" cy="323165"/>
          </a:xfrm>
          <a:prstGeom prst="rect">
            <a:avLst/>
          </a:prstGeom>
          <a:noFill/>
        </p:spPr>
        <p:txBody>
          <a:bodyPr wrap="none" rtlCol="0">
            <a:spAutoFit/>
          </a:bodyPr>
          <a:lstStyle/>
          <a:p>
            <a:r>
              <a:rPr lang="en-GB" dirty="0"/>
              <a:t>vs.</a:t>
            </a:r>
            <a:endParaRPr lang="en-IT" dirty="0"/>
          </a:p>
        </p:txBody>
      </p:sp>
    </p:spTree>
    <p:extLst>
      <p:ext uri="{BB962C8B-B14F-4D97-AF65-F5344CB8AC3E}">
        <p14:creationId xmlns:p14="http://schemas.microsoft.com/office/powerpoint/2010/main" val="364389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AMPLIFICATION MODULES:  AMP 1</a:t>
            </a:r>
          </a:p>
        </p:txBody>
      </p:sp>
      <p:graphicFrame>
        <p:nvGraphicFramePr>
          <p:cNvPr id="8" name="Tabella 7"/>
          <p:cNvGraphicFramePr>
            <a:graphicFrameLocks noGrp="1"/>
          </p:cNvGraphicFramePr>
          <p:nvPr/>
        </p:nvGraphicFramePr>
        <p:xfrm>
          <a:off x="1655676" y="735546"/>
          <a:ext cx="5832649" cy="338886"/>
        </p:xfrm>
        <a:graphic>
          <a:graphicData uri="http://schemas.openxmlformats.org/drawingml/2006/table">
            <a:tbl>
              <a:tblPr/>
              <a:tblGrid>
                <a:gridCol w="2012656">
                  <a:extLst>
                    <a:ext uri="{9D8B030D-6E8A-4147-A177-3AD203B41FA5}">
                      <a16:colId xmlns:a16="http://schemas.microsoft.com/office/drawing/2014/main" val="20000"/>
                    </a:ext>
                  </a:extLst>
                </a:gridCol>
                <a:gridCol w="855395">
                  <a:extLst>
                    <a:ext uri="{9D8B030D-6E8A-4147-A177-3AD203B41FA5}">
                      <a16:colId xmlns:a16="http://schemas.microsoft.com/office/drawing/2014/main" val="20001"/>
                    </a:ext>
                  </a:extLst>
                </a:gridCol>
                <a:gridCol w="1854965">
                  <a:extLst>
                    <a:ext uri="{9D8B030D-6E8A-4147-A177-3AD203B41FA5}">
                      <a16:colId xmlns:a16="http://schemas.microsoft.com/office/drawing/2014/main" val="20002"/>
                    </a:ext>
                  </a:extLst>
                </a:gridCol>
                <a:gridCol w="1109633">
                  <a:extLst>
                    <a:ext uri="{9D8B030D-6E8A-4147-A177-3AD203B41FA5}">
                      <a16:colId xmlns:a16="http://schemas.microsoft.com/office/drawing/2014/main" val="20003"/>
                    </a:ext>
                  </a:extLst>
                </a:gridCol>
              </a:tblGrid>
              <a:tr h="169443">
                <a:tc>
                  <a:txBody>
                    <a:bodyPr/>
                    <a:lstStyle/>
                    <a:p>
                      <a:pPr>
                        <a:lnSpc>
                          <a:spcPct val="115000"/>
                        </a:lnSpc>
                        <a:spcAft>
                          <a:spcPts val="1000"/>
                        </a:spcAft>
                      </a:pPr>
                      <a:r>
                        <a:rPr lang="en-GB" sz="900" dirty="0">
                          <a:latin typeface="Calibri"/>
                          <a:ea typeface="Times New Roman"/>
                          <a:cs typeface="Times New Roman"/>
                        </a:rPr>
                        <a:t>Crystal clear aperture </a:t>
                      </a:r>
                      <a:r>
                        <a:rPr lang="en-GB" sz="900" dirty="0">
                          <a:latin typeface="Calibri"/>
                          <a:ea typeface="Times New Roman"/>
                          <a:cs typeface="Times New Roman"/>
                          <a:sym typeface="Symbol"/>
                        </a:rPr>
                        <a:t></a:t>
                      </a:r>
                      <a:r>
                        <a:rPr lang="en-GB" sz="900" dirty="0">
                          <a:latin typeface="Calibri"/>
                          <a:ea typeface="Times New Roman"/>
                          <a:cs typeface="Times New Roman"/>
                        </a:rPr>
                        <a:t> (cm)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6 cm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Crystal thickness (cm, overall)</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69443">
                <a:tc>
                  <a:txBody>
                    <a:bodyPr/>
                    <a:lstStyle/>
                    <a:p>
                      <a:pPr>
                        <a:lnSpc>
                          <a:spcPct val="115000"/>
                        </a:lnSpc>
                        <a:spcAft>
                          <a:spcPts val="1000"/>
                        </a:spcAft>
                      </a:pPr>
                      <a:r>
                        <a:rPr lang="en-GB" sz="900" dirty="0">
                          <a:latin typeface="Calibri"/>
                          <a:ea typeface="Times New Roman"/>
                          <a:cs typeface="Times New Roman"/>
                        </a:rPr>
                        <a:t>Doping level (%Wt.)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0.075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Absorption coefficient (cm-1)</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ella 9"/>
          <p:cNvGraphicFramePr>
            <a:graphicFrameLocks noGrp="1"/>
          </p:cNvGraphicFramePr>
          <p:nvPr/>
        </p:nvGraphicFramePr>
        <p:xfrm>
          <a:off x="1655676" y="1349854"/>
          <a:ext cx="5832649" cy="1519644"/>
        </p:xfrm>
        <a:graphic>
          <a:graphicData uri="http://schemas.openxmlformats.org/drawingml/2006/table">
            <a:tbl>
              <a:tblPr/>
              <a:tblGrid>
                <a:gridCol w="2012656">
                  <a:extLst>
                    <a:ext uri="{9D8B030D-6E8A-4147-A177-3AD203B41FA5}">
                      <a16:colId xmlns:a16="http://schemas.microsoft.com/office/drawing/2014/main" val="20000"/>
                    </a:ext>
                  </a:extLst>
                </a:gridCol>
                <a:gridCol w="855395">
                  <a:extLst>
                    <a:ext uri="{9D8B030D-6E8A-4147-A177-3AD203B41FA5}">
                      <a16:colId xmlns:a16="http://schemas.microsoft.com/office/drawing/2014/main" val="20001"/>
                    </a:ext>
                  </a:extLst>
                </a:gridCol>
                <a:gridCol w="1854965">
                  <a:extLst>
                    <a:ext uri="{9D8B030D-6E8A-4147-A177-3AD203B41FA5}">
                      <a16:colId xmlns:a16="http://schemas.microsoft.com/office/drawing/2014/main" val="20002"/>
                    </a:ext>
                  </a:extLst>
                </a:gridCol>
                <a:gridCol w="1109633">
                  <a:extLst>
                    <a:ext uri="{9D8B030D-6E8A-4147-A177-3AD203B41FA5}">
                      <a16:colId xmlns:a16="http://schemas.microsoft.com/office/drawing/2014/main" val="20003"/>
                    </a:ext>
                  </a:extLst>
                </a:gridCol>
              </a:tblGrid>
              <a:tr h="222177">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19.2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a:latin typeface="Calibri"/>
                          <a:ea typeface="Times New Roman"/>
                          <a:cs typeface="Times New Roman"/>
                        </a:rPr>
                        <a:t>Pump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5.0</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177">
                <a:tc>
                  <a:txBody>
                    <a:bodyPr/>
                    <a:lstStyle/>
                    <a:p>
                      <a:pPr>
                        <a:lnSpc>
                          <a:spcPct val="115000"/>
                        </a:lnSpc>
                        <a:spcAft>
                          <a:spcPts val="1000"/>
                        </a:spcAft>
                      </a:pPr>
                      <a:r>
                        <a:rPr lang="en-GB" sz="900" dirty="0">
                          <a:latin typeface="Calibri"/>
                          <a:ea typeface="Times New Roman"/>
                          <a:cs typeface="Times New Roman"/>
                        </a:rPr>
                        <a:t>Pump </a:t>
                      </a:r>
                      <a:r>
                        <a:rPr lang="en-GB" sz="900" dirty="0" err="1">
                          <a:latin typeface="Calibri"/>
                          <a:ea typeface="Times New Roman"/>
                          <a:cs typeface="Times New Roman"/>
                        </a:rPr>
                        <a:t>fluence</a:t>
                      </a:r>
                      <a:r>
                        <a:rPr lang="en-GB" sz="900" dirty="0">
                          <a:latin typeface="Calibri"/>
                          <a:ea typeface="Times New Roman"/>
                          <a:cs typeface="Times New Roman"/>
                        </a:rPr>
                        <a:t> at crystal surfaces (J/cm</a:t>
                      </a:r>
                      <a:r>
                        <a:rPr lang="en-GB" sz="900" baseline="30000" dirty="0">
                          <a:latin typeface="Calibri"/>
                          <a:ea typeface="Times New Roman"/>
                          <a:cs typeface="Times New Roman"/>
                        </a:rPr>
                        <a:t>2</a:t>
                      </a:r>
                      <a:r>
                        <a:rPr lang="en-GB" sz="900" dirty="0">
                          <a:latin typeface="Calibri"/>
                          <a:ea typeface="Times New Roman"/>
                          <a:cs typeface="Times New Roman"/>
                        </a:rPr>
                        <a: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0.76</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Absorbed pump energy (%)</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94%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177">
                <a:tc>
                  <a:txBody>
                    <a:bodyPr/>
                    <a:lstStyle/>
                    <a:p>
                      <a:pPr>
                        <a:lnSpc>
                          <a:spcPct val="115000"/>
                        </a:lnSpc>
                        <a:spcAft>
                          <a:spcPts val="1000"/>
                        </a:spcAft>
                      </a:pPr>
                      <a:r>
                        <a:rPr lang="en-GB" sz="900" dirty="0">
                          <a:latin typeface="Calibri"/>
                          <a:ea typeface="Times New Roman"/>
                          <a:cs typeface="Times New Roman"/>
                        </a:rPr>
                        <a:t>Seed pulse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err="1">
                          <a:latin typeface="Calibri"/>
                          <a:ea typeface="Times New Roman"/>
                          <a:cs typeface="Times New Roman"/>
                        </a:rPr>
                        <a:t>Seed</a:t>
                      </a:r>
                      <a:r>
                        <a:rPr lang="de-DE" sz="900" dirty="0">
                          <a:latin typeface="Calibri"/>
                          <a:ea typeface="Times New Roman"/>
                          <a:cs typeface="Times New Roman"/>
                        </a:rPr>
                        <a:t>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4.7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34">
                <a:tc>
                  <a:txBody>
                    <a:bodyPr/>
                    <a:lstStyle/>
                    <a:p>
                      <a:pPr>
                        <a:lnSpc>
                          <a:spcPct val="115000"/>
                        </a:lnSpc>
                        <a:spcAft>
                          <a:spcPts val="1000"/>
                        </a:spcAft>
                      </a:pPr>
                      <a:r>
                        <a:rPr lang="en-GB" sz="900" dirty="0">
                          <a:latin typeface="Calibri"/>
                          <a:ea typeface="Times New Roman"/>
                          <a:cs typeface="Times New Roman"/>
                        </a:rPr>
                        <a:t>Output energy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8.9</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38.7%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22177">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4.5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Output beam peak </a:t>
                      </a:r>
                      <a:r>
                        <a:rPr lang="en-GB" sz="900" dirty="0" err="1">
                          <a:latin typeface="Calibri"/>
                          <a:ea typeface="Times New Roman"/>
                          <a:cs typeface="Times New Roman"/>
                        </a:rPr>
                        <a:t>fluence</a:t>
                      </a:r>
                      <a:r>
                        <a:rPr lang="en-GB" sz="900" dirty="0">
                          <a:latin typeface="Calibri"/>
                          <a:ea typeface="Times New Roman"/>
                          <a:cs typeface="Times New Roman"/>
                        </a:rPr>
                        <a:t> (J/cm2)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0.55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468">
                <a:tc>
                  <a:txBody>
                    <a:bodyPr/>
                    <a:lstStyle/>
                    <a:p>
                      <a:pPr>
                        <a:lnSpc>
                          <a:spcPct val="115000"/>
                        </a:lnSpc>
                        <a:spcAft>
                          <a:spcPts val="1000"/>
                        </a:spcAft>
                      </a:pPr>
                      <a:r>
                        <a:rPr lang="en-GB" sz="900" dirty="0">
                          <a:latin typeface="Calibri"/>
                          <a:ea typeface="Times New Roman"/>
                          <a:cs typeface="Times New Roman"/>
                        </a:rPr>
                        <a:t>EDP scheme </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65% 1st pass, 35% 4th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sym typeface="Symbol"/>
                        </a:rPr>
                        <a:t></a:t>
                      </a:r>
                      <a:r>
                        <a:rPr lang="en-GB" sz="900" dirty="0">
                          <a:latin typeface="Calibri"/>
                          <a:ea typeface="Times New Roman"/>
                          <a:cs typeface="Times New Roman"/>
                        </a:rPr>
                        <a:t> 15 (before the 4th pass)</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dirty="0" err="1">
                          <a:latin typeface="Calibri"/>
                          <a:ea typeface="Times New Roman"/>
                          <a:cs typeface="Times New Roman"/>
                        </a:rPr>
                        <a:t>S</a:t>
                      </a:r>
                      <a:r>
                        <a:rPr lang="en-GB" sz="900" i="1" baseline="-25000" dirty="0" err="1">
                          <a:latin typeface="Calibri"/>
                          <a:ea typeface="Times New Roman"/>
                          <a:cs typeface="Times New Roman"/>
                        </a:rPr>
                        <a:t>pump</a:t>
                      </a:r>
                      <a:r>
                        <a:rPr lang="en-GB" sz="900" dirty="0">
                          <a:latin typeface="Calibri"/>
                          <a:ea typeface="Times New Roman"/>
                          <a:cs typeface="Times New Roman"/>
                        </a:rPr>
                        <a:t> (</a:t>
                      </a:r>
                      <a:r>
                        <a:rPr lang="en-GB" sz="900" dirty="0" err="1">
                          <a:latin typeface="Calibri"/>
                          <a:ea typeface="Times New Roman"/>
                          <a:cs typeface="Times New Roman"/>
                        </a:rPr>
                        <a:t>ΔE</a:t>
                      </a:r>
                      <a:r>
                        <a:rPr lang="en-GB" sz="900" baseline="-25000" dirty="0" err="1">
                          <a:latin typeface="Calibri"/>
                          <a:ea typeface="Times New Roman"/>
                          <a:cs typeface="Times New Roman"/>
                        </a:rPr>
                        <a:t>out</a:t>
                      </a:r>
                      <a:r>
                        <a:rPr lang="en-GB" sz="900" dirty="0">
                          <a:latin typeface="Calibri"/>
                          <a:ea typeface="Times New Roman"/>
                          <a:cs typeface="Times New Roman"/>
                        </a:rPr>
                        <a:t>/</a:t>
                      </a:r>
                      <a:r>
                        <a:rPr lang="en-GB" sz="900" dirty="0" err="1">
                          <a:latin typeface="Calibri"/>
                          <a:ea typeface="Times New Roman"/>
                          <a:cs typeface="Times New Roman"/>
                        </a:rPr>
                        <a:t>ΔE</a:t>
                      </a:r>
                      <a:r>
                        <a:rPr lang="en-GB" sz="900" baseline="-25000" dirty="0" err="1">
                          <a:latin typeface="Calibri"/>
                          <a:ea typeface="Times New Roman"/>
                          <a:cs typeface="Times New Roman"/>
                        </a:rPr>
                        <a:t>pump</a:t>
                      </a:r>
                      <a:r>
                        <a:rPr lang="en-GB" sz="900" dirty="0">
                          <a:latin typeface="Calibri"/>
                          <a:ea typeface="Times New Roman"/>
                          <a:cs typeface="Times New Roman"/>
                        </a:rPr>
                        <a: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0.53</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seed</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seed</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2.4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CasellaDiTesto 10"/>
          <p:cNvSpPr txBox="1"/>
          <p:nvPr/>
        </p:nvSpPr>
        <p:spPr>
          <a:xfrm>
            <a:off x="1655676" y="1113588"/>
            <a:ext cx="1430200" cy="265457"/>
          </a:xfrm>
          <a:prstGeom prst="rect">
            <a:avLst/>
          </a:prstGeom>
          <a:noFill/>
        </p:spPr>
        <p:txBody>
          <a:bodyPr wrap="none" rtlCol="0">
            <a:spAutoFit/>
          </a:bodyPr>
          <a:lstStyle/>
          <a:p>
            <a:r>
              <a:rPr lang="it-IT" sz="1125" dirty="0"/>
              <a:t>Performance </a:t>
            </a:r>
            <a:r>
              <a:rPr lang="it-IT" sz="1125" dirty="0" err="1"/>
              <a:t>level</a:t>
            </a:r>
            <a:r>
              <a:rPr lang="it-IT" sz="1125" dirty="0"/>
              <a:t> P0</a:t>
            </a:r>
          </a:p>
        </p:txBody>
      </p:sp>
      <p:graphicFrame>
        <p:nvGraphicFramePr>
          <p:cNvPr id="14" name="Tabella 13"/>
          <p:cNvGraphicFramePr>
            <a:graphicFrameLocks noGrp="1"/>
          </p:cNvGraphicFramePr>
          <p:nvPr/>
        </p:nvGraphicFramePr>
        <p:xfrm>
          <a:off x="1655676" y="3206343"/>
          <a:ext cx="5778643" cy="1480881"/>
        </p:xfrm>
        <a:graphic>
          <a:graphicData uri="http://schemas.openxmlformats.org/drawingml/2006/table">
            <a:tbl>
              <a:tblPr/>
              <a:tblGrid>
                <a:gridCol w="1994021">
                  <a:extLst>
                    <a:ext uri="{9D8B030D-6E8A-4147-A177-3AD203B41FA5}">
                      <a16:colId xmlns:a16="http://schemas.microsoft.com/office/drawing/2014/main" val="20000"/>
                    </a:ext>
                  </a:extLst>
                </a:gridCol>
                <a:gridCol w="847475">
                  <a:extLst>
                    <a:ext uri="{9D8B030D-6E8A-4147-A177-3AD203B41FA5}">
                      <a16:colId xmlns:a16="http://schemas.microsoft.com/office/drawing/2014/main" val="20001"/>
                    </a:ext>
                  </a:extLst>
                </a:gridCol>
                <a:gridCol w="1747239">
                  <a:extLst>
                    <a:ext uri="{9D8B030D-6E8A-4147-A177-3AD203B41FA5}">
                      <a16:colId xmlns:a16="http://schemas.microsoft.com/office/drawing/2014/main" val="20002"/>
                    </a:ext>
                  </a:extLst>
                </a:gridCol>
                <a:gridCol w="1189908">
                  <a:extLst>
                    <a:ext uri="{9D8B030D-6E8A-4147-A177-3AD203B41FA5}">
                      <a16:colId xmlns:a16="http://schemas.microsoft.com/office/drawing/2014/main" val="20003"/>
                    </a:ext>
                  </a:extLst>
                </a:gridCol>
              </a:tblGrid>
              <a:tr h="189021">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25.7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a:latin typeface="Calibri"/>
                          <a:ea typeface="Times New Roman"/>
                          <a:cs typeface="Times New Roman"/>
                        </a:rPr>
                        <a:t>Pump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5.0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9021">
                <a:tc>
                  <a:txBody>
                    <a:bodyPr/>
                    <a:lstStyle/>
                    <a:p>
                      <a:pPr>
                        <a:lnSpc>
                          <a:spcPct val="115000"/>
                        </a:lnSpc>
                        <a:spcAft>
                          <a:spcPts val="1000"/>
                        </a:spcAft>
                      </a:pPr>
                      <a:r>
                        <a:rPr lang="en-GB" sz="900">
                          <a:latin typeface="Calibri"/>
                          <a:ea typeface="Times New Roman"/>
                          <a:cs typeface="Times New Roman"/>
                        </a:rPr>
                        <a:t>Pump fluence at crystal surfaces (J/cm2)</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1.01</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Absorbed pump energy (%)</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94%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021">
                <a:tc>
                  <a:txBody>
                    <a:bodyPr/>
                    <a:lstStyle/>
                    <a:p>
                      <a:pPr>
                        <a:lnSpc>
                          <a:spcPct val="115000"/>
                        </a:lnSpc>
                        <a:spcAft>
                          <a:spcPts val="1000"/>
                        </a:spcAft>
                      </a:pPr>
                      <a:r>
                        <a:rPr lang="en-GB" sz="900" dirty="0">
                          <a:latin typeface="Calibri"/>
                          <a:ea typeface="Times New Roman"/>
                          <a:cs typeface="Times New Roman"/>
                        </a:rPr>
                        <a:t>Seed pulse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a:latin typeface="Calibri"/>
                          <a:ea typeface="Times New Roman"/>
                          <a:cs typeface="Times New Roman"/>
                        </a:rPr>
                        <a:t>Seed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4.7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9021">
                <a:tc>
                  <a:txBody>
                    <a:bodyPr/>
                    <a:lstStyle/>
                    <a:p>
                      <a:pPr>
                        <a:lnSpc>
                          <a:spcPct val="115000"/>
                        </a:lnSpc>
                        <a:spcAft>
                          <a:spcPts val="1000"/>
                        </a:spcAft>
                      </a:pPr>
                      <a:r>
                        <a:rPr lang="en-GB" sz="900" dirty="0">
                          <a:latin typeface="Calibri"/>
                          <a:ea typeface="Times New Roman"/>
                          <a:cs typeface="Times New Roman"/>
                        </a:rPr>
                        <a:t>Output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12.7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43.6%</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89021">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4.6</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Output beam peak fluence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0.765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8042">
                <a:tc>
                  <a:txBody>
                    <a:bodyPr/>
                    <a:lstStyle/>
                    <a:p>
                      <a:pPr>
                        <a:lnSpc>
                          <a:spcPct val="115000"/>
                        </a:lnSpc>
                        <a:spcAft>
                          <a:spcPts val="1000"/>
                        </a:spcAft>
                      </a:pPr>
                      <a:r>
                        <a:rPr lang="en-GB" sz="900">
                          <a:latin typeface="Calibri"/>
                          <a:ea typeface="Times New Roman"/>
                          <a:cs typeface="Times New Roman"/>
                        </a:rPr>
                        <a:t>EDP scheme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65% 1st pass, 35% 4th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sym typeface="Symbol"/>
                        </a:rPr>
                        <a:t></a:t>
                      </a:r>
                      <a:r>
                        <a:rPr lang="en-GB" sz="900">
                          <a:latin typeface="Calibri"/>
                          <a:ea typeface="Times New Roman"/>
                          <a:cs typeface="Times New Roman"/>
                        </a:rPr>
                        <a:t> 30 (before the 4th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pump</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pump</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0.58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seed</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seed</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2.67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 name="CasellaDiTesto 14"/>
          <p:cNvSpPr txBox="1"/>
          <p:nvPr/>
        </p:nvSpPr>
        <p:spPr>
          <a:xfrm>
            <a:off x="1655676" y="2949792"/>
            <a:ext cx="1430200" cy="265457"/>
          </a:xfrm>
          <a:prstGeom prst="rect">
            <a:avLst/>
          </a:prstGeom>
          <a:noFill/>
        </p:spPr>
        <p:txBody>
          <a:bodyPr wrap="none" rtlCol="0">
            <a:spAutoFit/>
          </a:bodyPr>
          <a:lstStyle/>
          <a:p>
            <a:r>
              <a:rPr lang="it-IT" sz="1125" dirty="0"/>
              <a:t>Performance </a:t>
            </a:r>
            <a:r>
              <a:rPr lang="it-IT" sz="1125" dirty="0" err="1"/>
              <a:t>level</a:t>
            </a:r>
            <a:r>
              <a:rPr lang="it-IT" sz="1125" dirty="0"/>
              <a:t> P1</a:t>
            </a:r>
          </a:p>
        </p:txBody>
      </p:sp>
      <p:sp>
        <p:nvSpPr>
          <p:cNvPr id="16" name="CasellaDiTesto 15"/>
          <p:cNvSpPr txBox="1"/>
          <p:nvPr/>
        </p:nvSpPr>
        <p:spPr>
          <a:xfrm>
            <a:off x="1709683" y="4840002"/>
            <a:ext cx="1957587" cy="265457"/>
          </a:xfrm>
          <a:prstGeom prst="rect">
            <a:avLst/>
          </a:prstGeom>
          <a:noFill/>
        </p:spPr>
        <p:txBody>
          <a:bodyPr wrap="none" rtlCol="0">
            <a:spAutoFit/>
          </a:bodyPr>
          <a:lstStyle/>
          <a:p>
            <a:r>
              <a:rPr lang="it-IT" sz="1125" dirty="0"/>
              <a:t>6 </a:t>
            </a:r>
            <a:r>
              <a:rPr lang="it-IT" sz="1125" dirty="0" err="1"/>
              <a:t>passes</a:t>
            </a:r>
            <a:r>
              <a:rPr lang="it-IT" sz="1125" dirty="0"/>
              <a:t> </a:t>
            </a:r>
            <a:r>
              <a:rPr lang="it-IT" sz="1125" dirty="0" err="1"/>
              <a:t>amplification</a:t>
            </a:r>
            <a:r>
              <a:rPr lang="it-IT" sz="1125" dirty="0"/>
              <a:t> </a:t>
            </a:r>
            <a:r>
              <a:rPr lang="it-IT" sz="1125" dirty="0" err="1"/>
              <a:t>scheme</a:t>
            </a:r>
            <a:endParaRPr lang="it-IT" sz="1125" dirty="0"/>
          </a:p>
        </p:txBody>
      </p:sp>
    </p:spTree>
    <p:extLst>
      <p:ext uri="{BB962C8B-B14F-4D97-AF65-F5344CB8AC3E}">
        <p14:creationId xmlns:p14="http://schemas.microsoft.com/office/powerpoint/2010/main" val="364389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AMPLIFICATION MODULES: AMP 2</a:t>
            </a:r>
          </a:p>
        </p:txBody>
      </p:sp>
      <p:sp>
        <p:nvSpPr>
          <p:cNvPr id="11" name="CasellaDiTesto 10"/>
          <p:cNvSpPr txBox="1"/>
          <p:nvPr/>
        </p:nvSpPr>
        <p:spPr>
          <a:xfrm>
            <a:off x="1655676" y="1167594"/>
            <a:ext cx="1430200" cy="265457"/>
          </a:xfrm>
          <a:prstGeom prst="rect">
            <a:avLst/>
          </a:prstGeom>
          <a:noFill/>
        </p:spPr>
        <p:txBody>
          <a:bodyPr wrap="none" rtlCol="0">
            <a:spAutoFit/>
          </a:bodyPr>
          <a:lstStyle/>
          <a:p>
            <a:r>
              <a:rPr lang="it-IT" sz="1125" dirty="0"/>
              <a:t>Performance </a:t>
            </a:r>
            <a:r>
              <a:rPr lang="it-IT" sz="1125" dirty="0" err="1"/>
              <a:t>level</a:t>
            </a:r>
            <a:r>
              <a:rPr lang="it-IT" sz="1125" dirty="0"/>
              <a:t> P0</a:t>
            </a:r>
          </a:p>
        </p:txBody>
      </p:sp>
      <p:sp>
        <p:nvSpPr>
          <p:cNvPr id="15" name="CasellaDiTesto 14"/>
          <p:cNvSpPr txBox="1"/>
          <p:nvPr/>
        </p:nvSpPr>
        <p:spPr>
          <a:xfrm>
            <a:off x="1655676" y="2949792"/>
            <a:ext cx="1430200" cy="265457"/>
          </a:xfrm>
          <a:prstGeom prst="rect">
            <a:avLst/>
          </a:prstGeom>
          <a:noFill/>
        </p:spPr>
        <p:txBody>
          <a:bodyPr wrap="none" rtlCol="0">
            <a:spAutoFit/>
          </a:bodyPr>
          <a:lstStyle/>
          <a:p>
            <a:r>
              <a:rPr lang="it-IT" sz="1125" dirty="0"/>
              <a:t>Performance </a:t>
            </a:r>
            <a:r>
              <a:rPr lang="it-IT" sz="1125" dirty="0" err="1"/>
              <a:t>level</a:t>
            </a:r>
            <a:r>
              <a:rPr lang="it-IT" sz="1125" dirty="0"/>
              <a:t> P1</a:t>
            </a:r>
          </a:p>
        </p:txBody>
      </p:sp>
      <p:sp>
        <p:nvSpPr>
          <p:cNvPr id="16" name="CasellaDiTesto 15"/>
          <p:cNvSpPr txBox="1"/>
          <p:nvPr/>
        </p:nvSpPr>
        <p:spPr>
          <a:xfrm>
            <a:off x="1709683" y="4840002"/>
            <a:ext cx="1957587" cy="265457"/>
          </a:xfrm>
          <a:prstGeom prst="rect">
            <a:avLst/>
          </a:prstGeom>
          <a:noFill/>
        </p:spPr>
        <p:txBody>
          <a:bodyPr wrap="none" rtlCol="0">
            <a:spAutoFit/>
          </a:bodyPr>
          <a:lstStyle/>
          <a:p>
            <a:r>
              <a:rPr lang="it-IT" sz="1125" dirty="0"/>
              <a:t>6 </a:t>
            </a:r>
            <a:r>
              <a:rPr lang="it-IT" sz="1125" dirty="0" err="1"/>
              <a:t>passes</a:t>
            </a:r>
            <a:r>
              <a:rPr lang="it-IT" sz="1125" dirty="0"/>
              <a:t> </a:t>
            </a:r>
            <a:r>
              <a:rPr lang="it-IT" sz="1125" dirty="0" err="1"/>
              <a:t>amplification</a:t>
            </a:r>
            <a:r>
              <a:rPr lang="it-IT" sz="1125" dirty="0"/>
              <a:t> </a:t>
            </a:r>
            <a:r>
              <a:rPr lang="it-IT" sz="1125" dirty="0" err="1"/>
              <a:t>scheme</a:t>
            </a:r>
            <a:endParaRPr lang="it-IT" sz="1125" dirty="0"/>
          </a:p>
        </p:txBody>
      </p:sp>
      <p:graphicFrame>
        <p:nvGraphicFramePr>
          <p:cNvPr id="12" name="Tabella 11"/>
          <p:cNvGraphicFramePr>
            <a:graphicFrameLocks noGrp="1"/>
          </p:cNvGraphicFramePr>
          <p:nvPr/>
        </p:nvGraphicFramePr>
        <p:xfrm>
          <a:off x="1655676" y="681541"/>
          <a:ext cx="5832650" cy="378041"/>
        </p:xfrm>
        <a:graphic>
          <a:graphicData uri="http://schemas.openxmlformats.org/drawingml/2006/table">
            <a:tbl>
              <a:tblPr/>
              <a:tblGrid>
                <a:gridCol w="2013944">
                  <a:extLst>
                    <a:ext uri="{9D8B030D-6E8A-4147-A177-3AD203B41FA5}">
                      <a16:colId xmlns:a16="http://schemas.microsoft.com/office/drawing/2014/main" val="20000"/>
                    </a:ext>
                  </a:extLst>
                </a:gridCol>
                <a:gridCol w="852177">
                  <a:extLst>
                    <a:ext uri="{9D8B030D-6E8A-4147-A177-3AD203B41FA5}">
                      <a16:colId xmlns:a16="http://schemas.microsoft.com/office/drawing/2014/main" val="20001"/>
                    </a:ext>
                  </a:extLst>
                </a:gridCol>
                <a:gridCol w="1848529">
                  <a:extLst>
                    <a:ext uri="{9D8B030D-6E8A-4147-A177-3AD203B41FA5}">
                      <a16:colId xmlns:a16="http://schemas.microsoft.com/office/drawing/2014/main" val="20002"/>
                    </a:ext>
                  </a:extLst>
                </a:gridCol>
                <a:gridCol w="1118000">
                  <a:extLst>
                    <a:ext uri="{9D8B030D-6E8A-4147-A177-3AD203B41FA5}">
                      <a16:colId xmlns:a16="http://schemas.microsoft.com/office/drawing/2014/main" val="20003"/>
                    </a:ext>
                  </a:extLst>
                </a:gridCol>
              </a:tblGrid>
              <a:tr h="216024">
                <a:tc>
                  <a:txBody>
                    <a:bodyPr/>
                    <a:lstStyle/>
                    <a:p>
                      <a:pPr>
                        <a:lnSpc>
                          <a:spcPct val="115000"/>
                        </a:lnSpc>
                        <a:spcAft>
                          <a:spcPts val="1000"/>
                        </a:spcAft>
                      </a:pPr>
                      <a:r>
                        <a:rPr lang="en-GB" sz="900" dirty="0">
                          <a:latin typeface="Calibri"/>
                          <a:ea typeface="Times New Roman"/>
                          <a:cs typeface="Times New Roman"/>
                        </a:rPr>
                        <a:t>Crystal clear aperture </a:t>
                      </a:r>
                      <a:r>
                        <a:rPr lang="en-GB" sz="900" dirty="0">
                          <a:latin typeface="Calibri"/>
                          <a:ea typeface="Times New Roman"/>
                          <a:cs typeface="Times New Roman"/>
                          <a:sym typeface="Symbol"/>
                        </a:rPr>
                        <a:t></a:t>
                      </a:r>
                      <a:r>
                        <a:rPr lang="en-GB" sz="900" dirty="0">
                          <a:latin typeface="Calibri"/>
                          <a:ea typeface="Times New Roman"/>
                          <a:cs typeface="Times New Roman"/>
                        </a:rPr>
                        <a:t> (cm)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10 </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Crystal thickness (cm, overall)</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2.0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62017">
                <a:tc>
                  <a:txBody>
                    <a:bodyPr/>
                    <a:lstStyle/>
                    <a:p>
                      <a:pPr>
                        <a:lnSpc>
                          <a:spcPct val="115000"/>
                        </a:lnSpc>
                        <a:spcAft>
                          <a:spcPts val="1000"/>
                        </a:spcAft>
                      </a:pPr>
                      <a:r>
                        <a:rPr lang="en-GB" sz="900" dirty="0">
                          <a:latin typeface="Calibri"/>
                          <a:ea typeface="Times New Roman"/>
                          <a:cs typeface="Times New Roman"/>
                        </a:rPr>
                        <a:t>Doping level (%Wt.)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0.05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Absorption coefficient (cm-1)</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0.79</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ella 12"/>
          <p:cNvGraphicFramePr>
            <a:graphicFrameLocks noGrp="1"/>
          </p:cNvGraphicFramePr>
          <p:nvPr/>
        </p:nvGraphicFramePr>
        <p:xfrm>
          <a:off x="1655676" y="1471896"/>
          <a:ext cx="5832650" cy="1261872"/>
        </p:xfrm>
        <a:graphic>
          <a:graphicData uri="http://schemas.openxmlformats.org/drawingml/2006/table">
            <a:tbl>
              <a:tblPr/>
              <a:tblGrid>
                <a:gridCol w="2013944">
                  <a:extLst>
                    <a:ext uri="{9D8B030D-6E8A-4147-A177-3AD203B41FA5}">
                      <a16:colId xmlns:a16="http://schemas.microsoft.com/office/drawing/2014/main" val="20000"/>
                    </a:ext>
                  </a:extLst>
                </a:gridCol>
                <a:gridCol w="852177">
                  <a:extLst>
                    <a:ext uri="{9D8B030D-6E8A-4147-A177-3AD203B41FA5}">
                      <a16:colId xmlns:a16="http://schemas.microsoft.com/office/drawing/2014/main" val="20001"/>
                    </a:ext>
                  </a:extLst>
                </a:gridCol>
                <a:gridCol w="1848529">
                  <a:extLst>
                    <a:ext uri="{9D8B030D-6E8A-4147-A177-3AD203B41FA5}">
                      <a16:colId xmlns:a16="http://schemas.microsoft.com/office/drawing/2014/main" val="20002"/>
                    </a:ext>
                  </a:extLst>
                </a:gridCol>
                <a:gridCol w="1118000">
                  <a:extLst>
                    <a:ext uri="{9D8B030D-6E8A-4147-A177-3AD203B41FA5}">
                      <a16:colId xmlns:a16="http://schemas.microsoft.com/office/drawing/2014/main" val="20003"/>
                    </a:ext>
                  </a:extLst>
                </a:gridCol>
              </a:tblGrid>
              <a:tr h="157734">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37.2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a:latin typeface="Calibri"/>
                          <a:ea typeface="Times New Roman"/>
                          <a:cs typeface="Times New Roman"/>
                        </a:rPr>
                        <a:t>Pump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9.0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734">
                <a:tc>
                  <a:txBody>
                    <a:bodyPr/>
                    <a:lstStyle/>
                    <a:p>
                      <a:pPr>
                        <a:lnSpc>
                          <a:spcPct val="115000"/>
                        </a:lnSpc>
                        <a:spcAft>
                          <a:spcPts val="1000"/>
                        </a:spcAft>
                      </a:pPr>
                      <a:r>
                        <a:rPr lang="en-GB" sz="900">
                          <a:latin typeface="Calibri"/>
                          <a:ea typeface="Times New Roman"/>
                          <a:cs typeface="Times New Roman"/>
                        </a:rPr>
                        <a:t>Pump fluence at crystal surfaces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0.425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Absorbed pump energy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96%</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34">
                <a:tc>
                  <a:txBody>
                    <a:bodyPr/>
                    <a:lstStyle/>
                    <a:p>
                      <a:pPr>
                        <a:lnSpc>
                          <a:spcPct val="115000"/>
                        </a:lnSpc>
                        <a:spcAft>
                          <a:spcPts val="1000"/>
                        </a:spcAft>
                      </a:pPr>
                      <a:r>
                        <a:rPr lang="en-GB" sz="900" dirty="0">
                          <a:latin typeface="Calibri"/>
                          <a:ea typeface="Times New Roman"/>
                          <a:cs typeface="Times New Roman"/>
                        </a:rPr>
                        <a:t>Seed pulse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6.25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a:latin typeface="Calibri"/>
                          <a:ea typeface="Times New Roman"/>
                          <a:cs typeface="Times New Roman"/>
                        </a:rPr>
                        <a:t>Seed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8.0</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34">
                <a:tc>
                  <a:txBody>
                    <a:bodyPr/>
                    <a:lstStyle/>
                    <a:p>
                      <a:pPr>
                        <a:lnSpc>
                          <a:spcPct val="115000"/>
                        </a:lnSpc>
                        <a:spcAft>
                          <a:spcPts val="1000"/>
                        </a:spcAft>
                      </a:pPr>
                      <a:r>
                        <a:rPr lang="en-GB" sz="900" dirty="0">
                          <a:latin typeface="Calibri"/>
                          <a:ea typeface="Times New Roman"/>
                          <a:cs typeface="Times New Roman"/>
                        </a:rPr>
                        <a:t>Output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19.1</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35.0%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7734">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8.0</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Output beam peak fluence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0.38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468">
                <a:tc>
                  <a:txBody>
                    <a:bodyPr/>
                    <a:lstStyle/>
                    <a:p>
                      <a:pPr>
                        <a:lnSpc>
                          <a:spcPct val="115000"/>
                        </a:lnSpc>
                        <a:spcAft>
                          <a:spcPts val="1000"/>
                        </a:spcAft>
                      </a:pPr>
                      <a:r>
                        <a:rPr lang="en-GB" sz="900">
                          <a:latin typeface="Calibri"/>
                          <a:ea typeface="Times New Roman"/>
                          <a:cs typeface="Times New Roman"/>
                        </a:rPr>
                        <a:t>EDP scheme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60% 1st pass, 40%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sym typeface="Symbol"/>
                        </a:rPr>
                        <a:t></a:t>
                      </a:r>
                      <a:r>
                        <a:rPr lang="en-GB" sz="900">
                          <a:latin typeface="Calibri"/>
                          <a:ea typeface="Times New Roman"/>
                          <a:cs typeface="Times New Roman"/>
                        </a:rPr>
                        <a:t> 6 (before the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pump</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pump</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0.45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seed</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seed</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1.8</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8" name="Tabella 17"/>
          <p:cNvGraphicFramePr>
            <a:graphicFrameLocks noGrp="1"/>
          </p:cNvGraphicFramePr>
          <p:nvPr/>
        </p:nvGraphicFramePr>
        <p:xfrm>
          <a:off x="1655677" y="3273828"/>
          <a:ext cx="5832648" cy="1261872"/>
        </p:xfrm>
        <a:graphic>
          <a:graphicData uri="http://schemas.openxmlformats.org/drawingml/2006/table">
            <a:tbl>
              <a:tblPr/>
              <a:tblGrid>
                <a:gridCol w="2110869">
                  <a:extLst>
                    <a:ext uri="{9D8B030D-6E8A-4147-A177-3AD203B41FA5}">
                      <a16:colId xmlns:a16="http://schemas.microsoft.com/office/drawing/2014/main" val="20000"/>
                    </a:ext>
                  </a:extLst>
                </a:gridCol>
                <a:gridCol w="751449">
                  <a:extLst>
                    <a:ext uri="{9D8B030D-6E8A-4147-A177-3AD203B41FA5}">
                      <a16:colId xmlns:a16="http://schemas.microsoft.com/office/drawing/2014/main" val="20001"/>
                    </a:ext>
                  </a:extLst>
                </a:gridCol>
                <a:gridCol w="1880708">
                  <a:extLst>
                    <a:ext uri="{9D8B030D-6E8A-4147-A177-3AD203B41FA5}">
                      <a16:colId xmlns:a16="http://schemas.microsoft.com/office/drawing/2014/main" val="20002"/>
                    </a:ext>
                  </a:extLst>
                </a:gridCol>
                <a:gridCol w="1089622">
                  <a:extLst>
                    <a:ext uri="{9D8B030D-6E8A-4147-A177-3AD203B41FA5}">
                      <a16:colId xmlns:a16="http://schemas.microsoft.com/office/drawing/2014/main" val="20003"/>
                    </a:ext>
                  </a:extLst>
                </a:gridCol>
              </a:tblGrid>
              <a:tr h="157734">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65.2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a:latin typeface="Calibri"/>
                          <a:ea typeface="Times New Roman"/>
                          <a:cs typeface="Times New Roman"/>
                        </a:rPr>
                        <a:t>Pump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9.0</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734">
                <a:tc>
                  <a:txBody>
                    <a:bodyPr/>
                    <a:lstStyle/>
                    <a:p>
                      <a:pPr>
                        <a:lnSpc>
                          <a:spcPct val="115000"/>
                        </a:lnSpc>
                        <a:spcAft>
                          <a:spcPts val="1000"/>
                        </a:spcAft>
                      </a:pPr>
                      <a:r>
                        <a:rPr lang="en-GB" sz="900" dirty="0">
                          <a:latin typeface="Calibri"/>
                          <a:ea typeface="Times New Roman"/>
                          <a:cs typeface="Times New Roman"/>
                        </a:rPr>
                        <a:t>Pump </a:t>
                      </a:r>
                      <a:r>
                        <a:rPr lang="en-GB" sz="900" dirty="0" err="1">
                          <a:latin typeface="Calibri"/>
                          <a:ea typeface="Times New Roman"/>
                          <a:cs typeface="Times New Roman"/>
                        </a:rPr>
                        <a:t>fluence</a:t>
                      </a:r>
                      <a:r>
                        <a:rPr lang="en-GB" sz="900" dirty="0">
                          <a:latin typeface="Calibri"/>
                          <a:ea typeface="Times New Roman"/>
                          <a:cs typeface="Times New Roman"/>
                        </a:rPr>
                        <a:t> at crystal surfaces (J/cm</a:t>
                      </a:r>
                      <a:r>
                        <a:rPr lang="en-GB" sz="900" baseline="30000" dirty="0">
                          <a:latin typeface="Calibri"/>
                          <a:ea typeface="Times New Roman"/>
                          <a:cs typeface="Times New Roman"/>
                        </a:rPr>
                        <a:t>2</a:t>
                      </a:r>
                      <a:r>
                        <a:rPr lang="en-GB" sz="900" dirty="0">
                          <a:latin typeface="Calibri"/>
                          <a:ea typeface="Times New Roman"/>
                          <a:cs typeface="Times New Roman"/>
                        </a:rPr>
                        <a: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0.75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Absorbed pump energy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96%</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34">
                <a:tc>
                  <a:txBody>
                    <a:bodyPr/>
                    <a:lstStyle/>
                    <a:p>
                      <a:pPr>
                        <a:lnSpc>
                          <a:spcPct val="115000"/>
                        </a:lnSpc>
                        <a:spcAft>
                          <a:spcPts val="1000"/>
                        </a:spcAft>
                      </a:pPr>
                      <a:r>
                        <a:rPr lang="en-GB" sz="900" dirty="0">
                          <a:latin typeface="Calibri"/>
                          <a:ea typeface="Times New Roman"/>
                          <a:cs typeface="Times New Roman"/>
                        </a:rPr>
                        <a:t>Seed pulse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a:latin typeface="Calibri"/>
                          <a:ea typeface="Times New Roman"/>
                          <a:cs typeface="Times New Roman"/>
                        </a:rPr>
                        <a:t>8.75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a:latin typeface="Calibri"/>
                          <a:ea typeface="Times New Roman"/>
                          <a:cs typeface="Times New Roman"/>
                        </a:rPr>
                        <a:t>Seed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8.0</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34">
                <a:tc>
                  <a:txBody>
                    <a:bodyPr/>
                    <a:lstStyle/>
                    <a:p>
                      <a:pPr>
                        <a:lnSpc>
                          <a:spcPct val="115000"/>
                        </a:lnSpc>
                        <a:spcAft>
                          <a:spcPts val="1000"/>
                        </a:spcAft>
                      </a:pPr>
                      <a:r>
                        <a:rPr lang="en-GB" sz="900" dirty="0">
                          <a:latin typeface="Calibri"/>
                          <a:ea typeface="Times New Roman"/>
                          <a:cs typeface="Times New Roman"/>
                        </a:rPr>
                        <a:t>Output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37.5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44.1%</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7734">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8.3</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Output beam peak fluence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0.72</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468">
                <a:tc>
                  <a:txBody>
                    <a:bodyPr/>
                    <a:lstStyle/>
                    <a:p>
                      <a:pPr>
                        <a:lnSpc>
                          <a:spcPct val="115000"/>
                        </a:lnSpc>
                        <a:spcAft>
                          <a:spcPts val="1000"/>
                        </a:spcAft>
                      </a:pPr>
                      <a:r>
                        <a:rPr lang="en-GB" sz="900">
                          <a:latin typeface="Calibri"/>
                          <a:ea typeface="Times New Roman"/>
                          <a:cs typeface="Times New Roman"/>
                        </a:rPr>
                        <a:t>EDP scheme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60% 1st pass, 40%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sym typeface="Symbol"/>
                        </a:rPr>
                        <a:t></a:t>
                      </a:r>
                      <a:r>
                        <a:rPr lang="en-GB" sz="900">
                          <a:latin typeface="Calibri"/>
                          <a:ea typeface="Times New Roman"/>
                          <a:cs typeface="Times New Roman"/>
                        </a:rPr>
                        <a:t> 14 (before the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pump</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pump</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0.53</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seed</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seed</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1.49</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389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AMPLIFICATION MODULES: AMP 3</a:t>
            </a:r>
          </a:p>
        </p:txBody>
      </p:sp>
      <p:sp>
        <p:nvSpPr>
          <p:cNvPr id="11" name="CasellaDiTesto 10"/>
          <p:cNvSpPr txBox="1"/>
          <p:nvPr/>
        </p:nvSpPr>
        <p:spPr>
          <a:xfrm>
            <a:off x="1655676" y="1221600"/>
            <a:ext cx="2039341" cy="265457"/>
          </a:xfrm>
          <a:prstGeom prst="rect">
            <a:avLst/>
          </a:prstGeom>
          <a:noFill/>
        </p:spPr>
        <p:txBody>
          <a:bodyPr wrap="none" rtlCol="0">
            <a:spAutoFit/>
          </a:bodyPr>
          <a:lstStyle/>
          <a:p>
            <a:r>
              <a:rPr lang="it-IT" sz="1125" dirty="0"/>
              <a:t>Performance </a:t>
            </a:r>
            <a:r>
              <a:rPr lang="it-IT" sz="1125" dirty="0" err="1"/>
              <a:t>level</a:t>
            </a:r>
            <a:r>
              <a:rPr lang="it-IT" sz="1125" dirty="0"/>
              <a:t> P0 (6 </a:t>
            </a:r>
            <a:r>
              <a:rPr lang="it-IT" sz="1125" dirty="0" err="1"/>
              <a:t>passes</a:t>
            </a:r>
            <a:r>
              <a:rPr lang="it-IT" sz="1125" dirty="0"/>
              <a:t>)</a:t>
            </a:r>
          </a:p>
        </p:txBody>
      </p:sp>
      <p:sp>
        <p:nvSpPr>
          <p:cNvPr id="15" name="CasellaDiTesto 14"/>
          <p:cNvSpPr txBox="1"/>
          <p:nvPr/>
        </p:nvSpPr>
        <p:spPr>
          <a:xfrm>
            <a:off x="1655676" y="3050835"/>
            <a:ext cx="2039341" cy="265457"/>
          </a:xfrm>
          <a:prstGeom prst="rect">
            <a:avLst/>
          </a:prstGeom>
          <a:noFill/>
        </p:spPr>
        <p:txBody>
          <a:bodyPr wrap="none" rtlCol="0">
            <a:spAutoFit/>
          </a:bodyPr>
          <a:lstStyle/>
          <a:p>
            <a:r>
              <a:rPr lang="it-IT" sz="1125" dirty="0"/>
              <a:t>Performance </a:t>
            </a:r>
            <a:r>
              <a:rPr lang="it-IT" sz="1125" dirty="0" err="1"/>
              <a:t>level</a:t>
            </a:r>
            <a:r>
              <a:rPr lang="it-IT" sz="1125" dirty="0"/>
              <a:t> P1 (4 </a:t>
            </a:r>
            <a:r>
              <a:rPr lang="it-IT" sz="1125" dirty="0" err="1"/>
              <a:t>passes</a:t>
            </a:r>
            <a:r>
              <a:rPr lang="it-IT" sz="1125" dirty="0"/>
              <a:t>)</a:t>
            </a:r>
          </a:p>
        </p:txBody>
      </p:sp>
      <p:graphicFrame>
        <p:nvGraphicFramePr>
          <p:cNvPr id="10" name="Tabella 9"/>
          <p:cNvGraphicFramePr>
            <a:graphicFrameLocks noGrp="1"/>
          </p:cNvGraphicFramePr>
          <p:nvPr/>
        </p:nvGraphicFramePr>
        <p:xfrm>
          <a:off x="1655677" y="789552"/>
          <a:ext cx="5832647" cy="315468"/>
        </p:xfrm>
        <a:graphic>
          <a:graphicData uri="http://schemas.openxmlformats.org/drawingml/2006/table">
            <a:tbl>
              <a:tblPr/>
              <a:tblGrid>
                <a:gridCol w="2013943">
                  <a:extLst>
                    <a:ext uri="{9D8B030D-6E8A-4147-A177-3AD203B41FA5}">
                      <a16:colId xmlns:a16="http://schemas.microsoft.com/office/drawing/2014/main" val="20000"/>
                    </a:ext>
                  </a:extLst>
                </a:gridCol>
                <a:gridCol w="852177">
                  <a:extLst>
                    <a:ext uri="{9D8B030D-6E8A-4147-A177-3AD203B41FA5}">
                      <a16:colId xmlns:a16="http://schemas.microsoft.com/office/drawing/2014/main" val="20001"/>
                    </a:ext>
                  </a:extLst>
                </a:gridCol>
                <a:gridCol w="1848528">
                  <a:extLst>
                    <a:ext uri="{9D8B030D-6E8A-4147-A177-3AD203B41FA5}">
                      <a16:colId xmlns:a16="http://schemas.microsoft.com/office/drawing/2014/main" val="20002"/>
                    </a:ext>
                  </a:extLst>
                </a:gridCol>
                <a:gridCol w="1117999">
                  <a:extLst>
                    <a:ext uri="{9D8B030D-6E8A-4147-A177-3AD203B41FA5}">
                      <a16:colId xmlns:a16="http://schemas.microsoft.com/office/drawing/2014/main" val="20003"/>
                    </a:ext>
                  </a:extLst>
                </a:gridCol>
              </a:tblGrid>
              <a:tr h="157734">
                <a:tc>
                  <a:txBody>
                    <a:bodyPr/>
                    <a:lstStyle/>
                    <a:p>
                      <a:pPr>
                        <a:lnSpc>
                          <a:spcPct val="115000"/>
                        </a:lnSpc>
                        <a:spcAft>
                          <a:spcPts val="1000"/>
                        </a:spcAft>
                      </a:pPr>
                      <a:r>
                        <a:rPr lang="en-GB" sz="900" dirty="0">
                          <a:latin typeface="Calibri"/>
                          <a:ea typeface="Times New Roman"/>
                          <a:cs typeface="Times New Roman"/>
                        </a:rPr>
                        <a:t>Crystal clear aperture </a:t>
                      </a:r>
                      <a:r>
                        <a:rPr lang="en-GB" sz="900" dirty="0">
                          <a:latin typeface="Calibri"/>
                          <a:ea typeface="Times New Roman"/>
                          <a:cs typeface="Times New Roman"/>
                          <a:sym typeface="Symbol"/>
                        </a:rPr>
                        <a:t></a:t>
                      </a:r>
                      <a:r>
                        <a:rPr lang="en-GB" sz="900" dirty="0">
                          <a:latin typeface="Calibri"/>
                          <a:ea typeface="Times New Roman"/>
                          <a:cs typeface="Times New Roman"/>
                        </a:rPr>
                        <a:t> (cm)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16 cm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Crystal thickness (cm, overall)</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3.2</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57734">
                <a:tc>
                  <a:txBody>
                    <a:bodyPr/>
                    <a:lstStyle/>
                    <a:p>
                      <a:pPr>
                        <a:lnSpc>
                          <a:spcPct val="115000"/>
                        </a:lnSpc>
                        <a:spcAft>
                          <a:spcPts val="1000"/>
                        </a:spcAft>
                      </a:pPr>
                      <a:r>
                        <a:rPr lang="en-GB" sz="900">
                          <a:latin typeface="Calibri"/>
                          <a:ea typeface="Times New Roman"/>
                          <a:cs typeface="Times New Roman"/>
                        </a:rPr>
                        <a:t>Doping level (%Wt.)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0.03</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Absorption coefficient (cm-1)</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0.47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ella 13"/>
          <p:cNvGraphicFramePr>
            <a:graphicFrameLocks noGrp="1"/>
          </p:cNvGraphicFramePr>
          <p:nvPr/>
        </p:nvGraphicFramePr>
        <p:xfrm>
          <a:off x="1655677" y="1525902"/>
          <a:ext cx="5832647" cy="1261872"/>
        </p:xfrm>
        <a:graphic>
          <a:graphicData uri="http://schemas.openxmlformats.org/drawingml/2006/table">
            <a:tbl>
              <a:tblPr/>
              <a:tblGrid>
                <a:gridCol w="2013943">
                  <a:extLst>
                    <a:ext uri="{9D8B030D-6E8A-4147-A177-3AD203B41FA5}">
                      <a16:colId xmlns:a16="http://schemas.microsoft.com/office/drawing/2014/main" val="20000"/>
                    </a:ext>
                  </a:extLst>
                </a:gridCol>
                <a:gridCol w="852177">
                  <a:extLst>
                    <a:ext uri="{9D8B030D-6E8A-4147-A177-3AD203B41FA5}">
                      <a16:colId xmlns:a16="http://schemas.microsoft.com/office/drawing/2014/main" val="20001"/>
                    </a:ext>
                  </a:extLst>
                </a:gridCol>
                <a:gridCol w="1848528">
                  <a:extLst>
                    <a:ext uri="{9D8B030D-6E8A-4147-A177-3AD203B41FA5}">
                      <a16:colId xmlns:a16="http://schemas.microsoft.com/office/drawing/2014/main" val="20002"/>
                    </a:ext>
                  </a:extLst>
                </a:gridCol>
                <a:gridCol w="1117999">
                  <a:extLst>
                    <a:ext uri="{9D8B030D-6E8A-4147-A177-3AD203B41FA5}">
                      <a16:colId xmlns:a16="http://schemas.microsoft.com/office/drawing/2014/main" val="20003"/>
                    </a:ext>
                  </a:extLst>
                </a:gridCol>
              </a:tblGrid>
              <a:tr h="157734">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105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a:latin typeface="Calibri"/>
                          <a:ea typeface="Times New Roman"/>
                          <a:cs typeface="Times New Roman"/>
                        </a:rPr>
                        <a:t>Pump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14.0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734">
                <a:tc>
                  <a:txBody>
                    <a:bodyPr/>
                    <a:lstStyle/>
                    <a:p>
                      <a:pPr>
                        <a:lnSpc>
                          <a:spcPct val="115000"/>
                        </a:lnSpc>
                        <a:spcAft>
                          <a:spcPts val="1000"/>
                        </a:spcAft>
                      </a:pPr>
                      <a:r>
                        <a:rPr lang="en-GB" sz="900" dirty="0">
                          <a:latin typeface="Calibri"/>
                          <a:ea typeface="Times New Roman"/>
                          <a:cs typeface="Times New Roman"/>
                        </a:rPr>
                        <a:t>Pump </a:t>
                      </a:r>
                      <a:r>
                        <a:rPr lang="en-GB" sz="900" dirty="0" err="1">
                          <a:latin typeface="Calibri"/>
                          <a:ea typeface="Times New Roman"/>
                          <a:cs typeface="Times New Roman"/>
                        </a:rPr>
                        <a:t>fluence</a:t>
                      </a:r>
                      <a:r>
                        <a:rPr lang="en-GB" sz="900" dirty="0">
                          <a:latin typeface="Calibri"/>
                          <a:ea typeface="Times New Roman"/>
                          <a:cs typeface="Times New Roman"/>
                        </a:rPr>
                        <a:t> at crystal surfaces (J/cm</a:t>
                      </a:r>
                      <a:r>
                        <a:rPr lang="en-GB" sz="900" baseline="30000" dirty="0">
                          <a:latin typeface="Calibri"/>
                          <a:ea typeface="Times New Roman"/>
                          <a:cs typeface="Times New Roman"/>
                        </a:rPr>
                        <a:t>2</a:t>
                      </a:r>
                      <a:r>
                        <a:rPr lang="en-GB" sz="900" dirty="0">
                          <a:latin typeface="Calibri"/>
                          <a:ea typeface="Times New Roman"/>
                          <a:cs typeface="Times New Roman"/>
                        </a:rPr>
                        <a: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0.51</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Absorbed pump energy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96%</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34">
                <a:tc>
                  <a:txBody>
                    <a:bodyPr/>
                    <a:lstStyle/>
                    <a:p>
                      <a:pPr>
                        <a:lnSpc>
                          <a:spcPct val="115000"/>
                        </a:lnSpc>
                        <a:spcAft>
                          <a:spcPts val="1000"/>
                        </a:spcAft>
                      </a:pPr>
                      <a:r>
                        <a:rPr lang="en-GB" sz="900" dirty="0">
                          <a:latin typeface="Calibri"/>
                          <a:ea typeface="Times New Roman"/>
                          <a:cs typeface="Times New Roman"/>
                        </a:rPr>
                        <a:t>Seed pulse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18.8</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a:latin typeface="Calibri"/>
                          <a:ea typeface="Times New Roman"/>
                          <a:cs typeface="Times New Roman"/>
                        </a:rPr>
                        <a:t>Seed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12.8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34">
                <a:tc>
                  <a:txBody>
                    <a:bodyPr/>
                    <a:lstStyle/>
                    <a:p>
                      <a:pPr>
                        <a:lnSpc>
                          <a:spcPct val="115000"/>
                        </a:lnSpc>
                        <a:spcAft>
                          <a:spcPts val="1000"/>
                        </a:spcAft>
                      </a:pPr>
                      <a:r>
                        <a:rPr lang="en-GB" sz="900">
                          <a:latin typeface="Calibri"/>
                          <a:ea typeface="Times New Roman"/>
                          <a:cs typeface="Times New Roman"/>
                        </a:rPr>
                        <a:t>Output energy (J)</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62.4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41.5%</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7734">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12.8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Output beam peak fluence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0.49</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468">
                <a:tc>
                  <a:txBody>
                    <a:bodyPr/>
                    <a:lstStyle/>
                    <a:p>
                      <a:pPr>
                        <a:lnSpc>
                          <a:spcPct val="115000"/>
                        </a:lnSpc>
                        <a:spcAft>
                          <a:spcPts val="1000"/>
                        </a:spcAft>
                      </a:pPr>
                      <a:r>
                        <a:rPr lang="en-GB" sz="900">
                          <a:latin typeface="Calibri"/>
                          <a:ea typeface="Times New Roman"/>
                          <a:cs typeface="Times New Roman"/>
                        </a:rPr>
                        <a:t>EDP scheme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65% 1st pass, 35%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sym typeface="Symbol"/>
                        </a:rPr>
                        <a:t></a:t>
                      </a:r>
                      <a:r>
                        <a:rPr lang="en-GB" sz="900">
                          <a:latin typeface="Calibri"/>
                          <a:ea typeface="Times New Roman"/>
                          <a:cs typeface="Times New Roman"/>
                        </a:rPr>
                        <a:t> 18 (before the 1st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pump</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pump</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0.53</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dirty="0" err="1">
                          <a:latin typeface="Calibri"/>
                          <a:ea typeface="Times New Roman"/>
                          <a:cs typeface="Times New Roman"/>
                        </a:rPr>
                        <a:t>S</a:t>
                      </a:r>
                      <a:r>
                        <a:rPr lang="en-GB" sz="900" i="1" baseline="-25000" dirty="0" err="1">
                          <a:latin typeface="Calibri"/>
                          <a:ea typeface="Times New Roman"/>
                          <a:cs typeface="Times New Roman"/>
                        </a:rPr>
                        <a:t>seed</a:t>
                      </a:r>
                      <a:r>
                        <a:rPr lang="en-GB" sz="900" dirty="0">
                          <a:latin typeface="Calibri"/>
                          <a:ea typeface="Times New Roman"/>
                          <a:cs typeface="Times New Roman"/>
                        </a:rPr>
                        <a:t> (</a:t>
                      </a:r>
                      <a:r>
                        <a:rPr lang="en-GB" sz="900" dirty="0" err="1">
                          <a:latin typeface="Calibri"/>
                          <a:ea typeface="Times New Roman"/>
                          <a:cs typeface="Times New Roman"/>
                        </a:rPr>
                        <a:t>ΔE</a:t>
                      </a:r>
                      <a:r>
                        <a:rPr lang="en-GB" sz="900" baseline="-25000" dirty="0" err="1">
                          <a:latin typeface="Calibri"/>
                          <a:ea typeface="Times New Roman"/>
                          <a:cs typeface="Times New Roman"/>
                        </a:rPr>
                        <a:t>out</a:t>
                      </a:r>
                      <a:r>
                        <a:rPr lang="en-GB" sz="900" dirty="0">
                          <a:latin typeface="Calibri"/>
                          <a:ea typeface="Times New Roman"/>
                          <a:cs typeface="Times New Roman"/>
                        </a:rPr>
                        <a:t>/</a:t>
                      </a:r>
                      <a:r>
                        <a:rPr lang="en-GB" sz="900" dirty="0" err="1">
                          <a:latin typeface="Calibri"/>
                          <a:ea typeface="Times New Roman"/>
                          <a:cs typeface="Times New Roman"/>
                        </a:rPr>
                        <a:t>ΔE</a:t>
                      </a:r>
                      <a:r>
                        <a:rPr lang="en-GB" sz="900" baseline="-25000" dirty="0" err="1">
                          <a:latin typeface="Calibri"/>
                          <a:ea typeface="Times New Roman"/>
                          <a:cs typeface="Times New Roman"/>
                        </a:rPr>
                        <a:t>seed</a:t>
                      </a:r>
                      <a:r>
                        <a:rPr lang="en-GB" sz="900" dirty="0">
                          <a:latin typeface="Calibri"/>
                          <a:ea typeface="Times New Roman"/>
                          <a:cs typeface="Times New Roman"/>
                        </a:rPr>
                        <a:t>)</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1.64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7" name="Tabella 16"/>
          <p:cNvGraphicFramePr>
            <a:graphicFrameLocks noGrp="1"/>
          </p:cNvGraphicFramePr>
          <p:nvPr/>
        </p:nvGraphicFramePr>
        <p:xfrm>
          <a:off x="1655676" y="3381840"/>
          <a:ext cx="5832649" cy="1261872"/>
        </p:xfrm>
        <a:graphic>
          <a:graphicData uri="http://schemas.openxmlformats.org/drawingml/2006/table">
            <a:tbl>
              <a:tblPr/>
              <a:tblGrid>
                <a:gridCol w="2048027">
                  <a:extLst>
                    <a:ext uri="{9D8B030D-6E8A-4147-A177-3AD203B41FA5}">
                      <a16:colId xmlns:a16="http://schemas.microsoft.com/office/drawing/2014/main" val="20000"/>
                    </a:ext>
                  </a:extLst>
                </a:gridCol>
                <a:gridCol w="847475">
                  <a:extLst>
                    <a:ext uri="{9D8B030D-6E8A-4147-A177-3AD203B41FA5}">
                      <a16:colId xmlns:a16="http://schemas.microsoft.com/office/drawing/2014/main" val="20001"/>
                    </a:ext>
                  </a:extLst>
                </a:gridCol>
                <a:gridCol w="2018252">
                  <a:extLst>
                    <a:ext uri="{9D8B030D-6E8A-4147-A177-3AD203B41FA5}">
                      <a16:colId xmlns:a16="http://schemas.microsoft.com/office/drawing/2014/main" val="20002"/>
                    </a:ext>
                  </a:extLst>
                </a:gridCol>
                <a:gridCol w="918895">
                  <a:extLst>
                    <a:ext uri="{9D8B030D-6E8A-4147-A177-3AD203B41FA5}">
                      <a16:colId xmlns:a16="http://schemas.microsoft.com/office/drawing/2014/main" val="20003"/>
                    </a:ext>
                  </a:extLst>
                </a:gridCol>
              </a:tblGrid>
              <a:tr h="157734">
                <a:tc>
                  <a:txBody>
                    <a:bodyPr/>
                    <a:lstStyle/>
                    <a:p>
                      <a:pPr>
                        <a:lnSpc>
                          <a:spcPct val="115000"/>
                        </a:lnSpc>
                        <a:spcAft>
                          <a:spcPts val="1000"/>
                        </a:spcAft>
                      </a:pPr>
                      <a:r>
                        <a:rPr lang="en-GB" sz="900" dirty="0">
                          <a:latin typeface="Calibri"/>
                          <a:ea typeface="Times New Roman"/>
                          <a:cs typeface="Times New Roman"/>
                        </a:rPr>
                        <a:t>Pump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197</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a:latin typeface="Calibri"/>
                          <a:ea typeface="Times New Roman"/>
                          <a:cs typeface="Times New Roman"/>
                        </a:rPr>
                        <a:t>Pump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14.0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734">
                <a:tc>
                  <a:txBody>
                    <a:bodyPr/>
                    <a:lstStyle/>
                    <a:p>
                      <a:pPr>
                        <a:lnSpc>
                          <a:spcPct val="115000"/>
                        </a:lnSpc>
                        <a:spcAft>
                          <a:spcPts val="1000"/>
                        </a:spcAft>
                      </a:pPr>
                      <a:r>
                        <a:rPr lang="en-GB" sz="900">
                          <a:latin typeface="Calibri"/>
                          <a:ea typeface="Times New Roman"/>
                          <a:cs typeface="Times New Roman"/>
                        </a:rPr>
                        <a:t>Pump fluence at crystal surfaces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0.95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Absorbed pump energy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96%</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34">
                <a:tc>
                  <a:txBody>
                    <a:bodyPr/>
                    <a:lstStyle/>
                    <a:p>
                      <a:pPr>
                        <a:lnSpc>
                          <a:spcPct val="115000"/>
                        </a:lnSpc>
                        <a:spcAft>
                          <a:spcPts val="1000"/>
                        </a:spcAft>
                      </a:pPr>
                      <a:r>
                        <a:rPr lang="en-GB" sz="900">
                          <a:latin typeface="Calibri"/>
                          <a:ea typeface="Times New Roman"/>
                          <a:cs typeface="Times New Roman"/>
                        </a:rPr>
                        <a:t>Seed pulse energy (J)</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a:latin typeface="Calibri"/>
                          <a:ea typeface="Times New Roman"/>
                          <a:cs typeface="Times New Roman"/>
                        </a:rPr>
                        <a:t>37.5</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de-DE" sz="900" dirty="0" err="1">
                          <a:latin typeface="Calibri"/>
                          <a:ea typeface="Times New Roman"/>
                          <a:cs typeface="Times New Roman"/>
                        </a:rPr>
                        <a:t>Seed</a:t>
                      </a:r>
                      <a:r>
                        <a:rPr lang="de-DE" sz="900" dirty="0">
                          <a:latin typeface="Calibri"/>
                          <a:ea typeface="Times New Roman"/>
                          <a:cs typeface="Times New Roman"/>
                        </a:rPr>
                        <a:t> beam </a:t>
                      </a:r>
                      <a:r>
                        <a:rPr lang="de-DE" sz="900" dirty="0" err="1">
                          <a:latin typeface="Calibri"/>
                          <a:ea typeface="Times New Roman"/>
                          <a:cs typeface="Times New Roman"/>
                        </a:rPr>
                        <a:t>diameter</a:t>
                      </a:r>
                      <a:r>
                        <a:rPr lang="de-DE" sz="900" dirty="0">
                          <a:latin typeface="Calibri"/>
                          <a:ea typeface="Times New Roman"/>
                          <a:cs typeface="Times New Roman"/>
                        </a:rPr>
                        <a:t> (cm, FWHM)</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12.8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34">
                <a:tc>
                  <a:txBody>
                    <a:bodyPr/>
                    <a:lstStyle/>
                    <a:p>
                      <a:pPr>
                        <a:lnSpc>
                          <a:spcPct val="115000"/>
                        </a:lnSpc>
                        <a:spcAft>
                          <a:spcPts val="1000"/>
                        </a:spcAft>
                      </a:pPr>
                      <a:r>
                        <a:rPr lang="en-GB" sz="900" dirty="0">
                          <a:latin typeface="Calibri"/>
                          <a:ea typeface="Times New Roman"/>
                          <a:cs typeface="Times New Roman"/>
                        </a:rPr>
                        <a:t>Output energy (J)</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126.0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Extraction efficiency</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dirty="0">
                          <a:latin typeface="Calibri"/>
                          <a:ea typeface="Times New Roman"/>
                          <a:cs typeface="Times New Roman"/>
                        </a:rPr>
                        <a:t>44.9%</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7734">
                <a:tc>
                  <a:txBody>
                    <a:bodyPr/>
                    <a:lstStyle/>
                    <a:p>
                      <a:pPr>
                        <a:lnSpc>
                          <a:spcPct val="115000"/>
                        </a:lnSpc>
                        <a:spcAft>
                          <a:spcPts val="1000"/>
                        </a:spcAft>
                      </a:pPr>
                      <a:r>
                        <a:rPr lang="en-GB" sz="900">
                          <a:latin typeface="Calibri"/>
                          <a:ea typeface="Times New Roman"/>
                          <a:cs typeface="Times New Roman"/>
                        </a:rPr>
                        <a:t>Output beam diameter (cm FWHM)</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13.0</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Output beam peak fluence (J/cm</a:t>
                      </a:r>
                      <a:r>
                        <a:rPr lang="en-GB" sz="900" baseline="30000">
                          <a:latin typeface="Calibri"/>
                          <a:ea typeface="Times New Roman"/>
                          <a:cs typeface="Times New Roman"/>
                        </a:rPr>
                        <a:t>2</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1.08</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468">
                <a:tc>
                  <a:txBody>
                    <a:bodyPr/>
                    <a:lstStyle/>
                    <a:p>
                      <a:pPr>
                        <a:lnSpc>
                          <a:spcPct val="115000"/>
                        </a:lnSpc>
                        <a:spcAft>
                          <a:spcPts val="1000"/>
                        </a:spcAft>
                      </a:pPr>
                      <a:r>
                        <a:rPr lang="en-GB" sz="900">
                          <a:latin typeface="Calibri"/>
                          <a:ea typeface="Times New Roman"/>
                          <a:cs typeface="Times New Roman"/>
                        </a:rPr>
                        <a:t>EDP scheme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65% 1st pass, 35%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Max G</a:t>
                      </a:r>
                      <a:r>
                        <a:rPr lang="en-GB" sz="900" baseline="-25000">
                          <a:latin typeface="Calibri"/>
                          <a:ea typeface="Times New Roman"/>
                          <a:cs typeface="Times New Roman"/>
                        </a:rPr>
                        <a:t>T</a:t>
                      </a:r>
                      <a:r>
                        <a:rPr lang="en-GB" sz="900">
                          <a:latin typeface="Calibri"/>
                          <a:ea typeface="Times New Roman"/>
                          <a:cs typeface="Times New Roman"/>
                        </a:rPr>
                        <a:t> </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sym typeface="Symbol"/>
                        </a:rPr>
                        <a:t></a:t>
                      </a:r>
                      <a:r>
                        <a:rPr lang="en-GB" sz="900">
                          <a:latin typeface="Calibri"/>
                          <a:ea typeface="Times New Roman"/>
                          <a:cs typeface="Times New Roman"/>
                        </a:rPr>
                        <a:t> 20 (before the 3rd pass)</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734">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pump</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pump</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a:latin typeface="Calibri"/>
                          <a:ea typeface="Times New Roman"/>
                          <a:cs typeface="Times New Roman"/>
                        </a:rPr>
                        <a:t>0.54</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i="1">
                          <a:latin typeface="Calibri"/>
                          <a:ea typeface="Times New Roman"/>
                          <a:cs typeface="Times New Roman"/>
                        </a:rPr>
                        <a:t>S</a:t>
                      </a:r>
                      <a:r>
                        <a:rPr lang="en-GB" sz="900" i="1" baseline="-25000">
                          <a:latin typeface="Calibri"/>
                          <a:ea typeface="Times New Roman"/>
                          <a:cs typeface="Times New Roman"/>
                        </a:rPr>
                        <a:t>seed</a:t>
                      </a:r>
                      <a:r>
                        <a:rPr lang="en-GB" sz="900">
                          <a:latin typeface="Calibri"/>
                          <a:ea typeface="Times New Roman"/>
                          <a:cs typeface="Times New Roman"/>
                        </a:rPr>
                        <a:t> (ΔE</a:t>
                      </a:r>
                      <a:r>
                        <a:rPr lang="en-GB" sz="900" baseline="-25000">
                          <a:latin typeface="Calibri"/>
                          <a:ea typeface="Times New Roman"/>
                          <a:cs typeface="Times New Roman"/>
                        </a:rPr>
                        <a:t>out</a:t>
                      </a:r>
                      <a:r>
                        <a:rPr lang="en-GB" sz="900">
                          <a:latin typeface="Calibri"/>
                          <a:ea typeface="Times New Roman"/>
                          <a:cs typeface="Times New Roman"/>
                        </a:rPr>
                        <a:t>/ΔE</a:t>
                      </a:r>
                      <a:r>
                        <a:rPr lang="en-GB" sz="900" baseline="-25000">
                          <a:latin typeface="Calibri"/>
                          <a:ea typeface="Times New Roman"/>
                          <a:cs typeface="Times New Roman"/>
                        </a:rPr>
                        <a:t>seed</a:t>
                      </a:r>
                      <a:r>
                        <a:rPr lang="en-GB" sz="900">
                          <a:latin typeface="Calibri"/>
                          <a:ea typeface="Times New Roman"/>
                          <a:cs typeface="Times New Roman"/>
                        </a:rPr>
                        <a:t>)</a:t>
                      </a:r>
                      <a:endParaRPr lang="it-IT" sz="90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900" dirty="0">
                          <a:latin typeface="Calibri"/>
                          <a:ea typeface="Times New Roman"/>
                          <a:cs typeface="Times New Roman"/>
                        </a:rPr>
                        <a:t>1.4</a:t>
                      </a:r>
                      <a:endParaRPr lang="it-IT" sz="900" dirty="0">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389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EXAMPLES OF SIMULATION RESULTS</a:t>
            </a:r>
          </a:p>
        </p:txBody>
      </p:sp>
      <p:pic>
        <p:nvPicPr>
          <p:cNvPr id="9" name="Immagine 8"/>
          <p:cNvPicPr/>
          <p:nvPr/>
        </p:nvPicPr>
        <p:blipFill>
          <a:blip r:embed="rId3" cstate="print"/>
          <a:srcRect/>
          <a:stretch>
            <a:fillRect/>
          </a:stretch>
        </p:blipFill>
        <p:spPr bwMode="auto">
          <a:xfrm>
            <a:off x="1439858" y="931610"/>
            <a:ext cx="2510898" cy="1566174"/>
          </a:xfrm>
          <a:prstGeom prst="rect">
            <a:avLst/>
          </a:prstGeom>
          <a:noFill/>
          <a:ln w="9525">
            <a:noFill/>
            <a:miter lim="800000"/>
            <a:headEnd/>
            <a:tailEnd/>
          </a:ln>
        </p:spPr>
      </p:pic>
      <p:sp>
        <p:nvSpPr>
          <p:cNvPr id="12" name="CasellaDiTesto 11"/>
          <p:cNvSpPr txBox="1"/>
          <p:nvPr/>
        </p:nvSpPr>
        <p:spPr>
          <a:xfrm>
            <a:off x="1329324" y="628756"/>
            <a:ext cx="2788777" cy="307777"/>
          </a:xfrm>
          <a:prstGeom prst="rect">
            <a:avLst/>
          </a:prstGeom>
          <a:noFill/>
        </p:spPr>
        <p:txBody>
          <a:bodyPr wrap="none" rtlCol="0">
            <a:spAutoFit/>
          </a:bodyPr>
          <a:lstStyle/>
          <a:p>
            <a:r>
              <a:rPr lang="it-IT" sz="1400" b="1" dirty="0"/>
              <a:t>Input/output </a:t>
            </a:r>
            <a:r>
              <a:rPr lang="it-IT" sz="1400" b="1" dirty="0" err="1"/>
              <a:t>spectrum</a:t>
            </a:r>
            <a:r>
              <a:rPr lang="it-IT" sz="1400" b="1" dirty="0"/>
              <a:t> (AMP3, P1)</a:t>
            </a:r>
          </a:p>
        </p:txBody>
      </p:sp>
      <p:pic>
        <p:nvPicPr>
          <p:cNvPr id="13" name="Immagine 12"/>
          <p:cNvPicPr/>
          <p:nvPr/>
        </p:nvPicPr>
        <p:blipFill>
          <a:blip r:embed="rId4" cstate="print"/>
          <a:srcRect/>
          <a:stretch>
            <a:fillRect/>
          </a:stretch>
        </p:blipFill>
        <p:spPr bwMode="auto">
          <a:xfrm>
            <a:off x="5193246" y="958613"/>
            <a:ext cx="2268252" cy="1512168"/>
          </a:xfrm>
          <a:prstGeom prst="rect">
            <a:avLst/>
          </a:prstGeom>
          <a:noFill/>
          <a:ln w="9525">
            <a:noFill/>
            <a:miter lim="800000"/>
            <a:headEnd/>
            <a:tailEnd/>
          </a:ln>
        </p:spPr>
      </p:pic>
      <p:sp>
        <p:nvSpPr>
          <p:cNvPr id="16" name="CasellaDiTesto 15"/>
          <p:cNvSpPr txBox="1"/>
          <p:nvPr/>
        </p:nvSpPr>
        <p:spPr>
          <a:xfrm>
            <a:off x="4849877" y="628745"/>
            <a:ext cx="3036665" cy="307777"/>
          </a:xfrm>
          <a:prstGeom prst="rect">
            <a:avLst/>
          </a:prstGeom>
          <a:noFill/>
        </p:spPr>
        <p:txBody>
          <a:bodyPr wrap="none" rtlCol="0">
            <a:spAutoFit/>
          </a:bodyPr>
          <a:lstStyle/>
          <a:p>
            <a:r>
              <a:rPr lang="it-IT" sz="1400" b="1" dirty="0"/>
              <a:t>Input/output </a:t>
            </a:r>
            <a:r>
              <a:rPr lang="it-IT" sz="1400" b="1" dirty="0" err="1"/>
              <a:t>beam</a:t>
            </a:r>
            <a:r>
              <a:rPr lang="it-IT" sz="1400" b="1" dirty="0"/>
              <a:t> </a:t>
            </a:r>
            <a:r>
              <a:rPr lang="it-IT" sz="1400" b="1" dirty="0" err="1"/>
              <a:t>profile</a:t>
            </a:r>
            <a:r>
              <a:rPr lang="it-IT" sz="1400" b="1" dirty="0"/>
              <a:t> (AMP3, P1)</a:t>
            </a:r>
          </a:p>
        </p:txBody>
      </p:sp>
      <p:pic>
        <p:nvPicPr>
          <p:cNvPr id="19" name="Immagine 18"/>
          <p:cNvPicPr/>
          <p:nvPr/>
        </p:nvPicPr>
        <p:blipFill>
          <a:blip r:embed="rId5" cstate="print"/>
          <a:srcRect l="2790" r="9226"/>
          <a:stretch>
            <a:fillRect/>
          </a:stretch>
        </p:blipFill>
        <p:spPr bwMode="auto">
          <a:xfrm>
            <a:off x="1439858" y="3122296"/>
            <a:ext cx="2430270" cy="1674186"/>
          </a:xfrm>
          <a:prstGeom prst="rect">
            <a:avLst/>
          </a:prstGeom>
          <a:noFill/>
          <a:ln w="9525">
            <a:noFill/>
            <a:miter lim="800000"/>
            <a:headEnd/>
            <a:tailEnd/>
          </a:ln>
        </p:spPr>
      </p:pic>
      <p:sp>
        <p:nvSpPr>
          <p:cNvPr id="20" name="CasellaDiTesto 19"/>
          <p:cNvSpPr txBox="1"/>
          <p:nvPr/>
        </p:nvSpPr>
        <p:spPr>
          <a:xfrm>
            <a:off x="1043608" y="2590749"/>
            <a:ext cx="3600400" cy="523220"/>
          </a:xfrm>
          <a:prstGeom prst="rect">
            <a:avLst/>
          </a:prstGeom>
          <a:noFill/>
        </p:spPr>
        <p:txBody>
          <a:bodyPr wrap="square" rtlCol="0">
            <a:spAutoFit/>
          </a:bodyPr>
          <a:lstStyle/>
          <a:p>
            <a:pPr algn="ctr"/>
            <a:r>
              <a:rPr lang="it-IT" sz="1400" b="1" dirty="0"/>
              <a:t>Output </a:t>
            </a:r>
            <a:r>
              <a:rPr lang="it-IT" sz="1400" b="1" dirty="0" err="1"/>
              <a:t>energy</a:t>
            </a:r>
            <a:r>
              <a:rPr lang="it-IT" sz="1400" b="1" dirty="0"/>
              <a:t> vs. </a:t>
            </a:r>
            <a:r>
              <a:rPr lang="it-IT" sz="1400" b="1" dirty="0" err="1"/>
              <a:t>number</a:t>
            </a:r>
            <a:r>
              <a:rPr lang="it-IT" sz="1400" b="1" dirty="0"/>
              <a:t> </a:t>
            </a:r>
            <a:r>
              <a:rPr lang="it-IT" sz="1400" b="1" dirty="0" err="1"/>
              <a:t>of</a:t>
            </a:r>
            <a:r>
              <a:rPr lang="it-IT" sz="1400" b="1" dirty="0"/>
              <a:t> </a:t>
            </a:r>
            <a:r>
              <a:rPr lang="it-IT" sz="1400" b="1" dirty="0" err="1"/>
              <a:t>passes</a:t>
            </a:r>
            <a:r>
              <a:rPr lang="it-IT" sz="1400" b="1" dirty="0"/>
              <a:t> (AMP3, P1, </a:t>
            </a:r>
            <a:r>
              <a:rPr lang="it-IT" sz="1400" b="1" dirty="0" err="1"/>
              <a:t>transmission</a:t>
            </a:r>
            <a:r>
              <a:rPr lang="it-IT" sz="1400" b="1" dirty="0"/>
              <a:t> / </a:t>
            </a:r>
            <a:r>
              <a:rPr lang="it-IT" sz="1400" b="1" dirty="0" err="1"/>
              <a:t>reflection</a:t>
            </a:r>
            <a:r>
              <a:rPr lang="it-IT" sz="1400" b="1" dirty="0"/>
              <a:t> </a:t>
            </a:r>
            <a:r>
              <a:rPr lang="it-IT" sz="1400" b="1" dirty="0" err="1"/>
              <a:t>schemes</a:t>
            </a:r>
            <a:r>
              <a:rPr lang="it-IT" sz="1400" b="1" dirty="0"/>
              <a:t>)</a:t>
            </a:r>
          </a:p>
        </p:txBody>
      </p:sp>
      <p:pic>
        <p:nvPicPr>
          <p:cNvPr id="21" name="Immagine 20"/>
          <p:cNvPicPr/>
          <p:nvPr/>
        </p:nvPicPr>
        <p:blipFill>
          <a:blip r:embed="rId6" cstate="print"/>
          <a:srcRect r="3817"/>
          <a:stretch>
            <a:fillRect/>
          </a:stretch>
        </p:blipFill>
        <p:spPr bwMode="auto">
          <a:xfrm>
            <a:off x="5193246" y="3122296"/>
            <a:ext cx="2430270" cy="1674186"/>
          </a:xfrm>
          <a:prstGeom prst="rect">
            <a:avLst/>
          </a:prstGeom>
          <a:noFill/>
          <a:ln w="9525">
            <a:noFill/>
            <a:miter lim="800000"/>
            <a:headEnd/>
            <a:tailEnd/>
          </a:ln>
        </p:spPr>
      </p:pic>
      <p:sp>
        <p:nvSpPr>
          <p:cNvPr id="22" name="CasellaDiTesto 21"/>
          <p:cNvSpPr txBox="1"/>
          <p:nvPr/>
        </p:nvSpPr>
        <p:spPr>
          <a:xfrm>
            <a:off x="4961368" y="2647682"/>
            <a:ext cx="3931112" cy="307777"/>
          </a:xfrm>
          <a:prstGeom prst="rect">
            <a:avLst/>
          </a:prstGeom>
          <a:noFill/>
        </p:spPr>
        <p:txBody>
          <a:bodyPr wrap="square" rtlCol="0">
            <a:spAutoFit/>
          </a:bodyPr>
          <a:lstStyle/>
          <a:p>
            <a:r>
              <a:rPr lang="it-IT" sz="1400" b="1" dirty="0"/>
              <a:t>Output </a:t>
            </a:r>
            <a:r>
              <a:rPr lang="it-IT" sz="1400" b="1" dirty="0" err="1"/>
              <a:t>energy</a:t>
            </a:r>
            <a:r>
              <a:rPr lang="it-IT" sz="1400" b="1" dirty="0"/>
              <a:t> vs. </a:t>
            </a:r>
            <a:r>
              <a:rPr lang="it-IT" sz="1400" b="1" dirty="0" err="1"/>
              <a:t>pump</a:t>
            </a:r>
            <a:r>
              <a:rPr lang="it-IT" sz="1400" b="1" dirty="0"/>
              <a:t> </a:t>
            </a:r>
            <a:r>
              <a:rPr lang="it-IT" sz="1400" b="1" dirty="0" err="1"/>
              <a:t>pulse</a:t>
            </a:r>
            <a:r>
              <a:rPr lang="it-IT" sz="1400" b="1" dirty="0"/>
              <a:t> </a:t>
            </a:r>
            <a:r>
              <a:rPr lang="it-IT" sz="1400" b="1" dirty="0" err="1"/>
              <a:t>energy</a:t>
            </a:r>
            <a:r>
              <a:rPr lang="it-IT" sz="1400" b="1" dirty="0"/>
              <a:t> (AMP1, P0)</a:t>
            </a:r>
          </a:p>
        </p:txBody>
      </p:sp>
    </p:spTree>
    <p:extLst>
      <p:ext uri="{BB962C8B-B14F-4D97-AF65-F5344CB8AC3E}">
        <p14:creationId xmlns:p14="http://schemas.microsoft.com/office/powerpoint/2010/main" val="364389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FLUID-DYNAMICS SIMULATIONS</a:t>
            </a:r>
          </a:p>
        </p:txBody>
      </p:sp>
      <p:sp>
        <p:nvSpPr>
          <p:cNvPr id="81" name="CasellaDiTesto 80"/>
          <p:cNvSpPr txBox="1"/>
          <p:nvPr/>
        </p:nvSpPr>
        <p:spPr>
          <a:xfrm>
            <a:off x="1334530" y="611660"/>
            <a:ext cx="5314275" cy="1384995"/>
          </a:xfrm>
          <a:prstGeom prst="rect">
            <a:avLst/>
          </a:prstGeom>
          <a:noFill/>
        </p:spPr>
        <p:txBody>
          <a:bodyPr wrap="none" rtlCol="0">
            <a:spAutoFit/>
          </a:bodyPr>
          <a:lstStyle/>
          <a:p>
            <a:r>
              <a:rPr lang="it-IT" sz="1200" b="1" dirty="0"/>
              <a:t>Water </a:t>
            </a:r>
            <a:r>
              <a:rPr lang="it-IT" sz="1200" b="1" dirty="0" err="1"/>
              <a:t>cooling</a:t>
            </a:r>
            <a:r>
              <a:rPr lang="it-IT" sz="1200" b="1" dirty="0"/>
              <a:t> of disk </a:t>
            </a:r>
            <a:r>
              <a:rPr lang="it-IT" sz="1200" b="1" dirty="0" err="1"/>
              <a:t>amplifiers</a:t>
            </a:r>
            <a:r>
              <a:rPr lang="it-IT" sz="1200" b="1" dirty="0"/>
              <a:t>: </a:t>
            </a:r>
            <a:r>
              <a:rPr lang="it-IT" sz="1200" b="1" dirty="0" err="1"/>
              <a:t>modelling</a:t>
            </a:r>
            <a:r>
              <a:rPr lang="it-IT" sz="1200" b="1" dirty="0"/>
              <a:t> </a:t>
            </a:r>
            <a:r>
              <a:rPr lang="it-IT" sz="1200" b="1" dirty="0" err="1"/>
              <a:t>physics</a:t>
            </a:r>
            <a:endParaRPr lang="it-IT" sz="1200" b="1" dirty="0"/>
          </a:p>
          <a:p>
            <a:pPr>
              <a:buFontTx/>
              <a:buChar char="-"/>
            </a:pPr>
            <a:r>
              <a:rPr lang="it-IT" sz="1200" dirty="0"/>
              <a:t> </a:t>
            </a:r>
            <a:r>
              <a:rPr lang="it-IT" sz="1200" dirty="0" err="1"/>
              <a:t>Simulation</a:t>
            </a:r>
            <a:r>
              <a:rPr lang="it-IT" sz="1200" dirty="0"/>
              <a:t> software: COMSOL </a:t>
            </a:r>
            <a:r>
              <a:rPr lang="it-IT" sz="1200" dirty="0" err="1"/>
              <a:t>multiphysics</a:t>
            </a:r>
            <a:r>
              <a:rPr lang="it-IT" sz="1200" dirty="0"/>
              <a:t> (ver. 4.2 and 5.2)</a:t>
            </a:r>
          </a:p>
          <a:p>
            <a:pPr>
              <a:buFontTx/>
              <a:buChar char="-"/>
            </a:pPr>
            <a:r>
              <a:rPr lang="it-IT" sz="1200" dirty="0"/>
              <a:t> Finite </a:t>
            </a:r>
            <a:r>
              <a:rPr lang="it-IT" sz="1200" dirty="0" err="1"/>
              <a:t>Element</a:t>
            </a:r>
            <a:r>
              <a:rPr lang="it-IT" sz="1200" dirty="0"/>
              <a:t> </a:t>
            </a:r>
            <a:r>
              <a:rPr lang="it-IT" sz="1200" dirty="0" err="1"/>
              <a:t>Analysis</a:t>
            </a:r>
            <a:r>
              <a:rPr lang="it-IT" sz="1200" dirty="0"/>
              <a:t> </a:t>
            </a:r>
            <a:r>
              <a:rPr lang="it-IT" sz="1200" dirty="0" err="1"/>
              <a:t>approach</a:t>
            </a:r>
            <a:endParaRPr lang="it-IT" sz="1200" dirty="0"/>
          </a:p>
          <a:p>
            <a:pPr>
              <a:buFontTx/>
              <a:buChar char="-"/>
            </a:pPr>
            <a:r>
              <a:rPr lang="it-IT" sz="1200" dirty="0"/>
              <a:t> N</a:t>
            </a:r>
            <a:r>
              <a:rPr lang="en-US" sz="1200" dirty="0" err="1"/>
              <a:t>umerical</a:t>
            </a:r>
            <a:r>
              <a:rPr lang="en-US" sz="1200" dirty="0"/>
              <a:t> solution of the </a:t>
            </a:r>
            <a:r>
              <a:rPr lang="en-US" sz="1200" dirty="0" err="1"/>
              <a:t>Navier</a:t>
            </a:r>
            <a:r>
              <a:rPr lang="en-US" sz="1200" dirty="0"/>
              <a:t>-Stokes equations for mass and energy transport</a:t>
            </a:r>
          </a:p>
          <a:p>
            <a:pPr>
              <a:buFontTx/>
              <a:buChar char="-"/>
            </a:pPr>
            <a:r>
              <a:rPr lang="en-US" sz="1200" dirty="0"/>
              <a:t> Low Reynolds k-ε solution method</a:t>
            </a:r>
          </a:p>
          <a:p>
            <a:pPr>
              <a:buFontTx/>
              <a:buChar char="-"/>
            </a:pPr>
            <a:r>
              <a:rPr lang="en-US" sz="1200" dirty="0"/>
              <a:t> Thermal coupling with boundary layer at the channel walls (heated </a:t>
            </a:r>
            <a:r>
              <a:rPr lang="en-US" sz="1200" dirty="0" err="1"/>
              <a:t>Ti:Sa</a:t>
            </a:r>
            <a:r>
              <a:rPr lang="en-US" sz="1200" dirty="0"/>
              <a:t> crystal)</a:t>
            </a:r>
          </a:p>
          <a:p>
            <a:pPr>
              <a:buFontTx/>
              <a:buChar char="-"/>
            </a:pPr>
            <a:r>
              <a:rPr lang="en-US" sz="1200" dirty="0"/>
              <a:t> Time-averaged simulation (i.e. time-dependent turbulences not </a:t>
            </a:r>
            <a:r>
              <a:rPr lang="en-US" sz="1200" dirty="0" err="1"/>
              <a:t>modelled</a:t>
            </a:r>
            <a:r>
              <a:rPr lang="en-US" sz="1200" dirty="0"/>
              <a:t>)</a:t>
            </a:r>
            <a:endParaRPr lang="it-IT" sz="1200" dirty="0"/>
          </a:p>
        </p:txBody>
      </p:sp>
      <p:grpSp>
        <p:nvGrpSpPr>
          <p:cNvPr id="3" name="Gruppo 30"/>
          <p:cNvGrpSpPr/>
          <p:nvPr/>
        </p:nvGrpSpPr>
        <p:grpSpPr>
          <a:xfrm>
            <a:off x="1143000" y="2072761"/>
            <a:ext cx="4033054" cy="1112109"/>
            <a:chOff x="165141" y="1334529"/>
            <a:chExt cx="8978859" cy="2487829"/>
          </a:xfrm>
        </p:grpSpPr>
        <p:pic>
          <p:nvPicPr>
            <p:cNvPr id="32" name="image21.png"/>
            <p:cNvPicPr/>
            <p:nvPr/>
          </p:nvPicPr>
          <p:blipFill>
            <a:blip r:embed="rId3" cstate="print"/>
            <a:srcRect/>
            <a:stretch>
              <a:fillRect/>
            </a:stretch>
          </p:blipFill>
          <p:spPr>
            <a:xfrm>
              <a:off x="165141" y="1371098"/>
              <a:ext cx="5816209" cy="2451260"/>
            </a:xfrm>
            <a:prstGeom prst="rect">
              <a:avLst/>
            </a:prstGeom>
            <a:ln/>
          </p:spPr>
        </p:pic>
        <p:sp>
          <p:nvSpPr>
            <p:cNvPr id="33" name="CasellaDiTesto 32"/>
            <p:cNvSpPr txBox="1"/>
            <p:nvPr/>
          </p:nvSpPr>
          <p:spPr>
            <a:xfrm>
              <a:off x="6203092" y="1334529"/>
              <a:ext cx="2630915" cy="464742"/>
            </a:xfrm>
            <a:prstGeom prst="rect">
              <a:avLst/>
            </a:prstGeom>
            <a:solidFill>
              <a:schemeClr val="bg1"/>
            </a:solidFill>
          </p:spPr>
          <p:txBody>
            <a:bodyPr wrap="none" rtlCol="0">
              <a:spAutoFit/>
            </a:bodyPr>
            <a:lstStyle/>
            <a:p>
              <a:r>
                <a:rPr lang="it-IT" sz="750" dirty="0"/>
                <a:t>Temperature </a:t>
              </a:r>
              <a:r>
                <a:rPr lang="it-IT" sz="750" dirty="0" err="1"/>
                <a:t>distribution</a:t>
              </a:r>
              <a:endParaRPr lang="it-IT" sz="750" dirty="0"/>
            </a:p>
          </p:txBody>
        </p:sp>
        <p:sp>
          <p:nvSpPr>
            <p:cNvPr id="34" name="CasellaDiTesto 33"/>
            <p:cNvSpPr txBox="1"/>
            <p:nvPr/>
          </p:nvSpPr>
          <p:spPr>
            <a:xfrm>
              <a:off x="1620839" y="1371599"/>
              <a:ext cx="3176942" cy="464742"/>
            </a:xfrm>
            <a:prstGeom prst="rect">
              <a:avLst/>
            </a:prstGeom>
            <a:solidFill>
              <a:schemeClr val="bg1"/>
            </a:solidFill>
          </p:spPr>
          <p:txBody>
            <a:bodyPr wrap="none" rtlCol="0">
              <a:spAutoFit/>
            </a:bodyPr>
            <a:lstStyle/>
            <a:p>
              <a:r>
                <a:rPr lang="it-IT" sz="750" dirty="0" err="1"/>
                <a:t>Velocity</a:t>
              </a:r>
              <a:r>
                <a:rPr lang="it-IT" sz="750" dirty="0"/>
                <a:t> </a:t>
              </a:r>
              <a:r>
                <a:rPr lang="it-IT" sz="750" dirty="0" err="1"/>
                <a:t>magnitude</a:t>
              </a:r>
              <a:r>
                <a:rPr lang="it-IT" sz="750" dirty="0"/>
                <a:t> </a:t>
              </a:r>
              <a:r>
                <a:rPr lang="it-IT" sz="750" dirty="0" err="1"/>
                <a:t>distribution</a:t>
              </a:r>
              <a:endParaRPr lang="it-IT" sz="750" dirty="0"/>
            </a:p>
          </p:txBody>
        </p:sp>
        <p:grpSp>
          <p:nvGrpSpPr>
            <p:cNvPr id="4" name="Gruppo 24"/>
            <p:cNvGrpSpPr/>
            <p:nvPr/>
          </p:nvGrpSpPr>
          <p:grpSpPr>
            <a:xfrm>
              <a:off x="2425161" y="1608184"/>
              <a:ext cx="6718839" cy="1982304"/>
              <a:chOff x="2425161" y="1608184"/>
              <a:chExt cx="6718839" cy="1982304"/>
            </a:xfrm>
          </p:grpSpPr>
          <p:cxnSp>
            <p:nvCxnSpPr>
              <p:cNvPr id="36" name="Connettore 2 35"/>
              <p:cNvCxnSpPr/>
              <p:nvPr/>
            </p:nvCxnSpPr>
            <p:spPr>
              <a:xfrm>
                <a:off x="2700338" y="2664002"/>
                <a:ext cx="90487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2425161" y="2233436"/>
                <a:ext cx="1686616" cy="619657"/>
              </a:xfrm>
              <a:prstGeom prst="rect">
                <a:avLst/>
              </a:prstGeom>
              <a:noFill/>
            </p:spPr>
            <p:txBody>
              <a:bodyPr wrap="square" rtlCol="0">
                <a:spAutoFit/>
              </a:bodyPr>
              <a:lstStyle/>
              <a:p>
                <a:r>
                  <a:rPr lang="it-IT" sz="600" dirty="0"/>
                  <a:t>Water flow direction</a:t>
                </a:r>
              </a:p>
            </p:txBody>
          </p:sp>
          <p:pic>
            <p:nvPicPr>
              <p:cNvPr id="38" name="Picture 2"/>
              <p:cNvPicPr>
                <a:picLocks noChangeAspect="1" noChangeArrowheads="1"/>
              </p:cNvPicPr>
              <p:nvPr/>
            </p:nvPicPr>
            <p:blipFill>
              <a:blip r:embed="rId4" cstate="print"/>
              <a:srcRect/>
              <a:stretch>
                <a:fillRect/>
              </a:stretch>
            </p:blipFill>
            <p:spPr bwMode="auto">
              <a:xfrm>
                <a:off x="5704466" y="1608184"/>
                <a:ext cx="3439534" cy="1982304"/>
              </a:xfrm>
              <a:prstGeom prst="rect">
                <a:avLst/>
              </a:prstGeom>
              <a:noFill/>
              <a:ln w="9525">
                <a:noFill/>
                <a:miter lim="800000"/>
                <a:headEnd/>
                <a:tailEnd/>
              </a:ln>
            </p:spPr>
          </p:pic>
          <p:sp>
            <p:nvSpPr>
              <p:cNvPr id="39" name="Rettangolo 38"/>
              <p:cNvSpPr/>
              <p:nvPr/>
            </p:nvSpPr>
            <p:spPr>
              <a:xfrm>
                <a:off x="4085968" y="2512541"/>
                <a:ext cx="724929" cy="3295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50"/>
              </a:p>
            </p:txBody>
          </p:sp>
          <p:cxnSp>
            <p:nvCxnSpPr>
              <p:cNvPr id="40" name="Connettore 1 39"/>
              <p:cNvCxnSpPr/>
              <p:nvPr/>
            </p:nvCxnSpPr>
            <p:spPr>
              <a:xfrm flipV="1">
                <a:off x="4819135" y="1729946"/>
                <a:ext cx="1013254" cy="774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4810897" y="2858530"/>
                <a:ext cx="1013254" cy="66726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8930866" y="1771392"/>
                <a:ext cx="160598" cy="129095"/>
              </a:xfrm>
              <a:prstGeom prst="rect">
                <a:avLst/>
              </a:prstGeom>
              <a:solidFill>
                <a:schemeClr val="bg1"/>
              </a:solidFill>
            </p:spPr>
            <p:txBody>
              <a:bodyPr wrap="none" lIns="0" tIns="0" rIns="0" bIns="0" rtlCol="0">
                <a:spAutoFit/>
              </a:bodyPr>
              <a:lstStyle/>
              <a:p>
                <a:r>
                  <a:rPr lang="it-IT" sz="375" dirty="0"/>
                  <a:t>292</a:t>
                </a:r>
              </a:p>
            </p:txBody>
          </p:sp>
          <p:sp>
            <p:nvSpPr>
              <p:cNvPr id="43" name="CasellaDiTesto 42"/>
              <p:cNvSpPr txBox="1"/>
              <p:nvPr/>
            </p:nvSpPr>
            <p:spPr>
              <a:xfrm>
                <a:off x="8934038" y="2142865"/>
                <a:ext cx="160598" cy="129095"/>
              </a:xfrm>
              <a:prstGeom prst="rect">
                <a:avLst/>
              </a:prstGeom>
              <a:solidFill>
                <a:schemeClr val="bg1"/>
              </a:solidFill>
            </p:spPr>
            <p:txBody>
              <a:bodyPr wrap="none" lIns="0" tIns="0" rIns="0" bIns="0" rtlCol="0">
                <a:spAutoFit/>
              </a:bodyPr>
              <a:lstStyle/>
              <a:p>
                <a:r>
                  <a:rPr lang="it-IT" sz="375" dirty="0"/>
                  <a:t>291</a:t>
                </a:r>
              </a:p>
            </p:txBody>
          </p:sp>
          <p:sp>
            <p:nvSpPr>
              <p:cNvPr id="44" name="CasellaDiTesto 43"/>
              <p:cNvSpPr txBox="1"/>
              <p:nvPr/>
            </p:nvSpPr>
            <p:spPr>
              <a:xfrm>
                <a:off x="8930866" y="2511167"/>
                <a:ext cx="160598" cy="129095"/>
              </a:xfrm>
              <a:prstGeom prst="rect">
                <a:avLst/>
              </a:prstGeom>
              <a:solidFill>
                <a:schemeClr val="bg1"/>
              </a:solidFill>
            </p:spPr>
            <p:txBody>
              <a:bodyPr wrap="none" lIns="0" tIns="0" rIns="0" bIns="0" rtlCol="0">
                <a:spAutoFit/>
              </a:bodyPr>
              <a:lstStyle/>
              <a:p>
                <a:r>
                  <a:rPr lang="it-IT" sz="375" dirty="0"/>
                  <a:t>290</a:t>
                </a:r>
              </a:p>
            </p:txBody>
          </p:sp>
          <p:sp>
            <p:nvSpPr>
              <p:cNvPr id="45" name="CasellaDiTesto 44"/>
              <p:cNvSpPr txBox="1"/>
              <p:nvPr/>
            </p:nvSpPr>
            <p:spPr>
              <a:xfrm>
                <a:off x="8940390" y="2847718"/>
                <a:ext cx="160598" cy="129095"/>
              </a:xfrm>
              <a:prstGeom prst="rect">
                <a:avLst/>
              </a:prstGeom>
              <a:solidFill>
                <a:schemeClr val="bg1"/>
              </a:solidFill>
            </p:spPr>
            <p:txBody>
              <a:bodyPr wrap="none" lIns="0" tIns="0" rIns="0" bIns="0" rtlCol="0">
                <a:spAutoFit/>
              </a:bodyPr>
              <a:lstStyle/>
              <a:p>
                <a:r>
                  <a:rPr lang="it-IT" sz="375" dirty="0"/>
                  <a:t>289</a:t>
                </a:r>
              </a:p>
            </p:txBody>
          </p:sp>
          <p:sp>
            <p:nvSpPr>
              <p:cNvPr id="46" name="CasellaDiTesto 45"/>
              <p:cNvSpPr txBox="1"/>
              <p:nvPr/>
            </p:nvSpPr>
            <p:spPr>
              <a:xfrm>
                <a:off x="8937215" y="3238242"/>
                <a:ext cx="160598" cy="129095"/>
              </a:xfrm>
              <a:prstGeom prst="rect">
                <a:avLst/>
              </a:prstGeom>
              <a:solidFill>
                <a:schemeClr val="bg1"/>
              </a:solidFill>
            </p:spPr>
            <p:txBody>
              <a:bodyPr wrap="none" lIns="0" tIns="0" rIns="0" bIns="0" rtlCol="0">
                <a:spAutoFit/>
              </a:bodyPr>
              <a:lstStyle/>
              <a:p>
                <a:r>
                  <a:rPr lang="it-IT" sz="375" dirty="0"/>
                  <a:t>288</a:t>
                </a:r>
              </a:p>
            </p:txBody>
          </p:sp>
        </p:grpSp>
      </p:grpSp>
      <p:sp>
        <p:nvSpPr>
          <p:cNvPr id="47" name="CasellaDiTesto 46"/>
          <p:cNvSpPr txBox="1"/>
          <p:nvPr/>
        </p:nvSpPr>
        <p:spPr>
          <a:xfrm>
            <a:off x="5323950" y="2032828"/>
            <a:ext cx="3208490" cy="1200329"/>
          </a:xfrm>
          <a:prstGeom prst="rect">
            <a:avLst/>
          </a:prstGeom>
          <a:noFill/>
        </p:spPr>
        <p:txBody>
          <a:bodyPr wrap="square" rtlCol="0">
            <a:spAutoFit/>
          </a:bodyPr>
          <a:lstStyle/>
          <a:p>
            <a:r>
              <a:rPr lang="it-IT" sz="900" dirty="0" err="1"/>
              <a:t>Example</a:t>
            </a:r>
            <a:r>
              <a:rPr lang="it-IT" sz="900" dirty="0"/>
              <a:t>: </a:t>
            </a:r>
          </a:p>
          <a:p>
            <a:pPr>
              <a:buFontTx/>
              <a:buChar char="-"/>
            </a:pPr>
            <a:r>
              <a:rPr lang="it-IT" sz="900" dirty="0"/>
              <a:t> </a:t>
            </a:r>
            <a:r>
              <a:rPr lang="it-IT" sz="900" dirty="0" err="1"/>
              <a:t>channel</a:t>
            </a:r>
            <a:r>
              <a:rPr lang="it-IT" sz="900" dirty="0"/>
              <a:t> </a:t>
            </a:r>
            <a:r>
              <a:rPr lang="it-IT" sz="900" dirty="0" err="1"/>
              <a:t>thickness</a:t>
            </a:r>
            <a:r>
              <a:rPr lang="it-IT" sz="900" dirty="0"/>
              <a:t> 5 mm, </a:t>
            </a:r>
            <a:r>
              <a:rPr lang="it-IT" sz="900" dirty="0" err="1"/>
              <a:t>flat</a:t>
            </a:r>
            <a:r>
              <a:rPr lang="it-IT" sz="900" dirty="0"/>
              <a:t> </a:t>
            </a:r>
            <a:r>
              <a:rPr lang="it-IT" sz="900" dirty="0" err="1"/>
              <a:t>channel</a:t>
            </a:r>
            <a:r>
              <a:rPr lang="it-IT" sz="900" dirty="0"/>
              <a:t> </a:t>
            </a:r>
            <a:r>
              <a:rPr lang="it-IT" sz="900" dirty="0" err="1"/>
              <a:t>walls</a:t>
            </a:r>
            <a:endParaRPr lang="it-IT" sz="900" dirty="0"/>
          </a:p>
          <a:p>
            <a:pPr>
              <a:buFontTx/>
              <a:buChar char="-"/>
            </a:pPr>
            <a:r>
              <a:rPr lang="it-IT" sz="900" dirty="0"/>
              <a:t> </a:t>
            </a:r>
            <a:r>
              <a:rPr lang="it-IT" sz="900" dirty="0" err="1"/>
              <a:t>inlet</a:t>
            </a:r>
            <a:r>
              <a:rPr lang="it-IT" sz="900" dirty="0"/>
              <a:t> flow </a:t>
            </a:r>
            <a:r>
              <a:rPr lang="it-IT" sz="900" dirty="0" err="1"/>
              <a:t>speed</a:t>
            </a:r>
            <a:r>
              <a:rPr lang="it-IT" sz="900" dirty="0"/>
              <a:t> 6 m/sec, </a:t>
            </a:r>
          </a:p>
          <a:p>
            <a:pPr>
              <a:buFontTx/>
              <a:buChar char="-"/>
            </a:pPr>
            <a:r>
              <a:rPr lang="it-IT" sz="900" dirty="0"/>
              <a:t> </a:t>
            </a:r>
            <a:r>
              <a:rPr lang="it-IT" sz="900" dirty="0" err="1"/>
              <a:t>heat</a:t>
            </a:r>
            <a:r>
              <a:rPr lang="it-IT" sz="900" dirty="0"/>
              <a:t> input 25 </a:t>
            </a:r>
            <a:r>
              <a:rPr lang="it-IT" sz="900" dirty="0" err="1"/>
              <a:t>W</a:t>
            </a:r>
            <a:r>
              <a:rPr lang="it-IT" sz="900" dirty="0"/>
              <a:t>/cm</a:t>
            </a:r>
            <a:r>
              <a:rPr lang="it-IT" sz="900" baseline="30000" dirty="0"/>
              <a:t>2</a:t>
            </a:r>
            <a:r>
              <a:rPr lang="it-IT" sz="900" dirty="0"/>
              <a:t> (AMP3 at P1 performance </a:t>
            </a:r>
            <a:r>
              <a:rPr lang="it-IT" sz="900" dirty="0" err="1"/>
              <a:t>level</a:t>
            </a:r>
            <a:r>
              <a:rPr lang="it-IT" sz="900" dirty="0"/>
              <a:t>)</a:t>
            </a:r>
          </a:p>
          <a:p>
            <a:pPr>
              <a:buFontTx/>
              <a:buChar char="-"/>
            </a:pPr>
            <a:r>
              <a:rPr lang="it-IT" sz="900" dirty="0"/>
              <a:t> </a:t>
            </a:r>
            <a:r>
              <a:rPr lang="it-IT" sz="900" dirty="0" err="1"/>
              <a:t>heated</a:t>
            </a:r>
            <a:r>
              <a:rPr lang="it-IT" sz="900" dirty="0"/>
              <a:t> </a:t>
            </a:r>
            <a:r>
              <a:rPr lang="it-IT" sz="900" dirty="0" err="1"/>
              <a:t>length</a:t>
            </a:r>
            <a:r>
              <a:rPr lang="it-IT" sz="900" dirty="0"/>
              <a:t> 160 mm (AMP3 </a:t>
            </a:r>
            <a:r>
              <a:rPr lang="it-IT" sz="900" dirty="0" err="1"/>
              <a:t>pump</a:t>
            </a:r>
            <a:r>
              <a:rPr lang="it-IT" sz="900" dirty="0"/>
              <a:t> </a:t>
            </a:r>
            <a:r>
              <a:rPr lang="it-IT" sz="900" dirty="0" err="1"/>
              <a:t>beam</a:t>
            </a:r>
            <a:r>
              <a:rPr lang="it-IT" sz="900" dirty="0"/>
              <a:t> </a:t>
            </a:r>
            <a:r>
              <a:rPr lang="it-IT" sz="900" dirty="0">
                <a:sym typeface="Symbol"/>
              </a:rPr>
              <a:t></a:t>
            </a:r>
            <a:r>
              <a:rPr lang="it-IT" sz="900" dirty="0"/>
              <a:t>);</a:t>
            </a:r>
          </a:p>
          <a:p>
            <a:pPr>
              <a:buFontTx/>
              <a:buChar char="-"/>
            </a:pPr>
            <a:r>
              <a:rPr lang="it-IT" sz="900" dirty="0"/>
              <a:t> temperature </a:t>
            </a:r>
            <a:r>
              <a:rPr lang="it-IT" sz="900" dirty="0" err="1"/>
              <a:t>dependence</a:t>
            </a:r>
            <a:r>
              <a:rPr lang="it-IT" sz="900" dirty="0"/>
              <a:t> </a:t>
            </a:r>
            <a:r>
              <a:rPr lang="it-IT" sz="900" dirty="0" err="1"/>
              <a:t>of</a:t>
            </a:r>
            <a:r>
              <a:rPr lang="it-IT" sz="900" dirty="0"/>
              <a:t> water </a:t>
            </a:r>
            <a:r>
              <a:rPr lang="it-IT" sz="900" dirty="0" err="1"/>
              <a:t>properties</a:t>
            </a:r>
            <a:endParaRPr lang="it-IT" sz="900" dirty="0"/>
          </a:p>
          <a:p>
            <a:pPr>
              <a:buFontTx/>
              <a:buChar char="-"/>
            </a:pPr>
            <a:r>
              <a:rPr lang="it-IT" sz="900" dirty="0"/>
              <a:t> water input temperature 15 °C</a:t>
            </a:r>
          </a:p>
          <a:p>
            <a:pPr>
              <a:buFontTx/>
              <a:buChar char="-"/>
            </a:pPr>
            <a:r>
              <a:rPr lang="it-IT" sz="900" dirty="0"/>
              <a:t> </a:t>
            </a:r>
            <a:r>
              <a:rPr lang="it-IT" sz="900" dirty="0" err="1"/>
              <a:t>mesh</a:t>
            </a:r>
            <a:r>
              <a:rPr lang="it-IT" sz="900" dirty="0"/>
              <a:t> </a:t>
            </a:r>
            <a:r>
              <a:rPr lang="it-IT" sz="900" dirty="0">
                <a:sym typeface="Symbol"/>
              </a:rPr>
              <a:t> 128000 </a:t>
            </a:r>
            <a:r>
              <a:rPr lang="it-IT" sz="900" dirty="0" err="1">
                <a:sym typeface="Symbol"/>
              </a:rPr>
              <a:t>elements</a:t>
            </a:r>
            <a:endParaRPr lang="it-IT" sz="900" dirty="0"/>
          </a:p>
        </p:txBody>
      </p:sp>
      <p:pic>
        <p:nvPicPr>
          <p:cNvPr id="48" name="image6.png"/>
          <p:cNvPicPr/>
          <p:nvPr/>
        </p:nvPicPr>
        <p:blipFill>
          <a:blip r:embed="rId5" cstate="print"/>
          <a:srcRect/>
          <a:stretch>
            <a:fillRect/>
          </a:stretch>
        </p:blipFill>
        <p:spPr>
          <a:xfrm>
            <a:off x="1963094" y="3269716"/>
            <a:ext cx="2502171" cy="1373579"/>
          </a:xfrm>
          <a:prstGeom prst="rect">
            <a:avLst/>
          </a:prstGeom>
          <a:ln/>
        </p:spPr>
      </p:pic>
      <p:sp>
        <p:nvSpPr>
          <p:cNvPr id="49" name="CasellaDiTesto 48"/>
          <p:cNvSpPr txBox="1"/>
          <p:nvPr/>
        </p:nvSpPr>
        <p:spPr>
          <a:xfrm>
            <a:off x="1143000" y="4658752"/>
            <a:ext cx="3045940" cy="507831"/>
          </a:xfrm>
          <a:prstGeom prst="rect">
            <a:avLst/>
          </a:prstGeom>
          <a:noFill/>
        </p:spPr>
        <p:txBody>
          <a:bodyPr wrap="square" rtlCol="0">
            <a:spAutoFit/>
          </a:bodyPr>
          <a:lstStyle/>
          <a:p>
            <a:r>
              <a:rPr lang="it-IT" sz="900" dirty="0"/>
              <a:t>Temperature </a:t>
            </a:r>
            <a:r>
              <a:rPr lang="it-IT" sz="900" dirty="0" err="1"/>
              <a:t>of</a:t>
            </a:r>
            <a:r>
              <a:rPr lang="it-IT" sz="900" dirty="0"/>
              <a:t> Ti:Sa </a:t>
            </a:r>
            <a:r>
              <a:rPr lang="it-IT" sz="900" dirty="0" err="1"/>
              <a:t>surface</a:t>
            </a:r>
            <a:r>
              <a:rPr lang="it-IT" sz="900" dirty="0"/>
              <a:t> at </a:t>
            </a:r>
            <a:r>
              <a:rPr lang="it-IT" sz="900" dirty="0" err="1"/>
              <a:t>different</a:t>
            </a:r>
            <a:r>
              <a:rPr lang="it-IT" sz="900" dirty="0"/>
              <a:t> </a:t>
            </a:r>
            <a:r>
              <a:rPr lang="it-IT" sz="900" dirty="0" err="1"/>
              <a:t>inlet</a:t>
            </a:r>
            <a:r>
              <a:rPr lang="it-IT" sz="900" dirty="0"/>
              <a:t> flow </a:t>
            </a:r>
            <a:r>
              <a:rPr lang="it-IT" sz="900" dirty="0" err="1"/>
              <a:t>speed</a:t>
            </a:r>
            <a:endParaRPr lang="it-IT" sz="900" dirty="0"/>
          </a:p>
          <a:p>
            <a:r>
              <a:rPr lang="it-IT" sz="900" dirty="0"/>
              <a:t>Water </a:t>
            </a:r>
            <a:r>
              <a:rPr lang="it-IT" sz="900" dirty="0" err="1"/>
              <a:t>inlet</a:t>
            </a:r>
            <a:r>
              <a:rPr lang="it-IT" sz="900" dirty="0"/>
              <a:t> temperature 15°C (288.15 K)</a:t>
            </a:r>
          </a:p>
          <a:p>
            <a:r>
              <a:rPr lang="it-IT" sz="900" dirty="0" err="1"/>
              <a:t>Heat</a:t>
            </a:r>
            <a:r>
              <a:rPr lang="it-IT" sz="900" dirty="0"/>
              <a:t> input 25 W/cm2, </a:t>
            </a:r>
            <a:r>
              <a:rPr lang="it-IT" sz="900" dirty="0" err="1"/>
              <a:t>Channel</a:t>
            </a:r>
            <a:r>
              <a:rPr lang="it-IT" sz="900" dirty="0"/>
              <a:t> </a:t>
            </a:r>
            <a:r>
              <a:rPr lang="it-IT" sz="900" dirty="0" err="1"/>
              <a:t>heigth</a:t>
            </a:r>
            <a:r>
              <a:rPr lang="it-IT" sz="900" dirty="0"/>
              <a:t> 5 mm</a:t>
            </a:r>
          </a:p>
        </p:txBody>
      </p:sp>
      <p:pic>
        <p:nvPicPr>
          <p:cNvPr id="50" name="image8.png"/>
          <p:cNvPicPr/>
          <p:nvPr/>
        </p:nvPicPr>
        <p:blipFill>
          <a:blip r:embed="rId6" cstate="print"/>
          <a:srcRect/>
          <a:stretch>
            <a:fillRect/>
          </a:stretch>
        </p:blipFill>
        <p:spPr>
          <a:xfrm>
            <a:off x="5323945" y="3290015"/>
            <a:ext cx="1939844" cy="1377892"/>
          </a:xfrm>
          <a:prstGeom prst="rect">
            <a:avLst/>
          </a:prstGeom>
          <a:ln/>
        </p:spPr>
      </p:pic>
      <p:sp>
        <p:nvSpPr>
          <p:cNvPr id="51" name="CasellaDiTesto 50"/>
          <p:cNvSpPr txBox="1"/>
          <p:nvPr/>
        </p:nvSpPr>
        <p:spPr>
          <a:xfrm>
            <a:off x="4606152" y="4658752"/>
            <a:ext cx="3045940" cy="507831"/>
          </a:xfrm>
          <a:prstGeom prst="rect">
            <a:avLst/>
          </a:prstGeom>
          <a:noFill/>
        </p:spPr>
        <p:txBody>
          <a:bodyPr wrap="square" rtlCol="0">
            <a:spAutoFit/>
          </a:bodyPr>
          <a:lstStyle/>
          <a:p>
            <a:r>
              <a:rPr lang="it-IT" sz="900" dirty="0" err="1"/>
              <a:t>Effective</a:t>
            </a:r>
            <a:r>
              <a:rPr lang="it-IT" sz="900" dirty="0"/>
              <a:t> film </a:t>
            </a:r>
            <a:r>
              <a:rPr lang="it-IT" sz="900" dirty="0" err="1"/>
              <a:t>coefficient</a:t>
            </a:r>
            <a:r>
              <a:rPr lang="it-IT" sz="900" dirty="0"/>
              <a:t> (</a:t>
            </a:r>
            <a:r>
              <a:rPr lang="it-IT" sz="900" dirty="0" err="1"/>
              <a:t>heat</a:t>
            </a:r>
            <a:r>
              <a:rPr lang="it-IT" sz="900" dirty="0"/>
              <a:t> </a:t>
            </a:r>
            <a:r>
              <a:rPr lang="it-IT" sz="900" dirty="0" err="1"/>
              <a:t>exchange</a:t>
            </a:r>
            <a:r>
              <a:rPr lang="it-IT" sz="900" dirty="0"/>
              <a:t> </a:t>
            </a:r>
            <a:r>
              <a:rPr lang="it-IT" sz="900" dirty="0" err="1"/>
              <a:t>coefficient</a:t>
            </a:r>
            <a:r>
              <a:rPr lang="it-IT" sz="900" dirty="0"/>
              <a:t> </a:t>
            </a:r>
            <a:r>
              <a:rPr lang="it-IT" sz="900" dirty="0" err="1"/>
              <a:t>between</a:t>
            </a:r>
            <a:r>
              <a:rPr lang="it-IT" sz="900" dirty="0"/>
              <a:t> water and </a:t>
            </a:r>
            <a:r>
              <a:rPr lang="it-IT" sz="900" dirty="0" err="1"/>
              <a:t>heated</a:t>
            </a:r>
            <a:r>
              <a:rPr lang="it-IT" sz="900" dirty="0"/>
              <a:t> </a:t>
            </a:r>
            <a:r>
              <a:rPr lang="it-IT" sz="900" dirty="0" err="1"/>
              <a:t>wall</a:t>
            </a:r>
            <a:r>
              <a:rPr lang="it-IT" sz="900" dirty="0"/>
              <a:t> </a:t>
            </a:r>
            <a:r>
              <a:rPr lang="it-IT" sz="900" dirty="0" err="1"/>
              <a:t>for</a:t>
            </a:r>
            <a:r>
              <a:rPr lang="it-IT" sz="900" dirty="0"/>
              <a:t> </a:t>
            </a:r>
            <a:r>
              <a:rPr lang="it-IT" sz="900" dirty="0" err="1"/>
              <a:t>different</a:t>
            </a:r>
            <a:r>
              <a:rPr lang="it-IT" sz="900" dirty="0"/>
              <a:t> flow </a:t>
            </a:r>
            <a:r>
              <a:rPr lang="it-IT" sz="900" dirty="0" err="1"/>
              <a:t>speed</a:t>
            </a:r>
            <a:r>
              <a:rPr lang="it-IT" sz="900" dirty="0"/>
              <a:t> and </a:t>
            </a:r>
            <a:r>
              <a:rPr lang="it-IT" sz="900" dirty="0" err="1"/>
              <a:t>heat</a:t>
            </a:r>
            <a:r>
              <a:rPr lang="it-IT" sz="900" dirty="0"/>
              <a:t> input </a:t>
            </a:r>
            <a:r>
              <a:rPr lang="it-IT" sz="900" dirty="0" err="1"/>
              <a:t>levels</a:t>
            </a:r>
            <a:endParaRPr lang="it-IT" sz="900" dirty="0"/>
          </a:p>
        </p:txBody>
      </p:sp>
    </p:spTree>
    <p:extLst>
      <p:ext uri="{BB962C8B-B14F-4D97-AF65-F5344CB8AC3E}">
        <p14:creationId xmlns:p14="http://schemas.microsoft.com/office/powerpoint/2010/main" val="3643891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THERMOMECHANICAL SIMULATIONS</a:t>
            </a:r>
          </a:p>
        </p:txBody>
      </p:sp>
      <p:sp>
        <p:nvSpPr>
          <p:cNvPr id="3" name="CasellaDiTesto 2"/>
          <p:cNvSpPr txBox="1"/>
          <p:nvPr/>
        </p:nvSpPr>
        <p:spPr>
          <a:xfrm rot="16200000">
            <a:off x="1341617" y="2584132"/>
            <a:ext cx="3603679" cy="338554"/>
          </a:xfrm>
          <a:prstGeom prst="rect">
            <a:avLst/>
          </a:prstGeom>
          <a:noFill/>
        </p:spPr>
        <p:txBody>
          <a:bodyPr wrap="none" rtlCol="0">
            <a:spAutoFit/>
          </a:bodyPr>
          <a:lstStyle/>
          <a:p>
            <a:r>
              <a:rPr lang="it-IT" sz="1600" b="1" dirty="0" err="1"/>
              <a:t>Modelling</a:t>
            </a:r>
            <a:r>
              <a:rPr lang="it-IT" sz="1600" b="1" dirty="0"/>
              <a:t>: Finite </a:t>
            </a:r>
            <a:r>
              <a:rPr lang="it-IT" sz="1600" b="1" dirty="0" err="1"/>
              <a:t>Element</a:t>
            </a:r>
            <a:r>
              <a:rPr lang="it-IT" sz="1600" b="1" dirty="0"/>
              <a:t> </a:t>
            </a:r>
            <a:r>
              <a:rPr lang="it-IT" sz="1600" b="1" dirty="0" err="1"/>
              <a:t>Analysis</a:t>
            </a:r>
            <a:r>
              <a:rPr lang="it-IT" sz="1600" b="1" dirty="0"/>
              <a:t> (FEA)</a:t>
            </a:r>
          </a:p>
        </p:txBody>
      </p:sp>
      <p:sp>
        <p:nvSpPr>
          <p:cNvPr id="4" name="CasellaDiTesto 3"/>
          <p:cNvSpPr txBox="1"/>
          <p:nvPr/>
        </p:nvSpPr>
        <p:spPr>
          <a:xfrm>
            <a:off x="686274" y="627534"/>
            <a:ext cx="1665841" cy="265457"/>
          </a:xfrm>
          <a:prstGeom prst="rect">
            <a:avLst/>
          </a:prstGeom>
          <a:noFill/>
        </p:spPr>
        <p:txBody>
          <a:bodyPr wrap="none" rtlCol="0">
            <a:spAutoFit/>
          </a:bodyPr>
          <a:lstStyle/>
          <a:p>
            <a:r>
              <a:rPr lang="it-IT" sz="1125" dirty="0"/>
              <a:t>Temperature </a:t>
            </a:r>
            <a:r>
              <a:rPr lang="it-IT" sz="1125" dirty="0" err="1"/>
              <a:t>distribution</a:t>
            </a:r>
            <a:endParaRPr lang="it-IT" sz="1125" dirty="0"/>
          </a:p>
        </p:txBody>
      </p:sp>
      <p:pic>
        <p:nvPicPr>
          <p:cNvPr id="2050" name="Picture 2"/>
          <p:cNvPicPr>
            <a:picLocks noChangeAspect="1" noChangeArrowheads="1"/>
          </p:cNvPicPr>
          <p:nvPr/>
        </p:nvPicPr>
        <p:blipFill>
          <a:blip r:embed="rId3" cstate="print"/>
          <a:srcRect/>
          <a:stretch>
            <a:fillRect/>
          </a:stretch>
        </p:blipFill>
        <p:spPr bwMode="auto">
          <a:xfrm>
            <a:off x="3599892" y="789552"/>
            <a:ext cx="1899716" cy="1343575"/>
          </a:xfrm>
          <a:prstGeom prst="rect">
            <a:avLst/>
          </a:prstGeom>
          <a:noFill/>
          <a:ln w="9525">
            <a:noFill/>
            <a:miter lim="800000"/>
            <a:headEnd/>
            <a:tailEnd/>
          </a:ln>
        </p:spPr>
      </p:pic>
      <p:sp>
        <p:nvSpPr>
          <p:cNvPr id="7" name="CasellaDiTesto 6"/>
          <p:cNvSpPr txBox="1"/>
          <p:nvPr/>
        </p:nvSpPr>
        <p:spPr>
          <a:xfrm>
            <a:off x="551640" y="951570"/>
            <a:ext cx="2348880" cy="900246"/>
          </a:xfrm>
          <a:prstGeom prst="rect">
            <a:avLst/>
          </a:prstGeom>
          <a:noFill/>
        </p:spPr>
        <p:txBody>
          <a:bodyPr wrap="square" rtlCol="0">
            <a:spAutoFit/>
          </a:bodyPr>
          <a:lstStyle/>
          <a:p>
            <a:r>
              <a:rPr lang="it-IT" sz="1050" dirty="0"/>
              <a:t>Temperature </a:t>
            </a:r>
            <a:r>
              <a:rPr lang="it-IT" sz="1050" dirty="0" err="1"/>
              <a:t>distribution</a:t>
            </a:r>
            <a:r>
              <a:rPr lang="it-IT" sz="1050" dirty="0"/>
              <a:t> </a:t>
            </a:r>
            <a:r>
              <a:rPr lang="it-IT" sz="1050" dirty="0" err="1"/>
              <a:t>for</a:t>
            </a:r>
            <a:r>
              <a:rPr lang="it-IT" sz="1050" dirty="0"/>
              <a:t> AMP3 </a:t>
            </a:r>
            <a:r>
              <a:rPr lang="it-IT" sz="1050" dirty="0" err="1"/>
              <a:t>transmission</a:t>
            </a:r>
            <a:r>
              <a:rPr lang="it-IT" sz="1050" dirty="0"/>
              <a:t> disk (</a:t>
            </a:r>
            <a:r>
              <a:rPr lang="it-IT" sz="1050" dirty="0" err="1"/>
              <a:t>left</a:t>
            </a:r>
            <a:r>
              <a:rPr lang="it-IT" sz="1050" dirty="0"/>
              <a:t>, 1.6 cm </a:t>
            </a:r>
            <a:r>
              <a:rPr lang="it-IT" sz="1050" dirty="0" err="1"/>
              <a:t>thickness</a:t>
            </a:r>
            <a:r>
              <a:rPr lang="it-IT" sz="1050" dirty="0"/>
              <a:t>) and AMP3 </a:t>
            </a:r>
            <a:r>
              <a:rPr lang="it-IT" sz="1050" dirty="0" err="1"/>
              <a:t>reflection</a:t>
            </a:r>
            <a:r>
              <a:rPr lang="it-IT" sz="1050" dirty="0"/>
              <a:t> disk (right 1.3 cm </a:t>
            </a:r>
            <a:r>
              <a:rPr lang="it-IT" sz="1050" dirty="0" err="1"/>
              <a:t>thickness</a:t>
            </a:r>
            <a:r>
              <a:rPr lang="it-IT" sz="1050" dirty="0"/>
              <a:t>) at P1 </a:t>
            </a:r>
            <a:r>
              <a:rPr lang="it-IT" sz="1050" dirty="0" err="1"/>
              <a:t>pump</a:t>
            </a:r>
            <a:r>
              <a:rPr lang="it-IT" sz="1050" dirty="0"/>
              <a:t> </a:t>
            </a:r>
            <a:r>
              <a:rPr lang="it-IT" sz="1050" dirty="0" err="1"/>
              <a:t>level</a:t>
            </a:r>
            <a:endParaRPr lang="it-IT" sz="1050" dirty="0"/>
          </a:p>
        </p:txBody>
      </p:sp>
      <p:pic>
        <p:nvPicPr>
          <p:cNvPr id="1026" name="Picture 2"/>
          <p:cNvPicPr>
            <a:picLocks noChangeAspect="1" noChangeArrowheads="1"/>
          </p:cNvPicPr>
          <p:nvPr/>
        </p:nvPicPr>
        <p:blipFill>
          <a:blip r:embed="rId4" cstate="print"/>
          <a:srcRect/>
          <a:stretch>
            <a:fillRect/>
          </a:stretch>
        </p:blipFill>
        <p:spPr bwMode="auto">
          <a:xfrm>
            <a:off x="3599892" y="2247714"/>
            <a:ext cx="1915684" cy="1350000"/>
          </a:xfrm>
          <a:prstGeom prst="rect">
            <a:avLst/>
          </a:prstGeom>
          <a:noFill/>
          <a:ln w="9525">
            <a:noFill/>
            <a:miter lim="800000"/>
            <a:headEnd/>
            <a:tailEnd/>
          </a:ln>
        </p:spPr>
      </p:pic>
      <p:sp>
        <p:nvSpPr>
          <p:cNvPr id="10" name="CasellaDiTesto 9"/>
          <p:cNvSpPr txBox="1"/>
          <p:nvPr/>
        </p:nvSpPr>
        <p:spPr>
          <a:xfrm>
            <a:off x="686274" y="2085696"/>
            <a:ext cx="1641796" cy="265457"/>
          </a:xfrm>
          <a:prstGeom prst="rect">
            <a:avLst/>
          </a:prstGeom>
          <a:noFill/>
        </p:spPr>
        <p:txBody>
          <a:bodyPr wrap="none" rtlCol="0">
            <a:spAutoFit/>
          </a:bodyPr>
          <a:lstStyle/>
          <a:p>
            <a:r>
              <a:rPr lang="it-IT" sz="1125" dirty="0" err="1"/>
              <a:t>Deformation</a:t>
            </a:r>
            <a:r>
              <a:rPr lang="it-IT" sz="1125" dirty="0"/>
              <a:t> </a:t>
            </a:r>
            <a:r>
              <a:rPr lang="it-IT" sz="1125" dirty="0" err="1"/>
              <a:t>distribution</a:t>
            </a:r>
            <a:endParaRPr lang="it-IT" sz="1125" dirty="0"/>
          </a:p>
        </p:txBody>
      </p:sp>
      <p:sp>
        <p:nvSpPr>
          <p:cNvPr id="11" name="CasellaDiTesto 10"/>
          <p:cNvSpPr txBox="1"/>
          <p:nvPr/>
        </p:nvSpPr>
        <p:spPr>
          <a:xfrm>
            <a:off x="551640" y="2409732"/>
            <a:ext cx="2240868" cy="900246"/>
          </a:xfrm>
          <a:prstGeom prst="rect">
            <a:avLst/>
          </a:prstGeom>
          <a:noFill/>
        </p:spPr>
        <p:txBody>
          <a:bodyPr wrap="square" rtlCol="0">
            <a:spAutoFit/>
          </a:bodyPr>
          <a:lstStyle/>
          <a:p>
            <a:r>
              <a:rPr lang="it-IT" sz="1050" dirty="0" err="1"/>
              <a:t>Axial</a:t>
            </a:r>
            <a:r>
              <a:rPr lang="it-IT" sz="1050" dirty="0"/>
              <a:t> </a:t>
            </a:r>
            <a:r>
              <a:rPr lang="it-IT" sz="1050" dirty="0" err="1"/>
              <a:t>displacement</a:t>
            </a:r>
            <a:r>
              <a:rPr lang="it-IT" sz="1050" dirty="0"/>
              <a:t> </a:t>
            </a:r>
            <a:r>
              <a:rPr lang="it-IT" sz="1050" dirty="0" err="1"/>
              <a:t>distribution</a:t>
            </a:r>
            <a:r>
              <a:rPr lang="it-IT" sz="1050" dirty="0"/>
              <a:t> (mm) </a:t>
            </a:r>
            <a:r>
              <a:rPr lang="it-IT" sz="1050" dirty="0" err="1"/>
              <a:t>for</a:t>
            </a:r>
            <a:r>
              <a:rPr lang="it-IT" sz="1050" dirty="0"/>
              <a:t> AMP3 </a:t>
            </a:r>
            <a:r>
              <a:rPr lang="it-IT" sz="1050" dirty="0" err="1"/>
              <a:t>transmission</a:t>
            </a:r>
            <a:r>
              <a:rPr lang="it-IT" sz="1050" dirty="0"/>
              <a:t> disk (</a:t>
            </a:r>
            <a:r>
              <a:rPr lang="it-IT" sz="1050" dirty="0" err="1"/>
              <a:t>left</a:t>
            </a:r>
            <a:r>
              <a:rPr lang="it-IT" sz="1050" dirty="0"/>
              <a:t>, 1.6 cm </a:t>
            </a:r>
            <a:r>
              <a:rPr lang="it-IT" sz="1050" dirty="0" err="1"/>
              <a:t>thickness</a:t>
            </a:r>
            <a:r>
              <a:rPr lang="it-IT" sz="1050" dirty="0"/>
              <a:t>) and AMP3 </a:t>
            </a:r>
            <a:r>
              <a:rPr lang="it-IT" sz="1050" dirty="0" err="1"/>
              <a:t>reflection</a:t>
            </a:r>
            <a:r>
              <a:rPr lang="it-IT" sz="1050" dirty="0"/>
              <a:t> disk (right 0.8 cm </a:t>
            </a:r>
            <a:r>
              <a:rPr lang="it-IT" sz="1050" dirty="0" err="1"/>
              <a:t>thickness</a:t>
            </a:r>
            <a:r>
              <a:rPr lang="it-IT" sz="1050" dirty="0"/>
              <a:t>) at P1 </a:t>
            </a:r>
            <a:r>
              <a:rPr lang="it-IT" sz="1050" dirty="0" err="1"/>
              <a:t>pump</a:t>
            </a:r>
            <a:r>
              <a:rPr lang="it-IT" sz="1050" dirty="0"/>
              <a:t> </a:t>
            </a:r>
            <a:r>
              <a:rPr lang="it-IT" sz="1050" dirty="0" err="1"/>
              <a:t>level</a:t>
            </a:r>
            <a:endParaRPr lang="it-IT" sz="1050" dirty="0"/>
          </a:p>
        </p:txBody>
      </p:sp>
      <p:pic>
        <p:nvPicPr>
          <p:cNvPr id="1028" name="Picture 4"/>
          <p:cNvPicPr>
            <a:picLocks noChangeAspect="1" noChangeArrowheads="1"/>
          </p:cNvPicPr>
          <p:nvPr/>
        </p:nvPicPr>
        <p:blipFill>
          <a:blip r:embed="rId5" cstate="print"/>
          <a:srcRect/>
          <a:stretch>
            <a:fillRect/>
          </a:stretch>
        </p:blipFill>
        <p:spPr bwMode="auto">
          <a:xfrm>
            <a:off x="5652120" y="2270696"/>
            <a:ext cx="1968195" cy="13500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599892" y="3759882"/>
            <a:ext cx="1920671" cy="124213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713516" y="3705877"/>
            <a:ext cx="1990832" cy="1316231"/>
          </a:xfrm>
          <a:prstGeom prst="rect">
            <a:avLst/>
          </a:prstGeom>
          <a:noFill/>
          <a:ln w="9525">
            <a:noFill/>
            <a:miter lim="800000"/>
            <a:headEnd/>
            <a:tailEnd/>
          </a:ln>
          <a:effectLst/>
        </p:spPr>
      </p:pic>
      <p:sp>
        <p:nvSpPr>
          <p:cNvPr id="17" name="CasellaDiTesto 16"/>
          <p:cNvSpPr txBox="1"/>
          <p:nvPr/>
        </p:nvSpPr>
        <p:spPr>
          <a:xfrm>
            <a:off x="686275" y="3543858"/>
            <a:ext cx="1907895" cy="265457"/>
          </a:xfrm>
          <a:prstGeom prst="rect">
            <a:avLst/>
          </a:prstGeom>
          <a:noFill/>
        </p:spPr>
        <p:txBody>
          <a:bodyPr wrap="none" rtlCol="0">
            <a:spAutoFit/>
          </a:bodyPr>
          <a:lstStyle/>
          <a:p>
            <a:r>
              <a:rPr lang="it-IT" sz="1125" dirty="0" err="1"/>
              <a:t>Optical</a:t>
            </a:r>
            <a:r>
              <a:rPr lang="it-IT" sz="1125" dirty="0"/>
              <a:t> </a:t>
            </a:r>
            <a:r>
              <a:rPr lang="it-IT" sz="1125" dirty="0" err="1"/>
              <a:t>path</a:t>
            </a:r>
            <a:r>
              <a:rPr lang="it-IT" sz="1125" dirty="0"/>
              <a:t> </a:t>
            </a:r>
            <a:r>
              <a:rPr lang="it-IT" sz="1125" dirty="0" err="1"/>
              <a:t>difference</a:t>
            </a:r>
            <a:r>
              <a:rPr lang="it-IT" sz="1125" dirty="0"/>
              <a:t> (OPD)</a:t>
            </a:r>
          </a:p>
        </p:txBody>
      </p:sp>
      <p:sp>
        <p:nvSpPr>
          <p:cNvPr id="18" name="CasellaDiTesto 17"/>
          <p:cNvSpPr txBox="1"/>
          <p:nvPr/>
        </p:nvSpPr>
        <p:spPr>
          <a:xfrm>
            <a:off x="551640" y="3867894"/>
            <a:ext cx="2240868" cy="1061829"/>
          </a:xfrm>
          <a:prstGeom prst="rect">
            <a:avLst/>
          </a:prstGeom>
          <a:noFill/>
        </p:spPr>
        <p:txBody>
          <a:bodyPr wrap="square" rtlCol="0">
            <a:spAutoFit/>
          </a:bodyPr>
          <a:lstStyle/>
          <a:p>
            <a:r>
              <a:rPr lang="it-IT" sz="1050" dirty="0"/>
              <a:t>OPD in </a:t>
            </a:r>
            <a:r>
              <a:rPr lang="it-IT" sz="1050" dirty="0" err="1"/>
              <a:t>microns</a:t>
            </a:r>
            <a:r>
              <a:rPr lang="it-IT" sz="1050" dirty="0"/>
              <a:t> </a:t>
            </a:r>
            <a:r>
              <a:rPr lang="it-IT" sz="1050" dirty="0" err="1"/>
              <a:t>resulting</a:t>
            </a:r>
            <a:r>
              <a:rPr lang="it-IT" sz="1050" dirty="0"/>
              <a:t> </a:t>
            </a:r>
            <a:r>
              <a:rPr lang="it-IT" sz="1050" dirty="0" err="1"/>
              <a:t>from</a:t>
            </a:r>
            <a:r>
              <a:rPr lang="it-IT" sz="1050" dirty="0"/>
              <a:t> </a:t>
            </a:r>
            <a:r>
              <a:rPr lang="it-IT" sz="1050" dirty="0" err="1"/>
              <a:t>thermal</a:t>
            </a:r>
            <a:r>
              <a:rPr lang="it-IT" sz="1050" dirty="0"/>
              <a:t> </a:t>
            </a:r>
            <a:r>
              <a:rPr lang="it-IT" sz="1050" dirty="0" err="1"/>
              <a:t>expansion</a:t>
            </a:r>
            <a:r>
              <a:rPr lang="it-IT" sz="1050" dirty="0"/>
              <a:t> and </a:t>
            </a:r>
            <a:r>
              <a:rPr lang="it-IT" sz="1050" dirty="0" err="1"/>
              <a:t>thermooptic</a:t>
            </a:r>
            <a:r>
              <a:rPr lang="it-IT" sz="1050" dirty="0"/>
              <a:t> </a:t>
            </a:r>
            <a:r>
              <a:rPr lang="it-IT" sz="1050" dirty="0" err="1"/>
              <a:t>effect</a:t>
            </a:r>
            <a:r>
              <a:rPr lang="it-IT" sz="1050" dirty="0"/>
              <a:t>. </a:t>
            </a:r>
            <a:r>
              <a:rPr lang="it-IT" sz="1050" dirty="0" err="1"/>
              <a:t>Parabolic</a:t>
            </a:r>
            <a:r>
              <a:rPr lang="it-IT" sz="1050" dirty="0"/>
              <a:t> </a:t>
            </a:r>
            <a:r>
              <a:rPr lang="it-IT" sz="1050" dirty="0" err="1"/>
              <a:t>fit</a:t>
            </a:r>
            <a:r>
              <a:rPr lang="it-IT" sz="1050" dirty="0"/>
              <a:t> and </a:t>
            </a:r>
            <a:r>
              <a:rPr lang="it-IT" sz="1050" dirty="0" err="1"/>
              <a:t>higher</a:t>
            </a:r>
            <a:r>
              <a:rPr lang="it-IT" sz="1050" dirty="0"/>
              <a:t> </a:t>
            </a:r>
            <a:r>
              <a:rPr lang="it-IT" sz="1050" dirty="0" err="1"/>
              <a:t>order</a:t>
            </a:r>
            <a:r>
              <a:rPr lang="it-IT" sz="1050" dirty="0"/>
              <a:t> </a:t>
            </a:r>
            <a:r>
              <a:rPr lang="it-IT" sz="1050" dirty="0" err="1"/>
              <a:t>aberrations</a:t>
            </a:r>
            <a:r>
              <a:rPr lang="it-IT" sz="1050" dirty="0"/>
              <a:t> </a:t>
            </a:r>
            <a:r>
              <a:rPr lang="it-IT" sz="1050" dirty="0" err="1"/>
              <a:t>also</a:t>
            </a:r>
            <a:r>
              <a:rPr lang="it-IT" sz="1050" dirty="0"/>
              <a:t> </a:t>
            </a:r>
            <a:r>
              <a:rPr lang="it-IT" sz="1050" dirty="0" err="1"/>
              <a:t>shown</a:t>
            </a:r>
            <a:r>
              <a:rPr lang="it-IT" sz="1050" dirty="0"/>
              <a:t>. </a:t>
            </a:r>
            <a:r>
              <a:rPr lang="it-IT" sz="1050" dirty="0" err="1"/>
              <a:t>Left</a:t>
            </a:r>
            <a:r>
              <a:rPr lang="it-IT" sz="1050" dirty="0"/>
              <a:t>: AMP3 </a:t>
            </a:r>
            <a:r>
              <a:rPr lang="it-IT" sz="1050" dirty="0" err="1"/>
              <a:t>transmission</a:t>
            </a:r>
            <a:r>
              <a:rPr lang="it-IT" sz="1050" dirty="0"/>
              <a:t> disk; right AMP3 </a:t>
            </a:r>
            <a:r>
              <a:rPr lang="it-IT" sz="1050" dirty="0" err="1"/>
              <a:t>reflection</a:t>
            </a:r>
            <a:r>
              <a:rPr lang="it-IT" sz="1050" dirty="0"/>
              <a:t> disk at P1 </a:t>
            </a:r>
            <a:r>
              <a:rPr lang="it-IT" sz="1050" dirty="0" err="1"/>
              <a:t>pump</a:t>
            </a:r>
            <a:r>
              <a:rPr lang="it-IT" sz="1050" dirty="0"/>
              <a:t> </a:t>
            </a:r>
            <a:r>
              <a:rPr lang="it-IT" sz="1050" dirty="0" err="1"/>
              <a:t>level</a:t>
            </a:r>
            <a:endParaRPr lang="it-IT" sz="1050" dirty="0"/>
          </a:p>
        </p:txBody>
      </p:sp>
      <p:pic>
        <p:nvPicPr>
          <p:cNvPr id="16" name="Picture 2"/>
          <p:cNvPicPr>
            <a:picLocks noChangeAspect="1" noChangeArrowheads="1"/>
          </p:cNvPicPr>
          <p:nvPr/>
        </p:nvPicPr>
        <p:blipFill>
          <a:blip r:embed="rId8" cstate="print"/>
          <a:srcRect b="5119"/>
          <a:stretch>
            <a:fillRect/>
          </a:stretch>
        </p:blipFill>
        <p:spPr bwMode="auto">
          <a:xfrm>
            <a:off x="5647038" y="788593"/>
            <a:ext cx="1977081" cy="1349126"/>
          </a:xfrm>
          <a:prstGeom prst="rect">
            <a:avLst/>
          </a:prstGeom>
          <a:noFill/>
          <a:ln w="9525">
            <a:noFill/>
            <a:miter lim="800000"/>
            <a:headEnd/>
            <a:tailEnd/>
          </a:ln>
        </p:spPr>
      </p:pic>
      <p:sp>
        <p:nvSpPr>
          <p:cNvPr id="19" name="CasellaDiTesto 18"/>
          <p:cNvSpPr txBox="1"/>
          <p:nvPr/>
        </p:nvSpPr>
        <p:spPr>
          <a:xfrm>
            <a:off x="4392827" y="1890584"/>
            <a:ext cx="1053494" cy="265457"/>
          </a:xfrm>
          <a:prstGeom prst="rect">
            <a:avLst/>
          </a:prstGeom>
          <a:noFill/>
        </p:spPr>
        <p:txBody>
          <a:bodyPr wrap="none" rtlCol="0">
            <a:spAutoFit/>
          </a:bodyPr>
          <a:lstStyle/>
          <a:p>
            <a:r>
              <a:rPr lang="it-IT" sz="1125" dirty="0" err="1">
                <a:solidFill>
                  <a:schemeClr val="bg1">
                    <a:lumMod val="95000"/>
                  </a:schemeClr>
                </a:solidFill>
              </a:rPr>
              <a:t>Peak</a:t>
            </a:r>
            <a:r>
              <a:rPr lang="it-IT" sz="1125" dirty="0">
                <a:solidFill>
                  <a:schemeClr val="bg1">
                    <a:lumMod val="95000"/>
                  </a:schemeClr>
                </a:solidFill>
              </a:rPr>
              <a:t> T: 40.8 °C</a:t>
            </a:r>
          </a:p>
        </p:txBody>
      </p:sp>
      <p:sp>
        <p:nvSpPr>
          <p:cNvPr id="20" name="CasellaDiTesto 19"/>
          <p:cNvSpPr txBox="1"/>
          <p:nvPr/>
        </p:nvSpPr>
        <p:spPr>
          <a:xfrm>
            <a:off x="6397711" y="1856603"/>
            <a:ext cx="1053494" cy="265457"/>
          </a:xfrm>
          <a:prstGeom prst="rect">
            <a:avLst/>
          </a:prstGeom>
          <a:noFill/>
        </p:spPr>
        <p:txBody>
          <a:bodyPr wrap="none" rtlCol="0">
            <a:spAutoFit/>
          </a:bodyPr>
          <a:lstStyle/>
          <a:p>
            <a:r>
              <a:rPr lang="it-IT" sz="1125" dirty="0" err="1">
                <a:solidFill>
                  <a:schemeClr val="bg1">
                    <a:lumMod val="95000"/>
                  </a:schemeClr>
                </a:solidFill>
              </a:rPr>
              <a:t>Peak</a:t>
            </a:r>
            <a:r>
              <a:rPr lang="it-IT" sz="1125" dirty="0">
                <a:solidFill>
                  <a:schemeClr val="bg1">
                    <a:lumMod val="95000"/>
                  </a:schemeClr>
                </a:solidFill>
              </a:rPr>
              <a:t> T: 89.5 °C</a:t>
            </a:r>
          </a:p>
        </p:txBody>
      </p:sp>
      <p:sp>
        <p:nvSpPr>
          <p:cNvPr id="5" name="TextBox 4">
            <a:extLst>
              <a:ext uri="{FF2B5EF4-FFF2-40B4-BE49-F238E27FC236}">
                <a16:creationId xmlns:a16="http://schemas.microsoft.com/office/drawing/2014/main" id="{9E3458F1-B192-C4D0-CF26-9DFBA6F61156}"/>
              </a:ext>
            </a:extLst>
          </p:cNvPr>
          <p:cNvSpPr txBox="1"/>
          <p:nvPr/>
        </p:nvSpPr>
        <p:spPr>
          <a:xfrm>
            <a:off x="7754477" y="2212719"/>
            <a:ext cx="1279637" cy="1384995"/>
          </a:xfrm>
          <a:prstGeom prst="rect">
            <a:avLst/>
          </a:prstGeom>
          <a:noFill/>
        </p:spPr>
        <p:txBody>
          <a:bodyPr wrap="square" rtlCol="0">
            <a:spAutoFit/>
          </a:bodyPr>
          <a:lstStyle/>
          <a:p>
            <a:r>
              <a:rPr lang="en-US" sz="1400" b="1" dirty="0"/>
              <a:t>Phase modification requires Adaptive Optics compensation</a:t>
            </a:r>
            <a:endParaRPr lang="x-none" sz="1400" b="1" dirty="0"/>
          </a:p>
        </p:txBody>
      </p:sp>
    </p:spTree>
    <p:extLst>
      <p:ext uri="{BB962C8B-B14F-4D97-AF65-F5344CB8AC3E}">
        <p14:creationId xmlns:p14="http://schemas.microsoft.com/office/powerpoint/2010/main" val="3643891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800" b="1" dirty="0">
                <a:latin typeface="HP Simplified Light" panose="020B0404020204020204" pitchFamily="34" charset="0"/>
              </a:rPr>
              <a:t>PUMP SOURCES TECHNOLOGIES</a:t>
            </a:r>
          </a:p>
        </p:txBody>
      </p:sp>
      <p:pic>
        <p:nvPicPr>
          <p:cNvPr id="11" name="Immagine 10"/>
          <p:cNvPicPr/>
          <p:nvPr/>
        </p:nvPicPr>
        <p:blipFill>
          <a:blip r:embed="rId3" cstate="print">
            <a:extLst>
              <a:ext uri="{28A0092B-C50C-407E-A947-70E740481C1C}">
                <a14:useLocalDpi xmlns:a14="http://schemas.microsoft.com/office/drawing/2010/main" val="0"/>
              </a:ext>
            </a:extLst>
          </a:blip>
          <a:srcRect r="51959"/>
          <a:stretch>
            <a:fillRect/>
          </a:stretch>
        </p:blipFill>
        <p:spPr>
          <a:xfrm>
            <a:off x="1521042" y="789552"/>
            <a:ext cx="3266982" cy="2106234"/>
          </a:xfrm>
          <a:prstGeom prst="rect">
            <a:avLst/>
          </a:prstGeom>
        </p:spPr>
      </p:pic>
      <p:sp>
        <p:nvSpPr>
          <p:cNvPr id="12" name="CasellaDiTesto 11"/>
          <p:cNvSpPr txBox="1"/>
          <p:nvPr/>
        </p:nvSpPr>
        <p:spPr>
          <a:xfrm>
            <a:off x="4788024" y="951570"/>
            <a:ext cx="3212976" cy="830997"/>
          </a:xfrm>
          <a:prstGeom prst="rect">
            <a:avLst/>
          </a:prstGeom>
          <a:noFill/>
        </p:spPr>
        <p:txBody>
          <a:bodyPr wrap="square" rtlCol="0">
            <a:spAutoFit/>
          </a:bodyPr>
          <a:lstStyle/>
          <a:p>
            <a:r>
              <a:rPr lang="it-IT" sz="1200" dirty="0" err="1"/>
              <a:t>Cryogenically</a:t>
            </a:r>
            <a:r>
              <a:rPr lang="it-IT" sz="1200" dirty="0"/>
              <a:t> </a:t>
            </a:r>
            <a:r>
              <a:rPr lang="it-IT" sz="1200" dirty="0" err="1"/>
              <a:t>operated</a:t>
            </a:r>
            <a:r>
              <a:rPr lang="it-IT" sz="1200" dirty="0"/>
              <a:t> </a:t>
            </a:r>
            <a:r>
              <a:rPr lang="it-IT" sz="1200" dirty="0" err="1"/>
              <a:t>Yb</a:t>
            </a:r>
            <a:r>
              <a:rPr lang="it-IT" sz="1200" dirty="0"/>
              <a:t>:YAG, </a:t>
            </a:r>
            <a:r>
              <a:rPr lang="it-IT" sz="1200" dirty="0" err="1"/>
              <a:t>diode</a:t>
            </a:r>
            <a:r>
              <a:rPr lang="it-IT" sz="1200" dirty="0"/>
              <a:t> </a:t>
            </a:r>
            <a:r>
              <a:rPr lang="it-IT" sz="1200" dirty="0" err="1"/>
              <a:t>pumped</a:t>
            </a:r>
            <a:endParaRPr lang="it-IT" sz="1200" dirty="0"/>
          </a:p>
          <a:p>
            <a:r>
              <a:rPr lang="it-IT" sz="1200" dirty="0"/>
              <a:t>100J @1030 </a:t>
            </a:r>
            <a:r>
              <a:rPr lang="it-IT" sz="1200" dirty="0" err="1"/>
              <a:t>nm</a:t>
            </a:r>
            <a:r>
              <a:rPr lang="it-IT" sz="1200" dirty="0"/>
              <a:t> , 10 Hz </a:t>
            </a:r>
            <a:r>
              <a:rPr lang="it-IT" sz="1200" dirty="0" err="1"/>
              <a:t>demonstrated</a:t>
            </a:r>
            <a:endParaRPr lang="it-IT" sz="1200" dirty="0"/>
          </a:p>
          <a:p>
            <a:r>
              <a:rPr lang="it-IT" sz="1200" dirty="0"/>
              <a:t>Energy </a:t>
            </a:r>
            <a:r>
              <a:rPr lang="it-IT" sz="1200" dirty="0" err="1"/>
              <a:t>stabilty</a:t>
            </a:r>
            <a:r>
              <a:rPr lang="it-IT" sz="1200" dirty="0"/>
              <a:t> 1% RMS (</a:t>
            </a:r>
            <a:r>
              <a:rPr lang="it-IT" sz="1200" dirty="0" err="1"/>
              <a:t>few</a:t>
            </a:r>
            <a:r>
              <a:rPr lang="it-IT" sz="1200" dirty="0"/>
              <a:t> </a:t>
            </a:r>
            <a:r>
              <a:rPr lang="it-IT" sz="1200" dirty="0" err="1"/>
              <a:t>hours</a:t>
            </a:r>
            <a:r>
              <a:rPr lang="it-IT" sz="1200" dirty="0"/>
              <a:t> </a:t>
            </a:r>
            <a:r>
              <a:rPr lang="it-IT" sz="1200" dirty="0" err="1"/>
              <a:t>of</a:t>
            </a:r>
            <a:r>
              <a:rPr lang="it-IT" sz="1200" dirty="0"/>
              <a:t> </a:t>
            </a:r>
            <a:r>
              <a:rPr lang="it-IT" sz="1200" dirty="0" err="1"/>
              <a:t>operation</a:t>
            </a:r>
            <a:r>
              <a:rPr lang="it-IT" sz="1200" dirty="0"/>
              <a:t>)</a:t>
            </a:r>
          </a:p>
          <a:p>
            <a:r>
              <a:rPr lang="it-IT" sz="1200" dirty="0"/>
              <a:t>60 J SHG @ 515 </a:t>
            </a:r>
            <a:r>
              <a:rPr lang="it-IT" sz="1200" dirty="0" err="1"/>
              <a:t>nm</a:t>
            </a:r>
            <a:r>
              <a:rPr lang="it-IT" sz="1200" dirty="0"/>
              <a:t>, 10 Hz </a:t>
            </a:r>
            <a:r>
              <a:rPr lang="it-IT" sz="1200" dirty="0" err="1"/>
              <a:t>expected</a:t>
            </a:r>
            <a:endParaRPr lang="it-IT" sz="1200" dirty="0"/>
          </a:p>
        </p:txBody>
      </p:sp>
      <p:sp>
        <p:nvSpPr>
          <p:cNvPr id="15" name="CasellaDiTesto 14"/>
          <p:cNvSpPr txBox="1"/>
          <p:nvPr/>
        </p:nvSpPr>
        <p:spPr>
          <a:xfrm>
            <a:off x="3977934" y="573528"/>
            <a:ext cx="1899944" cy="369332"/>
          </a:xfrm>
          <a:prstGeom prst="rect">
            <a:avLst/>
          </a:prstGeom>
          <a:noFill/>
        </p:spPr>
        <p:txBody>
          <a:bodyPr wrap="none" rtlCol="0">
            <a:spAutoFit/>
          </a:bodyPr>
          <a:lstStyle/>
          <a:p>
            <a:r>
              <a:rPr lang="it-IT" sz="1800" dirty="0" err="1"/>
              <a:t>DiPOLE</a:t>
            </a:r>
            <a:r>
              <a:rPr lang="it-IT" sz="1800" dirty="0"/>
              <a:t> 100 (STCF)</a:t>
            </a:r>
          </a:p>
        </p:txBody>
      </p:sp>
      <p:sp>
        <p:nvSpPr>
          <p:cNvPr id="10" name="CasellaDiTesto 9"/>
          <p:cNvSpPr txBox="1"/>
          <p:nvPr/>
        </p:nvSpPr>
        <p:spPr>
          <a:xfrm>
            <a:off x="4842030" y="1815666"/>
            <a:ext cx="1998222" cy="830997"/>
          </a:xfrm>
          <a:prstGeom prst="rect">
            <a:avLst/>
          </a:prstGeom>
          <a:noFill/>
        </p:spPr>
        <p:txBody>
          <a:bodyPr wrap="square" rtlCol="0">
            <a:spAutoFit/>
          </a:bodyPr>
          <a:lstStyle/>
          <a:p>
            <a:r>
              <a:rPr lang="it-IT" sz="1200" dirty="0" err="1"/>
              <a:t>Possible</a:t>
            </a:r>
            <a:r>
              <a:rPr lang="it-IT" sz="1200" dirty="0"/>
              <a:t> </a:t>
            </a:r>
            <a:r>
              <a:rPr lang="it-IT" sz="1200" dirty="0" err="1"/>
              <a:t>upgrades</a:t>
            </a:r>
            <a:r>
              <a:rPr lang="it-IT" sz="1200" dirty="0"/>
              <a:t> include:</a:t>
            </a:r>
          </a:p>
          <a:p>
            <a:pPr>
              <a:buFontTx/>
              <a:buChar char="-"/>
            </a:pPr>
            <a:r>
              <a:rPr lang="it-IT" sz="1200" dirty="0"/>
              <a:t>  IR Output </a:t>
            </a:r>
            <a:r>
              <a:rPr lang="it-IT" sz="1200" dirty="0" err="1"/>
              <a:t>energy</a:t>
            </a:r>
            <a:r>
              <a:rPr lang="it-IT" sz="1200" dirty="0"/>
              <a:t> 150 J</a:t>
            </a:r>
          </a:p>
          <a:p>
            <a:pPr>
              <a:buFontTx/>
              <a:buChar char="-"/>
            </a:pPr>
            <a:r>
              <a:rPr lang="it-IT" sz="1200" dirty="0"/>
              <a:t>  </a:t>
            </a:r>
            <a:r>
              <a:rPr lang="it-IT" sz="1200" b="1" dirty="0"/>
              <a:t>SHG output  &gt; 100 J</a:t>
            </a:r>
          </a:p>
          <a:p>
            <a:pPr>
              <a:buFontTx/>
              <a:buChar char="-"/>
            </a:pPr>
            <a:r>
              <a:rPr lang="it-IT" sz="1200" b="1" dirty="0"/>
              <a:t>  PRF 100 Hz @ 10 J</a:t>
            </a:r>
          </a:p>
        </p:txBody>
      </p:sp>
      <p:pic>
        <p:nvPicPr>
          <p:cNvPr id="13" name="Immagine 12"/>
          <p:cNvPicPr/>
          <p:nvPr/>
        </p:nvPicPr>
        <p:blipFill>
          <a:blip r:embed="rId4" cstate="print">
            <a:extLst>
              <a:ext uri="{28A0092B-C50C-407E-A947-70E740481C1C}">
                <a14:useLocalDpi xmlns:a14="http://schemas.microsoft.com/office/drawing/2010/main" val="0"/>
              </a:ext>
            </a:extLst>
          </a:blip>
          <a:srcRect r="45045"/>
          <a:stretch>
            <a:fillRect/>
          </a:stretch>
        </p:blipFill>
        <p:spPr>
          <a:xfrm>
            <a:off x="1331640" y="3165816"/>
            <a:ext cx="3294366" cy="1512168"/>
          </a:xfrm>
          <a:prstGeom prst="rect">
            <a:avLst/>
          </a:prstGeom>
        </p:spPr>
      </p:pic>
      <p:sp>
        <p:nvSpPr>
          <p:cNvPr id="14" name="CasellaDiTesto 13"/>
          <p:cNvSpPr txBox="1"/>
          <p:nvPr/>
        </p:nvSpPr>
        <p:spPr>
          <a:xfrm>
            <a:off x="4626006" y="3042925"/>
            <a:ext cx="3374994" cy="2123658"/>
          </a:xfrm>
          <a:prstGeom prst="rect">
            <a:avLst/>
          </a:prstGeom>
          <a:noFill/>
        </p:spPr>
        <p:txBody>
          <a:bodyPr wrap="square" rtlCol="0">
            <a:spAutoFit/>
          </a:bodyPr>
          <a:lstStyle/>
          <a:p>
            <a:r>
              <a:rPr lang="it-IT" sz="1200" dirty="0" err="1"/>
              <a:t>Nd</a:t>
            </a:r>
            <a:r>
              <a:rPr lang="it-IT" sz="1200" dirty="0"/>
              <a:t>:YAG Disk </a:t>
            </a:r>
            <a:r>
              <a:rPr lang="it-IT" sz="1200" dirty="0" err="1"/>
              <a:t>Amplifier</a:t>
            </a:r>
            <a:r>
              <a:rPr lang="it-IT" sz="1200" dirty="0"/>
              <a:t> </a:t>
            </a:r>
            <a:r>
              <a:rPr lang="it-IT" sz="1200" dirty="0" err="1"/>
              <a:t>Heads</a:t>
            </a:r>
            <a:r>
              <a:rPr lang="it-IT" sz="1200" dirty="0"/>
              <a:t> (DAH), </a:t>
            </a:r>
            <a:r>
              <a:rPr lang="it-IT" sz="1200" dirty="0" err="1"/>
              <a:t>liquid</a:t>
            </a:r>
            <a:r>
              <a:rPr lang="it-IT" sz="1200" dirty="0"/>
              <a:t> </a:t>
            </a:r>
            <a:r>
              <a:rPr lang="it-IT" sz="1200" dirty="0" err="1"/>
              <a:t>cooled</a:t>
            </a:r>
            <a:r>
              <a:rPr lang="it-IT" sz="1200" dirty="0"/>
              <a:t>.</a:t>
            </a:r>
          </a:p>
          <a:p>
            <a:r>
              <a:rPr lang="it-IT" sz="1200" dirty="0" err="1"/>
              <a:t>Current</a:t>
            </a:r>
            <a:r>
              <a:rPr lang="it-IT" sz="1200" dirty="0"/>
              <a:t> design: </a:t>
            </a:r>
            <a:r>
              <a:rPr lang="it-IT" sz="1200" dirty="0" err="1"/>
              <a:t>flashlamp</a:t>
            </a:r>
            <a:r>
              <a:rPr lang="it-IT" sz="1200" dirty="0"/>
              <a:t> </a:t>
            </a:r>
            <a:r>
              <a:rPr lang="it-IT" sz="1200" dirty="0" err="1"/>
              <a:t>pumping</a:t>
            </a:r>
            <a:endParaRPr lang="it-IT" sz="1200" dirty="0"/>
          </a:p>
          <a:p>
            <a:r>
              <a:rPr lang="it-IT" sz="1200" dirty="0" err="1"/>
              <a:t>Scalable</a:t>
            </a:r>
            <a:r>
              <a:rPr lang="it-IT" sz="1200" dirty="0"/>
              <a:t> design (n. </a:t>
            </a:r>
            <a:r>
              <a:rPr lang="it-IT" sz="1200" dirty="0" err="1"/>
              <a:t>of</a:t>
            </a:r>
            <a:r>
              <a:rPr lang="it-IT" sz="1200" dirty="0"/>
              <a:t> DAH </a:t>
            </a:r>
            <a:r>
              <a:rPr lang="it-IT" sz="1200" dirty="0" err="1"/>
              <a:t>units</a:t>
            </a:r>
            <a:r>
              <a:rPr lang="it-IT" sz="1200" dirty="0"/>
              <a:t>): P20, P30…</a:t>
            </a:r>
          </a:p>
          <a:p>
            <a:endParaRPr lang="it-IT" sz="1200" dirty="0"/>
          </a:p>
          <a:p>
            <a:r>
              <a:rPr lang="it-IT" sz="1200" dirty="0"/>
              <a:t>Design </a:t>
            </a:r>
            <a:r>
              <a:rPr lang="it-IT" sz="1200" dirty="0" err="1"/>
              <a:t>specificatons</a:t>
            </a:r>
            <a:r>
              <a:rPr lang="it-IT" sz="1200" dirty="0"/>
              <a:t> (6 DAH): </a:t>
            </a:r>
          </a:p>
          <a:p>
            <a:r>
              <a:rPr lang="it-IT" sz="1200" dirty="0"/>
              <a:t>~80 J @ 1064 </a:t>
            </a:r>
            <a:r>
              <a:rPr lang="it-IT" sz="1200" dirty="0" err="1"/>
              <a:t>nm</a:t>
            </a:r>
            <a:r>
              <a:rPr lang="it-IT" sz="1200" dirty="0"/>
              <a:t>, 10 Hz</a:t>
            </a:r>
          </a:p>
          <a:p>
            <a:r>
              <a:rPr lang="it-IT" sz="1200" dirty="0"/>
              <a:t>60 J @ 532 </a:t>
            </a:r>
            <a:r>
              <a:rPr lang="it-IT" sz="1200" dirty="0" err="1"/>
              <a:t>nm</a:t>
            </a:r>
            <a:r>
              <a:rPr lang="it-IT" sz="1200" dirty="0"/>
              <a:t>, 10 Hz</a:t>
            </a:r>
          </a:p>
          <a:p>
            <a:endParaRPr lang="it-IT" sz="1200" dirty="0"/>
          </a:p>
          <a:p>
            <a:r>
              <a:rPr lang="it-IT" sz="1200" dirty="0" err="1"/>
              <a:t>Possible</a:t>
            </a:r>
            <a:r>
              <a:rPr lang="it-IT" sz="1200" dirty="0"/>
              <a:t> </a:t>
            </a:r>
            <a:r>
              <a:rPr lang="it-IT" sz="1200" dirty="0" err="1"/>
              <a:t>developments</a:t>
            </a:r>
            <a:endParaRPr lang="it-IT" sz="1200" dirty="0"/>
          </a:p>
          <a:p>
            <a:r>
              <a:rPr lang="it-IT" sz="1200" dirty="0"/>
              <a:t>- </a:t>
            </a:r>
            <a:r>
              <a:rPr lang="it-IT" sz="1200" dirty="0" err="1"/>
              <a:t>Diode</a:t>
            </a:r>
            <a:r>
              <a:rPr lang="it-IT" sz="1200" dirty="0"/>
              <a:t> </a:t>
            </a:r>
            <a:r>
              <a:rPr lang="it-IT" sz="1200" dirty="0" err="1"/>
              <a:t>pumping</a:t>
            </a:r>
            <a:endParaRPr lang="it-IT" sz="1200" dirty="0"/>
          </a:p>
          <a:p>
            <a:r>
              <a:rPr lang="it-IT" sz="1200" dirty="0"/>
              <a:t>- </a:t>
            </a:r>
            <a:r>
              <a:rPr lang="it-IT" sz="1200" b="1" dirty="0"/>
              <a:t>50 Hz </a:t>
            </a:r>
            <a:r>
              <a:rPr lang="it-IT" sz="1200" b="1" dirty="0" err="1"/>
              <a:t>rep</a:t>
            </a:r>
            <a:r>
              <a:rPr lang="it-IT" sz="1200" b="1" dirty="0"/>
              <a:t>  rate</a:t>
            </a:r>
          </a:p>
        </p:txBody>
      </p:sp>
      <p:sp>
        <p:nvSpPr>
          <p:cNvPr id="20" name="CasellaDiTesto 19"/>
          <p:cNvSpPr txBox="1"/>
          <p:nvPr/>
        </p:nvSpPr>
        <p:spPr>
          <a:xfrm>
            <a:off x="3379858" y="2744219"/>
            <a:ext cx="2870338" cy="369332"/>
          </a:xfrm>
          <a:prstGeom prst="rect">
            <a:avLst/>
          </a:prstGeom>
          <a:noFill/>
        </p:spPr>
        <p:txBody>
          <a:bodyPr wrap="none" rtlCol="0">
            <a:spAutoFit/>
          </a:bodyPr>
          <a:lstStyle/>
          <a:p>
            <a:r>
              <a:rPr lang="it-IT" sz="1800" dirty="0"/>
              <a:t>P-60 </a:t>
            </a:r>
            <a:r>
              <a:rPr lang="it-IT" sz="1800" dirty="0" err="1"/>
              <a:t>technology</a:t>
            </a:r>
            <a:r>
              <a:rPr lang="it-IT" sz="1800" dirty="0"/>
              <a:t> (</a:t>
            </a:r>
            <a:r>
              <a:rPr lang="it-IT" sz="1800" dirty="0" err="1"/>
              <a:t>Amplitude</a:t>
            </a:r>
            <a:r>
              <a:rPr lang="it-IT" sz="1800" dirty="0"/>
              <a:t>)</a:t>
            </a:r>
          </a:p>
        </p:txBody>
      </p:sp>
    </p:spTree>
    <p:extLst>
      <p:ext uri="{BB962C8B-B14F-4D97-AF65-F5344CB8AC3E}">
        <p14:creationId xmlns:p14="http://schemas.microsoft.com/office/powerpoint/2010/main" val="364389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EuPRAXIA Project</a:t>
            </a:r>
          </a:p>
        </p:txBody>
      </p:sp>
      <p:pic>
        <p:nvPicPr>
          <p:cNvPr id="1026" name="Picture 2" descr="SFRI_eu on Twitter: &amp;quot;#ΕSFRI welcomes 11 new #ResearchInfrastr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7614"/>
            <a:ext cx="4571088" cy="239220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95536" y="3651870"/>
            <a:ext cx="3267075" cy="1400175"/>
          </a:xfrm>
          <a:prstGeom prst="rect">
            <a:avLst/>
          </a:prstGeom>
        </p:spPr>
      </p:pic>
      <p:pic>
        <p:nvPicPr>
          <p:cNvPr id="3" name="Immagine 2"/>
          <p:cNvPicPr>
            <a:picLocks noChangeAspect="1"/>
          </p:cNvPicPr>
          <p:nvPr/>
        </p:nvPicPr>
        <p:blipFill>
          <a:blip r:embed="rId5"/>
          <a:stretch>
            <a:fillRect/>
          </a:stretch>
        </p:blipFill>
        <p:spPr>
          <a:xfrm>
            <a:off x="4435376" y="2839717"/>
            <a:ext cx="1278732" cy="1800200"/>
          </a:xfrm>
          <a:prstGeom prst="rect">
            <a:avLst/>
          </a:prstGeom>
        </p:spPr>
      </p:pic>
      <p:sp>
        <p:nvSpPr>
          <p:cNvPr id="4" name="TextBox 3">
            <a:extLst>
              <a:ext uri="{FF2B5EF4-FFF2-40B4-BE49-F238E27FC236}">
                <a16:creationId xmlns:a16="http://schemas.microsoft.com/office/drawing/2014/main" id="{44DB7B21-CEA6-EA63-A9A2-700C53C6CDF2}"/>
              </a:ext>
            </a:extLst>
          </p:cNvPr>
          <p:cNvSpPr txBox="1"/>
          <p:nvPr/>
        </p:nvSpPr>
        <p:spPr>
          <a:xfrm>
            <a:off x="395536" y="622632"/>
            <a:ext cx="8291265" cy="553998"/>
          </a:xfrm>
          <a:prstGeom prst="rect">
            <a:avLst/>
          </a:prstGeom>
          <a:noFill/>
        </p:spPr>
        <p:txBody>
          <a:bodyPr wrap="square" rtlCol="0">
            <a:spAutoFit/>
          </a:bodyPr>
          <a:lstStyle/>
          <a:p>
            <a:pPr algn="ctr"/>
            <a:r>
              <a:rPr lang="en-IT" dirty="0"/>
              <a:t>With the inclusion in ESFRI and the approval of the Preparatory Phase Project, EuPRAXIA must rapidly move from the conceptual design to a </a:t>
            </a:r>
            <a:r>
              <a:rPr lang="en-IT" u="sng" dirty="0"/>
              <a:t>viable</a:t>
            </a:r>
            <a:r>
              <a:rPr lang="en-IT" dirty="0"/>
              <a:t> technical design of the laser driver.</a:t>
            </a:r>
          </a:p>
        </p:txBody>
      </p:sp>
      <p:sp>
        <p:nvSpPr>
          <p:cNvPr id="6" name="TextBox 5">
            <a:extLst>
              <a:ext uri="{FF2B5EF4-FFF2-40B4-BE49-F238E27FC236}">
                <a16:creationId xmlns:a16="http://schemas.microsoft.com/office/drawing/2014/main" id="{23D509F8-7FFA-8C00-E032-7699802253BC}"/>
              </a:ext>
            </a:extLst>
          </p:cNvPr>
          <p:cNvSpPr txBox="1"/>
          <p:nvPr/>
        </p:nvSpPr>
        <p:spPr>
          <a:xfrm>
            <a:off x="5748211" y="1250714"/>
            <a:ext cx="3147828" cy="3508653"/>
          </a:xfrm>
          <a:prstGeom prst="rect">
            <a:avLst/>
          </a:prstGeom>
          <a:noFill/>
        </p:spPr>
        <p:txBody>
          <a:bodyPr wrap="square" rtlCol="0">
            <a:spAutoFit/>
          </a:bodyPr>
          <a:lstStyle/>
          <a:p>
            <a:r>
              <a:rPr lang="en-GB" sz="600" i="0" dirty="0">
                <a:solidFill>
                  <a:srgbClr val="000000"/>
                </a:solidFill>
                <a:effectLst/>
              </a:rPr>
              <a:t>R. W. </a:t>
            </a:r>
            <a:r>
              <a:rPr lang="en-GB" sz="600" i="0" dirty="0" err="1">
                <a:solidFill>
                  <a:srgbClr val="000000"/>
                </a:solidFill>
                <a:effectLst/>
              </a:rPr>
              <a:t>Assmann</a:t>
            </a:r>
            <a:r>
              <a:rPr lang="en-GB" sz="600" i="0" dirty="0">
                <a:solidFill>
                  <a:srgbClr val="000000"/>
                </a:solidFill>
                <a:effectLst/>
              </a:rPr>
              <a:t>, M. K. </a:t>
            </a:r>
            <a:r>
              <a:rPr lang="en-GB" sz="600" i="0" dirty="0" err="1">
                <a:solidFill>
                  <a:srgbClr val="000000"/>
                </a:solidFill>
                <a:effectLst/>
              </a:rPr>
              <a:t>Weikum</a:t>
            </a:r>
            <a:r>
              <a:rPr lang="en-GB" sz="600" i="0" dirty="0">
                <a:solidFill>
                  <a:srgbClr val="000000"/>
                </a:solidFill>
                <a:effectLst/>
              </a:rPr>
              <a:t>, T. Akhter, D. </a:t>
            </a:r>
            <a:r>
              <a:rPr lang="en-GB" sz="600" i="0" dirty="0" err="1">
                <a:solidFill>
                  <a:srgbClr val="000000"/>
                </a:solidFill>
                <a:effectLst/>
              </a:rPr>
              <a:t>Alesini</a:t>
            </a:r>
            <a:r>
              <a:rPr lang="en-GB" sz="600" i="0" dirty="0">
                <a:solidFill>
                  <a:srgbClr val="000000"/>
                </a:solidFill>
                <a:effectLst/>
              </a:rPr>
              <a:t>, A. S. </a:t>
            </a:r>
            <a:r>
              <a:rPr lang="en-GB" sz="600" i="0" dirty="0" err="1">
                <a:solidFill>
                  <a:srgbClr val="000000"/>
                </a:solidFill>
                <a:effectLst/>
              </a:rPr>
              <a:t>Alexandrova</a:t>
            </a:r>
            <a:r>
              <a:rPr lang="en-GB" sz="600" i="0" dirty="0">
                <a:solidFill>
                  <a:srgbClr val="000000"/>
                </a:solidFill>
                <a:effectLst/>
              </a:rPr>
              <a:t>, M. P. </a:t>
            </a:r>
            <a:r>
              <a:rPr lang="en-GB" sz="600" i="0" dirty="0" err="1">
                <a:solidFill>
                  <a:srgbClr val="000000"/>
                </a:solidFill>
                <a:effectLst/>
              </a:rPr>
              <a:t>Anania</a:t>
            </a:r>
            <a:r>
              <a:rPr lang="en-GB" sz="600" i="0" dirty="0">
                <a:solidFill>
                  <a:srgbClr val="000000"/>
                </a:solidFill>
                <a:effectLst/>
              </a:rPr>
              <a:t>, N. E. Andreev, I. </a:t>
            </a:r>
            <a:r>
              <a:rPr lang="en-GB" sz="600" i="0" dirty="0" err="1">
                <a:solidFill>
                  <a:srgbClr val="000000"/>
                </a:solidFill>
                <a:effectLst/>
              </a:rPr>
              <a:t>Andriyash</a:t>
            </a:r>
            <a:r>
              <a:rPr lang="en-GB" sz="600" i="0" dirty="0">
                <a:solidFill>
                  <a:srgbClr val="000000"/>
                </a:solidFill>
                <a:effectLst/>
              </a:rPr>
              <a:t>, M. </a:t>
            </a:r>
            <a:r>
              <a:rPr lang="en-GB" sz="600" i="0" dirty="0" err="1">
                <a:solidFill>
                  <a:srgbClr val="000000"/>
                </a:solidFill>
                <a:effectLst/>
              </a:rPr>
              <a:t>Artioli</a:t>
            </a:r>
            <a:r>
              <a:rPr lang="en-GB" sz="600" i="0" dirty="0">
                <a:solidFill>
                  <a:srgbClr val="000000"/>
                </a:solidFill>
                <a:effectLst/>
              </a:rPr>
              <a:t>, A. </a:t>
            </a:r>
            <a:r>
              <a:rPr lang="en-GB" sz="600" i="0" dirty="0" err="1">
                <a:solidFill>
                  <a:srgbClr val="000000"/>
                </a:solidFill>
                <a:effectLst/>
              </a:rPr>
              <a:t>Aschikhin</a:t>
            </a:r>
            <a:r>
              <a:rPr lang="en-GB" sz="600" i="0" dirty="0">
                <a:solidFill>
                  <a:srgbClr val="000000"/>
                </a:solidFill>
                <a:effectLst/>
              </a:rPr>
              <a:t>, T. </a:t>
            </a:r>
            <a:r>
              <a:rPr lang="en-GB" sz="600" i="0" dirty="0" err="1">
                <a:solidFill>
                  <a:srgbClr val="000000"/>
                </a:solidFill>
                <a:effectLst/>
              </a:rPr>
              <a:t>Audet</a:t>
            </a:r>
            <a:r>
              <a:rPr lang="en-GB" sz="600" i="0" dirty="0">
                <a:solidFill>
                  <a:srgbClr val="000000"/>
                </a:solidFill>
                <a:effectLst/>
              </a:rPr>
              <a:t>, A. </a:t>
            </a:r>
            <a:r>
              <a:rPr lang="en-GB" sz="600" i="0" dirty="0" err="1">
                <a:solidFill>
                  <a:srgbClr val="000000"/>
                </a:solidFill>
                <a:effectLst/>
              </a:rPr>
              <a:t>Bacci</a:t>
            </a:r>
            <a:r>
              <a:rPr lang="en-GB" sz="600" i="0" dirty="0">
                <a:solidFill>
                  <a:srgbClr val="000000"/>
                </a:solidFill>
                <a:effectLst/>
              </a:rPr>
              <a:t>, I. F. </a:t>
            </a:r>
            <a:r>
              <a:rPr lang="en-GB" sz="600" i="0" dirty="0" err="1">
                <a:solidFill>
                  <a:srgbClr val="000000"/>
                </a:solidFill>
                <a:effectLst/>
              </a:rPr>
              <a:t>Barna</a:t>
            </a:r>
            <a:r>
              <a:rPr lang="en-GB" sz="600" i="0" dirty="0">
                <a:solidFill>
                  <a:srgbClr val="000000"/>
                </a:solidFill>
                <a:effectLst/>
              </a:rPr>
              <a:t>, S. </a:t>
            </a:r>
            <a:r>
              <a:rPr lang="en-GB" sz="600" i="0" dirty="0" err="1">
                <a:solidFill>
                  <a:srgbClr val="000000"/>
                </a:solidFill>
                <a:effectLst/>
              </a:rPr>
              <a:t>Bartocci</a:t>
            </a:r>
            <a:r>
              <a:rPr lang="en-GB" sz="600" i="0" dirty="0">
                <a:solidFill>
                  <a:srgbClr val="000000"/>
                </a:solidFill>
                <a:effectLst/>
              </a:rPr>
              <a:t>, A. </a:t>
            </a:r>
            <a:r>
              <a:rPr lang="en-GB" sz="600" i="0" dirty="0" err="1">
                <a:solidFill>
                  <a:srgbClr val="000000"/>
                </a:solidFill>
                <a:effectLst/>
              </a:rPr>
              <a:t>Bayramian</a:t>
            </a:r>
            <a:r>
              <a:rPr lang="en-GB" sz="600" i="0" dirty="0">
                <a:solidFill>
                  <a:srgbClr val="000000"/>
                </a:solidFill>
                <a:effectLst/>
              </a:rPr>
              <a:t>, A. Beaton, A. Beck, M. </a:t>
            </a:r>
            <a:r>
              <a:rPr lang="en-GB" sz="600" i="0" dirty="0" err="1">
                <a:solidFill>
                  <a:srgbClr val="000000"/>
                </a:solidFill>
                <a:effectLst/>
              </a:rPr>
              <a:t>Bellaveglia</a:t>
            </a:r>
            <a:r>
              <a:rPr lang="en-GB" sz="600" i="0" dirty="0">
                <a:solidFill>
                  <a:srgbClr val="000000"/>
                </a:solidFill>
                <a:effectLst/>
              </a:rPr>
              <a:t>, A. </a:t>
            </a:r>
            <a:r>
              <a:rPr lang="en-GB" sz="600" i="0" dirty="0" err="1">
                <a:solidFill>
                  <a:srgbClr val="000000"/>
                </a:solidFill>
                <a:effectLst/>
              </a:rPr>
              <a:t>Beluze</a:t>
            </a:r>
            <a:r>
              <a:rPr lang="en-GB" sz="600" i="0" dirty="0">
                <a:solidFill>
                  <a:srgbClr val="000000"/>
                </a:solidFill>
                <a:effectLst/>
              </a:rPr>
              <a:t>, A. Bernhard, A. </a:t>
            </a:r>
            <a:r>
              <a:rPr lang="en-GB" sz="600" i="0" dirty="0" err="1">
                <a:solidFill>
                  <a:srgbClr val="000000"/>
                </a:solidFill>
                <a:effectLst/>
              </a:rPr>
              <a:t>Biagioni</a:t>
            </a:r>
            <a:r>
              <a:rPr lang="en-GB" sz="600" i="0" dirty="0">
                <a:solidFill>
                  <a:srgbClr val="000000"/>
                </a:solidFill>
                <a:effectLst/>
              </a:rPr>
              <a:t>, S. </a:t>
            </a:r>
            <a:r>
              <a:rPr lang="en-GB" sz="600" i="0" dirty="0" err="1">
                <a:solidFill>
                  <a:srgbClr val="000000"/>
                </a:solidFill>
                <a:effectLst/>
              </a:rPr>
              <a:t>Bielawski</a:t>
            </a:r>
            <a:r>
              <a:rPr lang="en-GB" sz="600" i="0" dirty="0">
                <a:solidFill>
                  <a:srgbClr val="000000"/>
                </a:solidFill>
                <a:effectLst/>
              </a:rPr>
              <a:t>, F. G. </a:t>
            </a:r>
            <a:r>
              <a:rPr lang="en-GB" sz="600" i="0" dirty="0" err="1">
                <a:solidFill>
                  <a:srgbClr val="000000"/>
                </a:solidFill>
                <a:effectLst/>
              </a:rPr>
              <a:t>Bisesto</a:t>
            </a:r>
            <a:r>
              <a:rPr lang="en-GB" sz="600" i="0" dirty="0">
                <a:solidFill>
                  <a:srgbClr val="000000"/>
                </a:solidFill>
                <a:effectLst/>
              </a:rPr>
              <a:t>, A. </a:t>
            </a:r>
            <a:r>
              <a:rPr lang="en-GB" sz="600" i="0" dirty="0" err="1">
                <a:solidFill>
                  <a:srgbClr val="000000"/>
                </a:solidFill>
                <a:effectLst/>
              </a:rPr>
              <a:t>Bonatto</a:t>
            </a:r>
            <a:r>
              <a:rPr lang="en-GB" sz="600" i="0" dirty="0">
                <a:solidFill>
                  <a:srgbClr val="000000"/>
                </a:solidFill>
                <a:effectLst/>
              </a:rPr>
              <a:t>, L. Boulton, </a:t>
            </a:r>
            <a:r>
              <a:rPr lang="en-GB" sz="600" b="1" i="0" dirty="0">
                <a:solidFill>
                  <a:srgbClr val="000000"/>
                </a:solidFill>
                <a:effectLst/>
              </a:rPr>
              <a:t>F. Brandi</a:t>
            </a:r>
            <a:r>
              <a:rPr lang="en-GB" sz="600" i="0" dirty="0">
                <a:solidFill>
                  <a:srgbClr val="000000"/>
                </a:solidFill>
                <a:effectLst/>
              </a:rPr>
              <a:t>, R. Brinkmann, F. </a:t>
            </a:r>
            <a:r>
              <a:rPr lang="en-GB" sz="600" i="0" dirty="0" err="1">
                <a:solidFill>
                  <a:srgbClr val="000000"/>
                </a:solidFill>
                <a:effectLst/>
              </a:rPr>
              <a:t>Briquez</a:t>
            </a:r>
            <a:r>
              <a:rPr lang="en-GB" sz="600" i="0" dirty="0">
                <a:solidFill>
                  <a:srgbClr val="000000"/>
                </a:solidFill>
                <a:effectLst/>
              </a:rPr>
              <a:t>, F. </a:t>
            </a:r>
            <a:r>
              <a:rPr lang="en-GB" sz="600" i="0" dirty="0" err="1">
                <a:solidFill>
                  <a:srgbClr val="000000"/>
                </a:solidFill>
                <a:effectLst/>
              </a:rPr>
              <a:t>Brottier</a:t>
            </a:r>
            <a:r>
              <a:rPr lang="en-GB" sz="600" i="0" dirty="0">
                <a:solidFill>
                  <a:srgbClr val="000000"/>
                </a:solidFill>
                <a:effectLst/>
              </a:rPr>
              <a:t>, E. </a:t>
            </a:r>
            <a:r>
              <a:rPr lang="en-GB" sz="600" i="0" dirty="0" err="1">
                <a:solidFill>
                  <a:srgbClr val="000000"/>
                </a:solidFill>
                <a:effectLst/>
              </a:rPr>
              <a:t>Bründermann</a:t>
            </a:r>
            <a:r>
              <a:rPr lang="en-GB" sz="600" i="0" dirty="0">
                <a:solidFill>
                  <a:srgbClr val="000000"/>
                </a:solidFill>
                <a:effectLst/>
              </a:rPr>
              <a:t>, M. </a:t>
            </a:r>
            <a:r>
              <a:rPr lang="en-GB" sz="600" i="0" dirty="0" err="1">
                <a:solidFill>
                  <a:srgbClr val="000000"/>
                </a:solidFill>
                <a:effectLst/>
              </a:rPr>
              <a:t>Büscher</a:t>
            </a:r>
            <a:r>
              <a:rPr lang="en-GB" sz="600" i="0" dirty="0">
                <a:solidFill>
                  <a:srgbClr val="000000"/>
                </a:solidFill>
                <a:effectLst/>
              </a:rPr>
              <a:t>, B. </a:t>
            </a:r>
            <a:r>
              <a:rPr lang="en-GB" sz="600" i="0" dirty="0" err="1">
                <a:solidFill>
                  <a:srgbClr val="000000"/>
                </a:solidFill>
                <a:effectLst/>
              </a:rPr>
              <a:t>Buonomo</a:t>
            </a:r>
            <a:r>
              <a:rPr lang="en-GB" sz="600" i="0" dirty="0">
                <a:solidFill>
                  <a:srgbClr val="000000"/>
                </a:solidFill>
                <a:effectLst/>
              </a:rPr>
              <a:t>, M. H. Bussmann, </a:t>
            </a:r>
            <a:r>
              <a:rPr lang="en-GB" sz="600" b="1" i="0" dirty="0">
                <a:solidFill>
                  <a:srgbClr val="000000"/>
                </a:solidFill>
                <a:effectLst/>
              </a:rPr>
              <a:t>G. </a:t>
            </a:r>
            <a:r>
              <a:rPr lang="en-GB" sz="600" b="1" i="0" dirty="0" err="1">
                <a:solidFill>
                  <a:srgbClr val="000000"/>
                </a:solidFill>
                <a:effectLst/>
              </a:rPr>
              <a:t>Bussolino</a:t>
            </a:r>
            <a:r>
              <a:rPr lang="en-GB" sz="600" i="0" dirty="0">
                <a:solidFill>
                  <a:srgbClr val="000000"/>
                </a:solidFill>
                <a:effectLst/>
              </a:rPr>
              <a:t>, P. Campana, S. </a:t>
            </a:r>
            <a:r>
              <a:rPr lang="en-GB" sz="600" i="0" dirty="0" err="1">
                <a:solidFill>
                  <a:srgbClr val="000000"/>
                </a:solidFill>
                <a:effectLst/>
              </a:rPr>
              <a:t>Cantarella</a:t>
            </a:r>
            <a:r>
              <a:rPr lang="en-GB" sz="600" i="0" dirty="0">
                <a:solidFill>
                  <a:srgbClr val="000000"/>
                </a:solidFill>
                <a:effectLst/>
              </a:rPr>
              <a:t>, K. </a:t>
            </a:r>
            <a:r>
              <a:rPr lang="en-GB" sz="600" i="0" dirty="0" err="1">
                <a:solidFill>
                  <a:srgbClr val="000000"/>
                </a:solidFill>
                <a:effectLst/>
              </a:rPr>
              <a:t>Cassou</a:t>
            </a:r>
            <a:r>
              <a:rPr lang="en-GB" sz="600" i="0" dirty="0">
                <a:solidFill>
                  <a:srgbClr val="000000"/>
                </a:solidFill>
                <a:effectLst/>
              </a:rPr>
              <a:t>, A. </a:t>
            </a:r>
            <a:r>
              <a:rPr lang="en-GB" sz="600" i="0" dirty="0" err="1">
                <a:solidFill>
                  <a:srgbClr val="000000"/>
                </a:solidFill>
                <a:effectLst/>
              </a:rPr>
              <a:t>Chancé</a:t>
            </a:r>
            <a:r>
              <a:rPr lang="en-GB" sz="600" i="0" dirty="0">
                <a:solidFill>
                  <a:srgbClr val="000000"/>
                </a:solidFill>
                <a:effectLst/>
              </a:rPr>
              <a:t>, M. Chen, E. </a:t>
            </a:r>
            <a:r>
              <a:rPr lang="en-GB" sz="600" i="0" dirty="0" err="1">
                <a:solidFill>
                  <a:srgbClr val="000000"/>
                </a:solidFill>
                <a:effectLst/>
              </a:rPr>
              <a:t>Chiadroni</a:t>
            </a:r>
            <a:r>
              <a:rPr lang="en-GB" sz="600" i="0" dirty="0">
                <a:solidFill>
                  <a:srgbClr val="000000"/>
                </a:solidFill>
                <a:effectLst/>
              </a:rPr>
              <a:t>, A. </a:t>
            </a:r>
            <a:r>
              <a:rPr lang="en-GB" sz="600" i="0" dirty="0" err="1">
                <a:solidFill>
                  <a:srgbClr val="000000"/>
                </a:solidFill>
                <a:effectLst/>
              </a:rPr>
              <a:t>Cianchi</a:t>
            </a:r>
            <a:r>
              <a:rPr lang="en-GB" sz="600" i="0" dirty="0">
                <a:solidFill>
                  <a:srgbClr val="000000"/>
                </a:solidFill>
                <a:effectLst/>
              </a:rPr>
              <a:t>, F. </a:t>
            </a:r>
            <a:r>
              <a:rPr lang="en-GB" sz="600" i="0" dirty="0" err="1">
                <a:solidFill>
                  <a:srgbClr val="000000"/>
                </a:solidFill>
                <a:effectLst/>
              </a:rPr>
              <a:t>Cioeta</a:t>
            </a:r>
            <a:r>
              <a:rPr lang="en-GB" sz="600" i="0" dirty="0">
                <a:solidFill>
                  <a:srgbClr val="000000"/>
                </a:solidFill>
                <a:effectLst/>
              </a:rPr>
              <a:t>, J. A. Clarke, J. M. Cole, G. Costa, M. -E. </a:t>
            </a:r>
            <a:r>
              <a:rPr lang="en-GB" sz="600" i="0" dirty="0" err="1">
                <a:solidFill>
                  <a:srgbClr val="000000"/>
                </a:solidFill>
                <a:effectLst/>
              </a:rPr>
              <a:t>Couprie</a:t>
            </a:r>
            <a:r>
              <a:rPr lang="en-GB" sz="600" i="0" dirty="0">
                <a:solidFill>
                  <a:srgbClr val="000000"/>
                </a:solidFill>
                <a:effectLst/>
              </a:rPr>
              <a:t>, J. Cowley, M. </a:t>
            </a:r>
            <a:r>
              <a:rPr lang="en-GB" sz="600" i="0" dirty="0" err="1">
                <a:solidFill>
                  <a:srgbClr val="000000"/>
                </a:solidFill>
                <a:effectLst/>
              </a:rPr>
              <a:t>Croia</a:t>
            </a:r>
            <a:r>
              <a:rPr lang="en-GB" sz="600" i="0" dirty="0">
                <a:solidFill>
                  <a:srgbClr val="000000"/>
                </a:solidFill>
                <a:effectLst/>
              </a:rPr>
              <a:t>, B. Cros, P. A. Crump, R. D’Arcy, G. </a:t>
            </a:r>
            <a:r>
              <a:rPr lang="en-GB" sz="600" i="0" dirty="0" err="1">
                <a:solidFill>
                  <a:srgbClr val="000000"/>
                </a:solidFill>
                <a:effectLst/>
              </a:rPr>
              <a:t>Dattoli</a:t>
            </a:r>
            <a:r>
              <a:rPr lang="en-GB" sz="600" i="0" dirty="0">
                <a:solidFill>
                  <a:srgbClr val="000000"/>
                </a:solidFill>
                <a:effectLst/>
              </a:rPr>
              <a:t>, A. Del </a:t>
            </a:r>
            <a:r>
              <a:rPr lang="en-GB" sz="600" i="0" dirty="0" err="1">
                <a:solidFill>
                  <a:srgbClr val="000000"/>
                </a:solidFill>
                <a:effectLst/>
              </a:rPr>
              <a:t>Dotto</a:t>
            </a:r>
            <a:r>
              <a:rPr lang="en-GB" sz="600" i="0" dirty="0">
                <a:solidFill>
                  <a:srgbClr val="000000"/>
                </a:solidFill>
                <a:effectLst/>
              </a:rPr>
              <a:t>, N. </a:t>
            </a:r>
            <a:r>
              <a:rPr lang="en-GB" sz="600" i="0" dirty="0" err="1">
                <a:solidFill>
                  <a:srgbClr val="000000"/>
                </a:solidFill>
                <a:effectLst/>
              </a:rPr>
              <a:t>Delerue</a:t>
            </a:r>
            <a:r>
              <a:rPr lang="en-GB" sz="600" i="0" dirty="0">
                <a:solidFill>
                  <a:srgbClr val="000000"/>
                </a:solidFill>
                <a:effectLst/>
              </a:rPr>
              <a:t>, M. Del Franco, P. </a:t>
            </a:r>
            <a:r>
              <a:rPr lang="en-GB" sz="600" i="0" dirty="0" err="1">
                <a:solidFill>
                  <a:srgbClr val="000000"/>
                </a:solidFill>
                <a:effectLst/>
              </a:rPr>
              <a:t>Delinikolas</a:t>
            </a:r>
            <a:r>
              <a:rPr lang="en-GB" sz="600" i="0" dirty="0">
                <a:solidFill>
                  <a:srgbClr val="000000"/>
                </a:solidFill>
                <a:effectLst/>
              </a:rPr>
              <a:t>, S. De Nicola, J. M. Dias, D. Di </a:t>
            </a:r>
            <a:r>
              <a:rPr lang="en-GB" sz="600" i="0" dirty="0" err="1">
                <a:solidFill>
                  <a:srgbClr val="000000"/>
                </a:solidFill>
                <a:effectLst/>
              </a:rPr>
              <a:t>Giovenale</a:t>
            </a:r>
            <a:r>
              <a:rPr lang="en-GB" sz="600" i="0" dirty="0">
                <a:solidFill>
                  <a:srgbClr val="000000"/>
                </a:solidFill>
                <a:effectLst/>
              </a:rPr>
              <a:t>, M. Diomede, E. Di Pasquale, G. Di </a:t>
            </a:r>
            <a:r>
              <a:rPr lang="en-GB" sz="600" i="0" dirty="0" err="1">
                <a:solidFill>
                  <a:srgbClr val="000000"/>
                </a:solidFill>
                <a:effectLst/>
              </a:rPr>
              <a:t>Pirro</a:t>
            </a:r>
            <a:r>
              <a:rPr lang="en-GB" sz="600" i="0" dirty="0">
                <a:solidFill>
                  <a:srgbClr val="000000"/>
                </a:solidFill>
                <a:effectLst/>
              </a:rPr>
              <a:t>, G. Di </a:t>
            </a:r>
            <a:r>
              <a:rPr lang="en-GB" sz="600" i="0" dirty="0" err="1">
                <a:solidFill>
                  <a:srgbClr val="000000"/>
                </a:solidFill>
                <a:effectLst/>
              </a:rPr>
              <a:t>Raddo</a:t>
            </a:r>
            <a:r>
              <a:rPr lang="en-GB" sz="600" i="0" dirty="0">
                <a:solidFill>
                  <a:srgbClr val="000000"/>
                </a:solidFill>
                <a:effectLst/>
              </a:rPr>
              <a:t>, U. </a:t>
            </a:r>
            <a:r>
              <a:rPr lang="en-GB" sz="600" i="0" dirty="0" err="1">
                <a:solidFill>
                  <a:srgbClr val="000000"/>
                </a:solidFill>
                <a:effectLst/>
              </a:rPr>
              <a:t>Dorda</a:t>
            </a:r>
            <a:r>
              <a:rPr lang="en-GB" sz="600" i="0" dirty="0">
                <a:solidFill>
                  <a:srgbClr val="000000"/>
                </a:solidFill>
                <a:effectLst/>
              </a:rPr>
              <a:t>, A. C. Erlandson, K. </a:t>
            </a:r>
            <a:r>
              <a:rPr lang="en-GB" sz="600" i="0" dirty="0" err="1">
                <a:solidFill>
                  <a:srgbClr val="000000"/>
                </a:solidFill>
                <a:effectLst/>
              </a:rPr>
              <a:t>Ertel</a:t>
            </a:r>
            <a:r>
              <a:rPr lang="en-GB" sz="600" i="0" dirty="0">
                <a:solidFill>
                  <a:srgbClr val="000000"/>
                </a:solidFill>
                <a:effectLst/>
              </a:rPr>
              <a:t>, A. Esposito, F. </a:t>
            </a:r>
            <a:r>
              <a:rPr lang="en-GB" sz="600" i="0" dirty="0" err="1">
                <a:solidFill>
                  <a:srgbClr val="000000"/>
                </a:solidFill>
                <a:effectLst/>
              </a:rPr>
              <a:t>Falcoz</a:t>
            </a:r>
            <a:r>
              <a:rPr lang="en-GB" sz="600" i="0" dirty="0">
                <a:solidFill>
                  <a:srgbClr val="000000"/>
                </a:solidFill>
                <a:effectLst/>
              </a:rPr>
              <a:t>, A. </a:t>
            </a:r>
            <a:r>
              <a:rPr lang="en-GB" sz="600" i="0" dirty="0" err="1">
                <a:solidFill>
                  <a:srgbClr val="000000"/>
                </a:solidFill>
                <a:effectLst/>
              </a:rPr>
              <a:t>Falone</a:t>
            </a:r>
            <a:r>
              <a:rPr lang="en-GB" sz="600" i="0" dirty="0">
                <a:solidFill>
                  <a:srgbClr val="000000"/>
                </a:solidFill>
                <a:effectLst/>
              </a:rPr>
              <a:t>, R. Fedele, A. </a:t>
            </a:r>
            <a:r>
              <a:rPr lang="en-GB" sz="600" i="0" dirty="0" err="1">
                <a:solidFill>
                  <a:srgbClr val="000000"/>
                </a:solidFill>
                <a:effectLst/>
              </a:rPr>
              <a:t>Ferran</a:t>
            </a:r>
            <a:r>
              <a:rPr lang="en-GB" sz="600" i="0" dirty="0">
                <a:solidFill>
                  <a:srgbClr val="000000"/>
                </a:solidFill>
                <a:effectLst/>
              </a:rPr>
              <a:t> </a:t>
            </a:r>
            <a:r>
              <a:rPr lang="en-GB" sz="600" i="0" dirty="0" err="1">
                <a:solidFill>
                  <a:srgbClr val="000000"/>
                </a:solidFill>
                <a:effectLst/>
              </a:rPr>
              <a:t>Pousa</a:t>
            </a:r>
            <a:r>
              <a:rPr lang="en-GB" sz="600" i="0" dirty="0">
                <a:solidFill>
                  <a:srgbClr val="000000"/>
                </a:solidFill>
                <a:effectLst/>
              </a:rPr>
              <a:t>, M. </a:t>
            </a:r>
            <a:r>
              <a:rPr lang="en-GB" sz="600" i="0" dirty="0" err="1">
                <a:solidFill>
                  <a:srgbClr val="000000"/>
                </a:solidFill>
                <a:effectLst/>
              </a:rPr>
              <a:t>Ferrario</a:t>
            </a:r>
            <a:r>
              <a:rPr lang="en-GB" sz="600" i="0" dirty="0">
                <a:solidFill>
                  <a:srgbClr val="000000"/>
                </a:solidFill>
                <a:effectLst/>
              </a:rPr>
              <a:t>, F. </a:t>
            </a:r>
            <a:r>
              <a:rPr lang="en-GB" sz="600" i="0" dirty="0" err="1">
                <a:solidFill>
                  <a:srgbClr val="000000"/>
                </a:solidFill>
                <a:effectLst/>
              </a:rPr>
              <a:t>Filippi</a:t>
            </a:r>
            <a:r>
              <a:rPr lang="en-GB" sz="600" i="0" dirty="0">
                <a:solidFill>
                  <a:srgbClr val="000000"/>
                </a:solidFill>
                <a:effectLst/>
              </a:rPr>
              <a:t>, J. </a:t>
            </a:r>
            <a:r>
              <a:rPr lang="en-GB" sz="600" i="0" dirty="0" err="1">
                <a:solidFill>
                  <a:srgbClr val="000000"/>
                </a:solidFill>
                <a:effectLst/>
              </a:rPr>
              <a:t>Fils</a:t>
            </a:r>
            <a:r>
              <a:rPr lang="en-GB" sz="600" i="0" dirty="0">
                <a:solidFill>
                  <a:srgbClr val="000000"/>
                </a:solidFill>
                <a:effectLst/>
              </a:rPr>
              <a:t>, G. Fiore, R. </a:t>
            </a:r>
            <a:r>
              <a:rPr lang="en-GB" sz="600" i="0" dirty="0" err="1">
                <a:solidFill>
                  <a:srgbClr val="000000"/>
                </a:solidFill>
                <a:effectLst/>
              </a:rPr>
              <a:t>Fiorito</a:t>
            </a:r>
            <a:r>
              <a:rPr lang="en-GB" sz="600" i="0" dirty="0">
                <a:solidFill>
                  <a:srgbClr val="000000"/>
                </a:solidFill>
                <a:effectLst/>
              </a:rPr>
              <a:t>, R. A. Fonseca, G. </a:t>
            </a:r>
            <a:r>
              <a:rPr lang="en-GB" sz="600" i="0" dirty="0" err="1">
                <a:solidFill>
                  <a:srgbClr val="000000"/>
                </a:solidFill>
                <a:effectLst/>
              </a:rPr>
              <a:t>Franzini</a:t>
            </a:r>
            <a:r>
              <a:rPr lang="en-GB" sz="600" i="0" dirty="0">
                <a:solidFill>
                  <a:srgbClr val="000000"/>
                </a:solidFill>
                <a:effectLst/>
              </a:rPr>
              <a:t>, M. </a:t>
            </a:r>
            <a:r>
              <a:rPr lang="en-GB" sz="600" i="0" dirty="0" err="1">
                <a:solidFill>
                  <a:srgbClr val="000000"/>
                </a:solidFill>
                <a:effectLst/>
              </a:rPr>
              <a:t>Galimberti</a:t>
            </a:r>
            <a:r>
              <a:rPr lang="en-GB" sz="600" i="0" dirty="0">
                <a:solidFill>
                  <a:srgbClr val="000000"/>
                </a:solidFill>
                <a:effectLst/>
              </a:rPr>
              <a:t>, A. Gallo, T. C. Galvin, A. </a:t>
            </a:r>
            <a:r>
              <a:rPr lang="en-GB" sz="600" i="0" dirty="0" err="1">
                <a:solidFill>
                  <a:srgbClr val="000000"/>
                </a:solidFill>
                <a:effectLst/>
              </a:rPr>
              <a:t>Ghaith</a:t>
            </a:r>
            <a:r>
              <a:rPr lang="en-GB" sz="600" i="0" dirty="0">
                <a:solidFill>
                  <a:srgbClr val="000000"/>
                </a:solidFill>
                <a:effectLst/>
              </a:rPr>
              <a:t>, A. Ghigo, D. </a:t>
            </a:r>
            <a:r>
              <a:rPr lang="en-GB" sz="600" i="0" dirty="0" err="1">
                <a:solidFill>
                  <a:srgbClr val="000000"/>
                </a:solidFill>
                <a:effectLst/>
              </a:rPr>
              <a:t>Giove</a:t>
            </a:r>
            <a:r>
              <a:rPr lang="en-GB" sz="600" i="0" dirty="0">
                <a:solidFill>
                  <a:srgbClr val="000000"/>
                </a:solidFill>
                <a:effectLst/>
              </a:rPr>
              <a:t>, A. </a:t>
            </a:r>
            <a:r>
              <a:rPr lang="en-GB" sz="600" i="0" dirty="0" err="1">
                <a:solidFill>
                  <a:srgbClr val="000000"/>
                </a:solidFill>
                <a:effectLst/>
              </a:rPr>
              <a:t>Giribono</a:t>
            </a:r>
            <a:r>
              <a:rPr lang="en-GB" sz="600" i="0" dirty="0">
                <a:solidFill>
                  <a:srgbClr val="000000"/>
                </a:solidFill>
                <a:effectLst/>
              </a:rPr>
              <a:t>, </a:t>
            </a:r>
            <a:r>
              <a:rPr lang="en-GB" sz="600" b="1" i="0" dirty="0">
                <a:solidFill>
                  <a:srgbClr val="000000"/>
                </a:solidFill>
                <a:effectLst/>
              </a:rPr>
              <a:t>L. A. Gizzi</a:t>
            </a:r>
            <a:r>
              <a:rPr lang="en-GB" sz="600" i="0" dirty="0">
                <a:solidFill>
                  <a:srgbClr val="000000"/>
                </a:solidFill>
                <a:effectLst/>
              </a:rPr>
              <a:t>, F. J. </a:t>
            </a:r>
            <a:r>
              <a:rPr lang="en-GB" sz="600" i="0" dirty="0" err="1">
                <a:solidFill>
                  <a:srgbClr val="000000"/>
                </a:solidFill>
                <a:effectLst/>
              </a:rPr>
              <a:t>Grüner</a:t>
            </a:r>
            <a:r>
              <a:rPr lang="en-GB" sz="600" i="0" dirty="0">
                <a:solidFill>
                  <a:srgbClr val="000000"/>
                </a:solidFill>
                <a:effectLst/>
              </a:rPr>
              <a:t>, A. F. Habib, C. Haefner, T. Heinemann, A. Helm, B. </a:t>
            </a:r>
            <a:r>
              <a:rPr lang="en-GB" sz="600" i="0" dirty="0" err="1">
                <a:solidFill>
                  <a:srgbClr val="000000"/>
                </a:solidFill>
                <a:effectLst/>
              </a:rPr>
              <a:t>Hidding</a:t>
            </a:r>
            <a:r>
              <a:rPr lang="en-GB" sz="600" i="0" dirty="0">
                <a:solidFill>
                  <a:srgbClr val="000000"/>
                </a:solidFill>
                <a:effectLst/>
              </a:rPr>
              <a:t>, B. J. Holzer, S. M. Hooker, T. </a:t>
            </a:r>
            <a:r>
              <a:rPr lang="en-GB" sz="600" i="0" dirty="0" err="1">
                <a:solidFill>
                  <a:srgbClr val="000000"/>
                </a:solidFill>
                <a:effectLst/>
              </a:rPr>
              <a:t>Hosokai</a:t>
            </a:r>
            <a:r>
              <a:rPr lang="en-GB" sz="600" i="0" dirty="0">
                <a:solidFill>
                  <a:srgbClr val="000000"/>
                </a:solidFill>
                <a:effectLst/>
              </a:rPr>
              <a:t>, M. </a:t>
            </a:r>
            <a:r>
              <a:rPr lang="en-GB" sz="600" i="0" dirty="0" err="1">
                <a:solidFill>
                  <a:srgbClr val="000000"/>
                </a:solidFill>
                <a:effectLst/>
              </a:rPr>
              <a:t>Hübner</a:t>
            </a:r>
            <a:r>
              <a:rPr lang="en-GB" sz="600" i="0" dirty="0">
                <a:solidFill>
                  <a:srgbClr val="000000"/>
                </a:solidFill>
                <a:effectLst/>
              </a:rPr>
              <a:t>, M. </a:t>
            </a:r>
            <a:r>
              <a:rPr lang="en-GB" sz="600" i="0" dirty="0" err="1">
                <a:solidFill>
                  <a:srgbClr val="000000"/>
                </a:solidFill>
                <a:effectLst/>
              </a:rPr>
              <a:t>Ibison</a:t>
            </a:r>
            <a:r>
              <a:rPr lang="en-GB" sz="600" i="0" dirty="0">
                <a:solidFill>
                  <a:srgbClr val="000000"/>
                </a:solidFill>
                <a:effectLst/>
              </a:rPr>
              <a:t>, S. </a:t>
            </a:r>
            <a:r>
              <a:rPr lang="en-GB" sz="600" i="0" dirty="0" err="1">
                <a:solidFill>
                  <a:srgbClr val="000000"/>
                </a:solidFill>
                <a:effectLst/>
              </a:rPr>
              <a:t>Incremona</a:t>
            </a:r>
            <a:r>
              <a:rPr lang="en-GB" sz="600" i="0" dirty="0">
                <a:solidFill>
                  <a:srgbClr val="000000"/>
                </a:solidFill>
                <a:effectLst/>
              </a:rPr>
              <a:t>, A. </a:t>
            </a:r>
            <a:r>
              <a:rPr lang="en-GB" sz="600" i="0" dirty="0" err="1">
                <a:solidFill>
                  <a:srgbClr val="000000"/>
                </a:solidFill>
                <a:effectLst/>
              </a:rPr>
              <a:t>Irman</a:t>
            </a:r>
            <a:r>
              <a:rPr lang="en-GB" sz="600" i="0" dirty="0">
                <a:solidFill>
                  <a:srgbClr val="000000"/>
                </a:solidFill>
                <a:effectLst/>
              </a:rPr>
              <a:t>, F. </a:t>
            </a:r>
            <a:r>
              <a:rPr lang="en-GB" sz="600" i="0" dirty="0" err="1">
                <a:solidFill>
                  <a:srgbClr val="000000"/>
                </a:solidFill>
                <a:effectLst/>
              </a:rPr>
              <a:t>Iungo</a:t>
            </a:r>
            <a:r>
              <a:rPr lang="en-GB" sz="600" i="0" dirty="0">
                <a:solidFill>
                  <a:srgbClr val="000000"/>
                </a:solidFill>
                <a:effectLst/>
              </a:rPr>
              <a:t>, F. J. </a:t>
            </a:r>
            <a:r>
              <a:rPr lang="en-GB" sz="600" i="0" dirty="0" err="1">
                <a:solidFill>
                  <a:srgbClr val="000000"/>
                </a:solidFill>
                <a:effectLst/>
              </a:rPr>
              <a:t>Jafarinia</a:t>
            </a:r>
            <a:r>
              <a:rPr lang="en-GB" sz="600" i="0" dirty="0">
                <a:solidFill>
                  <a:srgbClr val="000000"/>
                </a:solidFill>
                <a:effectLst/>
              </a:rPr>
              <a:t>, O. Jakobsson, D. A. </a:t>
            </a:r>
            <a:r>
              <a:rPr lang="en-GB" sz="600" i="0" dirty="0" err="1">
                <a:solidFill>
                  <a:srgbClr val="000000"/>
                </a:solidFill>
                <a:effectLst/>
              </a:rPr>
              <a:t>Jaroszynski</a:t>
            </a:r>
            <a:r>
              <a:rPr lang="en-GB" sz="600" i="0" dirty="0">
                <a:solidFill>
                  <a:srgbClr val="000000"/>
                </a:solidFill>
                <a:effectLst/>
              </a:rPr>
              <a:t>, S. </a:t>
            </a:r>
            <a:r>
              <a:rPr lang="en-GB" sz="600" i="0" dirty="0" err="1">
                <a:solidFill>
                  <a:srgbClr val="000000"/>
                </a:solidFill>
                <a:effectLst/>
              </a:rPr>
              <a:t>Jaster</a:t>
            </a:r>
            <a:r>
              <a:rPr lang="en-GB" sz="600" i="0" dirty="0">
                <a:solidFill>
                  <a:srgbClr val="000000"/>
                </a:solidFill>
                <a:effectLst/>
              </a:rPr>
              <a:t>-Merz, C. Joshi, M. Kaluza, M. </a:t>
            </a:r>
            <a:r>
              <a:rPr lang="en-GB" sz="600" i="0" dirty="0" err="1">
                <a:solidFill>
                  <a:srgbClr val="000000"/>
                </a:solidFill>
                <a:effectLst/>
              </a:rPr>
              <a:t>Kando</a:t>
            </a:r>
            <a:r>
              <a:rPr lang="en-GB" sz="600" i="0" dirty="0">
                <a:solidFill>
                  <a:srgbClr val="000000"/>
                </a:solidFill>
                <a:effectLst/>
              </a:rPr>
              <a:t>, O. S. Karger, S. </a:t>
            </a:r>
            <a:r>
              <a:rPr lang="en-GB" sz="600" i="0" dirty="0" err="1">
                <a:solidFill>
                  <a:srgbClr val="000000"/>
                </a:solidFill>
                <a:effectLst/>
              </a:rPr>
              <a:t>Karsch</a:t>
            </a:r>
            <a:r>
              <a:rPr lang="en-GB" sz="600" i="0" dirty="0">
                <a:solidFill>
                  <a:srgbClr val="000000"/>
                </a:solidFill>
                <a:effectLst/>
              </a:rPr>
              <a:t>, E. Khazanov, D. </a:t>
            </a:r>
            <a:r>
              <a:rPr lang="en-GB" sz="600" i="0" dirty="0" err="1">
                <a:solidFill>
                  <a:srgbClr val="000000"/>
                </a:solidFill>
                <a:effectLst/>
              </a:rPr>
              <a:t>Khikhlukha</a:t>
            </a:r>
            <a:r>
              <a:rPr lang="en-GB" sz="600" i="0" dirty="0">
                <a:solidFill>
                  <a:srgbClr val="000000"/>
                </a:solidFill>
                <a:effectLst/>
              </a:rPr>
              <a:t>, M. </a:t>
            </a:r>
            <a:r>
              <a:rPr lang="en-GB" sz="600" i="0" dirty="0" err="1">
                <a:solidFill>
                  <a:srgbClr val="000000"/>
                </a:solidFill>
                <a:effectLst/>
              </a:rPr>
              <a:t>Kirchen</a:t>
            </a:r>
            <a:r>
              <a:rPr lang="en-GB" sz="600" i="0" dirty="0">
                <a:solidFill>
                  <a:srgbClr val="000000"/>
                </a:solidFill>
                <a:effectLst/>
              </a:rPr>
              <a:t>, G. Kirwan, C. </a:t>
            </a:r>
            <a:r>
              <a:rPr lang="en-GB" sz="600" i="0" dirty="0" err="1">
                <a:solidFill>
                  <a:srgbClr val="000000"/>
                </a:solidFill>
                <a:effectLst/>
              </a:rPr>
              <a:t>Kitégi</a:t>
            </a:r>
            <a:r>
              <a:rPr lang="en-GB" sz="600" i="0" dirty="0">
                <a:solidFill>
                  <a:srgbClr val="000000"/>
                </a:solidFill>
                <a:effectLst/>
              </a:rPr>
              <a:t>, A. </a:t>
            </a:r>
            <a:r>
              <a:rPr lang="en-GB" sz="600" i="0" dirty="0" err="1">
                <a:solidFill>
                  <a:srgbClr val="000000"/>
                </a:solidFill>
                <a:effectLst/>
              </a:rPr>
              <a:t>Knetsch</a:t>
            </a:r>
            <a:r>
              <a:rPr lang="en-GB" sz="600" i="0" dirty="0">
                <a:solidFill>
                  <a:srgbClr val="000000"/>
                </a:solidFill>
                <a:effectLst/>
              </a:rPr>
              <a:t>, D. </a:t>
            </a:r>
            <a:r>
              <a:rPr lang="en-GB" sz="600" i="0" dirty="0" err="1">
                <a:solidFill>
                  <a:srgbClr val="000000"/>
                </a:solidFill>
                <a:effectLst/>
              </a:rPr>
              <a:t>Kocon</a:t>
            </a:r>
            <a:r>
              <a:rPr lang="en-GB" sz="600" i="0" dirty="0">
                <a:solidFill>
                  <a:srgbClr val="000000"/>
                </a:solidFill>
                <a:effectLst/>
              </a:rPr>
              <a:t>, </a:t>
            </a:r>
            <a:r>
              <a:rPr lang="en-GB" sz="600" b="1" i="0" dirty="0">
                <a:solidFill>
                  <a:srgbClr val="000000"/>
                </a:solidFill>
                <a:effectLst/>
              </a:rPr>
              <a:t>P. Koester</a:t>
            </a:r>
            <a:r>
              <a:rPr lang="en-GB" sz="600" i="0" dirty="0">
                <a:solidFill>
                  <a:srgbClr val="000000"/>
                </a:solidFill>
                <a:effectLst/>
              </a:rPr>
              <a:t>, O. S. </a:t>
            </a:r>
            <a:r>
              <a:rPr lang="en-GB" sz="600" i="0" dirty="0" err="1">
                <a:solidFill>
                  <a:srgbClr val="000000"/>
                </a:solidFill>
                <a:effectLst/>
              </a:rPr>
              <a:t>Kononenko</a:t>
            </a:r>
            <a:r>
              <a:rPr lang="en-GB" sz="600" i="0" dirty="0">
                <a:solidFill>
                  <a:srgbClr val="000000"/>
                </a:solidFill>
                <a:effectLst/>
              </a:rPr>
              <a:t>, G. Korn, I. </a:t>
            </a:r>
            <a:r>
              <a:rPr lang="en-GB" sz="600" i="0" dirty="0" err="1">
                <a:solidFill>
                  <a:srgbClr val="000000"/>
                </a:solidFill>
                <a:effectLst/>
              </a:rPr>
              <a:t>Kostyukov</a:t>
            </a:r>
            <a:r>
              <a:rPr lang="en-GB" sz="600" i="0" dirty="0">
                <a:solidFill>
                  <a:srgbClr val="000000"/>
                </a:solidFill>
                <a:effectLst/>
              </a:rPr>
              <a:t>, K. O. </a:t>
            </a:r>
            <a:r>
              <a:rPr lang="en-GB" sz="600" i="0" dirty="0" err="1">
                <a:solidFill>
                  <a:srgbClr val="000000"/>
                </a:solidFill>
                <a:effectLst/>
              </a:rPr>
              <a:t>Kruchinin</a:t>
            </a:r>
            <a:r>
              <a:rPr lang="en-GB" sz="600" i="0" dirty="0">
                <a:solidFill>
                  <a:srgbClr val="000000"/>
                </a:solidFill>
                <a:effectLst/>
              </a:rPr>
              <a:t>, </a:t>
            </a:r>
            <a:r>
              <a:rPr lang="en-GB" sz="600" b="1" i="0" dirty="0">
                <a:solidFill>
                  <a:srgbClr val="000000"/>
                </a:solidFill>
                <a:effectLst/>
              </a:rPr>
              <a:t>L. </a:t>
            </a:r>
            <a:r>
              <a:rPr lang="en-GB" sz="600" b="1" i="0" dirty="0" err="1">
                <a:solidFill>
                  <a:srgbClr val="000000"/>
                </a:solidFill>
                <a:effectLst/>
              </a:rPr>
              <a:t>Labate</a:t>
            </a:r>
            <a:r>
              <a:rPr lang="en-GB" sz="600" i="0" dirty="0">
                <a:solidFill>
                  <a:srgbClr val="000000"/>
                </a:solidFill>
                <a:effectLst/>
              </a:rPr>
              <a:t>, C. Le Blanc, C. Lechner, P. Lee, W. </a:t>
            </a:r>
            <a:r>
              <a:rPr lang="en-GB" sz="600" i="0" dirty="0" err="1">
                <a:solidFill>
                  <a:srgbClr val="000000"/>
                </a:solidFill>
                <a:effectLst/>
              </a:rPr>
              <a:t>Leemans</a:t>
            </a:r>
            <a:r>
              <a:rPr lang="en-GB" sz="600" i="0" dirty="0">
                <a:solidFill>
                  <a:srgbClr val="000000"/>
                </a:solidFill>
                <a:effectLst/>
              </a:rPr>
              <a:t>, A. </a:t>
            </a:r>
            <a:r>
              <a:rPr lang="en-GB" sz="600" i="0" dirty="0" err="1">
                <a:solidFill>
                  <a:srgbClr val="000000"/>
                </a:solidFill>
                <a:effectLst/>
              </a:rPr>
              <a:t>Lehrach</a:t>
            </a:r>
            <a:r>
              <a:rPr lang="en-GB" sz="600" i="0" dirty="0">
                <a:solidFill>
                  <a:srgbClr val="000000"/>
                </a:solidFill>
                <a:effectLst/>
              </a:rPr>
              <a:t>, X. Li, Y. Li, V. </a:t>
            </a:r>
            <a:r>
              <a:rPr lang="en-GB" sz="600" i="0" dirty="0" err="1">
                <a:solidFill>
                  <a:srgbClr val="000000"/>
                </a:solidFill>
                <a:effectLst/>
              </a:rPr>
              <a:t>Libov</a:t>
            </a:r>
            <a:r>
              <a:rPr lang="en-GB" sz="600" i="0" dirty="0">
                <a:solidFill>
                  <a:srgbClr val="000000"/>
                </a:solidFill>
                <a:effectLst/>
              </a:rPr>
              <a:t>, A. </a:t>
            </a:r>
            <a:r>
              <a:rPr lang="en-GB" sz="600" i="0" dirty="0" err="1">
                <a:solidFill>
                  <a:srgbClr val="000000"/>
                </a:solidFill>
                <a:effectLst/>
              </a:rPr>
              <a:t>Lifschitz</a:t>
            </a:r>
            <a:r>
              <a:rPr lang="en-GB" sz="600" i="0" dirty="0">
                <a:solidFill>
                  <a:srgbClr val="000000"/>
                </a:solidFill>
                <a:effectLst/>
              </a:rPr>
              <a:t>, C. A. </a:t>
            </a:r>
            <a:r>
              <a:rPr lang="en-GB" sz="600" i="0" dirty="0" err="1">
                <a:solidFill>
                  <a:srgbClr val="000000"/>
                </a:solidFill>
                <a:effectLst/>
              </a:rPr>
              <a:t>Lindstrøm</a:t>
            </a:r>
            <a:r>
              <a:rPr lang="en-GB" sz="600" i="0" dirty="0">
                <a:solidFill>
                  <a:srgbClr val="000000"/>
                </a:solidFill>
                <a:effectLst/>
              </a:rPr>
              <a:t>, V. Litvinenko, W. Lu, O. </a:t>
            </a:r>
            <a:r>
              <a:rPr lang="en-GB" sz="600" i="0" dirty="0" err="1">
                <a:solidFill>
                  <a:srgbClr val="000000"/>
                </a:solidFill>
                <a:effectLst/>
              </a:rPr>
              <a:t>Lundh</a:t>
            </a:r>
            <a:r>
              <a:rPr lang="en-GB" sz="600" i="0" dirty="0">
                <a:solidFill>
                  <a:srgbClr val="000000"/>
                </a:solidFill>
                <a:effectLst/>
              </a:rPr>
              <a:t>, A. R. Maier, V. Malka, G. G. Manahan, S. P. D. Mangles, A. </a:t>
            </a:r>
            <a:r>
              <a:rPr lang="en-GB" sz="600" i="0" dirty="0" err="1">
                <a:solidFill>
                  <a:srgbClr val="000000"/>
                </a:solidFill>
                <a:effectLst/>
              </a:rPr>
              <a:t>Marcelli</a:t>
            </a:r>
            <a:r>
              <a:rPr lang="en-GB" sz="600" i="0" dirty="0">
                <a:solidFill>
                  <a:srgbClr val="000000"/>
                </a:solidFill>
                <a:effectLst/>
              </a:rPr>
              <a:t>, B. Marchetti, O. </a:t>
            </a:r>
            <a:r>
              <a:rPr lang="en-GB" sz="600" i="0" dirty="0" err="1">
                <a:solidFill>
                  <a:srgbClr val="000000"/>
                </a:solidFill>
                <a:effectLst/>
              </a:rPr>
              <a:t>Marcouillé</a:t>
            </a:r>
            <a:r>
              <a:rPr lang="en-GB" sz="600" i="0" dirty="0">
                <a:solidFill>
                  <a:srgbClr val="000000"/>
                </a:solidFill>
                <a:effectLst/>
              </a:rPr>
              <a:t>, A. </a:t>
            </a:r>
            <a:r>
              <a:rPr lang="en-GB" sz="600" i="0" dirty="0" err="1">
                <a:solidFill>
                  <a:srgbClr val="000000"/>
                </a:solidFill>
                <a:effectLst/>
              </a:rPr>
              <a:t>Marocchino</a:t>
            </a:r>
            <a:r>
              <a:rPr lang="en-GB" sz="600" i="0" dirty="0">
                <a:solidFill>
                  <a:srgbClr val="000000"/>
                </a:solidFill>
                <a:effectLst/>
              </a:rPr>
              <a:t>, F. Marteau, A. Martinez de la Ossa, J. L. Martins, P. D. Mason, F. Massimo, F. Mathieu, G. Maynard, Z. </a:t>
            </a:r>
            <a:r>
              <a:rPr lang="en-GB" sz="600" i="0" dirty="0" err="1">
                <a:solidFill>
                  <a:srgbClr val="000000"/>
                </a:solidFill>
                <a:effectLst/>
              </a:rPr>
              <a:t>Mazzotta</a:t>
            </a:r>
            <a:r>
              <a:rPr lang="en-GB" sz="600" i="0" dirty="0">
                <a:solidFill>
                  <a:srgbClr val="000000"/>
                </a:solidFill>
                <a:effectLst/>
              </a:rPr>
              <a:t>, S. Mironov, A. Y. </a:t>
            </a:r>
            <a:r>
              <a:rPr lang="en-GB" sz="600" i="0" dirty="0" err="1">
                <a:solidFill>
                  <a:srgbClr val="000000"/>
                </a:solidFill>
                <a:effectLst/>
              </a:rPr>
              <a:t>Molodozhentsev</a:t>
            </a:r>
            <a:r>
              <a:rPr lang="en-GB" sz="600" i="0" dirty="0">
                <a:solidFill>
                  <a:srgbClr val="000000"/>
                </a:solidFill>
                <a:effectLst/>
              </a:rPr>
              <a:t>, S. </a:t>
            </a:r>
            <a:r>
              <a:rPr lang="en-GB" sz="600" i="0" dirty="0" err="1">
                <a:solidFill>
                  <a:srgbClr val="000000"/>
                </a:solidFill>
                <a:effectLst/>
              </a:rPr>
              <a:t>Morante</a:t>
            </a:r>
            <a:r>
              <a:rPr lang="en-GB" sz="600" i="0" dirty="0">
                <a:solidFill>
                  <a:srgbClr val="000000"/>
                </a:solidFill>
                <a:effectLst/>
              </a:rPr>
              <a:t>, A. </a:t>
            </a:r>
            <a:r>
              <a:rPr lang="en-GB" sz="600" i="0" dirty="0" err="1">
                <a:solidFill>
                  <a:srgbClr val="000000"/>
                </a:solidFill>
                <a:effectLst/>
              </a:rPr>
              <a:t>Mosnier</a:t>
            </a:r>
            <a:r>
              <a:rPr lang="en-GB" sz="600" i="0" dirty="0">
                <a:solidFill>
                  <a:srgbClr val="000000"/>
                </a:solidFill>
                <a:effectLst/>
              </a:rPr>
              <a:t>, A. </a:t>
            </a:r>
            <a:r>
              <a:rPr lang="en-GB" sz="600" i="0" dirty="0" err="1">
                <a:solidFill>
                  <a:srgbClr val="000000"/>
                </a:solidFill>
                <a:effectLst/>
              </a:rPr>
              <a:t>Mostacci</a:t>
            </a:r>
            <a:r>
              <a:rPr lang="en-GB" sz="600" i="0" dirty="0">
                <a:solidFill>
                  <a:srgbClr val="000000"/>
                </a:solidFill>
                <a:effectLst/>
              </a:rPr>
              <a:t>, A. -S. Müller, C. D. Murphy, Z. </a:t>
            </a:r>
            <a:r>
              <a:rPr lang="en-GB" sz="600" i="0" dirty="0" err="1">
                <a:solidFill>
                  <a:srgbClr val="000000"/>
                </a:solidFill>
                <a:effectLst/>
              </a:rPr>
              <a:t>Najmudin</a:t>
            </a:r>
            <a:r>
              <a:rPr lang="en-GB" sz="600" i="0" dirty="0">
                <a:solidFill>
                  <a:srgbClr val="000000"/>
                </a:solidFill>
                <a:effectLst/>
              </a:rPr>
              <a:t>, P. A. P. Nghiem, F. Nguyen, P. </a:t>
            </a:r>
            <a:r>
              <a:rPr lang="en-GB" sz="600" i="0" dirty="0" err="1">
                <a:solidFill>
                  <a:srgbClr val="000000"/>
                </a:solidFill>
                <a:effectLst/>
              </a:rPr>
              <a:t>Niknejadi</a:t>
            </a:r>
            <a:r>
              <a:rPr lang="en-GB" sz="600" i="0" dirty="0">
                <a:solidFill>
                  <a:srgbClr val="000000"/>
                </a:solidFill>
                <a:effectLst/>
              </a:rPr>
              <a:t>, A. Nutter, J. </a:t>
            </a:r>
            <a:r>
              <a:rPr lang="en-GB" sz="600" i="0" dirty="0" err="1">
                <a:solidFill>
                  <a:srgbClr val="000000"/>
                </a:solidFill>
                <a:effectLst/>
              </a:rPr>
              <a:t>Osterhoff</a:t>
            </a:r>
            <a:r>
              <a:rPr lang="en-GB" sz="600" i="0" dirty="0">
                <a:solidFill>
                  <a:srgbClr val="000000"/>
                </a:solidFill>
                <a:effectLst/>
              </a:rPr>
              <a:t>, D. </a:t>
            </a:r>
            <a:r>
              <a:rPr lang="en-GB" sz="600" i="0" dirty="0" err="1">
                <a:solidFill>
                  <a:srgbClr val="000000"/>
                </a:solidFill>
                <a:effectLst/>
              </a:rPr>
              <a:t>Oumbarek</a:t>
            </a:r>
            <a:r>
              <a:rPr lang="en-GB" sz="600" i="0" dirty="0">
                <a:solidFill>
                  <a:srgbClr val="000000"/>
                </a:solidFill>
                <a:effectLst/>
              </a:rPr>
              <a:t> Espinos, J. -L. Paillard, D. N. Papadopoulos, B. Patrizi, R. </a:t>
            </a:r>
            <a:r>
              <a:rPr lang="en-GB" sz="600" i="0" dirty="0" err="1">
                <a:solidFill>
                  <a:srgbClr val="000000"/>
                </a:solidFill>
                <a:effectLst/>
              </a:rPr>
              <a:t>Pattathil</a:t>
            </a:r>
            <a:r>
              <a:rPr lang="en-GB" sz="600" i="0" dirty="0">
                <a:solidFill>
                  <a:srgbClr val="000000"/>
                </a:solidFill>
                <a:effectLst/>
              </a:rPr>
              <a:t>, L. Pellegrino, A. </a:t>
            </a:r>
            <a:r>
              <a:rPr lang="en-GB" sz="600" i="0" dirty="0" err="1">
                <a:solidFill>
                  <a:srgbClr val="000000"/>
                </a:solidFill>
                <a:effectLst/>
              </a:rPr>
              <a:t>Petralia</a:t>
            </a:r>
            <a:r>
              <a:rPr lang="en-GB" sz="600" i="0" dirty="0">
                <a:solidFill>
                  <a:srgbClr val="000000"/>
                </a:solidFill>
                <a:effectLst/>
              </a:rPr>
              <a:t>, V. Petrillo, L. Piersanti, M. A. </a:t>
            </a:r>
            <a:r>
              <a:rPr lang="en-GB" sz="600" i="0" dirty="0" err="1">
                <a:solidFill>
                  <a:srgbClr val="000000"/>
                </a:solidFill>
                <a:effectLst/>
              </a:rPr>
              <a:t>Pocsai</a:t>
            </a:r>
            <a:r>
              <a:rPr lang="en-GB" sz="600" i="0" dirty="0">
                <a:solidFill>
                  <a:srgbClr val="000000"/>
                </a:solidFill>
                <a:effectLst/>
              </a:rPr>
              <a:t>, K. </a:t>
            </a:r>
            <a:r>
              <a:rPr lang="en-GB" sz="600" i="0" dirty="0" err="1">
                <a:solidFill>
                  <a:srgbClr val="000000"/>
                </a:solidFill>
                <a:effectLst/>
              </a:rPr>
              <a:t>Poder</a:t>
            </a:r>
            <a:r>
              <a:rPr lang="en-GB" sz="600" i="0" dirty="0">
                <a:solidFill>
                  <a:srgbClr val="000000"/>
                </a:solidFill>
                <a:effectLst/>
              </a:rPr>
              <a:t>, R. </a:t>
            </a:r>
            <a:r>
              <a:rPr lang="en-GB" sz="600" i="0" dirty="0" err="1">
                <a:solidFill>
                  <a:srgbClr val="000000"/>
                </a:solidFill>
                <a:effectLst/>
              </a:rPr>
              <a:t>Pompili</a:t>
            </a:r>
            <a:r>
              <a:rPr lang="en-GB" sz="600" i="0" dirty="0">
                <a:solidFill>
                  <a:srgbClr val="000000"/>
                </a:solidFill>
                <a:effectLst/>
              </a:rPr>
              <a:t>, L. </a:t>
            </a:r>
            <a:r>
              <a:rPr lang="en-GB" sz="600" i="0" dirty="0" err="1">
                <a:solidFill>
                  <a:srgbClr val="000000"/>
                </a:solidFill>
                <a:effectLst/>
              </a:rPr>
              <a:t>Pribyl</a:t>
            </a:r>
            <a:r>
              <a:rPr lang="en-GB" sz="600" i="0" dirty="0">
                <a:solidFill>
                  <a:srgbClr val="000000"/>
                </a:solidFill>
                <a:effectLst/>
              </a:rPr>
              <a:t>, D. </a:t>
            </a:r>
            <a:r>
              <a:rPr lang="en-GB" sz="600" i="0" dirty="0" err="1">
                <a:solidFill>
                  <a:srgbClr val="000000"/>
                </a:solidFill>
                <a:effectLst/>
              </a:rPr>
              <a:t>Pugacheva</a:t>
            </a:r>
            <a:r>
              <a:rPr lang="en-GB" sz="600" i="0" dirty="0">
                <a:solidFill>
                  <a:srgbClr val="000000"/>
                </a:solidFill>
                <a:effectLst/>
              </a:rPr>
              <a:t>, B. A. Reagan, J. </a:t>
            </a:r>
            <a:r>
              <a:rPr lang="en-GB" sz="600" i="0" dirty="0" err="1">
                <a:solidFill>
                  <a:srgbClr val="000000"/>
                </a:solidFill>
                <a:effectLst/>
              </a:rPr>
              <a:t>Resta</a:t>
            </a:r>
            <a:r>
              <a:rPr lang="en-GB" sz="600" i="0" dirty="0">
                <a:solidFill>
                  <a:srgbClr val="000000"/>
                </a:solidFill>
                <a:effectLst/>
              </a:rPr>
              <a:t>-Lopez, R. Ricci, S. Romeo, M. Rossetti Conti, A. R. Rossi, R. </a:t>
            </a:r>
            <a:r>
              <a:rPr lang="en-GB" sz="600" i="0" dirty="0" err="1">
                <a:solidFill>
                  <a:srgbClr val="000000"/>
                </a:solidFill>
                <a:effectLst/>
              </a:rPr>
              <a:t>Rossmanith</a:t>
            </a:r>
            <a:r>
              <a:rPr lang="en-GB" sz="600" i="0" dirty="0">
                <a:solidFill>
                  <a:srgbClr val="000000"/>
                </a:solidFill>
                <a:effectLst/>
              </a:rPr>
              <a:t>, U. Rotundo, E. Roussel, L. </a:t>
            </a:r>
            <a:r>
              <a:rPr lang="en-GB" sz="600" i="0" dirty="0" err="1">
                <a:solidFill>
                  <a:srgbClr val="000000"/>
                </a:solidFill>
                <a:effectLst/>
              </a:rPr>
              <a:t>Sabbatini</a:t>
            </a:r>
            <a:r>
              <a:rPr lang="en-GB" sz="600" i="0" dirty="0">
                <a:solidFill>
                  <a:srgbClr val="000000"/>
                </a:solidFill>
                <a:effectLst/>
              </a:rPr>
              <a:t>, P. Santangelo, G. </a:t>
            </a:r>
            <a:r>
              <a:rPr lang="en-GB" sz="600" i="0" dirty="0" err="1">
                <a:solidFill>
                  <a:srgbClr val="000000"/>
                </a:solidFill>
                <a:effectLst/>
              </a:rPr>
              <a:t>Sarri</a:t>
            </a:r>
            <a:r>
              <a:rPr lang="en-GB" sz="600" i="0" dirty="0">
                <a:solidFill>
                  <a:srgbClr val="000000"/>
                </a:solidFill>
                <a:effectLst/>
              </a:rPr>
              <a:t>, L. Schaper, P. </a:t>
            </a:r>
            <a:r>
              <a:rPr lang="en-GB" sz="600" i="0" dirty="0" err="1">
                <a:solidFill>
                  <a:srgbClr val="000000"/>
                </a:solidFill>
                <a:effectLst/>
              </a:rPr>
              <a:t>Scherkl</a:t>
            </a:r>
            <a:r>
              <a:rPr lang="en-GB" sz="600" i="0" dirty="0">
                <a:solidFill>
                  <a:srgbClr val="000000"/>
                </a:solidFill>
                <a:effectLst/>
              </a:rPr>
              <a:t>, U. Schramm, C. B. Schroeder, J. </a:t>
            </a:r>
            <a:r>
              <a:rPr lang="en-GB" sz="600" i="0" dirty="0" err="1">
                <a:solidFill>
                  <a:srgbClr val="000000"/>
                </a:solidFill>
                <a:effectLst/>
              </a:rPr>
              <a:t>Scifo</a:t>
            </a:r>
            <a:r>
              <a:rPr lang="en-GB" sz="600" i="0" dirty="0">
                <a:solidFill>
                  <a:srgbClr val="000000"/>
                </a:solidFill>
                <a:effectLst/>
              </a:rPr>
              <a:t>, L. Serafini, G. Sharma, Z. M. Sheng, V. </a:t>
            </a:r>
            <a:r>
              <a:rPr lang="en-GB" sz="600" i="0" dirty="0" err="1">
                <a:solidFill>
                  <a:srgbClr val="000000"/>
                </a:solidFill>
                <a:effectLst/>
              </a:rPr>
              <a:t>Shpakov</a:t>
            </a:r>
            <a:r>
              <a:rPr lang="en-GB" sz="600" i="0" dirty="0">
                <a:solidFill>
                  <a:srgbClr val="000000"/>
                </a:solidFill>
                <a:effectLst/>
              </a:rPr>
              <a:t>, C. W. Siders, L. O. Silva, T. Silva, C. Simon, C. Simon-</a:t>
            </a:r>
            <a:r>
              <a:rPr lang="en-GB" sz="600" i="0" dirty="0" err="1">
                <a:solidFill>
                  <a:srgbClr val="000000"/>
                </a:solidFill>
                <a:effectLst/>
              </a:rPr>
              <a:t>Boisson</a:t>
            </a:r>
            <a:r>
              <a:rPr lang="en-GB" sz="600" i="0" dirty="0">
                <a:solidFill>
                  <a:srgbClr val="000000"/>
                </a:solidFill>
                <a:effectLst/>
              </a:rPr>
              <a:t>, U. Sinha, E. Sistrunk, A. </a:t>
            </a:r>
            <a:r>
              <a:rPr lang="en-GB" sz="600" i="0" dirty="0" err="1">
                <a:solidFill>
                  <a:srgbClr val="000000"/>
                </a:solidFill>
                <a:effectLst/>
              </a:rPr>
              <a:t>Specka</a:t>
            </a:r>
            <a:r>
              <a:rPr lang="en-GB" sz="600" i="0" dirty="0">
                <a:solidFill>
                  <a:srgbClr val="000000"/>
                </a:solidFill>
                <a:effectLst/>
              </a:rPr>
              <a:t>, T. M. </a:t>
            </a:r>
            <a:r>
              <a:rPr lang="en-GB" sz="600" i="0" dirty="0" err="1">
                <a:solidFill>
                  <a:srgbClr val="000000"/>
                </a:solidFill>
                <a:effectLst/>
              </a:rPr>
              <a:t>Spinka</a:t>
            </a:r>
            <a:r>
              <a:rPr lang="en-GB" sz="600" i="0" dirty="0">
                <a:solidFill>
                  <a:srgbClr val="000000"/>
                </a:solidFill>
                <a:effectLst/>
              </a:rPr>
              <a:t>, A. </a:t>
            </a:r>
            <a:r>
              <a:rPr lang="en-GB" sz="600" i="0" dirty="0" err="1">
                <a:solidFill>
                  <a:srgbClr val="000000"/>
                </a:solidFill>
                <a:effectLst/>
              </a:rPr>
              <a:t>Stecchi</a:t>
            </a:r>
            <a:r>
              <a:rPr lang="en-GB" sz="600" i="0" dirty="0">
                <a:solidFill>
                  <a:srgbClr val="000000"/>
                </a:solidFill>
                <a:effectLst/>
              </a:rPr>
              <a:t>, A. Stella, F. </a:t>
            </a:r>
            <a:r>
              <a:rPr lang="en-GB" sz="600" i="0" dirty="0" err="1">
                <a:solidFill>
                  <a:srgbClr val="000000"/>
                </a:solidFill>
                <a:effectLst/>
              </a:rPr>
              <a:t>Stellato</a:t>
            </a:r>
            <a:r>
              <a:rPr lang="en-GB" sz="600" i="0" dirty="0">
                <a:solidFill>
                  <a:srgbClr val="000000"/>
                </a:solidFill>
                <a:effectLst/>
              </a:rPr>
              <a:t>, M. J. V. Streeter, A. Sutherland, E. N. </a:t>
            </a:r>
            <a:r>
              <a:rPr lang="en-GB" sz="600" i="0" dirty="0" err="1">
                <a:solidFill>
                  <a:srgbClr val="000000"/>
                </a:solidFill>
                <a:effectLst/>
              </a:rPr>
              <a:t>Svystun</a:t>
            </a:r>
            <a:r>
              <a:rPr lang="en-GB" sz="600" i="0" dirty="0">
                <a:solidFill>
                  <a:srgbClr val="000000"/>
                </a:solidFill>
                <a:effectLst/>
              </a:rPr>
              <a:t>, D. Symes, C. </a:t>
            </a:r>
            <a:r>
              <a:rPr lang="en-GB" sz="600" i="0" dirty="0" err="1">
                <a:solidFill>
                  <a:srgbClr val="000000"/>
                </a:solidFill>
                <a:effectLst/>
              </a:rPr>
              <a:t>Szwaj</a:t>
            </a:r>
            <a:r>
              <a:rPr lang="en-GB" sz="600" i="0" dirty="0">
                <a:solidFill>
                  <a:srgbClr val="000000"/>
                </a:solidFill>
                <a:effectLst/>
              </a:rPr>
              <a:t>, G. E. Tauscher, D. </a:t>
            </a:r>
            <a:r>
              <a:rPr lang="en-GB" sz="600" i="0" dirty="0" err="1">
                <a:solidFill>
                  <a:srgbClr val="000000"/>
                </a:solidFill>
                <a:effectLst/>
              </a:rPr>
              <a:t>Terzani</a:t>
            </a:r>
            <a:r>
              <a:rPr lang="en-GB" sz="600" i="0" dirty="0">
                <a:solidFill>
                  <a:srgbClr val="000000"/>
                </a:solidFill>
                <a:effectLst/>
              </a:rPr>
              <a:t>, G. </a:t>
            </a:r>
            <a:r>
              <a:rPr lang="en-GB" sz="600" i="0" dirty="0" err="1">
                <a:solidFill>
                  <a:srgbClr val="000000"/>
                </a:solidFill>
                <a:effectLst/>
              </a:rPr>
              <a:t>Toci</a:t>
            </a:r>
            <a:r>
              <a:rPr lang="en-GB" sz="600" i="0" dirty="0">
                <a:solidFill>
                  <a:srgbClr val="000000"/>
                </a:solidFill>
                <a:effectLst/>
              </a:rPr>
              <a:t>, </a:t>
            </a:r>
            <a:r>
              <a:rPr lang="en-GB" sz="600" b="1" i="0" dirty="0">
                <a:solidFill>
                  <a:srgbClr val="000000"/>
                </a:solidFill>
                <a:effectLst/>
              </a:rPr>
              <a:t>P. Tomassin</a:t>
            </a:r>
            <a:r>
              <a:rPr lang="en-GB" sz="600" i="0" dirty="0">
                <a:solidFill>
                  <a:srgbClr val="000000"/>
                </a:solidFill>
                <a:effectLst/>
              </a:rPr>
              <a:t>i, R. Torres, D. Ullmann, C. </a:t>
            </a:r>
            <a:r>
              <a:rPr lang="en-GB" sz="600" i="0" dirty="0" err="1">
                <a:solidFill>
                  <a:srgbClr val="000000"/>
                </a:solidFill>
                <a:effectLst/>
              </a:rPr>
              <a:t>Vaccarezza</a:t>
            </a:r>
            <a:r>
              <a:rPr lang="en-GB" sz="600" i="0" dirty="0">
                <a:solidFill>
                  <a:srgbClr val="000000"/>
                </a:solidFill>
                <a:effectLst/>
              </a:rPr>
              <a:t>, M. </a:t>
            </a:r>
            <a:r>
              <a:rPr lang="en-GB" sz="600" i="0" dirty="0" err="1">
                <a:solidFill>
                  <a:srgbClr val="000000"/>
                </a:solidFill>
                <a:effectLst/>
              </a:rPr>
              <a:t>Valléau</a:t>
            </a:r>
            <a:r>
              <a:rPr lang="en-GB" sz="600" i="0" dirty="0">
                <a:solidFill>
                  <a:srgbClr val="000000"/>
                </a:solidFill>
                <a:effectLst/>
              </a:rPr>
              <a:t>, M. </a:t>
            </a:r>
            <a:r>
              <a:rPr lang="en-GB" sz="600" i="0" dirty="0" err="1">
                <a:solidFill>
                  <a:srgbClr val="000000"/>
                </a:solidFill>
                <a:effectLst/>
              </a:rPr>
              <a:t>Vannini</a:t>
            </a:r>
            <a:r>
              <a:rPr lang="en-GB" sz="600" i="0" dirty="0">
                <a:solidFill>
                  <a:srgbClr val="000000"/>
                </a:solidFill>
                <a:effectLst/>
              </a:rPr>
              <a:t>, A. </a:t>
            </a:r>
            <a:r>
              <a:rPr lang="en-GB" sz="600" i="0" dirty="0" err="1">
                <a:solidFill>
                  <a:srgbClr val="000000"/>
                </a:solidFill>
                <a:effectLst/>
              </a:rPr>
              <a:t>Vannozzi</a:t>
            </a:r>
            <a:r>
              <a:rPr lang="en-GB" sz="600" i="0" dirty="0">
                <a:solidFill>
                  <a:srgbClr val="000000"/>
                </a:solidFill>
                <a:effectLst/>
              </a:rPr>
              <a:t>, S. </a:t>
            </a:r>
            <a:r>
              <a:rPr lang="en-GB" sz="600" i="0" dirty="0" err="1">
                <a:solidFill>
                  <a:srgbClr val="000000"/>
                </a:solidFill>
                <a:effectLst/>
              </a:rPr>
              <a:t>Vescovi</a:t>
            </a:r>
            <a:r>
              <a:rPr lang="en-GB" sz="600" i="0" dirty="0">
                <a:solidFill>
                  <a:srgbClr val="000000"/>
                </a:solidFill>
                <a:effectLst/>
              </a:rPr>
              <a:t>, J. M. Vieira, F. Villa, C. -G. </a:t>
            </a:r>
            <a:r>
              <a:rPr lang="en-GB" sz="600" i="0" dirty="0" err="1">
                <a:solidFill>
                  <a:srgbClr val="000000"/>
                </a:solidFill>
                <a:effectLst/>
              </a:rPr>
              <a:t>Wahlström</a:t>
            </a:r>
            <a:r>
              <a:rPr lang="en-GB" sz="600" i="0" dirty="0">
                <a:solidFill>
                  <a:srgbClr val="000000"/>
                </a:solidFill>
                <a:effectLst/>
              </a:rPr>
              <a:t>, R. Walczak, P. A. Walker, K. Wang, A. Welsch, C. P. Welsch, S. M. Weng, S. M. Wiggins, J. Wolfenden, G. Xia, M. </a:t>
            </a:r>
            <a:r>
              <a:rPr lang="en-GB" sz="600" i="0" dirty="0" err="1">
                <a:solidFill>
                  <a:srgbClr val="000000"/>
                </a:solidFill>
                <a:effectLst/>
              </a:rPr>
              <a:t>Yabashi</a:t>
            </a:r>
            <a:r>
              <a:rPr lang="en-GB" sz="600" i="0" dirty="0">
                <a:solidFill>
                  <a:srgbClr val="000000"/>
                </a:solidFill>
                <a:effectLst/>
              </a:rPr>
              <a:t>, H. Zhang, Y. Zhao, J. Zhu &amp; A. </a:t>
            </a:r>
            <a:r>
              <a:rPr lang="en-GB" sz="600" i="0" dirty="0" err="1">
                <a:solidFill>
                  <a:srgbClr val="000000"/>
                </a:solidFill>
                <a:effectLst/>
              </a:rPr>
              <a:t>Zigler</a:t>
            </a:r>
            <a:r>
              <a:rPr lang="en-GB" sz="600" i="0" dirty="0">
                <a:solidFill>
                  <a:srgbClr val="000000"/>
                </a:solidFill>
                <a:effectLst/>
              </a:rPr>
              <a:t> </a:t>
            </a:r>
            <a:br>
              <a:rPr lang="en-GB" sz="600" dirty="0">
                <a:effectLst/>
              </a:rPr>
            </a:br>
            <a:r>
              <a:rPr lang="en-GB" sz="600" dirty="0">
                <a:effectLst/>
              </a:rPr>
              <a:t>EuPRAXIA Conceptual Design Report</a:t>
            </a:r>
            <a:br>
              <a:rPr lang="en-GB" sz="600" dirty="0">
                <a:effectLst/>
              </a:rPr>
            </a:br>
            <a:r>
              <a:rPr lang="en-GB" sz="600" dirty="0">
                <a:effectLst/>
              </a:rPr>
              <a:t>The European Physical Journal Special Topics </a:t>
            </a:r>
            <a:r>
              <a:rPr lang="en-GB" sz="600" b="1" dirty="0">
                <a:effectLst/>
              </a:rPr>
              <a:t>229</a:t>
            </a:r>
            <a:r>
              <a:rPr lang="en-GB" sz="600" dirty="0">
                <a:effectLst/>
              </a:rPr>
              <a:t>, 3675–4284 (2020); </a:t>
            </a:r>
            <a:r>
              <a:rPr lang="en-GB" sz="600" dirty="0">
                <a:effectLst/>
                <a:hlinkClick r:id="rId6"/>
              </a:rPr>
              <a:t>https://doi.org/10.1140/epjst/e2020-000127-8</a:t>
            </a:r>
            <a:endParaRPr lang="en-GB" sz="600" dirty="0"/>
          </a:p>
          <a:p>
            <a:endParaRPr lang="en-IT" sz="600" dirty="0"/>
          </a:p>
        </p:txBody>
      </p:sp>
    </p:spTree>
    <p:extLst>
      <p:ext uri="{BB962C8B-B14F-4D97-AF65-F5344CB8AC3E}">
        <p14:creationId xmlns:p14="http://schemas.microsoft.com/office/powerpoint/2010/main" val="2424119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652" y="-128550"/>
            <a:ext cx="6244708" cy="857250"/>
          </a:xfrm>
        </p:spPr>
        <p:txBody>
          <a:bodyPr>
            <a:normAutofit/>
          </a:bodyPr>
          <a:lstStyle/>
          <a:p>
            <a:r>
              <a:rPr lang="en-US" sz="2400" b="1" dirty="0">
                <a:latin typeface="HP Simplified Light" panose="020B0404020204020204" pitchFamily="34" charset="0"/>
              </a:rPr>
              <a:t>DIMENSIONING OF PUMP SOURCES ARRAYS</a:t>
            </a:r>
          </a:p>
        </p:txBody>
      </p:sp>
      <p:sp>
        <p:nvSpPr>
          <p:cNvPr id="17" name="Rettangolo 16"/>
          <p:cNvSpPr/>
          <p:nvPr/>
        </p:nvSpPr>
        <p:spPr>
          <a:xfrm>
            <a:off x="1739898" y="627535"/>
            <a:ext cx="6360493" cy="2154436"/>
          </a:xfrm>
          <a:prstGeom prst="rect">
            <a:avLst/>
          </a:prstGeom>
        </p:spPr>
        <p:txBody>
          <a:bodyPr wrap="square">
            <a:spAutoFit/>
          </a:bodyPr>
          <a:lstStyle/>
          <a:p>
            <a:r>
              <a:rPr lang="en-US" sz="1400" b="1" dirty="0"/>
              <a:t>P0 performance level</a:t>
            </a:r>
          </a:p>
          <a:p>
            <a:r>
              <a:rPr lang="en-US" sz="1200" i="1" dirty="0"/>
              <a:t>Issue: 	P0 operation regime has a pulse repetition rate of 20 Hz. </a:t>
            </a:r>
          </a:p>
          <a:p>
            <a:r>
              <a:rPr lang="en-US" sz="1200" i="1" dirty="0"/>
              <a:t>	The two available pump sources have a repetition rate of only 10 Hz. </a:t>
            </a:r>
          </a:p>
          <a:p>
            <a:r>
              <a:rPr lang="en-US" sz="1200" dirty="0"/>
              <a:t>To circumvent this problem (until higher rep rate devices are developed) we considered to use two (or two sets) of pump sources and shot them interleaved, so that repetition rate of the pump pulses arriving to the amplifiers id effectively doubled. </a:t>
            </a:r>
          </a:p>
          <a:p>
            <a:endParaRPr lang="en-US" sz="1200" dirty="0"/>
          </a:p>
          <a:p>
            <a:r>
              <a:rPr lang="en-US" sz="1200" i="1" dirty="0"/>
              <a:t>Issue: 	Pump energies higher than about 60 J (as needed by the AMP3 module) require 	more than a single pump source. </a:t>
            </a:r>
          </a:p>
          <a:p>
            <a:r>
              <a:rPr lang="en-US" sz="1200" dirty="0"/>
              <a:t>This calls for specific arrangements to multiplex the input from several pump units to the amplification crystals.</a:t>
            </a:r>
          </a:p>
        </p:txBody>
      </p:sp>
      <p:sp>
        <p:nvSpPr>
          <p:cNvPr id="18" name="Rettangolo 17"/>
          <p:cNvSpPr/>
          <p:nvPr/>
        </p:nvSpPr>
        <p:spPr>
          <a:xfrm>
            <a:off x="1419225" y="2841780"/>
            <a:ext cx="6483350" cy="1785104"/>
          </a:xfrm>
          <a:prstGeom prst="rect">
            <a:avLst/>
          </a:prstGeom>
        </p:spPr>
        <p:txBody>
          <a:bodyPr wrap="square">
            <a:spAutoFit/>
          </a:bodyPr>
          <a:lstStyle/>
          <a:p>
            <a:r>
              <a:rPr lang="en-US" sz="1400" b="1" dirty="0"/>
              <a:t>P1 performance level</a:t>
            </a:r>
          </a:p>
          <a:p>
            <a:pPr marL="672704" indent="-672704"/>
            <a:r>
              <a:rPr lang="en-US" sz="1200" i="1" dirty="0"/>
              <a:t>Issue:  	P1 operation regime considers a pulse repetition rate of 100 Hz, along with higher energies than P0. </a:t>
            </a:r>
            <a:r>
              <a:rPr lang="en-US" sz="1200" i="1" dirty="0">
                <a:highlight>
                  <a:srgbClr val="FFFF00"/>
                </a:highlight>
              </a:rPr>
              <a:t>Currently no solutions for pump sources </a:t>
            </a:r>
            <a:r>
              <a:rPr lang="en-US" sz="1200" i="1" dirty="0"/>
              <a:t>are available to meet these requirements. </a:t>
            </a:r>
          </a:p>
          <a:p>
            <a:r>
              <a:rPr lang="en-US" sz="1200" dirty="0"/>
              <a:t>Speculatively, we have considered the availability of a system similar to Amplitude P60 but operating at 50 Hz (conversion to diode laser pumping of the </a:t>
            </a:r>
            <a:r>
              <a:rPr lang="en-US" sz="1200" dirty="0" err="1"/>
              <a:t>flashlamp</a:t>
            </a:r>
            <a:r>
              <a:rPr lang="en-US" sz="1200" dirty="0"/>
              <a:t> pumped P60) with the same output energy of 60 J/pulse in the green. </a:t>
            </a:r>
          </a:p>
          <a:p>
            <a:r>
              <a:rPr lang="en-US" sz="1200" dirty="0"/>
              <a:t>Again, reaching </a:t>
            </a:r>
            <a:r>
              <a:rPr lang="en-US" sz="1200" dirty="0">
                <a:highlight>
                  <a:srgbClr val="FFFF00"/>
                </a:highlight>
              </a:rPr>
              <a:t>100 Hz requires the time interleaving of a pair of twin sources</a:t>
            </a:r>
            <a:r>
              <a:rPr lang="en-US" sz="1200" dirty="0"/>
              <a:t>. This analysis did not include the </a:t>
            </a:r>
            <a:r>
              <a:rPr lang="en-US" sz="1200" dirty="0" err="1"/>
              <a:t>DiPOLE</a:t>
            </a:r>
            <a:r>
              <a:rPr lang="en-US" sz="1200" dirty="0"/>
              <a:t> 100 system, as no developments are currently planned toward a high energy, high rep rate system.</a:t>
            </a:r>
            <a:endParaRPr lang="it-IT" sz="1200" dirty="0"/>
          </a:p>
        </p:txBody>
      </p:sp>
    </p:spTree>
    <p:extLst>
      <p:ext uri="{BB962C8B-B14F-4D97-AF65-F5344CB8AC3E}">
        <p14:creationId xmlns:p14="http://schemas.microsoft.com/office/powerpoint/2010/main" val="3643891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700" b="1" dirty="0"/>
              <a:t>Diode laser developments</a:t>
            </a:r>
          </a:p>
        </p:txBody>
      </p:sp>
      <p:pic>
        <p:nvPicPr>
          <p:cNvPr id="6" name="Picture 5"/>
          <p:cNvPicPr>
            <a:picLocks noChangeAspect="1"/>
          </p:cNvPicPr>
          <p:nvPr/>
        </p:nvPicPr>
        <p:blipFill>
          <a:blip r:embed="rId3"/>
          <a:stretch>
            <a:fillRect/>
          </a:stretch>
        </p:blipFill>
        <p:spPr>
          <a:xfrm>
            <a:off x="868167" y="573528"/>
            <a:ext cx="7268229" cy="4569972"/>
          </a:xfrm>
          <a:prstGeom prst="rect">
            <a:avLst/>
          </a:prstGeom>
        </p:spPr>
      </p:pic>
    </p:spTree>
    <p:extLst>
      <p:ext uri="{BB962C8B-B14F-4D97-AF65-F5344CB8AC3E}">
        <p14:creationId xmlns:p14="http://schemas.microsoft.com/office/powerpoint/2010/main" val="208687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1480"/>
            <a:ext cx="6210690" cy="342038"/>
          </a:xfrm>
        </p:spPr>
        <p:txBody>
          <a:bodyPr>
            <a:normAutofit fontScale="90000"/>
          </a:bodyPr>
          <a:lstStyle/>
          <a:p>
            <a:r>
              <a:rPr lang="en-US" sz="2100" b="1" dirty="0">
                <a:latin typeface="HP Simplified Light" panose="020B0404020204020204" pitchFamily="34" charset="0"/>
              </a:rPr>
              <a:t>MAIN OUTPUTS OF THE EUPRAXIA DESIGN STUDY</a:t>
            </a:r>
          </a:p>
        </p:txBody>
      </p:sp>
      <p:sp>
        <p:nvSpPr>
          <p:cNvPr id="5" name="CasellaDiTesto 4"/>
          <p:cNvSpPr txBox="1"/>
          <p:nvPr/>
        </p:nvSpPr>
        <p:spPr>
          <a:xfrm>
            <a:off x="179512" y="843558"/>
            <a:ext cx="8568952" cy="3693319"/>
          </a:xfrm>
          <a:prstGeom prst="rect">
            <a:avLst/>
          </a:prstGeom>
          <a:noFill/>
        </p:spPr>
        <p:txBody>
          <a:bodyPr wrap="square" rtlCol="0">
            <a:spAutoFit/>
          </a:bodyPr>
          <a:lstStyle/>
          <a:p>
            <a:pPr marL="285750" indent="-285750">
              <a:buFont typeface="Arial" panose="020B0604020202020204" pitchFamily="34" charset="0"/>
              <a:buChar char="•"/>
            </a:pPr>
            <a:r>
              <a:rPr lang="it-IT" sz="1800" b="1" dirty="0"/>
              <a:t> </a:t>
            </a:r>
            <a:r>
              <a:rPr lang="it-IT" sz="1800" b="1" dirty="0" err="1"/>
              <a:t>Requirements</a:t>
            </a:r>
            <a:r>
              <a:rPr lang="it-IT" sz="1800" b="1" dirty="0"/>
              <a:t> on energy, </a:t>
            </a:r>
            <a:r>
              <a:rPr lang="it-IT" sz="1800" b="1" dirty="0" err="1"/>
              <a:t>pulse</a:t>
            </a:r>
            <a:r>
              <a:rPr lang="it-IT" sz="1800" b="1" dirty="0"/>
              <a:t> duration, </a:t>
            </a:r>
            <a:r>
              <a:rPr lang="it-IT" sz="1800" b="1" dirty="0" err="1"/>
              <a:t>stability</a:t>
            </a:r>
            <a:r>
              <a:rPr lang="it-IT" sz="1800" b="1" dirty="0"/>
              <a:t> </a:t>
            </a:r>
            <a:r>
              <a:rPr lang="it-IT" sz="1800" b="1" dirty="0" err="1"/>
              <a:t>etc</a:t>
            </a:r>
            <a:r>
              <a:rPr lang="it-IT" sz="1800" b="1" dirty="0"/>
              <a:t> set by the LPA working point</a:t>
            </a:r>
          </a:p>
          <a:p>
            <a:pPr marL="285750" indent="-285750">
              <a:buFont typeface="Arial" panose="020B0604020202020204" pitchFamily="34" charset="0"/>
              <a:buChar char="•"/>
            </a:pPr>
            <a:r>
              <a:rPr lang="it-IT" sz="1800" b="1" dirty="0"/>
              <a:t> Design </a:t>
            </a:r>
            <a:r>
              <a:rPr lang="it-IT" sz="1800" b="1" dirty="0" err="1"/>
              <a:t>based</a:t>
            </a:r>
            <a:r>
              <a:rPr lang="it-IT" sz="1800" b="1" dirty="0"/>
              <a:t> on CPA in Ti:Sapphire, </a:t>
            </a:r>
            <a:r>
              <a:rPr lang="it-IT" sz="1800" b="1" dirty="0" err="1"/>
              <a:t>dictated</a:t>
            </a:r>
            <a:r>
              <a:rPr lang="it-IT" sz="1800" b="1" dirty="0"/>
              <a:t> by </a:t>
            </a:r>
            <a:r>
              <a:rPr lang="it-IT" sz="1800" b="1" dirty="0" err="1"/>
              <a:t>requirements</a:t>
            </a:r>
            <a:r>
              <a:rPr lang="it-IT" sz="1800" b="1" dirty="0"/>
              <a:t> vs. time scale</a:t>
            </a:r>
          </a:p>
          <a:p>
            <a:pPr marL="285750" indent="-285750">
              <a:buFont typeface="Arial" panose="020B0604020202020204" pitchFamily="34" charset="0"/>
              <a:buChar char="•"/>
            </a:pPr>
            <a:r>
              <a:rPr lang="it-IT" sz="1800" b="1" dirty="0"/>
              <a:t> Thermal management </a:t>
            </a:r>
            <a:r>
              <a:rPr lang="it-IT" sz="1800" b="1" dirty="0" err="1"/>
              <a:t>issues</a:t>
            </a:r>
            <a:r>
              <a:rPr lang="it-IT" sz="1800" b="1" dirty="0"/>
              <a:t> </a:t>
            </a:r>
            <a:r>
              <a:rPr lang="it-IT" sz="1800" b="1" dirty="0" err="1"/>
              <a:t>addressed</a:t>
            </a:r>
            <a:r>
              <a:rPr lang="it-IT" sz="1800" b="1" dirty="0"/>
              <a:t> by </a:t>
            </a:r>
            <a:r>
              <a:rPr lang="it-IT" sz="1800" b="1" dirty="0" err="1"/>
              <a:t>means</a:t>
            </a:r>
            <a:r>
              <a:rPr lang="it-IT" sz="1800" b="1" dirty="0"/>
              <a:t> of </a:t>
            </a:r>
            <a:r>
              <a:rPr lang="it-IT" sz="1800" b="1" dirty="0" err="1"/>
              <a:t>liquid</a:t>
            </a:r>
            <a:r>
              <a:rPr lang="it-IT" sz="1800" b="1" dirty="0"/>
              <a:t> </a:t>
            </a:r>
            <a:r>
              <a:rPr lang="it-IT" sz="1800" b="1" dirty="0" err="1"/>
              <a:t>cooling</a:t>
            </a:r>
            <a:r>
              <a:rPr lang="it-IT" sz="1800" b="1" dirty="0"/>
              <a:t> </a:t>
            </a:r>
          </a:p>
          <a:p>
            <a:pPr marL="285750" indent="-285750">
              <a:buFont typeface="Arial" panose="020B0604020202020204" pitchFamily="34" charset="0"/>
              <a:buChar char="•"/>
            </a:pPr>
            <a:r>
              <a:rPr lang="it-IT" sz="1800" b="1" dirty="0"/>
              <a:t> </a:t>
            </a:r>
            <a:r>
              <a:rPr lang="it-IT" sz="1800" b="1" dirty="0" err="1"/>
              <a:t>Main</a:t>
            </a:r>
            <a:r>
              <a:rPr lang="it-IT" sz="1800" b="1" dirty="0"/>
              <a:t> </a:t>
            </a:r>
            <a:r>
              <a:rPr lang="it-IT" sz="1800" b="1" dirty="0" err="1"/>
              <a:t>developments</a:t>
            </a:r>
            <a:r>
              <a:rPr lang="it-IT" sz="1800" b="1" dirty="0"/>
              <a:t> </a:t>
            </a:r>
            <a:r>
              <a:rPr lang="it-IT" sz="1800" b="1" dirty="0" err="1"/>
              <a:t>required</a:t>
            </a:r>
            <a:r>
              <a:rPr lang="it-IT" sz="1800" b="1" dirty="0"/>
              <a:t>: </a:t>
            </a:r>
          </a:p>
          <a:p>
            <a:pPr marL="285750" indent="-285750">
              <a:buFont typeface="Arial" panose="020B0604020202020204" pitchFamily="34" charset="0"/>
              <a:buChar char="•"/>
            </a:pPr>
            <a:r>
              <a:rPr lang="en-US" sz="1800" b="1" dirty="0"/>
              <a:t>Prototyping of Ti:Sa amplifiers: </a:t>
            </a:r>
            <a:r>
              <a:rPr lang="it-IT" sz="1800" b="1" dirty="0" err="1"/>
              <a:t>fluid</a:t>
            </a:r>
            <a:r>
              <a:rPr lang="it-IT" sz="1800" b="1" dirty="0"/>
              <a:t> </a:t>
            </a:r>
            <a:r>
              <a:rPr lang="it-IT" sz="1800" b="1" dirty="0" err="1"/>
              <a:t>cooling</a:t>
            </a:r>
            <a:r>
              <a:rPr lang="it-IT" sz="1800" b="1" dirty="0"/>
              <a:t> (</a:t>
            </a:r>
            <a:r>
              <a:rPr lang="it-IT" sz="1800" b="1" dirty="0" err="1"/>
              <a:t>choice</a:t>
            </a:r>
            <a:r>
              <a:rPr lang="it-IT" sz="1800" b="1" dirty="0"/>
              <a:t> </a:t>
            </a:r>
            <a:r>
              <a:rPr lang="it-IT" sz="1800" b="1" dirty="0" err="1"/>
              <a:t>between</a:t>
            </a:r>
            <a:r>
              <a:rPr lang="it-IT" sz="1800" b="1" dirty="0"/>
              <a:t> </a:t>
            </a:r>
            <a:r>
              <a:rPr lang="it-IT" sz="1800" b="1" dirty="0" err="1"/>
              <a:t>reflection</a:t>
            </a:r>
            <a:r>
              <a:rPr lang="it-IT" sz="1800" b="1" dirty="0"/>
              <a:t>/transmission </a:t>
            </a:r>
            <a:r>
              <a:rPr lang="it-IT" sz="1800" b="1" dirty="0" err="1"/>
              <a:t>amplifier</a:t>
            </a:r>
            <a:r>
              <a:rPr lang="it-IT" sz="1800" b="1" dirty="0"/>
              <a:t>): </a:t>
            </a:r>
            <a:r>
              <a:rPr lang="it-IT" sz="1800" b="1" dirty="0" err="1"/>
              <a:t>possibly</a:t>
            </a:r>
            <a:r>
              <a:rPr lang="it-IT" sz="1800" b="1" dirty="0"/>
              <a:t> by </a:t>
            </a:r>
            <a:r>
              <a:rPr lang="it-IT" sz="1800" b="1" dirty="0" err="1"/>
              <a:t>means</a:t>
            </a:r>
            <a:r>
              <a:rPr lang="it-IT" sz="1800" b="1" dirty="0"/>
              <a:t> of pilot devices</a:t>
            </a:r>
            <a:endParaRPr lang="en-US" sz="1800" b="1" dirty="0"/>
          </a:p>
          <a:p>
            <a:pPr marL="285750" indent="-285750">
              <a:buFont typeface="Arial" panose="020B0604020202020204" pitchFamily="34" charset="0"/>
              <a:buChar char="•"/>
            </a:pPr>
            <a:r>
              <a:rPr lang="en-US" sz="1800" b="1" dirty="0"/>
              <a:t>Addressing 100 Hz pump lasers developments</a:t>
            </a:r>
          </a:p>
          <a:p>
            <a:pPr marL="285750" indent="-285750">
              <a:buFont typeface="Arial" panose="020B0604020202020204" pitchFamily="34" charset="0"/>
              <a:buChar char="•"/>
            </a:pPr>
            <a:r>
              <a:rPr lang="en-US" sz="1800" b="1" dirty="0"/>
              <a:t>Thermal management of compressor gratings</a:t>
            </a:r>
          </a:p>
          <a:p>
            <a:pPr marL="285750" indent="-285750">
              <a:buFont typeface="Arial" panose="020B0604020202020204" pitchFamily="34" charset="0"/>
              <a:buChar char="•"/>
            </a:pPr>
            <a:r>
              <a:rPr lang="en-US" sz="1800" b="1" dirty="0"/>
              <a:t>Stability (pointing &amp; more) and active control	</a:t>
            </a:r>
          </a:p>
          <a:p>
            <a:pPr marL="285750" indent="-285750">
              <a:buFont typeface="Arial" panose="020B0604020202020204" pitchFamily="34" charset="0"/>
              <a:buChar char="•"/>
            </a:pPr>
            <a:r>
              <a:rPr lang="en-US" sz="1800" b="1" dirty="0"/>
              <a:t>Driver pulse temporal shaping and synchronization</a:t>
            </a:r>
          </a:p>
          <a:p>
            <a:pPr marL="285750" indent="-285750">
              <a:buFont typeface="Arial" panose="020B0604020202020204" pitchFamily="34" charset="0"/>
              <a:buChar char="•"/>
            </a:pPr>
            <a:r>
              <a:rPr lang="en-US" sz="1800" b="1" dirty="0"/>
              <a:t>Construction</a:t>
            </a:r>
          </a:p>
          <a:p>
            <a:pPr marL="285750" indent="-285750">
              <a:buFont typeface="Arial" panose="020B0604020202020204" pitchFamily="34" charset="0"/>
              <a:buChar char="•"/>
            </a:pPr>
            <a:r>
              <a:rPr lang="en-US" sz="1800" b="1" dirty="0"/>
              <a:t>Integration Issues</a:t>
            </a:r>
          </a:p>
          <a:p>
            <a:pPr lvl="1">
              <a:buFontTx/>
              <a:buChar char="-"/>
            </a:pPr>
            <a:endParaRPr lang="it-IT" sz="1800" dirty="0"/>
          </a:p>
        </p:txBody>
      </p:sp>
    </p:spTree>
    <p:extLst>
      <p:ext uri="{BB962C8B-B14F-4D97-AF65-F5344CB8AC3E}">
        <p14:creationId xmlns:p14="http://schemas.microsoft.com/office/powerpoint/2010/main" val="364389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1480"/>
            <a:ext cx="6210690" cy="342038"/>
          </a:xfrm>
        </p:spPr>
        <p:txBody>
          <a:bodyPr>
            <a:normAutofit fontScale="90000"/>
          </a:bodyPr>
          <a:lstStyle/>
          <a:p>
            <a:r>
              <a:rPr lang="en-US" sz="2100" b="1" dirty="0">
                <a:latin typeface="HP Simplified Light" panose="020B0404020204020204" pitchFamily="34" charset="0"/>
              </a:rPr>
              <a:t>The end</a:t>
            </a:r>
          </a:p>
        </p:txBody>
      </p:sp>
      <p:sp>
        <p:nvSpPr>
          <p:cNvPr id="3" name="TextBox 2">
            <a:extLst>
              <a:ext uri="{FF2B5EF4-FFF2-40B4-BE49-F238E27FC236}">
                <a16:creationId xmlns:a16="http://schemas.microsoft.com/office/drawing/2014/main" id="{AED7BCE2-B475-40AB-EA63-7409A3D89149}"/>
              </a:ext>
            </a:extLst>
          </p:cNvPr>
          <p:cNvSpPr txBox="1"/>
          <p:nvPr/>
        </p:nvSpPr>
        <p:spPr>
          <a:xfrm>
            <a:off x="6444208" y="2410167"/>
            <a:ext cx="1372940" cy="400110"/>
          </a:xfrm>
          <a:prstGeom prst="rect">
            <a:avLst/>
          </a:prstGeom>
          <a:noFill/>
        </p:spPr>
        <p:txBody>
          <a:bodyPr wrap="none" rtlCol="0">
            <a:spAutoFit/>
          </a:bodyPr>
          <a:lstStyle/>
          <a:p>
            <a:r>
              <a:rPr lang="en-IT" sz="2000" b="1" dirty="0"/>
              <a:t>Thank you!</a:t>
            </a:r>
          </a:p>
        </p:txBody>
      </p:sp>
      <p:pic>
        <p:nvPicPr>
          <p:cNvPr id="8" name="Picture 2" descr="SFRI_eu on Twitter: &amp;quot;#ΕSFRI welcomes 11 new #ResearchInfrastruct">
            <a:extLst>
              <a:ext uri="{FF2B5EF4-FFF2-40B4-BE49-F238E27FC236}">
                <a16:creationId xmlns:a16="http://schemas.microsoft.com/office/drawing/2014/main" id="{7A0D05E2-D501-3B58-04A0-2C73A775C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7614"/>
            <a:ext cx="4571088" cy="239220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Immagine 2">
            <a:extLst>
              <a:ext uri="{FF2B5EF4-FFF2-40B4-BE49-F238E27FC236}">
                <a16:creationId xmlns:a16="http://schemas.microsoft.com/office/drawing/2014/main" id="{8A7820C6-560F-FFBC-BF12-FE2D8C0BAFAD}"/>
              </a:ext>
            </a:extLst>
          </p:cNvPr>
          <p:cNvPicPr>
            <a:picLocks noChangeAspect="1"/>
          </p:cNvPicPr>
          <p:nvPr/>
        </p:nvPicPr>
        <p:blipFill>
          <a:blip r:embed="rId4"/>
          <a:stretch>
            <a:fillRect/>
          </a:stretch>
        </p:blipFill>
        <p:spPr>
          <a:xfrm>
            <a:off x="4435376" y="2839717"/>
            <a:ext cx="1278732" cy="1800200"/>
          </a:xfrm>
          <a:prstGeom prst="rect">
            <a:avLst/>
          </a:prstGeom>
        </p:spPr>
      </p:pic>
    </p:spTree>
    <p:extLst>
      <p:ext uri="{BB962C8B-B14F-4D97-AF65-F5344CB8AC3E}">
        <p14:creationId xmlns:p14="http://schemas.microsoft.com/office/powerpoint/2010/main" val="305463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87824" y="111863"/>
            <a:ext cx="2976585" cy="461665"/>
          </a:xfrm>
          <a:prstGeom prst="rect">
            <a:avLst/>
          </a:prstGeom>
          <a:noFill/>
        </p:spPr>
        <p:txBody>
          <a:bodyPr wrap="none" rtlCol="0">
            <a:spAutoFit/>
          </a:bodyPr>
          <a:lstStyle/>
          <a:p>
            <a:pPr algn="ctr"/>
            <a:r>
              <a:rPr lang="it-IT" sz="2400" b="1" dirty="0"/>
              <a:t>The </a:t>
            </a:r>
            <a:r>
              <a:rPr lang="it-IT" sz="2400" b="1" dirty="0" err="1"/>
              <a:t>EuPRAXIA</a:t>
            </a:r>
            <a:r>
              <a:rPr lang="it-IT" sz="2400" b="1" dirty="0"/>
              <a:t> project</a:t>
            </a:r>
          </a:p>
        </p:txBody>
      </p:sp>
      <p:sp>
        <p:nvSpPr>
          <p:cNvPr id="5" name="Rectangle 4"/>
          <p:cNvSpPr/>
          <p:nvPr/>
        </p:nvSpPr>
        <p:spPr>
          <a:xfrm>
            <a:off x="251520" y="771550"/>
            <a:ext cx="8640960" cy="3724096"/>
          </a:xfrm>
          <a:prstGeom prst="rect">
            <a:avLst/>
          </a:prstGeom>
        </p:spPr>
        <p:txBody>
          <a:bodyPr wrap="square">
            <a:spAutoFit/>
          </a:bodyPr>
          <a:lstStyle/>
          <a:p>
            <a:pPr marL="285750" indent="-285750">
              <a:spcAft>
                <a:spcPts val="1800"/>
              </a:spcAft>
              <a:buFont typeface="Arial" charset="0"/>
              <a:buChar char="•"/>
            </a:pPr>
            <a:r>
              <a:rPr lang="en-US" sz="1600" dirty="0"/>
              <a:t>The EuPRAXIA project aims at the construction of an </a:t>
            </a:r>
            <a:r>
              <a:rPr lang="en-US" sz="1600" b="1" u="sng" dirty="0"/>
              <a:t>innovative compact electron accelerator </a:t>
            </a:r>
            <a:r>
              <a:rPr lang="en-US" sz="1600" dirty="0"/>
              <a:t>using laser- and electron-beam-driven plasma wakefield acceleration;</a:t>
            </a:r>
          </a:p>
          <a:p>
            <a:pPr marL="285750" indent="-285750">
              <a:spcAft>
                <a:spcPts val="1800"/>
              </a:spcAft>
              <a:buFont typeface="Arial" charset="0"/>
              <a:buChar char="•"/>
            </a:pPr>
            <a:r>
              <a:rPr lang="en-US" sz="1600" dirty="0"/>
              <a:t>EuPRAXIA foresees the implementation of a </a:t>
            </a:r>
            <a:r>
              <a:rPr lang="en-US" sz="1600" b="1" dirty="0"/>
              <a:t>laser wakefield accelerator </a:t>
            </a:r>
            <a:r>
              <a:rPr lang="en-US" sz="1600" dirty="0"/>
              <a:t>(LWFA) at the 1-5 GeV target energy and a repetition rate of 20-100 Hz, requiring the most advanced and robust ultrashort pulse laser technologies available to date;</a:t>
            </a:r>
          </a:p>
          <a:p>
            <a:pPr marL="285750" indent="-285750">
              <a:spcAft>
                <a:spcPts val="1800"/>
              </a:spcAft>
              <a:buFont typeface="Arial" charset="0"/>
              <a:buChar char="•"/>
            </a:pPr>
            <a:r>
              <a:rPr lang="en-US" sz="1600" dirty="0"/>
              <a:t>The </a:t>
            </a:r>
            <a:r>
              <a:rPr lang="en-US" sz="1600" b="1" dirty="0"/>
              <a:t>Design Study project </a:t>
            </a:r>
            <a:r>
              <a:rPr lang="en-US" sz="1600" dirty="0"/>
              <a:t>was carried out initially by 16 laboratories and universities from 5 EU member states within the European Union’s Horizon 2020 </a:t>
            </a:r>
            <a:r>
              <a:rPr lang="en-US" sz="1600" dirty="0" err="1"/>
              <a:t>programme</a:t>
            </a:r>
            <a:r>
              <a:rPr lang="en-US" sz="1600" dirty="0"/>
              <a:t>;</a:t>
            </a:r>
          </a:p>
          <a:p>
            <a:pPr marL="285750" indent="-285750">
              <a:spcAft>
                <a:spcPts val="1800"/>
              </a:spcAft>
              <a:buFont typeface="Arial" charset="0"/>
              <a:buChar char="•"/>
            </a:pPr>
            <a:r>
              <a:rPr lang="en-US" sz="1600" dirty="0"/>
              <a:t>A </a:t>
            </a:r>
            <a:r>
              <a:rPr lang="en-US" sz="1600" b="1" dirty="0"/>
              <a:t>Conceptual Design Study </a:t>
            </a:r>
            <a:r>
              <a:rPr lang="en-US" sz="1600" dirty="0"/>
              <a:t>has addressed the development of a ultrashort pulse laser system (pulse durations in the range of tens of fs) and energies up to 100 joules, yielding a PW scale peak power, targeting a repetition rate of up to 100 Hz, a performance never achieved so far</a:t>
            </a:r>
          </a:p>
          <a:p>
            <a:pPr marL="285750" indent="-285750">
              <a:spcAft>
                <a:spcPts val="1800"/>
              </a:spcAft>
              <a:buFont typeface="Arial" charset="0"/>
              <a:buChar char="•"/>
            </a:pPr>
            <a:r>
              <a:rPr lang="en-US" sz="1600" dirty="0"/>
              <a:t>EuPRAXIA was included in the </a:t>
            </a:r>
            <a:r>
              <a:rPr lang="en-US" sz="1600" b="1" dirty="0"/>
              <a:t>ESFRI Roadmap (2021) </a:t>
            </a:r>
            <a:r>
              <a:rPr lang="en-US" sz="1600" dirty="0"/>
              <a:t>and a </a:t>
            </a:r>
            <a:r>
              <a:rPr lang="en-US" sz="1600" b="1" dirty="0"/>
              <a:t>Preparatory Phase project </a:t>
            </a:r>
            <a:r>
              <a:rPr lang="en-US" sz="1600" dirty="0"/>
              <a:t>is ongoing.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06908" y="111863"/>
            <a:ext cx="4538423" cy="461665"/>
          </a:xfrm>
          <a:prstGeom prst="rect">
            <a:avLst/>
          </a:prstGeom>
          <a:noFill/>
        </p:spPr>
        <p:txBody>
          <a:bodyPr wrap="none" rtlCol="0">
            <a:spAutoFit/>
          </a:bodyPr>
          <a:lstStyle/>
          <a:p>
            <a:pPr algn="ctr"/>
            <a:r>
              <a:rPr lang="it-IT" sz="2400" b="1" dirty="0"/>
              <a:t>The EuPRAXIA project: </a:t>
            </a:r>
            <a:r>
              <a:rPr lang="it-IT" sz="2400" b="1" dirty="0" err="1"/>
              <a:t>main</a:t>
            </a:r>
            <a:r>
              <a:rPr lang="it-IT" sz="2400" b="1" dirty="0"/>
              <a:t> </a:t>
            </a:r>
            <a:r>
              <a:rPr lang="it-IT" sz="2400" b="1" dirty="0" err="1"/>
              <a:t>specs</a:t>
            </a:r>
            <a:endParaRPr lang="it-IT" sz="2400" b="1" dirty="0"/>
          </a:p>
        </p:txBody>
      </p:sp>
      <p:pic>
        <p:nvPicPr>
          <p:cNvPr id="2" name="Picture 1">
            <a:extLst>
              <a:ext uri="{FF2B5EF4-FFF2-40B4-BE49-F238E27FC236}">
                <a16:creationId xmlns:a16="http://schemas.microsoft.com/office/drawing/2014/main" id="{A2B546E6-9C25-B613-9485-F0EBA633104B}"/>
              </a:ext>
            </a:extLst>
          </p:cNvPr>
          <p:cNvPicPr>
            <a:picLocks noChangeAspect="1"/>
          </p:cNvPicPr>
          <p:nvPr/>
        </p:nvPicPr>
        <p:blipFill rotWithShape="1">
          <a:blip r:embed="rId2"/>
          <a:srcRect b="41999"/>
          <a:stretch/>
        </p:blipFill>
        <p:spPr>
          <a:xfrm>
            <a:off x="112740" y="1255610"/>
            <a:ext cx="4459260" cy="3288132"/>
          </a:xfrm>
          <a:prstGeom prst="rect">
            <a:avLst/>
          </a:prstGeom>
        </p:spPr>
      </p:pic>
      <p:pic>
        <p:nvPicPr>
          <p:cNvPr id="6" name="Picture 5">
            <a:extLst>
              <a:ext uri="{FF2B5EF4-FFF2-40B4-BE49-F238E27FC236}">
                <a16:creationId xmlns:a16="http://schemas.microsoft.com/office/drawing/2014/main" id="{49DFDC29-173B-25B5-0D79-3495CAA582EF}"/>
              </a:ext>
            </a:extLst>
          </p:cNvPr>
          <p:cNvPicPr>
            <a:picLocks noChangeAspect="1"/>
          </p:cNvPicPr>
          <p:nvPr/>
        </p:nvPicPr>
        <p:blipFill rotWithShape="1">
          <a:blip r:embed="rId2"/>
          <a:srcRect t="57775"/>
          <a:stretch/>
        </p:blipFill>
        <p:spPr>
          <a:xfrm>
            <a:off x="4616521" y="1813749"/>
            <a:ext cx="4275959" cy="2295407"/>
          </a:xfrm>
          <a:prstGeom prst="rect">
            <a:avLst/>
          </a:prstGeom>
        </p:spPr>
      </p:pic>
    </p:spTree>
    <p:extLst>
      <p:ext uri="{BB962C8B-B14F-4D97-AF65-F5344CB8AC3E}">
        <p14:creationId xmlns:p14="http://schemas.microsoft.com/office/powerpoint/2010/main" val="71392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18227"/>
            <a:ext cx="6192690" cy="510902"/>
          </a:xfrm>
        </p:spPr>
        <p:txBody>
          <a:bodyPr>
            <a:normAutofit/>
          </a:bodyPr>
          <a:lstStyle/>
          <a:p>
            <a:r>
              <a:rPr lang="it-IT" sz="2400" b="1" dirty="0"/>
              <a:t>RATIONALE OF LASER DRIVER DESIGN STUDY</a:t>
            </a:r>
            <a:endParaRPr lang="en-US" sz="2400" b="1" dirty="0">
              <a:latin typeface="HP Simplified Light" panose="020B0404020204020204" pitchFamily="34" charset="0"/>
            </a:endParaRPr>
          </a:p>
        </p:txBody>
      </p:sp>
      <p:sp>
        <p:nvSpPr>
          <p:cNvPr id="7" name="Rectangle 1"/>
          <p:cNvSpPr>
            <a:spLocks noChangeArrowheads="1"/>
          </p:cNvSpPr>
          <p:nvPr/>
        </p:nvSpPr>
        <p:spPr bwMode="auto">
          <a:xfrm>
            <a:off x="1314643" y="3069856"/>
            <a:ext cx="6514715" cy="1792798"/>
          </a:xfrm>
          <a:prstGeom prst="rect">
            <a:avLst/>
          </a:prstGeom>
          <a:solidFill>
            <a:schemeClr val="tx2">
              <a:lumMod val="60000"/>
              <a:lumOff val="4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sz="1400" b="1" dirty="0">
                <a:solidFill>
                  <a:schemeClr val="bg1"/>
                </a:solidFill>
                <a:latin typeface="Calibri" pitchFamily="34" charset="0"/>
                <a:ea typeface="Times New Roman" pitchFamily="18" charset="0"/>
                <a:cs typeface="Times New Roman" pitchFamily="18" charset="0"/>
              </a:rPr>
              <a:t>Three laser systems envisaged, to drive three stages:</a:t>
            </a:r>
          </a:p>
          <a:p>
            <a:pPr defTabSz="685800" fontAlgn="base">
              <a:spcBef>
                <a:spcPct val="0"/>
              </a:spcBef>
              <a:spcAft>
                <a:spcPct val="0"/>
              </a:spcAft>
              <a:buFontTx/>
              <a:buChar char="-"/>
            </a:pPr>
            <a:r>
              <a:rPr lang="en-GB" sz="1400" dirty="0">
                <a:solidFill>
                  <a:schemeClr val="bg1"/>
                </a:solidFill>
                <a:latin typeface="Calibri" pitchFamily="34" charset="0"/>
                <a:ea typeface="Times New Roman" pitchFamily="18" charset="0"/>
                <a:cs typeface="Times New Roman" pitchFamily="18" charset="0"/>
              </a:rPr>
              <a:t> Laser Plasma Injector at 150 </a:t>
            </a:r>
            <a:r>
              <a:rPr lang="en-GB" sz="1400" dirty="0" err="1">
                <a:solidFill>
                  <a:schemeClr val="bg1"/>
                </a:solidFill>
                <a:latin typeface="Calibri" pitchFamily="34" charset="0"/>
                <a:ea typeface="Times New Roman" pitchFamily="18" charset="0"/>
                <a:cs typeface="Times New Roman" pitchFamily="18" charset="0"/>
              </a:rPr>
              <a:t>MeV</a:t>
            </a:r>
            <a:r>
              <a:rPr lang="en-GB" sz="1400" dirty="0">
                <a:solidFill>
                  <a:schemeClr val="bg1"/>
                </a:solidFill>
                <a:latin typeface="Calibri" pitchFamily="34" charset="0"/>
                <a:ea typeface="Times New Roman" pitchFamily="18" charset="0"/>
                <a:cs typeface="Times New Roman" pitchFamily="18" charset="0"/>
              </a:rPr>
              <a:t> (LPI 150MeV)</a:t>
            </a:r>
            <a:br>
              <a:rPr lang="en-GB" sz="1400" dirty="0">
                <a:solidFill>
                  <a:schemeClr val="bg1"/>
                </a:solidFill>
                <a:latin typeface="Calibri" pitchFamily="34" charset="0"/>
                <a:ea typeface="Times New Roman" pitchFamily="18" charset="0"/>
                <a:cs typeface="Times New Roman" pitchFamily="18" charset="0"/>
              </a:rPr>
            </a:br>
            <a:r>
              <a:rPr lang="en-GB" sz="1400" dirty="0">
                <a:solidFill>
                  <a:schemeClr val="bg1"/>
                </a:solidFill>
                <a:latin typeface="Calibri" pitchFamily="34" charset="0"/>
                <a:ea typeface="Times New Roman" pitchFamily="18" charset="0"/>
                <a:cs typeface="Times New Roman" pitchFamily="18" charset="0"/>
              </a:rPr>
              <a:t>- Laser Plasma Injector/Accelerator at 1 </a:t>
            </a:r>
            <a:r>
              <a:rPr lang="en-GB" sz="1400" dirty="0" err="1">
                <a:solidFill>
                  <a:schemeClr val="bg1"/>
                </a:solidFill>
                <a:latin typeface="Calibri" pitchFamily="34" charset="0"/>
                <a:ea typeface="Times New Roman" pitchFamily="18" charset="0"/>
                <a:cs typeface="Times New Roman" pitchFamily="18" charset="0"/>
              </a:rPr>
              <a:t>GeV</a:t>
            </a:r>
            <a:r>
              <a:rPr lang="en-GB" sz="1400" dirty="0">
                <a:solidFill>
                  <a:schemeClr val="bg1"/>
                </a:solidFill>
                <a:latin typeface="Calibri" pitchFamily="34" charset="0"/>
                <a:ea typeface="Times New Roman" pitchFamily="18" charset="0"/>
                <a:cs typeface="Times New Roman" pitchFamily="18" charset="0"/>
              </a:rPr>
              <a:t> (LPI 1GeV)</a:t>
            </a:r>
            <a:br>
              <a:rPr lang="en-GB" sz="1400" dirty="0">
                <a:solidFill>
                  <a:schemeClr val="bg1"/>
                </a:solidFill>
                <a:latin typeface="Calibri" pitchFamily="34" charset="0"/>
                <a:ea typeface="Times New Roman" pitchFamily="18" charset="0"/>
                <a:cs typeface="Times New Roman" pitchFamily="18" charset="0"/>
              </a:rPr>
            </a:br>
            <a:r>
              <a:rPr lang="en-GB" sz="1400" dirty="0">
                <a:solidFill>
                  <a:schemeClr val="bg1"/>
                </a:solidFill>
                <a:latin typeface="Calibri" pitchFamily="34" charset="0"/>
                <a:ea typeface="Times New Roman" pitchFamily="18" charset="0"/>
                <a:cs typeface="Times New Roman" pitchFamily="18" charset="0"/>
              </a:rPr>
              <a:t>- Laser Plasma Accelerator at 5 </a:t>
            </a:r>
            <a:r>
              <a:rPr lang="en-GB" sz="1400" dirty="0" err="1">
                <a:solidFill>
                  <a:schemeClr val="bg1"/>
                </a:solidFill>
                <a:latin typeface="Calibri" pitchFamily="34" charset="0"/>
                <a:ea typeface="Times New Roman" pitchFamily="18" charset="0"/>
                <a:cs typeface="Times New Roman" pitchFamily="18" charset="0"/>
              </a:rPr>
              <a:t>GeV</a:t>
            </a:r>
            <a:r>
              <a:rPr lang="en-GB" sz="1400" dirty="0">
                <a:solidFill>
                  <a:schemeClr val="bg1"/>
                </a:solidFill>
                <a:latin typeface="Calibri" pitchFamily="34" charset="0"/>
                <a:ea typeface="Times New Roman" pitchFamily="18" charset="0"/>
                <a:cs typeface="Times New Roman" pitchFamily="18" charset="0"/>
              </a:rPr>
              <a:t> (LPA 5GeV)</a:t>
            </a:r>
          </a:p>
          <a:p>
            <a:pPr defTabSz="685800" fontAlgn="base">
              <a:spcBef>
                <a:spcPct val="0"/>
              </a:spcBef>
              <a:spcAft>
                <a:spcPct val="0"/>
              </a:spcAft>
              <a:buFontTx/>
              <a:buChar char="-"/>
            </a:pPr>
            <a:endParaRPr lang="en-GB" sz="1400" dirty="0">
              <a:solidFill>
                <a:schemeClr val="bg1"/>
              </a:solidFill>
              <a:latin typeface="Calibri" pitchFamily="34" charset="0"/>
              <a:cs typeface="Times New Roman" pitchFamily="18" charset="0"/>
            </a:endParaRPr>
          </a:p>
          <a:p>
            <a:pPr defTabSz="685800" fontAlgn="base">
              <a:spcBef>
                <a:spcPct val="0"/>
              </a:spcBef>
              <a:spcAft>
                <a:spcPct val="0"/>
              </a:spcAft>
            </a:pPr>
            <a:r>
              <a:rPr lang="en-GB" sz="1400" b="1" dirty="0">
                <a:solidFill>
                  <a:schemeClr val="bg1"/>
                </a:solidFill>
                <a:latin typeface="Calibri" pitchFamily="34" charset="0"/>
                <a:cs typeface="Times New Roman" pitchFamily="18" charset="0"/>
              </a:rPr>
              <a:t>For each system, two levels of performances considered:</a:t>
            </a:r>
          </a:p>
          <a:p>
            <a:pPr defTabSz="685800" fontAlgn="base">
              <a:spcBef>
                <a:spcPct val="0"/>
              </a:spcBef>
              <a:spcAft>
                <a:spcPct val="0"/>
              </a:spcAft>
            </a:pPr>
            <a:r>
              <a:rPr lang="en-GB" sz="1400" dirty="0">
                <a:solidFill>
                  <a:schemeClr val="bg1"/>
                </a:solidFill>
                <a:latin typeface="Calibri" pitchFamily="34" charset="0"/>
                <a:cs typeface="Times New Roman" pitchFamily="18" charset="0"/>
              </a:rPr>
              <a:t>P0: low energy, 20 Hz rep rate</a:t>
            </a:r>
          </a:p>
          <a:p>
            <a:pPr defTabSz="685800" fontAlgn="base">
              <a:spcBef>
                <a:spcPct val="0"/>
              </a:spcBef>
              <a:spcAft>
                <a:spcPct val="0"/>
              </a:spcAft>
            </a:pPr>
            <a:r>
              <a:rPr lang="en-GB" sz="1400" dirty="0">
                <a:solidFill>
                  <a:schemeClr val="bg1"/>
                </a:solidFill>
                <a:latin typeface="Calibri" pitchFamily="34" charset="0"/>
                <a:cs typeface="Times New Roman" pitchFamily="18" charset="0"/>
              </a:rPr>
              <a:t>P1: high energy, 100 Hz rep rate</a:t>
            </a:r>
            <a:endParaRPr lang="en-GB" sz="2400" dirty="0">
              <a:solidFill>
                <a:schemeClr val="bg1"/>
              </a:solidFill>
              <a:latin typeface="Arial" pitchFamily="34" charset="0"/>
              <a:cs typeface="Arial" pitchFamily="34" charset="0"/>
            </a:endParaRPr>
          </a:p>
        </p:txBody>
      </p:sp>
      <p:sp>
        <p:nvSpPr>
          <p:cNvPr id="5" name="CasellaDiTesto 4"/>
          <p:cNvSpPr txBox="1"/>
          <p:nvPr/>
        </p:nvSpPr>
        <p:spPr>
          <a:xfrm>
            <a:off x="107504" y="728700"/>
            <a:ext cx="8658962" cy="2292935"/>
          </a:xfrm>
          <a:prstGeom prst="rect">
            <a:avLst/>
          </a:prstGeom>
          <a:noFill/>
        </p:spPr>
        <p:txBody>
          <a:bodyPr wrap="square" rtlCol="0">
            <a:spAutoFit/>
          </a:bodyPr>
          <a:lstStyle/>
          <a:p>
            <a:pPr marL="285750" indent="-285750">
              <a:spcAft>
                <a:spcPts val="600"/>
              </a:spcAft>
              <a:buFont typeface="Arial" charset="0"/>
              <a:buChar char="•"/>
            </a:pPr>
            <a:r>
              <a:rPr lang="it-IT" sz="1600" dirty="0"/>
              <a:t>In the EuPRAXIA project, </a:t>
            </a:r>
            <a:r>
              <a:rPr lang="it-IT" sz="1600" b="1" dirty="0" err="1"/>
              <a:t>several</a:t>
            </a:r>
            <a:r>
              <a:rPr lang="it-IT" sz="1600" b="1" dirty="0"/>
              <a:t> alternative </a:t>
            </a:r>
            <a:r>
              <a:rPr lang="it-IT" sz="1600" b="1" dirty="0" err="1"/>
              <a:t>technological</a:t>
            </a:r>
            <a:r>
              <a:rPr lang="it-IT" sz="1600" b="1" dirty="0"/>
              <a:t> </a:t>
            </a:r>
            <a:r>
              <a:rPr lang="it-IT" sz="1600" b="1" dirty="0" err="1"/>
              <a:t>approaches</a:t>
            </a:r>
            <a:r>
              <a:rPr lang="it-IT" sz="1600" b="1" dirty="0"/>
              <a:t> </a:t>
            </a:r>
            <a:r>
              <a:rPr lang="it-IT" sz="1600" b="1" dirty="0" err="1"/>
              <a:t>were</a:t>
            </a:r>
            <a:r>
              <a:rPr lang="it-IT" sz="1600" b="1" dirty="0"/>
              <a:t> </a:t>
            </a:r>
            <a:r>
              <a:rPr lang="it-IT" sz="1600" b="1" dirty="0" err="1"/>
              <a:t>considered</a:t>
            </a:r>
            <a:r>
              <a:rPr lang="it-IT" sz="1600" b="1" dirty="0"/>
              <a:t> </a:t>
            </a:r>
            <a:r>
              <a:rPr lang="it-IT" sz="1600" dirty="0"/>
              <a:t>and down-</a:t>
            </a:r>
            <a:r>
              <a:rPr lang="it-IT" sz="1600" dirty="0" err="1"/>
              <a:t>selected</a:t>
            </a:r>
            <a:r>
              <a:rPr lang="it-IT" sz="1600" dirty="0"/>
              <a:t>, to </a:t>
            </a:r>
            <a:r>
              <a:rPr lang="it-IT" sz="1600" dirty="0" err="1"/>
              <a:t>provide</a:t>
            </a:r>
            <a:r>
              <a:rPr lang="it-IT" sz="1600" dirty="0"/>
              <a:t>  the </a:t>
            </a:r>
            <a:r>
              <a:rPr lang="it-IT" sz="1600" dirty="0" err="1"/>
              <a:t>required</a:t>
            </a:r>
            <a:r>
              <a:rPr lang="it-IT" sz="1600" dirty="0"/>
              <a:t> laser driver performances.</a:t>
            </a:r>
          </a:p>
          <a:p>
            <a:pPr marL="285750" indent="-285750">
              <a:spcAft>
                <a:spcPts val="600"/>
              </a:spcAft>
              <a:buFont typeface="Arial" charset="0"/>
              <a:buChar char="•"/>
            </a:pPr>
            <a:r>
              <a:rPr lang="it-IT" sz="1600" dirty="0" err="1"/>
              <a:t>We</a:t>
            </a:r>
            <a:r>
              <a:rPr lang="it-IT" sz="1600" dirty="0"/>
              <a:t> </a:t>
            </a:r>
            <a:r>
              <a:rPr lang="it-IT" sz="1600" dirty="0" err="1"/>
              <a:t>based</a:t>
            </a:r>
            <a:r>
              <a:rPr lang="it-IT" sz="1600" dirty="0"/>
              <a:t> the design on </a:t>
            </a:r>
            <a:r>
              <a:rPr lang="it-IT" sz="1600" b="1" dirty="0" err="1"/>
              <a:t>Chirped</a:t>
            </a:r>
            <a:r>
              <a:rPr lang="it-IT" sz="1600" b="1" dirty="0"/>
              <a:t> </a:t>
            </a:r>
            <a:r>
              <a:rPr lang="it-IT" sz="1600" b="1" dirty="0" err="1"/>
              <a:t>Pulse</a:t>
            </a:r>
            <a:r>
              <a:rPr lang="it-IT" sz="1600" b="1" dirty="0"/>
              <a:t> </a:t>
            </a:r>
            <a:r>
              <a:rPr lang="it-IT" sz="1600" b="1" dirty="0" err="1"/>
              <a:t>Amplification</a:t>
            </a:r>
            <a:r>
              <a:rPr lang="it-IT" sz="1600" b="1" dirty="0"/>
              <a:t> (CPA) in Ti:Sapphire</a:t>
            </a:r>
            <a:r>
              <a:rPr lang="it-IT" sz="1600" dirty="0"/>
              <a:t>, </a:t>
            </a:r>
            <a:r>
              <a:rPr lang="it-IT" sz="1600" dirty="0" err="1"/>
              <a:t>pumped</a:t>
            </a:r>
            <a:r>
              <a:rPr lang="it-IT" sz="1600" dirty="0"/>
              <a:t> by </a:t>
            </a:r>
            <a:r>
              <a:rPr lang="it-IT" sz="1600" dirty="0" err="1"/>
              <a:t>all-solid</a:t>
            </a:r>
            <a:r>
              <a:rPr lang="it-IT" sz="1600" dirty="0"/>
              <a:t> state green </a:t>
            </a:r>
            <a:r>
              <a:rPr lang="it-IT" sz="1600" dirty="0" err="1"/>
              <a:t>lasers</a:t>
            </a:r>
            <a:r>
              <a:rPr lang="it-IT" sz="1600" dirty="0"/>
              <a:t> (i.e. </a:t>
            </a:r>
            <a:r>
              <a:rPr lang="it-IT" sz="1600" dirty="0" err="1"/>
              <a:t>diode</a:t>
            </a:r>
            <a:r>
              <a:rPr lang="it-IT" sz="1600" dirty="0"/>
              <a:t> </a:t>
            </a:r>
            <a:r>
              <a:rPr lang="it-IT" sz="1600" dirty="0" err="1"/>
              <a:t>pumped</a:t>
            </a:r>
            <a:r>
              <a:rPr lang="it-IT" sz="1600" dirty="0"/>
              <a:t>, </a:t>
            </a:r>
            <a:r>
              <a:rPr lang="it-IT" sz="1600" dirty="0" err="1"/>
              <a:t>frequency</a:t>
            </a:r>
            <a:r>
              <a:rPr lang="it-IT" sz="1600" dirty="0"/>
              <a:t> </a:t>
            </a:r>
            <a:r>
              <a:rPr lang="it-IT" sz="1600" dirty="0" err="1"/>
              <a:t>doubled</a:t>
            </a:r>
            <a:r>
              <a:rPr lang="it-IT" sz="1600" dirty="0"/>
              <a:t> Yb or Nd </a:t>
            </a:r>
            <a:r>
              <a:rPr lang="it-IT" sz="1600" dirty="0" err="1"/>
              <a:t>lasers</a:t>
            </a:r>
            <a:r>
              <a:rPr lang="it-IT" sz="1600" dirty="0"/>
              <a:t>)</a:t>
            </a:r>
          </a:p>
          <a:p>
            <a:pPr marL="285750" indent="-285750">
              <a:spcAft>
                <a:spcPts val="600"/>
              </a:spcAft>
              <a:buFont typeface="Arial" charset="0"/>
              <a:buChar char="•"/>
            </a:pPr>
            <a:r>
              <a:rPr lang="it-IT" sz="1600" b="1" dirty="0"/>
              <a:t>Thermal management </a:t>
            </a:r>
            <a:r>
              <a:rPr lang="it-IT" sz="1600" dirty="0" err="1"/>
              <a:t>related</a:t>
            </a:r>
            <a:r>
              <a:rPr lang="it-IT" sz="1600" dirty="0"/>
              <a:t> to the </a:t>
            </a:r>
            <a:r>
              <a:rPr lang="it-IT" sz="1600" dirty="0" err="1"/>
              <a:t>handling</a:t>
            </a:r>
            <a:r>
              <a:rPr lang="it-IT" sz="1600" dirty="0"/>
              <a:t> of high </a:t>
            </a:r>
            <a:r>
              <a:rPr lang="it-IT" sz="1600" dirty="0" err="1"/>
              <a:t>pump</a:t>
            </a:r>
            <a:r>
              <a:rPr lang="it-IT" sz="1600" dirty="0"/>
              <a:t> </a:t>
            </a:r>
            <a:r>
              <a:rPr lang="it-IT" sz="1600" dirty="0" err="1"/>
              <a:t>average</a:t>
            </a:r>
            <a:r>
              <a:rPr lang="it-IT" sz="1600" dirty="0"/>
              <a:t> </a:t>
            </a:r>
            <a:r>
              <a:rPr lang="it-IT" sz="1600" dirty="0" err="1"/>
              <a:t>power</a:t>
            </a:r>
            <a:r>
              <a:rPr lang="it-IT" sz="1600" dirty="0"/>
              <a:t> </a:t>
            </a:r>
            <a:r>
              <a:rPr lang="it-IT" sz="1600" dirty="0" err="1"/>
              <a:t>was</a:t>
            </a:r>
            <a:r>
              <a:rPr lang="it-IT" sz="1600" dirty="0"/>
              <a:t> the </a:t>
            </a:r>
            <a:r>
              <a:rPr lang="it-IT" sz="1600" dirty="0" err="1"/>
              <a:t>most</a:t>
            </a:r>
            <a:r>
              <a:rPr lang="it-IT" sz="1600" dirty="0"/>
              <a:t> </a:t>
            </a:r>
            <a:r>
              <a:rPr lang="it-IT" sz="1600" dirty="0" err="1"/>
              <a:t>complex</a:t>
            </a:r>
            <a:r>
              <a:rPr lang="it-IT" sz="1600" dirty="0"/>
              <a:t> </a:t>
            </a:r>
            <a:r>
              <a:rPr lang="it-IT" sz="1600" dirty="0" err="1"/>
              <a:t>aspect</a:t>
            </a:r>
            <a:r>
              <a:rPr lang="it-IT" sz="1600" dirty="0"/>
              <a:t> in the design, </a:t>
            </a:r>
            <a:r>
              <a:rPr lang="it-IT" sz="1600" dirty="0" err="1"/>
              <a:t>requiring</a:t>
            </a:r>
            <a:r>
              <a:rPr lang="it-IT" sz="1600" dirty="0"/>
              <a:t> out-of-the-box </a:t>
            </a:r>
            <a:r>
              <a:rPr lang="it-IT" sz="1600" dirty="0" err="1"/>
              <a:t>thinking</a:t>
            </a:r>
            <a:r>
              <a:rPr lang="it-IT" sz="1600" dirty="0"/>
              <a:t> and </a:t>
            </a:r>
            <a:r>
              <a:rPr lang="it-IT" sz="1600" dirty="0" err="1"/>
              <a:t>original</a:t>
            </a:r>
            <a:r>
              <a:rPr lang="it-IT" sz="1600" dirty="0"/>
              <a:t> </a:t>
            </a:r>
            <a:r>
              <a:rPr lang="it-IT" sz="1600" dirty="0" err="1"/>
              <a:t>solutions</a:t>
            </a:r>
            <a:endParaRPr lang="it-IT" sz="1600" dirty="0"/>
          </a:p>
          <a:p>
            <a:pPr marL="285750" indent="-285750">
              <a:spcAft>
                <a:spcPts val="600"/>
              </a:spcAft>
              <a:buFont typeface="Arial" charset="0"/>
              <a:buChar char="•"/>
            </a:pPr>
            <a:r>
              <a:rPr lang="it-IT" sz="1600" b="1" dirty="0" err="1"/>
              <a:t>Optimization</a:t>
            </a:r>
            <a:r>
              <a:rPr lang="it-IT" sz="1600" b="1" dirty="0"/>
              <a:t> </a:t>
            </a:r>
            <a:r>
              <a:rPr lang="it-IT" sz="1600" b="1" dirty="0" err="1"/>
              <a:t>of</a:t>
            </a:r>
            <a:r>
              <a:rPr lang="it-IT" sz="1600" b="1" dirty="0"/>
              <a:t> </a:t>
            </a:r>
            <a:r>
              <a:rPr lang="it-IT" sz="1600" b="1" dirty="0" err="1"/>
              <a:t>energy</a:t>
            </a:r>
            <a:r>
              <a:rPr lang="it-IT" sz="1600" b="1" dirty="0"/>
              <a:t> </a:t>
            </a:r>
            <a:r>
              <a:rPr lang="it-IT" sz="1600" b="1" dirty="0" err="1"/>
              <a:t>extraction</a:t>
            </a:r>
            <a:r>
              <a:rPr lang="it-IT" sz="1600" b="1" dirty="0"/>
              <a:t> </a:t>
            </a:r>
            <a:r>
              <a:rPr lang="it-IT" sz="1600" dirty="0" err="1"/>
              <a:t>was</a:t>
            </a:r>
            <a:r>
              <a:rPr lang="it-IT" sz="1600" dirty="0"/>
              <a:t> </a:t>
            </a:r>
            <a:r>
              <a:rPr lang="it-IT" sz="1600" dirty="0" err="1"/>
              <a:t>also</a:t>
            </a:r>
            <a:r>
              <a:rPr lang="it-IT" sz="1600" dirty="0"/>
              <a:t> </a:t>
            </a:r>
            <a:r>
              <a:rPr lang="it-IT" sz="1600" dirty="0" err="1"/>
              <a:t>an</a:t>
            </a:r>
            <a:r>
              <a:rPr lang="it-IT" sz="1600" dirty="0"/>
              <a:t> </a:t>
            </a:r>
            <a:r>
              <a:rPr lang="it-IT" sz="1600" dirty="0" err="1"/>
              <a:t>issue</a:t>
            </a:r>
            <a:r>
              <a:rPr lang="it-IT" sz="1600" dirty="0"/>
              <a:t>,  </a:t>
            </a:r>
            <a:r>
              <a:rPr lang="it-IT" sz="1600" dirty="0" err="1"/>
              <a:t>aimed</a:t>
            </a:r>
            <a:r>
              <a:rPr lang="it-IT" sz="1600" dirty="0"/>
              <a:t> </a:t>
            </a:r>
            <a:r>
              <a:rPr lang="it-IT" sz="1600" dirty="0" err="1"/>
              <a:t>to</a:t>
            </a:r>
            <a:r>
              <a:rPr lang="it-IT" sz="1600" dirty="0"/>
              <a:t> reduce </a:t>
            </a:r>
            <a:r>
              <a:rPr lang="it-IT" sz="1600" dirty="0" err="1"/>
              <a:t>pump</a:t>
            </a:r>
            <a:r>
              <a:rPr lang="it-IT" sz="1600" dirty="0"/>
              <a:t> </a:t>
            </a:r>
            <a:r>
              <a:rPr lang="it-IT" sz="1600" dirty="0" err="1"/>
              <a:t>energy</a:t>
            </a:r>
            <a:r>
              <a:rPr lang="it-IT" sz="1600" dirty="0"/>
              <a:t> </a:t>
            </a:r>
            <a:r>
              <a:rPr lang="it-IT" sz="1600" dirty="0" err="1"/>
              <a:t>requirements</a:t>
            </a:r>
            <a:r>
              <a:rPr lang="it-IT" sz="1600" dirty="0"/>
              <a:t> and </a:t>
            </a:r>
            <a:r>
              <a:rPr lang="it-IT" sz="1600" dirty="0" err="1"/>
              <a:t>waste</a:t>
            </a:r>
            <a:r>
              <a:rPr lang="it-IT" sz="1600" dirty="0"/>
              <a:t> </a:t>
            </a:r>
            <a:r>
              <a:rPr lang="it-IT" sz="1600" dirty="0" err="1"/>
              <a:t>heat</a:t>
            </a:r>
            <a:r>
              <a:rPr lang="it-IT" sz="1600" dirty="0"/>
              <a:t> production.</a:t>
            </a:r>
          </a:p>
        </p:txBody>
      </p:sp>
    </p:spTree>
    <p:extLst>
      <p:ext uri="{BB962C8B-B14F-4D97-AF65-F5344CB8AC3E}">
        <p14:creationId xmlns:p14="http://schemas.microsoft.com/office/powerpoint/2010/main" val="364389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187"/>
            <a:ext cx="4988540" cy="666524"/>
          </a:xfrm>
        </p:spPr>
        <p:txBody>
          <a:bodyPr>
            <a:normAutofit/>
          </a:bodyPr>
          <a:lstStyle/>
          <a:p>
            <a:r>
              <a:rPr lang="en-US" sz="2400" b="1" dirty="0"/>
              <a:t>GENERAL ARCHITECTURE</a:t>
            </a:r>
          </a:p>
        </p:txBody>
      </p:sp>
      <p:pic>
        <p:nvPicPr>
          <p:cNvPr id="5" name="Picture 191"/>
          <p:cNvPicPr/>
          <p:nvPr/>
        </p:nvPicPr>
        <p:blipFill>
          <a:blip r:embed="rId3" cstate="print">
            <a:clrChange>
              <a:clrFrom>
                <a:srgbClr val="FFFFFF"/>
              </a:clrFrom>
              <a:clrTo>
                <a:srgbClr val="FFFFFF">
                  <a:alpha val="0"/>
                </a:srgbClr>
              </a:clrTo>
            </a:clrChange>
          </a:blip>
          <a:stretch>
            <a:fillRect/>
          </a:stretch>
        </p:blipFill>
        <p:spPr>
          <a:xfrm>
            <a:off x="251520" y="1059582"/>
            <a:ext cx="4320540" cy="2992279"/>
          </a:xfrm>
          <a:prstGeom prst="rect">
            <a:avLst/>
          </a:prstGeom>
        </p:spPr>
      </p:pic>
      <p:sp>
        <p:nvSpPr>
          <p:cNvPr id="8" name="Segnaposto contenuto 4"/>
          <p:cNvSpPr>
            <a:spLocks noGrp="1"/>
          </p:cNvSpPr>
          <p:nvPr>
            <p:ph idx="1"/>
          </p:nvPr>
        </p:nvSpPr>
        <p:spPr>
          <a:xfrm>
            <a:off x="4860032" y="1737156"/>
            <a:ext cx="4176464" cy="1599642"/>
          </a:xfrm>
        </p:spPr>
        <p:txBody>
          <a:bodyPr>
            <a:noAutofit/>
          </a:bodyPr>
          <a:lstStyle/>
          <a:p>
            <a:pPr>
              <a:buNone/>
            </a:pPr>
            <a:r>
              <a:rPr lang="it-IT" sz="2000" b="1" dirty="0" err="1"/>
              <a:t>Modularity</a:t>
            </a:r>
            <a:r>
              <a:rPr lang="it-IT" sz="2000" b="1" dirty="0"/>
              <a:t> of </a:t>
            </a:r>
            <a:r>
              <a:rPr lang="it-IT" sz="2000" b="1" dirty="0" err="1"/>
              <a:t>amplification</a:t>
            </a:r>
            <a:r>
              <a:rPr lang="it-IT" sz="2000" b="1" dirty="0"/>
              <a:t> </a:t>
            </a:r>
            <a:r>
              <a:rPr lang="it-IT" sz="2000" b="1" dirty="0" err="1"/>
              <a:t>stages</a:t>
            </a:r>
            <a:r>
              <a:rPr lang="it-IT" sz="2000" b="1" dirty="0"/>
              <a:t>:  </a:t>
            </a:r>
            <a:r>
              <a:rPr lang="it-IT" sz="1100" dirty="0"/>
              <a:t>	</a:t>
            </a:r>
          </a:p>
          <a:p>
            <a:pPr>
              <a:buNone/>
            </a:pPr>
            <a:r>
              <a:rPr lang="it-IT" sz="1100" dirty="0"/>
              <a:t>LPI 150 </a:t>
            </a:r>
            <a:r>
              <a:rPr lang="it-IT" sz="1100" dirty="0" err="1"/>
              <a:t>MeV</a:t>
            </a:r>
            <a:r>
              <a:rPr lang="it-IT" sz="1100" dirty="0"/>
              <a:t> 	</a:t>
            </a:r>
            <a:r>
              <a:rPr lang="it-IT" sz="1100" dirty="0">
                <a:sym typeface="Symbol"/>
              </a:rPr>
              <a:t> 	Laser</a:t>
            </a:r>
            <a:r>
              <a:rPr lang="it-IT" sz="1100" dirty="0"/>
              <a:t>1	</a:t>
            </a:r>
          </a:p>
          <a:p>
            <a:pPr>
              <a:buNone/>
            </a:pPr>
            <a:r>
              <a:rPr lang="it-IT" sz="1100" dirty="0"/>
              <a:t>LPI 1 </a:t>
            </a:r>
            <a:r>
              <a:rPr lang="it-IT" sz="1100" dirty="0" err="1"/>
              <a:t>GeV</a:t>
            </a:r>
            <a:r>
              <a:rPr lang="it-IT" sz="1100" dirty="0"/>
              <a:t>		</a:t>
            </a:r>
            <a:r>
              <a:rPr lang="it-IT" sz="1100" dirty="0">
                <a:sym typeface="Symbol"/>
              </a:rPr>
              <a:t> 	Laser1 + Laser2	</a:t>
            </a:r>
          </a:p>
          <a:p>
            <a:pPr>
              <a:buNone/>
            </a:pPr>
            <a:r>
              <a:rPr lang="it-IT" sz="1100" dirty="0"/>
              <a:t>LPA 5 </a:t>
            </a:r>
            <a:r>
              <a:rPr lang="it-IT" sz="1100" dirty="0" err="1"/>
              <a:t>GeV</a:t>
            </a:r>
            <a:r>
              <a:rPr lang="it-IT" sz="1100" dirty="0"/>
              <a:t>		</a:t>
            </a:r>
            <a:r>
              <a:rPr lang="it-IT" sz="1100" dirty="0">
                <a:sym typeface="Symbol"/>
              </a:rPr>
              <a:t> 	Laser1 + Laser2 + Laser3</a:t>
            </a:r>
          </a:p>
          <a:p>
            <a:pPr>
              <a:buNone/>
            </a:pPr>
            <a:r>
              <a:rPr lang="it-IT" sz="1100" dirty="0">
                <a:sym typeface="Symbol"/>
              </a:rPr>
              <a:t>					</a:t>
            </a:r>
          </a:p>
          <a:p>
            <a:r>
              <a:rPr lang="it-IT" sz="1100" dirty="0" err="1">
                <a:sym typeface="Symbol"/>
              </a:rPr>
              <a:t>adjustments</a:t>
            </a:r>
            <a:r>
              <a:rPr lang="it-IT" sz="1100" dirty="0">
                <a:sym typeface="Symbol"/>
              </a:rPr>
              <a:t> on </a:t>
            </a:r>
            <a:r>
              <a:rPr lang="it-IT" sz="1100" dirty="0" err="1">
                <a:sym typeface="Symbol"/>
              </a:rPr>
              <a:t>pulse</a:t>
            </a:r>
            <a:r>
              <a:rPr lang="it-IT" sz="1100" dirty="0">
                <a:sym typeface="Symbol"/>
              </a:rPr>
              <a:t> </a:t>
            </a:r>
            <a:r>
              <a:rPr lang="it-IT" sz="1100" dirty="0" err="1">
                <a:sym typeface="Symbol"/>
              </a:rPr>
              <a:t>duration</a:t>
            </a:r>
            <a:r>
              <a:rPr lang="it-IT" sz="1100" dirty="0">
                <a:sym typeface="Symbol"/>
              </a:rPr>
              <a:t>/</a:t>
            </a:r>
            <a:r>
              <a:rPr lang="it-IT" sz="1100" dirty="0" err="1">
                <a:sym typeface="Symbol"/>
              </a:rPr>
              <a:t>bandwidth</a:t>
            </a:r>
            <a:endParaRPr lang="it-IT" sz="1100" dirty="0">
              <a:sym typeface="Symbol"/>
            </a:endParaRPr>
          </a:p>
          <a:p>
            <a:r>
              <a:rPr lang="it-IT" sz="1100" dirty="0" err="1">
                <a:sym typeface="Symbol"/>
              </a:rPr>
              <a:t>Synchronization</a:t>
            </a:r>
            <a:r>
              <a:rPr lang="it-IT" sz="1100" dirty="0">
                <a:sym typeface="Symbol"/>
              </a:rPr>
              <a:t>:  common master </a:t>
            </a:r>
            <a:r>
              <a:rPr lang="it-IT" sz="1100" dirty="0" err="1">
                <a:sym typeface="Symbol"/>
              </a:rPr>
              <a:t>oscillator</a:t>
            </a:r>
            <a:r>
              <a:rPr lang="it-IT" sz="1100" dirty="0">
                <a:sym typeface="Symbol"/>
              </a:rPr>
              <a:t> </a:t>
            </a:r>
          </a:p>
          <a:p>
            <a:r>
              <a:rPr lang="it-IT" sz="1100" dirty="0" err="1">
                <a:sym typeface="Symbol"/>
              </a:rPr>
              <a:t>Pulse</a:t>
            </a:r>
            <a:r>
              <a:rPr lang="it-IT" sz="1100" dirty="0">
                <a:sym typeface="Symbol"/>
              </a:rPr>
              <a:t> </a:t>
            </a:r>
            <a:r>
              <a:rPr lang="it-IT" sz="1100" dirty="0" err="1">
                <a:sym typeface="Symbol"/>
              </a:rPr>
              <a:t>duration</a:t>
            </a:r>
            <a:r>
              <a:rPr lang="it-IT" sz="1100" dirty="0">
                <a:sym typeface="Symbol"/>
              </a:rPr>
              <a:t>/</a:t>
            </a:r>
            <a:r>
              <a:rPr lang="it-IT" sz="1100" dirty="0" err="1">
                <a:sym typeface="Symbol"/>
              </a:rPr>
              <a:t>wavelength</a:t>
            </a:r>
            <a:r>
              <a:rPr lang="it-IT" sz="1100" dirty="0">
                <a:sym typeface="Symbol"/>
              </a:rPr>
              <a:t> </a:t>
            </a:r>
            <a:r>
              <a:rPr lang="it-IT" sz="1100" dirty="0" err="1">
                <a:sym typeface="Symbol"/>
              </a:rPr>
              <a:t>tailoring</a:t>
            </a:r>
            <a:r>
              <a:rPr lang="it-IT" sz="1100" dirty="0">
                <a:sym typeface="Symbol"/>
              </a:rPr>
              <a:t> : separate </a:t>
            </a:r>
            <a:r>
              <a:rPr lang="it-IT" sz="1100" dirty="0" err="1">
                <a:sym typeface="Symbol"/>
              </a:rPr>
              <a:t>front</a:t>
            </a:r>
            <a:r>
              <a:rPr lang="it-IT" sz="1100" dirty="0">
                <a:sym typeface="Symbol"/>
              </a:rPr>
              <a:t> end</a:t>
            </a:r>
          </a:p>
          <a:p>
            <a:r>
              <a:rPr lang="it-IT" sz="1100" dirty="0" err="1">
                <a:sym typeface="Symbol"/>
              </a:rPr>
              <a:t>Scalability</a:t>
            </a:r>
            <a:r>
              <a:rPr lang="it-IT" sz="1100" dirty="0">
                <a:sym typeface="Symbol"/>
              </a:rPr>
              <a:t>: </a:t>
            </a:r>
            <a:r>
              <a:rPr lang="it-IT" sz="1100" dirty="0" err="1">
                <a:sym typeface="Symbol"/>
              </a:rPr>
              <a:t>possibility</a:t>
            </a:r>
            <a:r>
              <a:rPr lang="it-IT" sz="1100" dirty="0">
                <a:sym typeface="Symbol"/>
              </a:rPr>
              <a:t> to upgrade from P0 to P1 performance </a:t>
            </a:r>
            <a:r>
              <a:rPr lang="it-IT" sz="1100" dirty="0" err="1">
                <a:sym typeface="Symbol"/>
              </a:rPr>
              <a:t>levels</a:t>
            </a:r>
            <a:r>
              <a:rPr lang="it-IT" sz="1100" dirty="0">
                <a:sym typeface="Symbol"/>
              </a:rPr>
              <a:t> </a:t>
            </a:r>
            <a:r>
              <a:rPr lang="it-IT" sz="1100" dirty="0" err="1">
                <a:sym typeface="Symbol"/>
              </a:rPr>
              <a:t>without</a:t>
            </a:r>
            <a:r>
              <a:rPr lang="it-IT" sz="1100" dirty="0">
                <a:sym typeface="Symbol"/>
              </a:rPr>
              <a:t> a major </a:t>
            </a:r>
            <a:r>
              <a:rPr lang="it-IT" sz="1100" dirty="0" err="1">
                <a:sym typeface="Symbol"/>
              </a:rPr>
              <a:t>changes</a:t>
            </a:r>
            <a:endParaRPr lang="it-IT" sz="1100" dirty="0">
              <a:sym typeface="Symbol"/>
            </a:endParaRPr>
          </a:p>
          <a:p>
            <a:pPr>
              <a:buNone/>
            </a:pPr>
            <a:endParaRPr lang="it-IT" sz="1100" dirty="0"/>
          </a:p>
        </p:txBody>
      </p:sp>
      <p:sp>
        <p:nvSpPr>
          <p:cNvPr id="6" name="CasellaDiTesto 5"/>
          <p:cNvSpPr txBox="1"/>
          <p:nvPr/>
        </p:nvSpPr>
        <p:spPr>
          <a:xfrm>
            <a:off x="490122" y="3826702"/>
            <a:ext cx="918841" cy="265457"/>
          </a:xfrm>
          <a:prstGeom prst="rect">
            <a:avLst/>
          </a:prstGeom>
          <a:solidFill>
            <a:schemeClr val="bg1"/>
          </a:solidFill>
        </p:spPr>
        <p:txBody>
          <a:bodyPr wrap="none" rtlCol="0">
            <a:spAutoFit/>
          </a:bodyPr>
          <a:lstStyle/>
          <a:p>
            <a:r>
              <a:rPr lang="it-IT" sz="1125" dirty="0"/>
              <a:t>LPI 150 </a:t>
            </a:r>
            <a:r>
              <a:rPr lang="it-IT" sz="1125" dirty="0" err="1"/>
              <a:t>MeV</a:t>
            </a:r>
            <a:endParaRPr lang="it-IT" sz="1125" dirty="0"/>
          </a:p>
        </p:txBody>
      </p:sp>
      <p:sp>
        <p:nvSpPr>
          <p:cNvPr id="7" name="CasellaDiTesto 6"/>
          <p:cNvSpPr txBox="1"/>
          <p:nvPr/>
        </p:nvSpPr>
        <p:spPr>
          <a:xfrm>
            <a:off x="1704559" y="3840990"/>
            <a:ext cx="739305" cy="265457"/>
          </a:xfrm>
          <a:prstGeom prst="rect">
            <a:avLst/>
          </a:prstGeom>
          <a:solidFill>
            <a:schemeClr val="bg1"/>
          </a:solidFill>
        </p:spPr>
        <p:txBody>
          <a:bodyPr wrap="none" rtlCol="0">
            <a:spAutoFit/>
          </a:bodyPr>
          <a:lstStyle/>
          <a:p>
            <a:r>
              <a:rPr lang="it-IT" sz="1125" dirty="0"/>
              <a:t>LPI 1 </a:t>
            </a:r>
            <a:r>
              <a:rPr lang="it-IT" sz="1125" dirty="0" err="1"/>
              <a:t>GeV</a:t>
            </a:r>
            <a:endParaRPr lang="it-IT" sz="1125" dirty="0"/>
          </a:p>
        </p:txBody>
      </p:sp>
      <p:sp>
        <p:nvSpPr>
          <p:cNvPr id="9" name="CasellaDiTesto 8"/>
          <p:cNvSpPr txBox="1"/>
          <p:nvPr/>
        </p:nvSpPr>
        <p:spPr>
          <a:xfrm>
            <a:off x="3133309" y="3826702"/>
            <a:ext cx="785793" cy="265457"/>
          </a:xfrm>
          <a:prstGeom prst="rect">
            <a:avLst/>
          </a:prstGeom>
          <a:solidFill>
            <a:schemeClr val="bg1"/>
          </a:solidFill>
        </p:spPr>
        <p:txBody>
          <a:bodyPr wrap="none" rtlCol="0">
            <a:spAutoFit/>
          </a:bodyPr>
          <a:lstStyle/>
          <a:p>
            <a:r>
              <a:rPr lang="it-IT" sz="1125" dirty="0"/>
              <a:t>LPA 5 </a:t>
            </a:r>
            <a:r>
              <a:rPr lang="it-IT" sz="1125" dirty="0" err="1"/>
              <a:t>GeV</a:t>
            </a:r>
            <a:endParaRPr lang="it-IT" sz="1125" dirty="0"/>
          </a:p>
        </p:txBody>
      </p:sp>
      <p:sp>
        <p:nvSpPr>
          <p:cNvPr id="10" name="CasellaDiTesto 9"/>
          <p:cNvSpPr txBox="1"/>
          <p:nvPr/>
        </p:nvSpPr>
        <p:spPr>
          <a:xfrm>
            <a:off x="747299" y="1858600"/>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1" name="CasellaDiTesto 10"/>
          <p:cNvSpPr txBox="1"/>
          <p:nvPr/>
        </p:nvSpPr>
        <p:spPr>
          <a:xfrm>
            <a:off x="1936761" y="1737156"/>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2" name="CasellaDiTesto 11"/>
          <p:cNvSpPr txBox="1"/>
          <p:nvPr/>
        </p:nvSpPr>
        <p:spPr>
          <a:xfrm>
            <a:off x="3397664" y="1472837"/>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3" name="CasellaDiTesto 12"/>
          <p:cNvSpPr txBox="1"/>
          <p:nvPr/>
        </p:nvSpPr>
        <p:spPr>
          <a:xfrm>
            <a:off x="1933189" y="2108631"/>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2</a:t>
            </a:r>
          </a:p>
        </p:txBody>
      </p:sp>
      <p:sp>
        <p:nvSpPr>
          <p:cNvPr id="14" name="CasellaDiTesto 13"/>
          <p:cNvSpPr txBox="1"/>
          <p:nvPr/>
        </p:nvSpPr>
        <p:spPr>
          <a:xfrm>
            <a:off x="3390516" y="1930037"/>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2</a:t>
            </a:r>
          </a:p>
        </p:txBody>
      </p:sp>
      <p:sp>
        <p:nvSpPr>
          <p:cNvPr id="15" name="CasellaDiTesto 14"/>
          <p:cNvSpPr txBox="1"/>
          <p:nvPr/>
        </p:nvSpPr>
        <p:spPr>
          <a:xfrm>
            <a:off x="3397658" y="2301512"/>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3</a:t>
            </a:r>
          </a:p>
        </p:txBody>
      </p:sp>
    </p:spTree>
    <p:extLst>
      <p:ext uri="{BB962C8B-B14F-4D97-AF65-F5344CB8AC3E}">
        <p14:creationId xmlns:p14="http://schemas.microsoft.com/office/powerpoint/2010/main" val="36438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C417C5D4-CF0C-D578-D7A2-158EE05B015A}"/>
              </a:ext>
            </a:extLst>
          </p:cNvPr>
          <p:cNvSpPr>
            <a:spLocks noGrp="1"/>
          </p:cNvSpPr>
          <p:nvPr>
            <p:ph type="title"/>
          </p:nvPr>
        </p:nvSpPr>
        <p:spPr>
          <a:xfrm>
            <a:off x="1118350" y="184679"/>
            <a:ext cx="7092164" cy="366850"/>
          </a:xfrm>
        </p:spPr>
        <p:txBody>
          <a:bodyPr>
            <a:noAutofit/>
          </a:bodyPr>
          <a:lstStyle/>
          <a:p>
            <a:pPr algn="ctr"/>
            <a:r>
              <a:rPr lang="en-US" sz="2400" b="1" dirty="0">
                <a:solidFill>
                  <a:srgbClr val="000000"/>
                </a:solidFill>
                <a:latin typeface="+mn-lt"/>
              </a:rPr>
              <a:t>Underpinning EuPRAXIA Laser development</a:t>
            </a:r>
            <a:endParaRPr lang="en-IT" sz="2400" b="1" dirty="0">
              <a:latin typeface="+mn-lt"/>
            </a:endParaRPr>
          </a:p>
        </p:txBody>
      </p:sp>
      <p:sp>
        <p:nvSpPr>
          <p:cNvPr id="22" name="Rectangle 21">
            <a:extLst>
              <a:ext uri="{FF2B5EF4-FFF2-40B4-BE49-F238E27FC236}">
                <a16:creationId xmlns:a16="http://schemas.microsoft.com/office/drawing/2014/main" id="{C73991E6-CF38-FC54-23F4-956FDFA4C53C}"/>
              </a:ext>
            </a:extLst>
          </p:cNvPr>
          <p:cNvSpPr/>
          <p:nvPr/>
        </p:nvSpPr>
        <p:spPr>
          <a:xfrm>
            <a:off x="1358390" y="1443311"/>
            <a:ext cx="1386089" cy="3021597"/>
          </a:xfrm>
          <a:prstGeom prst="rect">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TextBox 22">
            <a:extLst>
              <a:ext uri="{FF2B5EF4-FFF2-40B4-BE49-F238E27FC236}">
                <a16:creationId xmlns:a16="http://schemas.microsoft.com/office/drawing/2014/main" id="{ECBEE4D1-E25A-E634-D5A6-73D298DB4EAA}"/>
              </a:ext>
            </a:extLst>
          </p:cNvPr>
          <p:cNvSpPr txBox="1"/>
          <p:nvPr/>
        </p:nvSpPr>
        <p:spPr>
          <a:xfrm>
            <a:off x="1375451" y="1483780"/>
            <a:ext cx="1281887" cy="646331"/>
          </a:xfrm>
          <a:prstGeom prst="rect">
            <a:avLst/>
          </a:prstGeom>
          <a:noFill/>
        </p:spPr>
        <p:txBody>
          <a:bodyPr wrap="square" rtlCol="0">
            <a:spAutoFit/>
          </a:bodyPr>
          <a:lstStyle/>
          <a:p>
            <a:pPr algn="ctr"/>
            <a:r>
              <a:rPr lang="en-IT" sz="900" b="1"/>
              <a:t>THERMAL </a:t>
            </a:r>
          </a:p>
          <a:p>
            <a:pPr algn="ctr"/>
            <a:r>
              <a:rPr lang="en-IT" sz="900" b="1"/>
              <a:t>MANAGEMENT OF </a:t>
            </a:r>
          </a:p>
          <a:p>
            <a:pPr algn="ctr"/>
            <a:r>
              <a:rPr lang="en-IT" sz="900" b="1"/>
              <a:t>POWER AMPLIFIERS</a:t>
            </a:r>
          </a:p>
        </p:txBody>
      </p:sp>
      <p:pic>
        <p:nvPicPr>
          <p:cNvPr id="24" name="Picture 2">
            <a:extLst>
              <a:ext uri="{FF2B5EF4-FFF2-40B4-BE49-F238E27FC236}">
                <a16:creationId xmlns:a16="http://schemas.microsoft.com/office/drawing/2014/main" id="{7390C999-7E03-7F5F-FAED-EBCC5AA2C823}"/>
              </a:ext>
            </a:extLst>
          </p:cNvPr>
          <p:cNvPicPr>
            <a:picLocks noChangeAspect="1" noChangeArrowheads="1"/>
          </p:cNvPicPr>
          <p:nvPr/>
        </p:nvPicPr>
        <p:blipFill>
          <a:blip r:embed="rId2" cstate="print"/>
          <a:srcRect/>
          <a:stretch>
            <a:fillRect/>
          </a:stretch>
        </p:blipFill>
        <p:spPr bwMode="auto">
          <a:xfrm>
            <a:off x="1491966" y="2274962"/>
            <a:ext cx="1157908" cy="770660"/>
          </a:xfrm>
          <a:prstGeom prst="rect">
            <a:avLst/>
          </a:prstGeom>
          <a:noFill/>
          <a:ln w="9525">
            <a:noFill/>
            <a:miter lim="800000"/>
            <a:headEnd/>
            <a:tailEnd/>
          </a:ln>
        </p:spPr>
      </p:pic>
      <p:sp>
        <p:nvSpPr>
          <p:cNvPr id="25" name="TextBox 24">
            <a:extLst>
              <a:ext uri="{FF2B5EF4-FFF2-40B4-BE49-F238E27FC236}">
                <a16:creationId xmlns:a16="http://schemas.microsoft.com/office/drawing/2014/main" id="{D35B8558-B0C4-6C27-69E4-28CF06F5FA5F}"/>
              </a:ext>
            </a:extLst>
          </p:cNvPr>
          <p:cNvSpPr txBox="1"/>
          <p:nvPr/>
        </p:nvSpPr>
        <p:spPr>
          <a:xfrm>
            <a:off x="1392420" y="3173203"/>
            <a:ext cx="1318027" cy="415498"/>
          </a:xfrm>
          <a:prstGeom prst="rect">
            <a:avLst/>
          </a:prstGeom>
          <a:noFill/>
        </p:spPr>
        <p:txBody>
          <a:bodyPr wrap="square" rtlCol="0">
            <a:spAutoFit/>
          </a:bodyPr>
          <a:lstStyle/>
          <a:p>
            <a:r>
              <a:rPr lang="en-IT" sz="1050" dirty="0"/>
              <a:t>WATER/GAS COOLING</a:t>
            </a:r>
          </a:p>
        </p:txBody>
      </p:sp>
      <p:pic>
        <p:nvPicPr>
          <p:cNvPr id="26" name="Picture 4">
            <a:extLst>
              <a:ext uri="{FF2B5EF4-FFF2-40B4-BE49-F238E27FC236}">
                <a16:creationId xmlns:a16="http://schemas.microsoft.com/office/drawing/2014/main" id="{3F2E87AB-A146-CD58-8D00-334F25019AB5}"/>
              </a:ext>
            </a:extLst>
          </p:cNvPr>
          <p:cNvPicPr>
            <a:picLocks noChangeAspect="1" noChangeArrowheads="1"/>
          </p:cNvPicPr>
          <p:nvPr/>
        </p:nvPicPr>
        <p:blipFill>
          <a:blip r:embed="rId3" cstate="print"/>
          <a:srcRect/>
          <a:stretch>
            <a:fillRect/>
          </a:stretch>
        </p:blipFill>
        <p:spPr bwMode="auto">
          <a:xfrm>
            <a:off x="1395586" y="3550890"/>
            <a:ext cx="1281887" cy="488338"/>
          </a:xfrm>
          <a:prstGeom prst="rect">
            <a:avLst/>
          </a:prstGeom>
          <a:noFill/>
          <a:ln w="9525">
            <a:noFill/>
            <a:miter lim="800000"/>
            <a:headEnd/>
            <a:tailEnd/>
          </a:ln>
        </p:spPr>
      </p:pic>
      <p:grpSp>
        <p:nvGrpSpPr>
          <p:cNvPr id="27" name="Group 26">
            <a:extLst>
              <a:ext uri="{FF2B5EF4-FFF2-40B4-BE49-F238E27FC236}">
                <a16:creationId xmlns:a16="http://schemas.microsoft.com/office/drawing/2014/main" id="{AEA0A558-0E10-8886-7471-FA097FB12F71}"/>
              </a:ext>
            </a:extLst>
          </p:cNvPr>
          <p:cNvGrpSpPr/>
          <p:nvPr/>
        </p:nvGrpSpPr>
        <p:grpSpPr>
          <a:xfrm>
            <a:off x="6645063" y="1443311"/>
            <a:ext cx="1311312" cy="3044988"/>
            <a:chOff x="9600129" y="989686"/>
            <a:chExt cx="2331221" cy="5413312"/>
          </a:xfrm>
        </p:grpSpPr>
        <p:sp>
          <p:nvSpPr>
            <p:cNvPr id="28" name="Rectangle 27">
              <a:extLst>
                <a:ext uri="{FF2B5EF4-FFF2-40B4-BE49-F238E27FC236}">
                  <a16:creationId xmlns:a16="http://schemas.microsoft.com/office/drawing/2014/main" id="{589B27B5-7211-0526-04C8-59C0F2734EC0}"/>
                </a:ext>
              </a:extLst>
            </p:cNvPr>
            <p:cNvSpPr/>
            <p:nvPr/>
          </p:nvSpPr>
          <p:spPr>
            <a:xfrm>
              <a:off x="9600129" y="989686"/>
              <a:ext cx="2331221" cy="5371728"/>
            </a:xfrm>
            <a:prstGeom prst="rect">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TextBox 28">
              <a:extLst>
                <a:ext uri="{FF2B5EF4-FFF2-40B4-BE49-F238E27FC236}">
                  <a16:creationId xmlns:a16="http://schemas.microsoft.com/office/drawing/2014/main" id="{FD04378B-51A8-4F1C-4C06-609D9C880AF6}"/>
                </a:ext>
              </a:extLst>
            </p:cNvPr>
            <p:cNvSpPr txBox="1"/>
            <p:nvPr/>
          </p:nvSpPr>
          <p:spPr>
            <a:xfrm>
              <a:off x="9754239" y="1058840"/>
              <a:ext cx="1975609" cy="1241936"/>
            </a:xfrm>
            <a:prstGeom prst="rect">
              <a:avLst/>
            </a:prstGeom>
            <a:noFill/>
          </p:spPr>
          <p:txBody>
            <a:bodyPr wrap="square" rtlCol="0">
              <a:spAutoFit/>
            </a:bodyPr>
            <a:lstStyle/>
            <a:p>
              <a:pPr algn="ctr"/>
              <a:r>
                <a:rPr lang="en-IT" sz="788" b="1"/>
                <a:t>COMPRESSOR AND TRANSPORT: THERMAL AND MECHANICAL STABILITY</a:t>
              </a:r>
            </a:p>
          </p:txBody>
        </p:sp>
        <p:pic>
          <p:nvPicPr>
            <p:cNvPr id="30" name="Picture 2" descr="LLNL's new diffraction gratings will enable the world's most powerful laser  | Lawrence Livermore National Laboratory">
              <a:extLst>
                <a:ext uri="{FF2B5EF4-FFF2-40B4-BE49-F238E27FC236}">
                  <a16:creationId xmlns:a16="http://schemas.microsoft.com/office/drawing/2014/main" id="{AA98FC6B-9C7F-CEF9-A03B-6D53486B4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8896" y="1991121"/>
              <a:ext cx="1715121" cy="95410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9155FE-B4EC-E732-2FF5-DE81076F37D7}"/>
                </a:ext>
              </a:extLst>
            </p:cNvPr>
            <p:cNvSpPr txBox="1"/>
            <p:nvPr/>
          </p:nvSpPr>
          <p:spPr>
            <a:xfrm>
              <a:off x="9712175" y="2996641"/>
              <a:ext cx="2040757" cy="533479"/>
            </a:xfrm>
            <a:prstGeom prst="rect">
              <a:avLst/>
            </a:prstGeom>
            <a:noFill/>
          </p:spPr>
          <p:txBody>
            <a:bodyPr wrap="square" rtlCol="0">
              <a:spAutoFit/>
            </a:bodyPr>
            <a:lstStyle/>
            <a:p>
              <a:r>
                <a:rPr lang="en-IT" sz="675" dirty="0"/>
                <a:t>Gold -&gt; MD, MLD, MMLD</a:t>
              </a:r>
            </a:p>
          </p:txBody>
        </p:sp>
        <p:sp>
          <p:nvSpPr>
            <p:cNvPr id="32" name="TextBox 31">
              <a:extLst>
                <a:ext uri="{FF2B5EF4-FFF2-40B4-BE49-F238E27FC236}">
                  <a16:creationId xmlns:a16="http://schemas.microsoft.com/office/drawing/2014/main" id="{C5172952-0588-BA1D-4E71-9652359CFACD}"/>
                </a:ext>
              </a:extLst>
            </p:cNvPr>
            <p:cNvSpPr txBox="1"/>
            <p:nvPr/>
          </p:nvSpPr>
          <p:spPr>
            <a:xfrm>
              <a:off x="9802865" y="3249489"/>
              <a:ext cx="2128485" cy="579303"/>
            </a:xfrm>
            <a:prstGeom prst="rect">
              <a:avLst/>
            </a:prstGeom>
            <a:noFill/>
          </p:spPr>
          <p:txBody>
            <a:bodyPr wrap="square" rtlCol="0">
              <a:spAutoFit/>
            </a:bodyPr>
            <a:lstStyle/>
            <a:p>
              <a:r>
                <a:rPr lang="en-GB" altLang="en-US" sz="506" b="1">
                  <a:solidFill>
                    <a:srgbClr val="FF0000"/>
                  </a:solidFill>
                  <a:latin typeface="HP Simplified Light" panose="020B0406020204020204" pitchFamily="34" charset="0"/>
                  <a:cs typeface="Arial" pitchFamily="34" charset="0"/>
                </a:rPr>
                <a:t>reduction</a:t>
              </a:r>
              <a:r>
                <a:rPr lang="en-GB" altLang="en-US" sz="506">
                  <a:latin typeface="HP Simplified Light" panose="020B0406020204020204" pitchFamily="34" charset="0"/>
                  <a:cs typeface="Arial" pitchFamily="34" charset="0"/>
                </a:rPr>
                <a:t> of the thermal load </a:t>
              </a:r>
            </a:p>
            <a:p>
              <a:r>
                <a:rPr lang="en-GB" altLang="en-US" sz="506" b="1">
                  <a:solidFill>
                    <a:srgbClr val="FF0000"/>
                  </a:solidFill>
                  <a:latin typeface="HP Simplified Light" panose="020B0406020204020204" pitchFamily="34" charset="0"/>
                  <a:cs typeface="Arial" pitchFamily="34" charset="0"/>
                </a:rPr>
                <a:t>cooling</a:t>
              </a:r>
              <a:r>
                <a:rPr lang="en-GB" altLang="en-US" sz="506">
                  <a:latin typeface="HP Simplified Light" panose="020B0406020204020204" pitchFamily="34" charset="0"/>
                  <a:cs typeface="Arial" pitchFamily="34" charset="0"/>
                </a:rPr>
                <a:t> of residual heat</a:t>
              </a:r>
            </a:p>
            <a:p>
              <a:r>
                <a:rPr lang="en-GB" altLang="en-US" sz="506" b="1">
                  <a:solidFill>
                    <a:srgbClr val="FF0000"/>
                  </a:solidFill>
                  <a:latin typeface="HP Simplified Light" panose="020B0406020204020204" pitchFamily="34" charset="0"/>
                  <a:cs typeface="Arial" pitchFamily="34" charset="0"/>
                </a:rPr>
                <a:t>control</a:t>
              </a:r>
              <a:r>
                <a:rPr lang="en-GB" altLang="en-US" sz="506">
                  <a:solidFill>
                    <a:srgbClr val="FF0000"/>
                  </a:solidFill>
                  <a:latin typeface="HP Simplified Light" panose="020B0406020204020204" pitchFamily="34" charset="0"/>
                  <a:cs typeface="Arial" pitchFamily="34" charset="0"/>
                </a:rPr>
                <a:t> </a:t>
              </a:r>
              <a:r>
                <a:rPr lang="en-GB" altLang="en-US" sz="506">
                  <a:latin typeface="HP Simplified Light" panose="020B0406020204020204" pitchFamily="34" charset="0"/>
                  <a:cs typeface="Arial" pitchFamily="34" charset="0"/>
                </a:rPr>
                <a:t>of thermal effects</a:t>
              </a:r>
              <a:endParaRPr lang="en-IT" sz="506"/>
            </a:p>
          </p:txBody>
        </p:sp>
        <p:pic>
          <p:nvPicPr>
            <p:cNvPr id="33" name="Image 31">
              <a:extLst>
                <a:ext uri="{FF2B5EF4-FFF2-40B4-BE49-F238E27FC236}">
                  <a16:creationId xmlns:a16="http://schemas.microsoft.com/office/drawing/2014/main" id="{BAF01D0B-056E-4336-008D-1066217A778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2175" y="3922086"/>
              <a:ext cx="1945559" cy="639389"/>
            </a:xfrm>
            <a:prstGeom prst="rect">
              <a:avLst/>
            </a:prstGeom>
            <a:noFill/>
          </p:spPr>
        </p:pic>
        <p:pic>
          <p:nvPicPr>
            <p:cNvPr id="34" name="Picture 33">
              <a:extLst>
                <a:ext uri="{FF2B5EF4-FFF2-40B4-BE49-F238E27FC236}">
                  <a16:creationId xmlns:a16="http://schemas.microsoft.com/office/drawing/2014/main" id="{AC854664-72FF-7310-5BF0-060EB108324D}"/>
                </a:ext>
              </a:extLst>
            </p:cNvPr>
            <p:cNvPicPr>
              <a:picLocks noChangeAspect="1"/>
            </p:cNvPicPr>
            <p:nvPr/>
          </p:nvPicPr>
          <p:blipFill>
            <a:blip r:embed="rId6"/>
            <a:stretch>
              <a:fillRect/>
            </a:stretch>
          </p:blipFill>
          <p:spPr>
            <a:xfrm>
              <a:off x="9755096" y="4606191"/>
              <a:ext cx="1902638" cy="1069490"/>
            </a:xfrm>
            <a:prstGeom prst="rect">
              <a:avLst/>
            </a:prstGeom>
          </p:spPr>
        </p:pic>
        <p:sp>
          <p:nvSpPr>
            <p:cNvPr id="35" name="TextBox 34">
              <a:extLst>
                <a:ext uri="{FF2B5EF4-FFF2-40B4-BE49-F238E27FC236}">
                  <a16:creationId xmlns:a16="http://schemas.microsoft.com/office/drawing/2014/main" id="{97327F7C-75E8-364D-489C-8846C01C1C47}"/>
                </a:ext>
              </a:extLst>
            </p:cNvPr>
            <p:cNvSpPr txBox="1"/>
            <p:nvPr/>
          </p:nvSpPr>
          <p:spPr>
            <a:xfrm>
              <a:off x="9748861" y="5685309"/>
              <a:ext cx="1915106" cy="717689"/>
            </a:xfrm>
            <a:prstGeom prst="rect">
              <a:avLst/>
            </a:prstGeom>
            <a:noFill/>
          </p:spPr>
          <p:txBody>
            <a:bodyPr wrap="square">
              <a:spAutoFit/>
            </a:bodyPr>
            <a:lstStyle/>
            <a:p>
              <a:r>
                <a:rPr lang="en-US" sz="506" b="1" dirty="0"/>
                <a:t>Main challenges: large optics, </a:t>
              </a:r>
              <a:r>
                <a:rPr lang="en-US" sz="506" b="1" dirty="0">
                  <a:solidFill>
                    <a:srgbClr val="FF0000"/>
                  </a:solidFill>
                </a:rPr>
                <a:t>mechanical stability</a:t>
              </a:r>
              <a:r>
                <a:rPr lang="en-US" sz="506" b="1" dirty="0"/>
                <a:t>,  beam quality control, pointing stability</a:t>
              </a:r>
            </a:p>
          </p:txBody>
        </p:sp>
      </p:grpSp>
      <p:grpSp>
        <p:nvGrpSpPr>
          <p:cNvPr id="36" name="Group 35">
            <a:extLst>
              <a:ext uri="{FF2B5EF4-FFF2-40B4-BE49-F238E27FC236}">
                <a16:creationId xmlns:a16="http://schemas.microsoft.com/office/drawing/2014/main" id="{3532DB8F-24B0-73D5-4731-AD04449E0112}"/>
              </a:ext>
            </a:extLst>
          </p:cNvPr>
          <p:cNvGrpSpPr/>
          <p:nvPr/>
        </p:nvGrpSpPr>
        <p:grpSpPr>
          <a:xfrm>
            <a:off x="4131310" y="1443311"/>
            <a:ext cx="1326914" cy="3021597"/>
            <a:chOff x="5131233" y="989686"/>
            <a:chExt cx="2358958" cy="5371728"/>
          </a:xfrm>
        </p:grpSpPr>
        <p:grpSp>
          <p:nvGrpSpPr>
            <p:cNvPr id="37" name="Group 36">
              <a:extLst>
                <a:ext uri="{FF2B5EF4-FFF2-40B4-BE49-F238E27FC236}">
                  <a16:creationId xmlns:a16="http://schemas.microsoft.com/office/drawing/2014/main" id="{BC09329D-B6A0-FB4A-9BBA-1CEB39831980}"/>
                </a:ext>
              </a:extLst>
            </p:cNvPr>
            <p:cNvGrpSpPr/>
            <p:nvPr/>
          </p:nvGrpSpPr>
          <p:grpSpPr>
            <a:xfrm>
              <a:off x="5131233" y="989686"/>
              <a:ext cx="2320799" cy="5371728"/>
              <a:chOff x="5131233" y="989686"/>
              <a:chExt cx="2320799" cy="5371728"/>
            </a:xfrm>
          </p:grpSpPr>
          <p:pic>
            <p:nvPicPr>
              <p:cNvPr id="39" name="Immagine 10">
                <a:extLst>
                  <a:ext uri="{FF2B5EF4-FFF2-40B4-BE49-F238E27FC236}">
                    <a16:creationId xmlns:a16="http://schemas.microsoft.com/office/drawing/2014/main" id="{DC8407FE-6AF3-D8C4-27D1-B8C0C8F82053}"/>
                  </a:ext>
                </a:extLst>
              </p:cNvPr>
              <p:cNvPicPr/>
              <p:nvPr/>
            </p:nvPicPr>
            <p:blipFill>
              <a:blip r:embed="rId7" cstate="print">
                <a:extLst>
                  <a:ext uri="{28A0092B-C50C-407E-A947-70E740481C1C}">
                    <a14:useLocalDpi xmlns:a14="http://schemas.microsoft.com/office/drawing/2010/main" val="0"/>
                  </a:ext>
                </a:extLst>
              </a:blip>
              <a:srcRect r="51959"/>
              <a:stretch>
                <a:fillRect/>
              </a:stretch>
            </p:blipFill>
            <p:spPr>
              <a:xfrm>
                <a:off x="5223371" y="2421096"/>
                <a:ext cx="1947766" cy="1269958"/>
              </a:xfrm>
              <a:prstGeom prst="rect">
                <a:avLst/>
              </a:prstGeom>
            </p:spPr>
          </p:pic>
          <p:sp>
            <p:nvSpPr>
              <p:cNvPr id="40" name="CasellaDiTesto 14">
                <a:extLst>
                  <a:ext uri="{FF2B5EF4-FFF2-40B4-BE49-F238E27FC236}">
                    <a16:creationId xmlns:a16="http://schemas.microsoft.com/office/drawing/2014/main" id="{E93A1A12-EB6D-9C41-6CBA-D9CB0A926FDF}"/>
                  </a:ext>
                </a:extLst>
              </p:cNvPr>
              <p:cNvSpPr txBox="1"/>
              <p:nvPr/>
            </p:nvSpPr>
            <p:spPr>
              <a:xfrm>
                <a:off x="5462717" y="3444018"/>
                <a:ext cx="1232577" cy="410368"/>
              </a:xfrm>
              <a:prstGeom prst="rect">
                <a:avLst/>
              </a:prstGeom>
              <a:solidFill>
                <a:schemeClr val="bg1"/>
              </a:solidFill>
            </p:spPr>
            <p:txBody>
              <a:bodyPr wrap="square" rtlCol="0">
                <a:spAutoFit/>
              </a:bodyPr>
              <a:lstStyle/>
              <a:p>
                <a:r>
                  <a:rPr lang="it-IT" sz="450" err="1"/>
                  <a:t>DiPOLE</a:t>
                </a:r>
                <a:r>
                  <a:rPr lang="it-IT" sz="450"/>
                  <a:t> 100 (STCF)</a:t>
                </a:r>
              </a:p>
            </p:txBody>
          </p:sp>
          <p:sp>
            <p:nvSpPr>
              <p:cNvPr id="41" name="TextBox 40">
                <a:extLst>
                  <a:ext uri="{FF2B5EF4-FFF2-40B4-BE49-F238E27FC236}">
                    <a16:creationId xmlns:a16="http://schemas.microsoft.com/office/drawing/2014/main" id="{9A060E71-0BB0-EA9B-FCB6-146A89296E3E}"/>
                  </a:ext>
                </a:extLst>
              </p:cNvPr>
              <p:cNvSpPr txBox="1"/>
              <p:nvPr/>
            </p:nvSpPr>
            <p:spPr>
              <a:xfrm>
                <a:off x="5433052" y="1058840"/>
                <a:ext cx="1775983" cy="902811"/>
              </a:xfrm>
              <a:prstGeom prst="rect">
                <a:avLst/>
              </a:prstGeom>
              <a:noFill/>
            </p:spPr>
            <p:txBody>
              <a:bodyPr wrap="none" rtlCol="0">
                <a:spAutoFit/>
              </a:bodyPr>
              <a:lstStyle/>
              <a:p>
                <a:pPr algn="ctr"/>
                <a:r>
                  <a:rPr lang="en-IT" sz="900" b="1"/>
                  <a:t>DPSSL PUMP </a:t>
                </a:r>
              </a:p>
              <a:p>
                <a:pPr algn="ctr"/>
                <a:r>
                  <a:rPr lang="en-IT" sz="900" b="1"/>
                  <a:t>SOURCES</a:t>
                </a:r>
              </a:p>
              <a:p>
                <a:pPr algn="ctr"/>
                <a:r>
                  <a:rPr lang="en-IT" sz="900" b="1"/>
                  <a:t>TECHNOLOGY</a:t>
                </a:r>
              </a:p>
            </p:txBody>
          </p:sp>
          <p:sp>
            <p:nvSpPr>
              <p:cNvPr id="42" name="Rectangle 41">
                <a:extLst>
                  <a:ext uri="{FF2B5EF4-FFF2-40B4-BE49-F238E27FC236}">
                    <a16:creationId xmlns:a16="http://schemas.microsoft.com/office/drawing/2014/main" id="{4C6EEE32-9658-DD8F-2E03-B48253CC6C7B}"/>
                  </a:ext>
                </a:extLst>
              </p:cNvPr>
              <p:cNvSpPr/>
              <p:nvPr/>
            </p:nvSpPr>
            <p:spPr>
              <a:xfrm>
                <a:off x="5131233" y="989686"/>
                <a:ext cx="2320799" cy="5371728"/>
              </a:xfrm>
              <a:prstGeom prst="rect">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3" name="Immagine 12">
                <a:extLst>
                  <a:ext uri="{FF2B5EF4-FFF2-40B4-BE49-F238E27FC236}">
                    <a16:creationId xmlns:a16="http://schemas.microsoft.com/office/drawing/2014/main" id="{7D39F95F-04CD-D2CF-3F59-B7E53907C4C5}"/>
                  </a:ext>
                </a:extLst>
              </p:cNvPr>
              <p:cNvPicPr/>
              <p:nvPr/>
            </p:nvPicPr>
            <p:blipFill>
              <a:blip r:embed="rId8" cstate="print">
                <a:extLst>
                  <a:ext uri="{28A0092B-C50C-407E-A947-70E740481C1C}">
                    <a14:useLocalDpi xmlns:a14="http://schemas.microsoft.com/office/drawing/2010/main" val="0"/>
                  </a:ext>
                </a:extLst>
              </a:blip>
              <a:srcRect r="45045"/>
              <a:stretch>
                <a:fillRect/>
              </a:stretch>
            </p:blipFill>
            <p:spPr>
              <a:xfrm>
                <a:off x="5213148" y="4065049"/>
                <a:ext cx="2178834" cy="1370258"/>
              </a:xfrm>
              <a:prstGeom prst="rect">
                <a:avLst/>
              </a:prstGeom>
            </p:spPr>
          </p:pic>
          <p:sp>
            <p:nvSpPr>
              <p:cNvPr id="44" name="CasellaDiTesto 19">
                <a:extLst>
                  <a:ext uri="{FF2B5EF4-FFF2-40B4-BE49-F238E27FC236}">
                    <a16:creationId xmlns:a16="http://schemas.microsoft.com/office/drawing/2014/main" id="{2701251F-5F36-E3C9-3B01-1A565C6AC93D}"/>
                  </a:ext>
                </a:extLst>
              </p:cNvPr>
              <p:cNvSpPr txBox="1"/>
              <p:nvPr/>
            </p:nvSpPr>
            <p:spPr>
              <a:xfrm>
                <a:off x="5475859" y="5170571"/>
                <a:ext cx="1858892" cy="472153"/>
              </a:xfrm>
              <a:prstGeom prst="rect">
                <a:avLst/>
              </a:prstGeom>
              <a:noFill/>
            </p:spPr>
            <p:txBody>
              <a:bodyPr wrap="square" rtlCol="0">
                <a:spAutoFit/>
              </a:bodyPr>
              <a:lstStyle/>
              <a:p>
                <a:r>
                  <a:rPr lang="it-IT" sz="563"/>
                  <a:t>P-60 </a:t>
                </a:r>
                <a:r>
                  <a:rPr lang="it-IT" sz="563" err="1"/>
                  <a:t>technology</a:t>
                </a:r>
                <a:r>
                  <a:rPr lang="it-IT" sz="563"/>
                  <a:t> (</a:t>
                </a:r>
                <a:r>
                  <a:rPr lang="it-IT" sz="563" err="1"/>
                  <a:t>Amplitude</a:t>
                </a:r>
                <a:r>
                  <a:rPr lang="it-IT" sz="563"/>
                  <a:t>)</a:t>
                </a:r>
              </a:p>
            </p:txBody>
          </p:sp>
        </p:grpSp>
        <p:sp>
          <p:nvSpPr>
            <p:cNvPr id="38" name="TextBox 37">
              <a:extLst>
                <a:ext uri="{FF2B5EF4-FFF2-40B4-BE49-F238E27FC236}">
                  <a16:creationId xmlns:a16="http://schemas.microsoft.com/office/drawing/2014/main" id="{CB50CCFE-9FFA-DEC1-9BE7-46BDEC3373C5}"/>
                </a:ext>
              </a:extLst>
            </p:cNvPr>
            <p:cNvSpPr txBox="1"/>
            <p:nvPr/>
          </p:nvSpPr>
          <p:spPr>
            <a:xfrm>
              <a:off x="5202684" y="5589562"/>
              <a:ext cx="2287507" cy="718146"/>
            </a:xfrm>
            <a:prstGeom prst="rect">
              <a:avLst/>
            </a:prstGeom>
            <a:noFill/>
          </p:spPr>
          <p:txBody>
            <a:bodyPr wrap="square" rtlCol="0">
              <a:spAutoFit/>
            </a:bodyPr>
            <a:lstStyle/>
            <a:p>
              <a:r>
                <a:rPr lang="en-IT" sz="675" b="1" dirty="0"/>
                <a:t>Currently no solution for full system specs (P1): development</a:t>
              </a:r>
            </a:p>
          </p:txBody>
        </p:sp>
      </p:grpSp>
      <p:grpSp>
        <p:nvGrpSpPr>
          <p:cNvPr id="45" name="Group 44">
            <a:extLst>
              <a:ext uri="{FF2B5EF4-FFF2-40B4-BE49-F238E27FC236}">
                <a16:creationId xmlns:a16="http://schemas.microsoft.com/office/drawing/2014/main" id="{A0E811CD-C2D3-BFA5-BA40-37B8AFD1695E}"/>
              </a:ext>
            </a:extLst>
          </p:cNvPr>
          <p:cNvGrpSpPr/>
          <p:nvPr/>
        </p:nvGrpSpPr>
        <p:grpSpPr>
          <a:xfrm>
            <a:off x="2744479" y="1443311"/>
            <a:ext cx="1386089" cy="3021597"/>
            <a:chOff x="2665755" y="989686"/>
            <a:chExt cx="2464159" cy="5371728"/>
          </a:xfrm>
        </p:grpSpPr>
        <p:grpSp>
          <p:nvGrpSpPr>
            <p:cNvPr id="46" name="Group 45">
              <a:extLst>
                <a:ext uri="{FF2B5EF4-FFF2-40B4-BE49-F238E27FC236}">
                  <a16:creationId xmlns:a16="http://schemas.microsoft.com/office/drawing/2014/main" id="{4248957D-8E54-DB2C-3158-3956302E6C88}"/>
                </a:ext>
              </a:extLst>
            </p:cNvPr>
            <p:cNvGrpSpPr/>
            <p:nvPr/>
          </p:nvGrpSpPr>
          <p:grpSpPr>
            <a:xfrm>
              <a:off x="2665755" y="989686"/>
              <a:ext cx="2464159" cy="5371728"/>
              <a:chOff x="2665755" y="989686"/>
              <a:chExt cx="2464159" cy="5371728"/>
            </a:xfrm>
          </p:grpSpPr>
          <p:grpSp>
            <p:nvGrpSpPr>
              <p:cNvPr id="48" name="Gruppo 2">
                <a:extLst>
                  <a:ext uri="{FF2B5EF4-FFF2-40B4-BE49-F238E27FC236}">
                    <a16:creationId xmlns:a16="http://schemas.microsoft.com/office/drawing/2014/main" id="{935FBC44-E4C7-6F3B-7F1F-0172FBA69226}"/>
                  </a:ext>
                </a:extLst>
              </p:cNvPr>
              <p:cNvGrpSpPr>
                <a:grpSpLocks noChangeAspect="1"/>
              </p:cNvGrpSpPr>
              <p:nvPr/>
            </p:nvGrpSpPr>
            <p:grpSpPr>
              <a:xfrm>
                <a:off x="2807500" y="2581167"/>
                <a:ext cx="2077703" cy="904163"/>
                <a:chOff x="683568" y="1700808"/>
                <a:chExt cx="8073282" cy="3033020"/>
              </a:xfrm>
            </p:grpSpPr>
            <p:cxnSp>
              <p:nvCxnSpPr>
                <p:cNvPr id="82" name="Straight Connector 10">
                  <a:extLst>
                    <a:ext uri="{FF2B5EF4-FFF2-40B4-BE49-F238E27FC236}">
                      <a16:creationId xmlns:a16="http://schemas.microsoft.com/office/drawing/2014/main" id="{2481201B-A790-FE16-76E7-14F4DC31EB73}"/>
                    </a:ext>
                  </a:extLst>
                </p:cNvPr>
                <p:cNvCxnSpPr/>
                <p:nvPr/>
              </p:nvCxnSpPr>
              <p:spPr>
                <a:xfrm>
                  <a:off x="683568" y="1700808"/>
                  <a:ext cx="5491718" cy="254728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83" name="Chevron 76">
                  <a:extLst>
                    <a:ext uri="{FF2B5EF4-FFF2-40B4-BE49-F238E27FC236}">
                      <a16:creationId xmlns:a16="http://schemas.microsoft.com/office/drawing/2014/main" id="{F08984E3-1AEC-19D6-4A9E-B7AA876DDE00}"/>
                    </a:ext>
                  </a:extLst>
                </p:cNvPr>
                <p:cNvSpPr/>
                <p:nvPr/>
              </p:nvSpPr>
              <p:spPr>
                <a:xfrm rot="1466022">
                  <a:off x="762273" y="1805293"/>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84" name="Straight Connector 18">
                  <a:extLst>
                    <a:ext uri="{FF2B5EF4-FFF2-40B4-BE49-F238E27FC236}">
                      <a16:creationId xmlns:a16="http://schemas.microsoft.com/office/drawing/2014/main" id="{58487505-BC23-62A0-DE8B-885826A8D253}"/>
                    </a:ext>
                  </a:extLst>
                </p:cNvPr>
                <p:cNvCxnSpPr/>
                <p:nvPr/>
              </p:nvCxnSpPr>
              <p:spPr>
                <a:xfrm rot="5400000" flipH="1">
                  <a:off x="5313578" y="3345604"/>
                  <a:ext cx="1792690" cy="6927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85" name="Straight Connector 19">
                  <a:extLst>
                    <a:ext uri="{FF2B5EF4-FFF2-40B4-BE49-F238E27FC236}">
                      <a16:creationId xmlns:a16="http://schemas.microsoft.com/office/drawing/2014/main" id="{5A29F256-D722-0D21-E450-55FFC884ED9D}"/>
                    </a:ext>
                  </a:extLst>
                </p:cNvPr>
                <p:cNvCxnSpPr/>
                <p:nvPr/>
              </p:nvCxnSpPr>
              <p:spPr>
                <a:xfrm flipH="1">
                  <a:off x="2066926" y="3529013"/>
                  <a:ext cx="2024062" cy="91916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6" name="Straight Connector 22">
                  <a:extLst>
                    <a:ext uri="{FF2B5EF4-FFF2-40B4-BE49-F238E27FC236}">
                      <a16:creationId xmlns:a16="http://schemas.microsoft.com/office/drawing/2014/main" id="{89F97447-37D5-02D2-BB5D-CD2DA7D68B7F}"/>
                    </a:ext>
                  </a:extLst>
                </p:cNvPr>
                <p:cNvCxnSpPr/>
                <p:nvPr/>
              </p:nvCxnSpPr>
              <p:spPr>
                <a:xfrm rot="5400000" flipV="1">
                  <a:off x="6138191" y="2303477"/>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24">
                  <a:extLst>
                    <a:ext uri="{FF2B5EF4-FFF2-40B4-BE49-F238E27FC236}">
                      <a16:creationId xmlns:a16="http://schemas.microsoft.com/office/drawing/2014/main" id="{EFC72922-5812-0355-60CF-C1A6B27C7BE0}"/>
                    </a:ext>
                  </a:extLst>
                </p:cNvPr>
                <p:cNvCxnSpPr/>
                <p:nvPr/>
              </p:nvCxnSpPr>
              <p:spPr>
                <a:xfrm rot="5400000">
                  <a:off x="6218404" y="431970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26">
                  <a:extLst>
                    <a:ext uri="{FF2B5EF4-FFF2-40B4-BE49-F238E27FC236}">
                      <a16:creationId xmlns:a16="http://schemas.microsoft.com/office/drawing/2014/main" id="{DB48B6FD-38D2-1205-C39C-B30377AFB546}"/>
                    </a:ext>
                  </a:extLst>
                </p:cNvPr>
                <p:cNvCxnSpPr/>
                <p:nvPr/>
              </p:nvCxnSpPr>
              <p:spPr>
                <a:xfrm rot="5400000" flipV="1">
                  <a:off x="2105743" y="4391709"/>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28">
                  <a:extLst>
                    <a:ext uri="{FF2B5EF4-FFF2-40B4-BE49-F238E27FC236}">
                      <a16:creationId xmlns:a16="http://schemas.microsoft.com/office/drawing/2014/main" id="{51120265-D5E2-CF7B-5F4D-EF7487487F96}"/>
                    </a:ext>
                  </a:extLst>
                </p:cNvPr>
                <p:cNvCxnSpPr/>
                <p:nvPr/>
              </p:nvCxnSpPr>
              <p:spPr>
                <a:xfrm rot="5400000" flipH="1">
                  <a:off x="1568280" y="3709399"/>
                  <a:ext cx="1386154" cy="69273"/>
                </a:xfrm>
                <a:prstGeom prst="line">
                  <a:avLst/>
                </a:prstGeom>
                <a:ln>
                  <a:solidFill>
                    <a:srgbClr val="FF0000">
                      <a:alpha val="10000"/>
                    </a:srgb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90" name="Straight Connector 30">
                  <a:extLst>
                    <a:ext uri="{FF2B5EF4-FFF2-40B4-BE49-F238E27FC236}">
                      <a16:creationId xmlns:a16="http://schemas.microsoft.com/office/drawing/2014/main" id="{1BE8FE97-EF57-5BBF-1C8E-DD795A068FAA}"/>
                    </a:ext>
                  </a:extLst>
                </p:cNvPr>
                <p:cNvCxnSpPr>
                  <a:cxnSpLocks/>
                  <a:endCxn id="120" idx="2"/>
                </p:cNvCxnSpPr>
                <p:nvPr/>
              </p:nvCxnSpPr>
              <p:spPr>
                <a:xfrm>
                  <a:off x="2226721" y="3050958"/>
                  <a:ext cx="1631174" cy="385047"/>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91" name="Straight Connector 34">
                  <a:extLst>
                    <a:ext uri="{FF2B5EF4-FFF2-40B4-BE49-F238E27FC236}">
                      <a16:creationId xmlns:a16="http://schemas.microsoft.com/office/drawing/2014/main" id="{6BF41733-4940-0A45-2FE1-6428CF3ECCD3}"/>
                    </a:ext>
                  </a:extLst>
                </p:cNvPr>
                <p:cNvCxnSpPr/>
                <p:nvPr/>
              </p:nvCxnSpPr>
              <p:spPr>
                <a:xfrm rot="5400000">
                  <a:off x="2033735" y="287954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92" name="Straight Connector 43">
                  <a:extLst>
                    <a:ext uri="{FF2B5EF4-FFF2-40B4-BE49-F238E27FC236}">
                      <a16:creationId xmlns:a16="http://schemas.microsoft.com/office/drawing/2014/main" id="{5E52EBBD-F62B-A48C-3BF4-3F27608D2E4D}"/>
                    </a:ext>
                  </a:extLst>
                </p:cNvPr>
                <p:cNvCxnSpPr/>
                <p:nvPr/>
              </p:nvCxnSpPr>
              <p:spPr>
                <a:xfrm rot="5400000">
                  <a:off x="3482689" y="453391"/>
                  <a:ext cx="1575175" cy="5888212"/>
                </a:xfrm>
                <a:prstGeom prst="line">
                  <a:avLst/>
                </a:prstGeom>
                <a:ln>
                  <a:solidFill>
                    <a:schemeClr val="accent3">
                      <a:alpha val="10000"/>
                    </a:schemeClr>
                  </a:solidFill>
                </a:ln>
                <a:effectLst>
                  <a:glow rad="228600">
                    <a:schemeClr val="accent3">
                      <a:satMod val="175000"/>
                      <a:alpha val="40000"/>
                    </a:schemeClr>
                  </a:glow>
                  <a:outerShdw dir="21540000" sx="101000" sy="101000" rotWithShape="0">
                    <a:srgbClr val="92D050"/>
                  </a:outerShdw>
                </a:effectLst>
              </p:spPr>
              <p:style>
                <a:lnRef idx="3">
                  <a:schemeClr val="accent3"/>
                </a:lnRef>
                <a:fillRef idx="0">
                  <a:schemeClr val="accent3"/>
                </a:fillRef>
                <a:effectRef idx="2">
                  <a:schemeClr val="accent3"/>
                </a:effectRef>
                <a:fontRef idx="minor">
                  <a:schemeClr val="tx1"/>
                </a:fontRef>
              </p:style>
            </p:cxnSp>
            <p:cxnSp>
              <p:nvCxnSpPr>
                <p:cNvPr id="93" name="Straight Connector 54">
                  <a:extLst>
                    <a:ext uri="{FF2B5EF4-FFF2-40B4-BE49-F238E27FC236}">
                      <a16:creationId xmlns:a16="http://schemas.microsoft.com/office/drawing/2014/main" id="{CFB4C8A6-103A-53BD-EFDA-99FA5798B9EA}"/>
                    </a:ext>
                  </a:extLst>
                </p:cNvPr>
                <p:cNvCxnSpPr/>
                <p:nvPr/>
              </p:nvCxnSpPr>
              <p:spPr>
                <a:xfrm rot="5400000" flipH="1">
                  <a:off x="3394444" y="352614"/>
                  <a:ext cx="1890210" cy="602675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4" name="Straight Connector 59">
                  <a:extLst>
                    <a:ext uri="{FF2B5EF4-FFF2-40B4-BE49-F238E27FC236}">
                      <a16:creationId xmlns:a16="http://schemas.microsoft.com/office/drawing/2014/main" id="{5016E731-5E9F-BFB6-7FE0-509D6A9221D5}"/>
                    </a:ext>
                  </a:extLst>
                </p:cNvPr>
                <p:cNvCxnSpPr/>
                <p:nvPr/>
              </p:nvCxnSpPr>
              <p:spPr>
                <a:xfrm flipH="1">
                  <a:off x="7380312" y="4221088"/>
                  <a:ext cx="72008" cy="288032"/>
                </a:xfrm>
                <a:prstGeom prst="line">
                  <a:avLst/>
                </a:prstGeom>
              </p:spPr>
              <p:style>
                <a:lnRef idx="3">
                  <a:schemeClr val="dk1"/>
                </a:lnRef>
                <a:fillRef idx="0">
                  <a:schemeClr val="dk1"/>
                </a:fillRef>
                <a:effectRef idx="2">
                  <a:schemeClr val="dk1"/>
                </a:effectRef>
                <a:fontRef idx="minor">
                  <a:schemeClr val="tx1"/>
                </a:fontRef>
              </p:style>
            </p:cxnSp>
            <p:cxnSp>
              <p:nvCxnSpPr>
                <p:cNvPr id="95" name="Straight Connector 68">
                  <a:extLst>
                    <a:ext uri="{FF2B5EF4-FFF2-40B4-BE49-F238E27FC236}">
                      <a16:creationId xmlns:a16="http://schemas.microsoft.com/office/drawing/2014/main" id="{CADDFCE1-0930-078F-79D8-FD9C4AC0739A}"/>
                    </a:ext>
                  </a:extLst>
                </p:cNvPr>
                <p:cNvCxnSpPr/>
                <p:nvPr/>
              </p:nvCxnSpPr>
              <p:spPr>
                <a:xfrm rot="5400000" flipV="1">
                  <a:off x="1130883" y="4178818"/>
                  <a:ext cx="252028" cy="138546"/>
                </a:xfrm>
                <a:prstGeom prst="line">
                  <a:avLst/>
                </a:prstGeom>
              </p:spPr>
              <p:style>
                <a:lnRef idx="3">
                  <a:schemeClr val="dk1"/>
                </a:lnRef>
                <a:fillRef idx="0">
                  <a:schemeClr val="dk1"/>
                </a:fillRef>
                <a:effectRef idx="2">
                  <a:schemeClr val="dk1"/>
                </a:effectRef>
                <a:fontRef idx="minor">
                  <a:schemeClr val="tx1"/>
                </a:fontRef>
              </p:style>
            </p:cxnSp>
            <p:sp>
              <p:nvSpPr>
                <p:cNvPr id="96" name="Chevron 77">
                  <a:extLst>
                    <a:ext uri="{FF2B5EF4-FFF2-40B4-BE49-F238E27FC236}">
                      <a16:creationId xmlns:a16="http://schemas.microsoft.com/office/drawing/2014/main" id="{599A5179-6F48-0209-759F-6BE2BCE48B52}"/>
                    </a:ext>
                  </a:extLst>
                </p:cNvPr>
                <p:cNvSpPr/>
                <p:nvPr/>
              </p:nvSpPr>
              <p:spPr>
                <a:xfrm rot="16200000">
                  <a:off x="5977912" y="3349367"/>
                  <a:ext cx="488792" cy="144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394"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7" name="Chevron 78">
                  <a:extLst>
                    <a:ext uri="{FF2B5EF4-FFF2-40B4-BE49-F238E27FC236}">
                      <a16:creationId xmlns:a16="http://schemas.microsoft.com/office/drawing/2014/main" id="{C7D20E5F-F06A-CAE3-341A-632919741462}"/>
                    </a:ext>
                  </a:extLst>
                </p:cNvPr>
                <p:cNvSpPr/>
                <p:nvPr/>
              </p:nvSpPr>
              <p:spPr>
                <a:xfrm rot="9245647">
                  <a:off x="5552857" y="2547700"/>
                  <a:ext cx="537402" cy="14454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394"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8" name="Chevron 79">
                  <a:extLst>
                    <a:ext uri="{FF2B5EF4-FFF2-40B4-BE49-F238E27FC236}">
                      <a16:creationId xmlns:a16="http://schemas.microsoft.com/office/drawing/2014/main" id="{CADED54B-988F-D2A4-5C54-08FD336D76A8}"/>
                    </a:ext>
                  </a:extLst>
                </p:cNvPr>
                <p:cNvSpPr/>
                <p:nvPr/>
              </p:nvSpPr>
              <p:spPr>
                <a:xfrm rot="16200000">
                  <a:off x="2006196" y="3454238"/>
                  <a:ext cx="441049" cy="138546"/>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9" name="Chevron 81">
                  <a:extLst>
                    <a:ext uri="{FF2B5EF4-FFF2-40B4-BE49-F238E27FC236}">
                      <a16:creationId xmlns:a16="http://schemas.microsoft.com/office/drawing/2014/main" id="{8ADB7E2C-0A3A-6B3E-BE30-A57FEE38A481}"/>
                    </a:ext>
                  </a:extLst>
                </p:cNvPr>
                <p:cNvSpPr/>
                <p:nvPr/>
              </p:nvSpPr>
              <p:spPr>
                <a:xfrm rot="11810315">
                  <a:off x="6803362" y="4157763"/>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0" name="Chevron 82">
                  <a:extLst>
                    <a:ext uri="{FF2B5EF4-FFF2-40B4-BE49-F238E27FC236}">
                      <a16:creationId xmlns:a16="http://schemas.microsoft.com/office/drawing/2014/main" id="{5A85816A-0D96-6755-74A5-7009F22B3C89}"/>
                    </a:ext>
                  </a:extLst>
                </p:cNvPr>
                <p:cNvSpPr/>
                <p:nvPr/>
              </p:nvSpPr>
              <p:spPr>
                <a:xfrm rot="9790506">
                  <a:off x="6767851" y="256647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1" name="Chevron 83">
                  <a:extLst>
                    <a:ext uri="{FF2B5EF4-FFF2-40B4-BE49-F238E27FC236}">
                      <a16:creationId xmlns:a16="http://schemas.microsoft.com/office/drawing/2014/main" id="{4A992FBB-1E21-6ED9-7FFA-DD37AF92BF89}"/>
                    </a:ext>
                  </a:extLst>
                </p:cNvPr>
                <p:cNvSpPr/>
                <p:nvPr/>
              </p:nvSpPr>
              <p:spPr>
                <a:xfrm rot="9165660">
                  <a:off x="2573425" y="4074182"/>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394"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 name="Chevron 120">
                  <a:extLst>
                    <a:ext uri="{FF2B5EF4-FFF2-40B4-BE49-F238E27FC236}">
                      <a16:creationId xmlns:a16="http://schemas.microsoft.com/office/drawing/2014/main" id="{7DE85660-6F3C-8AFF-9E26-913193010162}"/>
                    </a:ext>
                  </a:extLst>
                </p:cNvPr>
                <p:cNvSpPr/>
                <p:nvPr/>
              </p:nvSpPr>
              <p:spPr>
                <a:xfrm rot="790294">
                  <a:off x="2652572" y="3100714"/>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394"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3" name="Chevron 81">
                  <a:extLst>
                    <a:ext uri="{FF2B5EF4-FFF2-40B4-BE49-F238E27FC236}">
                      <a16:creationId xmlns:a16="http://schemas.microsoft.com/office/drawing/2014/main" id="{AF369C17-5140-171E-CE37-3ADAEB60ED2C}"/>
                    </a:ext>
                  </a:extLst>
                </p:cNvPr>
                <p:cNvSpPr/>
                <p:nvPr/>
              </p:nvSpPr>
              <p:spPr>
                <a:xfrm rot="900000">
                  <a:off x="1332865" y="242349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4" name="Chevron 81">
                  <a:extLst>
                    <a:ext uri="{FF2B5EF4-FFF2-40B4-BE49-F238E27FC236}">
                      <a16:creationId xmlns:a16="http://schemas.microsoft.com/office/drawing/2014/main" id="{25B3C728-1956-7502-B3E7-6D5FAA27AF5E}"/>
                    </a:ext>
                  </a:extLst>
                </p:cNvPr>
                <p:cNvSpPr/>
                <p:nvPr/>
              </p:nvSpPr>
              <p:spPr>
                <a:xfrm rot="20381357">
                  <a:off x="1333813" y="4057706"/>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 name="Chevron 76">
                  <a:extLst>
                    <a:ext uri="{FF2B5EF4-FFF2-40B4-BE49-F238E27FC236}">
                      <a16:creationId xmlns:a16="http://schemas.microsoft.com/office/drawing/2014/main" id="{60BC1CF1-AFFD-89E7-D087-72B2E03C1974}"/>
                    </a:ext>
                  </a:extLst>
                </p:cNvPr>
                <p:cNvSpPr/>
                <p:nvPr/>
              </p:nvSpPr>
              <p:spPr>
                <a:xfrm rot="659169">
                  <a:off x="7963074" y="421607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06"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106" name="Gruppo 37">
                  <a:extLst>
                    <a:ext uri="{FF2B5EF4-FFF2-40B4-BE49-F238E27FC236}">
                      <a16:creationId xmlns:a16="http://schemas.microsoft.com/office/drawing/2014/main" id="{E69BAD3A-994F-7B83-3931-5FE2C7738FDC}"/>
                    </a:ext>
                  </a:extLst>
                </p:cNvPr>
                <p:cNvGrpSpPr/>
                <p:nvPr/>
              </p:nvGrpSpPr>
              <p:grpSpPr>
                <a:xfrm>
                  <a:off x="3669790" y="2138182"/>
                  <a:ext cx="1209959" cy="2595646"/>
                  <a:chOff x="-3785110" y="-1328918"/>
                  <a:chExt cx="1209959" cy="2595646"/>
                </a:xfrm>
              </p:grpSpPr>
              <p:grpSp>
                <p:nvGrpSpPr>
                  <p:cNvPr id="111" name="Group 11">
                    <a:extLst>
                      <a:ext uri="{FF2B5EF4-FFF2-40B4-BE49-F238E27FC236}">
                        <a16:creationId xmlns:a16="http://schemas.microsoft.com/office/drawing/2014/main" id="{C498FD6D-18F7-2AB8-07EB-3C24373EF673}"/>
                      </a:ext>
                    </a:extLst>
                  </p:cNvPr>
                  <p:cNvGrpSpPr>
                    <a:grpSpLocks/>
                  </p:cNvGrpSpPr>
                  <p:nvPr/>
                </p:nvGrpSpPr>
                <p:grpSpPr bwMode="auto">
                  <a:xfrm>
                    <a:off x="-3785110" y="-667259"/>
                    <a:ext cx="844396" cy="1272328"/>
                    <a:chOff x="1882" y="1752"/>
                    <a:chExt cx="817" cy="1134"/>
                  </a:xfrm>
                </p:grpSpPr>
                <p:sp>
                  <p:nvSpPr>
                    <p:cNvPr id="119" name="Oval 12">
                      <a:extLst>
                        <a:ext uri="{FF2B5EF4-FFF2-40B4-BE49-F238E27FC236}">
                          <a16:creationId xmlns:a16="http://schemas.microsoft.com/office/drawing/2014/main" id="{B2BB4BC2-C578-7037-94A6-07AC5314DC8C}"/>
                        </a:ext>
                      </a:extLst>
                    </p:cNvPr>
                    <p:cNvSpPr>
                      <a:spLocks noChangeArrowheads="1"/>
                    </p:cNvSpPr>
                    <p:nvPr/>
                  </p:nvSpPr>
                  <p:spPr bwMode="auto">
                    <a:xfrm>
                      <a:off x="1882"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20" name="Oval 13">
                      <a:extLst>
                        <a:ext uri="{FF2B5EF4-FFF2-40B4-BE49-F238E27FC236}">
                          <a16:creationId xmlns:a16="http://schemas.microsoft.com/office/drawing/2014/main" id="{AC5D19C9-F0C0-5BE6-00BF-A5275B529396}"/>
                        </a:ext>
                      </a:extLst>
                    </p:cNvPr>
                    <p:cNvSpPr>
                      <a:spLocks noChangeArrowheads="1"/>
                    </p:cNvSpPr>
                    <p:nvPr/>
                  </p:nvSpPr>
                  <p:spPr bwMode="auto">
                    <a:xfrm>
                      <a:off x="2064" y="1752"/>
                      <a:ext cx="499" cy="1134"/>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21" name="Oval 14">
                      <a:extLst>
                        <a:ext uri="{FF2B5EF4-FFF2-40B4-BE49-F238E27FC236}">
                          <a16:creationId xmlns:a16="http://schemas.microsoft.com/office/drawing/2014/main" id="{6315ACAD-80D2-3F8D-E30D-837998D3F62A}"/>
                        </a:ext>
                      </a:extLst>
                    </p:cNvPr>
                    <p:cNvSpPr>
                      <a:spLocks noChangeArrowheads="1"/>
                    </p:cNvSpPr>
                    <p:nvPr/>
                  </p:nvSpPr>
                  <p:spPr bwMode="auto">
                    <a:xfrm>
                      <a:off x="2215" y="1918"/>
                      <a:ext cx="181" cy="771"/>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22" name="Oval 15">
                      <a:extLst>
                        <a:ext uri="{FF2B5EF4-FFF2-40B4-BE49-F238E27FC236}">
                          <a16:creationId xmlns:a16="http://schemas.microsoft.com/office/drawing/2014/main" id="{4D4384C8-FF81-D405-E25D-810BF5760195}"/>
                        </a:ext>
                      </a:extLst>
                    </p:cNvPr>
                    <p:cNvSpPr>
                      <a:spLocks noChangeArrowheads="1"/>
                    </p:cNvSpPr>
                    <p:nvPr/>
                  </p:nvSpPr>
                  <p:spPr bwMode="auto">
                    <a:xfrm>
                      <a:off x="2200"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grpSp>
              <p:sp>
                <p:nvSpPr>
                  <p:cNvPr id="112" name="AutoShape 17">
                    <a:extLst>
                      <a:ext uri="{FF2B5EF4-FFF2-40B4-BE49-F238E27FC236}">
                        <a16:creationId xmlns:a16="http://schemas.microsoft.com/office/drawing/2014/main" id="{292F8F54-DBDA-B010-5FC7-0F5BAAD65BCB}"/>
                      </a:ext>
                    </a:extLst>
                  </p:cNvPr>
                  <p:cNvSpPr>
                    <a:spLocks noChangeArrowheads="1"/>
                  </p:cNvSpPr>
                  <p:nvPr/>
                </p:nvSpPr>
                <p:spPr bwMode="auto">
                  <a:xfrm>
                    <a:off x="-3551063" y="-1328918"/>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3" name="AutoShape 18">
                    <a:extLst>
                      <a:ext uri="{FF2B5EF4-FFF2-40B4-BE49-F238E27FC236}">
                        <a16:creationId xmlns:a16="http://schemas.microsoft.com/office/drawing/2014/main" id="{B19BB5E6-A24D-9448-46AA-5D7B7EF7345B}"/>
                      </a:ext>
                    </a:extLst>
                  </p:cNvPr>
                  <p:cNvSpPr>
                    <a:spLocks noChangeArrowheads="1"/>
                  </p:cNvSpPr>
                  <p:nvPr/>
                </p:nvSpPr>
                <p:spPr bwMode="auto">
                  <a:xfrm flipH="1" flipV="1">
                    <a:off x="-3217496" y="605069"/>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4" name="AutoShape 19">
                    <a:extLst>
                      <a:ext uri="{FF2B5EF4-FFF2-40B4-BE49-F238E27FC236}">
                        <a16:creationId xmlns:a16="http://schemas.microsoft.com/office/drawing/2014/main" id="{E351FA5A-AAFB-A13C-1F81-EC4C479FB3D8}"/>
                      </a:ext>
                    </a:extLst>
                  </p:cNvPr>
                  <p:cNvSpPr>
                    <a:spLocks noChangeArrowheads="1"/>
                  </p:cNvSpPr>
                  <p:nvPr/>
                </p:nvSpPr>
                <p:spPr bwMode="auto">
                  <a:xfrm flipH="1" flipV="1">
                    <a:off x="-3785108" y="605069"/>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5" name="Oval 7">
                    <a:extLst>
                      <a:ext uri="{FF2B5EF4-FFF2-40B4-BE49-F238E27FC236}">
                        <a16:creationId xmlns:a16="http://schemas.microsoft.com/office/drawing/2014/main" id="{5C64CD36-CBE2-B3EF-9578-99B5D84E1161}"/>
                      </a:ext>
                    </a:extLst>
                  </p:cNvPr>
                  <p:cNvSpPr>
                    <a:spLocks noChangeArrowheads="1"/>
                  </p:cNvSpPr>
                  <p:nvPr/>
                </p:nvSpPr>
                <p:spPr bwMode="auto">
                  <a:xfrm>
                    <a:off x="-3232337" y="-667259"/>
                    <a:ext cx="516434" cy="1272328"/>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6" name="Oval 5">
                    <a:extLst>
                      <a:ext uri="{FF2B5EF4-FFF2-40B4-BE49-F238E27FC236}">
                        <a16:creationId xmlns:a16="http://schemas.microsoft.com/office/drawing/2014/main" id="{529D0A5B-E4EF-92F4-299C-C9A41DB0CB42}"/>
                      </a:ext>
                    </a:extLst>
                  </p:cNvPr>
                  <p:cNvSpPr>
                    <a:spLocks noChangeArrowheads="1"/>
                  </p:cNvSpPr>
                  <p:nvPr/>
                </p:nvSpPr>
                <p:spPr bwMode="auto">
                  <a:xfrm>
                    <a:off x="-3076061" y="-481010"/>
                    <a:ext cx="187324" cy="865048"/>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7" name="Oval 8">
                    <a:extLst>
                      <a:ext uri="{FF2B5EF4-FFF2-40B4-BE49-F238E27FC236}">
                        <a16:creationId xmlns:a16="http://schemas.microsoft.com/office/drawing/2014/main" id="{9DE187C5-B918-B5AC-CF7B-6A83EEDAF4A0}"/>
                      </a:ext>
                    </a:extLst>
                  </p:cNvPr>
                  <p:cNvSpPr>
                    <a:spLocks noChangeArrowheads="1"/>
                  </p:cNvSpPr>
                  <p:nvPr/>
                </p:nvSpPr>
                <p:spPr bwMode="auto">
                  <a:xfrm>
                    <a:off x="-3091585" y="-667259"/>
                    <a:ext cx="516434" cy="1272328"/>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sp>
                <p:nvSpPr>
                  <p:cNvPr id="118" name="AutoShape 16">
                    <a:extLst>
                      <a:ext uri="{FF2B5EF4-FFF2-40B4-BE49-F238E27FC236}">
                        <a16:creationId xmlns:a16="http://schemas.microsoft.com/office/drawing/2014/main" id="{356FD39F-BE47-9242-9652-A00A0B9BC1E7}"/>
                      </a:ext>
                    </a:extLst>
                  </p:cNvPr>
                  <p:cNvSpPr>
                    <a:spLocks noChangeArrowheads="1"/>
                  </p:cNvSpPr>
                  <p:nvPr/>
                </p:nvSpPr>
                <p:spPr bwMode="auto">
                  <a:xfrm>
                    <a:off x="-3397642" y="-1328918"/>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94"/>
                  </a:p>
                </p:txBody>
              </p:sp>
            </p:grpSp>
            <p:cxnSp>
              <p:nvCxnSpPr>
                <p:cNvPr id="107" name="Straight Connector 30">
                  <a:extLst>
                    <a:ext uri="{FF2B5EF4-FFF2-40B4-BE49-F238E27FC236}">
                      <a16:creationId xmlns:a16="http://schemas.microsoft.com/office/drawing/2014/main" id="{59C46B7B-F289-988E-43DD-4352FECB7537}"/>
                    </a:ext>
                  </a:extLst>
                </p:cNvPr>
                <p:cNvCxnSpPr/>
                <p:nvPr/>
              </p:nvCxnSpPr>
              <p:spPr>
                <a:xfrm>
                  <a:off x="4536489" y="3506680"/>
                  <a:ext cx="4220361" cy="938818"/>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08" name="Straight Connector 19">
                  <a:extLst>
                    <a:ext uri="{FF2B5EF4-FFF2-40B4-BE49-F238E27FC236}">
                      <a16:creationId xmlns:a16="http://schemas.microsoft.com/office/drawing/2014/main" id="{0AEBA34A-4250-27BC-BCB8-16EA50E787B7}"/>
                    </a:ext>
                  </a:extLst>
                </p:cNvPr>
                <p:cNvCxnSpPr>
                  <a:cxnSpLocks/>
                  <a:endCxn id="115" idx="2"/>
                </p:cNvCxnSpPr>
                <p:nvPr/>
              </p:nvCxnSpPr>
              <p:spPr>
                <a:xfrm flipH="1">
                  <a:off x="4222563" y="2557463"/>
                  <a:ext cx="2178238" cy="87854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09" name="Connettore 2 40">
                  <a:extLst>
                    <a:ext uri="{FF2B5EF4-FFF2-40B4-BE49-F238E27FC236}">
                      <a16:creationId xmlns:a16="http://schemas.microsoft.com/office/drawing/2014/main" id="{39FD3018-C6D3-33B3-2810-DEB81C649513}"/>
                    </a:ext>
                  </a:extLst>
                </p:cNvPr>
                <p:cNvCxnSpPr>
                  <a:cxnSpLocks/>
                  <a:endCxn id="120" idx="1"/>
                </p:cNvCxnSpPr>
                <p:nvPr/>
              </p:nvCxnSpPr>
              <p:spPr>
                <a:xfrm>
                  <a:off x="3644455" y="2850148"/>
                  <a:ext cx="288965" cy="136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Connettore 2 41">
                  <a:extLst>
                    <a:ext uri="{FF2B5EF4-FFF2-40B4-BE49-F238E27FC236}">
                      <a16:creationId xmlns:a16="http://schemas.microsoft.com/office/drawing/2014/main" id="{AAFD5CE3-8815-58B5-824F-A51280E3D009}"/>
                    </a:ext>
                  </a:extLst>
                </p:cNvPr>
                <p:cNvCxnSpPr>
                  <a:cxnSpLocks/>
                  <a:endCxn id="115" idx="1"/>
                </p:cNvCxnSpPr>
                <p:nvPr/>
              </p:nvCxnSpPr>
              <p:spPr>
                <a:xfrm>
                  <a:off x="3644455" y="2850148"/>
                  <a:ext cx="653739" cy="136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9" name="CasellaDiTesto 60">
                <a:extLst>
                  <a:ext uri="{FF2B5EF4-FFF2-40B4-BE49-F238E27FC236}">
                    <a16:creationId xmlns:a16="http://schemas.microsoft.com/office/drawing/2014/main" id="{0BA42E4F-6B80-0E5E-D3BE-52A94FB527FA}"/>
                  </a:ext>
                </a:extLst>
              </p:cNvPr>
              <p:cNvSpPr txBox="1"/>
              <p:nvPr/>
            </p:nvSpPr>
            <p:spPr>
              <a:xfrm>
                <a:off x="3109768" y="2215178"/>
                <a:ext cx="1807334" cy="333538"/>
              </a:xfrm>
              <a:prstGeom prst="rect">
                <a:avLst/>
              </a:prstGeom>
              <a:noFill/>
            </p:spPr>
            <p:txBody>
              <a:bodyPr wrap="none" rtlCol="0">
                <a:spAutoFit/>
              </a:bodyPr>
              <a:lstStyle/>
              <a:p>
                <a:r>
                  <a:rPr lang="it-IT" sz="619" err="1"/>
                  <a:t>Multipass</a:t>
                </a:r>
                <a:r>
                  <a:rPr lang="it-IT" sz="619"/>
                  <a:t> </a:t>
                </a:r>
                <a:r>
                  <a:rPr lang="it-IT" sz="619" err="1"/>
                  <a:t>transmission</a:t>
                </a:r>
                <a:r>
                  <a:rPr lang="it-IT" sz="619"/>
                  <a:t> </a:t>
                </a:r>
              </a:p>
            </p:txBody>
          </p:sp>
          <p:sp>
            <p:nvSpPr>
              <p:cNvPr id="50" name="TextBox 49">
                <a:extLst>
                  <a:ext uri="{FF2B5EF4-FFF2-40B4-BE49-F238E27FC236}">
                    <a16:creationId xmlns:a16="http://schemas.microsoft.com/office/drawing/2014/main" id="{45C27F69-313C-32E0-2800-F03BF5C4802D}"/>
                  </a:ext>
                </a:extLst>
              </p:cNvPr>
              <p:cNvSpPr txBox="1"/>
              <p:nvPr/>
            </p:nvSpPr>
            <p:spPr>
              <a:xfrm>
                <a:off x="2732928" y="1058840"/>
                <a:ext cx="2143965" cy="1149033"/>
              </a:xfrm>
              <a:prstGeom prst="rect">
                <a:avLst/>
              </a:prstGeom>
              <a:noFill/>
            </p:spPr>
            <p:txBody>
              <a:bodyPr wrap="square" rtlCol="0">
                <a:spAutoFit/>
              </a:bodyPr>
              <a:lstStyle/>
              <a:p>
                <a:pPr algn="ctr"/>
                <a:r>
                  <a:rPr lang="en-IT" sz="900" b="1"/>
                  <a:t>AMPLIFIER GEOMETRY</a:t>
                </a:r>
              </a:p>
              <a:p>
                <a:pPr algn="ctr"/>
                <a:r>
                  <a:rPr lang="en-IT" sz="900" b="1"/>
                  <a:t>TRANSMISSION </a:t>
                </a:r>
              </a:p>
              <a:p>
                <a:pPr algn="ctr"/>
                <a:r>
                  <a:rPr lang="en-IT" sz="900" b="1"/>
                  <a:t>VS. REFLECTION</a:t>
                </a:r>
              </a:p>
            </p:txBody>
          </p:sp>
          <p:grpSp>
            <p:nvGrpSpPr>
              <p:cNvPr id="51" name="Gruppo 61">
                <a:extLst>
                  <a:ext uri="{FF2B5EF4-FFF2-40B4-BE49-F238E27FC236}">
                    <a16:creationId xmlns:a16="http://schemas.microsoft.com/office/drawing/2014/main" id="{D1DFC414-3464-333F-74A4-921836F7C92E}"/>
                  </a:ext>
                </a:extLst>
              </p:cNvPr>
              <p:cNvGrpSpPr/>
              <p:nvPr/>
            </p:nvGrpSpPr>
            <p:grpSpPr>
              <a:xfrm>
                <a:off x="2956131" y="4545761"/>
                <a:ext cx="1517034" cy="1445235"/>
                <a:chOff x="801687" y="3659568"/>
                <a:chExt cx="2382837" cy="2341182"/>
              </a:xfrm>
            </p:grpSpPr>
            <p:sp>
              <p:nvSpPr>
                <p:cNvPr id="54" name="Oval 123">
                  <a:extLst>
                    <a:ext uri="{FF2B5EF4-FFF2-40B4-BE49-F238E27FC236}">
                      <a16:creationId xmlns:a16="http://schemas.microsoft.com/office/drawing/2014/main" id="{F4A6A089-2968-F4FC-5E64-55454A0699C7}"/>
                    </a:ext>
                  </a:extLst>
                </p:cNvPr>
                <p:cNvSpPr/>
                <p:nvPr/>
              </p:nvSpPr>
              <p:spPr>
                <a:xfrm>
                  <a:off x="1429234" y="4937100"/>
                  <a:ext cx="1263166" cy="1057300"/>
                </a:xfrm>
                <a:prstGeom prst="ellipse">
                  <a:avLst/>
                </a:prstGeom>
                <a:solidFill>
                  <a:schemeClr val="tx1">
                    <a:lumMod val="65000"/>
                    <a:lumOff val="35000"/>
                    <a:alpha val="88000"/>
                  </a:schemeClr>
                </a:solidFill>
                <a:ln w="34925">
                  <a:solidFill>
                    <a:srgbClr val="FFFFFF"/>
                  </a:solidFill>
                </a:ln>
                <a:effectLst>
                  <a:glow rad="63500">
                    <a:schemeClr val="accent4">
                      <a:satMod val="175000"/>
                      <a:alpha val="40000"/>
                    </a:schemeClr>
                  </a:glow>
                </a:effectLst>
                <a:scene3d>
                  <a:camera prst="perspectiveFront" fov="7200000">
                    <a:rot lat="17435194" lon="19824091" rev="1800000"/>
                  </a:camera>
                  <a:lightRig rig="glow" dir="t"/>
                </a:scene3d>
                <a:sp3d extrusionH="38100" prstMaterial="clear">
                  <a:bevelT w="6350" h="0" prst="softRound"/>
                  <a:bevelB w="38100" h="0" prst="softRound"/>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sp>
              <p:nvSpPr>
                <p:cNvPr id="55" name="Ovale 63">
                  <a:extLst>
                    <a:ext uri="{FF2B5EF4-FFF2-40B4-BE49-F238E27FC236}">
                      <a16:creationId xmlns:a16="http://schemas.microsoft.com/office/drawing/2014/main" id="{C18DE0B8-6721-F7ED-33A7-3153D3BE54D6}"/>
                    </a:ext>
                  </a:extLst>
                </p:cNvPr>
                <p:cNvSpPr/>
                <p:nvPr/>
              </p:nvSpPr>
              <p:spPr>
                <a:xfrm>
                  <a:off x="1614488" y="5371306"/>
                  <a:ext cx="89899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sp>
              <p:nvSpPr>
                <p:cNvPr id="56" name="AutoShape 19">
                  <a:extLst>
                    <a:ext uri="{FF2B5EF4-FFF2-40B4-BE49-F238E27FC236}">
                      <a16:creationId xmlns:a16="http://schemas.microsoft.com/office/drawing/2014/main" id="{E72DA3E0-3BAA-1899-5B0C-C45EE177256B}"/>
                    </a:ext>
                  </a:extLst>
                </p:cNvPr>
                <p:cNvSpPr>
                  <a:spLocks noChangeArrowheads="1"/>
                </p:cNvSpPr>
                <p:nvPr/>
              </p:nvSpPr>
              <p:spPr bwMode="auto">
                <a:xfrm rot="3567544" flipH="1" flipV="1">
                  <a:off x="2330450" y="514667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591"/>
                </a:p>
              </p:txBody>
            </p:sp>
            <p:sp>
              <p:nvSpPr>
                <p:cNvPr id="57" name="AutoShape 19">
                  <a:extLst>
                    <a:ext uri="{FF2B5EF4-FFF2-40B4-BE49-F238E27FC236}">
                      <a16:creationId xmlns:a16="http://schemas.microsoft.com/office/drawing/2014/main" id="{316EB709-C9D4-4116-7457-08D650519CEA}"/>
                    </a:ext>
                  </a:extLst>
                </p:cNvPr>
                <p:cNvSpPr>
                  <a:spLocks noChangeArrowheads="1"/>
                </p:cNvSpPr>
                <p:nvPr/>
              </p:nvSpPr>
              <p:spPr bwMode="auto">
                <a:xfrm rot="3567544" flipH="1" flipV="1">
                  <a:off x="812800" y="512762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591"/>
                </a:p>
              </p:txBody>
            </p:sp>
            <p:sp>
              <p:nvSpPr>
                <p:cNvPr id="58" name="Oval 123">
                  <a:extLst>
                    <a:ext uri="{FF2B5EF4-FFF2-40B4-BE49-F238E27FC236}">
                      <a16:creationId xmlns:a16="http://schemas.microsoft.com/office/drawing/2014/main" id="{84AD01C5-409C-8ACE-08CE-4238834756B9}"/>
                    </a:ext>
                  </a:extLst>
                </p:cNvPr>
                <p:cNvSpPr/>
                <p:nvPr/>
              </p:nvSpPr>
              <p:spPr>
                <a:xfrm>
                  <a:off x="1613384" y="4867250"/>
                  <a:ext cx="900100" cy="937904"/>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contourW="635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sp>
              <p:nvSpPr>
                <p:cNvPr id="59" name="Oval 123">
                  <a:extLst>
                    <a:ext uri="{FF2B5EF4-FFF2-40B4-BE49-F238E27FC236}">
                      <a16:creationId xmlns:a16="http://schemas.microsoft.com/office/drawing/2014/main" id="{93A22D1F-ABD1-3EA9-7315-0ADC0909D16A}"/>
                    </a:ext>
                  </a:extLst>
                </p:cNvPr>
                <p:cNvSpPr/>
                <p:nvPr/>
              </p:nvSpPr>
              <p:spPr>
                <a:xfrm rot="14172063">
                  <a:off x="2785105" y="3820116"/>
                  <a:ext cx="329156"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cxnSp>
              <p:nvCxnSpPr>
                <p:cNvPr id="60" name="Straight Connector 54">
                  <a:extLst>
                    <a:ext uri="{FF2B5EF4-FFF2-40B4-BE49-F238E27FC236}">
                      <a16:creationId xmlns:a16="http://schemas.microsoft.com/office/drawing/2014/main" id="{8E8A534F-D820-54B5-7F7B-E2C6AC84FD46}"/>
                    </a:ext>
                  </a:extLst>
                </p:cNvPr>
                <p:cNvCxnSpPr/>
                <p:nvPr/>
              </p:nvCxnSpPr>
              <p:spPr>
                <a:xfrm flipH="1" flipV="1">
                  <a:off x="1088440" y="3969329"/>
                  <a:ext cx="933450"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61" name="Chevron 83">
                  <a:extLst>
                    <a:ext uri="{FF2B5EF4-FFF2-40B4-BE49-F238E27FC236}">
                      <a16:creationId xmlns:a16="http://schemas.microsoft.com/office/drawing/2014/main" id="{B3C075C2-8507-3D0E-1F06-116D7F9FE0BE}"/>
                    </a:ext>
                  </a:extLst>
                </p:cNvPr>
                <p:cNvSpPr/>
                <p:nvPr/>
              </p:nvSpPr>
              <p:spPr>
                <a:xfrm rot="4825917">
                  <a:off x="1590439" y="4007276"/>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591"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2" name="Chevron 76">
                  <a:extLst>
                    <a:ext uri="{FF2B5EF4-FFF2-40B4-BE49-F238E27FC236}">
                      <a16:creationId xmlns:a16="http://schemas.microsoft.com/office/drawing/2014/main" id="{6E842784-690A-8EF5-F607-88D7DF2ABFC8}"/>
                    </a:ext>
                  </a:extLst>
                </p:cNvPr>
                <p:cNvSpPr/>
                <p:nvPr/>
              </p:nvSpPr>
              <p:spPr>
                <a:xfrm rot="16762764">
                  <a:off x="2005059" y="393561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591"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63" name="Straight Connector 54">
                  <a:extLst>
                    <a:ext uri="{FF2B5EF4-FFF2-40B4-BE49-F238E27FC236}">
                      <a16:creationId xmlns:a16="http://schemas.microsoft.com/office/drawing/2014/main" id="{502C418C-9F5C-D5F2-D94B-DCFE22400A6F}"/>
                    </a:ext>
                  </a:extLst>
                </p:cNvPr>
                <p:cNvCxnSpPr/>
                <p:nvPr/>
              </p:nvCxnSpPr>
              <p:spPr>
                <a:xfrm flipV="1">
                  <a:off x="2040943" y="3969329"/>
                  <a:ext cx="895347" cy="138112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64" name="Straight Connector 54">
                  <a:extLst>
                    <a:ext uri="{FF2B5EF4-FFF2-40B4-BE49-F238E27FC236}">
                      <a16:creationId xmlns:a16="http://schemas.microsoft.com/office/drawing/2014/main" id="{DA9BFE56-A6E1-BDAD-0159-93F4028F5F60}"/>
                    </a:ext>
                  </a:extLst>
                </p:cNvPr>
                <p:cNvCxnSpPr/>
                <p:nvPr/>
              </p:nvCxnSpPr>
              <p:spPr>
                <a:xfrm>
                  <a:off x="2660065" y="3912179"/>
                  <a:ext cx="323850" cy="47626"/>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65" name="Straight Connector 54">
                  <a:extLst>
                    <a:ext uri="{FF2B5EF4-FFF2-40B4-BE49-F238E27FC236}">
                      <a16:creationId xmlns:a16="http://schemas.microsoft.com/office/drawing/2014/main" id="{D1A0283C-315D-F5F5-9CCB-B475A6D0D2CE}"/>
                    </a:ext>
                  </a:extLst>
                </p:cNvPr>
                <p:cNvCxnSpPr/>
                <p:nvPr/>
              </p:nvCxnSpPr>
              <p:spPr>
                <a:xfrm flipV="1">
                  <a:off x="2059990" y="3921704"/>
                  <a:ext cx="619125"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66" name="Straight Connector 54">
                  <a:extLst>
                    <a:ext uri="{FF2B5EF4-FFF2-40B4-BE49-F238E27FC236}">
                      <a16:creationId xmlns:a16="http://schemas.microsoft.com/office/drawing/2014/main" id="{DEB3130E-00ED-E125-683E-84F1399445D5}"/>
                    </a:ext>
                  </a:extLst>
                </p:cNvPr>
                <p:cNvCxnSpPr/>
                <p:nvPr/>
              </p:nvCxnSpPr>
              <p:spPr>
                <a:xfrm flipH="1" flipV="1">
                  <a:off x="1498016" y="3969330"/>
                  <a:ext cx="504824" cy="1362074"/>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67" name="Straight Connector 19">
                  <a:extLst>
                    <a:ext uri="{FF2B5EF4-FFF2-40B4-BE49-F238E27FC236}">
                      <a16:creationId xmlns:a16="http://schemas.microsoft.com/office/drawing/2014/main" id="{15EC74A8-882F-541E-67E0-C65D855B2059}"/>
                    </a:ext>
                  </a:extLst>
                </p:cNvPr>
                <p:cNvCxnSpPr/>
                <p:nvPr/>
              </p:nvCxnSpPr>
              <p:spPr>
                <a:xfrm>
                  <a:off x="1757894" y="3659568"/>
                  <a:ext cx="296416" cy="1592560"/>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68" name="Straight Connector 19">
                  <a:extLst>
                    <a:ext uri="{FF2B5EF4-FFF2-40B4-BE49-F238E27FC236}">
                      <a16:creationId xmlns:a16="http://schemas.microsoft.com/office/drawing/2014/main" id="{B1BF7F8E-4B17-7611-1D1B-53E35294A806}"/>
                    </a:ext>
                  </a:extLst>
                </p:cNvPr>
                <p:cNvCxnSpPr/>
                <p:nvPr/>
              </p:nvCxnSpPr>
              <p:spPr>
                <a:xfrm flipH="1">
                  <a:off x="1973918" y="3659568"/>
                  <a:ext cx="432048" cy="1656184"/>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69" name="Connettore 2 86">
                  <a:extLst>
                    <a:ext uri="{FF2B5EF4-FFF2-40B4-BE49-F238E27FC236}">
                      <a16:creationId xmlns:a16="http://schemas.microsoft.com/office/drawing/2014/main" id="{E7474CCF-0CE4-8EAC-EDA0-3142D42A2742}"/>
                    </a:ext>
                  </a:extLst>
                </p:cNvPr>
                <p:cNvCxnSpPr/>
                <p:nvPr/>
              </p:nvCxnSpPr>
              <p:spPr>
                <a:xfrm>
                  <a:off x="1117015" y="4131254"/>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ttore 2 87">
                  <a:extLst>
                    <a:ext uri="{FF2B5EF4-FFF2-40B4-BE49-F238E27FC236}">
                      <a16:creationId xmlns:a16="http://schemas.microsoft.com/office/drawing/2014/main" id="{1583DB25-7580-8C4C-F019-B61645168F41}"/>
                    </a:ext>
                  </a:extLst>
                </p:cNvPr>
                <p:cNvCxnSpPr/>
                <p:nvPr/>
              </p:nvCxnSpPr>
              <p:spPr>
                <a:xfrm flipH="1" flipV="1">
                  <a:off x="1183691" y="4074105"/>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1" name="Gruppo 104">
                  <a:extLst>
                    <a:ext uri="{FF2B5EF4-FFF2-40B4-BE49-F238E27FC236}">
                      <a16:creationId xmlns:a16="http://schemas.microsoft.com/office/drawing/2014/main" id="{2CF9BDE7-67B3-2B5A-8C1C-4C85A7FBCAAA}"/>
                    </a:ext>
                  </a:extLst>
                </p:cNvPr>
                <p:cNvGrpSpPr/>
                <p:nvPr/>
              </p:nvGrpSpPr>
              <p:grpSpPr>
                <a:xfrm rot="861620">
                  <a:off x="1412290" y="3997906"/>
                  <a:ext cx="323850" cy="409574"/>
                  <a:chOff x="4248150" y="4829176"/>
                  <a:chExt cx="323850" cy="409574"/>
                </a:xfrm>
              </p:grpSpPr>
              <p:cxnSp>
                <p:nvCxnSpPr>
                  <p:cNvPr id="80" name="Connettore 2 99">
                    <a:extLst>
                      <a:ext uri="{FF2B5EF4-FFF2-40B4-BE49-F238E27FC236}">
                        <a16:creationId xmlns:a16="http://schemas.microsoft.com/office/drawing/2014/main" id="{F065230A-B08E-A582-3CDB-9B9671F08942}"/>
                      </a:ext>
                    </a:extLst>
                  </p:cNvPr>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ttore 2 100">
                    <a:extLst>
                      <a:ext uri="{FF2B5EF4-FFF2-40B4-BE49-F238E27FC236}">
                        <a16:creationId xmlns:a16="http://schemas.microsoft.com/office/drawing/2014/main" id="{F550B6CA-1145-2090-98D0-F795601A7623}"/>
                      </a:ext>
                    </a:extLst>
                  </p:cNvPr>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uppo 105">
                  <a:extLst>
                    <a:ext uri="{FF2B5EF4-FFF2-40B4-BE49-F238E27FC236}">
                      <a16:creationId xmlns:a16="http://schemas.microsoft.com/office/drawing/2014/main" id="{799B2A43-775E-57FA-37AC-65C14917640E}"/>
                    </a:ext>
                  </a:extLst>
                </p:cNvPr>
                <p:cNvGrpSpPr/>
                <p:nvPr/>
              </p:nvGrpSpPr>
              <p:grpSpPr>
                <a:xfrm rot="3835472">
                  <a:off x="2574340" y="4083630"/>
                  <a:ext cx="323850" cy="409574"/>
                  <a:chOff x="4248150" y="4829176"/>
                  <a:chExt cx="323850" cy="409574"/>
                </a:xfrm>
              </p:grpSpPr>
              <p:cxnSp>
                <p:nvCxnSpPr>
                  <p:cNvPr id="78" name="Connettore 2 97">
                    <a:extLst>
                      <a:ext uri="{FF2B5EF4-FFF2-40B4-BE49-F238E27FC236}">
                        <a16:creationId xmlns:a16="http://schemas.microsoft.com/office/drawing/2014/main" id="{AEEE6254-291C-794F-3FFE-59F99726ED59}"/>
                      </a:ext>
                    </a:extLst>
                  </p:cNvPr>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ttore 2 98">
                    <a:extLst>
                      <a:ext uri="{FF2B5EF4-FFF2-40B4-BE49-F238E27FC236}">
                        <a16:creationId xmlns:a16="http://schemas.microsoft.com/office/drawing/2014/main" id="{B6875B85-48A4-5DD2-86A6-B861C4213550}"/>
                      </a:ext>
                    </a:extLst>
                  </p:cNvPr>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uppo 108">
                  <a:extLst>
                    <a:ext uri="{FF2B5EF4-FFF2-40B4-BE49-F238E27FC236}">
                      <a16:creationId xmlns:a16="http://schemas.microsoft.com/office/drawing/2014/main" id="{73D862C5-244C-38A5-4310-B80D9AB090D1}"/>
                    </a:ext>
                  </a:extLst>
                </p:cNvPr>
                <p:cNvGrpSpPr/>
                <p:nvPr/>
              </p:nvGrpSpPr>
              <p:grpSpPr>
                <a:xfrm rot="3835472">
                  <a:off x="2402890" y="3988380"/>
                  <a:ext cx="323850" cy="409574"/>
                  <a:chOff x="4248150" y="4829176"/>
                  <a:chExt cx="323850" cy="409574"/>
                </a:xfrm>
              </p:grpSpPr>
              <p:cxnSp>
                <p:nvCxnSpPr>
                  <p:cNvPr id="76" name="Connettore 2 95">
                    <a:extLst>
                      <a:ext uri="{FF2B5EF4-FFF2-40B4-BE49-F238E27FC236}">
                        <a16:creationId xmlns:a16="http://schemas.microsoft.com/office/drawing/2014/main" id="{BA311FFA-A7DF-DF93-ECDE-679AEB7C4BD0}"/>
                      </a:ext>
                    </a:extLst>
                  </p:cNvPr>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ttore 2 96">
                    <a:extLst>
                      <a:ext uri="{FF2B5EF4-FFF2-40B4-BE49-F238E27FC236}">
                        <a16:creationId xmlns:a16="http://schemas.microsoft.com/office/drawing/2014/main" id="{FE51C1A9-F010-3BAE-BBEC-7CAE7BD88AF0}"/>
                      </a:ext>
                    </a:extLst>
                  </p:cNvPr>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4" name="Oval 123">
                  <a:extLst>
                    <a:ext uri="{FF2B5EF4-FFF2-40B4-BE49-F238E27FC236}">
                      <a16:creationId xmlns:a16="http://schemas.microsoft.com/office/drawing/2014/main" id="{C68C62AD-5F1A-5D00-133E-F6317FB2876D}"/>
                    </a:ext>
                  </a:extLst>
                </p:cNvPr>
                <p:cNvSpPr/>
                <p:nvPr/>
              </p:nvSpPr>
              <p:spPr>
                <a:xfrm rot="9059864">
                  <a:off x="2526597" y="374351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sp>
              <p:nvSpPr>
                <p:cNvPr id="75" name="Oval 123">
                  <a:extLst>
                    <a:ext uri="{FF2B5EF4-FFF2-40B4-BE49-F238E27FC236}">
                      <a16:creationId xmlns:a16="http://schemas.microsoft.com/office/drawing/2014/main" id="{625F3749-39AA-0D80-C3F7-E3AEDE7E0D13}"/>
                    </a:ext>
                  </a:extLst>
                </p:cNvPr>
                <p:cNvSpPr/>
                <p:nvPr/>
              </p:nvSpPr>
              <p:spPr>
                <a:xfrm rot="9549926">
                  <a:off x="1299777" y="384257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91"/>
                </a:p>
              </p:txBody>
            </p:sp>
          </p:grpSp>
          <p:sp>
            <p:nvSpPr>
              <p:cNvPr id="52" name="CasellaDiTesto 101">
                <a:extLst>
                  <a:ext uri="{FF2B5EF4-FFF2-40B4-BE49-F238E27FC236}">
                    <a16:creationId xmlns:a16="http://schemas.microsoft.com/office/drawing/2014/main" id="{4679B8F4-15A9-800A-6D30-F5E38C103787}"/>
                  </a:ext>
                </a:extLst>
              </p:cNvPr>
              <p:cNvSpPr txBox="1"/>
              <p:nvPr/>
            </p:nvSpPr>
            <p:spPr>
              <a:xfrm>
                <a:off x="3265368" y="3959885"/>
                <a:ext cx="1587899" cy="333538"/>
              </a:xfrm>
              <a:prstGeom prst="rect">
                <a:avLst/>
              </a:prstGeom>
              <a:noFill/>
            </p:spPr>
            <p:txBody>
              <a:bodyPr wrap="none" rtlCol="0">
                <a:spAutoFit/>
              </a:bodyPr>
              <a:lstStyle/>
              <a:p>
                <a:r>
                  <a:rPr lang="it-IT" sz="619" err="1"/>
                  <a:t>Multipass</a:t>
                </a:r>
                <a:r>
                  <a:rPr lang="it-IT" sz="619"/>
                  <a:t> </a:t>
                </a:r>
                <a:r>
                  <a:rPr lang="it-IT" sz="619" err="1"/>
                  <a:t>reflection</a:t>
                </a:r>
                <a:r>
                  <a:rPr lang="it-IT" sz="619"/>
                  <a:t> </a:t>
                </a:r>
              </a:p>
            </p:txBody>
          </p:sp>
          <p:sp>
            <p:nvSpPr>
              <p:cNvPr id="53" name="Rectangle 52">
                <a:extLst>
                  <a:ext uri="{FF2B5EF4-FFF2-40B4-BE49-F238E27FC236}">
                    <a16:creationId xmlns:a16="http://schemas.microsoft.com/office/drawing/2014/main" id="{960F4282-D907-1F80-971C-7F51A9DFF201}"/>
                  </a:ext>
                </a:extLst>
              </p:cNvPr>
              <p:cNvSpPr/>
              <p:nvPr/>
            </p:nvSpPr>
            <p:spPr>
              <a:xfrm>
                <a:off x="2665755" y="989686"/>
                <a:ext cx="2464159" cy="5371728"/>
              </a:xfrm>
              <a:prstGeom prst="rect">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47" name="TextBox 46">
              <a:extLst>
                <a:ext uri="{FF2B5EF4-FFF2-40B4-BE49-F238E27FC236}">
                  <a16:creationId xmlns:a16="http://schemas.microsoft.com/office/drawing/2014/main" id="{57396458-4112-CA8A-2C96-32D4E25704CF}"/>
                </a:ext>
              </a:extLst>
            </p:cNvPr>
            <p:cNvSpPr txBox="1"/>
            <p:nvPr/>
          </p:nvSpPr>
          <p:spPr>
            <a:xfrm>
              <a:off x="2989064" y="5929202"/>
              <a:ext cx="2029617" cy="379707"/>
            </a:xfrm>
            <a:prstGeom prst="rect">
              <a:avLst/>
            </a:prstGeom>
            <a:noFill/>
          </p:spPr>
          <p:txBody>
            <a:bodyPr wrap="none" rtlCol="0">
              <a:spAutoFit/>
            </a:bodyPr>
            <a:lstStyle/>
            <a:p>
              <a:r>
                <a:rPr lang="en-IT" sz="788" b="1"/>
                <a:t>Prototyping needed</a:t>
              </a:r>
            </a:p>
          </p:txBody>
        </p:sp>
      </p:grpSp>
      <p:grpSp>
        <p:nvGrpSpPr>
          <p:cNvPr id="123" name="Group 122">
            <a:extLst>
              <a:ext uri="{FF2B5EF4-FFF2-40B4-BE49-F238E27FC236}">
                <a16:creationId xmlns:a16="http://schemas.microsoft.com/office/drawing/2014/main" id="{C43CE8A0-343A-DBF5-43F5-087DBF13078E}"/>
              </a:ext>
            </a:extLst>
          </p:cNvPr>
          <p:cNvGrpSpPr/>
          <p:nvPr/>
        </p:nvGrpSpPr>
        <p:grpSpPr>
          <a:xfrm>
            <a:off x="5441416" y="1443311"/>
            <a:ext cx="1198991" cy="3021597"/>
            <a:chOff x="7460311" y="989686"/>
            <a:chExt cx="2131539" cy="5371728"/>
          </a:xfrm>
        </p:grpSpPr>
        <p:grpSp>
          <p:nvGrpSpPr>
            <p:cNvPr id="124" name="Group 123">
              <a:extLst>
                <a:ext uri="{FF2B5EF4-FFF2-40B4-BE49-F238E27FC236}">
                  <a16:creationId xmlns:a16="http://schemas.microsoft.com/office/drawing/2014/main" id="{A84B97E7-8386-CC7A-3BA6-CF109A9DCC1B}"/>
                </a:ext>
              </a:extLst>
            </p:cNvPr>
            <p:cNvGrpSpPr/>
            <p:nvPr/>
          </p:nvGrpSpPr>
          <p:grpSpPr>
            <a:xfrm>
              <a:off x="7460311" y="989686"/>
              <a:ext cx="2131539" cy="5371728"/>
              <a:chOff x="7460311" y="989686"/>
              <a:chExt cx="2131539" cy="5371728"/>
            </a:xfrm>
          </p:grpSpPr>
          <p:pic>
            <p:nvPicPr>
              <p:cNvPr id="126" name="Picture 125">
                <a:extLst>
                  <a:ext uri="{FF2B5EF4-FFF2-40B4-BE49-F238E27FC236}">
                    <a16:creationId xmlns:a16="http://schemas.microsoft.com/office/drawing/2014/main" id="{7F05A986-8298-7249-5B80-F59C58873EEE}"/>
                  </a:ext>
                </a:extLst>
              </p:cNvPr>
              <p:cNvPicPr>
                <a:picLocks noChangeAspect="1"/>
              </p:cNvPicPr>
              <p:nvPr/>
            </p:nvPicPr>
            <p:blipFill>
              <a:blip r:embed="rId9"/>
              <a:stretch>
                <a:fillRect/>
              </a:stretch>
            </p:blipFill>
            <p:spPr>
              <a:xfrm>
                <a:off x="7641885" y="2473090"/>
                <a:ext cx="1834252" cy="1647531"/>
              </a:xfrm>
              <a:prstGeom prst="rect">
                <a:avLst/>
              </a:prstGeom>
            </p:spPr>
          </p:pic>
          <p:sp>
            <p:nvSpPr>
              <p:cNvPr id="127" name="Rectangle 126">
                <a:extLst>
                  <a:ext uri="{FF2B5EF4-FFF2-40B4-BE49-F238E27FC236}">
                    <a16:creationId xmlns:a16="http://schemas.microsoft.com/office/drawing/2014/main" id="{D3224801-CA4D-DE5C-1F35-AAF45605C303}"/>
                  </a:ext>
                </a:extLst>
              </p:cNvPr>
              <p:cNvSpPr/>
              <p:nvPr/>
            </p:nvSpPr>
            <p:spPr>
              <a:xfrm>
                <a:off x="7460311" y="989686"/>
                <a:ext cx="2131539" cy="5371728"/>
              </a:xfrm>
              <a:prstGeom prst="rect">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28" name="TextBox 127">
                <a:extLst>
                  <a:ext uri="{FF2B5EF4-FFF2-40B4-BE49-F238E27FC236}">
                    <a16:creationId xmlns:a16="http://schemas.microsoft.com/office/drawing/2014/main" id="{8BDB2B73-D0E7-EFB2-AB12-FEA06CA82599}"/>
                  </a:ext>
                </a:extLst>
              </p:cNvPr>
              <p:cNvSpPr txBox="1"/>
              <p:nvPr/>
            </p:nvSpPr>
            <p:spPr>
              <a:xfrm>
                <a:off x="7510851" y="1058840"/>
                <a:ext cx="1975610" cy="1026379"/>
              </a:xfrm>
              <a:prstGeom prst="rect">
                <a:avLst/>
              </a:prstGeom>
              <a:noFill/>
            </p:spPr>
            <p:txBody>
              <a:bodyPr wrap="square" rtlCol="0">
                <a:spAutoFit/>
              </a:bodyPr>
              <a:lstStyle/>
              <a:p>
                <a:pPr algn="ctr"/>
                <a:r>
                  <a:rPr lang="en-IT" sz="788" b="1"/>
                  <a:t>DIODE LASERS EFFICIENCY,</a:t>
                </a:r>
              </a:p>
              <a:p>
                <a:pPr algn="ctr"/>
                <a:r>
                  <a:rPr lang="en-IT" sz="788" b="1"/>
                  <a:t>BRIGHTNESS AND</a:t>
                </a:r>
              </a:p>
              <a:p>
                <a:pPr algn="ctr"/>
                <a:r>
                  <a:rPr lang="en-IT" sz="788" b="1"/>
                  <a:t>LIFETIME</a:t>
                </a:r>
              </a:p>
            </p:txBody>
          </p:sp>
          <p:pic>
            <p:nvPicPr>
              <p:cNvPr id="129" name="Picture 128">
                <a:extLst>
                  <a:ext uri="{FF2B5EF4-FFF2-40B4-BE49-F238E27FC236}">
                    <a16:creationId xmlns:a16="http://schemas.microsoft.com/office/drawing/2014/main" id="{0E2E72EE-4161-738F-35C0-C4C076654E10}"/>
                  </a:ext>
                </a:extLst>
              </p:cNvPr>
              <p:cNvPicPr>
                <a:picLocks noChangeAspect="1"/>
              </p:cNvPicPr>
              <p:nvPr/>
            </p:nvPicPr>
            <p:blipFill>
              <a:blip r:embed="rId10"/>
              <a:stretch>
                <a:fillRect/>
              </a:stretch>
            </p:blipFill>
            <p:spPr>
              <a:xfrm>
                <a:off x="7714054" y="4116913"/>
                <a:ext cx="1624191" cy="1253234"/>
              </a:xfrm>
              <a:prstGeom prst="rect">
                <a:avLst/>
              </a:prstGeom>
            </p:spPr>
          </p:pic>
          <p:pic>
            <p:nvPicPr>
              <p:cNvPr id="130" name="Picture 129">
                <a:extLst>
                  <a:ext uri="{FF2B5EF4-FFF2-40B4-BE49-F238E27FC236}">
                    <a16:creationId xmlns:a16="http://schemas.microsoft.com/office/drawing/2014/main" id="{E70C9CF7-763D-80BC-34A6-567E1CCEAD43}"/>
                  </a:ext>
                </a:extLst>
              </p:cNvPr>
              <p:cNvPicPr>
                <a:picLocks noChangeAspect="1"/>
              </p:cNvPicPr>
              <p:nvPr/>
            </p:nvPicPr>
            <p:blipFill>
              <a:blip r:embed="rId11"/>
              <a:stretch>
                <a:fillRect/>
              </a:stretch>
            </p:blipFill>
            <p:spPr>
              <a:xfrm>
                <a:off x="7748511" y="4703665"/>
                <a:ext cx="535789" cy="366899"/>
              </a:xfrm>
              <a:prstGeom prst="rect">
                <a:avLst/>
              </a:prstGeom>
            </p:spPr>
          </p:pic>
          <p:sp>
            <p:nvSpPr>
              <p:cNvPr id="131" name="TextBox 130">
                <a:extLst>
                  <a:ext uri="{FF2B5EF4-FFF2-40B4-BE49-F238E27FC236}">
                    <a16:creationId xmlns:a16="http://schemas.microsoft.com/office/drawing/2014/main" id="{8EE71415-890C-99A1-02CD-3A71422E3DB4}"/>
                  </a:ext>
                </a:extLst>
              </p:cNvPr>
              <p:cNvSpPr txBox="1"/>
              <p:nvPr/>
            </p:nvSpPr>
            <p:spPr>
              <a:xfrm>
                <a:off x="7890553" y="5630239"/>
                <a:ext cx="328411" cy="656590"/>
              </a:xfrm>
              <a:prstGeom prst="rect">
                <a:avLst/>
              </a:prstGeom>
              <a:noFill/>
            </p:spPr>
            <p:txBody>
              <a:bodyPr wrap="none" rtlCol="0">
                <a:spAutoFit/>
              </a:bodyPr>
              <a:lstStyle/>
              <a:p>
                <a:endParaRPr lang="en-IT"/>
              </a:p>
            </p:txBody>
          </p:sp>
        </p:grpSp>
        <p:sp>
          <p:nvSpPr>
            <p:cNvPr id="125" name="TextBox 124">
              <a:extLst>
                <a:ext uri="{FF2B5EF4-FFF2-40B4-BE49-F238E27FC236}">
                  <a16:creationId xmlns:a16="http://schemas.microsoft.com/office/drawing/2014/main" id="{74C67952-33D8-5B11-DF9C-169F1AEEB440}"/>
                </a:ext>
              </a:extLst>
            </p:cNvPr>
            <p:cNvSpPr txBox="1"/>
            <p:nvPr/>
          </p:nvSpPr>
          <p:spPr>
            <a:xfrm>
              <a:off x="7714053" y="5903492"/>
              <a:ext cx="1781683" cy="348814"/>
            </a:xfrm>
            <a:prstGeom prst="rect">
              <a:avLst/>
            </a:prstGeom>
            <a:noFill/>
          </p:spPr>
          <p:txBody>
            <a:bodyPr wrap="none" rtlCol="0">
              <a:spAutoFit/>
            </a:bodyPr>
            <a:lstStyle/>
            <a:p>
              <a:r>
                <a:rPr lang="en-IT" sz="675" b="1"/>
                <a:t>Needs development</a:t>
              </a:r>
            </a:p>
          </p:txBody>
        </p:sp>
      </p:grpSp>
      <p:sp>
        <p:nvSpPr>
          <p:cNvPr id="132" name="TextBox 131">
            <a:extLst>
              <a:ext uri="{FF2B5EF4-FFF2-40B4-BE49-F238E27FC236}">
                <a16:creationId xmlns:a16="http://schemas.microsoft.com/office/drawing/2014/main" id="{99C0BB94-C4FC-0737-C3DA-303F2D84D6E1}"/>
              </a:ext>
            </a:extLst>
          </p:cNvPr>
          <p:cNvSpPr txBox="1"/>
          <p:nvPr/>
        </p:nvSpPr>
        <p:spPr>
          <a:xfrm>
            <a:off x="1584269" y="4221789"/>
            <a:ext cx="1141659" cy="213585"/>
          </a:xfrm>
          <a:prstGeom prst="rect">
            <a:avLst/>
          </a:prstGeom>
          <a:noFill/>
        </p:spPr>
        <p:txBody>
          <a:bodyPr wrap="none" rtlCol="0">
            <a:spAutoFit/>
          </a:bodyPr>
          <a:lstStyle/>
          <a:p>
            <a:r>
              <a:rPr lang="en-IT" sz="788" b="1"/>
              <a:t>Prototyping needed</a:t>
            </a:r>
          </a:p>
        </p:txBody>
      </p:sp>
      <p:sp>
        <p:nvSpPr>
          <p:cNvPr id="134" name="TextBox 133">
            <a:extLst>
              <a:ext uri="{FF2B5EF4-FFF2-40B4-BE49-F238E27FC236}">
                <a16:creationId xmlns:a16="http://schemas.microsoft.com/office/drawing/2014/main" id="{E8565698-C686-8C05-30CF-3A5E7EF0D7AE}"/>
              </a:ext>
            </a:extLst>
          </p:cNvPr>
          <p:cNvSpPr txBox="1"/>
          <p:nvPr/>
        </p:nvSpPr>
        <p:spPr>
          <a:xfrm>
            <a:off x="848096" y="755467"/>
            <a:ext cx="7447808" cy="307777"/>
          </a:xfrm>
          <a:prstGeom prst="rect">
            <a:avLst/>
          </a:prstGeom>
          <a:noFill/>
        </p:spPr>
        <p:txBody>
          <a:bodyPr wrap="none" rtlCol="0">
            <a:spAutoFit/>
          </a:bodyPr>
          <a:lstStyle/>
          <a:p>
            <a:r>
              <a:rPr lang="en-IT" sz="1400" b="1" dirty="0"/>
              <a:t>High repetition rate (100 Hz) will speed up R&amp;D of pending issues for Ti:Sa laser TDR </a:t>
            </a:r>
          </a:p>
        </p:txBody>
      </p:sp>
    </p:spTree>
    <p:extLst>
      <p:ext uri="{BB962C8B-B14F-4D97-AF65-F5344CB8AC3E}">
        <p14:creationId xmlns:p14="http://schemas.microsoft.com/office/powerpoint/2010/main" val="38417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7754" y="87474"/>
            <a:ext cx="4933793" cy="380292"/>
          </a:xfrm>
        </p:spPr>
        <p:txBody>
          <a:bodyPr>
            <a:noAutofit/>
          </a:bodyPr>
          <a:lstStyle/>
          <a:p>
            <a:r>
              <a:rPr lang="it-IT" sz="2700" b="1" dirty="0" err="1">
                <a:solidFill>
                  <a:schemeClr val="accent1">
                    <a:lumMod val="75000"/>
                  </a:schemeClr>
                </a:solidFill>
              </a:rPr>
              <a:t>Transport</a:t>
            </a:r>
            <a:r>
              <a:rPr lang="it-IT" sz="2700" b="1" dirty="0">
                <a:solidFill>
                  <a:schemeClr val="accent1">
                    <a:lumMod val="75000"/>
                  </a:schemeClr>
                </a:solidFill>
              </a:rPr>
              <a:t> to target</a:t>
            </a:r>
            <a:endParaRPr lang="en-GB" sz="2700" b="1" dirty="0">
              <a:solidFill>
                <a:schemeClr val="accent1">
                  <a:lumMod val="75000"/>
                </a:schemeClr>
              </a:solidFill>
            </a:endParaRPr>
          </a:p>
        </p:txBody>
      </p:sp>
      <p:pic>
        <p:nvPicPr>
          <p:cNvPr id="44" name="Image 31"/>
          <p:cNvPicPr/>
          <p:nvPr/>
        </p:nvPicPr>
        <p:blipFill>
          <a:blip r:embed="rId2">
            <a:extLst>
              <a:ext uri="{28A0092B-C50C-407E-A947-70E740481C1C}">
                <a14:useLocalDpi xmlns:a14="http://schemas.microsoft.com/office/drawing/2010/main" val="0"/>
              </a:ext>
            </a:extLst>
          </a:blip>
          <a:srcRect/>
          <a:stretch>
            <a:fillRect/>
          </a:stretch>
        </p:blipFill>
        <p:spPr bwMode="auto">
          <a:xfrm>
            <a:off x="1187700" y="1557004"/>
            <a:ext cx="6516648" cy="1404156"/>
          </a:xfrm>
          <a:prstGeom prst="rect">
            <a:avLst/>
          </a:prstGeom>
          <a:noFill/>
        </p:spPr>
      </p:pic>
      <p:sp>
        <p:nvSpPr>
          <p:cNvPr id="14" name="TextBox 13"/>
          <p:cNvSpPr txBox="1"/>
          <p:nvPr/>
        </p:nvSpPr>
        <p:spPr>
          <a:xfrm>
            <a:off x="1313676" y="712319"/>
            <a:ext cx="6264696" cy="646331"/>
          </a:xfrm>
          <a:prstGeom prst="rect">
            <a:avLst/>
          </a:prstGeom>
          <a:noFill/>
        </p:spPr>
        <p:txBody>
          <a:bodyPr wrap="square" rtlCol="0">
            <a:spAutoFit/>
          </a:bodyPr>
          <a:lstStyle/>
          <a:p>
            <a:r>
              <a:rPr lang="en-US" sz="1800" b="1" dirty="0"/>
              <a:t>Main challenges: large optics, </a:t>
            </a:r>
            <a:r>
              <a:rPr lang="en-US" sz="1800" b="1" dirty="0">
                <a:solidFill>
                  <a:srgbClr val="FF0000"/>
                </a:solidFill>
              </a:rPr>
              <a:t>mechanical stability</a:t>
            </a:r>
            <a:r>
              <a:rPr lang="en-US" sz="1800" b="1" dirty="0"/>
              <a:t>, </a:t>
            </a:r>
            <a:r>
              <a:rPr lang="en-US" sz="1800" b="1" dirty="0">
                <a:solidFill>
                  <a:srgbClr val="FF0000"/>
                </a:solidFill>
              </a:rPr>
              <a:t>cooling of gratings</a:t>
            </a:r>
            <a:r>
              <a:rPr lang="en-US" sz="1800" b="1" dirty="0"/>
              <a:t>, beam quality control </a:t>
            </a:r>
            <a:r>
              <a:rPr lang="mr-IN" sz="1800" b="1" dirty="0"/>
              <a:t>…</a:t>
            </a:r>
            <a:endParaRPr lang="en-US" sz="1800" b="1" dirty="0"/>
          </a:p>
        </p:txBody>
      </p:sp>
      <p:pic>
        <p:nvPicPr>
          <p:cNvPr id="45" name="Image 64"/>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95127"/>
            <a:ext cx="2174938" cy="926602"/>
          </a:xfrm>
          <a:prstGeom prst="rect">
            <a:avLst/>
          </a:prstGeom>
          <a:noFill/>
          <a:ln>
            <a:noFill/>
          </a:ln>
        </p:spPr>
      </p:pic>
      <p:pic>
        <p:nvPicPr>
          <p:cNvPr id="46" name="Image 18"/>
          <p:cNvPicPr/>
          <p:nvPr/>
        </p:nvPicPr>
        <p:blipFill rotWithShape="1">
          <a:blip r:embed="rId4">
            <a:extLst>
              <a:ext uri="{28A0092B-C50C-407E-A947-70E740481C1C}">
                <a14:useLocalDpi xmlns:a14="http://schemas.microsoft.com/office/drawing/2010/main" val="0"/>
              </a:ext>
            </a:extLst>
          </a:blip>
          <a:srcRect t="8000" b="7200"/>
          <a:stretch/>
        </p:blipFill>
        <p:spPr bwMode="auto">
          <a:xfrm>
            <a:off x="1115616" y="3774954"/>
            <a:ext cx="2178875" cy="622647"/>
          </a:xfrm>
          <a:prstGeom prst="rect">
            <a:avLst/>
          </a:prstGeom>
          <a:noFill/>
          <a:ln>
            <a:noFill/>
          </a:ln>
          <a:extLst>
            <a:ext uri="{53640926-AAD7-44d8-BBD7-CCE9431645EC}">
              <a14:shadowObscured xmlns="" xmlns:a14="http://schemas.microsoft.com/office/drawing/2010/main"/>
            </a:ext>
          </a:extLst>
        </p:spPr>
      </p:pic>
      <p:pic>
        <p:nvPicPr>
          <p:cNvPr id="47" name="Image 13"/>
          <p:cNvPicPr/>
          <p:nvPr/>
        </p:nvPicPr>
        <p:blipFill rotWithShape="1">
          <a:blip r:embed="rId5">
            <a:extLst>
              <a:ext uri="{28A0092B-C50C-407E-A947-70E740481C1C}">
                <a14:useLocalDpi xmlns:a14="http://schemas.microsoft.com/office/drawing/2010/main" val="0"/>
              </a:ext>
            </a:extLst>
          </a:blip>
          <a:srcRect r="56998" b="11681"/>
          <a:stretch/>
        </p:blipFill>
        <p:spPr bwMode="auto">
          <a:xfrm>
            <a:off x="5922150" y="3435846"/>
            <a:ext cx="1782198" cy="1288666"/>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554813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11950</TotalTime>
  <Words>5597</Words>
  <Application>Microsoft Macintosh PowerPoint</Application>
  <PresentationFormat>On-screen Show (16:9)</PresentationFormat>
  <Paragraphs>841</Paragraphs>
  <Slides>33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Narrow</vt:lpstr>
      <vt:lpstr>Calibri</vt:lpstr>
      <vt:lpstr>HP Simplified Light</vt:lpstr>
      <vt:lpstr>Office Theme</vt:lpstr>
      <vt:lpstr>EuPRAXIA laser requirements and current conceptual design issues </vt:lpstr>
      <vt:lpstr>Outline</vt:lpstr>
      <vt:lpstr>The EuPRAXIA Project</vt:lpstr>
      <vt:lpstr>PowerPoint Presentation</vt:lpstr>
      <vt:lpstr>PowerPoint Presentation</vt:lpstr>
      <vt:lpstr>RATIONALE OF LASER DRIVER DESIGN STUDY</vt:lpstr>
      <vt:lpstr>GENERAL ARCHITECTURE</vt:lpstr>
      <vt:lpstr>Underpinning EuPRAXIA Laser development</vt:lpstr>
      <vt:lpstr>Transport to target</vt:lpstr>
      <vt:lpstr>Compressor: grating technology</vt:lpstr>
      <vt:lpstr>Beam Pointing Stability</vt:lpstr>
      <vt:lpstr>AMPLIFICATION CHAIN: REQUIREMENTS</vt:lpstr>
      <vt:lpstr>AMPLIFIERS MODULAR ARCHITECTURE</vt:lpstr>
      <vt:lpstr>THERMAL MANAGEMENT</vt:lpstr>
      <vt:lpstr>AMPLIFICATION MODULES: CONCEPTUAL LAYOUT</vt:lpstr>
      <vt:lpstr>AMPLIFICATION MODULES: CONCEPTUAL LAYOUT</vt:lpstr>
      <vt:lpstr>CRITICAL DESIGN CROSSROAD</vt:lpstr>
      <vt:lpstr>EXAMPLE OF LAYOUT FOR  TRANSMISSION AMPLIFIERS</vt:lpstr>
      <vt:lpstr>PUMP TIMING AND EDP ENERGY RIPARTITION</vt:lpstr>
      <vt:lpstr>EXAMPLE OF LAYOUT FOR  REFLECTION AMPLIFIERS</vt:lpstr>
      <vt:lpstr>PUMP TIMING AND EDP ENERGY RIPARTITION</vt:lpstr>
      <vt:lpstr>NUMERICAL SIMULATION OF AMPLIFICATION MODULES</vt:lpstr>
      <vt:lpstr>AMPLIFICATION MODULES:  AMP 1</vt:lpstr>
      <vt:lpstr>AMPLIFICATION MODULES: AMP 2</vt:lpstr>
      <vt:lpstr>AMPLIFICATION MODULES: AMP 3</vt:lpstr>
      <vt:lpstr>EXAMPLES OF SIMULATION RESULTS</vt:lpstr>
      <vt:lpstr>FLUID-DYNAMICS SIMULATIONS</vt:lpstr>
      <vt:lpstr>THERMOMECHANICAL SIMULATIONS</vt:lpstr>
      <vt:lpstr>PUMP SOURCES TECHNOLOGIES</vt:lpstr>
      <vt:lpstr>DIMENSIONING OF PUMP SOURCES ARRAYS</vt:lpstr>
      <vt:lpstr>Diode laser developments</vt:lpstr>
      <vt:lpstr>MAIN OUTPUTS OF THE EUPRAXIA DESIGN STUDY</vt:lpstr>
      <vt:lpstr>The end</vt:lpstr>
    </vt:vector>
  </TitlesOfParts>
  <Manager/>
  <Company>CNR, Pisa, Italy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Leonida A. Gizzi</dc:creator>
  <cp:keywords/>
  <dc:description/>
  <cp:lastModifiedBy>LEONIDA ANTONIO GIZZI</cp:lastModifiedBy>
  <cp:revision>723</cp:revision>
  <cp:lastPrinted>2017-11-21T08:28:54Z</cp:lastPrinted>
  <dcterms:created xsi:type="dcterms:W3CDTF">2016-07-20T12:43:59Z</dcterms:created>
  <dcterms:modified xsi:type="dcterms:W3CDTF">2023-09-19T14:38:33Z</dcterms:modified>
  <cp:category/>
</cp:coreProperties>
</file>