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23" r:id="rId2"/>
    <p:sldId id="594" r:id="rId3"/>
    <p:sldId id="624" r:id="rId4"/>
    <p:sldId id="625" r:id="rId5"/>
    <p:sldId id="602" r:id="rId6"/>
    <p:sldId id="591" r:id="rId7"/>
    <p:sldId id="603" r:id="rId8"/>
    <p:sldId id="633" r:id="rId9"/>
    <p:sldId id="629" r:id="rId10"/>
    <p:sldId id="604" r:id="rId11"/>
    <p:sldId id="605" r:id="rId12"/>
    <p:sldId id="607" r:id="rId13"/>
    <p:sldId id="608" r:id="rId14"/>
    <p:sldId id="614" r:id="rId15"/>
    <p:sldId id="615" r:id="rId16"/>
    <p:sldId id="616" r:id="rId17"/>
    <p:sldId id="634" r:id="rId18"/>
    <p:sldId id="628" r:id="rId19"/>
    <p:sldId id="621" r:id="rId20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C03"/>
    <a:srgbClr val="FD9913"/>
    <a:srgbClr val="ADCDF1"/>
    <a:srgbClr val="FFC000"/>
    <a:srgbClr val="0000FF"/>
    <a:srgbClr val="00AF00"/>
    <a:srgbClr val="3399FF"/>
    <a:srgbClr val="00E3DE"/>
    <a:srgbClr val="FF505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0" autoAdjust="0"/>
    <p:restoredTop sz="90143" autoAdjust="0"/>
  </p:normalViewPr>
  <p:slideViewPr>
    <p:cSldViewPr>
      <p:cViewPr varScale="1">
        <p:scale>
          <a:sx n="70" d="100"/>
          <a:sy n="70" d="100"/>
        </p:scale>
        <p:origin x="992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36" y="0"/>
            <a:ext cx="2951851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2694"/>
            <a:ext cx="544957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851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36" y="9443662"/>
            <a:ext cx="2951851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8F70AFA-C549-4D5C-95C4-EC9B9C0C3DA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84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70AFA-C549-4D5C-95C4-EC9B9C0C3D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89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Nur Einleitungsfolie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70AFA-C549-4D5C-95C4-EC9B9C0C3D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Prinzipieller Aufbau des Systems in Kacheln, von links nach rechts, sodass auf folgenden Folien jede Kachel beleuchtet werden kann und der entsprechende Teil des Lasers beschrieben werden kann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C3E7-969D-41E1-8171-9758BA871A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49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Regen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C3E7-969D-41E1-8171-9758BA871A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4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Kompression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C3E7-969D-41E1-8171-9758BA871A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92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C3E7-969D-41E1-8171-9758BA871A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03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C3E7-969D-41E1-8171-9758BA871A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7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C3E7-969D-41E1-8171-9758BA871A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61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Nur Einleitungsfolie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70AFA-C549-4D5C-95C4-EC9B9C0C3D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7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Low </a:t>
            </a:r>
            <a:r>
              <a:rPr lang="de-DE" dirty="0" err="1"/>
              <a:t>energy</a:t>
            </a:r>
            <a:r>
              <a:rPr lang="de-DE" dirty="0"/>
              <a:t> 100 </a:t>
            </a:r>
            <a:r>
              <a:rPr lang="de-DE" dirty="0" err="1"/>
              <a:t>mJ</a:t>
            </a:r>
            <a:r>
              <a:rPr lang="de-DE" dirty="0"/>
              <a:t> </a:t>
            </a:r>
            <a:r>
              <a:rPr lang="de-DE" dirty="0" err="1"/>
              <a:t>sub</a:t>
            </a:r>
            <a:r>
              <a:rPr lang="de-DE" dirty="0"/>
              <a:t> 100 </a:t>
            </a:r>
            <a:r>
              <a:rPr lang="de-DE" dirty="0" err="1"/>
              <a:t>fs</a:t>
            </a:r>
            <a:r>
              <a:rPr lang="de-DE" dirty="0"/>
              <a:t> </a:t>
            </a:r>
            <a:r>
              <a:rPr lang="de-DE" dirty="0" err="1"/>
              <a:t>driving</a:t>
            </a:r>
            <a:r>
              <a:rPr lang="de-DE" dirty="0"/>
              <a:t> </a:t>
            </a:r>
            <a:r>
              <a:rPr lang="de-DE" dirty="0" err="1"/>
              <a:t>wakefield</a:t>
            </a:r>
            <a:r>
              <a:rPr lang="de-DE" dirty="0"/>
              <a:t> (1-2%)</a:t>
            </a:r>
          </a:p>
          <a:p>
            <a:r>
              <a:rPr lang="de-DE" dirty="0" err="1"/>
              <a:t>Followed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high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picosecond</a:t>
            </a:r>
            <a:r>
              <a:rPr lang="de-DE" dirty="0"/>
              <a:t> beam, </a:t>
            </a:r>
            <a:r>
              <a:rPr lang="de-DE" dirty="0" err="1"/>
              <a:t>travels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wakefield</a:t>
            </a:r>
            <a:endParaRPr lang="de-DE" dirty="0"/>
          </a:p>
          <a:p>
            <a:r>
              <a:rPr lang="de-DE" dirty="0" err="1"/>
              <a:t>Modulated</a:t>
            </a:r>
            <a:r>
              <a:rPr lang="de-DE" dirty="0"/>
              <a:t> </a:t>
            </a:r>
            <a:r>
              <a:rPr lang="de-DE" dirty="0" err="1"/>
              <a:t>spectrally</a:t>
            </a:r>
            <a:endParaRPr lang="de-DE" dirty="0"/>
          </a:p>
          <a:p>
            <a:r>
              <a:rPr lang="de-DE" dirty="0"/>
              <a:t>Temporally still smooth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70AFA-C549-4D5C-95C4-EC9B9C0C3D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8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Kurze Kachelübersicht PFS – PFS pro mit Kerndaten der beiden Systeme gegenübergestellt / \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70AFA-C549-4D5C-95C4-EC9B9C0C3D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2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ändern mit Frontalaufnahme aus Kontrollraum, Kästen mit farbiger Füllung einfügen für PFS und PFS pro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70AFA-C549-4D5C-95C4-EC9B9C0C3D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8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Nur Einleitungsfolie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70AFA-C549-4D5C-95C4-EC9B9C0C3D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9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Übersicht zu PFS mit Kenndaten der Verstärker</a:t>
            </a:r>
          </a:p>
          <a:p>
            <a:pPr marL="0" indent="0">
              <a:buFontTx/>
              <a:buNone/>
            </a:pPr>
            <a:r>
              <a:rPr lang="de-DE" dirty="0"/>
              <a:t>-&gt; Farben der letzten beiden Boxen ändern!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C3E7-969D-41E1-8171-9758BA871A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5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Leistungsdaten des komprimierten Lasers inklusive NF Beam </a:t>
            </a:r>
            <a:r>
              <a:rPr lang="de-DE" dirty="0" err="1"/>
              <a:t>profile</a:t>
            </a:r>
            <a:r>
              <a:rPr lang="de-DE" dirty="0"/>
              <a:t>, FROG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C3E7-969D-41E1-8171-9758BA871A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Leistungsdaten des komprimierten Lasers inklusive NF Beam </a:t>
            </a:r>
            <a:r>
              <a:rPr lang="de-DE" dirty="0" err="1"/>
              <a:t>profile</a:t>
            </a:r>
            <a:r>
              <a:rPr lang="de-DE" dirty="0"/>
              <a:t>, FROG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C3E7-969D-41E1-8171-9758BA871A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7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Leistungsdaten des komprimierten Lasers inklusive NF Beam </a:t>
            </a:r>
            <a:r>
              <a:rPr lang="de-DE" dirty="0" err="1"/>
              <a:t>profile</a:t>
            </a:r>
            <a:r>
              <a:rPr lang="de-DE" dirty="0"/>
              <a:t>, FROG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C3E7-969D-41E1-8171-9758BA871A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E26874-1A4C-41C4-9ACB-11E939E7D114}" type="slidenum">
              <a:rPr lang="en-US"/>
              <a:pPr/>
              <a:t>‹Nr.›</a:t>
            </a:fld>
            <a:r>
              <a:rPr lang="en-US"/>
              <a:t>/351</a:t>
            </a:r>
          </a:p>
        </p:txBody>
      </p:sp>
    </p:spTree>
    <p:extLst>
      <p:ext uri="{BB962C8B-B14F-4D97-AF65-F5344CB8AC3E}">
        <p14:creationId xmlns:p14="http://schemas.microsoft.com/office/powerpoint/2010/main" val="39106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24591B-CB8C-4E61-BDDE-3445560E7B7F}" type="slidenum">
              <a:rPr lang="en-US"/>
              <a:pPr/>
              <a:t>‹Nr.›</a:t>
            </a:fld>
            <a:r>
              <a:rPr lang="en-US"/>
              <a:t>/351</a:t>
            </a:r>
          </a:p>
        </p:txBody>
      </p:sp>
    </p:spTree>
    <p:extLst>
      <p:ext uri="{BB962C8B-B14F-4D97-AF65-F5344CB8AC3E}">
        <p14:creationId xmlns:p14="http://schemas.microsoft.com/office/powerpoint/2010/main" val="58370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7D7F30-3330-449E-993C-370EF025562A}" type="slidenum">
              <a:rPr lang="en-US"/>
              <a:pPr/>
              <a:t>‹Nr.›</a:t>
            </a:fld>
            <a:r>
              <a:rPr lang="en-US"/>
              <a:t>/351</a:t>
            </a:r>
          </a:p>
        </p:txBody>
      </p:sp>
    </p:spTree>
    <p:extLst>
      <p:ext uri="{BB962C8B-B14F-4D97-AF65-F5344CB8AC3E}">
        <p14:creationId xmlns:p14="http://schemas.microsoft.com/office/powerpoint/2010/main" val="23953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E99E90-CF70-45A0-9DC0-69AEEFB6C8C4}" type="slidenum">
              <a:rPr lang="en-US"/>
              <a:pPr/>
              <a:t>‹Nr.›</a:t>
            </a:fld>
            <a:r>
              <a:rPr lang="en-US"/>
              <a:t>/351</a:t>
            </a:r>
          </a:p>
        </p:txBody>
      </p:sp>
    </p:spTree>
    <p:extLst>
      <p:ext uri="{BB962C8B-B14F-4D97-AF65-F5344CB8AC3E}">
        <p14:creationId xmlns:p14="http://schemas.microsoft.com/office/powerpoint/2010/main" val="347890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B87CA2-B821-4790-B272-5349CD9C2105}" type="slidenum">
              <a:rPr lang="en-US"/>
              <a:pPr/>
              <a:t>‹Nr.›</a:t>
            </a:fld>
            <a:r>
              <a:rPr lang="en-US"/>
              <a:t>/351</a:t>
            </a:r>
          </a:p>
        </p:txBody>
      </p:sp>
    </p:spTree>
    <p:extLst>
      <p:ext uri="{BB962C8B-B14F-4D97-AF65-F5344CB8AC3E}">
        <p14:creationId xmlns:p14="http://schemas.microsoft.com/office/powerpoint/2010/main" val="117690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84B7F0-F279-4184-8051-187180BBCA3C}" type="slidenum">
              <a:rPr lang="en-US"/>
              <a:pPr/>
              <a:t>‹Nr.›</a:t>
            </a:fld>
            <a:r>
              <a:rPr lang="en-US"/>
              <a:t>/351</a:t>
            </a:r>
          </a:p>
        </p:txBody>
      </p:sp>
    </p:spTree>
    <p:extLst>
      <p:ext uri="{BB962C8B-B14F-4D97-AF65-F5344CB8AC3E}">
        <p14:creationId xmlns:p14="http://schemas.microsoft.com/office/powerpoint/2010/main" val="144750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767B30-9040-4577-AF15-8FB54F2B91AA}" type="slidenum">
              <a:rPr lang="en-US"/>
              <a:pPr/>
              <a:t>‹Nr.›</a:t>
            </a:fld>
            <a:r>
              <a:rPr lang="en-US"/>
              <a:t>/351</a:t>
            </a:r>
          </a:p>
        </p:txBody>
      </p:sp>
    </p:spTree>
    <p:extLst>
      <p:ext uri="{BB962C8B-B14F-4D97-AF65-F5344CB8AC3E}">
        <p14:creationId xmlns:p14="http://schemas.microsoft.com/office/powerpoint/2010/main" val="130322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04F698-DC78-4650-B47C-5BA2604E734C}" type="slidenum">
              <a:rPr lang="en-US"/>
              <a:pPr/>
              <a:t>‹Nr.›</a:t>
            </a:fld>
            <a:r>
              <a:rPr lang="en-US"/>
              <a:t>/351</a:t>
            </a:r>
          </a:p>
        </p:txBody>
      </p:sp>
    </p:spTree>
    <p:extLst>
      <p:ext uri="{BB962C8B-B14F-4D97-AF65-F5344CB8AC3E}">
        <p14:creationId xmlns:p14="http://schemas.microsoft.com/office/powerpoint/2010/main" val="413312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C1AEE1-5EB8-475D-A409-60E93554DFD6}" type="slidenum">
              <a:rPr lang="en-US"/>
              <a:pPr/>
              <a:t>‹Nr.›</a:t>
            </a:fld>
            <a:r>
              <a:rPr lang="en-US"/>
              <a:t>/351</a:t>
            </a:r>
          </a:p>
        </p:txBody>
      </p:sp>
    </p:spTree>
    <p:extLst>
      <p:ext uri="{BB962C8B-B14F-4D97-AF65-F5344CB8AC3E}">
        <p14:creationId xmlns:p14="http://schemas.microsoft.com/office/powerpoint/2010/main" val="270946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9DBC6-22D4-4EC0-B973-164022555BDE}" type="slidenum">
              <a:rPr lang="en-US"/>
              <a:pPr/>
              <a:t>‹Nr.›</a:t>
            </a:fld>
            <a:r>
              <a:rPr lang="en-US"/>
              <a:t>/351</a:t>
            </a:r>
          </a:p>
        </p:txBody>
      </p:sp>
    </p:spTree>
    <p:extLst>
      <p:ext uri="{BB962C8B-B14F-4D97-AF65-F5344CB8AC3E}">
        <p14:creationId xmlns:p14="http://schemas.microsoft.com/office/powerpoint/2010/main" val="416432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B8F87-4D19-4FE0-8756-C168235FD292}" type="slidenum">
              <a:rPr lang="en-US"/>
              <a:pPr/>
              <a:t>‹Nr.›</a:t>
            </a:fld>
            <a:r>
              <a:rPr lang="en-US"/>
              <a:t>/351</a:t>
            </a:r>
          </a:p>
        </p:txBody>
      </p:sp>
    </p:spTree>
    <p:extLst>
      <p:ext uri="{BB962C8B-B14F-4D97-AF65-F5344CB8AC3E}">
        <p14:creationId xmlns:p14="http://schemas.microsoft.com/office/powerpoint/2010/main" val="125883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F9F0A68-A1E3-498F-88CE-905E79F33558}" type="slidenum">
              <a:rPr lang="en-US"/>
              <a:pPr/>
              <a:t>‹Nr.›</a:t>
            </a:fld>
            <a:r>
              <a:rPr lang="en-US"/>
              <a:t>/351</a:t>
            </a:r>
          </a:p>
        </p:txBody>
      </p:sp>
      <p:pic>
        <p:nvPicPr>
          <p:cNvPr id="1031" name="Picture 7" descr="LAP_Header_W_1024_noB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46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lvl="0" algn="ctr" defTabSz="800991" eaLnBrk="0" hangingPunct="0">
              <a:defRPr/>
            </a:pP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</a:rPr>
              <a:t>Joule-</a:t>
            </a: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</a:rPr>
              <a:t>class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</a:rPr>
              <a:t>Yb:YAG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</a:rPr>
              <a:t>lasers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</a:rPr>
              <a:t>driving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de-DE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</a:rPr>
              <a:t>plasma-</a:t>
            </a: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</a:rPr>
              <a:t>modulated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</a:rPr>
              <a:t>plasma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</a:rPr>
              <a:t>accelerators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6" y="1830164"/>
            <a:ext cx="9155146" cy="390615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-11146" y="1371600"/>
            <a:ext cx="9111603" cy="228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0" rIns="91359" bIns="45680" numCol="1" anchor="t" anchorCtr="0" compatLnSpc="1">
            <a:prstTxWarp prst="textNoShape">
              <a:avLst/>
            </a:prstTxWarp>
          </a:bodyPr>
          <a:lstStyle>
            <a:lvl1pPr algn="l" defTabSz="800991" rtl="0" eaLnBrk="0" fontAlgn="base" hangingPunct="0">
              <a:spcBef>
                <a:spcPct val="0"/>
              </a:spcBef>
              <a:spcAft>
                <a:spcPct val="0"/>
              </a:spcAft>
              <a:defRPr b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00991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2pPr>
            <a:lvl3pPr algn="l" defTabSz="800991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3pPr>
            <a:lvl4pPr algn="l" defTabSz="800991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4pPr>
            <a:lvl5pPr algn="l" defTabSz="800991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5pPr>
            <a:lvl6pPr marL="456798" algn="l" defTabSz="800991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913603" algn="l" defTabSz="800991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1370410" algn="l" defTabSz="800991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1827211" algn="l" defTabSz="800991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0099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1" kern="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b</a:t>
            </a:r>
            <a:r>
              <a:rPr lang="de-DE" sz="2400" i="1" kern="0" baseline="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y</a:t>
            </a:r>
            <a:r>
              <a:rPr lang="de-DE" sz="2400" i="1" kern="0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Mathias Krüger</a:t>
            </a:r>
          </a:p>
          <a:p>
            <a:pPr marL="0" marR="0" lvl="0" indent="0" algn="ctr" defTabSz="80099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1" kern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80099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1" kern="0" baseline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80099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1" kern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80099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1" kern="0" baseline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80099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1" kern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80099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1" kern="0" baseline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80099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1" kern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80099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1" kern="0" baseline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80099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1" kern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80099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1" kern="0" baseline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defTabSz="80099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1" kern="0" baseline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ctr">
              <a:defRPr/>
            </a:pPr>
            <a:r>
              <a:rPr lang="de-DE" sz="2000" b="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A. Münzer</a:t>
            </a:r>
            <a:r>
              <a:rPr lang="de-DE" sz="200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de-DE" sz="2000" b="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de-DE" sz="2000" b="0" kern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S. Karsch, S. Hooker and R. Walczak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0"/>
          <a:stretch>
            <a:fillRect/>
          </a:stretch>
        </p:blipFill>
        <p:spPr bwMode="auto">
          <a:xfrm>
            <a:off x="13275" y="1790338"/>
            <a:ext cx="9144000" cy="39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1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2040EA-43E0-CEF6-85C4-A2EBAC9FE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99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 eaLnBrk="0" hangingPunct="0">
              <a:defRPr/>
            </a:pP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The PFS-pro System</a:t>
            </a:r>
          </a:p>
          <a:p>
            <a:pPr algn="ctr" defTabSz="800991" eaLnBrk="0" hangingPunct="0">
              <a:defRPr/>
            </a:pP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(120 mJ, 1 kHz, 1.3 ps/37 </a:t>
            </a:r>
            <a:r>
              <a:rPr lang="de-DE" sz="2800" b="1" kern="0" dirty="0" err="1">
                <a:solidFill>
                  <a:schemeClr val="accent2">
                    <a:lumMod val="75000"/>
                  </a:schemeClr>
                </a:solidFill>
              </a:rPr>
              <a:t>fs</a:t>
            </a: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57522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>
              <a:defRPr/>
            </a:pPr>
            <a:r>
              <a:rPr lang="de-DE" sz="2800" b="1" dirty="0">
                <a:solidFill>
                  <a:srgbClr val="002060"/>
                </a:solidFill>
              </a:rPr>
              <a:t>The 1 kHz PFS-pro System</a:t>
            </a:r>
            <a:endParaRPr lang="de-DE" sz="2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57BA2-21E2-1DDA-60C5-97A23B583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63" y="2796538"/>
            <a:ext cx="8677674" cy="12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043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>
              <a:defRPr/>
            </a:pPr>
            <a:r>
              <a:rPr lang="de-DE" sz="2800" b="1" dirty="0">
                <a:solidFill>
                  <a:srgbClr val="002060"/>
                </a:solidFill>
              </a:rPr>
              <a:t>The 1 kHz PFS-pro System</a:t>
            </a:r>
            <a:endParaRPr lang="de-DE" sz="2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0352D-2D6D-4FCC-9B5D-689C3AB73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63" y="1318260"/>
            <a:ext cx="8677674" cy="1264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05FCD2-FC22-9AF0-C9D8-CB46B8D08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756" y="2667338"/>
            <a:ext cx="2743200" cy="1807392"/>
          </a:xfrm>
          <a:prstGeom prst="rect">
            <a:avLst/>
          </a:prstGeom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3B94A354-C9F2-4EC6-83ED-9EC7DD04A6E2}"/>
              </a:ext>
            </a:extLst>
          </p:cNvPr>
          <p:cNvSpPr txBox="1"/>
          <p:nvPr/>
        </p:nvSpPr>
        <p:spPr>
          <a:xfrm>
            <a:off x="0" y="2857524"/>
            <a:ext cx="59737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>
                <a:latin typeface="Arial" panose="020B0604020202020204" pitchFamily="34" charset="0"/>
              </a:rPr>
              <a:t>Main </a:t>
            </a:r>
            <a:r>
              <a:rPr lang="de-DE" sz="1600" b="1" u="sng" dirty="0" err="1">
                <a:latin typeface="Arial" panose="020B0604020202020204" pitchFamily="34" charset="0"/>
              </a:rPr>
              <a:t>amplifier</a:t>
            </a:r>
            <a:r>
              <a:rPr lang="de-DE" sz="1600" b="1" u="sng" dirty="0">
                <a:latin typeface="Arial" panose="020B0604020202020204" pitchFamily="34" charset="0"/>
              </a:rPr>
              <a:t> </a:t>
            </a:r>
            <a:r>
              <a:rPr lang="de-DE" sz="1600" b="1" u="sng" dirty="0" err="1">
                <a:latin typeface="Arial" panose="020B0604020202020204" pitchFamily="34" charset="0"/>
              </a:rPr>
              <a:t>key</a:t>
            </a:r>
            <a:r>
              <a:rPr lang="de-DE" sz="1600" b="1" u="sng" dirty="0">
                <a:latin typeface="Arial" panose="020B0604020202020204" pitchFamily="34" charset="0"/>
              </a:rPr>
              <a:t> </a:t>
            </a:r>
            <a:r>
              <a:rPr lang="de-DE" sz="1600" b="1" u="sng" dirty="0" err="1">
                <a:latin typeface="Arial" panose="020B0604020202020204" pitchFamily="34" charset="0"/>
              </a:rPr>
              <a:t>figures</a:t>
            </a:r>
            <a:r>
              <a:rPr lang="de-DE" sz="1600" b="1" u="sng" dirty="0">
                <a:latin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</a:rPr>
              <a:t>Concept</a:t>
            </a:r>
            <a:r>
              <a:rPr lang="de-DE" sz="1600" dirty="0">
                <a:latin typeface="Arial" panose="020B0604020202020204" pitchFamily="34" charset="0"/>
              </a:rPr>
              <a:t>: Ring type regenerative </a:t>
            </a:r>
            <a:r>
              <a:rPr lang="de-DE" sz="1600" dirty="0" err="1">
                <a:latin typeface="Arial" panose="020B0604020202020204" pitchFamily="34" charset="0"/>
              </a:rPr>
              <a:t>amplifier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</a:rPr>
              <a:t>Gain</a:t>
            </a:r>
            <a:r>
              <a:rPr lang="de-DE" sz="1600" dirty="0">
                <a:latin typeface="Arial" panose="020B0604020202020204" pitchFamily="34" charset="0"/>
              </a:rPr>
              <a:t> medium: 2x </a:t>
            </a:r>
            <a:r>
              <a:rPr lang="de-DE" sz="1600" dirty="0" err="1">
                <a:latin typeface="Arial" panose="020B0604020202020204" pitchFamily="34" charset="0"/>
              </a:rPr>
              <a:t>Yb:YAG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Thin</a:t>
            </a:r>
            <a:r>
              <a:rPr lang="de-DE" sz="1600" dirty="0">
                <a:latin typeface="Arial" panose="020B0604020202020204" pitchFamily="34" charset="0"/>
              </a:rPr>
              <a:t>-Disks (TRUMPF GmbH)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Pump per medium: 1.5 kW @ 969 </a:t>
            </a:r>
            <a:r>
              <a:rPr lang="de-DE" sz="1600" dirty="0" err="1">
                <a:latin typeface="Arial" panose="020B0604020202020204" pitchFamily="34" charset="0"/>
              </a:rPr>
              <a:t>nm</a:t>
            </a:r>
            <a:r>
              <a:rPr lang="de-DE" sz="1600" dirty="0">
                <a:latin typeface="Arial" panose="020B0604020202020204" pitchFamily="34" charset="0"/>
              </a:rPr>
              <a:t>, CW/1 kHz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</a:rPr>
              <a:t>Output @ 5 kHz: 200 </a:t>
            </a:r>
            <a:r>
              <a:rPr lang="de-DE" sz="1600" dirty="0" err="1">
                <a:latin typeface="Arial" panose="020B0604020202020204" pitchFamily="34" charset="0"/>
              </a:rPr>
              <a:t>mJ</a:t>
            </a:r>
            <a:r>
              <a:rPr lang="de-DE" sz="1600" dirty="0">
                <a:latin typeface="Arial" panose="020B0604020202020204" pitchFamily="34" charset="0"/>
              </a:rPr>
              <a:t> // 1000 W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</a:rPr>
              <a:t>Output @ 1 kHz: 120 </a:t>
            </a:r>
            <a:r>
              <a:rPr lang="de-DE" sz="1600" dirty="0" err="1">
                <a:latin typeface="Arial" panose="020B0604020202020204" pitchFamily="34" charset="0"/>
              </a:rPr>
              <a:t>mJ</a:t>
            </a:r>
            <a:r>
              <a:rPr lang="de-DE" sz="1600" dirty="0">
                <a:latin typeface="Arial" panose="020B0604020202020204" pitchFamily="34" charset="0"/>
              </a:rPr>
              <a:t> // 120 W, non-</a:t>
            </a:r>
            <a:r>
              <a:rPr lang="de-DE" sz="1600" dirty="0" err="1">
                <a:latin typeface="Arial" panose="020B0604020202020204" pitchFamily="34" charset="0"/>
              </a:rPr>
              <a:t>optimized</a:t>
            </a:r>
            <a:r>
              <a:rPr lang="de-DE" sz="1600" dirty="0">
                <a:latin typeface="Arial" panose="020B060402020202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</a:rPr>
              <a:t>0.3 % RMS power </a:t>
            </a:r>
            <a:r>
              <a:rPr lang="de-DE" sz="1600" dirty="0" err="1">
                <a:latin typeface="Arial" panose="020B0604020202020204" pitchFamily="34" charset="0"/>
              </a:rPr>
              <a:t>stability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over</a:t>
            </a:r>
            <a:r>
              <a:rPr lang="de-DE" sz="1600" dirty="0">
                <a:latin typeface="Arial" panose="020B0604020202020204" pitchFamily="34" charset="0"/>
              </a:rPr>
              <a:t> 5h</a:t>
            </a:r>
            <a:endParaRPr lang="de-DE" sz="1600" b="1" u="sng" dirty="0"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sz="1600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665D47-B56B-8CCD-A482-43829D121B2F}"/>
              </a:ext>
            </a:extLst>
          </p:cNvPr>
          <p:cNvGrpSpPr/>
          <p:nvPr/>
        </p:nvGrpSpPr>
        <p:grpSpPr>
          <a:xfrm>
            <a:off x="5045354" y="4384824"/>
            <a:ext cx="4051021" cy="2448468"/>
            <a:chOff x="4180088" y="1140939"/>
            <a:chExt cx="4792078" cy="28963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E23C2C-3B4B-3A38-A5BA-18D1F5A6B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031"/>
            <a:stretch/>
          </p:blipFill>
          <p:spPr>
            <a:xfrm>
              <a:off x="4180088" y="1140939"/>
              <a:ext cx="4792078" cy="285822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5CC11E-9A19-5490-B0F0-19425551030B}"/>
                </a:ext>
              </a:extLst>
            </p:cNvPr>
            <p:cNvSpPr/>
            <p:nvPr/>
          </p:nvSpPr>
          <p:spPr>
            <a:xfrm>
              <a:off x="5013545" y="1290336"/>
              <a:ext cx="379967" cy="355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0C86FA-B4DC-A3B8-2F0C-47997B105C96}"/>
                </a:ext>
              </a:extLst>
            </p:cNvPr>
            <p:cNvSpPr/>
            <p:nvPr/>
          </p:nvSpPr>
          <p:spPr>
            <a:xfrm>
              <a:off x="4526973" y="3750841"/>
              <a:ext cx="944187" cy="2864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027548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>
              <a:defRPr/>
            </a:pPr>
            <a:r>
              <a:rPr lang="de-DE" sz="2800" b="1" dirty="0">
                <a:solidFill>
                  <a:srgbClr val="002060"/>
                </a:solidFill>
              </a:rPr>
              <a:t>The 1 kHz PFS-pro System</a:t>
            </a:r>
            <a:endParaRPr lang="de-DE" sz="2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24A8A-B805-4761-94EF-85C9C18DB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63" y="1318260"/>
            <a:ext cx="8677674" cy="1264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4A2E97-04DB-4500-B6E5-982875252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074" y="2743200"/>
            <a:ext cx="4810400" cy="18681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94E264-89F9-4FEE-A810-0AB5631D4389}"/>
              </a:ext>
            </a:extLst>
          </p:cNvPr>
          <p:cNvSpPr/>
          <p:nvPr/>
        </p:nvSpPr>
        <p:spPr>
          <a:xfrm>
            <a:off x="0" y="2878577"/>
            <a:ext cx="445666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u="sng" dirty="0" err="1">
                <a:latin typeface="Arial" panose="020B0604020202020204" pitchFamily="34" charset="0"/>
              </a:rPr>
              <a:t>Compression</a:t>
            </a:r>
            <a:r>
              <a:rPr lang="de-DE" sz="1600" b="1" u="sng" dirty="0">
                <a:latin typeface="Arial" panose="020B0604020202020204" pitchFamily="34" charset="0"/>
              </a:rPr>
              <a:t>: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</a:rPr>
              <a:t>Grating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compressor</a:t>
            </a:r>
            <a:r>
              <a:rPr lang="de-DE" sz="1600" dirty="0">
                <a:latin typeface="Arial" panose="020B0604020202020204" pitchFamily="34" charset="0"/>
              </a:rPr>
              <a:t> 94% </a:t>
            </a:r>
            <a:r>
              <a:rPr lang="de-DE" sz="1600" dirty="0" err="1">
                <a:latin typeface="Arial" panose="020B0604020202020204" pitchFamily="34" charset="0"/>
              </a:rPr>
              <a:t>eff</a:t>
            </a:r>
            <a:r>
              <a:rPr lang="de-DE" sz="1600" dirty="0">
                <a:latin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Normal </a:t>
            </a:r>
            <a:r>
              <a:rPr lang="de-DE" sz="1600" dirty="0" err="1">
                <a:latin typeface="Arial" panose="020B0604020202020204" pitchFamily="34" charset="0"/>
              </a:rPr>
              <a:t>operation</a:t>
            </a:r>
            <a:r>
              <a:rPr lang="de-DE" sz="1600" dirty="0">
                <a:latin typeface="Arial" panose="020B0604020202020204" pitchFamily="34" charset="0"/>
              </a:rPr>
              <a:t> (</a:t>
            </a:r>
            <a:r>
              <a:rPr lang="de-DE" sz="1600" dirty="0" err="1">
                <a:latin typeface="Arial" panose="020B0604020202020204" pitchFamily="34" charset="0"/>
              </a:rPr>
              <a:t>no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PreAmp</a:t>
            </a:r>
            <a:r>
              <a:rPr lang="de-DE" sz="1600" dirty="0">
                <a:latin typeface="Arial" panose="020B0604020202020204" pitchFamily="34" charset="0"/>
              </a:rPr>
              <a:t>):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</a:rPr>
              <a:t>1.1 </a:t>
            </a:r>
            <a:r>
              <a:rPr lang="de-DE" sz="1600" dirty="0" err="1">
                <a:latin typeface="Arial" panose="020B0604020202020204" pitchFamily="34" charset="0"/>
              </a:rPr>
              <a:t>nm</a:t>
            </a:r>
            <a:r>
              <a:rPr lang="de-DE" sz="1600" dirty="0">
                <a:latin typeface="Arial" panose="020B0604020202020204" pitchFamily="34" charset="0"/>
              </a:rPr>
              <a:t> FWHM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</a:rPr>
              <a:t>1.3 </a:t>
            </a:r>
            <a:r>
              <a:rPr lang="de-DE" sz="1600" dirty="0" err="1">
                <a:latin typeface="Arial" panose="020B0604020202020204" pitchFamily="34" charset="0"/>
              </a:rPr>
              <a:t>ps</a:t>
            </a:r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Broadband </a:t>
            </a:r>
            <a:r>
              <a:rPr lang="de-DE" sz="1600" dirty="0" err="1">
                <a:latin typeface="Arial" panose="020B0604020202020204" pitchFamily="34" charset="0"/>
              </a:rPr>
              <a:t>operation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with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old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PreAmp</a:t>
            </a:r>
            <a:r>
              <a:rPr lang="de-DE" sz="1600" dirty="0">
                <a:latin typeface="Arial" panose="020B0604020202020204" pitchFamily="34" charset="0"/>
              </a:rPr>
              <a:t>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</a:rPr>
              <a:t>2 </a:t>
            </a:r>
            <a:r>
              <a:rPr lang="de-DE" sz="1600" dirty="0" err="1">
                <a:latin typeface="Arial" panose="020B0604020202020204" pitchFamily="34" charset="0"/>
              </a:rPr>
              <a:t>nm</a:t>
            </a:r>
            <a:r>
              <a:rPr lang="de-DE" sz="1600" dirty="0">
                <a:latin typeface="Arial" panose="020B0604020202020204" pitchFamily="34" charset="0"/>
              </a:rPr>
              <a:t> FWHM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</a:rPr>
              <a:t>750 </a:t>
            </a:r>
            <a:r>
              <a:rPr lang="de-DE" sz="1600" dirty="0" err="1">
                <a:latin typeface="Arial" panose="020B0604020202020204" pitchFamily="34" charset="0"/>
              </a:rPr>
              <a:t>fs</a:t>
            </a:r>
            <a:endParaRPr lang="de-DE" sz="16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FF637-9AED-4128-AE7B-77985FE86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074" y="5049363"/>
            <a:ext cx="4819926" cy="18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509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>
              <a:defRPr/>
            </a:pPr>
            <a:r>
              <a:rPr lang="de-DE" sz="2800" b="1" dirty="0">
                <a:solidFill>
                  <a:srgbClr val="002060"/>
                </a:solidFill>
              </a:rPr>
              <a:t>The 1 kHz PFS-pro System</a:t>
            </a:r>
            <a:endParaRPr lang="de-DE" sz="2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24A8A-B805-4761-94EF-85C9C18DB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63" y="1318260"/>
            <a:ext cx="8677674" cy="12649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94E264-89F9-4FEE-A810-0AB5631D4389}"/>
              </a:ext>
            </a:extLst>
          </p:cNvPr>
          <p:cNvSpPr/>
          <p:nvPr/>
        </p:nvSpPr>
        <p:spPr>
          <a:xfrm>
            <a:off x="0" y="2878577"/>
            <a:ext cx="73276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u="sng" dirty="0">
                <a:latin typeface="Arial" panose="020B0604020202020204" pitchFamily="34" charset="0"/>
              </a:rPr>
              <a:t>Multipass </a:t>
            </a:r>
            <a:r>
              <a:rPr lang="de-DE" sz="1600" b="1" u="sng" dirty="0" err="1">
                <a:latin typeface="Arial" panose="020B0604020202020204" pitchFamily="34" charset="0"/>
              </a:rPr>
              <a:t>Cell</a:t>
            </a:r>
            <a:r>
              <a:rPr lang="de-DE" sz="1600" b="1" u="sng" dirty="0">
                <a:latin typeface="Arial" panose="020B0604020202020204" pitchFamily="34" charset="0"/>
              </a:rPr>
              <a:t> (</a:t>
            </a:r>
            <a:r>
              <a:rPr lang="de-DE" sz="1600" b="1" u="sng" dirty="0" err="1">
                <a:latin typeface="Arial" panose="020B0604020202020204" pitchFamily="34" charset="0"/>
              </a:rPr>
              <a:t>Herriott</a:t>
            </a:r>
            <a:r>
              <a:rPr lang="de-DE" sz="1600" b="1" u="sng" dirty="0">
                <a:latin typeface="Arial" panose="020B0604020202020204" pitchFamily="34" charset="0"/>
              </a:rPr>
              <a:t> </a:t>
            </a:r>
            <a:r>
              <a:rPr lang="de-DE" sz="1600" b="1" u="sng" dirty="0" err="1">
                <a:latin typeface="Arial" panose="020B0604020202020204" pitchFamily="34" charset="0"/>
              </a:rPr>
              <a:t>Cell</a:t>
            </a:r>
            <a:r>
              <a:rPr lang="de-DE" sz="1600" b="1" u="sng" dirty="0">
                <a:latin typeface="Arial" panose="020B0604020202020204" pitchFamily="34" charset="0"/>
              </a:rPr>
              <a:t>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</a:rPr>
              <a:t>Nonlinear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broadening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by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self</a:t>
            </a:r>
            <a:r>
              <a:rPr lang="de-DE" sz="1600" dirty="0">
                <a:latin typeface="Arial" panose="020B0604020202020204" pitchFamily="34" charset="0"/>
              </a:rPr>
              <a:t>-phase-modulation in gas (Argon, Helium)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Resonator-like, </a:t>
            </a:r>
            <a:r>
              <a:rPr lang="de-DE" sz="1600" dirty="0" err="1">
                <a:latin typeface="Arial" panose="020B0604020202020204" pitchFamily="34" charset="0"/>
              </a:rPr>
              <a:t>up</a:t>
            </a:r>
            <a:r>
              <a:rPr lang="de-DE" sz="1600" dirty="0">
                <a:latin typeface="Arial" panose="020B0604020202020204" pitchFamily="34" charset="0"/>
              </a:rPr>
              <a:t> to 45 </a:t>
            </a:r>
            <a:r>
              <a:rPr lang="de-DE" sz="1600" dirty="0" err="1">
                <a:latin typeface="Arial" panose="020B0604020202020204" pitchFamily="34" charset="0"/>
              </a:rPr>
              <a:t>roundtrips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8 m </a:t>
            </a:r>
            <a:r>
              <a:rPr lang="de-DE" sz="1600" dirty="0" err="1">
                <a:latin typeface="Arial" panose="020B0604020202020204" pitchFamily="34" charset="0"/>
              </a:rPr>
              <a:t>long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chamber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for</a:t>
            </a:r>
            <a:r>
              <a:rPr lang="de-DE" sz="1600" dirty="0">
                <a:latin typeface="Arial" panose="020B0604020202020204" pitchFamily="34" charset="0"/>
              </a:rPr>
              <a:t> 100+ mJ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14398-5CFE-4D6C-BD0E-DDB88519F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28329"/>
            <a:ext cx="4778252" cy="24525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AE893E-1AB0-45F5-B526-42149870AD4E}"/>
              </a:ext>
            </a:extLst>
          </p:cNvPr>
          <p:cNvSpPr/>
          <p:nvPr/>
        </p:nvSpPr>
        <p:spPr>
          <a:xfrm>
            <a:off x="7244385" y="3682276"/>
            <a:ext cx="1039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</a:rPr>
              <a:t>Beam on</a:t>
            </a:r>
          </a:p>
          <a:p>
            <a:pPr algn="ctr"/>
            <a:r>
              <a:rPr lang="de-DE" sz="1400" dirty="0" err="1">
                <a:latin typeface="Arial" panose="020B0604020202020204" pitchFamily="34" charset="0"/>
              </a:rPr>
              <a:t>Mirrors</a:t>
            </a:r>
            <a:r>
              <a:rPr lang="de-DE" sz="1400" dirty="0">
                <a:latin typeface="Arial" panose="020B0604020202020204" pitchFamily="34" charset="0"/>
              </a:rPr>
              <a:t> 2/3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77694-CC33-48DA-A17D-732B3E8864AA}"/>
              </a:ext>
            </a:extLst>
          </p:cNvPr>
          <p:cNvSpPr/>
          <p:nvPr/>
        </p:nvSpPr>
        <p:spPr>
          <a:xfrm>
            <a:off x="3810000" y="4321314"/>
            <a:ext cx="1149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</a:rPr>
              <a:t>Input </a:t>
            </a:r>
            <a:r>
              <a:rPr lang="de-DE" sz="1400" dirty="0" err="1">
                <a:latin typeface="Arial" panose="020B0604020202020204" pitchFamily="34" charset="0"/>
              </a:rPr>
              <a:t>pulses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74595-1C83-4377-A956-09D30E296F8E}"/>
              </a:ext>
            </a:extLst>
          </p:cNvPr>
          <p:cNvSpPr/>
          <p:nvPr/>
        </p:nvSpPr>
        <p:spPr>
          <a:xfrm>
            <a:off x="4648200" y="5842283"/>
            <a:ext cx="1627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err="1">
                <a:latin typeface="Arial" panose="020B0604020202020204" pitchFamily="34" charset="0"/>
              </a:rPr>
              <a:t>Broadened</a:t>
            </a:r>
            <a:r>
              <a:rPr lang="de-DE" sz="1400" dirty="0">
                <a:latin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</a:rPr>
              <a:t>pulses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DFCFE8-8512-4AEA-8715-54B9846BDB6E}"/>
              </a:ext>
            </a:extLst>
          </p:cNvPr>
          <p:cNvSpPr/>
          <p:nvPr/>
        </p:nvSpPr>
        <p:spPr>
          <a:xfrm>
            <a:off x="5867400" y="3959423"/>
            <a:ext cx="52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err="1">
                <a:latin typeface="Arial" panose="020B0604020202020204" pitchFamily="34" charset="0"/>
              </a:rPr>
              <a:t>Foci</a:t>
            </a:r>
            <a:endParaRPr lang="en-US" sz="1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341E8A-7FC8-41C5-83FD-161337ACD815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9676" y="4182662"/>
            <a:ext cx="934650" cy="846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F71F69-6DB3-41CD-8D72-19410C7043E2}"/>
              </a:ext>
            </a:extLst>
          </p:cNvPr>
          <p:cNvGrpSpPr/>
          <p:nvPr/>
        </p:nvGrpSpPr>
        <p:grpSpPr>
          <a:xfrm>
            <a:off x="515646" y="4113311"/>
            <a:ext cx="2684754" cy="2140486"/>
            <a:chOff x="17123679" y="26791498"/>
            <a:chExt cx="4901991" cy="3814701"/>
          </a:xfrm>
        </p:grpSpPr>
        <p:pic>
          <p:nvPicPr>
            <p:cNvPr id="17" name="Grafik 24">
              <a:extLst>
                <a:ext uri="{FF2B5EF4-FFF2-40B4-BE49-F238E27FC236}">
                  <a16:creationId xmlns:a16="http://schemas.microsoft.com/office/drawing/2014/main" id="{7DCF5889-0B3D-4B11-BA73-B11761DAA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50"/>
            <a:stretch/>
          </p:blipFill>
          <p:spPr>
            <a:xfrm rot="5400000">
              <a:off x="17555725" y="26359452"/>
              <a:ext cx="3814701" cy="4678794"/>
            </a:xfrm>
            <a:prstGeom prst="rect">
              <a:avLst/>
            </a:prstGeom>
          </p:spPr>
        </p:pic>
        <p:cxnSp>
          <p:nvCxnSpPr>
            <p:cNvPr id="18" name="Straight Arrow Connector 6">
              <a:extLst>
                <a:ext uri="{FF2B5EF4-FFF2-40B4-BE49-F238E27FC236}">
                  <a16:creationId xmlns:a16="http://schemas.microsoft.com/office/drawing/2014/main" id="{5423AA29-C381-45EB-A128-CB6F61852323}"/>
                </a:ext>
              </a:extLst>
            </p:cNvPr>
            <p:cNvCxnSpPr/>
            <p:nvPr/>
          </p:nvCxnSpPr>
          <p:spPr>
            <a:xfrm flipH="1">
              <a:off x="19718116" y="28203387"/>
              <a:ext cx="1749076" cy="1711380"/>
            </a:xfrm>
            <a:prstGeom prst="straightConnector1">
              <a:avLst/>
            </a:prstGeom>
            <a:ln w="28575" cap="flat" cmpd="sng" algn="ctr">
              <a:solidFill>
                <a:srgbClr val="FFFF00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9" name="Textfeld 26">
              <a:extLst>
                <a:ext uri="{FF2B5EF4-FFF2-40B4-BE49-F238E27FC236}">
                  <a16:creationId xmlns:a16="http://schemas.microsoft.com/office/drawing/2014/main" id="{2EDA83FC-ED66-46FB-A4CE-6DCD04333EB6}"/>
                </a:ext>
              </a:extLst>
            </p:cNvPr>
            <p:cNvSpPr txBox="1"/>
            <p:nvPr/>
          </p:nvSpPr>
          <p:spPr>
            <a:xfrm>
              <a:off x="20724436" y="28774849"/>
              <a:ext cx="1301234" cy="54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m</a:t>
              </a:r>
              <a:endPara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5255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>
              <a:defRPr/>
            </a:pPr>
            <a:r>
              <a:rPr lang="de-DE" sz="2800" b="1" dirty="0">
                <a:solidFill>
                  <a:srgbClr val="002060"/>
                </a:solidFill>
              </a:rPr>
              <a:t>The PFS-pro System</a:t>
            </a:r>
            <a:endParaRPr lang="de-DE" sz="2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24A8A-B805-4761-94EF-85C9C18DB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63" y="1318260"/>
            <a:ext cx="8677674" cy="12649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94E264-89F9-4FEE-A810-0AB5631D4389}"/>
              </a:ext>
            </a:extLst>
          </p:cNvPr>
          <p:cNvSpPr/>
          <p:nvPr/>
        </p:nvSpPr>
        <p:spPr>
          <a:xfrm>
            <a:off x="0" y="2878577"/>
            <a:ext cx="60455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u="sng" dirty="0">
                <a:latin typeface="Arial" panose="020B0604020202020204" pitchFamily="34" charset="0"/>
              </a:rPr>
              <a:t>Multipass </a:t>
            </a:r>
            <a:r>
              <a:rPr lang="de-DE" sz="1600" b="1" u="sng" dirty="0" err="1">
                <a:latin typeface="Arial" panose="020B0604020202020204" pitchFamily="34" charset="0"/>
              </a:rPr>
              <a:t>Cell</a:t>
            </a:r>
            <a:r>
              <a:rPr lang="de-DE" sz="1600" b="1" u="sng" dirty="0">
                <a:latin typeface="Arial" panose="020B0604020202020204" pitchFamily="34" charset="0"/>
              </a:rPr>
              <a:t> (</a:t>
            </a:r>
            <a:r>
              <a:rPr lang="de-DE" sz="1600" b="1" u="sng" dirty="0" err="1">
                <a:latin typeface="Arial" panose="020B0604020202020204" pitchFamily="34" charset="0"/>
              </a:rPr>
              <a:t>Herriott</a:t>
            </a:r>
            <a:r>
              <a:rPr lang="de-DE" sz="1600" b="1" u="sng" dirty="0">
                <a:latin typeface="Arial" panose="020B0604020202020204" pitchFamily="34" charset="0"/>
              </a:rPr>
              <a:t> </a:t>
            </a:r>
            <a:r>
              <a:rPr lang="de-DE" sz="1600" b="1" u="sng" dirty="0" err="1">
                <a:latin typeface="Arial" panose="020B0604020202020204" pitchFamily="34" charset="0"/>
              </a:rPr>
              <a:t>Cell</a:t>
            </a:r>
            <a:r>
              <a:rPr lang="de-DE" sz="1600" b="1" u="sng" dirty="0">
                <a:latin typeface="Arial" panose="020B0604020202020204" pitchFamily="34" charset="0"/>
              </a:rPr>
              <a:t>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Use </a:t>
            </a:r>
            <a:r>
              <a:rPr lang="de-DE" sz="1600" dirty="0" err="1">
                <a:latin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</a:rPr>
              <a:t> TEM11 </a:t>
            </a:r>
            <a:r>
              <a:rPr lang="de-DE" sz="1600" dirty="0" err="1">
                <a:latin typeface="Arial" panose="020B0604020202020204" pitchFamily="34" charset="0"/>
              </a:rPr>
              <a:t>mode</a:t>
            </a:r>
            <a:r>
              <a:rPr lang="de-DE" sz="1600" dirty="0">
                <a:latin typeface="Arial" panose="020B0604020202020204" pitchFamily="34" charset="0"/>
              </a:rPr>
              <a:t> via vortex </a:t>
            </a:r>
            <a:r>
              <a:rPr lang="de-DE" sz="1600" dirty="0" err="1">
                <a:latin typeface="Arial" panose="020B0604020202020204" pitchFamily="34" charset="0"/>
              </a:rPr>
              <a:t>phase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plates</a:t>
            </a:r>
            <a:endParaRPr lang="de-DE" sz="1600" dirty="0">
              <a:latin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</a:rPr>
              <a:t>2x </a:t>
            </a:r>
            <a:r>
              <a:rPr lang="de-DE" sz="1600" dirty="0" err="1">
                <a:latin typeface="Arial" panose="020B0604020202020204" pitchFamily="34" charset="0"/>
              </a:rPr>
              <a:t>bigger</a:t>
            </a:r>
            <a:r>
              <a:rPr lang="de-DE" sz="1600" dirty="0">
                <a:latin typeface="Arial" panose="020B0604020202020204" pitchFamily="34" charset="0"/>
              </a:rPr>
              <a:t> beam </a:t>
            </a:r>
            <a:r>
              <a:rPr lang="de-DE" sz="1600" dirty="0" err="1">
                <a:latin typeface="Arial" panose="020B0604020202020204" pitchFamily="34" charset="0"/>
              </a:rPr>
              <a:t>size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with</a:t>
            </a:r>
            <a:r>
              <a:rPr lang="de-DE" sz="1600" dirty="0">
                <a:latin typeface="Arial" panose="020B0604020202020204" pitchFamily="34" charset="0"/>
              </a:rPr>
              <a:t> 2.5x </a:t>
            </a:r>
            <a:r>
              <a:rPr lang="de-DE" sz="1600" dirty="0" err="1">
                <a:latin typeface="Arial" panose="020B0604020202020204" pitchFamily="34" charset="0"/>
              </a:rPr>
              <a:t>less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peak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intensity</a:t>
            </a:r>
            <a:endParaRPr lang="de-DE" sz="1600" dirty="0">
              <a:latin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Arial" panose="020B0604020202020204" pitchFamily="34" charset="0"/>
              </a:rPr>
              <a:t>Less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ionization</a:t>
            </a:r>
            <a:r>
              <a:rPr lang="de-DE" sz="1600" dirty="0">
                <a:latin typeface="Arial" panose="020B0604020202020204" pitchFamily="34" charset="0"/>
              </a:rPr>
              <a:t> and LIDT </a:t>
            </a:r>
            <a:r>
              <a:rPr lang="de-DE" sz="1600" dirty="0" err="1">
                <a:latin typeface="Arial" panose="020B0604020202020204" pitchFamily="34" charset="0"/>
              </a:rPr>
              <a:t>issues</a:t>
            </a:r>
            <a:r>
              <a:rPr lang="de-DE" sz="1600" dirty="0">
                <a:latin typeface="Arial" panose="020B0604020202020204" pitchFamily="34" charset="0"/>
              </a:rPr>
              <a:t>, </a:t>
            </a:r>
            <a:r>
              <a:rPr lang="de-DE" sz="1600" dirty="0" err="1">
                <a:latin typeface="Arial" panose="020B0604020202020204" pitchFamily="34" charset="0"/>
              </a:rPr>
              <a:t>more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throughput</a:t>
            </a:r>
            <a:endParaRPr lang="de-DE" sz="1600" dirty="0">
              <a:latin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CED4A024-A72E-4E39-A813-F38D249FB9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6"/>
          <a:stretch/>
        </p:blipFill>
        <p:spPr>
          <a:xfrm>
            <a:off x="3032372" y="4645733"/>
            <a:ext cx="1923040" cy="1611952"/>
          </a:xfrm>
          <a:prstGeom prst="rect">
            <a:avLst/>
          </a:prstGeom>
        </p:spPr>
      </p:pic>
      <p:sp>
        <p:nvSpPr>
          <p:cNvPr id="34" name="Textfeld 10">
            <a:extLst>
              <a:ext uri="{FF2B5EF4-FFF2-40B4-BE49-F238E27FC236}">
                <a16:creationId xmlns:a16="http://schemas.microsoft.com/office/drawing/2014/main" id="{6710EE6B-7C1F-46A1-8C89-711DC2B33ABB}"/>
              </a:ext>
            </a:extLst>
          </p:cNvPr>
          <p:cNvSpPr txBox="1"/>
          <p:nvPr/>
        </p:nvSpPr>
        <p:spPr>
          <a:xfrm>
            <a:off x="4706334" y="6103796"/>
            <a:ext cx="1214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TEM11*-like</a:t>
            </a:r>
            <a:endParaRPr lang="en-US" sz="1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35" name="Picture 2" descr="https://www.holoor.co.il/wp-content/uploads/2017/11/vortex_p2.png?x67353">
            <a:extLst>
              <a:ext uri="{FF2B5EF4-FFF2-40B4-BE49-F238E27FC236}">
                <a16:creationId xmlns:a16="http://schemas.microsoft.com/office/drawing/2014/main" id="{7ECB2F04-7AA9-491B-B5C4-6A50C550F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27" y="5683125"/>
            <a:ext cx="1348729" cy="8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13">
            <a:extLst>
              <a:ext uri="{FF2B5EF4-FFF2-40B4-BE49-F238E27FC236}">
                <a16:creationId xmlns:a16="http://schemas.microsoft.com/office/drawing/2014/main" id="{6842E7ED-AB62-4C73-BD03-FF5CAFC5B2FF}"/>
              </a:ext>
            </a:extLst>
          </p:cNvPr>
          <p:cNvSpPr txBox="1"/>
          <p:nvPr/>
        </p:nvSpPr>
        <p:spPr>
          <a:xfrm>
            <a:off x="131582" y="4551144"/>
            <a:ext cx="1443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560W (112 </a:t>
            </a:r>
            <a:r>
              <a:rPr lang="de-DE" sz="1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mJ</a:t>
            </a:r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)</a:t>
            </a:r>
          </a:p>
          <a:p>
            <a:pPr algn="ctr"/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1.3 </a:t>
            </a:r>
            <a:r>
              <a:rPr lang="de-DE" sz="1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ps</a:t>
            </a:r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</a:p>
          <a:p>
            <a:pPr algn="ctr"/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TEM00</a:t>
            </a:r>
          </a:p>
        </p:txBody>
      </p:sp>
      <p:sp>
        <p:nvSpPr>
          <p:cNvPr id="37" name="Rechteck 1">
            <a:extLst>
              <a:ext uri="{FF2B5EF4-FFF2-40B4-BE49-F238E27FC236}">
                <a16:creationId xmlns:a16="http://schemas.microsoft.com/office/drawing/2014/main" id="{D310C9A6-570C-4B2F-8259-BFA0896B2A96}"/>
              </a:ext>
            </a:extLst>
          </p:cNvPr>
          <p:cNvSpPr/>
          <p:nvPr/>
        </p:nvSpPr>
        <p:spPr>
          <a:xfrm>
            <a:off x="2955971" y="4353639"/>
            <a:ext cx="92029" cy="106425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39" name="Textfeld 8">
            <a:extLst>
              <a:ext uri="{FF2B5EF4-FFF2-40B4-BE49-F238E27FC236}">
                <a16:creationId xmlns:a16="http://schemas.microsoft.com/office/drawing/2014/main" id="{F6BF86F6-EAB1-44E3-8791-522A8352ACA5}"/>
              </a:ext>
            </a:extLst>
          </p:cNvPr>
          <p:cNvSpPr txBox="1"/>
          <p:nvPr/>
        </p:nvSpPr>
        <p:spPr>
          <a:xfrm>
            <a:off x="70828" y="5968747"/>
            <a:ext cx="1835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Vortex </a:t>
            </a:r>
            <a:r>
              <a:rPr lang="de-DE" sz="1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phase</a:t>
            </a:r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lang="de-DE" sz="1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plate</a:t>
            </a:r>
            <a:endParaRPr lang="de-DE" sz="1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(SiO2 </a:t>
            </a:r>
            <a:r>
              <a:rPr lang="de-DE" sz="1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plates</a:t>
            </a:r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lang="de-DE" sz="1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with</a:t>
            </a:r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a vortex </a:t>
            </a:r>
            <a:r>
              <a:rPr lang="de-DE" sz="1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surface</a:t>
            </a:r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)</a:t>
            </a:r>
            <a:endParaRPr lang="en-US" sz="1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cxnSp>
        <p:nvCxnSpPr>
          <p:cNvPr id="42" name="Gerade Verbindung mit Pfeil 32">
            <a:extLst>
              <a:ext uri="{FF2B5EF4-FFF2-40B4-BE49-F238E27FC236}">
                <a16:creationId xmlns:a16="http://schemas.microsoft.com/office/drawing/2014/main" id="{EFD31139-C6C8-4266-931D-FC703E6D30E5}"/>
              </a:ext>
            </a:extLst>
          </p:cNvPr>
          <p:cNvCxnSpPr>
            <a:cxnSpLocks/>
          </p:cNvCxnSpPr>
          <p:nvPr/>
        </p:nvCxnSpPr>
        <p:spPr>
          <a:xfrm>
            <a:off x="6187724" y="5695963"/>
            <a:ext cx="517876" cy="0"/>
          </a:xfrm>
          <a:prstGeom prst="straightConnector1">
            <a:avLst/>
          </a:prstGeom>
          <a:ln w="28575">
            <a:solidFill>
              <a:srgbClr val="F593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33">
            <a:extLst>
              <a:ext uri="{FF2B5EF4-FFF2-40B4-BE49-F238E27FC236}">
                <a16:creationId xmlns:a16="http://schemas.microsoft.com/office/drawing/2014/main" id="{83131813-B341-4FEC-A18E-409C4F51D294}"/>
              </a:ext>
            </a:extLst>
          </p:cNvPr>
          <p:cNvSpPr/>
          <p:nvPr/>
        </p:nvSpPr>
        <p:spPr>
          <a:xfrm>
            <a:off x="6702415" y="5154175"/>
            <a:ext cx="87427" cy="10642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45" name="Gleichschenkliges Dreieck 37">
            <a:extLst>
              <a:ext uri="{FF2B5EF4-FFF2-40B4-BE49-F238E27FC236}">
                <a16:creationId xmlns:a16="http://schemas.microsoft.com/office/drawing/2014/main" id="{1FF1DD75-7FD5-4FAD-A867-679671D8A40C}"/>
              </a:ext>
            </a:extLst>
          </p:cNvPr>
          <p:cNvSpPr/>
          <p:nvPr/>
        </p:nvSpPr>
        <p:spPr>
          <a:xfrm rot="5400000">
            <a:off x="6951002" y="5502666"/>
            <a:ext cx="66717" cy="389038"/>
          </a:xfrm>
          <a:prstGeom prst="triangle">
            <a:avLst/>
          </a:prstGeom>
          <a:solidFill>
            <a:srgbClr val="F59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sp>
        <p:nvSpPr>
          <p:cNvPr id="46" name="Textfeld 43">
            <a:extLst>
              <a:ext uri="{FF2B5EF4-FFF2-40B4-BE49-F238E27FC236}">
                <a16:creationId xmlns:a16="http://schemas.microsoft.com/office/drawing/2014/main" id="{3952125E-CAA1-40AA-B38C-E0B9080259DB}"/>
              </a:ext>
            </a:extLst>
          </p:cNvPr>
          <p:cNvSpPr txBox="1"/>
          <p:nvPr/>
        </p:nvSpPr>
        <p:spPr>
          <a:xfrm>
            <a:off x="6860721" y="4714881"/>
            <a:ext cx="1465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Focus at 540W</a:t>
            </a:r>
          </a:p>
          <a:p>
            <a:pPr algn="ctr"/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(108 </a:t>
            </a:r>
            <a:r>
              <a:rPr lang="de-DE" sz="1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mJ</a:t>
            </a:r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)</a:t>
            </a:r>
          </a:p>
          <a:p>
            <a:pPr algn="ctr"/>
            <a:endParaRPr lang="de-DE" sz="1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algn="ctr"/>
            <a:endParaRPr lang="de-DE" sz="1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algn="ctr"/>
            <a:endParaRPr lang="de-DE" sz="1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algn="ctr"/>
            <a:endParaRPr lang="de-DE" sz="1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algn="ctr"/>
            <a:endParaRPr lang="de-DE" sz="1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algn="ctr"/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&gt;70% </a:t>
            </a:r>
            <a:r>
              <a:rPr lang="de-DE" sz="1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of</a:t>
            </a:r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Energy</a:t>
            </a:r>
          </a:p>
          <a:p>
            <a:pPr algn="ctr"/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lang="de-DE" sz="1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within</a:t>
            </a:r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1/e²</a:t>
            </a:r>
            <a:endParaRPr lang="en-US" sz="1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2350D25-1D36-485E-BB34-86AE939A48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5" t="7525" r="22337" b="24654"/>
          <a:stretch/>
        </p:blipFill>
        <p:spPr>
          <a:xfrm>
            <a:off x="4882930" y="5289192"/>
            <a:ext cx="796779" cy="79422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9B94463-C1D9-47D0-BB20-49867EAA37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1" t="35289" r="25473" b="20233"/>
          <a:stretch/>
        </p:blipFill>
        <p:spPr>
          <a:xfrm>
            <a:off x="1524000" y="4547216"/>
            <a:ext cx="905024" cy="71706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6A13A0E-617E-4D28-A0FA-DB33C6D884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0" t="24101" r="35482" b="41791"/>
          <a:stretch/>
        </p:blipFill>
        <p:spPr>
          <a:xfrm>
            <a:off x="7178880" y="5247174"/>
            <a:ext cx="867219" cy="90002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EB0F9A0-EAC7-494F-907D-ABE5CEDAA20C}"/>
              </a:ext>
            </a:extLst>
          </p:cNvPr>
          <p:cNvSpPr txBox="1"/>
          <p:nvPr/>
        </p:nvSpPr>
        <p:spPr>
          <a:xfrm>
            <a:off x="3248789" y="4352606"/>
            <a:ext cx="1476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250 </a:t>
            </a:r>
            <a:r>
              <a:rPr lang="de-DE" sz="1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mBar</a:t>
            </a:r>
            <a:r>
              <a:rPr lang="de-DE" sz="1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Argon</a:t>
            </a:r>
          </a:p>
        </p:txBody>
      </p:sp>
      <p:sp>
        <p:nvSpPr>
          <p:cNvPr id="51" name="Rechteck 1">
            <a:extLst>
              <a:ext uri="{FF2B5EF4-FFF2-40B4-BE49-F238E27FC236}">
                <a16:creationId xmlns:a16="http://schemas.microsoft.com/office/drawing/2014/main" id="{CB17C3EC-F0C3-4333-B2CA-637859CC11AE}"/>
              </a:ext>
            </a:extLst>
          </p:cNvPr>
          <p:cNvSpPr/>
          <p:nvPr/>
        </p:nvSpPr>
        <p:spPr>
          <a:xfrm>
            <a:off x="6095695" y="5154175"/>
            <a:ext cx="92029" cy="106425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cxnSp>
        <p:nvCxnSpPr>
          <p:cNvPr id="54" name="Gerade Verbindung mit Pfeil 32">
            <a:extLst>
              <a:ext uri="{FF2B5EF4-FFF2-40B4-BE49-F238E27FC236}">
                <a16:creationId xmlns:a16="http://schemas.microsoft.com/office/drawing/2014/main" id="{6629C85D-CE6C-4E42-85CE-A0521F404B1C}"/>
              </a:ext>
            </a:extLst>
          </p:cNvPr>
          <p:cNvCxnSpPr>
            <a:cxnSpLocks/>
          </p:cNvCxnSpPr>
          <p:nvPr/>
        </p:nvCxnSpPr>
        <p:spPr>
          <a:xfrm>
            <a:off x="5679709" y="5695963"/>
            <a:ext cx="416291" cy="0"/>
          </a:xfrm>
          <a:prstGeom prst="straightConnector1">
            <a:avLst/>
          </a:prstGeom>
          <a:ln w="28575">
            <a:solidFill>
              <a:srgbClr val="F593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32">
            <a:extLst>
              <a:ext uri="{FF2B5EF4-FFF2-40B4-BE49-F238E27FC236}">
                <a16:creationId xmlns:a16="http://schemas.microsoft.com/office/drawing/2014/main" id="{17ACF203-5D11-4632-9D50-DCA5A9B75849}"/>
              </a:ext>
            </a:extLst>
          </p:cNvPr>
          <p:cNvCxnSpPr>
            <a:cxnSpLocks/>
          </p:cNvCxnSpPr>
          <p:nvPr/>
        </p:nvCxnSpPr>
        <p:spPr>
          <a:xfrm>
            <a:off x="2438400" y="4908938"/>
            <a:ext cx="515838" cy="0"/>
          </a:xfrm>
          <a:prstGeom prst="straightConnector1">
            <a:avLst/>
          </a:prstGeom>
          <a:ln w="28575">
            <a:solidFill>
              <a:srgbClr val="F593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https://www.holoor.co.il/wp-content/uploads/2017/11/vortex_p2.png?x67353">
            <a:extLst>
              <a:ext uri="{FF2B5EF4-FFF2-40B4-BE49-F238E27FC236}">
                <a16:creationId xmlns:a16="http://schemas.microsoft.com/office/drawing/2014/main" id="{22CC8AD4-F4C4-4CDA-BD54-796D11E6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73" y="4007516"/>
            <a:ext cx="1348729" cy="8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A3FAFE9-C156-4EA8-B1BF-DA0431B28E49}"/>
              </a:ext>
            </a:extLst>
          </p:cNvPr>
          <p:cNvCxnSpPr/>
          <p:nvPr/>
        </p:nvCxnSpPr>
        <p:spPr bwMode="auto">
          <a:xfrm flipV="1">
            <a:off x="2743200" y="5451709"/>
            <a:ext cx="211038" cy="5170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6FEF889-F247-437C-875B-ED76CEDBB2C4}"/>
              </a:ext>
            </a:extLst>
          </p:cNvPr>
          <p:cNvCxnSpPr>
            <a:cxnSpLocks/>
          </p:cNvCxnSpPr>
          <p:nvPr/>
        </p:nvCxnSpPr>
        <p:spPr bwMode="auto">
          <a:xfrm>
            <a:off x="5920405" y="4794542"/>
            <a:ext cx="175289" cy="3108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91025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>
              <a:defRPr/>
            </a:pPr>
            <a:r>
              <a:rPr lang="de-DE" sz="2800" b="1">
                <a:solidFill>
                  <a:srgbClr val="002060"/>
                </a:solidFill>
              </a:rPr>
              <a:t>The 1 kHz </a:t>
            </a:r>
            <a:r>
              <a:rPr lang="de-DE" sz="2800" b="1" dirty="0">
                <a:solidFill>
                  <a:srgbClr val="002060"/>
                </a:solidFill>
              </a:rPr>
              <a:t>PFS-pro System</a:t>
            </a:r>
            <a:endParaRPr lang="de-DE" sz="2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24A8A-B805-4761-94EF-85C9C18DB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63" y="1318260"/>
            <a:ext cx="8677674" cy="12649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94E264-89F9-4FEE-A810-0AB5631D4389}"/>
              </a:ext>
            </a:extLst>
          </p:cNvPr>
          <p:cNvSpPr/>
          <p:nvPr/>
        </p:nvSpPr>
        <p:spPr>
          <a:xfrm>
            <a:off x="0" y="2878577"/>
            <a:ext cx="66062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u="sng" dirty="0">
                <a:latin typeface="Arial" panose="020B0604020202020204" pitchFamily="34" charset="0"/>
              </a:rPr>
              <a:t>HC </a:t>
            </a:r>
            <a:r>
              <a:rPr lang="de-DE" sz="1600" b="1" u="sng" dirty="0" err="1">
                <a:latin typeface="Arial" panose="020B0604020202020204" pitchFamily="34" charset="0"/>
              </a:rPr>
              <a:t>output</a:t>
            </a:r>
            <a:r>
              <a:rPr lang="de-DE" sz="1600" b="1" u="sng" dirty="0">
                <a:latin typeface="Arial" panose="020B0604020202020204" pitchFamily="34" charset="0"/>
              </a:rPr>
              <a:t> and </a:t>
            </a:r>
            <a:r>
              <a:rPr lang="de-DE" sz="1600" b="1" u="sng" dirty="0" err="1">
                <a:latin typeface="Arial" panose="020B0604020202020204" pitchFamily="34" charset="0"/>
              </a:rPr>
              <a:t>compression</a:t>
            </a:r>
            <a:r>
              <a:rPr lang="de-DE" sz="1600" b="1" u="sng" dirty="0">
                <a:latin typeface="Arial" panose="020B0604020202020204" pitchFamily="34" charset="0"/>
              </a:rPr>
              <a:t> [3]: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On </a:t>
            </a:r>
            <a:r>
              <a:rPr lang="de-DE" sz="1600" dirty="0" err="1">
                <a:latin typeface="Arial" panose="020B0604020202020204" pitchFamily="34" charset="0"/>
              </a:rPr>
              <a:t>record</a:t>
            </a:r>
            <a:r>
              <a:rPr lang="de-DE" sz="1600" dirty="0">
                <a:latin typeface="Arial" panose="020B0604020202020204" pitchFamily="34" charset="0"/>
              </a:rPr>
              <a:t> 108 mJ @ 5 kHz, ~75 </a:t>
            </a:r>
            <a:r>
              <a:rPr lang="de-DE" sz="1600" dirty="0" err="1">
                <a:latin typeface="Arial" panose="020B0604020202020204" pitchFamily="34" charset="0"/>
              </a:rPr>
              <a:t>nm</a:t>
            </a:r>
            <a:r>
              <a:rPr lang="de-DE" sz="1600" dirty="0">
                <a:latin typeface="Arial" panose="020B0604020202020204" pitchFamily="34" charset="0"/>
              </a:rPr>
              <a:t>, 96% </a:t>
            </a:r>
            <a:r>
              <a:rPr lang="de-DE" sz="1600" dirty="0" err="1">
                <a:latin typeface="Arial" panose="020B0604020202020204" pitchFamily="34" charset="0"/>
              </a:rPr>
              <a:t>eff</a:t>
            </a:r>
            <a:r>
              <a:rPr lang="de-DE" sz="1600" dirty="0">
                <a:latin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</a:rPr>
              <a:t>Compression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low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energy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fraction</a:t>
            </a:r>
            <a:r>
              <a:rPr lang="de-DE" sz="1600" dirty="0">
                <a:latin typeface="Arial" panose="020B0604020202020204" pitchFamily="34" charset="0"/>
              </a:rPr>
              <a:t> in CM </a:t>
            </a:r>
            <a:r>
              <a:rPr lang="de-DE" sz="1600" dirty="0" err="1">
                <a:latin typeface="Arial" panose="020B0604020202020204" pitchFamily="34" charset="0"/>
              </a:rPr>
              <a:t>compressor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to</a:t>
            </a:r>
            <a:r>
              <a:rPr lang="de-DE" sz="1600" dirty="0">
                <a:latin typeface="Arial" panose="020B0604020202020204" pitchFamily="34" charset="0"/>
              </a:rPr>
              <a:t> 37 </a:t>
            </a:r>
            <a:r>
              <a:rPr lang="de-DE" sz="1600" dirty="0" err="1">
                <a:latin typeface="Arial" panose="020B0604020202020204" pitchFamily="34" charset="0"/>
              </a:rPr>
              <a:t>fs</a:t>
            </a:r>
            <a:endParaRPr lang="de-DE" sz="1600" dirty="0">
              <a:latin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</a:rPr>
              <a:t>12 </a:t>
            </a:r>
            <a:r>
              <a:rPr lang="de-DE" sz="1600" dirty="0" err="1">
                <a:latin typeface="Arial" panose="020B0604020202020204" pitchFamily="34" charset="0"/>
              </a:rPr>
              <a:t>bounces</a:t>
            </a:r>
            <a:r>
              <a:rPr lang="de-DE" sz="1600" dirty="0">
                <a:latin typeface="Arial" panose="020B0604020202020204" pitchFamily="34" charset="0"/>
              </a:rPr>
              <a:t> on 4“ </a:t>
            </a:r>
            <a:r>
              <a:rPr lang="de-DE" sz="1600" dirty="0" err="1">
                <a:latin typeface="Arial" panose="020B0604020202020204" pitchFamily="34" charset="0"/>
              </a:rPr>
              <a:t>mirrors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with</a:t>
            </a:r>
            <a:r>
              <a:rPr lang="de-DE" sz="1600" dirty="0">
                <a:latin typeface="Arial" panose="020B0604020202020204" pitchFamily="34" charset="0"/>
              </a:rPr>
              <a:t> -500 fs²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22FF21-3853-4285-8C7A-12E3399AF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06" y="4228329"/>
            <a:ext cx="4810796" cy="2191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A6EFDF-146D-44F3-80D1-141574BE7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711" y="3733800"/>
            <a:ext cx="3452601" cy="304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77EEA6-3240-4350-93BA-78BA7DBAD668}"/>
              </a:ext>
            </a:extLst>
          </p:cNvPr>
          <p:cNvSpPr/>
          <p:nvPr/>
        </p:nvSpPr>
        <p:spPr>
          <a:xfrm>
            <a:off x="9525" y="656111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[3] Vol. 46, No. 5 / 1 March 2021 / Optics Letters</a:t>
            </a:r>
          </a:p>
        </p:txBody>
      </p:sp>
    </p:spTree>
    <p:extLst>
      <p:ext uri="{BB962C8B-B14F-4D97-AF65-F5344CB8AC3E}">
        <p14:creationId xmlns:p14="http://schemas.microsoft.com/office/powerpoint/2010/main" val="35828879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2040EA-43E0-CEF6-85C4-A2EBAC9FE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99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 eaLnBrk="0" hangingPunct="0">
              <a:defRPr/>
            </a:pP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The PFS </a:t>
            </a:r>
            <a:r>
              <a:rPr lang="de-DE" sz="2800" b="1" kern="0" dirty="0" err="1">
                <a:solidFill>
                  <a:schemeClr val="accent2">
                    <a:lumMod val="75000"/>
                  </a:schemeClr>
                </a:solidFill>
              </a:rPr>
              <a:t>lasers</a:t>
            </a: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800" b="1" kern="0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800" b="1" kern="0" dirty="0" err="1">
                <a:solidFill>
                  <a:schemeClr val="accent2">
                    <a:lumMod val="75000"/>
                  </a:schemeClr>
                </a:solidFill>
              </a:rPr>
              <a:t>kPAC</a:t>
            </a:r>
            <a:endParaRPr lang="de-DE" sz="2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615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D2CA9D7-5E01-4C2C-9760-4F675F72D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 eaLnBrk="0" hangingPunct="0">
              <a:defRPr/>
            </a:pPr>
            <a:r>
              <a:rPr lang="de-DE" sz="2800" b="1" kern="0" dirty="0" err="1">
                <a:solidFill>
                  <a:schemeClr val="accent2">
                    <a:lumMod val="75000"/>
                  </a:schemeClr>
                </a:solidFill>
              </a:rPr>
              <a:t>kPAC</a:t>
            </a: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 @ CALA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482995-A08A-4EE2-B35F-720F0E86AB1B}"/>
              </a:ext>
            </a:extLst>
          </p:cNvPr>
          <p:cNvSpPr/>
          <p:nvPr/>
        </p:nvSpPr>
        <p:spPr>
          <a:xfrm>
            <a:off x="0" y="12954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u="sng" dirty="0">
                <a:latin typeface="Arial" panose="020B0604020202020204" pitchFamily="34" charset="0"/>
              </a:rPr>
              <a:t>Concept </a:t>
            </a:r>
            <a:r>
              <a:rPr lang="de-DE" sz="1600" b="1" u="sng" dirty="0" err="1">
                <a:latin typeface="Arial" panose="020B0604020202020204" pitchFamily="34" charset="0"/>
              </a:rPr>
              <a:t>of</a:t>
            </a:r>
            <a:r>
              <a:rPr lang="de-DE" sz="1600" b="1" u="sng" dirty="0">
                <a:latin typeface="Arial" panose="020B0604020202020204" pitchFamily="34" charset="0"/>
              </a:rPr>
              <a:t> P-</a:t>
            </a:r>
            <a:r>
              <a:rPr lang="de-DE" sz="1600" b="1" u="sng" dirty="0" err="1">
                <a:latin typeface="Arial" panose="020B0604020202020204" pitchFamily="34" charset="0"/>
              </a:rPr>
              <a:t>MoPA</a:t>
            </a:r>
            <a:r>
              <a:rPr lang="de-DE" sz="1600" b="1" u="sng" dirty="0">
                <a:latin typeface="Arial" panose="020B0604020202020204" pitchFamily="34" charset="0"/>
              </a:rPr>
              <a:t> </a:t>
            </a:r>
            <a:r>
              <a:rPr lang="de-DE" sz="1600" b="1" u="sng" dirty="0" err="1">
                <a:latin typeface="Arial" panose="020B0604020202020204" pitchFamily="34" charset="0"/>
              </a:rPr>
              <a:t>experiment</a:t>
            </a:r>
            <a:r>
              <a:rPr lang="de-DE" sz="1600" b="1" u="sng" dirty="0">
                <a:latin typeface="Arial" panose="020B0604020202020204" pitchFamily="34" charset="0"/>
              </a:rPr>
              <a:t> at CALA:</a:t>
            </a:r>
            <a:endParaRPr lang="de-DE" sz="1600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37F4B-3F0E-44D6-8E34-7338D237A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4078545"/>
            <a:ext cx="7086600" cy="2675035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EF9278D4-37FB-81D0-78EE-8E4B7CC6B9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"/>
          <a:stretch/>
        </p:blipFill>
        <p:spPr>
          <a:xfrm>
            <a:off x="273600" y="1640145"/>
            <a:ext cx="8592569" cy="24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79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D2CA9D7-5E01-4C2C-9760-4F675F72D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 eaLnBrk="0" hangingPunct="0">
              <a:defRPr/>
            </a:pP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First </a:t>
            </a:r>
            <a:r>
              <a:rPr lang="de-DE" sz="2800" b="1" kern="0" dirty="0" err="1">
                <a:solidFill>
                  <a:schemeClr val="accent2">
                    <a:lumMod val="75000"/>
                  </a:schemeClr>
                </a:solidFill>
              </a:rPr>
              <a:t>results</a:t>
            </a: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800" b="1" kern="0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800" b="1" kern="0" dirty="0" err="1">
                <a:solidFill>
                  <a:schemeClr val="accent2">
                    <a:lumMod val="75000"/>
                  </a:schemeClr>
                </a:solidFill>
              </a:rPr>
              <a:t>kPAC</a:t>
            </a:r>
            <a:endParaRPr lang="de-DE" sz="2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8823A4-1873-4E2B-BEC7-FB6FEB3125C0}"/>
              </a:ext>
            </a:extLst>
          </p:cNvPr>
          <p:cNvSpPr/>
          <p:nvPr/>
        </p:nvSpPr>
        <p:spPr>
          <a:xfrm>
            <a:off x="0" y="1295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u="sng" dirty="0">
                <a:latin typeface="Arial" panose="020B0604020202020204" pitchFamily="34" charset="0"/>
              </a:rPr>
              <a:t>First </a:t>
            </a:r>
            <a:r>
              <a:rPr lang="de-DE" sz="1600" b="1" u="sng" dirty="0" err="1">
                <a:latin typeface="Arial" panose="020B0604020202020204" pitchFamily="34" charset="0"/>
              </a:rPr>
              <a:t>results</a:t>
            </a:r>
            <a:r>
              <a:rPr lang="de-DE" sz="1600" b="1" u="sng" dirty="0">
                <a:latin typeface="Arial" panose="020B0604020202020204" pitchFamily="34" charset="0"/>
              </a:rPr>
              <a:t>: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</a:rPr>
              <a:t>Pointing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fluctuation</a:t>
            </a:r>
            <a:r>
              <a:rPr lang="de-DE" sz="1600" dirty="0">
                <a:latin typeface="Arial" panose="020B0604020202020204" pitchFamily="34" charset="0"/>
              </a:rPr>
              <a:t>: 10-30 % </a:t>
            </a:r>
            <a:r>
              <a:rPr lang="de-DE" sz="1600" dirty="0" err="1">
                <a:latin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respective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focus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diameter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Timing </a:t>
            </a:r>
            <a:r>
              <a:rPr lang="de-DE" sz="1600" dirty="0" err="1">
                <a:latin typeface="Arial" panose="020B0604020202020204" pitchFamily="34" charset="0"/>
              </a:rPr>
              <a:t>jitter</a:t>
            </a:r>
            <a:r>
              <a:rPr lang="de-DE" sz="1600" dirty="0">
                <a:latin typeface="Arial" panose="020B0604020202020204" pitchFamily="34" charset="0"/>
              </a:rPr>
              <a:t>: 92 </a:t>
            </a:r>
            <a:r>
              <a:rPr lang="de-DE" sz="1600" dirty="0" err="1">
                <a:latin typeface="Arial" panose="020B0604020202020204" pitchFamily="34" charset="0"/>
              </a:rPr>
              <a:t>fs</a:t>
            </a:r>
            <a:r>
              <a:rPr lang="de-DE" sz="1600" dirty="0">
                <a:latin typeface="Arial" panose="020B0604020202020204" pitchFamily="34" charset="0"/>
              </a:rPr>
              <a:t> Std. </a:t>
            </a:r>
            <a:r>
              <a:rPr lang="de-DE" sz="1600" dirty="0" err="1">
                <a:latin typeface="Arial" panose="020B0604020202020204" pitchFamily="34" charset="0"/>
              </a:rPr>
              <a:t>Dev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</a:rPr>
              <a:t>Stability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Herriott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Cell</a:t>
            </a:r>
            <a:r>
              <a:rPr lang="de-DE" sz="1600" dirty="0">
                <a:latin typeface="Arial" panose="020B0604020202020204" pitchFamily="34" charset="0"/>
              </a:rPr>
              <a:t>: +-10 % </a:t>
            </a:r>
            <a:r>
              <a:rPr lang="de-DE" sz="1600" dirty="0" err="1">
                <a:latin typeface="Arial" panose="020B0604020202020204" pitchFamily="34" charset="0"/>
              </a:rPr>
              <a:t>bandwidth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over</a:t>
            </a:r>
            <a:r>
              <a:rPr lang="de-DE" sz="1600" dirty="0">
                <a:latin typeface="Arial" panose="020B0604020202020204" pitchFamily="34" charset="0"/>
              </a:rPr>
              <a:t> 10 </a:t>
            </a:r>
            <a:r>
              <a:rPr lang="de-DE" sz="1600" dirty="0" err="1">
                <a:latin typeface="Arial" panose="020B0604020202020204" pitchFamily="34" charset="0"/>
              </a:rPr>
              <a:t>months</a:t>
            </a:r>
            <a:r>
              <a:rPr lang="de-DE" sz="1600" dirty="0">
                <a:latin typeface="Arial" panose="020B0604020202020204" pitchFamily="34" charset="0"/>
              </a:rPr>
              <a:t> (</a:t>
            </a:r>
            <a:r>
              <a:rPr lang="de-DE" sz="1600" dirty="0" err="1">
                <a:latin typeface="Arial" panose="020B0604020202020204" pitchFamily="34" charset="0"/>
              </a:rPr>
              <a:t>no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maintenance</a:t>
            </a:r>
            <a:r>
              <a:rPr lang="de-DE" sz="1600" dirty="0">
                <a:latin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426EBE-FB90-4378-9569-6E37A534E0EB}"/>
              </a:ext>
            </a:extLst>
          </p:cNvPr>
          <p:cNvSpPr/>
          <p:nvPr/>
        </p:nvSpPr>
        <p:spPr>
          <a:xfrm>
            <a:off x="5867400" y="4648200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Timing </a:t>
            </a:r>
            <a:r>
              <a:rPr lang="de-DE" sz="1600" dirty="0" err="1">
                <a:latin typeface="Arial" panose="020B0604020202020204" pitchFamily="34" charset="0"/>
              </a:rPr>
              <a:t>jitter</a:t>
            </a:r>
            <a:br>
              <a:rPr lang="de-DE" sz="1600" dirty="0">
                <a:latin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</a:rPr>
              <a:t>PFS / PFS-Pro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8B8ED4-E1C1-456A-8638-3CCCFDD4E3F2}"/>
              </a:ext>
            </a:extLst>
          </p:cNvPr>
          <p:cNvSpPr/>
          <p:nvPr/>
        </p:nvSpPr>
        <p:spPr>
          <a:xfrm>
            <a:off x="-609600" y="4673025"/>
            <a:ext cx="3623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</a:rPr>
              <a:t>Spectral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stability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br>
              <a:rPr lang="de-DE" sz="1600" dirty="0">
                <a:latin typeface="Arial" panose="020B0604020202020204" pitchFamily="34" charset="0"/>
              </a:rPr>
            </a:br>
            <a:r>
              <a:rPr lang="de-DE" sz="1600" dirty="0" err="1">
                <a:latin typeface="Arial" panose="020B0604020202020204" pitchFamily="34" charset="0"/>
              </a:rPr>
              <a:t>Herriott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Cell</a:t>
            </a:r>
            <a:endParaRPr lang="de-DE" sz="160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49CD6E-7600-4928-A74C-137DA5557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2514600"/>
            <a:ext cx="2841173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538290-C3B1-4959-8043-C3071B0A0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14600"/>
            <a:ext cx="2797106" cy="215956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3224D56-8D26-A18E-88BA-13970CB34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01" y="4279902"/>
            <a:ext cx="3038699" cy="1816098"/>
          </a:xfrm>
          <a:prstGeom prst="rect">
            <a:avLst/>
          </a:prstGeom>
        </p:spPr>
      </p:pic>
      <p:sp>
        <p:nvSpPr>
          <p:cNvPr id="5" name="Rectangle 13">
            <a:extLst>
              <a:ext uri="{FF2B5EF4-FFF2-40B4-BE49-F238E27FC236}">
                <a16:creationId xmlns:a16="http://schemas.microsoft.com/office/drawing/2014/main" id="{C4432428-321E-51CE-882D-847753907E28}"/>
              </a:ext>
            </a:extLst>
          </p:cNvPr>
          <p:cNvSpPr/>
          <p:nvPr/>
        </p:nvSpPr>
        <p:spPr>
          <a:xfrm>
            <a:off x="2720939" y="6194142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First hydrogen </a:t>
            </a:r>
            <a:r>
              <a:rPr lang="de-DE" sz="1600" dirty="0" err="1">
                <a:latin typeface="Arial" panose="020B0604020202020204" pitchFamily="34" charset="0"/>
              </a:rPr>
              <a:t>plasma</a:t>
            </a:r>
            <a:br>
              <a:rPr lang="de-DE" sz="1600" dirty="0">
                <a:latin typeface="Arial" panose="020B0604020202020204" pitchFamily="34" charset="0"/>
              </a:rPr>
            </a:br>
            <a:r>
              <a:rPr lang="de-DE" sz="1600" dirty="0" err="1">
                <a:latin typeface="Arial" panose="020B0604020202020204" pitchFamily="34" charset="0"/>
              </a:rPr>
              <a:t>channel</a:t>
            </a:r>
            <a:endParaRPr lang="de-DE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1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81514F-1B94-4D30-BF15-630A997F3399}"/>
              </a:ext>
            </a:extLst>
          </p:cNvPr>
          <p:cNvSpPr/>
          <p:nvPr/>
        </p:nvSpPr>
        <p:spPr>
          <a:xfrm>
            <a:off x="0" y="1295400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u="sng" dirty="0">
                <a:latin typeface="Arial" panose="020B0604020202020204" pitchFamily="34" charset="0"/>
              </a:rPr>
              <a:t>Concept </a:t>
            </a:r>
            <a:r>
              <a:rPr lang="de-DE" sz="1600" b="1" u="sng" dirty="0" err="1">
                <a:latin typeface="Arial" panose="020B0604020202020204" pitchFamily="34" charset="0"/>
              </a:rPr>
              <a:t>of</a:t>
            </a:r>
            <a:r>
              <a:rPr lang="de-DE" sz="1600" b="1" u="sng" dirty="0">
                <a:latin typeface="Arial" panose="020B0604020202020204" pitchFamily="34" charset="0"/>
              </a:rPr>
              <a:t> a Plasma-</a:t>
            </a:r>
            <a:r>
              <a:rPr lang="de-DE" sz="1600" b="1" u="sng" dirty="0" err="1">
                <a:latin typeface="Arial" panose="020B0604020202020204" pitchFamily="34" charset="0"/>
              </a:rPr>
              <a:t>Modulated</a:t>
            </a:r>
            <a:r>
              <a:rPr lang="de-DE" sz="1600" b="1" u="sng" dirty="0">
                <a:latin typeface="Arial" panose="020B0604020202020204" pitchFamily="34" charset="0"/>
              </a:rPr>
              <a:t> Plasma </a:t>
            </a:r>
            <a:r>
              <a:rPr lang="de-DE" sz="1600" b="1" u="sng" dirty="0" err="1">
                <a:latin typeface="Arial" panose="020B0604020202020204" pitchFamily="34" charset="0"/>
              </a:rPr>
              <a:t>Accelerator</a:t>
            </a:r>
            <a:r>
              <a:rPr lang="de-DE" sz="1600" b="1" u="sng" dirty="0">
                <a:latin typeface="Arial" panose="020B0604020202020204" pitchFamily="34" charset="0"/>
              </a:rPr>
              <a:t> (P-</a:t>
            </a:r>
            <a:r>
              <a:rPr lang="de-DE" sz="1600" b="1" u="sng" dirty="0" err="1">
                <a:latin typeface="Arial" panose="020B0604020202020204" pitchFamily="34" charset="0"/>
              </a:rPr>
              <a:t>MoPA</a:t>
            </a:r>
            <a:r>
              <a:rPr lang="de-DE" sz="1600" b="1" u="sng" dirty="0">
                <a:latin typeface="Arial" panose="020B0604020202020204" pitchFamily="34" charset="0"/>
              </a:rPr>
              <a:t>) [1]: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</a:rPr>
              <a:t>Collaboration</a:t>
            </a:r>
            <a:r>
              <a:rPr lang="de-DE" sz="1600" dirty="0">
                <a:latin typeface="Arial" panose="020B0604020202020204" pitchFamily="34" charset="0"/>
              </a:rPr>
              <a:t> with University </a:t>
            </a:r>
            <a:r>
              <a:rPr lang="de-DE" sz="1600" dirty="0" err="1">
                <a:latin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</a:rPr>
              <a:t> Oxford / Group </a:t>
            </a:r>
            <a:r>
              <a:rPr lang="de-DE" sz="1600" dirty="0" err="1">
                <a:latin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</a:rPr>
              <a:t> S. Hooker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C00000"/>
                </a:solidFill>
                <a:latin typeface="Arial" panose="020B0604020202020204" pitchFamily="34" charset="0"/>
              </a:rPr>
              <a:t>Ultimate </a:t>
            </a:r>
            <a:r>
              <a:rPr lang="de-DE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goal</a:t>
            </a:r>
            <a:r>
              <a:rPr lang="de-DE" sz="1600" b="1" dirty="0">
                <a:solidFill>
                  <a:srgbClr val="C00000"/>
                </a:solidFill>
                <a:latin typeface="Arial" panose="020B0604020202020204" pitchFamily="34" charset="0"/>
              </a:rPr>
              <a:t>: 1 kHz, &gt;1 J </a:t>
            </a:r>
            <a:r>
              <a:rPr lang="de-DE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drive</a:t>
            </a:r>
            <a:r>
              <a:rPr lang="de-DE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pulses</a:t>
            </a:r>
            <a:r>
              <a:rPr lang="de-DE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for</a:t>
            </a:r>
            <a:r>
              <a:rPr lang="de-DE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0.5 </a:t>
            </a:r>
            <a:r>
              <a:rPr lang="de-DE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GeV</a:t>
            </a:r>
            <a:r>
              <a:rPr lang="de-DE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electron</a:t>
            </a:r>
            <a:r>
              <a:rPr lang="de-DE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bunches</a:t>
            </a:r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" panose="020B0604020202020204" pitchFamily="34" charset="0"/>
              </a:rPr>
              <a:t>Modulator: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ps-scale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laser</a:t>
            </a:r>
            <a:r>
              <a:rPr lang="de-DE" sz="1600" dirty="0">
                <a:latin typeface="Arial" panose="020B0604020202020204" pitchFamily="34" charset="0"/>
              </a:rPr>
              <a:t> pulse </a:t>
            </a:r>
            <a:r>
              <a:rPr lang="de-DE" sz="1600" dirty="0" err="1">
                <a:latin typeface="Arial" panose="020B0604020202020204" pitchFamily="34" charset="0"/>
              </a:rPr>
              <a:t>converted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to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burst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fs-scale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pulses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1" dirty="0" err="1">
                <a:latin typeface="Arial" panose="020B0604020202020204" pitchFamily="34" charset="0"/>
              </a:rPr>
              <a:t>Accelerator</a:t>
            </a:r>
            <a:r>
              <a:rPr lang="de-DE" sz="1600" b="1" dirty="0">
                <a:latin typeface="Arial" panose="020B0604020202020204" pitchFamily="34" charset="0"/>
              </a:rPr>
              <a:t>: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burst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pulses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used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as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kHz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driver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for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wakefield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acceleration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" panose="020B0604020202020204" pitchFamily="34" charset="0"/>
              </a:rPr>
              <a:t>Medium:</a:t>
            </a:r>
            <a:r>
              <a:rPr lang="de-DE" sz="1600" dirty="0">
                <a:latin typeface="Arial" panose="020B0604020202020204" pitchFamily="34" charset="0"/>
              </a:rPr>
              <a:t> cm-</a:t>
            </a:r>
            <a:r>
              <a:rPr lang="de-DE" sz="1600" dirty="0" err="1">
                <a:latin typeface="Arial" panose="020B0604020202020204" pitchFamily="34" charset="0"/>
              </a:rPr>
              <a:t>scale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plasma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waveguide</a:t>
            </a:r>
            <a:endParaRPr lang="de-DE" sz="1600" dirty="0">
              <a:latin typeface="Arial" panose="020B0604020202020204" pitchFamily="34" charset="0"/>
            </a:endParaRP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Arial" panose="020B0604020202020204" pitchFamily="34" charset="0"/>
              </a:rPr>
              <a:t>Good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scalability</a:t>
            </a:r>
            <a:r>
              <a:rPr lang="de-DE" sz="1600" dirty="0">
                <a:latin typeface="Arial" panose="020B0604020202020204" pitchFamily="34" charset="0"/>
              </a:rPr>
              <a:t> with </a:t>
            </a:r>
            <a:r>
              <a:rPr lang="de-DE" sz="1600" dirty="0" err="1">
                <a:latin typeface="Arial" panose="020B0604020202020204" pitchFamily="34" charset="0"/>
              </a:rPr>
              <a:t>energy</a:t>
            </a:r>
            <a:r>
              <a:rPr lang="de-DE" sz="1600" dirty="0">
                <a:latin typeface="Arial" panose="020B0604020202020204" pitchFamily="34" charset="0"/>
              </a:rPr>
              <a:t> and </a:t>
            </a:r>
            <a:r>
              <a:rPr lang="de-DE" sz="1600" dirty="0" err="1">
                <a:latin typeface="Arial" panose="020B0604020202020204" pitchFamily="34" charset="0"/>
              </a:rPr>
              <a:t>average</a:t>
            </a:r>
            <a:r>
              <a:rPr lang="de-DE" sz="1600" dirty="0">
                <a:latin typeface="Arial" panose="020B0604020202020204" pitchFamily="34" charset="0"/>
              </a:rPr>
              <a:t> power (&gt; 1 kHz, &gt; 1J)</a:t>
            </a:r>
            <a:endParaRPr lang="de-DE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8"/>
            <a:endParaRPr lang="de-DE" sz="1000" i="1" dirty="0">
              <a:latin typeface="Arial" panose="020B0604020202020204" pitchFamily="34" charset="0"/>
            </a:endParaRPr>
          </a:p>
          <a:p>
            <a:pPr lvl="8"/>
            <a:r>
              <a:rPr lang="de-DE" sz="1000" i="1" dirty="0">
                <a:latin typeface="Arial" panose="020B0604020202020204" pitchFamily="34" charset="0"/>
              </a:rPr>
              <a:t>			        [1] Phys. Rev. </a:t>
            </a:r>
            <a:r>
              <a:rPr lang="de-DE" sz="1000" i="1" dirty="0" err="1">
                <a:latin typeface="Arial" panose="020B0604020202020204" pitchFamily="34" charset="0"/>
              </a:rPr>
              <a:t>Let</a:t>
            </a:r>
            <a:r>
              <a:rPr lang="de-DE" sz="1000" i="1" dirty="0">
                <a:latin typeface="Arial" panose="020B0604020202020204" pitchFamily="34" charset="0"/>
              </a:rPr>
              <a:t>. 127, 184801 (2021)</a:t>
            </a:r>
          </a:p>
          <a:p>
            <a:pPr lvl="1"/>
            <a:endParaRPr lang="de-DE" sz="1600" dirty="0">
              <a:latin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de-DE" sz="160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E0353-96C4-4958-8885-35C835491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"/>
          <a:stretch/>
        </p:blipFill>
        <p:spPr>
          <a:xfrm>
            <a:off x="273600" y="2548618"/>
            <a:ext cx="8596800" cy="243840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9BC0F8B8-BC8B-403D-806D-85181FD06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 eaLnBrk="0" hangingPunct="0">
              <a:defRPr/>
            </a:pPr>
            <a:r>
              <a:rPr lang="de-DE" sz="2800" b="1" kern="0" dirty="0" err="1">
                <a:solidFill>
                  <a:schemeClr val="accent2">
                    <a:lumMod val="75000"/>
                  </a:schemeClr>
                </a:solidFill>
              </a:rPr>
              <a:t>kPAC</a:t>
            </a: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 - kHz Plasma </a:t>
            </a:r>
            <a:r>
              <a:rPr lang="de-DE" sz="2800" b="1" kern="0" dirty="0" err="1">
                <a:solidFill>
                  <a:schemeClr val="accent2">
                    <a:lumMod val="75000"/>
                  </a:schemeClr>
                </a:solidFill>
              </a:rPr>
              <a:t>Accelerator</a:t>
            </a: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800" b="1" kern="0" dirty="0" err="1">
                <a:solidFill>
                  <a:schemeClr val="accent2">
                    <a:lumMod val="75000"/>
                  </a:schemeClr>
                </a:solidFill>
              </a:rPr>
              <a:t>Collaboration</a:t>
            </a:r>
            <a:endParaRPr lang="de-DE" sz="2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 eaLnBrk="0" hangingPunct="0">
              <a:defRPr/>
            </a:pP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PFS and PFS-pro at CALA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ED7CF1-7F5E-0C07-D199-D5A174FBF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11" y="1546964"/>
            <a:ext cx="8138177" cy="45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191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 eaLnBrk="0" hangingPunct="0">
              <a:defRPr/>
            </a:pP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PFS and PFS-pro at CALA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3A908-369F-4986-83C3-338077D5A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3386"/>
            <a:ext cx="8553450" cy="528226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486A37-0823-4969-850C-D3C7DC212C76}"/>
              </a:ext>
            </a:extLst>
          </p:cNvPr>
          <p:cNvSpPr/>
          <p:nvPr/>
        </p:nvSpPr>
        <p:spPr bwMode="auto">
          <a:xfrm>
            <a:off x="314325" y="2333625"/>
            <a:ext cx="6191250" cy="4333875"/>
          </a:xfrm>
          <a:custGeom>
            <a:avLst/>
            <a:gdLst>
              <a:gd name="connsiteX0" fmla="*/ 0 w 6191250"/>
              <a:gd name="connsiteY0" fmla="*/ 0 h 4333875"/>
              <a:gd name="connsiteX1" fmla="*/ 4933950 w 6191250"/>
              <a:gd name="connsiteY1" fmla="*/ 0 h 4333875"/>
              <a:gd name="connsiteX2" fmla="*/ 6191250 w 6191250"/>
              <a:gd name="connsiteY2" fmla="*/ 4333875 h 4333875"/>
              <a:gd name="connsiteX3" fmla="*/ 0 w 6191250"/>
              <a:gd name="connsiteY3" fmla="*/ 4333875 h 4333875"/>
              <a:gd name="connsiteX4" fmla="*/ 0 w 6191250"/>
              <a:gd name="connsiteY4" fmla="*/ 0 h 433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0" h="4333875">
                <a:moveTo>
                  <a:pt x="0" y="0"/>
                </a:moveTo>
                <a:lnTo>
                  <a:pt x="4933950" y="0"/>
                </a:lnTo>
                <a:lnTo>
                  <a:pt x="6191250" y="4333875"/>
                </a:lnTo>
                <a:lnTo>
                  <a:pt x="0" y="4333875"/>
                </a:lnTo>
                <a:lnTo>
                  <a:pt x="0" y="0"/>
                </a:lnTo>
                <a:close/>
              </a:path>
            </a:pathLst>
          </a:custGeom>
          <a:solidFill>
            <a:srgbClr val="ADCDF1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5FF1673-0CC7-449A-8046-B8BE87CD0143}"/>
              </a:ext>
            </a:extLst>
          </p:cNvPr>
          <p:cNvSpPr/>
          <p:nvPr/>
        </p:nvSpPr>
        <p:spPr bwMode="auto">
          <a:xfrm>
            <a:off x="323850" y="1400175"/>
            <a:ext cx="8524875" cy="5267325"/>
          </a:xfrm>
          <a:custGeom>
            <a:avLst/>
            <a:gdLst>
              <a:gd name="connsiteX0" fmla="*/ 0 w 8524875"/>
              <a:gd name="connsiteY0" fmla="*/ 904875 h 5267325"/>
              <a:gd name="connsiteX1" fmla="*/ 0 w 8524875"/>
              <a:gd name="connsiteY1" fmla="*/ 0 h 5267325"/>
              <a:gd name="connsiteX2" fmla="*/ 8524875 w 8524875"/>
              <a:gd name="connsiteY2" fmla="*/ 9525 h 5267325"/>
              <a:gd name="connsiteX3" fmla="*/ 8524875 w 8524875"/>
              <a:gd name="connsiteY3" fmla="*/ 5257800 h 5267325"/>
              <a:gd name="connsiteX4" fmla="*/ 6238875 w 8524875"/>
              <a:gd name="connsiteY4" fmla="*/ 5267325 h 5267325"/>
              <a:gd name="connsiteX5" fmla="*/ 4972050 w 8524875"/>
              <a:gd name="connsiteY5" fmla="*/ 904875 h 5267325"/>
              <a:gd name="connsiteX6" fmla="*/ 0 w 8524875"/>
              <a:gd name="connsiteY6" fmla="*/ 904875 h 526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4875" h="5267325">
                <a:moveTo>
                  <a:pt x="0" y="904875"/>
                </a:moveTo>
                <a:lnTo>
                  <a:pt x="0" y="0"/>
                </a:lnTo>
                <a:lnTo>
                  <a:pt x="8524875" y="9525"/>
                </a:lnTo>
                <a:lnTo>
                  <a:pt x="8524875" y="5257800"/>
                </a:lnTo>
                <a:lnTo>
                  <a:pt x="6238875" y="5267325"/>
                </a:lnTo>
                <a:lnTo>
                  <a:pt x="4972050" y="904875"/>
                </a:lnTo>
                <a:lnTo>
                  <a:pt x="0" y="904875"/>
                </a:lnTo>
                <a:close/>
              </a:path>
            </a:pathLst>
          </a:custGeom>
          <a:solidFill>
            <a:srgbClr val="E7BC03">
              <a:alpha val="2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270A6-E20D-472A-B0A8-6D26FB3EB4EE}"/>
              </a:ext>
            </a:extLst>
          </p:cNvPr>
          <p:cNvSpPr/>
          <p:nvPr/>
        </p:nvSpPr>
        <p:spPr>
          <a:xfrm>
            <a:off x="1819254" y="5165437"/>
            <a:ext cx="27527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PFS-pro</a:t>
            </a:r>
            <a:endParaRPr lang="de-DE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 kHz)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C850A8-56C1-423D-8D90-0A17AD6B63FE}"/>
              </a:ext>
            </a:extLst>
          </p:cNvPr>
          <p:cNvSpPr/>
          <p:nvPr/>
        </p:nvSpPr>
        <p:spPr>
          <a:xfrm>
            <a:off x="6248400" y="1905000"/>
            <a:ext cx="23145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PFS</a:t>
            </a:r>
            <a:endParaRPr lang="de-DE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(10 Hz)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396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2040EA-43E0-CEF6-85C4-A2EBAC9FE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99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 eaLnBrk="0" hangingPunct="0">
              <a:defRPr/>
            </a:pP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The PFS System</a:t>
            </a:r>
          </a:p>
          <a:p>
            <a:pPr algn="ctr" defTabSz="800991" eaLnBrk="0" hangingPunct="0">
              <a:defRPr/>
            </a:pP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(10 J, 10 Hz, &lt;700 </a:t>
            </a:r>
            <a:r>
              <a:rPr lang="de-DE" sz="2800" b="1" kern="0" dirty="0" err="1">
                <a:solidFill>
                  <a:schemeClr val="accent2">
                    <a:lumMod val="75000"/>
                  </a:schemeClr>
                </a:solidFill>
              </a:rPr>
              <a:t>fs</a:t>
            </a:r>
            <a:r>
              <a:rPr lang="de-DE" sz="2800" b="1" kern="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93528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>
              <a:defRPr/>
            </a:pPr>
            <a:r>
              <a:rPr lang="de-DE" sz="2800" b="1" dirty="0">
                <a:solidFill>
                  <a:srgbClr val="002060"/>
                </a:solidFill>
              </a:rPr>
              <a:t>The 10 Hz PFS System</a:t>
            </a:r>
            <a:endParaRPr lang="de-DE" sz="2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C3D7CB-7700-AAE7-7288-E14E90418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263" y="1066800"/>
            <a:ext cx="6108136" cy="56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179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>
              <a:defRPr/>
            </a:pPr>
            <a:r>
              <a:rPr lang="de-DE" sz="2800" b="1" dirty="0">
                <a:solidFill>
                  <a:srgbClr val="002060"/>
                </a:solidFill>
              </a:rPr>
              <a:t>The 10 Hz PFS System</a:t>
            </a:r>
            <a:endParaRPr lang="de-DE" sz="2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CE1CE0EE-2328-6355-DB56-E763A84A2E24}"/>
              </a:ext>
            </a:extLst>
          </p:cNvPr>
          <p:cNvSpPr txBox="1"/>
          <p:nvPr/>
        </p:nvSpPr>
        <p:spPr>
          <a:xfrm>
            <a:off x="-1" y="1317172"/>
            <a:ext cx="849766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>
                <a:latin typeface="Arial" panose="020B0604020202020204" pitchFamily="34" charset="0"/>
              </a:rPr>
              <a:t>Main </a:t>
            </a:r>
            <a:r>
              <a:rPr lang="de-DE" sz="1600" b="1" u="sng" dirty="0" err="1">
                <a:latin typeface="Arial" panose="020B0604020202020204" pitchFamily="34" charset="0"/>
              </a:rPr>
              <a:t>amplifier</a:t>
            </a:r>
            <a:r>
              <a:rPr lang="de-DE" sz="1600" b="1" u="sng" dirty="0">
                <a:latin typeface="Arial" panose="020B0604020202020204" pitchFamily="34" charset="0"/>
              </a:rPr>
              <a:t> </a:t>
            </a:r>
            <a:r>
              <a:rPr lang="de-DE" sz="1600" b="1" u="sng" dirty="0" err="1">
                <a:latin typeface="Arial" panose="020B0604020202020204" pitchFamily="34" charset="0"/>
              </a:rPr>
              <a:t>key</a:t>
            </a:r>
            <a:r>
              <a:rPr lang="de-DE" sz="1600" b="1" u="sng" dirty="0">
                <a:latin typeface="Arial" panose="020B0604020202020204" pitchFamily="34" charset="0"/>
              </a:rPr>
              <a:t> </a:t>
            </a:r>
            <a:r>
              <a:rPr lang="de-DE" sz="1600" b="1" u="sng" dirty="0" err="1">
                <a:latin typeface="Arial" panose="020B0604020202020204" pitchFamily="34" charset="0"/>
              </a:rPr>
              <a:t>figures</a:t>
            </a:r>
            <a:r>
              <a:rPr lang="de-DE" sz="1600" b="1" u="sng" dirty="0">
                <a:latin typeface="Arial" panose="020B0604020202020204" pitchFamily="34" charset="0"/>
              </a:rPr>
              <a:t>: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</a:rPr>
              <a:t>Concept</a:t>
            </a:r>
            <a:r>
              <a:rPr lang="de-DE" sz="1600" dirty="0">
                <a:latin typeface="Arial" panose="020B0604020202020204" pitchFamily="34" charset="0"/>
              </a:rPr>
              <a:t>: 44 pass, double Type 2 </a:t>
            </a:r>
            <a:r>
              <a:rPr lang="de-DE" sz="1600" dirty="0" err="1">
                <a:latin typeface="Arial" panose="020B0604020202020204" pitchFamily="34" charset="0"/>
              </a:rPr>
              <a:t>imaging</a:t>
            </a:r>
            <a:r>
              <a:rPr lang="de-DE" sz="1600" dirty="0">
                <a:latin typeface="Arial" panose="020B0604020202020204" pitchFamily="34" charset="0"/>
              </a:rPr>
              <a:t> [2]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</a:rPr>
              <a:t>Gain</a:t>
            </a:r>
            <a:r>
              <a:rPr lang="de-DE" sz="1600" dirty="0">
                <a:latin typeface="Arial" panose="020B0604020202020204" pitchFamily="34" charset="0"/>
              </a:rPr>
              <a:t> medium: 2x D38x3 mm 2% Yb:YAG @ 20°C </a:t>
            </a:r>
            <a:r>
              <a:rPr lang="de-DE" sz="1600" dirty="0" err="1">
                <a:latin typeface="Arial" panose="020B0604020202020204" pitchFamily="34" charset="0"/>
              </a:rPr>
              <a:t>cooling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Pump per medium: 27 kW @ 940 </a:t>
            </a:r>
            <a:r>
              <a:rPr lang="de-DE" sz="1600" dirty="0" err="1">
                <a:latin typeface="Arial" panose="020B0604020202020204" pitchFamily="34" charset="0"/>
              </a:rPr>
              <a:t>nm</a:t>
            </a:r>
            <a:r>
              <a:rPr lang="de-DE" sz="1600" dirty="0">
                <a:latin typeface="Arial" panose="020B0604020202020204" pitchFamily="34" charset="0"/>
              </a:rPr>
              <a:t>, 1 </a:t>
            </a:r>
            <a:r>
              <a:rPr lang="de-DE" sz="1600" dirty="0" err="1">
                <a:latin typeface="Arial" panose="020B0604020202020204" pitchFamily="34" charset="0"/>
              </a:rPr>
              <a:t>ms</a:t>
            </a:r>
            <a:r>
              <a:rPr lang="de-DE" sz="1600" dirty="0">
                <a:latin typeface="Arial" panose="020B0604020202020204" pitchFamily="34" charset="0"/>
              </a:rPr>
              <a:t>, 10 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</a:rPr>
              <a:t>Output: 8.7 J +- 0.5 %  @ 10 Hz, 60 mJ </a:t>
            </a:r>
            <a:r>
              <a:rPr lang="de-DE" sz="1600" dirty="0" err="1">
                <a:latin typeface="Arial" panose="020B0604020202020204" pitchFamily="34" charset="0"/>
              </a:rPr>
              <a:t>seed</a:t>
            </a:r>
            <a:endParaRPr lang="de-DE" sz="1600" dirty="0">
              <a:latin typeface="Arial" panose="020B0604020202020204" pitchFamily="34" charset="0"/>
            </a:endParaRPr>
          </a:p>
          <a:p>
            <a:pPr lvl="2"/>
            <a:endParaRPr lang="de-DE" sz="1600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  <a:p>
            <a:r>
              <a:rPr lang="en-US" sz="1200" i="1" dirty="0"/>
              <a:t>[2] J. </a:t>
            </a:r>
            <a:r>
              <a:rPr lang="en-US" sz="1200" i="1" dirty="0" err="1"/>
              <a:t>Körner</a:t>
            </a:r>
            <a:r>
              <a:rPr lang="en-US" sz="1200" i="1" dirty="0"/>
              <a:t>, Applied Sciences, vol. 6, no. 11, 2016</a:t>
            </a:r>
            <a:endParaRPr lang="de-DE" sz="1200" b="1" i="1" u="sng" dirty="0">
              <a:latin typeface="Arial" panose="020B0604020202020204" pitchFamily="34" charset="0"/>
            </a:endParaRPr>
          </a:p>
        </p:txBody>
      </p:sp>
      <p:pic>
        <p:nvPicPr>
          <p:cNvPr id="2" name="Grafik 2">
            <a:extLst>
              <a:ext uri="{FF2B5EF4-FFF2-40B4-BE49-F238E27FC236}">
                <a16:creationId xmlns:a16="http://schemas.microsoft.com/office/drawing/2014/main" id="{DBBE2262-93DB-4EDA-59C8-B4FF2CB54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530" y="3204635"/>
            <a:ext cx="5595670" cy="2434165"/>
          </a:xfrm>
          <a:prstGeom prst="rect">
            <a:avLst/>
          </a:prstGeom>
          <a:effectLst/>
        </p:spPr>
      </p:pic>
      <p:pic>
        <p:nvPicPr>
          <p:cNvPr id="4" name="Picture 8" descr="Chart&#10;&#10;Description automatically generated">
            <a:extLst>
              <a:ext uri="{FF2B5EF4-FFF2-40B4-BE49-F238E27FC236}">
                <a16:creationId xmlns:a16="http://schemas.microsoft.com/office/drawing/2014/main" id="{604AE5AB-F307-040E-6492-C88BA443B0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71600"/>
            <a:ext cx="2894581" cy="25440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E7AE624-A158-9B0D-FA8C-5DA4FC024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038600"/>
            <a:ext cx="291703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332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86FF8BD8-3ABE-250B-58BD-A244EA73A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79" y="4556755"/>
            <a:ext cx="2490221" cy="2225045"/>
          </a:xfrm>
          <a:prstGeom prst="rect">
            <a:avLst/>
          </a:prstGeom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>
              <a:defRPr/>
            </a:pPr>
            <a:r>
              <a:rPr lang="de-DE" sz="2800" b="1" dirty="0">
                <a:solidFill>
                  <a:srgbClr val="002060"/>
                </a:solidFill>
              </a:rPr>
              <a:t>The 10 Hz PFS System</a:t>
            </a:r>
            <a:endParaRPr lang="de-DE" sz="2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CE1CE0EE-2328-6355-DB56-E763A84A2E24}"/>
              </a:ext>
            </a:extLst>
          </p:cNvPr>
          <p:cNvSpPr txBox="1"/>
          <p:nvPr/>
        </p:nvSpPr>
        <p:spPr>
          <a:xfrm>
            <a:off x="-1" y="1317172"/>
            <a:ext cx="8497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>
                <a:latin typeface="Arial" panose="020B0604020202020204" pitchFamily="34" charset="0"/>
              </a:rPr>
              <a:t>Thermal </a:t>
            </a:r>
            <a:r>
              <a:rPr lang="de-DE" sz="1600" b="1" u="sng" dirty="0" err="1">
                <a:latin typeface="Arial" panose="020B0604020202020204" pitchFamily="34" charset="0"/>
              </a:rPr>
              <a:t>lens</a:t>
            </a:r>
            <a:r>
              <a:rPr lang="de-DE" sz="1600" b="1" u="sng" dirty="0">
                <a:latin typeface="Arial" panose="020B0604020202020204" pitchFamily="34" charset="0"/>
              </a:rPr>
              <a:t> / LIDT limited </a:t>
            </a:r>
            <a:r>
              <a:rPr lang="de-DE" sz="1600" b="1" u="sng" dirty="0" err="1">
                <a:latin typeface="Arial" panose="020B0604020202020204" pitchFamily="34" charset="0"/>
              </a:rPr>
              <a:t>operation</a:t>
            </a:r>
            <a:r>
              <a:rPr lang="de-DE" sz="1600" b="1" u="sng" dirty="0">
                <a:latin typeface="Arial" panose="020B0604020202020204" pitchFamily="34" charset="0"/>
              </a:rPr>
              <a:t>: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Cooling: </a:t>
            </a:r>
            <a:r>
              <a:rPr lang="de-DE" sz="1600" dirty="0" err="1">
                <a:latin typeface="Arial" panose="020B0604020202020204" pitchFamily="34" charset="0"/>
              </a:rPr>
              <a:t>Active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mirror</a:t>
            </a:r>
            <a:r>
              <a:rPr lang="de-DE" sz="1600" dirty="0">
                <a:latin typeface="Arial" panose="020B0604020202020204" pitchFamily="34" charset="0"/>
              </a:rPr>
              <a:t>, liquid </a:t>
            </a:r>
            <a:r>
              <a:rPr lang="de-DE" sz="1600" dirty="0" err="1">
                <a:latin typeface="Arial" panose="020B0604020202020204" pitchFamily="34" charset="0"/>
              </a:rPr>
              <a:t>metal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interfaced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water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cooling</a:t>
            </a:r>
            <a:r>
              <a:rPr lang="de-DE" sz="1600" dirty="0">
                <a:latin typeface="Arial" panose="020B0604020202020204" pitchFamily="34" charset="0"/>
              </a:rPr>
              <a:t> @ 20°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" panose="020B0604020202020204" pitchFamily="34" charset="0"/>
              </a:rPr>
              <a:t>Issue</a:t>
            </a:r>
            <a:r>
              <a:rPr lang="de-DE" sz="1600" dirty="0">
                <a:latin typeface="Arial" panose="020B0604020202020204" pitchFamily="34" charset="0"/>
              </a:rPr>
              <a:t>: </a:t>
            </a:r>
            <a:r>
              <a:rPr lang="de-DE" sz="1600" dirty="0" err="1">
                <a:latin typeface="Arial" panose="020B0604020202020204" pitchFamily="34" charset="0"/>
              </a:rPr>
              <a:t>Too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efficient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cooling</a:t>
            </a:r>
            <a:r>
              <a:rPr lang="de-DE" sz="1600" dirty="0">
                <a:latin typeface="Arial" panose="020B0604020202020204" pitchFamily="34" charset="0"/>
              </a:rPr>
              <a:t>, </a:t>
            </a:r>
            <a:r>
              <a:rPr lang="de-DE" sz="1600" dirty="0" err="1">
                <a:latin typeface="Arial" panose="020B0604020202020204" pitchFamily="34" charset="0"/>
              </a:rPr>
              <a:t>steep</a:t>
            </a:r>
            <a:r>
              <a:rPr lang="de-DE" sz="1600" dirty="0">
                <a:latin typeface="Arial" panose="020B0604020202020204" pitchFamily="34" charset="0"/>
              </a:rPr>
              <a:t> thermal </a:t>
            </a:r>
            <a:r>
              <a:rPr lang="de-DE" sz="1600" dirty="0" err="1">
                <a:latin typeface="Arial" panose="020B0604020202020204" pitchFamily="34" charset="0"/>
              </a:rPr>
              <a:t>gradients</a:t>
            </a:r>
            <a:r>
              <a:rPr lang="de-DE" sz="1600" dirty="0">
                <a:latin typeface="Arial" panose="020B0604020202020204" pitchFamily="34" charset="0"/>
              </a:rPr>
              <a:t> at 10 Hz // 270 W </a:t>
            </a:r>
            <a:r>
              <a:rPr lang="de-DE" sz="1600" dirty="0" err="1">
                <a:latin typeface="Arial" panose="020B0604020202020204" pitchFamily="34" charset="0"/>
              </a:rPr>
              <a:t>pumping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</a:rPr>
              <a:t>Solution: </a:t>
            </a:r>
            <a:r>
              <a:rPr lang="de-DE" sz="1600" dirty="0" err="1">
                <a:latin typeface="Arial" panose="020B0604020202020204" pitchFamily="34" charset="0"/>
              </a:rPr>
              <a:t>Modified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heatsink</a:t>
            </a:r>
            <a:r>
              <a:rPr lang="de-DE" sz="1600" dirty="0">
                <a:latin typeface="Arial" panose="020B0604020202020204" pitchFamily="34" charset="0"/>
              </a:rPr>
              <a:t> design with </a:t>
            </a:r>
            <a:r>
              <a:rPr lang="de-DE" sz="1600" dirty="0" err="1">
                <a:latin typeface="Arial" panose="020B0604020202020204" pitchFamily="34" charset="0"/>
              </a:rPr>
              <a:t>negligible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gradients</a:t>
            </a:r>
            <a:endParaRPr lang="de-DE" sz="1600" dirty="0">
              <a:latin typeface="Arial" panose="020B0604020202020204" pitchFamily="34" charset="0"/>
            </a:endParaRPr>
          </a:p>
          <a:p>
            <a:endParaRPr lang="de-DE" sz="1600" b="1" u="sng" dirty="0">
              <a:latin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8B1F91-2059-0668-D180-A67A3E2D7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89608"/>
            <a:ext cx="4419600" cy="33111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4225CB-610B-3DC1-91B7-578FF29CD9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819400"/>
            <a:ext cx="3783049" cy="165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204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800991">
              <a:defRPr/>
            </a:pPr>
            <a:r>
              <a:rPr lang="de-DE" sz="2800" b="1" dirty="0">
                <a:solidFill>
                  <a:srgbClr val="002060"/>
                </a:solidFill>
              </a:rPr>
              <a:t>The 10 Hz PFS System</a:t>
            </a:r>
            <a:endParaRPr lang="de-DE" sz="28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CE1CE0EE-2328-6355-DB56-E763A84A2E24}"/>
              </a:ext>
            </a:extLst>
          </p:cNvPr>
          <p:cNvSpPr txBox="1"/>
          <p:nvPr/>
        </p:nvSpPr>
        <p:spPr>
          <a:xfrm>
            <a:off x="38346" y="1378403"/>
            <a:ext cx="6591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err="1">
                <a:latin typeface="Arial" panose="020B0604020202020204" pitchFamily="34" charset="0"/>
              </a:rPr>
              <a:t>Compression</a:t>
            </a:r>
            <a:r>
              <a:rPr lang="de-DE" sz="1600" b="1" u="sng" dirty="0">
                <a:latin typeface="Arial" panose="020B0604020202020204" pitchFamily="34" charset="0"/>
              </a:rPr>
              <a:t>: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&gt;3.1 </a:t>
            </a:r>
            <a:r>
              <a:rPr lang="de-DE" sz="1600" dirty="0" err="1">
                <a:latin typeface="Arial" panose="020B0604020202020204" pitchFamily="34" charset="0"/>
              </a:rPr>
              <a:t>nm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</a:rPr>
              <a:t>bandwidth</a:t>
            </a:r>
            <a:r>
              <a:rPr lang="de-DE" sz="1600" dirty="0">
                <a:latin typeface="Arial" panose="020B0604020202020204" pitchFamily="34" charset="0"/>
              </a:rPr>
              <a:t> @ 10 J, 2.5 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86 % </a:t>
            </a:r>
            <a:r>
              <a:rPr lang="de-DE" sz="1600" dirty="0" err="1">
                <a:latin typeface="Arial" panose="020B0604020202020204" pitchFamily="34" charset="0"/>
              </a:rPr>
              <a:t>compressed</a:t>
            </a:r>
            <a:r>
              <a:rPr lang="de-DE" sz="1600" dirty="0">
                <a:latin typeface="Arial" panose="020B0604020202020204" pitchFamily="34" charset="0"/>
              </a:rPr>
              <a:t> to 672 </a:t>
            </a:r>
            <a:r>
              <a:rPr lang="de-DE" sz="1600" dirty="0" err="1">
                <a:latin typeface="Arial" panose="020B0604020202020204" pitchFamily="34" charset="0"/>
              </a:rPr>
              <a:t>fs</a:t>
            </a:r>
            <a:r>
              <a:rPr lang="de-DE" sz="1600" dirty="0">
                <a:latin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FL: 652 </a:t>
            </a:r>
            <a:r>
              <a:rPr lang="de-DE" sz="1600" dirty="0" err="1">
                <a:latin typeface="Arial" panose="020B0604020202020204" pitchFamily="34" charset="0"/>
              </a:rPr>
              <a:t>fs</a:t>
            </a:r>
            <a:endParaRPr lang="de-DE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</a:rPr>
              <a:t>G-error: 6%</a:t>
            </a:r>
          </a:p>
          <a:p>
            <a:endParaRPr lang="de-DE" sz="1600" b="1" u="sng" dirty="0">
              <a:latin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4954AD-F4FA-A696-EDA4-05520134A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46" y="1938901"/>
            <a:ext cx="5676654" cy="49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897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891</Words>
  <Application>Microsoft Office PowerPoint</Application>
  <PresentationFormat>Bildschirmpräsentation (4:3)</PresentationFormat>
  <Paragraphs>198</Paragraphs>
  <Slides>19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Light</vt:lpstr>
      <vt:lpstr>Wingdings</vt:lpstr>
      <vt:lpstr>Default Design</vt:lpstr>
      <vt:lpstr>Joule-class Yb:YAG lasers for driving  plasma-modulated plasma accelerators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Kessel</dc:creator>
  <cp:lastModifiedBy>Mathias K</cp:lastModifiedBy>
  <cp:revision>1159</cp:revision>
  <cp:lastPrinted>2015-10-06T14:20:24Z</cp:lastPrinted>
  <dcterms:created xsi:type="dcterms:W3CDTF">1601-01-01T00:00:00Z</dcterms:created>
  <dcterms:modified xsi:type="dcterms:W3CDTF">2023-09-19T10:05:27Z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