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70" r:id="rId5"/>
    <p:sldId id="258" r:id="rId6"/>
    <p:sldId id="275" r:id="rId7"/>
    <p:sldId id="265" r:id="rId8"/>
    <p:sldId id="266" r:id="rId9"/>
    <p:sldId id="276" r:id="rId10"/>
    <p:sldId id="268" r:id="rId11"/>
    <p:sldId id="271" r:id="rId12"/>
    <p:sldId id="269" r:id="rId13"/>
    <p:sldId id="278" r:id="rId14"/>
    <p:sldId id="26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13AC-DAEC-4E7C-AD05-D779754677D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FB673-627D-45A8-B810-9DED1BECC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Problem of </a:t>
            </a:r>
            <a:r>
              <a:rPr lang="en-US" dirty="0" err="1"/>
              <a:t>Ti:sa</a:t>
            </a:r>
            <a:r>
              <a:rPr lang="en-US" dirty="0"/>
              <a:t>, quantum conversion efficiency and heat</a:t>
            </a:r>
          </a:p>
          <a:p>
            <a:pPr marL="228600" indent="-228600">
              <a:buAutoNum type="arabicPeriod"/>
            </a:pPr>
            <a:r>
              <a:rPr lang="en-US" dirty="0"/>
              <a:t>Feature of laser pulses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19E0-A3D3-4CC9-98D6-5D333C07F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7707-5133-C1AF-6A0A-878BF54E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587AB-8DD5-D622-E95D-6370F176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DA7E-9871-0DB5-10FF-3058664E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789-22D3-401F-A746-88B6A713F338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AF8E-E204-6942-B577-F2AAB266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5A00-086D-39B1-513E-5A4F8143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827C-C24A-28D4-4F26-91046ED9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E8833-5016-BF64-BC47-D8C3F69EF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A00A7-617A-9A51-347D-D6CCCD92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70E8-FEE4-430E-8525-AB00047C0D1E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7C66-47B9-7B26-9070-89121959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4D983-43ED-B720-3592-5A80BA8E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6B5B-336F-4F80-913A-2B023618E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18E56-6E3C-F7DB-C3C5-D3936EB51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8F38-DD7D-39D6-F3D3-0A4428EB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4D8A-5024-4A16-B135-20014742114D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B6D1-9358-8495-4B62-2FF3882B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413-91DF-37AF-4402-989382BF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920E-D22D-6B51-8EFD-2B7172A0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C15E-F8C2-2633-4E65-BE72675C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24E73-7528-0DFA-E452-5369A3F8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B0E4-2D27-4287-8053-CD2BD1285CD8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1CFFA-7B55-4DB6-AC79-7B778093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AC222-DC0C-B046-5561-1715223B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C21A-A4EE-1CAA-8348-74577EDB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47092-0AC0-D7E1-489C-62835F93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C291-E3F3-3CDF-4804-0C5BBA93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E076-0C78-4428-9A1F-DC27E0ABB2A6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B106F-6ABA-5509-152E-2BEFA505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8E71-FA22-26CE-B77E-D20B449B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C318-E2D9-5FF3-871C-5CC76832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45CA-EE48-BD7C-7DC6-1F3E1D46B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67AA0-244B-34CF-15DA-7477688DA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50C11-32DA-2527-EF50-9A4B0C9B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CC96-6D6C-4854-9309-78D7701FB19F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75B5F-1A5E-E3F6-8B02-E9227A39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321F4-AC9E-DECF-DC11-50132A6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E768-5863-698B-0BDF-9F82200C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788A-57E2-AEB8-5A15-7CD3A015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7C9C-CCDD-B07C-0DD5-37E0B903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DBD99-C189-F408-A12A-B25FA3581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AD00E-912B-2F11-1EBB-BD33C64E9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863B0-4E29-CD2C-AABA-8C86BA6F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4F61-8F57-4F94-874C-F4F80CD8948D}" type="datetime1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DA9FC-B1D6-0BE7-19E8-0BB44F37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B11CB-046A-AD65-D889-7E884B85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E049-3C4C-7A61-E579-310C11BA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0BA55-85F9-C1DA-B886-291B57AD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0CD8-A179-45A4-AB61-368A7259795F}" type="datetime1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63D9-BF1E-3E4B-FBB1-99127BE8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B09F9-FD11-2EFC-7503-403904A4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D7594-ED0F-75CD-9275-6CE302AE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CF6F-5431-4C18-91AC-AAE6DE19CD42}" type="datetime1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0CC21-F1A8-B6F9-7BAE-FFFEE6ED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F626E-DB1C-4400-CA72-466CEF8F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BFA7-999A-B39E-C604-9E8D5A98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880C-19A8-E9D5-359E-94E7E571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0BF89-8CB5-A9F2-889D-96E5BFAD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A662C-F617-FB50-F0D3-098A7CB6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9F3-8030-4A6B-94CD-8A3B04F35161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999A8-6111-3A48-27D1-235BAB74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40EB-34F3-8F9F-AF80-680453C3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A6AA-7EF9-CF57-F22A-0CBB0D76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77A99-9018-0325-22C4-20BF7A7ED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538BB-BED6-F56B-A69B-C6BED316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C78FC-6759-A8BE-BE90-AA274C47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FC20-4437-42EA-B845-97FF7B2C7C98}" type="datetime1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C8A1F-7D23-2F08-1D5C-2E2141FA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42212-0163-823B-B66C-FF3F50FE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9FF47-F393-07A2-139B-E0CF572D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1122-67B8-FE5E-EB0C-FB79E352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E313-8729-DB65-ACAF-A9F1521B5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92D7-7144-4B92-9F03-7D3C7C98A684}" type="datetime1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8849-4608-3BAB-2596-A30A6460F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D680-C1AF-042F-4DCA-582C37D1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91F4-2464-41E8-8E9D-AE99EDF1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F402-0738-CA4F-987F-F52804EEB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i="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Pulse </a:t>
            </a:r>
            <a:r>
              <a:rPr lang="en-US" sz="44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characterisation</a:t>
            </a:r>
            <a:r>
              <a:rPr lang="en-US" sz="4400" b="1" i="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technique for multi-pulse laser plasma </a:t>
            </a:r>
            <a:r>
              <a:rPr lang="en-US" sz="44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wakefield</a:t>
            </a:r>
            <a:r>
              <a:rPr lang="en-US" sz="4400" b="1" i="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accelerators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1A08-BFFA-3CC8-70AC-04DBD30B7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Speaker: Wei-Ting Wang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Position: PhD student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Institute: University of Oxford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39A2D5-D58A-91F3-598B-D74246A7E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76" y="5307066"/>
            <a:ext cx="4243227" cy="141440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8D0C82D-A852-CE54-1A3F-DF78E366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0" y="5099259"/>
            <a:ext cx="2588956" cy="17900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B289-E27A-2A6D-7DF7-EDA29531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298E-B5B9-A2FD-E253-89C2B0BC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Outlook: P-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BE919-0F0F-4D95-138A-666E07D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ACEFE-8CB9-206E-EB7B-953589D32CDF}"/>
              </a:ext>
            </a:extLst>
          </p:cNvPr>
          <p:cNvSpPr txBox="1"/>
          <p:nvPr/>
        </p:nvSpPr>
        <p:spPr>
          <a:xfrm>
            <a:off x="1186078" y="3251089"/>
            <a:ext cx="10318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More challenging to measure pulse train since spectrum is discontinuous!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C6556-69EE-3CBA-D9A4-484B216E9BA2}"/>
              </a:ext>
            </a:extLst>
          </p:cNvPr>
          <p:cNvGrpSpPr/>
          <p:nvPr/>
        </p:nvGrpSpPr>
        <p:grpSpPr>
          <a:xfrm>
            <a:off x="1619462" y="3884373"/>
            <a:ext cx="9771942" cy="2837102"/>
            <a:chOff x="1619462" y="3884373"/>
            <a:chExt cx="9771942" cy="28371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430C76-98B5-F8F8-3F64-B1F9589E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462" y="3884373"/>
              <a:ext cx="8240878" cy="2436192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428F473-10AC-5DA6-770F-27C52C0D2E10}"/>
                </a:ext>
              </a:extLst>
            </p:cNvPr>
            <p:cNvSpPr/>
            <p:nvPr/>
          </p:nvSpPr>
          <p:spPr>
            <a:xfrm>
              <a:off x="2180731" y="4342233"/>
              <a:ext cx="705361" cy="642322"/>
            </a:xfrm>
            <a:prstGeom prst="rightArrow">
              <a:avLst>
                <a:gd name="adj1" fmla="val 50000"/>
                <a:gd name="adj2" fmla="val 64909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E9F566-6CBB-836C-4CE5-50F30E4F5D33}"/>
                </a:ext>
              </a:extLst>
            </p:cNvPr>
            <p:cNvSpPr txBox="1"/>
            <p:nvPr/>
          </p:nvSpPr>
          <p:spPr>
            <a:xfrm>
              <a:off x="3670337" y="6290588"/>
              <a:ext cx="1797864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1. Modulation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828228-CE1F-E524-D447-8C2B2776FB5C}"/>
                </a:ext>
              </a:extLst>
            </p:cNvPr>
            <p:cNvSpPr txBox="1"/>
            <p:nvPr/>
          </p:nvSpPr>
          <p:spPr>
            <a:xfrm>
              <a:off x="6823321" y="6276740"/>
              <a:ext cx="1952266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2. Compression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DD19CB-BE91-C44A-4E35-182AEF895421}"/>
                </a:ext>
              </a:extLst>
            </p:cNvPr>
            <p:cNvSpPr txBox="1"/>
            <p:nvPr/>
          </p:nvSpPr>
          <p:spPr>
            <a:xfrm>
              <a:off x="9503130" y="3905043"/>
              <a:ext cx="1888274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4. Acceleration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A169AD-0D6E-36D6-8112-F17887C488B5}"/>
                </a:ext>
              </a:extLst>
            </p:cNvPr>
            <p:cNvSpPr txBox="1"/>
            <p:nvPr/>
          </p:nvSpPr>
          <p:spPr>
            <a:xfrm>
              <a:off x="5574801" y="3911336"/>
              <a:ext cx="2332498" cy="430887"/>
            </a:xfrm>
            <a:prstGeom prst="rect">
              <a:avLst/>
            </a:pr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</a:rPr>
                <a:t>3. </a:t>
              </a:r>
              <a:r>
                <a:rPr lang="en-US" sz="2200" dirty="0" err="1">
                  <a:solidFill>
                    <a:srgbClr val="C00000"/>
                  </a:solidFill>
                </a:rPr>
                <a:t>Characterisation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4D0D108-96BA-5408-6000-67456606F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13" y="1411580"/>
            <a:ext cx="3172361" cy="1839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776B1-1180-BF04-72DF-18C1873E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230" y="1375796"/>
            <a:ext cx="3172359" cy="18395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FE03E8-794F-85C5-AA3A-AAB3FD404847}"/>
              </a:ext>
            </a:extLst>
          </p:cNvPr>
          <p:cNvSpPr txBox="1"/>
          <p:nvPr/>
        </p:nvSpPr>
        <p:spPr>
          <a:xfrm>
            <a:off x="1107781" y="1826886"/>
            <a:ext cx="1632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Modulated </a:t>
            </a:r>
          </a:p>
          <a:p>
            <a:pPr algn="ctr"/>
            <a:r>
              <a:rPr lang="en-US" sz="2400" dirty="0"/>
              <a:t>pulse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9E9F49-D36C-D42A-C22D-313FDB4A726B}"/>
              </a:ext>
            </a:extLst>
          </p:cNvPr>
          <p:cNvSpPr txBox="1"/>
          <p:nvPr/>
        </p:nvSpPr>
        <p:spPr>
          <a:xfrm>
            <a:off x="9877844" y="1815230"/>
            <a:ext cx="179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Compressed </a:t>
            </a:r>
          </a:p>
          <a:p>
            <a:pPr algn="ctr"/>
            <a:r>
              <a:rPr lang="en-US" sz="2400" dirty="0"/>
              <a:t>pulse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CA146-FB6F-9B1B-09A0-B90289F283DF}"/>
              </a:ext>
            </a:extLst>
          </p:cNvPr>
          <p:cNvSpPr txBox="1"/>
          <p:nvPr/>
        </p:nvSpPr>
        <p:spPr>
          <a:xfrm>
            <a:off x="289928" y="6107625"/>
            <a:ext cx="3698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31F20"/>
                </a:solidFill>
                <a:effectLst/>
                <a:latin typeface="AdvOT483a8203"/>
              </a:rPr>
              <a:t>O. Jakobsson et al., </a:t>
            </a:r>
          </a:p>
          <a:p>
            <a:r>
              <a:rPr lang="en-US" sz="1200" b="0" i="0" dirty="0">
                <a:solidFill>
                  <a:srgbClr val="231F20"/>
                </a:solidFill>
                <a:effectLst/>
                <a:latin typeface="AdvOT483a8203"/>
              </a:rPr>
              <a:t>PHYSICAL REVIEW LETTERS </a:t>
            </a:r>
            <a:r>
              <a:rPr lang="en-US" sz="1200" b="0" i="0" dirty="0">
                <a:solidFill>
                  <a:srgbClr val="231F20"/>
                </a:solidFill>
                <a:effectLst/>
                <a:latin typeface="AdvOT19ee2aa8.B"/>
              </a:rPr>
              <a:t>127, </a:t>
            </a:r>
            <a:r>
              <a:rPr lang="en-US" sz="1200" b="0" i="0" dirty="0">
                <a:solidFill>
                  <a:srgbClr val="231F20"/>
                </a:solidFill>
                <a:effectLst/>
                <a:latin typeface="AdvOT483a8203"/>
              </a:rPr>
              <a:t>184801 (2021).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087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1A14A1-83C2-762F-7475-724CD81E2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30" y="1484306"/>
            <a:ext cx="3057660" cy="5298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16448-3A57-27CE-D19A-299ED363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67" y="1498999"/>
            <a:ext cx="3104472" cy="5284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4E3D4-CFAB-27EE-F230-227A1646F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017" y="1463040"/>
            <a:ext cx="2939247" cy="5284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1F8BF-9739-5DD7-A957-42299474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Outlook: P-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train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A5E8-E434-0CEB-A5E5-0CEECAD1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11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3AA80F-1DA8-3BBE-504E-2543E072FF73}"/>
              </a:ext>
            </a:extLst>
          </p:cNvPr>
          <p:cNvSpPr txBox="1"/>
          <p:nvPr/>
        </p:nvSpPr>
        <p:spPr>
          <a:xfrm>
            <a:off x="206723" y="2086980"/>
            <a:ext cx="2045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Input pulse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Smooth pulse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Smooth spectrum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FB9833-8A2A-B6CB-07A4-DE7A86BF54DA}"/>
              </a:ext>
            </a:extLst>
          </p:cNvPr>
          <p:cNvSpPr txBox="1"/>
          <p:nvPr/>
        </p:nvSpPr>
        <p:spPr>
          <a:xfrm>
            <a:off x="66910" y="3541476"/>
            <a:ext cx="23885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After modulation</a:t>
            </a:r>
          </a:p>
          <a:p>
            <a:pPr algn="ctr"/>
            <a:r>
              <a:rPr lang="en-US" sz="2200" dirty="0">
                <a:solidFill>
                  <a:schemeClr val="accent2"/>
                </a:solidFill>
              </a:rPr>
              <a:t>Smooth pulse</a:t>
            </a:r>
          </a:p>
          <a:p>
            <a:pPr algn="ctr"/>
            <a:r>
              <a:rPr lang="en-US" sz="2200" dirty="0">
                <a:solidFill>
                  <a:schemeClr val="accent2"/>
                </a:solidFill>
              </a:rPr>
              <a:t>Spectral sidebands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5E66BB-D940-8C7C-95E6-04DE1C935BF6}"/>
              </a:ext>
            </a:extLst>
          </p:cNvPr>
          <p:cNvSpPr txBox="1"/>
          <p:nvPr/>
        </p:nvSpPr>
        <p:spPr>
          <a:xfrm>
            <a:off x="20604" y="5057377"/>
            <a:ext cx="25259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After compression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Pulse train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Spectral sidebands</a:t>
            </a:r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2BB8B89B-4AF2-587B-D1E1-003AF25E3D8A}"/>
              </a:ext>
            </a:extLst>
          </p:cNvPr>
          <p:cNvSpPr/>
          <p:nvPr/>
        </p:nvSpPr>
        <p:spPr>
          <a:xfrm>
            <a:off x="2532472" y="1988556"/>
            <a:ext cx="9472469" cy="1325563"/>
          </a:xfrm>
          <a:prstGeom prst="frame">
            <a:avLst>
              <a:gd name="adj1" fmla="val 23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49D8C8AA-ECCF-8AC0-3C31-8B67D78F382A}"/>
              </a:ext>
            </a:extLst>
          </p:cNvPr>
          <p:cNvSpPr/>
          <p:nvPr/>
        </p:nvSpPr>
        <p:spPr>
          <a:xfrm>
            <a:off x="2529730" y="3391119"/>
            <a:ext cx="9472469" cy="1475698"/>
          </a:xfrm>
          <a:prstGeom prst="frame">
            <a:avLst>
              <a:gd name="adj1" fmla="val 237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132BD794-0AA3-E1CF-FCA2-08C880B0541A}"/>
              </a:ext>
            </a:extLst>
          </p:cNvPr>
          <p:cNvSpPr/>
          <p:nvPr/>
        </p:nvSpPr>
        <p:spPr>
          <a:xfrm>
            <a:off x="2529730" y="4962474"/>
            <a:ext cx="9472469" cy="1374626"/>
          </a:xfrm>
          <a:prstGeom prst="frame">
            <a:avLst>
              <a:gd name="adj1" fmla="val 23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593E64-6203-A2F5-07F6-4F8BEA01607C}"/>
              </a:ext>
            </a:extLst>
          </p:cNvPr>
          <p:cNvGrpSpPr/>
          <p:nvPr/>
        </p:nvGrpSpPr>
        <p:grpSpPr>
          <a:xfrm>
            <a:off x="9982200" y="182483"/>
            <a:ext cx="1797053" cy="1131623"/>
            <a:chOff x="7337168" y="203144"/>
            <a:chExt cx="1797053" cy="11316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EBF3DF-384F-D127-D22A-5FE0D39F301C}"/>
                </a:ext>
              </a:extLst>
            </p:cNvPr>
            <p:cNvGrpSpPr/>
            <p:nvPr/>
          </p:nvGrpSpPr>
          <p:grpSpPr>
            <a:xfrm>
              <a:off x="7339440" y="203144"/>
              <a:ext cx="1301056" cy="430887"/>
              <a:chOff x="4803006" y="146357"/>
              <a:chExt cx="1301056" cy="43088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A06AFB6-95F8-8E40-9D9E-4011CFE437E2}"/>
                  </a:ext>
                </a:extLst>
              </p:cNvPr>
              <p:cNvCxnSpPr/>
              <p:nvPr/>
            </p:nvCxnSpPr>
            <p:spPr>
              <a:xfrm>
                <a:off x="4803006" y="374750"/>
                <a:ext cx="452387" cy="0"/>
              </a:xfrm>
              <a:prstGeom prst="line">
                <a:avLst/>
              </a:prstGeom>
              <a:ln w="57150">
                <a:solidFill>
                  <a:schemeClr val="accent1">
                    <a:alpha val="7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5E11F1-5AD0-B564-E8AB-A84463F362C4}"/>
                  </a:ext>
                </a:extLst>
              </p:cNvPr>
              <p:cNvSpPr txBox="1"/>
              <p:nvPr/>
            </p:nvSpPr>
            <p:spPr>
              <a:xfrm>
                <a:off x="5310255" y="146357"/>
                <a:ext cx="7938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Pulse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051C09-6841-500E-5916-20F1A218E2FB}"/>
                </a:ext>
              </a:extLst>
            </p:cNvPr>
            <p:cNvGrpSpPr/>
            <p:nvPr/>
          </p:nvGrpSpPr>
          <p:grpSpPr>
            <a:xfrm>
              <a:off x="7339440" y="552157"/>
              <a:ext cx="1794781" cy="430887"/>
              <a:chOff x="4803006" y="146357"/>
              <a:chExt cx="1794781" cy="43088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D511B01-A996-3F43-30D6-07010D4401C7}"/>
                  </a:ext>
                </a:extLst>
              </p:cNvPr>
              <p:cNvCxnSpPr/>
              <p:nvPr/>
            </p:nvCxnSpPr>
            <p:spPr>
              <a:xfrm>
                <a:off x="4803006" y="374750"/>
                <a:ext cx="452387" cy="0"/>
              </a:xfrm>
              <a:prstGeom prst="line">
                <a:avLst/>
              </a:prstGeom>
              <a:ln w="5715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311F30-869E-64DC-F11D-C6C9498BDF02}"/>
                  </a:ext>
                </a:extLst>
              </p:cNvPr>
              <p:cNvSpPr txBox="1"/>
              <p:nvPr/>
            </p:nvSpPr>
            <p:spPr>
              <a:xfrm>
                <a:off x="5310255" y="146357"/>
                <a:ext cx="12875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Spectrum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9324CB4-5820-9DB0-2918-35A344E6EBB8}"/>
                </a:ext>
              </a:extLst>
            </p:cNvPr>
            <p:cNvGrpSpPr/>
            <p:nvPr/>
          </p:nvGrpSpPr>
          <p:grpSpPr>
            <a:xfrm>
              <a:off x="7337168" y="903880"/>
              <a:ext cx="1371588" cy="430887"/>
              <a:chOff x="4803006" y="136525"/>
              <a:chExt cx="1371588" cy="43088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8376165-E0FB-935A-C9E2-DC12320E6B4D}"/>
                  </a:ext>
                </a:extLst>
              </p:cNvPr>
              <p:cNvCxnSpPr/>
              <p:nvPr/>
            </p:nvCxnSpPr>
            <p:spPr>
              <a:xfrm>
                <a:off x="4803006" y="374750"/>
                <a:ext cx="452387" cy="0"/>
              </a:xfrm>
              <a:prstGeom prst="line">
                <a:avLst/>
              </a:prstGeom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078AAF-01FE-0A4A-7656-F5F9E9CECECC}"/>
                  </a:ext>
                </a:extLst>
              </p:cNvPr>
              <p:cNvSpPr txBox="1"/>
              <p:nvPr/>
            </p:nvSpPr>
            <p:spPr>
              <a:xfrm>
                <a:off x="5310255" y="136525"/>
                <a:ext cx="8643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Phase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90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BA19-7A9E-0AAF-FA8C-273CBBCE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01D-92F0-5D2E-4EEF-3348C016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 have demonstrated a single shot FROG device for MP-</a:t>
            </a:r>
            <a:r>
              <a:rPr lang="en-US" dirty="0" err="1"/>
              <a:t>LWFA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11 pulses with avg. pulse spacing of 200 fs were retrieved.</a:t>
            </a:r>
          </a:p>
          <a:p>
            <a:pPr>
              <a:lnSpc>
                <a:spcPct val="150000"/>
              </a:lnSpc>
            </a:pPr>
            <a:r>
              <a:rPr lang="en-US" dirty="0"/>
              <a:t>Image quality of the FROG trace is a key limitation.</a:t>
            </a:r>
          </a:p>
          <a:p>
            <a:pPr>
              <a:lnSpc>
                <a:spcPct val="150000"/>
              </a:lnSpc>
            </a:pPr>
            <a:r>
              <a:rPr lang="en-US" dirty="0"/>
              <a:t>More challenging pulse </a:t>
            </a:r>
            <a:r>
              <a:rPr lang="en-US" dirty="0" err="1"/>
              <a:t>characterisation</a:t>
            </a:r>
            <a:r>
              <a:rPr lang="en-US" dirty="0"/>
              <a:t> in P-</a:t>
            </a:r>
            <a:r>
              <a:rPr lang="en-US" dirty="0" err="1"/>
              <a:t>MoPA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We are investigating reliable pulse diagnostic techniques for P-</a:t>
            </a:r>
            <a:r>
              <a:rPr lang="en-US" dirty="0" err="1"/>
              <a:t>MoPA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A519-6692-E503-A4FA-5F7041EC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A14E5F-CFC1-F09A-1B12-114B3831A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C512-0EF5-6A49-E58F-24E94B960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A008-28D4-39D9-00A0-8AEC0DC5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72D4-6DAF-7B2E-8B83-BAB25C36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Pulse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MP-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LWFA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337BA8-F201-68BE-F2A6-E2931C58D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555458"/>
              </p:ext>
            </p:extLst>
          </p:nvPr>
        </p:nvGraphicFramePr>
        <p:xfrm>
          <a:off x="838200" y="1825623"/>
          <a:ext cx="10515597" cy="41523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93258">
                  <a:extLst>
                    <a:ext uri="{9D8B030D-6E8A-4147-A177-3AD203B41FA5}">
                      <a16:colId xmlns:a16="http://schemas.microsoft.com/office/drawing/2014/main" val="2124839612"/>
                    </a:ext>
                  </a:extLst>
                </a:gridCol>
                <a:gridCol w="4417140">
                  <a:extLst>
                    <a:ext uri="{9D8B030D-6E8A-4147-A177-3AD203B41FA5}">
                      <a16:colId xmlns:a16="http://schemas.microsoft.com/office/drawing/2014/main" val="5463096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54496353"/>
                    </a:ext>
                  </a:extLst>
                </a:gridCol>
              </a:tblGrid>
              <a:tr h="972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Self referenced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Cross referenced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3476929"/>
                  </a:ext>
                </a:extLst>
              </a:tr>
              <a:tr h="972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Auto-correlation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Cross-correlation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586630"/>
                  </a:ext>
                </a:extLst>
              </a:tr>
              <a:tr h="11383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SPIDER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(Spectral phase interferometry for direct electric-field reconstruction)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Spectral interferometry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339376"/>
                  </a:ext>
                </a:extLst>
              </a:tr>
              <a:tr h="10693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Time-frequency joint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FROG</a:t>
                      </a:r>
                    </a:p>
                    <a:p>
                      <a:pPr algn="ctr"/>
                      <a:r>
                        <a:rPr lang="en-US" sz="1800" dirty="0"/>
                        <a:t>(Frequency resolved </a:t>
                      </a:r>
                    </a:p>
                    <a:p>
                      <a:pPr algn="ctr"/>
                      <a:r>
                        <a:rPr lang="en-US" sz="1800" dirty="0"/>
                        <a:t>optical gating)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Cross-correlation FROG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7953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5A86-2082-430F-D790-C268FB15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16D5B-0FBD-05F0-8CF3-5CAD58988CB8}"/>
              </a:ext>
            </a:extLst>
          </p:cNvPr>
          <p:cNvSpPr txBox="1"/>
          <p:nvPr/>
        </p:nvSpPr>
        <p:spPr>
          <a:xfrm>
            <a:off x="3251200" y="61002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Antoine </a:t>
            </a:r>
            <a:r>
              <a:rPr lang="en-US" dirty="0" err="1"/>
              <a:t>Monmayrant</a:t>
            </a:r>
            <a:r>
              <a:rPr lang="en-US" dirty="0"/>
              <a:t>  et al., J. Phys. B: At. Mol. Opt. Phys. 43 (2010) 103001.</a:t>
            </a:r>
          </a:p>
        </p:txBody>
      </p:sp>
    </p:spTree>
    <p:extLst>
      <p:ext uri="{BB962C8B-B14F-4D97-AF65-F5344CB8AC3E}">
        <p14:creationId xmlns:p14="http://schemas.microsoft.com/office/powerpoint/2010/main" val="312635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ame 48">
            <a:extLst>
              <a:ext uri="{FF2B5EF4-FFF2-40B4-BE49-F238E27FC236}">
                <a16:creationId xmlns:a16="http://schemas.microsoft.com/office/drawing/2014/main" id="{38A644F0-D726-CB2F-D29C-59F0D6D28E2B}"/>
              </a:ext>
            </a:extLst>
          </p:cNvPr>
          <p:cNvSpPr/>
          <p:nvPr/>
        </p:nvSpPr>
        <p:spPr>
          <a:xfrm>
            <a:off x="7164939" y="1972654"/>
            <a:ext cx="4795615" cy="4556426"/>
          </a:xfrm>
          <a:prstGeom prst="frame">
            <a:avLst>
              <a:gd name="adj1" fmla="val 8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D1C73D-9B1A-D367-6E8F-62330441FD53}"/>
              </a:ext>
            </a:extLst>
          </p:cNvPr>
          <p:cNvSpPr txBox="1"/>
          <p:nvPr/>
        </p:nvSpPr>
        <p:spPr>
          <a:xfrm>
            <a:off x="8850945" y="1428901"/>
            <a:ext cx="154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Calibration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67501-4CA4-5798-791E-3DBC06FA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of imaging system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636F-670A-A7C7-C40A-BA978B8B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15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55DE68-08C5-5B4D-BA44-ABFB9A62FE9E}"/>
              </a:ext>
            </a:extLst>
          </p:cNvPr>
          <p:cNvGrpSpPr/>
          <p:nvPr/>
        </p:nvGrpSpPr>
        <p:grpSpPr>
          <a:xfrm>
            <a:off x="231446" y="1982486"/>
            <a:ext cx="2271031" cy="4556426"/>
            <a:chOff x="231537" y="1799924"/>
            <a:chExt cx="2271031" cy="4556426"/>
          </a:xfrm>
        </p:grpSpPr>
        <p:pic>
          <p:nvPicPr>
            <p:cNvPr id="1026" name="Picture 2" descr="Infinity-Corrected Tube Lenses">
              <a:extLst>
                <a:ext uri="{FF2B5EF4-FFF2-40B4-BE49-F238E27FC236}">
                  <a16:creationId xmlns:a16="http://schemas.microsoft.com/office/drawing/2014/main" id="{ED20E21E-9E6D-E722-3EA9-BCF11D8E1B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8" r="55778" b="16111"/>
            <a:stretch/>
          </p:blipFill>
          <p:spPr bwMode="auto">
            <a:xfrm>
              <a:off x="943403" y="1873889"/>
              <a:ext cx="1340221" cy="4482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9A3F58-D511-1A8F-8451-9DDE16B48C36}"/>
                </a:ext>
              </a:extLst>
            </p:cNvPr>
            <p:cNvGrpSpPr/>
            <p:nvPr/>
          </p:nvGrpSpPr>
          <p:grpSpPr>
            <a:xfrm>
              <a:off x="1427607" y="4726004"/>
              <a:ext cx="429561" cy="0"/>
              <a:chOff x="3369733" y="4597400"/>
              <a:chExt cx="541867" cy="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6421634-F1C9-F7A8-E264-9AD3ECFBE4B1}"/>
                  </a:ext>
                </a:extLst>
              </p:cNvPr>
              <p:cNvCxnSpPr/>
              <p:nvPr/>
            </p:nvCxnSpPr>
            <p:spPr>
              <a:xfrm>
                <a:off x="3369733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21A3FAA-F83B-E261-76EC-B37CF983197D}"/>
                  </a:ext>
                </a:extLst>
              </p:cNvPr>
              <p:cNvCxnSpPr/>
              <p:nvPr/>
            </p:nvCxnSpPr>
            <p:spPr>
              <a:xfrm>
                <a:off x="3462867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7BAA94F-7E35-ED80-E6F0-B60BAFFAD6D6}"/>
                  </a:ext>
                </a:extLst>
              </p:cNvPr>
              <p:cNvCxnSpPr/>
              <p:nvPr/>
            </p:nvCxnSpPr>
            <p:spPr>
              <a:xfrm>
                <a:off x="3562349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1F4A6C-B61B-E70E-11A7-A9E1C7E86812}"/>
                  </a:ext>
                </a:extLst>
              </p:cNvPr>
              <p:cNvCxnSpPr/>
              <p:nvPr/>
            </p:nvCxnSpPr>
            <p:spPr>
              <a:xfrm>
                <a:off x="3659716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96473F3-CB9B-4870-F320-DF80E5AB2D69}"/>
                  </a:ext>
                </a:extLst>
              </p:cNvPr>
              <p:cNvCxnSpPr/>
              <p:nvPr/>
            </p:nvCxnSpPr>
            <p:spPr>
              <a:xfrm>
                <a:off x="3759200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A8585F-A3F0-0BA8-9A3C-78C1D7737B2B}"/>
                  </a:ext>
                </a:extLst>
              </p:cNvPr>
              <p:cNvCxnSpPr/>
              <p:nvPr/>
            </p:nvCxnSpPr>
            <p:spPr>
              <a:xfrm>
                <a:off x="3852333" y="4597400"/>
                <a:ext cx="59267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D4DB8E-82D8-A2F9-3EE3-5A0636E6D317}"/>
                </a:ext>
              </a:extLst>
            </p:cNvPr>
            <p:cNvSpPr txBox="1"/>
            <p:nvPr/>
          </p:nvSpPr>
          <p:spPr>
            <a:xfrm>
              <a:off x="256937" y="4480836"/>
              <a:ext cx="874899" cy="41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Grating</a:t>
              </a:r>
            </a:p>
          </p:txBody>
        </p:sp>
        <p:sp>
          <p:nvSpPr>
            <p:cNvPr id="45" name="Frame 44">
              <a:extLst>
                <a:ext uri="{FF2B5EF4-FFF2-40B4-BE49-F238E27FC236}">
                  <a16:creationId xmlns:a16="http://schemas.microsoft.com/office/drawing/2014/main" id="{10C7B7F0-F315-940C-5927-3EE6805B135F}"/>
                </a:ext>
              </a:extLst>
            </p:cNvPr>
            <p:cNvSpPr/>
            <p:nvPr/>
          </p:nvSpPr>
          <p:spPr>
            <a:xfrm>
              <a:off x="231537" y="1799924"/>
              <a:ext cx="2271031" cy="4556426"/>
            </a:xfrm>
            <a:prstGeom prst="frame">
              <a:avLst>
                <a:gd name="adj1" fmla="val 19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1C59FB-714A-919E-D782-56F2C0197335}"/>
              </a:ext>
            </a:extLst>
          </p:cNvPr>
          <p:cNvGrpSpPr/>
          <p:nvPr/>
        </p:nvGrpSpPr>
        <p:grpSpPr>
          <a:xfrm>
            <a:off x="2714665" y="1982486"/>
            <a:ext cx="4284894" cy="4556426"/>
            <a:chOff x="2928513" y="1982486"/>
            <a:chExt cx="4284894" cy="4556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642059C-84EA-BDD4-D9F3-1043CACC282E}"/>
                    </a:ext>
                  </a:extLst>
                </p:cNvPr>
                <p:cNvSpPr txBox="1"/>
                <p:nvPr/>
              </p:nvSpPr>
              <p:spPr>
                <a:xfrm>
                  <a:off x="2995393" y="4705826"/>
                  <a:ext cx="4218014" cy="1723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200" dirty="0"/>
                    <a:t>Spot size: 15 mm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200" dirty="0"/>
                    <a:t>Focal length: 75 mm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200" dirty="0"/>
                    <a:t>Focused spot size: 5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a14:m>
                  <a:endParaRPr lang="en-US" sz="22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200" dirty="0">
                      <a:solidFill>
                        <a:srgbClr val="FF0000"/>
                      </a:solidFill>
                    </a:rPr>
                    <a:t>True resolution: 7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a14:m>
                  <a:r>
                    <a:rPr lang="en-US" sz="2200" dirty="0">
                      <a:solidFill>
                        <a:srgbClr val="FF0000"/>
                      </a:solidFill>
                    </a:rPr>
                    <a:t> at 405 nm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642059C-84EA-BDD4-D9F3-1043CACC2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393" y="4705826"/>
                  <a:ext cx="4218014" cy="1723549"/>
                </a:xfrm>
                <a:prstGeom prst="rect">
                  <a:avLst/>
                </a:prstGeom>
                <a:blipFill>
                  <a:blip r:embed="rId3"/>
                  <a:stretch>
                    <a:fillRect l="-1590" t="-2473" r="-8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85270304-A4FC-E623-1E19-5E0D5CB55923}"/>
                </a:ext>
              </a:extLst>
            </p:cNvPr>
            <p:cNvSpPr/>
            <p:nvPr/>
          </p:nvSpPr>
          <p:spPr>
            <a:xfrm>
              <a:off x="2928513" y="1982486"/>
              <a:ext cx="4245455" cy="4556426"/>
            </a:xfrm>
            <a:prstGeom prst="frame">
              <a:avLst>
                <a:gd name="adj1" fmla="val 96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258AA3C-8C4A-8C41-8457-042A3EFDDF1D}"/>
              </a:ext>
            </a:extLst>
          </p:cNvPr>
          <p:cNvSpPr txBox="1"/>
          <p:nvPr/>
        </p:nvSpPr>
        <p:spPr>
          <a:xfrm>
            <a:off x="391835" y="1459855"/>
            <a:ext cx="211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Imaging system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56CD49-5C75-60AC-6F9C-EFC19A6F41C7}"/>
              </a:ext>
            </a:extLst>
          </p:cNvPr>
          <p:cNvSpPr txBox="1"/>
          <p:nvPr/>
        </p:nvSpPr>
        <p:spPr>
          <a:xfrm>
            <a:off x="3618952" y="1442157"/>
            <a:ext cx="24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Resolution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6B941-61B6-25F7-8934-48D6A6E1E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53"/>
          <a:stretch/>
        </p:blipFill>
        <p:spPr>
          <a:xfrm>
            <a:off x="3075228" y="2229802"/>
            <a:ext cx="3470968" cy="24139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452242-E710-79BA-EAFA-C4A0B0E55AAB}"/>
              </a:ext>
            </a:extLst>
          </p:cNvPr>
          <p:cNvGrpSpPr/>
          <p:nvPr/>
        </p:nvGrpSpPr>
        <p:grpSpPr>
          <a:xfrm>
            <a:off x="7407038" y="2460855"/>
            <a:ext cx="4165590" cy="3732123"/>
            <a:chOff x="7407038" y="2549755"/>
            <a:chExt cx="4165590" cy="37321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EA1192-190B-A385-12B9-9BCCE7F46D18}"/>
                </a:ext>
              </a:extLst>
            </p:cNvPr>
            <p:cNvGrpSpPr/>
            <p:nvPr/>
          </p:nvGrpSpPr>
          <p:grpSpPr>
            <a:xfrm>
              <a:off x="7407038" y="3490992"/>
              <a:ext cx="4152536" cy="2790886"/>
              <a:chOff x="7435910" y="3621394"/>
              <a:chExt cx="4152536" cy="279088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A47D34-8353-1E2B-FD79-B95080D346AF}"/>
                  </a:ext>
                </a:extLst>
              </p:cNvPr>
              <p:cNvSpPr txBox="1"/>
              <p:nvPr/>
            </p:nvSpPr>
            <p:spPr>
              <a:xfrm>
                <a:off x="7435910" y="4152340"/>
                <a:ext cx="1631634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Temporal calibration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E3B154-AD23-9289-1575-5DA1C1CD71A6}"/>
                  </a:ext>
                </a:extLst>
              </p:cNvPr>
              <p:cNvSpPr txBox="1"/>
              <p:nvPr/>
            </p:nvSpPr>
            <p:spPr>
              <a:xfrm>
                <a:off x="9956812" y="4139640"/>
                <a:ext cx="1631634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Spectral calibration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B24C4C3-9D09-9F36-CDE6-AFAA6529DB41}"/>
                  </a:ext>
                </a:extLst>
              </p:cNvPr>
              <p:cNvCxnSpPr/>
              <p:nvPr/>
            </p:nvCxnSpPr>
            <p:spPr>
              <a:xfrm>
                <a:off x="8250491" y="5094727"/>
                <a:ext cx="0" cy="394636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10A4D6B-A820-F429-664A-663E0BE140FD}"/>
                  </a:ext>
                </a:extLst>
              </p:cNvPr>
              <p:cNvCxnSpPr/>
              <p:nvPr/>
            </p:nvCxnSpPr>
            <p:spPr>
              <a:xfrm>
                <a:off x="10824083" y="5084890"/>
                <a:ext cx="0" cy="394636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5E7E361-CA33-5F44-88EA-5DF99248BF6F}"/>
                      </a:ext>
                    </a:extLst>
                  </p:cNvPr>
                  <p:cNvSpPr txBox="1"/>
                  <p:nvPr/>
                </p:nvSpPr>
                <p:spPr>
                  <a:xfrm>
                    <a:off x="7718550" y="5571451"/>
                    <a:ext cx="1063881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2400" b="0" i="0" dirty="0">
                      <a:solidFill>
                        <a:srgbClr val="FF0000"/>
                      </a:solidFill>
                      <a:latin typeface="Cambria Math" panose="02040503050406030204" pitchFamily="18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oMath>
                    </a14:m>
                    <a:r>
                      <a:rPr lang="en-US" sz="2400" dirty="0">
                        <a:solidFill>
                          <a:srgbClr val="FF0000"/>
                        </a:solidFill>
                      </a:rPr>
                      <a:t> 16 fs</a:t>
                    </a: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5E7E361-CA33-5F44-88EA-5DF99248BF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8550" y="5571451"/>
                    <a:ext cx="1063881" cy="830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000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6D26DEC-0D5B-92FA-9B91-F64CA4CC6D3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9120" y="5581283"/>
                    <a:ext cx="149271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br>
                      <a:rPr lang="en-US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</a:br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oMath>
                    </a14:m>
                    <a:r>
                      <a:rPr lang="en-US" sz="2400" dirty="0">
                        <a:solidFill>
                          <a:srgbClr val="FF0000"/>
                        </a:solidFill>
                      </a:rPr>
                      <a:t> 0.06 nm</a:t>
                    </a: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6D26DEC-0D5B-92FA-9B91-F64CA4CC6D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9120" y="5581283"/>
                    <a:ext cx="1492716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714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46796FD-CF5A-0337-98CE-8C9253026AED}"/>
                  </a:ext>
                </a:extLst>
              </p:cNvPr>
              <p:cNvCxnSpPr/>
              <p:nvPr/>
            </p:nvCxnSpPr>
            <p:spPr>
              <a:xfrm>
                <a:off x="10805806" y="3621394"/>
                <a:ext cx="0" cy="394636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E206E4B-A0A2-7B78-F0C4-985589E5EC23}"/>
                  </a:ext>
                </a:extLst>
              </p:cNvPr>
              <p:cNvCxnSpPr/>
              <p:nvPr/>
            </p:nvCxnSpPr>
            <p:spPr>
              <a:xfrm>
                <a:off x="8250491" y="3649770"/>
                <a:ext cx="0" cy="394636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0C07757-4D84-BDA8-8169-4DB70B41B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9808" y="4577630"/>
                <a:ext cx="389926" cy="0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DEA25-1A22-2F57-F87A-3CE49A651B5A}"/>
                </a:ext>
              </a:extLst>
            </p:cNvPr>
            <p:cNvSpPr txBox="1"/>
            <p:nvPr/>
          </p:nvSpPr>
          <p:spPr>
            <a:xfrm>
              <a:off x="9940994" y="2549755"/>
              <a:ext cx="1631634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Auto-convolution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7A90A0-85E0-63CC-D936-E98AABDDFB47}"/>
                </a:ext>
              </a:extLst>
            </p:cNvPr>
            <p:cNvSpPr txBox="1"/>
            <p:nvPr/>
          </p:nvSpPr>
          <p:spPr>
            <a:xfrm>
              <a:off x="7420558" y="2552763"/>
              <a:ext cx="1631634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Manual delay stage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0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D34-24F7-8002-24CF-496BA1F3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4D5C-9918-ADCF-8F38-34A22D30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PMoPA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Pulse train generation</a:t>
            </a:r>
          </a:p>
          <a:p>
            <a:r>
              <a:rPr lang="en-US" dirty="0"/>
              <a:t>How to </a:t>
            </a:r>
            <a:r>
              <a:rPr lang="en-US" dirty="0" err="1"/>
              <a:t>characterise</a:t>
            </a:r>
            <a:r>
              <a:rPr lang="en-US" dirty="0"/>
              <a:t> pulse trains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SSA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FROG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Requirements for the device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Experimental setup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Phase retrieval results</a:t>
            </a:r>
          </a:p>
          <a:p>
            <a:r>
              <a:rPr lang="en-US" dirty="0"/>
              <a:t>Outlook 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PMoPA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pulse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characterisation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DC87-3689-95DF-B571-5CB42981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7B2F-456F-441C-852A-E19210CB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Why P-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MoPA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5211AE1-B1D5-47C5-9623-A95FFFED660E}"/>
              </a:ext>
            </a:extLst>
          </p:cNvPr>
          <p:cNvSpPr/>
          <p:nvPr/>
        </p:nvSpPr>
        <p:spPr>
          <a:xfrm>
            <a:off x="5809367" y="4536200"/>
            <a:ext cx="694266" cy="609600"/>
          </a:xfrm>
          <a:prstGeom prst="rightArrow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4A703B-0AC1-4740-902F-1A2D8668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260D-573B-4771-BB23-D940E060527A}" type="slidenum">
              <a:rPr lang="en-US" smtClean="0"/>
              <a:t>3</a:t>
            </a:fld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2BD0779-DCC5-4AB5-9C20-2578A6EAA723}"/>
              </a:ext>
            </a:extLst>
          </p:cNvPr>
          <p:cNvSpPr/>
          <p:nvPr/>
        </p:nvSpPr>
        <p:spPr>
          <a:xfrm>
            <a:off x="5803830" y="2573901"/>
            <a:ext cx="694266" cy="609600"/>
          </a:xfrm>
          <a:prstGeom prst="rightArrow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3D306D-D58E-F60B-789C-E5836771438C}"/>
              </a:ext>
            </a:extLst>
          </p:cNvPr>
          <p:cNvGrpSpPr/>
          <p:nvPr/>
        </p:nvGrpSpPr>
        <p:grpSpPr>
          <a:xfrm>
            <a:off x="2762203" y="6116591"/>
            <a:ext cx="6570057" cy="527119"/>
            <a:chOff x="2458026" y="6061714"/>
            <a:chExt cx="6570057" cy="52711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1EA32FB-4179-0CA5-F7E2-ABC427C63839}"/>
                </a:ext>
              </a:extLst>
            </p:cNvPr>
            <p:cNvCxnSpPr/>
            <p:nvPr/>
          </p:nvCxnSpPr>
          <p:spPr>
            <a:xfrm>
              <a:off x="2458026" y="6342545"/>
              <a:ext cx="635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79F166-2F9E-1AE6-2015-64F50C4240C5}"/>
                </a:ext>
              </a:extLst>
            </p:cNvPr>
            <p:cNvSpPr txBox="1"/>
            <p:nvPr/>
          </p:nvSpPr>
          <p:spPr>
            <a:xfrm>
              <a:off x="3370802" y="6061714"/>
              <a:ext cx="1770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Wakefields</a:t>
              </a:r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F06EAE-73C8-FB6A-7BE7-55F1F11FC3FA}"/>
                </a:ext>
              </a:extLst>
            </p:cNvPr>
            <p:cNvSpPr/>
            <p:nvPr/>
          </p:nvSpPr>
          <p:spPr>
            <a:xfrm>
              <a:off x="6421681" y="6226881"/>
              <a:ext cx="406400" cy="228599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E207C6-B76A-FF8F-DEE2-8E801C85C764}"/>
                </a:ext>
              </a:extLst>
            </p:cNvPr>
            <p:cNvSpPr txBox="1"/>
            <p:nvPr/>
          </p:nvSpPr>
          <p:spPr>
            <a:xfrm>
              <a:off x="7216369" y="6065613"/>
              <a:ext cx="1811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Laser pulse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E8F20F-FE6E-CCCB-55B4-CDA06E926F95}"/>
              </a:ext>
            </a:extLst>
          </p:cNvPr>
          <p:cNvGrpSpPr/>
          <p:nvPr/>
        </p:nvGrpSpPr>
        <p:grpSpPr>
          <a:xfrm>
            <a:off x="219042" y="1525988"/>
            <a:ext cx="5317398" cy="4610340"/>
            <a:chOff x="-80291" y="1538689"/>
            <a:chExt cx="5317398" cy="4610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F9DDE3-BD94-4E4F-B28D-D7B9F8ACEFE2}"/>
                    </a:ext>
                  </a:extLst>
                </p:cNvPr>
                <p:cNvSpPr txBox="1"/>
                <p:nvPr/>
              </p:nvSpPr>
              <p:spPr>
                <a:xfrm>
                  <a:off x="14904" y="1634944"/>
                  <a:ext cx="51905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cs typeface="Times New Roman" panose="02020603050405020304" pitchFamily="18" charset="0"/>
                    </a:rPr>
                    <a:t>Inefficient laser systems (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&lt;1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</m:oMath>
                  </a14:m>
                  <a:r>
                    <a:rPr lang="en-US" sz="24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Hz</a:t>
                  </a:r>
                  <a:r>
                    <a:rPr lang="en-US" sz="2400" dirty="0">
                      <a:cs typeface="Times New Roman" panose="02020603050405020304" pitchFamily="18" charset="0"/>
                    </a:rPr>
                    <a:t>)</a:t>
                  </a:r>
                  <a:r>
                    <a:rPr lang="en-US" sz="2400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 </a:t>
                  </a:r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F9DDE3-BD94-4E4F-B28D-D7B9F8ACE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4" y="1634944"/>
                  <a:ext cx="519054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0" t="-10526" r="-58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9CF003-F217-4F11-9D0C-4B0F7F94E376}"/>
                </a:ext>
              </a:extLst>
            </p:cNvPr>
            <p:cNvGrpSpPr/>
            <p:nvPr/>
          </p:nvGrpSpPr>
          <p:grpSpPr>
            <a:xfrm>
              <a:off x="1172225" y="2247959"/>
              <a:ext cx="3937062" cy="1549940"/>
              <a:chOff x="717808" y="2242877"/>
              <a:chExt cx="3937062" cy="1549940"/>
            </a:xfrm>
          </p:grpSpPr>
          <p:pic>
            <p:nvPicPr>
              <p:cNvPr id="2052" name="Picture 4" descr="5: Schematic principle of a regenerative amplifier. | Download ...">
                <a:extLst>
                  <a:ext uri="{FF2B5EF4-FFF2-40B4-BE49-F238E27FC236}">
                    <a16:creationId xmlns:a16="http://schemas.microsoft.com/office/drawing/2014/main" id="{7FF82B80-26BB-4054-BD87-9A48A8AD1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000"/>
                        </a14:imgEffect>
                        <a14:imgEffect>
                          <a14:brightnessContrast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808" y="2255047"/>
                <a:ext cx="3937062" cy="1537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953FEE-8A1C-41D6-A15C-295B6E2A7701}"/>
                  </a:ext>
                </a:extLst>
              </p:cNvPr>
              <p:cNvSpPr txBox="1"/>
              <p:nvPr/>
            </p:nvSpPr>
            <p:spPr>
              <a:xfrm>
                <a:off x="3128292" y="2242877"/>
                <a:ext cx="989503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 err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Ti:sa</a:t>
                </a:r>
                <a:r>
                  <a:rPr lang="en-US" sz="2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crystal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3AD3D9-AA5B-4F70-8954-7B8C61A3E000}"/>
                  </a:ext>
                </a:extLst>
              </p:cNvPr>
              <p:cNvSpPr/>
              <p:nvPr/>
            </p:nvSpPr>
            <p:spPr>
              <a:xfrm>
                <a:off x="2705493" y="3223967"/>
                <a:ext cx="570505" cy="170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79B7A-E099-427C-B739-70C0CC1EC763}"/>
                </a:ext>
              </a:extLst>
            </p:cNvPr>
            <p:cNvSpPr txBox="1"/>
            <p:nvPr/>
          </p:nvSpPr>
          <p:spPr>
            <a:xfrm>
              <a:off x="1217641" y="4226178"/>
              <a:ext cx="29061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Times New Roman" panose="02020603050405020304" pitchFamily="18" charset="0"/>
                </a:rPr>
                <a:t>Conventional LWFA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73F94F-BA34-9929-9E21-37A376646A2D}"/>
                </a:ext>
              </a:extLst>
            </p:cNvPr>
            <p:cNvGrpSpPr/>
            <p:nvPr/>
          </p:nvGrpSpPr>
          <p:grpSpPr>
            <a:xfrm>
              <a:off x="-80291" y="2161374"/>
              <a:ext cx="1108857" cy="1593380"/>
              <a:chOff x="119727" y="2301277"/>
              <a:chExt cx="1108857" cy="159338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CC10B96-9D69-4040-A9D2-45CF12AEA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280" t="13345" r="25758" b="11180"/>
              <a:stretch/>
            </p:blipFill>
            <p:spPr>
              <a:xfrm>
                <a:off x="452272" y="2301277"/>
                <a:ext cx="510151" cy="73323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785C4E-11BF-4DE1-8268-0C0D11C9F8EE}"/>
                  </a:ext>
                </a:extLst>
              </p:cNvPr>
              <p:cNvSpPr txBox="1"/>
              <p:nvPr/>
            </p:nvSpPr>
            <p:spPr>
              <a:xfrm>
                <a:off x="119727" y="3125216"/>
                <a:ext cx="1108857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cs typeface="Times New Roman" panose="02020603050405020304" pitchFamily="18" charset="0"/>
                  </a:rPr>
                  <a:t>~ Hz</a:t>
                </a:r>
              </a:p>
              <a:p>
                <a:pPr algn="ctr"/>
                <a:r>
                  <a:rPr lang="en-US" sz="2200" dirty="0">
                    <a:cs typeface="Times New Roman" panose="02020603050405020304" pitchFamily="18" charset="0"/>
                  </a:rPr>
                  <a:t>~ </a:t>
                </a:r>
                <a:r>
                  <a:rPr lang="en-US" sz="2200" dirty="0" err="1">
                    <a:cs typeface="Times New Roman" panose="02020603050405020304" pitchFamily="18" charset="0"/>
                  </a:rPr>
                  <a:t>10s</a:t>
                </a:r>
                <a:r>
                  <a:rPr lang="en-US" sz="2200" dirty="0">
                    <a:cs typeface="Times New Roman" panose="02020603050405020304" pitchFamily="18" charset="0"/>
                  </a:rPr>
                  <a:t> fs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0FFAD1-7C50-4C8A-A942-1E317834E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132" t="35394" r="37988" b="32961"/>
            <a:stretch/>
          </p:blipFill>
          <p:spPr>
            <a:xfrm>
              <a:off x="1270891" y="4750103"/>
              <a:ext cx="2837154" cy="1398926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560B158B-09AD-A165-01C5-CF8D24043CF8}"/>
                </a:ext>
              </a:extLst>
            </p:cNvPr>
            <p:cNvSpPr/>
            <p:nvPr/>
          </p:nvSpPr>
          <p:spPr>
            <a:xfrm>
              <a:off x="-67359" y="1538689"/>
              <a:ext cx="5304466" cy="4468822"/>
            </a:xfrm>
            <a:prstGeom prst="frame">
              <a:avLst>
                <a:gd name="adj1" fmla="val 7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EBD886-E700-361E-4945-457A353F8B6F}"/>
                </a:ext>
              </a:extLst>
            </p:cNvPr>
            <p:cNvCxnSpPr/>
            <p:nvPr/>
          </p:nvCxnSpPr>
          <p:spPr>
            <a:xfrm flipH="1">
              <a:off x="989128" y="3129037"/>
              <a:ext cx="374460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8CA6BD-A7C3-8E22-1E46-549FB2633F81}"/>
              </a:ext>
            </a:extLst>
          </p:cNvPr>
          <p:cNvGrpSpPr/>
          <p:nvPr/>
        </p:nvGrpSpPr>
        <p:grpSpPr>
          <a:xfrm>
            <a:off x="6711631" y="1513289"/>
            <a:ext cx="5305877" cy="4455712"/>
            <a:chOff x="6711631" y="1513289"/>
            <a:chExt cx="5305877" cy="445571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FA0C3D-727F-DCEC-5000-8D7AEB8DDA4A}"/>
                </a:ext>
              </a:extLst>
            </p:cNvPr>
            <p:cNvGrpSpPr/>
            <p:nvPr/>
          </p:nvGrpSpPr>
          <p:grpSpPr>
            <a:xfrm>
              <a:off x="6711631" y="1513289"/>
              <a:ext cx="5305877" cy="4455712"/>
              <a:chOff x="6711631" y="1513289"/>
              <a:chExt cx="5305877" cy="445571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C023869-2C1E-0587-CA92-1CA39F93DD17}"/>
                  </a:ext>
                </a:extLst>
              </p:cNvPr>
              <p:cNvGrpSpPr/>
              <p:nvPr/>
            </p:nvGrpSpPr>
            <p:grpSpPr>
              <a:xfrm>
                <a:off x="6711631" y="1513289"/>
                <a:ext cx="5305877" cy="4455712"/>
                <a:chOff x="6711631" y="1513289"/>
                <a:chExt cx="5305877" cy="445571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D4201EA6-C2AA-3E56-42A0-4A79225AF66F}"/>
                    </a:ext>
                  </a:extLst>
                </p:cNvPr>
                <p:cNvGrpSpPr/>
                <p:nvPr/>
              </p:nvGrpSpPr>
              <p:grpSpPr>
                <a:xfrm>
                  <a:off x="6711631" y="1513289"/>
                  <a:ext cx="5305877" cy="4455712"/>
                  <a:chOff x="6551124" y="1538688"/>
                  <a:chExt cx="5305877" cy="446932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6C6F2FD8-BEBD-44A8-9C10-97891B893E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37174" y="1630894"/>
                        <a:ext cx="5219827" cy="4630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/>
                          <a:t>Efficient laser systems (</a:t>
                        </a:r>
                        <a14:m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&gt;20%, ~</m:t>
                            </m:r>
                          </m:oMath>
                        </a14:m>
                        <a:r>
                          <a:rPr lang="en-US" sz="2400" dirty="0">
                            <a:solidFill>
                              <a:srgbClr val="C00000"/>
                            </a:solidFill>
                          </a:rPr>
                          <a:t>kHz</a:t>
                        </a:r>
                        <a:r>
                          <a:rPr lang="en-US" sz="2400" dirty="0"/>
                          <a:t>)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6C6F2FD8-BEBD-44A8-9C10-97891B893E0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37174" y="1630894"/>
                        <a:ext cx="5219827" cy="463075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752" t="-10526" r="-935" b="-289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8A5EA2F1-6324-8365-FF3D-CE695ECAD89B}"/>
                      </a:ext>
                    </a:extLst>
                  </p:cNvPr>
                  <p:cNvGrpSpPr/>
                  <p:nvPr/>
                </p:nvGrpSpPr>
                <p:grpSpPr>
                  <a:xfrm>
                    <a:off x="10465711" y="2650231"/>
                    <a:ext cx="1108857" cy="1094970"/>
                    <a:chOff x="10509739" y="3005635"/>
                    <a:chExt cx="1108857" cy="1094970"/>
                  </a:xfrm>
                </p:grpSpPr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B6D652E5-A949-4C87-A8E3-B9FCCD3398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/>
                    <a:srcRect l="11905" t="52494" r="8578" b="10917"/>
                    <a:stretch/>
                  </p:blipFill>
                  <p:spPr>
                    <a:xfrm>
                      <a:off x="10584063" y="3005635"/>
                      <a:ext cx="971215" cy="20304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AA0A759-4A56-43E7-B0A4-43E1C9C0FC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09739" y="3328813"/>
                      <a:ext cx="1108857" cy="7717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200" dirty="0"/>
                        <a:t>~ </a:t>
                      </a:r>
                      <a:r>
                        <a:rPr lang="en-US" sz="2200" dirty="0" err="1"/>
                        <a:t>1k</a:t>
                      </a:r>
                      <a:r>
                        <a:rPr lang="en-US" sz="2200" dirty="0"/>
                        <a:t> Hz</a:t>
                      </a:r>
                    </a:p>
                    <a:p>
                      <a:pPr algn="ctr"/>
                      <a:r>
                        <a:rPr lang="en-US" sz="2200" dirty="0"/>
                        <a:t>~ 1 </a:t>
                      </a:r>
                      <a:r>
                        <a:rPr lang="en-US" sz="2200" dirty="0" err="1"/>
                        <a:t>ps</a:t>
                      </a:r>
                      <a:endParaRPr lang="en-US" sz="2200" dirty="0"/>
                    </a:p>
                  </p:txBody>
                </p:sp>
              </p:grpSp>
              <p:sp>
                <p:nvSpPr>
                  <p:cNvPr id="13" name="Frame 12">
                    <a:extLst>
                      <a:ext uri="{FF2B5EF4-FFF2-40B4-BE49-F238E27FC236}">
                        <a16:creationId xmlns:a16="http://schemas.microsoft.com/office/drawing/2014/main" id="{E924EAF1-7CF1-D9CF-9CCD-E527C51ED40E}"/>
                      </a:ext>
                    </a:extLst>
                  </p:cNvPr>
                  <p:cNvSpPr/>
                  <p:nvPr/>
                </p:nvSpPr>
                <p:spPr>
                  <a:xfrm>
                    <a:off x="6551124" y="1538688"/>
                    <a:ext cx="5259324" cy="4469325"/>
                  </a:xfrm>
                  <a:prstGeom prst="frame">
                    <a:avLst>
                      <a:gd name="adj1" fmla="val 754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050" name="Picture 2" descr="dezinfikovať výpočet typicky thin disk laser derivácie prístroj plávajúce">
                    <a:extLst>
                      <a:ext uri="{FF2B5EF4-FFF2-40B4-BE49-F238E27FC236}">
                        <a16:creationId xmlns:a16="http://schemas.microsoft.com/office/drawing/2014/main" id="{35F10B2D-5A1E-9E4C-D9EF-EB313018126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324"/>
                  <a:stretch/>
                </p:blipFill>
                <p:spPr bwMode="auto">
                  <a:xfrm>
                    <a:off x="7308115" y="2065503"/>
                    <a:ext cx="3090664" cy="18110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8" name="Picture 17" descr="A diagram of a device&#10;&#10;Description automatically generated">
                  <a:extLst>
                    <a:ext uri="{FF2B5EF4-FFF2-40B4-BE49-F238E27FC236}">
                      <a16:creationId xmlns:a16="http://schemas.microsoft.com/office/drawing/2014/main" id="{DABBFE84-7BF1-9D4F-E224-D83AAE3FBE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3846" b="92308" l="3306" r="91736">
                              <a14:foregroundMark x1="3581" y1="81923" x2="3581" y2="81923"/>
                              <a14:foregroundMark x1="7163" y1="81538" x2="7163" y2="81538"/>
                              <a14:foregroundMark x1="4959" y1="92692" x2="4959" y2="92692"/>
                              <a14:foregroundMark x1="11295" y1="92308" x2="11295" y2="92308"/>
                              <a14:foregroundMark x1="13774" y1="92308" x2="13774" y2="92308"/>
                              <a14:foregroundMark x1="17355" y1="91923" x2="17631" y2="91923"/>
                              <a14:foregroundMark x1="22865" y1="91923" x2="22865" y2="91923"/>
                              <a14:foregroundMark x1="87603" y1="81923" x2="87603" y2="81923"/>
                              <a14:foregroundMark x1="92011" y1="65000" x2="92011" y2="65000"/>
                              <a14:foregroundMark x1="50138" y1="30769" x2="50138" y2="30769"/>
                              <a14:foregroundMark x1="55923" y1="9615" x2="55923" y2="9615"/>
                              <a14:foregroundMark x1="55923" y1="7692" x2="55923" y2="7692"/>
                              <a14:foregroundMark x1="55923" y1="5769" x2="55923" y2="5769"/>
                              <a14:foregroundMark x1="55923" y1="4615" x2="55923" y2="4615"/>
                              <a14:foregroundMark x1="61708" y1="6538" x2="61708" y2="6538"/>
                              <a14:foregroundMark x1="61708" y1="5000" x2="61708" y2="5000"/>
                              <a14:foregroundMark x1="61708" y1="4615" x2="61708" y2="4615"/>
                              <a14:foregroundMark x1="67493" y1="31538" x2="67493" y2="31538"/>
                              <a14:foregroundMark x1="67218" y1="32308" x2="67218" y2="32308"/>
                              <a14:foregroundMark x1="66942" y1="33462" x2="66942" y2="34231"/>
                              <a14:foregroundMark x1="66667" y1="35769" x2="66667" y2="36538"/>
                              <a14:foregroundMark x1="66942" y1="38077" x2="66942" y2="38077"/>
                              <a14:foregroundMark x1="66667" y1="40385" x2="66667" y2="40769"/>
                              <a14:foregroundMark x1="66942" y1="41538" x2="66942" y2="41538"/>
                              <a14:foregroundMark x1="66942" y1="43077" x2="66942" y2="43077"/>
                              <a14:foregroundMark x1="67769" y1="34615" x2="67769" y2="34615"/>
                              <a14:foregroundMark x1="68044" y1="38077" x2="67769" y2="38462"/>
                              <a14:foregroundMark x1="67769" y1="36154" x2="67769" y2="36154"/>
                              <a14:foregroundMark x1="67769" y1="39615" x2="67769" y2="39615"/>
                              <a14:foregroundMark x1="67769" y1="41154" x2="67769" y2="42308"/>
                              <a14:foregroundMark x1="67769" y1="43846" x2="67769" y2="43846"/>
                              <a14:foregroundMark x1="67769" y1="45000" x2="67769" y2="45000"/>
                              <a14:foregroundMark x1="66667" y1="45769" x2="66667" y2="45769"/>
                              <a14:foregroundMark x1="66667" y1="44615" x2="66667" y2="44615"/>
                              <a14:foregroundMark x1="50413" y1="30769" x2="50413" y2="30769"/>
                              <a14:foregroundMark x1="50413" y1="32692" x2="50413" y2="33462"/>
                              <a14:foregroundMark x1="50413" y1="35000" x2="50413" y2="36538"/>
                              <a14:foregroundMark x1="50413" y1="37692" x2="50413" y2="44615"/>
                              <a14:foregroundMark x1="49862" y1="45385" x2="50138" y2="30385"/>
                              <a14:foregroundMark x1="49311" y1="34231" x2="49587" y2="29615"/>
                              <a14:foregroundMark x1="50413" y1="34615" x2="50413" y2="34615"/>
                              <a14:foregroundMark x1="56198" y1="10385" x2="55923" y2="3846"/>
                              <a14:foregroundMark x1="55647" y1="30769" x2="55096" y2="11538"/>
                              <a14:foregroundMark x1="55096" y1="11538" x2="56198" y2="31154"/>
                              <a14:foregroundMark x1="56198" y1="29231" x2="55923" y2="115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130"/>
                <a:stretch/>
              </p:blipFill>
              <p:spPr>
                <a:xfrm>
                  <a:off x="8042606" y="4075027"/>
                  <a:ext cx="2776043" cy="1767056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F03CD3C-1C0D-46C8-3A86-44DC86E5DCD9}"/>
                  </a:ext>
                </a:extLst>
              </p:cNvPr>
              <p:cNvSpPr txBox="1"/>
              <p:nvPr/>
            </p:nvSpPr>
            <p:spPr>
              <a:xfrm>
                <a:off x="7054803" y="4144808"/>
                <a:ext cx="2743200" cy="4616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P-</a:t>
                </a:r>
                <a:r>
                  <a:rPr lang="en-US" sz="2400" dirty="0" err="1"/>
                  <a:t>MoPA</a:t>
                </a:r>
                <a:endParaRPr lang="en-US" sz="2400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67363A-B9ED-0ADE-229A-72B66F84850E}"/>
                </a:ext>
              </a:extLst>
            </p:cNvPr>
            <p:cNvSpPr/>
            <p:nvPr/>
          </p:nvSpPr>
          <p:spPr>
            <a:xfrm>
              <a:off x="7514289" y="2878701"/>
              <a:ext cx="55061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6C3128A-451F-4B36-D418-2DEA184D38AC}"/>
              </a:ext>
            </a:extLst>
          </p:cNvPr>
          <p:cNvSpPr txBox="1"/>
          <p:nvPr/>
        </p:nvSpPr>
        <p:spPr>
          <a:xfrm>
            <a:off x="7023310" y="2794378"/>
            <a:ext cx="100162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Yb:YAG</a:t>
            </a:r>
            <a:endParaRPr lang="en-US" sz="2200" dirty="0">
              <a:solidFill>
                <a:srgbClr val="C00000"/>
              </a:solidFill>
            </a:endParaRPr>
          </a:p>
          <a:p>
            <a:pPr algn="ctr"/>
            <a:r>
              <a:rPr lang="en-US" sz="2200" dirty="0">
                <a:solidFill>
                  <a:srgbClr val="C00000"/>
                </a:solidFill>
              </a:rPr>
              <a:t>disk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06AD39-1CCC-6F10-528B-FF9F23DEEC8F}"/>
              </a:ext>
            </a:extLst>
          </p:cNvPr>
          <p:cNvCxnSpPr>
            <a:cxnSpLocks/>
          </p:cNvCxnSpPr>
          <p:nvPr/>
        </p:nvCxnSpPr>
        <p:spPr>
          <a:xfrm flipV="1">
            <a:off x="10053320" y="4419600"/>
            <a:ext cx="370840" cy="31780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2DF977-B809-DCC3-CFA5-956F7D28A37B}"/>
                  </a:ext>
                </a:extLst>
              </p:cNvPr>
              <p:cNvSpPr txBox="1"/>
              <p:nvPr/>
            </p:nvSpPr>
            <p:spPr>
              <a:xfrm>
                <a:off x="10437482" y="4032251"/>
                <a:ext cx="14398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Pulse spacing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200 fs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2DF977-B809-DCC3-CFA5-956F7D28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482" y="4032251"/>
                <a:ext cx="1439818" cy="646331"/>
              </a:xfrm>
              <a:prstGeom prst="rect">
                <a:avLst/>
              </a:prstGeom>
              <a:blipFill>
                <a:blip r:embed="rId14"/>
                <a:stretch>
                  <a:fillRect l="-3390" t="-4717" r="-381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4A94-1EB1-2B80-23E5-DF93CEF0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train generation for proof of principle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04681-EC83-A932-3470-944C196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Diagram of a diagram of a train&#10;&#10;Description automatically generated">
            <a:extLst>
              <a:ext uri="{FF2B5EF4-FFF2-40B4-BE49-F238E27FC236}">
                <a16:creationId xmlns:a16="http://schemas.microsoft.com/office/drawing/2014/main" id="{C4AE0696-73DE-61C0-6401-E6AA08AB7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" y="1828490"/>
            <a:ext cx="5708404" cy="4127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B3FBFB-DAF0-A60C-8853-A3E5CD244510}"/>
              </a:ext>
            </a:extLst>
          </p:cNvPr>
          <p:cNvSpPr txBox="1"/>
          <p:nvPr/>
        </p:nvSpPr>
        <p:spPr>
          <a:xfrm>
            <a:off x="301593" y="605833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A. J. Ross et al., </a:t>
            </a:r>
            <a:r>
              <a:rPr lang="en-US" sz="1400" i="1" dirty="0"/>
              <a:t>Observation of resonant excitation of plasma waves in a plasma channel. </a:t>
            </a:r>
            <a:r>
              <a:rPr lang="en-US" sz="1400" dirty="0"/>
              <a:t>Internal communication. (To be submitted).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EDFEF1-F773-170E-FE45-D9FB197AACAB}"/>
              </a:ext>
            </a:extLst>
          </p:cNvPr>
          <p:cNvCxnSpPr/>
          <p:nvPr/>
        </p:nvCxnSpPr>
        <p:spPr>
          <a:xfrm>
            <a:off x="6262802" y="2218874"/>
            <a:ext cx="0" cy="40308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9AF13F-E947-14B2-5A4D-C16631B6CC50}"/>
              </a:ext>
            </a:extLst>
          </p:cNvPr>
          <p:cNvSpPr txBox="1"/>
          <p:nvPr/>
        </p:nvSpPr>
        <p:spPr>
          <a:xfrm>
            <a:off x="4187322" y="2300551"/>
            <a:ext cx="1590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Pulse</a:t>
            </a:r>
          </a:p>
          <a:p>
            <a:pPr algn="ctr"/>
            <a:r>
              <a:rPr lang="en-US" sz="2400" dirty="0"/>
              <a:t>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C2946-8F29-8B16-4EE5-290F40AE0B5C}"/>
              </a:ext>
            </a:extLst>
          </p:cNvPr>
          <p:cNvSpPr txBox="1"/>
          <p:nvPr/>
        </p:nvSpPr>
        <p:spPr>
          <a:xfrm>
            <a:off x="271516" y="2854447"/>
            <a:ext cx="1949060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Pulse</a:t>
            </a:r>
          </a:p>
          <a:p>
            <a:pPr algn="ctr"/>
            <a:r>
              <a:rPr lang="en-US" sz="2400" dirty="0"/>
              <a:t>Measurement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78454-658B-0B06-4B94-8ACF4E3BA503}"/>
              </a:ext>
            </a:extLst>
          </p:cNvPr>
          <p:cNvGrpSpPr/>
          <p:nvPr/>
        </p:nvGrpSpPr>
        <p:grpSpPr>
          <a:xfrm>
            <a:off x="6926247" y="1279420"/>
            <a:ext cx="4214526" cy="5302133"/>
            <a:chOff x="6926247" y="1279420"/>
            <a:chExt cx="4214526" cy="53021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DF98D2B-C6D3-5C2D-8BD6-717A48613E8A}"/>
                </a:ext>
              </a:extLst>
            </p:cNvPr>
            <p:cNvGrpSpPr/>
            <p:nvPr/>
          </p:nvGrpSpPr>
          <p:grpSpPr>
            <a:xfrm>
              <a:off x="6926247" y="1279420"/>
              <a:ext cx="4214526" cy="5302133"/>
              <a:chOff x="6743295" y="1297767"/>
              <a:chExt cx="4214526" cy="530213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7E6806-B1A1-AC74-7A82-3F9CEC3D3DFF}"/>
                  </a:ext>
                </a:extLst>
              </p:cNvPr>
              <p:cNvSpPr txBox="1"/>
              <p:nvPr/>
            </p:nvSpPr>
            <p:spPr>
              <a:xfrm>
                <a:off x="6968453" y="3140279"/>
                <a:ext cx="10703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/>
                  <a:t>GDD</a:t>
                </a:r>
                <a:endParaRPr lang="en-US" sz="2400" dirty="0"/>
              </a:p>
              <a:p>
                <a:pPr algn="ctr"/>
                <a:r>
                  <a:rPr lang="en-US" sz="2400" dirty="0"/>
                  <a:t>control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0F861F-2FA7-096F-C6C2-F9E0B18BBF5B}"/>
                  </a:ext>
                </a:extLst>
              </p:cNvPr>
              <p:cNvSpPr txBox="1"/>
              <p:nvPr/>
            </p:nvSpPr>
            <p:spPr>
              <a:xfrm>
                <a:off x="6781413" y="4397939"/>
                <a:ext cx="15206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Delay time</a:t>
                </a:r>
              </a:p>
              <a:p>
                <a:pPr algn="ctr"/>
                <a:r>
                  <a:rPr lang="en-US" sz="2400" dirty="0"/>
                  <a:t>control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61539A-CDF9-3AAD-E45E-844C85E6FF40}"/>
                  </a:ext>
                </a:extLst>
              </p:cNvPr>
              <p:cNvSpPr txBox="1"/>
              <p:nvPr/>
            </p:nvSpPr>
            <p:spPr>
              <a:xfrm>
                <a:off x="6743295" y="1930312"/>
                <a:ext cx="152067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high peak power 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BA060FB-BC39-8647-7280-828A4CBEA831}"/>
                  </a:ext>
                </a:extLst>
              </p:cNvPr>
              <p:cNvGrpSpPr/>
              <p:nvPr/>
            </p:nvGrpSpPr>
            <p:grpSpPr>
              <a:xfrm>
                <a:off x="8812353" y="1297767"/>
                <a:ext cx="2145468" cy="5302133"/>
                <a:chOff x="8182437" y="1370711"/>
                <a:chExt cx="2145468" cy="5302133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C2E2FF-49D8-1CFD-79C1-98BB4D187A6B}"/>
                    </a:ext>
                  </a:extLst>
                </p:cNvPr>
                <p:cNvSpPr txBox="1"/>
                <p:nvPr/>
              </p:nvSpPr>
              <p:spPr>
                <a:xfrm>
                  <a:off x="8182437" y="3165197"/>
                  <a:ext cx="2128684" cy="83099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Grating pair compressor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28CB2B7-F054-166F-B024-BC4E5B5A9960}"/>
                    </a:ext>
                  </a:extLst>
                </p:cNvPr>
                <p:cNvSpPr txBox="1"/>
                <p:nvPr/>
              </p:nvSpPr>
              <p:spPr>
                <a:xfrm>
                  <a:off x="8199221" y="2211902"/>
                  <a:ext cx="2128684" cy="4616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Single pulse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5EFF4F-0C26-19F6-A54F-E12CAA8DBAF2}"/>
                    </a:ext>
                  </a:extLst>
                </p:cNvPr>
                <p:cNvSpPr txBox="1"/>
                <p:nvPr/>
              </p:nvSpPr>
              <p:spPr>
                <a:xfrm>
                  <a:off x="8199221" y="4496219"/>
                  <a:ext cx="2128684" cy="83099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Michelson interferometer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7684A54-03BD-E365-A536-A5CBDB7ED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32664" y="5768683"/>
                  <a:ext cx="1754502" cy="904161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7F6374DA-7527-52BA-D4CC-4EA2B2DCD9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alphaModFix amt="59000"/>
                </a:blip>
                <a:stretch>
                  <a:fillRect/>
                </a:stretch>
              </p:blipFill>
              <p:spPr>
                <a:xfrm>
                  <a:off x="8582603" y="1370711"/>
                  <a:ext cx="1349134" cy="682331"/>
                </a:xfrm>
                <a:prstGeom prst="rect">
                  <a:avLst/>
                </a:prstGeom>
              </p:spPr>
            </p:pic>
          </p:grpSp>
          <p:sp>
            <p:nvSpPr>
              <p:cNvPr id="10" name="Cross 9">
                <a:extLst>
                  <a:ext uri="{FF2B5EF4-FFF2-40B4-BE49-F238E27FC236}">
                    <a16:creationId xmlns:a16="http://schemas.microsoft.com/office/drawing/2014/main" id="{06E83FC9-F6AB-0162-F12A-E3333EB848B0}"/>
                  </a:ext>
                </a:extLst>
              </p:cNvPr>
              <p:cNvSpPr/>
              <p:nvPr/>
            </p:nvSpPr>
            <p:spPr>
              <a:xfrm>
                <a:off x="9755634" y="4016366"/>
                <a:ext cx="290699" cy="297867"/>
              </a:xfrm>
              <a:prstGeom prst="plus">
                <a:avLst>
                  <a:gd name="adj" fmla="val 3166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quals 10">
                <a:extLst>
                  <a:ext uri="{FF2B5EF4-FFF2-40B4-BE49-F238E27FC236}">
                    <a16:creationId xmlns:a16="http://schemas.microsoft.com/office/drawing/2014/main" id="{FFFB9C81-9344-DCEA-D99F-B1FC00892CD0}"/>
                  </a:ext>
                </a:extLst>
              </p:cNvPr>
              <p:cNvSpPr/>
              <p:nvPr/>
            </p:nvSpPr>
            <p:spPr>
              <a:xfrm rot="5400000">
                <a:off x="9707000" y="5265143"/>
                <a:ext cx="368301" cy="492890"/>
              </a:xfrm>
              <a:prstGeom prst="mathEqual">
                <a:avLst>
                  <a:gd name="adj1" fmla="val 14155"/>
                  <a:gd name="adj2" fmla="val 1176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446FB034-1BDD-0C23-E0A6-EE80DF54A99F}"/>
                </a:ext>
              </a:extLst>
            </p:cNvPr>
            <p:cNvSpPr/>
            <p:nvPr/>
          </p:nvSpPr>
          <p:spPr>
            <a:xfrm>
              <a:off x="9948418" y="2672640"/>
              <a:ext cx="290699" cy="297867"/>
            </a:xfrm>
            <a:prstGeom prst="plus">
              <a:avLst>
                <a:gd name="adj" fmla="val 3166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80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3892-7325-5114-8AAA-750D2910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FROG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EF4B9-5073-3333-8745-CC59BB4E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969" y="1663301"/>
            <a:ext cx="5157787" cy="447140"/>
          </a:xfrm>
        </p:spPr>
        <p:txBody>
          <a:bodyPr/>
          <a:lstStyle/>
          <a:p>
            <a:r>
              <a:rPr lang="en-US" dirty="0"/>
              <a:t>Single-shot autocorrelator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E5B56D-BDB3-B43A-5024-468495D81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172" y="1656081"/>
            <a:ext cx="5183188" cy="447140"/>
          </a:xfrm>
        </p:spPr>
        <p:txBody>
          <a:bodyPr/>
          <a:lstStyle/>
          <a:p>
            <a:r>
              <a:rPr lang="en-US" dirty="0"/>
              <a:t>Single-shot blind FROG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C734A-000C-0482-6DD1-CE03A140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5</a:t>
            </a:fld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ADEBDC-C2F7-BB2A-FC34-87B0BCC3F8D2}"/>
              </a:ext>
            </a:extLst>
          </p:cNvPr>
          <p:cNvGrpSpPr/>
          <p:nvPr/>
        </p:nvGrpSpPr>
        <p:grpSpPr>
          <a:xfrm>
            <a:off x="532656" y="3938704"/>
            <a:ext cx="5058551" cy="2435369"/>
            <a:chOff x="427580" y="3973971"/>
            <a:chExt cx="5058551" cy="24353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E729E7-13D2-9E13-D8DF-C6CA1B3E29E8}"/>
                </a:ext>
              </a:extLst>
            </p:cNvPr>
            <p:cNvSpPr txBox="1"/>
            <p:nvPr/>
          </p:nvSpPr>
          <p:spPr>
            <a:xfrm>
              <a:off x="427580" y="4522178"/>
              <a:ext cx="12931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Spectrum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0B7DB8C-71D7-470B-8F20-56648725945E}"/>
                </a:ext>
              </a:extLst>
            </p:cNvPr>
            <p:cNvSpPr txBox="1"/>
            <p:nvPr/>
          </p:nvSpPr>
          <p:spPr>
            <a:xfrm>
              <a:off x="437922" y="5129984"/>
              <a:ext cx="12931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Delay time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7F9317C-DF1C-9B46-DE12-18C71CAAECCE}"/>
                </a:ext>
              </a:extLst>
            </p:cNvPr>
            <p:cNvSpPr txBox="1"/>
            <p:nvPr/>
          </p:nvSpPr>
          <p:spPr>
            <a:xfrm>
              <a:off x="447756" y="5763009"/>
              <a:ext cx="129318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Physical model</a:t>
              </a:r>
            </a:p>
          </p:txBody>
        </p:sp>
        <p:sp>
          <p:nvSpPr>
            <p:cNvPr id="78" name="Right Bracket 77">
              <a:extLst>
                <a:ext uri="{FF2B5EF4-FFF2-40B4-BE49-F238E27FC236}">
                  <a16:creationId xmlns:a16="http://schemas.microsoft.com/office/drawing/2014/main" id="{EE0FF368-BFD8-D7E9-CA83-F0D1F3D548A3}"/>
                </a:ext>
              </a:extLst>
            </p:cNvPr>
            <p:cNvSpPr/>
            <p:nvPr/>
          </p:nvSpPr>
          <p:spPr>
            <a:xfrm>
              <a:off x="1928766" y="4706844"/>
              <a:ext cx="117103" cy="1361867"/>
            </a:xfrm>
            <a:prstGeom prst="rightBracke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F7A59B4-93B4-1B2A-ED4E-7E75C4C080D7}"/>
                </a:ext>
              </a:extLst>
            </p:cNvPr>
            <p:cNvCxnSpPr>
              <a:cxnSpLocks/>
            </p:cNvCxnSpPr>
            <p:nvPr/>
          </p:nvCxnSpPr>
          <p:spPr>
            <a:xfrm>
              <a:off x="2100454" y="5324197"/>
              <a:ext cx="328714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68B7E2-B4A0-8EEE-E0D7-2C417D99C8D9}"/>
                </a:ext>
              </a:extLst>
            </p:cNvPr>
            <p:cNvSpPr txBox="1"/>
            <p:nvPr/>
          </p:nvSpPr>
          <p:spPr>
            <a:xfrm>
              <a:off x="2499727" y="5001031"/>
              <a:ext cx="129318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Simulated</a:t>
              </a:r>
            </a:p>
            <a:p>
              <a:pPr algn="ctr"/>
              <a:r>
                <a:rPr lang="en-US" dirty="0" err="1"/>
                <a:t>SSA</a:t>
              </a:r>
              <a:r>
                <a:rPr lang="en-US" dirty="0"/>
                <a:t> signal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6892FD-8BAD-45CB-89A0-9E6C9728D3B2}"/>
                </a:ext>
              </a:extLst>
            </p:cNvPr>
            <p:cNvSpPr txBox="1"/>
            <p:nvPr/>
          </p:nvSpPr>
          <p:spPr>
            <a:xfrm>
              <a:off x="2350118" y="3973971"/>
              <a:ext cx="155853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Experimental</a:t>
              </a:r>
            </a:p>
            <a:p>
              <a:pPr algn="ctr"/>
              <a:r>
                <a:rPr lang="en-US" dirty="0" err="1"/>
                <a:t>SSA</a:t>
              </a:r>
              <a:r>
                <a:rPr lang="en-US" dirty="0"/>
                <a:t> signal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56F4E37-E80A-9EEA-DE8E-6C2E242CC24D}"/>
                </a:ext>
              </a:extLst>
            </p:cNvPr>
            <p:cNvCxnSpPr/>
            <p:nvPr/>
          </p:nvCxnSpPr>
          <p:spPr>
            <a:xfrm>
              <a:off x="3109472" y="4656382"/>
              <a:ext cx="0" cy="307053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41ED8651-6ED3-75FB-6B03-B54C43BEA13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28767" y="5748128"/>
              <a:ext cx="1189493" cy="574163"/>
            </a:xfrm>
            <a:prstGeom prst="bentConnector3">
              <a:avLst>
                <a:gd name="adj1" fmla="val -1249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88D4C8-5E80-589C-008C-3248653E5964}"/>
                </a:ext>
              </a:extLst>
            </p:cNvPr>
            <p:cNvCxnSpPr>
              <a:cxnSpLocks/>
            </p:cNvCxnSpPr>
            <p:nvPr/>
          </p:nvCxnSpPr>
          <p:spPr>
            <a:xfrm>
              <a:off x="3865512" y="5313019"/>
              <a:ext cx="267533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7A272CF-B539-E44E-F169-01CB116EEA2E}"/>
                </a:ext>
              </a:extLst>
            </p:cNvPr>
            <p:cNvSpPr txBox="1"/>
            <p:nvPr/>
          </p:nvSpPr>
          <p:spPr>
            <a:xfrm>
              <a:off x="4192947" y="5128646"/>
              <a:ext cx="12931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Pulse train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5F8AF0-41EB-FFF6-0AEF-2E09431F79A9}"/>
              </a:ext>
            </a:extLst>
          </p:cNvPr>
          <p:cNvCxnSpPr/>
          <p:nvPr/>
        </p:nvCxnSpPr>
        <p:spPr>
          <a:xfrm>
            <a:off x="6129953" y="2347982"/>
            <a:ext cx="0" cy="40308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F5E10B3-9607-7DAB-1F87-CDB138711D71}"/>
              </a:ext>
            </a:extLst>
          </p:cNvPr>
          <p:cNvGrpSpPr/>
          <p:nvPr/>
        </p:nvGrpSpPr>
        <p:grpSpPr>
          <a:xfrm>
            <a:off x="866443" y="2165643"/>
            <a:ext cx="4319356" cy="1318320"/>
            <a:chOff x="739443" y="2216443"/>
            <a:chExt cx="4319356" cy="131832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6CED822-603E-7CD8-131C-FEEA90EA8859}"/>
                </a:ext>
              </a:extLst>
            </p:cNvPr>
            <p:cNvGrpSpPr/>
            <p:nvPr/>
          </p:nvGrpSpPr>
          <p:grpSpPr>
            <a:xfrm>
              <a:off x="739443" y="2216443"/>
              <a:ext cx="4319356" cy="1318320"/>
              <a:chOff x="1489977" y="2348695"/>
              <a:chExt cx="4319356" cy="131832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C5E0AFA-226C-E3B4-C911-999D543C6C70}"/>
                  </a:ext>
                </a:extLst>
              </p:cNvPr>
              <p:cNvGrpSpPr/>
              <p:nvPr/>
            </p:nvGrpSpPr>
            <p:grpSpPr>
              <a:xfrm>
                <a:off x="1489977" y="2752615"/>
                <a:ext cx="4319356" cy="914400"/>
                <a:chOff x="1489977" y="2752615"/>
                <a:chExt cx="4319356" cy="914400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E55ED12-0CC4-AB5F-D883-5B18B28779E8}"/>
                    </a:ext>
                  </a:extLst>
                </p:cNvPr>
                <p:cNvSpPr txBox="1"/>
                <p:nvPr/>
              </p:nvSpPr>
              <p:spPr>
                <a:xfrm>
                  <a:off x="1967253" y="2886649"/>
                  <a:ext cx="952440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Beam</a:t>
                  </a:r>
                </a:p>
                <a:p>
                  <a:pPr algn="ctr"/>
                  <a:r>
                    <a:rPr lang="en-US" dirty="0"/>
                    <a:t>Splitting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026F72B-37AF-3176-93EE-FE95AA42D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393" y="2839940"/>
                  <a:ext cx="0" cy="75418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D99B2B-86F4-81BF-48BD-E5E9DA0FFF60}"/>
                    </a:ext>
                  </a:extLst>
                </p:cNvPr>
                <p:cNvSpPr txBox="1"/>
                <p:nvPr/>
              </p:nvSpPr>
              <p:spPr>
                <a:xfrm>
                  <a:off x="4856893" y="3025149"/>
                  <a:ext cx="952440" cy="3693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Camera</a:t>
                  </a: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42C0C68E-42AA-09AF-168C-0843BF793B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9977" y="3184414"/>
                  <a:ext cx="374840" cy="0"/>
                </a:xfrm>
                <a:prstGeom prst="straightConnector1">
                  <a:avLst/>
                </a:prstGeom>
                <a:ln w="38100">
                  <a:solidFill>
                    <a:srgbClr val="FF7C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F5249C15-F0F9-13F2-59B8-DCD2BD294D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1800" y="3419168"/>
                  <a:ext cx="357303" cy="0"/>
                </a:xfrm>
                <a:prstGeom prst="straightConnector1">
                  <a:avLst/>
                </a:prstGeom>
                <a:ln w="38100">
                  <a:solidFill>
                    <a:srgbClr val="FF7C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B392357D-931E-26D1-7BB2-D6BE0ACC28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1800" y="3005067"/>
                  <a:ext cx="357303" cy="0"/>
                </a:xfrm>
                <a:prstGeom prst="straightConnector1">
                  <a:avLst/>
                </a:prstGeom>
                <a:ln w="38100">
                  <a:solidFill>
                    <a:srgbClr val="FF7C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22CC053-6FB7-167C-CEE1-84D3FCE847E0}"/>
                    </a:ext>
                  </a:extLst>
                </p:cNvPr>
                <p:cNvSpPr/>
                <p:nvPr/>
              </p:nvSpPr>
              <p:spPr>
                <a:xfrm>
                  <a:off x="3329103" y="2752615"/>
                  <a:ext cx="117103" cy="9144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B6879EA9-63D7-752B-DEEB-80CDEE78C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2337" y="3005067"/>
                  <a:ext cx="809206" cy="423933"/>
                </a:xfrm>
                <a:prstGeom prst="straightConnector1">
                  <a:avLst/>
                </a:prstGeom>
                <a:ln w="38100">
                  <a:solidFill>
                    <a:srgbClr val="FF7C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4765521C-29A8-AC1D-81C5-4A9CF3D0A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72337" y="3005067"/>
                  <a:ext cx="800137" cy="425503"/>
                </a:xfrm>
                <a:prstGeom prst="straightConnector1">
                  <a:avLst/>
                </a:prstGeom>
                <a:ln w="38100">
                  <a:solidFill>
                    <a:srgbClr val="FF7C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D2E4EBC-F356-92F0-372C-7C567450B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22183" y="2759833"/>
                  <a:ext cx="0" cy="389767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7B5367F4-1747-2687-7349-D6A6C8D3B2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6883" y="3209815"/>
                  <a:ext cx="860010" cy="7218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9056F52-8005-A27C-1F6B-7383FF9E3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22183" y="3277248"/>
                  <a:ext cx="0" cy="389767"/>
                </a:xfrm>
                <a:prstGeom prst="line">
                  <a:avLst/>
                </a:prstGeom>
                <a:ln w="5715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8CDCB4-ECCF-F698-3FB1-B96F46685376}"/>
                  </a:ext>
                </a:extLst>
              </p:cNvPr>
              <p:cNvSpPr txBox="1"/>
              <p:nvPr/>
            </p:nvSpPr>
            <p:spPr>
              <a:xfrm>
                <a:off x="3579417" y="2348695"/>
                <a:ext cx="578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NLO</a:t>
                </a:r>
                <a:endParaRPr lang="en-US" dirty="0"/>
              </a:p>
            </p:txBody>
          </p:sp>
        </p:grp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AC3CA3E-4569-9A36-5E3A-E925DFA299EB}"/>
                </a:ext>
              </a:extLst>
            </p:cNvPr>
            <p:cNvSpPr/>
            <p:nvPr/>
          </p:nvSpPr>
          <p:spPr>
            <a:xfrm>
              <a:off x="3717848" y="2620363"/>
              <a:ext cx="117103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693479B-25F7-CC30-84B1-3C98800199C3}"/>
              </a:ext>
            </a:extLst>
          </p:cNvPr>
          <p:cNvGrpSpPr/>
          <p:nvPr/>
        </p:nvGrpSpPr>
        <p:grpSpPr>
          <a:xfrm>
            <a:off x="6802884" y="2204577"/>
            <a:ext cx="4389084" cy="1325840"/>
            <a:chOff x="6371384" y="2199410"/>
            <a:chExt cx="4389084" cy="132584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09BC6C3-811F-4D4E-60F2-0F1C65A1B587}"/>
                </a:ext>
              </a:extLst>
            </p:cNvPr>
            <p:cNvGrpSpPr/>
            <p:nvPr/>
          </p:nvGrpSpPr>
          <p:grpSpPr>
            <a:xfrm>
              <a:off x="6371384" y="2199410"/>
              <a:ext cx="4389084" cy="1325840"/>
              <a:chOff x="6910254" y="4218112"/>
              <a:chExt cx="4389084" cy="1325840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145FB4B-759E-5F17-E1CE-4DFCE9657069}"/>
                  </a:ext>
                </a:extLst>
              </p:cNvPr>
              <p:cNvGrpSpPr/>
              <p:nvPr/>
            </p:nvGrpSpPr>
            <p:grpSpPr>
              <a:xfrm>
                <a:off x="6910254" y="4218112"/>
                <a:ext cx="4389084" cy="1325840"/>
                <a:chOff x="1489977" y="4126283"/>
                <a:chExt cx="4389084" cy="1325840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1D69AFCB-A7EB-4B1B-6E8D-DC33D42A9096}"/>
                    </a:ext>
                  </a:extLst>
                </p:cNvPr>
                <p:cNvGrpSpPr/>
                <p:nvPr/>
              </p:nvGrpSpPr>
              <p:grpSpPr>
                <a:xfrm>
                  <a:off x="1489977" y="4510664"/>
                  <a:ext cx="4389084" cy="941459"/>
                  <a:chOff x="1489977" y="2752615"/>
                  <a:chExt cx="4389084" cy="941459"/>
                </a:xfrm>
              </p:grpSpPr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E8CB9609-E3B6-2AFA-465D-BD85572CB343}"/>
                      </a:ext>
                    </a:extLst>
                  </p:cNvPr>
                  <p:cNvSpPr txBox="1"/>
                  <p:nvPr/>
                </p:nvSpPr>
                <p:spPr>
                  <a:xfrm>
                    <a:off x="1906928" y="2886649"/>
                    <a:ext cx="952440" cy="64633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Beam</a:t>
                    </a:r>
                  </a:p>
                  <a:p>
                    <a:pPr algn="ctr"/>
                    <a:r>
                      <a:rPr lang="en-US" dirty="0"/>
                      <a:t>Splitting</a:t>
                    </a:r>
                  </a:p>
                </p:txBody>
              </p: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A14C0879-A7A5-F0EF-2A47-89F563757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393" y="2839940"/>
                    <a:ext cx="0" cy="754186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065AF8C0-2C1D-E11B-64EA-0FA81E046D57}"/>
                      </a:ext>
                    </a:extLst>
                  </p:cNvPr>
                  <p:cNvSpPr txBox="1"/>
                  <p:nvPr/>
                </p:nvSpPr>
                <p:spPr>
                  <a:xfrm>
                    <a:off x="4856892" y="2770744"/>
                    <a:ext cx="1022169" cy="92333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Imaging Spectro-meter</a:t>
                    </a:r>
                  </a:p>
                </p:txBody>
              </p:sp>
              <p:cxnSp>
                <p:nvCxnSpPr>
                  <p:cNvPr id="130" name="Straight Arrow Connector 129">
                    <a:extLst>
                      <a:ext uri="{FF2B5EF4-FFF2-40B4-BE49-F238E27FC236}">
                        <a16:creationId xmlns:a16="http://schemas.microsoft.com/office/drawing/2014/main" id="{43BE78A2-46C3-993B-165D-7C23917EFE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89977" y="3184414"/>
                    <a:ext cx="374840" cy="0"/>
                  </a:xfrm>
                  <a:prstGeom prst="straightConnector1">
                    <a:avLst/>
                  </a:prstGeom>
                  <a:ln w="38100">
                    <a:solidFill>
                      <a:srgbClr val="FF7C8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>
                    <a:extLst>
                      <a:ext uri="{FF2B5EF4-FFF2-40B4-BE49-F238E27FC236}">
                        <a16:creationId xmlns:a16="http://schemas.microsoft.com/office/drawing/2014/main" id="{D2691DDC-D6D5-BE5E-4B91-DCB63087CE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1965" y="3415839"/>
                    <a:ext cx="357303" cy="0"/>
                  </a:xfrm>
                  <a:prstGeom prst="straightConnector1">
                    <a:avLst/>
                  </a:prstGeom>
                  <a:ln w="38100">
                    <a:solidFill>
                      <a:srgbClr val="FF7C8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>
                    <a:extLst>
                      <a:ext uri="{FF2B5EF4-FFF2-40B4-BE49-F238E27FC236}">
                        <a16:creationId xmlns:a16="http://schemas.microsoft.com/office/drawing/2014/main" id="{310F61BA-352C-FD69-5273-9F7C971E0D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8300" y="3005067"/>
                    <a:ext cx="357303" cy="0"/>
                  </a:xfrm>
                  <a:prstGeom prst="straightConnector1">
                    <a:avLst/>
                  </a:prstGeom>
                  <a:ln w="38100">
                    <a:solidFill>
                      <a:srgbClr val="FF7C8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B1CBB82E-6C0C-36C7-B123-29F3FE654FCC}"/>
                      </a:ext>
                    </a:extLst>
                  </p:cNvPr>
                  <p:cNvSpPr/>
                  <p:nvPr/>
                </p:nvSpPr>
                <p:spPr>
                  <a:xfrm>
                    <a:off x="3329103" y="2752615"/>
                    <a:ext cx="117103" cy="91440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4" name="Straight Arrow Connector 133">
                    <a:extLst>
                      <a:ext uri="{FF2B5EF4-FFF2-40B4-BE49-F238E27FC236}">
                        <a16:creationId xmlns:a16="http://schemas.microsoft.com/office/drawing/2014/main" id="{51898B21-BF58-B2AB-10E9-3C6ED220A4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2337" y="3005067"/>
                    <a:ext cx="809206" cy="423933"/>
                  </a:xfrm>
                  <a:prstGeom prst="straightConnector1">
                    <a:avLst/>
                  </a:prstGeom>
                  <a:ln w="38100">
                    <a:solidFill>
                      <a:srgbClr val="FF7C8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Arrow Connector 134">
                    <a:extLst>
                      <a:ext uri="{FF2B5EF4-FFF2-40B4-BE49-F238E27FC236}">
                        <a16:creationId xmlns:a16="http://schemas.microsoft.com/office/drawing/2014/main" id="{C09A1FF4-68C3-29C5-84C3-4CECE7CF91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72337" y="3005067"/>
                    <a:ext cx="800137" cy="425503"/>
                  </a:xfrm>
                  <a:prstGeom prst="straightConnector1">
                    <a:avLst/>
                  </a:prstGeom>
                  <a:ln w="38100">
                    <a:solidFill>
                      <a:schemeClr val="accent4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C2F39F1D-A1CE-9CBC-F46F-30E096415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22183" y="2759833"/>
                    <a:ext cx="0" cy="389767"/>
                  </a:xfrm>
                  <a:prstGeom prst="line">
                    <a:avLst/>
                  </a:prstGeom>
                  <a:ln w="5715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>
                    <a:extLst>
                      <a:ext uri="{FF2B5EF4-FFF2-40B4-BE49-F238E27FC236}">
                        <a16:creationId xmlns:a16="http://schemas.microsoft.com/office/drawing/2014/main" id="{F2D702C4-AED1-77C9-EF64-96E48942E3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96883" y="3209815"/>
                    <a:ext cx="860010" cy="7218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D63B6544-5A43-F5E6-DBEF-B05F1B4A6E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22183" y="3277248"/>
                    <a:ext cx="0" cy="389767"/>
                  </a:xfrm>
                  <a:prstGeom prst="line">
                    <a:avLst/>
                  </a:prstGeom>
                  <a:ln w="5715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52ECCDF4-3FDA-A558-01D8-BA0F09D62A31}"/>
                    </a:ext>
                  </a:extLst>
                </p:cNvPr>
                <p:cNvSpPr txBox="1"/>
                <p:nvPr/>
              </p:nvSpPr>
              <p:spPr>
                <a:xfrm>
                  <a:off x="3579417" y="4126283"/>
                  <a:ext cx="5787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NLO</a:t>
                  </a:r>
                  <a:endParaRPr lang="en-US" dirty="0"/>
                </a:p>
              </p:txBody>
            </p:sp>
          </p:grp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F140A75-98BE-60D1-66F6-C099D0129DE3}"/>
                  </a:ext>
                </a:extLst>
              </p:cNvPr>
              <p:cNvCxnSpPr/>
              <p:nvPr/>
            </p:nvCxnSpPr>
            <p:spPr>
              <a:xfrm>
                <a:off x="8708939" y="5128264"/>
                <a:ext cx="0" cy="274906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780F636-BBE8-C468-E13D-A0E689E3488B}"/>
                </a:ext>
              </a:extLst>
            </p:cNvPr>
            <p:cNvSpPr/>
            <p:nvPr/>
          </p:nvSpPr>
          <p:spPr>
            <a:xfrm>
              <a:off x="9390761" y="2572277"/>
              <a:ext cx="117103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3BBBDA-6426-6F4B-A752-57E383BF65A7}"/>
              </a:ext>
            </a:extLst>
          </p:cNvPr>
          <p:cNvGrpSpPr/>
          <p:nvPr/>
        </p:nvGrpSpPr>
        <p:grpSpPr>
          <a:xfrm>
            <a:off x="6570950" y="4030480"/>
            <a:ext cx="5177812" cy="1244082"/>
            <a:chOff x="6328260" y="4185555"/>
            <a:chExt cx="5177812" cy="124408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88AFAC1-F4F2-0488-236E-15093CA3152C}"/>
                </a:ext>
              </a:extLst>
            </p:cNvPr>
            <p:cNvSpPr txBox="1"/>
            <p:nvPr/>
          </p:nvSpPr>
          <p:spPr>
            <a:xfrm>
              <a:off x="6328260" y="4185555"/>
              <a:ext cx="142151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Experimental FROG trace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6A63E51-947D-A6DB-064E-8E57381CB53A}"/>
                </a:ext>
              </a:extLst>
            </p:cNvPr>
            <p:cNvSpPr txBox="1"/>
            <p:nvPr/>
          </p:nvSpPr>
          <p:spPr>
            <a:xfrm>
              <a:off x="8340724" y="4350516"/>
              <a:ext cx="1421513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Phase retrieval algorithm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823421-40D4-2CB4-864E-C6F4A4E0AE08}"/>
                </a:ext>
              </a:extLst>
            </p:cNvPr>
            <p:cNvSpPr txBox="1"/>
            <p:nvPr/>
          </p:nvSpPr>
          <p:spPr>
            <a:xfrm>
              <a:off x="10212888" y="4627515"/>
              <a:ext cx="12931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Pulse train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F27D648-E199-4650-1757-2EF523ECAF93}"/>
                </a:ext>
              </a:extLst>
            </p:cNvPr>
            <p:cNvCxnSpPr>
              <a:cxnSpLocks/>
            </p:cNvCxnSpPr>
            <p:nvPr/>
          </p:nvCxnSpPr>
          <p:spPr>
            <a:xfrm>
              <a:off x="7935634" y="4794788"/>
              <a:ext cx="267533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7CB0D96-2D0E-0F16-22EC-CED4B42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9863421" y="4796388"/>
              <a:ext cx="267533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276A4A6-431C-ACE1-85E5-7051F98B869F}"/>
                </a:ext>
              </a:extLst>
            </p:cNvPr>
            <p:cNvSpPr txBox="1"/>
            <p:nvPr/>
          </p:nvSpPr>
          <p:spPr>
            <a:xfrm>
              <a:off x="6400654" y="5060305"/>
              <a:ext cx="12931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Spectrum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59D967-E869-4008-7310-A0F198CB8A9F}"/>
              </a:ext>
            </a:extLst>
          </p:cNvPr>
          <p:cNvSpPr txBox="1"/>
          <p:nvPr/>
        </p:nvSpPr>
        <p:spPr>
          <a:xfrm>
            <a:off x="7527449" y="5750610"/>
            <a:ext cx="374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Spangenberg  et al., </a:t>
            </a:r>
            <a:r>
              <a:rPr lang="en-US" sz="1400" i="1" dirty="0"/>
              <a:t>Time domain ptychography</a:t>
            </a:r>
            <a:r>
              <a:rPr lang="en-US" sz="1400" dirty="0"/>
              <a:t>. </a:t>
            </a:r>
          </a:p>
          <a:p>
            <a:r>
              <a:rPr lang="en-US" sz="1400" dirty="0"/>
              <a:t>PHYSICAL REVIEW A 91, 021803(R) (2015).</a:t>
            </a:r>
          </a:p>
        </p:txBody>
      </p:sp>
    </p:spTree>
    <p:extLst>
      <p:ext uri="{BB962C8B-B14F-4D97-AF65-F5344CB8AC3E}">
        <p14:creationId xmlns:p14="http://schemas.microsoft.com/office/powerpoint/2010/main" val="225420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26C1-F165-2332-984D-BB26ECDC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multi-pulse trains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88F44-215D-8C71-99B7-8047B94E6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52" y="1450976"/>
            <a:ext cx="5157787" cy="823912"/>
          </a:xfrm>
        </p:spPr>
        <p:txBody>
          <a:bodyPr/>
          <a:lstStyle/>
          <a:p>
            <a:r>
              <a:rPr lang="en-US" dirty="0"/>
              <a:t>Pulse train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01EE1-4618-1B8F-5C54-0C39B36C4FA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89252" y="2274888"/>
                <a:ext cx="5157787" cy="16859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Number of pulses: 10 - 15 </a:t>
                </a:r>
              </a:p>
              <a:p>
                <a:r>
                  <a:rPr lang="en-US" dirty="0"/>
                  <a:t>Pulse spacing: 100 fs - 200 fs </a:t>
                </a:r>
              </a:p>
              <a:p>
                <a:r>
                  <a:rPr lang="en-US" dirty="0"/>
                  <a:t>Pulse duration (</a:t>
                </a:r>
                <a:r>
                  <a:rPr lang="en-US" dirty="0" err="1"/>
                  <a:t>FWHM</a:t>
                </a:r>
                <a:r>
                  <a:rPr lang="en-US" dirty="0"/>
                  <a:t>): 1 </a:t>
                </a:r>
                <a:r>
                  <a:rPr lang="en-US" dirty="0" err="1"/>
                  <a:t>ps</a:t>
                </a:r>
                <a:r>
                  <a:rPr lang="en-US" dirty="0"/>
                  <a:t> – 3 </a:t>
                </a:r>
                <a:r>
                  <a:rPr lang="en-US" dirty="0" err="1"/>
                  <a:t>ps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Required temporal window: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6 </a:t>
                </a:r>
                <a:r>
                  <a:rPr lang="en-US" dirty="0" err="1">
                    <a:solidFill>
                      <a:srgbClr val="FF0000"/>
                    </a:solidFill>
                  </a:rPr>
                  <a:t>ps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001EE1-4618-1B8F-5C54-0C39B36C4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89252" y="2274888"/>
                <a:ext cx="5157787" cy="1685925"/>
              </a:xfrm>
              <a:blipFill>
                <a:blip r:embed="rId2"/>
                <a:stretch>
                  <a:fillRect l="-1773" t="-9025" r="-1300" b="-4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DDEE-0B5A-26F3-4605-005B8727C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9807" y="3909454"/>
            <a:ext cx="5183188" cy="823912"/>
          </a:xfrm>
        </p:spPr>
        <p:txBody>
          <a:bodyPr/>
          <a:lstStyle/>
          <a:p>
            <a:r>
              <a:rPr lang="en-US" dirty="0"/>
              <a:t>Spectral and temporal resolution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5D52C0-F867-F419-F525-313009FFE1D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989807" y="4733366"/>
                <a:ext cx="5183188" cy="22701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Required points to resolve one cycle: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10</a:t>
                </a:r>
              </a:p>
              <a:p>
                <a:r>
                  <a:rPr lang="en-US" dirty="0"/>
                  <a:t>Temporal resolution: 10 fs – 20 fs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Spectral resolution: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0.35 nm</a:t>
                </a:r>
              </a:p>
              <a:p>
                <a:r>
                  <a:rPr lang="en-US" dirty="0"/>
                  <a:t>Spectral window: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104.5 nm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5D52C0-F867-F419-F525-313009FFE1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989807" y="4733366"/>
                <a:ext cx="5183188" cy="2270125"/>
              </a:xfrm>
              <a:blipFill>
                <a:blip r:embed="rId3"/>
                <a:stretch>
                  <a:fillRect l="-1763" t="-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81717-934F-08A7-FEFF-C5DAF357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C90959E-0F2F-3F5A-D491-8671FBA6064A}"/>
              </a:ext>
            </a:extLst>
          </p:cNvPr>
          <p:cNvSpPr/>
          <p:nvPr/>
        </p:nvSpPr>
        <p:spPr>
          <a:xfrm>
            <a:off x="852858" y="1690688"/>
            <a:ext cx="5457085" cy="2343217"/>
          </a:xfrm>
          <a:prstGeom prst="frame">
            <a:avLst>
              <a:gd name="adj1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DFEF09A-A9FD-2CE4-AE72-CCE29CC7C848}"/>
              </a:ext>
            </a:extLst>
          </p:cNvPr>
          <p:cNvSpPr/>
          <p:nvPr/>
        </p:nvSpPr>
        <p:spPr>
          <a:xfrm>
            <a:off x="852858" y="4177458"/>
            <a:ext cx="5457085" cy="2518137"/>
          </a:xfrm>
          <a:prstGeom prst="frame">
            <a:avLst>
              <a:gd name="adj1" fmla="val 1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E727259-5FE3-FF47-7925-2B064BDAB496}"/>
              </a:ext>
            </a:extLst>
          </p:cNvPr>
          <p:cNvSpPr/>
          <p:nvPr/>
        </p:nvSpPr>
        <p:spPr>
          <a:xfrm>
            <a:off x="6821779" y="5091578"/>
            <a:ext cx="694266" cy="609600"/>
          </a:xfrm>
          <a:prstGeom prst="rightArrow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A483D8-BCF3-1C38-FB15-AFFEA5E8DD0E}"/>
              </a:ext>
            </a:extLst>
          </p:cNvPr>
          <p:cNvGrpSpPr/>
          <p:nvPr/>
        </p:nvGrpSpPr>
        <p:grpSpPr>
          <a:xfrm>
            <a:off x="7927757" y="1809448"/>
            <a:ext cx="3708187" cy="2078878"/>
            <a:chOff x="7734513" y="2026804"/>
            <a:chExt cx="3708187" cy="2078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3">
                  <a:extLst>
                    <a:ext uri="{FF2B5EF4-FFF2-40B4-BE49-F238E27FC236}">
                      <a16:creationId xmlns:a16="http://schemas.microsoft.com/office/drawing/2014/main" id="{546820D3-0BB6-3A53-E48A-E2240020CE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08435" y="2274888"/>
                  <a:ext cx="3634265" cy="16859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b="1" dirty="0"/>
                    <a:t>Nonlinear crystal</a:t>
                  </a:r>
                </a:p>
                <a:p>
                  <a:r>
                    <a:rPr lang="en-US" sz="2400" dirty="0"/>
                    <a:t>Type-1 </a:t>
                  </a:r>
                  <a:r>
                    <a:rPr lang="en-US" sz="2400" dirty="0" err="1"/>
                    <a:t>BBO</a:t>
                  </a:r>
                  <a:endParaRPr lang="en-US" sz="2400" dirty="0"/>
                </a:p>
                <a:p>
                  <a:r>
                    <a:rPr lang="en-US" sz="2400" dirty="0"/>
                    <a:t>Cut angle: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a14:m>
                  <a:endParaRPr lang="en-US" sz="2400" dirty="0"/>
                </a:p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Temporal window: 12 </a:t>
                  </a:r>
                  <a:r>
                    <a:rPr lang="en-US" sz="2400" dirty="0" err="1">
                      <a:solidFill>
                        <a:srgbClr val="FF0000"/>
                      </a:solidFill>
                    </a:rPr>
                    <a:t>ps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ontent Placeholder 3">
                  <a:extLst>
                    <a:ext uri="{FF2B5EF4-FFF2-40B4-BE49-F238E27FC236}">
                      <a16:creationId xmlns:a16="http://schemas.microsoft.com/office/drawing/2014/main" id="{546820D3-0BB6-3A53-E48A-E2240020C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435" y="2274888"/>
                  <a:ext cx="3634265" cy="1685925"/>
                </a:xfrm>
                <a:prstGeom prst="rect">
                  <a:avLst/>
                </a:prstGeom>
                <a:blipFill>
                  <a:blip r:embed="rId4"/>
                  <a:stretch>
                    <a:fillRect l="-2685" t="-6884" b="-6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2B39771F-172A-B593-193A-298E672BF7E7}"/>
                </a:ext>
              </a:extLst>
            </p:cNvPr>
            <p:cNvSpPr/>
            <p:nvPr/>
          </p:nvSpPr>
          <p:spPr>
            <a:xfrm>
              <a:off x="7734513" y="2026804"/>
              <a:ext cx="3634266" cy="2078878"/>
            </a:xfrm>
            <a:prstGeom prst="frame">
              <a:avLst>
                <a:gd name="adj1" fmla="val 19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FDB94-0E7C-0BCD-A757-1595F3E4E89A}"/>
              </a:ext>
            </a:extLst>
          </p:cNvPr>
          <p:cNvGrpSpPr/>
          <p:nvPr/>
        </p:nvGrpSpPr>
        <p:grpSpPr>
          <a:xfrm>
            <a:off x="7941006" y="4344584"/>
            <a:ext cx="3634266" cy="2137181"/>
            <a:chOff x="7966406" y="4454788"/>
            <a:chExt cx="3634266" cy="2137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1C20F5-61A2-C7DA-8CAD-4418DBA2E969}"/>
                    </a:ext>
                  </a:extLst>
                </p:cNvPr>
                <p:cNvSpPr txBox="1"/>
                <p:nvPr/>
              </p:nvSpPr>
              <p:spPr>
                <a:xfrm>
                  <a:off x="8090031" y="4553883"/>
                  <a:ext cx="3510641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Imaging spectrometer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Grating: 1200 l/mm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Focal length: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400" dirty="0"/>
                    <a:t> 100 mm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Detector size: 2/3”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400" b="0" i="0" dirty="0">
                      <a:solidFill>
                        <a:srgbClr val="FF0000"/>
                      </a:solidFill>
                      <a:effectLst/>
                    </a:rPr>
                    <a:t>Resolution: 0.03 nm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1C20F5-61A2-C7DA-8CAD-4418DBA2E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031" y="4553883"/>
                  <a:ext cx="3510641" cy="1938992"/>
                </a:xfrm>
                <a:prstGeom prst="rect">
                  <a:avLst/>
                </a:prstGeom>
                <a:blipFill>
                  <a:blip r:embed="rId5"/>
                  <a:stretch>
                    <a:fillRect l="-2778" t="-2516" r="-173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CD44539C-CD2B-AA59-EB45-329A14299810}"/>
                </a:ext>
              </a:extLst>
            </p:cNvPr>
            <p:cNvSpPr/>
            <p:nvPr/>
          </p:nvSpPr>
          <p:spPr>
            <a:xfrm>
              <a:off x="7966406" y="4454788"/>
              <a:ext cx="3634266" cy="2137181"/>
            </a:xfrm>
            <a:prstGeom prst="frame">
              <a:avLst>
                <a:gd name="adj1" fmla="val 19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1B4D7A3-F9DD-2E5D-2D72-E479F9743982}"/>
              </a:ext>
            </a:extLst>
          </p:cNvPr>
          <p:cNvSpPr/>
          <p:nvPr/>
        </p:nvSpPr>
        <p:spPr>
          <a:xfrm>
            <a:off x="6803467" y="2576030"/>
            <a:ext cx="694266" cy="609600"/>
          </a:xfrm>
          <a:prstGeom prst="rightArrow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58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8A01-6371-BF01-5B79-63613D78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principle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FDD83-87F9-5879-F62D-234D474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7</a:t>
            </a:fld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0A431F1-93D0-7089-ABD6-E4921C9C512B}"/>
              </a:ext>
            </a:extLst>
          </p:cNvPr>
          <p:cNvGrpSpPr/>
          <p:nvPr/>
        </p:nvGrpSpPr>
        <p:grpSpPr>
          <a:xfrm>
            <a:off x="5765118" y="1436269"/>
            <a:ext cx="6463521" cy="5289495"/>
            <a:chOff x="5506694" y="1485052"/>
            <a:chExt cx="6463521" cy="528949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77C6AE-7749-6438-C2E2-5C7B42BC798C}"/>
                </a:ext>
              </a:extLst>
            </p:cNvPr>
            <p:cNvGrpSpPr/>
            <p:nvPr/>
          </p:nvGrpSpPr>
          <p:grpSpPr>
            <a:xfrm>
              <a:off x="5506694" y="1979828"/>
              <a:ext cx="5980259" cy="4245603"/>
              <a:chOff x="5106002" y="1690688"/>
              <a:chExt cx="5980259" cy="424560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E7736A0-5F16-7AAD-3DC8-1819F6612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14470" y="1690688"/>
                <a:ext cx="5961517" cy="4147141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71DE8E-39B0-AF0E-CDBA-4483C7E1C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6003" y="1770178"/>
                <a:ext cx="426659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83CB60-16C6-51E7-1598-37EB07B0EA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6002" y="1770178"/>
                <a:ext cx="8468" cy="3137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86605A0-9726-FC09-A90E-E8D427C39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6003" y="4907550"/>
                <a:ext cx="21332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5401838-8238-2F7C-C641-7DBBFA9A8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386" y="2641600"/>
                <a:ext cx="0" cy="12547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63E81E8-77EB-6F0F-2510-7C8E5D208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5386" y="2641600"/>
                <a:ext cx="324568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65E922B-C262-1A80-D7F6-DC4CF001E8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72600" y="1770178"/>
                <a:ext cx="8467" cy="8714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E18E691-6F40-CB91-ABB7-C463127A8E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6002" y="5927618"/>
                <a:ext cx="4952400" cy="86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BB909A0-C12D-2805-4D40-24D68A8D5A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22648" y="2737739"/>
                <a:ext cx="15206" cy="31985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32FC82-F253-2752-F53D-57FDECB9F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1894" y="2727465"/>
                <a:ext cx="3606234" cy="102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4DF3F89-D963-20FE-473B-94C45F621D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1894" y="2717191"/>
                <a:ext cx="0" cy="23582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E4AB3DA-B659-BBE5-98C3-96C5F254F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6002" y="5054315"/>
                <a:ext cx="133589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CD3D2EE-8C58-CF57-9C09-6B4A569A89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1681" y="5054315"/>
                <a:ext cx="0" cy="8819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CF63DDE-06AD-FCE8-2DF3-D8F2DB6965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69707" y="3472663"/>
                <a:ext cx="0" cy="181852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02FC008-E2FB-E8B2-71F2-3B493DE2C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6261" y="3482937"/>
                <a:ext cx="0" cy="181852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AF8C6A5-0BB3-86BC-CDA5-95C83E8234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5874" y="5284608"/>
                <a:ext cx="910113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BFDFF60-BDEB-6069-95FC-67EE327801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76148" y="3493211"/>
                <a:ext cx="910113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6DA0A3-3009-3307-0E4D-731ACD8C59B1}"/>
                </a:ext>
              </a:extLst>
            </p:cNvPr>
            <p:cNvSpPr txBox="1"/>
            <p:nvPr/>
          </p:nvSpPr>
          <p:spPr>
            <a:xfrm>
              <a:off x="5951876" y="1485052"/>
              <a:ext cx="3393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Imaging spectrometer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669278E-DC9E-34A4-312F-C43DBA6E0B38}"/>
                </a:ext>
              </a:extLst>
            </p:cNvPr>
            <p:cNvSpPr txBox="1"/>
            <p:nvPr/>
          </p:nvSpPr>
          <p:spPr>
            <a:xfrm>
              <a:off x="5614414" y="6251327"/>
              <a:ext cx="47578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Self-referenced cross-correlator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A25EEA9-E9C2-7C78-C360-64B70D4ACD6F}"/>
                </a:ext>
              </a:extLst>
            </p:cNvPr>
            <p:cNvSpPr txBox="1"/>
            <p:nvPr/>
          </p:nvSpPr>
          <p:spPr>
            <a:xfrm>
              <a:off x="9814176" y="1982379"/>
              <a:ext cx="21560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/>
                  </a:solidFill>
                </a:rPr>
                <a:t>Line-array </a:t>
              </a:r>
            </a:p>
            <a:p>
              <a:pPr algn="ctr"/>
              <a:r>
                <a:rPr lang="en-US" sz="2800" dirty="0">
                  <a:solidFill>
                    <a:schemeClr val="accent6"/>
                  </a:solidFill>
                </a:rPr>
                <a:t>spectrometer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060D225-855F-F16D-00DF-3FB6F08E05C3}"/>
              </a:ext>
            </a:extLst>
          </p:cNvPr>
          <p:cNvSpPr txBox="1"/>
          <p:nvPr/>
        </p:nvSpPr>
        <p:spPr>
          <a:xfrm>
            <a:off x="2927022" y="1364581"/>
            <a:ext cx="2348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Michelson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Interferometer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103CEF-3A57-F5A3-0AB1-49E276015C19}"/>
              </a:ext>
            </a:extLst>
          </p:cNvPr>
          <p:cNvSpPr txBox="1"/>
          <p:nvPr/>
        </p:nvSpPr>
        <p:spPr>
          <a:xfrm>
            <a:off x="336576" y="1358006"/>
            <a:ext cx="1935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Grating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Compressor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2BE3D0-D3B8-1E4E-FA80-F83B108B98DC}"/>
              </a:ext>
            </a:extLst>
          </p:cNvPr>
          <p:cNvGrpSpPr/>
          <p:nvPr/>
        </p:nvGrpSpPr>
        <p:grpSpPr>
          <a:xfrm>
            <a:off x="103061" y="2311026"/>
            <a:ext cx="2417203" cy="2266346"/>
            <a:chOff x="39561" y="2311026"/>
            <a:chExt cx="2417203" cy="2266346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4921FC4-1829-A1E3-77E3-FC0A0E7D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31" y="2336426"/>
              <a:ext cx="2210105" cy="214969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08" name="Frame 107">
              <a:extLst>
                <a:ext uri="{FF2B5EF4-FFF2-40B4-BE49-F238E27FC236}">
                  <a16:creationId xmlns:a16="http://schemas.microsoft.com/office/drawing/2014/main" id="{05FDB574-A8FF-E539-6D75-027F143BA7B7}"/>
                </a:ext>
              </a:extLst>
            </p:cNvPr>
            <p:cNvSpPr/>
            <p:nvPr/>
          </p:nvSpPr>
          <p:spPr>
            <a:xfrm>
              <a:off x="39561" y="2311026"/>
              <a:ext cx="2417203" cy="2266346"/>
            </a:xfrm>
            <a:prstGeom prst="frame">
              <a:avLst>
                <a:gd name="adj1" fmla="val 20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8BF04BE-9B16-019F-FC33-31E00306C83A}"/>
              </a:ext>
            </a:extLst>
          </p:cNvPr>
          <p:cNvGrpSpPr/>
          <p:nvPr/>
        </p:nvGrpSpPr>
        <p:grpSpPr>
          <a:xfrm>
            <a:off x="2630750" y="2308527"/>
            <a:ext cx="2973147" cy="2266346"/>
            <a:chOff x="2554550" y="2308527"/>
            <a:chExt cx="2973147" cy="2266346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017F25-6E99-052E-C2FB-DA7875070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662"/>
            <a:stretch/>
          </p:blipFill>
          <p:spPr>
            <a:xfrm>
              <a:off x="2588617" y="2407588"/>
              <a:ext cx="2926380" cy="1985384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09" name="Frame 108">
              <a:extLst>
                <a:ext uri="{FF2B5EF4-FFF2-40B4-BE49-F238E27FC236}">
                  <a16:creationId xmlns:a16="http://schemas.microsoft.com/office/drawing/2014/main" id="{CD6A016C-F827-E48C-7D4F-92E0340CFFA0}"/>
                </a:ext>
              </a:extLst>
            </p:cNvPr>
            <p:cNvSpPr/>
            <p:nvPr/>
          </p:nvSpPr>
          <p:spPr>
            <a:xfrm>
              <a:off x="2554550" y="2308527"/>
              <a:ext cx="2973147" cy="2266346"/>
            </a:xfrm>
            <a:prstGeom prst="frame">
              <a:avLst>
                <a:gd name="adj1" fmla="val 20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806824D-AE30-882E-6749-D43021828B18}"/>
              </a:ext>
            </a:extLst>
          </p:cNvPr>
          <p:cNvGrpSpPr/>
          <p:nvPr/>
        </p:nvGrpSpPr>
        <p:grpSpPr>
          <a:xfrm>
            <a:off x="221831" y="4598255"/>
            <a:ext cx="5226469" cy="1162805"/>
            <a:chOff x="171031" y="4610955"/>
            <a:chExt cx="5226469" cy="1162805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0334C88-1C2A-50BD-8965-660580EE9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5802" y="4610955"/>
              <a:ext cx="2133175" cy="109930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EFD23C7-E64D-5EEA-DB88-6F90FFB79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9000"/>
            </a:blip>
            <a:stretch>
              <a:fillRect/>
            </a:stretch>
          </p:blipFill>
          <p:spPr>
            <a:xfrm>
              <a:off x="264627" y="4816672"/>
              <a:ext cx="1892397" cy="957088"/>
            </a:xfrm>
            <a:prstGeom prst="rect">
              <a:avLst/>
            </a:prstGeom>
          </p:spPr>
        </p:pic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0A21648-0239-67B8-7872-48F0B33F0718}"/>
                </a:ext>
              </a:extLst>
            </p:cNvPr>
            <p:cNvCxnSpPr/>
            <p:nvPr/>
          </p:nvCxnSpPr>
          <p:spPr>
            <a:xfrm flipV="1">
              <a:off x="171031" y="5698075"/>
              <a:ext cx="5226469" cy="8673"/>
            </a:xfrm>
            <a:prstGeom prst="straightConnector1">
              <a:avLst/>
            </a:prstGeom>
            <a:ln w="38100">
              <a:solidFill>
                <a:srgbClr val="FF7C80">
                  <a:alpha val="75000"/>
                </a:srgb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C36906E4-24C8-6701-D54D-16FF2BD28384}"/>
              </a:ext>
            </a:extLst>
          </p:cNvPr>
          <p:cNvSpPr txBox="1"/>
          <p:nvPr/>
        </p:nvSpPr>
        <p:spPr>
          <a:xfrm>
            <a:off x="548291" y="583313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Chirping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8A3343D-5F81-CF3B-EAF2-22021CCD6A6E}"/>
              </a:ext>
            </a:extLst>
          </p:cNvPr>
          <p:cNvSpPr txBox="1"/>
          <p:nvPr/>
        </p:nvSpPr>
        <p:spPr>
          <a:xfrm>
            <a:off x="3149801" y="575089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Temporal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interference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13AC6B-1D6B-9467-10C6-C87BD191EAE2}"/>
              </a:ext>
            </a:extLst>
          </p:cNvPr>
          <p:cNvCxnSpPr>
            <a:cxnSpLocks/>
          </p:cNvCxnSpPr>
          <p:nvPr/>
        </p:nvCxnSpPr>
        <p:spPr>
          <a:xfrm>
            <a:off x="6780454" y="4136669"/>
            <a:ext cx="11179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652824-40F0-AB87-E290-B17178A1252C}"/>
              </a:ext>
            </a:extLst>
          </p:cNvPr>
          <p:cNvCxnSpPr>
            <a:cxnSpLocks/>
          </p:cNvCxnSpPr>
          <p:nvPr/>
        </p:nvCxnSpPr>
        <p:spPr>
          <a:xfrm>
            <a:off x="7897342" y="4132871"/>
            <a:ext cx="0" cy="1015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3509AF-1049-ADAA-FB70-52A98CFB275B}"/>
              </a:ext>
            </a:extLst>
          </p:cNvPr>
          <p:cNvSpPr txBox="1"/>
          <p:nvPr/>
        </p:nvSpPr>
        <p:spPr>
          <a:xfrm>
            <a:off x="62426" y="6356350"/>
            <a:ext cx="278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mJ</a:t>
            </a:r>
            <a:r>
              <a:rPr lang="en-US" sz="2000" dirty="0"/>
              <a:t>, at 790 nm, at 1 kHz</a:t>
            </a:r>
          </a:p>
        </p:txBody>
      </p:sp>
    </p:spTree>
    <p:extLst>
      <p:ext uri="{BB962C8B-B14F-4D97-AF65-F5344CB8AC3E}">
        <p14:creationId xmlns:p14="http://schemas.microsoft.com/office/powerpoint/2010/main" val="11385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135C-FCA4-9DEF-18EB-75AC364E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retrieval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0C693-3172-4DE6-F80B-58879ECD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8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5F5A8D-9167-6FF0-5469-5109471C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4"/>
          <a:stretch/>
        </p:blipFill>
        <p:spPr>
          <a:xfrm>
            <a:off x="6520637" y="2494650"/>
            <a:ext cx="5238028" cy="3045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B23310-D58A-CCA2-EF5A-B5094FFAD4AD}"/>
                  </a:ext>
                </a:extLst>
              </p:cNvPr>
              <p:cNvSpPr txBox="1"/>
              <p:nvPr/>
            </p:nvSpPr>
            <p:spPr>
              <a:xfrm>
                <a:off x="6383675" y="5590488"/>
                <a:ext cx="58954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(d) RMS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filtered spectrum: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8 %</a:t>
                </a:r>
              </a:p>
              <a:p>
                <a:r>
                  <a:rPr lang="en-US" sz="2400" dirty="0"/>
                  <a:t>(e) RMS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of pulse train spectrum: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~ </m:t>
                    </m:r>
                  </m:oMath>
                </a14:m>
                <a:r>
                  <a:rPr lang="en-US" sz="2400" dirty="0"/>
                  <a:t>22 %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B23310-D58A-CCA2-EF5A-B5094FFAD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675" y="5590488"/>
                <a:ext cx="5895450" cy="830997"/>
              </a:xfrm>
              <a:prstGeom prst="rect">
                <a:avLst/>
              </a:prstGeom>
              <a:blipFill>
                <a:blip r:embed="rId3"/>
                <a:stretch>
                  <a:fillRect l="-15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6057AC2-0CB2-7347-8615-C72D436EE49D}"/>
              </a:ext>
            </a:extLst>
          </p:cNvPr>
          <p:cNvGrpSpPr/>
          <p:nvPr/>
        </p:nvGrpSpPr>
        <p:grpSpPr>
          <a:xfrm>
            <a:off x="170355" y="2582307"/>
            <a:ext cx="5731138" cy="3077681"/>
            <a:chOff x="254701" y="1793913"/>
            <a:chExt cx="5731138" cy="307768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30B2D5-096A-A7B7-1709-F07AC001F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701" y="2307982"/>
              <a:ext cx="5731138" cy="25636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192DAA-B508-F124-02A8-637BE727D1F7}"/>
                </a:ext>
              </a:extLst>
            </p:cNvPr>
            <p:cNvSpPr txBox="1"/>
            <p:nvPr/>
          </p:nvSpPr>
          <p:spPr>
            <a:xfrm>
              <a:off x="736600" y="1825922"/>
              <a:ext cx="17102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(a) Measured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9A048D-F797-884E-7323-BC226BCFE432}"/>
                </a:ext>
              </a:extLst>
            </p:cNvPr>
            <p:cNvSpPr txBox="1"/>
            <p:nvPr/>
          </p:nvSpPr>
          <p:spPr>
            <a:xfrm>
              <a:off x="2541699" y="1811280"/>
              <a:ext cx="171021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(b) Retrieved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5677FC-BE75-1EA9-4359-69C7FD7104C7}"/>
                </a:ext>
              </a:extLst>
            </p:cNvPr>
            <p:cNvSpPr txBox="1"/>
            <p:nvPr/>
          </p:nvSpPr>
          <p:spPr>
            <a:xfrm>
              <a:off x="4526522" y="1793913"/>
              <a:ext cx="124341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(c) Error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4FA3BA-A975-833B-1333-6E6D75B7A779}"/>
              </a:ext>
            </a:extLst>
          </p:cNvPr>
          <p:cNvCxnSpPr/>
          <p:nvPr/>
        </p:nvCxnSpPr>
        <p:spPr>
          <a:xfrm>
            <a:off x="6091853" y="2195582"/>
            <a:ext cx="0" cy="40308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88D773-8C0D-8532-8365-F1239B8CF2CA}"/>
                  </a:ext>
                </a:extLst>
              </p:cNvPr>
              <p:cNvSpPr txBox="1"/>
              <p:nvPr/>
            </p:nvSpPr>
            <p:spPr>
              <a:xfrm>
                <a:off x="2072790" y="5995587"/>
                <a:ext cx="30172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9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88D773-8C0D-8532-8365-F1239B8CF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0" y="5995587"/>
                <a:ext cx="3017221" cy="461665"/>
              </a:xfrm>
              <a:prstGeom prst="rect">
                <a:avLst/>
              </a:prstGeom>
              <a:blipFill>
                <a:blip r:embed="rId5"/>
                <a:stretch>
                  <a:fillRect l="-30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A356E3F-1729-2E4B-4F0C-C403AC4A1125}"/>
              </a:ext>
            </a:extLst>
          </p:cNvPr>
          <p:cNvSpPr txBox="1"/>
          <p:nvPr/>
        </p:nvSpPr>
        <p:spPr>
          <a:xfrm>
            <a:off x="7922934" y="1819546"/>
            <a:ext cx="2635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Retrieved spectrum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077765-C1BC-6229-9AAD-9702F63E1990}"/>
              </a:ext>
            </a:extLst>
          </p:cNvPr>
          <p:cNvSpPr txBox="1"/>
          <p:nvPr/>
        </p:nvSpPr>
        <p:spPr>
          <a:xfrm>
            <a:off x="1835632" y="1821356"/>
            <a:ext cx="285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Retrieved FROG trace</a:t>
            </a:r>
          </a:p>
        </p:txBody>
      </p:sp>
    </p:spTree>
    <p:extLst>
      <p:ext uri="{BB962C8B-B14F-4D97-AF65-F5344CB8AC3E}">
        <p14:creationId xmlns:p14="http://schemas.microsoft.com/office/powerpoint/2010/main" val="387264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6099-8C58-54A0-BAEF-DFBC7EBA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retrieval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C7E40-E1AA-2E22-7E51-3B0BCA9D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91F4-2464-41E8-8E9D-AE99EDF1E02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C0B6B9-ECF4-D7FE-4DF5-FBE7AFD5AC8D}"/>
                  </a:ext>
                </a:extLst>
              </p:cNvPr>
              <p:cNvSpPr txBox="1"/>
              <p:nvPr/>
            </p:nvSpPr>
            <p:spPr>
              <a:xfrm>
                <a:off x="247520" y="5313023"/>
                <a:ext cx="58526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Time-bandwidth product (</a:t>
                </a:r>
                <a:r>
                  <a:rPr lang="en-US" sz="2400" dirty="0" err="1"/>
                  <a:t>TBP</a:t>
                </a:r>
                <a:r>
                  <a:rPr lang="en-US" sz="2400" dirty="0"/>
                  <a:t>) of (g):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sz="2400" dirty="0"/>
                  <a:t>13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Number of pulses in (g):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sz="2400" dirty="0"/>
                  <a:t>11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C0B6B9-ECF4-D7FE-4DF5-FBE7AFD5A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20" y="5313023"/>
                <a:ext cx="5852628" cy="830997"/>
              </a:xfrm>
              <a:prstGeom prst="rect">
                <a:avLst/>
              </a:prstGeom>
              <a:blipFill>
                <a:blip r:embed="rId2"/>
                <a:stretch>
                  <a:fillRect l="-1458" t="-5882" r="-52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AA9449-39A0-8153-BFD3-5058B884906C}"/>
                  </a:ext>
                </a:extLst>
              </p:cNvPr>
              <p:cNvSpPr txBox="1"/>
              <p:nvPr/>
            </p:nvSpPr>
            <p:spPr>
              <a:xfrm>
                <a:off x="7145610" y="4631862"/>
                <a:ext cx="405089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Avg. pulse spacing: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200 fs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Non-uniformity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sz="2400" dirty="0"/>
                  <a:t>10 fs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AA9449-39A0-8153-BFD3-5058B8849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610" y="4631862"/>
                <a:ext cx="4050890" cy="830997"/>
              </a:xfrm>
              <a:prstGeom prst="rect">
                <a:avLst/>
              </a:prstGeom>
              <a:blipFill>
                <a:blip r:embed="rId3"/>
                <a:stretch>
                  <a:fillRect l="-195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DD1A353B-1241-DB73-2F6C-D46CF251E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01" y="1709540"/>
            <a:ext cx="4791348" cy="2964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D2E84-167B-DCBE-F287-59000E9686FF}"/>
                  </a:ext>
                </a:extLst>
              </p:cNvPr>
              <p:cNvSpPr txBox="1"/>
              <p:nvPr/>
            </p:nvSpPr>
            <p:spPr>
              <a:xfrm>
                <a:off x="7818377" y="5675792"/>
                <a:ext cx="2705356" cy="817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(∆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D2E84-167B-DCBE-F287-59000E96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377" y="5675792"/>
                <a:ext cx="2705356" cy="817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5899D4-A333-5D61-B711-7A584AFC3E9A}"/>
              </a:ext>
            </a:extLst>
          </p:cNvPr>
          <p:cNvCxnSpPr/>
          <p:nvPr/>
        </p:nvCxnSpPr>
        <p:spPr>
          <a:xfrm>
            <a:off x="6091853" y="2195582"/>
            <a:ext cx="0" cy="40308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77A4008-868C-B818-9BAD-69F4A306685A}"/>
              </a:ext>
            </a:extLst>
          </p:cNvPr>
          <p:cNvGrpSpPr/>
          <p:nvPr/>
        </p:nvGrpSpPr>
        <p:grpSpPr>
          <a:xfrm>
            <a:off x="1347146" y="2195582"/>
            <a:ext cx="4597870" cy="2980327"/>
            <a:chOff x="627709" y="2021840"/>
            <a:chExt cx="5126595" cy="32725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3432B6-15E3-8AF7-1059-435E0FF41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322"/>
            <a:stretch/>
          </p:blipFill>
          <p:spPr>
            <a:xfrm>
              <a:off x="627709" y="2195582"/>
              <a:ext cx="5126595" cy="30987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6E0050-542D-403D-BCFB-77E736757F22}"/>
                </a:ext>
              </a:extLst>
            </p:cNvPr>
            <p:cNvSpPr/>
            <p:nvPr/>
          </p:nvSpPr>
          <p:spPr>
            <a:xfrm>
              <a:off x="3403600" y="2021840"/>
              <a:ext cx="147317" cy="25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E025346-F71A-7983-A026-170904F44DDD}"/>
              </a:ext>
            </a:extLst>
          </p:cNvPr>
          <p:cNvSpPr txBox="1"/>
          <p:nvPr/>
        </p:nvSpPr>
        <p:spPr>
          <a:xfrm>
            <a:off x="2620032" y="1866995"/>
            <a:ext cx="2433434" cy="463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Retrieved pulse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17A71-A96D-92A5-C200-4C1D90F18A0C}"/>
              </a:ext>
            </a:extLst>
          </p:cNvPr>
          <p:cNvSpPr txBox="1"/>
          <p:nvPr/>
        </p:nvSpPr>
        <p:spPr>
          <a:xfrm>
            <a:off x="8090299" y="1249202"/>
            <a:ext cx="2433434" cy="463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Pulse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1E797-129D-4D37-742F-B0ADF2DDA7CD}"/>
              </a:ext>
            </a:extLst>
          </p:cNvPr>
          <p:cNvSpPr txBox="1"/>
          <p:nvPr/>
        </p:nvSpPr>
        <p:spPr>
          <a:xfrm>
            <a:off x="310456" y="3905092"/>
            <a:ext cx="792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E18A8-43A4-6757-E8E3-0266F96F3BF0}"/>
              </a:ext>
            </a:extLst>
          </p:cNvPr>
          <p:cNvSpPr txBox="1"/>
          <p:nvPr/>
        </p:nvSpPr>
        <p:spPr>
          <a:xfrm>
            <a:off x="39392" y="2583038"/>
            <a:ext cx="1378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Filtered</a:t>
            </a:r>
          </a:p>
          <a:p>
            <a:pPr algn="ctr"/>
            <a:r>
              <a:rPr lang="en-US" sz="2200" dirty="0"/>
              <a:t>Reference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03FB00-F7C4-6105-352F-3BDD4FF5C1DB}"/>
              </a:ext>
            </a:extLst>
          </p:cNvPr>
          <p:cNvSpPr txBox="1"/>
          <p:nvPr/>
        </p:nvSpPr>
        <p:spPr>
          <a:xfrm>
            <a:off x="9761998" y="2094565"/>
            <a:ext cx="761735" cy="369332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280 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A1A4C-81DA-3B17-A6C7-59BDE36CB052}"/>
              </a:ext>
            </a:extLst>
          </p:cNvPr>
          <p:cNvSpPr txBox="1"/>
          <p:nvPr/>
        </p:nvSpPr>
        <p:spPr>
          <a:xfrm>
            <a:off x="7619911" y="3173115"/>
            <a:ext cx="761735" cy="369332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160 fs</a:t>
            </a:r>
          </a:p>
        </p:txBody>
      </p:sp>
    </p:spTree>
    <p:extLst>
      <p:ext uri="{BB962C8B-B14F-4D97-AF65-F5344CB8AC3E}">
        <p14:creationId xmlns:p14="http://schemas.microsoft.com/office/powerpoint/2010/main" val="338919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15407</TotalTime>
  <Words>734</Words>
  <Application>Microsoft Office PowerPoint</Application>
  <PresentationFormat>Widescreen</PresentationFormat>
  <Paragraphs>212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AdvOT19ee2aa8.B</vt:lpstr>
      <vt:lpstr>AdvOT483a8203</vt:lpstr>
      <vt:lpstr>Arial</vt:lpstr>
      <vt:lpstr>Calibri</vt:lpstr>
      <vt:lpstr>Calibri Light</vt:lpstr>
      <vt:lpstr>Cambria Math</vt:lpstr>
      <vt:lpstr>Segoe UI</vt:lpstr>
      <vt:lpstr>Office Theme</vt:lpstr>
      <vt:lpstr>Pulse characterisation technique for multi-pulse laser plasma wakefield accelerators</vt:lpstr>
      <vt:lpstr>Outline</vt:lpstr>
      <vt:lpstr>Why P-MoPA?</vt:lpstr>
      <vt:lpstr>Pulse train generation for proof of principle experiment</vt:lpstr>
      <vt:lpstr>From SSA to FROG</vt:lpstr>
      <vt:lpstr>Requirements for characterisation of multi-pulse trains</vt:lpstr>
      <vt:lpstr>Proof of principle experiment</vt:lpstr>
      <vt:lpstr>Pulse retrieval results</vt:lpstr>
      <vt:lpstr>Pulse retrieval results</vt:lpstr>
      <vt:lpstr>Outlook: P-MoPA concept</vt:lpstr>
      <vt:lpstr>Outlook: P-MoPA pulse train</vt:lpstr>
      <vt:lpstr>Summary</vt:lpstr>
      <vt:lpstr>Backup slides</vt:lpstr>
      <vt:lpstr>Pulse characterisation for MP-LWFA</vt:lpstr>
      <vt:lpstr>Resolution of imaging system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Wang</dc:creator>
  <cp:lastModifiedBy>Warren Wang</cp:lastModifiedBy>
  <cp:revision>151</cp:revision>
  <dcterms:created xsi:type="dcterms:W3CDTF">2023-09-05T10:30:46Z</dcterms:created>
  <dcterms:modified xsi:type="dcterms:W3CDTF">2023-09-19T11:22:26Z</dcterms:modified>
</cp:coreProperties>
</file>