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8" r:id="rId2"/>
    <p:sldId id="421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9" r:id="rId14"/>
    <p:sldId id="476" r:id="rId15"/>
    <p:sldId id="477" r:id="rId16"/>
    <p:sldId id="478" r:id="rId17"/>
    <p:sldId id="480" r:id="rId18"/>
    <p:sldId id="417" r:id="rId19"/>
    <p:sldId id="397" r:id="rId20"/>
    <p:sldId id="439" r:id="rId21"/>
    <p:sldId id="415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009900"/>
    <a:srgbClr val="33CC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78" d="100"/>
          <a:sy n="78" d="100"/>
        </p:scale>
        <p:origin x="26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F6E99-5F19-4EBC-9CC1-7C04D3A12108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14FA2-0B03-46AE-9607-FFD731A3E9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14382-5938-48F2-AA06-57AC3A7D0757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12987-8DCF-4C16-8699-CF48698B4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0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12987-8DCF-4C16-8699-CF48698B45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8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12987-8DCF-4C16-8699-CF48698B457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3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99096" y="6309325"/>
            <a:ext cx="493845" cy="365125"/>
          </a:xfrm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fld id="{A4AFB13C-CD2B-4D37-B21C-4D5084C870A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6CA44A-4D28-1C2C-5642-0C323038E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5660" y="6295256"/>
            <a:ext cx="6120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EAAC , Elba Sept 2023</a:t>
            </a:r>
          </a:p>
        </p:txBody>
      </p:sp>
    </p:spTree>
    <p:extLst>
      <p:ext uri="{BB962C8B-B14F-4D97-AF65-F5344CB8AC3E}">
        <p14:creationId xmlns:p14="http://schemas.microsoft.com/office/powerpoint/2010/main" val="35519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A1440-E44F-9E17-FDF5-F2DED2F44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EAAC , Elba Sept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DCFD6-C3C4-A45D-5AD5-8839B1A566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18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5660" y="6295256"/>
            <a:ext cx="6120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LUXE meeting 10</a:t>
            </a:r>
            <a:r>
              <a:rPr lang="en-GB" baseline="30000" dirty="0"/>
              <a:t>th</a:t>
            </a:r>
            <a:r>
              <a:rPr lang="en-GB" dirty="0"/>
              <a:t> Sept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6493" y="631649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A4AFB13C-CD2B-4D37-B21C-4D5084C870A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8DE7C8-78C5-4D72-BAF0-70D690FBD0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40509"/>
            <a:ext cx="1269842" cy="717461"/>
          </a:xfrm>
          <a:prstGeom prst="rect">
            <a:avLst/>
          </a:prstGeom>
        </p:spPr>
      </p:pic>
      <p:pic>
        <p:nvPicPr>
          <p:cNvPr id="10" name="Picture 2" descr="H:\Laura\Liverpool\UoL_University_Logo\UoL - Logo - CMYK.png">
            <a:extLst>
              <a:ext uri="{FF2B5EF4-FFF2-40B4-BE49-F238E27FC236}">
                <a16:creationId xmlns:a16="http://schemas.microsoft.com/office/drawing/2014/main" id="{CC1674B0-0CD3-4A0F-83DC-B36C1EF78B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8" y="243359"/>
            <a:ext cx="1803175" cy="46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7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lbl.gov/LBL-Programs/atap/Report_Workshop_k-BELLA_laser_tech_final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ella.lbl.gov/kbell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EAAC , Elba Sept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7A45F-5DE1-25EC-BEE7-C37FD5D8DA5E}"/>
              </a:ext>
            </a:extLst>
          </p:cNvPr>
          <p:cNvSpPr txBox="1"/>
          <p:nvPr/>
        </p:nvSpPr>
        <p:spPr>
          <a:xfrm>
            <a:off x="1480477" y="1466924"/>
            <a:ext cx="8907054" cy="349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 development for LWFA and future plans</a:t>
            </a:r>
          </a:p>
          <a:p>
            <a:pPr algn="ctr">
              <a:lnSpc>
                <a:spcPct val="150000"/>
              </a:lnSpc>
            </a:pPr>
            <a:endParaRPr lang="en-GB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Laura Corner</a:t>
            </a:r>
          </a:p>
          <a:p>
            <a:pPr algn="ctr"/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laura.corner@liverpool.ac.uk</a:t>
            </a:r>
          </a:p>
          <a:p>
            <a:pPr algn="ctr"/>
            <a:endParaRPr lang="en-GB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Cockcroft Institute, University of Liverpool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0918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5F58E1-5D2C-3323-B57D-E81F15FF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BFC12C-5B4A-2AE6-D767-0E453B79D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543785A-C8B8-BC1E-BDE9-6D1B494AA422}"/>
              </a:ext>
            </a:extLst>
          </p:cNvPr>
          <p:cNvSpPr txBox="1">
            <a:spLocks/>
          </p:cNvSpPr>
          <p:nvPr/>
        </p:nvSpPr>
        <p:spPr>
          <a:xfrm>
            <a:off x="11199096" y="63093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474875F-3195-CB54-74C1-8494A1DF9CD2}"/>
              </a:ext>
            </a:extLst>
          </p:cNvPr>
          <p:cNvSpPr txBox="1">
            <a:spLocks/>
          </p:cNvSpPr>
          <p:nvPr/>
        </p:nvSpPr>
        <p:spPr>
          <a:xfrm>
            <a:off x="11199096" y="63093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63152-6F0F-497A-023C-4B1886488BEA}"/>
              </a:ext>
            </a:extLst>
          </p:cNvPr>
          <p:cNvSpPr txBox="1"/>
          <p:nvPr/>
        </p:nvSpPr>
        <p:spPr>
          <a:xfrm>
            <a:off x="4359838" y="189997"/>
            <a:ext cx="3350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Spectral combination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13E56-E43C-6B13-B77B-1C8BD6D77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7" y="871318"/>
            <a:ext cx="5620665" cy="33251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B98C1F-57AF-2FB3-8612-E47CAD31A192}"/>
              </a:ext>
            </a:extLst>
          </p:cNvPr>
          <p:cNvSpPr txBox="1"/>
          <p:nvPr/>
        </p:nvSpPr>
        <p:spPr>
          <a:xfrm>
            <a:off x="416572" y="4155177"/>
            <a:ext cx="3004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 et al., Opt. Exp. 21, 3897 (2013)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9E5D5-32FD-BE3A-A8EE-7285487C989C}"/>
              </a:ext>
            </a:extLst>
          </p:cNvPr>
          <p:cNvSpPr txBox="1"/>
          <p:nvPr/>
        </p:nvSpPr>
        <p:spPr>
          <a:xfrm>
            <a:off x="271079" y="4607584"/>
            <a:ext cx="735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 split 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spectrally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filters and amplified in different fibre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Amplified pulses combined on spectral filters and compressed.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0D17A8-3C04-8B20-5E75-619C891681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5523" r="6963"/>
          <a:stretch/>
        </p:blipFill>
        <p:spPr>
          <a:xfrm>
            <a:off x="3818577" y="1027572"/>
            <a:ext cx="8190928" cy="2710079"/>
          </a:xfrm>
          <a:prstGeom prst="rect">
            <a:avLst/>
          </a:prstGeom>
        </p:spPr>
      </p:pic>
      <p:pic>
        <p:nvPicPr>
          <p:cNvPr id="12" name="Picture 11" descr="A picture containing text, screenshot, plot, diagram&#10;&#10;Description automatically generated">
            <a:extLst>
              <a:ext uri="{FF2B5EF4-FFF2-40B4-BE49-F238E27FC236}">
                <a16:creationId xmlns:a16="http://schemas.microsoft.com/office/drawing/2014/main" id="{B696D70A-60CE-F9D4-0363-953910328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667" y="3712338"/>
            <a:ext cx="3696470" cy="29887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45602D-B866-7198-EE16-A2747E37E138}"/>
              </a:ext>
            </a:extLst>
          </p:cNvPr>
          <p:cNvSpPr txBox="1"/>
          <p:nvPr/>
        </p:nvSpPr>
        <p:spPr>
          <a:xfrm>
            <a:off x="4247594" y="5625801"/>
            <a:ext cx="407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54fs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combined – S. Chen, AAC, 2022.</a:t>
            </a:r>
          </a:p>
        </p:txBody>
      </p:sp>
    </p:spTree>
    <p:extLst>
      <p:ext uri="{BB962C8B-B14F-4D97-AF65-F5344CB8AC3E}">
        <p14:creationId xmlns:p14="http://schemas.microsoft.com/office/powerpoint/2010/main" val="38388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67846-96FE-A9E0-BE43-338D80498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65E8D02-8371-A473-303C-6AD912568FF5}"/>
              </a:ext>
            </a:extLst>
          </p:cNvPr>
          <p:cNvSpPr txBox="1">
            <a:spLocks/>
          </p:cNvSpPr>
          <p:nvPr/>
        </p:nvSpPr>
        <p:spPr>
          <a:xfrm>
            <a:off x="11351496" y="64617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A8CA9F7-555E-1699-BCA5-586C86182467}"/>
              </a:ext>
            </a:extLst>
          </p:cNvPr>
          <p:cNvSpPr txBox="1">
            <a:spLocks/>
          </p:cNvSpPr>
          <p:nvPr/>
        </p:nvSpPr>
        <p:spPr>
          <a:xfrm>
            <a:off x="11351496" y="64617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3CF6212-B558-4031-B791-B829962400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/>
          <a:stretch/>
        </p:blipFill>
        <p:spPr>
          <a:xfrm>
            <a:off x="2091465" y="812447"/>
            <a:ext cx="8313870" cy="5306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0BEF4C-7A99-C26D-982E-BEC19A8133CD}"/>
              </a:ext>
            </a:extLst>
          </p:cNvPr>
          <p:cNvSpPr txBox="1"/>
          <p:nvPr/>
        </p:nvSpPr>
        <p:spPr>
          <a:xfrm>
            <a:off x="184270" y="5813290"/>
            <a:ext cx="1188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Concept: R. Wilcox, A. </a:t>
            </a:r>
            <a:r>
              <a:rPr lang="en-GB" sz="1600" dirty="0" err="1">
                <a:solidFill>
                  <a:srgbClr val="002060"/>
                </a:solidFill>
              </a:rPr>
              <a:t>Galvanauskas</a:t>
            </a:r>
            <a:r>
              <a:rPr lang="en-GB" sz="1600" dirty="0">
                <a:solidFill>
                  <a:srgbClr val="002060"/>
                </a:solidFill>
              </a:rPr>
              <a:t>, W. </a:t>
            </a:r>
            <a:r>
              <a:rPr lang="en-GB" sz="1600" dirty="0" err="1">
                <a:solidFill>
                  <a:srgbClr val="002060"/>
                </a:solidFill>
              </a:rPr>
              <a:t>Leemans</a:t>
            </a:r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  <a:hlinkClick r:id="rId3"/>
              </a:rPr>
              <a:t>https://www2.lbl.gov/LBL-Programs/atap/Report_Workshop_k-BELLA_laser_tech_final.pdf</a:t>
            </a:r>
            <a:endParaRPr lang="en-GB" sz="1600" dirty="0">
              <a:solidFill>
                <a:srgbClr val="002060"/>
              </a:solidFill>
            </a:endParaRPr>
          </a:p>
          <a:p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3108B-D5F2-3609-8836-AB4FC7E7E8B4}"/>
              </a:ext>
            </a:extLst>
          </p:cNvPr>
          <p:cNvSpPr txBox="1"/>
          <p:nvPr/>
        </p:nvSpPr>
        <p:spPr>
          <a:xfrm>
            <a:off x="4088160" y="350019"/>
            <a:ext cx="3663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Do everything! k-BELLA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D2095-3652-10AB-B629-D0B3E78487E5}"/>
              </a:ext>
            </a:extLst>
          </p:cNvPr>
          <p:cNvSpPr txBox="1"/>
          <p:nvPr/>
        </p:nvSpPr>
        <p:spPr>
          <a:xfrm>
            <a:off x="184270" y="3601209"/>
            <a:ext cx="6221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https://bella.lbl.gov/kbella/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9E6270-2A13-7BC2-E486-6B274512AF3B}"/>
              </a:ext>
            </a:extLst>
          </p:cNvPr>
          <p:cNvCxnSpPr>
            <a:cxnSpLocks/>
          </p:cNvCxnSpPr>
          <p:nvPr/>
        </p:nvCxnSpPr>
        <p:spPr>
          <a:xfrm flipV="1">
            <a:off x="7112496" y="1637184"/>
            <a:ext cx="360040" cy="36004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E22BB0-BF09-5C31-06E5-61158830C139}"/>
              </a:ext>
            </a:extLst>
          </p:cNvPr>
          <p:cNvSpPr txBox="1"/>
          <p:nvPr/>
        </p:nvSpPr>
        <p:spPr>
          <a:xfrm>
            <a:off x="6932321" y="1201612"/>
            <a:ext cx="720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Fibre</a:t>
            </a:r>
          </a:p>
        </p:txBody>
      </p:sp>
    </p:spTree>
    <p:extLst>
      <p:ext uri="{BB962C8B-B14F-4D97-AF65-F5344CB8AC3E}">
        <p14:creationId xmlns:p14="http://schemas.microsoft.com/office/powerpoint/2010/main" val="31637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DF353E-10DD-46F2-A28C-96C6A0FAD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F5029E2-5EDF-8F37-7AF7-112175DEAF74}"/>
              </a:ext>
            </a:extLst>
          </p:cNvPr>
          <p:cNvSpPr txBox="1">
            <a:spLocks/>
          </p:cNvSpPr>
          <p:nvPr/>
        </p:nvSpPr>
        <p:spPr>
          <a:xfrm>
            <a:off x="11351496" y="64617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F87D1F2-BF18-ED62-2B13-3467F3B9106C}"/>
              </a:ext>
            </a:extLst>
          </p:cNvPr>
          <p:cNvSpPr txBox="1">
            <a:spLocks/>
          </p:cNvSpPr>
          <p:nvPr/>
        </p:nvSpPr>
        <p:spPr>
          <a:xfrm>
            <a:off x="11351496" y="64617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BFA65-1577-AAE4-1DF4-BEC42828673A}"/>
              </a:ext>
            </a:extLst>
          </p:cNvPr>
          <p:cNvSpPr txBox="1"/>
          <p:nvPr/>
        </p:nvSpPr>
        <p:spPr>
          <a:xfrm>
            <a:off x="5177305" y="387484"/>
            <a:ext cx="256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Multicore fibres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BC800-9296-13E6-0F5B-DADBD2D5E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6" y="975408"/>
            <a:ext cx="4662223" cy="4254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188942-C6B8-231B-AD75-3DC2FE3B9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76" y="854678"/>
            <a:ext cx="5303616" cy="17090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F9C7DA-B034-0B46-9A37-E51B0A29CA2D}"/>
              </a:ext>
            </a:extLst>
          </p:cNvPr>
          <p:cNvSpPr txBox="1"/>
          <p:nvPr/>
        </p:nvSpPr>
        <p:spPr>
          <a:xfrm>
            <a:off x="9873392" y="1709192"/>
            <a:ext cx="2129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Klenke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Opt. Letts. 43, 1519 (2018)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3884D-01EA-7B44-A3D1-78D83998B4D3}"/>
              </a:ext>
            </a:extLst>
          </p:cNvPr>
          <p:cNvSpPr txBox="1"/>
          <p:nvPr/>
        </p:nvSpPr>
        <p:spPr>
          <a:xfrm>
            <a:off x="3893414" y="4457816"/>
            <a:ext cx="3507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multicore fibre.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phase difference to correct.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Fewer channels.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37E61-F682-363D-793C-35D52EE42434}"/>
              </a:ext>
            </a:extLst>
          </p:cNvPr>
          <p:cNvSpPr txBox="1"/>
          <p:nvPr/>
        </p:nvSpPr>
        <p:spPr>
          <a:xfrm>
            <a:off x="9067145" y="6067030"/>
            <a:ext cx="3010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Klenke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Opt. Letts. 47, 345 (2021)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59670F99-B1A9-EB48-C0A0-896B2702D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28" y="2855926"/>
            <a:ext cx="4678393" cy="3226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AE4072-422B-212F-4122-CD118B749C76}"/>
              </a:ext>
            </a:extLst>
          </p:cNvPr>
          <p:cNvSpPr txBox="1"/>
          <p:nvPr/>
        </p:nvSpPr>
        <p:spPr>
          <a:xfrm>
            <a:off x="677580" y="5759421"/>
            <a:ext cx="3640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C00000"/>
                </a:solidFill>
              </a:rPr>
              <a:t>ps</a:t>
            </a:r>
            <a:r>
              <a:rPr lang="en-GB" b="1" dirty="0">
                <a:solidFill>
                  <a:srgbClr val="C00000"/>
                </a:solidFill>
              </a:rPr>
              <a:t> pulses – 70W, 40ps.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</a:rPr>
              <a:t>fs pulses – 500W &amp; 600mJ, 500fs.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1B5B1-CD57-A439-A058-1F4507A3AE43}"/>
              </a:ext>
            </a:extLst>
          </p:cNvPr>
          <p:cNvSpPr txBox="1"/>
          <p:nvPr/>
        </p:nvSpPr>
        <p:spPr>
          <a:xfrm>
            <a:off x="8459854" y="3218228"/>
            <a:ext cx="127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Efficiency!</a:t>
            </a:r>
          </a:p>
        </p:txBody>
      </p:sp>
    </p:spTree>
    <p:extLst>
      <p:ext uri="{BB962C8B-B14F-4D97-AF65-F5344CB8AC3E}">
        <p14:creationId xmlns:p14="http://schemas.microsoft.com/office/powerpoint/2010/main" val="38143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5FB97-5CEE-3BF5-C0F9-68F68437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CEF19-E306-DD96-5E3D-49ECFB11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23C87-61DA-FDDE-6F25-0967FDFF594D}"/>
              </a:ext>
            </a:extLst>
          </p:cNvPr>
          <p:cNvSpPr txBox="1"/>
          <p:nvPr/>
        </p:nvSpPr>
        <p:spPr>
          <a:xfrm>
            <a:off x="4048920" y="230728"/>
            <a:ext cx="441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New FEBE upgrade and laser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8A33EA-CCD5-7381-BF2E-128CF120590C}"/>
              </a:ext>
            </a:extLst>
          </p:cNvPr>
          <p:cNvGrpSpPr/>
          <p:nvPr/>
        </p:nvGrpSpPr>
        <p:grpSpPr>
          <a:xfrm>
            <a:off x="690253" y="1290696"/>
            <a:ext cx="11670443" cy="3403405"/>
            <a:chOff x="514" y="1228036"/>
            <a:chExt cx="11670443" cy="34034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E80CED-AE6E-523F-0CE6-C3948319E6D3}"/>
                </a:ext>
              </a:extLst>
            </p:cNvPr>
            <p:cNvGrpSpPr/>
            <p:nvPr/>
          </p:nvGrpSpPr>
          <p:grpSpPr>
            <a:xfrm>
              <a:off x="202435" y="2961128"/>
              <a:ext cx="11468522" cy="968317"/>
              <a:chOff x="202435" y="2411250"/>
              <a:chExt cx="11468522" cy="96831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6E2D1D98-74DE-DAD0-4A77-4023AD97CC1A}"/>
                  </a:ext>
                </a:extLst>
              </p:cNvPr>
              <p:cNvCxnSpPr>
                <a:stCxn id="9" idx="1"/>
              </p:cNvCxnSpPr>
              <p:nvPr/>
            </p:nvCxnSpPr>
            <p:spPr>
              <a:xfrm flipV="1">
                <a:off x="202435" y="3379566"/>
                <a:ext cx="4011468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34008E8-B941-DE06-B533-FAF52355C3F4}"/>
                  </a:ext>
                </a:extLst>
              </p:cNvPr>
              <p:cNvCxnSpPr/>
              <p:nvPr/>
            </p:nvCxnSpPr>
            <p:spPr>
              <a:xfrm flipV="1">
                <a:off x="4189028" y="2990953"/>
                <a:ext cx="247947" cy="3833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C672C91-96D5-FAF2-5CDF-F92BCB555C3D}"/>
                  </a:ext>
                </a:extLst>
              </p:cNvPr>
              <p:cNvCxnSpPr/>
              <p:nvPr/>
            </p:nvCxnSpPr>
            <p:spPr>
              <a:xfrm flipH="1" flipV="1">
                <a:off x="4718464" y="2981149"/>
                <a:ext cx="247947" cy="3833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3A8BCD3-3A0D-5AF4-BD56-A0872C29FE12}"/>
                  </a:ext>
                </a:extLst>
              </p:cNvPr>
              <p:cNvCxnSpPr/>
              <p:nvPr/>
            </p:nvCxnSpPr>
            <p:spPr>
              <a:xfrm flipV="1">
                <a:off x="4948812" y="3374275"/>
                <a:ext cx="192772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6B2A180-F97B-F0AA-A9C9-CC86BD6D9D9F}"/>
                  </a:ext>
                </a:extLst>
              </p:cNvPr>
              <p:cNvCxnSpPr/>
              <p:nvPr/>
            </p:nvCxnSpPr>
            <p:spPr>
              <a:xfrm flipV="1">
                <a:off x="6871369" y="2426533"/>
                <a:ext cx="1006752" cy="9483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D9A4AA4-48A7-D485-A18B-6EFB9FFCAB85}"/>
                  </a:ext>
                </a:extLst>
              </p:cNvPr>
              <p:cNvCxnSpPr/>
              <p:nvPr/>
            </p:nvCxnSpPr>
            <p:spPr>
              <a:xfrm>
                <a:off x="7876644" y="2426533"/>
                <a:ext cx="338036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AA10D18-1B49-28E7-D05C-0F20F2389998}"/>
                  </a:ext>
                </a:extLst>
              </p:cNvPr>
              <p:cNvCxnSpPr/>
              <p:nvPr/>
            </p:nvCxnSpPr>
            <p:spPr>
              <a:xfrm>
                <a:off x="11257005" y="2411250"/>
                <a:ext cx="413952" cy="42704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2B75014F-4BAC-56F7-C43D-A79D60F157C5}"/>
                </a:ext>
              </a:extLst>
            </p:cNvPr>
            <p:cNvSpPr/>
            <p:nvPr/>
          </p:nvSpPr>
          <p:spPr>
            <a:xfrm>
              <a:off x="202435" y="3676131"/>
              <a:ext cx="282459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3464C7C0-781F-635D-8201-778DA86E479C}"/>
                </a:ext>
              </a:extLst>
            </p:cNvPr>
            <p:cNvSpPr/>
            <p:nvPr/>
          </p:nvSpPr>
          <p:spPr>
            <a:xfrm>
              <a:off x="627961" y="3676131"/>
              <a:ext cx="519621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73F57D38-B22A-3E66-82BC-A76B746141B8}"/>
                </a:ext>
              </a:extLst>
            </p:cNvPr>
            <p:cNvSpPr/>
            <p:nvPr/>
          </p:nvSpPr>
          <p:spPr>
            <a:xfrm>
              <a:off x="1368014" y="3664100"/>
              <a:ext cx="704106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DF2077C0-9D87-1035-54B5-7A8A08132612}"/>
                </a:ext>
              </a:extLst>
            </p:cNvPr>
            <p:cNvSpPr/>
            <p:nvPr/>
          </p:nvSpPr>
          <p:spPr>
            <a:xfrm>
              <a:off x="2215870" y="3676131"/>
              <a:ext cx="763980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E1E32BD0-2EFC-6011-67A5-571C0D33A3B5}"/>
                </a:ext>
              </a:extLst>
            </p:cNvPr>
            <p:cNvSpPr/>
            <p:nvPr/>
          </p:nvSpPr>
          <p:spPr>
            <a:xfrm>
              <a:off x="3128293" y="3676131"/>
              <a:ext cx="698314" cy="50662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F815B8AC-48C9-D727-3FEF-6B6E48E1EBB0}"/>
                </a:ext>
              </a:extLst>
            </p:cNvPr>
            <p:cNvSpPr/>
            <p:nvPr/>
          </p:nvSpPr>
          <p:spPr>
            <a:xfrm>
              <a:off x="3964034" y="3664101"/>
              <a:ext cx="499738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E8DCE7B7-2719-25F4-C677-1DDEBE625881}"/>
                </a:ext>
              </a:extLst>
            </p:cNvPr>
            <p:cNvSpPr/>
            <p:nvPr/>
          </p:nvSpPr>
          <p:spPr>
            <a:xfrm>
              <a:off x="4213903" y="3328249"/>
              <a:ext cx="735416" cy="26534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7657884C-9BB4-DEBC-0D5F-D635B8D40AE2}"/>
                </a:ext>
              </a:extLst>
            </p:cNvPr>
            <p:cNvSpPr/>
            <p:nvPr/>
          </p:nvSpPr>
          <p:spPr>
            <a:xfrm>
              <a:off x="4699450" y="3664101"/>
              <a:ext cx="499738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31646A9C-1080-9278-892C-3DC39B4F8D6D}"/>
                </a:ext>
              </a:extLst>
            </p:cNvPr>
            <p:cNvSpPr/>
            <p:nvPr/>
          </p:nvSpPr>
          <p:spPr>
            <a:xfrm>
              <a:off x="5296705" y="3664100"/>
              <a:ext cx="763980" cy="506627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id="{28E7AFA7-E477-4164-4D6D-32F841C687F0}"/>
                </a:ext>
              </a:extLst>
            </p:cNvPr>
            <p:cNvSpPr/>
            <p:nvPr/>
          </p:nvSpPr>
          <p:spPr>
            <a:xfrm>
              <a:off x="8045329" y="2220380"/>
              <a:ext cx="3002142" cy="1455751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D9B15B6C-FDE6-698A-D0B0-644A8AF45F20}"/>
                </a:ext>
              </a:extLst>
            </p:cNvPr>
            <p:cNvSpPr/>
            <p:nvPr/>
          </p:nvSpPr>
          <p:spPr>
            <a:xfrm>
              <a:off x="6116870" y="3676131"/>
              <a:ext cx="623472" cy="50662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FDE0FDF-C973-F1CE-4C19-9573C40A3F08}"/>
                </a:ext>
              </a:extLst>
            </p:cNvPr>
            <p:cNvGrpSpPr/>
            <p:nvPr/>
          </p:nvGrpSpPr>
          <p:grpSpPr>
            <a:xfrm>
              <a:off x="6871369" y="2922498"/>
              <a:ext cx="1033165" cy="976578"/>
              <a:chOff x="6707029" y="2194581"/>
              <a:chExt cx="1033165" cy="976578"/>
            </a:xfrm>
          </p:grpSpPr>
          <p:sp>
            <p:nvSpPr>
              <p:cNvPr id="42" name="Rounded Rectangle 13">
                <a:extLst>
                  <a:ext uri="{FF2B5EF4-FFF2-40B4-BE49-F238E27FC236}">
                    <a16:creationId xmlns:a16="http://schemas.microsoft.com/office/drawing/2014/main" id="{5B88FFEC-F48B-01EA-BF30-6733C9F071F8}"/>
                  </a:ext>
                </a:extLst>
              </p:cNvPr>
              <p:cNvSpPr/>
              <p:nvPr/>
            </p:nvSpPr>
            <p:spPr>
              <a:xfrm rot="19215161">
                <a:off x="6707029" y="2664532"/>
                <a:ext cx="496311" cy="50662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ounded Rectangle 15">
                <a:extLst>
                  <a:ext uri="{FF2B5EF4-FFF2-40B4-BE49-F238E27FC236}">
                    <a16:creationId xmlns:a16="http://schemas.microsoft.com/office/drawing/2014/main" id="{09F81503-457E-9761-7393-FAF2E742B238}"/>
                  </a:ext>
                </a:extLst>
              </p:cNvPr>
              <p:cNvSpPr/>
              <p:nvPr/>
            </p:nvSpPr>
            <p:spPr>
              <a:xfrm rot="19206614">
                <a:off x="7170209" y="2423917"/>
                <a:ext cx="122314" cy="50662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ounded Rectangle 17">
                <a:extLst>
                  <a:ext uri="{FF2B5EF4-FFF2-40B4-BE49-F238E27FC236}">
                    <a16:creationId xmlns:a16="http://schemas.microsoft.com/office/drawing/2014/main" id="{B35F5E5C-6424-2278-A75B-EAA17CD4EB06}"/>
                  </a:ext>
                </a:extLst>
              </p:cNvPr>
              <p:cNvSpPr/>
              <p:nvPr/>
            </p:nvSpPr>
            <p:spPr>
              <a:xfrm rot="19215161">
                <a:off x="7243883" y="2194581"/>
                <a:ext cx="496311" cy="50662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F4D7BC01-C99B-3E4A-1C22-534CE0FCBC5A}"/>
                </a:ext>
              </a:extLst>
            </p:cNvPr>
            <p:cNvSpPr/>
            <p:nvPr/>
          </p:nvSpPr>
          <p:spPr>
            <a:xfrm>
              <a:off x="8384773" y="2661418"/>
              <a:ext cx="969541" cy="624729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40">
              <a:extLst>
                <a:ext uri="{FF2B5EF4-FFF2-40B4-BE49-F238E27FC236}">
                  <a16:creationId xmlns:a16="http://schemas.microsoft.com/office/drawing/2014/main" id="{51C553DE-1B78-B65A-D95C-829E7F6E4D24}"/>
                </a:ext>
              </a:extLst>
            </p:cNvPr>
            <p:cNvSpPr/>
            <p:nvPr/>
          </p:nvSpPr>
          <p:spPr>
            <a:xfrm>
              <a:off x="9763315" y="2666449"/>
              <a:ext cx="969541" cy="624729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42">
              <a:extLst>
                <a:ext uri="{FF2B5EF4-FFF2-40B4-BE49-F238E27FC236}">
                  <a16:creationId xmlns:a16="http://schemas.microsoft.com/office/drawing/2014/main" id="{B8A5AF29-6AC0-88D5-EDD3-EEBE33FDB3FD}"/>
                </a:ext>
              </a:extLst>
            </p:cNvPr>
            <p:cNvSpPr/>
            <p:nvPr/>
          </p:nvSpPr>
          <p:spPr>
            <a:xfrm>
              <a:off x="308651" y="2735154"/>
              <a:ext cx="444476" cy="35513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Bent Arrow 43">
              <a:extLst>
                <a:ext uri="{FF2B5EF4-FFF2-40B4-BE49-F238E27FC236}">
                  <a16:creationId xmlns:a16="http://schemas.microsoft.com/office/drawing/2014/main" id="{90848C7E-74C6-D067-D25A-3CCF256DD208}"/>
                </a:ext>
              </a:extLst>
            </p:cNvPr>
            <p:cNvSpPr/>
            <p:nvPr/>
          </p:nvSpPr>
          <p:spPr>
            <a:xfrm flipH="1" flipV="1">
              <a:off x="308651" y="3090284"/>
              <a:ext cx="253389" cy="80597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Bent Arrow 44">
              <a:extLst>
                <a:ext uri="{FF2B5EF4-FFF2-40B4-BE49-F238E27FC236}">
                  <a16:creationId xmlns:a16="http://schemas.microsoft.com/office/drawing/2014/main" id="{8188E04F-35C0-0088-8BB4-BB26284232C4}"/>
                </a:ext>
              </a:extLst>
            </p:cNvPr>
            <p:cNvSpPr/>
            <p:nvPr/>
          </p:nvSpPr>
          <p:spPr>
            <a:xfrm rot="10800000" flipH="1">
              <a:off x="8127429" y="1864291"/>
              <a:ext cx="289451" cy="115939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45">
              <a:extLst>
                <a:ext uri="{FF2B5EF4-FFF2-40B4-BE49-F238E27FC236}">
                  <a16:creationId xmlns:a16="http://schemas.microsoft.com/office/drawing/2014/main" id="{E2FB794F-4E61-167C-5768-6209C28AC8F0}"/>
                </a:ext>
              </a:extLst>
            </p:cNvPr>
            <p:cNvSpPr/>
            <p:nvPr/>
          </p:nvSpPr>
          <p:spPr>
            <a:xfrm>
              <a:off x="8009148" y="1228036"/>
              <a:ext cx="869185" cy="628613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226CFA3-5752-8017-9AA2-28A312900A4E}"/>
                </a:ext>
              </a:extLst>
            </p:cNvPr>
            <p:cNvSpPr txBox="1"/>
            <p:nvPr/>
          </p:nvSpPr>
          <p:spPr>
            <a:xfrm>
              <a:off x="514" y="1820582"/>
              <a:ext cx="1062170" cy="8771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PI Laser:</a:t>
              </a:r>
            </a:p>
            <a:p>
              <a:r>
                <a:rPr lang="en-GB" sz="1100" b="1" dirty="0"/>
                <a:t>Variable</a:t>
              </a:r>
              <a:r>
                <a:rPr lang="en-GB" sz="1100" dirty="0"/>
                <a:t> longitudinal pulse shape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01B127-955D-5EED-A7F8-420A635F303E}"/>
                </a:ext>
              </a:extLst>
            </p:cNvPr>
            <p:cNvSpPr txBox="1"/>
            <p:nvPr/>
          </p:nvSpPr>
          <p:spPr>
            <a:xfrm>
              <a:off x="580222" y="3294739"/>
              <a:ext cx="693019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Linac</a:t>
              </a:r>
              <a:r>
                <a:rPr lang="en-GB" sz="1400" dirty="0"/>
                <a:t> 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9BB353-ED67-1712-FC6E-ED11C3BB9B14}"/>
                </a:ext>
              </a:extLst>
            </p:cNvPr>
            <p:cNvSpPr txBox="1"/>
            <p:nvPr/>
          </p:nvSpPr>
          <p:spPr>
            <a:xfrm>
              <a:off x="1481888" y="3307032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Linac</a:t>
              </a:r>
              <a:r>
                <a:rPr lang="en-GB" sz="1400" dirty="0"/>
                <a:t> 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C72A73-01B6-3F3E-CE93-B745C21CFDC8}"/>
                </a:ext>
              </a:extLst>
            </p:cNvPr>
            <p:cNvSpPr txBox="1"/>
            <p:nvPr/>
          </p:nvSpPr>
          <p:spPr>
            <a:xfrm>
              <a:off x="2305841" y="3302510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Linac</a:t>
              </a:r>
              <a:r>
                <a:rPr lang="en-GB" sz="1400" dirty="0"/>
                <a:t> 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0224EA-D9A0-51FB-185A-BBFFF978016F}"/>
                </a:ext>
              </a:extLst>
            </p:cNvPr>
            <p:cNvSpPr txBox="1"/>
            <p:nvPr/>
          </p:nvSpPr>
          <p:spPr>
            <a:xfrm>
              <a:off x="5334404" y="3339382"/>
              <a:ext cx="72628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Linac</a:t>
              </a:r>
              <a:r>
                <a:rPr lang="en-GB" sz="1400" dirty="0"/>
                <a:t> 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BE3A5D-0F06-CD69-D2C8-3CAD60066FC5}"/>
                </a:ext>
              </a:extLst>
            </p:cNvPr>
            <p:cNvSpPr txBox="1"/>
            <p:nvPr/>
          </p:nvSpPr>
          <p:spPr>
            <a:xfrm>
              <a:off x="3594657" y="2661583"/>
              <a:ext cx="1893518" cy="61555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Variable Bunch Compressor</a:t>
              </a:r>
            </a:p>
            <a:p>
              <a:r>
                <a:rPr lang="en-GB" sz="1100" b="1" dirty="0"/>
                <a:t>Variable</a:t>
              </a:r>
              <a:r>
                <a:rPr lang="en-GB" sz="1100" dirty="0"/>
                <a:t> R56</a:t>
              </a:r>
            </a:p>
            <a:p>
              <a:r>
                <a:rPr lang="en-GB" sz="1100" b="1" dirty="0"/>
                <a:t>Low</a:t>
              </a:r>
              <a:r>
                <a:rPr lang="en-GB" sz="1100" dirty="0"/>
                <a:t> T566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6AD7A9-566E-BFF1-53C0-169E4F1B1815}"/>
                </a:ext>
              </a:extLst>
            </p:cNvPr>
            <p:cNvSpPr txBox="1"/>
            <p:nvPr/>
          </p:nvSpPr>
          <p:spPr>
            <a:xfrm>
              <a:off x="3015364" y="4215943"/>
              <a:ext cx="924171" cy="4154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/>
                <a:t>4</a:t>
              </a:r>
              <a:r>
                <a:rPr lang="en-GB" sz="1050" baseline="30000" dirty="0"/>
                <a:t>th</a:t>
              </a:r>
              <a:r>
                <a:rPr lang="en-GB" sz="1050" dirty="0"/>
                <a:t> Harmonic </a:t>
              </a:r>
            </a:p>
            <a:p>
              <a:pPr algn="ctr"/>
              <a:r>
                <a:rPr lang="en-GB" sz="1050" dirty="0"/>
                <a:t>Cavity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7401E0-116C-606F-F0B4-C55161141FBC}"/>
                </a:ext>
              </a:extLst>
            </p:cNvPr>
            <p:cNvSpPr txBox="1"/>
            <p:nvPr/>
          </p:nvSpPr>
          <p:spPr>
            <a:xfrm>
              <a:off x="5984372" y="4215921"/>
              <a:ext cx="91893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Dechirper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10C034-87E7-A745-14CF-B62E3269F734}"/>
                </a:ext>
              </a:extLst>
            </p:cNvPr>
            <p:cNvSpPr txBox="1"/>
            <p:nvPr/>
          </p:nvSpPr>
          <p:spPr>
            <a:xfrm>
              <a:off x="7270948" y="3876627"/>
              <a:ext cx="918935" cy="469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FEBE Arc</a:t>
              </a:r>
            </a:p>
            <a:p>
              <a:r>
                <a:rPr lang="en-GB" sz="1050" b="1" dirty="0"/>
                <a:t>Variable</a:t>
              </a:r>
              <a:r>
                <a:rPr lang="en-GB" sz="1050" dirty="0"/>
                <a:t> R56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2B26E5-2904-1D62-ACA4-69854AF31DB5}"/>
                </a:ext>
              </a:extLst>
            </p:cNvPr>
            <p:cNvSpPr txBox="1"/>
            <p:nvPr/>
          </p:nvSpPr>
          <p:spPr>
            <a:xfrm>
              <a:off x="6312929" y="2633360"/>
              <a:ext cx="1013731" cy="469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FEBE Mask</a:t>
              </a:r>
            </a:p>
            <a:p>
              <a:r>
                <a:rPr lang="en-GB" sz="1050" b="1" dirty="0"/>
                <a:t>Flexible</a:t>
              </a:r>
              <a:r>
                <a:rPr lang="en-GB" sz="1050" dirty="0"/>
                <a:t> design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F7A5CBC-580D-6C2B-811F-121B4F3BC677}"/>
                </a:ext>
              </a:extLst>
            </p:cNvPr>
            <p:cNvSpPr txBox="1"/>
            <p:nvPr/>
          </p:nvSpPr>
          <p:spPr>
            <a:xfrm>
              <a:off x="9077667" y="3760460"/>
              <a:ext cx="1131322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FEBE Hutch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4EF2A0-8B08-5D32-2796-B33A9CE72A94}"/>
                </a:ext>
              </a:extLst>
            </p:cNvPr>
            <p:cNvSpPr txBox="1"/>
            <p:nvPr/>
          </p:nvSpPr>
          <p:spPr>
            <a:xfrm>
              <a:off x="8576010" y="3328249"/>
              <a:ext cx="58706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FEC1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C137F3-8CBC-A5D4-26DA-C0AFBAA26D9F}"/>
                </a:ext>
              </a:extLst>
            </p:cNvPr>
            <p:cNvSpPr txBox="1"/>
            <p:nvPr/>
          </p:nvSpPr>
          <p:spPr>
            <a:xfrm>
              <a:off x="9959219" y="3331957"/>
              <a:ext cx="587065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FEC2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AB60E2-F633-D483-FFF0-D23B100646CF}"/>
                </a:ext>
              </a:extLst>
            </p:cNvPr>
            <p:cNvSpPr txBox="1"/>
            <p:nvPr/>
          </p:nvSpPr>
          <p:spPr>
            <a:xfrm>
              <a:off x="9022065" y="1243242"/>
              <a:ext cx="161387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100 TW Class Laser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ADE37A4-9A54-9C92-9C0E-5839AEB0B96D}"/>
                </a:ext>
              </a:extLst>
            </p:cNvPr>
            <p:cNvCxnSpPr/>
            <p:nvPr/>
          </p:nvCxnSpPr>
          <p:spPr>
            <a:xfrm>
              <a:off x="1203767" y="3904853"/>
              <a:ext cx="361031" cy="6528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3FCF327-AF60-33C9-387E-3584C0CA35A7}"/>
              </a:ext>
            </a:extLst>
          </p:cNvPr>
          <p:cNvSpPr/>
          <p:nvPr/>
        </p:nvSpPr>
        <p:spPr>
          <a:xfrm>
            <a:off x="2861703" y="5158743"/>
            <a:ext cx="8463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Electron energy up to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250MeV.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Funding received for </a:t>
            </a:r>
            <a:r>
              <a:rPr lang="en-GB" sz="2000" b="1" dirty="0">
                <a:solidFill>
                  <a:srgbClr val="002060"/>
                </a:solidFill>
                <a:cs typeface="Arial" panose="020B0604020202020204" pitchFamily="34" charset="0"/>
              </a:rPr>
              <a:t>100TW</a:t>
            </a: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laser – space to upgrade to </a:t>
            </a:r>
            <a:r>
              <a:rPr lang="en-GB" sz="2000" b="1" dirty="0">
                <a:solidFill>
                  <a:schemeClr val="tx2"/>
                </a:solidFill>
                <a:cs typeface="Arial" panose="020B0604020202020204" pitchFamily="34" charset="0"/>
              </a:rPr>
              <a:t>250TW.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cs typeface="Arial" panose="020B0604020202020204" pitchFamily="34" charset="0"/>
              </a:rPr>
              <a:t>New shielded area with 2 vacuum chambers for experiments.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3547DA-F47A-D5B6-E585-999BB6B77A2B}"/>
              </a:ext>
            </a:extLst>
          </p:cNvPr>
          <p:cNvSpPr txBox="1"/>
          <p:nvPr/>
        </p:nvSpPr>
        <p:spPr>
          <a:xfrm>
            <a:off x="690253" y="4401601"/>
            <a:ext cx="94599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RF Gun:</a:t>
            </a:r>
          </a:p>
          <a:p>
            <a:r>
              <a:rPr lang="en-GB" sz="1100" b="1" dirty="0"/>
              <a:t>100 Hz</a:t>
            </a:r>
          </a:p>
          <a:p>
            <a:r>
              <a:rPr lang="en-GB" sz="1100" b="1" dirty="0"/>
              <a:t>250 </a:t>
            </a:r>
            <a:r>
              <a:rPr lang="en-GB" sz="1100" b="1" dirty="0" err="1"/>
              <a:t>pC</a:t>
            </a:r>
            <a:endParaRPr lang="en-GB" sz="1100" b="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14BC622-4939-1D73-36E3-D2206EBD655F}"/>
              </a:ext>
            </a:extLst>
          </p:cNvPr>
          <p:cNvCxnSpPr/>
          <p:nvPr/>
        </p:nvCxnSpPr>
        <p:spPr>
          <a:xfrm>
            <a:off x="6177914" y="2015831"/>
            <a:ext cx="1647855" cy="2413830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5F8D47-1563-6612-CF39-099CFC549742}"/>
              </a:ext>
            </a:extLst>
          </p:cNvPr>
          <p:cNvCxnSpPr/>
          <p:nvPr/>
        </p:nvCxnSpPr>
        <p:spPr>
          <a:xfrm>
            <a:off x="1997828" y="1248908"/>
            <a:ext cx="4928" cy="481295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9648FF2-565B-F424-4416-F542DB315F10}"/>
              </a:ext>
            </a:extLst>
          </p:cNvPr>
          <p:cNvSpPr txBox="1"/>
          <p:nvPr/>
        </p:nvSpPr>
        <p:spPr>
          <a:xfrm>
            <a:off x="721048" y="1152078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>
                <a:solidFill>
                  <a:srgbClr val="FF0000"/>
                </a:solidFill>
              </a:rPr>
              <a:t>Phase 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A0CAB7-0612-A2D9-A02D-C5C6160DD69B}"/>
              </a:ext>
            </a:extLst>
          </p:cNvPr>
          <p:cNvSpPr txBox="1"/>
          <p:nvPr/>
        </p:nvSpPr>
        <p:spPr>
          <a:xfrm>
            <a:off x="3669391" y="1155468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>
                <a:solidFill>
                  <a:srgbClr val="FF0000"/>
                </a:solidFill>
              </a:rPr>
              <a:t>Phase 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768366-01F5-FE9C-C7B1-522D1E249CEB}"/>
              </a:ext>
            </a:extLst>
          </p:cNvPr>
          <p:cNvSpPr txBox="1"/>
          <p:nvPr/>
        </p:nvSpPr>
        <p:spPr>
          <a:xfrm>
            <a:off x="6965142" y="1198521"/>
            <a:ext cx="108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CLARA </a:t>
            </a:r>
          </a:p>
          <a:p>
            <a:r>
              <a:rPr lang="en-GB" b="1" dirty="0">
                <a:solidFill>
                  <a:srgbClr val="FF0000"/>
                </a:solidFill>
              </a:rPr>
              <a:t>FEBE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AB8388-35B2-6828-94D0-CAC936E68CF1}"/>
              </a:ext>
            </a:extLst>
          </p:cNvPr>
          <p:cNvSpPr txBox="1"/>
          <p:nvPr/>
        </p:nvSpPr>
        <p:spPr>
          <a:xfrm>
            <a:off x="178334" y="6232329"/>
            <a:ext cx="223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Fig. courtesy T. Pacey, </a:t>
            </a:r>
            <a:r>
              <a:rPr lang="en-GB" sz="1400" dirty="0" err="1">
                <a:solidFill>
                  <a:schemeClr val="tx2"/>
                </a:solidFill>
              </a:rPr>
              <a:t>ASTeC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3C5B8E3-B0C5-600C-2471-1484C317024D}"/>
              </a:ext>
            </a:extLst>
          </p:cNvPr>
          <p:cNvSpPr txBox="1"/>
          <p:nvPr/>
        </p:nvSpPr>
        <p:spPr>
          <a:xfrm>
            <a:off x="10453054" y="4724043"/>
            <a:ext cx="149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See also talk T. Pacey Wed afternoon</a:t>
            </a:r>
          </a:p>
        </p:txBody>
      </p:sp>
    </p:spTree>
    <p:extLst>
      <p:ext uri="{BB962C8B-B14F-4D97-AF65-F5344CB8AC3E}">
        <p14:creationId xmlns:p14="http://schemas.microsoft.com/office/powerpoint/2010/main" val="159270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2BDB9-A180-35BA-D81F-56DF035D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C6E075-2751-4007-56D8-67F3CBBA5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E6D8CD1-F0CA-AA2F-3336-F8918A66B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4878" r="5893" b="4188"/>
          <a:stretch/>
        </p:blipFill>
        <p:spPr>
          <a:xfrm>
            <a:off x="4871864" y="1129740"/>
            <a:ext cx="3472658" cy="258366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486F11D-5B45-5B3C-8684-B4A37BA320D3}"/>
              </a:ext>
            </a:extLst>
          </p:cNvPr>
          <p:cNvSpPr txBox="1">
            <a:spLocks/>
          </p:cNvSpPr>
          <p:nvPr/>
        </p:nvSpPr>
        <p:spPr>
          <a:xfrm>
            <a:off x="11199096" y="63093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7" name="Picture 6" descr="Chart, line chart, scatter chart&#10;&#10;Description automatically generated">
            <a:extLst>
              <a:ext uri="{FF2B5EF4-FFF2-40B4-BE49-F238E27FC236}">
                <a16:creationId xmlns:a16="http://schemas.microsoft.com/office/drawing/2014/main" id="{592FD36D-804D-329D-D9DD-7915F4F13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372"/>
            <a:ext cx="4444813" cy="33336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7AA3F-ABCE-122A-86F4-3E3EA2CA8684}"/>
              </a:ext>
            </a:extLst>
          </p:cNvPr>
          <p:cNvSpPr txBox="1"/>
          <p:nvPr/>
        </p:nvSpPr>
        <p:spPr>
          <a:xfrm>
            <a:off x="3641900" y="262292"/>
            <a:ext cx="4529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Fibre laser driver simulations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E41BE1C8-391B-4111-D74A-5EC8999BD7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6490" r="6994" b="2932"/>
          <a:stretch/>
        </p:blipFill>
        <p:spPr>
          <a:xfrm>
            <a:off x="8344522" y="1159491"/>
            <a:ext cx="3472657" cy="2615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7D0307-5798-44C6-F85A-A55DFE83CA31}"/>
              </a:ext>
            </a:extLst>
          </p:cNvPr>
          <p:cNvSpPr txBox="1"/>
          <p:nvPr/>
        </p:nvSpPr>
        <p:spPr>
          <a:xfrm>
            <a:off x="3611723" y="714081"/>
            <a:ext cx="496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What can we do with a different (efficient!) laser?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4DAA3-E1B2-54FC-305B-4119AC30BCA7}"/>
              </a:ext>
            </a:extLst>
          </p:cNvPr>
          <p:cNvSpPr txBox="1"/>
          <p:nvPr/>
        </p:nvSpPr>
        <p:spPr>
          <a:xfrm>
            <a:off x="387185" y="1344943"/>
            <a:ext cx="3471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Fibre laser: </a:t>
            </a:r>
            <a:r>
              <a:rPr lang="en-GB" sz="2000" dirty="0">
                <a:solidFill>
                  <a:srgbClr val="002060"/>
                </a:solidFill>
              </a:rPr>
              <a:t>2J, 150fs, </a:t>
            </a:r>
          </a:p>
          <a:p>
            <a:r>
              <a:rPr lang="en-GB" sz="2000" dirty="0">
                <a:solidFill>
                  <a:srgbClr val="002060"/>
                </a:solidFill>
              </a:rPr>
              <a:t>250MeV to </a:t>
            </a:r>
            <a:r>
              <a:rPr lang="en-GB" sz="2000" b="1" dirty="0">
                <a:solidFill>
                  <a:srgbClr val="002060"/>
                </a:solidFill>
              </a:rPr>
              <a:t>450MeV</a:t>
            </a:r>
            <a:r>
              <a:rPr lang="en-GB" sz="2000" dirty="0">
                <a:solidFill>
                  <a:srgbClr val="002060"/>
                </a:solidFill>
              </a:rPr>
              <a:t> in 100mm.</a:t>
            </a:r>
          </a:p>
          <a:p>
            <a:r>
              <a:rPr lang="en-GB" sz="2000" dirty="0">
                <a:solidFill>
                  <a:srgbClr val="002060"/>
                </a:solidFill>
              </a:rPr>
              <a:t>Gradient </a:t>
            </a:r>
            <a:r>
              <a:rPr lang="en-GB" sz="2000" b="1" dirty="0">
                <a:solidFill>
                  <a:srgbClr val="002060"/>
                </a:solidFill>
              </a:rPr>
              <a:t>2 GV/m.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19DF6-54F1-BD3D-06AA-F134BC4420BC}"/>
              </a:ext>
            </a:extLst>
          </p:cNvPr>
          <p:cNvSpPr txBox="1"/>
          <p:nvPr/>
        </p:nvSpPr>
        <p:spPr>
          <a:xfrm>
            <a:off x="5447928" y="3885904"/>
            <a:ext cx="4419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</a:rPr>
              <a:t>Energy spread: </a:t>
            </a:r>
            <a:r>
              <a:rPr lang="en-GB" sz="2000" dirty="0">
                <a:solidFill>
                  <a:srgbClr val="002060"/>
                </a:solidFill>
              </a:rPr>
              <a:t>FWHM  2.4% - 3.5%.</a:t>
            </a:r>
          </a:p>
          <a:p>
            <a:r>
              <a:rPr lang="en-GB" sz="2000" b="1" dirty="0">
                <a:solidFill>
                  <a:srgbClr val="002060"/>
                </a:solidFill>
              </a:rPr>
              <a:t>Emittance: </a:t>
            </a:r>
            <a:r>
              <a:rPr lang="en-GB" sz="2000" dirty="0">
                <a:solidFill>
                  <a:srgbClr val="002060"/>
                </a:solidFill>
              </a:rPr>
              <a:t>1 mm </a:t>
            </a:r>
            <a:r>
              <a:rPr lang="en-GB" sz="2000" dirty="0" err="1">
                <a:solidFill>
                  <a:srgbClr val="002060"/>
                </a:solidFill>
              </a:rPr>
              <a:t>mrad</a:t>
            </a:r>
            <a:r>
              <a:rPr lang="en-GB" sz="2000" dirty="0">
                <a:solidFill>
                  <a:srgbClr val="002060"/>
                </a:solidFill>
              </a:rPr>
              <a:t> – 1.04 mm </a:t>
            </a:r>
            <a:r>
              <a:rPr lang="en-GB" sz="2000" dirty="0" err="1">
                <a:solidFill>
                  <a:srgbClr val="002060"/>
                </a:solidFill>
              </a:rPr>
              <a:t>mrad</a:t>
            </a:r>
            <a:r>
              <a:rPr lang="en-GB" sz="2000" dirty="0">
                <a:solidFill>
                  <a:srgbClr val="002060"/>
                </a:solidFill>
              </a:rPr>
              <a:t>.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rgbClr val="002060"/>
                </a:solidFill>
              </a:rPr>
              <a:t>Simulations not optimised!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FC8FC8-1D13-B941-E663-3BE86169B697}"/>
              </a:ext>
            </a:extLst>
          </p:cNvPr>
          <p:cNvSpPr txBox="1"/>
          <p:nvPr/>
        </p:nvSpPr>
        <p:spPr>
          <a:xfrm>
            <a:off x="367441" y="6170435"/>
            <a:ext cx="301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Simulations: Jonathan Christie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AEB4DC-335D-BA70-018E-C78754C02E4F}"/>
              </a:ext>
            </a:extLst>
          </p:cNvPr>
          <p:cNvSpPr txBox="1"/>
          <p:nvPr/>
        </p:nvSpPr>
        <p:spPr>
          <a:xfrm>
            <a:off x="4976391" y="5306951"/>
            <a:ext cx="6732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FEBE high rep rate photocathode @ 400Hz – can we make this laser?</a:t>
            </a:r>
          </a:p>
          <a:p>
            <a:pPr algn="just"/>
            <a:r>
              <a:rPr lang="en-GB" b="1" dirty="0">
                <a:solidFill>
                  <a:srgbClr val="C00000"/>
                </a:solidFill>
              </a:rPr>
              <a:t>Combined fibres have shown 120fs, 10mJ pulse energy and</a:t>
            </a:r>
          </a:p>
          <a:p>
            <a:pPr algn="ctr"/>
            <a:r>
              <a:rPr lang="en-GB" sz="2400" b="1" dirty="0">
                <a:solidFill>
                  <a:schemeClr val="tx2"/>
                </a:solidFill>
              </a:rPr>
              <a:t>20% measured WPE.</a:t>
            </a:r>
          </a:p>
        </p:txBody>
      </p:sp>
    </p:spTree>
    <p:extLst>
      <p:ext uri="{BB962C8B-B14F-4D97-AF65-F5344CB8AC3E}">
        <p14:creationId xmlns:p14="http://schemas.microsoft.com/office/powerpoint/2010/main" val="155265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FBA390-98B4-5096-45B1-FACB6D6E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565AF-90F2-9815-49C6-12EA02421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EAAC , Elba Sept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57A9C-3557-B81B-6602-268C2A1996FD}"/>
              </a:ext>
            </a:extLst>
          </p:cNvPr>
          <p:cNvSpPr txBox="1"/>
          <p:nvPr/>
        </p:nvSpPr>
        <p:spPr>
          <a:xfrm>
            <a:off x="2783632" y="332656"/>
            <a:ext cx="646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Future plans @ CLARA – H3 beams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4DD0C-4AE5-05AE-B6AE-7F633CA562D4}"/>
              </a:ext>
            </a:extLst>
          </p:cNvPr>
          <p:cNvSpPr txBox="1"/>
          <p:nvPr/>
        </p:nvSpPr>
        <p:spPr>
          <a:xfrm>
            <a:off x="119336" y="1007068"/>
            <a:ext cx="44334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STFC funding call for innovative accelerator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H3 beams – high quality, high brightness beams for high energy physics.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Aim to address of quality and stability of LWFA electron beams.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£4M, 4 </a:t>
            </a:r>
            <a:r>
              <a:rPr lang="en-GB" dirty="0" err="1">
                <a:solidFill>
                  <a:schemeClr val="tx2"/>
                </a:solidFill>
              </a:rPr>
              <a:t>yr</a:t>
            </a:r>
            <a:r>
              <a:rPr lang="en-GB" dirty="0">
                <a:solidFill>
                  <a:schemeClr val="tx2"/>
                </a:solidFill>
              </a:rPr>
              <a:t> proposal – only bid put through to full proposal stage after initial outline call.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Exploit CLARA upgrade.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UK wide research synergies – THz acceleration and manipulation, beamline design, LWFA, external injection, guiding, target design, diagnostics.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Proposal: use THz beam manipulation to create phase-locked fs electron bunch injected into laser driven plasma wake.</a:t>
            </a:r>
          </a:p>
        </p:txBody>
      </p:sp>
      <p:pic>
        <p:nvPicPr>
          <p:cNvPr id="6" name="Picture 5" descr="A person working in a factory&#10;&#10;Description automatically generated">
            <a:extLst>
              <a:ext uri="{FF2B5EF4-FFF2-40B4-BE49-F238E27FC236}">
                <a16:creationId xmlns:a16="http://schemas.microsoft.com/office/drawing/2014/main" id="{0526909E-96B1-4531-7452-CF97D274BF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48" y="1007068"/>
            <a:ext cx="7266481" cy="4843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BF98E-8202-4C91-8239-A7D95276A2A5}"/>
              </a:ext>
            </a:extLst>
          </p:cNvPr>
          <p:cNvSpPr txBox="1"/>
          <p:nvPr/>
        </p:nvSpPr>
        <p:spPr>
          <a:xfrm>
            <a:off x="10670137" y="5975514"/>
            <a:ext cx="1057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Fig: T. Pacey</a:t>
            </a:r>
          </a:p>
        </p:txBody>
      </p:sp>
    </p:spTree>
    <p:extLst>
      <p:ext uri="{BB962C8B-B14F-4D97-AF65-F5344CB8AC3E}">
        <p14:creationId xmlns:p14="http://schemas.microsoft.com/office/powerpoint/2010/main" val="341783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FB83E2-0EA4-5B3B-69CD-E6BED7D2D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0F216-145C-80F9-4043-EE03D1638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Bent Arrow 120">
            <a:extLst>
              <a:ext uri="{FF2B5EF4-FFF2-40B4-BE49-F238E27FC236}">
                <a16:creationId xmlns:a16="http://schemas.microsoft.com/office/drawing/2014/main" id="{C9913E87-5CC1-A8C1-6CC7-E9BD03E65AB7}"/>
              </a:ext>
            </a:extLst>
          </p:cNvPr>
          <p:cNvSpPr/>
          <p:nvPr/>
        </p:nvSpPr>
        <p:spPr>
          <a:xfrm rot="16200000" flipH="1" flipV="1">
            <a:off x="8180088" y="1390597"/>
            <a:ext cx="218789" cy="2498019"/>
          </a:xfrm>
          <a:prstGeom prst="bentArrow">
            <a:avLst>
              <a:gd name="adj1" fmla="val 31433"/>
              <a:gd name="adj2" fmla="val 39397"/>
              <a:gd name="adj3" fmla="val 42631"/>
              <a:gd name="adj4" fmla="val 471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0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021B5-6078-89FE-543D-20565AECFC8A}"/>
              </a:ext>
            </a:extLst>
          </p:cNvPr>
          <p:cNvGrpSpPr/>
          <p:nvPr/>
        </p:nvGrpSpPr>
        <p:grpSpPr>
          <a:xfrm>
            <a:off x="137157" y="156494"/>
            <a:ext cx="11984065" cy="4636749"/>
            <a:chOff x="35059" y="-87053"/>
            <a:chExt cx="11984065" cy="4636749"/>
          </a:xfrm>
        </p:grpSpPr>
        <p:sp>
          <p:nvSpPr>
            <p:cNvPr id="55" name="Bent Arrow 79">
              <a:extLst>
                <a:ext uri="{FF2B5EF4-FFF2-40B4-BE49-F238E27FC236}">
                  <a16:creationId xmlns:a16="http://schemas.microsoft.com/office/drawing/2014/main" id="{74CD5423-8854-3E98-8A01-21C40DAA6660}"/>
                </a:ext>
              </a:extLst>
            </p:cNvPr>
            <p:cNvSpPr/>
            <p:nvPr/>
          </p:nvSpPr>
          <p:spPr>
            <a:xfrm rot="16200000" flipH="1">
              <a:off x="4025678" y="729556"/>
              <a:ext cx="2232432" cy="3564396"/>
            </a:xfrm>
            <a:prstGeom prst="bentArrow">
              <a:avLst>
                <a:gd name="adj1" fmla="val 4586"/>
                <a:gd name="adj2" fmla="val 5393"/>
                <a:gd name="adj3" fmla="val 8696"/>
                <a:gd name="adj4" fmla="val 30264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56" name="TextBox 4">
              <a:extLst>
                <a:ext uri="{FF2B5EF4-FFF2-40B4-BE49-F238E27FC236}">
                  <a16:creationId xmlns:a16="http://schemas.microsoft.com/office/drawing/2014/main" id="{B81193E6-0BE6-D2A4-9C2A-50CDF1E0BB9E}"/>
                </a:ext>
              </a:extLst>
            </p:cNvPr>
            <p:cNvSpPr txBox="1"/>
            <p:nvPr/>
          </p:nvSpPr>
          <p:spPr>
            <a:xfrm>
              <a:off x="2703152" y="-87053"/>
              <a:ext cx="6581500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spc="-150" dirty="0">
                  <a:solidFill>
                    <a:schemeClr val="tx2"/>
                  </a:solidFill>
                  <a:cs typeface="Arial" panose="020B0604020202020204" pitchFamily="34" charset="0"/>
                </a:rPr>
                <a:t>CLARA, FEBE &amp; H3 Beams Schematic Overview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3AC80EF-3046-914D-EF92-6B997C7EAE95}"/>
                </a:ext>
              </a:extLst>
            </p:cNvPr>
            <p:cNvCxnSpPr>
              <a:stCxn id="76" idx="3"/>
            </p:cNvCxnSpPr>
            <p:nvPr/>
          </p:nvCxnSpPr>
          <p:spPr>
            <a:xfrm flipV="1">
              <a:off x="3706270" y="3881542"/>
              <a:ext cx="1141615" cy="23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84F0C9-F6C7-DFF4-F748-7110B79BA852}"/>
                </a:ext>
              </a:extLst>
            </p:cNvPr>
            <p:cNvCxnSpPr/>
            <p:nvPr/>
          </p:nvCxnSpPr>
          <p:spPr>
            <a:xfrm>
              <a:off x="286026" y="3894651"/>
              <a:ext cx="873805" cy="52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F85B477-2F7A-2454-C2E1-13885D95EB35}"/>
                </a:ext>
              </a:extLst>
            </p:cNvPr>
            <p:cNvCxnSpPr/>
            <p:nvPr/>
          </p:nvCxnSpPr>
          <p:spPr>
            <a:xfrm flipV="1">
              <a:off x="1134956" y="3511329"/>
              <a:ext cx="247947" cy="3833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3C76FD-3632-B067-FF79-AF231B2E777D}"/>
                </a:ext>
              </a:extLst>
            </p:cNvPr>
            <p:cNvCxnSpPr/>
            <p:nvPr/>
          </p:nvCxnSpPr>
          <p:spPr>
            <a:xfrm flipH="1" flipV="1">
              <a:off x="1664392" y="3501525"/>
              <a:ext cx="247947" cy="3833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B84C084-5835-C45F-328F-4DBE674496C5}"/>
                </a:ext>
              </a:extLst>
            </p:cNvPr>
            <p:cNvCxnSpPr/>
            <p:nvPr/>
          </p:nvCxnSpPr>
          <p:spPr>
            <a:xfrm flipV="1">
              <a:off x="1894740" y="3894651"/>
              <a:ext cx="1927723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1DA3067-EE0F-8B68-310D-CFCC0F24BCC5}"/>
                </a:ext>
              </a:extLst>
            </p:cNvPr>
            <p:cNvCxnSpPr/>
            <p:nvPr/>
          </p:nvCxnSpPr>
          <p:spPr>
            <a:xfrm flipV="1">
              <a:off x="4259796" y="2888940"/>
              <a:ext cx="1168727" cy="100571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7F477D-6836-6D56-8CED-47694A078609}"/>
                </a:ext>
              </a:extLst>
            </p:cNvPr>
            <p:cNvCxnSpPr/>
            <p:nvPr/>
          </p:nvCxnSpPr>
          <p:spPr>
            <a:xfrm flipV="1">
              <a:off x="5555249" y="2745287"/>
              <a:ext cx="5739198" cy="6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4">
              <a:extLst>
                <a:ext uri="{FF2B5EF4-FFF2-40B4-BE49-F238E27FC236}">
                  <a16:creationId xmlns:a16="http://schemas.microsoft.com/office/drawing/2014/main" id="{E5B166C5-88ED-EA03-D6CB-2027A79DBC1C}"/>
                </a:ext>
              </a:extLst>
            </p:cNvPr>
            <p:cNvSpPr/>
            <p:nvPr/>
          </p:nvSpPr>
          <p:spPr>
            <a:xfrm>
              <a:off x="920922" y="3635542"/>
              <a:ext cx="499738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65" name="Rounded Rectangle 5">
              <a:extLst>
                <a:ext uri="{FF2B5EF4-FFF2-40B4-BE49-F238E27FC236}">
                  <a16:creationId xmlns:a16="http://schemas.microsoft.com/office/drawing/2014/main" id="{6C13BBE7-F7E2-6C01-FBAC-4161CC85F440}"/>
                </a:ext>
              </a:extLst>
            </p:cNvPr>
            <p:cNvSpPr/>
            <p:nvPr/>
          </p:nvSpPr>
          <p:spPr>
            <a:xfrm>
              <a:off x="1170791" y="3213116"/>
              <a:ext cx="735416" cy="35192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66" name="Rounded Rectangle 6">
              <a:extLst>
                <a:ext uri="{FF2B5EF4-FFF2-40B4-BE49-F238E27FC236}">
                  <a16:creationId xmlns:a16="http://schemas.microsoft.com/office/drawing/2014/main" id="{3E762E6B-0785-E872-D438-B2F49EA6A96E}"/>
                </a:ext>
              </a:extLst>
            </p:cNvPr>
            <p:cNvSpPr/>
            <p:nvPr/>
          </p:nvSpPr>
          <p:spPr>
            <a:xfrm>
              <a:off x="1656338" y="3635542"/>
              <a:ext cx="499738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id="{AB085ED3-12D6-23D9-72B4-3A4EA8F93521}"/>
                </a:ext>
              </a:extLst>
            </p:cNvPr>
            <p:cNvSpPr/>
            <p:nvPr/>
          </p:nvSpPr>
          <p:spPr>
            <a:xfrm>
              <a:off x="2226050" y="3632203"/>
              <a:ext cx="514430" cy="506627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68" name="Rounded Rectangle 8">
              <a:extLst>
                <a:ext uri="{FF2B5EF4-FFF2-40B4-BE49-F238E27FC236}">
                  <a16:creationId xmlns:a16="http://schemas.microsoft.com/office/drawing/2014/main" id="{D2D3DAE5-C7FE-3FB8-2DE2-ED4C27D65496}"/>
                </a:ext>
              </a:extLst>
            </p:cNvPr>
            <p:cNvSpPr/>
            <p:nvPr/>
          </p:nvSpPr>
          <p:spPr>
            <a:xfrm>
              <a:off x="6708069" y="1574468"/>
              <a:ext cx="3960440" cy="1787780"/>
            </a:xfrm>
            <a:prstGeom prst="roundRect">
              <a:avLst/>
            </a:prstGeom>
            <a:noFill/>
            <a:ln w="7620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69" name="Rounded Rectangle 26">
              <a:extLst>
                <a:ext uri="{FF2B5EF4-FFF2-40B4-BE49-F238E27FC236}">
                  <a16:creationId xmlns:a16="http://schemas.microsoft.com/office/drawing/2014/main" id="{3CDDB713-CE19-DA46-4B23-34130D698F56}"/>
                </a:ext>
              </a:extLst>
            </p:cNvPr>
            <p:cNvSpPr/>
            <p:nvPr/>
          </p:nvSpPr>
          <p:spPr>
            <a:xfrm rot="19206614">
              <a:off x="5241146" y="2726219"/>
              <a:ext cx="122314" cy="50662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70" name="Rounded Rectangle 27">
              <a:extLst>
                <a:ext uri="{FF2B5EF4-FFF2-40B4-BE49-F238E27FC236}">
                  <a16:creationId xmlns:a16="http://schemas.microsoft.com/office/drawing/2014/main" id="{95DD558D-6FC8-A83F-71EC-0579FA21BF04}"/>
                </a:ext>
              </a:extLst>
            </p:cNvPr>
            <p:cNvSpPr/>
            <p:nvPr/>
          </p:nvSpPr>
          <p:spPr>
            <a:xfrm rot="19215161">
              <a:off x="5400745" y="2532878"/>
              <a:ext cx="309009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71" name="Rounded Rectangle 10">
              <a:extLst>
                <a:ext uri="{FF2B5EF4-FFF2-40B4-BE49-F238E27FC236}">
                  <a16:creationId xmlns:a16="http://schemas.microsoft.com/office/drawing/2014/main" id="{B7A1D1D7-66BE-7224-C5B1-CA26F296D4E3}"/>
                </a:ext>
              </a:extLst>
            </p:cNvPr>
            <p:cNvSpPr/>
            <p:nvPr/>
          </p:nvSpPr>
          <p:spPr>
            <a:xfrm>
              <a:off x="7394411" y="2240868"/>
              <a:ext cx="1178574" cy="897869"/>
            </a:xfrm>
            <a:prstGeom prst="roundRect">
              <a:avLst/>
            </a:prstGeom>
            <a:noFill/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72" name="Rounded Rectangle 11">
              <a:extLst>
                <a:ext uri="{FF2B5EF4-FFF2-40B4-BE49-F238E27FC236}">
                  <a16:creationId xmlns:a16="http://schemas.microsoft.com/office/drawing/2014/main" id="{1072AE7E-54BC-4DC7-4BF0-5062DCBA8D98}"/>
                </a:ext>
              </a:extLst>
            </p:cNvPr>
            <p:cNvSpPr/>
            <p:nvPr/>
          </p:nvSpPr>
          <p:spPr>
            <a:xfrm>
              <a:off x="9101337" y="2240868"/>
              <a:ext cx="1124702" cy="896836"/>
            </a:xfrm>
            <a:prstGeom prst="roundRect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73" name="Bent Arrow 12">
              <a:extLst>
                <a:ext uri="{FF2B5EF4-FFF2-40B4-BE49-F238E27FC236}">
                  <a16:creationId xmlns:a16="http://schemas.microsoft.com/office/drawing/2014/main" id="{4D513131-8F82-A21E-A122-1AE24D4D5064}"/>
                </a:ext>
              </a:extLst>
            </p:cNvPr>
            <p:cNvSpPr/>
            <p:nvPr/>
          </p:nvSpPr>
          <p:spPr>
            <a:xfrm rot="10800000" flipH="1">
              <a:off x="6863684" y="1344214"/>
              <a:ext cx="780488" cy="1508722"/>
            </a:xfrm>
            <a:prstGeom prst="bentArrow">
              <a:avLst>
                <a:gd name="adj1" fmla="val 13200"/>
                <a:gd name="adj2" fmla="val 14601"/>
                <a:gd name="adj3" fmla="val 14043"/>
                <a:gd name="adj4" fmla="val 30264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74" name="Rounded Rectangle 13">
              <a:extLst>
                <a:ext uri="{FF2B5EF4-FFF2-40B4-BE49-F238E27FC236}">
                  <a16:creationId xmlns:a16="http://schemas.microsoft.com/office/drawing/2014/main" id="{FA940C28-7BCF-CC88-ADC7-C5BBC3987FBA}"/>
                </a:ext>
              </a:extLst>
            </p:cNvPr>
            <p:cNvSpPr/>
            <p:nvPr/>
          </p:nvSpPr>
          <p:spPr>
            <a:xfrm>
              <a:off x="6830718" y="631865"/>
              <a:ext cx="3721817" cy="82183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 TW FEBE Laser </a:t>
              </a:r>
            </a:p>
          </p:txBody>
        </p:sp>
        <p:sp>
          <p:nvSpPr>
            <p:cNvPr id="75" name="Rounded Rectangle 16">
              <a:extLst>
                <a:ext uri="{FF2B5EF4-FFF2-40B4-BE49-F238E27FC236}">
                  <a16:creationId xmlns:a16="http://schemas.microsoft.com/office/drawing/2014/main" id="{68E038FE-86AA-A7FD-7273-9387E841A76E}"/>
                </a:ext>
              </a:extLst>
            </p:cNvPr>
            <p:cNvSpPr/>
            <p:nvPr/>
          </p:nvSpPr>
          <p:spPr>
            <a:xfrm>
              <a:off x="90798" y="3635541"/>
              <a:ext cx="745485" cy="506627"/>
            </a:xfrm>
            <a:prstGeom prst="round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74000">
                  <a:schemeClr val="bg1"/>
                </a:gs>
                <a:gs pos="83000">
                  <a:schemeClr val="bg1"/>
                </a:gs>
                <a:gs pos="100000">
                  <a:schemeClr val="bg1"/>
                </a:gs>
              </a:gsLst>
              <a:lin ang="11400000" scaled="0"/>
            </a:gradFill>
            <a:ln>
              <a:prstDash val="soli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1F2C36F-5DD7-BF7B-A64B-778C191DB454}"/>
                </a:ext>
              </a:extLst>
            </p:cNvPr>
            <p:cNvSpPr/>
            <p:nvPr/>
          </p:nvSpPr>
          <p:spPr>
            <a:xfrm>
              <a:off x="35059" y="3610172"/>
              <a:ext cx="288032" cy="638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0D19782-3FA9-8896-3C24-1E6B3996B3EB}"/>
                </a:ext>
              </a:extLst>
            </p:cNvPr>
            <p:cNvCxnSpPr/>
            <p:nvPr/>
          </p:nvCxnSpPr>
          <p:spPr>
            <a:xfrm>
              <a:off x="4027805" y="3871176"/>
              <a:ext cx="607276" cy="4915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ed Rectangle 24">
              <a:extLst>
                <a:ext uri="{FF2B5EF4-FFF2-40B4-BE49-F238E27FC236}">
                  <a16:creationId xmlns:a16="http://schemas.microsoft.com/office/drawing/2014/main" id="{0376DBB8-67B7-D0A0-C20E-A1DB93CD8DD9}"/>
                </a:ext>
              </a:extLst>
            </p:cNvPr>
            <p:cNvSpPr/>
            <p:nvPr/>
          </p:nvSpPr>
          <p:spPr>
            <a:xfrm>
              <a:off x="3261986" y="3630539"/>
              <a:ext cx="444284" cy="506627"/>
            </a:xfrm>
            <a:prstGeom prst="roundRect">
              <a:avLst/>
            </a:prstGeom>
            <a:solidFill>
              <a:schemeClr val="accent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79" name="Rounded Rectangle 35">
              <a:extLst>
                <a:ext uri="{FF2B5EF4-FFF2-40B4-BE49-F238E27FC236}">
                  <a16:creationId xmlns:a16="http://schemas.microsoft.com/office/drawing/2014/main" id="{1F816428-CC91-D0B8-3327-41BABC0B98FE}"/>
                </a:ext>
              </a:extLst>
            </p:cNvPr>
            <p:cNvSpPr/>
            <p:nvPr/>
          </p:nvSpPr>
          <p:spPr>
            <a:xfrm>
              <a:off x="3784638" y="3632242"/>
              <a:ext cx="359349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80" name="Rounded Rectangle 37">
              <a:extLst>
                <a:ext uri="{FF2B5EF4-FFF2-40B4-BE49-F238E27FC236}">
                  <a16:creationId xmlns:a16="http://schemas.microsoft.com/office/drawing/2014/main" id="{0489753D-CEAC-45FE-375B-D26ABA5F860C}"/>
                </a:ext>
              </a:extLst>
            </p:cNvPr>
            <p:cNvSpPr/>
            <p:nvPr/>
          </p:nvSpPr>
          <p:spPr>
            <a:xfrm>
              <a:off x="2811145" y="3627970"/>
              <a:ext cx="372571" cy="506627"/>
            </a:xfrm>
            <a:prstGeom prst="round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81" name="Rounded Rectangle 42">
              <a:extLst>
                <a:ext uri="{FF2B5EF4-FFF2-40B4-BE49-F238E27FC236}">
                  <a16:creationId xmlns:a16="http://schemas.microsoft.com/office/drawing/2014/main" id="{7F2962B9-FDDF-9BC7-1A33-2C1AFCCEB2ED}"/>
                </a:ext>
              </a:extLst>
            </p:cNvPr>
            <p:cNvSpPr/>
            <p:nvPr/>
          </p:nvSpPr>
          <p:spPr>
            <a:xfrm rot="19215161">
              <a:off x="4274346" y="3478447"/>
              <a:ext cx="309009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82" name="Rounded Rectangle 43">
              <a:extLst>
                <a:ext uri="{FF2B5EF4-FFF2-40B4-BE49-F238E27FC236}">
                  <a16:creationId xmlns:a16="http://schemas.microsoft.com/office/drawing/2014/main" id="{BE57A392-5274-60F8-B047-267FDD2F1479}"/>
                </a:ext>
              </a:extLst>
            </p:cNvPr>
            <p:cNvSpPr/>
            <p:nvPr/>
          </p:nvSpPr>
          <p:spPr>
            <a:xfrm rot="19215161">
              <a:off x="4599600" y="3204116"/>
              <a:ext cx="309009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83" name="Rounded Rectangle 44">
              <a:extLst>
                <a:ext uri="{FF2B5EF4-FFF2-40B4-BE49-F238E27FC236}">
                  <a16:creationId xmlns:a16="http://schemas.microsoft.com/office/drawing/2014/main" id="{D95F7752-C2D9-6671-5B92-926459CF8A91}"/>
                </a:ext>
              </a:extLst>
            </p:cNvPr>
            <p:cNvSpPr/>
            <p:nvPr/>
          </p:nvSpPr>
          <p:spPr>
            <a:xfrm rot="19215161">
              <a:off x="4904013" y="2941707"/>
              <a:ext cx="309009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75294CE-982A-0E34-F94D-20D6DD30F161}"/>
                </a:ext>
              </a:extLst>
            </p:cNvPr>
            <p:cNvCxnSpPr/>
            <p:nvPr/>
          </p:nvCxnSpPr>
          <p:spPr>
            <a:xfrm>
              <a:off x="11283971" y="2687687"/>
              <a:ext cx="666935" cy="4814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51">
              <a:extLst>
                <a:ext uri="{FF2B5EF4-FFF2-40B4-BE49-F238E27FC236}">
                  <a16:creationId xmlns:a16="http://schemas.microsoft.com/office/drawing/2014/main" id="{5CA9F9C3-1FA0-F249-62E1-B7601BA52534}"/>
                </a:ext>
              </a:extLst>
            </p:cNvPr>
            <p:cNvSpPr/>
            <p:nvPr/>
          </p:nvSpPr>
          <p:spPr>
            <a:xfrm>
              <a:off x="6209421" y="2505452"/>
              <a:ext cx="144016" cy="468313"/>
            </a:xfrm>
            <a:prstGeom prst="roundRect">
              <a:avLst/>
            </a:prstGeom>
            <a:solidFill>
              <a:srgbClr val="FF25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6" name="Rounded Rectangle 52">
              <a:extLst>
                <a:ext uri="{FF2B5EF4-FFF2-40B4-BE49-F238E27FC236}">
                  <a16:creationId xmlns:a16="http://schemas.microsoft.com/office/drawing/2014/main" id="{929778F7-46F6-6B54-0000-14485826AC6C}"/>
                </a:ext>
              </a:extLst>
            </p:cNvPr>
            <p:cNvSpPr/>
            <p:nvPr/>
          </p:nvSpPr>
          <p:spPr>
            <a:xfrm>
              <a:off x="6425951" y="2509252"/>
              <a:ext cx="144016" cy="464513"/>
            </a:xfrm>
            <a:prstGeom prst="roundRect">
              <a:avLst/>
            </a:prstGeom>
            <a:solidFill>
              <a:srgbClr val="FF25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7" name="Rounded Rectangle 54">
              <a:extLst>
                <a:ext uri="{FF2B5EF4-FFF2-40B4-BE49-F238E27FC236}">
                  <a16:creationId xmlns:a16="http://schemas.microsoft.com/office/drawing/2014/main" id="{5B1FE671-A5A9-F890-DB56-2F5481181218}"/>
                </a:ext>
              </a:extLst>
            </p:cNvPr>
            <p:cNvSpPr/>
            <p:nvPr/>
          </p:nvSpPr>
          <p:spPr>
            <a:xfrm>
              <a:off x="6992565" y="2505452"/>
              <a:ext cx="144016" cy="468313"/>
            </a:xfrm>
            <a:prstGeom prst="roundRect">
              <a:avLst/>
            </a:prstGeom>
            <a:solidFill>
              <a:srgbClr val="FF25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8" name="Rounded Rectangle 55">
              <a:extLst>
                <a:ext uri="{FF2B5EF4-FFF2-40B4-BE49-F238E27FC236}">
                  <a16:creationId xmlns:a16="http://schemas.microsoft.com/office/drawing/2014/main" id="{9F9E48A8-34C9-D6F8-67EF-69367CCBCA3E}"/>
                </a:ext>
              </a:extLst>
            </p:cNvPr>
            <p:cNvSpPr/>
            <p:nvPr/>
          </p:nvSpPr>
          <p:spPr>
            <a:xfrm>
              <a:off x="8637266" y="2489360"/>
              <a:ext cx="144016" cy="468313"/>
            </a:xfrm>
            <a:prstGeom prst="roundRect">
              <a:avLst/>
            </a:prstGeom>
            <a:solidFill>
              <a:srgbClr val="FF25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9" name="Rounded Rectangle 56">
              <a:extLst>
                <a:ext uri="{FF2B5EF4-FFF2-40B4-BE49-F238E27FC236}">
                  <a16:creationId xmlns:a16="http://schemas.microsoft.com/office/drawing/2014/main" id="{4375F66C-6BB9-5DF9-DA6F-4047E6EE4869}"/>
                </a:ext>
              </a:extLst>
            </p:cNvPr>
            <p:cNvSpPr/>
            <p:nvPr/>
          </p:nvSpPr>
          <p:spPr>
            <a:xfrm>
              <a:off x="8829579" y="2486898"/>
              <a:ext cx="144016" cy="470776"/>
            </a:xfrm>
            <a:prstGeom prst="roundRect">
              <a:avLst/>
            </a:prstGeom>
            <a:solidFill>
              <a:srgbClr val="FF25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0" name="Rounded Rectangle 57">
              <a:extLst>
                <a:ext uri="{FF2B5EF4-FFF2-40B4-BE49-F238E27FC236}">
                  <a16:creationId xmlns:a16="http://schemas.microsoft.com/office/drawing/2014/main" id="{01C1E452-006F-7EEE-98B3-3FCE3EDFEBF5}"/>
                </a:ext>
              </a:extLst>
            </p:cNvPr>
            <p:cNvSpPr/>
            <p:nvPr/>
          </p:nvSpPr>
          <p:spPr>
            <a:xfrm rot="1731057">
              <a:off x="11189567" y="2499955"/>
              <a:ext cx="309009" cy="506627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91" name="Rounded Rectangle 59">
              <a:extLst>
                <a:ext uri="{FF2B5EF4-FFF2-40B4-BE49-F238E27FC236}">
                  <a16:creationId xmlns:a16="http://schemas.microsoft.com/office/drawing/2014/main" id="{4861BC24-4D59-3E09-BDEA-278451D44191}"/>
                </a:ext>
              </a:extLst>
            </p:cNvPr>
            <p:cNvSpPr/>
            <p:nvPr/>
          </p:nvSpPr>
          <p:spPr>
            <a:xfrm>
              <a:off x="5886944" y="2505452"/>
              <a:ext cx="231188" cy="468314"/>
            </a:xfrm>
            <a:prstGeom prst="round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92" name="Rounded Rectangle 60">
              <a:extLst>
                <a:ext uri="{FF2B5EF4-FFF2-40B4-BE49-F238E27FC236}">
                  <a16:creationId xmlns:a16="http://schemas.microsoft.com/office/drawing/2014/main" id="{2349F45E-23D9-F419-37F2-39FD9F06F85F}"/>
                </a:ext>
              </a:extLst>
            </p:cNvPr>
            <p:cNvSpPr/>
            <p:nvPr/>
          </p:nvSpPr>
          <p:spPr>
            <a:xfrm>
              <a:off x="10272464" y="2493371"/>
              <a:ext cx="144016" cy="468313"/>
            </a:xfrm>
            <a:prstGeom prst="roundRect">
              <a:avLst/>
            </a:prstGeom>
            <a:solidFill>
              <a:srgbClr val="FF25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3" name="Rounded Rectangle 61">
              <a:extLst>
                <a:ext uri="{FF2B5EF4-FFF2-40B4-BE49-F238E27FC236}">
                  <a16:creationId xmlns:a16="http://schemas.microsoft.com/office/drawing/2014/main" id="{E779FAA4-C6EF-6301-13FF-DA59E31F024B}"/>
                </a:ext>
              </a:extLst>
            </p:cNvPr>
            <p:cNvSpPr/>
            <p:nvPr/>
          </p:nvSpPr>
          <p:spPr>
            <a:xfrm>
              <a:off x="10452484" y="2493371"/>
              <a:ext cx="144016" cy="468313"/>
            </a:xfrm>
            <a:prstGeom prst="roundRect">
              <a:avLst/>
            </a:prstGeom>
            <a:solidFill>
              <a:srgbClr val="FF25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4" name="Rounded Rectangle 65">
              <a:extLst>
                <a:ext uri="{FF2B5EF4-FFF2-40B4-BE49-F238E27FC236}">
                  <a16:creationId xmlns:a16="http://schemas.microsoft.com/office/drawing/2014/main" id="{AD221280-4158-2E0E-BC6E-69D3774D2474}"/>
                </a:ext>
              </a:extLst>
            </p:cNvPr>
            <p:cNvSpPr/>
            <p:nvPr/>
          </p:nvSpPr>
          <p:spPr>
            <a:xfrm>
              <a:off x="7187783" y="2505452"/>
              <a:ext cx="144016" cy="468313"/>
            </a:xfrm>
            <a:prstGeom prst="roundRect">
              <a:avLst/>
            </a:prstGeom>
            <a:solidFill>
              <a:srgbClr val="FF252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D7DF6DC-0EBA-5D20-A12A-7243C8DF00C4}"/>
                </a:ext>
              </a:extLst>
            </p:cNvPr>
            <p:cNvGrpSpPr/>
            <p:nvPr/>
          </p:nvGrpSpPr>
          <p:grpSpPr>
            <a:xfrm>
              <a:off x="7667222" y="2647376"/>
              <a:ext cx="209382" cy="182401"/>
              <a:chOff x="7394411" y="4358071"/>
              <a:chExt cx="209382" cy="182401"/>
            </a:xfrm>
          </p:grpSpPr>
          <p:sp>
            <p:nvSpPr>
              <p:cNvPr id="106" name="Rounded Rectangle 64">
                <a:extLst>
                  <a:ext uri="{FF2B5EF4-FFF2-40B4-BE49-F238E27FC236}">
                    <a16:creationId xmlns:a16="http://schemas.microsoft.com/office/drawing/2014/main" id="{48E38A93-1EF6-7640-F16B-31664FD23FD2}"/>
                  </a:ext>
                </a:extLst>
              </p:cNvPr>
              <p:cNvSpPr/>
              <p:nvPr/>
            </p:nvSpPr>
            <p:spPr>
              <a:xfrm>
                <a:off x="7394411" y="4358071"/>
                <a:ext cx="56982" cy="182401"/>
              </a:xfrm>
              <a:prstGeom prst="roundRect">
                <a:avLst/>
              </a:prstGeom>
              <a:solidFill>
                <a:srgbClr val="FF25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07" name="Rounded Rectangle 66">
                <a:extLst>
                  <a:ext uri="{FF2B5EF4-FFF2-40B4-BE49-F238E27FC236}">
                    <a16:creationId xmlns:a16="http://schemas.microsoft.com/office/drawing/2014/main" id="{5D110FDF-632B-C6A4-842A-53E27C9B8223}"/>
                  </a:ext>
                </a:extLst>
              </p:cNvPr>
              <p:cNvSpPr/>
              <p:nvPr/>
            </p:nvSpPr>
            <p:spPr>
              <a:xfrm>
                <a:off x="7470611" y="4358071"/>
                <a:ext cx="56982" cy="182401"/>
              </a:xfrm>
              <a:prstGeom prst="roundRect">
                <a:avLst/>
              </a:prstGeom>
              <a:solidFill>
                <a:srgbClr val="FF25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08" name="Rounded Rectangle 67">
                <a:extLst>
                  <a:ext uri="{FF2B5EF4-FFF2-40B4-BE49-F238E27FC236}">
                    <a16:creationId xmlns:a16="http://schemas.microsoft.com/office/drawing/2014/main" id="{0F70E1C8-2140-18FB-754B-84063105EC8A}"/>
                  </a:ext>
                </a:extLst>
              </p:cNvPr>
              <p:cNvSpPr/>
              <p:nvPr/>
            </p:nvSpPr>
            <p:spPr>
              <a:xfrm>
                <a:off x="7546811" y="4358071"/>
                <a:ext cx="56982" cy="182401"/>
              </a:xfrm>
              <a:prstGeom prst="roundRect">
                <a:avLst/>
              </a:prstGeom>
              <a:solidFill>
                <a:srgbClr val="FF25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2B0D3D43-95C2-0C5C-5BE4-0B93253B4E3B}"/>
                </a:ext>
              </a:extLst>
            </p:cNvPr>
            <p:cNvGrpSpPr/>
            <p:nvPr/>
          </p:nvGrpSpPr>
          <p:grpSpPr>
            <a:xfrm>
              <a:off x="8155036" y="2647376"/>
              <a:ext cx="209382" cy="182401"/>
              <a:chOff x="7394411" y="4358071"/>
              <a:chExt cx="209382" cy="182401"/>
            </a:xfrm>
          </p:grpSpPr>
          <p:sp>
            <p:nvSpPr>
              <p:cNvPr id="103" name="Rounded Rectangle 70">
                <a:extLst>
                  <a:ext uri="{FF2B5EF4-FFF2-40B4-BE49-F238E27FC236}">
                    <a16:creationId xmlns:a16="http://schemas.microsoft.com/office/drawing/2014/main" id="{741B452D-E37A-107D-E89B-578F0FFC0486}"/>
                  </a:ext>
                </a:extLst>
              </p:cNvPr>
              <p:cNvSpPr/>
              <p:nvPr/>
            </p:nvSpPr>
            <p:spPr>
              <a:xfrm>
                <a:off x="7394411" y="4358071"/>
                <a:ext cx="56982" cy="182401"/>
              </a:xfrm>
              <a:prstGeom prst="roundRect">
                <a:avLst/>
              </a:prstGeom>
              <a:solidFill>
                <a:srgbClr val="FF25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04" name="Rounded Rectangle 71">
                <a:extLst>
                  <a:ext uri="{FF2B5EF4-FFF2-40B4-BE49-F238E27FC236}">
                    <a16:creationId xmlns:a16="http://schemas.microsoft.com/office/drawing/2014/main" id="{96D43506-1EFC-3D54-4CA8-05CE768AD570}"/>
                  </a:ext>
                </a:extLst>
              </p:cNvPr>
              <p:cNvSpPr/>
              <p:nvPr/>
            </p:nvSpPr>
            <p:spPr>
              <a:xfrm>
                <a:off x="7470611" y="4358071"/>
                <a:ext cx="56982" cy="182401"/>
              </a:xfrm>
              <a:prstGeom prst="roundRect">
                <a:avLst/>
              </a:prstGeom>
              <a:solidFill>
                <a:srgbClr val="FF25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05" name="Rounded Rectangle 72">
                <a:extLst>
                  <a:ext uri="{FF2B5EF4-FFF2-40B4-BE49-F238E27FC236}">
                    <a16:creationId xmlns:a16="http://schemas.microsoft.com/office/drawing/2014/main" id="{A29788D0-F5DB-FD4F-60A4-879B99561EC9}"/>
                  </a:ext>
                </a:extLst>
              </p:cNvPr>
              <p:cNvSpPr/>
              <p:nvPr/>
            </p:nvSpPr>
            <p:spPr>
              <a:xfrm>
                <a:off x="7546811" y="4358071"/>
                <a:ext cx="56982" cy="182401"/>
              </a:xfrm>
              <a:prstGeom prst="roundRect">
                <a:avLst/>
              </a:prstGeom>
              <a:solidFill>
                <a:srgbClr val="FF252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  <p:sp>
          <p:nvSpPr>
            <p:cNvPr id="97" name="Rounded Rectangle 73">
              <a:extLst>
                <a:ext uri="{FF2B5EF4-FFF2-40B4-BE49-F238E27FC236}">
                  <a16:creationId xmlns:a16="http://schemas.microsoft.com/office/drawing/2014/main" id="{2AB990F1-85B5-8DDF-ACE1-80403488FF78}"/>
                </a:ext>
              </a:extLst>
            </p:cNvPr>
            <p:cNvSpPr/>
            <p:nvPr/>
          </p:nvSpPr>
          <p:spPr>
            <a:xfrm>
              <a:off x="9530382" y="2511130"/>
              <a:ext cx="611544" cy="468314"/>
            </a:xfrm>
            <a:prstGeom prst="roundRect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98" name="Rounded Rectangle 74">
              <a:extLst>
                <a:ext uri="{FF2B5EF4-FFF2-40B4-BE49-F238E27FC236}">
                  <a16:creationId xmlns:a16="http://schemas.microsoft.com/office/drawing/2014/main" id="{C49EE217-7DDE-0D5A-4A21-603046DA4250}"/>
                </a:ext>
              </a:extLst>
            </p:cNvPr>
            <p:cNvSpPr/>
            <p:nvPr/>
          </p:nvSpPr>
          <p:spPr>
            <a:xfrm>
              <a:off x="4844159" y="3731760"/>
              <a:ext cx="142401" cy="31438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99" name="Rounded Rectangle 76">
              <a:extLst>
                <a:ext uri="{FF2B5EF4-FFF2-40B4-BE49-F238E27FC236}">
                  <a16:creationId xmlns:a16="http://schemas.microsoft.com/office/drawing/2014/main" id="{906BEC9D-7D2A-E17F-3751-5897719A71E1}"/>
                </a:ext>
              </a:extLst>
            </p:cNvPr>
            <p:cNvSpPr/>
            <p:nvPr/>
          </p:nvSpPr>
          <p:spPr>
            <a:xfrm rot="2113633">
              <a:off x="4620389" y="4235310"/>
              <a:ext cx="142401" cy="31438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100" name="Rounded Rectangle 77">
              <a:extLst>
                <a:ext uri="{FF2B5EF4-FFF2-40B4-BE49-F238E27FC236}">
                  <a16:creationId xmlns:a16="http://schemas.microsoft.com/office/drawing/2014/main" id="{4CB466C1-086B-25F5-8CD4-33CC6E8FDF52}"/>
                </a:ext>
              </a:extLst>
            </p:cNvPr>
            <p:cNvSpPr/>
            <p:nvPr/>
          </p:nvSpPr>
          <p:spPr>
            <a:xfrm rot="2113633">
              <a:off x="11876723" y="3019814"/>
              <a:ext cx="142401" cy="31438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000"/>
            </a:p>
          </p:txBody>
        </p:sp>
        <p:sp>
          <p:nvSpPr>
            <p:cNvPr id="101" name="Rounded Rectangle 78">
              <a:extLst>
                <a:ext uri="{FF2B5EF4-FFF2-40B4-BE49-F238E27FC236}">
                  <a16:creationId xmlns:a16="http://schemas.microsoft.com/office/drawing/2014/main" id="{20654B13-5383-CFCE-2FF1-2296880287CB}"/>
                </a:ext>
              </a:extLst>
            </p:cNvPr>
            <p:cNvSpPr/>
            <p:nvPr/>
          </p:nvSpPr>
          <p:spPr>
            <a:xfrm>
              <a:off x="7925478" y="2675002"/>
              <a:ext cx="193945" cy="140570"/>
            </a:xfrm>
            <a:prstGeom prst="roundRect">
              <a:avLst/>
            </a:prstGeom>
            <a:solidFill>
              <a:srgbClr val="FF31B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02" name="Right Arrow 80">
              <a:extLst>
                <a:ext uri="{FF2B5EF4-FFF2-40B4-BE49-F238E27FC236}">
                  <a16:creationId xmlns:a16="http://schemas.microsoft.com/office/drawing/2014/main" id="{F6087B97-2FB5-17DC-59A1-D6B32CB6A91B}"/>
                </a:ext>
              </a:extLst>
            </p:cNvPr>
            <p:cNvSpPr/>
            <p:nvPr/>
          </p:nvSpPr>
          <p:spPr>
            <a:xfrm>
              <a:off x="51973" y="3760131"/>
              <a:ext cx="443609" cy="27433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6" name="TextBox 57">
            <a:extLst>
              <a:ext uri="{FF2B5EF4-FFF2-40B4-BE49-F238E27FC236}">
                <a16:creationId xmlns:a16="http://schemas.microsoft.com/office/drawing/2014/main" id="{F481F42C-FBC7-5FB4-EC5E-5D3AFC22FE7E}"/>
              </a:ext>
            </a:extLst>
          </p:cNvPr>
          <p:cNvSpPr txBox="1"/>
          <p:nvPr/>
        </p:nvSpPr>
        <p:spPr>
          <a:xfrm>
            <a:off x="7238679" y="1825495"/>
            <a:ext cx="3168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FEBE Shielded Hutch</a:t>
            </a:r>
          </a:p>
        </p:txBody>
      </p:sp>
      <p:sp>
        <p:nvSpPr>
          <p:cNvPr id="7" name="TextBox 58">
            <a:extLst>
              <a:ext uri="{FF2B5EF4-FFF2-40B4-BE49-F238E27FC236}">
                <a16:creationId xmlns:a16="http://schemas.microsoft.com/office/drawing/2014/main" id="{7131ACEE-8916-2034-13BD-38F3E8E35750}"/>
              </a:ext>
            </a:extLst>
          </p:cNvPr>
          <p:cNvSpPr txBox="1"/>
          <p:nvPr/>
        </p:nvSpPr>
        <p:spPr>
          <a:xfrm>
            <a:off x="9444510" y="2192252"/>
            <a:ext cx="146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FEC2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400EEAD5-5904-527B-B90B-F9B6A089CD52}"/>
              </a:ext>
            </a:extLst>
          </p:cNvPr>
          <p:cNvSpPr txBox="1"/>
          <p:nvPr/>
        </p:nvSpPr>
        <p:spPr>
          <a:xfrm>
            <a:off x="7733978" y="2212957"/>
            <a:ext cx="1465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FEC1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861549EE-A64E-0BDB-ABF2-85E3D79DE14B}"/>
              </a:ext>
            </a:extLst>
          </p:cNvPr>
          <p:cNvSpPr txBox="1"/>
          <p:nvPr/>
        </p:nvSpPr>
        <p:spPr>
          <a:xfrm>
            <a:off x="1045145" y="2535135"/>
            <a:ext cx="1198686" cy="738664"/>
          </a:xfrm>
          <a:prstGeom prst="rect">
            <a:avLst/>
          </a:prstGeom>
          <a:noFill/>
          <a:ln w="12700">
            <a:solidFill>
              <a:schemeClr val="tx1">
                <a:alpha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</a:p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</a:t>
            </a:r>
          </a:p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Compressor</a:t>
            </a:r>
          </a:p>
        </p:txBody>
      </p:sp>
      <p:sp>
        <p:nvSpPr>
          <p:cNvPr id="10" name="TextBox 61">
            <a:extLst>
              <a:ext uri="{FF2B5EF4-FFF2-40B4-BE49-F238E27FC236}">
                <a16:creationId xmlns:a16="http://schemas.microsoft.com/office/drawing/2014/main" id="{C5F9169D-D8D2-D102-9C5C-8861F7749E8A}"/>
              </a:ext>
            </a:extLst>
          </p:cNvPr>
          <p:cNvSpPr txBox="1"/>
          <p:nvPr/>
        </p:nvSpPr>
        <p:spPr>
          <a:xfrm>
            <a:off x="2046321" y="4586762"/>
            <a:ext cx="953206" cy="523220"/>
          </a:xfrm>
          <a:prstGeom prst="rect">
            <a:avLst/>
          </a:prstGeom>
          <a:noFill/>
          <a:ln w="12700">
            <a:solidFill>
              <a:schemeClr val="tx1">
                <a:alpha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err="1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04:</a:t>
            </a:r>
          </a:p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MeV</a:t>
            </a:r>
          </a:p>
        </p:txBody>
      </p:sp>
      <p:sp>
        <p:nvSpPr>
          <p:cNvPr id="11" name="TextBox 62">
            <a:extLst>
              <a:ext uri="{FF2B5EF4-FFF2-40B4-BE49-F238E27FC236}">
                <a16:creationId xmlns:a16="http://schemas.microsoft.com/office/drawing/2014/main" id="{2E4B08D7-5A84-D43E-7F20-EB4B4E49C6A6}"/>
              </a:ext>
            </a:extLst>
          </p:cNvPr>
          <p:cNvSpPr txBox="1"/>
          <p:nvPr/>
        </p:nvSpPr>
        <p:spPr>
          <a:xfrm>
            <a:off x="2309702" y="2535135"/>
            <a:ext cx="1068934" cy="738664"/>
          </a:xfrm>
          <a:prstGeom prst="rect">
            <a:avLst/>
          </a:prstGeom>
          <a:noFill/>
          <a:ln w="12700">
            <a:solidFill>
              <a:schemeClr val="tx1">
                <a:alpha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</a:t>
            </a:r>
          </a:p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Deflecting</a:t>
            </a:r>
          </a:p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</a:p>
        </p:txBody>
      </p:sp>
      <p:sp>
        <p:nvSpPr>
          <p:cNvPr id="12" name="TextBox 63">
            <a:extLst>
              <a:ext uri="{FF2B5EF4-FFF2-40B4-BE49-F238E27FC236}">
                <a16:creationId xmlns:a16="http://schemas.microsoft.com/office/drawing/2014/main" id="{6C809F66-48D5-7689-E434-54850C7EFB0A}"/>
              </a:ext>
            </a:extLst>
          </p:cNvPr>
          <p:cNvSpPr txBox="1"/>
          <p:nvPr/>
        </p:nvSpPr>
        <p:spPr>
          <a:xfrm>
            <a:off x="3083012" y="4598211"/>
            <a:ext cx="1128004" cy="738664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THz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Modulation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</a:p>
        </p:txBody>
      </p:sp>
      <p:sp>
        <p:nvSpPr>
          <p:cNvPr id="13" name="TextBox 64">
            <a:extLst>
              <a:ext uri="{FF2B5EF4-FFF2-40B4-BE49-F238E27FC236}">
                <a16:creationId xmlns:a16="http://schemas.microsoft.com/office/drawing/2014/main" id="{0910CC61-6B01-8382-72C7-DDE737E03A41}"/>
              </a:ext>
            </a:extLst>
          </p:cNvPr>
          <p:cNvSpPr txBox="1"/>
          <p:nvPr/>
        </p:nvSpPr>
        <p:spPr>
          <a:xfrm>
            <a:off x="3727356" y="2533856"/>
            <a:ext cx="926573" cy="523220"/>
          </a:xfrm>
          <a:prstGeom prst="rect">
            <a:avLst/>
          </a:prstGeom>
          <a:noFill/>
          <a:ln w="12700">
            <a:solidFill>
              <a:schemeClr val="tx1">
                <a:alpha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FEBE </a:t>
            </a:r>
          </a:p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</a:t>
            </a:r>
          </a:p>
        </p:txBody>
      </p:sp>
      <p:sp>
        <p:nvSpPr>
          <p:cNvPr id="14" name="TextBox 65">
            <a:extLst>
              <a:ext uri="{FF2B5EF4-FFF2-40B4-BE49-F238E27FC236}">
                <a16:creationId xmlns:a16="http://schemas.microsoft.com/office/drawing/2014/main" id="{ABC444D8-776C-A0CD-DC1D-286C7B9B6CB9}"/>
              </a:ext>
            </a:extLst>
          </p:cNvPr>
          <p:cNvSpPr txBox="1"/>
          <p:nvPr/>
        </p:nvSpPr>
        <p:spPr>
          <a:xfrm>
            <a:off x="4741885" y="1864767"/>
            <a:ext cx="854481" cy="738664"/>
          </a:xfrm>
          <a:prstGeom prst="rect">
            <a:avLst/>
          </a:prstGeom>
          <a:noFill/>
          <a:ln w="12700">
            <a:solidFill>
              <a:schemeClr val="tx1">
                <a:alpha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</a:t>
            </a:r>
          </a:p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Shaping</a:t>
            </a:r>
          </a:p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</a:p>
        </p:txBody>
      </p:sp>
      <p:sp>
        <p:nvSpPr>
          <p:cNvPr id="15" name="TextBox 66">
            <a:extLst>
              <a:ext uri="{FF2B5EF4-FFF2-40B4-BE49-F238E27FC236}">
                <a16:creationId xmlns:a16="http://schemas.microsoft.com/office/drawing/2014/main" id="{679DE5E2-E56E-4628-C13D-51A8BEC59A2C}"/>
              </a:ext>
            </a:extLst>
          </p:cNvPr>
          <p:cNvSpPr txBox="1"/>
          <p:nvPr/>
        </p:nvSpPr>
        <p:spPr>
          <a:xfrm>
            <a:off x="4295910" y="926323"/>
            <a:ext cx="2159625" cy="523220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Laser transfer arm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FEBE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CLARA </a:t>
            </a:r>
          </a:p>
        </p:txBody>
      </p:sp>
      <p:sp>
        <p:nvSpPr>
          <p:cNvPr id="16" name="TextBox 67">
            <a:extLst>
              <a:ext uri="{FF2B5EF4-FFF2-40B4-BE49-F238E27FC236}">
                <a16:creationId xmlns:a16="http://schemas.microsoft.com/office/drawing/2014/main" id="{019A4C38-3C3E-7925-8719-006CBE7A39AB}"/>
              </a:ext>
            </a:extLst>
          </p:cNvPr>
          <p:cNvSpPr txBox="1"/>
          <p:nvPr/>
        </p:nvSpPr>
        <p:spPr>
          <a:xfrm>
            <a:off x="5524538" y="3700976"/>
            <a:ext cx="1158888" cy="738664"/>
          </a:xfrm>
          <a:prstGeom prst="rect">
            <a:avLst/>
          </a:prstGeom>
          <a:noFill/>
          <a:ln w="12700">
            <a:solidFill>
              <a:schemeClr val="tx1">
                <a:alpha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</a:t>
            </a:r>
          </a:p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Timing</a:t>
            </a:r>
          </a:p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</p:txBody>
      </p:sp>
      <p:sp>
        <p:nvSpPr>
          <p:cNvPr id="17" name="TextBox 68">
            <a:extLst>
              <a:ext uri="{FF2B5EF4-FFF2-40B4-BE49-F238E27FC236}">
                <a16:creationId xmlns:a16="http://schemas.microsoft.com/office/drawing/2014/main" id="{80C0C830-4863-F108-CAB4-26D2CEC699A1}"/>
              </a:ext>
            </a:extLst>
          </p:cNvPr>
          <p:cNvSpPr txBox="1"/>
          <p:nvPr/>
        </p:nvSpPr>
        <p:spPr>
          <a:xfrm>
            <a:off x="5657347" y="1858774"/>
            <a:ext cx="1070573" cy="738664"/>
          </a:xfrm>
          <a:prstGeom prst="rect">
            <a:avLst/>
          </a:prstGeom>
          <a:noFill/>
          <a:ln w="12700">
            <a:solidFill>
              <a:schemeClr val="tx1">
                <a:alpha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Transverse Matching into FEBE</a:t>
            </a:r>
          </a:p>
        </p:txBody>
      </p:sp>
      <p:sp>
        <p:nvSpPr>
          <p:cNvPr id="18" name="TextBox 69">
            <a:extLst>
              <a:ext uri="{FF2B5EF4-FFF2-40B4-BE49-F238E27FC236}">
                <a16:creationId xmlns:a16="http://schemas.microsoft.com/office/drawing/2014/main" id="{D01602D5-9D9B-582D-CE59-812340569AB0}"/>
              </a:ext>
            </a:extLst>
          </p:cNvPr>
          <p:cNvSpPr txBox="1"/>
          <p:nvPr/>
        </p:nvSpPr>
        <p:spPr>
          <a:xfrm>
            <a:off x="6845415" y="3730320"/>
            <a:ext cx="1132917" cy="1169551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Permanent 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Focusing &amp; Capture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Triplets</a:t>
            </a:r>
          </a:p>
        </p:txBody>
      </p:sp>
      <p:sp>
        <p:nvSpPr>
          <p:cNvPr id="19" name="TextBox 70">
            <a:extLst>
              <a:ext uri="{FF2B5EF4-FFF2-40B4-BE49-F238E27FC236}">
                <a16:creationId xmlns:a16="http://schemas.microsoft.com/office/drawing/2014/main" id="{72FE9C97-5AFB-5EA0-F647-0E200783A750}"/>
              </a:ext>
            </a:extLst>
          </p:cNvPr>
          <p:cNvSpPr txBox="1"/>
          <p:nvPr/>
        </p:nvSpPr>
        <p:spPr>
          <a:xfrm>
            <a:off x="8070348" y="3726212"/>
            <a:ext cx="937729" cy="954107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High Gradient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id="{58C24A50-8F99-4946-73B0-EA65C99DEB3F}"/>
              </a:ext>
            </a:extLst>
          </p:cNvPr>
          <p:cNvSpPr txBox="1"/>
          <p:nvPr/>
        </p:nvSpPr>
        <p:spPr>
          <a:xfrm>
            <a:off x="10287609" y="3718405"/>
            <a:ext cx="1246566" cy="1169551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Suite of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Energy and Emittance Diagnostics: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0.6 - 1 GeV</a:t>
            </a:r>
          </a:p>
        </p:txBody>
      </p:sp>
      <p:sp>
        <p:nvSpPr>
          <p:cNvPr id="21" name="TextBox 72">
            <a:extLst>
              <a:ext uri="{FF2B5EF4-FFF2-40B4-BE49-F238E27FC236}">
                <a16:creationId xmlns:a16="http://schemas.microsoft.com/office/drawing/2014/main" id="{9E2E0CB3-6CF7-2BD3-81C9-CB4B4AA76D67}"/>
              </a:ext>
            </a:extLst>
          </p:cNvPr>
          <p:cNvSpPr txBox="1"/>
          <p:nvPr/>
        </p:nvSpPr>
        <p:spPr>
          <a:xfrm>
            <a:off x="-32789" y="3172957"/>
            <a:ext cx="1250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CLARA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~150 MeV</a:t>
            </a:r>
          </a:p>
        </p:txBody>
      </p:sp>
      <p:sp>
        <p:nvSpPr>
          <p:cNvPr id="22" name="TextBox 73">
            <a:extLst>
              <a:ext uri="{FF2B5EF4-FFF2-40B4-BE49-F238E27FC236}">
                <a16:creationId xmlns:a16="http://schemas.microsoft.com/office/drawing/2014/main" id="{737FA095-2FB2-D0BA-C83D-E03FE6062992}"/>
              </a:ext>
            </a:extLst>
          </p:cNvPr>
          <p:cNvSpPr txBox="1"/>
          <p:nvPr/>
        </p:nvSpPr>
        <p:spPr>
          <a:xfrm>
            <a:off x="149463" y="4848372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≈60 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02C4B9-F825-DDAB-7BF9-9987E1469F8C}"/>
              </a:ext>
            </a:extLst>
          </p:cNvPr>
          <p:cNvCxnSpPr/>
          <p:nvPr/>
        </p:nvCxnSpPr>
        <p:spPr>
          <a:xfrm>
            <a:off x="137157" y="4855488"/>
            <a:ext cx="78222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31CC02-09C9-4465-A690-C10E28142F2C}"/>
              </a:ext>
            </a:extLst>
          </p:cNvPr>
          <p:cNvCxnSpPr/>
          <p:nvPr/>
        </p:nvCxnSpPr>
        <p:spPr>
          <a:xfrm>
            <a:off x="938381" y="4262657"/>
            <a:ext cx="0" cy="592831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106">
            <a:extLst>
              <a:ext uri="{FF2B5EF4-FFF2-40B4-BE49-F238E27FC236}">
                <a16:creationId xmlns:a16="http://schemas.microsoft.com/office/drawing/2014/main" id="{FD6AF792-AB52-2195-C327-4B363052DBF3}"/>
              </a:ext>
            </a:extLst>
          </p:cNvPr>
          <p:cNvSpPr/>
          <p:nvPr/>
        </p:nvSpPr>
        <p:spPr>
          <a:xfrm>
            <a:off x="10869980" y="2730445"/>
            <a:ext cx="285103" cy="468314"/>
          </a:xfrm>
          <a:prstGeom prst="roundRect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00"/>
          </a:p>
        </p:txBody>
      </p:sp>
      <p:sp>
        <p:nvSpPr>
          <p:cNvPr id="26" name="TextBox 77">
            <a:extLst>
              <a:ext uri="{FF2B5EF4-FFF2-40B4-BE49-F238E27FC236}">
                <a16:creationId xmlns:a16="http://schemas.microsoft.com/office/drawing/2014/main" id="{3FE16552-F811-7F93-3586-5246738A1E28}"/>
              </a:ext>
            </a:extLst>
          </p:cNvPr>
          <p:cNvSpPr txBox="1"/>
          <p:nvPr/>
        </p:nvSpPr>
        <p:spPr>
          <a:xfrm>
            <a:off x="10836966" y="1494247"/>
            <a:ext cx="1387822" cy="954107"/>
          </a:xfrm>
          <a:prstGeom prst="rect">
            <a:avLst/>
          </a:prstGeom>
          <a:noFill/>
          <a:ln w="12700">
            <a:solidFill>
              <a:schemeClr val="tx1">
                <a:alpha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Emittance Diagnostics:</a:t>
            </a:r>
          </a:p>
          <a:p>
            <a:pPr algn="ctr"/>
            <a:r>
              <a:rPr lang="en-GB" sz="1400" dirty="0">
                <a:solidFill>
                  <a:schemeClr val="tx1"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– 600 MeV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E2896D-9F84-A185-72C2-3F137980212E}"/>
              </a:ext>
            </a:extLst>
          </p:cNvPr>
          <p:cNvCxnSpPr>
            <a:endCxn id="37" idx="2"/>
          </p:cNvCxnSpPr>
          <p:nvPr/>
        </p:nvCxnSpPr>
        <p:spPr>
          <a:xfrm flipH="1" flipV="1">
            <a:off x="2844169" y="3273799"/>
            <a:ext cx="208294" cy="53478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0C29BD-1CAE-6E43-A104-86A47D1740C8}"/>
              </a:ext>
            </a:extLst>
          </p:cNvPr>
          <p:cNvCxnSpPr>
            <a:endCxn id="36" idx="0"/>
          </p:cNvCxnSpPr>
          <p:nvPr/>
        </p:nvCxnSpPr>
        <p:spPr>
          <a:xfrm>
            <a:off x="2522924" y="4366174"/>
            <a:ext cx="0" cy="22058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FFF69F4-8B7A-FCED-E516-0535FA6993C6}"/>
              </a:ext>
            </a:extLst>
          </p:cNvPr>
          <p:cNvCxnSpPr>
            <a:stCxn id="57" idx="0"/>
            <a:endCxn id="35" idx="2"/>
          </p:cNvCxnSpPr>
          <p:nvPr/>
        </p:nvCxnSpPr>
        <p:spPr>
          <a:xfrm flipV="1">
            <a:off x="1640597" y="3273799"/>
            <a:ext cx="3891" cy="182864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3F44328-13E1-8A9B-82A2-BBF42A1101B1}"/>
              </a:ext>
            </a:extLst>
          </p:cNvPr>
          <p:cNvCxnSpPr>
            <a:stCxn id="94" idx="0"/>
            <a:endCxn id="39" idx="2"/>
          </p:cNvCxnSpPr>
          <p:nvPr/>
        </p:nvCxnSpPr>
        <p:spPr>
          <a:xfrm flipH="1" flipV="1">
            <a:off x="4190643" y="3057076"/>
            <a:ext cx="178336" cy="72346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E642EFA-A65A-B58D-2F17-2A5BCBEB4005}"/>
              </a:ext>
            </a:extLst>
          </p:cNvPr>
          <p:cNvCxnSpPr>
            <a:endCxn id="40" idx="2"/>
          </p:cNvCxnSpPr>
          <p:nvPr/>
        </p:nvCxnSpPr>
        <p:spPr>
          <a:xfrm flipH="1" flipV="1">
            <a:off x="5169126" y="2603431"/>
            <a:ext cx="112906" cy="361171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C7B8E4-CAB6-7902-53BE-9E55817A73C8}"/>
              </a:ext>
            </a:extLst>
          </p:cNvPr>
          <p:cNvCxnSpPr>
            <a:endCxn id="43" idx="2"/>
          </p:cNvCxnSpPr>
          <p:nvPr/>
        </p:nvCxnSpPr>
        <p:spPr>
          <a:xfrm flipH="1" flipV="1">
            <a:off x="6192634" y="2597438"/>
            <a:ext cx="284190" cy="10295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11F0B2-DED6-3FEB-415A-9912F75F29DC}"/>
              </a:ext>
            </a:extLst>
          </p:cNvPr>
          <p:cNvCxnSpPr>
            <a:endCxn id="43" idx="3"/>
          </p:cNvCxnSpPr>
          <p:nvPr/>
        </p:nvCxnSpPr>
        <p:spPr>
          <a:xfrm flipH="1" flipV="1">
            <a:off x="6727920" y="2228106"/>
            <a:ext cx="312554" cy="60287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911CCA2-7C3C-7B11-5570-22A1B2C34734}"/>
              </a:ext>
            </a:extLst>
          </p:cNvPr>
          <p:cNvCxnSpPr>
            <a:endCxn id="42" idx="0"/>
          </p:cNvCxnSpPr>
          <p:nvPr/>
        </p:nvCxnSpPr>
        <p:spPr>
          <a:xfrm flipH="1">
            <a:off x="6103982" y="3247885"/>
            <a:ext cx="654" cy="453091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9C2C9C0-8E29-404D-F4F3-238A2ACB9F23}"/>
              </a:ext>
            </a:extLst>
          </p:cNvPr>
          <p:cNvCxnSpPr>
            <a:endCxn id="44" idx="0"/>
          </p:cNvCxnSpPr>
          <p:nvPr/>
        </p:nvCxnSpPr>
        <p:spPr>
          <a:xfrm flipH="1">
            <a:off x="7411874" y="3129445"/>
            <a:ext cx="433648" cy="600875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CEE1C96-BD59-8B4B-68F7-E482A30FE46C}"/>
              </a:ext>
            </a:extLst>
          </p:cNvPr>
          <p:cNvCxnSpPr>
            <a:endCxn id="45" idx="0"/>
          </p:cNvCxnSpPr>
          <p:nvPr/>
        </p:nvCxnSpPr>
        <p:spPr>
          <a:xfrm>
            <a:off x="8103350" y="3096483"/>
            <a:ext cx="435863" cy="629729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8593C18-4D39-8BC8-3AB3-0EA66CD5A74B}"/>
              </a:ext>
            </a:extLst>
          </p:cNvPr>
          <p:cNvCxnSpPr>
            <a:endCxn id="46" idx="0"/>
          </p:cNvCxnSpPr>
          <p:nvPr/>
        </p:nvCxnSpPr>
        <p:spPr>
          <a:xfrm>
            <a:off x="10184830" y="3242147"/>
            <a:ext cx="726062" cy="476258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2AF01A-B06A-67CB-B6BB-C11D8A6E3423}"/>
              </a:ext>
            </a:extLst>
          </p:cNvPr>
          <p:cNvCxnSpPr/>
          <p:nvPr/>
        </p:nvCxnSpPr>
        <p:spPr>
          <a:xfrm flipV="1">
            <a:off x="11530877" y="2448354"/>
            <a:ext cx="0" cy="253533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C22A9A9-43C3-26E3-9914-4FE8A4EA365A}"/>
              </a:ext>
            </a:extLst>
          </p:cNvPr>
          <p:cNvCxnSpPr/>
          <p:nvPr/>
        </p:nvCxnSpPr>
        <p:spPr>
          <a:xfrm flipV="1">
            <a:off x="11112238" y="2448354"/>
            <a:ext cx="418639" cy="26514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9583C31-B45E-7FAB-69A7-0B1DDA0B8359}"/>
              </a:ext>
            </a:extLst>
          </p:cNvPr>
          <p:cNvCxnSpPr>
            <a:endCxn id="41" idx="2"/>
          </p:cNvCxnSpPr>
          <p:nvPr/>
        </p:nvCxnSpPr>
        <p:spPr>
          <a:xfrm flipV="1">
            <a:off x="5375722" y="1449543"/>
            <a:ext cx="1" cy="197931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36CD42D-C205-A51B-DED9-B07E0A89498F}"/>
              </a:ext>
            </a:extLst>
          </p:cNvPr>
          <p:cNvCxnSpPr/>
          <p:nvPr/>
        </p:nvCxnSpPr>
        <p:spPr>
          <a:xfrm>
            <a:off x="3623794" y="4381431"/>
            <a:ext cx="0" cy="220588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47F24A3-6C80-6257-B73D-AB6BF3212A32}"/>
              </a:ext>
            </a:extLst>
          </p:cNvPr>
          <p:cNvCxnSpPr>
            <a:endCxn id="39" idx="3"/>
          </p:cNvCxnSpPr>
          <p:nvPr/>
        </p:nvCxnSpPr>
        <p:spPr>
          <a:xfrm flipH="1" flipV="1">
            <a:off x="4653929" y="2795466"/>
            <a:ext cx="344717" cy="448336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94">
            <a:extLst>
              <a:ext uri="{FF2B5EF4-FFF2-40B4-BE49-F238E27FC236}">
                <a16:creationId xmlns:a16="http://schemas.microsoft.com/office/drawing/2014/main" id="{7D5EA85D-0A1D-D0A2-C183-ACB880FD7CAA}"/>
              </a:ext>
            </a:extLst>
          </p:cNvPr>
          <p:cNvSpPr txBox="1"/>
          <p:nvPr/>
        </p:nvSpPr>
        <p:spPr>
          <a:xfrm>
            <a:off x="333020" y="5500835"/>
            <a:ext cx="237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i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CLARA:</a:t>
            </a:r>
          </a:p>
          <a:p>
            <a:pPr algn="ctr"/>
            <a:r>
              <a:rPr lang="en-GB" sz="2400" b="1" i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Beam</a:t>
            </a:r>
          </a:p>
        </p:txBody>
      </p:sp>
      <p:sp>
        <p:nvSpPr>
          <p:cNvPr id="44" name="TextBox 95">
            <a:extLst>
              <a:ext uri="{FF2B5EF4-FFF2-40B4-BE49-F238E27FC236}">
                <a16:creationId xmlns:a16="http://schemas.microsoft.com/office/drawing/2014/main" id="{2B9D77B9-71C3-B816-5116-C8149AA29F6D}"/>
              </a:ext>
            </a:extLst>
          </p:cNvPr>
          <p:cNvSpPr txBox="1"/>
          <p:nvPr/>
        </p:nvSpPr>
        <p:spPr>
          <a:xfrm>
            <a:off x="3050980" y="5537621"/>
            <a:ext cx="1382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i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Phase-Lock</a:t>
            </a:r>
          </a:p>
        </p:txBody>
      </p:sp>
      <p:sp>
        <p:nvSpPr>
          <p:cNvPr id="45" name="TextBox 96">
            <a:extLst>
              <a:ext uri="{FF2B5EF4-FFF2-40B4-BE49-F238E27FC236}">
                <a16:creationId xmlns:a16="http://schemas.microsoft.com/office/drawing/2014/main" id="{5C2E9F26-ABC0-C039-A205-F93C5228D5BE}"/>
              </a:ext>
            </a:extLst>
          </p:cNvPr>
          <p:cNvSpPr txBox="1"/>
          <p:nvPr/>
        </p:nvSpPr>
        <p:spPr>
          <a:xfrm>
            <a:off x="7206211" y="5769445"/>
            <a:ext cx="1801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i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</a:t>
            </a:r>
          </a:p>
        </p:txBody>
      </p:sp>
      <p:sp>
        <p:nvSpPr>
          <p:cNvPr id="46" name="TextBox 97">
            <a:extLst>
              <a:ext uri="{FF2B5EF4-FFF2-40B4-BE49-F238E27FC236}">
                <a16:creationId xmlns:a16="http://schemas.microsoft.com/office/drawing/2014/main" id="{51B3AB90-2EF4-43BA-6159-449B3912FE38}"/>
              </a:ext>
            </a:extLst>
          </p:cNvPr>
          <p:cNvSpPr txBox="1"/>
          <p:nvPr/>
        </p:nvSpPr>
        <p:spPr>
          <a:xfrm>
            <a:off x="4802673" y="5769472"/>
            <a:ext cx="178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i="1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</a:t>
            </a:r>
          </a:p>
        </p:txBody>
      </p:sp>
      <p:sp>
        <p:nvSpPr>
          <p:cNvPr id="47" name="Rounded Rectangle 113">
            <a:extLst>
              <a:ext uri="{FF2B5EF4-FFF2-40B4-BE49-F238E27FC236}">
                <a16:creationId xmlns:a16="http://schemas.microsoft.com/office/drawing/2014/main" id="{4BB2B29F-FCCD-C1B4-7BCD-EC047C50C6B5}"/>
              </a:ext>
            </a:extLst>
          </p:cNvPr>
          <p:cNvSpPr/>
          <p:nvPr/>
        </p:nvSpPr>
        <p:spPr>
          <a:xfrm>
            <a:off x="9321434" y="2746553"/>
            <a:ext cx="267477" cy="468314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000"/>
          </a:p>
        </p:txBody>
      </p:sp>
      <p:sp>
        <p:nvSpPr>
          <p:cNvPr id="48" name="TextBox 99">
            <a:extLst>
              <a:ext uri="{FF2B5EF4-FFF2-40B4-BE49-F238E27FC236}">
                <a16:creationId xmlns:a16="http://schemas.microsoft.com/office/drawing/2014/main" id="{F13A0730-D669-F866-2CF7-F0DEFE7E61FF}"/>
              </a:ext>
            </a:extLst>
          </p:cNvPr>
          <p:cNvSpPr txBox="1"/>
          <p:nvPr/>
        </p:nvSpPr>
        <p:spPr>
          <a:xfrm>
            <a:off x="9652402" y="5770342"/>
            <a:ext cx="210219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i="1" dirty="0">
                <a:solidFill>
                  <a:srgbClr val="2E2D62"/>
                </a:solidFill>
                <a:latin typeface="Arial"/>
                <a:cs typeface="Arial"/>
              </a:rPr>
              <a:t>Characterise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2BF1A66-1E18-7FB0-468E-418CC7ADB81E}"/>
              </a:ext>
            </a:extLst>
          </p:cNvPr>
          <p:cNvCxnSpPr/>
          <p:nvPr/>
        </p:nvCxnSpPr>
        <p:spPr>
          <a:xfrm flipH="1">
            <a:off x="2856562" y="5508751"/>
            <a:ext cx="5720" cy="85986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5E0ADB-8E2E-72F8-9FAE-E4FA681A5044}"/>
              </a:ext>
            </a:extLst>
          </p:cNvPr>
          <p:cNvCxnSpPr/>
          <p:nvPr/>
        </p:nvCxnSpPr>
        <p:spPr>
          <a:xfrm>
            <a:off x="4295910" y="5508751"/>
            <a:ext cx="0" cy="82308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D77745-CA85-2200-8F6B-BE97AC35CEED}"/>
              </a:ext>
            </a:extLst>
          </p:cNvPr>
          <p:cNvCxnSpPr/>
          <p:nvPr/>
        </p:nvCxnSpPr>
        <p:spPr>
          <a:xfrm>
            <a:off x="7026190" y="5508751"/>
            <a:ext cx="14283" cy="82308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5C69674-7E9E-2E7D-45C1-2A0BBF0BC8D9}"/>
              </a:ext>
            </a:extLst>
          </p:cNvPr>
          <p:cNvCxnSpPr/>
          <p:nvPr/>
        </p:nvCxnSpPr>
        <p:spPr>
          <a:xfrm>
            <a:off x="9127096" y="5508751"/>
            <a:ext cx="0" cy="823081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04">
            <a:extLst>
              <a:ext uri="{FF2B5EF4-FFF2-40B4-BE49-F238E27FC236}">
                <a16:creationId xmlns:a16="http://schemas.microsoft.com/office/drawing/2014/main" id="{DC229CFA-D3FA-1111-2CB6-A9DE6E1278E6}"/>
              </a:ext>
            </a:extLst>
          </p:cNvPr>
          <p:cNvSpPr txBox="1"/>
          <p:nvPr/>
        </p:nvSpPr>
        <p:spPr>
          <a:xfrm>
            <a:off x="9127096" y="3726324"/>
            <a:ext cx="1041494" cy="738664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THz</a:t>
            </a:r>
          </a:p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</a:p>
          <a:p>
            <a:pPr algn="ctr"/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Streaker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63CCD17-8751-D04E-B4E2-114C7723C23A}"/>
              </a:ext>
            </a:extLst>
          </p:cNvPr>
          <p:cNvCxnSpPr/>
          <p:nvPr/>
        </p:nvCxnSpPr>
        <p:spPr>
          <a:xfrm>
            <a:off x="9510466" y="3241412"/>
            <a:ext cx="137377" cy="484912"/>
          </a:xfrm>
          <a:prstGeom prst="straightConnector1">
            <a:avLst/>
          </a:prstGeom>
          <a:ln w="19050"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3D65140-7FF8-8E2C-C738-80CA5EBC0013}"/>
              </a:ext>
            </a:extLst>
          </p:cNvPr>
          <p:cNvSpPr txBox="1"/>
          <p:nvPr/>
        </p:nvSpPr>
        <p:spPr>
          <a:xfrm>
            <a:off x="123329" y="6371215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Fig. S. Jamison</a:t>
            </a:r>
          </a:p>
        </p:txBody>
      </p:sp>
    </p:spTree>
    <p:extLst>
      <p:ext uri="{BB962C8B-B14F-4D97-AF65-F5344CB8AC3E}">
        <p14:creationId xmlns:p14="http://schemas.microsoft.com/office/powerpoint/2010/main" val="326117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178200-09E3-F4AD-80B7-7CE55F275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74898-21A8-59B4-50C3-C9209EB81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A565AE-7C4B-EE34-C76F-598F5B10D8FD}"/>
              </a:ext>
            </a:extLst>
          </p:cNvPr>
          <p:cNvSpPr txBox="1"/>
          <p:nvPr/>
        </p:nvSpPr>
        <p:spPr>
          <a:xfrm>
            <a:off x="4367808" y="404664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84657-CA71-F88E-A7B5-116C9D9F4BF9}"/>
              </a:ext>
            </a:extLst>
          </p:cNvPr>
          <p:cNvSpPr txBox="1"/>
          <p:nvPr/>
        </p:nvSpPr>
        <p:spPr>
          <a:xfrm>
            <a:off x="767408" y="1484784"/>
            <a:ext cx="960929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Need to move beyond Ti:sapp for plasma acceleration &gt; 100Hz.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Fibre combination promising (commercialised) 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Can accelerate electrons at gradients &gt; 1GeV/m in simulation with realistic fibre laser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New CLARA facility ideal for advanced acceleration experiments.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H3 beams project to exploit synergies in UK research to produce high quality LWFA beams.</a:t>
            </a:r>
          </a:p>
        </p:txBody>
      </p:sp>
    </p:spTree>
    <p:extLst>
      <p:ext uri="{BB962C8B-B14F-4D97-AF65-F5344CB8AC3E}">
        <p14:creationId xmlns:p14="http://schemas.microsoft.com/office/powerpoint/2010/main" val="171921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733AD-7A39-37B7-9F1E-ABEFD3E3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0725E-C638-E63E-FF3C-AF63B97A4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EAAC , Elba Sept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C93D5-30C5-0DF0-226E-B2BC87B0B528}"/>
              </a:ext>
            </a:extLst>
          </p:cNvPr>
          <p:cNvSpPr txBox="1"/>
          <p:nvPr/>
        </p:nvSpPr>
        <p:spPr>
          <a:xfrm>
            <a:off x="5139648" y="2721114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chemeClr val="tx2"/>
                </a:solidFill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350060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LUXE meeting 10</a:t>
            </a:r>
            <a:r>
              <a:rPr lang="en-GB" baseline="30000" dirty="0"/>
              <a:t>th</a:t>
            </a:r>
            <a:r>
              <a:rPr lang="en-GB" dirty="0"/>
              <a:t> Sept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4707" y="257990"/>
            <a:ext cx="6289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External Injection Experiments at CLARA: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</a:rPr>
              <a:t>Motivation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901" y="1336823"/>
            <a:ext cx="118813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Laser wakefield acceleration (LWFA) has produced extremely high accelerating gradients and energies (10GeV), but issues with stability, energy spread, repeatability, emittance.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CERN Expert Panel Roadmap</a:t>
            </a:r>
            <a:r>
              <a:rPr lang="en-GB" sz="2000" dirty="0">
                <a:solidFill>
                  <a:schemeClr val="tx2"/>
                </a:solidFill>
              </a:rPr>
              <a:t> (</a:t>
            </a:r>
            <a:r>
              <a:rPr lang="en-GB" sz="2000" dirty="0">
                <a:solidFill>
                  <a:schemeClr val="tx2"/>
                </a:solidFill>
                <a:hlinkClick r:id="rId3"/>
              </a:rPr>
              <a:t>https://e-publishing.cern.ch/index.php/CYRM/issue/view/146</a:t>
            </a:r>
            <a:r>
              <a:rPr lang="en-GB" sz="2000" dirty="0">
                <a:solidFill>
                  <a:schemeClr val="tx2"/>
                </a:solidFill>
              </a:rPr>
              <a:t>) </a:t>
            </a:r>
            <a:r>
              <a:rPr lang="en-GB" sz="2000" dirty="0">
                <a:solidFill>
                  <a:srgbClr val="002060"/>
                </a:solidFill>
              </a:rPr>
              <a:t>identifies both </a:t>
            </a:r>
            <a:r>
              <a:rPr lang="en-GB" sz="2000" b="1" dirty="0">
                <a:solidFill>
                  <a:srgbClr val="C00000"/>
                </a:solidFill>
              </a:rPr>
              <a:t>quality</a:t>
            </a:r>
            <a:r>
              <a:rPr lang="en-GB" sz="2000" dirty="0">
                <a:solidFill>
                  <a:srgbClr val="002060"/>
                </a:solidFill>
              </a:rPr>
              <a:t> and </a:t>
            </a:r>
            <a:r>
              <a:rPr lang="en-GB" sz="2000" b="1" dirty="0">
                <a:solidFill>
                  <a:srgbClr val="C00000"/>
                </a:solidFill>
              </a:rPr>
              <a:t>staging</a:t>
            </a:r>
            <a:r>
              <a:rPr lang="en-GB" sz="2000" dirty="0">
                <a:solidFill>
                  <a:srgbClr val="002060"/>
                </a:solidFill>
              </a:rPr>
              <a:t> as milestones for credible LWFA.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External injection of high quality, low energy electrons into plasma wakefield: high gradient acceleration w/o loss of quality in simulation.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Experiments @ CLARA (Daresbury Laboratory) – test injection &amp; acceleration experimentally (few expts.so far </a:t>
            </a:r>
            <a:r>
              <a:rPr lang="en-GB" sz="2000" dirty="0" err="1">
                <a:solidFill>
                  <a:srgbClr val="002060"/>
                </a:solidFill>
              </a:rPr>
              <a:t>Amiranoff</a:t>
            </a:r>
            <a:r>
              <a:rPr lang="en-GB" sz="2000" dirty="0">
                <a:solidFill>
                  <a:srgbClr val="002060"/>
                </a:solidFill>
              </a:rPr>
              <a:t> et al. PRL 81, 995, 1998, Wu et al., Nature Physics 17, 801, 2021).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Investigation of staging without problems of capturing low quality beams from LWFA first stage.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CLARA near-unique facility in the world – accelerator, laser, experimental area.</a:t>
            </a:r>
          </a:p>
        </p:txBody>
      </p:sp>
    </p:spTree>
    <p:extLst>
      <p:ext uri="{BB962C8B-B14F-4D97-AF65-F5344CB8AC3E}">
        <p14:creationId xmlns:p14="http://schemas.microsoft.com/office/powerpoint/2010/main" val="268227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EAAC , Elba Sept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D3361-D304-8C61-47B1-45C3FE7A979A}"/>
              </a:ext>
            </a:extLst>
          </p:cNvPr>
          <p:cNvSpPr txBox="1"/>
          <p:nvPr/>
        </p:nvSpPr>
        <p:spPr>
          <a:xfrm>
            <a:off x="5231904" y="335329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Outline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71737-B875-BDBF-5062-F2ADE16F98B4}"/>
              </a:ext>
            </a:extLst>
          </p:cNvPr>
          <p:cNvSpPr txBox="1"/>
          <p:nvPr/>
        </p:nvSpPr>
        <p:spPr>
          <a:xfrm>
            <a:off x="2711624" y="2459504"/>
            <a:ext cx="60550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LWFA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Some promising technologies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2"/>
                </a:solidFill>
              </a:rPr>
              <a:t>Future plans at Liverpool/Cockcroft in LWFA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9B4C25-AC8E-123C-C573-061F937443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LUXE meeting 10</a:t>
            </a:r>
            <a:r>
              <a:rPr lang="en-GB" baseline="30000" dirty="0"/>
              <a:t>th</a:t>
            </a:r>
            <a:r>
              <a:rPr lang="en-GB" dirty="0"/>
              <a:t> Sept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EA72F-58B7-273B-F684-6AD14744B3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0BBB72-7F08-772C-DA4A-7AFAB34374FD}"/>
              </a:ext>
            </a:extLst>
          </p:cNvPr>
          <p:cNvSpPr/>
          <p:nvPr/>
        </p:nvSpPr>
        <p:spPr>
          <a:xfrm>
            <a:off x="1487488" y="1175376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en-GB" sz="2400" dirty="0">
                <a:solidFill>
                  <a:srgbClr val="626262"/>
                </a:solidFill>
                <a:cs typeface="Arial" panose="020B0604020202020204" pitchFamily="34" charset="0"/>
              </a:rPr>
              <a:t>Offered parameters to evolve, based on development time   </a:t>
            </a:r>
          </a:p>
          <a:p>
            <a:pPr lvl="1" algn="ctr" fontAlgn="base"/>
            <a:r>
              <a:rPr lang="en-GB" sz="2000" i="1" dirty="0">
                <a:solidFill>
                  <a:schemeClr val="accent5"/>
                </a:solidFill>
                <a:cs typeface="Arial" panose="020B0604020202020204" pitchFamily="34" charset="0"/>
              </a:rPr>
              <a:t>‘Day 1’ </a:t>
            </a:r>
            <a:r>
              <a:rPr lang="en-GB" sz="2000" i="1" dirty="0">
                <a:solidFill>
                  <a:srgbClr val="626262"/>
                </a:solidFill>
                <a:cs typeface="Arial" panose="020B0604020202020204" pitchFamily="34" charset="0"/>
              </a:rPr>
              <a:t>→ </a:t>
            </a:r>
            <a:r>
              <a:rPr lang="en-GB" sz="2000" i="1" dirty="0">
                <a:solidFill>
                  <a:schemeClr val="accent6"/>
                </a:solidFill>
                <a:cs typeface="Arial" panose="020B0604020202020204" pitchFamily="34" charset="0"/>
              </a:rPr>
              <a:t>Nominal </a:t>
            </a:r>
            <a:endParaRPr lang="en-GB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D32B1-4EB3-579F-9242-B369CC61449A}"/>
              </a:ext>
            </a:extLst>
          </p:cNvPr>
          <p:cNvSpPr txBox="1"/>
          <p:nvPr/>
        </p:nvSpPr>
        <p:spPr>
          <a:xfrm>
            <a:off x="4079776" y="362768"/>
            <a:ext cx="457250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spc="-150" dirty="0">
                <a:solidFill>
                  <a:schemeClr val="tx2"/>
                </a:solidFill>
                <a:cs typeface="Arial" panose="020B0604020202020204" pitchFamily="34" charset="0"/>
              </a:rPr>
              <a:t>Beam parameters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A512A7DA-D1D9-CA40-E8F4-7089F6F67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58033"/>
              </p:ext>
            </p:extLst>
          </p:nvPr>
        </p:nvGraphicFramePr>
        <p:xfrm>
          <a:off x="2662643" y="2278530"/>
          <a:ext cx="6866715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1859">
                  <a:extLst>
                    <a:ext uri="{9D8B030D-6E8A-4147-A177-3AD203B41FA5}">
                      <a16:colId xmlns:a16="http://schemas.microsoft.com/office/drawing/2014/main" val="3265720352"/>
                    </a:ext>
                  </a:extLst>
                </a:gridCol>
                <a:gridCol w="2212428">
                  <a:extLst>
                    <a:ext uri="{9D8B030D-6E8A-4147-A177-3AD203B41FA5}">
                      <a16:colId xmlns:a16="http://schemas.microsoft.com/office/drawing/2014/main" val="1416380626"/>
                    </a:ext>
                  </a:extLst>
                </a:gridCol>
                <a:gridCol w="2212428">
                  <a:extLst>
                    <a:ext uri="{9D8B030D-6E8A-4147-A177-3AD203B41FA5}">
                      <a16:colId xmlns:a16="http://schemas.microsoft.com/office/drawing/2014/main" val="3618162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High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7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Energy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22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Charge [pC]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8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t [fs]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30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σ</a:t>
                      </a:r>
                      <a:r>
                        <a:rPr lang="en-GB" baseline="-25000" dirty="0" err="1"/>
                        <a:t>E</a:t>
                      </a:r>
                      <a:r>
                        <a:rPr lang="en-GB" baseline="0" dirty="0"/>
                        <a:t>/E</a:t>
                      </a:r>
                      <a:r>
                        <a:rPr lang="en-GB" dirty="0"/>
                        <a:t>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5"/>
                          </a:solidFill>
                        </a:rPr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5"/>
                          </a:solidFill>
                        </a:rPr>
                        <a:t>&lt;1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0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x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y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4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/>
                        <a:t>ε</a:t>
                      </a:r>
                      <a:r>
                        <a:rPr lang="en-GB" baseline="-25000"/>
                        <a:t>N</a:t>
                      </a:r>
                      <a:r>
                        <a:rPr lang="en-GB" baseline="0"/>
                        <a:t> x @ 250 MeV [</a:t>
                      </a:r>
                      <a:r>
                        <a:rPr lang="en-GB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1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ε</a:t>
                      </a:r>
                      <a:r>
                        <a:rPr lang="en-GB" baseline="-25000"/>
                        <a:t>N</a:t>
                      </a:r>
                      <a:r>
                        <a:rPr lang="en-GB" baseline="0"/>
                        <a:t> y @ 250 MeV [</a:t>
                      </a:r>
                      <a:r>
                        <a:rPr lang="en-GB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427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7DF82E3-BC65-5CA3-4F16-07ACE7C8F709}"/>
              </a:ext>
            </a:extLst>
          </p:cNvPr>
          <p:cNvSpPr/>
          <p:nvPr/>
        </p:nvSpPr>
        <p:spPr>
          <a:xfrm>
            <a:off x="592254" y="1169506"/>
            <a:ext cx="1071946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 algn="ctr" fontAlgn="base"/>
            <a:r>
              <a:rPr lang="en-GB" sz="2400" dirty="0">
                <a:solidFill>
                  <a:srgbClr val="626262"/>
                </a:solidFill>
                <a:cs typeface="Arial" panose="020B0604020202020204" pitchFamily="34" charset="0"/>
              </a:rPr>
              <a:t>Offered parameters to evolve, based on development time   </a:t>
            </a:r>
          </a:p>
          <a:p>
            <a:pPr lvl="1" algn="ctr" fontAlgn="base"/>
            <a:r>
              <a:rPr lang="en-GB" sz="2000" i="1" dirty="0">
                <a:solidFill>
                  <a:schemeClr val="accent5"/>
                </a:solidFill>
                <a:cs typeface="Arial" panose="020B0604020202020204" pitchFamily="34" charset="0"/>
              </a:rPr>
              <a:t>‘Day 1’ </a:t>
            </a:r>
            <a:r>
              <a:rPr lang="en-GB" sz="2000" i="1" dirty="0">
                <a:solidFill>
                  <a:srgbClr val="626262"/>
                </a:solidFill>
                <a:cs typeface="Arial" panose="020B0604020202020204" pitchFamily="34" charset="0"/>
              </a:rPr>
              <a:t>→ </a:t>
            </a:r>
            <a:r>
              <a:rPr lang="en-GB" sz="2000" i="1" dirty="0">
                <a:solidFill>
                  <a:schemeClr val="accent6"/>
                </a:solidFill>
                <a:cs typeface="Arial" panose="020B0604020202020204" pitchFamily="34" charset="0"/>
              </a:rPr>
              <a:t>Nominal </a:t>
            </a:r>
            <a:r>
              <a:rPr lang="en-GB" sz="2000" i="1" dirty="0">
                <a:solidFill>
                  <a:srgbClr val="626262"/>
                </a:solidFill>
                <a:cs typeface="Arial" panose="020B0604020202020204" pitchFamily="34" charset="0"/>
              </a:rPr>
              <a:t>→ </a:t>
            </a:r>
            <a:r>
              <a:rPr lang="en-GB" sz="2000" i="1" dirty="0">
                <a:solidFill>
                  <a:srgbClr val="FF0000"/>
                </a:solidFill>
                <a:cs typeface="Arial" panose="020B0604020202020204" pitchFamily="34" charset="0"/>
              </a:rPr>
              <a:t>R&amp;D</a:t>
            </a:r>
            <a:endParaRPr lang="en-GB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F675D2A5-E8D9-B13C-EE2A-0DE41597A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34929"/>
              </p:ext>
            </p:extLst>
          </p:nvPr>
        </p:nvGraphicFramePr>
        <p:xfrm>
          <a:off x="2662642" y="2229697"/>
          <a:ext cx="6866715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1859">
                  <a:extLst>
                    <a:ext uri="{9D8B030D-6E8A-4147-A177-3AD203B41FA5}">
                      <a16:colId xmlns:a16="http://schemas.microsoft.com/office/drawing/2014/main" val="3265720352"/>
                    </a:ext>
                  </a:extLst>
                </a:gridCol>
                <a:gridCol w="2212428">
                  <a:extLst>
                    <a:ext uri="{9D8B030D-6E8A-4147-A177-3AD203B41FA5}">
                      <a16:colId xmlns:a16="http://schemas.microsoft.com/office/drawing/2014/main" val="1416380626"/>
                    </a:ext>
                  </a:extLst>
                </a:gridCol>
                <a:gridCol w="2212428">
                  <a:extLst>
                    <a:ext uri="{9D8B030D-6E8A-4147-A177-3AD203B41FA5}">
                      <a16:colId xmlns:a16="http://schemas.microsoft.com/office/drawing/2014/main" val="3618162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Low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7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Energy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22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Charge [pC]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5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accent6"/>
                          </a:solidFill>
                        </a:rPr>
                        <a:t>&lt;20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89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t [fs]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C0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≤50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30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σ</a:t>
                      </a:r>
                      <a:r>
                        <a:rPr lang="en-GB" baseline="-25000" dirty="0" err="1"/>
                        <a:t>E</a:t>
                      </a:r>
                      <a:r>
                        <a:rPr lang="en-GB" baseline="0" dirty="0"/>
                        <a:t>/E</a:t>
                      </a:r>
                      <a:r>
                        <a:rPr lang="en-GB" dirty="0"/>
                        <a:t>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&lt;1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03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x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C0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RMS y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C0000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4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/>
                        <a:t>ε</a:t>
                      </a:r>
                      <a:r>
                        <a:rPr lang="en-GB" baseline="-25000"/>
                        <a:t>N</a:t>
                      </a:r>
                      <a:r>
                        <a:rPr lang="en-GB" baseline="0"/>
                        <a:t> x @ 250 MeV [</a:t>
                      </a:r>
                      <a:r>
                        <a:rPr lang="en-GB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C00000"/>
                          </a:solidFill>
                        </a:rPr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1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/>
                        <a:t>ε</a:t>
                      </a:r>
                      <a:r>
                        <a:rPr lang="en-GB" baseline="-25000"/>
                        <a:t>N</a:t>
                      </a:r>
                      <a:r>
                        <a:rPr lang="en-GB" baseline="0"/>
                        <a:t> y @ 250 MeV [</a:t>
                      </a:r>
                      <a:r>
                        <a:rPr lang="en-GB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C00000"/>
                          </a:solidFill>
                        </a:rPr>
                        <a:t>&lt;1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427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690AA63-32F3-70E3-38A4-5C46AEF74107}"/>
              </a:ext>
            </a:extLst>
          </p:cNvPr>
          <p:cNvSpPr/>
          <p:nvPr/>
        </p:nvSpPr>
        <p:spPr>
          <a:xfrm>
            <a:off x="191343" y="5850400"/>
            <a:ext cx="11809312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1" algn="just" fontAlgn="base"/>
            <a:r>
              <a:rPr lang="en-GB" sz="2000" b="1" dirty="0">
                <a:solidFill>
                  <a:srgbClr val="C00000"/>
                </a:solidFill>
                <a:cs typeface="Arial" panose="020B0604020202020204" pitchFamily="34" charset="0"/>
              </a:rPr>
              <a:t>R&amp;D: </a:t>
            </a:r>
            <a:r>
              <a:rPr lang="en-GB" sz="2000" dirty="0">
                <a:solidFill>
                  <a:schemeClr val="tx2"/>
                </a:solidFill>
                <a:cs typeface="Arial" panose="020B0604020202020204" pitchFamily="34" charset="0"/>
              </a:rPr>
              <a:t>dedicated effort required beyond normal operations, and/or new diagnostic technology required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C12FD3-E2B3-D895-BE02-558E215B3388}"/>
              </a:ext>
            </a:extLst>
          </p:cNvPr>
          <p:cNvSpPr/>
          <p:nvPr/>
        </p:nvSpPr>
        <p:spPr>
          <a:xfrm>
            <a:off x="6835744" y="4044392"/>
            <a:ext cx="1296144" cy="786507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5A8A78-6F88-2405-3DBC-95062015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3CB5D-92D2-18A9-4D98-2F2A979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LUXE meeting 10</a:t>
            </a:r>
            <a:r>
              <a:rPr lang="en-GB" baseline="30000" dirty="0"/>
              <a:t>th</a:t>
            </a:r>
            <a:r>
              <a:rPr lang="en-GB" dirty="0"/>
              <a:t> Sept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431A4-1203-623F-79D1-06B233FAEBC6}"/>
              </a:ext>
            </a:extLst>
          </p:cNvPr>
          <p:cNvSpPr txBox="1"/>
          <p:nvPr/>
        </p:nvSpPr>
        <p:spPr>
          <a:xfrm>
            <a:off x="3137016" y="228680"/>
            <a:ext cx="5917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External injection experiments at FEBE</a:t>
            </a:r>
          </a:p>
        </p:txBody>
      </p:sp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909B7E1B-455F-8EAB-26D6-9E12DC536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12294"/>
              </p:ext>
            </p:extLst>
          </p:nvPr>
        </p:nvGraphicFramePr>
        <p:xfrm>
          <a:off x="6600055" y="3817225"/>
          <a:ext cx="5112569" cy="23469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10561">
                  <a:extLst>
                    <a:ext uri="{9D8B030D-6E8A-4147-A177-3AD203B41FA5}">
                      <a16:colId xmlns:a16="http://schemas.microsoft.com/office/drawing/2014/main" val="3413668284"/>
                    </a:ext>
                  </a:extLst>
                </a:gridCol>
                <a:gridCol w="1551004">
                  <a:extLst>
                    <a:ext uri="{9D8B030D-6E8A-4147-A177-3AD203B41FA5}">
                      <a16:colId xmlns:a16="http://schemas.microsoft.com/office/drawing/2014/main" val="912007788"/>
                    </a:ext>
                  </a:extLst>
                </a:gridCol>
                <a:gridCol w="1551004">
                  <a:extLst>
                    <a:ext uri="{9D8B030D-6E8A-4147-A177-3AD203B41FA5}">
                      <a16:colId xmlns:a16="http://schemas.microsoft.com/office/drawing/2014/main" val="3169698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250TW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Pre-interaction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Post-interaction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7592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Charge (pC)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1392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Central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 e</a:t>
                      </a: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nergy (MeV)</a:t>
                      </a:r>
                      <a:endParaRPr lang="en-GB" sz="16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5436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92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 spread (RMS)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2.13%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32486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l-GR" sz="1600" baseline="0" dirty="0">
                          <a:latin typeface="+mn-lt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GB" sz="1600" baseline="-25000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2.27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887574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l-GR" sz="1600" baseline="0" dirty="0">
                          <a:latin typeface="+mn-lt"/>
                          <a:cs typeface="Arial" panose="020B0604020202020204" pitchFamily="34" charset="0"/>
                        </a:rPr>
                        <a:t>σ</a:t>
                      </a:r>
                      <a:r>
                        <a:rPr lang="en-GB" sz="1600" baseline="-25000" dirty="0">
                          <a:latin typeface="+mn-lt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/c (fs)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114014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l-GR" sz="1600" dirty="0">
                          <a:latin typeface="+mn-lt"/>
                          <a:cs typeface="Arial" panose="020B0604020202020204" pitchFamily="34" charset="0"/>
                        </a:rPr>
                        <a:t>ε</a:t>
                      </a:r>
                      <a:r>
                        <a:rPr lang="en-GB" sz="1600" baseline="-25000" dirty="0">
                          <a:latin typeface="+mn-lt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 (mm </a:t>
                      </a:r>
                      <a:r>
                        <a:rPr lang="en-GB" sz="1600" baseline="0" dirty="0" err="1">
                          <a:latin typeface="+mn-lt"/>
                          <a:cs typeface="Arial" panose="020B0604020202020204" pitchFamily="34" charset="0"/>
                        </a:rPr>
                        <a:t>mrad</a:t>
                      </a:r>
                      <a:r>
                        <a:rPr lang="en-GB" sz="1600" baseline="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1.24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574893"/>
                  </a:ext>
                </a:extLst>
              </a:tr>
            </a:tbl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6453DD12-CA26-4012-23ED-CFF696B52EC1}"/>
              </a:ext>
            </a:extLst>
          </p:cNvPr>
          <p:cNvSpPr txBox="1"/>
          <p:nvPr/>
        </p:nvSpPr>
        <p:spPr>
          <a:xfrm>
            <a:off x="415758" y="4365104"/>
            <a:ext cx="55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100TW:</a:t>
            </a:r>
            <a:r>
              <a:rPr lang="en-GB" sz="2400" dirty="0">
                <a:solidFill>
                  <a:schemeClr val="tx2"/>
                </a:solidFill>
              </a:rPr>
              <a:t> 1GeV in 80mm – 2GeV in 140mm.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5FD5D-86FB-FE08-6E5F-0BB1B8466520}"/>
              </a:ext>
            </a:extLst>
          </p:cNvPr>
          <p:cNvSpPr txBox="1"/>
          <p:nvPr/>
        </p:nvSpPr>
        <p:spPr>
          <a:xfrm>
            <a:off x="415758" y="5155717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250TW:</a:t>
            </a:r>
            <a:r>
              <a:rPr lang="en-GB" sz="2400" dirty="0">
                <a:solidFill>
                  <a:schemeClr val="tx2"/>
                </a:solidFill>
              </a:rPr>
              <a:t> 5GeV in 400mm.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B48271-687A-F577-8E04-33512E0ED0E2}"/>
              </a:ext>
            </a:extLst>
          </p:cNvPr>
          <p:cNvGrpSpPr/>
          <p:nvPr/>
        </p:nvGrpSpPr>
        <p:grpSpPr>
          <a:xfrm>
            <a:off x="4271796" y="827420"/>
            <a:ext cx="3648405" cy="2967023"/>
            <a:chOff x="4271796" y="827420"/>
            <a:chExt cx="3648405" cy="2967023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552E317-FBEE-8EFF-49A4-12581C08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71796" y="1058139"/>
              <a:ext cx="3648405" cy="273630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03B397-841F-2A03-0551-094A8EA7113E}"/>
                </a:ext>
              </a:extLst>
            </p:cNvPr>
            <p:cNvSpPr txBox="1"/>
            <p:nvPr/>
          </p:nvSpPr>
          <p:spPr>
            <a:xfrm>
              <a:off x="5703689" y="827420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250TW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CE7A7-B7C9-1A0D-C0D6-B6F757290DA6}"/>
              </a:ext>
            </a:extLst>
          </p:cNvPr>
          <p:cNvGrpSpPr/>
          <p:nvPr/>
        </p:nvGrpSpPr>
        <p:grpSpPr>
          <a:xfrm>
            <a:off x="8256240" y="827420"/>
            <a:ext cx="3648405" cy="2967023"/>
            <a:chOff x="8256240" y="827420"/>
            <a:chExt cx="3648405" cy="2967023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7A68FC67-8D19-A981-B719-09B324E6D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56240" y="1058139"/>
              <a:ext cx="3648405" cy="273630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D528F3-2EF0-C505-2050-96B9749354E5}"/>
                </a:ext>
              </a:extLst>
            </p:cNvPr>
            <p:cNvSpPr txBox="1"/>
            <p:nvPr/>
          </p:nvSpPr>
          <p:spPr>
            <a:xfrm>
              <a:off x="9576386" y="827420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250TW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23631E-B941-F91D-1F26-C7BA613CDB15}"/>
              </a:ext>
            </a:extLst>
          </p:cNvPr>
          <p:cNvGrpSpPr/>
          <p:nvPr/>
        </p:nvGrpSpPr>
        <p:grpSpPr>
          <a:xfrm>
            <a:off x="399099" y="827420"/>
            <a:ext cx="3648405" cy="2967023"/>
            <a:chOff x="399099" y="827420"/>
            <a:chExt cx="3648405" cy="29670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D95133-47D7-2F74-8E77-88F7B5718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099" y="1058139"/>
              <a:ext cx="3648405" cy="273630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9BA346-1C90-CC20-ABC9-A620C97D0BF2}"/>
                </a:ext>
              </a:extLst>
            </p:cNvPr>
            <p:cNvSpPr txBox="1"/>
            <p:nvPr/>
          </p:nvSpPr>
          <p:spPr>
            <a:xfrm>
              <a:off x="1710289" y="827420"/>
              <a:ext cx="853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100TW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52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675D0-A376-8FC0-CB73-295CDADE2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B2F1CC5-E3A2-AE0F-A937-6E4D0419B4EC}"/>
              </a:ext>
            </a:extLst>
          </p:cNvPr>
          <p:cNvSpPr txBox="1">
            <a:spLocks/>
          </p:cNvSpPr>
          <p:nvPr/>
        </p:nvSpPr>
        <p:spPr>
          <a:xfrm>
            <a:off x="11351496" y="64617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79240-598F-BCFE-1628-FDF02E235846}"/>
              </a:ext>
            </a:extLst>
          </p:cNvPr>
          <p:cNvSpPr txBox="1"/>
          <p:nvPr/>
        </p:nvSpPr>
        <p:spPr>
          <a:xfrm>
            <a:off x="3429134" y="457459"/>
            <a:ext cx="5638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 </a:t>
            </a:r>
            <a:r>
              <a:rPr lang="en-GB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particle accelerators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F77E3-E785-154C-720A-BAE99FBC846C}"/>
              </a:ext>
            </a:extLst>
          </p:cNvPr>
          <p:cNvSpPr txBox="1"/>
          <p:nvPr/>
        </p:nvSpPr>
        <p:spPr>
          <a:xfrm>
            <a:off x="451756" y="1149974"/>
            <a:ext cx="11593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 plasma wakefield acceleration is a promising technology for high gradient particle acceleration - source of compact, perhaps cheaper accelerators - </a:t>
            </a: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GeV/few cm.</a:t>
            </a:r>
          </a:p>
          <a:p>
            <a:pPr algn="ctr"/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only with high efficiency drive systems – rf klystrons 40 – 50%, prototypes up to 80 or 90%.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7C1E2C-8A68-5207-4385-F50EF6E800D2}"/>
              </a:ext>
            </a:extLst>
          </p:cNvPr>
          <p:cNvSpPr txBox="1"/>
          <p:nvPr/>
        </p:nvSpPr>
        <p:spPr>
          <a:xfrm>
            <a:off x="3816279" y="2165637"/>
            <a:ext cx="446506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What’s a perfect laser driver?</a:t>
            </a:r>
          </a:p>
          <a:p>
            <a:endParaRPr lang="en-GB" sz="2800" dirty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</a:rPr>
              <a:t>High peak 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</a:rPr>
              <a:t>High average 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</a:rPr>
              <a:t>High rep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</a:rPr>
              <a:t>Short pulse 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</a:rPr>
              <a:t>High 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C00000"/>
                </a:solidFill>
              </a:rPr>
              <a:t>Excellent beam quality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44970-D9E1-4CE6-82DC-1F6046F4C653}"/>
              </a:ext>
            </a:extLst>
          </p:cNvPr>
          <p:cNvSpPr txBox="1"/>
          <p:nvPr/>
        </p:nvSpPr>
        <p:spPr>
          <a:xfrm>
            <a:off x="4331420" y="5757688"/>
            <a:ext cx="343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92D050"/>
                </a:solidFill>
              </a:rPr>
              <a:t>One that works!!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72F43C-F345-9FC6-4075-E07149EED509}"/>
              </a:ext>
            </a:extLst>
          </p:cNvPr>
          <p:cNvGrpSpPr/>
          <p:nvPr/>
        </p:nvGrpSpPr>
        <p:grpSpPr>
          <a:xfrm>
            <a:off x="362349" y="2666750"/>
            <a:ext cx="3337165" cy="1250606"/>
            <a:chOff x="209949" y="2514350"/>
            <a:chExt cx="3337165" cy="12506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61FCDD-F049-7E2D-D3AE-B65547610961}"/>
                </a:ext>
              </a:extLst>
            </p:cNvPr>
            <p:cNvGrpSpPr/>
            <p:nvPr/>
          </p:nvGrpSpPr>
          <p:grpSpPr>
            <a:xfrm>
              <a:off x="1549449" y="3044876"/>
              <a:ext cx="1997665" cy="720080"/>
              <a:chOff x="1055440" y="3068960"/>
              <a:chExt cx="1997665" cy="72008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DD93434-8B51-01CA-BADD-21B744A2E728}"/>
                  </a:ext>
                </a:extLst>
              </p:cNvPr>
              <p:cNvSpPr/>
              <p:nvPr/>
            </p:nvSpPr>
            <p:spPr>
              <a:xfrm>
                <a:off x="1055440" y="3068960"/>
                <a:ext cx="1997665" cy="72008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09EE11-3C63-9885-77CE-7F2DC596BBDC}"/>
                  </a:ext>
                </a:extLst>
              </p:cNvPr>
              <p:cNvSpPr txBox="1"/>
              <p:nvPr/>
            </p:nvSpPr>
            <p:spPr>
              <a:xfrm>
                <a:off x="1199456" y="3212976"/>
                <a:ext cx="1853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02060"/>
                    </a:solidFill>
                  </a:rPr>
                  <a:t>Wavelength?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E62654-C3C7-6251-9404-0D3799CC66A1}"/>
                </a:ext>
              </a:extLst>
            </p:cNvPr>
            <p:cNvSpPr txBox="1"/>
            <p:nvPr/>
          </p:nvSpPr>
          <p:spPr>
            <a:xfrm>
              <a:off x="209949" y="2514350"/>
              <a:ext cx="30263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800 nm? 1 </a:t>
              </a:r>
              <a:r>
                <a:rPr lang="en-GB" dirty="0">
                  <a:solidFill>
                    <a:srgbClr val="002060"/>
                  </a:solidFill>
                  <a:latin typeface="Symbol" panose="05050102010706020507" pitchFamily="18" charset="2"/>
                </a:rPr>
                <a:t>m</a:t>
              </a:r>
              <a:r>
                <a:rPr lang="en-GB" dirty="0">
                  <a:solidFill>
                    <a:srgbClr val="002060"/>
                  </a:solidFill>
                </a:rPr>
                <a:t>m? CO</a:t>
              </a:r>
              <a:r>
                <a:rPr lang="en-GB" baseline="-25000" dirty="0">
                  <a:solidFill>
                    <a:srgbClr val="002060"/>
                  </a:solidFill>
                </a:rPr>
                <a:t>2</a:t>
              </a:r>
              <a:r>
                <a:rPr lang="en-GB" dirty="0">
                  <a:solidFill>
                    <a:srgbClr val="002060"/>
                  </a:solidFill>
                </a:rPr>
                <a:t> @ 10</a:t>
              </a:r>
              <a:r>
                <a:rPr lang="en-GB" dirty="0">
                  <a:solidFill>
                    <a:srgbClr val="002060"/>
                  </a:solidFill>
                  <a:latin typeface="Symbol" panose="05050102010706020507" pitchFamily="18" charset="2"/>
                </a:rPr>
                <a:t>m</a:t>
              </a:r>
              <a:r>
                <a:rPr lang="en-GB" dirty="0">
                  <a:solidFill>
                    <a:srgbClr val="002060"/>
                  </a:solidFill>
                </a:rPr>
                <a:t>m?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5E9477-7F32-3D0E-845E-B32D106E2039}"/>
              </a:ext>
            </a:extLst>
          </p:cNvPr>
          <p:cNvGrpSpPr/>
          <p:nvPr/>
        </p:nvGrpSpPr>
        <p:grpSpPr>
          <a:xfrm>
            <a:off x="451756" y="4606368"/>
            <a:ext cx="3658207" cy="1957549"/>
            <a:chOff x="299356" y="4453968"/>
            <a:chExt cx="3658207" cy="195754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972319B-CDDC-8DC6-7B73-7EDE9DE6AEAF}"/>
                </a:ext>
              </a:extLst>
            </p:cNvPr>
            <p:cNvGrpSpPr/>
            <p:nvPr/>
          </p:nvGrpSpPr>
          <p:grpSpPr>
            <a:xfrm>
              <a:off x="299356" y="4980469"/>
              <a:ext cx="2665066" cy="868168"/>
              <a:chOff x="574756" y="4955384"/>
              <a:chExt cx="2665066" cy="868168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CC40A24-9F05-4C75-DDAE-972BD11BCA91}"/>
                  </a:ext>
                </a:extLst>
              </p:cNvPr>
              <p:cNvSpPr/>
              <p:nvPr/>
            </p:nvSpPr>
            <p:spPr>
              <a:xfrm>
                <a:off x="574756" y="4955384"/>
                <a:ext cx="2647114" cy="86816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EB4D362-C2A6-2995-186B-C0A79BF41173}"/>
                  </a:ext>
                </a:extLst>
              </p:cNvPr>
              <p:cNvSpPr txBox="1"/>
              <p:nvPr/>
            </p:nvSpPr>
            <p:spPr>
              <a:xfrm>
                <a:off x="629620" y="5154378"/>
                <a:ext cx="2610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02060"/>
                    </a:solidFill>
                  </a:rPr>
                  <a:t>How high rep rate?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585746-0637-4D52-4D0F-8CF50EFF639A}"/>
                </a:ext>
              </a:extLst>
            </p:cNvPr>
            <p:cNvSpPr txBox="1"/>
            <p:nvPr/>
          </p:nvSpPr>
          <p:spPr>
            <a:xfrm>
              <a:off x="1095273" y="4453968"/>
              <a:ext cx="2218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kHz? 100s kHz? MHz?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CFBC6A-BC6E-4E4E-210C-E023FCDDCEC4}"/>
                </a:ext>
              </a:extLst>
            </p:cNvPr>
            <p:cNvSpPr txBox="1"/>
            <p:nvPr/>
          </p:nvSpPr>
          <p:spPr>
            <a:xfrm>
              <a:off x="510337" y="6042185"/>
              <a:ext cx="3447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2060"/>
                  </a:solidFill>
                </a:rPr>
                <a:t>Luminosity – collider running time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4A1991-8DB4-499B-4EA2-30420684F663}"/>
              </a:ext>
            </a:extLst>
          </p:cNvPr>
          <p:cNvGrpSpPr/>
          <p:nvPr/>
        </p:nvGrpSpPr>
        <p:grpSpPr>
          <a:xfrm>
            <a:off x="8281347" y="2591507"/>
            <a:ext cx="3852429" cy="1813937"/>
            <a:chOff x="8128947" y="2439107"/>
            <a:chExt cx="3852429" cy="181393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52BD0F0-9768-93C7-6E4F-0C5BA827370C}"/>
                </a:ext>
              </a:extLst>
            </p:cNvPr>
            <p:cNvGrpSpPr/>
            <p:nvPr/>
          </p:nvGrpSpPr>
          <p:grpSpPr>
            <a:xfrm>
              <a:off x="8968816" y="2439107"/>
              <a:ext cx="1654043" cy="729676"/>
              <a:chOff x="9192344" y="2699324"/>
              <a:chExt cx="1654043" cy="72967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ED30716-BB2E-120C-8FD7-691B76E34250}"/>
                  </a:ext>
                </a:extLst>
              </p:cNvPr>
              <p:cNvSpPr/>
              <p:nvPr/>
            </p:nvSpPr>
            <p:spPr>
              <a:xfrm>
                <a:off x="9192344" y="2699324"/>
                <a:ext cx="1654043" cy="72967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2C88334-C8F8-250D-C221-F1A4269F3BD7}"/>
                  </a:ext>
                </a:extLst>
              </p:cNvPr>
              <p:cNvSpPr txBox="1"/>
              <p:nvPr/>
            </p:nvSpPr>
            <p:spPr>
              <a:xfrm>
                <a:off x="9192344" y="2828280"/>
                <a:ext cx="16540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02060"/>
                    </a:solidFill>
                  </a:rPr>
                  <a:t>How short?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966E3F-1F03-D860-B639-DE8D7E085943}"/>
                </a:ext>
              </a:extLst>
            </p:cNvPr>
            <p:cNvSpPr txBox="1"/>
            <p:nvPr/>
          </p:nvSpPr>
          <p:spPr>
            <a:xfrm>
              <a:off x="8128947" y="3329714"/>
              <a:ext cx="38524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Multi-pulse? Modulation of </a:t>
              </a:r>
              <a:r>
                <a:rPr lang="en-GB" dirty="0" err="1">
                  <a:solidFill>
                    <a:srgbClr val="002060"/>
                  </a:solidFill>
                </a:rPr>
                <a:t>ps</a:t>
              </a:r>
              <a:r>
                <a:rPr lang="en-GB" dirty="0">
                  <a:solidFill>
                    <a:srgbClr val="002060"/>
                  </a:solidFill>
                </a:rPr>
                <a:t> pulses? External injection? MOPA? Different injection &amp; acceleration stage lasers?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871758-7F69-9188-BA86-7F6B8392CA95}"/>
              </a:ext>
            </a:extLst>
          </p:cNvPr>
          <p:cNvGrpSpPr/>
          <p:nvPr/>
        </p:nvGrpSpPr>
        <p:grpSpPr>
          <a:xfrm>
            <a:off x="8705404" y="4882481"/>
            <a:ext cx="3009376" cy="1224189"/>
            <a:chOff x="8553004" y="4730081"/>
            <a:chExt cx="3009376" cy="12241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0597BC-DCF5-62BE-7A01-8AEEBA340EAA}"/>
                </a:ext>
              </a:extLst>
            </p:cNvPr>
            <p:cNvGrpSpPr/>
            <p:nvPr/>
          </p:nvGrpSpPr>
          <p:grpSpPr>
            <a:xfrm>
              <a:off x="8553004" y="4730081"/>
              <a:ext cx="2325667" cy="729676"/>
              <a:chOff x="8256240" y="4355508"/>
              <a:chExt cx="2325667" cy="72967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63F0C84-A831-740D-6C4B-D74084A4486A}"/>
                  </a:ext>
                </a:extLst>
              </p:cNvPr>
              <p:cNvSpPr/>
              <p:nvPr/>
            </p:nvSpPr>
            <p:spPr>
              <a:xfrm>
                <a:off x="8256240" y="4355508"/>
                <a:ext cx="2325667" cy="72967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510C00-D3A2-759D-80C0-5BBAD3EA12C4}"/>
                  </a:ext>
                </a:extLst>
              </p:cNvPr>
              <p:cNvSpPr txBox="1"/>
              <p:nvPr/>
            </p:nvSpPr>
            <p:spPr>
              <a:xfrm>
                <a:off x="8332573" y="4475432"/>
                <a:ext cx="22493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02060"/>
                    </a:solidFill>
                  </a:rPr>
                  <a:t>Lasing medium?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AD202F-D104-F7A0-377B-3E6FFC94F795}"/>
                </a:ext>
              </a:extLst>
            </p:cNvPr>
            <p:cNvSpPr txBox="1"/>
            <p:nvPr/>
          </p:nvSpPr>
          <p:spPr>
            <a:xfrm>
              <a:off x="9683339" y="5584938"/>
              <a:ext cx="1879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What’s out there?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00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0631F-8EFF-A996-7BCD-DB5A074C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DC11B-D77B-641A-0BDD-56E297AD2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3188541-DE65-720B-7307-7DED73BD1178}"/>
              </a:ext>
            </a:extLst>
          </p:cNvPr>
          <p:cNvSpPr txBox="1">
            <a:spLocks/>
          </p:cNvSpPr>
          <p:nvPr/>
        </p:nvSpPr>
        <p:spPr>
          <a:xfrm>
            <a:off x="11199096" y="63093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166A807-530F-DF48-FF99-55EA2AF1074B}"/>
              </a:ext>
            </a:extLst>
          </p:cNvPr>
          <p:cNvSpPr txBox="1">
            <a:spLocks/>
          </p:cNvSpPr>
          <p:nvPr/>
        </p:nvSpPr>
        <p:spPr>
          <a:xfrm>
            <a:off x="11199096" y="63093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BAC20-A71D-CDC1-407C-0A6C3AD2B098}"/>
              </a:ext>
            </a:extLst>
          </p:cNvPr>
          <p:cNvSpPr txBox="1"/>
          <p:nvPr/>
        </p:nvSpPr>
        <p:spPr>
          <a:xfrm>
            <a:off x="5112728" y="256505"/>
            <a:ext cx="1631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Fibre lasers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02BE0D-3E3F-7F3B-6EDE-4EA9203193BB}"/>
              </a:ext>
            </a:extLst>
          </p:cNvPr>
          <p:cNvSpPr txBox="1"/>
          <p:nvPr/>
        </p:nvSpPr>
        <p:spPr>
          <a:xfrm>
            <a:off x="193076" y="833603"/>
            <a:ext cx="50707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Fibre lasers: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Yb – low quantum defect.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Direct diode pumping </a:t>
            </a:r>
            <a:r>
              <a:rPr lang="en-GB" dirty="0" err="1">
                <a:solidFill>
                  <a:schemeClr val="tx2"/>
                </a:solidFill>
              </a:rPr>
              <a:t>nir</a:t>
            </a:r>
            <a:r>
              <a:rPr lang="en-GB" dirty="0">
                <a:solidFill>
                  <a:schemeClr val="tx2"/>
                </a:solidFill>
              </a:rPr>
              <a:t> (@976nm).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Optical-optical 80%.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WPE 40%.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Single mode – efficiency at focus (intensity!)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Air/water cooled.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8BDFE1-ECF5-D5D3-3BAD-34F83950A856}"/>
              </a:ext>
            </a:extLst>
          </p:cNvPr>
          <p:cNvSpPr txBox="1"/>
          <p:nvPr/>
        </p:nvSpPr>
        <p:spPr>
          <a:xfrm>
            <a:off x="193076" y="2944448"/>
            <a:ext cx="10344755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</a:rPr>
              <a:t>Current laser drivers for LWFA: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High peak power (100s TW/PW systems, J, &lt;100 fs)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Low repetition rates 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dirty="0">
                <a:solidFill>
                  <a:schemeClr val="tx2"/>
                </a:solidFill>
              </a:rPr>
              <a:t> 1Hz (low average power)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Inefficient – expensive to run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b="1" dirty="0">
                <a:solidFill>
                  <a:schemeClr val="tx2"/>
                </a:solidFill>
              </a:rPr>
              <a:t>Fibre lasers: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High repetition rates (&gt; kHz)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Low pulse energy (</a:t>
            </a:r>
            <a:r>
              <a:rPr lang="en-GB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mJ</a:t>
            </a:r>
            <a:r>
              <a:rPr lang="en-GB" dirty="0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Single fibres considered limited to &lt; 10GW peak power </a:t>
            </a:r>
            <a:r>
              <a:rPr lang="en-GB" sz="1600" dirty="0">
                <a:solidFill>
                  <a:schemeClr val="tx2"/>
                </a:solidFill>
              </a:rPr>
              <a:t>(Schimpf et al. J. Opt. Soc. Am. B. 27 20151 (2010))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Can we use this technology to make both high </a:t>
            </a:r>
            <a:r>
              <a:rPr lang="en-GB" b="1" dirty="0">
                <a:solidFill>
                  <a:schemeClr val="tx2"/>
                </a:solidFill>
              </a:rPr>
              <a:t>peak and average </a:t>
            </a:r>
            <a:r>
              <a:rPr lang="en-GB" dirty="0">
                <a:solidFill>
                  <a:schemeClr val="tx2"/>
                </a:solidFill>
              </a:rPr>
              <a:t>power lasers?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31EA55-A206-884D-DF1B-819F1874703A}"/>
              </a:ext>
            </a:extLst>
          </p:cNvPr>
          <p:cNvSpPr txBox="1"/>
          <p:nvPr/>
        </p:nvSpPr>
        <p:spPr>
          <a:xfrm>
            <a:off x="1675488" y="6031016"/>
            <a:ext cx="7921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many low energy pulses into one high energy pulse – coherent combination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939A6E-225F-F4B3-24FC-3B9560758986}"/>
              </a:ext>
            </a:extLst>
          </p:cNvPr>
          <p:cNvGrpSpPr/>
          <p:nvPr/>
        </p:nvGrpSpPr>
        <p:grpSpPr>
          <a:xfrm>
            <a:off x="5735960" y="622843"/>
            <a:ext cx="6293027" cy="4061868"/>
            <a:chOff x="5735960" y="622843"/>
            <a:chExt cx="6293027" cy="406186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6DAB8D-3EB0-CDFD-35E0-932F2E557D6D}"/>
                </a:ext>
              </a:extLst>
            </p:cNvPr>
            <p:cNvGrpSpPr/>
            <p:nvPr/>
          </p:nvGrpSpPr>
          <p:grpSpPr>
            <a:xfrm>
              <a:off x="5735960" y="1299170"/>
              <a:ext cx="6293027" cy="3385541"/>
              <a:chOff x="5951502" y="892378"/>
              <a:chExt cx="6240498" cy="3044341"/>
            </a:xfrm>
          </p:grpSpPr>
          <p:pic>
            <p:nvPicPr>
              <p:cNvPr id="14" name="Picture 13" descr="Chart, line chart&#10;&#10;Description automatically generated">
                <a:extLst>
                  <a:ext uri="{FF2B5EF4-FFF2-40B4-BE49-F238E27FC236}">
                    <a16:creationId xmlns:a16="http://schemas.microsoft.com/office/drawing/2014/main" id="{DD42BFA2-B1BD-25F6-CAD3-B2C0CEA6C9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1502" y="892378"/>
                <a:ext cx="6240498" cy="3044341"/>
              </a:xfrm>
              <a:prstGeom prst="rect">
                <a:avLst/>
              </a:prstGeom>
            </p:spPr>
          </p:pic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CB21E81-F8DF-6DC5-D4C0-51200A9CB7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2344" y="892378"/>
                <a:ext cx="1080120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79442F-AC98-E7C5-42F5-9A3B5404EEC9}"/>
                </a:ext>
              </a:extLst>
            </p:cNvPr>
            <p:cNvSpPr txBox="1"/>
            <p:nvPr/>
          </p:nvSpPr>
          <p:spPr>
            <a:xfrm>
              <a:off x="6744072" y="1664599"/>
              <a:ext cx="93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</a:rPr>
                <a:t>Yb:glass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A2B4469-13B6-26E8-D6BF-2F63D2C2E2E6}"/>
                </a:ext>
              </a:extLst>
            </p:cNvPr>
            <p:cNvSpPr txBox="1"/>
            <p:nvPr/>
          </p:nvSpPr>
          <p:spPr>
            <a:xfrm>
              <a:off x="9027808" y="622843"/>
              <a:ext cx="10417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quantum</a:t>
              </a:r>
            </a:p>
            <a:p>
              <a:pPr algn="ctr"/>
              <a:r>
                <a:rPr lang="en-GB" dirty="0">
                  <a:solidFill>
                    <a:srgbClr val="002060"/>
                  </a:solidFill>
                </a:rPr>
                <a:t>defect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34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BC2812-0CFE-2C7D-D700-BA8C18C5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DBEC342-6E83-C3FE-9814-E092D03C8EF9}"/>
              </a:ext>
            </a:extLst>
          </p:cNvPr>
          <p:cNvSpPr txBox="1">
            <a:spLocks/>
          </p:cNvSpPr>
          <p:nvPr/>
        </p:nvSpPr>
        <p:spPr>
          <a:xfrm>
            <a:off x="11351496" y="64617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FDEB5-7DEB-15A8-2AEF-9587C770FDCB}"/>
              </a:ext>
            </a:extLst>
          </p:cNvPr>
          <p:cNvSpPr txBox="1"/>
          <p:nvPr/>
        </p:nvSpPr>
        <p:spPr>
          <a:xfrm>
            <a:off x="4614474" y="449745"/>
            <a:ext cx="229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Tiled aperture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E03AD7-C5FB-86BF-4A1B-3A5A27DDBF1B}"/>
              </a:ext>
            </a:extLst>
          </p:cNvPr>
          <p:cNvGrpSpPr/>
          <p:nvPr/>
        </p:nvGrpSpPr>
        <p:grpSpPr>
          <a:xfrm>
            <a:off x="2403823" y="1421160"/>
            <a:ext cx="3816424" cy="1286312"/>
            <a:chOff x="755576" y="1700808"/>
            <a:chExt cx="3816424" cy="128631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3508068-303B-C0D6-85C0-31FFFCBDA13D}"/>
                </a:ext>
              </a:extLst>
            </p:cNvPr>
            <p:cNvSpPr/>
            <p:nvPr/>
          </p:nvSpPr>
          <p:spPr bwMode="auto">
            <a:xfrm>
              <a:off x="755576" y="2137140"/>
              <a:ext cx="102402" cy="10816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D1FC2E-DEC4-4EDD-B494-66AB95237C8F}"/>
                </a:ext>
              </a:extLst>
            </p:cNvPr>
            <p:cNvSpPr/>
            <p:nvPr/>
          </p:nvSpPr>
          <p:spPr bwMode="auto">
            <a:xfrm>
              <a:off x="945183" y="2222442"/>
              <a:ext cx="2160240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9FD5A29-52CF-4F41-2788-CC95EC9279D4}"/>
                </a:ext>
              </a:extLst>
            </p:cNvPr>
            <p:cNvSpPr/>
            <p:nvPr/>
          </p:nvSpPr>
          <p:spPr bwMode="auto">
            <a:xfrm>
              <a:off x="3177431" y="1700808"/>
              <a:ext cx="144016" cy="521634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CB571BC1-3E19-0D46-B403-287F1D98471B}"/>
                </a:ext>
              </a:extLst>
            </p:cNvPr>
            <p:cNvSpPr/>
            <p:nvPr/>
          </p:nvSpPr>
          <p:spPr bwMode="auto">
            <a:xfrm>
              <a:off x="755576" y="2793923"/>
              <a:ext cx="102402" cy="10816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22D5EB-8F61-FB8A-3EB3-1C78F1B97F74}"/>
                </a:ext>
              </a:extLst>
            </p:cNvPr>
            <p:cNvSpPr/>
            <p:nvPr/>
          </p:nvSpPr>
          <p:spPr bwMode="auto">
            <a:xfrm>
              <a:off x="945183" y="2879225"/>
              <a:ext cx="2160240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622739F5-8BA7-4EA6-8AD7-5002A0FFF446}"/>
                </a:ext>
              </a:extLst>
            </p:cNvPr>
            <p:cNvSpPr/>
            <p:nvPr/>
          </p:nvSpPr>
          <p:spPr bwMode="auto">
            <a:xfrm>
              <a:off x="3177431" y="2357591"/>
              <a:ext cx="144016" cy="521634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3" name="Elbow Connector 10">
              <a:extLst>
                <a:ext uri="{FF2B5EF4-FFF2-40B4-BE49-F238E27FC236}">
                  <a16:creationId xmlns:a16="http://schemas.microsoft.com/office/drawing/2014/main" id="{BCD753E2-2665-D601-E4E4-B7C28796BB87}"/>
                </a:ext>
              </a:extLst>
            </p:cNvPr>
            <p:cNvCxnSpPr/>
            <p:nvPr/>
          </p:nvCxnSpPr>
          <p:spPr bwMode="auto">
            <a:xfrm>
              <a:off x="3635896" y="2137140"/>
              <a:ext cx="936104" cy="76494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9808E6-23C8-75B0-EC1C-044CE5C48DB0}"/>
                </a:ext>
              </a:extLst>
            </p:cNvPr>
            <p:cNvCxnSpPr/>
            <p:nvPr/>
          </p:nvCxnSpPr>
          <p:spPr bwMode="auto">
            <a:xfrm>
              <a:off x="3635896" y="2905280"/>
              <a:ext cx="93610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952FE-B6E2-A3C0-64AF-24F7289ED409}"/>
                </a:ext>
              </a:extLst>
            </p:cNvPr>
            <p:cNvGrpSpPr/>
            <p:nvPr/>
          </p:nvGrpSpPr>
          <p:grpSpPr>
            <a:xfrm>
              <a:off x="4005768" y="2784091"/>
              <a:ext cx="216024" cy="203029"/>
              <a:chOff x="4005768" y="2784091"/>
              <a:chExt cx="216024" cy="20302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3010226-219A-4008-BB4E-711D527282D8}"/>
                  </a:ext>
                </a:extLst>
              </p:cNvPr>
              <p:cNvSpPr/>
              <p:nvPr/>
            </p:nvSpPr>
            <p:spPr bwMode="auto">
              <a:xfrm>
                <a:off x="4005768" y="2784091"/>
                <a:ext cx="216024" cy="20302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AB12E03-52E1-7352-DBFF-D73EB6B6690A}"/>
                  </a:ext>
                </a:extLst>
              </p:cNvPr>
              <p:cNvCxnSpPr/>
              <p:nvPr/>
            </p:nvCxnSpPr>
            <p:spPr bwMode="auto">
              <a:xfrm>
                <a:off x="4005768" y="2784091"/>
                <a:ext cx="216024" cy="2030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0B5A0-AF78-D9AE-189E-1E982AC4611A}"/>
              </a:ext>
            </a:extLst>
          </p:cNvPr>
          <p:cNvGrpSpPr/>
          <p:nvPr/>
        </p:nvGrpSpPr>
        <p:grpSpPr>
          <a:xfrm>
            <a:off x="2403823" y="4454207"/>
            <a:ext cx="3816424" cy="1287433"/>
            <a:chOff x="755576" y="3725743"/>
            <a:chExt cx="3816424" cy="1287433"/>
          </a:xfrm>
        </p:grpSpPr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2AE6468D-7AF1-48A2-6158-7AEFBD36A204}"/>
                </a:ext>
              </a:extLst>
            </p:cNvPr>
            <p:cNvSpPr/>
            <p:nvPr/>
          </p:nvSpPr>
          <p:spPr bwMode="auto">
            <a:xfrm>
              <a:off x="755576" y="4162075"/>
              <a:ext cx="102402" cy="10816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8B76B7-0379-5938-C271-79294B11D8ED}"/>
                </a:ext>
              </a:extLst>
            </p:cNvPr>
            <p:cNvSpPr/>
            <p:nvPr/>
          </p:nvSpPr>
          <p:spPr bwMode="auto">
            <a:xfrm>
              <a:off x="945183" y="4247377"/>
              <a:ext cx="2160240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2CA8F078-FCCE-6119-918A-B7BFB5ED2A63}"/>
                </a:ext>
              </a:extLst>
            </p:cNvPr>
            <p:cNvSpPr/>
            <p:nvPr/>
          </p:nvSpPr>
          <p:spPr bwMode="auto">
            <a:xfrm>
              <a:off x="3177431" y="3725743"/>
              <a:ext cx="144016" cy="521634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0D9B15D3-981C-2E4A-33A9-E6C4A80FE3E0}"/>
                </a:ext>
              </a:extLst>
            </p:cNvPr>
            <p:cNvSpPr/>
            <p:nvPr/>
          </p:nvSpPr>
          <p:spPr bwMode="auto">
            <a:xfrm>
              <a:off x="755576" y="4882155"/>
              <a:ext cx="102402" cy="10816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ACAA79-0077-794F-525B-0F0A32C8ECC6}"/>
                </a:ext>
              </a:extLst>
            </p:cNvPr>
            <p:cNvSpPr/>
            <p:nvPr/>
          </p:nvSpPr>
          <p:spPr bwMode="auto">
            <a:xfrm>
              <a:off x="945183" y="4967457"/>
              <a:ext cx="2160240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F4BF2C01-1174-005E-2B90-918E117688A9}"/>
                </a:ext>
              </a:extLst>
            </p:cNvPr>
            <p:cNvSpPr/>
            <p:nvPr/>
          </p:nvSpPr>
          <p:spPr bwMode="auto">
            <a:xfrm>
              <a:off x="3177431" y="4445823"/>
              <a:ext cx="144016" cy="521634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Elbow Connector 36">
              <a:extLst>
                <a:ext uri="{FF2B5EF4-FFF2-40B4-BE49-F238E27FC236}">
                  <a16:creationId xmlns:a16="http://schemas.microsoft.com/office/drawing/2014/main" id="{4E71550C-BDE5-7A29-9407-C236A5DDD009}"/>
                </a:ext>
              </a:extLst>
            </p:cNvPr>
            <p:cNvCxnSpPr/>
            <p:nvPr/>
          </p:nvCxnSpPr>
          <p:spPr bwMode="auto">
            <a:xfrm flipV="1">
              <a:off x="3635896" y="4247377"/>
              <a:ext cx="936104" cy="720081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1CB3E26-20C4-30F9-8F0F-625C5CF43438}"/>
                </a:ext>
              </a:extLst>
            </p:cNvPr>
            <p:cNvCxnSpPr/>
            <p:nvPr/>
          </p:nvCxnSpPr>
          <p:spPr bwMode="auto">
            <a:xfrm>
              <a:off x="3635896" y="4247377"/>
              <a:ext cx="93610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673884-13B3-C7BE-1DC0-56C4A968F889}"/>
                </a:ext>
              </a:extLst>
            </p:cNvPr>
            <p:cNvGrpSpPr/>
            <p:nvPr/>
          </p:nvGrpSpPr>
          <p:grpSpPr>
            <a:xfrm rot="16200000">
              <a:off x="4005768" y="4142411"/>
              <a:ext cx="216024" cy="203029"/>
              <a:chOff x="4005768" y="2784091"/>
              <a:chExt cx="216024" cy="20302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AEE22F8-68EA-8232-C7E5-C0F15A96C88F}"/>
                  </a:ext>
                </a:extLst>
              </p:cNvPr>
              <p:cNvSpPr/>
              <p:nvPr/>
            </p:nvSpPr>
            <p:spPr bwMode="auto">
              <a:xfrm>
                <a:off x="4005768" y="2784091"/>
                <a:ext cx="216024" cy="20302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E4F85EA-1D84-EAF0-66EE-DB9B35F9A398}"/>
                  </a:ext>
                </a:extLst>
              </p:cNvPr>
              <p:cNvCxnSpPr/>
              <p:nvPr/>
            </p:nvCxnSpPr>
            <p:spPr bwMode="auto">
              <a:xfrm>
                <a:off x="4005768" y="2784091"/>
                <a:ext cx="216024" cy="2030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1512AD-7E36-E407-880A-6F66BB96D01E}"/>
              </a:ext>
            </a:extLst>
          </p:cNvPr>
          <p:cNvGrpSpPr/>
          <p:nvPr/>
        </p:nvGrpSpPr>
        <p:grpSpPr>
          <a:xfrm>
            <a:off x="2403823" y="2933328"/>
            <a:ext cx="3816424" cy="1287433"/>
            <a:chOff x="755576" y="3725743"/>
            <a:chExt cx="3816424" cy="1287433"/>
          </a:xfrm>
        </p:grpSpPr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587D50E0-77CB-9746-20DB-0F6814BA51AD}"/>
                </a:ext>
              </a:extLst>
            </p:cNvPr>
            <p:cNvSpPr/>
            <p:nvPr/>
          </p:nvSpPr>
          <p:spPr bwMode="auto">
            <a:xfrm>
              <a:off x="755576" y="4162075"/>
              <a:ext cx="102402" cy="10816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22EF2E-1AA7-1510-D781-050C4C25D36C}"/>
                </a:ext>
              </a:extLst>
            </p:cNvPr>
            <p:cNvSpPr/>
            <p:nvPr/>
          </p:nvSpPr>
          <p:spPr bwMode="auto">
            <a:xfrm>
              <a:off x="945183" y="4247377"/>
              <a:ext cx="2160240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4C6B6B59-8EB8-BCA8-6638-297819201487}"/>
                </a:ext>
              </a:extLst>
            </p:cNvPr>
            <p:cNvSpPr/>
            <p:nvPr/>
          </p:nvSpPr>
          <p:spPr bwMode="auto">
            <a:xfrm>
              <a:off x="3177431" y="3725743"/>
              <a:ext cx="144016" cy="521634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83782A10-E1EC-5777-F3D1-B7DA1143ECC5}"/>
                </a:ext>
              </a:extLst>
            </p:cNvPr>
            <p:cNvSpPr/>
            <p:nvPr/>
          </p:nvSpPr>
          <p:spPr bwMode="auto">
            <a:xfrm>
              <a:off x="755576" y="4882155"/>
              <a:ext cx="102402" cy="10816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311AF0E-7E36-E1F0-81D9-8A3DB3649AE2}"/>
                </a:ext>
              </a:extLst>
            </p:cNvPr>
            <p:cNvSpPr/>
            <p:nvPr/>
          </p:nvSpPr>
          <p:spPr bwMode="auto">
            <a:xfrm>
              <a:off x="945183" y="4967457"/>
              <a:ext cx="2160240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1599E065-D5EE-F9F3-4662-A12056D6954F}"/>
                </a:ext>
              </a:extLst>
            </p:cNvPr>
            <p:cNvSpPr/>
            <p:nvPr/>
          </p:nvSpPr>
          <p:spPr bwMode="auto">
            <a:xfrm>
              <a:off x="3177431" y="4445823"/>
              <a:ext cx="144016" cy="521634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7" name="Elbow Connector 58">
              <a:extLst>
                <a:ext uri="{FF2B5EF4-FFF2-40B4-BE49-F238E27FC236}">
                  <a16:creationId xmlns:a16="http://schemas.microsoft.com/office/drawing/2014/main" id="{7F88181B-4DA8-5367-0E07-7DDFC6D56A4E}"/>
                </a:ext>
              </a:extLst>
            </p:cNvPr>
            <p:cNvCxnSpPr/>
            <p:nvPr/>
          </p:nvCxnSpPr>
          <p:spPr bwMode="auto">
            <a:xfrm flipV="1">
              <a:off x="3635896" y="4247377"/>
              <a:ext cx="936104" cy="720081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952F51A-E9A1-09EA-E7F6-B7E2D53245C1}"/>
                </a:ext>
              </a:extLst>
            </p:cNvPr>
            <p:cNvCxnSpPr/>
            <p:nvPr/>
          </p:nvCxnSpPr>
          <p:spPr bwMode="auto">
            <a:xfrm>
              <a:off x="3635896" y="4247377"/>
              <a:ext cx="93610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FFA409F-65B4-8F19-785C-D0B6BCAC8DB0}"/>
                </a:ext>
              </a:extLst>
            </p:cNvPr>
            <p:cNvGrpSpPr/>
            <p:nvPr/>
          </p:nvGrpSpPr>
          <p:grpSpPr>
            <a:xfrm rot="16200000">
              <a:off x="4005768" y="4142411"/>
              <a:ext cx="216024" cy="203029"/>
              <a:chOff x="4005768" y="2784091"/>
              <a:chExt cx="216024" cy="20302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A79D27F-FAE0-73FF-B942-2069D5ED1534}"/>
                  </a:ext>
                </a:extLst>
              </p:cNvPr>
              <p:cNvSpPr/>
              <p:nvPr/>
            </p:nvSpPr>
            <p:spPr bwMode="auto">
              <a:xfrm>
                <a:off x="4005768" y="2784091"/>
                <a:ext cx="216024" cy="20302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506D11E-3709-F3B5-CB61-55B8D063A7F5}"/>
                  </a:ext>
                </a:extLst>
              </p:cNvPr>
              <p:cNvCxnSpPr/>
              <p:nvPr/>
            </p:nvCxnSpPr>
            <p:spPr bwMode="auto">
              <a:xfrm>
                <a:off x="4005768" y="2784091"/>
                <a:ext cx="216024" cy="2030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F06532-7BE1-9DC3-568C-3DBCA20E1C5D}"/>
              </a:ext>
            </a:extLst>
          </p:cNvPr>
          <p:cNvGrpSpPr/>
          <p:nvPr/>
        </p:nvGrpSpPr>
        <p:grpSpPr>
          <a:xfrm>
            <a:off x="6443013" y="2622435"/>
            <a:ext cx="936104" cy="834175"/>
            <a:chOff x="4650750" y="2902084"/>
            <a:chExt cx="936104" cy="768140"/>
          </a:xfrm>
        </p:grpSpPr>
        <p:cxnSp>
          <p:nvCxnSpPr>
            <p:cNvPr id="43" name="Elbow Connector 66">
              <a:extLst>
                <a:ext uri="{FF2B5EF4-FFF2-40B4-BE49-F238E27FC236}">
                  <a16:creationId xmlns:a16="http://schemas.microsoft.com/office/drawing/2014/main" id="{007B0182-A4CD-30F0-7F59-67B08BA9A03F}"/>
                </a:ext>
              </a:extLst>
            </p:cNvPr>
            <p:cNvCxnSpPr/>
            <p:nvPr/>
          </p:nvCxnSpPr>
          <p:spPr bwMode="auto">
            <a:xfrm>
              <a:off x="4650750" y="2902084"/>
              <a:ext cx="936104" cy="76494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6898A97-02C9-7B10-50C2-BCB6BEEB4F60}"/>
                </a:ext>
              </a:extLst>
            </p:cNvPr>
            <p:cNvCxnSpPr/>
            <p:nvPr/>
          </p:nvCxnSpPr>
          <p:spPr bwMode="auto">
            <a:xfrm>
              <a:off x="4650750" y="3670224"/>
              <a:ext cx="93610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9470F7D-127C-D69E-6EFB-0551940FF3B8}"/>
              </a:ext>
            </a:extLst>
          </p:cNvPr>
          <p:cNvGrpSpPr/>
          <p:nvPr/>
        </p:nvGrpSpPr>
        <p:grpSpPr>
          <a:xfrm>
            <a:off x="6793221" y="3341374"/>
            <a:ext cx="216024" cy="207346"/>
            <a:chOff x="5020622" y="3549035"/>
            <a:chExt cx="216024" cy="20734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4F0EDEF-F4E0-55F9-5279-5EBFF2B2902B}"/>
                </a:ext>
              </a:extLst>
            </p:cNvPr>
            <p:cNvSpPr/>
            <p:nvPr/>
          </p:nvSpPr>
          <p:spPr bwMode="auto">
            <a:xfrm>
              <a:off x="5020622" y="3553352"/>
              <a:ext cx="216024" cy="20302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C3E7F87-B7BF-0A9A-9380-83ED35678EF0}"/>
                </a:ext>
              </a:extLst>
            </p:cNvPr>
            <p:cNvCxnSpPr/>
            <p:nvPr/>
          </p:nvCxnSpPr>
          <p:spPr bwMode="auto">
            <a:xfrm>
              <a:off x="5020622" y="3549035"/>
              <a:ext cx="216024" cy="2030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8AEDDE-E566-493F-8CD5-DE010E2A281B}"/>
              </a:ext>
            </a:extLst>
          </p:cNvPr>
          <p:cNvGrpSpPr/>
          <p:nvPr/>
        </p:nvGrpSpPr>
        <p:grpSpPr>
          <a:xfrm>
            <a:off x="6443013" y="3432957"/>
            <a:ext cx="2114638" cy="1542884"/>
            <a:chOff x="4650750" y="3712605"/>
            <a:chExt cx="2114638" cy="768140"/>
          </a:xfrm>
        </p:grpSpPr>
        <p:cxnSp>
          <p:nvCxnSpPr>
            <p:cNvPr id="49" name="Elbow Connector 70">
              <a:extLst>
                <a:ext uri="{FF2B5EF4-FFF2-40B4-BE49-F238E27FC236}">
                  <a16:creationId xmlns:a16="http://schemas.microsoft.com/office/drawing/2014/main" id="{D419BA5E-2F1D-3067-17D1-CA97E1AC3159}"/>
                </a:ext>
              </a:extLst>
            </p:cNvPr>
            <p:cNvCxnSpPr/>
            <p:nvPr/>
          </p:nvCxnSpPr>
          <p:spPr bwMode="auto">
            <a:xfrm>
              <a:off x="5829284" y="3712605"/>
              <a:ext cx="936104" cy="76494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61A78F6-8914-928C-4945-20DC7B004FF9}"/>
                </a:ext>
              </a:extLst>
            </p:cNvPr>
            <p:cNvCxnSpPr/>
            <p:nvPr/>
          </p:nvCxnSpPr>
          <p:spPr bwMode="auto">
            <a:xfrm>
              <a:off x="4650750" y="4477549"/>
              <a:ext cx="2114638" cy="31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5D1EE0-5CC6-783F-7F91-91DA39E0775A}"/>
              </a:ext>
            </a:extLst>
          </p:cNvPr>
          <p:cNvGrpSpPr/>
          <p:nvPr/>
        </p:nvGrpSpPr>
        <p:grpSpPr>
          <a:xfrm>
            <a:off x="7981587" y="4861043"/>
            <a:ext cx="216024" cy="203029"/>
            <a:chOff x="6199156" y="4359556"/>
            <a:chExt cx="216024" cy="20302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2CE902-08DE-2757-35FB-72B572CFFF47}"/>
                </a:ext>
              </a:extLst>
            </p:cNvPr>
            <p:cNvSpPr/>
            <p:nvPr/>
          </p:nvSpPr>
          <p:spPr bwMode="auto">
            <a:xfrm>
              <a:off x="6199156" y="4359556"/>
              <a:ext cx="216024" cy="20302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93ABF1B-CFBF-30EE-A929-EC3109AC1CEA}"/>
                </a:ext>
              </a:extLst>
            </p:cNvPr>
            <p:cNvCxnSpPr/>
            <p:nvPr/>
          </p:nvCxnSpPr>
          <p:spPr bwMode="auto">
            <a:xfrm>
              <a:off x="6199156" y="4359556"/>
              <a:ext cx="216024" cy="20302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4562CB3-7700-503B-6E48-5CD6E7D6084D}"/>
              </a:ext>
            </a:extLst>
          </p:cNvPr>
          <p:cNvGrpSpPr/>
          <p:nvPr/>
        </p:nvGrpSpPr>
        <p:grpSpPr>
          <a:xfrm>
            <a:off x="5200549" y="1410539"/>
            <a:ext cx="5313564" cy="4816107"/>
            <a:chOff x="3408286" y="1705022"/>
            <a:chExt cx="5313564" cy="481610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7670BEC-CB6A-9602-39F1-D5AB1CADB9BD}"/>
                </a:ext>
              </a:extLst>
            </p:cNvPr>
            <p:cNvSpPr/>
            <p:nvPr/>
          </p:nvSpPr>
          <p:spPr bwMode="auto">
            <a:xfrm>
              <a:off x="3408286" y="2060847"/>
              <a:ext cx="5313564" cy="41044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CFA55E31-BA31-BD96-92C0-7A353B7F8AEA}"/>
                </a:ext>
              </a:extLst>
            </p:cNvPr>
            <p:cNvSpPr/>
            <p:nvPr/>
          </p:nvSpPr>
          <p:spPr bwMode="auto">
            <a:xfrm>
              <a:off x="4413877" y="1705022"/>
              <a:ext cx="1166235" cy="4816107"/>
            </a:xfrm>
            <a:prstGeom prst="chord">
              <a:avLst>
                <a:gd name="adj1" fmla="val 5844154"/>
                <a:gd name="adj2" fmla="val 15793843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6B9A126-05DD-B098-06E7-7DD00B7999AB}"/>
                </a:ext>
              </a:extLst>
            </p:cNvPr>
            <p:cNvCxnSpPr/>
            <p:nvPr/>
          </p:nvCxnSpPr>
          <p:spPr bwMode="auto">
            <a:xfrm>
              <a:off x="4874863" y="2276872"/>
              <a:ext cx="2463864" cy="17427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69ED22B-0415-4CA8-71F2-6091345A2417}"/>
                </a:ext>
              </a:extLst>
            </p:cNvPr>
            <p:cNvCxnSpPr/>
            <p:nvPr/>
          </p:nvCxnSpPr>
          <p:spPr bwMode="auto">
            <a:xfrm>
              <a:off x="4877406" y="2879225"/>
              <a:ext cx="2442820" cy="11770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67A0667-73B6-A23F-E2E0-17A88BFAFB73}"/>
                </a:ext>
              </a:extLst>
            </p:cNvPr>
            <p:cNvCxnSpPr/>
            <p:nvPr/>
          </p:nvCxnSpPr>
          <p:spPr bwMode="auto">
            <a:xfrm flipV="1">
              <a:off x="4834398" y="4179876"/>
              <a:ext cx="2478431" cy="10848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27F5041-15CA-2C4F-5383-04CA1B29BD15}"/>
                </a:ext>
              </a:extLst>
            </p:cNvPr>
            <p:cNvCxnSpPr/>
            <p:nvPr/>
          </p:nvCxnSpPr>
          <p:spPr bwMode="auto">
            <a:xfrm flipV="1">
              <a:off x="4788024" y="4220546"/>
              <a:ext cx="2550703" cy="18007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BAA27CE-7B06-FEB3-C177-4404B2E735E5}"/>
                </a:ext>
              </a:extLst>
            </p:cNvPr>
            <p:cNvCxnSpPr/>
            <p:nvPr/>
          </p:nvCxnSpPr>
          <p:spPr bwMode="auto">
            <a:xfrm flipV="1">
              <a:off x="4802131" y="4132754"/>
              <a:ext cx="2496591" cy="3435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C36EEECD-695A-B285-7E49-BDFE410F856F}"/>
                </a:ext>
              </a:extLst>
            </p:cNvPr>
            <p:cNvCxnSpPr/>
            <p:nvPr/>
          </p:nvCxnSpPr>
          <p:spPr bwMode="auto">
            <a:xfrm>
              <a:off x="4874863" y="3703388"/>
              <a:ext cx="2421117" cy="3812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529B170-42B1-DB84-5217-E4BCB8C0E457}"/>
                </a:ext>
              </a:extLst>
            </p:cNvPr>
            <p:cNvSpPr/>
            <p:nvPr/>
          </p:nvSpPr>
          <p:spPr bwMode="auto">
            <a:xfrm>
              <a:off x="7358433" y="4019606"/>
              <a:ext cx="186720" cy="14401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DD8CA7-F01F-23AC-3A65-C4327DB5B469}"/>
                </a:ext>
              </a:extLst>
            </p:cNvPr>
            <p:cNvCxnSpPr/>
            <p:nvPr/>
          </p:nvCxnSpPr>
          <p:spPr bwMode="auto">
            <a:xfrm>
              <a:off x="3408286" y="2276872"/>
              <a:ext cx="101969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2915511-C0DC-8999-1B4C-A0F6904ED185}"/>
                </a:ext>
              </a:extLst>
            </p:cNvPr>
            <p:cNvCxnSpPr/>
            <p:nvPr/>
          </p:nvCxnSpPr>
          <p:spPr bwMode="auto">
            <a:xfrm>
              <a:off x="3408286" y="2924944"/>
              <a:ext cx="101969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9EF9C68D-AECD-14FD-B05C-356C8C2AD43B}"/>
                </a:ext>
              </a:extLst>
            </p:cNvPr>
            <p:cNvCxnSpPr/>
            <p:nvPr/>
          </p:nvCxnSpPr>
          <p:spPr bwMode="auto">
            <a:xfrm>
              <a:off x="3419872" y="3760465"/>
              <a:ext cx="101969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A7F853B9-C245-C20A-B6DA-F3A5F81AB7E7}"/>
                </a:ext>
              </a:extLst>
            </p:cNvPr>
            <p:cNvCxnSpPr/>
            <p:nvPr/>
          </p:nvCxnSpPr>
          <p:spPr bwMode="auto">
            <a:xfrm>
              <a:off x="3419872" y="4490070"/>
              <a:ext cx="101969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0EE2C1F-7798-AAA7-8D52-765C775174A6}"/>
                </a:ext>
              </a:extLst>
            </p:cNvPr>
            <p:cNvCxnSpPr/>
            <p:nvPr/>
          </p:nvCxnSpPr>
          <p:spPr bwMode="auto">
            <a:xfrm>
              <a:off x="3410347" y="5276825"/>
              <a:ext cx="101969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90D57C0-0F96-2EDA-C421-6FAC674FDC1D}"/>
                </a:ext>
              </a:extLst>
            </p:cNvPr>
            <p:cNvCxnSpPr/>
            <p:nvPr/>
          </p:nvCxnSpPr>
          <p:spPr bwMode="auto">
            <a:xfrm>
              <a:off x="3410347" y="6002238"/>
              <a:ext cx="101969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2510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576F4-BA80-A71D-AD86-97E80D751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0C1813C-2413-F5C3-17ED-D4AC1507997C}"/>
              </a:ext>
            </a:extLst>
          </p:cNvPr>
          <p:cNvSpPr txBox="1">
            <a:spLocks/>
          </p:cNvSpPr>
          <p:nvPr/>
        </p:nvSpPr>
        <p:spPr>
          <a:xfrm>
            <a:off x="11351496" y="64617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62B9E-E1E0-8D29-4C5F-3960ACD31458}"/>
              </a:ext>
            </a:extLst>
          </p:cNvPr>
          <p:cNvSpPr txBox="1"/>
          <p:nvPr/>
        </p:nvSpPr>
        <p:spPr>
          <a:xfrm>
            <a:off x="4016152" y="360019"/>
            <a:ext cx="4256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Tiled aperture combination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485E1-60C1-50A1-027B-883EFC002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0" y="1148340"/>
            <a:ext cx="5440535" cy="2649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1D9D76-11AB-A4E6-6A63-E20D325E87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07" y="1307368"/>
            <a:ext cx="5959287" cy="24900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913B397-2D1C-0C50-4218-C97BD574A023}"/>
              </a:ext>
            </a:extLst>
          </p:cNvPr>
          <p:cNvGrpSpPr/>
          <p:nvPr/>
        </p:nvGrpSpPr>
        <p:grpSpPr>
          <a:xfrm>
            <a:off x="1668294" y="5093568"/>
            <a:ext cx="9044602" cy="1368157"/>
            <a:chOff x="1515894" y="4941168"/>
            <a:chExt cx="9044602" cy="1368157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998F27C6-B161-EBF4-F026-6B2E8480EE7D}"/>
                </a:ext>
              </a:extLst>
            </p:cNvPr>
            <p:cNvSpPr/>
            <p:nvPr/>
          </p:nvSpPr>
          <p:spPr>
            <a:xfrm>
              <a:off x="1515894" y="4941168"/>
              <a:ext cx="9044602" cy="13681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746D31-B96B-7041-FCD1-E35CEC35550D}"/>
                </a:ext>
              </a:extLst>
            </p:cNvPr>
            <p:cNvSpPr txBox="1"/>
            <p:nvPr/>
          </p:nvSpPr>
          <p:spPr>
            <a:xfrm>
              <a:off x="1832402" y="5044882"/>
              <a:ext cx="858055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Signal split and amplified in 64 </a:t>
              </a:r>
              <a:r>
                <a:rPr lang="en-GB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cw</a:t>
              </a:r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fibres with integrated phase modulators.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Light collected in </a:t>
              </a:r>
              <a:r>
                <a:rPr lang="en-GB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microlens</a:t>
              </a:r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array.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Phase between adjacent fibres analysed in </a:t>
              </a:r>
              <a:r>
                <a:rPr lang="en-GB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quadriwave</a:t>
              </a:r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lateral shearing interferometer.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34% beam in central lobe (</a:t>
              </a:r>
              <a:r>
                <a:rPr lang="en-GB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cf</a:t>
              </a:r>
              <a:r>
                <a:rPr lang="en-GB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44% theoretical).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7AE2074-299D-D15E-D66A-95BD36CB03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76" y="2095628"/>
            <a:ext cx="6165448" cy="2794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02CE22-2A1E-412A-700E-937C87F97B0E}"/>
              </a:ext>
            </a:extLst>
          </p:cNvPr>
          <p:cNvSpPr txBox="1"/>
          <p:nvPr/>
        </p:nvSpPr>
        <p:spPr>
          <a:xfrm>
            <a:off x="943261" y="4105897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Bourderionnet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</a:p>
          <a:p>
            <a:pPr algn="ctr"/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</a:t>
            </a:r>
            <a:r>
              <a:rPr lang="en-GB" sz="1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GB" sz="1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19, 17053 (2011)</a:t>
            </a:r>
          </a:p>
        </p:txBody>
      </p:sp>
    </p:spTree>
    <p:extLst>
      <p:ext uri="{BB962C8B-B14F-4D97-AF65-F5344CB8AC3E}">
        <p14:creationId xmlns:p14="http://schemas.microsoft.com/office/powerpoint/2010/main" val="40111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A1205-D201-27CD-BB6C-E19D1C9DD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951A41B-B303-DD77-9941-BC13E83B25F0}"/>
              </a:ext>
            </a:extLst>
          </p:cNvPr>
          <p:cNvSpPr txBox="1">
            <a:spLocks/>
          </p:cNvSpPr>
          <p:nvPr/>
        </p:nvSpPr>
        <p:spPr>
          <a:xfrm>
            <a:off x="11351496" y="64617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9037CFD-2017-25EB-278D-395DD8A67E46}"/>
              </a:ext>
            </a:extLst>
          </p:cNvPr>
          <p:cNvSpPr txBox="1">
            <a:spLocks/>
          </p:cNvSpPr>
          <p:nvPr/>
        </p:nvSpPr>
        <p:spPr>
          <a:xfrm>
            <a:off x="11351496" y="64617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84851-1D6B-424C-6524-25F623BF8777}"/>
              </a:ext>
            </a:extLst>
          </p:cNvPr>
          <p:cNvSpPr txBox="1"/>
          <p:nvPr/>
        </p:nvSpPr>
        <p:spPr>
          <a:xfrm>
            <a:off x="4355894" y="455911"/>
            <a:ext cx="4332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Filled aperture combination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2E3550-F380-6EE0-F1E0-18B67182D3C4}"/>
              </a:ext>
            </a:extLst>
          </p:cNvPr>
          <p:cNvGrpSpPr/>
          <p:nvPr/>
        </p:nvGrpSpPr>
        <p:grpSpPr>
          <a:xfrm>
            <a:off x="847800" y="1623638"/>
            <a:ext cx="2565871" cy="544493"/>
            <a:chOff x="1477462" y="1371306"/>
            <a:chExt cx="2565871" cy="544493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C43FD39-9EF9-53FD-EBA6-B62B329EDDF4}"/>
                </a:ext>
              </a:extLst>
            </p:cNvPr>
            <p:cNvSpPr/>
            <p:nvPr/>
          </p:nvSpPr>
          <p:spPr bwMode="auto">
            <a:xfrm>
              <a:off x="1477462" y="1807638"/>
              <a:ext cx="102402" cy="10816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8224CC-57AB-97B8-59A7-97451E53F3D2}"/>
                </a:ext>
              </a:extLst>
            </p:cNvPr>
            <p:cNvSpPr/>
            <p:nvPr/>
          </p:nvSpPr>
          <p:spPr bwMode="auto">
            <a:xfrm>
              <a:off x="1667069" y="1864362"/>
              <a:ext cx="2160240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7D70603-BA3F-A97C-64C1-63E44641BB80}"/>
                </a:ext>
              </a:extLst>
            </p:cNvPr>
            <p:cNvSpPr/>
            <p:nvPr/>
          </p:nvSpPr>
          <p:spPr bwMode="auto">
            <a:xfrm>
              <a:off x="3899317" y="1371306"/>
              <a:ext cx="144016" cy="521634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8E566E-0D82-B555-1BCF-4E5AF70AD560}"/>
              </a:ext>
            </a:extLst>
          </p:cNvPr>
          <p:cNvGrpSpPr/>
          <p:nvPr/>
        </p:nvGrpSpPr>
        <p:grpSpPr>
          <a:xfrm>
            <a:off x="847800" y="2280029"/>
            <a:ext cx="2565871" cy="544493"/>
            <a:chOff x="1477462" y="2027697"/>
            <a:chExt cx="2565871" cy="544493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5A7FD2B7-40C7-06FD-D454-040B80F23F2E}"/>
                </a:ext>
              </a:extLst>
            </p:cNvPr>
            <p:cNvSpPr/>
            <p:nvPr/>
          </p:nvSpPr>
          <p:spPr bwMode="auto">
            <a:xfrm>
              <a:off x="1477462" y="2464029"/>
              <a:ext cx="102402" cy="10816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5C8362-0FB1-E12C-F975-2CE6E0B90AC7}"/>
                </a:ext>
              </a:extLst>
            </p:cNvPr>
            <p:cNvSpPr/>
            <p:nvPr/>
          </p:nvSpPr>
          <p:spPr bwMode="auto">
            <a:xfrm>
              <a:off x="1667069" y="2521145"/>
              <a:ext cx="2160240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8D439A9-B02F-01DC-D54B-C38A52DE52FF}"/>
                </a:ext>
              </a:extLst>
            </p:cNvPr>
            <p:cNvSpPr/>
            <p:nvPr/>
          </p:nvSpPr>
          <p:spPr bwMode="auto">
            <a:xfrm>
              <a:off x="3899317" y="2027697"/>
              <a:ext cx="144016" cy="521634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62BB91-D08D-1660-9439-7E0097AC437C}"/>
              </a:ext>
            </a:extLst>
          </p:cNvPr>
          <p:cNvGrpSpPr/>
          <p:nvPr/>
        </p:nvGrpSpPr>
        <p:grpSpPr>
          <a:xfrm>
            <a:off x="847800" y="2869329"/>
            <a:ext cx="3976825" cy="1535813"/>
            <a:chOff x="1477462" y="2616997"/>
            <a:chExt cx="3976825" cy="1535813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33D1D27-4351-2DA1-7F3D-965F9EE17762}"/>
                </a:ext>
              </a:extLst>
            </p:cNvPr>
            <p:cNvSpPr/>
            <p:nvPr/>
          </p:nvSpPr>
          <p:spPr bwMode="auto">
            <a:xfrm>
              <a:off x="1477462" y="3315043"/>
              <a:ext cx="102402" cy="10816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D9749A-CA33-1279-C7D3-BE5B6857E996}"/>
                </a:ext>
              </a:extLst>
            </p:cNvPr>
            <p:cNvSpPr/>
            <p:nvPr/>
          </p:nvSpPr>
          <p:spPr bwMode="auto">
            <a:xfrm>
              <a:off x="1667069" y="3376530"/>
              <a:ext cx="2160240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90AEC3F-4911-81A3-20F4-7A680F03BB61}"/>
                </a:ext>
              </a:extLst>
            </p:cNvPr>
            <p:cNvSpPr/>
            <p:nvPr/>
          </p:nvSpPr>
          <p:spPr bwMode="auto">
            <a:xfrm>
              <a:off x="3899317" y="2901013"/>
              <a:ext cx="144016" cy="521634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C34635BE-335E-8C74-0F1F-5B889E5C7F30}"/>
                </a:ext>
              </a:extLst>
            </p:cNvPr>
            <p:cNvSpPr/>
            <p:nvPr/>
          </p:nvSpPr>
          <p:spPr bwMode="auto">
            <a:xfrm>
              <a:off x="1477462" y="4044649"/>
              <a:ext cx="102402" cy="10816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7BFD5F-D2C6-5C91-78D5-ED84C371C95A}"/>
                </a:ext>
              </a:extLst>
            </p:cNvPr>
            <p:cNvSpPr/>
            <p:nvPr/>
          </p:nvSpPr>
          <p:spPr bwMode="auto">
            <a:xfrm>
              <a:off x="1667069" y="4096610"/>
              <a:ext cx="2160240" cy="4571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D8CAD97E-93A2-8982-4611-C34E0935C814}"/>
                </a:ext>
              </a:extLst>
            </p:cNvPr>
            <p:cNvSpPr/>
            <p:nvPr/>
          </p:nvSpPr>
          <p:spPr bwMode="auto">
            <a:xfrm>
              <a:off x="3899317" y="3608317"/>
              <a:ext cx="144016" cy="521634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Elbow Connector 19">
              <a:extLst>
                <a:ext uri="{FF2B5EF4-FFF2-40B4-BE49-F238E27FC236}">
                  <a16:creationId xmlns:a16="http://schemas.microsoft.com/office/drawing/2014/main" id="{D8CE7C30-0D6E-7F2C-AA9E-266758E77306}"/>
                </a:ext>
              </a:extLst>
            </p:cNvPr>
            <p:cNvCxnSpPr/>
            <p:nvPr/>
          </p:nvCxnSpPr>
          <p:spPr bwMode="auto">
            <a:xfrm flipV="1">
              <a:off x="4357782" y="3376530"/>
              <a:ext cx="936104" cy="720081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6ACF7CB-EE4C-C8C2-7D47-77B58B212480}"/>
                </a:ext>
              </a:extLst>
            </p:cNvPr>
            <p:cNvCxnSpPr/>
            <p:nvPr/>
          </p:nvCxnSpPr>
          <p:spPr bwMode="auto">
            <a:xfrm>
              <a:off x="4357782" y="3376530"/>
              <a:ext cx="93610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46779E-33E8-2F6B-56CF-4D086B7CA71F}"/>
                </a:ext>
              </a:extLst>
            </p:cNvPr>
            <p:cNvGrpSpPr/>
            <p:nvPr/>
          </p:nvGrpSpPr>
          <p:grpSpPr>
            <a:xfrm rot="16200000">
              <a:off x="4720511" y="3271564"/>
              <a:ext cx="216024" cy="203029"/>
              <a:chOff x="4005768" y="2784091"/>
              <a:chExt cx="216024" cy="20302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FE0F10D-F492-B138-9F4F-24D6B10528D3}"/>
                  </a:ext>
                </a:extLst>
              </p:cNvPr>
              <p:cNvSpPr/>
              <p:nvPr/>
            </p:nvSpPr>
            <p:spPr bwMode="auto">
              <a:xfrm>
                <a:off x="4005768" y="2784091"/>
                <a:ext cx="216024" cy="20302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745A076-65B3-86D1-0E7A-541B69E29DD4}"/>
                  </a:ext>
                </a:extLst>
              </p:cNvPr>
              <p:cNvCxnSpPr/>
              <p:nvPr/>
            </p:nvCxnSpPr>
            <p:spPr bwMode="auto">
              <a:xfrm>
                <a:off x="4005768" y="2784091"/>
                <a:ext cx="216024" cy="2030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4EB4FC34-B789-A7C5-49AE-1D1CFB1185E6}"/>
                </a:ext>
              </a:extLst>
            </p:cNvPr>
            <p:cNvSpPr/>
            <p:nvPr/>
          </p:nvSpPr>
          <p:spPr bwMode="auto">
            <a:xfrm>
              <a:off x="5310271" y="2616997"/>
              <a:ext cx="144016" cy="78245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B61F03-F0DE-7235-467D-A2330D8057F0}"/>
              </a:ext>
            </a:extLst>
          </p:cNvPr>
          <p:cNvGrpSpPr/>
          <p:nvPr/>
        </p:nvGrpSpPr>
        <p:grpSpPr>
          <a:xfrm>
            <a:off x="3728120" y="2031392"/>
            <a:ext cx="1094580" cy="864266"/>
            <a:chOff x="4357782" y="1779060"/>
            <a:chExt cx="1094580" cy="864266"/>
          </a:xfrm>
        </p:grpSpPr>
        <p:cxnSp>
          <p:nvCxnSpPr>
            <p:cNvPr id="29" name="Elbow Connector 26">
              <a:extLst>
                <a:ext uri="{FF2B5EF4-FFF2-40B4-BE49-F238E27FC236}">
                  <a16:creationId xmlns:a16="http://schemas.microsoft.com/office/drawing/2014/main" id="{9740324F-97D8-9879-6B0B-570E837B0FEA}"/>
                </a:ext>
              </a:extLst>
            </p:cNvPr>
            <p:cNvCxnSpPr/>
            <p:nvPr/>
          </p:nvCxnSpPr>
          <p:spPr bwMode="auto">
            <a:xfrm>
              <a:off x="4357782" y="1779060"/>
              <a:ext cx="936104" cy="764944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A965D2F-AEDE-0173-36FD-48FE5594ED9B}"/>
                </a:ext>
              </a:extLst>
            </p:cNvPr>
            <p:cNvCxnSpPr/>
            <p:nvPr/>
          </p:nvCxnSpPr>
          <p:spPr bwMode="auto">
            <a:xfrm>
              <a:off x="4357782" y="2547200"/>
              <a:ext cx="93610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09CF7A8-6BA2-37FE-F0CF-BD64292C2E38}"/>
                </a:ext>
              </a:extLst>
            </p:cNvPr>
            <p:cNvGrpSpPr/>
            <p:nvPr/>
          </p:nvGrpSpPr>
          <p:grpSpPr>
            <a:xfrm>
              <a:off x="4707720" y="2440297"/>
              <a:ext cx="216024" cy="203029"/>
              <a:chOff x="4005768" y="2784091"/>
              <a:chExt cx="216024" cy="20302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7EF51D9-74E0-2F6D-17D7-670129BFD506}"/>
                  </a:ext>
                </a:extLst>
              </p:cNvPr>
              <p:cNvSpPr/>
              <p:nvPr/>
            </p:nvSpPr>
            <p:spPr bwMode="auto">
              <a:xfrm>
                <a:off x="4005768" y="2784091"/>
                <a:ext cx="216024" cy="20302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833E1F5-C975-B952-2E15-31408F55BE43}"/>
                  </a:ext>
                </a:extLst>
              </p:cNvPr>
              <p:cNvCxnSpPr/>
              <p:nvPr/>
            </p:nvCxnSpPr>
            <p:spPr bwMode="auto">
              <a:xfrm>
                <a:off x="4005768" y="2784091"/>
                <a:ext cx="216024" cy="2030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CA6B79D-CFF9-6DFC-9263-0274964D4BFC}"/>
                </a:ext>
              </a:extLst>
            </p:cNvPr>
            <p:cNvSpPr/>
            <p:nvPr/>
          </p:nvSpPr>
          <p:spPr bwMode="auto">
            <a:xfrm>
              <a:off x="5308346" y="1791011"/>
              <a:ext cx="144016" cy="782451"/>
            </a:xfrm>
            <a:custGeom>
              <a:avLst/>
              <a:gdLst>
                <a:gd name="connsiteX0" fmla="*/ 0 w 4635374"/>
                <a:gd name="connsiteY0" fmla="*/ 1878151 h 1893831"/>
                <a:gd name="connsiteX1" fmla="*/ 959667 w 4635374"/>
                <a:gd name="connsiteY1" fmla="*/ 1706135 h 1893831"/>
                <a:gd name="connsiteX2" fmla="*/ 1475715 w 4635374"/>
                <a:gd name="connsiteY2" fmla="*/ 1280622 h 1893831"/>
                <a:gd name="connsiteX3" fmla="*/ 2073244 w 4635374"/>
                <a:gd name="connsiteY3" fmla="*/ 330008 h 1893831"/>
                <a:gd name="connsiteX4" fmla="*/ 2362955 w 4635374"/>
                <a:gd name="connsiteY4" fmla="*/ 49351 h 1893831"/>
                <a:gd name="connsiteX5" fmla="*/ 2706986 w 4635374"/>
                <a:gd name="connsiteY5" fmla="*/ 22190 h 1893831"/>
                <a:gd name="connsiteX6" fmla="*/ 3069125 w 4635374"/>
                <a:gd name="connsiteY6" fmla="*/ 284741 h 1893831"/>
                <a:gd name="connsiteX7" fmla="*/ 3413157 w 4635374"/>
                <a:gd name="connsiteY7" fmla="*/ 882269 h 1893831"/>
                <a:gd name="connsiteX8" fmla="*/ 3892990 w 4635374"/>
                <a:gd name="connsiteY8" fmla="*/ 1624654 h 1893831"/>
                <a:gd name="connsiteX9" fmla="*/ 4381877 w 4635374"/>
                <a:gd name="connsiteY9" fmla="*/ 1860044 h 1893831"/>
                <a:gd name="connsiteX10" fmla="*/ 4635374 w 4635374"/>
                <a:gd name="connsiteY10" fmla="*/ 1887204 h 189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5374" h="1893831">
                  <a:moveTo>
                    <a:pt x="0" y="1878151"/>
                  </a:moveTo>
                  <a:cubicBezTo>
                    <a:pt x="356857" y="1841937"/>
                    <a:pt x="713715" y="1805723"/>
                    <a:pt x="959667" y="1706135"/>
                  </a:cubicBezTo>
                  <a:cubicBezTo>
                    <a:pt x="1205620" y="1606547"/>
                    <a:pt x="1290119" y="1509976"/>
                    <a:pt x="1475715" y="1280622"/>
                  </a:cubicBezTo>
                  <a:cubicBezTo>
                    <a:pt x="1661311" y="1051268"/>
                    <a:pt x="1925371" y="535220"/>
                    <a:pt x="2073244" y="330008"/>
                  </a:cubicBezTo>
                  <a:cubicBezTo>
                    <a:pt x="2221117" y="124796"/>
                    <a:pt x="2257331" y="100654"/>
                    <a:pt x="2362955" y="49351"/>
                  </a:cubicBezTo>
                  <a:cubicBezTo>
                    <a:pt x="2468579" y="-1952"/>
                    <a:pt x="2589291" y="-17042"/>
                    <a:pt x="2706986" y="22190"/>
                  </a:cubicBezTo>
                  <a:cubicBezTo>
                    <a:pt x="2824681" y="61422"/>
                    <a:pt x="2951430" y="141394"/>
                    <a:pt x="3069125" y="284741"/>
                  </a:cubicBezTo>
                  <a:cubicBezTo>
                    <a:pt x="3186820" y="428087"/>
                    <a:pt x="3275846" y="658950"/>
                    <a:pt x="3413157" y="882269"/>
                  </a:cubicBezTo>
                  <a:cubicBezTo>
                    <a:pt x="3550468" y="1105588"/>
                    <a:pt x="3731537" y="1461692"/>
                    <a:pt x="3892990" y="1624654"/>
                  </a:cubicBezTo>
                  <a:cubicBezTo>
                    <a:pt x="4054443" y="1787616"/>
                    <a:pt x="4258146" y="1816286"/>
                    <a:pt x="4381877" y="1860044"/>
                  </a:cubicBezTo>
                  <a:cubicBezTo>
                    <a:pt x="4505608" y="1903802"/>
                    <a:pt x="4570491" y="1895503"/>
                    <a:pt x="4635374" y="1887204"/>
                  </a:cubicBezTo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703C6E-B875-3055-70B9-232D3DBAD804}"/>
              </a:ext>
            </a:extLst>
          </p:cNvPr>
          <p:cNvGrpSpPr/>
          <p:nvPr/>
        </p:nvGrpSpPr>
        <p:grpSpPr>
          <a:xfrm>
            <a:off x="847800" y="2460184"/>
            <a:ext cx="6346576" cy="3470600"/>
            <a:chOff x="1477462" y="2207852"/>
            <a:chExt cx="6346576" cy="34706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59F4EA7-E4A4-B589-CD45-F73FC2E0162D}"/>
                </a:ext>
              </a:extLst>
            </p:cNvPr>
            <p:cNvGrpSpPr/>
            <p:nvPr/>
          </p:nvGrpSpPr>
          <p:grpSpPr>
            <a:xfrm>
              <a:off x="5869241" y="3270085"/>
              <a:ext cx="216024" cy="207346"/>
              <a:chOff x="5020622" y="3549035"/>
              <a:chExt cx="216024" cy="20734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75A2A13-5F79-F8AA-0FA2-834B46117AA6}"/>
                  </a:ext>
                </a:extLst>
              </p:cNvPr>
              <p:cNvSpPr/>
              <p:nvPr/>
            </p:nvSpPr>
            <p:spPr bwMode="auto">
              <a:xfrm>
                <a:off x="5020622" y="3553352"/>
                <a:ext cx="216024" cy="203029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1C1215E-A416-8F68-42AA-2DE00893ABD6}"/>
                  </a:ext>
                </a:extLst>
              </p:cNvPr>
              <p:cNvCxnSpPr/>
              <p:nvPr/>
            </p:nvCxnSpPr>
            <p:spPr bwMode="auto">
              <a:xfrm>
                <a:off x="5020622" y="3549035"/>
                <a:ext cx="216024" cy="2030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CE053BC-7090-3178-863E-0C3D2EEB2E2B}"/>
                </a:ext>
              </a:extLst>
            </p:cNvPr>
            <p:cNvGrpSpPr/>
            <p:nvPr/>
          </p:nvGrpSpPr>
          <p:grpSpPr>
            <a:xfrm>
              <a:off x="1477462" y="2207852"/>
              <a:ext cx="6346576" cy="3470600"/>
              <a:chOff x="1477462" y="2207852"/>
              <a:chExt cx="6346576" cy="3470600"/>
            </a:xfrm>
          </p:grpSpPr>
          <p:sp>
            <p:nvSpPr>
              <p:cNvPr id="38" name="Freeform 35">
                <a:extLst>
                  <a:ext uri="{FF2B5EF4-FFF2-40B4-BE49-F238E27FC236}">
                    <a16:creationId xmlns:a16="http://schemas.microsoft.com/office/drawing/2014/main" id="{D99AD2B9-5AB1-5D85-B679-443F8E15AD66}"/>
                  </a:ext>
                </a:extLst>
              </p:cNvPr>
              <p:cNvSpPr/>
              <p:nvPr/>
            </p:nvSpPr>
            <p:spPr bwMode="auto">
              <a:xfrm>
                <a:off x="1477462" y="4849819"/>
                <a:ext cx="102402" cy="108161"/>
              </a:xfrm>
              <a:custGeom>
                <a:avLst/>
                <a:gdLst>
                  <a:gd name="connsiteX0" fmla="*/ 0 w 4635374"/>
                  <a:gd name="connsiteY0" fmla="*/ 1878151 h 1893831"/>
                  <a:gd name="connsiteX1" fmla="*/ 959667 w 4635374"/>
                  <a:gd name="connsiteY1" fmla="*/ 1706135 h 1893831"/>
                  <a:gd name="connsiteX2" fmla="*/ 1475715 w 4635374"/>
                  <a:gd name="connsiteY2" fmla="*/ 1280622 h 1893831"/>
                  <a:gd name="connsiteX3" fmla="*/ 2073244 w 4635374"/>
                  <a:gd name="connsiteY3" fmla="*/ 330008 h 1893831"/>
                  <a:gd name="connsiteX4" fmla="*/ 2362955 w 4635374"/>
                  <a:gd name="connsiteY4" fmla="*/ 49351 h 1893831"/>
                  <a:gd name="connsiteX5" fmla="*/ 2706986 w 4635374"/>
                  <a:gd name="connsiteY5" fmla="*/ 22190 h 1893831"/>
                  <a:gd name="connsiteX6" fmla="*/ 3069125 w 4635374"/>
                  <a:gd name="connsiteY6" fmla="*/ 284741 h 1893831"/>
                  <a:gd name="connsiteX7" fmla="*/ 3413157 w 4635374"/>
                  <a:gd name="connsiteY7" fmla="*/ 882269 h 1893831"/>
                  <a:gd name="connsiteX8" fmla="*/ 3892990 w 4635374"/>
                  <a:gd name="connsiteY8" fmla="*/ 1624654 h 1893831"/>
                  <a:gd name="connsiteX9" fmla="*/ 4381877 w 4635374"/>
                  <a:gd name="connsiteY9" fmla="*/ 1860044 h 1893831"/>
                  <a:gd name="connsiteX10" fmla="*/ 4635374 w 4635374"/>
                  <a:gd name="connsiteY10" fmla="*/ 1887204 h 189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5374" h="1893831">
                    <a:moveTo>
                      <a:pt x="0" y="1878151"/>
                    </a:moveTo>
                    <a:cubicBezTo>
                      <a:pt x="356857" y="1841937"/>
                      <a:pt x="713715" y="1805723"/>
                      <a:pt x="959667" y="1706135"/>
                    </a:cubicBezTo>
                    <a:cubicBezTo>
                      <a:pt x="1205620" y="1606547"/>
                      <a:pt x="1290119" y="1509976"/>
                      <a:pt x="1475715" y="1280622"/>
                    </a:cubicBezTo>
                    <a:cubicBezTo>
                      <a:pt x="1661311" y="1051268"/>
                      <a:pt x="1925371" y="535220"/>
                      <a:pt x="2073244" y="330008"/>
                    </a:cubicBezTo>
                    <a:cubicBezTo>
                      <a:pt x="2221117" y="124796"/>
                      <a:pt x="2257331" y="100654"/>
                      <a:pt x="2362955" y="49351"/>
                    </a:cubicBezTo>
                    <a:cubicBezTo>
                      <a:pt x="2468579" y="-1952"/>
                      <a:pt x="2589291" y="-17042"/>
                      <a:pt x="2706986" y="22190"/>
                    </a:cubicBezTo>
                    <a:cubicBezTo>
                      <a:pt x="2824681" y="61422"/>
                      <a:pt x="2951430" y="141394"/>
                      <a:pt x="3069125" y="284741"/>
                    </a:cubicBezTo>
                    <a:cubicBezTo>
                      <a:pt x="3186820" y="428087"/>
                      <a:pt x="3275846" y="658950"/>
                      <a:pt x="3413157" y="882269"/>
                    </a:cubicBezTo>
                    <a:cubicBezTo>
                      <a:pt x="3550468" y="1105588"/>
                      <a:pt x="3731537" y="1461692"/>
                      <a:pt x="3892990" y="1624654"/>
                    </a:cubicBezTo>
                    <a:cubicBezTo>
                      <a:pt x="4054443" y="1787616"/>
                      <a:pt x="4258146" y="1816286"/>
                      <a:pt x="4381877" y="1860044"/>
                    </a:cubicBezTo>
                    <a:cubicBezTo>
                      <a:pt x="4505608" y="1903802"/>
                      <a:pt x="4570491" y="1895503"/>
                      <a:pt x="4635374" y="1887204"/>
                    </a:cubicBezTo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9F628BF-3E43-9FBF-C245-803C515A452E}"/>
                  </a:ext>
                </a:extLst>
              </p:cNvPr>
              <p:cNvSpPr/>
              <p:nvPr/>
            </p:nvSpPr>
            <p:spPr bwMode="auto">
              <a:xfrm>
                <a:off x="1667069" y="4897409"/>
                <a:ext cx="2160240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Freeform 37">
                <a:extLst>
                  <a:ext uri="{FF2B5EF4-FFF2-40B4-BE49-F238E27FC236}">
                    <a16:creationId xmlns:a16="http://schemas.microsoft.com/office/drawing/2014/main" id="{74A5A9A9-7EDC-9831-4BFA-5B6E08D1499A}"/>
                  </a:ext>
                </a:extLst>
              </p:cNvPr>
              <p:cNvSpPr/>
              <p:nvPr/>
            </p:nvSpPr>
            <p:spPr bwMode="auto">
              <a:xfrm>
                <a:off x="3899317" y="4413487"/>
                <a:ext cx="144016" cy="521634"/>
              </a:xfrm>
              <a:custGeom>
                <a:avLst/>
                <a:gdLst>
                  <a:gd name="connsiteX0" fmla="*/ 0 w 4635374"/>
                  <a:gd name="connsiteY0" fmla="*/ 1878151 h 1893831"/>
                  <a:gd name="connsiteX1" fmla="*/ 959667 w 4635374"/>
                  <a:gd name="connsiteY1" fmla="*/ 1706135 h 1893831"/>
                  <a:gd name="connsiteX2" fmla="*/ 1475715 w 4635374"/>
                  <a:gd name="connsiteY2" fmla="*/ 1280622 h 1893831"/>
                  <a:gd name="connsiteX3" fmla="*/ 2073244 w 4635374"/>
                  <a:gd name="connsiteY3" fmla="*/ 330008 h 1893831"/>
                  <a:gd name="connsiteX4" fmla="*/ 2362955 w 4635374"/>
                  <a:gd name="connsiteY4" fmla="*/ 49351 h 1893831"/>
                  <a:gd name="connsiteX5" fmla="*/ 2706986 w 4635374"/>
                  <a:gd name="connsiteY5" fmla="*/ 22190 h 1893831"/>
                  <a:gd name="connsiteX6" fmla="*/ 3069125 w 4635374"/>
                  <a:gd name="connsiteY6" fmla="*/ 284741 h 1893831"/>
                  <a:gd name="connsiteX7" fmla="*/ 3413157 w 4635374"/>
                  <a:gd name="connsiteY7" fmla="*/ 882269 h 1893831"/>
                  <a:gd name="connsiteX8" fmla="*/ 3892990 w 4635374"/>
                  <a:gd name="connsiteY8" fmla="*/ 1624654 h 1893831"/>
                  <a:gd name="connsiteX9" fmla="*/ 4381877 w 4635374"/>
                  <a:gd name="connsiteY9" fmla="*/ 1860044 h 1893831"/>
                  <a:gd name="connsiteX10" fmla="*/ 4635374 w 4635374"/>
                  <a:gd name="connsiteY10" fmla="*/ 1887204 h 189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5374" h="1893831">
                    <a:moveTo>
                      <a:pt x="0" y="1878151"/>
                    </a:moveTo>
                    <a:cubicBezTo>
                      <a:pt x="356857" y="1841937"/>
                      <a:pt x="713715" y="1805723"/>
                      <a:pt x="959667" y="1706135"/>
                    </a:cubicBezTo>
                    <a:cubicBezTo>
                      <a:pt x="1205620" y="1606547"/>
                      <a:pt x="1290119" y="1509976"/>
                      <a:pt x="1475715" y="1280622"/>
                    </a:cubicBezTo>
                    <a:cubicBezTo>
                      <a:pt x="1661311" y="1051268"/>
                      <a:pt x="1925371" y="535220"/>
                      <a:pt x="2073244" y="330008"/>
                    </a:cubicBezTo>
                    <a:cubicBezTo>
                      <a:pt x="2221117" y="124796"/>
                      <a:pt x="2257331" y="100654"/>
                      <a:pt x="2362955" y="49351"/>
                    </a:cubicBezTo>
                    <a:cubicBezTo>
                      <a:pt x="2468579" y="-1952"/>
                      <a:pt x="2589291" y="-17042"/>
                      <a:pt x="2706986" y="22190"/>
                    </a:cubicBezTo>
                    <a:cubicBezTo>
                      <a:pt x="2824681" y="61422"/>
                      <a:pt x="2951430" y="141394"/>
                      <a:pt x="3069125" y="284741"/>
                    </a:cubicBezTo>
                    <a:cubicBezTo>
                      <a:pt x="3186820" y="428087"/>
                      <a:pt x="3275846" y="658950"/>
                      <a:pt x="3413157" y="882269"/>
                    </a:cubicBezTo>
                    <a:cubicBezTo>
                      <a:pt x="3550468" y="1105588"/>
                      <a:pt x="3731537" y="1461692"/>
                      <a:pt x="3892990" y="1624654"/>
                    </a:cubicBezTo>
                    <a:cubicBezTo>
                      <a:pt x="4054443" y="1787616"/>
                      <a:pt x="4258146" y="1816286"/>
                      <a:pt x="4381877" y="1860044"/>
                    </a:cubicBezTo>
                    <a:cubicBezTo>
                      <a:pt x="4505608" y="1903802"/>
                      <a:pt x="4570491" y="1895503"/>
                      <a:pt x="4635374" y="1887204"/>
                    </a:cubicBezTo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Freeform 38">
                <a:extLst>
                  <a:ext uri="{FF2B5EF4-FFF2-40B4-BE49-F238E27FC236}">
                    <a16:creationId xmlns:a16="http://schemas.microsoft.com/office/drawing/2014/main" id="{137080C3-51ED-02A5-FB3D-887C0EAF5F65}"/>
                  </a:ext>
                </a:extLst>
              </p:cNvPr>
              <p:cNvSpPr/>
              <p:nvPr/>
            </p:nvSpPr>
            <p:spPr bwMode="auto">
              <a:xfrm>
                <a:off x="1477462" y="5570291"/>
                <a:ext cx="102402" cy="108161"/>
              </a:xfrm>
              <a:custGeom>
                <a:avLst/>
                <a:gdLst>
                  <a:gd name="connsiteX0" fmla="*/ 0 w 4635374"/>
                  <a:gd name="connsiteY0" fmla="*/ 1878151 h 1893831"/>
                  <a:gd name="connsiteX1" fmla="*/ 959667 w 4635374"/>
                  <a:gd name="connsiteY1" fmla="*/ 1706135 h 1893831"/>
                  <a:gd name="connsiteX2" fmla="*/ 1475715 w 4635374"/>
                  <a:gd name="connsiteY2" fmla="*/ 1280622 h 1893831"/>
                  <a:gd name="connsiteX3" fmla="*/ 2073244 w 4635374"/>
                  <a:gd name="connsiteY3" fmla="*/ 330008 h 1893831"/>
                  <a:gd name="connsiteX4" fmla="*/ 2362955 w 4635374"/>
                  <a:gd name="connsiteY4" fmla="*/ 49351 h 1893831"/>
                  <a:gd name="connsiteX5" fmla="*/ 2706986 w 4635374"/>
                  <a:gd name="connsiteY5" fmla="*/ 22190 h 1893831"/>
                  <a:gd name="connsiteX6" fmla="*/ 3069125 w 4635374"/>
                  <a:gd name="connsiteY6" fmla="*/ 284741 h 1893831"/>
                  <a:gd name="connsiteX7" fmla="*/ 3413157 w 4635374"/>
                  <a:gd name="connsiteY7" fmla="*/ 882269 h 1893831"/>
                  <a:gd name="connsiteX8" fmla="*/ 3892990 w 4635374"/>
                  <a:gd name="connsiteY8" fmla="*/ 1624654 h 1893831"/>
                  <a:gd name="connsiteX9" fmla="*/ 4381877 w 4635374"/>
                  <a:gd name="connsiteY9" fmla="*/ 1860044 h 1893831"/>
                  <a:gd name="connsiteX10" fmla="*/ 4635374 w 4635374"/>
                  <a:gd name="connsiteY10" fmla="*/ 1887204 h 189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5374" h="1893831">
                    <a:moveTo>
                      <a:pt x="0" y="1878151"/>
                    </a:moveTo>
                    <a:cubicBezTo>
                      <a:pt x="356857" y="1841937"/>
                      <a:pt x="713715" y="1805723"/>
                      <a:pt x="959667" y="1706135"/>
                    </a:cubicBezTo>
                    <a:cubicBezTo>
                      <a:pt x="1205620" y="1606547"/>
                      <a:pt x="1290119" y="1509976"/>
                      <a:pt x="1475715" y="1280622"/>
                    </a:cubicBezTo>
                    <a:cubicBezTo>
                      <a:pt x="1661311" y="1051268"/>
                      <a:pt x="1925371" y="535220"/>
                      <a:pt x="2073244" y="330008"/>
                    </a:cubicBezTo>
                    <a:cubicBezTo>
                      <a:pt x="2221117" y="124796"/>
                      <a:pt x="2257331" y="100654"/>
                      <a:pt x="2362955" y="49351"/>
                    </a:cubicBezTo>
                    <a:cubicBezTo>
                      <a:pt x="2468579" y="-1952"/>
                      <a:pt x="2589291" y="-17042"/>
                      <a:pt x="2706986" y="22190"/>
                    </a:cubicBezTo>
                    <a:cubicBezTo>
                      <a:pt x="2824681" y="61422"/>
                      <a:pt x="2951430" y="141394"/>
                      <a:pt x="3069125" y="284741"/>
                    </a:cubicBezTo>
                    <a:cubicBezTo>
                      <a:pt x="3186820" y="428087"/>
                      <a:pt x="3275846" y="658950"/>
                      <a:pt x="3413157" y="882269"/>
                    </a:cubicBezTo>
                    <a:cubicBezTo>
                      <a:pt x="3550468" y="1105588"/>
                      <a:pt x="3731537" y="1461692"/>
                      <a:pt x="3892990" y="1624654"/>
                    </a:cubicBezTo>
                    <a:cubicBezTo>
                      <a:pt x="4054443" y="1787616"/>
                      <a:pt x="4258146" y="1816286"/>
                      <a:pt x="4381877" y="1860044"/>
                    </a:cubicBezTo>
                    <a:cubicBezTo>
                      <a:pt x="4505608" y="1903802"/>
                      <a:pt x="4570491" y="1895503"/>
                      <a:pt x="4635374" y="1887204"/>
                    </a:cubicBezTo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8E1C73-E819-0C43-8ED2-391694C023D2}"/>
                  </a:ext>
                </a:extLst>
              </p:cNvPr>
              <p:cNvSpPr/>
              <p:nvPr/>
            </p:nvSpPr>
            <p:spPr bwMode="auto">
              <a:xfrm>
                <a:off x="1667069" y="5617489"/>
                <a:ext cx="2160240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1641242D-7DAC-510D-88EF-38B1201A39BF}"/>
                  </a:ext>
                </a:extLst>
              </p:cNvPr>
              <p:cNvSpPr/>
              <p:nvPr/>
            </p:nvSpPr>
            <p:spPr bwMode="auto">
              <a:xfrm>
                <a:off x="3899317" y="5133959"/>
                <a:ext cx="144016" cy="521634"/>
              </a:xfrm>
              <a:custGeom>
                <a:avLst/>
                <a:gdLst>
                  <a:gd name="connsiteX0" fmla="*/ 0 w 4635374"/>
                  <a:gd name="connsiteY0" fmla="*/ 1878151 h 1893831"/>
                  <a:gd name="connsiteX1" fmla="*/ 959667 w 4635374"/>
                  <a:gd name="connsiteY1" fmla="*/ 1706135 h 1893831"/>
                  <a:gd name="connsiteX2" fmla="*/ 1475715 w 4635374"/>
                  <a:gd name="connsiteY2" fmla="*/ 1280622 h 1893831"/>
                  <a:gd name="connsiteX3" fmla="*/ 2073244 w 4635374"/>
                  <a:gd name="connsiteY3" fmla="*/ 330008 h 1893831"/>
                  <a:gd name="connsiteX4" fmla="*/ 2362955 w 4635374"/>
                  <a:gd name="connsiteY4" fmla="*/ 49351 h 1893831"/>
                  <a:gd name="connsiteX5" fmla="*/ 2706986 w 4635374"/>
                  <a:gd name="connsiteY5" fmla="*/ 22190 h 1893831"/>
                  <a:gd name="connsiteX6" fmla="*/ 3069125 w 4635374"/>
                  <a:gd name="connsiteY6" fmla="*/ 284741 h 1893831"/>
                  <a:gd name="connsiteX7" fmla="*/ 3413157 w 4635374"/>
                  <a:gd name="connsiteY7" fmla="*/ 882269 h 1893831"/>
                  <a:gd name="connsiteX8" fmla="*/ 3892990 w 4635374"/>
                  <a:gd name="connsiteY8" fmla="*/ 1624654 h 1893831"/>
                  <a:gd name="connsiteX9" fmla="*/ 4381877 w 4635374"/>
                  <a:gd name="connsiteY9" fmla="*/ 1860044 h 1893831"/>
                  <a:gd name="connsiteX10" fmla="*/ 4635374 w 4635374"/>
                  <a:gd name="connsiteY10" fmla="*/ 1887204 h 189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5374" h="1893831">
                    <a:moveTo>
                      <a:pt x="0" y="1878151"/>
                    </a:moveTo>
                    <a:cubicBezTo>
                      <a:pt x="356857" y="1841937"/>
                      <a:pt x="713715" y="1805723"/>
                      <a:pt x="959667" y="1706135"/>
                    </a:cubicBezTo>
                    <a:cubicBezTo>
                      <a:pt x="1205620" y="1606547"/>
                      <a:pt x="1290119" y="1509976"/>
                      <a:pt x="1475715" y="1280622"/>
                    </a:cubicBezTo>
                    <a:cubicBezTo>
                      <a:pt x="1661311" y="1051268"/>
                      <a:pt x="1925371" y="535220"/>
                      <a:pt x="2073244" y="330008"/>
                    </a:cubicBezTo>
                    <a:cubicBezTo>
                      <a:pt x="2221117" y="124796"/>
                      <a:pt x="2257331" y="100654"/>
                      <a:pt x="2362955" y="49351"/>
                    </a:cubicBezTo>
                    <a:cubicBezTo>
                      <a:pt x="2468579" y="-1952"/>
                      <a:pt x="2589291" y="-17042"/>
                      <a:pt x="2706986" y="22190"/>
                    </a:cubicBezTo>
                    <a:cubicBezTo>
                      <a:pt x="2824681" y="61422"/>
                      <a:pt x="2951430" y="141394"/>
                      <a:pt x="3069125" y="284741"/>
                    </a:cubicBezTo>
                    <a:cubicBezTo>
                      <a:pt x="3186820" y="428087"/>
                      <a:pt x="3275846" y="658950"/>
                      <a:pt x="3413157" y="882269"/>
                    </a:cubicBezTo>
                    <a:cubicBezTo>
                      <a:pt x="3550468" y="1105588"/>
                      <a:pt x="3731537" y="1461692"/>
                      <a:pt x="3892990" y="1624654"/>
                    </a:cubicBezTo>
                    <a:cubicBezTo>
                      <a:pt x="4054443" y="1787616"/>
                      <a:pt x="4258146" y="1816286"/>
                      <a:pt x="4381877" y="1860044"/>
                    </a:cubicBezTo>
                    <a:cubicBezTo>
                      <a:pt x="4505608" y="1903802"/>
                      <a:pt x="4570491" y="1895503"/>
                      <a:pt x="4635374" y="1887204"/>
                    </a:cubicBezTo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4" name="Elbow Connector 41">
                <a:extLst>
                  <a:ext uri="{FF2B5EF4-FFF2-40B4-BE49-F238E27FC236}">
                    <a16:creationId xmlns:a16="http://schemas.microsoft.com/office/drawing/2014/main" id="{2F69CBF9-ACA3-5ACA-17AA-310091F2454A}"/>
                  </a:ext>
                </a:extLst>
              </p:cNvPr>
              <p:cNvCxnSpPr/>
              <p:nvPr/>
            </p:nvCxnSpPr>
            <p:spPr bwMode="auto">
              <a:xfrm flipV="1">
                <a:off x="4357782" y="4897409"/>
                <a:ext cx="936104" cy="720081"/>
              </a:xfrm>
              <a:prstGeom prst="bent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CDB860A-BACE-4685-7739-BD1EC8EC483C}"/>
                  </a:ext>
                </a:extLst>
              </p:cNvPr>
              <p:cNvCxnSpPr/>
              <p:nvPr/>
            </p:nvCxnSpPr>
            <p:spPr bwMode="auto">
              <a:xfrm>
                <a:off x="4357782" y="4897409"/>
                <a:ext cx="936104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C092241F-3D9B-B430-A6C0-C9B75A456A9F}"/>
                  </a:ext>
                </a:extLst>
              </p:cNvPr>
              <p:cNvGrpSpPr/>
              <p:nvPr/>
            </p:nvGrpSpPr>
            <p:grpSpPr>
              <a:xfrm rot="16200000">
                <a:off x="4722892" y="4792443"/>
                <a:ext cx="216024" cy="203029"/>
                <a:chOff x="4005768" y="2784091"/>
                <a:chExt cx="216024" cy="2030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1C9EEA6-3BA0-FCC3-1295-5EFF14438C1A}"/>
                    </a:ext>
                  </a:extLst>
                </p:cNvPr>
                <p:cNvSpPr/>
                <p:nvPr/>
              </p:nvSpPr>
              <p:spPr bwMode="auto">
                <a:xfrm>
                  <a:off x="4005768" y="2784091"/>
                  <a:ext cx="216024" cy="203029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95FC4DD1-C370-2C05-62F9-E1EE8383D8A5}"/>
                    </a:ext>
                  </a:extLst>
                </p:cNvPr>
                <p:cNvCxnSpPr/>
                <p:nvPr/>
              </p:nvCxnSpPr>
              <p:spPr bwMode="auto">
                <a:xfrm>
                  <a:off x="4005768" y="2784091"/>
                  <a:ext cx="216024" cy="20302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649CB59-0ADC-212F-BA14-B477FC9CD2D7}"/>
                  </a:ext>
                </a:extLst>
              </p:cNvPr>
              <p:cNvGrpSpPr/>
              <p:nvPr/>
            </p:nvGrpSpPr>
            <p:grpSpPr>
              <a:xfrm>
                <a:off x="5516652" y="2544003"/>
                <a:ext cx="936104" cy="834175"/>
                <a:chOff x="4650750" y="2902084"/>
                <a:chExt cx="936104" cy="768140"/>
              </a:xfrm>
            </p:grpSpPr>
            <p:cxnSp>
              <p:nvCxnSpPr>
                <p:cNvPr id="57" name="Elbow Connector 54">
                  <a:extLst>
                    <a:ext uri="{FF2B5EF4-FFF2-40B4-BE49-F238E27FC236}">
                      <a16:creationId xmlns:a16="http://schemas.microsoft.com/office/drawing/2014/main" id="{0FB6ED63-9B90-9343-DC87-D8A935218E17}"/>
                    </a:ext>
                  </a:extLst>
                </p:cNvPr>
                <p:cNvCxnSpPr/>
                <p:nvPr/>
              </p:nvCxnSpPr>
              <p:spPr bwMode="auto">
                <a:xfrm>
                  <a:off x="4650750" y="2902084"/>
                  <a:ext cx="936104" cy="764944"/>
                </a:xfrm>
                <a:prstGeom prst="bent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72943638-02F5-1239-C55C-9B0DD06D0978}"/>
                    </a:ext>
                  </a:extLst>
                </p:cNvPr>
                <p:cNvCxnSpPr/>
                <p:nvPr/>
              </p:nvCxnSpPr>
              <p:spPr bwMode="auto">
                <a:xfrm>
                  <a:off x="4650750" y="3670224"/>
                  <a:ext cx="936104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1B7D68D2-55CA-E720-D806-D671B5599754}"/>
                  </a:ext>
                </a:extLst>
              </p:cNvPr>
              <p:cNvGrpSpPr/>
              <p:nvPr/>
            </p:nvGrpSpPr>
            <p:grpSpPr>
              <a:xfrm>
                <a:off x="5516652" y="3354525"/>
                <a:ext cx="2114638" cy="1542884"/>
                <a:chOff x="4650750" y="3712605"/>
                <a:chExt cx="2114638" cy="768140"/>
              </a:xfrm>
            </p:grpSpPr>
            <p:cxnSp>
              <p:nvCxnSpPr>
                <p:cNvPr id="55" name="Elbow Connector 52">
                  <a:extLst>
                    <a:ext uri="{FF2B5EF4-FFF2-40B4-BE49-F238E27FC236}">
                      <a16:creationId xmlns:a16="http://schemas.microsoft.com/office/drawing/2014/main" id="{9E9F7117-E4C7-6B42-1128-808706795C44}"/>
                    </a:ext>
                  </a:extLst>
                </p:cNvPr>
                <p:cNvCxnSpPr/>
                <p:nvPr/>
              </p:nvCxnSpPr>
              <p:spPr bwMode="auto">
                <a:xfrm>
                  <a:off x="5829284" y="3712605"/>
                  <a:ext cx="936104" cy="764944"/>
                </a:xfrm>
                <a:prstGeom prst="bent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AE9A561C-70E9-3F8A-88A4-DBE96A602484}"/>
                    </a:ext>
                  </a:extLst>
                </p:cNvPr>
                <p:cNvCxnSpPr/>
                <p:nvPr/>
              </p:nvCxnSpPr>
              <p:spPr bwMode="auto">
                <a:xfrm>
                  <a:off x="4650750" y="4477549"/>
                  <a:ext cx="2114638" cy="319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25A868B-25E4-40B4-B08B-54E62D757D6A}"/>
                  </a:ext>
                </a:extLst>
              </p:cNvPr>
              <p:cNvGrpSpPr/>
              <p:nvPr/>
            </p:nvGrpSpPr>
            <p:grpSpPr>
              <a:xfrm>
                <a:off x="7048083" y="4789754"/>
                <a:ext cx="216024" cy="203029"/>
                <a:chOff x="6199156" y="4359556"/>
                <a:chExt cx="216024" cy="203029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E5A132F1-0835-156F-DDED-83DE965BB766}"/>
                    </a:ext>
                  </a:extLst>
                </p:cNvPr>
                <p:cNvSpPr/>
                <p:nvPr/>
              </p:nvSpPr>
              <p:spPr bwMode="auto">
                <a:xfrm>
                  <a:off x="6199156" y="4359556"/>
                  <a:ext cx="216024" cy="203029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B563D14-2886-E59B-B35C-97E0CB4A1288}"/>
                    </a:ext>
                  </a:extLst>
                </p:cNvPr>
                <p:cNvCxnSpPr/>
                <p:nvPr/>
              </p:nvCxnSpPr>
              <p:spPr bwMode="auto">
                <a:xfrm>
                  <a:off x="6199156" y="4359556"/>
                  <a:ext cx="216024" cy="20302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Freeform 47">
                <a:extLst>
                  <a:ext uri="{FF2B5EF4-FFF2-40B4-BE49-F238E27FC236}">
                    <a16:creationId xmlns:a16="http://schemas.microsoft.com/office/drawing/2014/main" id="{F2C52CB7-292C-1317-59E1-EEA4DC23B59D}"/>
                  </a:ext>
                </a:extLst>
              </p:cNvPr>
              <p:cNvSpPr/>
              <p:nvPr/>
            </p:nvSpPr>
            <p:spPr bwMode="auto">
              <a:xfrm>
                <a:off x="5308346" y="4143735"/>
                <a:ext cx="144016" cy="782451"/>
              </a:xfrm>
              <a:custGeom>
                <a:avLst/>
                <a:gdLst>
                  <a:gd name="connsiteX0" fmla="*/ 0 w 4635374"/>
                  <a:gd name="connsiteY0" fmla="*/ 1878151 h 1893831"/>
                  <a:gd name="connsiteX1" fmla="*/ 959667 w 4635374"/>
                  <a:gd name="connsiteY1" fmla="*/ 1706135 h 1893831"/>
                  <a:gd name="connsiteX2" fmla="*/ 1475715 w 4635374"/>
                  <a:gd name="connsiteY2" fmla="*/ 1280622 h 1893831"/>
                  <a:gd name="connsiteX3" fmla="*/ 2073244 w 4635374"/>
                  <a:gd name="connsiteY3" fmla="*/ 330008 h 1893831"/>
                  <a:gd name="connsiteX4" fmla="*/ 2362955 w 4635374"/>
                  <a:gd name="connsiteY4" fmla="*/ 49351 h 1893831"/>
                  <a:gd name="connsiteX5" fmla="*/ 2706986 w 4635374"/>
                  <a:gd name="connsiteY5" fmla="*/ 22190 h 1893831"/>
                  <a:gd name="connsiteX6" fmla="*/ 3069125 w 4635374"/>
                  <a:gd name="connsiteY6" fmla="*/ 284741 h 1893831"/>
                  <a:gd name="connsiteX7" fmla="*/ 3413157 w 4635374"/>
                  <a:gd name="connsiteY7" fmla="*/ 882269 h 1893831"/>
                  <a:gd name="connsiteX8" fmla="*/ 3892990 w 4635374"/>
                  <a:gd name="connsiteY8" fmla="*/ 1624654 h 1893831"/>
                  <a:gd name="connsiteX9" fmla="*/ 4381877 w 4635374"/>
                  <a:gd name="connsiteY9" fmla="*/ 1860044 h 1893831"/>
                  <a:gd name="connsiteX10" fmla="*/ 4635374 w 4635374"/>
                  <a:gd name="connsiteY10" fmla="*/ 1887204 h 189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5374" h="1893831">
                    <a:moveTo>
                      <a:pt x="0" y="1878151"/>
                    </a:moveTo>
                    <a:cubicBezTo>
                      <a:pt x="356857" y="1841937"/>
                      <a:pt x="713715" y="1805723"/>
                      <a:pt x="959667" y="1706135"/>
                    </a:cubicBezTo>
                    <a:cubicBezTo>
                      <a:pt x="1205620" y="1606547"/>
                      <a:pt x="1290119" y="1509976"/>
                      <a:pt x="1475715" y="1280622"/>
                    </a:cubicBezTo>
                    <a:cubicBezTo>
                      <a:pt x="1661311" y="1051268"/>
                      <a:pt x="1925371" y="535220"/>
                      <a:pt x="2073244" y="330008"/>
                    </a:cubicBezTo>
                    <a:cubicBezTo>
                      <a:pt x="2221117" y="124796"/>
                      <a:pt x="2257331" y="100654"/>
                      <a:pt x="2362955" y="49351"/>
                    </a:cubicBezTo>
                    <a:cubicBezTo>
                      <a:pt x="2468579" y="-1952"/>
                      <a:pt x="2589291" y="-17042"/>
                      <a:pt x="2706986" y="22190"/>
                    </a:cubicBezTo>
                    <a:cubicBezTo>
                      <a:pt x="2824681" y="61422"/>
                      <a:pt x="2951430" y="141394"/>
                      <a:pt x="3069125" y="284741"/>
                    </a:cubicBezTo>
                    <a:cubicBezTo>
                      <a:pt x="3186820" y="428087"/>
                      <a:pt x="3275846" y="658950"/>
                      <a:pt x="3413157" y="882269"/>
                    </a:cubicBezTo>
                    <a:cubicBezTo>
                      <a:pt x="3550468" y="1105588"/>
                      <a:pt x="3731537" y="1461692"/>
                      <a:pt x="3892990" y="1624654"/>
                    </a:cubicBezTo>
                    <a:cubicBezTo>
                      <a:pt x="4054443" y="1787616"/>
                      <a:pt x="4258146" y="1816286"/>
                      <a:pt x="4381877" y="1860044"/>
                    </a:cubicBezTo>
                    <a:cubicBezTo>
                      <a:pt x="4505608" y="1903802"/>
                      <a:pt x="4570491" y="1895503"/>
                      <a:pt x="4635374" y="1887204"/>
                    </a:cubicBezTo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762B1AFA-DD17-17F5-B827-3042C8399A0E}"/>
                  </a:ext>
                </a:extLst>
              </p:cNvPr>
              <p:cNvSpPr/>
              <p:nvPr/>
            </p:nvSpPr>
            <p:spPr bwMode="auto">
              <a:xfrm>
                <a:off x="6501963" y="2207852"/>
                <a:ext cx="144016" cy="1173677"/>
              </a:xfrm>
              <a:custGeom>
                <a:avLst/>
                <a:gdLst>
                  <a:gd name="connsiteX0" fmla="*/ 0 w 4635374"/>
                  <a:gd name="connsiteY0" fmla="*/ 1878151 h 1893831"/>
                  <a:gd name="connsiteX1" fmla="*/ 959667 w 4635374"/>
                  <a:gd name="connsiteY1" fmla="*/ 1706135 h 1893831"/>
                  <a:gd name="connsiteX2" fmla="*/ 1475715 w 4635374"/>
                  <a:gd name="connsiteY2" fmla="*/ 1280622 h 1893831"/>
                  <a:gd name="connsiteX3" fmla="*/ 2073244 w 4635374"/>
                  <a:gd name="connsiteY3" fmla="*/ 330008 h 1893831"/>
                  <a:gd name="connsiteX4" fmla="*/ 2362955 w 4635374"/>
                  <a:gd name="connsiteY4" fmla="*/ 49351 h 1893831"/>
                  <a:gd name="connsiteX5" fmla="*/ 2706986 w 4635374"/>
                  <a:gd name="connsiteY5" fmla="*/ 22190 h 1893831"/>
                  <a:gd name="connsiteX6" fmla="*/ 3069125 w 4635374"/>
                  <a:gd name="connsiteY6" fmla="*/ 284741 h 1893831"/>
                  <a:gd name="connsiteX7" fmla="*/ 3413157 w 4635374"/>
                  <a:gd name="connsiteY7" fmla="*/ 882269 h 1893831"/>
                  <a:gd name="connsiteX8" fmla="*/ 3892990 w 4635374"/>
                  <a:gd name="connsiteY8" fmla="*/ 1624654 h 1893831"/>
                  <a:gd name="connsiteX9" fmla="*/ 4381877 w 4635374"/>
                  <a:gd name="connsiteY9" fmla="*/ 1860044 h 1893831"/>
                  <a:gd name="connsiteX10" fmla="*/ 4635374 w 4635374"/>
                  <a:gd name="connsiteY10" fmla="*/ 1887204 h 189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5374" h="1893831">
                    <a:moveTo>
                      <a:pt x="0" y="1878151"/>
                    </a:moveTo>
                    <a:cubicBezTo>
                      <a:pt x="356857" y="1841937"/>
                      <a:pt x="713715" y="1805723"/>
                      <a:pt x="959667" y="1706135"/>
                    </a:cubicBezTo>
                    <a:cubicBezTo>
                      <a:pt x="1205620" y="1606547"/>
                      <a:pt x="1290119" y="1509976"/>
                      <a:pt x="1475715" y="1280622"/>
                    </a:cubicBezTo>
                    <a:cubicBezTo>
                      <a:pt x="1661311" y="1051268"/>
                      <a:pt x="1925371" y="535220"/>
                      <a:pt x="2073244" y="330008"/>
                    </a:cubicBezTo>
                    <a:cubicBezTo>
                      <a:pt x="2221117" y="124796"/>
                      <a:pt x="2257331" y="100654"/>
                      <a:pt x="2362955" y="49351"/>
                    </a:cubicBezTo>
                    <a:cubicBezTo>
                      <a:pt x="2468579" y="-1952"/>
                      <a:pt x="2589291" y="-17042"/>
                      <a:pt x="2706986" y="22190"/>
                    </a:cubicBezTo>
                    <a:cubicBezTo>
                      <a:pt x="2824681" y="61422"/>
                      <a:pt x="2951430" y="141394"/>
                      <a:pt x="3069125" y="284741"/>
                    </a:cubicBezTo>
                    <a:cubicBezTo>
                      <a:pt x="3186820" y="428087"/>
                      <a:pt x="3275846" y="658950"/>
                      <a:pt x="3413157" y="882269"/>
                    </a:cubicBezTo>
                    <a:cubicBezTo>
                      <a:pt x="3550468" y="1105588"/>
                      <a:pt x="3731537" y="1461692"/>
                      <a:pt x="3892990" y="1624654"/>
                    </a:cubicBezTo>
                    <a:cubicBezTo>
                      <a:pt x="4054443" y="1787616"/>
                      <a:pt x="4258146" y="1816286"/>
                      <a:pt x="4381877" y="1860044"/>
                    </a:cubicBezTo>
                    <a:cubicBezTo>
                      <a:pt x="4505608" y="1903802"/>
                      <a:pt x="4570491" y="1895503"/>
                      <a:pt x="4635374" y="1887204"/>
                    </a:cubicBezTo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78894D14-A4DF-AE69-E6E9-D93501CFCCED}"/>
                  </a:ext>
                </a:extLst>
              </p:cNvPr>
              <p:cNvSpPr/>
              <p:nvPr/>
            </p:nvSpPr>
            <p:spPr bwMode="auto">
              <a:xfrm>
                <a:off x="7680022" y="3162282"/>
                <a:ext cx="144016" cy="1760516"/>
              </a:xfrm>
              <a:custGeom>
                <a:avLst/>
                <a:gdLst>
                  <a:gd name="connsiteX0" fmla="*/ 0 w 4635374"/>
                  <a:gd name="connsiteY0" fmla="*/ 1878151 h 1893831"/>
                  <a:gd name="connsiteX1" fmla="*/ 959667 w 4635374"/>
                  <a:gd name="connsiteY1" fmla="*/ 1706135 h 1893831"/>
                  <a:gd name="connsiteX2" fmla="*/ 1475715 w 4635374"/>
                  <a:gd name="connsiteY2" fmla="*/ 1280622 h 1893831"/>
                  <a:gd name="connsiteX3" fmla="*/ 2073244 w 4635374"/>
                  <a:gd name="connsiteY3" fmla="*/ 330008 h 1893831"/>
                  <a:gd name="connsiteX4" fmla="*/ 2362955 w 4635374"/>
                  <a:gd name="connsiteY4" fmla="*/ 49351 h 1893831"/>
                  <a:gd name="connsiteX5" fmla="*/ 2706986 w 4635374"/>
                  <a:gd name="connsiteY5" fmla="*/ 22190 h 1893831"/>
                  <a:gd name="connsiteX6" fmla="*/ 3069125 w 4635374"/>
                  <a:gd name="connsiteY6" fmla="*/ 284741 h 1893831"/>
                  <a:gd name="connsiteX7" fmla="*/ 3413157 w 4635374"/>
                  <a:gd name="connsiteY7" fmla="*/ 882269 h 1893831"/>
                  <a:gd name="connsiteX8" fmla="*/ 3892990 w 4635374"/>
                  <a:gd name="connsiteY8" fmla="*/ 1624654 h 1893831"/>
                  <a:gd name="connsiteX9" fmla="*/ 4381877 w 4635374"/>
                  <a:gd name="connsiteY9" fmla="*/ 1860044 h 1893831"/>
                  <a:gd name="connsiteX10" fmla="*/ 4635374 w 4635374"/>
                  <a:gd name="connsiteY10" fmla="*/ 1887204 h 189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35374" h="1893831">
                    <a:moveTo>
                      <a:pt x="0" y="1878151"/>
                    </a:moveTo>
                    <a:cubicBezTo>
                      <a:pt x="356857" y="1841937"/>
                      <a:pt x="713715" y="1805723"/>
                      <a:pt x="959667" y="1706135"/>
                    </a:cubicBezTo>
                    <a:cubicBezTo>
                      <a:pt x="1205620" y="1606547"/>
                      <a:pt x="1290119" y="1509976"/>
                      <a:pt x="1475715" y="1280622"/>
                    </a:cubicBezTo>
                    <a:cubicBezTo>
                      <a:pt x="1661311" y="1051268"/>
                      <a:pt x="1925371" y="535220"/>
                      <a:pt x="2073244" y="330008"/>
                    </a:cubicBezTo>
                    <a:cubicBezTo>
                      <a:pt x="2221117" y="124796"/>
                      <a:pt x="2257331" y="100654"/>
                      <a:pt x="2362955" y="49351"/>
                    </a:cubicBezTo>
                    <a:cubicBezTo>
                      <a:pt x="2468579" y="-1952"/>
                      <a:pt x="2589291" y="-17042"/>
                      <a:pt x="2706986" y="22190"/>
                    </a:cubicBezTo>
                    <a:cubicBezTo>
                      <a:pt x="2824681" y="61422"/>
                      <a:pt x="2951430" y="141394"/>
                      <a:pt x="3069125" y="284741"/>
                    </a:cubicBezTo>
                    <a:cubicBezTo>
                      <a:pt x="3186820" y="428087"/>
                      <a:pt x="3275846" y="658950"/>
                      <a:pt x="3413157" y="882269"/>
                    </a:cubicBezTo>
                    <a:cubicBezTo>
                      <a:pt x="3550468" y="1105588"/>
                      <a:pt x="3731537" y="1461692"/>
                      <a:pt x="3892990" y="1624654"/>
                    </a:cubicBezTo>
                    <a:cubicBezTo>
                      <a:pt x="4054443" y="1787616"/>
                      <a:pt x="4258146" y="1816286"/>
                      <a:pt x="4381877" y="1860044"/>
                    </a:cubicBezTo>
                    <a:cubicBezTo>
                      <a:pt x="4505608" y="1903802"/>
                      <a:pt x="4570491" y="1895503"/>
                      <a:pt x="4635374" y="1887204"/>
                    </a:cubicBezTo>
                  </a:path>
                </a:pathLst>
              </a:cu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631CF83A-5AD8-BA30-0963-7CC3A1109B91}"/>
              </a:ext>
            </a:extLst>
          </p:cNvPr>
          <p:cNvSpPr txBox="1"/>
          <p:nvPr/>
        </p:nvSpPr>
        <p:spPr>
          <a:xfrm>
            <a:off x="3442027" y="1040670"/>
            <a:ext cx="592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tree example – polarisation combination and locking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D4A2F0-D443-9457-FD42-91F9C2D65195}"/>
              </a:ext>
            </a:extLst>
          </p:cNvPr>
          <p:cNvSpPr txBox="1"/>
          <p:nvPr/>
        </p:nvSpPr>
        <p:spPr>
          <a:xfrm>
            <a:off x="7527778" y="5559986"/>
            <a:ext cx="3993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Limits of beam splitter based combining:</a:t>
            </a:r>
          </a:p>
          <a:p>
            <a:pPr algn="ctr"/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Müller et al., Opt.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en-GB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29, 27900 (2021)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" name="Picture 2" descr="That time my con law professor put the Death Star on his ...">
            <a:extLst>
              <a:ext uri="{FF2B5EF4-FFF2-40B4-BE49-F238E27FC236}">
                <a16:creationId xmlns:a16="http://schemas.microsoft.com/office/drawing/2014/main" id="{1741AF58-18FA-57E5-1AF3-7C1EE899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42" y="1727450"/>
            <a:ext cx="4120844" cy="309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E3CE66-B4A6-8063-1FD6-42BEAF90A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B0AB822-DCC4-8DF2-8DE3-8E015BCD4C95}"/>
              </a:ext>
            </a:extLst>
          </p:cNvPr>
          <p:cNvSpPr txBox="1">
            <a:spLocks/>
          </p:cNvSpPr>
          <p:nvPr/>
        </p:nvSpPr>
        <p:spPr>
          <a:xfrm>
            <a:off x="11351496" y="64617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B305B-5A72-6511-230C-35487A4C0BD8}"/>
              </a:ext>
            </a:extLst>
          </p:cNvPr>
          <p:cNvSpPr txBox="1"/>
          <p:nvPr/>
        </p:nvSpPr>
        <p:spPr>
          <a:xfrm>
            <a:off x="4288440" y="374140"/>
            <a:ext cx="391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Polarisation combination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B1D54-3851-9679-2B8A-B0EAAD536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19" y="1272662"/>
            <a:ext cx="4823843" cy="1790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795AF1-D4D7-9B18-12A9-4CD497F0C34B}"/>
              </a:ext>
            </a:extLst>
          </p:cNvPr>
          <p:cNvSpPr txBox="1"/>
          <p:nvPr/>
        </p:nvSpPr>
        <p:spPr>
          <a:xfrm>
            <a:off x="7437620" y="1061120"/>
            <a:ext cx="3705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Müller et al., Opt. Letts. 41, 3439 (2016)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5B961-6AD7-C247-DABE-9FF810318C0B}"/>
              </a:ext>
            </a:extLst>
          </p:cNvPr>
          <p:cNvSpPr txBox="1"/>
          <p:nvPr/>
        </p:nvSpPr>
        <p:spPr>
          <a:xfrm>
            <a:off x="483988" y="4846816"/>
            <a:ext cx="6359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 split and amplified in large pitch photonic crystal fibres.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Polarisation – piezo mirror phase control.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MHz, 1.1mJ, 1kW, 8 fibres (2016).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80MHz, </a:t>
            </a: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&gt;10kW,</a:t>
            </a:r>
            <a:r>
              <a:rPr lang="en-GB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254fs, 12 fibres (2020).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100kHz, </a:t>
            </a: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10mJ,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1kW, </a:t>
            </a:r>
            <a:r>
              <a:rPr lang="en-GB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120f</a:t>
            </a: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s, 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fibres (2021).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not scale gracefully to &gt; 1000 fibres.</a:t>
            </a: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20587BC5-F6A2-0091-0524-47B527031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2" y="927732"/>
            <a:ext cx="4804853" cy="39143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CF3E07-E8D5-B8CA-E375-45EF738586BE}"/>
              </a:ext>
            </a:extLst>
          </p:cNvPr>
          <p:cNvSpPr txBox="1"/>
          <p:nvPr/>
        </p:nvSpPr>
        <p:spPr>
          <a:xfrm>
            <a:off x="4774825" y="2612315"/>
            <a:ext cx="2302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Stark et al., </a:t>
            </a: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Opt. Letts. 46, 969 (2021)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0D013-B14D-CCCD-E2DD-7DE3DC072599}"/>
              </a:ext>
            </a:extLst>
          </p:cNvPr>
          <p:cNvSpPr txBox="1"/>
          <p:nvPr/>
        </p:nvSpPr>
        <p:spPr>
          <a:xfrm>
            <a:off x="7422861" y="3135896"/>
            <a:ext cx="3771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Müller et al., Opt. Letts. 45, 3083 (2020)</a:t>
            </a:r>
          </a:p>
        </p:txBody>
      </p:sp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8CF21DED-791A-54DE-FA5E-6C9A176D2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48" y="3546711"/>
            <a:ext cx="4203903" cy="30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6FF4F-8CCF-2091-EEC8-ECA5E5C8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B13C-CD2B-4D37-B21C-4D5084C870A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A4A50-4075-92DB-0F16-06BCD37CC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EAAC , Elba Sept 2023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D791E4A-5BD0-AA41-FF46-ECA26DE099D3}"/>
              </a:ext>
            </a:extLst>
          </p:cNvPr>
          <p:cNvSpPr txBox="1">
            <a:spLocks/>
          </p:cNvSpPr>
          <p:nvPr/>
        </p:nvSpPr>
        <p:spPr>
          <a:xfrm>
            <a:off x="11199096" y="63093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E9CD38D-EAFF-765E-62AF-FFBA1D968180}"/>
              </a:ext>
            </a:extLst>
          </p:cNvPr>
          <p:cNvSpPr txBox="1">
            <a:spLocks/>
          </p:cNvSpPr>
          <p:nvPr/>
        </p:nvSpPr>
        <p:spPr>
          <a:xfrm>
            <a:off x="11199096" y="6309325"/>
            <a:ext cx="49384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AFB13C-CD2B-4D37-B21C-4D5084C870A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F5043-87F7-8EBD-1BBA-088F01C92842}"/>
              </a:ext>
            </a:extLst>
          </p:cNvPr>
          <p:cNvSpPr txBox="1"/>
          <p:nvPr/>
        </p:nvSpPr>
        <p:spPr>
          <a:xfrm>
            <a:off x="4485014" y="260648"/>
            <a:ext cx="3221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Commercial systems</a:t>
            </a:r>
          </a:p>
        </p:txBody>
      </p:sp>
      <p:pic>
        <p:nvPicPr>
          <p:cNvPr id="7" name="Picture 6" descr="A picture containing text, indoor, rack&#10;&#10;Description automatically generated">
            <a:extLst>
              <a:ext uri="{FF2B5EF4-FFF2-40B4-BE49-F238E27FC236}">
                <a16:creationId xmlns:a16="http://schemas.microsoft.com/office/drawing/2014/main" id="{341F7055-4E9E-8E0E-CC71-025E07714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783868"/>
            <a:ext cx="9855333" cy="55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3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25495</TotalTime>
  <Words>1745</Words>
  <Application>Microsoft Office PowerPoint</Application>
  <PresentationFormat>Widescreen</PresentationFormat>
  <Paragraphs>376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Corner, Laura</cp:lastModifiedBy>
  <cp:revision>459</cp:revision>
  <dcterms:created xsi:type="dcterms:W3CDTF">2013-05-23T12:55:36Z</dcterms:created>
  <dcterms:modified xsi:type="dcterms:W3CDTF">2023-09-21T09:44:51Z</dcterms:modified>
</cp:coreProperties>
</file>