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tif" ContentType="image/ti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256" r:id="rId2"/>
    <p:sldId id="455" r:id="rId3"/>
    <p:sldId id="740" r:id="rId4"/>
    <p:sldId id="808" r:id="rId5"/>
    <p:sldId id="812" r:id="rId6"/>
    <p:sldId id="813" r:id="rId7"/>
    <p:sldId id="814" r:id="rId8"/>
    <p:sldId id="744" r:id="rId9"/>
    <p:sldId id="745" r:id="rId10"/>
    <p:sldId id="815" r:id="rId11"/>
    <p:sldId id="816" r:id="rId12"/>
    <p:sldId id="741" r:id="rId13"/>
    <p:sldId id="809" r:id="rId14"/>
    <p:sldId id="810" r:id="rId15"/>
    <p:sldId id="817" r:id="rId16"/>
    <p:sldId id="316" r:id="rId17"/>
    <p:sldId id="317" r:id="rId18"/>
    <p:sldId id="805" r:id="rId19"/>
    <p:sldId id="819" r:id="rId20"/>
    <p:sldId id="820" r:id="rId21"/>
    <p:sldId id="306" r:id="rId22"/>
    <p:sldId id="301" r:id="rId23"/>
    <p:sldId id="818" r:id="rId24"/>
    <p:sldId id="811" r:id="rId25"/>
    <p:sldId id="807" r:id="rId26"/>
    <p:sldId id="806" r:id="rId27"/>
    <p:sldId id="767" r:id="rId28"/>
    <p:sldId id="781" r:id="rId29"/>
    <p:sldId id="675" r:id="rId3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FFFF"/>
    <a:srgbClr val="FF0000"/>
    <a:srgbClr val="00A2FF"/>
    <a:srgbClr val="313595"/>
    <a:srgbClr val="C5C5C5"/>
    <a:srgbClr val="C6C5C5"/>
    <a:srgbClr val="8E8E8E"/>
    <a:srgbClr val="929292"/>
    <a:srgbClr val="F7DE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7"/>
    <p:restoredTop sz="94694"/>
  </p:normalViewPr>
  <p:slideViewPr>
    <p:cSldViewPr snapToGrid="0" snapToObjects="1">
      <p:cViewPr>
        <p:scale>
          <a:sx n="38" d="100"/>
          <a:sy n="38" d="100"/>
        </p:scale>
        <p:origin x="1176" y="10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xfrm>
            <a:off x="1143000" y="685800"/>
            <a:ext cx="4572000" cy="3429000"/>
          </a:xfrm>
          <a:prstGeom prst="rect">
            <a:avLst/>
          </a:prstGeom>
        </p:spPr>
        <p:txBody>
          <a:bodyPr/>
          <a:lstStyle/>
          <a:p>
            <a:endParaRPr/>
          </a:p>
        </p:txBody>
      </p:sp>
      <p:sp>
        <p:nvSpPr>
          <p:cNvPr id="207" name="Shape 20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E1ED00-AD24-CC4E-8239-558348272630}" type="slidenum">
              <a:rPr lang="de-DE" smtClean="0"/>
              <a:pPr/>
              <a:t>8</a:t>
            </a:fld>
            <a:endParaRPr lang="de-DE"/>
          </a:p>
        </p:txBody>
      </p:sp>
    </p:spTree>
    <p:extLst>
      <p:ext uri="{BB962C8B-B14F-4D97-AF65-F5344CB8AC3E}">
        <p14:creationId xmlns:p14="http://schemas.microsoft.com/office/powerpoint/2010/main" val="796428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D38DA8E7-FAAD-6B42-9FD1-90BB611198AC}" type="slidenum">
              <a:rPr lang="de-DE" smtClean="0"/>
              <a:t>16</a:t>
            </a:fld>
            <a:endParaRPr lang="de-DE"/>
          </a:p>
        </p:txBody>
      </p:sp>
    </p:spTree>
    <p:extLst>
      <p:ext uri="{BB962C8B-B14F-4D97-AF65-F5344CB8AC3E}">
        <p14:creationId xmlns:p14="http://schemas.microsoft.com/office/powerpoint/2010/main" val="1206849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562339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
    <p:spTree>
      <p:nvGrpSpPr>
        <p:cNvPr id="1" name=""/>
        <p:cNvGrpSpPr/>
        <p:nvPr/>
      </p:nvGrpSpPr>
      <p:grpSpPr>
        <a:xfrm>
          <a:off x="0" y="0"/>
          <a:ext cx="0" cy="0"/>
          <a:chOff x="0" y="0"/>
          <a:chExt cx="0" cy="0"/>
        </a:xfrm>
      </p:grpSpPr>
      <p:sp>
        <p:nvSpPr>
          <p:cNvPr id="11" name="Autor und Datum"/>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 und Datum</a:t>
            </a:r>
          </a:p>
        </p:txBody>
      </p:sp>
      <p:sp>
        <p:nvSpPr>
          <p:cNvPr id="12" name="Titel der Präsentation"/>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Titel der Präsentation</a:t>
            </a:r>
          </a:p>
        </p:txBody>
      </p:sp>
      <p:sp>
        <p:nvSpPr>
          <p:cNvPr id="13" name="Textebene 1…"/>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Präsentationsuntertitel</a:t>
            </a:r>
          </a:p>
          <a:p>
            <a:pPr lvl="1"/>
            <a:endParaRPr/>
          </a:p>
          <a:p>
            <a:pPr lvl="2"/>
            <a:endParaRPr/>
          </a:p>
          <a:p>
            <a:pPr lvl="3"/>
            <a:endParaRPr/>
          </a:p>
          <a:p>
            <a:pPr lvl="4"/>
            <a:endParaRPr/>
          </a:p>
        </p:txBody>
      </p:sp>
      <p:sp>
        <p:nvSpPr>
          <p:cNvPr id="1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Aufstellung">
    <p:spTree>
      <p:nvGrpSpPr>
        <p:cNvPr id="1" name=""/>
        <p:cNvGrpSpPr/>
        <p:nvPr/>
      </p:nvGrpSpPr>
      <p:grpSpPr>
        <a:xfrm>
          <a:off x="0" y="0"/>
          <a:ext cx="0" cy="0"/>
          <a:chOff x="0" y="0"/>
          <a:chExt cx="0" cy="0"/>
        </a:xfrm>
      </p:grpSpPr>
      <p:sp>
        <p:nvSpPr>
          <p:cNvPr id="98" name="Textebene 1…"/>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Aufstellung</a:t>
            </a:r>
          </a:p>
          <a:p>
            <a:pPr lvl="1"/>
            <a:endParaRPr/>
          </a:p>
          <a:p>
            <a:pPr lvl="2"/>
            <a:endParaRPr/>
          </a:p>
          <a:p>
            <a:pPr lvl="3"/>
            <a:endParaRPr/>
          </a:p>
          <a:p>
            <a:pPr lvl="4"/>
            <a:endParaRPr/>
          </a:p>
        </p:txBody>
      </p:sp>
      <p:sp>
        <p:nvSpPr>
          <p:cNvPr id="99"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akt (groß)">
    <p:spTree>
      <p:nvGrpSpPr>
        <p:cNvPr id="1" name=""/>
        <p:cNvGrpSpPr/>
        <p:nvPr/>
      </p:nvGrpSpPr>
      <p:grpSpPr>
        <a:xfrm>
          <a:off x="0" y="0"/>
          <a:ext cx="0" cy="0"/>
          <a:chOff x="0" y="0"/>
          <a:chExt cx="0" cy="0"/>
        </a:xfrm>
      </p:grpSpPr>
      <p:sp>
        <p:nvSpPr>
          <p:cNvPr id="106" name="Textebene 1…"/>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100 %</a:t>
            </a:r>
          </a:p>
          <a:p>
            <a:pPr lvl="1"/>
            <a:endParaRPr/>
          </a:p>
          <a:p>
            <a:pPr lvl="2"/>
            <a:endParaRPr/>
          </a:p>
          <a:p>
            <a:pPr lvl="3"/>
            <a:endParaRPr/>
          </a:p>
          <a:p>
            <a:pPr lvl="4"/>
            <a:endParaRPr/>
          </a:p>
        </p:txBody>
      </p:sp>
      <p:sp>
        <p:nvSpPr>
          <p:cNvPr id="107" name="Fakte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Fakten</a:t>
            </a:r>
          </a:p>
        </p:txBody>
      </p:sp>
      <p:sp>
        <p:nvSpPr>
          <p:cNvPr id="108"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Zitat">
    <p:spTree>
      <p:nvGrpSpPr>
        <p:cNvPr id="1" name=""/>
        <p:cNvGrpSpPr/>
        <p:nvPr/>
      </p:nvGrpSpPr>
      <p:grpSpPr>
        <a:xfrm>
          <a:off x="0" y="0"/>
          <a:ext cx="0" cy="0"/>
          <a:chOff x="0" y="0"/>
          <a:chExt cx="0" cy="0"/>
        </a:xfrm>
      </p:grpSpPr>
      <p:sp>
        <p:nvSpPr>
          <p:cNvPr id="115" name="Quellenangabe"/>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Quellenangabe</a:t>
            </a:r>
          </a:p>
        </p:txBody>
      </p:sp>
      <p:sp>
        <p:nvSpPr>
          <p:cNvPr id="116" name="Textebene 1…"/>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„Bemerkenswert“</a:t>
            </a:r>
          </a:p>
          <a:p>
            <a:pPr lvl="1"/>
            <a:endParaRPr/>
          </a:p>
          <a:p>
            <a:pPr lvl="2"/>
            <a:endParaRPr/>
          </a:p>
          <a:p>
            <a:pPr lvl="3"/>
            <a:endParaRPr/>
          </a:p>
          <a:p>
            <a:pPr lvl="4"/>
            <a:endParaRPr/>
          </a:p>
        </p:txBody>
      </p:sp>
      <p:sp>
        <p:nvSpPr>
          <p:cNvPr id="11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oto - 3 Stück">
    <p:spTree>
      <p:nvGrpSpPr>
        <p:cNvPr id="1" name=""/>
        <p:cNvGrpSpPr/>
        <p:nvPr/>
      </p:nvGrpSpPr>
      <p:grpSpPr>
        <a:xfrm>
          <a:off x="0" y="0"/>
          <a:ext cx="0" cy="0"/>
          <a:chOff x="0" y="0"/>
          <a:chExt cx="0" cy="0"/>
        </a:xfrm>
      </p:grpSpPr>
      <p:sp>
        <p:nvSpPr>
          <p:cNvPr id="124" name="Bild"/>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Bild"/>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Bild"/>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4" name="Bild"/>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Folien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‹Nr.›</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Kapiteltrenner">
    <p:spTree>
      <p:nvGrpSpPr>
        <p:cNvPr id="1" name=""/>
        <p:cNvGrpSpPr/>
        <p:nvPr/>
      </p:nvGrpSpPr>
      <p:grpSpPr>
        <a:xfrm>
          <a:off x="0" y="0"/>
          <a:ext cx="0" cy="0"/>
          <a:chOff x="0" y="0"/>
          <a:chExt cx="0" cy="0"/>
        </a:xfrm>
      </p:grpSpPr>
      <p:pic>
        <p:nvPicPr>
          <p:cNvPr id="149" name="Grafik 2" descr="Grafik 2"/>
          <p:cNvPicPr>
            <a:picLocks noChangeAspect="1"/>
          </p:cNvPicPr>
          <p:nvPr/>
        </p:nvPicPr>
        <p:blipFill>
          <a:blip r:embed="rId2">
            <a:alphaModFix amt="15000"/>
          </a:blip>
          <a:stretch>
            <a:fillRect/>
          </a:stretch>
        </p:blipFill>
        <p:spPr>
          <a:xfrm>
            <a:off x="17297400" y="5486400"/>
            <a:ext cx="7086600" cy="8229600"/>
          </a:xfrm>
          <a:prstGeom prst="rect">
            <a:avLst/>
          </a:prstGeom>
          <a:ln w="12700">
            <a:miter lim="400000"/>
          </a:ln>
        </p:spPr>
      </p:pic>
      <p:pic>
        <p:nvPicPr>
          <p:cNvPr id="150" name="Grafik 4" descr="Grafik 4"/>
          <p:cNvPicPr>
            <a:picLocks noChangeAspect="1"/>
          </p:cNvPicPr>
          <p:nvPr/>
        </p:nvPicPr>
        <p:blipFill>
          <a:blip r:embed="rId3"/>
          <a:stretch>
            <a:fillRect/>
          </a:stretch>
        </p:blipFill>
        <p:spPr>
          <a:xfrm>
            <a:off x="892798" y="882650"/>
            <a:ext cx="3488698" cy="1651000"/>
          </a:xfrm>
          <a:prstGeom prst="rect">
            <a:avLst/>
          </a:prstGeom>
          <a:ln w="12700">
            <a:miter lim="400000"/>
          </a:ln>
        </p:spPr>
      </p:pic>
      <p:sp>
        <p:nvSpPr>
          <p:cNvPr id="151" name="Textebene 1…"/>
          <p:cNvSpPr txBox="1">
            <a:spLocks noGrp="1"/>
          </p:cNvSpPr>
          <p:nvPr>
            <p:ph type="body" sz="quarter" idx="1" hasCustomPrompt="1"/>
          </p:nvPr>
        </p:nvSpPr>
        <p:spPr>
          <a:xfrm>
            <a:off x="892799" y="4319999"/>
            <a:ext cx="14400002" cy="2880001"/>
          </a:xfrm>
          <a:prstGeom prst="rect">
            <a:avLst/>
          </a:prstGeom>
        </p:spPr>
        <p:txBody>
          <a:bodyPr lIns="0" tIns="0" rIns="0" bIns="0"/>
          <a:lstStyle>
            <a:lvl1pPr marL="0" indent="0" defTabSz="1631114">
              <a:lnSpc>
                <a:spcPts val="6600"/>
              </a:lnSpc>
              <a:spcBef>
                <a:spcPts val="0"/>
              </a:spcBef>
              <a:buSzTx/>
              <a:buNone/>
              <a:defRPr sz="5600" b="1">
                <a:solidFill>
                  <a:srgbClr val="008740"/>
                </a:solidFill>
                <a:latin typeface="Arial"/>
                <a:ea typeface="Arial"/>
                <a:cs typeface="Arial"/>
                <a:sym typeface="Arial"/>
              </a:defRPr>
            </a:lvl1pPr>
            <a:lvl2pPr marL="0" indent="407778" defTabSz="1631114">
              <a:lnSpc>
                <a:spcPts val="6600"/>
              </a:lnSpc>
              <a:spcBef>
                <a:spcPts val="0"/>
              </a:spcBef>
              <a:buSzTx/>
              <a:buNone/>
              <a:defRPr sz="5600" b="1">
                <a:solidFill>
                  <a:srgbClr val="008740"/>
                </a:solidFill>
                <a:latin typeface="Arial"/>
                <a:ea typeface="Arial"/>
                <a:cs typeface="Arial"/>
                <a:sym typeface="Arial"/>
              </a:defRPr>
            </a:lvl2pPr>
            <a:lvl3pPr marL="0" indent="815557" defTabSz="1631114">
              <a:lnSpc>
                <a:spcPts val="6600"/>
              </a:lnSpc>
              <a:spcBef>
                <a:spcPts val="0"/>
              </a:spcBef>
              <a:buSzTx/>
              <a:buNone/>
              <a:defRPr sz="5600" b="1">
                <a:solidFill>
                  <a:srgbClr val="008740"/>
                </a:solidFill>
                <a:latin typeface="Arial"/>
                <a:ea typeface="Arial"/>
                <a:cs typeface="Arial"/>
                <a:sym typeface="Arial"/>
              </a:defRPr>
            </a:lvl3pPr>
            <a:lvl4pPr marL="0" indent="1223335" defTabSz="1631114">
              <a:lnSpc>
                <a:spcPts val="6600"/>
              </a:lnSpc>
              <a:spcBef>
                <a:spcPts val="0"/>
              </a:spcBef>
              <a:buSzTx/>
              <a:buNone/>
              <a:defRPr sz="5600" b="1">
                <a:solidFill>
                  <a:srgbClr val="008740"/>
                </a:solidFill>
                <a:latin typeface="Arial"/>
                <a:ea typeface="Arial"/>
                <a:cs typeface="Arial"/>
                <a:sym typeface="Arial"/>
              </a:defRPr>
            </a:lvl4pPr>
            <a:lvl5pPr marL="0" indent="1631112" defTabSz="1631114">
              <a:lnSpc>
                <a:spcPts val="6600"/>
              </a:lnSpc>
              <a:spcBef>
                <a:spcPts val="0"/>
              </a:spcBef>
              <a:buSzTx/>
              <a:buNone/>
              <a:defRPr sz="5600" b="1">
                <a:solidFill>
                  <a:srgbClr val="008740"/>
                </a:solidFill>
                <a:latin typeface="Arial"/>
                <a:ea typeface="Arial"/>
                <a:cs typeface="Arial"/>
                <a:sym typeface="Arial"/>
              </a:defRPr>
            </a:lvl5pPr>
          </a:lstStyle>
          <a:p>
            <a:r>
              <a:t>1. Erstes Kapitel</a:t>
            </a:r>
          </a:p>
          <a:p>
            <a:pPr lvl="1"/>
            <a:endParaRPr/>
          </a:p>
          <a:p>
            <a:pPr lvl="2"/>
            <a:endParaRPr/>
          </a:p>
          <a:p>
            <a:pPr lvl="3"/>
            <a:endParaRPr/>
          </a:p>
          <a:p>
            <a:pPr lvl="4"/>
            <a:endParaRPr/>
          </a:p>
        </p:txBody>
      </p:sp>
      <p:sp>
        <p:nvSpPr>
          <p:cNvPr id="152" name="Foliennummer"/>
          <p:cNvSpPr txBox="1">
            <a:spLocks noGrp="1"/>
          </p:cNvSpPr>
          <p:nvPr>
            <p:ph type="sldNum" sz="quarter" idx="2"/>
          </p:nvPr>
        </p:nvSpPr>
        <p:spPr>
          <a:xfrm>
            <a:off x="11785600" y="12344400"/>
            <a:ext cx="5689600" cy="736601"/>
          </a:xfrm>
          <a:prstGeom prst="rect">
            <a:avLst/>
          </a:prstGeom>
        </p:spPr>
        <p:txBody>
          <a:bodyPr lIns="91439" tIns="91439" rIns="91439" bIns="91439" anchor="ctr"/>
          <a:lstStyle>
            <a:lvl1pPr algn="r" defTabSz="914400">
              <a:defRPr sz="2400">
                <a:solidFill>
                  <a:srgbClr val="00883A"/>
                </a:solidFill>
                <a:latin typeface="Arial"/>
                <a:ea typeface="Arial"/>
                <a:cs typeface="Arial"/>
                <a:sym typeface="Arial"/>
              </a:defRPr>
            </a:lvl1pPr>
          </a:lstStyle>
          <a:p>
            <a:fld id="{86CB4B4D-7CA3-9044-876B-883B54F8677D}" type="slidenum">
              <a:t>‹Nr.›</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Präsentationstitel, Bild">
    <p:spTree>
      <p:nvGrpSpPr>
        <p:cNvPr id="1" name=""/>
        <p:cNvGrpSpPr/>
        <p:nvPr/>
      </p:nvGrpSpPr>
      <p:grpSpPr>
        <a:xfrm>
          <a:off x="0" y="0"/>
          <a:ext cx="0" cy="0"/>
          <a:chOff x="0" y="0"/>
          <a:chExt cx="0" cy="0"/>
        </a:xfrm>
      </p:grpSpPr>
      <p:sp>
        <p:nvSpPr>
          <p:cNvPr id="159" name="Rechteck 6"/>
          <p:cNvSpPr/>
          <p:nvPr/>
        </p:nvSpPr>
        <p:spPr>
          <a:xfrm>
            <a:off x="2" y="2966399"/>
            <a:ext cx="10752908" cy="10749602"/>
          </a:xfrm>
          <a:prstGeom prst="rect">
            <a:avLst/>
          </a:prstGeom>
          <a:solidFill>
            <a:srgbClr val="00883A"/>
          </a:solidFill>
          <a:ln w="12700">
            <a:miter lim="400000"/>
          </a:ln>
        </p:spPr>
        <p:txBody>
          <a:bodyPr tIns="91439" bIns="91439" anchor="ctr"/>
          <a:lstStyle/>
          <a:p>
            <a:pPr defTabSz="914400">
              <a:defRPr sz="3600">
                <a:solidFill>
                  <a:srgbClr val="FFFFFF"/>
                </a:solidFill>
                <a:latin typeface="Arial"/>
                <a:ea typeface="Arial"/>
                <a:cs typeface="Arial"/>
                <a:sym typeface="Arial"/>
              </a:defRPr>
            </a:pPr>
            <a:endParaRPr/>
          </a:p>
        </p:txBody>
      </p:sp>
      <p:pic>
        <p:nvPicPr>
          <p:cNvPr id="160" name="Grafik 13" descr="Grafik 13"/>
          <p:cNvPicPr>
            <a:picLocks noChangeAspect="1"/>
          </p:cNvPicPr>
          <p:nvPr/>
        </p:nvPicPr>
        <p:blipFill>
          <a:blip r:embed="rId2"/>
          <a:stretch>
            <a:fillRect/>
          </a:stretch>
        </p:blipFill>
        <p:spPr>
          <a:xfrm>
            <a:off x="892799" y="885600"/>
            <a:ext cx="22606001" cy="1651001"/>
          </a:xfrm>
          <a:prstGeom prst="rect">
            <a:avLst/>
          </a:prstGeom>
          <a:ln w="12700">
            <a:miter lim="400000"/>
          </a:ln>
        </p:spPr>
      </p:pic>
      <p:pic>
        <p:nvPicPr>
          <p:cNvPr id="161" name="Grafik 8" descr="Grafik 8"/>
          <p:cNvPicPr>
            <a:picLocks noChangeAspect="1"/>
          </p:cNvPicPr>
          <p:nvPr/>
        </p:nvPicPr>
        <p:blipFill>
          <a:blip r:embed="rId3" cstate="print">
            <a:alphaModFix amt="14000"/>
            <a:extLst>
              <a:ext uri="{28A0092B-C50C-407E-A947-70E740481C1C}">
                <a14:useLocalDpi xmlns:a14="http://schemas.microsoft.com/office/drawing/2010/main"/>
              </a:ext>
            </a:extLst>
          </a:blip>
          <a:srcRect/>
          <a:stretch>
            <a:fillRect/>
          </a:stretch>
        </p:blipFill>
        <p:spPr>
          <a:xfrm>
            <a:off x="21927866" y="899149"/>
            <a:ext cx="1553377" cy="1612801"/>
          </a:xfrm>
          <a:prstGeom prst="rect">
            <a:avLst/>
          </a:prstGeom>
          <a:ln w="12700">
            <a:miter lim="400000"/>
          </a:ln>
        </p:spPr>
      </p:pic>
      <p:sp>
        <p:nvSpPr>
          <p:cNvPr id="162" name="Textebene 1…"/>
          <p:cNvSpPr txBox="1">
            <a:spLocks noGrp="1"/>
          </p:cNvSpPr>
          <p:nvPr>
            <p:ph type="body" sz="quarter" idx="1" hasCustomPrompt="1"/>
          </p:nvPr>
        </p:nvSpPr>
        <p:spPr>
          <a:xfrm>
            <a:off x="892799" y="10367999"/>
            <a:ext cx="9019828" cy="2552701"/>
          </a:xfrm>
          <a:prstGeom prst="rect">
            <a:avLst/>
          </a:prstGeom>
        </p:spPr>
        <p:txBody>
          <a:bodyPr lIns="0" tIns="0" rIns="0" bIns="0" anchor="b"/>
          <a:lstStyle>
            <a:lvl1pPr marL="0" indent="0" defTabSz="1631114">
              <a:lnSpc>
                <a:spcPts val="3600"/>
              </a:lnSpc>
              <a:spcBef>
                <a:spcPts val="0"/>
              </a:spcBef>
              <a:buSzTx/>
              <a:buNone/>
              <a:defRPr sz="3200" b="1">
                <a:solidFill>
                  <a:srgbClr val="FFFFFF"/>
                </a:solidFill>
                <a:latin typeface="Arial"/>
                <a:ea typeface="Arial"/>
                <a:cs typeface="Arial"/>
                <a:sym typeface="Arial"/>
              </a:defRPr>
            </a:lvl1pPr>
            <a:lvl2pPr marL="815557" indent="-407779" defTabSz="1631114">
              <a:lnSpc>
                <a:spcPts val="3600"/>
              </a:lnSpc>
              <a:spcBef>
                <a:spcPts val="0"/>
              </a:spcBef>
              <a:buSzPct val="100000"/>
              <a:defRPr sz="3200" b="1">
                <a:solidFill>
                  <a:srgbClr val="FFFFFF"/>
                </a:solidFill>
                <a:latin typeface="Arial"/>
                <a:ea typeface="Arial"/>
                <a:cs typeface="Arial"/>
                <a:sym typeface="Arial"/>
              </a:defRPr>
            </a:lvl2pPr>
            <a:lvl3pPr marL="1223336" indent="-407779" defTabSz="1631114">
              <a:lnSpc>
                <a:spcPts val="3600"/>
              </a:lnSpc>
              <a:spcBef>
                <a:spcPts val="0"/>
              </a:spcBef>
              <a:buSzPct val="100000"/>
              <a:defRPr sz="3200" b="1">
                <a:solidFill>
                  <a:srgbClr val="FFFFFF"/>
                </a:solidFill>
                <a:latin typeface="Arial"/>
                <a:ea typeface="Arial"/>
                <a:cs typeface="Arial"/>
                <a:sym typeface="Arial"/>
              </a:defRPr>
            </a:lvl3pPr>
            <a:lvl4pPr marL="1631114" indent="-407779" defTabSz="1631114">
              <a:lnSpc>
                <a:spcPts val="3600"/>
              </a:lnSpc>
              <a:spcBef>
                <a:spcPts val="0"/>
              </a:spcBef>
              <a:buSzPct val="100000"/>
              <a:defRPr sz="3200" b="1">
                <a:solidFill>
                  <a:srgbClr val="FFFFFF"/>
                </a:solidFill>
                <a:latin typeface="Arial"/>
                <a:ea typeface="Arial"/>
                <a:cs typeface="Arial"/>
                <a:sym typeface="Arial"/>
              </a:defRPr>
            </a:lvl4pPr>
            <a:lvl5pPr marL="2038892" indent="-407780" defTabSz="1631114">
              <a:lnSpc>
                <a:spcPts val="3600"/>
              </a:lnSpc>
              <a:spcBef>
                <a:spcPts val="0"/>
              </a:spcBef>
              <a:buSzPct val="100000"/>
              <a:defRPr sz="3200" b="1">
                <a:solidFill>
                  <a:srgbClr val="FFFFFF"/>
                </a:solidFill>
                <a:latin typeface="Arial"/>
                <a:ea typeface="Arial"/>
                <a:cs typeface="Arial"/>
                <a:sym typeface="Arial"/>
              </a:defRPr>
            </a:lvl5pPr>
          </a:lstStyle>
          <a:p>
            <a:r>
              <a:t>Dr. Max Maria Mustermann 01.11.2020</a:t>
            </a:r>
          </a:p>
          <a:p>
            <a:pPr lvl="1"/>
            <a:endParaRPr/>
          </a:p>
          <a:p>
            <a:pPr lvl="2"/>
            <a:endParaRPr/>
          </a:p>
          <a:p>
            <a:pPr lvl="3"/>
            <a:endParaRPr/>
          </a:p>
          <a:p>
            <a:pPr lvl="4"/>
            <a:endParaRPr/>
          </a:p>
        </p:txBody>
      </p:sp>
      <p:sp>
        <p:nvSpPr>
          <p:cNvPr id="163" name="Textplatzhalter 4"/>
          <p:cNvSpPr>
            <a:spLocks noGrp="1"/>
          </p:cNvSpPr>
          <p:nvPr>
            <p:ph type="body" sz="quarter" idx="21" hasCustomPrompt="1"/>
          </p:nvPr>
        </p:nvSpPr>
        <p:spPr>
          <a:xfrm>
            <a:off x="892175" y="4319999"/>
            <a:ext cx="9020176" cy="2880001"/>
          </a:xfrm>
          <a:prstGeom prst="rect">
            <a:avLst/>
          </a:prstGeom>
        </p:spPr>
        <p:txBody>
          <a:bodyPr lIns="0" tIns="0" rIns="0" bIns="0"/>
          <a:lstStyle>
            <a:lvl1pPr marL="0" indent="0" defTabSz="1631114">
              <a:lnSpc>
                <a:spcPts val="6600"/>
              </a:lnSpc>
              <a:spcBef>
                <a:spcPts val="0"/>
              </a:spcBef>
              <a:buSzTx/>
              <a:buNone/>
              <a:defRPr sz="5600" b="1">
                <a:solidFill>
                  <a:srgbClr val="FFFFFF"/>
                </a:solidFill>
                <a:latin typeface="Arial"/>
                <a:ea typeface="Arial"/>
                <a:cs typeface="Arial"/>
                <a:sym typeface="Arial"/>
              </a:defRPr>
            </a:lvl1pPr>
          </a:lstStyle>
          <a:p>
            <a:r>
              <a:t>Präsentationstitel Zeile 2 des Titels</a:t>
            </a:r>
          </a:p>
        </p:txBody>
      </p:sp>
      <p:sp>
        <p:nvSpPr>
          <p:cNvPr id="164" name="Textplatzhalter 12"/>
          <p:cNvSpPr>
            <a:spLocks noGrp="1"/>
          </p:cNvSpPr>
          <p:nvPr>
            <p:ph type="body" sz="quarter" idx="22" hasCustomPrompt="1"/>
          </p:nvPr>
        </p:nvSpPr>
        <p:spPr>
          <a:xfrm>
            <a:off x="4584774" y="882650"/>
            <a:ext cx="15449102" cy="1651000"/>
          </a:xfrm>
          <a:prstGeom prst="rect">
            <a:avLst/>
          </a:prstGeom>
        </p:spPr>
        <p:txBody>
          <a:bodyPr lIns="86400" tIns="86400" rIns="86400" bIns="86400" anchor="b"/>
          <a:lstStyle>
            <a:lvl1pPr marL="0" indent="0" defTabSz="1631114">
              <a:lnSpc>
                <a:spcPct val="88000"/>
              </a:lnSpc>
              <a:spcBef>
                <a:spcPts val="0"/>
              </a:spcBef>
              <a:buSzTx/>
              <a:buNone/>
              <a:defRPr sz="1200" b="1" cap="all">
                <a:solidFill>
                  <a:srgbClr val="00883A"/>
                </a:solidFill>
                <a:latin typeface="Arial"/>
                <a:ea typeface="Arial"/>
                <a:cs typeface="Arial"/>
                <a:sym typeface="Arial"/>
              </a:defRPr>
            </a:lvl1pPr>
          </a:lstStyle>
          <a:p>
            <a:r>
              <a:t>ÜBERSCHRIFT / TITEL / EINRICHTUNG XY</a:t>
            </a:r>
          </a:p>
        </p:txBody>
      </p:sp>
      <p:sp>
        <p:nvSpPr>
          <p:cNvPr id="165" name="Bildplatzhalter 3"/>
          <p:cNvSpPr>
            <a:spLocks noGrp="1"/>
          </p:cNvSpPr>
          <p:nvPr>
            <p:ph type="pic" idx="23"/>
          </p:nvPr>
        </p:nvSpPr>
        <p:spPr>
          <a:xfrm>
            <a:off x="10749599" y="2968625"/>
            <a:ext cx="13634401" cy="10747376"/>
          </a:xfrm>
          <a:prstGeom prst="rect">
            <a:avLst/>
          </a:prstGeom>
        </p:spPr>
        <p:txBody>
          <a:bodyPr lIns="91439" tIns="45719" rIns="91439" bIns="45719">
            <a:noAutofit/>
          </a:bodyPr>
          <a:lstStyle/>
          <a:p>
            <a:endParaRPr/>
          </a:p>
        </p:txBody>
      </p:sp>
      <p:sp>
        <p:nvSpPr>
          <p:cNvPr id="166" name="Foliennummer"/>
          <p:cNvSpPr txBox="1">
            <a:spLocks noGrp="1"/>
          </p:cNvSpPr>
          <p:nvPr>
            <p:ph type="sldNum" sz="quarter" idx="2"/>
          </p:nvPr>
        </p:nvSpPr>
        <p:spPr>
          <a:xfrm>
            <a:off x="11785600" y="12344400"/>
            <a:ext cx="5689600" cy="736601"/>
          </a:xfrm>
          <a:prstGeom prst="rect">
            <a:avLst/>
          </a:prstGeom>
        </p:spPr>
        <p:txBody>
          <a:bodyPr lIns="91439" tIns="91439" rIns="91439" bIns="91439" anchor="ctr"/>
          <a:lstStyle>
            <a:lvl1pPr algn="r" defTabSz="914400">
              <a:defRPr sz="2400">
                <a:solidFill>
                  <a:srgbClr val="00883A"/>
                </a:solidFill>
                <a:latin typeface="Arial"/>
                <a:ea typeface="Arial"/>
                <a:cs typeface="Arial"/>
                <a:sym typeface="Arial"/>
              </a:defRPr>
            </a:lvl1pPr>
          </a:lstStyle>
          <a:p>
            <a:fld id="{86CB4B4D-7CA3-9044-876B-883B54F8677D}" type="slidenum">
              <a:t>‹Nr.›</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Präsentationstitel, Bild, LogoTeileinheit">
    <p:spTree>
      <p:nvGrpSpPr>
        <p:cNvPr id="1" name=""/>
        <p:cNvGrpSpPr/>
        <p:nvPr/>
      </p:nvGrpSpPr>
      <p:grpSpPr>
        <a:xfrm>
          <a:off x="0" y="0"/>
          <a:ext cx="0" cy="0"/>
          <a:chOff x="0" y="0"/>
          <a:chExt cx="0" cy="0"/>
        </a:xfrm>
      </p:grpSpPr>
      <p:sp>
        <p:nvSpPr>
          <p:cNvPr id="173" name="Rechteck 6"/>
          <p:cNvSpPr/>
          <p:nvPr/>
        </p:nvSpPr>
        <p:spPr>
          <a:xfrm>
            <a:off x="2" y="2966399"/>
            <a:ext cx="10752908" cy="10749602"/>
          </a:xfrm>
          <a:prstGeom prst="rect">
            <a:avLst/>
          </a:prstGeom>
          <a:solidFill>
            <a:srgbClr val="00883A"/>
          </a:solidFill>
          <a:ln w="12700">
            <a:miter lim="400000"/>
          </a:ln>
        </p:spPr>
        <p:txBody>
          <a:bodyPr tIns="91439" bIns="91439" anchor="ctr"/>
          <a:lstStyle/>
          <a:p>
            <a:pPr defTabSz="914400">
              <a:defRPr sz="3600">
                <a:solidFill>
                  <a:srgbClr val="FFFFFF"/>
                </a:solidFill>
                <a:latin typeface="Arial"/>
                <a:ea typeface="Arial"/>
                <a:cs typeface="Arial"/>
                <a:sym typeface="Arial"/>
              </a:defRPr>
            </a:pPr>
            <a:endParaRPr/>
          </a:p>
        </p:txBody>
      </p:sp>
      <p:pic>
        <p:nvPicPr>
          <p:cNvPr id="174" name="Grafik 13" descr="Grafik 13"/>
          <p:cNvPicPr>
            <a:picLocks noChangeAspect="1"/>
          </p:cNvPicPr>
          <p:nvPr/>
        </p:nvPicPr>
        <p:blipFill>
          <a:blip r:embed="rId2"/>
          <a:stretch>
            <a:fillRect/>
          </a:stretch>
        </p:blipFill>
        <p:spPr>
          <a:xfrm>
            <a:off x="892799" y="885600"/>
            <a:ext cx="22606001" cy="1651001"/>
          </a:xfrm>
          <a:prstGeom prst="rect">
            <a:avLst/>
          </a:prstGeom>
          <a:ln w="12700">
            <a:miter lim="400000"/>
          </a:ln>
        </p:spPr>
      </p:pic>
      <p:sp>
        <p:nvSpPr>
          <p:cNvPr id="175" name="Bildplatzhalter 3"/>
          <p:cNvSpPr>
            <a:spLocks noGrp="1"/>
          </p:cNvSpPr>
          <p:nvPr>
            <p:ph type="pic" idx="21"/>
          </p:nvPr>
        </p:nvSpPr>
        <p:spPr>
          <a:xfrm>
            <a:off x="10749599" y="2968625"/>
            <a:ext cx="13634401" cy="10747376"/>
          </a:xfrm>
          <a:prstGeom prst="rect">
            <a:avLst/>
          </a:prstGeom>
        </p:spPr>
        <p:txBody>
          <a:bodyPr lIns="91439" tIns="45719" rIns="91439" bIns="45719">
            <a:noAutofit/>
          </a:bodyPr>
          <a:lstStyle/>
          <a:p>
            <a:endParaRPr/>
          </a:p>
        </p:txBody>
      </p:sp>
      <p:sp>
        <p:nvSpPr>
          <p:cNvPr id="176" name="Textebene 1…"/>
          <p:cNvSpPr txBox="1">
            <a:spLocks noGrp="1"/>
          </p:cNvSpPr>
          <p:nvPr>
            <p:ph type="body" sz="quarter" idx="1" hasCustomPrompt="1"/>
          </p:nvPr>
        </p:nvSpPr>
        <p:spPr>
          <a:xfrm>
            <a:off x="4584774" y="882650"/>
            <a:ext cx="15449102" cy="1651000"/>
          </a:xfrm>
          <a:prstGeom prst="rect">
            <a:avLst/>
          </a:prstGeom>
        </p:spPr>
        <p:txBody>
          <a:bodyPr lIns="86400" tIns="86400" rIns="86400" bIns="86400" anchor="b"/>
          <a:lstStyle>
            <a:lvl1pPr marL="0" indent="0" defTabSz="1631114">
              <a:lnSpc>
                <a:spcPct val="88000"/>
              </a:lnSpc>
              <a:spcBef>
                <a:spcPts val="0"/>
              </a:spcBef>
              <a:buSzTx/>
              <a:buNone/>
              <a:defRPr sz="1200" b="1" cap="all" spc="160">
                <a:solidFill>
                  <a:srgbClr val="00883A"/>
                </a:solidFill>
                <a:latin typeface="Arial"/>
                <a:ea typeface="Arial"/>
                <a:cs typeface="Arial"/>
                <a:sym typeface="Arial"/>
              </a:defRPr>
            </a:lvl1pPr>
            <a:lvl2pPr marL="0" indent="611667" defTabSz="1631114">
              <a:lnSpc>
                <a:spcPct val="88000"/>
              </a:lnSpc>
              <a:spcBef>
                <a:spcPts val="0"/>
              </a:spcBef>
              <a:buSzTx/>
              <a:buNone/>
              <a:defRPr sz="1200" b="1" cap="all" spc="160">
                <a:solidFill>
                  <a:srgbClr val="00883A"/>
                </a:solidFill>
                <a:latin typeface="Arial"/>
                <a:ea typeface="Arial"/>
                <a:cs typeface="Arial"/>
                <a:sym typeface="Arial"/>
              </a:defRPr>
            </a:lvl2pPr>
            <a:lvl3pPr marL="0" indent="1019446" defTabSz="1631114">
              <a:lnSpc>
                <a:spcPct val="88000"/>
              </a:lnSpc>
              <a:spcBef>
                <a:spcPts val="0"/>
              </a:spcBef>
              <a:buSzTx/>
              <a:buNone/>
              <a:defRPr sz="1200" b="1" cap="all" spc="160">
                <a:solidFill>
                  <a:srgbClr val="00883A"/>
                </a:solidFill>
                <a:latin typeface="Arial"/>
                <a:ea typeface="Arial"/>
                <a:cs typeface="Arial"/>
                <a:sym typeface="Arial"/>
              </a:defRPr>
            </a:lvl3pPr>
            <a:lvl4pPr marL="0" indent="1427224" defTabSz="1631114">
              <a:lnSpc>
                <a:spcPct val="88000"/>
              </a:lnSpc>
              <a:spcBef>
                <a:spcPts val="0"/>
              </a:spcBef>
              <a:buSzTx/>
              <a:buNone/>
              <a:defRPr sz="1200" b="1" cap="all" spc="160">
                <a:solidFill>
                  <a:srgbClr val="00883A"/>
                </a:solidFill>
                <a:latin typeface="Arial"/>
                <a:ea typeface="Arial"/>
                <a:cs typeface="Arial"/>
                <a:sym typeface="Arial"/>
              </a:defRPr>
            </a:lvl4pPr>
            <a:lvl5pPr marL="0" indent="1835002" defTabSz="1631114">
              <a:lnSpc>
                <a:spcPct val="88000"/>
              </a:lnSpc>
              <a:spcBef>
                <a:spcPts val="0"/>
              </a:spcBef>
              <a:buSzTx/>
              <a:buNone/>
              <a:defRPr sz="1200" b="1" cap="all" spc="160">
                <a:solidFill>
                  <a:srgbClr val="00883A"/>
                </a:solidFill>
                <a:latin typeface="Arial"/>
                <a:ea typeface="Arial"/>
                <a:cs typeface="Arial"/>
                <a:sym typeface="Arial"/>
              </a:defRPr>
            </a:lvl5pPr>
          </a:lstStyle>
          <a:p>
            <a:r>
              <a:t>ÜBERSCHRIFT / TITEL / EINRICHTUNG XY</a:t>
            </a:r>
          </a:p>
          <a:p>
            <a:pPr lvl="1"/>
            <a:endParaRPr/>
          </a:p>
          <a:p>
            <a:pPr lvl="2"/>
            <a:endParaRPr/>
          </a:p>
          <a:p>
            <a:pPr lvl="3"/>
            <a:endParaRPr/>
          </a:p>
          <a:p>
            <a:pPr lvl="4"/>
            <a:endParaRPr/>
          </a:p>
        </p:txBody>
      </p:sp>
      <p:sp>
        <p:nvSpPr>
          <p:cNvPr id="177" name="Bildplatzhalter 6"/>
          <p:cNvSpPr>
            <a:spLocks noGrp="1"/>
          </p:cNvSpPr>
          <p:nvPr>
            <p:ph type="pic" sz="quarter" idx="22"/>
          </p:nvPr>
        </p:nvSpPr>
        <p:spPr>
          <a:xfrm>
            <a:off x="20939762" y="1227156"/>
            <a:ext cx="1773935" cy="910296"/>
          </a:xfrm>
          <a:prstGeom prst="rect">
            <a:avLst/>
          </a:prstGeom>
        </p:spPr>
        <p:txBody>
          <a:bodyPr lIns="91439" tIns="45719" rIns="91439" bIns="45719">
            <a:noAutofit/>
          </a:bodyPr>
          <a:lstStyle/>
          <a:p>
            <a:endParaRPr/>
          </a:p>
        </p:txBody>
      </p:sp>
      <p:sp>
        <p:nvSpPr>
          <p:cNvPr id="178" name="Textplatzhalter 4"/>
          <p:cNvSpPr>
            <a:spLocks noGrp="1"/>
          </p:cNvSpPr>
          <p:nvPr>
            <p:ph type="body" sz="quarter" idx="23" hasCustomPrompt="1"/>
          </p:nvPr>
        </p:nvSpPr>
        <p:spPr>
          <a:xfrm>
            <a:off x="892175" y="4319999"/>
            <a:ext cx="9020176" cy="2880001"/>
          </a:xfrm>
          <a:prstGeom prst="rect">
            <a:avLst/>
          </a:prstGeom>
        </p:spPr>
        <p:txBody>
          <a:bodyPr lIns="0" tIns="0" rIns="0" bIns="0"/>
          <a:lstStyle>
            <a:lvl1pPr marL="0" indent="0" defTabSz="1631114">
              <a:lnSpc>
                <a:spcPts val="6600"/>
              </a:lnSpc>
              <a:spcBef>
                <a:spcPts val="0"/>
              </a:spcBef>
              <a:buSzTx/>
              <a:buNone/>
              <a:defRPr sz="5600" b="1">
                <a:solidFill>
                  <a:srgbClr val="FFFFFF"/>
                </a:solidFill>
                <a:latin typeface="Arial"/>
                <a:ea typeface="Arial"/>
                <a:cs typeface="Arial"/>
                <a:sym typeface="Arial"/>
              </a:defRPr>
            </a:lvl1pPr>
          </a:lstStyle>
          <a:p>
            <a:r>
              <a:t>Präsentationstitel Zeile 2 des Titels</a:t>
            </a:r>
          </a:p>
        </p:txBody>
      </p:sp>
      <p:sp>
        <p:nvSpPr>
          <p:cNvPr id="179" name="Textplatzhalter 4"/>
          <p:cNvSpPr>
            <a:spLocks noGrp="1"/>
          </p:cNvSpPr>
          <p:nvPr>
            <p:ph type="body" sz="quarter" idx="24" hasCustomPrompt="1"/>
          </p:nvPr>
        </p:nvSpPr>
        <p:spPr>
          <a:xfrm>
            <a:off x="892799" y="10367999"/>
            <a:ext cx="9019828" cy="2552701"/>
          </a:xfrm>
          <a:prstGeom prst="rect">
            <a:avLst/>
          </a:prstGeom>
        </p:spPr>
        <p:txBody>
          <a:bodyPr lIns="0" tIns="0" rIns="0" bIns="0" anchor="b"/>
          <a:lstStyle>
            <a:lvl1pPr marL="0" indent="0" defTabSz="1631114">
              <a:lnSpc>
                <a:spcPts val="3600"/>
              </a:lnSpc>
              <a:spcBef>
                <a:spcPts val="0"/>
              </a:spcBef>
              <a:buSzTx/>
              <a:buNone/>
              <a:defRPr sz="3200" b="1">
                <a:solidFill>
                  <a:srgbClr val="FFFFFF"/>
                </a:solidFill>
                <a:latin typeface="Arial"/>
                <a:ea typeface="Arial"/>
                <a:cs typeface="Arial"/>
                <a:sym typeface="Arial"/>
              </a:defRPr>
            </a:lvl1pPr>
          </a:lstStyle>
          <a:p>
            <a:r>
              <a:t>Dr. Max Maria Mustermann  01.11.2020</a:t>
            </a:r>
          </a:p>
        </p:txBody>
      </p:sp>
      <p:sp>
        <p:nvSpPr>
          <p:cNvPr id="180" name="Foliennummer"/>
          <p:cNvSpPr txBox="1">
            <a:spLocks noGrp="1"/>
          </p:cNvSpPr>
          <p:nvPr>
            <p:ph type="sldNum" sz="quarter" idx="2"/>
          </p:nvPr>
        </p:nvSpPr>
        <p:spPr>
          <a:xfrm>
            <a:off x="11785600" y="12344400"/>
            <a:ext cx="5689600" cy="736601"/>
          </a:xfrm>
          <a:prstGeom prst="rect">
            <a:avLst/>
          </a:prstGeom>
        </p:spPr>
        <p:txBody>
          <a:bodyPr lIns="91439" tIns="91439" rIns="91439" bIns="91439" anchor="ctr"/>
          <a:lstStyle>
            <a:lvl1pPr algn="r" defTabSz="914400">
              <a:defRPr sz="2400">
                <a:solidFill>
                  <a:srgbClr val="00883A"/>
                </a:solidFill>
                <a:latin typeface="Arial"/>
                <a:ea typeface="Arial"/>
                <a:cs typeface="Arial"/>
                <a:sym typeface="Arial"/>
              </a:defRPr>
            </a:lvl1pPr>
          </a:lstStyle>
          <a:p>
            <a:fld id="{86CB4B4D-7CA3-9044-876B-883B54F8677D}" type="slidenum">
              <a:t>‹Nr.›</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Inhalt">
    <p:spTree>
      <p:nvGrpSpPr>
        <p:cNvPr id="1" name=""/>
        <p:cNvGrpSpPr/>
        <p:nvPr/>
      </p:nvGrpSpPr>
      <p:grpSpPr>
        <a:xfrm>
          <a:off x="0" y="0"/>
          <a:ext cx="0" cy="0"/>
          <a:chOff x="0" y="0"/>
          <a:chExt cx="0" cy="0"/>
        </a:xfrm>
      </p:grpSpPr>
      <p:sp>
        <p:nvSpPr>
          <p:cNvPr id="187" name="Foliennummer"/>
          <p:cNvSpPr txBox="1">
            <a:spLocks noGrp="1"/>
          </p:cNvSpPr>
          <p:nvPr>
            <p:ph type="sldNum" sz="quarter" idx="2"/>
          </p:nvPr>
        </p:nvSpPr>
        <p:spPr>
          <a:xfrm>
            <a:off x="892799" y="12853545"/>
            <a:ext cx="351732" cy="345630"/>
          </a:xfrm>
          <a:prstGeom prst="rect">
            <a:avLst/>
          </a:prstGeom>
        </p:spPr>
        <p:txBody>
          <a:bodyPr lIns="0" tIns="0" rIns="0" bIns="0" anchor="t"/>
          <a:lstStyle>
            <a:lvl1pPr algn="l" defTabSz="914400">
              <a:defRPr sz="2400" b="1">
                <a:solidFill>
                  <a:srgbClr val="00883A"/>
                </a:solidFill>
                <a:latin typeface="Arial"/>
                <a:ea typeface="Arial"/>
                <a:cs typeface="Arial"/>
                <a:sym typeface="Arial"/>
              </a:defRPr>
            </a:lvl1pPr>
          </a:lstStyle>
          <a:p>
            <a:fld id="{86CB4B4D-7CA3-9044-876B-883B54F8677D}" type="slidenum">
              <a:t>‹Nr.›</a:t>
            </a:fld>
            <a:endParaRPr/>
          </a:p>
        </p:txBody>
      </p:sp>
      <p:sp>
        <p:nvSpPr>
          <p:cNvPr id="188" name="Textebene 1…"/>
          <p:cNvSpPr txBox="1">
            <a:spLocks noGrp="1"/>
          </p:cNvSpPr>
          <p:nvPr>
            <p:ph type="body" sz="quarter" idx="1" hasCustomPrompt="1"/>
          </p:nvPr>
        </p:nvSpPr>
        <p:spPr>
          <a:xfrm>
            <a:off x="892799" y="2990141"/>
            <a:ext cx="20160002" cy="1856179"/>
          </a:xfrm>
          <a:prstGeom prst="rect">
            <a:avLst/>
          </a:prstGeom>
        </p:spPr>
        <p:txBody>
          <a:bodyPr lIns="0" tIns="0" rIns="0" bIns="0"/>
          <a:lstStyle>
            <a:lvl1pPr marL="0" indent="0" defTabSz="1631114">
              <a:lnSpc>
                <a:spcPts val="4400"/>
              </a:lnSpc>
              <a:spcBef>
                <a:spcPts val="0"/>
              </a:spcBef>
              <a:buSzTx/>
              <a:buNone/>
              <a:defRPr sz="3800">
                <a:solidFill>
                  <a:srgbClr val="232323"/>
                </a:solidFill>
                <a:latin typeface="Arial"/>
                <a:ea typeface="Arial"/>
                <a:cs typeface="Arial"/>
                <a:sym typeface="Arial"/>
              </a:defRPr>
            </a:lvl1pPr>
            <a:lvl2pPr marL="776721" indent="-368943" defTabSz="1631114">
              <a:lnSpc>
                <a:spcPts val="4400"/>
              </a:lnSpc>
              <a:spcBef>
                <a:spcPts val="0"/>
              </a:spcBef>
              <a:buSzPct val="100000"/>
              <a:defRPr sz="3800">
                <a:solidFill>
                  <a:srgbClr val="232323"/>
                </a:solidFill>
                <a:latin typeface="Arial"/>
                <a:ea typeface="Arial"/>
                <a:cs typeface="Arial"/>
                <a:sym typeface="Arial"/>
              </a:defRPr>
            </a:lvl2pPr>
            <a:lvl3pPr marL="1271311" indent="-455754" defTabSz="1631114">
              <a:lnSpc>
                <a:spcPts val="4400"/>
              </a:lnSpc>
              <a:spcBef>
                <a:spcPts val="0"/>
              </a:spcBef>
              <a:buSzPct val="100000"/>
              <a:defRPr sz="3800">
                <a:solidFill>
                  <a:srgbClr val="232323"/>
                </a:solidFill>
                <a:latin typeface="Arial"/>
                <a:ea typeface="Arial"/>
                <a:cs typeface="Arial"/>
                <a:sym typeface="Arial"/>
              </a:defRPr>
            </a:lvl3pPr>
            <a:lvl4pPr marL="1707573" indent="-484238" defTabSz="1631114">
              <a:lnSpc>
                <a:spcPts val="4400"/>
              </a:lnSpc>
              <a:spcBef>
                <a:spcPts val="0"/>
              </a:spcBef>
              <a:buSzPct val="100000"/>
              <a:defRPr sz="3800">
                <a:solidFill>
                  <a:srgbClr val="232323"/>
                </a:solidFill>
                <a:latin typeface="Arial"/>
                <a:ea typeface="Arial"/>
                <a:cs typeface="Arial"/>
                <a:sym typeface="Arial"/>
              </a:defRPr>
            </a:lvl4pPr>
            <a:lvl5pPr marL="2115351" indent="-484239" defTabSz="1631114">
              <a:lnSpc>
                <a:spcPts val="4400"/>
              </a:lnSpc>
              <a:spcBef>
                <a:spcPts val="0"/>
              </a:spcBef>
              <a:buSzPct val="100000"/>
              <a:defRPr sz="3800">
                <a:solidFill>
                  <a:srgbClr val="232323"/>
                </a:solidFill>
                <a:latin typeface="Arial"/>
                <a:ea typeface="Arial"/>
                <a:cs typeface="Arial"/>
                <a:sym typeface="Arial"/>
              </a:defRPr>
            </a:lvl5pPr>
          </a:lstStyle>
          <a:p>
            <a:r>
              <a:t>Ne quatur? Quam incipietur accaepe lenduciae. Itae voluptatem facepelita dolupta pore pos venti blanien tionsec tempellabor magnam, soloreria quevoluptaturi dolores earis dolute vendae nobis ipsam lab ium as acculliqui di tecte es quam ressi ulparis apeliqui ipiet modio. </a:t>
            </a:r>
          </a:p>
          <a:p>
            <a:pPr lvl="1"/>
            <a:endParaRPr/>
          </a:p>
          <a:p>
            <a:pPr lvl="2"/>
            <a:endParaRPr/>
          </a:p>
          <a:p>
            <a:pPr lvl="3"/>
            <a:endParaRPr/>
          </a:p>
          <a:p>
            <a:pPr lvl="4"/>
            <a:endParaRPr/>
          </a:p>
        </p:txBody>
      </p:sp>
      <p:sp>
        <p:nvSpPr>
          <p:cNvPr id="189" name="Textplatzhalter 4"/>
          <p:cNvSpPr>
            <a:spLocks noGrp="1"/>
          </p:cNvSpPr>
          <p:nvPr>
            <p:ph type="body" sz="half" idx="21" hasCustomPrompt="1"/>
          </p:nvPr>
        </p:nvSpPr>
        <p:spPr>
          <a:xfrm>
            <a:off x="885823" y="5288286"/>
            <a:ext cx="20160002" cy="5687567"/>
          </a:xfrm>
          <a:prstGeom prst="rect">
            <a:avLst/>
          </a:prstGeom>
        </p:spPr>
        <p:txBody>
          <a:bodyPr lIns="0" tIns="0" rIns="0" bIns="0"/>
          <a:lstStyle>
            <a:lvl1pPr marL="647999" indent="-647999" defTabSz="1631114">
              <a:lnSpc>
                <a:spcPts val="4400"/>
              </a:lnSpc>
              <a:spcBef>
                <a:spcPts val="2200"/>
              </a:spcBef>
              <a:buSzPct val="125000"/>
              <a:buBlip>
                <a:blip r:embed="rId2"/>
              </a:buBlip>
              <a:defRPr sz="3800">
                <a:solidFill>
                  <a:srgbClr val="2F2F2F"/>
                </a:solidFill>
                <a:latin typeface="Arial"/>
                <a:ea typeface="Arial"/>
                <a:cs typeface="Arial"/>
                <a:sym typeface="Arial"/>
              </a:defRPr>
            </a:lvl1pPr>
          </a:lstStyle>
          <a:p>
            <a:r>
              <a:t>Itaquas sitiam vent fuga. Pelit laut pliciis rem reptatio beatem illestius consecabo. Offici con re pedi omnis as essi sinci totae perit quamet aut liscium landia quiasit iuntur.
Quunda doloreste volore volores maximus eatur sapicipici ab ium non nullori dis mos autem doluptassi saniscitate consequi audae simporem si venim fugia voloreptae res eturiam aut quiae coribus.
Ucia sam quid quo doles sequias rat facersp edissuntotas et, nis di berum verore, sequas represcium faccabo. Adistis dolor atur aliquatem quo modis accaecum nossunt, ipsam ratiam, voluptur?</a:t>
            </a:r>
          </a:p>
        </p:txBody>
      </p:sp>
      <p:sp>
        <p:nvSpPr>
          <p:cNvPr id="190" name="Textplatzhalter 8"/>
          <p:cNvSpPr>
            <a:spLocks noGrp="1"/>
          </p:cNvSpPr>
          <p:nvPr>
            <p:ph type="body" sz="quarter" idx="22" hasCustomPrompt="1"/>
          </p:nvPr>
        </p:nvSpPr>
        <p:spPr>
          <a:xfrm>
            <a:off x="885600" y="882650"/>
            <a:ext cx="22612351" cy="2085976"/>
          </a:xfrm>
          <a:prstGeom prst="rect">
            <a:avLst/>
          </a:prstGeom>
        </p:spPr>
        <p:txBody>
          <a:bodyPr lIns="0" tIns="0" rIns="0" bIns="0"/>
          <a:lstStyle>
            <a:lvl1pPr marL="0" indent="0" defTabSz="1631114">
              <a:lnSpc>
                <a:spcPts val="5200"/>
              </a:lnSpc>
              <a:spcBef>
                <a:spcPts val="0"/>
              </a:spcBef>
              <a:buSzTx/>
              <a:buNone/>
              <a:defRPr sz="4400" b="1">
                <a:solidFill>
                  <a:srgbClr val="00883A"/>
                </a:solidFill>
                <a:latin typeface="Arial"/>
                <a:ea typeface="Arial"/>
                <a:cs typeface="Arial"/>
                <a:sym typeface="Arial"/>
              </a:defRPr>
            </a:lvl1pPr>
          </a:lstStyle>
          <a:p>
            <a:r>
              <a:t>Seitentitel mit einer Zeile oder maximal zwei Zeilen</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el &amp; F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Titel der Präsentation"/>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Titel der Präsentation</a:t>
            </a:r>
          </a:p>
        </p:txBody>
      </p:sp>
      <p:sp>
        <p:nvSpPr>
          <p:cNvPr id="23" name="Autor und Datum"/>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 und Datum</a:t>
            </a:r>
          </a:p>
        </p:txBody>
      </p:sp>
      <p:sp>
        <p:nvSpPr>
          <p:cNvPr id="24" name="Textebene 1…"/>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Präsentationsuntertitel</a:t>
            </a:r>
          </a:p>
          <a:p>
            <a:pPr lvl="1"/>
            <a:endParaRPr/>
          </a:p>
          <a:p>
            <a:pPr lvl="2"/>
            <a:endParaRPr/>
          </a:p>
          <a:p>
            <a:pPr lvl="3"/>
            <a:endParaRPr/>
          </a:p>
          <a:p>
            <a:pPr lvl="4"/>
            <a:endParaRPr/>
          </a:p>
        </p:txBody>
      </p:sp>
      <p:sp>
        <p:nvSpPr>
          <p:cNvPr id="2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Rücktitel">
    <p:bg>
      <p:bgPr>
        <a:solidFill>
          <a:srgbClr val="008740"/>
        </a:solidFill>
        <a:effectLst/>
      </p:bgPr>
    </p:bg>
    <p:spTree>
      <p:nvGrpSpPr>
        <p:cNvPr id="1" name=""/>
        <p:cNvGrpSpPr/>
        <p:nvPr/>
      </p:nvGrpSpPr>
      <p:grpSpPr>
        <a:xfrm>
          <a:off x="0" y="0"/>
          <a:ext cx="0" cy="0"/>
          <a:chOff x="0" y="0"/>
          <a:chExt cx="0" cy="0"/>
        </a:xfrm>
      </p:grpSpPr>
      <p:pic>
        <p:nvPicPr>
          <p:cNvPr id="197" name="Grafik 4" descr="Grafik 4"/>
          <p:cNvPicPr>
            <a:picLocks noChangeAspect="1"/>
          </p:cNvPicPr>
          <p:nvPr/>
        </p:nvPicPr>
        <p:blipFill>
          <a:blip r:embed="rId2"/>
          <a:stretch>
            <a:fillRect/>
          </a:stretch>
        </p:blipFill>
        <p:spPr>
          <a:xfrm>
            <a:off x="892799" y="885601"/>
            <a:ext cx="3490335" cy="1650753"/>
          </a:xfrm>
          <a:prstGeom prst="rect">
            <a:avLst/>
          </a:prstGeom>
          <a:ln w="12700">
            <a:miter lim="400000"/>
          </a:ln>
        </p:spPr>
      </p:pic>
      <p:sp>
        <p:nvSpPr>
          <p:cNvPr id="198" name="Textebene 1…"/>
          <p:cNvSpPr txBox="1">
            <a:spLocks noGrp="1"/>
          </p:cNvSpPr>
          <p:nvPr>
            <p:ph type="body" sz="quarter" idx="1" hasCustomPrompt="1"/>
          </p:nvPr>
        </p:nvSpPr>
        <p:spPr>
          <a:xfrm>
            <a:off x="892799" y="10367999"/>
            <a:ext cx="11299202" cy="2552701"/>
          </a:xfrm>
          <a:prstGeom prst="rect">
            <a:avLst/>
          </a:prstGeom>
        </p:spPr>
        <p:txBody>
          <a:bodyPr lIns="0" tIns="0" rIns="0" bIns="0" anchor="b"/>
          <a:lstStyle>
            <a:lvl1pPr marL="0" indent="0" defTabSz="1631114">
              <a:lnSpc>
                <a:spcPts val="3600"/>
              </a:lnSpc>
              <a:spcBef>
                <a:spcPts val="0"/>
              </a:spcBef>
              <a:buSzTx/>
              <a:buNone/>
              <a:defRPr sz="3200" b="1">
                <a:solidFill>
                  <a:srgbClr val="FFFFFF"/>
                </a:solidFill>
                <a:latin typeface="Arial"/>
                <a:ea typeface="Arial"/>
                <a:cs typeface="Arial"/>
                <a:sym typeface="Arial"/>
              </a:defRPr>
            </a:lvl1pPr>
            <a:lvl2pPr marL="815557" indent="-407779" defTabSz="1631114">
              <a:lnSpc>
                <a:spcPts val="3600"/>
              </a:lnSpc>
              <a:spcBef>
                <a:spcPts val="0"/>
              </a:spcBef>
              <a:buSzPct val="100000"/>
              <a:defRPr sz="3200" b="1">
                <a:solidFill>
                  <a:srgbClr val="FFFFFF"/>
                </a:solidFill>
                <a:latin typeface="Arial"/>
                <a:ea typeface="Arial"/>
                <a:cs typeface="Arial"/>
                <a:sym typeface="Arial"/>
              </a:defRPr>
            </a:lvl2pPr>
            <a:lvl3pPr marL="1223336" indent="-407779" defTabSz="1631114">
              <a:lnSpc>
                <a:spcPts val="3600"/>
              </a:lnSpc>
              <a:spcBef>
                <a:spcPts val="0"/>
              </a:spcBef>
              <a:buSzPct val="100000"/>
              <a:defRPr sz="3200" b="1">
                <a:solidFill>
                  <a:srgbClr val="FFFFFF"/>
                </a:solidFill>
                <a:latin typeface="Arial"/>
                <a:ea typeface="Arial"/>
                <a:cs typeface="Arial"/>
                <a:sym typeface="Arial"/>
              </a:defRPr>
            </a:lvl3pPr>
            <a:lvl4pPr marL="1631114" indent="-407779" defTabSz="1631114">
              <a:lnSpc>
                <a:spcPts val="3600"/>
              </a:lnSpc>
              <a:spcBef>
                <a:spcPts val="0"/>
              </a:spcBef>
              <a:buSzPct val="100000"/>
              <a:defRPr sz="3200" b="1">
                <a:solidFill>
                  <a:srgbClr val="FFFFFF"/>
                </a:solidFill>
                <a:latin typeface="Arial"/>
                <a:ea typeface="Arial"/>
                <a:cs typeface="Arial"/>
                <a:sym typeface="Arial"/>
              </a:defRPr>
            </a:lvl4pPr>
            <a:lvl5pPr marL="2038892" indent="-407780" defTabSz="1631114">
              <a:lnSpc>
                <a:spcPts val="3600"/>
              </a:lnSpc>
              <a:spcBef>
                <a:spcPts val="0"/>
              </a:spcBef>
              <a:buSzPct val="100000"/>
              <a:defRPr sz="3200" b="1">
                <a:solidFill>
                  <a:srgbClr val="FFFFFF"/>
                </a:solidFill>
                <a:latin typeface="Arial"/>
                <a:ea typeface="Arial"/>
                <a:cs typeface="Arial"/>
                <a:sym typeface="Arial"/>
              </a:defRPr>
            </a:lvl5pPr>
          </a:lstStyle>
          <a:p>
            <a:r>
              <a:t>Absendername Musterstraße 00 · 80000 München · Tel. +49 89 0000 0000 info@musterdomain.de · www.musterdomain.de</a:t>
            </a:r>
          </a:p>
          <a:p>
            <a:pPr lvl="1"/>
            <a:endParaRPr/>
          </a:p>
          <a:p>
            <a:pPr lvl="2"/>
            <a:endParaRPr/>
          </a:p>
          <a:p>
            <a:pPr lvl="3"/>
            <a:endParaRPr/>
          </a:p>
          <a:p>
            <a:pPr lvl="4"/>
            <a:endParaRPr/>
          </a:p>
        </p:txBody>
      </p:sp>
      <p:pic>
        <p:nvPicPr>
          <p:cNvPr id="199" name="Grafik 4" descr="Grafik 4"/>
          <p:cNvPicPr>
            <a:picLocks noChangeAspect="1"/>
          </p:cNvPicPr>
          <p:nvPr/>
        </p:nvPicPr>
        <p:blipFill>
          <a:blip r:embed="rId3">
            <a:alphaModFix amt="25000"/>
          </a:blip>
          <a:stretch>
            <a:fillRect/>
          </a:stretch>
        </p:blipFill>
        <p:spPr>
          <a:xfrm>
            <a:off x="17297400" y="5486400"/>
            <a:ext cx="7086600" cy="8229600"/>
          </a:xfrm>
          <a:prstGeom prst="rect">
            <a:avLst/>
          </a:prstGeom>
          <a:ln w="12700">
            <a:miter lim="400000"/>
          </a:ln>
        </p:spPr>
      </p:pic>
      <p:sp>
        <p:nvSpPr>
          <p:cNvPr id="200" name="Foliennummer"/>
          <p:cNvSpPr txBox="1">
            <a:spLocks noGrp="1"/>
          </p:cNvSpPr>
          <p:nvPr>
            <p:ph type="sldNum" sz="quarter" idx="2"/>
          </p:nvPr>
        </p:nvSpPr>
        <p:spPr>
          <a:xfrm>
            <a:off x="11785600" y="12344400"/>
            <a:ext cx="5689600" cy="736601"/>
          </a:xfrm>
          <a:prstGeom prst="rect">
            <a:avLst/>
          </a:prstGeom>
        </p:spPr>
        <p:txBody>
          <a:bodyPr lIns="91439" tIns="91439" rIns="91439" bIns="91439" anchor="ctr"/>
          <a:lstStyle>
            <a:lvl1pPr algn="r" defTabSz="914400">
              <a:defRPr sz="2400">
                <a:solidFill>
                  <a:srgbClr val="00883A"/>
                </a:solidFill>
                <a:latin typeface="Arial"/>
                <a:ea typeface="Arial"/>
                <a:cs typeface="Arial"/>
                <a:sym typeface="Arial"/>
              </a:defRPr>
            </a:lvl1pPr>
          </a:lstStyle>
          <a:p>
            <a:fld id="{86CB4B4D-7CA3-9044-876B-883B54F8677D}" type="slidenum">
              <a:t>‹Nr.›</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Abschnitts-&#10;überschrif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BB1A6C-1F60-4269-AC7E-F4CBC00ED6D6}"/>
              </a:ext>
            </a:extLst>
          </p:cNvPr>
          <p:cNvSpPr>
            <a:spLocks noGrp="1"/>
          </p:cNvSpPr>
          <p:nvPr>
            <p:ph type="body" sz="quarter" idx="10"/>
          </p:nvPr>
        </p:nvSpPr>
        <p:spPr>
          <a:xfrm>
            <a:off x="892539" y="2644315"/>
            <a:ext cx="20417365" cy="1962150"/>
          </a:xfrm>
          <a:prstGeom prst="rect">
            <a:avLst/>
          </a:prstGeom>
        </p:spPr>
        <p:txBody>
          <a:bodyPr/>
          <a:lstStyle>
            <a:lvl1pPr>
              <a:defRPr>
                <a:latin typeface="Helvetica Neue Light"/>
              </a:defRPr>
            </a:lvl1pPr>
            <a:lvl2pPr>
              <a:defRPr>
                <a:latin typeface="Helvetica Neue Light"/>
              </a:defRPr>
            </a:lvl2pPr>
            <a:lvl3pPr>
              <a:defRPr>
                <a:latin typeface="Helvetica Neue Light"/>
              </a:defRPr>
            </a:lvl3pPr>
            <a:lvl4pPr>
              <a:defRPr>
                <a:latin typeface="Helvetica Neue Light"/>
              </a:defRPr>
            </a:lvl4pPr>
            <a:lvl5pPr>
              <a:defRPr>
                <a:latin typeface="Helvetica Neue Ligh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DE" dirty="0"/>
          </a:p>
        </p:txBody>
      </p:sp>
      <p:sp>
        <p:nvSpPr>
          <p:cNvPr id="14" name="Title 13">
            <a:extLst>
              <a:ext uri="{FF2B5EF4-FFF2-40B4-BE49-F238E27FC236}">
                <a16:creationId xmlns:a16="http://schemas.microsoft.com/office/drawing/2014/main" id="{DDE3AA90-3977-43F5-BA4D-FB2BC1D33B3F}"/>
              </a:ext>
            </a:extLst>
          </p:cNvPr>
          <p:cNvSpPr>
            <a:spLocks noGrp="1"/>
          </p:cNvSpPr>
          <p:nvPr>
            <p:ph type="title"/>
          </p:nvPr>
        </p:nvSpPr>
        <p:spPr>
          <a:xfrm>
            <a:off x="892539" y="712355"/>
            <a:ext cx="21031200" cy="2651126"/>
          </a:xfrm>
          <a:prstGeom prst="rect">
            <a:avLst/>
          </a:prstGeom>
        </p:spPr>
        <p:txBody>
          <a:bodyPr/>
          <a:lstStyle>
            <a:lvl1pPr algn="l">
              <a:defRPr sz="7200">
                <a:latin typeface="Helvetica Neue Light"/>
              </a:defRPr>
            </a:lvl1pPr>
          </a:lstStyle>
          <a:p>
            <a:r>
              <a:rPr lang="en-US" dirty="0"/>
              <a:t>Click to edit Master title style</a:t>
            </a:r>
            <a:endParaRPr lang="en-DE" dirty="0"/>
          </a:p>
        </p:txBody>
      </p:sp>
    </p:spTree>
    <p:extLst>
      <p:ext uri="{BB962C8B-B14F-4D97-AF65-F5344CB8AC3E}">
        <p14:creationId xmlns:p14="http://schemas.microsoft.com/office/powerpoint/2010/main" val="2316337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a:prstGeom prst="rect">
            <a:avLst/>
          </a:prstGeom>
        </p:spPr>
        <p:txBody>
          <a:bodyPr lIns="91430" tIns="45716" rIns="91430" bIns="45716"/>
          <a:lstStyle>
            <a:lvl1pPr>
              <a:defRPr b="0" i="0">
                <a:latin typeface="Helvetica Neue Light"/>
                <a:cs typeface="Helvetica Neue Light"/>
              </a:defRPr>
            </a:lvl1pPr>
          </a:lstStyle>
          <a:p>
            <a:r>
              <a:rPr lang="en-US" dirty="0"/>
              <a:t>Click to edit Master title style</a:t>
            </a:r>
            <a:endParaRPr lang="ru-RU" dirty="0"/>
          </a:p>
        </p:txBody>
      </p:sp>
      <p:sp>
        <p:nvSpPr>
          <p:cNvPr id="3" name="Content Placeholder 2"/>
          <p:cNvSpPr>
            <a:spLocks noGrp="1"/>
          </p:cNvSpPr>
          <p:nvPr>
            <p:ph idx="1"/>
          </p:nvPr>
        </p:nvSpPr>
        <p:spPr>
          <a:xfrm>
            <a:off x="1219200" y="3200405"/>
            <a:ext cx="21945600" cy="9051926"/>
          </a:xfrm>
          <a:prstGeom prst="rect">
            <a:avLst/>
          </a:prstGeom>
        </p:spPr>
        <p:txBody>
          <a:bodyPr lIns="91430" tIns="45716" rIns="91430" bIns="45716"/>
          <a:lstStyle>
            <a:lvl1pPr>
              <a:defRPr b="0" i="0">
                <a:latin typeface="Helvetica Neue Light"/>
                <a:cs typeface="Helvetica Neue Light"/>
              </a:defRPr>
            </a:lvl1pPr>
            <a:lvl2pPr>
              <a:defRPr b="0" i="0">
                <a:latin typeface="Helvetica Neue Light"/>
                <a:cs typeface="Helvetica Neue Light"/>
              </a:defRPr>
            </a:lvl2pPr>
            <a:lvl3pPr>
              <a:defRPr b="0" i="0">
                <a:latin typeface="Helvetica Neue Light"/>
                <a:cs typeface="Helvetica Neue Light"/>
              </a:defRPr>
            </a:lvl3pPr>
            <a:lvl4pPr>
              <a:defRPr b="0" i="0">
                <a:latin typeface="Helvetica Neue Light"/>
                <a:cs typeface="Helvetica Neue Light"/>
              </a:defRPr>
            </a:lvl4pPr>
            <a:lvl5pPr>
              <a:defRPr b="0" i="0">
                <a:latin typeface="Helvetica Neue Light"/>
                <a:cs typeface="Helvetica Neue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10"/>
          </p:nvPr>
        </p:nvSpPr>
        <p:spPr>
          <a:xfrm>
            <a:off x="1219200" y="12712705"/>
            <a:ext cx="5689600" cy="730250"/>
          </a:xfrm>
          <a:prstGeom prst="rect">
            <a:avLst/>
          </a:prstGeom>
        </p:spPr>
        <p:txBody>
          <a:bodyPr lIns="91430" tIns="45716" rIns="91430" bIns="45716"/>
          <a:lstStyle>
            <a:lvl1pPr>
              <a:defRPr b="0" i="0">
                <a:latin typeface="Helvetica Neue Light"/>
                <a:cs typeface="Helvetica Neue Light"/>
              </a:defRPr>
            </a:lvl1pPr>
          </a:lstStyle>
          <a:p>
            <a:pPr defTabSz="914212"/>
            <a:fld id="{800EE91D-C31C-4C15-A66E-8365555C3BD1}" type="datetimeFigureOut">
              <a:rPr lang="ru-RU" smtClean="0">
                <a:solidFill>
                  <a:prstClr val="black"/>
                </a:solidFill>
              </a:rPr>
              <a:pPr defTabSz="914212"/>
              <a:t>19.09.2023</a:t>
            </a:fld>
            <a:endParaRPr lang="ru-RU">
              <a:solidFill>
                <a:prstClr val="black"/>
              </a:solidFill>
            </a:endParaRPr>
          </a:p>
        </p:txBody>
      </p:sp>
      <p:sp>
        <p:nvSpPr>
          <p:cNvPr id="5" name="Footer Placeholder 4"/>
          <p:cNvSpPr>
            <a:spLocks noGrp="1"/>
          </p:cNvSpPr>
          <p:nvPr>
            <p:ph type="ftr" sz="quarter" idx="11"/>
          </p:nvPr>
        </p:nvSpPr>
        <p:spPr>
          <a:xfrm>
            <a:off x="8331203" y="12712705"/>
            <a:ext cx="7721600" cy="730250"/>
          </a:xfrm>
          <a:prstGeom prst="rect">
            <a:avLst/>
          </a:prstGeom>
        </p:spPr>
        <p:txBody>
          <a:bodyPr lIns="91430" tIns="45716" rIns="91430" bIns="45716"/>
          <a:lstStyle>
            <a:lvl1pPr>
              <a:defRPr b="0" i="0">
                <a:latin typeface="Helvetica Neue Light"/>
                <a:cs typeface="Helvetica Neue Light"/>
              </a:defRPr>
            </a:lvl1pPr>
          </a:lstStyle>
          <a:p>
            <a:pPr defTabSz="914212"/>
            <a:endParaRPr lang="ru-RU">
              <a:solidFill>
                <a:prstClr val="black"/>
              </a:solidFill>
            </a:endParaRPr>
          </a:p>
        </p:txBody>
      </p:sp>
      <p:sp>
        <p:nvSpPr>
          <p:cNvPr id="6" name="Slide Number Placeholder 5"/>
          <p:cNvSpPr>
            <a:spLocks noGrp="1"/>
          </p:cNvSpPr>
          <p:nvPr>
            <p:ph type="sldNum" sz="quarter" idx="12"/>
          </p:nvPr>
        </p:nvSpPr>
        <p:spPr>
          <a:xfrm>
            <a:off x="20019287" y="13073630"/>
            <a:ext cx="601427" cy="369324"/>
          </a:xfrm>
          <a:prstGeom prst="rect">
            <a:avLst/>
          </a:prstGeom>
        </p:spPr>
        <p:txBody>
          <a:bodyPr lIns="91430" tIns="45716" rIns="91430" bIns="45716"/>
          <a:lstStyle>
            <a:lvl1pPr>
              <a:defRPr b="0" i="0">
                <a:latin typeface="Helvetica Neue Light"/>
                <a:cs typeface="Helvetica Neue Light"/>
              </a:defRPr>
            </a:lvl1pPr>
          </a:lstStyle>
          <a:p>
            <a:pPr defTabSz="914212"/>
            <a:fld id="{C22DB052-812E-4E25-9864-858B35FBAA07}" type="slidenum">
              <a:rPr lang="ru-RU" smtClean="0">
                <a:solidFill>
                  <a:prstClr val="black"/>
                </a:solidFill>
              </a:rPr>
              <a:pPr defTabSz="914212"/>
              <a:t>‹Nr.›</a:t>
            </a:fld>
            <a:endParaRPr lang="ru-RU">
              <a:solidFill>
                <a:prstClr val="black"/>
              </a:solidFill>
            </a:endParaRPr>
          </a:p>
        </p:txBody>
      </p:sp>
    </p:spTree>
    <p:extLst>
      <p:ext uri="{BB962C8B-B14F-4D97-AF65-F5344CB8AC3E}">
        <p14:creationId xmlns:p14="http://schemas.microsoft.com/office/powerpoint/2010/main" val="7433081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9" y="8813806"/>
            <a:ext cx="20726400" cy="2724150"/>
          </a:xfrm>
          <a:prstGeom prst="rect">
            <a:avLst/>
          </a:prstGeom>
        </p:spPr>
        <p:txBody>
          <a:bodyPr lIns="91430" tIns="45716" rIns="91430" bIns="45716" anchor="t"/>
          <a:lstStyle>
            <a:lvl1pPr algn="l">
              <a:defRPr sz="8000" b="0" i="0" cap="all">
                <a:latin typeface="Helvetica Neue Light"/>
                <a:cs typeface="Helvetica Neue Light"/>
              </a:defRPr>
            </a:lvl1pPr>
          </a:lstStyle>
          <a:p>
            <a:r>
              <a:rPr lang="en-US"/>
              <a:t>Click to edit Master title style</a:t>
            </a:r>
            <a:endParaRPr lang="ru-RU"/>
          </a:p>
        </p:txBody>
      </p:sp>
      <p:sp>
        <p:nvSpPr>
          <p:cNvPr id="3" name="Text Placeholder 2"/>
          <p:cNvSpPr>
            <a:spLocks noGrp="1"/>
          </p:cNvSpPr>
          <p:nvPr>
            <p:ph type="body" idx="1"/>
          </p:nvPr>
        </p:nvSpPr>
        <p:spPr>
          <a:xfrm>
            <a:off x="1926169" y="5813432"/>
            <a:ext cx="20726400" cy="3000374"/>
          </a:xfrm>
          <a:prstGeom prst="rect">
            <a:avLst/>
          </a:prstGeom>
        </p:spPr>
        <p:txBody>
          <a:bodyPr lIns="91430" tIns="45716" rIns="91430" bIns="45716" anchor="b"/>
          <a:lstStyle>
            <a:lvl1pPr marL="0" indent="0">
              <a:buNone/>
              <a:defRPr sz="4000" b="0" i="0">
                <a:solidFill>
                  <a:schemeClr val="tx1">
                    <a:tint val="75000"/>
                  </a:schemeClr>
                </a:solidFill>
                <a:latin typeface="Helvetica Neue Light"/>
                <a:cs typeface="Helvetica Neue Light"/>
              </a:defRPr>
            </a:lvl1pPr>
            <a:lvl2pPr marL="914326" indent="0">
              <a:buNone/>
              <a:defRPr sz="3600">
                <a:solidFill>
                  <a:schemeClr val="tx1">
                    <a:tint val="75000"/>
                  </a:schemeClr>
                </a:solidFill>
              </a:defRPr>
            </a:lvl2pPr>
            <a:lvl3pPr marL="1828648" indent="0">
              <a:buNone/>
              <a:defRPr sz="3201">
                <a:solidFill>
                  <a:schemeClr val="tx1">
                    <a:tint val="75000"/>
                  </a:schemeClr>
                </a:solidFill>
              </a:defRPr>
            </a:lvl3pPr>
            <a:lvl4pPr marL="2742974" indent="0">
              <a:buNone/>
              <a:defRPr sz="2800">
                <a:solidFill>
                  <a:schemeClr val="tx1">
                    <a:tint val="75000"/>
                  </a:schemeClr>
                </a:solidFill>
              </a:defRPr>
            </a:lvl4pPr>
            <a:lvl5pPr marL="3657298" indent="0">
              <a:buNone/>
              <a:defRPr sz="2800">
                <a:solidFill>
                  <a:schemeClr val="tx1">
                    <a:tint val="75000"/>
                  </a:schemeClr>
                </a:solidFill>
              </a:defRPr>
            </a:lvl5pPr>
            <a:lvl6pPr marL="4571623" indent="0">
              <a:buNone/>
              <a:defRPr sz="2800">
                <a:solidFill>
                  <a:schemeClr val="tx1">
                    <a:tint val="75000"/>
                  </a:schemeClr>
                </a:solidFill>
              </a:defRPr>
            </a:lvl6pPr>
            <a:lvl7pPr marL="5485950" indent="0">
              <a:buNone/>
              <a:defRPr sz="2800">
                <a:solidFill>
                  <a:schemeClr val="tx1">
                    <a:tint val="75000"/>
                  </a:schemeClr>
                </a:solidFill>
              </a:defRPr>
            </a:lvl7pPr>
            <a:lvl8pPr marL="6400271" indent="0">
              <a:buNone/>
              <a:defRPr sz="2800">
                <a:solidFill>
                  <a:schemeClr val="tx1">
                    <a:tint val="75000"/>
                  </a:schemeClr>
                </a:solidFill>
              </a:defRPr>
            </a:lvl8pPr>
            <a:lvl9pPr marL="7314598" indent="0">
              <a:buNone/>
              <a:defRPr sz="2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219201" y="12712706"/>
            <a:ext cx="5689599" cy="730250"/>
          </a:xfrm>
          <a:prstGeom prst="rect">
            <a:avLst/>
          </a:prstGeom>
        </p:spPr>
        <p:txBody>
          <a:bodyPr lIns="91430" tIns="45716" rIns="91430" bIns="45716"/>
          <a:lstStyle>
            <a:lvl1pPr>
              <a:defRPr b="0" i="0">
                <a:latin typeface="Helvetica Neue Light"/>
                <a:cs typeface="Helvetica Neue Light"/>
              </a:defRPr>
            </a:lvl1pPr>
          </a:lstStyle>
          <a:p>
            <a:pPr defTabSz="914230"/>
            <a:fld id="{800EE91D-C31C-4C15-A66E-8365555C3BD1}" type="datetimeFigureOut">
              <a:rPr lang="ru-RU" smtClean="0">
                <a:solidFill>
                  <a:prstClr val="black"/>
                </a:solidFill>
              </a:rPr>
              <a:pPr defTabSz="914230"/>
              <a:t>19.09.2023</a:t>
            </a:fld>
            <a:endParaRPr lang="ru-RU">
              <a:solidFill>
                <a:prstClr val="black"/>
              </a:solidFill>
            </a:endParaRPr>
          </a:p>
        </p:txBody>
      </p:sp>
      <p:sp>
        <p:nvSpPr>
          <p:cNvPr id="5" name="Footer Placeholder 4"/>
          <p:cNvSpPr>
            <a:spLocks noGrp="1"/>
          </p:cNvSpPr>
          <p:nvPr>
            <p:ph type="ftr" sz="quarter" idx="11"/>
          </p:nvPr>
        </p:nvSpPr>
        <p:spPr>
          <a:xfrm>
            <a:off x="8331203" y="12712706"/>
            <a:ext cx="7721601" cy="730250"/>
          </a:xfrm>
          <a:prstGeom prst="rect">
            <a:avLst/>
          </a:prstGeom>
        </p:spPr>
        <p:txBody>
          <a:bodyPr lIns="91430" tIns="45716" rIns="91430" bIns="45716"/>
          <a:lstStyle>
            <a:lvl1pPr>
              <a:defRPr b="0" i="0">
                <a:latin typeface="Helvetica Neue Light"/>
                <a:cs typeface="Helvetica Neue Light"/>
              </a:defRPr>
            </a:lvl1pPr>
          </a:lstStyle>
          <a:p>
            <a:pPr defTabSz="914230"/>
            <a:endParaRPr lang="ru-RU">
              <a:solidFill>
                <a:prstClr val="black"/>
              </a:solidFill>
            </a:endParaRPr>
          </a:p>
        </p:txBody>
      </p:sp>
      <p:sp>
        <p:nvSpPr>
          <p:cNvPr id="6" name="Slide Number Placeholder 5"/>
          <p:cNvSpPr>
            <a:spLocks noGrp="1"/>
          </p:cNvSpPr>
          <p:nvPr>
            <p:ph type="sldNum" sz="quarter" idx="12"/>
          </p:nvPr>
        </p:nvSpPr>
        <p:spPr>
          <a:xfrm>
            <a:off x="20019287" y="13073632"/>
            <a:ext cx="601427" cy="369324"/>
          </a:xfrm>
          <a:prstGeom prst="rect">
            <a:avLst/>
          </a:prstGeom>
        </p:spPr>
        <p:txBody>
          <a:bodyPr lIns="91430" tIns="45716" rIns="91430" bIns="45716"/>
          <a:lstStyle>
            <a:lvl1pPr>
              <a:defRPr b="0" i="0">
                <a:latin typeface="Helvetica Neue Light"/>
                <a:cs typeface="Helvetica Neue Light"/>
              </a:defRPr>
            </a:lvl1pPr>
          </a:lstStyle>
          <a:p>
            <a:pPr defTabSz="914230"/>
            <a:fld id="{C22DB052-812E-4E25-9864-858B35FBAA07}" type="slidenum">
              <a:rPr lang="ru-RU" smtClean="0">
                <a:solidFill>
                  <a:prstClr val="black"/>
                </a:solidFill>
              </a:rPr>
              <a:pPr defTabSz="914230"/>
              <a:t>‹Nr.›</a:t>
            </a:fld>
            <a:endParaRPr lang="ru-RU">
              <a:solidFill>
                <a:prstClr val="black"/>
              </a:solidFill>
            </a:endParaRPr>
          </a:p>
        </p:txBody>
      </p:sp>
    </p:spTree>
    <p:extLst>
      <p:ext uri="{BB962C8B-B14F-4D97-AF65-F5344CB8AC3E}">
        <p14:creationId xmlns:p14="http://schemas.microsoft.com/office/powerpoint/2010/main" val="3557373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amp; Foto 2">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Folientitel"/>
          <p:cNvSpPr txBox="1">
            <a:spLocks noGrp="1"/>
          </p:cNvSpPr>
          <p:nvPr>
            <p:ph type="title" hasCustomPrompt="1"/>
          </p:nvPr>
        </p:nvSpPr>
        <p:spPr>
          <a:xfrm>
            <a:off x="1206500" y="1270000"/>
            <a:ext cx="9779000" cy="5882273"/>
          </a:xfrm>
          <a:prstGeom prst="rect">
            <a:avLst/>
          </a:prstGeom>
        </p:spPr>
        <p:txBody>
          <a:bodyPr anchor="b"/>
          <a:lstStyle/>
          <a:p>
            <a:r>
              <a:t>Folientitel</a:t>
            </a:r>
          </a:p>
        </p:txBody>
      </p:sp>
      <p:sp>
        <p:nvSpPr>
          <p:cNvPr id="34" name="Textebene 1…"/>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Folien-Untertitel</a:t>
            </a:r>
          </a:p>
          <a:p>
            <a:pPr lvl="1"/>
            <a:endParaRPr/>
          </a:p>
          <a:p>
            <a:pPr lvl="2"/>
            <a:endParaRPr/>
          </a:p>
          <a:p>
            <a:pPr lvl="3"/>
            <a:endParaRPr/>
          </a:p>
          <a:p>
            <a:pPr lvl="4"/>
            <a:endParaRPr/>
          </a:p>
        </p:txBody>
      </p:sp>
      <p:sp>
        <p:nvSpPr>
          <p:cNvPr id="35" name="Foliennumm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el &amp; Punkte">
    <p:spTree>
      <p:nvGrpSpPr>
        <p:cNvPr id="1" name=""/>
        <p:cNvGrpSpPr/>
        <p:nvPr/>
      </p:nvGrpSpPr>
      <p:grpSpPr>
        <a:xfrm>
          <a:off x="0" y="0"/>
          <a:ext cx="0" cy="0"/>
          <a:chOff x="0" y="0"/>
          <a:chExt cx="0" cy="0"/>
        </a:xfrm>
      </p:grpSpPr>
      <p:sp>
        <p:nvSpPr>
          <p:cNvPr id="42" name="Folientitel"/>
          <p:cNvSpPr txBox="1">
            <a:spLocks noGrp="1"/>
          </p:cNvSpPr>
          <p:nvPr>
            <p:ph type="title" hasCustomPrompt="1"/>
          </p:nvPr>
        </p:nvSpPr>
        <p:spPr>
          <a:xfrm>
            <a:off x="1206500" y="1079500"/>
            <a:ext cx="21971000" cy="1433163"/>
          </a:xfrm>
          <a:prstGeom prst="rect">
            <a:avLst/>
          </a:prstGeom>
        </p:spPr>
        <p:txBody>
          <a:bodyPr/>
          <a:lstStyle/>
          <a:p>
            <a:r>
              <a:t>Folientitel</a:t>
            </a:r>
          </a:p>
        </p:txBody>
      </p:sp>
      <p:sp>
        <p:nvSpPr>
          <p:cNvPr id="43" name="Folien-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44" name="Textebene 1…"/>
          <p:cNvSpPr txBox="1">
            <a:spLocks noGrp="1"/>
          </p:cNvSpPr>
          <p:nvPr>
            <p:ph type="body" idx="1" hasCustomPrompt="1"/>
          </p:nvPr>
        </p:nvSpPr>
        <p:spPr>
          <a:xfrm>
            <a:off x="1206500" y="4248504"/>
            <a:ext cx="21971000" cy="8256012"/>
          </a:xfrm>
          <a:prstGeom prst="rect">
            <a:avLst/>
          </a:prstGeom>
        </p:spPr>
        <p:txBody>
          <a:bodyPr/>
          <a:lstStyle/>
          <a:p>
            <a:r>
              <a:t>Text für Folienpunkt</a:t>
            </a:r>
          </a:p>
          <a:p>
            <a:pPr lvl="1"/>
            <a:endParaRPr/>
          </a:p>
          <a:p>
            <a:pPr lvl="2"/>
            <a:endParaRPr/>
          </a:p>
          <a:p>
            <a:pPr lvl="3"/>
            <a:endParaRPr/>
          </a:p>
          <a:p>
            <a:pPr lvl="4"/>
            <a:endParaRPr/>
          </a:p>
        </p:txBody>
      </p:sp>
      <p:sp>
        <p:nvSpPr>
          <p:cNvPr id="4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unkte">
    <p:spTree>
      <p:nvGrpSpPr>
        <p:cNvPr id="1" name=""/>
        <p:cNvGrpSpPr/>
        <p:nvPr/>
      </p:nvGrpSpPr>
      <p:grpSpPr>
        <a:xfrm>
          <a:off x="0" y="0"/>
          <a:ext cx="0" cy="0"/>
          <a:chOff x="0" y="0"/>
          <a:chExt cx="0" cy="0"/>
        </a:xfrm>
      </p:grpSpPr>
      <p:sp>
        <p:nvSpPr>
          <p:cNvPr id="52" name="Textebene 1…"/>
          <p:cNvSpPr txBox="1">
            <a:spLocks noGrp="1"/>
          </p:cNvSpPr>
          <p:nvPr>
            <p:ph type="body" idx="1" hasCustomPrompt="1"/>
          </p:nvPr>
        </p:nvSpPr>
        <p:spPr>
          <a:xfrm>
            <a:off x="1206500" y="4248504"/>
            <a:ext cx="21971000" cy="8256012"/>
          </a:xfrm>
          <a:prstGeom prst="rect">
            <a:avLst/>
          </a:prstGeom>
        </p:spPr>
        <p:txBody>
          <a:bodyPr numCol="2" spcCol="1098550"/>
          <a:lstStyle/>
          <a:p>
            <a:r>
              <a:t>Text für Folienpunkt</a:t>
            </a:r>
          </a:p>
          <a:p>
            <a:pPr lvl="1"/>
            <a:endParaRPr/>
          </a:p>
          <a:p>
            <a:pPr lvl="2"/>
            <a:endParaRPr/>
          </a:p>
          <a:p>
            <a:pPr lvl="3"/>
            <a:endParaRPr/>
          </a:p>
          <a:p>
            <a:pPr lvl="4"/>
            <a:endParaRPr/>
          </a:p>
        </p:txBody>
      </p:sp>
      <p:sp>
        <p:nvSpPr>
          <p:cNvPr id="5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el, Punkte &amp; Foto">
    <p:spTree>
      <p:nvGrpSpPr>
        <p:cNvPr id="1" name=""/>
        <p:cNvGrpSpPr/>
        <p:nvPr/>
      </p:nvGrpSpPr>
      <p:grpSpPr>
        <a:xfrm>
          <a:off x="0" y="0"/>
          <a:ext cx="0" cy="0"/>
          <a:chOff x="0" y="0"/>
          <a:chExt cx="0" cy="0"/>
        </a:xfrm>
      </p:grpSpPr>
      <p:sp>
        <p:nvSpPr>
          <p:cNvPr id="60" name="Folien-Untertitel"/>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61" name="Textebene 1…"/>
          <p:cNvSpPr txBox="1">
            <a:spLocks noGrp="1"/>
          </p:cNvSpPr>
          <p:nvPr>
            <p:ph type="body" sz="half" idx="1" hasCustomPrompt="1"/>
          </p:nvPr>
        </p:nvSpPr>
        <p:spPr>
          <a:xfrm>
            <a:off x="1206500" y="4248504"/>
            <a:ext cx="9779000" cy="8256630"/>
          </a:xfrm>
          <a:prstGeom prst="rect">
            <a:avLst/>
          </a:prstGeom>
        </p:spPr>
        <p:txBody>
          <a:bodyPr/>
          <a:lstStyle/>
          <a:p>
            <a:r>
              <a:t>Text für Folienpunkt</a:t>
            </a:r>
          </a:p>
          <a:p>
            <a:pPr lvl="1"/>
            <a:endParaRPr/>
          </a:p>
          <a:p>
            <a:pPr lvl="2"/>
            <a:endParaRPr/>
          </a:p>
          <a:p>
            <a:pPr lvl="3"/>
            <a:endParaRPr/>
          </a:p>
          <a:p>
            <a:pPr lvl="4"/>
            <a:endParaRPr/>
          </a:p>
        </p:txBody>
      </p:sp>
      <p:sp>
        <p:nvSpPr>
          <p:cNvPr id="62"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Folientitel"/>
          <p:cNvSpPr txBox="1">
            <a:spLocks noGrp="1"/>
          </p:cNvSpPr>
          <p:nvPr>
            <p:ph type="title" hasCustomPrompt="1"/>
          </p:nvPr>
        </p:nvSpPr>
        <p:spPr>
          <a:xfrm>
            <a:off x="1206500" y="1079500"/>
            <a:ext cx="9779000" cy="1435100"/>
          </a:xfrm>
          <a:prstGeom prst="rect">
            <a:avLst/>
          </a:prstGeom>
        </p:spPr>
        <p:txBody>
          <a:bodyPr/>
          <a:lstStyle/>
          <a:p>
            <a:r>
              <a:t>Folientitel</a:t>
            </a:r>
          </a:p>
        </p:txBody>
      </p:sp>
      <p:sp>
        <p:nvSpPr>
          <p:cNvPr id="6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Abschnitt">
    <p:spTree>
      <p:nvGrpSpPr>
        <p:cNvPr id="1" name=""/>
        <p:cNvGrpSpPr/>
        <p:nvPr/>
      </p:nvGrpSpPr>
      <p:grpSpPr>
        <a:xfrm>
          <a:off x="0" y="0"/>
          <a:ext cx="0" cy="0"/>
          <a:chOff x="0" y="0"/>
          <a:chExt cx="0" cy="0"/>
        </a:xfrm>
      </p:grpSpPr>
      <p:sp>
        <p:nvSpPr>
          <p:cNvPr id="71" name="Titel des Abschnitts"/>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Titel des Abschnitts</a:t>
            </a:r>
          </a:p>
        </p:txBody>
      </p:sp>
      <p:sp>
        <p:nvSpPr>
          <p:cNvPr id="72" name="Foliennumm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Nur Titel">
    <p:spTree>
      <p:nvGrpSpPr>
        <p:cNvPr id="1" name=""/>
        <p:cNvGrpSpPr/>
        <p:nvPr/>
      </p:nvGrpSpPr>
      <p:grpSpPr>
        <a:xfrm>
          <a:off x="0" y="0"/>
          <a:ext cx="0" cy="0"/>
          <a:chOff x="0" y="0"/>
          <a:chExt cx="0" cy="0"/>
        </a:xfrm>
      </p:grpSpPr>
      <p:sp>
        <p:nvSpPr>
          <p:cNvPr id="79" name="Folientitel"/>
          <p:cNvSpPr txBox="1">
            <a:spLocks noGrp="1"/>
          </p:cNvSpPr>
          <p:nvPr>
            <p:ph type="title" hasCustomPrompt="1"/>
          </p:nvPr>
        </p:nvSpPr>
        <p:spPr>
          <a:xfrm>
            <a:off x="1206500" y="1079500"/>
            <a:ext cx="21971000" cy="1434949"/>
          </a:xfrm>
          <a:prstGeom prst="rect">
            <a:avLst/>
          </a:prstGeom>
        </p:spPr>
        <p:txBody>
          <a:bodyPr/>
          <a:lstStyle/>
          <a:p>
            <a:r>
              <a:t>Folientitel</a:t>
            </a:r>
          </a:p>
        </p:txBody>
      </p:sp>
      <p:sp>
        <p:nvSpPr>
          <p:cNvPr id="80" name="Folien-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8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Titel"/>
          <p:cNvSpPr txBox="1">
            <a:spLocks noGrp="1"/>
          </p:cNvSpPr>
          <p:nvPr>
            <p:ph type="title" hasCustomPrompt="1"/>
          </p:nvPr>
        </p:nvSpPr>
        <p:spPr>
          <a:xfrm>
            <a:off x="1206500" y="1079500"/>
            <a:ext cx="21971000" cy="1435100"/>
          </a:xfrm>
          <a:prstGeom prst="rect">
            <a:avLst/>
          </a:prstGeom>
        </p:spPr>
        <p:txBody>
          <a:bodyPr/>
          <a:lstStyle/>
          <a:p>
            <a:r>
              <a:t>Agenda-Titel</a:t>
            </a:r>
          </a:p>
        </p:txBody>
      </p:sp>
      <p:sp>
        <p:nvSpPr>
          <p:cNvPr id="89" name="Agenda-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Agenda-Untertitel</a:t>
            </a:r>
          </a:p>
        </p:txBody>
      </p:sp>
      <p:sp>
        <p:nvSpPr>
          <p:cNvPr id="90" name="Textebene 1…"/>
          <p:cNvSpPr txBox="1">
            <a:spLocks noGrp="1"/>
          </p:cNvSpPr>
          <p:nvPr>
            <p:ph type="body" idx="1" hasCustomPrompt="1"/>
          </p:nvPr>
        </p:nvSpPr>
        <p:spPr>
          <a:xfrm>
            <a:off x="1206500" y="4248504"/>
            <a:ext cx="21971000" cy="8256012"/>
          </a:xfrm>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Agendathemen</a:t>
            </a:r>
          </a:p>
          <a:p>
            <a:pPr lvl="1"/>
            <a:endParaRPr/>
          </a:p>
          <a:p>
            <a:pPr lvl="2"/>
            <a:endParaRPr/>
          </a:p>
          <a:p>
            <a:pPr lvl="3"/>
            <a:endParaRPr/>
          </a:p>
          <a:p>
            <a:pPr lvl="4"/>
            <a:endParaRPr/>
          </a:p>
        </p:txBody>
      </p:sp>
      <p:sp>
        <p:nvSpPr>
          <p:cNvPr id="9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Foliennumm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2" r:id="rId21"/>
    <p:sldLayoutId id="2147483673" r:id="rId22"/>
    <p:sldLayoutId id="2147483675" r:id="rId23"/>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jpeg"/><Relationship Id="rId1" Type="http://schemas.openxmlformats.org/officeDocument/2006/relationships/slideLayout" Target="../slideLayouts/slideLayout23.xml"/><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13" Type="http://schemas.microsoft.com/office/2007/relationships/hdphoto" Target="../media/hdphoto2.wdp"/><Relationship Id="rId3" Type="http://schemas.openxmlformats.org/officeDocument/2006/relationships/image" Target="../media/image48.emf"/><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oleObject" Target="../embeddings/oleObject1.bin"/><Relationship Id="rId1" Type="http://schemas.openxmlformats.org/officeDocument/2006/relationships/slideLayout" Target="../slideLayouts/slideLayout23.xml"/><Relationship Id="rId6" Type="http://schemas.openxmlformats.org/officeDocument/2006/relationships/image" Target="../media/image50.PNG"/><Relationship Id="rId11" Type="http://schemas.openxmlformats.org/officeDocument/2006/relationships/image" Target="../media/image55.emf"/><Relationship Id="rId5" Type="http://schemas.openxmlformats.org/officeDocument/2006/relationships/image" Target="../media/image49.emf"/><Relationship Id="rId10" Type="http://schemas.openxmlformats.org/officeDocument/2006/relationships/image" Target="../media/image54.png"/><Relationship Id="rId4" Type="http://schemas.openxmlformats.org/officeDocument/2006/relationships/oleObject" Target="../embeddings/oleObject2.bin"/><Relationship Id="rId9" Type="http://schemas.openxmlformats.org/officeDocument/2006/relationships/image" Target="../media/image53.emf"/><Relationship Id="rId14" Type="http://schemas.openxmlformats.org/officeDocument/2006/relationships/image" Target="../media/image57.emf"/></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23.xml"/><Relationship Id="rId4" Type="http://schemas.openxmlformats.org/officeDocument/2006/relationships/image" Target="../media/image60.emf"/></Relationships>
</file>

<file path=ppt/slides/_rels/slide21.xml.rels><?xml version="1.0" encoding="UTF-8" standalone="yes"?>
<Relationships xmlns="http://schemas.openxmlformats.org/package/2006/relationships"><Relationship Id="rId8" Type="http://schemas.openxmlformats.org/officeDocument/2006/relationships/image" Target="../media/image66.tiff"/><Relationship Id="rId3" Type="http://schemas.openxmlformats.org/officeDocument/2006/relationships/image" Target="../media/image61.jpeg"/><Relationship Id="rId7" Type="http://schemas.openxmlformats.org/officeDocument/2006/relationships/image" Target="../media/image65.ti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t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2.xml"/><Relationship Id="rId4" Type="http://schemas.openxmlformats.org/officeDocument/2006/relationships/image" Target="../media/image69.emf"/></Relationships>
</file>

<file path=ppt/slides/_rels/slide24.xml.rels><?xml version="1.0" encoding="UTF-8" standalone="yes"?>
<Relationships xmlns="http://schemas.openxmlformats.org/package/2006/relationships"><Relationship Id="rId3" Type="http://schemas.openxmlformats.org/officeDocument/2006/relationships/image" Target="../media/image70.emf"/><Relationship Id="rId7" Type="http://schemas.openxmlformats.org/officeDocument/2006/relationships/image" Target="../media/image72.emf"/><Relationship Id="rId2" Type="http://schemas.openxmlformats.org/officeDocument/2006/relationships/oleObject" Target="../embeddings/oleObject3.bin"/><Relationship Id="rId1" Type="http://schemas.openxmlformats.org/officeDocument/2006/relationships/slideLayout" Target="../slideLayouts/slideLayout23.xml"/><Relationship Id="rId6" Type="http://schemas.openxmlformats.org/officeDocument/2006/relationships/oleObject" Target="../embeddings/oleObject5.bin"/><Relationship Id="rId5" Type="http://schemas.openxmlformats.org/officeDocument/2006/relationships/image" Target="../media/image71.emf"/><Relationship Id="rId4" Type="http://schemas.openxmlformats.org/officeDocument/2006/relationships/oleObject" Target="../embeddings/oleObject4.bin"/></Relationships>
</file>

<file path=ppt/slides/_rels/slide2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78.jpeg"/><Relationship Id="rId2" Type="http://schemas.openxmlformats.org/officeDocument/2006/relationships/image" Target="../media/image75.PNG"/><Relationship Id="rId1" Type="http://schemas.openxmlformats.org/officeDocument/2006/relationships/slideLayout" Target="../slideLayouts/slideLayout23.xml"/><Relationship Id="rId6" Type="http://schemas.openxmlformats.org/officeDocument/2006/relationships/image" Target="../media/image77.emf"/><Relationship Id="rId5" Type="http://schemas.openxmlformats.org/officeDocument/2006/relationships/oleObject" Target="../embeddings/oleObject7.bin"/><Relationship Id="rId4" Type="http://schemas.openxmlformats.org/officeDocument/2006/relationships/image" Target="../media/image76.emf"/></Relationships>
</file>

<file path=ppt/slides/_rels/slide27.xml.rels><?xml version="1.0" encoding="UTF-8" standalone="yes"?>
<Relationships xmlns="http://schemas.openxmlformats.org/package/2006/relationships"><Relationship Id="rId8" Type="http://schemas.openxmlformats.org/officeDocument/2006/relationships/image" Target="../media/image84.emf"/><Relationship Id="rId13" Type="http://schemas.openxmlformats.org/officeDocument/2006/relationships/image" Target="../media/image89.emf"/><Relationship Id="rId3" Type="http://schemas.openxmlformats.org/officeDocument/2006/relationships/image" Target="../media/image62.tif"/><Relationship Id="rId7" Type="http://schemas.openxmlformats.org/officeDocument/2006/relationships/image" Target="../media/image83.emf"/><Relationship Id="rId12" Type="http://schemas.openxmlformats.org/officeDocument/2006/relationships/image" Target="../media/image88.png"/><Relationship Id="rId2" Type="http://schemas.openxmlformats.org/officeDocument/2006/relationships/image" Target="../media/image79.tif"/><Relationship Id="rId1" Type="http://schemas.openxmlformats.org/officeDocument/2006/relationships/slideLayout" Target="../slideLayouts/slideLayout22.xml"/><Relationship Id="rId6" Type="http://schemas.openxmlformats.org/officeDocument/2006/relationships/image" Target="../media/image82.jpeg"/><Relationship Id="rId11" Type="http://schemas.openxmlformats.org/officeDocument/2006/relationships/image" Target="../media/image87.emf"/><Relationship Id="rId5" Type="http://schemas.openxmlformats.org/officeDocument/2006/relationships/image" Target="../media/image81.png"/><Relationship Id="rId15" Type="http://schemas.openxmlformats.org/officeDocument/2006/relationships/image" Target="../media/image91.jpeg"/><Relationship Id="rId10" Type="http://schemas.openxmlformats.org/officeDocument/2006/relationships/image" Target="../media/image86.emf"/><Relationship Id="rId4" Type="http://schemas.openxmlformats.org/officeDocument/2006/relationships/image" Target="../media/image80.png"/><Relationship Id="rId9" Type="http://schemas.openxmlformats.org/officeDocument/2006/relationships/image" Target="../media/image85.emf"/><Relationship Id="rId14" Type="http://schemas.openxmlformats.org/officeDocument/2006/relationships/image" Target="../media/image90.emf"/></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92.emf"/><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78.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4.png"/></Relationships>
</file>

<file path=ppt/slides/_rels/slide3.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15.tiff"/><Relationship Id="rId2" Type="http://schemas.openxmlformats.org/officeDocument/2006/relationships/image" Target="../media/image10.emf"/><Relationship Id="rId1" Type="http://schemas.openxmlformats.org/officeDocument/2006/relationships/slideLayout" Target="../slideLayouts/slideLayout23.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emf"/><Relationship Id="rId11" Type="http://schemas.openxmlformats.org/officeDocument/2006/relationships/image" Target="../media/image28.emf"/><Relationship Id="rId5" Type="http://schemas.openxmlformats.org/officeDocument/2006/relationships/image" Target="../media/image22.emf"/><Relationship Id="rId10" Type="http://schemas.openxmlformats.org/officeDocument/2006/relationships/image" Target="../media/image27.emf"/><Relationship Id="rId4" Type="http://schemas.openxmlformats.org/officeDocument/2006/relationships/image" Target="../media/image21.emf"/><Relationship Id="rId9" Type="http://schemas.openxmlformats.org/officeDocument/2006/relationships/image" Target="../media/image26.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Grafik 2" descr="Grafik 2"/>
          <p:cNvPicPr>
            <a:picLocks noChangeAspect="1"/>
          </p:cNvPicPr>
          <p:nvPr/>
        </p:nvPicPr>
        <p:blipFill>
          <a:blip r:embed="rId2">
            <a:alphaModFix amt="15000"/>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17297400" y="5486400"/>
            <a:ext cx="7086600" cy="8229600"/>
          </a:xfrm>
          <a:prstGeom prst="rect">
            <a:avLst/>
          </a:prstGeom>
          <a:noFill/>
          <a:ln w="12700">
            <a:noFill/>
            <a:miter lim="400000"/>
          </a:ln>
        </p:spPr>
      </p:pic>
      <p:sp>
        <p:nvSpPr>
          <p:cNvPr id="210" name="Stefan Karsch1,2…"/>
          <p:cNvSpPr txBox="1">
            <a:spLocks noGrp="1"/>
          </p:cNvSpPr>
          <p:nvPr>
            <p:ph type="body" idx="21"/>
          </p:nvPr>
        </p:nvSpPr>
        <p:spPr>
          <a:xfrm>
            <a:off x="1861740" y="11859862"/>
            <a:ext cx="21971003" cy="153696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nSpc>
                <a:spcPct val="130000"/>
              </a:lnSpc>
              <a:defRPr b="0">
                <a:latin typeface="Helvetica Neue Medium"/>
                <a:ea typeface="Helvetica Neue Medium"/>
                <a:cs typeface="Helvetica Neue Medium"/>
                <a:sym typeface="Helvetica Neue Medium"/>
              </a:defRPr>
            </a:pPr>
            <a:r>
              <a:rPr dirty="0">
                <a:solidFill>
                  <a:schemeClr val="bg2">
                    <a:lumMod val="10000"/>
                  </a:schemeClr>
                </a:solidFill>
              </a:rPr>
              <a:t>Stefan Karsch</a:t>
            </a:r>
            <a:r>
              <a:rPr baseline="31999" dirty="0">
                <a:solidFill>
                  <a:schemeClr val="bg2">
                    <a:lumMod val="10000"/>
                  </a:schemeClr>
                </a:solidFill>
              </a:rPr>
              <a:t>1,2</a:t>
            </a:r>
          </a:p>
          <a:p>
            <a:pPr>
              <a:lnSpc>
                <a:spcPct val="130000"/>
              </a:lnSpc>
              <a:defRPr sz="2800" b="0">
                <a:latin typeface="Helvetica Neue Light"/>
                <a:ea typeface="Helvetica Neue Light"/>
                <a:cs typeface="Helvetica Neue Light"/>
                <a:sym typeface="Helvetica Neue Light"/>
              </a:defRPr>
            </a:pPr>
            <a:r>
              <a:rPr baseline="31999" dirty="0">
                <a:solidFill>
                  <a:schemeClr val="bg2">
                    <a:lumMod val="10000"/>
                  </a:schemeClr>
                </a:solidFill>
              </a:rPr>
              <a:t>1 </a:t>
            </a:r>
            <a:r>
              <a:rPr dirty="0">
                <a:solidFill>
                  <a:schemeClr val="bg2">
                    <a:lumMod val="10000"/>
                  </a:schemeClr>
                </a:solidFill>
              </a:rPr>
              <a:t>Centre for Advanced Laser Applications, LMU Munich </a:t>
            </a:r>
            <a:r>
              <a:rPr baseline="31999" dirty="0">
                <a:solidFill>
                  <a:schemeClr val="bg2">
                    <a:lumMod val="10000"/>
                  </a:schemeClr>
                </a:solidFill>
              </a:rPr>
              <a:t>2 </a:t>
            </a:r>
            <a:r>
              <a:rPr dirty="0">
                <a:solidFill>
                  <a:schemeClr val="bg2">
                    <a:lumMod val="10000"/>
                  </a:schemeClr>
                </a:solidFill>
              </a:rPr>
              <a:t>Max-Planck Institute for Quantum Optics</a:t>
            </a:r>
          </a:p>
        </p:txBody>
      </p:sp>
      <p:sp>
        <p:nvSpPr>
          <p:cNvPr id="211" name="Driving PWFAs with LWFAs"/>
          <p:cNvSpPr txBox="1">
            <a:spLocks noGrp="1"/>
          </p:cNvSpPr>
          <p:nvPr>
            <p:ph type="ctrTitle"/>
          </p:nvPr>
        </p:nvSpPr>
        <p:spPr>
          <a:xfrm>
            <a:off x="1861740" y="3031151"/>
            <a:ext cx="21971004" cy="3826849"/>
          </a:xfrm>
          <a:prstGeom prst="rect">
            <a:avLst/>
          </a:prstGeom>
        </p:spPr>
        <p:txBody>
          <a:bodyPr/>
          <a:lstStyle/>
          <a:p>
            <a:pPr>
              <a:defRPr b="0">
                <a:latin typeface="Helvetica"/>
                <a:ea typeface="Helvetica"/>
                <a:cs typeface="Helvetica"/>
                <a:sym typeface="Helvetica"/>
              </a:defRPr>
            </a:pPr>
            <a:endParaRPr b="0" dirty="0">
              <a:solidFill>
                <a:schemeClr val="bg2">
                  <a:lumMod val="10000"/>
                </a:schemeClr>
              </a:solidFill>
              <a:latin typeface="Gill Sans Light" panose="020B0302020104020203" pitchFamily="34" charset="-79"/>
              <a:cs typeface="Gill Sans Light" panose="020B0302020104020203" pitchFamily="34" charset="-79"/>
            </a:endParaRPr>
          </a:p>
          <a:p>
            <a:pPr>
              <a:defRPr sz="10000" spc="-200">
                <a:latin typeface="Helvetica"/>
                <a:ea typeface="Helvetica"/>
                <a:cs typeface="Helvetica"/>
                <a:sym typeface="Helvetica"/>
              </a:defRPr>
            </a:pPr>
            <a:r>
              <a:rPr lang="de-DE" b="0" i="0" u="none" strike="noStrike" dirty="0" err="1">
                <a:solidFill>
                  <a:schemeClr val="bg2">
                    <a:lumMod val="10000"/>
                  </a:schemeClr>
                </a:solidFill>
                <a:effectLst/>
                <a:latin typeface="Helvetica" pitchFamily="2" charset="0"/>
              </a:rPr>
              <a:t>Rooting</a:t>
            </a:r>
            <a:r>
              <a:rPr lang="de-DE" b="0" i="0" u="none" strike="noStrike" dirty="0">
                <a:solidFill>
                  <a:schemeClr val="bg2">
                    <a:lumMod val="10000"/>
                  </a:schemeClr>
                </a:solidFill>
                <a:effectLst/>
                <a:latin typeface="Helvetica" pitchFamily="2" charset="0"/>
              </a:rPr>
              <a:t> out </a:t>
            </a:r>
            <a:r>
              <a:rPr lang="de-DE" b="0" i="0" u="none" strike="noStrike" dirty="0" err="1">
                <a:solidFill>
                  <a:schemeClr val="bg2">
                    <a:lumMod val="10000"/>
                  </a:schemeClr>
                </a:solidFill>
                <a:effectLst/>
                <a:latin typeface="Helvetica" pitchFamily="2" charset="0"/>
              </a:rPr>
              <a:t>the</a:t>
            </a:r>
            <a:r>
              <a:rPr lang="de-DE" b="0" i="0" u="none" strike="noStrike" dirty="0">
                <a:solidFill>
                  <a:schemeClr val="bg2">
                    <a:lumMod val="10000"/>
                  </a:schemeClr>
                </a:solidFill>
                <a:effectLst/>
                <a:latin typeface="Helvetica" pitchFamily="2" charset="0"/>
              </a:rPr>
              <a:t> </a:t>
            </a:r>
            <a:r>
              <a:rPr lang="de-DE" b="0" i="0" u="none" strike="noStrike" dirty="0" err="1">
                <a:solidFill>
                  <a:schemeClr val="bg2">
                    <a:lumMod val="10000"/>
                  </a:schemeClr>
                </a:solidFill>
                <a:effectLst/>
                <a:latin typeface="Helvetica" pitchFamily="2" charset="0"/>
              </a:rPr>
              <a:t>gremlins</a:t>
            </a:r>
            <a:r>
              <a:rPr lang="de-DE" b="0" i="0" u="none" strike="noStrike" dirty="0">
                <a:solidFill>
                  <a:schemeClr val="bg2">
                    <a:lumMod val="10000"/>
                  </a:schemeClr>
                </a:solidFill>
                <a:effectLst/>
                <a:latin typeface="Helvetica" pitchFamily="2" charset="0"/>
              </a:rPr>
              <a:t> - </a:t>
            </a:r>
            <a:r>
              <a:rPr lang="de-DE" b="0" i="0" u="none" strike="noStrike" dirty="0" err="1">
                <a:solidFill>
                  <a:schemeClr val="bg2">
                    <a:lumMod val="10000"/>
                  </a:schemeClr>
                </a:solidFill>
                <a:effectLst/>
                <a:latin typeface="Helvetica" pitchFamily="2" charset="0"/>
              </a:rPr>
              <a:t>stable</a:t>
            </a:r>
            <a:r>
              <a:rPr lang="de-DE" b="0" i="0" u="none" strike="noStrike" dirty="0">
                <a:solidFill>
                  <a:schemeClr val="bg2">
                    <a:lumMod val="10000"/>
                  </a:schemeClr>
                </a:solidFill>
                <a:effectLst/>
                <a:latin typeface="Helvetica" pitchFamily="2" charset="0"/>
              </a:rPr>
              <a:t> LWFA </a:t>
            </a:r>
            <a:r>
              <a:rPr lang="de-DE" b="0" i="0" u="none" strike="noStrike" dirty="0" err="1">
                <a:solidFill>
                  <a:schemeClr val="bg2">
                    <a:lumMod val="10000"/>
                  </a:schemeClr>
                </a:solidFill>
                <a:effectLst/>
                <a:latin typeface="Helvetica" pitchFamily="2" charset="0"/>
              </a:rPr>
              <a:t>operation</a:t>
            </a:r>
            <a:r>
              <a:rPr lang="de-DE" b="0" i="0" u="none" strike="noStrike" dirty="0">
                <a:solidFill>
                  <a:schemeClr val="bg2">
                    <a:lumMod val="10000"/>
                  </a:schemeClr>
                </a:solidFill>
                <a:effectLst/>
                <a:latin typeface="Helvetica" pitchFamily="2" charset="0"/>
              </a:rPr>
              <a:t> at </a:t>
            </a:r>
            <a:r>
              <a:rPr lang="de-DE" b="0" i="0" u="none" strike="noStrike" dirty="0" err="1">
                <a:solidFill>
                  <a:schemeClr val="bg2">
                    <a:lumMod val="10000"/>
                  </a:schemeClr>
                </a:solidFill>
                <a:effectLst/>
                <a:latin typeface="Helvetica" pitchFamily="2" charset="0"/>
              </a:rPr>
              <a:t>the</a:t>
            </a:r>
            <a:r>
              <a:rPr lang="de-DE" b="0" i="0" u="none" strike="noStrike" dirty="0">
                <a:solidFill>
                  <a:schemeClr val="bg2">
                    <a:lumMod val="10000"/>
                  </a:schemeClr>
                </a:solidFill>
                <a:effectLst/>
                <a:latin typeface="Helvetica" pitchFamily="2" charset="0"/>
              </a:rPr>
              <a:t> PW </a:t>
            </a:r>
            <a:r>
              <a:rPr lang="de-DE" b="0" i="0" u="none" strike="noStrike" dirty="0" err="1">
                <a:solidFill>
                  <a:schemeClr val="bg2">
                    <a:lumMod val="10000"/>
                  </a:schemeClr>
                </a:solidFill>
                <a:effectLst/>
                <a:latin typeface="Helvetica" pitchFamily="2" charset="0"/>
              </a:rPr>
              <a:t>frontier</a:t>
            </a:r>
            <a:br>
              <a:rPr lang="de-DE" b="0" u="none" strike="noStrike" dirty="0">
                <a:solidFill>
                  <a:schemeClr val="bg2">
                    <a:lumMod val="10000"/>
                  </a:schemeClr>
                </a:solidFill>
                <a:effectLst/>
                <a:latin typeface="Gill Sans Light" panose="020B0302020104020203" pitchFamily="34" charset="-79"/>
                <a:cs typeface="Gill Sans Light" panose="020B0302020104020203" pitchFamily="34" charset="-79"/>
              </a:rPr>
            </a:br>
            <a:endParaRPr lang="de-DE" b="0" dirty="0">
              <a:solidFill>
                <a:schemeClr val="bg2">
                  <a:lumMod val="10000"/>
                </a:schemeClr>
              </a:solidFill>
              <a:latin typeface="Gill Sans Light" panose="020B0302020104020203" pitchFamily="34" charset="-79"/>
              <a:cs typeface="Gill Sans Light" panose="020B0302020104020203" pitchFamily="34" charset="-79"/>
            </a:endParaRPr>
          </a:p>
        </p:txBody>
      </p:sp>
      <p:pic>
        <p:nvPicPr>
          <p:cNvPr id="213" name="Bild" descr="Bild"/>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9258462" y="400678"/>
            <a:ext cx="4791247" cy="2234744"/>
          </a:xfrm>
          <a:prstGeom prst="rect">
            <a:avLst/>
          </a:prstGeom>
          <a:ln w="12700" cap="flat">
            <a:noFill/>
            <a:miter lim="400000"/>
          </a:ln>
          <a:effec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A20B1F59-6853-1319-F557-5F5BC476CC51}"/>
              </a:ext>
            </a:extLst>
          </p:cNvPr>
          <p:cNvSpPr txBox="1"/>
          <p:nvPr/>
        </p:nvSpPr>
        <p:spPr>
          <a:xfrm>
            <a:off x="620441" y="2320843"/>
            <a:ext cx="21900996" cy="3785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857250" indent="-857250" algn="l">
              <a:buFont typeface="Arial" panose="020B0604020202020204" pitchFamily="34" charset="0"/>
              <a:buChar char="•"/>
            </a:pPr>
            <a:r>
              <a:rPr lang="de-DE" sz="6000" dirty="0" err="1">
                <a:effectLst/>
                <a:latin typeface="Gill Sans Light" panose="020B0302020104020203" pitchFamily="34" charset="-79"/>
                <a:cs typeface="Gill Sans Light" panose="020B0302020104020203" pitchFamily="34" charset="-79"/>
              </a:rPr>
              <a:t>Spectrally</a:t>
            </a:r>
            <a:r>
              <a:rPr lang="de-DE" sz="6000" dirty="0">
                <a:effectLst/>
                <a:latin typeface="Gill Sans Light" panose="020B0302020104020203" pitchFamily="34" charset="-79"/>
                <a:cs typeface="Gill Sans Light" panose="020B0302020104020203" pitchFamily="34" charset="-79"/>
              </a:rPr>
              <a:t> </a:t>
            </a:r>
            <a:r>
              <a:rPr lang="de-DE" sz="6000" dirty="0" err="1">
                <a:effectLst/>
                <a:latin typeface="Gill Sans Light" panose="020B0302020104020203" pitchFamily="34" charset="-79"/>
                <a:cs typeface="Gill Sans Light" panose="020B0302020104020203" pitchFamily="34" charset="-79"/>
              </a:rPr>
              <a:t>resolved</a:t>
            </a:r>
            <a:r>
              <a:rPr lang="de-DE" sz="6000" dirty="0">
                <a:effectLst/>
                <a:latin typeface="Gill Sans Light" panose="020B0302020104020203" pitchFamily="34" charset="-79"/>
                <a:cs typeface="Gill Sans Light" panose="020B0302020104020203" pitchFamily="34" charset="-79"/>
              </a:rPr>
              <a:t> </a:t>
            </a:r>
            <a:r>
              <a:rPr lang="de-DE" sz="6000" dirty="0" err="1">
                <a:effectLst/>
                <a:latin typeface="Gill Sans Light" panose="020B0302020104020203" pitchFamily="34" charset="-79"/>
                <a:cs typeface="Gill Sans Light" panose="020B0302020104020203" pitchFamily="34" charset="-79"/>
              </a:rPr>
              <a:t>Shack</a:t>
            </a:r>
            <a:r>
              <a:rPr lang="de-DE" sz="6000" dirty="0">
                <a:effectLst/>
                <a:latin typeface="Gill Sans Light" panose="020B0302020104020203" pitchFamily="34" charset="-79"/>
                <a:cs typeface="Gill Sans Light" panose="020B0302020104020203" pitchFamily="34" charset="-79"/>
              </a:rPr>
              <a:t>-Hartmann-</a:t>
            </a:r>
            <a:r>
              <a:rPr lang="de-DE" sz="6000" dirty="0" err="1">
                <a:effectLst/>
                <a:latin typeface="Gill Sans Light" panose="020B0302020104020203" pitchFamily="34" charset="-79"/>
                <a:cs typeface="Gill Sans Light" panose="020B0302020104020203" pitchFamily="34" charset="-79"/>
              </a:rPr>
              <a:t>wavefront</a:t>
            </a:r>
            <a:r>
              <a:rPr lang="de-DE" sz="6000" dirty="0">
                <a:effectLst/>
                <a:latin typeface="Gill Sans Light" panose="020B0302020104020203" pitchFamily="34" charset="-79"/>
                <a:cs typeface="Gill Sans Light" panose="020B0302020104020203" pitchFamily="34" charset="-79"/>
              </a:rPr>
              <a:t> </a:t>
            </a:r>
            <a:r>
              <a:rPr lang="de-DE" sz="6000" dirty="0" err="1">
                <a:effectLst/>
                <a:latin typeface="Gill Sans Light" panose="020B0302020104020203" pitchFamily="34" charset="-79"/>
                <a:cs typeface="Gill Sans Light" panose="020B0302020104020203" pitchFamily="34" charset="-79"/>
              </a:rPr>
              <a:t>sensor</a:t>
            </a:r>
            <a:endParaRPr lang="de-DE" sz="6000" dirty="0">
              <a:effectLst/>
              <a:latin typeface="Gill Sans Light" panose="020B0302020104020203" pitchFamily="34" charset="-79"/>
              <a:cs typeface="Gill Sans Light" panose="020B0302020104020203" pitchFamily="34" charset="-79"/>
            </a:endParaRPr>
          </a:p>
          <a:p>
            <a:pPr marL="857250" indent="-857250" algn="l">
              <a:buFont typeface="Arial" panose="020B0604020202020204" pitchFamily="34" charset="0"/>
              <a:buChar char="•"/>
            </a:pPr>
            <a:r>
              <a:rPr lang="de-DE" sz="6000" dirty="0">
                <a:effectLst/>
                <a:latin typeface="Gill Sans Light" panose="020B0302020104020203" pitchFamily="34" charset="-79"/>
                <a:cs typeface="Gill Sans Light" panose="020B0302020104020203" pitchFamily="34" charset="-79"/>
              </a:rPr>
              <a:t>Measurement </a:t>
            </a:r>
            <a:r>
              <a:rPr lang="de-DE" sz="6000" dirty="0" err="1">
                <a:effectLst/>
                <a:latin typeface="Gill Sans Light" panose="020B0302020104020203" pitchFamily="34" charset="-79"/>
                <a:cs typeface="Gill Sans Light" panose="020B0302020104020203" pitchFamily="34" charset="-79"/>
              </a:rPr>
              <a:t>of</a:t>
            </a:r>
            <a:r>
              <a:rPr lang="de-DE" sz="6000" dirty="0">
                <a:effectLst/>
                <a:latin typeface="Gill Sans Light" panose="020B0302020104020203" pitchFamily="34" charset="-79"/>
                <a:cs typeface="Gill Sans Light" panose="020B0302020104020203" pitchFamily="34" charset="-79"/>
              </a:rPr>
              <a:t> </a:t>
            </a:r>
            <a:r>
              <a:rPr lang="de-DE" sz="6000" dirty="0" err="1">
                <a:effectLst/>
                <a:latin typeface="Gill Sans Light" panose="020B0302020104020203" pitchFamily="34" charset="-79"/>
                <a:cs typeface="Gill Sans Light" panose="020B0302020104020203" pitchFamily="34" charset="-79"/>
              </a:rPr>
              <a:t>Spatio</a:t>
            </a:r>
            <a:r>
              <a:rPr lang="de-DE" sz="6000" dirty="0">
                <a:effectLst/>
                <a:latin typeface="Gill Sans Light" panose="020B0302020104020203" pitchFamily="34" charset="-79"/>
                <a:cs typeface="Gill Sans Light" panose="020B0302020104020203" pitchFamily="34" charset="-79"/>
              </a:rPr>
              <a:t>-Temporal </a:t>
            </a:r>
            <a:r>
              <a:rPr lang="de-DE" sz="6000" dirty="0" err="1">
                <a:effectLst/>
                <a:latin typeface="Gill Sans Light" panose="020B0302020104020203" pitchFamily="34" charset="-79"/>
                <a:cs typeface="Gill Sans Light" panose="020B0302020104020203" pitchFamily="34" charset="-79"/>
              </a:rPr>
              <a:t>Couplings</a:t>
            </a:r>
            <a:r>
              <a:rPr lang="de-DE" sz="6000" dirty="0">
                <a:effectLst/>
                <a:latin typeface="Gill Sans Light" panose="020B0302020104020203" pitchFamily="34" charset="-79"/>
                <a:cs typeface="Gill Sans Light" panose="020B0302020104020203" pitchFamily="34" charset="-79"/>
              </a:rPr>
              <a:t> </a:t>
            </a:r>
            <a:r>
              <a:rPr lang="de-DE" sz="6000" dirty="0" err="1">
                <a:effectLst/>
                <a:latin typeface="Gill Sans Light" panose="020B0302020104020203" pitchFamily="34" charset="-79"/>
                <a:cs typeface="Gill Sans Light" panose="020B0302020104020203" pitchFamily="34" charset="-79"/>
              </a:rPr>
              <a:t>by</a:t>
            </a:r>
            <a:r>
              <a:rPr lang="de-DE" sz="6000" dirty="0">
                <a:effectLst/>
                <a:latin typeface="Gill Sans Light" panose="020B0302020104020203" pitchFamily="34" charset="-79"/>
                <a:cs typeface="Gill Sans Light" panose="020B0302020104020203" pitchFamily="34" charset="-79"/>
              </a:rPr>
              <a:t> </a:t>
            </a:r>
            <a:r>
              <a:rPr lang="de-DE" sz="6000" dirty="0" err="1">
                <a:effectLst/>
                <a:latin typeface="Gill Sans Light" panose="020B0302020104020203" pitchFamily="34" charset="-79"/>
                <a:cs typeface="Gill Sans Light" panose="020B0302020104020203" pitchFamily="34" charset="-79"/>
              </a:rPr>
              <a:t>spectral</a:t>
            </a:r>
            <a:r>
              <a:rPr lang="de-DE" sz="6000" dirty="0">
                <a:effectLst/>
                <a:latin typeface="Gill Sans Light" panose="020B0302020104020203" pitchFamily="34" charset="-79"/>
                <a:cs typeface="Gill Sans Light" panose="020B0302020104020203" pitchFamily="34" charset="-79"/>
              </a:rPr>
              <a:t> </a:t>
            </a:r>
            <a:r>
              <a:rPr lang="de-DE" sz="6000" dirty="0" err="1">
                <a:effectLst/>
                <a:latin typeface="Gill Sans Light" panose="020B0302020104020203" pitchFamily="34" charset="-79"/>
                <a:cs typeface="Gill Sans Light" panose="020B0302020104020203" pitchFamily="34" charset="-79"/>
              </a:rPr>
              <a:t>wavefront</a:t>
            </a:r>
            <a:r>
              <a:rPr lang="de-DE" sz="6000" dirty="0">
                <a:effectLst/>
                <a:latin typeface="Gill Sans Light" panose="020B0302020104020203" pitchFamily="34" charset="-79"/>
                <a:cs typeface="Gill Sans Light" panose="020B0302020104020203" pitchFamily="34" charset="-79"/>
              </a:rPr>
              <a:t> </a:t>
            </a:r>
            <a:r>
              <a:rPr lang="de-DE" sz="6000" dirty="0" err="1">
                <a:effectLst/>
                <a:latin typeface="Gill Sans Light" panose="020B0302020104020203" pitchFamily="34" charset="-79"/>
                <a:cs typeface="Gill Sans Light" panose="020B0302020104020203" pitchFamily="34" charset="-79"/>
              </a:rPr>
              <a:t>retrieval</a:t>
            </a:r>
            <a:r>
              <a:rPr lang="de-DE" sz="6000" dirty="0">
                <a:effectLst/>
                <a:latin typeface="Gill Sans Light" panose="020B0302020104020203" pitchFamily="34" charset="-79"/>
                <a:cs typeface="Gill Sans Light" panose="020B0302020104020203" pitchFamily="34" charset="-79"/>
              </a:rPr>
              <a:t> </a:t>
            </a:r>
          </a:p>
          <a:p>
            <a:pPr marL="857250" indent="-857250" algn="l">
              <a:buFont typeface="Arial" panose="020B0604020202020204" pitchFamily="34" charset="0"/>
              <a:buChar char="•"/>
            </a:pPr>
            <a:r>
              <a:rPr lang="de-DE" sz="6000" dirty="0">
                <a:effectLst/>
                <a:latin typeface="Gill Sans Light" panose="020B0302020104020203" pitchFamily="34" charset="-79"/>
                <a:cs typeface="Gill Sans Light" panose="020B0302020104020203" pitchFamily="34" charset="-79"/>
              </a:rPr>
              <a:t>Take 10 </a:t>
            </a:r>
            <a:r>
              <a:rPr lang="de-DE" sz="6000" dirty="0" err="1">
                <a:effectLst/>
                <a:latin typeface="Gill Sans Light" panose="020B0302020104020203" pitchFamily="34" charset="-79"/>
                <a:cs typeface="Gill Sans Light" panose="020B0302020104020203" pitchFamily="34" charset="-79"/>
              </a:rPr>
              <a:t>images</a:t>
            </a:r>
            <a:r>
              <a:rPr lang="de-DE" sz="6000" dirty="0">
                <a:effectLst/>
                <a:latin typeface="Gill Sans Light" panose="020B0302020104020203" pitchFamily="34" charset="-79"/>
                <a:cs typeface="Gill Sans Light" panose="020B0302020104020203" pitchFamily="34" charset="-79"/>
              </a:rPr>
              <a:t> per </a:t>
            </a:r>
            <a:r>
              <a:rPr lang="de-DE" sz="6000" dirty="0" err="1">
                <a:effectLst/>
                <a:latin typeface="Gill Sans Light" panose="020B0302020104020203" pitchFamily="34" charset="-79"/>
                <a:cs typeface="Gill Sans Light" panose="020B0302020104020203" pitchFamily="34" charset="-79"/>
              </a:rPr>
              <a:t>filter</a:t>
            </a:r>
            <a:r>
              <a:rPr lang="de-DE" sz="6000" dirty="0">
                <a:effectLst/>
                <a:latin typeface="Gill Sans Light" panose="020B0302020104020203" pitchFamily="34" charset="-79"/>
                <a:cs typeface="Gill Sans Light" panose="020B0302020104020203" pitchFamily="34" charset="-79"/>
              </a:rPr>
              <a:t> </a:t>
            </a:r>
            <a:r>
              <a:rPr lang="de-DE" sz="6000" dirty="0" err="1">
                <a:effectLst/>
                <a:latin typeface="Gill Sans Light" panose="020B0302020104020203" pitchFamily="34" charset="-79"/>
                <a:cs typeface="Gill Sans Light" panose="020B0302020104020203" pitchFamily="34" charset="-79"/>
              </a:rPr>
              <a:t>position</a:t>
            </a:r>
            <a:r>
              <a:rPr lang="de-DE" sz="6000" dirty="0">
                <a:effectLst/>
                <a:latin typeface="Gill Sans Light" panose="020B0302020104020203" pitchFamily="34" charset="-79"/>
                <a:cs typeface="Gill Sans Light" panose="020B0302020104020203" pitchFamily="34" charset="-79"/>
              </a:rPr>
              <a:t> </a:t>
            </a:r>
            <a:r>
              <a:rPr lang="de-DE" sz="6000" dirty="0" err="1">
                <a:effectLst/>
                <a:latin typeface="Gill Sans Light" panose="020B0302020104020203" pitchFamily="34" charset="-79"/>
                <a:cs typeface="Gill Sans Light" panose="020B0302020104020203" pitchFamily="34" charset="-79"/>
              </a:rPr>
              <a:t>to</a:t>
            </a:r>
            <a:r>
              <a:rPr lang="de-DE" sz="6000" dirty="0">
                <a:effectLst/>
                <a:latin typeface="Gill Sans Light" panose="020B0302020104020203" pitchFamily="34" charset="-79"/>
                <a:cs typeface="Gill Sans Light" panose="020B0302020104020203" pitchFamily="34" charset="-79"/>
              </a:rPr>
              <a:t> </a:t>
            </a:r>
            <a:r>
              <a:rPr lang="de-DE" sz="6000" dirty="0" err="1">
                <a:effectLst/>
                <a:latin typeface="Gill Sans Light" panose="020B0302020104020203" pitchFamily="34" charset="-79"/>
                <a:cs typeface="Gill Sans Light" panose="020B0302020104020203" pitchFamily="34" charset="-79"/>
              </a:rPr>
              <a:t>average</a:t>
            </a:r>
            <a:r>
              <a:rPr lang="de-DE" sz="6000" dirty="0">
                <a:effectLst/>
                <a:latin typeface="Gill Sans Light" panose="020B0302020104020203" pitchFamily="34" charset="-79"/>
                <a:cs typeface="Gill Sans Light" panose="020B0302020104020203" pitchFamily="34" charset="-79"/>
              </a:rPr>
              <a:t> out </a:t>
            </a:r>
            <a:r>
              <a:rPr lang="de-DE" sz="6000" dirty="0" err="1">
                <a:effectLst/>
                <a:latin typeface="Gill Sans Light" panose="020B0302020104020203" pitchFamily="34" charset="-79"/>
                <a:cs typeface="Gill Sans Light" panose="020B0302020104020203" pitchFamily="34" charset="-79"/>
              </a:rPr>
              <a:t>pointing</a:t>
            </a:r>
            <a:r>
              <a:rPr lang="de-DE" sz="6000" dirty="0">
                <a:effectLst/>
                <a:latin typeface="Gill Sans Light" panose="020B0302020104020203" pitchFamily="34" charset="-79"/>
                <a:cs typeface="Gill Sans Light" panose="020B0302020104020203" pitchFamily="34" charset="-79"/>
              </a:rPr>
              <a:t> </a:t>
            </a:r>
            <a:r>
              <a:rPr lang="de-DE" sz="6000" dirty="0" err="1">
                <a:effectLst/>
                <a:latin typeface="Gill Sans Light" panose="020B0302020104020203" pitchFamily="34" charset="-79"/>
                <a:cs typeface="Gill Sans Light" panose="020B0302020104020203" pitchFamily="34" charset="-79"/>
              </a:rPr>
              <a:t>jitter</a:t>
            </a:r>
            <a:r>
              <a:rPr lang="de-DE" sz="6000" dirty="0">
                <a:effectLst/>
                <a:latin typeface="Gill Sans Light" panose="020B0302020104020203" pitchFamily="34" charset="-79"/>
                <a:cs typeface="Gill Sans Light" panose="020B0302020104020203" pitchFamily="34" charset="-79"/>
              </a:rPr>
              <a:t> </a:t>
            </a:r>
          </a:p>
        </p:txBody>
      </p:sp>
      <p:pic>
        <p:nvPicPr>
          <p:cNvPr id="1028" name="Picture 4" descr="page6image43299216">
            <a:extLst>
              <a:ext uri="{FF2B5EF4-FFF2-40B4-BE49-F238E27FC236}">
                <a16:creationId xmlns:a16="http://schemas.microsoft.com/office/drawing/2014/main" id="{7FCA77E8-639D-253E-6B4B-5B5146071D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3072" y="6662721"/>
            <a:ext cx="14570927" cy="694625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age6image43299008">
            <a:extLst>
              <a:ext uri="{FF2B5EF4-FFF2-40B4-BE49-F238E27FC236}">
                <a16:creationId xmlns:a16="http://schemas.microsoft.com/office/drawing/2014/main" id="{03476667-6C7E-D0EA-5B7A-2F5CE46D75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6268" y="6217573"/>
            <a:ext cx="6883400" cy="7391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D0B86C4B-0DB1-A24E-2037-EE697F65C8F5}"/>
              </a:ext>
            </a:extLst>
          </p:cNvPr>
          <p:cNvSpPr txBox="1"/>
          <p:nvPr/>
        </p:nvSpPr>
        <p:spPr>
          <a:xfrm>
            <a:off x="713678" y="842122"/>
            <a:ext cx="15544800"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GB" sz="72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Falcon device:</a:t>
            </a:r>
          </a:p>
        </p:txBody>
      </p:sp>
    </p:spTree>
    <p:extLst>
      <p:ext uri="{BB962C8B-B14F-4D97-AF65-F5344CB8AC3E}">
        <p14:creationId xmlns:p14="http://schemas.microsoft.com/office/powerpoint/2010/main" val="1978733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descr="page7image43203824">
            <a:extLst>
              <a:ext uri="{FF2B5EF4-FFF2-40B4-BE49-F238E27FC236}">
                <a16:creationId xmlns:a16="http://schemas.microsoft.com/office/drawing/2014/main" id="{B1FBD2BA-B26A-345A-EE4E-B9B238DBE8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263" y="876610"/>
            <a:ext cx="12839390" cy="1283939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uppieren 8">
            <a:extLst>
              <a:ext uri="{FF2B5EF4-FFF2-40B4-BE49-F238E27FC236}">
                <a16:creationId xmlns:a16="http://schemas.microsoft.com/office/drawing/2014/main" id="{74286CE5-D73F-89CA-5640-80FE8F530C41}"/>
              </a:ext>
            </a:extLst>
          </p:cNvPr>
          <p:cNvGrpSpPr/>
          <p:nvPr/>
        </p:nvGrpSpPr>
        <p:grpSpPr>
          <a:xfrm>
            <a:off x="1558487" y="816458"/>
            <a:ext cx="10182706" cy="656590"/>
            <a:chOff x="6509624" y="816458"/>
            <a:chExt cx="10182706" cy="656590"/>
          </a:xfrm>
        </p:grpSpPr>
        <p:sp>
          <p:nvSpPr>
            <p:cNvPr id="6" name="Textfeld 5">
              <a:extLst>
                <a:ext uri="{FF2B5EF4-FFF2-40B4-BE49-F238E27FC236}">
                  <a16:creationId xmlns:a16="http://schemas.microsoft.com/office/drawing/2014/main" id="{140B0ED0-0762-663F-D8B8-D5D997E2C3AF}"/>
                </a:ext>
              </a:extLst>
            </p:cNvPr>
            <p:cNvSpPr txBox="1"/>
            <p:nvPr/>
          </p:nvSpPr>
          <p:spPr>
            <a:xfrm>
              <a:off x="6509624" y="816458"/>
              <a:ext cx="163346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36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760 nm </a:t>
              </a:r>
            </a:p>
          </p:txBody>
        </p:sp>
        <p:sp>
          <p:nvSpPr>
            <p:cNvPr id="7" name="Textfeld 6">
              <a:extLst>
                <a:ext uri="{FF2B5EF4-FFF2-40B4-BE49-F238E27FC236}">
                  <a16:creationId xmlns:a16="http://schemas.microsoft.com/office/drawing/2014/main" id="{600BAF92-4117-96F8-2C14-F8AF09C0F4E3}"/>
                </a:ext>
              </a:extLst>
            </p:cNvPr>
            <p:cNvSpPr txBox="1"/>
            <p:nvPr/>
          </p:nvSpPr>
          <p:spPr>
            <a:xfrm>
              <a:off x="10784247" y="816458"/>
              <a:ext cx="163346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36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770 nm </a:t>
              </a:r>
            </a:p>
          </p:txBody>
        </p:sp>
        <p:sp>
          <p:nvSpPr>
            <p:cNvPr id="8" name="Textfeld 7">
              <a:extLst>
                <a:ext uri="{FF2B5EF4-FFF2-40B4-BE49-F238E27FC236}">
                  <a16:creationId xmlns:a16="http://schemas.microsoft.com/office/drawing/2014/main" id="{B40B500C-FB97-D03A-E453-2ACCBDB519DD}"/>
                </a:ext>
              </a:extLst>
            </p:cNvPr>
            <p:cNvSpPr txBox="1"/>
            <p:nvPr/>
          </p:nvSpPr>
          <p:spPr>
            <a:xfrm>
              <a:off x="15058870" y="816458"/>
              <a:ext cx="163346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36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780 nm </a:t>
              </a:r>
            </a:p>
          </p:txBody>
        </p:sp>
      </p:grpSp>
      <p:grpSp>
        <p:nvGrpSpPr>
          <p:cNvPr id="10" name="Gruppieren 9">
            <a:extLst>
              <a:ext uri="{FF2B5EF4-FFF2-40B4-BE49-F238E27FC236}">
                <a16:creationId xmlns:a16="http://schemas.microsoft.com/office/drawing/2014/main" id="{49C0780A-A076-D6F2-7261-31D066999FB1}"/>
              </a:ext>
            </a:extLst>
          </p:cNvPr>
          <p:cNvGrpSpPr/>
          <p:nvPr/>
        </p:nvGrpSpPr>
        <p:grpSpPr>
          <a:xfrm>
            <a:off x="1558487" y="5161716"/>
            <a:ext cx="10182706" cy="656590"/>
            <a:chOff x="6509624" y="816458"/>
            <a:chExt cx="10182706" cy="656590"/>
          </a:xfrm>
        </p:grpSpPr>
        <p:sp>
          <p:nvSpPr>
            <p:cNvPr id="11" name="Textfeld 10">
              <a:extLst>
                <a:ext uri="{FF2B5EF4-FFF2-40B4-BE49-F238E27FC236}">
                  <a16:creationId xmlns:a16="http://schemas.microsoft.com/office/drawing/2014/main" id="{322D1855-2AB3-32A8-9633-2763827A10BD}"/>
                </a:ext>
              </a:extLst>
            </p:cNvPr>
            <p:cNvSpPr txBox="1"/>
            <p:nvPr/>
          </p:nvSpPr>
          <p:spPr>
            <a:xfrm>
              <a:off x="6509624" y="816458"/>
              <a:ext cx="163346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36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790 nm </a:t>
              </a:r>
            </a:p>
          </p:txBody>
        </p:sp>
        <p:sp>
          <p:nvSpPr>
            <p:cNvPr id="12" name="Textfeld 11">
              <a:extLst>
                <a:ext uri="{FF2B5EF4-FFF2-40B4-BE49-F238E27FC236}">
                  <a16:creationId xmlns:a16="http://schemas.microsoft.com/office/drawing/2014/main" id="{56EB76B4-0272-D822-FD88-3492B479E7B6}"/>
                </a:ext>
              </a:extLst>
            </p:cNvPr>
            <p:cNvSpPr txBox="1"/>
            <p:nvPr/>
          </p:nvSpPr>
          <p:spPr>
            <a:xfrm>
              <a:off x="10784247" y="816458"/>
              <a:ext cx="163346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GB" sz="3600" dirty="0">
                  <a:latin typeface="Gill Sans Light" panose="020B0302020104020203" pitchFamily="34" charset="-79"/>
                  <a:cs typeface="Gill Sans Light" panose="020B0302020104020203" pitchFamily="34" charset="-79"/>
                </a:rPr>
                <a:t>80</a:t>
              </a:r>
              <a:r>
                <a:rPr kumimoji="0" lang="en-GB" sz="36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0 nm </a:t>
              </a:r>
            </a:p>
          </p:txBody>
        </p:sp>
        <p:sp>
          <p:nvSpPr>
            <p:cNvPr id="13" name="Textfeld 12">
              <a:extLst>
                <a:ext uri="{FF2B5EF4-FFF2-40B4-BE49-F238E27FC236}">
                  <a16:creationId xmlns:a16="http://schemas.microsoft.com/office/drawing/2014/main" id="{5105F93F-62AC-760B-45C3-DEAF2ED2F0A6}"/>
                </a:ext>
              </a:extLst>
            </p:cNvPr>
            <p:cNvSpPr txBox="1"/>
            <p:nvPr/>
          </p:nvSpPr>
          <p:spPr>
            <a:xfrm>
              <a:off x="15058870" y="816458"/>
              <a:ext cx="163346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GB" sz="3600" dirty="0">
                  <a:latin typeface="Gill Sans Light" panose="020B0302020104020203" pitchFamily="34" charset="-79"/>
                  <a:cs typeface="Gill Sans Light" panose="020B0302020104020203" pitchFamily="34" charset="-79"/>
                </a:rPr>
                <a:t>81</a:t>
              </a:r>
              <a:r>
                <a:rPr kumimoji="0" lang="en-GB" sz="36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0 nm </a:t>
              </a:r>
            </a:p>
          </p:txBody>
        </p:sp>
      </p:grpSp>
      <p:grpSp>
        <p:nvGrpSpPr>
          <p:cNvPr id="14" name="Gruppieren 13">
            <a:extLst>
              <a:ext uri="{FF2B5EF4-FFF2-40B4-BE49-F238E27FC236}">
                <a16:creationId xmlns:a16="http://schemas.microsoft.com/office/drawing/2014/main" id="{F26DA0BE-2B78-964C-94BC-2E128E112119}"/>
              </a:ext>
            </a:extLst>
          </p:cNvPr>
          <p:cNvGrpSpPr/>
          <p:nvPr/>
        </p:nvGrpSpPr>
        <p:grpSpPr>
          <a:xfrm>
            <a:off x="1558487" y="9394254"/>
            <a:ext cx="10182706" cy="656590"/>
            <a:chOff x="6509624" y="816458"/>
            <a:chExt cx="10182706" cy="656590"/>
          </a:xfrm>
        </p:grpSpPr>
        <p:sp>
          <p:nvSpPr>
            <p:cNvPr id="15" name="Textfeld 14">
              <a:extLst>
                <a:ext uri="{FF2B5EF4-FFF2-40B4-BE49-F238E27FC236}">
                  <a16:creationId xmlns:a16="http://schemas.microsoft.com/office/drawing/2014/main" id="{17A269B1-B343-4CE6-916F-4656F7649BF5}"/>
                </a:ext>
              </a:extLst>
            </p:cNvPr>
            <p:cNvSpPr txBox="1"/>
            <p:nvPr/>
          </p:nvSpPr>
          <p:spPr>
            <a:xfrm>
              <a:off x="6509624" y="816458"/>
              <a:ext cx="163346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GB" sz="3600" dirty="0">
                  <a:latin typeface="Gill Sans Light" panose="020B0302020104020203" pitchFamily="34" charset="-79"/>
                  <a:cs typeface="Gill Sans Light" panose="020B0302020104020203" pitchFamily="34" charset="-79"/>
                </a:rPr>
                <a:t>82</a:t>
              </a:r>
              <a:r>
                <a:rPr kumimoji="0" lang="en-GB" sz="36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0 nm </a:t>
              </a:r>
            </a:p>
          </p:txBody>
        </p:sp>
        <p:sp>
          <p:nvSpPr>
            <p:cNvPr id="16" name="Textfeld 15">
              <a:extLst>
                <a:ext uri="{FF2B5EF4-FFF2-40B4-BE49-F238E27FC236}">
                  <a16:creationId xmlns:a16="http://schemas.microsoft.com/office/drawing/2014/main" id="{BB99E520-42AA-3316-53D9-EC09B25F922E}"/>
                </a:ext>
              </a:extLst>
            </p:cNvPr>
            <p:cNvSpPr txBox="1"/>
            <p:nvPr/>
          </p:nvSpPr>
          <p:spPr>
            <a:xfrm>
              <a:off x="10784247" y="816458"/>
              <a:ext cx="163346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GB" sz="3600" dirty="0">
                  <a:latin typeface="Gill Sans Light" panose="020B0302020104020203" pitchFamily="34" charset="-79"/>
                  <a:cs typeface="Gill Sans Light" panose="020B0302020104020203" pitchFamily="34" charset="-79"/>
                </a:rPr>
                <a:t>83</a:t>
              </a:r>
              <a:r>
                <a:rPr kumimoji="0" lang="en-GB" sz="36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0 nm </a:t>
              </a:r>
            </a:p>
          </p:txBody>
        </p:sp>
        <p:sp>
          <p:nvSpPr>
            <p:cNvPr id="17" name="Textfeld 16">
              <a:extLst>
                <a:ext uri="{FF2B5EF4-FFF2-40B4-BE49-F238E27FC236}">
                  <a16:creationId xmlns:a16="http://schemas.microsoft.com/office/drawing/2014/main" id="{2C4CD0F4-F8A1-00AC-DF0A-B89A0FEEDCA6}"/>
                </a:ext>
              </a:extLst>
            </p:cNvPr>
            <p:cNvSpPr txBox="1"/>
            <p:nvPr/>
          </p:nvSpPr>
          <p:spPr>
            <a:xfrm>
              <a:off x="15058870" y="816458"/>
              <a:ext cx="163346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GB" sz="3600" dirty="0">
                  <a:latin typeface="Gill Sans Light" panose="020B0302020104020203" pitchFamily="34" charset="-79"/>
                  <a:cs typeface="Gill Sans Light" panose="020B0302020104020203" pitchFamily="34" charset="-79"/>
                </a:rPr>
                <a:t>84</a:t>
              </a:r>
              <a:r>
                <a:rPr kumimoji="0" lang="en-GB" sz="36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0 nm </a:t>
              </a:r>
            </a:p>
          </p:txBody>
        </p:sp>
      </p:grpSp>
      <p:sp>
        <p:nvSpPr>
          <p:cNvPr id="18" name="Textfeld 17">
            <a:extLst>
              <a:ext uri="{FF2B5EF4-FFF2-40B4-BE49-F238E27FC236}">
                <a16:creationId xmlns:a16="http://schemas.microsoft.com/office/drawing/2014/main" id="{F5B6EF87-09F7-7780-58D5-71CD0FD15D11}"/>
              </a:ext>
            </a:extLst>
          </p:cNvPr>
          <p:cNvSpPr txBox="1"/>
          <p:nvPr/>
        </p:nvSpPr>
        <p:spPr>
          <a:xfrm>
            <a:off x="17585673" y="1922301"/>
            <a:ext cx="2497480"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4400" u="none" strike="noStrike" cap="none" spc="0" normalizeH="0" baseline="0" dirty="0" err="1">
                <a:ln>
                  <a:noFill/>
                </a:ln>
                <a:solidFill>
                  <a:srgbClr val="5E5E5E"/>
                </a:solidFill>
                <a:effectLst/>
                <a:uFillTx/>
                <a:latin typeface="Gill Sans Light" panose="020B0302020104020203" pitchFamily="34" charset="-79"/>
                <a:cs typeface="Gill Sans Light" panose="020B0302020104020203" pitchFamily="34" charset="-79"/>
                <a:sym typeface="Helvetica Neue"/>
              </a:rPr>
              <a:t>PtV</a:t>
            </a:r>
            <a:r>
              <a:rPr kumimoji="0" lang="en-GB" sz="44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 &lt;0.2 </a:t>
            </a:r>
            <a:r>
              <a:rPr kumimoji="0" lang="en-GB" sz="4400" u="none" strike="noStrike" cap="none" spc="0" normalizeH="0" baseline="0" dirty="0" err="1">
                <a:ln>
                  <a:noFill/>
                </a:ln>
                <a:solidFill>
                  <a:srgbClr val="5E5E5E"/>
                </a:solidFill>
                <a:effectLst/>
                <a:uFillTx/>
                <a:latin typeface="Gill Sans Light" panose="020B0302020104020203" pitchFamily="34" charset="-79"/>
                <a:cs typeface="Gill Sans Light" panose="020B0302020104020203" pitchFamily="34" charset="-79"/>
                <a:sym typeface="Helvetica Neue"/>
              </a:rPr>
              <a:t>λ</a:t>
            </a:r>
            <a:endParaRPr kumimoji="0" lang="en-GB" sz="44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endParaRPr>
          </a:p>
        </p:txBody>
      </p:sp>
      <p:graphicFrame>
        <p:nvGraphicFramePr>
          <p:cNvPr id="19" name="Tabelle 19">
            <a:extLst>
              <a:ext uri="{FF2B5EF4-FFF2-40B4-BE49-F238E27FC236}">
                <a16:creationId xmlns:a16="http://schemas.microsoft.com/office/drawing/2014/main" id="{FA97646E-1006-1C5C-714F-9B7E6A2BC8BC}"/>
              </a:ext>
            </a:extLst>
          </p:cNvPr>
          <p:cNvGraphicFramePr>
            <a:graphicFrameLocks noGrp="1"/>
          </p:cNvGraphicFramePr>
          <p:nvPr>
            <p:extLst>
              <p:ext uri="{D42A27DB-BD31-4B8C-83A1-F6EECF244321}">
                <p14:modId xmlns:p14="http://schemas.microsoft.com/office/powerpoint/2010/main" val="560090130"/>
              </p:ext>
            </p:extLst>
          </p:nvPr>
        </p:nvGraphicFramePr>
        <p:xfrm>
          <a:off x="14055717" y="3232523"/>
          <a:ext cx="9793020" cy="3041009"/>
        </p:xfrm>
        <a:graphic>
          <a:graphicData uri="http://schemas.openxmlformats.org/drawingml/2006/table">
            <a:tbl>
              <a:tblPr firstRow="1" bandRow="1">
                <a:tableStyleId>{5940675A-B579-460E-94D1-54222C63F5DA}</a:tableStyleId>
              </a:tblPr>
              <a:tblGrid>
                <a:gridCol w="2448255">
                  <a:extLst>
                    <a:ext uri="{9D8B030D-6E8A-4147-A177-3AD203B41FA5}">
                      <a16:colId xmlns:a16="http://schemas.microsoft.com/office/drawing/2014/main" val="26391443"/>
                    </a:ext>
                  </a:extLst>
                </a:gridCol>
                <a:gridCol w="2448255">
                  <a:extLst>
                    <a:ext uri="{9D8B030D-6E8A-4147-A177-3AD203B41FA5}">
                      <a16:colId xmlns:a16="http://schemas.microsoft.com/office/drawing/2014/main" val="1708230511"/>
                    </a:ext>
                  </a:extLst>
                </a:gridCol>
                <a:gridCol w="2448255">
                  <a:extLst>
                    <a:ext uri="{9D8B030D-6E8A-4147-A177-3AD203B41FA5}">
                      <a16:colId xmlns:a16="http://schemas.microsoft.com/office/drawing/2014/main" val="3768215504"/>
                    </a:ext>
                  </a:extLst>
                </a:gridCol>
                <a:gridCol w="2448255">
                  <a:extLst>
                    <a:ext uri="{9D8B030D-6E8A-4147-A177-3AD203B41FA5}">
                      <a16:colId xmlns:a16="http://schemas.microsoft.com/office/drawing/2014/main" val="3641544606"/>
                    </a:ext>
                  </a:extLst>
                </a:gridCol>
              </a:tblGrid>
              <a:tr h="907409">
                <a:tc>
                  <a:txBody>
                    <a:bodyPr/>
                    <a:lstStyle/>
                    <a:p>
                      <a:endParaRPr lang="en-GB" sz="3200" b="0" i="0" dirty="0">
                        <a:latin typeface="Gill Sans Light" panose="020B0302020104020203" pitchFamily="34" charset="-79"/>
                        <a:cs typeface="Gill Sans Light" panose="020B0302020104020203" pitchFamily="34" charset="-79"/>
                      </a:endParaRPr>
                    </a:p>
                  </a:txBody>
                  <a:tcPr anchor="ctr"/>
                </a:tc>
                <a:tc>
                  <a:txBody>
                    <a:bodyPr/>
                    <a:lstStyle/>
                    <a:p>
                      <a:r>
                        <a:rPr lang="en-GB" sz="3200" b="0" i="0" dirty="0">
                          <a:latin typeface="Gill Sans Light" panose="020B0302020104020203" pitchFamily="34" charset="-79"/>
                          <a:cs typeface="Gill Sans Light" panose="020B0302020104020203" pitchFamily="34" charset="-79"/>
                        </a:rPr>
                        <a:t>8.5.23</a:t>
                      </a:r>
                    </a:p>
                  </a:txBody>
                  <a:tcPr anchor="ctr"/>
                </a:tc>
                <a:tc>
                  <a:txBody>
                    <a:bodyPr/>
                    <a:lstStyle/>
                    <a:p>
                      <a:r>
                        <a:rPr lang="en-GB" sz="3200" b="0" i="0" dirty="0">
                          <a:latin typeface="Gill Sans Light" panose="020B0302020104020203" pitchFamily="34" charset="-79"/>
                          <a:cs typeface="Gill Sans Light" panose="020B0302020104020203" pitchFamily="34" charset="-79"/>
                        </a:rPr>
                        <a:t>11.5.23</a:t>
                      </a:r>
                    </a:p>
                  </a:txBody>
                  <a:tcPr anchor="ctr"/>
                </a:tc>
                <a:tc>
                  <a:txBody>
                    <a:bodyPr/>
                    <a:lstStyle/>
                    <a:p>
                      <a:r>
                        <a:rPr lang="en-GB" sz="3200" b="0" i="0" dirty="0">
                          <a:latin typeface="Gill Sans Light" panose="020B0302020104020203" pitchFamily="34" charset="-79"/>
                          <a:cs typeface="Gill Sans Light" panose="020B0302020104020203" pitchFamily="34" charset="-79"/>
                        </a:rPr>
                        <a:t>15.5.23</a:t>
                      </a:r>
                    </a:p>
                  </a:txBody>
                  <a:tcPr anchor="ctr"/>
                </a:tc>
                <a:extLst>
                  <a:ext uri="{0D108BD9-81ED-4DB2-BD59-A6C34878D82A}">
                    <a16:rowId xmlns:a16="http://schemas.microsoft.com/office/drawing/2014/main" val="1231354122"/>
                  </a:ext>
                </a:extLst>
              </a:tr>
              <a:tr h="907409">
                <a:tc>
                  <a:txBody>
                    <a:bodyPr/>
                    <a:lstStyle/>
                    <a:p>
                      <a:r>
                        <a:rPr lang="en-GB" sz="3200" b="0" i="0" dirty="0">
                          <a:latin typeface="Gill Sans Light" panose="020B0302020104020203" pitchFamily="34" charset="-79"/>
                          <a:cs typeface="Gill Sans Light" panose="020B0302020104020203" pitchFamily="34" charset="-79"/>
                        </a:rPr>
                        <a:t>Pulse front tilt</a:t>
                      </a:r>
                    </a:p>
                    <a:p>
                      <a:r>
                        <a:rPr lang="en-GB" sz="3200" b="0" i="0" dirty="0">
                          <a:latin typeface="Gill Sans Light" panose="020B0302020104020203" pitchFamily="34" charset="-79"/>
                          <a:cs typeface="Gill Sans Light" panose="020B0302020104020203" pitchFamily="34" charset="-79"/>
                        </a:rPr>
                        <a:t>µrad/nm</a:t>
                      </a:r>
                    </a:p>
                  </a:txBody>
                  <a:tcPr anchor="ctr"/>
                </a:tc>
                <a:tc>
                  <a:txBody>
                    <a:bodyPr/>
                    <a:lstStyle/>
                    <a:p>
                      <a:r>
                        <a:rPr lang="en-GB" sz="3200" b="0" i="0" dirty="0">
                          <a:latin typeface="Gill Sans Light" panose="020B0302020104020203" pitchFamily="34" charset="-79"/>
                          <a:cs typeface="Gill Sans Light" panose="020B0302020104020203" pitchFamily="34" charset="-79"/>
                        </a:rPr>
                        <a:t>-2.6e-6</a:t>
                      </a:r>
                    </a:p>
                  </a:txBody>
                  <a:tcPr anchor="ctr"/>
                </a:tc>
                <a:tc>
                  <a:txBody>
                    <a:bodyPr/>
                    <a:lstStyle/>
                    <a:p>
                      <a:r>
                        <a:rPr lang="en-GB" sz="3200" b="0" i="0" dirty="0">
                          <a:latin typeface="Gill Sans Light" panose="020B0302020104020203" pitchFamily="34" charset="-79"/>
                          <a:cs typeface="Gill Sans Light" panose="020B0302020104020203" pitchFamily="34" charset="-79"/>
                        </a:rPr>
                        <a:t>-2.0e-5</a:t>
                      </a:r>
                    </a:p>
                  </a:txBody>
                  <a:tcPr anchor="ctr"/>
                </a:tc>
                <a:tc>
                  <a:txBody>
                    <a:bodyPr/>
                    <a:lstStyle/>
                    <a:p>
                      <a:r>
                        <a:rPr lang="en-GB" sz="3200" b="0" i="0" dirty="0">
                          <a:latin typeface="Gill Sans Light" panose="020B0302020104020203" pitchFamily="34" charset="-79"/>
                          <a:cs typeface="Gill Sans Light" panose="020B0302020104020203" pitchFamily="34" charset="-79"/>
                        </a:rPr>
                        <a:t>-7.7e-6</a:t>
                      </a:r>
                    </a:p>
                  </a:txBody>
                  <a:tcPr anchor="ctr"/>
                </a:tc>
                <a:extLst>
                  <a:ext uri="{0D108BD9-81ED-4DB2-BD59-A6C34878D82A}">
                    <a16:rowId xmlns:a16="http://schemas.microsoft.com/office/drawing/2014/main" val="590660016"/>
                  </a:ext>
                </a:extLst>
              </a:tr>
              <a:tr h="907409">
                <a:tc>
                  <a:txBody>
                    <a:bodyPr/>
                    <a:lstStyle/>
                    <a:p>
                      <a:r>
                        <a:rPr lang="en-GB" sz="3200" b="0" i="0" dirty="0">
                          <a:latin typeface="Gill Sans Light" panose="020B0302020104020203" pitchFamily="34" charset="-79"/>
                          <a:cs typeface="Gill Sans Light" panose="020B0302020104020203" pitchFamily="34" charset="-79"/>
                        </a:rPr>
                        <a:t>Pulse front tip</a:t>
                      </a:r>
                    </a:p>
                    <a:p>
                      <a:r>
                        <a:rPr lang="en-GB" sz="3200" b="0" i="0" dirty="0">
                          <a:latin typeface="Gill Sans Light" panose="020B0302020104020203" pitchFamily="34" charset="-79"/>
                          <a:cs typeface="Gill Sans Light" panose="020B0302020104020203" pitchFamily="34" charset="-79"/>
                        </a:rPr>
                        <a:t>µrad/nm</a:t>
                      </a:r>
                    </a:p>
                  </a:txBody>
                  <a:tcPr anchor="ctr"/>
                </a:tc>
                <a:tc>
                  <a:txBody>
                    <a:bodyPr/>
                    <a:lstStyle/>
                    <a:p>
                      <a:r>
                        <a:rPr lang="en-GB" sz="3200" b="0" i="0" dirty="0">
                          <a:latin typeface="Gill Sans Light" panose="020B0302020104020203" pitchFamily="34" charset="-79"/>
                          <a:cs typeface="Gill Sans Light" panose="020B0302020104020203" pitchFamily="34" charset="-79"/>
                        </a:rPr>
                        <a:t>-7.7e-6</a:t>
                      </a:r>
                    </a:p>
                  </a:txBody>
                  <a:tcPr anchor="ctr"/>
                </a:tc>
                <a:tc>
                  <a:txBody>
                    <a:bodyPr/>
                    <a:lstStyle/>
                    <a:p>
                      <a:r>
                        <a:rPr lang="en-GB" sz="3200" b="0" i="0" dirty="0">
                          <a:latin typeface="Gill Sans Light" panose="020B0302020104020203" pitchFamily="34" charset="-79"/>
                          <a:cs typeface="Gill Sans Light" panose="020B0302020104020203" pitchFamily="34" charset="-79"/>
                        </a:rPr>
                        <a:t>-6.2e-5</a:t>
                      </a:r>
                    </a:p>
                  </a:txBody>
                  <a:tcPr anchor="ctr"/>
                </a:tc>
                <a:tc>
                  <a:txBody>
                    <a:bodyPr/>
                    <a:lstStyle/>
                    <a:p>
                      <a:r>
                        <a:rPr lang="en-GB" sz="3200" b="0" i="0" dirty="0">
                          <a:latin typeface="Gill Sans Light" panose="020B0302020104020203" pitchFamily="34" charset="-79"/>
                          <a:cs typeface="Gill Sans Light" panose="020B0302020104020203" pitchFamily="34" charset="-79"/>
                        </a:rPr>
                        <a:t>-1.1e-4</a:t>
                      </a:r>
                    </a:p>
                  </a:txBody>
                  <a:tcPr anchor="ctr"/>
                </a:tc>
                <a:extLst>
                  <a:ext uri="{0D108BD9-81ED-4DB2-BD59-A6C34878D82A}">
                    <a16:rowId xmlns:a16="http://schemas.microsoft.com/office/drawing/2014/main" val="2393352850"/>
                  </a:ext>
                </a:extLst>
              </a:tr>
            </a:tbl>
          </a:graphicData>
        </a:graphic>
      </p:graphicFrame>
    </p:spTree>
    <p:extLst>
      <p:ext uri="{BB962C8B-B14F-4D97-AF65-F5344CB8AC3E}">
        <p14:creationId xmlns:p14="http://schemas.microsoft.com/office/powerpoint/2010/main" val="4165664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ople involved…">
            <a:extLst>
              <a:ext uri="{FF2B5EF4-FFF2-40B4-BE49-F238E27FC236}">
                <a16:creationId xmlns:a16="http://schemas.microsoft.com/office/drawing/2014/main" id="{768CC421-B8E4-D87C-8FF7-C5FF9E4D54EF}"/>
              </a:ext>
            </a:extLst>
          </p:cNvPr>
          <p:cNvSpPr txBox="1"/>
          <p:nvPr/>
        </p:nvSpPr>
        <p:spPr>
          <a:xfrm>
            <a:off x="1172644" y="129202"/>
            <a:ext cx="23211356" cy="12614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lstStyle/>
          <a:p>
            <a:pPr algn="l">
              <a:lnSpc>
                <a:spcPct val="120000"/>
              </a:lnSpc>
              <a:defRPr sz="6000" spc="-119">
                <a:solidFill>
                  <a:srgbClr val="00883A"/>
                </a:solidFill>
                <a:latin typeface="Helvetica"/>
                <a:ea typeface="Helvetica"/>
                <a:cs typeface="Helvetica"/>
                <a:sym typeface="Helvetica"/>
              </a:defRPr>
            </a:pPr>
            <a:br>
              <a:rPr lang="de-DE" dirty="0">
                <a:latin typeface="Gill Sans Light" panose="020B0302020104020203" pitchFamily="34" charset="-79"/>
                <a:cs typeface="Gill Sans Light" panose="020B0302020104020203" pitchFamily="34" charset="-79"/>
              </a:rPr>
            </a:br>
            <a:r>
              <a:rPr lang="de-DE" dirty="0" err="1">
                <a:latin typeface="Gill Sans Light" panose="020B0302020104020203" pitchFamily="34" charset="-79"/>
                <a:cs typeface="Gill Sans Light" panose="020B0302020104020203" pitchFamily="34" charset="-79"/>
              </a:rPr>
              <a:t>Pointing</a:t>
            </a:r>
            <a:r>
              <a:rPr lang="de-DE" dirty="0">
                <a:latin typeface="Gill Sans Light" panose="020B0302020104020203" pitchFamily="34" charset="-79"/>
                <a:cs typeface="Gill Sans Light" panose="020B0302020104020203" pitchFamily="34" charset="-79"/>
              </a:rPr>
              <a:t> and </a:t>
            </a:r>
            <a:r>
              <a:rPr lang="de-DE" dirty="0" err="1">
                <a:latin typeface="Gill Sans Light" panose="020B0302020104020203" pitchFamily="34" charset="-79"/>
                <a:cs typeface="Gill Sans Light" panose="020B0302020104020203" pitchFamily="34" charset="-79"/>
              </a:rPr>
              <a:t>fluence</a:t>
            </a:r>
            <a:r>
              <a:rPr lang="de-DE" dirty="0">
                <a:latin typeface="Gill Sans Light" panose="020B0302020104020203" pitchFamily="34" charset="-79"/>
                <a:cs typeface="Gill Sans Light" panose="020B0302020104020203" pitchFamily="34" charset="-79"/>
              </a:rPr>
              <a:t> </a:t>
            </a:r>
            <a:r>
              <a:rPr lang="de-DE" dirty="0" err="1">
                <a:latin typeface="Gill Sans Light" panose="020B0302020104020203" pitchFamily="34" charset="-79"/>
                <a:cs typeface="Gill Sans Light" panose="020B0302020104020203" pitchFamily="34" charset="-79"/>
              </a:rPr>
              <a:t>variations</a:t>
            </a:r>
            <a:r>
              <a:rPr lang="de-DE" dirty="0">
                <a:latin typeface="Gill Sans Light" panose="020B0302020104020203" pitchFamily="34" charset="-79"/>
                <a:cs typeface="Gill Sans Light" panose="020B0302020104020203" pitchFamily="34" charset="-79"/>
              </a:rPr>
              <a:t> </a:t>
            </a:r>
            <a:r>
              <a:rPr lang="de-DE" dirty="0" err="1">
                <a:latin typeface="Gill Sans Light" panose="020B0302020104020203" pitchFamily="34" charset="-79"/>
                <a:cs typeface="Gill Sans Light" panose="020B0302020104020203" pitchFamily="34" charset="-79"/>
              </a:rPr>
              <a:t>by</a:t>
            </a:r>
            <a:r>
              <a:rPr lang="de-DE" dirty="0">
                <a:latin typeface="Gill Sans Light" panose="020B0302020104020203" pitchFamily="34" charset="-79"/>
                <a:cs typeface="Gill Sans Light" panose="020B0302020104020203" pitchFamily="34" charset="-79"/>
              </a:rPr>
              <a:t> </a:t>
            </a:r>
            <a:r>
              <a:rPr lang="de-DE" dirty="0" err="1">
                <a:latin typeface="Gill Sans Light" panose="020B0302020104020203" pitchFamily="34" charset="-79"/>
                <a:cs typeface="Gill Sans Light" panose="020B0302020104020203" pitchFamily="34" charset="-79"/>
              </a:rPr>
              <a:t>air</a:t>
            </a:r>
            <a:r>
              <a:rPr lang="de-DE" dirty="0">
                <a:latin typeface="Gill Sans Light" panose="020B0302020104020203" pitchFamily="34" charset="-79"/>
                <a:cs typeface="Gill Sans Light" panose="020B0302020104020203" pitchFamily="34" charset="-79"/>
              </a:rPr>
              <a:t> </a:t>
            </a:r>
            <a:r>
              <a:rPr lang="de-DE" dirty="0" err="1">
                <a:latin typeface="Gill Sans Light" panose="020B0302020104020203" pitchFamily="34" charset="-79"/>
                <a:cs typeface="Gill Sans Light" panose="020B0302020104020203" pitchFamily="34" charset="-79"/>
              </a:rPr>
              <a:t>turbulence</a:t>
            </a:r>
            <a:r>
              <a:rPr lang="de-DE" dirty="0">
                <a:latin typeface="Gill Sans Light" panose="020B0302020104020203" pitchFamily="34" charset="-79"/>
                <a:cs typeface="Gill Sans Light" panose="020B0302020104020203" pitchFamily="34" charset="-79"/>
              </a:rPr>
              <a:t> (after </a:t>
            </a:r>
            <a:r>
              <a:rPr lang="de-DE" dirty="0" err="1">
                <a:latin typeface="Gill Sans Light" panose="020B0302020104020203" pitchFamily="34" charset="-79"/>
                <a:cs typeface="Gill Sans Light" panose="020B0302020104020203" pitchFamily="34" charset="-79"/>
              </a:rPr>
              <a:t>eliminating</a:t>
            </a:r>
            <a:r>
              <a:rPr lang="de-DE" dirty="0">
                <a:latin typeface="Gill Sans Light" panose="020B0302020104020203" pitchFamily="34" charset="-79"/>
                <a:cs typeface="Gill Sans Light" panose="020B0302020104020203" pitchFamily="34" charset="-79"/>
              </a:rPr>
              <a:t> </a:t>
            </a:r>
            <a:r>
              <a:rPr lang="de-DE" dirty="0" err="1">
                <a:latin typeface="Gill Sans Light" panose="020B0302020104020203" pitchFamily="34" charset="-79"/>
                <a:cs typeface="Gill Sans Light" panose="020B0302020104020203" pitchFamily="34" charset="-79"/>
              </a:rPr>
              <a:t>heat</a:t>
            </a:r>
            <a:r>
              <a:rPr lang="de-DE" dirty="0">
                <a:latin typeface="Gill Sans Light" panose="020B0302020104020203" pitchFamily="34" charset="-79"/>
                <a:cs typeface="Gill Sans Light" panose="020B0302020104020203" pitchFamily="34" charset="-79"/>
              </a:rPr>
              <a:t> </a:t>
            </a:r>
            <a:r>
              <a:rPr lang="de-DE" dirty="0" err="1">
                <a:latin typeface="Gill Sans Light" panose="020B0302020104020203" pitchFamily="34" charset="-79"/>
                <a:cs typeface="Gill Sans Light" panose="020B0302020104020203" pitchFamily="34" charset="-79"/>
              </a:rPr>
              <a:t>sources</a:t>
            </a:r>
            <a:r>
              <a:rPr lang="de-DE" dirty="0">
                <a:latin typeface="Gill Sans Light" panose="020B0302020104020203" pitchFamily="34" charset="-79"/>
                <a:cs typeface="Gill Sans Light" panose="020B0302020104020203" pitchFamily="34" charset="-79"/>
              </a:rPr>
              <a:t>):</a:t>
            </a:r>
          </a:p>
        </p:txBody>
      </p:sp>
      <p:sp>
        <p:nvSpPr>
          <p:cNvPr id="9" name="Textfeld 8">
            <a:extLst>
              <a:ext uri="{FF2B5EF4-FFF2-40B4-BE49-F238E27FC236}">
                <a16:creationId xmlns:a16="http://schemas.microsoft.com/office/drawing/2014/main" id="{142B06E1-8E2E-915E-385F-92DC4261F530}"/>
              </a:ext>
            </a:extLst>
          </p:cNvPr>
          <p:cNvSpPr txBox="1"/>
          <p:nvPr/>
        </p:nvSpPr>
        <p:spPr>
          <a:xfrm>
            <a:off x="1172644" y="1462464"/>
            <a:ext cx="22122785"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000" dirty="0">
                <a:latin typeface="Gill Sans Light" panose="020B0302020104020203" pitchFamily="34" charset="-79"/>
                <a:cs typeface="Gill Sans Light" panose="020B0302020104020203" pitchFamily="34" charset="-79"/>
              </a:rPr>
              <a:t>Moving </a:t>
            </a:r>
            <a:r>
              <a:rPr lang="de-DE" sz="4000" dirty="0" err="1">
                <a:latin typeface="Gill Sans Light" panose="020B0302020104020203" pitchFamily="34" charset="-79"/>
                <a:cs typeface="Gill Sans Light" panose="020B0302020104020203" pitchFamily="34" charset="-79"/>
              </a:rPr>
              <a:t>from</a:t>
            </a:r>
            <a:r>
              <a:rPr lang="de-DE" sz="4000" dirty="0">
                <a:latin typeface="Gill Sans Light" panose="020B0302020104020203" pitchFamily="34" charset="-79"/>
                <a:cs typeface="Gill Sans Light" panose="020B0302020104020203" pitchFamily="34" charset="-79"/>
              </a:rPr>
              <a:t> 100 TW </a:t>
            </a:r>
            <a:r>
              <a:rPr lang="de-DE" sz="4000" dirty="0" err="1">
                <a:latin typeface="Gill Sans Light" panose="020B0302020104020203" pitchFamily="34" charset="-79"/>
                <a:cs typeface="Gill Sans Light" panose="020B0302020104020203" pitchFamily="34" charset="-79"/>
              </a:rPr>
              <a:t>to</a:t>
            </a:r>
            <a:r>
              <a:rPr lang="de-DE" sz="4000" dirty="0">
                <a:latin typeface="Gill Sans Light" panose="020B0302020104020203" pitchFamily="34" charset="-79"/>
                <a:cs typeface="Gill Sans Light" panose="020B0302020104020203" pitchFamily="34" charset="-79"/>
              </a:rPr>
              <a:t> PW: </a:t>
            </a:r>
            <a:r>
              <a:rPr lang="de-DE" sz="4000" dirty="0" err="1">
                <a:latin typeface="Gill Sans Light" panose="020B0302020104020203" pitchFamily="34" charset="-79"/>
                <a:cs typeface="Gill Sans Light" panose="020B0302020104020203" pitchFamily="34" charset="-79"/>
              </a:rPr>
              <a:t>as</a:t>
            </a:r>
            <a:r>
              <a:rPr lang="de-DE" sz="4000" dirty="0">
                <a:latin typeface="Gill Sans Light" panose="020B0302020104020203" pitchFamily="34" charset="-79"/>
                <a:cs typeface="Gill Sans Light" panose="020B0302020104020203" pitchFamily="34" charset="-79"/>
              </a:rPr>
              <a:t> beam </a:t>
            </a:r>
            <a:r>
              <a:rPr lang="de-DE" sz="4000" dirty="0" err="1">
                <a:latin typeface="Gill Sans Light" panose="020B0302020104020203" pitchFamily="34" charset="-79"/>
                <a:cs typeface="Gill Sans Light" panose="020B0302020104020203" pitchFamily="34" charset="-79"/>
              </a:rPr>
              <a:t>size</a:t>
            </a:r>
            <a:r>
              <a:rPr lang="de-DE" sz="4000" dirty="0">
                <a:latin typeface="Gill Sans Light" panose="020B0302020104020203" pitchFamily="34" charset="-79"/>
                <a:cs typeface="Gill Sans Light" panose="020B0302020104020203" pitchFamily="34" charset="-79"/>
              </a:rPr>
              <a:t> and </a:t>
            </a:r>
            <a:r>
              <a:rPr lang="de-DE" sz="4000" dirty="0" err="1">
                <a:latin typeface="Gill Sans Light" panose="020B0302020104020203" pitchFamily="34" charset="-79"/>
                <a:cs typeface="Gill Sans Light" panose="020B0302020104020203" pitchFamily="34" charset="-79"/>
              </a:rPr>
              <a:t>optical</a:t>
            </a:r>
            <a:r>
              <a:rPr lang="de-DE" sz="4000" dirty="0">
                <a:latin typeface="Gill Sans Light" panose="020B0302020104020203" pitchFamily="34" charset="-79"/>
                <a:cs typeface="Gill Sans Light" panose="020B0302020104020203" pitchFamily="34" charset="-79"/>
              </a:rPr>
              <a:t> </a:t>
            </a:r>
            <a:r>
              <a:rPr lang="de-DE" sz="4000" dirty="0" err="1">
                <a:latin typeface="Gill Sans Light" panose="020B0302020104020203" pitchFamily="34" charset="-79"/>
                <a:cs typeface="Gill Sans Light" panose="020B0302020104020203" pitchFamily="34" charset="-79"/>
              </a:rPr>
              <a:t>path</a:t>
            </a:r>
            <a:r>
              <a:rPr lang="de-DE" sz="4000" dirty="0">
                <a:latin typeface="Gill Sans Light" panose="020B0302020104020203" pitchFamily="34" charset="-79"/>
                <a:cs typeface="Gill Sans Light" panose="020B0302020104020203" pitchFamily="34" charset="-79"/>
              </a:rPr>
              <a:t> </a:t>
            </a:r>
            <a:r>
              <a:rPr lang="de-DE" sz="4000" dirty="0" err="1">
                <a:latin typeface="Gill Sans Light" panose="020B0302020104020203" pitchFamily="34" charset="-79"/>
                <a:cs typeface="Gill Sans Light" panose="020B0302020104020203" pitchFamily="34" charset="-79"/>
              </a:rPr>
              <a:t>increase</a:t>
            </a:r>
            <a:r>
              <a:rPr lang="de-DE" sz="4000" dirty="0">
                <a:latin typeface="Gill Sans Light" panose="020B0302020104020203" pitchFamily="34" charset="-79"/>
                <a:cs typeface="Gill Sans Light" panose="020B0302020104020203" pitchFamily="34" charset="-79"/>
              </a:rPr>
              <a:t>, so </a:t>
            </a:r>
            <a:r>
              <a:rPr lang="de-DE" sz="4000" dirty="0" err="1">
                <a:latin typeface="Gill Sans Light" panose="020B0302020104020203" pitchFamily="34" charset="-79"/>
                <a:cs typeface="Gill Sans Light" panose="020B0302020104020203" pitchFamily="34" charset="-79"/>
              </a:rPr>
              <a:t>does</a:t>
            </a:r>
            <a:r>
              <a:rPr lang="de-DE" sz="4000" dirty="0">
                <a:latin typeface="Gill Sans Light" panose="020B0302020104020203" pitchFamily="34" charset="-79"/>
                <a:cs typeface="Gill Sans Light" panose="020B0302020104020203" pitchFamily="34" charset="-79"/>
              </a:rPr>
              <a:t> </a:t>
            </a:r>
            <a:r>
              <a:rPr lang="de-DE" sz="4000" dirty="0" err="1">
                <a:latin typeface="Gill Sans Light" panose="020B0302020104020203" pitchFamily="34" charset="-79"/>
                <a:cs typeface="Gill Sans Light" panose="020B0302020104020203" pitchFamily="34" charset="-79"/>
              </a:rPr>
              <a:t>susceptibility</a:t>
            </a:r>
            <a:r>
              <a:rPr lang="de-DE" sz="4000" dirty="0">
                <a:latin typeface="Gill Sans Light" panose="020B0302020104020203" pitchFamily="34" charset="-79"/>
                <a:cs typeface="Gill Sans Light" panose="020B0302020104020203" pitchFamily="34" charset="-79"/>
              </a:rPr>
              <a:t> </a:t>
            </a:r>
            <a:r>
              <a:rPr lang="de-DE" sz="4000" dirty="0" err="1">
                <a:latin typeface="Gill Sans Light" panose="020B0302020104020203" pitchFamily="34" charset="-79"/>
                <a:cs typeface="Gill Sans Light" panose="020B0302020104020203" pitchFamily="34" charset="-79"/>
              </a:rPr>
              <a:t>to</a:t>
            </a:r>
            <a:r>
              <a:rPr lang="de-DE" sz="4000" dirty="0">
                <a:latin typeface="Gill Sans Light" panose="020B0302020104020203" pitchFamily="34" charset="-79"/>
                <a:cs typeface="Gill Sans Light" panose="020B0302020104020203" pitchFamily="34" charset="-79"/>
              </a:rPr>
              <a:t> </a:t>
            </a:r>
            <a:r>
              <a:rPr lang="de-DE" sz="4000" dirty="0" err="1">
                <a:latin typeface="Gill Sans Light" panose="020B0302020104020203" pitchFamily="34" charset="-79"/>
                <a:cs typeface="Gill Sans Light" panose="020B0302020104020203" pitchFamily="34" charset="-79"/>
              </a:rPr>
              <a:t>air</a:t>
            </a:r>
            <a:r>
              <a:rPr lang="de-DE" sz="4000" dirty="0">
                <a:latin typeface="Gill Sans Light" panose="020B0302020104020203" pitchFamily="34" charset="-79"/>
                <a:cs typeface="Gill Sans Light" panose="020B0302020104020203" pitchFamily="34" charset="-79"/>
              </a:rPr>
              <a:t> </a:t>
            </a:r>
            <a:r>
              <a:rPr lang="de-DE" sz="4000" dirty="0" err="1">
                <a:latin typeface="Gill Sans Light" panose="020B0302020104020203" pitchFamily="34" charset="-79"/>
                <a:cs typeface="Gill Sans Light" panose="020B0302020104020203" pitchFamily="34" charset="-79"/>
              </a:rPr>
              <a:t>turbulence</a:t>
            </a:r>
            <a:r>
              <a:rPr lang="de-DE" sz="4000" dirty="0">
                <a:latin typeface="Gill Sans Light" panose="020B0302020104020203" pitchFamily="34" charset="-79"/>
                <a:cs typeface="Gill Sans Light" panose="020B0302020104020203" pitchFamily="34" charset="-79"/>
              </a:rPr>
              <a:t>. </a:t>
            </a:r>
            <a:endParaRPr kumimoji="0" lang="en-GB" sz="40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endParaRPr>
          </a:p>
        </p:txBody>
      </p:sp>
      <p:grpSp>
        <p:nvGrpSpPr>
          <p:cNvPr id="13" name="Gruppieren 12">
            <a:extLst>
              <a:ext uri="{FF2B5EF4-FFF2-40B4-BE49-F238E27FC236}">
                <a16:creationId xmlns:a16="http://schemas.microsoft.com/office/drawing/2014/main" id="{37957705-9956-8FD8-3AA9-A85F2D2B1E4F}"/>
              </a:ext>
            </a:extLst>
          </p:cNvPr>
          <p:cNvGrpSpPr/>
          <p:nvPr/>
        </p:nvGrpSpPr>
        <p:grpSpPr>
          <a:xfrm>
            <a:off x="2040525" y="2656439"/>
            <a:ext cx="15462436" cy="10898408"/>
            <a:chOff x="3774982" y="2495392"/>
            <a:chExt cx="15462436" cy="10898408"/>
          </a:xfrm>
        </p:grpSpPr>
        <p:pic>
          <p:nvPicPr>
            <p:cNvPr id="4" name="Bild 3" descr="IMG_3979.jpg">
              <a:extLst>
                <a:ext uri="{FF2B5EF4-FFF2-40B4-BE49-F238E27FC236}">
                  <a16:creationId xmlns:a16="http://schemas.microsoft.com/office/drawing/2014/main" id="{641F8832-F5BB-FE42-9238-B82AFF0A53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62139" y="9047416"/>
              <a:ext cx="5793959" cy="4346384"/>
            </a:xfrm>
            <a:prstGeom prst="rect">
              <a:avLst/>
            </a:prstGeom>
          </p:spPr>
        </p:pic>
        <p:pic>
          <p:nvPicPr>
            <p:cNvPr id="6" name="Grafik 5">
              <a:extLst>
                <a:ext uri="{FF2B5EF4-FFF2-40B4-BE49-F238E27FC236}">
                  <a16:creationId xmlns:a16="http://schemas.microsoft.com/office/drawing/2014/main" id="{76A9A0BA-1D2B-7740-80FE-70E306D890EC}"/>
                </a:ext>
              </a:extLst>
            </p:cNvPr>
            <p:cNvPicPr>
              <a:picLocks noChangeAspect="1"/>
            </p:cNvPicPr>
            <p:nvPr/>
          </p:nvPicPr>
          <p:blipFill>
            <a:blip r:embed="rId3"/>
            <a:stretch>
              <a:fillRect/>
            </a:stretch>
          </p:blipFill>
          <p:spPr>
            <a:xfrm>
              <a:off x="3774982" y="2495392"/>
              <a:ext cx="15462436" cy="6237241"/>
            </a:xfrm>
            <a:prstGeom prst="rect">
              <a:avLst/>
            </a:prstGeom>
          </p:spPr>
        </p:pic>
        <p:pic>
          <p:nvPicPr>
            <p:cNvPr id="3" name="Grafik 2">
              <a:extLst>
                <a:ext uri="{FF2B5EF4-FFF2-40B4-BE49-F238E27FC236}">
                  <a16:creationId xmlns:a16="http://schemas.microsoft.com/office/drawing/2014/main" id="{C64DBF52-8DA7-E332-CC3A-8AFFF5F8D64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2393900" y="8999997"/>
              <a:ext cx="5793959" cy="4393803"/>
            </a:xfrm>
            <a:prstGeom prst="rect">
              <a:avLst/>
            </a:prstGeom>
          </p:spPr>
        </p:pic>
        <p:sp>
          <p:nvSpPr>
            <p:cNvPr id="5" name="Textfeld 4">
              <a:extLst>
                <a:ext uri="{FF2B5EF4-FFF2-40B4-BE49-F238E27FC236}">
                  <a16:creationId xmlns:a16="http://schemas.microsoft.com/office/drawing/2014/main" id="{E44E3FBF-6F70-D5D6-2A9A-D8CDFFAFF27E}"/>
                </a:ext>
              </a:extLst>
            </p:cNvPr>
            <p:cNvSpPr txBox="1"/>
            <p:nvPr/>
          </p:nvSpPr>
          <p:spPr>
            <a:xfrm>
              <a:off x="4673600" y="2935605"/>
              <a:ext cx="2514600" cy="65659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3600" u="none" strike="noStrike" cap="none" spc="0" normalizeH="0" baseline="0" dirty="0" err="1">
                  <a:ln>
                    <a:noFill/>
                  </a:ln>
                  <a:solidFill>
                    <a:srgbClr val="5E5E5E"/>
                  </a:solidFill>
                  <a:effectLst/>
                  <a:uFillTx/>
                  <a:latin typeface="Gill Sans Light" panose="020B0302020104020203" pitchFamily="34" charset="-79"/>
                  <a:cs typeface="Gill Sans Light" panose="020B0302020104020203" pitchFamily="34" charset="-79"/>
                  <a:sym typeface="Helvetica Neue"/>
                </a:rPr>
                <a:t>σ</a:t>
              </a:r>
              <a:r>
                <a:rPr kumimoji="0" lang="en-GB" sz="3600" u="none" strike="noStrike" cap="none" spc="0" normalizeH="0" baseline="-25000" dirty="0" err="1">
                  <a:ln>
                    <a:noFill/>
                  </a:ln>
                  <a:solidFill>
                    <a:srgbClr val="5E5E5E"/>
                  </a:solidFill>
                  <a:effectLst/>
                  <a:uFillTx/>
                  <a:latin typeface="Gill Sans Light" panose="020B0302020104020203" pitchFamily="34" charset="-79"/>
                  <a:cs typeface="Gill Sans Light" panose="020B0302020104020203" pitchFamily="34" charset="-79"/>
                  <a:sym typeface="Helvetica Neue"/>
                </a:rPr>
                <a:t>F</a:t>
              </a:r>
              <a:r>
                <a:rPr kumimoji="0" lang="en-GB" sz="3600" u="none" strike="noStrike" cap="none" spc="0" normalizeH="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 = 10.1%</a:t>
              </a:r>
              <a:endParaRPr kumimoji="0" lang="en-GB" sz="36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endParaRPr>
            </a:p>
          </p:txBody>
        </p:sp>
        <p:sp>
          <p:nvSpPr>
            <p:cNvPr id="10" name="Textfeld 9">
              <a:extLst>
                <a:ext uri="{FF2B5EF4-FFF2-40B4-BE49-F238E27FC236}">
                  <a16:creationId xmlns:a16="http://schemas.microsoft.com/office/drawing/2014/main" id="{AD09940A-597B-11DE-0A74-7F72D1D808FE}"/>
                </a:ext>
              </a:extLst>
            </p:cNvPr>
            <p:cNvSpPr txBox="1"/>
            <p:nvPr/>
          </p:nvSpPr>
          <p:spPr>
            <a:xfrm>
              <a:off x="12602336" y="2908580"/>
              <a:ext cx="2514600" cy="65659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3600" u="none" strike="noStrike" cap="none" spc="0" normalizeH="0" baseline="0" dirty="0" err="1">
                  <a:ln>
                    <a:noFill/>
                  </a:ln>
                  <a:solidFill>
                    <a:srgbClr val="5E5E5E"/>
                  </a:solidFill>
                  <a:effectLst/>
                  <a:uFillTx/>
                  <a:latin typeface="Gill Sans Light" panose="020B0302020104020203" pitchFamily="34" charset="-79"/>
                  <a:cs typeface="Gill Sans Light" panose="020B0302020104020203" pitchFamily="34" charset="-79"/>
                  <a:sym typeface="Helvetica Neue"/>
                </a:rPr>
                <a:t>σ</a:t>
              </a:r>
              <a:r>
                <a:rPr kumimoji="0" lang="en-GB" sz="3600" u="none" strike="noStrike" cap="none" spc="0" normalizeH="0" baseline="-25000" dirty="0" err="1">
                  <a:ln>
                    <a:noFill/>
                  </a:ln>
                  <a:solidFill>
                    <a:srgbClr val="5E5E5E"/>
                  </a:solidFill>
                  <a:effectLst/>
                  <a:uFillTx/>
                  <a:latin typeface="Gill Sans Light" panose="020B0302020104020203" pitchFamily="34" charset="-79"/>
                  <a:cs typeface="Gill Sans Light" panose="020B0302020104020203" pitchFamily="34" charset="-79"/>
                  <a:sym typeface="Helvetica Neue"/>
                </a:rPr>
                <a:t>F</a:t>
              </a:r>
              <a:r>
                <a:rPr kumimoji="0" lang="en-GB" sz="3600" u="none" strike="noStrike" cap="none" spc="0" normalizeH="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 = 3.9%</a:t>
              </a:r>
              <a:endParaRPr kumimoji="0" lang="en-GB" sz="36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endParaRPr>
            </a:p>
          </p:txBody>
        </p:sp>
        <p:sp>
          <p:nvSpPr>
            <p:cNvPr id="11" name="Textfeld 10">
              <a:extLst>
                <a:ext uri="{FF2B5EF4-FFF2-40B4-BE49-F238E27FC236}">
                  <a16:creationId xmlns:a16="http://schemas.microsoft.com/office/drawing/2014/main" id="{803580E3-4952-9484-7783-13ED4B20B831}"/>
                </a:ext>
              </a:extLst>
            </p:cNvPr>
            <p:cNvSpPr txBox="1"/>
            <p:nvPr/>
          </p:nvSpPr>
          <p:spPr>
            <a:xfrm>
              <a:off x="4673600" y="2935605"/>
              <a:ext cx="2514600" cy="65659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3600" u="none" strike="noStrike" cap="none" spc="0" normalizeH="0" baseline="0" dirty="0" err="1">
                  <a:ln>
                    <a:noFill/>
                  </a:ln>
                  <a:solidFill>
                    <a:srgbClr val="5E5E5E"/>
                  </a:solidFill>
                  <a:effectLst/>
                  <a:uFillTx/>
                  <a:latin typeface="Gill Sans Light" panose="020B0302020104020203" pitchFamily="34" charset="-79"/>
                  <a:cs typeface="Gill Sans Light" panose="020B0302020104020203" pitchFamily="34" charset="-79"/>
                  <a:sym typeface="Helvetica Neue"/>
                </a:rPr>
                <a:t>σ</a:t>
              </a:r>
              <a:r>
                <a:rPr kumimoji="0" lang="en-GB" sz="3600" u="none" strike="noStrike" cap="none" spc="0" normalizeH="0" baseline="-25000" dirty="0" err="1">
                  <a:ln>
                    <a:noFill/>
                  </a:ln>
                  <a:solidFill>
                    <a:srgbClr val="5E5E5E"/>
                  </a:solidFill>
                  <a:effectLst/>
                  <a:uFillTx/>
                  <a:latin typeface="Gill Sans Light" panose="020B0302020104020203" pitchFamily="34" charset="-79"/>
                  <a:cs typeface="Gill Sans Light" panose="020B0302020104020203" pitchFamily="34" charset="-79"/>
                  <a:sym typeface="Helvetica Neue"/>
                </a:rPr>
                <a:t>F</a:t>
              </a:r>
              <a:r>
                <a:rPr kumimoji="0" lang="en-GB" sz="3600" u="none" strike="noStrike" cap="none" spc="0" normalizeH="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 = 10.1%</a:t>
              </a:r>
              <a:endParaRPr kumimoji="0" lang="en-GB" sz="36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endParaRPr>
            </a:p>
          </p:txBody>
        </p:sp>
      </p:grpSp>
      <p:grpSp>
        <p:nvGrpSpPr>
          <p:cNvPr id="21" name="Gruppieren 20">
            <a:extLst>
              <a:ext uri="{FF2B5EF4-FFF2-40B4-BE49-F238E27FC236}">
                <a16:creationId xmlns:a16="http://schemas.microsoft.com/office/drawing/2014/main" id="{C47E976C-645D-2C22-93A0-676DB2E9FF14}"/>
              </a:ext>
            </a:extLst>
          </p:cNvPr>
          <p:cNvGrpSpPr/>
          <p:nvPr/>
        </p:nvGrpSpPr>
        <p:grpSpPr>
          <a:xfrm>
            <a:off x="18703483" y="6529705"/>
            <a:ext cx="4950073" cy="1555892"/>
            <a:chOff x="18703483" y="6529705"/>
            <a:chExt cx="4950073" cy="1555892"/>
          </a:xfrm>
        </p:grpSpPr>
        <p:sp>
          <p:nvSpPr>
            <p:cNvPr id="12" name="Textfeld 11">
              <a:extLst>
                <a:ext uri="{FF2B5EF4-FFF2-40B4-BE49-F238E27FC236}">
                  <a16:creationId xmlns:a16="http://schemas.microsoft.com/office/drawing/2014/main" id="{7DEA4D65-173A-C3B5-BB58-AADD531E7E27}"/>
                </a:ext>
              </a:extLst>
            </p:cNvPr>
            <p:cNvSpPr txBox="1"/>
            <p:nvPr/>
          </p:nvSpPr>
          <p:spPr>
            <a:xfrm>
              <a:off x="19302911" y="7429007"/>
              <a:ext cx="3374209" cy="65659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36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 </a:t>
              </a:r>
              <a:r>
                <a:rPr kumimoji="0" lang="en-GB" sz="3600" u="none" strike="noStrike" cap="none" spc="0" normalizeH="0" baseline="0" dirty="0" err="1">
                  <a:ln>
                    <a:noFill/>
                  </a:ln>
                  <a:solidFill>
                    <a:srgbClr val="5E5E5E"/>
                  </a:solidFill>
                  <a:effectLst/>
                  <a:uFillTx/>
                  <a:latin typeface="Gill Sans Light" panose="020B0302020104020203" pitchFamily="34" charset="-79"/>
                  <a:cs typeface="Gill Sans Light" panose="020B0302020104020203" pitchFamily="34" charset="-79"/>
                  <a:sym typeface="Helvetica Neue"/>
                </a:rPr>
                <a:t>σ</a:t>
              </a:r>
              <a:r>
                <a:rPr kumimoji="0" lang="en-GB" sz="3600" u="none" strike="noStrike" cap="none" spc="0" normalizeH="0" baseline="-25000" dirty="0" err="1">
                  <a:ln>
                    <a:noFill/>
                  </a:ln>
                  <a:solidFill>
                    <a:srgbClr val="5E5E5E"/>
                  </a:solidFill>
                  <a:effectLst/>
                  <a:uFillTx/>
                  <a:latin typeface="Gill Sans Light" panose="020B0302020104020203" pitchFamily="34" charset="-79"/>
                  <a:cs typeface="Gill Sans Light" panose="020B0302020104020203" pitchFamily="34" charset="-79"/>
                  <a:sym typeface="Helvetica Neue"/>
                </a:rPr>
                <a:t>F</a:t>
              </a:r>
              <a:r>
                <a:rPr kumimoji="0" lang="en-GB" sz="3600" u="none" strike="noStrike" cap="none" spc="0" normalizeH="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 = 2.8%</a:t>
              </a:r>
              <a:endParaRPr kumimoji="0" lang="en-GB" sz="36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endParaRPr>
            </a:p>
          </p:txBody>
        </p:sp>
        <p:sp>
          <p:nvSpPr>
            <p:cNvPr id="14" name="Textfeld 13">
              <a:extLst>
                <a:ext uri="{FF2B5EF4-FFF2-40B4-BE49-F238E27FC236}">
                  <a16:creationId xmlns:a16="http://schemas.microsoft.com/office/drawing/2014/main" id="{214E286D-F45D-1066-80DE-0CAB3C512F3F}"/>
                </a:ext>
              </a:extLst>
            </p:cNvPr>
            <p:cNvSpPr txBox="1"/>
            <p:nvPr/>
          </p:nvSpPr>
          <p:spPr>
            <a:xfrm>
              <a:off x="18703483" y="6529705"/>
              <a:ext cx="4950073"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GB" sz="3600" dirty="0">
                  <a:latin typeface="Gill Sans Light" panose="020B0302020104020203" pitchFamily="34" charset="-79"/>
                  <a:cs typeface="Gill Sans Light" panose="020B0302020104020203" pitchFamily="34" charset="-79"/>
                </a:rPr>
                <a:t>Recently: more foam walls:</a:t>
              </a:r>
              <a:endParaRPr kumimoji="0" lang="en-GB" sz="36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endParaRPr>
            </a:p>
          </p:txBody>
        </p:sp>
      </p:grpSp>
      <p:sp>
        <p:nvSpPr>
          <p:cNvPr id="20" name="Rechteck 19">
            <a:extLst>
              <a:ext uri="{FF2B5EF4-FFF2-40B4-BE49-F238E27FC236}">
                <a16:creationId xmlns:a16="http://schemas.microsoft.com/office/drawing/2014/main" id="{E4DDC093-584F-FA8B-641D-75DF05015E19}"/>
              </a:ext>
            </a:extLst>
          </p:cNvPr>
          <p:cNvSpPr/>
          <p:nvPr/>
        </p:nvSpPr>
        <p:spPr>
          <a:xfrm>
            <a:off x="9771743" y="2351314"/>
            <a:ext cx="7993743" cy="1136468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 name="Textfeld 1">
            <a:extLst>
              <a:ext uri="{FF2B5EF4-FFF2-40B4-BE49-F238E27FC236}">
                <a16:creationId xmlns:a16="http://schemas.microsoft.com/office/drawing/2014/main" id="{44ADE6C7-9A8E-3F36-515B-05F7DFE64B6A}"/>
              </a:ext>
            </a:extLst>
          </p:cNvPr>
          <p:cNvSpPr txBox="1"/>
          <p:nvPr/>
        </p:nvSpPr>
        <p:spPr>
          <a:xfrm>
            <a:off x="19015588" y="11720084"/>
            <a:ext cx="4637968"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GB" sz="3600" dirty="0">
                <a:latin typeface="Gill Sans Light" panose="020B0302020104020203" pitchFamily="34" charset="-79"/>
                <a:cs typeface="Gill Sans Light" panose="020B0302020104020203" pitchFamily="34" charset="-79"/>
              </a:rPr>
              <a:t>(shot-to-shot e</a:t>
            </a:r>
            <a:r>
              <a:rPr kumimoji="0" lang="en-GB" sz="36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nergy variation &lt; 1%)</a:t>
            </a:r>
          </a:p>
        </p:txBody>
      </p:sp>
    </p:spTree>
    <p:extLst>
      <p:ext uri="{BB962C8B-B14F-4D97-AF65-F5344CB8AC3E}">
        <p14:creationId xmlns:p14="http://schemas.microsoft.com/office/powerpoint/2010/main" val="147473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364B9635-2823-C2AF-3AF8-552C46397488}"/>
              </a:ext>
            </a:extLst>
          </p:cNvPr>
          <p:cNvGrpSpPr/>
          <p:nvPr/>
        </p:nvGrpSpPr>
        <p:grpSpPr>
          <a:xfrm>
            <a:off x="77729" y="3228679"/>
            <a:ext cx="11178100" cy="9864248"/>
            <a:chOff x="77729" y="3228679"/>
            <a:chExt cx="11178100" cy="9864248"/>
          </a:xfrm>
        </p:grpSpPr>
        <p:sp>
          <p:nvSpPr>
            <p:cNvPr id="46" name="Freihandform 45">
              <a:extLst>
                <a:ext uri="{FF2B5EF4-FFF2-40B4-BE49-F238E27FC236}">
                  <a16:creationId xmlns:a16="http://schemas.microsoft.com/office/drawing/2014/main" id="{67C6017A-CCDD-51E0-DA7A-C510A3025754}"/>
                </a:ext>
              </a:extLst>
            </p:cNvPr>
            <p:cNvSpPr/>
            <p:nvPr/>
          </p:nvSpPr>
          <p:spPr>
            <a:xfrm>
              <a:off x="77729" y="3228679"/>
              <a:ext cx="11178100" cy="9864248"/>
            </a:xfrm>
            <a:custGeom>
              <a:avLst/>
              <a:gdLst>
                <a:gd name="connsiteX0" fmla="*/ 10873300 w 12013236"/>
                <a:gd name="connsiteY0" fmla="*/ 753316 h 11243717"/>
                <a:gd name="connsiteX1" fmla="*/ 7694671 w 12013236"/>
                <a:gd name="connsiteY1" fmla="*/ 731544 h 11243717"/>
                <a:gd name="connsiteX2" fmla="*/ 6802043 w 12013236"/>
                <a:gd name="connsiteY2" fmla="*/ 1406458 h 11243717"/>
                <a:gd name="connsiteX3" fmla="*/ 5887643 w 12013236"/>
                <a:gd name="connsiteY3" fmla="*/ 4759258 h 11243717"/>
                <a:gd name="connsiteX4" fmla="*/ 4646671 w 12013236"/>
                <a:gd name="connsiteY4" fmla="*/ 8308001 h 11243717"/>
                <a:gd name="connsiteX5" fmla="*/ 3079128 w 12013236"/>
                <a:gd name="connsiteY5" fmla="*/ 10202116 h 11243717"/>
                <a:gd name="connsiteX6" fmla="*/ 314157 w 12013236"/>
                <a:gd name="connsiteY6" fmla="*/ 10572230 h 11243717"/>
                <a:gd name="connsiteX7" fmla="*/ 11178100 w 12013236"/>
                <a:gd name="connsiteY7" fmla="*/ 10485144 h 11243717"/>
                <a:gd name="connsiteX8" fmla="*/ 10873300 w 12013236"/>
                <a:gd name="connsiteY8" fmla="*/ 753316 h 11243717"/>
                <a:gd name="connsiteX0" fmla="*/ 10873300 w 14288718"/>
                <a:gd name="connsiteY0" fmla="*/ 1043314 h 11533715"/>
                <a:gd name="connsiteX1" fmla="*/ 7694671 w 14288718"/>
                <a:gd name="connsiteY1" fmla="*/ 1021542 h 11533715"/>
                <a:gd name="connsiteX2" fmla="*/ 6802043 w 14288718"/>
                <a:gd name="connsiteY2" fmla="*/ 1696456 h 11533715"/>
                <a:gd name="connsiteX3" fmla="*/ 5887643 w 14288718"/>
                <a:gd name="connsiteY3" fmla="*/ 5049256 h 11533715"/>
                <a:gd name="connsiteX4" fmla="*/ 4646671 w 14288718"/>
                <a:gd name="connsiteY4" fmla="*/ 8597999 h 11533715"/>
                <a:gd name="connsiteX5" fmla="*/ 3079128 w 14288718"/>
                <a:gd name="connsiteY5" fmla="*/ 10492114 h 11533715"/>
                <a:gd name="connsiteX6" fmla="*/ 314157 w 14288718"/>
                <a:gd name="connsiteY6" fmla="*/ 10862228 h 11533715"/>
                <a:gd name="connsiteX7" fmla="*/ 11178100 w 14288718"/>
                <a:gd name="connsiteY7" fmla="*/ 10775142 h 11533715"/>
                <a:gd name="connsiteX8" fmla="*/ 10873300 w 14288718"/>
                <a:gd name="connsiteY8" fmla="*/ 1043314 h 11533715"/>
                <a:gd name="connsiteX0" fmla="*/ 10873300 w 12045124"/>
                <a:gd name="connsiteY0" fmla="*/ 521570 h 11011971"/>
                <a:gd name="connsiteX1" fmla="*/ 7694671 w 12045124"/>
                <a:gd name="connsiteY1" fmla="*/ 499798 h 11011971"/>
                <a:gd name="connsiteX2" fmla="*/ 6802043 w 12045124"/>
                <a:gd name="connsiteY2" fmla="*/ 1174712 h 11011971"/>
                <a:gd name="connsiteX3" fmla="*/ 5887643 w 12045124"/>
                <a:gd name="connsiteY3" fmla="*/ 4527512 h 11011971"/>
                <a:gd name="connsiteX4" fmla="*/ 4646671 w 12045124"/>
                <a:gd name="connsiteY4" fmla="*/ 8076255 h 11011971"/>
                <a:gd name="connsiteX5" fmla="*/ 3079128 w 12045124"/>
                <a:gd name="connsiteY5" fmla="*/ 9970370 h 11011971"/>
                <a:gd name="connsiteX6" fmla="*/ 314157 w 12045124"/>
                <a:gd name="connsiteY6" fmla="*/ 10340484 h 11011971"/>
                <a:gd name="connsiteX7" fmla="*/ 11178100 w 12045124"/>
                <a:gd name="connsiteY7" fmla="*/ 10253398 h 11011971"/>
                <a:gd name="connsiteX8" fmla="*/ 10873300 w 12045124"/>
                <a:gd name="connsiteY8" fmla="*/ 521570 h 11011971"/>
                <a:gd name="connsiteX0" fmla="*/ 10873300 w 12045124"/>
                <a:gd name="connsiteY0" fmla="*/ 521570 h 11011971"/>
                <a:gd name="connsiteX1" fmla="*/ 7694671 w 12045124"/>
                <a:gd name="connsiteY1" fmla="*/ 499798 h 11011971"/>
                <a:gd name="connsiteX2" fmla="*/ 6802043 w 12045124"/>
                <a:gd name="connsiteY2" fmla="*/ 1174712 h 11011971"/>
                <a:gd name="connsiteX3" fmla="*/ 5887643 w 12045124"/>
                <a:gd name="connsiteY3" fmla="*/ 4527512 h 11011971"/>
                <a:gd name="connsiteX4" fmla="*/ 4646671 w 12045124"/>
                <a:gd name="connsiteY4" fmla="*/ 8076255 h 11011971"/>
                <a:gd name="connsiteX5" fmla="*/ 3079128 w 12045124"/>
                <a:gd name="connsiteY5" fmla="*/ 9970370 h 11011971"/>
                <a:gd name="connsiteX6" fmla="*/ 314157 w 12045124"/>
                <a:gd name="connsiteY6" fmla="*/ 10340484 h 11011971"/>
                <a:gd name="connsiteX7" fmla="*/ 11178100 w 12045124"/>
                <a:gd name="connsiteY7" fmla="*/ 10253398 h 11011971"/>
                <a:gd name="connsiteX8" fmla="*/ 10873300 w 12045124"/>
                <a:gd name="connsiteY8" fmla="*/ 521570 h 11011971"/>
                <a:gd name="connsiteX0" fmla="*/ 10873300 w 12045124"/>
                <a:gd name="connsiteY0" fmla="*/ 72610 h 10563011"/>
                <a:gd name="connsiteX1" fmla="*/ 7694671 w 12045124"/>
                <a:gd name="connsiteY1" fmla="*/ 50838 h 10563011"/>
                <a:gd name="connsiteX2" fmla="*/ 6802043 w 12045124"/>
                <a:gd name="connsiteY2" fmla="*/ 725752 h 10563011"/>
                <a:gd name="connsiteX3" fmla="*/ 5887643 w 12045124"/>
                <a:gd name="connsiteY3" fmla="*/ 4078552 h 10563011"/>
                <a:gd name="connsiteX4" fmla="*/ 4646671 w 12045124"/>
                <a:gd name="connsiteY4" fmla="*/ 7627295 h 10563011"/>
                <a:gd name="connsiteX5" fmla="*/ 3079128 w 12045124"/>
                <a:gd name="connsiteY5" fmla="*/ 9521410 h 10563011"/>
                <a:gd name="connsiteX6" fmla="*/ 314157 w 12045124"/>
                <a:gd name="connsiteY6" fmla="*/ 9891524 h 10563011"/>
                <a:gd name="connsiteX7" fmla="*/ 11178100 w 12045124"/>
                <a:gd name="connsiteY7" fmla="*/ 9804438 h 10563011"/>
                <a:gd name="connsiteX8" fmla="*/ 10873300 w 12045124"/>
                <a:gd name="connsiteY8" fmla="*/ 72610 h 10563011"/>
                <a:gd name="connsiteX0" fmla="*/ 10873300 w 11901011"/>
                <a:gd name="connsiteY0" fmla="*/ 72610 h 10563011"/>
                <a:gd name="connsiteX1" fmla="*/ 7694671 w 11901011"/>
                <a:gd name="connsiteY1" fmla="*/ 50838 h 10563011"/>
                <a:gd name="connsiteX2" fmla="*/ 6802043 w 11901011"/>
                <a:gd name="connsiteY2" fmla="*/ 725752 h 10563011"/>
                <a:gd name="connsiteX3" fmla="*/ 5887643 w 11901011"/>
                <a:gd name="connsiteY3" fmla="*/ 4078552 h 10563011"/>
                <a:gd name="connsiteX4" fmla="*/ 4646671 w 11901011"/>
                <a:gd name="connsiteY4" fmla="*/ 7627295 h 10563011"/>
                <a:gd name="connsiteX5" fmla="*/ 3079128 w 11901011"/>
                <a:gd name="connsiteY5" fmla="*/ 9521410 h 10563011"/>
                <a:gd name="connsiteX6" fmla="*/ 314157 w 11901011"/>
                <a:gd name="connsiteY6" fmla="*/ 9891524 h 10563011"/>
                <a:gd name="connsiteX7" fmla="*/ 11178100 w 11901011"/>
                <a:gd name="connsiteY7" fmla="*/ 9804438 h 10563011"/>
                <a:gd name="connsiteX8" fmla="*/ 10873300 w 11901011"/>
                <a:gd name="connsiteY8" fmla="*/ 72610 h 10563011"/>
                <a:gd name="connsiteX0" fmla="*/ 10873300 w 11901011"/>
                <a:gd name="connsiteY0" fmla="*/ 72610 h 10563011"/>
                <a:gd name="connsiteX1" fmla="*/ 7694671 w 11901011"/>
                <a:gd name="connsiteY1" fmla="*/ 50838 h 10563011"/>
                <a:gd name="connsiteX2" fmla="*/ 6802043 w 11901011"/>
                <a:gd name="connsiteY2" fmla="*/ 725752 h 10563011"/>
                <a:gd name="connsiteX3" fmla="*/ 5887643 w 11901011"/>
                <a:gd name="connsiteY3" fmla="*/ 4078552 h 10563011"/>
                <a:gd name="connsiteX4" fmla="*/ 4646671 w 11901011"/>
                <a:gd name="connsiteY4" fmla="*/ 7627295 h 10563011"/>
                <a:gd name="connsiteX5" fmla="*/ 3079128 w 11901011"/>
                <a:gd name="connsiteY5" fmla="*/ 9521410 h 10563011"/>
                <a:gd name="connsiteX6" fmla="*/ 314157 w 11901011"/>
                <a:gd name="connsiteY6" fmla="*/ 9891524 h 10563011"/>
                <a:gd name="connsiteX7" fmla="*/ 11178100 w 11901011"/>
                <a:gd name="connsiteY7" fmla="*/ 9804438 h 10563011"/>
                <a:gd name="connsiteX8" fmla="*/ 10873300 w 11901011"/>
                <a:gd name="connsiteY8" fmla="*/ 72610 h 10563011"/>
                <a:gd name="connsiteX0" fmla="*/ 10873300 w 11178100"/>
                <a:gd name="connsiteY0" fmla="*/ 72610 h 10563011"/>
                <a:gd name="connsiteX1" fmla="*/ 7694671 w 11178100"/>
                <a:gd name="connsiteY1" fmla="*/ 50838 h 10563011"/>
                <a:gd name="connsiteX2" fmla="*/ 6802043 w 11178100"/>
                <a:gd name="connsiteY2" fmla="*/ 725752 h 10563011"/>
                <a:gd name="connsiteX3" fmla="*/ 5887643 w 11178100"/>
                <a:gd name="connsiteY3" fmla="*/ 4078552 h 10563011"/>
                <a:gd name="connsiteX4" fmla="*/ 4646671 w 11178100"/>
                <a:gd name="connsiteY4" fmla="*/ 7627295 h 10563011"/>
                <a:gd name="connsiteX5" fmla="*/ 3079128 w 11178100"/>
                <a:gd name="connsiteY5" fmla="*/ 9521410 h 10563011"/>
                <a:gd name="connsiteX6" fmla="*/ 314157 w 11178100"/>
                <a:gd name="connsiteY6" fmla="*/ 9891524 h 10563011"/>
                <a:gd name="connsiteX7" fmla="*/ 11178100 w 11178100"/>
                <a:gd name="connsiteY7" fmla="*/ 9804438 h 10563011"/>
                <a:gd name="connsiteX8" fmla="*/ 10873300 w 11178100"/>
                <a:gd name="connsiteY8" fmla="*/ 72610 h 10563011"/>
                <a:gd name="connsiteX0" fmla="*/ 10873300 w 11178100"/>
                <a:gd name="connsiteY0" fmla="*/ 72610 h 9902712"/>
                <a:gd name="connsiteX1" fmla="*/ 7694671 w 11178100"/>
                <a:gd name="connsiteY1" fmla="*/ 50838 h 9902712"/>
                <a:gd name="connsiteX2" fmla="*/ 6802043 w 11178100"/>
                <a:gd name="connsiteY2" fmla="*/ 725752 h 9902712"/>
                <a:gd name="connsiteX3" fmla="*/ 5887643 w 11178100"/>
                <a:gd name="connsiteY3" fmla="*/ 4078552 h 9902712"/>
                <a:gd name="connsiteX4" fmla="*/ 4646671 w 11178100"/>
                <a:gd name="connsiteY4" fmla="*/ 7627295 h 9902712"/>
                <a:gd name="connsiteX5" fmla="*/ 3079128 w 11178100"/>
                <a:gd name="connsiteY5" fmla="*/ 9521410 h 9902712"/>
                <a:gd name="connsiteX6" fmla="*/ 314157 w 11178100"/>
                <a:gd name="connsiteY6" fmla="*/ 9891524 h 9902712"/>
                <a:gd name="connsiteX7" fmla="*/ 11178100 w 11178100"/>
                <a:gd name="connsiteY7" fmla="*/ 9804438 h 9902712"/>
                <a:gd name="connsiteX8" fmla="*/ 10873300 w 11178100"/>
                <a:gd name="connsiteY8" fmla="*/ 72610 h 9902712"/>
                <a:gd name="connsiteX0" fmla="*/ 10873300 w 11178100"/>
                <a:gd name="connsiteY0" fmla="*/ 44068 h 9874170"/>
                <a:gd name="connsiteX1" fmla="*/ 8478442 w 11178100"/>
                <a:gd name="connsiteY1" fmla="*/ 65839 h 9874170"/>
                <a:gd name="connsiteX2" fmla="*/ 6802043 w 11178100"/>
                <a:gd name="connsiteY2" fmla="*/ 697210 h 9874170"/>
                <a:gd name="connsiteX3" fmla="*/ 5887643 w 11178100"/>
                <a:gd name="connsiteY3" fmla="*/ 4050010 h 9874170"/>
                <a:gd name="connsiteX4" fmla="*/ 4646671 w 11178100"/>
                <a:gd name="connsiteY4" fmla="*/ 7598753 h 9874170"/>
                <a:gd name="connsiteX5" fmla="*/ 3079128 w 11178100"/>
                <a:gd name="connsiteY5" fmla="*/ 9492868 h 9874170"/>
                <a:gd name="connsiteX6" fmla="*/ 314157 w 11178100"/>
                <a:gd name="connsiteY6" fmla="*/ 9862982 h 9874170"/>
                <a:gd name="connsiteX7" fmla="*/ 11178100 w 11178100"/>
                <a:gd name="connsiteY7" fmla="*/ 9775896 h 9874170"/>
                <a:gd name="connsiteX8" fmla="*/ 10873300 w 11178100"/>
                <a:gd name="connsiteY8" fmla="*/ 44068 h 9874170"/>
                <a:gd name="connsiteX0" fmla="*/ 10873300 w 11178100"/>
                <a:gd name="connsiteY0" fmla="*/ 15420 h 9845522"/>
                <a:gd name="connsiteX1" fmla="*/ 8478442 w 11178100"/>
                <a:gd name="connsiteY1" fmla="*/ 37191 h 9845522"/>
                <a:gd name="connsiteX2" fmla="*/ 6802043 w 11178100"/>
                <a:gd name="connsiteY2" fmla="*/ 668562 h 9845522"/>
                <a:gd name="connsiteX3" fmla="*/ 5887643 w 11178100"/>
                <a:gd name="connsiteY3" fmla="*/ 4021362 h 9845522"/>
                <a:gd name="connsiteX4" fmla="*/ 4646671 w 11178100"/>
                <a:gd name="connsiteY4" fmla="*/ 7570105 h 9845522"/>
                <a:gd name="connsiteX5" fmla="*/ 3079128 w 11178100"/>
                <a:gd name="connsiteY5" fmla="*/ 9464220 h 9845522"/>
                <a:gd name="connsiteX6" fmla="*/ 314157 w 11178100"/>
                <a:gd name="connsiteY6" fmla="*/ 9834334 h 9845522"/>
                <a:gd name="connsiteX7" fmla="*/ 11178100 w 11178100"/>
                <a:gd name="connsiteY7" fmla="*/ 9747248 h 9845522"/>
                <a:gd name="connsiteX8" fmla="*/ 10873300 w 11178100"/>
                <a:gd name="connsiteY8" fmla="*/ 15420 h 9845522"/>
                <a:gd name="connsiteX0" fmla="*/ 11112786 w 11178100"/>
                <a:gd name="connsiteY0" fmla="*/ 55917 h 9864248"/>
                <a:gd name="connsiteX1" fmla="*/ 8478442 w 11178100"/>
                <a:gd name="connsiteY1" fmla="*/ 55917 h 9864248"/>
                <a:gd name="connsiteX2" fmla="*/ 6802043 w 11178100"/>
                <a:gd name="connsiteY2" fmla="*/ 687288 h 9864248"/>
                <a:gd name="connsiteX3" fmla="*/ 5887643 w 11178100"/>
                <a:gd name="connsiteY3" fmla="*/ 4040088 h 9864248"/>
                <a:gd name="connsiteX4" fmla="*/ 4646671 w 11178100"/>
                <a:gd name="connsiteY4" fmla="*/ 7588831 h 9864248"/>
                <a:gd name="connsiteX5" fmla="*/ 3079128 w 11178100"/>
                <a:gd name="connsiteY5" fmla="*/ 9482946 h 9864248"/>
                <a:gd name="connsiteX6" fmla="*/ 314157 w 11178100"/>
                <a:gd name="connsiteY6" fmla="*/ 9853060 h 9864248"/>
                <a:gd name="connsiteX7" fmla="*/ 11178100 w 11178100"/>
                <a:gd name="connsiteY7" fmla="*/ 9765974 h 9864248"/>
                <a:gd name="connsiteX8" fmla="*/ 11112786 w 11178100"/>
                <a:gd name="connsiteY8" fmla="*/ 55917 h 9864248"/>
                <a:gd name="connsiteX0" fmla="*/ 11112786 w 11178100"/>
                <a:gd name="connsiteY0" fmla="*/ 55917 h 9864248"/>
                <a:gd name="connsiteX1" fmla="*/ 8478442 w 11178100"/>
                <a:gd name="connsiteY1" fmla="*/ 55917 h 9864248"/>
                <a:gd name="connsiteX2" fmla="*/ 6802043 w 11178100"/>
                <a:gd name="connsiteY2" fmla="*/ 687288 h 9864248"/>
                <a:gd name="connsiteX3" fmla="*/ 5887643 w 11178100"/>
                <a:gd name="connsiteY3" fmla="*/ 4040088 h 9864248"/>
                <a:gd name="connsiteX4" fmla="*/ 4646671 w 11178100"/>
                <a:gd name="connsiteY4" fmla="*/ 7588831 h 9864248"/>
                <a:gd name="connsiteX5" fmla="*/ 3079128 w 11178100"/>
                <a:gd name="connsiteY5" fmla="*/ 9482946 h 9864248"/>
                <a:gd name="connsiteX6" fmla="*/ 314157 w 11178100"/>
                <a:gd name="connsiteY6" fmla="*/ 9853060 h 9864248"/>
                <a:gd name="connsiteX7" fmla="*/ 11178100 w 11178100"/>
                <a:gd name="connsiteY7" fmla="*/ 9765974 h 9864248"/>
                <a:gd name="connsiteX8" fmla="*/ 11112786 w 11178100"/>
                <a:gd name="connsiteY8" fmla="*/ 55917 h 9864248"/>
                <a:gd name="connsiteX0" fmla="*/ 11112786 w 11178100"/>
                <a:gd name="connsiteY0" fmla="*/ 55917 h 9864248"/>
                <a:gd name="connsiteX1" fmla="*/ 8478442 w 11178100"/>
                <a:gd name="connsiteY1" fmla="*/ 55917 h 9864248"/>
                <a:gd name="connsiteX2" fmla="*/ 6802043 w 11178100"/>
                <a:gd name="connsiteY2" fmla="*/ 687288 h 9864248"/>
                <a:gd name="connsiteX3" fmla="*/ 5887643 w 11178100"/>
                <a:gd name="connsiteY3" fmla="*/ 4040088 h 9864248"/>
                <a:gd name="connsiteX4" fmla="*/ 4646671 w 11178100"/>
                <a:gd name="connsiteY4" fmla="*/ 7588831 h 9864248"/>
                <a:gd name="connsiteX5" fmla="*/ 3079128 w 11178100"/>
                <a:gd name="connsiteY5" fmla="*/ 9482946 h 9864248"/>
                <a:gd name="connsiteX6" fmla="*/ 314157 w 11178100"/>
                <a:gd name="connsiteY6" fmla="*/ 9853060 h 9864248"/>
                <a:gd name="connsiteX7" fmla="*/ 11178100 w 11178100"/>
                <a:gd name="connsiteY7" fmla="*/ 9765974 h 9864248"/>
                <a:gd name="connsiteX8" fmla="*/ 11112786 w 11178100"/>
                <a:gd name="connsiteY8" fmla="*/ 55917 h 986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100" h="9864248">
                  <a:moveTo>
                    <a:pt x="11112786" y="55917"/>
                  </a:moveTo>
                  <a:cubicBezTo>
                    <a:pt x="10423356" y="19631"/>
                    <a:pt x="9196899" y="-49312"/>
                    <a:pt x="8478442" y="55917"/>
                  </a:cubicBezTo>
                  <a:cubicBezTo>
                    <a:pt x="7759985" y="161146"/>
                    <a:pt x="7233843" y="23260"/>
                    <a:pt x="6802043" y="687288"/>
                  </a:cubicBezTo>
                  <a:cubicBezTo>
                    <a:pt x="6370243" y="1351317"/>
                    <a:pt x="6246872" y="2889831"/>
                    <a:pt x="5887643" y="4040088"/>
                  </a:cubicBezTo>
                  <a:cubicBezTo>
                    <a:pt x="5528414" y="5190345"/>
                    <a:pt x="5114757" y="6681688"/>
                    <a:pt x="4646671" y="7588831"/>
                  </a:cubicBezTo>
                  <a:cubicBezTo>
                    <a:pt x="4178585" y="8495974"/>
                    <a:pt x="3801214" y="9105575"/>
                    <a:pt x="3079128" y="9482946"/>
                  </a:cubicBezTo>
                  <a:cubicBezTo>
                    <a:pt x="2357042" y="9860318"/>
                    <a:pt x="-1035672" y="9805889"/>
                    <a:pt x="314157" y="9853060"/>
                  </a:cubicBezTo>
                  <a:cubicBezTo>
                    <a:pt x="1663986" y="9900231"/>
                    <a:pt x="9022728" y="9784118"/>
                    <a:pt x="11178100" y="9765974"/>
                  </a:cubicBezTo>
                  <a:cubicBezTo>
                    <a:pt x="11134557" y="7940803"/>
                    <a:pt x="11127301" y="1812146"/>
                    <a:pt x="11112786" y="55917"/>
                  </a:cubicBezTo>
                  <a:close/>
                </a:path>
              </a:pathLst>
            </a:custGeom>
            <a:solidFill>
              <a:srgbClr val="00A2FF">
                <a:alpha val="50196"/>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47" name="Textfeld 46">
              <a:extLst>
                <a:ext uri="{FF2B5EF4-FFF2-40B4-BE49-F238E27FC236}">
                  <a16:creationId xmlns:a16="http://schemas.microsoft.com/office/drawing/2014/main" id="{CDF734AF-7916-C099-7E0A-2DB8979D18FD}"/>
                </a:ext>
              </a:extLst>
            </p:cNvPr>
            <p:cNvSpPr txBox="1"/>
            <p:nvPr/>
          </p:nvSpPr>
          <p:spPr>
            <a:xfrm>
              <a:off x="7821613" y="3702551"/>
              <a:ext cx="327493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GB" dirty="0">
                  <a:solidFill>
                    <a:srgbClr val="0432FF"/>
                  </a:solidFill>
                </a:rPr>
                <a:t>Target density gradient</a:t>
              </a:r>
              <a:endParaRPr kumimoji="0" lang="en-GB" sz="2400" b="0" i="0" u="none" strike="noStrike" cap="none" spc="0" normalizeH="0" baseline="0" dirty="0">
                <a:ln>
                  <a:noFill/>
                </a:ln>
                <a:solidFill>
                  <a:srgbClr val="0432FF"/>
                </a:solidFill>
                <a:effectLst/>
                <a:uFillTx/>
                <a:latin typeface="+mn-lt"/>
                <a:ea typeface="+mn-ea"/>
                <a:cs typeface="+mn-cs"/>
                <a:sym typeface="Helvetica Neue"/>
              </a:endParaRPr>
            </a:p>
          </p:txBody>
        </p:sp>
      </p:grpSp>
      <p:pic>
        <p:nvPicPr>
          <p:cNvPr id="5" name="Grafik 4">
            <a:extLst>
              <a:ext uri="{FF2B5EF4-FFF2-40B4-BE49-F238E27FC236}">
                <a16:creationId xmlns:a16="http://schemas.microsoft.com/office/drawing/2014/main" id="{30DBB36C-BA95-9901-6224-161B2C2F3B4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519423" y="2373012"/>
            <a:ext cx="12954360" cy="8969975"/>
          </a:xfrm>
          <a:prstGeom prst="rect">
            <a:avLst/>
          </a:prstGeom>
        </p:spPr>
      </p:pic>
      <p:sp>
        <p:nvSpPr>
          <p:cNvPr id="8" name="Freihandform 7">
            <a:extLst>
              <a:ext uri="{FF2B5EF4-FFF2-40B4-BE49-F238E27FC236}">
                <a16:creationId xmlns:a16="http://schemas.microsoft.com/office/drawing/2014/main" id="{5B73BD8F-EC5F-C7E4-7450-9BDBE723BEA2}"/>
              </a:ext>
            </a:extLst>
          </p:cNvPr>
          <p:cNvSpPr/>
          <p:nvPr/>
        </p:nvSpPr>
        <p:spPr>
          <a:xfrm>
            <a:off x="696686" y="4594285"/>
            <a:ext cx="10559143" cy="1262794"/>
          </a:xfrm>
          <a:custGeom>
            <a:avLst/>
            <a:gdLst>
              <a:gd name="connsiteX0" fmla="*/ 0 w 10559143"/>
              <a:gd name="connsiteY0" fmla="*/ 0 h 1277811"/>
              <a:gd name="connsiteX1" fmla="*/ 3352800 w 10559143"/>
              <a:gd name="connsiteY1" fmla="*/ 979714 h 1277811"/>
              <a:gd name="connsiteX2" fmla="*/ 5421086 w 10559143"/>
              <a:gd name="connsiteY2" fmla="*/ 1262742 h 1277811"/>
              <a:gd name="connsiteX3" fmla="*/ 8294914 w 10559143"/>
              <a:gd name="connsiteY3" fmla="*/ 609600 h 1277811"/>
              <a:gd name="connsiteX4" fmla="*/ 10559143 w 10559143"/>
              <a:gd name="connsiteY4" fmla="*/ 43542 h 1277811"/>
              <a:gd name="connsiteX0" fmla="*/ 0 w 10559143"/>
              <a:gd name="connsiteY0" fmla="*/ 0 h 1271821"/>
              <a:gd name="connsiteX1" fmla="*/ 3352800 w 10559143"/>
              <a:gd name="connsiteY1" fmla="*/ 979714 h 1271821"/>
              <a:gd name="connsiteX2" fmla="*/ 5421086 w 10559143"/>
              <a:gd name="connsiteY2" fmla="*/ 1262742 h 1271821"/>
              <a:gd name="connsiteX3" fmla="*/ 8229600 w 10559143"/>
              <a:gd name="connsiteY3" fmla="*/ 718457 h 1271821"/>
              <a:gd name="connsiteX4" fmla="*/ 10559143 w 10559143"/>
              <a:gd name="connsiteY4" fmla="*/ 43542 h 1271821"/>
              <a:gd name="connsiteX0" fmla="*/ 0 w 10559143"/>
              <a:gd name="connsiteY0" fmla="*/ 0 h 1271821"/>
              <a:gd name="connsiteX1" fmla="*/ 3352800 w 10559143"/>
              <a:gd name="connsiteY1" fmla="*/ 979714 h 1271821"/>
              <a:gd name="connsiteX2" fmla="*/ 5421086 w 10559143"/>
              <a:gd name="connsiteY2" fmla="*/ 1262742 h 1271821"/>
              <a:gd name="connsiteX3" fmla="*/ 8229600 w 10559143"/>
              <a:gd name="connsiteY3" fmla="*/ 718457 h 1271821"/>
              <a:gd name="connsiteX4" fmla="*/ 10559143 w 10559143"/>
              <a:gd name="connsiteY4" fmla="*/ 43542 h 1271821"/>
              <a:gd name="connsiteX0" fmla="*/ 0 w 10559143"/>
              <a:gd name="connsiteY0" fmla="*/ 0 h 1264864"/>
              <a:gd name="connsiteX1" fmla="*/ 2982686 w 10559143"/>
              <a:gd name="connsiteY1" fmla="*/ 870857 h 1264864"/>
              <a:gd name="connsiteX2" fmla="*/ 5421086 w 10559143"/>
              <a:gd name="connsiteY2" fmla="*/ 1262742 h 1264864"/>
              <a:gd name="connsiteX3" fmla="*/ 8229600 w 10559143"/>
              <a:gd name="connsiteY3" fmla="*/ 718457 h 1264864"/>
              <a:gd name="connsiteX4" fmla="*/ 10559143 w 10559143"/>
              <a:gd name="connsiteY4" fmla="*/ 43542 h 1264864"/>
              <a:gd name="connsiteX0" fmla="*/ 0 w 10559143"/>
              <a:gd name="connsiteY0" fmla="*/ 0 h 1262794"/>
              <a:gd name="connsiteX1" fmla="*/ 2982686 w 10559143"/>
              <a:gd name="connsiteY1" fmla="*/ 870857 h 1262794"/>
              <a:gd name="connsiteX2" fmla="*/ 5421086 w 10559143"/>
              <a:gd name="connsiteY2" fmla="*/ 1262742 h 1262794"/>
              <a:gd name="connsiteX3" fmla="*/ 8229600 w 10559143"/>
              <a:gd name="connsiteY3" fmla="*/ 718457 h 1262794"/>
              <a:gd name="connsiteX4" fmla="*/ 10559143 w 10559143"/>
              <a:gd name="connsiteY4" fmla="*/ 43542 h 1262794"/>
              <a:gd name="connsiteX0" fmla="*/ 0 w 10559143"/>
              <a:gd name="connsiteY0" fmla="*/ 0 h 1262794"/>
              <a:gd name="connsiteX1" fmla="*/ 2982686 w 10559143"/>
              <a:gd name="connsiteY1" fmla="*/ 870857 h 1262794"/>
              <a:gd name="connsiteX2" fmla="*/ 5421086 w 10559143"/>
              <a:gd name="connsiteY2" fmla="*/ 1262742 h 1262794"/>
              <a:gd name="connsiteX3" fmla="*/ 8229600 w 10559143"/>
              <a:gd name="connsiteY3" fmla="*/ 718457 h 1262794"/>
              <a:gd name="connsiteX4" fmla="*/ 10559143 w 10559143"/>
              <a:gd name="connsiteY4" fmla="*/ 43542 h 1262794"/>
              <a:gd name="connsiteX0" fmla="*/ 0 w 10559143"/>
              <a:gd name="connsiteY0" fmla="*/ 0 h 1262794"/>
              <a:gd name="connsiteX1" fmla="*/ 2982686 w 10559143"/>
              <a:gd name="connsiteY1" fmla="*/ 870857 h 1262794"/>
              <a:gd name="connsiteX2" fmla="*/ 5421086 w 10559143"/>
              <a:gd name="connsiteY2" fmla="*/ 1262742 h 1262794"/>
              <a:gd name="connsiteX3" fmla="*/ 8229600 w 10559143"/>
              <a:gd name="connsiteY3" fmla="*/ 718457 h 1262794"/>
              <a:gd name="connsiteX4" fmla="*/ 10559143 w 10559143"/>
              <a:gd name="connsiteY4" fmla="*/ 43542 h 1262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9143" h="1262794">
                <a:moveTo>
                  <a:pt x="0" y="0"/>
                </a:moveTo>
                <a:cubicBezTo>
                  <a:pt x="1224643" y="384628"/>
                  <a:pt x="2079172" y="660400"/>
                  <a:pt x="2982686" y="870857"/>
                </a:cubicBezTo>
                <a:cubicBezTo>
                  <a:pt x="3886200" y="1081314"/>
                  <a:pt x="4546600" y="1266371"/>
                  <a:pt x="5421086" y="1262742"/>
                </a:cubicBezTo>
                <a:cubicBezTo>
                  <a:pt x="6295572" y="1259113"/>
                  <a:pt x="7220857" y="1008742"/>
                  <a:pt x="8229600" y="718457"/>
                </a:cubicBezTo>
                <a:cubicBezTo>
                  <a:pt x="9173028" y="493485"/>
                  <a:pt x="9855200" y="224971"/>
                  <a:pt x="10559143" y="43542"/>
                </a:cubicBezTo>
              </a:path>
            </a:pathLst>
          </a:custGeom>
          <a:noFill/>
          <a:ln w="381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solidFill>
                  <a:schemeClr val="bg2">
                    <a:lumMod val="10000"/>
                  </a:schemeClr>
                </a:solidFill>
              </a:ln>
              <a:solidFill>
                <a:srgbClr val="000000"/>
              </a:solidFill>
              <a:effectLst/>
              <a:uFillTx/>
            </a:endParaRPr>
          </a:p>
        </p:txBody>
      </p:sp>
      <p:sp>
        <p:nvSpPr>
          <p:cNvPr id="9" name="Freihandform 8">
            <a:extLst>
              <a:ext uri="{FF2B5EF4-FFF2-40B4-BE49-F238E27FC236}">
                <a16:creationId xmlns:a16="http://schemas.microsoft.com/office/drawing/2014/main" id="{BF6E176C-5CC1-9544-4310-5C72A8E31783}"/>
              </a:ext>
            </a:extLst>
          </p:cNvPr>
          <p:cNvSpPr/>
          <p:nvPr/>
        </p:nvSpPr>
        <p:spPr>
          <a:xfrm flipV="1">
            <a:off x="696686" y="6531373"/>
            <a:ext cx="10559143" cy="1262794"/>
          </a:xfrm>
          <a:custGeom>
            <a:avLst/>
            <a:gdLst>
              <a:gd name="connsiteX0" fmla="*/ 0 w 10559143"/>
              <a:gd name="connsiteY0" fmla="*/ 0 h 1277811"/>
              <a:gd name="connsiteX1" fmla="*/ 3352800 w 10559143"/>
              <a:gd name="connsiteY1" fmla="*/ 979714 h 1277811"/>
              <a:gd name="connsiteX2" fmla="*/ 5421086 w 10559143"/>
              <a:gd name="connsiteY2" fmla="*/ 1262742 h 1277811"/>
              <a:gd name="connsiteX3" fmla="*/ 8294914 w 10559143"/>
              <a:gd name="connsiteY3" fmla="*/ 609600 h 1277811"/>
              <a:gd name="connsiteX4" fmla="*/ 10559143 w 10559143"/>
              <a:gd name="connsiteY4" fmla="*/ 43542 h 1277811"/>
              <a:gd name="connsiteX0" fmla="*/ 0 w 10559143"/>
              <a:gd name="connsiteY0" fmla="*/ 0 h 1271821"/>
              <a:gd name="connsiteX1" fmla="*/ 3352800 w 10559143"/>
              <a:gd name="connsiteY1" fmla="*/ 979714 h 1271821"/>
              <a:gd name="connsiteX2" fmla="*/ 5421086 w 10559143"/>
              <a:gd name="connsiteY2" fmla="*/ 1262742 h 1271821"/>
              <a:gd name="connsiteX3" fmla="*/ 8229600 w 10559143"/>
              <a:gd name="connsiteY3" fmla="*/ 718457 h 1271821"/>
              <a:gd name="connsiteX4" fmla="*/ 10559143 w 10559143"/>
              <a:gd name="connsiteY4" fmla="*/ 43542 h 1271821"/>
              <a:gd name="connsiteX0" fmla="*/ 0 w 10559143"/>
              <a:gd name="connsiteY0" fmla="*/ 0 h 1271821"/>
              <a:gd name="connsiteX1" fmla="*/ 3352800 w 10559143"/>
              <a:gd name="connsiteY1" fmla="*/ 979714 h 1271821"/>
              <a:gd name="connsiteX2" fmla="*/ 5421086 w 10559143"/>
              <a:gd name="connsiteY2" fmla="*/ 1262742 h 1271821"/>
              <a:gd name="connsiteX3" fmla="*/ 8229600 w 10559143"/>
              <a:gd name="connsiteY3" fmla="*/ 718457 h 1271821"/>
              <a:gd name="connsiteX4" fmla="*/ 10559143 w 10559143"/>
              <a:gd name="connsiteY4" fmla="*/ 43542 h 1271821"/>
              <a:gd name="connsiteX0" fmla="*/ 0 w 10559143"/>
              <a:gd name="connsiteY0" fmla="*/ 0 h 1264864"/>
              <a:gd name="connsiteX1" fmla="*/ 2982686 w 10559143"/>
              <a:gd name="connsiteY1" fmla="*/ 870857 h 1264864"/>
              <a:gd name="connsiteX2" fmla="*/ 5421086 w 10559143"/>
              <a:gd name="connsiteY2" fmla="*/ 1262742 h 1264864"/>
              <a:gd name="connsiteX3" fmla="*/ 8229600 w 10559143"/>
              <a:gd name="connsiteY3" fmla="*/ 718457 h 1264864"/>
              <a:gd name="connsiteX4" fmla="*/ 10559143 w 10559143"/>
              <a:gd name="connsiteY4" fmla="*/ 43542 h 1264864"/>
              <a:gd name="connsiteX0" fmla="*/ 0 w 10559143"/>
              <a:gd name="connsiteY0" fmla="*/ 0 h 1262794"/>
              <a:gd name="connsiteX1" fmla="*/ 2982686 w 10559143"/>
              <a:gd name="connsiteY1" fmla="*/ 870857 h 1262794"/>
              <a:gd name="connsiteX2" fmla="*/ 5421086 w 10559143"/>
              <a:gd name="connsiteY2" fmla="*/ 1262742 h 1262794"/>
              <a:gd name="connsiteX3" fmla="*/ 8229600 w 10559143"/>
              <a:gd name="connsiteY3" fmla="*/ 718457 h 1262794"/>
              <a:gd name="connsiteX4" fmla="*/ 10559143 w 10559143"/>
              <a:gd name="connsiteY4" fmla="*/ 43542 h 1262794"/>
              <a:gd name="connsiteX0" fmla="*/ 0 w 10559143"/>
              <a:gd name="connsiteY0" fmla="*/ 0 h 1262794"/>
              <a:gd name="connsiteX1" fmla="*/ 2982686 w 10559143"/>
              <a:gd name="connsiteY1" fmla="*/ 870857 h 1262794"/>
              <a:gd name="connsiteX2" fmla="*/ 5421086 w 10559143"/>
              <a:gd name="connsiteY2" fmla="*/ 1262742 h 1262794"/>
              <a:gd name="connsiteX3" fmla="*/ 8229600 w 10559143"/>
              <a:gd name="connsiteY3" fmla="*/ 718457 h 1262794"/>
              <a:gd name="connsiteX4" fmla="*/ 10559143 w 10559143"/>
              <a:gd name="connsiteY4" fmla="*/ 43542 h 1262794"/>
              <a:gd name="connsiteX0" fmla="*/ 0 w 10559143"/>
              <a:gd name="connsiteY0" fmla="*/ 0 h 1262794"/>
              <a:gd name="connsiteX1" fmla="*/ 2982686 w 10559143"/>
              <a:gd name="connsiteY1" fmla="*/ 870857 h 1262794"/>
              <a:gd name="connsiteX2" fmla="*/ 5421086 w 10559143"/>
              <a:gd name="connsiteY2" fmla="*/ 1262742 h 1262794"/>
              <a:gd name="connsiteX3" fmla="*/ 8229600 w 10559143"/>
              <a:gd name="connsiteY3" fmla="*/ 718457 h 1262794"/>
              <a:gd name="connsiteX4" fmla="*/ 10559143 w 10559143"/>
              <a:gd name="connsiteY4" fmla="*/ 43542 h 1262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9143" h="1262794">
                <a:moveTo>
                  <a:pt x="0" y="0"/>
                </a:moveTo>
                <a:cubicBezTo>
                  <a:pt x="1224643" y="384628"/>
                  <a:pt x="2079172" y="660400"/>
                  <a:pt x="2982686" y="870857"/>
                </a:cubicBezTo>
                <a:cubicBezTo>
                  <a:pt x="3886200" y="1081314"/>
                  <a:pt x="4546600" y="1266371"/>
                  <a:pt x="5421086" y="1262742"/>
                </a:cubicBezTo>
                <a:cubicBezTo>
                  <a:pt x="6295572" y="1259113"/>
                  <a:pt x="7220857" y="1008742"/>
                  <a:pt x="8229600" y="718457"/>
                </a:cubicBezTo>
                <a:cubicBezTo>
                  <a:pt x="9173028" y="493485"/>
                  <a:pt x="9855200" y="224971"/>
                  <a:pt x="10559143" y="43542"/>
                </a:cubicBezTo>
              </a:path>
            </a:pathLst>
          </a:custGeom>
          <a:noFill/>
          <a:ln w="381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solidFill>
                  <a:schemeClr val="bg2">
                    <a:lumMod val="10000"/>
                  </a:schemeClr>
                </a:solidFill>
              </a:ln>
              <a:solidFill>
                <a:srgbClr val="000000"/>
              </a:solidFill>
              <a:effectLst/>
              <a:uFillTx/>
            </a:endParaRPr>
          </a:p>
        </p:txBody>
      </p:sp>
      <p:cxnSp>
        <p:nvCxnSpPr>
          <p:cNvPr id="15" name="Gerade Verbindung mit Pfeil 14">
            <a:extLst>
              <a:ext uri="{FF2B5EF4-FFF2-40B4-BE49-F238E27FC236}">
                <a16:creationId xmlns:a16="http://schemas.microsoft.com/office/drawing/2014/main" id="{109D45E7-19A2-7CDB-C037-FE7D6E46277E}"/>
              </a:ext>
            </a:extLst>
          </p:cNvPr>
          <p:cNvCxnSpPr/>
          <p:nvPr/>
        </p:nvCxnSpPr>
        <p:spPr>
          <a:xfrm>
            <a:off x="6030686" y="4768508"/>
            <a:ext cx="0" cy="1088571"/>
          </a:xfrm>
          <a:prstGeom prst="straightConnector1">
            <a:avLst/>
          </a:prstGeom>
          <a:noFill/>
          <a:ln w="5715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6" name="Textfeld 15">
            <a:extLst>
              <a:ext uri="{FF2B5EF4-FFF2-40B4-BE49-F238E27FC236}">
                <a16:creationId xmlns:a16="http://schemas.microsoft.com/office/drawing/2014/main" id="{9B24114E-2D11-1511-6A33-21B3E31CB61C}"/>
              </a:ext>
            </a:extLst>
          </p:cNvPr>
          <p:cNvSpPr txBox="1"/>
          <p:nvPr/>
        </p:nvSpPr>
        <p:spPr>
          <a:xfrm>
            <a:off x="5254031" y="4195399"/>
            <a:ext cx="155331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GB" dirty="0"/>
              <a:t>w</a:t>
            </a:r>
            <a:r>
              <a:rPr kumimoji="0" lang="en-GB" sz="2400" b="0" i="0" u="none" strike="noStrike" cap="none" spc="0" normalizeH="0" baseline="0" dirty="0">
                <a:ln>
                  <a:noFill/>
                </a:ln>
                <a:solidFill>
                  <a:srgbClr val="5E5E5E"/>
                </a:solidFill>
                <a:effectLst/>
                <a:uFillTx/>
                <a:latin typeface="+mn-lt"/>
                <a:ea typeface="+mn-ea"/>
                <a:cs typeface="+mn-cs"/>
                <a:sym typeface="Helvetica Neue"/>
              </a:rPr>
              <a:t> = 15 µm</a:t>
            </a:r>
          </a:p>
        </p:txBody>
      </p:sp>
      <p:cxnSp>
        <p:nvCxnSpPr>
          <p:cNvPr id="18" name="Gerade Verbindung mit Pfeil 17">
            <a:extLst>
              <a:ext uri="{FF2B5EF4-FFF2-40B4-BE49-F238E27FC236}">
                <a16:creationId xmlns:a16="http://schemas.microsoft.com/office/drawing/2014/main" id="{6EC55794-A858-B7F2-18E1-0EB4ABB19D2F}"/>
              </a:ext>
            </a:extLst>
          </p:cNvPr>
          <p:cNvCxnSpPr>
            <a:cxnSpLocks/>
          </p:cNvCxnSpPr>
          <p:nvPr/>
        </p:nvCxnSpPr>
        <p:spPr>
          <a:xfrm>
            <a:off x="5976257" y="7336971"/>
            <a:ext cx="2079172" cy="0"/>
          </a:xfrm>
          <a:prstGeom prst="straightConnector1">
            <a:avLst/>
          </a:prstGeom>
          <a:noFill/>
          <a:ln w="57150" cap="flat">
            <a:solidFill>
              <a:srgbClr val="000000"/>
            </a:solidFill>
            <a:prstDash val="solid"/>
            <a:miter lim="400000"/>
            <a:headEnd type="triangle" w="med" len="med"/>
            <a:tailEnd type="triangle" w="med" len="med"/>
          </a:ln>
          <a:effectLst/>
          <a:sp3d/>
        </p:spPr>
        <p:style>
          <a:lnRef idx="0">
            <a:scrgbClr r="0" g="0" b="0"/>
          </a:lnRef>
          <a:fillRef idx="0">
            <a:scrgbClr r="0" g="0" b="0"/>
          </a:fillRef>
          <a:effectRef idx="0">
            <a:scrgbClr r="0" g="0" b="0"/>
          </a:effectRef>
          <a:fontRef idx="none"/>
        </p:style>
      </p:cxnSp>
      <p:cxnSp>
        <p:nvCxnSpPr>
          <p:cNvPr id="23" name="Gerade Verbindung 22">
            <a:extLst>
              <a:ext uri="{FF2B5EF4-FFF2-40B4-BE49-F238E27FC236}">
                <a16:creationId xmlns:a16="http://schemas.microsoft.com/office/drawing/2014/main" id="{D7191A81-169F-06C5-F0C0-26A31DAEB98F}"/>
              </a:ext>
            </a:extLst>
          </p:cNvPr>
          <p:cNvCxnSpPr/>
          <p:nvPr/>
        </p:nvCxnSpPr>
        <p:spPr>
          <a:xfrm>
            <a:off x="696686" y="6204858"/>
            <a:ext cx="10559143"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4" name="Gerade Verbindung mit Pfeil 23">
            <a:extLst>
              <a:ext uri="{FF2B5EF4-FFF2-40B4-BE49-F238E27FC236}">
                <a16:creationId xmlns:a16="http://schemas.microsoft.com/office/drawing/2014/main" id="{32A4E5DB-B969-3829-9E6D-E2F662A8D2A1}"/>
              </a:ext>
            </a:extLst>
          </p:cNvPr>
          <p:cNvCxnSpPr>
            <a:cxnSpLocks/>
          </p:cNvCxnSpPr>
          <p:nvPr/>
        </p:nvCxnSpPr>
        <p:spPr>
          <a:xfrm>
            <a:off x="3951514" y="7336971"/>
            <a:ext cx="2079172" cy="0"/>
          </a:xfrm>
          <a:prstGeom prst="straightConnector1">
            <a:avLst/>
          </a:prstGeom>
          <a:noFill/>
          <a:ln w="57150" cap="flat">
            <a:solidFill>
              <a:srgbClr val="000000"/>
            </a:solidFill>
            <a:prstDash val="solid"/>
            <a:miter lim="400000"/>
            <a:headEnd type="triangle" w="med" len="med"/>
            <a:tailEnd type="triangle" w="med" len="med"/>
          </a:ln>
          <a:effectLst/>
          <a:sp3d/>
        </p:spPr>
        <p:style>
          <a:lnRef idx="0">
            <a:scrgbClr r="0" g="0" b="0"/>
          </a:lnRef>
          <a:fillRef idx="0">
            <a:scrgbClr r="0" g="0" b="0"/>
          </a:fillRef>
          <a:effectRef idx="0">
            <a:scrgbClr r="0" g="0" b="0"/>
          </a:effectRef>
          <a:fontRef idx="none"/>
        </p:style>
      </p:cxnSp>
      <p:sp>
        <p:nvSpPr>
          <p:cNvPr id="25" name="Textfeld 24">
            <a:extLst>
              <a:ext uri="{FF2B5EF4-FFF2-40B4-BE49-F238E27FC236}">
                <a16:creationId xmlns:a16="http://schemas.microsoft.com/office/drawing/2014/main" id="{70A21548-6BFF-CC06-2E7E-6DFA35894B36}"/>
              </a:ext>
            </a:extLst>
          </p:cNvPr>
          <p:cNvSpPr txBox="1"/>
          <p:nvPr/>
        </p:nvSpPr>
        <p:spPr>
          <a:xfrm>
            <a:off x="4228872" y="7346136"/>
            <a:ext cx="1524456"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L</a:t>
            </a:r>
            <a:r>
              <a:rPr lang="en-GB" baseline="-25000" dirty="0"/>
              <a:t>R</a:t>
            </a:r>
            <a:r>
              <a:rPr kumimoji="0" lang="en-GB" sz="2400" b="0" i="0" u="none" strike="noStrike" cap="none" spc="0" normalizeH="0" baseline="-25000" dirty="0">
                <a:ln>
                  <a:noFill/>
                </a:ln>
                <a:solidFill>
                  <a:srgbClr val="5E5E5E"/>
                </a:solidFill>
                <a:effectLst/>
                <a:uFillTx/>
                <a:latin typeface="+mn-lt"/>
                <a:ea typeface="+mn-ea"/>
                <a:cs typeface="+mn-cs"/>
                <a:sym typeface="Helvetica Neue"/>
              </a:rPr>
              <a:t> </a:t>
            </a:r>
            <a:r>
              <a:rPr kumimoji="0" lang="en-GB" sz="2400" b="0" i="0" u="none" strike="noStrike" cap="none" spc="0" normalizeH="0" dirty="0">
                <a:ln>
                  <a:noFill/>
                </a:ln>
                <a:solidFill>
                  <a:srgbClr val="5E5E5E"/>
                </a:solidFill>
                <a:effectLst/>
                <a:uFillTx/>
                <a:latin typeface="+mn-lt"/>
                <a:ea typeface="+mn-ea"/>
                <a:cs typeface="+mn-cs"/>
                <a:sym typeface="Helvetica Neue"/>
              </a:rPr>
              <a:t>= 1 mm</a:t>
            </a:r>
            <a:endParaRPr kumimoji="0" lang="en-GB"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26" name="Textfeld 25">
            <a:extLst>
              <a:ext uri="{FF2B5EF4-FFF2-40B4-BE49-F238E27FC236}">
                <a16:creationId xmlns:a16="http://schemas.microsoft.com/office/drawing/2014/main" id="{66717EAB-F6DB-E2BE-AF74-46CBF35798F4}"/>
              </a:ext>
            </a:extLst>
          </p:cNvPr>
          <p:cNvSpPr txBox="1"/>
          <p:nvPr/>
        </p:nvSpPr>
        <p:spPr>
          <a:xfrm>
            <a:off x="6297157" y="7346136"/>
            <a:ext cx="1524456"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5E5E5E"/>
                </a:solidFill>
                <a:effectLst/>
                <a:uFillTx/>
                <a:latin typeface="+mn-lt"/>
                <a:ea typeface="+mn-ea"/>
                <a:cs typeface="+mn-cs"/>
                <a:sym typeface="Helvetica Neue"/>
              </a:rPr>
              <a:t>L</a:t>
            </a:r>
            <a:r>
              <a:rPr lang="en-GB" baseline="-25000" dirty="0"/>
              <a:t>R</a:t>
            </a:r>
            <a:r>
              <a:rPr kumimoji="0" lang="en-GB" sz="2400" b="0" i="0" u="none" strike="noStrike" cap="none" spc="0" normalizeH="0" baseline="-25000" dirty="0">
                <a:ln>
                  <a:noFill/>
                </a:ln>
                <a:solidFill>
                  <a:srgbClr val="5E5E5E"/>
                </a:solidFill>
                <a:effectLst/>
                <a:uFillTx/>
                <a:latin typeface="+mn-lt"/>
                <a:ea typeface="+mn-ea"/>
                <a:cs typeface="+mn-cs"/>
                <a:sym typeface="Helvetica Neue"/>
              </a:rPr>
              <a:t> </a:t>
            </a:r>
            <a:r>
              <a:rPr kumimoji="0" lang="en-GB" sz="2400" b="0" i="0" u="none" strike="noStrike" cap="none" spc="0" normalizeH="0" dirty="0">
                <a:ln>
                  <a:noFill/>
                </a:ln>
                <a:solidFill>
                  <a:srgbClr val="5E5E5E"/>
                </a:solidFill>
                <a:effectLst/>
                <a:uFillTx/>
                <a:latin typeface="+mn-lt"/>
                <a:ea typeface="+mn-ea"/>
                <a:cs typeface="+mn-cs"/>
                <a:sym typeface="Helvetica Neue"/>
              </a:rPr>
              <a:t>= 1 mm</a:t>
            </a:r>
            <a:endParaRPr kumimoji="0" lang="en-GB"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27" name="Textfeld 26">
            <a:extLst>
              <a:ext uri="{FF2B5EF4-FFF2-40B4-BE49-F238E27FC236}">
                <a16:creationId xmlns:a16="http://schemas.microsoft.com/office/drawing/2014/main" id="{EF1FDBE8-B18C-954C-DAB7-E79EE40A492F}"/>
              </a:ext>
            </a:extLst>
          </p:cNvPr>
          <p:cNvSpPr txBox="1"/>
          <p:nvPr/>
        </p:nvSpPr>
        <p:spPr>
          <a:xfrm>
            <a:off x="869548" y="3959437"/>
            <a:ext cx="63959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GB" dirty="0"/>
              <a:t>f</a:t>
            </a:r>
            <a:r>
              <a:rPr kumimoji="0" lang="en-GB" sz="2400" b="0" i="0" u="none" strike="noStrike" cap="none" spc="0" normalizeH="0" baseline="0" dirty="0">
                <a:ln>
                  <a:noFill/>
                </a:ln>
                <a:solidFill>
                  <a:srgbClr val="5E5E5E"/>
                </a:solidFill>
                <a:effectLst/>
                <a:uFillTx/>
                <a:latin typeface="+mn-lt"/>
                <a:ea typeface="+mn-ea"/>
                <a:cs typeface="+mn-cs"/>
                <a:sym typeface="Helvetica Neue"/>
              </a:rPr>
              <a:t>/22</a:t>
            </a:r>
          </a:p>
        </p:txBody>
      </p:sp>
      <p:sp>
        <p:nvSpPr>
          <p:cNvPr id="28" name="Pfeil nach rechts 27">
            <a:extLst>
              <a:ext uri="{FF2B5EF4-FFF2-40B4-BE49-F238E27FC236}">
                <a16:creationId xmlns:a16="http://schemas.microsoft.com/office/drawing/2014/main" id="{C3F94BFC-17EE-C8DD-F087-5B7B939DCADC}"/>
              </a:ext>
            </a:extLst>
          </p:cNvPr>
          <p:cNvSpPr/>
          <p:nvPr/>
        </p:nvSpPr>
        <p:spPr>
          <a:xfrm>
            <a:off x="544286" y="5980844"/>
            <a:ext cx="1850017" cy="472670"/>
          </a:xfrm>
          <a:prstGeom prst="rightArrow">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30" name="Gerade Verbindung 29">
            <a:extLst>
              <a:ext uri="{FF2B5EF4-FFF2-40B4-BE49-F238E27FC236}">
                <a16:creationId xmlns:a16="http://schemas.microsoft.com/office/drawing/2014/main" id="{0AD11895-E799-0DC6-92C9-E995373DEC7A}"/>
              </a:ext>
            </a:extLst>
          </p:cNvPr>
          <p:cNvCxnSpPr>
            <a:cxnSpLocks/>
          </p:cNvCxnSpPr>
          <p:nvPr/>
        </p:nvCxnSpPr>
        <p:spPr>
          <a:xfrm flipV="1">
            <a:off x="3951514" y="5225682"/>
            <a:ext cx="0" cy="2111289"/>
          </a:xfrm>
          <a:prstGeom prst="line">
            <a:avLst/>
          </a:prstGeom>
          <a:noFill/>
          <a:ln w="25400" cap="flat">
            <a:solidFill>
              <a:srgbClr val="000000"/>
            </a:solidFill>
            <a:prstDash val="dash"/>
            <a:miter lim="400000"/>
          </a:ln>
          <a:effectLst/>
          <a:sp3d/>
        </p:spPr>
        <p:style>
          <a:lnRef idx="0">
            <a:scrgbClr r="0" g="0" b="0"/>
          </a:lnRef>
          <a:fillRef idx="0">
            <a:scrgbClr r="0" g="0" b="0"/>
          </a:fillRef>
          <a:effectRef idx="0">
            <a:scrgbClr r="0" g="0" b="0"/>
          </a:effectRef>
          <a:fontRef idx="none"/>
        </p:style>
      </p:cxnSp>
      <p:cxnSp>
        <p:nvCxnSpPr>
          <p:cNvPr id="32" name="Gerade Verbindung 31">
            <a:extLst>
              <a:ext uri="{FF2B5EF4-FFF2-40B4-BE49-F238E27FC236}">
                <a16:creationId xmlns:a16="http://schemas.microsoft.com/office/drawing/2014/main" id="{D16A9D42-A9A1-CCC8-01E5-0D177816000D}"/>
              </a:ext>
            </a:extLst>
          </p:cNvPr>
          <p:cNvCxnSpPr>
            <a:cxnSpLocks/>
          </p:cNvCxnSpPr>
          <p:nvPr/>
        </p:nvCxnSpPr>
        <p:spPr>
          <a:xfrm flipV="1">
            <a:off x="8001000" y="5161534"/>
            <a:ext cx="0" cy="2111289"/>
          </a:xfrm>
          <a:prstGeom prst="line">
            <a:avLst/>
          </a:prstGeom>
          <a:noFill/>
          <a:ln w="25400" cap="flat">
            <a:solidFill>
              <a:srgbClr val="000000"/>
            </a:solidFill>
            <a:prstDash val="dash"/>
            <a:miter lim="400000"/>
          </a:ln>
          <a:effectLst/>
          <a:sp3d/>
        </p:spPr>
        <p:style>
          <a:lnRef idx="0">
            <a:scrgbClr r="0" g="0" b="0"/>
          </a:lnRef>
          <a:fillRef idx="0">
            <a:scrgbClr r="0" g="0" b="0"/>
          </a:fillRef>
          <a:effectRef idx="0">
            <a:scrgbClr r="0" g="0" b="0"/>
          </a:effectRef>
          <a:fontRef idx="none"/>
        </p:style>
      </p:cxnSp>
      <p:cxnSp>
        <p:nvCxnSpPr>
          <p:cNvPr id="34" name="Gerade Verbindung mit Pfeil 33">
            <a:extLst>
              <a:ext uri="{FF2B5EF4-FFF2-40B4-BE49-F238E27FC236}">
                <a16:creationId xmlns:a16="http://schemas.microsoft.com/office/drawing/2014/main" id="{B4E763A6-058A-71A7-BB56-268F6AC004E7}"/>
              </a:ext>
            </a:extLst>
          </p:cNvPr>
          <p:cNvCxnSpPr>
            <a:cxnSpLocks/>
          </p:cNvCxnSpPr>
          <p:nvPr/>
        </p:nvCxnSpPr>
        <p:spPr>
          <a:xfrm flipH="1">
            <a:off x="2394303" y="7582098"/>
            <a:ext cx="1514206" cy="1129234"/>
          </a:xfrm>
          <a:prstGeom prst="straightConnector1">
            <a:avLst/>
          </a:prstGeom>
          <a:noFill/>
          <a:ln w="38100" cap="flat">
            <a:solidFill>
              <a:srgbClr val="000000"/>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38" name="Gerade Verbindung mit Pfeil 37">
            <a:extLst>
              <a:ext uri="{FF2B5EF4-FFF2-40B4-BE49-F238E27FC236}">
                <a16:creationId xmlns:a16="http://schemas.microsoft.com/office/drawing/2014/main" id="{BA1258B6-C565-5EC5-1A85-2E8AF1C7623C}"/>
              </a:ext>
            </a:extLst>
          </p:cNvPr>
          <p:cNvCxnSpPr>
            <a:cxnSpLocks/>
          </p:cNvCxnSpPr>
          <p:nvPr/>
        </p:nvCxnSpPr>
        <p:spPr>
          <a:xfrm>
            <a:off x="8141976" y="7582098"/>
            <a:ext cx="1497550" cy="1157410"/>
          </a:xfrm>
          <a:prstGeom prst="straightConnector1">
            <a:avLst/>
          </a:prstGeom>
          <a:noFill/>
          <a:ln w="38100" cap="flat">
            <a:solidFill>
              <a:srgbClr val="000000"/>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42" name="Gerade Verbindung mit Pfeil 41">
            <a:extLst>
              <a:ext uri="{FF2B5EF4-FFF2-40B4-BE49-F238E27FC236}">
                <a16:creationId xmlns:a16="http://schemas.microsoft.com/office/drawing/2014/main" id="{02A73563-A742-B7F5-4DB4-0ABF47296572}"/>
              </a:ext>
            </a:extLst>
          </p:cNvPr>
          <p:cNvCxnSpPr>
            <a:cxnSpLocks/>
          </p:cNvCxnSpPr>
          <p:nvPr/>
        </p:nvCxnSpPr>
        <p:spPr>
          <a:xfrm>
            <a:off x="6033562" y="7756782"/>
            <a:ext cx="0" cy="1006619"/>
          </a:xfrm>
          <a:prstGeom prst="straightConnector1">
            <a:avLst/>
          </a:prstGeom>
          <a:noFill/>
          <a:ln w="38100" cap="flat">
            <a:solidFill>
              <a:srgbClr val="000000"/>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44" name="Textfeld 43">
            <a:extLst>
              <a:ext uri="{FF2B5EF4-FFF2-40B4-BE49-F238E27FC236}">
                <a16:creationId xmlns:a16="http://schemas.microsoft.com/office/drawing/2014/main" id="{22456908-DBC1-CFDF-5A4A-C0450E7640F9}"/>
              </a:ext>
            </a:extLst>
          </p:cNvPr>
          <p:cNvSpPr txBox="1"/>
          <p:nvPr/>
        </p:nvSpPr>
        <p:spPr>
          <a:xfrm>
            <a:off x="15102494" y="1531737"/>
            <a:ext cx="6445675"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36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Shot-to-shot peak fluence variation</a:t>
            </a:r>
          </a:p>
          <a:p>
            <a:pPr marL="0" marR="0" indent="0" algn="ctr" defTabSz="2438338" rtl="0" fontAlgn="auto" latinLnBrk="0" hangingPunct="0">
              <a:lnSpc>
                <a:spcPct val="100000"/>
              </a:lnSpc>
              <a:spcBef>
                <a:spcPts val="0"/>
              </a:spcBef>
              <a:spcAft>
                <a:spcPts val="0"/>
              </a:spcAft>
              <a:buClrTx/>
              <a:buSzTx/>
              <a:buFontTx/>
              <a:buNone/>
              <a:tabLst/>
            </a:pPr>
            <a:r>
              <a:rPr lang="en-GB" sz="3600" dirty="0">
                <a:latin typeface="Gill Sans Light" panose="020B0302020104020203" pitchFamily="34" charset="-79"/>
                <a:cs typeface="Gill Sans Light" panose="020B0302020104020203" pitchFamily="34" charset="-79"/>
              </a:rPr>
              <a:t>(from focus camera)</a:t>
            </a:r>
            <a:endParaRPr kumimoji="0" lang="en-GB" sz="36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endParaRPr>
          </a:p>
        </p:txBody>
      </p:sp>
      <p:sp>
        <p:nvSpPr>
          <p:cNvPr id="45" name="Textfeld 44">
            <a:extLst>
              <a:ext uri="{FF2B5EF4-FFF2-40B4-BE49-F238E27FC236}">
                <a16:creationId xmlns:a16="http://schemas.microsoft.com/office/drawing/2014/main" id="{DCDA324B-5362-5262-71F1-F3CF962D5200}"/>
              </a:ext>
            </a:extLst>
          </p:cNvPr>
          <p:cNvSpPr txBox="1"/>
          <p:nvPr/>
        </p:nvSpPr>
        <p:spPr>
          <a:xfrm>
            <a:off x="544286" y="223339"/>
            <a:ext cx="12315872"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6000" u="none" strike="noStrike" cap="none" spc="0" normalizeH="0" baseline="0" dirty="0">
                <a:ln>
                  <a:noFill/>
                </a:ln>
                <a:solidFill>
                  <a:schemeClr val="accent3">
                    <a:lumMod val="50000"/>
                  </a:schemeClr>
                </a:solidFill>
                <a:effectLst/>
                <a:uFillTx/>
                <a:latin typeface="Gill Sans Light" panose="020B0302020104020203" pitchFamily="34" charset="-79"/>
                <a:cs typeface="Gill Sans Light" panose="020B0302020104020203" pitchFamily="34" charset="-79"/>
                <a:sym typeface="Helvetica Neue"/>
              </a:rPr>
              <a:t>Out-of-focus, fluence variations increase:</a:t>
            </a:r>
          </a:p>
          <a:p>
            <a:pPr marL="0" marR="0" indent="0" algn="l" defTabSz="2438338" rtl="0" fontAlgn="auto" latinLnBrk="0" hangingPunct="0">
              <a:lnSpc>
                <a:spcPct val="100000"/>
              </a:lnSpc>
              <a:spcBef>
                <a:spcPts val="0"/>
              </a:spcBef>
              <a:spcAft>
                <a:spcPts val="0"/>
              </a:spcAft>
              <a:buClrTx/>
              <a:buSzTx/>
              <a:buFontTx/>
              <a:buNone/>
              <a:tabLst/>
            </a:pPr>
            <a:endParaRPr kumimoji="0" lang="en-GB" sz="6000" u="none" strike="noStrike" cap="none" spc="0" normalizeH="0" baseline="0" dirty="0">
              <a:ln>
                <a:noFill/>
              </a:ln>
              <a:solidFill>
                <a:schemeClr val="accent3">
                  <a:lumMod val="50000"/>
                </a:schemeClr>
              </a:solidFill>
              <a:effectLst/>
              <a:uFillTx/>
              <a:latin typeface="Gill Sans Light" panose="020B0302020104020203" pitchFamily="34" charset="-79"/>
              <a:cs typeface="Gill Sans Light" panose="020B0302020104020203" pitchFamily="34" charset="-79"/>
              <a:sym typeface="Helvetica Neue"/>
            </a:endParaRPr>
          </a:p>
        </p:txBody>
      </p:sp>
      <p:pic>
        <p:nvPicPr>
          <p:cNvPr id="11" name="Grafik 10">
            <a:extLst>
              <a:ext uri="{FF2B5EF4-FFF2-40B4-BE49-F238E27FC236}">
                <a16:creationId xmlns:a16="http://schemas.microsoft.com/office/drawing/2014/main" id="{B5BE7903-411B-90BB-EEAF-ED04F0179A9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6686" y="8763401"/>
            <a:ext cx="10559143" cy="3320041"/>
          </a:xfrm>
          <a:prstGeom prst="rect">
            <a:avLst/>
          </a:prstGeom>
        </p:spPr>
      </p:pic>
      <p:sp>
        <p:nvSpPr>
          <p:cNvPr id="48" name="Textfeld 47">
            <a:extLst>
              <a:ext uri="{FF2B5EF4-FFF2-40B4-BE49-F238E27FC236}">
                <a16:creationId xmlns:a16="http://schemas.microsoft.com/office/drawing/2014/main" id="{D8A1D342-77C0-6FBD-E82A-F79B6AFD4101}"/>
              </a:ext>
            </a:extLst>
          </p:cNvPr>
          <p:cNvSpPr txBox="1"/>
          <p:nvPr/>
        </p:nvSpPr>
        <p:spPr>
          <a:xfrm>
            <a:off x="12192000" y="11540453"/>
            <a:ext cx="12192000"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GB" sz="36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fluence </a:t>
            </a:r>
            <a:r>
              <a:rPr lang="en-GB" sz="3600" dirty="0">
                <a:latin typeface="Gill Sans Light" panose="020B0302020104020203" pitchFamily="34" charset="-79"/>
                <a:cs typeface="Gill Sans Light" panose="020B0302020104020203" pitchFamily="34" charset="-79"/>
              </a:rPr>
              <a:t>fluctuates </a:t>
            </a:r>
            <a:r>
              <a:rPr kumimoji="0" lang="en-GB" sz="36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much stronger out-of</a:t>
            </a:r>
            <a:r>
              <a:rPr lang="en-GB" sz="3600" dirty="0">
                <a:latin typeface="Gill Sans Light" panose="020B0302020104020203" pitchFamily="34" charset="-79"/>
                <a:cs typeface="Gill Sans Light" panose="020B0302020104020203" pitchFamily="34" charset="-79"/>
              </a:rPr>
              <a:t>-focus than at focus</a:t>
            </a:r>
          </a:p>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GB" sz="3600" dirty="0">
                <a:latin typeface="Gill Sans Light" panose="020B0302020104020203" pitchFamily="34" charset="-79"/>
                <a:cs typeface="Gill Sans Light" panose="020B0302020104020203" pitchFamily="34" charset="-79"/>
              </a:rPr>
              <a:t>Self-focusing</a:t>
            </a:r>
            <a:r>
              <a:rPr kumimoji="0" lang="en-GB" sz="36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 at target gradient is sensitive to intensity fluctuations</a:t>
            </a:r>
          </a:p>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GB" sz="3600" dirty="0">
                <a:latin typeface="Gill Sans Light" panose="020B0302020104020203" pitchFamily="34" charset="-79"/>
                <a:cs typeface="Gill Sans Light" panose="020B0302020104020203" pitchFamily="34" charset="-79"/>
              </a:rPr>
              <a:t>Probable cause: air turbulence in laser housing</a:t>
            </a:r>
            <a:endParaRPr kumimoji="0" lang="en-GB" sz="36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endParaRPr>
          </a:p>
        </p:txBody>
      </p:sp>
    </p:spTree>
    <p:extLst>
      <p:ext uri="{BB962C8B-B14F-4D97-AF65-F5344CB8AC3E}">
        <p14:creationId xmlns:p14="http://schemas.microsoft.com/office/powerpoint/2010/main" val="392374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ople involved…">
            <a:extLst>
              <a:ext uri="{FF2B5EF4-FFF2-40B4-BE49-F238E27FC236}">
                <a16:creationId xmlns:a16="http://schemas.microsoft.com/office/drawing/2014/main" id="{CD276619-33E6-E8F3-CF76-3BC35F5342BA}"/>
              </a:ext>
            </a:extLst>
          </p:cNvPr>
          <p:cNvSpPr txBox="1"/>
          <p:nvPr/>
        </p:nvSpPr>
        <p:spPr>
          <a:xfrm>
            <a:off x="1172644" y="129202"/>
            <a:ext cx="21504476" cy="12614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lstStyle/>
          <a:p>
            <a:pPr algn="l">
              <a:lnSpc>
                <a:spcPct val="120000"/>
              </a:lnSpc>
              <a:defRPr sz="6000" spc="-119">
                <a:solidFill>
                  <a:srgbClr val="00883A"/>
                </a:solidFill>
                <a:latin typeface="Helvetica"/>
                <a:ea typeface="Helvetica"/>
                <a:cs typeface="Helvetica"/>
                <a:sym typeface="Helvetica"/>
              </a:defRPr>
            </a:pPr>
            <a:r>
              <a:rPr lang="de-DE" dirty="0" err="1">
                <a:latin typeface="Gill Sans Light" panose="020B0302020104020203" pitchFamily="34" charset="-79"/>
                <a:cs typeface="Gill Sans Light" panose="020B0302020104020203" pitchFamily="34" charset="-79"/>
              </a:rPr>
              <a:t>Going</a:t>
            </a:r>
            <a:r>
              <a:rPr lang="de-DE" dirty="0">
                <a:latin typeface="Gill Sans Light" panose="020B0302020104020203" pitchFamily="34" charset="-79"/>
                <a:cs typeface="Gill Sans Light" panose="020B0302020104020203" pitchFamily="34" charset="-79"/>
              </a:rPr>
              <a:t> </a:t>
            </a:r>
            <a:r>
              <a:rPr lang="de-DE" dirty="0" err="1">
                <a:latin typeface="Gill Sans Light" panose="020B0302020104020203" pitchFamily="34" charset="-79"/>
                <a:cs typeface="Gill Sans Light" panose="020B0302020104020203" pitchFamily="34" charset="-79"/>
              </a:rPr>
              <a:t>from</a:t>
            </a:r>
            <a:r>
              <a:rPr lang="de-DE" dirty="0">
                <a:latin typeface="Gill Sans Light" panose="020B0302020104020203" pitchFamily="34" charset="-79"/>
                <a:cs typeface="Gill Sans Light" panose="020B0302020104020203" pitchFamily="34" charset="-79"/>
              </a:rPr>
              <a:t> 6m </a:t>
            </a:r>
            <a:r>
              <a:rPr lang="de-DE" dirty="0" err="1">
                <a:latin typeface="Gill Sans Light" panose="020B0302020104020203" pitchFamily="34" charset="-79"/>
                <a:cs typeface="Gill Sans Light" panose="020B0302020104020203" pitchFamily="34" charset="-79"/>
              </a:rPr>
              <a:t>focal</a:t>
            </a:r>
            <a:r>
              <a:rPr lang="de-DE" dirty="0">
                <a:latin typeface="Gill Sans Light" panose="020B0302020104020203" pitchFamily="34" charset="-79"/>
                <a:cs typeface="Gill Sans Light" panose="020B0302020104020203" pitchFamily="34" charset="-79"/>
              </a:rPr>
              <a:t> </a:t>
            </a:r>
            <a:r>
              <a:rPr lang="de-DE" dirty="0" err="1">
                <a:latin typeface="Gill Sans Light" panose="020B0302020104020203" pitchFamily="34" charset="-79"/>
                <a:cs typeface="Gill Sans Light" panose="020B0302020104020203" pitchFamily="34" charset="-79"/>
              </a:rPr>
              <a:t>length</a:t>
            </a:r>
            <a:r>
              <a:rPr lang="de-DE" dirty="0">
                <a:latin typeface="Gill Sans Light" panose="020B0302020104020203" pitchFamily="34" charset="-79"/>
                <a:cs typeface="Gill Sans Light" panose="020B0302020104020203" pitchFamily="34" charset="-79"/>
              </a:rPr>
              <a:t>, f/33 </a:t>
            </a:r>
            <a:r>
              <a:rPr lang="de-DE" dirty="0" err="1">
                <a:latin typeface="Gill Sans Light" panose="020B0302020104020203" pitchFamily="34" charset="-79"/>
                <a:cs typeface="Gill Sans Light" panose="020B0302020104020203" pitchFamily="34" charset="-79"/>
              </a:rPr>
              <a:t>to</a:t>
            </a:r>
            <a:r>
              <a:rPr lang="de-DE" dirty="0">
                <a:latin typeface="Gill Sans Light" panose="020B0302020104020203" pitchFamily="34" charset="-79"/>
                <a:cs typeface="Gill Sans Light" panose="020B0302020104020203" pitchFamily="34" charset="-79"/>
              </a:rPr>
              <a:t> 10 m </a:t>
            </a:r>
            <a:r>
              <a:rPr lang="de-DE" dirty="0" err="1">
                <a:latin typeface="Gill Sans Light" panose="020B0302020104020203" pitchFamily="34" charset="-79"/>
                <a:cs typeface="Gill Sans Light" panose="020B0302020104020203" pitchFamily="34" charset="-79"/>
              </a:rPr>
              <a:t>focal</a:t>
            </a:r>
            <a:r>
              <a:rPr lang="de-DE" dirty="0">
                <a:latin typeface="Gill Sans Light" panose="020B0302020104020203" pitchFamily="34" charset="-79"/>
                <a:cs typeface="Gill Sans Light" panose="020B0302020104020203" pitchFamily="34" charset="-79"/>
              </a:rPr>
              <a:t> </a:t>
            </a:r>
            <a:r>
              <a:rPr lang="de-DE" dirty="0" err="1">
                <a:latin typeface="Gill Sans Light" panose="020B0302020104020203" pitchFamily="34" charset="-79"/>
                <a:cs typeface="Gill Sans Light" panose="020B0302020104020203" pitchFamily="34" charset="-79"/>
              </a:rPr>
              <a:t>length</a:t>
            </a:r>
            <a:r>
              <a:rPr lang="de-DE" dirty="0">
                <a:latin typeface="Gill Sans Light" panose="020B0302020104020203" pitchFamily="34" charset="-79"/>
                <a:cs typeface="Gill Sans Light" panose="020B0302020104020203" pitchFamily="34" charset="-79"/>
              </a:rPr>
              <a:t>, f/55: </a:t>
            </a:r>
          </a:p>
        </p:txBody>
      </p:sp>
      <p:pic>
        <p:nvPicPr>
          <p:cNvPr id="7" name="Grafik 6">
            <a:extLst>
              <a:ext uri="{FF2B5EF4-FFF2-40B4-BE49-F238E27FC236}">
                <a16:creationId xmlns:a16="http://schemas.microsoft.com/office/drawing/2014/main" id="{F674BEA2-7A4A-31EF-DDEC-6337E256E92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180107" y="1828800"/>
            <a:ext cx="6131150" cy="11661492"/>
          </a:xfrm>
          <a:prstGeom prst="rect">
            <a:avLst/>
          </a:prstGeom>
        </p:spPr>
      </p:pic>
      <p:pic>
        <p:nvPicPr>
          <p:cNvPr id="8" name="Grafik 7">
            <a:extLst>
              <a:ext uri="{FF2B5EF4-FFF2-40B4-BE49-F238E27FC236}">
                <a16:creationId xmlns:a16="http://schemas.microsoft.com/office/drawing/2014/main" id="{172C5E19-3D87-56C1-2CB5-2923A595073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3838"/>
          <a:stretch/>
        </p:blipFill>
        <p:spPr>
          <a:xfrm>
            <a:off x="2677886" y="4103914"/>
            <a:ext cx="7445828" cy="7111263"/>
          </a:xfrm>
          <a:prstGeom prst="rect">
            <a:avLst/>
          </a:prstGeom>
        </p:spPr>
      </p:pic>
      <p:sp>
        <p:nvSpPr>
          <p:cNvPr id="9" name="Pfeil nach rechts 8">
            <a:extLst>
              <a:ext uri="{FF2B5EF4-FFF2-40B4-BE49-F238E27FC236}">
                <a16:creationId xmlns:a16="http://schemas.microsoft.com/office/drawing/2014/main" id="{7E788823-CCBD-3A85-B9D9-DD7F79FAA505}"/>
              </a:ext>
            </a:extLst>
          </p:cNvPr>
          <p:cNvSpPr/>
          <p:nvPr/>
        </p:nvSpPr>
        <p:spPr>
          <a:xfrm>
            <a:off x="10602685" y="6858000"/>
            <a:ext cx="1589315" cy="1188000"/>
          </a:xfrm>
          <a:prstGeom prst="rightArrow">
            <a:avLst>
              <a:gd name="adj1" fmla="val 50000"/>
              <a:gd name="adj2" fmla="val 50000"/>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902052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6B83E8A-8A35-6FF3-A425-117D99867815}"/>
              </a:ext>
            </a:extLst>
          </p:cNvPr>
          <p:cNvPicPr>
            <a:picLocks noChangeAspect="1"/>
          </p:cNvPicPr>
          <p:nvPr/>
        </p:nvPicPr>
        <p:blipFill>
          <a:blip r:embed="rId2"/>
          <a:stretch>
            <a:fillRect/>
          </a:stretch>
        </p:blipFill>
        <p:spPr>
          <a:xfrm>
            <a:off x="10547956" y="-12486"/>
            <a:ext cx="13340264" cy="12524154"/>
          </a:xfrm>
          <a:prstGeom prst="rect">
            <a:avLst/>
          </a:prstGeom>
        </p:spPr>
      </p:pic>
      <p:sp>
        <p:nvSpPr>
          <p:cNvPr id="5" name="Textfeld 4">
            <a:extLst>
              <a:ext uri="{FF2B5EF4-FFF2-40B4-BE49-F238E27FC236}">
                <a16:creationId xmlns:a16="http://schemas.microsoft.com/office/drawing/2014/main" id="{6ED9DFAF-48A2-7CE5-771E-E65915A1CCEE}"/>
              </a:ext>
            </a:extLst>
          </p:cNvPr>
          <p:cNvSpPr txBox="1"/>
          <p:nvPr/>
        </p:nvSpPr>
        <p:spPr>
          <a:xfrm>
            <a:off x="14897769" y="12774385"/>
            <a:ext cx="5464637"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GB" sz="3600" dirty="0">
                <a:latin typeface="Gill Sans Light" panose="020B0302020104020203" pitchFamily="34" charset="-79"/>
                <a:cs typeface="Gill Sans Light" panose="020B0302020104020203" pitchFamily="34" charset="-79"/>
              </a:rPr>
              <a:t>f</a:t>
            </a:r>
            <a:r>
              <a:rPr kumimoji="0" lang="en-GB" sz="36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 = 50 cm → 1 µm = 2mrad </a:t>
            </a:r>
          </a:p>
        </p:txBody>
      </p:sp>
      <p:sp>
        <p:nvSpPr>
          <p:cNvPr id="6" name="Textfeld 5">
            <a:extLst>
              <a:ext uri="{FF2B5EF4-FFF2-40B4-BE49-F238E27FC236}">
                <a16:creationId xmlns:a16="http://schemas.microsoft.com/office/drawing/2014/main" id="{7193BA47-862F-B4AB-05CC-A2DA793F1577}"/>
              </a:ext>
            </a:extLst>
          </p:cNvPr>
          <p:cNvSpPr txBox="1"/>
          <p:nvPr/>
        </p:nvSpPr>
        <p:spPr>
          <a:xfrm>
            <a:off x="1633205" y="5145162"/>
            <a:ext cx="8246775"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40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Long term focus drift seems to saturate after several hours after pump laser start</a:t>
            </a:r>
          </a:p>
        </p:txBody>
      </p:sp>
      <p:pic>
        <p:nvPicPr>
          <p:cNvPr id="7" name="Grafik 6">
            <a:extLst>
              <a:ext uri="{FF2B5EF4-FFF2-40B4-BE49-F238E27FC236}">
                <a16:creationId xmlns:a16="http://schemas.microsoft.com/office/drawing/2014/main" id="{3187C578-4A90-0DEE-74AD-C860583307D2}"/>
              </a:ext>
            </a:extLst>
          </p:cNvPr>
          <p:cNvPicPr>
            <a:picLocks noChangeAspect="1"/>
          </p:cNvPicPr>
          <p:nvPr/>
        </p:nvPicPr>
        <p:blipFill>
          <a:blip r:embed="rId3"/>
          <a:stretch>
            <a:fillRect/>
          </a:stretch>
        </p:blipFill>
        <p:spPr>
          <a:xfrm>
            <a:off x="212622" y="-12486"/>
            <a:ext cx="15510337" cy="3169294"/>
          </a:xfrm>
          <a:prstGeom prst="rect">
            <a:avLst/>
          </a:prstGeom>
        </p:spPr>
      </p:pic>
      <p:sp>
        <p:nvSpPr>
          <p:cNvPr id="9" name="Textfeld 8">
            <a:extLst>
              <a:ext uri="{FF2B5EF4-FFF2-40B4-BE49-F238E27FC236}">
                <a16:creationId xmlns:a16="http://schemas.microsoft.com/office/drawing/2014/main" id="{999939C7-14E8-61F6-C53C-84A8A3C2B090}"/>
              </a:ext>
            </a:extLst>
          </p:cNvPr>
          <p:cNvSpPr txBox="1"/>
          <p:nvPr/>
        </p:nvSpPr>
        <p:spPr>
          <a:xfrm>
            <a:off x="1658420" y="8298509"/>
            <a:ext cx="8555548" cy="31700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571500" marR="0" indent="-5715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GB" sz="40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Homemade active stabilization ongoing (A. </a:t>
            </a:r>
            <a:r>
              <a:rPr kumimoji="0" lang="en-GB" sz="4000" u="none" strike="noStrike" cap="none" spc="0" normalizeH="0" baseline="0" dirty="0" err="1">
                <a:ln>
                  <a:noFill/>
                </a:ln>
                <a:solidFill>
                  <a:srgbClr val="5E5E5E"/>
                </a:solidFill>
                <a:effectLst/>
                <a:uFillTx/>
                <a:latin typeface="Gill Sans Light" panose="020B0302020104020203" pitchFamily="34" charset="-79"/>
                <a:cs typeface="Gill Sans Light" panose="020B0302020104020203" pitchFamily="34" charset="-79"/>
                <a:sym typeface="Helvetica Neue"/>
              </a:rPr>
              <a:t>Döpp</a:t>
            </a:r>
            <a:r>
              <a:rPr lang="en-GB" sz="4000" dirty="0">
                <a:latin typeface="Gill Sans Light" panose="020B0302020104020203" pitchFamily="34" charset="-79"/>
                <a:cs typeface="Gill Sans Light" panose="020B0302020104020203" pitchFamily="34" charset="-79"/>
              </a:rPr>
              <a:t>)</a:t>
            </a:r>
            <a:endParaRPr kumimoji="0" lang="en-GB" sz="40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endParaRPr>
          </a:p>
          <a:p>
            <a:pPr marL="571500" marR="0" indent="-571500" algn="l" defTabSz="2438338" rtl="0" fontAlgn="auto" latinLnBrk="0" hangingPunct="0">
              <a:lnSpc>
                <a:spcPct val="100000"/>
              </a:lnSpc>
              <a:spcBef>
                <a:spcPts val="0"/>
              </a:spcBef>
              <a:spcAft>
                <a:spcPts val="0"/>
              </a:spcAft>
              <a:buClrTx/>
              <a:buSzTx/>
              <a:buFont typeface="Arial" panose="020B0604020202020204" pitchFamily="34" charset="0"/>
              <a:buChar char="•"/>
              <a:tabLst/>
            </a:pPr>
            <a:endParaRPr lang="en-GB" sz="4000" dirty="0">
              <a:latin typeface="Gill Sans Light" panose="020B0302020104020203" pitchFamily="34" charset="-79"/>
              <a:cs typeface="Gill Sans Light" panose="020B0302020104020203" pitchFamily="34" charset="-79"/>
            </a:endParaRPr>
          </a:p>
          <a:p>
            <a:pPr marL="571500" marR="0" indent="-5715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GB" sz="4000" dirty="0">
                <a:latin typeface="Gill Sans Light" panose="020B0302020104020203" pitchFamily="34" charset="-79"/>
                <a:cs typeface="Gill Sans Light" panose="020B0302020104020203" pitchFamily="34" charset="-79"/>
              </a:rPr>
              <a:t>Shot-to-shot pointing will take a bit longer…</a:t>
            </a:r>
            <a:endParaRPr kumimoji="0" lang="en-GB" sz="40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endParaRPr>
          </a:p>
        </p:txBody>
      </p:sp>
    </p:spTree>
    <p:extLst>
      <p:ext uri="{BB962C8B-B14F-4D97-AF65-F5344CB8AC3E}">
        <p14:creationId xmlns:p14="http://schemas.microsoft.com/office/powerpoint/2010/main" val="61443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E7ACAB-DCA0-4D5C-874D-FA8D54338E6F}"/>
              </a:ext>
            </a:extLst>
          </p:cNvPr>
          <p:cNvSpPr>
            <a:spLocks noGrp="1"/>
          </p:cNvSpPr>
          <p:nvPr>
            <p:ph type="title"/>
          </p:nvPr>
        </p:nvSpPr>
        <p:spPr>
          <a:xfrm>
            <a:off x="892539" y="712355"/>
            <a:ext cx="21031200" cy="1000209"/>
          </a:xfrm>
        </p:spPr>
        <p:txBody>
          <a:bodyPr/>
          <a:lstStyle/>
          <a:p>
            <a:r>
              <a:rPr lang="en-US" sz="6000" b="0" dirty="0">
                <a:solidFill>
                  <a:srgbClr val="01883A"/>
                </a:solidFill>
                <a:latin typeface="Gill Sans Light" panose="020B0302020104020203" pitchFamily="34" charset="-79"/>
                <a:cs typeface="Gill Sans Light" panose="020B0302020104020203" pitchFamily="34" charset="-79"/>
              </a:rPr>
              <a:t>Better injection control: H</a:t>
            </a:r>
            <a:r>
              <a:rPr lang="en-DE" sz="6000" b="0" dirty="0" err="1">
                <a:solidFill>
                  <a:srgbClr val="01883A"/>
                </a:solidFill>
                <a:latin typeface="Gill Sans Light" panose="020B0302020104020203" pitchFamily="34" charset="-79"/>
                <a:cs typeface="Gill Sans Light" panose="020B0302020104020203" pitchFamily="34" charset="-79"/>
              </a:rPr>
              <a:t>ydrodynamic</a:t>
            </a:r>
            <a:r>
              <a:rPr lang="en-DE" sz="6000" b="0" dirty="0">
                <a:solidFill>
                  <a:srgbClr val="01883A"/>
                </a:solidFill>
                <a:latin typeface="Gill Sans Light" panose="020B0302020104020203" pitchFamily="34" charset="-79"/>
                <a:cs typeface="Gill Sans Light" panose="020B0302020104020203" pitchFamily="34" charset="-79"/>
              </a:rPr>
              <a:t> optical field </a:t>
            </a:r>
            <a:r>
              <a:rPr lang="en-DE" sz="6000" b="0">
                <a:solidFill>
                  <a:srgbClr val="01883A"/>
                </a:solidFill>
                <a:latin typeface="Gill Sans Light" panose="020B0302020104020203" pitchFamily="34" charset="-79"/>
                <a:cs typeface="Gill Sans Light" panose="020B0302020104020203" pitchFamily="34" charset="-79"/>
              </a:rPr>
              <a:t>ionized </a:t>
            </a:r>
            <a:r>
              <a:rPr lang="de-DE" sz="6000" b="0" dirty="0" err="1">
                <a:solidFill>
                  <a:srgbClr val="01883A"/>
                </a:solidFill>
                <a:latin typeface="Gill Sans Light" panose="020B0302020104020203" pitchFamily="34" charset="-79"/>
                <a:cs typeface="Gill Sans Light" panose="020B0302020104020203" pitchFamily="34" charset="-79"/>
              </a:rPr>
              <a:t>shocks</a:t>
            </a:r>
            <a:br>
              <a:rPr lang="en-DE" sz="6000" b="0" dirty="0">
                <a:solidFill>
                  <a:srgbClr val="01883A"/>
                </a:solidFill>
                <a:latin typeface="Gill Sans Light" panose="020B0302020104020203" pitchFamily="34" charset="-79"/>
                <a:cs typeface="Gill Sans Light" panose="020B0302020104020203" pitchFamily="34" charset="-79"/>
              </a:rPr>
            </a:br>
            <a:endParaRPr lang="en-DE" sz="6000" b="0" dirty="0">
              <a:solidFill>
                <a:srgbClr val="01883A"/>
              </a:solidFill>
              <a:latin typeface="Gill Sans Light" panose="020B0302020104020203" pitchFamily="34" charset="-79"/>
              <a:cs typeface="Gill Sans Light" panose="020B0302020104020203" pitchFamily="34" charset="-79"/>
            </a:endParaRPr>
          </a:p>
        </p:txBody>
      </p:sp>
      <p:pic>
        <p:nvPicPr>
          <p:cNvPr id="4" name="Picture 3">
            <a:extLst>
              <a:ext uri="{FF2B5EF4-FFF2-40B4-BE49-F238E27FC236}">
                <a16:creationId xmlns:a16="http://schemas.microsoft.com/office/drawing/2014/main" id="{A22EB6A6-91A2-45E2-8E2E-C4BD659F5D80}"/>
              </a:ext>
            </a:extLst>
          </p:cNvPr>
          <p:cNvPicPr>
            <a:picLocks noChangeAspect="1"/>
          </p:cNvPicPr>
          <p:nvPr/>
        </p:nvPicPr>
        <p:blipFill>
          <a:blip r:embed="rId3"/>
          <a:stretch>
            <a:fillRect/>
          </a:stretch>
        </p:blipFill>
        <p:spPr>
          <a:xfrm>
            <a:off x="13643711" y="1935149"/>
            <a:ext cx="6779222" cy="4601742"/>
          </a:xfrm>
          <a:prstGeom prst="rect">
            <a:avLst/>
          </a:prstGeom>
        </p:spPr>
      </p:pic>
      <p:pic>
        <p:nvPicPr>
          <p:cNvPr id="5" name="Picture 4">
            <a:extLst>
              <a:ext uri="{FF2B5EF4-FFF2-40B4-BE49-F238E27FC236}">
                <a16:creationId xmlns:a16="http://schemas.microsoft.com/office/drawing/2014/main" id="{39B165E4-4187-40AF-8A48-187A249BB43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573425" y="2562808"/>
            <a:ext cx="819150" cy="2527300"/>
          </a:xfrm>
          <a:prstGeom prst="rect">
            <a:avLst/>
          </a:prstGeom>
        </p:spPr>
      </p:pic>
      <p:sp>
        <p:nvSpPr>
          <p:cNvPr id="6" name="Rectangle 5">
            <a:extLst>
              <a:ext uri="{FF2B5EF4-FFF2-40B4-BE49-F238E27FC236}">
                <a16:creationId xmlns:a16="http://schemas.microsoft.com/office/drawing/2014/main" id="{E9FCFE90-A944-4997-9EC6-1C82F14D8160}"/>
              </a:ext>
            </a:extLst>
          </p:cNvPr>
          <p:cNvSpPr/>
          <p:nvPr/>
        </p:nvSpPr>
        <p:spPr>
          <a:xfrm>
            <a:off x="11439523" y="2040493"/>
            <a:ext cx="8931586" cy="6130338"/>
          </a:xfrm>
          <a:prstGeom prst="rect">
            <a:avLst/>
          </a:prstGeom>
          <a:solidFill>
            <a:srgbClr val="4F81BD">
              <a:alpha val="10196"/>
            </a:srgb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4800" dirty="0"/>
          </a:p>
        </p:txBody>
      </p:sp>
      <p:sp>
        <p:nvSpPr>
          <p:cNvPr id="7" name="Oval 6">
            <a:extLst>
              <a:ext uri="{FF2B5EF4-FFF2-40B4-BE49-F238E27FC236}">
                <a16:creationId xmlns:a16="http://schemas.microsoft.com/office/drawing/2014/main" id="{8BC9B266-39E3-4023-90EF-0D273C5E5C10}"/>
              </a:ext>
            </a:extLst>
          </p:cNvPr>
          <p:cNvSpPr/>
          <p:nvPr/>
        </p:nvSpPr>
        <p:spPr>
          <a:xfrm rot="21438403">
            <a:off x="15664864" y="2358338"/>
            <a:ext cx="556260" cy="3004820"/>
          </a:xfrm>
          <a:prstGeom prst="ellipse">
            <a:avLst/>
          </a:prstGeom>
          <a:solidFill>
            <a:srgbClr val="4F81B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4800"/>
          </a:p>
        </p:txBody>
      </p:sp>
      <p:cxnSp>
        <p:nvCxnSpPr>
          <p:cNvPr id="9" name="Straight Arrow Connector 8">
            <a:extLst>
              <a:ext uri="{FF2B5EF4-FFF2-40B4-BE49-F238E27FC236}">
                <a16:creationId xmlns:a16="http://schemas.microsoft.com/office/drawing/2014/main" id="{8B1805F6-6CBE-44F8-8BE2-ED89D38B864E}"/>
              </a:ext>
            </a:extLst>
          </p:cNvPr>
          <p:cNvCxnSpPr>
            <a:cxnSpLocks/>
          </p:cNvCxnSpPr>
          <p:nvPr/>
        </p:nvCxnSpPr>
        <p:spPr>
          <a:xfrm>
            <a:off x="16224935" y="3213048"/>
            <a:ext cx="64389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FE36AA09-8178-4B66-A84F-D8CA66650DD7}"/>
              </a:ext>
            </a:extLst>
          </p:cNvPr>
          <p:cNvCxnSpPr>
            <a:cxnSpLocks/>
          </p:cNvCxnSpPr>
          <p:nvPr/>
        </p:nvCxnSpPr>
        <p:spPr>
          <a:xfrm>
            <a:off x="16224935" y="4077600"/>
            <a:ext cx="64389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0A9BD644-34CA-4DAA-A01E-C2FD76E9851A}"/>
              </a:ext>
            </a:extLst>
          </p:cNvPr>
          <p:cNvCxnSpPr>
            <a:cxnSpLocks/>
          </p:cNvCxnSpPr>
          <p:nvPr/>
        </p:nvCxnSpPr>
        <p:spPr>
          <a:xfrm>
            <a:off x="16224935" y="4484634"/>
            <a:ext cx="64389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71EAED23-5971-47C4-BC96-49A9736B19C6}"/>
              </a:ext>
            </a:extLst>
          </p:cNvPr>
          <p:cNvCxnSpPr>
            <a:cxnSpLocks/>
          </p:cNvCxnSpPr>
          <p:nvPr/>
        </p:nvCxnSpPr>
        <p:spPr>
          <a:xfrm>
            <a:off x="16224935" y="3644848"/>
            <a:ext cx="64389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AA0B3505-12E7-4225-A32C-B17B3E714124}"/>
              </a:ext>
            </a:extLst>
          </p:cNvPr>
          <p:cNvCxnSpPr>
            <a:cxnSpLocks/>
          </p:cNvCxnSpPr>
          <p:nvPr/>
        </p:nvCxnSpPr>
        <p:spPr>
          <a:xfrm flipH="1">
            <a:off x="15036215" y="3213048"/>
            <a:ext cx="64389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52E017A1-A7E1-40F9-B800-1E282A14E4EB}"/>
              </a:ext>
            </a:extLst>
          </p:cNvPr>
          <p:cNvCxnSpPr>
            <a:cxnSpLocks/>
          </p:cNvCxnSpPr>
          <p:nvPr/>
        </p:nvCxnSpPr>
        <p:spPr>
          <a:xfrm flipH="1">
            <a:off x="15036215" y="4077600"/>
            <a:ext cx="64389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582C61F0-3FB4-43C7-B165-AF64D338C42D}"/>
              </a:ext>
            </a:extLst>
          </p:cNvPr>
          <p:cNvCxnSpPr>
            <a:cxnSpLocks/>
          </p:cNvCxnSpPr>
          <p:nvPr/>
        </p:nvCxnSpPr>
        <p:spPr>
          <a:xfrm flipH="1">
            <a:off x="15036215" y="4484634"/>
            <a:ext cx="64389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441B14C3-8D63-4AB0-89EE-BFFA962D8F25}"/>
              </a:ext>
            </a:extLst>
          </p:cNvPr>
          <p:cNvCxnSpPr>
            <a:cxnSpLocks/>
          </p:cNvCxnSpPr>
          <p:nvPr/>
        </p:nvCxnSpPr>
        <p:spPr>
          <a:xfrm flipH="1">
            <a:off x="15036215" y="3644848"/>
            <a:ext cx="64389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3A112FE-7020-45B5-9666-8E955FC3A656}"/>
              </a:ext>
            </a:extLst>
          </p:cNvPr>
          <p:cNvCxnSpPr/>
          <p:nvPr/>
        </p:nvCxnSpPr>
        <p:spPr>
          <a:xfrm>
            <a:off x="16881524" y="2768548"/>
            <a:ext cx="0" cy="2222500"/>
          </a:xfrm>
          <a:prstGeom prst="line">
            <a:avLst/>
          </a:prstGeom>
          <a:ln w="1905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D0563E12-5D31-440B-975F-750931F97887}"/>
              </a:ext>
            </a:extLst>
          </p:cNvPr>
          <p:cNvCxnSpPr/>
          <p:nvPr/>
        </p:nvCxnSpPr>
        <p:spPr>
          <a:xfrm>
            <a:off x="15032404" y="2768548"/>
            <a:ext cx="0" cy="2222500"/>
          </a:xfrm>
          <a:prstGeom prst="line">
            <a:avLst/>
          </a:prstGeom>
          <a:ln w="19050"/>
        </p:spPr>
        <p:style>
          <a:lnRef idx="1">
            <a:schemeClr val="dk1"/>
          </a:lnRef>
          <a:fillRef idx="0">
            <a:schemeClr val="dk1"/>
          </a:fillRef>
          <a:effectRef idx="0">
            <a:schemeClr val="dk1"/>
          </a:effectRef>
          <a:fontRef idx="minor">
            <a:schemeClr val="tx1"/>
          </a:fontRef>
        </p:style>
      </p:cxnSp>
      <p:sp>
        <p:nvSpPr>
          <p:cNvPr id="29" name="Freeform: Shape 28">
            <a:extLst>
              <a:ext uri="{FF2B5EF4-FFF2-40B4-BE49-F238E27FC236}">
                <a16:creationId xmlns:a16="http://schemas.microsoft.com/office/drawing/2014/main" id="{5CB27DB0-BA98-44D1-976E-E95014FEF2B5}"/>
              </a:ext>
            </a:extLst>
          </p:cNvPr>
          <p:cNvSpPr/>
          <p:nvPr/>
        </p:nvSpPr>
        <p:spPr>
          <a:xfrm>
            <a:off x="14429155" y="6056717"/>
            <a:ext cx="3209282" cy="1560950"/>
          </a:xfrm>
          <a:custGeom>
            <a:avLst/>
            <a:gdLst>
              <a:gd name="connsiteX0" fmla="*/ 0 w 1012825"/>
              <a:gd name="connsiteY0" fmla="*/ 735090 h 778281"/>
              <a:gd name="connsiteX1" fmla="*/ 149225 w 1012825"/>
              <a:gd name="connsiteY1" fmla="*/ 671590 h 778281"/>
              <a:gd name="connsiteX2" fmla="*/ 206375 w 1012825"/>
              <a:gd name="connsiteY2" fmla="*/ 1665 h 778281"/>
              <a:gd name="connsiteX3" fmla="*/ 282575 w 1012825"/>
              <a:gd name="connsiteY3" fmla="*/ 484265 h 778281"/>
              <a:gd name="connsiteX4" fmla="*/ 568325 w 1012825"/>
              <a:gd name="connsiteY4" fmla="*/ 582690 h 778281"/>
              <a:gd name="connsiteX5" fmla="*/ 749300 w 1012825"/>
              <a:gd name="connsiteY5" fmla="*/ 465215 h 778281"/>
              <a:gd name="connsiteX6" fmla="*/ 819150 w 1012825"/>
              <a:gd name="connsiteY6" fmla="*/ 30240 h 778281"/>
              <a:gd name="connsiteX7" fmla="*/ 866775 w 1012825"/>
              <a:gd name="connsiteY7" fmla="*/ 668415 h 778281"/>
              <a:gd name="connsiteX8" fmla="*/ 1012825 w 1012825"/>
              <a:gd name="connsiteY8" fmla="*/ 773190 h 778281"/>
              <a:gd name="connsiteX0" fmla="*/ 0 w 1019175"/>
              <a:gd name="connsiteY0" fmla="*/ 773190 h 788539"/>
              <a:gd name="connsiteX1" fmla="*/ 155575 w 1019175"/>
              <a:gd name="connsiteY1" fmla="*/ 671590 h 788539"/>
              <a:gd name="connsiteX2" fmla="*/ 212725 w 1019175"/>
              <a:gd name="connsiteY2" fmla="*/ 1665 h 788539"/>
              <a:gd name="connsiteX3" fmla="*/ 288925 w 1019175"/>
              <a:gd name="connsiteY3" fmla="*/ 484265 h 788539"/>
              <a:gd name="connsiteX4" fmla="*/ 574675 w 1019175"/>
              <a:gd name="connsiteY4" fmla="*/ 582690 h 788539"/>
              <a:gd name="connsiteX5" fmla="*/ 755650 w 1019175"/>
              <a:gd name="connsiteY5" fmla="*/ 465215 h 788539"/>
              <a:gd name="connsiteX6" fmla="*/ 825500 w 1019175"/>
              <a:gd name="connsiteY6" fmla="*/ 30240 h 788539"/>
              <a:gd name="connsiteX7" fmla="*/ 873125 w 1019175"/>
              <a:gd name="connsiteY7" fmla="*/ 668415 h 788539"/>
              <a:gd name="connsiteX8" fmla="*/ 1019175 w 1019175"/>
              <a:gd name="connsiteY8" fmla="*/ 773190 h 788539"/>
              <a:gd name="connsiteX0" fmla="*/ 0 w 1019175"/>
              <a:gd name="connsiteY0" fmla="*/ 773190 h 778281"/>
              <a:gd name="connsiteX1" fmla="*/ 155575 w 1019175"/>
              <a:gd name="connsiteY1" fmla="*/ 671590 h 778281"/>
              <a:gd name="connsiteX2" fmla="*/ 212725 w 1019175"/>
              <a:gd name="connsiteY2" fmla="*/ 1665 h 778281"/>
              <a:gd name="connsiteX3" fmla="*/ 288925 w 1019175"/>
              <a:gd name="connsiteY3" fmla="*/ 484265 h 778281"/>
              <a:gd name="connsiteX4" fmla="*/ 574675 w 1019175"/>
              <a:gd name="connsiteY4" fmla="*/ 582690 h 778281"/>
              <a:gd name="connsiteX5" fmla="*/ 755650 w 1019175"/>
              <a:gd name="connsiteY5" fmla="*/ 465215 h 778281"/>
              <a:gd name="connsiteX6" fmla="*/ 825500 w 1019175"/>
              <a:gd name="connsiteY6" fmla="*/ 30240 h 778281"/>
              <a:gd name="connsiteX7" fmla="*/ 873125 w 1019175"/>
              <a:gd name="connsiteY7" fmla="*/ 668415 h 778281"/>
              <a:gd name="connsiteX8" fmla="*/ 1019175 w 1019175"/>
              <a:gd name="connsiteY8" fmla="*/ 773190 h 778281"/>
              <a:gd name="connsiteX0" fmla="*/ 0 w 1019175"/>
              <a:gd name="connsiteY0" fmla="*/ 773183 h 778274"/>
              <a:gd name="connsiteX1" fmla="*/ 155575 w 1019175"/>
              <a:gd name="connsiteY1" fmla="*/ 671583 h 778274"/>
              <a:gd name="connsiteX2" fmla="*/ 212725 w 1019175"/>
              <a:gd name="connsiteY2" fmla="*/ 1658 h 778274"/>
              <a:gd name="connsiteX3" fmla="*/ 288925 w 1019175"/>
              <a:gd name="connsiteY3" fmla="*/ 484258 h 778274"/>
              <a:gd name="connsiteX4" fmla="*/ 523875 w 1019175"/>
              <a:gd name="connsiteY4" fmla="*/ 569983 h 778274"/>
              <a:gd name="connsiteX5" fmla="*/ 755650 w 1019175"/>
              <a:gd name="connsiteY5" fmla="*/ 465208 h 778274"/>
              <a:gd name="connsiteX6" fmla="*/ 825500 w 1019175"/>
              <a:gd name="connsiteY6" fmla="*/ 30233 h 778274"/>
              <a:gd name="connsiteX7" fmla="*/ 873125 w 1019175"/>
              <a:gd name="connsiteY7" fmla="*/ 668408 h 778274"/>
              <a:gd name="connsiteX8" fmla="*/ 1019175 w 1019175"/>
              <a:gd name="connsiteY8" fmla="*/ 773183 h 778274"/>
              <a:gd name="connsiteX0" fmla="*/ 0 w 1019175"/>
              <a:gd name="connsiteY0" fmla="*/ 773183 h 778274"/>
              <a:gd name="connsiteX1" fmla="*/ 155575 w 1019175"/>
              <a:gd name="connsiteY1" fmla="*/ 671583 h 778274"/>
              <a:gd name="connsiteX2" fmla="*/ 212725 w 1019175"/>
              <a:gd name="connsiteY2" fmla="*/ 1658 h 778274"/>
              <a:gd name="connsiteX3" fmla="*/ 288925 w 1019175"/>
              <a:gd name="connsiteY3" fmla="*/ 484258 h 778274"/>
              <a:gd name="connsiteX4" fmla="*/ 523875 w 1019175"/>
              <a:gd name="connsiteY4" fmla="*/ 569983 h 778274"/>
              <a:gd name="connsiteX5" fmla="*/ 755650 w 1019175"/>
              <a:gd name="connsiteY5" fmla="*/ 465208 h 778274"/>
              <a:gd name="connsiteX6" fmla="*/ 825500 w 1019175"/>
              <a:gd name="connsiteY6" fmla="*/ 30233 h 778274"/>
              <a:gd name="connsiteX7" fmla="*/ 873125 w 1019175"/>
              <a:gd name="connsiteY7" fmla="*/ 668408 h 778274"/>
              <a:gd name="connsiteX8" fmla="*/ 1019175 w 1019175"/>
              <a:gd name="connsiteY8" fmla="*/ 773183 h 778274"/>
              <a:gd name="connsiteX0" fmla="*/ 0 w 1019175"/>
              <a:gd name="connsiteY0" fmla="*/ 773997 h 779088"/>
              <a:gd name="connsiteX1" fmla="*/ 155575 w 1019175"/>
              <a:gd name="connsiteY1" fmla="*/ 672397 h 779088"/>
              <a:gd name="connsiteX2" fmla="*/ 212725 w 1019175"/>
              <a:gd name="connsiteY2" fmla="*/ 2472 h 779088"/>
              <a:gd name="connsiteX3" fmla="*/ 292100 w 1019175"/>
              <a:gd name="connsiteY3" fmla="*/ 450147 h 779088"/>
              <a:gd name="connsiteX4" fmla="*/ 523875 w 1019175"/>
              <a:gd name="connsiteY4" fmla="*/ 570797 h 779088"/>
              <a:gd name="connsiteX5" fmla="*/ 755650 w 1019175"/>
              <a:gd name="connsiteY5" fmla="*/ 466022 h 779088"/>
              <a:gd name="connsiteX6" fmla="*/ 825500 w 1019175"/>
              <a:gd name="connsiteY6" fmla="*/ 31047 h 779088"/>
              <a:gd name="connsiteX7" fmla="*/ 873125 w 1019175"/>
              <a:gd name="connsiteY7" fmla="*/ 669222 h 779088"/>
              <a:gd name="connsiteX8" fmla="*/ 1019175 w 1019175"/>
              <a:gd name="connsiteY8" fmla="*/ 773997 h 779088"/>
              <a:gd name="connsiteX0" fmla="*/ 0 w 1082675"/>
              <a:gd name="connsiteY0" fmla="*/ 773997 h 781811"/>
              <a:gd name="connsiteX1" fmla="*/ 155575 w 1082675"/>
              <a:gd name="connsiteY1" fmla="*/ 672397 h 781811"/>
              <a:gd name="connsiteX2" fmla="*/ 212725 w 1082675"/>
              <a:gd name="connsiteY2" fmla="*/ 2472 h 781811"/>
              <a:gd name="connsiteX3" fmla="*/ 292100 w 1082675"/>
              <a:gd name="connsiteY3" fmla="*/ 450147 h 781811"/>
              <a:gd name="connsiteX4" fmla="*/ 523875 w 1082675"/>
              <a:gd name="connsiteY4" fmla="*/ 570797 h 781811"/>
              <a:gd name="connsiteX5" fmla="*/ 755650 w 1082675"/>
              <a:gd name="connsiteY5" fmla="*/ 466022 h 781811"/>
              <a:gd name="connsiteX6" fmla="*/ 825500 w 1082675"/>
              <a:gd name="connsiteY6" fmla="*/ 31047 h 781811"/>
              <a:gd name="connsiteX7" fmla="*/ 873125 w 1082675"/>
              <a:gd name="connsiteY7" fmla="*/ 669222 h 781811"/>
              <a:gd name="connsiteX8" fmla="*/ 1082675 w 1082675"/>
              <a:gd name="connsiteY8" fmla="*/ 777172 h 781811"/>
              <a:gd name="connsiteX0" fmla="*/ 0 w 1082675"/>
              <a:gd name="connsiteY0" fmla="*/ 773997 h 780475"/>
              <a:gd name="connsiteX1" fmla="*/ 155575 w 1082675"/>
              <a:gd name="connsiteY1" fmla="*/ 672397 h 780475"/>
              <a:gd name="connsiteX2" fmla="*/ 212725 w 1082675"/>
              <a:gd name="connsiteY2" fmla="*/ 2472 h 780475"/>
              <a:gd name="connsiteX3" fmla="*/ 292100 w 1082675"/>
              <a:gd name="connsiteY3" fmla="*/ 450147 h 780475"/>
              <a:gd name="connsiteX4" fmla="*/ 523875 w 1082675"/>
              <a:gd name="connsiteY4" fmla="*/ 570797 h 780475"/>
              <a:gd name="connsiteX5" fmla="*/ 755650 w 1082675"/>
              <a:gd name="connsiteY5" fmla="*/ 466022 h 780475"/>
              <a:gd name="connsiteX6" fmla="*/ 825500 w 1082675"/>
              <a:gd name="connsiteY6" fmla="*/ 31047 h 780475"/>
              <a:gd name="connsiteX7" fmla="*/ 873125 w 1082675"/>
              <a:gd name="connsiteY7" fmla="*/ 669222 h 780475"/>
              <a:gd name="connsiteX8" fmla="*/ 1082675 w 1082675"/>
              <a:gd name="connsiteY8" fmla="*/ 777172 h 78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2675" h="780475">
                <a:moveTo>
                  <a:pt x="0" y="773997"/>
                </a:moveTo>
                <a:cubicBezTo>
                  <a:pt x="139964" y="765266"/>
                  <a:pt x="120121" y="800984"/>
                  <a:pt x="155575" y="672397"/>
                </a:cubicBezTo>
                <a:cubicBezTo>
                  <a:pt x="191029" y="543810"/>
                  <a:pt x="189971" y="39514"/>
                  <a:pt x="212725" y="2472"/>
                </a:cubicBezTo>
                <a:cubicBezTo>
                  <a:pt x="235479" y="-34570"/>
                  <a:pt x="240242" y="355426"/>
                  <a:pt x="292100" y="450147"/>
                </a:cubicBezTo>
                <a:cubicBezTo>
                  <a:pt x="343958" y="544868"/>
                  <a:pt x="446617" y="568151"/>
                  <a:pt x="523875" y="570797"/>
                </a:cubicBezTo>
                <a:cubicBezTo>
                  <a:pt x="601133" y="573443"/>
                  <a:pt x="705379" y="555980"/>
                  <a:pt x="755650" y="466022"/>
                </a:cubicBezTo>
                <a:cubicBezTo>
                  <a:pt x="805921" y="376064"/>
                  <a:pt x="805921" y="-2820"/>
                  <a:pt x="825500" y="31047"/>
                </a:cubicBezTo>
                <a:cubicBezTo>
                  <a:pt x="845079" y="64914"/>
                  <a:pt x="830263" y="544868"/>
                  <a:pt x="873125" y="669222"/>
                </a:cubicBezTo>
                <a:cubicBezTo>
                  <a:pt x="915987" y="793576"/>
                  <a:pt x="949589" y="783522"/>
                  <a:pt x="1082675" y="7771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4800"/>
          </a:p>
        </p:txBody>
      </p:sp>
      <p:sp>
        <p:nvSpPr>
          <p:cNvPr id="39" name="Freeform: Shape 38">
            <a:extLst>
              <a:ext uri="{FF2B5EF4-FFF2-40B4-BE49-F238E27FC236}">
                <a16:creationId xmlns:a16="http://schemas.microsoft.com/office/drawing/2014/main" id="{002BB185-7880-4963-976E-C6E08122C13C}"/>
              </a:ext>
            </a:extLst>
          </p:cNvPr>
          <p:cNvSpPr/>
          <p:nvPr/>
        </p:nvSpPr>
        <p:spPr>
          <a:xfrm>
            <a:off x="15163841" y="6536890"/>
            <a:ext cx="1591062" cy="1074940"/>
          </a:xfrm>
          <a:custGeom>
            <a:avLst/>
            <a:gdLst>
              <a:gd name="connsiteX0" fmla="*/ 0 w 873918"/>
              <a:gd name="connsiteY0" fmla="*/ 653432 h 664054"/>
              <a:gd name="connsiteX1" fmla="*/ 250031 w 873918"/>
              <a:gd name="connsiteY1" fmla="*/ 589138 h 664054"/>
              <a:gd name="connsiteX2" fmla="*/ 342900 w 873918"/>
              <a:gd name="connsiteY2" fmla="*/ 93838 h 664054"/>
              <a:gd name="connsiteX3" fmla="*/ 516731 w 873918"/>
              <a:gd name="connsiteY3" fmla="*/ 3351 h 664054"/>
              <a:gd name="connsiteX4" fmla="*/ 621506 w 873918"/>
              <a:gd name="connsiteY4" fmla="*/ 146226 h 664054"/>
              <a:gd name="connsiteX5" fmla="*/ 638175 w 873918"/>
              <a:gd name="connsiteY5" fmla="*/ 534369 h 664054"/>
              <a:gd name="connsiteX6" fmla="*/ 873918 w 873918"/>
              <a:gd name="connsiteY6" fmla="*/ 655813 h 664054"/>
              <a:gd name="connsiteX0" fmla="*/ 0 w 873918"/>
              <a:gd name="connsiteY0" fmla="*/ 653432 h 664054"/>
              <a:gd name="connsiteX1" fmla="*/ 250031 w 873918"/>
              <a:gd name="connsiteY1" fmla="*/ 589138 h 664054"/>
              <a:gd name="connsiteX2" fmla="*/ 342900 w 873918"/>
              <a:gd name="connsiteY2" fmla="*/ 93838 h 664054"/>
              <a:gd name="connsiteX3" fmla="*/ 516731 w 873918"/>
              <a:gd name="connsiteY3" fmla="*/ 3351 h 664054"/>
              <a:gd name="connsiteX4" fmla="*/ 621506 w 873918"/>
              <a:gd name="connsiteY4" fmla="*/ 146226 h 664054"/>
              <a:gd name="connsiteX5" fmla="*/ 638175 w 873918"/>
              <a:gd name="connsiteY5" fmla="*/ 572469 h 664054"/>
              <a:gd name="connsiteX6" fmla="*/ 873918 w 873918"/>
              <a:gd name="connsiteY6" fmla="*/ 655813 h 664054"/>
              <a:gd name="connsiteX0" fmla="*/ 0 w 873918"/>
              <a:gd name="connsiteY0" fmla="*/ 653432 h 664054"/>
              <a:gd name="connsiteX1" fmla="*/ 250031 w 873918"/>
              <a:gd name="connsiteY1" fmla="*/ 589138 h 664054"/>
              <a:gd name="connsiteX2" fmla="*/ 342900 w 873918"/>
              <a:gd name="connsiteY2" fmla="*/ 93838 h 664054"/>
              <a:gd name="connsiteX3" fmla="*/ 478631 w 873918"/>
              <a:gd name="connsiteY3" fmla="*/ 3351 h 664054"/>
              <a:gd name="connsiteX4" fmla="*/ 621506 w 873918"/>
              <a:gd name="connsiteY4" fmla="*/ 146226 h 664054"/>
              <a:gd name="connsiteX5" fmla="*/ 638175 w 873918"/>
              <a:gd name="connsiteY5" fmla="*/ 572469 h 664054"/>
              <a:gd name="connsiteX6" fmla="*/ 873918 w 873918"/>
              <a:gd name="connsiteY6" fmla="*/ 655813 h 664054"/>
              <a:gd name="connsiteX0" fmla="*/ 0 w 873918"/>
              <a:gd name="connsiteY0" fmla="*/ 650710 h 661332"/>
              <a:gd name="connsiteX1" fmla="*/ 250031 w 873918"/>
              <a:gd name="connsiteY1" fmla="*/ 586416 h 661332"/>
              <a:gd name="connsiteX2" fmla="*/ 342900 w 873918"/>
              <a:gd name="connsiteY2" fmla="*/ 91116 h 661332"/>
              <a:gd name="connsiteX3" fmla="*/ 478631 w 873918"/>
              <a:gd name="connsiteY3" fmla="*/ 629 h 661332"/>
              <a:gd name="connsiteX4" fmla="*/ 621506 w 873918"/>
              <a:gd name="connsiteY4" fmla="*/ 143504 h 661332"/>
              <a:gd name="connsiteX5" fmla="*/ 638175 w 873918"/>
              <a:gd name="connsiteY5" fmla="*/ 569747 h 661332"/>
              <a:gd name="connsiteX6" fmla="*/ 873918 w 873918"/>
              <a:gd name="connsiteY6" fmla="*/ 653091 h 661332"/>
              <a:gd name="connsiteX0" fmla="*/ 0 w 873918"/>
              <a:gd name="connsiteY0" fmla="*/ 650318 h 660940"/>
              <a:gd name="connsiteX1" fmla="*/ 250031 w 873918"/>
              <a:gd name="connsiteY1" fmla="*/ 586024 h 660940"/>
              <a:gd name="connsiteX2" fmla="*/ 342900 w 873918"/>
              <a:gd name="connsiteY2" fmla="*/ 90724 h 660940"/>
              <a:gd name="connsiteX3" fmla="*/ 478631 w 873918"/>
              <a:gd name="connsiteY3" fmla="*/ 237 h 660940"/>
              <a:gd name="connsiteX4" fmla="*/ 611981 w 873918"/>
              <a:gd name="connsiteY4" fmla="*/ 93106 h 660940"/>
              <a:gd name="connsiteX5" fmla="*/ 638175 w 873918"/>
              <a:gd name="connsiteY5" fmla="*/ 569355 h 660940"/>
              <a:gd name="connsiteX6" fmla="*/ 873918 w 873918"/>
              <a:gd name="connsiteY6" fmla="*/ 652699 h 660940"/>
              <a:gd name="connsiteX0" fmla="*/ 0 w 873918"/>
              <a:gd name="connsiteY0" fmla="*/ 650318 h 652699"/>
              <a:gd name="connsiteX1" fmla="*/ 250031 w 873918"/>
              <a:gd name="connsiteY1" fmla="*/ 586024 h 652699"/>
              <a:gd name="connsiteX2" fmla="*/ 342900 w 873918"/>
              <a:gd name="connsiteY2" fmla="*/ 90724 h 652699"/>
              <a:gd name="connsiteX3" fmla="*/ 478631 w 873918"/>
              <a:gd name="connsiteY3" fmla="*/ 237 h 652699"/>
              <a:gd name="connsiteX4" fmla="*/ 611981 w 873918"/>
              <a:gd name="connsiteY4" fmla="*/ 93106 h 652699"/>
              <a:gd name="connsiteX5" fmla="*/ 638175 w 873918"/>
              <a:gd name="connsiteY5" fmla="*/ 569355 h 652699"/>
              <a:gd name="connsiteX6" fmla="*/ 873918 w 873918"/>
              <a:gd name="connsiteY6" fmla="*/ 652699 h 652699"/>
              <a:gd name="connsiteX0" fmla="*/ 0 w 873918"/>
              <a:gd name="connsiteY0" fmla="*/ 650318 h 658151"/>
              <a:gd name="connsiteX1" fmla="*/ 250031 w 873918"/>
              <a:gd name="connsiteY1" fmla="*/ 586024 h 658151"/>
              <a:gd name="connsiteX2" fmla="*/ 342900 w 873918"/>
              <a:gd name="connsiteY2" fmla="*/ 90724 h 658151"/>
              <a:gd name="connsiteX3" fmla="*/ 478631 w 873918"/>
              <a:gd name="connsiteY3" fmla="*/ 237 h 658151"/>
              <a:gd name="connsiteX4" fmla="*/ 611981 w 873918"/>
              <a:gd name="connsiteY4" fmla="*/ 93106 h 658151"/>
              <a:gd name="connsiteX5" fmla="*/ 638175 w 873918"/>
              <a:gd name="connsiteY5" fmla="*/ 569355 h 658151"/>
              <a:gd name="connsiteX6" fmla="*/ 873918 w 873918"/>
              <a:gd name="connsiteY6" fmla="*/ 652699 h 658151"/>
              <a:gd name="connsiteX0" fmla="*/ 0 w 873918"/>
              <a:gd name="connsiteY0" fmla="*/ 650318 h 653294"/>
              <a:gd name="connsiteX1" fmla="*/ 250031 w 873918"/>
              <a:gd name="connsiteY1" fmla="*/ 586024 h 653294"/>
              <a:gd name="connsiteX2" fmla="*/ 342900 w 873918"/>
              <a:gd name="connsiteY2" fmla="*/ 90724 h 653294"/>
              <a:gd name="connsiteX3" fmla="*/ 478631 w 873918"/>
              <a:gd name="connsiteY3" fmla="*/ 237 h 653294"/>
              <a:gd name="connsiteX4" fmla="*/ 611981 w 873918"/>
              <a:gd name="connsiteY4" fmla="*/ 93106 h 653294"/>
              <a:gd name="connsiteX5" fmla="*/ 638175 w 873918"/>
              <a:gd name="connsiteY5" fmla="*/ 569355 h 653294"/>
              <a:gd name="connsiteX6" fmla="*/ 873918 w 873918"/>
              <a:gd name="connsiteY6" fmla="*/ 652699 h 653294"/>
              <a:gd name="connsiteX0" fmla="*/ 0 w 873918"/>
              <a:gd name="connsiteY0" fmla="*/ 651276 h 654045"/>
              <a:gd name="connsiteX1" fmla="*/ 250031 w 873918"/>
              <a:gd name="connsiteY1" fmla="*/ 586982 h 654045"/>
              <a:gd name="connsiteX2" fmla="*/ 342900 w 873918"/>
              <a:gd name="connsiteY2" fmla="*/ 91682 h 654045"/>
              <a:gd name="connsiteX3" fmla="*/ 478631 w 873918"/>
              <a:gd name="connsiteY3" fmla="*/ 1195 h 654045"/>
              <a:gd name="connsiteX4" fmla="*/ 590550 w 873918"/>
              <a:gd name="connsiteY4" fmla="*/ 110732 h 654045"/>
              <a:gd name="connsiteX5" fmla="*/ 638175 w 873918"/>
              <a:gd name="connsiteY5" fmla="*/ 570313 h 654045"/>
              <a:gd name="connsiteX6" fmla="*/ 873918 w 873918"/>
              <a:gd name="connsiteY6" fmla="*/ 653657 h 654045"/>
              <a:gd name="connsiteX0" fmla="*/ 0 w 873918"/>
              <a:gd name="connsiteY0" fmla="*/ 650572 h 653341"/>
              <a:gd name="connsiteX1" fmla="*/ 250031 w 873918"/>
              <a:gd name="connsiteY1" fmla="*/ 586278 h 653341"/>
              <a:gd name="connsiteX2" fmla="*/ 342900 w 873918"/>
              <a:gd name="connsiteY2" fmla="*/ 90978 h 653341"/>
              <a:gd name="connsiteX3" fmla="*/ 478631 w 873918"/>
              <a:gd name="connsiteY3" fmla="*/ 491 h 653341"/>
              <a:gd name="connsiteX4" fmla="*/ 590550 w 873918"/>
              <a:gd name="connsiteY4" fmla="*/ 110028 h 653341"/>
              <a:gd name="connsiteX5" fmla="*/ 638175 w 873918"/>
              <a:gd name="connsiteY5" fmla="*/ 569609 h 653341"/>
              <a:gd name="connsiteX6" fmla="*/ 873918 w 873918"/>
              <a:gd name="connsiteY6" fmla="*/ 652953 h 653341"/>
              <a:gd name="connsiteX0" fmla="*/ 0 w 873918"/>
              <a:gd name="connsiteY0" fmla="*/ 650572 h 653341"/>
              <a:gd name="connsiteX1" fmla="*/ 250031 w 873918"/>
              <a:gd name="connsiteY1" fmla="*/ 586278 h 653341"/>
              <a:gd name="connsiteX2" fmla="*/ 342900 w 873918"/>
              <a:gd name="connsiteY2" fmla="*/ 90978 h 653341"/>
              <a:gd name="connsiteX3" fmla="*/ 461962 w 873918"/>
              <a:gd name="connsiteY3" fmla="*/ 491 h 653341"/>
              <a:gd name="connsiteX4" fmla="*/ 590550 w 873918"/>
              <a:gd name="connsiteY4" fmla="*/ 110028 h 653341"/>
              <a:gd name="connsiteX5" fmla="*/ 638175 w 873918"/>
              <a:gd name="connsiteY5" fmla="*/ 569609 h 653341"/>
              <a:gd name="connsiteX6" fmla="*/ 873918 w 873918"/>
              <a:gd name="connsiteY6" fmla="*/ 652953 h 653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3918" h="653341">
                <a:moveTo>
                  <a:pt x="0" y="650572"/>
                </a:moveTo>
                <a:cubicBezTo>
                  <a:pt x="129777" y="641246"/>
                  <a:pt x="192881" y="679544"/>
                  <a:pt x="250031" y="586278"/>
                </a:cubicBezTo>
                <a:cubicBezTo>
                  <a:pt x="307181" y="493012"/>
                  <a:pt x="307578" y="188609"/>
                  <a:pt x="342900" y="90978"/>
                </a:cubicBezTo>
                <a:cubicBezTo>
                  <a:pt x="378222" y="-6653"/>
                  <a:pt x="351630" y="4460"/>
                  <a:pt x="461962" y="491"/>
                </a:cubicBezTo>
                <a:cubicBezTo>
                  <a:pt x="572294" y="-3478"/>
                  <a:pt x="561181" y="15175"/>
                  <a:pt x="590550" y="110028"/>
                </a:cubicBezTo>
                <a:cubicBezTo>
                  <a:pt x="619919" y="204881"/>
                  <a:pt x="590947" y="479122"/>
                  <a:pt x="638175" y="569609"/>
                </a:cubicBezTo>
                <a:cubicBezTo>
                  <a:pt x="685403" y="660096"/>
                  <a:pt x="710406" y="653747"/>
                  <a:pt x="873918" y="65295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4800"/>
          </a:p>
        </p:txBody>
      </p:sp>
      <p:sp>
        <p:nvSpPr>
          <p:cNvPr id="40" name="TextBox 39">
            <a:extLst>
              <a:ext uri="{FF2B5EF4-FFF2-40B4-BE49-F238E27FC236}">
                <a16:creationId xmlns:a16="http://schemas.microsoft.com/office/drawing/2014/main" id="{F930EF41-EED9-4DE2-89F8-E329AD4D6D21}"/>
              </a:ext>
            </a:extLst>
          </p:cNvPr>
          <p:cNvSpPr txBox="1"/>
          <p:nvPr/>
        </p:nvSpPr>
        <p:spPr>
          <a:xfrm>
            <a:off x="15489605" y="5807505"/>
            <a:ext cx="1514202" cy="461665"/>
          </a:xfrm>
          <a:prstGeom prst="rect">
            <a:avLst/>
          </a:prstGeom>
          <a:noFill/>
        </p:spPr>
        <p:txBody>
          <a:bodyPr wrap="square" rtlCol="0">
            <a:spAutoFit/>
          </a:bodyPr>
          <a:lstStyle/>
          <a:p>
            <a:r>
              <a:rPr lang="en-DE" dirty="0">
                <a:latin typeface="Helvetica Neue Light"/>
              </a:rPr>
              <a:t>0 ns </a:t>
            </a:r>
          </a:p>
        </p:txBody>
      </p:sp>
      <p:sp>
        <p:nvSpPr>
          <p:cNvPr id="41" name="TextBox 40">
            <a:extLst>
              <a:ext uri="{FF2B5EF4-FFF2-40B4-BE49-F238E27FC236}">
                <a16:creationId xmlns:a16="http://schemas.microsoft.com/office/drawing/2014/main" id="{71AF3FEC-60F8-41B2-B493-FA74CD84FB87}"/>
              </a:ext>
            </a:extLst>
          </p:cNvPr>
          <p:cNvSpPr txBox="1"/>
          <p:nvPr/>
        </p:nvSpPr>
        <p:spPr>
          <a:xfrm>
            <a:off x="16475953" y="5593023"/>
            <a:ext cx="1514202" cy="461665"/>
          </a:xfrm>
          <a:prstGeom prst="rect">
            <a:avLst/>
          </a:prstGeom>
          <a:noFill/>
        </p:spPr>
        <p:txBody>
          <a:bodyPr wrap="square" rtlCol="0">
            <a:spAutoFit/>
          </a:bodyPr>
          <a:lstStyle/>
          <a:p>
            <a:r>
              <a:rPr lang="en-DE" dirty="0">
                <a:latin typeface="Helvetica Neue Light"/>
              </a:rPr>
              <a:t>2 ns </a:t>
            </a:r>
          </a:p>
        </p:txBody>
      </p:sp>
      <p:cxnSp>
        <p:nvCxnSpPr>
          <p:cNvPr id="21" name="Straight Arrow Connector 20">
            <a:extLst>
              <a:ext uri="{FF2B5EF4-FFF2-40B4-BE49-F238E27FC236}">
                <a16:creationId xmlns:a16="http://schemas.microsoft.com/office/drawing/2014/main" id="{69F1DA6F-A987-433F-A9E2-CB498BAAEAED}"/>
              </a:ext>
            </a:extLst>
          </p:cNvPr>
          <p:cNvCxnSpPr>
            <a:cxnSpLocks/>
          </p:cNvCxnSpPr>
          <p:nvPr/>
        </p:nvCxnSpPr>
        <p:spPr>
          <a:xfrm flipV="1">
            <a:off x="14151024" y="5336740"/>
            <a:ext cx="0" cy="24003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18BC80B3-BFDE-43A7-B6CE-F880FD3B4FFE}"/>
              </a:ext>
            </a:extLst>
          </p:cNvPr>
          <p:cNvCxnSpPr>
            <a:cxnSpLocks/>
          </p:cNvCxnSpPr>
          <p:nvPr/>
        </p:nvCxnSpPr>
        <p:spPr>
          <a:xfrm>
            <a:off x="13992275" y="7629090"/>
            <a:ext cx="4921250"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2" name="TextBox 41">
            <a:extLst>
              <a:ext uri="{FF2B5EF4-FFF2-40B4-BE49-F238E27FC236}">
                <a16:creationId xmlns:a16="http://schemas.microsoft.com/office/drawing/2014/main" id="{6F62AFE9-1092-43E8-974D-2C1A0A385C49}"/>
              </a:ext>
            </a:extLst>
          </p:cNvPr>
          <p:cNvSpPr txBox="1"/>
          <p:nvPr/>
        </p:nvSpPr>
        <p:spPr>
          <a:xfrm>
            <a:off x="14316159" y="7555277"/>
            <a:ext cx="3943314" cy="461665"/>
          </a:xfrm>
          <a:prstGeom prst="rect">
            <a:avLst/>
          </a:prstGeom>
          <a:noFill/>
        </p:spPr>
        <p:txBody>
          <a:bodyPr wrap="square" rtlCol="0">
            <a:spAutoFit/>
          </a:bodyPr>
          <a:lstStyle/>
          <a:p>
            <a:r>
              <a:rPr lang="en-DE" dirty="0">
                <a:latin typeface="Helvetica Neue Light"/>
              </a:rPr>
              <a:t>-50 µm           +50 µ</a:t>
            </a:r>
            <a:r>
              <a:rPr lang="en-US" dirty="0">
                <a:latin typeface="Helvetica Neue Light"/>
              </a:rPr>
              <a:t>m</a:t>
            </a:r>
            <a:r>
              <a:rPr lang="en-DE" dirty="0">
                <a:latin typeface="Helvetica Neue Light"/>
              </a:rPr>
              <a:t> </a:t>
            </a:r>
          </a:p>
        </p:txBody>
      </p:sp>
      <p:sp>
        <p:nvSpPr>
          <p:cNvPr id="43" name="TextBox 42">
            <a:extLst>
              <a:ext uri="{FF2B5EF4-FFF2-40B4-BE49-F238E27FC236}">
                <a16:creationId xmlns:a16="http://schemas.microsoft.com/office/drawing/2014/main" id="{9BBD8E66-58E2-43AA-BCBA-99C685945946}"/>
              </a:ext>
            </a:extLst>
          </p:cNvPr>
          <p:cNvSpPr txBox="1"/>
          <p:nvPr/>
        </p:nvSpPr>
        <p:spPr>
          <a:xfrm rot="16200000">
            <a:off x="12692055" y="6099839"/>
            <a:ext cx="2222502" cy="461665"/>
          </a:xfrm>
          <a:prstGeom prst="rect">
            <a:avLst/>
          </a:prstGeom>
          <a:noFill/>
        </p:spPr>
        <p:txBody>
          <a:bodyPr wrap="square" rtlCol="0">
            <a:spAutoFit/>
          </a:bodyPr>
          <a:lstStyle/>
          <a:p>
            <a:r>
              <a:rPr lang="en-US" dirty="0">
                <a:latin typeface="Helvetica Neue Light"/>
              </a:rPr>
              <a:t>d</a:t>
            </a:r>
            <a:r>
              <a:rPr lang="en-DE" dirty="0">
                <a:latin typeface="Helvetica Neue Light"/>
              </a:rPr>
              <a:t>e</a:t>
            </a:r>
            <a:r>
              <a:rPr lang="en-US" dirty="0">
                <a:latin typeface="Helvetica Neue Light"/>
              </a:rPr>
              <a:t>n</a:t>
            </a:r>
            <a:r>
              <a:rPr lang="en-DE" dirty="0">
                <a:latin typeface="Helvetica Neue Light"/>
              </a:rPr>
              <a:t>s</a:t>
            </a:r>
            <a:r>
              <a:rPr lang="en-US" dirty="0" err="1">
                <a:latin typeface="Helvetica Neue Light"/>
              </a:rPr>
              <a:t>i</a:t>
            </a:r>
            <a:r>
              <a:rPr lang="en-DE" dirty="0">
                <a:latin typeface="Helvetica Neue Light"/>
              </a:rPr>
              <a:t>t</a:t>
            </a:r>
            <a:r>
              <a:rPr lang="en-US" dirty="0">
                <a:latin typeface="Helvetica Neue Light"/>
              </a:rPr>
              <a:t>y</a:t>
            </a:r>
            <a:endParaRPr lang="en-DE" dirty="0">
              <a:latin typeface="Helvetica Neue Light"/>
            </a:endParaRPr>
          </a:p>
        </p:txBody>
      </p:sp>
      <p:cxnSp>
        <p:nvCxnSpPr>
          <p:cNvPr id="45" name="Straight Arrow Connector 44">
            <a:extLst>
              <a:ext uri="{FF2B5EF4-FFF2-40B4-BE49-F238E27FC236}">
                <a16:creationId xmlns:a16="http://schemas.microsoft.com/office/drawing/2014/main" id="{B09D3800-9B88-4C2F-AA31-74C352377E46}"/>
              </a:ext>
            </a:extLst>
          </p:cNvPr>
          <p:cNvCxnSpPr>
            <a:cxnSpLocks/>
          </p:cNvCxnSpPr>
          <p:nvPr/>
        </p:nvCxnSpPr>
        <p:spPr>
          <a:xfrm>
            <a:off x="13499891" y="3879798"/>
            <a:ext cx="1159134"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47" name="Oval 46">
            <a:extLst>
              <a:ext uri="{FF2B5EF4-FFF2-40B4-BE49-F238E27FC236}">
                <a16:creationId xmlns:a16="http://schemas.microsoft.com/office/drawing/2014/main" id="{6C67083C-CBCF-4182-AAF3-B3B7D77DD2F3}"/>
              </a:ext>
            </a:extLst>
          </p:cNvPr>
          <p:cNvSpPr/>
          <p:nvPr/>
        </p:nvSpPr>
        <p:spPr>
          <a:xfrm>
            <a:off x="11594890" y="3213928"/>
            <a:ext cx="1905000" cy="1272076"/>
          </a:xfrm>
          <a:prstGeom prst="ellipse">
            <a:avLst/>
          </a:prstGeom>
          <a:solidFill>
            <a:srgbClr val="4F81BD">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4800"/>
          </a:p>
        </p:txBody>
      </p:sp>
      <p:sp>
        <p:nvSpPr>
          <p:cNvPr id="46" name="TextBox 45">
            <a:extLst>
              <a:ext uri="{FF2B5EF4-FFF2-40B4-BE49-F238E27FC236}">
                <a16:creationId xmlns:a16="http://schemas.microsoft.com/office/drawing/2014/main" id="{DF0F6BF0-6EFD-44FB-B46D-1FB4844DD411}"/>
              </a:ext>
            </a:extLst>
          </p:cNvPr>
          <p:cNvSpPr txBox="1"/>
          <p:nvPr/>
        </p:nvSpPr>
        <p:spPr>
          <a:xfrm>
            <a:off x="11830955" y="3283053"/>
            <a:ext cx="1514202" cy="954107"/>
          </a:xfrm>
          <a:prstGeom prst="rect">
            <a:avLst/>
          </a:prstGeom>
          <a:noFill/>
        </p:spPr>
        <p:txBody>
          <a:bodyPr wrap="square" rtlCol="0">
            <a:spAutoFit/>
          </a:bodyPr>
          <a:lstStyle/>
          <a:p>
            <a:r>
              <a:rPr lang="en-US" sz="5600" b="1" dirty="0">
                <a:latin typeface="Helvetica Neue Light"/>
              </a:rPr>
              <a:t>e</a:t>
            </a:r>
            <a:r>
              <a:rPr lang="en-DE" sz="5600" b="1" baseline="30000" dirty="0">
                <a:latin typeface="Helvetica Neue Light"/>
              </a:rPr>
              <a:t>-</a:t>
            </a:r>
          </a:p>
        </p:txBody>
      </p:sp>
      <p:pic>
        <p:nvPicPr>
          <p:cNvPr id="50" name="Picture 49">
            <a:extLst>
              <a:ext uri="{FF2B5EF4-FFF2-40B4-BE49-F238E27FC236}">
                <a16:creationId xmlns:a16="http://schemas.microsoft.com/office/drawing/2014/main" id="{70AD62BB-D0B9-451E-BE39-6165729EB6B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51468" y="9086556"/>
            <a:ext cx="24535467" cy="4302813"/>
          </a:xfrm>
          <a:prstGeom prst="rect">
            <a:avLst/>
          </a:prstGeom>
        </p:spPr>
      </p:pic>
      <p:cxnSp>
        <p:nvCxnSpPr>
          <p:cNvPr id="51" name="Straight Connector 50">
            <a:extLst>
              <a:ext uri="{FF2B5EF4-FFF2-40B4-BE49-F238E27FC236}">
                <a16:creationId xmlns:a16="http://schemas.microsoft.com/office/drawing/2014/main" id="{0297BAF5-931C-45EF-93FD-411680A75B5E}"/>
              </a:ext>
            </a:extLst>
          </p:cNvPr>
          <p:cNvCxnSpPr/>
          <p:nvPr/>
        </p:nvCxnSpPr>
        <p:spPr>
          <a:xfrm>
            <a:off x="3030582" y="9073860"/>
            <a:ext cx="18288000" cy="0"/>
          </a:xfrm>
          <a:prstGeom prst="line">
            <a:avLst/>
          </a:prstGeom>
        </p:spPr>
        <p:style>
          <a:lnRef idx="1">
            <a:schemeClr val="dk1"/>
          </a:lnRef>
          <a:fillRef idx="0">
            <a:schemeClr val="dk1"/>
          </a:fillRef>
          <a:effectRef idx="0">
            <a:schemeClr val="dk1"/>
          </a:effectRef>
          <a:fontRef idx="minor">
            <a:schemeClr val="tx1"/>
          </a:fontRef>
        </p:style>
      </p:cxnSp>
      <p:sp>
        <p:nvSpPr>
          <p:cNvPr id="52" name="TextBox 51">
            <a:extLst>
              <a:ext uri="{FF2B5EF4-FFF2-40B4-BE49-F238E27FC236}">
                <a16:creationId xmlns:a16="http://schemas.microsoft.com/office/drawing/2014/main" id="{1CC640E6-DEE1-4C14-9648-3F34005F3450}"/>
              </a:ext>
            </a:extLst>
          </p:cNvPr>
          <p:cNvSpPr txBox="1"/>
          <p:nvPr/>
        </p:nvSpPr>
        <p:spPr>
          <a:xfrm>
            <a:off x="5180174" y="9382758"/>
            <a:ext cx="4563292" cy="707886"/>
          </a:xfrm>
          <a:prstGeom prst="rect">
            <a:avLst/>
          </a:prstGeom>
          <a:noFill/>
        </p:spPr>
        <p:txBody>
          <a:bodyPr wrap="square" rtlCol="0">
            <a:spAutoFit/>
          </a:bodyPr>
          <a:lstStyle/>
          <a:p>
            <a:r>
              <a:rPr lang="en-US" sz="4000" dirty="0">
                <a:latin typeface="Helvetica Neue Light"/>
              </a:rPr>
              <a:t>I</a:t>
            </a:r>
            <a:r>
              <a:rPr lang="en-DE" sz="4000" dirty="0">
                <a:latin typeface="Helvetica Neue Light"/>
              </a:rPr>
              <a:t>n</a:t>
            </a:r>
            <a:r>
              <a:rPr lang="en-US" sz="4000" dirty="0">
                <a:latin typeface="Helvetica Neue Light"/>
              </a:rPr>
              <a:t>j</a:t>
            </a:r>
            <a:r>
              <a:rPr lang="en-DE" sz="4000" dirty="0">
                <a:latin typeface="Helvetica Neue Light"/>
              </a:rPr>
              <a:t>e</a:t>
            </a:r>
            <a:r>
              <a:rPr lang="en-US" sz="4000" dirty="0">
                <a:latin typeface="Helvetica Neue Light"/>
              </a:rPr>
              <a:t>c</a:t>
            </a:r>
            <a:r>
              <a:rPr lang="en-DE" sz="4000" dirty="0">
                <a:latin typeface="Helvetica Neue Light"/>
              </a:rPr>
              <a:t>t</a:t>
            </a:r>
            <a:r>
              <a:rPr lang="en-US" sz="4000" dirty="0">
                <a:latin typeface="Helvetica Neue Light"/>
              </a:rPr>
              <a:t>o</a:t>
            </a:r>
            <a:r>
              <a:rPr lang="en-DE" sz="4000" dirty="0">
                <a:latin typeface="Helvetica Neue Light"/>
              </a:rPr>
              <a:t>r </a:t>
            </a:r>
            <a:r>
              <a:rPr lang="en-US" sz="4000" dirty="0">
                <a:latin typeface="Helvetica Neue Light"/>
              </a:rPr>
              <a:t>b</a:t>
            </a:r>
            <a:r>
              <a:rPr lang="en-DE" sz="4000" dirty="0">
                <a:latin typeface="Helvetica Neue Light"/>
              </a:rPr>
              <a:t>e</a:t>
            </a:r>
            <a:r>
              <a:rPr lang="en-US" sz="4000" dirty="0">
                <a:latin typeface="Helvetica Neue Light"/>
              </a:rPr>
              <a:t>a</a:t>
            </a:r>
            <a:r>
              <a:rPr lang="en-DE" sz="4000" dirty="0">
                <a:latin typeface="Helvetica Neue Light"/>
              </a:rPr>
              <a:t>m</a:t>
            </a:r>
          </a:p>
        </p:txBody>
      </p:sp>
      <p:cxnSp>
        <p:nvCxnSpPr>
          <p:cNvPr id="54" name="Straight Connector 53">
            <a:extLst>
              <a:ext uri="{FF2B5EF4-FFF2-40B4-BE49-F238E27FC236}">
                <a16:creationId xmlns:a16="http://schemas.microsoft.com/office/drawing/2014/main" id="{466F044E-E4A7-41EE-9F70-B6C35EC59F70}"/>
              </a:ext>
            </a:extLst>
          </p:cNvPr>
          <p:cNvCxnSpPr>
            <a:cxnSpLocks/>
          </p:cNvCxnSpPr>
          <p:nvPr/>
        </p:nvCxnSpPr>
        <p:spPr>
          <a:xfrm>
            <a:off x="11439522" y="11096629"/>
            <a:ext cx="0" cy="214314"/>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7" name="Straight Connector 56">
            <a:extLst>
              <a:ext uri="{FF2B5EF4-FFF2-40B4-BE49-F238E27FC236}">
                <a16:creationId xmlns:a16="http://schemas.microsoft.com/office/drawing/2014/main" id="{0B97DE36-61A0-4654-900A-38F422B4DDF3}"/>
              </a:ext>
            </a:extLst>
          </p:cNvPr>
          <p:cNvCxnSpPr>
            <a:cxnSpLocks/>
          </p:cNvCxnSpPr>
          <p:nvPr/>
        </p:nvCxnSpPr>
        <p:spPr>
          <a:xfrm flipV="1">
            <a:off x="12268079" y="5090113"/>
            <a:ext cx="3412025" cy="6278959"/>
          </a:xfrm>
          <a:prstGeom prst="line">
            <a:avLst/>
          </a:prstGeom>
        </p:spPr>
        <p:style>
          <a:lnRef idx="1">
            <a:schemeClr val="dk1"/>
          </a:lnRef>
          <a:fillRef idx="0">
            <a:schemeClr val="dk1"/>
          </a:fillRef>
          <a:effectRef idx="0">
            <a:schemeClr val="dk1"/>
          </a:effectRef>
          <a:fontRef idx="minor">
            <a:schemeClr val="tx1"/>
          </a:fontRef>
        </p:style>
      </p:cxnSp>
      <p:sp>
        <p:nvSpPr>
          <p:cNvPr id="59" name="TextBox 58">
            <a:extLst>
              <a:ext uri="{FF2B5EF4-FFF2-40B4-BE49-F238E27FC236}">
                <a16:creationId xmlns:a16="http://schemas.microsoft.com/office/drawing/2014/main" id="{6D9CF4C0-F96E-4CED-88CA-FE6C5B4A5D60}"/>
              </a:ext>
            </a:extLst>
          </p:cNvPr>
          <p:cNvSpPr txBox="1"/>
          <p:nvPr/>
        </p:nvSpPr>
        <p:spPr>
          <a:xfrm>
            <a:off x="14599878" y="10243978"/>
            <a:ext cx="4563292" cy="707886"/>
          </a:xfrm>
          <a:prstGeom prst="rect">
            <a:avLst/>
          </a:prstGeom>
          <a:noFill/>
        </p:spPr>
        <p:txBody>
          <a:bodyPr wrap="square" rtlCol="0">
            <a:spAutoFit/>
          </a:bodyPr>
          <a:lstStyle/>
          <a:p>
            <a:r>
              <a:rPr lang="de-DE" sz="4000" dirty="0">
                <a:latin typeface="Helvetica Neue Light"/>
              </a:rPr>
              <a:t>W</a:t>
            </a:r>
            <a:r>
              <a:rPr lang="en-DE" sz="4000" dirty="0" err="1">
                <a:latin typeface="Helvetica Neue Light"/>
              </a:rPr>
              <a:t>i</a:t>
            </a:r>
            <a:r>
              <a:rPr lang="en-US" sz="4000" dirty="0">
                <a:latin typeface="Helvetica Neue Light"/>
              </a:rPr>
              <a:t>t</a:t>
            </a:r>
            <a:r>
              <a:rPr lang="en-DE" sz="4000" dirty="0">
                <a:latin typeface="Helvetica Neue Light"/>
              </a:rPr>
              <a:t>n</a:t>
            </a:r>
            <a:r>
              <a:rPr lang="en-US" sz="4000" dirty="0">
                <a:latin typeface="Helvetica Neue Light"/>
              </a:rPr>
              <a:t>e</a:t>
            </a:r>
            <a:r>
              <a:rPr lang="en-DE" sz="4000" dirty="0">
                <a:latin typeface="Helvetica Neue Light"/>
              </a:rPr>
              <a:t>s</a:t>
            </a:r>
            <a:r>
              <a:rPr lang="en-US" sz="4000" dirty="0">
                <a:latin typeface="Helvetica Neue Light"/>
              </a:rPr>
              <a:t>s-d</a:t>
            </a:r>
            <a:r>
              <a:rPr lang="en-DE" sz="4000" dirty="0">
                <a:latin typeface="Helvetica Neue Light"/>
              </a:rPr>
              <a:t>r</a:t>
            </a:r>
            <a:r>
              <a:rPr lang="en-US" sz="4000" dirty="0" err="1">
                <a:latin typeface="Helvetica Neue Light"/>
              </a:rPr>
              <a:t>i</a:t>
            </a:r>
            <a:r>
              <a:rPr lang="en-DE" sz="4000" dirty="0">
                <a:latin typeface="Helvetica Neue Light"/>
              </a:rPr>
              <a:t>v</a:t>
            </a:r>
            <a:r>
              <a:rPr lang="en-US" sz="4000" dirty="0">
                <a:latin typeface="Helvetica Neue Light"/>
              </a:rPr>
              <a:t>e</a:t>
            </a:r>
            <a:r>
              <a:rPr lang="en-DE" sz="4000" dirty="0">
                <a:latin typeface="Helvetica Neue Light"/>
              </a:rPr>
              <a:t>r </a:t>
            </a:r>
            <a:r>
              <a:rPr lang="en-US" sz="4000" dirty="0">
                <a:latin typeface="Helvetica Neue Light"/>
              </a:rPr>
              <a:t>p</a:t>
            </a:r>
            <a:r>
              <a:rPr lang="en-DE" sz="4000" dirty="0">
                <a:latin typeface="Helvetica Neue Light"/>
              </a:rPr>
              <a:t>a</a:t>
            </a:r>
            <a:r>
              <a:rPr lang="en-US" sz="4000" dirty="0" err="1">
                <a:latin typeface="Helvetica Neue Light"/>
              </a:rPr>
              <a:t>i</a:t>
            </a:r>
            <a:r>
              <a:rPr lang="en-DE" sz="4000" dirty="0">
                <a:latin typeface="Helvetica Neue Light"/>
              </a:rPr>
              <a:t>r</a:t>
            </a:r>
          </a:p>
        </p:txBody>
      </p:sp>
      <p:sp>
        <p:nvSpPr>
          <p:cNvPr id="60" name="TextBox 59">
            <a:extLst>
              <a:ext uri="{FF2B5EF4-FFF2-40B4-BE49-F238E27FC236}">
                <a16:creationId xmlns:a16="http://schemas.microsoft.com/office/drawing/2014/main" id="{8AA46FE7-7D36-44AA-A2C7-26DC0DD57566}"/>
              </a:ext>
            </a:extLst>
          </p:cNvPr>
          <p:cNvSpPr txBox="1"/>
          <p:nvPr/>
        </p:nvSpPr>
        <p:spPr>
          <a:xfrm>
            <a:off x="10776850" y="9283813"/>
            <a:ext cx="5421300" cy="584775"/>
          </a:xfrm>
          <a:prstGeom prst="rect">
            <a:avLst/>
          </a:prstGeom>
          <a:noFill/>
        </p:spPr>
        <p:txBody>
          <a:bodyPr wrap="square" rtlCol="0">
            <a:spAutoFit/>
          </a:bodyPr>
          <a:lstStyle/>
          <a:p>
            <a:r>
              <a:rPr lang="en-US" sz="3200" b="1" dirty="0">
                <a:solidFill>
                  <a:schemeClr val="bg1"/>
                </a:solidFill>
                <a:latin typeface="Helvetica Neue Light"/>
              </a:rPr>
              <a:t>PW</a:t>
            </a:r>
            <a:r>
              <a:rPr lang="en-DE" sz="3200" b="1" dirty="0">
                <a:solidFill>
                  <a:schemeClr val="bg1"/>
                </a:solidFill>
                <a:latin typeface="Helvetica Neue Light"/>
              </a:rPr>
              <a:t>F</a:t>
            </a:r>
            <a:r>
              <a:rPr lang="en-US" sz="3200" b="1" dirty="0">
                <a:solidFill>
                  <a:schemeClr val="bg1"/>
                </a:solidFill>
                <a:latin typeface="Helvetica Neue Light"/>
              </a:rPr>
              <a:t>A</a:t>
            </a:r>
            <a:endParaRPr lang="en-DE" sz="3200" b="1" dirty="0">
              <a:solidFill>
                <a:schemeClr val="bg1"/>
              </a:solidFill>
              <a:latin typeface="Helvetica Neue Light"/>
            </a:endParaRPr>
          </a:p>
        </p:txBody>
      </p:sp>
      <p:sp>
        <p:nvSpPr>
          <p:cNvPr id="61" name="TextBox 60">
            <a:extLst>
              <a:ext uri="{FF2B5EF4-FFF2-40B4-BE49-F238E27FC236}">
                <a16:creationId xmlns:a16="http://schemas.microsoft.com/office/drawing/2014/main" id="{F6F9C157-B45A-4EDE-947A-BA0464BAA7DE}"/>
              </a:ext>
            </a:extLst>
          </p:cNvPr>
          <p:cNvSpPr txBox="1"/>
          <p:nvPr/>
        </p:nvSpPr>
        <p:spPr>
          <a:xfrm>
            <a:off x="9936858" y="12468715"/>
            <a:ext cx="5421300" cy="584775"/>
          </a:xfrm>
          <a:prstGeom prst="rect">
            <a:avLst/>
          </a:prstGeom>
          <a:noFill/>
        </p:spPr>
        <p:txBody>
          <a:bodyPr wrap="square" rtlCol="0">
            <a:spAutoFit/>
          </a:bodyPr>
          <a:lstStyle/>
          <a:p>
            <a:r>
              <a:rPr lang="en-DE" sz="3200" b="1" dirty="0">
                <a:solidFill>
                  <a:schemeClr val="bg1"/>
                </a:solidFill>
                <a:latin typeface="Helvetica Neue Light"/>
              </a:rPr>
              <a:t>L</a:t>
            </a:r>
            <a:r>
              <a:rPr lang="en-US" sz="3200" b="1" dirty="0">
                <a:solidFill>
                  <a:schemeClr val="bg1"/>
                </a:solidFill>
                <a:latin typeface="Helvetica Neue Light"/>
              </a:rPr>
              <a:t>W</a:t>
            </a:r>
            <a:r>
              <a:rPr lang="en-DE" sz="3200" b="1" dirty="0">
                <a:solidFill>
                  <a:schemeClr val="bg1"/>
                </a:solidFill>
                <a:latin typeface="Helvetica Neue Light"/>
              </a:rPr>
              <a:t>F</a:t>
            </a:r>
            <a:r>
              <a:rPr lang="en-US" sz="3200" b="1" dirty="0">
                <a:solidFill>
                  <a:schemeClr val="bg1"/>
                </a:solidFill>
                <a:latin typeface="Helvetica Neue Light"/>
              </a:rPr>
              <a:t>A</a:t>
            </a:r>
            <a:endParaRPr lang="en-DE" sz="3200" b="1" dirty="0">
              <a:solidFill>
                <a:schemeClr val="bg1"/>
              </a:solidFill>
              <a:latin typeface="Helvetica Neue Light"/>
            </a:endParaRPr>
          </a:p>
        </p:txBody>
      </p:sp>
      <p:cxnSp>
        <p:nvCxnSpPr>
          <p:cNvPr id="66" name="Straight Connector 65">
            <a:extLst>
              <a:ext uri="{FF2B5EF4-FFF2-40B4-BE49-F238E27FC236}">
                <a16:creationId xmlns:a16="http://schemas.microsoft.com/office/drawing/2014/main" id="{2CE1D09D-582B-4029-8E46-59319228E544}"/>
              </a:ext>
            </a:extLst>
          </p:cNvPr>
          <p:cNvCxnSpPr>
            <a:cxnSpLocks/>
          </p:cNvCxnSpPr>
          <p:nvPr/>
        </p:nvCxnSpPr>
        <p:spPr>
          <a:xfrm>
            <a:off x="14041261" y="6536890"/>
            <a:ext cx="4508678" cy="0"/>
          </a:xfrm>
          <a:prstGeom prst="line">
            <a:avLst/>
          </a:prstGeom>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9363D8B1-68AA-4DCE-A673-3500715D930A}"/>
              </a:ext>
            </a:extLst>
          </p:cNvPr>
          <p:cNvSpPr txBox="1"/>
          <p:nvPr/>
        </p:nvSpPr>
        <p:spPr>
          <a:xfrm>
            <a:off x="17387691" y="6486247"/>
            <a:ext cx="3204116" cy="830997"/>
          </a:xfrm>
          <a:prstGeom prst="rect">
            <a:avLst/>
          </a:prstGeom>
          <a:noFill/>
        </p:spPr>
        <p:txBody>
          <a:bodyPr wrap="square" rtlCol="0">
            <a:spAutoFit/>
          </a:bodyPr>
          <a:lstStyle/>
          <a:p>
            <a:r>
              <a:rPr lang="en-US" dirty="0">
                <a:latin typeface="Helvetica Neue Light"/>
              </a:rPr>
              <a:t>B</a:t>
            </a:r>
            <a:r>
              <a:rPr lang="en-DE" dirty="0" err="1">
                <a:latin typeface="Helvetica Neue Light"/>
              </a:rPr>
              <a:t>ackground</a:t>
            </a:r>
            <a:endParaRPr lang="en-DE" dirty="0">
              <a:latin typeface="Helvetica Neue Light"/>
            </a:endParaRPr>
          </a:p>
          <a:p>
            <a:r>
              <a:rPr lang="en-DE" dirty="0">
                <a:latin typeface="Helvetica Neue Light"/>
              </a:rPr>
              <a:t>density</a:t>
            </a:r>
          </a:p>
        </p:txBody>
      </p:sp>
      <p:sp>
        <p:nvSpPr>
          <p:cNvPr id="44" name="TextBox 43">
            <a:extLst>
              <a:ext uri="{FF2B5EF4-FFF2-40B4-BE49-F238E27FC236}">
                <a16:creationId xmlns:a16="http://schemas.microsoft.com/office/drawing/2014/main" id="{1F7439CE-B41E-4D02-8C2B-C1DD241D7197}"/>
              </a:ext>
            </a:extLst>
          </p:cNvPr>
          <p:cNvSpPr txBox="1"/>
          <p:nvPr/>
        </p:nvSpPr>
        <p:spPr>
          <a:xfrm>
            <a:off x="11641597" y="6893486"/>
            <a:ext cx="1514202" cy="954107"/>
          </a:xfrm>
          <a:prstGeom prst="rect">
            <a:avLst/>
          </a:prstGeom>
          <a:noFill/>
        </p:spPr>
        <p:txBody>
          <a:bodyPr wrap="square" rtlCol="0">
            <a:spAutoFit/>
          </a:bodyPr>
          <a:lstStyle/>
          <a:p>
            <a:r>
              <a:rPr lang="en-US" sz="5600" b="1" dirty="0">
                <a:latin typeface="Helvetica Neue Light"/>
              </a:rPr>
              <a:t>H2</a:t>
            </a:r>
            <a:endParaRPr lang="en-DE" sz="5600" b="1" baseline="30000" dirty="0">
              <a:latin typeface="Helvetica Neue Light"/>
            </a:endParaRPr>
          </a:p>
        </p:txBody>
      </p:sp>
      <p:cxnSp>
        <p:nvCxnSpPr>
          <p:cNvPr id="48" name="Straight Connector 47">
            <a:extLst>
              <a:ext uri="{FF2B5EF4-FFF2-40B4-BE49-F238E27FC236}">
                <a16:creationId xmlns:a16="http://schemas.microsoft.com/office/drawing/2014/main" id="{AAAEB8B9-3828-41A1-9861-BA70B6908602}"/>
              </a:ext>
            </a:extLst>
          </p:cNvPr>
          <p:cNvCxnSpPr>
            <a:cxnSpLocks/>
          </p:cNvCxnSpPr>
          <p:nvPr/>
        </p:nvCxnSpPr>
        <p:spPr>
          <a:xfrm>
            <a:off x="17003806" y="6536890"/>
            <a:ext cx="15461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EE15AD8-F7F9-4B4C-BC28-6BCD0760A18F}"/>
              </a:ext>
            </a:extLst>
          </p:cNvPr>
          <p:cNvCxnSpPr>
            <a:cxnSpLocks/>
          </p:cNvCxnSpPr>
          <p:nvPr/>
        </p:nvCxnSpPr>
        <p:spPr>
          <a:xfrm flipV="1">
            <a:off x="14041261" y="6530105"/>
            <a:ext cx="901882" cy="6786"/>
          </a:xfrm>
          <a:prstGeom prst="line">
            <a:avLst/>
          </a:prstGeom>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C6E1FE4B-0A9C-49EE-8A12-634AFF37F047}"/>
              </a:ext>
            </a:extLst>
          </p:cNvPr>
          <p:cNvSpPr txBox="1"/>
          <p:nvPr/>
        </p:nvSpPr>
        <p:spPr>
          <a:xfrm>
            <a:off x="14823728" y="8124658"/>
            <a:ext cx="8678884" cy="553998"/>
          </a:xfrm>
          <a:prstGeom prst="rect">
            <a:avLst/>
          </a:prstGeom>
          <a:noFill/>
        </p:spPr>
        <p:txBody>
          <a:bodyPr wrap="square" rtlCol="0">
            <a:spAutoFit/>
          </a:bodyPr>
          <a:lstStyle/>
          <a:p>
            <a:r>
              <a:rPr lang="de-DE" sz="3000" dirty="0">
                <a:latin typeface="Gill Sans Light" panose="020B0302020104020203" pitchFamily="34" charset="-79"/>
                <a:cs typeface="Gill Sans Light" panose="020B0302020104020203" pitchFamily="34" charset="-79"/>
              </a:rPr>
              <a:t>Plasma </a:t>
            </a:r>
            <a:r>
              <a:rPr lang="de-DE" sz="3000" dirty="0" err="1">
                <a:latin typeface="Gill Sans Light" panose="020B0302020104020203" pitchFamily="34" charset="-79"/>
                <a:cs typeface="Gill Sans Light" panose="020B0302020104020203" pitchFamily="34" charset="-79"/>
              </a:rPr>
              <a:t>simulation</a:t>
            </a:r>
            <a:r>
              <a:rPr lang="de-DE" sz="3000" dirty="0">
                <a:latin typeface="Gill Sans Light" panose="020B0302020104020203" pitchFamily="34" charset="-79"/>
                <a:cs typeface="Gill Sans Light" panose="020B0302020104020203" pitchFamily="34" charset="-79"/>
              </a:rPr>
              <a:t> support </a:t>
            </a:r>
            <a:r>
              <a:rPr lang="de-DE" sz="3000" dirty="0" err="1">
                <a:latin typeface="Gill Sans Light" panose="020B0302020104020203" pitchFamily="34" charset="-79"/>
                <a:cs typeface="Gill Sans Light" panose="020B0302020104020203" pitchFamily="34" charset="-79"/>
              </a:rPr>
              <a:t>from</a:t>
            </a:r>
            <a:r>
              <a:rPr lang="de-DE" sz="3000" dirty="0">
                <a:latin typeface="Gill Sans Light" panose="020B0302020104020203" pitchFamily="34" charset="-79"/>
                <a:cs typeface="Gill Sans Light" panose="020B0302020104020203" pitchFamily="34" charset="-79"/>
              </a:rPr>
              <a:t> Oxford        (A. Ross)</a:t>
            </a:r>
            <a:endParaRPr lang="en-DE" sz="3000" dirty="0">
              <a:latin typeface="Gill Sans Light" panose="020B0302020104020203" pitchFamily="34" charset="-79"/>
              <a:cs typeface="Gill Sans Light" panose="020B0302020104020203" pitchFamily="34" charset="-79"/>
            </a:endParaRPr>
          </a:p>
        </p:txBody>
      </p:sp>
      <p:sp>
        <p:nvSpPr>
          <p:cNvPr id="8" name="Textfeld 7">
            <a:extLst>
              <a:ext uri="{FF2B5EF4-FFF2-40B4-BE49-F238E27FC236}">
                <a16:creationId xmlns:a16="http://schemas.microsoft.com/office/drawing/2014/main" id="{E7EF15BC-D64C-5B44-8F55-EDE562B208FA}"/>
              </a:ext>
            </a:extLst>
          </p:cNvPr>
          <p:cNvSpPr txBox="1"/>
          <p:nvPr/>
        </p:nvSpPr>
        <p:spPr>
          <a:xfrm>
            <a:off x="816713" y="2469043"/>
            <a:ext cx="9735110" cy="52732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GB" sz="4800" dirty="0">
                <a:latin typeface="Gill Sans Light" panose="020B0302020104020203" pitchFamily="34" charset="-79"/>
                <a:cs typeface="Gill Sans Light" panose="020B0302020104020203" pitchFamily="34" charset="-79"/>
              </a:rPr>
              <a:t>Independent control of:</a:t>
            </a:r>
            <a:endParaRPr kumimoji="0" lang="en-GB" sz="48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endParaRPr>
          </a:p>
          <a:p>
            <a:pPr marL="0" marR="0" indent="0" algn="l" defTabSz="2438338" rtl="0" fontAlgn="auto" latinLnBrk="0" hangingPunct="0">
              <a:lnSpc>
                <a:spcPct val="100000"/>
              </a:lnSpc>
              <a:spcBef>
                <a:spcPts val="0"/>
              </a:spcBef>
              <a:spcAft>
                <a:spcPts val="0"/>
              </a:spcAft>
              <a:buClrTx/>
              <a:buSzTx/>
              <a:buFontTx/>
              <a:buNone/>
              <a:tabLst/>
            </a:pPr>
            <a:endParaRPr kumimoji="0" lang="en-GB" sz="48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endParaRPr>
          </a:p>
          <a:p>
            <a:pPr marL="571500" marR="0" indent="-5715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GB" sz="48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injection position → final energy   </a:t>
            </a:r>
          </a:p>
          <a:p>
            <a:pPr marL="571500" marR="0" indent="-5715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GB" sz="48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shock height → charge</a:t>
            </a:r>
          </a:p>
          <a:p>
            <a:pPr marL="571500" marR="0" indent="-5715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GB" sz="48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plateau density → acceleration gradient</a:t>
            </a:r>
          </a:p>
          <a:p>
            <a:pPr marL="0" marR="0" indent="0" algn="l" defTabSz="2438338" rtl="0" fontAlgn="auto" latinLnBrk="0" hangingPunct="0">
              <a:lnSpc>
                <a:spcPct val="100000"/>
              </a:lnSpc>
              <a:spcBef>
                <a:spcPts val="0"/>
              </a:spcBef>
              <a:spcAft>
                <a:spcPts val="0"/>
              </a:spcAft>
              <a:buClrTx/>
              <a:buSzTx/>
              <a:buFontTx/>
              <a:buNone/>
              <a:tabLst/>
            </a:pPr>
            <a:endParaRPr lang="en-GB" sz="4800" dirty="0">
              <a:latin typeface="Gill Sans Light" panose="020B0302020104020203" pitchFamily="34" charset="-79"/>
              <a:cs typeface="Gill Sans Light" panose="020B0302020104020203" pitchFamily="34" charset="-79"/>
            </a:endParaRPr>
          </a:p>
        </p:txBody>
      </p:sp>
      <p:pic>
        <p:nvPicPr>
          <p:cNvPr id="1026" name="Picture 2" descr="Moritz Foerster">
            <a:extLst>
              <a:ext uri="{FF2B5EF4-FFF2-40B4-BE49-F238E27FC236}">
                <a16:creationId xmlns:a16="http://schemas.microsoft.com/office/drawing/2014/main" id="{2A436549-8CC5-89A0-32A3-C386E22EFCA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224457" y="238876"/>
            <a:ext cx="2903470" cy="35212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7E14F8A-7147-7891-62AD-D79BCE13D13E}"/>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1370588" y="5219420"/>
            <a:ext cx="2757339" cy="2941161"/>
          </a:xfrm>
          <a:prstGeom prst="rect">
            <a:avLst/>
          </a:prstGeom>
          <a:noFill/>
          <a:extLst>
            <a:ext uri="{909E8E84-426E-40DD-AFC4-6F175D3DCCD1}">
              <a14:hiddenFill xmlns:a14="http://schemas.microsoft.com/office/drawing/2010/main">
                <a:solidFill>
                  <a:srgbClr val="FFFFFF"/>
                </a:solidFill>
              </a14:hiddenFill>
            </a:ext>
          </a:extLst>
        </p:spPr>
      </p:pic>
      <p:sp>
        <p:nvSpPr>
          <p:cNvPr id="17" name="Textfeld 16">
            <a:extLst>
              <a:ext uri="{FF2B5EF4-FFF2-40B4-BE49-F238E27FC236}">
                <a16:creationId xmlns:a16="http://schemas.microsoft.com/office/drawing/2014/main" id="{D0905423-5487-4524-79EE-650C2F9D5AA9}"/>
              </a:ext>
            </a:extLst>
          </p:cNvPr>
          <p:cNvSpPr txBox="1"/>
          <p:nvPr/>
        </p:nvSpPr>
        <p:spPr>
          <a:xfrm>
            <a:off x="21811626" y="3800601"/>
            <a:ext cx="2114514"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de-DE" sz="3000" dirty="0">
                <a:latin typeface="Gill Sans Light" panose="020B0302020104020203" pitchFamily="34" charset="-79"/>
                <a:cs typeface="Gill Sans Light" panose="020B0302020104020203" pitchFamily="34" charset="-79"/>
              </a:rPr>
              <a:t>M. Foerster</a:t>
            </a:r>
            <a:endParaRPr lang="en-GB" sz="3000" dirty="0">
              <a:latin typeface="Gill Sans Light" panose="020B0302020104020203" pitchFamily="34" charset="-79"/>
              <a:cs typeface="Gill Sans Light" panose="020B0302020104020203" pitchFamily="34" charset="-79"/>
            </a:endParaRPr>
          </a:p>
        </p:txBody>
      </p:sp>
    </p:spTree>
    <p:extLst>
      <p:ext uri="{BB962C8B-B14F-4D97-AF65-F5344CB8AC3E}">
        <p14:creationId xmlns:p14="http://schemas.microsoft.com/office/powerpoint/2010/main" val="183384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57"/>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par>
                                <p:cTn id="77" presetID="1" presetClass="exit" presetSubtype="0" fill="hold" nodeType="withEffect">
                                  <p:stCondLst>
                                    <p:cond delay="0"/>
                                  </p:stCondLst>
                                  <p:childTnLst>
                                    <p:set>
                                      <p:cBhvr>
                                        <p:cTn id="78" dur="1" fill="hold">
                                          <p:stCondLst>
                                            <p:cond delay="0"/>
                                          </p:stCondLst>
                                        </p:cTn>
                                        <p:tgtEl>
                                          <p:spTgt spid="66"/>
                                        </p:tgtEl>
                                        <p:attrNameLst>
                                          <p:attrName>style.visibility</p:attrName>
                                        </p:attrNameLst>
                                      </p:cBhvr>
                                      <p:to>
                                        <p:strVal val="hidden"/>
                                      </p:to>
                                    </p:set>
                                  </p:childTnLst>
                                </p:cTn>
                              </p:par>
                              <p:par>
                                <p:cTn id="79" presetID="1" presetClass="entr" presetSubtype="0" fill="hold" nodeType="withEffect">
                                  <p:stCondLst>
                                    <p:cond delay="0"/>
                                  </p:stCondLst>
                                  <p:childTnLst>
                                    <p:set>
                                      <p:cBhvr>
                                        <p:cTn id="80" dur="1" fill="hold">
                                          <p:stCondLst>
                                            <p:cond delay="0"/>
                                          </p:stCondLst>
                                        </p:cTn>
                                        <p:tgtEl>
                                          <p:spTgt spid="4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9" grpId="0" animBg="1"/>
      <p:bldP spid="39" grpId="0" animBg="1"/>
      <p:bldP spid="40" grpId="0"/>
      <p:bldP spid="41" grpId="0"/>
      <p:bldP spid="42" grpId="0"/>
      <p:bldP spid="43" grpId="0"/>
      <p:bldP spid="47" grpId="0" animBg="1"/>
      <p:bldP spid="46" grpId="0"/>
      <p:bldP spid="70" grpId="0"/>
      <p:bldP spid="44" grpId="0"/>
      <p:bldP spid="53"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B07518E5-C15B-4245-985B-4B6E8B2F1F62}"/>
              </a:ext>
            </a:extLst>
          </p:cNvPr>
          <p:cNvPicPr>
            <a:picLocks noChangeAspect="1"/>
          </p:cNvPicPr>
          <p:nvPr/>
        </p:nvPicPr>
        <p:blipFill>
          <a:blip r:embed="rId2"/>
          <a:stretch>
            <a:fillRect/>
          </a:stretch>
        </p:blipFill>
        <p:spPr>
          <a:xfrm>
            <a:off x="4197905" y="2328902"/>
            <a:ext cx="15151681" cy="11542249"/>
          </a:xfrm>
          <a:prstGeom prst="rect">
            <a:avLst/>
          </a:prstGeom>
        </p:spPr>
      </p:pic>
      <p:sp>
        <p:nvSpPr>
          <p:cNvPr id="5" name="Title 2">
            <a:extLst>
              <a:ext uri="{FF2B5EF4-FFF2-40B4-BE49-F238E27FC236}">
                <a16:creationId xmlns:a16="http://schemas.microsoft.com/office/drawing/2014/main" id="{2562B35C-6E8E-3149-B5DC-712683419D68}"/>
              </a:ext>
            </a:extLst>
          </p:cNvPr>
          <p:cNvSpPr>
            <a:spLocks noGrp="1"/>
          </p:cNvSpPr>
          <p:nvPr>
            <p:ph type="title"/>
          </p:nvPr>
        </p:nvSpPr>
        <p:spPr>
          <a:xfrm>
            <a:off x="892539" y="712355"/>
            <a:ext cx="21031200" cy="1000209"/>
          </a:xfrm>
        </p:spPr>
        <p:txBody>
          <a:bodyPr/>
          <a:lstStyle/>
          <a:p>
            <a:r>
              <a:rPr lang="de-DE" sz="6000" b="0" dirty="0">
                <a:solidFill>
                  <a:srgbClr val="01883A"/>
                </a:solidFill>
                <a:latin typeface="Gill Sans Light" panose="020B0302020104020203" pitchFamily="34" charset="-79"/>
                <a:cs typeface="Gill Sans Light" panose="020B0302020104020203" pitchFamily="34" charset="-79"/>
              </a:rPr>
              <a:t>HOFI </a:t>
            </a:r>
            <a:r>
              <a:rPr lang="de-DE" sz="6000" b="0" dirty="0" err="1">
                <a:solidFill>
                  <a:srgbClr val="01883A"/>
                </a:solidFill>
                <a:latin typeface="Gill Sans Light" panose="020B0302020104020203" pitchFamily="34" charset="-79"/>
                <a:cs typeface="Gill Sans Light" panose="020B0302020104020203" pitchFamily="34" charset="-79"/>
              </a:rPr>
              <a:t>shock</a:t>
            </a:r>
            <a:r>
              <a:rPr lang="de-DE" sz="6000" b="0" dirty="0">
                <a:solidFill>
                  <a:srgbClr val="01883A"/>
                </a:solidFill>
                <a:latin typeface="Gill Sans Light" panose="020B0302020104020203" pitchFamily="34" charset="-79"/>
                <a:cs typeface="Gill Sans Light" panose="020B0302020104020203" pitchFamily="34" charset="-79"/>
              </a:rPr>
              <a:t> </a:t>
            </a:r>
            <a:r>
              <a:rPr lang="de-DE" sz="6000" b="0" dirty="0" err="1">
                <a:solidFill>
                  <a:srgbClr val="01883A"/>
                </a:solidFill>
                <a:latin typeface="Gill Sans Light" panose="020B0302020104020203" pitchFamily="34" charset="-79"/>
                <a:cs typeface="Gill Sans Light" panose="020B0302020104020203" pitchFamily="34" charset="-79"/>
              </a:rPr>
              <a:t>stability</a:t>
            </a:r>
            <a:br>
              <a:rPr lang="en-DE" sz="6000" b="0" dirty="0">
                <a:solidFill>
                  <a:srgbClr val="01883A"/>
                </a:solidFill>
                <a:latin typeface="Gill Sans Light" panose="020B0302020104020203" pitchFamily="34" charset="-79"/>
                <a:cs typeface="Gill Sans Light" panose="020B0302020104020203" pitchFamily="34" charset="-79"/>
              </a:rPr>
            </a:br>
            <a:endParaRPr lang="en-DE" sz="6000" b="0" dirty="0">
              <a:solidFill>
                <a:srgbClr val="01883A"/>
              </a:solidFill>
              <a:latin typeface="Gill Sans Light" panose="020B0302020104020203" pitchFamily="34" charset="-79"/>
              <a:cs typeface="Gill Sans Light" panose="020B0302020104020203" pitchFamily="34" charset="-79"/>
            </a:endParaRPr>
          </a:p>
        </p:txBody>
      </p:sp>
      <p:sp>
        <p:nvSpPr>
          <p:cNvPr id="6" name="Textfeld 5">
            <a:extLst>
              <a:ext uri="{FF2B5EF4-FFF2-40B4-BE49-F238E27FC236}">
                <a16:creationId xmlns:a16="http://schemas.microsoft.com/office/drawing/2014/main" id="{D1E376AB-6F44-3B45-B799-E028C63DA1EE}"/>
              </a:ext>
            </a:extLst>
          </p:cNvPr>
          <p:cNvSpPr txBox="1"/>
          <p:nvPr/>
        </p:nvSpPr>
        <p:spPr>
          <a:xfrm>
            <a:off x="5219050" y="1994082"/>
            <a:ext cx="5716309"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GB" sz="4800" dirty="0">
                <a:solidFill>
                  <a:schemeClr val="bg2">
                    <a:lumMod val="10000"/>
                  </a:schemeClr>
                </a:solidFill>
                <a:latin typeface="Gill Sans Light" panose="020B0302020104020203" pitchFamily="34" charset="-79"/>
                <a:cs typeface="Gill Sans Light" panose="020B0302020104020203" pitchFamily="34" charset="-79"/>
              </a:rPr>
              <a:t>Supersonic w</a:t>
            </a:r>
            <a:r>
              <a:rPr kumimoji="0" lang="en-GB" sz="4800" u="none" strike="noStrike" cap="none" spc="0" normalizeH="0" baseline="0" dirty="0">
                <a:ln>
                  <a:noFill/>
                </a:ln>
                <a:solidFill>
                  <a:schemeClr val="bg2">
                    <a:lumMod val="10000"/>
                  </a:schemeClr>
                </a:solidFill>
                <a:effectLst/>
                <a:uFillTx/>
                <a:latin typeface="Gill Sans Light" panose="020B0302020104020203" pitchFamily="34" charset="-79"/>
                <a:cs typeface="Gill Sans Light" panose="020B0302020104020203" pitchFamily="34" charset="-79"/>
                <a:sym typeface="Helvetica Neue"/>
              </a:rPr>
              <a:t>ire shocks</a:t>
            </a:r>
          </a:p>
        </p:txBody>
      </p:sp>
      <p:sp>
        <p:nvSpPr>
          <p:cNvPr id="7" name="Textfeld 6">
            <a:extLst>
              <a:ext uri="{FF2B5EF4-FFF2-40B4-BE49-F238E27FC236}">
                <a16:creationId xmlns:a16="http://schemas.microsoft.com/office/drawing/2014/main" id="{22B20307-8899-B34B-AF3F-7890EB88836C}"/>
              </a:ext>
            </a:extLst>
          </p:cNvPr>
          <p:cNvSpPr txBox="1"/>
          <p:nvPr/>
        </p:nvSpPr>
        <p:spPr>
          <a:xfrm>
            <a:off x="13939394" y="1994082"/>
            <a:ext cx="3210815"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4800" u="none" strike="noStrike" cap="none" spc="0" normalizeH="0" baseline="0" dirty="0">
                <a:ln>
                  <a:noFill/>
                </a:ln>
                <a:solidFill>
                  <a:schemeClr val="bg2">
                    <a:lumMod val="10000"/>
                  </a:schemeClr>
                </a:solidFill>
                <a:effectLst/>
                <a:uFillTx/>
                <a:latin typeface="Gill Sans Light" panose="020B0302020104020203" pitchFamily="34" charset="-79"/>
                <a:cs typeface="Gill Sans Light" panose="020B0302020104020203" pitchFamily="34" charset="-79"/>
                <a:sym typeface="Helvetica Neue"/>
              </a:rPr>
              <a:t>HOFI shocks</a:t>
            </a:r>
          </a:p>
        </p:txBody>
      </p:sp>
    </p:spTree>
    <p:extLst>
      <p:ext uri="{BB962C8B-B14F-4D97-AF65-F5344CB8AC3E}">
        <p14:creationId xmlns:p14="http://schemas.microsoft.com/office/powerpoint/2010/main" val="2966778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Object 44">
            <a:extLst>
              <a:ext uri="{FF2B5EF4-FFF2-40B4-BE49-F238E27FC236}">
                <a16:creationId xmlns:a16="http://schemas.microsoft.com/office/drawing/2014/main" id="{8A573B6D-0E2A-D7FF-4716-43DDADBFBC1A}"/>
              </a:ext>
            </a:extLst>
          </p:cNvPr>
          <p:cNvGraphicFramePr>
            <a:graphicFrameLocks noChangeAspect="1"/>
          </p:cNvGraphicFramePr>
          <p:nvPr>
            <p:extLst>
              <p:ext uri="{D42A27DB-BD31-4B8C-83A1-F6EECF244321}">
                <p14:modId xmlns:p14="http://schemas.microsoft.com/office/powerpoint/2010/main" val="928266711"/>
              </p:ext>
            </p:extLst>
          </p:nvPr>
        </p:nvGraphicFramePr>
        <p:xfrm>
          <a:off x="109984" y="1947998"/>
          <a:ext cx="4237734" cy="4011853"/>
        </p:xfrm>
        <a:graphic>
          <a:graphicData uri="http://schemas.openxmlformats.org/presentationml/2006/ole">
            <mc:AlternateContent xmlns:mc="http://schemas.openxmlformats.org/markup-compatibility/2006">
              <mc:Choice xmlns:v="urn:schemas-microsoft-com:vml" Requires="v">
                <p:oleObj name="Acrobat Document" r:id="rId2" imgW="4617000" imgH="4370760" progId="AcroExch.Document.DC">
                  <p:embed/>
                </p:oleObj>
              </mc:Choice>
              <mc:Fallback>
                <p:oleObj name="Acrobat Document" r:id="rId2" imgW="4617000" imgH="4370760" progId="AcroExch.Document.DC">
                  <p:embed/>
                  <p:pic>
                    <p:nvPicPr>
                      <p:cNvPr id="45" name="Object 44">
                        <a:extLst>
                          <a:ext uri="{FF2B5EF4-FFF2-40B4-BE49-F238E27FC236}">
                            <a16:creationId xmlns:a16="http://schemas.microsoft.com/office/drawing/2014/main" id="{00106F80-8C08-4400-98A5-E4A52C9DB321}"/>
                          </a:ext>
                        </a:extLst>
                      </p:cNvPr>
                      <p:cNvPicPr/>
                      <p:nvPr/>
                    </p:nvPicPr>
                    <p:blipFill>
                      <a:blip r:embed="rId3"/>
                      <a:stretch>
                        <a:fillRect/>
                      </a:stretch>
                    </p:blipFill>
                    <p:spPr>
                      <a:xfrm>
                        <a:off x="109984" y="1947998"/>
                        <a:ext cx="4237734" cy="4011853"/>
                      </a:xfrm>
                      <a:prstGeom prst="rect">
                        <a:avLst/>
                      </a:prstGeom>
                    </p:spPr>
                  </p:pic>
                </p:oleObj>
              </mc:Fallback>
            </mc:AlternateContent>
          </a:graphicData>
        </a:graphic>
      </p:graphicFrame>
      <p:graphicFrame>
        <p:nvGraphicFramePr>
          <p:cNvPr id="33" name="Object 24">
            <a:extLst>
              <a:ext uri="{FF2B5EF4-FFF2-40B4-BE49-F238E27FC236}">
                <a16:creationId xmlns:a16="http://schemas.microsoft.com/office/drawing/2014/main" id="{44D00F9B-3CF8-FF51-82DF-C4EFC53D6D6E}"/>
              </a:ext>
            </a:extLst>
          </p:cNvPr>
          <p:cNvGraphicFramePr>
            <a:graphicFrameLocks noChangeAspect="1"/>
          </p:cNvGraphicFramePr>
          <p:nvPr>
            <p:extLst>
              <p:ext uri="{D42A27DB-BD31-4B8C-83A1-F6EECF244321}">
                <p14:modId xmlns:p14="http://schemas.microsoft.com/office/powerpoint/2010/main" val="2605549113"/>
              </p:ext>
            </p:extLst>
          </p:nvPr>
        </p:nvGraphicFramePr>
        <p:xfrm>
          <a:off x="4375816" y="1947998"/>
          <a:ext cx="3172376" cy="4011853"/>
        </p:xfrm>
        <a:graphic>
          <a:graphicData uri="http://schemas.openxmlformats.org/presentationml/2006/ole">
            <mc:AlternateContent xmlns:mc="http://schemas.openxmlformats.org/markup-compatibility/2006">
              <mc:Choice xmlns:v="urn:schemas-microsoft-com:vml" Requires="v">
                <p:oleObj name="Acrobat Document" r:id="rId4" imgW="2741040" imgH="3467520" progId="AcroExch.Document.DC">
                  <p:embed/>
                </p:oleObj>
              </mc:Choice>
              <mc:Fallback>
                <p:oleObj name="Acrobat Document" r:id="rId4" imgW="2741040" imgH="3467520" progId="AcroExch.Document.DC">
                  <p:embed/>
                  <p:pic>
                    <p:nvPicPr>
                      <p:cNvPr id="25" name="Object 24">
                        <a:extLst>
                          <a:ext uri="{FF2B5EF4-FFF2-40B4-BE49-F238E27FC236}">
                            <a16:creationId xmlns:a16="http://schemas.microsoft.com/office/drawing/2014/main" id="{586853FB-84BA-4133-98C5-801593E7579F}"/>
                          </a:ext>
                        </a:extLst>
                      </p:cNvPr>
                      <p:cNvPicPr/>
                      <p:nvPr/>
                    </p:nvPicPr>
                    <p:blipFill>
                      <a:blip r:embed="rId5"/>
                      <a:stretch>
                        <a:fillRect/>
                      </a:stretch>
                    </p:blipFill>
                    <p:spPr>
                      <a:xfrm>
                        <a:off x="4375816" y="1947998"/>
                        <a:ext cx="3172376" cy="4011853"/>
                      </a:xfrm>
                      <a:prstGeom prst="rect">
                        <a:avLst/>
                      </a:prstGeom>
                    </p:spPr>
                  </p:pic>
                </p:oleObj>
              </mc:Fallback>
            </mc:AlternateContent>
          </a:graphicData>
        </a:graphic>
      </p:graphicFrame>
      <p:pic>
        <p:nvPicPr>
          <p:cNvPr id="34" name="Picture 46">
            <a:extLst>
              <a:ext uri="{FF2B5EF4-FFF2-40B4-BE49-F238E27FC236}">
                <a16:creationId xmlns:a16="http://schemas.microsoft.com/office/drawing/2014/main" id="{1C8CA943-8439-8117-E996-CD02D62EAFB3}"/>
              </a:ext>
            </a:extLst>
          </p:cNvPr>
          <p:cNvPicPr>
            <a:picLocks noChangeAspect="1"/>
          </p:cNvPicPr>
          <p:nvPr/>
        </p:nvPicPr>
        <p:blipFill>
          <a:blip r:embed="rId6"/>
          <a:stretch>
            <a:fillRect/>
          </a:stretch>
        </p:blipFill>
        <p:spPr>
          <a:xfrm rot="17944034">
            <a:off x="3032161" y="5997392"/>
            <a:ext cx="2340085" cy="2576657"/>
          </a:xfrm>
          <a:prstGeom prst="rect">
            <a:avLst/>
          </a:prstGeom>
        </p:spPr>
      </p:pic>
      <p:grpSp>
        <p:nvGrpSpPr>
          <p:cNvPr id="15" name="Group 36">
            <a:extLst>
              <a:ext uri="{FF2B5EF4-FFF2-40B4-BE49-F238E27FC236}">
                <a16:creationId xmlns:a16="http://schemas.microsoft.com/office/drawing/2014/main" id="{D9E8AD74-4FA2-03EF-8888-38F1761093F0}"/>
              </a:ext>
            </a:extLst>
          </p:cNvPr>
          <p:cNvGrpSpPr/>
          <p:nvPr/>
        </p:nvGrpSpPr>
        <p:grpSpPr>
          <a:xfrm flipH="1">
            <a:off x="510985" y="8513366"/>
            <a:ext cx="6651815" cy="4839492"/>
            <a:chOff x="7457433" y="35624337"/>
            <a:chExt cx="5722604" cy="4576159"/>
          </a:xfrm>
        </p:grpSpPr>
        <p:pic>
          <p:nvPicPr>
            <p:cNvPr id="16" name="Picture 20">
              <a:extLst>
                <a:ext uri="{FF2B5EF4-FFF2-40B4-BE49-F238E27FC236}">
                  <a16:creationId xmlns:a16="http://schemas.microsoft.com/office/drawing/2014/main" id="{713E45B5-011D-61F2-FC6C-266BDC2651D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457433" y="35650658"/>
              <a:ext cx="5637842" cy="4549838"/>
            </a:xfrm>
            <a:prstGeom prst="rect">
              <a:avLst/>
            </a:prstGeom>
          </p:spPr>
        </p:pic>
        <p:cxnSp>
          <p:nvCxnSpPr>
            <p:cNvPr id="17" name="Straight Arrow Connector 73">
              <a:extLst>
                <a:ext uri="{FF2B5EF4-FFF2-40B4-BE49-F238E27FC236}">
                  <a16:creationId xmlns:a16="http://schemas.microsoft.com/office/drawing/2014/main" id="{9392957B-E76C-35E3-DD1D-5E2EF4095EF4}"/>
                </a:ext>
              </a:extLst>
            </p:cNvPr>
            <p:cNvCxnSpPr>
              <a:cxnSpLocks/>
            </p:cNvCxnSpPr>
            <p:nvPr/>
          </p:nvCxnSpPr>
          <p:spPr>
            <a:xfrm>
              <a:off x="9590126" y="36495334"/>
              <a:ext cx="850308" cy="354832"/>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74">
              <a:extLst>
                <a:ext uri="{FF2B5EF4-FFF2-40B4-BE49-F238E27FC236}">
                  <a16:creationId xmlns:a16="http://schemas.microsoft.com/office/drawing/2014/main" id="{ED904942-618A-3899-8FF8-91B2810FA6FB}"/>
                </a:ext>
              </a:extLst>
            </p:cNvPr>
            <p:cNvSpPr txBox="1"/>
            <p:nvPr/>
          </p:nvSpPr>
          <p:spPr>
            <a:xfrm>
              <a:off x="8236805" y="35624337"/>
              <a:ext cx="1738008" cy="1173697"/>
            </a:xfrm>
            <a:prstGeom prst="rect">
              <a:avLst/>
            </a:prstGeom>
            <a:noFill/>
          </p:spPr>
          <p:txBody>
            <a:bodyPr wrap="square" rtlCol="0">
              <a:spAutoFit/>
            </a:bodyPr>
            <a:lstStyle/>
            <a:p>
              <a:r>
                <a:rPr lang="en-GB" sz="2333" dirty="0">
                  <a:solidFill>
                    <a:schemeClr val="bg1"/>
                  </a:solidFill>
                  <a:latin typeface="Gill Sans Light" panose="020B0302020104020203" pitchFamily="34" charset="-79"/>
                  <a:cs typeface="Gill Sans Light" panose="020B0302020104020203" pitchFamily="34" charset="-79"/>
                </a:rPr>
                <a:t>B</a:t>
              </a:r>
              <a:r>
                <a:rPr lang="en-DE" sz="2333" dirty="0">
                  <a:solidFill>
                    <a:schemeClr val="bg1"/>
                  </a:solidFill>
                  <a:latin typeface="Gill Sans Light" panose="020B0302020104020203" pitchFamily="34" charset="-79"/>
                  <a:cs typeface="Gill Sans Light" panose="020B0302020104020203" pitchFamily="34" charset="-79"/>
                </a:rPr>
                <a:t>lade to </a:t>
              </a:r>
              <a:r>
                <a:rPr lang="en-DE" sz="2800" dirty="0">
                  <a:solidFill>
                    <a:schemeClr val="bg1"/>
                  </a:solidFill>
                  <a:latin typeface="Gill Sans Light" panose="020B0302020104020203" pitchFamily="34" charset="-79"/>
                  <a:cs typeface="Gill Sans Light" panose="020B0302020104020203" pitchFamily="34" charset="-79"/>
                </a:rPr>
                <a:t>produce</a:t>
              </a:r>
              <a:r>
                <a:rPr lang="en-DE" sz="2333" dirty="0">
                  <a:solidFill>
                    <a:schemeClr val="bg1"/>
                  </a:solidFill>
                  <a:latin typeface="Gill Sans Light" panose="020B0302020104020203" pitchFamily="34" charset="-79"/>
                  <a:cs typeface="Gill Sans Light" panose="020B0302020104020203" pitchFamily="34" charset="-79"/>
                </a:rPr>
                <a:t> shock</a:t>
              </a:r>
              <a:endParaRPr lang="en-GB" sz="2333" dirty="0">
                <a:solidFill>
                  <a:schemeClr val="bg1"/>
                </a:solidFill>
                <a:latin typeface="Gill Sans Light" panose="020B0302020104020203" pitchFamily="34" charset="-79"/>
                <a:cs typeface="Gill Sans Light" panose="020B0302020104020203" pitchFamily="34" charset="-79"/>
              </a:endParaRPr>
            </a:p>
          </p:txBody>
        </p:sp>
        <p:sp>
          <p:nvSpPr>
            <p:cNvPr id="19" name="Isosceles Triangle 77">
              <a:extLst>
                <a:ext uri="{FF2B5EF4-FFF2-40B4-BE49-F238E27FC236}">
                  <a16:creationId xmlns:a16="http://schemas.microsoft.com/office/drawing/2014/main" id="{221036C3-88C1-A165-7A0B-12F5B2012B13}"/>
                </a:ext>
              </a:extLst>
            </p:cNvPr>
            <p:cNvSpPr/>
            <p:nvPr/>
          </p:nvSpPr>
          <p:spPr>
            <a:xfrm rot="16200000">
              <a:off x="11612789" y="35637749"/>
              <a:ext cx="354832" cy="2779665"/>
            </a:xfrm>
            <a:prstGeom prst="triangle">
              <a:avLst/>
            </a:prstGeom>
            <a:solidFill>
              <a:srgbClr val="FF6D6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62">
                <a:latin typeface="Gill Sans Light" panose="020B0302020104020203" pitchFamily="34" charset="-79"/>
                <a:cs typeface="Gill Sans Light" panose="020B0302020104020203" pitchFamily="34" charset="-79"/>
              </a:endParaRPr>
            </a:p>
          </p:txBody>
        </p:sp>
        <p:sp>
          <p:nvSpPr>
            <p:cNvPr id="20" name="Isosceles Triangle 79">
              <a:extLst>
                <a:ext uri="{FF2B5EF4-FFF2-40B4-BE49-F238E27FC236}">
                  <a16:creationId xmlns:a16="http://schemas.microsoft.com/office/drawing/2014/main" id="{100A01C5-0886-DF33-B5ED-EAB458AEB2A9}"/>
                </a:ext>
              </a:extLst>
            </p:cNvPr>
            <p:cNvSpPr/>
            <p:nvPr/>
          </p:nvSpPr>
          <p:spPr>
            <a:xfrm rot="20931119">
              <a:off x="10325608" y="37212229"/>
              <a:ext cx="149526" cy="1344565"/>
            </a:xfrm>
            <a:prstGeom prst="triangle">
              <a:avLst/>
            </a:prstGeom>
            <a:solidFill>
              <a:srgbClr val="FF6D6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62">
                <a:latin typeface="Gill Sans Light" panose="020B0302020104020203" pitchFamily="34" charset="-79"/>
                <a:cs typeface="Gill Sans Light" panose="020B0302020104020203" pitchFamily="34" charset="-79"/>
              </a:endParaRPr>
            </a:p>
          </p:txBody>
        </p:sp>
        <p:sp>
          <p:nvSpPr>
            <p:cNvPr id="21" name="TextBox 80">
              <a:extLst>
                <a:ext uri="{FF2B5EF4-FFF2-40B4-BE49-F238E27FC236}">
                  <a16:creationId xmlns:a16="http://schemas.microsoft.com/office/drawing/2014/main" id="{1424D4A3-3851-D095-6A54-E97F42CFED87}"/>
                </a:ext>
              </a:extLst>
            </p:cNvPr>
            <p:cNvSpPr txBox="1"/>
            <p:nvPr/>
          </p:nvSpPr>
          <p:spPr>
            <a:xfrm>
              <a:off x="9293037" y="38882009"/>
              <a:ext cx="3359116" cy="902191"/>
            </a:xfrm>
            <a:prstGeom prst="rect">
              <a:avLst/>
            </a:prstGeom>
            <a:noFill/>
          </p:spPr>
          <p:txBody>
            <a:bodyPr wrap="square" rtlCol="0">
              <a:spAutoFit/>
            </a:bodyPr>
            <a:lstStyle/>
            <a:p>
              <a:r>
                <a:rPr lang="en-DE" sz="2800" dirty="0">
                  <a:solidFill>
                    <a:schemeClr val="accent5"/>
                  </a:solidFill>
                  <a:latin typeface="Gill Sans Light" panose="020B0302020104020203" pitchFamily="34" charset="-79"/>
                  <a:cs typeface="Gill Sans Light" panose="020B0302020104020203" pitchFamily="34" charset="-79"/>
                </a:rPr>
                <a:t>O</a:t>
              </a:r>
              <a:r>
                <a:rPr lang="en-GB" sz="2800" dirty="0">
                  <a:solidFill>
                    <a:schemeClr val="accent5"/>
                  </a:solidFill>
                  <a:latin typeface="Gill Sans Light" panose="020B0302020104020203" pitchFamily="34" charset="-79"/>
                  <a:cs typeface="Gill Sans Light" panose="020B0302020104020203" pitchFamily="34" charset="-79"/>
                </a:rPr>
                <a:t>p</a:t>
              </a:r>
              <a:r>
                <a:rPr lang="en-DE" sz="2800" dirty="0">
                  <a:solidFill>
                    <a:schemeClr val="accent5"/>
                  </a:solidFill>
                  <a:latin typeface="Gill Sans Light" panose="020B0302020104020203" pitchFamily="34" charset="-79"/>
                  <a:cs typeface="Gill Sans Light" panose="020B0302020104020203" pitchFamily="34" charset="-79"/>
                </a:rPr>
                <a:t>t</a:t>
              </a:r>
              <a:r>
                <a:rPr lang="en-GB" sz="2800" dirty="0" err="1">
                  <a:solidFill>
                    <a:schemeClr val="accent5"/>
                  </a:solidFill>
                  <a:latin typeface="Gill Sans Light" panose="020B0302020104020203" pitchFamily="34" charset="-79"/>
                  <a:cs typeface="Gill Sans Light" panose="020B0302020104020203" pitchFamily="34" charset="-79"/>
                </a:rPr>
                <a:t>i</a:t>
              </a:r>
              <a:r>
                <a:rPr lang="en-DE" sz="2800" dirty="0">
                  <a:solidFill>
                    <a:schemeClr val="accent5"/>
                  </a:solidFill>
                  <a:latin typeface="Gill Sans Light" panose="020B0302020104020203" pitchFamily="34" charset="-79"/>
                  <a:cs typeface="Gill Sans Light" panose="020B0302020104020203" pitchFamily="34" charset="-79"/>
                </a:rPr>
                <a:t>c</a:t>
              </a:r>
              <a:r>
                <a:rPr lang="en-GB" sz="2800" dirty="0">
                  <a:solidFill>
                    <a:schemeClr val="accent5"/>
                  </a:solidFill>
                  <a:latin typeface="Gill Sans Light" panose="020B0302020104020203" pitchFamily="34" charset="-79"/>
                  <a:cs typeface="Gill Sans Light" panose="020B0302020104020203" pitchFamily="34" charset="-79"/>
                </a:rPr>
                <a:t>a</a:t>
              </a:r>
              <a:r>
                <a:rPr lang="en-DE" sz="2800" dirty="0">
                  <a:solidFill>
                    <a:schemeClr val="accent5"/>
                  </a:solidFill>
                  <a:latin typeface="Gill Sans Light" panose="020B0302020104020203" pitchFamily="34" charset="-79"/>
                  <a:cs typeface="Gill Sans Light" panose="020B0302020104020203" pitchFamily="34" charset="-79"/>
                </a:rPr>
                <a:t>l </a:t>
              </a:r>
              <a:r>
                <a:rPr lang="en-GB" sz="2800" dirty="0">
                  <a:solidFill>
                    <a:schemeClr val="accent5"/>
                  </a:solidFill>
                  <a:latin typeface="Gill Sans Light" panose="020B0302020104020203" pitchFamily="34" charset="-79"/>
                  <a:cs typeface="Gill Sans Light" panose="020B0302020104020203" pitchFamily="34" charset="-79"/>
                </a:rPr>
                <a:t>s</a:t>
              </a:r>
              <a:r>
                <a:rPr lang="en-DE" sz="2800" dirty="0">
                  <a:solidFill>
                    <a:schemeClr val="accent5"/>
                  </a:solidFill>
                  <a:latin typeface="Gill Sans Light" panose="020B0302020104020203" pitchFamily="34" charset="-79"/>
                  <a:cs typeface="Gill Sans Light" panose="020B0302020104020203" pitchFamily="34" charset="-79"/>
                </a:rPr>
                <a:t>h</a:t>
              </a:r>
              <a:r>
                <a:rPr lang="en-GB" sz="2800" dirty="0">
                  <a:solidFill>
                    <a:schemeClr val="accent5"/>
                  </a:solidFill>
                  <a:latin typeface="Gill Sans Light" panose="020B0302020104020203" pitchFamily="34" charset="-79"/>
                  <a:cs typeface="Gill Sans Light" panose="020B0302020104020203" pitchFamily="34" charset="-79"/>
                </a:rPr>
                <a:t>o</a:t>
              </a:r>
              <a:r>
                <a:rPr lang="en-DE" sz="2800" dirty="0">
                  <a:solidFill>
                    <a:schemeClr val="accent5"/>
                  </a:solidFill>
                  <a:latin typeface="Gill Sans Light" panose="020B0302020104020203" pitchFamily="34" charset="-79"/>
                  <a:cs typeface="Gill Sans Light" panose="020B0302020104020203" pitchFamily="34" charset="-79"/>
                </a:rPr>
                <a:t>c</a:t>
              </a:r>
              <a:r>
                <a:rPr lang="en-GB" sz="2800" dirty="0">
                  <a:solidFill>
                    <a:schemeClr val="accent5"/>
                  </a:solidFill>
                  <a:latin typeface="Gill Sans Light" panose="020B0302020104020203" pitchFamily="34" charset="-79"/>
                  <a:cs typeface="Gill Sans Light" panose="020B0302020104020203" pitchFamily="34" charset="-79"/>
                </a:rPr>
                <a:t>k</a:t>
              </a:r>
              <a:r>
                <a:rPr lang="en-DE" sz="2800" dirty="0">
                  <a:solidFill>
                    <a:schemeClr val="accent5"/>
                  </a:solidFill>
                  <a:latin typeface="Gill Sans Light" panose="020B0302020104020203" pitchFamily="34" charset="-79"/>
                  <a:cs typeface="Gill Sans Light" panose="020B0302020104020203" pitchFamily="34" charset="-79"/>
                </a:rPr>
                <a:t> </a:t>
              </a:r>
              <a:r>
                <a:rPr lang="en-GB" sz="2800" dirty="0" err="1">
                  <a:solidFill>
                    <a:schemeClr val="accent5"/>
                  </a:solidFill>
                  <a:latin typeface="Gill Sans Light" panose="020B0302020104020203" pitchFamily="34" charset="-79"/>
                  <a:cs typeface="Gill Sans Light" panose="020B0302020104020203" pitchFamily="34" charset="-79"/>
                </a:rPr>
                <a:t>i</a:t>
              </a:r>
              <a:r>
                <a:rPr lang="en-DE" sz="2800" dirty="0">
                  <a:solidFill>
                    <a:schemeClr val="accent5"/>
                  </a:solidFill>
                  <a:latin typeface="Gill Sans Light" panose="020B0302020104020203" pitchFamily="34" charset="-79"/>
                  <a:cs typeface="Gill Sans Light" panose="020B0302020104020203" pitchFamily="34" charset="-79"/>
                </a:rPr>
                <a:t>n</a:t>
              </a:r>
              <a:r>
                <a:rPr lang="en-GB" sz="2800" dirty="0">
                  <a:solidFill>
                    <a:schemeClr val="accent5"/>
                  </a:solidFill>
                  <a:latin typeface="Gill Sans Light" panose="020B0302020104020203" pitchFamily="34" charset="-79"/>
                  <a:cs typeface="Gill Sans Light" panose="020B0302020104020203" pitchFamily="34" charset="-79"/>
                </a:rPr>
                <a:t>d</a:t>
              </a:r>
              <a:r>
                <a:rPr lang="en-DE" sz="2800" dirty="0">
                  <a:solidFill>
                    <a:schemeClr val="accent5"/>
                  </a:solidFill>
                  <a:latin typeface="Gill Sans Light" panose="020B0302020104020203" pitchFamily="34" charset="-79"/>
                  <a:cs typeface="Gill Sans Light" panose="020B0302020104020203" pitchFamily="34" charset="-79"/>
                </a:rPr>
                <a:t>u</a:t>
              </a:r>
              <a:r>
                <a:rPr lang="en-GB" sz="2800" dirty="0">
                  <a:solidFill>
                    <a:schemeClr val="accent5"/>
                  </a:solidFill>
                  <a:latin typeface="Gill Sans Light" panose="020B0302020104020203" pitchFamily="34" charset="-79"/>
                  <a:cs typeface="Gill Sans Light" panose="020B0302020104020203" pitchFamily="34" charset="-79"/>
                </a:rPr>
                <a:t>c</a:t>
              </a:r>
              <a:r>
                <a:rPr lang="en-DE" sz="2800" dirty="0" err="1">
                  <a:solidFill>
                    <a:schemeClr val="accent5"/>
                  </a:solidFill>
                  <a:latin typeface="Gill Sans Light" panose="020B0302020104020203" pitchFamily="34" charset="-79"/>
                  <a:cs typeface="Gill Sans Light" panose="020B0302020104020203" pitchFamily="34" charset="-79"/>
                </a:rPr>
                <a:t>i</a:t>
              </a:r>
              <a:r>
                <a:rPr lang="en-GB" sz="2800" dirty="0">
                  <a:solidFill>
                    <a:schemeClr val="accent5"/>
                  </a:solidFill>
                  <a:latin typeface="Gill Sans Light" panose="020B0302020104020203" pitchFamily="34" charset="-79"/>
                  <a:cs typeface="Gill Sans Light" panose="020B0302020104020203" pitchFamily="34" charset="-79"/>
                </a:rPr>
                <a:t>n</a:t>
              </a:r>
              <a:r>
                <a:rPr lang="en-DE" sz="2800" dirty="0">
                  <a:solidFill>
                    <a:schemeClr val="accent5"/>
                  </a:solidFill>
                  <a:latin typeface="Gill Sans Light" panose="020B0302020104020203" pitchFamily="34" charset="-79"/>
                  <a:cs typeface="Gill Sans Light" panose="020B0302020104020203" pitchFamily="34" charset="-79"/>
                </a:rPr>
                <a:t>g </a:t>
              </a:r>
              <a:r>
                <a:rPr lang="en-GB" sz="2800" dirty="0">
                  <a:solidFill>
                    <a:schemeClr val="accent5"/>
                  </a:solidFill>
                  <a:latin typeface="Gill Sans Light" panose="020B0302020104020203" pitchFamily="34" charset="-79"/>
                  <a:cs typeface="Gill Sans Light" panose="020B0302020104020203" pitchFamily="34" charset="-79"/>
                </a:rPr>
                <a:t>l</a:t>
              </a:r>
              <a:r>
                <a:rPr lang="en-DE" sz="2800" dirty="0">
                  <a:solidFill>
                    <a:schemeClr val="accent5"/>
                  </a:solidFill>
                  <a:latin typeface="Gill Sans Light" panose="020B0302020104020203" pitchFamily="34" charset="-79"/>
                  <a:cs typeface="Gill Sans Light" panose="020B0302020104020203" pitchFamily="34" charset="-79"/>
                </a:rPr>
                <a:t>a</a:t>
              </a:r>
              <a:r>
                <a:rPr lang="en-GB" sz="2800" dirty="0">
                  <a:solidFill>
                    <a:schemeClr val="accent5"/>
                  </a:solidFill>
                  <a:latin typeface="Gill Sans Light" panose="020B0302020104020203" pitchFamily="34" charset="-79"/>
                  <a:cs typeface="Gill Sans Light" panose="020B0302020104020203" pitchFamily="34" charset="-79"/>
                </a:rPr>
                <a:t>s</a:t>
              </a:r>
              <a:r>
                <a:rPr lang="en-DE" sz="2800" dirty="0">
                  <a:solidFill>
                    <a:schemeClr val="accent5"/>
                  </a:solidFill>
                  <a:latin typeface="Gill Sans Light" panose="020B0302020104020203" pitchFamily="34" charset="-79"/>
                  <a:cs typeface="Gill Sans Light" panose="020B0302020104020203" pitchFamily="34" charset="-79"/>
                </a:rPr>
                <a:t>e</a:t>
              </a:r>
              <a:r>
                <a:rPr lang="en-GB" sz="2800" dirty="0">
                  <a:solidFill>
                    <a:schemeClr val="accent5"/>
                  </a:solidFill>
                  <a:latin typeface="Gill Sans Light" panose="020B0302020104020203" pitchFamily="34" charset="-79"/>
                  <a:cs typeface="Gill Sans Light" panose="020B0302020104020203" pitchFamily="34" charset="-79"/>
                </a:rPr>
                <a:t>r</a:t>
              </a:r>
              <a:r>
                <a:rPr lang="en-DE" sz="2800" dirty="0">
                  <a:solidFill>
                    <a:schemeClr val="accent5"/>
                  </a:solidFill>
                  <a:latin typeface="Gill Sans Light" panose="020B0302020104020203" pitchFamily="34" charset="-79"/>
                  <a:cs typeface="Gill Sans Light" panose="020B0302020104020203" pitchFamily="34" charset="-79"/>
                </a:rPr>
                <a:t> </a:t>
              </a:r>
              <a:r>
                <a:rPr lang="en-GB" sz="2800" dirty="0">
                  <a:solidFill>
                    <a:schemeClr val="accent5"/>
                  </a:solidFill>
                  <a:latin typeface="Gill Sans Light" panose="020B0302020104020203" pitchFamily="34" charset="-79"/>
                  <a:cs typeface="Gill Sans Light" panose="020B0302020104020203" pitchFamily="34" charset="-79"/>
                </a:rPr>
                <a:t>b</a:t>
              </a:r>
              <a:r>
                <a:rPr lang="en-DE" sz="2800" dirty="0">
                  <a:solidFill>
                    <a:schemeClr val="accent5"/>
                  </a:solidFill>
                  <a:latin typeface="Gill Sans Light" panose="020B0302020104020203" pitchFamily="34" charset="-79"/>
                  <a:cs typeface="Gill Sans Light" panose="020B0302020104020203" pitchFamily="34" charset="-79"/>
                </a:rPr>
                <a:t>e</a:t>
              </a:r>
              <a:r>
                <a:rPr lang="en-GB" sz="2800" dirty="0">
                  <a:solidFill>
                    <a:schemeClr val="accent5"/>
                  </a:solidFill>
                  <a:latin typeface="Gill Sans Light" panose="020B0302020104020203" pitchFamily="34" charset="-79"/>
                  <a:cs typeface="Gill Sans Light" panose="020B0302020104020203" pitchFamily="34" charset="-79"/>
                </a:rPr>
                <a:t>a</a:t>
              </a:r>
              <a:r>
                <a:rPr lang="en-DE" sz="2800" dirty="0">
                  <a:solidFill>
                    <a:schemeClr val="accent5"/>
                  </a:solidFill>
                  <a:latin typeface="Gill Sans Light" panose="020B0302020104020203" pitchFamily="34" charset="-79"/>
                  <a:cs typeface="Gill Sans Light" panose="020B0302020104020203" pitchFamily="34" charset="-79"/>
                </a:rPr>
                <a:t>m</a:t>
              </a:r>
            </a:p>
          </p:txBody>
        </p:sp>
        <p:sp>
          <p:nvSpPr>
            <p:cNvPr id="22" name="TextBox 82">
              <a:extLst>
                <a:ext uri="{FF2B5EF4-FFF2-40B4-BE49-F238E27FC236}">
                  <a16:creationId xmlns:a16="http://schemas.microsoft.com/office/drawing/2014/main" id="{7A100EBC-C974-36E7-F8E6-74596ABCB1C3}"/>
                </a:ext>
              </a:extLst>
            </p:cNvPr>
            <p:cNvSpPr txBox="1"/>
            <p:nvPr/>
          </p:nvSpPr>
          <p:spPr>
            <a:xfrm>
              <a:off x="10396038" y="35914585"/>
              <a:ext cx="2606927" cy="902191"/>
            </a:xfrm>
            <a:prstGeom prst="rect">
              <a:avLst/>
            </a:prstGeom>
            <a:noFill/>
          </p:spPr>
          <p:txBody>
            <a:bodyPr wrap="square" rtlCol="0">
              <a:spAutoFit/>
            </a:bodyPr>
            <a:lstStyle/>
            <a:p>
              <a:r>
                <a:rPr lang="en-DE" sz="2800" dirty="0">
                  <a:solidFill>
                    <a:schemeClr val="accent5"/>
                  </a:solidFill>
                  <a:latin typeface="Gill Sans Light" panose="020B0302020104020203" pitchFamily="34" charset="-79"/>
                  <a:cs typeface="Gill Sans Light" panose="020B0302020104020203" pitchFamily="34" charset="-79"/>
                </a:rPr>
                <a:t>LWFA </a:t>
              </a:r>
              <a:r>
                <a:rPr lang="en-GB" sz="2800" dirty="0">
                  <a:solidFill>
                    <a:schemeClr val="accent5"/>
                  </a:solidFill>
                  <a:latin typeface="Gill Sans Light" panose="020B0302020104020203" pitchFamily="34" charset="-79"/>
                  <a:cs typeface="Gill Sans Light" panose="020B0302020104020203" pitchFamily="34" charset="-79"/>
                </a:rPr>
                <a:t>d</a:t>
              </a:r>
              <a:r>
                <a:rPr lang="en-DE" sz="2800" dirty="0">
                  <a:solidFill>
                    <a:schemeClr val="accent5"/>
                  </a:solidFill>
                  <a:latin typeface="Gill Sans Light" panose="020B0302020104020203" pitchFamily="34" charset="-79"/>
                  <a:cs typeface="Gill Sans Light" panose="020B0302020104020203" pitchFamily="34" charset="-79"/>
                </a:rPr>
                <a:t>r</a:t>
              </a:r>
              <a:r>
                <a:rPr lang="en-GB" sz="2800" dirty="0" err="1">
                  <a:solidFill>
                    <a:schemeClr val="accent5"/>
                  </a:solidFill>
                  <a:latin typeface="Gill Sans Light" panose="020B0302020104020203" pitchFamily="34" charset="-79"/>
                  <a:cs typeface="Gill Sans Light" panose="020B0302020104020203" pitchFamily="34" charset="-79"/>
                </a:rPr>
                <a:t>i</a:t>
              </a:r>
              <a:r>
                <a:rPr lang="en-DE" sz="2800">
                  <a:solidFill>
                    <a:schemeClr val="accent5"/>
                  </a:solidFill>
                  <a:latin typeface="Gill Sans Light" panose="020B0302020104020203" pitchFamily="34" charset="-79"/>
                  <a:cs typeface="Gill Sans Light" panose="020B0302020104020203" pitchFamily="34" charset="-79"/>
                </a:rPr>
                <a:t>v</a:t>
              </a:r>
              <a:r>
                <a:rPr lang="en-GB" sz="2800" dirty="0" err="1">
                  <a:solidFill>
                    <a:schemeClr val="accent5"/>
                  </a:solidFill>
                  <a:latin typeface="Gill Sans Light" panose="020B0302020104020203" pitchFamily="34" charset="-79"/>
                  <a:cs typeface="Gill Sans Light" panose="020B0302020104020203" pitchFamily="34" charset="-79"/>
                </a:rPr>
                <a:t>i</a:t>
              </a:r>
              <a:r>
                <a:rPr lang="de-DE" sz="2800" dirty="0" err="1">
                  <a:solidFill>
                    <a:schemeClr val="accent5"/>
                  </a:solidFill>
                  <a:latin typeface="Gill Sans Light" panose="020B0302020104020203" pitchFamily="34" charset="-79"/>
                  <a:cs typeface="Gill Sans Light" panose="020B0302020104020203" pitchFamily="34" charset="-79"/>
                </a:rPr>
                <a:t>e</a:t>
              </a:r>
              <a:r>
                <a:rPr lang="en-DE" sz="2800">
                  <a:solidFill>
                    <a:schemeClr val="accent5"/>
                  </a:solidFill>
                  <a:latin typeface="Gill Sans Light" panose="020B0302020104020203" pitchFamily="34" charset="-79"/>
                  <a:cs typeface="Gill Sans Light" panose="020B0302020104020203" pitchFamily="34" charset="-79"/>
                </a:rPr>
                <a:t>  </a:t>
              </a:r>
              <a:r>
                <a:rPr lang="en-DE" sz="2800" dirty="0">
                  <a:solidFill>
                    <a:schemeClr val="accent5"/>
                  </a:solidFill>
                  <a:latin typeface="Gill Sans Light" panose="020B0302020104020203" pitchFamily="34" charset="-79"/>
                  <a:cs typeface="Gill Sans Light" panose="020B0302020104020203" pitchFamily="34" charset="-79"/>
                </a:rPr>
                <a:t>laser </a:t>
              </a:r>
              <a:r>
                <a:rPr lang="en-GB" sz="2800" dirty="0">
                  <a:solidFill>
                    <a:schemeClr val="accent5"/>
                  </a:solidFill>
                  <a:latin typeface="Gill Sans Light" panose="020B0302020104020203" pitchFamily="34" charset="-79"/>
                  <a:cs typeface="Gill Sans Light" panose="020B0302020104020203" pitchFamily="34" charset="-79"/>
                </a:rPr>
                <a:t>b</a:t>
              </a:r>
              <a:r>
                <a:rPr lang="en-DE" sz="2800" dirty="0">
                  <a:solidFill>
                    <a:schemeClr val="accent5"/>
                  </a:solidFill>
                  <a:latin typeface="Gill Sans Light" panose="020B0302020104020203" pitchFamily="34" charset="-79"/>
                  <a:cs typeface="Gill Sans Light" panose="020B0302020104020203" pitchFamily="34" charset="-79"/>
                </a:rPr>
                <a:t>e</a:t>
              </a:r>
              <a:r>
                <a:rPr lang="en-GB" sz="2800" dirty="0">
                  <a:solidFill>
                    <a:schemeClr val="accent5"/>
                  </a:solidFill>
                  <a:latin typeface="Gill Sans Light" panose="020B0302020104020203" pitchFamily="34" charset="-79"/>
                  <a:cs typeface="Gill Sans Light" panose="020B0302020104020203" pitchFamily="34" charset="-79"/>
                </a:rPr>
                <a:t>a</a:t>
              </a:r>
              <a:r>
                <a:rPr lang="en-DE" sz="2800" dirty="0">
                  <a:solidFill>
                    <a:schemeClr val="accent5"/>
                  </a:solidFill>
                  <a:latin typeface="Gill Sans Light" panose="020B0302020104020203" pitchFamily="34" charset="-79"/>
                  <a:cs typeface="Gill Sans Light" panose="020B0302020104020203" pitchFamily="34" charset="-79"/>
                </a:rPr>
                <a:t>m</a:t>
              </a:r>
            </a:p>
          </p:txBody>
        </p:sp>
      </p:grpSp>
      <p:sp>
        <p:nvSpPr>
          <p:cNvPr id="23" name="Textfeld 22">
            <a:extLst>
              <a:ext uri="{FF2B5EF4-FFF2-40B4-BE49-F238E27FC236}">
                <a16:creationId xmlns:a16="http://schemas.microsoft.com/office/drawing/2014/main" id="{0CF3C62C-2DEB-4B6E-02DB-F28C2FF1BD0A}"/>
              </a:ext>
            </a:extLst>
          </p:cNvPr>
          <p:cNvSpPr txBox="1"/>
          <p:nvPr/>
        </p:nvSpPr>
        <p:spPr>
          <a:xfrm>
            <a:off x="314724" y="42452"/>
            <a:ext cx="8887048"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GB" sz="6000" dirty="0">
                <a:latin typeface="Gill Sans Light" panose="020B0302020104020203" pitchFamily="34" charset="-79"/>
                <a:cs typeface="Gill Sans Light" panose="020B0302020104020203" pitchFamily="34" charset="-79"/>
              </a:rPr>
              <a:t>Monoenergetic GeV beams </a:t>
            </a:r>
          </a:p>
          <a:p>
            <a:pPr marL="0" marR="0" indent="0" algn="l" defTabSz="2438338" rtl="0" fontAlgn="auto" latinLnBrk="0" hangingPunct="0">
              <a:lnSpc>
                <a:spcPct val="100000"/>
              </a:lnSpc>
              <a:spcBef>
                <a:spcPts val="0"/>
              </a:spcBef>
              <a:spcAft>
                <a:spcPts val="0"/>
              </a:spcAft>
              <a:buClrTx/>
              <a:buSzTx/>
              <a:buFontTx/>
              <a:buNone/>
              <a:tabLst/>
            </a:pPr>
            <a:r>
              <a:rPr lang="en-GB" sz="6000" dirty="0">
                <a:latin typeface="Gill Sans Light" panose="020B0302020104020203" pitchFamily="34" charset="-79"/>
                <a:cs typeface="Gill Sans Light" panose="020B0302020104020203" pitchFamily="34" charset="-79"/>
              </a:rPr>
              <a:t>20 mm s</a:t>
            </a:r>
            <a:r>
              <a:rPr kumimoji="0" lang="en-GB" sz="60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lit nozzle target, f/55</a:t>
            </a:r>
          </a:p>
        </p:txBody>
      </p:sp>
      <p:pic>
        <p:nvPicPr>
          <p:cNvPr id="3" name="Grafik 2">
            <a:extLst>
              <a:ext uri="{FF2B5EF4-FFF2-40B4-BE49-F238E27FC236}">
                <a16:creationId xmlns:a16="http://schemas.microsoft.com/office/drawing/2014/main" id="{06E99713-CBD1-D2FC-57E6-ECCCE5694A4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789393" y="9247186"/>
            <a:ext cx="6314928" cy="3956656"/>
          </a:xfrm>
          <a:prstGeom prst="rect">
            <a:avLst/>
          </a:prstGeom>
        </p:spPr>
      </p:pic>
      <p:pic>
        <p:nvPicPr>
          <p:cNvPr id="12" name="Grafik 11">
            <a:extLst>
              <a:ext uri="{FF2B5EF4-FFF2-40B4-BE49-F238E27FC236}">
                <a16:creationId xmlns:a16="http://schemas.microsoft.com/office/drawing/2014/main" id="{56DEF848-B3C2-B707-BF3C-6DEA721543A3}"/>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6103600" y="9239868"/>
            <a:ext cx="8328215" cy="4452280"/>
          </a:xfrm>
          <a:prstGeom prst="rect">
            <a:avLst/>
          </a:prstGeom>
        </p:spPr>
      </p:pic>
      <p:pic>
        <p:nvPicPr>
          <p:cNvPr id="31" name="Grafik 30">
            <a:extLst>
              <a:ext uri="{FF2B5EF4-FFF2-40B4-BE49-F238E27FC236}">
                <a16:creationId xmlns:a16="http://schemas.microsoft.com/office/drawing/2014/main" id="{884F8105-3201-7A2D-9AFD-FA59809FB18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789393" y="4825222"/>
            <a:ext cx="6314928" cy="3956656"/>
          </a:xfrm>
          <a:prstGeom prst="rect">
            <a:avLst/>
          </a:prstGeom>
        </p:spPr>
      </p:pic>
      <p:pic>
        <p:nvPicPr>
          <p:cNvPr id="36" name="Grafik 35">
            <a:extLst>
              <a:ext uri="{FF2B5EF4-FFF2-40B4-BE49-F238E27FC236}">
                <a16:creationId xmlns:a16="http://schemas.microsoft.com/office/drawing/2014/main" id="{0F4B0F51-DD7D-74A2-DC15-1171639FD747}"/>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6548531" y="4825222"/>
            <a:ext cx="7124269" cy="4368589"/>
          </a:xfrm>
          <a:prstGeom prst="rect">
            <a:avLst/>
          </a:prstGeom>
        </p:spPr>
      </p:pic>
      <p:pic>
        <p:nvPicPr>
          <p:cNvPr id="38" name="Grafik 37">
            <a:extLst>
              <a:ext uri="{FF2B5EF4-FFF2-40B4-BE49-F238E27FC236}">
                <a16:creationId xmlns:a16="http://schemas.microsoft.com/office/drawing/2014/main" id="{73D12EFE-1E32-D9A9-F0CF-60FCEAF52135}"/>
              </a:ext>
            </a:extLst>
          </p:cNvPr>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14000" contrast="-59000"/>
                    </a14:imgEffect>
                  </a14:imgLayer>
                </a14:imgProps>
              </a:ext>
              <a:ext uri="{28A0092B-C50C-407E-A947-70E740481C1C}">
                <a14:useLocalDpi xmlns:a14="http://schemas.microsoft.com/office/drawing/2010/main"/>
              </a:ext>
            </a:extLst>
          </a:blip>
          <a:stretch>
            <a:fillRect/>
          </a:stretch>
        </p:blipFill>
        <p:spPr>
          <a:xfrm>
            <a:off x="9788671" y="260464"/>
            <a:ext cx="6314930" cy="3956657"/>
          </a:xfrm>
          <a:prstGeom prst="rect">
            <a:avLst/>
          </a:prstGeom>
        </p:spPr>
      </p:pic>
      <p:pic>
        <p:nvPicPr>
          <p:cNvPr id="40" name="Grafik 39">
            <a:extLst>
              <a:ext uri="{FF2B5EF4-FFF2-40B4-BE49-F238E27FC236}">
                <a16:creationId xmlns:a16="http://schemas.microsoft.com/office/drawing/2014/main" id="{38893205-3C7D-8E7E-3A9D-DD3DA380EB8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6547811" y="260465"/>
            <a:ext cx="7076514" cy="4424264"/>
          </a:xfrm>
          <a:prstGeom prst="rect">
            <a:avLst/>
          </a:prstGeom>
        </p:spPr>
      </p:pic>
    </p:spTree>
    <p:extLst>
      <p:ext uri="{BB962C8B-B14F-4D97-AF65-F5344CB8AC3E}">
        <p14:creationId xmlns:p14="http://schemas.microsoft.com/office/powerpoint/2010/main" val="2685539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ieren 9">
            <a:extLst>
              <a:ext uri="{FF2B5EF4-FFF2-40B4-BE49-F238E27FC236}">
                <a16:creationId xmlns:a16="http://schemas.microsoft.com/office/drawing/2014/main" id="{BA0E0152-31E5-04FE-89B4-C22A15797C1D}"/>
              </a:ext>
            </a:extLst>
          </p:cNvPr>
          <p:cNvGrpSpPr/>
          <p:nvPr/>
        </p:nvGrpSpPr>
        <p:grpSpPr>
          <a:xfrm>
            <a:off x="476351" y="2377270"/>
            <a:ext cx="17673672" cy="9954218"/>
            <a:chOff x="3170889" y="1472609"/>
            <a:chExt cx="18127941" cy="10602586"/>
          </a:xfrm>
        </p:grpSpPr>
        <p:pic>
          <p:nvPicPr>
            <p:cNvPr id="15" name="Grafik 14">
              <a:extLst>
                <a:ext uri="{FF2B5EF4-FFF2-40B4-BE49-F238E27FC236}">
                  <a16:creationId xmlns:a16="http://schemas.microsoft.com/office/drawing/2014/main" id="{294E959D-EE95-4D4B-85F8-D0CB0BAEED4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170889" y="1472609"/>
              <a:ext cx="18127941" cy="10602586"/>
            </a:xfrm>
            <a:prstGeom prst="rect">
              <a:avLst/>
            </a:prstGeom>
          </p:spPr>
        </p:pic>
        <p:grpSp>
          <p:nvGrpSpPr>
            <p:cNvPr id="33" name="Gruppieren 32">
              <a:extLst>
                <a:ext uri="{FF2B5EF4-FFF2-40B4-BE49-F238E27FC236}">
                  <a16:creationId xmlns:a16="http://schemas.microsoft.com/office/drawing/2014/main" id="{21384747-6EB8-944B-8929-2C46136FE027}"/>
                </a:ext>
              </a:extLst>
            </p:cNvPr>
            <p:cNvGrpSpPr/>
            <p:nvPr/>
          </p:nvGrpSpPr>
          <p:grpSpPr>
            <a:xfrm>
              <a:off x="6705601" y="6065300"/>
              <a:ext cx="4572002" cy="1184116"/>
              <a:chOff x="1828800" y="3032650"/>
              <a:chExt cx="2286001" cy="592058"/>
            </a:xfrm>
          </p:grpSpPr>
          <p:cxnSp>
            <p:nvCxnSpPr>
              <p:cNvPr id="9" name="Gerade Verbindung 8">
                <a:extLst>
                  <a:ext uri="{FF2B5EF4-FFF2-40B4-BE49-F238E27FC236}">
                    <a16:creationId xmlns:a16="http://schemas.microsoft.com/office/drawing/2014/main" id="{F2669BA2-0073-F64F-9034-81E87BB43881}"/>
                  </a:ext>
                </a:extLst>
              </p:cNvPr>
              <p:cNvCxnSpPr/>
              <p:nvPr/>
            </p:nvCxnSpPr>
            <p:spPr>
              <a:xfrm>
                <a:off x="4114800" y="3032650"/>
                <a:ext cx="0" cy="592058"/>
              </a:xfrm>
              <a:prstGeom prst="line">
                <a:avLst/>
              </a:prstGeom>
              <a:ln w="38100">
                <a:solidFill>
                  <a:srgbClr val="00B050">
                    <a:alpha val="69000"/>
                  </a:srgbClr>
                </a:solidFill>
              </a:ln>
            </p:spPr>
            <p:style>
              <a:lnRef idx="1">
                <a:schemeClr val="accent1"/>
              </a:lnRef>
              <a:fillRef idx="0">
                <a:schemeClr val="accent1"/>
              </a:fillRef>
              <a:effectRef idx="0">
                <a:schemeClr val="accent1"/>
              </a:effectRef>
              <a:fontRef idx="minor">
                <a:schemeClr val="tx1"/>
              </a:fontRef>
            </p:style>
          </p:cxnSp>
          <p:cxnSp>
            <p:nvCxnSpPr>
              <p:cNvPr id="11" name="Gerade Verbindung 10">
                <a:extLst>
                  <a:ext uri="{FF2B5EF4-FFF2-40B4-BE49-F238E27FC236}">
                    <a16:creationId xmlns:a16="http://schemas.microsoft.com/office/drawing/2014/main" id="{D14CA258-F879-2744-9EA6-7C059F8BA6A6}"/>
                  </a:ext>
                </a:extLst>
              </p:cNvPr>
              <p:cNvCxnSpPr>
                <a:cxnSpLocks/>
              </p:cNvCxnSpPr>
              <p:nvPr/>
            </p:nvCxnSpPr>
            <p:spPr>
              <a:xfrm flipH="1" flipV="1">
                <a:off x="2928994" y="3497307"/>
                <a:ext cx="1185807" cy="120823"/>
              </a:xfrm>
              <a:prstGeom prst="line">
                <a:avLst/>
              </a:prstGeom>
              <a:ln w="38100">
                <a:solidFill>
                  <a:srgbClr val="00B050">
                    <a:alpha val="69000"/>
                  </a:srgbClr>
                </a:solidFill>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5744F104-4B7D-A641-BB0B-0E5891C0AD5F}"/>
                  </a:ext>
                </a:extLst>
              </p:cNvPr>
              <p:cNvCxnSpPr/>
              <p:nvPr/>
            </p:nvCxnSpPr>
            <p:spPr>
              <a:xfrm flipH="1">
                <a:off x="2928994" y="3380730"/>
                <a:ext cx="1185806" cy="120220"/>
              </a:xfrm>
              <a:prstGeom prst="line">
                <a:avLst/>
              </a:prstGeom>
              <a:ln w="38100">
                <a:solidFill>
                  <a:srgbClr val="00B050">
                    <a:alpha val="69000"/>
                  </a:srgbClr>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AB3F7C54-09E3-A747-A336-09F893D910E7}"/>
                  </a:ext>
                </a:extLst>
              </p:cNvPr>
              <p:cNvCxnSpPr/>
              <p:nvPr/>
            </p:nvCxnSpPr>
            <p:spPr>
              <a:xfrm>
                <a:off x="3114789" y="3032650"/>
                <a:ext cx="0" cy="140427"/>
              </a:xfrm>
              <a:prstGeom prst="line">
                <a:avLst/>
              </a:prstGeom>
              <a:ln w="38100">
                <a:solidFill>
                  <a:srgbClr val="00B050">
                    <a:alpha val="69000"/>
                  </a:srgbClr>
                </a:solidFill>
              </a:ln>
            </p:spPr>
            <p:style>
              <a:lnRef idx="1">
                <a:schemeClr val="accent1"/>
              </a:lnRef>
              <a:fillRef idx="0">
                <a:schemeClr val="accent1"/>
              </a:fillRef>
              <a:effectRef idx="0">
                <a:schemeClr val="accent1"/>
              </a:effectRef>
              <a:fontRef idx="minor">
                <a:schemeClr val="tx1"/>
              </a:fontRef>
            </p:style>
          </p:cxnSp>
          <p:cxnSp>
            <p:nvCxnSpPr>
              <p:cNvPr id="24" name="Gerade Verbindung 23">
                <a:extLst>
                  <a:ext uri="{FF2B5EF4-FFF2-40B4-BE49-F238E27FC236}">
                    <a16:creationId xmlns:a16="http://schemas.microsoft.com/office/drawing/2014/main" id="{C71F6E0B-99CF-564C-BE3A-A7D98B12C865}"/>
                  </a:ext>
                </a:extLst>
              </p:cNvPr>
              <p:cNvCxnSpPr/>
              <p:nvPr/>
            </p:nvCxnSpPr>
            <p:spPr>
              <a:xfrm flipH="1">
                <a:off x="1828800" y="3176720"/>
                <a:ext cx="1285989" cy="0"/>
              </a:xfrm>
              <a:prstGeom prst="line">
                <a:avLst/>
              </a:prstGeom>
              <a:ln w="38100">
                <a:solidFill>
                  <a:srgbClr val="00B050">
                    <a:alpha val="69000"/>
                  </a:srgbClr>
                </a:solidFill>
              </a:ln>
            </p:spPr>
            <p:style>
              <a:lnRef idx="1">
                <a:schemeClr val="accent1"/>
              </a:lnRef>
              <a:fillRef idx="0">
                <a:schemeClr val="accent1"/>
              </a:fillRef>
              <a:effectRef idx="0">
                <a:schemeClr val="accent1"/>
              </a:effectRef>
              <a:fontRef idx="minor">
                <a:schemeClr val="tx1"/>
              </a:fontRef>
            </p:style>
          </p:cxnSp>
          <p:cxnSp>
            <p:nvCxnSpPr>
              <p:cNvPr id="27" name="Gerade Verbindung 26">
                <a:extLst>
                  <a:ext uri="{FF2B5EF4-FFF2-40B4-BE49-F238E27FC236}">
                    <a16:creationId xmlns:a16="http://schemas.microsoft.com/office/drawing/2014/main" id="{890A2B96-BAD1-0344-BCB5-301E46A524C0}"/>
                  </a:ext>
                </a:extLst>
              </p:cNvPr>
              <p:cNvCxnSpPr/>
              <p:nvPr/>
            </p:nvCxnSpPr>
            <p:spPr>
              <a:xfrm>
                <a:off x="1828800" y="3173077"/>
                <a:ext cx="0" cy="445053"/>
              </a:xfrm>
              <a:prstGeom prst="line">
                <a:avLst/>
              </a:prstGeom>
              <a:ln w="38100">
                <a:solidFill>
                  <a:srgbClr val="00B050">
                    <a:alpha val="69000"/>
                  </a:srgbClr>
                </a:solidFill>
              </a:ln>
            </p:spPr>
            <p:style>
              <a:lnRef idx="1">
                <a:schemeClr val="accent1"/>
              </a:lnRef>
              <a:fillRef idx="0">
                <a:schemeClr val="accent1"/>
              </a:fillRef>
              <a:effectRef idx="0">
                <a:schemeClr val="accent1"/>
              </a:effectRef>
              <a:fontRef idx="minor">
                <a:schemeClr val="tx1"/>
              </a:fontRef>
            </p:style>
          </p:cxnSp>
          <p:cxnSp>
            <p:nvCxnSpPr>
              <p:cNvPr id="29" name="Gerade Verbindung 28">
                <a:extLst>
                  <a:ext uri="{FF2B5EF4-FFF2-40B4-BE49-F238E27FC236}">
                    <a16:creationId xmlns:a16="http://schemas.microsoft.com/office/drawing/2014/main" id="{7C980BDE-5A4B-4F4B-8C78-7EF953AF1B38}"/>
                  </a:ext>
                </a:extLst>
              </p:cNvPr>
              <p:cNvCxnSpPr/>
              <p:nvPr/>
            </p:nvCxnSpPr>
            <p:spPr>
              <a:xfrm flipV="1">
                <a:off x="1828800" y="3497307"/>
                <a:ext cx="1100194" cy="120823"/>
              </a:xfrm>
              <a:prstGeom prst="line">
                <a:avLst/>
              </a:prstGeom>
              <a:ln w="38100">
                <a:solidFill>
                  <a:srgbClr val="00B050">
                    <a:alpha val="69000"/>
                  </a:srgbClr>
                </a:solidFill>
              </a:ln>
            </p:spPr>
            <p:style>
              <a:lnRef idx="1">
                <a:schemeClr val="accent1"/>
              </a:lnRef>
              <a:fillRef idx="0">
                <a:schemeClr val="accent1"/>
              </a:fillRef>
              <a:effectRef idx="0">
                <a:schemeClr val="accent1"/>
              </a:effectRef>
              <a:fontRef idx="minor">
                <a:schemeClr val="tx1"/>
              </a:fontRef>
            </p:style>
          </p:cxnSp>
          <p:cxnSp>
            <p:nvCxnSpPr>
              <p:cNvPr id="31" name="Gerade Verbindung 30">
                <a:extLst>
                  <a:ext uri="{FF2B5EF4-FFF2-40B4-BE49-F238E27FC236}">
                    <a16:creationId xmlns:a16="http://schemas.microsoft.com/office/drawing/2014/main" id="{26146C18-7D34-DA40-8FD5-5AEE67B35FD2}"/>
                  </a:ext>
                </a:extLst>
              </p:cNvPr>
              <p:cNvCxnSpPr>
                <a:cxnSpLocks/>
              </p:cNvCxnSpPr>
              <p:nvPr/>
            </p:nvCxnSpPr>
            <p:spPr>
              <a:xfrm>
                <a:off x="1828800" y="3380730"/>
                <a:ext cx="1100194" cy="116577"/>
              </a:xfrm>
              <a:prstGeom prst="line">
                <a:avLst/>
              </a:prstGeom>
              <a:ln w="38100">
                <a:solidFill>
                  <a:srgbClr val="00B050">
                    <a:alpha val="69000"/>
                  </a:srgbClr>
                </a:solidFill>
              </a:ln>
            </p:spPr>
            <p:style>
              <a:lnRef idx="1">
                <a:schemeClr val="accent1"/>
              </a:lnRef>
              <a:fillRef idx="0">
                <a:schemeClr val="accent1"/>
              </a:fillRef>
              <a:effectRef idx="0">
                <a:schemeClr val="accent1"/>
              </a:effectRef>
              <a:fontRef idx="minor">
                <a:schemeClr val="tx1"/>
              </a:fontRef>
            </p:style>
          </p:cxnSp>
        </p:grpSp>
        <p:grpSp>
          <p:nvGrpSpPr>
            <p:cNvPr id="99" name="Gruppieren 98">
              <a:extLst>
                <a:ext uri="{FF2B5EF4-FFF2-40B4-BE49-F238E27FC236}">
                  <a16:creationId xmlns:a16="http://schemas.microsoft.com/office/drawing/2014/main" id="{242A6499-FAD1-C641-B9D0-DCDCF162CF63}"/>
                </a:ext>
              </a:extLst>
            </p:cNvPr>
            <p:cNvGrpSpPr/>
            <p:nvPr/>
          </p:nvGrpSpPr>
          <p:grpSpPr>
            <a:xfrm>
              <a:off x="11969751" y="6065301"/>
              <a:ext cx="4997450" cy="1662650"/>
              <a:chOff x="4460875" y="3032650"/>
              <a:chExt cx="2498725" cy="831325"/>
            </a:xfrm>
          </p:grpSpPr>
          <p:cxnSp>
            <p:nvCxnSpPr>
              <p:cNvPr id="35" name="Gerade Verbindung 34">
                <a:extLst>
                  <a:ext uri="{FF2B5EF4-FFF2-40B4-BE49-F238E27FC236}">
                    <a16:creationId xmlns:a16="http://schemas.microsoft.com/office/drawing/2014/main" id="{DD20B3CE-B7BC-4C4B-BE22-164FBF9228E8}"/>
                  </a:ext>
                </a:extLst>
              </p:cNvPr>
              <p:cNvCxnSpPr/>
              <p:nvPr/>
            </p:nvCxnSpPr>
            <p:spPr>
              <a:xfrm>
                <a:off x="5132231" y="3032650"/>
                <a:ext cx="0" cy="245023"/>
              </a:xfrm>
              <a:prstGeom prst="line">
                <a:avLst/>
              </a:prstGeom>
              <a:ln w="38100">
                <a:solidFill>
                  <a:srgbClr val="00B050">
                    <a:alpha val="49000"/>
                  </a:srgbClr>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id="{25A8BC0C-CD43-714A-B508-12A6EC3536FF}"/>
                  </a:ext>
                </a:extLst>
              </p:cNvPr>
              <p:cNvCxnSpPr/>
              <p:nvPr/>
            </p:nvCxnSpPr>
            <p:spPr>
              <a:xfrm flipH="1">
                <a:off x="4572000" y="3284113"/>
                <a:ext cx="566670" cy="0"/>
              </a:xfrm>
              <a:prstGeom prst="line">
                <a:avLst/>
              </a:prstGeom>
              <a:ln w="38100">
                <a:solidFill>
                  <a:srgbClr val="00B050">
                    <a:alpha val="49000"/>
                  </a:srgbClr>
                </a:solidFill>
              </a:ln>
            </p:spPr>
            <p:style>
              <a:lnRef idx="1">
                <a:schemeClr val="accent1"/>
              </a:lnRef>
              <a:fillRef idx="0">
                <a:schemeClr val="accent1"/>
              </a:fillRef>
              <a:effectRef idx="0">
                <a:schemeClr val="accent1"/>
              </a:effectRef>
              <a:fontRef idx="minor">
                <a:schemeClr val="tx1"/>
              </a:fontRef>
            </p:style>
          </p:cxnSp>
          <p:cxnSp>
            <p:nvCxnSpPr>
              <p:cNvPr id="39" name="Gerade Verbindung 38">
                <a:extLst>
                  <a:ext uri="{FF2B5EF4-FFF2-40B4-BE49-F238E27FC236}">
                    <a16:creationId xmlns:a16="http://schemas.microsoft.com/office/drawing/2014/main" id="{36C18C01-4A3F-5946-A889-A21428905346}"/>
                  </a:ext>
                </a:extLst>
              </p:cNvPr>
              <p:cNvCxnSpPr>
                <a:cxnSpLocks/>
              </p:cNvCxnSpPr>
              <p:nvPr/>
            </p:nvCxnSpPr>
            <p:spPr>
              <a:xfrm>
                <a:off x="4572000" y="3277673"/>
                <a:ext cx="0" cy="347035"/>
              </a:xfrm>
              <a:prstGeom prst="line">
                <a:avLst/>
              </a:prstGeom>
              <a:ln w="38100">
                <a:solidFill>
                  <a:srgbClr val="00B050">
                    <a:alpha val="49000"/>
                  </a:srgbClr>
                </a:solidFill>
              </a:ln>
            </p:spPr>
            <p:style>
              <a:lnRef idx="1">
                <a:schemeClr val="accent1"/>
              </a:lnRef>
              <a:fillRef idx="0">
                <a:schemeClr val="accent1"/>
              </a:fillRef>
              <a:effectRef idx="0">
                <a:schemeClr val="accent1"/>
              </a:effectRef>
              <a:fontRef idx="minor">
                <a:schemeClr val="tx1"/>
              </a:fontRef>
            </p:style>
          </p:cxnSp>
          <p:cxnSp>
            <p:nvCxnSpPr>
              <p:cNvPr id="41" name="Gerade Verbindung 40">
                <a:extLst>
                  <a:ext uri="{FF2B5EF4-FFF2-40B4-BE49-F238E27FC236}">
                    <a16:creationId xmlns:a16="http://schemas.microsoft.com/office/drawing/2014/main" id="{869A2B16-3A33-A044-AD23-FFE102069F25}"/>
                  </a:ext>
                </a:extLst>
              </p:cNvPr>
              <p:cNvCxnSpPr>
                <a:cxnSpLocks/>
              </p:cNvCxnSpPr>
              <p:nvPr/>
            </p:nvCxnSpPr>
            <p:spPr>
              <a:xfrm flipV="1">
                <a:off x="4572000" y="3451225"/>
                <a:ext cx="1123950" cy="173483"/>
              </a:xfrm>
              <a:prstGeom prst="line">
                <a:avLst/>
              </a:prstGeom>
              <a:ln w="38100">
                <a:solidFill>
                  <a:srgbClr val="00B050">
                    <a:alpha val="49000"/>
                  </a:srgbClr>
                </a:solidFill>
              </a:ln>
            </p:spPr>
            <p:style>
              <a:lnRef idx="1">
                <a:schemeClr val="accent1"/>
              </a:lnRef>
              <a:fillRef idx="0">
                <a:schemeClr val="accent1"/>
              </a:fillRef>
              <a:effectRef idx="0">
                <a:schemeClr val="accent1"/>
              </a:effectRef>
              <a:fontRef idx="minor">
                <a:schemeClr val="tx1"/>
              </a:fontRef>
            </p:style>
          </p:cxnSp>
          <p:cxnSp>
            <p:nvCxnSpPr>
              <p:cNvPr id="44" name="Gerade Verbindung 43">
                <a:extLst>
                  <a:ext uri="{FF2B5EF4-FFF2-40B4-BE49-F238E27FC236}">
                    <a16:creationId xmlns:a16="http://schemas.microsoft.com/office/drawing/2014/main" id="{50FE975D-668D-844F-A5D0-51E632798D00}"/>
                  </a:ext>
                </a:extLst>
              </p:cNvPr>
              <p:cNvCxnSpPr>
                <a:cxnSpLocks/>
              </p:cNvCxnSpPr>
              <p:nvPr/>
            </p:nvCxnSpPr>
            <p:spPr>
              <a:xfrm>
                <a:off x="4572000" y="3340100"/>
                <a:ext cx="1123950" cy="111125"/>
              </a:xfrm>
              <a:prstGeom prst="line">
                <a:avLst/>
              </a:prstGeom>
              <a:ln w="38100">
                <a:solidFill>
                  <a:srgbClr val="00B050">
                    <a:alpha val="49000"/>
                  </a:srgbClr>
                </a:solidFill>
              </a:ln>
            </p:spPr>
            <p:style>
              <a:lnRef idx="1">
                <a:schemeClr val="accent1"/>
              </a:lnRef>
              <a:fillRef idx="0">
                <a:schemeClr val="accent1"/>
              </a:fillRef>
              <a:effectRef idx="0">
                <a:schemeClr val="accent1"/>
              </a:effectRef>
              <a:fontRef idx="minor">
                <a:schemeClr val="tx1"/>
              </a:fontRef>
            </p:style>
          </p:cxnSp>
          <p:cxnSp>
            <p:nvCxnSpPr>
              <p:cNvPr id="48" name="Gerade Verbindung 47">
                <a:extLst>
                  <a:ext uri="{FF2B5EF4-FFF2-40B4-BE49-F238E27FC236}">
                    <a16:creationId xmlns:a16="http://schemas.microsoft.com/office/drawing/2014/main" id="{9D877EDD-7FF9-E54F-844B-7682E8C6D36D}"/>
                  </a:ext>
                </a:extLst>
              </p:cNvPr>
              <p:cNvCxnSpPr>
                <a:cxnSpLocks/>
              </p:cNvCxnSpPr>
              <p:nvPr/>
            </p:nvCxnSpPr>
            <p:spPr>
              <a:xfrm>
                <a:off x="6007100" y="3032650"/>
                <a:ext cx="0" cy="218550"/>
              </a:xfrm>
              <a:prstGeom prst="line">
                <a:avLst/>
              </a:prstGeom>
              <a:ln w="38100">
                <a:solidFill>
                  <a:srgbClr val="00B050">
                    <a:alpha val="49000"/>
                  </a:srgbClr>
                </a:solidFill>
              </a:ln>
            </p:spPr>
            <p:style>
              <a:lnRef idx="1">
                <a:schemeClr val="accent1"/>
              </a:lnRef>
              <a:fillRef idx="0">
                <a:schemeClr val="accent1"/>
              </a:fillRef>
              <a:effectRef idx="0">
                <a:schemeClr val="accent1"/>
              </a:effectRef>
              <a:fontRef idx="minor">
                <a:schemeClr val="tx1"/>
              </a:fontRef>
            </p:style>
          </p:cxnSp>
          <p:cxnSp>
            <p:nvCxnSpPr>
              <p:cNvPr id="51" name="Gerade Verbindung 50">
                <a:extLst>
                  <a:ext uri="{FF2B5EF4-FFF2-40B4-BE49-F238E27FC236}">
                    <a16:creationId xmlns:a16="http://schemas.microsoft.com/office/drawing/2014/main" id="{44B6B74D-731D-B444-B075-8B8369CB11C3}"/>
                  </a:ext>
                </a:extLst>
              </p:cNvPr>
              <p:cNvCxnSpPr>
                <a:cxnSpLocks/>
              </p:cNvCxnSpPr>
              <p:nvPr/>
            </p:nvCxnSpPr>
            <p:spPr>
              <a:xfrm flipH="1">
                <a:off x="4502150" y="3251200"/>
                <a:ext cx="1504950" cy="1"/>
              </a:xfrm>
              <a:prstGeom prst="line">
                <a:avLst/>
              </a:prstGeom>
              <a:ln w="38100">
                <a:solidFill>
                  <a:srgbClr val="00B050">
                    <a:alpha val="49000"/>
                  </a:srgbClr>
                </a:solidFill>
              </a:ln>
            </p:spPr>
            <p:style>
              <a:lnRef idx="1">
                <a:schemeClr val="accent1"/>
              </a:lnRef>
              <a:fillRef idx="0">
                <a:schemeClr val="accent1"/>
              </a:fillRef>
              <a:effectRef idx="0">
                <a:schemeClr val="accent1"/>
              </a:effectRef>
              <a:fontRef idx="minor">
                <a:schemeClr val="tx1"/>
              </a:fontRef>
            </p:style>
          </p:cxnSp>
          <p:cxnSp>
            <p:nvCxnSpPr>
              <p:cNvPr id="55" name="Gerade Verbindung 54">
                <a:extLst>
                  <a:ext uri="{FF2B5EF4-FFF2-40B4-BE49-F238E27FC236}">
                    <a16:creationId xmlns:a16="http://schemas.microsoft.com/office/drawing/2014/main" id="{09E4FB1F-D864-AC48-AB2A-735BE4BE5E3F}"/>
                  </a:ext>
                </a:extLst>
              </p:cNvPr>
              <p:cNvCxnSpPr>
                <a:cxnSpLocks/>
              </p:cNvCxnSpPr>
              <p:nvPr/>
            </p:nvCxnSpPr>
            <p:spPr>
              <a:xfrm>
                <a:off x="4502150" y="3251200"/>
                <a:ext cx="0" cy="336550"/>
              </a:xfrm>
              <a:prstGeom prst="line">
                <a:avLst/>
              </a:prstGeom>
              <a:ln w="38100">
                <a:solidFill>
                  <a:srgbClr val="00B050">
                    <a:alpha val="49000"/>
                  </a:srgbClr>
                </a:solidFill>
              </a:ln>
            </p:spPr>
            <p:style>
              <a:lnRef idx="1">
                <a:schemeClr val="accent1"/>
              </a:lnRef>
              <a:fillRef idx="0">
                <a:schemeClr val="accent1"/>
              </a:fillRef>
              <a:effectRef idx="0">
                <a:schemeClr val="accent1"/>
              </a:effectRef>
              <a:fontRef idx="minor">
                <a:schemeClr val="tx1"/>
              </a:fontRef>
            </p:style>
          </p:cxnSp>
          <p:cxnSp>
            <p:nvCxnSpPr>
              <p:cNvPr id="59" name="Gerade Verbindung 58">
                <a:extLst>
                  <a:ext uri="{FF2B5EF4-FFF2-40B4-BE49-F238E27FC236}">
                    <a16:creationId xmlns:a16="http://schemas.microsoft.com/office/drawing/2014/main" id="{85739E97-1E8F-524F-8E4A-BE2F1EF8523D}"/>
                  </a:ext>
                </a:extLst>
              </p:cNvPr>
              <p:cNvCxnSpPr/>
              <p:nvPr/>
            </p:nvCxnSpPr>
            <p:spPr>
              <a:xfrm flipV="1">
                <a:off x="4502150" y="3451225"/>
                <a:ext cx="1193800" cy="136525"/>
              </a:xfrm>
              <a:prstGeom prst="line">
                <a:avLst/>
              </a:prstGeom>
              <a:ln w="38100">
                <a:solidFill>
                  <a:srgbClr val="00B050">
                    <a:alpha val="49000"/>
                  </a:srgbClr>
                </a:solidFill>
              </a:ln>
            </p:spPr>
            <p:style>
              <a:lnRef idx="1">
                <a:schemeClr val="accent1"/>
              </a:lnRef>
              <a:fillRef idx="0">
                <a:schemeClr val="accent1"/>
              </a:fillRef>
              <a:effectRef idx="0">
                <a:schemeClr val="accent1"/>
              </a:effectRef>
              <a:fontRef idx="minor">
                <a:schemeClr val="tx1"/>
              </a:fontRef>
            </p:style>
          </p:cxnSp>
          <p:cxnSp>
            <p:nvCxnSpPr>
              <p:cNvPr id="61" name="Gerade Verbindung 60">
                <a:extLst>
                  <a:ext uri="{FF2B5EF4-FFF2-40B4-BE49-F238E27FC236}">
                    <a16:creationId xmlns:a16="http://schemas.microsoft.com/office/drawing/2014/main" id="{08355721-F2F0-4E43-9C13-5B5D2D796B2D}"/>
                  </a:ext>
                </a:extLst>
              </p:cNvPr>
              <p:cNvCxnSpPr/>
              <p:nvPr/>
            </p:nvCxnSpPr>
            <p:spPr>
              <a:xfrm>
                <a:off x="4502150" y="3380730"/>
                <a:ext cx="1193800" cy="70495"/>
              </a:xfrm>
              <a:prstGeom prst="line">
                <a:avLst/>
              </a:prstGeom>
              <a:ln w="38100">
                <a:solidFill>
                  <a:srgbClr val="00B050">
                    <a:alpha val="49000"/>
                  </a:srgbClr>
                </a:solidFill>
              </a:ln>
            </p:spPr>
            <p:style>
              <a:lnRef idx="1">
                <a:schemeClr val="accent1"/>
              </a:lnRef>
              <a:fillRef idx="0">
                <a:schemeClr val="accent1"/>
              </a:fillRef>
              <a:effectRef idx="0">
                <a:schemeClr val="accent1"/>
              </a:effectRef>
              <a:fontRef idx="minor">
                <a:schemeClr val="tx1"/>
              </a:fontRef>
            </p:style>
          </p:cxnSp>
          <p:cxnSp>
            <p:nvCxnSpPr>
              <p:cNvPr id="63" name="Gerade Verbindung 62">
                <a:extLst>
                  <a:ext uri="{FF2B5EF4-FFF2-40B4-BE49-F238E27FC236}">
                    <a16:creationId xmlns:a16="http://schemas.microsoft.com/office/drawing/2014/main" id="{6FA4232C-725A-DC4E-985C-00AD18D8E0B4}"/>
                  </a:ext>
                </a:extLst>
              </p:cNvPr>
              <p:cNvCxnSpPr/>
              <p:nvPr/>
            </p:nvCxnSpPr>
            <p:spPr>
              <a:xfrm flipV="1">
                <a:off x="5889625" y="3663950"/>
                <a:ext cx="0" cy="200025"/>
              </a:xfrm>
              <a:prstGeom prst="line">
                <a:avLst/>
              </a:prstGeom>
              <a:ln w="38100">
                <a:solidFill>
                  <a:srgbClr val="00B050">
                    <a:alpha val="49000"/>
                  </a:srgbClr>
                </a:solidFill>
              </a:ln>
            </p:spPr>
            <p:style>
              <a:lnRef idx="1">
                <a:schemeClr val="accent1"/>
              </a:lnRef>
              <a:fillRef idx="0">
                <a:schemeClr val="accent1"/>
              </a:fillRef>
              <a:effectRef idx="0">
                <a:schemeClr val="accent1"/>
              </a:effectRef>
              <a:fontRef idx="minor">
                <a:schemeClr val="tx1"/>
              </a:fontRef>
            </p:style>
          </p:cxnSp>
          <p:cxnSp>
            <p:nvCxnSpPr>
              <p:cNvPr id="65" name="Gerade Verbindung 64">
                <a:extLst>
                  <a:ext uri="{FF2B5EF4-FFF2-40B4-BE49-F238E27FC236}">
                    <a16:creationId xmlns:a16="http://schemas.microsoft.com/office/drawing/2014/main" id="{427794F2-175D-2A4E-BF32-8572A09E0D6E}"/>
                  </a:ext>
                </a:extLst>
              </p:cNvPr>
              <p:cNvCxnSpPr>
                <a:cxnSpLocks/>
              </p:cNvCxnSpPr>
              <p:nvPr/>
            </p:nvCxnSpPr>
            <p:spPr>
              <a:xfrm flipH="1">
                <a:off x="4460876" y="3663950"/>
                <a:ext cx="1428749" cy="0"/>
              </a:xfrm>
              <a:prstGeom prst="line">
                <a:avLst/>
              </a:prstGeom>
              <a:ln w="38100">
                <a:solidFill>
                  <a:srgbClr val="00B050">
                    <a:alpha val="49000"/>
                  </a:srgbClr>
                </a:solidFill>
              </a:ln>
            </p:spPr>
            <p:style>
              <a:lnRef idx="1">
                <a:schemeClr val="accent1"/>
              </a:lnRef>
              <a:fillRef idx="0">
                <a:schemeClr val="accent1"/>
              </a:fillRef>
              <a:effectRef idx="0">
                <a:schemeClr val="accent1"/>
              </a:effectRef>
              <a:fontRef idx="minor">
                <a:schemeClr val="tx1"/>
              </a:fontRef>
            </p:style>
          </p:cxnSp>
          <p:cxnSp>
            <p:nvCxnSpPr>
              <p:cNvPr id="67" name="Gerade Verbindung 66">
                <a:extLst>
                  <a:ext uri="{FF2B5EF4-FFF2-40B4-BE49-F238E27FC236}">
                    <a16:creationId xmlns:a16="http://schemas.microsoft.com/office/drawing/2014/main" id="{A5BF25AF-FF9C-144D-9DF8-B7DF34EAFFF3}"/>
                  </a:ext>
                </a:extLst>
              </p:cNvPr>
              <p:cNvCxnSpPr>
                <a:cxnSpLocks/>
              </p:cNvCxnSpPr>
              <p:nvPr/>
            </p:nvCxnSpPr>
            <p:spPr>
              <a:xfrm flipV="1">
                <a:off x="4460875" y="3497307"/>
                <a:ext cx="0" cy="166644"/>
              </a:xfrm>
              <a:prstGeom prst="line">
                <a:avLst/>
              </a:prstGeom>
              <a:ln w="38100">
                <a:solidFill>
                  <a:srgbClr val="00B050">
                    <a:alpha val="49000"/>
                  </a:srgbClr>
                </a:solidFill>
              </a:ln>
            </p:spPr>
            <p:style>
              <a:lnRef idx="1">
                <a:schemeClr val="accent1"/>
              </a:lnRef>
              <a:fillRef idx="0">
                <a:schemeClr val="accent1"/>
              </a:fillRef>
              <a:effectRef idx="0">
                <a:schemeClr val="accent1"/>
              </a:effectRef>
              <a:fontRef idx="minor">
                <a:schemeClr val="tx1"/>
              </a:fontRef>
            </p:style>
          </p:cxnSp>
          <p:cxnSp>
            <p:nvCxnSpPr>
              <p:cNvPr id="70" name="Gerade Verbindung 69">
                <a:extLst>
                  <a:ext uri="{FF2B5EF4-FFF2-40B4-BE49-F238E27FC236}">
                    <a16:creationId xmlns:a16="http://schemas.microsoft.com/office/drawing/2014/main" id="{CCF3BB58-7A7E-254B-AD30-8548A134E4DC}"/>
                  </a:ext>
                </a:extLst>
              </p:cNvPr>
              <p:cNvCxnSpPr/>
              <p:nvPr/>
            </p:nvCxnSpPr>
            <p:spPr>
              <a:xfrm flipV="1">
                <a:off x="4460875" y="3451225"/>
                <a:ext cx="1235075" cy="46082"/>
              </a:xfrm>
              <a:prstGeom prst="line">
                <a:avLst/>
              </a:prstGeom>
              <a:ln w="38100">
                <a:solidFill>
                  <a:srgbClr val="00B050">
                    <a:alpha val="49000"/>
                  </a:srgbClr>
                </a:solidFill>
              </a:ln>
            </p:spPr>
            <p:style>
              <a:lnRef idx="1">
                <a:schemeClr val="accent1"/>
              </a:lnRef>
              <a:fillRef idx="0">
                <a:schemeClr val="accent1"/>
              </a:fillRef>
              <a:effectRef idx="0">
                <a:schemeClr val="accent1"/>
              </a:effectRef>
              <a:fontRef idx="minor">
                <a:schemeClr val="tx1"/>
              </a:fontRef>
            </p:style>
          </p:cxnSp>
          <p:cxnSp>
            <p:nvCxnSpPr>
              <p:cNvPr id="73" name="Gerade Verbindung 72">
                <a:extLst>
                  <a:ext uri="{FF2B5EF4-FFF2-40B4-BE49-F238E27FC236}">
                    <a16:creationId xmlns:a16="http://schemas.microsoft.com/office/drawing/2014/main" id="{FEBA9283-EA4F-F34C-808A-1110F3723580}"/>
                  </a:ext>
                </a:extLst>
              </p:cNvPr>
              <p:cNvCxnSpPr>
                <a:cxnSpLocks/>
              </p:cNvCxnSpPr>
              <p:nvPr/>
            </p:nvCxnSpPr>
            <p:spPr>
              <a:xfrm>
                <a:off x="6959600" y="3032650"/>
                <a:ext cx="0" cy="500772"/>
              </a:xfrm>
              <a:prstGeom prst="line">
                <a:avLst/>
              </a:prstGeom>
              <a:ln w="38100">
                <a:solidFill>
                  <a:srgbClr val="00B050">
                    <a:alpha val="49000"/>
                  </a:srgbClr>
                </a:solidFill>
              </a:ln>
            </p:spPr>
            <p:style>
              <a:lnRef idx="1">
                <a:schemeClr val="accent1"/>
              </a:lnRef>
              <a:fillRef idx="0">
                <a:schemeClr val="accent1"/>
              </a:fillRef>
              <a:effectRef idx="0">
                <a:schemeClr val="accent1"/>
              </a:effectRef>
              <a:fontRef idx="minor">
                <a:schemeClr val="tx1"/>
              </a:fontRef>
            </p:style>
          </p:cxnSp>
          <p:cxnSp>
            <p:nvCxnSpPr>
              <p:cNvPr id="76" name="Gerade Verbindung 75">
                <a:extLst>
                  <a:ext uri="{FF2B5EF4-FFF2-40B4-BE49-F238E27FC236}">
                    <a16:creationId xmlns:a16="http://schemas.microsoft.com/office/drawing/2014/main" id="{626DCBB6-8EEA-7D47-9FF4-2E1AF4B4FA7F}"/>
                  </a:ext>
                </a:extLst>
              </p:cNvPr>
              <p:cNvCxnSpPr>
                <a:cxnSpLocks/>
              </p:cNvCxnSpPr>
              <p:nvPr/>
            </p:nvCxnSpPr>
            <p:spPr>
              <a:xfrm flipH="1" flipV="1">
                <a:off x="5695950" y="3451226"/>
                <a:ext cx="1263650" cy="82196"/>
              </a:xfrm>
              <a:prstGeom prst="line">
                <a:avLst/>
              </a:prstGeom>
              <a:ln w="38100">
                <a:solidFill>
                  <a:srgbClr val="00B050">
                    <a:alpha val="49000"/>
                  </a:srgbClr>
                </a:solidFill>
              </a:ln>
            </p:spPr>
            <p:style>
              <a:lnRef idx="1">
                <a:schemeClr val="accent1"/>
              </a:lnRef>
              <a:fillRef idx="0">
                <a:schemeClr val="accent1"/>
              </a:fillRef>
              <a:effectRef idx="0">
                <a:schemeClr val="accent1"/>
              </a:effectRef>
              <a:fontRef idx="minor">
                <a:schemeClr val="tx1"/>
              </a:fontRef>
            </p:style>
          </p:cxnSp>
          <p:cxnSp>
            <p:nvCxnSpPr>
              <p:cNvPr id="78" name="Gerade Verbindung 77">
                <a:extLst>
                  <a:ext uri="{FF2B5EF4-FFF2-40B4-BE49-F238E27FC236}">
                    <a16:creationId xmlns:a16="http://schemas.microsoft.com/office/drawing/2014/main" id="{BA911D27-2E7A-7B47-83FC-851E389B7596}"/>
                  </a:ext>
                </a:extLst>
              </p:cNvPr>
              <p:cNvCxnSpPr/>
              <p:nvPr/>
            </p:nvCxnSpPr>
            <p:spPr>
              <a:xfrm flipH="1">
                <a:off x="5695950" y="3380730"/>
                <a:ext cx="1263650" cy="70495"/>
              </a:xfrm>
              <a:prstGeom prst="line">
                <a:avLst/>
              </a:prstGeom>
              <a:ln w="38100">
                <a:solidFill>
                  <a:srgbClr val="00B050">
                    <a:alpha val="49000"/>
                  </a:srgbClr>
                </a:solidFill>
              </a:ln>
            </p:spPr>
            <p:style>
              <a:lnRef idx="1">
                <a:schemeClr val="accent1"/>
              </a:lnRef>
              <a:fillRef idx="0">
                <a:schemeClr val="accent1"/>
              </a:fillRef>
              <a:effectRef idx="0">
                <a:schemeClr val="accent1"/>
              </a:effectRef>
              <a:fontRef idx="minor">
                <a:schemeClr val="tx1"/>
              </a:fontRef>
            </p:style>
          </p:cxnSp>
          <p:cxnSp>
            <p:nvCxnSpPr>
              <p:cNvPr id="80" name="Gerade Verbindung 79">
                <a:extLst>
                  <a:ext uri="{FF2B5EF4-FFF2-40B4-BE49-F238E27FC236}">
                    <a16:creationId xmlns:a16="http://schemas.microsoft.com/office/drawing/2014/main" id="{864EEBC4-B8C4-C847-83B0-BA8FA16FBE9A}"/>
                  </a:ext>
                </a:extLst>
              </p:cNvPr>
              <p:cNvCxnSpPr/>
              <p:nvPr/>
            </p:nvCxnSpPr>
            <p:spPr>
              <a:xfrm flipV="1">
                <a:off x="6864350" y="3340100"/>
                <a:ext cx="0" cy="523875"/>
              </a:xfrm>
              <a:prstGeom prst="line">
                <a:avLst/>
              </a:prstGeom>
              <a:ln w="38100">
                <a:solidFill>
                  <a:srgbClr val="00B050">
                    <a:alpha val="49000"/>
                  </a:srgbClr>
                </a:solidFill>
              </a:ln>
            </p:spPr>
            <p:style>
              <a:lnRef idx="1">
                <a:schemeClr val="accent1"/>
              </a:lnRef>
              <a:fillRef idx="0">
                <a:schemeClr val="accent1"/>
              </a:fillRef>
              <a:effectRef idx="0">
                <a:schemeClr val="accent1"/>
              </a:effectRef>
              <a:fontRef idx="minor">
                <a:schemeClr val="tx1"/>
              </a:fontRef>
            </p:style>
          </p:cxnSp>
          <p:cxnSp>
            <p:nvCxnSpPr>
              <p:cNvPr id="84" name="Gerade Verbindung 83">
                <a:extLst>
                  <a:ext uri="{FF2B5EF4-FFF2-40B4-BE49-F238E27FC236}">
                    <a16:creationId xmlns:a16="http://schemas.microsoft.com/office/drawing/2014/main" id="{2818A043-B028-2546-8B4F-7FAA7A75F80E}"/>
                  </a:ext>
                </a:extLst>
              </p:cNvPr>
              <p:cNvCxnSpPr/>
              <p:nvPr/>
            </p:nvCxnSpPr>
            <p:spPr>
              <a:xfrm flipH="1">
                <a:off x="5695950" y="3340100"/>
                <a:ext cx="1168400" cy="111125"/>
              </a:xfrm>
              <a:prstGeom prst="line">
                <a:avLst/>
              </a:prstGeom>
              <a:ln w="38100">
                <a:solidFill>
                  <a:srgbClr val="00B050">
                    <a:alpha val="49000"/>
                  </a:srgbClr>
                </a:solidFill>
              </a:ln>
            </p:spPr>
            <p:style>
              <a:lnRef idx="1">
                <a:schemeClr val="accent1"/>
              </a:lnRef>
              <a:fillRef idx="0">
                <a:schemeClr val="accent1"/>
              </a:fillRef>
              <a:effectRef idx="0">
                <a:schemeClr val="accent1"/>
              </a:effectRef>
              <a:fontRef idx="minor">
                <a:schemeClr val="tx1"/>
              </a:fontRef>
            </p:style>
          </p:cxnSp>
          <p:cxnSp>
            <p:nvCxnSpPr>
              <p:cNvPr id="86" name="Gerade Verbindung 85">
                <a:extLst>
                  <a:ext uri="{FF2B5EF4-FFF2-40B4-BE49-F238E27FC236}">
                    <a16:creationId xmlns:a16="http://schemas.microsoft.com/office/drawing/2014/main" id="{01A25F83-E4F9-F04D-AFF8-4754F2A9A77B}"/>
                  </a:ext>
                </a:extLst>
              </p:cNvPr>
              <p:cNvCxnSpPr/>
              <p:nvPr/>
            </p:nvCxnSpPr>
            <p:spPr>
              <a:xfrm flipH="1" flipV="1">
                <a:off x="5695950" y="3451225"/>
                <a:ext cx="1168400" cy="136525"/>
              </a:xfrm>
              <a:prstGeom prst="line">
                <a:avLst/>
              </a:prstGeom>
              <a:ln w="38100">
                <a:solidFill>
                  <a:srgbClr val="00B050">
                    <a:alpha val="49000"/>
                  </a:srgbClr>
                </a:solidFill>
              </a:ln>
            </p:spPr>
            <p:style>
              <a:lnRef idx="1">
                <a:schemeClr val="accent1"/>
              </a:lnRef>
              <a:fillRef idx="0">
                <a:schemeClr val="accent1"/>
              </a:fillRef>
              <a:effectRef idx="0">
                <a:schemeClr val="accent1"/>
              </a:effectRef>
              <a:fontRef idx="minor">
                <a:schemeClr val="tx1"/>
              </a:fontRef>
            </p:style>
          </p:cxnSp>
          <p:cxnSp>
            <p:nvCxnSpPr>
              <p:cNvPr id="88" name="Gerade Verbindung 87">
                <a:extLst>
                  <a:ext uri="{FF2B5EF4-FFF2-40B4-BE49-F238E27FC236}">
                    <a16:creationId xmlns:a16="http://schemas.microsoft.com/office/drawing/2014/main" id="{212FFED4-1298-9E4D-83B4-830BD46E1DA9}"/>
                  </a:ext>
                </a:extLst>
              </p:cNvPr>
              <p:cNvCxnSpPr>
                <a:cxnSpLocks/>
              </p:cNvCxnSpPr>
              <p:nvPr/>
            </p:nvCxnSpPr>
            <p:spPr>
              <a:xfrm>
                <a:off x="5815012" y="3663950"/>
                <a:ext cx="1106488" cy="12717"/>
              </a:xfrm>
              <a:prstGeom prst="line">
                <a:avLst/>
              </a:prstGeom>
              <a:ln w="38100">
                <a:solidFill>
                  <a:srgbClr val="00B050">
                    <a:alpha val="49000"/>
                  </a:srgbClr>
                </a:solidFill>
              </a:ln>
            </p:spPr>
            <p:style>
              <a:lnRef idx="1">
                <a:schemeClr val="accent1"/>
              </a:lnRef>
              <a:fillRef idx="0">
                <a:schemeClr val="accent1"/>
              </a:fillRef>
              <a:effectRef idx="0">
                <a:schemeClr val="accent1"/>
              </a:effectRef>
              <a:fontRef idx="minor">
                <a:schemeClr val="tx1"/>
              </a:fontRef>
            </p:style>
          </p:cxnSp>
          <p:cxnSp>
            <p:nvCxnSpPr>
              <p:cNvPr id="91" name="Gerade Verbindung 90">
                <a:extLst>
                  <a:ext uri="{FF2B5EF4-FFF2-40B4-BE49-F238E27FC236}">
                    <a16:creationId xmlns:a16="http://schemas.microsoft.com/office/drawing/2014/main" id="{E47C632F-F990-1246-A2C4-D9DD780F7984}"/>
                  </a:ext>
                </a:extLst>
              </p:cNvPr>
              <p:cNvCxnSpPr>
                <a:cxnSpLocks/>
              </p:cNvCxnSpPr>
              <p:nvPr/>
            </p:nvCxnSpPr>
            <p:spPr>
              <a:xfrm flipV="1">
                <a:off x="6921500" y="3460332"/>
                <a:ext cx="0" cy="216335"/>
              </a:xfrm>
              <a:prstGeom prst="line">
                <a:avLst/>
              </a:prstGeom>
              <a:ln w="38100">
                <a:solidFill>
                  <a:srgbClr val="00B050">
                    <a:alpha val="49000"/>
                  </a:srgbClr>
                </a:solidFill>
              </a:ln>
            </p:spPr>
            <p:style>
              <a:lnRef idx="1">
                <a:schemeClr val="accent1"/>
              </a:lnRef>
              <a:fillRef idx="0">
                <a:schemeClr val="accent1"/>
              </a:fillRef>
              <a:effectRef idx="0">
                <a:schemeClr val="accent1"/>
              </a:effectRef>
              <a:fontRef idx="minor">
                <a:schemeClr val="tx1"/>
              </a:fontRef>
            </p:style>
          </p:cxnSp>
          <p:cxnSp>
            <p:nvCxnSpPr>
              <p:cNvPr id="93" name="Gerade Verbindung 92">
                <a:extLst>
                  <a:ext uri="{FF2B5EF4-FFF2-40B4-BE49-F238E27FC236}">
                    <a16:creationId xmlns:a16="http://schemas.microsoft.com/office/drawing/2014/main" id="{E4BA272E-1F51-EA41-B7C5-CA0325F30F86}"/>
                  </a:ext>
                </a:extLst>
              </p:cNvPr>
              <p:cNvCxnSpPr>
                <a:cxnSpLocks/>
              </p:cNvCxnSpPr>
              <p:nvPr/>
            </p:nvCxnSpPr>
            <p:spPr>
              <a:xfrm flipH="1" flipV="1">
                <a:off x="5695950" y="3451190"/>
                <a:ext cx="1225550" cy="13915"/>
              </a:xfrm>
              <a:prstGeom prst="line">
                <a:avLst/>
              </a:prstGeom>
              <a:ln w="38100">
                <a:solidFill>
                  <a:srgbClr val="00B050">
                    <a:alpha val="49000"/>
                  </a:srgbClr>
                </a:solidFill>
              </a:ln>
            </p:spPr>
            <p:style>
              <a:lnRef idx="1">
                <a:schemeClr val="accent1"/>
              </a:lnRef>
              <a:fillRef idx="0">
                <a:schemeClr val="accent1"/>
              </a:fillRef>
              <a:effectRef idx="0">
                <a:schemeClr val="accent1"/>
              </a:effectRef>
              <a:fontRef idx="minor">
                <a:schemeClr val="tx1"/>
              </a:fontRef>
            </p:style>
          </p:cxnSp>
        </p:grpSp>
      </p:grpSp>
      <p:sp>
        <p:nvSpPr>
          <p:cNvPr id="14" name="Pfeil nach rechts 13">
            <a:extLst>
              <a:ext uri="{FF2B5EF4-FFF2-40B4-BE49-F238E27FC236}">
                <a16:creationId xmlns:a16="http://schemas.microsoft.com/office/drawing/2014/main" id="{9F14B3C4-45C2-C6B7-6A92-0E5563F3819B}"/>
              </a:ext>
            </a:extLst>
          </p:cNvPr>
          <p:cNvSpPr/>
          <p:nvPr/>
        </p:nvSpPr>
        <p:spPr>
          <a:xfrm>
            <a:off x="17894806" y="6601220"/>
            <a:ext cx="1851102" cy="1287481"/>
          </a:xfrm>
          <a:prstGeom prst="rightArrow">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8" name="Textfeld 17">
            <a:extLst>
              <a:ext uri="{FF2B5EF4-FFF2-40B4-BE49-F238E27FC236}">
                <a16:creationId xmlns:a16="http://schemas.microsoft.com/office/drawing/2014/main" id="{5755431E-A2FA-EBDC-9044-4D4D0A2C997D}"/>
              </a:ext>
            </a:extLst>
          </p:cNvPr>
          <p:cNvSpPr txBox="1"/>
          <p:nvPr/>
        </p:nvSpPr>
        <p:spPr>
          <a:xfrm>
            <a:off x="18008745" y="7219696"/>
            <a:ext cx="1172366"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6000" b="0" i="0" u="none" strike="noStrike" cap="none" spc="0" normalizeH="0" baseline="0" dirty="0">
                <a:ln>
                  <a:noFill/>
                </a:ln>
                <a:solidFill>
                  <a:srgbClr val="5E5E5E"/>
                </a:solidFill>
                <a:effectLst/>
                <a:uFillTx/>
                <a:latin typeface="+mn-lt"/>
                <a:ea typeface="+mn-ea"/>
                <a:cs typeface="+mn-cs"/>
                <a:sym typeface="Helvetica Neue"/>
              </a:rPr>
              <a:t>…</a:t>
            </a:r>
          </a:p>
        </p:txBody>
      </p:sp>
      <p:grpSp>
        <p:nvGrpSpPr>
          <p:cNvPr id="46" name="Gruppieren 45">
            <a:extLst>
              <a:ext uri="{FF2B5EF4-FFF2-40B4-BE49-F238E27FC236}">
                <a16:creationId xmlns:a16="http://schemas.microsoft.com/office/drawing/2014/main" id="{86FC7DE3-CEA3-2F7F-B444-45F15D66E797}"/>
              </a:ext>
            </a:extLst>
          </p:cNvPr>
          <p:cNvGrpSpPr/>
          <p:nvPr/>
        </p:nvGrpSpPr>
        <p:grpSpPr>
          <a:xfrm>
            <a:off x="19244704" y="943250"/>
            <a:ext cx="4784405" cy="12564000"/>
            <a:chOff x="19768359" y="1807349"/>
            <a:chExt cx="4784405" cy="12564000"/>
          </a:xfrm>
        </p:grpSpPr>
        <p:sp>
          <p:nvSpPr>
            <p:cNvPr id="22" name="Rechteck 21">
              <a:extLst>
                <a:ext uri="{FF2B5EF4-FFF2-40B4-BE49-F238E27FC236}">
                  <a16:creationId xmlns:a16="http://schemas.microsoft.com/office/drawing/2014/main" id="{968E7CBA-F130-B58C-CAFC-E3C19BF895D6}"/>
                </a:ext>
              </a:extLst>
            </p:cNvPr>
            <p:cNvSpPr/>
            <p:nvPr/>
          </p:nvSpPr>
          <p:spPr>
            <a:xfrm>
              <a:off x="20795551" y="1807349"/>
              <a:ext cx="3757213" cy="12564000"/>
            </a:xfrm>
            <a:prstGeom prst="rect">
              <a:avLst/>
            </a:prstGeom>
            <a:solidFill>
              <a:schemeClr val="tx1">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8" name="Rechteck 27">
              <a:extLst>
                <a:ext uri="{FF2B5EF4-FFF2-40B4-BE49-F238E27FC236}">
                  <a16:creationId xmlns:a16="http://schemas.microsoft.com/office/drawing/2014/main" id="{A119CDBF-24D3-9C3B-AE74-C0D9C658DF0C}"/>
                </a:ext>
              </a:extLst>
            </p:cNvPr>
            <p:cNvSpPr/>
            <p:nvPr/>
          </p:nvSpPr>
          <p:spPr>
            <a:xfrm rot="20860973" flipH="1">
              <a:off x="22434527" y="2379042"/>
              <a:ext cx="957504" cy="6156000"/>
            </a:xfrm>
            <a:prstGeom prst="rect">
              <a:avLst/>
            </a:prstGeom>
            <a:solidFill>
              <a:srgbClr val="FF0000">
                <a:alpha val="52157"/>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0" name="Dreieck 29">
              <a:extLst>
                <a:ext uri="{FF2B5EF4-FFF2-40B4-BE49-F238E27FC236}">
                  <a16:creationId xmlns:a16="http://schemas.microsoft.com/office/drawing/2014/main" id="{D776332E-51DE-5DC6-6300-5223A30EF138}"/>
                </a:ext>
              </a:extLst>
            </p:cNvPr>
            <p:cNvSpPr/>
            <p:nvPr/>
          </p:nvSpPr>
          <p:spPr>
            <a:xfrm rot="10800000">
              <a:off x="21742016" y="2413000"/>
              <a:ext cx="1035481" cy="9964853"/>
            </a:xfrm>
            <a:prstGeom prst="triangle">
              <a:avLst>
                <a:gd name="adj" fmla="val 47755"/>
              </a:avLst>
            </a:prstGeom>
            <a:solidFill>
              <a:srgbClr val="FF0000">
                <a:alpha val="50196"/>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2" name="Rechteck 31">
              <a:extLst>
                <a:ext uri="{FF2B5EF4-FFF2-40B4-BE49-F238E27FC236}">
                  <a16:creationId xmlns:a16="http://schemas.microsoft.com/office/drawing/2014/main" id="{66F48647-E762-DF2B-8718-BA134427DDC7}"/>
                </a:ext>
              </a:extLst>
            </p:cNvPr>
            <p:cNvSpPr/>
            <p:nvPr/>
          </p:nvSpPr>
          <p:spPr>
            <a:xfrm rot="5400000">
              <a:off x="21646653" y="6251549"/>
              <a:ext cx="957504" cy="3528000"/>
            </a:xfrm>
            <a:prstGeom prst="rect">
              <a:avLst/>
            </a:prstGeom>
            <a:solidFill>
              <a:srgbClr val="FF0000">
                <a:alpha val="52157"/>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4" name="Rechteck 33">
              <a:extLst>
                <a:ext uri="{FF2B5EF4-FFF2-40B4-BE49-F238E27FC236}">
                  <a16:creationId xmlns:a16="http://schemas.microsoft.com/office/drawing/2014/main" id="{ABBC188D-E1C0-5347-3F51-EF0D561A5ADF}"/>
                </a:ext>
              </a:extLst>
            </p:cNvPr>
            <p:cNvSpPr/>
            <p:nvPr/>
          </p:nvSpPr>
          <p:spPr>
            <a:xfrm rot="18580954">
              <a:off x="22779364" y="7963564"/>
              <a:ext cx="1784195" cy="612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0" name="Rechteck 39">
              <a:extLst>
                <a:ext uri="{FF2B5EF4-FFF2-40B4-BE49-F238E27FC236}">
                  <a16:creationId xmlns:a16="http://schemas.microsoft.com/office/drawing/2014/main" id="{40071DFB-1B0B-72A7-BDAD-474DDA8643A3}"/>
                </a:ext>
              </a:extLst>
            </p:cNvPr>
            <p:cNvSpPr/>
            <p:nvPr/>
          </p:nvSpPr>
          <p:spPr>
            <a:xfrm>
              <a:off x="19768359" y="5732757"/>
              <a:ext cx="3240111" cy="136866"/>
            </a:xfrm>
            <a:prstGeom prst="rect">
              <a:avLst/>
            </a:prstGeom>
            <a:solidFill>
              <a:srgbClr val="FF0000">
                <a:alpha val="5098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3" name="Rechteck 42">
              <a:extLst>
                <a:ext uri="{FF2B5EF4-FFF2-40B4-BE49-F238E27FC236}">
                  <a16:creationId xmlns:a16="http://schemas.microsoft.com/office/drawing/2014/main" id="{D6FF5C2D-AD4F-31BB-DB4D-0011AAF0F4AA}"/>
                </a:ext>
              </a:extLst>
            </p:cNvPr>
            <p:cNvSpPr/>
            <p:nvPr/>
          </p:nvSpPr>
          <p:spPr>
            <a:xfrm rot="20868140">
              <a:off x="22473701" y="2128169"/>
              <a:ext cx="243017" cy="3769112"/>
            </a:xfrm>
            <a:custGeom>
              <a:avLst/>
              <a:gdLst>
                <a:gd name="connsiteX0" fmla="*/ 0 w 223024"/>
                <a:gd name="connsiteY0" fmla="*/ 0 h 3769112"/>
                <a:gd name="connsiteX1" fmla="*/ 223024 w 223024"/>
                <a:gd name="connsiteY1" fmla="*/ 0 h 3769112"/>
                <a:gd name="connsiteX2" fmla="*/ 223024 w 223024"/>
                <a:gd name="connsiteY2" fmla="*/ 3769112 h 3769112"/>
                <a:gd name="connsiteX3" fmla="*/ 0 w 223024"/>
                <a:gd name="connsiteY3" fmla="*/ 3769112 h 3769112"/>
                <a:gd name="connsiteX4" fmla="*/ 0 w 223024"/>
                <a:gd name="connsiteY4" fmla="*/ 0 h 3769112"/>
                <a:gd name="connsiteX0" fmla="*/ 19993 w 243017"/>
                <a:gd name="connsiteY0" fmla="*/ 0 h 3769112"/>
                <a:gd name="connsiteX1" fmla="*/ 243017 w 243017"/>
                <a:gd name="connsiteY1" fmla="*/ 0 h 3769112"/>
                <a:gd name="connsiteX2" fmla="*/ 243017 w 243017"/>
                <a:gd name="connsiteY2" fmla="*/ 3769112 h 3769112"/>
                <a:gd name="connsiteX3" fmla="*/ 0 w 243017"/>
                <a:gd name="connsiteY3" fmla="*/ 3586190 h 3769112"/>
                <a:gd name="connsiteX4" fmla="*/ 19993 w 243017"/>
                <a:gd name="connsiteY4" fmla="*/ 0 h 3769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017" h="3769112">
                  <a:moveTo>
                    <a:pt x="19993" y="0"/>
                  </a:moveTo>
                  <a:lnTo>
                    <a:pt x="243017" y="0"/>
                  </a:lnTo>
                  <a:lnTo>
                    <a:pt x="243017" y="3769112"/>
                  </a:lnTo>
                  <a:lnTo>
                    <a:pt x="0" y="3586190"/>
                  </a:lnTo>
                  <a:lnTo>
                    <a:pt x="19993" y="0"/>
                  </a:lnTo>
                  <a:close/>
                </a:path>
              </a:pathLst>
            </a:custGeom>
            <a:solidFill>
              <a:srgbClr val="FFFFFF">
                <a:alpha val="85882"/>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8" name="Rechteck 37">
              <a:extLst>
                <a:ext uri="{FF2B5EF4-FFF2-40B4-BE49-F238E27FC236}">
                  <a16:creationId xmlns:a16="http://schemas.microsoft.com/office/drawing/2014/main" id="{B04BD1B2-535A-BA81-091F-CBB016D8C6FC}"/>
                </a:ext>
              </a:extLst>
            </p:cNvPr>
            <p:cNvSpPr/>
            <p:nvPr/>
          </p:nvSpPr>
          <p:spPr>
            <a:xfrm rot="13144286">
              <a:off x="22829705" y="5709424"/>
              <a:ext cx="296940" cy="111512"/>
            </a:xfrm>
            <a:prstGeom prst="rect">
              <a:avLst/>
            </a:prstGeom>
            <a:solidFill>
              <a:schemeClr val="bg2">
                <a:lumMod val="1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5" name="Dreieck 44">
              <a:extLst>
                <a:ext uri="{FF2B5EF4-FFF2-40B4-BE49-F238E27FC236}">
                  <a16:creationId xmlns:a16="http://schemas.microsoft.com/office/drawing/2014/main" id="{5CEA255F-FADA-73F8-DA46-10674417592F}"/>
                </a:ext>
              </a:extLst>
            </p:cNvPr>
            <p:cNvSpPr/>
            <p:nvPr/>
          </p:nvSpPr>
          <p:spPr>
            <a:xfrm rot="10800000">
              <a:off x="22183724" y="2423635"/>
              <a:ext cx="205066" cy="9984231"/>
            </a:xfrm>
            <a:prstGeom prst="triangle">
              <a:avLst/>
            </a:prstGeom>
            <a:solidFill>
              <a:srgbClr val="FFFFFF">
                <a:alpha val="85098"/>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5" name="Rechteck 24">
              <a:extLst>
                <a:ext uri="{FF2B5EF4-FFF2-40B4-BE49-F238E27FC236}">
                  <a16:creationId xmlns:a16="http://schemas.microsoft.com/office/drawing/2014/main" id="{8F58CFB7-DD37-7B85-8589-46607C630F5C}"/>
                </a:ext>
              </a:extLst>
            </p:cNvPr>
            <p:cNvSpPr/>
            <p:nvPr/>
          </p:nvSpPr>
          <p:spPr>
            <a:xfrm flipH="1">
              <a:off x="21449372" y="2159000"/>
              <a:ext cx="1625600" cy="508000"/>
            </a:xfrm>
            <a:custGeom>
              <a:avLst/>
              <a:gdLst>
                <a:gd name="connsiteX0" fmla="*/ 0 w 1625600"/>
                <a:gd name="connsiteY0" fmla="*/ 0 h 508000"/>
                <a:gd name="connsiteX1" fmla="*/ 1625600 w 1625600"/>
                <a:gd name="connsiteY1" fmla="*/ 0 h 508000"/>
                <a:gd name="connsiteX2" fmla="*/ 1625600 w 1625600"/>
                <a:gd name="connsiteY2" fmla="*/ 508000 h 508000"/>
                <a:gd name="connsiteX3" fmla="*/ 0 w 1625600"/>
                <a:gd name="connsiteY3" fmla="*/ 508000 h 508000"/>
                <a:gd name="connsiteX4" fmla="*/ 0 w 1625600"/>
                <a:gd name="connsiteY4" fmla="*/ 0 h 508000"/>
                <a:gd name="connsiteX0" fmla="*/ 0 w 1625600"/>
                <a:gd name="connsiteY0" fmla="*/ 0 h 508000"/>
                <a:gd name="connsiteX1" fmla="*/ 1625600 w 1625600"/>
                <a:gd name="connsiteY1" fmla="*/ 0 h 508000"/>
                <a:gd name="connsiteX2" fmla="*/ 1625600 w 1625600"/>
                <a:gd name="connsiteY2" fmla="*/ 508000 h 508000"/>
                <a:gd name="connsiteX3" fmla="*/ 0 w 1625600"/>
                <a:gd name="connsiteY3" fmla="*/ 355600 h 508000"/>
                <a:gd name="connsiteX4" fmla="*/ 0 w 1625600"/>
                <a:gd name="connsiteY4" fmla="*/ 0 h 508000"/>
                <a:gd name="connsiteX0" fmla="*/ 0 w 1625600"/>
                <a:gd name="connsiteY0" fmla="*/ 0 h 508000"/>
                <a:gd name="connsiteX1" fmla="*/ 1625600 w 1625600"/>
                <a:gd name="connsiteY1" fmla="*/ 0 h 508000"/>
                <a:gd name="connsiteX2" fmla="*/ 1625600 w 1625600"/>
                <a:gd name="connsiteY2" fmla="*/ 508000 h 508000"/>
                <a:gd name="connsiteX3" fmla="*/ 0 w 1625600"/>
                <a:gd name="connsiteY3" fmla="*/ 355600 h 508000"/>
                <a:gd name="connsiteX4" fmla="*/ 0 w 1625600"/>
                <a:gd name="connsiteY4" fmla="*/ 0 h 508000"/>
                <a:gd name="connsiteX0" fmla="*/ 0 w 1625600"/>
                <a:gd name="connsiteY0" fmla="*/ 0 h 508000"/>
                <a:gd name="connsiteX1" fmla="*/ 1625600 w 1625600"/>
                <a:gd name="connsiteY1" fmla="*/ 0 h 508000"/>
                <a:gd name="connsiteX2" fmla="*/ 1625600 w 1625600"/>
                <a:gd name="connsiteY2" fmla="*/ 508000 h 508000"/>
                <a:gd name="connsiteX3" fmla="*/ 0 w 1625600"/>
                <a:gd name="connsiteY3" fmla="*/ 355600 h 508000"/>
                <a:gd name="connsiteX4" fmla="*/ 0 w 1625600"/>
                <a:gd name="connsiteY4" fmla="*/ 0 h 508000"/>
                <a:gd name="connsiteX0" fmla="*/ 0 w 1625600"/>
                <a:gd name="connsiteY0" fmla="*/ 0 h 508000"/>
                <a:gd name="connsiteX1" fmla="*/ 1625600 w 1625600"/>
                <a:gd name="connsiteY1" fmla="*/ 0 h 508000"/>
                <a:gd name="connsiteX2" fmla="*/ 1625600 w 1625600"/>
                <a:gd name="connsiteY2" fmla="*/ 508000 h 508000"/>
                <a:gd name="connsiteX3" fmla="*/ 0 w 1625600"/>
                <a:gd name="connsiteY3" fmla="*/ 355600 h 508000"/>
                <a:gd name="connsiteX4" fmla="*/ 0 w 1625600"/>
                <a:gd name="connsiteY4" fmla="*/ 0 h 508000"/>
                <a:gd name="connsiteX0" fmla="*/ 0 w 1625600"/>
                <a:gd name="connsiteY0" fmla="*/ 0 h 508000"/>
                <a:gd name="connsiteX1" fmla="*/ 1625600 w 1625600"/>
                <a:gd name="connsiteY1" fmla="*/ 0 h 508000"/>
                <a:gd name="connsiteX2" fmla="*/ 1625600 w 1625600"/>
                <a:gd name="connsiteY2" fmla="*/ 508000 h 508000"/>
                <a:gd name="connsiteX3" fmla="*/ 0 w 1625600"/>
                <a:gd name="connsiteY3" fmla="*/ 355600 h 508000"/>
                <a:gd name="connsiteX4" fmla="*/ 0 w 1625600"/>
                <a:gd name="connsiteY4" fmla="*/ 0 h 508000"/>
                <a:gd name="connsiteX0" fmla="*/ 0 w 1625600"/>
                <a:gd name="connsiteY0" fmla="*/ 0 h 508000"/>
                <a:gd name="connsiteX1" fmla="*/ 1625600 w 1625600"/>
                <a:gd name="connsiteY1" fmla="*/ 0 h 508000"/>
                <a:gd name="connsiteX2" fmla="*/ 1625600 w 1625600"/>
                <a:gd name="connsiteY2" fmla="*/ 508000 h 508000"/>
                <a:gd name="connsiteX3" fmla="*/ 0 w 1625600"/>
                <a:gd name="connsiteY3" fmla="*/ 355600 h 508000"/>
                <a:gd name="connsiteX4" fmla="*/ 0 w 1625600"/>
                <a:gd name="connsiteY4" fmla="*/ 0 h 5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600" h="508000">
                  <a:moveTo>
                    <a:pt x="0" y="0"/>
                  </a:moveTo>
                  <a:lnTo>
                    <a:pt x="1625600" y="0"/>
                  </a:lnTo>
                  <a:lnTo>
                    <a:pt x="1625600" y="508000"/>
                  </a:lnTo>
                  <a:cubicBezTo>
                    <a:pt x="679287" y="334107"/>
                    <a:pt x="238044" y="375138"/>
                    <a:pt x="0" y="355600"/>
                  </a:cubicBezTo>
                  <a:lnTo>
                    <a:pt x="0" y="0"/>
                  </a:lnTo>
                  <a:close/>
                </a:path>
              </a:pathLst>
            </a:cu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47" name="Textfeld 46">
            <a:extLst>
              <a:ext uri="{FF2B5EF4-FFF2-40B4-BE49-F238E27FC236}">
                <a16:creationId xmlns:a16="http://schemas.microsoft.com/office/drawing/2014/main" id="{5DD4FF9D-F91E-0E01-AC15-A169FA131997}"/>
              </a:ext>
            </a:extLst>
          </p:cNvPr>
          <p:cNvSpPr txBox="1"/>
          <p:nvPr/>
        </p:nvSpPr>
        <p:spPr>
          <a:xfrm>
            <a:off x="3060628" y="8831093"/>
            <a:ext cx="1851469" cy="1764586"/>
          </a:xfrm>
          <a:prstGeom prst="rect">
            <a:avLst/>
          </a:prstGeom>
          <a:noFill/>
          <a:ln w="381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GB" sz="3600" dirty="0">
                <a:latin typeface="Gill Sans Light" panose="020B0302020104020203" pitchFamily="34" charset="-79"/>
                <a:cs typeface="Gill Sans Light" panose="020B0302020104020203" pitchFamily="34" charset="-79"/>
              </a:rPr>
              <a:t>n</a:t>
            </a:r>
            <a:r>
              <a:rPr kumimoji="0" lang="en-GB" sz="36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ear field,</a:t>
            </a:r>
          </a:p>
          <a:p>
            <a:pPr marL="0" marR="0" indent="0" algn="ctr" defTabSz="2438338" rtl="0" fontAlgn="auto" latinLnBrk="0" hangingPunct="0">
              <a:lnSpc>
                <a:spcPct val="100000"/>
              </a:lnSpc>
              <a:spcBef>
                <a:spcPts val="0"/>
              </a:spcBef>
              <a:spcAft>
                <a:spcPts val="0"/>
              </a:spcAft>
              <a:buClrTx/>
              <a:buSzTx/>
              <a:buFontTx/>
              <a:buNone/>
              <a:tabLst/>
            </a:pPr>
            <a:r>
              <a:rPr kumimoji="0" lang="en-GB" sz="36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far field</a:t>
            </a:r>
          </a:p>
          <a:p>
            <a:pPr marL="0" marR="0" indent="0" algn="ctr" defTabSz="2438338" rtl="0" fontAlgn="auto" latinLnBrk="0" hangingPunct="0">
              <a:lnSpc>
                <a:spcPct val="100000"/>
              </a:lnSpc>
              <a:spcBef>
                <a:spcPts val="0"/>
              </a:spcBef>
              <a:spcAft>
                <a:spcPts val="0"/>
              </a:spcAft>
              <a:buClrTx/>
              <a:buSzTx/>
              <a:buFontTx/>
              <a:buNone/>
              <a:tabLst/>
            </a:pPr>
            <a:r>
              <a:rPr lang="en-GB" sz="3600" dirty="0">
                <a:latin typeface="Gill Sans Light" panose="020B0302020104020203" pitchFamily="34" charset="-79"/>
                <a:cs typeface="Gill Sans Light" panose="020B0302020104020203" pitchFamily="34" charset="-79"/>
              </a:rPr>
              <a:t>cams</a:t>
            </a:r>
            <a:endParaRPr kumimoji="0" lang="en-GB" sz="36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endParaRPr>
          </a:p>
        </p:txBody>
      </p:sp>
      <p:cxnSp>
        <p:nvCxnSpPr>
          <p:cNvPr id="50" name="Gerade Verbindung mit Pfeil 49">
            <a:extLst>
              <a:ext uri="{FF2B5EF4-FFF2-40B4-BE49-F238E27FC236}">
                <a16:creationId xmlns:a16="http://schemas.microsoft.com/office/drawing/2014/main" id="{8DB6E3DA-B9C0-2E55-C17F-E7132C7BBF99}"/>
              </a:ext>
            </a:extLst>
          </p:cNvPr>
          <p:cNvCxnSpPr>
            <a:cxnSpLocks/>
          </p:cNvCxnSpPr>
          <p:nvPr/>
        </p:nvCxnSpPr>
        <p:spPr>
          <a:xfrm flipH="1" flipV="1">
            <a:off x="2111102" y="8548892"/>
            <a:ext cx="964269" cy="746594"/>
          </a:xfrm>
          <a:prstGeom prst="straightConnector1">
            <a:avLst/>
          </a:prstGeom>
          <a:noFill/>
          <a:ln w="44450" cap="flat">
            <a:solidFill>
              <a:srgbClr val="000000"/>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52" name="Gerade Verbindung mit Pfeil 51">
            <a:extLst>
              <a:ext uri="{FF2B5EF4-FFF2-40B4-BE49-F238E27FC236}">
                <a16:creationId xmlns:a16="http://schemas.microsoft.com/office/drawing/2014/main" id="{BECAA1D2-2AF9-A553-A8A8-E4082274607D}"/>
              </a:ext>
            </a:extLst>
          </p:cNvPr>
          <p:cNvCxnSpPr>
            <a:cxnSpLocks/>
          </p:cNvCxnSpPr>
          <p:nvPr/>
        </p:nvCxnSpPr>
        <p:spPr>
          <a:xfrm flipH="1" flipV="1">
            <a:off x="2150260" y="5406403"/>
            <a:ext cx="1161103" cy="3451413"/>
          </a:xfrm>
          <a:prstGeom prst="straightConnector1">
            <a:avLst/>
          </a:prstGeom>
          <a:noFill/>
          <a:ln w="44450" cap="flat">
            <a:solidFill>
              <a:srgbClr val="000000"/>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54" name="Textfeld 53">
            <a:extLst>
              <a:ext uri="{FF2B5EF4-FFF2-40B4-BE49-F238E27FC236}">
                <a16:creationId xmlns:a16="http://schemas.microsoft.com/office/drawing/2014/main" id="{F13B1854-B0DF-AA33-E811-01130204F6B1}"/>
              </a:ext>
            </a:extLst>
          </p:cNvPr>
          <p:cNvSpPr txBox="1"/>
          <p:nvPr/>
        </p:nvSpPr>
        <p:spPr>
          <a:xfrm>
            <a:off x="4019829" y="10919778"/>
            <a:ext cx="2592056" cy="656590"/>
          </a:xfrm>
          <a:prstGeom prst="rect">
            <a:avLst/>
          </a:prstGeom>
          <a:noFill/>
          <a:ln w="381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GB" sz="3600" dirty="0">
                <a:latin typeface="Gill Sans Light" panose="020B0302020104020203" pitchFamily="34" charset="-79"/>
                <a:cs typeface="Gill Sans Light" panose="020B0302020104020203" pitchFamily="34" charset="-79"/>
              </a:rPr>
              <a:t>i</a:t>
            </a:r>
            <a:r>
              <a:rPr kumimoji="0" lang="en-GB" sz="36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nput pointing</a:t>
            </a:r>
          </a:p>
        </p:txBody>
      </p:sp>
      <p:cxnSp>
        <p:nvCxnSpPr>
          <p:cNvPr id="56" name="Gerade Verbindung mit Pfeil 55">
            <a:extLst>
              <a:ext uri="{FF2B5EF4-FFF2-40B4-BE49-F238E27FC236}">
                <a16:creationId xmlns:a16="http://schemas.microsoft.com/office/drawing/2014/main" id="{6F7DC2D0-4494-A61A-75C5-AC26D9B496DE}"/>
              </a:ext>
            </a:extLst>
          </p:cNvPr>
          <p:cNvCxnSpPr>
            <a:cxnSpLocks/>
            <a:stCxn id="54" idx="0"/>
          </p:cNvCxnSpPr>
          <p:nvPr/>
        </p:nvCxnSpPr>
        <p:spPr>
          <a:xfrm flipH="1" flipV="1">
            <a:off x="5093667" y="8166022"/>
            <a:ext cx="222190" cy="2753756"/>
          </a:xfrm>
          <a:prstGeom prst="straightConnector1">
            <a:avLst/>
          </a:prstGeom>
          <a:noFill/>
          <a:ln w="44450" cap="flat">
            <a:solidFill>
              <a:srgbClr val="000000"/>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60" name="Textfeld 59">
            <a:extLst>
              <a:ext uri="{FF2B5EF4-FFF2-40B4-BE49-F238E27FC236}">
                <a16:creationId xmlns:a16="http://schemas.microsoft.com/office/drawing/2014/main" id="{D300F2EC-2622-3D2A-4C2F-3540AA083EBF}"/>
              </a:ext>
            </a:extLst>
          </p:cNvPr>
          <p:cNvSpPr txBox="1"/>
          <p:nvPr/>
        </p:nvSpPr>
        <p:spPr>
          <a:xfrm>
            <a:off x="7143343" y="9362825"/>
            <a:ext cx="2592056" cy="1764586"/>
          </a:xfrm>
          <a:prstGeom prst="rect">
            <a:avLst/>
          </a:prstGeom>
          <a:noFill/>
          <a:ln w="381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GB" sz="3600" dirty="0">
                <a:latin typeface="Gill Sans Light" panose="020B0302020104020203" pitchFamily="34" charset="-79"/>
                <a:cs typeface="Gill Sans Light" panose="020B0302020104020203" pitchFamily="34" charset="-79"/>
              </a:rPr>
              <a:t>s</a:t>
            </a:r>
            <a:r>
              <a:rPr kumimoji="0" lang="en-GB" sz="36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pectrum, near field,</a:t>
            </a:r>
          </a:p>
          <a:p>
            <a:pPr marL="0" marR="0" indent="0" algn="ctr" defTabSz="2438338" rtl="0" fontAlgn="auto" latinLnBrk="0" hangingPunct="0">
              <a:lnSpc>
                <a:spcPct val="100000"/>
              </a:lnSpc>
              <a:spcBef>
                <a:spcPts val="0"/>
              </a:spcBef>
              <a:spcAft>
                <a:spcPts val="0"/>
              </a:spcAft>
              <a:buClrTx/>
              <a:buSzTx/>
              <a:buFontTx/>
              <a:buNone/>
              <a:tabLst/>
            </a:pPr>
            <a:r>
              <a:rPr lang="en-GB" sz="3600" dirty="0">
                <a:latin typeface="Gill Sans Light" panose="020B0302020104020203" pitchFamily="34" charset="-79"/>
                <a:cs typeface="Gill Sans Light" panose="020B0302020104020203" pitchFamily="34" charset="-79"/>
              </a:rPr>
              <a:t>energy</a:t>
            </a:r>
            <a:endParaRPr kumimoji="0" lang="en-GB" sz="36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endParaRPr>
          </a:p>
        </p:txBody>
      </p:sp>
      <p:cxnSp>
        <p:nvCxnSpPr>
          <p:cNvPr id="66" name="Gerade Verbindung mit Pfeil 65">
            <a:extLst>
              <a:ext uri="{FF2B5EF4-FFF2-40B4-BE49-F238E27FC236}">
                <a16:creationId xmlns:a16="http://schemas.microsoft.com/office/drawing/2014/main" id="{82A8AE5F-23D7-DAF3-9C08-7EA36D89406B}"/>
              </a:ext>
            </a:extLst>
          </p:cNvPr>
          <p:cNvCxnSpPr>
            <a:cxnSpLocks/>
          </p:cNvCxnSpPr>
          <p:nvPr/>
        </p:nvCxnSpPr>
        <p:spPr>
          <a:xfrm flipH="1" flipV="1">
            <a:off x="5280884" y="8269564"/>
            <a:ext cx="3086639" cy="1093261"/>
          </a:xfrm>
          <a:prstGeom prst="straightConnector1">
            <a:avLst/>
          </a:prstGeom>
          <a:noFill/>
          <a:ln w="44450" cap="flat">
            <a:solidFill>
              <a:srgbClr val="000000"/>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69" name="Gerade Verbindung mit Pfeil 68">
            <a:extLst>
              <a:ext uri="{FF2B5EF4-FFF2-40B4-BE49-F238E27FC236}">
                <a16:creationId xmlns:a16="http://schemas.microsoft.com/office/drawing/2014/main" id="{21461979-E065-9E37-EAF3-CD06839FA2D5}"/>
              </a:ext>
            </a:extLst>
          </p:cNvPr>
          <p:cNvCxnSpPr>
            <a:cxnSpLocks/>
          </p:cNvCxnSpPr>
          <p:nvPr/>
        </p:nvCxnSpPr>
        <p:spPr>
          <a:xfrm flipV="1">
            <a:off x="8404129" y="8147333"/>
            <a:ext cx="724884" cy="1205163"/>
          </a:xfrm>
          <a:prstGeom prst="straightConnector1">
            <a:avLst/>
          </a:prstGeom>
          <a:noFill/>
          <a:ln w="44450" cap="flat">
            <a:solidFill>
              <a:srgbClr val="000000"/>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72" name="Gerade Verbindung mit Pfeil 71">
            <a:extLst>
              <a:ext uri="{FF2B5EF4-FFF2-40B4-BE49-F238E27FC236}">
                <a16:creationId xmlns:a16="http://schemas.microsoft.com/office/drawing/2014/main" id="{E468932A-A4BB-2D97-4FBA-EA9FAC33CDDC}"/>
              </a:ext>
            </a:extLst>
          </p:cNvPr>
          <p:cNvCxnSpPr>
            <a:cxnSpLocks/>
          </p:cNvCxnSpPr>
          <p:nvPr/>
        </p:nvCxnSpPr>
        <p:spPr>
          <a:xfrm flipV="1">
            <a:off x="8421509" y="7603243"/>
            <a:ext cx="6933946" cy="1749253"/>
          </a:xfrm>
          <a:prstGeom prst="straightConnector1">
            <a:avLst/>
          </a:prstGeom>
          <a:noFill/>
          <a:ln w="44450" cap="flat">
            <a:solidFill>
              <a:srgbClr val="000000"/>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75" name="Textfeld 74">
            <a:extLst>
              <a:ext uri="{FF2B5EF4-FFF2-40B4-BE49-F238E27FC236}">
                <a16:creationId xmlns:a16="http://schemas.microsoft.com/office/drawing/2014/main" id="{F8B206AC-CE56-5942-C3BF-8D726F59856C}"/>
              </a:ext>
            </a:extLst>
          </p:cNvPr>
          <p:cNvSpPr txBox="1"/>
          <p:nvPr/>
        </p:nvSpPr>
        <p:spPr>
          <a:xfrm>
            <a:off x="15725034" y="5801935"/>
            <a:ext cx="2424989" cy="656590"/>
          </a:xfrm>
          <a:prstGeom prst="rect">
            <a:avLst/>
          </a:prstGeom>
          <a:noFill/>
          <a:ln w="381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GB" sz="3600" dirty="0">
                <a:latin typeface="Gill Sans Light" panose="020B0302020104020203" pitchFamily="34" charset="-79"/>
                <a:cs typeface="Gill Sans Light" panose="020B0302020104020203" pitchFamily="34" charset="-79"/>
              </a:rPr>
              <a:t>wavefront</a:t>
            </a:r>
            <a:endParaRPr kumimoji="0" lang="en-GB" sz="36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endParaRPr>
          </a:p>
        </p:txBody>
      </p:sp>
      <p:cxnSp>
        <p:nvCxnSpPr>
          <p:cNvPr id="79" name="Gerade Verbindung mit Pfeil 78">
            <a:extLst>
              <a:ext uri="{FF2B5EF4-FFF2-40B4-BE49-F238E27FC236}">
                <a16:creationId xmlns:a16="http://schemas.microsoft.com/office/drawing/2014/main" id="{7106ACD4-AF51-2D1F-11B2-59BDD9579F27}"/>
              </a:ext>
            </a:extLst>
          </p:cNvPr>
          <p:cNvCxnSpPr>
            <a:cxnSpLocks/>
          </p:cNvCxnSpPr>
          <p:nvPr/>
        </p:nvCxnSpPr>
        <p:spPr>
          <a:xfrm flipH="1">
            <a:off x="14500159" y="6458525"/>
            <a:ext cx="1224875" cy="856102"/>
          </a:xfrm>
          <a:prstGeom prst="straightConnector1">
            <a:avLst/>
          </a:prstGeom>
          <a:noFill/>
          <a:ln w="44450" cap="flat">
            <a:solidFill>
              <a:srgbClr val="000000"/>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82" name="Textfeld 81">
            <a:extLst>
              <a:ext uri="{FF2B5EF4-FFF2-40B4-BE49-F238E27FC236}">
                <a16:creationId xmlns:a16="http://schemas.microsoft.com/office/drawing/2014/main" id="{0199BFB2-7E52-EA2F-2C36-AC8E63D3C1A2}"/>
              </a:ext>
            </a:extLst>
          </p:cNvPr>
          <p:cNvSpPr txBox="1"/>
          <p:nvPr/>
        </p:nvSpPr>
        <p:spPr>
          <a:xfrm>
            <a:off x="476351" y="302298"/>
            <a:ext cx="14917546"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GB" sz="6000" dirty="0">
                <a:latin typeface="Gill Sans Light" panose="020B0302020104020203" pitchFamily="34" charset="-79"/>
                <a:cs typeface="Gill Sans Light" panose="020B0302020104020203" pitchFamily="34" charset="-79"/>
              </a:rPr>
              <a:t>Hunting for correlations: </a:t>
            </a:r>
            <a:r>
              <a:rPr kumimoji="0" lang="en-GB" sz="60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Shot-to-shot diagnostics</a:t>
            </a:r>
            <a:endParaRPr kumimoji="0" lang="en-GB" sz="60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endParaRPr>
          </a:p>
        </p:txBody>
      </p:sp>
      <p:sp>
        <p:nvSpPr>
          <p:cNvPr id="89" name="Textfeld 88">
            <a:extLst>
              <a:ext uri="{FF2B5EF4-FFF2-40B4-BE49-F238E27FC236}">
                <a16:creationId xmlns:a16="http://schemas.microsoft.com/office/drawing/2014/main" id="{2B8AF932-DE45-7942-A506-A0F8609DF9BB}"/>
              </a:ext>
            </a:extLst>
          </p:cNvPr>
          <p:cNvSpPr txBox="1"/>
          <p:nvPr/>
        </p:nvSpPr>
        <p:spPr>
          <a:xfrm>
            <a:off x="8926916" y="2000853"/>
            <a:ext cx="1372171"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48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Laser</a:t>
            </a:r>
            <a:endParaRPr kumimoji="0" lang="en-GB" sz="48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endParaRPr>
          </a:p>
        </p:txBody>
      </p:sp>
      <p:sp>
        <p:nvSpPr>
          <p:cNvPr id="90" name="Textfeld 89">
            <a:extLst>
              <a:ext uri="{FF2B5EF4-FFF2-40B4-BE49-F238E27FC236}">
                <a16:creationId xmlns:a16="http://schemas.microsoft.com/office/drawing/2014/main" id="{E826CC0B-4F2D-E80B-FA81-B523D8E3A9D9}"/>
              </a:ext>
            </a:extLst>
          </p:cNvPr>
          <p:cNvSpPr txBox="1"/>
          <p:nvPr/>
        </p:nvSpPr>
        <p:spPr>
          <a:xfrm>
            <a:off x="21554610" y="-44094"/>
            <a:ext cx="130805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48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Expt.</a:t>
            </a:r>
          </a:p>
        </p:txBody>
      </p:sp>
      <p:cxnSp>
        <p:nvCxnSpPr>
          <p:cNvPr id="94" name="Gerade Verbindung mit Pfeil 93">
            <a:extLst>
              <a:ext uri="{FF2B5EF4-FFF2-40B4-BE49-F238E27FC236}">
                <a16:creationId xmlns:a16="http://schemas.microsoft.com/office/drawing/2014/main" id="{B3189E1A-DD37-6197-C8C1-DC16B1853D59}"/>
              </a:ext>
            </a:extLst>
          </p:cNvPr>
          <p:cNvCxnSpPr/>
          <p:nvPr/>
        </p:nvCxnSpPr>
        <p:spPr>
          <a:xfrm>
            <a:off x="21748786" y="11053671"/>
            <a:ext cx="0" cy="2242973"/>
          </a:xfrm>
          <a:prstGeom prst="straightConnector1">
            <a:avLst/>
          </a:prstGeom>
          <a:noFill/>
          <a:ln w="73025" cap="flat">
            <a:solidFill>
              <a:srgbClr val="0432FF"/>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95" name="Textfeld 94">
            <a:extLst>
              <a:ext uri="{FF2B5EF4-FFF2-40B4-BE49-F238E27FC236}">
                <a16:creationId xmlns:a16="http://schemas.microsoft.com/office/drawing/2014/main" id="{E140B2E4-514A-592B-64CE-4D401BC3F26F}"/>
              </a:ext>
            </a:extLst>
          </p:cNvPr>
          <p:cNvSpPr txBox="1"/>
          <p:nvPr/>
        </p:nvSpPr>
        <p:spPr>
          <a:xfrm>
            <a:off x="21970594" y="11073045"/>
            <a:ext cx="1937054" cy="2318583"/>
          </a:xfrm>
          <a:prstGeom prst="rect">
            <a:avLst/>
          </a:prstGeom>
          <a:noFill/>
          <a:ln w="381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GB" sz="3600" dirty="0">
                <a:solidFill>
                  <a:schemeClr val="bg2">
                    <a:lumMod val="10000"/>
                  </a:schemeClr>
                </a:solidFill>
                <a:latin typeface="Gill Sans Light" panose="020B0302020104020203" pitchFamily="34" charset="-79"/>
                <a:cs typeface="Gill Sans Light" panose="020B0302020104020203" pitchFamily="34" charset="-79"/>
              </a:rPr>
              <a:t>e-beam: energy, pointing,</a:t>
            </a:r>
          </a:p>
          <a:p>
            <a:pPr marL="0" marR="0" indent="0" algn="ctr" defTabSz="2438338" rtl="0" fontAlgn="auto" latinLnBrk="0" hangingPunct="0">
              <a:lnSpc>
                <a:spcPct val="100000"/>
              </a:lnSpc>
              <a:spcBef>
                <a:spcPts val="0"/>
              </a:spcBef>
              <a:spcAft>
                <a:spcPts val="0"/>
              </a:spcAft>
              <a:buClrTx/>
              <a:buSzTx/>
              <a:buFontTx/>
              <a:buNone/>
              <a:tabLst/>
            </a:pPr>
            <a:r>
              <a:rPr kumimoji="0" lang="en-GB" sz="3600" u="none" strike="noStrike" cap="none" spc="0" normalizeH="0" baseline="0" dirty="0">
                <a:ln>
                  <a:noFill/>
                </a:ln>
                <a:solidFill>
                  <a:schemeClr val="bg2">
                    <a:lumMod val="10000"/>
                  </a:schemeClr>
                </a:solidFill>
                <a:effectLst/>
                <a:uFillTx/>
                <a:latin typeface="Gill Sans Light" panose="020B0302020104020203" pitchFamily="34" charset="-79"/>
                <a:cs typeface="Gill Sans Light" panose="020B0302020104020203" pitchFamily="34" charset="-79"/>
                <a:sym typeface="Helvetica Neue"/>
              </a:rPr>
              <a:t>charge</a:t>
            </a:r>
          </a:p>
        </p:txBody>
      </p:sp>
      <p:sp>
        <p:nvSpPr>
          <p:cNvPr id="97" name="Textfeld 96">
            <a:extLst>
              <a:ext uri="{FF2B5EF4-FFF2-40B4-BE49-F238E27FC236}">
                <a16:creationId xmlns:a16="http://schemas.microsoft.com/office/drawing/2014/main" id="{E31216B3-4C02-A3B7-B872-2A2C587DC6CC}"/>
              </a:ext>
            </a:extLst>
          </p:cNvPr>
          <p:cNvSpPr txBox="1"/>
          <p:nvPr/>
        </p:nvSpPr>
        <p:spPr>
          <a:xfrm>
            <a:off x="16815819" y="2420729"/>
            <a:ext cx="2424989" cy="2872581"/>
          </a:xfrm>
          <a:prstGeom prst="rect">
            <a:avLst/>
          </a:prstGeom>
          <a:noFill/>
          <a:ln w="381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GB" sz="3600" dirty="0">
                <a:latin typeface="Gill Sans Light" panose="020B0302020104020203" pitchFamily="34" charset="-79"/>
                <a:cs typeface="Gill Sans Light" panose="020B0302020104020203" pitchFamily="34" charset="-79"/>
              </a:rPr>
              <a:t>energy, spectrum,</a:t>
            </a:r>
          </a:p>
          <a:p>
            <a:pPr marL="0" marR="0" indent="0" algn="ctr" defTabSz="2438338" rtl="0" fontAlgn="auto" latinLnBrk="0" hangingPunct="0">
              <a:lnSpc>
                <a:spcPct val="100000"/>
              </a:lnSpc>
              <a:spcBef>
                <a:spcPts val="0"/>
              </a:spcBef>
              <a:spcAft>
                <a:spcPts val="0"/>
              </a:spcAft>
              <a:buClrTx/>
              <a:buSzTx/>
              <a:buFontTx/>
              <a:buNone/>
              <a:tabLst/>
            </a:pPr>
            <a:r>
              <a:rPr lang="en-GB" sz="3600" dirty="0">
                <a:latin typeface="Gill Sans Light" panose="020B0302020104020203" pitchFamily="34" charset="-79"/>
                <a:cs typeface="Gill Sans Light" panose="020B0302020104020203" pitchFamily="34" charset="-79"/>
              </a:rPr>
              <a:t>p</a:t>
            </a:r>
            <a:r>
              <a:rPr kumimoji="0" lang="en-GB" sz="36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hase, duration,</a:t>
            </a:r>
          </a:p>
          <a:p>
            <a:pPr marL="0" marR="0" indent="0" algn="ctr" defTabSz="2438338" rtl="0" fontAlgn="auto" latinLnBrk="0" hangingPunct="0">
              <a:lnSpc>
                <a:spcPct val="100000"/>
              </a:lnSpc>
              <a:spcBef>
                <a:spcPts val="0"/>
              </a:spcBef>
              <a:spcAft>
                <a:spcPts val="0"/>
              </a:spcAft>
              <a:buClrTx/>
              <a:buSzTx/>
              <a:buFontTx/>
              <a:buNone/>
              <a:tabLst/>
            </a:pPr>
            <a:r>
              <a:rPr lang="en-GB" sz="3600" dirty="0">
                <a:latin typeface="Gill Sans Light" panose="020B0302020104020203" pitchFamily="34" charset="-79"/>
                <a:cs typeface="Gill Sans Light" panose="020B0302020104020203" pitchFamily="34" charset="-79"/>
              </a:rPr>
              <a:t>pointing</a:t>
            </a:r>
            <a:endParaRPr kumimoji="0" lang="en-GB" sz="36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endParaRPr>
          </a:p>
        </p:txBody>
      </p:sp>
      <p:sp>
        <p:nvSpPr>
          <p:cNvPr id="98" name="Textfeld 97">
            <a:extLst>
              <a:ext uri="{FF2B5EF4-FFF2-40B4-BE49-F238E27FC236}">
                <a16:creationId xmlns:a16="http://schemas.microsoft.com/office/drawing/2014/main" id="{431CB31D-1608-A6FC-D405-4C7C483744C8}"/>
              </a:ext>
            </a:extLst>
          </p:cNvPr>
          <p:cNvSpPr txBox="1"/>
          <p:nvPr/>
        </p:nvSpPr>
        <p:spPr>
          <a:xfrm>
            <a:off x="18527393" y="9760487"/>
            <a:ext cx="2795979" cy="2318583"/>
          </a:xfrm>
          <a:prstGeom prst="rect">
            <a:avLst/>
          </a:prstGeom>
          <a:noFill/>
          <a:ln w="38100" cap="flat">
            <a:solidFill>
              <a:schemeClr val="bg2">
                <a:lumMod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GB" sz="3600" dirty="0">
                <a:solidFill>
                  <a:schemeClr val="bg2">
                    <a:lumMod val="10000"/>
                  </a:schemeClr>
                </a:solidFill>
                <a:latin typeface="Gill Sans Light" panose="020B0302020104020203" pitchFamily="34" charset="-79"/>
                <a:cs typeface="Gill Sans Light" panose="020B0302020104020203" pitchFamily="34" charset="-79"/>
              </a:rPr>
              <a:t>plasma: interferometry, beam pointing,</a:t>
            </a:r>
          </a:p>
          <a:p>
            <a:pPr marL="0" marR="0" indent="0" algn="ctr" defTabSz="2438338" rtl="0" fontAlgn="auto" latinLnBrk="0" hangingPunct="0">
              <a:lnSpc>
                <a:spcPct val="100000"/>
              </a:lnSpc>
              <a:spcBef>
                <a:spcPts val="0"/>
              </a:spcBef>
              <a:spcAft>
                <a:spcPts val="0"/>
              </a:spcAft>
              <a:buClrTx/>
              <a:buSzTx/>
              <a:buFontTx/>
              <a:buNone/>
              <a:tabLst/>
            </a:pPr>
            <a:r>
              <a:rPr lang="en-GB" sz="3600" dirty="0">
                <a:solidFill>
                  <a:schemeClr val="bg2">
                    <a:lumMod val="10000"/>
                  </a:schemeClr>
                </a:solidFill>
                <a:latin typeface="Gill Sans Light" panose="020B0302020104020203" pitchFamily="34" charset="-79"/>
                <a:cs typeface="Gill Sans Light" panose="020B0302020104020203" pitchFamily="34" charset="-79"/>
              </a:rPr>
              <a:t>shock position </a:t>
            </a:r>
            <a:endParaRPr kumimoji="0" lang="en-GB" sz="3600" u="none" strike="noStrike" cap="none" spc="0" normalizeH="0" baseline="0" dirty="0">
              <a:ln>
                <a:noFill/>
              </a:ln>
              <a:solidFill>
                <a:schemeClr val="bg2">
                  <a:lumMod val="10000"/>
                </a:schemeClr>
              </a:solidFill>
              <a:effectLst/>
              <a:uFillTx/>
              <a:latin typeface="Gill Sans Light" panose="020B0302020104020203" pitchFamily="34" charset="-79"/>
              <a:cs typeface="Gill Sans Light" panose="020B0302020104020203" pitchFamily="34" charset="-79"/>
              <a:sym typeface="Helvetica Neue"/>
            </a:endParaRPr>
          </a:p>
        </p:txBody>
      </p:sp>
    </p:spTree>
    <p:extLst>
      <p:ext uri="{BB962C8B-B14F-4D97-AF65-F5344CB8AC3E}">
        <p14:creationId xmlns:p14="http://schemas.microsoft.com/office/powerpoint/2010/main" val="517229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a:extLst>
              <a:ext uri="{FF2B5EF4-FFF2-40B4-BE49-F238E27FC236}">
                <a16:creationId xmlns:a16="http://schemas.microsoft.com/office/drawing/2014/main" id="{FC9D24D3-8FBA-594A-A2B0-B0317AEFE978}"/>
              </a:ext>
            </a:extLst>
          </p:cNvPr>
          <p:cNvGrpSpPr/>
          <p:nvPr/>
        </p:nvGrpSpPr>
        <p:grpSpPr>
          <a:xfrm>
            <a:off x="420511" y="318371"/>
            <a:ext cx="21394460" cy="12975874"/>
            <a:chOff x="-1233325" y="6994437"/>
            <a:chExt cx="21176485" cy="13812477"/>
          </a:xfrm>
        </p:grpSpPr>
        <p:grpSp>
          <p:nvGrpSpPr>
            <p:cNvPr id="5" name="Gruppieren 4">
              <a:extLst>
                <a:ext uri="{FF2B5EF4-FFF2-40B4-BE49-F238E27FC236}">
                  <a16:creationId xmlns:a16="http://schemas.microsoft.com/office/drawing/2014/main" id="{5D37A229-6135-B149-B6ED-D6A151076D79}"/>
                </a:ext>
              </a:extLst>
            </p:cNvPr>
            <p:cNvGrpSpPr/>
            <p:nvPr/>
          </p:nvGrpSpPr>
          <p:grpSpPr>
            <a:xfrm>
              <a:off x="-1233325" y="6994437"/>
              <a:ext cx="21176485" cy="12678578"/>
              <a:chOff x="-1233325" y="6994437"/>
              <a:chExt cx="21176485" cy="12678578"/>
            </a:xfrm>
          </p:grpSpPr>
          <p:pic>
            <p:nvPicPr>
              <p:cNvPr id="15" name="Grafik 14">
                <a:extLst>
                  <a:ext uri="{FF2B5EF4-FFF2-40B4-BE49-F238E27FC236}">
                    <a16:creationId xmlns:a16="http://schemas.microsoft.com/office/drawing/2014/main" id="{294E959D-EE95-4D4B-85F8-D0CB0BAEED4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48827" y="8415884"/>
                <a:ext cx="20191987" cy="11257131"/>
              </a:xfrm>
              <a:prstGeom prst="rect">
                <a:avLst/>
              </a:prstGeom>
            </p:spPr>
          </p:pic>
          <p:sp>
            <p:nvSpPr>
              <p:cNvPr id="17" name="Rectangle 59">
                <a:extLst>
                  <a:ext uri="{FF2B5EF4-FFF2-40B4-BE49-F238E27FC236}">
                    <a16:creationId xmlns:a16="http://schemas.microsoft.com/office/drawing/2014/main" id="{793C2B63-CA5A-8D43-A61A-6259EDFFEA1B}"/>
                  </a:ext>
                </a:extLst>
              </p:cNvPr>
              <p:cNvSpPr>
                <a:spLocks noChangeArrowheads="1"/>
              </p:cNvSpPr>
              <p:nvPr/>
            </p:nvSpPr>
            <p:spPr bwMode="auto">
              <a:xfrm>
                <a:off x="-1233325" y="6994437"/>
                <a:ext cx="13468508" cy="748825"/>
              </a:xfrm>
              <a:prstGeom prst="rect">
                <a:avLst/>
              </a:prstGeom>
              <a:solidFill>
                <a:srgbClr val="FFFFFF">
                  <a:alpha val="74901"/>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 pos="12306300" algn="l"/>
                    <a:tab pos="13030200" algn="l"/>
                    <a:tab pos="13754100" algn="l"/>
                    <a:tab pos="14478000" algn="l"/>
                  </a:tabLst>
                  <a:defRPr sz="2800">
                    <a:solidFill>
                      <a:schemeClr val="bg1"/>
                    </a:solidFill>
                    <a:latin typeface="Times New Roman" pitchFamily="18" charset="0"/>
                    <a:ea typeface="ＭＳ Ｐゴシック"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 pos="12306300" algn="l"/>
                    <a:tab pos="13030200" algn="l"/>
                    <a:tab pos="13754100" algn="l"/>
                    <a:tab pos="14478000" algn="l"/>
                  </a:tabLst>
                  <a:defRPr sz="2800">
                    <a:solidFill>
                      <a:schemeClr val="bg1"/>
                    </a:solidFill>
                    <a:latin typeface="Times New Roman" pitchFamily="18" charset="0"/>
                    <a:ea typeface="ＭＳ Ｐゴシック"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 pos="12306300" algn="l"/>
                    <a:tab pos="13030200" algn="l"/>
                    <a:tab pos="13754100" algn="l"/>
                    <a:tab pos="14478000" algn="l"/>
                  </a:tabLst>
                  <a:defRPr sz="2800">
                    <a:solidFill>
                      <a:schemeClr val="bg1"/>
                    </a:solidFill>
                    <a:latin typeface="Times New Roman" pitchFamily="18" charset="0"/>
                    <a:ea typeface="ＭＳ Ｐゴシック"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 pos="12306300" algn="l"/>
                    <a:tab pos="13030200" algn="l"/>
                    <a:tab pos="13754100" algn="l"/>
                    <a:tab pos="14478000" algn="l"/>
                  </a:tabLst>
                  <a:defRPr sz="2800">
                    <a:solidFill>
                      <a:schemeClr val="bg1"/>
                    </a:solidFill>
                    <a:latin typeface="Times New Roman" pitchFamily="18" charset="0"/>
                    <a:ea typeface="ＭＳ Ｐゴシック"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 pos="12306300" algn="l"/>
                    <a:tab pos="13030200" algn="l"/>
                    <a:tab pos="13754100" algn="l"/>
                    <a:tab pos="14478000" algn="l"/>
                  </a:tabLst>
                  <a:defRPr sz="2800">
                    <a:solidFill>
                      <a:schemeClr val="bg1"/>
                    </a:solidFill>
                    <a:latin typeface="Times New Roman" pitchFamily="18" charset="0"/>
                    <a:ea typeface="ＭＳ Ｐゴシック" pitchFamily="34" charset="-128"/>
                  </a:defRPr>
                </a:lvl5pPr>
                <a:lvl6pPr marL="2514600" indent="-228600" algn="ctr"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 pos="12306300" algn="l"/>
                    <a:tab pos="13030200" algn="l"/>
                    <a:tab pos="13754100" algn="l"/>
                    <a:tab pos="14478000" algn="l"/>
                  </a:tabLst>
                  <a:defRPr sz="2800">
                    <a:solidFill>
                      <a:schemeClr val="bg1"/>
                    </a:solidFill>
                    <a:latin typeface="Times New Roman" pitchFamily="18" charset="0"/>
                    <a:ea typeface="ＭＳ Ｐゴシック" pitchFamily="34" charset="-128"/>
                  </a:defRPr>
                </a:lvl6pPr>
                <a:lvl7pPr marL="2971800" indent="-228600" algn="ctr"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 pos="12306300" algn="l"/>
                    <a:tab pos="13030200" algn="l"/>
                    <a:tab pos="13754100" algn="l"/>
                    <a:tab pos="14478000" algn="l"/>
                  </a:tabLst>
                  <a:defRPr sz="2800">
                    <a:solidFill>
                      <a:schemeClr val="bg1"/>
                    </a:solidFill>
                    <a:latin typeface="Times New Roman" pitchFamily="18" charset="0"/>
                    <a:ea typeface="ＭＳ Ｐゴシック" pitchFamily="34" charset="-128"/>
                  </a:defRPr>
                </a:lvl7pPr>
                <a:lvl8pPr marL="3429000" indent="-228600" algn="ctr"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 pos="12306300" algn="l"/>
                    <a:tab pos="13030200" algn="l"/>
                    <a:tab pos="13754100" algn="l"/>
                    <a:tab pos="14478000" algn="l"/>
                  </a:tabLst>
                  <a:defRPr sz="2800">
                    <a:solidFill>
                      <a:schemeClr val="bg1"/>
                    </a:solidFill>
                    <a:latin typeface="Times New Roman" pitchFamily="18" charset="0"/>
                    <a:ea typeface="ＭＳ Ｐゴシック" pitchFamily="34" charset="-128"/>
                  </a:defRPr>
                </a:lvl8pPr>
                <a:lvl9pPr marL="3886200" indent="-228600" algn="ctr" defTabSz="457200"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134600" algn="l"/>
                    <a:tab pos="10858500" algn="l"/>
                    <a:tab pos="11582400" algn="l"/>
                    <a:tab pos="12306300" algn="l"/>
                    <a:tab pos="13030200" algn="l"/>
                    <a:tab pos="13754100" algn="l"/>
                    <a:tab pos="14478000" algn="l"/>
                  </a:tabLst>
                  <a:defRPr sz="2800">
                    <a:solidFill>
                      <a:schemeClr val="bg1"/>
                    </a:solidFill>
                    <a:latin typeface="Times New Roman" pitchFamily="18" charset="0"/>
                    <a:ea typeface="ＭＳ Ｐゴシック" pitchFamily="34" charset="-128"/>
                  </a:defRPr>
                </a:lvl9pPr>
              </a:lstStyle>
              <a:p>
                <a:pPr algn="l">
                  <a:buClrTx/>
                  <a:buFontTx/>
                  <a:buNone/>
                </a:pPr>
                <a:r>
                  <a:rPr lang="de-DE" altLang="de-DE" sz="4800" dirty="0">
                    <a:solidFill>
                      <a:srgbClr val="000000"/>
                    </a:solidFill>
                    <a:latin typeface="Gill Sans Light" panose="020B0302020104020203" pitchFamily="34" charset="-79"/>
                    <a:cs typeface="Gill Sans Light" panose="020B0302020104020203" pitchFamily="34" charset="-79"/>
                  </a:rPr>
                  <a:t>ATLAS-3000 at CALA: </a:t>
                </a:r>
                <a:r>
                  <a:rPr lang="de-DE" altLang="de-DE" sz="4800" dirty="0" err="1">
                    <a:solidFill>
                      <a:srgbClr val="000000"/>
                    </a:solidFill>
                    <a:latin typeface="Gill Sans Light" panose="020B0302020104020203" pitchFamily="34" charset="-79"/>
                    <a:cs typeface="Gill Sans Light" panose="020B0302020104020203" pitchFamily="34" charset="-79"/>
                  </a:rPr>
                  <a:t>Schematic</a:t>
                </a:r>
                <a:r>
                  <a:rPr lang="de-DE" altLang="de-DE" sz="4800" dirty="0">
                    <a:solidFill>
                      <a:srgbClr val="000000"/>
                    </a:solidFill>
                    <a:latin typeface="Gill Sans Light" panose="020B0302020104020203" pitchFamily="34" charset="-79"/>
                    <a:cs typeface="Gill Sans Light" panose="020B0302020104020203" pitchFamily="34" charset="-79"/>
                  </a:rPr>
                  <a:t> </a:t>
                </a:r>
                <a:r>
                  <a:rPr lang="de-DE" altLang="de-DE" sz="4800" dirty="0" err="1">
                    <a:solidFill>
                      <a:srgbClr val="000000"/>
                    </a:solidFill>
                    <a:latin typeface="Gill Sans Light" panose="020B0302020104020203" pitchFamily="34" charset="-79"/>
                    <a:cs typeface="Gill Sans Light" panose="020B0302020104020203" pitchFamily="34" charset="-79"/>
                  </a:rPr>
                  <a:t>system</a:t>
                </a:r>
                <a:r>
                  <a:rPr lang="de-DE" altLang="de-DE" sz="4800" dirty="0">
                    <a:solidFill>
                      <a:srgbClr val="000000"/>
                    </a:solidFill>
                    <a:latin typeface="Gill Sans Light" panose="020B0302020104020203" pitchFamily="34" charset="-79"/>
                    <a:cs typeface="Gill Sans Light" panose="020B0302020104020203" pitchFamily="34" charset="-79"/>
                  </a:rPr>
                  <a:t> </a:t>
                </a:r>
                <a:r>
                  <a:rPr lang="de-DE" altLang="de-DE" sz="4800" dirty="0" err="1">
                    <a:solidFill>
                      <a:srgbClr val="000000"/>
                    </a:solidFill>
                    <a:latin typeface="Gill Sans Light" panose="020B0302020104020203" pitchFamily="34" charset="-79"/>
                    <a:cs typeface="Gill Sans Light" panose="020B0302020104020203" pitchFamily="34" charset="-79"/>
                  </a:rPr>
                  <a:t>layout</a:t>
                </a:r>
                <a:endParaRPr lang="de-DE" altLang="de-DE" sz="4800" dirty="0">
                  <a:solidFill>
                    <a:srgbClr val="000000"/>
                  </a:solidFill>
                  <a:latin typeface="Gill Sans Light" panose="020B0302020104020203" pitchFamily="34" charset="-79"/>
                  <a:cs typeface="Gill Sans Light" panose="020B0302020104020203" pitchFamily="34" charset="-79"/>
                </a:endParaRPr>
              </a:p>
            </p:txBody>
          </p:sp>
        </p:grpSp>
        <p:sp>
          <p:nvSpPr>
            <p:cNvPr id="6" name="Textfeld 5">
              <a:extLst>
                <a:ext uri="{FF2B5EF4-FFF2-40B4-BE49-F238E27FC236}">
                  <a16:creationId xmlns:a16="http://schemas.microsoft.com/office/drawing/2014/main" id="{8ABB6B84-87F7-CE4B-A0B9-72771540FFD1}"/>
                </a:ext>
              </a:extLst>
            </p:cNvPr>
            <p:cNvSpPr txBox="1"/>
            <p:nvPr/>
          </p:nvSpPr>
          <p:spPr>
            <a:xfrm>
              <a:off x="2443783" y="17760048"/>
              <a:ext cx="12119028" cy="3046866"/>
            </a:xfrm>
            <a:prstGeom prst="rect">
              <a:avLst/>
            </a:prstGeom>
            <a:noFill/>
          </p:spPr>
          <p:txBody>
            <a:bodyPr wrap="square" rtlCol="0">
              <a:spAutoFit/>
            </a:bodyPr>
            <a:lstStyle/>
            <a:p>
              <a:r>
                <a:rPr lang="de-DE" sz="3600" dirty="0">
                  <a:solidFill>
                    <a:schemeClr val="tx1"/>
                  </a:solidFill>
                  <a:latin typeface="Gill Sans Light" panose="020B0302020104020203" pitchFamily="34" charset="-79"/>
                  <a:ea typeface="Helvetica Neue Light" panose="02000403000000020004" pitchFamily="2" charset="0"/>
                  <a:cs typeface="Gill Sans Light" panose="020B0302020104020203" pitchFamily="34" charset="-79"/>
                </a:rPr>
                <a:t>ATLAS-300 </a:t>
              </a:r>
              <a:r>
                <a:rPr lang="de-DE" sz="3600" dirty="0" err="1">
                  <a:solidFill>
                    <a:schemeClr val="tx1"/>
                  </a:solidFill>
                  <a:latin typeface="Gill Sans Light" panose="020B0302020104020203" pitchFamily="34" charset="-79"/>
                  <a:ea typeface="Helvetica Neue Light" panose="02000403000000020004" pitchFamily="2" charset="0"/>
                  <a:cs typeface="Gill Sans Light" panose="020B0302020104020203" pitchFamily="34" charset="-79"/>
                </a:rPr>
                <a:t>homebuilt</a:t>
              </a:r>
              <a:r>
                <a:rPr lang="de-DE" sz="3600" dirty="0">
                  <a:solidFill>
                    <a:schemeClr val="tx1"/>
                  </a:solidFill>
                  <a:latin typeface="Gill Sans Light" panose="020B0302020104020203" pitchFamily="34" charset="-79"/>
                  <a:ea typeface="Helvetica Neue Light" panose="02000403000000020004" pitchFamily="2" charset="0"/>
                  <a:cs typeface="Gill Sans Light" panose="020B0302020104020203" pitchFamily="34" charset="-79"/>
                </a:rPr>
                <a:t> </a:t>
              </a:r>
              <a:r>
                <a:rPr lang="de-DE" sz="3600" dirty="0" err="1">
                  <a:solidFill>
                    <a:schemeClr val="tx1"/>
                  </a:solidFill>
                  <a:latin typeface="Gill Sans Light" panose="020B0302020104020203" pitchFamily="34" charset="-79"/>
                  <a:ea typeface="Helvetica Neue Light" panose="02000403000000020004" pitchFamily="2" charset="0"/>
                  <a:cs typeface="Gill Sans Light" panose="020B0302020104020203" pitchFamily="34" charset="-79"/>
                </a:rPr>
                <a:t>system</a:t>
              </a:r>
              <a:r>
                <a:rPr lang="de-DE" sz="3600" dirty="0">
                  <a:solidFill>
                    <a:schemeClr val="tx1"/>
                  </a:solidFill>
                  <a:latin typeface="Gill Sans Light" panose="020B0302020104020203" pitchFamily="34" charset="-79"/>
                  <a:ea typeface="Helvetica Neue Light" panose="02000403000000020004" pitchFamily="2" charset="0"/>
                  <a:cs typeface="Gill Sans Light" panose="020B0302020104020203" pitchFamily="34" charset="-79"/>
                </a:rPr>
                <a:t>:</a:t>
              </a:r>
            </a:p>
            <a:p>
              <a:r>
                <a:rPr lang="de-DE" sz="3600" dirty="0" err="1">
                  <a:latin typeface="Gill Sans Light" panose="020B0302020104020203" pitchFamily="34" charset="-79"/>
                  <a:ea typeface="Helvetica Neue Light" panose="02000403000000020004" pitchFamily="2" charset="0"/>
                  <a:cs typeface="Gill Sans Light" panose="020B0302020104020203" pitchFamily="34" charset="-79"/>
                </a:rPr>
                <a:t>up</a:t>
              </a:r>
              <a:r>
                <a:rPr lang="de-DE" sz="3600" dirty="0">
                  <a:latin typeface="Gill Sans Light" panose="020B0302020104020203" pitchFamily="34" charset="-79"/>
                  <a:ea typeface="Helvetica Neue Light" panose="02000403000000020004" pitchFamily="2" charset="0"/>
                  <a:cs typeface="Gill Sans Light" panose="020B0302020104020203" pitchFamily="34" charset="-79"/>
                </a:rPr>
                <a:t> </a:t>
              </a:r>
              <a:r>
                <a:rPr lang="de-DE" sz="3600" dirty="0" err="1">
                  <a:latin typeface="Gill Sans Light" panose="020B0302020104020203" pitchFamily="34" charset="-79"/>
                  <a:ea typeface="Helvetica Neue Light" panose="02000403000000020004" pitchFamily="2" charset="0"/>
                  <a:cs typeface="Gill Sans Light" panose="020B0302020104020203" pitchFamily="34" charset="-79"/>
                </a:rPr>
                <a:t>to</a:t>
              </a:r>
              <a:r>
                <a:rPr lang="de-DE" sz="3600" dirty="0">
                  <a:latin typeface="Gill Sans Light" panose="020B0302020104020203" pitchFamily="34" charset="-79"/>
                  <a:ea typeface="Helvetica Neue Light" panose="02000403000000020004" pitchFamily="2" charset="0"/>
                  <a:cs typeface="Gill Sans Light" panose="020B0302020104020203" pitchFamily="34" charset="-79"/>
                </a:rPr>
                <a:t> 300 TW, 25 </a:t>
              </a:r>
              <a:r>
                <a:rPr lang="de-DE" sz="3600" dirty="0" err="1">
                  <a:latin typeface="Gill Sans Light" panose="020B0302020104020203" pitchFamily="34" charset="-79"/>
                  <a:ea typeface="Helvetica Neue Light" panose="02000403000000020004" pitchFamily="2" charset="0"/>
                  <a:cs typeface="Gill Sans Light" panose="020B0302020104020203" pitchFamily="34" charset="-79"/>
                </a:rPr>
                <a:t>fs</a:t>
              </a:r>
              <a:r>
                <a:rPr lang="de-DE" sz="3600" dirty="0">
                  <a:latin typeface="Gill Sans Light" panose="020B0302020104020203" pitchFamily="34" charset="-79"/>
                  <a:ea typeface="Helvetica Neue Light" panose="02000403000000020004" pitchFamily="2" charset="0"/>
                  <a:cs typeface="Gill Sans Light" panose="020B0302020104020203" pitchFamily="34" charset="-79"/>
                </a:rPr>
                <a:t>, 5 Hz </a:t>
              </a:r>
              <a:r>
                <a:rPr lang="de-DE" sz="3600" dirty="0" err="1">
                  <a:latin typeface="Gill Sans Light" panose="020B0302020104020203" pitchFamily="34" charset="-79"/>
                  <a:ea typeface="Helvetica Neue Light" panose="02000403000000020004" pitchFamily="2" charset="0"/>
                  <a:cs typeface="Gill Sans Light" panose="020B0302020104020203" pitchFamily="34" charset="-79"/>
                </a:rPr>
                <a:t>Ti:Sa</a:t>
              </a:r>
              <a:r>
                <a:rPr lang="de-DE" sz="3600" dirty="0">
                  <a:latin typeface="Gill Sans Light" panose="020B0302020104020203" pitchFamily="34" charset="-79"/>
                  <a:ea typeface="Helvetica Neue Light" panose="02000403000000020004" pitchFamily="2" charset="0"/>
                  <a:cs typeface="Gill Sans Light" panose="020B0302020104020203" pitchFamily="34" charset="-79"/>
                </a:rPr>
                <a:t> </a:t>
              </a:r>
              <a:r>
                <a:rPr lang="de-DE" sz="3600" dirty="0" err="1">
                  <a:latin typeface="Gill Sans Light" panose="020B0302020104020203" pitchFamily="34" charset="-79"/>
                  <a:ea typeface="Helvetica Neue Light" panose="02000403000000020004" pitchFamily="2" charset="0"/>
                  <a:cs typeface="Gill Sans Light" panose="020B0302020104020203" pitchFamily="34" charset="-79"/>
                </a:rPr>
                <a:t>laser</a:t>
              </a:r>
              <a:endParaRPr lang="de-DE" sz="3600" dirty="0">
                <a:latin typeface="Gill Sans Light" panose="020B0302020104020203" pitchFamily="34" charset="-79"/>
                <a:ea typeface="Helvetica Neue Light" panose="02000403000000020004" pitchFamily="2" charset="0"/>
                <a:cs typeface="Gill Sans Light" panose="020B0302020104020203" pitchFamily="34" charset="-79"/>
              </a:endParaRPr>
            </a:p>
            <a:p>
              <a:r>
                <a:rPr lang="de-DE" sz="3600" dirty="0">
                  <a:solidFill>
                    <a:schemeClr val="tx1"/>
                  </a:solidFill>
                  <a:latin typeface="Gill Sans Light" panose="020B0302020104020203" pitchFamily="34" charset="-79"/>
                  <a:ea typeface="Helvetica Neue Light" panose="02000403000000020004" pitchFamily="2" charset="0"/>
                  <a:cs typeface="Gill Sans Light" panose="020B0302020104020203" pitchFamily="34" charset="-79"/>
                </a:rPr>
                <a:t>2 </a:t>
              </a:r>
              <a:r>
                <a:rPr lang="de-DE" sz="3600" dirty="0" err="1">
                  <a:solidFill>
                    <a:schemeClr val="tx1"/>
                  </a:solidFill>
                  <a:latin typeface="Gill Sans Light" panose="020B0302020104020203" pitchFamily="34" charset="-79"/>
                  <a:ea typeface="Helvetica Neue Light" panose="02000403000000020004" pitchFamily="2" charset="0"/>
                  <a:cs typeface="Gill Sans Light" panose="020B0302020104020203" pitchFamily="34" charset="-79"/>
                </a:rPr>
                <a:t>frontends</a:t>
              </a:r>
              <a:r>
                <a:rPr lang="de-DE" sz="3600" dirty="0">
                  <a:solidFill>
                    <a:schemeClr val="tx1"/>
                  </a:solidFill>
                  <a:latin typeface="Gill Sans Light" panose="020B0302020104020203" pitchFamily="34" charset="-79"/>
                  <a:ea typeface="Helvetica Neue Light" panose="02000403000000020004" pitchFamily="2" charset="0"/>
                  <a:cs typeface="Gill Sans Light" panose="020B0302020104020203" pitchFamily="34" charset="-79"/>
                </a:rPr>
                <a:t>: </a:t>
              </a:r>
            </a:p>
            <a:p>
              <a:pPr marL="571500" indent="-571500">
                <a:buFont typeface="Arial" panose="020B0604020202020204" pitchFamily="34" charset="0"/>
                <a:buChar char="•"/>
              </a:pPr>
              <a:r>
                <a:rPr lang="de-DE" sz="3600" dirty="0" err="1">
                  <a:latin typeface="Gill Sans Light" panose="020B0302020104020203" pitchFamily="34" charset="-79"/>
                  <a:ea typeface="Helvetica Neue Light" panose="02000403000000020004" pitchFamily="2" charset="0"/>
                  <a:cs typeface="Gill Sans Light" panose="020B0302020104020203" pitchFamily="34" charset="-79"/>
                </a:rPr>
                <a:t>ps</a:t>
              </a:r>
              <a:r>
                <a:rPr lang="de-DE" sz="3600" dirty="0">
                  <a:latin typeface="Gill Sans Light" panose="020B0302020104020203" pitchFamily="34" charset="-79"/>
                  <a:ea typeface="Helvetica Neue Light" panose="02000403000000020004" pitchFamily="2" charset="0"/>
                  <a:cs typeface="Gill Sans Light" panose="020B0302020104020203" pitchFamily="34" charset="-79"/>
                </a:rPr>
                <a:t> </a:t>
              </a:r>
              <a:r>
                <a:rPr lang="de-DE" sz="3600" dirty="0" err="1">
                  <a:latin typeface="Gill Sans Light" panose="020B0302020104020203" pitchFamily="34" charset="-79"/>
                  <a:ea typeface="Helvetica Neue Light" panose="02000403000000020004" pitchFamily="2" charset="0"/>
                  <a:cs typeface="Gill Sans Light" panose="020B0302020104020203" pitchFamily="34" charset="-79"/>
                </a:rPr>
                <a:t>booster</a:t>
              </a:r>
              <a:r>
                <a:rPr lang="de-DE" sz="3600" dirty="0">
                  <a:latin typeface="Gill Sans Light" panose="020B0302020104020203" pitchFamily="34" charset="-79"/>
                  <a:ea typeface="Helvetica Neue Light" panose="02000403000000020004" pitchFamily="2" charset="0"/>
                  <a:cs typeface="Gill Sans Light" panose="020B0302020104020203" pitchFamily="34" charset="-79"/>
                </a:rPr>
                <a:t>, </a:t>
              </a:r>
              <a:r>
                <a:rPr lang="de-DE" sz="3600" dirty="0" err="1">
                  <a:latin typeface="Gill Sans Light" panose="020B0302020104020203" pitchFamily="34" charset="-79"/>
                  <a:ea typeface="Helvetica Neue Light" panose="02000403000000020004" pitchFamily="2" charset="0"/>
                  <a:cs typeface="Gill Sans Light" panose="020B0302020104020203" pitchFamily="34" charset="-79"/>
                </a:rPr>
                <a:t>sat</a:t>
              </a:r>
              <a:r>
                <a:rPr lang="de-DE" sz="3600" dirty="0">
                  <a:latin typeface="Gill Sans Light" panose="020B0302020104020203" pitchFamily="34" charset="-79"/>
                  <a:ea typeface="Helvetica Neue Light" panose="02000403000000020004" pitchFamily="2" charset="0"/>
                  <a:cs typeface="Gill Sans Light" panose="020B0302020104020203" pitchFamily="34" charset="-79"/>
                </a:rPr>
                <a:t>. </a:t>
              </a:r>
              <a:r>
                <a:rPr lang="de-DE" sz="3600" dirty="0" err="1">
                  <a:latin typeface="Gill Sans Light" panose="020B0302020104020203" pitchFamily="34" charset="-79"/>
                  <a:ea typeface="Helvetica Neue Light" panose="02000403000000020004" pitchFamily="2" charset="0"/>
                  <a:cs typeface="Gill Sans Light" panose="020B0302020104020203" pitchFamily="34" charset="-79"/>
                </a:rPr>
                <a:t>absorber</a:t>
              </a:r>
              <a:r>
                <a:rPr lang="de-DE" sz="3600" dirty="0">
                  <a:latin typeface="Gill Sans Light" panose="020B0302020104020203" pitchFamily="34" charset="-79"/>
                  <a:ea typeface="Helvetica Neue Light" panose="02000403000000020004" pitchFamily="2" charset="0"/>
                  <a:cs typeface="Gill Sans Light" panose="020B0302020104020203" pitchFamily="34" charset="-79"/>
                </a:rPr>
                <a:t> + Amplitude </a:t>
              </a:r>
              <a:r>
                <a:rPr lang="de-DE" sz="3600" dirty="0" err="1">
                  <a:latin typeface="Gill Sans Light" panose="020B0302020104020203" pitchFamily="34" charset="-79"/>
                  <a:ea typeface="Helvetica Neue Light" panose="02000403000000020004" pitchFamily="2" charset="0"/>
                  <a:cs typeface="Gill Sans Light" panose="020B0302020104020203" pitchFamily="34" charset="-79"/>
                </a:rPr>
                <a:t>stretcher</a:t>
              </a:r>
              <a:r>
                <a:rPr lang="de-DE" sz="3600" dirty="0">
                  <a:latin typeface="Gill Sans Light" panose="020B0302020104020203" pitchFamily="34" charset="-79"/>
                  <a:ea typeface="Helvetica Neue Light" panose="02000403000000020004" pitchFamily="2" charset="0"/>
                  <a:cs typeface="Gill Sans Light" panose="020B0302020104020203" pitchFamily="34" charset="-79"/>
                </a:rPr>
                <a:t> &amp; regen</a:t>
              </a:r>
            </a:p>
            <a:p>
              <a:pPr marL="571500" indent="-571500">
                <a:buFont typeface="Arial" panose="020B0604020202020204" pitchFamily="34" charset="0"/>
                <a:buChar char="•"/>
              </a:pPr>
              <a:r>
                <a:rPr lang="de-DE" sz="3600" dirty="0">
                  <a:solidFill>
                    <a:schemeClr val="tx1"/>
                  </a:solidFill>
                  <a:latin typeface="Gill Sans Light" panose="020B0302020104020203" pitchFamily="34" charset="-79"/>
                  <a:ea typeface="Helvetica Neue Light" panose="02000403000000020004" pitchFamily="2" charset="0"/>
                  <a:cs typeface="Gill Sans Light" panose="020B0302020104020203" pitchFamily="34" charset="-79"/>
                </a:rPr>
                <a:t>double CPA, XPW + </a:t>
              </a:r>
              <a:r>
                <a:rPr lang="de-DE" sz="3600" dirty="0" err="1">
                  <a:solidFill>
                    <a:schemeClr val="tx1"/>
                  </a:solidFill>
                  <a:latin typeface="Gill Sans Light" panose="020B0302020104020203" pitchFamily="34" charset="-79"/>
                  <a:ea typeface="Helvetica Neue Light" panose="02000403000000020004" pitchFamily="2" charset="0"/>
                  <a:cs typeface="Gill Sans Light" panose="020B0302020104020203" pitchFamily="34" charset="-79"/>
                </a:rPr>
                <a:t>fs</a:t>
              </a:r>
              <a:r>
                <a:rPr lang="de-DE" sz="3600" dirty="0">
                  <a:solidFill>
                    <a:schemeClr val="tx1"/>
                  </a:solidFill>
                  <a:latin typeface="Gill Sans Light" panose="020B0302020104020203" pitchFamily="34" charset="-79"/>
                  <a:ea typeface="Helvetica Neue Light" panose="02000403000000020004" pitchFamily="2" charset="0"/>
                  <a:cs typeface="Gill Sans Light" panose="020B0302020104020203" pitchFamily="34" charset="-79"/>
                </a:rPr>
                <a:t>-OPA + Amplitude </a:t>
              </a:r>
              <a:r>
                <a:rPr lang="de-DE" sz="3600" dirty="0" err="1">
                  <a:solidFill>
                    <a:schemeClr val="tx1"/>
                  </a:solidFill>
                  <a:latin typeface="Gill Sans Light" panose="020B0302020104020203" pitchFamily="34" charset="-79"/>
                  <a:ea typeface="Helvetica Neue Light" panose="02000403000000020004" pitchFamily="2" charset="0"/>
                  <a:cs typeface="Gill Sans Light" panose="020B0302020104020203" pitchFamily="34" charset="-79"/>
                </a:rPr>
                <a:t>stretcher</a:t>
              </a:r>
              <a:r>
                <a:rPr lang="de-DE" sz="3600" dirty="0">
                  <a:solidFill>
                    <a:schemeClr val="tx1"/>
                  </a:solidFill>
                  <a:latin typeface="Gill Sans Light" panose="020B0302020104020203" pitchFamily="34" charset="-79"/>
                  <a:ea typeface="Helvetica Neue Light" panose="02000403000000020004" pitchFamily="2" charset="0"/>
                  <a:cs typeface="Gill Sans Light" panose="020B0302020104020203" pitchFamily="34" charset="-79"/>
                </a:rPr>
                <a:t> &amp; regen</a:t>
              </a:r>
            </a:p>
          </p:txBody>
        </p:sp>
        <p:cxnSp>
          <p:nvCxnSpPr>
            <p:cNvPr id="7" name="Gerade Verbindung mit Pfeil 6">
              <a:extLst>
                <a:ext uri="{FF2B5EF4-FFF2-40B4-BE49-F238E27FC236}">
                  <a16:creationId xmlns:a16="http://schemas.microsoft.com/office/drawing/2014/main" id="{0DFF091C-4D87-1F48-B665-70320F6963C3}"/>
                </a:ext>
              </a:extLst>
            </p:cNvPr>
            <p:cNvCxnSpPr>
              <a:cxnSpLocks/>
            </p:cNvCxnSpPr>
            <p:nvPr/>
          </p:nvCxnSpPr>
          <p:spPr bwMode="auto">
            <a:xfrm flipH="1" flipV="1">
              <a:off x="2443783" y="16183276"/>
              <a:ext cx="2543947" cy="1719919"/>
            </a:xfrm>
            <a:prstGeom prst="straightConnector1">
              <a:avLst/>
            </a:prstGeom>
            <a:solidFill>
              <a:srgbClr val="00B8FF"/>
            </a:solidFill>
            <a:ln w="9525" cap="flat" cmpd="sng" algn="ctr">
              <a:solidFill>
                <a:schemeClr val="tx1"/>
              </a:solidFill>
              <a:prstDash val="solid"/>
              <a:round/>
              <a:headEnd type="none" w="med" len="med"/>
              <a:tailEnd type="triangle"/>
            </a:ln>
            <a:effectLst/>
          </p:spPr>
        </p:cxnSp>
      </p:grpSp>
      <p:sp>
        <p:nvSpPr>
          <p:cNvPr id="20" name="Textfeld 19">
            <a:extLst>
              <a:ext uri="{FF2B5EF4-FFF2-40B4-BE49-F238E27FC236}">
                <a16:creationId xmlns:a16="http://schemas.microsoft.com/office/drawing/2014/main" id="{7BC75202-0ECF-6547-996F-595B39705804}"/>
              </a:ext>
            </a:extLst>
          </p:cNvPr>
          <p:cNvSpPr txBox="1"/>
          <p:nvPr/>
        </p:nvSpPr>
        <p:spPr>
          <a:xfrm>
            <a:off x="15316993" y="363858"/>
            <a:ext cx="7859746" cy="2308324"/>
          </a:xfrm>
          <a:prstGeom prst="rect">
            <a:avLst/>
          </a:prstGeom>
          <a:noFill/>
        </p:spPr>
        <p:txBody>
          <a:bodyPr wrap="square" rtlCol="0">
            <a:spAutoFit/>
          </a:bodyPr>
          <a:lstStyle/>
          <a:p>
            <a:pPr algn="ctr"/>
            <a:r>
              <a:rPr lang="de-DE" sz="3600" dirty="0">
                <a:solidFill>
                  <a:schemeClr val="tx1"/>
                </a:solidFill>
                <a:latin typeface="Gill Sans Light" panose="020B0302020104020203" pitchFamily="34" charset="-79"/>
                <a:ea typeface="Helvetica Neue Light" panose="02000403000000020004" pitchFamily="2" charset="0"/>
                <a:cs typeface="Gill Sans Light" panose="020B0302020104020203" pitchFamily="34" charset="-79"/>
              </a:rPr>
              <a:t>ATLAS-3000 </a:t>
            </a:r>
            <a:r>
              <a:rPr lang="de-DE" sz="3600" dirty="0" err="1">
                <a:solidFill>
                  <a:schemeClr val="tx1"/>
                </a:solidFill>
                <a:latin typeface="Gill Sans Light" panose="020B0302020104020203" pitchFamily="34" charset="-79"/>
                <a:ea typeface="Helvetica Neue Light" panose="02000403000000020004" pitchFamily="2" charset="0"/>
                <a:cs typeface="Gill Sans Light" panose="020B0302020104020203" pitchFamily="34" charset="-79"/>
              </a:rPr>
              <a:t>main</a:t>
            </a:r>
            <a:r>
              <a:rPr lang="de-DE" sz="3600" dirty="0">
                <a:solidFill>
                  <a:schemeClr val="tx1"/>
                </a:solidFill>
                <a:latin typeface="Gill Sans Light" panose="020B0302020104020203" pitchFamily="34" charset="-79"/>
                <a:ea typeface="Helvetica Neue Light" panose="02000403000000020004" pitchFamily="2" charset="0"/>
                <a:cs typeface="Gill Sans Light" panose="020B0302020104020203" pitchFamily="34" charset="-79"/>
              </a:rPr>
              <a:t> </a:t>
            </a:r>
            <a:r>
              <a:rPr lang="de-DE" sz="3600" dirty="0" err="1">
                <a:solidFill>
                  <a:schemeClr val="tx1"/>
                </a:solidFill>
                <a:latin typeface="Gill Sans Light" panose="020B0302020104020203" pitchFamily="34" charset="-79"/>
                <a:ea typeface="Helvetica Neue Light" panose="02000403000000020004" pitchFamily="2" charset="0"/>
                <a:cs typeface="Gill Sans Light" panose="020B0302020104020203" pitchFamily="34" charset="-79"/>
              </a:rPr>
              <a:t>amplifier</a:t>
            </a:r>
            <a:endParaRPr lang="de-DE" sz="3600" dirty="0">
              <a:solidFill>
                <a:schemeClr val="tx1"/>
              </a:solidFill>
              <a:latin typeface="Gill Sans Light" panose="020B0302020104020203" pitchFamily="34" charset="-79"/>
              <a:ea typeface="Helvetica Neue Light" panose="02000403000000020004" pitchFamily="2" charset="0"/>
              <a:cs typeface="Gill Sans Light" panose="020B0302020104020203" pitchFamily="34" charset="-79"/>
            </a:endParaRPr>
          </a:p>
          <a:p>
            <a:pPr algn="ctr"/>
            <a:r>
              <a:rPr lang="de-DE" sz="3600" dirty="0" err="1">
                <a:latin typeface="Gill Sans Light" panose="020B0302020104020203" pitchFamily="34" charset="-79"/>
                <a:ea typeface="Helvetica Neue Light" panose="02000403000000020004" pitchFamily="2" charset="0"/>
                <a:cs typeface="Gill Sans Light" panose="020B0302020104020203" pitchFamily="34" charset="-79"/>
              </a:rPr>
              <a:t>by</a:t>
            </a:r>
            <a:r>
              <a:rPr lang="de-DE" sz="3600" dirty="0">
                <a:latin typeface="Gill Sans Light" panose="020B0302020104020203" pitchFamily="34" charset="-79"/>
                <a:ea typeface="Helvetica Neue Light" panose="02000403000000020004" pitchFamily="2" charset="0"/>
                <a:cs typeface="Gill Sans Light" panose="020B0302020104020203" pitchFamily="34" charset="-79"/>
              </a:rPr>
              <a:t> THALES LAS</a:t>
            </a:r>
            <a:endParaRPr lang="de-DE" sz="3600" dirty="0">
              <a:solidFill>
                <a:schemeClr val="tx1"/>
              </a:solidFill>
              <a:latin typeface="Gill Sans Light" panose="020B0302020104020203" pitchFamily="34" charset="-79"/>
              <a:ea typeface="Helvetica Neue Light" panose="02000403000000020004" pitchFamily="2" charset="0"/>
              <a:cs typeface="Gill Sans Light" panose="020B0302020104020203" pitchFamily="34" charset="-79"/>
            </a:endParaRPr>
          </a:p>
          <a:p>
            <a:pPr algn="ctr"/>
            <a:r>
              <a:rPr lang="de-DE" sz="3600" dirty="0">
                <a:latin typeface="Gill Sans Light" panose="020B0302020104020203" pitchFamily="34" charset="-79"/>
                <a:ea typeface="Helvetica Neue Light" panose="02000403000000020004" pitchFamily="2" charset="0"/>
                <a:cs typeface="Gill Sans Light" panose="020B0302020104020203" pitchFamily="34" charset="-79"/>
              </a:rPr>
              <a:t>90 J, 1 Hz, </a:t>
            </a:r>
          </a:p>
          <a:p>
            <a:pPr algn="ctr"/>
            <a:r>
              <a:rPr lang="de-DE" sz="3600" dirty="0">
                <a:latin typeface="Gill Sans Light" panose="020B0302020104020203" pitchFamily="34" charset="-79"/>
                <a:ea typeface="Helvetica Neue Light" panose="02000403000000020004" pitchFamily="2" charset="0"/>
                <a:cs typeface="Gill Sans Light" panose="020B0302020104020203" pitchFamily="34" charset="-79"/>
              </a:rPr>
              <a:t>14 x 16J GAIA HP pump </a:t>
            </a:r>
            <a:r>
              <a:rPr lang="de-DE" sz="3600" dirty="0" err="1">
                <a:latin typeface="Gill Sans Light" panose="020B0302020104020203" pitchFamily="34" charset="-79"/>
                <a:ea typeface="Helvetica Neue Light" panose="02000403000000020004" pitchFamily="2" charset="0"/>
                <a:cs typeface="Gill Sans Light" panose="020B0302020104020203" pitchFamily="34" charset="-79"/>
              </a:rPr>
              <a:t>lasers</a:t>
            </a:r>
            <a:endParaRPr lang="de-DE" sz="3600" dirty="0">
              <a:latin typeface="Gill Sans Light" panose="020B0302020104020203" pitchFamily="34" charset="-79"/>
              <a:ea typeface="Helvetica Neue Light" panose="02000403000000020004" pitchFamily="2" charset="0"/>
              <a:cs typeface="Gill Sans Light" panose="020B0302020104020203" pitchFamily="34" charset="-79"/>
            </a:endParaRPr>
          </a:p>
        </p:txBody>
      </p:sp>
      <p:sp>
        <p:nvSpPr>
          <p:cNvPr id="21" name="Textfeld 20">
            <a:extLst>
              <a:ext uri="{FF2B5EF4-FFF2-40B4-BE49-F238E27FC236}">
                <a16:creationId xmlns:a16="http://schemas.microsoft.com/office/drawing/2014/main" id="{F7BB970C-9CC0-3F48-9F4E-A68DEFC40652}"/>
              </a:ext>
            </a:extLst>
          </p:cNvPr>
          <p:cNvSpPr txBox="1"/>
          <p:nvPr/>
        </p:nvSpPr>
        <p:spPr>
          <a:xfrm>
            <a:off x="19246866" y="11216782"/>
            <a:ext cx="4851544" cy="1200329"/>
          </a:xfrm>
          <a:prstGeom prst="rect">
            <a:avLst/>
          </a:prstGeom>
          <a:noFill/>
        </p:spPr>
        <p:txBody>
          <a:bodyPr wrap="square" rtlCol="0">
            <a:spAutoFit/>
          </a:bodyPr>
          <a:lstStyle/>
          <a:p>
            <a:r>
              <a:rPr lang="de-DE" sz="3600" dirty="0" err="1">
                <a:latin typeface="Gill Sans Light" panose="020B0302020104020203" pitchFamily="34" charset="-79"/>
                <a:ea typeface="Helvetica Neue Light" panose="02000403000000020004" pitchFamily="2" charset="0"/>
                <a:cs typeface="Gill Sans Light" panose="020B0302020104020203" pitchFamily="34" charset="-79"/>
              </a:rPr>
              <a:t>Homebuilt</a:t>
            </a:r>
            <a:r>
              <a:rPr lang="de-DE" sz="3600" dirty="0">
                <a:latin typeface="Gill Sans Light" panose="020B0302020104020203" pitchFamily="34" charset="-79"/>
                <a:ea typeface="Helvetica Neue Light" panose="02000403000000020004" pitchFamily="2" charset="0"/>
                <a:cs typeface="Gill Sans Light" panose="020B0302020104020203" pitchFamily="34" charset="-79"/>
              </a:rPr>
              <a:t> beam </a:t>
            </a:r>
            <a:r>
              <a:rPr lang="de-DE" sz="3600" dirty="0" err="1">
                <a:latin typeface="Gill Sans Light" panose="020B0302020104020203" pitchFamily="34" charset="-79"/>
                <a:ea typeface="Helvetica Neue Light" panose="02000403000000020004" pitchFamily="2" charset="0"/>
                <a:cs typeface="Gill Sans Light" panose="020B0302020104020203" pitchFamily="34" charset="-79"/>
              </a:rPr>
              <a:t>expander</a:t>
            </a:r>
            <a:r>
              <a:rPr lang="de-DE" sz="3600" dirty="0">
                <a:latin typeface="Gill Sans Light" panose="020B0302020104020203" pitchFamily="34" charset="-79"/>
                <a:ea typeface="Helvetica Neue Light" panose="02000403000000020004" pitchFamily="2" charset="0"/>
                <a:cs typeface="Gill Sans Light" panose="020B0302020104020203" pitchFamily="34" charset="-79"/>
              </a:rPr>
              <a:t> &amp; </a:t>
            </a:r>
            <a:r>
              <a:rPr lang="de-DE" sz="3600" dirty="0" err="1">
                <a:latin typeface="Gill Sans Light" panose="020B0302020104020203" pitchFamily="34" charset="-79"/>
                <a:ea typeface="Helvetica Neue Light" panose="02000403000000020004" pitchFamily="2" charset="0"/>
                <a:cs typeface="Gill Sans Light" panose="020B0302020104020203" pitchFamily="34" charset="-79"/>
              </a:rPr>
              <a:t>compressor</a:t>
            </a:r>
            <a:endParaRPr lang="de-DE" sz="3600" dirty="0">
              <a:latin typeface="Gill Sans Light" panose="020B0302020104020203" pitchFamily="34" charset="-79"/>
              <a:ea typeface="Helvetica Neue Light" panose="02000403000000020004" pitchFamily="2" charset="0"/>
              <a:cs typeface="Gill Sans Light" panose="020B0302020104020203" pitchFamily="34" charset="-79"/>
            </a:endParaRPr>
          </a:p>
        </p:txBody>
      </p:sp>
      <p:cxnSp>
        <p:nvCxnSpPr>
          <p:cNvPr id="23" name="Gerade Verbindung mit Pfeil 22">
            <a:extLst>
              <a:ext uri="{FF2B5EF4-FFF2-40B4-BE49-F238E27FC236}">
                <a16:creationId xmlns:a16="http://schemas.microsoft.com/office/drawing/2014/main" id="{E5EB25CC-381C-A043-897F-1AAADD35C380}"/>
              </a:ext>
            </a:extLst>
          </p:cNvPr>
          <p:cNvCxnSpPr>
            <a:cxnSpLocks/>
          </p:cNvCxnSpPr>
          <p:nvPr/>
        </p:nvCxnSpPr>
        <p:spPr bwMode="auto">
          <a:xfrm flipH="1">
            <a:off x="11740444" y="2672182"/>
            <a:ext cx="4574420" cy="4394663"/>
          </a:xfrm>
          <a:prstGeom prst="straightConnector1">
            <a:avLst/>
          </a:prstGeom>
          <a:solidFill>
            <a:srgbClr val="00B8FF"/>
          </a:solidFill>
          <a:ln w="9525" cap="flat" cmpd="sng" algn="ctr">
            <a:solidFill>
              <a:schemeClr val="tx1"/>
            </a:solidFill>
            <a:prstDash val="solid"/>
            <a:round/>
            <a:headEnd type="none" w="med" len="med"/>
            <a:tailEnd type="triangle"/>
          </a:ln>
          <a:effectLst/>
        </p:spPr>
      </p:cxnSp>
      <p:cxnSp>
        <p:nvCxnSpPr>
          <p:cNvPr id="26" name="Gerade Verbindung mit Pfeil 25">
            <a:extLst>
              <a:ext uri="{FF2B5EF4-FFF2-40B4-BE49-F238E27FC236}">
                <a16:creationId xmlns:a16="http://schemas.microsoft.com/office/drawing/2014/main" id="{DA0FF620-A755-4E4C-9BBE-F5F3B79FC1DA}"/>
              </a:ext>
            </a:extLst>
          </p:cNvPr>
          <p:cNvCxnSpPr>
            <a:cxnSpLocks/>
          </p:cNvCxnSpPr>
          <p:nvPr/>
        </p:nvCxnSpPr>
        <p:spPr bwMode="auto">
          <a:xfrm flipH="1" flipV="1">
            <a:off x="20987657" y="9862457"/>
            <a:ext cx="1240840" cy="1354325"/>
          </a:xfrm>
          <a:prstGeom prst="straightConnector1">
            <a:avLst/>
          </a:prstGeom>
          <a:solidFill>
            <a:srgbClr val="00B8FF"/>
          </a:solidFill>
          <a:ln w="9525" cap="flat" cmpd="sng" algn="ctr">
            <a:solidFill>
              <a:schemeClr val="tx1"/>
            </a:solidFill>
            <a:prstDash val="solid"/>
            <a:round/>
            <a:headEnd type="none" w="med" len="med"/>
            <a:tailEnd type="triangle"/>
          </a:ln>
          <a:effectLst/>
        </p:spPr>
      </p:cxnSp>
      <p:grpSp>
        <p:nvGrpSpPr>
          <p:cNvPr id="33" name="Gruppieren 32">
            <a:extLst>
              <a:ext uri="{FF2B5EF4-FFF2-40B4-BE49-F238E27FC236}">
                <a16:creationId xmlns:a16="http://schemas.microsoft.com/office/drawing/2014/main" id="{21384747-6EB8-944B-8929-2C46136FE027}"/>
              </a:ext>
            </a:extLst>
          </p:cNvPr>
          <p:cNvGrpSpPr/>
          <p:nvPr/>
        </p:nvGrpSpPr>
        <p:grpSpPr>
          <a:xfrm>
            <a:off x="6705601" y="6065300"/>
            <a:ext cx="4572002" cy="1184116"/>
            <a:chOff x="1828800" y="3032650"/>
            <a:chExt cx="2286001" cy="592058"/>
          </a:xfrm>
        </p:grpSpPr>
        <p:cxnSp>
          <p:nvCxnSpPr>
            <p:cNvPr id="9" name="Gerade Verbindung 8">
              <a:extLst>
                <a:ext uri="{FF2B5EF4-FFF2-40B4-BE49-F238E27FC236}">
                  <a16:creationId xmlns:a16="http://schemas.microsoft.com/office/drawing/2014/main" id="{F2669BA2-0073-F64F-9034-81E87BB43881}"/>
                </a:ext>
              </a:extLst>
            </p:cNvPr>
            <p:cNvCxnSpPr/>
            <p:nvPr/>
          </p:nvCxnSpPr>
          <p:spPr>
            <a:xfrm>
              <a:off x="4114800" y="3032650"/>
              <a:ext cx="0" cy="592058"/>
            </a:xfrm>
            <a:prstGeom prst="line">
              <a:avLst/>
            </a:prstGeom>
            <a:ln w="38100">
              <a:solidFill>
                <a:srgbClr val="00B050">
                  <a:alpha val="69000"/>
                </a:srgbClr>
              </a:solidFill>
            </a:ln>
          </p:spPr>
          <p:style>
            <a:lnRef idx="1">
              <a:schemeClr val="accent1"/>
            </a:lnRef>
            <a:fillRef idx="0">
              <a:schemeClr val="accent1"/>
            </a:fillRef>
            <a:effectRef idx="0">
              <a:schemeClr val="accent1"/>
            </a:effectRef>
            <a:fontRef idx="minor">
              <a:schemeClr val="tx1"/>
            </a:fontRef>
          </p:style>
        </p:cxnSp>
        <p:cxnSp>
          <p:nvCxnSpPr>
            <p:cNvPr id="11" name="Gerade Verbindung 10">
              <a:extLst>
                <a:ext uri="{FF2B5EF4-FFF2-40B4-BE49-F238E27FC236}">
                  <a16:creationId xmlns:a16="http://schemas.microsoft.com/office/drawing/2014/main" id="{D14CA258-F879-2744-9EA6-7C059F8BA6A6}"/>
                </a:ext>
              </a:extLst>
            </p:cNvPr>
            <p:cNvCxnSpPr>
              <a:cxnSpLocks/>
            </p:cNvCxnSpPr>
            <p:nvPr/>
          </p:nvCxnSpPr>
          <p:spPr>
            <a:xfrm flipH="1" flipV="1">
              <a:off x="2928994" y="3497307"/>
              <a:ext cx="1185807" cy="120823"/>
            </a:xfrm>
            <a:prstGeom prst="line">
              <a:avLst/>
            </a:prstGeom>
            <a:ln w="38100">
              <a:solidFill>
                <a:srgbClr val="00B050">
                  <a:alpha val="69000"/>
                </a:srgbClr>
              </a:solidFill>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5744F104-4B7D-A641-BB0B-0E5891C0AD5F}"/>
                </a:ext>
              </a:extLst>
            </p:cNvPr>
            <p:cNvCxnSpPr/>
            <p:nvPr/>
          </p:nvCxnSpPr>
          <p:spPr>
            <a:xfrm flipH="1">
              <a:off x="2928994" y="3380730"/>
              <a:ext cx="1185806" cy="120220"/>
            </a:xfrm>
            <a:prstGeom prst="line">
              <a:avLst/>
            </a:prstGeom>
            <a:ln w="38100">
              <a:solidFill>
                <a:srgbClr val="00B050">
                  <a:alpha val="69000"/>
                </a:srgbClr>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AB3F7C54-09E3-A747-A336-09F893D910E7}"/>
                </a:ext>
              </a:extLst>
            </p:cNvPr>
            <p:cNvCxnSpPr/>
            <p:nvPr/>
          </p:nvCxnSpPr>
          <p:spPr>
            <a:xfrm>
              <a:off x="3114789" y="3032650"/>
              <a:ext cx="0" cy="140427"/>
            </a:xfrm>
            <a:prstGeom prst="line">
              <a:avLst/>
            </a:prstGeom>
            <a:ln w="38100">
              <a:solidFill>
                <a:srgbClr val="00B050">
                  <a:alpha val="69000"/>
                </a:srgbClr>
              </a:solidFill>
            </a:ln>
          </p:spPr>
          <p:style>
            <a:lnRef idx="1">
              <a:schemeClr val="accent1"/>
            </a:lnRef>
            <a:fillRef idx="0">
              <a:schemeClr val="accent1"/>
            </a:fillRef>
            <a:effectRef idx="0">
              <a:schemeClr val="accent1"/>
            </a:effectRef>
            <a:fontRef idx="minor">
              <a:schemeClr val="tx1"/>
            </a:fontRef>
          </p:style>
        </p:cxnSp>
        <p:cxnSp>
          <p:nvCxnSpPr>
            <p:cNvPr id="24" name="Gerade Verbindung 23">
              <a:extLst>
                <a:ext uri="{FF2B5EF4-FFF2-40B4-BE49-F238E27FC236}">
                  <a16:creationId xmlns:a16="http://schemas.microsoft.com/office/drawing/2014/main" id="{C71F6E0B-99CF-564C-BE3A-A7D98B12C865}"/>
                </a:ext>
              </a:extLst>
            </p:cNvPr>
            <p:cNvCxnSpPr/>
            <p:nvPr/>
          </p:nvCxnSpPr>
          <p:spPr>
            <a:xfrm flipH="1">
              <a:off x="1828800" y="3176720"/>
              <a:ext cx="1285989" cy="0"/>
            </a:xfrm>
            <a:prstGeom prst="line">
              <a:avLst/>
            </a:prstGeom>
            <a:ln w="38100">
              <a:solidFill>
                <a:srgbClr val="00B050">
                  <a:alpha val="69000"/>
                </a:srgbClr>
              </a:solidFill>
            </a:ln>
          </p:spPr>
          <p:style>
            <a:lnRef idx="1">
              <a:schemeClr val="accent1"/>
            </a:lnRef>
            <a:fillRef idx="0">
              <a:schemeClr val="accent1"/>
            </a:fillRef>
            <a:effectRef idx="0">
              <a:schemeClr val="accent1"/>
            </a:effectRef>
            <a:fontRef idx="minor">
              <a:schemeClr val="tx1"/>
            </a:fontRef>
          </p:style>
        </p:cxnSp>
        <p:cxnSp>
          <p:nvCxnSpPr>
            <p:cNvPr id="27" name="Gerade Verbindung 26">
              <a:extLst>
                <a:ext uri="{FF2B5EF4-FFF2-40B4-BE49-F238E27FC236}">
                  <a16:creationId xmlns:a16="http://schemas.microsoft.com/office/drawing/2014/main" id="{890A2B96-BAD1-0344-BCB5-301E46A524C0}"/>
                </a:ext>
              </a:extLst>
            </p:cNvPr>
            <p:cNvCxnSpPr/>
            <p:nvPr/>
          </p:nvCxnSpPr>
          <p:spPr>
            <a:xfrm>
              <a:off x="1828800" y="3173077"/>
              <a:ext cx="0" cy="445053"/>
            </a:xfrm>
            <a:prstGeom prst="line">
              <a:avLst/>
            </a:prstGeom>
            <a:ln w="38100">
              <a:solidFill>
                <a:srgbClr val="00B050">
                  <a:alpha val="69000"/>
                </a:srgbClr>
              </a:solidFill>
            </a:ln>
          </p:spPr>
          <p:style>
            <a:lnRef idx="1">
              <a:schemeClr val="accent1"/>
            </a:lnRef>
            <a:fillRef idx="0">
              <a:schemeClr val="accent1"/>
            </a:fillRef>
            <a:effectRef idx="0">
              <a:schemeClr val="accent1"/>
            </a:effectRef>
            <a:fontRef idx="minor">
              <a:schemeClr val="tx1"/>
            </a:fontRef>
          </p:style>
        </p:cxnSp>
        <p:cxnSp>
          <p:nvCxnSpPr>
            <p:cNvPr id="29" name="Gerade Verbindung 28">
              <a:extLst>
                <a:ext uri="{FF2B5EF4-FFF2-40B4-BE49-F238E27FC236}">
                  <a16:creationId xmlns:a16="http://schemas.microsoft.com/office/drawing/2014/main" id="{7C980BDE-5A4B-4F4B-8C78-7EF953AF1B38}"/>
                </a:ext>
              </a:extLst>
            </p:cNvPr>
            <p:cNvCxnSpPr/>
            <p:nvPr/>
          </p:nvCxnSpPr>
          <p:spPr>
            <a:xfrm flipV="1">
              <a:off x="1828800" y="3497307"/>
              <a:ext cx="1100194" cy="120823"/>
            </a:xfrm>
            <a:prstGeom prst="line">
              <a:avLst/>
            </a:prstGeom>
            <a:ln w="38100">
              <a:solidFill>
                <a:srgbClr val="00B050">
                  <a:alpha val="69000"/>
                </a:srgbClr>
              </a:solidFill>
            </a:ln>
          </p:spPr>
          <p:style>
            <a:lnRef idx="1">
              <a:schemeClr val="accent1"/>
            </a:lnRef>
            <a:fillRef idx="0">
              <a:schemeClr val="accent1"/>
            </a:fillRef>
            <a:effectRef idx="0">
              <a:schemeClr val="accent1"/>
            </a:effectRef>
            <a:fontRef idx="minor">
              <a:schemeClr val="tx1"/>
            </a:fontRef>
          </p:style>
        </p:cxnSp>
        <p:cxnSp>
          <p:nvCxnSpPr>
            <p:cNvPr id="31" name="Gerade Verbindung 30">
              <a:extLst>
                <a:ext uri="{FF2B5EF4-FFF2-40B4-BE49-F238E27FC236}">
                  <a16:creationId xmlns:a16="http://schemas.microsoft.com/office/drawing/2014/main" id="{26146C18-7D34-DA40-8FD5-5AEE67B35FD2}"/>
                </a:ext>
              </a:extLst>
            </p:cNvPr>
            <p:cNvCxnSpPr>
              <a:cxnSpLocks/>
            </p:cNvCxnSpPr>
            <p:nvPr/>
          </p:nvCxnSpPr>
          <p:spPr>
            <a:xfrm>
              <a:off x="1828800" y="3380730"/>
              <a:ext cx="1100194" cy="116577"/>
            </a:xfrm>
            <a:prstGeom prst="line">
              <a:avLst/>
            </a:prstGeom>
            <a:ln w="38100">
              <a:solidFill>
                <a:srgbClr val="00B050">
                  <a:alpha val="69000"/>
                </a:srgbClr>
              </a:solidFill>
            </a:ln>
          </p:spPr>
          <p:style>
            <a:lnRef idx="1">
              <a:schemeClr val="accent1"/>
            </a:lnRef>
            <a:fillRef idx="0">
              <a:schemeClr val="accent1"/>
            </a:fillRef>
            <a:effectRef idx="0">
              <a:schemeClr val="accent1"/>
            </a:effectRef>
            <a:fontRef idx="minor">
              <a:schemeClr val="tx1"/>
            </a:fontRef>
          </p:style>
        </p:cxnSp>
      </p:grpSp>
      <p:grpSp>
        <p:nvGrpSpPr>
          <p:cNvPr id="99" name="Gruppieren 98">
            <a:extLst>
              <a:ext uri="{FF2B5EF4-FFF2-40B4-BE49-F238E27FC236}">
                <a16:creationId xmlns:a16="http://schemas.microsoft.com/office/drawing/2014/main" id="{242A6499-FAD1-C641-B9D0-DCDCF162CF63}"/>
              </a:ext>
            </a:extLst>
          </p:cNvPr>
          <p:cNvGrpSpPr/>
          <p:nvPr/>
        </p:nvGrpSpPr>
        <p:grpSpPr>
          <a:xfrm>
            <a:off x="11969751" y="6065301"/>
            <a:ext cx="4997450" cy="1662650"/>
            <a:chOff x="4460875" y="3032650"/>
            <a:chExt cx="2498725" cy="831325"/>
          </a:xfrm>
        </p:grpSpPr>
        <p:cxnSp>
          <p:nvCxnSpPr>
            <p:cNvPr id="35" name="Gerade Verbindung 34">
              <a:extLst>
                <a:ext uri="{FF2B5EF4-FFF2-40B4-BE49-F238E27FC236}">
                  <a16:creationId xmlns:a16="http://schemas.microsoft.com/office/drawing/2014/main" id="{DD20B3CE-B7BC-4C4B-BE22-164FBF9228E8}"/>
                </a:ext>
              </a:extLst>
            </p:cNvPr>
            <p:cNvCxnSpPr/>
            <p:nvPr/>
          </p:nvCxnSpPr>
          <p:spPr>
            <a:xfrm>
              <a:off x="5132231" y="3032650"/>
              <a:ext cx="0" cy="245023"/>
            </a:xfrm>
            <a:prstGeom prst="line">
              <a:avLst/>
            </a:prstGeom>
            <a:ln w="38100">
              <a:solidFill>
                <a:srgbClr val="00B050">
                  <a:alpha val="49000"/>
                </a:srgbClr>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id="{25A8BC0C-CD43-714A-B508-12A6EC3536FF}"/>
                </a:ext>
              </a:extLst>
            </p:cNvPr>
            <p:cNvCxnSpPr/>
            <p:nvPr/>
          </p:nvCxnSpPr>
          <p:spPr>
            <a:xfrm flipH="1">
              <a:off x="4572000" y="3284113"/>
              <a:ext cx="566670" cy="0"/>
            </a:xfrm>
            <a:prstGeom prst="line">
              <a:avLst/>
            </a:prstGeom>
            <a:ln w="38100">
              <a:solidFill>
                <a:srgbClr val="00B050">
                  <a:alpha val="49000"/>
                </a:srgbClr>
              </a:solidFill>
            </a:ln>
          </p:spPr>
          <p:style>
            <a:lnRef idx="1">
              <a:schemeClr val="accent1"/>
            </a:lnRef>
            <a:fillRef idx="0">
              <a:schemeClr val="accent1"/>
            </a:fillRef>
            <a:effectRef idx="0">
              <a:schemeClr val="accent1"/>
            </a:effectRef>
            <a:fontRef idx="minor">
              <a:schemeClr val="tx1"/>
            </a:fontRef>
          </p:style>
        </p:cxnSp>
        <p:cxnSp>
          <p:nvCxnSpPr>
            <p:cNvPr id="39" name="Gerade Verbindung 38">
              <a:extLst>
                <a:ext uri="{FF2B5EF4-FFF2-40B4-BE49-F238E27FC236}">
                  <a16:creationId xmlns:a16="http://schemas.microsoft.com/office/drawing/2014/main" id="{36C18C01-4A3F-5946-A889-A21428905346}"/>
                </a:ext>
              </a:extLst>
            </p:cNvPr>
            <p:cNvCxnSpPr>
              <a:cxnSpLocks/>
            </p:cNvCxnSpPr>
            <p:nvPr/>
          </p:nvCxnSpPr>
          <p:spPr>
            <a:xfrm>
              <a:off x="4572000" y="3277673"/>
              <a:ext cx="0" cy="347035"/>
            </a:xfrm>
            <a:prstGeom prst="line">
              <a:avLst/>
            </a:prstGeom>
            <a:ln w="38100">
              <a:solidFill>
                <a:srgbClr val="00B050">
                  <a:alpha val="49000"/>
                </a:srgbClr>
              </a:solidFill>
            </a:ln>
          </p:spPr>
          <p:style>
            <a:lnRef idx="1">
              <a:schemeClr val="accent1"/>
            </a:lnRef>
            <a:fillRef idx="0">
              <a:schemeClr val="accent1"/>
            </a:fillRef>
            <a:effectRef idx="0">
              <a:schemeClr val="accent1"/>
            </a:effectRef>
            <a:fontRef idx="minor">
              <a:schemeClr val="tx1"/>
            </a:fontRef>
          </p:style>
        </p:cxnSp>
        <p:cxnSp>
          <p:nvCxnSpPr>
            <p:cNvPr id="41" name="Gerade Verbindung 40">
              <a:extLst>
                <a:ext uri="{FF2B5EF4-FFF2-40B4-BE49-F238E27FC236}">
                  <a16:creationId xmlns:a16="http://schemas.microsoft.com/office/drawing/2014/main" id="{869A2B16-3A33-A044-AD23-FFE102069F25}"/>
                </a:ext>
              </a:extLst>
            </p:cNvPr>
            <p:cNvCxnSpPr>
              <a:cxnSpLocks/>
            </p:cNvCxnSpPr>
            <p:nvPr/>
          </p:nvCxnSpPr>
          <p:spPr>
            <a:xfrm flipV="1">
              <a:off x="4572000" y="3451225"/>
              <a:ext cx="1123950" cy="173483"/>
            </a:xfrm>
            <a:prstGeom prst="line">
              <a:avLst/>
            </a:prstGeom>
            <a:ln w="38100">
              <a:solidFill>
                <a:srgbClr val="00B050">
                  <a:alpha val="49000"/>
                </a:srgbClr>
              </a:solidFill>
            </a:ln>
          </p:spPr>
          <p:style>
            <a:lnRef idx="1">
              <a:schemeClr val="accent1"/>
            </a:lnRef>
            <a:fillRef idx="0">
              <a:schemeClr val="accent1"/>
            </a:fillRef>
            <a:effectRef idx="0">
              <a:schemeClr val="accent1"/>
            </a:effectRef>
            <a:fontRef idx="minor">
              <a:schemeClr val="tx1"/>
            </a:fontRef>
          </p:style>
        </p:cxnSp>
        <p:cxnSp>
          <p:nvCxnSpPr>
            <p:cNvPr id="44" name="Gerade Verbindung 43">
              <a:extLst>
                <a:ext uri="{FF2B5EF4-FFF2-40B4-BE49-F238E27FC236}">
                  <a16:creationId xmlns:a16="http://schemas.microsoft.com/office/drawing/2014/main" id="{50FE975D-668D-844F-A5D0-51E632798D00}"/>
                </a:ext>
              </a:extLst>
            </p:cNvPr>
            <p:cNvCxnSpPr>
              <a:cxnSpLocks/>
            </p:cNvCxnSpPr>
            <p:nvPr/>
          </p:nvCxnSpPr>
          <p:spPr>
            <a:xfrm>
              <a:off x="4572000" y="3340100"/>
              <a:ext cx="1123950" cy="111125"/>
            </a:xfrm>
            <a:prstGeom prst="line">
              <a:avLst/>
            </a:prstGeom>
            <a:ln w="38100">
              <a:solidFill>
                <a:srgbClr val="00B050">
                  <a:alpha val="49000"/>
                </a:srgbClr>
              </a:solidFill>
            </a:ln>
          </p:spPr>
          <p:style>
            <a:lnRef idx="1">
              <a:schemeClr val="accent1"/>
            </a:lnRef>
            <a:fillRef idx="0">
              <a:schemeClr val="accent1"/>
            </a:fillRef>
            <a:effectRef idx="0">
              <a:schemeClr val="accent1"/>
            </a:effectRef>
            <a:fontRef idx="minor">
              <a:schemeClr val="tx1"/>
            </a:fontRef>
          </p:style>
        </p:cxnSp>
        <p:cxnSp>
          <p:nvCxnSpPr>
            <p:cNvPr id="48" name="Gerade Verbindung 47">
              <a:extLst>
                <a:ext uri="{FF2B5EF4-FFF2-40B4-BE49-F238E27FC236}">
                  <a16:creationId xmlns:a16="http://schemas.microsoft.com/office/drawing/2014/main" id="{9D877EDD-7FF9-E54F-844B-7682E8C6D36D}"/>
                </a:ext>
              </a:extLst>
            </p:cNvPr>
            <p:cNvCxnSpPr>
              <a:cxnSpLocks/>
            </p:cNvCxnSpPr>
            <p:nvPr/>
          </p:nvCxnSpPr>
          <p:spPr>
            <a:xfrm>
              <a:off x="6007100" y="3032650"/>
              <a:ext cx="0" cy="218550"/>
            </a:xfrm>
            <a:prstGeom prst="line">
              <a:avLst/>
            </a:prstGeom>
            <a:ln w="38100">
              <a:solidFill>
                <a:srgbClr val="00B050">
                  <a:alpha val="49000"/>
                </a:srgbClr>
              </a:solidFill>
            </a:ln>
          </p:spPr>
          <p:style>
            <a:lnRef idx="1">
              <a:schemeClr val="accent1"/>
            </a:lnRef>
            <a:fillRef idx="0">
              <a:schemeClr val="accent1"/>
            </a:fillRef>
            <a:effectRef idx="0">
              <a:schemeClr val="accent1"/>
            </a:effectRef>
            <a:fontRef idx="minor">
              <a:schemeClr val="tx1"/>
            </a:fontRef>
          </p:style>
        </p:cxnSp>
        <p:cxnSp>
          <p:nvCxnSpPr>
            <p:cNvPr id="51" name="Gerade Verbindung 50">
              <a:extLst>
                <a:ext uri="{FF2B5EF4-FFF2-40B4-BE49-F238E27FC236}">
                  <a16:creationId xmlns:a16="http://schemas.microsoft.com/office/drawing/2014/main" id="{44B6B74D-731D-B444-B075-8B8369CB11C3}"/>
                </a:ext>
              </a:extLst>
            </p:cNvPr>
            <p:cNvCxnSpPr>
              <a:cxnSpLocks/>
            </p:cNvCxnSpPr>
            <p:nvPr/>
          </p:nvCxnSpPr>
          <p:spPr>
            <a:xfrm flipH="1">
              <a:off x="4502150" y="3251200"/>
              <a:ext cx="1504950" cy="1"/>
            </a:xfrm>
            <a:prstGeom prst="line">
              <a:avLst/>
            </a:prstGeom>
            <a:ln w="38100">
              <a:solidFill>
                <a:srgbClr val="00B050">
                  <a:alpha val="49000"/>
                </a:srgbClr>
              </a:solidFill>
            </a:ln>
          </p:spPr>
          <p:style>
            <a:lnRef idx="1">
              <a:schemeClr val="accent1"/>
            </a:lnRef>
            <a:fillRef idx="0">
              <a:schemeClr val="accent1"/>
            </a:fillRef>
            <a:effectRef idx="0">
              <a:schemeClr val="accent1"/>
            </a:effectRef>
            <a:fontRef idx="minor">
              <a:schemeClr val="tx1"/>
            </a:fontRef>
          </p:style>
        </p:cxnSp>
        <p:cxnSp>
          <p:nvCxnSpPr>
            <p:cNvPr id="55" name="Gerade Verbindung 54">
              <a:extLst>
                <a:ext uri="{FF2B5EF4-FFF2-40B4-BE49-F238E27FC236}">
                  <a16:creationId xmlns:a16="http://schemas.microsoft.com/office/drawing/2014/main" id="{09E4FB1F-D864-AC48-AB2A-735BE4BE5E3F}"/>
                </a:ext>
              </a:extLst>
            </p:cNvPr>
            <p:cNvCxnSpPr>
              <a:cxnSpLocks/>
            </p:cNvCxnSpPr>
            <p:nvPr/>
          </p:nvCxnSpPr>
          <p:spPr>
            <a:xfrm>
              <a:off x="4502150" y="3251200"/>
              <a:ext cx="0" cy="336550"/>
            </a:xfrm>
            <a:prstGeom prst="line">
              <a:avLst/>
            </a:prstGeom>
            <a:ln w="38100">
              <a:solidFill>
                <a:srgbClr val="00B050">
                  <a:alpha val="49000"/>
                </a:srgbClr>
              </a:solidFill>
            </a:ln>
          </p:spPr>
          <p:style>
            <a:lnRef idx="1">
              <a:schemeClr val="accent1"/>
            </a:lnRef>
            <a:fillRef idx="0">
              <a:schemeClr val="accent1"/>
            </a:fillRef>
            <a:effectRef idx="0">
              <a:schemeClr val="accent1"/>
            </a:effectRef>
            <a:fontRef idx="minor">
              <a:schemeClr val="tx1"/>
            </a:fontRef>
          </p:style>
        </p:cxnSp>
        <p:cxnSp>
          <p:nvCxnSpPr>
            <p:cNvPr id="59" name="Gerade Verbindung 58">
              <a:extLst>
                <a:ext uri="{FF2B5EF4-FFF2-40B4-BE49-F238E27FC236}">
                  <a16:creationId xmlns:a16="http://schemas.microsoft.com/office/drawing/2014/main" id="{85739E97-1E8F-524F-8E4A-BE2F1EF8523D}"/>
                </a:ext>
              </a:extLst>
            </p:cNvPr>
            <p:cNvCxnSpPr/>
            <p:nvPr/>
          </p:nvCxnSpPr>
          <p:spPr>
            <a:xfrm flipV="1">
              <a:off x="4502150" y="3451225"/>
              <a:ext cx="1193800" cy="136525"/>
            </a:xfrm>
            <a:prstGeom prst="line">
              <a:avLst/>
            </a:prstGeom>
            <a:ln w="38100">
              <a:solidFill>
                <a:srgbClr val="00B050">
                  <a:alpha val="49000"/>
                </a:srgbClr>
              </a:solidFill>
            </a:ln>
          </p:spPr>
          <p:style>
            <a:lnRef idx="1">
              <a:schemeClr val="accent1"/>
            </a:lnRef>
            <a:fillRef idx="0">
              <a:schemeClr val="accent1"/>
            </a:fillRef>
            <a:effectRef idx="0">
              <a:schemeClr val="accent1"/>
            </a:effectRef>
            <a:fontRef idx="minor">
              <a:schemeClr val="tx1"/>
            </a:fontRef>
          </p:style>
        </p:cxnSp>
        <p:cxnSp>
          <p:nvCxnSpPr>
            <p:cNvPr id="61" name="Gerade Verbindung 60">
              <a:extLst>
                <a:ext uri="{FF2B5EF4-FFF2-40B4-BE49-F238E27FC236}">
                  <a16:creationId xmlns:a16="http://schemas.microsoft.com/office/drawing/2014/main" id="{08355721-F2F0-4E43-9C13-5B5D2D796B2D}"/>
                </a:ext>
              </a:extLst>
            </p:cNvPr>
            <p:cNvCxnSpPr/>
            <p:nvPr/>
          </p:nvCxnSpPr>
          <p:spPr>
            <a:xfrm>
              <a:off x="4502150" y="3380730"/>
              <a:ext cx="1193800" cy="70495"/>
            </a:xfrm>
            <a:prstGeom prst="line">
              <a:avLst/>
            </a:prstGeom>
            <a:ln w="38100">
              <a:solidFill>
                <a:srgbClr val="00B050">
                  <a:alpha val="49000"/>
                </a:srgbClr>
              </a:solidFill>
            </a:ln>
          </p:spPr>
          <p:style>
            <a:lnRef idx="1">
              <a:schemeClr val="accent1"/>
            </a:lnRef>
            <a:fillRef idx="0">
              <a:schemeClr val="accent1"/>
            </a:fillRef>
            <a:effectRef idx="0">
              <a:schemeClr val="accent1"/>
            </a:effectRef>
            <a:fontRef idx="minor">
              <a:schemeClr val="tx1"/>
            </a:fontRef>
          </p:style>
        </p:cxnSp>
        <p:cxnSp>
          <p:nvCxnSpPr>
            <p:cNvPr id="63" name="Gerade Verbindung 62">
              <a:extLst>
                <a:ext uri="{FF2B5EF4-FFF2-40B4-BE49-F238E27FC236}">
                  <a16:creationId xmlns:a16="http://schemas.microsoft.com/office/drawing/2014/main" id="{6FA4232C-725A-DC4E-985C-00AD18D8E0B4}"/>
                </a:ext>
              </a:extLst>
            </p:cNvPr>
            <p:cNvCxnSpPr/>
            <p:nvPr/>
          </p:nvCxnSpPr>
          <p:spPr>
            <a:xfrm flipV="1">
              <a:off x="5889625" y="3663950"/>
              <a:ext cx="0" cy="200025"/>
            </a:xfrm>
            <a:prstGeom prst="line">
              <a:avLst/>
            </a:prstGeom>
            <a:ln w="38100">
              <a:solidFill>
                <a:srgbClr val="00B050">
                  <a:alpha val="49000"/>
                </a:srgbClr>
              </a:solidFill>
            </a:ln>
          </p:spPr>
          <p:style>
            <a:lnRef idx="1">
              <a:schemeClr val="accent1"/>
            </a:lnRef>
            <a:fillRef idx="0">
              <a:schemeClr val="accent1"/>
            </a:fillRef>
            <a:effectRef idx="0">
              <a:schemeClr val="accent1"/>
            </a:effectRef>
            <a:fontRef idx="minor">
              <a:schemeClr val="tx1"/>
            </a:fontRef>
          </p:style>
        </p:cxnSp>
        <p:cxnSp>
          <p:nvCxnSpPr>
            <p:cNvPr id="65" name="Gerade Verbindung 64">
              <a:extLst>
                <a:ext uri="{FF2B5EF4-FFF2-40B4-BE49-F238E27FC236}">
                  <a16:creationId xmlns:a16="http://schemas.microsoft.com/office/drawing/2014/main" id="{427794F2-175D-2A4E-BF32-8572A09E0D6E}"/>
                </a:ext>
              </a:extLst>
            </p:cNvPr>
            <p:cNvCxnSpPr>
              <a:cxnSpLocks/>
            </p:cNvCxnSpPr>
            <p:nvPr/>
          </p:nvCxnSpPr>
          <p:spPr>
            <a:xfrm flipH="1">
              <a:off x="4460876" y="3663950"/>
              <a:ext cx="1428749" cy="0"/>
            </a:xfrm>
            <a:prstGeom prst="line">
              <a:avLst/>
            </a:prstGeom>
            <a:ln w="38100">
              <a:solidFill>
                <a:srgbClr val="00B050">
                  <a:alpha val="49000"/>
                </a:srgbClr>
              </a:solidFill>
            </a:ln>
          </p:spPr>
          <p:style>
            <a:lnRef idx="1">
              <a:schemeClr val="accent1"/>
            </a:lnRef>
            <a:fillRef idx="0">
              <a:schemeClr val="accent1"/>
            </a:fillRef>
            <a:effectRef idx="0">
              <a:schemeClr val="accent1"/>
            </a:effectRef>
            <a:fontRef idx="minor">
              <a:schemeClr val="tx1"/>
            </a:fontRef>
          </p:style>
        </p:cxnSp>
        <p:cxnSp>
          <p:nvCxnSpPr>
            <p:cNvPr id="67" name="Gerade Verbindung 66">
              <a:extLst>
                <a:ext uri="{FF2B5EF4-FFF2-40B4-BE49-F238E27FC236}">
                  <a16:creationId xmlns:a16="http://schemas.microsoft.com/office/drawing/2014/main" id="{A5BF25AF-FF9C-144D-9DF8-B7DF34EAFFF3}"/>
                </a:ext>
              </a:extLst>
            </p:cNvPr>
            <p:cNvCxnSpPr>
              <a:cxnSpLocks/>
            </p:cNvCxnSpPr>
            <p:nvPr/>
          </p:nvCxnSpPr>
          <p:spPr>
            <a:xfrm flipV="1">
              <a:off x="4460875" y="3497307"/>
              <a:ext cx="0" cy="166644"/>
            </a:xfrm>
            <a:prstGeom prst="line">
              <a:avLst/>
            </a:prstGeom>
            <a:ln w="38100">
              <a:solidFill>
                <a:srgbClr val="00B050">
                  <a:alpha val="49000"/>
                </a:srgbClr>
              </a:solidFill>
            </a:ln>
          </p:spPr>
          <p:style>
            <a:lnRef idx="1">
              <a:schemeClr val="accent1"/>
            </a:lnRef>
            <a:fillRef idx="0">
              <a:schemeClr val="accent1"/>
            </a:fillRef>
            <a:effectRef idx="0">
              <a:schemeClr val="accent1"/>
            </a:effectRef>
            <a:fontRef idx="minor">
              <a:schemeClr val="tx1"/>
            </a:fontRef>
          </p:style>
        </p:cxnSp>
        <p:cxnSp>
          <p:nvCxnSpPr>
            <p:cNvPr id="70" name="Gerade Verbindung 69">
              <a:extLst>
                <a:ext uri="{FF2B5EF4-FFF2-40B4-BE49-F238E27FC236}">
                  <a16:creationId xmlns:a16="http://schemas.microsoft.com/office/drawing/2014/main" id="{CCF3BB58-7A7E-254B-AD30-8548A134E4DC}"/>
                </a:ext>
              </a:extLst>
            </p:cNvPr>
            <p:cNvCxnSpPr/>
            <p:nvPr/>
          </p:nvCxnSpPr>
          <p:spPr>
            <a:xfrm flipV="1">
              <a:off x="4460875" y="3451225"/>
              <a:ext cx="1235075" cy="46082"/>
            </a:xfrm>
            <a:prstGeom prst="line">
              <a:avLst/>
            </a:prstGeom>
            <a:ln w="38100">
              <a:solidFill>
                <a:srgbClr val="00B050">
                  <a:alpha val="49000"/>
                </a:srgbClr>
              </a:solidFill>
            </a:ln>
          </p:spPr>
          <p:style>
            <a:lnRef idx="1">
              <a:schemeClr val="accent1"/>
            </a:lnRef>
            <a:fillRef idx="0">
              <a:schemeClr val="accent1"/>
            </a:fillRef>
            <a:effectRef idx="0">
              <a:schemeClr val="accent1"/>
            </a:effectRef>
            <a:fontRef idx="minor">
              <a:schemeClr val="tx1"/>
            </a:fontRef>
          </p:style>
        </p:cxnSp>
        <p:cxnSp>
          <p:nvCxnSpPr>
            <p:cNvPr id="73" name="Gerade Verbindung 72">
              <a:extLst>
                <a:ext uri="{FF2B5EF4-FFF2-40B4-BE49-F238E27FC236}">
                  <a16:creationId xmlns:a16="http://schemas.microsoft.com/office/drawing/2014/main" id="{FEBA9283-EA4F-F34C-808A-1110F3723580}"/>
                </a:ext>
              </a:extLst>
            </p:cNvPr>
            <p:cNvCxnSpPr>
              <a:cxnSpLocks/>
            </p:cNvCxnSpPr>
            <p:nvPr/>
          </p:nvCxnSpPr>
          <p:spPr>
            <a:xfrm>
              <a:off x="6959600" y="3032650"/>
              <a:ext cx="0" cy="500772"/>
            </a:xfrm>
            <a:prstGeom prst="line">
              <a:avLst/>
            </a:prstGeom>
            <a:ln w="38100">
              <a:solidFill>
                <a:srgbClr val="00B050">
                  <a:alpha val="49000"/>
                </a:srgbClr>
              </a:solidFill>
            </a:ln>
          </p:spPr>
          <p:style>
            <a:lnRef idx="1">
              <a:schemeClr val="accent1"/>
            </a:lnRef>
            <a:fillRef idx="0">
              <a:schemeClr val="accent1"/>
            </a:fillRef>
            <a:effectRef idx="0">
              <a:schemeClr val="accent1"/>
            </a:effectRef>
            <a:fontRef idx="minor">
              <a:schemeClr val="tx1"/>
            </a:fontRef>
          </p:style>
        </p:cxnSp>
        <p:cxnSp>
          <p:nvCxnSpPr>
            <p:cNvPr id="76" name="Gerade Verbindung 75">
              <a:extLst>
                <a:ext uri="{FF2B5EF4-FFF2-40B4-BE49-F238E27FC236}">
                  <a16:creationId xmlns:a16="http://schemas.microsoft.com/office/drawing/2014/main" id="{626DCBB6-8EEA-7D47-9FF4-2E1AF4B4FA7F}"/>
                </a:ext>
              </a:extLst>
            </p:cNvPr>
            <p:cNvCxnSpPr>
              <a:cxnSpLocks/>
            </p:cNvCxnSpPr>
            <p:nvPr/>
          </p:nvCxnSpPr>
          <p:spPr>
            <a:xfrm flipH="1" flipV="1">
              <a:off x="5695950" y="3451226"/>
              <a:ext cx="1263650" cy="82196"/>
            </a:xfrm>
            <a:prstGeom prst="line">
              <a:avLst/>
            </a:prstGeom>
            <a:ln w="38100">
              <a:solidFill>
                <a:srgbClr val="00B050">
                  <a:alpha val="49000"/>
                </a:srgbClr>
              </a:solidFill>
            </a:ln>
          </p:spPr>
          <p:style>
            <a:lnRef idx="1">
              <a:schemeClr val="accent1"/>
            </a:lnRef>
            <a:fillRef idx="0">
              <a:schemeClr val="accent1"/>
            </a:fillRef>
            <a:effectRef idx="0">
              <a:schemeClr val="accent1"/>
            </a:effectRef>
            <a:fontRef idx="minor">
              <a:schemeClr val="tx1"/>
            </a:fontRef>
          </p:style>
        </p:cxnSp>
        <p:cxnSp>
          <p:nvCxnSpPr>
            <p:cNvPr id="78" name="Gerade Verbindung 77">
              <a:extLst>
                <a:ext uri="{FF2B5EF4-FFF2-40B4-BE49-F238E27FC236}">
                  <a16:creationId xmlns:a16="http://schemas.microsoft.com/office/drawing/2014/main" id="{BA911D27-2E7A-7B47-83FC-851E389B7596}"/>
                </a:ext>
              </a:extLst>
            </p:cNvPr>
            <p:cNvCxnSpPr/>
            <p:nvPr/>
          </p:nvCxnSpPr>
          <p:spPr>
            <a:xfrm flipH="1">
              <a:off x="5695950" y="3380730"/>
              <a:ext cx="1263650" cy="70495"/>
            </a:xfrm>
            <a:prstGeom prst="line">
              <a:avLst/>
            </a:prstGeom>
            <a:ln w="38100">
              <a:solidFill>
                <a:srgbClr val="00B050">
                  <a:alpha val="49000"/>
                </a:srgbClr>
              </a:solidFill>
            </a:ln>
          </p:spPr>
          <p:style>
            <a:lnRef idx="1">
              <a:schemeClr val="accent1"/>
            </a:lnRef>
            <a:fillRef idx="0">
              <a:schemeClr val="accent1"/>
            </a:fillRef>
            <a:effectRef idx="0">
              <a:schemeClr val="accent1"/>
            </a:effectRef>
            <a:fontRef idx="minor">
              <a:schemeClr val="tx1"/>
            </a:fontRef>
          </p:style>
        </p:cxnSp>
        <p:cxnSp>
          <p:nvCxnSpPr>
            <p:cNvPr id="80" name="Gerade Verbindung 79">
              <a:extLst>
                <a:ext uri="{FF2B5EF4-FFF2-40B4-BE49-F238E27FC236}">
                  <a16:creationId xmlns:a16="http://schemas.microsoft.com/office/drawing/2014/main" id="{864EEBC4-B8C4-C847-83B0-BA8FA16FBE9A}"/>
                </a:ext>
              </a:extLst>
            </p:cNvPr>
            <p:cNvCxnSpPr/>
            <p:nvPr/>
          </p:nvCxnSpPr>
          <p:spPr>
            <a:xfrm flipV="1">
              <a:off x="6864350" y="3340100"/>
              <a:ext cx="0" cy="523875"/>
            </a:xfrm>
            <a:prstGeom prst="line">
              <a:avLst/>
            </a:prstGeom>
            <a:ln w="38100">
              <a:solidFill>
                <a:srgbClr val="00B050">
                  <a:alpha val="49000"/>
                </a:srgbClr>
              </a:solidFill>
            </a:ln>
          </p:spPr>
          <p:style>
            <a:lnRef idx="1">
              <a:schemeClr val="accent1"/>
            </a:lnRef>
            <a:fillRef idx="0">
              <a:schemeClr val="accent1"/>
            </a:fillRef>
            <a:effectRef idx="0">
              <a:schemeClr val="accent1"/>
            </a:effectRef>
            <a:fontRef idx="minor">
              <a:schemeClr val="tx1"/>
            </a:fontRef>
          </p:style>
        </p:cxnSp>
        <p:cxnSp>
          <p:nvCxnSpPr>
            <p:cNvPr id="84" name="Gerade Verbindung 83">
              <a:extLst>
                <a:ext uri="{FF2B5EF4-FFF2-40B4-BE49-F238E27FC236}">
                  <a16:creationId xmlns:a16="http://schemas.microsoft.com/office/drawing/2014/main" id="{2818A043-B028-2546-8B4F-7FAA7A75F80E}"/>
                </a:ext>
              </a:extLst>
            </p:cNvPr>
            <p:cNvCxnSpPr/>
            <p:nvPr/>
          </p:nvCxnSpPr>
          <p:spPr>
            <a:xfrm flipH="1">
              <a:off x="5695950" y="3340100"/>
              <a:ext cx="1168400" cy="111125"/>
            </a:xfrm>
            <a:prstGeom prst="line">
              <a:avLst/>
            </a:prstGeom>
            <a:ln w="38100">
              <a:solidFill>
                <a:srgbClr val="00B050">
                  <a:alpha val="49000"/>
                </a:srgbClr>
              </a:solidFill>
            </a:ln>
          </p:spPr>
          <p:style>
            <a:lnRef idx="1">
              <a:schemeClr val="accent1"/>
            </a:lnRef>
            <a:fillRef idx="0">
              <a:schemeClr val="accent1"/>
            </a:fillRef>
            <a:effectRef idx="0">
              <a:schemeClr val="accent1"/>
            </a:effectRef>
            <a:fontRef idx="minor">
              <a:schemeClr val="tx1"/>
            </a:fontRef>
          </p:style>
        </p:cxnSp>
        <p:cxnSp>
          <p:nvCxnSpPr>
            <p:cNvPr id="86" name="Gerade Verbindung 85">
              <a:extLst>
                <a:ext uri="{FF2B5EF4-FFF2-40B4-BE49-F238E27FC236}">
                  <a16:creationId xmlns:a16="http://schemas.microsoft.com/office/drawing/2014/main" id="{01A25F83-E4F9-F04D-AFF8-4754F2A9A77B}"/>
                </a:ext>
              </a:extLst>
            </p:cNvPr>
            <p:cNvCxnSpPr/>
            <p:nvPr/>
          </p:nvCxnSpPr>
          <p:spPr>
            <a:xfrm flipH="1" flipV="1">
              <a:off x="5695950" y="3451225"/>
              <a:ext cx="1168400" cy="136525"/>
            </a:xfrm>
            <a:prstGeom prst="line">
              <a:avLst/>
            </a:prstGeom>
            <a:ln w="38100">
              <a:solidFill>
                <a:srgbClr val="00B050">
                  <a:alpha val="49000"/>
                </a:srgbClr>
              </a:solidFill>
            </a:ln>
          </p:spPr>
          <p:style>
            <a:lnRef idx="1">
              <a:schemeClr val="accent1"/>
            </a:lnRef>
            <a:fillRef idx="0">
              <a:schemeClr val="accent1"/>
            </a:fillRef>
            <a:effectRef idx="0">
              <a:schemeClr val="accent1"/>
            </a:effectRef>
            <a:fontRef idx="minor">
              <a:schemeClr val="tx1"/>
            </a:fontRef>
          </p:style>
        </p:cxnSp>
        <p:cxnSp>
          <p:nvCxnSpPr>
            <p:cNvPr id="88" name="Gerade Verbindung 87">
              <a:extLst>
                <a:ext uri="{FF2B5EF4-FFF2-40B4-BE49-F238E27FC236}">
                  <a16:creationId xmlns:a16="http://schemas.microsoft.com/office/drawing/2014/main" id="{212FFED4-1298-9E4D-83B4-830BD46E1DA9}"/>
                </a:ext>
              </a:extLst>
            </p:cNvPr>
            <p:cNvCxnSpPr>
              <a:cxnSpLocks/>
            </p:cNvCxnSpPr>
            <p:nvPr/>
          </p:nvCxnSpPr>
          <p:spPr>
            <a:xfrm>
              <a:off x="5815012" y="3663950"/>
              <a:ext cx="1106488" cy="12717"/>
            </a:xfrm>
            <a:prstGeom prst="line">
              <a:avLst/>
            </a:prstGeom>
            <a:ln w="38100">
              <a:solidFill>
                <a:srgbClr val="00B050">
                  <a:alpha val="49000"/>
                </a:srgbClr>
              </a:solidFill>
            </a:ln>
          </p:spPr>
          <p:style>
            <a:lnRef idx="1">
              <a:schemeClr val="accent1"/>
            </a:lnRef>
            <a:fillRef idx="0">
              <a:schemeClr val="accent1"/>
            </a:fillRef>
            <a:effectRef idx="0">
              <a:schemeClr val="accent1"/>
            </a:effectRef>
            <a:fontRef idx="minor">
              <a:schemeClr val="tx1"/>
            </a:fontRef>
          </p:style>
        </p:cxnSp>
        <p:cxnSp>
          <p:nvCxnSpPr>
            <p:cNvPr id="91" name="Gerade Verbindung 90">
              <a:extLst>
                <a:ext uri="{FF2B5EF4-FFF2-40B4-BE49-F238E27FC236}">
                  <a16:creationId xmlns:a16="http://schemas.microsoft.com/office/drawing/2014/main" id="{E47C632F-F990-1246-A2C4-D9DD780F7984}"/>
                </a:ext>
              </a:extLst>
            </p:cNvPr>
            <p:cNvCxnSpPr>
              <a:cxnSpLocks/>
            </p:cNvCxnSpPr>
            <p:nvPr/>
          </p:nvCxnSpPr>
          <p:spPr>
            <a:xfrm flipV="1">
              <a:off x="6921500" y="3460332"/>
              <a:ext cx="0" cy="216335"/>
            </a:xfrm>
            <a:prstGeom prst="line">
              <a:avLst/>
            </a:prstGeom>
            <a:ln w="38100">
              <a:solidFill>
                <a:srgbClr val="00B050">
                  <a:alpha val="49000"/>
                </a:srgbClr>
              </a:solidFill>
            </a:ln>
          </p:spPr>
          <p:style>
            <a:lnRef idx="1">
              <a:schemeClr val="accent1"/>
            </a:lnRef>
            <a:fillRef idx="0">
              <a:schemeClr val="accent1"/>
            </a:fillRef>
            <a:effectRef idx="0">
              <a:schemeClr val="accent1"/>
            </a:effectRef>
            <a:fontRef idx="minor">
              <a:schemeClr val="tx1"/>
            </a:fontRef>
          </p:style>
        </p:cxnSp>
        <p:cxnSp>
          <p:nvCxnSpPr>
            <p:cNvPr id="93" name="Gerade Verbindung 92">
              <a:extLst>
                <a:ext uri="{FF2B5EF4-FFF2-40B4-BE49-F238E27FC236}">
                  <a16:creationId xmlns:a16="http://schemas.microsoft.com/office/drawing/2014/main" id="{E4BA272E-1F51-EA41-B7C5-CA0325F30F86}"/>
                </a:ext>
              </a:extLst>
            </p:cNvPr>
            <p:cNvCxnSpPr>
              <a:cxnSpLocks/>
            </p:cNvCxnSpPr>
            <p:nvPr/>
          </p:nvCxnSpPr>
          <p:spPr>
            <a:xfrm flipH="1" flipV="1">
              <a:off x="5695950" y="3451190"/>
              <a:ext cx="1225550" cy="13915"/>
            </a:xfrm>
            <a:prstGeom prst="line">
              <a:avLst/>
            </a:prstGeom>
            <a:ln w="38100">
              <a:solidFill>
                <a:srgbClr val="00B050">
                  <a:alpha val="49000"/>
                </a:srgbClr>
              </a:solidFill>
            </a:ln>
          </p:spPr>
          <p:style>
            <a:lnRef idx="1">
              <a:schemeClr val="accent1"/>
            </a:lnRef>
            <a:fillRef idx="0">
              <a:schemeClr val="accent1"/>
            </a:fillRef>
            <a:effectRef idx="0">
              <a:schemeClr val="accent1"/>
            </a:effectRef>
            <a:fontRef idx="minor">
              <a:schemeClr val="tx1"/>
            </a:fontRef>
          </p:style>
        </p:cxnSp>
      </p:grpSp>
      <p:sp>
        <p:nvSpPr>
          <p:cNvPr id="2" name="Pfeil nach rechts 1">
            <a:extLst>
              <a:ext uri="{FF2B5EF4-FFF2-40B4-BE49-F238E27FC236}">
                <a16:creationId xmlns:a16="http://schemas.microsoft.com/office/drawing/2014/main" id="{2F59425F-14D9-7A07-0179-6BEAF9D401DE}"/>
              </a:ext>
            </a:extLst>
          </p:cNvPr>
          <p:cNvSpPr/>
          <p:nvPr/>
        </p:nvSpPr>
        <p:spPr>
          <a:xfrm>
            <a:off x="21736013" y="8036254"/>
            <a:ext cx="1698172" cy="914400"/>
          </a:xfrm>
          <a:prstGeom prst="rightArrow">
            <a:avLst/>
          </a:prstGeom>
          <a:solidFill>
            <a:srgbClr val="C00000"/>
          </a:solidFill>
          <a:ln w="127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Textfeld 2">
            <a:extLst>
              <a:ext uri="{FF2B5EF4-FFF2-40B4-BE49-F238E27FC236}">
                <a16:creationId xmlns:a16="http://schemas.microsoft.com/office/drawing/2014/main" id="{0A8E52FE-7057-0162-1E62-23021B37667D}"/>
              </a:ext>
            </a:extLst>
          </p:cNvPr>
          <p:cNvSpPr txBox="1"/>
          <p:nvPr/>
        </p:nvSpPr>
        <p:spPr>
          <a:xfrm>
            <a:off x="21902054" y="6459456"/>
            <a:ext cx="2018181"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3200" b="0" i="0" u="none" strike="noStrike" cap="none" spc="0" normalizeH="0" baseline="0" dirty="0">
                <a:ln>
                  <a:noFill/>
                </a:ln>
                <a:solidFill>
                  <a:srgbClr val="5E5E5E"/>
                </a:solidFill>
                <a:effectLst/>
                <a:uFillTx/>
                <a:latin typeface="+mn-lt"/>
                <a:ea typeface="+mn-ea"/>
                <a:cs typeface="+mn-cs"/>
                <a:sym typeface="Helvetica Neue"/>
              </a:rPr>
              <a:t>Up to 60 J</a:t>
            </a:r>
          </a:p>
          <a:p>
            <a:pPr marL="0" marR="0" indent="0" algn="ctr" defTabSz="2438338" rtl="0" fontAlgn="auto" latinLnBrk="0" hangingPunct="0">
              <a:lnSpc>
                <a:spcPct val="100000"/>
              </a:lnSpc>
              <a:spcBef>
                <a:spcPts val="0"/>
              </a:spcBef>
              <a:spcAft>
                <a:spcPts val="0"/>
              </a:spcAft>
              <a:buClrTx/>
              <a:buSzTx/>
              <a:buFontTx/>
              <a:buNone/>
              <a:tabLst/>
            </a:pPr>
            <a:r>
              <a:rPr lang="en-GB" sz="3200" dirty="0"/>
              <a:t>25-30 fs</a:t>
            </a:r>
          </a:p>
          <a:p>
            <a:pPr marL="0" marR="0" indent="0" algn="ctr" defTabSz="2438338" rtl="0" fontAlgn="auto" latinLnBrk="0" hangingPunct="0">
              <a:lnSpc>
                <a:spcPct val="100000"/>
              </a:lnSpc>
              <a:spcBef>
                <a:spcPts val="0"/>
              </a:spcBef>
              <a:spcAft>
                <a:spcPts val="0"/>
              </a:spcAft>
              <a:buClrTx/>
              <a:buSzTx/>
              <a:buFontTx/>
              <a:buNone/>
              <a:tabLst/>
            </a:pPr>
            <a:r>
              <a:rPr kumimoji="0" lang="en-GB" sz="3200" b="0" i="0" u="none" strike="noStrike" cap="none" spc="0" normalizeH="0" baseline="0" dirty="0">
                <a:ln>
                  <a:noFill/>
                </a:ln>
                <a:solidFill>
                  <a:srgbClr val="5E5E5E"/>
                </a:solidFill>
                <a:effectLst/>
                <a:uFillTx/>
                <a:latin typeface="+mn-lt"/>
                <a:ea typeface="+mn-ea"/>
                <a:cs typeface="+mn-cs"/>
                <a:sym typeface="Helvetica Neue"/>
              </a:rPr>
              <a:t>1 Hz</a:t>
            </a:r>
          </a:p>
        </p:txBody>
      </p:sp>
      <p:grpSp>
        <p:nvGrpSpPr>
          <p:cNvPr id="13" name="Gruppieren 12">
            <a:extLst>
              <a:ext uri="{FF2B5EF4-FFF2-40B4-BE49-F238E27FC236}">
                <a16:creationId xmlns:a16="http://schemas.microsoft.com/office/drawing/2014/main" id="{5ED5789D-45B4-295A-5758-D139F6EEC2AD}"/>
              </a:ext>
            </a:extLst>
          </p:cNvPr>
          <p:cNvGrpSpPr/>
          <p:nvPr/>
        </p:nvGrpSpPr>
        <p:grpSpPr>
          <a:xfrm>
            <a:off x="8235574" y="7763005"/>
            <a:ext cx="5321677" cy="1981243"/>
            <a:chOff x="8235574" y="7763005"/>
            <a:chExt cx="5321677" cy="1981243"/>
          </a:xfrm>
        </p:grpSpPr>
        <p:sp>
          <p:nvSpPr>
            <p:cNvPr id="8" name="Textfeld 7">
              <a:extLst>
                <a:ext uri="{FF2B5EF4-FFF2-40B4-BE49-F238E27FC236}">
                  <a16:creationId xmlns:a16="http://schemas.microsoft.com/office/drawing/2014/main" id="{60C7E137-AF76-3410-32BA-7E525E5AB393}"/>
                </a:ext>
              </a:extLst>
            </p:cNvPr>
            <p:cNvSpPr txBox="1"/>
            <p:nvPr/>
          </p:nvSpPr>
          <p:spPr>
            <a:xfrm>
              <a:off x="8235574" y="8656771"/>
              <a:ext cx="5321677"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32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“Apochromatic” lens </a:t>
              </a:r>
              <a:r>
                <a:rPr lang="en-GB" sz="3200" dirty="0">
                  <a:latin typeface="Gill Sans Light" panose="020B0302020104020203" pitchFamily="34" charset="-79"/>
                  <a:cs typeface="Gill Sans Light" panose="020B0302020104020203" pitchFamily="34" charset="-79"/>
                </a:rPr>
                <a:t>telescope supplied by Thales</a:t>
              </a:r>
              <a:endParaRPr kumimoji="0" lang="en-GB" sz="32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endParaRPr>
            </a:p>
          </p:txBody>
        </p:sp>
        <p:cxnSp>
          <p:nvCxnSpPr>
            <p:cNvPr id="12" name="Gerade Verbindung mit Pfeil 11">
              <a:extLst>
                <a:ext uri="{FF2B5EF4-FFF2-40B4-BE49-F238E27FC236}">
                  <a16:creationId xmlns:a16="http://schemas.microsoft.com/office/drawing/2014/main" id="{A3B21289-DFC9-77B7-5682-0679B975920F}"/>
                </a:ext>
              </a:extLst>
            </p:cNvPr>
            <p:cNvCxnSpPr/>
            <p:nvPr/>
          </p:nvCxnSpPr>
          <p:spPr>
            <a:xfrm flipV="1">
              <a:off x="10929257" y="7763005"/>
              <a:ext cx="1502229" cy="854762"/>
            </a:xfrm>
            <a:prstGeom prst="straightConnector1">
              <a:avLst/>
            </a:prstGeom>
            <a:noFill/>
            <a:ln w="57150" cap="flat">
              <a:solidFill>
                <a:srgbClr val="000000"/>
              </a:solidFill>
              <a:prstDash val="solid"/>
              <a:miter lim="400000"/>
              <a:tailEnd type="triangle" w="lg" len="lg"/>
            </a:ln>
            <a:effectLst/>
            <a:sp3d/>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158945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82C39A4F-4FCE-0FAE-CE75-32979BFA5727}"/>
              </a:ext>
            </a:extLst>
          </p:cNvPr>
          <p:cNvSpPr txBox="1"/>
          <p:nvPr/>
        </p:nvSpPr>
        <p:spPr>
          <a:xfrm>
            <a:off x="538830" y="302298"/>
            <a:ext cx="13402708"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GB" sz="6000" dirty="0">
                <a:latin typeface="Gill Sans Light" panose="020B0302020104020203" pitchFamily="34" charset="-79"/>
                <a:cs typeface="Gill Sans Light" panose="020B0302020104020203" pitchFamily="34" charset="-79"/>
              </a:rPr>
              <a:t>Hunting for correlations: </a:t>
            </a:r>
            <a:r>
              <a:rPr kumimoji="0" lang="en-GB" sz="60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Analysis ongoing…</a:t>
            </a:r>
            <a:endParaRPr kumimoji="0" lang="en-GB" sz="60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endParaRPr>
          </a:p>
        </p:txBody>
      </p:sp>
      <p:pic>
        <p:nvPicPr>
          <p:cNvPr id="8" name="Grafik 7">
            <a:extLst>
              <a:ext uri="{FF2B5EF4-FFF2-40B4-BE49-F238E27FC236}">
                <a16:creationId xmlns:a16="http://schemas.microsoft.com/office/drawing/2014/main" id="{9DE26D59-2D1A-D815-894C-1571A4F7F2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550" y="3266997"/>
            <a:ext cx="6498336" cy="9747504"/>
          </a:xfrm>
          <a:prstGeom prst="rect">
            <a:avLst/>
          </a:prstGeom>
        </p:spPr>
      </p:pic>
      <p:pic>
        <p:nvPicPr>
          <p:cNvPr id="10" name="Grafik 9">
            <a:extLst>
              <a:ext uri="{FF2B5EF4-FFF2-40B4-BE49-F238E27FC236}">
                <a16:creationId xmlns:a16="http://schemas.microsoft.com/office/drawing/2014/main" id="{B220539B-305E-3811-590B-BAC1B5305B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1886" y="3266998"/>
            <a:ext cx="6498335" cy="9747503"/>
          </a:xfrm>
          <a:prstGeom prst="rect">
            <a:avLst/>
          </a:prstGeom>
        </p:spPr>
      </p:pic>
      <p:pic>
        <p:nvPicPr>
          <p:cNvPr id="12" name="Grafik 11">
            <a:extLst>
              <a:ext uri="{FF2B5EF4-FFF2-40B4-BE49-F238E27FC236}">
                <a16:creationId xmlns:a16="http://schemas.microsoft.com/office/drawing/2014/main" id="{7AE21C2F-7ACB-0927-37B4-7A92DAA49F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92733" y="4298420"/>
            <a:ext cx="7851648" cy="7851648"/>
          </a:xfrm>
          <a:prstGeom prst="rect">
            <a:avLst/>
          </a:prstGeom>
        </p:spPr>
      </p:pic>
      <p:sp>
        <p:nvSpPr>
          <p:cNvPr id="13" name="Textfeld 12">
            <a:extLst>
              <a:ext uri="{FF2B5EF4-FFF2-40B4-BE49-F238E27FC236}">
                <a16:creationId xmlns:a16="http://schemas.microsoft.com/office/drawing/2014/main" id="{C03618A7-903B-10F1-D7F2-F1917D948397}"/>
              </a:ext>
            </a:extLst>
          </p:cNvPr>
          <p:cNvSpPr txBox="1"/>
          <p:nvPr/>
        </p:nvSpPr>
        <p:spPr>
          <a:xfrm>
            <a:off x="4472902" y="2292371"/>
            <a:ext cx="1554913"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40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Run 13</a:t>
            </a:r>
          </a:p>
        </p:txBody>
      </p:sp>
      <p:sp>
        <p:nvSpPr>
          <p:cNvPr id="15" name="Textfeld 14">
            <a:extLst>
              <a:ext uri="{FF2B5EF4-FFF2-40B4-BE49-F238E27FC236}">
                <a16:creationId xmlns:a16="http://schemas.microsoft.com/office/drawing/2014/main" id="{64F607A1-5991-62D9-41BC-6F666470D042}"/>
              </a:ext>
            </a:extLst>
          </p:cNvPr>
          <p:cNvSpPr txBox="1"/>
          <p:nvPr/>
        </p:nvSpPr>
        <p:spPr>
          <a:xfrm>
            <a:off x="8548745" y="2292371"/>
            <a:ext cx="5903709"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40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Run 19</a:t>
            </a:r>
          </a:p>
          <a:p>
            <a:pPr marL="0" marR="0" indent="0" algn="ctr" defTabSz="2438338" rtl="0" fontAlgn="auto" latinLnBrk="0" hangingPunct="0">
              <a:lnSpc>
                <a:spcPct val="100000"/>
              </a:lnSpc>
              <a:spcBef>
                <a:spcPts val="0"/>
              </a:spcBef>
              <a:spcAft>
                <a:spcPts val="0"/>
              </a:spcAft>
              <a:buClrTx/>
              <a:buSzTx/>
              <a:buFontTx/>
              <a:buNone/>
              <a:tabLst/>
            </a:pPr>
            <a:r>
              <a:rPr lang="en-GB" sz="4000" dirty="0">
                <a:latin typeface="Gill Sans Light" panose="020B0302020104020203" pitchFamily="34" charset="-79"/>
                <a:cs typeface="Gill Sans Light" panose="020B0302020104020203" pitchFamily="34" charset="-79"/>
              </a:rPr>
              <a:t>target moved downstream by 400 µm = 1/3 Z</a:t>
            </a:r>
            <a:r>
              <a:rPr lang="en-GB" sz="4000" baseline="-25000" dirty="0">
                <a:latin typeface="Gill Sans Light" panose="020B0302020104020203" pitchFamily="34" charset="-79"/>
                <a:cs typeface="Gill Sans Light" panose="020B0302020104020203" pitchFamily="34" charset="-79"/>
              </a:rPr>
              <a:t>R</a:t>
            </a:r>
            <a:endParaRPr kumimoji="0" lang="en-GB" sz="40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endParaRPr>
          </a:p>
        </p:txBody>
      </p:sp>
      <p:sp>
        <p:nvSpPr>
          <p:cNvPr id="16" name="Textfeld 15">
            <a:extLst>
              <a:ext uri="{FF2B5EF4-FFF2-40B4-BE49-F238E27FC236}">
                <a16:creationId xmlns:a16="http://schemas.microsoft.com/office/drawing/2014/main" id="{FF9FEE92-8578-A889-0B63-F13DDFBCE94F}"/>
              </a:ext>
            </a:extLst>
          </p:cNvPr>
          <p:cNvSpPr txBox="1"/>
          <p:nvPr/>
        </p:nvSpPr>
        <p:spPr>
          <a:xfrm>
            <a:off x="4170854" y="13014501"/>
            <a:ext cx="870110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36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400 shots each, </a:t>
            </a:r>
            <a:r>
              <a:rPr lang="en-GB" sz="3600" dirty="0">
                <a:latin typeface="Gill Sans Light" panose="020B0302020104020203" pitchFamily="34" charset="-79"/>
                <a:cs typeface="Gill Sans Light" panose="020B0302020104020203" pitchFamily="34" charset="-79"/>
              </a:rPr>
              <a:t>relying on statistical fluctuation</a:t>
            </a:r>
            <a:r>
              <a:rPr lang="en-GB" sz="3600" dirty="0">
                <a:latin typeface="Gill Sans Light" panose="020B0302020104020203" pitchFamily="34" charset="-79"/>
                <a:cs typeface="Gill Sans Light" panose="020B0302020104020203" pitchFamily="34" charset="-79"/>
              </a:rPr>
              <a:t>s</a:t>
            </a:r>
            <a:endParaRPr kumimoji="0" lang="en-GB" sz="36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endParaRPr>
          </a:p>
        </p:txBody>
      </p:sp>
      <p:sp>
        <p:nvSpPr>
          <p:cNvPr id="17" name="Textfeld 16">
            <a:extLst>
              <a:ext uri="{FF2B5EF4-FFF2-40B4-BE49-F238E27FC236}">
                <a16:creationId xmlns:a16="http://schemas.microsoft.com/office/drawing/2014/main" id="{0A637CA5-4C31-424D-5DBC-55B79B167B68}"/>
              </a:ext>
            </a:extLst>
          </p:cNvPr>
          <p:cNvSpPr txBox="1"/>
          <p:nvPr/>
        </p:nvSpPr>
        <p:spPr>
          <a:xfrm>
            <a:off x="4815261" y="1337818"/>
            <a:ext cx="7412286"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GB" sz="4800" dirty="0">
                <a:latin typeface="Gill Sans Light" panose="020B0302020104020203" pitchFamily="34" charset="-79"/>
                <a:cs typeface="Gill Sans Light" panose="020B0302020104020203" pitchFamily="34" charset="-79"/>
              </a:rPr>
              <a:t>electron energy vs. wavefront </a:t>
            </a:r>
            <a:endParaRPr kumimoji="0" lang="en-GB" sz="48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endParaRPr>
          </a:p>
        </p:txBody>
      </p:sp>
      <p:sp>
        <p:nvSpPr>
          <p:cNvPr id="18" name="Textfeld 17">
            <a:extLst>
              <a:ext uri="{FF2B5EF4-FFF2-40B4-BE49-F238E27FC236}">
                <a16:creationId xmlns:a16="http://schemas.microsoft.com/office/drawing/2014/main" id="{FDBFD018-0AA5-4C7B-1E7A-33FAE69D7807}"/>
              </a:ext>
            </a:extLst>
          </p:cNvPr>
          <p:cNvSpPr txBox="1"/>
          <p:nvPr/>
        </p:nvSpPr>
        <p:spPr>
          <a:xfrm>
            <a:off x="17939402" y="1140068"/>
            <a:ext cx="5905768"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GB" sz="4800" dirty="0">
                <a:latin typeface="Gill Sans Light" panose="020B0302020104020203" pitchFamily="34" charset="-79"/>
                <a:cs typeface="Gill Sans Light" panose="020B0302020104020203" pitchFamily="34" charset="-79"/>
              </a:rPr>
              <a:t>electron energy vs. pulse duration</a:t>
            </a:r>
            <a:endParaRPr kumimoji="0" lang="en-GB" sz="48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endParaRPr>
          </a:p>
        </p:txBody>
      </p:sp>
    </p:spTree>
    <p:extLst>
      <p:ext uri="{BB962C8B-B14F-4D97-AF65-F5344CB8AC3E}">
        <p14:creationId xmlns:p14="http://schemas.microsoft.com/office/powerpoint/2010/main" val="18784449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IMG_4452.jpg" descr="IMG_4452.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0851381" y="2206026"/>
            <a:ext cx="13558041" cy="11509974"/>
          </a:xfrm>
          <a:prstGeom prst="rect">
            <a:avLst/>
          </a:prstGeom>
          <a:ln w="12700">
            <a:miter lim="400000"/>
          </a:ln>
        </p:spPr>
      </p:pic>
      <p:sp>
        <p:nvSpPr>
          <p:cNvPr id="228" name="Rechteck"/>
          <p:cNvSpPr/>
          <p:nvPr/>
        </p:nvSpPr>
        <p:spPr>
          <a:xfrm>
            <a:off x="-5109" y="-99912"/>
            <a:ext cx="24397873" cy="2312593"/>
          </a:xfrm>
          <a:prstGeom prst="rect">
            <a:avLst/>
          </a:prstGeom>
          <a:solidFill>
            <a:srgbClr val="FFFFFF">
              <a:alpha val="89549"/>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31" name="Rechteck"/>
          <p:cNvSpPr/>
          <p:nvPr/>
        </p:nvSpPr>
        <p:spPr>
          <a:xfrm>
            <a:off x="23615529" y="-48157"/>
            <a:ext cx="798217" cy="1438779"/>
          </a:xfrm>
          <a:prstGeom prst="rect">
            <a:avLst/>
          </a:prstGeom>
          <a:solidFill>
            <a:srgbClr val="F5F5F5">
              <a:alpha val="89785"/>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234" name="Bild" descr="Bild"/>
          <p:cNvPicPr>
            <a:picLocks noChangeAspect="1"/>
          </p:cNvPicPr>
          <p:nvPr/>
        </p:nvPicPr>
        <p:blipFill>
          <a:blip r:embed="rId4"/>
          <a:stretch>
            <a:fillRect/>
          </a:stretch>
        </p:blipFill>
        <p:spPr>
          <a:xfrm>
            <a:off x="2022069" y="9367051"/>
            <a:ext cx="1975768" cy="1368219"/>
          </a:xfrm>
          <a:prstGeom prst="rect">
            <a:avLst/>
          </a:prstGeom>
          <a:ln w="12700" cap="flat">
            <a:noFill/>
            <a:miter lim="400000"/>
          </a:ln>
          <a:effectLst/>
        </p:spPr>
      </p:pic>
      <p:pic>
        <p:nvPicPr>
          <p:cNvPr id="238" name="Image 10" descr="Imag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1323" y="11328168"/>
            <a:ext cx="1589843" cy="1830414"/>
          </a:xfrm>
          <a:prstGeom prst="rect">
            <a:avLst/>
          </a:prstGeom>
          <a:ln w="12700" cap="flat">
            <a:noFill/>
            <a:miter lim="400000"/>
          </a:ln>
          <a:effectLst/>
        </p:spPr>
      </p:pic>
      <p:grpSp>
        <p:nvGrpSpPr>
          <p:cNvPr id="243" name="Gruppieren"/>
          <p:cNvGrpSpPr/>
          <p:nvPr/>
        </p:nvGrpSpPr>
        <p:grpSpPr>
          <a:xfrm>
            <a:off x="-43958" y="2199032"/>
            <a:ext cx="5776121" cy="5776121"/>
            <a:chOff x="0" y="0"/>
            <a:chExt cx="5776119" cy="5776119"/>
          </a:xfrm>
        </p:grpSpPr>
        <p:sp>
          <p:nvSpPr>
            <p:cNvPr id="241" name="Quadrat"/>
            <p:cNvSpPr/>
            <p:nvPr/>
          </p:nvSpPr>
          <p:spPr>
            <a:xfrm>
              <a:off x="0" y="0"/>
              <a:ext cx="5776119" cy="5776119"/>
            </a:xfrm>
            <a:prstGeom prst="rect">
              <a:avLst/>
            </a:prstGeom>
            <a:solidFill>
              <a:srgbClr val="E6E6E7">
                <a:alpha val="89785"/>
              </a:srgbClr>
            </a:solidFill>
            <a:ln w="12700" cap="flat">
              <a:noFill/>
              <a:miter lim="400000"/>
            </a:ln>
            <a:effectLst/>
          </p:spPr>
          <p:txBody>
            <a:bodyPr wrap="square" lIns="50800" tIns="50800" rIns="50800" bIns="50800" numCol="1" anchor="ctr">
              <a:noAutofit/>
            </a:bodyPr>
            <a:lstStyle/>
            <a:p>
              <a:pPr defTabSz="825500">
                <a:defRPr sz="3200">
                  <a:solidFill>
                    <a:srgbClr val="E6E6E7"/>
                  </a:solidFill>
                  <a:latin typeface="Helvetica Neue Medium"/>
                  <a:ea typeface="Helvetica Neue Medium"/>
                  <a:cs typeface="Helvetica Neue Medium"/>
                  <a:sym typeface="Helvetica Neue Medium"/>
                </a:defRPr>
              </a:pPr>
              <a:endParaRPr>
                <a:solidFill>
                  <a:schemeClr val="bg1"/>
                </a:solidFill>
                <a:latin typeface="Gill Sans Light" panose="020B0302020104020203" pitchFamily="34" charset="-79"/>
                <a:cs typeface="Gill Sans Light" panose="020B0302020104020203" pitchFamily="34" charset="-79"/>
              </a:endParaRPr>
            </a:p>
          </p:txBody>
        </p:sp>
        <p:pic>
          <p:nvPicPr>
            <p:cNvPr id="242" name="cala-logo.pdf" descr="cala-logo.pdf"/>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50612" y="319601"/>
              <a:ext cx="3261491" cy="1219103"/>
            </a:xfrm>
            <a:prstGeom prst="rect">
              <a:avLst/>
            </a:prstGeom>
            <a:ln w="12700" cap="flat">
              <a:noFill/>
              <a:miter lim="400000"/>
            </a:ln>
            <a:effectLst/>
          </p:spPr>
        </p:pic>
      </p:grpSp>
      <p:sp>
        <p:nvSpPr>
          <p:cNvPr id="244" name="Stefan Karsch, Andreas Döpp, Moritz Foerster, Max Gilljohann, Hao Ding, Johannes Götzfried, Sabine Schindler, Florian Haberstroh, Katinka v. Grafenstein, Faran Irshad, Enes Travac, Albert Schletter"/>
          <p:cNvSpPr txBox="1"/>
          <p:nvPr/>
        </p:nvSpPr>
        <p:spPr>
          <a:xfrm>
            <a:off x="266919" y="4476087"/>
            <a:ext cx="5189148" cy="33442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pPr algn="l" defTabSz="457200">
              <a:defRPr sz="2800">
                <a:solidFill>
                  <a:srgbClr val="232323"/>
                </a:solidFill>
                <a:latin typeface="Helvetica"/>
                <a:ea typeface="Helvetica"/>
                <a:cs typeface="Helvetica"/>
                <a:sym typeface="Helvetica"/>
              </a:defRPr>
            </a:pPr>
            <a:r>
              <a:rPr b="1" dirty="0">
                <a:latin typeface="GILL SANS LIGHT" panose="020B0302020104020203" pitchFamily="34" charset="-79"/>
                <a:cs typeface="GILL SANS LIGHT" panose="020B0302020104020203" pitchFamily="34" charset="-79"/>
              </a:rPr>
              <a:t>Stefan </a:t>
            </a:r>
            <a:r>
              <a:rPr b="1" dirty="0" err="1">
                <a:latin typeface="GILL SANS LIGHT" panose="020B0302020104020203" pitchFamily="34" charset="-79"/>
                <a:cs typeface="GILL SANS LIGHT" panose="020B0302020104020203" pitchFamily="34" charset="-79"/>
              </a:rPr>
              <a:t>Karsch</a:t>
            </a:r>
            <a:r>
              <a:rPr dirty="0">
                <a:latin typeface="Gill Sans Light" panose="020B0302020104020203" pitchFamily="34" charset="-79"/>
                <a:cs typeface="Gill Sans Light" panose="020B0302020104020203" pitchFamily="34" charset="-79"/>
              </a:rPr>
              <a:t>, Andreas </a:t>
            </a:r>
            <a:r>
              <a:rPr dirty="0" err="1">
                <a:latin typeface="Gill Sans Light" panose="020B0302020104020203" pitchFamily="34" charset="-79"/>
                <a:cs typeface="Gill Sans Light" panose="020B0302020104020203" pitchFamily="34" charset="-79"/>
              </a:rPr>
              <a:t>Döpp</a:t>
            </a:r>
            <a:r>
              <a:rPr dirty="0">
                <a:latin typeface="Gill Sans Light" panose="020B0302020104020203" pitchFamily="34" charset="-79"/>
                <a:cs typeface="Gill Sans Light" panose="020B0302020104020203" pitchFamily="34" charset="-79"/>
              </a:rPr>
              <a:t>, Moritz Foerster, Hao Ding, </a:t>
            </a:r>
            <a:r>
              <a:rPr lang="de-DE" dirty="0">
                <a:latin typeface="Gill Sans Light" panose="020B0302020104020203" pitchFamily="34" charset="-79"/>
                <a:cs typeface="Gill Sans Light" panose="020B0302020104020203" pitchFamily="34" charset="-79"/>
              </a:rPr>
              <a:t>Max </a:t>
            </a:r>
            <a:r>
              <a:rPr lang="de-DE" dirty="0" err="1">
                <a:latin typeface="Gill Sans Light" panose="020B0302020104020203" pitchFamily="34" charset="-79"/>
                <a:cs typeface="Gill Sans Light" panose="020B0302020104020203" pitchFamily="34" charset="-79"/>
              </a:rPr>
              <a:t>Gilljohann</a:t>
            </a:r>
            <a:r>
              <a:rPr lang="de-DE" dirty="0">
                <a:latin typeface="Gill Sans Light" panose="020B0302020104020203" pitchFamily="34" charset="-79"/>
                <a:cs typeface="Gill Sans Light" panose="020B0302020104020203" pitchFamily="34" charset="-79"/>
              </a:rPr>
              <a:t>, </a:t>
            </a:r>
            <a:r>
              <a:rPr dirty="0">
                <a:latin typeface="Gill Sans Light" panose="020B0302020104020203" pitchFamily="34" charset="-79"/>
                <a:cs typeface="Gill Sans Light" panose="020B0302020104020203" pitchFamily="34" charset="-79"/>
              </a:rPr>
              <a:t>Johannes </a:t>
            </a:r>
            <a:r>
              <a:rPr dirty="0" err="1">
                <a:latin typeface="Gill Sans Light" panose="020B0302020104020203" pitchFamily="34" charset="-79"/>
                <a:cs typeface="Gill Sans Light" panose="020B0302020104020203" pitchFamily="34" charset="-79"/>
              </a:rPr>
              <a:t>Götzfried</a:t>
            </a:r>
            <a:r>
              <a:rPr dirty="0">
                <a:latin typeface="Gill Sans Light" panose="020B0302020104020203" pitchFamily="34" charset="-79"/>
                <a:cs typeface="Gill Sans Light" panose="020B0302020104020203" pitchFamily="34" charset="-79"/>
              </a:rPr>
              <a:t>, Sabine Schindler, Florian </a:t>
            </a:r>
            <a:r>
              <a:rPr dirty="0" err="1">
                <a:latin typeface="Gill Sans Light" panose="020B0302020104020203" pitchFamily="34" charset="-79"/>
                <a:cs typeface="Gill Sans Light" panose="020B0302020104020203" pitchFamily="34" charset="-79"/>
              </a:rPr>
              <a:t>Haberstroh</a:t>
            </a:r>
            <a:r>
              <a:rPr dirty="0">
                <a:latin typeface="Gill Sans Light" panose="020B0302020104020203" pitchFamily="34" charset="-79"/>
                <a:cs typeface="Gill Sans Light" panose="020B0302020104020203" pitchFamily="34" charset="-79"/>
              </a:rPr>
              <a:t>, </a:t>
            </a:r>
            <a:r>
              <a:rPr dirty="0" err="1">
                <a:latin typeface="Gill Sans Light" panose="020B0302020104020203" pitchFamily="34" charset="-79"/>
                <a:cs typeface="Gill Sans Light" panose="020B0302020104020203" pitchFamily="34" charset="-79"/>
              </a:rPr>
              <a:t>Katinka</a:t>
            </a:r>
            <a:r>
              <a:rPr dirty="0">
                <a:latin typeface="Gill Sans Light" panose="020B0302020104020203" pitchFamily="34" charset="-79"/>
                <a:cs typeface="Gill Sans Light" panose="020B0302020104020203" pitchFamily="34" charset="-79"/>
              </a:rPr>
              <a:t> v. </a:t>
            </a:r>
            <a:r>
              <a:rPr dirty="0" err="1">
                <a:latin typeface="Gill Sans Light" panose="020B0302020104020203" pitchFamily="34" charset="-79"/>
                <a:cs typeface="Gill Sans Light" panose="020B0302020104020203" pitchFamily="34" charset="-79"/>
              </a:rPr>
              <a:t>Grafenstein</a:t>
            </a:r>
            <a:r>
              <a:rPr dirty="0">
                <a:latin typeface="Gill Sans Light" panose="020B0302020104020203" pitchFamily="34" charset="-79"/>
                <a:cs typeface="Gill Sans Light" panose="020B0302020104020203" pitchFamily="34" charset="-79"/>
              </a:rPr>
              <a:t>, </a:t>
            </a:r>
            <a:r>
              <a:rPr dirty="0" err="1">
                <a:latin typeface="Gill Sans Light" panose="020B0302020104020203" pitchFamily="34" charset="-79"/>
                <a:cs typeface="Gill Sans Light" panose="020B0302020104020203" pitchFamily="34" charset="-79"/>
              </a:rPr>
              <a:t>Faran</a:t>
            </a:r>
            <a:r>
              <a:rPr dirty="0">
                <a:latin typeface="Gill Sans Light" panose="020B0302020104020203" pitchFamily="34" charset="-79"/>
                <a:cs typeface="Gill Sans Light" panose="020B0302020104020203" pitchFamily="34" charset="-79"/>
              </a:rPr>
              <a:t> Irshad, Enes </a:t>
            </a:r>
            <a:r>
              <a:rPr dirty="0" err="1">
                <a:latin typeface="Gill Sans Light" panose="020B0302020104020203" pitchFamily="34" charset="-79"/>
                <a:cs typeface="Gill Sans Light" panose="020B0302020104020203" pitchFamily="34" charset="-79"/>
              </a:rPr>
              <a:t>Travac</a:t>
            </a:r>
            <a:r>
              <a:rPr dirty="0">
                <a:latin typeface="Gill Sans Light" panose="020B0302020104020203" pitchFamily="34" charset="-79"/>
                <a:cs typeface="Gill Sans Light" panose="020B0302020104020203" pitchFamily="34" charset="-79"/>
              </a:rPr>
              <a:t>, Albert </a:t>
            </a:r>
            <a:r>
              <a:rPr dirty="0" err="1">
                <a:latin typeface="Gill Sans Light" panose="020B0302020104020203" pitchFamily="34" charset="-79"/>
                <a:cs typeface="Gill Sans Light" panose="020B0302020104020203" pitchFamily="34" charset="-79"/>
              </a:rPr>
              <a:t>Schletter</a:t>
            </a:r>
            <a:endParaRPr dirty="0">
              <a:latin typeface="Gill Sans Light" panose="020B0302020104020203" pitchFamily="34" charset="-79"/>
              <a:cs typeface="Gill Sans Light" panose="020B0302020104020203" pitchFamily="34" charset="-79"/>
            </a:endParaRPr>
          </a:p>
        </p:txBody>
      </p:sp>
      <p:pic>
        <p:nvPicPr>
          <p:cNvPr id="246" name="Bild" descr="Bild"/>
          <p:cNvPicPr>
            <a:picLocks noChangeAspect="1"/>
          </p:cNvPicPr>
          <p:nvPr/>
        </p:nvPicPr>
        <p:blipFill>
          <a:blip r:embed="rId7"/>
          <a:stretch>
            <a:fillRect/>
          </a:stretch>
        </p:blipFill>
        <p:spPr>
          <a:xfrm>
            <a:off x="2120613" y="10844958"/>
            <a:ext cx="3064404" cy="2313624"/>
          </a:xfrm>
          <a:prstGeom prst="rect">
            <a:avLst/>
          </a:prstGeom>
          <a:ln w="12700" cap="flat">
            <a:noFill/>
            <a:miter lim="400000"/>
          </a:ln>
          <a:effectLst/>
        </p:spPr>
      </p:pic>
      <p:pic>
        <p:nvPicPr>
          <p:cNvPr id="251" name="Bild" descr="Bild"/>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432358" y="9237846"/>
            <a:ext cx="1389415" cy="1389818"/>
          </a:xfrm>
          <a:custGeom>
            <a:avLst/>
            <a:gdLst/>
            <a:ahLst/>
            <a:cxnLst>
              <a:cxn ang="0">
                <a:pos x="wd2" y="hd2"/>
              </a:cxn>
              <a:cxn ang="5400000">
                <a:pos x="wd2" y="hd2"/>
              </a:cxn>
              <a:cxn ang="10800000">
                <a:pos x="wd2" y="hd2"/>
              </a:cxn>
              <a:cxn ang="16200000">
                <a:pos x="wd2" y="hd2"/>
              </a:cxn>
            </a:cxnLst>
            <a:rect l="0" t="0" r="r" b="b"/>
            <a:pathLst>
              <a:path w="20265" h="21578" extrusionOk="0">
                <a:moveTo>
                  <a:pt x="10261" y="1"/>
                </a:moveTo>
                <a:cubicBezTo>
                  <a:pt x="8736" y="-12"/>
                  <a:pt x="8000" y="109"/>
                  <a:pt x="6756" y="570"/>
                </a:cubicBezTo>
                <a:cubicBezTo>
                  <a:pt x="5670" y="973"/>
                  <a:pt x="4880" y="1428"/>
                  <a:pt x="3900" y="2212"/>
                </a:cubicBezTo>
                <a:cubicBezTo>
                  <a:pt x="2332" y="3465"/>
                  <a:pt x="1219" y="5110"/>
                  <a:pt x="535" y="7193"/>
                </a:cubicBezTo>
                <a:cubicBezTo>
                  <a:pt x="101" y="8513"/>
                  <a:pt x="-12" y="9297"/>
                  <a:pt x="1" y="10923"/>
                </a:cubicBezTo>
                <a:cubicBezTo>
                  <a:pt x="10" y="12139"/>
                  <a:pt x="55" y="12546"/>
                  <a:pt x="255" y="13349"/>
                </a:cubicBezTo>
                <a:cubicBezTo>
                  <a:pt x="589" y="14694"/>
                  <a:pt x="994" y="15697"/>
                  <a:pt x="1648" y="16753"/>
                </a:cubicBezTo>
                <a:cubicBezTo>
                  <a:pt x="3240" y="19326"/>
                  <a:pt x="5943" y="21112"/>
                  <a:pt x="8798" y="21491"/>
                </a:cubicBezTo>
                <a:cubicBezTo>
                  <a:pt x="9306" y="21559"/>
                  <a:pt x="9812" y="21588"/>
                  <a:pt x="10314" y="21575"/>
                </a:cubicBezTo>
                <a:cubicBezTo>
                  <a:pt x="13830" y="21485"/>
                  <a:pt x="17118" y="19470"/>
                  <a:pt x="18892" y="16212"/>
                </a:cubicBezTo>
                <a:cubicBezTo>
                  <a:pt x="21588" y="11262"/>
                  <a:pt x="20197" y="4882"/>
                  <a:pt x="15738" y="1755"/>
                </a:cubicBezTo>
                <a:cubicBezTo>
                  <a:pt x="14745" y="1059"/>
                  <a:pt x="13804" y="627"/>
                  <a:pt x="12540" y="272"/>
                </a:cubicBezTo>
                <a:cubicBezTo>
                  <a:pt x="11785" y="60"/>
                  <a:pt x="11403" y="11"/>
                  <a:pt x="10261" y="1"/>
                </a:cubicBezTo>
                <a:close/>
              </a:path>
            </a:pathLst>
          </a:custGeom>
          <a:ln w="12700" cap="flat">
            <a:noFill/>
            <a:miter lim="400000"/>
          </a:ln>
          <a:effectLst/>
        </p:spPr>
      </p:pic>
      <p:sp>
        <p:nvSpPr>
          <p:cNvPr id="3" name="Thank you for your attention!">
            <a:extLst>
              <a:ext uri="{FF2B5EF4-FFF2-40B4-BE49-F238E27FC236}">
                <a16:creationId xmlns:a16="http://schemas.microsoft.com/office/drawing/2014/main" id="{1C4217BD-76A4-A2B0-7D75-F04DFEB4F825}"/>
              </a:ext>
            </a:extLst>
          </p:cNvPr>
          <p:cNvSpPr txBox="1"/>
          <p:nvPr/>
        </p:nvSpPr>
        <p:spPr>
          <a:xfrm>
            <a:off x="7324490" y="433609"/>
            <a:ext cx="18684271" cy="11058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lgn="l" defTabSz="457200">
              <a:defRPr sz="7000" b="1">
                <a:solidFill>
                  <a:srgbClr val="FFFFFF"/>
                </a:solidFill>
                <a:latin typeface="Helvetica"/>
                <a:ea typeface="Helvetica"/>
                <a:cs typeface="Helvetica"/>
                <a:sym typeface="Helvetica"/>
              </a:defRPr>
            </a:lvl1pPr>
          </a:lstStyle>
          <a:p>
            <a:pPr>
              <a:defRPr b="0"/>
            </a:pPr>
            <a:r>
              <a:rPr b="0" dirty="0">
                <a:solidFill>
                  <a:schemeClr val="bg2">
                    <a:lumMod val="10000"/>
                  </a:schemeClr>
                </a:solidFill>
                <a:latin typeface="Gill Sans Light" panose="020B0302020104020203" pitchFamily="34" charset="-79"/>
                <a:cs typeface="Gill Sans Light" panose="020B0302020104020203" pitchFamily="34" charset="-79"/>
              </a:rPr>
              <a:t>Thank you for your attention!</a:t>
            </a:r>
          </a:p>
        </p:txBody>
      </p:sp>
      <p:sp>
        <p:nvSpPr>
          <p:cNvPr id="2" name="Textfeld 1">
            <a:extLst>
              <a:ext uri="{FF2B5EF4-FFF2-40B4-BE49-F238E27FC236}">
                <a16:creationId xmlns:a16="http://schemas.microsoft.com/office/drawing/2014/main" id="{4B9AB763-785A-27F4-5771-46C46C6D9FEE}"/>
              </a:ext>
            </a:extLst>
          </p:cNvPr>
          <p:cNvSpPr txBox="1"/>
          <p:nvPr/>
        </p:nvSpPr>
        <p:spPr>
          <a:xfrm>
            <a:off x="306654" y="8419655"/>
            <a:ext cx="209352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32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Hybrid Data</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 name="Thank you for your attention!"/>
          <p:cNvSpPr txBox="1"/>
          <p:nvPr/>
        </p:nvSpPr>
        <p:spPr>
          <a:xfrm>
            <a:off x="901919" y="3704124"/>
            <a:ext cx="18684271" cy="11058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lgn="l" defTabSz="457200">
              <a:defRPr sz="7000" b="1">
                <a:solidFill>
                  <a:srgbClr val="FFFFFF"/>
                </a:solidFill>
                <a:latin typeface="Helvetica"/>
                <a:ea typeface="Helvetica"/>
                <a:cs typeface="Helvetica"/>
                <a:sym typeface="Helvetica"/>
              </a:defRPr>
            </a:lvl1pPr>
          </a:lstStyle>
          <a:p>
            <a:pPr>
              <a:defRPr b="0"/>
            </a:pPr>
            <a:r>
              <a:rPr b="1" dirty="0"/>
              <a:t>Thank you for your attention!</a:t>
            </a:r>
            <a:endParaRPr lang="de-DE" b="1" dirty="0"/>
          </a:p>
          <a:p>
            <a:pPr>
              <a:defRPr b="0"/>
            </a:pPr>
            <a:endParaRPr lang="de-DE" dirty="0"/>
          </a:p>
          <a:p>
            <a:pPr>
              <a:defRPr b="0"/>
            </a:pPr>
            <a:r>
              <a:rPr lang="de-DE" b="0" dirty="0" err="1"/>
              <a:t>Btw</a:t>
            </a:r>
            <a:r>
              <a:rPr lang="de-DE" b="0" dirty="0"/>
              <a:t>: </a:t>
            </a:r>
            <a:r>
              <a:rPr lang="de-DE" b="0" dirty="0" err="1"/>
              <a:t>We</a:t>
            </a:r>
            <a:r>
              <a:rPr lang="de-DE" b="0" dirty="0"/>
              <a:t> </a:t>
            </a:r>
            <a:r>
              <a:rPr lang="de-DE" b="0" dirty="0" err="1"/>
              <a:t>are</a:t>
            </a:r>
            <a:r>
              <a:rPr lang="de-DE" b="0" dirty="0"/>
              <a:t> </a:t>
            </a:r>
            <a:r>
              <a:rPr lang="de-DE" b="0" dirty="0" err="1"/>
              <a:t>hiring</a:t>
            </a:r>
            <a:r>
              <a:rPr lang="de-DE" b="0" dirty="0"/>
              <a:t>, </a:t>
            </a:r>
            <a:r>
              <a:rPr lang="de-DE" b="0" dirty="0" err="1"/>
              <a:t>too</a:t>
            </a:r>
            <a:r>
              <a:rPr lang="de-DE" b="0" dirty="0"/>
              <a:t>…</a:t>
            </a:r>
            <a:endParaRPr b="0" dirty="0"/>
          </a:p>
        </p:txBody>
      </p:sp>
      <p:sp>
        <p:nvSpPr>
          <p:cNvPr id="1135" name="We are hiring :…"/>
          <p:cNvSpPr txBox="1"/>
          <p:nvPr/>
        </p:nvSpPr>
        <p:spPr>
          <a:xfrm>
            <a:off x="15484006" y="475046"/>
            <a:ext cx="8649244" cy="28802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pPr algn="l" defTabSz="457200">
              <a:lnSpc>
                <a:spcPct val="130000"/>
              </a:lnSpc>
              <a:defRPr sz="3000">
                <a:solidFill>
                  <a:srgbClr val="FFFFFF"/>
                </a:solidFill>
                <a:latin typeface="Helvetica"/>
                <a:ea typeface="Helvetica"/>
                <a:cs typeface="Helvetica"/>
                <a:sym typeface="Helvetica"/>
              </a:defRPr>
            </a:pPr>
            <a:r>
              <a:rPr b="1" dirty="0"/>
              <a:t>We are hiring :</a:t>
            </a:r>
          </a:p>
          <a:p>
            <a:pPr marL="508000" indent="-508000" algn="l" defTabSz="457200">
              <a:lnSpc>
                <a:spcPct val="130000"/>
              </a:lnSpc>
              <a:buSzPct val="123000"/>
              <a:buChar char="•"/>
              <a:defRPr sz="3000">
                <a:solidFill>
                  <a:srgbClr val="FFFFFF"/>
                </a:solidFill>
                <a:latin typeface="Helvetica"/>
                <a:ea typeface="Helvetica"/>
                <a:cs typeface="Helvetica"/>
                <a:sym typeface="Helvetica"/>
              </a:defRPr>
            </a:pPr>
            <a:r>
              <a:rPr dirty="0"/>
              <a:t>CALA postdoctoral fellowship </a:t>
            </a:r>
            <a:br>
              <a:rPr dirty="0"/>
            </a:br>
            <a:r>
              <a:rPr dirty="0"/>
              <a:t>(see </a:t>
            </a:r>
            <a:r>
              <a:rPr lang="de-DE" dirty="0"/>
              <a:t>https://</a:t>
            </a:r>
            <a:r>
              <a:rPr dirty="0"/>
              <a:t>pulse</a:t>
            </a:r>
            <a:r>
              <a:rPr lang="de-DE" dirty="0"/>
              <a:t>.</a:t>
            </a:r>
            <a:r>
              <a:rPr lang="de-DE" dirty="0" err="1"/>
              <a:t>physik.uni-muenchen.de</a:t>
            </a:r>
            <a:r>
              <a:rPr dirty="0"/>
              <a:t>)</a:t>
            </a:r>
            <a:endParaRPr lang="de-DE" dirty="0"/>
          </a:p>
          <a:p>
            <a:pPr marL="508000" indent="-508000" algn="l" defTabSz="457200">
              <a:lnSpc>
                <a:spcPct val="130000"/>
              </a:lnSpc>
              <a:buSzPct val="123000"/>
              <a:buChar char="•"/>
              <a:defRPr sz="3000">
                <a:solidFill>
                  <a:srgbClr val="FFFFFF"/>
                </a:solidFill>
                <a:latin typeface="Helvetica"/>
                <a:ea typeface="Helvetica"/>
                <a:cs typeface="Helvetica"/>
                <a:sym typeface="Helvetica"/>
              </a:defRPr>
            </a:pPr>
            <a:r>
              <a:rPr lang="de-DE" dirty="0"/>
              <a:t>PHD </a:t>
            </a:r>
            <a:r>
              <a:rPr lang="de-DE" dirty="0" err="1"/>
              <a:t>positions</a:t>
            </a:r>
            <a:endParaRPr dirty="0"/>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62521250-4E03-39DE-101F-3A16FB8D3917}"/>
              </a:ext>
            </a:extLst>
          </p:cNvPr>
          <p:cNvPicPr>
            <a:picLocks noChangeAspect="1"/>
          </p:cNvPicPr>
          <p:nvPr/>
        </p:nvPicPr>
        <p:blipFill>
          <a:blip r:embed="rId2"/>
          <a:stretch>
            <a:fillRect/>
          </a:stretch>
        </p:blipFill>
        <p:spPr>
          <a:xfrm>
            <a:off x="4511724" y="0"/>
            <a:ext cx="15360552" cy="4495045"/>
          </a:xfrm>
          <a:prstGeom prst="rect">
            <a:avLst/>
          </a:prstGeom>
        </p:spPr>
      </p:pic>
      <p:grpSp>
        <p:nvGrpSpPr>
          <p:cNvPr id="12" name="Gruppieren 11">
            <a:extLst>
              <a:ext uri="{FF2B5EF4-FFF2-40B4-BE49-F238E27FC236}">
                <a16:creationId xmlns:a16="http://schemas.microsoft.com/office/drawing/2014/main" id="{169E0A83-B85D-3007-286C-50D1266428C2}"/>
              </a:ext>
            </a:extLst>
          </p:cNvPr>
          <p:cNvGrpSpPr/>
          <p:nvPr/>
        </p:nvGrpSpPr>
        <p:grpSpPr>
          <a:xfrm>
            <a:off x="558956" y="5068822"/>
            <a:ext cx="9031093" cy="5801537"/>
            <a:chOff x="558956" y="6050126"/>
            <a:chExt cx="9031093" cy="5801537"/>
          </a:xfrm>
        </p:grpSpPr>
        <p:pic>
          <p:nvPicPr>
            <p:cNvPr id="7" name="Grafik 6">
              <a:extLst>
                <a:ext uri="{FF2B5EF4-FFF2-40B4-BE49-F238E27FC236}">
                  <a16:creationId xmlns:a16="http://schemas.microsoft.com/office/drawing/2014/main" id="{D6336DDC-BE6E-A9CC-A014-BA19A863A64B}"/>
                </a:ext>
              </a:extLst>
            </p:cNvPr>
            <p:cNvPicPr>
              <a:picLocks noChangeAspect="1"/>
            </p:cNvPicPr>
            <p:nvPr/>
          </p:nvPicPr>
          <p:blipFill>
            <a:blip r:embed="rId3"/>
            <a:stretch>
              <a:fillRect/>
            </a:stretch>
          </p:blipFill>
          <p:spPr>
            <a:xfrm>
              <a:off x="558956" y="6858000"/>
              <a:ext cx="9031093" cy="4993663"/>
            </a:xfrm>
            <a:prstGeom prst="rect">
              <a:avLst/>
            </a:prstGeom>
          </p:spPr>
        </p:pic>
        <p:sp>
          <p:nvSpPr>
            <p:cNvPr id="9" name="Textfeld 8">
              <a:extLst>
                <a:ext uri="{FF2B5EF4-FFF2-40B4-BE49-F238E27FC236}">
                  <a16:creationId xmlns:a16="http://schemas.microsoft.com/office/drawing/2014/main" id="{FF98A160-F80D-AC64-9451-263DC7883684}"/>
                </a:ext>
              </a:extLst>
            </p:cNvPr>
            <p:cNvSpPr txBox="1"/>
            <p:nvPr/>
          </p:nvSpPr>
          <p:spPr>
            <a:xfrm>
              <a:off x="3082315" y="6050126"/>
              <a:ext cx="5187318"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3600" b="0" i="0" u="none" strike="noStrike" cap="none" spc="0" normalizeH="0" baseline="0" dirty="0">
                  <a:ln>
                    <a:noFill/>
                  </a:ln>
                  <a:solidFill>
                    <a:srgbClr val="5E5E5E"/>
                  </a:solidFill>
                  <a:effectLst/>
                  <a:uFillTx/>
                  <a:latin typeface="+mn-lt"/>
                  <a:ea typeface="+mn-ea"/>
                  <a:cs typeface="+mn-cs"/>
                  <a:sym typeface="Helvetica Neue"/>
                </a:rPr>
                <a:t>Optimization parameters</a:t>
              </a:r>
            </a:p>
          </p:txBody>
        </p:sp>
      </p:grpSp>
      <p:grpSp>
        <p:nvGrpSpPr>
          <p:cNvPr id="11" name="Gruppieren 10">
            <a:extLst>
              <a:ext uri="{FF2B5EF4-FFF2-40B4-BE49-F238E27FC236}">
                <a16:creationId xmlns:a16="http://schemas.microsoft.com/office/drawing/2014/main" id="{C9552324-52D0-FFB4-0181-8DCE91632F31}"/>
              </a:ext>
            </a:extLst>
          </p:cNvPr>
          <p:cNvGrpSpPr/>
          <p:nvPr/>
        </p:nvGrpSpPr>
        <p:grpSpPr>
          <a:xfrm>
            <a:off x="10602235" y="5068822"/>
            <a:ext cx="12923079" cy="6939992"/>
            <a:chOff x="10602235" y="6050126"/>
            <a:chExt cx="12923079" cy="6939992"/>
          </a:xfrm>
        </p:grpSpPr>
        <p:pic>
          <p:nvPicPr>
            <p:cNvPr id="8" name="Grafik 7">
              <a:extLst>
                <a:ext uri="{FF2B5EF4-FFF2-40B4-BE49-F238E27FC236}">
                  <a16:creationId xmlns:a16="http://schemas.microsoft.com/office/drawing/2014/main" id="{BD6A47DE-1452-CC9D-352C-7848340D6BC1}"/>
                </a:ext>
              </a:extLst>
            </p:cNvPr>
            <p:cNvPicPr>
              <a:picLocks noChangeAspect="1"/>
            </p:cNvPicPr>
            <p:nvPr/>
          </p:nvPicPr>
          <p:blipFill>
            <a:blip r:embed="rId4"/>
            <a:stretch>
              <a:fillRect/>
            </a:stretch>
          </p:blipFill>
          <p:spPr>
            <a:xfrm>
              <a:off x="10602235" y="6706716"/>
              <a:ext cx="12923079" cy="6283402"/>
            </a:xfrm>
            <a:prstGeom prst="rect">
              <a:avLst/>
            </a:prstGeom>
          </p:spPr>
        </p:pic>
        <p:sp>
          <p:nvSpPr>
            <p:cNvPr id="10" name="Textfeld 9">
              <a:extLst>
                <a:ext uri="{FF2B5EF4-FFF2-40B4-BE49-F238E27FC236}">
                  <a16:creationId xmlns:a16="http://schemas.microsoft.com/office/drawing/2014/main" id="{D81A8B9C-D065-260C-5B20-0061D532A5F6}"/>
                </a:ext>
              </a:extLst>
            </p:cNvPr>
            <p:cNvSpPr txBox="1"/>
            <p:nvPr/>
          </p:nvSpPr>
          <p:spPr>
            <a:xfrm>
              <a:off x="12192000" y="6050126"/>
              <a:ext cx="9246122"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3600" b="0" i="0" u="none" strike="noStrike" cap="none" spc="0" normalizeH="0" baseline="0" dirty="0">
                  <a:ln>
                    <a:noFill/>
                  </a:ln>
                  <a:solidFill>
                    <a:srgbClr val="5E5E5E"/>
                  </a:solidFill>
                  <a:effectLst/>
                  <a:uFillTx/>
                  <a:latin typeface="+mn-lt"/>
                  <a:ea typeface="+mn-ea"/>
                  <a:cs typeface="+mn-cs"/>
                  <a:sym typeface="Helvetica Neue"/>
                </a:rPr>
                <a:t>Pareto front vs. singl</a:t>
              </a:r>
              <a:r>
                <a:rPr lang="en-GB" sz="3600" dirty="0"/>
                <a:t>e objective optimization</a:t>
              </a:r>
              <a:endParaRPr kumimoji="0" lang="en-GB" sz="3600" b="0" i="0" u="none" strike="noStrike" cap="none" spc="0" normalizeH="0" baseline="0" dirty="0">
                <a:ln>
                  <a:noFill/>
                </a:ln>
                <a:solidFill>
                  <a:srgbClr val="5E5E5E"/>
                </a:solidFill>
                <a:effectLst/>
                <a:uFillTx/>
                <a:latin typeface="+mn-lt"/>
                <a:ea typeface="+mn-ea"/>
                <a:cs typeface="+mn-cs"/>
                <a:sym typeface="Helvetica Neue"/>
              </a:endParaRPr>
            </a:p>
          </p:txBody>
        </p:sp>
      </p:grpSp>
      <p:sp>
        <p:nvSpPr>
          <p:cNvPr id="13" name="Textfeld 12">
            <a:extLst>
              <a:ext uri="{FF2B5EF4-FFF2-40B4-BE49-F238E27FC236}">
                <a16:creationId xmlns:a16="http://schemas.microsoft.com/office/drawing/2014/main" id="{2D69BC74-1A34-47B8-AC22-71B4B1DAD23A}"/>
              </a:ext>
            </a:extLst>
          </p:cNvPr>
          <p:cNvSpPr txBox="1"/>
          <p:nvPr/>
        </p:nvSpPr>
        <p:spPr>
          <a:xfrm>
            <a:off x="4511724" y="12707628"/>
            <a:ext cx="1441260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GB" sz="3600" dirty="0"/>
              <a:t>…currently</a:t>
            </a:r>
            <a:r>
              <a:rPr kumimoji="0" lang="en-GB" sz="3600" b="0" i="0" u="none" strike="noStrike" cap="none" spc="0" normalizeH="0" baseline="0" dirty="0">
                <a:ln>
                  <a:noFill/>
                </a:ln>
                <a:solidFill>
                  <a:srgbClr val="5E5E5E"/>
                </a:solidFill>
                <a:effectLst/>
                <a:uFillTx/>
                <a:latin typeface="+mn-lt"/>
                <a:ea typeface="+mn-ea"/>
                <a:cs typeface="+mn-cs"/>
                <a:sym typeface="Helvetica Neue"/>
              </a:rPr>
              <a:t> successfully implemented in the experiment... </a:t>
            </a:r>
            <a:r>
              <a:rPr lang="en-GB" sz="3600" dirty="0"/>
              <a:t>s</a:t>
            </a:r>
            <a:r>
              <a:rPr kumimoji="0" lang="en-GB" sz="3600" b="0" i="0" u="none" strike="noStrike" cap="none" spc="0" normalizeH="0" baseline="0" dirty="0">
                <a:ln>
                  <a:noFill/>
                </a:ln>
                <a:solidFill>
                  <a:srgbClr val="5E5E5E"/>
                </a:solidFill>
                <a:effectLst/>
                <a:uFillTx/>
                <a:latin typeface="+mn-lt"/>
                <a:ea typeface="+mn-ea"/>
                <a:cs typeface="+mn-cs"/>
                <a:sym typeface="Helvetica Neue"/>
              </a:rPr>
              <a:t>tay tuned! </a:t>
            </a:r>
          </a:p>
        </p:txBody>
      </p:sp>
    </p:spTree>
    <p:extLst>
      <p:ext uri="{BB962C8B-B14F-4D97-AF65-F5344CB8AC3E}">
        <p14:creationId xmlns:p14="http://schemas.microsoft.com/office/powerpoint/2010/main" val="336626177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a:extLst>
              <a:ext uri="{FF2B5EF4-FFF2-40B4-BE49-F238E27FC236}">
                <a16:creationId xmlns:a16="http://schemas.microsoft.com/office/drawing/2014/main" id="{5F7A2B5F-F122-65B4-A69B-029EF1DF62D7}"/>
              </a:ext>
            </a:extLst>
          </p:cNvPr>
          <p:cNvGrpSpPr/>
          <p:nvPr/>
        </p:nvGrpSpPr>
        <p:grpSpPr>
          <a:xfrm>
            <a:off x="7418925" y="482359"/>
            <a:ext cx="16481962" cy="12751282"/>
            <a:chOff x="7636642" y="432084"/>
            <a:chExt cx="16481962" cy="12751282"/>
          </a:xfrm>
        </p:grpSpPr>
        <p:grpSp>
          <p:nvGrpSpPr>
            <p:cNvPr id="5" name="Gruppieren 4">
              <a:extLst>
                <a:ext uri="{FF2B5EF4-FFF2-40B4-BE49-F238E27FC236}">
                  <a16:creationId xmlns:a16="http://schemas.microsoft.com/office/drawing/2014/main" id="{587B9F2B-A294-80DD-9766-8A43DE4761D1}"/>
                </a:ext>
              </a:extLst>
            </p:cNvPr>
            <p:cNvGrpSpPr/>
            <p:nvPr/>
          </p:nvGrpSpPr>
          <p:grpSpPr>
            <a:xfrm>
              <a:off x="7890186" y="432084"/>
              <a:ext cx="16228418" cy="4765118"/>
              <a:chOff x="11954671" y="1451922"/>
              <a:chExt cx="11467253" cy="2908900"/>
            </a:xfrm>
          </p:grpSpPr>
          <p:sp>
            <p:nvSpPr>
              <p:cNvPr id="15" name="TextBox 98">
                <a:extLst>
                  <a:ext uri="{FF2B5EF4-FFF2-40B4-BE49-F238E27FC236}">
                    <a16:creationId xmlns:a16="http://schemas.microsoft.com/office/drawing/2014/main" id="{8F713789-9645-EE04-B282-70EBEF99BDEB}"/>
                  </a:ext>
                </a:extLst>
              </p:cNvPr>
              <p:cNvSpPr txBox="1"/>
              <p:nvPr/>
            </p:nvSpPr>
            <p:spPr>
              <a:xfrm>
                <a:off x="11954671" y="2255189"/>
                <a:ext cx="1427593" cy="794999"/>
              </a:xfrm>
              <a:prstGeom prst="rect">
                <a:avLst/>
              </a:prstGeom>
              <a:noFill/>
            </p:spPr>
            <p:txBody>
              <a:bodyPr wrap="square" rtlCol="0">
                <a:spAutoFit/>
              </a:bodyPr>
              <a:lstStyle/>
              <a:p>
                <a:r>
                  <a:rPr lang="en-US" sz="3200" dirty="0">
                    <a:latin typeface="Gill Sans Light" panose="020B0302020104020203" pitchFamily="34" charset="-79"/>
                    <a:cs typeface="Gill Sans Light" panose="020B0302020104020203" pitchFamily="34" charset="-79"/>
                  </a:rPr>
                  <a:t>S</a:t>
                </a:r>
                <a:r>
                  <a:rPr lang="en-DE" sz="3200" dirty="0">
                    <a:latin typeface="Gill Sans Light" panose="020B0302020104020203" pitchFamily="34" charset="-79"/>
                    <a:cs typeface="Gill Sans Light" panose="020B0302020104020203" pitchFamily="34" charset="-79"/>
                  </a:rPr>
                  <a:t>e</a:t>
                </a:r>
                <a:r>
                  <a:rPr lang="en-GB" sz="3200" dirty="0">
                    <a:latin typeface="Gill Sans Light" panose="020B0302020104020203" pitchFamily="34" charset="-79"/>
                    <a:cs typeface="Gill Sans Light" panose="020B0302020104020203" pitchFamily="34" charset="-79"/>
                  </a:rPr>
                  <a:t>l</a:t>
                </a:r>
                <a:r>
                  <a:rPr lang="en-DE" sz="3200" dirty="0">
                    <a:latin typeface="Gill Sans Light" panose="020B0302020104020203" pitchFamily="34" charset="-79"/>
                    <a:cs typeface="Gill Sans Light" panose="020B0302020104020203" pitchFamily="34" charset="-79"/>
                  </a:rPr>
                  <a:t>f </a:t>
                </a:r>
                <a:r>
                  <a:rPr lang="en-GB" sz="3200" dirty="0" err="1">
                    <a:latin typeface="Gill Sans Light" panose="020B0302020104020203" pitchFamily="34" charset="-79"/>
                    <a:cs typeface="Gill Sans Light" panose="020B0302020104020203" pitchFamily="34" charset="-79"/>
                  </a:rPr>
                  <a:t>i</a:t>
                </a:r>
                <a:r>
                  <a:rPr lang="en-DE" sz="3200" dirty="0">
                    <a:latin typeface="Gill Sans Light" panose="020B0302020104020203" pitchFamily="34" charset="-79"/>
                    <a:cs typeface="Gill Sans Light" panose="020B0302020104020203" pitchFamily="34" charset="-79"/>
                  </a:rPr>
                  <a:t>n</a:t>
                </a:r>
                <a:r>
                  <a:rPr lang="en-GB" sz="3200" dirty="0">
                    <a:latin typeface="Gill Sans Light" panose="020B0302020104020203" pitchFamily="34" charset="-79"/>
                    <a:cs typeface="Gill Sans Light" panose="020B0302020104020203" pitchFamily="34" charset="-79"/>
                  </a:rPr>
                  <a:t>j</a:t>
                </a:r>
                <a:r>
                  <a:rPr lang="en-DE" sz="3200" dirty="0">
                    <a:latin typeface="Gill Sans Light" panose="020B0302020104020203" pitchFamily="34" charset="-79"/>
                    <a:cs typeface="Gill Sans Light" panose="020B0302020104020203" pitchFamily="34" charset="-79"/>
                  </a:rPr>
                  <a:t>e</a:t>
                </a:r>
                <a:r>
                  <a:rPr lang="en-GB" sz="3200" dirty="0">
                    <a:latin typeface="Gill Sans Light" panose="020B0302020104020203" pitchFamily="34" charset="-79"/>
                    <a:cs typeface="Gill Sans Light" panose="020B0302020104020203" pitchFamily="34" charset="-79"/>
                  </a:rPr>
                  <a:t>c</a:t>
                </a:r>
                <a:r>
                  <a:rPr lang="en-DE" sz="3200" dirty="0">
                    <a:latin typeface="Gill Sans Light" panose="020B0302020104020203" pitchFamily="34" charset="-79"/>
                    <a:cs typeface="Gill Sans Light" panose="020B0302020104020203" pitchFamily="34" charset="-79"/>
                  </a:rPr>
                  <a:t>t</a:t>
                </a:r>
                <a:r>
                  <a:rPr lang="en-GB" sz="3200" dirty="0" err="1">
                    <a:latin typeface="Gill Sans Light" panose="020B0302020104020203" pitchFamily="34" charset="-79"/>
                    <a:cs typeface="Gill Sans Light" panose="020B0302020104020203" pitchFamily="34" charset="-79"/>
                  </a:rPr>
                  <a:t>i</a:t>
                </a:r>
                <a:r>
                  <a:rPr lang="en-DE" sz="3200" dirty="0">
                    <a:latin typeface="Gill Sans Light" panose="020B0302020104020203" pitchFamily="34" charset="-79"/>
                    <a:cs typeface="Gill Sans Light" panose="020B0302020104020203" pitchFamily="34" charset="-79"/>
                  </a:rPr>
                  <a:t>o</a:t>
                </a:r>
                <a:r>
                  <a:rPr lang="en-GB" sz="3200" dirty="0">
                    <a:latin typeface="Gill Sans Light" panose="020B0302020104020203" pitchFamily="34" charset="-79"/>
                    <a:cs typeface="Gill Sans Light" panose="020B0302020104020203" pitchFamily="34" charset="-79"/>
                  </a:rPr>
                  <a:t>n</a:t>
                </a:r>
              </a:p>
            </p:txBody>
          </p:sp>
          <p:graphicFrame>
            <p:nvGraphicFramePr>
              <p:cNvPr id="16" name="Object 54">
                <a:extLst>
                  <a:ext uri="{FF2B5EF4-FFF2-40B4-BE49-F238E27FC236}">
                    <a16:creationId xmlns:a16="http://schemas.microsoft.com/office/drawing/2014/main" id="{28410E2D-3BE8-C246-DDE7-592D18CD5B91}"/>
                  </a:ext>
                </a:extLst>
              </p:cNvPr>
              <p:cNvGraphicFramePr>
                <a:graphicFrameLocks noChangeAspect="1"/>
              </p:cNvGraphicFramePr>
              <p:nvPr>
                <p:extLst>
                  <p:ext uri="{D42A27DB-BD31-4B8C-83A1-F6EECF244321}">
                    <p14:modId xmlns:p14="http://schemas.microsoft.com/office/powerpoint/2010/main" val="2533863117"/>
                  </p:ext>
                </p:extLst>
              </p:nvPr>
            </p:nvGraphicFramePr>
            <p:xfrm>
              <a:off x="13655732" y="1451922"/>
              <a:ext cx="9766192" cy="2908900"/>
            </p:xfrm>
            <a:graphic>
              <a:graphicData uri="http://schemas.openxmlformats.org/presentationml/2006/ole">
                <mc:AlternateContent xmlns:mc="http://schemas.openxmlformats.org/markup-compatibility/2006">
                  <mc:Choice xmlns:v="urn:schemas-microsoft-com:vml" Requires="v">
                    <p:oleObj name="Acrobat Document" r:id="rId2" imgW="11096532" imgH="3304948" progId="AcroExch.Document.DC">
                      <p:embed/>
                    </p:oleObj>
                  </mc:Choice>
                  <mc:Fallback>
                    <p:oleObj name="Acrobat Document" r:id="rId2" imgW="11096532" imgH="3304948" progId="AcroExch.Document.DC">
                      <p:embed/>
                      <p:pic>
                        <p:nvPicPr>
                          <p:cNvPr id="8" name="Object 54">
                            <a:extLst>
                              <a:ext uri="{FF2B5EF4-FFF2-40B4-BE49-F238E27FC236}">
                                <a16:creationId xmlns:a16="http://schemas.microsoft.com/office/drawing/2014/main" id="{30557036-62BE-9308-41B7-07BAC77E946D}"/>
                              </a:ext>
                            </a:extLst>
                          </p:cNvPr>
                          <p:cNvPicPr/>
                          <p:nvPr/>
                        </p:nvPicPr>
                        <p:blipFill>
                          <a:blip r:embed="rId3"/>
                          <a:stretch>
                            <a:fillRect/>
                          </a:stretch>
                        </p:blipFill>
                        <p:spPr>
                          <a:xfrm>
                            <a:off x="13655732" y="1451922"/>
                            <a:ext cx="9766192" cy="2908900"/>
                          </a:xfrm>
                          <a:prstGeom prst="rect">
                            <a:avLst/>
                          </a:prstGeom>
                        </p:spPr>
                      </p:pic>
                    </p:oleObj>
                  </mc:Fallback>
                </mc:AlternateContent>
              </a:graphicData>
            </a:graphic>
          </p:graphicFrame>
        </p:grpSp>
        <p:grpSp>
          <p:nvGrpSpPr>
            <p:cNvPr id="6" name="Gruppieren 5">
              <a:extLst>
                <a:ext uri="{FF2B5EF4-FFF2-40B4-BE49-F238E27FC236}">
                  <a16:creationId xmlns:a16="http://schemas.microsoft.com/office/drawing/2014/main" id="{580E4A68-AC1A-8D40-E5BA-72C5D0BCDCE3}"/>
                </a:ext>
              </a:extLst>
            </p:cNvPr>
            <p:cNvGrpSpPr/>
            <p:nvPr/>
          </p:nvGrpSpPr>
          <p:grpSpPr>
            <a:xfrm>
              <a:off x="7636642" y="4360887"/>
              <a:ext cx="16308350" cy="4811656"/>
              <a:chOff x="11763106" y="7275794"/>
              <a:chExt cx="11523735" cy="2937309"/>
            </a:xfrm>
          </p:grpSpPr>
          <p:sp>
            <p:nvSpPr>
              <p:cNvPr id="13" name="TextBox 62">
                <a:extLst>
                  <a:ext uri="{FF2B5EF4-FFF2-40B4-BE49-F238E27FC236}">
                    <a16:creationId xmlns:a16="http://schemas.microsoft.com/office/drawing/2014/main" id="{AFA4E2A1-47DD-FA21-7D4F-CEF9C2EA0348}"/>
                  </a:ext>
                </a:extLst>
              </p:cNvPr>
              <p:cNvSpPr txBox="1"/>
              <p:nvPr/>
            </p:nvSpPr>
            <p:spPr>
              <a:xfrm>
                <a:off x="11763106" y="7767365"/>
                <a:ext cx="1672389" cy="1521855"/>
              </a:xfrm>
              <a:prstGeom prst="rect">
                <a:avLst/>
              </a:prstGeom>
              <a:noFill/>
            </p:spPr>
            <p:txBody>
              <a:bodyPr wrap="square" rtlCol="0">
                <a:spAutoFit/>
              </a:bodyPr>
              <a:lstStyle/>
              <a:p>
                <a:r>
                  <a:rPr lang="de-DE" sz="3200" dirty="0">
                    <a:latin typeface="Gill Sans Light" panose="020B0302020104020203" pitchFamily="34" charset="-79"/>
                    <a:cs typeface="Gill Sans Light" panose="020B0302020104020203" pitchFamily="34" charset="-79"/>
                  </a:rPr>
                  <a:t>Blade</a:t>
                </a:r>
                <a:r>
                  <a:rPr lang="en-DE" sz="3200">
                    <a:latin typeface="Gill Sans Light" panose="020B0302020104020203" pitchFamily="34" charset="-79"/>
                    <a:cs typeface="Gill Sans Light" panose="020B0302020104020203" pitchFamily="34" charset="-79"/>
                  </a:rPr>
                  <a:t> </a:t>
                </a:r>
                <a:r>
                  <a:rPr lang="en-GB" sz="3200" dirty="0" err="1">
                    <a:latin typeface="Gill Sans Light" panose="020B0302020104020203" pitchFamily="34" charset="-79"/>
                    <a:cs typeface="Gill Sans Light" panose="020B0302020104020203" pitchFamily="34" charset="-79"/>
                  </a:rPr>
                  <a:t>i</a:t>
                </a:r>
                <a:r>
                  <a:rPr lang="en-DE" sz="3200" dirty="0">
                    <a:latin typeface="Gill Sans Light" panose="020B0302020104020203" pitchFamily="34" charset="-79"/>
                    <a:cs typeface="Gill Sans Light" panose="020B0302020104020203" pitchFamily="34" charset="-79"/>
                  </a:rPr>
                  <a:t>n</a:t>
                </a:r>
                <a:r>
                  <a:rPr lang="en-GB" sz="3200" dirty="0">
                    <a:latin typeface="Gill Sans Light" panose="020B0302020104020203" pitchFamily="34" charset="-79"/>
                    <a:cs typeface="Gill Sans Light" panose="020B0302020104020203" pitchFamily="34" charset="-79"/>
                  </a:rPr>
                  <a:t>d</a:t>
                </a:r>
                <a:r>
                  <a:rPr lang="en-DE" sz="3200" dirty="0">
                    <a:latin typeface="Gill Sans Light" panose="020B0302020104020203" pitchFamily="34" charset="-79"/>
                    <a:cs typeface="Gill Sans Light" panose="020B0302020104020203" pitchFamily="34" charset="-79"/>
                  </a:rPr>
                  <a:t>u</a:t>
                </a:r>
                <a:r>
                  <a:rPr lang="en-GB" sz="3200" dirty="0">
                    <a:latin typeface="Gill Sans Light" panose="020B0302020104020203" pitchFamily="34" charset="-79"/>
                    <a:cs typeface="Gill Sans Light" panose="020B0302020104020203" pitchFamily="34" charset="-79"/>
                  </a:rPr>
                  <a:t>c</a:t>
                </a:r>
                <a:r>
                  <a:rPr lang="en-DE" sz="3200" dirty="0">
                    <a:latin typeface="Gill Sans Light" panose="020B0302020104020203" pitchFamily="34" charset="-79"/>
                    <a:cs typeface="Gill Sans Light" panose="020B0302020104020203" pitchFamily="34" charset="-79"/>
                  </a:rPr>
                  <a:t>e</a:t>
                </a:r>
                <a:r>
                  <a:rPr lang="en-GB" sz="3200" dirty="0">
                    <a:latin typeface="Gill Sans Light" panose="020B0302020104020203" pitchFamily="34" charset="-79"/>
                    <a:cs typeface="Gill Sans Light" panose="020B0302020104020203" pitchFamily="34" charset="-79"/>
                  </a:rPr>
                  <a:t>d</a:t>
                </a:r>
                <a:r>
                  <a:rPr lang="en-DE" sz="3200" dirty="0">
                    <a:latin typeface="Gill Sans Light" panose="020B0302020104020203" pitchFamily="34" charset="-79"/>
                    <a:cs typeface="Gill Sans Light" panose="020B0302020104020203" pitchFamily="34" charset="-79"/>
                  </a:rPr>
                  <a:t> </a:t>
                </a:r>
                <a:r>
                  <a:rPr lang="en-GB" sz="3200" dirty="0">
                    <a:latin typeface="Gill Sans Light" panose="020B0302020104020203" pitchFamily="34" charset="-79"/>
                    <a:cs typeface="Gill Sans Light" panose="020B0302020104020203" pitchFamily="34" charset="-79"/>
                  </a:rPr>
                  <a:t>s</a:t>
                </a:r>
                <a:r>
                  <a:rPr lang="en-DE" sz="3200" dirty="0">
                    <a:latin typeface="Gill Sans Light" panose="020B0302020104020203" pitchFamily="34" charset="-79"/>
                    <a:cs typeface="Gill Sans Light" panose="020B0302020104020203" pitchFamily="34" charset="-79"/>
                  </a:rPr>
                  <a:t>h</a:t>
                </a:r>
                <a:r>
                  <a:rPr lang="en-GB" sz="3200" dirty="0">
                    <a:latin typeface="Gill Sans Light" panose="020B0302020104020203" pitchFamily="34" charset="-79"/>
                    <a:cs typeface="Gill Sans Light" panose="020B0302020104020203" pitchFamily="34" charset="-79"/>
                  </a:rPr>
                  <a:t>o</a:t>
                </a:r>
                <a:r>
                  <a:rPr lang="en-DE" sz="3200">
                    <a:latin typeface="Gill Sans Light" panose="020B0302020104020203" pitchFamily="34" charset="-79"/>
                    <a:cs typeface="Gill Sans Light" panose="020B0302020104020203" pitchFamily="34" charset="-79"/>
                  </a:rPr>
                  <a:t>c</a:t>
                </a:r>
                <a:r>
                  <a:rPr lang="en-GB" sz="3200" dirty="0">
                    <a:latin typeface="Gill Sans Light" panose="020B0302020104020203" pitchFamily="34" charset="-79"/>
                    <a:cs typeface="Gill Sans Light" panose="020B0302020104020203" pitchFamily="34" charset="-79"/>
                  </a:rPr>
                  <a:t>k</a:t>
                </a:r>
                <a:r>
                  <a:rPr lang="en-DE" sz="3200">
                    <a:latin typeface="Gill Sans Light" panose="020B0302020104020203" pitchFamily="34" charset="-79"/>
                    <a:cs typeface="Gill Sans Light" panose="020B0302020104020203" pitchFamily="34" charset="-79"/>
                  </a:rPr>
                  <a:t> </a:t>
                </a:r>
                <a:r>
                  <a:rPr lang="en-GB" sz="3200" dirty="0" err="1">
                    <a:latin typeface="Gill Sans Light" panose="020B0302020104020203" pitchFamily="34" charset="-79"/>
                    <a:cs typeface="Gill Sans Light" panose="020B0302020104020203" pitchFamily="34" charset="-79"/>
                  </a:rPr>
                  <a:t>i</a:t>
                </a:r>
                <a:r>
                  <a:rPr lang="en-DE" sz="3200" dirty="0">
                    <a:latin typeface="Gill Sans Light" panose="020B0302020104020203" pitchFamily="34" charset="-79"/>
                    <a:cs typeface="Gill Sans Light" panose="020B0302020104020203" pitchFamily="34" charset="-79"/>
                  </a:rPr>
                  <a:t>n</a:t>
                </a:r>
                <a:r>
                  <a:rPr lang="en-GB" sz="3200" dirty="0">
                    <a:latin typeface="Gill Sans Light" panose="020B0302020104020203" pitchFamily="34" charset="-79"/>
                    <a:cs typeface="Gill Sans Light" panose="020B0302020104020203" pitchFamily="34" charset="-79"/>
                  </a:rPr>
                  <a:t>j</a:t>
                </a:r>
                <a:r>
                  <a:rPr lang="en-DE" sz="3200" dirty="0">
                    <a:latin typeface="Gill Sans Light" panose="020B0302020104020203" pitchFamily="34" charset="-79"/>
                    <a:cs typeface="Gill Sans Light" panose="020B0302020104020203" pitchFamily="34" charset="-79"/>
                  </a:rPr>
                  <a:t>e</a:t>
                </a:r>
                <a:r>
                  <a:rPr lang="en-GB" sz="3200" dirty="0">
                    <a:latin typeface="Gill Sans Light" panose="020B0302020104020203" pitchFamily="34" charset="-79"/>
                    <a:cs typeface="Gill Sans Light" panose="020B0302020104020203" pitchFamily="34" charset="-79"/>
                  </a:rPr>
                  <a:t>c</a:t>
                </a:r>
                <a:r>
                  <a:rPr lang="en-DE" sz="3200" dirty="0">
                    <a:latin typeface="Gill Sans Light" panose="020B0302020104020203" pitchFamily="34" charset="-79"/>
                    <a:cs typeface="Gill Sans Light" panose="020B0302020104020203" pitchFamily="34" charset="-79"/>
                  </a:rPr>
                  <a:t>t</a:t>
                </a:r>
                <a:r>
                  <a:rPr lang="en-GB" sz="3200" dirty="0" err="1">
                    <a:latin typeface="Gill Sans Light" panose="020B0302020104020203" pitchFamily="34" charset="-79"/>
                    <a:cs typeface="Gill Sans Light" panose="020B0302020104020203" pitchFamily="34" charset="-79"/>
                  </a:rPr>
                  <a:t>i</a:t>
                </a:r>
                <a:r>
                  <a:rPr lang="en-DE" sz="3200" dirty="0">
                    <a:latin typeface="Gill Sans Light" panose="020B0302020104020203" pitchFamily="34" charset="-79"/>
                    <a:cs typeface="Gill Sans Light" panose="020B0302020104020203" pitchFamily="34" charset="-79"/>
                  </a:rPr>
                  <a:t>o</a:t>
                </a:r>
                <a:r>
                  <a:rPr lang="en-GB" sz="3200" dirty="0">
                    <a:latin typeface="Gill Sans Light" panose="020B0302020104020203" pitchFamily="34" charset="-79"/>
                    <a:cs typeface="Gill Sans Light" panose="020B0302020104020203" pitchFamily="34" charset="-79"/>
                  </a:rPr>
                  <a:t>n</a:t>
                </a:r>
              </a:p>
            </p:txBody>
          </p:sp>
          <p:graphicFrame>
            <p:nvGraphicFramePr>
              <p:cNvPr id="14" name="Object 40">
                <a:extLst>
                  <a:ext uri="{FF2B5EF4-FFF2-40B4-BE49-F238E27FC236}">
                    <a16:creationId xmlns:a16="http://schemas.microsoft.com/office/drawing/2014/main" id="{35A7C3D5-EE5A-9EEC-D0EF-5180373D3B84}"/>
                  </a:ext>
                </a:extLst>
              </p:cNvPr>
              <p:cNvGraphicFramePr>
                <a:graphicFrameLocks noChangeAspect="1"/>
              </p:cNvGraphicFramePr>
              <p:nvPr>
                <p:extLst>
                  <p:ext uri="{D42A27DB-BD31-4B8C-83A1-F6EECF244321}">
                    <p14:modId xmlns:p14="http://schemas.microsoft.com/office/powerpoint/2010/main" val="2851098657"/>
                  </p:ext>
                </p:extLst>
              </p:nvPr>
            </p:nvGraphicFramePr>
            <p:xfrm>
              <a:off x="13663180" y="7275794"/>
              <a:ext cx="9623661" cy="2937309"/>
            </p:xfrm>
            <a:graphic>
              <a:graphicData uri="http://schemas.openxmlformats.org/presentationml/2006/ole">
                <mc:AlternateContent xmlns:mc="http://schemas.openxmlformats.org/markup-compatibility/2006">
                  <mc:Choice xmlns:v="urn:schemas-microsoft-com:vml" Requires="v">
                    <p:oleObj name="Acrobat Document" r:id="rId4" imgW="10953367" imgH="3343004" progId="AcroExch.Document.DC">
                      <p:embed/>
                    </p:oleObj>
                  </mc:Choice>
                  <mc:Fallback>
                    <p:oleObj name="Acrobat Document" r:id="rId4" imgW="10953367" imgH="3343004" progId="AcroExch.Document.DC">
                      <p:embed/>
                      <p:pic>
                        <p:nvPicPr>
                          <p:cNvPr id="7" name="Object 40">
                            <a:extLst>
                              <a:ext uri="{FF2B5EF4-FFF2-40B4-BE49-F238E27FC236}">
                                <a16:creationId xmlns:a16="http://schemas.microsoft.com/office/drawing/2014/main" id="{A61C12A0-D282-5431-942E-305EC35CB85E}"/>
                              </a:ext>
                            </a:extLst>
                          </p:cNvPr>
                          <p:cNvPicPr/>
                          <p:nvPr/>
                        </p:nvPicPr>
                        <p:blipFill>
                          <a:blip r:embed="rId5"/>
                          <a:stretch>
                            <a:fillRect/>
                          </a:stretch>
                        </p:blipFill>
                        <p:spPr>
                          <a:xfrm>
                            <a:off x="13663180" y="7275794"/>
                            <a:ext cx="9623661" cy="2937309"/>
                          </a:xfrm>
                          <a:prstGeom prst="rect">
                            <a:avLst/>
                          </a:prstGeom>
                        </p:spPr>
                      </p:pic>
                    </p:oleObj>
                  </mc:Fallback>
                </mc:AlternateContent>
              </a:graphicData>
            </a:graphic>
          </p:graphicFrame>
        </p:grpSp>
        <p:grpSp>
          <p:nvGrpSpPr>
            <p:cNvPr id="7" name="Gruppieren 6">
              <a:extLst>
                <a:ext uri="{FF2B5EF4-FFF2-40B4-BE49-F238E27FC236}">
                  <a16:creationId xmlns:a16="http://schemas.microsoft.com/office/drawing/2014/main" id="{DB4C3AB4-BA4C-7AFC-9145-D40A4B051DC0}"/>
                </a:ext>
              </a:extLst>
            </p:cNvPr>
            <p:cNvGrpSpPr/>
            <p:nvPr/>
          </p:nvGrpSpPr>
          <p:grpSpPr>
            <a:xfrm>
              <a:off x="7636644" y="8371710"/>
              <a:ext cx="16308348" cy="4811656"/>
              <a:chOff x="11763107" y="4358090"/>
              <a:chExt cx="11523734" cy="2937309"/>
            </a:xfrm>
          </p:grpSpPr>
          <p:sp>
            <p:nvSpPr>
              <p:cNvPr id="11" name="TextBox 63">
                <a:extLst>
                  <a:ext uri="{FF2B5EF4-FFF2-40B4-BE49-F238E27FC236}">
                    <a16:creationId xmlns:a16="http://schemas.microsoft.com/office/drawing/2014/main" id="{1FDF45C5-882E-7451-B3A0-46B94B8AE188}"/>
                  </a:ext>
                </a:extLst>
              </p:cNvPr>
              <p:cNvSpPr txBox="1"/>
              <p:nvPr/>
            </p:nvSpPr>
            <p:spPr>
              <a:xfrm>
                <a:off x="11763107" y="4838910"/>
                <a:ext cx="1672389" cy="1521855"/>
              </a:xfrm>
              <a:prstGeom prst="rect">
                <a:avLst/>
              </a:prstGeom>
              <a:noFill/>
            </p:spPr>
            <p:txBody>
              <a:bodyPr wrap="square" rtlCol="0">
                <a:spAutoFit/>
              </a:bodyPr>
              <a:lstStyle/>
              <a:p>
                <a:r>
                  <a:rPr lang="en-US" sz="3200" dirty="0">
                    <a:latin typeface="Gill Sans Light" panose="020B0302020104020203" pitchFamily="34" charset="-79"/>
                    <a:cs typeface="Gill Sans Light" panose="020B0302020104020203" pitchFamily="34" charset="-79"/>
                  </a:rPr>
                  <a:t>O</a:t>
                </a:r>
                <a:r>
                  <a:rPr lang="en-DE" sz="3200" dirty="0">
                    <a:latin typeface="Gill Sans Light" panose="020B0302020104020203" pitchFamily="34" charset="-79"/>
                    <a:cs typeface="Gill Sans Light" panose="020B0302020104020203" pitchFamily="34" charset="-79"/>
                  </a:rPr>
                  <a:t>p</a:t>
                </a:r>
                <a:r>
                  <a:rPr lang="en-GB" sz="3200" dirty="0">
                    <a:latin typeface="Gill Sans Light" panose="020B0302020104020203" pitchFamily="34" charset="-79"/>
                    <a:cs typeface="Gill Sans Light" panose="020B0302020104020203" pitchFamily="34" charset="-79"/>
                  </a:rPr>
                  <a:t>t</a:t>
                </a:r>
                <a:r>
                  <a:rPr lang="en-DE" sz="3200" dirty="0" err="1">
                    <a:latin typeface="Gill Sans Light" panose="020B0302020104020203" pitchFamily="34" charset="-79"/>
                    <a:cs typeface="Gill Sans Light" panose="020B0302020104020203" pitchFamily="34" charset="-79"/>
                  </a:rPr>
                  <a:t>i</a:t>
                </a:r>
                <a:r>
                  <a:rPr lang="en-GB" sz="3200" dirty="0">
                    <a:latin typeface="Gill Sans Light" panose="020B0302020104020203" pitchFamily="34" charset="-79"/>
                    <a:cs typeface="Gill Sans Light" panose="020B0302020104020203" pitchFamily="34" charset="-79"/>
                  </a:rPr>
                  <a:t>c</a:t>
                </a:r>
                <a:r>
                  <a:rPr lang="en-DE" sz="3200" dirty="0">
                    <a:latin typeface="Gill Sans Light" panose="020B0302020104020203" pitchFamily="34" charset="-79"/>
                    <a:cs typeface="Gill Sans Light" panose="020B0302020104020203" pitchFamily="34" charset="-79"/>
                  </a:rPr>
                  <a:t>a</a:t>
                </a:r>
                <a:r>
                  <a:rPr lang="en-GB" sz="3200" dirty="0">
                    <a:latin typeface="Gill Sans Light" panose="020B0302020104020203" pitchFamily="34" charset="-79"/>
                    <a:cs typeface="Gill Sans Light" panose="020B0302020104020203" pitchFamily="34" charset="-79"/>
                  </a:rPr>
                  <a:t>l</a:t>
                </a:r>
                <a:r>
                  <a:rPr lang="en-DE" sz="3200" dirty="0">
                    <a:latin typeface="Gill Sans Light" panose="020B0302020104020203" pitchFamily="34" charset="-79"/>
                    <a:cs typeface="Gill Sans Light" panose="020B0302020104020203" pitchFamily="34" charset="-79"/>
                  </a:rPr>
                  <a:t>l</a:t>
                </a:r>
                <a:r>
                  <a:rPr lang="en-GB" sz="3200" dirty="0">
                    <a:latin typeface="Gill Sans Light" panose="020B0302020104020203" pitchFamily="34" charset="-79"/>
                    <a:cs typeface="Gill Sans Light" panose="020B0302020104020203" pitchFamily="34" charset="-79"/>
                  </a:rPr>
                  <a:t>y</a:t>
                </a:r>
                <a:r>
                  <a:rPr lang="en-DE" sz="3200" dirty="0">
                    <a:latin typeface="Gill Sans Light" panose="020B0302020104020203" pitchFamily="34" charset="-79"/>
                    <a:cs typeface="Gill Sans Light" panose="020B0302020104020203" pitchFamily="34" charset="-79"/>
                  </a:rPr>
                  <a:t> </a:t>
                </a:r>
                <a:r>
                  <a:rPr lang="en-GB" sz="3200" dirty="0" err="1">
                    <a:latin typeface="Gill Sans Light" panose="020B0302020104020203" pitchFamily="34" charset="-79"/>
                    <a:cs typeface="Gill Sans Light" panose="020B0302020104020203" pitchFamily="34" charset="-79"/>
                  </a:rPr>
                  <a:t>i</a:t>
                </a:r>
                <a:r>
                  <a:rPr lang="en-DE" sz="3200" dirty="0">
                    <a:latin typeface="Gill Sans Light" panose="020B0302020104020203" pitchFamily="34" charset="-79"/>
                    <a:cs typeface="Gill Sans Light" panose="020B0302020104020203" pitchFamily="34" charset="-79"/>
                  </a:rPr>
                  <a:t>n</a:t>
                </a:r>
                <a:r>
                  <a:rPr lang="en-GB" sz="3200" dirty="0">
                    <a:latin typeface="Gill Sans Light" panose="020B0302020104020203" pitchFamily="34" charset="-79"/>
                    <a:cs typeface="Gill Sans Light" panose="020B0302020104020203" pitchFamily="34" charset="-79"/>
                  </a:rPr>
                  <a:t>d</a:t>
                </a:r>
                <a:r>
                  <a:rPr lang="en-DE" sz="3200" dirty="0">
                    <a:latin typeface="Gill Sans Light" panose="020B0302020104020203" pitchFamily="34" charset="-79"/>
                    <a:cs typeface="Gill Sans Light" panose="020B0302020104020203" pitchFamily="34" charset="-79"/>
                  </a:rPr>
                  <a:t>u</a:t>
                </a:r>
                <a:r>
                  <a:rPr lang="en-GB" sz="3200" dirty="0">
                    <a:latin typeface="Gill Sans Light" panose="020B0302020104020203" pitchFamily="34" charset="-79"/>
                    <a:cs typeface="Gill Sans Light" panose="020B0302020104020203" pitchFamily="34" charset="-79"/>
                  </a:rPr>
                  <a:t>c</a:t>
                </a:r>
                <a:r>
                  <a:rPr lang="en-DE" sz="3200" dirty="0">
                    <a:latin typeface="Gill Sans Light" panose="020B0302020104020203" pitchFamily="34" charset="-79"/>
                    <a:cs typeface="Gill Sans Light" panose="020B0302020104020203" pitchFamily="34" charset="-79"/>
                  </a:rPr>
                  <a:t>e</a:t>
                </a:r>
                <a:r>
                  <a:rPr lang="en-GB" sz="3200" dirty="0">
                    <a:latin typeface="Gill Sans Light" panose="020B0302020104020203" pitchFamily="34" charset="-79"/>
                    <a:cs typeface="Gill Sans Light" panose="020B0302020104020203" pitchFamily="34" charset="-79"/>
                  </a:rPr>
                  <a:t>d</a:t>
                </a:r>
                <a:r>
                  <a:rPr lang="en-DE" sz="3200" dirty="0">
                    <a:latin typeface="Gill Sans Light" panose="020B0302020104020203" pitchFamily="34" charset="-79"/>
                    <a:cs typeface="Gill Sans Light" panose="020B0302020104020203" pitchFamily="34" charset="-79"/>
                  </a:rPr>
                  <a:t> </a:t>
                </a:r>
                <a:r>
                  <a:rPr lang="en-GB" sz="3200" dirty="0">
                    <a:latin typeface="Gill Sans Light" panose="020B0302020104020203" pitchFamily="34" charset="-79"/>
                    <a:cs typeface="Gill Sans Light" panose="020B0302020104020203" pitchFamily="34" charset="-79"/>
                  </a:rPr>
                  <a:t>s</a:t>
                </a:r>
                <a:r>
                  <a:rPr lang="en-DE" sz="3200" dirty="0">
                    <a:latin typeface="Gill Sans Light" panose="020B0302020104020203" pitchFamily="34" charset="-79"/>
                    <a:cs typeface="Gill Sans Light" panose="020B0302020104020203" pitchFamily="34" charset="-79"/>
                  </a:rPr>
                  <a:t>h</a:t>
                </a:r>
                <a:r>
                  <a:rPr lang="en-GB" sz="3200" dirty="0">
                    <a:latin typeface="Gill Sans Light" panose="020B0302020104020203" pitchFamily="34" charset="-79"/>
                    <a:cs typeface="Gill Sans Light" panose="020B0302020104020203" pitchFamily="34" charset="-79"/>
                  </a:rPr>
                  <a:t>o</a:t>
                </a:r>
                <a:r>
                  <a:rPr lang="en-DE" sz="3200">
                    <a:latin typeface="Gill Sans Light" panose="020B0302020104020203" pitchFamily="34" charset="-79"/>
                    <a:cs typeface="Gill Sans Light" panose="020B0302020104020203" pitchFamily="34" charset="-79"/>
                  </a:rPr>
                  <a:t>c</a:t>
                </a:r>
                <a:r>
                  <a:rPr lang="en-GB" sz="3200" dirty="0">
                    <a:latin typeface="Gill Sans Light" panose="020B0302020104020203" pitchFamily="34" charset="-79"/>
                    <a:cs typeface="Gill Sans Light" panose="020B0302020104020203" pitchFamily="34" charset="-79"/>
                  </a:rPr>
                  <a:t>k</a:t>
                </a:r>
                <a:r>
                  <a:rPr lang="en-DE" sz="3200">
                    <a:latin typeface="Gill Sans Light" panose="020B0302020104020203" pitchFamily="34" charset="-79"/>
                    <a:cs typeface="Gill Sans Light" panose="020B0302020104020203" pitchFamily="34" charset="-79"/>
                  </a:rPr>
                  <a:t> </a:t>
                </a:r>
                <a:r>
                  <a:rPr lang="en-GB" sz="3200" dirty="0" err="1">
                    <a:latin typeface="Gill Sans Light" panose="020B0302020104020203" pitchFamily="34" charset="-79"/>
                    <a:cs typeface="Gill Sans Light" panose="020B0302020104020203" pitchFamily="34" charset="-79"/>
                  </a:rPr>
                  <a:t>i</a:t>
                </a:r>
                <a:r>
                  <a:rPr lang="en-DE" sz="3200" dirty="0">
                    <a:latin typeface="Gill Sans Light" panose="020B0302020104020203" pitchFamily="34" charset="-79"/>
                    <a:cs typeface="Gill Sans Light" panose="020B0302020104020203" pitchFamily="34" charset="-79"/>
                  </a:rPr>
                  <a:t>n</a:t>
                </a:r>
                <a:r>
                  <a:rPr lang="en-GB" sz="3200" dirty="0">
                    <a:latin typeface="Gill Sans Light" panose="020B0302020104020203" pitchFamily="34" charset="-79"/>
                    <a:cs typeface="Gill Sans Light" panose="020B0302020104020203" pitchFamily="34" charset="-79"/>
                  </a:rPr>
                  <a:t>j</a:t>
                </a:r>
                <a:r>
                  <a:rPr lang="en-DE" sz="3200" dirty="0">
                    <a:latin typeface="Gill Sans Light" panose="020B0302020104020203" pitchFamily="34" charset="-79"/>
                    <a:cs typeface="Gill Sans Light" panose="020B0302020104020203" pitchFamily="34" charset="-79"/>
                  </a:rPr>
                  <a:t>e</a:t>
                </a:r>
                <a:r>
                  <a:rPr lang="en-GB" sz="3200" dirty="0">
                    <a:latin typeface="Gill Sans Light" panose="020B0302020104020203" pitchFamily="34" charset="-79"/>
                    <a:cs typeface="Gill Sans Light" panose="020B0302020104020203" pitchFamily="34" charset="-79"/>
                  </a:rPr>
                  <a:t>c</a:t>
                </a:r>
                <a:r>
                  <a:rPr lang="en-DE" sz="3200" dirty="0">
                    <a:latin typeface="Gill Sans Light" panose="020B0302020104020203" pitchFamily="34" charset="-79"/>
                    <a:cs typeface="Gill Sans Light" panose="020B0302020104020203" pitchFamily="34" charset="-79"/>
                  </a:rPr>
                  <a:t>t</a:t>
                </a:r>
                <a:r>
                  <a:rPr lang="en-GB" sz="3200" dirty="0" err="1">
                    <a:latin typeface="Gill Sans Light" panose="020B0302020104020203" pitchFamily="34" charset="-79"/>
                    <a:cs typeface="Gill Sans Light" panose="020B0302020104020203" pitchFamily="34" charset="-79"/>
                  </a:rPr>
                  <a:t>i</a:t>
                </a:r>
                <a:r>
                  <a:rPr lang="en-DE" sz="3200" dirty="0">
                    <a:latin typeface="Gill Sans Light" panose="020B0302020104020203" pitchFamily="34" charset="-79"/>
                    <a:cs typeface="Gill Sans Light" panose="020B0302020104020203" pitchFamily="34" charset="-79"/>
                  </a:rPr>
                  <a:t>o</a:t>
                </a:r>
                <a:r>
                  <a:rPr lang="en-GB" sz="3200" dirty="0">
                    <a:latin typeface="Gill Sans Light" panose="020B0302020104020203" pitchFamily="34" charset="-79"/>
                    <a:cs typeface="Gill Sans Light" panose="020B0302020104020203" pitchFamily="34" charset="-79"/>
                  </a:rPr>
                  <a:t>n</a:t>
                </a:r>
              </a:p>
            </p:txBody>
          </p:sp>
          <p:graphicFrame>
            <p:nvGraphicFramePr>
              <p:cNvPr id="12" name="Object 23">
                <a:extLst>
                  <a:ext uri="{FF2B5EF4-FFF2-40B4-BE49-F238E27FC236}">
                    <a16:creationId xmlns:a16="http://schemas.microsoft.com/office/drawing/2014/main" id="{97D2EFF6-3FFE-3A4E-ADF8-2B79641F9888}"/>
                  </a:ext>
                </a:extLst>
              </p:cNvPr>
              <p:cNvGraphicFramePr>
                <a:graphicFrameLocks noChangeAspect="1"/>
              </p:cNvGraphicFramePr>
              <p:nvPr>
                <p:extLst>
                  <p:ext uri="{D42A27DB-BD31-4B8C-83A1-F6EECF244321}">
                    <p14:modId xmlns:p14="http://schemas.microsoft.com/office/powerpoint/2010/main" val="3747482194"/>
                  </p:ext>
                </p:extLst>
              </p:nvPr>
            </p:nvGraphicFramePr>
            <p:xfrm>
              <a:off x="13663180" y="4358090"/>
              <a:ext cx="9623661" cy="2937309"/>
            </p:xfrm>
            <a:graphic>
              <a:graphicData uri="http://schemas.openxmlformats.org/presentationml/2006/ole">
                <mc:AlternateContent xmlns:mc="http://schemas.openxmlformats.org/markup-compatibility/2006">
                  <mc:Choice xmlns:v="urn:schemas-microsoft-com:vml" Requires="v">
                    <p:oleObj name="Acrobat Document" r:id="rId6" imgW="10953367" imgH="3343004" progId="AcroExch.Document.DC">
                      <p:embed/>
                    </p:oleObj>
                  </mc:Choice>
                  <mc:Fallback>
                    <p:oleObj name="Acrobat Document" r:id="rId6" imgW="10953367" imgH="3343004" progId="AcroExch.Document.DC">
                      <p:embed/>
                      <p:pic>
                        <p:nvPicPr>
                          <p:cNvPr id="6" name="Object 23">
                            <a:extLst>
                              <a:ext uri="{FF2B5EF4-FFF2-40B4-BE49-F238E27FC236}">
                                <a16:creationId xmlns:a16="http://schemas.microsoft.com/office/drawing/2014/main" id="{DAB5EAE1-1DF8-FFF7-DA0A-8E086875A379}"/>
                              </a:ext>
                            </a:extLst>
                          </p:cNvPr>
                          <p:cNvPicPr/>
                          <p:nvPr/>
                        </p:nvPicPr>
                        <p:blipFill>
                          <a:blip r:embed="rId7"/>
                          <a:stretch>
                            <a:fillRect/>
                          </a:stretch>
                        </p:blipFill>
                        <p:spPr>
                          <a:xfrm>
                            <a:off x="13663180" y="4358090"/>
                            <a:ext cx="9623661" cy="2937309"/>
                          </a:xfrm>
                          <a:prstGeom prst="rect">
                            <a:avLst/>
                          </a:prstGeom>
                        </p:spPr>
                      </p:pic>
                    </p:oleObj>
                  </mc:Fallback>
                </mc:AlternateContent>
              </a:graphicData>
            </a:graphic>
          </p:graphicFrame>
        </p:grpSp>
        <p:sp>
          <p:nvSpPr>
            <p:cNvPr id="8" name="Textfeld 7">
              <a:extLst>
                <a:ext uri="{FF2B5EF4-FFF2-40B4-BE49-F238E27FC236}">
                  <a16:creationId xmlns:a16="http://schemas.microsoft.com/office/drawing/2014/main" id="{096D2FA2-FF9D-EECB-273C-EF9D09518B99}"/>
                </a:ext>
              </a:extLst>
            </p:cNvPr>
            <p:cNvSpPr txBox="1"/>
            <p:nvPr/>
          </p:nvSpPr>
          <p:spPr>
            <a:xfrm>
              <a:off x="20367447" y="3176681"/>
              <a:ext cx="2037712" cy="1087477"/>
            </a:xfrm>
            <a:prstGeom prst="rect">
              <a:avLst/>
            </a:prstGeom>
            <a:solidFill>
              <a:srgbClr val="31359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GB" sz="3200" dirty="0">
                  <a:solidFill>
                    <a:schemeClr val="bg1"/>
                  </a:solidFill>
                  <a:latin typeface="Gill Sans Light" panose="020B0302020104020203" pitchFamily="34" charset="-79"/>
                  <a:cs typeface="Gill Sans Light" panose="020B0302020104020203" pitchFamily="34" charset="-79"/>
                </a:rPr>
                <a:t>~</a:t>
              </a:r>
              <a:r>
                <a:rPr lang="en-DE" sz="3200">
                  <a:solidFill>
                    <a:schemeClr val="bg1"/>
                  </a:solidFill>
                  <a:latin typeface="Gill Sans Light" panose="020B0302020104020203" pitchFamily="34" charset="-79"/>
                  <a:cs typeface="Gill Sans Light" panose="020B0302020104020203" pitchFamily="34" charset="-79"/>
                </a:rPr>
                <a:t>3</a:t>
              </a:r>
              <a:r>
                <a:rPr lang="de-DE" sz="3200" dirty="0">
                  <a:solidFill>
                    <a:schemeClr val="bg1"/>
                  </a:solidFill>
                  <a:latin typeface="Gill Sans Light" panose="020B0302020104020203" pitchFamily="34" charset="-79"/>
                  <a:cs typeface="Gill Sans Light" panose="020B0302020104020203" pitchFamily="34" charset="-79"/>
                </a:rPr>
                <a:t>0</a:t>
              </a:r>
              <a:r>
                <a:rPr lang="en-GB" sz="3200" dirty="0">
                  <a:solidFill>
                    <a:schemeClr val="bg1"/>
                  </a:solidFill>
                  <a:latin typeface="Gill Sans Light" panose="020B0302020104020203" pitchFamily="34" charset="-79"/>
                  <a:cs typeface="Gill Sans Light" panose="020B0302020104020203" pitchFamily="34" charset="-79"/>
                </a:rPr>
                <a:t> </a:t>
              </a:r>
              <a:r>
                <a:rPr lang="en-GB" sz="3200" dirty="0" err="1">
                  <a:solidFill>
                    <a:schemeClr val="bg1"/>
                  </a:solidFill>
                  <a:latin typeface="Gill Sans Light" panose="020B0302020104020203" pitchFamily="34" charset="-79"/>
                  <a:cs typeface="Gill Sans Light" panose="020B0302020104020203" pitchFamily="34" charset="-79"/>
                </a:rPr>
                <a:t>pC</a:t>
              </a:r>
              <a:r>
                <a:rPr lang="en-GB" sz="3200" dirty="0">
                  <a:solidFill>
                    <a:schemeClr val="bg1"/>
                  </a:solidFill>
                  <a:latin typeface="Gill Sans Light" panose="020B0302020104020203" pitchFamily="34" charset="-79"/>
                  <a:cs typeface="Gill Sans Light" panose="020B0302020104020203" pitchFamily="34" charset="-79"/>
                </a:rPr>
                <a:t> over 1 GeV</a:t>
              </a:r>
              <a:endParaRPr kumimoji="0" lang="en-GB" sz="3200" u="none" strike="noStrike" cap="none" spc="0" normalizeH="0" baseline="0" dirty="0">
                <a:ln>
                  <a:noFill/>
                </a:ln>
                <a:solidFill>
                  <a:schemeClr val="bg1"/>
                </a:solidFill>
                <a:effectLst/>
                <a:uFillTx/>
                <a:latin typeface="Gill Sans Light" panose="020B0302020104020203" pitchFamily="34" charset="-79"/>
                <a:cs typeface="Gill Sans Light" panose="020B0302020104020203" pitchFamily="34" charset="-79"/>
                <a:sym typeface="Helvetica Neue"/>
              </a:endParaRPr>
            </a:p>
          </p:txBody>
        </p:sp>
        <p:sp>
          <p:nvSpPr>
            <p:cNvPr id="9" name="Textfeld 8">
              <a:extLst>
                <a:ext uri="{FF2B5EF4-FFF2-40B4-BE49-F238E27FC236}">
                  <a16:creationId xmlns:a16="http://schemas.microsoft.com/office/drawing/2014/main" id="{194E5313-37EA-B77D-1CB7-291A0543D746}"/>
                </a:ext>
              </a:extLst>
            </p:cNvPr>
            <p:cNvSpPr txBox="1"/>
            <p:nvPr/>
          </p:nvSpPr>
          <p:spPr>
            <a:xfrm>
              <a:off x="20367447" y="7179000"/>
              <a:ext cx="2037712" cy="1087477"/>
            </a:xfrm>
            <a:prstGeom prst="rect">
              <a:avLst/>
            </a:prstGeom>
            <a:solidFill>
              <a:srgbClr val="31359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GB" sz="3200" dirty="0">
                  <a:solidFill>
                    <a:schemeClr val="bg1"/>
                  </a:solidFill>
                  <a:latin typeface="Gill Sans Light" panose="020B0302020104020203" pitchFamily="34" charset="-79"/>
                  <a:cs typeface="Gill Sans Light" panose="020B0302020104020203" pitchFamily="34" charset="-79"/>
                </a:rPr>
                <a:t>~</a:t>
              </a:r>
              <a:r>
                <a:rPr lang="de-DE" sz="3200" dirty="0">
                  <a:solidFill>
                    <a:schemeClr val="bg1"/>
                  </a:solidFill>
                  <a:latin typeface="Gill Sans Light" panose="020B0302020104020203" pitchFamily="34" charset="-79"/>
                  <a:cs typeface="Gill Sans Light" panose="020B0302020104020203" pitchFamily="34" charset="-79"/>
                </a:rPr>
                <a:t>90</a:t>
              </a:r>
              <a:r>
                <a:rPr lang="en-GB" sz="3200" dirty="0">
                  <a:solidFill>
                    <a:schemeClr val="bg1"/>
                  </a:solidFill>
                  <a:latin typeface="Gill Sans Light" panose="020B0302020104020203" pitchFamily="34" charset="-79"/>
                  <a:cs typeface="Gill Sans Light" panose="020B0302020104020203" pitchFamily="34" charset="-79"/>
                </a:rPr>
                <a:t> </a:t>
              </a:r>
              <a:r>
                <a:rPr lang="en-GB" sz="3200" dirty="0" err="1">
                  <a:solidFill>
                    <a:schemeClr val="bg1"/>
                  </a:solidFill>
                  <a:latin typeface="Gill Sans Light" panose="020B0302020104020203" pitchFamily="34" charset="-79"/>
                  <a:cs typeface="Gill Sans Light" panose="020B0302020104020203" pitchFamily="34" charset="-79"/>
                </a:rPr>
                <a:t>pC</a:t>
              </a:r>
              <a:r>
                <a:rPr lang="en-GB" sz="3200" dirty="0">
                  <a:solidFill>
                    <a:schemeClr val="bg1"/>
                  </a:solidFill>
                  <a:latin typeface="Gill Sans Light" panose="020B0302020104020203" pitchFamily="34" charset="-79"/>
                  <a:cs typeface="Gill Sans Light" panose="020B0302020104020203" pitchFamily="34" charset="-79"/>
                </a:rPr>
                <a:t>, 600 MeV</a:t>
              </a:r>
              <a:endParaRPr kumimoji="0" lang="en-GB" sz="3200" u="none" strike="noStrike" cap="none" spc="0" normalizeH="0" baseline="0" dirty="0">
                <a:ln>
                  <a:noFill/>
                </a:ln>
                <a:solidFill>
                  <a:schemeClr val="bg1"/>
                </a:solidFill>
                <a:effectLst/>
                <a:uFillTx/>
                <a:latin typeface="Gill Sans Light" panose="020B0302020104020203" pitchFamily="34" charset="-79"/>
                <a:cs typeface="Gill Sans Light" panose="020B0302020104020203" pitchFamily="34" charset="-79"/>
                <a:sym typeface="Helvetica Neue"/>
              </a:endParaRPr>
            </a:p>
          </p:txBody>
        </p:sp>
        <p:sp>
          <p:nvSpPr>
            <p:cNvPr id="10" name="Textfeld 9">
              <a:extLst>
                <a:ext uri="{FF2B5EF4-FFF2-40B4-BE49-F238E27FC236}">
                  <a16:creationId xmlns:a16="http://schemas.microsoft.com/office/drawing/2014/main" id="{2BD1436B-1002-DD98-9E62-09BB95960C98}"/>
                </a:ext>
              </a:extLst>
            </p:cNvPr>
            <p:cNvSpPr txBox="1"/>
            <p:nvPr/>
          </p:nvSpPr>
          <p:spPr>
            <a:xfrm>
              <a:off x="20367447" y="11173900"/>
              <a:ext cx="2037712" cy="1087477"/>
            </a:xfrm>
            <a:prstGeom prst="rect">
              <a:avLst/>
            </a:prstGeom>
            <a:solidFill>
              <a:srgbClr val="31359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GB" sz="3200" dirty="0">
                  <a:solidFill>
                    <a:schemeClr val="bg1"/>
                  </a:solidFill>
                  <a:latin typeface="Gill Sans Light" panose="020B0302020104020203" pitchFamily="34" charset="-79"/>
                  <a:cs typeface="Gill Sans Light" panose="020B0302020104020203" pitchFamily="34" charset="-79"/>
                </a:rPr>
                <a:t>~</a:t>
              </a:r>
              <a:r>
                <a:rPr lang="de-DE" sz="3200" dirty="0">
                  <a:solidFill>
                    <a:schemeClr val="bg1"/>
                  </a:solidFill>
                  <a:latin typeface="Gill Sans Light" panose="020B0302020104020203" pitchFamily="34" charset="-79"/>
                  <a:cs typeface="Gill Sans Light" panose="020B0302020104020203" pitchFamily="34" charset="-79"/>
                </a:rPr>
                <a:t>100</a:t>
              </a:r>
              <a:r>
                <a:rPr lang="en-GB" sz="3200" dirty="0">
                  <a:solidFill>
                    <a:schemeClr val="bg1"/>
                  </a:solidFill>
                  <a:latin typeface="Gill Sans Light" panose="020B0302020104020203" pitchFamily="34" charset="-79"/>
                  <a:cs typeface="Gill Sans Light" panose="020B0302020104020203" pitchFamily="34" charset="-79"/>
                </a:rPr>
                <a:t> </a:t>
              </a:r>
              <a:r>
                <a:rPr lang="en-GB" sz="3200" dirty="0" err="1">
                  <a:solidFill>
                    <a:schemeClr val="bg1"/>
                  </a:solidFill>
                  <a:latin typeface="Gill Sans Light" panose="020B0302020104020203" pitchFamily="34" charset="-79"/>
                  <a:cs typeface="Gill Sans Light" panose="020B0302020104020203" pitchFamily="34" charset="-79"/>
                </a:rPr>
                <a:t>pC</a:t>
              </a:r>
              <a:r>
                <a:rPr lang="en-GB" sz="3200" dirty="0">
                  <a:solidFill>
                    <a:schemeClr val="bg1"/>
                  </a:solidFill>
                  <a:latin typeface="Gill Sans Light" panose="020B0302020104020203" pitchFamily="34" charset="-79"/>
                  <a:cs typeface="Gill Sans Light" panose="020B0302020104020203" pitchFamily="34" charset="-79"/>
                </a:rPr>
                <a:t>, </a:t>
              </a:r>
            </a:p>
            <a:p>
              <a:pPr marL="0" marR="0" indent="0" algn="ctr" defTabSz="2438338" rtl="0" fontAlgn="auto" latinLnBrk="0" hangingPunct="0">
                <a:lnSpc>
                  <a:spcPct val="100000"/>
                </a:lnSpc>
                <a:spcBef>
                  <a:spcPts val="0"/>
                </a:spcBef>
                <a:spcAft>
                  <a:spcPts val="0"/>
                </a:spcAft>
                <a:buClrTx/>
                <a:buSzTx/>
                <a:buFontTx/>
                <a:buNone/>
                <a:tabLst/>
              </a:pPr>
              <a:r>
                <a:rPr lang="en-GB" sz="3200" dirty="0">
                  <a:solidFill>
                    <a:schemeClr val="bg1"/>
                  </a:solidFill>
                  <a:latin typeface="Gill Sans Light" panose="020B0302020104020203" pitchFamily="34" charset="-79"/>
                  <a:cs typeface="Gill Sans Light" panose="020B0302020104020203" pitchFamily="34" charset="-79"/>
                </a:rPr>
                <a:t>1 GeV</a:t>
              </a:r>
              <a:endParaRPr kumimoji="0" lang="en-GB" sz="3200" u="none" strike="noStrike" cap="none" spc="0" normalizeH="0" baseline="0" dirty="0">
                <a:ln>
                  <a:noFill/>
                </a:ln>
                <a:solidFill>
                  <a:schemeClr val="bg1"/>
                </a:solidFill>
                <a:effectLst/>
                <a:uFillTx/>
                <a:latin typeface="Gill Sans Light" panose="020B0302020104020203" pitchFamily="34" charset="-79"/>
                <a:cs typeface="Gill Sans Light" panose="020B0302020104020203" pitchFamily="34" charset="-79"/>
                <a:sym typeface="Helvetica Neue"/>
              </a:endParaRPr>
            </a:p>
          </p:txBody>
        </p:sp>
      </p:grpSp>
    </p:spTree>
    <p:extLst>
      <p:ext uri="{BB962C8B-B14F-4D97-AF65-F5344CB8AC3E}">
        <p14:creationId xmlns:p14="http://schemas.microsoft.com/office/powerpoint/2010/main" val="12169806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FFF9C079-B82D-F02A-67B5-D850A9396F85}"/>
              </a:ext>
            </a:extLst>
          </p:cNvPr>
          <p:cNvSpPr txBox="1"/>
          <p:nvPr/>
        </p:nvSpPr>
        <p:spPr>
          <a:xfrm>
            <a:off x="244378" y="254286"/>
            <a:ext cx="12527468"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48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Centre for Advanced Laser Applications (CALA)…</a:t>
            </a:r>
          </a:p>
        </p:txBody>
      </p:sp>
      <p:sp>
        <p:nvSpPr>
          <p:cNvPr id="7" name="Textfeld 6">
            <a:extLst>
              <a:ext uri="{FF2B5EF4-FFF2-40B4-BE49-F238E27FC236}">
                <a16:creationId xmlns:a16="http://schemas.microsoft.com/office/drawing/2014/main" id="{6260A7D4-D726-E4B7-879F-4CCC1D369896}"/>
              </a:ext>
            </a:extLst>
          </p:cNvPr>
          <p:cNvSpPr txBox="1"/>
          <p:nvPr/>
        </p:nvSpPr>
        <p:spPr>
          <a:xfrm>
            <a:off x="8686800" y="8037539"/>
            <a:ext cx="15697200" cy="44114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GB" sz="4000" dirty="0">
                <a:latin typeface="Gill Sans Light" panose="020B0302020104020203" pitchFamily="34" charset="-79"/>
                <a:cs typeface="Gill Sans Light" panose="020B0302020104020203" pitchFamily="34" charset="-79"/>
              </a:rPr>
              <a:t>…i</a:t>
            </a:r>
            <a:r>
              <a:rPr kumimoji="0" lang="en-GB" sz="40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s operated by the Ludwig-</a:t>
            </a:r>
            <a:r>
              <a:rPr kumimoji="0" lang="en-GB" sz="4000" u="none" strike="noStrike" cap="none" spc="0" normalizeH="0" baseline="0" dirty="0" err="1">
                <a:ln>
                  <a:noFill/>
                </a:ln>
                <a:solidFill>
                  <a:srgbClr val="5E5E5E"/>
                </a:solidFill>
                <a:effectLst/>
                <a:uFillTx/>
                <a:latin typeface="Gill Sans Light" panose="020B0302020104020203" pitchFamily="34" charset="-79"/>
                <a:cs typeface="Gill Sans Light" panose="020B0302020104020203" pitchFamily="34" charset="-79"/>
                <a:sym typeface="Helvetica Neue"/>
              </a:rPr>
              <a:t>Maximilians</a:t>
            </a:r>
            <a:r>
              <a:rPr kumimoji="0" lang="en-GB" sz="40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-Universität München (LMU)</a:t>
            </a:r>
          </a:p>
          <a:p>
            <a:pPr marL="0" marR="0" indent="0" algn="l" defTabSz="2438338" rtl="0" fontAlgn="auto" latinLnBrk="0" hangingPunct="0">
              <a:lnSpc>
                <a:spcPct val="100000"/>
              </a:lnSpc>
              <a:spcBef>
                <a:spcPts val="0"/>
              </a:spcBef>
              <a:spcAft>
                <a:spcPts val="0"/>
              </a:spcAft>
              <a:buClrTx/>
              <a:buSzTx/>
              <a:buFontTx/>
              <a:buNone/>
              <a:tabLst/>
            </a:pPr>
            <a:r>
              <a:rPr lang="en-GB" sz="4000" dirty="0">
                <a:latin typeface="Gill Sans Light" panose="020B0302020104020203" pitchFamily="34" charset="-79"/>
                <a:cs typeface="Gill Sans Light" panose="020B0302020104020203" pitchFamily="34" charset="-79"/>
              </a:rPr>
              <a:t>… serves three university user groups</a:t>
            </a:r>
          </a:p>
          <a:p>
            <a:pPr marL="0" marR="0" indent="0" algn="l" defTabSz="2438338" rtl="0" fontAlgn="auto" latinLnBrk="0" hangingPunct="0">
              <a:lnSpc>
                <a:spcPct val="100000"/>
              </a:lnSpc>
              <a:spcBef>
                <a:spcPts val="0"/>
              </a:spcBef>
              <a:spcAft>
                <a:spcPts val="0"/>
              </a:spcAft>
              <a:buClrTx/>
              <a:buSzTx/>
              <a:buFontTx/>
              <a:buNone/>
              <a:tabLst/>
            </a:pPr>
            <a:r>
              <a:rPr lang="en-GB" sz="4000" dirty="0">
                <a:latin typeface="Gill Sans Light" panose="020B0302020104020203" pitchFamily="34" charset="-79"/>
                <a:cs typeface="Gill Sans Light" panose="020B0302020104020203" pitchFamily="34" charset="-79"/>
              </a:rPr>
              <a:t>… hosts approx. 40 staff members</a:t>
            </a:r>
          </a:p>
          <a:p>
            <a:pPr marL="0" marR="0" indent="0" algn="l" defTabSz="2438338" rtl="0" fontAlgn="auto" latinLnBrk="0" hangingPunct="0">
              <a:lnSpc>
                <a:spcPct val="100000"/>
              </a:lnSpc>
              <a:spcBef>
                <a:spcPts val="0"/>
              </a:spcBef>
              <a:spcAft>
                <a:spcPts val="0"/>
              </a:spcAft>
              <a:buClrTx/>
              <a:buSzTx/>
              <a:buFontTx/>
              <a:buNone/>
              <a:tabLst/>
            </a:pPr>
            <a:endParaRPr lang="en-GB" sz="4000" dirty="0">
              <a:latin typeface="Gill Sans Light" panose="020B0302020104020203" pitchFamily="34" charset="-79"/>
              <a:cs typeface="Gill Sans Light" panose="020B0302020104020203" pitchFamily="34" charset="-79"/>
            </a:endParaRPr>
          </a:p>
          <a:p>
            <a:pPr marL="0" marR="0" indent="0" algn="l" defTabSz="2438338" rtl="0" fontAlgn="auto" latinLnBrk="0" hangingPunct="0">
              <a:lnSpc>
                <a:spcPct val="100000"/>
              </a:lnSpc>
              <a:spcBef>
                <a:spcPts val="0"/>
              </a:spcBef>
              <a:spcAft>
                <a:spcPts val="0"/>
              </a:spcAft>
              <a:buClrTx/>
              <a:buSzTx/>
              <a:buFontTx/>
              <a:buNone/>
              <a:tabLst/>
            </a:pPr>
            <a:r>
              <a:rPr lang="en-GB" sz="4000" dirty="0">
                <a:latin typeface="Gill Sans Light" panose="020B0302020104020203" pitchFamily="34" charset="-79"/>
                <a:cs typeface="Gill Sans Light" panose="020B0302020104020203" pitchFamily="34" charset="-79"/>
              </a:rPr>
              <a:t>… houses two laser systems, ATLAS-3000 and PFS-pro</a:t>
            </a:r>
          </a:p>
          <a:p>
            <a:pPr marL="0" marR="0" indent="0" algn="l" defTabSz="2438338" rtl="0" fontAlgn="auto" latinLnBrk="0" hangingPunct="0">
              <a:lnSpc>
                <a:spcPct val="100000"/>
              </a:lnSpc>
              <a:spcBef>
                <a:spcPts val="0"/>
              </a:spcBef>
              <a:spcAft>
                <a:spcPts val="0"/>
              </a:spcAft>
              <a:buClrTx/>
              <a:buSzTx/>
              <a:buFontTx/>
              <a:buNone/>
              <a:tabLst/>
            </a:pPr>
            <a:r>
              <a:rPr lang="en-GB" sz="4000" dirty="0">
                <a:latin typeface="Gill Sans Light" panose="020B0302020104020203" pitchFamily="34" charset="-79"/>
                <a:cs typeface="Gill Sans Light" panose="020B0302020104020203" pitchFamily="34" charset="-79"/>
              </a:rPr>
              <a:t>… and five experimental beamlines</a:t>
            </a:r>
          </a:p>
          <a:p>
            <a:pPr marL="0" marR="0" indent="0" algn="l" defTabSz="2438338" rtl="0" fontAlgn="auto" latinLnBrk="0" hangingPunct="0">
              <a:lnSpc>
                <a:spcPct val="100000"/>
              </a:lnSpc>
              <a:spcBef>
                <a:spcPts val="0"/>
              </a:spcBef>
              <a:spcAft>
                <a:spcPts val="0"/>
              </a:spcAft>
              <a:buClrTx/>
              <a:buSzTx/>
              <a:buFontTx/>
              <a:buNone/>
              <a:tabLst/>
            </a:pPr>
            <a:endParaRPr kumimoji="0" lang="en-GB" sz="40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endParaRPr>
          </a:p>
        </p:txBody>
      </p:sp>
      <p:pic>
        <p:nvPicPr>
          <p:cNvPr id="8" name="Grafik 7" descr="Ein Bild, das drinnen, sitzend, rot, LKW enthält.&#10;&#10;Automatisch generierte Beschreibung">
            <a:extLst>
              <a:ext uri="{FF2B5EF4-FFF2-40B4-BE49-F238E27FC236}">
                <a16:creationId xmlns:a16="http://schemas.microsoft.com/office/drawing/2014/main" id="{B5FFA011-DAA1-887A-EC57-09190EB70E4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4378" y="7307854"/>
            <a:ext cx="7827777" cy="5870832"/>
          </a:xfrm>
          <a:prstGeom prst="rect">
            <a:avLst/>
          </a:prstGeom>
        </p:spPr>
      </p:pic>
      <p:pic>
        <p:nvPicPr>
          <p:cNvPr id="9" name="Bild 2" descr="IMG_3035.jpg">
            <a:extLst>
              <a:ext uri="{FF2B5EF4-FFF2-40B4-BE49-F238E27FC236}">
                <a16:creationId xmlns:a16="http://schemas.microsoft.com/office/drawing/2014/main" id="{EE0173A1-0453-BF33-6500-92C14D66270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608699"/>
            <a:ext cx="24384000" cy="5386316"/>
          </a:xfrm>
          <a:prstGeom prst="rect">
            <a:avLst/>
          </a:prstGeom>
        </p:spPr>
      </p:pic>
    </p:spTree>
    <p:extLst>
      <p:ext uri="{BB962C8B-B14F-4D97-AF65-F5344CB8AC3E}">
        <p14:creationId xmlns:p14="http://schemas.microsoft.com/office/powerpoint/2010/main" val="177626573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73E4E2E7-948B-F6BF-4024-C54CD5808633}"/>
              </a:ext>
            </a:extLst>
          </p:cNvPr>
          <p:cNvGrpSpPr/>
          <p:nvPr/>
        </p:nvGrpSpPr>
        <p:grpSpPr>
          <a:xfrm>
            <a:off x="11443864" y="165196"/>
            <a:ext cx="7153733" cy="4152509"/>
            <a:chOff x="13768708" y="14431521"/>
            <a:chExt cx="9886545" cy="6329652"/>
          </a:xfrm>
        </p:grpSpPr>
        <p:pic>
          <p:nvPicPr>
            <p:cNvPr id="5" name="Picture 33">
              <a:extLst>
                <a:ext uri="{FF2B5EF4-FFF2-40B4-BE49-F238E27FC236}">
                  <a16:creationId xmlns:a16="http://schemas.microsoft.com/office/drawing/2014/main" id="{6892DD0D-1382-7186-78EF-CEF7D27C2A9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768708" y="14431521"/>
              <a:ext cx="9886545" cy="6329652"/>
            </a:xfrm>
            <a:prstGeom prst="rect">
              <a:avLst/>
            </a:prstGeom>
          </p:spPr>
        </p:pic>
        <p:cxnSp>
          <p:nvCxnSpPr>
            <p:cNvPr id="6" name="Straight Arrow Connector 75">
              <a:extLst>
                <a:ext uri="{FF2B5EF4-FFF2-40B4-BE49-F238E27FC236}">
                  <a16:creationId xmlns:a16="http://schemas.microsoft.com/office/drawing/2014/main" id="{9CED2085-09E5-5F4B-CEBF-7F93E2A54D25}"/>
                </a:ext>
              </a:extLst>
            </p:cNvPr>
            <p:cNvCxnSpPr>
              <a:cxnSpLocks/>
            </p:cNvCxnSpPr>
            <p:nvPr/>
          </p:nvCxnSpPr>
          <p:spPr>
            <a:xfrm flipH="1">
              <a:off x="18493975" y="16836940"/>
              <a:ext cx="1" cy="694452"/>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78">
              <a:extLst>
                <a:ext uri="{FF2B5EF4-FFF2-40B4-BE49-F238E27FC236}">
                  <a16:creationId xmlns:a16="http://schemas.microsoft.com/office/drawing/2014/main" id="{083D08D9-1A1B-6808-3390-996AC18B507C}"/>
                </a:ext>
              </a:extLst>
            </p:cNvPr>
            <p:cNvSpPr txBox="1"/>
            <p:nvPr/>
          </p:nvSpPr>
          <p:spPr>
            <a:xfrm>
              <a:off x="15922404" y="16096337"/>
              <a:ext cx="3088047" cy="797542"/>
            </a:xfrm>
            <a:prstGeom prst="rect">
              <a:avLst/>
            </a:prstGeom>
            <a:noFill/>
          </p:spPr>
          <p:txBody>
            <a:bodyPr wrap="square" rtlCol="0">
              <a:spAutoFit/>
            </a:bodyPr>
            <a:lstStyle/>
            <a:p>
              <a:r>
                <a:rPr lang="en-GB" sz="2800" dirty="0">
                  <a:solidFill>
                    <a:schemeClr val="bg1"/>
                  </a:solidFill>
                  <a:latin typeface="Gill Sans Light" panose="020B0302020104020203" pitchFamily="34" charset="-79"/>
                  <a:cs typeface="Gill Sans Light" panose="020B0302020104020203" pitchFamily="34" charset="-79"/>
                </a:rPr>
                <a:t>g</a:t>
              </a:r>
              <a:r>
                <a:rPr lang="en-DE" sz="2800">
                  <a:solidFill>
                    <a:schemeClr val="bg1"/>
                  </a:solidFill>
                  <a:latin typeface="Gill Sans Light" panose="020B0302020104020203" pitchFamily="34" charset="-79"/>
                  <a:cs typeface="Gill Sans Light" panose="020B0302020104020203" pitchFamily="34" charset="-79"/>
                </a:rPr>
                <a:t>a</a:t>
              </a:r>
              <a:r>
                <a:rPr lang="en-GB" sz="2800" dirty="0">
                  <a:solidFill>
                    <a:schemeClr val="bg1"/>
                  </a:solidFill>
                  <a:latin typeface="Gill Sans Light" panose="020B0302020104020203" pitchFamily="34" charset="-79"/>
                  <a:cs typeface="Gill Sans Light" panose="020B0302020104020203" pitchFamily="34" charset="-79"/>
                </a:rPr>
                <a:t>s</a:t>
              </a:r>
              <a:r>
                <a:rPr lang="en-DE" sz="2800" dirty="0">
                  <a:solidFill>
                    <a:schemeClr val="bg1"/>
                  </a:solidFill>
                  <a:latin typeface="Gill Sans Light" panose="020B0302020104020203" pitchFamily="34" charset="-79"/>
                  <a:cs typeface="Gill Sans Light" panose="020B0302020104020203" pitchFamily="34" charset="-79"/>
                </a:rPr>
                <a:t> </a:t>
              </a:r>
              <a:r>
                <a:rPr lang="en-GB" sz="2800" dirty="0" err="1">
                  <a:solidFill>
                    <a:schemeClr val="bg1"/>
                  </a:solidFill>
                  <a:latin typeface="Gill Sans Light" panose="020B0302020104020203" pitchFamily="34" charset="-79"/>
                  <a:cs typeface="Gill Sans Light" panose="020B0302020104020203" pitchFamily="34" charset="-79"/>
                </a:rPr>
                <a:t>i</a:t>
              </a:r>
              <a:r>
                <a:rPr lang="en-DE" sz="2800" dirty="0">
                  <a:solidFill>
                    <a:schemeClr val="bg1"/>
                  </a:solidFill>
                  <a:latin typeface="Gill Sans Light" panose="020B0302020104020203" pitchFamily="34" charset="-79"/>
                  <a:cs typeface="Gill Sans Light" panose="020B0302020104020203" pitchFamily="34" charset="-79"/>
                </a:rPr>
                <a:t>n</a:t>
              </a:r>
              <a:r>
                <a:rPr lang="en-GB" sz="2800" dirty="0">
                  <a:solidFill>
                    <a:schemeClr val="bg1"/>
                  </a:solidFill>
                  <a:latin typeface="Gill Sans Light" panose="020B0302020104020203" pitchFamily="34" charset="-79"/>
                  <a:cs typeface="Gill Sans Light" panose="020B0302020104020203" pitchFamily="34" charset="-79"/>
                </a:rPr>
                <a:t>l</a:t>
              </a:r>
              <a:r>
                <a:rPr lang="en-DE" sz="2800" dirty="0">
                  <a:solidFill>
                    <a:schemeClr val="bg1"/>
                  </a:solidFill>
                  <a:latin typeface="Gill Sans Light" panose="020B0302020104020203" pitchFamily="34" charset="-79"/>
                  <a:cs typeface="Gill Sans Light" panose="020B0302020104020203" pitchFamily="34" charset="-79"/>
                </a:rPr>
                <a:t>e</a:t>
              </a:r>
              <a:r>
                <a:rPr lang="en-GB" sz="2800" dirty="0">
                  <a:solidFill>
                    <a:schemeClr val="bg1"/>
                  </a:solidFill>
                  <a:latin typeface="Gill Sans Light" panose="020B0302020104020203" pitchFamily="34" charset="-79"/>
                  <a:cs typeface="Gill Sans Light" panose="020B0302020104020203" pitchFamily="34" charset="-79"/>
                </a:rPr>
                <a:t>t</a:t>
              </a:r>
              <a:endParaRPr lang="en-DE" sz="2800" dirty="0">
                <a:solidFill>
                  <a:schemeClr val="bg1"/>
                </a:solidFill>
                <a:latin typeface="Gill Sans Light" panose="020B0302020104020203" pitchFamily="34" charset="-79"/>
                <a:cs typeface="Gill Sans Light" panose="020B0302020104020203" pitchFamily="34" charset="-79"/>
              </a:endParaRPr>
            </a:p>
          </p:txBody>
        </p:sp>
        <p:sp>
          <p:nvSpPr>
            <p:cNvPr id="8" name="TextBox 81">
              <a:extLst>
                <a:ext uri="{FF2B5EF4-FFF2-40B4-BE49-F238E27FC236}">
                  <a16:creationId xmlns:a16="http://schemas.microsoft.com/office/drawing/2014/main" id="{301AA6BD-407D-86B3-F990-E270B97AF958}"/>
                </a:ext>
              </a:extLst>
            </p:cNvPr>
            <p:cNvSpPr txBox="1"/>
            <p:nvPr/>
          </p:nvSpPr>
          <p:spPr>
            <a:xfrm>
              <a:off x="16267447" y="19306832"/>
              <a:ext cx="3593126" cy="1454341"/>
            </a:xfrm>
            <a:prstGeom prst="rect">
              <a:avLst/>
            </a:prstGeom>
            <a:noFill/>
          </p:spPr>
          <p:txBody>
            <a:bodyPr wrap="square" rtlCol="0">
              <a:spAutoFit/>
            </a:bodyPr>
            <a:lstStyle/>
            <a:p>
              <a:r>
                <a:rPr lang="en-DE" sz="2800" dirty="0">
                  <a:solidFill>
                    <a:srgbClr val="FF0000"/>
                  </a:solidFill>
                  <a:latin typeface="Gill Sans Light" panose="020B0302020104020203" pitchFamily="34" charset="-79"/>
                  <a:cs typeface="Gill Sans Light" panose="020B0302020104020203" pitchFamily="34" charset="-79"/>
                </a:rPr>
                <a:t>O</a:t>
              </a:r>
              <a:r>
                <a:rPr lang="en-GB" sz="2800" dirty="0">
                  <a:solidFill>
                    <a:srgbClr val="FF0000"/>
                  </a:solidFill>
                  <a:latin typeface="Gill Sans Light" panose="020B0302020104020203" pitchFamily="34" charset="-79"/>
                  <a:cs typeface="Gill Sans Light" panose="020B0302020104020203" pitchFamily="34" charset="-79"/>
                </a:rPr>
                <a:t>p</a:t>
              </a:r>
              <a:r>
                <a:rPr lang="en-DE" sz="2800" dirty="0">
                  <a:solidFill>
                    <a:srgbClr val="FF0000"/>
                  </a:solidFill>
                  <a:latin typeface="Gill Sans Light" panose="020B0302020104020203" pitchFamily="34" charset="-79"/>
                  <a:cs typeface="Gill Sans Light" panose="020B0302020104020203" pitchFamily="34" charset="-79"/>
                </a:rPr>
                <a:t>t</a:t>
              </a:r>
              <a:r>
                <a:rPr lang="en-GB" sz="2800" dirty="0" err="1">
                  <a:solidFill>
                    <a:srgbClr val="FF0000"/>
                  </a:solidFill>
                  <a:latin typeface="Gill Sans Light" panose="020B0302020104020203" pitchFamily="34" charset="-79"/>
                  <a:cs typeface="Gill Sans Light" panose="020B0302020104020203" pitchFamily="34" charset="-79"/>
                </a:rPr>
                <a:t>i</a:t>
              </a:r>
              <a:r>
                <a:rPr lang="en-DE" sz="2800" dirty="0">
                  <a:solidFill>
                    <a:srgbClr val="FF0000"/>
                  </a:solidFill>
                  <a:latin typeface="Gill Sans Light" panose="020B0302020104020203" pitchFamily="34" charset="-79"/>
                  <a:cs typeface="Gill Sans Light" panose="020B0302020104020203" pitchFamily="34" charset="-79"/>
                </a:rPr>
                <a:t>c</a:t>
              </a:r>
              <a:r>
                <a:rPr lang="en-GB" sz="2800" dirty="0">
                  <a:solidFill>
                    <a:srgbClr val="FF0000"/>
                  </a:solidFill>
                  <a:latin typeface="Gill Sans Light" panose="020B0302020104020203" pitchFamily="34" charset="-79"/>
                  <a:cs typeface="Gill Sans Light" panose="020B0302020104020203" pitchFamily="34" charset="-79"/>
                </a:rPr>
                <a:t>a</a:t>
              </a:r>
              <a:r>
                <a:rPr lang="en-DE" sz="2800" dirty="0">
                  <a:solidFill>
                    <a:srgbClr val="FF0000"/>
                  </a:solidFill>
                  <a:latin typeface="Gill Sans Light" panose="020B0302020104020203" pitchFamily="34" charset="-79"/>
                  <a:cs typeface="Gill Sans Light" panose="020B0302020104020203" pitchFamily="34" charset="-79"/>
                </a:rPr>
                <a:t>l </a:t>
              </a:r>
              <a:r>
                <a:rPr lang="en-GB" sz="2800" dirty="0">
                  <a:solidFill>
                    <a:srgbClr val="FF0000"/>
                  </a:solidFill>
                  <a:latin typeface="Gill Sans Light" panose="020B0302020104020203" pitchFamily="34" charset="-79"/>
                  <a:cs typeface="Gill Sans Light" panose="020B0302020104020203" pitchFamily="34" charset="-79"/>
                </a:rPr>
                <a:t>s</a:t>
              </a:r>
              <a:r>
                <a:rPr lang="en-DE" sz="2800" dirty="0">
                  <a:solidFill>
                    <a:srgbClr val="FF0000"/>
                  </a:solidFill>
                  <a:latin typeface="Gill Sans Light" panose="020B0302020104020203" pitchFamily="34" charset="-79"/>
                  <a:cs typeface="Gill Sans Light" panose="020B0302020104020203" pitchFamily="34" charset="-79"/>
                </a:rPr>
                <a:t>h</a:t>
              </a:r>
              <a:r>
                <a:rPr lang="en-GB" sz="2800" dirty="0">
                  <a:solidFill>
                    <a:srgbClr val="FF0000"/>
                  </a:solidFill>
                  <a:latin typeface="Gill Sans Light" panose="020B0302020104020203" pitchFamily="34" charset="-79"/>
                  <a:cs typeface="Gill Sans Light" panose="020B0302020104020203" pitchFamily="34" charset="-79"/>
                </a:rPr>
                <a:t>o</a:t>
              </a:r>
              <a:r>
                <a:rPr lang="en-DE" sz="2800">
                  <a:solidFill>
                    <a:srgbClr val="FF0000"/>
                  </a:solidFill>
                  <a:latin typeface="Gill Sans Light" panose="020B0302020104020203" pitchFamily="34" charset="-79"/>
                  <a:cs typeface="Gill Sans Light" panose="020B0302020104020203" pitchFamily="34" charset="-79"/>
                </a:rPr>
                <a:t>c</a:t>
              </a:r>
              <a:r>
                <a:rPr lang="en-GB" sz="2800" dirty="0">
                  <a:solidFill>
                    <a:srgbClr val="FF0000"/>
                  </a:solidFill>
                  <a:latin typeface="Gill Sans Light" panose="020B0302020104020203" pitchFamily="34" charset="-79"/>
                  <a:cs typeface="Gill Sans Light" panose="020B0302020104020203" pitchFamily="34" charset="-79"/>
                </a:rPr>
                <a:t>k</a:t>
              </a:r>
              <a:r>
                <a:rPr lang="en-DE" sz="2800">
                  <a:solidFill>
                    <a:srgbClr val="FF0000"/>
                  </a:solidFill>
                  <a:latin typeface="Gill Sans Light" panose="020B0302020104020203" pitchFamily="34" charset="-79"/>
                  <a:cs typeface="Gill Sans Light" panose="020B0302020104020203" pitchFamily="34" charset="-79"/>
                </a:rPr>
                <a:t> </a:t>
              </a:r>
              <a:r>
                <a:rPr lang="en-GB" sz="2800" dirty="0">
                  <a:solidFill>
                    <a:srgbClr val="FF0000"/>
                  </a:solidFill>
                  <a:latin typeface="Gill Sans Light" panose="020B0302020104020203" pitchFamily="34" charset="-79"/>
                  <a:cs typeface="Gill Sans Light" panose="020B0302020104020203" pitchFamily="34" charset="-79"/>
                </a:rPr>
                <a:t>driver</a:t>
              </a:r>
              <a:endParaRPr lang="en-DE" sz="2800" dirty="0">
                <a:solidFill>
                  <a:srgbClr val="FF0000"/>
                </a:solidFill>
                <a:latin typeface="Gill Sans Light" panose="020B0302020104020203" pitchFamily="34" charset="-79"/>
                <a:cs typeface="Gill Sans Light" panose="020B0302020104020203" pitchFamily="34" charset="-79"/>
              </a:endParaRPr>
            </a:p>
          </p:txBody>
        </p:sp>
        <p:sp>
          <p:nvSpPr>
            <p:cNvPr id="9" name="Isosceles Triangle 86">
              <a:extLst>
                <a:ext uri="{FF2B5EF4-FFF2-40B4-BE49-F238E27FC236}">
                  <a16:creationId xmlns:a16="http://schemas.microsoft.com/office/drawing/2014/main" id="{B3F1406D-ACC8-9AEB-DE2D-C7C879A6E767}"/>
                </a:ext>
              </a:extLst>
            </p:cNvPr>
            <p:cNvSpPr/>
            <p:nvPr/>
          </p:nvSpPr>
          <p:spPr>
            <a:xfrm rot="16200000">
              <a:off x="21389258" y="16042484"/>
              <a:ext cx="412278" cy="4119713"/>
            </a:xfrm>
            <a:prstGeom prst="triangle">
              <a:avLst/>
            </a:prstGeom>
            <a:solidFill>
              <a:srgbClr val="FF6D6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latin typeface="Gill Sans Light" panose="020B0302020104020203" pitchFamily="34" charset="-79"/>
                <a:cs typeface="Gill Sans Light" panose="020B0302020104020203" pitchFamily="34" charset="-79"/>
              </a:endParaRPr>
            </a:p>
          </p:txBody>
        </p:sp>
        <p:sp>
          <p:nvSpPr>
            <p:cNvPr id="10" name="TextBox 87">
              <a:extLst>
                <a:ext uri="{FF2B5EF4-FFF2-40B4-BE49-F238E27FC236}">
                  <a16:creationId xmlns:a16="http://schemas.microsoft.com/office/drawing/2014/main" id="{32622794-4EBF-A3CD-7BD6-47B49AFE088E}"/>
                </a:ext>
              </a:extLst>
            </p:cNvPr>
            <p:cNvSpPr txBox="1"/>
            <p:nvPr/>
          </p:nvSpPr>
          <p:spPr>
            <a:xfrm>
              <a:off x="19923268" y="18601517"/>
              <a:ext cx="3566053" cy="1454341"/>
            </a:xfrm>
            <a:prstGeom prst="rect">
              <a:avLst/>
            </a:prstGeom>
            <a:noFill/>
          </p:spPr>
          <p:txBody>
            <a:bodyPr wrap="square" rtlCol="0">
              <a:spAutoFit/>
            </a:bodyPr>
            <a:lstStyle/>
            <a:p>
              <a:r>
                <a:rPr lang="en-DE" sz="2800" dirty="0">
                  <a:solidFill>
                    <a:srgbClr val="FF0000"/>
                  </a:solidFill>
                  <a:latin typeface="Gill Sans Light" panose="020B0302020104020203" pitchFamily="34" charset="-79"/>
                  <a:cs typeface="Gill Sans Light" panose="020B0302020104020203" pitchFamily="34" charset="-79"/>
                </a:rPr>
                <a:t>LWFA </a:t>
              </a:r>
              <a:r>
                <a:rPr lang="en-GB" sz="2800" dirty="0">
                  <a:solidFill>
                    <a:srgbClr val="FF0000"/>
                  </a:solidFill>
                  <a:latin typeface="Gill Sans Light" panose="020B0302020104020203" pitchFamily="34" charset="-79"/>
                  <a:cs typeface="Gill Sans Light" panose="020B0302020104020203" pitchFamily="34" charset="-79"/>
                </a:rPr>
                <a:t>d</a:t>
              </a:r>
              <a:r>
                <a:rPr lang="en-DE" sz="2800" dirty="0">
                  <a:solidFill>
                    <a:srgbClr val="FF0000"/>
                  </a:solidFill>
                  <a:latin typeface="Gill Sans Light" panose="020B0302020104020203" pitchFamily="34" charset="-79"/>
                  <a:cs typeface="Gill Sans Light" panose="020B0302020104020203" pitchFamily="34" charset="-79"/>
                </a:rPr>
                <a:t>r</a:t>
              </a:r>
              <a:r>
                <a:rPr lang="en-GB" sz="2800" dirty="0" err="1">
                  <a:solidFill>
                    <a:srgbClr val="FF0000"/>
                  </a:solidFill>
                  <a:latin typeface="Gill Sans Light" panose="020B0302020104020203" pitchFamily="34" charset="-79"/>
                  <a:cs typeface="Gill Sans Light" panose="020B0302020104020203" pitchFamily="34" charset="-79"/>
                </a:rPr>
                <a:t>i</a:t>
              </a:r>
              <a:r>
                <a:rPr lang="en-DE" sz="2800" dirty="0">
                  <a:solidFill>
                    <a:srgbClr val="FF0000"/>
                  </a:solidFill>
                  <a:latin typeface="Gill Sans Light" panose="020B0302020104020203" pitchFamily="34" charset="-79"/>
                  <a:cs typeface="Gill Sans Light" panose="020B0302020104020203" pitchFamily="34" charset="-79"/>
                </a:rPr>
                <a:t>v</a:t>
              </a:r>
              <a:r>
                <a:rPr lang="en-GB" sz="2800" dirty="0" err="1">
                  <a:solidFill>
                    <a:srgbClr val="FF0000"/>
                  </a:solidFill>
                  <a:latin typeface="Gill Sans Light" panose="020B0302020104020203" pitchFamily="34" charset="-79"/>
                  <a:cs typeface="Gill Sans Light" panose="020B0302020104020203" pitchFamily="34" charset="-79"/>
                </a:rPr>
                <a:t>i</a:t>
              </a:r>
              <a:r>
                <a:rPr lang="en-DE" sz="2800" dirty="0">
                  <a:solidFill>
                    <a:srgbClr val="FF0000"/>
                  </a:solidFill>
                  <a:latin typeface="Gill Sans Light" panose="020B0302020104020203" pitchFamily="34" charset="-79"/>
                  <a:cs typeface="Gill Sans Light" panose="020B0302020104020203" pitchFamily="34" charset="-79"/>
                </a:rPr>
                <a:t>n</a:t>
              </a:r>
              <a:r>
                <a:rPr lang="en-GB" sz="2800" dirty="0">
                  <a:solidFill>
                    <a:srgbClr val="FF0000"/>
                  </a:solidFill>
                  <a:latin typeface="Gill Sans Light" panose="020B0302020104020203" pitchFamily="34" charset="-79"/>
                  <a:cs typeface="Gill Sans Light" panose="020B0302020104020203" pitchFamily="34" charset="-79"/>
                </a:rPr>
                <a:t>g</a:t>
              </a:r>
              <a:r>
                <a:rPr lang="en-DE" sz="2800" dirty="0">
                  <a:solidFill>
                    <a:srgbClr val="FF0000"/>
                  </a:solidFill>
                  <a:latin typeface="Gill Sans Light" panose="020B0302020104020203" pitchFamily="34" charset="-79"/>
                  <a:cs typeface="Gill Sans Light" panose="020B0302020104020203" pitchFamily="34" charset="-79"/>
                </a:rPr>
                <a:t>  laser </a:t>
              </a:r>
              <a:r>
                <a:rPr lang="en-GB" sz="2800" dirty="0">
                  <a:solidFill>
                    <a:srgbClr val="FF0000"/>
                  </a:solidFill>
                  <a:latin typeface="Gill Sans Light" panose="020B0302020104020203" pitchFamily="34" charset="-79"/>
                  <a:cs typeface="Gill Sans Light" panose="020B0302020104020203" pitchFamily="34" charset="-79"/>
                </a:rPr>
                <a:t>b</a:t>
              </a:r>
              <a:r>
                <a:rPr lang="en-DE" sz="2800" dirty="0">
                  <a:solidFill>
                    <a:srgbClr val="FF0000"/>
                  </a:solidFill>
                  <a:latin typeface="Gill Sans Light" panose="020B0302020104020203" pitchFamily="34" charset="-79"/>
                  <a:cs typeface="Gill Sans Light" panose="020B0302020104020203" pitchFamily="34" charset="-79"/>
                </a:rPr>
                <a:t>e</a:t>
              </a:r>
              <a:r>
                <a:rPr lang="en-GB" sz="2800" dirty="0">
                  <a:solidFill>
                    <a:srgbClr val="FF0000"/>
                  </a:solidFill>
                  <a:latin typeface="Gill Sans Light" panose="020B0302020104020203" pitchFamily="34" charset="-79"/>
                  <a:cs typeface="Gill Sans Light" panose="020B0302020104020203" pitchFamily="34" charset="-79"/>
                </a:rPr>
                <a:t>a</a:t>
              </a:r>
              <a:r>
                <a:rPr lang="en-DE" sz="2800" dirty="0">
                  <a:solidFill>
                    <a:srgbClr val="FF0000"/>
                  </a:solidFill>
                  <a:latin typeface="Gill Sans Light" panose="020B0302020104020203" pitchFamily="34" charset="-79"/>
                  <a:cs typeface="Gill Sans Light" panose="020B0302020104020203" pitchFamily="34" charset="-79"/>
                </a:rPr>
                <a:t>m</a:t>
              </a:r>
            </a:p>
          </p:txBody>
        </p:sp>
        <p:sp>
          <p:nvSpPr>
            <p:cNvPr id="11" name="Isosceles Triangle 88">
              <a:extLst>
                <a:ext uri="{FF2B5EF4-FFF2-40B4-BE49-F238E27FC236}">
                  <a16:creationId xmlns:a16="http://schemas.microsoft.com/office/drawing/2014/main" id="{596B5817-7A17-154A-819A-394716253D98}"/>
                </a:ext>
              </a:extLst>
            </p:cNvPr>
            <p:cNvSpPr/>
            <p:nvPr/>
          </p:nvSpPr>
          <p:spPr>
            <a:xfrm rot="20931119">
              <a:off x="19698687" y="18243062"/>
              <a:ext cx="175304" cy="1880265"/>
            </a:xfrm>
            <a:prstGeom prst="triangle">
              <a:avLst/>
            </a:prstGeom>
            <a:solidFill>
              <a:srgbClr val="FF6D6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latin typeface="Gill Sans Light" panose="020B0302020104020203" pitchFamily="34" charset="-79"/>
                <a:cs typeface="Gill Sans Light" panose="020B0302020104020203" pitchFamily="34" charset="-79"/>
              </a:endParaRPr>
            </a:p>
          </p:txBody>
        </p:sp>
      </p:grpSp>
      <p:sp>
        <p:nvSpPr>
          <p:cNvPr id="13" name="Textfeld 12">
            <a:extLst>
              <a:ext uri="{FF2B5EF4-FFF2-40B4-BE49-F238E27FC236}">
                <a16:creationId xmlns:a16="http://schemas.microsoft.com/office/drawing/2014/main" id="{A100301E-D352-7E7E-5D00-FFF79299D77D}"/>
              </a:ext>
            </a:extLst>
          </p:cNvPr>
          <p:cNvSpPr txBox="1"/>
          <p:nvPr/>
        </p:nvSpPr>
        <p:spPr>
          <a:xfrm>
            <a:off x="314724" y="165196"/>
            <a:ext cx="8085547"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GB" sz="6000" dirty="0">
                <a:latin typeface="Gill Sans Light" panose="020B0302020104020203" pitchFamily="34" charset="-79"/>
                <a:cs typeface="Gill Sans Light" panose="020B0302020104020203" pitchFamily="34" charset="-79"/>
              </a:rPr>
              <a:t>Multi-GeV beams </a:t>
            </a:r>
          </a:p>
          <a:p>
            <a:pPr marL="0" marR="0" indent="0" algn="l" defTabSz="2438338" rtl="0" fontAlgn="auto" latinLnBrk="0" hangingPunct="0">
              <a:lnSpc>
                <a:spcPct val="100000"/>
              </a:lnSpc>
              <a:spcBef>
                <a:spcPts val="0"/>
              </a:spcBef>
              <a:spcAft>
                <a:spcPts val="0"/>
              </a:spcAft>
              <a:buClrTx/>
              <a:buSzTx/>
              <a:buFontTx/>
              <a:buNone/>
              <a:tabLst/>
            </a:pPr>
            <a:r>
              <a:rPr kumimoji="0" lang="en-GB" sz="60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25 mm gas cell target, f/55</a:t>
            </a:r>
          </a:p>
        </p:txBody>
      </p:sp>
      <p:grpSp>
        <p:nvGrpSpPr>
          <p:cNvPr id="45" name="Gruppieren 44">
            <a:extLst>
              <a:ext uri="{FF2B5EF4-FFF2-40B4-BE49-F238E27FC236}">
                <a16:creationId xmlns:a16="http://schemas.microsoft.com/office/drawing/2014/main" id="{C4D6D7D7-0993-B2BD-BFA4-2B53D7F28B5E}"/>
              </a:ext>
            </a:extLst>
          </p:cNvPr>
          <p:cNvGrpSpPr/>
          <p:nvPr/>
        </p:nvGrpSpPr>
        <p:grpSpPr>
          <a:xfrm>
            <a:off x="5858851" y="4200889"/>
            <a:ext cx="17197105" cy="9548376"/>
            <a:chOff x="12881761" y="21294528"/>
            <a:chExt cx="11708230" cy="6372408"/>
          </a:xfrm>
        </p:grpSpPr>
        <p:graphicFrame>
          <p:nvGraphicFramePr>
            <p:cNvPr id="44" name="Object 60">
              <a:extLst>
                <a:ext uri="{FF2B5EF4-FFF2-40B4-BE49-F238E27FC236}">
                  <a16:creationId xmlns:a16="http://schemas.microsoft.com/office/drawing/2014/main" id="{E5EDE5A9-5272-2DBB-F443-BA0DDAC8B1D1}"/>
                </a:ext>
              </a:extLst>
            </p:cNvPr>
            <p:cNvGraphicFramePr>
              <a:graphicFrameLocks noChangeAspect="1"/>
            </p:cNvGraphicFramePr>
            <p:nvPr>
              <p:extLst>
                <p:ext uri="{D42A27DB-BD31-4B8C-83A1-F6EECF244321}">
                  <p14:modId xmlns:p14="http://schemas.microsoft.com/office/powerpoint/2010/main" val="3814058618"/>
                </p:ext>
              </p:extLst>
            </p:nvPr>
          </p:nvGraphicFramePr>
          <p:xfrm>
            <a:off x="12881761" y="21294528"/>
            <a:ext cx="11708230" cy="3499471"/>
          </p:xfrm>
          <a:graphic>
            <a:graphicData uri="http://schemas.openxmlformats.org/presentationml/2006/ole">
              <mc:AlternateContent xmlns:mc="http://schemas.openxmlformats.org/markup-compatibility/2006">
                <mc:Choice xmlns:v="urn:schemas-microsoft-com:vml" Requires="v">
                  <p:oleObj name="Acrobat Document" r:id="rId3" imgW="11153377" imgH="3333702" progId="AcroExch.Document.DC">
                    <p:embed/>
                  </p:oleObj>
                </mc:Choice>
                <mc:Fallback>
                  <p:oleObj name="Acrobat Document" r:id="rId3" imgW="11153377" imgH="3333702" progId="AcroExch.Document.DC">
                    <p:embed/>
                    <p:pic>
                      <p:nvPicPr>
                        <p:cNvPr id="61" name="Object 60">
                          <a:extLst>
                            <a:ext uri="{FF2B5EF4-FFF2-40B4-BE49-F238E27FC236}">
                              <a16:creationId xmlns:a16="http://schemas.microsoft.com/office/drawing/2014/main" id="{DCC7D603-D978-457E-8888-93D9DEB12D70}"/>
                            </a:ext>
                          </a:extLst>
                        </p:cNvPr>
                        <p:cNvPicPr/>
                        <p:nvPr/>
                      </p:nvPicPr>
                      <p:blipFill>
                        <a:blip r:embed="rId4"/>
                        <a:stretch>
                          <a:fillRect/>
                        </a:stretch>
                      </p:blipFill>
                      <p:spPr>
                        <a:xfrm>
                          <a:off x="12881761" y="21294528"/>
                          <a:ext cx="11708230" cy="3499471"/>
                        </a:xfrm>
                        <a:prstGeom prst="rect">
                          <a:avLst/>
                        </a:prstGeom>
                      </p:spPr>
                    </p:pic>
                  </p:oleObj>
                </mc:Fallback>
              </mc:AlternateContent>
            </a:graphicData>
          </a:graphic>
        </p:graphicFrame>
        <p:graphicFrame>
          <p:nvGraphicFramePr>
            <p:cNvPr id="35" name="Object 55">
              <a:extLst>
                <a:ext uri="{FF2B5EF4-FFF2-40B4-BE49-F238E27FC236}">
                  <a16:creationId xmlns:a16="http://schemas.microsoft.com/office/drawing/2014/main" id="{7C1FED50-1DBE-4A5E-9111-837C1FB29837}"/>
                </a:ext>
              </a:extLst>
            </p:cNvPr>
            <p:cNvGraphicFramePr>
              <a:graphicFrameLocks noChangeAspect="1"/>
            </p:cNvGraphicFramePr>
            <p:nvPr>
              <p:extLst>
                <p:ext uri="{D42A27DB-BD31-4B8C-83A1-F6EECF244321}">
                  <p14:modId xmlns:p14="http://schemas.microsoft.com/office/powerpoint/2010/main" val="2193656717"/>
                </p:ext>
              </p:extLst>
            </p:nvPr>
          </p:nvGraphicFramePr>
          <p:xfrm>
            <a:off x="12881761" y="24167465"/>
            <a:ext cx="11708230" cy="3499471"/>
          </p:xfrm>
          <a:graphic>
            <a:graphicData uri="http://schemas.openxmlformats.org/presentationml/2006/ole">
              <mc:AlternateContent xmlns:mc="http://schemas.openxmlformats.org/markup-compatibility/2006">
                <mc:Choice xmlns:v="urn:schemas-microsoft-com:vml" Requires="v">
                  <p:oleObj name="Acrobat Document" r:id="rId5" imgW="11153377" imgH="3333702" progId="AcroExch.Document.DC">
                    <p:embed/>
                  </p:oleObj>
                </mc:Choice>
                <mc:Fallback>
                  <p:oleObj name="Acrobat Document" r:id="rId5" imgW="11153377" imgH="3333702" progId="AcroExch.Document.DC">
                    <p:embed/>
                    <p:pic>
                      <p:nvPicPr>
                        <p:cNvPr id="56" name="Object 55">
                          <a:extLst>
                            <a:ext uri="{FF2B5EF4-FFF2-40B4-BE49-F238E27FC236}">
                              <a16:creationId xmlns:a16="http://schemas.microsoft.com/office/drawing/2014/main" id="{63CFEB2F-A217-4426-8A97-8862D90153F1}"/>
                            </a:ext>
                          </a:extLst>
                        </p:cNvPr>
                        <p:cNvPicPr/>
                        <p:nvPr/>
                      </p:nvPicPr>
                      <p:blipFill>
                        <a:blip r:embed="rId6"/>
                        <a:stretch>
                          <a:fillRect/>
                        </a:stretch>
                      </p:blipFill>
                      <p:spPr>
                        <a:xfrm>
                          <a:off x="12881761" y="24167465"/>
                          <a:ext cx="11708230" cy="3499471"/>
                        </a:xfrm>
                        <a:prstGeom prst="rect">
                          <a:avLst/>
                        </a:prstGeom>
                      </p:spPr>
                    </p:pic>
                  </p:oleObj>
                </mc:Fallback>
              </mc:AlternateContent>
            </a:graphicData>
          </a:graphic>
        </p:graphicFrame>
      </p:grpSp>
      <p:sp>
        <p:nvSpPr>
          <p:cNvPr id="46" name="TextBox 63">
            <a:extLst>
              <a:ext uri="{FF2B5EF4-FFF2-40B4-BE49-F238E27FC236}">
                <a16:creationId xmlns:a16="http://schemas.microsoft.com/office/drawing/2014/main" id="{DD90D875-F21F-8D77-EEA9-0B5DBD13D93B}"/>
              </a:ext>
            </a:extLst>
          </p:cNvPr>
          <p:cNvSpPr txBox="1"/>
          <p:nvPr/>
        </p:nvSpPr>
        <p:spPr>
          <a:xfrm>
            <a:off x="2616664" y="9733475"/>
            <a:ext cx="2863779" cy="2492977"/>
          </a:xfrm>
          <a:prstGeom prst="rect">
            <a:avLst/>
          </a:prstGeom>
          <a:noFill/>
        </p:spPr>
        <p:txBody>
          <a:bodyPr wrap="square" rtlCol="0">
            <a:spAutoFit/>
          </a:bodyPr>
          <a:lstStyle/>
          <a:p>
            <a:r>
              <a:rPr lang="en-US" sz="3200" dirty="0">
                <a:latin typeface="Gill Sans Light" panose="020B0302020104020203" pitchFamily="34" charset="-79"/>
                <a:cs typeface="Gill Sans Light" panose="020B0302020104020203" pitchFamily="34" charset="-79"/>
              </a:rPr>
              <a:t>O</a:t>
            </a:r>
            <a:r>
              <a:rPr lang="en-DE" sz="3200" dirty="0">
                <a:latin typeface="Gill Sans Light" panose="020B0302020104020203" pitchFamily="34" charset="-79"/>
                <a:cs typeface="Gill Sans Light" panose="020B0302020104020203" pitchFamily="34" charset="-79"/>
              </a:rPr>
              <a:t>p</a:t>
            </a:r>
            <a:r>
              <a:rPr lang="en-GB" sz="3200" dirty="0">
                <a:latin typeface="Gill Sans Light" panose="020B0302020104020203" pitchFamily="34" charset="-79"/>
                <a:cs typeface="Gill Sans Light" panose="020B0302020104020203" pitchFamily="34" charset="-79"/>
              </a:rPr>
              <a:t>t</a:t>
            </a:r>
            <a:r>
              <a:rPr lang="en-DE" sz="3200" dirty="0" err="1">
                <a:latin typeface="Gill Sans Light" panose="020B0302020104020203" pitchFamily="34" charset="-79"/>
                <a:cs typeface="Gill Sans Light" panose="020B0302020104020203" pitchFamily="34" charset="-79"/>
              </a:rPr>
              <a:t>i</a:t>
            </a:r>
            <a:r>
              <a:rPr lang="en-GB" sz="3200" dirty="0">
                <a:latin typeface="Gill Sans Light" panose="020B0302020104020203" pitchFamily="34" charset="-79"/>
                <a:cs typeface="Gill Sans Light" panose="020B0302020104020203" pitchFamily="34" charset="-79"/>
              </a:rPr>
              <a:t>c</a:t>
            </a:r>
            <a:r>
              <a:rPr lang="en-DE" sz="3200" dirty="0">
                <a:latin typeface="Gill Sans Light" panose="020B0302020104020203" pitchFamily="34" charset="-79"/>
                <a:cs typeface="Gill Sans Light" panose="020B0302020104020203" pitchFamily="34" charset="-79"/>
              </a:rPr>
              <a:t>a</a:t>
            </a:r>
            <a:r>
              <a:rPr lang="en-GB" sz="3200" dirty="0">
                <a:latin typeface="Gill Sans Light" panose="020B0302020104020203" pitchFamily="34" charset="-79"/>
                <a:cs typeface="Gill Sans Light" panose="020B0302020104020203" pitchFamily="34" charset="-79"/>
              </a:rPr>
              <a:t>l</a:t>
            </a:r>
            <a:r>
              <a:rPr lang="en-DE" sz="3200" dirty="0">
                <a:latin typeface="Gill Sans Light" panose="020B0302020104020203" pitchFamily="34" charset="-79"/>
                <a:cs typeface="Gill Sans Light" panose="020B0302020104020203" pitchFamily="34" charset="-79"/>
              </a:rPr>
              <a:t>l</a:t>
            </a:r>
            <a:r>
              <a:rPr lang="en-GB" sz="3200" dirty="0">
                <a:latin typeface="Gill Sans Light" panose="020B0302020104020203" pitchFamily="34" charset="-79"/>
                <a:cs typeface="Gill Sans Light" panose="020B0302020104020203" pitchFamily="34" charset="-79"/>
              </a:rPr>
              <a:t>y</a:t>
            </a:r>
            <a:r>
              <a:rPr lang="en-DE" sz="3200" dirty="0">
                <a:latin typeface="Gill Sans Light" panose="020B0302020104020203" pitchFamily="34" charset="-79"/>
                <a:cs typeface="Gill Sans Light" panose="020B0302020104020203" pitchFamily="34" charset="-79"/>
              </a:rPr>
              <a:t> </a:t>
            </a:r>
            <a:r>
              <a:rPr lang="en-GB" sz="3200" dirty="0" err="1">
                <a:latin typeface="Gill Sans Light" panose="020B0302020104020203" pitchFamily="34" charset="-79"/>
                <a:cs typeface="Gill Sans Light" panose="020B0302020104020203" pitchFamily="34" charset="-79"/>
              </a:rPr>
              <a:t>i</a:t>
            </a:r>
            <a:r>
              <a:rPr lang="en-DE" sz="3200" dirty="0">
                <a:latin typeface="Gill Sans Light" panose="020B0302020104020203" pitchFamily="34" charset="-79"/>
                <a:cs typeface="Gill Sans Light" panose="020B0302020104020203" pitchFamily="34" charset="-79"/>
              </a:rPr>
              <a:t>n</a:t>
            </a:r>
            <a:r>
              <a:rPr lang="en-GB" sz="3200" dirty="0">
                <a:latin typeface="Gill Sans Light" panose="020B0302020104020203" pitchFamily="34" charset="-79"/>
                <a:cs typeface="Gill Sans Light" panose="020B0302020104020203" pitchFamily="34" charset="-79"/>
              </a:rPr>
              <a:t>d</a:t>
            </a:r>
            <a:r>
              <a:rPr lang="en-DE" sz="3200" dirty="0">
                <a:latin typeface="Gill Sans Light" panose="020B0302020104020203" pitchFamily="34" charset="-79"/>
                <a:cs typeface="Gill Sans Light" panose="020B0302020104020203" pitchFamily="34" charset="-79"/>
              </a:rPr>
              <a:t>u</a:t>
            </a:r>
            <a:r>
              <a:rPr lang="en-GB" sz="3200" dirty="0">
                <a:latin typeface="Gill Sans Light" panose="020B0302020104020203" pitchFamily="34" charset="-79"/>
                <a:cs typeface="Gill Sans Light" panose="020B0302020104020203" pitchFamily="34" charset="-79"/>
              </a:rPr>
              <a:t>c</a:t>
            </a:r>
            <a:r>
              <a:rPr lang="en-DE" sz="3200" dirty="0">
                <a:latin typeface="Gill Sans Light" panose="020B0302020104020203" pitchFamily="34" charset="-79"/>
                <a:cs typeface="Gill Sans Light" panose="020B0302020104020203" pitchFamily="34" charset="-79"/>
              </a:rPr>
              <a:t>e</a:t>
            </a:r>
            <a:r>
              <a:rPr lang="en-GB" sz="3200" dirty="0">
                <a:latin typeface="Gill Sans Light" panose="020B0302020104020203" pitchFamily="34" charset="-79"/>
                <a:cs typeface="Gill Sans Light" panose="020B0302020104020203" pitchFamily="34" charset="-79"/>
              </a:rPr>
              <a:t>d</a:t>
            </a:r>
            <a:r>
              <a:rPr lang="en-DE" sz="3200" dirty="0">
                <a:latin typeface="Gill Sans Light" panose="020B0302020104020203" pitchFamily="34" charset="-79"/>
                <a:cs typeface="Gill Sans Light" panose="020B0302020104020203" pitchFamily="34" charset="-79"/>
              </a:rPr>
              <a:t> </a:t>
            </a:r>
            <a:r>
              <a:rPr lang="en-GB" sz="3200" dirty="0">
                <a:latin typeface="Gill Sans Light" panose="020B0302020104020203" pitchFamily="34" charset="-79"/>
                <a:cs typeface="Gill Sans Light" panose="020B0302020104020203" pitchFamily="34" charset="-79"/>
              </a:rPr>
              <a:t>s</a:t>
            </a:r>
            <a:r>
              <a:rPr lang="en-DE" sz="3200" dirty="0">
                <a:latin typeface="Gill Sans Light" panose="020B0302020104020203" pitchFamily="34" charset="-79"/>
                <a:cs typeface="Gill Sans Light" panose="020B0302020104020203" pitchFamily="34" charset="-79"/>
              </a:rPr>
              <a:t>h</a:t>
            </a:r>
            <a:r>
              <a:rPr lang="en-GB" sz="3200" dirty="0">
                <a:latin typeface="Gill Sans Light" panose="020B0302020104020203" pitchFamily="34" charset="-79"/>
                <a:cs typeface="Gill Sans Light" panose="020B0302020104020203" pitchFamily="34" charset="-79"/>
              </a:rPr>
              <a:t>o</a:t>
            </a:r>
            <a:r>
              <a:rPr lang="en-DE" sz="3200">
                <a:latin typeface="Gill Sans Light" panose="020B0302020104020203" pitchFamily="34" charset="-79"/>
                <a:cs typeface="Gill Sans Light" panose="020B0302020104020203" pitchFamily="34" charset="-79"/>
              </a:rPr>
              <a:t>c</a:t>
            </a:r>
            <a:r>
              <a:rPr lang="en-GB" sz="3200" dirty="0">
                <a:latin typeface="Gill Sans Light" panose="020B0302020104020203" pitchFamily="34" charset="-79"/>
                <a:cs typeface="Gill Sans Light" panose="020B0302020104020203" pitchFamily="34" charset="-79"/>
              </a:rPr>
              <a:t>k</a:t>
            </a:r>
            <a:r>
              <a:rPr lang="en-DE" sz="3200">
                <a:latin typeface="Gill Sans Light" panose="020B0302020104020203" pitchFamily="34" charset="-79"/>
                <a:cs typeface="Gill Sans Light" panose="020B0302020104020203" pitchFamily="34" charset="-79"/>
              </a:rPr>
              <a:t> </a:t>
            </a:r>
            <a:r>
              <a:rPr lang="en-GB" sz="3200" dirty="0" err="1">
                <a:latin typeface="Gill Sans Light" panose="020B0302020104020203" pitchFamily="34" charset="-79"/>
                <a:cs typeface="Gill Sans Light" panose="020B0302020104020203" pitchFamily="34" charset="-79"/>
              </a:rPr>
              <a:t>i</a:t>
            </a:r>
            <a:r>
              <a:rPr lang="en-DE" sz="3200" dirty="0">
                <a:latin typeface="Gill Sans Light" panose="020B0302020104020203" pitchFamily="34" charset="-79"/>
                <a:cs typeface="Gill Sans Light" panose="020B0302020104020203" pitchFamily="34" charset="-79"/>
              </a:rPr>
              <a:t>n</a:t>
            </a:r>
            <a:r>
              <a:rPr lang="en-GB" sz="3200" dirty="0">
                <a:latin typeface="Gill Sans Light" panose="020B0302020104020203" pitchFamily="34" charset="-79"/>
                <a:cs typeface="Gill Sans Light" panose="020B0302020104020203" pitchFamily="34" charset="-79"/>
              </a:rPr>
              <a:t>j</a:t>
            </a:r>
            <a:r>
              <a:rPr lang="en-DE" sz="3200" dirty="0">
                <a:latin typeface="Gill Sans Light" panose="020B0302020104020203" pitchFamily="34" charset="-79"/>
                <a:cs typeface="Gill Sans Light" panose="020B0302020104020203" pitchFamily="34" charset="-79"/>
              </a:rPr>
              <a:t>e</a:t>
            </a:r>
            <a:r>
              <a:rPr lang="en-GB" sz="3200" dirty="0">
                <a:latin typeface="Gill Sans Light" panose="020B0302020104020203" pitchFamily="34" charset="-79"/>
                <a:cs typeface="Gill Sans Light" panose="020B0302020104020203" pitchFamily="34" charset="-79"/>
              </a:rPr>
              <a:t>c</a:t>
            </a:r>
            <a:r>
              <a:rPr lang="en-DE" sz="3200" dirty="0">
                <a:latin typeface="Gill Sans Light" panose="020B0302020104020203" pitchFamily="34" charset="-79"/>
                <a:cs typeface="Gill Sans Light" panose="020B0302020104020203" pitchFamily="34" charset="-79"/>
              </a:rPr>
              <a:t>t</a:t>
            </a:r>
            <a:r>
              <a:rPr lang="en-GB" sz="3200" dirty="0" err="1">
                <a:latin typeface="Gill Sans Light" panose="020B0302020104020203" pitchFamily="34" charset="-79"/>
                <a:cs typeface="Gill Sans Light" panose="020B0302020104020203" pitchFamily="34" charset="-79"/>
              </a:rPr>
              <a:t>i</a:t>
            </a:r>
            <a:r>
              <a:rPr lang="en-DE" sz="3200" dirty="0">
                <a:latin typeface="Gill Sans Light" panose="020B0302020104020203" pitchFamily="34" charset="-79"/>
                <a:cs typeface="Gill Sans Light" panose="020B0302020104020203" pitchFamily="34" charset="-79"/>
              </a:rPr>
              <a:t>o</a:t>
            </a:r>
            <a:r>
              <a:rPr lang="en-GB" sz="3200" dirty="0">
                <a:latin typeface="Gill Sans Light" panose="020B0302020104020203" pitchFamily="34" charset="-79"/>
                <a:cs typeface="Gill Sans Light" panose="020B0302020104020203" pitchFamily="34" charset="-79"/>
              </a:rPr>
              <a:t>n</a:t>
            </a:r>
          </a:p>
        </p:txBody>
      </p:sp>
      <p:sp>
        <p:nvSpPr>
          <p:cNvPr id="47" name="TextBox 98">
            <a:extLst>
              <a:ext uri="{FF2B5EF4-FFF2-40B4-BE49-F238E27FC236}">
                <a16:creationId xmlns:a16="http://schemas.microsoft.com/office/drawing/2014/main" id="{87AA6495-3617-37E7-60E6-F4829D727C57}"/>
              </a:ext>
            </a:extLst>
          </p:cNvPr>
          <p:cNvSpPr txBox="1"/>
          <p:nvPr/>
        </p:nvSpPr>
        <p:spPr>
          <a:xfrm>
            <a:off x="2826257" y="6251759"/>
            <a:ext cx="2444594" cy="1302301"/>
          </a:xfrm>
          <a:prstGeom prst="rect">
            <a:avLst/>
          </a:prstGeom>
          <a:noFill/>
        </p:spPr>
        <p:txBody>
          <a:bodyPr wrap="square" rtlCol="0">
            <a:spAutoFit/>
          </a:bodyPr>
          <a:lstStyle/>
          <a:p>
            <a:r>
              <a:rPr lang="en-US" sz="3200" dirty="0">
                <a:latin typeface="Gill Sans Light" panose="020B0302020104020203" pitchFamily="34" charset="-79"/>
                <a:cs typeface="Gill Sans Light" panose="020B0302020104020203" pitchFamily="34" charset="-79"/>
              </a:rPr>
              <a:t>S</a:t>
            </a:r>
            <a:r>
              <a:rPr lang="en-DE" sz="3200" dirty="0">
                <a:latin typeface="Gill Sans Light" panose="020B0302020104020203" pitchFamily="34" charset="-79"/>
                <a:cs typeface="Gill Sans Light" panose="020B0302020104020203" pitchFamily="34" charset="-79"/>
              </a:rPr>
              <a:t>e</a:t>
            </a:r>
            <a:r>
              <a:rPr lang="en-GB" sz="3200" dirty="0">
                <a:latin typeface="Gill Sans Light" panose="020B0302020104020203" pitchFamily="34" charset="-79"/>
                <a:cs typeface="Gill Sans Light" panose="020B0302020104020203" pitchFamily="34" charset="-79"/>
              </a:rPr>
              <a:t>l</a:t>
            </a:r>
            <a:r>
              <a:rPr lang="en-DE" sz="3200" dirty="0">
                <a:latin typeface="Gill Sans Light" panose="020B0302020104020203" pitchFamily="34" charset="-79"/>
                <a:cs typeface="Gill Sans Light" panose="020B0302020104020203" pitchFamily="34" charset="-79"/>
              </a:rPr>
              <a:t>f </a:t>
            </a:r>
            <a:r>
              <a:rPr lang="en-GB" sz="3200" dirty="0" err="1">
                <a:latin typeface="Gill Sans Light" panose="020B0302020104020203" pitchFamily="34" charset="-79"/>
                <a:cs typeface="Gill Sans Light" panose="020B0302020104020203" pitchFamily="34" charset="-79"/>
              </a:rPr>
              <a:t>i</a:t>
            </a:r>
            <a:r>
              <a:rPr lang="en-DE" sz="3200" dirty="0">
                <a:latin typeface="Gill Sans Light" panose="020B0302020104020203" pitchFamily="34" charset="-79"/>
                <a:cs typeface="Gill Sans Light" panose="020B0302020104020203" pitchFamily="34" charset="-79"/>
              </a:rPr>
              <a:t>n</a:t>
            </a:r>
            <a:r>
              <a:rPr lang="en-GB" sz="3200" dirty="0">
                <a:latin typeface="Gill Sans Light" panose="020B0302020104020203" pitchFamily="34" charset="-79"/>
                <a:cs typeface="Gill Sans Light" panose="020B0302020104020203" pitchFamily="34" charset="-79"/>
              </a:rPr>
              <a:t>j</a:t>
            </a:r>
            <a:r>
              <a:rPr lang="en-DE" sz="3200" dirty="0">
                <a:latin typeface="Gill Sans Light" panose="020B0302020104020203" pitchFamily="34" charset="-79"/>
                <a:cs typeface="Gill Sans Light" panose="020B0302020104020203" pitchFamily="34" charset="-79"/>
              </a:rPr>
              <a:t>e</a:t>
            </a:r>
            <a:r>
              <a:rPr lang="en-GB" sz="3200" dirty="0">
                <a:latin typeface="Gill Sans Light" panose="020B0302020104020203" pitchFamily="34" charset="-79"/>
                <a:cs typeface="Gill Sans Light" panose="020B0302020104020203" pitchFamily="34" charset="-79"/>
              </a:rPr>
              <a:t>c</a:t>
            </a:r>
            <a:r>
              <a:rPr lang="en-DE" sz="3200" dirty="0">
                <a:latin typeface="Gill Sans Light" panose="020B0302020104020203" pitchFamily="34" charset="-79"/>
                <a:cs typeface="Gill Sans Light" panose="020B0302020104020203" pitchFamily="34" charset="-79"/>
              </a:rPr>
              <a:t>t</a:t>
            </a:r>
            <a:r>
              <a:rPr lang="en-GB" sz="3200" dirty="0" err="1">
                <a:latin typeface="Gill Sans Light" panose="020B0302020104020203" pitchFamily="34" charset="-79"/>
                <a:cs typeface="Gill Sans Light" panose="020B0302020104020203" pitchFamily="34" charset="-79"/>
              </a:rPr>
              <a:t>i</a:t>
            </a:r>
            <a:r>
              <a:rPr lang="en-DE" sz="3200" dirty="0">
                <a:latin typeface="Gill Sans Light" panose="020B0302020104020203" pitchFamily="34" charset="-79"/>
                <a:cs typeface="Gill Sans Light" panose="020B0302020104020203" pitchFamily="34" charset="-79"/>
              </a:rPr>
              <a:t>o</a:t>
            </a:r>
            <a:r>
              <a:rPr lang="en-GB" sz="3200" dirty="0">
                <a:latin typeface="Gill Sans Light" panose="020B0302020104020203" pitchFamily="34" charset="-79"/>
                <a:cs typeface="Gill Sans Light" panose="020B0302020104020203" pitchFamily="34" charset="-79"/>
              </a:rPr>
              <a:t>n</a:t>
            </a:r>
          </a:p>
        </p:txBody>
      </p:sp>
      <p:sp>
        <p:nvSpPr>
          <p:cNvPr id="48" name="Textfeld 47">
            <a:extLst>
              <a:ext uri="{FF2B5EF4-FFF2-40B4-BE49-F238E27FC236}">
                <a16:creationId xmlns:a16="http://schemas.microsoft.com/office/drawing/2014/main" id="{8B439B0A-C9C0-A5D5-D3E0-8C4CB7086A4D}"/>
              </a:ext>
            </a:extLst>
          </p:cNvPr>
          <p:cNvSpPr txBox="1"/>
          <p:nvPr/>
        </p:nvSpPr>
        <p:spPr>
          <a:xfrm>
            <a:off x="19507212" y="4420360"/>
            <a:ext cx="1511600" cy="1579920"/>
          </a:xfrm>
          <a:prstGeom prst="rect">
            <a:avLst/>
          </a:prstGeom>
          <a:solidFill>
            <a:srgbClr val="31359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GB" sz="3200" dirty="0">
                <a:solidFill>
                  <a:schemeClr val="bg1"/>
                </a:solidFill>
                <a:latin typeface="Gill Sans Light" panose="020B0302020104020203" pitchFamily="34" charset="-79"/>
                <a:cs typeface="Gill Sans Light" panose="020B0302020104020203" pitchFamily="34" charset="-79"/>
              </a:rPr>
              <a:t>~</a:t>
            </a:r>
            <a:r>
              <a:rPr lang="de-DE" sz="3200" dirty="0">
                <a:solidFill>
                  <a:schemeClr val="bg1"/>
                </a:solidFill>
                <a:latin typeface="Gill Sans Light" panose="020B0302020104020203" pitchFamily="34" charset="-79"/>
                <a:cs typeface="Gill Sans Light" panose="020B0302020104020203" pitchFamily="34" charset="-79"/>
              </a:rPr>
              <a:t>10</a:t>
            </a:r>
            <a:r>
              <a:rPr lang="en-GB" sz="3200" dirty="0">
                <a:solidFill>
                  <a:schemeClr val="bg1"/>
                </a:solidFill>
                <a:latin typeface="Gill Sans Light" panose="020B0302020104020203" pitchFamily="34" charset="-79"/>
                <a:cs typeface="Gill Sans Light" panose="020B0302020104020203" pitchFamily="34" charset="-79"/>
              </a:rPr>
              <a:t> </a:t>
            </a:r>
            <a:r>
              <a:rPr lang="en-GB" sz="3200" dirty="0" err="1">
                <a:solidFill>
                  <a:schemeClr val="bg1"/>
                </a:solidFill>
                <a:latin typeface="Gill Sans Light" panose="020B0302020104020203" pitchFamily="34" charset="-79"/>
                <a:cs typeface="Gill Sans Light" panose="020B0302020104020203" pitchFamily="34" charset="-79"/>
              </a:rPr>
              <a:t>pC</a:t>
            </a:r>
            <a:r>
              <a:rPr lang="en-GB" sz="3200" dirty="0">
                <a:solidFill>
                  <a:schemeClr val="bg1"/>
                </a:solidFill>
                <a:latin typeface="Gill Sans Light" panose="020B0302020104020203" pitchFamily="34" charset="-79"/>
                <a:cs typeface="Gill Sans Light" panose="020B0302020104020203" pitchFamily="34" charset="-79"/>
              </a:rPr>
              <a:t> over </a:t>
            </a:r>
          </a:p>
          <a:p>
            <a:pPr marL="0" marR="0" indent="0" algn="ctr" defTabSz="2438338" rtl="0" fontAlgn="auto" latinLnBrk="0" hangingPunct="0">
              <a:lnSpc>
                <a:spcPct val="100000"/>
              </a:lnSpc>
              <a:spcBef>
                <a:spcPts val="0"/>
              </a:spcBef>
              <a:spcAft>
                <a:spcPts val="0"/>
              </a:spcAft>
              <a:buClrTx/>
              <a:buSzTx/>
              <a:buFontTx/>
              <a:buNone/>
              <a:tabLst/>
            </a:pPr>
            <a:r>
              <a:rPr lang="en-GB" sz="3200" dirty="0">
                <a:solidFill>
                  <a:schemeClr val="bg1"/>
                </a:solidFill>
                <a:latin typeface="Gill Sans Light" panose="020B0302020104020203" pitchFamily="34" charset="-79"/>
                <a:cs typeface="Gill Sans Light" panose="020B0302020104020203" pitchFamily="34" charset="-79"/>
              </a:rPr>
              <a:t>2 GeV</a:t>
            </a:r>
            <a:endParaRPr kumimoji="0" lang="en-GB" sz="3200" u="none" strike="noStrike" cap="none" spc="0" normalizeH="0" baseline="0" dirty="0">
              <a:ln>
                <a:noFill/>
              </a:ln>
              <a:solidFill>
                <a:schemeClr val="bg1"/>
              </a:solidFill>
              <a:effectLst/>
              <a:uFillTx/>
              <a:latin typeface="Gill Sans Light" panose="020B0302020104020203" pitchFamily="34" charset="-79"/>
              <a:cs typeface="Gill Sans Light" panose="020B0302020104020203" pitchFamily="34" charset="-79"/>
              <a:sym typeface="Helvetica Neue"/>
            </a:endParaRPr>
          </a:p>
        </p:txBody>
      </p:sp>
      <p:sp>
        <p:nvSpPr>
          <p:cNvPr id="49" name="Textfeld 48">
            <a:extLst>
              <a:ext uri="{FF2B5EF4-FFF2-40B4-BE49-F238E27FC236}">
                <a16:creationId xmlns:a16="http://schemas.microsoft.com/office/drawing/2014/main" id="{A5773420-E3CC-F777-97EF-63FDDE70C5DE}"/>
              </a:ext>
            </a:extLst>
          </p:cNvPr>
          <p:cNvSpPr txBox="1"/>
          <p:nvPr/>
        </p:nvSpPr>
        <p:spPr>
          <a:xfrm>
            <a:off x="19507212" y="8725151"/>
            <a:ext cx="1511600" cy="1579920"/>
          </a:xfrm>
          <a:prstGeom prst="rect">
            <a:avLst/>
          </a:prstGeom>
          <a:solidFill>
            <a:srgbClr val="31359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GB" sz="3200" dirty="0">
                <a:solidFill>
                  <a:schemeClr val="bg1"/>
                </a:solidFill>
                <a:latin typeface="Gill Sans Light" panose="020B0302020104020203" pitchFamily="34" charset="-79"/>
                <a:cs typeface="Gill Sans Light" panose="020B0302020104020203" pitchFamily="34" charset="-79"/>
              </a:rPr>
              <a:t>~</a:t>
            </a:r>
            <a:r>
              <a:rPr lang="de-DE" sz="3200" dirty="0">
                <a:solidFill>
                  <a:schemeClr val="bg1"/>
                </a:solidFill>
                <a:latin typeface="Gill Sans Light" panose="020B0302020104020203" pitchFamily="34" charset="-79"/>
                <a:cs typeface="Gill Sans Light" panose="020B0302020104020203" pitchFamily="34" charset="-79"/>
              </a:rPr>
              <a:t>25</a:t>
            </a:r>
            <a:r>
              <a:rPr lang="en-GB" sz="3200" dirty="0">
                <a:solidFill>
                  <a:schemeClr val="bg1"/>
                </a:solidFill>
                <a:latin typeface="Gill Sans Light" panose="020B0302020104020203" pitchFamily="34" charset="-79"/>
                <a:cs typeface="Gill Sans Light" panose="020B0302020104020203" pitchFamily="34" charset="-79"/>
              </a:rPr>
              <a:t> </a:t>
            </a:r>
            <a:r>
              <a:rPr lang="en-GB" sz="3200" dirty="0" err="1">
                <a:solidFill>
                  <a:schemeClr val="bg1"/>
                </a:solidFill>
                <a:latin typeface="Gill Sans Light" panose="020B0302020104020203" pitchFamily="34" charset="-79"/>
                <a:cs typeface="Gill Sans Light" panose="020B0302020104020203" pitchFamily="34" charset="-79"/>
              </a:rPr>
              <a:t>pC</a:t>
            </a:r>
            <a:r>
              <a:rPr lang="en-GB" sz="3200" dirty="0">
                <a:solidFill>
                  <a:schemeClr val="bg1"/>
                </a:solidFill>
                <a:latin typeface="Gill Sans Light" panose="020B0302020104020203" pitchFamily="34" charset="-79"/>
                <a:cs typeface="Gill Sans Light" panose="020B0302020104020203" pitchFamily="34" charset="-79"/>
              </a:rPr>
              <a:t> at </a:t>
            </a:r>
          </a:p>
          <a:p>
            <a:pPr marL="0" marR="0" indent="0" algn="ctr" defTabSz="2438338" rtl="0" fontAlgn="auto" latinLnBrk="0" hangingPunct="0">
              <a:lnSpc>
                <a:spcPct val="100000"/>
              </a:lnSpc>
              <a:spcBef>
                <a:spcPts val="0"/>
              </a:spcBef>
              <a:spcAft>
                <a:spcPts val="0"/>
              </a:spcAft>
              <a:buClrTx/>
              <a:buSzTx/>
              <a:buFontTx/>
              <a:buNone/>
              <a:tabLst/>
            </a:pPr>
            <a:r>
              <a:rPr lang="en-GB" sz="3200" dirty="0">
                <a:solidFill>
                  <a:schemeClr val="bg1"/>
                </a:solidFill>
                <a:latin typeface="Gill Sans Light" panose="020B0302020104020203" pitchFamily="34" charset="-79"/>
                <a:cs typeface="Gill Sans Light" panose="020B0302020104020203" pitchFamily="34" charset="-79"/>
              </a:rPr>
              <a:t>1 GeV</a:t>
            </a:r>
            <a:endParaRPr kumimoji="0" lang="en-GB" sz="3200" u="none" strike="noStrike" cap="none" spc="0" normalizeH="0" baseline="0" dirty="0">
              <a:ln>
                <a:noFill/>
              </a:ln>
              <a:solidFill>
                <a:schemeClr val="bg1"/>
              </a:solidFill>
              <a:effectLst/>
              <a:uFillTx/>
              <a:latin typeface="Gill Sans Light" panose="020B0302020104020203" pitchFamily="34" charset="-79"/>
              <a:cs typeface="Gill Sans Light" panose="020B0302020104020203" pitchFamily="34" charset="-79"/>
              <a:sym typeface="Helvetica Neue"/>
            </a:endParaRPr>
          </a:p>
        </p:txBody>
      </p:sp>
      <p:pic>
        <p:nvPicPr>
          <p:cNvPr id="2" name="Picture 2">
            <a:extLst>
              <a:ext uri="{FF2B5EF4-FFF2-40B4-BE49-F238E27FC236}">
                <a16:creationId xmlns:a16="http://schemas.microsoft.com/office/drawing/2014/main" id="{7FF3BB96-2833-8A16-EEB0-56E7918A76A4}"/>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21970076" y="185417"/>
            <a:ext cx="2099200" cy="2667151"/>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AF8514DB-3A61-BC1E-C125-2294555E82EA}"/>
              </a:ext>
            </a:extLst>
          </p:cNvPr>
          <p:cNvSpPr txBox="1"/>
          <p:nvPr/>
        </p:nvSpPr>
        <p:spPr>
          <a:xfrm>
            <a:off x="21624066" y="2900766"/>
            <a:ext cx="2863779"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DE" sz="3000" dirty="0">
                <a:latin typeface="Gill Sans Light" panose="020B0302020104020203" pitchFamily="34" charset="-79"/>
                <a:cs typeface="Gill Sans Light" panose="020B0302020104020203" pitchFamily="34" charset="-79"/>
              </a:rPr>
              <a:t>K. v. Grafenstein</a:t>
            </a:r>
            <a:endParaRPr lang="en-GB" sz="3000" dirty="0">
              <a:latin typeface="Gill Sans Light" panose="020B0302020104020203" pitchFamily="34" charset="-79"/>
              <a:cs typeface="Gill Sans Light" panose="020B0302020104020203" pitchFamily="34" charset="-79"/>
            </a:endParaRPr>
          </a:p>
        </p:txBody>
      </p:sp>
      <p:sp>
        <p:nvSpPr>
          <p:cNvPr id="14" name="Textfeld 13">
            <a:extLst>
              <a:ext uri="{FF2B5EF4-FFF2-40B4-BE49-F238E27FC236}">
                <a16:creationId xmlns:a16="http://schemas.microsoft.com/office/drawing/2014/main" id="{6757CCC2-6AA3-A532-E5C6-72278C2400C9}"/>
              </a:ext>
            </a:extLst>
          </p:cNvPr>
          <p:cNvSpPr txBox="1"/>
          <p:nvPr/>
        </p:nvSpPr>
        <p:spPr>
          <a:xfrm>
            <a:off x="952780" y="10272077"/>
            <a:ext cx="1285476"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4000" dirty="0">
                <a:solidFill>
                  <a:schemeClr val="bg2">
                    <a:lumMod val="10000"/>
                  </a:schemeClr>
                </a:solidFill>
              </a:rPr>
              <a:t>f/37</a:t>
            </a:r>
          </a:p>
        </p:txBody>
      </p:sp>
    </p:spTree>
    <p:extLst>
      <p:ext uri="{BB962C8B-B14F-4D97-AF65-F5344CB8AC3E}">
        <p14:creationId xmlns:p14="http://schemas.microsoft.com/office/powerpoint/2010/main" val="20489396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feld 62">
            <a:extLst>
              <a:ext uri="{FF2B5EF4-FFF2-40B4-BE49-F238E27FC236}">
                <a16:creationId xmlns:a16="http://schemas.microsoft.com/office/drawing/2014/main" id="{A934ADC6-BB38-0D48-B6A2-538BE478A502}"/>
              </a:ext>
            </a:extLst>
          </p:cNvPr>
          <p:cNvSpPr txBox="1"/>
          <p:nvPr/>
        </p:nvSpPr>
        <p:spPr>
          <a:xfrm>
            <a:off x="558845" y="230965"/>
            <a:ext cx="13040730"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GB" sz="6000" dirty="0">
                <a:solidFill>
                  <a:srgbClr val="01883A"/>
                </a:solidFill>
                <a:latin typeface="Gill Sans Light" panose="020B0302020104020203" pitchFamily="34" charset="-79"/>
                <a:cs typeface="Gill Sans Light" panose="020B0302020104020203" pitchFamily="34" charset="-79"/>
              </a:rPr>
              <a:t>Hybrid LWFA-PWFA </a:t>
            </a:r>
          </a:p>
          <a:p>
            <a:endParaRPr lang="en-GB" sz="2000" dirty="0">
              <a:solidFill>
                <a:srgbClr val="01883A"/>
              </a:solidFill>
              <a:latin typeface="Gill Sans Light" panose="020B0302020104020203" pitchFamily="34" charset="-79"/>
              <a:cs typeface="Gill Sans Light" panose="020B0302020104020203" pitchFamily="34" charset="-79"/>
            </a:endParaRPr>
          </a:p>
        </p:txBody>
      </p:sp>
      <p:pic>
        <p:nvPicPr>
          <p:cNvPr id="37" name="Bild" descr="Bild">
            <a:extLst>
              <a:ext uri="{FF2B5EF4-FFF2-40B4-BE49-F238E27FC236}">
                <a16:creationId xmlns:a16="http://schemas.microsoft.com/office/drawing/2014/main" id="{2F46B2FA-3055-EB42-DF6D-25483B8086DC}"/>
              </a:ext>
            </a:extLst>
          </p:cNvPr>
          <p:cNvPicPr>
            <a:picLocks noChangeAspect="1"/>
          </p:cNvPicPr>
          <p:nvPr/>
        </p:nvPicPr>
        <p:blipFill>
          <a:blip r:embed="rId2"/>
          <a:srcRect l="2907" t="2907" r="2793" b="2766"/>
          <a:stretch>
            <a:fillRect/>
          </a:stretch>
        </p:blipFill>
        <p:spPr>
          <a:xfrm>
            <a:off x="22806087" y="10214882"/>
            <a:ext cx="1424418" cy="1424832"/>
          </a:xfrm>
          <a:custGeom>
            <a:avLst/>
            <a:gdLst/>
            <a:ahLst/>
            <a:cxnLst>
              <a:cxn ang="0">
                <a:pos x="wd2" y="hd2"/>
              </a:cxn>
              <a:cxn ang="5400000">
                <a:pos x="wd2" y="hd2"/>
              </a:cxn>
              <a:cxn ang="10800000">
                <a:pos x="wd2" y="hd2"/>
              </a:cxn>
              <a:cxn ang="16200000">
                <a:pos x="wd2" y="hd2"/>
              </a:cxn>
            </a:cxnLst>
            <a:rect l="0" t="0" r="r" b="b"/>
            <a:pathLst>
              <a:path w="20265" h="21578" extrusionOk="0">
                <a:moveTo>
                  <a:pt x="10261" y="1"/>
                </a:moveTo>
                <a:cubicBezTo>
                  <a:pt x="8736" y="-12"/>
                  <a:pt x="8000" y="109"/>
                  <a:pt x="6756" y="570"/>
                </a:cubicBezTo>
                <a:cubicBezTo>
                  <a:pt x="5670" y="973"/>
                  <a:pt x="4880" y="1428"/>
                  <a:pt x="3900" y="2212"/>
                </a:cubicBezTo>
                <a:cubicBezTo>
                  <a:pt x="2332" y="3465"/>
                  <a:pt x="1219" y="5110"/>
                  <a:pt x="535" y="7193"/>
                </a:cubicBezTo>
                <a:cubicBezTo>
                  <a:pt x="101" y="8513"/>
                  <a:pt x="-12" y="9297"/>
                  <a:pt x="1" y="10923"/>
                </a:cubicBezTo>
                <a:cubicBezTo>
                  <a:pt x="10" y="12139"/>
                  <a:pt x="55" y="12546"/>
                  <a:pt x="255" y="13349"/>
                </a:cubicBezTo>
                <a:cubicBezTo>
                  <a:pt x="589" y="14694"/>
                  <a:pt x="994" y="15697"/>
                  <a:pt x="1648" y="16753"/>
                </a:cubicBezTo>
                <a:cubicBezTo>
                  <a:pt x="3240" y="19326"/>
                  <a:pt x="5943" y="21112"/>
                  <a:pt x="8798" y="21491"/>
                </a:cubicBezTo>
                <a:cubicBezTo>
                  <a:pt x="9306" y="21559"/>
                  <a:pt x="9812" y="21588"/>
                  <a:pt x="10314" y="21575"/>
                </a:cubicBezTo>
                <a:cubicBezTo>
                  <a:pt x="13830" y="21485"/>
                  <a:pt x="17118" y="19470"/>
                  <a:pt x="18892" y="16212"/>
                </a:cubicBezTo>
                <a:cubicBezTo>
                  <a:pt x="21588" y="11262"/>
                  <a:pt x="20197" y="4882"/>
                  <a:pt x="15738" y="1755"/>
                </a:cubicBezTo>
                <a:cubicBezTo>
                  <a:pt x="14745" y="1059"/>
                  <a:pt x="13804" y="627"/>
                  <a:pt x="12540" y="272"/>
                </a:cubicBezTo>
                <a:cubicBezTo>
                  <a:pt x="11785" y="60"/>
                  <a:pt x="11403" y="11"/>
                  <a:pt x="10261" y="1"/>
                </a:cubicBezTo>
                <a:close/>
              </a:path>
            </a:pathLst>
          </a:custGeom>
          <a:ln w="12700" cap="flat">
            <a:noFill/>
            <a:miter lim="400000"/>
          </a:ln>
          <a:effectLst/>
        </p:spPr>
      </p:pic>
      <p:pic>
        <p:nvPicPr>
          <p:cNvPr id="38" name="Bild" descr="Bild">
            <a:extLst>
              <a:ext uri="{FF2B5EF4-FFF2-40B4-BE49-F238E27FC236}">
                <a16:creationId xmlns:a16="http://schemas.microsoft.com/office/drawing/2014/main" id="{AE958952-7C75-0E28-8962-87AEBB90F27F}"/>
              </a:ext>
            </a:extLst>
          </p:cNvPr>
          <p:cNvPicPr>
            <a:picLocks noChangeAspect="1"/>
          </p:cNvPicPr>
          <p:nvPr/>
        </p:nvPicPr>
        <p:blipFill>
          <a:blip r:embed="rId3"/>
          <a:stretch>
            <a:fillRect/>
          </a:stretch>
        </p:blipFill>
        <p:spPr>
          <a:xfrm>
            <a:off x="22283079" y="4944123"/>
            <a:ext cx="2047834" cy="1418126"/>
          </a:xfrm>
          <a:prstGeom prst="rect">
            <a:avLst/>
          </a:prstGeom>
          <a:ln w="12700" cap="flat">
            <a:noFill/>
            <a:miter lim="400000"/>
          </a:ln>
          <a:effectLst/>
        </p:spPr>
      </p:pic>
      <p:pic>
        <p:nvPicPr>
          <p:cNvPr id="41" name="cala-logo.pdf" descr="cala-logo.pdf">
            <a:extLst>
              <a:ext uri="{FF2B5EF4-FFF2-40B4-BE49-F238E27FC236}">
                <a16:creationId xmlns:a16="http://schemas.microsoft.com/office/drawing/2014/main" id="{0301CD92-2F72-7470-8401-5E2FDBB600EC}"/>
              </a:ext>
            </a:extLst>
          </p:cNvPr>
          <p:cNvPicPr>
            <a:picLocks noChangeAspect="1"/>
          </p:cNvPicPr>
          <p:nvPr/>
        </p:nvPicPr>
        <p:blipFill>
          <a:blip r:embed="rId4"/>
          <a:stretch>
            <a:fillRect/>
          </a:stretch>
        </p:blipFill>
        <p:spPr>
          <a:xfrm>
            <a:off x="22333523" y="4063525"/>
            <a:ext cx="1946942" cy="727742"/>
          </a:xfrm>
          <a:prstGeom prst="rect">
            <a:avLst/>
          </a:prstGeom>
          <a:ln w="12700" cap="flat">
            <a:noFill/>
            <a:miter lim="400000"/>
          </a:ln>
          <a:effectLst/>
        </p:spPr>
      </p:pic>
      <p:pic>
        <p:nvPicPr>
          <p:cNvPr id="42" name="Image 10" descr="Image 10">
            <a:extLst>
              <a:ext uri="{FF2B5EF4-FFF2-40B4-BE49-F238E27FC236}">
                <a16:creationId xmlns:a16="http://schemas.microsoft.com/office/drawing/2014/main" id="{28A0D404-6E59-69F7-A55C-E0EFF89FF59A}"/>
              </a:ext>
            </a:extLst>
          </p:cNvPr>
          <p:cNvPicPr>
            <a:picLocks noChangeAspect="1"/>
          </p:cNvPicPr>
          <p:nvPr/>
        </p:nvPicPr>
        <p:blipFill>
          <a:blip r:embed="rId5"/>
          <a:stretch>
            <a:fillRect/>
          </a:stretch>
        </p:blipFill>
        <p:spPr>
          <a:xfrm>
            <a:off x="22806087" y="6748278"/>
            <a:ext cx="1315418" cy="1514464"/>
          </a:xfrm>
          <a:prstGeom prst="rect">
            <a:avLst/>
          </a:prstGeom>
          <a:ln w="12700" cap="flat">
            <a:noFill/>
            <a:miter lim="400000"/>
          </a:ln>
          <a:effectLst/>
        </p:spPr>
      </p:pic>
      <p:grpSp>
        <p:nvGrpSpPr>
          <p:cNvPr id="1030" name="Gruppieren 1029">
            <a:extLst>
              <a:ext uri="{FF2B5EF4-FFF2-40B4-BE49-F238E27FC236}">
                <a16:creationId xmlns:a16="http://schemas.microsoft.com/office/drawing/2014/main" id="{42F978C6-D03C-7694-8074-31F4889C4FF6}"/>
              </a:ext>
            </a:extLst>
          </p:cNvPr>
          <p:cNvGrpSpPr/>
          <p:nvPr/>
        </p:nvGrpSpPr>
        <p:grpSpPr>
          <a:xfrm>
            <a:off x="1690457" y="1411541"/>
            <a:ext cx="11380806" cy="6215818"/>
            <a:chOff x="431870" y="582428"/>
            <a:chExt cx="5690403" cy="3107909"/>
          </a:xfrm>
        </p:grpSpPr>
        <p:grpSp>
          <p:nvGrpSpPr>
            <p:cNvPr id="62" name="Gruppieren 61">
              <a:extLst>
                <a:ext uri="{FF2B5EF4-FFF2-40B4-BE49-F238E27FC236}">
                  <a16:creationId xmlns:a16="http://schemas.microsoft.com/office/drawing/2014/main" id="{BCA7A4CE-BB1B-9FA1-9DDC-043E28FECB67}"/>
                </a:ext>
              </a:extLst>
            </p:cNvPr>
            <p:cNvGrpSpPr/>
            <p:nvPr/>
          </p:nvGrpSpPr>
          <p:grpSpPr>
            <a:xfrm>
              <a:off x="431870" y="582428"/>
              <a:ext cx="5690403" cy="3107909"/>
              <a:chOff x="2387367" y="4231568"/>
              <a:chExt cx="4607671" cy="2217542"/>
            </a:xfrm>
          </p:grpSpPr>
          <p:sp>
            <p:nvSpPr>
              <p:cNvPr id="1025" name="Rechteck 1024">
                <a:extLst>
                  <a:ext uri="{FF2B5EF4-FFF2-40B4-BE49-F238E27FC236}">
                    <a16:creationId xmlns:a16="http://schemas.microsoft.com/office/drawing/2014/main" id="{53072DF0-15CC-A180-7583-B00812052E06}"/>
                  </a:ext>
                </a:extLst>
              </p:cNvPr>
              <p:cNvSpPr/>
              <p:nvPr/>
            </p:nvSpPr>
            <p:spPr>
              <a:xfrm>
                <a:off x="2387367" y="4255653"/>
                <a:ext cx="4572000" cy="219345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a:p>
            </p:txBody>
          </p:sp>
          <p:sp>
            <p:nvSpPr>
              <p:cNvPr id="1027" name="Rechteck 1026">
                <a:extLst>
                  <a:ext uri="{FF2B5EF4-FFF2-40B4-BE49-F238E27FC236}">
                    <a16:creationId xmlns:a16="http://schemas.microsoft.com/office/drawing/2014/main" id="{40A60F5D-7038-A58D-D366-3724CF2E8A44}"/>
                  </a:ext>
                </a:extLst>
              </p:cNvPr>
              <p:cNvSpPr/>
              <p:nvPr/>
            </p:nvSpPr>
            <p:spPr>
              <a:xfrm>
                <a:off x="2423038" y="4231568"/>
                <a:ext cx="4572000" cy="252544"/>
              </a:xfrm>
              <a:prstGeom prst="rect">
                <a:avLst/>
              </a:prstGeom>
            </p:spPr>
            <p:txBody>
              <a:bodyPr>
                <a:spAutoFit/>
              </a:bodyPr>
              <a:lstStyle/>
              <a:p>
                <a:r>
                  <a:rPr lang="en-GB" sz="4000" dirty="0">
                    <a:latin typeface="Gill Sans Light" panose="020B0302020104020203" pitchFamily="34" charset="-79"/>
                    <a:cs typeface="Gill Sans Light" panose="020B0302020104020203" pitchFamily="34" charset="-79"/>
                  </a:rPr>
                  <a:t>First experimental clues (ca. 2010):</a:t>
                </a:r>
              </a:p>
            </p:txBody>
          </p:sp>
          <p:sp>
            <p:nvSpPr>
              <p:cNvPr id="1028" name="Rechteck 1027">
                <a:extLst>
                  <a:ext uri="{FF2B5EF4-FFF2-40B4-BE49-F238E27FC236}">
                    <a16:creationId xmlns:a16="http://schemas.microsoft.com/office/drawing/2014/main" id="{E3048338-F392-F73D-0742-689EED1B8CA0}"/>
                  </a:ext>
                </a:extLst>
              </p:cNvPr>
              <p:cNvSpPr/>
              <p:nvPr/>
            </p:nvSpPr>
            <p:spPr>
              <a:xfrm>
                <a:off x="2394138" y="6081948"/>
                <a:ext cx="4572000" cy="340385"/>
              </a:xfrm>
              <a:prstGeom prst="rect">
                <a:avLst/>
              </a:prstGeom>
            </p:spPr>
            <p:txBody>
              <a:bodyPr>
                <a:spAutoFit/>
              </a:bodyPr>
              <a:lstStyle/>
              <a:p>
                <a:r>
                  <a:rPr lang="en-GB" sz="2800" dirty="0">
                    <a:latin typeface="Gill Sans Light" panose="020B0302020104020203" pitchFamily="34" charset="-79"/>
                    <a:cs typeface="Gill Sans Light" panose="020B0302020104020203" pitchFamily="34" charset="-79"/>
                  </a:rPr>
                  <a:t>S. </a:t>
                </a:r>
                <a:r>
                  <a:rPr lang="en-GB" sz="2800" dirty="0" err="1">
                    <a:latin typeface="Gill Sans Light" panose="020B0302020104020203" pitchFamily="34" charset="-79"/>
                    <a:cs typeface="Gill Sans Light" panose="020B0302020104020203" pitchFamily="34" charset="-79"/>
                  </a:rPr>
                  <a:t>Corde</a:t>
                </a:r>
                <a:r>
                  <a:rPr lang="en-GB" sz="2800" dirty="0">
                    <a:latin typeface="Gill Sans Light" panose="020B0302020104020203" pitchFamily="34" charset="-79"/>
                    <a:cs typeface="Gill Sans Light" panose="020B0302020104020203" pitchFamily="34" charset="-79"/>
                  </a:rPr>
                  <a:t> et al., Phys. Rev. Lett. </a:t>
                </a:r>
                <a:r>
                  <a:rPr lang="en-GB" sz="2800" b="1" dirty="0">
                    <a:latin typeface="Gill Sans Light" panose="020B0302020104020203" pitchFamily="34" charset="-79"/>
                    <a:cs typeface="Gill Sans Light" panose="020B0302020104020203" pitchFamily="34" charset="-79"/>
                  </a:rPr>
                  <a:t>107</a:t>
                </a:r>
                <a:r>
                  <a:rPr lang="en-GB" sz="2800" dirty="0">
                    <a:latin typeface="Gill Sans Light" panose="020B0302020104020203" pitchFamily="34" charset="-79"/>
                    <a:cs typeface="Gill Sans Light" panose="020B0302020104020203" pitchFamily="34" charset="-79"/>
                  </a:rPr>
                  <a:t> 215004 (2011)</a:t>
                </a:r>
              </a:p>
              <a:p>
                <a:r>
                  <a:rPr lang="en-GB" sz="2800" dirty="0">
                    <a:latin typeface="Gill Sans Light" panose="020B0302020104020203" pitchFamily="34" charset="-79"/>
                    <a:cs typeface="Gill Sans Light" panose="020B0302020104020203" pitchFamily="34" charset="-79"/>
                  </a:rPr>
                  <a:t>SW. Chou et al., Phys. Rev. Lett. </a:t>
                </a:r>
                <a:r>
                  <a:rPr lang="en-GB" sz="2800" b="1" dirty="0">
                    <a:latin typeface="Gill Sans Light" panose="020B0302020104020203" pitchFamily="34" charset="-79"/>
                    <a:cs typeface="Gill Sans Light" panose="020B0302020104020203" pitchFamily="34" charset="-79"/>
                  </a:rPr>
                  <a:t>117</a:t>
                </a:r>
                <a:r>
                  <a:rPr lang="en-GB" sz="2800" dirty="0">
                    <a:latin typeface="Gill Sans Light" panose="020B0302020104020203" pitchFamily="34" charset="-79"/>
                    <a:cs typeface="Gill Sans Light" panose="020B0302020104020203" pitchFamily="34" charset="-79"/>
                  </a:rPr>
                  <a:t> 144801 (2016)</a:t>
                </a:r>
              </a:p>
            </p:txBody>
          </p:sp>
        </p:grpSp>
        <p:pic>
          <p:nvPicPr>
            <p:cNvPr id="1029" name="Picture 3">
              <a:extLst>
                <a:ext uri="{FF2B5EF4-FFF2-40B4-BE49-F238E27FC236}">
                  <a16:creationId xmlns:a16="http://schemas.microsoft.com/office/drawing/2014/main" id="{9D0D6781-4075-F592-58B4-CC638C0E17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035" y="954910"/>
              <a:ext cx="4080004" cy="2146905"/>
            </a:xfrm>
            <a:prstGeom prst="rect">
              <a:avLst/>
            </a:prstGeom>
          </p:spPr>
        </p:pic>
      </p:grpSp>
      <p:grpSp>
        <p:nvGrpSpPr>
          <p:cNvPr id="1032" name="Gruppieren 1031">
            <a:extLst>
              <a:ext uri="{FF2B5EF4-FFF2-40B4-BE49-F238E27FC236}">
                <a16:creationId xmlns:a16="http://schemas.microsoft.com/office/drawing/2014/main" id="{205ABB8A-D939-D47E-ABC6-39911E689BEE}"/>
              </a:ext>
            </a:extLst>
          </p:cNvPr>
          <p:cNvGrpSpPr/>
          <p:nvPr/>
        </p:nvGrpSpPr>
        <p:grpSpPr>
          <a:xfrm>
            <a:off x="2578421" y="2117293"/>
            <a:ext cx="11431018" cy="6148316"/>
            <a:chOff x="875852" y="870756"/>
            <a:chExt cx="5715509" cy="3074158"/>
          </a:xfrm>
        </p:grpSpPr>
        <p:grpSp>
          <p:nvGrpSpPr>
            <p:cNvPr id="58" name="Gruppieren 57">
              <a:extLst>
                <a:ext uri="{FF2B5EF4-FFF2-40B4-BE49-F238E27FC236}">
                  <a16:creationId xmlns:a16="http://schemas.microsoft.com/office/drawing/2014/main" id="{757182C9-0EE1-455C-E18B-A0A950715F1C}"/>
                </a:ext>
              </a:extLst>
            </p:cNvPr>
            <p:cNvGrpSpPr/>
            <p:nvPr/>
          </p:nvGrpSpPr>
          <p:grpSpPr>
            <a:xfrm>
              <a:off x="875852" y="870756"/>
              <a:ext cx="5715509" cy="3074158"/>
              <a:chOff x="3058005" y="644320"/>
              <a:chExt cx="5715509" cy="3074158"/>
            </a:xfrm>
          </p:grpSpPr>
          <p:grpSp>
            <p:nvGrpSpPr>
              <p:cNvPr id="47" name="Gruppieren 46">
                <a:extLst>
                  <a:ext uri="{FF2B5EF4-FFF2-40B4-BE49-F238E27FC236}">
                    <a16:creationId xmlns:a16="http://schemas.microsoft.com/office/drawing/2014/main" id="{ED1599AC-A425-36ED-3AD6-5066CABE2FF3}"/>
                  </a:ext>
                </a:extLst>
              </p:cNvPr>
              <p:cNvGrpSpPr/>
              <p:nvPr/>
            </p:nvGrpSpPr>
            <p:grpSpPr>
              <a:xfrm>
                <a:off x="3085496" y="644320"/>
                <a:ext cx="5688018" cy="3074158"/>
                <a:chOff x="3077453" y="4577416"/>
                <a:chExt cx="4605738" cy="2193457"/>
              </a:xfrm>
            </p:grpSpPr>
            <p:sp>
              <p:nvSpPr>
                <p:cNvPr id="53" name="Rechteck 52">
                  <a:extLst>
                    <a:ext uri="{FF2B5EF4-FFF2-40B4-BE49-F238E27FC236}">
                      <a16:creationId xmlns:a16="http://schemas.microsoft.com/office/drawing/2014/main" id="{C1BD4087-8168-744D-B326-5BD721B9E6FA}"/>
                    </a:ext>
                  </a:extLst>
                </p:cNvPr>
                <p:cNvSpPr/>
                <p:nvPr/>
              </p:nvSpPr>
              <p:spPr>
                <a:xfrm>
                  <a:off x="3077453" y="4577416"/>
                  <a:ext cx="4572000" cy="219345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a:p>
              </p:txBody>
            </p:sp>
            <p:sp>
              <p:nvSpPr>
                <p:cNvPr id="56" name="Rechteck 55">
                  <a:extLst>
                    <a:ext uri="{FF2B5EF4-FFF2-40B4-BE49-F238E27FC236}">
                      <a16:creationId xmlns:a16="http://schemas.microsoft.com/office/drawing/2014/main" id="{CB65F9B9-892C-199C-529D-DA3ED961527C}"/>
                    </a:ext>
                  </a:extLst>
                </p:cNvPr>
                <p:cNvSpPr/>
                <p:nvPr/>
              </p:nvSpPr>
              <p:spPr>
                <a:xfrm>
                  <a:off x="3111191" y="4577416"/>
                  <a:ext cx="4572000" cy="252544"/>
                </a:xfrm>
                <a:prstGeom prst="rect">
                  <a:avLst/>
                </a:prstGeom>
              </p:spPr>
              <p:txBody>
                <a:bodyPr>
                  <a:spAutoFit/>
                </a:bodyPr>
                <a:lstStyle/>
                <a:p>
                  <a:r>
                    <a:rPr lang="en-GB" sz="4000" dirty="0">
                      <a:latin typeface="Gill Sans Light" panose="020B0302020104020203" pitchFamily="34" charset="-79"/>
                      <a:cs typeface="Gill Sans Light" panose="020B0302020104020203" pitchFamily="34" charset="-79"/>
                    </a:rPr>
                    <a:t>Hybrid accelerator  &amp; plasma photocathode concept</a:t>
                  </a:r>
                </a:p>
              </p:txBody>
            </p:sp>
            <p:sp>
              <p:nvSpPr>
                <p:cNvPr id="57" name="Rechteck 56">
                  <a:extLst>
                    <a:ext uri="{FF2B5EF4-FFF2-40B4-BE49-F238E27FC236}">
                      <a16:creationId xmlns:a16="http://schemas.microsoft.com/office/drawing/2014/main" id="{88736B96-770D-251E-C519-65C7DC868B03}"/>
                    </a:ext>
                  </a:extLst>
                </p:cNvPr>
                <p:cNvSpPr/>
                <p:nvPr/>
              </p:nvSpPr>
              <p:spPr>
                <a:xfrm>
                  <a:off x="3099713" y="6359512"/>
                  <a:ext cx="4572000" cy="340385"/>
                </a:xfrm>
                <a:prstGeom prst="rect">
                  <a:avLst/>
                </a:prstGeom>
              </p:spPr>
              <p:txBody>
                <a:bodyPr>
                  <a:spAutoFit/>
                </a:bodyPr>
                <a:lstStyle/>
                <a:p>
                  <a:r>
                    <a:rPr lang="en-GB" sz="2800" dirty="0">
                      <a:latin typeface="Gill Sans Light" panose="020B0302020104020203" pitchFamily="34" charset="-79"/>
                      <a:cs typeface="Gill Sans Light" panose="020B0302020104020203" pitchFamily="34" charset="-79"/>
                    </a:rPr>
                    <a:t>B. </a:t>
                  </a:r>
                  <a:r>
                    <a:rPr lang="en-GB" sz="2800" dirty="0" err="1">
                      <a:latin typeface="Gill Sans Light" panose="020B0302020104020203" pitchFamily="34" charset="-79"/>
                      <a:cs typeface="Gill Sans Light" panose="020B0302020104020203" pitchFamily="34" charset="-79"/>
                    </a:rPr>
                    <a:t>Hidding</a:t>
                  </a:r>
                  <a:r>
                    <a:rPr lang="en-GB" sz="2800" dirty="0">
                      <a:latin typeface="Gill Sans Light" panose="020B0302020104020203" pitchFamily="34" charset="-79"/>
                      <a:cs typeface="Gill Sans Light" panose="020B0302020104020203" pitchFamily="34" charset="-79"/>
                    </a:rPr>
                    <a:t> et al., Phys. Rev. Lett. </a:t>
                  </a:r>
                  <a:r>
                    <a:rPr lang="en-GB" sz="2800" b="1" dirty="0">
                      <a:latin typeface="Gill Sans Light" panose="020B0302020104020203" pitchFamily="34" charset="-79"/>
                      <a:cs typeface="Gill Sans Light" panose="020B0302020104020203" pitchFamily="34" charset="-79"/>
                    </a:rPr>
                    <a:t>104</a:t>
                  </a:r>
                  <a:r>
                    <a:rPr lang="en-GB" sz="2800" dirty="0">
                      <a:latin typeface="Gill Sans Light" panose="020B0302020104020203" pitchFamily="34" charset="-79"/>
                      <a:cs typeface="Gill Sans Light" panose="020B0302020104020203" pitchFamily="34" charset="-79"/>
                    </a:rPr>
                    <a:t> 195002 (2010)</a:t>
                  </a:r>
                </a:p>
                <a:p>
                  <a:r>
                    <a:rPr lang="en-GB" sz="2800" dirty="0">
                      <a:latin typeface="Gill Sans Light" panose="020B0302020104020203" pitchFamily="34" charset="-79"/>
                      <a:cs typeface="Gill Sans Light" panose="020B0302020104020203" pitchFamily="34" charset="-79"/>
                    </a:rPr>
                    <a:t>B. </a:t>
                  </a:r>
                  <a:r>
                    <a:rPr lang="en-GB" sz="2800" dirty="0" err="1">
                      <a:latin typeface="Gill Sans Light" panose="020B0302020104020203" pitchFamily="34" charset="-79"/>
                      <a:cs typeface="Gill Sans Light" panose="020B0302020104020203" pitchFamily="34" charset="-79"/>
                    </a:rPr>
                    <a:t>Hidding</a:t>
                  </a:r>
                  <a:r>
                    <a:rPr lang="en-GB" sz="2800" dirty="0">
                      <a:latin typeface="Gill Sans Light" panose="020B0302020104020203" pitchFamily="34" charset="-79"/>
                      <a:cs typeface="Gill Sans Light" panose="020B0302020104020203" pitchFamily="34" charset="-79"/>
                    </a:rPr>
                    <a:t> et al., Phys. Rev. Lett. </a:t>
                  </a:r>
                  <a:r>
                    <a:rPr lang="en-GB" sz="2800" b="1" dirty="0">
                      <a:latin typeface="Gill Sans Light" panose="020B0302020104020203" pitchFamily="34" charset="-79"/>
                      <a:cs typeface="Gill Sans Light" panose="020B0302020104020203" pitchFamily="34" charset="-79"/>
                    </a:rPr>
                    <a:t>108</a:t>
                  </a:r>
                  <a:r>
                    <a:rPr lang="en-GB" sz="2800" dirty="0">
                      <a:latin typeface="Gill Sans Light" panose="020B0302020104020203" pitchFamily="34" charset="-79"/>
                      <a:cs typeface="Gill Sans Light" panose="020B0302020104020203" pitchFamily="34" charset="-79"/>
                    </a:rPr>
                    <a:t> 035001 (2012)</a:t>
                  </a:r>
                </a:p>
              </p:txBody>
            </p:sp>
          </p:grpSp>
          <p:pic>
            <p:nvPicPr>
              <p:cNvPr id="45" name="Grafik 44">
                <a:extLst>
                  <a:ext uri="{FF2B5EF4-FFF2-40B4-BE49-F238E27FC236}">
                    <a16:creationId xmlns:a16="http://schemas.microsoft.com/office/drawing/2014/main" id="{D96157E6-3647-A5D9-5EDE-578FC23B4D86}"/>
                  </a:ext>
                </a:extLst>
              </p:cNvPr>
              <p:cNvPicPr>
                <a:picLocks noChangeAspect="1"/>
              </p:cNvPicPr>
              <p:nvPr/>
            </p:nvPicPr>
            <p:blipFill>
              <a:blip r:embed="rId7"/>
              <a:stretch>
                <a:fillRect/>
              </a:stretch>
            </p:blipFill>
            <p:spPr>
              <a:xfrm>
                <a:off x="3058005" y="1343758"/>
                <a:ext cx="3510867" cy="1549330"/>
              </a:xfrm>
              <a:prstGeom prst="rect">
                <a:avLst/>
              </a:prstGeom>
            </p:spPr>
          </p:pic>
        </p:grpSp>
        <p:pic>
          <p:nvPicPr>
            <p:cNvPr id="1031" name="Grafik 1030">
              <a:extLst>
                <a:ext uri="{FF2B5EF4-FFF2-40B4-BE49-F238E27FC236}">
                  <a16:creationId xmlns:a16="http://schemas.microsoft.com/office/drawing/2014/main" id="{6BD3669A-4CAC-783A-55E8-E7B65D844A22}"/>
                </a:ext>
              </a:extLst>
            </p:cNvPr>
            <p:cNvPicPr>
              <a:picLocks noChangeAspect="1"/>
            </p:cNvPicPr>
            <p:nvPr/>
          </p:nvPicPr>
          <p:blipFill>
            <a:blip r:embed="rId8"/>
            <a:stretch>
              <a:fillRect/>
            </a:stretch>
          </p:blipFill>
          <p:spPr>
            <a:xfrm>
              <a:off x="4409942" y="1778688"/>
              <a:ext cx="2126337" cy="1234109"/>
            </a:xfrm>
            <a:prstGeom prst="rect">
              <a:avLst/>
            </a:prstGeom>
          </p:spPr>
        </p:pic>
      </p:grpSp>
      <p:grpSp>
        <p:nvGrpSpPr>
          <p:cNvPr id="34" name="Gruppieren 33">
            <a:extLst>
              <a:ext uri="{FF2B5EF4-FFF2-40B4-BE49-F238E27FC236}">
                <a16:creationId xmlns:a16="http://schemas.microsoft.com/office/drawing/2014/main" id="{1CB686AE-9E8D-F14D-BB02-EF5216BD8FA3}"/>
              </a:ext>
            </a:extLst>
          </p:cNvPr>
          <p:cNvGrpSpPr/>
          <p:nvPr/>
        </p:nvGrpSpPr>
        <p:grpSpPr>
          <a:xfrm>
            <a:off x="3547248" y="2778303"/>
            <a:ext cx="11376036" cy="7465984"/>
            <a:chOff x="2655996" y="1047047"/>
            <a:chExt cx="13386537" cy="8785455"/>
          </a:xfrm>
        </p:grpSpPr>
        <p:grpSp>
          <p:nvGrpSpPr>
            <p:cNvPr id="19" name="Gruppieren 18">
              <a:extLst>
                <a:ext uri="{FF2B5EF4-FFF2-40B4-BE49-F238E27FC236}">
                  <a16:creationId xmlns:a16="http://schemas.microsoft.com/office/drawing/2014/main" id="{1EDF62FF-A42E-024A-9667-A55D91E9C509}"/>
                </a:ext>
              </a:extLst>
            </p:cNvPr>
            <p:cNvGrpSpPr/>
            <p:nvPr/>
          </p:nvGrpSpPr>
          <p:grpSpPr>
            <a:xfrm>
              <a:off x="2655996" y="1047047"/>
              <a:ext cx="13386537" cy="8785455"/>
              <a:chOff x="3077453" y="4577416"/>
              <a:chExt cx="4605738" cy="2663543"/>
            </a:xfrm>
          </p:grpSpPr>
          <p:sp>
            <p:nvSpPr>
              <p:cNvPr id="18" name="Rechteck 17">
                <a:extLst>
                  <a:ext uri="{FF2B5EF4-FFF2-40B4-BE49-F238E27FC236}">
                    <a16:creationId xmlns:a16="http://schemas.microsoft.com/office/drawing/2014/main" id="{83AC36EF-BDBA-5746-B17D-0DB16D29488B}"/>
                  </a:ext>
                </a:extLst>
              </p:cNvPr>
              <p:cNvSpPr/>
              <p:nvPr/>
            </p:nvSpPr>
            <p:spPr>
              <a:xfrm>
                <a:off x="3077453" y="4577416"/>
                <a:ext cx="4572000" cy="266354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a:p>
            </p:txBody>
          </p:sp>
          <p:pic>
            <p:nvPicPr>
              <p:cNvPr id="15" name="Picture 5">
                <a:extLst>
                  <a:ext uri="{FF2B5EF4-FFF2-40B4-BE49-F238E27FC236}">
                    <a16:creationId xmlns:a16="http://schemas.microsoft.com/office/drawing/2014/main" id="{8B269A32-A224-E647-A4F3-AF5908AAA803}"/>
                  </a:ext>
                </a:extLst>
              </p:cNvPr>
              <p:cNvPicPr>
                <a:picLocks noChangeAspect="1"/>
              </p:cNvPicPr>
              <p:nvPr/>
            </p:nvPicPr>
            <p:blipFill>
              <a:blip r:embed="rId9"/>
              <a:stretch>
                <a:fillRect/>
              </a:stretch>
            </p:blipFill>
            <p:spPr>
              <a:xfrm>
                <a:off x="3144929" y="4700834"/>
                <a:ext cx="4449105" cy="2241938"/>
              </a:xfrm>
              <a:prstGeom prst="rect">
                <a:avLst/>
              </a:prstGeom>
            </p:spPr>
          </p:pic>
          <p:sp>
            <p:nvSpPr>
              <p:cNvPr id="16" name="Rechteck 15">
                <a:extLst>
                  <a:ext uri="{FF2B5EF4-FFF2-40B4-BE49-F238E27FC236}">
                    <a16:creationId xmlns:a16="http://schemas.microsoft.com/office/drawing/2014/main" id="{0A8C7D63-3C7A-7C4A-8603-1263B0CFF268}"/>
                  </a:ext>
                </a:extLst>
              </p:cNvPr>
              <p:cNvSpPr/>
              <p:nvPr/>
            </p:nvSpPr>
            <p:spPr>
              <a:xfrm>
                <a:off x="3111191" y="4577416"/>
                <a:ext cx="4572000" cy="252543"/>
              </a:xfrm>
              <a:prstGeom prst="rect">
                <a:avLst/>
              </a:prstGeom>
            </p:spPr>
            <p:txBody>
              <a:bodyPr>
                <a:spAutoFit/>
              </a:bodyPr>
              <a:lstStyle/>
              <a:p>
                <a:r>
                  <a:rPr lang="en-GB" sz="4000" dirty="0" err="1">
                    <a:latin typeface="Gill Sans Light" panose="020B0302020104020203" pitchFamily="34" charset="-79"/>
                    <a:cs typeface="Gill Sans Light" panose="020B0302020104020203" pitchFamily="34" charset="-79"/>
                  </a:rPr>
                  <a:t>nC</a:t>
                </a:r>
                <a:r>
                  <a:rPr lang="en-GB" sz="4000" dirty="0">
                    <a:latin typeface="Gill Sans Light" panose="020B0302020104020203" pitchFamily="34" charset="-79"/>
                    <a:cs typeface="Gill Sans Light" panose="020B0302020104020203" pitchFamily="34" charset="-79"/>
                  </a:rPr>
                  <a:t> LWFA electron bunches</a:t>
                </a:r>
              </a:p>
            </p:txBody>
          </p:sp>
          <p:sp>
            <p:nvSpPr>
              <p:cNvPr id="17" name="Rechteck 16">
                <a:extLst>
                  <a:ext uri="{FF2B5EF4-FFF2-40B4-BE49-F238E27FC236}">
                    <a16:creationId xmlns:a16="http://schemas.microsoft.com/office/drawing/2014/main" id="{9F4C84B1-9765-C344-A928-9768CBE8BF8B}"/>
                  </a:ext>
                </a:extLst>
              </p:cNvPr>
              <p:cNvSpPr/>
              <p:nvPr/>
            </p:nvSpPr>
            <p:spPr>
              <a:xfrm>
                <a:off x="3094322" y="6857144"/>
                <a:ext cx="4572000" cy="340385"/>
              </a:xfrm>
              <a:prstGeom prst="rect">
                <a:avLst/>
              </a:prstGeom>
            </p:spPr>
            <p:txBody>
              <a:bodyPr>
                <a:spAutoFit/>
              </a:bodyPr>
              <a:lstStyle/>
              <a:p>
                <a:r>
                  <a:rPr lang="en-GB" sz="2800" dirty="0">
                    <a:latin typeface="Gill Sans Light" panose="020B0302020104020203" pitchFamily="34" charset="-79"/>
                    <a:cs typeface="Gill Sans Light" panose="020B0302020104020203" pitchFamily="34" charset="-79"/>
                  </a:rPr>
                  <a:t>J. Couperus-</a:t>
                </a:r>
                <a:r>
                  <a:rPr lang="en-GB" sz="2800" dirty="0" err="1">
                    <a:latin typeface="Gill Sans Light" panose="020B0302020104020203" pitchFamily="34" charset="-79"/>
                    <a:cs typeface="Gill Sans Light" panose="020B0302020104020203" pitchFamily="34" charset="-79"/>
                  </a:rPr>
                  <a:t>Cabadag</a:t>
                </a:r>
                <a:r>
                  <a:rPr lang="en-GB" sz="2800" dirty="0">
                    <a:latin typeface="Gill Sans Light" panose="020B0302020104020203" pitchFamily="34" charset="-79"/>
                    <a:cs typeface="Gill Sans Light" panose="020B0302020104020203" pitchFamily="34" charset="-79"/>
                  </a:rPr>
                  <a:t> et al., Nat. Comm. </a:t>
                </a:r>
                <a:r>
                  <a:rPr lang="en-GB" sz="2800" b="1" dirty="0">
                    <a:latin typeface="Gill Sans Light" panose="020B0302020104020203" pitchFamily="34" charset="-79"/>
                    <a:cs typeface="Gill Sans Light" panose="020B0302020104020203" pitchFamily="34" charset="-79"/>
                  </a:rPr>
                  <a:t>8,</a:t>
                </a:r>
                <a:r>
                  <a:rPr lang="en-GB" sz="2800" dirty="0">
                    <a:latin typeface="Gill Sans Light" panose="020B0302020104020203" pitchFamily="34" charset="-79"/>
                    <a:cs typeface="Gill Sans Light" panose="020B0302020104020203" pitchFamily="34" charset="-79"/>
                  </a:rPr>
                  <a:t> 487 (2017)</a:t>
                </a:r>
              </a:p>
              <a:p>
                <a:r>
                  <a:rPr lang="en-GB" sz="2800" dirty="0">
                    <a:latin typeface="Gill Sans Light" panose="020B0302020104020203" pitchFamily="34" charset="-79"/>
                    <a:cs typeface="Gill Sans Light" panose="020B0302020104020203" pitchFamily="34" charset="-79"/>
                  </a:rPr>
                  <a:t>J. </a:t>
                </a:r>
                <a:r>
                  <a:rPr lang="en-GB" sz="2800" dirty="0" err="1">
                    <a:latin typeface="Gill Sans Light" panose="020B0302020104020203" pitchFamily="34" charset="-79"/>
                    <a:cs typeface="Gill Sans Light" panose="020B0302020104020203" pitchFamily="34" charset="-79"/>
                  </a:rPr>
                  <a:t>Götzfried</a:t>
                </a:r>
                <a:r>
                  <a:rPr lang="en-GB" sz="2800" dirty="0">
                    <a:latin typeface="Gill Sans Light" panose="020B0302020104020203" pitchFamily="34" charset="-79"/>
                    <a:cs typeface="Gill Sans Light" panose="020B0302020104020203" pitchFamily="34" charset="-79"/>
                  </a:rPr>
                  <a:t>, A. </a:t>
                </a:r>
                <a:r>
                  <a:rPr lang="en-GB" sz="2800" dirty="0" err="1">
                    <a:latin typeface="Gill Sans Light" panose="020B0302020104020203" pitchFamily="34" charset="-79"/>
                    <a:cs typeface="Gill Sans Light" panose="020B0302020104020203" pitchFamily="34" charset="-79"/>
                  </a:rPr>
                  <a:t>Döpp</a:t>
                </a:r>
                <a:r>
                  <a:rPr lang="en-GB" sz="2800" dirty="0">
                    <a:latin typeface="Gill Sans Light" panose="020B0302020104020203" pitchFamily="34" charset="-79"/>
                    <a:cs typeface="Gill Sans Light" panose="020B0302020104020203" pitchFamily="34" charset="-79"/>
                  </a:rPr>
                  <a:t> et al. Phys. Rev. X </a:t>
                </a:r>
                <a:r>
                  <a:rPr lang="en-GB" sz="2800" b="1" dirty="0">
                    <a:latin typeface="Gill Sans Light" panose="020B0302020104020203" pitchFamily="34" charset="-79"/>
                    <a:cs typeface="Gill Sans Light" panose="020B0302020104020203" pitchFamily="34" charset="-79"/>
                  </a:rPr>
                  <a:t>10</a:t>
                </a:r>
                <a:r>
                  <a:rPr lang="en-GB" sz="2800" dirty="0">
                    <a:latin typeface="Gill Sans Light" panose="020B0302020104020203" pitchFamily="34" charset="-79"/>
                    <a:cs typeface="Gill Sans Light" panose="020B0302020104020203" pitchFamily="34" charset="-79"/>
                  </a:rPr>
                  <a:t>, 041015 (2020)</a:t>
                </a:r>
              </a:p>
            </p:txBody>
          </p:sp>
        </p:grpSp>
        <p:sp>
          <p:nvSpPr>
            <p:cNvPr id="33" name="Textfeld 32">
              <a:extLst>
                <a:ext uri="{FF2B5EF4-FFF2-40B4-BE49-F238E27FC236}">
                  <a16:creationId xmlns:a16="http://schemas.microsoft.com/office/drawing/2014/main" id="{D1DE6220-974B-5443-A389-A935A9EEB6FD}"/>
                </a:ext>
              </a:extLst>
            </p:cNvPr>
            <p:cNvSpPr txBox="1"/>
            <p:nvPr/>
          </p:nvSpPr>
          <p:spPr>
            <a:xfrm>
              <a:off x="6498817" y="5206183"/>
              <a:ext cx="3108629" cy="11348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GB" sz="2800" dirty="0">
                  <a:solidFill>
                    <a:srgbClr val="FF0000"/>
                  </a:solidFill>
                  <a:latin typeface="Gill Sans Light" panose="020B0302020104020203" pitchFamily="34" charset="-79"/>
                  <a:cs typeface="Gill Sans Light" panose="020B0302020104020203" pitchFamily="34" charset="-79"/>
                </a:rPr>
                <a:t>&gt; 1 </a:t>
              </a:r>
              <a:r>
                <a:rPr lang="en-GB" sz="2800" dirty="0" err="1">
                  <a:solidFill>
                    <a:srgbClr val="FF0000"/>
                  </a:solidFill>
                  <a:latin typeface="Gill Sans Light" panose="020B0302020104020203" pitchFamily="34" charset="-79"/>
                  <a:cs typeface="Gill Sans Light" panose="020B0302020104020203" pitchFamily="34" charset="-79"/>
                </a:rPr>
                <a:t>nC</a:t>
              </a:r>
              <a:r>
                <a:rPr lang="en-GB" sz="2800" dirty="0">
                  <a:solidFill>
                    <a:srgbClr val="FF0000"/>
                  </a:solidFill>
                  <a:latin typeface="Gill Sans Light" panose="020B0302020104020203" pitchFamily="34" charset="-79"/>
                  <a:cs typeface="Gill Sans Light" panose="020B0302020104020203" pitchFamily="34" charset="-79"/>
                </a:rPr>
                <a:t>, ~0.5 J</a:t>
              </a:r>
            </a:p>
            <a:p>
              <a:r>
                <a:rPr lang="en-GB" sz="2800" dirty="0">
                  <a:solidFill>
                    <a:srgbClr val="FF0000"/>
                  </a:solidFill>
                  <a:latin typeface="Gill Sans Light" panose="020B0302020104020203" pitchFamily="34" charset="-79"/>
                  <a:cs typeface="Gill Sans Light" panose="020B0302020104020203" pitchFamily="34" charset="-79"/>
                </a:rPr>
                <a:t>&lt; 10 fs, ~ 100 kA</a:t>
              </a:r>
            </a:p>
          </p:txBody>
        </p:sp>
        <p:cxnSp>
          <p:nvCxnSpPr>
            <p:cNvPr id="22" name="Gerade Verbindung mit Pfeil 21">
              <a:extLst>
                <a:ext uri="{FF2B5EF4-FFF2-40B4-BE49-F238E27FC236}">
                  <a16:creationId xmlns:a16="http://schemas.microsoft.com/office/drawing/2014/main" id="{34859085-ADB0-DB4B-B3DB-8DF337839702}"/>
                </a:ext>
              </a:extLst>
            </p:cNvPr>
            <p:cNvCxnSpPr>
              <a:cxnSpLocks/>
            </p:cNvCxnSpPr>
            <p:nvPr/>
          </p:nvCxnSpPr>
          <p:spPr>
            <a:xfrm>
              <a:off x="9778383" y="5894776"/>
              <a:ext cx="1301992" cy="248448"/>
            </a:xfrm>
            <a:prstGeom prst="straightConnector1">
              <a:avLst/>
            </a:prstGeom>
            <a:noFill/>
            <a:ln w="9525" cap="flat">
              <a:solidFill>
                <a:srgbClr val="FF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2" name="Gerade Verbindung 31">
              <a:extLst>
                <a:ext uri="{FF2B5EF4-FFF2-40B4-BE49-F238E27FC236}">
                  <a16:creationId xmlns:a16="http://schemas.microsoft.com/office/drawing/2014/main" id="{647CB117-32D7-3441-87E3-B6F405DE0915}"/>
                </a:ext>
              </a:extLst>
            </p:cNvPr>
            <p:cNvCxnSpPr/>
            <p:nvPr/>
          </p:nvCxnSpPr>
          <p:spPr>
            <a:xfrm flipH="1">
              <a:off x="9769699" y="2815813"/>
              <a:ext cx="1310679" cy="21979"/>
            </a:xfrm>
            <a:prstGeom prst="line">
              <a:avLst/>
            </a:prstGeom>
            <a:noFill/>
            <a:ln w="9525"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39" name="Gerade Verbindung 38">
              <a:extLst>
                <a:ext uri="{FF2B5EF4-FFF2-40B4-BE49-F238E27FC236}">
                  <a16:creationId xmlns:a16="http://schemas.microsoft.com/office/drawing/2014/main" id="{FE862354-043F-5143-AD53-F9EEDD8B27C5}"/>
                </a:ext>
              </a:extLst>
            </p:cNvPr>
            <p:cNvCxnSpPr/>
            <p:nvPr/>
          </p:nvCxnSpPr>
          <p:spPr>
            <a:xfrm flipH="1">
              <a:off x="9778383" y="3047967"/>
              <a:ext cx="1310679" cy="21979"/>
            </a:xfrm>
            <a:prstGeom prst="line">
              <a:avLst/>
            </a:prstGeom>
            <a:noFill/>
            <a:ln w="9525" cap="flat">
              <a:solidFill>
                <a:srgbClr val="FF0000"/>
              </a:solidFill>
              <a:prstDash val="solid"/>
              <a:miter lim="400000"/>
            </a:ln>
            <a:effectLst/>
            <a:sp3d/>
          </p:spPr>
          <p:style>
            <a:lnRef idx="0">
              <a:scrgbClr r="0" g="0" b="0"/>
            </a:lnRef>
            <a:fillRef idx="0">
              <a:scrgbClr r="0" g="0" b="0"/>
            </a:fillRef>
            <a:effectRef idx="0">
              <a:scrgbClr r="0" g="0" b="0"/>
            </a:effectRef>
            <a:fontRef idx="none"/>
          </p:style>
        </p:cxnSp>
        <p:sp>
          <p:nvSpPr>
            <p:cNvPr id="40" name="Textfeld 39">
              <a:extLst>
                <a:ext uri="{FF2B5EF4-FFF2-40B4-BE49-F238E27FC236}">
                  <a16:creationId xmlns:a16="http://schemas.microsoft.com/office/drawing/2014/main" id="{4C608054-44CA-AC4C-A63F-57B92D112829}"/>
                </a:ext>
              </a:extLst>
            </p:cNvPr>
            <p:cNvSpPr txBox="1"/>
            <p:nvPr/>
          </p:nvSpPr>
          <p:spPr>
            <a:xfrm>
              <a:off x="7577598" y="3057093"/>
              <a:ext cx="2970929" cy="6277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GB" sz="2800" dirty="0">
                  <a:solidFill>
                    <a:srgbClr val="FF0000"/>
                  </a:solidFill>
                  <a:latin typeface="Gill Sans Light" panose="020B0302020104020203" pitchFamily="34" charset="-79"/>
                  <a:cs typeface="Gill Sans Light" panose="020B0302020104020203" pitchFamily="34" charset="-79"/>
                </a:rPr>
                <a:t>2.5 </a:t>
              </a:r>
              <a:r>
                <a:rPr lang="en-GB" sz="2800" dirty="0" err="1">
                  <a:solidFill>
                    <a:srgbClr val="FF0000"/>
                  </a:solidFill>
                  <a:latin typeface="Gill Sans Light" panose="020B0302020104020203" pitchFamily="34" charset="-79"/>
                  <a:cs typeface="Gill Sans Light" panose="020B0302020104020203" pitchFamily="34" charset="-79"/>
                </a:rPr>
                <a:t>mrad</a:t>
              </a:r>
              <a:r>
                <a:rPr lang="en-GB" sz="2800" dirty="0">
                  <a:solidFill>
                    <a:srgbClr val="FF0000"/>
                  </a:solidFill>
                  <a:latin typeface="Gill Sans Light" panose="020B0302020104020203" pitchFamily="34" charset="-79"/>
                  <a:cs typeface="Gill Sans Light" panose="020B0302020104020203" pitchFamily="34" charset="-79"/>
                </a:rPr>
                <a:t> FWHM</a:t>
              </a:r>
            </a:p>
          </p:txBody>
        </p:sp>
      </p:grpSp>
      <p:grpSp>
        <p:nvGrpSpPr>
          <p:cNvPr id="14" name="Gruppieren 13">
            <a:extLst>
              <a:ext uri="{FF2B5EF4-FFF2-40B4-BE49-F238E27FC236}">
                <a16:creationId xmlns:a16="http://schemas.microsoft.com/office/drawing/2014/main" id="{8AACC002-C489-A243-9C07-B9C259154EE9}"/>
              </a:ext>
            </a:extLst>
          </p:cNvPr>
          <p:cNvGrpSpPr/>
          <p:nvPr/>
        </p:nvGrpSpPr>
        <p:grpSpPr>
          <a:xfrm>
            <a:off x="4355850" y="3417705"/>
            <a:ext cx="11538048" cy="7580254"/>
            <a:chOff x="1550020" y="4192737"/>
            <a:chExt cx="4671331" cy="2819151"/>
          </a:xfrm>
        </p:grpSpPr>
        <p:sp>
          <p:nvSpPr>
            <p:cNvPr id="13" name="Rechteck 12">
              <a:extLst>
                <a:ext uri="{FF2B5EF4-FFF2-40B4-BE49-F238E27FC236}">
                  <a16:creationId xmlns:a16="http://schemas.microsoft.com/office/drawing/2014/main" id="{0BC03E77-5150-8D4C-A8B1-C04320D88221}"/>
                </a:ext>
              </a:extLst>
            </p:cNvPr>
            <p:cNvSpPr/>
            <p:nvPr/>
          </p:nvSpPr>
          <p:spPr>
            <a:xfrm>
              <a:off x="1550020" y="4192737"/>
              <a:ext cx="4671331" cy="28191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a:p>
          </p:txBody>
        </p:sp>
        <p:pic>
          <p:nvPicPr>
            <p:cNvPr id="10" name="Grafik 9">
              <a:extLst>
                <a:ext uri="{FF2B5EF4-FFF2-40B4-BE49-F238E27FC236}">
                  <a16:creationId xmlns:a16="http://schemas.microsoft.com/office/drawing/2014/main" id="{982814B5-62B2-1A4B-828F-C27A2EF9904B}"/>
                </a:ext>
              </a:extLst>
            </p:cNvPr>
            <p:cNvPicPr>
              <a:picLocks noChangeAspect="1"/>
            </p:cNvPicPr>
            <p:nvPr/>
          </p:nvPicPr>
          <p:blipFill>
            <a:blip r:embed="rId10"/>
            <a:stretch>
              <a:fillRect/>
            </a:stretch>
          </p:blipFill>
          <p:spPr>
            <a:xfrm>
              <a:off x="1676335" y="4445848"/>
              <a:ext cx="4245771" cy="2223199"/>
            </a:xfrm>
            <a:prstGeom prst="rect">
              <a:avLst/>
            </a:prstGeom>
          </p:spPr>
        </p:pic>
        <p:sp>
          <p:nvSpPr>
            <p:cNvPr id="11" name="Rechteck 10">
              <a:extLst>
                <a:ext uri="{FF2B5EF4-FFF2-40B4-BE49-F238E27FC236}">
                  <a16:creationId xmlns:a16="http://schemas.microsoft.com/office/drawing/2014/main" id="{4A3D47D6-BFD5-D14D-8288-097F4E3B711E}"/>
                </a:ext>
              </a:extLst>
            </p:cNvPr>
            <p:cNvSpPr/>
            <p:nvPr/>
          </p:nvSpPr>
          <p:spPr>
            <a:xfrm>
              <a:off x="1649351" y="4192737"/>
              <a:ext cx="4572000" cy="263268"/>
            </a:xfrm>
            <a:prstGeom prst="rect">
              <a:avLst/>
            </a:prstGeom>
          </p:spPr>
          <p:txBody>
            <a:bodyPr>
              <a:spAutoFit/>
            </a:bodyPr>
            <a:lstStyle/>
            <a:p>
              <a:r>
                <a:rPr lang="en-GB" sz="4000" dirty="0">
                  <a:latin typeface="Gill Sans Light" panose="020B0302020104020203" pitchFamily="34" charset="-79"/>
                  <a:cs typeface="Gill Sans Light" panose="020B0302020104020203" pitchFamily="34" charset="-79"/>
                </a:rPr>
                <a:t>Plasma waves driven by LWFA electrons</a:t>
              </a:r>
            </a:p>
          </p:txBody>
        </p:sp>
        <p:sp>
          <p:nvSpPr>
            <p:cNvPr id="12" name="Rechteck 11">
              <a:extLst>
                <a:ext uri="{FF2B5EF4-FFF2-40B4-BE49-F238E27FC236}">
                  <a16:creationId xmlns:a16="http://schemas.microsoft.com/office/drawing/2014/main" id="{3ACA44D0-80DC-2142-B2EB-916AE1765BBC}"/>
                </a:ext>
              </a:extLst>
            </p:cNvPr>
            <p:cNvSpPr/>
            <p:nvPr/>
          </p:nvSpPr>
          <p:spPr>
            <a:xfrm>
              <a:off x="1598636" y="6626515"/>
              <a:ext cx="4572000" cy="354839"/>
            </a:xfrm>
            <a:prstGeom prst="rect">
              <a:avLst/>
            </a:prstGeom>
          </p:spPr>
          <p:txBody>
            <a:bodyPr>
              <a:spAutoFit/>
            </a:bodyPr>
            <a:lstStyle/>
            <a:p>
              <a:r>
                <a:rPr lang="en-GB" sz="2800" dirty="0">
                  <a:latin typeface="Gill Sans Light" panose="020B0302020104020203" pitchFamily="34" charset="-79"/>
                  <a:cs typeface="Gill Sans Light" panose="020B0302020104020203" pitchFamily="34" charset="-79"/>
                </a:rPr>
                <a:t>M. </a:t>
              </a:r>
              <a:r>
                <a:rPr lang="en-GB" sz="2800" dirty="0" err="1">
                  <a:latin typeface="Gill Sans Light" panose="020B0302020104020203" pitchFamily="34" charset="-79"/>
                  <a:cs typeface="Gill Sans Light" panose="020B0302020104020203" pitchFamily="34" charset="-79"/>
                </a:rPr>
                <a:t>Gilljohann</a:t>
              </a:r>
              <a:r>
                <a:rPr lang="en-GB" sz="2800" dirty="0">
                  <a:latin typeface="Gill Sans Light" panose="020B0302020104020203" pitchFamily="34" charset="-79"/>
                  <a:cs typeface="Gill Sans Light" panose="020B0302020104020203" pitchFamily="34" charset="-79"/>
                </a:rPr>
                <a:t>, H. Ding et al. Phys. Rev. X </a:t>
              </a:r>
              <a:r>
                <a:rPr lang="en-GB" sz="2800" b="1" dirty="0">
                  <a:latin typeface="Gill Sans Light" panose="020B0302020104020203" pitchFamily="34" charset="-79"/>
                  <a:cs typeface="Gill Sans Light" panose="020B0302020104020203" pitchFamily="34" charset="-79"/>
                </a:rPr>
                <a:t>9</a:t>
              </a:r>
              <a:r>
                <a:rPr lang="en-GB" sz="2800" dirty="0">
                  <a:latin typeface="Gill Sans Light" panose="020B0302020104020203" pitchFamily="34" charset="-79"/>
                  <a:cs typeface="Gill Sans Light" panose="020B0302020104020203" pitchFamily="34" charset="-79"/>
                </a:rPr>
                <a:t>, 011046 (2019)</a:t>
              </a:r>
            </a:p>
            <a:p>
              <a:r>
                <a:rPr lang="en-GB" sz="2800" dirty="0">
                  <a:latin typeface="Gill Sans Light" panose="020B0302020104020203" pitchFamily="34" charset="-79"/>
                  <a:cs typeface="Gill Sans Light" panose="020B0302020104020203" pitchFamily="34" charset="-79"/>
                </a:rPr>
                <a:t>S. </a:t>
              </a:r>
              <a:r>
                <a:rPr lang="en-GB" sz="2800" dirty="0" err="1">
                  <a:latin typeface="Gill Sans Light" panose="020B0302020104020203" pitchFamily="34" charset="-79"/>
                  <a:cs typeface="Gill Sans Light" panose="020B0302020104020203" pitchFamily="34" charset="-79"/>
                </a:rPr>
                <a:t>Schöbel</a:t>
              </a:r>
              <a:r>
                <a:rPr lang="en-GB" sz="2800" dirty="0">
                  <a:latin typeface="Gill Sans Light" panose="020B0302020104020203" pitchFamily="34" charset="-79"/>
                  <a:cs typeface="Gill Sans Light" panose="020B0302020104020203" pitchFamily="34" charset="-79"/>
                </a:rPr>
                <a:t> et al., New J. Phys. </a:t>
              </a:r>
              <a:r>
                <a:rPr lang="en-GB" sz="2800" b="1" dirty="0">
                  <a:latin typeface="Gill Sans Light" panose="020B0302020104020203" pitchFamily="34" charset="-79"/>
                  <a:cs typeface="Gill Sans Light" panose="020B0302020104020203" pitchFamily="34" charset="-79"/>
                </a:rPr>
                <a:t>24</a:t>
              </a:r>
              <a:r>
                <a:rPr lang="en-GB" sz="2800" dirty="0">
                  <a:latin typeface="Gill Sans Light" panose="020B0302020104020203" pitchFamily="34" charset="-79"/>
                  <a:cs typeface="Gill Sans Light" panose="020B0302020104020203" pitchFamily="34" charset="-79"/>
                </a:rPr>
                <a:t>, 083034 (2022)</a:t>
              </a:r>
            </a:p>
          </p:txBody>
        </p:sp>
      </p:grpSp>
      <p:grpSp>
        <p:nvGrpSpPr>
          <p:cNvPr id="26" name="Gruppieren 25">
            <a:extLst>
              <a:ext uri="{FF2B5EF4-FFF2-40B4-BE49-F238E27FC236}">
                <a16:creationId xmlns:a16="http://schemas.microsoft.com/office/drawing/2014/main" id="{0A69ABE7-0C63-4446-82B2-1D98C5350C88}"/>
              </a:ext>
            </a:extLst>
          </p:cNvPr>
          <p:cNvGrpSpPr/>
          <p:nvPr/>
        </p:nvGrpSpPr>
        <p:grpSpPr>
          <a:xfrm>
            <a:off x="5314047" y="4063525"/>
            <a:ext cx="12917750" cy="7482772"/>
            <a:chOff x="1076218" y="1661793"/>
            <a:chExt cx="5229922" cy="2782897"/>
          </a:xfrm>
        </p:grpSpPr>
        <p:sp>
          <p:nvSpPr>
            <p:cNvPr id="55" name="Rechteck 54">
              <a:extLst>
                <a:ext uri="{FF2B5EF4-FFF2-40B4-BE49-F238E27FC236}">
                  <a16:creationId xmlns:a16="http://schemas.microsoft.com/office/drawing/2014/main" id="{8308D099-734A-E048-A3C7-C090B495A2DD}"/>
                </a:ext>
              </a:extLst>
            </p:cNvPr>
            <p:cNvSpPr/>
            <p:nvPr/>
          </p:nvSpPr>
          <p:spPr>
            <a:xfrm>
              <a:off x="1076218" y="1668037"/>
              <a:ext cx="5229922" cy="277665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a:p>
          </p:txBody>
        </p:sp>
        <p:pic>
          <p:nvPicPr>
            <p:cNvPr id="25" name="Grafik 24">
              <a:extLst>
                <a:ext uri="{FF2B5EF4-FFF2-40B4-BE49-F238E27FC236}">
                  <a16:creationId xmlns:a16="http://schemas.microsoft.com/office/drawing/2014/main" id="{4DEF2CDB-42DF-D842-A3DF-9E4ABD1C0191}"/>
                </a:ext>
              </a:extLst>
            </p:cNvPr>
            <p:cNvPicPr>
              <a:picLocks noChangeAspect="1"/>
            </p:cNvPicPr>
            <p:nvPr/>
          </p:nvPicPr>
          <p:blipFill>
            <a:blip r:embed="rId11"/>
            <a:stretch>
              <a:fillRect/>
            </a:stretch>
          </p:blipFill>
          <p:spPr>
            <a:xfrm>
              <a:off x="1206224" y="2115975"/>
              <a:ext cx="4892696" cy="1880402"/>
            </a:xfrm>
            <a:prstGeom prst="rect">
              <a:avLst/>
            </a:prstGeom>
          </p:spPr>
        </p:pic>
        <p:sp>
          <p:nvSpPr>
            <p:cNvPr id="59" name="Rechteck 58">
              <a:extLst>
                <a:ext uri="{FF2B5EF4-FFF2-40B4-BE49-F238E27FC236}">
                  <a16:creationId xmlns:a16="http://schemas.microsoft.com/office/drawing/2014/main" id="{AD492FE8-022B-974B-B660-CEECCDA40A50}"/>
                </a:ext>
              </a:extLst>
            </p:cNvPr>
            <p:cNvSpPr/>
            <p:nvPr/>
          </p:nvSpPr>
          <p:spPr>
            <a:xfrm>
              <a:off x="1128142" y="1661793"/>
              <a:ext cx="4741507" cy="263268"/>
            </a:xfrm>
            <a:prstGeom prst="rect">
              <a:avLst/>
            </a:prstGeom>
          </p:spPr>
          <p:txBody>
            <a:bodyPr wrap="square">
              <a:spAutoFit/>
            </a:bodyPr>
            <a:lstStyle/>
            <a:p>
              <a:r>
                <a:rPr lang="en-GB" sz="4000" dirty="0">
                  <a:latin typeface="Gill Sans Light" panose="020B0302020104020203" pitchFamily="34" charset="-79"/>
                  <a:cs typeface="Gill Sans Light" panose="020B0302020104020203" pitchFamily="34" charset="-79"/>
                </a:rPr>
                <a:t>Dual bunches from a single LWFA</a:t>
              </a:r>
            </a:p>
          </p:txBody>
        </p:sp>
        <p:sp>
          <p:nvSpPr>
            <p:cNvPr id="60" name="Rechteck 59">
              <a:extLst>
                <a:ext uri="{FF2B5EF4-FFF2-40B4-BE49-F238E27FC236}">
                  <a16:creationId xmlns:a16="http://schemas.microsoft.com/office/drawing/2014/main" id="{3472021B-8A8F-3D4F-9F77-7A9CB78A01AF}"/>
                </a:ext>
              </a:extLst>
            </p:cNvPr>
            <p:cNvSpPr/>
            <p:nvPr/>
          </p:nvSpPr>
          <p:spPr>
            <a:xfrm>
              <a:off x="1121442" y="4172977"/>
              <a:ext cx="4572000" cy="194589"/>
            </a:xfrm>
            <a:prstGeom prst="rect">
              <a:avLst/>
            </a:prstGeom>
          </p:spPr>
          <p:txBody>
            <a:bodyPr>
              <a:spAutoFit/>
            </a:bodyPr>
            <a:lstStyle/>
            <a:p>
              <a:r>
                <a:rPr lang="en-GB" sz="2800" dirty="0">
                  <a:latin typeface="Gill Sans Light" panose="020B0302020104020203" pitchFamily="34" charset="-79"/>
                  <a:cs typeface="Gill Sans Light" panose="020B0302020104020203" pitchFamily="34" charset="-79"/>
                </a:rPr>
                <a:t>J. Wenz et al. Nat. Photonics. </a:t>
              </a:r>
              <a:r>
                <a:rPr lang="en-GB" sz="2800" b="1" dirty="0">
                  <a:latin typeface="Gill Sans Light" panose="020B0302020104020203" pitchFamily="34" charset="-79"/>
                  <a:cs typeface="Gill Sans Light" panose="020B0302020104020203" pitchFamily="34" charset="-79"/>
                </a:rPr>
                <a:t>13,</a:t>
              </a:r>
              <a:r>
                <a:rPr lang="en-GB" sz="2800" dirty="0">
                  <a:latin typeface="Gill Sans Light" panose="020B0302020104020203" pitchFamily="34" charset="-79"/>
                  <a:cs typeface="Gill Sans Light" panose="020B0302020104020203" pitchFamily="34" charset="-79"/>
                </a:rPr>
                <a:t> 263 (2019)</a:t>
              </a:r>
            </a:p>
          </p:txBody>
        </p:sp>
      </p:grpSp>
      <p:grpSp>
        <p:nvGrpSpPr>
          <p:cNvPr id="9" name="Gruppieren 8">
            <a:extLst>
              <a:ext uri="{FF2B5EF4-FFF2-40B4-BE49-F238E27FC236}">
                <a16:creationId xmlns:a16="http://schemas.microsoft.com/office/drawing/2014/main" id="{083528CA-02A2-5A46-B5C1-B2F0D987AAAB}"/>
              </a:ext>
            </a:extLst>
          </p:cNvPr>
          <p:cNvGrpSpPr/>
          <p:nvPr/>
        </p:nvGrpSpPr>
        <p:grpSpPr>
          <a:xfrm>
            <a:off x="6199599" y="4735739"/>
            <a:ext cx="12917750" cy="7497691"/>
            <a:chOff x="11152" y="880305"/>
            <a:chExt cx="5229922" cy="2788446"/>
          </a:xfrm>
        </p:grpSpPr>
        <p:sp>
          <p:nvSpPr>
            <p:cNvPr id="8" name="Rechteck 7">
              <a:extLst>
                <a:ext uri="{FF2B5EF4-FFF2-40B4-BE49-F238E27FC236}">
                  <a16:creationId xmlns:a16="http://schemas.microsoft.com/office/drawing/2014/main" id="{A2295F30-474F-2F4B-AEB2-0DB32B527877}"/>
                </a:ext>
              </a:extLst>
            </p:cNvPr>
            <p:cNvSpPr/>
            <p:nvPr/>
          </p:nvSpPr>
          <p:spPr>
            <a:xfrm>
              <a:off x="11152" y="892098"/>
              <a:ext cx="5229922" cy="277665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a:p>
          </p:txBody>
        </p:sp>
        <p:pic>
          <p:nvPicPr>
            <p:cNvPr id="4" name="Grafik 3">
              <a:extLst>
                <a:ext uri="{FF2B5EF4-FFF2-40B4-BE49-F238E27FC236}">
                  <a16:creationId xmlns:a16="http://schemas.microsoft.com/office/drawing/2014/main" id="{7AF8170B-5CAC-1C40-A5A5-6856933FD263}"/>
                </a:ext>
              </a:extLst>
            </p:cNvPr>
            <p:cNvPicPr>
              <a:picLocks noChangeAspect="1"/>
            </p:cNvPicPr>
            <p:nvPr/>
          </p:nvPicPr>
          <p:blipFill>
            <a:blip r:embed="rId12"/>
            <a:stretch>
              <a:fillRect/>
            </a:stretch>
          </p:blipFill>
          <p:spPr>
            <a:xfrm>
              <a:off x="71971" y="1243441"/>
              <a:ext cx="5117992" cy="2038313"/>
            </a:xfrm>
            <a:prstGeom prst="rect">
              <a:avLst/>
            </a:prstGeom>
          </p:spPr>
        </p:pic>
        <p:sp>
          <p:nvSpPr>
            <p:cNvPr id="5" name="Rechteck 4">
              <a:extLst>
                <a:ext uri="{FF2B5EF4-FFF2-40B4-BE49-F238E27FC236}">
                  <a16:creationId xmlns:a16="http://schemas.microsoft.com/office/drawing/2014/main" id="{446A42E8-DE12-4E41-9FEC-D9C98AAA8252}"/>
                </a:ext>
              </a:extLst>
            </p:cNvPr>
            <p:cNvSpPr/>
            <p:nvPr/>
          </p:nvSpPr>
          <p:spPr>
            <a:xfrm>
              <a:off x="89209" y="3381579"/>
              <a:ext cx="4572000" cy="194589"/>
            </a:xfrm>
            <a:prstGeom prst="rect">
              <a:avLst/>
            </a:prstGeom>
          </p:spPr>
          <p:txBody>
            <a:bodyPr>
              <a:spAutoFit/>
            </a:bodyPr>
            <a:lstStyle/>
            <a:p>
              <a:r>
                <a:rPr lang="en-GB" sz="2800" dirty="0">
                  <a:latin typeface="Gill Sans Light" panose="020B0302020104020203" pitchFamily="34" charset="-79"/>
                  <a:cs typeface="Gill Sans Light" panose="020B0302020104020203" pitchFamily="34" charset="-79"/>
                </a:rPr>
                <a:t>T. Kurz, T. Heinemann et al. Nat. Comms. </a:t>
              </a:r>
              <a:r>
                <a:rPr lang="en-GB" sz="2800" b="1" dirty="0">
                  <a:latin typeface="Gill Sans Light" panose="020B0302020104020203" pitchFamily="34" charset="-79"/>
                  <a:cs typeface="Gill Sans Light" panose="020B0302020104020203" pitchFamily="34" charset="-79"/>
                </a:rPr>
                <a:t>12</a:t>
              </a:r>
              <a:r>
                <a:rPr lang="en-GB" sz="2800" dirty="0">
                  <a:latin typeface="Gill Sans Light" panose="020B0302020104020203" pitchFamily="34" charset="-79"/>
                  <a:cs typeface="Gill Sans Light" panose="020B0302020104020203" pitchFamily="34" charset="-79"/>
                </a:rPr>
                <a:t>, 2895 (2021)</a:t>
              </a:r>
            </a:p>
          </p:txBody>
        </p:sp>
        <p:sp>
          <p:nvSpPr>
            <p:cNvPr id="6" name="Rechteck 5">
              <a:extLst>
                <a:ext uri="{FF2B5EF4-FFF2-40B4-BE49-F238E27FC236}">
                  <a16:creationId xmlns:a16="http://schemas.microsoft.com/office/drawing/2014/main" id="{45A1A091-4234-784D-BA89-4908540499D2}"/>
                </a:ext>
              </a:extLst>
            </p:cNvPr>
            <p:cNvSpPr/>
            <p:nvPr/>
          </p:nvSpPr>
          <p:spPr>
            <a:xfrm>
              <a:off x="89210" y="880305"/>
              <a:ext cx="4572000" cy="263268"/>
            </a:xfrm>
            <a:prstGeom prst="rect">
              <a:avLst/>
            </a:prstGeom>
          </p:spPr>
          <p:txBody>
            <a:bodyPr>
              <a:spAutoFit/>
            </a:bodyPr>
            <a:lstStyle/>
            <a:p>
              <a:r>
                <a:rPr lang="en-GB" sz="4000" dirty="0">
                  <a:latin typeface="Gill Sans Light" panose="020B0302020104020203" pitchFamily="34" charset="-79"/>
                  <a:cs typeface="Gill Sans Light" panose="020B0302020104020203" pitchFamily="34" charset="-79"/>
                </a:rPr>
                <a:t>External injection of witness beam</a:t>
              </a:r>
            </a:p>
          </p:txBody>
        </p:sp>
      </p:grpSp>
      <p:grpSp>
        <p:nvGrpSpPr>
          <p:cNvPr id="20" name="Gruppieren 19">
            <a:extLst>
              <a:ext uri="{FF2B5EF4-FFF2-40B4-BE49-F238E27FC236}">
                <a16:creationId xmlns:a16="http://schemas.microsoft.com/office/drawing/2014/main" id="{E3DAE4A6-EE2E-584A-B9EE-197482B15764}"/>
              </a:ext>
            </a:extLst>
          </p:cNvPr>
          <p:cNvGrpSpPr/>
          <p:nvPr/>
        </p:nvGrpSpPr>
        <p:grpSpPr>
          <a:xfrm>
            <a:off x="7079210" y="5456814"/>
            <a:ext cx="13841676" cy="7151646"/>
            <a:chOff x="7306754" y="4301092"/>
            <a:chExt cx="16287933" cy="8415567"/>
          </a:xfrm>
        </p:grpSpPr>
        <p:grpSp>
          <p:nvGrpSpPr>
            <p:cNvPr id="7" name="Gruppieren 6">
              <a:extLst>
                <a:ext uri="{FF2B5EF4-FFF2-40B4-BE49-F238E27FC236}">
                  <a16:creationId xmlns:a16="http://schemas.microsoft.com/office/drawing/2014/main" id="{8D24D07D-E998-7744-B6DA-8CE176E2CFAC}"/>
                </a:ext>
              </a:extLst>
            </p:cNvPr>
            <p:cNvGrpSpPr/>
            <p:nvPr/>
          </p:nvGrpSpPr>
          <p:grpSpPr>
            <a:xfrm>
              <a:off x="7306754" y="4301092"/>
              <a:ext cx="15691706" cy="8415567"/>
              <a:chOff x="7306754" y="4301092"/>
              <a:chExt cx="15691706" cy="8415567"/>
            </a:xfrm>
          </p:grpSpPr>
          <p:sp>
            <p:nvSpPr>
              <p:cNvPr id="27" name="Rechteck 26">
                <a:extLst>
                  <a:ext uri="{FF2B5EF4-FFF2-40B4-BE49-F238E27FC236}">
                    <a16:creationId xmlns:a16="http://schemas.microsoft.com/office/drawing/2014/main" id="{E0DBA03D-83A8-124A-9AA5-7F6CA6313DF3}"/>
                  </a:ext>
                </a:extLst>
              </p:cNvPr>
              <p:cNvSpPr/>
              <p:nvPr/>
            </p:nvSpPr>
            <p:spPr>
              <a:xfrm>
                <a:off x="7306754" y="4336989"/>
                <a:ext cx="15691706" cy="8379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a:p>
            </p:txBody>
          </p:sp>
          <p:pic>
            <p:nvPicPr>
              <p:cNvPr id="28" name="Picture 4">
                <a:extLst>
                  <a:ext uri="{FF2B5EF4-FFF2-40B4-BE49-F238E27FC236}">
                    <a16:creationId xmlns:a16="http://schemas.microsoft.com/office/drawing/2014/main" id="{6734639C-FB26-0A44-AF04-EDDE0B8215DD}"/>
                  </a:ext>
                </a:extLst>
              </p:cNvPr>
              <p:cNvPicPr>
                <a:picLocks noChangeAspect="1"/>
              </p:cNvPicPr>
              <p:nvPr/>
            </p:nvPicPr>
            <p:blipFill>
              <a:blip r:embed="rId13"/>
              <a:stretch>
                <a:fillRect/>
              </a:stretch>
            </p:blipFill>
            <p:spPr>
              <a:xfrm>
                <a:off x="7634462" y="5280106"/>
                <a:ext cx="15132272" cy="6325952"/>
              </a:xfrm>
              <a:prstGeom prst="rect">
                <a:avLst/>
              </a:prstGeom>
            </p:spPr>
          </p:pic>
          <p:sp>
            <p:nvSpPr>
              <p:cNvPr id="29" name="Rechteck 28">
                <a:extLst>
                  <a:ext uri="{FF2B5EF4-FFF2-40B4-BE49-F238E27FC236}">
                    <a16:creationId xmlns:a16="http://schemas.microsoft.com/office/drawing/2014/main" id="{E574AA20-33EB-A245-8123-A70D47697817}"/>
                  </a:ext>
                </a:extLst>
              </p:cNvPr>
              <p:cNvSpPr/>
              <p:nvPr/>
            </p:nvSpPr>
            <p:spPr>
              <a:xfrm>
                <a:off x="7517817" y="4301092"/>
                <a:ext cx="13288477" cy="832992"/>
              </a:xfrm>
              <a:prstGeom prst="rect">
                <a:avLst/>
              </a:prstGeom>
            </p:spPr>
            <p:txBody>
              <a:bodyPr>
                <a:spAutoFit/>
              </a:bodyPr>
              <a:lstStyle/>
              <a:p>
                <a:r>
                  <a:rPr lang="en-GB" sz="4000" dirty="0">
                    <a:latin typeface="Gill Sans Light" panose="020B0302020104020203" pitchFamily="34" charset="-79"/>
                    <a:cs typeface="Gill Sans Light" panose="020B0302020104020203" pitchFamily="34" charset="-79"/>
                  </a:rPr>
                  <a:t>Internal injection of witness beam (supersonic shock)</a:t>
                </a:r>
              </a:p>
            </p:txBody>
          </p:sp>
        </p:grpSp>
        <p:sp>
          <p:nvSpPr>
            <p:cNvPr id="31" name="TextBox 22">
              <a:extLst>
                <a:ext uri="{FF2B5EF4-FFF2-40B4-BE49-F238E27FC236}">
                  <a16:creationId xmlns:a16="http://schemas.microsoft.com/office/drawing/2014/main" id="{DC7EE115-4E34-7444-ADEC-81ED103494D2}"/>
                </a:ext>
              </a:extLst>
            </p:cNvPr>
            <p:cNvSpPr txBox="1"/>
            <p:nvPr/>
          </p:nvSpPr>
          <p:spPr>
            <a:xfrm>
              <a:off x="7607844" y="11859048"/>
              <a:ext cx="15986843" cy="615689"/>
            </a:xfrm>
            <a:prstGeom prst="rect">
              <a:avLst/>
            </a:prstGeom>
            <a:noFill/>
          </p:spPr>
          <p:txBody>
            <a:bodyPr wrap="square" rtlCol="0">
              <a:spAutoFit/>
            </a:bodyPr>
            <a:lstStyle/>
            <a:p>
              <a:r>
                <a:rPr lang="en-DE" sz="2800" dirty="0">
                  <a:latin typeface="Helvetica Neue Light"/>
                </a:rPr>
                <a:t>J. </a:t>
              </a:r>
              <a:r>
                <a:rPr lang="en-US" sz="2800" dirty="0">
                  <a:latin typeface="Helvetica Neue Light"/>
                </a:rPr>
                <a:t>C</a:t>
              </a:r>
              <a:r>
                <a:rPr lang="en-DE" sz="2800" dirty="0">
                  <a:latin typeface="Helvetica Neue Light"/>
                </a:rPr>
                <a:t>o</a:t>
              </a:r>
              <a:r>
                <a:rPr lang="en-US" sz="2800" dirty="0">
                  <a:latin typeface="Helvetica Neue Light"/>
                </a:rPr>
                <a:t>u</a:t>
              </a:r>
              <a:r>
                <a:rPr lang="en-DE" sz="2800" dirty="0">
                  <a:latin typeface="Helvetica Neue Light"/>
                </a:rPr>
                <a:t>p</a:t>
              </a:r>
              <a:r>
                <a:rPr lang="en-US" sz="2800" dirty="0">
                  <a:latin typeface="Helvetica Neue Light"/>
                </a:rPr>
                <a:t>e</a:t>
              </a:r>
              <a:r>
                <a:rPr lang="en-DE" sz="2800" dirty="0" err="1">
                  <a:latin typeface="Helvetica Neue Light"/>
                </a:rPr>
                <a:t>ru</a:t>
              </a:r>
              <a:r>
                <a:rPr lang="en-US" sz="2800" dirty="0">
                  <a:latin typeface="Helvetica Neue Light"/>
                </a:rPr>
                <a:t>s</a:t>
              </a:r>
              <a:r>
                <a:rPr lang="en-DE" sz="2800" dirty="0">
                  <a:latin typeface="Helvetica Neue Light"/>
                </a:rPr>
                <a:t> </a:t>
              </a:r>
              <a:r>
                <a:rPr lang="en-US" sz="2800" dirty="0">
                  <a:latin typeface="Helvetica Neue Light"/>
                </a:rPr>
                <a:t>e</a:t>
              </a:r>
              <a:r>
                <a:rPr lang="en-DE" sz="2800" dirty="0">
                  <a:latin typeface="Helvetica Neue Light"/>
                </a:rPr>
                <a:t>t </a:t>
              </a:r>
              <a:r>
                <a:rPr lang="en-US" sz="2800" dirty="0">
                  <a:latin typeface="Helvetica Neue Light"/>
                </a:rPr>
                <a:t>a</a:t>
              </a:r>
              <a:r>
                <a:rPr lang="en-DE" sz="2800">
                  <a:latin typeface="Helvetica Neue Light"/>
                </a:rPr>
                <a:t>l. </a:t>
              </a:r>
              <a:r>
                <a:rPr lang="en-US" sz="2800" dirty="0">
                  <a:latin typeface="Helvetica Neue Light"/>
                </a:rPr>
                <a:t>P</a:t>
              </a:r>
              <a:r>
                <a:rPr lang="en-DE" sz="2800" dirty="0">
                  <a:latin typeface="Helvetica Neue Light"/>
                </a:rPr>
                <a:t>h</a:t>
              </a:r>
              <a:r>
                <a:rPr lang="en-US" sz="2800" dirty="0">
                  <a:latin typeface="Helvetica Neue Light"/>
                </a:rPr>
                <a:t>y</a:t>
              </a:r>
              <a:r>
                <a:rPr lang="en-DE" sz="2800" dirty="0">
                  <a:latin typeface="Helvetica Neue Light"/>
                </a:rPr>
                <a:t>s.</a:t>
              </a:r>
              <a:r>
                <a:rPr lang="en-US" sz="2800" dirty="0">
                  <a:latin typeface="Helvetica Neue Light"/>
                </a:rPr>
                <a:t>R</a:t>
              </a:r>
              <a:r>
                <a:rPr lang="en-DE" sz="2800" dirty="0">
                  <a:latin typeface="Helvetica Neue Light"/>
                </a:rPr>
                <a:t>e</a:t>
              </a:r>
              <a:r>
                <a:rPr lang="en-US" sz="2800" dirty="0">
                  <a:latin typeface="Helvetica Neue Light"/>
                </a:rPr>
                <a:t>v</a:t>
              </a:r>
              <a:r>
                <a:rPr lang="en-DE" sz="2800" dirty="0">
                  <a:latin typeface="Helvetica Neue Light"/>
                </a:rPr>
                <a:t>.</a:t>
              </a:r>
              <a:r>
                <a:rPr lang="en-US" sz="2800" dirty="0">
                  <a:latin typeface="Helvetica Neue Light"/>
                </a:rPr>
                <a:t>R</a:t>
              </a:r>
              <a:r>
                <a:rPr lang="en-DE" sz="2800" dirty="0">
                  <a:latin typeface="Helvetica Neue Light"/>
                </a:rPr>
                <a:t>e</a:t>
              </a:r>
              <a:r>
                <a:rPr lang="en-US" sz="2800" dirty="0">
                  <a:latin typeface="Helvetica Neue Light"/>
                </a:rPr>
                <a:t>s</a:t>
              </a:r>
              <a:r>
                <a:rPr lang="en-DE" sz="2800">
                  <a:latin typeface="Helvetica Neue Light"/>
                </a:rPr>
                <a:t>earch</a:t>
              </a:r>
              <a:r>
                <a:rPr lang="de-DE" sz="2800" dirty="0">
                  <a:latin typeface="Helvetica Neue Light"/>
                </a:rPr>
                <a:t> </a:t>
              </a:r>
              <a:r>
                <a:rPr lang="de-DE" sz="2800" b="1" dirty="0">
                  <a:latin typeface="Helvetica Neue Light"/>
                </a:rPr>
                <a:t>3</a:t>
              </a:r>
              <a:r>
                <a:rPr lang="de-DE" sz="2800" dirty="0">
                  <a:latin typeface="Helvetica Neue Light"/>
                </a:rPr>
                <a:t>, L042005 (2021)</a:t>
              </a:r>
              <a:endParaRPr lang="en-DE" sz="2800" dirty="0">
                <a:latin typeface="Helvetica Neue Light"/>
              </a:endParaRPr>
            </a:p>
          </p:txBody>
        </p:sp>
      </p:grpSp>
      <p:grpSp>
        <p:nvGrpSpPr>
          <p:cNvPr id="1040" name="Gruppieren 1039">
            <a:extLst>
              <a:ext uri="{FF2B5EF4-FFF2-40B4-BE49-F238E27FC236}">
                <a16:creationId xmlns:a16="http://schemas.microsoft.com/office/drawing/2014/main" id="{98007BC0-569A-21A7-B7A6-0030E169284B}"/>
              </a:ext>
            </a:extLst>
          </p:cNvPr>
          <p:cNvGrpSpPr/>
          <p:nvPr/>
        </p:nvGrpSpPr>
        <p:grpSpPr>
          <a:xfrm>
            <a:off x="7861598" y="6227534"/>
            <a:ext cx="13841676" cy="7151646"/>
            <a:chOff x="3780487" y="3038611"/>
            <a:chExt cx="6920838" cy="3575823"/>
          </a:xfrm>
        </p:grpSpPr>
        <p:grpSp>
          <p:nvGrpSpPr>
            <p:cNvPr id="1033" name="Gruppieren 1032">
              <a:extLst>
                <a:ext uri="{FF2B5EF4-FFF2-40B4-BE49-F238E27FC236}">
                  <a16:creationId xmlns:a16="http://schemas.microsoft.com/office/drawing/2014/main" id="{6EDDF94A-4E67-58A4-CF01-A59CB84E72C2}"/>
                </a:ext>
              </a:extLst>
            </p:cNvPr>
            <p:cNvGrpSpPr/>
            <p:nvPr/>
          </p:nvGrpSpPr>
          <p:grpSpPr>
            <a:xfrm>
              <a:off x="3780487" y="3038611"/>
              <a:ext cx="6920838" cy="3575823"/>
              <a:chOff x="7306754" y="4301092"/>
              <a:chExt cx="16287933" cy="8415567"/>
            </a:xfrm>
          </p:grpSpPr>
          <p:grpSp>
            <p:nvGrpSpPr>
              <p:cNvPr id="1034" name="Gruppieren 1033">
                <a:extLst>
                  <a:ext uri="{FF2B5EF4-FFF2-40B4-BE49-F238E27FC236}">
                    <a16:creationId xmlns:a16="http://schemas.microsoft.com/office/drawing/2014/main" id="{28F83265-74A4-BFDB-7B99-3992A925F749}"/>
                  </a:ext>
                </a:extLst>
              </p:cNvPr>
              <p:cNvGrpSpPr/>
              <p:nvPr/>
            </p:nvGrpSpPr>
            <p:grpSpPr>
              <a:xfrm>
                <a:off x="7306754" y="4301092"/>
                <a:ext cx="15783288" cy="8415567"/>
                <a:chOff x="7306754" y="4301092"/>
                <a:chExt cx="15783288" cy="8415567"/>
              </a:xfrm>
            </p:grpSpPr>
            <p:sp>
              <p:nvSpPr>
                <p:cNvPr id="1036" name="Rechteck 1035">
                  <a:extLst>
                    <a:ext uri="{FF2B5EF4-FFF2-40B4-BE49-F238E27FC236}">
                      <a16:creationId xmlns:a16="http://schemas.microsoft.com/office/drawing/2014/main" id="{00AC03A9-0345-2266-332C-D22C26A1B2BF}"/>
                    </a:ext>
                  </a:extLst>
                </p:cNvPr>
                <p:cNvSpPr/>
                <p:nvPr/>
              </p:nvSpPr>
              <p:spPr>
                <a:xfrm>
                  <a:off x="7306754" y="4336989"/>
                  <a:ext cx="15691706" cy="8379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a:p>
              </p:txBody>
            </p:sp>
            <p:sp>
              <p:nvSpPr>
                <p:cNvPr id="1038" name="Rechteck 1037">
                  <a:extLst>
                    <a:ext uri="{FF2B5EF4-FFF2-40B4-BE49-F238E27FC236}">
                      <a16:creationId xmlns:a16="http://schemas.microsoft.com/office/drawing/2014/main" id="{D670DB44-850D-605C-5DD2-C9D75715B06F}"/>
                    </a:ext>
                  </a:extLst>
                </p:cNvPr>
                <p:cNvSpPr/>
                <p:nvPr/>
              </p:nvSpPr>
              <p:spPr>
                <a:xfrm>
                  <a:off x="7517817" y="4301092"/>
                  <a:ext cx="15572225" cy="1557332"/>
                </a:xfrm>
                <a:prstGeom prst="rect">
                  <a:avLst/>
                </a:prstGeom>
              </p:spPr>
              <p:txBody>
                <a:bodyPr wrap="square">
                  <a:spAutoFit/>
                </a:bodyPr>
                <a:lstStyle/>
                <a:p>
                  <a:r>
                    <a:rPr lang="en-GB" sz="4000" dirty="0">
                      <a:latin typeface="Gill Sans Light" panose="020B0302020104020203" pitchFamily="34" charset="-79"/>
                      <a:cs typeface="Gill Sans Light" panose="020B0302020104020203" pitchFamily="34" charset="-79"/>
                    </a:rPr>
                    <a:t>HOFI shocks: High stability and beam quality from hybrid accelerator</a:t>
                  </a:r>
                </a:p>
              </p:txBody>
            </p:sp>
          </p:grpSp>
          <p:sp>
            <p:nvSpPr>
              <p:cNvPr id="1035" name="TextBox 22">
                <a:extLst>
                  <a:ext uri="{FF2B5EF4-FFF2-40B4-BE49-F238E27FC236}">
                    <a16:creationId xmlns:a16="http://schemas.microsoft.com/office/drawing/2014/main" id="{7A702BEE-F142-04B3-D638-B8EE43B16603}"/>
                  </a:ext>
                </a:extLst>
              </p:cNvPr>
              <p:cNvSpPr txBox="1"/>
              <p:nvPr/>
            </p:nvSpPr>
            <p:spPr>
              <a:xfrm>
                <a:off x="7607844" y="11859048"/>
                <a:ext cx="15986843" cy="615689"/>
              </a:xfrm>
              <a:prstGeom prst="rect">
                <a:avLst/>
              </a:prstGeom>
              <a:noFill/>
            </p:spPr>
            <p:txBody>
              <a:bodyPr wrap="square" rtlCol="0">
                <a:spAutoFit/>
              </a:bodyPr>
              <a:lstStyle/>
              <a:p>
                <a:r>
                  <a:rPr lang="de-DE" sz="2800" dirty="0">
                    <a:latin typeface="Helvetica Neue Light"/>
                  </a:rPr>
                  <a:t>M. Foerster</a:t>
                </a:r>
                <a:r>
                  <a:rPr lang="en-DE" sz="2800">
                    <a:latin typeface="Helvetica Neue Light"/>
                  </a:rPr>
                  <a:t> </a:t>
                </a:r>
                <a:r>
                  <a:rPr lang="en-US" sz="2800" dirty="0">
                    <a:latin typeface="Helvetica Neue Light"/>
                  </a:rPr>
                  <a:t>e</a:t>
                </a:r>
                <a:r>
                  <a:rPr lang="en-DE" sz="2800" dirty="0">
                    <a:latin typeface="Helvetica Neue Light"/>
                  </a:rPr>
                  <a:t>t </a:t>
                </a:r>
                <a:r>
                  <a:rPr lang="en-US" sz="2800" dirty="0">
                    <a:latin typeface="Helvetica Neue Light"/>
                  </a:rPr>
                  <a:t>a</a:t>
                </a:r>
                <a:r>
                  <a:rPr lang="en-DE" sz="2800">
                    <a:latin typeface="Helvetica Neue Light"/>
                  </a:rPr>
                  <a:t>l. </a:t>
                </a:r>
                <a:r>
                  <a:rPr lang="en-US" sz="2800" dirty="0">
                    <a:latin typeface="Helvetica Neue Light"/>
                  </a:rPr>
                  <a:t>P</a:t>
                </a:r>
                <a:r>
                  <a:rPr lang="en-DE" sz="2800" dirty="0">
                    <a:latin typeface="Helvetica Neue Light"/>
                  </a:rPr>
                  <a:t>h</a:t>
                </a:r>
                <a:r>
                  <a:rPr lang="en-US" sz="2800" dirty="0">
                    <a:latin typeface="Helvetica Neue Light"/>
                  </a:rPr>
                  <a:t>y</a:t>
                </a:r>
                <a:r>
                  <a:rPr lang="en-DE" sz="2800" dirty="0">
                    <a:latin typeface="Helvetica Neue Light"/>
                  </a:rPr>
                  <a:t>s.</a:t>
                </a:r>
                <a:r>
                  <a:rPr lang="en-US" sz="2800" dirty="0">
                    <a:latin typeface="Helvetica Neue Light"/>
                  </a:rPr>
                  <a:t>R</a:t>
                </a:r>
                <a:r>
                  <a:rPr lang="en-DE" sz="2800" dirty="0">
                    <a:latin typeface="Helvetica Neue Light"/>
                  </a:rPr>
                  <a:t>e</a:t>
                </a:r>
                <a:r>
                  <a:rPr lang="en-US" sz="2800" dirty="0">
                    <a:latin typeface="Helvetica Neue Light"/>
                  </a:rPr>
                  <a:t>v</a:t>
                </a:r>
                <a:r>
                  <a:rPr lang="en-DE" sz="2800">
                    <a:latin typeface="Helvetica Neue Light"/>
                  </a:rPr>
                  <a:t>.</a:t>
                </a:r>
                <a:r>
                  <a:rPr lang="en-US" sz="2800" dirty="0">
                    <a:latin typeface="Helvetica Neue Light"/>
                  </a:rPr>
                  <a:t>X</a:t>
                </a:r>
                <a:r>
                  <a:rPr lang="de-DE" sz="2800" dirty="0">
                    <a:latin typeface="Helvetica Neue Light"/>
                  </a:rPr>
                  <a:t> </a:t>
                </a:r>
                <a:r>
                  <a:rPr lang="de-DE" sz="2800" b="1" dirty="0">
                    <a:latin typeface="Helvetica Neue Light"/>
                  </a:rPr>
                  <a:t>12</a:t>
                </a:r>
                <a:r>
                  <a:rPr lang="de-DE" sz="2800" dirty="0">
                    <a:latin typeface="Helvetica Neue Light"/>
                  </a:rPr>
                  <a:t>, 041016 (2022)</a:t>
                </a:r>
                <a:endParaRPr lang="en-DE" sz="2800" dirty="0">
                  <a:latin typeface="Helvetica Neue Light"/>
                </a:endParaRPr>
              </a:p>
            </p:txBody>
          </p:sp>
        </p:grpSp>
        <p:pic>
          <p:nvPicPr>
            <p:cNvPr id="1039" name="Grafik 1038">
              <a:extLst>
                <a:ext uri="{FF2B5EF4-FFF2-40B4-BE49-F238E27FC236}">
                  <a16:creationId xmlns:a16="http://schemas.microsoft.com/office/drawing/2014/main" id="{1D264063-0883-117A-AB79-AA6C2D79990F}"/>
                </a:ext>
              </a:extLst>
            </p:cNvPr>
            <p:cNvPicPr>
              <a:picLocks noChangeAspect="1"/>
            </p:cNvPicPr>
            <p:nvPr/>
          </p:nvPicPr>
          <p:blipFill>
            <a:blip r:embed="rId14"/>
            <a:stretch>
              <a:fillRect/>
            </a:stretch>
          </p:blipFill>
          <p:spPr>
            <a:xfrm>
              <a:off x="3870187" y="3631846"/>
              <a:ext cx="6527046" cy="2558602"/>
            </a:xfrm>
            <a:prstGeom prst="rect">
              <a:avLst/>
            </a:prstGeom>
          </p:spPr>
        </p:pic>
      </p:grpSp>
      <p:pic>
        <p:nvPicPr>
          <p:cNvPr id="2" name="Picture 30">
            <a:extLst>
              <a:ext uri="{FF2B5EF4-FFF2-40B4-BE49-F238E27FC236}">
                <a16:creationId xmlns:a16="http://schemas.microsoft.com/office/drawing/2014/main" id="{9628DF8A-D83B-C6CF-0C3B-15EF281276A7}"/>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0865" t="6044" r="20231" b="6696"/>
          <a:stretch/>
        </p:blipFill>
        <p:spPr bwMode="auto">
          <a:xfrm>
            <a:off x="22623095" y="8524552"/>
            <a:ext cx="1760906" cy="130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69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A736E865-4ADB-59EB-F948-2F43669A4CC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6772" y="3201516"/>
            <a:ext cx="22850456" cy="3230133"/>
          </a:xfrm>
          <a:prstGeom prst="rect">
            <a:avLst/>
          </a:prstGeom>
        </p:spPr>
      </p:pic>
      <p:sp>
        <p:nvSpPr>
          <p:cNvPr id="2" name="Textfeld 1">
            <a:extLst>
              <a:ext uri="{FF2B5EF4-FFF2-40B4-BE49-F238E27FC236}">
                <a16:creationId xmlns:a16="http://schemas.microsoft.com/office/drawing/2014/main" id="{C9649D90-27E0-4710-8947-2030C2137F32}"/>
              </a:ext>
            </a:extLst>
          </p:cNvPr>
          <p:cNvSpPr txBox="1"/>
          <p:nvPr/>
        </p:nvSpPr>
        <p:spPr>
          <a:xfrm>
            <a:off x="560722" y="421457"/>
            <a:ext cx="7710444"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60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Latest preliminary results:</a:t>
            </a:r>
          </a:p>
        </p:txBody>
      </p:sp>
      <p:sp>
        <p:nvSpPr>
          <p:cNvPr id="3" name="Textfeld 2">
            <a:extLst>
              <a:ext uri="{FF2B5EF4-FFF2-40B4-BE49-F238E27FC236}">
                <a16:creationId xmlns:a16="http://schemas.microsoft.com/office/drawing/2014/main" id="{EC53B522-8FCC-49B2-B338-4A08E591F6F1}"/>
              </a:ext>
            </a:extLst>
          </p:cNvPr>
          <p:cNvSpPr txBox="1"/>
          <p:nvPr/>
        </p:nvSpPr>
        <p:spPr>
          <a:xfrm>
            <a:off x="766772" y="2309807"/>
            <a:ext cx="4111703"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571500" marR="0" indent="-571500" algn="ctr"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GB" sz="40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GeV-scale hybrid</a:t>
            </a:r>
          </a:p>
        </p:txBody>
      </p:sp>
      <p:pic>
        <p:nvPicPr>
          <p:cNvPr id="4" name="Picture 2" descr="Moritz Foerster">
            <a:extLst>
              <a:ext uri="{FF2B5EF4-FFF2-40B4-BE49-F238E27FC236}">
                <a16:creationId xmlns:a16="http://schemas.microsoft.com/office/drawing/2014/main" id="{D9E1E2B8-40AA-6FCF-BEDB-DF4E3D21C46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518028" y="421457"/>
            <a:ext cx="2099200" cy="254583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6A52A5A0-424F-1A69-18F8-70D778EA5921}"/>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9191910" y="360801"/>
            <a:ext cx="2099200" cy="2667151"/>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E7B0DF80-A37C-CBDE-EB36-FE1EE4518FDF}"/>
              </a:ext>
            </a:extLst>
          </p:cNvPr>
          <p:cNvSpPr txBox="1"/>
          <p:nvPr/>
        </p:nvSpPr>
        <p:spPr>
          <a:xfrm>
            <a:off x="766772" y="6789843"/>
            <a:ext cx="10861948"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571500" marR="0" indent="-571500" algn="ctr"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GB" sz="40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Implementation of Trojan horse scheme (HZDR) </a:t>
            </a:r>
          </a:p>
        </p:txBody>
      </p:sp>
      <p:pic>
        <p:nvPicPr>
          <p:cNvPr id="6" name="Grafik 5">
            <a:extLst>
              <a:ext uri="{FF2B5EF4-FFF2-40B4-BE49-F238E27FC236}">
                <a16:creationId xmlns:a16="http://schemas.microsoft.com/office/drawing/2014/main" id="{5AF70D25-3490-272A-8E58-1BBDE068987A}"/>
              </a:ext>
            </a:extLst>
          </p:cNvPr>
          <p:cNvPicPr>
            <a:picLocks noChangeAspect="1"/>
          </p:cNvPicPr>
          <p:nvPr/>
        </p:nvPicPr>
        <p:blipFill>
          <a:blip r:embed="rId5"/>
          <a:stretch>
            <a:fillRect/>
          </a:stretch>
        </p:blipFill>
        <p:spPr>
          <a:xfrm>
            <a:off x="766772" y="7817162"/>
            <a:ext cx="9012382" cy="2697322"/>
          </a:xfrm>
          <a:prstGeom prst="rect">
            <a:avLst/>
          </a:prstGeom>
        </p:spPr>
      </p:pic>
    </p:spTree>
    <p:extLst>
      <p:ext uri="{BB962C8B-B14F-4D97-AF65-F5344CB8AC3E}">
        <p14:creationId xmlns:p14="http://schemas.microsoft.com/office/powerpoint/2010/main" val="194028930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_slow_TEB65w.mp4">
            <a:hlinkClick r:id="" action="ppaction://media"/>
            <a:extLst>
              <a:ext uri="{FF2B5EF4-FFF2-40B4-BE49-F238E27FC236}">
                <a16:creationId xmlns:a16="http://schemas.microsoft.com/office/drawing/2014/main" id="{5112DE19-1D2D-9948-B7F9-865040FFC22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38546" y="1786271"/>
            <a:ext cx="8391229" cy="25136456"/>
          </a:xfrm>
          <a:prstGeom prst="rect">
            <a:avLst/>
          </a:prstGeom>
        </p:spPr>
      </p:pic>
      <p:sp>
        <p:nvSpPr>
          <p:cNvPr id="5" name="Rechteck 4">
            <a:extLst>
              <a:ext uri="{FF2B5EF4-FFF2-40B4-BE49-F238E27FC236}">
                <a16:creationId xmlns:a16="http://schemas.microsoft.com/office/drawing/2014/main" id="{AED14253-4425-D64D-B30B-7C06BA2CAC67}"/>
              </a:ext>
            </a:extLst>
          </p:cNvPr>
          <p:cNvSpPr/>
          <p:nvPr/>
        </p:nvSpPr>
        <p:spPr>
          <a:xfrm>
            <a:off x="10726732" y="2212119"/>
            <a:ext cx="1148317" cy="12142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6" name="Rechteck 5">
            <a:extLst>
              <a:ext uri="{FF2B5EF4-FFF2-40B4-BE49-F238E27FC236}">
                <a16:creationId xmlns:a16="http://schemas.microsoft.com/office/drawing/2014/main" id="{99EFF5D4-ABDF-4A4B-A71C-3D961D6153E2}"/>
              </a:ext>
            </a:extLst>
          </p:cNvPr>
          <p:cNvSpPr/>
          <p:nvPr/>
        </p:nvSpPr>
        <p:spPr>
          <a:xfrm>
            <a:off x="3338545" y="12957765"/>
            <a:ext cx="8563864" cy="7456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3600"/>
          </a:p>
        </p:txBody>
      </p:sp>
      <p:sp>
        <p:nvSpPr>
          <p:cNvPr id="7" name="Rechteck 6">
            <a:extLst>
              <a:ext uri="{FF2B5EF4-FFF2-40B4-BE49-F238E27FC236}">
                <a16:creationId xmlns:a16="http://schemas.microsoft.com/office/drawing/2014/main" id="{EA258DDB-4912-FF49-AC0F-5C9F5D914B31}"/>
              </a:ext>
            </a:extLst>
          </p:cNvPr>
          <p:cNvSpPr/>
          <p:nvPr/>
        </p:nvSpPr>
        <p:spPr>
          <a:xfrm>
            <a:off x="3048001" y="1786274"/>
            <a:ext cx="1850067" cy="12142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3600"/>
          </a:p>
        </p:txBody>
      </p:sp>
      <p:pic>
        <p:nvPicPr>
          <p:cNvPr id="8" name="video_slow_TEB65w.mp4">
            <a:hlinkClick r:id="" action="ppaction://media"/>
            <a:extLst>
              <a:ext uri="{FF2B5EF4-FFF2-40B4-BE49-F238E27FC236}">
                <a16:creationId xmlns:a16="http://schemas.microsoft.com/office/drawing/2014/main" id="{3EB14C29-D4FA-E94D-AA6E-2F8B3421B0A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522075" y="-8328837"/>
            <a:ext cx="8388405" cy="25128000"/>
          </a:xfrm>
          <a:prstGeom prst="rect">
            <a:avLst/>
          </a:prstGeom>
        </p:spPr>
      </p:pic>
      <p:sp>
        <p:nvSpPr>
          <p:cNvPr id="15" name="Rechteck 14">
            <a:extLst>
              <a:ext uri="{FF2B5EF4-FFF2-40B4-BE49-F238E27FC236}">
                <a16:creationId xmlns:a16="http://schemas.microsoft.com/office/drawing/2014/main" id="{0DC4536B-5FB5-0249-8279-CD782F74398B}"/>
              </a:ext>
            </a:extLst>
          </p:cNvPr>
          <p:cNvSpPr/>
          <p:nvPr/>
        </p:nvSpPr>
        <p:spPr>
          <a:xfrm>
            <a:off x="12819487" y="12915232"/>
            <a:ext cx="8563864" cy="7456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3600"/>
          </a:p>
        </p:txBody>
      </p:sp>
      <p:sp>
        <p:nvSpPr>
          <p:cNvPr id="16" name="Rechteck 15">
            <a:extLst>
              <a:ext uri="{FF2B5EF4-FFF2-40B4-BE49-F238E27FC236}">
                <a16:creationId xmlns:a16="http://schemas.microsoft.com/office/drawing/2014/main" id="{01295D74-55CF-7C42-8B67-BC70498B953C}"/>
              </a:ext>
            </a:extLst>
          </p:cNvPr>
          <p:cNvSpPr/>
          <p:nvPr/>
        </p:nvSpPr>
        <p:spPr>
          <a:xfrm>
            <a:off x="12549439" y="1953967"/>
            <a:ext cx="1535160" cy="12142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3600" dirty="0"/>
          </a:p>
        </p:txBody>
      </p:sp>
      <p:sp>
        <p:nvSpPr>
          <p:cNvPr id="17" name="Rechteck 16">
            <a:extLst>
              <a:ext uri="{FF2B5EF4-FFF2-40B4-BE49-F238E27FC236}">
                <a16:creationId xmlns:a16="http://schemas.microsoft.com/office/drawing/2014/main" id="{9A8B8DFB-F50A-8D45-98D2-81CA8114191A}"/>
              </a:ext>
            </a:extLst>
          </p:cNvPr>
          <p:cNvSpPr/>
          <p:nvPr/>
        </p:nvSpPr>
        <p:spPr>
          <a:xfrm>
            <a:off x="19947671" y="1716172"/>
            <a:ext cx="1535160" cy="12142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3600"/>
          </a:p>
        </p:txBody>
      </p:sp>
      <p:sp>
        <p:nvSpPr>
          <p:cNvPr id="18" name="Rechteck 17">
            <a:extLst>
              <a:ext uri="{FF2B5EF4-FFF2-40B4-BE49-F238E27FC236}">
                <a16:creationId xmlns:a16="http://schemas.microsoft.com/office/drawing/2014/main" id="{170C51C5-A168-BD47-ABDA-02BAF854B1EC}"/>
              </a:ext>
            </a:extLst>
          </p:cNvPr>
          <p:cNvSpPr/>
          <p:nvPr/>
        </p:nvSpPr>
        <p:spPr>
          <a:xfrm rot="16200000">
            <a:off x="11634663" y="-7104976"/>
            <a:ext cx="1254653" cy="18441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3600" dirty="0"/>
          </a:p>
        </p:txBody>
      </p:sp>
      <p:sp>
        <p:nvSpPr>
          <p:cNvPr id="20" name="Textfeld 19">
            <a:extLst>
              <a:ext uri="{FF2B5EF4-FFF2-40B4-BE49-F238E27FC236}">
                <a16:creationId xmlns:a16="http://schemas.microsoft.com/office/drawing/2014/main" id="{979F33EF-6D43-594D-B5A6-C6879EFE7841}"/>
              </a:ext>
            </a:extLst>
          </p:cNvPr>
          <p:cNvSpPr txBox="1"/>
          <p:nvPr/>
        </p:nvSpPr>
        <p:spPr>
          <a:xfrm rot="16200000">
            <a:off x="11261787" y="7496540"/>
            <a:ext cx="1531188" cy="707886"/>
          </a:xfrm>
          <a:prstGeom prst="rect">
            <a:avLst/>
          </a:prstGeom>
          <a:noFill/>
        </p:spPr>
        <p:txBody>
          <a:bodyPr wrap="none" rtlCol="0">
            <a:spAutoFit/>
          </a:bodyPr>
          <a:lstStyle/>
          <a:p>
            <a:r>
              <a:rPr lang="en-GB" sz="4000" dirty="0">
                <a:latin typeface="Gill Sans Light" panose="020B0302020104020203" pitchFamily="34" charset="-79"/>
                <a:cs typeface="Gill Sans Light" panose="020B0302020104020203" pitchFamily="34" charset="-79"/>
              </a:rPr>
              <a:t>energy</a:t>
            </a:r>
          </a:p>
        </p:txBody>
      </p:sp>
      <p:sp>
        <p:nvSpPr>
          <p:cNvPr id="21" name="Textfeld 20">
            <a:extLst>
              <a:ext uri="{FF2B5EF4-FFF2-40B4-BE49-F238E27FC236}">
                <a16:creationId xmlns:a16="http://schemas.microsoft.com/office/drawing/2014/main" id="{2C1F11CE-E6AE-8840-9F4B-EAD0EEA2D12D}"/>
              </a:ext>
            </a:extLst>
          </p:cNvPr>
          <p:cNvSpPr txBox="1"/>
          <p:nvPr/>
        </p:nvSpPr>
        <p:spPr>
          <a:xfrm>
            <a:off x="12531223" y="9938764"/>
            <a:ext cx="1675459" cy="584775"/>
          </a:xfrm>
          <a:prstGeom prst="rect">
            <a:avLst/>
          </a:prstGeom>
          <a:noFill/>
        </p:spPr>
        <p:txBody>
          <a:bodyPr wrap="none" rtlCol="0">
            <a:spAutoFit/>
          </a:bodyPr>
          <a:lstStyle/>
          <a:p>
            <a:r>
              <a:rPr lang="en-GB" sz="3200">
                <a:latin typeface="Gill Sans Light" panose="020B0302020104020203" pitchFamily="34" charset="-79"/>
                <a:cs typeface="Gill Sans Light" panose="020B0302020104020203" pitchFamily="34" charset="-79"/>
              </a:rPr>
              <a:t>125 MeV</a:t>
            </a:r>
          </a:p>
        </p:txBody>
      </p:sp>
      <p:sp>
        <p:nvSpPr>
          <p:cNvPr id="22" name="Textfeld 21">
            <a:extLst>
              <a:ext uri="{FF2B5EF4-FFF2-40B4-BE49-F238E27FC236}">
                <a16:creationId xmlns:a16="http://schemas.microsoft.com/office/drawing/2014/main" id="{93A3E5CA-8AC4-0E41-A37A-0069745724DF}"/>
              </a:ext>
            </a:extLst>
          </p:cNvPr>
          <p:cNvSpPr txBox="1"/>
          <p:nvPr/>
        </p:nvSpPr>
        <p:spPr>
          <a:xfrm>
            <a:off x="12543895" y="7448809"/>
            <a:ext cx="1675459" cy="584775"/>
          </a:xfrm>
          <a:prstGeom prst="rect">
            <a:avLst/>
          </a:prstGeom>
          <a:noFill/>
        </p:spPr>
        <p:txBody>
          <a:bodyPr wrap="none" rtlCol="0">
            <a:spAutoFit/>
          </a:bodyPr>
          <a:lstStyle/>
          <a:p>
            <a:r>
              <a:rPr lang="en-GB" sz="3200">
                <a:latin typeface="Gill Sans Light" panose="020B0302020104020203" pitchFamily="34" charset="-79"/>
                <a:cs typeface="Gill Sans Light" panose="020B0302020104020203" pitchFamily="34" charset="-79"/>
              </a:rPr>
              <a:t>250 MeV</a:t>
            </a:r>
          </a:p>
        </p:txBody>
      </p:sp>
      <p:sp>
        <p:nvSpPr>
          <p:cNvPr id="23" name="Textfeld 22">
            <a:extLst>
              <a:ext uri="{FF2B5EF4-FFF2-40B4-BE49-F238E27FC236}">
                <a16:creationId xmlns:a16="http://schemas.microsoft.com/office/drawing/2014/main" id="{DDBF4F48-0B8F-D64A-9B15-A0FC2B37DCFE}"/>
              </a:ext>
            </a:extLst>
          </p:cNvPr>
          <p:cNvSpPr txBox="1"/>
          <p:nvPr/>
        </p:nvSpPr>
        <p:spPr>
          <a:xfrm>
            <a:off x="12531225" y="4957316"/>
            <a:ext cx="1675459" cy="584775"/>
          </a:xfrm>
          <a:prstGeom prst="rect">
            <a:avLst/>
          </a:prstGeom>
          <a:noFill/>
        </p:spPr>
        <p:txBody>
          <a:bodyPr wrap="none" rtlCol="0">
            <a:spAutoFit/>
          </a:bodyPr>
          <a:lstStyle/>
          <a:p>
            <a:r>
              <a:rPr lang="en-GB" sz="3200">
                <a:latin typeface="Gill Sans Light" panose="020B0302020104020203" pitchFamily="34" charset="-79"/>
                <a:cs typeface="Gill Sans Light" panose="020B0302020104020203" pitchFamily="34" charset="-79"/>
              </a:rPr>
              <a:t>375 MeV</a:t>
            </a:r>
          </a:p>
        </p:txBody>
      </p:sp>
      <p:sp>
        <p:nvSpPr>
          <p:cNvPr id="24" name="Textfeld 23">
            <a:extLst>
              <a:ext uri="{FF2B5EF4-FFF2-40B4-BE49-F238E27FC236}">
                <a16:creationId xmlns:a16="http://schemas.microsoft.com/office/drawing/2014/main" id="{7DF27EAA-8406-7A45-B932-BB94483AE344}"/>
              </a:ext>
            </a:extLst>
          </p:cNvPr>
          <p:cNvSpPr txBox="1"/>
          <p:nvPr/>
        </p:nvSpPr>
        <p:spPr>
          <a:xfrm>
            <a:off x="12531225" y="2467361"/>
            <a:ext cx="1675459" cy="584775"/>
          </a:xfrm>
          <a:prstGeom prst="rect">
            <a:avLst/>
          </a:prstGeom>
          <a:noFill/>
        </p:spPr>
        <p:txBody>
          <a:bodyPr wrap="none" rtlCol="0">
            <a:spAutoFit/>
          </a:bodyPr>
          <a:lstStyle/>
          <a:p>
            <a:r>
              <a:rPr lang="en-GB" sz="3200">
                <a:latin typeface="Gill Sans Light" panose="020B0302020104020203" pitchFamily="34" charset="-79"/>
                <a:cs typeface="Gill Sans Light" panose="020B0302020104020203" pitchFamily="34" charset="-79"/>
              </a:rPr>
              <a:t>500 MeV</a:t>
            </a:r>
          </a:p>
        </p:txBody>
      </p:sp>
      <p:sp>
        <p:nvSpPr>
          <p:cNvPr id="25" name="Textfeld 24">
            <a:extLst>
              <a:ext uri="{FF2B5EF4-FFF2-40B4-BE49-F238E27FC236}">
                <a16:creationId xmlns:a16="http://schemas.microsoft.com/office/drawing/2014/main" id="{26558820-5B79-A84C-BD38-F52CE66B9EE4}"/>
              </a:ext>
            </a:extLst>
          </p:cNvPr>
          <p:cNvSpPr txBox="1"/>
          <p:nvPr/>
        </p:nvSpPr>
        <p:spPr>
          <a:xfrm>
            <a:off x="14856016" y="12957765"/>
            <a:ext cx="4506362" cy="707886"/>
          </a:xfrm>
          <a:prstGeom prst="rect">
            <a:avLst/>
          </a:prstGeom>
          <a:noFill/>
        </p:spPr>
        <p:txBody>
          <a:bodyPr wrap="none" rtlCol="0">
            <a:spAutoFit/>
          </a:bodyPr>
          <a:lstStyle/>
          <a:p>
            <a:r>
              <a:rPr lang="en-GB" sz="4000">
                <a:latin typeface="Gill Sans Light" panose="020B0302020104020203" pitchFamily="34" charset="-79"/>
                <a:cs typeface="Gill Sans Light" panose="020B0302020104020203" pitchFamily="34" charset="-79"/>
              </a:rPr>
              <a:t>propagation direction</a:t>
            </a:r>
          </a:p>
        </p:txBody>
      </p:sp>
      <p:sp>
        <p:nvSpPr>
          <p:cNvPr id="26" name="Textfeld 25">
            <a:extLst>
              <a:ext uri="{FF2B5EF4-FFF2-40B4-BE49-F238E27FC236}">
                <a16:creationId xmlns:a16="http://schemas.microsoft.com/office/drawing/2014/main" id="{BA8FA0F8-AF5E-2E4E-AA68-6E1B4EB420EC}"/>
              </a:ext>
            </a:extLst>
          </p:cNvPr>
          <p:cNvSpPr txBox="1"/>
          <p:nvPr/>
        </p:nvSpPr>
        <p:spPr>
          <a:xfrm>
            <a:off x="5651125" y="12957765"/>
            <a:ext cx="4506362" cy="707886"/>
          </a:xfrm>
          <a:prstGeom prst="rect">
            <a:avLst/>
          </a:prstGeom>
          <a:noFill/>
        </p:spPr>
        <p:txBody>
          <a:bodyPr wrap="none" rtlCol="0">
            <a:spAutoFit/>
          </a:bodyPr>
          <a:lstStyle/>
          <a:p>
            <a:r>
              <a:rPr lang="en-GB" sz="4000">
                <a:latin typeface="Gill Sans Light" panose="020B0302020104020203" pitchFamily="34" charset="-79"/>
                <a:cs typeface="Gill Sans Light" panose="020B0302020104020203" pitchFamily="34" charset="-79"/>
              </a:rPr>
              <a:t>propagation direction</a:t>
            </a:r>
          </a:p>
        </p:txBody>
      </p:sp>
      <p:sp>
        <p:nvSpPr>
          <p:cNvPr id="27" name="Textfeld 26">
            <a:extLst>
              <a:ext uri="{FF2B5EF4-FFF2-40B4-BE49-F238E27FC236}">
                <a16:creationId xmlns:a16="http://schemas.microsoft.com/office/drawing/2014/main" id="{2A4ED403-FF78-A647-9F0F-32D679D2C0D1}"/>
              </a:ext>
            </a:extLst>
          </p:cNvPr>
          <p:cNvSpPr txBox="1"/>
          <p:nvPr/>
        </p:nvSpPr>
        <p:spPr>
          <a:xfrm rot="16200000">
            <a:off x="2906661" y="7594329"/>
            <a:ext cx="1366079" cy="707886"/>
          </a:xfrm>
          <a:prstGeom prst="rect">
            <a:avLst/>
          </a:prstGeom>
          <a:noFill/>
        </p:spPr>
        <p:txBody>
          <a:bodyPr wrap="none" rtlCol="0">
            <a:spAutoFit/>
          </a:bodyPr>
          <a:lstStyle/>
          <a:p>
            <a:r>
              <a:rPr lang="en-GB" sz="4000">
                <a:latin typeface="Gill Sans Light" panose="020B0302020104020203" pitchFamily="34" charset="-79"/>
                <a:cs typeface="Gill Sans Light" panose="020B0302020104020203" pitchFamily="34" charset="-79"/>
              </a:rPr>
              <a:t>radius</a:t>
            </a:r>
          </a:p>
        </p:txBody>
      </p:sp>
      <p:sp>
        <p:nvSpPr>
          <p:cNvPr id="28" name="Textfeld 27">
            <a:extLst>
              <a:ext uri="{FF2B5EF4-FFF2-40B4-BE49-F238E27FC236}">
                <a16:creationId xmlns:a16="http://schemas.microsoft.com/office/drawing/2014/main" id="{0FD2FF1F-EBFC-104E-B492-3E920A7B6D15}"/>
              </a:ext>
            </a:extLst>
          </p:cNvPr>
          <p:cNvSpPr txBox="1"/>
          <p:nvPr/>
        </p:nvSpPr>
        <p:spPr>
          <a:xfrm>
            <a:off x="3946549" y="7448809"/>
            <a:ext cx="1047082" cy="584775"/>
          </a:xfrm>
          <a:prstGeom prst="rect">
            <a:avLst/>
          </a:prstGeom>
          <a:noFill/>
        </p:spPr>
        <p:txBody>
          <a:bodyPr wrap="none" rtlCol="0">
            <a:spAutoFit/>
          </a:bodyPr>
          <a:lstStyle/>
          <a:p>
            <a:r>
              <a:rPr lang="en-GB" sz="3200">
                <a:latin typeface="Gill Sans Light" panose="020B0302020104020203" pitchFamily="34" charset="-79"/>
                <a:cs typeface="Gill Sans Light" panose="020B0302020104020203" pitchFamily="34" charset="-79"/>
              </a:rPr>
              <a:t>0 µm</a:t>
            </a:r>
          </a:p>
        </p:txBody>
      </p:sp>
      <p:sp>
        <p:nvSpPr>
          <p:cNvPr id="29" name="Textfeld 28">
            <a:extLst>
              <a:ext uri="{FF2B5EF4-FFF2-40B4-BE49-F238E27FC236}">
                <a16:creationId xmlns:a16="http://schemas.microsoft.com/office/drawing/2014/main" id="{A97E293F-73BA-234A-AD25-D6DB1E379FE0}"/>
              </a:ext>
            </a:extLst>
          </p:cNvPr>
          <p:cNvSpPr txBox="1"/>
          <p:nvPr/>
        </p:nvSpPr>
        <p:spPr>
          <a:xfrm>
            <a:off x="3730272" y="4330604"/>
            <a:ext cx="1252266" cy="584775"/>
          </a:xfrm>
          <a:prstGeom prst="rect">
            <a:avLst/>
          </a:prstGeom>
          <a:noFill/>
        </p:spPr>
        <p:txBody>
          <a:bodyPr wrap="none" rtlCol="0">
            <a:spAutoFit/>
          </a:bodyPr>
          <a:lstStyle/>
          <a:p>
            <a:r>
              <a:rPr lang="en-GB" sz="3200">
                <a:latin typeface="Gill Sans Light" panose="020B0302020104020203" pitchFamily="34" charset="-79"/>
                <a:cs typeface="Gill Sans Light" panose="020B0302020104020203" pitchFamily="34" charset="-79"/>
              </a:rPr>
              <a:t>50 µm</a:t>
            </a:r>
          </a:p>
        </p:txBody>
      </p:sp>
      <p:sp>
        <p:nvSpPr>
          <p:cNvPr id="30" name="Textfeld 29">
            <a:extLst>
              <a:ext uri="{FF2B5EF4-FFF2-40B4-BE49-F238E27FC236}">
                <a16:creationId xmlns:a16="http://schemas.microsoft.com/office/drawing/2014/main" id="{A75EA91C-23E7-4043-8DCD-1B7EC17399B4}"/>
              </a:ext>
            </a:extLst>
          </p:cNvPr>
          <p:cNvSpPr txBox="1"/>
          <p:nvPr/>
        </p:nvSpPr>
        <p:spPr>
          <a:xfrm>
            <a:off x="3626032" y="10567012"/>
            <a:ext cx="1252266" cy="584775"/>
          </a:xfrm>
          <a:prstGeom prst="rect">
            <a:avLst/>
          </a:prstGeom>
          <a:noFill/>
        </p:spPr>
        <p:txBody>
          <a:bodyPr wrap="none" rtlCol="0">
            <a:spAutoFit/>
          </a:bodyPr>
          <a:lstStyle/>
          <a:p>
            <a:r>
              <a:rPr lang="en-GB" sz="3200">
                <a:latin typeface="Gill Sans Light" panose="020B0302020104020203" pitchFamily="34" charset="-79"/>
                <a:cs typeface="Gill Sans Light" panose="020B0302020104020203" pitchFamily="34" charset="-79"/>
              </a:rPr>
              <a:t>50 µm</a:t>
            </a:r>
          </a:p>
        </p:txBody>
      </p:sp>
      <p:sp>
        <p:nvSpPr>
          <p:cNvPr id="2" name="Rechteck 1">
            <a:extLst>
              <a:ext uri="{FF2B5EF4-FFF2-40B4-BE49-F238E27FC236}">
                <a16:creationId xmlns:a16="http://schemas.microsoft.com/office/drawing/2014/main" id="{0C4FBEC3-52DF-8CED-68D1-841824332623}"/>
              </a:ext>
            </a:extLst>
          </p:cNvPr>
          <p:cNvSpPr/>
          <p:nvPr/>
        </p:nvSpPr>
        <p:spPr>
          <a:xfrm>
            <a:off x="12199817" y="-2336800"/>
            <a:ext cx="9580431" cy="429076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9" name="Textfeld 18">
            <a:extLst>
              <a:ext uri="{FF2B5EF4-FFF2-40B4-BE49-F238E27FC236}">
                <a16:creationId xmlns:a16="http://schemas.microsoft.com/office/drawing/2014/main" id="{2AB52B9C-2A4A-5A40-8DCF-5213FC040DDE}"/>
              </a:ext>
            </a:extLst>
          </p:cNvPr>
          <p:cNvSpPr txBox="1"/>
          <p:nvPr/>
        </p:nvSpPr>
        <p:spPr>
          <a:xfrm>
            <a:off x="4442730" y="514963"/>
            <a:ext cx="15563877" cy="1077218"/>
          </a:xfrm>
          <a:prstGeom prst="rect">
            <a:avLst/>
          </a:prstGeom>
          <a:noFill/>
        </p:spPr>
        <p:txBody>
          <a:bodyPr wrap="none" rtlCol="0">
            <a:spAutoFit/>
          </a:bodyPr>
          <a:lstStyle/>
          <a:p>
            <a:r>
              <a:rPr lang="en-GB" sz="6400" dirty="0">
                <a:latin typeface="Gill Sans Light" panose="020B0302020104020203" pitchFamily="34" charset="-79"/>
                <a:cs typeface="Gill Sans Light" panose="020B0302020104020203" pitchFamily="34" charset="-79"/>
              </a:rPr>
              <a:t>Simulation: laser </a:t>
            </a:r>
            <a:r>
              <a:rPr lang="en-GB" sz="6400" dirty="0" err="1">
                <a:latin typeface="Gill Sans Light" panose="020B0302020104020203" pitchFamily="34" charset="-79"/>
                <a:cs typeface="Gill Sans Light" panose="020B0302020104020203" pitchFamily="34" charset="-79"/>
              </a:rPr>
              <a:t>wakefield</a:t>
            </a:r>
            <a:r>
              <a:rPr lang="en-GB" sz="6400" dirty="0">
                <a:latin typeface="Gill Sans Light" panose="020B0302020104020203" pitchFamily="34" charset="-79"/>
                <a:cs typeface="Gill Sans Light" panose="020B0302020104020203" pitchFamily="34" charset="-79"/>
              </a:rPr>
              <a:t> acceleration (LWFA)</a:t>
            </a:r>
          </a:p>
        </p:txBody>
      </p:sp>
    </p:spTree>
    <p:extLst>
      <p:ext uri="{BB962C8B-B14F-4D97-AF65-F5344CB8AC3E}">
        <p14:creationId xmlns:p14="http://schemas.microsoft.com/office/powerpoint/2010/main" val="178434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50" fill="hold"/>
                                        <p:tgtEl>
                                          <p:spTgt spid="4"/>
                                        </p:tgtEl>
                                      </p:cBhvr>
                                    </p:cmd>
                                  </p:childTnLst>
                                </p:cTn>
                              </p:par>
                              <p:par>
                                <p:cTn id="7" presetID="1" presetClass="mediacall" presetSubtype="0" fill="hold" nodeType="withEffect">
                                  <p:stCondLst>
                                    <p:cond delay="0"/>
                                  </p:stCondLst>
                                  <p:childTnLst>
                                    <p:cmd type="call" cmd="playFrom(0.0)">
                                      <p:cBhvr>
                                        <p:cTn id="8" dur="4605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4"/>
                                        </p:tgtEl>
                                      </p:cBhvr>
                                    </p:cmd>
                                  </p:childTnLst>
                                </p:cTn>
                              </p:par>
                            </p:childTnLst>
                          </p:cTn>
                        </p:par>
                      </p:childTnLst>
                    </p:cTn>
                  </p:par>
                </p:childTnLst>
              </p:cTn>
              <p:nextCondLst>
                <p:cond evt="onClick" delay="0">
                  <p:tgtEl>
                    <p:spTgt spid="4"/>
                  </p:tgtEl>
                </p:cond>
              </p:nextCondLst>
            </p:seq>
            <p:video>
              <p:cMediaNode vol="80000">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8"/>
                                        </p:tgtEl>
                                      </p:cBhvr>
                                    </p:cmd>
                                  </p:childTnLst>
                                </p:cTn>
                              </p:par>
                            </p:childTnLst>
                          </p:cTn>
                        </p:par>
                      </p:childTnLst>
                    </p:cTn>
                  </p:par>
                </p:childTnLst>
              </p:cTn>
              <p:nextCondLst>
                <p:cond evt="onClick" delay="0">
                  <p:tgtEl>
                    <p:spTgt spid="8"/>
                  </p:tgtEl>
                </p:cond>
              </p:nextCondLst>
            </p:seq>
            <p:video>
              <p:cMediaNode vol="80000">
                <p:cTn id="20" fill="hold" display="0">
                  <p:stCondLst>
                    <p:cond delay="indefinite"/>
                  </p:stCondLst>
                </p:cTn>
                <p:tgtEl>
                  <p:spTgt spid="8"/>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fik 26">
            <a:extLst>
              <a:ext uri="{FF2B5EF4-FFF2-40B4-BE49-F238E27FC236}">
                <a16:creationId xmlns:a16="http://schemas.microsoft.com/office/drawing/2014/main" id="{5DDBA545-D392-8C06-D5EE-8C460E7F8F6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658" t="12276" r="7292" b="489"/>
          <a:stretch/>
        </p:blipFill>
        <p:spPr>
          <a:xfrm>
            <a:off x="15513861" y="8325735"/>
            <a:ext cx="6610333" cy="4802951"/>
          </a:xfrm>
          <a:prstGeom prst="rect">
            <a:avLst/>
          </a:prstGeom>
        </p:spPr>
      </p:pic>
      <p:grpSp>
        <p:nvGrpSpPr>
          <p:cNvPr id="6" name="Gruppieren 5">
            <a:extLst>
              <a:ext uri="{FF2B5EF4-FFF2-40B4-BE49-F238E27FC236}">
                <a16:creationId xmlns:a16="http://schemas.microsoft.com/office/drawing/2014/main" id="{2ECA9E41-4ADA-6440-8FB0-382744E5C091}"/>
              </a:ext>
            </a:extLst>
          </p:cNvPr>
          <p:cNvGrpSpPr/>
          <p:nvPr/>
        </p:nvGrpSpPr>
        <p:grpSpPr>
          <a:xfrm>
            <a:off x="2969781" y="2649762"/>
            <a:ext cx="6065019" cy="6649850"/>
            <a:chOff x="95916" y="976810"/>
            <a:chExt cx="2529139" cy="2773016"/>
          </a:xfrm>
        </p:grpSpPr>
        <p:pic>
          <p:nvPicPr>
            <p:cNvPr id="4" name="Grafik 3">
              <a:extLst>
                <a:ext uri="{FF2B5EF4-FFF2-40B4-BE49-F238E27FC236}">
                  <a16:creationId xmlns:a16="http://schemas.microsoft.com/office/drawing/2014/main" id="{6A0D42E0-757A-0A4A-B2AF-DD4CDC08FAB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5986" t="18029" r="8893" b="3739"/>
            <a:stretch/>
          </p:blipFill>
          <p:spPr>
            <a:xfrm>
              <a:off x="195943" y="976810"/>
              <a:ext cx="2429112" cy="2773016"/>
            </a:xfrm>
            <a:prstGeom prst="rect">
              <a:avLst/>
            </a:prstGeom>
          </p:spPr>
        </p:pic>
        <p:sp>
          <p:nvSpPr>
            <p:cNvPr id="5" name="Textfeld 4">
              <a:extLst>
                <a:ext uri="{FF2B5EF4-FFF2-40B4-BE49-F238E27FC236}">
                  <a16:creationId xmlns:a16="http://schemas.microsoft.com/office/drawing/2014/main" id="{85A821B9-D823-DC41-B9DF-B9A006EA5DBC}"/>
                </a:ext>
              </a:extLst>
            </p:cNvPr>
            <p:cNvSpPr txBox="1"/>
            <p:nvPr/>
          </p:nvSpPr>
          <p:spPr>
            <a:xfrm rot="16200000">
              <a:off x="7911" y="1946116"/>
              <a:ext cx="376065" cy="200055"/>
            </a:xfrm>
            <a:prstGeom prst="rect">
              <a:avLst/>
            </a:prstGeom>
            <a:noFill/>
          </p:spPr>
          <p:txBody>
            <a:bodyPr wrap="none" rtlCol="0">
              <a:spAutoFit/>
            </a:bodyPr>
            <a:lstStyle/>
            <a:p>
              <a:r>
                <a:rPr lang="de-DE" sz="2000" dirty="0">
                  <a:latin typeface="Arial" panose="020B0604020202020204" pitchFamily="34" charset="0"/>
                  <a:cs typeface="Arial" panose="020B0604020202020204" pitchFamily="34" charset="0"/>
                </a:rPr>
                <a:t>[mm]</a:t>
              </a:r>
            </a:p>
          </p:txBody>
        </p:sp>
      </p:grpSp>
      <p:pic>
        <p:nvPicPr>
          <p:cNvPr id="8" name="Grafik 7">
            <a:extLst>
              <a:ext uri="{FF2B5EF4-FFF2-40B4-BE49-F238E27FC236}">
                <a16:creationId xmlns:a16="http://schemas.microsoft.com/office/drawing/2014/main" id="{B20EA086-40AA-114A-933D-5172F82AD98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710027" y="2649762"/>
            <a:ext cx="6749447" cy="5446289"/>
          </a:xfrm>
          <a:prstGeom prst="rect">
            <a:avLst/>
          </a:prstGeom>
        </p:spPr>
      </p:pic>
      <p:pic>
        <p:nvPicPr>
          <p:cNvPr id="10" name="Grafik 9">
            <a:extLst>
              <a:ext uri="{FF2B5EF4-FFF2-40B4-BE49-F238E27FC236}">
                <a16:creationId xmlns:a16="http://schemas.microsoft.com/office/drawing/2014/main" id="{C38EF37B-E84B-B246-9005-E589943088D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50370"/>
          <a:stretch/>
        </p:blipFill>
        <p:spPr>
          <a:xfrm>
            <a:off x="3093124" y="9575239"/>
            <a:ext cx="5982787" cy="3509386"/>
          </a:xfrm>
          <a:prstGeom prst="rect">
            <a:avLst/>
          </a:prstGeom>
        </p:spPr>
      </p:pic>
      <p:pic>
        <p:nvPicPr>
          <p:cNvPr id="13" name="Grafik 12">
            <a:extLst>
              <a:ext uri="{FF2B5EF4-FFF2-40B4-BE49-F238E27FC236}">
                <a16:creationId xmlns:a16="http://schemas.microsoft.com/office/drawing/2014/main" id="{43DA8052-EAD7-8245-8BE7-409D1FF9F0F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4" r="63788"/>
          <a:stretch/>
        </p:blipFill>
        <p:spPr>
          <a:xfrm>
            <a:off x="9781085" y="8096051"/>
            <a:ext cx="4864571" cy="5221389"/>
          </a:xfrm>
          <a:prstGeom prst="rect">
            <a:avLst/>
          </a:prstGeom>
        </p:spPr>
      </p:pic>
      <p:sp>
        <p:nvSpPr>
          <p:cNvPr id="14" name="Textfeld 13">
            <a:extLst>
              <a:ext uri="{FF2B5EF4-FFF2-40B4-BE49-F238E27FC236}">
                <a16:creationId xmlns:a16="http://schemas.microsoft.com/office/drawing/2014/main" id="{2C4C3723-7299-9341-B3FA-F0251F7C0CDE}"/>
              </a:ext>
            </a:extLst>
          </p:cNvPr>
          <p:cNvSpPr txBox="1"/>
          <p:nvPr/>
        </p:nvSpPr>
        <p:spPr>
          <a:xfrm>
            <a:off x="847753" y="4759363"/>
            <a:ext cx="1414170" cy="707886"/>
          </a:xfrm>
          <a:prstGeom prst="rect">
            <a:avLst/>
          </a:prstGeom>
          <a:noFill/>
        </p:spPr>
        <p:txBody>
          <a:bodyPr wrap="none" rtlCol="0">
            <a:spAutoFit/>
          </a:bodyPr>
          <a:lstStyle/>
          <a:p>
            <a:r>
              <a:rPr lang="de-DE" sz="4000" dirty="0" err="1">
                <a:latin typeface="Gill Sans Light" panose="020B0302020104020203" pitchFamily="34" charset="-79"/>
                <a:cs typeface="Gill Sans Light" panose="020B0302020104020203" pitchFamily="34" charset="-79"/>
              </a:rPr>
              <a:t>spatial</a:t>
            </a:r>
            <a:endParaRPr lang="de-DE" sz="4000" dirty="0">
              <a:latin typeface="Gill Sans Light" panose="020B0302020104020203" pitchFamily="34" charset="-79"/>
              <a:cs typeface="Gill Sans Light" panose="020B0302020104020203" pitchFamily="34" charset="-79"/>
            </a:endParaRPr>
          </a:p>
        </p:txBody>
      </p:sp>
      <p:sp>
        <p:nvSpPr>
          <p:cNvPr id="15" name="Textfeld 14">
            <a:extLst>
              <a:ext uri="{FF2B5EF4-FFF2-40B4-BE49-F238E27FC236}">
                <a16:creationId xmlns:a16="http://schemas.microsoft.com/office/drawing/2014/main" id="{1ABA8A0E-6E4D-BE44-A779-AAAEDFD79111}"/>
              </a:ext>
            </a:extLst>
          </p:cNvPr>
          <p:cNvSpPr txBox="1"/>
          <p:nvPr/>
        </p:nvSpPr>
        <p:spPr>
          <a:xfrm>
            <a:off x="683222" y="9980264"/>
            <a:ext cx="1850186" cy="1323439"/>
          </a:xfrm>
          <a:prstGeom prst="rect">
            <a:avLst/>
          </a:prstGeom>
          <a:noFill/>
        </p:spPr>
        <p:txBody>
          <a:bodyPr wrap="none" rtlCol="0">
            <a:spAutoFit/>
          </a:bodyPr>
          <a:lstStyle/>
          <a:p>
            <a:r>
              <a:rPr lang="de-DE" sz="4000" dirty="0" err="1">
                <a:latin typeface="Gill Sans Light" panose="020B0302020104020203" pitchFamily="34" charset="-79"/>
                <a:cs typeface="Gill Sans Light" panose="020B0302020104020203" pitchFamily="34" charset="-79"/>
              </a:rPr>
              <a:t>spectro</a:t>
            </a:r>
            <a:r>
              <a:rPr lang="de-DE" sz="4000" dirty="0">
                <a:latin typeface="Gill Sans Light" panose="020B0302020104020203" pitchFamily="34" charset="-79"/>
                <a:cs typeface="Gill Sans Light" panose="020B0302020104020203" pitchFamily="34" charset="-79"/>
              </a:rPr>
              <a:t>-</a:t>
            </a:r>
          </a:p>
          <a:p>
            <a:r>
              <a:rPr lang="de-DE" sz="4000" dirty="0" err="1">
                <a:latin typeface="Gill Sans Light" panose="020B0302020104020203" pitchFamily="34" charset="-79"/>
                <a:cs typeface="Gill Sans Light" panose="020B0302020104020203" pitchFamily="34" charset="-79"/>
              </a:rPr>
              <a:t>temp</a:t>
            </a:r>
            <a:r>
              <a:rPr lang="de-DE" sz="4000" dirty="0">
                <a:latin typeface="Gill Sans Light" panose="020B0302020104020203" pitchFamily="34" charset="-79"/>
                <a:cs typeface="Gill Sans Light" panose="020B0302020104020203" pitchFamily="34" charset="-79"/>
              </a:rPr>
              <a:t>.</a:t>
            </a:r>
          </a:p>
        </p:txBody>
      </p:sp>
      <p:sp>
        <p:nvSpPr>
          <p:cNvPr id="16" name="Textfeld 15">
            <a:extLst>
              <a:ext uri="{FF2B5EF4-FFF2-40B4-BE49-F238E27FC236}">
                <a16:creationId xmlns:a16="http://schemas.microsoft.com/office/drawing/2014/main" id="{50C91C6B-AE07-774F-98DD-BC8AF3E3FE23}"/>
              </a:ext>
            </a:extLst>
          </p:cNvPr>
          <p:cNvSpPr txBox="1"/>
          <p:nvPr/>
        </p:nvSpPr>
        <p:spPr>
          <a:xfrm>
            <a:off x="5433571" y="1581901"/>
            <a:ext cx="2037738" cy="707886"/>
          </a:xfrm>
          <a:prstGeom prst="rect">
            <a:avLst/>
          </a:prstGeom>
          <a:noFill/>
        </p:spPr>
        <p:txBody>
          <a:bodyPr wrap="none" rtlCol="0">
            <a:spAutoFit/>
          </a:bodyPr>
          <a:lstStyle/>
          <a:p>
            <a:r>
              <a:rPr lang="de-DE" sz="4000" dirty="0" err="1">
                <a:latin typeface="Gill Sans Light" panose="020B0302020104020203" pitchFamily="34" charset="-79"/>
                <a:cs typeface="Gill Sans Light" panose="020B0302020104020203" pitchFamily="34" charset="-79"/>
              </a:rPr>
              <a:t>near</a:t>
            </a:r>
            <a:r>
              <a:rPr lang="de-DE" sz="4000" dirty="0">
                <a:latin typeface="Gill Sans Light" panose="020B0302020104020203" pitchFamily="34" charset="-79"/>
                <a:cs typeface="Gill Sans Light" panose="020B0302020104020203" pitchFamily="34" charset="-79"/>
              </a:rPr>
              <a:t> </a:t>
            </a:r>
            <a:r>
              <a:rPr lang="de-DE" sz="4000" dirty="0" err="1">
                <a:latin typeface="Gill Sans Light" panose="020B0302020104020203" pitchFamily="34" charset="-79"/>
                <a:cs typeface="Gill Sans Light" panose="020B0302020104020203" pitchFamily="34" charset="-79"/>
              </a:rPr>
              <a:t>field</a:t>
            </a:r>
            <a:endParaRPr lang="de-DE" sz="4000" dirty="0">
              <a:latin typeface="Gill Sans Light" panose="020B0302020104020203" pitchFamily="34" charset="-79"/>
              <a:cs typeface="Gill Sans Light" panose="020B0302020104020203" pitchFamily="34" charset="-79"/>
            </a:endParaRPr>
          </a:p>
        </p:txBody>
      </p:sp>
      <p:sp>
        <p:nvSpPr>
          <p:cNvPr id="17" name="Textfeld 16">
            <a:extLst>
              <a:ext uri="{FF2B5EF4-FFF2-40B4-BE49-F238E27FC236}">
                <a16:creationId xmlns:a16="http://schemas.microsoft.com/office/drawing/2014/main" id="{41B2EA99-7E43-854E-93AE-080F69E41783}"/>
              </a:ext>
            </a:extLst>
          </p:cNvPr>
          <p:cNvSpPr txBox="1"/>
          <p:nvPr/>
        </p:nvSpPr>
        <p:spPr>
          <a:xfrm>
            <a:off x="11560148" y="1581901"/>
            <a:ext cx="1664238" cy="707886"/>
          </a:xfrm>
          <a:prstGeom prst="rect">
            <a:avLst/>
          </a:prstGeom>
          <a:noFill/>
        </p:spPr>
        <p:txBody>
          <a:bodyPr wrap="none" rtlCol="0">
            <a:spAutoFit/>
          </a:bodyPr>
          <a:lstStyle/>
          <a:p>
            <a:r>
              <a:rPr lang="de-DE" sz="4000" dirty="0" err="1">
                <a:latin typeface="Gill Sans Light" panose="020B0302020104020203" pitchFamily="34" charset="-79"/>
                <a:cs typeface="Gill Sans Light" panose="020B0302020104020203" pitchFamily="34" charset="-79"/>
              </a:rPr>
              <a:t>far</a:t>
            </a:r>
            <a:r>
              <a:rPr lang="de-DE" sz="4000" dirty="0">
                <a:latin typeface="Gill Sans Light" panose="020B0302020104020203" pitchFamily="34" charset="-79"/>
                <a:cs typeface="Gill Sans Light" panose="020B0302020104020203" pitchFamily="34" charset="-79"/>
              </a:rPr>
              <a:t> </a:t>
            </a:r>
            <a:r>
              <a:rPr lang="de-DE" sz="4000" dirty="0" err="1">
                <a:latin typeface="Gill Sans Light" panose="020B0302020104020203" pitchFamily="34" charset="-79"/>
                <a:cs typeface="Gill Sans Light" panose="020B0302020104020203" pitchFamily="34" charset="-79"/>
              </a:rPr>
              <a:t>field</a:t>
            </a:r>
            <a:endParaRPr lang="de-DE" sz="4000" dirty="0">
              <a:latin typeface="Gill Sans Light" panose="020B0302020104020203" pitchFamily="34" charset="-79"/>
              <a:cs typeface="Gill Sans Light" panose="020B0302020104020203" pitchFamily="34" charset="-79"/>
            </a:endParaRPr>
          </a:p>
        </p:txBody>
      </p:sp>
      <p:sp>
        <p:nvSpPr>
          <p:cNvPr id="18" name="Textfeld 17">
            <a:extLst>
              <a:ext uri="{FF2B5EF4-FFF2-40B4-BE49-F238E27FC236}">
                <a16:creationId xmlns:a16="http://schemas.microsoft.com/office/drawing/2014/main" id="{C6594ECB-0C56-E849-97C0-126649497A7E}"/>
              </a:ext>
            </a:extLst>
          </p:cNvPr>
          <p:cNvSpPr txBox="1"/>
          <p:nvPr/>
        </p:nvSpPr>
        <p:spPr>
          <a:xfrm>
            <a:off x="17722494" y="1581901"/>
            <a:ext cx="1810111" cy="707886"/>
          </a:xfrm>
          <a:prstGeom prst="rect">
            <a:avLst/>
          </a:prstGeom>
          <a:noFill/>
        </p:spPr>
        <p:txBody>
          <a:bodyPr wrap="none" rtlCol="0">
            <a:spAutoFit/>
          </a:bodyPr>
          <a:lstStyle/>
          <a:p>
            <a:r>
              <a:rPr lang="de-DE" sz="4000" dirty="0" err="1">
                <a:latin typeface="Gill Sans Light" panose="020B0302020104020203" pitchFamily="34" charset="-79"/>
                <a:cs typeface="Gill Sans Light" panose="020B0302020104020203" pitchFamily="34" charset="-79"/>
              </a:rPr>
              <a:t>contrast</a:t>
            </a:r>
            <a:endParaRPr lang="de-DE" sz="4000" dirty="0">
              <a:latin typeface="Gill Sans Light" panose="020B0302020104020203" pitchFamily="34" charset="-79"/>
              <a:cs typeface="Gill Sans Light" panose="020B0302020104020203" pitchFamily="34" charset="-79"/>
            </a:endParaRPr>
          </a:p>
        </p:txBody>
      </p:sp>
      <p:sp>
        <p:nvSpPr>
          <p:cNvPr id="20" name="Textfeld 19">
            <a:extLst>
              <a:ext uri="{FF2B5EF4-FFF2-40B4-BE49-F238E27FC236}">
                <a16:creationId xmlns:a16="http://schemas.microsoft.com/office/drawing/2014/main" id="{35E888B8-463E-7348-BE66-686F40621ACE}"/>
              </a:ext>
            </a:extLst>
          </p:cNvPr>
          <p:cNvSpPr txBox="1"/>
          <p:nvPr/>
        </p:nvSpPr>
        <p:spPr>
          <a:xfrm>
            <a:off x="16641578" y="6858000"/>
            <a:ext cx="2712601" cy="523220"/>
          </a:xfrm>
          <a:prstGeom prst="rect">
            <a:avLst/>
          </a:prstGeom>
          <a:noFill/>
        </p:spPr>
        <p:txBody>
          <a:bodyPr wrap="none" rtlCol="0">
            <a:spAutoFit/>
          </a:bodyPr>
          <a:lstStyle/>
          <a:p>
            <a:r>
              <a:rPr lang="de-DE" sz="2800" dirty="0">
                <a:solidFill>
                  <a:schemeClr val="bg1"/>
                </a:solidFill>
                <a:latin typeface="Gill Sans Light" panose="020B0302020104020203" pitchFamily="34" charset="-79"/>
                <a:cs typeface="Gill Sans Light" panose="020B0302020104020203" pitchFamily="34" charset="-79"/>
              </a:rPr>
              <a:t>real </a:t>
            </a:r>
            <a:r>
              <a:rPr lang="de-DE" sz="2800" dirty="0" err="1">
                <a:solidFill>
                  <a:schemeClr val="bg1"/>
                </a:solidFill>
                <a:latin typeface="Gill Sans Light" panose="020B0302020104020203" pitchFamily="34" charset="-79"/>
                <a:cs typeface="Gill Sans Light" panose="020B0302020104020203" pitchFamily="34" charset="-79"/>
              </a:rPr>
              <a:t>Strehl</a:t>
            </a:r>
            <a:r>
              <a:rPr lang="de-DE" sz="2800" dirty="0">
                <a:solidFill>
                  <a:schemeClr val="bg1"/>
                </a:solidFill>
                <a:latin typeface="Gill Sans Light" panose="020B0302020104020203" pitchFamily="34" charset="-79"/>
                <a:cs typeface="Gill Sans Light" panose="020B0302020104020203" pitchFamily="34" charset="-79"/>
              </a:rPr>
              <a:t>: &gt; 0.75</a:t>
            </a:r>
          </a:p>
        </p:txBody>
      </p:sp>
      <p:sp>
        <p:nvSpPr>
          <p:cNvPr id="21" name="Textfeld 20">
            <a:extLst>
              <a:ext uri="{FF2B5EF4-FFF2-40B4-BE49-F238E27FC236}">
                <a16:creationId xmlns:a16="http://schemas.microsoft.com/office/drawing/2014/main" id="{1EAD80F2-FC55-F94E-8176-EBE3D6C207E1}"/>
              </a:ext>
            </a:extLst>
          </p:cNvPr>
          <p:cNvSpPr txBox="1"/>
          <p:nvPr/>
        </p:nvSpPr>
        <p:spPr>
          <a:xfrm>
            <a:off x="6929250" y="9718654"/>
            <a:ext cx="1895071" cy="523220"/>
          </a:xfrm>
          <a:prstGeom prst="rect">
            <a:avLst/>
          </a:prstGeom>
          <a:noFill/>
        </p:spPr>
        <p:txBody>
          <a:bodyPr wrap="none" rtlCol="0">
            <a:spAutoFit/>
          </a:bodyPr>
          <a:lstStyle/>
          <a:p>
            <a:r>
              <a:rPr lang="de-DE" sz="2800" dirty="0" err="1">
                <a:latin typeface="Gill Sans Light" panose="020B0302020104020203" pitchFamily="34" charset="-79"/>
                <a:cs typeface="Gill Sans Light" panose="020B0302020104020203" pitchFamily="34" charset="-79"/>
              </a:rPr>
              <a:t>Δλ</a:t>
            </a:r>
            <a:r>
              <a:rPr lang="de-DE" sz="2800" dirty="0">
                <a:latin typeface="Gill Sans Light" panose="020B0302020104020203" pitchFamily="34" charset="-79"/>
                <a:cs typeface="Gill Sans Light" panose="020B0302020104020203" pitchFamily="34" charset="-79"/>
              </a:rPr>
              <a:t> &gt; 65 </a:t>
            </a:r>
            <a:r>
              <a:rPr lang="de-DE" sz="2800" dirty="0" err="1">
                <a:latin typeface="Gill Sans Light" panose="020B0302020104020203" pitchFamily="34" charset="-79"/>
                <a:cs typeface="Gill Sans Light" panose="020B0302020104020203" pitchFamily="34" charset="-79"/>
              </a:rPr>
              <a:t>nm</a:t>
            </a:r>
            <a:endParaRPr lang="de-DE" sz="2800" dirty="0">
              <a:latin typeface="Gill Sans Light" panose="020B0302020104020203" pitchFamily="34" charset="-79"/>
              <a:cs typeface="Gill Sans Light" panose="020B0302020104020203" pitchFamily="34" charset="-79"/>
            </a:endParaRPr>
          </a:p>
        </p:txBody>
      </p:sp>
      <p:sp>
        <p:nvSpPr>
          <p:cNvPr id="22" name="Textfeld 21">
            <a:extLst>
              <a:ext uri="{FF2B5EF4-FFF2-40B4-BE49-F238E27FC236}">
                <a16:creationId xmlns:a16="http://schemas.microsoft.com/office/drawing/2014/main" id="{F8376660-A29B-294E-82F4-E98589627655}"/>
              </a:ext>
            </a:extLst>
          </p:cNvPr>
          <p:cNvSpPr txBox="1"/>
          <p:nvPr/>
        </p:nvSpPr>
        <p:spPr>
          <a:xfrm>
            <a:off x="16376036" y="8544545"/>
            <a:ext cx="2760691" cy="954107"/>
          </a:xfrm>
          <a:prstGeom prst="rect">
            <a:avLst/>
          </a:prstGeom>
          <a:noFill/>
        </p:spPr>
        <p:txBody>
          <a:bodyPr wrap="none" rtlCol="0">
            <a:spAutoFit/>
          </a:bodyPr>
          <a:lstStyle/>
          <a:p>
            <a:r>
              <a:rPr lang="de-DE" sz="2800" dirty="0" err="1">
                <a:latin typeface="Gill Sans Light" panose="020B0302020104020203" pitchFamily="34" charset="-79"/>
                <a:cs typeface="Gill Sans Light" panose="020B0302020104020203" pitchFamily="34" charset="-79"/>
              </a:rPr>
              <a:t>ns</a:t>
            </a:r>
            <a:r>
              <a:rPr lang="de-DE" sz="2800" dirty="0">
                <a:latin typeface="Gill Sans Light" panose="020B0302020104020203" pitchFamily="34" charset="-79"/>
                <a:cs typeface="Gill Sans Light" panose="020B0302020104020203" pitchFamily="34" charset="-79"/>
              </a:rPr>
              <a:t> </a:t>
            </a:r>
            <a:r>
              <a:rPr lang="de-DE" sz="2800" dirty="0" err="1">
                <a:latin typeface="Gill Sans Light" panose="020B0302020104020203" pitchFamily="34" charset="-79"/>
                <a:cs typeface="Gill Sans Light" panose="020B0302020104020203" pitchFamily="34" charset="-79"/>
              </a:rPr>
              <a:t>contrast</a:t>
            </a:r>
            <a:r>
              <a:rPr lang="de-DE" sz="2800" dirty="0">
                <a:latin typeface="Gill Sans Light" panose="020B0302020104020203" pitchFamily="34" charset="-79"/>
                <a:cs typeface="Gill Sans Light" panose="020B0302020104020203" pitchFamily="34" charset="-79"/>
              </a:rPr>
              <a:t> &gt; 10</a:t>
            </a:r>
            <a:r>
              <a:rPr lang="de-DE" sz="2800" baseline="30000" dirty="0">
                <a:latin typeface="Gill Sans Light" panose="020B0302020104020203" pitchFamily="34" charset="-79"/>
                <a:cs typeface="Gill Sans Light" panose="020B0302020104020203" pitchFamily="34" charset="-79"/>
              </a:rPr>
              <a:t>10</a:t>
            </a:r>
          </a:p>
          <a:p>
            <a:r>
              <a:rPr lang="de-DE" sz="2800" dirty="0" err="1">
                <a:latin typeface="Gill Sans Light" panose="020B0302020104020203" pitchFamily="34" charset="-79"/>
                <a:cs typeface="Gill Sans Light" panose="020B0302020104020203" pitchFamily="34" charset="-79"/>
              </a:rPr>
              <a:t>ps</a:t>
            </a:r>
            <a:r>
              <a:rPr lang="de-DE" sz="2800" dirty="0">
                <a:latin typeface="Gill Sans Light" panose="020B0302020104020203" pitchFamily="34" charset="-79"/>
                <a:cs typeface="Gill Sans Light" panose="020B0302020104020203" pitchFamily="34" charset="-79"/>
              </a:rPr>
              <a:t> </a:t>
            </a:r>
            <a:r>
              <a:rPr lang="de-DE" sz="2800" dirty="0" err="1">
                <a:latin typeface="Gill Sans Light" panose="020B0302020104020203" pitchFamily="34" charset="-79"/>
                <a:cs typeface="Gill Sans Light" panose="020B0302020104020203" pitchFamily="34" charset="-79"/>
              </a:rPr>
              <a:t>contrast</a:t>
            </a:r>
            <a:r>
              <a:rPr lang="de-DE" sz="2800" dirty="0">
                <a:latin typeface="Gill Sans Light" panose="020B0302020104020203" pitchFamily="34" charset="-79"/>
                <a:cs typeface="Gill Sans Light" panose="020B0302020104020203" pitchFamily="34" charset="-79"/>
              </a:rPr>
              <a:t> ~ 10</a:t>
            </a:r>
            <a:r>
              <a:rPr lang="de-DE" sz="2800" baseline="30000" dirty="0">
                <a:latin typeface="Gill Sans Light" panose="020B0302020104020203" pitchFamily="34" charset="-79"/>
                <a:cs typeface="Gill Sans Light" panose="020B0302020104020203" pitchFamily="34" charset="-79"/>
              </a:rPr>
              <a:t>8</a:t>
            </a:r>
            <a:endParaRPr lang="de-DE" sz="2800" dirty="0">
              <a:latin typeface="Gill Sans Light" panose="020B0302020104020203" pitchFamily="34" charset="-79"/>
              <a:cs typeface="Gill Sans Light" panose="020B0302020104020203" pitchFamily="34" charset="-79"/>
            </a:endParaRPr>
          </a:p>
        </p:txBody>
      </p:sp>
      <p:sp>
        <p:nvSpPr>
          <p:cNvPr id="23" name="Textfeld 22">
            <a:extLst>
              <a:ext uri="{FF2B5EF4-FFF2-40B4-BE49-F238E27FC236}">
                <a16:creationId xmlns:a16="http://schemas.microsoft.com/office/drawing/2014/main" id="{B2EBD421-6FB5-7C4C-AD8F-F8C3F6F3E3A2}"/>
              </a:ext>
            </a:extLst>
          </p:cNvPr>
          <p:cNvSpPr txBox="1"/>
          <p:nvPr/>
        </p:nvSpPr>
        <p:spPr>
          <a:xfrm>
            <a:off x="16703329" y="2697390"/>
            <a:ext cx="1992853" cy="523220"/>
          </a:xfrm>
          <a:prstGeom prst="rect">
            <a:avLst/>
          </a:prstGeom>
          <a:noFill/>
        </p:spPr>
        <p:txBody>
          <a:bodyPr wrap="none" rtlCol="0">
            <a:spAutoFit/>
          </a:bodyPr>
          <a:lstStyle/>
          <a:p>
            <a:r>
              <a:rPr lang="de-DE" sz="2800" dirty="0">
                <a:solidFill>
                  <a:schemeClr val="bg1"/>
                </a:solidFill>
                <a:latin typeface="Gill Sans Light" panose="020B0302020104020203" pitchFamily="34" charset="-79"/>
                <a:cs typeface="Gill Sans Light" panose="020B0302020104020203" pitchFamily="34" charset="-79"/>
              </a:rPr>
              <a:t>log(</a:t>
            </a:r>
            <a:r>
              <a:rPr lang="de-DE" sz="2800" dirty="0" err="1">
                <a:solidFill>
                  <a:schemeClr val="bg1"/>
                </a:solidFill>
                <a:latin typeface="Gill Sans Light" panose="020B0302020104020203" pitchFamily="34" charset="-79"/>
                <a:cs typeface="Gill Sans Light" panose="020B0302020104020203" pitchFamily="34" charset="-79"/>
              </a:rPr>
              <a:t>intensity</a:t>
            </a:r>
            <a:r>
              <a:rPr lang="de-DE" sz="2800" dirty="0">
                <a:solidFill>
                  <a:schemeClr val="bg1"/>
                </a:solidFill>
                <a:latin typeface="Gill Sans Light" panose="020B0302020104020203" pitchFamily="34" charset="-79"/>
                <a:cs typeface="Gill Sans Light" panose="020B0302020104020203" pitchFamily="34" charset="-79"/>
              </a:rPr>
              <a:t>)</a:t>
            </a:r>
          </a:p>
        </p:txBody>
      </p:sp>
      <p:grpSp>
        <p:nvGrpSpPr>
          <p:cNvPr id="9" name="Gruppieren 8">
            <a:extLst>
              <a:ext uri="{FF2B5EF4-FFF2-40B4-BE49-F238E27FC236}">
                <a16:creationId xmlns:a16="http://schemas.microsoft.com/office/drawing/2014/main" id="{4AC7736B-8F0F-7F03-89A7-594C9D0F5B06}"/>
              </a:ext>
            </a:extLst>
          </p:cNvPr>
          <p:cNvGrpSpPr/>
          <p:nvPr/>
        </p:nvGrpSpPr>
        <p:grpSpPr>
          <a:xfrm>
            <a:off x="10689613" y="3440642"/>
            <a:ext cx="3483630" cy="3336632"/>
            <a:chOff x="10694227" y="3747265"/>
            <a:chExt cx="3483630" cy="3336632"/>
          </a:xfrm>
        </p:grpSpPr>
        <p:pic>
          <p:nvPicPr>
            <p:cNvPr id="7" name="Grafik 6">
              <a:extLst>
                <a:ext uri="{FF2B5EF4-FFF2-40B4-BE49-F238E27FC236}">
                  <a16:creationId xmlns:a16="http://schemas.microsoft.com/office/drawing/2014/main" id="{4FED77CE-B612-BE4F-B112-A2DBC8F08064}"/>
                </a:ext>
              </a:extLst>
            </p:cNvPr>
            <p:cNvPicPr>
              <a:picLocks noChangeAspect="1"/>
            </p:cNvPicPr>
            <p:nvPr/>
          </p:nvPicPr>
          <p:blipFill>
            <a:blip r:embed="rId7"/>
            <a:stretch>
              <a:fillRect/>
            </a:stretch>
          </p:blipFill>
          <p:spPr>
            <a:xfrm>
              <a:off x="10694227" y="3755961"/>
              <a:ext cx="3483630" cy="3327936"/>
            </a:xfrm>
            <a:prstGeom prst="rect">
              <a:avLst/>
            </a:prstGeom>
          </p:spPr>
        </p:pic>
        <p:sp>
          <p:nvSpPr>
            <p:cNvPr id="2" name="Textfeld 1">
              <a:extLst>
                <a:ext uri="{FF2B5EF4-FFF2-40B4-BE49-F238E27FC236}">
                  <a16:creationId xmlns:a16="http://schemas.microsoft.com/office/drawing/2014/main" id="{479D1A1D-8D63-D542-87A6-96C7A4113BA7}"/>
                </a:ext>
              </a:extLst>
            </p:cNvPr>
            <p:cNvSpPr txBox="1"/>
            <p:nvPr/>
          </p:nvSpPr>
          <p:spPr>
            <a:xfrm>
              <a:off x="10762267" y="6362066"/>
              <a:ext cx="3060453" cy="523220"/>
            </a:xfrm>
            <a:prstGeom prst="rect">
              <a:avLst/>
            </a:prstGeom>
            <a:noFill/>
          </p:spPr>
          <p:txBody>
            <a:bodyPr wrap="none" rtlCol="0">
              <a:spAutoFit/>
            </a:bodyPr>
            <a:lstStyle/>
            <a:p>
              <a:r>
                <a:rPr lang="de-DE" sz="2800" dirty="0">
                  <a:solidFill>
                    <a:schemeClr val="bg1"/>
                  </a:solidFill>
                  <a:latin typeface="Gill Sans Light" panose="020B0302020104020203" pitchFamily="34" charset="-79"/>
                  <a:cs typeface="Gill Sans Light" panose="020B0302020104020203" pitchFamily="34" charset="-79"/>
                </a:rPr>
                <a:t>geom. </a:t>
              </a:r>
              <a:r>
                <a:rPr lang="de-DE" sz="2800" dirty="0" err="1">
                  <a:solidFill>
                    <a:schemeClr val="bg1"/>
                  </a:solidFill>
                  <a:latin typeface="Gill Sans Light" panose="020B0302020104020203" pitchFamily="34" charset="-79"/>
                  <a:cs typeface="Gill Sans Light" panose="020B0302020104020203" pitchFamily="34" charset="-79"/>
                </a:rPr>
                <a:t>Strehl</a:t>
              </a:r>
              <a:r>
                <a:rPr lang="de-DE" sz="2800" dirty="0">
                  <a:solidFill>
                    <a:schemeClr val="bg1"/>
                  </a:solidFill>
                  <a:latin typeface="Gill Sans Light" panose="020B0302020104020203" pitchFamily="34" charset="-79"/>
                  <a:cs typeface="Gill Sans Light" panose="020B0302020104020203" pitchFamily="34" charset="-79"/>
                </a:rPr>
                <a:t>: &gt; 0.93</a:t>
              </a:r>
            </a:p>
          </p:txBody>
        </p:sp>
        <p:sp>
          <p:nvSpPr>
            <p:cNvPr id="24" name="Textfeld 23">
              <a:extLst>
                <a:ext uri="{FF2B5EF4-FFF2-40B4-BE49-F238E27FC236}">
                  <a16:creationId xmlns:a16="http://schemas.microsoft.com/office/drawing/2014/main" id="{1DB9F6B1-E48F-F548-9DBE-DE3A05E23203}"/>
                </a:ext>
              </a:extLst>
            </p:cNvPr>
            <p:cNvSpPr txBox="1"/>
            <p:nvPr/>
          </p:nvSpPr>
          <p:spPr>
            <a:xfrm>
              <a:off x="10730411" y="3747265"/>
              <a:ext cx="2836033" cy="523220"/>
            </a:xfrm>
            <a:prstGeom prst="rect">
              <a:avLst/>
            </a:prstGeom>
            <a:noFill/>
          </p:spPr>
          <p:txBody>
            <a:bodyPr wrap="none" rtlCol="0">
              <a:spAutoFit/>
            </a:bodyPr>
            <a:lstStyle/>
            <a:p>
              <a:r>
                <a:rPr lang="de-DE" sz="2800" dirty="0" err="1">
                  <a:solidFill>
                    <a:schemeClr val="bg1"/>
                  </a:solidFill>
                  <a:latin typeface="Gill Sans Light" panose="020B0302020104020203" pitchFamily="34" charset="-79"/>
                  <a:cs typeface="Gill Sans Light" panose="020B0302020104020203" pitchFamily="34" charset="-79"/>
                </a:rPr>
                <a:t>I</a:t>
              </a:r>
              <a:r>
                <a:rPr lang="de-DE" sz="2800" baseline="-25000" dirty="0" err="1">
                  <a:solidFill>
                    <a:schemeClr val="bg1"/>
                  </a:solidFill>
                  <a:latin typeface="Gill Sans Light" panose="020B0302020104020203" pitchFamily="34" charset="-79"/>
                  <a:cs typeface="Gill Sans Light" panose="020B0302020104020203" pitchFamily="34" charset="-79"/>
                </a:rPr>
                <a:t>max</a:t>
              </a:r>
              <a:r>
                <a:rPr lang="de-DE" sz="2800" dirty="0">
                  <a:solidFill>
                    <a:schemeClr val="bg1"/>
                  </a:solidFill>
                  <a:latin typeface="Gill Sans Light" panose="020B0302020104020203" pitchFamily="34" charset="-79"/>
                  <a:cs typeface="Gill Sans Light" panose="020B0302020104020203" pitchFamily="34" charset="-79"/>
                </a:rPr>
                <a:t>(f/22) = 4x10</a:t>
              </a:r>
              <a:r>
                <a:rPr lang="de-DE" sz="2800" baseline="30000" dirty="0">
                  <a:solidFill>
                    <a:schemeClr val="bg1"/>
                  </a:solidFill>
                  <a:latin typeface="Gill Sans Light" panose="020B0302020104020203" pitchFamily="34" charset="-79"/>
                  <a:cs typeface="Gill Sans Light" panose="020B0302020104020203" pitchFamily="34" charset="-79"/>
                </a:rPr>
                <a:t>19</a:t>
              </a:r>
              <a:endParaRPr lang="de-DE" sz="2800" dirty="0">
                <a:solidFill>
                  <a:schemeClr val="bg1"/>
                </a:solidFill>
                <a:latin typeface="Gill Sans Light" panose="020B0302020104020203" pitchFamily="34" charset="-79"/>
                <a:cs typeface="Gill Sans Light" panose="020B0302020104020203" pitchFamily="34" charset="-79"/>
              </a:endParaRPr>
            </a:p>
          </p:txBody>
        </p:sp>
      </p:grpSp>
      <p:sp>
        <p:nvSpPr>
          <p:cNvPr id="26" name="People involved…">
            <a:extLst>
              <a:ext uri="{FF2B5EF4-FFF2-40B4-BE49-F238E27FC236}">
                <a16:creationId xmlns:a16="http://schemas.microsoft.com/office/drawing/2014/main" id="{BC9F41E0-3934-7F25-AB9F-A16F0FA84DD4}"/>
              </a:ext>
            </a:extLst>
          </p:cNvPr>
          <p:cNvSpPr txBox="1"/>
          <p:nvPr/>
        </p:nvSpPr>
        <p:spPr>
          <a:xfrm>
            <a:off x="1172644" y="129202"/>
            <a:ext cx="21504476" cy="12614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lstStyle/>
          <a:p>
            <a:pPr algn="l">
              <a:lnSpc>
                <a:spcPct val="120000"/>
              </a:lnSpc>
              <a:defRPr sz="6000" spc="-119">
                <a:solidFill>
                  <a:srgbClr val="00883A"/>
                </a:solidFill>
                <a:latin typeface="Helvetica"/>
                <a:ea typeface="Helvetica"/>
                <a:cs typeface="Helvetica"/>
                <a:sym typeface="Helvetica"/>
              </a:defRPr>
            </a:pPr>
            <a:r>
              <a:rPr lang="de-DE" dirty="0"/>
              <a:t>ATLAS-3000: on-paper </a:t>
            </a:r>
            <a:r>
              <a:rPr lang="de-DE" dirty="0" err="1"/>
              <a:t>performance</a:t>
            </a:r>
            <a:endParaRPr lang="de-DE" dirty="0"/>
          </a:p>
        </p:txBody>
      </p:sp>
    </p:spTree>
    <p:extLst>
      <p:ext uri="{BB962C8B-B14F-4D97-AF65-F5344CB8AC3E}">
        <p14:creationId xmlns:p14="http://schemas.microsoft.com/office/powerpoint/2010/main" val="2781154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a:extLst>
              <a:ext uri="{FF2B5EF4-FFF2-40B4-BE49-F238E27FC236}">
                <a16:creationId xmlns:a16="http://schemas.microsoft.com/office/drawing/2014/main" id="{FB890871-36B1-A042-1F63-F817D758EDDE}"/>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15624" y="2067028"/>
            <a:ext cx="7211441" cy="116489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Grafik 9">
            <a:extLst>
              <a:ext uri="{FF2B5EF4-FFF2-40B4-BE49-F238E27FC236}">
                <a16:creationId xmlns:a16="http://schemas.microsoft.com/office/drawing/2014/main" id="{235F71A5-3B4A-E53E-947D-1E76CDF0126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856936" y="2264229"/>
            <a:ext cx="7571065" cy="8425543"/>
          </a:xfrm>
          <a:prstGeom prst="rect">
            <a:avLst/>
          </a:prstGeom>
        </p:spPr>
      </p:pic>
      <p:sp>
        <p:nvSpPr>
          <p:cNvPr id="11" name="Textfeld 10">
            <a:extLst>
              <a:ext uri="{FF2B5EF4-FFF2-40B4-BE49-F238E27FC236}">
                <a16:creationId xmlns:a16="http://schemas.microsoft.com/office/drawing/2014/main" id="{A3337FC0-8A53-33FE-86B2-BE3B2B44013C}"/>
              </a:ext>
            </a:extLst>
          </p:cNvPr>
          <p:cNvSpPr txBox="1"/>
          <p:nvPr/>
        </p:nvSpPr>
        <p:spPr>
          <a:xfrm>
            <a:off x="237186" y="102180"/>
            <a:ext cx="17445481"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48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First laser </a:t>
            </a:r>
            <a:r>
              <a:rPr kumimoji="0" lang="en-GB" sz="4800" u="none" strike="noStrike" cap="none" spc="0" normalizeH="0" baseline="0" dirty="0" err="1">
                <a:ln>
                  <a:noFill/>
                </a:ln>
                <a:solidFill>
                  <a:srgbClr val="5E5E5E"/>
                </a:solidFill>
                <a:effectLst/>
                <a:uFillTx/>
                <a:latin typeface="Gill Sans Light" panose="020B0302020104020203" pitchFamily="34" charset="-79"/>
                <a:cs typeface="Gill Sans Light" panose="020B0302020104020203" pitchFamily="34" charset="-79"/>
                <a:sym typeface="Helvetica Neue"/>
              </a:rPr>
              <a:t>wakefield</a:t>
            </a:r>
            <a:r>
              <a:rPr kumimoji="0" lang="en-GB" sz="48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 acceleration results: LWFA by shock-front injection </a:t>
            </a:r>
          </a:p>
        </p:txBody>
      </p:sp>
      <p:sp>
        <p:nvSpPr>
          <p:cNvPr id="12" name="Textfeld 11">
            <a:extLst>
              <a:ext uri="{FF2B5EF4-FFF2-40B4-BE49-F238E27FC236}">
                <a16:creationId xmlns:a16="http://schemas.microsoft.com/office/drawing/2014/main" id="{A436C5D2-43D8-2497-4F83-6F8D33C797D3}"/>
              </a:ext>
            </a:extLst>
          </p:cNvPr>
          <p:cNvSpPr txBox="1"/>
          <p:nvPr/>
        </p:nvSpPr>
        <p:spPr>
          <a:xfrm>
            <a:off x="4000245" y="1037548"/>
            <a:ext cx="4408259"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GB" sz="3200" dirty="0">
                <a:latin typeface="Gill Sans Light" panose="020B0302020104020203" pitchFamily="34" charset="-79"/>
                <a:cs typeface="Gill Sans Light" panose="020B0302020104020203" pitchFamily="34" charset="-79"/>
              </a:rPr>
              <a:t>o</a:t>
            </a:r>
            <a:r>
              <a:rPr kumimoji="0" lang="en-GB" sz="32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ld laser, 80 TW on target</a:t>
            </a:r>
          </a:p>
          <a:p>
            <a:pPr marL="0" marR="0" indent="0" algn="ctr" defTabSz="2438338" rtl="0" fontAlgn="auto" latinLnBrk="0" hangingPunct="0">
              <a:lnSpc>
                <a:spcPct val="100000"/>
              </a:lnSpc>
              <a:spcBef>
                <a:spcPts val="0"/>
              </a:spcBef>
              <a:spcAft>
                <a:spcPts val="0"/>
              </a:spcAft>
              <a:buClrTx/>
              <a:buSzTx/>
              <a:buFontTx/>
              <a:buNone/>
              <a:tabLst/>
            </a:pPr>
            <a:r>
              <a:rPr lang="en-GB" sz="3200" dirty="0">
                <a:latin typeface="Gill Sans Light" panose="020B0302020104020203" pitchFamily="34" charset="-79"/>
                <a:cs typeface="Gill Sans Light" panose="020B0302020104020203" pitchFamily="34" charset="-79"/>
              </a:rPr>
              <a:t>f/22, 5 mm gas jet</a:t>
            </a:r>
            <a:endParaRPr kumimoji="0" lang="en-GB" sz="32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endParaRPr>
          </a:p>
        </p:txBody>
      </p:sp>
      <p:sp>
        <p:nvSpPr>
          <p:cNvPr id="13" name="Textfeld 12">
            <a:extLst>
              <a:ext uri="{FF2B5EF4-FFF2-40B4-BE49-F238E27FC236}">
                <a16:creationId xmlns:a16="http://schemas.microsoft.com/office/drawing/2014/main" id="{9E33A4DA-DEE0-2F23-E453-30FEB37092B6}"/>
              </a:ext>
            </a:extLst>
          </p:cNvPr>
          <p:cNvSpPr txBox="1"/>
          <p:nvPr/>
        </p:nvSpPr>
        <p:spPr>
          <a:xfrm>
            <a:off x="15435685" y="1037548"/>
            <a:ext cx="5618526"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GB" sz="3200" dirty="0">
                <a:latin typeface="Gill Sans Light" panose="020B0302020104020203" pitchFamily="34" charset="-79"/>
                <a:cs typeface="Gill Sans Light" panose="020B0302020104020203" pitchFamily="34" charset="-79"/>
              </a:rPr>
              <a:t>u</a:t>
            </a:r>
            <a:r>
              <a:rPr kumimoji="0" lang="en-GB" sz="32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pgraded laser, 250 TW on target</a:t>
            </a:r>
          </a:p>
          <a:p>
            <a:pPr marL="0" marR="0" indent="0" algn="ctr" defTabSz="2438338" rtl="0" fontAlgn="auto" latinLnBrk="0" hangingPunct="0">
              <a:lnSpc>
                <a:spcPct val="100000"/>
              </a:lnSpc>
              <a:spcBef>
                <a:spcPts val="0"/>
              </a:spcBef>
              <a:spcAft>
                <a:spcPts val="0"/>
              </a:spcAft>
              <a:buClrTx/>
              <a:buSzTx/>
              <a:buFontTx/>
              <a:buNone/>
              <a:tabLst/>
            </a:pPr>
            <a:r>
              <a:rPr lang="en-GB" sz="3200" dirty="0">
                <a:latin typeface="Gill Sans Light" panose="020B0302020104020203" pitchFamily="34" charset="-79"/>
                <a:cs typeface="Gill Sans Light" panose="020B0302020104020203" pitchFamily="34" charset="-79"/>
              </a:rPr>
              <a:t>f/22, 5 mm gas jet</a:t>
            </a:r>
            <a:endParaRPr kumimoji="0" lang="en-GB" sz="32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endParaRPr>
          </a:p>
        </p:txBody>
      </p:sp>
      <p:sp>
        <p:nvSpPr>
          <p:cNvPr id="14" name="Pfeil nach rechts 13">
            <a:extLst>
              <a:ext uri="{FF2B5EF4-FFF2-40B4-BE49-F238E27FC236}">
                <a16:creationId xmlns:a16="http://schemas.microsoft.com/office/drawing/2014/main" id="{3086E4E6-5BEF-FA67-0237-4D9FA84BE3B5}"/>
              </a:ext>
            </a:extLst>
          </p:cNvPr>
          <p:cNvSpPr/>
          <p:nvPr/>
        </p:nvSpPr>
        <p:spPr>
          <a:xfrm>
            <a:off x="10989478" y="5894614"/>
            <a:ext cx="3309257" cy="1164771"/>
          </a:xfrm>
          <a:prstGeom prst="rightArrow">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 name="Textfeld 14">
            <a:extLst>
              <a:ext uri="{FF2B5EF4-FFF2-40B4-BE49-F238E27FC236}">
                <a16:creationId xmlns:a16="http://schemas.microsoft.com/office/drawing/2014/main" id="{228DA012-986E-5138-9BC0-0DBCB7F68FBB}"/>
              </a:ext>
            </a:extLst>
          </p:cNvPr>
          <p:cNvSpPr txBox="1"/>
          <p:nvPr/>
        </p:nvSpPr>
        <p:spPr>
          <a:xfrm>
            <a:off x="10733299" y="5136334"/>
            <a:ext cx="349615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36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Similar experiment</a:t>
            </a:r>
          </a:p>
        </p:txBody>
      </p:sp>
      <p:sp>
        <p:nvSpPr>
          <p:cNvPr id="16" name="Textfeld 15">
            <a:extLst>
              <a:ext uri="{FF2B5EF4-FFF2-40B4-BE49-F238E27FC236}">
                <a16:creationId xmlns:a16="http://schemas.microsoft.com/office/drawing/2014/main" id="{7EA64561-9C31-6727-016C-036BABF7D41D}"/>
              </a:ext>
            </a:extLst>
          </p:cNvPr>
          <p:cNvSpPr txBox="1"/>
          <p:nvPr/>
        </p:nvSpPr>
        <p:spPr>
          <a:xfrm>
            <a:off x="11610948" y="7327257"/>
            <a:ext cx="1740861"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36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Stability ?</a:t>
            </a:r>
          </a:p>
        </p:txBody>
      </p:sp>
    </p:spTree>
    <p:extLst>
      <p:ext uri="{BB962C8B-B14F-4D97-AF65-F5344CB8AC3E}">
        <p14:creationId xmlns:p14="http://schemas.microsoft.com/office/powerpoint/2010/main" val="34076728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pieren 14">
            <a:extLst>
              <a:ext uri="{FF2B5EF4-FFF2-40B4-BE49-F238E27FC236}">
                <a16:creationId xmlns:a16="http://schemas.microsoft.com/office/drawing/2014/main" id="{993608C9-D41F-EBAF-513D-3CE9CB214D36}"/>
              </a:ext>
            </a:extLst>
          </p:cNvPr>
          <p:cNvGrpSpPr/>
          <p:nvPr/>
        </p:nvGrpSpPr>
        <p:grpSpPr>
          <a:xfrm>
            <a:off x="4804310" y="338089"/>
            <a:ext cx="4150110" cy="13216898"/>
            <a:chOff x="2596375" y="338089"/>
            <a:chExt cx="4150110" cy="13216898"/>
          </a:xfrm>
        </p:grpSpPr>
        <p:pic>
          <p:nvPicPr>
            <p:cNvPr id="6" name="Grafik 5">
              <a:extLst>
                <a:ext uri="{FF2B5EF4-FFF2-40B4-BE49-F238E27FC236}">
                  <a16:creationId xmlns:a16="http://schemas.microsoft.com/office/drawing/2014/main" id="{3E025CDD-B39A-2D92-29B6-98B3A828AF3A}"/>
                </a:ext>
              </a:extLst>
            </p:cNvPr>
            <p:cNvPicPr>
              <a:picLocks noChangeAspect="1"/>
            </p:cNvPicPr>
            <p:nvPr/>
          </p:nvPicPr>
          <p:blipFill rotWithShape="1">
            <a:blip r:embed="rId2"/>
            <a:srcRect r="78966"/>
            <a:stretch/>
          </p:blipFill>
          <p:spPr>
            <a:xfrm>
              <a:off x="2596375" y="1556275"/>
              <a:ext cx="3915937" cy="11998712"/>
            </a:xfrm>
            <a:prstGeom prst="rect">
              <a:avLst/>
            </a:prstGeom>
          </p:spPr>
        </p:pic>
        <p:sp>
          <p:nvSpPr>
            <p:cNvPr id="2" name="Textfeld 1">
              <a:extLst>
                <a:ext uri="{FF2B5EF4-FFF2-40B4-BE49-F238E27FC236}">
                  <a16:creationId xmlns:a16="http://schemas.microsoft.com/office/drawing/2014/main" id="{4DF22269-CD95-A3F7-0F88-BF8CBBE7E442}"/>
                </a:ext>
              </a:extLst>
            </p:cNvPr>
            <p:cNvSpPr txBox="1"/>
            <p:nvPr/>
          </p:nvSpPr>
          <p:spPr>
            <a:xfrm>
              <a:off x="3512631" y="338089"/>
              <a:ext cx="3233854"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2438338" rtl="0" fontAlgn="auto" latinLnBrk="0" hangingPunct="0">
                <a:lnSpc>
                  <a:spcPct val="100000"/>
                </a:lnSpc>
                <a:spcBef>
                  <a:spcPts val="0"/>
                </a:spcBef>
                <a:spcAft>
                  <a:spcPts val="0"/>
                </a:spcAft>
                <a:buClrTx/>
                <a:buSzTx/>
                <a:buFontTx/>
                <a:buNone/>
                <a:tabLst/>
              </a:pPr>
              <a:r>
                <a:rPr kumimoji="0" lang="en-GB" sz="24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A few hours after turning on pump lasers…</a:t>
              </a:r>
            </a:p>
          </p:txBody>
        </p:sp>
      </p:grpSp>
      <p:grpSp>
        <p:nvGrpSpPr>
          <p:cNvPr id="16" name="Gruppieren 15">
            <a:extLst>
              <a:ext uri="{FF2B5EF4-FFF2-40B4-BE49-F238E27FC236}">
                <a16:creationId xmlns:a16="http://schemas.microsoft.com/office/drawing/2014/main" id="{E18BA235-F46D-8CD2-58E6-FE354BC68EDA}"/>
              </a:ext>
            </a:extLst>
          </p:cNvPr>
          <p:cNvGrpSpPr/>
          <p:nvPr/>
        </p:nvGrpSpPr>
        <p:grpSpPr>
          <a:xfrm>
            <a:off x="8720247" y="328280"/>
            <a:ext cx="2598233" cy="13221812"/>
            <a:chOff x="6512312" y="328280"/>
            <a:chExt cx="2598233" cy="13221812"/>
          </a:xfrm>
        </p:grpSpPr>
        <p:sp>
          <p:nvSpPr>
            <p:cNvPr id="3" name="Textfeld 2">
              <a:extLst>
                <a:ext uri="{FF2B5EF4-FFF2-40B4-BE49-F238E27FC236}">
                  <a16:creationId xmlns:a16="http://schemas.microsoft.com/office/drawing/2014/main" id="{1BD72515-44E8-EA59-9766-0AAA88A3A1FE}"/>
                </a:ext>
              </a:extLst>
            </p:cNvPr>
            <p:cNvSpPr txBox="1"/>
            <p:nvPr/>
          </p:nvSpPr>
          <p:spPr>
            <a:xfrm>
              <a:off x="6701881" y="328280"/>
              <a:ext cx="2408664"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2438338" rtl="0" fontAlgn="auto" latinLnBrk="0" hangingPunct="0">
                <a:lnSpc>
                  <a:spcPct val="100000"/>
                </a:lnSpc>
                <a:spcBef>
                  <a:spcPts val="0"/>
                </a:spcBef>
                <a:spcAft>
                  <a:spcPts val="0"/>
                </a:spcAft>
                <a:buClrTx/>
                <a:buSzTx/>
                <a:buFontTx/>
                <a:buNone/>
                <a:tabLst/>
              </a:pPr>
              <a:r>
                <a:rPr kumimoji="0" lang="en-GB" sz="24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Optimized spectrum…</a:t>
              </a:r>
            </a:p>
          </p:txBody>
        </p:sp>
        <p:pic>
          <p:nvPicPr>
            <p:cNvPr id="10" name="Grafik 9">
              <a:extLst>
                <a:ext uri="{FF2B5EF4-FFF2-40B4-BE49-F238E27FC236}">
                  <a16:creationId xmlns:a16="http://schemas.microsoft.com/office/drawing/2014/main" id="{C5EAC4AD-0F19-7DBC-54EA-8B70917CF4E7}"/>
                </a:ext>
              </a:extLst>
            </p:cNvPr>
            <p:cNvPicPr>
              <a:picLocks noChangeAspect="1"/>
            </p:cNvPicPr>
            <p:nvPr/>
          </p:nvPicPr>
          <p:blipFill rotWithShape="1">
            <a:blip r:embed="rId2"/>
            <a:srcRect l="21034" r="65010"/>
            <a:stretch/>
          </p:blipFill>
          <p:spPr>
            <a:xfrm>
              <a:off x="6512312" y="1551380"/>
              <a:ext cx="2598233" cy="11998712"/>
            </a:xfrm>
            <a:prstGeom prst="rect">
              <a:avLst/>
            </a:prstGeom>
          </p:spPr>
        </p:pic>
      </p:grpSp>
      <p:grpSp>
        <p:nvGrpSpPr>
          <p:cNvPr id="17" name="Gruppieren 16">
            <a:extLst>
              <a:ext uri="{FF2B5EF4-FFF2-40B4-BE49-F238E27FC236}">
                <a16:creationId xmlns:a16="http://schemas.microsoft.com/office/drawing/2014/main" id="{F799A889-38AE-8885-8A11-69CF64BAAEDB}"/>
              </a:ext>
            </a:extLst>
          </p:cNvPr>
          <p:cNvGrpSpPr/>
          <p:nvPr/>
        </p:nvGrpSpPr>
        <p:grpSpPr>
          <a:xfrm>
            <a:off x="11318480" y="328280"/>
            <a:ext cx="2598233" cy="13251731"/>
            <a:chOff x="9110545" y="328280"/>
            <a:chExt cx="2598233" cy="13251731"/>
          </a:xfrm>
        </p:grpSpPr>
        <p:sp>
          <p:nvSpPr>
            <p:cNvPr id="4" name="Textfeld 3">
              <a:extLst>
                <a:ext uri="{FF2B5EF4-FFF2-40B4-BE49-F238E27FC236}">
                  <a16:creationId xmlns:a16="http://schemas.microsoft.com/office/drawing/2014/main" id="{CFEA670D-E060-0D08-7D9F-DCC7F25C0A9C}"/>
                </a:ext>
              </a:extLst>
            </p:cNvPr>
            <p:cNvSpPr txBox="1"/>
            <p:nvPr/>
          </p:nvSpPr>
          <p:spPr>
            <a:xfrm>
              <a:off x="9300114" y="328280"/>
              <a:ext cx="2408664"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2438338" rtl="0" fontAlgn="auto" latinLnBrk="0" hangingPunct="0">
                <a:lnSpc>
                  <a:spcPct val="100000"/>
                </a:lnSpc>
                <a:spcBef>
                  <a:spcPts val="0"/>
                </a:spcBef>
                <a:spcAft>
                  <a:spcPts val="0"/>
                </a:spcAft>
                <a:buClrTx/>
                <a:buSzTx/>
                <a:buFontTx/>
                <a:buNone/>
                <a:tabLst/>
              </a:pPr>
              <a:r>
                <a:rPr kumimoji="0" lang="en-GB" sz="24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Optimized near field…</a:t>
              </a:r>
            </a:p>
          </p:txBody>
        </p:sp>
        <p:pic>
          <p:nvPicPr>
            <p:cNvPr id="11" name="Grafik 10">
              <a:extLst>
                <a:ext uri="{FF2B5EF4-FFF2-40B4-BE49-F238E27FC236}">
                  <a16:creationId xmlns:a16="http://schemas.microsoft.com/office/drawing/2014/main" id="{83F87D23-45E3-3FA0-C8EE-AA2145EC6F5B}"/>
                </a:ext>
              </a:extLst>
            </p:cNvPr>
            <p:cNvPicPr>
              <a:picLocks noChangeAspect="1"/>
            </p:cNvPicPr>
            <p:nvPr/>
          </p:nvPicPr>
          <p:blipFill rotWithShape="1">
            <a:blip r:embed="rId2"/>
            <a:srcRect l="34990" t="104" r="51054" b="-104"/>
            <a:stretch/>
          </p:blipFill>
          <p:spPr>
            <a:xfrm>
              <a:off x="9110545" y="1581299"/>
              <a:ext cx="2598233" cy="11998712"/>
            </a:xfrm>
            <a:prstGeom prst="rect">
              <a:avLst/>
            </a:prstGeom>
          </p:spPr>
        </p:pic>
      </p:grpSp>
      <p:grpSp>
        <p:nvGrpSpPr>
          <p:cNvPr id="18" name="Gruppieren 17">
            <a:extLst>
              <a:ext uri="{FF2B5EF4-FFF2-40B4-BE49-F238E27FC236}">
                <a16:creationId xmlns:a16="http://schemas.microsoft.com/office/drawing/2014/main" id="{450B017C-D3AA-2A70-30EF-6A3D52F38461}"/>
              </a:ext>
            </a:extLst>
          </p:cNvPr>
          <p:cNvGrpSpPr/>
          <p:nvPr/>
        </p:nvGrpSpPr>
        <p:grpSpPr>
          <a:xfrm>
            <a:off x="13916713" y="328280"/>
            <a:ext cx="2604765" cy="13244114"/>
            <a:chOff x="11708778" y="328280"/>
            <a:chExt cx="2604765" cy="13244114"/>
          </a:xfrm>
        </p:grpSpPr>
        <p:sp>
          <p:nvSpPr>
            <p:cNvPr id="5" name="Textfeld 4">
              <a:extLst>
                <a:ext uri="{FF2B5EF4-FFF2-40B4-BE49-F238E27FC236}">
                  <a16:creationId xmlns:a16="http://schemas.microsoft.com/office/drawing/2014/main" id="{652DA4DF-1547-B7E7-D7B1-21E54E9BF7FA}"/>
                </a:ext>
              </a:extLst>
            </p:cNvPr>
            <p:cNvSpPr txBox="1"/>
            <p:nvPr/>
          </p:nvSpPr>
          <p:spPr>
            <a:xfrm>
              <a:off x="11904879" y="328280"/>
              <a:ext cx="2408664"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2438338" rtl="0" fontAlgn="auto" latinLnBrk="0" hangingPunct="0">
                <a:lnSpc>
                  <a:spcPct val="100000"/>
                </a:lnSpc>
                <a:spcBef>
                  <a:spcPts val="0"/>
                </a:spcBef>
                <a:spcAft>
                  <a:spcPts val="0"/>
                </a:spcAft>
                <a:buClrTx/>
                <a:buSzTx/>
                <a:buFontTx/>
                <a:buNone/>
                <a:tabLst/>
              </a:pPr>
              <a:r>
                <a:rPr kumimoji="0" lang="en-GB" sz="24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Optimized energy…</a:t>
              </a:r>
            </a:p>
          </p:txBody>
        </p:sp>
        <p:pic>
          <p:nvPicPr>
            <p:cNvPr id="12" name="Grafik 11">
              <a:extLst>
                <a:ext uri="{FF2B5EF4-FFF2-40B4-BE49-F238E27FC236}">
                  <a16:creationId xmlns:a16="http://schemas.microsoft.com/office/drawing/2014/main" id="{858BA8E8-8F59-AED4-FA30-C81F06B1F698}"/>
                </a:ext>
              </a:extLst>
            </p:cNvPr>
            <p:cNvPicPr>
              <a:picLocks noChangeAspect="1"/>
            </p:cNvPicPr>
            <p:nvPr/>
          </p:nvPicPr>
          <p:blipFill rotWithShape="1">
            <a:blip r:embed="rId2"/>
            <a:srcRect l="48947" r="37062"/>
            <a:stretch/>
          </p:blipFill>
          <p:spPr>
            <a:xfrm>
              <a:off x="11708778" y="1573682"/>
              <a:ext cx="2604765" cy="11998712"/>
            </a:xfrm>
            <a:prstGeom prst="rect">
              <a:avLst/>
            </a:prstGeom>
          </p:spPr>
        </p:pic>
      </p:grpSp>
      <p:grpSp>
        <p:nvGrpSpPr>
          <p:cNvPr id="19" name="Gruppieren 18">
            <a:extLst>
              <a:ext uri="{FF2B5EF4-FFF2-40B4-BE49-F238E27FC236}">
                <a16:creationId xmlns:a16="http://schemas.microsoft.com/office/drawing/2014/main" id="{851A0349-0A34-CF5F-98AE-19560207B4D3}"/>
              </a:ext>
            </a:extLst>
          </p:cNvPr>
          <p:cNvGrpSpPr/>
          <p:nvPr/>
        </p:nvGrpSpPr>
        <p:grpSpPr>
          <a:xfrm>
            <a:off x="16514946" y="328280"/>
            <a:ext cx="2611297" cy="13244114"/>
            <a:chOff x="14307011" y="328280"/>
            <a:chExt cx="2611297" cy="13244114"/>
          </a:xfrm>
        </p:grpSpPr>
        <p:sp>
          <p:nvSpPr>
            <p:cNvPr id="8" name="Textfeld 7">
              <a:extLst>
                <a:ext uri="{FF2B5EF4-FFF2-40B4-BE49-F238E27FC236}">
                  <a16:creationId xmlns:a16="http://schemas.microsoft.com/office/drawing/2014/main" id="{1A3CFFC2-4940-13EE-D1C6-EDA119D6BDD9}"/>
                </a:ext>
              </a:extLst>
            </p:cNvPr>
            <p:cNvSpPr txBox="1"/>
            <p:nvPr/>
          </p:nvSpPr>
          <p:spPr>
            <a:xfrm>
              <a:off x="14509644" y="328280"/>
              <a:ext cx="2408664"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2438338" rtl="0" fontAlgn="auto" latinLnBrk="0" hangingPunct="0">
                <a:lnSpc>
                  <a:spcPct val="100000"/>
                </a:lnSpc>
                <a:spcBef>
                  <a:spcPts val="0"/>
                </a:spcBef>
                <a:spcAft>
                  <a:spcPts val="0"/>
                </a:spcAft>
                <a:buClrTx/>
                <a:buSzTx/>
                <a:buFontTx/>
                <a:buNone/>
                <a:tabLst/>
              </a:pPr>
              <a:r>
                <a:rPr kumimoji="0" lang="en-GB" sz="24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Optimized near field…</a:t>
              </a:r>
            </a:p>
          </p:txBody>
        </p:sp>
        <p:pic>
          <p:nvPicPr>
            <p:cNvPr id="13" name="Grafik 12">
              <a:extLst>
                <a:ext uri="{FF2B5EF4-FFF2-40B4-BE49-F238E27FC236}">
                  <a16:creationId xmlns:a16="http://schemas.microsoft.com/office/drawing/2014/main" id="{BBA48178-6F96-127F-7A93-8D6174F4F0C0}"/>
                </a:ext>
              </a:extLst>
            </p:cNvPr>
            <p:cNvPicPr>
              <a:picLocks noChangeAspect="1"/>
            </p:cNvPicPr>
            <p:nvPr/>
          </p:nvPicPr>
          <p:blipFill rotWithShape="1">
            <a:blip r:embed="rId2"/>
            <a:srcRect l="62903" r="23071"/>
            <a:stretch/>
          </p:blipFill>
          <p:spPr>
            <a:xfrm>
              <a:off x="14307011" y="1573682"/>
              <a:ext cx="2611297" cy="11998712"/>
            </a:xfrm>
            <a:prstGeom prst="rect">
              <a:avLst/>
            </a:prstGeom>
          </p:spPr>
        </p:pic>
      </p:grpSp>
      <p:grpSp>
        <p:nvGrpSpPr>
          <p:cNvPr id="20" name="Gruppieren 19">
            <a:extLst>
              <a:ext uri="{FF2B5EF4-FFF2-40B4-BE49-F238E27FC236}">
                <a16:creationId xmlns:a16="http://schemas.microsoft.com/office/drawing/2014/main" id="{DF10FB68-D8E6-0640-C59E-9C763C8D191E}"/>
              </a:ext>
            </a:extLst>
          </p:cNvPr>
          <p:cNvGrpSpPr/>
          <p:nvPr/>
        </p:nvGrpSpPr>
        <p:grpSpPr>
          <a:xfrm>
            <a:off x="19119710" y="350582"/>
            <a:ext cx="4275541" cy="13221812"/>
            <a:chOff x="16911775" y="328280"/>
            <a:chExt cx="4275541" cy="13221812"/>
          </a:xfrm>
        </p:grpSpPr>
        <p:sp>
          <p:nvSpPr>
            <p:cNvPr id="9" name="Textfeld 8">
              <a:extLst>
                <a:ext uri="{FF2B5EF4-FFF2-40B4-BE49-F238E27FC236}">
                  <a16:creationId xmlns:a16="http://schemas.microsoft.com/office/drawing/2014/main" id="{0BFE5244-E98F-74D5-55C9-BDCEBDBB5868}"/>
                </a:ext>
              </a:extLst>
            </p:cNvPr>
            <p:cNvSpPr txBox="1"/>
            <p:nvPr/>
          </p:nvSpPr>
          <p:spPr>
            <a:xfrm>
              <a:off x="17114409" y="328280"/>
              <a:ext cx="2408664"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2438338" rtl="0" fontAlgn="auto" latinLnBrk="0" hangingPunct="0">
                <a:lnSpc>
                  <a:spcPct val="100000"/>
                </a:lnSpc>
                <a:spcBef>
                  <a:spcPts val="0"/>
                </a:spcBef>
                <a:spcAft>
                  <a:spcPts val="0"/>
                </a:spcAft>
                <a:buClrTx/>
                <a:buSzTx/>
                <a:buFontTx/>
                <a:buNone/>
                <a:tabLst/>
              </a:pPr>
              <a:r>
                <a:rPr kumimoji="0" lang="en-GB" sz="24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Optimized energy…</a:t>
              </a:r>
            </a:p>
          </p:txBody>
        </p:sp>
        <p:pic>
          <p:nvPicPr>
            <p:cNvPr id="14" name="Grafik 13">
              <a:extLst>
                <a:ext uri="{FF2B5EF4-FFF2-40B4-BE49-F238E27FC236}">
                  <a16:creationId xmlns:a16="http://schemas.microsoft.com/office/drawing/2014/main" id="{3150CB23-019A-F403-09D0-EDCF4072CBEE}"/>
                </a:ext>
              </a:extLst>
            </p:cNvPr>
            <p:cNvPicPr>
              <a:picLocks noChangeAspect="1"/>
            </p:cNvPicPr>
            <p:nvPr/>
          </p:nvPicPr>
          <p:blipFill rotWithShape="1">
            <a:blip r:embed="rId2"/>
            <a:srcRect l="76930" r="105"/>
            <a:stretch/>
          </p:blipFill>
          <p:spPr>
            <a:xfrm>
              <a:off x="16911775" y="1551380"/>
              <a:ext cx="4275541" cy="11998712"/>
            </a:xfrm>
            <a:prstGeom prst="rect">
              <a:avLst/>
            </a:prstGeom>
          </p:spPr>
        </p:pic>
      </p:grpSp>
      <p:sp>
        <p:nvSpPr>
          <p:cNvPr id="7" name="Textfeld 6">
            <a:extLst>
              <a:ext uri="{FF2B5EF4-FFF2-40B4-BE49-F238E27FC236}">
                <a16:creationId xmlns:a16="http://schemas.microsoft.com/office/drawing/2014/main" id="{EF067956-AC5C-9A08-FB09-A75F758F6314}"/>
              </a:ext>
            </a:extLst>
          </p:cNvPr>
          <p:cNvSpPr txBox="1"/>
          <p:nvPr/>
        </p:nvSpPr>
        <p:spPr>
          <a:xfrm>
            <a:off x="509394" y="3419382"/>
            <a:ext cx="4091427" cy="50270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40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First step: </a:t>
            </a:r>
          </a:p>
          <a:p>
            <a:pPr marL="0" marR="0" indent="0" algn="ctr" defTabSz="2438338" rtl="0" fontAlgn="auto" latinLnBrk="0" hangingPunct="0">
              <a:lnSpc>
                <a:spcPct val="100000"/>
              </a:lnSpc>
              <a:spcBef>
                <a:spcPts val="0"/>
              </a:spcBef>
              <a:spcAft>
                <a:spcPts val="0"/>
              </a:spcAft>
              <a:buClrTx/>
              <a:buSzTx/>
              <a:buFontTx/>
              <a:buNone/>
              <a:tabLst/>
            </a:pPr>
            <a:endParaRPr lang="en-GB" sz="4000" dirty="0">
              <a:latin typeface="Gill Sans Light" panose="020B0302020104020203" pitchFamily="34" charset="-79"/>
              <a:cs typeface="Gill Sans Light" panose="020B0302020104020203" pitchFamily="34" charset="-79"/>
            </a:endParaRPr>
          </a:p>
          <a:p>
            <a:pPr marL="571500" marR="0" indent="-5715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GB" sz="40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f/33 </a:t>
            </a:r>
          </a:p>
          <a:p>
            <a:pPr marL="571500" marR="0" indent="-571500" algn="l"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GB" sz="4000" u="none" strike="noStrike" cap="none" spc="0" normalizeH="0" baseline="0" dirty="0">
                <a:ln>
                  <a:noFill/>
                </a:ln>
                <a:solidFill>
                  <a:srgbClr val="5E5E5E"/>
                </a:solidFill>
                <a:effectLst/>
                <a:uFillTx/>
                <a:latin typeface="Gill Sans Light" panose="020B0302020104020203" pitchFamily="34" charset="-79"/>
                <a:cs typeface="Gill Sans Light" panose="020B0302020104020203" pitchFamily="34" charset="-79"/>
                <a:sym typeface="Helvetica Neue"/>
              </a:rPr>
              <a:t>Cheap trick: mixed gas for ionization-assisted shock injection</a:t>
            </a:r>
          </a:p>
        </p:txBody>
      </p:sp>
    </p:spTree>
    <p:extLst>
      <p:ext uri="{BB962C8B-B14F-4D97-AF65-F5344CB8AC3E}">
        <p14:creationId xmlns:p14="http://schemas.microsoft.com/office/powerpoint/2010/main" val="29385067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B97391A6-16E9-D9B3-BDD6-C6B6842039E8}"/>
              </a:ext>
            </a:extLst>
          </p:cNvPr>
          <p:cNvPicPr>
            <a:picLocks noChangeAspect="1"/>
          </p:cNvPicPr>
          <p:nvPr/>
        </p:nvPicPr>
        <p:blipFill>
          <a:blip r:embed="rId2"/>
          <a:stretch>
            <a:fillRect/>
          </a:stretch>
        </p:blipFill>
        <p:spPr>
          <a:xfrm rot="5400000">
            <a:off x="-5255589" y="5461003"/>
            <a:ext cx="13638212" cy="2716205"/>
          </a:xfrm>
          <a:prstGeom prst="rect">
            <a:avLst/>
          </a:prstGeom>
        </p:spPr>
      </p:pic>
      <p:grpSp>
        <p:nvGrpSpPr>
          <p:cNvPr id="4" name="Gruppieren 3">
            <a:extLst>
              <a:ext uri="{FF2B5EF4-FFF2-40B4-BE49-F238E27FC236}">
                <a16:creationId xmlns:a16="http://schemas.microsoft.com/office/drawing/2014/main" id="{2DB18D87-82B5-781F-D127-6ACA74231834}"/>
              </a:ext>
            </a:extLst>
          </p:cNvPr>
          <p:cNvGrpSpPr/>
          <p:nvPr/>
        </p:nvGrpSpPr>
        <p:grpSpPr>
          <a:xfrm>
            <a:off x="3496222" y="1159727"/>
            <a:ext cx="18672402" cy="12522819"/>
            <a:chOff x="3496222" y="4157546"/>
            <a:chExt cx="15546967" cy="9525000"/>
          </a:xfrm>
        </p:grpSpPr>
        <p:pic>
          <p:nvPicPr>
            <p:cNvPr id="14" name="Grafik 13">
              <a:extLst>
                <a:ext uri="{FF2B5EF4-FFF2-40B4-BE49-F238E27FC236}">
                  <a16:creationId xmlns:a16="http://schemas.microsoft.com/office/drawing/2014/main" id="{045C2BB4-59C9-E702-1C78-A713C39B30B3}"/>
                </a:ext>
              </a:extLst>
            </p:cNvPr>
            <p:cNvPicPr>
              <a:picLocks noChangeAspect="1"/>
            </p:cNvPicPr>
            <p:nvPr/>
          </p:nvPicPr>
          <p:blipFill>
            <a:blip r:embed="rId3"/>
            <a:stretch>
              <a:fillRect/>
            </a:stretch>
          </p:blipFill>
          <p:spPr>
            <a:xfrm>
              <a:off x="13740227" y="4157546"/>
              <a:ext cx="5302962" cy="3175000"/>
            </a:xfrm>
            <a:prstGeom prst="rect">
              <a:avLst/>
            </a:prstGeom>
          </p:spPr>
        </p:pic>
        <p:pic>
          <p:nvPicPr>
            <p:cNvPr id="21" name="Grafik 20">
              <a:extLst>
                <a:ext uri="{FF2B5EF4-FFF2-40B4-BE49-F238E27FC236}">
                  <a16:creationId xmlns:a16="http://schemas.microsoft.com/office/drawing/2014/main" id="{15B2FD49-8FA3-DB64-C924-8B61E661052A}"/>
                </a:ext>
              </a:extLst>
            </p:cNvPr>
            <p:cNvPicPr>
              <a:picLocks noChangeAspect="1"/>
            </p:cNvPicPr>
            <p:nvPr/>
          </p:nvPicPr>
          <p:blipFill>
            <a:blip r:embed="rId4"/>
            <a:stretch>
              <a:fillRect/>
            </a:stretch>
          </p:blipFill>
          <p:spPr>
            <a:xfrm>
              <a:off x="13740227" y="10507546"/>
              <a:ext cx="5230976" cy="3175000"/>
            </a:xfrm>
            <a:prstGeom prst="rect">
              <a:avLst/>
            </a:prstGeom>
          </p:spPr>
        </p:pic>
        <p:pic>
          <p:nvPicPr>
            <p:cNvPr id="10" name="Grafik 9">
              <a:extLst>
                <a:ext uri="{FF2B5EF4-FFF2-40B4-BE49-F238E27FC236}">
                  <a16:creationId xmlns:a16="http://schemas.microsoft.com/office/drawing/2014/main" id="{BDF48367-A1E3-94BD-2A40-BCB23B43FD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5686" y="4157546"/>
              <a:ext cx="5302962" cy="3175000"/>
            </a:xfrm>
            <a:prstGeom prst="rect">
              <a:avLst/>
            </a:prstGeom>
          </p:spPr>
        </p:pic>
        <p:pic>
          <p:nvPicPr>
            <p:cNvPr id="20" name="Grafik 19">
              <a:extLst>
                <a:ext uri="{FF2B5EF4-FFF2-40B4-BE49-F238E27FC236}">
                  <a16:creationId xmlns:a16="http://schemas.microsoft.com/office/drawing/2014/main" id="{115543C7-AAB2-9B30-7F4E-D9EBB075FBB9}"/>
                </a:ext>
              </a:extLst>
            </p:cNvPr>
            <p:cNvPicPr>
              <a:picLocks noChangeAspect="1"/>
            </p:cNvPicPr>
            <p:nvPr/>
          </p:nvPicPr>
          <p:blipFill>
            <a:blip r:embed="rId6"/>
            <a:stretch>
              <a:fillRect/>
            </a:stretch>
          </p:blipFill>
          <p:spPr>
            <a:xfrm>
              <a:off x="8615686" y="10507546"/>
              <a:ext cx="5230976" cy="3175000"/>
            </a:xfrm>
            <a:prstGeom prst="rect">
              <a:avLst/>
            </a:prstGeom>
          </p:spPr>
        </p:pic>
        <p:pic>
          <p:nvPicPr>
            <p:cNvPr id="8" name="Grafik 7">
              <a:extLst>
                <a:ext uri="{FF2B5EF4-FFF2-40B4-BE49-F238E27FC236}">
                  <a16:creationId xmlns:a16="http://schemas.microsoft.com/office/drawing/2014/main" id="{995FFE05-9BD6-CA91-BCD8-A2C0435667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96222" y="4157546"/>
              <a:ext cx="5230976" cy="3175000"/>
            </a:xfrm>
            <a:prstGeom prst="rect">
              <a:avLst/>
            </a:prstGeom>
          </p:spPr>
        </p:pic>
        <p:pic>
          <p:nvPicPr>
            <p:cNvPr id="19" name="Grafik 18">
              <a:extLst>
                <a:ext uri="{FF2B5EF4-FFF2-40B4-BE49-F238E27FC236}">
                  <a16:creationId xmlns:a16="http://schemas.microsoft.com/office/drawing/2014/main" id="{7D1DD92D-35D7-0263-E9F7-D42A71FBA039}"/>
                </a:ext>
              </a:extLst>
            </p:cNvPr>
            <p:cNvPicPr>
              <a:picLocks noChangeAspect="1"/>
            </p:cNvPicPr>
            <p:nvPr/>
          </p:nvPicPr>
          <p:blipFill>
            <a:blip r:embed="rId8"/>
            <a:stretch>
              <a:fillRect/>
            </a:stretch>
          </p:blipFill>
          <p:spPr>
            <a:xfrm>
              <a:off x="3496222" y="10507546"/>
              <a:ext cx="5230976" cy="3175000"/>
            </a:xfrm>
            <a:prstGeom prst="rect">
              <a:avLst/>
            </a:prstGeom>
          </p:spPr>
        </p:pic>
        <p:pic>
          <p:nvPicPr>
            <p:cNvPr id="18" name="Grafik 17">
              <a:extLst>
                <a:ext uri="{FF2B5EF4-FFF2-40B4-BE49-F238E27FC236}">
                  <a16:creationId xmlns:a16="http://schemas.microsoft.com/office/drawing/2014/main" id="{20673FDD-3900-E204-B1F6-1D10A267229F}"/>
                </a:ext>
              </a:extLst>
            </p:cNvPr>
            <p:cNvPicPr>
              <a:picLocks noChangeAspect="1"/>
            </p:cNvPicPr>
            <p:nvPr/>
          </p:nvPicPr>
          <p:blipFill>
            <a:blip r:embed="rId9"/>
            <a:stretch>
              <a:fillRect/>
            </a:stretch>
          </p:blipFill>
          <p:spPr>
            <a:xfrm>
              <a:off x="13740227" y="7310244"/>
              <a:ext cx="5302962" cy="3175000"/>
            </a:xfrm>
            <a:prstGeom prst="rect">
              <a:avLst/>
            </a:prstGeom>
          </p:spPr>
        </p:pic>
        <p:pic>
          <p:nvPicPr>
            <p:cNvPr id="17" name="Grafik 16">
              <a:extLst>
                <a:ext uri="{FF2B5EF4-FFF2-40B4-BE49-F238E27FC236}">
                  <a16:creationId xmlns:a16="http://schemas.microsoft.com/office/drawing/2014/main" id="{7A8DFF03-26F1-F5F9-AC34-94008D50536B}"/>
                </a:ext>
              </a:extLst>
            </p:cNvPr>
            <p:cNvPicPr>
              <a:picLocks noChangeAspect="1"/>
            </p:cNvPicPr>
            <p:nvPr/>
          </p:nvPicPr>
          <p:blipFill>
            <a:blip r:embed="rId10"/>
            <a:stretch>
              <a:fillRect/>
            </a:stretch>
          </p:blipFill>
          <p:spPr>
            <a:xfrm>
              <a:off x="8615686" y="7310244"/>
              <a:ext cx="5302962" cy="3175000"/>
            </a:xfrm>
            <a:prstGeom prst="rect">
              <a:avLst/>
            </a:prstGeom>
          </p:spPr>
        </p:pic>
        <p:pic>
          <p:nvPicPr>
            <p:cNvPr id="15" name="Grafik 14">
              <a:extLst>
                <a:ext uri="{FF2B5EF4-FFF2-40B4-BE49-F238E27FC236}">
                  <a16:creationId xmlns:a16="http://schemas.microsoft.com/office/drawing/2014/main" id="{B62BF563-0A05-CB1C-A062-F11359F50B3C}"/>
                </a:ext>
              </a:extLst>
            </p:cNvPr>
            <p:cNvPicPr>
              <a:picLocks noChangeAspect="1"/>
            </p:cNvPicPr>
            <p:nvPr/>
          </p:nvPicPr>
          <p:blipFill>
            <a:blip r:embed="rId11"/>
            <a:stretch>
              <a:fillRect/>
            </a:stretch>
          </p:blipFill>
          <p:spPr>
            <a:xfrm>
              <a:off x="3496222" y="7310244"/>
              <a:ext cx="5302962" cy="3175000"/>
            </a:xfrm>
            <a:prstGeom prst="rect">
              <a:avLst/>
            </a:prstGeom>
          </p:spPr>
        </p:pic>
      </p:grpSp>
      <p:sp>
        <p:nvSpPr>
          <p:cNvPr id="5" name="Textfeld 4">
            <a:extLst>
              <a:ext uri="{FF2B5EF4-FFF2-40B4-BE49-F238E27FC236}">
                <a16:creationId xmlns:a16="http://schemas.microsoft.com/office/drawing/2014/main" id="{EACE4D84-D00C-31BA-58CF-267171EA8EF3}"/>
              </a:ext>
            </a:extLst>
          </p:cNvPr>
          <p:cNvSpPr txBox="1"/>
          <p:nvPr/>
        </p:nvSpPr>
        <p:spPr>
          <a:xfrm>
            <a:off x="10184092" y="67849"/>
            <a:ext cx="6112251"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4000" b="0" i="0" u="none" strike="noStrike" cap="none" spc="0" normalizeH="0" baseline="0" dirty="0">
                <a:ln>
                  <a:noFill/>
                </a:ln>
                <a:solidFill>
                  <a:srgbClr val="5E5E5E"/>
                </a:solidFill>
                <a:effectLst/>
                <a:uFillTx/>
                <a:latin typeface="+mn-lt"/>
                <a:ea typeface="+mn-ea"/>
                <a:cs typeface="+mn-cs"/>
                <a:sym typeface="Helvetica Neue"/>
              </a:rPr>
              <a:t>Correlations ? … not clear</a:t>
            </a:r>
          </a:p>
        </p:txBody>
      </p:sp>
    </p:spTree>
    <p:extLst>
      <p:ext uri="{BB962C8B-B14F-4D97-AF65-F5344CB8AC3E}">
        <p14:creationId xmlns:p14="http://schemas.microsoft.com/office/powerpoint/2010/main" val="118410213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BBFD975B-746C-B3A8-3E9A-E2126208180F}"/>
              </a:ext>
            </a:extLst>
          </p:cNvPr>
          <p:cNvSpPr txBox="1"/>
          <p:nvPr/>
        </p:nvSpPr>
        <p:spPr>
          <a:xfrm>
            <a:off x="5311697" y="5893634"/>
            <a:ext cx="13760605"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7200" b="0" i="0" u="none" strike="noStrike" cap="none" spc="0" normalizeH="0" baseline="0" dirty="0">
                <a:ln>
                  <a:noFill/>
                </a:ln>
                <a:solidFill>
                  <a:srgbClr val="5E5E5E"/>
                </a:solidFill>
                <a:effectLst/>
                <a:uFillTx/>
                <a:latin typeface="+mn-lt"/>
                <a:ea typeface="+mn-ea"/>
                <a:cs typeface="+mn-cs"/>
                <a:sym typeface="Helvetica Neue"/>
              </a:rPr>
              <a:t>Hidden parameters?</a:t>
            </a:r>
          </a:p>
        </p:txBody>
      </p:sp>
    </p:spTree>
    <p:extLst>
      <p:ext uri="{BB962C8B-B14F-4D97-AF65-F5344CB8AC3E}">
        <p14:creationId xmlns:p14="http://schemas.microsoft.com/office/powerpoint/2010/main" val="160559295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 name="Gruppieren 109">
            <a:extLst>
              <a:ext uri="{FF2B5EF4-FFF2-40B4-BE49-F238E27FC236}">
                <a16:creationId xmlns:a16="http://schemas.microsoft.com/office/drawing/2014/main" id="{C52199F4-18EC-7D4E-9D14-50A520A6D25B}"/>
              </a:ext>
            </a:extLst>
          </p:cNvPr>
          <p:cNvGrpSpPr/>
          <p:nvPr/>
        </p:nvGrpSpPr>
        <p:grpSpPr>
          <a:xfrm>
            <a:off x="11069626" y="1281673"/>
            <a:ext cx="11212097" cy="8827545"/>
            <a:chOff x="2351695" y="330624"/>
            <a:chExt cx="7140556" cy="6265061"/>
          </a:xfrm>
        </p:grpSpPr>
        <p:grpSp>
          <p:nvGrpSpPr>
            <p:cNvPr id="4" name="Gruppieren 3">
              <a:extLst>
                <a:ext uri="{FF2B5EF4-FFF2-40B4-BE49-F238E27FC236}">
                  <a16:creationId xmlns:a16="http://schemas.microsoft.com/office/drawing/2014/main" id="{8E3EE3CC-E9CC-AB4D-B5E5-0DB894BC5D0F}"/>
                </a:ext>
              </a:extLst>
            </p:cNvPr>
            <p:cNvGrpSpPr/>
            <p:nvPr/>
          </p:nvGrpSpPr>
          <p:grpSpPr>
            <a:xfrm>
              <a:off x="2358730" y="330624"/>
              <a:ext cx="7133521" cy="3032316"/>
              <a:chOff x="2543879" y="739584"/>
              <a:chExt cx="9648121" cy="5378830"/>
            </a:xfrm>
          </p:grpSpPr>
          <p:grpSp>
            <p:nvGrpSpPr>
              <p:cNvPr id="5" name="Gruppieren 4">
                <a:extLst>
                  <a:ext uri="{FF2B5EF4-FFF2-40B4-BE49-F238E27FC236}">
                    <a16:creationId xmlns:a16="http://schemas.microsoft.com/office/drawing/2014/main" id="{D6A08708-208E-764D-85DD-A3207CEE1BAC}"/>
                  </a:ext>
                </a:extLst>
              </p:cNvPr>
              <p:cNvGrpSpPr/>
              <p:nvPr/>
            </p:nvGrpSpPr>
            <p:grpSpPr>
              <a:xfrm>
                <a:off x="3688259" y="739584"/>
                <a:ext cx="1054249" cy="5378830"/>
                <a:chOff x="1861072" y="739584"/>
                <a:chExt cx="1054249" cy="5378830"/>
              </a:xfrm>
            </p:grpSpPr>
            <p:grpSp>
              <p:nvGrpSpPr>
                <p:cNvPr id="42" name="Gruppieren 41">
                  <a:extLst>
                    <a:ext uri="{FF2B5EF4-FFF2-40B4-BE49-F238E27FC236}">
                      <a16:creationId xmlns:a16="http://schemas.microsoft.com/office/drawing/2014/main" id="{BB4164FF-C18B-A945-8196-514B75D679B2}"/>
                    </a:ext>
                  </a:extLst>
                </p:cNvPr>
                <p:cNvGrpSpPr/>
                <p:nvPr/>
              </p:nvGrpSpPr>
              <p:grpSpPr>
                <a:xfrm>
                  <a:off x="1861072" y="739584"/>
                  <a:ext cx="1054249" cy="2689415"/>
                  <a:chOff x="1861072" y="739584"/>
                  <a:chExt cx="1054249" cy="2689415"/>
                </a:xfrm>
              </p:grpSpPr>
              <p:sp>
                <p:nvSpPr>
                  <p:cNvPr id="49" name="Trapez 48">
                    <a:extLst>
                      <a:ext uri="{FF2B5EF4-FFF2-40B4-BE49-F238E27FC236}">
                        <a16:creationId xmlns:a16="http://schemas.microsoft.com/office/drawing/2014/main" id="{1D810C6F-8BBC-4744-BBFE-E35E88BDD225}"/>
                      </a:ext>
                    </a:extLst>
                  </p:cNvPr>
                  <p:cNvSpPr/>
                  <p:nvPr/>
                </p:nvSpPr>
                <p:spPr>
                  <a:xfrm>
                    <a:off x="1861072" y="2891116"/>
                    <a:ext cx="1054249" cy="537883"/>
                  </a:xfrm>
                  <a:prstGeom prst="trapezoid">
                    <a:avLst>
                      <a:gd name="adj" fmla="val 3206"/>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99"/>
                  </a:p>
                </p:txBody>
              </p:sp>
              <p:sp>
                <p:nvSpPr>
                  <p:cNvPr id="50" name="Trapez 49">
                    <a:extLst>
                      <a:ext uri="{FF2B5EF4-FFF2-40B4-BE49-F238E27FC236}">
                        <a16:creationId xmlns:a16="http://schemas.microsoft.com/office/drawing/2014/main" id="{A090F144-119B-D54C-A507-4DF5327ECDA2}"/>
                      </a:ext>
                    </a:extLst>
                  </p:cNvPr>
                  <p:cNvSpPr/>
                  <p:nvPr/>
                </p:nvSpPr>
                <p:spPr>
                  <a:xfrm>
                    <a:off x="1876424" y="2353233"/>
                    <a:ext cx="1022400" cy="537883"/>
                  </a:xfrm>
                  <a:prstGeom prst="trapezoid">
                    <a:avLst>
                      <a:gd name="adj" fmla="val 9699"/>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99"/>
                  </a:p>
                </p:txBody>
              </p:sp>
              <p:sp>
                <p:nvSpPr>
                  <p:cNvPr id="51" name="Trapez 50">
                    <a:extLst>
                      <a:ext uri="{FF2B5EF4-FFF2-40B4-BE49-F238E27FC236}">
                        <a16:creationId xmlns:a16="http://schemas.microsoft.com/office/drawing/2014/main" id="{B9ACDDF3-450A-FD46-9A2B-C20ADED0ABBA}"/>
                      </a:ext>
                    </a:extLst>
                  </p:cNvPr>
                  <p:cNvSpPr/>
                  <p:nvPr/>
                </p:nvSpPr>
                <p:spPr>
                  <a:xfrm>
                    <a:off x="1933575" y="1815350"/>
                    <a:ext cx="910800" cy="537883"/>
                  </a:xfrm>
                  <a:prstGeom prst="trapezoid">
                    <a:avLst>
                      <a:gd name="adj" fmla="val 16192"/>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99"/>
                  </a:p>
                </p:txBody>
              </p:sp>
              <p:sp>
                <p:nvSpPr>
                  <p:cNvPr id="52" name="Trapez 51">
                    <a:extLst>
                      <a:ext uri="{FF2B5EF4-FFF2-40B4-BE49-F238E27FC236}">
                        <a16:creationId xmlns:a16="http://schemas.microsoft.com/office/drawing/2014/main" id="{EB688CC9-3976-BB42-884B-89AEEBAF88B7}"/>
                      </a:ext>
                    </a:extLst>
                  </p:cNvPr>
                  <p:cNvSpPr/>
                  <p:nvPr/>
                </p:nvSpPr>
                <p:spPr>
                  <a:xfrm>
                    <a:off x="2019300" y="1277467"/>
                    <a:ext cx="738000" cy="537883"/>
                  </a:xfrm>
                  <a:prstGeom prst="trapezoid">
                    <a:avLst>
                      <a:gd name="adj" fmla="val 23866"/>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99"/>
                  </a:p>
                </p:txBody>
              </p:sp>
              <p:sp>
                <p:nvSpPr>
                  <p:cNvPr id="53" name="Trapez 52">
                    <a:extLst>
                      <a:ext uri="{FF2B5EF4-FFF2-40B4-BE49-F238E27FC236}">
                        <a16:creationId xmlns:a16="http://schemas.microsoft.com/office/drawing/2014/main" id="{A535EEED-2D14-384B-8563-742261A4A70B}"/>
                      </a:ext>
                    </a:extLst>
                  </p:cNvPr>
                  <p:cNvSpPr/>
                  <p:nvPr/>
                </p:nvSpPr>
                <p:spPr>
                  <a:xfrm>
                    <a:off x="2146300" y="739584"/>
                    <a:ext cx="482600" cy="537883"/>
                  </a:xfrm>
                  <a:prstGeom prst="trapezoid">
                    <a:avLst>
                      <a:gd name="adj" fmla="val 36366"/>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99"/>
                  </a:p>
                </p:txBody>
              </p:sp>
            </p:grpSp>
            <p:grpSp>
              <p:nvGrpSpPr>
                <p:cNvPr id="43" name="Gruppieren 42">
                  <a:extLst>
                    <a:ext uri="{FF2B5EF4-FFF2-40B4-BE49-F238E27FC236}">
                      <a16:creationId xmlns:a16="http://schemas.microsoft.com/office/drawing/2014/main" id="{03227880-5D69-5F48-9864-E67C4E31DBFC}"/>
                    </a:ext>
                  </a:extLst>
                </p:cNvPr>
                <p:cNvGrpSpPr/>
                <p:nvPr/>
              </p:nvGrpSpPr>
              <p:grpSpPr>
                <a:xfrm flipV="1">
                  <a:off x="1861072" y="3428999"/>
                  <a:ext cx="1054249" cy="2689415"/>
                  <a:chOff x="1861072" y="739584"/>
                  <a:chExt cx="1054249" cy="2689415"/>
                </a:xfrm>
              </p:grpSpPr>
              <p:sp>
                <p:nvSpPr>
                  <p:cNvPr id="44" name="Trapez 43">
                    <a:extLst>
                      <a:ext uri="{FF2B5EF4-FFF2-40B4-BE49-F238E27FC236}">
                        <a16:creationId xmlns:a16="http://schemas.microsoft.com/office/drawing/2014/main" id="{4FCB344F-38FE-F943-8B2C-CC0C4AC14889}"/>
                      </a:ext>
                    </a:extLst>
                  </p:cNvPr>
                  <p:cNvSpPr/>
                  <p:nvPr/>
                </p:nvSpPr>
                <p:spPr>
                  <a:xfrm>
                    <a:off x="1861072" y="2891116"/>
                    <a:ext cx="1054249" cy="537883"/>
                  </a:xfrm>
                  <a:prstGeom prst="trapezoid">
                    <a:avLst>
                      <a:gd name="adj" fmla="val 3206"/>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99"/>
                  </a:p>
                </p:txBody>
              </p:sp>
              <p:sp>
                <p:nvSpPr>
                  <p:cNvPr id="45" name="Trapez 44">
                    <a:extLst>
                      <a:ext uri="{FF2B5EF4-FFF2-40B4-BE49-F238E27FC236}">
                        <a16:creationId xmlns:a16="http://schemas.microsoft.com/office/drawing/2014/main" id="{AD1F7BE9-1D8E-D141-863E-9A7A80AC790D}"/>
                      </a:ext>
                    </a:extLst>
                  </p:cNvPr>
                  <p:cNvSpPr/>
                  <p:nvPr/>
                </p:nvSpPr>
                <p:spPr>
                  <a:xfrm>
                    <a:off x="1876424" y="2353233"/>
                    <a:ext cx="1022400" cy="537883"/>
                  </a:xfrm>
                  <a:prstGeom prst="trapezoid">
                    <a:avLst>
                      <a:gd name="adj" fmla="val 9699"/>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99"/>
                  </a:p>
                </p:txBody>
              </p:sp>
              <p:sp>
                <p:nvSpPr>
                  <p:cNvPr id="46" name="Trapez 45">
                    <a:extLst>
                      <a:ext uri="{FF2B5EF4-FFF2-40B4-BE49-F238E27FC236}">
                        <a16:creationId xmlns:a16="http://schemas.microsoft.com/office/drawing/2014/main" id="{33156AFD-D1B2-AD4B-A591-2F5E5E467846}"/>
                      </a:ext>
                    </a:extLst>
                  </p:cNvPr>
                  <p:cNvSpPr/>
                  <p:nvPr/>
                </p:nvSpPr>
                <p:spPr>
                  <a:xfrm>
                    <a:off x="1933575" y="1815350"/>
                    <a:ext cx="910800" cy="537883"/>
                  </a:xfrm>
                  <a:prstGeom prst="trapezoid">
                    <a:avLst>
                      <a:gd name="adj" fmla="val 16192"/>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99"/>
                  </a:p>
                </p:txBody>
              </p:sp>
              <p:sp>
                <p:nvSpPr>
                  <p:cNvPr id="47" name="Trapez 46">
                    <a:extLst>
                      <a:ext uri="{FF2B5EF4-FFF2-40B4-BE49-F238E27FC236}">
                        <a16:creationId xmlns:a16="http://schemas.microsoft.com/office/drawing/2014/main" id="{54BE58DD-8151-E24C-B573-BC613CDB82F1}"/>
                      </a:ext>
                    </a:extLst>
                  </p:cNvPr>
                  <p:cNvSpPr/>
                  <p:nvPr/>
                </p:nvSpPr>
                <p:spPr>
                  <a:xfrm>
                    <a:off x="2019300" y="1277467"/>
                    <a:ext cx="738000" cy="537883"/>
                  </a:xfrm>
                  <a:prstGeom prst="trapezoid">
                    <a:avLst>
                      <a:gd name="adj" fmla="val 23866"/>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99"/>
                  </a:p>
                </p:txBody>
              </p:sp>
              <p:sp>
                <p:nvSpPr>
                  <p:cNvPr id="48" name="Trapez 47">
                    <a:extLst>
                      <a:ext uri="{FF2B5EF4-FFF2-40B4-BE49-F238E27FC236}">
                        <a16:creationId xmlns:a16="http://schemas.microsoft.com/office/drawing/2014/main" id="{6D0FAEC3-5C62-FF4C-BD35-19396D7CC63B}"/>
                      </a:ext>
                    </a:extLst>
                  </p:cNvPr>
                  <p:cNvSpPr/>
                  <p:nvPr/>
                </p:nvSpPr>
                <p:spPr>
                  <a:xfrm>
                    <a:off x="2146300" y="739584"/>
                    <a:ext cx="482600" cy="537883"/>
                  </a:xfrm>
                  <a:prstGeom prst="trapezoid">
                    <a:avLst>
                      <a:gd name="adj" fmla="val 36366"/>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99"/>
                  </a:p>
                </p:txBody>
              </p:sp>
            </p:grpSp>
          </p:grpSp>
          <p:cxnSp>
            <p:nvCxnSpPr>
              <p:cNvPr id="6" name="Gerade Verbindung 5">
                <a:extLst>
                  <a:ext uri="{FF2B5EF4-FFF2-40B4-BE49-F238E27FC236}">
                    <a16:creationId xmlns:a16="http://schemas.microsoft.com/office/drawing/2014/main" id="{E6FAC3C1-96AE-B64A-BAC3-C00C9E046A9B}"/>
                  </a:ext>
                </a:extLst>
              </p:cNvPr>
              <p:cNvCxnSpPr/>
              <p:nvPr/>
            </p:nvCxnSpPr>
            <p:spPr>
              <a:xfrm flipV="1">
                <a:off x="2546953" y="3427190"/>
                <a:ext cx="9378778"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 name="Gerade Verbindung 6">
                <a:extLst>
                  <a:ext uri="{FF2B5EF4-FFF2-40B4-BE49-F238E27FC236}">
                    <a16:creationId xmlns:a16="http://schemas.microsoft.com/office/drawing/2014/main" id="{43632E00-720C-4744-BB16-B1AB14748DB0}"/>
                  </a:ext>
                </a:extLst>
              </p:cNvPr>
              <p:cNvCxnSpPr/>
              <p:nvPr/>
            </p:nvCxnSpPr>
            <p:spPr>
              <a:xfrm flipV="1">
                <a:off x="2546953" y="5309784"/>
                <a:ext cx="1670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 Verbindung 7">
                <a:extLst>
                  <a:ext uri="{FF2B5EF4-FFF2-40B4-BE49-F238E27FC236}">
                    <a16:creationId xmlns:a16="http://schemas.microsoft.com/office/drawing/2014/main" id="{1EEE6BF2-D4FE-F94D-BAC4-49D45B018C89}"/>
                  </a:ext>
                </a:extLst>
              </p:cNvPr>
              <p:cNvCxnSpPr>
                <a:cxnSpLocks/>
              </p:cNvCxnSpPr>
              <p:nvPr/>
            </p:nvCxnSpPr>
            <p:spPr>
              <a:xfrm flipV="1">
                <a:off x="4217861" y="3016145"/>
                <a:ext cx="7880865" cy="2293638"/>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Gerade Verbindung 8">
                <a:extLst>
                  <a:ext uri="{FF2B5EF4-FFF2-40B4-BE49-F238E27FC236}">
                    <a16:creationId xmlns:a16="http://schemas.microsoft.com/office/drawing/2014/main" id="{6B090D80-0BA2-2041-9D24-B016BB16AFCA}"/>
                  </a:ext>
                </a:extLst>
              </p:cNvPr>
              <p:cNvCxnSpPr/>
              <p:nvPr/>
            </p:nvCxnSpPr>
            <p:spPr>
              <a:xfrm flipV="1">
                <a:off x="2546953" y="4773706"/>
                <a:ext cx="1670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 Verbindung 9">
                <a:extLst>
                  <a:ext uri="{FF2B5EF4-FFF2-40B4-BE49-F238E27FC236}">
                    <a16:creationId xmlns:a16="http://schemas.microsoft.com/office/drawing/2014/main" id="{E598B6CD-9D57-8741-9183-FC072D47F3C3}"/>
                  </a:ext>
                </a:extLst>
              </p:cNvPr>
              <p:cNvCxnSpPr>
                <a:cxnSpLocks/>
              </p:cNvCxnSpPr>
              <p:nvPr/>
            </p:nvCxnSpPr>
            <p:spPr>
              <a:xfrm flipV="1">
                <a:off x="4217860" y="3158249"/>
                <a:ext cx="7765022" cy="1615458"/>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Gerade Verbindung 10">
                <a:extLst>
                  <a:ext uri="{FF2B5EF4-FFF2-40B4-BE49-F238E27FC236}">
                    <a16:creationId xmlns:a16="http://schemas.microsoft.com/office/drawing/2014/main" id="{75E86D79-674F-9840-8CA6-A7C57BD357E3}"/>
                  </a:ext>
                </a:extLst>
              </p:cNvPr>
              <p:cNvCxnSpPr>
                <a:cxnSpLocks/>
              </p:cNvCxnSpPr>
              <p:nvPr/>
            </p:nvCxnSpPr>
            <p:spPr>
              <a:xfrm flipV="1">
                <a:off x="4214685" y="3339747"/>
                <a:ext cx="7609016" cy="143395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D2DD94FD-2DF7-6242-9392-9B6D37A9EBB5}"/>
                  </a:ext>
                </a:extLst>
              </p:cNvPr>
              <p:cNvCxnSpPr/>
              <p:nvPr/>
            </p:nvCxnSpPr>
            <p:spPr>
              <a:xfrm flipV="1">
                <a:off x="2550128" y="4234015"/>
                <a:ext cx="1670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7674C607-B8A9-4E46-8CE8-C3818012AB0C}"/>
                  </a:ext>
                </a:extLst>
              </p:cNvPr>
              <p:cNvCxnSpPr>
                <a:cxnSpLocks/>
              </p:cNvCxnSpPr>
              <p:nvPr/>
            </p:nvCxnSpPr>
            <p:spPr>
              <a:xfrm flipV="1">
                <a:off x="4224211" y="3254137"/>
                <a:ext cx="7803724" cy="979878"/>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6FD752EF-554E-E242-BDF3-B4881951D00C}"/>
                  </a:ext>
                </a:extLst>
              </p:cNvPr>
              <p:cNvCxnSpPr/>
              <p:nvPr/>
            </p:nvCxnSpPr>
            <p:spPr>
              <a:xfrm flipV="1">
                <a:off x="2550128" y="3694668"/>
                <a:ext cx="1670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31CC2517-1CF2-DD49-804A-E1109D79A56C}"/>
                  </a:ext>
                </a:extLst>
              </p:cNvPr>
              <p:cNvCxnSpPr>
                <a:cxnSpLocks/>
              </p:cNvCxnSpPr>
              <p:nvPr/>
            </p:nvCxnSpPr>
            <p:spPr>
              <a:xfrm flipV="1">
                <a:off x="4224209" y="3368004"/>
                <a:ext cx="7942822" cy="32813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23213B14-74D3-114F-9EF6-EB229FF9F44F}"/>
                  </a:ext>
                </a:extLst>
              </p:cNvPr>
              <p:cNvCxnSpPr>
                <a:cxnSpLocks/>
              </p:cNvCxnSpPr>
              <p:nvPr/>
            </p:nvCxnSpPr>
            <p:spPr>
              <a:xfrm flipH="1" flipV="1">
                <a:off x="5387814" y="4860705"/>
                <a:ext cx="126000" cy="206524"/>
              </a:xfrm>
              <a:prstGeom prst="line">
                <a:avLst/>
              </a:prstGeom>
              <a:ln w="63500">
                <a:solidFill>
                  <a:srgbClr val="00FA00"/>
                </a:solidFill>
              </a:ln>
            </p:spPr>
            <p:style>
              <a:lnRef idx="1">
                <a:schemeClr val="dk1"/>
              </a:lnRef>
              <a:fillRef idx="0">
                <a:schemeClr val="dk1"/>
              </a:fillRef>
              <a:effectRef idx="0">
                <a:schemeClr val="dk1"/>
              </a:effectRef>
              <a:fontRef idx="minor">
                <a:schemeClr val="tx1"/>
              </a:fontRef>
            </p:style>
          </p:cxnSp>
          <p:cxnSp>
            <p:nvCxnSpPr>
              <p:cNvPr id="17" name="Gerade Verbindung 16">
                <a:extLst>
                  <a:ext uri="{FF2B5EF4-FFF2-40B4-BE49-F238E27FC236}">
                    <a16:creationId xmlns:a16="http://schemas.microsoft.com/office/drawing/2014/main" id="{14162F27-6979-AE46-A321-DDDFCE034A17}"/>
                  </a:ext>
                </a:extLst>
              </p:cNvPr>
              <p:cNvCxnSpPr>
                <a:cxnSpLocks/>
              </p:cNvCxnSpPr>
              <p:nvPr/>
            </p:nvCxnSpPr>
            <p:spPr>
              <a:xfrm flipH="1" flipV="1">
                <a:off x="5222358" y="4439049"/>
                <a:ext cx="89256" cy="233376"/>
              </a:xfrm>
              <a:prstGeom prst="line">
                <a:avLst/>
              </a:prstGeom>
              <a:ln w="63500">
                <a:solidFill>
                  <a:srgbClr val="00FA00"/>
                </a:solidFill>
              </a:ln>
            </p:spPr>
            <p:style>
              <a:lnRef idx="1">
                <a:schemeClr val="dk1"/>
              </a:lnRef>
              <a:fillRef idx="0">
                <a:schemeClr val="dk1"/>
              </a:fillRef>
              <a:effectRef idx="0">
                <a:schemeClr val="dk1"/>
              </a:effectRef>
              <a:fontRef idx="minor">
                <a:schemeClr val="tx1"/>
              </a:fontRef>
            </p:style>
          </p:cxnSp>
          <p:cxnSp>
            <p:nvCxnSpPr>
              <p:cNvPr id="18" name="Gerade Verbindung 17">
                <a:extLst>
                  <a:ext uri="{FF2B5EF4-FFF2-40B4-BE49-F238E27FC236}">
                    <a16:creationId xmlns:a16="http://schemas.microsoft.com/office/drawing/2014/main" id="{367078DA-C0EF-1A4C-BC67-D6CD7489E8C7}"/>
                  </a:ext>
                </a:extLst>
              </p:cNvPr>
              <p:cNvCxnSpPr>
                <a:cxnSpLocks/>
              </p:cNvCxnSpPr>
              <p:nvPr/>
            </p:nvCxnSpPr>
            <p:spPr>
              <a:xfrm flipH="1" flipV="1">
                <a:off x="5123274" y="4016332"/>
                <a:ext cx="54000" cy="247383"/>
              </a:xfrm>
              <a:prstGeom prst="line">
                <a:avLst/>
              </a:prstGeom>
              <a:ln w="63500">
                <a:solidFill>
                  <a:srgbClr val="00FA00"/>
                </a:solidFill>
              </a:ln>
            </p:spPr>
            <p:style>
              <a:lnRef idx="1">
                <a:schemeClr val="dk1"/>
              </a:lnRef>
              <a:fillRef idx="0">
                <a:schemeClr val="dk1"/>
              </a:fillRef>
              <a:effectRef idx="0">
                <a:schemeClr val="dk1"/>
              </a:effectRef>
              <a:fontRef idx="minor">
                <a:schemeClr val="tx1"/>
              </a:fontRef>
            </p:style>
          </p:cxnSp>
          <p:cxnSp>
            <p:nvCxnSpPr>
              <p:cNvPr id="19" name="Gerade Verbindung 18">
                <a:extLst>
                  <a:ext uri="{FF2B5EF4-FFF2-40B4-BE49-F238E27FC236}">
                    <a16:creationId xmlns:a16="http://schemas.microsoft.com/office/drawing/2014/main" id="{129ED87F-A7FD-AF46-A3AD-AA34013DFCBE}"/>
                  </a:ext>
                </a:extLst>
              </p:cNvPr>
              <p:cNvCxnSpPr>
                <a:cxnSpLocks/>
              </p:cNvCxnSpPr>
              <p:nvPr/>
            </p:nvCxnSpPr>
            <p:spPr>
              <a:xfrm flipH="1" flipV="1">
                <a:off x="5064098" y="3543879"/>
                <a:ext cx="25200" cy="248144"/>
              </a:xfrm>
              <a:prstGeom prst="line">
                <a:avLst/>
              </a:prstGeom>
              <a:ln w="63500">
                <a:solidFill>
                  <a:srgbClr val="00FA00"/>
                </a:solidFill>
              </a:ln>
            </p:spPr>
            <p:style>
              <a:lnRef idx="1">
                <a:schemeClr val="dk1"/>
              </a:lnRef>
              <a:fillRef idx="0">
                <a:schemeClr val="dk1"/>
              </a:fillRef>
              <a:effectRef idx="0">
                <a:schemeClr val="dk1"/>
              </a:effectRef>
              <a:fontRef idx="minor">
                <a:schemeClr val="tx1"/>
              </a:fontRef>
            </p:style>
          </p:cxnSp>
          <p:cxnSp>
            <p:nvCxnSpPr>
              <p:cNvPr id="20" name="Gerade Verbindung 19">
                <a:extLst>
                  <a:ext uri="{FF2B5EF4-FFF2-40B4-BE49-F238E27FC236}">
                    <a16:creationId xmlns:a16="http://schemas.microsoft.com/office/drawing/2014/main" id="{629F591B-6A07-8D46-B592-1A3169BA80ED}"/>
                  </a:ext>
                </a:extLst>
              </p:cNvPr>
              <p:cNvCxnSpPr/>
              <p:nvPr/>
            </p:nvCxnSpPr>
            <p:spPr>
              <a:xfrm>
                <a:off x="2543879" y="3428999"/>
                <a:ext cx="9378778"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Gerade Verbindung 20">
                <a:extLst>
                  <a:ext uri="{FF2B5EF4-FFF2-40B4-BE49-F238E27FC236}">
                    <a16:creationId xmlns:a16="http://schemas.microsoft.com/office/drawing/2014/main" id="{5B2F4A82-0AF7-F34C-B8E6-E740D97EDC89}"/>
                  </a:ext>
                </a:extLst>
              </p:cNvPr>
              <p:cNvCxnSpPr/>
              <p:nvPr/>
            </p:nvCxnSpPr>
            <p:spPr>
              <a:xfrm>
                <a:off x="2543879" y="1546405"/>
                <a:ext cx="1670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21">
                <a:extLst>
                  <a:ext uri="{FF2B5EF4-FFF2-40B4-BE49-F238E27FC236}">
                    <a16:creationId xmlns:a16="http://schemas.microsoft.com/office/drawing/2014/main" id="{BC2EFAEF-B089-024E-B3CF-F8A87454134A}"/>
                  </a:ext>
                </a:extLst>
              </p:cNvPr>
              <p:cNvCxnSpPr>
                <a:cxnSpLocks/>
              </p:cNvCxnSpPr>
              <p:nvPr/>
            </p:nvCxnSpPr>
            <p:spPr>
              <a:xfrm>
                <a:off x="4214787" y="1546406"/>
                <a:ext cx="7880865" cy="2293638"/>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Gerade Verbindung 22">
                <a:extLst>
                  <a:ext uri="{FF2B5EF4-FFF2-40B4-BE49-F238E27FC236}">
                    <a16:creationId xmlns:a16="http://schemas.microsoft.com/office/drawing/2014/main" id="{771E0150-E40F-D443-8E7A-508B3C35C2F2}"/>
                  </a:ext>
                </a:extLst>
              </p:cNvPr>
              <p:cNvCxnSpPr>
                <a:cxnSpLocks/>
              </p:cNvCxnSpPr>
              <p:nvPr/>
            </p:nvCxnSpPr>
            <p:spPr>
              <a:xfrm>
                <a:off x="4217962" y="1546404"/>
                <a:ext cx="7602665" cy="199372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Gerade Verbindung 23">
                <a:extLst>
                  <a:ext uri="{FF2B5EF4-FFF2-40B4-BE49-F238E27FC236}">
                    <a16:creationId xmlns:a16="http://schemas.microsoft.com/office/drawing/2014/main" id="{FFEECA11-8427-9347-87A9-870E876538C4}"/>
                  </a:ext>
                </a:extLst>
              </p:cNvPr>
              <p:cNvCxnSpPr/>
              <p:nvPr/>
            </p:nvCxnSpPr>
            <p:spPr>
              <a:xfrm>
                <a:off x="2543879" y="2082483"/>
                <a:ext cx="1670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24">
                <a:extLst>
                  <a:ext uri="{FF2B5EF4-FFF2-40B4-BE49-F238E27FC236}">
                    <a16:creationId xmlns:a16="http://schemas.microsoft.com/office/drawing/2014/main" id="{663336FE-4591-9448-9395-38B51C887E37}"/>
                  </a:ext>
                </a:extLst>
              </p:cNvPr>
              <p:cNvCxnSpPr>
                <a:cxnSpLocks/>
              </p:cNvCxnSpPr>
              <p:nvPr/>
            </p:nvCxnSpPr>
            <p:spPr>
              <a:xfrm>
                <a:off x="4214786" y="2082482"/>
                <a:ext cx="7765022" cy="1615458"/>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Gerade Verbindung 25">
                <a:extLst>
                  <a:ext uri="{FF2B5EF4-FFF2-40B4-BE49-F238E27FC236}">
                    <a16:creationId xmlns:a16="http://schemas.microsoft.com/office/drawing/2014/main" id="{F30F7B30-E261-5743-AB4A-8BCD3C14F4C8}"/>
                  </a:ext>
                </a:extLst>
              </p:cNvPr>
              <p:cNvCxnSpPr>
                <a:cxnSpLocks/>
              </p:cNvCxnSpPr>
              <p:nvPr/>
            </p:nvCxnSpPr>
            <p:spPr>
              <a:xfrm>
                <a:off x="4211611" y="2082483"/>
                <a:ext cx="7609016" cy="143395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Gerade Verbindung 26">
                <a:extLst>
                  <a:ext uri="{FF2B5EF4-FFF2-40B4-BE49-F238E27FC236}">
                    <a16:creationId xmlns:a16="http://schemas.microsoft.com/office/drawing/2014/main" id="{448827BA-AC5E-0D49-9379-46D4BABC4AB7}"/>
                  </a:ext>
                </a:extLst>
              </p:cNvPr>
              <p:cNvCxnSpPr/>
              <p:nvPr/>
            </p:nvCxnSpPr>
            <p:spPr>
              <a:xfrm>
                <a:off x="2547054" y="2622174"/>
                <a:ext cx="1670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27">
                <a:extLst>
                  <a:ext uri="{FF2B5EF4-FFF2-40B4-BE49-F238E27FC236}">
                    <a16:creationId xmlns:a16="http://schemas.microsoft.com/office/drawing/2014/main" id="{2C0093CA-217D-384E-8DCD-753696240B76}"/>
                  </a:ext>
                </a:extLst>
              </p:cNvPr>
              <p:cNvCxnSpPr>
                <a:cxnSpLocks/>
              </p:cNvCxnSpPr>
              <p:nvPr/>
            </p:nvCxnSpPr>
            <p:spPr>
              <a:xfrm>
                <a:off x="4221137" y="2622174"/>
                <a:ext cx="7803724" cy="979878"/>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Gerade Verbindung 28">
                <a:extLst>
                  <a:ext uri="{FF2B5EF4-FFF2-40B4-BE49-F238E27FC236}">
                    <a16:creationId xmlns:a16="http://schemas.microsoft.com/office/drawing/2014/main" id="{DA3B9B1B-1266-A84F-8A9A-9433F664FE9B}"/>
                  </a:ext>
                </a:extLst>
              </p:cNvPr>
              <p:cNvCxnSpPr>
                <a:cxnSpLocks/>
              </p:cNvCxnSpPr>
              <p:nvPr/>
            </p:nvCxnSpPr>
            <p:spPr>
              <a:xfrm>
                <a:off x="4221136" y="2622172"/>
                <a:ext cx="7599491" cy="8563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Gerade Verbindung 29">
                <a:extLst>
                  <a:ext uri="{FF2B5EF4-FFF2-40B4-BE49-F238E27FC236}">
                    <a16:creationId xmlns:a16="http://schemas.microsoft.com/office/drawing/2014/main" id="{4074D524-B8E5-0D43-9B43-E22F0D94BA1D}"/>
                  </a:ext>
                </a:extLst>
              </p:cNvPr>
              <p:cNvCxnSpPr/>
              <p:nvPr/>
            </p:nvCxnSpPr>
            <p:spPr>
              <a:xfrm>
                <a:off x="2547054" y="3161521"/>
                <a:ext cx="1670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0">
                <a:extLst>
                  <a:ext uri="{FF2B5EF4-FFF2-40B4-BE49-F238E27FC236}">
                    <a16:creationId xmlns:a16="http://schemas.microsoft.com/office/drawing/2014/main" id="{B7CC899A-1FEC-FE49-9369-03B9829256C9}"/>
                  </a:ext>
                </a:extLst>
              </p:cNvPr>
              <p:cNvCxnSpPr>
                <a:cxnSpLocks/>
              </p:cNvCxnSpPr>
              <p:nvPr/>
            </p:nvCxnSpPr>
            <p:spPr>
              <a:xfrm>
                <a:off x="4221135" y="3160055"/>
                <a:ext cx="7942822" cy="32813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 name="Gerade Verbindung 31">
                <a:extLst>
                  <a:ext uri="{FF2B5EF4-FFF2-40B4-BE49-F238E27FC236}">
                    <a16:creationId xmlns:a16="http://schemas.microsoft.com/office/drawing/2014/main" id="{787DB83D-97F8-884E-A692-C28B600992C0}"/>
                  </a:ext>
                </a:extLst>
              </p:cNvPr>
              <p:cNvCxnSpPr>
                <a:cxnSpLocks/>
              </p:cNvCxnSpPr>
              <p:nvPr/>
            </p:nvCxnSpPr>
            <p:spPr>
              <a:xfrm>
                <a:off x="4221135" y="3160054"/>
                <a:ext cx="7599492" cy="27762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Gerade Verbindung 32">
                <a:extLst>
                  <a:ext uri="{FF2B5EF4-FFF2-40B4-BE49-F238E27FC236}">
                    <a16:creationId xmlns:a16="http://schemas.microsoft.com/office/drawing/2014/main" id="{E895D506-A457-CE4E-9AC1-C6F95F463A0E}"/>
                  </a:ext>
                </a:extLst>
              </p:cNvPr>
              <p:cNvCxnSpPr>
                <a:cxnSpLocks/>
              </p:cNvCxnSpPr>
              <p:nvPr/>
            </p:nvCxnSpPr>
            <p:spPr>
              <a:xfrm flipH="1">
                <a:off x="5384740" y="1788960"/>
                <a:ext cx="126000" cy="206524"/>
              </a:xfrm>
              <a:prstGeom prst="line">
                <a:avLst/>
              </a:prstGeom>
              <a:ln w="63500">
                <a:solidFill>
                  <a:srgbClr val="00FA00"/>
                </a:solidFill>
              </a:ln>
            </p:spPr>
            <p:style>
              <a:lnRef idx="1">
                <a:schemeClr val="dk1"/>
              </a:lnRef>
              <a:fillRef idx="0">
                <a:schemeClr val="dk1"/>
              </a:fillRef>
              <a:effectRef idx="0">
                <a:schemeClr val="dk1"/>
              </a:effectRef>
              <a:fontRef idx="minor">
                <a:schemeClr val="tx1"/>
              </a:fontRef>
            </p:style>
          </p:cxnSp>
          <p:cxnSp>
            <p:nvCxnSpPr>
              <p:cNvPr id="34" name="Gerade Verbindung 33">
                <a:extLst>
                  <a:ext uri="{FF2B5EF4-FFF2-40B4-BE49-F238E27FC236}">
                    <a16:creationId xmlns:a16="http://schemas.microsoft.com/office/drawing/2014/main" id="{ABF30D5A-BEC8-0E4B-A0AE-1D795572C5BE}"/>
                  </a:ext>
                </a:extLst>
              </p:cNvPr>
              <p:cNvCxnSpPr>
                <a:cxnSpLocks/>
              </p:cNvCxnSpPr>
              <p:nvPr/>
            </p:nvCxnSpPr>
            <p:spPr>
              <a:xfrm flipH="1">
                <a:off x="5219284" y="2183764"/>
                <a:ext cx="89256" cy="233376"/>
              </a:xfrm>
              <a:prstGeom prst="line">
                <a:avLst/>
              </a:prstGeom>
              <a:ln w="63500">
                <a:solidFill>
                  <a:srgbClr val="00FA00"/>
                </a:solidFill>
              </a:ln>
            </p:spPr>
            <p:style>
              <a:lnRef idx="1">
                <a:schemeClr val="dk1"/>
              </a:lnRef>
              <a:fillRef idx="0">
                <a:schemeClr val="dk1"/>
              </a:fillRef>
              <a:effectRef idx="0">
                <a:schemeClr val="dk1"/>
              </a:effectRef>
              <a:fontRef idx="minor">
                <a:schemeClr val="tx1"/>
              </a:fontRef>
            </p:style>
          </p:cxnSp>
          <p:cxnSp>
            <p:nvCxnSpPr>
              <p:cNvPr id="35" name="Gerade Verbindung 34">
                <a:extLst>
                  <a:ext uri="{FF2B5EF4-FFF2-40B4-BE49-F238E27FC236}">
                    <a16:creationId xmlns:a16="http://schemas.microsoft.com/office/drawing/2014/main" id="{9DDB1215-EC04-B049-AFA3-54BF5F14CEC1}"/>
                  </a:ext>
                </a:extLst>
              </p:cNvPr>
              <p:cNvCxnSpPr>
                <a:cxnSpLocks/>
              </p:cNvCxnSpPr>
              <p:nvPr/>
            </p:nvCxnSpPr>
            <p:spPr>
              <a:xfrm flipH="1">
                <a:off x="5120200" y="2592474"/>
                <a:ext cx="54000" cy="247383"/>
              </a:xfrm>
              <a:prstGeom prst="line">
                <a:avLst/>
              </a:prstGeom>
              <a:ln w="63500">
                <a:solidFill>
                  <a:srgbClr val="00FA00"/>
                </a:solidFill>
              </a:ln>
            </p:spPr>
            <p:style>
              <a:lnRef idx="1">
                <a:schemeClr val="dk1"/>
              </a:lnRef>
              <a:fillRef idx="0">
                <a:schemeClr val="dk1"/>
              </a:fillRef>
              <a:effectRef idx="0">
                <a:schemeClr val="dk1"/>
              </a:effectRef>
              <a:fontRef idx="minor">
                <a:schemeClr val="tx1"/>
              </a:fontRef>
            </p:style>
          </p:cxnSp>
          <p:cxnSp>
            <p:nvCxnSpPr>
              <p:cNvPr id="36" name="Gerade Verbindung 35">
                <a:extLst>
                  <a:ext uri="{FF2B5EF4-FFF2-40B4-BE49-F238E27FC236}">
                    <a16:creationId xmlns:a16="http://schemas.microsoft.com/office/drawing/2014/main" id="{72A929F8-5750-C54D-8599-9111980DB37B}"/>
                  </a:ext>
                </a:extLst>
              </p:cNvPr>
              <p:cNvCxnSpPr>
                <a:cxnSpLocks/>
              </p:cNvCxnSpPr>
              <p:nvPr/>
            </p:nvCxnSpPr>
            <p:spPr>
              <a:xfrm flipH="1">
                <a:off x="5061024" y="3064166"/>
                <a:ext cx="25200" cy="248144"/>
              </a:xfrm>
              <a:prstGeom prst="line">
                <a:avLst/>
              </a:prstGeom>
              <a:ln w="63500">
                <a:solidFill>
                  <a:srgbClr val="00FA00"/>
                </a:solidFill>
              </a:ln>
            </p:spPr>
            <p:style>
              <a:lnRef idx="1">
                <a:schemeClr val="dk1"/>
              </a:lnRef>
              <a:fillRef idx="0">
                <a:schemeClr val="dk1"/>
              </a:fillRef>
              <a:effectRef idx="0">
                <a:schemeClr val="dk1"/>
              </a:effectRef>
              <a:fontRef idx="minor">
                <a:schemeClr val="tx1"/>
              </a:fontRef>
            </p:style>
          </p:cxnSp>
          <p:sp>
            <p:nvSpPr>
              <p:cNvPr id="37" name="Rechteck 36">
                <a:extLst>
                  <a:ext uri="{FF2B5EF4-FFF2-40B4-BE49-F238E27FC236}">
                    <a16:creationId xmlns:a16="http://schemas.microsoft.com/office/drawing/2014/main" id="{037301DE-EB6E-D14E-ADFC-5CBCEF5BBE42}"/>
                  </a:ext>
                </a:extLst>
              </p:cNvPr>
              <p:cNvSpPr/>
              <p:nvPr/>
            </p:nvSpPr>
            <p:spPr>
              <a:xfrm>
                <a:off x="11648657" y="3064166"/>
                <a:ext cx="540269" cy="1171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99"/>
              </a:p>
            </p:txBody>
          </p:sp>
          <p:cxnSp>
            <p:nvCxnSpPr>
              <p:cNvPr id="38" name="Gerade Verbindung 37">
                <a:extLst>
                  <a:ext uri="{FF2B5EF4-FFF2-40B4-BE49-F238E27FC236}">
                    <a16:creationId xmlns:a16="http://schemas.microsoft.com/office/drawing/2014/main" id="{3A47232E-42F6-CF40-9A2D-7094179CE8CE}"/>
                  </a:ext>
                </a:extLst>
              </p:cNvPr>
              <p:cNvCxnSpPr>
                <a:cxnSpLocks/>
              </p:cNvCxnSpPr>
              <p:nvPr/>
            </p:nvCxnSpPr>
            <p:spPr>
              <a:xfrm flipV="1">
                <a:off x="4221036" y="3316065"/>
                <a:ext cx="7602665" cy="199372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Gerade Verbindung 38">
                <a:extLst>
                  <a:ext uri="{FF2B5EF4-FFF2-40B4-BE49-F238E27FC236}">
                    <a16:creationId xmlns:a16="http://schemas.microsoft.com/office/drawing/2014/main" id="{C349C6F1-97B2-8645-AD99-35AC33CD50A9}"/>
                  </a:ext>
                </a:extLst>
              </p:cNvPr>
              <p:cNvCxnSpPr>
                <a:cxnSpLocks/>
              </p:cNvCxnSpPr>
              <p:nvPr/>
            </p:nvCxnSpPr>
            <p:spPr>
              <a:xfrm flipV="1">
                <a:off x="4224210" y="3377679"/>
                <a:ext cx="7599491" cy="8563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Gerade Verbindung 39">
                <a:extLst>
                  <a:ext uri="{FF2B5EF4-FFF2-40B4-BE49-F238E27FC236}">
                    <a16:creationId xmlns:a16="http://schemas.microsoft.com/office/drawing/2014/main" id="{48F98E18-F922-8646-A796-97A8A52606CE}"/>
                  </a:ext>
                </a:extLst>
              </p:cNvPr>
              <p:cNvCxnSpPr>
                <a:cxnSpLocks/>
              </p:cNvCxnSpPr>
              <p:nvPr/>
            </p:nvCxnSpPr>
            <p:spPr>
              <a:xfrm flipV="1">
                <a:off x="4224209" y="3418513"/>
                <a:ext cx="7599492" cy="27762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Rechteck 40">
                <a:extLst>
                  <a:ext uri="{FF2B5EF4-FFF2-40B4-BE49-F238E27FC236}">
                    <a16:creationId xmlns:a16="http://schemas.microsoft.com/office/drawing/2014/main" id="{2D245EDB-36DF-8F4D-B0E8-E0B90E11FA1D}"/>
                  </a:ext>
                </a:extLst>
              </p:cNvPr>
              <p:cNvSpPr/>
              <p:nvPr/>
            </p:nvSpPr>
            <p:spPr>
              <a:xfrm flipV="1">
                <a:off x="11651731" y="2620366"/>
                <a:ext cx="540269" cy="1171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99"/>
              </a:p>
            </p:txBody>
          </p:sp>
        </p:grpSp>
        <p:grpSp>
          <p:nvGrpSpPr>
            <p:cNvPr id="54" name="Gruppieren 53">
              <a:extLst>
                <a:ext uri="{FF2B5EF4-FFF2-40B4-BE49-F238E27FC236}">
                  <a16:creationId xmlns:a16="http://schemas.microsoft.com/office/drawing/2014/main" id="{BCDDEDA1-9626-0B45-8B4B-5FE8815CB3BA}"/>
                </a:ext>
              </a:extLst>
            </p:cNvPr>
            <p:cNvGrpSpPr/>
            <p:nvPr/>
          </p:nvGrpSpPr>
          <p:grpSpPr>
            <a:xfrm>
              <a:off x="2351695" y="3563369"/>
              <a:ext cx="7133521" cy="3032316"/>
              <a:chOff x="2543879" y="739584"/>
              <a:chExt cx="9648121" cy="5378830"/>
            </a:xfrm>
          </p:grpSpPr>
          <p:grpSp>
            <p:nvGrpSpPr>
              <p:cNvPr id="55" name="Gruppieren 54">
                <a:extLst>
                  <a:ext uri="{FF2B5EF4-FFF2-40B4-BE49-F238E27FC236}">
                    <a16:creationId xmlns:a16="http://schemas.microsoft.com/office/drawing/2014/main" id="{3FB8489A-C8C0-324D-A59E-61ED25AAEA8E}"/>
                  </a:ext>
                </a:extLst>
              </p:cNvPr>
              <p:cNvGrpSpPr/>
              <p:nvPr/>
            </p:nvGrpSpPr>
            <p:grpSpPr>
              <a:xfrm>
                <a:off x="3688259" y="739584"/>
                <a:ext cx="1054249" cy="5378830"/>
                <a:chOff x="1861072" y="739584"/>
                <a:chExt cx="1054249" cy="5378830"/>
              </a:xfrm>
            </p:grpSpPr>
            <p:grpSp>
              <p:nvGrpSpPr>
                <p:cNvPr id="92" name="Gruppieren 91">
                  <a:extLst>
                    <a:ext uri="{FF2B5EF4-FFF2-40B4-BE49-F238E27FC236}">
                      <a16:creationId xmlns:a16="http://schemas.microsoft.com/office/drawing/2014/main" id="{5202F5C9-D009-7847-8229-22EC1D6E0BDB}"/>
                    </a:ext>
                  </a:extLst>
                </p:cNvPr>
                <p:cNvGrpSpPr/>
                <p:nvPr/>
              </p:nvGrpSpPr>
              <p:grpSpPr>
                <a:xfrm>
                  <a:off x="1861072" y="739584"/>
                  <a:ext cx="1054249" cy="2689415"/>
                  <a:chOff x="1861072" y="739584"/>
                  <a:chExt cx="1054249" cy="2689415"/>
                </a:xfrm>
              </p:grpSpPr>
              <p:sp>
                <p:nvSpPr>
                  <p:cNvPr id="99" name="Trapez 98">
                    <a:extLst>
                      <a:ext uri="{FF2B5EF4-FFF2-40B4-BE49-F238E27FC236}">
                        <a16:creationId xmlns:a16="http://schemas.microsoft.com/office/drawing/2014/main" id="{6BAD2397-C2A5-0F4E-8638-F7B82A6528B2}"/>
                      </a:ext>
                    </a:extLst>
                  </p:cNvPr>
                  <p:cNvSpPr/>
                  <p:nvPr/>
                </p:nvSpPr>
                <p:spPr>
                  <a:xfrm>
                    <a:off x="1861072" y="2891116"/>
                    <a:ext cx="1054249" cy="537883"/>
                  </a:xfrm>
                  <a:prstGeom prst="trapezoid">
                    <a:avLst>
                      <a:gd name="adj" fmla="val 3206"/>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99"/>
                  </a:p>
                </p:txBody>
              </p:sp>
              <p:sp>
                <p:nvSpPr>
                  <p:cNvPr id="100" name="Trapez 99">
                    <a:extLst>
                      <a:ext uri="{FF2B5EF4-FFF2-40B4-BE49-F238E27FC236}">
                        <a16:creationId xmlns:a16="http://schemas.microsoft.com/office/drawing/2014/main" id="{8CBD0478-DC30-704E-B73B-E5CA912E4164}"/>
                      </a:ext>
                    </a:extLst>
                  </p:cNvPr>
                  <p:cNvSpPr/>
                  <p:nvPr/>
                </p:nvSpPr>
                <p:spPr>
                  <a:xfrm>
                    <a:off x="1876424" y="2353233"/>
                    <a:ext cx="1022400" cy="537883"/>
                  </a:xfrm>
                  <a:prstGeom prst="trapezoid">
                    <a:avLst>
                      <a:gd name="adj" fmla="val 9699"/>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99"/>
                  </a:p>
                </p:txBody>
              </p:sp>
              <p:sp>
                <p:nvSpPr>
                  <p:cNvPr id="101" name="Trapez 100">
                    <a:extLst>
                      <a:ext uri="{FF2B5EF4-FFF2-40B4-BE49-F238E27FC236}">
                        <a16:creationId xmlns:a16="http://schemas.microsoft.com/office/drawing/2014/main" id="{7A7BD47D-0CEF-654F-8C78-A861F30789C5}"/>
                      </a:ext>
                    </a:extLst>
                  </p:cNvPr>
                  <p:cNvSpPr/>
                  <p:nvPr/>
                </p:nvSpPr>
                <p:spPr>
                  <a:xfrm>
                    <a:off x="1933575" y="1815350"/>
                    <a:ext cx="910800" cy="537883"/>
                  </a:xfrm>
                  <a:prstGeom prst="trapezoid">
                    <a:avLst>
                      <a:gd name="adj" fmla="val 16192"/>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99"/>
                  </a:p>
                </p:txBody>
              </p:sp>
              <p:sp>
                <p:nvSpPr>
                  <p:cNvPr id="102" name="Trapez 101">
                    <a:extLst>
                      <a:ext uri="{FF2B5EF4-FFF2-40B4-BE49-F238E27FC236}">
                        <a16:creationId xmlns:a16="http://schemas.microsoft.com/office/drawing/2014/main" id="{E0AECF3F-628C-E840-8606-B5ED6D492DCF}"/>
                      </a:ext>
                    </a:extLst>
                  </p:cNvPr>
                  <p:cNvSpPr/>
                  <p:nvPr/>
                </p:nvSpPr>
                <p:spPr>
                  <a:xfrm>
                    <a:off x="2019300" y="1277467"/>
                    <a:ext cx="738000" cy="537883"/>
                  </a:xfrm>
                  <a:prstGeom prst="trapezoid">
                    <a:avLst>
                      <a:gd name="adj" fmla="val 23866"/>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99"/>
                  </a:p>
                </p:txBody>
              </p:sp>
              <p:sp>
                <p:nvSpPr>
                  <p:cNvPr id="103" name="Trapez 102">
                    <a:extLst>
                      <a:ext uri="{FF2B5EF4-FFF2-40B4-BE49-F238E27FC236}">
                        <a16:creationId xmlns:a16="http://schemas.microsoft.com/office/drawing/2014/main" id="{E7EB7071-AFA4-964A-BA2B-033A7306CA26}"/>
                      </a:ext>
                    </a:extLst>
                  </p:cNvPr>
                  <p:cNvSpPr/>
                  <p:nvPr/>
                </p:nvSpPr>
                <p:spPr>
                  <a:xfrm>
                    <a:off x="2146300" y="739584"/>
                    <a:ext cx="482600" cy="537883"/>
                  </a:xfrm>
                  <a:prstGeom prst="trapezoid">
                    <a:avLst>
                      <a:gd name="adj" fmla="val 36366"/>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99"/>
                  </a:p>
                </p:txBody>
              </p:sp>
            </p:grpSp>
            <p:grpSp>
              <p:nvGrpSpPr>
                <p:cNvPr id="93" name="Gruppieren 92">
                  <a:extLst>
                    <a:ext uri="{FF2B5EF4-FFF2-40B4-BE49-F238E27FC236}">
                      <a16:creationId xmlns:a16="http://schemas.microsoft.com/office/drawing/2014/main" id="{BEFBFCF3-EEAA-DF4E-AC70-1D0DDC08C4B9}"/>
                    </a:ext>
                  </a:extLst>
                </p:cNvPr>
                <p:cNvGrpSpPr/>
                <p:nvPr/>
              </p:nvGrpSpPr>
              <p:grpSpPr>
                <a:xfrm flipV="1">
                  <a:off x="1861072" y="3428999"/>
                  <a:ext cx="1054249" cy="2689415"/>
                  <a:chOff x="1861072" y="739584"/>
                  <a:chExt cx="1054249" cy="2689415"/>
                </a:xfrm>
              </p:grpSpPr>
              <p:sp>
                <p:nvSpPr>
                  <p:cNvPr id="94" name="Trapez 93">
                    <a:extLst>
                      <a:ext uri="{FF2B5EF4-FFF2-40B4-BE49-F238E27FC236}">
                        <a16:creationId xmlns:a16="http://schemas.microsoft.com/office/drawing/2014/main" id="{B5808817-1A41-BA42-9ECC-FE7A7897F4AD}"/>
                      </a:ext>
                    </a:extLst>
                  </p:cNvPr>
                  <p:cNvSpPr/>
                  <p:nvPr/>
                </p:nvSpPr>
                <p:spPr>
                  <a:xfrm>
                    <a:off x="1861072" y="2891116"/>
                    <a:ext cx="1054249" cy="537883"/>
                  </a:xfrm>
                  <a:prstGeom prst="trapezoid">
                    <a:avLst>
                      <a:gd name="adj" fmla="val 3206"/>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99"/>
                  </a:p>
                </p:txBody>
              </p:sp>
              <p:sp>
                <p:nvSpPr>
                  <p:cNvPr id="95" name="Trapez 94">
                    <a:extLst>
                      <a:ext uri="{FF2B5EF4-FFF2-40B4-BE49-F238E27FC236}">
                        <a16:creationId xmlns:a16="http://schemas.microsoft.com/office/drawing/2014/main" id="{0399BF0D-749E-E74B-9785-69EC4EEAFCD3}"/>
                      </a:ext>
                    </a:extLst>
                  </p:cNvPr>
                  <p:cNvSpPr/>
                  <p:nvPr/>
                </p:nvSpPr>
                <p:spPr>
                  <a:xfrm>
                    <a:off x="1876424" y="2353233"/>
                    <a:ext cx="1022400" cy="537883"/>
                  </a:xfrm>
                  <a:prstGeom prst="trapezoid">
                    <a:avLst>
                      <a:gd name="adj" fmla="val 9699"/>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99"/>
                  </a:p>
                </p:txBody>
              </p:sp>
              <p:sp>
                <p:nvSpPr>
                  <p:cNvPr id="96" name="Trapez 95">
                    <a:extLst>
                      <a:ext uri="{FF2B5EF4-FFF2-40B4-BE49-F238E27FC236}">
                        <a16:creationId xmlns:a16="http://schemas.microsoft.com/office/drawing/2014/main" id="{81D70824-5085-D144-8BB4-FCEB17CC2B29}"/>
                      </a:ext>
                    </a:extLst>
                  </p:cNvPr>
                  <p:cNvSpPr/>
                  <p:nvPr/>
                </p:nvSpPr>
                <p:spPr>
                  <a:xfrm>
                    <a:off x="1933575" y="1815350"/>
                    <a:ext cx="910800" cy="537883"/>
                  </a:xfrm>
                  <a:prstGeom prst="trapezoid">
                    <a:avLst>
                      <a:gd name="adj" fmla="val 16192"/>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99"/>
                  </a:p>
                </p:txBody>
              </p:sp>
              <p:sp>
                <p:nvSpPr>
                  <p:cNvPr id="97" name="Trapez 96">
                    <a:extLst>
                      <a:ext uri="{FF2B5EF4-FFF2-40B4-BE49-F238E27FC236}">
                        <a16:creationId xmlns:a16="http://schemas.microsoft.com/office/drawing/2014/main" id="{9CA36EEA-7004-0448-A26D-0D44576D25CA}"/>
                      </a:ext>
                    </a:extLst>
                  </p:cNvPr>
                  <p:cNvSpPr/>
                  <p:nvPr/>
                </p:nvSpPr>
                <p:spPr>
                  <a:xfrm>
                    <a:off x="2019300" y="1277467"/>
                    <a:ext cx="738000" cy="537883"/>
                  </a:xfrm>
                  <a:prstGeom prst="trapezoid">
                    <a:avLst>
                      <a:gd name="adj" fmla="val 23866"/>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99"/>
                  </a:p>
                </p:txBody>
              </p:sp>
              <p:sp>
                <p:nvSpPr>
                  <p:cNvPr id="98" name="Trapez 97">
                    <a:extLst>
                      <a:ext uri="{FF2B5EF4-FFF2-40B4-BE49-F238E27FC236}">
                        <a16:creationId xmlns:a16="http://schemas.microsoft.com/office/drawing/2014/main" id="{E51FA4FE-5469-FD4E-B8D7-E7D0CF62ECD8}"/>
                      </a:ext>
                    </a:extLst>
                  </p:cNvPr>
                  <p:cNvSpPr/>
                  <p:nvPr/>
                </p:nvSpPr>
                <p:spPr>
                  <a:xfrm>
                    <a:off x="2146300" y="739584"/>
                    <a:ext cx="482600" cy="537883"/>
                  </a:xfrm>
                  <a:prstGeom prst="trapezoid">
                    <a:avLst>
                      <a:gd name="adj" fmla="val 36366"/>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99"/>
                  </a:p>
                </p:txBody>
              </p:sp>
            </p:grpSp>
          </p:grpSp>
          <p:cxnSp>
            <p:nvCxnSpPr>
              <p:cNvPr id="56" name="Gerade Verbindung 55">
                <a:extLst>
                  <a:ext uri="{FF2B5EF4-FFF2-40B4-BE49-F238E27FC236}">
                    <a16:creationId xmlns:a16="http://schemas.microsoft.com/office/drawing/2014/main" id="{3CFE3A52-4932-834D-AF94-D7804C119339}"/>
                  </a:ext>
                </a:extLst>
              </p:cNvPr>
              <p:cNvCxnSpPr/>
              <p:nvPr/>
            </p:nvCxnSpPr>
            <p:spPr>
              <a:xfrm flipV="1">
                <a:off x="2546953" y="3427190"/>
                <a:ext cx="9378778"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7" name="Gerade Verbindung 56">
                <a:extLst>
                  <a:ext uri="{FF2B5EF4-FFF2-40B4-BE49-F238E27FC236}">
                    <a16:creationId xmlns:a16="http://schemas.microsoft.com/office/drawing/2014/main" id="{F4954E4A-7C45-4C48-A438-471FE88AF83A}"/>
                  </a:ext>
                </a:extLst>
              </p:cNvPr>
              <p:cNvCxnSpPr/>
              <p:nvPr/>
            </p:nvCxnSpPr>
            <p:spPr>
              <a:xfrm flipV="1">
                <a:off x="2546953" y="4773706"/>
                <a:ext cx="1670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57">
                <a:extLst>
                  <a:ext uri="{FF2B5EF4-FFF2-40B4-BE49-F238E27FC236}">
                    <a16:creationId xmlns:a16="http://schemas.microsoft.com/office/drawing/2014/main" id="{C4A6BB17-C5B4-6947-9C4F-D1345CC32F67}"/>
                  </a:ext>
                </a:extLst>
              </p:cNvPr>
              <p:cNvCxnSpPr>
                <a:cxnSpLocks/>
              </p:cNvCxnSpPr>
              <p:nvPr/>
            </p:nvCxnSpPr>
            <p:spPr>
              <a:xfrm flipV="1">
                <a:off x="4217860" y="3158249"/>
                <a:ext cx="7765022" cy="1615458"/>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9" name="Gerade Verbindung 58">
                <a:extLst>
                  <a:ext uri="{FF2B5EF4-FFF2-40B4-BE49-F238E27FC236}">
                    <a16:creationId xmlns:a16="http://schemas.microsoft.com/office/drawing/2014/main" id="{2E57336E-6C74-4D49-8E03-699DE725C937}"/>
                  </a:ext>
                </a:extLst>
              </p:cNvPr>
              <p:cNvCxnSpPr>
                <a:cxnSpLocks/>
              </p:cNvCxnSpPr>
              <p:nvPr/>
            </p:nvCxnSpPr>
            <p:spPr>
              <a:xfrm flipV="1">
                <a:off x="4214685" y="3339747"/>
                <a:ext cx="7609016" cy="143395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Gerade Verbindung 59">
                <a:extLst>
                  <a:ext uri="{FF2B5EF4-FFF2-40B4-BE49-F238E27FC236}">
                    <a16:creationId xmlns:a16="http://schemas.microsoft.com/office/drawing/2014/main" id="{D5FEBD5C-4431-EA4E-8CD7-B2539ED0B83F}"/>
                  </a:ext>
                </a:extLst>
              </p:cNvPr>
              <p:cNvCxnSpPr/>
              <p:nvPr/>
            </p:nvCxnSpPr>
            <p:spPr>
              <a:xfrm flipV="1">
                <a:off x="2550128" y="4234015"/>
                <a:ext cx="1670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60">
                <a:extLst>
                  <a:ext uri="{FF2B5EF4-FFF2-40B4-BE49-F238E27FC236}">
                    <a16:creationId xmlns:a16="http://schemas.microsoft.com/office/drawing/2014/main" id="{77A00671-F95A-A543-8C54-4482298CB7CD}"/>
                  </a:ext>
                </a:extLst>
              </p:cNvPr>
              <p:cNvCxnSpPr>
                <a:cxnSpLocks/>
              </p:cNvCxnSpPr>
              <p:nvPr/>
            </p:nvCxnSpPr>
            <p:spPr>
              <a:xfrm flipV="1">
                <a:off x="4224211" y="3254137"/>
                <a:ext cx="7803724" cy="979878"/>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2" name="Gerade Verbindung 61">
                <a:extLst>
                  <a:ext uri="{FF2B5EF4-FFF2-40B4-BE49-F238E27FC236}">
                    <a16:creationId xmlns:a16="http://schemas.microsoft.com/office/drawing/2014/main" id="{75F7EC0D-F668-ED4A-9444-77C30AA6AA1F}"/>
                  </a:ext>
                </a:extLst>
              </p:cNvPr>
              <p:cNvCxnSpPr/>
              <p:nvPr/>
            </p:nvCxnSpPr>
            <p:spPr>
              <a:xfrm flipV="1">
                <a:off x="2550128" y="3694668"/>
                <a:ext cx="1670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62">
                <a:extLst>
                  <a:ext uri="{FF2B5EF4-FFF2-40B4-BE49-F238E27FC236}">
                    <a16:creationId xmlns:a16="http://schemas.microsoft.com/office/drawing/2014/main" id="{C0C26FAB-79B9-9041-9EAE-44244F382F2C}"/>
                  </a:ext>
                </a:extLst>
              </p:cNvPr>
              <p:cNvCxnSpPr>
                <a:cxnSpLocks/>
              </p:cNvCxnSpPr>
              <p:nvPr/>
            </p:nvCxnSpPr>
            <p:spPr>
              <a:xfrm flipV="1">
                <a:off x="4224209" y="3368004"/>
                <a:ext cx="7942822" cy="32813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4" name="Gerade Verbindung 63">
                <a:extLst>
                  <a:ext uri="{FF2B5EF4-FFF2-40B4-BE49-F238E27FC236}">
                    <a16:creationId xmlns:a16="http://schemas.microsoft.com/office/drawing/2014/main" id="{E1B5D4A9-3511-F543-9EA8-74C5FFEFA217}"/>
                  </a:ext>
                </a:extLst>
              </p:cNvPr>
              <p:cNvCxnSpPr>
                <a:cxnSpLocks/>
              </p:cNvCxnSpPr>
              <p:nvPr/>
            </p:nvCxnSpPr>
            <p:spPr>
              <a:xfrm flipH="1" flipV="1">
                <a:off x="5222358" y="4439049"/>
                <a:ext cx="89256" cy="233376"/>
              </a:xfrm>
              <a:prstGeom prst="line">
                <a:avLst/>
              </a:prstGeom>
              <a:ln w="63500">
                <a:solidFill>
                  <a:srgbClr val="00FA00"/>
                </a:solidFill>
              </a:ln>
            </p:spPr>
            <p:style>
              <a:lnRef idx="1">
                <a:schemeClr val="dk1"/>
              </a:lnRef>
              <a:fillRef idx="0">
                <a:schemeClr val="dk1"/>
              </a:fillRef>
              <a:effectRef idx="0">
                <a:schemeClr val="dk1"/>
              </a:effectRef>
              <a:fontRef idx="minor">
                <a:schemeClr val="tx1"/>
              </a:fontRef>
            </p:style>
          </p:cxnSp>
          <p:cxnSp>
            <p:nvCxnSpPr>
              <p:cNvPr id="65" name="Gerade Verbindung 64">
                <a:extLst>
                  <a:ext uri="{FF2B5EF4-FFF2-40B4-BE49-F238E27FC236}">
                    <a16:creationId xmlns:a16="http://schemas.microsoft.com/office/drawing/2014/main" id="{DB1184F1-6B55-E24B-AA59-3A332B598D3E}"/>
                  </a:ext>
                </a:extLst>
              </p:cNvPr>
              <p:cNvCxnSpPr>
                <a:cxnSpLocks/>
              </p:cNvCxnSpPr>
              <p:nvPr/>
            </p:nvCxnSpPr>
            <p:spPr>
              <a:xfrm flipH="1" flipV="1">
                <a:off x="5123274" y="4016332"/>
                <a:ext cx="54000" cy="247383"/>
              </a:xfrm>
              <a:prstGeom prst="line">
                <a:avLst/>
              </a:prstGeom>
              <a:ln w="63500">
                <a:solidFill>
                  <a:srgbClr val="00FA00"/>
                </a:solidFill>
              </a:ln>
            </p:spPr>
            <p:style>
              <a:lnRef idx="1">
                <a:schemeClr val="dk1"/>
              </a:lnRef>
              <a:fillRef idx="0">
                <a:schemeClr val="dk1"/>
              </a:fillRef>
              <a:effectRef idx="0">
                <a:schemeClr val="dk1"/>
              </a:effectRef>
              <a:fontRef idx="minor">
                <a:schemeClr val="tx1"/>
              </a:fontRef>
            </p:style>
          </p:cxnSp>
          <p:cxnSp>
            <p:nvCxnSpPr>
              <p:cNvPr id="66" name="Gerade Verbindung 65">
                <a:extLst>
                  <a:ext uri="{FF2B5EF4-FFF2-40B4-BE49-F238E27FC236}">
                    <a16:creationId xmlns:a16="http://schemas.microsoft.com/office/drawing/2014/main" id="{BC07AEA5-B600-7D46-95DA-30BC23189EA1}"/>
                  </a:ext>
                </a:extLst>
              </p:cNvPr>
              <p:cNvCxnSpPr>
                <a:cxnSpLocks/>
              </p:cNvCxnSpPr>
              <p:nvPr/>
            </p:nvCxnSpPr>
            <p:spPr>
              <a:xfrm flipH="1" flipV="1">
                <a:off x="5064098" y="3543879"/>
                <a:ext cx="25200" cy="248144"/>
              </a:xfrm>
              <a:prstGeom prst="line">
                <a:avLst/>
              </a:prstGeom>
              <a:ln w="63500">
                <a:solidFill>
                  <a:srgbClr val="00FA00"/>
                </a:solidFill>
              </a:ln>
            </p:spPr>
            <p:style>
              <a:lnRef idx="1">
                <a:schemeClr val="dk1"/>
              </a:lnRef>
              <a:fillRef idx="0">
                <a:schemeClr val="dk1"/>
              </a:fillRef>
              <a:effectRef idx="0">
                <a:schemeClr val="dk1"/>
              </a:effectRef>
              <a:fontRef idx="minor">
                <a:schemeClr val="tx1"/>
              </a:fontRef>
            </p:style>
          </p:cxnSp>
          <p:cxnSp>
            <p:nvCxnSpPr>
              <p:cNvPr id="67" name="Gerade Verbindung 66">
                <a:extLst>
                  <a:ext uri="{FF2B5EF4-FFF2-40B4-BE49-F238E27FC236}">
                    <a16:creationId xmlns:a16="http://schemas.microsoft.com/office/drawing/2014/main" id="{653D8828-B1A4-2B4B-8A64-643136401B85}"/>
                  </a:ext>
                </a:extLst>
              </p:cNvPr>
              <p:cNvCxnSpPr/>
              <p:nvPr/>
            </p:nvCxnSpPr>
            <p:spPr>
              <a:xfrm>
                <a:off x="2543879" y="1008525"/>
                <a:ext cx="1670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Gerade Verbindung 67">
                <a:extLst>
                  <a:ext uri="{FF2B5EF4-FFF2-40B4-BE49-F238E27FC236}">
                    <a16:creationId xmlns:a16="http://schemas.microsoft.com/office/drawing/2014/main" id="{15550C7B-A891-1A4D-A0DB-C084211B75B4}"/>
                  </a:ext>
                </a:extLst>
              </p:cNvPr>
              <p:cNvCxnSpPr/>
              <p:nvPr/>
            </p:nvCxnSpPr>
            <p:spPr>
              <a:xfrm>
                <a:off x="4214787" y="1008525"/>
                <a:ext cx="7609016" cy="25625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Gerade Verbindung 68">
                <a:extLst>
                  <a:ext uri="{FF2B5EF4-FFF2-40B4-BE49-F238E27FC236}">
                    <a16:creationId xmlns:a16="http://schemas.microsoft.com/office/drawing/2014/main" id="{645B95E3-B4CE-7C40-B77C-12B0BE1D70D8}"/>
                  </a:ext>
                </a:extLst>
              </p:cNvPr>
              <p:cNvCxnSpPr/>
              <p:nvPr/>
            </p:nvCxnSpPr>
            <p:spPr>
              <a:xfrm>
                <a:off x="2543879" y="3428999"/>
                <a:ext cx="9378778"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0" name="Gerade Verbindung 69">
                <a:extLst>
                  <a:ext uri="{FF2B5EF4-FFF2-40B4-BE49-F238E27FC236}">
                    <a16:creationId xmlns:a16="http://schemas.microsoft.com/office/drawing/2014/main" id="{4E5AA968-51AB-9F49-8C13-BAC80DF9FBF8}"/>
                  </a:ext>
                </a:extLst>
              </p:cNvPr>
              <p:cNvCxnSpPr>
                <a:cxnSpLocks/>
              </p:cNvCxnSpPr>
              <p:nvPr/>
            </p:nvCxnSpPr>
            <p:spPr>
              <a:xfrm>
                <a:off x="4214787" y="1008524"/>
                <a:ext cx="7609016" cy="283152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1" name="Gerade Verbindung 70">
                <a:extLst>
                  <a:ext uri="{FF2B5EF4-FFF2-40B4-BE49-F238E27FC236}">
                    <a16:creationId xmlns:a16="http://schemas.microsoft.com/office/drawing/2014/main" id="{95EE621E-81F9-0246-8D9E-8B706179B096}"/>
                  </a:ext>
                </a:extLst>
              </p:cNvPr>
              <p:cNvCxnSpPr/>
              <p:nvPr/>
            </p:nvCxnSpPr>
            <p:spPr>
              <a:xfrm>
                <a:off x="2543879" y="1546405"/>
                <a:ext cx="1670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Gerade Verbindung 71">
                <a:extLst>
                  <a:ext uri="{FF2B5EF4-FFF2-40B4-BE49-F238E27FC236}">
                    <a16:creationId xmlns:a16="http://schemas.microsoft.com/office/drawing/2014/main" id="{1AC093B9-5DEA-EB4C-9036-DA7DAEA2D9A5}"/>
                  </a:ext>
                </a:extLst>
              </p:cNvPr>
              <p:cNvCxnSpPr>
                <a:cxnSpLocks/>
              </p:cNvCxnSpPr>
              <p:nvPr/>
            </p:nvCxnSpPr>
            <p:spPr>
              <a:xfrm>
                <a:off x="4214787" y="1546406"/>
                <a:ext cx="7880865" cy="2293638"/>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3" name="Gerade Verbindung 72">
                <a:extLst>
                  <a:ext uri="{FF2B5EF4-FFF2-40B4-BE49-F238E27FC236}">
                    <a16:creationId xmlns:a16="http://schemas.microsoft.com/office/drawing/2014/main" id="{74BE9BDE-3B62-9348-81C7-71551A442C27}"/>
                  </a:ext>
                </a:extLst>
              </p:cNvPr>
              <p:cNvCxnSpPr>
                <a:cxnSpLocks/>
              </p:cNvCxnSpPr>
              <p:nvPr/>
            </p:nvCxnSpPr>
            <p:spPr>
              <a:xfrm>
                <a:off x="4217962" y="1546404"/>
                <a:ext cx="7602665" cy="199372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Gerade Verbindung 73">
                <a:extLst>
                  <a:ext uri="{FF2B5EF4-FFF2-40B4-BE49-F238E27FC236}">
                    <a16:creationId xmlns:a16="http://schemas.microsoft.com/office/drawing/2014/main" id="{427B0B7E-1D35-8847-A1AB-FBED838E49FF}"/>
                  </a:ext>
                </a:extLst>
              </p:cNvPr>
              <p:cNvCxnSpPr/>
              <p:nvPr/>
            </p:nvCxnSpPr>
            <p:spPr>
              <a:xfrm>
                <a:off x="2543879" y="2082483"/>
                <a:ext cx="1670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Gerade Verbindung 74">
                <a:extLst>
                  <a:ext uri="{FF2B5EF4-FFF2-40B4-BE49-F238E27FC236}">
                    <a16:creationId xmlns:a16="http://schemas.microsoft.com/office/drawing/2014/main" id="{E5A2D9B1-180E-2F43-8871-6DBE6B64E9B5}"/>
                  </a:ext>
                </a:extLst>
              </p:cNvPr>
              <p:cNvCxnSpPr>
                <a:cxnSpLocks/>
              </p:cNvCxnSpPr>
              <p:nvPr/>
            </p:nvCxnSpPr>
            <p:spPr>
              <a:xfrm>
                <a:off x="4214786" y="2082482"/>
                <a:ext cx="7765022" cy="1615458"/>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6" name="Gerade Verbindung 75">
                <a:extLst>
                  <a:ext uri="{FF2B5EF4-FFF2-40B4-BE49-F238E27FC236}">
                    <a16:creationId xmlns:a16="http://schemas.microsoft.com/office/drawing/2014/main" id="{66E26034-1C8E-BB49-AE52-F946129B17CE}"/>
                  </a:ext>
                </a:extLst>
              </p:cNvPr>
              <p:cNvCxnSpPr>
                <a:cxnSpLocks/>
              </p:cNvCxnSpPr>
              <p:nvPr/>
            </p:nvCxnSpPr>
            <p:spPr>
              <a:xfrm>
                <a:off x="4211611" y="2082483"/>
                <a:ext cx="7609016" cy="143395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Gerade Verbindung 76">
                <a:extLst>
                  <a:ext uri="{FF2B5EF4-FFF2-40B4-BE49-F238E27FC236}">
                    <a16:creationId xmlns:a16="http://schemas.microsoft.com/office/drawing/2014/main" id="{EBB2685A-4AF2-5440-AD85-C9FF9D651F72}"/>
                  </a:ext>
                </a:extLst>
              </p:cNvPr>
              <p:cNvCxnSpPr/>
              <p:nvPr/>
            </p:nvCxnSpPr>
            <p:spPr>
              <a:xfrm>
                <a:off x="2547054" y="2622174"/>
                <a:ext cx="1670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Gerade Verbindung 77">
                <a:extLst>
                  <a:ext uri="{FF2B5EF4-FFF2-40B4-BE49-F238E27FC236}">
                    <a16:creationId xmlns:a16="http://schemas.microsoft.com/office/drawing/2014/main" id="{F4391A74-5386-FC4A-BA9B-F188368AC627}"/>
                  </a:ext>
                </a:extLst>
              </p:cNvPr>
              <p:cNvCxnSpPr>
                <a:cxnSpLocks/>
              </p:cNvCxnSpPr>
              <p:nvPr/>
            </p:nvCxnSpPr>
            <p:spPr>
              <a:xfrm>
                <a:off x="4221137" y="2622174"/>
                <a:ext cx="7803724" cy="979878"/>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9" name="Gerade Verbindung 78">
                <a:extLst>
                  <a:ext uri="{FF2B5EF4-FFF2-40B4-BE49-F238E27FC236}">
                    <a16:creationId xmlns:a16="http://schemas.microsoft.com/office/drawing/2014/main" id="{4E57E8AA-3422-7B40-9D08-4371103E4CDE}"/>
                  </a:ext>
                </a:extLst>
              </p:cNvPr>
              <p:cNvCxnSpPr>
                <a:cxnSpLocks/>
              </p:cNvCxnSpPr>
              <p:nvPr/>
            </p:nvCxnSpPr>
            <p:spPr>
              <a:xfrm>
                <a:off x="4221136" y="2622172"/>
                <a:ext cx="7599491" cy="8563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Gerade Verbindung 79">
                <a:extLst>
                  <a:ext uri="{FF2B5EF4-FFF2-40B4-BE49-F238E27FC236}">
                    <a16:creationId xmlns:a16="http://schemas.microsoft.com/office/drawing/2014/main" id="{E8AB9FB2-70BD-DD46-B8DC-D17041E5D757}"/>
                  </a:ext>
                </a:extLst>
              </p:cNvPr>
              <p:cNvCxnSpPr/>
              <p:nvPr/>
            </p:nvCxnSpPr>
            <p:spPr>
              <a:xfrm>
                <a:off x="2547054" y="3161521"/>
                <a:ext cx="1670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Gerade Verbindung 80">
                <a:extLst>
                  <a:ext uri="{FF2B5EF4-FFF2-40B4-BE49-F238E27FC236}">
                    <a16:creationId xmlns:a16="http://schemas.microsoft.com/office/drawing/2014/main" id="{8402BD61-41B4-B649-9653-85A88A3A39C9}"/>
                  </a:ext>
                </a:extLst>
              </p:cNvPr>
              <p:cNvCxnSpPr>
                <a:cxnSpLocks/>
              </p:cNvCxnSpPr>
              <p:nvPr/>
            </p:nvCxnSpPr>
            <p:spPr>
              <a:xfrm>
                <a:off x="4221135" y="3160055"/>
                <a:ext cx="7942822" cy="32813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2" name="Gerade Verbindung 81">
                <a:extLst>
                  <a:ext uri="{FF2B5EF4-FFF2-40B4-BE49-F238E27FC236}">
                    <a16:creationId xmlns:a16="http://schemas.microsoft.com/office/drawing/2014/main" id="{D444CF88-FAFB-9445-8666-54C0C966C851}"/>
                  </a:ext>
                </a:extLst>
              </p:cNvPr>
              <p:cNvCxnSpPr>
                <a:cxnSpLocks/>
              </p:cNvCxnSpPr>
              <p:nvPr/>
            </p:nvCxnSpPr>
            <p:spPr>
              <a:xfrm>
                <a:off x="4221135" y="3160054"/>
                <a:ext cx="7599492" cy="27762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Gerade Verbindung 82">
                <a:extLst>
                  <a:ext uri="{FF2B5EF4-FFF2-40B4-BE49-F238E27FC236}">
                    <a16:creationId xmlns:a16="http://schemas.microsoft.com/office/drawing/2014/main" id="{8B1FE1F1-04DE-A548-B6DA-A7D29AC14615}"/>
                  </a:ext>
                </a:extLst>
              </p:cNvPr>
              <p:cNvCxnSpPr>
                <a:cxnSpLocks/>
              </p:cNvCxnSpPr>
              <p:nvPr/>
            </p:nvCxnSpPr>
            <p:spPr>
              <a:xfrm flipH="1">
                <a:off x="5653445" y="1474586"/>
                <a:ext cx="162000" cy="139650"/>
              </a:xfrm>
              <a:prstGeom prst="line">
                <a:avLst/>
              </a:prstGeom>
              <a:ln w="63500">
                <a:solidFill>
                  <a:srgbClr val="00FA00"/>
                </a:solidFill>
              </a:ln>
            </p:spPr>
            <p:style>
              <a:lnRef idx="1">
                <a:schemeClr val="dk1"/>
              </a:lnRef>
              <a:fillRef idx="0">
                <a:schemeClr val="dk1"/>
              </a:fillRef>
              <a:effectRef idx="0">
                <a:schemeClr val="dk1"/>
              </a:effectRef>
              <a:fontRef idx="minor">
                <a:schemeClr val="tx1"/>
              </a:fontRef>
            </p:style>
          </p:cxnSp>
          <p:cxnSp>
            <p:nvCxnSpPr>
              <p:cNvPr id="84" name="Gerade Verbindung 83">
                <a:extLst>
                  <a:ext uri="{FF2B5EF4-FFF2-40B4-BE49-F238E27FC236}">
                    <a16:creationId xmlns:a16="http://schemas.microsoft.com/office/drawing/2014/main" id="{E6E3C516-3D59-CF46-8636-8DB9C4E4BD69}"/>
                  </a:ext>
                </a:extLst>
              </p:cNvPr>
              <p:cNvCxnSpPr>
                <a:cxnSpLocks/>
              </p:cNvCxnSpPr>
              <p:nvPr/>
            </p:nvCxnSpPr>
            <p:spPr>
              <a:xfrm flipH="1">
                <a:off x="5384740" y="1788960"/>
                <a:ext cx="126000" cy="206524"/>
              </a:xfrm>
              <a:prstGeom prst="line">
                <a:avLst/>
              </a:prstGeom>
              <a:ln w="63500">
                <a:solidFill>
                  <a:srgbClr val="00FA00"/>
                </a:solidFill>
              </a:ln>
            </p:spPr>
            <p:style>
              <a:lnRef idx="1">
                <a:schemeClr val="dk1"/>
              </a:lnRef>
              <a:fillRef idx="0">
                <a:schemeClr val="dk1"/>
              </a:fillRef>
              <a:effectRef idx="0">
                <a:schemeClr val="dk1"/>
              </a:effectRef>
              <a:fontRef idx="minor">
                <a:schemeClr val="tx1"/>
              </a:fontRef>
            </p:style>
          </p:cxnSp>
          <p:cxnSp>
            <p:nvCxnSpPr>
              <p:cNvPr id="85" name="Gerade Verbindung 84">
                <a:extLst>
                  <a:ext uri="{FF2B5EF4-FFF2-40B4-BE49-F238E27FC236}">
                    <a16:creationId xmlns:a16="http://schemas.microsoft.com/office/drawing/2014/main" id="{C756E846-AE6D-0748-9FE9-8ED9287406DA}"/>
                  </a:ext>
                </a:extLst>
              </p:cNvPr>
              <p:cNvCxnSpPr>
                <a:cxnSpLocks/>
              </p:cNvCxnSpPr>
              <p:nvPr/>
            </p:nvCxnSpPr>
            <p:spPr>
              <a:xfrm flipH="1">
                <a:off x="5219284" y="2183764"/>
                <a:ext cx="89256" cy="233376"/>
              </a:xfrm>
              <a:prstGeom prst="line">
                <a:avLst/>
              </a:prstGeom>
              <a:ln w="63500">
                <a:solidFill>
                  <a:srgbClr val="00FA00"/>
                </a:solidFill>
              </a:ln>
            </p:spPr>
            <p:style>
              <a:lnRef idx="1">
                <a:schemeClr val="dk1"/>
              </a:lnRef>
              <a:fillRef idx="0">
                <a:schemeClr val="dk1"/>
              </a:fillRef>
              <a:effectRef idx="0">
                <a:schemeClr val="dk1"/>
              </a:effectRef>
              <a:fontRef idx="minor">
                <a:schemeClr val="tx1"/>
              </a:fontRef>
            </p:style>
          </p:cxnSp>
          <p:cxnSp>
            <p:nvCxnSpPr>
              <p:cNvPr id="86" name="Gerade Verbindung 85">
                <a:extLst>
                  <a:ext uri="{FF2B5EF4-FFF2-40B4-BE49-F238E27FC236}">
                    <a16:creationId xmlns:a16="http://schemas.microsoft.com/office/drawing/2014/main" id="{421FB5CE-DDBF-3545-940E-053F6053D0FD}"/>
                  </a:ext>
                </a:extLst>
              </p:cNvPr>
              <p:cNvCxnSpPr>
                <a:cxnSpLocks/>
              </p:cNvCxnSpPr>
              <p:nvPr/>
            </p:nvCxnSpPr>
            <p:spPr>
              <a:xfrm flipH="1">
                <a:off x="5120200" y="2592474"/>
                <a:ext cx="54000" cy="247383"/>
              </a:xfrm>
              <a:prstGeom prst="line">
                <a:avLst/>
              </a:prstGeom>
              <a:ln w="63500">
                <a:solidFill>
                  <a:srgbClr val="00FA00"/>
                </a:solidFill>
              </a:ln>
            </p:spPr>
            <p:style>
              <a:lnRef idx="1">
                <a:schemeClr val="dk1"/>
              </a:lnRef>
              <a:fillRef idx="0">
                <a:schemeClr val="dk1"/>
              </a:fillRef>
              <a:effectRef idx="0">
                <a:schemeClr val="dk1"/>
              </a:effectRef>
              <a:fontRef idx="minor">
                <a:schemeClr val="tx1"/>
              </a:fontRef>
            </p:style>
          </p:cxnSp>
          <p:cxnSp>
            <p:nvCxnSpPr>
              <p:cNvPr id="87" name="Gerade Verbindung 86">
                <a:extLst>
                  <a:ext uri="{FF2B5EF4-FFF2-40B4-BE49-F238E27FC236}">
                    <a16:creationId xmlns:a16="http://schemas.microsoft.com/office/drawing/2014/main" id="{4C14985B-FD5A-874B-9A6B-3C7846E1054F}"/>
                  </a:ext>
                </a:extLst>
              </p:cNvPr>
              <p:cNvCxnSpPr>
                <a:cxnSpLocks/>
              </p:cNvCxnSpPr>
              <p:nvPr/>
            </p:nvCxnSpPr>
            <p:spPr>
              <a:xfrm flipH="1">
                <a:off x="5061024" y="3064166"/>
                <a:ext cx="25200" cy="248144"/>
              </a:xfrm>
              <a:prstGeom prst="line">
                <a:avLst/>
              </a:prstGeom>
              <a:ln w="63500">
                <a:solidFill>
                  <a:srgbClr val="00FA00"/>
                </a:solidFill>
              </a:ln>
            </p:spPr>
            <p:style>
              <a:lnRef idx="1">
                <a:schemeClr val="dk1"/>
              </a:lnRef>
              <a:fillRef idx="0">
                <a:schemeClr val="dk1"/>
              </a:fillRef>
              <a:effectRef idx="0">
                <a:schemeClr val="dk1"/>
              </a:effectRef>
              <a:fontRef idx="minor">
                <a:schemeClr val="tx1"/>
              </a:fontRef>
            </p:style>
          </p:cxnSp>
          <p:sp>
            <p:nvSpPr>
              <p:cNvPr id="88" name="Rechteck 87">
                <a:extLst>
                  <a:ext uri="{FF2B5EF4-FFF2-40B4-BE49-F238E27FC236}">
                    <a16:creationId xmlns:a16="http://schemas.microsoft.com/office/drawing/2014/main" id="{4AD282F9-19BF-744E-AD82-683EC64AA899}"/>
                  </a:ext>
                </a:extLst>
              </p:cNvPr>
              <p:cNvSpPr/>
              <p:nvPr/>
            </p:nvSpPr>
            <p:spPr>
              <a:xfrm>
                <a:off x="11648657" y="3064166"/>
                <a:ext cx="540269" cy="1171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99"/>
              </a:p>
            </p:txBody>
          </p:sp>
          <p:cxnSp>
            <p:nvCxnSpPr>
              <p:cNvPr id="89" name="Gerade Verbindung 88">
                <a:extLst>
                  <a:ext uri="{FF2B5EF4-FFF2-40B4-BE49-F238E27FC236}">
                    <a16:creationId xmlns:a16="http://schemas.microsoft.com/office/drawing/2014/main" id="{3C1509B8-857E-514F-AC7B-5ABB968E4769}"/>
                  </a:ext>
                </a:extLst>
              </p:cNvPr>
              <p:cNvCxnSpPr>
                <a:cxnSpLocks/>
              </p:cNvCxnSpPr>
              <p:nvPr/>
            </p:nvCxnSpPr>
            <p:spPr>
              <a:xfrm flipV="1">
                <a:off x="4224210" y="3377679"/>
                <a:ext cx="7599491" cy="8563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Gerade Verbindung 89">
                <a:extLst>
                  <a:ext uri="{FF2B5EF4-FFF2-40B4-BE49-F238E27FC236}">
                    <a16:creationId xmlns:a16="http://schemas.microsoft.com/office/drawing/2014/main" id="{614492E0-DC8C-4F47-85BA-2C68E40FFFF4}"/>
                  </a:ext>
                </a:extLst>
              </p:cNvPr>
              <p:cNvCxnSpPr>
                <a:cxnSpLocks/>
              </p:cNvCxnSpPr>
              <p:nvPr/>
            </p:nvCxnSpPr>
            <p:spPr>
              <a:xfrm flipV="1">
                <a:off x="4224209" y="3418513"/>
                <a:ext cx="7599492" cy="27762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91" name="Rechteck 90">
                <a:extLst>
                  <a:ext uri="{FF2B5EF4-FFF2-40B4-BE49-F238E27FC236}">
                    <a16:creationId xmlns:a16="http://schemas.microsoft.com/office/drawing/2014/main" id="{15FF561B-62E9-2346-A4AC-596CAD28789A}"/>
                  </a:ext>
                </a:extLst>
              </p:cNvPr>
              <p:cNvSpPr/>
              <p:nvPr/>
            </p:nvSpPr>
            <p:spPr>
              <a:xfrm flipV="1">
                <a:off x="11651731" y="2620366"/>
                <a:ext cx="540269" cy="1171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99"/>
              </a:p>
            </p:txBody>
          </p:sp>
        </p:grpSp>
        <p:cxnSp>
          <p:nvCxnSpPr>
            <p:cNvPr id="104" name="Gerade Verbindung 103">
              <a:extLst>
                <a:ext uri="{FF2B5EF4-FFF2-40B4-BE49-F238E27FC236}">
                  <a16:creationId xmlns:a16="http://schemas.microsoft.com/office/drawing/2014/main" id="{7C10CB76-284C-174A-9070-F0F18B950483}"/>
                </a:ext>
              </a:extLst>
            </p:cNvPr>
            <p:cNvCxnSpPr/>
            <p:nvPr/>
          </p:nvCxnSpPr>
          <p:spPr>
            <a:xfrm>
              <a:off x="4395799" y="658886"/>
              <a:ext cx="0" cy="2363969"/>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5" name="Gerade Verbindung 104">
              <a:extLst>
                <a:ext uri="{FF2B5EF4-FFF2-40B4-BE49-F238E27FC236}">
                  <a16:creationId xmlns:a16="http://schemas.microsoft.com/office/drawing/2014/main" id="{AA205318-EFB9-9040-95AD-A56DF6FAFF29}"/>
                </a:ext>
              </a:extLst>
            </p:cNvPr>
            <p:cNvCxnSpPr>
              <a:cxnSpLocks/>
            </p:cNvCxnSpPr>
            <p:nvPr/>
          </p:nvCxnSpPr>
          <p:spPr>
            <a:xfrm flipH="1">
              <a:off x="4189856" y="3714984"/>
              <a:ext cx="460957" cy="2274238"/>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6" name="Textfeld 105">
              <a:extLst>
                <a:ext uri="{FF2B5EF4-FFF2-40B4-BE49-F238E27FC236}">
                  <a16:creationId xmlns:a16="http://schemas.microsoft.com/office/drawing/2014/main" id="{77A4BC23-E449-AA47-8FEA-D05BCF5338ED}"/>
                </a:ext>
              </a:extLst>
            </p:cNvPr>
            <p:cNvSpPr txBox="1"/>
            <p:nvPr/>
          </p:nvSpPr>
          <p:spPr>
            <a:xfrm>
              <a:off x="4213722" y="376079"/>
              <a:ext cx="464710" cy="371338"/>
            </a:xfrm>
            <a:prstGeom prst="rect">
              <a:avLst/>
            </a:prstGeom>
            <a:noFill/>
          </p:spPr>
          <p:txBody>
            <a:bodyPr wrap="none" rtlCol="0">
              <a:spAutoFit/>
            </a:bodyPr>
            <a:lstStyle/>
            <a:p>
              <a:r>
                <a:rPr lang="de-DE" sz="2800" dirty="0">
                  <a:latin typeface="Gill Sans Light" panose="020B0302020104020203" pitchFamily="34" charset="-79"/>
                  <a:cs typeface="Gill Sans Light" panose="020B0302020104020203" pitchFamily="34" charset="-79"/>
                </a:rPr>
                <a:t>PFT</a:t>
              </a:r>
            </a:p>
          </p:txBody>
        </p:sp>
        <p:sp>
          <p:nvSpPr>
            <p:cNvPr id="107" name="Textfeld 106">
              <a:extLst>
                <a:ext uri="{FF2B5EF4-FFF2-40B4-BE49-F238E27FC236}">
                  <a16:creationId xmlns:a16="http://schemas.microsoft.com/office/drawing/2014/main" id="{395683E5-BFF2-E14E-85D7-1F9031B8DDA9}"/>
                </a:ext>
              </a:extLst>
            </p:cNvPr>
            <p:cNvSpPr txBox="1"/>
            <p:nvPr/>
          </p:nvSpPr>
          <p:spPr>
            <a:xfrm>
              <a:off x="4522656" y="601461"/>
              <a:ext cx="503504" cy="371338"/>
            </a:xfrm>
            <a:prstGeom prst="rect">
              <a:avLst/>
            </a:prstGeom>
            <a:noFill/>
          </p:spPr>
          <p:txBody>
            <a:bodyPr wrap="none" rtlCol="0">
              <a:spAutoFit/>
            </a:bodyPr>
            <a:lstStyle/>
            <a:p>
              <a:r>
                <a:rPr lang="de-DE" sz="2800" dirty="0">
                  <a:latin typeface="Gill Sans" panose="020B0502020104020203" pitchFamily="34" charset="-79"/>
                  <a:cs typeface="Gill Sans" panose="020B0502020104020203" pitchFamily="34" charset="-79"/>
                </a:rPr>
                <a:t>PFC</a:t>
              </a:r>
            </a:p>
          </p:txBody>
        </p:sp>
        <p:sp>
          <p:nvSpPr>
            <p:cNvPr id="108" name="Textfeld 107">
              <a:extLst>
                <a:ext uri="{FF2B5EF4-FFF2-40B4-BE49-F238E27FC236}">
                  <a16:creationId xmlns:a16="http://schemas.microsoft.com/office/drawing/2014/main" id="{01010B63-4CA2-F143-8874-61ED66E6069E}"/>
                </a:ext>
              </a:extLst>
            </p:cNvPr>
            <p:cNvSpPr txBox="1"/>
            <p:nvPr/>
          </p:nvSpPr>
          <p:spPr>
            <a:xfrm>
              <a:off x="4485690" y="3424559"/>
              <a:ext cx="464710" cy="371338"/>
            </a:xfrm>
            <a:prstGeom prst="rect">
              <a:avLst/>
            </a:prstGeom>
            <a:noFill/>
          </p:spPr>
          <p:txBody>
            <a:bodyPr wrap="none" rtlCol="0">
              <a:spAutoFit/>
            </a:bodyPr>
            <a:lstStyle/>
            <a:p>
              <a:r>
                <a:rPr lang="de-DE" sz="2800" dirty="0">
                  <a:latin typeface="Gill Sans Light" panose="020B0302020104020203" pitchFamily="34" charset="-79"/>
                  <a:cs typeface="Gill Sans Light" panose="020B0302020104020203" pitchFamily="34" charset="-79"/>
                </a:rPr>
                <a:t>PFT</a:t>
              </a:r>
            </a:p>
          </p:txBody>
        </p:sp>
        <p:sp>
          <p:nvSpPr>
            <p:cNvPr id="109" name="Textfeld 108">
              <a:extLst>
                <a:ext uri="{FF2B5EF4-FFF2-40B4-BE49-F238E27FC236}">
                  <a16:creationId xmlns:a16="http://schemas.microsoft.com/office/drawing/2014/main" id="{C6571A7F-C8D2-FE4A-BECD-67DBAFB080BD}"/>
                </a:ext>
              </a:extLst>
            </p:cNvPr>
            <p:cNvSpPr txBox="1"/>
            <p:nvPr/>
          </p:nvSpPr>
          <p:spPr>
            <a:xfrm>
              <a:off x="4794622" y="3649941"/>
              <a:ext cx="503504" cy="371338"/>
            </a:xfrm>
            <a:prstGeom prst="rect">
              <a:avLst/>
            </a:prstGeom>
            <a:noFill/>
          </p:spPr>
          <p:txBody>
            <a:bodyPr wrap="none" rtlCol="0">
              <a:spAutoFit/>
            </a:bodyPr>
            <a:lstStyle/>
            <a:p>
              <a:r>
                <a:rPr lang="de-DE" sz="2800" dirty="0">
                  <a:latin typeface="Gill Sans" panose="020B0502020104020203" pitchFamily="34" charset="-79"/>
                  <a:cs typeface="Gill Sans" panose="020B0502020104020203" pitchFamily="34" charset="-79"/>
                </a:rPr>
                <a:t>PFC</a:t>
              </a:r>
            </a:p>
          </p:txBody>
        </p:sp>
      </p:grpSp>
      <p:sp>
        <p:nvSpPr>
          <p:cNvPr id="111" name="Textfeld 110">
            <a:extLst>
              <a:ext uri="{FF2B5EF4-FFF2-40B4-BE49-F238E27FC236}">
                <a16:creationId xmlns:a16="http://schemas.microsoft.com/office/drawing/2014/main" id="{09BF8EC1-AF54-404F-90C4-D8B030D722F3}"/>
              </a:ext>
            </a:extLst>
          </p:cNvPr>
          <p:cNvSpPr txBox="1"/>
          <p:nvPr/>
        </p:nvSpPr>
        <p:spPr>
          <a:xfrm>
            <a:off x="2715797" y="715204"/>
            <a:ext cx="7160827" cy="8402300"/>
          </a:xfrm>
          <a:prstGeom prst="rect">
            <a:avLst/>
          </a:prstGeom>
          <a:noFill/>
        </p:spPr>
        <p:txBody>
          <a:bodyPr wrap="square" rtlCol="0">
            <a:spAutoFit/>
          </a:bodyPr>
          <a:lstStyle/>
          <a:p>
            <a:endParaRPr lang="de-DE" sz="4000" dirty="0">
              <a:latin typeface="Gill Sans Light" panose="020B0302020104020203" pitchFamily="34" charset="-79"/>
              <a:cs typeface="Gill Sans Light" panose="020B0302020104020203" pitchFamily="34" charset="-79"/>
            </a:endParaRPr>
          </a:p>
          <a:p>
            <a:endParaRPr lang="de-DE" sz="4000" dirty="0">
              <a:latin typeface="Gill Sans Light" panose="020B0302020104020203" pitchFamily="34" charset="-79"/>
              <a:cs typeface="Gill Sans Light" panose="020B0302020104020203" pitchFamily="34" charset="-79"/>
            </a:endParaRPr>
          </a:p>
          <a:p>
            <a:endParaRPr lang="de-DE" sz="4000" dirty="0">
              <a:latin typeface="Gill Sans Light" panose="020B0302020104020203" pitchFamily="34" charset="-79"/>
              <a:cs typeface="Gill Sans Light" panose="020B0302020104020203" pitchFamily="34" charset="-79"/>
            </a:endParaRPr>
          </a:p>
          <a:p>
            <a:r>
              <a:rPr lang="de-DE" sz="4000" dirty="0" err="1">
                <a:latin typeface="Gill Sans Light" panose="020B0302020104020203" pitchFamily="34" charset="-79"/>
                <a:cs typeface="Gill Sans Light" panose="020B0302020104020203" pitchFamily="34" charset="-79"/>
              </a:rPr>
              <a:t>Chromatic</a:t>
            </a:r>
            <a:r>
              <a:rPr lang="de-DE" sz="4000" dirty="0">
                <a:latin typeface="Gill Sans Light" panose="020B0302020104020203" pitchFamily="34" charset="-79"/>
                <a:cs typeface="Gill Sans Light" panose="020B0302020104020203" pitchFamily="34" charset="-79"/>
              </a:rPr>
              <a:t> </a:t>
            </a:r>
            <a:r>
              <a:rPr lang="de-DE" sz="4000" dirty="0" err="1">
                <a:latin typeface="Gill Sans Light" panose="020B0302020104020203" pitchFamily="34" charset="-79"/>
                <a:cs typeface="Gill Sans Light" panose="020B0302020104020203" pitchFamily="34" charset="-79"/>
              </a:rPr>
              <a:t>lens</a:t>
            </a:r>
            <a:r>
              <a:rPr lang="de-DE" sz="4000" dirty="0">
                <a:latin typeface="Gill Sans Light" panose="020B0302020104020203" pitchFamily="34" charset="-79"/>
                <a:cs typeface="Gill Sans Light" panose="020B0302020104020203" pitchFamily="34" charset="-79"/>
              </a:rPr>
              <a:t> </a:t>
            </a:r>
            <a:r>
              <a:rPr lang="de-DE" sz="4000" dirty="0" err="1">
                <a:latin typeface="Gill Sans Light" panose="020B0302020104020203" pitchFamily="34" charset="-79"/>
                <a:cs typeface="Gill Sans Light" panose="020B0302020104020203" pitchFamily="34" charset="-79"/>
              </a:rPr>
              <a:t>causes</a:t>
            </a:r>
            <a:r>
              <a:rPr lang="de-DE" sz="4000" dirty="0">
                <a:latin typeface="Gill Sans Light" panose="020B0302020104020203" pitchFamily="34" charset="-79"/>
                <a:cs typeface="Gill Sans Light" panose="020B0302020104020203" pitchFamily="34" charset="-79"/>
              </a:rPr>
              <a:t> pulse front </a:t>
            </a:r>
            <a:r>
              <a:rPr lang="de-DE" sz="4000" dirty="0" err="1">
                <a:latin typeface="Gill Sans Light" panose="020B0302020104020203" pitchFamily="34" charset="-79"/>
                <a:cs typeface="Gill Sans Light" panose="020B0302020104020203" pitchFamily="34" charset="-79"/>
              </a:rPr>
              <a:t>curvature</a:t>
            </a:r>
            <a:r>
              <a:rPr lang="de-DE" sz="4000" dirty="0">
                <a:latin typeface="Gill Sans Light" panose="020B0302020104020203" pitchFamily="34" charset="-79"/>
                <a:cs typeface="Gill Sans Light" panose="020B0302020104020203" pitchFamily="34" charset="-79"/>
              </a:rPr>
              <a:t> (PFC)</a:t>
            </a:r>
          </a:p>
          <a:p>
            <a:endParaRPr lang="de-DE" sz="4000" dirty="0">
              <a:latin typeface="Gill Sans Light" panose="020B0302020104020203" pitchFamily="34" charset="-79"/>
              <a:cs typeface="Gill Sans Light" panose="020B0302020104020203" pitchFamily="34" charset="-79"/>
            </a:endParaRPr>
          </a:p>
          <a:p>
            <a:endParaRPr lang="de-DE" sz="4000" dirty="0">
              <a:latin typeface="Gill Sans Light" panose="020B0302020104020203" pitchFamily="34" charset="-79"/>
              <a:cs typeface="Gill Sans Light" panose="020B0302020104020203" pitchFamily="34" charset="-79"/>
            </a:endParaRPr>
          </a:p>
          <a:p>
            <a:endParaRPr lang="de-DE" sz="4000" dirty="0">
              <a:latin typeface="Gill Sans Light" panose="020B0302020104020203" pitchFamily="34" charset="-79"/>
              <a:cs typeface="Gill Sans Light" panose="020B0302020104020203" pitchFamily="34" charset="-79"/>
            </a:endParaRPr>
          </a:p>
          <a:p>
            <a:endParaRPr lang="de-DE" sz="2000" dirty="0">
              <a:latin typeface="Gill Sans Light" panose="020B0302020104020203" pitchFamily="34" charset="-79"/>
              <a:cs typeface="Gill Sans Light" panose="020B0302020104020203" pitchFamily="34" charset="-79"/>
            </a:endParaRPr>
          </a:p>
          <a:p>
            <a:endParaRPr lang="de-DE" sz="2000" dirty="0">
              <a:latin typeface="Gill Sans Light" panose="020B0302020104020203" pitchFamily="34" charset="-79"/>
              <a:cs typeface="Gill Sans Light" panose="020B0302020104020203" pitchFamily="34" charset="-79"/>
            </a:endParaRPr>
          </a:p>
          <a:p>
            <a:endParaRPr lang="de-DE" sz="2000" dirty="0">
              <a:latin typeface="Gill Sans Light" panose="020B0302020104020203" pitchFamily="34" charset="-79"/>
              <a:cs typeface="Gill Sans Light" panose="020B0302020104020203" pitchFamily="34" charset="-79"/>
            </a:endParaRPr>
          </a:p>
          <a:p>
            <a:endParaRPr lang="de-DE" sz="4000" dirty="0">
              <a:latin typeface="Gill Sans Light" panose="020B0302020104020203" pitchFamily="34" charset="-79"/>
              <a:cs typeface="Gill Sans Light" panose="020B0302020104020203" pitchFamily="34" charset="-79"/>
            </a:endParaRPr>
          </a:p>
          <a:p>
            <a:r>
              <a:rPr lang="de-DE" sz="4000" dirty="0">
                <a:latin typeface="Gill Sans Light" panose="020B0302020104020203" pitchFamily="34" charset="-79"/>
                <a:cs typeface="Gill Sans Light" panose="020B0302020104020203" pitchFamily="34" charset="-79"/>
              </a:rPr>
              <a:t>Off-center </a:t>
            </a:r>
            <a:r>
              <a:rPr lang="de-DE" sz="4000" dirty="0" err="1">
                <a:latin typeface="Gill Sans Light" panose="020B0302020104020203" pitchFamily="34" charset="-79"/>
                <a:cs typeface="Gill Sans Light" panose="020B0302020104020203" pitchFamily="34" charset="-79"/>
              </a:rPr>
              <a:t>bundle</a:t>
            </a:r>
            <a:r>
              <a:rPr lang="de-DE" sz="4000" dirty="0">
                <a:latin typeface="Gill Sans Light" panose="020B0302020104020203" pitchFamily="34" charset="-79"/>
                <a:cs typeface="Gill Sans Light" panose="020B0302020104020203" pitchFamily="34" charset="-79"/>
              </a:rPr>
              <a:t> in </a:t>
            </a:r>
            <a:r>
              <a:rPr lang="de-DE" sz="4000" dirty="0" err="1">
                <a:latin typeface="Gill Sans Light" panose="020B0302020104020203" pitchFamily="34" charset="-79"/>
                <a:cs typeface="Gill Sans Light" panose="020B0302020104020203" pitchFamily="34" charset="-79"/>
              </a:rPr>
              <a:t>chromatic</a:t>
            </a:r>
            <a:r>
              <a:rPr lang="de-DE" sz="4000" dirty="0">
                <a:latin typeface="Gill Sans Light" panose="020B0302020104020203" pitchFamily="34" charset="-79"/>
                <a:cs typeface="Gill Sans Light" panose="020B0302020104020203" pitchFamily="34" charset="-79"/>
              </a:rPr>
              <a:t> </a:t>
            </a:r>
            <a:r>
              <a:rPr lang="de-DE" sz="4000" dirty="0" err="1">
                <a:latin typeface="Gill Sans Light" panose="020B0302020104020203" pitchFamily="34" charset="-79"/>
                <a:cs typeface="Gill Sans Light" panose="020B0302020104020203" pitchFamily="34" charset="-79"/>
              </a:rPr>
              <a:t>lens</a:t>
            </a:r>
            <a:r>
              <a:rPr lang="de-DE" sz="4000" dirty="0">
                <a:latin typeface="Gill Sans Light" panose="020B0302020104020203" pitchFamily="34" charset="-79"/>
                <a:cs typeface="Gill Sans Light" panose="020B0302020104020203" pitchFamily="34" charset="-79"/>
              </a:rPr>
              <a:t> </a:t>
            </a:r>
            <a:r>
              <a:rPr lang="de-DE" sz="4000" dirty="0" err="1">
                <a:latin typeface="Gill Sans Light" panose="020B0302020104020203" pitchFamily="34" charset="-79"/>
                <a:cs typeface="Gill Sans Light" panose="020B0302020104020203" pitchFamily="34" charset="-79"/>
              </a:rPr>
              <a:t>causes</a:t>
            </a:r>
            <a:r>
              <a:rPr lang="de-DE" sz="4000" dirty="0">
                <a:latin typeface="Gill Sans Light" panose="020B0302020104020203" pitchFamily="34" charset="-79"/>
                <a:cs typeface="Gill Sans Light" panose="020B0302020104020203" pitchFamily="34" charset="-79"/>
              </a:rPr>
              <a:t> PFC </a:t>
            </a:r>
            <a:r>
              <a:rPr lang="de-DE" sz="4000" u="sng" dirty="0" err="1">
                <a:latin typeface="Gill Sans Light" panose="020B0302020104020203" pitchFamily="34" charset="-79"/>
                <a:cs typeface="Gill Sans Light" panose="020B0302020104020203" pitchFamily="34" charset="-79"/>
              </a:rPr>
              <a:t>and</a:t>
            </a:r>
            <a:r>
              <a:rPr lang="de-DE" sz="4000" dirty="0">
                <a:latin typeface="Gill Sans Light" panose="020B0302020104020203" pitchFamily="34" charset="-79"/>
                <a:cs typeface="Gill Sans Light" panose="020B0302020104020203" pitchFamily="34" charset="-79"/>
              </a:rPr>
              <a:t> pulse front </a:t>
            </a:r>
            <a:r>
              <a:rPr lang="de-DE" sz="4000" dirty="0" err="1">
                <a:latin typeface="Gill Sans Light" panose="020B0302020104020203" pitchFamily="34" charset="-79"/>
                <a:cs typeface="Gill Sans Light" panose="020B0302020104020203" pitchFamily="34" charset="-79"/>
              </a:rPr>
              <a:t>tilt</a:t>
            </a:r>
            <a:r>
              <a:rPr lang="de-DE" sz="4000" dirty="0">
                <a:latin typeface="Gill Sans Light" panose="020B0302020104020203" pitchFamily="34" charset="-79"/>
                <a:cs typeface="Gill Sans Light" panose="020B0302020104020203" pitchFamily="34" charset="-79"/>
              </a:rPr>
              <a:t> (PFT)</a:t>
            </a:r>
          </a:p>
        </p:txBody>
      </p:sp>
      <p:sp>
        <p:nvSpPr>
          <p:cNvPr id="112" name="Textfeld 111">
            <a:extLst>
              <a:ext uri="{FF2B5EF4-FFF2-40B4-BE49-F238E27FC236}">
                <a16:creationId xmlns:a16="http://schemas.microsoft.com/office/drawing/2014/main" id="{EB433086-6C52-754E-8569-238C4050F0AE}"/>
              </a:ext>
            </a:extLst>
          </p:cNvPr>
          <p:cNvSpPr txBox="1"/>
          <p:nvPr/>
        </p:nvSpPr>
        <p:spPr>
          <a:xfrm>
            <a:off x="2807802" y="10106051"/>
            <a:ext cx="19430319" cy="2554545"/>
          </a:xfrm>
          <a:prstGeom prst="rect">
            <a:avLst/>
          </a:prstGeom>
          <a:noFill/>
        </p:spPr>
        <p:txBody>
          <a:bodyPr wrap="none" rtlCol="0">
            <a:spAutoFit/>
          </a:bodyPr>
          <a:lstStyle/>
          <a:p>
            <a:r>
              <a:rPr lang="de-DE" sz="4000" dirty="0">
                <a:latin typeface="Gill Sans Light" panose="020B0302020104020203" pitchFamily="34" charset="-79"/>
                <a:cs typeface="Gill Sans Light" panose="020B0302020104020203" pitchFamily="34" charset="-79"/>
              </a:rPr>
              <a:t>“A(</a:t>
            </a:r>
            <a:r>
              <a:rPr lang="de-DE" sz="4000" dirty="0" err="1">
                <a:latin typeface="Gill Sans Light" panose="020B0302020104020203" pitchFamily="34" charset="-79"/>
                <a:cs typeface="Gill Sans Light" panose="020B0302020104020203" pitchFamily="34" charset="-79"/>
              </a:rPr>
              <a:t>po</a:t>
            </a:r>
            <a:r>
              <a:rPr lang="de-DE" sz="4000" dirty="0">
                <a:latin typeface="Gill Sans Light" panose="020B0302020104020203" pitchFamily="34" charset="-79"/>
                <a:cs typeface="Gill Sans Light" panose="020B0302020104020203" pitchFamily="34" charset="-79"/>
              </a:rPr>
              <a:t>)</a:t>
            </a:r>
            <a:r>
              <a:rPr lang="de-DE" sz="4000" dirty="0" err="1">
                <a:latin typeface="Gill Sans Light" panose="020B0302020104020203" pitchFamily="34" charset="-79"/>
                <a:cs typeface="Gill Sans Light" panose="020B0302020104020203" pitchFamily="34" charset="-79"/>
              </a:rPr>
              <a:t>chromatic</a:t>
            </a:r>
            <a:r>
              <a:rPr lang="de-DE" sz="4000" dirty="0">
                <a:latin typeface="Gill Sans Light" panose="020B0302020104020203" pitchFamily="34" charset="-79"/>
                <a:cs typeface="Gill Sans Light" panose="020B0302020104020203" pitchFamily="34" charset="-79"/>
              </a:rPr>
              <a:t> </a:t>
            </a:r>
            <a:r>
              <a:rPr lang="de-DE" sz="4000" dirty="0" err="1">
                <a:latin typeface="Gill Sans Light" panose="020B0302020104020203" pitchFamily="34" charset="-79"/>
                <a:cs typeface="Gill Sans Light" panose="020B0302020104020203" pitchFamily="34" charset="-79"/>
              </a:rPr>
              <a:t>lenses</a:t>
            </a:r>
            <a:r>
              <a:rPr lang="de-DE" sz="4000" dirty="0">
                <a:latin typeface="Gill Sans Light" panose="020B0302020104020203" pitchFamily="34" charset="-79"/>
                <a:cs typeface="Gill Sans Light" panose="020B0302020104020203" pitchFamily="34" charset="-79"/>
              </a:rPr>
              <a:t> </a:t>
            </a:r>
            <a:r>
              <a:rPr lang="de-DE" sz="4000" dirty="0" err="1">
                <a:latin typeface="Gill Sans Light" panose="020B0302020104020203" pitchFamily="34" charset="-79"/>
                <a:cs typeface="Gill Sans Light" panose="020B0302020104020203" pitchFamily="34" charset="-79"/>
              </a:rPr>
              <a:t>are</a:t>
            </a:r>
            <a:r>
              <a:rPr lang="de-DE" sz="4000" dirty="0">
                <a:latin typeface="Gill Sans Light" panose="020B0302020104020203" pitchFamily="34" charset="-79"/>
                <a:cs typeface="Gill Sans Light" panose="020B0302020104020203" pitchFamily="34" charset="-79"/>
              </a:rPr>
              <a:t> </a:t>
            </a:r>
            <a:r>
              <a:rPr lang="de-DE" sz="4000" dirty="0" err="1">
                <a:latin typeface="Gill Sans Light" panose="020B0302020104020203" pitchFamily="34" charset="-79"/>
                <a:cs typeface="Gill Sans Light" panose="020B0302020104020203" pitchFamily="34" charset="-79"/>
              </a:rPr>
              <a:t>free</a:t>
            </a:r>
            <a:r>
              <a:rPr lang="de-DE" sz="4000" dirty="0">
                <a:latin typeface="Gill Sans Light" panose="020B0302020104020203" pitchFamily="34" charset="-79"/>
                <a:cs typeface="Gill Sans Light" panose="020B0302020104020203" pitchFamily="34" charset="-79"/>
              </a:rPr>
              <a:t> </a:t>
            </a:r>
            <a:r>
              <a:rPr lang="de-DE" sz="4000" dirty="0" err="1">
                <a:latin typeface="Gill Sans Light" panose="020B0302020104020203" pitchFamily="34" charset="-79"/>
                <a:cs typeface="Gill Sans Light" panose="020B0302020104020203" pitchFamily="34" charset="-79"/>
              </a:rPr>
              <a:t>from</a:t>
            </a:r>
            <a:r>
              <a:rPr lang="de-DE" sz="4000" dirty="0">
                <a:latin typeface="Gill Sans Light" panose="020B0302020104020203" pitchFamily="34" charset="-79"/>
                <a:cs typeface="Gill Sans Light" panose="020B0302020104020203" pitchFamily="34" charset="-79"/>
              </a:rPr>
              <a:t> PFT/PFC“ ⇒</a:t>
            </a:r>
          </a:p>
          <a:p>
            <a:r>
              <a:rPr lang="de-DE" sz="4000" dirty="0">
                <a:latin typeface="Gill Sans Light" panose="020B0302020104020203" pitchFamily="34" charset="-79"/>
                <a:cs typeface="Gill Sans Light" panose="020B0302020104020203" pitchFamily="34" charset="-79"/>
              </a:rPr>
              <a:t>Triplet </a:t>
            </a:r>
            <a:r>
              <a:rPr lang="de-DE" sz="4000" dirty="0" err="1">
                <a:latin typeface="Gill Sans Light" panose="020B0302020104020203" pitchFamily="34" charset="-79"/>
                <a:cs typeface="Gill Sans Light" panose="020B0302020104020203" pitchFamily="34" charset="-79"/>
              </a:rPr>
              <a:t>lens</a:t>
            </a:r>
            <a:r>
              <a:rPr lang="de-DE" sz="4000" dirty="0">
                <a:latin typeface="Gill Sans Light" panose="020B0302020104020203" pitchFamily="34" charset="-79"/>
                <a:cs typeface="Gill Sans Light" panose="020B0302020104020203" pitchFamily="34" charset="-79"/>
              </a:rPr>
              <a:t> </a:t>
            </a:r>
            <a:r>
              <a:rPr lang="de-DE" sz="4000" dirty="0" err="1">
                <a:latin typeface="Gill Sans Light" panose="020B0302020104020203" pitchFamily="34" charset="-79"/>
                <a:cs typeface="Gill Sans Light" panose="020B0302020104020203" pitchFamily="34" charset="-79"/>
              </a:rPr>
              <a:t>expander</a:t>
            </a:r>
            <a:r>
              <a:rPr lang="de-DE" sz="4000" dirty="0">
                <a:latin typeface="Gill Sans Light" panose="020B0302020104020203" pitchFamily="34" charset="-79"/>
                <a:cs typeface="Gill Sans Light" panose="020B0302020104020203" pitchFamily="34" charset="-79"/>
              </a:rPr>
              <a:t> </a:t>
            </a:r>
            <a:r>
              <a:rPr lang="de-DE" sz="4000" dirty="0" err="1">
                <a:latin typeface="Gill Sans Light" panose="020B0302020104020203" pitchFamily="34" charset="-79"/>
                <a:cs typeface="Gill Sans Light" panose="020B0302020104020203" pitchFamily="34" charset="-79"/>
              </a:rPr>
              <a:t>between</a:t>
            </a:r>
            <a:r>
              <a:rPr lang="de-DE" sz="4000" dirty="0">
                <a:latin typeface="Gill Sans Light" panose="020B0302020104020203" pitchFamily="34" charset="-79"/>
                <a:cs typeface="Gill Sans Light" panose="020B0302020104020203" pitchFamily="34" charset="-79"/>
              </a:rPr>
              <a:t> AMP1 and AMP2 </a:t>
            </a:r>
            <a:r>
              <a:rPr lang="de-DE" sz="4000" dirty="0" err="1">
                <a:latin typeface="Gill Sans Light" panose="020B0302020104020203" pitchFamily="34" charset="-79"/>
                <a:cs typeface="Gill Sans Light" panose="020B0302020104020203" pitchFamily="34" charset="-79"/>
              </a:rPr>
              <a:t>is</a:t>
            </a:r>
            <a:r>
              <a:rPr lang="de-DE" sz="4000" dirty="0">
                <a:latin typeface="Gill Sans Light" panose="020B0302020104020203" pitchFamily="34" charset="-79"/>
                <a:cs typeface="Gill Sans Light" panose="020B0302020104020203" pitchFamily="34" charset="-79"/>
              </a:rPr>
              <a:t> </a:t>
            </a:r>
            <a:r>
              <a:rPr lang="de-DE" sz="4000" dirty="0" err="1">
                <a:latin typeface="Gill Sans Light" panose="020B0302020104020203" pitchFamily="34" charset="-79"/>
                <a:cs typeface="Gill Sans Light" panose="020B0302020104020203" pitchFamily="34" charset="-79"/>
              </a:rPr>
              <a:t>designed</a:t>
            </a:r>
            <a:r>
              <a:rPr lang="de-DE" sz="4000" dirty="0">
                <a:latin typeface="Gill Sans Light" panose="020B0302020104020203" pitchFamily="34" charset="-79"/>
                <a:cs typeface="Gill Sans Light" panose="020B0302020104020203" pitchFamily="34" charset="-79"/>
              </a:rPr>
              <a:t> </a:t>
            </a:r>
            <a:r>
              <a:rPr lang="de-DE" sz="4000" dirty="0" err="1">
                <a:latin typeface="Gill Sans Light" panose="020B0302020104020203" pitchFamily="34" charset="-79"/>
                <a:cs typeface="Gill Sans Light" panose="020B0302020104020203" pitchFamily="34" charset="-79"/>
              </a:rPr>
              <a:t>apochromatic</a:t>
            </a:r>
            <a:r>
              <a:rPr lang="de-DE" sz="4000" dirty="0">
                <a:latin typeface="Gill Sans Light" panose="020B0302020104020203" pitchFamily="34" charset="-79"/>
                <a:cs typeface="Gill Sans Light" panose="020B0302020104020203" pitchFamily="34" charset="-79"/>
              </a:rPr>
              <a:t> </a:t>
            </a:r>
            <a:r>
              <a:rPr lang="de-DE" sz="4000" dirty="0" err="1">
                <a:latin typeface="Gill Sans Light" panose="020B0302020104020203" pitchFamily="34" charset="-79"/>
                <a:cs typeface="Gill Sans Light" panose="020B0302020104020203" pitchFamily="34" charset="-79"/>
              </a:rPr>
              <a:t>within</a:t>
            </a:r>
            <a:r>
              <a:rPr lang="de-DE" sz="4000" dirty="0">
                <a:latin typeface="Gill Sans Light" panose="020B0302020104020203" pitchFamily="34" charset="-79"/>
                <a:cs typeface="Gill Sans Light" panose="020B0302020104020203" pitchFamily="34" charset="-79"/>
              </a:rPr>
              <a:t> </a:t>
            </a:r>
            <a:r>
              <a:rPr lang="de-DE" sz="4000" dirty="0" err="1">
                <a:latin typeface="Gill Sans Light" panose="020B0302020104020203" pitchFamily="34" charset="-79"/>
                <a:cs typeface="Gill Sans Light" panose="020B0302020104020203" pitchFamily="34" charset="-79"/>
              </a:rPr>
              <a:t>lambda</a:t>
            </a:r>
            <a:r>
              <a:rPr lang="de-DE" sz="4000" dirty="0">
                <a:latin typeface="Gill Sans Light" panose="020B0302020104020203" pitchFamily="34" charset="-79"/>
                <a:cs typeface="Gill Sans Light" panose="020B0302020104020203" pitchFamily="34" charset="-79"/>
              </a:rPr>
              <a:t>/50</a:t>
            </a:r>
          </a:p>
          <a:p>
            <a:endParaRPr lang="de-DE" sz="4000" dirty="0">
              <a:latin typeface="Gill Sans Light" panose="020B0302020104020203" pitchFamily="34" charset="-79"/>
              <a:cs typeface="Gill Sans Light" panose="020B0302020104020203" pitchFamily="34" charset="-79"/>
            </a:endParaRPr>
          </a:p>
          <a:p>
            <a:r>
              <a:rPr lang="de-DE" sz="4000" dirty="0" err="1">
                <a:latin typeface="Gill Sans Light" panose="020B0302020104020203" pitchFamily="34" charset="-79"/>
                <a:cs typeface="Gill Sans Light" panose="020B0302020104020203" pitchFamily="34" charset="-79"/>
              </a:rPr>
              <a:t>Yet</a:t>
            </a:r>
            <a:r>
              <a:rPr lang="de-DE" sz="4000" dirty="0">
                <a:latin typeface="Gill Sans Light" panose="020B0302020104020203" pitchFamily="34" charset="-79"/>
                <a:cs typeface="Gill Sans Light" panose="020B0302020104020203" pitchFamily="34" charset="-79"/>
              </a:rPr>
              <a:t> still </a:t>
            </a:r>
            <a:r>
              <a:rPr lang="de-DE" sz="4000" dirty="0" err="1">
                <a:latin typeface="Gill Sans Light" panose="020B0302020104020203" pitchFamily="34" charset="-79"/>
                <a:cs typeface="Gill Sans Light" panose="020B0302020104020203" pitchFamily="34" charset="-79"/>
              </a:rPr>
              <a:t>detect</a:t>
            </a:r>
            <a:r>
              <a:rPr lang="de-DE" sz="4000" dirty="0">
                <a:latin typeface="Gill Sans Light" panose="020B0302020104020203" pitchFamily="34" charset="-79"/>
                <a:cs typeface="Gill Sans Light" panose="020B0302020104020203" pitchFamily="34" charset="-79"/>
              </a:rPr>
              <a:t> PFT after beam shift ⇒ </a:t>
            </a:r>
            <a:r>
              <a:rPr lang="de-DE" sz="4000" dirty="0" err="1">
                <a:latin typeface="Gill Sans Light" panose="020B0302020104020203" pitchFamily="34" charset="-79"/>
                <a:cs typeface="Gill Sans Light" panose="020B0302020104020203" pitchFamily="34" charset="-79"/>
              </a:rPr>
              <a:t>expander</a:t>
            </a:r>
            <a:r>
              <a:rPr lang="de-DE" sz="4000" dirty="0">
                <a:latin typeface="Gill Sans Light" panose="020B0302020104020203" pitchFamily="34" charset="-79"/>
                <a:cs typeface="Gill Sans Light" panose="020B0302020104020203" pitchFamily="34" charset="-79"/>
              </a:rPr>
              <a:t> in </a:t>
            </a:r>
            <a:r>
              <a:rPr lang="de-DE" sz="4000" dirty="0" err="1">
                <a:latin typeface="Gill Sans Light" panose="020B0302020104020203" pitchFamily="34" charset="-79"/>
                <a:cs typeface="Gill Sans Light" panose="020B0302020104020203" pitchFamily="34" charset="-79"/>
              </a:rPr>
              <a:t>practice</a:t>
            </a:r>
            <a:r>
              <a:rPr lang="de-DE" sz="4000" dirty="0">
                <a:latin typeface="Gill Sans Light" panose="020B0302020104020203" pitchFamily="34" charset="-79"/>
                <a:cs typeface="Gill Sans Light" panose="020B0302020104020203" pitchFamily="34" charset="-79"/>
              </a:rPr>
              <a:t> </a:t>
            </a:r>
            <a:r>
              <a:rPr lang="de-DE" sz="4000" dirty="0" err="1">
                <a:latin typeface="Gill Sans Light" panose="020B0302020104020203" pitchFamily="34" charset="-79"/>
                <a:cs typeface="Gill Sans Light" panose="020B0302020104020203" pitchFamily="34" charset="-79"/>
              </a:rPr>
              <a:t>is</a:t>
            </a:r>
            <a:r>
              <a:rPr lang="de-DE" sz="4000" dirty="0">
                <a:latin typeface="Gill Sans Light" panose="020B0302020104020203" pitchFamily="34" charset="-79"/>
                <a:cs typeface="Gill Sans Light" panose="020B0302020104020203" pitchFamily="34" charset="-79"/>
              </a:rPr>
              <a:t> not </a:t>
            </a:r>
            <a:r>
              <a:rPr lang="de-DE" sz="4000" dirty="0" err="1">
                <a:latin typeface="Gill Sans Light" panose="020B0302020104020203" pitchFamily="34" charset="-79"/>
                <a:cs typeface="Gill Sans Light" panose="020B0302020104020203" pitchFamily="34" charset="-79"/>
              </a:rPr>
              <a:t>free</a:t>
            </a:r>
            <a:r>
              <a:rPr lang="de-DE" sz="4000" dirty="0">
                <a:latin typeface="Gill Sans Light" panose="020B0302020104020203" pitchFamily="34" charset="-79"/>
                <a:cs typeface="Gill Sans Light" panose="020B0302020104020203" pitchFamily="34" charset="-79"/>
              </a:rPr>
              <a:t> </a:t>
            </a:r>
            <a:r>
              <a:rPr lang="de-DE" sz="4000" dirty="0" err="1">
                <a:latin typeface="Gill Sans Light" panose="020B0302020104020203" pitchFamily="34" charset="-79"/>
                <a:cs typeface="Gill Sans Light" panose="020B0302020104020203" pitchFamily="34" charset="-79"/>
              </a:rPr>
              <a:t>from</a:t>
            </a:r>
            <a:r>
              <a:rPr lang="de-DE" sz="4000" dirty="0">
                <a:latin typeface="Gill Sans Light" panose="020B0302020104020203" pitchFamily="34" charset="-79"/>
                <a:cs typeface="Gill Sans Light" panose="020B0302020104020203" pitchFamily="34" charset="-79"/>
              </a:rPr>
              <a:t> STCs</a:t>
            </a:r>
          </a:p>
        </p:txBody>
      </p:sp>
      <p:sp>
        <p:nvSpPr>
          <p:cNvPr id="115" name="Freihandform 114">
            <a:extLst>
              <a:ext uri="{FF2B5EF4-FFF2-40B4-BE49-F238E27FC236}">
                <a16:creationId xmlns:a16="http://schemas.microsoft.com/office/drawing/2014/main" id="{0FB2CFD4-00CF-3F40-BEC7-ECE8EA667679}"/>
              </a:ext>
            </a:extLst>
          </p:cNvPr>
          <p:cNvSpPr/>
          <p:nvPr/>
        </p:nvSpPr>
        <p:spPr>
          <a:xfrm>
            <a:off x="20098704" y="3138898"/>
            <a:ext cx="1248628" cy="552164"/>
          </a:xfrm>
          <a:custGeom>
            <a:avLst/>
            <a:gdLst>
              <a:gd name="connsiteX0" fmla="*/ 876114 w 1056849"/>
              <a:gd name="connsiteY0" fmla="*/ 70675 h 408132"/>
              <a:gd name="connsiteX1" fmla="*/ 310057 w 1056849"/>
              <a:gd name="connsiteY1" fmla="*/ 353703 h 408132"/>
              <a:gd name="connsiteX2" fmla="*/ 59686 w 1056849"/>
              <a:gd name="connsiteY2" fmla="*/ 255732 h 408132"/>
              <a:gd name="connsiteX3" fmla="*/ 27029 w 1056849"/>
              <a:gd name="connsiteY3" fmla="*/ 70675 h 408132"/>
              <a:gd name="connsiteX4" fmla="*/ 397143 w 1056849"/>
              <a:gd name="connsiteY4" fmla="*/ 16246 h 408132"/>
              <a:gd name="connsiteX5" fmla="*/ 963200 w 1056849"/>
              <a:gd name="connsiteY5" fmla="*/ 342817 h 408132"/>
              <a:gd name="connsiteX6" fmla="*/ 1050286 w 1056849"/>
              <a:gd name="connsiteY6" fmla="*/ 408132 h 408132"/>
              <a:gd name="connsiteX0" fmla="*/ 974086 w 1056849"/>
              <a:gd name="connsiteY0" fmla="*/ 135989 h 408132"/>
              <a:gd name="connsiteX1" fmla="*/ 310057 w 1056849"/>
              <a:gd name="connsiteY1" fmla="*/ 353703 h 408132"/>
              <a:gd name="connsiteX2" fmla="*/ 59686 w 1056849"/>
              <a:gd name="connsiteY2" fmla="*/ 255732 h 408132"/>
              <a:gd name="connsiteX3" fmla="*/ 27029 w 1056849"/>
              <a:gd name="connsiteY3" fmla="*/ 70675 h 408132"/>
              <a:gd name="connsiteX4" fmla="*/ 397143 w 1056849"/>
              <a:gd name="connsiteY4" fmla="*/ 16246 h 408132"/>
              <a:gd name="connsiteX5" fmla="*/ 963200 w 1056849"/>
              <a:gd name="connsiteY5" fmla="*/ 342817 h 408132"/>
              <a:gd name="connsiteX6" fmla="*/ 1050286 w 1056849"/>
              <a:gd name="connsiteY6" fmla="*/ 408132 h 408132"/>
              <a:gd name="connsiteX0" fmla="*/ 967640 w 1050403"/>
              <a:gd name="connsiteY0" fmla="*/ 117804 h 389947"/>
              <a:gd name="connsiteX1" fmla="*/ 303611 w 1050403"/>
              <a:gd name="connsiteY1" fmla="*/ 335518 h 389947"/>
              <a:gd name="connsiteX2" fmla="*/ 53240 w 1050403"/>
              <a:gd name="connsiteY2" fmla="*/ 237547 h 389947"/>
              <a:gd name="connsiteX3" fmla="*/ 20583 w 1050403"/>
              <a:gd name="connsiteY3" fmla="*/ 52490 h 389947"/>
              <a:gd name="connsiteX4" fmla="*/ 303612 w 1050403"/>
              <a:gd name="connsiteY4" fmla="*/ 19833 h 389947"/>
              <a:gd name="connsiteX5" fmla="*/ 956754 w 1050403"/>
              <a:gd name="connsiteY5" fmla="*/ 324632 h 389947"/>
              <a:gd name="connsiteX6" fmla="*/ 1043840 w 1050403"/>
              <a:gd name="connsiteY6" fmla="*/ 389947 h 389947"/>
              <a:gd name="connsiteX0" fmla="*/ 934983 w 1050403"/>
              <a:gd name="connsiteY0" fmla="*/ 128690 h 389947"/>
              <a:gd name="connsiteX1" fmla="*/ 303611 w 1050403"/>
              <a:gd name="connsiteY1" fmla="*/ 335518 h 389947"/>
              <a:gd name="connsiteX2" fmla="*/ 53240 w 1050403"/>
              <a:gd name="connsiteY2" fmla="*/ 237547 h 389947"/>
              <a:gd name="connsiteX3" fmla="*/ 20583 w 1050403"/>
              <a:gd name="connsiteY3" fmla="*/ 52490 h 389947"/>
              <a:gd name="connsiteX4" fmla="*/ 303612 w 1050403"/>
              <a:gd name="connsiteY4" fmla="*/ 19833 h 389947"/>
              <a:gd name="connsiteX5" fmla="*/ 956754 w 1050403"/>
              <a:gd name="connsiteY5" fmla="*/ 324632 h 389947"/>
              <a:gd name="connsiteX6" fmla="*/ 1043840 w 1050403"/>
              <a:gd name="connsiteY6" fmla="*/ 389947 h 389947"/>
              <a:gd name="connsiteX0" fmla="*/ 934983 w 1050403"/>
              <a:gd name="connsiteY0" fmla="*/ 128690 h 389947"/>
              <a:gd name="connsiteX1" fmla="*/ 303611 w 1050403"/>
              <a:gd name="connsiteY1" fmla="*/ 335518 h 389947"/>
              <a:gd name="connsiteX2" fmla="*/ 53240 w 1050403"/>
              <a:gd name="connsiteY2" fmla="*/ 237547 h 389947"/>
              <a:gd name="connsiteX3" fmla="*/ 20583 w 1050403"/>
              <a:gd name="connsiteY3" fmla="*/ 52490 h 389947"/>
              <a:gd name="connsiteX4" fmla="*/ 303612 w 1050403"/>
              <a:gd name="connsiteY4" fmla="*/ 19833 h 389947"/>
              <a:gd name="connsiteX5" fmla="*/ 956754 w 1050403"/>
              <a:gd name="connsiteY5" fmla="*/ 324632 h 389947"/>
              <a:gd name="connsiteX6" fmla="*/ 1043840 w 1050403"/>
              <a:gd name="connsiteY6" fmla="*/ 389947 h 389947"/>
              <a:gd name="connsiteX0" fmla="*/ 935412 w 1050832"/>
              <a:gd name="connsiteY0" fmla="*/ 128690 h 391876"/>
              <a:gd name="connsiteX1" fmla="*/ 314926 w 1050832"/>
              <a:gd name="connsiteY1" fmla="*/ 389946 h 391876"/>
              <a:gd name="connsiteX2" fmla="*/ 53669 w 1050832"/>
              <a:gd name="connsiteY2" fmla="*/ 237547 h 391876"/>
              <a:gd name="connsiteX3" fmla="*/ 21012 w 1050832"/>
              <a:gd name="connsiteY3" fmla="*/ 52490 h 391876"/>
              <a:gd name="connsiteX4" fmla="*/ 304041 w 1050832"/>
              <a:gd name="connsiteY4" fmla="*/ 19833 h 391876"/>
              <a:gd name="connsiteX5" fmla="*/ 957183 w 1050832"/>
              <a:gd name="connsiteY5" fmla="*/ 324632 h 391876"/>
              <a:gd name="connsiteX6" fmla="*/ 1044269 w 1050832"/>
              <a:gd name="connsiteY6" fmla="*/ 389947 h 391876"/>
              <a:gd name="connsiteX0" fmla="*/ 1017365 w 1132785"/>
              <a:gd name="connsiteY0" fmla="*/ 132363 h 407743"/>
              <a:gd name="connsiteX1" fmla="*/ 396879 w 1132785"/>
              <a:gd name="connsiteY1" fmla="*/ 393619 h 407743"/>
              <a:gd name="connsiteX2" fmla="*/ 15879 w 1132785"/>
              <a:gd name="connsiteY2" fmla="*/ 339191 h 407743"/>
              <a:gd name="connsiteX3" fmla="*/ 102965 w 1132785"/>
              <a:gd name="connsiteY3" fmla="*/ 56163 h 407743"/>
              <a:gd name="connsiteX4" fmla="*/ 385994 w 1132785"/>
              <a:gd name="connsiteY4" fmla="*/ 23506 h 407743"/>
              <a:gd name="connsiteX5" fmla="*/ 1039136 w 1132785"/>
              <a:gd name="connsiteY5" fmla="*/ 328305 h 407743"/>
              <a:gd name="connsiteX6" fmla="*/ 1126222 w 1132785"/>
              <a:gd name="connsiteY6" fmla="*/ 393620 h 407743"/>
              <a:gd name="connsiteX0" fmla="*/ 957033 w 1072453"/>
              <a:gd name="connsiteY0" fmla="*/ 133288 h 415784"/>
              <a:gd name="connsiteX1" fmla="*/ 336547 w 1072453"/>
              <a:gd name="connsiteY1" fmla="*/ 394544 h 415784"/>
              <a:gd name="connsiteX2" fmla="*/ 31747 w 1072453"/>
              <a:gd name="connsiteY2" fmla="*/ 361887 h 415784"/>
              <a:gd name="connsiteX3" fmla="*/ 42633 w 1072453"/>
              <a:gd name="connsiteY3" fmla="*/ 57088 h 415784"/>
              <a:gd name="connsiteX4" fmla="*/ 325662 w 1072453"/>
              <a:gd name="connsiteY4" fmla="*/ 24431 h 415784"/>
              <a:gd name="connsiteX5" fmla="*/ 978804 w 1072453"/>
              <a:gd name="connsiteY5" fmla="*/ 329230 h 415784"/>
              <a:gd name="connsiteX6" fmla="*/ 1065890 w 1072453"/>
              <a:gd name="connsiteY6" fmla="*/ 394545 h 415784"/>
              <a:gd name="connsiteX0" fmla="*/ 957033 w 978804"/>
              <a:gd name="connsiteY0" fmla="*/ 133288 h 415784"/>
              <a:gd name="connsiteX1" fmla="*/ 336547 w 978804"/>
              <a:gd name="connsiteY1" fmla="*/ 394544 h 415784"/>
              <a:gd name="connsiteX2" fmla="*/ 31747 w 978804"/>
              <a:gd name="connsiteY2" fmla="*/ 361887 h 415784"/>
              <a:gd name="connsiteX3" fmla="*/ 42633 w 978804"/>
              <a:gd name="connsiteY3" fmla="*/ 57088 h 415784"/>
              <a:gd name="connsiteX4" fmla="*/ 325662 w 978804"/>
              <a:gd name="connsiteY4" fmla="*/ 24431 h 415784"/>
              <a:gd name="connsiteX5" fmla="*/ 978804 w 978804"/>
              <a:gd name="connsiteY5" fmla="*/ 329230 h 415784"/>
              <a:gd name="connsiteX0" fmla="*/ 939656 w 961427"/>
              <a:gd name="connsiteY0" fmla="*/ 131917 h 404661"/>
              <a:gd name="connsiteX1" fmla="*/ 319170 w 961427"/>
              <a:gd name="connsiteY1" fmla="*/ 393173 h 404661"/>
              <a:gd name="connsiteX2" fmla="*/ 47027 w 961427"/>
              <a:gd name="connsiteY2" fmla="*/ 327859 h 404661"/>
              <a:gd name="connsiteX3" fmla="*/ 25256 w 961427"/>
              <a:gd name="connsiteY3" fmla="*/ 55717 h 404661"/>
              <a:gd name="connsiteX4" fmla="*/ 308285 w 961427"/>
              <a:gd name="connsiteY4" fmla="*/ 23060 h 404661"/>
              <a:gd name="connsiteX5" fmla="*/ 961427 w 961427"/>
              <a:gd name="connsiteY5" fmla="*/ 327859 h 404661"/>
              <a:gd name="connsiteX0" fmla="*/ 925970 w 947741"/>
              <a:gd name="connsiteY0" fmla="*/ 118648 h 390267"/>
              <a:gd name="connsiteX1" fmla="*/ 305484 w 947741"/>
              <a:gd name="connsiteY1" fmla="*/ 379904 h 390267"/>
              <a:gd name="connsiteX2" fmla="*/ 33341 w 947741"/>
              <a:gd name="connsiteY2" fmla="*/ 314590 h 390267"/>
              <a:gd name="connsiteX3" fmla="*/ 33341 w 947741"/>
              <a:gd name="connsiteY3" fmla="*/ 96876 h 390267"/>
              <a:gd name="connsiteX4" fmla="*/ 294599 w 947741"/>
              <a:gd name="connsiteY4" fmla="*/ 9791 h 390267"/>
              <a:gd name="connsiteX5" fmla="*/ 947741 w 947741"/>
              <a:gd name="connsiteY5" fmla="*/ 314590 h 390267"/>
              <a:gd name="connsiteX0" fmla="*/ 925970 w 947741"/>
              <a:gd name="connsiteY0" fmla="*/ 38817 h 310436"/>
              <a:gd name="connsiteX1" fmla="*/ 305484 w 947741"/>
              <a:gd name="connsiteY1" fmla="*/ 300073 h 310436"/>
              <a:gd name="connsiteX2" fmla="*/ 33341 w 947741"/>
              <a:gd name="connsiteY2" fmla="*/ 234759 h 310436"/>
              <a:gd name="connsiteX3" fmla="*/ 33341 w 947741"/>
              <a:gd name="connsiteY3" fmla="*/ 17045 h 310436"/>
              <a:gd name="connsiteX4" fmla="*/ 294599 w 947741"/>
              <a:gd name="connsiteY4" fmla="*/ 38817 h 310436"/>
              <a:gd name="connsiteX5" fmla="*/ 947741 w 947741"/>
              <a:gd name="connsiteY5" fmla="*/ 234759 h 310436"/>
              <a:gd name="connsiteX0" fmla="*/ 927357 w 949128"/>
              <a:gd name="connsiteY0" fmla="*/ 38817 h 244801"/>
              <a:gd name="connsiteX1" fmla="*/ 328642 w 949128"/>
              <a:gd name="connsiteY1" fmla="*/ 191216 h 244801"/>
              <a:gd name="connsiteX2" fmla="*/ 34728 w 949128"/>
              <a:gd name="connsiteY2" fmla="*/ 234759 h 244801"/>
              <a:gd name="connsiteX3" fmla="*/ 34728 w 949128"/>
              <a:gd name="connsiteY3" fmla="*/ 17045 h 244801"/>
              <a:gd name="connsiteX4" fmla="*/ 295986 w 949128"/>
              <a:gd name="connsiteY4" fmla="*/ 38817 h 244801"/>
              <a:gd name="connsiteX5" fmla="*/ 949128 w 949128"/>
              <a:gd name="connsiteY5" fmla="*/ 234759 h 244801"/>
              <a:gd name="connsiteX0" fmla="*/ 925970 w 947741"/>
              <a:gd name="connsiteY0" fmla="*/ 38817 h 260630"/>
              <a:gd name="connsiteX1" fmla="*/ 305484 w 947741"/>
              <a:gd name="connsiteY1" fmla="*/ 234759 h 260630"/>
              <a:gd name="connsiteX2" fmla="*/ 33341 w 947741"/>
              <a:gd name="connsiteY2" fmla="*/ 234759 h 260630"/>
              <a:gd name="connsiteX3" fmla="*/ 33341 w 947741"/>
              <a:gd name="connsiteY3" fmla="*/ 17045 h 260630"/>
              <a:gd name="connsiteX4" fmla="*/ 294599 w 947741"/>
              <a:gd name="connsiteY4" fmla="*/ 38817 h 260630"/>
              <a:gd name="connsiteX5" fmla="*/ 947741 w 947741"/>
              <a:gd name="connsiteY5" fmla="*/ 234759 h 260630"/>
              <a:gd name="connsiteX0" fmla="*/ 925301 w 947072"/>
              <a:gd name="connsiteY0" fmla="*/ 55606 h 277419"/>
              <a:gd name="connsiteX1" fmla="*/ 304815 w 947072"/>
              <a:gd name="connsiteY1" fmla="*/ 251548 h 277419"/>
              <a:gd name="connsiteX2" fmla="*/ 32672 w 947072"/>
              <a:gd name="connsiteY2" fmla="*/ 251548 h 277419"/>
              <a:gd name="connsiteX3" fmla="*/ 32672 w 947072"/>
              <a:gd name="connsiteY3" fmla="*/ 33834 h 277419"/>
              <a:gd name="connsiteX4" fmla="*/ 283044 w 947072"/>
              <a:gd name="connsiteY4" fmla="*/ 22949 h 277419"/>
              <a:gd name="connsiteX5" fmla="*/ 947072 w 947072"/>
              <a:gd name="connsiteY5" fmla="*/ 251548 h 27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7072" h="277419">
                <a:moveTo>
                  <a:pt x="925301" y="55606"/>
                </a:moveTo>
                <a:cubicBezTo>
                  <a:pt x="634108" y="170812"/>
                  <a:pt x="453587" y="218891"/>
                  <a:pt x="304815" y="251548"/>
                </a:cubicBezTo>
                <a:cubicBezTo>
                  <a:pt x="156044" y="284205"/>
                  <a:pt x="78029" y="287834"/>
                  <a:pt x="32672" y="251548"/>
                </a:cubicBezTo>
                <a:cubicBezTo>
                  <a:pt x="-12685" y="215262"/>
                  <a:pt x="-9057" y="71934"/>
                  <a:pt x="32672" y="33834"/>
                </a:cubicBezTo>
                <a:cubicBezTo>
                  <a:pt x="74401" y="-4266"/>
                  <a:pt x="130644" y="-13337"/>
                  <a:pt x="283044" y="22949"/>
                </a:cubicBezTo>
                <a:cubicBezTo>
                  <a:pt x="435444" y="59235"/>
                  <a:pt x="838215" y="186234"/>
                  <a:pt x="947072" y="251548"/>
                </a:cubicBezTo>
              </a:path>
            </a:pathLst>
          </a:custGeom>
          <a:ln w="60325">
            <a:solidFill>
              <a:srgbClr val="00FF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de-DE" sz="2199" dirty="0"/>
          </a:p>
        </p:txBody>
      </p:sp>
      <p:sp>
        <p:nvSpPr>
          <p:cNvPr id="116" name="Freihandform 115">
            <a:extLst>
              <a:ext uri="{FF2B5EF4-FFF2-40B4-BE49-F238E27FC236}">
                <a16:creationId xmlns:a16="http://schemas.microsoft.com/office/drawing/2014/main" id="{0CB9E4B7-DED0-FC4A-A0B4-7A747CE86D17}"/>
              </a:ext>
            </a:extLst>
          </p:cNvPr>
          <p:cNvSpPr/>
          <p:nvPr/>
        </p:nvSpPr>
        <p:spPr>
          <a:xfrm>
            <a:off x="20160399" y="7535642"/>
            <a:ext cx="1359412" cy="849488"/>
          </a:xfrm>
          <a:custGeom>
            <a:avLst/>
            <a:gdLst>
              <a:gd name="connsiteX0" fmla="*/ 876114 w 1056849"/>
              <a:gd name="connsiteY0" fmla="*/ 70675 h 408132"/>
              <a:gd name="connsiteX1" fmla="*/ 310057 w 1056849"/>
              <a:gd name="connsiteY1" fmla="*/ 353703 h 408132"/>
              <a:gd name="connsiteX2" fmla="*/ 59686 w 1056849"/>
              <a:gd name="connsiteY2" fmla="*/ 255732 h 408132"/>
              <a:gd name="connsiteX3" fmla="*/ 27029 w 1056849"/>
              <a:gd name="connsiteY3" fmla="*/ 70675 h 408132"/>
              <a:gd name="connsiteX4" fmla="*/ 397143 w 1056849"/>
              <a:gd name="connsiteY4" fmla="*/ 16246 h 408132"/>
              <a:gd name="connsiteX5" fmla="*/ 963200 w 1056849"/>
              <a:gd name="connsiteY5" fmla="*/ 342817 h 408132"/>
              <a:gd name="connsiteX6" fmla="*/ 1050286 w 1056849"/>
              <a:gd name="connsiteY6" fmla="*/ 408132 h 408132"/>
              <a:gd name="connsiteX0" fmla="*/ 974086 w 1056849"/>
              <a:gd name="connsiteY0" fmla="*/ 135989 h 408132"/>
              <a:gd name="connsiteX1" fmla="*/ 310057 w 1056849"/>
              <a:gd name="connsiteY1" fmla="*/ 353703 h 408132"/>
              <a:gd name="connsiteX2" fmla="*/ 59686 w 1056849"/>
              <a:gd name="connsiteY2" fmla="*/ 255732 h 408132"/>
              <a:gd name="connsiteX3" fmla="*/ 27029 w 1056849"/>
              <a:gd name="connsiteY3" fmla="*/ 70675 h 408132"/>
              <a:gd name="connsiteX4" fmla="*/ 397143 w 1056849"/>
              <a:gd name="connsiteY4" fmla="*/ 16246 h 408132"/>
              <a:gd name="connsiteX5" fmla="*/ 963200 w 1056849"/>
              <a:gd name="connsiteY5" fmla="*/ 342817 h 408132"/>
              <a:gd name="connsiteX6" fmla="*/ 1050286 w 1056849"/>
              <a:gd name="connsiteY6" fmla="*/ 408132 h 408132"/>
              <a:gd name="connsiteX0" fmla="*/ 967640 w 1050403"/>
              <a:gd name="connsiteY0" fmla="*/ 117804 h 389947"/>
              <a:gd name="connsiteX1" fmla="*/ 303611 w 1050403"/>
              <a:gd name="connsiteY1" fmla="*/ 335518 h 389947"/>
              <a:gd name="connsiteX2" fmla="*/ 53240 w 1050403"/>
              <a:gd name="connsiteY2" fmla="*/ 237547 h 389947"/>
              <a:gd name="connsiteX3" fmla="*/ 20583 w 1050403"/>
              <a:gd name="connsiteY3" fmla="*/ 52490 h 389947"/>
              <a:gd name="connsiteX4" fmla="*/ 303612 w 1050403"/>
              <a:gd name="connsiteY4" fmla="*/ 19833 h 389947"/>
              <a:gd name="connsiteX5" fmla="*/ 956754 w 1050403"/>
              <a:gd name="connsiteY5" fmla="*/ 324632 h 389947"/>
              <a:gd name="connsiteX6" fmla="*/ 1043840 w 1050403"/>
              <a:gd name="connsiteY6" fmla="*/ 389947 h 389947"/>
              <a:gd name="connsiteX0" fmla="*/ 934983 w 1050403"/>
              <a:gd name="connsiteY0" fmla="*/ 128690 h 389947"/>
              <a:gd name="connsiteX1" fmla="*/ 303611 w 1050403"/>
              <a:gd name="connsiteY1" fmla="*/ 335518 h 389947"/>
              <a:gd name="connsiteX2" fmla="*/ 53240 w 1050403"/>
              <a:gd name="connsiteY2" fmla="*/ 237547 h 389947"/>
              <a:gd name="connsiteX3" fmla="*/ 20583 w 1050403"/>
              <a:gd name="connsiteY3" fmla="*/ 52490 h 389947"/>
              <a:gd name="connsiteX4" fmla="*/ 303612 w 1050403"/>
              <a:gd name="connsiteY4" fmla="*/ 19833 h 389947"/>
              <a:gd name="connsiteX5" fmla="*/ 956754 w 1050403"/>
              <a:gd name="connsiteY5" fmla="*/ 324632 h 389947"/>
              <a:gd name="connsiteX6" fmla="*/ 1043840 w 1050403"/>
              <a:gd name="connsiteY6" fmla="*/ 389947 h 389947"/>
              <a:gd name="connsiteX0" fmla="*/ 934983 w 1050403"/>
              <a:gd name="connsiteY0" fmla="*/ 128690 h 389947"/>
              <a:gd name="connsiteX1" fmla="*/ 303611 w 1050403"/>
              <a:gd name="connsiteY1" fmla="*/ 335518 h 389947"/>
              <a:gd name="connsiteX2" fmla="*/ 53240 w 1050403"/>
              <a:gd name="connsiteY2" fmla="*/ 237547 h 389947"/>
              <a:gd name="connsiteX3" fmla="*/ 20583 w 1050403"/>
              <a:gd name="connsiteY3" fmla="*/ 52490 h 389947"/>
              <a:gd name="connsiteX4" fmla="*/ 303612 w 1050403"/>
              <a:gd name="connsiteY4" fmla="*/ 19833 h 389947"/>
              <a:gd name="connsiteX5" fmla="*/ 956754 w 1050403"/>
              <a:gd name="connsiteY5" fmla="*/ 324632 h 389947"/>
              <a:gd name="connsiteX6" fmla="*/ 1043840 w 1050403"/>
              <a:gd name="connsiteY6" fmla="*/ 389947 h 389947"/>
              <a:gd name="connsiteX0" fmla="*/ 935412 w 1050832"/>
              <a:gd name="connsiteY0" fmla="*/ 128690 h 391876"/>
              <a:gd name="connsiteX1" fmla="*/ 314926 w 1050832"/>
              <a:gd name="connsiteY1" fmla="*/ 389946 h 391876"/>
              <a:gd name="connsiteX2" fmla="*/ 53669 w 1050832"/>
              <a:gd name="connsiteY2" fmla="*/ 237547 h 391876"/>
              <a:gd name="connsiteX3" fmla="*/ 21012 w 1050832"/>
              <a:gd name="connsiteY3" fmla="*/ 52490 h 391876"/>
              <a:gd name="connsiteX4" fmla="*/ 304041 w 1050832"/>
              <a:gd name="connsiteY4" fmla="*/ 19833 h 391876"/>
              <a:gd name="connsiteX5" fmla="*/ 957183 w 1050832"/>
              <a:gd name="connsiteY5" fmla="*/ 324632 h 391876"/>
              <a:gd name="connsiteX6" fmla="*/ 1044269 w 1050832"/>
              <a:gd name="connsiteY6" fmla="*/ 389947 h 391876"/>
              <a:gd name="connsiteX0" fmla="*/ 1017365 w 1132785"/>
              <a:gd name="connsiteY0" fmla="*/ 132363 h 407743"/>
              <a:gd name="connsiteX1" fmla="*/ 396879 w 1132785"/>
              <a:gd name="connsiteY1" fmla="*/ 393619 h 407743"/>
              <a:gd name="connsiteX2" fmla="*/ 15879 w 1132785"/>
              <a:gd name="connsiteY2" fmla="*/ 339191 h 407743"/>
              <a:gd name="connsiteX3" fmla="*/ 102965 w 1132785"/>
              <a:gd name="connsiteY3" fmla="*/ 56163 h 407743"/>
              <a:gd name="connsiteX4" fmla="*/ 385994 w 1132785"/>
              <a:gd name="connsiteY4" fmla="*/ 23506 h 407743"/>
              <a:gd name="connsiteX5" fmla="*/ 1039136 w 1132785"/>
              <a:gd name="connsiteY5" fmla="*/ 328305 h 407743"/>
              <a:gd name="connsiteX6" fmla="*/ 1126222 w 1132785"/>
              <a:gd name="connsiteY6" fmla="*/ 393620 h 407743"/>
              <a:gd name="connsiteX0" fmla="*/ 957033 w 1072453"/>
              <a:gd name="connsiteY0" fmla="*/ 133288 h 415784"/>
              <a:gd name="connsiteX1" fmla="*/ 336547 w 1072453"/>
              <a:gd name="connsiteY1" fmla="*/ 394544 h 415784"/>
              <a:gd name="connsiteX2" fmla="*/ 31747 w 1072453"/>
              <a:gd name="connsiteY2" fmla="*/ 361887 h 415784"/>
              <a:gd name="connsiteX3" fmla="*/ 42633 w 1072453"/>
              <a:gd name="connsiteY3" fmla="*/ 57088 h 415784"/>
              <a:gd name="connsiteX4" fmla="*/ 325662 w 1072453"/>
              <a:gd name="connsiteY4" fmla="*/ 24431 h 415784"/>
              <a:gd name="connsiteX5" fmla="*/ 978804 w 1072453"/>
              <a:gd name="connsiteY5" fmla="*/ 329230 h 415784"/>
              <a:gd name="connsiteX6" fmla="*/ 1065890 w 1072453"/>
              <a:gd name="connsiteY6" fmla="*/ 394545 h 415784"/>
              <a:gd name="connsiteX0" fmla="*/ 957033 w 978804"/>
              <a:gd name="connsiteY0" fmla="*/ 133288 h 415784"/>
              <a:gd name="connsiteX1" fmla="*/ 336547 w 978804"/>
              <a:gd name="connsiteY1" fmla="*/ 394544 h 415784"/>
              <a:gd name="connsiteX2" fmla="*/ 31747 w 978804"/>
              <a:gd name="connsiteY2" fmla="*/ 361887 h 415784"/>
              <a:gd name="connsiteX3" fmla="*/ 42633 w 978804"/>
              <a:gd name="connsiteY3" fmla="*/ 57088 h 415784"/>
              <a:gd name="connsiteX4" fmla="*/ 325662 w 978804"/>
              <a:gd name="connsiteY4" fmla="*/ 24431 h 415784"/>
              <a:gd name="connsiteX5" fmla="*/ 978804 w 978804"/>
              <a:gd name="connsiteY5" fmla="*/ 329230 h 415784"/>
              <a:gd name="connsiteX0" fmla="*/ 939656 w 961427"/>
              <a:gd name="connsiteY0" fmla="*/ 131917 h 404661"/>
              <a:gd name="connsiteX1" fmla="*/ 319170 w 961427"/>
              <a:gd name="connsiteY1" fmla="*/ 393173 h 404661"/>
              <a:gd name="connsiteX2" fmla="*/ 47027 w 961427"/>
              <a:gd name="connsiteY2" fmla="*/ 327859 h 404661"/>
              <a:gd name="connsiteX3" fmla="*/ 25256 w 961427"/>
              <a:gd name="connsiteY3" fmla="*/ 55717 h 404661"/>
              <a:gd name="connsiteX4" fmla="*/ 308285 w 961427"/>
              <a:gd name="connsiteY4" fmla="*/ 23060 h 404661"/>
              <a:gd name="connsiteX5" fmla="*/ 961427 w 961427"/>
              <a:gd name="connsiteY5" fmla="*/ 327859 h 404661"/>
              <a:gd name="connsiteX0" fmla="*/ 925970 w 947741"/>
              <a:gd name="connsiteY0" fmla="*/ 118648 h 390267"/>
              <a:gd name="connsiteX1" fmla="*/ 305484 w 947741"/>
              <a:gd name="connsiteY1" fmla="*/ 379904 h 390267"/>
              <a:gd name="connsiteX2" fmla="*/ 33341 w 947741"/>
              <a:gd name="connsiteY2" fmla="*/ 314590 h 390267"/>
              <a:gd name="connsiteX3" fmla="*/ 33341 w 947741"/>
              <a:gd name="connsiteY3" fmla="*/ 96876 h 390267"/>
              <a:gd name="connsiteX4" fmla="*/ 294599 w 947741"/>
              <a:gd name="connsiteY4" fmla="*/ 9791 h 390267"/>
              <a:gd name="connsiteX5" fmla="*/ 947741 w 947741"/>
              <a:gd name="connsiteY5" fmla="*/ 314590 h 390267"/>
              <a:gd name="connsiteX0" fmla="*/ 925970 w 947741"/>
              <a:gd name="connsiteY0" fmla="*/ 38817 h 310436"/>
              <a:gd name="connsiteX1" fmla="*/ 305484 w 947741"/>
              <a:gd name="connsiteY1" fmla="*/ 300073 h 310436"/>
              <a:gd name="connsiteX2" fmla="*/ 33341 w 947741"/>
              <a:gd name="connsiteY2" fmla="*/ 234759 h 310436"/>
              <a:gd name="connsiteX3" fmla="*/ 33341 w 947741"/>
              <a:gd name="connsiteY3" fmla="*/ 17045 h 310436"/>
              <a:gd name="connsiteX4" fmla="*/ 294599 w 947741"/>
              <a:gd name="connsiteY4" fmla="*/ 38817 h 310436"/>
              <a:gd name="connsiteX5" fmla="*/ 947741 w 947741"/>
              <a:gd name="connsiteY5" fmla="*/ 234759 h 310436"/>
              <a:gd name="connsiteX0" fmla="*/ 927357 w 949128"/>
              <a:gd name="connsiteY0" fmla="*/ 38817 h 244801"/>
              <a:gd name="connsiteX1" fmla="*/ 328642 w 949128"/>
              <a:gd name="connsiteY1" fmla="*/ 191216 h 244801"/>
              <a:gd name="connsiteX2" fmla="*/ 34728 w 949128"/>
              <a:gd name="connsiteY2" fmla="*/ 234759 h 244801"/>
              <a:gd name="connsiteX3" fmla="*/ 34728 w 949128"/>
              <a:gd name="connsiteY3" fmla="*/ 17045 h 244801"/>
              <a:gd name="connsiteX4" fmla="*/ 295986 w 949128"/>
              <a:gd name="connsiteY4" fmla="*/ 38817 h 244801"/>
              <a:gd name="connsiteX5" fmla="*/ 949128 w 949128"/>
              <a:gd name="connsiteY5" fmla="*/ 234759 h 244801"/>
              <a:gd name="connsiteX0" fmla="*/ 925970 w 947741"/>
              <a:gd name="connsiteY0" fmla="*/ 38817 h 260630"/>
              <a:gd name="connsiteX1" fmla="*/ 305484 w 947741"/>
              <a:gd name="connsiteY1" fmla="*/ 234759 h 260630"/>
              <a:gd name="connsiteX2" fmla="*/ 33341 w 947741"/>
              <a:gd name="connsiteY2" fmla="*/ 234759 h 260630"/>
              <a:gd name="connsiteX3" fmla="*/ 33341 w 947741"/>
              <a:gd name="connsiteY3" fmla="*/ 17045 h 260630"/>
              <a:gd name="connsiteX4" fmla="*/ 294599 w 947741"/>
              <a:gd name="connsiteY4" fmla="*/ 38817 h 260630"/>
              <a:gd name="connsiteX5" fmla="*/ 947741 w 947741"/>
              <a:gd name="connsiteY5" fmla="*/ 234759 h 260630"/>
              <a:gd name="connsiteX0" fmla="*/ 925301 w 947072"/>
              <a:gd name="connsiteY0" fmla="*/ 55606 h 277419"/>
              <a:gd name="connsiteX1" fmla="*/ 304815 w 947072"/>
              <a:gd name="connsiteY1" fmla="*/ 251548 h 277419"/>
              <a:gd name="connsiteX2" fmla="*/ 32672 w 947072"/>
              <a:gd name="connsiteY2" fmla="*/ 251548 h 277419"/>
              <a:gd name="connsiteX3" fmla="*/ 32672 w 947072"/>
              <a:gd name="connsiteY3" fmla="*/ 33834 h 277419"/>
              <a:gd name="connsiteX4" fmla="*/ 283044 w 947072"/>
              <a:gd name="connsiteY4" fmla="*/ 22949 h 277419"/>
              <a:gd name="connsiteX5" fmla="*/ 947072 w 947072"/>
              <a:gd name="connsiteY5" fmla="*/ 251548 h 277419"/>
              <a:gd name="connsiteX0" fmla="*/ 925301 w 1046152"/>
              <a:gd name="connsiteY0" fmla="*/ 67292 h 427311"/>
              <a:gd name="connsiteX1" fmla="*/ 304815 w 1046152"/>
              <a:gd name="connsiteY1" fmla="*/ 263234 h 427311"/>
              <a:gd name="connsiteX2" fmla="*/ 32672 w 1046152"/>
              <a:gd name="connsiteY2" fmla="*/ 263234 h 427311"/>
              <a:gd name="connsiteX3" fmla="*/ 32672 w 1046152"/>
              <a:gd name="connsiteY3" fmla="*/ 45520 h 427311"/>
              <a:gd name="connsiteX4" fmla="*/ 283044 w 1046152"/>
              <a:gd name="connsiteY4" fmla="*/ 34635 h 427311"/>
              <a:gd name="connsiteX5" fmla="*/ 1046152 w 1046152"/>
              <a:gd name="connsiteY5" fmla="*/ 427311 h 427311"/>
              <a:gd name="connsiteX0" fmla="*/ 1024382 w 1046152"/>
              <a:gd name="connsiteY0" fmla="*/ 154800 h 427311"/>
              <a:gd name="connsiteX1" fmla="*/ 304815 w 1046152"/>
              <a:gd name="connsiteY1" fmla="*/ 263234 h 427311"/>
              <a:gd name="connsiteX2" fmla="*/ 32672 w 1046152"/>
              <a:gd name="connsiteY2" fmla="*/ 263234 h 427311"/>
              <a:gd name="connsiteX3" fmla="*/ 32672 w 1046152"/>
              <a:gd name="connsiteY3" fmla="*/ 45520 h 427311"/>
              <a:gd name="connsiteX4" fmla="*/ 283044 w 1046152"/>
              <a:gd name="connsiteY4" fmla="*/ 34635 h 427311"/>
              <a:gd name="connsiteX5" fmla="*/ 1046152 w 1046152"/>
              <a:gd name="connsiteY5" fmla="*/ 427311 h 427311"/>
              <a:gd name="connsiteX0" fmla="*/ 1024382 w 1046152"/>
              <a:gd name="connsiteY0" fmla="*/ 154800 h 427311"/>
              <a:gd name="connsiteX1" fmla="*/ 304815 w 1046152"/>
              <a:gd name="connsiteY1" fmla="*/ 263234 h 427311"/>
              <a:gd name="connsiteX2" fmla="*/ 32672 w 1046152"/>
              <a:gd name="connsiteY2" fmla="*/ 263234 h 427311"/>
              <a:gd name="connsiteX3" fmla="*/ 32672 w 1046152"/>
              <a:gd name="connsiteY3" fmla="*/ 45520 h 427311"/>
              <a:gd name="connsiteX4" fmla="*/ 283044 w 1046152"/>
              <a:gd name="connsiteY4" fmla="*/ 34635 h 427311"/>
              <a:gd name="connsiteX5" fmla="*/ 1046152 w 1046152"/>
              <a:gd name="connsiteY5" fmla="*/ 427311 h 427311"/>
              <a:gd name="connsiteX0" fmla="*/ 1009331 w 1031101"/>
              <a:gd name="connsiteY0" fmla="*/ 154290 h 426801"/>
              <a:gd name="connsiteX1" fmla="*/ 289764 w 1031101"/>
              <a:gd name="connsiteY1" fmla="*/ 262724 h 426801"/>
              <a:gd name="connsiteX2" fmla="*/ 50648 w 1031101"/>
              <a:gd name="connsiteY2" fmla="*/ 251786 h 426801"/>
              <a:gd name="connsiteX3" fmla="*/ 17621 w 1031101"/>
              <a:gd name="connsiteY3" fmla="*/ 45010 h 426801"/>
              <a:gd name="connsiteX4" fmla="*/ 267993 w 1031101"/>
              <a:gd name="connsiteY4" fmla="*/ 34125 h 426801"/>
              <a:gd name="connsiteX5" fmla="*/ 1031101 w 1031101"/>
              <a:gd name="connsiteY5" fmla="*/ 426801 h 426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1101" h="426801">
                <a:moveTo>
                  <a:pt x="1009331" y="154290"/>
                </a:moveTo>
                <a:cubicBezTo>
                  <a:pt x="586030" y="225743"/>
                  <a:pt x="449544" y="246475"/>
                  <a:pt x="289764" y="262724"/>
                </a:cubicBezTo>
                <a:cubicBezTo>
                  <a:pt x="129984" y="278973"/>
                  <a:pt x="96005" y="288072"/>
                  <a:pt x="50648" y="251786"/>
                </a:cubicBezTo>
                <a:cubicBezTo>
                  <a:pt x="5291" y="215500"/>
                  <a:pt x="-18603" y="81287"/>
                  <a:pt x="17621" y="45010"/>
                </a:cubicBezTo>
                <a:cubicBezTo>
                  <a:pt x="53845" y="8733"/>
                  <a:pt x="99080" y="-29507"/>
                  <a:pt x="267993" y="34125"/>
                </a:cubicBezTo>
                <a:cubicBezTo>
                  <a:pt x="436906" y="97757"/>
                  <a:pt x="922244" y="361487"/>
                  <a:pt x="1031101" y="426801"/>
                </a:cubicBezTo>
              </a:path>
            </a:pathLst>
          </a:custGeom>
          <a:ln w="63500">
            <a:solidFill>
              <a:srgbClr val="00FF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de-DE" sz="2199" dirty="0"/>
          </a:p>
        </p:txBody>
      </p:sp>
      <p:sp>
        <p:nvSpPr>
          <p:cNvPr id="118" name="Textfeld 117">
            <a:extLst>
              <a:ext uri="{FF2B5EF4-FFF2-40B4-BE49-F238E27FC236}">
                <a16:creationId xmlns:a16="http://schemas.microsoft.com/office/drawing/2014/main" id="{D83E95C5-60FB-A845-8F7B-CD8B69E97BEA}"/>
              </a:ext>
            </a:extLst>
          </p:cNvPr>
          <p:cNvSpPr txBox="1"/>
          <p:nvPr/>
        </p:nvSpPr>
        <p:spPr>
          <a:xfrm>
            <a:off x="5088331" y="12726191"/>
            <a:ext cx="14619741" cy="830997"/>
          </a:xfrm>
          <a:prstGeom prst="rect">
            <a:avLst/>
          </a:prstGeom>
          <a:noFill/>
        </p:spPr>
        <p:txBody>
          <a:bodyPr wrap="square" rtlCol="0">
            <a:spAutoFit/>
          </a:bodyPr>
          <a:lstStyle/>
          <a:p>
            <a:r>
              <a:rPr lang="de-DE" sz="4800" dirty="0" err="1">
                <a:latin typeface="Gill Sans Light" panose="020B0302020104020203" pitchFamily="34" charset="-79"/>
                <a:cs typeface="Gill Sans Light" panose="020B0302020104020203" pitchFamily="34" charset="-79"/>
              </a:rPr>
              <a:t>Replace</a:t>
            </a:r>
            <a:r>
              <a:rPr lang="de-DE" sz="4800" dirty="0">
                <a:latin typeface="Gill Sans Light" panose="020B0302020104020203" pitchFamily="34" charset="-79"/>
                <a:cs typeface="Gill Sans Light" panose="020B0302020104020203" pitchFamily="34" charset="-79"/>
              </a:rPr>
              <a:t> “</a:t>
            </a:r>
            <a:r>
              <a:rPr lang="de-DE" sz="4800" dirty="0" err="1">
                <a:latin typeface="Gill Sans Light" panose="020B0302020104020203" pitchFamily="34" charset="-79"/>
                <a:cs typeface="Gill Sans Light" panose="020B0302020104020203" pitchFamily="34" charset="-79"/>
              </a:rPr>
              <a:t>perfect</a:t>
            </a:r>
            <a:r>
              <a:rPr lang="de-DE" sz="4800" dirty="0">
                <a:latin typeface="Gill Sans Light" panose="020B0302020104020203" pitchFamily="34" charset="-79"/>
                <a:cs typeface="Gill Sans Light" panose="020B0302020104020203" pitchFamily="34" charset="-79"/>
              </a:rPr>
              <a:t>“ </a:t>
            </a:r>
            <a:r>
              <a:rPr lang="de-DE" sz="4800" dirty="0" err="1">
                <a:latin typeface="Gill Sans Light" panose="020B0302020104020203" pitchFamily="34" charset="-79"/>
                <a:cs typeface="Gill Sans Light" panose="020B0302020104020203" pitchFamily="34" charset="-79"/>
              </a:rPr>
              <a:t>lens</a:t>
            </a:r>
            <a:r>
              <a:rPr lang="de-DE" sz="4800" dirty="0">
                <a:latin typeface="Gill Sans Light" panose="020B0302020104020203" pitchFamily="34" charset="-79"/>
                <a:cs typeface="Gill Sans Light" panose="020B0302020104020203" pitchFamily="34" charset="-79"/>
              </a:rPr>
              <a:t> </a:t>
            </a:r>
            <a:r>
              <a:rPr lang="de-DE" sz="4800" dirty="0" err="1">
                <a:latin typeface="Gill Sans Light" panose="020B0302020104020203" pitchFamily="34" charset="-79"/>
                <a:cs typeface="Gill Sans Light" panose="020B0302020104020203" pitchFamily="34" charset="-79"/>
              </a:rPr>
              <a:t>telescope</a:t>
            </a:r>
            <a:r>
              <a:rPr lang="de-DE" sz="4800" dirty="0">
                <a:latin typeface="Gill Sans Light" panose="020B0302020104020203" pitchFamily="34" charset="-79"/>
                <a:cs typeface="Gill Sans Light" panose="020B0302020104020203" pitchFamily="34" charset="-79"/>
              </a:rPr>
              <a:t> </a:t>
            </a:r>
            <a:r>
              <a:rPr lang="de-DE" sz="4800" dirty="0" err="1">
                <a:latin typeface="Gill Sans Light" panose="020B0302020104020203" pitchFamily="34" charset="-79"/>
                <a:cs typeface="Gill Sans Light" panose="020B0302020104020203" pitchFamily="34" charset="-79"/>
              </a:rPr>
              <a:t>by</a:t>
            </a:r>
            <a:r>
              <a:rPr lang="de-DE" sz="4800" dirty="0">
                <a:latin typeface="Gill Sans Light" panose="020B0302020104020203" pitchFamily="34" charset="-79"/>
                <a:cs typeface="Gill Sans Light" panose="020B0302020104020203" pitchFamily="34" charset="-79"/>
              </a:rPr>
              <a:t> </a:t>
            </a:r>
            <a:r>
              <a:rPr lang="de-DE" sz="4800" dirty="0" err="1">
                <a:latin typeface="Gill Sans Light" panose="020B0302020104020203" pitchFamily="34" charset="-79"/>
                <a:cs typeface="Gill Sans Light" panose="020B0302020104020203" pitchFamily="34" charset="-79"/>
              </a:rPr>
              <a:t>reflective</a:t>
            </a:r>
            <a:r>
              <a:rPr lang="de-DE" sz="4800" dirty="0">
                <a:latin typeface="Gill Sans Light" panose="020B0302020104020203" pitchFamily="34" charset="-79"/>
                <a:cs typeface="Gill Sans Light" panose="020B0302020104020203" pitchFamily="34" charset="-79"/>
              </a:rPr>
              <a:t> </a:t>
            </a:r>
            <a:r>
              <a:rPr lang="de-DE" sz="4800" dirty="0" err="1">
                <a:latin typeface="Gill Sans Light" panose="020B0302020104020203" pitchFamily="34" charset="-79"/>
                <a:cs typeface="Gill Sans Light" panose="020B0302020104020203" pitchFamily="34" charset="-79"/>
              </a:rPr>
              <a:t>expander</a:t>
            </a:r>
            <a:endParaRPr lang="de-DE" sz="4800" dirty="0">
              <a:latin typeface="Gill Sans Light" panose="020B0302020104020203" pitchFamily="34" charset="-79"/>
              <a:cs typeface="Gill Sans Light" panose="020B0302020104020203" pitchFamily="34" charset="-79"/>
            </a:endParaRPr>
          </a:p>
        </p:txBody>
      </p:sp>
      <p:sp>
        <p:nvSpPr>
          <p:cNvPr id="119" name="People involved…">
            <a:extLst>
              <a:ext uri="{FF2B5EF4-FFF2-40B4-BE49-F238E27FC236}">
                <a16:creationId xmlns:a16="http://schemas.microsoft.com/office/drawing/2014/main" id="{1CAD1865-A87B-BDC5-BB2B-F5B0364B9065}"/>
              </a:ext>
            </a:extLst>
          </p:cNvPr>
          <p:cNvSpPr txBox="1"/>
          <p:nvPr/>
        </p:nvSpPr>
        <p:spPr>
          <a:xfrm>
            <a:off x="1328547" y="-5544"/>
            <a:ext cx="24220273" cy="10519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lstStyle/>
          <a:p>
            <a:pPr algn="l">
              <a:lnSpc>
                <a:spcPct val="120000"/>
              </a:lnSpc>
              <a:defRPr sz="6000" spc="-119">
                <a:solidFill>
                  <a:srgbClr val="00883A"/>
                </a:solidFill>
                <a:latin typeface="Helvetica"/>
                <a:ea typeface="Helvetica"/>
                <a:cs typeface="Helvetica"/>
                <a:sym typeface="Helvetica"/>
              </a:defRPr>
            </a:pPr>
            <a:r>
              <a:rPr lang="de-DE" sz="5400" dirty="0" err="1">
                <a:latin typeface="Gill Sans Light" panose="020B0302020104020203" pitchFamily="34" charset="-79"/>
                <a:cs typeface="Gill Sans Light" panose="020B0302020104020203" pitchFamily="34" charset="-79"/>
              </a:rPr>
              <a:t>Spatio</a:t>
            </a:r>
            <a:r>
              <a:rPr lang="de-DE" sz="5400" dirty="0">
                <a:latin typeface="Gill Sans Light" panose="020B0302020104020203" pitchFamily="34" charset="-79"/>
                <a:cs typeface="Gill Sans Light" panose="020B0302020104020203" pitchFamily="34" charset="-79"/>
              </a:rPr>
              <a:t>-Temporal </a:t>
            </a:r>
            <a:r>
              <a:rPr lang="de-DE" sz="5400" dirty="0" err="1">
                <a:latin typeface="Gill Sans Light" panose="020B0302020104020203" pitchFamily="34" charset="-79"/>
                <a:cs typeface="Gill Sans Light" panose="020B0302020104020203" pitchFamily="34" charset="-79"/>
              </a:rPr>
              <a:t>Couplings</a:t>
            </a:r>
            <a:r>
              <a:rPr lang="de-DE" sz="5400" dirty="0">
                <a:latin typeface="Gill Sans Light" panose="020B0302020104020203" pitchFamily="34" charset="-79"/>
                <a:cs typeface="Gill Sans Light" panose="020B0302020104020203" pitchFamily="34" charset="-79"/>
              </a:rPr>
              <a:t> (STCs) </a:t>
            </a:r>
            <a:r>
              <a:rPr lang="de-DE" sz="5400" dirty="0" err="1">
                <a:latin typeface="Gill Sans Light" panose="020B0302020104020203" pitchFamily="34" charset="-79"/>
                <a:cs typeface="Gill Sans Light" panose="020B0302020104020203" pitchFamily="34" charset="-79"/>
              </a:rPr>
              <a:t>by</a:t>
            </a:r>
            <a:r>
              <a:rPr lang="de-DE" sz="5400" dirty="0">
                <a:latin typeface="Gill Sans Light" panose="020B0302020104020203" pitchFamily="34" charset="-79"/>
                <a:cs typeface="Gill Sans Light" panose="020B0302020104020203" pitchFamily="34" charset="-79"/>
              </a:rPr>
              <a:t> </a:t>
            </a:r>
            <a:r>
              <a:rPr lang="de-DE" sz="5400" dirty="0" err="1">
                <a:latin typeface="Gill Sans Light" panose="020B0302020104020203" pitchFamily="34" charset="-79"/>
                <a:cs typeface="Gill Sans Light" panose="020B0302020104020203" pitchFamily="34" charset="-79"/>
              </a:rPr>
              <a:t>chromatic</a:t>
            </a:r>
            <a:r>
              <a:rPr lang="de-DE" sz="5400" dirty="0">
                <a:latin typeface="Gill Sans Light" panose="020B0302020104020203" pitchFamily="34" charset="-79"/>
                <a:cs typeface="Gill Sans Light" panose="020B0302020104020203" pitchFamily="34" charset="-79"/>
              </a:rPr>
              <a:t> </a:t>
            </a:r>
            <a:r>
              <a:rPr lang="de-DE" sz="5400" dirty="0" err="1">
                <a:latin typeface="Gill Sans Light" panose="020B0302020104020203" pitchFamily="34" charset="-79"/>
                <a:cs typeface="Gill Sans Light" panose="020B0302020104020203" pitchFamily="34" charset="-79"/>
              </a:rPr>
              <a:t>optics</a:t>
            </a:r>
            <a:r>
              <a:rPr lang="de-DE" sz="5400" dirty="0">
                <a:latin typeface="Gill Sans Light" panose="020B0302020104020203" pitchFamily="34" charset="-79"/>
                <a:cs typeface="Gill Sans Light" panose="020B0302020104020203" pitchFamily="34" charset="-79"/>
              </a:rPr>
              <a:t> (beam </a:t>
            </a:r>
            <a:r>
              <a:rPr lang="de-DE" sz="5400" dirty="0" err="1">
                <a:latin typeface="Gill Sans Light" panose="020B0302020104020203" pitchFamily="34" charset="-79"/>
                <a:cs typeface="Gill Sans Light" panose="020B0302020104020203" pitchFamily="34" charset="-79"/>
              </a:rPr>
              <a:t>expander</a:t>
            </a:r>
            <a:r>
              <a:rPr lang="de-DE" sz="5400" dirty="0">
                <a:latin typeface="Gill Sans Light" panose="020B0302020104020203" pitchFamily="34" charset="-79"/>
                <a:cs typeface="Gill Sans Light" panose="020B0302020104020203" pitchFamily="34" charset="-79"/>
              </a:rPr>
              <a:t> </a:t>
            </a:r>
            <a:r>
              <a:rPr lang="de-DE" sz="5400" dirty="0" err="1">
                <a:latin typeface="Gill Sans Light" panose="020B0302020104020203" pitchFamily="34" charset="-79"/>
                <a:cs typeface="Gill Sans Light" panose="020B0302020104020203" pitchFamily="34" charset="-79"/>
              </a:rPr>
              <a:t>telescopes</a:t>
            </a:r>
            <a:r>
              <a:rPr lang="de-DE" sz="5400" dirty="0">
                <a:latin typeface="Gill Sans Light" panose="020B0302020104020203" pitchFamily="34" charset="-79"/>
                <a:cs typeface="Gill Sans Light" panose="020B0302020104020203" pitchFamily="34" charset="-79"/>
              </a:rPr>
              <a:t>)</a:t>
            </a:r>
          </a:p>
        </p:txBody>
      </p:sp>
    </p:spTree>
    <p:extLst>
      <p:ext uri="{BB962C8B-B14F-4D97-AF65-F5344CB8AC3E}">
        <p14:creationId xmlns:p14="http://schemas.microsoft.com/office/powerpoint/2010/main" val="4091245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69AFE3D7-8D8F-E04F-9736-1B47D5632877}"/>
              </a:ext>
            </a:extLst>
          </p:cNvPr>
          <p:cNvSpPr txBox="1"/>
          <p:nvPr/>
        </p:nvSpPr>
        <p:spPr>
          <a:xfrm>
            <a:off x="3279005" y="1637956"/>
            <a:ext cx="8008220" cy="1323439"/>
          </a:xfrm>
          <a:prstGeom prst="rect">
            <a:avLst/>
          </a:prstGeom>
          <a:noFill/>
        </p:spPr>
        <p:txBody>
          <a:bodyPr wrap="square" rtlCol="0">
            <a:spAutoFit/>
          </a:bodyPr>
          <a:lstStyle/>
          <a:p>
            <a:pPr algn="ctr"/>
            <a:r>
              <a:rPr lang="de-DE" sz="4000" dirty="0">
                <a:latin typeface="Gill Sans Light" panose="020B0302020104020203" pitchFamily="34" charset="-79"/>
                <a:cs typeface="Gill Sans Light" panose="020B0302020104020203" pitchFamily="34" charset="-79"/>
              </a:rPr>
              <a:t>Lens </a:t>
            </a:r>
            <a:r>
              <a:rPr lang="de-DE" sz="4000" dirty="0" err="1">
                <a:latin typeface="Gill Sans Light" panose="020B0302020104020203" pitchFamily="34" charset="-79"/>
                <a:cs typeface="Gill Sans Light" panose="020B0302020104020203" pitchFamily="34" charset="-79"/>
              </a:rPr>
              <a:t>expander</a:t>
            </a:r>
            <a:r>
              <a:rPr lang="de-DE" sz="4000" dirty="0">
                <a:latin typeface="Gill Sans Light" panose="020B0302020104020203" pitchFamily="34" charset="-79"/>
                <a:cs typeface="Gill Sans Light" panose="020B0302020104020203" pitchFamily="34" charset="-79"/>
              </a:rPr>
              <a:t>, </a:t>
            </a:r>
            <a:r>
              <a:rPr lang="de-DE" sz="4000" dirty="0" err="1">
                <a:latin typeface="Gill Sans Light" panose="020B0302020104020203" pitchFamily="34" charset="-79"/>
                <a:cs typeface="Gill Sans Light" panose="020B0302020104020203" pitchFamily="34" charset="-79"/>
              </a:rPr>
              <a:t>aperture</a:t>
            </a:r>
            <a:r>
              <a:rPr lang="de-DE" sz="4000" dirty="0">
                <a:latin typeface="Gill Sans Light" panose="020B0302020104020203" pitchFamily="34" charset="-79"/>
                <a:cs typeface="Gill Sans Light" panose="020B0302020104020203" pitchFamily="34" charset="-79"/>
              </a:rPr>
              <a:t> after </a:t>
            </a:r>
            <a:r>
              <a:rPr lang="de-DE" sz="4000" dirty="0" err="1">
                <a:latin typeface="Gill Sans Light" panose="020B0302020104020203" pitchFamily="34" charset="-79"/>
                <a:cs typeface="Gill Sans Light" panose="020B0302020104020203" pitchFamily="34" charset="-79"/>
              </a:rPr>
              <a:t>compressor</a:t>
            </a:r>
            <a:r>
              <a:rPr lang="de-DE" sz="4000" dirty="0">
                <a:latin typeface="Gill Sans Light" panose="020B0302020104020203" pitchFamily="34" charset="-79"/>
                <a:cs typeface="Gill Sans Light" panose="020B0302020104020203" pitchFamily="34" charset="-79"/>
              </a:rPr>
              <a:t> 8J on </a:t>
            </a:r>
            <a:r>
              <a:rPr lang="de-DE" sz="4000" dirty="0" err="1">
                <a:latin typeface="Gill Sans Light" panose="020B0302020104020203" pitchFamily="34" charset="-79"/>
                <a:cs typeface="Gill Sans Light" panose="020B0302020104020203" pitchFamily="34" charset="-79"/>
              </a:rPr>
              <a:t>target</a:t>
            </a:r>
            <a:r>
              <a:rPr lang="de-DE" sz="4000" dirty="0">
                <a:latin typeface="Gill Sans Light" panose="020B0302020104020203" pitchFamily="34" charset="-79"/>
                <a:cs typeface="Gill Sans Light" panose="020B0302020104020203" pitchFamily="34" charset="-79"/>
              </a:rPr>
              <a:t>, f/33</a:t>
            </a:r>
          </a:p>
        </p:txBody>
      </p:sp>
      <p:sp>
        <p:nvSpPr>
          <p:cNvPr id="11" name="Textfeld 10">
            <a:extLst>
              <a:ext uri="{FF2B5EF4-FFF2-40B4-BE49-F238E27FC236}">
                <a16:creationId xmlns:a16="http://schemas.microsoft.com/office/drawing/2014/main" id="{707C0EF2-8360-BA41-BEA5-E5F9889B0B35}"/>
              </a:ext>
            </a:extLst>
          </p:cNvPr>
          <p:cNvSpPr txBox="1"/>
          <p:nvPr/>
        </p:nvSpPr>
        <p:spPr>
          <a:xfrm>
            <a:off x="11823029" y="1637955"/>
            <a:ext cx="8008220" cy="1323439"/>
          </a:xfrm>
          <a:prstGeom prst="rect">
            <a:avLst/>
          </a:prstGeom>
          <a:noFill/>
        </p:spPr>
        <p:txBody>
          <a:bodyPr wrap="square" rtlCol="0">
            <a:spAutoFit/>
          </a:bodyPr>
          <a:lstStyle/>
          <a:p>
            <a:pPr algn="ctr"/>
            <a:r>
              <a:rPr lang="de-DE" sz="4000" dirty="0" err="1">
                <a:latin typeface="Gill Sans Light" panose="020B0302020104020203" pitchFamily="34" charset="-79"/>
                <a:cs typeface="Gill Sans Light" panose="020B0302020104020203" pitchFamily="34" charset="-79"/>
              </a:rPr>
              <a:t>no</a:t>
            </a:r>
            <a:r>
              <a:rPr lang="de-DE" sz="4000" dirty="0">
                <a:latin typeface="Gill Sans Light" panose="020B0302020104020203" pitchFamily="34" charset="-79"/>
                <a:cs typeface="Gill Sans Light" panose="020B0302020104020203" pitchFamily="34" charset="-79"/>
              </a:rPr>
              <a:t> </a:t>
            </a:r>
            <a:r>
              <a:rPr lang="de-DE" sz="4000" dirty="0" err="1">
                <a:latin typeface="Gill Sans Light" panose="020B0302020104020203" pitchFamily="34" charset="-79"/>
                <a:cs typeface="Gill Sans Light" panose="020B0302020104020203" pitchFamily="34" charset="-79"/>
              </a:rPr>
              <a:t>expander</a:t>
            </a:r>
            <a:r>
              <a:rPr lang="de-DE" sz="4000" dirty="0">
                <a:latin typeface="Gill Sans Light" panose="020B0302020104020203" pitchFamily="34" charset="-79"/>
                <a:cs typeface="Gill Sans Light" panose="020B0302020104020203" pitchFamily="34" charset="-79"/>
              </a:rPr>
              <a:t>,  </a:t>
            </a:r>
            <a:r>
              <a:rPr lang="de-DE" sz="4000" dirty="0" err="1">
                <a:latin typeface="Gill Sans Light" panose="020B0302020104020203" pitchFamily="34" charset="-79"/>
                <a:cs typeface="Gill Sans Light" panose="020B0302020104020203" pitchFamily="34" charset="-79"/>
              </a:rPr>
              <a:t>no</a:t>
            </a:r>
            <a:r>
              <a:rPr lang="de-DE" sz="4000" dirty="0">
                <a:latin typeface="Gill Sans Light" panose="020B0302020104020203" pitchFamily="34" charset="-79"/>
                <a:cs typeface="Gill Sans Light" panose="020B0302020104020203" pitchFamily="34" charset="-79"/>
              </a:rPr>
              <a:t> </a:t>
            </a:r>
            <a:r>
              <a:rPr lang="de-DE" sz="4000" dirty="0" err="1">
                <a:latin typeface="Gill Sans Light" panose="020B0302020104020203" pitchFamily="34" charset="-79"/>
                <a:cs typeface="Gill Sans Light" panose="020B0302020104020203" pitchFamily="34" charset="-79"/>
              </a:rPr>
              <a:t>aperture</a:t>
            </a:r>
            <a:r>
              <a:rPr lang="de-DE" sz="4000" dirty="0">
                <a:latin typeface="Gill Sans Light" panose="020B0302020104020203" pitchFamily="34" charset="-79"/>
                <a:cs typeface="Gill Sans Light" panose="020B0302020104020203" pitchFamily="34" charset="-79"/>
              </a:rPr>
              <a:t> </a:t>
            </a:r>
          </a:p>
          <a:p>
            <a:pPr algn="ctr"/>
            <a:r>
              <a:rPr lang="de-DE" sz="4000" dirty="0">
                <a:latin typeface="Gill Sans Light" panose="020B0302020104020203" pitchFamily="34" charset="-79"/>
                <a:cs typeface="Gill Sans Light" panose="020B0302020104020203" pitchFamily="34" charset="-79"/>
              </a:rPr>
              <a:t>8J on </a:t>
            </a:r>
            <a:r>
              <a:rPr lang="de-DE" sz="4000" dirty="0" err="1">
                <a:latin typeface="Gill Sans Light" panose="020B0302020104020203" pitchFamily="34" charset="-79"/>
                <a:cs typeface="Gill Sans Light" panose="020B0302020104020203" pitchFamily="34" charset="-79"/>
              </a:rPr>
              <a:t>target</a:t>
            </a:r>
            <a:r>
              <a:rPr lang="de-DE" sz="4000" dirty="0">
                <a:latin typeface="Gill Sans Light" panose="020B0302020104020203" pitchFamily="34" charset="-79"/>
                <a:cs typeface="Gill Sans Light" panose="020B0302020104020203" pitchFamily="34" charset="-79"/>
              </a:rPr>
              <a:t>, f/33</a:t>
            </a:r>
          </a:p>
        </p:txBody>
      </p:sp>
      <p:sp>
        <p:nvSpPr>
          <p:cNvPr id="5" name="People involved…">
            <a:extLst>
              <a:ext uri="{FF2B5EF4-FFF2-40B4-BE49-F238E27FC236}">
                <a16:creationId xmlns:a16="http://schemas.microsoft.com/office/drawing/2014/main" id="{23801A96-A509-4D91-76AF-ADFCA905FE4D}"/>
              </a:ext>
            </a:extLst>
          </p:cNvPr>
          <p:cNvSpPr txBox="1"/>
          <p:nvPr/>
        </p:nvSpPr>
        <p:spPr>
          <a:xfrm>
            <a:off x="1172644" y="129202"/>
            <a:ext cx="21504476" cy="12614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lstStyle/>
          <a:p>
            <a:pPr algn="l">
              <a:lnSpc>
                <a:spcPct val="120000"/>
              </a:lnSpc>
              <a:defRPr sz="6000" spc="-119">
                <a:solidFill>
                  <a:srgbClr val="00883A"/>
                </a:solidFill>
                <a:latin typeface="Helvetica"/>
                <a:ea typeface="Helvetica"/>
                <a:cs typeface="Helvetica"/>
                <a:sym typeface="Helvetica"/>
              </a:defRPr>
            </a:pPr>
            <a:r>
              <a:rPr lang="de-DE" dirty="0">
                <a:latin typeface="Gill Sans Light" panose="020B0302020104020203" pitchFamily="34" charset="-79"/>
                <a:cs typeface="Gill Sans Light" panose="020B0302020104020203" pitchFamily="34" charset="-79"/>
              </a:rPr>
              <a:t>Suppression </a:t>
            </a:r>
            <a:r>
              <a:rPr lang="de-DE" dirty="0" err="1">
                <a:latin typeface="Gill Sans Light" panose="020B0302020104020203" pitchFamily="34" charset="-79"/>
                <a:cs typeface="Gill Sans Light" panose="020B0302020104020203" pitchFamily="34" charset="-79"/>
              </a:rPr>
              <a:t>of</a:t>
            </a:r>
            <a:r>
              <a:rPr lang="de-DE" dirty="0">
                <a:latin typeface="Gill Sans Light" panose="020B0302020104020203" pitchFamily="34" charset="-79"/>
                <a:cs typeface="Gill Sans Light" panose="020B0302020104020203" pitchFamily="34" charset="-79"/>
              </a:rPr>
              <a:t> STCs </a:t>
            </a:r>
            <a:r>
              <a:rPr lang="de-DE" dirty="0" err="1">
                <a:latin typeface="Gill Sans Light" panose="020B0302020104020203" pitchFamily="34" charset="-79"/>
                <a:cs typeface="Gill Sans Light" panose="020B0302020104020203" pitchFamily="34" charset="-79"/>
              </a:rPr>
              <a:t>improves</a:t>
            </a:r>
            <a:r>
              <a:rPr lang="de-DE" dirty="0">
                <a:latin typeface="Gill Sans Light" panose="020B0302020104020203" pitchFamily="34" charset="-79"/>
                <a:cs typeface="Gill Sans Light" panose="020B0302020104020203" pitchFamily="34" charset="-79"/>
              </a:rPr>
              <a:t> </a:t>
            </a:r>
            <a:r>
              <a:rPr lang="de-DE" dirty="0" err="1">
                <a:latin typeface="Gill Sans Light" panose="020B0302020104020203" pitchFamily="34" charset="-79"/>
                <a:cs typeface="Gill Sans Light" panose="020B0302020104020203" pitchFamily="34" charset="-79"/>
              </a:rPr>
              <a:t>electron</a:t>
            </a:r>
            <a:r>
              <a:rPr lang="de-DE" dirty="0">
                <a:latin typeface="Gill Sans Light" panose="020B0302020104020203" pitchFamily="34" charset="-79"/>
                <a:cs typeface="Gill Sans Light" panose="020B0302020104020203" pitchFamily="34" charset="-79"/>
              </a:rPr>
              <a:t> </a:t>
            </a:r>
            <a:r>
              <a:rPr lang="de-DE" dirty="0" err="1">
                <a:latin typeface="Gill Sans Light" panose="020B0302020104020203" pitchFamily="34" charset="-79"/>
                <a:cs typeface="Gill Sans Light" panose="020B0302020104020203" pitchFamily="34" charset="-79"/>
              </a:rPr>
              <a:t>performance</a:t>
            </a:r>
            <a:r>
              <a:rPr lang="de-DE" dirty="0">
                <a:latin typeface="Gill Sans Light" panose="020B0302020104020203" pitchFamily="34" charset="-79"/>
                <a:cs typeface="Gill Sans Light" panose="020B0302020104020203" pitchFamily="34" charset="-79"/>
              </a:rPr>
              <a:t> (pure hydrogen)</a:t>
            </a:r>
          </a:p>
        </p:txBody>
      </p:sp>
      <p:pic>
        <p:nvPicPr>
          <p:cNvPr id="7" name="Grafik 6">
            <a:extLst>
              <a:ext uri="{FF2B5EF4-FFF2-40B4-BE49-F238E27FC236}">
                <a16:creationId xmlns:a16="http://schemas.microsoft.com/office/drawing/2014/main" id="{6BA7DEE4-5C86-6447-1300-F24DD33F414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60914" y="3185521"/>
            <a:ext cx="19964820" cy="10401277"/>
          </a:xfrm>
          <a:prstGeom prst="rect">
            <a:avLst/>
          </a:prstGeom>
        </p:spPr>
      </p:pic>
    </p:spTree>
    <p:extLst>
      <p:ext uri="{BB962C8B-B14F-4D97-AF65-F5344CB8AC3E}">
        <p14:creationId xmlns:p14="http://schemas.microsoft.com/office/powerpoint/2010/main" val="4115049189"/>
      </p:ext>
    </p:extLst>
  </p:cSld>
  <p:clrMapOvr>
    <a:masterClrMapping/>
  </p:clrMapOvr>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1600</Words>
  <Application>Microsoft Macintosh PowerPoint</Application>
  <PresentationFormat>Benutzerdefiniert</PresentationFormat>
  <Paragraphs>264</Paragraphs>
  <Slides>29</Slides>
  <Notes>3</Notes>
  <HiddenSlides>0</HiddenSlides>
  <MMClips>2</MMClips>
  <ScaleCrop>false</ScaleCrop>
  <HeadingPairs>
    <vt:vector size="8" baseType="variant">
      <vt:variant>
        <vt:lpstr>Verwendete Schriftarten</vt:lpstr>
      </vt:variant>
      <vt:variant>
        <vt:i4>8</vt:i4>
      </vt:variant>
      <vt:variant>
        <vt:lpstr>Design</vt:lpstr>
      </vt:variant>
      <vt:variant>
        <vt:i4>1</vt:i4>
      </vt:variant>
      <vt:variant>
        <vt:lpstr>Eingebettete OLE-Server</vt:lpstr>
      </vt:variant>
      <vt:variant>
        <vt:i4>1</vt:i4>
      </vt:variant>
      <vt:variant>
        <vt:lpstr>Folientitel</vt:lpstr>
      </vt:variant>
      <vt:variant>
        <vt:i4>29</vt:i4>
      </vt:variant>
    </vt:vector>
  </HeadingPairs>
  <TitlesOfParts>
    <vt:vector size="39" baseType="lpstr">
      <vt:lpstr>Arial</vt:lpstr>
      <vt:lpstr>Gill Sans</vt:lpstr>
      <vt:lpstr>Gill Sans Light</vt:lpstr>
      <vt:lpstr>Gill Sans Light</vt:lpstr>
      <vt:lpstr>Helvetica</vt:lpstr>
      <vt:lpstr>Helvetica Neue</vt:lpstr>
      <vt:lpstr>Helvetica Neue Light</vt:lpstr>
      <vt:lpstr>Helvetica Neue Medium</vt:lpstr>
      <vt:lpstr>21_BasicWhite</vt:lpstr>
      <vt:lpstr>Acrobat Document</vt:lpstr>
      <vt:lpstr> Rooting out the gremlins - stable LWFA operation at the PW frontier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Better injection control: Hydrodynamic optical field ionized shocks </vt:lpstr>
      <vt:lpstr>HOFI shock stability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Driving PWFAs with LWFAs</dc:title>
  <cp:lastModifiedBy>Microsoft Office User</cp:lastModifiedBy>
  <cp:revision>135</cp:revision>
  <dcterms:modified xsi:type="dcterms:W3CDTF">2023-09-19T12:37:41Z</dcterms:modified>
</cp:coreProperties>
</file>