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9" r:id="rId1"/>
  </p:sldMasterIdLst>
  <p:notesMasterIdLst>
    <p:notesMasterId r:id="rId21"/>
  </p:notesMasterIdLst>
  <p:sldIdLst>
    <p:sldId id="373" r:id="rId2"/>
    <p:sldId id="376" r:id="rId3"/>
    <p:sldId id="259" r:id="rId4"/>
    <p:sldId id="351" r:id="rId5"/>
    <p:sldId id="340" r:id="rId6"/>
    <p:sldId id="381" r:id="rId7"/>
    <p:sldId id="356" r:id="rId8"/>
    <p:sldId id="372" r:id="rId9"/>
    <p:sldId id="364" r:id="rId10"/>
    <p:sldId id="382" r:id="rId11"/>
    <p:sldId id="363" r:id="rId12"/>
    <p:sldId id="368" r:id="rId13"/>
    <p:sldId id="379" r:id="rId14"/>
    <p:sldId id="365" r:id="rId15"/>
    <p:sldId id="371" r:id="rId16"/>
    <p:sldId id="378" r:id="rId17"/>
    <p:sldId id="383" r:id="rId18"/>
    <p:sldId id="335" r:id="rId19"/>
    <p:sldId id="384" r:id="rId20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3592"/>
    <a:srgbClr val="00D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175"/>
    <p:restoredTop sz="94694"/>
  </p:normalViewPr>
  <p:slideViewPr>
    <p:cSldViewPr snapToGrid="0" snapToObjects="1">
      <p:cViewPr>
        <p:scale>
          <a:sx n="76" d="100"/>
          <a:sy n="76" d="100"/>
        </p:scale>
        <p:origin x="376" y="1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72A96A-A740-894D-8003-06EBD73D44BC}" type="datetimeFigureOut">
              <a:rPr lang="en-US" smtClean="0"/>
              <a:t>9/20/23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13CCE-7B69-3E44-81AB-237DFD7469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184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D2D500A-5506-7730-42DE-05C896721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A9238-BAEC-4440-A471-C7929CC60F4D}" type="datetime1">
              <a:rPr lang="en-GB" smtClean="0"/>
              <a:t>20/09/2023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B0E15E6-EDBA-A152-60AA-28B5BDC46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Backhouse 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7157B86-E103-ABEC-049B-2F5C546A2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51502-4B5E-FE40-B808-BB19449DBA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053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B37C51-D624-2B80-7674-8A39C70DA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7F8A-A9A3-F046-BA67-3DBE38F64B81}" type="datetime1">
              <a:rPr lang="en-GB" smtClean="0"/>
              <a:t>20/09/2023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F47CB2-29C9-FFA7-9235-DB2A514A9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Backhouse 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D57D81-1708-11D4-FA01-940DFA9D0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51502-4B5E-FE40-B808-BB19449DBA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652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92DAD2-CAE1-49E7-1635-DD536C6D8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F0654-D92D-B848-9556-8B0DEA42D29A}" type="datetime1">
              <a:rPr lang="en-GB" smtClean="0"/>
              <a:t>20/09/2023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85921C-884E-63A6-A88F-9E5331F37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Backhouse 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E496D0-6756-19AE-CC6D-165216084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51502-4B5E-FE40-B808-BB19449DBA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227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EDD1E3C-9730-78DB-08B7-0050575A3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4E762-1DBF-0149-A7B7-9960F082CC1D}" type="datetime1">
              <a:rPr lang="en-GB" smtClean="0"/>
              <a:t>20/09/2023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F384439-C10B-5D68-2CD1-B4AAFF816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Backhouse 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4FB62E8-3C61-C888-7CE5-6B00418D3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51502-4B5E-FE40-B808-BB19449DBA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37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 algn="ctr">
              <a:defRPr sz="4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A716D51-1E58-A00F-B9B1-3A6A288E3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7648C-777F-8646-AB0E-3CF53F74AFBD}" type="datetime1">
              <a:rPr lang="en-GB" smtClean="0"/>
              <a:t>20/09/2023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A6150C4-DA62-14C3-7CD8-074372899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Backhouse 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CCB7089-675A-4AAD-4A6B-F44723989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51502-4B5E-FE40-B808-BB19449DBA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885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73626FE-DB28-D3ED-B578-C99D11C0F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A4851-A98B-0E4C-81C3-C86CC8D87452}" type="datetime1">
              <a:rPr lang="en-GB" smtClean="0"/>
              <a:t>20/09/2023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C74307D-479A-3E61-C421-4E405498F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Backhouse 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EB3F485-D66D-E763-A151-76217D9BD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51502-4B5E-FE40-B808-BB19449DBA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223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44577F0-7847-CFFE-03FA-BEF375DD4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7C7B8-EAEB-3D46-8529-FFE4D81C5932}" type="datetime1">
              <a:rPr lang="en-GB" smtClean="0"/>
              <a:t>20/09/2023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1CD124A8-8F13-9894-4E49-6B30EF1B3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Backhouse 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9AA9BF3-0451-4E9F-CF6B-A3E92FE2C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51502-4B5E-FE40-B808-BB19449DBA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737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05865B-E2E2-E243-79E3-D04E48DC8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CE46F-09DA-E24A-9535-EDDC93ABB550}" type="datetime1">
              <a:rPr lang="en-GB" smtClean="0"/>
              <a:t>20/09/2023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6BC6F5-FDDA-3EFA-C817-E6AC90366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Backhouse 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ABD2A-CA7F-6DAA-AC8B-0480CCD80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51502-4B5E-FE40-B808-BB19449DBA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155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012B04F-1A7C-0988-E293-C1B91D22D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26526-3D6D-CD44-86AE-84835F74DB4F}" type="datetime1">
              <a:rPr lang="en-GB" smtClean="0"/>
              <a:t>20/09/2023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E63494D-6C4F-12F8-1264-C196E2B58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Backhouse 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DE4C43B-4E17-07B1-CC55-E75D14511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51502-4B5E-FE40-B808-BB19449DBA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107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53CECE3-576A-AA11-CF81-30A97B7D6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A640D-730E-EB4A-8EF6-7732ECC4A13D}" type="datetime1">
              <a:rPr lang="en-GB" smtClean="0"/>
              <a:t>20/09/2023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6D99153-6004-3687-C8F1-8009BAC73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Backhouse 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B342378-7804-DE11-6E97-94B839F0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51502-4B5E-FE40-B808-BB19449DBA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979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8635C0-EE37-1A43-847B-F022305F5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2027" y="6356348"/>
            <a:ext cx="1002891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85D877E-B32D-6940-8053-31CE16B37782}" type="datetime1">
              <a:rPr lang="en-GB" smtClean="0"/>
              <a:t>20/09/2023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7D13B28-611A-4045-8C16-D037F620F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48496" y="6361059"/>
            <a:ext cx="176857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Michael Backhouse 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47A345F-8545-7A45-B0EE-25BBFCA5F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67048" y="6356350"/>
            <a:ext cx="8867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0251502-4B5E-FE40-B808-BB19449DBA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833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C0A330A-75B4-8042-B8E0-6BE3BC18A8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69349"/>
            <a:ext cx="10104120" cy="812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E556D79-305F-414C-8B7D-9CDFD70DEE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315064"/>
            <a:ext cx="10515600" cy="4820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FE9E38D-A8C3-C4AC-16AF-321995B289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9FD5C2-C9B5-8540-A3C9-F4B82E4AF3DB}" type="datetime1">
              <a:rPr lang="en-GB" smtClean="0"/>
              <a:t>20/09/2023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1C7BAE4-2FBD-4DFE-4508-6CFA885E2B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Michael Backhouse 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7E083A5-EE3F-D960-2CE1-187D1D31BB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51502-4B5E-FE40-B808-BB19449DBA0B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53E8F28-6924-6ADB-088E-616ED132D13A}"/>
              </a:ext>
            </a:extLst>
          </p:cNvPr>
          <p:cNvCxnSpPr>
            <a:cxnSpLocks/>
          </p:cNvCxnSpPr>
          <p:nvPr/>
        </p:nvCxnSpPr>
        <p:spPr>
          <a:xfrm>
            <a:off x="-4738" y="982965"/>
            <a:ext cx="12192000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4984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p:hf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hyperlink" Target="NULL" TargetMode="External"/><Relationship Id="rId7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hyperlink" Target="NULL" TargetMode="External"/><Relationship Id="rId5" Type="http://schemas.openxmlformats.org/officeDocument/2006/relationships/hyperlink" Target="NULL" TargetMode="External"/><Relationship Id="rId4" Type="http://schemas.openxmlformats.org/officeDocument/2006/relationships/hyperlink" Target="NUL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22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3/PhysRevLett.113.245002" TargetMode="External"/><Relationship Id="rId7" Type="http://schemas.openxmlformats.org/officeDocument/2006/relationships/image" Target="../media/image4.png"/><Relationship Id="rId2" Type="http://schemas.openxmlformats.org/officeDocument/2006/relationships/hyperlink" Target="https://doi.org/10.1103/PhysRevLett.122.08480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38/nphys418" TargetMode="External"/><Relationship Id="rId5" Type="http://schemas.openxmlformats.org/officeDocument/2006/relationships/hyperlink" Target="https://doi.org/10.1103/PhysRevLett.105.105003" TargetMode="External"/><Relationship Id="rId4" Type="http://schemas.openxmlformats.org/officeDocument/2006/relationships/hyperlink" Target="https://doi.org/10.1103/PhysRevLett.111.165002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38/nature16525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D21EC-BBB8-B1B3-A3EF-3997978BFD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932" y="1041400"/>
            <a:ext cx="10775868" cy="2387600"/>
          </a:xfrm>
        </p:spPr>
        <p:txBody>
          <a:bodyPr/>
          <a:lstStyle/>
          <a:p>
            <a:pPr algn="l"/>
            <a:r>
              <a:rPr lang="en-GB" sz="3600" b="0" i="0" u="none" strike="noStrike" dirty="0">
                <a:effectLst/>
                <a:latin typeface="+mn-lt"/>
              </a:rPr>
              <a:t>The effect of exit plasma scale-length and plasma mirrors on electron beams from a laser </a:t>
            </a:r>
            <a:r>
              <a:rPr lang="en-GB" sz="3600" b="0" i="0" u="none" strike="noStrike" dirty="0" err="1">
                <a:effectLst/>
                <a:latin typeface="+mn-lt"/>
              </a:rPr>
              <a:t>wakefield</a:t>
            </a:r>
            <a:r>
              <a:rPr lang="en-GB" sz="3600" b="0" i="0" u="none" strike="noStrike" dirty="0">
                <a:effectLst/>
                <a:latin typeface="+mn-lt"/>
              </a:rPr>
              <a:t> accelerator</a:t>
            </a:r>
            <a:endParaRPr lang="en-US" sz="3600" dirty="0">
              <a:latin typeface="+mn-lt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042EC-81D9-CB41-8494-8DFA0E891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20/09/2023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47A78-C6E6-5805-B79A-153189935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Backhouse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2078EF-1AA2-6A6C-B9D8-50C729109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51502-4B5E-FE40-B808-BB19449DBA0B}" type="slidenum">
              <a:rPr lang="en-US" smtClean="0"/>
              <a:t>1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25A08C-C8EA-6D43-D939-F45BE02DFAFD}"/>
              </a:ext>
            </a:extLst>
          </p:cNvPr>
          <p:cNvSpPr txBox="1"/>
          <p:nvPr/>
        </p:nvSpPr>
        <p:spPr>
          <a:xfrm>
            <a:off x="4527782" y="4882003"/>
            <a:ext cx="69579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800" i="1" dirty="0">
                <a:effectLst/>
                <a:latin typeface="Helvetica" pitchFamily="2" charset="0"/>
              </a:rPr>
              <a:t>R. J. </a:t>
            </a:r>
            <a:r>
              <a:rPr lang="en-GB" sz="1800" i="1" dirty="0" err="1">
                <a:effectLst/>
                <a:latin typeface="Helvetica" pitchFamily="2" charset="0"/>
              </a:rPr>
              <a:t>Shalloo</a:t>
            </a:r>
            <a:r>
              <a:rPr lang="en-GB" sz="1800" i="1" dirty="0">
                <a:effectLst/>
                <a:latin typeface="Helvetica" pitchFamily="2" charset="0"/>
              </a:rPr>
              <a:t>, N. C. Lopes,</a:t>
            </a:r>
            <a:r>
              <a:rPr lang="en-GB" sz="1800" i="1" baseline="30000" dirty="0">
                <a:effectLst/>
                <a:latin typeface="Helvetica" pitchFamily="2" charset="0"/>
              </a:rPr>
              <a:t>  </a:t>
            </a:r>
            <a:r>
              <a:rPr lang="en-GB" sz="1800" i="1" dirty="0">
                <a:effectLst/>
                <a:latin typeface="Helvetica" pitchFamily="2" charset="0"/>
              </a:rPr>
              <a:t>J. C. Wood, M. J. V. Streeter,</a:t>
            </a:r>
            <a:r>
              <a:rPr lang="en-GB" baseline="30000" dirty="0">
                <a:latin typeface="Helvetica" pitchFamily="2" charset="0"/>
              </a:rPr>
              <a:t>  </a:t>
            </a:r>
            <a:r>
              <a:rPr lang="en-GB" sz="1800" i="1" dirty="0">
                <a:effectLst/>
                <a:latin typeface="Helvetica" pitchFamily="2" charset="0"/>
              </a:rPr>
              <a:t>K. </a:t>
            </a:r>
            <a:r>
              <a:rPr lang="en-GB" sz="1800" i="1" dirty="0" err="1">
                <a:effectLst/>
                <a:latin typeface="Helvetica" pitchFamily="2" charset="0"/>
              </a:rPr>
              <a:t>Poder</a:t>
            </a:r>
            <a:r>
              <a:rPr lang="en-GB" sz="1800" i="1" dirty="0">
                <a:effectLst/>
                <a:latin typeface="Helvetica" pitchFamily="2" charset="0"/>
              </a:rPr>
              <a:t>,</a:t>
            </a:r>
            <a:r>
              <a:rPr lang="en-GB" sz="1800" i="1" baseline="30000" dirty="0">
                <a:effectLst/>
                <a:latin typeface="Helvetica" pitchFamily="2" charset="0"/>
              </a:rPr>
              <a:t> </a:t>
            </a:r>
            <a:r>
              <a:rPr lang="en-GB" sz="1800" i="1" dirty="0">
                <a:effectLst/>
                <a:latin typeface="Helvetica" pitchFamily="2" charset="0"/>
              </a:rPr>
              <a:t>S. </a:t>
            </a:r>
            <a:r>
              <a:rPr lang="en-GB" sz="1800" i="1" dirty="0" err="1">
                <a:effectLst/>
                <a:latin typeface="Helvetica" pitchFamily="2" charset="0"/>
              </a:rPr>
              <a:t>Alatabi</a:t>
            </a:r>
            <a:r>
              <a:rPr lang="en-GB" sz="1800" i="1" dirty="0">
                <a:effectLst/>
                <a:latin typeface="Helvetica" pitchFamily="2" charset="0"/>
              </a:rPr>
              <a:t>,</a:t>
            </a:r>
            <a:r>
              <a:rPr lang="en-GB" sz="1800" i="1" baseline="30000" dirty="0">
                <a:effectLst/>
                <a:latin typeface="Helvetica" pitchFamily="2" charset="0"/>
              </a:rPr>
              <a:t> </a:t>
            </a:r>
            <a:r>
              <a:rPr lang="en-GB" sz="1800" i="1" dirty="0">
                <a:effectLst/>
                <a:latin typeface="Helvetica" pitchFamily="2" charset="0"/>
              </a:rPr>
              <a:t>N. Bourgeois, E. </a:t>
            </a:r>
            <a:r>
              <a:rPr lang="en-GB" sz="1800" i="1" dirty="0" err="1">
                <a:effectLst/>
                <a:latin typeface="Helvetica" pitchFamily="2" charset="0"/>
              </a:rPr>
              <a:t>Gerstmayr</a:t>
            </a:r>
            <a:r>
              <a:rPr lang="en-GB" sz="1800" i="1" dirty="0">
                <a:effectLst/>
                <a:latin typeface="Helvetica" pitchFamily="2" charset="0"/>
              </a:rPr>
              <a:t>,</a:t>
            </a:r>
            <a:r>
              <a:rPr lang="en-GB" sz="1800" i="1" baseline="30000" dirty="0">
                <a:effectLst/>
                <a:latin typeface="Helvetica" pitchFamily="2" charset="0"/>
              </a:rPr>
              <a:t> </a:t>
            </a:r>
            <a:r>
              <a:rPr lang="en-GB" sz="1800" i="1" dirty="0">
                <a:effectLst/>
                <a:latin typeface="Helvetica" pitchFamily="2" charset="0"/>
              </a:rPr>
              <a:t>J. -N. </a:t>
            </a:r>
            <a:r>
              <a:rPr lang="en-GB" sz="1800" i="1" dirty="0" err="1">
                <a:effectLst/>
                <a:latin typeface="Helvetica" pitchFamily="2" charset="0"/>
              </a:rPr>
              <a:t>Gruse</a:t>
            </a:r>
            <a:r>
              <a:rPr lang="en-GB" sz="1800" i="1" dirty="0">
                <a:effectLst/>
                <a:latin typeface="Helvetica" pitchFamily="2" charset="0"/>
              </a:rPr>
              <a:t>,</a:t>
            </a:r>
            <a:r>
              <a:rPr lang="en-GB" i="1" baseline="30000" dirty="0">
                <a:latin typeface="Helvetica" pitchFamily="2" charset="0"/>
              </a:rPr>
              <a:t> </a:t>
            </a:r>
            <a:r>
              <a:rPr lang="en-GB" sz="1800" i="1" dirty="0">
                <a:effectLst/>
                <a:latin typeface="Helvetica" pitchFamily="2" charset="0"/>
              </a:rPr>
              <a:t>D. R. Symes,</a:t>
            </a:r>
            <a:r>
              <a:rPr lang="en-GB" baseline="30000" dirty="0">
                <a:latin typeface="Helvetica" pitchFamily="2" charset="0"/>
              </a:rPr>
              <a:t> </a:t>
            </a:r>
            <a:r>
              <a:rPr lang="en-GB" sz="1800" i="1" dirty="0">
                <a:effectLst/>
                <a:latin typeface="Helvetica" pitchFamily="2" charset="0"/>
              </a:rPr>
              <a:t>P. P. Rajeev, S. V. </a:t>
            </a:r>
            <a:r>
              <a:rPr lang="en-GB" sz="1800" i="1" dirty="0" err="1">
                <a:effectLst/>
                <a:latin typeface="Helvetica" pitchFamily="2" charset="0"/>
              </a:rPr>
              <a:t>Rozario</a:t>
            </a:r>
            <a:r>
              <a:rPr lang="en-GB" sz="1800" i="1" dirty="0">
                <a:effectLst/>
                <a:latin typeface="Helvetica" pitchFamily="2" charset="0"/>
              </a:rPr>
              <a:t>, S. P. D. Mangles, G. </a:t>
            </a:r>
            <a:r>
              <a:rPr lang="en-GB" sz="1800" i="1" dirty="0" err="1">
                <a:effectLst/>
                <a:latin typeface="Helvetica" pitchFamily="2" charset="0"/>
              </a:rPr>
              <a:t>Sarri</a:t>
            </a:r>
            <a:r>
              <a:rPr lang="en-GB" sz="1800" i="1" dirty="0">
                <a:effectLst/>
                <a:latin typeface="Helvetica" pitchFamily="2" charset="0"/>
              </a:rPr>
              <a:t>,</a:t>
            </a:r>
            <a:r>
              <a:rPr lang="en-GB" sz="1800" i="1" baseline="30000" dirty="0">
                <a:effectLst/>
                <a:latin typeface="Helvetica" pitchFamily="2" charset="0"/>
              </a:rPr>
              <a:t> </a:t>
            </a:r>
            <a:r>
              <a:rPr lang="en-GB" sz="1800" i="1" dirty="0">
                <a:effectLst/>
                <a:latin typeface="Helvetica" pitchFamily="2" charset="0"/>
              </a:rPr>
              <a:t>and </a:t>
            </a:r>
          </a:p>
          <a:p>
            <a:pPr algn="r"/>
            <a:r>
              <a:rPr lang="en-GB" sz="1800" i="1" dirty="0">
                <a:effectLst/>
                <a:latin typeface="Helvetica" pitchFamily="2" charset="0"/>
              </a:rPr>
              <a:t>Z.. </a:t>
            </a:r>
            <a:r>
              <a:rPr lang="en-GB" sz="1800" i="1" dirty="0" err="1">
                <a:effectLst/>
                <a:latin typeface="Helvetica" pitchFamily="2" charset="0"/>
              </a:rPr>
              <a:t>Najmudin</a:t>
            </a:r>
            <a:endParaRPr lang="en-GB" sz="1800" dirty="0">
              <a:effectLst/>
              <a:latin typeface="Helvetica" pitchFamily="2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78F7DCB-1884-24B5-81DB-44CC14E43E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932" y="3578287"/>
            <a:ext cx="4114800" cy="816732"/>
          </a:xfrm>
        </p:spPr>
        <p:txBody>
          <a:bodyPr/>
          <a:lstStyle/>
          <a:p>
            <a:pPr algn="l"/>
            <a:r>
              <a:rPr lang="en-US" b="1" dirty="0"/>
              <a:t>Michael Backhouse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440D93-AF6C-9E95-B223-AF573DB54F94}"/>
              </a:ext>
            </a:extLst>
          </p:cNvPr>
          <p:cNvSpPr txBox="1"/>
          <p:nvPr/>
        </p:nvSpPr>
        <p:spPr>
          <a:xfrm>
            <a:off x="4670450" y="522781"/>
            <a:ext cx="2851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EAAC 2023 | 20 September</a:t>
            </a: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3ED2E7BC-72F7-756E-2581-0FD6CAD02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91"/>
          <a:stretch>
            <a:fillRect/>
          </a:stretch>
        </p:blipFill>
        <p:spPr bwMode="auto">
          <a:xfrm>
            <a:off x="689850" y="4165978"/>
            <a:ext cx="1774825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73C2879B-3430-AB5A-51E1-683B1ECEE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32" y="4882003"/>
            <a:ext cx="1998663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1459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4630937-83FE-5846-AA09-F11DC1F69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l Bayan Plain" pitchFamily="2" charset="-78"/>
              </a:rPr>
              <a:t>Electron spectrometer measurements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69142-887E-B44A-B206-D6E0BEF31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4E762-1DBF-0149-A7B7-9960F082CC1D}" type="datetime1">
              <a:rPr lang="en-GB" smtClean="0"/>
              <a:t>20/09/2023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71B993-15F7-E24F-B3B4-E98436899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Backhouse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56912-EC98-9949-B22E-7A5596493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51502-4B5E-FE40-B808-BB19449DBA0B}" type="slidenum">
              <a:rPr lang="en-US" smtClean="0"/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A7A82D-11D2-C70C-D19D-F9FCD8D6B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0292" y="3597653"/>
            <a:ext cx="3771838" cy="30174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E1414-F084-B9C9-D3CD-77A3853FB0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796"/>
          <a:stretch/>
        </p:blipFill>
        <p:spPr>
          <a:xfrm>
            <a:off x="7015661" y="1136373"/>
            <a:ext cx="4567821" cy="25326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82DDC7-3E56-A89E-BF55-76C63BFF8BD6}"/>
              </a:ext>
            </a:extLst>
          </p:cNvPr>
          <p:cNvSpPr txBox="1"/>
          <p:nvPr/>
        </p:nvSpPr>
        <p:spPr>
          <a:xfrm>
            <a:off x="737349" y="1265405"/>
            <a:ext cx="639562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2"/>
                </a:solidFill>
              </a:rPr>
              <a:t>Mean divergence dropped from </a:t>
            </a:r>
            <a:r>
              <a:rPr lang="en-GB" sz="2000" b="1" i="0" dirty="0">
                <a:solidFill>
                  <a:schemeClr val="tx2"/>
                </a:solidFill>
                <a:effectLst/>
                <a:latin typeface="+mn-lt"/>
              </a:rPr>
              <a:t> 6.13 </a:t>
            </a:r>
            <a:r>
              <a:rPr lang="en-GB" sz="2000" b="1" dirty="0">
                <a:solidFill>
                  <a:schemeClr val="tx2"/>
                </a:solidFill>
                <a:latin typeface="+mn-lt"/>
              </a:rPr>
              <a:t>±</a:t>
            </a:r>
            <a:r>
              <a:rPr lang="en-GB" sz="2000" b="1" i="0" dirty="0">
                <a:solidFill>
                  <a:schemeClr val="tx2"/>
                </a:solidFill>
                <a:effectLst/>
                <a:latin typeface="+mn-lt"/>
              </a:rPr>
              <a:t> 0.13mrad</a:t>
            </a:r>
            <a:r>
              <a:rPr lang="en-GB" sz="2000" b="1" dirty="0">
                <a:solidFill>
                  <a:schemeClr val="tx2"/>
                </a:solidFill>
                <a:latin typeface="+mn-lt"/>
              </a:rPr>
              <a:t> to </a:t>
            </a:r>
            <a:r>
              <a:rPr lang="en-GB" sz="2000" b="1" i="0" dirty="0">
                <a:solidFill>
                  <a:schemeClr val="tx2"/>
                </a:solidFill>
                <a:effectLst/>
                <a:latin typeface="+mn-lt"/>
              </a:rPr>
              <a:t>3.38 </a:t>
            </a:r>
            <a:r>
              <a:rPr lang="en-GB" sz="2000" b="1" dirty="0">
                <a:solidFill>
                  <a:schemeClr val="tx2"/>
                </a:solidFill>
                <a:latin typeface="+mn-lt"/>
              </a:rPr>
              <a:t>±</a:t>
            </a:r>
            <a:r>
              <a:rPr lang="en-GB" sz="2000" b="1" i="0" dirty="0">
                <a:solidFill>
                  <a:schemeClr val="tx2"/>
                </a:solidFill>
                <a:effectLst/>
                <a:latin typeface="+mn-lt"/>
              </a:rPr>
              <a:t> 0.07</a:t>
            </a:r>
            <a:r>
              <a:rPr lang="en-GB" sz="2000" b="1" dirty="0">
                <a:solidFill>
                  <a:schemeClr val="tx2"/>
                </a:solidFill>
                <a:latin typeface="+mn-lt"/>
              </a:rPr>
              <a:t>mrad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GB" sz="2000" b="1" dirty="0">
              <a:solidFill>
                <a:schemeClr val="tx2"/>
              </a:solidFill>
              <a:latin typeface="+mn-lt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 dirty="0">
                <a:solidFill>
                  <a:schemeClr val="tx2"/>
                </a:solidFill>
                <a:latin typeface="+mn-lt"/>
              </a:rPr>
              <a:t>Shot-to-shot divergence fluctuations dropped from </a:t>
            </a:r>
            <a:r>
              <a:rPr lang="en-GB" sz="2000" b="1" i="0" dirty="0">
                <a:solidFill>
                  <a:schemeClr val="tx2"/>
                </a:solidFill>
                <a:effectLst/>
                <a:latin typeface="Roboto" panose="02000000000000000000" pitchFamily="2" charset="0"/>
              </a:rPr>
              <a:t>12.4</a:t>
            </a:r>
            <a:r>
              <a:rPr lang="en-GB" sz="2000" b="1" dirty="0">
                <a:solidFill>
                  <a:schemeClr val="tx2"/>
                </a:solidFill>
              </a:rPr>
              <a:t>±</a:t>
            </a:r>
            <a:r>
              <a:rPr lang="en-GB" sz="2000" b="1" i="0" dirty="0">
                <a:solidFill>
                  <a:schemeClr val="tx2"/>
                </a:solidFill>
                <a:effectLst/>
                <a:latin typeface="Roboto" panose="02000000000000000000" pitchFamily="2" charset="0"/>
              </a:rPr>
              <a:t>1.3% to 4.7 </a:t>
            </a:r>
            <a:r>
              <a:rPr lang="en-GB" sz="2000" b="1" dirty="0">
                <a:solidFill>
                  <a:schemeClr val="tx2"/>
                </a:solidFill>
              </a:rPr>
              <a:t>±</a:t>
            </a:r>
            <a:r>
              <a:rPr lang="en-GB" sz="2000" b="1" i="0" dirty="0">
                <a:solidFill>
                  <a:schemeClr val="tx2"/>
                </a:solidFill>
                <a:effectLst/>
                <a:latin typeface="Roboto" panose="02000000000000000000" pitchFamily="2" charset="0"/>
              </a:rPr>
              <a:t> 1.2%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GB" sz="2000" b="1" dirty="0">
              <a:solidFill>
                <a:schemeClr val="tx2"/>
              </a:solidFill>
              <a:latin typeface="Roboto" panose="02000000000000000000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 i="0" dirty="0">
                <a:solidFill>
                  <a:schemeClr val="tx2"/>
                </a:solidFill>
                <a:effectLst/>
                <a:latin typeface="Roboto" panose="02000000000000000000" pitchFamily="2" charset="0"/>
              </a:rPr>
              <a:t>Gradual decreas</a:t>
            </a:r>
            <a:r>
              <a:rPr lang="en-GB" sz="2000" dirty="0">
                <a:solidFill>
                  <a:schemeClr val="tx2"/>
                </a:solidFill>
                <a:latin typeface="Roboto" panose="02000000000000000000" pitchFamily="2" charset="0"/>
              </a:rPr>
              <a:t>e in divergence over time as more shots were taken</a:t>
            </a:r>
            <a:endParaRPr lang="en-GB" sz="2000" i="0" dirty="0">
              <a:solidFill>
                <a:schemeClr val="tx2"/>
              </a:solidFill>
              <a:effectLst/>
              <a:latin typeface="Roboto" panose="02000000000000000000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GB" sz="2000" b="1" dirty="0">
              <a:solidFill>
                <a:schemeClr val="tx2"/>
              </a:solidFill>
              <a:latin typeface="Roboto" panose="02000000000000000000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 dirty="0">
                <a:solidFill>
                  <a:schemeClr val="tx2"/>
                </a:solidFill>
                <a:latin typeface="Roboto" panose="02000000000000000000" pitchFamily="2" charset="0"/>
              </a:rPr>
              <a:t>Effects were persistent at </a:t>
            </a:r>
            <a:r>
              <a:rPr lang="en-GB" sz="2000" b="1" dirty="0">
                <a:solidFill>
                  <a:schemeClr val="tx2"/>
                </a:solidFill>
                <a:latin typeface="Roboto" panose="02000000000000000000" pitchFamily="2" charset="0"/>
              </a:rPr>
              <a:t>energies up to 2GeV</a:t>
            </a:r>
            <a:endParaRPr lang="en-GB" sz="2000" dirty="0">
              <a:solidFill>
                <a:schemeClr val="tx2"/>
              </a:solidFill>
              <a:latin typeface="Roboto" panose="02000000000000000000" pitchFamily="2" charset="0"/>
            </a:endParaRPr>
          </a:p>
          <a:p>
            <a:endParaRPr lang="en-GB" sz="2000" b="1" dirty="0">
              <a:solidFill>
                <a:schemeClr val="tx2"/>
              </a:solidFill>
              <a:latin typeface="Roboto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924F98-8824-3F9F-6AF9-F3A72CD6D654}"/>
              </a:ext>
            </a:extLst>
          </p:cNvPr>
          <p:cNvSpPr txBox="1"/>
          <p:nvPr/>
        </p:nvSpPr>
        <p:spPr>
          <a:xfrm>
            <a:off x="2746216" y="5180483"/>
            <a:ext cx="2345467" cy="369332"/>
          </a:xfrm>
          <a:prstGeom prst="rect">
            <a:avLst/>
          </a:prstGeom>
          <a:solidFill>
            <a:schemeClr val="tx2">
              <a:lumMod val="20000"/>
              <a:lumOff val="80000"/>
              <a:alpha val="99000"/>
            </a:schemeClr>
          </a:solidFill>
          <a:ln w="127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tx2"/>
                </a:solidFill>
                <a:latin typeface="+mn-lt"/>
              </a:rPr>
              <a:t>What is the cause?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C29A75A-8C6C-6ACD-A642-07B7134BE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4820654"/>
            <a:ext cx="1790700" cy="1270948"/>
          </a:xfr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sz="2000" dirty="0"/>
              <a:t>Tape/Plasma mirror </a:t>
            </a:r>
            <a:r>
              <a:rPr lang="en-US" sz="2000" b="1" dirty="0"/>
              <a:t>increasing</a:t>
            </a:r>
            <a:r>
              <a:rPr lang="en-US" sz="2000" dirty="0"/>
              <a:t> divergence</a:t>
            </a:r>
          </a:p>
          <a:p>
            <a:pPr marL="457200" lvl="1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sz="20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51C4277-2E42-331F-BA30-7794C8F27C13}"/>
              </a:ext>
            </a:extLst>
          </p:cNvPr>
          <p:cNvSpPr txBox="1">
            <a:spLocks/>
          </p:cNvSpPr>
          <p:nvPr/>
        </p:nvSpPr>
        <p:spPr bwMode="auto">
          <a:xfrm>
            <a:off x="5171386" y="4874968"/>
            <a:ext cx="1790700" cy="127094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2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Plasma scale length/ramp </a:t>
            </a:r>
            <a:r>
              <a:rPr lang="en-US" sz="2000" b="1" dirty="0"/>
              <a:t>reducing</a:t>
            </a:r>
            <a:r>
              <a:rPr lang="en-US" sz="2000" dirty="0"/>
              <a:t> divergence</a:t>
            </a:r>
          </a:p>
          <a:p>
            <a:pPr marL="457200" lvl="1" indent="0" algn="ctr">
              <a:buFont typeface="Arial" panose="020B0604020202020204" pitchFamily="34" charset="0"/>
              <a:buNone/>
            </a:pPr>
            <a:endParaRPr lang="en-US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87340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E3AB245D-EE9A-3047-8DD7-0E784D395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l Bayan Plain" pitchFamily="2" charset="-78"/>
              </a:rPr>
              <a:t>Magnetic fields in the thin plasma mirror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13CCD-9C3C-F844-9606-981958F86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4E762-1DBF-0149-A7B7-9960F082CC1D}" type="datetime1">
              <a:rPr lang="en-GB" smtClean="0"/>
              <a:t>20/09/2023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1E926-21A2-9149-89F7-28F118A3C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Michael Backhouse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9D021-AFB6-F648-B126-5F7C9037B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51502-4B5E-FE40-B808-BB19449DBA0B}" type="slidenum">
              <a:rPr lang="en-US" smtClean="0"/>
              <a:t>11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1842652-261F-1A40-B26B-B2C4C702162B}"/>
              </a:ext>
            </a:extLst>
          </p:cNvPr>
          <p:cNvSpPr txBox="1"/>
          <p:nvPr/>
        </p:nvSpPr>
        <p:spPr>
          <a:xfrm>
            <a:off x="838200" y="1189243"/>
            <a:ext cx="7315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2"/>
                </a:solidFill>
              </a:rPr>
              <a:t>Magnetic fields generated in foils placed at the end of gas jets have been shown to increase electron beam divergence</a:t>
            </a:r>
            <a:r>
              <a:rPr lang="en-US" sz="2000" baseline="30000" dirty="0">
                <a:solidFill>
                  <a:schemeClr val="tx2"/>
                </a:solidFill>
              </a:rPr>
              <a:t> [1]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baseline="30000" dirty="0">
              <a:solidFill>
                <a:schemeClr val="tx2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baseline="30000" dirty="0">
              <a:solidFill>
                <a:schemeClr val="tx2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2"/>
                </a:solidFill>
              </a:rPr>
              <a:t>Fields are generated by laser-driven current self-amplification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dirty="0">
              <a:solidFill>
                <a:schemeClr val="tx2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b="1" dirty="0" err="1">
                <a:solidFill>
                  <a:schemeClr val="tx2"/>
                </a:solidFill>
              </a:rPr>
              <a:t>kT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l-GR" sz="2000" b="1" dirty="0">
                <a:solidFill>
                  <a:schemeClr val="tx2"/>
                </a:solidFill>
              </a:rPr>
              <a:t>μ</a:t>
            </a:r>
            <a:r>
              <a:rPr lang="en-GB" sz="2000" b="1" dirty="0">
                <a:solidFill>
                  <a:schemeClr val="tx2"/>
                </a:solidFill>
              </a:rPr>
              <a:t>m scale </a:t>
            </a:r>
            <a:r>
              <a:rPr lang="en-GB" sz="2000" dirty="0">
                <a:solidFill>
                  <a:schemeClr val="tx2"/>
                </a:solidFill>
              </a:rPr>
              <a:t>magnetic fields in the front surface of the tape</a:t>
            </a:r>
            <a:endParaRPr lang="en-US" sz="2000" dirty="0">
              <a:solidFill>
                <a:schemeClr val="tx2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baseline="30000" dirty="0">
              <a:solidFill>
                <a:schemeClr val="tx2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chemeClr val="tx2"/>
                </a:solidFill>
              </a:rPr>
              <a:t>Simulations</a:t>
            </a:r>
            <a:r>
              <a:rPr lang="en-US" sz="2000" dirty="0">
                <a:solidFill>
                  <a:schemeClr val="tx2"/>
                </a:solidFill>
              </a:rPr>
              <a:t> needed for our experimental situation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dirty="0">
              <a:solidFill>
                <a:schemeClr val="tx2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F874BB4-9753-654D-A19A-CDF69E29522A}"/>
              </a:ext>
            </a:extLst>
          </p:cNvPr>
          <p:cNvGrpSpPr/>
          <p:nvPr/>
        </p:nvGrpSpPr>
        <p:grpSpPr>
          <a:xfrm>
            <a:off x="8325478" y="1250093"/>
            <a:ext cx="2963384" cy="3683055"/>
            <a:chOff x="7275486" y="1246778"/>
            <a:chExt cx="2989235" cy="3896935"/>
          </a:xfrm>
        </p:grpSpPr>
        <p:pic>
          <p:nvPicPr>
            <p:cNvPr id="17" name="Picture 16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FBA9819B-FC2A-734D-83AA-335F5D0045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4985"/>
            <a:stretch/>
          </p:blipFill>
          <p:spPr>
            <a:xfrm>
              <a:off x="7275486" y="3332564"/>
              <a:ext cx="2989235" cy="1811149"/>
            </a:xfrm>
            <a:prstGeom prst="rect">
              <a:avLst/>
            </a:prstGeom>
          </p:spPr>
        </p:pic>
        <p:pic>
          <p:nvPicPr>
            <p:cNvPr id="22" name="Picture 21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18A69280-2D3E-0140-B46E-18A9C17960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55015"/>
            <a:stretch/>
          </p:blipFill>
          <p:spPr>
            <a:xfrm>
              <a:off x="7388493" y="1246778"/>
              <a:ext cx="2444213" cy="1811149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BE212E9-39EE-1042-BC46-5C0ED0CE7E1B}"/>
              </a:ext>
            </a:extLst>
          </p:cNvPr>
          <p:cNvSpPr txBox="1"/>
          <p:nvPr/>
        </p:nvSpPr>
        <p:spPr>
          <a:xfrm>
            <a:off x="5978505" y="6072878"/>
            <a:ext cx="58482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n-lt"/>
              </a:rPr>
              <a:t>[1] </a:t>
            </a:r>
            <a:r>
              <a:rPr lang="en-GB" sz="1600" dirty="0">
                <a:latin typeface="+mn-lt"/>
                <a:hlinkClick r:id="rId3" invalidUrl="http://:https://doi.org/10.1103/PhysRevResearch.2.023123"/>
              </a:rPr>
              <a:t>G. Raj et. al. Phys. Rev. Research </a:t>
            </a:r>
            <a:r>
              <a:rPr lang="en-GB" sz="1600" b="1" dirty="0">
                <a:latin typeface="+mn-lt"/>
                <a:hlinkClick r:id="rId4" invalidUrl="http://:https://doi.org/10.1103/PhysRevResearch.2.023123"/>
              </a:rPr>
              <a:t>2</a:t>
            </a:r>
            <a:r>
              <a:rPr lang="en-GB" sz="1600" dirty="0">
                <a:latin typeface="+mn-lt"/>
                <a:hlinkClick r:id="rId5" invalidUrl="http://:https://doi.org/10.1103/PhysRevResearch.2.023123"/>
              </a:rPr>
              <a:t>, 023123 </a:t>
            </a:r>
            <a:r>
              <a:rPr lang="en-US" sz="1600" dirty="0">
                <a:latin typeface="+mn-lt"/>
                <a:hlinkClick r:id="rId6" invalidUrl="http://:https://doi.org/10.1103/PhysRevResearch.2.023123"/>
              </a:rPr>
              <a:t>(2020)</a:t>
            </a:r>
            <a:endParaRPr lang="en-GB" sz="1600" dirty="0">
              <a:latin typeface="+mn-lt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8EB94DD-38A6-70C5-0BE1-F7562327CDA9}"/>
              </a:ext>
            </a:extLst>
          </p:cNvPr>
          <p:cNvGrpSpPr/>
          <p:nvPr/>
        </p:nvGrpSpPr>
        <p:grpSpPr>
          <a:xfrm>
            <a:off x="7937747" y="2894725"/>
            <a:ext cx="3678118" cy="369332"/>
            <a:chOff x="7928157" y="2822495"/>
            <a:chExt cx="3678118" cy="369332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EA5A824-01EF-7442-88FD-57F5F80B5654}"/>
                </a:ext>
              </a:extLst>
            </p:cNvPr>
            <p:cNvCxnSpPr>
              <a:cxnSpLocks/>
            </p:cNvCxnSpPr>
            <p:nvPr/>
          </p:nvCxnSpPr>
          <p:spPr>
            <a:xfrm>
              <a:off x="7928157" y="3016045"/>
              <a:ext cx="585784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7A5940D-67CA-5A0F-5D38-7AF7EB9CF53A}"/>
                </a:ext>
              </a:extLst>
            </p:cNvPr>
            <p:cNvSpPr txBox="1"/>
            <p:nvPr/>
          </p:nvSpPr>
          <p:spPr>
            <a:xfrm>
              <a:off x="8650633" y="2822495"/>
              <a:ext cx="29243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~100  femtoseconds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7AC90E4-8CE9-0FE2-23FE-FFF91815DC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07381" y="2979174"/>
              <a:ext cx="798894" cy="21462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354F8784-FF79-125A-7FCB-5601FC3635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4458216"/>
            <a:ext cx="3087059" cy="15435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11C227-8EAA-B4F9-71E9-59A29AC4677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369" r="21638"/>
          <a:stretch/>
        </p:blipFill>
        <p:spPr>
          <a:xfrm>
            <a:off x="4097337" y="4051565"/>
            <a:ext cx="3254065" cy="199467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F6213FE-5788-CC6D-0349-2F3BF479533B}"/>
              </a:ext>
            </a:extLst>
          </p:cNvPr>
          <p:cNvSpPr txBox="1"/>
          <p:nvPr/>
        </p:nvSpPr>
        <p:spPr>
          <a:xfrm>
            <a:off x="1283687" y="3918946"/>
            <a:ext cx="2275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n-lt"/>
              </a:rPr>
              <a:t>Injected laser pulse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D0EA5DF-5C01-1CA0-BCA1-321789A54E6D}"/>
              </a:ext>
            </a:extLst>
          </p:cNvPr>
          <p:cNvSpPr txBox="1"/>
          <p:nvPr/>
        </p:nvSpPr>
        <p:spPr>
          <a:xfrm>
            <a:off x="4840948" y="3711842"/>
            <a:ext cx="2275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Simulation snapshot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D09182-7BEF-8FD4-AFCB-602C5F117381}"/>
              </a:ext>
            </a:extLst>
          </p:cNvPr>
          <p:cNvSpPr txBox="1"/>
          <p:nvPr/>
        </p:nvSpPr>
        <p:spPr>
          <a:xfrm>
            <a:off x="8541857" y="5034190"/>
            <a:ext cx="2275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B-field generation mechanism</a:t>
            </a:r>
          </a:p>
        </p:txBody>
      </p:sp>
    </p:spTree>
    <p:extLst>
      <p:ext uri="{BB962C8B-B14F-4D97-AF65-F5344CB8AC3E}">
        <p14:creationId xmlns:p14="http://schemas.microsoft.com/office/powerpoint/2010/main" val="1605118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9EB0860F-F9A6-FC46-A6E0-BB80B913D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l Bayan Plain" pitchFamily="2" charset="-78"/>
              </a:rPr>
              <a:t>3D PIC simulations: integrated B fields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12E88-EB53-BD45-B259-A6C94E9C4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4E762-1DBF-0149-A7B7-9960F082CC1D}" type="datetime1">
              <a:rPr lang="en-GB" smtClean="0"/>
              <a:t>20/09/2023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1B817E-0846-174C-8F9C-F7AF388A9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Backhouse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B3E62A-EA67-8F4F-957C-0760D284B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51502-4B5E-FE40-B808-BB19449DBA0B}" type="slidenum">
              <a:rPr lang="en-US" smtClean="0"/>
              <a:t>12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021DCE-DBC7-F0F1-C04B-A558217E20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64"/>
          <a:stretch/>
        </p:blipFill>
        <p:spPr>
          <a:xfrm>
            <a:off x="825500" y="1268412"/>
            <a:ext cx="5270500" cy="50879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2E54D1-F212-FD13-48F7-5CFEE8A32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3501" y="1184600"/>
            <a:ext cx="5072999" cy="25365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972D211-65C7-9173-80DA-7212FB1CED35}"/>
              </a:ext>
            </a:extLst>
          </p:cNvPr>
          <p:cNvSpPr txBox="1"/>
          <p:nvPr/>
        </p:nvSpPr>
        <p:spPr>
          <a:xfrm>
            <a:off x="6293501" y="4021756"/>
            <a:ext cx="52705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Strong peak integrated magnetic fields during irradiance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dirty="0">
              <a:solidFill>
                <a:schemeClr val="tx2"/>
              </a:solidFill>
              <a:latin typeface="+mn-lt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Slightly weaker in the 45-degree geometry due to ‘washing out’ effect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96FCCA7-2E3A-13CC-0539-8063B60E3696}"/>
              </a:ext>
            </a:extLst>
          </p:cNvPr>
          <p:cNvSpPr txBox="1"/>
          <p:nvPr/>
        </p:nvSpPr>
        <p:spPr>
          <a:xfrm>
            <a:off x="154092" y="1605451"/>
            <a:ext cx="94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tx2"/>
                </a:solidFill>
                <a:latin typeface="+mn-lt"/>
              </a:rPr>
              <a:t>𝜌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0EA5FC-F968-3F4E-F6BC-551BFBF46004}"/>
              </a:ext>
            </a:extLst>
          </p:cNvPr>
          <p:cNvSpPr txBox="1"/>
          <p:nvPr/>
        </p:nvSpPr>
        <p:spPr>
          <a:xfrm>
            <a:off x="3552201" y="1074483"/>
            <a:ext cx="176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45° incidence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B8BA753-7FF8-D339-EDEB-97F1AEACD558}"/>
              </a:ext>
            </a:extLst>
          </p:cNvPr>
          <p:cNvSpPr txBox="1"/>
          <p:nvPr/>
        </p:nvSpPr>
        <p:spPr>
          <a:xfrm>
            <a:off x="1593000" y="1072930"/>
            <a:ext cx="176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0° incidence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AAF3A06-0D03-5271-7412-BD6832DAF7A6}"/>
                  </a:ext>
                </a:extLst>
              </p:cNvPr>
              <p:cNvSpPr txBox="1"/>
              <p:nvPr/>
            </p:nvSpPr>
            <p:spPr>
              <a:xfrm>
                <a:off x="232061" y="2556855"/>
                <a:ext cx="94781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GB" sz="2000" dirty="0">
                  <a:solidFill>
                    <a:schemeClr val="tx2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AAF3A06-0D03-5271-7412-BD6832DAF7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061" y="2556855"/>
                <a:ext cx="947814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9249989-B23B-3263-6815-7A043F421DF9}"/>
                  </a:ext>
                </a:extLst>
              </p:cNvPr>
              <p:cNvSpPr txBox="1"/>
              <p:nvPr/>
            </p:nvSpPr>
            <p:spPr>
              <a:xfrm>
                <a:off x="232061" y="3521045"/>
                <a:ext cx="947814" cy="424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GB" sz="2000" dirty="0">
                  <a:solidFill>
                    <a:schemeClr val="tx2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9249989-B23B-3263-6815-7A043F421D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061" y="3521045"/>
                <a:ext cx="947814" cy="424283"/>
              </a:xfrm>
              <a:prstGeom prst="rect">
                <a:avLst/>
              </a:prstGeom>
              <a:blipFill>
                <a:blip r:embed="rId5"/>
                <a:stretch>
                  <a:fillRect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9F29D14-7BEF-2AB0-AE27-0AF40FF48C26}"/>
                  </a:ext>
                </a:extLst>
              </p:cNvPr>
              <p:cNvSpPr txBox="1"/>
              <p:nvPr/>
            </p:nvSpPr>
            <p:spPr>
              <a:xfrm>
                <a:off x="232061" y="4381011"/>
                <a:ext cx="94781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GB" sz="2000" dirty="0">
                  <a:solidFill>
                    <a:schemeClr val="tx2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9F29D14-7BEF-2AB0-AE27-0AF40FF48C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061" y="4381011"/>
                <a:ext cx="947814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799C980-410E-D706-9EBD-D44FC78F1415}"/>
                  </a:ext>
                </a:extLst>
              </p:cNvPr>
              <p:cNvSpPr txBox="1"/>
              <p:nvPr/>
            </p:nvSpPr>
            <p:spPr>
              <a:xfrm>
                <a:off x="232061" y="5345201"/>
                <a:ext cx="947814" cy="424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GB" sz="2000" dirty="0">
                  <a:solidFill>
                    <a:schemeClr val="tx2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799C980-410E-D706-9EBD-D44FC78F14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061" y="5345201"/>
                <a:ext cx="947814" cy="424283"/>
              </a:xfrm>
              <a:prstGeom prst="rect">
                <a:avLst/>
              </a:prstGeom>
              <a:blipFill>
                <a:blip r:embed="rId7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0278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9EB0860F-F9A6-FC46-A6E0-BB80B913D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l Bayan Plain" pitchFamily="2" charset="-78"/>
              </a:rPr>
              <a:t>3D PIC simulations: integrated B fields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12E88-EB53-BD45-B259-A6C94E9C4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4E762-1DBF-0149-A7B7-9960F082CC1D}" type="datetime1">
              <a:rPr lang="en-GB" smtClean="0"/>
              <a:t>20/09/2023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1B817E-0846-174C-8F9C-F7AF388A9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Backhouse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B3E62A-EA67-8F4F-957C-0760D284B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51502-4B5E-FE40-B808-BB19449DBA0B}" type="slidenum">
              <a:rPr lang="en-US" smtClean="0"/>
              <a:t>13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021DCE-DBC7-F0F1-C04B-A558217E20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94"/>
          <a:stretch/>
        </p:blipFill>
        <p:spPr>
          <a:xfrm>
            <a:off x="825500" y="1268412"/>
            <a:ext cx="5270500" cy="508638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96FCCA7-2E3A-13CC-0539-8063B60E3696}"/>
              </a:ext>
            </a:extLst>
          </p:cNvPr>
          <p:cNvSpPr txBox="1"/>
          <p:nvPr/>
        </p:nvSpPr>
        <p:spPr>
          <a:xfrm>
            <a:off x="154092" y="1605451"/>
            <a:ext cx="94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tx2"/>
                </a:solidFill>
                <a:latin typeface="+mn-lt"/>
              </a:rPr>
              <a:t>𝜌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0EA5FC-F968-3F4E-F6BC-551BFBF46004}"/>
              </a:ext>
            </a:extLst>
          </p:cNvPr>
          <p:cNvSpPr txBox="1"/>
          <p:nvPr/>
        </p:nvSpPr>
        <p:spPr>
          <a:xfrm>
            <a:off x="3552201" y="1074483"/>
            <a:ext cx="176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45° incidence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B8BA753-7FF8-D339-EDEB-97F1AEACD558}"/>
              </a:ext>
            </a:extLst>
          </p:cNvPr>
          <p:cNvSpPr txBox="1"/>
          <p:nvPr/>
        </p:nvSpPr>
        <p:spPr>
          <a:xfrm>
            <a:off x="1593000" y="1072930"/>
            <a:ext cx="176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0° incidence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AAF3A06-0D03-5271-7412-BD6832DAF7A6}"/>
                  </a:ext>
                </a:extLst>
              </p:cNvPr>
              <p:cNvSpPr txBox="1"/>
              <p:nvPr/>
            </p:nvSpPr>
            <p:spPr>
              <a:xfrm>
                <a:off x="232061" y="2556855"/>
                <a:ext cx="94781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GB" sz="2000" dirty="0">
                  <a:solidFill>
                    <a:schemeClr val="tx2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AAF3A06-0D03-5271-7412-BD6832DAF7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061" y="2556855"/>
                <a:ext cx="947814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9249989-B23B-3263-6815-7A043F421DF9}"/>
                  </a:ext>
                </a:extLst>
              </p:cNvPr>
              <p:cNvSpPr txBox="1"/>
              <p:nvPr/>
            </p:nvSpPr>
            <p:spPr>
              <a:xfrm>
                <a:off x="232061" y="3521045"/>
                <a:ext cx="947814" cy="424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GB" sz="2000" dirty="0">
                  <a:solidFill>
                    <a:schemeClr val="tx2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9249989-B23B-3263-6815-7A043F421D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061" y="3521045"/>
                <a:ext cx="947814" cy="424283"/>
              </a:xfrm>
              <a:prstGeom prst="rect">
                <a:avLst/>
              </a:prstGeom>
              <a:blipFill>
                <a:blip r:embed="rId4"/>
                <a:stretch>
                  <a:fillRect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9F29D14-7BEF-2AB0-AE27-0AF40FF48C26}"/>
                  </a:ext>
                </a:extLst>
              </p:cNvPr>
              <p:cNvSpPr txBox="1"/>
              <p:nvPr/>
            </p:nvSpPr>
            <p:spPr>
              <a:xfrm>
                <a:off x="232061" y="4381011"/>
                <a:ext cx="94781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GB" sz="2000" dirty="0">
                  <a:solidFill>
                    <a:schemeClr val="tx2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9F29D14-7BEF-2AB0-AE27-0AF40FF48C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061" y="4381011"/>
                <a:ext cx="947814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799C980-410E-D706-9EBD-D44FC78F1415}"/>
                  </a:ext>
                </a:extLst>
              </p:cNvPr>
              <p:cNvSpPr txBox="1"/>
              <p:nvPr/>
            </p:nvSpPr>
            <p:spPr>
              <a:xfrm>
                <a:off x="232061" y="5345201"/>
                <a:ext cx="947814" cy="424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GB" sz="2000" dirty="0">
                  <a:solidFill>
                    <a:schemeClr val="tx2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799C980-410E-D706-9EBD-D44FC78F14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061" y="5345201"/>
                <a:ext cx="947814" cy="424283"/>
              </a:xfrm>
              <a:prstGeom prst="rect">
                <a:avLst/>
              </a:prstGeom>
              <a:blipFill>
                <a:blip r:embed="rId6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744ACCA6-C409-DC84-C51B-98FEE689D0E3}"/>
              </a:ext>
            </a:extLst>
          </p:cNvPr>
          <p:cNvGrpSpPr/>
          <p:nvPr/>
        </p:nvGrpSpPr>
        <p:grpSpPr>
          <a:xfrm>
            <a:off x="6593681" y="1366618"/>
            <a:ext cx="5015310" cy="2380474"/>
            <a:chOff x="6814178" y="3680254"/>
            <a:chExt cx="5435025" cy="257968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F8A3B4F-A8C3-B9D7-E9B0-77CE9AF8DB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8310" r="26962"/>
            <a:stretch/>
          </p:blipFill>
          <p:spPr>
            <a:xfrm>
              <a:off x="6814178" y="3680254"/>
              <a:ext cx="4030696" cy="257968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6CA468F-31F9-25FA-EB86-6F6F621E79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4479" t="7972" r="7217" b="69134"/>
            <a:stretch/>
          </p:blipFill>
          <p:spPr>
            <a:xfrm>
              <a:off x="11093896" y="3706196"/>
              <a:ext cx="1155307" cy="50616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101EF95-7D7A-8C28-5811-015AB20EF9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4479" t="31903" r="7217" b="45203"/>
            <a:stretch/>
          </p:blipFill>
          <p:spPr>
            <a:xfrm>
              <a:off x="11093896" y="4463931"/>
              <a:ext cx="1155307" cy="506167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6DACD7B-1714-FACC-2272-BA7573AA0C2A}"/>
              </a:ext>
            </a:extLst>
          </p:cNvPr>
          <p:cNvSpPr txBox="1"/>
          <p:nvPr/>
        </p:nvSpPr>
        <p:spPr>
          <a:xfrm>
            <a:off x="6338491" y="3626154"/>
            <a:ext cx="52705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Modest increase in transverse momentum spread of incident electron beam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dirty="0">
              <a:solidFill>
                <a:schemeClr val="tx2"/>
              </a:solidFill>
              <a:latin typeface="+mn-lt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Plasma mirror fields probably not having a strong effect in our experiment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dirty="0">
              <a:solidFill>
                <a:schemeClr val="tx2"/>
              </a:solidFill>
              <a:latin typeface="+mn-lt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chemeClr val="tx2"/>
                </a:solidFill>
                <a:latin typeface="+mn-lt"/>
              </a:rPr>
              <a:t>Effects may be important for ultra-low emittance beams</a:t>
            </a:r>
          </a:p>
        </p:txBody>
      </p:sp>
    </p:spTree>
    <p:extLst>
      <p:ext uri="{BB962C8B-B14F-4D97-AF65-F5344CB8AC3E}">
        <p14:creationId xmlns:p14="http://schemas.microsoft.com/office/powerpoint/2010/main" val="30488625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B462E-69D7-6548-A7FF-3702A6C88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4E762-1DBF-0149-A7B7-9960F082CC1D}" type="datetime1">
              <a:rPr lang="en-GB" smtClean="0"/>
              <a:t>20/09/2023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DC1B4F-F236-4A43-9D2A-A3E3980AE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Backhouse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051AEA-C8C6-7844-A287-4912EE8D9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51502-4B5E-FE40-B808-BB19449DBA0B}" type="slidenum">
              <a:rPr lang="en-US" smtClean="0"/>
              <a:t>14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4EB963-E20D-1A82-D591-6B69A5D5D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242" y="1241703"/>
            <a:ext cx="6554525" cy="4065909"/>
          </a:xfrm>
          <a:prstGeom prst="rect">
            <a:avLst/>
          </a:prstGeom>
        </p:spPr>
      </p:pic>
      <p:pic>
        <p:nvPicPr>
          <p:cNvPr id="17" name="Picture 16" descr="A logo with a purple and blue background&#10;&#10;Description automatically generated">
            <a:extLst>
              <a:ext uri="{FF2B5EF4-FFF2-40B4-BE49-F238E27FC236}">
                <a16:creationId xmlns:a16="http://schemas.microsoft.com/office/drawing/2014/main" id="{F7BA95F9-0FE8-3068-4139-0E90BD964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022" y="5477623"/>
            <a:ext cx="2423556" cy="70871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CFD4262-96A8-14C8-DA1C-A96355243306}"/>
              </a:ext>
            </a:extLst>
          </p:cNvPr>
          <p:cNvGrpSpPr/>
          <p:nvPr/>
        </p:nvGrpSpPr>
        <p:grpSpPr>
          <a:xfrm>
            <a:off x="7189059" y="3945062"/>
            <a:ext cx="4368407" cy="1121702"/>
            <a:chOff x="6782592" y="4843589"/>
            <a:chExt cx="4368407" cy="112170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D2C5982-37D5-2509-E394-491F101F4ABC}"/>
                </a:ext>
              </a:extLst>
            </p:cNvPr>
            <p:cNvSpPr/>
            <p:nvPr/>
          </p:nvSpPr>
          <p:spPr>
            <a:xfrm>
              <a:off x="6782592" y="4843589"/>
              <a:ext cx="4368407" cy="112170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570C5CE-0832-5DCA-72BF-BED7A9345842}"/>
                </a:ext>
              </a:extLst>
            </p:cNvPr>
            <p:cNvGrpSpPr/>
            <p:nvPr/>
          </p:nvGrpSpPr>
          <p:grpSpPr>
            <a:xfrm>
              <a:off x="6984481" y="5011184"/>
              <a:ext cx="4004492" cy="834758"/>
              <a:chOff x="6523101" y="5246307"/>
              <a:chExt cx="4004492" cy="834758"/>
            </a:xfrm>
            <a:solidFill>
              <a:schemeClr val="accent6">
                <a:lumMod val="20000"/>
                <a:lumOff val="80000"/>
              </a:schemeClr>
            </a:solidFill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1ADC3F25-198B-A0B1-3A72-CCAB71AC00C3}"/>
                      </a:ext>
                    </a:extLst>
                  </p:cNvPr>
                  <p:cNvSpPr txBox="1"/>
                  <p:nvPr/>
                </p:nvSpPr>
                <p:spPr>
                  <a:xfrm>
                    <a:off x="8217869" y="5322836"/>
                    <a:ext cx="863254" cy="523220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∝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1ADC3F25-198B-A0B1-3A72-CCAB71AC00C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17869" y="5322836"/>
                    <a:ext cx="863254" cy="52322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A8D3936-0370-A05A-6FB6-DE35BE67A38B}"/>
                  </a:ext>
                </a:extLst>
              </p:cNvPr>
              <p:cNvSpPr txBox="1"/>
              <p:nvPr/>
            </p:nvSpPr>
            <p:spPr>
              <a:xfrm>
                <a:off x="6523101" y="5250068"/>
                <a:ext cx="1972335" cy="830997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tx2"/>
                    </a:solidFill>
                  </a:rPr>
                  <a:t>Plasma scale length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0DB8265-93BC-8E90-DDFD-645FFD5376D2}"/>
                  </a:ext>
                </a:extLst>
              </p:cNvPr>
              <p:cNvSpPr txBox="1"/>
              <p:nvPr/>
            </p:nvSpPr>
            <p:spPr>
              <a:xfrm>
                <a:off x="8808639" y="5246307"/>
                <a:ext cx="1718954" cy="830997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tx2"/>
                    </a:solidFill>
                  </a:rPr>
                  <a:t>Aperture size</a:t>
                </a:r>
              </a:p>
            </p:txBody>
          </p:sp>
        </p:grp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10210B6E-8020-CC7E-BD87-9D7FB6B76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Plasma scale length: gas leaking through hole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7FA6EA-0643-E8F6-5F2C-D62AFF75C9E8}"/>
              </a:ext>
            </a:extLst>
          </p:cNvPr>
          <p:cNvSpPr txBox="1"/>
          <p:nvPr/>
        </p:nvSpPr>
        <p:spPr>
          <a:xfrm>
            <a:off x="6951161" y="1530409"/>
            <a:ext cx="477259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Simulations of gas leaking through the hole in the thin tape were performed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dirty="0">
              <a:solidFill>
                <a:schemeClr val="tx2"/>
              </a:solidFill>
              <a:latin typeface="+mn-lt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An exponential ramp was formed,  with a scale length that is proportional to the size (radius) of the hole</a:t>
            </a:r>
          </a:p>
        </p:txBody>
      </p:sp>
    </p:spTree>
    <p:extLst>
      <p:ext uri="{BB962C8B-B14F-4D97-AF65-F5344CB8AC3E}">
        <p14:creationId xmlns:p14="http://schemas.microsoft.com/office/powerpoint/2010/main" val="2922159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EB796B-7781-4448-8640-3631EDDFD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4E762-1DBF-0149-A7B7-9960F082CC1D}" type="datetime1">
              <a:rPr lang="en-GB" smtClean="0"/>
              <a:t>20/09/2023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DB976B-0DCB-324C-9741-6FDE9230E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Backhouse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F506C-6E8B-8E46-ABFE-3BFC2D851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51502-4B5E-FE40-B808-BB19449DBA0B}" type="slidenum">
              <a:rPr lang="en-US" smtClean="0"/>
              <a:t>15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CC4A52-BB71-899F-5AD4-44A46A50A4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0765"/>
          <a:stretch/>
        </p:blipFill>
        <p:spPr>
          <a:xfrm>
            <a:off x="6253844" y="1197753"/>
            <a:ext cx="5545340" cy="3268047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DA756FC-1E27-177F-04C6-76E23BD5F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7753"/>
            <a:ext cx="5415643" cy="2440506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GB" sz="2000" dirty="0"/>
              <a:t>LWFA simulations were run using experimental parameter inputs (laser spot, density profiles) with ramp scale length as a variable parameter</a:t>
            </a:r>
          </a:p>
          <a:p>
            <a:pPr>
              <a:buFont typeface="Courier New" panose="02070309020205020404" pitchFamily="49" charset="0"/>
              <a:buChar char="o"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18" name="Picture 17" descr="A black and white math equation&#10;&#10;Description automatically generated with medium confidence">
            <a:extLst>
              <a:ext uri="{FF2B5EF4-FFF2-40B4-BE49-F238E27FC236}">
                <a16:creationId xmlns:a16="http://schemas.microsoft.com/office/drawing/2014/main" id="{720081A9-883A-B36B-37F6-B208041DD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260" y="3347151"/>
            <a:ext cx="4453520" cy="1014469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E07FB08-56A9-CEE2-5F1B-212ACC649FBE}"/>
              </a:ext>
            </a:extLst>
          </p:cNvPr>
          <p:cNvSpPr txBox="1">
            <a:spLocks/>
          </p:cNvSpPr>
          <p:nvPr/>
        </p:nvSpPr>
        <p:spPr bwMode="auto">
          <a:xfrm>
            <a:off x="838200" y="4529881"/>
            <a:ext cx="10104120" cy="1826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en-GB" sz="2000" dirty="0"/>
              <a:t>The electrons oscillation amplitude increase while their transverse momentum decreases, leading to a </a:t>
            </a:r>
            <a:r>
              <a:rPr lang="en-GB" sz="2000" b="1" dirty="0"/>
              <a:t>larger, more collimated beam</a:t>
            </a:r>
          </a:p>
          <a:p>
            <a:pPr>
              <a:buFont typeface="Courier New" panose="02070309020205020404" pitchFamily="49" charset="0"/>
              <a:buChar char="o"/>
            </a:pPr>
            <a:endParaRPr lang="en-GB" sz="2000" b="1" dirty="0"/>
          </a:p>
          <a:p>
            <a:pPr>
              <a:buFont typeface="Courier New" panose="02070309020205020404" pitchFamily="49" charset="0"/>
              <a:buChar char="o"/>
            </a:pPr>
            <a:r>
              <a:rPr lang="en-GB" sz="2000" b="1" dirty="0"/>
              <a:t>How does this compare to the experimental divergence measurements?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6E7E855B-3D11-DE88-3A63-BA0BE44BB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Plasma scale length: LWFA simulations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4DAF7D-7633-7A13-A6A6-07E97ADC6535}"/>
              </a:ext>
            </a:extLst>
          </p:cNvPr>
          <p:cNvSpPr txBox="1"/>
          <p:nvPr/>
        </p:nvSpPr>
        <p:spPr>
          <a:xfrm>
            <a:off x="1120569" y="2752264"/>
            <a:ext cx="4652211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tx2"/>
                </a:solidFill>
                <a:latin typeface="+mn-lt"/>
              </a:rPr>
              <a:t>Transverse electron motion in the bubble (simplified)</a:t>
            </a:r>
          </a:p>
        </p:txBody>
      </p:sp>
    </p:spTree>
    <p:extLst>
      <p:ext uri="{BB962C8B-B14F-4D97-AF65-F5344CB8AC3E}">
        <p14:creationId xmlns:p14="http://schemas.microsoft.com/office/powerpoint/2010/main" val="3889346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2656D4FC-EDB7-B915-285F-01FF70BD2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1645"/>
            <a:ext cx="10515600" cy="1325563"/>
          </a:xfrm>
        </p:spPr>
        <p:txBody>
          <a:bodyPr/>
          <a:lstStyle/>
          <a:p>
            <a:r>
              <a:rPr lang="en-US" dirty="0"/>
              <a:t>Plasma scale length: LWFA simulations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EB796B-7781-4448-8640-3631EDDFD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4E762-1DBF-0149-A7B7-9960F082CC1D}" type="datetime1">
              <a:rPr lang="en-GB" smtClean="0"/>
              <a:t>20/09/2023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DB976B-0DCB-324C-9741-6FDE9230E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Backhouse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F506C-6E8B-8E46-ABFE-3BFC2D851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51502-4B5E-FE40-B808-BB19449DBA0B}" type="slidenum">
              <a:rPr lang="en-US" smtClean="0"/>
              <a:t>16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04A134-0DA8-B398-7393-74B90B63E6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884"/>
          <a:stretch/>
        </p:blipFill>
        <p:spPr>
          <a:xfrm>
            <a:off x="6896099" y="2014181"/>
            <a:ext cx="4786149" cy="4393667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E235AEA-124D-0E1C-CD27-7AFBB6BAE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1500"/>
            <a:ext cx="6057900" cy="4723646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GB" sz="2000" dirty="0"/>
              <a:t>Simulations were run for a range of scale lengths, from 0mm to 0.5mm</a:t>
            </a:r>
          </a:p>
          <a:p>
            <a:pPr>
              <a:buFont typeface="Courier New" panose="02070309020205020404" pitchFamily="49" charset="0"/>
              <a:buChar char="o"/>
            </a:pPr>
            <a:endParaRPr lang="en-GB" sz="20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GB" sz="2000" dirty="0"/>
              <a:t>The simulated ramp shape for a 1mm hole  produced a divergence reduction that </a:t>
            </a:r>
            <a:r>
              <a:rPr lang="en-GB" sz="2000" b="1" dirty="0"/>
              <a:t>matched experimental measurements</a:t>
            </a:r>
          </a:p>
          <a:p>
            <a:pPr>
              <a:buFont typeface="Courier New" panose="02070309020205020404" pitchFamily="49" charset="0"/>
              <a:buChar char="o"/>
            </a:pPr>
            <a:endParaRPr lang="en-GB" sz="20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GB" sz="2000" dirty="0"/>
              <a:t>The solution of the envelope equation,</a:t>
            </a:r>
          </a:p>
          <a:p>
            <a:pPr>
              <a:buFont typeface="Courier New" panose="02070309020205020404" pitchFamily="49" charset="0"/>
              <a:buChar char="o"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>
              <a:buFont typeface="Courier New" panose="02070309020205020404" pitchFamily="49" charset="0"/>
              <a:buChar char="o"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matched the simulation results for a geometric    beam emittance of 12.5</a:t>
            </a:r>
            <a:r>
              <a:rPr lang="en-GB" sz="2000" dirty="0">
                <a:latin typeface="Arial" panose="020B0604020202020204" pitchFamily="34" charset="0"/>
              </a:rPr>
              <a:t>n</a:t>
            </a:r>
            <a:r>
              <a:rPr lang="en-GB" sz="2000" i="0" dirty="0">
                <a:effectLst/>
                <a:latin typeface="Arial" panose="020B0604020202020204" pitchFamily="34" charset="0"/>
              </a:rPr>
              <a:t>m</a:t>
            </a: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>
              <a:buFont typeface="Courier New" panose="02070309020205020404" pitchFamily="49" charset="0"/>
              <a:buChar char="o"/>
            </a:pPr>
            <a:endParaRPr lang="en-GB" sz="2000" dirty="0"/>
          </a:p>
          <a:p>
            <a:pPr>
              <a:buFont typeface="Courier New" panose="02070309020205020404" pitchFamily="49" charset="0"/>
              <a:buChar char="o"/>
            </a:pPr>
            <a:endParaRPr lang="en-GB" sz="2000" dirty="0"/>
          </a:p>
          <a:p>
            <a:pPr>
              <a:buFont typeface="Courier New" panose="02070309020205020404" pitchFamily="49" charset="0"/>
              <a:buChar char="o"/>
            </a:pPr>
            <a:endParaRPr lang="en-GB" sz="2000" dirty="0"/>
          </a:p>
        </p:txBody>
      </p:sp>
      <p:pic>
        <p:nvPicPr>
          <p:cNvPr id="3" name="Picture 2" descr="A math equation with numbers and symbols&#10;&#10;Description automatically generated">
            <a:extLst>
              <a:ext uri="{FF2B5EF4-FFF2-40B4-BE49-F238E27FC236}">
                <a16:creationId xmlns:a16="http://schemas.microsoft.com/office/drawing/2014/main" id="{F37FA42B-69CC-E96F-3C13-C5F6CC154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926" y="4252934"/>
            <a:ext cx="5750447" cy="942866"/>
          </a:xfrm>
          <a:prstGeom prst="rect">
            <a:avLst/>
          </a:prstGeom>
        </p:spPr>
      </p:pic>
      <p:pic>
        <p:nvPicPr>
          <p:cNvPr id="12" name="Picture 11" descr="A mathematical equation with a black text&#10;&#10;Description automatically generated with medium confidence">
            <a:extLst>
              <a:ext uri="{FF2B5EF4-FFF2-40B4-BE49-F238E27FC236}">
                <a16:creationId xmlns:a16="http://schemas.microsoft.com/office/drawing/2014/main" id="{76AE5368-D5FF-E1D8-B8CA-711F28D9B3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9326" y="1243918"/>
            <a:ext cx="2413000" cy="735211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14C0CED-4AD7-B7E5-C853-706D65C39E6F}"/>
              </a:ext>
            </a:extLst>
          </p:cNvPr>
          <p:cNvCxnSpPr/>
          <p:nvPr/>
        </p:nvCxnSpPr>
        <p:spPr>
          <a:xfrm>
            <a:off x="8610600" y="1828800"/>
            <a:ext cx="340895" cy="1187116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32680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303A8-22A8-1210-B0A9-81FDBEF23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Emittance preservation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C3E1E-30C7-6B49-D6F6-CAF1E34F9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4E762-1DBF-0149-A7B7-9960F082CC1D}" type="datetime1">
              <a:rPr lang="en-GB" smtClean="0"/>
              <a:t>20/09/2023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E327FC-C626-50D4-649E-36389BB9A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Backhouse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B47F42-C148-D7AD-3F63-E1AB4AD01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51502-4B5E-FE40-B808-BB19449DBA0B}" type="slidenum">
              <a:rPr lang="en-US" smtClean="0"/>
              <a:t>17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D6FE00-96AB-945A-6313-68EC6E8E53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10"/>
          <a:stretch/>
        </p:blipFill>
        <p:spPr>
          <a:xfrm>
            <a:off x="5890260" y="1350615"/>
            <a:ext cx="5979694" cy="298151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9A9F01C-C26D-2692-37E7-B46E76762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1500"/>
            <a:ext cx="5257800" cy="2618605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endParaRPr lang="en-GB" sz="2000" dirty="0"/>
          </a:p>
          <a:p>
            <a:pPr>
              <a:buFont typeface="Courier New" panose="02070309020205020404" pitchFamily="49" charset="0"/>
              <a:buChar char="o"/>
            </a:pPr>
            <a:endParaRPr lang="en-GB" sz="2000" dirty="0"/>
          </a:p>
          <a:p>
            <a:pPr>
              <a:buFont typeface="Courier New" panose="02070309020205020404" pitchFamily="49" charset="0"/>
              <a:buChar char="o"/>
            </a:pPr>
            <a:endParaRPr lang="en-GB" sz="2000" dirty="0"/>
          </a:p>
          <a:p>
            <a:pPr>
              <a:buFont typeface="Courier New" panose="02070309020205020404" pitchFamily="49" charset="0"/>
              <a:buChar char="o"/>
            </a:pPr>
            <a:endParaRPr lang="en-GB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605F2E-15C6-8181-10C4-98C9C7B44070}"/>
              </a:ext>
            </a:extLst>
          </p:cNvPr>
          <p:cNvSpPr txBox="1"/>
          <p:nvPr/>
        </p:nvSpPr>
        <p:spPr>
          <a:xfrm>
            <a:off x="838199" y="1232084"/>
            <a:ext cx="525779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 dirty="0">
                <a:solidFill>
                  <a:schemeClr val="tx2"/>
                </a:solidFill>
                <a:latin typeface="+mn-lt"/>
              </a:rPr>
              <a:t>Even with ~100% energy spread, the longer density ramps </a:t>
            </a:r>
            <a:r>
              <a:rPr lang="en-GB" sz="2000" b="1" dirty="0">
                <a:solidFill>
                  <a:schemeClr val="tx2"/>
                </a:solidFill>
                <a:latin typeface="+mn-lt"/>
              </a:rPr>
              <a:t>preserve the emittance </a:t>
            </a:r>
            <a:r>
              <a:rPr lang="en-GB" sz="2000" dirty="0">
                <a:solidFill>
                  <a:schemeClr val="tx2"/>
                </a:solidFill>
                <a:latin typeface="+mn-lt"/>
              </a:rPr>
              <a:t>for a few mm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GB" sz="2000" dirty="0">
              <a:solidFill>
                <a:schemeClr val="tx2"/>
              </a:solidFill>
              <a:latin typeface="+mn-lt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 dirty="0">
                <a:solidFill>
                  <a:schemeClr val="tx2"/>
                </a:solidFill>
                <a:latin typeface="+mn-lt"/>
              </a:rPr>
              <a:t>The ramps are long enough to be adiabatic, or slow varying compared to the electron oscillation wavelength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GB" sz="2000" dirty="0">
                <a:solidFill>
                  <a:schemeClr val="tx2"/>
                </a:solidFill>
                <a:latin typeface="+mn-lt"/>
              </a:rPr>
              <a:t>The beta-function remains matched at a range of energies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4D6B9F1-5E52-3A38-44B1-F87B2E20E3C2}"/>
              </a:ext>
            </a:extLst>
          </p:cNvPr>
          <p:cNvSpPr txBox="1">
            <a:spLocks/>
          </p:cNvSpPr>
          <p:nvPr/>
        </p:nvSpPr>
        <p:spPr bwMode="auto">
          <a:xfrm>
            <a:off x="3793757" y="4844279"/>
            <a:ext cx="5086350" cy="782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2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b="1" dirty="0"/>
              <a:t>Could this be exploited for beam transport?</a:t>
            </a:r>
          </a:p>
          <a:p>
            <a:pPr algn="ctr">
              <a:buFont typeface="Courier New" panose="02070309020205020404" pitchFamily="49" charset="0"/>
              <a:buChar char="o"/>
            </a:pPr>
            <a:endParaRPr lang="en-GB" sz="2000" dirty="0"/>
          </a:p>
          <a:p>
            <a:pPr algn="ctr">
              <a:buFont typeface="Courier New" panose="02070309020205020404" pitchFamily="49" charset="0"/>
              <a:buChar char="o"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8291302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377C3978-09BD-414B-A7E9-68BDE82B6464}"/>
              </a:ext>
            </a:extLst>
          </p:cNvPr>
          <p:cNvSpPr/>
          <p:nvPr/>
        </p:nvSpPr>
        <p:spPr>
          <a:xfrm>
            <a:off x="4176237" y="1622123"/>
            <a:ext cx="1608813" cy="268822"/>
          </a:xfrm>
          <a:prstGeom prst="rect">
            <a:avLst/>
          </a:prstGeom>
          <a:gradFill flip="none" rotWithShape="1">
            <a:gsLst>
              <a:gs pos="68000">
                <a:schemeClr val="accent2">
                  <a:lumMod val="20000"/>
                  <a:lumOff val="80000"/>
                </a:schemeClr>
              </a:gs>
              <a:gs pos="0">
                <a:schemeClr val="bg1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Rectangle 24">
            <a:extLst>
              <a:ext uri="{FF2B5EF4-FFF2-40B4-BE49-F238E27FC236}">
                <a16:creationId xmlns:a16="http://schemas.microsoft.com/office/drawing/2014/main" id="{A4B59593-8B7C-1849-AE08-C751DA5EEBB1}"/>
              </a:ext>
            </a:extLst>
          </p:cNvPr>
          <p:cNvSpPr/>
          <p:nvPr/>
        </p:nvSpPr>
        <p:spPr>
          <a:xfrm rot="10800000">
            <a:off x="4020620" y="1681359"/>
            <a:ext cx="1608811" cy="149595"/>
          </a:xfrm>
          <a:custGeom>
            <a:avLst/>
            <a:gdLst>
              <a:gd name="connsiteX0" fmla="*/ 0 w 1936438"/>
              <a:gd name="connsiteY0" fmla="*/ 0 h 322168"/>
              <a:gd name="connsiteX1" fmla="*/ 1936438 w 1936438"/>
              <a:gd name="connsiteY1" fmla="*/ 0 h 322168"/>
              <a:gd name="connsiteX2" fmla="*/ 1936438 w 1936438"/>
              <a:gd name="connsiteY2" fmla="*/ 322168 h 322168"/>
              <a:gd name="connsiteX3" fmla="*/ 0 w 1936438"/>
              <a:gd name="connsiteY3" fmla="*/ 322168 h 322168"/>
              <a:gd name="connsiteX4" fmla="*/ 0 w 1936438"/>
              <a:gd name="connsiteY4" fmla="*/ 0 h 322168"/>
              <a:gd name="connsiteX0" fmla="*/ 0 w 2180913"/>
              <a:gd name="connsiteY0" fmla="*/ 212725 h 322168"/>
              <a:gd name="connsiteX1" fmla="*/ 2180913 w 2180913"/>
              <a:gd name="connsiteY1" fmla="*/ 0 h 322168"/>
              <a:gd name="connsiteX2" fmla="*/ 2180913 w 2180913"/>
              <a:gd name="connsiteY2" fmla="*/ 322168 h 322168"/>
              <a:gd name="connsiteX3" fmla="*/ 244475 w 2180913"/>
              <a:gd name="connsiteY3" fmla="*/ 322168 h 322168"/>
              <a:gd name="connsiteX4" fmla="*/ 0 w 2180913"/>
              <a:gd name="connsiteY4" fmla="*/ 212725 h 322168"/>
              <a:gd name="connsiteX0" fmla="*/ 0 w 2180913"/>
              <a:gd name="connsiteY0" fmla="*/ 212725 h 322168"/>
              <a:gd name="connsiteX1" fmla="*/ 2180913 w 2180913"/>
              <a:gd name="connsiteY1" fmla="*/ 0 h 322168"/>
              <a:gd name="connsiteX2" fmla="*/ 2180913 w 2180913"/>
              <a:gd name="connsiteY2" fmla="*/ 322168 h 322168"/>
              <a:gd name="connsiteX3" fmla="*/ 34925 w 2180913"/>
              <a:gd name="connsiteY3" fmla="*/ 239618 h 322168"/>
              <a:gd name="connsiteX4" fmla="*/ 0 w 2180913"/>
              <a:gd name="connsiteY4" fmla="*/ 212725 h 322168"/>
              <a:gd name="connsiteX0" fmla="*/ 0 w 2492063"/>
              <a:gd name="connsiteY0" fmla="*/ 212725 h 465043"/>
              <a:gd name="connsiteX1" fmla="*/ 2180913 w 2492063"/>
              <a:gd name="connsiteY1" fmla="*/ 0 h 465043"/>
              <a:gd name="connsiteX2" fmla="*/ 2492063 w 2492063"/>
              <a:gd name="connsiteY2" fmla="*/ 465043 h 465043"/>
              <a:gd name="connsiteX3" fmla="*/ 34925 w 2492063"/>
              <a:gd name="connsiteY3" fmla="*/ 239618 h 465043"/>
              <a:gd name="connsiteX4" fmla="*/ 0 w 2492063"/>
              <a:gd name="connsiteY4" fmla="*/ 212725 h 465043"/>
              <a:gd name="connsiteX0" fmla="*/ 0 w 2501588"/>
              <a:gd name="connsiteY0" fmla="*/ 244475 h 496793"/>
              <a:gd name="connsiteX1" fmla="*/ 2501588 w 2501588"/>
              <a:gd name="connsiteY1" fmla="*/ 0 h 496793"/>
              <a:gd name="connsiteX2" fmla="*/ 2492063 w 2501588"/>
              <a:gd name="connsiteY2" fmla="*/ 496793 h 496793"/>
              <a:gd name="connsiteX3" fmla="*/ 34925 w 2501588"/>
              <a:gd name="connsiteY3" fmla="*/ 271368 h 496793"/>
              <a:gd name="connsiteX4" fmla="*/ 0 w 2501588"/>
              <a:gd name="connsiteY4" fmla="*/ 244475 h 496793"/>
              <a:gd name="connsiteX0" fmla="*/ 0 w 2492063"/>
              <a:gd name="connsiteY0" fmla="*/ 137943 h 390261"/>
              <a:gd name="connsiteX1" fmla="*/ 1542800 w 2492063"/>
              <a:gd name="connsiteY1" fmla="*/ 0 h 390261"/>
              <a:gd name="connsiteX2" fmla="*/ 2492063 w 2492063"/>
              <a:gd name="connsiteY2" fmla="*/ 390261 h 390261"/>
              <a:gd name="connsiteX3" fmla="*/ 34925 w 2492063"/>
              <a:gd name="connsiteY3" fmla="*/ 164836 h 390261"/>
              <a:gd name="connsiteX4" fmla="*/ 0 w 2492063"/>
              <a:gd name="connsiteY4" fmla="*/ 137943 h 390261"/>
              <a:gd name="connsiteX0" fmla="*/ 0 w 1551030"/>
              <a:gd name="connsiteY0" fmla="*/ 137943 h 292607"/>
              <a:gd name="connsiteX1" fmla="*/ 1542800 w 1551030"/>
              <a:gd name="connsiteY1" fmla="*/ 0 h 292607"/>
              <a:gd name="connsiteX2" fmla="*/ 1551030 w 1551030"/>
              <a:gd name="connsiteY2" fmla="*/ 292607 h 292607"/>
              <a:gd name="connsiteX3" fmla="*/ 34925 w 1551030"/>
              <a:gd name="connsiteY3" fmla="*/ 164836 h 292607"/>
              <a:gd name="connsiteX4" fmla="*/ 0 w 1551030"/>
              <a:gd name="connsiteY4" fmla="*/ 137943 h 292607"/>
              <a:gd name="connsiteX0" fmla="*/ 0 w 1552325"/>
              <a:gd name="connsiteY0" fmla="*/ 144293 h 298957"/>
              <a:gd name="connsiteX1" fmla="*/ 1552325 w 1552325"/>
              <a:gd name="connsiteY1" fmla="*/ 0 h 298957"/>
              <a:gd name="connsiteX2" fmla="*/ 1551030 w 1552325"/>
              <a:gd name="connsiteY2" fmla="*/ 298957 h 298957"/>
              <a:gd name="connsiteX3" fmla="*/ 34925 w 1552325"/>
              <a:gd name="connsiteY3" fmla="*/ 171186 h 298957"/>
              <a:gd name="connsiteX4" fmla="*/ 0 w 1552325"/>
              <a:gd name="connsiteY4" fmla="*/ 144293 h 298957"/>
              <a:gd name="connsiteX0" fmla="*/ 0 w 1551076"/>
              <a:gd name="connsiteY0" fmla="*/ 141118 h 295782"/>
              <a:gd name="connsiteX1" fmla="*/ 1549150 w 1551076"/>
              <a:gd name="connsiteY1" fmla="*/ 0 h 295782"/>
              <a:gd name="connsiteX2" fmla="*/ 1551030 w 1551076"/>
              <a:gd name="connsiteY2" fmla="*/ 295782 h 295782"/>
              <a:gd name="connsiteX3" fmla="*/ 34925 w 1551076"/>
              <a:gd name="connsiteY3" fmla="*/ 168011 h 295782"/>
              <a:gd name="connsiteX4" fmla="*/ 0 w 1551076"/>
              <a:gd name="connsiteY4" fmla="*/ 141118 h 295782"/>
              <a:gd name="connsiteX0" fmla="*/ 0 w 1517603"/>
              <a:gd name="connsiteY0" fmla="*/ 144293 h 295782"/>
              <a:gd name="connsiteX1" fmla="*/ 1515677 w 1517603"/>
              <a:gd name="connsiteY1" fmla="*/ 0 h 295782"/>
              <a:gd name="connsiteX2" fmla="*/ 1517557 w 1517603"/>
              <a:gd name="connsiteY2" fmla="*/ 295782 h 295782"/>
              <a:gd name="connsiteX3" fmla="*/ 1452 w 1517603"/>
              <a:gd name="connsiteY3" fmla="*/ 168011 h 295782"/>
              <a:gd name="connsiteX4" fmla="*/ 0 w 1517603"/>
              <a:gd name="connsiteY4" fmla="*/ 144293 h 29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7603" h="295782">
                <a:moveTo>
                  <a:pt x="0" y="144293"/>
                </a:moveTo>
                <a:lnTo>
                  <a:pt x="1515677" y="0"/>
                </a:lnTo>
                <a:cubicBezTo>
                  <a:pt x="1515245" y="99652"/>
                  <a:pt x="1517989" y="196130"/>
                  <a:pt x="1517557" y="295782"/>
                </a:cubicBezTo>
                <a:lnTo>
                  <a:pt x="1452" y="168011"/>
                </a:lnTo>
                <a:lnTo>
                  <a:pt x="0" y="144293"/>
                </a:lnTo>
                <a:close/>
              </a:path>
            </a:pathLst>
          </a:custGeom>
          <a:solidFill>
            <a:srgbClr val="00D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C6302CC-643B-A444-A4C0-671F703F3BC2}"/>
              </a:ext>
            </a:extLst>
          </p:cNvPr>
          <p:cNvSpPr/>
          <p:nvPr/>
        </p:nvSpPr>
        <p:spPr>
          <a:xfrm rot="10800000">
            <a:off x="2506424" y="1629928"/>
            <a:ext cx="1266820" cy="268822"/>
          </a:xfrm>
          <a:prstGeom prst="rect">
            <a:avLst/>
          </a:prstGeom>
          <a:gradFill flip="none" rotWithShape="1">
            <a:gsLst>
              <a:gs pos="83000">
                <a:schemeClr val="accent2">
                  <a:lumMod val="20000"/>
                  <a:lumOff val="80000"/>
                </a:schemeClr>
              </a:gs>
              <a:gs pos="0">
                <a:schemeClr val="bg1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B5A83E-F2A5-F141-95F1-505B75080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Prospects: all plasma beam transport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6AD694-94E6-204E-B062-26E1E6D79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495A4-E7BE-F845-9B12-470123EE0236}" type="datetime1">
              <a:rPr lang="en-GB" smtClean="0"/>
              <a:t>20/09/2023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C08528-4EB8-A640-8413-FE409F2C2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Michael Backhouse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63F5BD-6F54-3D47-8E9A-415A7D7ED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51502-4B5E-FE40-B808-BB19449DBA0B}" type="slidenum">
              <a:rPr lang="en-US" smtClean="0"/>
              <a:t>18</a:t>
            </a:fld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7A1B67B-FECF-2E44-B53F-4D3DF37CA6CC}"/>
              </a:ext>
            </a:extLst>
          </p:cNvPr>
          <p:cNvSpPr txBox="1"/>
          <p:nvPr/>
        </p:nvSpPr>
        <p:spPr>
          <a:xfrm>
            <a:off x="7431763" y="1421373"/>
            <a:ext cx="450762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tx2"/>
                </a:solidFill>
                <a:latin typeface="+mn-lt"/>
              </a:rPr>
              <a:t>Advantages:</a:t>
            </a:r>
          </a:p>
          <a:p>
            <a:endParaRPr lang="en-US" sz="2000" i="1" dirty="0">
              <a:solidFill>
                <a:schemeClr val="tx2"/>
              </a:solidFill>
              <a:latin typeface="+mn-lt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chemeClr val="tx2"/>
                </a:solidFill>
                <a:latin typeface="+mn-lt"/>
              </a:rPr>
              <a:t>Ultra-high average gradient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Beta-function remains matched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Small beta function in plasma mirror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Eases alignment requirements</a:t>
            </a:r>
          </a:p>
          <a:p>
            <a:endParaRPr lang="en-US" sz="2000" dirty="0">
              <a:solidFill>
                <a:schemeClr val="tx2"/>
              </a:solidFill>
              <a:latin typeface="+mn-lt"/>
            </a:endParaRPr>
          </a:p>
          <a:p>
            <a:r>
              <a:rPr lang="en-US" sz="2000" i="1" dirty="0">
                <a:solidFill>
                  <a:schemeClr val="tx2"/>
                </a:solidFill>
                <a:latin typeface="+mn-lt"/>
              </a:rPr>
              <a:t>Challenges:</a:t>
            </a:r>
          </a:p>
          <a:p>
            <a:endParaRPr lang="en-US" sz="2000" i="1" dirty="0">
              <a:solidFill>
                <a:schemeClr val="tx2"/>
              </a:solidFill>
              <a:latin typeface="+mn-lt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Driver intensity maintenance…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Energy spread…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No room for passive correction schemes…</a:t>
            </a:r>
          </a:p>
          <a:p>
            <a:endParaRPr lang="en-US" sz="2000" dirty="0">
              <a:solidFill>
                <a:schemeClr val="tx2"/>
              </a:solidFill>
              <a:latin typeface="+mn-lt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dirty="0">
              <a:solidFill>
                <a:schemeClr val="tx2"/>
              </a:solidFill>
              <a:latin typeface="+mn-lt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dirty="0">
              <a:solidFill>
                <a:schemeClr val="tx2"/>
              </a:solidFill>
              <a:latin typeface="+mn-lt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dirty="0">
              <a:solidFill>
                <a:schemeClr val="tx2"/>
              </a:solidFill>
              <a:latin typeface="+mn-lt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dirty="0">
              <a:solidFill>
                <a:schemeClr val="tx2"/>
              </a:solidFill>
              <a:latin typeface="+mn-lt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60" name="Rectangle 24">
            <a:extLst>
              <a:ext uri="{FF2B5EF4-FFF2-40B4-BE49-F238E27FC236}">
                <a16:creationId xmlns:a16="http://schemas.microsoft.com/office/drawing/2014/main" id="{AF1EAD86-86BC-EB40-9185-0B362E20F2F2}"/>
              </a:ext>
            </a:extLst>
          </p:cNvPr>
          <p:cNvSpPr/>
          <p:nvPr/>
        </p:nvSpPr>
        <p:spPr>
          <a:xfrm>
            <a:off x="2415014" y="1681807"/>
            <a:ext cx="1608811" cy="149595"/>
          </a:xfrm>
          <a:custGeom>
            <a:avLst/>
            <a:gdLst>
              <a:gd name="connsiteX0" fmla="*/ 0 w 1936438"/>
              <a:gd name="connsiteY0" fmla="*/ 0 h 322168"/>
              <a:gd name="connsiteX1" fmla="*/ 1936438 w 1936438"/>
              <a:gd name="connsiteY1" fmla="*/ 0 h 322168"/>
              <a:gd name="connsiteX2" fmla="*/ 1936438 w 1936438"/>
              <a:gd name="connsiteY2" fmla="*/ 322168 h 322168"/>
              <a:gd name="connsiteX3" fmla="*/ 0 w 1936438"/>
              <a:gd name="connsiteY3" fmla="*/ 322168 h 322168"/>
              <a:gd name="connsiteX4" fmla="*/ 0 w 1936438"/>
              <a:gd name="connsiteY4" fmla="*/ 0 h 322168"/>
              <a:gd name="connsiteX0" fmla="*/ 0 w 2180913"/>
              <a:gd name="connsiteY0" fmla="*/ 212725 h 322168"/>
              <a:gd name="connsiteX1" fmla="*/ 2180913 w 2180913"/>
              <a:gd name="connsiteY1" fmla="*/ 0 h 322168"/>
              <a:gd name="connsiteX2" fmla="*/ 2180913 w 2180913"/>
              <a:gd name="connsiteY2" fmla="*/ 322168 h 322168"/>
              <a:gd name="connsiteX3" fmla="*/ 244475 w 2180913"/>
              <a:gd name="connsiteY3" fmla="*/ 322168 h 322168"/>
              <a:gd name="connsiteX4" fmla="*/ 0 w 2180913"/>
              <a:gd name="connsiteY4" fmla="*/ 212725 h 322168"/>
              <a:gd name="connsiteX0" fmla="*/ 0 w 2180913"/>
              <a:gd name="connsiteY0" fmla="*/ 212725 h 322168"/>
              <a:gd name="connsiteX1" fmla="*/ 2180913 w 2180913"/>
              <a:gd name="connsiteY1" fmla="*/ 0 h 322168"/>
              <a:gd name="connsiteX2" fmla="*/ 2180913 w 2180913"/>
              <a:gd name="connsiteY2" fmla="*/ 322168 h 322168"/>
              <a:gd name="connsiteX3" fmla="*/ 34925 w 2180913"/>
              <a:gd name="connsiteY3" fmla="*/ 239618 h 322168"/>
              <a:gd name="connsiteX4" fmla="*/ 0 w 2180913"/>
              <a:gd name="connsiteY4" fmla="*/ 212725 h 322168"/>
              <a:gd name="connsiteX0" fmla="*/ 0 w 2492063"/>
              <a:gd name="connsiteY0" fmla="*/ 212725 h 465043"/>
              <a:gd name="connsiteX1" fmla="*/ 2180913 w 2492063"/>
              <a:gd name="connsiteY1" fmla="*/ 0 h 465043"/>
              <a:gd name="connsiteX2" fmla="*/ 2492063 w 2492063"/>
              <a:gd name="connsiteY2" fmla="*/ 465043 h 465043"/>
              <a:gd name="connsiteX3" fmla="*/ 34925 w 2492063"/>
              <a:gd name="connsiteY3" fmla="*/ 239618 h 465043"/>
              <a:gd name="connsiteX4" fmla="*/ 0 w 2492063"/>
              <a:gd name="connsiteY4" fmla="*/ 212725 h 465043"/>
              <a:gd name="connsiteX0" fmla="*/ 0 w 2501588"/>
              <a:gd name="connsiteY0" fmla="*/ 244475 h 496793"/>
              <a:gd name="connsiteX1" fmla="*/ 2501588 w 2501588"/>
              <a:gd name="connsiteY1" fmla="*/ 0 h 496793"/>
              <a:gd name="connsiteX2" fmla="*/ 2492063 w 2501588"/>
              <a:gd name="connsiteY2" fmla="*/ 496793 h 496793"/>
              <a:gd name="connsiteX3" fmla="*/ 34925 w 2501588"/>
              <a:gd name="connsiteY3" fmla="*/ 271368 h 496793"/>
              <a:gd name="connsiteX4" fmla="*/ 0 w 2501588"/>
              <a:gd name="connsiteY4" fmla="*/ 244475 h 496793"/>
              <a:gd name="connsiteX0" fmla="*/ 0 w 2492063"/>
              <a:gd name="connsiteY0" fmla="*/ 137943 h 390261"/>
              <a:gd name="connsiteX1" fmla="*/ 1542800 w 2492063"/>
              <a:gd name="connsiteY1" fmla="*/ 0 h 390261"/>
              <a:gd name="connsiteX2" fmla="*/ 2492063 w 2492063"/>
              <a:gd name="connsiteY2" fmla="*/ 390261 h 390261"/>
              <a:gd name="connsiteX3" fmla="*/ 34925 w 2492063"/>
              <a:gd name="connsiteY3" fmla="*/ 164836 h 390261"/>
              <a:gd name="connsiteX4" fmla="*/ 0 w 2492063"/>
              <a:gd name="connsiteY4" fmla="*/ 137943 h 390261"/>
              <a:gd name="connsiteX0" fmla="*/ 0 w 1551030"/>
              <a:gd name="connsiteY0" fmla="*/ 137943 h 292607"/>
              <a:gd name="connsiteX1" fmla="*/ 1542800 w 1551030"/>
              <a:gd name="connsiteY1" fmla="*/ 0 h 292607"/>
              <a:gd name="connsiteX2" fmla="*/ 1551030 w 1551030"/>
              <a:gd name="connsiteY2" fmla="*/ 292607 h 292607"/>
              <a:gd name="connsiteX3" fmla="*/ 34925 w 1551030"/>
              <a:gd name="connsiteY3" fmla="*/ 164836 h 292607"/>
              <a:gd name="connsiteX4" fmla="*/ 0 w 1551030"/>
              <a:gd name="connsiteY4" fmla="*/ 137943 h 292607"/>
              <a:gd name="connsiteX0" fmla="*/ 0 w 1552325"/>
              <a:gd name="connsiteY0" fmla="*/ 144293 h 298957"/>
              <a:gd name="connsiteX1" fmla="*/ 1552325 w 1552325"/>
              <a:gd name="connsiteY1" fmla="*/ 0 h 298957"/>
              <a:gd name="connsiteX2" fmla="*/ 1551030 w 1552325"/>
              <a:gd name="connsiteY2" fmla="*/ 298957 h 298957"/>
              <a:gd name="connsiteX3" fmla="*/ 34925 w 1552325"/>
              <a:gd name="connsiteY3" fmla="*/ 171186 h 298957"/>
              <a:gd name="connsiteX4" fmla="*/ 0 w 1552325"/>
              <a:gd name="connsiteY4" fmla="*/ 144293 h 298957"/>
              <a:gd name="connsiteX0" fmla="*/ 0 w 1551076"/>
              <a:gd name="connsiteY0" fmla="*/ 141118 h 295782"/>
              <a:gd name="connsiteX1" fmla="*/ 1549150 w 1551076"/>
              <a:gd name="connsiteY1" fmla="*/ 0 h 295782"/>
              <a:gd name="connsiteX2" fmla="*/ 1551030 w 1551076"/>
              <a:gd name="connsiteY2" fmla="*/ 295782 h 295782"/>
              <a:gd name="connsiteX3" fmla="*/ 34925 w 1551076"/>
              <a:gd name="connsiteY3" fmla="*/ 168011 h 295782"/>
              <a:gd name="connsiteX4" fmla="*/ 0 w 1551076"/>
              <a:gd name="connsiteY4" fmla="*/ 141118 h 295782"/>
              <a:gd name="connsiteX0" fmla="*/ 0 w 1517603"/>
              <a:gd name="connsiteY0" fmla="*/ 144293 h 295782"/>
              <a:gd name="connsiteX1" fmla="*/ 1515677 w 1517603"/>
              <a:gd name="connsiteY1" fmla="*/ 0 h 295782"/>
              <a:gd name="connsiteX2" fmla="*/ 1517557 w 1517603"/>
              <a:gd name="connsiteY2" fmla="*/ 295782 h 295782"/>
              <a:gd name="connsiteX3" fmla="*/ 1452 w 1517603"/>
              <a:gd name="connsiteY3" fmla="*/ 168011 h 295782"/>
              <a:gd name="connsiteX4" fmla="*/ 0 w 1517603"/>
              <a:gd name="connsiteY4" fmla="*/ 144293 h 29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7603" h="295782">
                <a:moveTo>
                  <a:pt x="0" y="144293"/>
                </a:moveTo>
                <a:lnTo>
                  <a:pt x="1515677" y="0"/>
                </a:lnTo>
                <a:cubicBezTo>
                  <a:pt x="1515245" y="99652"/>
                  <a:pt x="1517989" y="196130"/>
                  <a:pt x="1517557" y="295782"/>
                </a:cubicBezTo>
                <a:lnTo>
                  <a:pt x="1452" y="168011"/>
                </a:lnTo>
                <a:lnTo>
                  <a:pt x="0" y="144293"/>
                </a:lnTo>
                <a:close/>
              </a:path>
            </a:pathLst>
          </a:custGeom>
          <a:solidFill>
            <a:srgbClr val="00D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711EDE4-0FA0-D344-ABC1-E53D7908308F}"/>
              </a:ext>
            </a:extLst>
          </p:cNvPr>
          <p:cNvSpPr/>
          <p:nvPr/>
        </p:nvSpPr>
        <p:spPr>
          <a:xfrm>
            <a:off x="5572667" y="1489036"/>
            <a:ext cx="1618338" cy="55060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Stage 2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53C0F88-AC67-FA4A-984F-57F0DB7EF869}"/>
              </a:ext>
            </a:extLst>
          </p:cNvPr>
          <p:cNvSpPr/>
          <p:nvPr/>
        </p:nvSpPr>
        <p:spPr>
          <a:xfrm>
            <a:off x="900818" y="1489037"/>
            <a:ext cx="1608811" cy="55060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Stage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474400-21ED-654A-8161-6AE6390942E0}"/>
              </a:ext>
            </a:extLst>
          </p:cNvPr>
          <p:cNvSpPr txBox="1"/>
          <p:nvPr/>
        </p:nvSpPr>
        <p:spPr>
          <a:xfrm>
            <a:off x="2346327" y="999683"/>
            <a:ext cx="1433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Plasma ramps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A8EA6AD-E63B-264A-80C5-C84DC68600DB}"/>
              </a:ext>
            </a:extLst>
          </p:cNvPr>
          <p:cNvCxnSpPr>
            <a:cxnSpLocks/>
          </p:cNvCxnSpPr>
          <p:nvPr/>
        </p:nvCxnSpPr>
        <p:spPr>
          <a:xfrm flipH="1">
            <a:off x="2741415" y="1281422"/>
            <a:ext cx="478004" cy="34850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AFFF184-D656-6041-A9D9-9DF8EDDF22E4}"/>
              </a:ext>
            </a:extLst>
          </p:cNvPr>
          <p:cNvCxnSpPr>
            <a:cxnSpLocks/>
          </p:cNvCxnSpPr>
          <p:nvPr/>
        </p:nvCxnSpPr>
        <p:spPr>
          <a:xfrm flipH="1" flipV="1">
            <a:off x="3622412" y="1161833"/>
            <a:ext cx="1561373" cy="5190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64DED05-2F61-EA69-6396-BB3A180D0A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62" r="24515"/>
          <a:stretch/>
        </p:blipFill>
        <p:spPr>
          <a:xfrm>
            <a:off x="1016977" y="2133196"/>
            <a:ext cx="5128846" cy="42231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BB4642-7743-BE3C-5560-E61B2B380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418" t="5927" r="2541" b="58115"/>
          <a:stretch/>
        </p:blipFill>
        <p:spPr>
          <a:xfrm>
            <a:off x="161924" y="2274090"/>
            <a:ext cx="1513163" cy="123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1557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C723E-15A7-F329-5E9B-CDC4DCF35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74FBFA-1863-ABB3-D4D2-65D90321C1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GB" sz="2000" dirty="0"/>
              <a:t>Multi-stage LPA acceleration is one of the key goals of the field</a:t>
            </a:r>
          </a:p>
          <a:p>
            <a:pPr>
              <a:buFont typeface="Courier New" panose="02070309020205020404" pitchFamily="49" charset="0"/>
              <a:buChar char="o"/>
            </a:pPr>
            <a:endParaRPr lang="en-GB" sz="20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GB" sz="2000" dirty="0"/>
              <a:t>In an experiment towards this goal, it was found that the electron beam divergence was strongly reduced by the formation of a hole in the thin plasma mirror terminating the gas cell</a:t>
            </a:r>
          </a:p>
          <a:p>
            <a:pPr marL="0" indent="0">
              <a:buNone/>
            </a:pPr>
            <a:endParaRPr lang="en-GB" sz="20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GB" sz="2000" dirty="0"/>
              <a:t>Strong magnetic fields in the plasma mirror scatter the beam, but this effect is small for our experimental conditions</a:t>
            </a:r>
          </a:p>
          <a:p>
            <a:pPr marL="0" indent="0">
              <a:buNone/>
            </a:pPr>
            <a:endParaRPr lang="en-GB" sz="20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GB" sz="2000" dirty="0"/>
              <a:t>A density ramp can account for the observed change and is able to preserve the emittance if the ramp is long enough</a:t>
            </a:r>
          </a:p>
          <a:p>
            <a:pPr>
              <a:buFont typeface="Courier New" panose="02070309020205020404" pitchFamily="49" charset="0"/>
              <a:buChar char="o"/>
            </a:pPr>
            <a:endParaRPr lang="en-GB" sz="20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GB" sz="2000" dirty="0"/>
              <a:t>All-plasma beam transport was proposed</a:t>
            </a:r>
          </a:p>
          <a:p>
            <a:pPr marL="0" indent="0" algn="ctr">
              <a:buNone/>
            </a:pPr>
            <a:r>
              <a:rPr lang="en-GB" sz="2000" i="1" dirty="0"/>
              <a:t>THANK YOU FOR LISTENING!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88FC2-F904-B691-33DA-A756F9144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4E762-1DBF-0149-A7B7-9960F082CC1D}" type="datetime1">
              <a:rPr lang="en-GB" smtClean="0"/>
              <a:t>20/09/2023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125BBC-761F-90F5-B2ED-06D156B33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Michael Backhouse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A79C9F-CAC5-5875-9D47-AAB25A2BE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51502-4B5E-FE40-B808-BB19449DBA0B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90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6BF04-BFAD-B919-ECC1-130AFB4EC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</a:t>
            </a:r>
            <a:r>
              <a:rPr lang="en-US" dirty="0" err="1"/>
              <a:t>wakefield</a:t>
            </a:r>
            <a:r>
              <a:rPr lang="en-US" dirty="0"/>
              <a:t> acceleration (LWFA)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9AA87AF-3DAC-DEBA-4A70-95F87B489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2513" y="1249509"/>
            <a:ext cx="5334664" cy="2634401"/>
          </a:xfrm>
          <a:prstGeom prst="rect">
            <a:avLst/>
          </a:prstGeom>
        </p:spPr>
      </p:pic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3C9E27F4-C1A4-556B-CF5C-85356276D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Michael Backhouse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5414422B-E769-2DC0-42DE-BD1FF21ED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131F-B331-454F-865A-F8592AA0798D}" type="slidenum">
              <a:rPr lang="en-US" smtClean="0"/>
              <a:t>2</a:t>
            </a:fld>
            <a:endParaRPr lang="en-US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B9BCDC5A-9905-4AA9-4BB7-6F821D6B7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440611"/>
            <a:ext cx="5544312" cy="5106839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2000" dirty="0"/>
              <a:t>A common implementation of LWFA uses the intensity gradient of a </a:t>
            </a:r>
            <a:r>
              <a:rPr lang="en-US" sz="2000" b="1" dirty="0"/>
              <a:t>short pulse, focused laser</a:t>
            </a:r>
            <a:r>
              <a:rPr lang="en-US" sz="2000" dirty="0"/>
              <a:t> to drive a high amplitude plasma wave 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20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/>
              <a:t>The plasma wave can support electric field gradients </a:t>
            </a:r>
            <a:r>
              <a:rPr lang="en-US" sz="2000" b="1" dirty="0"/>
              <a:t>in</a:t>
            </a:r>
            <a:r>
              <a:rPr lang="en-US" sz="2000" dirty="0"/>
              <a:t> </a:t>
            </a:r>
            <a:r>
              <a:rPr lang="en-US" sz="2000" b="1" dirty="0"/>
              <a:t>excess of 100GV/m</a:t>
            </a:r>
            <a:r>
              <a:rPr lang="en-US" sz="2000" dirty="0"/>
              <a:t>: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Linear within the bubble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Strong transverse focusing for electrons</a:t>
            </a:r>
          </a:p>
          <a:p>
            <a:pPr marL="0" indent="0">
              <a:buNone/>
            </a:pPr>
            <a:endParaRPr lang="en-US" sz="20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/>
              <a:t>Compact acceleration of high quality electron beams to GeV energies is possible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20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b="1" dirty="0"/>
              <a:t>What limits energy gain?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A4D4998-93BE-25AA-9405-0E926492424F}"/>
              </a:ext>
            </a:extLst>
          </p:cNvPr>
          <p:cNvSpPr txBox="1">
            <a:spLocks/>
          </p:cNvSpPr>
          <p:nvPr/>
        </p:nvSpPr>
        <p:spPr>
          <a:xfrm>
            <a:off x="831945" y="63648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en-GB" dirty="0"/>
              <a:t>20/09/2023</a:t>
            </a:r>
          </a:p>
        </p:txBody>
      </p:sp>
    </p:spTree>
    <p:extLst>
      <p:ext uri="{BB962C8B-B14F-4D97-AF65-F5344CB8AC3E}">
        <p14:creationId xmlns:p14="http://schemas.microsoft.com/office/powerpoint/2010/main" val="3275503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4084BF9-BC60-B642-BA8C-0C7DA7CDB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limits of single stage acceleration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B42D30-4629-694E-BC25-98C73664A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3E800-11D5-CB49-AF7F-18774B7518E8}" type="datetime1">
              <a:rPr lang="en-GB" smtClean="0"/>
              <a:t>20/09/2023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0CFC000-2302-E147-8E08-89D75AAE3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Michael Backhouse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852D72-DC95-8742-A7AA-4076975A1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51502-4B5E-FE40-B808-BB19449DBA0B}" type="slidenum">
              <a:rPr lang="en-US" smtClean="0"/>
              <a:t>3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1AA8FB-ED9C-744E-AA4C-EADECCD6BD0B}"/>
              </a:ext>
            </a:extLst>
          </p:cNvPr>
          <p:cNvSpPr txBox="1"/>
          <p:nvPr/>
        </p:nvSpPr>
        <p:spPr>
          <a:xfrm>
            <a:off x="788435" y="5203942"/>
            <a:ext cx="221118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2"/>
              </a:rPr>
              <a:t>A. J. Gonsalves et al. (2019)</a:t>
            </a:r>
            <a:endParaRPr lang="en-US" sz="1400" dirty="0"/>
          </a:p>
          <a:p>
            <a:r>
              <a:rPr lang="en-US" sz="1400" dirty="0">
                <a:hlinkClick r:id="rId3"/>
              </a:rPr>
              <a:t>W. P. Leemans et al. (2014)</a:t>
            </a:r>
            <a:endParaRPr lang="en-US" sz="1400" dirty="0"/>
          </a:p>
          <a:p>
            <a:r>
              <a:rPr lang="en-US" sz="1400" dirty="0">
                <a:hlinkClick r:id="rId4"/>
              </a:rPr>
              <a:t>H. T. Kim et al. (2013)</a:t>
            </a:r>
            <a:endParaRPr lang="en-US" sz="1400" dirty="0"/>
          </a:p>
          <a:p>
            <a:r>
              <a:rPr lang="en-US" sz="1400" dirty="0">
                <a:hlinkClick r:id="rId5"/>
              </a:rPr>
              <a:t>C. E. Clayton et al. (2010)</a:t>
            </a:r>
            <a:endParaRPr lang="en-US" sz="1400" dirty="0"/>
          </a:p>
          <a:p>
            <a:r>
              <a:rPr lang="en-US" sz="1400" dirty="0">
                <a:hlinkClick r:id="rId6"/>
              </a:rPr>
              <a:t>W. P. Leemans et al. (2006)</a:t>
            </a:r>
            <a:endParaRPr lang="en-US" sz="1400" dirty="0"/>
          </a:p>
        </p:txBody>
      </p:sp>
      <p:pic>
        <p:nvPicPr>
          <p:cNvPr id="21" name="Picture 20" descr="A screenshot of a cell phone&#10;&#10;Description automatically generated">
            <a:extLst>
              <a:ext uri="{FF2B5EF4-FFF2-40B4-BE49-F238E27FC236}">
                <a16:creationId xmlns:a16="http://schemas.microsoft.com/office/drawing/2014/main" id="{7E480968-C8BC-724A-87F8-F8A98D9BA8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540" y="1790025"/>
            <a:ext cx="6862119" cy="343106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38722B0-0BF1-E34A-BB8B-83F109A3AA4E}"/>
              </a:ext>
            </a:extLst>
          </p:cNvPr>
          <p:cNvSpPr txBox="1"/>
          <p:nvPr/>
        </p:nvSpPr>
        <p:spPr>
          <a:xfrm>
            <a:off x="7565115" y="1436530"/>
            <a:ext cx="435969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Exponential increase in record energy over last 15 years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dirty="0">
              <a:solidFill>
                <a:schemeClr val="tx2"/>
              </a:solidFill>
              <a:latin typeface="+mn-lt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Energy gains largely driven by increasing laser power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dirty="0">
              <a:solidFill>
                <a:schemeClr val="tx2"/>
              </a:solidFill>
              <a:latin typeface="+mn-lt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chemeClr val="tx2"/>
                </a:solidFill>
                <a:latin typeface="+mn-lt"/>
              </a:rPr>
              <a:t>Multi-stage acceleration decouples peak laser power and peak electron energy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b="1" dirty="0">
              <a:solidFill>
                <a:schemeClr val="tx2"/>
              </a:solidFill>
              <a:latin typeface="+mn-lt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Simple principle – challenging to implement effectively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7B323A-5E7A-8D43-A91D-D61F4FE9CA29}"/>
              </a:ext>
            </a:extLst>
          </p:cNvPr>
          <p:cNvSpPr txBox="1"/>
          <p:nvPr/>
        </p:nvSpPr>
        <p:spPr>
          <a:xfrm>
            <a:off x="1646256" y="1328360"/>
            <a:ext cx="4784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n-lt"/>
              </a:rPr>
              <a:t>Peak electron energy records</a:t>
            </a:r>
          </a:p>
        </p:txBody>
      </p:sp>
    </p:spTree>
    <p:extLst>
      <p:ext uri="{BB962C8B-B14F-4D97-AF65-F5344CB8AC3E}">
        <p14:creationId xmlns:p14="http://schemas.microsoft.com/office/powerpoint/2010/main" val="764339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8F2B3-7721-3A46-97D4-EEF03D5C9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4E762-1DBF-0149-A7B7-9960F082CC1D}" type="datetime1">
              <a:rPr lang="en-GB" smtClean="0"/>
              <a:t>20/09/2023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2960D-C763-5148-97EA-568620190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Michael Backhouse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16AB63-6E4B-7F49-9059-DF081F546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51502-4B5E-FE40-B808-BB19449DBA0B}" type="slidenum">
              <a:rPr lang="en-US" smtClean="0"/>
              <a:t>4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6A27E7-2B33-B449-8DF4-3D5A8D20B283}"/>
              </a:ext>
            </a:extLst>
          </p:cNvPr>
          <p:cNvSpPr txBox="1"/>
          <p:nvPr/>
        </p:nvSpPr>
        <p:spPr>
          <a:xfrm>
            <a:off x="838200" y="4312283"/>
            <a:ext cx="591438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+mn-lt"/>
              </a:rPr>
              <a:t>Multi-stage acceleration demonstrated in 2016</a:t>
            </a:r>
            <a:r>
              <a:rPr lang="en-US" sz="2000" baseline="30000" dirty="0">
                <a:solidFill>
                  <a:schemeClr val="tx2"/>
                </a:solidFill>
                <a:latin typeface="+mn-lt"/>
              </a:rPr>
              <a:t>[2]</a:t>
            </a:r>
          </a:p>
          <a:p>
            <a:r>
              <a:rPr lang="en-US" sz="2000" baseline="300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000" dirty="0">
                <a:solidFill>
                  <a:schemeClr val="tx2"/>
                </a:solidFill>
                <a:latin typeface="+mn-lt"/>
              </a:rPr>
              <a:t> 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200MeV energy level</a:t>
            </a:r>
          </a:p>
          <a:p>
            <a:pPr marL="800100" lvl="1" indent="-342900">
              <a:buFont typeface="Wingdings" pitchFamily="2" charset="2"/>
              <a:buChar char="Ø"/>
            </a:pPr>
            <a:endParaRPr lang="en-US" sz="2000" dirty="0">
              <a:solidFill>
                <a:schemeClr val="tx2"/>
              </a:solidFill>
              <a:latin typeface="+mn-lt"/>
            </a:endParaRP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3.5% capture efficiency</a:t>
            </a:r>
          </a:p>
          <a:p>
            <a:endParaRPr lang="en-US" sz="2000" i="1" dirty="0">
              <a:solidFill>
                <a:schemeClr val="tx2"/>
              </a:solidFill>
              <a:latin typeface="+mn-lt"/>
            </a:endParaRPr>
          </a:p>
          <a:p>
            <a:endParaRPr lang="en-US" sz="2000" b="1" i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549039-F6C9-E94C-9F51-61CB36EFFADA}"/>
              </a:ext>
            </a:extLst>
          </p:cNvPr>
          <p:cNvSpPr txBox="1"/>
          <p:nvPr/>
        </p:nvSpPr>
        <p:spPr>
          <a:xfrm>
            <a:off x="6601867" y="5127891"/>
            <a:ext cx="52532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[1] </a:t>
            </a:r>
            <a:r>
              <a:rPr lang="en-GB" dirty="0"/>
              <a:t>Plasma Wakefield Accelerator Research 2019 – 2040, P.W.A.S.C. (2019)  </a:t>
            </a:r>
            <a:endParaRPr lang="en-US" dirty="0"/>
          </a:p>
          <a:p>
            <a:r>
              <a:rPr lang="en-US" dirty="0"/>
              <a:t>[2] </a:t>
            </a:r>
            <a:r>
              <a:rPr lang="en-US" dirty="0">
                <a:hlinkClick r:id="rId2"/>
              </a:rPr>
              <a:t>S. Steinke </a:t>
            </a:r>
            <a:r>
              <a:rPr lang="en-US" i="1" dirty="0">
                <a:hlinkClick r:id="rId2"/>
              </a:rPr>
              <a:t>et al.  </a:t>
            </a:r>
            <a:r>
              <a:rPr lang="en-US" dirty="0">
                <a:hlinkClick r:id="rId2"/>
              </a:rPr>
              <a:t>(2016)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DB51BA-B545-B544-9635-EB1E840CFC60}"/>
              </a:ext>
            </a:extLst>
          </p:cNvPr>
          <p:cNvSpPr txBox="1"/>
          <p:nvPr/>
        </p:nvSpPr>
        <p:spPr>
          <a:xfrm>
            <a:off x="10491477" y="3777439"/>
            <a:ext cx="533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[1]</a:t>
            </a:r>
            <a:endParaRPr lang="en-US" i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20CD2B-072B-84EE-2912-97A5FF3DA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349"/>
            <a:ext cx="10104120" cy="812277"/>
          </a:xfrm>
        </p:spPr>
        <p:txBody>
          <a:bodyPr/>
          <a:lstStyle/>
          <a:p>
            <a:r>
              <a:rPr lang="en-US" dirty="0"/>
              <a:t>LWFA staging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75065-CBB9-FD6D-454C-EBC29599D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3823" y="1998471"/>
            <a:ext cx="3977640" cy="1979928"/>
          </a:xfr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2000" dirty="0"/>
              <a:t>Effective driver coupling</a:t>
            </a:r>
          </a:p>
          <a:p>
            <a:pPr>
              <a:buFont typeface="Wingdings" pitchFamily="2" charset="2"/>
              <a:buChar char="Ø"/>
            </a:pPr>
            <a:endParaRPr lang="en-US" sz="2000" dirty="0"/>
          </a:p>
          <a:p>
            <a:pPr>
              <a:buFont typeface="Wingdings" pitchFamily="2" charset="2"/>
              <a:buChar char="Ø"/>
            </a:pPr>
            <a:r>
              <a:rPr lang="en-US" sz="2000" dirty="0"/>
              <a:t>High capture efficiency</a:t>
            </a:r>
          </a:p>
          <a:p>
            <a:pPr>
              <a:buFont typeface="Wingdings" pitchFamily="2" charset="2"/>
              <a:buChar char="Ø"/>
            </a:pPr>
            <a:endParaRPr lang="en-US" sz="2000" dirty="0"/>
          </a:p>
          <a:p>
            <a:pPr>
              <a:buFont typeface="Wingdings" pitchFamily="2" charset="2"/>
              <a:buChar char="Ø"/>
            </a:pPr>
            <a:r>
              <a:rPr lang="en-US" sz="2000" dirty="0"/>
              <a:t>Achieving a large energy boost</a:t>
            </a:r>
          </a:p>
          <a:p>
            <a:pPr marL="0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9C3680B-2CF9-DC82-2029-A7719996D77E}"/>
              </a:ext>
            </a:extLst>
          </p:cNvPr>
          <p:cNvSpPr txBox="1">
            <a:spLocks/>
          </p:cNvSpPr>
          <p:nvPr/>
        </p:nvSpPr>
        <p:spPr bwMode="auto">
          <a:xfrm>
            <a:off x="6752582" y="1998471"/>
            <a:ext cx="3688080" cy="19958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2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sz="2000" dirty="0"/>
              <a:t>kHz repetition rate</a:t>
            </a:r>
          </a:p>
          <a:p>
            <a:pPr>
              <a:buFont typeface="Wingdings" pitchFamily="2" charset="2"/>
              <a:buChar char="Ø"/>
            </a:pPr>
            <a:endParaRPr lang="en-US" sz="2000" dirty="0"/>
          </a:p>
          <a:p>
            <a:pPr>
              <a:buFont typeface="Wingdings" pitchFamily="2" charset="2"/>
              <a:buChar char="Ø"/>
            </a:pPr>
            <a:r>
              <a:rPr lang="en-US" sz="2000" dirty="0"/>
              <a:t>Emittance preservation</a:t>
            </a:r>
          </a:p>
          <a:p>
            <a:pPr>
              <a:buFont typeface="Wingdings" pitchFamily="2" charset="2"/>
              <a:buChar char="Ø"/>
            </a:pPr>
            <a:endParaRPr lang="en-US" sz="2000" dirty="0"/>
          </a:p>
          <a:p>
            <a:pPr>
              <a:buFont typeface="Wingdings" pitchFamily="2" charset="2"/>
              <a:buChar char="Ø"/>
            </a:pPr>
            <a:r>
              <a:rPr lang="en-US" sz="2000" dirty="0"/>
              <a:t>Low average energy spread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286769-5298-53EC-6ED1-F252B85D2D12}"/>
              </a:ext>
            </a:extLst>
          </p:cNvPr>
          <p:cNvSpPr txBox="1"/>
          <p:nvPr/>
        </p:nvSpPr>
        <p:spPr>
          <a:xfrm>
            <a:off x="1433823" y="1264477"/>
            <a:ext cx="3977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Shorter term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096150-4CEE-6ACB-176F-E7C2A20976BD}"/>
              </a:ext>
            </a:extLst>
          </p:cNvPr>
          <p:cNvSpPr txBox="1"/>
          <p:nvPr/>
        </p:nvSpPr>
        <p:spPr>
          <a:xfrm>
            <a:off x="6752582" y="1264477"/>
            <a:ext cx="3688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+mn-lt"/>
              </a:rPr>
              <a:t>Longer term 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1EB48A0-3709-D861-DF58-DC4C2C810106}"/>
              </a:ext>
            </a:extLst>
          </p:cNvPr>
          <p:cNvSpPr txBox="1">
            <a:spLocks/>
          </p:cNvSpPr>
          <p:nvPr/>
        </p:nvSpPr>
        <p:spPr bwMode="auto">
          <a:xfrm>
            <a:off x="5942831" y="186760"/>
            <a:ext cx="5767388" cy="6676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2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“Staging in LWFA: challenges and prospects” Thursday 17:45 WG10</a:t>
            </a:r>
          </a:p>
        </p:txBody>
      </p:sp>
    </p:spTree>
    <p:extLst>
      <p:ext uri="{BB962C8B-B14F-4D97-AF65-F5344CB8AC3E}">
        <p14:creationId xmlns:p14="http://schemas.microsoft.com/office/powerpoint/2010/main" val="1145414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ED783DA8-30CB-064A-B085-2939E4E07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28A58-6F59-204B-BE16-4804737C4DEE}" type="datetime1">
              <a:rPr lang="en-GB" smtClean="0"/>
              <a:t>20/09/2023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9C72FB-19D2-A147-8404-19B1A90C4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Michael Backhouse 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D65C04CE-86A0-064E-B41F-07F1BEDA4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51502-4B5E-FE40-B808-BB19449DBA0B}" type="slidenum">
              <a:rPr lang="en-US" smtClean="0"/>
              <a:t>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CABAC0-D72B-EE45-B0B2-56AEBD12B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6781" y="202082"/>
            <a:ext cx="3315219" cy="5991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1AA3DE-F5C8-8BB4-1099-8C2CF2485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250" y="1225550"/>
            <a:ext cx="7175500" cy="5130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A8C0EC-5FFD-B912-287C-5CB4E890E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3448" y="2273696"/>
            <a:ext cx="2029386" cy="30345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22AB2F-4552-E0B6-3D08-6BA760BBF4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1190" y="1225550"/>
            <a:ext cx="2698729" cy="23924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7D6A8D-D760-189B-44FE-32D0726D23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1056" y="1507449"/>
            <a:ext cx="2443017" cy="182869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7B84F93-5A2C-58CC-2ED4-4031108C7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349"/>
            <a:ext cx="7315200" cy="812277"/>
          </a:xfrm>
        </p:spPr>
        <p:txBody>
          <a:bodyPr/>
          <a:lstStyle/>
          <a:p>
            <a:r>
              <a:rPr lang="en-US" dirty="0"/>
              <a:t>Gemini staging setup</a:t>
            </a:r>
          </a:p>
        </p:txBody>
      </p:sp>
    </p:spTree>
    <p:extLst>
      <p:ext uri="{BB962C8B-B14F-4D97-AF65-F5344CB8AC3E}">
        <p14:creationId xmlns:p14="http://schemas.microsoft.com/office/powerpoint/2010/main" val="849459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ED783DA8-30CB-064A-B085-2939E4E07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28A58-6F59-204B-BE16-4804737C4DEE}" type="datetime1">
              <a:rPr lang="en-GB" smtClean="0"/>
              <a:t>20/09/2023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9C72FB-19D2-A147-8404-19B1A90C4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Michael Backhouse 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D65C04CE-86A0-064E-B41F-07F1BEDA4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51502-4B5E-FE40-B808-BB19449DBA0B}" type="slidenum">
              <a:rPr lang="en-US" smtClean="0"/>
              <a:t>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CABAC0-D72B-EE45-B0B2-56AEBD12B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6781" y="202082"/>
            <a:ext cx="3315219" cy="59913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7B84F93-5A2C-58CC-2ED4-4031108C7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349"/>
            <a:ext cx="7315200" cy="812277"/>
          </a:xfrm>
        </p:spPr>
        <p:txBody>
          <a:bodyPr/>
          <a:lstStyle/>
          <a:p>
            <a:r>
              <a:rPr lang="en-US" dirty="0"/>
              <a:t>Gemini staging setup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810E04-5E95-DD5A-02D6-08E113643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779" y="1385756"/>
            <a:ext cx="7315200" cy="44849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911036-BC3C-6F0C-CF15-2BC2010BC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142" y="1331494"/>
            <a:ext cx="2698729" cy="23924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925D6CE-9CBE-E9F1-7429-C8D484E2340A}"/>
              </a:ext>
            </a:extLst>
          </p:cNvPr>
          <p:cNvSpPr/>
          <p:nvPr/>
        </p:nvSpPr>
        <p:spPr>
          <a:xfrm>
            <a:off x="1969524" y="2144792"/>
            <a:ext cx="1299410" cy="689811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5570DA-46E4-80D6-C008-8FBC1EB75175}"/>
              </a:ext>
            </a:extLst>
          </p:cNvPr>
          <p:cNvSpPr/>
          <p:nvPr/>
        </p:nvSpPr>
        <p:spPr>
          <a:xfrm>
            <a:off x="4038600" y="1331494"/>
            <a:ext cx="7784432" cy="4668253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EF1A8BD-FEFE-6C46-4C30-694607F6CA27}"/>
              </a:ext>
            </a:extLst>
          </p:cNvPr>
          <p:cNvCxnSpPr/>
          <p:nvPr/>
        </p:nvCxnSpPr>
        <p:spPr>
          <a:xfrm>
            <a:off x="1969524" y="2834603"/>
            <a:ext cx="2069076" cy="3165144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658EEBC-14CB-8F04-2CE7-D8C88E343CC4}"/>
              </a:ext>
            </a:extLst>
          </p:cNvPr>
          <p:cNvCxnSpPr>
            <a:cxnSpLocks/>
          </p:cNvCxnSpPr>
          <p:nvPr/>
        </p:nvCxnSpPr>
        <p:spPr>
          <a:xfrm flipV="1">
            <a:off x="1969524" y="1331494"/>
            <a:ext cx="2069076" cy="813298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3903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3370C51-1C1B-6A29-F7C9-2932633ACB06}"/>
              </a:ext>
            </a:extLst>
          </p:cNvPr>
          <p:cNvGrpSpPr/>
          <p:nvPr/>
        </p:nvGrpSpPr>
        <p:grpSpPr>
          <a:xfrm>
            <a:off x="317498" y="-1065934"/>
            <a:ext cx="7849174" cy="7422284"/>
            <a:chOff x="223913" y="-52015"/>
            <a:chExt cx="6419241" cy="607012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91382CC-F79A-5C56-AD70-8B10BA59AA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4754" r="48225" b="7434"/>
            <a:stretch/>
          </p:blipFill>
          <p:spPr>
            <a:xfrm>
              <a:off x="513463" y="2090764"/>
              <a:ext cx="3803000" cy="350414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36EA861-4340-97A5-0A01-17C9E26BACF8}"/>
                </a:ext>
              </a:extLst>
            </p:cNvPr>
            <p:cNvSpPr/>
            <p:nvPr/>
          </p:nvSpPr>
          <p:spPr>
            <a:xfrm rot="18900000">
              <a:off x="3120483" y="-52015"/>
              <a:ext cx="3522671" cy="5724515"/>
            </a:xfrm>
            <a:custGeom>
              <a:avLst/>
              <a:gdLst>
                <a:gd name="connsiteX0" fmla="*/ 0 w 1784331"/>
                <a:gd name="connsiteY0" fmla="*/ 0 h 3640953"/>
                <a:gd name="connsiteX1" fmla="*/ 1784331 w 1784331"/>
                <a:gd name="connsiteY1" fmla="*/ 0 h 3640953"/>
                <a:gd name="connsiteX2" fmla="*/ 1784331 w 1784331"/>
                <a:gd name="connsiteY2" fmla="*/ 3640953 h 3640953"/>
                <a:gd name="connsiteX3" fmla="*/ 0 w 1784331"/>
                <a:gd name="connsiteY3" fmla="*/ 3640953 h 3640953"/>
                <a:gd name="connsiteX4" fmla="*/ 0 w 1784331"/>
                <a:gd name="connsiteY4" fmla="*/ 0 h 3640953"/>
                <a:gd name="connsiteX0" fmla="*/ 0 w 1794759"/>
                <a:gd name="connsiteY0" fmla="*/ 0 h 5632832"/>
                <a:gd name="connsiteX1" fmla="*/ 1794759 w 1794759"/>
                <a:gd name="connsiteY1" fmla="*/ 1991879 h 5632832"/>
                <a:gd name="connsiteX2" fmla="*/ 1794759 w 1794759"/>
                <a:gd name="connsiteY2" fmla="*/ 5632832 h 5632832"/>
                <a:gd name="connsiteX3" fmla="*/ 10428 w 1794759"/>
                <a:gd name="connsiteY3" fmla="*/ 5632832 h 5632832"/>
                <a:gd name="connsiteX4" fmla="*/ 0 w 1794759"/>
                <a:gd name="connsiteY4" fmla="*/ 0 h 5632832"/>
                <a:gd name="connsiteX0" fmla="*/ 0 w 1794759"/>
                <a:gd name="connsiteY0" fmla="*/ 0 h 5632832"/>
                <a:gd name="connsiteX1" fmla="*/ 1794759 w 1794759"/>
                <a:gd name="connsiteY1" fmla="*/ 1991879 h 5632832"/>
                <a:gd name="connsiteX2" fmla="*/ 1760920 w 1794759"/>
                <a:gd name="connsiteY2" fmla="*/ 2596718 h 5632832"/>
                <a:gd name="connsiteX3" fmla="*/ 1794759 w 1794759"/>
                <a:gd name="connsiteY3" fmla="*/ 5632832 h 5632832"/>
                <a:gd name="connsiteX4" fmla="*/ 10428 w 1794759"/>
                <a:gd name="connsiteY4" fmla="*/ 5632832 h 5632832"/>
                <a:gd name="connsiteX5" fmla="*/ 0 w 1794759"/>
                <a:gd name="connsiteY5" fmla="*/ 0 h 5632832"/>
                <a:gd name="connsiteX0" fmla="*/ 0 w 1794759"/>
                <a:gd name="connsiteY0" fmla="*/ 0 h 5632832"/>
                <a:gd name="connsiteX1" fmla="*/ 1794759 w 1794759"/>
                <a:gd name="connsiteY1" fmla="*/ 1991879 h 5632832"/>
                <a:gd name="connsiteX2" fmla="*/ 1197771 w 1794759"/>
                <a:gd name="connsiteY2" fmla="*/ 3139010 h 5632832"/>
                <a:gd name="connsiteX3" fmla="*/ 1794759 w 1794759"/>
                <a:gd name="connsiteY3" fmla="*/ 5632832 h 5632832"/>
                <a:gd name="connsiteX4" fmla="*/ 10428 w 1794759"/>
                <a:gd name="connsiteY4" fmla="*/ 5632832 h 5632832"/>
                <a:gd name="connsiteX5" fmla="*/ 0 w 1794759"/>
                <a:gd name="connsiteY5" fmla="*/ 0 h 5632832"/>
                <a:gd name="connsiteX0" fmla="*/ 0 w 3398224"/>
                <a:gd name="connsiteY0" fmla="*/ 0 h 5632832"/>
                <a:gd name="connsiteX1" fmla="*/ 1794759 w 3398224"/>
                <a:gd name="connsiteY1" fmla="*/ 1991879 h 5632832"/>
                <a:gd name="connsiteX2" fmla="*/ 3398224 w 3398224"/>
                <a:gd name="connsiteY2" fmla="*/ 5360321 h 5632832"/>
                <a:gd name="connsiteX3" fmla="*/ 1794759 w 3398224"/>
                <a:gd name="connsiteY3" fmla="*/ 5632832 h 5632832"/>
                <a:gd name="connsiteX4" fmla="*/ 10428 w 3398224"/>
                <a:gd name="connsiteY4" fmla="*/ 5632832 h 5632832"/>
                <a:gd name="connsiteX5" fmla="*/ 0 w 3398224"/>
                <a:gd name="connsiteY5" fmla="*/ 0 h 5632832"/>
                <a:gd name="connsiteX0" fmla="*/ 0 w 4235072"/>
                <a:gd name="connsiteY0" fmla="*/ 0 h 7509996"/>
                <a:gd name="connsiteX1" fmla="*/ 1794759 w 4235072"/>
                <a:gd name="connsiteY1" fmla="*/ 1991879 h 7509996"/>
                <a:gd name="connsiteX2" fmla="*/ 3398224 w 4235072"/>
                <a:gd name="connsiteY2" fmla="*/ 5360321 h 7509996"/>
                <a:gd name="connsiteX3" fmla="*/ 4235072 w 4235072"/>
                <a:gd name="connsiteY3" fmla="*/ 7509996 h 7509996"/>
                <a:gd name="connsiteX4" fmla="*/ 10428 w 4235072"/>
                <a:gd name="connsiteY4" fmla="*/ 5632832 h 7509996"/>
                <a:gd name="connsiteX5" fmla="*/ 0 w 4235072"/>
                <a:gd name="connsiteY5" fmla="*/ 0 h 7509996"/>
                <a:gd name="connsiteX0" fmla="*/ 0 w 4224844"/>
                <a:gd name="connsiteY0" fmla="*/ 0 h 6865577"/>
                <a:gd name="connsiteX1" fmla="*/ 1784531 w 4224844"/>
                <a:gd name="connsiteY1" fmla="*/ 1347460 h 6865577"/>
                <a:gd name="connsiteX2" fmla="*/ 3387996 w 4224844"/>
                <a:gd name="connsiteY2" fmla="*/ 4715902 h 6865577"/>
                <a:gd name="connsiteX3" fmla="*/ 4224844 w 4224844"/>
                <a:gd name="connsiteY3" fmla="*/ 6865577 h 6865577"/>
                <a:gd name="connsiteX4" fmla="*/ 200 w 4224844"/>
                <a:gd name="connsiteY4" fmla="*/ 4988413 h 6865577"/>
                <a:gd name="connsiteX5" fmla="*/ 0 w 4224844"/>
                <a:gd name="connsiteY5" fmla="*/ 0 h 6865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24844" h="6865577">
                  <a:moveTo>
                    <a:pt x="0" y="0"/>
                  </a:moveTo>
                  <a:lnTo>
                    <a:pt x="1784531" y="1347460"/>
                  </a:lnTo>
                  <a:lnTo>
                    <a:pt x="3387996" y="4715902"/>
                  </a:lnTo>
                  <a:lnTo>
                    <a:pt x="4224844" y="6865577"/>
                  </a:lnTo>
                  <a:lnTo>
                    <a:pt x="200" y="4988413"/>
                  </a:lnTo>
                  <a:cubicBezTo>
                    <a:pt x="133" y="3325609"/>
                    <a:pt x="67" y="1662804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BC3CA1C-E580-2E12-00E0-BF8C559C1864}"/>
                </a:ext>
              </a:extLst>
            </p:cNvPr>
            <p:cNvSpPr/>
            <p:nvPr/>
          </p:nvSpPr>
          <p:spPr>
            <a:xfrm>
              <a:off x="223913" y="1747148"/>
              <a:ext cx="1194620" cy="5589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16F31EF-831A-928C-DF97-F25ECAB36F98}"/>
                </a:ext>
              </a:extLst>
            </p:cNvPr>
            <p:cNvSpPr/>
            <p:nvPr/>
          </p:nvSpPr>
          <p:spPr>
            <a:xfrm>
              <a:off x="4112343" y="4987885"/>
              <a:ext cx="1194620" cy="10302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ED783DA8-30CB-064A-B085-2939E4E07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28A58-6F59-204B-BE16-4804737C4DEE}" type="datetime1">
              <a:rPr lang="en-GB" smtClean="0"/>
              <a:t>20/09/2023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9C72FB-19D2-A147-8404-19B1A90C4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Michael Backhouse 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D65C04CE-86A0-064E-B41F-07F1BEDA4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51502-4B5E-FE40-B808-BB19449DBA0B}" type="slidenum">
              <a:rPr lang="en-US" smtClean="0"/>
              <a:t>7</a:t>
            </a:fld>
            <a:endParaRPr lang="en-US" dirty="0"/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5F90695A-2552-1F43-9772-2E1633032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8584614"/>
              </p:ext>
            </p:extLst>
          </p:nvPr>
        </p:nvGraphicFramePr>
        <p:xfrm>
          <a:off x="5904091" y="1602867"/>
          <a:ext cx="5970411" cy="3357216"/>
        </p:xfrm>
        <a:graphic>
          <a:graphicData uri="http://schemas.openxmlformats.org/drawingml/2006/table">
            <a:tbl>
              <a:tblPr bandRow="1">
                <a:tableStyleId>{C083E6E3-FA7D-4D7B-A595-EF9225AFEA82}</a:tableStyleId>
              </a:tblPr>
              <a:tblGrid>
                <a:gridCol w="2973732">
                  <a:extLst>
                    <a:ext uri="{9D8B030D-6E8A-4147-A177-3AD203B41FA5}">
                      <a16:colId xmlns:a16="http://schemas.microsoft.com/office/drawing/2014/main" val="864741628"/>
                    </a:ext>
                  </a:extLst>
                </a:gridCol>
                <a:gridCol w="2996679">
                  <a:extLst>
                    <a:ext uri="{9D8B030D-6E8A-4147-A177-3AD203B41FA5}">
                      <a16:colId xmlns:a16="http://schemas.microsoft.com/office/drawing/2014/main" val="4188314958"/>
                    </a:ext>
                  </a:extLst>
                </a:gridCol>
              </a:tblGrid>
              <a:tr h="36845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Laser Energy</a:t>
                      </a:r>
                    </a:p>
                  </a:txBody>
                  <a:tcPr marL="114853" marR="114853" marT="57426" marB="574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10.9</a:t>
                      </a:r>
                      <a:r>
                        <a:rPr lang="en-GB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±0.2</a:t>
                      </a:r>
                      <a:r>
                        <a:rPr lang="en-US" sz="2000" dirty="0"/>
                        <a:t>J</a:t>
                      </a:r>
                    </a:p>
                  </a:txBody>
                  <a:tcPr marL="114853" marR="114853" marT="57426" marB="57426"/>
                </a:tc>
                <a:extLst>
                  <a:ext uri="{0D108BD9-81ED-4DB2-BD59-A6C34878D82A}">
                    <a16:rowId xmlns:a16="http://schemas.microsoft.com/office/drawing/2014/main" val="591119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Pulse length FWHM</a:t>
                      </a:r>
                    </a:p>
                  </a:txBody>
                  <a:tcPr marL="114853" marR="114853" marT="57426" marB="574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45</a:t>
                      </a:r>
                      <a:r>
                        <a:rPr lang="en-GB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±2</a:t>
                      </a:r>
                      <a:r>
                        <a:rPr lang="en-US" sz="2000" dirty="0"/>
                        <a:t>fs</a:t>
                      </a:r>
                    </a:p>
                  </a:txBody>
                  <a:tcPr marL="114853" marR="114853" marT="57426" marB="57426"/>
                </a:tc>
                <a:extLst>
                  <a:ext uri="{0D108BD9-81ED-4DB2-BD59-A6C34878D82A}">
                    <a16:rowId xmlns:a16="http://schemas.microsoft.com/office/drawing/2014/main" val="1376400345"/>
                  </a:ext>
                </a:extLst>
              </a:tr>
              <a:tr h="36845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Central wavelength</a:t>
                      </a:r>
                    </a:p>
                  </a:txBody>
                  <a:tcPr marL="114853" marR="114853" marT="57426" marB="574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800nm</a:t>
                      </a:r>
                    </a:p>
                  </a:txBody>
                  <a:tcPr marL="114853" marR="114853" marT="57426" marB="57426"/>
                </a:tc>
                <a:extLst>
                  <a:ext uri="{0D108BD9-81ED-4DB2-BD59-A6C34878D82A}">
                    <a16:rowId xmlns:a16="http://schemas.microsoft.com/office/drawing/2014/main" val="3912774990"/>
                  </a:ext>
                </a:extLst>
              </a:tr>
              <a:tr h="36845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Mean spot FWHM</a:t>
                      </a:r>
                    </a:p>
                  </a:txBody>
                  <a:tcPr marL="114853" marR="114853" marT="57426" marB="574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40.9</a:t>
                      </a:r>
                      <a:r>
                        <a:rPr lang="en-GB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±0.9</a:t>
                      </a:r>
                      <a:r>
                        <a:rPr lang="el-GR" sz="2000" kern="1200" dirty="0">
                          <a:effectLst/>
                        </a:rPr>
                        <a:t>μ</a:t>
                      </a:r>
                      <a:r>
                        <a:rPr lang="en-GB" sz="2000" kern="1200" dirty="0">
                          <a:effectLst/>
                        </a:rPr>
                        <a:t>m</a:t>
                      </a:r>
                      <a:endParaRPr lang="en-US" sz="2000" dirty="0"/>
                    </a:p>
                  </a:txBody>
                  <a:tcPr marL="114853" marR="114853" marT="57426" marB="57426"/>
                </a:tc>
                <a:extLst>
                  <a:ext uri="{0D108BD9-81ED-4DB2-BD59-A6C34878D82A}">
                    <a16:rowId xmlns:a16="http://schemas.microsoft.com/office/drawing/2014/main" val="2225101102"/>
                  </a:ext>
                </a:extLst>
              </a:tr>
              <a:tr h="36845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Energy FWHM</a:t>
                      </a:r>
                    </a:p>
                  </a:txBody>
                  <a:tcPr marL="114853" marR="114853" marT="57426" marB="574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39±2</a:t>
                      </a:r>
                      <a:r>
                        <a:rPr lang="en-US" sz="2000" dirty="0"/>
                        <a:t>% </a:t>
                      </a:r>
                    </a:p>
                  </a:txBody>
                  <a:tcPr marL="114853" marR="114853" marT="57426" marB="57426"/>
                </a:tc>
                <a:extLst>
                  <a:ext uri="{0D108BD9-81ED-4DB2-BD59-A6C34878D82A}">
                    <a16:rowId xmlns:a16="http://schemas.microsoft.com/office/drawing/2014/main" val="2225765600"/>
                  </a:ext>
                </a:extLst>
              </a:tr>
              <a:tr h="36845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Intensity</a:t>
                      </a:r>
                    </a:p>
                  </a:txBody>
                  <a:tcPr marL="114853" marR="114853" marT="57426" marB="574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/>
                        <a:t>9.2</a:t>
                      </a:r>
                      <a:r>
                        <a:rPr lang="en-GB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±0.7 x 10</a:t>
                      </a:r>
                      <a:r>
                        <a:rPr lang="en-GB" sz="2000" b="0" i="0" kern="12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 </a:t>
                      </a:r>
                      <a:r>
                        <a:rPr lang="en-US" sz="2000" baseline="0" dirty="0"/>
                        <a:t>W cm</a:t>
                      </a:r>
                      <a:r>
                        <a:rPr lang="en-US" sz="2000" baseline="30000" dirty="0"/>
                        <a:t>-2</a:t>
                      </a:r>
                      <a:endParaRPr lang="en-US" sz="2000" dirty="0"/>
                    </a:p>
                  </a:txBody>
                  <a:tcPr marL="114853" marR="114853" marT="57426" marB="57426"/>
                </a:tc>
                <a:extLst>
                  <a:ext uri="{0D108BD9-81ED-4DB2-BD59-A6C34878D82A}">
                    <a16:rowId xmlns:a16="http://schemas.microsoft.com/office/drawing/2014/main" val="2143371741"/>
                  </a:ext>
                </a:extLst>
              </a:tr>
              <a:tr h="36845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Vacuum a</a:t>
                      </a:r>
                      <a:r>
                        <a:rPr lang="en-US" sz="2000" baseline="-25000" dirty="0"/>
                        <a:t>0</a:t>
                      </a:r>
                      <a:endParaRPr lang="en-US" sz="2000" dirty="0"/>
                    </a:p>
                  </a:txBody>
                  <a:tcPr marL="114853" marR="114853" marT="57426" marB="574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2.07</a:t>
                      </a:r>
                      <a:r>
                        <a:rPr lang="en-GB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±0.08</a:t>
                      </a:r>
                      <a:endParaRPr lang="en-US" sz="2000" dirty="0"/>
                    </a:p>
                  </a:txBody>
                  <a:tcPr marL="114853" marR="114853" marT="57426" marB="57426"/>
                </a:tc>
                <a:extLst>
                  <a:ext uri="{0D108BD9-81ED-4DB2-BD59-A6C34878D82A}">
                    <a16:rowId xmlns:a16="http://schemas.microsoft.com/office/drawing/2014/main" val="1332361329"/>
                  </a:ext>
                </a:extLst>
              </a:tr>
              <a:tr h="36845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Plasma density</a:t>
                      </a:r>
                    </a:p>
                  </a:txBody>
                  <a:tcPr marL="114853" marR="114853" marT="57426" marB="574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/>
                        <a:t>2.0</a:t>
                      </a:r>
                      <a:r>
                        <a:rPr lang="en-GB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±0.5 x 10</a:t>
                      </a:r>
                      <a:r>
                        <a:rPr lang="en-GB" sz="2000" b="0" i="0" kern="12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 </a:t>
                      </a:r>
                      <a:r>
                        <a:rPr lang="en-GB" sz="20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n-GB" sz="2000" b="0" i="0" kern="12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-3 </a:t>
                      </a:r>
                      <a:endParaRPr lang="en-US" sz="2000" dirty="0"/>
                    </a:p>
                  </a:txBody>
                  <a:tcPr marL="114853" marR="114853" marT="57426" marB="57426"/>
                </a:tc>
                <a:extLst>
                  <a:ext uri="{0D108BD9-81ED-4DB2-BD59-A6C34878D82A}">
                    <a16:rowId xmlns:a16="http://schemas.microsoft.com/office/drawing/2014/main" val="3306117438"/>
                  </a:ext>
                </a:extLst>
              </a:tr>
            </a:tbl>
          </a:graphicData>
        </a:graphic>
      </p:graphicFrame>
      <p:sp>
        <p:nvSpPr>
          <p:cNvPr id="13" name="Title 1">
            <a:extLst>
              <a:ext uri="{FF2B5EF4-FFF2-40B4-BE49-F238E27FC236}">
                <a16:creationId xmlns:a16="http://schemas.microsoft.com/office/drawing/2014/main" id="{9F609D1B-DFC9-F123-B20C-A230750B1956}"/>
              </a:ext>
            </a:extLst>
          </p:cNvPr>
          <p:cNvSpPr txBox="1">
            <a:spLocks/>
          </p:cNvSpPr>
          <p:nvPr/>
        </p:nvSpPr>
        <p:spPr bwMode="auto">
          <a:xfrm>
            <a:off x="838200" y="169349"/>
            <a:ext cx="7315200" cy="812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dirty="0"/>
              <a:t>Single cell experiments</a:t>
            </a:r>
          </a:p>
        </p:txBody>
      </p:sp>
    </p:spTree>
    <p:extLst>
      <p:ext uri="{BB962C8B-B14F-4D97-AF65-F5344CB8AC3E}">
        <p14:creationId xmlns:p14="http://schemas.microsoft.com/office/powerpoint/2010/main" val="4262338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0FCC8A9-5061-5ECC-9D6E-C7E69B353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l Bayan Plain" pitchFamily="2" charset="-78"/>
              </a:rPr>
              <a:t>Beam profile measurements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38752-FD87-0AAC-667B-5F01B32BA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4E762-1DBF-0149-A7B7-9960F082CC1D}" type="datetime1">
              <a:rPr lang="en-GB" smtClean="0"/>
              <a:t>20/09/2023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E83910-CF8B-1ABD-9300-310C76B24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Backhouse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7F8134-B4F8-D5CB-7029-7248607D5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51502-4B5E-FE40-B808-BB19449DBA0B}" type="slidenum">
              <a:rPr lang="en-US" smtClean="0"/>
              <a:t>8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686C152-E05C-15B7-7D62-61180070D072}"/>
              </a:ext>
            </a:extLst>
          </p:cNvPr>
          <p:cNvGrpSpPr/>
          <p:nvPr/>
        </p:nvGrpSpPr>
        <p:grpSpPr>
          <a:xfrm>
            <a:off x="4373070" y="1692259"/>
            <a:ext cx="7560660" cy="3850677"/>
            <a:chOff x="-569465" y="964948"/>
            <a:chExt cx="11275318" cy="574256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43210C-155E-7BCD-DA2E-C36C585B26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5097" t="56" b="74920"/>
            <a:stretch/>
          </p:blipFill>
          <p:spPr>
            <a:xfrm>
              <a:off x="4953303" y="964948"/>
              <a:ext cx="5752547" cy="203457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37E04FA-10E0-DDB2-F3C0-9BCC77BFFD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5097" t="38625" b="46204"/>
            <a:stretch/>
          </p:blipFill>
          <p:spPr>
            <a:xfrm>
              <a:off x="4953302" y="5116161"/>
              <a:ext cx="5752551" cy="123348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C080045-E295-5703-A3CA-26AC2D328C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7005"/>
            <a:stretch/>
          </p:blipFill>
          <p:spPr>
            <a:xfrm>
              <a:off x="-534769" y="1480677"/>
              <a:ext cx="5508149" cy="181741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CBCE0C6-EE29-57ED-ED2C-F5B405563F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0810" b="35751"/>
            <a:stretch/>
          </p:blipFill>
          <p:spPr>
            <a:xfrm>
              <a:off x="-534769" y="3084165"/>
              <a:ext cx="5508149" cy="184188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FBAEAE3-B393-C326-726E-B670A55A72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3859" b="340"/>
            <a:stretch/>
          </p:blipFill>
          <p:spPr>
            <a:xfrm>
              <a:off x="-569465" y="4735537"/>
              <a:ext cx="5508149" cy="197197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DDDCDD7-10A7-720D-3254-34944CF067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5097" t="25264" b="59441"/>
            <a:stretch/>
          </p:blipFill>
          <p:spPr>
            <a:xfrm>
              <a:off x="4953301" y="3561162"/>
              <a:ext cx="5752549" cy="1243593"/>
            </a:xfrm>
            <a:prstGeom prst="rect">
              <a:avLst/>
            </a:prstGeom>
          </p:spPr>
        </p:pic>
      </p:grp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BC515C0-82D6-4850-9631-54A8962A7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5064"/>
            <a:ext cx="8458200" cy="2896925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GB" sz="2000" dirty="0"/>
              <a:t>Beam profile measurements were taken in three configurations: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E681B4-0631-8826-0977-84E934C7938B}"/>
              </a:ext>
            </a:extLst>
          </p:cNvPr>
          <p:cNvSpPr txBox="1"/>
          <p:nvPr/>
        </p:nvSpPr>
        <p:spPr>
          <a:xfrm>
            <a:off x="987137" y="2376135"/>
            <a:ext cx="61029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buFont typeface="Wingdings" pitchFamily="2" charset="2"/>
              <a:buChar char="Ø"/>
            </a:pPr>
            <a:r>
              <a:rPr lang="en-GB" sz="2000" dirty="0">
                <a:solidFill>
                  <a:schemeClr val="tx2"/>
                </a:solidFill>
              </a:rPr>
              <a:t>Extraction tape (ET)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F6E7861-066E-471B-AF14-FDE5F35AE707}"/>
              </a:ext>
            </a:extLst>
          </p:cNvPr>
          <p:cNvSpPr txBox="1"/>
          <p:nvPr/>
        </p:nvSpPr>
        <p:spPr>
          <a:xfrm>
            <a:off x="987137" y="3534313"/>
            <a:ext cx="61029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buFont typeface="Wingdings" pitchFamily="2" charset="2"/>
              <a:buChar char="Ø"/>
            </a:pPr>
            <a:r>
              <a:rPr lang="en-GB" sz="2000" dirty="0">
                <a:solidFill>
                  <a:schemeClr val="tx2"/>
                </a:solidFill>
              </a:rPr>
              <a:t>Hole (H)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6422F3-E93B-3F48-560A-18B4877018DA}"/>
              </a:ext>
            </a:extLst>
          </p:cNvPr>
          <p:cNvSpPr txBox="1"/>
          <p:nvPr/>
        </p:nvSpPr>
        <p:spPr>
          <a:xfrm>
            <a:off x="991002" y="4684004"/>
            <a:ext cx="61029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buFont typeface="Wingdings" pitchFamily="2" charset="2"/>
              <a:buChar char="Ø"/>
            </a:pPr>
            <a:r>
              <a:rPr lang="en-GB" sz="2000" dirty="0">
                <a:solidFill>
                  <a:schemeClr val="tx2"/>
                </a:solidFill>
              </a:rPr>
              <a:t>Injection tape (IT)</a:t>
            </a:r>
          </a:p>
        </p:txBody>
      </p:sp>
    </p:spTree>
    <p:extLst>
      <p:ext uri="{BB962C8B-B14F-4D97-AF65-F5344CB8AC3E}">
        <p14:creationId xmlns:p14="http://schemas.microsoft.com/office/powerpoint/2010/main" val="1139080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4630937-83FE-5846-AA09-F11DC1F69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l Bayan Plain" pitchFamily="2" charset="-78"/>
              </a:rPr>
              <a:t>Electron spectrometer measurements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69142-887E-B44A-B206-D6E0BEF31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4E762-1DBF-0149-A7B7-9960F082CC1D}" type="datetime1">
              <a:rPr lang="en-GB" smtClean="0"/>
              <a:t>20/09/2023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71B993-15F7-E24F-B3B4-E98436899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Backhouse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56912-EC98-9949-B22E-7A5596493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51502-4B5E-FE40-B808-BB19449DBA0B}" type="slidenum">
              <a:rPr lang="en-US" smtClean="0"/>
              <a:t>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A7A82D-11D2-C70C-D19D-F9FCD8D6B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0292" y="3597653"/>
            <a:ext cx="3771838" cy="30174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E1414-F084-B9C9-D3CD-77A3853FB0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796"/>
          <a:stretch/>
        </p:blipFill>
        <p:spPr>
          <a:xfrm>
            <a:off x="7015661" y="1136373"/>
            <a:ext cx="4567821" cy="25326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82DDC7-3E56-A89E-BF55-76C63BFF8BD6}"/>
              </a:ext>
            </a:extLst>
          </p:cNvPr>
          <p:cNvSpPr txBox="1"/>
          <p:nvPr/>
        </p:nvSpPr>
        <p:spPr>
          <a:xfrm>
            <a:off x="737349" y="1265405"/>
            <a:ext cx="639562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2"/>
                </a:solidFill>
              </a:rPr>
              <a:t>Mean divergence dropped from </a:t>
            </a:r>
            <a:r>
              <a:rPr lang="en-GB" sz="2000" b="1" i="0" dirty="0">
                <a:solidFill>
                  <a:schemeClr val="tx2"/>
                </a:solidFill>
                <a:effectLst/>
                <a:latin typeface="+mn-lt"/>
              </a:rPr>
              <a:t> 6.13 </a:t>
            </a:r>
            <a:r>
              <a:rPr lang="en-GB" sz="2000" b="1" dirty="0">
                <a:solidFill>
                  <a:schemeClr val="tx2"/>
                </a:solidFill>
                <a:latin typeface="+mn-lt"/>
              </a:rPr>
              <a:t>±</a:t>
            </a:r>
            <a:r>
              <a:rPr lang="en-GB" sz="2000" b="1" i="0" dirty="0">
                <a:solidFill>
                  <a:schemeClr val="tx2"/>
                </a:solidFill>
                <a:effectLst/>
                <a:latin typeface="+mn-lt"/>
              </a:rPr>
              <a:t> 0.13mrad</a:t>
            </a:r>
            <a:r>
              <a:rPr lang="en-GB" sz="2000" b="1" dirty="0">
                <a:solidFill>
                  <a:schemeClr val="tx2"/>
                </a:solidFill>
                <a:latin typeface="+mn-lt"/>
              </a:rPr>
              <a:t> to </a:t>
            </a:r>
            <a:r>
              <a:rPr lang="en-GB" sz="2000" b="1" i="0" dirty="0">
                <a:solidFill>
                  <a:schemeClr val="tx2"/>
                </a:solidFill>
                <a:effectLst/>
                <a:latin typeface="+mn-lt"/>
              </a:rPr>
              <a:t>3.38 </a:t>
            </a:r>
            <a:r>
              <a:rPr lang="en-GB" sz="2000" b="1" dirty="0">
                <a:solidFill>
                  <a:schemeClr val="tx2"/>
                </a:solidFill>
                <a:latin typeface="+mn-lt"/>
              </a:rPr>
              <a:t>±</a:t>
            </a:r>
            <a:r>
              <a:rPr lang="en-GB" sz="2000" b="1" i="0" dirty="0">
                <a:solidFill>
                  <a:schemeClr val="tx2"/>
                </a:solidFill>
                <a:effectLst/>
                <a:latin typeface="+mn-lt"/>
              </a:rPr>
              <a:t> 0.07</a:t>
            </a:r>
            <a:r>
              <a:rPr lang="en-GB" sz="2000" b="1" dirty="0">
                <a:solidFill>
                  <a:schemeClr val="tx2"/>
                </a:solidFill>
                <a:latin typeface="+mn-lt"/>
              </a:rPr>
              <a:t>mrad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GB" sz="2000" b="1" dirty="0">
              <a:solidFill>
                <a:schemeClr val="tx2"/>
              </a:solidFill>
              <a:latin typeface="+mn-lt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 dirty="0">
                <a:solidFill>
                  <a:schemeClr val="tx2"/>
                </a:solidFill>
                <a:latin typeface="+mn-lt"/>
              </a:rPr>
              <a:t>Shot-to-shot divergence fluctuations dropped from </a:t>
            </a:r>
            <a:r>
              <a:rPr lang="en-GB" sz="2000" b="1" i="0" dirty="0">
                <a:solidFill>
                  <a:schemeClr val="tx2"/>
                </a:solidFill>
                <a:effectLst/>
                <a:latin typeface="Roboto" panose="02000000000000000000" pitchFamily="2" charset="0"/>
              </a:rPr>
              <a:t>12.4</a:t>
            </a:r>
            <a:r>
              <a:rPr lang="en-GB" sz="2000" b="1" dirty="0">
                <a:solidFill>
                  <a:schemeClr val="tx2"/>
                </a:solidFill>
              </a:rPr>
              <a:t>±</a:t>
            </a:r>
            <a:r>
              <a:rPr lang="en-GB" sz="2000" b="1" i="0" dirty="0">
                <a:solidFill>
                  <a:schemeClr val="tx2"/>
                </a:solidFill>
                <a:effectLst/>
                <a:latin typeface="Roboto" panose="02000000000000000000" pitchFamily="2" charset="0"/>
              </a:rPr>
              <a:t>1.3% to 4.7 </a:t>
            </a:r>
            <a:r>
              <a:rPr lang="en-GB" sz="2000" b="1" dirty="0">
                <a:solidFill>
                  <a:schemeClr val="tx2"/>
                </a:solidFill>
              </a:rPr>
              <a:t>±</a:t>
            </a:r>
            <a:r>
              <a:rPr lang="en-GB" sz="2000" b="1" i="0" dirty="0">
                <a:solidFill>
                  <a:schemeClr val="tx2"/>
                </a:solidFill>
                <a:effectLst/>
                <a:latin typeface="Roboto" panose="02000000000000000000" pitchFamily="2" charset="0"/>
              </a:rPr>
              <a:t> 1.2%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GB" sz="2000" b="1" dirty="0">
              <a:solidFill>
                <a:schemeClr val="tx2"/>
              </a:solidFill>
              <a:latin typeface="Roboto" panose="02000000000000000000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 i="0" dirty="0">
                <a:solidFill>
                  <a:schemeClr val="tx2"/>
                </a:solidFill>
                <a:effectLst/>
                <a:latin typeface="Roboto" panose="02000000000000000000" pitchFamily="2" charset="0"/>
              </a:rPr>
              <a:t>Gradual decreas</a:t>
            </a:r>
            <a:r>
              <a:rPr lang="en-GB" sz="2000" dirty="0">
                <a:solidFill>
                  <a:schemeClr val="tx2"/>
                </a:solidFill>
                <a:latin typeface="Roboto" panose="02000000000000000000" pitchFamily="2" charset="0"/>
              </a:rPr>
              <a:t>e in divergence over time as more shots were taken</a:t>
            </a:r>
            <a:endParaRPr lang="en-GB" sz="2000" i="0" dirty="0">
              <a:solidFill>
                <a:schemeClr val="tx2"/>
              </a:solidFill>
              <a:effectLst/>
              <a:latin typeface="Roboto" panose="02000000000000000000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GB" sz="2000" b="1" dirty="0">
              <a:solidFill>
                <a:schemeClr val="tx2"/>
              </a:solidFill>
              <a:latin typeface="Roboto" panose="02000000000000000000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 dirty="0">
                <a:solidFill>
                  <a:schemeClr val="tx2"/>
                </a:solidFill>
                <a:latin typeface="Roboto" panose="02000000000000000000" pitchFamily="2" charset="0"/>
              </a:rPr>
              <a:t>Effects were persistent at </a:t>
            </a:r>
            <a:r>
              <a:rPr lang="en-GB" sz="2000" b="1" dirty="0">
                <a:solidFill>
                  <a:schemeClr val="tx2"/>
                </a:solidFill>
                <a:latin typeface="Roboto" panose="02000000000000000000" pitchFamily="2" charset="0"/>
              </a:rPr>
              <a:t>energies up to 2GeV</a:t>
            </a:r>
            <a:endParaRPr lang="en-GB" sz="2000" dirty="0">
              <a:solidFill>
                <a:schemeClr val="tx2"/>
              </a:solidFill>
              <a:latin typeface="Roboto" panose="02000000000000000000" pitchFamily="2" charset="0"/>
            </a:endParaRPr>
          </a:p>
          <a:p>
            <a:endParaRPr lang="en-GB" sz="2000" b="1" dirty="0">
              <a:solidFill>
                <a:schemeClr val="tx2"/>
              </a:solidFill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168298"/>
      </p:ext>
    </p:extLst>
  </p:cSld>
  <p:clrMapOvr>
    <a:masterClrMapping/>
  </p:clrMapOvr>
</p:sld>
</file>

<file path=ppt/theme/theme1.xml><?xml version="1.0" encoding="utf-8"?>
<a:theme xmlns:a="http://schemas.openxmlformats.org/drawingml/2006/main" name="EAAC2023_theme">
  <a:themeElements>
    <a:clrScheme name="IC_presentation">
      <a:dk1>
        <a:srgbClr val="797979"/>
      </a:dk1>
      <a:lt1>
        <a:srgbClr val="FFFFFF"/>
      </a:lt1>
      <a:dk2>
        <a:srgbClr val="003D7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AAC2023_theme" id="{98DFC6FD-95FB-BB4A-B6B1-E4B0DCEBC98C}" vid="{72A1DADA-5354-4B40-8A06-247D5855862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EAAC2023_theme</Template>
  <TotalTime>40731</TotalTime>
  <Words>1175</Words>
  <Application>Microsoft Macintosh PowerPoint</Application>
  <PresentationFormat>Widescreen</PresentationFormat>
  <Paragraphs>256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Courier New</vt:lpstr>
      <vt:lpstr>Helvetica</vt:lpstr>
      <vt:lpstr>Roboto</vt:lpstr>
      <vt:lpstr>Wingdings</vt:lpstr>
      <vt:lpstr>EAAC2023_theme</vt:lpstr>
      <vt:lpstr>The effect of exit plasma scale-length and plasma mirrors on electron beams from a laser wakefield accelerator</vt:lpstr>
      <vt:lpstr>Laser wakefield acceleration (LWFA)</vt:lpstr>
      <vt:lpstr>The limits of single stage acceleration</vt:lpstr>
      <vt:lpstr>LWFA staging challenges</vt:lpstr>
      <vt:lpstr>Gemini staging setup</vt:lpstr>
      <vt:lpstr>Gemini staging setup</vt:lpstr>
      <vt:lpstr>PowerPoint Presentation</vt:lpstr>
      <vt:lpstr>Beam profile measurements</vt:lpstr>
      <vt:lpstr>Electron spectrometer measurements</vt:lpstr>
      <vt:lpstr>Electron spectrometer measurements</vt:lpstr>
      <vt:lpstr>Magnetic fields in the thin plasma mirror</vt:lpstr>
      <vt:lpstr>3D PIC simulations: integrated B fields</vt:lpstr>
      <vt:lpstr>3D PIC simulations: integrated B fields</vt:lpstr>
      <vt:lpstr>Plasma scale length: gas leaking through hole</vt:lpstr>
      <vt:lpstr>Plasma scale length: LWFA simulations</vt:lpstr>
      <vt:lpstr>Plasma scale length: LWFA simulations</vt:lpstr>
      <vt:lpstr>Emittance preservation</vt:lpstr>
      <vt:lpstr>Prospects: all plasma beam transport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Laser wakefield accelerator divergence measurements</dc:title>
  <dc:creator>Backhouse, Michael</dc:creator>
  <cp:lastModifiedBy>Backhouse, Michael P</cp:lastModifiedBy>
  <cp:revision>493</cp:revision>
  <dcterms:created xsi:type="dcterms:W3CDTF">2020-05-29T12:11:34Z</dcterms:created>
  <dcterms:modified xsi:type="dcterms:W3CDTF">2023-09-20T10:11:18Z</dcterms:modified>
</cp:coreProperties>
</file>