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69" r:id="rId14"/>
    <p:sldId id="273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-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69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95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6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85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52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98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7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19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9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6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13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F367-AF8B-4735-AF76-6D15F6B2AEA8}" type="datetimeFigureOut">
              <a:rPr lang="it-IT" smtClean="0"/>
              <a:t>16/09/2023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E872-7A92-4484-9024-A6C6A7FDEE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9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7" Type="http://schemas.openxmlformats.org/officeDocument/2006/relationships/image" Target="../media/image7.png"/><Relationship Id="rId2" Type="http://schemas.openxmlformats.org/officeDocument/2006/relationships/image" Target="../media/image2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36.png"/><Relationship Id="rId9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2.png"/><Relationship Id="rId10" Type="http://schemas.openxmlformats.org/officeDocument/2006/relationships/image" Target="../media/image11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9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500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5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6440820" y="625005"/>
            <a:ext cx="5740421" cy="391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Evaluation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transfer </a:t>
            </a: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matrix</a:t>
            </a:r>
            <a:endParaRPr lang="en-US" sz="4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of a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</a:rPr>
              <a:t>plasma ramp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 with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squared cosine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shape</a:t>
            </a:r>
            <a:endParaRPr lang="en-US" sz="4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>via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an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approximate solution </a:t>
            </a:r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Mathieu 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differential equation</a:t>
            </a:r>
          </a:p>
        </p:txBody>
      </p:sp>
      <p:sp>
        <p:nvSpPr>
          <p:cNvPr id="11" name="Trapezio 10"/>
          <p:cNvSpPr/>
          <p:nvPr/>
        </p:nvSpPr>
        <p:spPr>
          <a:xfrm rot="5400000">
            <a:off x="230542" y="1557521"/>
            <a:ext cx="2875472" cy="3336557"/>
          </a:xfrm>
          <a:prstGeom prst="trapezoid">
            <a:avLst>
              <a:gd name="adj" fmla="val 36766"/>
            </a:avLst>
          </a:prstGeom>
          <a:blipFill dpi="0" rotWithShape="0">
            <a:blip r:embed="rId2"/>
            <a:srcRect/>
            <a:tile tx="-615950" ty="293370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riangolo isoscele 3"/>
          <p:cNvSpPr/>
          <p:nvPr/>
        </p:nvSpPr>
        <p:spPr>
          <a:xfrm rot="16200000" flipH="1">
            <a:off x="2727268" y="-848265"/>
            <a:ext cx="2875471" cy="4572000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95" y="-1"/>
            <a:ext cx="2353994" cy="13767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782359"/>
            <a:ext cx="2304000" cy="98926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57" y="2656576"/>
            <a:ext cx="2904262" cy="1138446"/>
          </a:xfrm>
          <a:prstGeom prst="rect">
            <a:avLst/>
          </a:prstGeom>
        </p:spPr>
      </p:pic>
      <p:grpSp>
        <p:nvGrpSpPr>
          <p:cNvPr id="52" name="Gruppo 51"/>
          <p:cNvGrpSpPr/>
          <p:nvPr/>
        </p:nvGrpSpPr>
        <p:grpSpPr>
          <a:xfrm>
            <a:off x="4039455" y="4235352"/>
            <a:ext cx="10158055" cy="2480897"/>
            <a:chOff x="4050213" y="4235352"/>
            <a:chExt cx="10158055" cy="2480897"/>
          </a:xfrm>
        </p:grpSpPr>
        <p:cxnSp>
          <p:nvCxnSpPr>
            <p:cNvPr id="29" name="Connettore 1 28"/>
            <p:cNvCxnSpPr/>
            <p:nvPr/>
          </p:nvCxnSpPr>
          <p:spPr>
            <a:xfrm>
              <a:off x="5181604" y="4709160"/>
              <a:ext cx="3358892" cy="0"/>
            </a:xfrm>
            <a:prstGeom prst="line">
              <a:avLst/>
            </a:prstGeom>
            <a:ln w="381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9747503" y="5420265"/>
              <a:ext cx="2444496" cy="0"/>
            </a:xfrm>
            <a:prstGeom prst="line">
              <a:avLst/>
            </a:prstGeom>
            <a:ln w="3810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4 43"/>
            <p:cNvCxnSpPr/>
            <p:nvPr/>
          </p:nvCxnSpPr>
          <p:spPr>
            <a:xfrm rot="10800000" flipV="1">
              <a:off x="7749341" y="5420265"/>
              <a:ext cx="1722288" cy="1124142"/>
            </a:xfrm>
            <a:prstGeom prst="bentConnector3">
              <a:avLst/>
            </a:prstGeom>
            <a:ln w="381000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V="1">
              <a:off x="5181604" y="6544408"/>
              <a:ext cx="7209762" cy="1"/>
            </a:xfrm>
            <a:prstGeom prst="line">
              <a:avLst/>
            </a:prstGeom>
            <a:ln w="384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4 39"/>
            <p:cNvCxnSpPr/>
            <p:nvPr/>
          </p:nvCxnSpPr>
          <p:spPr>
            <a:xfrm>
              <a:off x="8489823" y="4709160"/>
              <a:ext cx="1308354" cy="711105"/>
            </a:xfrm>
            <a:prstGeom prst="bentConnector3">
              <a:avLst/>
            </a:prstGeom>
            <a:ln w="381000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itolo 1"/>
            <p:cNvSpPr txBox="1">
              <a:spLocks/>
            </p:cNvSpPr>
            <p:nvPr/>
          </p:nvSpPr>
          <p:spPr>
            <a:xfrm>
              <a:off x="7767447" y="4954122"/>
              <a:ext cx="6440821" cy="6605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1800" dirty="0" smtClean="0">
                  <a:solidFill>
                    <a:schemeClr val="bg1"/>
                  </a:solidFill>
                </a:rPr>
                <a:t>Island of Elba 2023-09-18</a:t>
              </a:r>
              <a:endParaRPr lang="it-IT" sz="1800" dirty="0">
                <a:solidFill>
                  <a:schemeClr val="bg1"/>
                </a:solidFill>
              </a:endParaRPr>
            </a:p>
          </p:txBody>
        </p:sp>
        <p:sp>
          <p:nvSpPr>
            <p:cNvPr id="43" name="Titolo 1"/>
            <p:cNvSpPr txBox="1">
              <a:spLocks/>
            </p:cNvSpPr>
            <p:nvPr/>
          </p:nvSpPr>
          <p:spPr>
            <a:xfrm>
              <a:off x="5377360" y="6354022"/>
              <a:ext cx="6440821" cy="3622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1800" i="1" dirty="0" smtClean="0">
                  <a:solidFill>
                    <a:schemeClr val="bg1"/>
                  </a:solidFill>
                </a:rPr>
                <a:t>6th </a:t>
              </a:r>
              <a:r>
                <a:rPr lang="it-IT" sz="1800" i="1" dirty="0" err="1" smtClean="0">
                  <a:solidFill>
                    <a:schemeClr val="bg1"/>
                  </a:solidFill>
                </a:rPr>
                <a:t>European</a:t>
              </a:r>
              <a:r>
                <a:rPr lang="it-IT" sz="1800" i="1" dirty="0" smtClean="0">
                  <a:solidFill>
                    <a:schemeClr val="bg1"/>
                  </a:solidFill>
                </a:rPr>
                <a:t> Advanced Accelerator </a:t>
              </a:r>
              <a:r>
                <a:rPr lang="it-IT" sz="1800" i="1" dirty="0" err="1" smtClean="0">
                  <a:solidFill>
                    <a:schemeClr val="bg1"/>
                  </a:solidFill>
                </a:rPr>
                <a:t>Concepts</a:t>
              </a:r>
              <a:r>
                <a:rPr lang="it-IT" sz="1800" i="1" dirty="0" smtClean="0">
                  <a:solidFill>
                    <a:schemeClr val="bg1"/>
                  </a:solidFill>
                </a:rPr>
                <a:t> Workshop</a:t>
              </a:r>
              <a:endParaRPr lang="it-IT" sz="1800" i="1" dirty="0">
                <a:solidFill>
                  <a:schemeClr val="bg1"/>
                </a:solidFill>
              </a:endParaRPr>
            </a:p>
          </p:txBody>
        </p:sp>
        <p:sp>
          <p:nvSpPr>
            <p:cNvPr id="34" name="Titolo 1"/>
            <p:cNvSpPr txBox="1">
              <a:spLocks/>
            </p:cNvSpPr>
            <p:nvPr/>
          </p:nvSpPr>
          <p:spPr>
            <a:xfrm>
              <a:off x="4050213" y="4235352"/>
              <a:ext cx="6440821" cy="6605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>
                  <a:solidFill>
                    <a:schemeClr val="bg1"/>
                  </a:solidFill>
                </a:rPr>
                <a:t>Stefano Romeo </a:t>
              </a:r>
              <a:r>
                <a:rPr lang="it-IT" sz="1600" b="1" i="1" dirty="0" smtClean="0">
                  <a:solidFill>
                    <a:srgbClr val="002060"/>
                  </a:solidFill>
                </a:rPr>
                <a:t>stefano.romeo@lnf.infn.it</a:t>
              </a:r>
              <a:endParaRPr lang="it-IT" sz="20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3" name="Triangolo isoscele 52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isoscele 5"/>
          <p:cNvSpPr/>
          <p:nvPr/>
        </p:nvSpPr>
        <p:spPr>
          <a:xfrm rot="16200000" flipH="1">
            <a:off x="1472510" y="3152643"/>
            <a:ext cx="2875471" cy="4572000"/>
          </a:xfrm>
          <a:prstGeom prst="triangle">
            <a:avLst/>
          </a:pr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6463400" y="645106"/>
            <a:ext cx="5740421" cy="391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Evaluation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 of 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4800" b="1" dirty="0">
                <a:solidFill>
                  <a:srgbClr val="FFC000"/>
                </a:solidFill>
              </a:rPr>
              <a:t>transfer </a:t>
            </a:r>
            <a:r>
              <a:rPr lang="en-US" sz="4800" b="1" dirty="0" smtClean="0">
                <a:solidFill>
                  <a:srgbClr val="FFC000"/>
                </a:solidFill>
              </a:rPr>
              <a:t>matrix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3600" b="1" dirty="0" smtClean="0"/>
              <a:t>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of 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5400" b="1" dirty="0">
                <a:solidFill>
                  <a:srgbClr val="FFC000"/>
                </a:solidFill>
              </a:rPr>
              <a:t>plasma ramp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with </a:t>
            </a:r>
            <a:r>
              <a:rPr lang="en-US" sz="4400" b="1" dirty="0"/>
              <a:t>squared cosine </a:t>
            </a:r>
            <a:r>
              <a:rPr lang="en-US" sz="4400" b="1" dirty="0" smtClean="0"/>
              <a:t>shape</a:t>
            </a:r>
            <a:endParaRPr lang="en-US" sz="4000" b="1" dirty="0" smtClean="0"/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via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an </a:t>
            </a:r>
            <a:r>
              <a:rPr lang="en-US" sz="4000" b="1" dirty="0"/>
              <a:t>approximate solution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of </a:t>
            </a:r>
            <a:r>
              <a:rPr lang="en-US" sz="4800" b="1" dirty="0">
                <a:solidFill>
                  <a:srgbClr val="FFC000"/>
                </a:solidFill>
              </a:rPr>
              <a:t>Mathieu differential equation</a:t>
            </a:r>
          </a:p>
        </p:txBody>
      </p:sp>
    </p:spTree>
    <p:extLst>
      <p:ext uri="{BB962C8B-B14F-4D97-AF65-F5344CB8AC3E}">
        <p14:creationId xmlns:p14="http://schemas.microsoft.com/office/powerpoint/2010/main" val="1864719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Check: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Numerical vs</a:t>
            </a:r>
            <a:r>
              <a:rPr lang="en-US" sz="3200" b="1" dirty="0">
                <a:solidFill>
                  <a:srgbClr val="FFC000"/>
                </a:solidFill>
                <a:latin typeface="+mn-lt"/>
              </a:rPr>
              <a:t>. </a:t>
            </a:r>
            <a:r>
              <a:rPr lang="en-US" sz="3200" b="1" dirty="0" smtClean="0">
                <a:solidFill>
                  <a:srgbClr val="FFC000"/>
                </a:solidFill>
                <a:latin typeface="+mn-lt"/>
              </a:rPr>
              <a:t>Analytical Approximation</a:t>
            </a:r>
            <a:endParaRPr lang="it-IT" sz="3600" b="1" dirty="0"/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8" y="183486"/>
            <a:ext cx="1227042" cy="5268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4903"/>
            <a:ext cx="7749341" cy="44281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40" y="2318335"/>
            <a:ext cx="4442659" cy="2221330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6209651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Application: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Stabilizing effect of the ramp</a:t>
            </a:r>
            <a:endParaRPr lang="it-IT" sz="4400" b="1" dirty="0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0" y="17133"/>
            <a:ext cx="2165726" cy="8489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24" y="1048048"/>
            <a:ext cx="9523809" cy="4761905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292776" y="1634467"/>
            <a:ext cx="3104766" cy="3589066"/>
            <a:chOff x="292776" y="1393995"/>
            <a:chExt cx="3104766" cy="358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tangolo 35"/>
                <p:cNvSpPr/>
                <p:nvPr/>
              </p:nvSpPr>
              <p:spPr>
                <a:xfrm>
                  <a:off x="292778" y="3984468"/>
                  <a:ext cx="3104764" cy="99859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𝑓𝑖𝑛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𝑖𝑛𝑗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6" name="Rettangolo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8" y="3984468"/>
                  <a:ext cx="3104764" cy="9985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292777" y="1759775"/>
                  <a:ext cx="3104765" cy="128016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  <m:r>
                          <a:rPr lang="it-IT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77" y="1759775"/>
                  <a:ext cx="3104765" cy="12801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CasellaDiTesto 32"/>
            <p:cNvSpPr txBox="1"/>
            <p:nvPr/>
          </p:nvSpPr>
          <p:spPr>
            <a:xfrm>
              <a:off x="292777" y="3338299"/>
              <a:ext cx="3104765" cy="646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Mehrling-Floettmann</a:t>
              </a:r>
              <a:r>
                <a:rPr lang="en-US" b="1" dirty="0"/>
                <a:t> </a:t>
              </a:r>
              <a:r>
                <a:rPr lang="en-US" b="1" dirty="0" smtClean="0"/>
                <a:t>equation for </a:t>
              </a:r>
              <a:r>
                <a:rPr lang="en-US" b="1" dirty="0" err="1" smtClean="0"/>
                <a:t>emittance</a:t>
              </a:r>
              <a:r>
                <a:rPr lang="en-US" b="1" dirty="0" smtClean="0"/>
                <a:t> growth</a:t>
              </a:r>
              <a:endParaRPr lang="en-US" b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292776" y="1393995"/>
              <a:ext cx="3104765" cy="3693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Transfer matrix</a:t>
              </a:r>
              <a:endParaRPr lang="en-US" b="1" dirty="0"/>
            </a:p>
          </p:txBody>
        </p:sp>
      </p:grpSp>
      <p:sp>
        <p:nvSpPr>
          <p:cNvPr id="17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2775" y="5220214"/>
            <a:ext cx="31047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222222"/>
                </a:solidFill>
              </a:rPr>
              <a:t>Mehrling</a:t>
            </a:r>
            <a:r>
              <a:rPr lang="en-US" sz="1000" b="1" dirty="0">
                <a:solidFill>
                  <a:srgbClr val="222222"/>
                </a:solidFill>
              </a:rPr>
              <a:t>, T., et al. "Transverse </a:t>
            </a:r>
            <a:r>
              <a:rPr lang="en-US" sz="1000" b="1" dirty="0" err="1">
                <a:solidFill>
                  <a:srgbClr val="222222"/>
                </a:solidFill>
              </a:rPr>
              <a:t>emittance</a:t>
            </a:r>
            <a:r>
              <a:rPr lang="en-US" sz="1000" b="1" dirty="0">
                <a:solidFill>
                  <a:srgbClr val="222222"/>
                </a:solidFill>
              </a:rPr>
              <a:t> growth in staged laser-</a:t>
            </a:r>
            <a:r>
              <a:rPr lang="en-US" sz="1000" b="1" dirty="0" err="1">
                <a:solidFill>
                  <a:srgbClr val="222222"/>
                </a:solidFill>
              </a:rPr>
              <a:t>wakefield</a:t>
            </a:r>
            <a:r>
              <a:rPr lang="en-US" sz="1000" b="1" dirty="0">
                <a:solidFill>
                  <a:srgbClr val="222222"/>
                </a:solidFill>
              </a:rPr>
              <a:t> acceleration." </a:t>
            </a:r>
            <a:r>
              <a:rPr lang="en-US" sz="1000" b="1" i="1" dirty="0">
                <a:solidFill>
                  <a:srgbClr val="222222"/>
                </a:solidFill>
              </a:rPr>
              <a:t>Physical Review Special Topics-Accelerators and Beams</a:t>
            </a:r>
            <a:r>
              <a:rPr lang="en-US" sz="1000" b="1" dirty="0">
                <a:solidFill>
                  <a:srgbClr val="222222"/>
                </a:solidFill>
              </a:rPr>
              <a:t> 15.11 (2012): 111303.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82811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5944601" y="1895726"/>
            <a:ext cx="5716266" cy="891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smtClean="0"/>
              <a:t>The </a:t>
            </a:r>
            <a:r>
              <a:rPr lang="it-IT" dirty="0" err="1" smtClean="0"/>
              <a:t>measured</a:t>
            </a:r>
            <a:r>
              <a:rPr lang="it-IT" dirty="0" smtClean="0"/>
              <a:t> </a:t>
            </a:r>
            <a:r>
              <a:rPr lang="it-IT" dirty="0" err="1" smtClean="0"/>
              <a:t>shapes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replied</a:t>
            </a:r>
            <a:r>
              <a:rPr lang="it-IT" dirty="0" smtClean="0"/>
              <a:t> in </a:t>
            </a:r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 by </a:t>
            </a:r>
            <a:r>
              <a:rPr lang="it-IT" dirty="0" err="1" smtClean="0"/>
              <a:t>means</a:t>
            </a:r>
            <a:r>
              <a:rPr lang="it-IT" dirty="0" smtClean="0"/>
              <a:t> of </a:t>
            </a:r>
            <a:r>
              <a:rPr lang="it-IT" dirty="0" err="1" smtClean="0"/>
              <a:t>segmented</a:t>
            </a:r>
            <a:r>
              <a:rPr lang="it-IT" dirty="0" smtClean="0"/>
              <a:t> </a:t>
            </a:r>
            <a:r>
              <a:rPr lang="it-IT" dirty="0" err="1" smtClean="0"/>
              <a:t>lines</a:t>
            </a:r>
            <a:r>
              <a:rPr lang="it-IT" dirty="0" smtClean="0"/>
              <a:t> and </a:t>
            </a:r>
            <a:r>
              <a:rPr lang="it-IT" dirty="0" err="1" smtClean="0"/>
              <a:t>tested</a:t>
            </a:r>
            <a:r>
              <a:rPr lang="it-IT" dirty="0" smtClean="0"/>
              <a:t> in </a:t>
            </a:r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analytical</a:t>
            </a:r>
            <a:r>
              <a:rPr lang="it-IT" dirty="0" smtClean="0"/>
              <a:t> </a:t>
            </a:r>
            <a:r>
              <a:rPr lang="it-IT" dirty="0" err="1" smtClean="0"/>
              <a:t>squared</a:t>
            </a:r>
            <a:r>
              <a:rPr lang="it-IT" dirty="0" smtClean="0"/>
              <a:t> cosine </a:t>
            </a:r>
            <a:r>
              <a:rPr lang="it-IT" dirty="0" err="1" smtClean="0"/>
              <a:t>shape</a:t>
            </a:r>
            <a:endParaRPr lang="it-IT" dirty="0" smtClean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Perspective: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Experimental ramps</a:t>
            </a:r>
            <a:endParaRPr lang="it-IT" sz="44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8" y="183486"/>
            <a:ext cx="1227042" cy="52685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" y="1006043"/>
            <a:ext cx="4375826" cy="518160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58" y="2914336"/>
            <a:ext cx="4250280" cy="324890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944601" y="1007443"/>
            <a:ext cx="5716266" cy="8847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Plasma </a:t>
            </a:r>
            <a:r>
              <a:rPr lang="it-IT" b="1" dirty="0" err="1" smtClean="0"/>
              <a:t>ramps</a:t>
            </a:r>
            <a:r>
              <a:rPr lang="it-IT" b="1" dirty="0" smtClean="0"/>
              <a:t> with </a:t>
            </a:r>
            <a:r>
              <a:rPr lang="it-IT" b="1" dirty="0" err="1" smtClean="0"/>
              <a:t>squared</a:t>
            </a:r>
            <a:r>
              <a:rPr lang="it-IT" b="1" dirty="0" smtClean="0"/>
              <a:t> cosine </a:t>
            </a:r>
            <a:r>
              <a:rPr lang="it-IT" b="1" dirty="0" err="1" smtClean="0"/>
              <a:t>shape</a:t>
            </a:r>
            <a:r>
              <a:rPr lang="it-IT" b="1" dirty="0" smtClean="0"/>
              <a:t> </a:t>
            </a:r>
            <a:r>
              <a:rPr lang="it-IT" b="1" dirty="0" err="1" smtClean="0"/>
              <a:t>were</a:t>
            </a:r>
            <a:r>
              <a:rPr lang="it-IT" b="1" dirty="0" smtClean="0"/>
              <a:t> </a:t>
            </a:r>
            <a:r>
              <a:rPr lang="it-IT" b="1" dirty="0" err="1" smtClean="0"/>
              <a:t>actually</a:t>
            </a:r>
            <a:r>
              <a:rPr lang="it-IT" b="1" dirty="0" smtClean="0"/>
              <a:t> </a:t>
            </a:r>
            <a:r>
              <a:rPr lang="it-IT" b="1" dirty="0" err="1" smtClean="0"/>
              <a:t>realized</a:t>
            </a:r>
            <a:r>
              <a:rPr lang="it-IT" b="1" dirty="0" smtClean="0"/>
              <a:t> </a:t>
            </a:r>
            <a:r>
              <a:rPr lang="it-IT" b="1" dirty="0" err="1" smtClean="0"/>
              <a:t>at</a:t>
            </a:r>
            <a:r>
              <a:rPr lang="it-IT" b="1" dirty="0" smtClean="0"/>
              <a:t> the plasma lab of SPARC_LAB </a:t>
            </a:r>
            <a:r>
              <a:rPr lang="it-IT" b="1" dirty="0" err="1" smtClean="0"/>
              <a:t>facility</a:t>
            </a:r>
            <a:r>
              <a:rPr lang="it-IT" b="1" dirty="0" smtClean="0"/>
              <a:t> by </a:t>
            </a:r>
            <a:r>
              <a:rPr lang="it-IT" b="1" dirty="0" err="1" smtClean="0"/>
              <a:t>means</a:t>
            </a:r>
            <a:r>
              <a:rPr lang="it-IT" b="1" dirty="0" smtClean="0"/>
              <a:t> of </a:t>
            </a:r>
            <a:r>
              <a:rPr lang="it-IT" b="1" dirty="0" err="1" smtClean="0"/>
              <a:t>tapered</a:t>
            </a:r>
            <a:r>
              <a:rPr lang="it-IT" b="1" dirty="0" smtClean="0"/>
              <a:t> </a:t>
            </a:r>
            <a:r>
              <a:rPr lang="it-IT" b="1" dirty="0" err="1" smtClean="0"/>
              <a:t>capillaries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9413150" y="3835315"/>
            <a:ext cx="201232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results</a:t>
            </a:r>
            <a:r>
              <a:rPr lang="it-IT" dirty="0" smtClean="0"/>
              <a:t> are </a:t>
            </a:r>
            <a:r>
              <a:rPr lang="it-IT" dirty="0" err="1" smtClean="0"/>
              <a:t>consistent</a:t>
            </a:r>
            <a:r>
              <a:rPr lang="it-IT" dirty="0" smtClean="0"/>
              <a:t> with the </a:t>
            </a:r>
            <a:r>
              <a:rPr lang="it-IT" dirty="0" err="1" smtClean="0"/>
              <a:t>expectations</a:t>
            </a:r>
            <a:endParaRPr lang="it-IT" dirty="0"/>
          </a:p>
        </p:txBody>
      </p:sp>
      <p:sp>
        <p:nvSpPr>
          <p:cNvPr id="19" name="Triangolo isoscele 18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118587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 txBox="1">
            <a:spLocks/>
          </p:cNvSpPr>
          <p:nvPr/>
        </p:nvSpPr>
        <p:spPr>
          <a:xfrm>
            <a:off x="945744" y="5458394"/>
            <a:ext cx="10256964" cy="72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Tons of applications on their way!</a:t>
            </a:r>
            <a:endParaRPr lang="it-IT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Conclusion: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Summary</a:t>
            </a:r>
            <a:endParaRPr lang="it-IT" sz="4400" b="1" dirty="0"/>
          </a:p>
        </p:txBody>
      </p:sp>
      <p:sp>
        <p:nvSpPr>
          <p:cNvPr id="33" name="Rettangolo 32"/>
          <p:cNvSpPr/>
          <p:nvPr/>
        </p:nvSpPr>
        <p:spPr>
          <a:xfrm>
            <a:off x="221304" y="1040188"/>
            <a:ext cx="11401633" cy="4777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opted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for a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purely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analytical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trying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evaluate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the transfer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matrix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of a plasma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ramp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concluded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with a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symmetric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form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could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simplify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problem</a:t>
            </a:r>
            <a:endParaRPr lang="it-IT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opted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for a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squared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cosine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shape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evaluated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ever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adiabatic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its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application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lead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to Mathieu Equation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compared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solution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of the Mathieu Equation with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actual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envelope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evolution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deduced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transfer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matrix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can be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normalized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to a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geometric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parameter</a:t>
            </a:r>
            <a:endParaRPr lang="it-IT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found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an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analytical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approximation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allows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write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the transfer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matrix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in a </a:t>
            </a:r>
            <a:r>
              <a:rPr lang="it-IT" b="0" dirty="0" err="1" smtClean="0">
                <a:solidFill>
                  <a:schemeClr val="bg1">
                    <a:lumMod val="50000"/>
                  </a:schemeClr>
                </a:solidFill>
              </a:rPr>
              <a:t>simple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 way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37645" y="1412731"/>
            <a:ext cx="11401633" cy="406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opted</a:t>
            </a:r>
            <a:r>
              <a:rPr lang="it-IT" sz="2000" b="1" dirty="0" smtClean="0">
                <a:solidFill>
                  <a:schemeClr val="tx1"/>
                </a:solidFill>
              </a:rPr>
              <a:t> for a </a:t>
            </a:r>
            <a:r>
              <a:rPr lang="it-IT" sz="2000" b="1" dirty="0" err="1" smtClean="0">
                <a:solidFill>
                  <a:schemeClr val="tx1"/>
                </a:solidFill>
              </a:rPr>
              <a:t>purely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analytical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approach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trying</a:t>
            </a:r>
            <a:r>
              <a:rPr lang="it-IT" sz="2000" b="1" dirty="0" smtClean="0">
                <a:solidFill>
                  <a:schemeClr val="tx1"/>
                </a:solidFill>
              </a:rPr>
              <a:t> to </a:t>
            </a:r>
            <a:r>
              <a:rPr lang="it-IT" sz="2000" b="1" dirty="0" err="1" smtClean="0">
                <a:solidFill>
                  <a:schemeClr val="tx1"/>
                </a:solidFill>
              </a:rPr>
              <a:t>evaluate</a:t>
            </a:r>
            <a:r>
              <a:rPr lang="it-IT" sz="2000" b="1" dirty="0" smtClean="0">
                <a:solidFill>
                  <a:schemeClr val="tx1"/>
                </a:solidFill>
              </a:rPr>
              <a:t> the transfer </a:t>
            </a:r>
            <a:r>
              <a:rPr lang="it-IT" sz="2000" b="1" dirty="0" err="1" smtClean="0">
                <a:solidFill>
                  <a:schemeClr val="tx1"/>
                </a:solidFill>
              </a:rPr>
              <a:t>matrix</a:t>
            </a:r>
            <a:r>
              <a:rPr lang="it-IT" sz="2000" b="1" dirty="0" smtClean="0">
                <a:solidFill>
                  <a:schemeClr val="tx1"/>
                </a:solidFill>
              </a:rPr>
              <a:t> of a plasma </a:t>
            </a:r>
            <a:r>
              <a:rPr lang="it-IT" sz="2000" b="1" dirty="0" err="1" smtClean="0">
                <a:solidFill>
                  <a:schemeClr val="tx1"/>
                </a:solidFill>
              </a:rPr>
              <a:t>ramp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concluded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that</a:t>
            </a:r>
            <a:r>
              <a:rPr lang="it-IT" sz="2000" b="1" dirty="0" smtClean="0">
                <a:solidFill>
                  <a:schemeClr val="tx1"/>
                </a:solidFill>
              </a:rPr>
              <a:t> a </a:t>
            </a:r>
            <a:r>
              <a:rPr lang="it-IT" sz="2000" b="1" dirty="0" err="1" smtClean="0">
                <a:solidFill>
                  <a:schemeClr val="tx1"/>
                </a:solidFill>
              </a:rPr>
              <a:t>ramp</a:t>
            </a:r>
            <a:r>
              <a:rPr lang="it-IT" sz="2000" b="1" dirty="0" smtClean="0">
                <a:solidFill>
                  <a:schemeClr val="tx1"/>
                </a:solidFill>
              </a:rPr>
              <a:t> with a </a:t>
            </a:r>
            <a:r>
              <a:rPr lang="it-IT" sz="2000" b="1" dirty="0" err="1" smtClean="0">
                <a:solidFill>
                  <a:schemeClr val="tx1"/>
                </a:solidFill>
              </a:rPr>
              <a:t>symmetric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form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could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simplify</a:t>
            </a:r>
            <a:r>
              <a:rPr lang="it-IT" sz="2000" b="1" dirty="0" smtClean="0">
                <a:solidFill>
                  <a:schemeClr val="tx1"/>
                </a:solidFill>
              </a:rPr>
              <a:t> the </a:t>
            </a:r>
            <a:r>
              <a:rPr lang="it-IT" sz="2000" b="1" dirty="0" err="1" smtClean="0">
                <a:solidFill>
                  <a:schemeClr val="tx1"/>
                </a:solidFill>
              </a:rPr>
              <a:t>problem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opted</a:t>
            </a:r>
            <a:r>
              <a:rPr lang="it-IT" sz="2000" b="1" dirty="0" smtClean="0">
                <a:solidFill>
                  <a:schemeClr val="tx1"/>
                </a:solidFill>
              </a:rPr>
              <a:t> for a </a:t>
            </a:r>
            <a:r>
              <a:rPr lang="it-IT" sz="2000" b="1" dirty="0" err="1" smtClean="0">
                <a:solidFill>
                  <a:schemeClr val="tx1"/>
                </a:solidFill>
              </a:rPr>
              <a:t>ramp</a:t>
            </a:r>
            <a:r>
              <a:rPr lang="it-IT" sz="2000" b="1" dirty="0" smtClean="0">
                <a:solidFill>
                  <a:schemeClr val="tx1"/>
                </a:solidFill>
              </a:rPr>
              <a:t> with </a:t>
            </a:r>
            <a:r>
              <a:rPr lang="it-IT" sz="2000" b="1" dirty="0">
                <a:solidFill>
                  <a:schemeClr val="tx1"/>
                </a:solidFill>
              </a:rPr>
              <a:t>a </a:t>
            </a:r>
            <a:r>
              <a:rPr lang="it-IT" sz="2000" b="1" dirty="0" err="1">
                <a:solidFill>
                  <a:schemeClr val="tx1"/>
                </a:solidFill>
              </a:rPr>
              <a:t>squared</a:t>
            </a:r>
            <a:r>
              <a:rPr lang="it-IT" sz="2000" b="1" dirty="0">
                <a:solidFill>
                  <a:schemeClr val="tx1"/>
                </a:solidFill>
              </a:rPr>
              <a:t> cosine </a:t>
            </a:r>
            <a:r>
              <a:rPr lang="it-IT" sz="2000" b="1" dirty="0" err="1" smtClean="0">
                <a:solidFill>
                  <a:schemeClr val="tx1"/>
                </a:solidFill>
              </a:rPr>
              <a:t>shape</a:t>
            </a:r>
            <a:endParaRPr lang="it-IT" sz="2000" b="1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evaluated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that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this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ramp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is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never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adiabatic</a:t>
            </a:r>
            <a:r>
              <a:rPr lang="it-IT" sz="2000" b="1" dirty="0" smtClean="0">
                <a:solidFill>
                  <a:schemeClr val="tx1"/>
                </a:solidFill>
              </a:rPr>
              <a:t> and </a:t>
            </a:r>
            <a:r>
              <a:rPr lang="it-IT" sz="2000" b="1" dirty="0" err="1" smtClean="0">
                <a:solidFill>
                  <a:schemeClr val="tx1"/>
                </a:solidFill>
              </a:rPr>
              <a:t>its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application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lead</a:t>
            </a:r>
            <a:r>
              <a:rPr lang="it-IT" sz="2000" b="1" dirty="0" smtClean="0">
                <a:solidFill>
                  <a:schemeClr val="tx1"/>
                </a:solidFill>
              </a:rPr>
              <a:t> to Mathieu Equation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compared</a:t>
            </a:r>
            <a:r>
              <a:rPr lang="it-IT" sz="2000" b="1" dirty="0" smtClean="0">
                <a:solidFill>
                  <a:schemeClr val="tx1"/>
                </a:solidFill>
              </a:rPr>
              <a:t> the </a:t>
            </a:r>
            <a:r>
              <a:rPr lang="it-IT" sz="2000" b="1" dirty="0" err="1" smtClean="0">
                <a:solidFill>
                  <a:schemeClr val="tx1"/>
                </a:solidFill>
              </a:rPr>
              <a:t>solution</a:t>
            </a:r>
            <a:r>
              <a:rPr lang="it-IT" sz="2000" b="1" dirty="0" smtClean="0">
                <a:solidFill>
                  <a:schemeClr val="tx1"/>
                </a:solidFill>
              </a:rPr>
              <a:t> of the Mathieu Equation with </a:t>
            </a:r>
            <a:r>
              <a:rPr lang="it-IT" sz="2000" b="1" dirty="0" err="1" smtClean="0">
                <a:solidFill>
                  <a:schemeClr val="tx1"/>
                </a:solidFill>
              </a:rPr>
              <a:t>actual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envelope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evolution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deduced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that</a:t>
            </a:r>
            <a:r>
              <a:rPr lang="it-IT" sz="2000" b="1" dirty="0" smtClean="0">
                <a:solidFill>
                  <a:schemeClr val="tx1"/>
                </a:solidFill>
              </a:rPr>
              <a:t> the </a:t>
            </a:r>
            <a:r>
              <a:rPr lang="it-IT" sz="2000" b="1" dirty="0" err="1" smtClean="0">
                <a:solidFill>
                  <a:schemeClr val="tx1"/>
                </a:solidFill>
              </a:rPr>
              <a:t>ramp</a:t>
            </a:r>
            <a:r>
              <a:rPr lang="it-IT" sz="2000" b="1" dirty="0" smtClean="0">
                <a:solidFill>
                  <a:schemeClr val="tx1"/>
                </a:solidFill>
              </a:rPr>
              <a:t> transfer </a:t>
            </a:r>
            <a:r>
              <a:rPr lang="it-IT" sz="2000" b="1" dirty="0" err="1" smtClean="0">
                <a:solidFill>
                  <a:schemeClr val="tx1"/>
                </a:solidFill>
              </a:rPr>
              <a:t>matrix</a:t>
            </a:r>
            <a:r>
              <a:rPr lang="it-IT" sz="2000" b="1" dirty="0" smtClean="0">
                <a:solidFill>
                  <a:schemeClr val="tx1"/>
                </a:solidFill>
              </a:rPr>
              <a:t> can be </a:t>
            </a:r>
            <a:r>
              <a:rPr lang="it-IT" sz="2000" b="1" dirty="0" err="1" smtClean="0">
                <a:solidFill>
                  <a:schemeClr val="tx1"/>
                </a:solidFill>
              </a:rPr>
              <a:t>normalized</a:t>
            </a:r>
            <a:r>
              <a:rPr lang="it-IT" sz="2000" b="1" dirty="0" smtClean="0">
                <a:solidFill>
                  <a:schemeClr val="tx1"/>
                </a:solidFill>
              </a:rPr>
              <a:t> to a </a:t>
            </a:r>
            <a:r>
              <a:rPr lang="it-IT" sz="2000" b="1" dirty="0" err="1" smtClean="0">
                <a:solidFill>
                  <a:schemeClr val="tx1"/>
                </a:solidFill>
              </a:rPr>
              <a:t>geometric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parameter</a:t>
            </a:r>
            <a:endParaRPr lang="it-IT" sz="2000" b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sz="2000" b="1" dirty="0" err="1" smtClean="0">
                <a:solidFill>
                  <a:schemeClr val="tx1"/>
                </a:solidFill>
              </a:rPr>
              <a:t>We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found</a:t>
            </a:r>
            <a:r>
              <a:rPr lang="it-IT" sz="2000" b="1" dirty="0" smtClean="0">
                <a:solidFill>
                  <a:schemeClr val="tx1"/>
                </a:solidFill>
              </a:rPr>
              <a:t> an </a:t>
            </a:r>
            <a:r>
              <a:rPr lang="it-IT" sz="2000" b="1" dirty="0" err="1" smtClean="0">
                <a:solidFill>
                  <a:schemeClr val="tx1"/>
                </a:solidFill>
              </a:rPr>
              <a:t>analytical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approximation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that</a:t>
            </a:r>
            <a:r>
              <a:rPr lang="it-IT" sz="2000" b="1" dirty="0" smtClean="0">
                <a:solidFill>
                  <a:schemeClr val="tx1"/>
                </a:solidFill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</a:rPr>
              <a:t>allows</a:t>
            </a:r>
            <a:r>
              <a:rPr lang="it-IT" sz="2000" b="1" dirty="0" smtClean="0">
                <a:solidFill>
                  <a:schemeClr val="tx1"/>
                </a:solidFill>
              </a:rPr>
              <a:t> to </a:t>
            </a:r>
            <a:r>
              <a:rPr lang="it-IT" sz="2000" b="1" dirty="0" err="1" smtClean="0">
                <a:solidFill>
                  <a:schemeClr val="tx1"/>
                </a:solidFill>
              </a:rPr>
              <a:t>write</a:t>
            </a:r>
            <a:r>
              <a:rPr lang="it-IT" sz="2000" b="1" dirty="0" smtClean="0">
                <a:solidFill>
                  <a:schemeClr val="tx1"/>
                </a:solidFill>
              </a:rPr>
              <a:t> the transfer </a:t>
            </a:r>
            <a:r>
              <a:rPr lang="it-IT" sz="2000" b="1" dirty="0" err="1" smtClean="0">
                <a:solidFill>
                  <a:schemeClr val="tx1"/>
                </a:solidFill>
              </a:rPr>
              <a:t>matrix</a:t>
            </a:r>
            <a:r>
              <a:rPr lang="it-IT" sz="2000" b="1" dirty="0" smtClean="0">
                <a:solidFill>
                  <a:schemeClr val="tx1"/>
                </a:solidFill>
              </a:rPr>
              <a:t> in a </a:t>
            </a:r>
            <a:r>
              <a:rPr lang="it-IT" sz="2000" b="1" dirty="0" err="1" smtClean="0">
                <a:solidFill>
                  <a:schemeClr val="tx1"/>
                </a:solidFill>
              </a:rPr>
              <a:t>simple</a:t>
            </a:r>
            <a:r>
              <a:rPr lang="it-IT" sz="2000" b="1" dirty="0" smtClean="0">
                <a:solidFill>
                  <a:schemeClr val="tx1"/>
                </a:solidFill>
              </a:rPr>
              <a:t> way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967518" y="5480164"/>
            <a:ext cx="10256964" cy="72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Tons of applications on their way!</a:t>
            </a:r>
            <a:endParaRPr lang="it-IT" sz="4400" b="1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740000">
            <a:off x="3807443" y="1767735"/>
            <a:ext cx="9056813" cy="335437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0" y="17133"/>
            <a:ext cx="2165726" cy="8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7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500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50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io 10"/>
          <p:cNvSpPr/>
          <p:nvPr/>
        </p:nvSpPr>
        <p:spPr>
          <a:xfrm rot="16200000" flipH="1">
            <a:off x="9080621" y="1557521"/>
            <a:ext cx="2875472" cy="3336557"/>
          </a:xfrm>
          <a:prstGeom prst="trapezoid">
            <a:avLst>
              <a:gd name="adj" fmla="val 36766"/>
            </a:avLst>
          </a:prstGeom>
          <a:blipFill dpi="0" rotWithShape="0">
            <a:blip r:embed="rId2"/>
            <a:srcRect/>
            <a:tile tx="-615950" ty="293370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riangolo isoscele 3"/>
          <p:cNvSpPr/>
          <p:nvPr/>
        </p:nvSpPr>
        <p:spPr>
          <a:xfrm rot="5400000">
            <a:off x="6580808" y="-848265"/>
            <a:ext cx="2875471" cy="4572000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34" y="2675903"/>
            <a:ext cx="2904262" cy="1138446"/>
          </a:xfrm>
          <a:prstGeom prst="rect">
            <a:avLst/>
          </a:prstGeom>
        </p:spPr>
      </p:pic>
      <p:grpSp>
        <p:nvGrpSpPr>
          <p:cNvPr id="52" name="Gruppo 51"/>
          <p:cNvGrpSpPr/>
          <p:nvPr/>
        </p:nvGrpSpPr>
        <p:grpSpPr>
          <a:xfrm>
            <a:off x="-1142137" y="4235352"/>
            <a:ext cx="8341153" cy="2309057"/>
            <a:chOff x="4050213" y="4235352"/>
            <a:chExt cx="8341153" cy="2309057"/>
          </a:xfrm>
        </p:grpSpPr>
        <p:cxnSp>
          <p:nvCxnSpPr>
            <p:cNvPr id="29" name="Connettore 1 28"/>
            <p:cNvCxnSpPr/>
            <p:nvPr/>
          </p:nvCxnSpPr>
          <p:spPr>
            <a:xfrm>
              <a:off x="5181604" y="4709160"/>
              <a:ext cx="3358892" cy="0"/>
            </a:xfrm>
            <a:prstGeom prst="line">
              <a:avLst/>
            </a:prstGeom>
            <a:ln w="381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9747503" y="5420265"/>
              <a:ext cx="2444496" cy="0"/>
            </a:xfrm>
            <a:prstGeom prst="line">
              <a:avLst/>
            </a:prstGeom>
            <a:ln w="3810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4 43"/>
            <p:cNvCxnSpPr/>
            <p:nvPr/>
          </p:nvCxnSpPr>
          <p:spPr>
            <a:xfrm rot="10800000" flipV="1">
              <a:off x="7749341" y="5420265"/>
              <a:ext cx="1722288" cy="1124142"/>
            </a:xfrm>
            <a:prstGeom prst="bentConnector3">
              <a:avLst/>
            </a:prstGeom>
            <a:ln w="381000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V="1">
              <a:off x="5181604" y="6544408"/>
              <a:ext cx="7209762" cy="1"/>
            </a:xfrm>
            <a:prstGeom prst="line">
              <a:avLst/>
            </a:prstGeom>
            <a:ln w="384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4 39"/>
            <p:cNvCxnSpPr/>
            <p:nvPr/>
          </p:nvCxnSpPr>
          <p:spPr>
            <a:xfrm>
              <a:off x="8489823" y="4709160"/>
              <a:ext cx="1308354" cy="711105"/>
            </a:xfrm>
            <a:prstGeom prst="bentConnector3">
              <a:avLst/>
            </a:prstGeom>
            <a:ln w="381000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itolo 1"/>
            <p:cNvSpPr txBox="1">
              <a:spLocks/>
            </p:cNvSpPr>
            <p:nvPr/>
          </p:nvSpPr>
          <p:spPr>
            <a:xfrm>
              <a:off x="4050213" y="4235352"/>
              <a:ext cx="6440821" cy="6605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>
                  <a:solidFill>
                    <a:schemeClr val="bg1"/>
                  </a:solidFill>
                </a:rPr>
                <a:t>Stefano Romeo </a:t>
              </a:r>
              <a:r>
                <a:rPr lang="it-IT" sz="1600" b="1" i="1" dirty="0" smtClean="0">
                  <a:solidFill>
                    <a:srgbClr val="002060"/>
                  </a:solidFill>
                </a:rPr>
                <a:t>stefano.romeo@lnf.infn.it</a:t>
              </a:r>
              <a:endParaRPr lang="it-IT" sz="20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Triangolo isoscele 5"/>
          <p:cNvSpPr/>
          <p:nvPr/>
        </p:nvSpPr>
        <p:spPr>
          <a:xfrm rot="5400000">
            <a:off x="7835209" y="3133592"/>
            <a:ext cx="2875471" cy="4572000"/>
          </a:xfrm>
          <a:prstGeom prst="triangle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98" y="5782359"/>
            <a:ext cx="2304000" cy="98926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34" y="-71010"/>
            <a:ext cx="2353994" cy="1376788"/>
          </a:xfrm>
          <a:prstGeom prst="rect">
            <a:avLst/>
          </a:prstGeom>
        </p:spPr>
      </p:pic>
      <p:sp>
        <p:nvSpPr>
          <p:cNvPr id="23" name="Titolo 1"/>
          <p:cNvSpPr txBox="1">
            <a:spLocks/>
          </p:cNvSpPr>
          <p:nvPr/>
        </p:nvSpPr>
        <p:spPr>
          <a:xfrm>
            <a:off x="-308609" y="715358"/>
            <a:ext cx="6440821" cy="391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Thank you</a:t>
            </a:r>
            <a:br>
              <a:rPr lang="en-US" sz="66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for</a:t>
            </a:r>
            <a:r>
              <a:rPr lang="en-US" sz="7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/>
            </a:r>
            <a:br>
              <a:rPr lang="en-US" sz="7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</a:rPr>
              <a:t>the attention!</a:t>
            </a:r>
            <a:endParaRPr lang="it-IT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itolo 1"/>
          <p:cNvSpPr>
            <a:spLocks noGrp="1"/>
          </p:cNvSpPr>
          <p:nvPr>
            <p:ph type="ctrTitle"/>
          </p:nvPr>
        </p:nvSpPr>
        <p:spPr>
          <a:xfrm>
            <a:off x="-289953" y="701478"/>
            <a:ext cx="6440821" cy="3917854"/>
          </a:xfrm>
        </p:spPr>
        <p:txBody>
          <a:bodyPr anchor="ctr"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  <a:latin typeface="+mn-lt"/>
              </a:rPr>
              <a:t>Thank you</a:t>
            </a:r>
            <a:br>
              <a:rPr lang="en-US" sz="6600" b="1" dirty="0" smtClean="0">
                <a:solidFill>
                  <a:srgbClr val="FFC000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for</a:t>
            </a:r>
            <a:b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400" b="1" dirty="0" smtClean="0"/>
              <a:t>the attention!</a:t>
            </a:r>
            <a:endParaRPr lang="it-IT" sz="4400" b="1" dirty="0"/>
          </a:p>
        </p:txBody>
      </p:sp>
      <p:sp>
        <p:nvSpPr>
          <p:cNvPr id="32" name="Triangolo isoscele 31"/>
          <p:cNvSpPr/>
          <p:nvPr/>
        </p:nvSpPr>
        <p:spPr>
          <a:xfrm rot="5400000" flipH="1">
            <a:off x="132260" y="-38005"/>
            <a:ext cx="703330" cy="96983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2578102" y="4954122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solidFill>
                  <a:schemeClr val="bg1"/>
                </a:solidFill>
              </a:rPr>
              <a:t>Island of Elba 2023-09-18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88015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 smtClean="0">
                <a:solidFill>
                  <a:schemeClr val="bg1"/>
                </a:solidFill>
              </a:rPr>
              <a:t>6th </a:t>
            </a:r>
            <a:r>
              <a:rPr lang="it-IT" sz="1800" i="1" dirty="0" err="1" smtClean="0">
                <a:solidFill>
                  <a:schemeClr val="bg1"/>
                </a:solidFill>
              </a:rPr>
              <a:t>European</a:t>
            </a:r>
            <a:r>
              <a:rPr lang="it-IT" sz="1800" i="1" dirty="0" smtClean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 smtClean="0">
                <a:solidFill>
                  <a:schemeClr val="bg1"/>
                </a:solidFill>
              </a:rPr>
              <a:t>Concepts</a:t>
            </a:r>
            <a:r>
              <a:rPr lang="it-IT" sz="1800" i="1" dirty="0" smtClean="0">
                <a:solidFill>
                  <a:schemeClr val="bg1"/>
                </a:solidFill>
              </a:rPr>
              <a:t> Workshop</a:t>
            </a:r>
            <a:endParaRPr lang="it-IT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0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500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50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io 10"/>
          <p:cNvSpPr/>
          <p:nvPr/>
        </p:nvSpPr>
        <p:spPr>
          <a:xfrm rot="16200000" flipH="1">
            <a:off x="9080621" y="1557521"/>
            <a:ext cx="2875472" cy="3336557"/>
          </a:xfrm>
          <a:prstGeom prst="trapezoid">
            <a:avLst>
              <a:gd name="adj" fmla="val 36766"/>
            </a:avLst>
          </a:prstGeom>
          <a:blipFill dpi="0" rotWithShape="0">
            <a:blip r:embed="rId2"/>
            <a:srcRect/>
            <a:tile tx="-615950" ty="2933700" sx="46000" sy="4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riangolo isoscele 3"/>
          <p:cNvSpPr/>
          <p:nvPr/>
        </p:nvSpPr>
        <p:spPr>
          <a:xfrm rot="5400000">
            <a:off x="6580808" y="-848265"/>
            <a:ext cx="2875471" cy="4572000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34" y="2675903"/>
            <a:ext cx="2904262" cy="1138446"/>
          </a:xfrm>
          <a:prstGeom prst="rect">
            <a:avLst/>
          </a:prstGeom>
        </p:spPr>
      </p:pic>
      <p:grpSp>
        <p:nvGrpSpPr>
          <p:cNvPr id="52" name="Gruppo 51"/>
          <p:cNvGrpSpPr/>
          <p:nvPr/>
        </p:nvGrpSpPr>
        <p:grpSpPr>
          <a:xfrm>
            <a:off x="-1142137" y="4235352"/>
            <a:ext cx="8341153" cy="2309057"/>
            <a:chOff x="4050213" y="4235352"/>
            <a:chExt cx="8341153" cy="2309057"/>
          </a:xfrm>
        </p:grpSpPr>
        <p:cxnSp>
          <p:nvCxnSpPr>
            <p:cNvPr id="29" name="Connettore 1 28"/>
            <p:cNvCxnSpPr/>
            <p:nvPr/>
          </p:nvCxnSpPr>
          <p:spPr>
            <a:xfrm>
              <a:off x="5181604" y="4709160"/>
              <a:ext cx="3358892" cy="0"/>
            </a:xfrm>
            <a:prstGeom prst="line">
              <a:avLst/>
            </a:prstGeom>
            <a:ln w="381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>
              <a:off x="9747503" y="5420265"/>
              <a:ext cx="2444496" cy="0"/>
            </a:xfrm>
            <a:prstGeom prst="line">
              <a:avLst/>
            </a:prstGeom>
            <a:ln w="3810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4 43"/>
            <p:cNvCxnSpPr/>
            <p:nvPr/>
          </p:nvCxnSpPr>
          <p:spPr>
            <a:xfrm rot="10800000" flipV="1">
              <a:off x="7749341" y="5420265"/>
              <a:ext cx="1722288" cy="1124142"/>
            </a:xfrm>
            <a:prstGeom prst="bentConnector3">
              <a:avLst/>
            </a:prstGeom>
            <a:ln w="381000">
              <a:solidFill>
                <a:schemeClr val="bg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V="1">
              <a:off x="5181604" y="6544408"/>
              <a:ext cx="7209762" cy="1"/>
            </a:xfrm>
            <a:prstGeom prst="line">
              <a:avLst/>
            </a:prstGeom>
            <a:ln w="384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4 39"/>
            <p:cNvCxnSpPr/>
            <p:nvPr/>
          </p:nvCxnSpPr>
          <p:spPr>
            <a:xfrm>
              <a:off x="8489823" y="4709160"/>
              <a:ext cx="1308354" cy="711105"/>
            </a:xfrm>
            <a:prstGeom prst="bentConnector3">
              <a:avLst/>
            </a:prstGeom>
            <a:ln w="381000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itolo 1"/>
            <p:cNvSpPr txBox="1">
              <a:spLocks/>
            </p:cNvSpPr>
            <p:nvPr/>
          </p:nvSpPr>
          <p:spPr>
            <a:xfrm>
              <a:off x="4050213" y="4235352"/>
              <a:ext cx="6440821" cy="6605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000" b="1" dirty="0" smtClean="0">
                  <a:solidFill>
                    <a:schemeClr val="bg1"/>
                  </a:solidFill>
                </a:rPr>
                <a:t>Stefano Romeo </a:t>
              </a:r>
              <a:r>
                <a:rPr lang="it-IT" sz="1600" b="1" i="1" dirty="0" smtClean="0">
                  <a:solidFill>
                    <a:srgbClr val="002060"/>
                  </a:solidFill>
                </a:rPr>
                <a:t>stefano.romeo@lnf.infn.it</a:t>
              </a:r>
              <a:endParaRPr lang="it-IT" sz="20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Triangolo isoscele 5"/>
          <p:cNvSpPr/>
          <p:nvPr/>
        </p:nvSpPr>
        <p:spPr>
          <a:xfrm rot="5400000">
            <a:off x="7835209" y="3133592"/>
            <a:ext cx="2875471" cy="4572000"/>
          </a:xfrm>
          <a:prstGeom prst="triangle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98" y="5782359"/>
            <a:ext cx="2304000" cy="98926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34" y="-71010"/>
            <a:ext cx="2353994" cy="1376788"/>
          </a:xfrm>
          <a:prstGeom prst="rect">
            <a:avLst/>
          </a:prstGeom>
        </p:spPr>
      </p:pic>
      <p:sp>
        <p:nvSpPr>
          <p:cNvPr id="32" name="Triangolo isoscele 31"/>
          <p:cNvSpPr/>
          <p:nvPr/>
        </p:nvSpPr>
        <p:spPr>
          <a:xfrm rot="5400000" flipH="1">
            <a:off x="132260" y="-38005"/>
            <a:ext cx="703330" cy="96983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2578102" y="4954122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smtClean="0">
                <a:solidFill>
                  <a:schemeClr val="bg1"/>
                </a:solidFill>
              </a:rPr>
              <a:t>Island of Elba 2023-09-18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88015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 smtClean="0">
                <a:solidFill>
                  <a:schemeClr val="bg1"/>
                </a:solidFill>
              </a:rPr>
              <a:t>6th </a:t>
            </a:r>
            <a:r>
              <a:rPr lang="it-IT" sz="1800" i="1" dirty="0" err="1" smtClean="0">
                <a:solidFill>
                  <a:schemeClr val="bg1"/>
                </a:solidFill>
              </a:rPr>
              <a:t>European</a:t>
            </a:r>
            <a:r>
              <a:rPr lang="it-IT" sz="1800" i="1" dirty="0" smtClean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 smtClean="0">
                <a:solidFill>
                  <a:schemeClr val="bg1"/>
                </a:solidFill>
              </a:rPr>
              <a:t>Concepts</a:t>
            </a:r>
            <a:r>
              <a:rPr lang="it-IT" sz="1800" i="1" dirty="0" smtClean="0">
                <a:solidFill>
                  <a:schemeClr val="bg1"/>
                </a:solidFill>
              </a:rPr>
              <a:t> Workshop</a:t>
            </a:r>
            <a:endParaRPr lang="it-IT" sz="1800" i="1" dirty="0">
              <a:solidFill>
                <a:schemeClr val="bg1"/>
              </a:solidFill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188015" y="617384"/>
            <a:ext cx="4570243" cy="391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Very special thanks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to those who collaborated with me in the realization of this 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work</a:t>
            </a:r>
          </a:p>
          <a:p>
            <a:pPr algn="l"/>
            <a:endParaRPr lang="it-IT" sz="20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Angelo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Biagioni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Lucio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Crincoli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Alessio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Del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Dotto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Massimo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Ferrario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Anna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Giribono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Gianmarco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Parise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Andrea Renato Rossi</a:t>
            </a: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Gilles Jacopo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Silvi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Cristina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Vaccarezza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210909" y="627384"/>
            <a:ext cx="4570243" cy="391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+mn-lt"/>
              </a:rPr>
              <a:t>Very special thanks to </a:t>
            </a:r>
            <a:r>
              <a:rPr lang="en-US" sz="2400" b="1" dirty="0">
                <a:latin typeface="+mn-lt"/>
              </a:rPr>
              <a:t>those who collaborated with me in the realization of this </a:t>
            </a:r>
            <a:r>
              <a:rPr lang="en-US" sz="2400" b="1" dirty="0" smtClean="0">
                <a:latin typeface="+mn-lt"/>
              </a:rPr>
              <a:t>work</a:t>
            </a:r>
          </a:p>
          <a:p>
            <a:pPr algn="l"/>
            <a:endParaRPr lang="it-IT" sz="2000" b="1" dirty="0" smtClean="0">
              <a:solidFill>
                <a:srgbClr val="FFC000"/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Angelo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Biagioni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Lucio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Crincoli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Alessio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 Del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Dotto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Massimo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Ferrario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Anna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Giribono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Gianmarco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Parise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Andrea Renato Rossi</a:t>
            </a:r>
          </a:p>
          <a:p>
            <a:pPr algn="l"/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Gilles Jacopo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Silvi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algn="l"/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Cristina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</a:rPr>
              <a:t>Vaccarezza</a:t>
            </a:r>
            <a:endParaRPr lang="en-US" sz="2000" b="1" dirty="0" smtClean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8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asellaDiTesto 77"/>
          <p:cNvSpPr txBox="1"/>
          <p:nvPr/>
        </p:nvSpPr>
        <p:spPr>
          <a:xfrm>
            <a:off x="9493345" y="975150"/>
            <a:ext cx="2081566" cy="93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9493345" y="1916601"/>
            <a:ext cx="2081566" cy="93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44" name="Rettangolo 43"/>
          <p:cNvSpPr/>
          <p:nvPr/>
        </p:nvSpPr>
        <p:spPr>
          <a:xfrm>
            <a:off x="2797232" y="3255370"/>
            <a:ext cx="1573773" cy="1881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100" b="1" dirty="0" err="1" smtClean="0"/>
              <a:t>Courtesy</a:t>
            </a:r>
            <a:r>
              <a:rPr lang="it-IT" sz="1100" b="1" dirty="0" smtClean="0"/>
              <a:t> of A. Biagioni</a:t>
            </a:r>
          </a:p>
        </p:txBody>
      </p:sp>
      <p:sp>
        <p:nvSpPr>
          <p:cNvPr id="84" name="Rettangolo 83"/>
          <p:cNvSpPr/>
          <p:nvPr/>
        </p:nvSpPr>
        <p:spPr>
          <a:xfrm>
            <a:off x="4997492" y="4931671"/>
            <a:ext cx="2191669" cy="418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W</a:t>
            </a:r>
            <a:r>
              <a:rPr lang="it-IT" dirty="0" err="1" smtClean="0"/>
              <a:t>hich</a:t>
            </a:r>
            <a:r>
              <a:rPr lang="it-IT" dirty="0" smtClean="0"/>
              <a:t> </a:t>
            </a:r>
            <a:r>
              <a:rPr lang="it-IT" dirty="0"/>
              <a:t>plasma </a:t>
            </a:r>
            <a:r>
              <a:rPr lang="it-IT" dirty="0" err="1"/>
              <a:t>ramp</a:t>
            </a:r>
            <a:r>
              <a:rPr lang="it-IT" dirty="0"/>
              <a:t>?</a:t>
            </a:r>
            <a:endParaRPr lang="it-IT" dirty="0" smtClean="0"/>
          </a:p>
        </p:txBody>
      </p:sp>
      <p:sp>
        <p:nvSpPr>
          <p:cNvPr id="82" name="Rettangolo 81"/>
          <p:cNvSpPr/>
          <p:nvPr/>
        </p:nvSpPr>
        <p:spPr>
          <a:xfrm>
            <a:off x="5002254" y="2436315"/>
            <a:ext cx="4491091" cy="418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High </a:t>
            </a:r>
            <a:r>
              <a:rPr lang="it-IT" b="1" dirty="0" err="1" smtClean="0"/>
              <a:t>sensitivity</a:t>
            </a:r>
            <a:r>
              <a:rPr lang="it-IT" b="1" dirty="0" smtClean="0"/>
              <a:t> to </a:t>
            </a:r>
            <a:r>
              <a:rPr lang="it-IT" b="1" dirty="0" err="1" smtClean="0"/>
              <a:t>transverse</a:t>
            </a:r>
            <a:r>
              <a:rPr lang="it-IT" b="1" dirty="0" smtClean="0"/>
              <a:t> </a:t>
            </a:r>
            <a:r>
              <a:rPr lang="it-IT" b="1" dirty="0" err="1" smtClean="0"/>
              <a:t>instability</a:t>
            </a:r>
            <a:r>
              <a:rPr lang="it-IT" b="1" dirty="0" smtClean="0"/>
              <a:t>!</a:t>
            </a:r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3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Outline: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+mn-lt"/>
              </a:rPr>
              <a:t>Plasma transport line optimization</a:t>
            </a:r>
            <a:endParaRPr lang="it-IT" sz="4000" b="1" dirty="0"/>
          </a:p>
        </p:txBody>
      </p:sp>
      <p:sp>
        <p:nvSpPr>
          <p:cNvPr id="15" name="Rettangolo 14"/>
          <p:cNvSpPr/>
          <p:nvPr/>
        </p:nvSpPr>
        <p:spPr>
          <a:xfrm>
            <a:off x="7631187" y="3285000"/>
            <a:ext cx="4560813" cy="28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Evaluation of </a:t>
            </a:r>
            <a:r>
              <a:rPr lang="it-IT" b="1" dirty="0" err="1" smtClean="0"/>
              <a:t>ramp</a:t>
            </a:r>
            <a:r>
              <a:rPr lang="it-IT" b="1" dirty="0" smtClean="0"/>
              <a:t> transfer </a:t>
            </a:r>
            <a:r>
              <a:rPr lang="it-IT" b="1" dirty="0" err="1" smtClean="0"/>
              <a:t>matrix</a:t>
            </a:r>
            <a:endParaRPr lang="it-IT" b="1" dirty="0" smtClean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8" y="183486"/>
            <a:ext cx="1227042" cy="526854"/>
          </a:xfrm>
          <a:prstGeom prst="rect">
            <a:avLst/>
          </a:prstGeom>
        </p:spPr>
      </p:pic>
      <p:sp>
        <p:nvSpPr>
          <p:cNvPr id="51" name="Rettangolo 50"/>
          <p:cNvSpPr/>
          <p:nvPr/>
        </p:nvSpPr>
        <p:spPr>
          <a:xfrm>
            <a:off x="486288" y="1252195"/>
            <a:ext cx="3892578" cy="2006494"/>
          </a:xfrm>
          <a:prstGeom prst="rect">
            <a:avLst/>
          </a:prstGeom>
          <a:gradFill>
            <a:gsLst>
              <a:gs pos="34000">
                <a:srgbClr val="0D0DFF"/>
              </a:gs>
              <a:gs pos="49000">
                <a:srgbClr val="0000B4"/>
              </a:gs>
              <a:gs pos="75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" name="movie_3ms_delay2000ns_pressione  -0.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-60000" flipH="1">
            <a:off x="2011878" y="2041532"/>
            <a:ext cx="1560738" cy="388612"/>
          </a:xfrm>
          <a:prstGeom prst="rect">
            <a:avLst/>
          </a:prstGeom>
        </p:spPr>
      </p:pic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1701853" y="1568540"/>
            <a:ext cx="1057618" cy="2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Capillary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39"/>
          <p:cNvSpPr/>
          <p:nvPr/>
        </p:nvSpPr>
        <p:spPr>
          <a:xfrm>
            <a:off x="1183289" y="1455959"/>
            <a:ext cx="975627" cy="8604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55" name="Rectangle 40"/>
          <p:cNvSpPr/>
          <p:nvPr/>
        </p:nvSpPr>
        <p:spPr>
          <a:xfrm>
            <a:off x="1535406" y="1543626"/>
            <a:ext cx="277030" cy="9188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56" name="Freeform 42"/>
          <p:cNvSpPr/>
          <p:nvPr/>
        </p:nvSpPr>
        <p:spPr>
          <a:xfrm rot="5400000" flipV="1">
            <a:off x="1175832" y="1665654"/>
            <a:ext cx="618774" cy="371780"/>
          </a:xfrm>
          <a:custGeom>
            <a:avLst/>
            <a:gdLst>
              <a:gd name="connsiteX0" fmla="*/ 0 w 1238492"/>
              <a:gd name="connsiteY0" fmla="*/ 266218 h 266218"/>
              <a:gd name="connsiteX1" fmla="*/ 439838 w 1238492"/>
              <a:gd name="connsiteY1" fmla="*/ 254643 h 266218"/>
              <a:gd name="connsiteX2" fmla="*/ 810228 w 1238492"/>
              <a:gd name="connsiteY2" fmla="*/ 150471 h 266218"/>
              <a:gd name="connsiteX3" fmla="*/ 1238492 w 1238492"/>
              <a:gd name="connsiteY3" fmla="*/ 0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492" h="266218">
                <a:moveTo>
                  <a:pt x="0" y="266218"/>
                </a:moveTo>
                <a:lnTo>
                  <a:pt x="439838" y="254643"/>
                </a:lnTo>
                <a:cubicBezTo>
                  <a:pt x="574876" y="235352"/>
                  <a:pt x="677119" y="192911"/>
                  <a:pt x="810228" y="150471"/>
                </a:cubicBezTo>
                <a:cubicBezTo>
                  <a:pt x="943337" y="108031"/>
                  <a:pt x="1090914" y="54015"/>
                  <a:pt x="1238492" y="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sysDash"/>
            <a:headEnd type="non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sp>
        <p:nvSpPr>
          <p:cNvPr id="57" name="Freeform 43"/>
          <p:cNvSpPr/>
          <p:nvPr/>
        </p:nvSpPr>
        <p:spPr>
          <a:xfrm rot="5400000">
            <a:off x="1557187" y="1659148"/>
            <a:ext cx="615699" cy="381403"/>
          </a:xfrm>
          <a:custGeom>
            <a:avLst/>
            <a:gdLst>
              <a:gd name="connsiteX0" fmla="*/ 0 w 1238492"/>
              <a:gd name="connsiteY0" fmla="*/ 266218 h 266218"/>
              <a:gd name="connsiteX1" fmla="*/ 439838 w 1238492"/>
              <a:gd name="connsiteY1" fmla="*/ 254643 h 266218"/>
              <a:gd name="connsiteX2" fmla="*/ 810228 w 1238492"/>
              <a:gd name="connsiteY2" fmla="*/ 150471 h 266218"/>
              <a:gd name="connsiteX3" fmla="*/ 1238492 w 1238492"/>
              <a:gd name="connsiteY3" fmla="*/ 0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492" h="266218">
                <a:moveTo>
                  <a:pt x="0" y="266218"/>
                </a:moveTo>
                <a:lnTo>
                  <a:pt x="439838" y="254643"/>
                </a:lnTo>
                <a:cubicBezTo>
                  <a:pt x="574876" y="235352"/>
                  <a:pt x="677119" y="192911"/>
                  <a:pt x="810228" y="150471"/>
                </a:cubicBezTo>
                <a:cubicBezTo>
                  <a:pt x="943337" y="108031"/>
                  <a:pt x="1090914" y="54015"/>
                  <a:pt x="1238492" y="0"/>
                </a:cubicBezTo>
              </a:path>
            </a:pathLst>
          </a:custGeom>
          <a:noFill/>
          <a:ln w="15875">
            <a:solidFill>
              <a:schemeClr val="bg1"/>
            </a:solidFill>
            <a:prstDash val="sysDash"/>
            <a:headEnd type="none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/>
          </a:p>
        </p:txBody>
      </p:sp>
      <p:grpSp>
        <p:nvGrpSpPr>
          <p:cNvPr id="58" name="Group 73"/>
          <p:cNvGrpSpPr/>
          <p:nvPr/>
        </p:nvGrpSpPr>
        <p:grpSpPr>
          <a:xfrm>
            <a:off x="2639880" y="1719144"/>
            <a:ext cx="71515" cy="975566"/>
            <a:chOff x="2014407" y="2145913"/>
            <a:chExt cx="45719" cy="975566"/>
          </a:xfrm>
        </p:grpSpPr>
        <p:sp>
          <p:nvSpPr>
            <p:cNvPr id="59" name="Rectangle 74"/>
            <p:cNvSpPr/>
            <p:nvPr/>
          </p:nvSpPr>
          <p:spPr>
            <a:xfrm>
              <a:off x="2014407" y="2145913"/>
              <a:ext cx="45719" cy="4321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76"/>
            <p:cNvSpPr/>
            <p:nvPr/>
          </p:nvSpPr>
          <p:spPr>
            <a:xfrm>
              <a:off x="2014408" y="2692216"/>
              <a:ext cx="45718" cy="4292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oup 86"/>
          <p:cNvGrpSpPr/>
          <p:nvPr/>
        </p:nvGrpSpPr>
        <p:grpSpPr>
          <a:xfrm>
            <a:off x="1047690" y="2229318"/>
            <a:ext cx="3174479" cy="878372"/>
            <a:chOff x="433577" y="2586999"/>
            <a:chExt cx="3174479" cy="878372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2483768" y="3215407"/>
              <a:ext cx="1124288" cy="249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Electrode</a:t>
              </a:r>
              <a:endPara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2"/>
            <p:cNvSpPr txBox="1">
              <a:spLocks noChangeArrowheads="1"/>
            </p:cNvSpPr>
            <p:nvPr/>
          </p:nvSpPr>
          <p:spPr bwMode="auto">
            <a:xfrm>
              <a:off x="433577" y="2946764"/>
              <a:ext cx="1305661" cy="40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Plasma </a:t>
              </a:r>
              <a:r>
                <a:rPr lang="en-US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channel</a:t>
              </a:r>
              <a:endPara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Arrow Connector 57"/>
            <p:cNvCxnSpPr/>
            <p:nvPr/>
          </p:nvCxnSpPr>
          <p:spPr>
            <a:xfrm flipV="1">
              <a:off x="747610" y="2586999"/>
              <a:ext cx="56606" cy="465026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56"/>
            <p:cNvCxnSpPr/>
            <p:nvPr/>
          </p:nvCxnSpPr>
          <p:spPr>
            <a:xfrm flipH="1" flipV="1">
              <a:off x="2141801" y="2989349"/>
              <a:ext cx="415514" cy="34263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"/>
          <p:cNvSpPr/>
          <p:nvPr/>
        </p:nvSpPr>
        <p:spPr>
          <a:xfrm>
            <a:off x="3460645" y="1324762"/>
            <a:ext cx="970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Vacuum</a:t>
            </a:r>
            <a:endParaRPr lang="it-IT" dirty="0"/>
          </a:p>
        </p:txBody>
      </p:sp>
      <p:sp>
        <p:nvSpPr>
          <p:cNvPr id="67" name="Rectangle 53"/>
          <p:cNvSpPr/>
          <p:nvPr/>
        </p:nvSpPr>
        <p:spPr>
          <a:xfrm>
            <a:off x="2711395" y="2269211"/>
            <a:ext cx="572625" cy="238631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68" name="Rectangle 53"/>
          <p:cNvSpPr/>
          <p:nvPr/>
        </p:nvSpPr>
        <p:spPr>
          <a:xfrm>
            <a:off x="2711395" y="1635514"/>
            <a:ext cx="579809" cy="519198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69" name="Rectangle 53"/>
          <p:cNvSpPr/>
          <p:nvPr/>
        </p:nvSpPr>
        <p:spPr>
          <a:xfrm>
            <a:off x="751665" y="2266654"/>
            <a:ext cx="1883255" cy="238631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70" name="Round Same Side Corner Rectangle 38"/>
          <p:cNvSpPr/>
          <p:nvPr/>
        </p:nvSpPr>
        <p:spPr>
          <a:xfrm>
            <a:off x="752492" y="1638019"/>
            <a:ext cx="1882599" cy="517073"/>
          </a:xfrm>
          <a:prstGeom prst="round2Same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2653220" y="1207503"/>
            <a:ext cx="743741" cy="3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56"/>
          <p:cNvCxnSpPr>
            <a:stCxn id="71" idx="2"/>
          </p:cNvCxnSpPr>
          <p:nvPr/>
        </p:nvCxnSpPr>
        <p:spPr>
          <a:xfrm>
            <a:off x="3025091" y="1555840"/>
            <a:ext cx="72790" cy="283546"/>
          </a:xfrm>
          <a:prstGeom prst="straightConnector1">
            <a:avLst/>
          </a:prstGeom>
          <a:ln w="15875">
            <a:solidFill>
              <a:schemeClr val="bg1"/>
            </a:solidFill>
            <a:headEnd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486288" y="3625517"/>
            <a:ext cx="389257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At the edge of discharge capillaries, </a:t>
            </a:r>
            <a:r>
              <a:rPr lang="en-US" dirty="0" smtClean="0"/>
              <a:t>regions </a:t>
            </a:r>
            <a:r>
              <a:rPr lang="en-US" dirty="0"/>
              <a:t>with a gradually decreasing plasma density form, connecting the plasma plateau to the vacuum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486288" y="5253377"/>
            <a:ext cx="38925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These regions </a:t>
            </a:r>
            <a:r>
              <a:rPr lang="en-US" dirty="0"/>
              <a:t>are commonly referred to as plasma </a:t>
            </a:r>
            <a:r>
              <a:rPr lang="en-US" dirty="0" smtClean="0"/>
              <a:t>ramps</a:t>
            </a:r>
            <a:endParaRPr lang="en-US" dirty="0"/>
          </a:p>
        </p:txBody>
      </p:sp>
      <p:sp>
        <p:nvSpPr>
          <p:cNvPr id="77" name="CasellaDiTesto 76"/>
          <p:cNvSpPr txBox="1"/>
          <p:nvPr/>
        </p:nvSpPr>
        <p:spPr>
          <a:xfrm>
            <a:off x="4997493" y="971538"/>
            <a:ext cx="4502995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/>
              <a:t>Emittance</a:t>
            </a:r>
            <a:r>
              <a:rPr lang="en-US" dirty="0" smtClean="0"/>
              <a:t> preservation inside plasma is difficult, since in order to balance the extreme focusing field inside plasma the beam needs to be focused up to few micrometers/sub micrometer scale</a:t>
            </a:r>
            <a:endParaRPr lang="en-US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4998203" y="3005802"/>
            <a:ext cx="2190958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A PLASMA RAMP CAN HELP TO RELAX MATCHING CONDITIONS!!!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7631187" y="5139277"/>
            <a:ext cx="389257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Numerical solution:</a:t>
            </a:r>
            <a:endParaRPr lang="en-US" dirty="0"/>
          </a:p>
          <a:p>
            <a:r>
              <a:rPr lang="en-US" dirty="0" smtClean="0"/>
              <a:t>For any working point perform several simulation scans </a:t>
            </a:r>
            <a:endParaRPr lang="en-US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7631187" y="3576476"/>
            <a:ext cx="389257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Analytical solution:</a:t>
            </a:r>
            <a:endParaRPr lang="en-US" dirty="0"/>
          </a:p>
          <a:p>
            <a:r>
              <a:rPr lang="en-US" dirty="0" smtClean="0"/>
              <a:t>Find a general rule for a suitable shape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9523515" y="1005176"/>
                <a:ext cx="2000249" cy="8583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515" y="1005176"/>
                <a:ext cx="2000249" cy="858312"/>
              </a:xfrm>
              <a:prstGeom prst="rect">
                <a:avLst/>
              </a:prstGeom>
              <a:blipFill rotWithShape="0">
                <a:blip r:embed="rId6"/>
                <a:stretch>
                  <a:fillRect b="-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/>
              <p:cNvSpPr txBox="1"/>
              <p:nvPr/>
            </p:nvSpPr>
            <p:spPr>
              <a:xfrm>
                <a:off x="9534003" y="2080541"/>
                <a:ext cx="2000249" cy="67159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" name="CasellaDiTes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003" y="2080541"/>
                <a:ext cx="2000249" cy="6715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35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78" grpId="0" animBg="1"/>
      <p:bldP spid="45" grpId="0" animBg="1"/>
      <p:bldP spid="84" grpId="0" animBg="1"/>
      <p:bldP spid="82" grpId="0" animBg="1"/>
      <p:bldP spid="15" grpId="0" animBg="1"/>
      <p:bldP spid="76" grpId="0" animBg="1"/>
      <p:bldP spid="77" grpId="0" animBg="1"/>
      <p:bldP spid="83" grpId="0" animBg="1"/>
      <p:bldP spid="85" grpId="0" animBg="1"/>
      <p:bldP spid="87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 rot="16200000">
            <a:off x="8781987" y="2416850"/>
            <a:ext cx="1913324" cy="28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5" name="Rettangolo 34"/>
          <p:cNvSpPr/>
          <p:nvPr/>
        </p:nvSpPr>
        <p:spPr>
          <a:xfrm>
            <a:off x="5437283" y="5153005"/>
            <a:ext cx="6754716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4" name="Rettangolo 33"/>
          <p:cNvSpPr/>
          <p:nvPr/>
        </p:nvSpPr>
        <p:spPr>
          <a:xfrm>
            <a:off x="6553199" y="1604187"/>
            <a:ext cx="3327401" cy="28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3" name="Rettangolo 32"/>
          <p:cNvSpPr/>
          <p:nvPr/>
        </p:nvSpPr>
        <p:spPr>
          <a:xfrm>
            <a:off x="7440992" y="3285000"/>
            <a:ext cx="4751007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8" name="Rettangolo 27"/>
          <p:cNvSpPr/>
          <p:nvPr/>
        </p:nvSpPr>
        <p:spPr>
          <a:xfrm rot="5400000">
            <a:off x="502332" y="3253423"/>
            <a:ext cx="2875590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1" y="3285000"/>
            <a:ext cx="2875590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Plasma </a:t>
            </a:r>
            <a:r>
              <a:rPr lang="it-IT" b="1" dirty="0" err="1" smtClean="0"/>
              <a:t>focusing</a:t>
            </a:r>
            <a:r>
              <a:rPr lang="it-IT" b="1" dirty="0" smtClean="0"/>
              <a:t> </a:t>
            </a:r>
            <a:r>
              <a:rPr lang="it-IT" b="1" dirty="0" err="1" smtClean="0"/>
              <a:t>strength</a:t>
            </a:r>
            <a:r>
              <a:rPr lang="it-IT" b="1" dirty="0" smtClean="0"/>
              <a:t>?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9203" y="1275137"/>
            <a:ext cx="4097163" cy="923330"/>
          </a:xfrm>
          <a:prstGeom prst="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75641" y="2965453"/>
            <a:ext cx="2037890" cy="923330"/>
          </a:xfrm>
          <a:prstGeom prst="rect">
            <a:avLst/>
          </a:prstGeom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riangolo isoscele 1"/>
          <p:cNvSpPr/>
          <p:nvPr/>
        </p:nvSpPr>
        <p:spPr>
          <a:xfrm rot="5400000">
            <a:off x="2809713" y="32289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3489290" y="3089508"/>
                <a:ext cx="1620957" cy="606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m:rPr>
                              <m:nor/>
                            </m:rPr>
                            <a:rPr lang="it-IT" dirty="0"/>
                            <m:t> 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90" y="3089508"/>
                <a:ext cx="1620957" cy="6061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5313530" y="2965453"/>
            <a:ext cx="212746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Ion</a:t>
            </a:r>
            <a:r>
              <a:rPr lang="it-IT" b="1" dirty="0" smtClean="0"/>
              <a:t> </a:t>
            </a:r>
            <a:r>
              <a:rPr lang="it-IT" b="1" dirty="0" err="1" smtClean="0"/>
              <a:t>column</a:t>
            </a:r>
            <a:r>
              <a:rPr lang="it-IT" b="1" dirty="0" smtClean="0"/>
              <a:t> model</a:t>
            </a:r>
          </a:p>
          <a:p>
            <a:pPr algn="ctr"/>
            <a:r>
              <a:rPr lang="it-IT" dirty="0" smtClean="0"/>
              <a:t>(</a:t>
            </a:r>
            <a:r>
              <a:rPr lang="it-IT" dirty="0" err="1" smtClean="0"/>
              <a:t>only</a:t>
            </a:r>
            <a:r>
              <a:rPr lang="it-IT" dirty="0" smtClean="0"/>
              <a:t> the </a:t>
            </a:r>
            <a:r>
              <a:rPr lang="it-IT" dirty="0" err="1" smtClean="0"/>
              <a:t>particles</a:t>
            </a:r>
            <a:r>
              <a:rPr lang="it-IT" dirty="0" smtClean="0"/>
              <a:t> inside the </a:t>
            </a:r>
            <a:r>
              <a:rPr lang="it-IT" dirty="0" err="1" smtClean="0"/>
              <a:t>bubble</a:t>
            </a:r>
            <a:r>
              <a:rPr lang="it-IT" dirty="0" smtClean="0"/>
              <a:t>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07122" y="1395197"/>
                <a:ext cx="4029245" cy="604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)+2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2" y="1395197"/>
                <a:ext cx="4029245" cy="6049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/>
          <p:cNvSpPr/>
          <p:nvPr/>
        </p:nvSpPr>
        <p:spPr>
          <a:xfrm>
            <a:off x="4436366" y="1275137"/>
            <a:ext cx="211683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Envelope</a:t>
            </a:r>
            <a:r>
              <a:rPr lang="it-IT" b="1" dirty="0" smtClean="0"/>
              <a:t> </a:t>
            </a:r>
            <a:r>
              <a:rPr lang="it-IT" b="1" dirty="0" err="1" smtClean="0"/>
              <a:t>equation</a:t>
            </a:r>
            <a:endParaRPr lang="it-I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321159" y="4375530"/>
                <a:ext cx="1999290" cy="184342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it-IT" b="0" i="1" dirty="0" smtClean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b="0" dirty="0" smtClean="0"/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endParaRPr lang="it-IT" b="0" dirty="0" smtClean="0"/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59" y="4375530"/>
                <a:ext cx="1999290" cy="18434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320449" y="4373911"/>
            <a:ext cx="2116834" cy="18450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Matching</a:t>
            </a:r>
            <a:r>
              <a:rPr lang="it-IT" b="1" dirty="0" smtClean="0"/>
              <a:t> </a:t>
            </a:r>
            <a:r>
              <a:rPr lang="it-IT" b="1" dirty="0" err="1" smtClean="0"/>
              <a:t>conditions</a:t>
            </a:r>
            <a:r>
              <a:rPr lang="it-IT" b="1" dirty="0" smtClean="0"/>
              <a:t> on the plateau</a:t>
            </a:r>
            <a:endParaRPr lang="it-IT" dirty="0" smtClean="0"/>
          </a:p>
        </p:txBody>
      </p:sp>
      <p:grpSp>
        <p:nvGrpSpPr>
          <p:cNvPr id="6" name="Gruppo 5"/>
          <p:cNvGrpSpPr/>
          <p:nvPr/>
        </p:nvGrpSpPr>
        <p:grpSpPr>
          <a:xfrm>
            <a:off x="8050122" y="2317183"/>
            <a:ext cx="3665627" cy="2223634"/>
            <a:chOff x="8050122" y="1786490"/>
            <a:chExt cx="3665627" cy="2223634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8050122" y="1786490"/>
              <a:ext cx="3665627" cy="120032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Neglecting constants, the focusing force inside a plasma ramp depends only from the plasma density, with the energy taken as a parameter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8050122" y="2986819"/>
                  <a:ext cx="3665627" cy="1023305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22" y="2986819"/>
                  <a:ext cx="3665627" cy="102330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Theory: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Plasma focusing strength</a:t>
            </a:r>
            <a:endParaRPr lang="it-IT" sz="4400" b="1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0" y="17133"/>
            <a:ext cx="2165726" cy="848946"/>
          </a:xfrm>
          <a:prstGeom prst="rect">
            <a:avLst/>
          </a:prstGeom>
        </p:spPr>
      </p:pic>
      <p:sp>
        <p:nvSpPr>
          <p:cNvPr id="38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9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3142872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7364335" y="3283118"/>
            <a:ext cx="896379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7" name="Rettangolo 26"/>
          <p:cNvSpPr/>
          <p:nvPr/>
        </p:nvSpPr>
        <p:spPr>
          <a:xfrm>
            <a:off x="4396319" y="3285000"/>
            <a:ext cx="541627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2" name="Rettangolo 21"/>
          <p:cNvSpPr/>
          <p:nvPr/>
        </p:nvSpPr>
        <p:spPr>
          <a:xfrm rot="16200000">
            <a:off x="9487770" y="4854111"/>
            <a:ext cx="890716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1" name="Rettangolo 20"/>
          <p:cNvSpPr/>
          <p:nvPr/>
        </p:nvSpPr>
        <p:spPr>
          <a:xfrm rot="16200000">
            <a:off x="2054088" y="3408434"/>
            <a:ext cx="3631264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326419" y="5164940"/>
            <a:ext cx="1753496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0" y="3285000"/>
            <a:ext cx="49206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Method: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Hill’s Equation</a:t>
            </a:r>
            <a:endParaRPr lang="it-IT" sz="4400" b="1" dirty="0"/>
          </a:p>
        </p:txBody>
      </p:sp>
      <p:sp>
        <p:nvSpPr>
          <p:cNvPr id="14" name="Rettangolo 13"/>
          <p:cNvSpPr/>
          <p:nvPr/>
        </p:nvSpPr>
        <p:spPr>
          <a:xfrm>
            <a:off x="3435902" y="1275137"/>
            <a:ext cx="211683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Hill’s</a:t>
            </a:r>
            <a:r>
              <a:rPr lang="it-IT" b="1" dirty="0" smtClean="0"/>
              <a:t> Equation</a:t>
            </a:r>
            <a:endParaRPr lang="it-I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494849" y="1275137"/>
                <a:ext cx="2941053" cy="9233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9" y="1275137"/>
                <a:ext cx="2941053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tangolo 14"/>
          <p:cNvSpPr/>
          <p:nvPr/>
        </p:nvSpPr>
        <p:spPr>
          <a:xfrm>
            <a:off x="2965550" y="2965453"/>
            <a:ext cx="143077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Negligible</a:t>
            </a:r>
            <a:r>
              <a:rPr lang="it-IT" b="1" dirty="0" smtClean="0"/>
              <a:t> </a:t>
            </a:r>
            <a:r>
              <a:rPr lang="it-IT" b="1" dirty="0" err="1" smtClean="0"/>
              <a:t>deceleration</a:t>
            </a:r>
            <a:endParaRPr lang="it-I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494849" y="2965453"/>
                <a:ext cx="2470701" cy="9233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9" y="2965453"/>
                <a:ext cx="247070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4940733" y="2965453"/>
                <a:ext cx="2420471" cy="92333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err="1" smtClean="0"/>
                  <a:t>is</a:t>
                </a:r>
                <a:r>
                  <a:rPr lang="it-IT" dirty="0" smtClean="0"/>
                  <a:t> a </a:t>
                </a:r>
                <a:r>
                  <a:rPr lang="it-IT" dirty="0" err="1" smtClean="0"/>
                  <a:t>continuous</a:t>
                </a:r>
                <a:r>
                  <a:rPr lang="it-IT" dirty="0" smtClean="0"/>
                  <a:t> and </a:t>
                </a:r>
                <a:r>
                  <a:rPr lang="it-IT" dirty="0" err="1" smtClean="0"/>
                  <a:t>derivable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function</a:t>
                </a:r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33" y="2965453"/>
                <a:ext cx="2420471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494849" y="4655769"/>
                <a:ext cx="4537937" cy="12801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𝐶𝐶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𝑆𝑆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9" y="4655769"/>
                <a:ext cx="4537937" cy="12801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tangolo 19"/>
          <p:cNvSpPr/>
          <p:nvPr/>
        </p:nvSpPr>
        <p:spPr>
          <a:xfrm>
            <a:off x="5032785" y="4655769"/>
            <a:ext cx="3293634" cy="12801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The </a:t>
            </a:r>
            <a:r>
              <a:rPr lang="it-IT" b="1" dirty="0" err="1" smtClean="0"/>
              <a:t>computation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performed</a:t>
            </a:r>
            <a:r>
              <a:rPr lang="it-IT" b="1" dirty="0" smtClean="0"/>
              <a:t> over the inverse </a:t>
            </a:r>
            <a:r>
              <a:rPr lang="it-IT" b="1" dirty="0" err="1" smtClean="0"/>
              <a:t>matrix</a:t>
            </a:r>
            <a:r>
              <a:rPr lang="it-IT" b="1" dirty="0" smtClean="0"/>
              <a:t> in </a:t>
            </a:r>
            <a:r>
              <a:rPr lang="it-IT" b="1" dirty="0" err="1" smtClean="0"/>
              <a:t>order</a:t>
            </a:r>
            <a:r>
              <a:rPr lang="it-IT" b="1" dirty="0" smtClean="0"/>
              <a:t> to </a:t>
            </a:r>
            <a:r>
              <a:rPr lang="it-IT" b="1" dirty="0" err="1" smtClean="0"/>
              <a:t>have</a:t>
            </a:r>
            <a:r>
              <a:rPr lang="it-IT" b="1" dirty="0" smtClean="0"/>
              <a:t> </a:t>
            </a:r>
            <a:r>
              <a:rPr lang="it-IT" b="1" dirty="0" err="1" smtClean="0"/>
              <a:t>simplified</a:t>
            </a:r>
            <a:r>
              <a:rPr lang="it-IT" b="1" dirty="0" smtClean="0"/>
              <a:t> </a:t>
            </a:r>
            <a:r>
              <a:rPr lang="it-IT" b="1" dirty="0" err="1" smtClean="0"/>
              <a:t>matching</a:t>
            </a:r>
            <a:r>
              <a:rPr lang="it-IT" b="1" dirty="0" smtClean="0"/>
              <a:t> </a:t>
            </a:r>
            <a:r>
              <a:rPr lang="it-IT" b="1" dirty="0" err="1" smtClean="0"/>
              <a:t>conditions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8263502" y="2305247"/>
                <a:ext cx="3341715" cy="22475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it-IT" b="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it-IT" dirty="0" err="1" smtClean="0"/>
                  <a:t>Liouville’s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Theorem</a:t>
                </a:r>
                <a:endParaRPr lang="it-IT" b="0" dirty="0" smtClean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502" y="2305247"/>
                <a:ext cx="3341715" cy="2247506"/>
              </a:xfrm>
              <a:prstGeom prst="rect">
                <a:avLst/>
              </a:prstGeom>
              <a:blipFill rotWithShape="0">
                <a:blip r:embed="rId6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magin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8" y="183486"/>
            <a:ext cx="1227042" cy="526854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0" y="5164940"/>
            <a:ext cx="49206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9" name="Rettangolo 28"/>
          <p:cNvSpPr/>
          <p:nvPr/>
        </p:nvSpPr>
        <p:spPr>
          <a:xfrm>
            <a:off x="11610985" y="3283118"/>
            <a:ext cx="581015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5326216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 animBg="1"/>
      <p:bldP spid="10" grpId="0" animBg="1"/>
      <p:bldP spid="24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/>
          <p:cNvSpPr/>
          <p:nvPr/>
        </p:nvSpPr>
        <p:spPr>
          <a:xfrm>
            <a:off x="11606071" y="1994830"/>
            <a:ext cx="585928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9" name="Rettangolo 38"/>
          <p:cNvSpPr/>
          <p:nvPr/>
        </p:nvSpPr>
        <p:spPr>
          <a:xfrm>
            <a:off x="5017796" y="3285000"/>
            <a:ext cx="2769359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4" name="Rettangolo 33"/>
          <p:cNvSpPr/>
          <p:nvPr/>
        </p:nvSpPr>
        <p:spPr>
          <a:xfrm rot="16200000">
            <a:off x="2762738" y="2092463"/>
            <a:ext cx="691201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5" name="Rettangolo 34"/>
          <p:cNvSpPr/>
          <p:nvPr/>
        </p:nvSpPr>
        <p:spPr>
          <a:xfrm rot="16200000">
            <a:off x="2767945" y="4487775"/>
            <a:ext cx="693224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3285000"/>
            <a:ext cx="78240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Framework: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Squared Cosine plasma ramp</a:t>
            </a:r>
            <a:endParaRPr lang="it-IT" sz="4400" b="1" dirty="0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712428" y="32289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riangolo isoscele 23"/>
          <p:cNvSpPr/>
          <p:nvPr/>
        </p:nvSpPr>
        <p:spPr>
          <a:xfrm rot="5400000">
            <a:off x="1780506" y="1160700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4342529" y="948627"/>
                <a:ext cx="2954742" cy="92333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err="1" smtClean="0"/>
                  <a:t>If</a:t>
                </a:r>
                <a:r>
                  <a:rPr lang="it-IT" b="1" dirty="0" smtClean="0"/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it-IT" b="1" dirty="0" smtClean="0"/>
                  <a:t> </a:t>
                </a:r>
                <a:r>
                  <a:rPr lang="it-IT" b="1" dirty="0" err="1" smtClean="0"/>
                  <a:t>is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even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Hill’s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equation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becomes</a:t>
                </a:r>
                <a:r>
                  <a:rPr lang="it-IT" b="1" dirty="0" smtClean="0"/>
                  <a:t> a </a:t>
                </a:r>
                <a:r>
                  <a:rPr lang="it-IT" b="1" dirty="0" err="1" smtClean="0"/>
                  <a:t>symmetric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differential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equation</a:t>
                </a:r>
                <a:endParaRPr lang="it-IT" b="1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29" y="948627"/>
                <a:ext cx="2954742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tangolo 27"/>
          <p:cNvSpPr/>
          <p:nvPr/>
        </p:nvSpPr>
        <p:spPr>
          <a:xfrm>
            <a:off x="168466" y="948627"/>
            <a:ext cx="166815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Solutions are </a:t>
            </a:r>
            <a:r>
              <a:rPr lang="it-IT" b="1" dirty="0" err="1" smtClean="0"/>
              <a:t>continuous</a:t>
            </a:r>
            <a:r>
              <a:rPr lang="it-IT" b="1" dirty="0" smtClean="0"/>
              <a:t> and </a:t>
            </a:r>
            <a:r>
              <a:rPr lang="it-IT" b="1" dirty="0" err="1" smtClean="0"/>
              <a:t>derivable</a:t>
            </a:r>
            <a:endParaRPr lang="it-IT" b="1" dirty="0"/>
          </a:p>
        </p:txBody>
      </p:sp>
      <p:sp>
        <p:nvSpPr>
          <p:cNvPr id="29" name="Rettangolo 28"/>
          <p:cNvSpPr/>
          <p:nvPr/>
        </p:nvSpPr>
        <p:spPr>
          <a:xfrm>
            <a:off x="2274264" y="948627"/>
            <a:ext cx="166815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solution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even</a:t>
            </a:r>
            <a:r>
              <a:rPr lang="it-IT" b="1" dirty="0" smtClean="0"/>
              <a:t>, the </a:t>
            </a:r>
            <a:r>
              <a:rPr lang="it-IT" b="1" dirty="0" err="1" smtClean="0"/>
              <a:t>other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odd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/>
              <p:cNvSpPr/>
              <p:nvPr/>
            </p:nvSpPr>
            <p:spPr>
              <a:xfrm>
                <a:off x="1782008" y="4981804"/>
                <a:ext cx="2652662" cy="92333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/>
                  <a:t>We can </a:t>
                </a:r>
                <a:r>
                  <a:rPr lang="it-IT" b="1" dirty="0" err="1" smtClean="0"/>
                  <a:t>normalize</a:t>
                </a:r>
                <a:r>
                  <a:rPr lang="it-IT" b="1" dirty="0" smtClean="0"/>
                  <a:t> the </a:t>
                </a:r>
                <a:r>
                  <a:rPr lang="it-IT" b="1" dirty="0" err="1" smtClean="0"/>
                  <a:t>solutions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such</a:t>
                </a:r>
                <a:r>
                  <a:rPr lang="it-IT" b="1" dirty="0" smtClean="0"/>
                  <a:t> </a:t>
                </a:r>
                <a:r>
                  <a:rPr lang="it-IT" b="1" dirty="0" err="1" smtClean="0"/>
                  <a:t>as</a:t>
                </a:r>
                <a:endParaRPr lang="it-IT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it-IT" b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31" name="Rettango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8" y="4981804"/>
                <a:ext cx="2652662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riangolo isoscele 31"/>
          <p:cNvSpPr/>
          <p:nvPr/>
        </p:nvSpPr>
        <p:spPr>
          <a:xfrm rot="16200000" flipH="1">
            <a:off x="3872503" y="1259834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1198881" y="2967335"/>
            <a:ext cx="381891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Ramps</a:t>
            </a:r>
            <a:r>
              <a:rPr lang="it-IT" b="1" dirty="0" smtClean="0"/>
              <a:t> with an </a:t>
            </a:r>
            <a:r>
              <a:rPr lang="it-IT" b="1" dirty="0" err="1" smtClean="0"/>
              <a:t>even</a:t>
            </a:r>
            <a:r>
              <a:rPr lang="it-IT" b="1" dirty="0" smtClean="0"/>
              <a:t> </a:t>
            </a:r>
            <a:r>
              <a:rPr lang="it-IT" b="1" dirty="0" err="1" smtClean="0"/>
              <a:t>functional</a:t>
            </a:r>
            <a:r>
              <a:rPr lang="it-IT" b="1" dirty="0" smtClean="0"/>
              <a:t> </a:t>
            </a:r>
            <a:r>
              <a:rPr lang="it-IT" b="1" dirty="0" err="1" smtClean="0"/>
              <a:t>form</a:t>
            </a:r>
            <a:r>
              <a:rPr lang="it-IT" b="1" dirty="0" smtClean="0"/>
              <a:t> </a:t>
            </a:r>
            <a:r>
              <a:rPr lang="it-IT" b="1" dirty="0" err="1" smtClean="0"/>
              <a:t>guarantee</a:t>
            </a:r>
            <a:r>
              <a:rPr lang="it-IT" b="1" dirty="0" smtClean="0"/>
              <a:t> the </a:t>
            </a:r>
            <a:r>
              <a:rPr lang="it-IT" b="1" dirty="0" err="1" smtClean="0"/>
              <a:t>possibility</a:t>
            </a:r>
            <a:r>
              <a:rPr lang="it-IT" b="1" dirty="0" smtClean="0"/>
              <a:t> to </a:t>
            </a:r>
            <a:r>
              <a:rPr lang="it-IT" b="1" dirty="0" err="1" smtClean="0"/>
              <a:t>respect</a:t>
            </a:r>
            <a:r>
              <a:rPr lang="it-IT" b="1" dirty="0" smtClean="0"/>
              <a:t> </a:t>
            </a:r>
            <a:r>
              <a:rPr lang="it-IT" b="1" dirty="0" err="1" smtClean="0"/>
              <a:t>matching</a:t>
            </a:r>
            <a:r>
              <a:rPr lang="it-IT" b="1" dirty="0" smtClean="0"/>
              <a:t> </a:t>
            </a:r>
            <a:r>
              <a:rPr lang="it-IT" b="1" dirty="0" err="1" smtClean="0"/>
              <a:t>conditions</a:t>
            </a:r>
            <a:endParaRPr lang="it-IT" b="1" dirty="0"/>
          </a:p>
        </p:txBody>
      </p:sp>
      <p:sp>
        <p:nvSpPr>
          <p:cNvPr id="36" name="Triangolo isoscele 35"/>
          <p:cNvSpPr/>
          <p:nvPr/>
        </p:nvSpPr>
        <p:spPr>
          <a:xfrm rot="10800000">
            <a:off x="2838338" y="25746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riangolo isoscele 36"/>
          <p:cNvSpPr/>
          <p:nvPr/>
        </p:nvSpPr>
        <p:spPr>
          <a:xfrm rot="10800000" flipV="1">
            <a:off x="2838338" y="3908872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99" y="2479679"/>
            <a:ext cx="3971429" cy="4914286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7787155" y="1252614"/>
            <a:ext cx="3818916" cy="2485548"/>
            <a:chOff x="5764304" y="2476473"/>
            <a:chExt cx="3818916" cy="2485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tangolo 37"/>
                <p:cNvSpPr/>
                <p:nvPr/>
              </p:nvSpPr>
              <p:spPr>
                <a:xfrm>
                  <a:off x="5764304" y="2476473"/>
                  <a:ext cx="3818916" cy="923330"/>
                </a:xfrm>
                <a:prstGeom prst="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b="1" dirty="0" smtClean="0"/>
                    <a:t>THE CHOICE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func>
                          <m:funcPr>
                            <m:ctrlPr>
                              <a:rPr lang="it-IT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it-IT" b="1" dirty="0"/>
                </a:p>
              </p:txBody>
            </p:sp>
          </mc:Choice>
          <mc:Fallback xmlns="">
            <p:sp>
              <p:nvSpPr>
                <p:cNvPr id="38" name="Rettangolo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304" y="2476473"/>
                  <a:ext cx="3818916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ttangolo 39"/>
            <p:cNvSpPr/>
            <p:nvPr/>
          </p:nvSpPr>
          <p:spPr>
            <a:xfrm>
              <a:off x="5764304" y="3399803"/>
              <a:ext cx="3818916" cy="1562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dirty="0" err="1" smtClean="0"/>
                <a:t>Realistic</a:t>
              </a:r>
              <a:r>
                <a:rPr lang="it-IT" dirty="0" smtClean="0"/>
                <a:t> </a:t>
              </a:r>
              <a:r>
                <a:rPr lang="it-IT" dirty="0" err="1" smtClean="0"/>
                <a:t>ramp</a:t>
              </a:r>
              <a:endParaRPr lang="it-IT" dirty="0" smtClean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b="0" dirty="0" smtClean="0"/>
                <a:t>No </a:t>
              </a:r>
              <a:r>
                <a:rPr lang="it-IT" b="0" dirty="0" err="1" smtClean="0"/>
                <a:t>discontinuity</a:t>
              </a:r>
              <a:r>
                <a:rPr lang="it-IT" b="0" dirty="0" smtClean="0"/>
                <a:t> </a:t>
              </a:r>
              <a:r>
                <a:rPr lang="it-IT" b="0" dirty="0" err="1" smtClean="0"/>
                <a:t>at</a:t>
              </a:r>
              <a:r>
                <a:rPr lang="it-IT" b="0" dirty="0" smtClean="0"/>
                <a:t> </a:t>
              </a:r>
              <a:r>
                <a:rPr lang="it-IT" b="0" dirty="0" err="1" smtClean="0"/>
                <a:t>any</a:t>
              </a:r>
              <a:r>
                <a:rPr lang="it-IT" b="0" dirty="0" smtClean="0"/>
                <a:t> derivative </a:t>
              </a:r>
              <a:r>
                <a:rPr lang="it-IT" b="0" dirty="0" err="1" smtClean="0"/>
                <a:t>order</a:t>
              </a:r>
              <a:endParaRPr lang="it-IT" b="0" dirty="0" smtClean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dirty="0" err="1" smtClean="0"/>
                <a:t>Partially</a:t>
              </a:r>
              <a:r>
                <a:rPr lang="it-IT" dirty="0" smtClean="0"/>
                <a:t> concave, </a:t>
              </a:r>
              <a:r>
                <a:rPr lang="it-IT" dirty="0" err="1" smtClean="0"/>
                <a:t>partially</a:t>
              </a:r>
              <a:r>
                <a:rPr lang="it-IT" dirty="0" smtClean="0"/>
                <a:t> </a:t>
              </a:r>
              <a:r>
                <a:rPr lang="it-IT" dirty="0" err="1" smtClean="0"/>
                <a:t>convex</a:t>
              </a:r>
              <a:endParaRPr lang="it-IT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it-IT" b="0" dirty="0" err="1" smtClean="0"/>
                <a:t>Never</a:t>
              </a:r>
              <a:r>
                <a:rPr lang="it-IT" b="0" dirty="0" smtClean="0"/>
                <a:t> </a:t>
              </a:r>
              <a:r>
                <a:rPr lang="it-IT" b="0" dirty="0" err="1" smtClean="0"/>
                <a:t>adiabatic</a:t>
              </a:r>
              <a:endParaRPr lang="it-IT" b="0" dirty="0" smtClean="0"/>
            </a:p>
          </p:txBody>
        </p:sp>
      </p:grpSp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0" y="17133"/>
            <a:ext cx="2165726" cy="848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302558" y="4628692"/>
                <a:ext cx="2199833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𝑑𝑓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558" y="4628692"/>
                <a:ext cx="2199833" cy="616259"/>
              </a:xfrm>
              <a:prstGeom prst="rect">
                <a:avLst/>
              </a:prstGeom>
              <a:blipFill rotWithShape="0"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6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2173776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34" grpId="0" animBg="1"/>
      <p:bldP spid="35" grpId="0" animBg="1"/>
      <p:bldP spid="12" grpId="0"/>
      <p:bldP spid="24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3" y="1861756"/>
            <a:ext cx="3928189" cy="4860780"/>
          </a:xfrm>
          <a:prstGeom prst="rect">
            <a:avLst/>
          </a:prstGeom>
        </p:spPr>
      </p:pic>
      <p:sp>
        <p:nvSpPr>
          <p:cNvPr id="53" name="Rettangolo 52"/>
          <p:cNvSpPr/>
          <p:nvPr/>
        </p:nvSpPr>
        <p:spPr>
          <a:xfrm>
            <a:off x="11747297" y="3285000"/>
            <a:ext cx="444701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Expansion: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Mathieu Equation</a:t>
            </a:r>
            <a:endParaRPr lang="it-IT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/>
              <p:cNvSpPr txBox="1"/>
              <p:nvPr/>
            </p:nvSpPr>
            <p:spPr>
              <a:xfrm>
                <a:off x="1182454" y="1807448"/>
                <a:ext cx="3285638" cy="681084"/>
              </a:xfrm>
              <a:prstGeom prst="rect">
                <a:avLst/>
              </a:prstGeom>
              <a:ln w="127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it-IT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0" name="CasellaDiTes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54" y="1807448"/>
                <a:ext cx="3285638" cy="6810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tangolo 40"/>
          <p:cNvSpPr/>
          <p:nvPr/>
        </p:nvSpPr>
        <p:spPr>
          <a:xfrm>
            <a:off x="1182453" y="1358281"/>
            <a:ext cx="3285639" cy="4491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Hill’s</a:t>
            </a:r>
            <a:r>
              <a:rPr lang="it-IT" b="1" dirty="0" smtClean="0"/>
              <a:t> Equation</a:t>
            </a:r>
            <a:endParaRPr lang="it-I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/>
              <p:cNvSpPr txBox="1"/>
              <p:nvPr/>
            </p:nvSpPr>
            <p:spPr>
              <a:xfrm>
                <a:off x="5652667" y="1787870"/>
                <a:ext cx="3886198" cy="716478"/>
              </a:xfrm>
              <a:prstGeom prst="rect">
                <a:avLst/>
              </a:prstGeom>
              <a:ln w="127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67" y="1787870"/>
                <a:ext cx="3886198" cy="7164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tangolo 44"/>
          <p:cNvSpPr/>
          <p:nvPr/>
        </p:nvSpPr>
        <p:spPr>
          <a:xfrm>
            <a:off x="5652666" y="1356400"/>
            <a:ext cx="3886199" cy="4491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Mathieu Equation</a:t>
            </a:r>
            <a:endParaRPr lang="it-IT" dirty="0" smtClean="0"/>
          </a:p>
        </p:txBody>
      </p:sp>
      <p:sp>
        <p:nvSpPr>
          <p:cNvPr id="46" name="Rettangolo 45"/>
          <p:cNvSpPr/>
          <p:nvPr/>
        </p:nvSpPr>
        <p:spPr>
          <a:xfrm>
            <a:off x="4468092" y="2000635"/>
            <a:ext cx="78240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7" name="Triangolo isoscele 46"/>
          <p:cNvSpPr/>
          <p:nvPr/>
        </p:nvSpPr>
        <p:spPr>
          <a:xfrm rot="5400000">
            <a:off x="5180519" y="1944610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4587975" y="3369693"/>
                <a:ext cx="3493456" cy="1376852"/>
              </a:xfrm>
              <a:prstGeom prst="rect">
                <a:avLst/>
              </a:prstGeom>
              <a:ln w="127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75" y="3369693"/>
                <a:ext cx="3493456" cy="13768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/>
              <p:cNvSpPr txBox="1"/>
              <p:nvPr/>
            </p:nvSpPr>
            <p:spPr>
              <a:xfrm>
                <a:off x="8081431" y="3369693"/>
                <a:ext cx="3665868" cy="1376852"/>
              </a:xfrm>
              <a:prstGeom prst="rect">
                <a:avLst/>
              </a:prstGeom>
              <a:ln w="127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9" name="CasellaDiTes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431" y="3369693"/>
                <a:ext cx="3665868" cy="137685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tangolo 49"/>
          <p:cNvSpPr/>
          <p:nvPr/>
        </p:nvSpPr>
        <p:spPr>
          <a:xfrm>
            <a:off x="4587975" y="2920527"/>
            <a:ext cx="7159323" cy="4491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Even</a:t>
            </a:r>
            <a:r>
              <a:rPr lang="it-IT" b="1" dirty="0" smtClean="0"/>
              <a:t> and </a:t>
            </a:r>
            <a:r>
              <a:rPr lang="it-IT" b="1" dirty="0" err="1" smtClean="0"/>
              <a:t>odd</a:t>
            </a:r>
            <a:r>
              <a:rPr lang="it-IT" b="1" dirty="0" smtClean="0"/>
              <a:t> </a:t>
            </a:r>
            <a:r>
              <a:rPr lang="it-IT" b="1" dirty="0" err="1" smtClean="0"/>
              <a:t>normalized</a:t>
            </a:r>
            <a:r>
              <a:rPr lang="it-IT" b="1" dirty="0" smtClean="0"/>
              <a:t> Mathieu </a:t>
            </a:r>
            <a:r>
              <a:rPr lang="it-IT" b="1" dirty="0" err="1" smtClean="0"/>
              <a:t>Functions</a:t>
            </a:r>
            <a:endParaRPr lang="it-IT" dirty="0" smtClean="0"/>
          </a:p>
        </p:txBody>
      </p:sp>
      <p:sp>
        <p:nvSpPr>
          <p:cNvPr id="51" name="Triangolo isoscele 50"/>
          <p:cNvSpPr/>
          <p:nvPr/>
        </p:nvSpPr>
        <p:spPr>
          <a:xfrm rot="10800000">
            <a:off x="7325765" y="2503607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0" y="1994830"/>
            <a:ext cx="782403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712428" y="194796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Triangolo isoscele 53"/>
          <p:cNvSpPr/>
          <p:nvPr/>
        </p:nvSpPr>
        <p:spPr>
          <a:xfrm rot="16200000" flipH="1">
            <a:off x="4117950" y="3646577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8" y="183486"/>
            <a:ext cx="1227042" cy="526854"/>
          </a:xfrm>
          <a:prstGeom prst="rect">
            <a:avLst/>
          </a:prstGeom>
        </p:spPr>
      </p:pic>
      <p:sp>
        <p:nvSpPr>
          <p:cNvPr id="28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9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886463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8" grpId="0" animBg="1"/>
      <p:bldP spid="49" grpId="0" animBg="1"/>
      <p:bldP spid="50" grpId="0" animBg="1"/>
      <p:bldP spid="5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11449628" y="3285000"/>
            <a:ext cx="742371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4" name="Rettangolo 53"/>
          <p:cNvSpPr/>
          <p:nvPr/>
        </p:nvSpPr>
        <p:spPr>
          <a:xfrm>
            <a:off x="6911691" y="3142098"/>
            <a:ext cx="4537937" cy="44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Normalized</a:t>
            </a:r>
            <a:r>
              <a:rPr lang="it-IT" b="1" dirty="0" smtClean="0"/>
              <a:t> transfer </a:t>
            </a:r>
            <a:r>
              <a:rPr lang="it-IT" b="1" dirty="0" err="1" smtClean="0"/>
              <a:t>matrices</a:t>
            </a:r>
            <a:endParaRPr lang="it-IT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/>
              <p:cNvSpPr/>
              <p:nvPr/>
            </p:nvSpPr>
            <p:spPr>
              <a:xfrm>
                <a:off x="6911692" y="1861938"/>
                <a:ext cx="4537937" cy="12801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𝑐𝑠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Rettango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92" y="1861938"/>
                <a:ext cx="4537937" cy="12801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/>
              <p:cNvSpPr/>
              <p:nvPr/>
            </p:nvSpPr>
            <p:spPr>
              <a:xfrm>
                <a:off x="6911691" y="4044193"/>
                <a:ext cx="4537937" cy="12801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𝑐𝑠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𝑐𝑐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Rettango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91" y="4044193"/>
                <a:ext cx="4537937" cy="12801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tangolo 46"/>
          <p:cNvSpPr/>
          <p:nvPr/>
        </p:nvSpPr>
        <p:spPr>
          <a:xfrm>
            <a:off x="6911691" y="1412772"/>
            <a:ext cx="4537937" cy="4491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Extraction</a:t>
            </a:r>
            <a:endParaRPr lang="it-IT" dirty="0" smtClean="0"/>
          </a:p>
        </p:txBody>
      </p:sp>
      <p:sp>
        <p:nvSpPr>
          <p:cNvPr id="48" name="Rettangolo 47"/>
          <p:cNvSpPr/>
          <p:nvPr/>
        </p:nvSpPr>
        <p:spPr>
          <a:xfrm>
            <a:off x="6911691" y="3591264"/>
            <a:ext cx="4537937" cy="4491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Injection</a:t>
            </a:r>
            <a:endParaRPr lang="it-IT" dirty="0" smtClean="0"/>
          </a:p>
        </p:txBody>
      </p:sp>
      <p:sp>
        <p:nvSpPr>
          <p:cNvPr id="51" name="Rettangolo 50"/>
          <p:cNvSpPr/>
          <p:nvPr/>
        </p:nvSpPr>
        <p:spPr>
          <a:xfrm>
            <a:off x="5729239" y="3285000"/>
            <a:ext cx="78240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3285000"/>
            <a:ext cx="78240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Simplify: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Normalized transfer matrix</a:t>
            </a:r>
            <a:endParaRPr lang="it-IT" sz="4400" b="1" dirty="0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712428" y="32289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0" y="17133"/>
            <a:ext cx="2165726" cy="848946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1182452" y="991354"/>
            <a:ext cx="4537938" cy="4875293"/>
            <a:chOff x="1182452" y="1036770"/>
            <a:chExt cx="4537938" cy="4875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tangolo 48"/>
                <p:cNvSpPr/>
                <p:nvPr/>
              </p:nvSpPr>
              <p:spPr>
                <a:xfrm>
                  <a:off x="1182453" y="1485936"/>
                  <a:ext cx="4537937" cy="4426127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2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𝜋𝛽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den>
                        </m:f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it-IT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𝑅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den>
                        </m:f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den>
                        </m:f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it-IT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9" name="Rettango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453" y="1485936"/>
                  <a:ext cx="4537937" cy="442612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ttangolo 49"/>
            <p:cNvSpPr/>
            <p:nvPr/>
          </p:nvSpPr>
          <p:spPr>
            <a:xfrm>
              <a:off x="1182452" y="1036770"/>
              <a:ext cx="4537937" cy="44916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err="1" smtClean="0"/>
                <a:t>Normalization</a:t>
              </a:r>
              <a:endParaRPr lang="it-IT" dirty="0" smtClean="0"/>
            </a:p>
          </p:txBody>
        </p:sp>
      </p:grpSp>
      <p:sp>
        <p:nvSpPr>
          <p:cNvPr id="52" name="Triangolo isoscele 51"/>
          <p:cNvSpPr/>
          <p:nvPr/>
        </p:nvSpPr>
        <p:spPr>
          <a:xfrm rot="5400000">
            <a:off x="6441666" y="32289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2913061" y="1762684"/>
            <a:ext cx="1871553" cy="44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Geometric</a:t>
            </a:r>
            <a:r>
              <a:rPr lang="it-IT" b="1" dirty="0" smtClean="0"/>
              <a:t> </a:t>
            </a:r>
            <a:r>
              <a:rPr lang="it-IT" b="1" dirty="0" err="1" smtClean="0"/>
              <a:t>factor</a:t>
            </a:r>
            <a:endParaRPr lang="it-IT" dirty="0" smtClean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674322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44" grpId="0" animBg="1"/>
      <p:bldP spid="45" grpId="0" animBg="1"/>
      <p:bldP spid="47" grpId="0" animBg="1"/>
      <p:bldP spid="48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Approximation: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+mn-lt"/>
              </a:rPr>
              <a:t>Behavior of Mathieu functions</a:t>
            </a:r>
            <a:endParaRPr lang="it-IT" sz="4000" b="1" dirty="0"/>
          </a:p>
        </p:txBody>
      </p:sp>
      <p:sp>
        <p:nvSpPr>
          <p:cNvPr id="52" name="Rettangolo 51"/>
          <p:cNvSpPr/>
          <p:nvPr/>
        </p:nvSpPr>
        <p:spPr>
          <a:xfrm>
            <a:off x="0" y="3285000"/>
            <a:ext cx="5666410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5596435" y="32289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08" y="183486"/>
            <a:ext cx="1227042" cy="52685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3" y="885601"/>
            <a:ext cx="3679135" cy="23485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3" y="3807044"/>
            <a:ext cx="3679135" cy="2142793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6045200" y="1755492"/>
            <a:ext cx="5670549" cy="3347017"/>
            <a:chOff x="6045200" y="1161483"/>
            <a:chExt cx="5670549" cy="3347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/>
                <p:cNvSpPr txBox="1"/>
                <p:nvPr/>
              </p:nvSpPr>
              <p:spPr>
                <a:xfrm>
                  <a:off x="6045200" y="1161483"/>
                  <a:ext cx="5670549" cy="1534074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/>
                    <a:t>Sinusoidal behavior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/>
                    <a:t>Phase delay between Mathieu functions and their first derivative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/>
                    <a:t>The product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b="1" dirty="0" smtClean="0"/>
                    <a:t> saturates for </a:t>
                  </a:r>
                  <a14:m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b="1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b="1" dirty="0" smtClean="0"/>
                    <a:t>Transfer matrix is </a:t>
                  </a:r>
                  <a:r>
                    <a:rPr lang="en-US" b="1" dirty="0" err="1" smtClean="0"/>
                    <a:t>unimodular</a:t>
                  </a:r>
                  <a:r>
                    <a:rPr lang="en-US" b="1" dirty="0" smtClean="0"/>
                    <a:t> (</a:t>
                  </a:r>
                  <a:r>
                    <a:rPr lang="en-US" b="1" dirty="0" err="1" smtClean="0"/>
                    <a:t>Liouville’s</a:t>
                  </a:r>
                  <a:r>
                    <a:rPr lang="en-US" b="1" dirty="0" smtClean="0"/>
                    <a:t> theorem)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29" name="CasellaDiTes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5200" y="1161483"/>
                  <a:ext cx="5670549" cy="153407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/>
                <p:cNvSpPr/>
                <p:nvPr/>
              </p:nvSpPr>
              <p:spPr>
                <a:xfrm>
                  <a:off x="6045200" y="2663850"/>
                  <a:ext cx="5670549" cy="1844650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it-IT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it-IT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≈−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func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func>
                          </m:den>
                        </m:f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it-IT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func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func>
                          </m:den>
                        </m:f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1" name="Rettangolo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5200" y="2663850"/>
                  <a:ext cx="5670549" cy="18446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ttangolo 36"/>
          <p:cNvSpPr/>
          <p:nvPr/>
        </p:nvSpPr>
        <p:spPr>
          <a:xfrm>
            <a:off x="11715748" y="3285000"/>
            <a:ext cx="476251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432562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7008577" y="1769885"/>
            <a:ext cx="78240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0" name="Rettangolo 19"/>
          <p:cNvSpPr/>
          <p:nvPr/>
        </p:nvSpPr>
        <p:spPr>
          <a:xfrm>
            <a:off x="6008452" y="3288677"/>
            <a:ext cx="1782527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cxnSp>
        <p:nvCxnSpPr>
          <p:cNvPr id="30" name="Connettore 1 29"/>
          <p:cNvCxnSpPr/>
          <p:nvPr/>
        </p:nvCxnSpPr>
        <p:spPr>
          <a:xfrm flipV="1">
            <a:off x="0" y="6532216"/>
            <a:ext cx="12191999" cy="2919"/>
          </a:xfrm>
          <a:prstGeom prst="line">
            <a:avLst/>
          </a:prstGeom>
          <a:ln w="384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" y="95248"/>
            <a:ext cx="12191999" cy="703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16200000">
            <a:off x="11355418" y="-38005"/>
            <a:ext cx="703330" cy="969837"/>
          </a:xfrm>
          <a:prstGeom prst="triangle">
            <a:avLst/>
          </a:prstGeom>
          <a:gradFill flip="none" rotWithShape="0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6354022"/>
            <a:ext cx="4378866" cy="369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prstClr val="white"/>
                </a:solidFill>
                <a:latin typeface="Calibri" panose="020F0502020204030204"/>
              </a:rPr>
              <a:t>Stefano Romeo </a:t>
            </a:r>
            <a:r>
              <a:rPr lang="it-IT" sz="1600" i="1" dirty="0">
                <a:solidFill>
                  <a:srgbClr val="002060"/>
                </a:solidFill>
                <a:latin typeface="Calibri" panose="020F0502020204030204"/>
              </a:rPr>
              <a:t>stefano.romeo@lnf.infn.it</a:t>
            </a:r>
            <a:endParaRPr lang="it-IT" sz="2000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" y="3285000"/>
            <a:ext cx="782402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965200" y="95248"/>
            <a:ext cx="10256964" cy="720287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Alignment: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latin typeface="+mn-lt"/>
              </a:rPr>
              <a:t>Evaluation of the constants</a:t>
            </a:r>
            <a:endParaRPr lang="it-IT" sz="4400" b="1" dirty="0"/>
          </a:p>
        </p:txBody>
      </p:sp>
      <p:sp>
        <p:nvSpPr>
          <p:cNvPr id="16" name="Triangolo isoscele 15"/>
          <p:cNvSpPr/>
          <p:nvPr/>
        </p:nvSpPr>
        <p:spPr>
          <a:xfrm rot="5400000">
            <a:off x="712428" y="3228975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90" y="17133"/>
            <a:ext cx="2165726" cy="848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/>
              <p:cNvSpPr txBox="1"/>
              <p:nvPr/>
            </p:nvSpPr>
            <p:spPr>
              <a:xfrm>
                <a:off x="1182453" y="1585622"/>
                <a:ext cx="4826000" cy="7693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func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53" y="1585622"/>
                <a:ext cx="4826000" cy="769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6008452" y="1585622"/>
                <a:ext cx="1000125" cy="76937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452" y="1585622"/>
                <a:ext cx="1000125" cy="769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1182452" y="3015207"/>
                <a:ext cx="4826000" cy="9106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52" y="3015207"/>
                <a:ext cx="4826000" cy="9106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/>
          <p:cNvSpPr/>
          <p:nvPr/>
        </p:nvSpPr>
        <p:spPr>
          <a:xfrm>
            <a:off x="182328" y="1758963"/>
            <a:ext cx="600073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7690966" y="4435133"/>
                <a:ext cx="1000125" cy="103268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it-IT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966" y="4435133"/>
                <a:ext cx="1000125" cy="10326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angolo isoscele 17"/>
          <p:cNvSpPr/>
          <p:nvPr/>
        </p:nvSpPr>
        <p:spPr>
          <a:xfrm rot="5400000">
            <a:off x="712428" y="1711238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 rot="5400000">
            <a:off x="-292693" y="2521983"/>
            <a:ext cx="1238038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1" name="Triangolo isoscele 20"/>
          <p:cNvSpPr/>
          <p:nvPr/>
        </p:nvSpPr>
        <p:spPr>
          <a:xfrm rot="5400000">
            <a:off x="7721004" y="3232652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riangolo isoscele 22"/>
          <p:cNvSpPr/>
          <p:nvPr/>
        </p:nvSpPr>
        <p:spPr>
          <a:xfrm rot="5400000">
            <a:off x="7721004" y="1713860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8191029" y="1342637"/>
                <a:ext cx="3271211" cy="273803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≈−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029" y="1342637"/>
                <a:ext cx="3271211" cy="27380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91" y="4080671"/>
            <a:ext cx="3196414" cy="2168685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11471089" y="3285000"/>
            <a:ext cx="320860" cy="288000"/>
          </a:xfrm>
          <a:prstGeom prst="rect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5" name="Triangolo isoscele 34"/>
          <p:cNvSpPr/>
          <p:nvPr/>
        </p:nvSpPr>
        <p:spPr>
          <a:xfrm rot="5400000">
            <a:off x="11721974" y="3227093"/>
            <a:ext cx="540000" cy="400050"/>
          </a:xfrm>
          <a:prstGeom prst="triangle">
            <a:avLst/>
          </a:prstGeom>
          <a:gradFill flip="none" rotWithShape="0"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7586381" y="6082817"/>
            <a:ext cx="6440821" cy="66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chemeClr val="bg1"/>
                </a:solidFill>
              </a:rPr>
              <a:t>Island of Elba 2023-09-18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2" name="Titolo 1"/>
          <p:cNvSpPr txBox="1">
            <a:spLocks/>
          </p:cNvSpPr>
          <p:nvPr/>
        </p:nvSpPr>
        <p:spPr>
          <a:xfrm>
            <a:off x="3436903" y="6354022"/>
            <a:ext cx="6440821" cy="362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i="1" dirty="0">
                <a:solidFill>
                  <a:schemeClr val="bg1"/>
                </a:solidFill>
              </a:rPr>
              <a:t>6th </a:t>
            </a:r>
            <a:r>
              <a:rPr lang="it-IT" sz="1800" i="1" dirty="0" err="1">
                <a:solidFill>
                  <a:schemeClr val="bg1"/>
                </a:solidFill>
              </a:rPr>
              <a:t>European</a:t>
            </a:r>
            <a:r>
              <a:rPr lang="it-IT" sz="1800" i="1" dirty="0">
                <a:solidFill>
                  <a:schemeClr val="bg1"/>
                </a:solidFill>
              </a:rPr>
              <a:t> Advanced Accelerator </a:t>
            </a:r>
            <a:r>
              <a:rPr lang="it-IT" sz="1800" i="1" dirty="0" err="1">
                <a:solidFill>
                  <a:schemeClr val="bg1"/>
                </a:solidFill>
              </a:rPr>
              <a:t>Concepts</a:t>
            </a:r>
            <a:r>
              <a:rPr lang="it-IT" sz="1800" i="1" dirty="0">
                <a:solidFill>
                  <a:schemeClr val="bg1"/>
                </a:solidFill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310951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4" grpId="0" animBg="1"/>
      <p:bldP spid="3" grpId="0" animBg="1"/>
      <p:bldP spid="27" grpId="0" animBg="1"/>
      <p:bldP spid="17" grpId="0" animBg="1"/>
      <p:bldP spid="21" grpId="0" animBg="1"/>
      <p:bldP spid="23" grpId="0" animBg="1"/>
      <p:bldP spid="29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8360</TotalTime>
  <Words>973</Words>
  <Application>Microsoft Office PowerPoint</Application>
  <PresentationFormat>Widescreen</PresentationFormat>
  <Paragraphs>201</Paragraphs>
  <Slides>15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Tema di Office</vt:lpstr>
      <vt:lpstr>Presentazione standard di PowerPoint</vt:lpstr>
      <vt:lpstr>Outline: Plasma transport line optimization</vt:lpstr>
      <vt:lpstr>Theory: Plasma focusing strength</vt:lpstr>
      <vt:lpstr>Method: Hill’s Equation</vt:lpstr>
      <vt:lpstr>Framework: Squared Cosine plasma ramp</vt:lpstr>
      <vt:lpstr>Expansion: Mathieu Equation</vt:lpstr>
      <vt:lpstr>Simplify: Normalized transfer matrix</vt:lpstr>
      <vt:lpstr>Approximation: Behavior of Mathieu functions</vt:lpstr>
      <vt:lpstr>Alignment: Evaluation of the constants</vt:lpstr>
      <vt:lpstr>Check: Numerical vs. Analytical Approximation</vt:lpstr>
      <vt:lpstr>Application: Stabilizing effect of the ramp</vt:lpstr>
      <vt:lpstr>Perspective: Experimental ramps</vt:lpstr>
      <vt:lpstr>Conclusion: Summary</vt:lpstr>
      <vt:lpstr>Thank you for the attention!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Stefano</cp:lastModifiedBy>
  <cp:revision>112</cp:revision>
  <dcterms:created xsi:type="dcterms:W3CDTF">2023-03-03T09:32:42Z</dcterms:created>
  <dcterms:modified xsi:type="dcterms:W3CDTF">2023-09-16T13:17:23Z</dcterms:modified>
</cp:coreProperties>
</file>